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xlsx" ContentType="application/vnd.openxmlformats-officedocument.spreadsheetml.sheet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1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6" r:id="rId2"/>
    <p:sldId id="294" r:id="rId3"/>
    <p:sldId id="279" r:id="rId4"/>
    <p:sldId id="260" r:id="rId5"/>
    <p:sldId id="259" r:id="rId6"/>
    <p:sldId id="269" r:id="rId7"/>
    <p:sldId id="264" r:id="rId8"/>
    <p:sldId id="267" r:id="rId9"/>
    <p:sldId id="268" r:id="rId10"/>
    <p:sldId id="287" r:id="rId11"/>
    <p:sldId id="271" r:id="rId12"/>
    <p:sldId id="272" r:id="rId13"/>
    <p:sldId id="270" r:id="rId14"/>
    <p:sldId id="290" r:id="rId15"/>
    <p:sldId id="291" r:id="rId16"/>
    <p:sldId id="282" r:id="rId17"/>
    <p:sldId id="288" r:id="rId18"/>
    <p:sldId id="293" r:id="rId19"/>
    <p:sldId id="283" r:id="rId20"/>
    <p:sldId id="284" r:id="rId21"/>
    <p:sldId id="289" r:id="rId22"/>
    <p:sldId id="274" r:id="rId23"/>
    <p:sldId id="285" r:id="rId24"/>
    <p:sldId id="286" r:id="rId25"/>
    <p:sldId id="275" r:id="rId26"/>
    <p:sldId id="280" r:id="rId27"/>
    <p:sldId id="276" r:id="rId28"/>
    <p:sldId id="295" r:id="rId29"/>
    <p:sldId id="277" r:id="rId30"/>
    <p:sldId id="281" r:id="rId31"/>
    <p:sldId id="292" r:id="rId32"/>
    <p:sldId id="278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8CD794F-7254-2044-9A82-4CB91AF93909}">
          <p14:sldIdLst>
            <p14:sldId id="256"/>
            <p14:sldId id="294"/>
            <p14:sldId id="279"/>
            <p14:sldId id="260"/>
            <p14:sldId id="259"/>
            <p14:sldId id="269"/>
            <p14:sldId id="264"/>
            <p14:sldId id="267"/>
            <p14:sldId id="268"/>
            <p14:sldId id="287"/>
            <p14:sldId id="271"/>
            <p14:sldId id="272"/>
            <p14:sldId id="270"/>
            <p14:sldId id="290"/>
            <p14:sldId id="291"/>
            <p14:sldId id="282"/>
            <p14:sldId id="288"/>
            <p14:sldId id="293"/>
            <p14:sldId id="283"/>
            <p14:sldId id="284"/>
            <p14:sldId id="289"/>
            <p14:sldId id="274"/>
            <p14:sldId id="285"/>
            <p14:sldId id="286"/>
            <p14:sldId id="275"/>
            <p14:sldId id="280"/>
            <p14:sldId id="276"/>
            <p14:sldId id="295"/>
            <p14:sldId id="277"/>
            <p14:sldId id="281"/>
            <p14:sldId id="292"/>
            <p14:sldId id="278"/>
          </p14:sldIdLst>
        </p14:section>
        <p14:section name="Untitled Section" id="{884649F9-A7A7-2A42-A2BB-638F84848175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017"/>
    <p:restoredTop sz="94670"/>
  </p:normalViewPr>
  <p:slideViewPr>
    <p:cSldViewPr snapToGrid="0" snapToObjects="1">
      <p:cViewPr varScale="1">
        <p:scale>
          <a:sx n="115" d="100"/>
          <a:sy n="115" d="100"/>
        </p:scale>
        <p:origin x="102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microsoft.com/office/2011/relationships/chartStyle" Target="style9.xml"/><Relationship Id="rId2" Type="http://schemas.microsoft.com/office/2011/relationships/chartColorStyle" Target="colors9.xml"/><Relationship Id="rId3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microsoft.com/office/2011/relationships/chartStyle" Target="style10.xml"/><Relationship Id="rId2" Type="http://schemas.microsoft.com/office/2011/relationships/chartColorStyle" Target="colors10.xml"/><Relationship Id="rId3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microsoft.com/office/2011/relationships/chartStyle" Target="style11.xml"/><Relationship Id="rId2" Type="http://schemas.microsoft.com/office/2011/relationships/chartColorStyle" Target="colors11.xml"/><Relationship Id="rId3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microsoft.com/office/2011/relationships/chartStyle" Target="style12.xml"/><Relationship Id="rId2" Type="http://schemas.microsoft.com/office/2011/relationships/chartColorStyle" Target="colors12.xml"/><Relationship Id="rId3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microsoft.com/office/2011/relationships/chartStyle" Target="style13.xml"/><Relationship Id="rId2" Type="http://schemas.microsoft.com/office/2011/relationships/chartColorStyle" Target="colors13.xml"/><Relationship Id="rId3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microsoft.com/office/2011/relationships/chartStyle" Target="style14.xml"/><Relationship Id="rId2" Type="http://schemas.microsoft.com/office/2011/relationships/chartColorStyle" Target="colors14.xml"/><Relationship Id="rId3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microsoft.com/office/2011/relationships/chartStyle" Target="style15.xml"/><Relationship Id="rId2" Type="http://schemas.microsoft.com/office/2011/relationships/chartColorStyle" Target="colors15.xml"/><Relationship Id="rId3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microsoft.com/office/2011/relationships/chartStyle" Target="style16.xml"/><Relationship Id="rId2" Type="http://schemas.microsoft.com/office/2011/relationships/chartColorStyle" Target="colors16.xml"/><Relationship Id="rId3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microsoft.com/office/2011/relationships/chartStyle" Target="style17.xml"/><Relationship Id="rId2" Type="http://schemas.microsoft.com/office/2011/relationships/chartColorStyle" Target="colors17.xml"/><Relationship Id="rId3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microsoft.com/office/2011/relationships/chartStyle" Target="style18.xml"/><Relationship Id="rId2" Type="http://schemas.microsoft.com/office/2011/relationships/chartColorStyle" Target="colors18.xml"/><Relationship Id="rId3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microsoft.com/office/2011/relationships/chartStyle" Target="style19.xml"/><Relationship Id="rId2" Type="http://schemas.microsoft.com/office/2011/relationships/chartColorStyle" Target="colors19.xml"/><Relationship Id="rId3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microsoft.com/office/2011/relationships/chartStyle" Target="style20.xml"/><Relationship Id="rId2" Type="http://schemas.microsoft.com/office/2011/relationships/chartColorStyle" Target="colors20.xml"/><Relationship Id="rId3" Type="http://schemas.openxmlformats.org/officeDocument/2006/relationships/package" Target="../embeddings/Microsoft_Excel_Worksheet21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microsoft.com/office/2011/relationships/chartStyle" Target="style6.xml"/><Relationship Id="rId2" Type="http://schemas.microsoft.com/office/2011/relationships/chartColorStyle" Target="colors6.xml"/><Relationship Id="rId3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microsoft.com/office/2011/relationships/chartStyle" Target="style7.xml"/><Relationship Id="rId2" Type="http://schemas.microsoft.com/office/2011/relationships/chartColorStyle" Target="colors7.xml"/><Relationship Id="rId3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microsoft.com/office/2011/relationships/chartStyle" Target="style8.xml"/><Relationship Id="rId2" Type="http://schemas.microsoft.com/office/2011/relationships/chartColorStyle" Target="colors8.xml"/><Relationship Id="rId3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Independence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Sheet1!$A$2:$A$19</c:f>
              <c:numCache>
                <c:formatCode>00</c:formatCode>
                <c:ptCount val="18"/>
                <c:pt idx="0" formatCode="General">
                  <c:v>99.0</c:v>
                </c:pt>
                <c:pt idx="1">
                  <c:v>0.0</c:v>
                </c:pt>
                <c:pt idx="2">
                  <c:v>1.0</c:v>
                </c:pt>
                <c:pt idx="3">
                  <c:v>2.0</c:v>
                </c:pt>
                <c:pt idx="4">
                  <c:v>3.0</c:v>
                </c:pt>
                <c:pt idx="5">
                  <c:v>4.0</c:v>
                </c:pt>
                <c:pt idx="6">
                  <c:v>5.0</c:v>
                </c:pt>
                <c:pt idx="7">
                  <c:v>6.0</c:v>
                </c:pt>
                <c:pt idx="8">
                  <c:v>7.0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 formatCode="General">
                  <c:v>15.0</c:v>
                </c:pt>
                <c:pt idx="16" formatCode="General">
                  <c:v>16.0</c:v>
                </c:pt>
                <c:pt idx="17" formatCode="General">
                  <c:v>17.0</c:v>
                </c:pt>
              </c:numCache>
            </c:num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27.0</c:v>
                </c:pt>
                <c:pt idx="1">
                  <c:v>30.0</c:v>
                </c:pt>
                <c:pt idx="2">
                  <c:v>27.0</c:v>
                </c:pt>
                <c:pt idx="3">
                  <c:v>30.0</c:v>
                </c:pt>
                <c:pt idx="4">
                  <c:v>26.0</c:v>
                </c:pt>
                <c:pt idx="5">
                  <c:v>32.0</c:v>
                </c:pt>
                <c:pt idx="6">
                  <c:v>35.0</c:v>
                </c:pt>
                <c:pt idx="7">
                  <c:v>30.0</c:v>
                </c:pt>
                <c:pt idx="8">
                  <c:v>24.0</c:v>
                </c:pt>
                <c:pt idx="9">
                  <c:v>28.0</c:v>
                </c:pt>
                <c:pt idx="10">
                  <c:v>23.0</c:v>
                </c:pt>
                <c:pt idx="11">
                  <c:v>32.0</c:v>
                </c:pt>
                <c:pt idx="12">
                  <c:v>23.0</c:v>
                </c:pt>
                <c:pt idx="13">
                  <c:v>29.0</c:v>
                </c:pt>
                <c:pt idx="14">
                  <c:v>33.0</c:v>
                </c:pt>
                <c:pt idx="15">
                  <c:v>39.0</c:v>
                </c:pt>
                <c:pt idx="16">
                  <c:v>46.0</c:v>
                </c:pt>
                <c:pt idx="17">
                  <c:v>45.0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Devolution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Sheet1!$A$2:$A$19</c:f>
              <c:numCache>
                <c:formatCode>00</c:formatCode>
                <c:ptCount val="18"/>
                <c:pt idx="0" formatCode="General">
                  <c:v>99.0</c:v>
                </c:pt>
                <c:pt idx="1">
                  <c:v>0.0</c:v>
                </c:pt>
                <c:pt idx="2">
                  <c:v>1.0</c:v>
                </c:pt>
                <c:pt idx="3">
                  <c:v>2.0</c:v>
                </c:pt>
                <c:pt idx="4">
                  <c:v>3.0</c:v>
                </c:pt>
                <c:pt idx="5">
                  <c:v>4.0</c:v>
                </c:pt>
                <c:pt idx="6">
                  <c:v>5.0</c:v>
                </c:pt>
                <c:pt idx="7">
                  <c:v>6.0</c:v>
                </c:pt>
                <c:pt idx="8">
                  <c:v>7.0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 formatCode="General">
                  <c:v>15.0</c:v>
                </c:pt>
                <c:pt idx="16" formatCode="General">
                  <c:v>16.0</c:v>
                </c:pt>
                <c:pt idx="17" formatCode="General">
                  <c:v>17.0</c:v>
                </c:pt>
              </c:numCache>
            </c:numRef>
          </c:cat>
          <c:val>
            <c:numRef>
              <c:f>Sheet1!$C$2:$C$19</c:f>
              <c:numCache>
                <c:formatCode>General</c:formatCode>
                <c:ptCount val="18"/>
                <c:pt idx="0">
                  <c:v>59.0</c:v>
                </c:pt>
                <c:pt idx="1">
                  <c:v>55.0</c:v>
                </c:pt>
                <c:pt idx="2">
                  <c:v>59.0</c:v>
                </c:pt>
                <c:pt idx="3">
                  <c:v>52.0</c:v>
                </c:pt>
                <c:pt idx="4">
                  <c:v>56.0</c:v>
                </c:pt>
                <c:pt idx="5">
                  <c:v>45.0</c:v>
                </c:pt>
                <c:pt idx="6">
                  <c:v>44.0</c:v>
                </c:pt>
                <c:pt idx="7">
                  <c:v>54.0</c:v>
                </c:pt>
                <c:pt idx="8">
                  <c:v>62.0</c:v>
                </c:pt>
                <c:pt idx="9">
                  <c:v>56.0</c:v>
                </c:pt>
                <c:pt idx="10">
                  <c:v>61.0</c:v>
                </c:pt>
                <c:pt idx="11">
                  <c:v>58.0</c:v>
                </c:pt>
                <c:pt idx="12">
                  <c:v>61.0</c:v>
                </c:pt>
                <c:pt idx="13">
                  <c:v>55.0</c:v>
                </c:pt>
                <c:pt idx="14">
                  <c:v>50.0</c:v>
                </c:pt>
                <c:pt idx="15">
                  <c:v>49.0</c:v>
                </c:pt>
                <c:pt idx="16">
                  <c:v>42.0</c:v>
                </c:pt>
                <c:pt idx="17">
                  <c:v>41.0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 Parliament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Sheet1!$A$2:$A$19</c:f>
              <c:numCache>
                <c:formatCode>00</c:formatCode>
                <c:ptCount val="18"/>
                <c:pt idx="0" formatCode="General">
                  <c:v>99.0</c:v>
                </c:pt>
                <c:pt idx="1">
                  <c:v>0.0</c:v>
                </c:pt>
                <c:pt idx="2">
                  <c:v>1.0</c:v>
                </c:pt>
                <c:pt idx="3">
                  <c:v>2.0</c:v>
                </c:pt>
                <c:pt idx="4">
                  <c:v>3.0</c:v>
                </c:pt>
                <c:pt idx="5">
                  <c:v>4.0</c:v>
                </c:pt>
                <c:pt idx="6">
                  <c:v>5.0</c:v>
                </c:pt>
                <c:pt idx="7">
                  <c:v>6.0</c:v>
                </c:pt>
                <c:pt idx="8">
                  <c:v>7.0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 formatCode="General">
                  <c:v>15.0</c:v>
                </c:pt>
                <c:pt idx="16" formatCode="General">
                  <c:v>16.0</c:v>
                </c:pt>
                <c:pt idx="17" formatCode="General">
                  <c:v>17.0</c:v>
                </c:pt>
              </c:numCache>
            </c:numRef>
          </c:cat>
          <c:val>
            <c:numRef>
              <c:f>Sheet1!$D$2:$D$19</c:f>
              <c:numCache>
                <c:formatCode>General</c:formatCode>
                <c:ptCount val="18"/>
                <c:pt idx="0">
                  <c:v>10.0</c:v>
                </c:pt>
                <c:pt idx="1">
                  <c:v>12.0</c:v>
                </c:pt>
                <c:pt idx="2">
                  <c:v>9.0</c:v>
                </c:pt>
                <c:pt idx="3">
                  <c:v>13.0</c:v>
                </c:pt>
                <c:pt idx="4">
                  <c:v>13.0</c:v>
                </c:pt>
                <c:pt idx="5">
                  <c:v>17.0</c:v>
                </c:pt>
                <c:pt idx="6">
                  <c:v>14.0</c:v>
                </c:pt>
                <c:pt idx="7">
                  <c:v>9.0</c:v>
                </c:pt>
                <c:pt idx="8">
                  <c:v>9.0</c:v>
                </c:pt>
                <c:pt idx="9">
                  <c:v>8.0</c:v>
                </c:pt>
                <c:pt idx="10">
                  <c:v>10.0</c:v>
                </c:pt>
                <c:pt idx="11">
                  <c:v>6.0</c:v>
                </c:pt>
                <c:pt idx="12">
                  <c:v>11.0</c:v>
                </c:pt>
                <c:pt idx="13">
                  <c:v>9.0</c:v>
                </c:pt>
                <c:pt idx="14">
                  <c:v>7.0</c:v>
                </c:pt>
                <c:pt idx="15">
                  <c:v>6.0</c:v>
                </c:pt>
                <c:pt idx="16">
                  <c:v>8.0</c:v>
                </c:pt>
                <c:pt idx="17">
                  <c:v>8.0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94500928"/>
        <c:axId val="840917792"/>
      </c:lineChart>
      <c:catAx>
        <c:axId val="894500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40917792"/>
        <c:crosses val="autoZero"/>
        <c:auto val="1"/>
        <c:lblAlgn val="ctr"/>
        <c:lblOffset val="100"/>
        <c:noMultiLvlLbl val="0"/>
      </c:catAx>
      <c:valAx>
        <c:axId val="8409177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9450092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Good/Well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MORI - Sturgeon</c:v>
                </c:pt>
                <c:pt idx="1">
                  <c:v>PB - Sturgeon</c:v>
                </c:pt>
                <c:pt idx="2">
                  <c:v>YG - Sturgeon</c:v>
                </c:pt>
                <c:pt idx="3">
                  <c:v>MORI - Johnson</c:v>
                </c:pt>
                <c:pt idx="4">
                  <c:v>PB - Johnson</c:v>
                </c:pt>
                <c:pt idx="5">
                  <c:v>YG - Johnson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82.0</c:v>
                </c:pt>
                <c:pt idx="1">
                  <c:v>74.0</c:v>
                </c:pt>
                <c:pt idx="2">
                  <c:v>79.0</c:v>
                </c:pt>
                <c:pt idx="3">
                  <c:v>30.0</c:v>
                </c:pt>
                <c:pt idx="4">
                  <c:v>21.0</c:v>
                </c:pt>
                <c:pt idx="5">
                  <c:v>18.0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Bad(ly)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MORI - Sturgeon</c:v>
                </c:pt>
                <c:pt idx="1">
                  <c:v>PB - Sturgeon</c:v>
                </c:pt>
                <c:pt idx="2">
                  <c:v>YG - Sturgeon</c:v>
                </c:pt>
                <c:pt idx="3">
                  <c:v>MORI - Johnson</c:v>
                </c:pt>
                <c:pt idx="4">
                  <c:v>PB - Johnson</c:v>
                </c:pt>
                <c:pt idx="5">
                  <c:v>YG - Johnson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8.0</c:v>
                </c:pt>
                <c:pt idx="1">
                  <c:v>14.0</c:v>
                </c:pt>
                <c:pt idx="2">
                  <c:v>17.0</c:v>
                </c:pt>
                <c:pt idx="3">
                  <c:v>55.0</c:v>
                </c:pt>
                <c:pt idx="4">
                  <c:v>61.0</c:v>
                </c:pt>
                <c:pt idx="5">
                  <c:v>79.0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39174544"/>
        <c:axId val="839179376"/>
      </c:barChart>
      <c:catAx>
        <c:axId val="839174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9179376"/>
        <c:crosses val="autoZero"/>
        <c:auto val="1"/>
        <c:lblAlgn val="ctr"/>
        <c:lblOffset val="100"/>
        <c:noMultiLvlLbl val="0"/>
      </c:catAx>
      <c:valAx>
        <c:axId val="839179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9174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SG - Well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April</c:v>
                </c:pt>
                <c:pt idx="1">
                  <c:v>August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74.0</c:v>
                </c:pt>
                <c:pt idx="1">
                  <c:v>79.0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SG - Badly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April</c:v>
                </c:pt>
                <c:pt idx="1">
                  <c:v>August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19.0</c:v>
                </c:pt>
                <c:pt idx="1">
                  <c:v>18.0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UK - Well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April</c:v>
                </c:pt>
                <c:pt idx="1">
                  <c:v>August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47.0</c:v>
                </c:pt>
                <c:pt idx="1">
                  <c:v>23.0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UK - Badly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April</c:v>
                </c:pt>
                <c:pt idx="1">
                  <c:v>August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48.0</c:v>
                </c:pt>
                <c:pt idx="1">
                  <c:v>73.0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39224128"/>
        <c:axId val="839228784"/>
      </c:barChart>
      <c:catAx>
        <c:axId val="839224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9228784"/>
        <c:crosses val="autoZero"/>
        <c:auto val="1"/>
        <c:lblAlgn val="ctr"/>
        <c:lblOffset val="100"/>
        <c:noMultiLvlLbl val="0"/>
      </c:catAx>
      <c:valAx>
        <c:axId val="839228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9224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Good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LV - Sturgeon</c:v>
                </c:pt>
                <c:pt idx="1">
                  <c:v>No - Sturgeon</c:v>
                </c:pt>
                <c:pt idx="2">
                  <c:v>LV - Johnson</c:v>
                </c:pt>
                <c:pt idx="3">
                  <c:v>No - Johnson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60.0</c:v>
                </c:pt>
                <c:pt idx="1">
                  <c:v>61.0</c:v>
                </c:pt>
                <c:pt idx="2">
                  <c:v>39.0</c:v>
                </c:pt>
                <c:pt idx="3">
                  <c:v>31.0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Bad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LV - Sturgeon</c:v>
                </c:pt>
                <c:pt idx="1">
                  <c:v>No - Sturgeon</c:v>
                </c:pt>
                <c:pt idx="2">
                  <c:v>LV - Johnson</c:v>
                </c:pt>
                <c:pt idx="3">
                  <c:v>No - Johnson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23.0</c:v>
                </c:pt>
                <c:pt idx="1">
                  <c:v>24.0</c:v>
                </c:pt>
                <c:pt idx="2">
                  <c:v>41.0</c:v>
                </c:pt>
                <c:pt idx="3">
                  <c:v>49.0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LV - Johnson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LV - Sturgeon</c:v>
                </c:pt>
                <c:pt idx="1">
                  <c:v>No - Sturgeon</c:v>
                </c:pt>
                <c:pt idx="2">
                  <c:v>LV - Johnson</c:v>
                </c:pt>
                <c:pt idx="3">
                  <c:v>No - Johnson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No - Johnson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LV - Sturgeon</c:v>
                </c:pt>
                <c:pt idx="1">
                  <c:v>No - Sturgeon</c:v>
                </c:pt>
                <c:pt idx="2">
                  <c:v>LV - Johnson</c:v>
                </c:pt>
                <c:pt idx="3">
                  <c:v>No - Johnson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39405088"/>
        <c:axId val="839409808"/>
      </c:barChart>
      <c:catAx>
        <c:axId val="839405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9409808"/>
        <c:crosses val="autoZero"/>
        <c:auto val="1"/>
        <c:lblAlgn val="ctr"/>
        <c:lblOffset val="100"/>
        <c:noMultiLvlLbl val="0"/>
      </c:catAx>
      <c:valAx>
        <c:axId val="839409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9405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LV - Sturgeon</c:v>
                </c:pt>
                <c:pt idx="1">
                  <c:v>No - Sturgeon</c:v>
                </c:pt>
                <c:pt idx="2">
                  <c:v>LV - Johnson</c:v>
                </c:pt>
                <c:pt idx="3">
                  <c:v>No - Johnson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46.0</c:v>
                </c:pt>
                <c:pt idx="1">
                  <c:v>39.0</c:v>
                </c:pt>
                <c:pt idx="2">
                  <c:v>33.0</c:v>
                </c:pt>
                <c:pt idx="3">
                  <c:v>29.0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Less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LV - Sturgeon</c:v>
                </c:pt>
                <c:pt idx="1">
                  <c:v>No - Sturgeon</c:v>
                </c:pt>
                <c:pt idx="2">
                  <c:v>LV - Johnson</c:v>
                </c:pt>
                <c:pt idx="3">
                  <c:v>No - Johnson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35.0</c:v>
                </c:pt>
                <c:pt idx="1">
                  <c:v>36.0</c:v>
                </c:pt>
                <c:pt idx="2">
                  <c:v>43.0</c:v>
                </c:pt>
                <c:pt idx="3">
                  <c:v>41.0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39475504"/>
        <c:axId val="839480352"/>
      </c:barChart>
      <c:catAx>
        <c:axId val="839475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9480352"/>
        <c:crosses val="autoZero"/>
        <c:auto val="1"/>
        <c:lblAlgn val="ctr"/>
        <c:lblOffset val="100"/>
        <c:noMultiLvlLbl val="0"/>
      </c:catAx>
      <c:valAx>
        <c:axId val="839480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9475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Better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All</c:v>
                </c:pt>
                <c:pt idx="1">
                  <c:v>Yes</c:v>
                </c:pt>
                <c:pt idx="2">
                  <c:v>No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43.0</c:v>
                </c:pt>
                <c:pt idx="1">
                  <c:v>70.0</c:v>
                </c:pt>
                <c:pt idx="2">
                  <c:v>20.0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Worse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All</c:v>
                </c:pt>
                <c:pt idx="1">
                  <c:v>Yes</c:v>
                </c:pt>
                <c:pt idx="2">
                  <c:v>No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16.0</c:v>
                </c:pt>
                <c:pt idx="1">
                  <c:v>4.0</c:v>
                </c:pt>
                <c:pt idx="2">
                  <c:v>28.0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40527072"/>
        <c:axId val="840531856"/>
      </c:barChart>
      <c:catAx>
        <c:axId val="840527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531856"/>
        <c:crosses val="autoZero"/>
        <c:auto val="1"/>
        <c:lblAlgn val="ctr"/>
        <c:lblOffset val="100"/>
        <c:noMultiLvlLbl val="0"/>
      </c:catAx>
      <c:valAx>
        <c:axId val="840531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527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Should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Jan. 2020</c:v>
                </c:pt>
                <c:pt idx="1">
                  <c:v>Aug. 2020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41.0</c:v>
                </c:pt>
                <c:pt idx="1">
                  <c:v>44.0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Should not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Jan. 2020</c:v>
                </c:pt>
                <c:pt idx="1">
                  <c:v>Aug. 2020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46.0</c:v>
                </c:pt>
                <c:pt idx="1">
                  <c:v>41.0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37608768"/>
        <c:axId val="837613488"/>
      </c:barChart>
      <c:catAx>
        <c:axId val="837608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7613488"/>
        <c:crosses val="autoZero"/>
        <c:auto val="1"/>
        <c:lblAlgn val="ctr"/>
        <c:lblOffset val="100"/>
        <c:noMultiLvlLbl val="0"/>
      </c:catAx>
      <c:valAx>
        <c:axId val="837613488"/>
        <c:scaling>
          <c:orientation val="minMax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7608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Support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86.0</c:v>
                </c:pt>
                <c:pt idx="1">
                  <c:v>5.0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Oppose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11.0</c:v>
                </c:pt>
                <c:pt idx="1">
                  <c:v>92.0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39120176"/>
        <c:axId val="839111712"/>
      </c:barChart>
      <c:catAx>
        <c:axId val="8391201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IndyRef2</a:t>
                </a:r>
                <a:r>
                  <a:rPr lang="en-US" baseline="0" dirty="0" smtClean="0"/>
                  <a:t> Vote Intention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9111712"/>
        <c:crosses val="autoZero"/>
        <c:auto val="1"/>
        <c:lblAlgn val="ctr"/>
        <c:lblOffset val="100"/>
        <c:noMultiLvlLbl val="0"/>
      </c:catAx>
      <c:valAx>
        <c:axId val="839111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9120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48.0</c:v>
                </c:pt>
                <c:pt idx="1">
                  <c:v>41.0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77.0</c:v>
                </c:pt>
                <c:pt idx="1">
                  <c:v>14.0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26.0</c:v>
                </c:pt>
                <c:pt idx="1">
                  <c:v>64.0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34390816"/>
        <c:axId val="834180128"/>
      </c:barChart>
      <c:catAx>
        <c:axId val="834390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4180128"/>
        <c:crosses val="autoZero"/>
        <c:auto val="1"/>
        <c:lblAlgn val="ctr"/>
        <c:lblOffset val="100"/>
        <c:noMultiLvlLbl val="0"/>
      </c:catAx>
      <c:valAx>
        <c:axId val="834180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4390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Perceived</a:t>
            </a:r>
            <a:r>
              <a:rPr lang="en-US" baseline="0" dirty="0" smtClean="0"/>
              <a:t> Economic Impact of Independence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Better Off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Now</c:v>
                </c:pt>
                <c:pt idx="1">
                  <c:v>Sep-14</c:v>
                </c:pt>
                <c:pt idx="2">
                  <c:v>Remain</c:v>
                </c:pt>
                <c:pt idx="3">
                  <c:v>Leave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34.0</c:v>
                </c:pt>
                <c:pt idx="1">
                  <c:v>37.0</c:v>
                </c:pt>
                <c:pt idx="2">
                  <c:v>38.0</c:v>
                </c:pt>
                <c:pt idx="3">
                  <c:v>20.0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No Difference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Now</c:v>
                </c:pt>
                <c:pt idx="1">
                  <c:v>Sep-14</c:v>
                </c:pt>
                <c:pt idx="2">
                  <c:v>Remain</c:v>
                </c:pt>
                <c:pt idx="3">
                  <c:v>Leave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9.0</c:v>
                </c:pt>
                <c:pt idx="1">
                  <c:v>9.0</c:v>
                </c:pt>
                <c:pt idx="2">
                  <c:v>9.0</c:v>
                </c:pt>
                <c:pt idx="3">
                  <c:v>8.0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Worse Off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Now</c:v>
                </c:pt>
                <c:pt idx="1">
                  <c:v>Sep-14</c:v>
                </c:pt>
                <c:pt idx="2">
                  <c:v>Remain</c:v>
                </c:pt>
                <c:pt idx="3">
                  <c:v>Leave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42.0</c:v>
                </c:pt>
                <c:pt idx="1">
                  <c:v>45.0</c:v>
                </c:pt>
                <c:pt idx="2">
                  <c:v>41.0</c:v>
                </c:pt>
                <c:pt idx="3">
                  <c:v>56.0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33946832"/>
        <c:axId val="834459728"/>
      </c:barChart>
      <c:catAx>
        <c:axId val="83394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4459728"/>
        <c:crosses val="autoZero"/>
        <c:auto val="1"/>
        <c:lblAlgn val="ctr"/>
        <c:lblOffset val="100"/>
        <c:noMultiLvlLbl val="0"/>
      </c:catAx>
      <c:valAx>
        <c:axId val="834459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3946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 smtClean="0"/>
              <a:t>Xxxx</a:t>
            </a:r>
            <a:r>
              <a:rPr lang="en-US" dirty="0" smtClean="0"/>
              <a:t> will/would</a:t>
            </a:r>
            <a:r>
              <a:rPr lang="en-US" baseline="0" dirty="0" smtClean="0"/>
              <a:t> be good for Scotland’s economy </a:t>
            </a:r>
            <a:r>
              <a:rPr lang="en-US" dirty="0" smtClean="0"/>
              <a:t> 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Brexit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Agree</c:v>
                </c:pt>
                <c:pt idx="1">
                  <c:v>Neither</c:v>
                </c:pt>
                <c:pt idx="2">
                  <c:v>Disagree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25.0</c:v>
                </c:pt>
                <c:pt idx="1">
                  <c:v>24.0</c:v>
                </c:pt>
                <c:pt idx="2">
                  <c:v>51.0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Independence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Agree</c:v>
                </c:pt>
                <c:pt idx="1">
                  <c:v>Neither</c:v>
                </c:pt>
                <c:pt idx="2">
                  <c:v>Disagree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48.0</c:v>
                </c:pt>
                <c:pt idx="1">
                  <c:v>14.0</c:v>
                </c:pt>
                <c:pt idx="2">
                  <c:v>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11315184"/>
        <c:axId val="911268448"/>
      </c:barChart>
      <c:catAx>
        <c:axId val="911315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1268448"/>
        <c:crosses val="autoZero"/>
        <c:auto val="1"/>
        <c:lblAlgn val="ctr"/>
        <c:lblOffset val="100"/>
        <c:noMultiLvlLbl val="0"/>
      </c:catAx>
      <c:valAx>
        <c:axId val="911268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1315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Remain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Scotland</c:v>
                </c:pt>
                <c:pt idx="1">
                  <c:v>England &amp; Wales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62.0</c:v>
                </c:pt>
                <c:pt idx="1">
                  <c:v>46.7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Leave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Scotland</c:v>
                </c:pt>
                <c:pt idx="1">
                  <c:v>England &amp; Wales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38.0</c:v>
                </c:pt>
                <c:pt idx="1">
                  <c:v>53.3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26804416"/>
        <c:axId val="694334960"/>
      </c:barChart>
      <c:catAx>
        <c:axId val="826804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4334960"/>
        <c:crosses val="autoZero"/>
        <c:auto val="1"/>
        <c:lblAlgn val="ctr"/>
        <c:lblOffset val="100"/>
        <c:noMultiLvlLbl val="0"/>
      </c:catAx>
      <c:valAx>
        <c:axId val="694334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6804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Pound</c:v>
                </c:pt>
                <c:pt idx="1">
                  <c:v>Pound then Scots</c:v>
                </c:pt>
                <c:pt idx="2">
                  <c:v>Scots currency</c:v>
                </c:pt>
                <c:pt idx="3">
                  <c:v>Euro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43.0</c:v>
                </c:pt>
                <c:pt idx="1">
                  <c:v>14.0</c:v>
                </c:pt>
                <c:pt idx="2">
                  <c:v>5.0</c:v>
                </c:pt>
                <c:pt idx="3">
                  <c:v>18.0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Pound</c:v>
                </c:pt>
                <c:pt idx="1">
                  <c:v>Pound then Scots</c:v>
                </c:pt>
                <c:pt idx="2">
                  <c:v>Scots currency</c:v>
                </c:pt>
                <c:pt idx="3">
                  <c:v>Euro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40.0</c:v>
                </c:pt>
                <c:pt idx="1">
                  <c:v>25.0</c:v>
                </c:pt>
                <c:pt idx="2">
                  <c:v>5.0</c:v>
                </c:pt>
                <c:pt idx="3">
                  <c:v>16.0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Pound</c:v>
                </c:pt>
                <c:pt idx="1">
                  <c:v>Pound then Scots</c:v>
                </c:pt>
                <c:pt idx="2">
                  <c:v>Scots currency</c:v>
                </c:pt>
                <c:pt idx="3">
                  <c:v>Euro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48.0</c:v>
                </c:pt>
                <c:pt idx="1">
                  <c:v>6.0</c:v>
                </c:pt>
                <c:pt idx="2">
                  <c:v>5.0</c:v>
                </c:pt>
                <c:pt idx="3">
                  <c:v>18.0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37630496"/>
        <c:axId val="837640112"/>
      </c:barChart>
      <c:catAx>
        <c:axId val="837630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7640112"/>
        <c:crosses val="autoZero"/>
        <c:auto val="1"/>
        <c:lblAlgn val="ctr"/>
        <c:lblOffset val="100"/>
        <c:noMultiLvlLbl val="0"/>
      </c:catAx>
      <c:valAx>
        <c:axId val="837640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7630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Scottish Parliament Constituency Vote Intention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5.0</c:v>
                </c:pt>
                <c:pt idx="1">
                  <c:v>37.0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Lab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8.0</c:v>
                </c:pt>
                <c:pt idx="1">
                  <c:v>25.0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2.0</c:v>
                </c:pt>
                <c:pt idx="1">
                  <c:v>10.0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SNP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83.0</c:v>
                </c:pt>
                <c:pt idx="1">
                  <c:v>25.0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40582624"/>
        <c:axId val="840587328"/>
      </c:barChart>
      <c:catAx>
        <c:axId val="840582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587328"/>
        <c:crosses val="autoZero"/>
        <c:auto val="1"/>
        <c:lblAlgn val="ctr"/>
        <c:lblOffset val="100"/>
        <c:noMultiLvlLbl val="0"/>
      </c:catAx>
      <c:valAx>
        <c:axId val="840587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582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Remain</c:v>
                </c:pt>
                <c:pt idx="1">
                  <c:v>Leave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66.0</c:v>
                </c:pt>
                <c:pt idx="1">
                  <c:v>34.0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Remain</c:v>
                </c:pt>
                <c:pt idx="1">
                  <c:v>Leave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58.0</c:v>
                </c:pt>
                <c:pt idx="1">
                  <c:v>42.0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27197888"/>
        <c:axId val="827192640"/>
      </c:barChart>
      <c:catAx>
        <c:axId val="827197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7192640"/>
        <c:crosses val="autoZero"/>
        <c:auto val="1"/>
        <c:lblAlgn val="ctr"/>
        <c:lblOffset val="100"/>
        <c:noMultiLvlLbl val="0"/>
      </c:catAx>
      <c:valAx>
        <c:axId val="827192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7197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%</a:t>
            </a:r>
            <a:r>
              <a:rPr lang="en-US" baseline="0" dirty="0" smtClean="0"/>
              <a:t> would vote same way in IndyRef2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Remain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86.0</c:v>
                </c:pt>
                <c:pt idx="1">
                  <c:v>74.0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Leave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65.0</c:v>
                </c:pt>
                <c:pt idx="1">
                  <c:v>93.0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31744560"/>
        <c:axId val="831753600"/>
      </c:barChart>
      <c:catAx>
        <c:axId val="83174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1753600"/>
        <c:crosses val="autoZero"/>
        <c:auto val="1"/>
        <c:lblAlgn val="ctr"/>
        <c:lblOffset val="100"/>
        <c:noMultiLvlLbl val="0"/>
      </c:catAx>
      <c:valAx>
        <c:axId val="831753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174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% Support Independence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Eurosceptic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29.0</c:v>
                </c:pt>
                <c:pt idx="1">
                  <c:v>35.0</c:v>
                </c:pt>
                <c:pt idx="2">
                  <c:v>41.0</c:v>
                </c:pt>
                <c:pt idx="3">
                  <c:v>44.0</c:v>
                </c:pt>
                <c:pt idx="4">
                  <c:v>40.0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Europhile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30.0</c:v>
                </c:pt>
                <c:pt idx="1">
                  <c:v>31.0</c:v>
                </c:pt>
                <c:pt idx="2">
                  <c:v>39.0</c:v>
                </c:pt>
                <c:pt idx="3">
                  <c:v>53.0</c:v>
                </c:pt>
                <c:pt idx="4">
                  <c:v>56.0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27242560"/>
        <c:axId val="827237312"/>
      </c:barChart>
      <c:catAx>
        <c:axId val="827242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7237312"/>
        <c:crosses val="autoZero"/>
        <c:auto val="1"/>
        <c:lblAlgn val="ctr"/>
        <c:lblOffset val="100"/>
        <c:noMultiLvlLbl val="0"/>
      </c:catAx>
      <c:valAx>
        <c:axId val="827237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7242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% voted/would </a:t>
            </a:r>
            <a:r>
              <a:rPr lang="en-US" smtClean="0"/>
              <a:t>vote</a:t>
            </a:r>
            <a:r>
              <a:rPr lang="en-US" baseline="0" smtClean="0"/>
              <a:t> independence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Eurosceptic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Referendum</c:v>
                </c:pt>
                <c:pt idx="1">
                  <c:v>2016</c:v>
                </c:pt>
                <c:pt idx="2">
                  <c:v>2017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49.0</c:v>
                </c:pt>
                <c:pt idx="1">
                  <c:v>45.0</c:v>
                </c:pt>
                <c:pt idx="2">
                  <c:v>40.0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Europhile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Referendum</c:v>
                </c:pt>
                <c:pt idx="1">
                  <c:v>2016</c:v>
                </c:pt>
                <c:pt idx="2">
                  <c:v>2017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44.0</c:v>
                </c:pt>
                <c:pt idx="1">
                  <c:v>58.0</c:v>
                </c:pt>
                <c:pt idx="2">
                  <c:v>60.0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38901200"/>
        <c:axId val="838905920"/>
      </c:barChart>
      <c:catAx>
        <c:axId val="838901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8905920"/>
        <c:crosses val="autoZero"/>
        <c:auto val="1"/>
        <c:lblAlgn val="ctr"/>
        <c:lblOffset val="100"/>
        <c:noMultiLvlLbl val="0"/>
      </c:catAx>
      <c:valAx>
        <c:axId val="838905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8901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Better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2014 - Europhile</c:v>
                </c:pt>
                <c:pt idx="1">
                  <c:v>2014 - Eurosceptic</c:v>
                </c:pt>
                <c:pt idx="2">
                  <c:v>2017 - Europhile</c:v>
                </c:pt>
                <c:pt idx="3">
                  <c:v>2017 - Eurosceptic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28.0</c:v>
                </c:pt>
                <c:pt idx="1">
                  <c:v>25.0</c:v>
                </c:pt>
                <c:pt idx="2">
                  <c:v>48.0</c:v>
                </c:pt>
                <c:pt idx="3">
                  <c:v>37.0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Worse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2014 - Europhile</c:v>
                </c:pt>
                <c:pt idx="1">
                  <c:v>2014 - Eurosceptic</c:v>
                </c:pt>
                <c:pt idx="2">
                  <c:v>2017 - Europhile</c:v>
                </c:pt>
                <c:pt idx="3">
                  <c:v>2017 - Eurosceptic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41.0</c:v>
                </c:pt>
                <c:pt idx="1">
                  <c:v>48.0</c:v>
                </c:pt>
                <c:pt idx="2">
                  <c:v>29.0</c:v>
                </c:pt>
                <c:pt idx="3">
                  <c:v>40.0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39921168"/>
        <c:axId val="839925888"/>
      </c:barChart>
      <c:catAx>
        <c:axId val="839921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9925888"/>
        <c:crosses val="autoZero"/>
        <c:auto val="1"/>
        <c:lblAlgn val="ctr"/>
        <c:lblOffset val="100"/>
        <c:noMultiLvlLbl val="0"/>
      </c:catAx>
      <c:valAx>
        <c:axId val="839925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9921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%</a:t>
            </a:r>
            <a:r>
              <a:rPr lang="en-US" baseline="0" dirty="0" smtClean="0"/>
              <a:t> Yes (excl. DKs)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Remain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June-Dec. 2018</c:v>
                </c:pt>
                <c:pt idx="1">
                  <c:v>Apr-Oct. 2019</c:v>
                </c:pt>
                <c:pt idx="2">
                  <c:v>Nov/Dec. 2019</c:v>
                </c:pt>
                <c:pt idx="3">
                  <c:v>Jan/Feb. 2020</c:v>
                </c:pt>
                <c:pt idx="4">
                  <c:v>Mar/Aug 2020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50.0</c:v>
                </c:pt>
                <c:pt idx="1">
                  <c:v>56.0</c:v>
                </c:pt>
                <c:pt idx="2">
                  <c:v>55.0</c:v>
                </c:pt>
                <c:pt idx="3">
                  <c:v>56.0</c:v>
                </c:pt>
                <c:pt idx="4">
                  <c:v>60.0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Leave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June-Dec. 2018</c:v>
                </c:pt>
                <c:pt idx="1">
                  <c:v>Apr-Oct. 2019</c:v>
                </c:pt>
                <c:pt idx="2">
                  <c:v>Nov/Dec. 2019</c:v>
                </c:pt>
                <c:pt idx="3">
                  <c:v>Jan/Feb. 2020</c:v>
                </c:pt>
                <c:pt idx="4">
                  <c:v>Mar/Aug 2020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34.0</c:v>
                </c:pt>
                <c:pt idx="1">
                  <c:v>32.0</c:v>
                </c:pt>
                <c:pt idx="2">
                  <c:v>30.0</c:v>
                </c:pt>
                <c:pt idx="3">
                  <c:v>30.0</c:v>
                </c:pt>
                <c:pt idx="4">
                  <c:v>36.0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37782736"/>
        <c:axId val="839942400"/>
      </c:barChart>
      <c:catAx>
        <c:axId val="837782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9942400"/>
        <c:crosses val="autoZero"/>
        <c:auto val="1"/>
        <c:lblAlgn val="ctr"/>
        <c:lblOffset val="100"/>
        <c:noMultiLvlLbl val="0"/>
      </c:catAx>
      <c:valAx>
        <c:axId val="839942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778273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% would vote same way in Indyref2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Remain</c:v>
                </c:pt>
                <c:pt idx="1">
                  <c:v>Leave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95.0</c:v>
                </c:pt>
                <c:pt idx="1">
                  <c:v>74.0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Remain</c:v>
                </c:pt>
                <c:pt idx="1">
                  <c:v>Leave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70.0</c:v>
                </c:pt>
                <c:pt idx="1">
                  <c:v>93.0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39069648"/>
        <c:axId val="839074432"/>
      </c:barChart>
      <c:catAx>
        <c:axId val="839069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9074432"/>
        <c:crosses val="autoZero"/>
        <c:auto val="1"/>
        <c:lblAlgn val="ctr"/>
        <c:lblOffset val="100"/>
        <c:noMultiLvlLbl val="0"/>
      </c:catAx>
      <c:valAx>
        <c:axId val="839074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9069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BD304-E6D4-5F42-8EC3-1E6C7F539CF6}" type="datetimeFigureOut">
              <a:rPr lang="en-US" smtClean="0"/>
              <a:t>9/16/20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781D0-4A66-1747-8FE9-75740940C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031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8CBEC-0531-1C4A-BCF3-0F9A47F78E4D}" type="datetimeFigureOut">
              <a:rPr lang="en-US" smtClean="0"/>
              <a:t>9/16/20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CC3437-47CD-F44B-927A-2A8DFD7A5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22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Average 1999-2012 = 28%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B3F97-C9D3-034B-9CAE-539A03CD070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9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C659E-5705-A14E-8ACD-04BE00EAE54E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14D7-175C-1C41-9568-F9B7836527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C659E-5705-A14E-8ACD-04BE00EAE54E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14D7-175C-1C41-9568-F9B7836527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C659E-5705-A14E-8ACD-04BE00EAE54E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14D7-175C-1C41-9568-F9B7836527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C659E-5705-A14E-8ACD-04BE00EAE54E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14D7-175C-1C41-9568-F9B7836527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C659E-5705-A14E-8ACD-04BE00EAE54E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14D7-175C-1C41-9568-F9B7836527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C659E-5705-A14E-8ACD-04BE00EAE54E}" type="datetimeFigureOut">
              <a:rPr lang="en-US" smtClean="0"/>
              <a:t>9/16/20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14D7-175C-1C41-9568-F9B7836527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C659E-5705-A14E-8ACD-04BE00EAE54E}" type="datetimeFigureOut">
              <a:rPr lang="en-US" smtClean="0"/>
              <a:t>9/16/20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14D7-175C-1C41-9568-F9B7836527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C659E-5705-A14E-8ACD-04BE00EAE54E}" type="datetimeFigureOut">
              <a:rPr lang="en-US" smtClean="0"/>
              <a:t>9/16/20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14D7-175C-1C41-9568-F9B7836527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C659E-5705-A14E-8ACD-04BE00EAE54E}" type="datetimeFigureOut">
              <a:rPr lang="en-US" smtClean="0"/>
              <a:t>9/16/20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14D7-175C-1C41-9568-F9B7836527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C659E-5705-A14E-8ACD-04BE00EAE54E}" type="datetimeFigureOut">
              <a:rPr lang="en-US" smtClean="0"/>
              <a:t>9/16/20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14D7-175C-1C41-9568-F9B7836527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C659E-5705-A14E-8ACD-04BE00EAE54E}" type="datetimeFigureOut">
              <a:rPr lang="en-US" smtClean="0"/>
              <a:t>9/16/20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14D7-175C-1C41-9568-F9B7836527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C659E-5705-A14E-8ACD-04BE00EAE54E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E14D7-175C-1C41-9568-F9B783652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81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Changing Contours of Scotland’s Constitutional Debate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John Curtice</a:t>
            </a:r>
          </a:p>
          <a:p>
            <a:r>
              <a:rPr lang="en-US" dirty="0" smtClean="0"/>
              <a:t>Strathclyde University and </a:t>
            </a:r>
            <a:r>
              <a:rPr lang="en-US" dirty="0" err="1" smtClean="0"/>
              <a:t>NatCen</a:t>
            </a:r>
            <a:r>
              <a:rPr lang="en-US" dirty="0" smtClean="0"/>
              <a:t> Social Research</a:t>
            </a:r>
          </a:p>
          <a:p>
            <a:r>
              <a:rPr lang="en-US" dirty="0" smtClean="0"/>
              <a:t>The ‘UK in a Changing Europe’</a:t>
            </a:r>
          </a:p>
          <a:p>
            <a:r>
              <a:rPr lang="en-US" dirty="0" err="1" smtClean="0"/>
              <a:t>whatscotlandthinks.org</a:t>
            </a:r>
            <a:r>
              <a:rPr lang="en-US" dirty="0" smtClean="0"/>
              <a:t>   @</a:t>
            </a:r>
            <a:r>
              <a:rPr lang="en-US" dirty="0" err="1" smtClean="0"/>
              <a:t>whatscotsthink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59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That Also Reshaped Party Politics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346814"/>
              </p:ext>
            </p:extLst>
          </p:nvPr>
        </p:nvGraphicFramePr>
        <p:xfrm>
          <a:off x="628650" y="1825625"/>
          <a:ext cx="7886697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6671"/>
                <a:gridCol w="1126671"/>
                <a:gridCol w="1126671"/>
                <a:gridCol w="1126671"/>
                <a:gridCol w="1126671"/>
                <a:gridCol w="1126671"/>
                <a:gridCol w="1126671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Remain Voters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Leave Voters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SNP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SNP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Change 2015-17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-18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80946" y="6244683"/>
            <a:ext cx="632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2014-23 British Election Study Internet Panel Waves 6, 9 and 13.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2206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Underpinned by A New Link Between EU View and the Perceived Economics of Independence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8650" y="6176964"/>
            <a:ext cx="7683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Scottish Social Attitudes</a:t>
            </a:r>
            <a:r>
              <a:rPr lang="en-US" sz="1200" dirty="0"/>
              <a:t> </a:t>
            </a:r>
            <a:r>
              <a:rPr lang="en-US" sz="1200" dirty="0" smtClean="0"/>
              <a:t>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6008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Opinion Has Evolved In The Last Two Years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906859"/>
            <a:ext cx="8046999" cy="434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1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Support for Independence By EU Referendum Vote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9414834"/>
              </p:ext>
            </p:extLst>
          </p:nvPr>
        </p:nvGraphicFramePr>
        <p:xfrm>
          <a:off x="628650" y="1572322"/>
          <a:ext cx="7886700" cy="4249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8650" y="5801311"/>
            <a:ext cx="8013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Sources: June- Dec </a:t>
            </a:r>
            <a:r>
              <a:rPr lang="en-US" sz="1200" dirty="0" smtClean="0"/>
              <a:t>2018</a:t>
            </a:r>
            <a:r>
              <a:rPr lang="en-US" sz="1200" dirty="0"/>
              <a:t>: Average of 8 polls by </a:t>
            </a:r>
            <a:r>
              <a:rPr lang="en-US" sz="1200" dirty="0" err="1"/>
              <a:t>Panelbase</a:t>
            </a:r>
            <a:r>
              <a:rPr lang="en-US" sz="1200" dirty="0"/>
              <a:t>, </a:t>
            </a:r>
            <a:r>
              <a:rPr lang="en-US" sz="1200" dirty="0" err="1"/>
              <a:t>Survation</a:t>
            </a:r>
            <a:r>
              <a:rPr lang="en-US" sz="1200" dirty="0"/>
              <a:t> and </a:t>
            </a:r>
            <a:r>
              <a:rPr lang="en-US" sz="1200" dirty="0" err="1"/>
              <a:t>YouGov</a:t>
            </a:r>
            <a:r>
              <a:rPr lang="en-US" sz="1200" dirty="0"/>
              <a:t>;</a:t>
            </a:r>
          </a:p>
          <a:p>
            <a:r>
              <a:rPr lang="en-US" sz="1200" dirty="0" smtClean="0"/>
              <a:t>Apr - Oct </a:t>
            </a:r>
            <a:r>
              <a:rPr lang="en-US" sz="1200" dirty="0"/>
              <a:t>2019: Average of </a:t>
            </a:r>
            <a:r>
              <a:rPr lang="en-US" sz="1200" dirty="0" smtClean="0"/>
              <a:t>7 </a:t>
            </a:r>
            <a:r>
              <a:rPr lang="en-US" sz="1200" dirty="0"/>
              <a:t>polls by Ashcroft, </a:t>
            </a:r>
            <a:r>
              <a:rPr lang="en-US" sz="1200" dirty="0" err="1"/>
              <a:t>Panelbase</a:t>
            </a:r>
            <a:r>
              <a:rPr lang="en-US" sz="1200" dirty="0"/>
              <a:t> and </a:t>
            </a:r>
            <a:r>
              <a:rPr lang="en-US" sz="1200" dirty="0" err="1" smtClean="0"/>
              <a:t>YouGov</a:t>
            </a:r>
            <a:endParaRPr lang="en-US" sz="1200" dirty="0" smtClean="0"/>
          </a:p>
          <a:p>
            <a:r>
              <a:rPr lang="en-US" sz="1200" dirty="0" smtClean="0"/>
              <a:t>Nov. – Dec. 2019: Average of 5 polls by </a:t>
            </a:r>
            <a:r>
              <a:rPr lang="en-US" sz="1200" dirty="0" err="1" smtClean="0"/>
              <a:t>Ipsos</a:t>
            </a:r>
            <a:r>
              <a:rPr lang="en-US" sz="1200" dirty="0" smtClean="0"/>
              <a:t> MORI, </a:t>
            </a:r>
            <a:r>
              <a:rPr lang="en-US" sz="1200" dirty="0" err="1" smtClean="0"/>
              <a:t>Panelbase</a:t>
            </a:r>
            <a:r>
              <a:rPr lang="en-US" sz="1200" dirty="0" smtClean="0"/>
              <a:t>, </a:t>
            </a:r>
            <a:r>
              <a:rPr lang="en-US" sz="1200" dirty="0" err="1" smtClean="0"/>
              <a:t>Survation</a:t>
            </a:r>
            <a:r>
              <a:rPr lang="en-US" sz="1200" dirty="0" smtClean="0"/>
              <a:t> and </a:t>
            </a:r>
            <a:r>
              <a:rPr lang="en-US" sz="1200" dirty="0" err="1" smtClean="0"/>
              <a:t>YouGov</a:t>
            </a:r>
            <a:endParaRPr lang="en-US" sz="1200" dirty="0" smtClean="0"/>
          </a:p>
          <a:p>
            <a:r>
              <a:rPr lang="en-US" sz="1200" dirty="0" smtClean="0"/>
              <a:t>Jan. -Feb 2020: Average of 4 polls by </a:t>
            </a:r>
            <a:r>
              <a:rPr lang="en-US" sz="1200" dirty="0" err="1" smtClean="0"/>
              <a:t>Panelbase</a:t>
            </a:r>
            <a:r>
              <a:rPr lang="en-US" sz="1200" dirty="0" smtClean="0"/>
              <a:t>, </a:t>
            </a:r>
            <a:r>
              <a:rPr lang="en-US" sz="1200" dirty="0" err="1" smtClean="0"/>
              <a:t>Survation</a:t>
            </a:r>
            <a:r>
              <a:rPr lang="en-US" sz="1200" dirty="0" smtClean="0"/>
              <a:t> and </a:t>
            </a:r>
            <a:r>
              <a:rPr lang="en-US" sz="1200" dirty="0" err="1" smtClean="0"/>
              <a:t>YouGov</a:t>
            </a:r>
            <a:r>
              <a:rPr lang="en-US" sz="1200" dirty="0" smtClean="0"/>
              <a:t> </a:t>
            </a:r>
          </a:p>
          <a:p>
            <a:r>
              <a:rPr lang="en-US" sz="1200" dirty="0" smtClean="0"/>
              <a:t>Mar - </a:t>
            </a:r>
            <a:r>
              <a:rPr lang="en-US" sz="1200" dirty="0" smtClean="0"/>
              <a:t>Sept</a:t>
            </a:r>
            <a:r>
              <a:rPr lang="en-US" sz="1200" dirty="0" smtClean="0"/>
              <a:t> </a:t>
            </a:r>
            <a:r>
              <a:rPr lang="en-US" sz="1200" dirty="0" smtClean="0"/>
              <a:t>2020: Average of </a:t>
            </a:r>
            <a:r>
              <a:rPr lang="en-US" sz="1200" dirty="0" smtClean="0"/>
              <a:t>7 </a:t>
            </a:r>
            <a:r>
              <a:rPr lang="en-US" sz="1200" dirty="0" smtClean="0"/>
              <a:t>polls by </a:t>
            </a:r>
            <a:r>
              <a:rPr lang="en-US" sz="1200" dirty="0" err="1" smtClean="0"/>
              <a:t>ComRes</a:t>
            </a:r>
            <a:r>
              <a:rPr lang="en-US" sz="1200" dirty="0" smtClean="0"/>
              <a:t>, </a:t>
            </a:r>
            <a:r>
              <a:rPr lang="en-US" sz="1200" dirty="0" err="1" smtClean="0"/>
              <a:t>Panelbase</a:t>
            </a:r>
            <a:r>
              <a:rPr lang="en-US" sz="1200" dirty="0" smtClean="0"/>
              <a:t>, </a:t>
            </a:r>
            <a:r>
              <a:rPr lang="en-US" sz="1200" dirty="0" err="1" smtClean="0"/>
              <a:t>Survation</a:t>
            </a:r>
            <a:r>
              <a:rPr lang="en-US" sz="1200" dirty="0" smtClean="0"/>
              <a:t> </a:t>
            </a:r>
            <a:r>
              <a:rPr lang="en-US" sz="1200" dirty="0" smtClean="0"/>
              <a:t>and </a:t>
            </a:r>
            <a:r>
              <a:rPr lang="en-US" sz="1200" dirty="0" err="1" smtClean="0"/>
              <a:t>YouGov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413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The Turnover Looks Now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3645476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36702" y="6322741"/>
            <a:ext cx="7170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/>
              <a:t>YouGov</a:t>
            </a:r>
            <a:r>
              <a:rPr lang="en-US" sz="1200" dirty="0" smtClean="0"/>
              <a:t> 6-10.8.20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8164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Electoral Politics Looked in Dec. 2019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35592"/>
              </p:ext>
            </p:extLst>
          </p:nvPr>
        </p:nvGraphicFramePr>
        <p:xfrm>
          <a:off x="628650" y="1825625"/>
          <a:ext cx="7886697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6671"/>
                <a:gridCol w="1126671"/>
                <a:gridCol w="1126671"/>
                <a:gridCol w="1126671"/>
                <a:gridCol w="1126671"/>
                <a:gridCol w="1126671"/>
                <a:gridCol w="1126671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Remain Voters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Leave Voters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SNP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SNP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Change 2017-19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80946" y="6244683"/>
            <a:ext cx="632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2014-23 British Election Study Internet Panel Waves 6, 9, 13 and 19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229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Perceptions of Handling COVID19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0282535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8650" y="6400800"/>
            <a:ext cx="7299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Sources: </a:t>
            </a:r>
            <a:r>
              <a:rPr lang="en-US" sz="1200" dirty="0" err="1" smtClean="0"/>
              <a:t>Ipsos</a:t>
            </a:r>
            <a:r>
              <a:rPr lang="en-US" sz="1200" dirty="0" smtClean="0"/>
              <a:t> MORI 14-20.5.20; </a:t>
            </a:r>
            <a:r>
              <a:rPr lang="en-US" sz="1200" dirty="0" err="1" smtClean="0"/>
              <a:t>Panelbase</a:t>
            </a:r>
            <a:r>
              <a:rPr lang="en-US" sz="1200" dirty="0" smtClean="0"/>
              <a:t> 30.6-3.7.20; </a:t>
            </a:r>
            <a:r>
              <a:rPr lang="en-US" sz="1200" dirty="0" err="1" smtClean="0"/>
              <a:t>YouGov</a:t>
            </a:r>
            <a:r>
              <a:rPr lang="en-US" sz="1200" dirty="0" smtClean="0"/>
              <a:t> 6-10.8.20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2033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Widened Gap on COVID19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2688531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5190" y="6378498"/>
            <a:ext cx="6735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/>
              <a:t>YouGov</a:t>
            </a:r>
            <a:r>
              <a:rPr lang="en-US" sz="1200" dirty="0" smtClean="0"/>
              <a:t> 24-27.4.20; 6-10.8.20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3817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</a:t>
            </a:r>
            <a:r>
              <a:rPr lang="en-US" smtClean="0"/>
              <a:t>Sturgeon’s Popularity Has Revived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784195"/>
            <a:ext cx="7886700" cy="45608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0157" y="6345044"/>
            <a:ext cx="5330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/>
              <a:t>YouGov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2105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 in Unlikely Quarters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899053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8650" y="6411951"/>
            <a:ext cx="7467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/>
              <a:t>Panelbase</a:t>
            </a:r>
            <a:r>
              <a:rPr lang="en-US" sz="1200" dirty="0" smtClean="0"/>
              <a:t> 30.6-3.7.20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1362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Attitudes towards How Scotland Should Be Governed, 1999-2017 </a:t>
            </a:r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690690"/>
          <a:ext cx="7886700" cy="4519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05305" y="6322528"/>
            <a:ext cx="4079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Scottish Social Attitudes</a:t>
            </a:r>
          </a:p>
        </p:txBody>
      </p:sp>
    </p:spTree>
    <p:extLst>
      <p:ext uri="{BB962C8B-B14F-4D97-AF65-F5344CB8AC3E}">
        <p14:creationId xmlns:p14="http://schemas.microsoft.com/office/powerpoint/2010/main" val="3705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Has COVID Handling Made You More/Less Confident of Independence/Union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7973740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35980" y="6378498"/>
            <a:ext cx="6936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/>
              <a:t>Panelbase</a:t>
            </a:r>
            <a:r>
              <a:rPr lang="en-US" sz="1200" dirty="0" smtClean="0"/>
              <a:t> 1-5.6.20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8704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Would an Independent Scotland Have Handled COVID19 Better/Worse?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83287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8650" y="6400800"/>
            <a:ext cx="7422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/>
              <a:t>YouGov</a:t>
            </a:r>
            <a:r>
              <a:rPr lang="en-US" sz="1200" dirty="0" smtClean="0"/>
              <a:t> 6-10.8.20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683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Ups and Downs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5980" y="6389649"/>
            <a:ext cx="68022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/>
              <a:t>Panelbase</a:t>
            </a:r>
            <a:endParaRPr lang="en-US" sz="12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690689"/>
            <a:ext cx="7886700" cy="437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0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Referendum In The Next Five Years?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5980" y="6311590"/>
            <a:ext cx="63784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/>
              <a:t>YouGov</a:t>
            </a:r>
            <a:endParaRPr lang="en-US" sz="1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2194560"/>
            <a:ext cx="7886700" cy="376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6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Referendum If SNP Majority?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8243046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08660" y="6366510"/>
            <a:ext cx="7235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/>
              <a:t>YouGov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4261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An Issue of Principle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4041363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8650" y="6400800"/>
            <a:ext cx="7589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/>
              <a:t>Ipsos</a:t>
            </a:r>
            <a:r>
              <a:rPr lang="en-US" sz="1200" dirty="0" smtClean="0"/>
              <a:t> MORI 19-25.11.19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1082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Have The Circumstances Changed Enough to Justify Indyref2?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0295547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14039" y="6311899"/>
            <a:ext cx="6222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/>
              <a:t>Panelbase</a:t>
            </a:r>
            <a:r>
              <a:rPr lang="en-US" sz="1200" dirty="0" smtClean="0"/>
              <a:t> 30.6-3.7.20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3468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Still Economic Doubts?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9136495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8650" y="6367346"/>
            <a:ext cx="72887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/>
              <a:t>YouGov</a:t>
            </a:r>
            <a:r>
              <a:rPr lang="en-US" sz="1200" dirty="0" smtClean="0"/>
              <a:t> 22-27.1.20 except Sept 14: average of 4 </a:t>
            </a:r>
            <a:r>
              <a:rPr lang="en-US" sz="1200" dirty="0" err="1" smtClean="0"/>
              <a:t>YouGov</a:t>
            </a:r>
            <a:r>
              <a:rPr lang="en-US" sz="1200" dirty="0" smtClean="0"/>
              <a:t> polls that month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1231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Still Better Than Brexit?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6095047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8650" y="6389649"/>
            <a:ext cx="7757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/>
              <a:t>Panelbase</a:t>
            </a:r>
            <a:r>
              <a:rPr lang="en-US" sz="1200" dirty="0" smtClean="0"/>
              <a:t> 12-18.8.20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775449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Currency Debate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5497001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8650" y="6345044"/>
            <a:ext cx="7433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/>
              <a:t>YouGov</a:t>
            </a:r>
            <a:r>
              <a:rPr lang="en-US" sz="1200" dirty="0" smtClean="0"/>
              <a:t> 22-27.1.20. Yes/No is 2014 vote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0740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</a:t>
            </a:r>
            <a:r>
              <a:rPr lang="en-US" dirty="0" err="1" smtClean="0"/>
              <a:t>Indyref</a:t>
            </a:r>
            <a:r>
              <a:rPr lang="en-US" dirty="0" smtClean="0"/>
              <a:t> to </a:t>
            </a:r>
            <a:r>
              <a:rPr lang="en-US" dirty="0" err="1" smtClean="0"/>
              <a:t>EURef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690688"/>
            <a:ext cx="7886700" cy="439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Prospects for May 2021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690689"/>
            <a:ext cx="7886700" cy="448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4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Fragmented Unionist Vote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069314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8650" y="6400800"/>
            <a:ext cx="7389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Average of </a:t>
            </a:r>
            <a:r>
              <a:rPr lang="en-US" sz="1200" dirty="0" smtClean="0"/>
              <a:t>4 polls by </a:t>
            </a:r>
            <a:r>
              <a:rPr lang="en-US" sz="1200" dirty="0" err="1" smtClean="0"/>
              <a:t>ComRes</a:t>
            </a:r>
            <a:r>
              <a:rPr lang="en-US" sz="1200" dirty="0" smtClean="0"/>
              <a:t>, </a:t>
            </a:r>
            <a:r>
              <a:rPr lang="en-US" sz="1200" dirty="0" err="1" smtClean="0"/>
              <a:t>Panelbase</a:t>
            </a:r>
            <a:r>
              <a:rPr lang="en-US" sz="1200" dirty="0" smtClean="0"/>
              <a:t>, </a:t>
            </a:r>
            <a:r>
              <a:rPr lang="en-US" sz="1200" dirty="0" err="1" smtClean="0"/>
              <a:t>Survation</a:t>
            </a:r>
            <a:r>
              <a:rPr lang="en-US" sz="1200" dirty="0" smtClean="0"/>
              <a:t> and </a:t>
            </a:r>
            <a:r>
              <a:rPr lang="en-US" sz="1200" dirty="0" err="1" smtClean="0"/>
              <a:t>YouGov</a:t>
            </a:r>
            <a:r>
              <a:rPr lang="en-US" sz="1200" dirty="0" smtClean="0"/>
              <a:t> July/Sept 2020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5890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2016 </a:t>
            </a:r>
            <a:r>
              <a:rPr lang="en-US" dirty="0" err="1" smtClean="0"/>
              <a:t>EURef</a:t>
            </a:r>
            <a:r>
              <a:rPr lang="en-US" dirty="0" smtClean="0"/>
              <a:t> was disruptive of attitudes towards independence.</a:t>
            </a:r>
          </a:p>
          <a:p>
            <a:r>
              <a:rPr lang="en-US" dirty="0" smtClean="0"/>
              <a:t>But in 2019 Brexit </a:t>
            </a:r>
            <a:r>
              <a:rPr lang="en-US" dirty="0" err="1" smtClean="0"/>
              <a:t>fuelled</a:t>
            </a:r>
            <a:r>
              <a:rPr lang="en-US" dirty="0" smtClean="0"/>
              <a:t> a small but significant net increase in support for independence, putting Yes &amp; No close to 50:50.</a:t>
            </a:r>
          </a:p>
          <a:p>
            <a:r>
              <a:rPr lang="en-US" dirty="0" smtClean="0"/>
              <a:t>Since March perceptions of the handing of COVID have seemingly resulted in a further increase in support for Yes – putting them ahead for the first time – but there is still an economic debate to be had.</a:t>
            </a:r>
          </a:p>
          <a:p>
            <a:r>
              <a:rPr lang="en-US" dirty="0" smtClean="0"/>
              <a:t>Attitudes towards holding indyref2 largely reflect Yes/No preferences – while SNP currently on course to repeat their 2011 success.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62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EURef</a:t>
            </a:r>
            <a:r>
              <a:rPr lang="en-US" dirty="0" smtClean="0"/>
              <a:t> Difference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0106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Brexit Cut Across </a:t>
            </a:r>
            <a:r>
              <a:rPr lang="en-US" dirty="0" err="1" smtClean="0"/>
              <a:t>IndyRef</a:t>
            </a:r>
            <a:r>
              <a:rPr lang="en-US" dirty="0" smtClean="0"/>
              <a:t> Vote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02888" y="6176963"/>
            <a:ext cx="6579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2015 British Election Study Internet Panel Waves 6 and 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017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Little Sign of Long-Term Impact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690688"/>
            <a:ext cx="7886700" cy="448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Movements in Both Directions?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9434" y="6400800"/>
            <a:ext cx="6021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/>
              <a:t>YouGov</a:t>
            </a:r>
            <a:r>
              <a:rPr lang="en-US" sz="1200" dirty="0" smtClean="0"/>
              <a:t>, Aug-Dec. 2016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0356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Brexit Created A New Divide - 1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47132" y="6434254"/>
            <a:ext cx="6456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Scottish Social Attitudes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6891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Brexit Created A New Divide - 2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8650" y="6447692"/>
            <a:ext cx="6358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Scottish Social Attitudes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9230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25616</TotalTime>
  <Words>706</Words>
  <Application>Microsoft Macintosh PowerPoint</Application>
  <PresentationFormat>On-screen Show (4:3)</PresentationFormat>
  <Paragraphs>159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Calibri</vt:lpstr>
      <vt:lpstr>Calibri Light</vt:lpstr>
      <vt:lpstr>arial</vt:lpstr>
      <vt:lpstr>Office Theme</vt:lpstr>
      <vt:lpstr>The Changing Contours of Scotland’s Constitutional Debate</vt:lpstr>
      <vt:lpstr>Attitudes towards How Scotland Should Be Governed, 1999-2017 </vt:lpstr>
      <vt:lpstr>From Indyref to EURef</vt:lpstr>
      <vt:lpstr>The EURef Difference</vt:lpstr>
      <vt:lpstr>How Brexit Cut Across IndyRef Vote</vt:lpstr>
      <vt:lpstr>Little Sign of Long-Term Impact</vt:lpstr>
      <vt:lpstr>Movements in Both Directions?</vt:lpstr>
      <vt:lpstr>How Brexit Created A New Divide - 1</vt:lpstr>
      <vt:lpstr>How Brexit Created A New Divide - 2</vt:lpstr>
      <vt:lpstr>That Also Reshaped Party Politics</vt:lpstr>
      <vt:lpstr>Underpinned by A New Link Between EU View and the Perceived Economics of Independence</vt:lpstr>
      <vt:lpstr>How Opinion Has Evolved In The Last Two Years</vt:lpstr>
      <vt:lpstr>Support for Independence By EU Referendum Vote</vt:lpstr>
      <vt:lpstr>How The Turnover Looks Now</vt:lpstr>
      <vt:lpstr>How Electoral Politics Looked in Dec. 2019</vt:lpstr>
      <vt:lpstr>Perceptions of Handling COVID19</vt:lpstr>
      <vt:lpstr>A Widened Gap on COVID19</vt:lpstr>
      <vt:lpstr>How Sturgeon’s Popularity Has Revived</vt:lpstr>
      <vt:lpstr>Even in Unlikely Quarters</vt:lpstr>
      <vt:lpstr>Has COVID Handling Made You More/Less Confident of Independence/Union</vt:lpstr>
      <vt:lpstr>Would an Independent Scotland Have Handled COVID19 Better/Worse?</vt:lpstr>
      <vt:lpstr>Ups and Downs</vt:lpstr>
      <vt:lpstr>Referendum In The Next Five Years? </vt:lpstr>
      <vt:lpstr>Referendum If SNP Majority?</vt:lpstr>
      <vt:lpstr>Not An Issue of Principle</vt:lpstr>
      <vt:lpstr>Have The Circumstances Changed Enough to Justify Indyref2?</vt:lpstr>
      <vt:lpstr>Still Economic Doubts?</vt:lpstr>
      <vt:lpstr>But Still Better Than Brexit?</vt:lpstr>
      <vt:lpstr>The Currency Debate</vt:lpstr>
      <vt:lpstr>Prospects for May 2021</vt:lpstr>
      <vt:lpstr>The Fragmented Unionist Vote</vt:lpstr>
      <vt:lpstr>Conclusion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Changing Contours of the Constitutional Debate in Scotland</dc:title>
  <dc:creator>John Curtice</dc:creator>
  <cp:lastModifiedBy>John Curtice</cp:lastModifiedBy>
  <cp:revision>51</cp:revision>
  <cp:lastPrinted>2020-08-18T18:24:41Z</cp:lastPrinted>
  <dcterms:created xsi:type="dcterms:W3CDTF">2020-02-04T05:48:43Z</dcterms:created>
  <dcterms:modified xsi:type="dcterms:W3CDTF">2020-09-16T14:34:36Z</dcterms:modified>
</cp:coreProperties>
</file>