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sldIdLst>
    <p:sldId id="346" r:id="rId3"/>
    <p:sldId id="387" r:id="rId4"/>
    <p:sldId id="388" r:id="rId5"/>
    <p:sldId id="401" r:id="rId6"/>
    <p:sldId id="390" r:id="rId7"/>
    <p:sldId id="376" r:id="rId8"/>
    <p:sldId id="391" r:id="rId9"/>
    <p:sldId id="392" r:id="rId10"/>
    <p:sldId id="393" r:id="rId11"/>
    <p:sldId id="375" r:id="rId12"/>
    <p:sldId id="372" r:id="rId13"/>
    <p:sldId id="386" r:id="rId14"/>
    <p:sldId id="380" r:id="rId15"/>
    <p:sldId id="366" r:id="rId16"/>
    <p:sldId id="367" r:id="rId17"/>
    <p:sldId id="368" r:id="rId18"/>
    <p:sldId id="381" r:id="rId19"/>
    <p:sldId id="409" r:id="rId20"/>
    <p:sldId id="382" r:id="rId21"/>
    <p:sldId id="396" r:id="rId22"/>
    <p:sldId id="407" r:id="rId23"/>
    <p:sldId id="408" r:id="rId24"/>
    <p:sldId id="403" r:id="rId25"/>
    <p:sldId id="404" r:id="rId26"/>
    <p:sldId id="406" r:id="rId27"/>
    <p:sldId id="397" r:id="rId28"/>
    <p:sldId id="398" r:id="rId29"/>
    <p:sldId id="399" r:id="rId30"/>
    <p:sldId id="405" r:id="rId31"/>
    <p:sldId id="361"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67" autoAdjust="0"/>
    <p:restoredTop sz="94660"/>
  </p:normalViewPr>
  <p:slideViewPr>
    <p:cSldViewPr>
      <p:cViewPr>
        <p:scale>
          <a:sx n="90" d="100"/>
          <a:sy n="90" d="100"/>
        </p:scale>
        <p:origin x="-1090" y="18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812EC-A32C-43A2-B870-12E7022295A4}" type="doc">
      <dgm:prSet loTypeId="urn:microsoft.com/office/officeart/2005/8/layout/arrow2" loCatId="process" qsTypeId="urn:microsoft.com/office/officeart/2005/8/quickstyle/simple1" qsCatId="simple" csTypeId="urn:microsoft.com/office/officeart/2005/8/colors/accent4_2" csCatId="accent4" phldr="1"/>
      <dgm:spPr/>
    </dgm:pt>
    <dgm:pt modelId="{BD2BAC3A-2F7E-46A7-8B02-121279251EE9}">
      <dgm:prSet phldrT="[Text]" custT="1"/>
      <dgm:spPr/>
      <dgm:t>
        <a:bodyPr/>
        <a:lstStyle/>
        <a:p>
          <a:r>
            <a:rPr lang="en-GB" sz="1600" dirty="0" smtClean="0"/>
            <a:t>Moving</a:t>
          </a:r>
          <a:endParaRPr lang="en-GB" sz="1600" dirty="0"/>
        </a:p>
      </dgm:t>
    </dgm:pt>
    <dgm:pt modelId="{FE99727E-6879-45C3-A09F-4D5BED352E09}" type="parTrans" cxnId="{04E42157-7278-463E-B1F4-E6EA10AECE69}">
      <dgm:prSet/>
      <dgm:spPr/>
      <dgm:t>
        <a:bodyPr/>
        <a:lstStyle/>
        <a:p>
          <a:endParaRPr lang="en-GB"/>
        </a:p>
      </dgm:t>
    </dgm:pt>
    <dgm:pt modelId="{DE177B51-052F-49DD-8B09-E0664CDBB30E}" type="sibTrans" cxnId="{04E42157-7278-463E-B1F4-E6EA10AECE69}">
      <dgm:prSet/>
      <dgm:spPr/>
      <dgm:t>
        <a:bodyPr/>
        <a:lstStyle/>
        <a:p>
          <a:endParaRPr lang="en-GB"/>
        </a:p>
      </dgm:t>
    </dgm:pt>
    <dgm:pt modelId="{6973B289-DE49-4686-BB7E-2F3FCF8D3956}">
      <dgm:prSet phldrT="[Text]" custT="1"/>
      <dgm:spPr/>
      <dgm:t>
        <a:bodyPr/>
        <a:lstStyle/>
        <a:p>
          <a:pPr algn="ctr"/>
          <a:r>
            <a:rPr lang="en-GB" sz="1600" dirty="0" smtClean="0"/>
            <a:t>Moving More Often</a:t>
          </a:r>
          <a:endParaRPr lang="en-GB" sz="1600" dirty="0"/>
        </a:p>
      </dgm:t>
    </dgm:pt>
    <dgm:pt modelId="{9A1AF689-7F44-4B07-A9BB-8EBDE84BA0F2}" type="parTrans" cxnId="{8F3DF03C-9D09-4FEA-88A6-05DDA31B8519}">
      <dgm:prSet/>
      <dgm:spPr/>
      <dgm:t>
        <a:bodyPr/>
        <a:lstStyle/>
        <a:p>
          <a:endParaRPr lang="en-GB"/>
        </a:p>
      </dgm:t>
    </dgm:pt>
    <dgm:pt modelId="{CF4C1757-2437-4D2B-BE06-D94CB60BBDF4}" type="sibTrans" cxnId="{8F3DF03C-9D09-4FEA-88A6-05DDA31B8519}">
      <dgm:prSet/>
      <dgm:spPr/>
      <dgm:t>
        <a:bodyPr/>
        <a:lstStyle/>
        <a:p>
          <a:endParaRPr lang="en-GB"/>
        </a:p>
      </dgm:t>
    </dgm:pt>
    <dgm:pt modelId="{79947476-7D3F-419F-AF24-CF280DB413A2}">
      <dgm:prSet phldrT="[Text]" custT="1"/>
      <dgm:spPr/>
      <dgm:t>
        <a:bodyPr/>
        <a:lstStyle/>
        <a:p>
          <a:pPr algn="ctr"/>
          <a:r>
            <a:rPr lang="en-GB" sz="1600" dirty="0" smtClean="0"/>
            <a:t>Moving regularly and frequently</a:t>
          </a:r>
          <a:endParaRPr lang="en-GB" sz="1600" dirty="0"/>
        </a:p>
      </dgm:t>
    </dgm:pt>
    <dgm:pt modelId="{64A4DD7D-45EC-4F17-98C3-C997BA8BB1D5}" type="sibTrans" cxnId="{5C37A009-ECE1-4A67-866E-BB0F9B6EED61}">
      <dgm:prSet/>
      <dgm:spPr/>
      <dgm:t>
        <a:bodyPr/>
        <a:lstStyle/>
        <a:p>
          <a:endParaRPr lang="en-GB"/>
        </a:p>
      </dgm:t>
    </dgm:pt>
    <dgm:pt modelId="{B14EBAEA-B57A-4CF3-980C-A56DA945850F}" type="parTrans" cxnId="{5C37A009-ECE1-4A67-866E-BB0F9B6EED61}">
      <dgm:prSet/>
      <dgm:spPr/>
      <dgm:t>
        <a:bodyPr/>
        <a:lstStyle/>
        <a:p>
          <a:endParaRPr lang="en-GB"/>
        </a:p>
      </dgm:t>
    </dgm:pt>
    <dgm:pt modelId="{96B9215B-F415-414E-B0B6-EEECDD275A89}" type="pres">
      <dgm:prSet presAssocID="{7DB812EC-A32C-43A2-B870-12E7022295A4}" presName="arrowDiagram" presStyleCnt="0">
        <dgm:presLayoutVars>
          <dgm:chMax val="5"/>
          <dgm:dir/>
          <dgm:resizeHandles val="exact"/>
        </dgm:presLayoutVars>
      </dgm:prSet>
      <dgm:spPr/>
    </dgm:pt>
    <dgm:pt modelId="{45A75C4F-ECED-43FF-A7C9-C37DC98DE73C}" type="pres">
      <dgm:prSet presAssocID="{7DB812EC-A32C-43A2-B870-12E7022295A4}" presName="arrow" presStyleLbl="bgShp" presStyleIdx="0" presStyleCnt="1" custScaleX="100331" custScaleY="100000" custLinFactNeighborX="558" custLinFactNeighborY="-595"/>
      <dgm:spPr>
        <a:solidFill>
          <a:schemeClr val="accent1">
            <a:lumMod val="75000"/>
          </a:schemeClr>
        </a:solidFill>
      </dgm:spPr>
    </dgm:pt>
    <dgm:pt modelId="{90ACCB59-3C3D-438E-B853-C184DE22E76E}" type="pres">
      <dgm:prSet presAssocID="{7DB812EC-A32C-43A2-B870-12E7022295A4}" presName="arrowDiagram3" presStyleCnt="0"/>
      <dgm:spPr/>
    </dgm:pt>
    <dgm:pt modelId="{BDCC65B1-1223-4AAB-A350-4A4FB92B40A0}" type="pres">
      <dgm:prSet presAssocID="{BD2BAC3A-2F7E-46A7-8B02-121279251EE9}" presName="bullet3a" presStyleLbl="node1" presStyleIdx="0" presStyleCnt="3" custScaleX="158080" custScaleY="165530" custLinFactX="130112" custLinFactY="-100000" custLinFactNeighborX="200000" custLinFactNeighborY="-173846"/>
      <dgm:spPr/>
    </dgm:pt>
    <dgm:pt modelId="{F67D201A-0B21-4B58-923B-A33793128E56}" type="pres">
      <dgm:prSet presAssocID="{BD2BAC3A-2F7E-46A7-8B02-121279251EE9}" presName="textBox3a" presStyleLbl="revTx" presStyleIdx="0" presStyleCnt="3" custScaleX="65313" custScaleY="16567" custLinFactNeighborX="-6575" custLinFactNeighborY="-33715">
        <dgm:presLayoutVars>
          <dgm:bulletEnabled val="1"/>
        </dgm:presLayoutVars>
      </dgm:prSet>
      <dgm:spPr/>
      <dgm:t>
        <a:bodyPr/>
        <a:lstStyle/>
        <a:p>
          <a:endParaRPr lang="en-GB"/>
        </a:p>
      </dgm:t>
    </dgm:pt>
    <dgm:pt modelId="{C4E035B1-4E54-4649-AE6E-971306180538}" type="pres">
      <dgm:prSet presAssocID="{6973B289-DE49-4686-BB7E-2F3FCF8D3956}" presName="bullet3b" presStyleLbl="node1" presStyleIdx="1" presStyleCnt="3" custScaleX="101443" custScaleY="108639" custLinFactX="100000" custLinFactY="-1848" custLinFactNeighborX="110855" custLinFactNeighborY="-100000"/>
      <dgm:spPr/>
      <dgm:t>
        <a:bodyPr/>
        <a:lstStyle/>
        <a:p>
          <a:endParaRPr lang="en-GB"/>
        </a:p>
      </dgm:t>
    </dgm:pt>
    <dgm:pt modelId="{56C213BA-5E9C-4515-980F-B47C9E391996}" type="pres">
      <dgm:prSet presAssocID="{6973B289-DE49-4686-BB7E-2F3FCF8D3956}" presName="textBox3b" presStyleLbl="revTx" presStyleIdx="1" presStyleCnt="3" custScaleY="76551">
        <dgm:presLayoutVars>
          <dgm:bulletEnabled val="1"/>
        </dgm:presLayoutVars>
      </dgm:prSet>
      <dgm:spPr/>
      <dgm:t>
        <a:bodyPr/>
        <a:lstStyle/>
        <a:p>
          <a:endParaRPr lang="en-GB"/>
        </a:p>
      </dgm:t>
    </dgm:pt>
    <dgm:pt modelId="{2704A0FC-8625-4C1F-BAFE-92C818F2C36C}" type="pres">
      <dgm:prSet presAssocID="{79947476-7D3F-419F-AF24-CF280DB413A2}" presName="bullet3c" presStyleLbl="node1" presStyleIdx="2" presStyleCnt="3" custScaleX="117963" custScaleY="137698" custLinFactX="60656" custLinFactNeighborX="100000" custLinFactNeighborY="-6808"/>
      <dgm:spPr/>
      <dgm:t>
        <a:bodyPr/>
        <a:lstStyle/>
        <a:p>
          <a:endParaRPr lang="en-GB"/>
        </a:p>
      </dgm:t>
    </dgm:pt>
    <dgm:pt modelId="{524195CB-F189-421E-83F0-04AFDEAFCF98}" type="pres">
      <dgm:prSet presAssocID="{79947476-7D3F-419F-AF24-CF280DB413A2}" presName="textBox3c" presStyleLbl="revTx" presStyleIdx="2" presStyleCnt="3" custScaleX="101272" custScaleY="62865" custLinFactNeighborX="-13691" custLinFactNeighborY="2600">
        <dgm:presLayoutVars>
          <dgm:bulletEnabled val="1"/>
        </dgm:presLayoutVars>
      </dgm:prSet>
      <dgm:spPr/>
      <dgm:t>
        <a:bodyPr/>
        <a:lstStyle/>
        <a:p>
          <a:endParaRPr lang="en-GB"/>
        </a:p>
      </dgm:t>
    </dgm:pt>
  </dgm:ptLst>
  <dgm:cxnLst>
    <dgm:cxn modelId="{B1108A1C-9728-4BD6-8E14-4557B833126B}" type="presOf" srcId="{7DB812EC-A32C-43A2-B870-12E7022295A4}" destId="{96B9215B-F415-414E-B0B6-EEECDD275A89}" srcOrd="0" destOrd="0" presId="urn:microsoft.com/office/officeart/2005/8/layout/arrow2"/>
    <dgm:cxn modelId="{B5BDAD04-DF47-4938-8F0A-4725A6982E7D}" type="presOf" srcId="{79947476-7D3F-419F-AF24-CF280DB413A2}" destId="{524195CB-F189-421E-83F0-04AFDEAFCF98}" srcOrd="0" destOrd="0" presId="urn:microsoft.com/office/officeart/2005/8/layout/arrow2"/>
    <dgm:cxn modelId="{5C37A009-ECE1-4A67-866E-BB0F9B6EED61}" srcId="{7DB812EC-A32C-43A2-B870-12E7022295A4}" destId="{79947476-7D3F-419F-AF24-CF280DB413A2}" srcOrd="2" destOrd="0" parTransId="{B14EBAEA-B57A-4CF3-980C-A56DA945850F}" sibTransId="{64A4DD7D-45EC-4F17-98C3-C997BA8BB1D5}"/>
    <dgm:cxn modelId="{04E42157-7278-463E-B1F4-E6EA10AECE69}" srcId="{7DB812EC-A32C-43A2-B870-12E7022295A4}" destId="{BD2BAC3A-2F7E-46A7-8B02-121279251EE9}" srcOrd="0" destOrd="0" parTransId="{FE99727E-6879-45C3-A09F-4D5BED352E09}" sibTransId="{DE177B51-052F-49DD-8B09-E0664CDBB30E}"/>
    <dgm:cxn modelId="{92E30937-0EE7-413A-9E1C-8FADE743B5AA}" type="presOf" srcId="{6973B289-DE49-4686-BB7E-2F3FCF8D3956}" destId="{56C213BA-5E9C-4515-980F-B47C9E391996}" srcOrd="0" destOrd="0" presId="urn:microsoft.com/office/officeart/2005/8/layout/arrow2"/>
    <dgm:cxn modelId="{0A4160F7-F136-4789-9BC3-0BFEF4C901D1}" type="presOf" srcId="{BD2BAC3A-2F7E-46A7-8B02-121279251EE9}" destId="{F67D201A-0B21-4B58-923B-A33793128E56}" srcOrd="0" destOrd="0" presId="urn:microsoft.com/office/officeart/2005/8/layout/arrow2"/>
    <dgm:cxn modelId="{8F3DF03C-9D09-4FEA-88A6-05DDA31B8519}" srcId="{7DB812EC-A32C-43A2-B870-12E7022295A4}" destId="{6973B289-DE49-4686-BB7E-2F3FCF8D3956}" srcOrd="1" destOrd="0" parTransId="{9A1AF689-7F44-4B07-A9BB-8EBDE84BA0F2}" sibTransId="{CF4C1757-2437-4D2B-BE06-D94CB60BBDF4}"/>
    <dgm:cxn modelId="{C6742B0C-724C-4C27-8E5F-3F8EA7274630}" type="presParOf" srcId="{96B9215B-F415-414E-B0B6-EEECDD275A89}" destId="{45A75C4F-ECED-43FF-A7C9-C37DC98DE73C}" srcOrd="0" destOrd="0" presId="urn:microsoft.com/office/officeart/2005/8/layout/arrow2"/>
    <dgm:cxn modelId="{750FE0D5-561C-484C-8258-93E0E104F821}" type="presParOf" srcId="{96B9215B-F415-414E-B0B6-EEECDD275A89}" destId="{90ACCB59-3C3D-438E-B853-C184DE22E76E}" srcOrd="1" destOrd="0" presId="urn:microsoft.com/office/officeart/2005/8/layout/arrow2"/>
    <dgm:cxn modelId="{D2CD90CE-9157-4027-86F2-BCFA44C9FD14}" type="presParOf" srcId="{90ACCB59-3C3D-438E-B853-C184DE22E76E}" destId="{BDCC65B1-1223-4AAB-A350-4A4FB92B40A0}" srcOrd="0" destOrd="0" presId="urn:microsoft.com/office/officeart/2005/8/layout/arrow2"/>
    <dgm:cxn modelId="{B3054A47-CF5C-46BB-A615-FC334F9F6594}" type="presParOf" srcId="{90ACCB59-3C3D-438E-B853-C184DE22E76E}" destId="{F67D201A-0B21-4B58-923B-A33793128E56}" srcOrd="1" destOrd="0" presId="urn:microsoft.com/office/officeart/2005/8/layout/arrow2"/>
    <dgm:cxn modelId="{C295A5FE-B04E-43CB-A13B-4DCA06756891}" type="presParOf" srcId="{90ACCB59-3C3D-438E-B853-C184DE22E76E}" destId="{C4E035B1-4E54-4649-AE6E-971306180538}" srcOrd="2" destOrd="0" presId="urn:microsoft.com/office/officeart/2005/8/layout/arrow2"/>
    <dgm:cxn modelId="{2B9C4C18-B764-455A-AF1B-415D3D8FBEAC}" type="presParOf" srcId="{90ACCB59-3C3D-438E-B853-C184DE22E76E}" destId="{56C213BA-5E9C-4515-980F-B47C9E391996}" srcOrd="3" destOrd="0" presId="urn:microsoft.com/office/officeart/2005/8/layout/arrow2"/>
    <dgm:cxn modelId="{35FF0F3A-9F42-4895-9A65-84372E44C77A}" type="presParOf" srcId="{90ACCB59-3C3D-438E-B853-C184DE22E76E}" destId="{2704A0FC-8625-4C1F-BAFE-92C818F2C36C}" srcOrd="4" destOrd="0" presId="urn:microsoft.com/office/officeart/2005/8/layout/arrow2"/>
    <dgm:cxn modelId="{373FDD2F-F862-41A7-9A4C-28B0A47D9605}" type="presParOf" srcId="{90ACCB59-3C3D-438E-B853-C184DE22E76E}" destId="{524195CB-F189-421E-83F0-04AFDEAFCF9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75C4F-ECED-43FF-A7C9-C37DC98DE73C}">
      <dsp:nvSpPr>
        <dsp:cNvPr id="0" name=""/>
        <dsp:cNvSpPr/>
      </dsp:nvSpPr>
      <dsp:spPr>
        <a:xfrm>
          <a:off x="559486" y="0"/>
          <a:ext cx="7190608" cy="4479304"/>
        </a:xfrm>
        <a:prstGeom prst="swooshArrow">
          <a:avLst>
            <a:gd name="adj1" fmla="val 25000"/>
            <a:gd name="adj2" fmla="val 25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DCC65B1-1223-4AAB-A350-4A4FB92B40A0}">
      <dsp:nvSpPr>
        <dsp:cNvPr id="0" name=""/>
        <dsp:cNvSpPr/>
      </dsp:nvSpPr>
      <dsp:spPr>
        <a:xfrm>
          <a:off x="2002566" y="2520279"/>
          <a:ext cx="294564" cy="308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D201A-0B21-4B58-923B-A33793128E56}">
      <dsp:nvSpPr>
        <dsp:cNvPr id="0" name=""/>
        <dsp:cNvSpPr/>
      </dsp:nvSpPr>
      <dsp:spPr>
        <a:xfrm>
          <a:off x="1714542" y="3288366"/>
          <a:ext cx="1090651" cy="21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37" tIns="0" rIns="0" bIns="0" numCol="1" spcCol="1270" anchor="t" anchorCtr="0">
          <a:noAutofit/>
        </a:bodyPr>
        <a:lstStyle/>
        <a:p>
          <a:pPr lvl="0" algn="l" defTabSz="711200">
            <a:lnSpc>
              <a:spcPct val="90000"/>
            </a:lnSpc>
            <a:spcBef>
              <a:spcPct val="0"/>
            </a:spcBef>
            <a:spcAft>
              <a:spcPct val="35000"/>
            </a:spcAft>
          </a:pPr>
          <a:r>
            <a:rPr lang="en-GB" sz="1600" kern="1200" dirty="0" smtClean="0"/>
            <a:t>Moving</a:t>
          </a:r>
          <a:endParaRPr lang="en-GB" sz="1600" kern="1200" dirty="0"/>
        </a:p>
      </dsp:txBody>
      <dsp:txXfrm>
        <a:off x="1714542" y="3288366"/>
        <a:ext cx="1090651" cy="214462"/>
      </dsp:txXfrm>
    </dsp:sp>
    <dsp:sp modelId="{C4E035B1-4E54-4649-AE6E-971306180538}">
      <dsp:nvSpPr>
        <dsp:cNvPr id="0" name=""/>
        <dsp:cNvSpPr/>
      </dsp:nvSpPr>
      <dsp:spPr>
        <a:xfrm>
          <a:off x="3794173" y="1516522"/>
          <a:ext cx="341704" cy="3659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213BA-5E9C-4515-980F-B47C9E391996}">
      <dsp:nvSpPr>
        <dsp:cNvPr id="0" name=""/>
        <dsp:cNvSpPr/>
      </dsp:nvSpPr>
      <dsp:spPr>
        <a:xfrm>
          <a:off x="3254773" y="2328258"/>
          <a:ext cx="1720052" cy="1865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86" tIns="0" rIns="0" bIns="0" numCol="1" spcCol="1270" anchor="t" anchorCtr="0">
          <a:noAutofit/>
        </a:bodyPr>
        <a:lstStyle/>
        <a:p>
          <a:pPr lvl="0" algn="ctr" defTabSz="711200">
            <a:lnSpc>
              <a:spcPct val="90000"/>
            </a:lnSpc>
            <a:spcBef>
              <a:spcPct val="0"/>
            </a:spcBef>
            <a:spcAft>
              <a:spcPct val="35000"/>
            </a:spcAft>
          </a:pPr>
          <a:r>
            <a:rPr lang="en-GB" sz="1600" kern="1200" dirty="0" smtClean="0"/>
            <a:t>Moving More Often</a:t>
          </a:r>
          <a:endParaRPr lang="en-GB" sz="1600" kern="1200" dirty="0"/>
        </a:p>
      </dsp:txBody>
      <dsp:txXfrm>
        <a:off x="3254773" y="2328258"/>
        <a:ext cx="1720052" cy="1865349"/>
      </dsp:txXfrm>
    </dsp:sp>
    <dsp:sp modelId="{2704A0FC-8625-4C1F-BAFE-92C818F2C36C}">
      <dsp:nvSpPr>
        <dsp:cNvPr id="0" name=""/>
        <dsp:cNvSpPr/>
      </dsp:nvSpPr>
      <dsp:spPr>
        <a:xfrm>
          <a:off x="5770984" y="1013741"/>
          <a:ext cx="549527" cy="64146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195CB-F189-421E-83F0-04AFDEAFCF98}">
      <dsp:nvSpPr>
        <dsp:cNvPr id="0" name=""/>
        <dsp:cNvSpPr/>
      </dsp:nvSpPr>
      <dsp:spPr>
        <a:xfrm>
          <a:off x="5050904" y="2025156"/>
          <a:ext cx="1741931" cy="195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843" tIns="0" rIns="0" bIns="0" numCol="1" spcCol="1270" anchor="t" anchorCtr="0">
          <a:noAutofit/>
        </a:bodyPr>
        <a:lstStyle/>
        <a:p>
          <a:pPr lvl="0" algn="ctr" defTabSz="711200">
            <a:lnSpc>
              <a:spcPct val="90000"/>
            </a:lnSpc>
            <a:spcBef>
              <a:spcPct val="0"/>
            </a:spcBef>
            <a:spcAft>
              <a:spcPct val="35000"/>
            </a:spcAft>
          </a:pPr>
          <a:r>
            <a:rPr lang="en-GB" sz="1600" kern="1200" dirty="0" smtClean="0"/>
            <a:t>Moving regularly and frequently</a:t>
          </a:r>
          <a:endParaRPr lang="en-GB" sz="1600" kern="1200" dirty="0"/>
        </a:p>
      </dsp:txBody>
      <dsp:txXfrm>
        <a:off x="5050904" y="2025156"/>
        <a:ext cx="1741931" cy="19570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A99A4-BAA9-4E97-B155-D5AF0103CEC0}" type="datetimeFigureOut">
              <a:rPr lang="en-GB" smtClean="0"/>
              <a:t>01/07/2020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DEA06-836C-472D-8805-F856AD87CB5F}" type="slidenum">
              <a:rPr lang="en-GB" smtClean="0"/>
              <a:t>‹#›</a:t>
            </a:fld>
            <a:endParaRPr lang="en-GB"/>
          </a:p>
        </p:txBody>
      </p:sp>
    </p:spTree>
    <p:extLst>
      <p:ext uri="{BB962C8B-B14F-4D97-AF65-F5344CB8AC3E}">
        <p14:creationId xmlns:p14="http://schemas.microsoft.com/office/powerpoint/2010/main" val="317165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0F600-A962-4A97-AFEF-8991878F27A3}" type="slidenum">
              <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41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71445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Rectangle 3"/>
          <p:cNvSpPr>
            <a:spLocks noGrp="1" noChangeArrowheads="1"/>
          </p:cNvSpPr>
          <p:nvPr>
            <p:ph type="body" idx="1"/>
          </p:nvPr>
        </p:nvSpPr>
        <p:spPr bwMode="auto">
          <a:xfrm>
            <a:off x="685800" y="46910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cs typeface="Times New Roman" panose="02020603050405020304" pitchFamily="18" charset="0"/>
              </a:rPr>
              <a:t>Fear of falling has been documented as 29-55% in the home dwelling elderly and may be as high as 50-65% among people who have previously fallen (Tinetti 1994). This could be understated as many older people will not admit to being fearful, only concerned. </a:t>
            </a:r>
            <a:r>
              <a:rPr lang="en-US" altLang="en-US" smtClean="0">
                <a:latin typeface="Arial" panose="020B0604020202020204" pitchFamily="34" charset="0"/>
                <a:cs typeface="Times New Roman" panose="02020603050405020304" pitchFamily="18" charset="0"/>
              </a:rPr>
              <a:t> </a:t>
            </a:r>
          </a:p>
          <a:p>
            <a:endParaRPr lang="en-GB" altLang="en-US" smtClean="0">
              <a:latin typeface="Arial" panose="020B0604020202020204" pitchFamily="34" charset="0"/>
              <a:cs typeface="Times New Roman" panose="02020603050405020304" pitchFamily="18" charset="0"/>
            </a:endParaRPr>
          </a:p>
          <a:p>
            <a:r>
              <a:rPr lang="en-GB" altLang="en-US" smtClean="0">
                <a:latin typeface="Arial" panose="020B0604020202020204" pitchFamily="34" charset="0"/>
                <a:cs typeface="Times New Roman" panose="02020603050405020304" pitchFamily="18" charset="0"/>
              </a:rPr>
              <a:t>Fear of falling, and loss of confidence in balance capabilities, predict deterioration in physical functioning (Arfken 1994; Vellas 1997), decreases in activity, fractures (Arfken 1994). Fear of personal injury is often cited as a reason for people not taking part in regular indoor and outdoor physical activity (Finch 1997).  Up to 40% of admissions to institutional care are as a result of falls, postural stability and concern from the person or their family about falls (Cumming 2000;Vellas 1997).  </a:t>
            </a:r>
            <a:endParaRPr lang="en-US" altLang="en-US"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5476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960438"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ea typeface="ＭＳ Ｐゴシック" charset="0"/>
              </a:rPr>
              <a:t>Plasma glucose and BMI (</a:t>
            </a:r>
            <a:r>
              <a:rPr lang="en-GB" dirty="0" err="1" smtClean="0">
                <a:ea typeface="ＭＳ Ｐゴシック" charset="0"/>
              </a:rPr>
              <a:t>Gennuso</a:t>
            </a:r>
            <a:r>
              <a:rPr lang="en-GB" dirty="0" smtClean="0">
                <a:ea typeface="ＭＳ Ｐゴシック" charset="0"/>
              </a:rPr>
              <a:t> et al)</a:t>
            </a:r>
          </a:p>
          <a:p>
            <a:pPr>
              <a:defRPr/>
            </a:pPr>
            <a:r>
              <a:rPr lang="en-GB" dirty="0" smtClean="0">
                <a:ea typeface="ＭＳ Ｐゴシック" charset="0"/>
              </a:rPr>
              <a:t>Muscle strength and bone density (</a:t>
            </a:r>
            <a:r>
              <a:rPr lang="en-GB" dirty="0">
                <a:ea typeface="+mn-ea"/>
                <a:cs typeface="+mn-cs"/>
              </a:rPr>
              <a:t>Skelton et al; </a:t>
            </a:r>
            <a:r>
              <a:rPr lang="en-GB" dirty="0" err="1">
                <a:ea typeface="+mn-ea"/>
                <a:cs typeface="+mn-cs"/>
              </a:rPr>
              <a:t>Chastin</a:t>
            </a:r>
            <a:r>
              <a:rPr lang="en-GB" dirty="0">
                <a:ea typeface="+mn-ea"/>
                <a:cs typeface="+mn-cs"/>
              </a:rPr>
              <a:t> et al)</a:t>
            </a:r>
          </a:p>
          <a:p>
            <a:pPr>
              <a:defRPr/>
            </a:pPr>
            <a:r>
              <a:rPr lang="en-GB" dirty="0">
                <a:ea typeface="+mn-ea"/>
                <a:cs typeface="+mn-cs"/>
              </a:rPr>
              <a:t>Pain (WHO)</a:t>
            </a:r>
          </a:p>
          <a:p>
            <a:pPr>
              <a:defRPr/>
            </a:pPr>
            <a:endParaRPr lang="en-GB" dirty="0">
              <a:ea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alibri" panose="020F0502020204030204" pitchFamily="34" charset="0"/>
                <a:ea typeface="MS PGothic" panose="020B0600070205080204" pitchFamily="34" charset="-128"/>
              </a:defRPr>
            </a:lvl1pPr>
            <a:lvl2pPr marL="742950" indent="-285750" defTabSz="931863" eaLnBrk="0" hangingPunct="0">
              <a:defRPr sz="2400">
                <a:solidFill>
                  <a:schemeClr val="tx1"/>
                </a:solidFill>
                <a:latin typeface="Calibri" panose="020F0502020204030204" pitchFamily="34" charset="0"/>
                <a:ea typeface="MS PGothic" panose="020B0600070205080204" pitchFamily="34" charset="-128"/>
              </a:defRPr>
            </a:lvl2pPr>
            <a:lvl3pPr marL="1143000" indent="-228600" defTabSz="931863" eaLnBrk="0" hangingPunct="0">
              <a:defRPr sz="2400">
                <a:solidFill>
                  <a:schemeClr val="tx1"/>
                </a:solidFill>
                <a:latin typeface="Calibri" panose="020F0502020204030204" pitchFamily="34" charset="0"/>
                <a:ea typeface="MS PGothic" panose="020B0600070205080204" pitchFamily="34" charset="-128"/>
              </a:defRPr>
            </a:lvl3pPr>
            <a:lvl4pPr marL="1600200" indent="-228600" defTabSz="931863" eaLnBrk="0" hangingPunct="0">
              <a:defRPr sz="2400">
                <a:solidFill>
                  <a:schemeClr val="tx1"/>
                </a:solidFill>
                <a:latin typeface="Calibri" panose="020F0502020204030204" pitchFamily="34" charset="0"/>
                <a:ea typeface="MS PGothic" panose="020B0600070205080204" pitchFamily="34" charset="-128"/>
              </a:defRPr>
            </a:lvl4pPr>
            <a:lvl5pPr marL="2057400" indent="-228600" defTabSz="931863"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7AA5E6A-96DA-4C4B-A98B-5DFC0291EC7A}" type="slidenum">
              <a:rPr lang="en-GB" altLang="en-US" sz="1300">
                <a:latin typeface="Times New Roman" panose="02020603050405020304" pitchFamily="18" charset="0"/>
              </a:rPr>
              <a:pPr eaLnBrk="1" hangingPunct="1"/>
              <a:t>15</a:t>
            </a:fld>
            <a:endParaRPr lang="en-GB" altLang="en-US" sz="1300">
              <a:latin typeface="Times New Roman" panose="02020603050405020304" pitchFamily="18" charset="0"/>
            </a:endParaRPr>
          </a:p>
        </p:txBody>
      </p:sp>
    </p:spTree>
    <p:extLst>
      <p:ext uri="{BB962C8B-B14F-4D97-AF65-F5344CB8AC3E}">
        <p14:creationId xmlns:p14="http://schemas.microsoft.com/office/powerpoint/2010/main" val="167191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0E9B25-8697-4431-BA5A-58FABEF0178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12478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0E9B25-8697-4431-BA5A-58FABEF0178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336136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0E9B25-8697-4431-BA5A-58FABEF0178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371144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809F02FB-6F27-41A5-9271-FFD5D1AFB8CF}" type="slidenum">
              <a:rPr lang="en-GB" altLang="en-US"/>
              <a:pPr/>
              <a:t>‹#›</a:t>
            </a:fld>
            <a:endParaRPr lang="en-GB" altLang="en-US"/>
          </a:p>
        </p:txBody>
      </p:sp>
    </p:spTree>
    <p:extLst>
      <p:ext uri="{BB962C8B-B14F-4D97-AF65-F5344CB8AC3E}">
        <p14:creationId xmlns:p14="http://schemas.microsoft.com/office/powerpoint/2010/main" val="11129454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5109379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8095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8912A8E2-88A0-4E57-A14F-01B7B72EFFFC}" type="datetime1">
              <a:rPr lang="en-GB"/>
              <a:pPr>
                <a:defRPr/>
              </a:pPr>
              <a:t>01/07/2020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9739AF-FB7D-454D-B69C-C12E08B394DB}" type="slidenum">
              <a:rPr lang="en-GB"/>
              <a:pPr>
                <a:defRPr/>
              </a:pPr>
              <a:t>‹#›</a:t>
            </a:fld>
            <a:endParaRPr lang="en-GB" dirty="0"/>
          </a:p>
        </p:txBody>
      </p:sp>
    </p:spTree>
    <p:extLst>
      <p:ext uri="{BB962C8B-B14F-4D97-AF65-F5344CB8AC3E}">
        <p14:creationId xmlns:p14="http://schemas.microsoft.com/office/powerpoint/2010/main" val="6366431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2A0611-BFAD-40E5-8B2C-52A37DEEF5D7}" type="datetime1">
              <a:rPr lang="en-GB"/>
              <a:pPr>
                <a:defRPr/>
              </a:pPr>
              <a:t>01/07/2020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FCF9D3-4744-48B9-8FF1-371D995C83DF}" type="slidenum">
              <a:rPr lang="en-GB"/>
              <a:pPr>
                <a:defRPr/>
              </a:pPr>
              <a:t>‹#›</a:t>
            </a:fld>
            <a:endParaRPr lang="en-GB" dirty="0"/>
          </a:p>
        </p:txBody>
      </p:sp>
    </p:spTree>
    <p:extLst>
      <p:ext uri="{BB962C8B-B14F-4D97-AF65-F5344CB8AC3E}">
        <p14:creationId xmlns:p14="http://schemas.microsoft.com/office/powerpoint/2010/main" val="8825210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D0B6345D-D53C-430F-8526-8F9AA052EA39}" type="datetime1">
              <a:rPr lang="en-GB"/>
              <a:pPr>
                <a:defRPr/>
              </a:pPr>
              <a:t>01/07/2020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E200AD-F576-4D03-A3B3-9C6889FED6EA}" type="slidenum">
              <a:rPr lang="en-GB"/>
              <a:pPr>
                <a:defRPr/>
              </a:pPr>
              <a:t>‹#›</a:t>
            </a:fld>
            <a:endParaRPr lang="en-GB" dirty="0"/>
          </a:p>
        </p:txBody>
      </p:sp>
    </p:spTree>
    <p:extLst>
      <p:ext uri="{BB962C8B-B14F-4D97-AF65-F5344CB8AC3E}">
        <p14:creationId xmlns:p14="http://schemas.microsoft.com/office/powerpoint/2010/main" val="748955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AC9C7A8-91A9-49DF-898A-2FC4B61C64F2}" type="datetime1">
              <a:rPr lang="en-GB"/>
              <a:pPr>
                <a:defRPr/>
              </a:pPr>
              <a:t>01/07/2020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1CDD111-7D9B-47F3-8B43-6193BCD9E8AD}" type="slidenum">
              <a:rPr lang="en-GB"/>
              <a:pPr>
                <a:defRPr/>
              </a:pPr>
              <a:t>‹#›</a:t>
            </a:fld>
            <a:endParaRPr lang="en-GB" dirty="0"/>
          </a:p>
        </p:txBody>
      </p:sp>
    </p:spTree>
    <p:extLst>
      <p:ext uri="{BB962C8B-B14F-4D97-AF65-F5344CB8AC3E}">
        <p14:creationId xmlns:p14="http://schemas.microsoft.com/office/powerpoint/2010/main" val="30090253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219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0E9B25-8697-4431-BA5A-58FABEF0178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144791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4EE341-87D2-4102-BACE-A3EB8DC73CF7}" type="datetime1">
              <a:rPr lang="en-GB"/>
              <a:pPr>
                <a:defRPr/>
              </a:pPr>
              <a:t>01/07/2020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3A65F3A-C309-42B3-BC36-C1DAA4573432}" type="slidenum">
              <a:rPr lang="en-GB"/>
              <a:pPr>
                <a:defRPr/>
              </a:pPr>
              <a:t>‹#›</a:t>
            </a:fld>
            <a:endParaRPr lang="en-GB" dirty="0"/>
          </a:p>
        </p:txBody>
      </p:sp>
    </p:spTree>
    <p:extLst>
      <p:ext uri="{BB962C8B-B14F-4D97-AF65-F5344CB8AC3E}">
        <p14:creationId xmlns:p14="http://schemas.microsoft.com/office/powerpoint/2010/main" val="41217488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D5CF2A-2371-4F2E-AB2A-BB02350B8857}" type="datetime1">
              <a:rPr lang="en-GB"/>
              <a:pPr>
                <a:defRPr/>
              </a:pPr>
              <a:t>01/07/2020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F5FF26-7841-4FB5-9C58-B52585BA5FA3}" type="slidenum">
              <a:rPr lang="en-GB"/>
              <a:pPr>
                <a:defRPr/>
              </a:pPr>
              <a:t>‹#›</a:t>
            </a:fld>
            <a:endParaRPr lang="en-GB" dirty="0"/>
          </a:p>
        </p:txBody>
      </p:sp>
    </p:spTree>
    <p:extLst>
      <p:ext uri="{BB962C8B-B14F-4D97-AF65-F5344CB8AC3E}">
        <p14:creationId xmlns:p14="http://schemas.microsoft.com/office/powerpoint/2010/main" val="26756488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13BDE09-6279-4F6E-B67E-F378FA4865C4}" type="datetime1">
              <a:rPr lang="en-GB"/>
              <a:pPr>
                <a:defRPr/>
              </a:pPr>
              <a:t>01/07/2020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C9C798-2A9A-49A4-A730-EFD7E7878F21}" type="slidenum">
              <a:rPr lang="en-GB"/>
              <a:pPr>
                <a:defRPr/>
              </a:pPr>
              <a:t>‹#›</a:t>
            </a:fld>
            <a:endParaRPr lang="en-GB" dirty="0"/>
          </a:p>
        </p:txBody>
      </p:sp>
    </p:spTree>
    <p:extLst>
      <p:ext uri="{BB962C8B-B14F-4D97-AF65-F5344CB8AC3E}">
        <p14:creationId xmlns:p14="http://schemas.microsoft.com/office/powerpoint/2010/main" val="26279730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lvl1pPr>
              <a:defRPr/>
            </a:lvl1pPr>
          </a:lstStyle>
          <a:p>
            <a:pPr>
              <a:defRPr/>
            </a:pPr>
            <a:fld id="{899191F9-CD87-4372-BBB5-5A36F94CBD57}" type="datetime1">
              <a:rPr lang="en-GB"/>
              <a:pPr>
                <a:defRPr/>
              </a:pPr>
              <a:t>01/07/2020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10478CC5-7149-485E-B682-39A80A6F848E}" type="slidenum">
              <a:rPr lang="en-GB"/>
              <a:pPr>
                <a:defRPr/>
              </a:pPr>
              <a:t>‹#›</a:t>
            </a:fld>
            <a:endParaRPr lang="en-GB"/>
          </a:p>
        </p:txBody>
      </p:sp>
    </p:spTree>
    <p:extLst>
      <p:ext uri="{BB962C8B-B14F-4D97-AF65-F5344CB8AC3E}">
        <p14:creationId xmlns:p14="http://schemas.microsoft.com/office/powerpoint/2010/main" val="40660329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0E9B25-8697-4431-BA5A-58FABEF0178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385897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0E9B25-8697-4431-BA5A-58FABEF0178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375785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0E9B25-8697-4431-BA5A-58FABEF0178A}"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12480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0E9B25-8697-4431-BA5A-58FABEF0178A}"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70619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E9B25-8697-4431-BA5A-58FABEF0178A}"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404486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E9B25-8697-4431-BA5A-58FABEF0178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411458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E9B25-8697-4431-BA5A-58FABEF0178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3878E1-7B62-406E-8CA1-828AF5CD9066}" type="slidenum">
              <a:rPr lang="en-GB" smtClean="0"/>
              <a:t>‹#›</a:t>
            </a:fld>
            <a:endParaRPr lang="en-GB"/>
          </a:p>
        </p:txBody>
      </p:sp>
    </p:spTree>
    <p:extLst>
      <p:ext uri="{BB962C8B-B14F-4D97-AF65-F5344CB8AC3E}">
        <p14:creationId xmlns:p14="http://schemas.microsoft.com/office/powerpoint/2010/main" val="410897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E9B25-8697-4431-BA5A-58FABEF0178A}" type="datetimeFigureOut">
              <a:rPr lang="en-GB" smtClean="0"/>
              <a:t>01/07/2020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878E1-7B62-406E-8CA1-828AF5CD9066}" type="slidenum">
              <a:rPr lang="en-GB" smtClean="0"/>
              <a:t>‹#›</a:t>
            </a:fld>
            <a:endParaRPr lang="en-GB"/>
          </a:p>
        </p:txBody>
      </p:sp>
    </p:spTree>
    <p:extLst>
      <p:ext uri="{BB962C8B-B14F-4D97-AF65-F5344CB8AC3E}">
        <p14:creationId xmlns:p14="http://schemas.microsoft.com/office/powerpoint/2010/main" val="319153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989138"/>
            <a:ext cx="822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cs typeface="Arial" pitchFamily="34" charset="0"/>
              </a:defRPr>
            </a:lvl1pPr>
          </a:lstStyle>
          <a:p>
            <a:pPr>
              <a:defRPr/>
            </a:pPr>
            <a:fld id="{8C566A1D-2A8E-416F-AD70-FB4DD758E715}" type="datetime1">
              <a:rPr lang="en-GB"/>
              <a:pPr>
                <a:defRPr/>
              </a:pPr>
              <a:t>01/07/2020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pitchFamily="34" charset="0"/>
                <a:cs typeface="Arial" pitchFamily="34" charset="0"/>
              </a:defRPr>
            </a:lvl1pPr>
          </a:lstStyle>
          <a:p>
            <a:pPr>
              <a:defRPr/>
            </a:pPr>
            <a:fld id="{E0A6ADD6-965B-48CD-A761-C56162CEC2FC}" type="slidenum">
              <a:rPr lang="en-GB"/>
              <a:pPr>
                <a:defRPr/>
              </a:pPr>
              <a:t>‹#›</a:t>
            </a:fld>
            <a:endParaRPr lang="en-GB" dirty="0"/>
          </a:p>
        </p:txBody>
      </p:sp>
    </p:spTree>
    <p:extLst>
      <p:ext uri="{BB962C8B-B14F-4D97-AF65-F5344CB8AC3E}">
        <p14:creationId xmlns:p14="http://schemas.microsoft.com/office/powerpoint/2010/main" val="287640355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mailto:Alexandra.Mavroeidi@strath.ac.uk" TargetMode="External"/><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7338" y="1484784"/>
            <a:ext cx="8062912" cy="2088232"/>
          </a:xfrm>
          <a:solidFill>
            <a:schemeClr val="bg1">
              <a:lumMod val="95000"/>
            </a:schemeClr>
          </a:solidFill>
        </p:spPr>
        <p:txBody>
          <a:bodyPr/>
          <a:lstStyle/>
          <a:p>
            <a:pPr algn="ctr" eaLnBrk="1" fontAlgn="auto" hangingPunct="1">
              <a:spcAft>
                <a:spcPts val="0"/>
              </a:spcAft>
              <a:defRPr/>
            </a:pPr>
            <a:r>
              <a:rPr lang="en-GB" dirty="0" smtClean="0">
                <a:solidFill>
                  <a:srgbClr val="7030A0"/>
                </a:solidFill>
              </a:rPr>
              <a:t>‘Stand </a:t>
            </a:r>
            <a:r>
              <a:rPr lang="en-GB" dirty="0">
                <a:solidFill>
                  <a:srgbClr val="7030A0"/>
                </a:solidFill>
              </a:rPr>
              <a:t>up for </a:t>
            </a:r>
            <a:r>
              <a:rPr lang="en-GB" dirty="0" smtClean="0">
                <a:solidFill>
                  <a:srgbClr val="7030A0"/>
                </a:solidFill>
              </a:rPr>
              <a:t>your bones’</a:t>
            </a:r>
            <a:br>
              <a:rPr lang="en-GB" dirty="0" smtClean="0">
                <a:solidFill>
                  <a:srgbClr val="7030A0"/>
                </a:solidFill>
              </a:rPr>
            </a:br>
            <a:r>
              <a:rPr lang="en-GB" dirty="0" smtClean="0">
                <a:solidFill>
                  <a:srgbClr val="7030A0"/>
                </a:solidFill>
              </a:rPr>
              <a:t>Age Friendly Academy webinar June 2020</a:t>
            </a:r>
            <a:r>
              <a:rPr lang="en-GB" sz="3600" dirty="0">
                <a:solidFill>
                  <a:srgbClr val="7030A0"/>
                </a:solidFill>
              </a:rPr>
              <a:t/>
            </a:r>
            <a:br>
              <a:rPr lang="en-GB" sz="3600" dirty="0">
                <a:solidFill>
                  <a:srgbClr val="7030A0"/>
                </a:solidFill>
              </a:rPr>
            </a:br>
            <a:r>
              <a:rPr lang="en-GB" dirty="0"/>
              <a:t/>
            </a:r>
            <a:br>
              <a:rPr lang="en-GB" dirty="0"/>
            </a:br>
            <a:endParaRPr lang="en-GB" dirty="0">
              <a:solidFill>
                <a:schemeClr val="bg1"/>
              </a:solidFill>
            </a:endParaRPr>
          </a:p>
        </p:txBody>
      </p:sp>
      <p:sp>
        <p:nvSpPr>
          <p:cNvPr id="4" name="Subtitle 3"/>
          <p:cNvSpPr>
            <a:spLocks noGrp="1"/>
          </p:cNvSpPr>
          <p:nvPr>
            <p:ph type="subTitle" idx="1"/>
          </p:nvPr>
        </p:nvSpPr>
        <p:spPr>
          <a:xfrm>
            <a:off x="107504" y="4208885"/>
            <a:ext cx="8208912" cy="1752600"/>
          </a:xfrm>
        </p:spPr>
        <p:txBody>
          <a:bodyPr rtlCol="0">
            <a:noAutofit/>
          </a:bodyPr>
          <a:lstStyle/>
          <a:p>
            <a:pPr eaLnBrk="1" fontAlgn="auto" hangingPunct="1">
              <a:spcAft>
                <a:spcPts val="0"/>
              </a:spcAft>
              <a:defRPr/>
            </a:pPr>
            <a:r>
              <a:rPr lang="en-US" sz="2000" dirty="0" smtClean="0">
                <a:solidFill>
                  <a:schemeClr val="bg1">
                    <a:lumMod val="50000"/>
                  </a:schemeClr>
                </a:solidFill>
              </a:rPr>
              <a:t>Tutor: Dr Alexandra Mavroeidi</a:t>
            </a:r>
            <a:endParaRPr lang="en-GB" sz="2000" dirty="0">
              <a:solidFill>
                <a:schemeClr val="bg1">
                  <a:lumMod val="50000"/>
                </a:schemeClr>
              </a:solidFill>
            </a:endParaRPr>
          </a:p>
          <a:p>
            <a:pPr eaLnBrk="1" fontAlgn="auto" hangingPunct="1">
              <a:spcAft>
                <a:spcPts val="0"/>
              </a:spcAft>
              <a:defRPr/>
            </a:pPr>
            <a:r>
              <a:rPr lang="en-US" sz="2000" dirty="0" smtClean="0">
                <a:solidFill>
                  <a:schemeClr val="bg1">
                    <a:lumMod val="50000"/>
                  </a:schemeClr>
                </a:solidFill>
              </a:rPr>
              <a:t>Senior Lecturer, School of </a:t>
            </a:r>
            <a:r>
              <a:rPr lang="en-GB" sz="2000" dirty="0" smtClean="0">
                <a:solidFill>
                  <a:schemeClr val="bg1">
                    <a:lumMod val="50000"/>
                  </a:schemeClr>
                </a:solidFill>
              </a:rPr>
              <a:t>Psychological Sciences &amp; Health</a:t>
            </a:r>
          </a:p>
          <a:p>
            <a:endParaRPr lang="en-GB" sz="2000" dirty="0" smtClean="0">
              <a:solidFill>
                <a:schemeClr val="bg1">
                  <a:lumMod val="50000"/>
                </a:schemeClr>
              </a:solidFill>
            </a:endParaRPr>
          </a:p>
          <a:p>
            <a:r>
              <a:rPr lang="en-GB" sz="2000" dirty="0" smtClean="0">
                <a:solidFill>
                  <a:schemeClr val="bg1">
                    <a:lumMod val="50000"/>
                  </a:schemeClr>
                </a:solidFill>
              </a:rPr>
              <a:t>Facilitator: </a:t>
            </a:r>
            <a:r>
              <a:rPr lang="en-US" sz="2000" dirty="0" smtClean="0">
                <a:solidFill>
                  <a:schemeClr val="bg1">
                    <a:lumMod val="50000"/>
                  </a:schemeClr>
                </a:solidFill>
              </a:rPr>
              <a:t> Mrs </a:t>
            </a:r>
            <a:r>
              <a:rPr lang="en-GB" sz="2000" dirty="0" smtClean="0">
                <a:solidFill>
                  <a:schemeClr val="bg1">
                    <a:lumMod val="50000"/>
                  </a:schemeClr>
                </a:solidFill>
              </a:rPr>
              <a:t>Gemma </a:t>
            </a:r>
            <a:r>
              <a:rPr lang="en-GB" sz="2000" dirty="0">
                <a:solidFill>
                  <a:schemeClr val="bg1">
                    <a:lumMod val="50000"/>
                  </a:schemeClr>
                </a:solidFill>
              </a:rPr>
              <a:t>Gilliland</a:t>
            </a:r>
          </a:p>
          <a:p>
            <a:r>
              <a:rPr lang="en-GB" sz="2000" dirty="0">
                <a:solidFill>
                  <a:schemeClr val="bg1">
                    <a:lumMod val="50000"/>
                  </a:schemeClr>
                </a:solidFill>
              </a:rPr>
              <a:t>Age-Friendly Academy </a:t>
            </a:r>
            <a:r>
              <a:rPr lang="en-GB" sz="2000" dirty="0" smtClean="0">
                <a:solidFill>
                  <a:schemeClr val="bg1">
                    <a:lumMod val="50000"/>
                  </a:schemeClr>
                </a:solidFill>
              </a:rPr>
              <a:t>Manager</a:t>
            </a:r>
            <a:endParaRPr lang="en-GB" sz="2000" dirty="0">
              <a:solidFill>
                <a:schemeClr val="bg1">
                  <a:lumMod val="50000"/>
                </a:schemeClr>
              </a:solidFill>
            </a:endParaRPr>
          </a:p>
        </p:txBody>
      </p:sp>
      <p:cxnSp>
        <p:nvCxnSpPr>
          <p:cNvPr id="8" name="Straight Connector 7"/>
          <p:cNvCxnSpPr/>
          <p:nvPr/>
        </p:nvCxnSpPr>
        <p:spPr>
          <a:xfrm>
            <a:off x="-34239" y="3789040"/>
            <a:ext cx="9144000" cy="0"/>
          </a:xfrm>
          <a:prstGeom prst="line">
            <a:avLst/>
          </a:prstGeom>
        </p:spPr>
        <p:style>
          <a:lnRef idx="2">
            <a:schemeClr val="accent6"/>
          </a:lnRef>
          <a:fillRef idx="0">
            <a:schemeClr val="accent6"/>
          </a:fillRef>
          <a:effectRef idx="1">
            <a:schemeClr val="accent6"/>
          </a:effectRef>
          <a:fontRef idx="minor">
            <a:schemeClr val="tx1"/>
          </a:fontRef>
        </p:style>
      </p:cxnSp>
      <p:pic>
        <p:nvPicPr>
          <p:cNvPr id="7" name="Picture 6"/>
          <p:cNvPicPr>
            <a:picLocks noChangeAspect="1"/>
          </p:cNvPicPr>
          <p:nvPr/>
        </p:nvPicPr>
        <p:blipFill>
          <a:blip r:embed="rId3"/>
          <a:stretch>
            <a:fillRect/>
          </a:stretch>
        </p:blipFill>
        <p:spPr>
          <a:xfrm>
            <a:off x="7052361" y="4509119"/>
            <a:ext cx="2057400" cy="221932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08039" y="188640"/>
            <a:ext cx="2031713" cy="720080"/>
          </a:xfrm>
          <a:prstGeom prst="rect">
            <a:avLst/>
          </a:prstGeom>
        </p:spPr>
      </p:pic>
    </p:spTree>
    <p:extLst>
      <p:ext uri="{BB962C8B-B14F-4D97-AF65-F5344CB8AC3E}">
        <p14:creationId xmlns:p14="http://schemas.microsoft.com/office/powerpoint/2010/main" val="33545345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smtClean="0">
                <a:solidFill>
                  <a:schemeClr val="tx1"/>
                </a:solidFill>
              </a:rPr>
              <a:t>Relationship Between Age and Bone Mass </a:t>
            </a:r>
          </a:p>
        </p:txBody>
      </p:sp>
      <p:pic>
        <p:nvPicPr>
          <p:cNvPr id="57347" name="Picture 2" descr="This graph shows bone mass (total mass of skeletal calcium in grams) on the Y axis. The Y axis scale goes from 0 up to 1500. The x axis displays age in years from 0 to 100 years. Two plot lines are shown: a blue line for males and a pink line for females. Male bone mass climbs rapidly from 0 grams to 1500 grams between age 0 and age 25. Bone mass then slowly drops to 1000 grams between age 25 and age 100. Female bone loss climbs rapidly from 0 grams to about 1200 grams between age 0 and age 28. Female bone mass then drops very slowly from 1200 grams to 1000 grams between age 29 and age 55. Bone mass then drops steeply from 1000 grams to 750 grams between ages 55 and 60. This is labeled on the graph as bone loss due to menopause. After this steep drop, the female line again levels somewhat, but still drops gradually, much like that of the male. Between age 60 and age 100, female bone density drops from 750 grams to about 625 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1915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Line 4"/>
          <p:cNvSpPr>
            <a:spLocks noChangeShapeType="1"/>
          </p:cNvSpPr>
          <p:nvPr/>
        </p:nvSpPr>
        <p:spPr bwMode="auto">
          <a:xfrm>
            <a:off x="0" y="1447800"/>
            <a:ext cx="9144000" cy="0"/>
          </a:xfrm>
          <a:prstGeom prst="line">
            <a:avLst/>
          </a:prstGeom>
          <a:noFill/>
          <a:ln w="19050">
            <a:solidFill>
              <a:srgbClr val="FF99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Title 1"/>
          <p:cNvSpPr txBox="1">
            <a:spLocks/>
          </p:cNvSpPr>
          <p:nvPr/>
        </p:nvSpPr>
        <p:spPr>
          <a:xfrm>
            <a:off x="107504" y="70285"/>
            <a:ext cx="7416824" cy="1143000"/>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GB" altLang="en-US" dirty="0" smtClean="0">
                <a:solidFill>
                  <a:srgbClr val="7030A0"/>
                </a:solidFill>
              </a:rPr>
              <a:t>Relationship Between Age and Bone Mass </a:t>
            </a:r>
          </a:p>
        </p:txBody>
      </p:sp>
    </p:spTree>
    <p:extLst>
      <p:ext uri="{BB962C8B-B14F-4D97-AF65-F5344CB8AC3E}">
        <p14:creationId xmlns:p14="http://schemas.microsoft.com/office/powerpoint/2010/main" val="18397144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41600"/>
            <a:ext cx="27590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2647950"/>
            <a:ext cx="2659063"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AutoShape 5"/>
          <p:cNvSpPr>
            <a:spLocks noChangeArrowheads="1"/>
          </p:cNvSpPr>
          <p:nvPr/>
        </p:nvSpPr>
        <p:spPr bwMode="auto">
          <a:xfrm>
            <a:off x="4175125" y="3373438"/>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2400">
              <a:solidFill>
                <a:schemeClr val="bg1"/>
              </a:solidFill>
              <a:latin typeface="Times New Roman" panose="02020603050405020304" pitchFamily="18" charset="0"/>
            </a:endParaRPr>
          </a:p>
        </p:txBody>
      </p:sp>
      <p:sp>
        <p:nvSpPr>
          <p:cNvPr id="56325" name="Text Box 6"/>
          <p:cNvSpPr txBox="1">
            <a:spLocks noChangeArrowheads="1"/>
          </p:cNvSpPr>
          <p:nvPr/>
        </p:nvSpPr>
        <p:spPr bwMode="auto">
          <a:xfrm>
            <a:off x="4114800" y="4013200"/>
            <a:ext cx="1093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chemeClr val="bg1"/>
                </a:solidFill>
                <a:latin typeface="Times New Roman" panose="02020603050405020304" pitchFamily="18" charset="0"/>
              </a:rPr>
              <a:t>Loss in</a:t>
            </a:r>
          </a:p>
          <a:p>
            <a:pPr eaLnBrk="1" hangingPunct="1">
              <a:spcBef>
                <a:spcPct val="0"/>
              </a:spcBef>
              <a:buFontTx/>
              <a:buNone/>
            </a:pPr>
            <a:r>
              <a:rPr lang="en-US" altLang="en-US" sz="1600">
                <a:solidFill>
                  <a:schemeClr val="bg1"/>
                </a:solidFill>
                <a:latin typeface="Times New Roman" panose="02020603050405020304" pitchFamily="18" charset="0"/>
              </a:rPr>
              <a:t>Bone Mass</a:t>
            </a:r>
            <a:endParaRPr lang="en-US" altLang="en-US" sz="2400">
              <a:solidFill>
                <a:schemeClr val="bg1"/>
              </a:solidFill>
              <a:latin typeface="Times New Roman" panose="02020603050405020304" pitchFamily="18" charset="0"/>
            </a:endParaRPr>
          </a:p>
        </p:txBody>
      </p:sp>
      <p:sp>
        <p:nvSpPr>
          <p:cNvPr id="33799" name="Text Box 7"/>
          <p:cNvSpPr txBox="1">
            <a:spLocks noChangeArrowheads="1"/>
          </p:cNvSpPr>
          <p:nvPr/>
        </p:nvSpPr>
        <p:spPr bwMode="auto">
          <a:xfrm>
            <a:off x="1295400" y="1905000"/>
            <a:ext cx="228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2800" dirty="0" smtClean="0">
                <a:solidFill>
                  <a:srgbClr val="0070C0"/>
                </a:solidFill>
                <a:latin typeface="+mj-lt"/>
              </a:rPr>
              <a:t>Normal Bone</a:t>
            </a:r>
          </a:p>
        </p:txBody>
      </p:sp>
      <p:sp>
        <p:nvSpPr>
          <p:cNvPr id="33800" name="Text Box 8"/>
          <p:cNvSpPr txBox="1">
            <a:spLocks noChangeArrowheads="1"/>
          </p:cNvSpPr>
          <p:nvPr/>
        </p:nvSpPr>
        <p:spPr bwMode="auto">
          <a:xfrm>
            <a:off x="5581650" y="1866900"/>
            <a:ext cx="316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2800" dirty="0" smtClean="0">
                <a:solidFill>
                  <a:srgbClr val="0070C0"/>
                </a:solidFill>
                <a:latin typeface="+mj-lt"/>
              </a:rPr>
              <a:t>Osteoporotic</a:t>
            </a:r>
            <a:r>
              <a:rPr lang="en-US" altLang="en-US" sz="2800" dirty="0" smtClean="0">
                <a:solidFill>
                  <a:schemeClr val="bg1"/>
                </a:solidFill>
                <a:latin typeface="+mj-lt"/>
              </a:rPr>
              <a:t> Bone</a:t>
            </a:r>
          </a:p>
        </p:txBody>
      </p:sp>
      <p:sp>
        <p:nvSpPr>
          <p:cNvPr id="33801" name="Text Box 9"/>
          <p:cNvSpPr txBox="1">
            <a:spLocks noChangeArrowheads="1"/>
          </p:cNvSpPr>
          <p:nvPr/>
        </p:nvSpPr>
        <p:spPr bwMode="auto">
          <a:xfrm>
            <a:off x="2649538" y="423863"/>
            <a:ext cx="31879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4400" dirty="0" smtClean="0">
                <a:solidFill>
                  <a:srgbClr val="7030A0"/>
                </a:solidFill>
                <a:latin typeface="+mj-lt"/>
              </a:rPr>
              <a:t>Osteoporosis</a:t>
            </a:r>
            <a:endParaRPr lang="en-US" altLang="en-US" sz="2400" dirty="0" smtClean="0">
              <a:solidFill>
                <a:srgbClr val="7030A0"/>
              </a:solidFill>
              <a:latin typeface="+mj-lt"/>
            </a:endParaRPr>
          </a:p>
        </p:txBody>
      </p:sp>
      <p:sp>
        <p:nvSpPr>
          <p:cNvPr id="56329" name="Line 4"/>
          <p:cNvSpPr>
            <a:spLocks noChangeShapeType="1"/>
          </p:cNvSpPr>
          <p:nvPr/>
        </p:nvSpPr>
        <p:spPr bwMode="auto">
          <a:xfrm>
            <a:off x="0" y="1556792"/>
            <a:ext cx="9144000" cy="0"/>
          </a:xfrm>
          <a:prstGeom prst="line">
            <a:avLst/>
          </a:prstGeom>
          <a:noFill/>
          <a:ln w="19050">
            <a:solidFill>
              <a:srgbClr val="FF9933"/>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65725"/>
            <a:ext cx="21859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5073650"/>
            <a:ext cx="23320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8396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528" y="387758"/>
            <a:ext cx="6908800" cy="781050"/>
          </a:xfrm>
        </p:spPr>
        <p:txBody>
          <a:bodyPr/>
          <a:lstStyle/>
          <a:p>
            <a:r>
              <a:rPr lang="en-GB" altLang="en-US" dirty="0" smtClean="0">
                <a:solidFill>
                  <a:srgbClr val="7030A0"/>
                </a:solidFill>
              </a:rPr>
              <a:t>Influences on bone</a:t>
            </a:r>
          </a:p>
        </p:txBody>
      </p:sp>
      <p:sp>
        <p:nvSpPr>
          <p:cNvPr id="26627" name="Rectangle 3"/>
          <p:cNvSpPr>
            <a:spLocks noGrp="1" noChangeArrowheads="1"/>
          </p:cNvSpPr>
          <p:nvPr>
            <p:ph type="body" idx="1"/>
          </p:nvPr>
        </p:nvSpPr>
        <p:spPr>
          <a:xfrm>
            <a:off x="1059202" y="1390649"/>
            <a:ext cx="6908800" cy="4705350"/>
          </a:xfrm>
        </p:spPr>
        <p:txBody>
          <a:bodyPr/>
          <a:lstStyle/>
          <a:p>
            <a:pPr algn="ctr">
              <a:buFontTx/>
              <a:buNone/>
            </a:pPr>
            <a:r>
              <a:rPr lang="en-GB" altLang="en-US" dirty="0" smtClean="0"/>
              <a:t>Interdependence of factors</a:t>
            </a:r>
          </a:p>
        </p:txBody>
      </p:sp>
      <p:sp>
        <p:nvSpPr>
          <p:cNvPr id="26628" name="Text Box 5"/>
          <p:cNvSpPr txBox="1">
            <a:spLocks noChangeArrowheads="1"/>
          </p:cNvSpPr>
          <p:nvPr/>
        </p:nvSpPr>
        <p:spPr bwMode="auto">
          <a:xfrm>
            <a:off x="3429000" y="348615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SzTx/>
              <a:buFontTx/>
              <a:buNone/>
            </a:pPr>
            <a:endParaRPr lang="en-GB" altLang="en-US" sz="2400">
              <a:latin typeface="Times New Roman" panose="02020603050405020304" pitchFamily="18" charset="0"/>
            </a:endParaRPr>
          </a:p>
        </p:txBody>
      </p:sp>
      <p:sp>
        <p:nvSpPr>
          <p:cNvPr id="26629" name="Text Box 6"/>
          <p:cNvSpPr txBox="1">
            <a:spLocks noChangeArrowheads="1"/>
          </p:cNvSpPr>
          <p:nvPr/>
        </p:nvSpPr>
        <p:spPr bwMode="auto">
          <a:xfrm>
            <a:off x="3238500" y="344805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SzTx/>
              <a:buFontTx/>
              <a:buNone/>
            </a:pPr>
            <a:r>
              <a:rPr lang="en-GB" altLang="en-US" sz="2400"/>
              <a:t>BONE HEALTH</a:t>
            </a:r>
          </a:p>
        </p:txBody>
      </p:sp>
      <p:sp>
        <p:nvSpPr>
          <p:cNvPr id="26630" name="Text Box 7"/>
          <p:cNvSpPr txBox="1">
            <a:spLocks noChangeArrowheads="1"/>
          </p:cNvSpPr>
          <p:nvPr/>
        </p:nvSpPr>
        <p:spPr bwMode="auto">
          <a:xfrm>
            <a:off x="545242" y="2705100"/>
            <a:ext cx="1524000" cy="469900"/>
          </a:xfrm>
          <a:prstGeom prst="rect">
            <a:avLst/>
          </a:prstGeom>
          <a:noFill/>
          <a:ln w="12700">
            <a:solidFill>
              <a:srgbClr val="007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SzTx/>
              <a:buFontTx/>
              <a:buNone/>
            </a:pPr>
            <a:r>
              <a:rPr lang="en-GB" altLang="en-US" sz="2400">
                <a:solidFill>
                  <a:schemeClr val="tx2"/>
                </a:solidFill>
              </a:rPr>
              <a:t>Genetics</a:t>
            </a:r>
          </a:p>
        </p:txBody>
      </p:sp>
      <p:sp>
        <p:nvSpPr>
          <p:cNvPr id="26631" name="Text Box 8"/>
          <p:cNvSpPr txBox="1">
            <a:spLocks noChangeArrowheads="1"/>
          </p:cNvSpPr>
          <p:nvPr/>
        </p:nvSpPr>
        <p:spPr bwMode="auto">
          <a:xfrm>
            <a:off x="7124700" y="2743200"/>
            <a:ext cx="1733550" cy="469900"/>
          </a:xfrm>
          <a:prstGeom prst="rect">
            <a:avLst/>
          </a:prstGeom>
          <a:noFill/>
          <a:ln w="12700">
            <a:solidFill>
              <a:srgbClr val="007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SzTx/>
              <a:buFontTx/>
              <a:buNone/>
            </a:pPr>
            <a:r>
              <a:rPr lang="en-GB" altLang="en-US" sz="2400">
                <a:solidFill>
                  <a:schemeClr val="tx2"/>
                </a:solidFill>
              </a:rPr>
              <a:t>Hormonal</a:t>
            </a:r>
          </a:p>
        </p:txBody>
      </p:sp>
      <p:sp>
        <p:nvSpPr>
          <p:cNvPr id="26632" name="Text Box 9"/>
          <p:cNvSpPr txBox="1">
            <a:spLocks noChangeArrowheads="1"/>
          </p:cNvSpPr>
          <p:nvPr/>
        </p:nvSpPr>
        <p:spPr bwMode="auto">
          <a:xfrm>
            <a:off x="2781300" y="4892674"/>
            <a:ext cx="3657600" cy="1565275"/>
          </a:xfrm>
          <a:prstGeom prst="rect">
            <a:avLst/>
          </a:prstGeom>
          <a:solidFill>
            <a:schemeClr val="accent1">
              <a:lumMod val="40000"/>
              <a:lumOff val="60000"/>
            </a:schemeClr>
          </a:solidFill>
          <a:ln w="12700">
            <a:solidFill>
              <a:schemeClr val="tx2"/>
            </a:solidFill>
            <a:miter lim="800000"/>
            <a:headEnd type="none" w="sm" len="sm"/>
            <a:tailEnd type="none" w="sm" len="sm"/>
          </a:ln>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50000"/>
              </a:spcBef>
              <a:buClrTx/>
              <a:buSzTx/>
              <a:buFontTx/>
              <a:buNone/>
            </a:pPr>
            <a:r>
              <a:rPr lang="en-GB" altLang="en-US" sz="2400" dirty="0"/>
              <a:t>Lifestyle:</a:t>
            </a:r>
          </a:p>
          <a:p>
            <a:pPr algn="ctr">
              <a:spcBef>
                <a:spcPct val="50000"/>
              </a:spcBef>
              <a:buClrTx/>
              <a:buSzTx/>
              <a:buFontTx/>
              <a:buNone/>
            </a:pPr>
            <a:r>
              <a:rPr lang="en-GB" altLang="en-US" sz="2400" dirty="0"/>
              <a:t>e.g. </a:t>
            </a:r>
            <a:r>
              <a:rPr lang="en-GB" altLang="en-US" sz="2400" dirty="0" smtClean="0"/>
              <a:t>Nutrition &amp;</a:t>
            </a:r>
            <a:endParaRPr lang="en-GB" altLang="en-US" sz="2400" dirty="0"/>
          </a:p>
          <a:p>
            <a:pPr algn="ctr">
              <a:spcBef>
                <a:spcPct val="50000"/>
              </a:spcBef>
              <a:buClrTx/>
              <a:buSzTx/>
              <a:buFontTx/>
              <a:buNone/>
            </a:pPr>
            <a:r>
              <a:rPr lang="en-GB" altLang="en-US" sz="2400" b="1" dirty="0"/>
              <a:t>Physical Activity</a:t>
            </a:r>
            <a:r>
              <a:rPr lang="en-GB" altLang="en-US" sz="2400" dirty="0"/>
              <a:t> </a:t>
            </a:r>
          </a:p>
        </p:txBody>
      </p:sp>
      <p:sp>
        <p:nvSpPr>
          <p:cNvPr id="26633" name="Oval 11"/>
          <p:cNvSpPr>
            <a:spLocks noChangeArrowheads="1"/>
          </p:cNvSpPr>
          <p:nvPr/>
        </p:nvSpPr>
        <p:spPr bwMode="auto">
          <a:xfrm>
            <a:off x="2990850" y="3143250"/>
            <a:ext cx="3124200" cy="1047750"/>
          </a:xfrm>
          <a:prstGeom prst="ellipse">
            <a:avLst/>
          </a:prstGeom>
          <a:solidFill>
            <a:srgbClr val="FFCCFF">
              <a:alpha val="50195"/>
            </a:srgbClr>
          </a:solidFill>
          <a:ln w="12700">
            <a:solidFill>
              <a:srgbClr val="FF00FF"/>
            </a:solidFill>
            <a:round/>
            <a:headEnd type="none" w="sm" len="sm"/>
            <a:tailEnd type="none" w="sm" len="sm"/>
          </a:ln>
        </p:spPr>
        <p:txBody>
          <a:bodyPr wrap="none" anchor="ct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ClrTx/>
              <a:buSzTx/>
              <a:buFontTx/>
              <a:buNone/>
            </a:pPr>
            <a:endParaRPr lang="en-GB" altLang="en-US" sz="2400">
              <a:latin typeface="Times New Roman" panose="02020603050405020304" pitchFamily="18" charset="0"/>
            </a:endParaRPr>
          </a:p>
        </p:txBody>
      </p:sp>
      <p:sp>
        <p:nvSpPr>
          <p:cNvPr id="26634" name="Line 12"/>
          <p:cNvSpPr>
            <a:spLocks noChangeShapeType="1"/>
          </p:cNvSpPr>
          <p:nvPr/>
        </p:nvSpPr>
        <p:spPr bwMode="auto">
          <a:xfrm>
            <a:off x="2145442" y="3200400"/>
            <a:ext cx="933450" cy="266700"/>
          </a:xfrm>
          <a:prstGeom prst="line">
            <a:avLst/>
          </a:prstGeom>
          <a:noFill/>
          <a:ln w="12700">
            <a:solidFill>
              <a:srgbClr val="0070C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solidFill>
                <a:schemeClr val="tx2"/>
              </a:solidFill>
            </a:endParaRPr>
          </a:p>
        </p:txBody>
      </p:sp>
      <p:sp>
        <p:nvSpPr>
          <p:cNvPr id="26635" name="Line 15"/>
          <p:cNvSpPr>
            <a:spLocks noChangeShapeType="1"/>
          </p:cNvSpPr>
          <p:nvPr/>
        </p:nvSpPr>
        <p:spPr bwMode="auto">
          <a:xfrm flipV="1">
            <a:off x="5981700" y="3200400"/>
            <a:ext cx="1143000" cy="190500"/>
          </a:xfrm>
          <a:prstGeom prst="line">
            <a:avLst/>
          </a:prstGeom>
          <a:noFill/>
          <a:ln w="12700">
            <a:solidFill>
              <a:srgbClr val="0070C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solidFill>
                <a:schemeClr val="tx2"/>
              </a:solidFill>
            </a:endParaRPr>
          </a:p>
        </p:txBody>
      </p:sp>
      <p:sp>
        <p:nvSpPr>
          <p:cNvPr id="26636" name="Line 16"/>
          <p:cNvSpPr>
            <a:spLocks noChangeShapeType="1"/>
          </p:cNvSpPr>
          <p:nvPr/>
        </p:nvSpPr>
        <p:spPr bwMode="auto">
          <a:xfrm>
            <a:off x="4495800" y="4286250"/>
            <a:ext cx="0" cy="6477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4" name="Line 4"/>
          <p:cNvSpPr>
            <a:spLocks noChangeShapeType="1"/>
          </p:cNvSpPr>
          <p:nvPr/>
        </p:nvSpPr>
        <p:spPr bwMode="auto">
          <a:xfrm>
            <a:off x="-76200" y="1390650"/>
            <a:ext cx="9144000" cy="0"/>
          </a:xfrm>
          <a:prstGeom prst="line">
            <a:avLst/>
          </a:prstGeom>
          <a:noFill/>
          <a:ln w="19050">
            <a:solidFill>
              <a:srgbClr val="FF9933"/>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 name="Picture 1" descr="SES: Science, Education &amp; Society: Weekly Science Updat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99" y="3428831"/>
            <a:ext cx="1467239" cy="1173791"/>
          </a:xfrm>
          <a:prstGeom prst="rect">
            <a:avLst/>
          </a:prstGeom>
        </p:spPr>
      </p:pic>
      <p:pic>
        <p:nvPicPr>
          <p:cNvPr id="3" name="Picture 2" descr="File:Estrogen.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455" y="3333750"/>
            <a:ext cx="1978347" cy="1357832"/>
          </a:xfrm>
          <a:prstGeom prst="rect">
            <a:avLst/>
          </a:prstGeom>
        </p:spPr>
      </p:pic>
      <p:pic>
        <p:nvPicPr>
          <p:cNvPr id="4" name="Picture 3" descr="food4 | food pyramid pie chart on plate with cutler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650" y="5064981"/>
            <a:ext cx="1490423" cy="1138195"/>
          </a:xfrm>
          <a:prstGeom prst="rect">
            <a:avLst/>
          </a:prstGeom>
        </p:spPr>
      </p:pic>
      <p:pic>
        <p:nvPicPr>
          <p:cNvPr id="5" name="Picture 4" descr="How can physios motivate us to do more physical activity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222" y="5306442"/>
            <a:ext cx="1612776" cy="846707"/>
          </a:xfrm>
          <a:prstGeom prst="rect">
            <a:avLst/>
          </a:prstGeom>
        </p:spPr>
      </p:pic>
    </p:spTree>
    <p:extLst>
      <p:ext uri="{BB962C8B-B14F-4D97-AF65-F5344CB8AC3E}">
        <p14:creationId xmlns:p14="http://schemas.microsoft.com/office/powerpoint/2010/main" val="11912158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478CC5-7149-485E-B682-39A80A6F848E}" type="slidenum">
              <a:rPr lang="en-GB" smtClean="0"/>
              <a:pPr>
                <a:defRPr/>
              </a:pPr>
              <a:t>13</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52636"/>
            <a:ext cx="4392488" cy="2948974"/>
          </a:xfrm>
          <a:prstGeom prst="rect">
            <a:avLst/>
          </a:prstGeom>
        </p:spPr>
      </p:pic>
      <p:sp>
        <p:nvSpPr>
          <p:cNvPr id="4" name="TextBox 3"/>
          <p:cNvSpPr txBox="1"/>
          <p:nvPr/>
        </p:nvSpPr>
        <p:spPr>
          <a:xfrm>
            <a:off x="4788024" y="487860"/>
            <a:ext cx="4032448" cy="2215991"/>
          </a:xfrm>
          <a:prstGeom prst="rect">
            <a:avLst/>
          </a:prstGeom>
          <a:noFill/>
        </p:spPr>
        <p:txBody>
          <a:bodyPr wrap="square" rtlCol="0">
            <a:spAutoFit/>
          </a:bodyPr>
          <a:lstStyle/>
          <a:p>
            <a:r>
              <a:rPr lang="en-GB" dirty="0" smtClean="0"/>
              <a:t>12 </a:t>
            </a:r>
            <a:r>
              <a:rPr lang="en-GB" dirty="0" err="1" smtClean="0"/>
              <a:t>wks</a:t>
            </a:r>
            <a:r>
              <a:rPr lang="en-GB" dirty="0" smtClean="0"/>
              <a:t> of immobilisation</a:t>
            </a:r>
          </a:p>
          <a:p>
            <a:r>
              <a:rPr lang="en-GB" dirty="0" smtClean="0"/>
              <a:t>3-5% loss in BMD </a:t>
            </a:r>
          </a:p>
          <a:p>
            <a:r>
              <a:rPr lang="en-GB" dirty="0" smtClean="0"/>
              <a:t>10y of normal ageing bone loss</a:t>
            </a:r>
          </a:p>
          <a:p>
            <a:endParaRPr lang="en-US" dirty="0" smtClean="0"/>
          </a:p>
          <a:p>
            <a:endParaRPr lang="en-US" dirty="0"/>
          </a:p>
          <a:p>
            <a:r>
              <a:rPr lang="en-US" sz="1600" dirty="0" smtClean="0"/>
              <a:t>O'Flaherty</a:t>
            </a:r>
            <a:r>
              <a:rPr lang="en-US" sz="1600" dirty="0"/>
              <a:t>, E.J., </a:t>
            </a:r>
            <a:r>
              <a:rPr lang="en-US" sz="1600" dirty="0" err="1" smtClean="0"/>
              <a:t>Toxicol</a:t>
            </a:r>
            <a:r>
              <a:rPr lang="en-US" sz="1600" dirty="0" smtClean="0"/>
              <a:t> </a:t>
            </a:r>
            <a:r>
              <a:rPr lang="en-US" sz="1600" dirty="0" err="1"/>
              <a:t>Sci</a:t>
            </a:r>
            <a:r>
              <a:rPr lang="en-US" sz="1600" dirty="0"/>
              <a:t>, 2000. </a:t>
            </a:r>
            <a:r>
              <a:rPr lang="en-US" sz="1600" dirty="0" smtClean="0"/>
              <a:t>LeBlanc</a:t>
            </a:r>
            <a:r>
              <a:rPr lang="en-US" sz="1600" dirty="0"/>
              <a:t>, A.D., et al., </a:t>
            </a:r>
            <a:r>
              <a:rPr lang="en-US" sz="1600" dirty="0" smtClean="0"/>
              <a:t>J </a:t>
            </a:r>
            <a:r>
              <a:rPr lang="en-US" sz="1600" dirty="0" err="1"/>
              <a:t>Musculoskelet</a:t>
            </a:r>
            <a:r>
              <a:rPr lang="en-US" sz="1600" dirty="0"/>
              <a:t> Neuronal Interact, </a:t>
            </a:r>
            <a:r>
              <a:rPr lang="en-US" sz="1600" dirty="0" smtClean="0"/>
              <a:t>2007</a:t>
            </a:r>
            <a:endParaRPr lang="en-GB" sz="16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32356" y="3190091"/>
            <a:ext cx="3810000" cy="3124200"/>
          </a:xfrm>
          <a:prstGeom prst="rect">
            <a:avLst/>
          </a:prstGeom>
          <a:noFill/>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34444" y="3170769"/>
            <a:ext cx="3810000" cy="3124200"/>
          </a:xfrm>
          <a:prstGeom prst="rect">
            <a:avLst/>
          </a:prstGeom>
          <a:noFill/>
        </p:spPr>
      </p:pic>
      <p:sp>
        <p:nvSpPr>
          <p:cNvPr id="7" name="Text Box 5"/>
          <p:cNvSpPr txBox="1">
            <a:spLocks noChangeArrowheads="1"/>
          </p:cNvSpPr>
          <p:nvPr/>
        </p:nvSpPr>
        <p:spPr bwMode="auto">
          <a:xfrm>
            <a:off x="4337106" y="5482884"/>
            <a:ext cx="3905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50000"/>
              </a:spcBef>
              <a:buClrTx/>
              <a:buSzTx/>
              <a:buFontTx/>
              <a:buNone/>
            </a:pPr>
            <a:r>
              <a:rPr lang="en-GB" altLang="en-US" sz="2400" dirty="0">
                <a:solidFill>
                  <a:srgbClr val="00FFFF"/>
                </a:solidFill>
              </a:rPr>
              <a:t>Bone cell after space flight</a:t>
            </a:r>
          </a:p>
        </p:txBody>
      </p:sp>
      <p:sp>
        <p:nvSpPr>
          <p:cNvPr id="8" name="Text Box 6"/>
          <p:cNvSpPr txBox="1">
            <a:spLocks noChangeArrowheads="1"/>
          </p:cNvSpPr>
          <p:nvPr/>
        </p:nvSpPr>
        <p:spPr bwMode="auto">
          <a:xfrm>
            <a:off x="407497" y="5629894"/>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50000"/>
              </a:spcBef>
              <a:buClrTx/>
              <a:buSzTx/>
              <a:buFontTx/>
              <a:buNone/>
            </a:pPr>
            <a:r>
              <a:rPr lang="en-GB" altLang="en-US" sz="2400" dirty="0">
                <a:solidFill>
                  <a:srgbClr val="00FFFF"/>
                </a:solidFill>
              </a:rPr>
              <a:t>Control cell</a:t>
            </a:r>
          </a:p>
        </p:txBody>
      </p:sp>
      <p:sp>
        <p:nvSpPr>
          <p:cNvPr id="9" name="Text Box 7"/>
          <p:cNvSpPr txBox="1">
            <a:spLocks noChangeArrowheads="1"/>
          </p:cNvSpPr>
          <p:nvPr/>
        </p:nvSpPr>
        <p:spPr bwMode="auto">
          <a:xfrm>
            <a:off x="276692" y="6336419"/>
            <a:ext cx="7562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SzPct val="120000"/>
              <a:buChar char="•"/>
              <a:defRPr sz="2800">
                <a:solidFill>
                  <a:schemeClr val="tx1"/>
                </a:solidFill>
                <a:latin typeface="Comic Sans MS" panose="030F0702030302020204" pitchFamily="66" charset="0"/>
              </a:defRPr>
            </a:lvl1pPr>
            <a:lvl2pPr marL="742950" indent="-285750">
              <a:spcBef>
                <a:spcPct val="20000"/>
              </a:spcBef>
              <a:buClr>
                <a:schemeClr val="tx2"/>
              </a:buClr>
              <a:buSzPct val="59000"/>
              <a:buFont typeface="Wingdings" panose="05000000000000000000" pitchFamily="2" charset="2"/>
              <a:buChar char="n"/>
              <a:defRPr sz="2400">
                <a:solidFill>
                  <a:schemeClr val="tx1"/>
                </a:solidFill>
                <a:latin typeface="Comic Sans MS" panose="030F0702030302020204" pitchFamily="66" charset="0"/>
              </a:defRPr>
            </a:lvl2pPr>
            <a:lvl3pPr marL="1143000" indent="-228600">
              <a:spcBef>
                <a:spcPct val="20000"/>
              </a:spcBef>
              <a:buClr>
                <a:srgbClr val="FF3300"/>
              </a:buClr>
              <a:buSzPct val="59000"/>
              <a:buFont typeface="Monotype Sorts" pitchFamily="2" charset="2"/>
              <a:buChar char="l"/>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ClrTx/>
              <a:buSzTx/>
              <a:buFontTx/>
              <a:buNone/>
            </a:pPr>
            <a:r>
              <a:rPr lang="el-GR" altLang="en-US" sz="1600" dirty="0">
                <a:cs typeface="Times New Roman" panose="02020603050405020304" pitchFamily="18" charset="0"/>
              </a:rPr>
              <a:t>Hughes-Fulford &amp; Lewis </a:t>
            </a:r>
            <a:r>
              <a:rPr lang="en-GB" altLang="en-US" sz="1600" dirty="0" err="1"/>
              <a:t>Exp</a:t>
            </a:r>
            <a:r>
              <a:rPr lang="en-GB" altLang="en-US" sz="1600" dirty="0"/>
              <a:t> Cell Res </a:t>
            </a:r>
            <a:r>
              <a:rPr lang="el-GR" altLang="en-US" sz="1600" dirty="0" smtClean="0">
                <a:cs typeface="Times New Roman" panose="02020603050405020304" pitchFamily="18" charset="0"/>
              </a:rPr>
              <a:t>1996</a:t>
            </a:r>
            <a:endParaRPr lang="en-GB" altLang="en-US" sz="1600" dirty="0"/>
          </a:p>
        </p:txBody>
      </p:sp>
    </p:spTree>
    <p:extLst>
      <p:ext uri="{BB962C8B-B14F-4D97-AF65-F5344CB8AC3E}">
        <p14:creationId xmlns:p14="http://schemas.microsoft.com/office/powerpoint/2010/main" val="2067244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79388" y="677700"/>
            <a:ext cx="7869237" cy="779463"/>
          </a:xfrm>
        </p:spPr>
        <p:txBody>
          <a:bodyPr/>
          <a:lstStyle/>
          <a:p>
            <a:pPr eaLnBrk="1" hangingPunct="1"/>
            <a:r>
              <a:rPr lang="en-GB" altLang="en-US" sz="4000" dirty="0" smtClean="0">
                <a:solidFill>
                  <a:srgbClr val="7030A0"/>
                </a:solidFill>
              </a:rPr>
              <a:t>Sedentary</a:t>
            </a:r>
            <a:r>
              <a:rPr lang="en-GB" altLang="en-US" sz="3600" dirty="0" smtClean="0">
                <a:solidFill>
                  <a:srgbClr val="7030A0"/>
                </a:solidFill>
                <a:latin typeface="Verdana" panose="020B0604030504040204" pitchFamily="34" charset="0"/>
                <a:cs typeface="Times New Roman" panose="02020603050405020304" pitchFamily="18" charset="0"/>
              </a:rPr>
              <a:t> </a:t>
            </a:r>
            <a:r>
              <a:rPr lang="en-GB" altLang="en-US" sz="4000" dirty="0" smtClean="0">
                <a:solidFill>
                  <a:srgbClr val="7030A0"/>
                </a:solidFill>
              </a:rPr>
              <a:t>behaviour in older adults</a:t>
            </a:r>
          </a:p>
        </p:txBody>
      </p:sp>
      <p:sp>
        <p:nvSpPr>
          <p:cNvPr id="3" name="Content Placeholder 2"/>
          <p:cNvSpPr>
            <a:spLocks noGrp="1"/>
          </p:cNvSpPr>
          <p:nvPr>
            <p:ph idx="1"/>
          </p:nvPr>
        </p:nvSpPr>
        <p:spPr>
          <a:xfrm>
            <a:off x="539750" y="2133600"/>
            <a:ext cx="5327650" cy="3097213"/>
          </a:xfrm>
        </p:spPr>
        <p:txBody>
          <a:bodyPr>
            <a:noAutofit/>
          </a:bodyPr>
          <a:lstStyle/>
          <a:p>
            <a:pPr marL="0" indent="0" algn="ctr">
              <a:lnSpc>
                <a:spcPct val="120000"/>
              </a:lnSpc>
              <a:buFontTx/>
              <a:buNone/>
              <a:defRPr/>
            </a:pPr>
            <a:r>
              <a:rPr lang="en-GB" dirty="0" smtClean="0">
                <a:ea typeface="ＭＳ Ｐゴシック" charset="0"/>
              </a:rPr>
              <a:t>Older </a:t>
            </a:r>
            <a:r>
              <a:rPr lang="en-GB" dirty="0">
                <a:ea typeface="ＭＳ Ｐゴシック" charset="0"/>
              </a:rPr>
              <a:t>adults spend 80% of their waking day in sedentary </a:t>
            </a:r>
            <a:r>
              <a:rPr lang="en-GB" dirty="0" smtClean="0">
                <a:ea typeface="ＭＳ Ｐゴシック" charset="0"/>
              </a:rPr>
              <a:t>activities</a:t>
            </a:r>
          </a:p>
          <a:p>
            <a:pPr marL="0" indent="0" algn="ctr">
              <a:lnSpc>
                <a:spcPct val="120000"/>
              </a:lnSpc>
              <a:buFontTx/>
              <a:buNone/>
              <a:defRPr/>
            </a:pPr>
            <a:endParaRPr lang="en-GB" dirty="0">
              <a:ea typeface="ＭＳ Ｐゴシック" charset="0"/>
            </a:endParaRPr>
          </a:p>
          <a:p>
            <a:pPr marL="0" indent="0" algn="ctr">
              <a:lnSpc>
                <a:spcPct val="120000"/>
              </a:lnSpc>
              <a:buFontTx/>
              <a:buNone/>
              <a:defRPr/>
            </a:pPr>
            <a:r>
              <a:rPr lang="en-GB" b="1" dirty="0" smtClean="0">
                <a:solidFill>
                  <a:schemeClr val="accent1">
                    <a:lumMod val="50000"/>
                  </a:schemeClr>
                </a:solidFill>
                <a:ea typeface="ＭＳ Ｐゴシック" charset="0"/>
              </a:rPr>
              <a:t>This </a:t>
            </a:r>
            <a:r>
              <a:rPr lang="en-GB" b="1" dirty="0">
                <a:solidFill>
                  <a:schemeClr val="accent1">
                    <a:lumMod val="50000"/>
                  </a:schemeClr>
                </a:solidFill>
                <a:ea typeface="ＭＳ Ｐゴシック" charset="0"/>
              </a:rPr>
              <a:t>represents 8-12 </a:t>
            </a:r>
            <a:r>
              <a:rPr lang="en-GB" b="1" dirty="0" smtClean="0">
                <a:solidFill>
                  <a:schemeClr val="accent1">
                    <a:lumMod val="50000"/>
                  </a:schemeClr>
                </a:solidFill>
                <a:ea typeface="ＭＳ Ｐゴシック" charset="0"/>
              </a:rPr>
              <a:t>hours/day</a:t>
            </a:r>
            <a:endParaRPr lang="en-GB" b="1" dirty="0">
              <a:solidFill>
                <a:schemeClr val="accent1">
                  <a:lumMod val="50000"/>
                </a:schemeClr>
              </a:solidFill>
              <a:ea typeface="ＭＳ Ｐゴシック" charset="0"/>
            </a:endParaRPr>
          </a:p>
          <a:p>
            <a:pPr marL="0" indent="0" algn="ctr">
              <a:lnSpc>
                <a:spcPct val="120000"/>
              </a:lnSpc>
              <a:buFontTx/>
              <a:buNone/>
              <a:defRPr/>
            </a:pPr>
            <a:endParaRPr lang="en-GB" dirty="0" smtClean="0">
              <a:ea typeface="ＭＳ Ｐゴシック" charset="0"/>
            </a:endParaRPr>
          </a:p>
        </p:txBody>
      </p:sp>
      <p:sp>
        <p:nvSpPr>
          <p:cNvPr id="30724" name="TextBox 4"/>
          <p:cNvSpPr txBox="1">
            <a:spLocks noChangeArrowheads="1"/>
          </p:cNvSpPr>
          <p:nvPr/>
        </p:nvSpPr>
        <p:spPr bwMode="auto">
          <a:xfrm>
            <a:off x="179388" y="6308725"/>
            <a:ext cx="6989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1400" dirty="0">
                <a:latin typeface="+mn-lt"/>
              </a:rPr>
              <a:t>Matthews et al. </a:t>
            </a:r>
            <a:r>
              <a:rPr lang="en-GB" sz="1400" dirty="0" smtClean="0">
                <a:latin typeface="+mn-lt"/>
              </a:rPr>
              <a:t>Am </a:t>
            </a:r>
            <a:r>
              <a:rPr lang="en-GB" sz="1400" dirty="0">
                <a:latin typeface="+mn-lt"/>
              </a:rPr>
              <a:t>J </a:t>
            </a:r>
            <a:r>
              <a:rPr lang="en-GB" sz="1400" dirty="0" err="1">
                <a:latin typeface="+mn-lt"/>
              </a:rPr>
              <a:t>Epidemiol</a:t>
            </a:r>
            <a:r>
              <a:rPr lang="en-GB" sz="1400" i="1" dirty="0" smtClean="0">
                <a:latin typeface="+mn-lt"/>
              </a:rPr>
              <a:t>.</a:t>
            </a:r>
            <a:r>
              <a:rPr lang="en-GB" sz="1400" dirty="0">
                <a:latin typeface="+mn-lt"/>
              </a:rPr>
              <a:t> </a:t>
            </a:r>
            <a:r>
              <a:rPr lang="en-GB" sz="1400" dirty="0" smtClean="0">
                <a:latin typeface="+mn-lt"/>
              </a:rPr>
              <a:t>2008.  </a:t>
            </a:r>
            <a:r>
              <a:rPr lang="en-GB" sz="1400" dirty="0">
                <a:latin typeface="+mn-lt"/>
              </a:rPr>
              <a:t>Davis et al. </a:t>
            </a:r>
            <a:r>
              <a:rPr lang="en-GB" sz="1400" dirty="0" smtClean="0">
                <a:latin typeface="+mn-lt"/>
              </a:rPr>
              <a:t>Med </a:t>
            </a:r>
            <a:r>
              <a:rPr lang="en-GB" sz="1400" dirty="0" err="1">
                <a:latin typeface="+mn-lt"/>
              </a:rPr>
              <a:t>Sci</a:t>
            </a:r>
            <a:r>
              <a:rPr lang="en-GB" sz="1400" dirty="0">
                <a:latin typeface="+mn-lt"/>
              </a:rPr>
              <a:t> Sports </a:t>
            </a:r>
            <a:r>
              <a:rPr lang="en-GB" sz="1400" dirty="0" err="1">
                <a:latin typeface="+mn-lt"/>
              </a:rPr>
              <a:t>Exerc</a:t>
            </a:r>
            <a:r>
              <a:rPr lang="en-GB" sz="1400" dirty="0" smtClean="0">
                <a:latin typeface="+mn-lt"/>
              </a:rPr>
              <a:t>.</a:t>
            </a:r>
            <a:r>
              <a:rPr lang="en-GB" sz="1400" dirty="0">
                <a:latin typeface="+mn-lt"/>
              </a:rPr>
              <a:t> </a:t>
            </a:r>
            <a:r>
              <a:rPr lang="en-GB" sz="1400" dirty="0" smtClean="0">
                <a:latin typeface="+mn-lt"/>
              </a:rPr>
              <a:t>2001 </a:t>
            </a:r>
            <a:endParaRPr lang="en-GB" sz="1400" dirty="0">
              <a:latin typeface="+mn-lt"/>
            </a:endParaRPr>
          </a:p>
        </p:txBody>
      </p:sp>
      <p:pic>
        <p:nvPicPr>
          <p:cNvPr id="2150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139494"/>
            <a:ext cx="2668914" cy="21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0" y="1988840"/>
            <a:ext cx="9144000" cy="0"/>
          </a:xfrm>
          <a:prstGeom prst="line">
            <a:avLst/>
          </a:prstGeom>
        </p:spPr>
        <p:style>
          <a:lnRef idx="2">
            <a:schemeClr val="accent6"/>
          </a:lnRef>
          <a:fillRef idx="0">
            <a:schemeClr val="accent6"/>
          </a:fillRef>
          <a:effectRef idx="1">
            <a:schemeClr val="accent6"/>
          </a:effectRef>
          <a:fontRef idx="minor">
            <a:schemeClr val="tx1"/>
          </a:fontRef>
        </p:style>
      </p:cxnSp>
      <p:pic>
        <p:nvPicPr>
          <p:cNvPr id="2" name="Picture 1"/>
          <p:cNvPicPr>
            <a:picLocks noChangeAspect="1"/>
          </p:cNvPicPr>
          <p:nvPr/>
        </p:nvPicPr>
        <p:blipFill>
          <a:blip r:embed="rId3"/>
          <a:stretch>
            <a:fillRect/>
          </a:stretch>
        </p:blipFill>
        <p:spPr>
          <a:xfrm>
            <a:off x="6660232" y="4379666"/>
            <a:ext cx="2187987" cy="2216782"/>
          </a:xfrm>
          <a:prstGeom prst="rect">
            <a:avLst/>
          </a:prstGeom>
        </p:spPr>
      </p:pic>
    </p:spTree>
    <p:extLst>
      <p:ext uri="{BB962C8B-B14F-4D97-AF65-F5344CB8AC3E}">
        <p14:creationId xmlns:p14="http://schemas.microsoft.com/office/powerpoint/2010/main" val="5012942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8229600" cy="777875"/>
          </a:xfrm>
        </p:spPr>
        <p:txBody>
          <a:bodyPr/>
          <a:lstStyle/>
          <a:p>
            <a:pPr eaLnBrk="1" hangingPunct="1"/>
            <a:r>
              <a:rPr lang="en-GB" altLang="en-US" sz="4000" dirty="0" smtClean="0">
                <a:solidFill>
                  <a:srgbClr val="7030A0"/>
                </a:solidFill>
              </a:rPr>
              <a:t>Sedentary</a:t>
            </a:r>
            <a:r>
              <a:rPr lang="en-GB" altLang="en-US" sz="3600" dirty="0" smtClean="0">
                <a:solidFill>
                  <a:srgbClr val="7030A0"/>
                </a:solidFill>
                <a:latin typeface="Verdana" panose="020B0604030504040204" pitchFamily="34" charset="0"/>
                <a:cs typeface="Times New Roman" panose="02020603050405020304" pitchFamily="18" charset="0"/>
              </a:rPr>
              <a:t> </a:t>
            </a:r>
            <a:r>
              <a:rPr lang="en-GB" altLang="en-US" sz="4000" dirty="0" smtClean="0">
                <a:solidFill>
                  <a:srgbClr val="7030A0"/>
                </a:solidFill>
              </a:rPr>
              <a:t>behaviour </a:t>
            </a:r>
            <a:br>
              <a:rPr lang="en-GB" altLang="en-US" sz="4000" dirty="0" smtClean="0">
                <a:solidFill>
                  <a:srgbClr val="7030A0"/>
                </a:solidFill>
              </a:rPr>
            </a:br>
            <a:r>
              <a:rPr lang="en-GB" altLang="en-US" sz="4000" dirty="0" smtClean="0">
                <a:solidFill>
                  <a:srgbClr val="7030A0"/>
                </a:solidFill>
              </a:rPr>
              <a:t>health risks</a:t>
            </a:r>
          </a:p>
        </p:txBody>
      </p:sp>
      <p:sp>
        <p:nvSpPr>
          <p:cNvPr id="22530" name="Content Placeholder 2"/>
          <p:cNvSpPr>
            <a:spLocks noGrp="1"/>
          </p:cNvSpPr>
          <p:nvPr>
            <p:ph idx="1"/>
          </p:nvPr>
        </p:nvSpPr>
        <p:spPr>
          <a:xfrm>
            <a:off x="250825" y="1557338"/>
            <a:ext cx="8713788" cy="5300662"/>
          </a:xfrm>
        </p:spPr>
        <p:txBody>
          <a:bodyPr/>
          <a:lstStyle/>
          <a:p>
            <a:pPr marL="0" indent="0">
              <a:lnSpc>
                <a:spcPct val="120000"/>
              </a:lnSpc>
              <a:buFontTx/>
              <a:buNone/>
            </a:pPr>
            <a:r>
              <a:rPr lang="en-GB" altLang="en-US" sz="2400" smtClean="0">
                <a:latin typeface="Verdana" panose="020B0604030504040204" pitchFamily="34" charset="0"/>
                <a:cs typeface="Times New Roman" panose="02020603050405020304" pitchFamily="18" charset="0"/>
              </a:rPr>
              <a:t>In </a:t>
            </a:r>
            <a:r>
              <a:rPr lang="en-GB" altLang="en-US" sz="2400" b="1" smtClean="0">
                <a:solidFill>
                  <a:srgbClr val="7030A0"/>
                </a:solidFill>
                <a:latin typeface="Verdana" panose="020B0604030504040204" pitchFamily="34" charset="0"/>
                <a:cs typeface="Times New Roman" panose="02020603050405020304" pitchFamily="18" charset="0"/>
              </a:rPr>
              <a:t>older adults </a:t>
            </a:r>
            <a:r>
              <a:rPr lang="en-GB" altLang="en-US" sz="2400" smtClean="0">
                <a:latin typeface="Verdana" panose="020B0604030504040204" pitchFamily="34" charset="0"/>
                <a:cs typeface="Times New Roman" panose="02020603050405020304" pitchFamily="18" charset="0"/>
              </a:rPr>
              <a:t>(&gt;60 years old), sedentary behaviour has been found to be significantly associated with:</a:t>
            </a:r>
          </a:p>
          <a:p>
            <a:pPr marL="0" indent="0">
              <a:lnSpc>
                <a:spcPct val="120000"/>
              </a:lnSpc>
              <a:buFontTx/>
              <a:buNone/>
            </a:pPr>
            <a:endParaRPr lang="en-GB" altLang="en-US" sz="2400" smtClean="0">
              <a:latin typeface="Verdana" panose="020B0604030504040204" pitchFamily="34" charset="0"/>
              <a:cs typeface="Times New Roman" panose="02020603050405020304" pitchFamily="18" charset="0"/>
            </a:endParaRPr>
          </a:p>
          <a:p>
            <a:pPr marL="0" indent="0">
              <a:lnSpc>
                <a:spcPct val="120000"/>
              </a:lnSpc>
              <a:buFontTx/>
              <a:buNone/>
            </a:pPr>
            <a:endParaRPr lang="en-GB" altLang="en-US" sz="2400" smtClean="0">
              <a:latin typeface="Verdana" panose="020B0604030504040204" pitchFamily="34" charset="0"/>
              <a:cs typeface="Times New Roman" panose="02020603050405020304" pitchFamily="18" charset="0"/>
            </a:endParaRPr>
          </a:p>
          <a:p>
            <a:pPr marL="0" indent="0">
              <a:lnSpc>
                <a:spcPct val="120000"/>
              </a:lnSpc>
              <a:buFontTx/>
              <a:buNone/>
            </a:pPr>
            <a:endParaRPr lang="en-GB" altLang="en-US" sz="2400" smtClean="0">
              <a:latin typeface="Verdana" panose="020B0604030504040204" pitchFamily="34" charset="0"/>
              <a:cs typeface="Times New Roman" panose="02020603050405020304" pitchFamily="18" charset="0"/>
            </a:endParaRPr>
          </a:p>
          <a:p>
            <a:pPr marL="0" indent="0">
              <a:lnSpc>
                <a:spcPct val="120000"/>
              </a:lnSpc>
              <a:buFontTx/>
              <a:buNone/>
            </a:pPr>
            <a:endParaRPr lang="en-GB" altLang="en-US" sz="2400" smtClean="0">
              <a:latin typeface="Verdana" panose="020B0604030504040204" pitchFamily="34" charset="0"/>
              <a:cs typeface="Times New Roman" panose="02020603050405020304" pitchFamily="18" charset="0"/>
            </a:endParaRPr>
          </a:p>
          <a:p>
            <a:pPr marL="0" indent="0">
              <a:lnSpc>
                <a:spcPct val="120000"/>
              </a:lnSpc>
              <a:buFontTx/>
              <a:buNone/>
            </a:pPr>
            <a:r>
              <a:rPr lang="en-GB" altLang="en-US" sz="2400" smtClean="0">
                <a:latin typeface="Verdana" panose="020B0604030504040204" pitchFamily="34" charset="0"/>
                <a:cs typeface="Times New Roman" panose="02020603050405020304" pitchFamily="18" charset="0"/>
              </a:rPr>
              <a:t>Sedentary behaviour is also linked to musculoskeletal pain and can affect quality of life, social inclusion and engagement</a:t>
            </a:r>
          </a:p>
        </p:txBody>
      </p:sp>
      <p:sp>
        <p:nvSpPr>
          <p:cNvPr id="5" name="TextBox 4"/>
          <p:cNvSpPr txBox="1"/>
          <p:nvPr/>
        </p:nvSpPr>
        <p:spPr>
          <a:xfrm>
            <a:off x="395288" y="2636838"/>
            <a:ext cx="7777162" cy="1800225"/>
          </a:xfrm>
          <a:prstGeom prst="rect">
            <a:avLst/>
          </a:prstGeom>
          <a:noFill/>
        </p:spPr>
        <p:txBody>
          <a:bodyPr>
            <a:spAutoFit/>
          </a:bodyPr>
          <a:lstStyle/>
          <a:p>
            <a:pPr marL="285750" indent="-285750">
              <a:spcAft>
                <a:spcPts val="600"/>
              </a:spcAft>
              <a:buFont typeface="Arial" pitchFamily="34" charset="0"/>
              <a:buChar char="•"/>
              <a:defRPr/>
            </a:pPr>
            <a:r>
              <a:rPr lang="en-GB" sz="2400" dirty="0">
                <a:solidFill>
                  <a:srgbClr val="660066"/>
                </a:solidFill>
                <a:latin typeface="+mn-lt"/>
                <a:ea typeface="ＭＳ Ｐゴシック" charset="0"/>
                <a:cs typeface="Times New Roman" charset="0"/>
              </a:rPr>
              <a:t>Higher plasma glucose and cholesterol</a:t>
            </a:r>
          </a:p>
          <a:p>
            <a:pPr marL="285750" indent="-285750">
              <a:spcAft>
                <a:spcPts val="600"/>
              </a:spcAft>
              <a:buFont typeface="Arial" pitchFamily="34" charset="0"/>
              <a:buChar char="•"/>
              <a:defRPr/>
            </a:pPr>
            <a:r>
              <a:rPr lang="en-GB" sz="2400" dirty="0">
                <a:solidFill>
                  <a:srgbClr val="660066"/>
                </a:solidFill>
                <a:latin typeface="+mn-lt"/>
                <a:ea typeface="ＭＳ Ｐゴシック" charset="0"/>
                <a:cs typeface="Times New Roman" charset="0"/>
              </a:rPr>
              <a:t>Higher BMI and waist: hip ratio</a:t>
            </a:r>
          </a:p>
          <a:p>
            <a:pPr marL="285750" indent="-285750">
              <a:spcAft>
                <a:spcPts val="600"/>
              </a:spcAft>
              <a:buFont typeface="Arial" pitchFamily="34" charset="0"/>
              <a:buChar char="•"/>
              <a:defRPr/>
            </a:pPr>
            <a:r>
              <a:rPr lang="en-GB" sz="2400" dirty="0">
                <a:solidFill>
                  <a:srgbClr val="660066"/>
                </a:solidFill>
                <a:latin typeface="+mn-lt"/>
                <a:ea typeface="ＭＳ Ｐゴシック" charset="0"/>
                <a:cs typeface="Times New Roman" charset="0"/>
              </a:rPr>
              <a:t>Reduced muscle strength</a:t>
            </a:r>
          </a:p>
          <a:p>
            <a:pPr marL="285750" indent="-285750">
              <a:spcAft>
                <a:spcPts val="600"/>
              </a:spcAft>
              <a:buFont typeface="Arial" pitchFamily="34" charset="0"/>
              <a:buChar char="•"/>
              <a:defRPr/>
            </a:pPr>
            <a:r>
              <a:rPr lang="en-GB" sz="2400" dirty="0">
                <a:solidFill>
                  <a:srgbClr val="660066"/>
                </a:solidFill>
                <a:latin typeface="+mn-lt"/>
                <a:ea typeface="ＭＳ Ｐゴシック" charset="0"/>
                <a:cs typeface="Times New Roman" charset="0"/>
              </a:rPr>
              <a:t>Reduced bone density</a:t>
            </a:r>
          </a:p>
        </p:txBody>
      </p:sp>
      <p:sp>
        <p:nvSpPr>
          <p:cNvPr id="34821" name="TextBox 5"/>
          <p:cNvSpPr txBox="1">
            <a:spLocks noChangeArrowheads="1"/>
          </p:cNvSpPr>
          <p:nvPr/>
        </p:nvSpPr>
        <p:spPr bwMode="auto">
          <a:xfrm>
            <a:off x="250825" y="6165850"/>
            <a:ext cx="6989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1200" dirty="0" err="1">
                <a:latin typeface="+mn-lt"/>
              </a:rPr>
              <a:t>Gennuso</a:t>
            </a:r>
            <a:r>
              <a:rPr lang="en-GB" sz="1200" dirty="0">
                <a:latin typeface="+mn-lt"/>
              </a:rPr>
              <a:t> et al (2013); Skelton (2001), </a:t>
            </a:r>
            <a:r>
              <a:rPr lang="en-GB" sz="1200" dirty="0" err="1">
                <a:latin typeface="+mn-lt"/>
              </a:rPr>
              <a:t>Chastin</a:t>
            </a:r>
            <a:r>
              <a:rPr lang="en-GB" sz="1200" dirty="0">
                <a:latin typeface="+mn-lt"/>
              </a:rPr>
              <a:t> et al. (2014), </a:t>
            </a:r>
          </a:p>
          <a:p>
            <a:pPr eaLnBrk="1" hangingPunct="1">
              <a:defRPr/>
            </a:pPr>
            <a:r>
              <a:rPr lang="en-GB" sz="1200" dirty="0">
                <a:latin typeface="+mn-lt"/>
              </a:rPr>
              <a:t>WHO (2010) Global Recommendations on Physical Activity for Health. </a:t>
            </a:r>
          </a:p>
        </p:txBody>
      </p:sp>
      <p:cxnSp>
        <p:nvCxnSpPr>
          <p:cNvPr id="7" name="Straight Connector 6"/>
          <p:cNvCxnSpPr/>
          <p:nvPr/>
        </p:nvCxnSpPr>
        <p:spPr>
          <a:xfrm>
            <a:off x="0" y="1590041"/>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459705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0798" y="188640"/>
            <a:ext cx="7333530" cy="1143000"/>
          </a:xfrm>
        </p:spPr>
        <p:txBody>
          <a:bodyPr/>
          <a:lstStyle/>
          <a:p>
            <a:r>
              <a:rPr lang="en-US" altLang="en-US" sz="4000" dirty="0" smtClean="0">
                <a:solidFill>
                  <a:srgbClr val="7030A0"/>
                </a:solidFill>
              </a:rPr>
              <a:t>Sedentary</a:t>
            </a:r>
            <a:r>
              <a:rPr lang="en-US" altLang="en-US" dirty="0" smtClean="0">
                <a:solidFill>
                  <a:srgbClr val="7030A0"/>
                </a:solidFill>
              </a:rPr>
              <a:t> </a:t>
            </a:r>
            <a:r>
              <a:rPr lang="en-US" altLang="en-US" sz="4000" dirty="0" err="1" smtClean="0">
                <a:solidFill>
                  <a:srgbClr val="7030A0"/>
                </a:solidFill>
              </a:rPr>
              <a:t>Behaviour</a:t>
            </a:r>
            <a:r>
              <a:rPr lang="en-US" altLang="en-US" sz="4000" dirty="0" smtClean="0">
                <a:solidFill>
                  <a:srgbClr val="7030A0"/>
                </a:solidFill>
              </a:rPr>
              <a:t> (SB) and Bone</a:t>
            </a:r>
          </a:p>
        </p:txBody>
      </p:sp>
      <p:sp>
        <p:nvSpPr>
          <p:cNvPr id="24578" name="Content Placeholder 2"/>
          <p:cNvSpPr>
            <a:spLocks noGrp="1"/>
          </p:cNvSpPr>
          <p:nvPr>
            <p:ph idx="1"/>
          </p:nvPr>
        </p:nvSpPr>
        <p:spPr>
          <a:xfrm>
            <a:off x="179388" y="1484313"/>
            <a:ext cx="8785225" cy="4425950"/>
          </a:xfrm>
        </p:spPr>
        <p:txBody>
          <a:bodyPr/>
          <a:lstStyle/>
          <a:p>
            <a:r>
              <a:rPr lang="en-US" altLang="en-US" sz="2800" dirty="0" smtClean="0"/>
              <a:t>WOMEN</a:t>
            </a:r>
          </a:p>
          <a:p>
            <a:pPr lvl="1"/>
            <a:r>
              <a:rPr lang="en-US" altLang="en-US" sz="2400" dirty="0" smtClean="0"/>
              <a:t>SB associated with reduced BMD of the </a:t>
            </a:r>
            <a:r>
              <a:rPr lang="en-US" altLang="en-US" sz="2400" b="1" dirty="0" smtClean="0"/>
              <a:t>total femur and of all hip sub-regions</a:t>
            </a:r>
            <a:r>
              <a:rPr lang="en-US" altLang="en-US" sz="2400" dirty="0" smtClean="0"/>
              <a:t> in women, </a:t>
            </a:r>
            <a:r>
              <a:rPr lang="en-US" altLang="en-US" sz="2400" b="1" dirty="0" smtClean="0"/>
              <a:t>independent</a:t>
            </a:r>
            <a:r>
              <a:rPr lang="en-US" altLang="en-US" sz="2400" dirty="0" smtClean="0"/>
              <a:t> of the amount of time women engage in moderate and vigorous activity</a:t>
            </a:r>
          </a:p>
          <a:p>
            <a:r>
              <a:rPr lang="en-US" altLang="en-US" dirty="0" smtClean="0"/>
              <a:t>MEN</a:t>
            </a:r>
          </a:p>
          <a:p>
            <a:pPr lvl="1"/>
            <a:r>
              <a:rPr lang="en-US" altLang="en-US" sz="2400" dirty="0" smtClean="0"/>
              <a:t>No association with SB and femur BMD but better BMD in those who did regular MVPA</a:t>
            </a:r>
          </a:p>
          <a:p>
            <a:r>
              <a:rPr lang="en-US" altLang="en-US" dirty="0" smtClean="0"/>
              <a:t>SPINE</a:t>
            </a:r>
          </a:p>
          <a:p>
            <a:pPr lvl="1"/>
            <a:r>
              <a:rPr lang="en-US" altLang="en-US" sz="2400" dirty="0" smtClean="0"/>
              <a:t>No associations were found between SB or PA and spinal BMD for either men or women </a:t>
            </a:r>
          </a:p>
          <a:p>
            <a:pPr lvl="1"/>
            <a:endParaRPr lang="en-US" altLang="en-US" dirty="0" smtClean="0"/>
          </a:p>
          <a:p>
            <a:endParaRPr lang="en-US" altLang="en-US" sz="2800" dirty="0" smtClean="0"/>
          </a:p>
          <a:p>
            <a:endParaRPr lang="en-US" altLang="en-US" sz="2800" dirty="0" smtClean="0"/>
          </a:p>
        </p:txBody>
      </p:sp>
      <p:sp>
        <p:nvSpPr>
          <p:cNvPr id="4" name="Rectangle 3"/>
          <p:cNvSpPr/>
          <p:nvPr/>
        </p:nvSpPr>
        <p:spPr>
          <a:xfrm>
            <a:off x="4464050" y="6380163"/>
            <a:ext cx="4572000" cy="307975"/>
          </a:xfrm>
          <a:prstGeom prst="rect">
            <a:avLst/>
          </a:prstGeom>
        </p:spPr>
        <p:txBody>
          <a:bodyPr>
            <a:spAutoFit/>
          </a:bodyPr>
          <a:lstStyle/>
          <a:p>
            <a:pPr algn="r">
              <a:defRPr/>
            </a:pPr>
            <a:r>
              <a:rPr lang="en-US" sz="1400" dirty="0" err="1">
                <a:latin typeface="+mn-lt"/>
                <a:ea typeface="ＭＳ Ｐゴシック" charset="0"/>
                <a:cs typeface="ＭＳ Ｐゴシック" charset="0"/>
              </a:rPr>
              <a:t>Chastin</a:t>
            </a:r>
            <a:r>
              <a:rPr lang="en-US" sz="1400" dirty="0">
                <a:latin typeface="+mn-lt"/>
                <a:ea typeface="ＭＳ Ｐゴシック" charset="0"/>
                <a:cs typeface="ＭＳ Ｐゴシック" charset="0"/>
              </a:rPr>
              <a:t> et al.</a:t>
            </a:r>
            <a:r>
              <a:rPr lang="en-US" sz="1400" baseline="30000" dirty="0">
                <a:latin typeface="+mn-lt"/>
                <a:ea typeface="ＭＳ Ｐゴシック" charset="0"/>
                <a:cs typeface="ＭＳ Ｐゴシック" charset="0"/>
              </a:rPr>
              <a:t>. </a:t>
            </a:r>
            <a:r>
              <a:rPr lang="en-US" sz="1400" dirty="0">
                <a:latin typeface="+mn-lt"/>
                <a:ea typeface="ＭＳ Ｐゴシック" charset="0"/>
                <a:cs typeface="ＭＳ Ｐゴシック" charset="0"/>
              </a:rPr>
              <a:t>Bone 2014</a:t>
            </a:r>
          </a:p>
        </p:txBody>
      </p:sp>
      <p:cxnSp>
        <p:nvCxnSpPr>
          <p:cNvPr id="5" name="Straight Connector 4"/>
          <p:cNvCxnSpPr/>
          <p:nvPr/>
        </p:nvCxnSpPr>
        <p:spPr>
          <a:xfrm>
            <a:off x="0" y="1484313"/>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46562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68313" y="404813"/>
            <a:ext cx="8229600" cy="1143000"/>
          </a:xfrm>
        </p:spPr>
        <p:txBody>
          <a:bodyPr/>
          <a:lstStyle/>
          <a:p>
            <a:r>
              <a:rPr lang="en-GB" altLang="en-US" sz="4000" dirty="0" smtClean="0">
                <a:solidFill>
                  <a:srgbClr val="7030A0"/>
                </a:solidFill>
              </a:rPr>
              <a:t>Why focus on Sedentary Behaviour?</a:t>
            </a:r>
          </a:p>
        </p:txBody>
      </p:sp>
      <p:sp>
        <p:nvSpPr>
          <p:cNvPr id="25602" name="Content Placeholder 2"/>
          <p:cNvSpPr>
            <a:spLocks noGrp="1"/>
          </p:cNvSpPr>
          <p:nvPr>
            <p:ph sz="half" idx="1"/>
          </p:nvPr>
        </p:nvSpPr>
        <p:spPr>
          <a:xfrm>
            <a:off x="107505" y="2132856"/>
            <a:ext cx="5472608" cy="4525963"/>
          </a:xfrm>
        </p:spPr>
        <p:txBody>
          <a:bodyPr/>
          <a:lstStyle/>
          <a:p>
            <a:pPr marL="0" indent="0">
              <a:buFont typeface="Arial" panose="020B0604020202020204" pitchFamily="34" charset="0"/>
              <a:buNone/>
            </a:pPr>
            <a:r>
              <a:rPr lang="en-GB" altLang="en-US" sz="2400" dirty="0" smtClean="0">
                <a:cs typeface="Arial" panose="020B0604020202020204" pitchFamily="34" charset="0"/>
              </a:rPr>
              <a:t>Physical inactivity is the </a:t>
            </a:r>
            <a:r>
              <a:rPr lang="en-GB" altLang="en-US" sz="2400" dirty="0" smtClean="0">
                <a:solidFill>
                  <a:srgbClr val="7030A0"/>
                </a:solidFill>
                <a:cs typeface="Arial" panose="020B0604020202020204" pitchFamily="34" charset="0"/>
              </a:rPr>
              <a:t>fourth</a:t>
            </a:r>
            <a:r>
              <a:rPr lang="en-GB" altLang="en-US" sz="2400" dirty="0" smtClean="0">
                <a:cs typeface="Arial" panose="020B0604020202020204" pitchFamily="34" charset="0"/>
              </a:rPr>
              <a:t> leading cause of death worldwide</a:t>
            </a:r>
          </a:p>
          <a:p>
            <a:pPr marL="0" indent="0">
              <a:buFont typeface="Arial" panose="020B0604020202020204" pitchFamily="34" charset="0"/>
              <a:buNone/>
            </a:pPr>
            <a:endParaRPr lang="en-GB" altLang="en-US" sz="1400" dirty="0" smtClean="0"/>
          </a:p>
          <a:p>
            <a:pPr marL="0" indent="0">
              <a:buFont typeface="Arial" panose="020B0604020202020204" pitchFamily="34" charset="0"/>
              <a:buNone/>
            </a:pPr>
            <a:r>
              <a:rPr lang="en-GB" altLang="en-US" sz="2400" dirty="0" smtClean="0"/>
              <a:t>2019 CMO guidelines for physical activity and older people to improve public health recommend </a:t>
            </a:r>
            <a:r>
              <a:rPr lang="en-GB" altLang="en-US" sz="2400" dirty="0" smtClean="0">
                <a:solidFill>
                  <a:srgbClr val="7030A0"/>
                </a:solidFill>
              </a:rPr>
              <a:t>breaking up prolonged periods of sitting</a:t>
            </a:r>
          </a:p>
          <a:p>
            <a:pPr marL="0" indent="0">
              <a:buFont typeface="Arial" panose="020B0604020202020204" pitchFamily="34" charset="0"/>
              <a:buNone/>
            </a:pPr>
            <a:endParaRPr lang="en-GB" altLang="en-US" sz="1400" dirty="0" smtClean="0">
              <a:solidFill>
                <a:srgbClr val="7030A0"/>
              </a:solidFill>
            </a:endParaRPr>
          </a:p>
          <a:p>
            <a:pPr marL="0" indent="0">
              <a:buFont typeface="Arial" panose="020B0604020202020204" pitchFamily="34" charset="0"/>
              <a:buNone/>
            </a:pPr>
            <a:r>
              <a:rPr lang="en-AU" altLang="en-US" sz="2400" b="1" dirty="0" smtClean="0">
                <a:solidFill>
                  <a:srgbClr val="7030A0"/>
                </a:solidFill>
                <a:cs typeface="Arial" panose="020B0604020202020204" pitchFamily="34" charset="0"/>
              </a:rPr>
              <a:t>“All Older adults should minimise the amount of time spent being sedentary (sitting) for extended periods” </a:t>
            </a:r>
          </a:p>
          <a:p>
            <a:pPr marL="0" indent="0">
              <a:buFont typeface="Arial" panose="020B0604020202020204" pitchFamily="34" charset="0"/>
              <a:buNone/>
            </a:pPr>
            <a:endParaRPr lang="en-GB" altLang="en-US" sz="2400" dirty="0" smtClean="0"/>
          </a:p>
          <a:p>
            <a:pPr marL="0" indent="0">
              <a:buFont typeface="Arial" panose="020B0604020202020204" pitchFamily="34" charset="0"/>
              <a:buNone/>
            </a:pPr>
            <a:endParaRPr lang="en-GB" altLang="en-US" sz="2400" dirty="0" smtClean="0"/>
          </a:p>
          <a:p>
            <a:pPr marL="0" indent="0">
              <a:buFont typeface="Arial" panose="020B0604020202020204" pitchFamily="34" charset="0"/>
              <a:buNone/>
            </a:pPr>
            <a:endParaRPr lang="en-GB" altLang="en-US" sz="2400" dirty="0" smtClean="0"/>
          </a:p>
        </p:txBody>
      </p:sp>
      <p:cxnSp>
        <p:nvCxnSpPr>
          <p:cNvPr id="7" name="Straight Connector 6"/>
          <p:cNvCxnSpPr/>
          <p:nvPr/>
        </p:nvCxnSpPr>
        <p:spPr>
          <a:xfrm>
            <a:off x="0" y="1700213"/>
            <a:ext cx="91440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Content Placeholder 2"/>
          <p:cNvPicPr>
            <a:picLocks noGrp="1" noChangeAspect="1"/>
          </p:cNvPicPr>
          <p:nvPr>
            <p:ph sz="half" idx="2"/>
          </p:nvPr>
        </p:nvPicPr>
        <p:blipFill>
          <a:blip r:embed="rId2"/>
          <a:stretch>
            <a:fillRect/>
          </a:stretch>
        </p:blipFill>
        <p:spPr>
          <a:xfrm>
            <a:off x="5598705" y="2564904"/>
            <a:ext cx="3167691" cy="2841948"/>
          </a:xfrm>
          <a:prstGeom prst="rect">
            <a:avLst/>
          </a:prstGeom>
        </p:spPr>
      </p:pic>
    </p:spTree>
    <p:extLst>
      <p:ext uri="{BB962C8B-B14F-4D97-AF65-F5344CB8AC3E}">
        <p14:creationId xmlns:p14="http://schemas.microsoft.com/office/powerpoint/2010/main" val="42710833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60325"/>
            <a:ext cx="8362950" cy="850900"/>
          </a:xfrm>
        </p:spPr>
        <p:txBody>
          <a:bodyPr/>
          <a:lstStyle/>
          <a:p>
            <a:r>
              <a:rPr lang="en-GB" altLang="en-US" sz="3700" dirty="0" smtClean="0">
                <a:solidFill>
                  <a:srgbClr val="7030A0"/>
                </a:solidFill>
              </a:rPr>
              <a:t>Intervening</a:t>
            </a:r>
            <a:r>
              <a:rPr lang="en-GB" altLang="en-US" dirty="0" smtClean="0">
                <a:cs typeface="Times New Roman" pitchFamily="18" charset="0"/>
              </a:rPr>
              <a:t> </a:t>
            </a:r>
            <a:r>
              <a:rPr lang="en-GB" altLang="en-US" sz="3700" dirty="0" smtClean="0">
                <a:solidFill>
                  <a:srgbClr val="7030A0"/>
                </a:solidFill>
              </a:rPr>
              <a:t>on sitting time</a:t>
            </a:r>
          </a:p>
        </p:txBody>
      </p:sp>
      <p:sp>
        <p:nvSpPr>
          <p:cNvPr id="65538" name="Content Placeholder 2"/>
          <p:cNvSpPr>
            <a:spLocks noGrp="1"/>
          </p:cNvSpPr>
          <p:nvPr>
            <p:ph idx="1"/>
          </p:nvPr>
        </p:nvSpPr>
        <p:spPr>
          <a:xfrm>
            <a:off x="403225" y="1203325"/>
            <a:ext cx="7772400" cy="4179888"/>
          </a:xfrm>
        </p:spPr>
        <p:txBody>
          <a:bodyPr/>
          <a:lstStyle/>
          <a:p>
            <a:r>
              <a:rPr lang="en-GB" altLang="en-US" sz="2400" dirty="0" smtClean="0">
                <a:latin typeface="Verdana" pitchFamily="34" charset="0"/>
              </a:rPr>
              <a:t>Two ways of thinking about ‘sitting less’</a:t>
            </a:r>
          </a:p>
          <a:p>
            <a:pPr lvl="1"/>
            <a:r>
              <a:rPr lang="en-GB" altLang="en-US" sz="2000" dirty="0" smtClean="0">
                <a:latin typeface="Verdana" pitchFamily="34" charset="0"/>
              </a:rPr>
              <a:t>Reduce time spent sitting</a:t>
            </a:r>
          </a:p>
          <a:p>
            <a:pPr lvl="1"/>
            <a:r>
              <a:rPr lang="en-GB" altLang="en-US" sz="2000" dirty="0" smtClean="0">
                <a:latin typeface="Verdana" pitchFamily="34" charset="0"/>
              </a:rPr>
              <a:t>Break up periods of sitting (‘sitting bouts’)</a:t>
            </a: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562225"/>
            <a:ext cx="5903913"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TextBox 1"/>
          <p:cNvSpPr txBox="1">
            <a:spLocks noChangeArrowheads="1"/>
          </p:cNvSpPr>
          <p:nvPr/>
        </p:nvSpPr>
        <p:spPr bwMode="auto">
          <a:xfrm>
            <a:off x="250825" y="5349875"/>
            <a:ext cx="88931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dirty="0"/>
              <a:t>SOS Study – over 10 weeks, adding 10-15 sit to stands a day improved timed up and go (-3 sec) and 30s chair rise (+2) in sheltered housing residents</a:t>
            </a:r>
          </a:p>
          <a:p>
            <a:pPr algn="r" eaLnBrk="1" hangingPunct="1"/>
            <a:r>
              <a:rPr lang="en-US" altLang="en-US" sz="2000" dirty="0"/>
              <a:t>Harvey et al. </a:t>
            </a:r>
            <a:r>
              <a:rPr lang="en-GB" sz="2000" dirty="0"/>
              <a:t>J Frailty </a:t>
            </a:r>
            <a:r>
              <a:rPr lang="en-GB" sz="2000" dirty="0" err="1"/>
              <a:t>Sarcopenia</a:t>
            </a:r>
            <a:r>
              <a:rPr lang="en-GB" sz="2000" dirty="0"/>
              <a:t> </a:t>
            </a:r>
            <a:r>
              <a:rPr lang="en-GB" sz="2000" dirty="0" smtClean="0"/>
              <a:t>Falls </a:t>
            </a:r>
            <a:r>
              <a:rPr lang="en-GB" sz="2000" dirty="0"/>
              <a:t>2018 </a:t>
            </a:r>
            <a:endParaRPr lang="en-US" altLang="en-US" sz="2000" dirty="0"/>
          </a:p>
        </p:txBody>
      </p:sp>
      <p:cxnSp>
        <p:nvCxnSpPr>
          <p:cNvPr id="7" name="Straight Connector 6"/>
          <p:cNvCxnSpPr/>
          <p:nvPr/>
        </p:nvCxnSpPr>
        <p:spPr>
          <a:xfrm>
            <a:off x="35496" y="980728"/>
            <a:ext cx="7596336"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620653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484784"/>
            <a:ext cx="7829550" cy="4152900"/>
          </a:xfrm>
          <a:prstGeom prst="rect">
            <a:avLst/>
          </a:prstGeom>
        </p:spPr>
      </p:pic>
    </p:spTree>
    <p:extLst>
      <p:ext uri="{BB962C8B-B14F-4D97-AF65-F5344CB8AC3E}">
        <p14:creationId xmlns:p14="http://schemas.microsoft.com/office/powerpoint/2010/main" val="41606728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94982" y="1104923"/>
            <a:ext cx="8208912" cy="720080"/>
          </a:xfrm>
        </p:spPr>
        <p:txBody>
          <a:bodyPr/>
          <a:lstStyle/>
          <a:p>
            <a:r>
              <a:rPr lang="en-GB" dirty="0" smtClean="0"/>
              <a:t>Housekeeping </a:t>
            </a:r>
            <a:endParaRPr lang="en-GB" dirty="0"/>
          </a:p>
        </p:txBody>
      </p:sp>
      <p:cxnSp>
        <p:nvCxnSpPr>
          <p:cNvPr id="11" name="Straight Connector 10"/>
          <p:cNvCxnSpPr/>
          <p:nvPr/>
        </p:nvCxnSpPr>
        <p:spPr>
          <a:xfrm>
            <a:off x="0" y="1988840"/>
            <a:ext cx="91440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descr="Writing and Film-making Competitions – Mount Aspir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449153"/>
            <a:ext cx="912846" cy="1579185"/>
          </a:xfrm>
          <a:prstGeom prst="rect">
            <a:avLst/>
          </a:prstGeom>
        </p:spPr>
      </p:pic>
      <p:sp>
        <p:nvSpPr>
          <p:cNvPr id="18" name="TextBox 17"/>
          <p:cNvSpPr txBox="1"/>
          <p:nvPr/>
        </p:nvSpPr>
        <p:spPr>
          <a:xfrm>
            <a:off x="1259632" y="2671841"/>
            <a:ext cx="7704856" cy="646331"/>
          </a:xfrm>
          <a:prstGeom prst="rect">
            <a:avLst/>
          </a:prstGeom>
          <a:noFill/>
          <a:ln>
            <a:solidFill>
              <a:schemeClr val="accent6">
                <a:lumMod val="75000"/>
              </a:schemeClr>
            </a:solidFill>
          </a:ln>
        </p:spPr>
        <p:txBody>
          <a:bodyPr wrap="square" rtlCol="0">
            <a:spAutoFit/>
          </a:bodyPr>
          <a:lstStyle/>
          <a:p>
            <a:r>
              <a:rPr lang="en-GB" dirty="0">
                <a:latin typeface="Arial" panose="020B0604020202020204" pitchFamily="34" charset="0"/>
                <a:cs typeface="Arial" panose="020B0604020202020204" pitchFamily="34" charset="0"/>
              </a:rPr>
              <a:t>Today’s  webinar is being </a:t>
            </a:r>
            <a:r>
              <a:rPr lang="en-GB" b="1" dirty="0">
                <a:latin typeface="Arial" panose="020B0604020202020204" pitchFamily="34" charset="0"/>
                <a:cs typeface="Arial" panose="020B0604020202020204" pitchFamily="34" charset="0"/>
              </a:rPr>
              <a:t>recorded</a:t>
            </a:r>
            <a:r>
              <a:rPr lang="en-GB" dirty="0">
                <a:latin typeface="Arial" panose="020B0604020202020204" pitchFamily="34" charset="0"/>
                <a:cs typeface="Arial" panose="020B0604020202020204" pitchFamily="34" charset="0"/>
              </a:rPr>
              <a:t>. We will share a link with you after the event is complete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1258407" y="3933056"/>
            <a:ext cx="7704856" cy="646331"/>
          </a:xfrm>
          <a:prstGeom prst="rect">
            <a:avLst/>
          </a:prstGeom>
          <a:noFill/>
          <a:ln>
            <a:solidFill>
              <a:schemeClr val="accent6">
                <a:lumMod val="75000"/>
              </a:schemeClr>
            </a:solidFill>
          </a:ln>
        </p:spPr>
        <p:txBody>
          <a:bodyPr wrap="square" rtlCol="0">
            <a:spAutoFit/>
          </a:bodyPr>
          <a:lstStyle/>
          <a:p>
            <a:r>
              <a:rPr lang="en-GB" dirty="0">
                <a:latin typeface="Arial" panose="020B0604020202020204" pitchFamily="34" charset="0"/>
                <a:cs typeface="Arial" panose="020B0604020202020204" pitchFamily="34" charset="0"/>
              </a:rPr>
              <a:t>We will also </a:t>
            </a:r>
            <a:r>
              <a:rPr lang="en-GB" b="1" dirty="0">
                <a:latin typeface="Arial" panose="020B0604020202020204" pitchFamily="34" charset="0"/>
                <a:cs typeface="Arial" panose="020B0604020202020204" pitchFamily="34" charset="0"/>
              </a:rPr>
              <a:t>share these slides </a:t>
            </a:r>
            <a:r>
              <a:rPr lang="en-GB" dirty="0">
                <a:latin typeface="Arial" panose="020B0604020202020204" pitchFamily="34" charset="0"/>
                <a:cs typeface="Arial" panose="020B0604020202020204" pitchFamily="34" charset="0"/>
              </a:rPr>
              <a:t>with you afterwards. You will be able to access these slides </a:t>
            </a:r>
            <a:r>
              <a:rPr lang="en-GB" b="1" dirty="0">
                <a:latin typeface="Arial" panose="020B0604020202020204" pitchFamily="34" charset="0"/>
                <a:cs typeface="Arial" panose="020B0604020202020204" pitchFamily="34" charset="0"/>
              </a:rPr>
              <a:t>using a code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1" name="TextBox 20"/>
          <p:cNvSpPr txBox="1"/>
          <p:nvPr/>
        </p:nvSpPr>
        <p:spPr>
          <a:xfrm>
            <a:off x="1258407" y="5194271"/>
            <a:ext cx="7704856" cy="1200329"/>
          </a:xfrm>
          <a:prstGeom prst="rect">
            <a:avLst/>
          </a:prstGeom>
          <a:noFill/>
          <a:ln>
            <a:solidFill>
              <a:schemeClr val="accent6">
                <a:lumMod val="75000"/>
              </a:schemeClr>
            </a:solidFill>
          </a:ln>
        </p:spPr>
        <p:txBody>
          <a:bodyPr wrap="square" rtlCol="0">
            <a:spAutoFit/>
          </a:bodyPr>
          <a:lstStyle/>
          <a:p>
            <a:r>
              <a:rPr lang="en-GB" dirty="0">
                <a:latin typeface="Arial" panose="020B0604020202020204" pitchFamily="34" charset="0"/>
                <a:cs typeface="Arial" panose="020B0604020202020204" pitchFamily="34" charset="0"/>
              </a:rPr>
              <a:t>I invite your comments and questions. For recording purposes everybody will be on </a:t>
            </a:r>
            <a:r>
              <a:rPr lang="en-GB" b="1" dirty="0">
                <a:latin typeface="Arial" panose="020B0604020202020204" pitchFamily="34" charset="0"/>
                <a:cs typeface="Arial" panose="020B0604020202020204" pitchFamily="34" charset="0"/>
              </a:rPr>
              <a:t>mute during this presentation</a:t>
            </a:r>
            <a:r>
              <a:rPr lang="en-GB" dirty="0">
                <a:latin typeface="Arial" panose="020B0604020202020204" pitchFamily="34" charset="0"/>
                <a:cs typeface="Arial" panose="020B0604020202020204" pitchFamily="34" charset="0"/>
              </a:rPr>
              <a:t>, but feel free to share your </a:t>
            </a:r>
            <a:r>
              <a:rPr lang="en-GB" dirty="0" smtClean="0">
                <a:latin typeface="Arial" panose="020B0604020202020204" pitchFamily="34" charset="0"/>
                <a:cs typeface="Arial" panose="020B0604020202020204" pitchFamily="34" charset="0"/>
              </a:rPr>
              <a:t>questions </a:t>
            </a:r>
            <a:r>
              <a:rPr lang="en-GB" dirty="0">
                <a:latin typeface="Arial" panose="020B0604020202020204" pitchFamily="34" charset="0"/>
                <a:cs typeface="Arial" panose="020B0604020202020204" pitchFamily="34" charset="0"/>
              </a:rPr>
              <a:t>using </a:t>
            </a:r>
            <a:r>
              <a:rPr lang="en-GB" dirty="0" smtClean="0">
                <a:latin typeface="Arial" panose="020B0604020202020204" pitchFamily="34" charset="0"/>
                <a:cs typeface="Arial" panose="020B0604020202020204" pitchFamily="34" charset="0"/>
              </a:rPr>
              <a:t>the Q&amp;A section.  I will respond to these at the end of session . </a:t>
            </a:r>
            <a:endParaRPr lang="en-GB" dirty="0">
              <a:latin typeface="Arial" panose="020B0604020202020204" pitchFamily="34" charset="0"/>
              <a:cs typeface="Arial" panose="020B0604020202020204" pitchFamily="34" charset="0"/>
            </a:endParaRPr>
          </a:p>
        </p:txBody>
      </p:sp>
      <p:pic>
        <p:nvPicPr>
          <p:cNvPr id="22" name="Picture 21" descr="Epson projector screen | Epson portable projection scre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12" y="3922858"/>
            <a:ext cx="1089670" cy="1089670"/>
          </a:xfrm>
          <a:prstGeom prst="rect">
            <a:avLst/>
          </a:prstGeom>
        </p:spPr>
      </p:pic>
      <p:pic>
        <p:nvPicPr>
          <p:cNvPr id="23" name="Picture 22" descr="Multiple Lenses: Multiple Perspectives | MYP English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39" y="5242752"/>
            <a:ext cx="883816" cy="826368"/>
          </a:xfrm>
          <a:prstGeom prst="rect">
            <a:avLst/>
          </a:prstGeom>
        </p:spPr>
      </p:pic>
    </p:spTree>
    <p:extLst>
      <p:ext uri="{BB962C8B-B14F-4D97-AF65-F5344CB8AC3E}">
        <p14:creationId xmlns:p14="http://schemas.microsoft.com/office/powerpoint/2010/main" val="2363356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83568" y="548680"/>
            <a:ext cx="7651664" cy="6120680"/>
          </a:xfrm>
          <a:prstGeom prst="rect">
            <a:avLst/>
          </a:prstGeom>
        </p:spPr>
      </p:pic>
      <p:sp>
        <p:nvSpPr>
          <p:cNvPr id="4" name="Slide Number Placeholder 3"/>
          <p:cNvSpPr>
            <a:spLocks noGrp="1"/>
          </p:cNvSpPr>
          <p:nvPr>
            <p:ph type="sldNum" sz="quarter" idx="12"/>
          </p:nvPr>
        </p:nvSpPr>
        <p:spPr/>
        <p:txBody>
          <a:bodyPr/>
          <a:lstStyle/>
          <a:p>
            <a:pPr>
              <a:defRPr/>
            </a:pPr>
            <a:fld id="{9D9739AF-FB7D-454D-B69C-C12E08B394DB}" type="slidenum">
              <a:rPr lang="en-GB" smtClean="0"/>
              <a:pPr>
                <a:defRPr/>
              </a:pPr>
              <a:t>20</a:t>
            </a:fld>
            <a:endParaRPr lang="en-GB" dirty="0"/>
          </a:p>
        </p:txBody>
      </p:sp>
    </p:spTree>
    <p:extLst>
      <p:ext uri="{BB962C8B-B14F-4D97-AF65-F5344CB8AC3E}">
        <p14:creationId xmlns:p14="http://schemas.microsoft.com/office/powerpoint/2010/main" val="41033836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3528" y="1446237"/>
            <a:ext cx="8219257" cy="5092675"/>
          </a:xfrm>
          <a:prstGeom prst="rect">
            <a:avLst/>
          </a:prstGeom>
        </p:spPr>
      </p:pic>
      <p:sp>
        <p:nvSpPr>
          <p:cNvPr id="3" name="Title 2"/>
          <p:cNvSpPr>
            <a:spLocks noGrp="1"/>
          </p:cNvSpPr>
          <p:nvPr>
            <p:ph type="ctrTitle"/>
          </p:nvPr>
        </p:nvSpPr>
        <p:spPr>
          <a:xfrm>
            <a:off x="251520" y="404664"/>
            <a:ext cx="8208912" cy="720080"/>
          </a:xfrm>
        </p:spPr>
        <p:txBody>
          <a:bodyPr/>
          <a:lstStyle/>
          <a:p>
            <a:r>
              <a:rPr lang="en-GB" dirty="0" smtClean="0"/>
              <a:t>It’s never too late</a:t>
            </a:r>
            <a:endParaRPr lang="en-GB" dirty="0"/>
          </a:p>
        </p:txBody>
      </p:sp>
      <p:sp>
        <p:nvSpPr>
          <p:cNvPr id="4" name="Slide Number Placeholder 3"/>
          <p:cNvSpPr>
            <a:spLocks noGrp="1"/>
          </p:cNvSpPr>
          <p:nvPr>
            <p:ph type="sldNum" sz="quarter" idx="12"/>
          </p:nvPr>
        </p:nvSpPr>
        <p:spPr/>
        <p:txBody>
          <a:bodyPr/>
          <a:lstStyle/>
          <a:p>
            <a:pPr>
              <a:defRPr/>
            </a:pPr>
            <a:fld id="{9D9739AF-FB7D-454D-B69C-C12E08B394DB}" type="slidenum">
              <a:rPr lang="en-GB" smtClean="0"/>
              <a:pPr>
                <a:defRPr/>
              </a:pPr>
              <a:t>21</a:t>
            </a:fld>
            <a:endParaRPr lang="en-GB" dirty="0"/>
          </a:p>
        </p:txBody>
      </p:sp>
      <p:cxnSp>
        <p:nvCxnSpPr>
          <p:cNvPr id="6" name="Straight Connector 5"/>
          <p:cNvCxnSpPr/>
          <p:nvPr/>
        </p:nvCxnSpPr>
        <p:spPr>
          <a:xfrm>
            <a:off x="0" y="1268760"/>
            <a:ext cx="7596336"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6940335" y="6292691"/>
            <a:ext cx="1638182" cy="246221"/>
          </a:xfrm>
          <a:prstGeom prst="rect">
            <a:avLst/>
          </a:prstGeom>
          <a:noFill/>
        </p:spPr>
        <p:txBody>
          <a:bodyPr wrap="square" rtlCol="0">
            <a:spAutoFit/>
          </a:bodyPr>
          <a:lstStyle/>
          <a:p>
            <a:r>
              <a:rPr lang="en-GB" sz="1000" dirty="0" smtClean="0"/>
              <a:t>Slide courtesy of DA Skelton </a:t>
            </a:r>
            <a:endParaRPr lang="en-GB" sz="1000" dirty="0"/>
          </a:p>
        </p:txBody>
      </p:sp>
    </p:spTree>
    <p:extLst>
      <p:ext uri="{BB962C8B-B14F-4D97-AF65-F5344CB8AC3E}">
        <p14:creationId xmlns:p14="http://schemas.microsoft.com/office/powerpoint/2010/main" val="25990037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7938" y="0"/>
            <a:ext cx="9251950" cy="863600"/>
          </a:xfrm>
        </p:spPr>
        <p:txBody>
          <a:bodyPr>
            <a:normAutofit/>
          </a:bodyPr>
          <a:lstStyle/>
          <a:p>
            <a:r>
              <a:rPr lang="en-GB" altLang="en-US" sz="3200" dirty="0" smtClean="0">
                <a:solidFill>
                  <a:srgbClr val="7030A0"/>
                </a:solidFill>
              </a:rPr>
              <a:t>Working towards achieving the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2879186"/>
              </p:ext>
            </p:extLst>
          </p:nvPr>
        </p:nvGraphicFramePr>
        <p:xfrm>
          <a:off x="457200" y="908722"/>
          <a:ext cx="8229600" cy="4479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7812088" y="1344613"/>
            <a:ext cx="576262" cy="57785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3" name="TextBox 5"/>
          <p:cNvSpPr txBox="1">
            <a:spLocks noChangeArrowheads="1"/>
          </p:cNvSpPr>
          <p:nvPr/>
        </p:nvSpPr>
        <p:spPr bwMode="auto">
          <a:xfrm>
            <a:off x="1561480" y="4965227"/>
            <a:ext cx="2232025" cy="339725"/>
          </a:xfrm>
          <a:prstGeom prst="rect">
            <a:avLst/>
          </a:prstGeom>
          <a:noFill/>
          <a:ln w="9525">
            <a:noFill/>
            <a:miter lim="800000"/>
            <a:headEnd/>
            <a:tailEnd/>
          </a:ln>
        </p:spPr>
        <p:txBody>
          <a:bodyPr>
            <a:spAutoFit/>
          </a:bodyPr>
          <a:lstStyle/>
          <a:p>
            <a:pPr>
              <a:defRPr/>
            </a:pPr>
            <a:r>
              <a:rPr lang="en-GB" sz="1600" dirty="0">
                <a:latin typeface="+mn-lt"/>
                <a:ea typeface="ＭＳ Ｐゴシック" charset="0"/>
                <a:cs typeface="ＭＳ Ｐゴシック" charset="0"/>
              </a:rPr>
              <a:t>Sedentary</a:t>
            </a:r>
          </a:p>
        </p:txBody>
      </p:sp>
      <p:sp>
        <p:nvSpPr>
          <p:cNvPr id="22534" name="TextBox 6"/>
          <p:cNvSpPr txBox="1">
            <a:spLocks noChangeArrowheads="1"/>
          </p:cNvSpPr>
          <p:nvPr/>
        </p:nvSpPr>
        <p:spPr bwMode="auto">
          <a:xfrm>
            <a:off x="7524750" y="2133600"/>
            <a:ext cx="1511300" cy="584200"/>
          </a:xfrm>
          <a:prstGeom prst="rect">
            <a:avLst/>
          </a:prstGeom>
          <a:noFill/>
          <a:ln w="9525">
            <a:noFill/>
            <a:miter lim="800000"/>
            <a:headEnd/>
            <a:tailEnd/>
          </a:ln>
        </p:spPr>
        <p:txBody>
          <a:bodyPr>
            <a:spAutoFit/>
          </a:bodyPr>
          <a:lstStyle/>
          <a:p>
            <a:pPr>
              <a:defRPr/>
            </a:pPr>
            <a:r>
              <a:rPr lang="en-GB" sz="1600" dirty="0">
                <a:latin typeface="+mn-lt"/>
                <a:ea typeface="ＭＳ Ｐゴシック" charset="0"/>
                <a:cs typeface="ＭＳ Ｐゴシック" charset="0"/>
              </a:rPr>
              <a:t>Meeting the guidelines</a:t>
            </a:r>
          </a:p>
        </p:txBody>
      </p:sp>
      <p:cxnSp>
        <p:nvCxnSpPr>
          <p:cNvPr id="8" name="Straight Arrow Connector 7"/>
          <p:cNvCxnSpPr/>
          <p:nvPr/>
        </p:nvCxnSpPr>
        <p:spPr>
          <a:xfrm flipV="1">
            <a:off x="920168" y="5462978"/>
            <a:ext cx="7704856" cy="301"/>
          </a:xfrm>
          <a:prstGeom prst="straightConnector1">
            <a:avLst/>
          </a:prstGeom>
          <a:ln w="57150">
            <a:solidFill>
              <a:srgbClr val="660066"/>
            </a:solidFill>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920168" y="2486646"/>
            <a:ext cx="0" cy="2976332"/>
          </a:xfrm>
          <a:prstGeom prst="straightConnector1">
            <a:avLst/>
          </a:prstGeom>
          <a:ln w="57150">
            <a:solidFill>
              <a:srgbClr val="660066"/>
            </a:solidFill>
            <a:tailEnd type="arrow"/>
          </a:ln>
          <a:effectLst>
            <a:innerShdw blurRad="63500" dist="50800">
              <a:prstClr val="black">
                <a:alpha val="50000"/>
              </a:prstClr>
            </a:innerShdw>
          </a:effectLst>
        </p:spPr>
        <p:style>
          <a:lnRef idx="1">
            <a:schemeClr val="accent2"/>
          </a:lnRef>
          <a:fillRef idx="0">
            <a:schemeClr val="accent2"/>
          </a:fillRef>
          <a:effectRef idx="0">
            <a:schemeClr val="accent2"/>
          </a:effectRef>
          <a:fontRef idx="minor">
            <a:schemeClr val="tx1"/>
          </a:fontRef>
        </p:style>
      </p:cxnSp>
      <p:sp>
        <p:nvSpPr>
          <p:cNvPr id="22537" name="TextBox 2"/>
          <p:cNvSpPr txBox="1">
            <a:spLocks noChangeArrowheads="1"/>
          </p:cNvSpPr>
          <p:nvPr/>
        </p:nvSpPr>
        <p:spPr bwMode="auto">
          <a:xfrm>
            <a:off x="4103687" y="5766603"/>
            <a:ext cx="5040313" cy="461962"/>
          </a:xfrm>
          <a:prstGeom prst="rect">
            <a:avLst/>
          </a:prstGeom>
          <a:noFill/>
          <a:ln w="9525">
            <a:noFill/>
            <a:miter lim="800000"/>
            <a:headEnd/>
            <a:tailEnd/>
          </a:ln>
        </p:spPr>
        <p:txBody>
          <a:bodyPr>
            <a:spAutoFit/>
          </a:bodyPr>
          <a:lstStyle/>
          <a:p>
            <a:pPr>
              <a:defRPr/>
            </a:pPr>
            <a:r>
              <a:rPr lang="en-GB" sz="2400" dirty="0">
                <a:solidFill>
                  <a:srgbClr val="660066"/>
                </a:solidFill>
                <a:latin typeface="+mn-lt"/>
                <a:ea typeface="ＭＳ Ｐゴシック" charset="0"/>
                <a:cs typeface="ＭＳ Ｐゴシック" charset="0"/>
              </a:rPr>
              <a:t>Increased physical activity</a:t>
            </a:r>
          </a:p>
        </p:txBody>
      </p:sp>
      <p:sp>
        <p:nvSpPr>
          <p:cNvPr id="22538" name="TextBox 8"/>
          <p:cNvSpPr txBox="1">
            <a:spLocks noChangeArrowheads="1"/>
          </p:cNvSpPr>
          <p:nvPr/>
        </p:nvSpPr>
        <p:spPr bwMode="auto">
          <a:xfrm>
            <a:off x="193055" y="1928025"/>
            <a:ext cx="2736850" cy="461962"/>
          </a:xfrm>
          <a:prstGeom prst="rect">
            <a:avLst/>
          </a:prstGeom>
          <a:noFill/>
          <a:ln w="9525">
            <a:noFill/>
            <a:miter lim="800000"/>
            <a:headEnd/>
            <a:tailEnd/>
          </a:ln>
        </p:spPr>
        <p:txBody>
          <a:bodyPr>
            <a:spAutoFit/>
          </a:bodyPr>
          <a:lstStyle/>
          <a:p>
            <a:pPr>
              <a:defRPr/>
            </a:pPr>
            <a:r>
              <a:rPr lang="en-GB" sz="2400" dirty="0">
                <a:solidFill>
                  <a:srgbClr val="660066"/>
                </a:solidFill>
                <a:latin typeface="+mn-lt"/>
                <a:ea typeface="ＭＳ Ｐゴシック" charset="0"/>
                <a:cs typeface="ＭＳ Ｐゴシック" charset="0"/>
              </a:rPr>
              <a:t>Increased benefits</a:t>
            </a:r>
          </a:p>
        </p:txBody>
      </p:sp>
      <p:sp>
        <p:nvSpPr>
          <p:cNvPr id="11" name="Oval 10"/>
          <p:cNvSpPr/>
          <p:nvPr/>
        </p:nvSpPr>
        <p:spPr>
          <a:xfrm>
            <a:off x="961958" y="5117734"/>
            <a:ext cx="350838" cy="306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Straight Connector 14"/>
          <p:cNvCxnSpPr/>
          <p:nvPr/>
        </p:nvCxnSpPr>
        <p:spPr>
          <a:xfrm>
            <a:off x="-4663" y="764704"/>
            <a:ext cx="7596336"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902622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331640" y="234930"/>
            <a:ext cx="8229600" cy="633412"/>
          </a:xfrm>
        </p:spPr>
        <p:txBody>
          <a:bodyPr/>
          <a:lstStyle/>
          <a:p>
            <a:r>
              <a:rPr lang="en-GB" altLang="en-US" sz="4000" b="1" dirty="0" smtClean="0">
                <a:solidFill>
                  <a:srgbClr val="7030A0"/>
                </a:solidFill>
              </a:rPr>
              <a:t>Exercise</a:t>
            </a:r>
            <a:r>
              <a:rPr lang="en-GB" altLang="en-US" sz="4000" dirty="0" smtClean="0">
                <a:solidFill>
                  <a:srgbClr val="660066"/>
                </a:solidFill>
              </a:rPr>
              <a:t> </a:t>
            </a:r>
            <a:r>
              <a:rPr lang="en-GB" altLang="en-US" sz="4000" b="1" dirty="0" smtClean="0">
                <a:solidFill>
                  <a:srgbClr val="7030A0"/>
                </a:solidFill>
              </a:rPr>
              <a:t>for Bone Health</a:t>
            </a:r>
          </a:p>
        </p:txBody>
      </p:sp>
      <p:sp>
        <p:nvSpPr>
          <p:cNvPr id="19458" name="Content Placeholder 2"/>
          <p:cNvSpPr>
            <a:spLocks noGrp="1"/>
          </p:cNvSpPr>
          <p:nvPr>
            <p:ph idx="1"/>
          </p:nvPr>
        </p:nvSpPr>
        <p:spPr>
          <a:xfrm>
            <a:off x="250825" y="1220788"/>
            <a:ext cx="8713788" cy="4718050"/>
          </a:xfrm>
        </p:spPr>
        <p:txBody>
          <a:bodyPr/>
          <a:lstStyle/>
          <a:p>
            <a:r>
              <a:rPr lang="en-GB" altLang="en-US" sz="2400" dirty="0" smtClean="0"/>
              <a:t>43 RCTs considered, 4320 participants</a:t>
            </a:r>
          </a:p>
          <a:p>
            <a:r>
              <a:rPr lang="en-GB" altLang="en-US" sz="2400" dirty="0" smtClean="0"/>
              <a:t>Small but significant improvement in BMD (spine, total hip and trochanter)</a:t>
            </a:r>
          </a:p>
          <a:p>
            <a:pPr lvl="1"/>
            <a:r>
              <a:rPr lang="en-GB" altLang="en-US" sz="2400" dirty="0" smtClean="0">
                <a:solidFill>
                  <a:srgbClr val="660066"/>
                </a:solidFill>
              </a:rPr>
              <a:t>Combination exercise </a:t>
            </a:r>
            <a:r>
              <a:rPr lang="en-GB" altLang="en-US" sz="2400" dirty="0" smtClean="0"/>
              <a:t>- </a:t>
            </a:r>
            <a:r>
              <a:rPr lang="en-GB" altLang="en-US" sz="1800" dirty="0" smtClean="0"/>
              <a:t>Effective on NOF, Trochanter and Spine</a:t>
            </a:r>
          </a:p>
          <a:p>
            <a:pPr lvl="1"/>
            <a:r>
              <a:rPr lang="en-GB" altLang="en-US" sz="2400" dirty="0" smtClean="0">
                <a:solidFill>
                  <a:srgbClr val="660066"/>
                </a:solidFill>
              </a:rPr>
              <a:t>Jogging, vibration and jumping </a:t>
            </a:r>
            <a:r>
              <a:rPr lang="en-GB" altLang="en-US" sz="2400" dirty="0" smtClean="0"/>
              <a:t>- </a:t>
            </a:r>
            <a:r>
              <a:rPr lang="en-GB" altLang="en-US" sz="1800" dirty="0" smtClean="0"/>
              <a:t>Effective on Total Hip and Trochanter</a:t>
            </a:r>
          </a:p>
          <a:p>
            <a:pPr lvl="1"/>
            <a:r>
              <a:rPr lang="en-GB" altLang="en-US" sz="2400" dirty="0" smtClean="0">
                <a:solidFill>
                  <a:srgbClr val="660066"/>
                </a:solidFill>
              </a:rPr>
              <a:t>Strength training </a:t>
            </a:r>
            <a:r>
              <a:rPr lang="en-GB" altLang="en-US" sz="2400" dirty="0" smtClean="0"/>
              <a:t>(high load, low rep) - </a:t>
            </a:r>
            <a:r>
              <a:rPr lang="en-GB" altLang="en-US" sz="1800" dirty="0" smtClean="0"/>
              <a:t>Effective on NOF and Spine</a:t>
            </a:r>
          </a:p>
          <a:p>
            <a:pPr lvl="1"/>
            <a:r>
              <a:rPr lang="en-GB" altLang="en-US" sz="2400" dirty="0" smtClean="0">
                <a:solidFill>
                  <a:srgbClr val="660066"/>
                </a:solidFill>
              </a:rPr>
              <a:t>Single Leg Standing </a:t>
            </a:r>
            <a:r>
              <a:rPr lang="en-GB" altLang="en-US" sz="2400" dirty="0" smtClean="0"/>
              <a:t>- </a:t>
            </a:r>
            <a:r>
              <a:rPr lang="en-GB" altLang="en-US" sz="1800" dirty="0" smtClean="0"/>
              <a:t>Effective on Hip</a:t>
            </a:r>
          </a:p>
          <a:p>
            <a:pPr lvl="1"/>
            <a:r>
              <a:rPr lang="en-GB" altLang="en-US" sz="2400" dirty="0" smtClean="0">
                <a:solidFill>
                  <a:srgbClr val="660066"/>
                </a:solidFill>
              </a:rPr>
              <a:t>In combination with drugs </a:t>
            </a:r>
            <a:r>
              <a:rPr lang="en-GB" altLang="en-US" sz="2400" dirty="0" smtClean="0"/>
              <a:t>(HRT, Ca </a:t>
            </a:r>
            <a:r>
              <a:rPr lang="en-GB" altLang="en-US" sz="2400" dirty="0" err="1" smtClean="0"/>
              <a:t>etc</a:t>
            </a:r>
            <a:r>
              <a:rPr lang="en-GB" altLang="en-US" sz="2400" dirty="0" smtClean="0"/>
              <a:t>) – </a:t>
            </a:r>
            <a:r>
              <a:rPr lang="en-GB" altLang="en-US" sz="1800" dirty="0" smtClean="0"/>
              <a:t>generally better than exercise alone but small numbers</a:t>
            </a:r>
          </a:p>
          <a:p>
            <a:r>
              <a:rPr lang="en-GB" altLang="en-US" sz="2400" dirty="0" smtClean="0">
                <a:solidFill>
                  <a:srgbClr val="660066"/>
                </a:solidFill>
              </a:rPr>
              <a:t>Non-significant reduction in fractures</a:t>
            </a:r>
          </a:p>
          <a:p>
            <a:r>
              <a:rPr lang="en-GB" altLang="en-US" sz="2400" dirty="0" smtClean="0">
                <a:solidFill>
                  <a:srgbClr val="660066"/>
                </a:solidFill>
              </a:rPr>
              <a:t>Dose response on duration</a:t>
            </a:r>
          </a:p>
          <a:p>
            <a:r>
              <a:rPr lang="en-GB" altLang="en-US" sz="2400" b="1" dirty="0" smtClean="0">
                <a:solidFill>
                  <a:srgbClr val="FF0000"/>
                </a:solidFill>
              </a:rPr>
              <a:t>Falls</a:t>
            </a:r>
            <a:r>
              <a:rPr lang="en-GB" altLang="en-US" sz="2400" dirty="0" smtClean="0"/>
              <a:t> most prominent adverse effect!</a:t>
            </a:r>
          </a:p>
        </p:txBody>
      </p:sp>
      <p:pic>
        <p:nvPicPr>
          <p:cNvPr id="29699" name="Picture 4" descr="Ladies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185884"/>
            <a:ext cx="1763688" cy="167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4" y="0"/>
            <a:ext cx="1223962" cy="122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1" name="TextBox 1"/>
          <p:cNvSpPr txBox="1">
            <a:spLocks noChangeArrowheads="1"/>
          </p:cNvSpPr>
          <p:nvPr/>
        </p:nvSpPr>
        <p:spPr bwMode="auto">
          <a:xfrm>
            <a:off x="5076825" y="6186488"/>
            <a:ext cx="1798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1400" dirty="0"/>
              <a:t>Howe et al. Cochrane Review 2011.</a:t>
            </a:r>
          </a:p>
        </p:txBody>
      </p:sp>
      <p:cxnSp>
        <p:nvCxnSpPr>
          <p:cNvPr id="7" name="Straight Connector 6"/>
          <p:cNvCxnSpPr/>
          <p:nvPr/>
        </p:nvCxnSpPr>
        <p:spPr>
          <a:xfrm>
            <a:off x="0" y="1196961"/>
            <a:ext cx="7596336" cy="0"/>
          </a:xfrm>
          <a:prstGeom prst="line">
            <a:avLst/>
          </a:prstGeom>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7380312" y="6587252"/>
            <a:ext cx="1638182" cy="246221"/>
          </a:xfrm>
          <a:prstGeom prst="rect">
            <a:avLst/>
          </a:prstGeom>
          <a:noFill/>
        </p:spPr>
        <p:txBody>
          <a:bodyPr wrap="square" rtlCol="0">
            <a:spAutoFit/>
          </a:bodyPr>
          <a:lstStyle/>
          <a:p>
            <a:r>
              <a:rPr lang="en-GB" sz="1000" dirty="0" smtClean="0"/>
              <a:t>Slide courtesy of DA Skelton </a:t>
            </a:r>
            <a:endParaRPr lang="en-GB" sz="1000" dirty="0"/>
          </a:p>
        </p:txBody>
      </p:sp>
    </p:spTree>
    <p:extLst>
      <p:ext uri="{BB962C8B-B14F-4D97-AF65-F5344CB8AC3E}">
        <p14:creationId xmlns:p14="http://schemas.microsoft.com/office/powerpoint/2010/main" val="222937686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42932" y="45216"/>
            <a:ext cx="5370512" cy="865188"/>
          </a:xfrm>
        </p:spPr>
        <p:txBody>
          <a:bodyPr>
            <a:normAutofit fontScale="90000"/>
          </a:bodyPr>
          <a:lstStyle/>
          <a:p>
            <a:pPr eaLnBrk="1" hangingPunct="1">
              <a:defRPr/>
            </a:pPr>
            <a:r>
              <a:rPr lang="en-GB" sz="4000" b="1" dirty="0" smtClean="0">
                <a:solidFill>
                  <a:srgbClr val="7030A0"/>
                </a:solidFill>
                <a:latin typeface="+mn-lt"/>
                <a:ea typeface="ＭＳ Ｐゴシック" charset="0"/>
              </a:rPr>
              <a:t>Effective Falls</a:t>
            </a:r>
            <a:r>
              <a:rPr lang="en-GB" dirty="0" smtClean="0">
                <a:solidFill>
                  <a:srgbClr val="0070C0"/>
                </a:solidFill>
                <a:ea typeface="ＭＳ Ｐゴシック" charset="0"/>
              </a:rPr>
              <a:t> </a:t>
            </a:r>
            <a:r>
              <a:rPr lang="en-GB" sz="4000" b="1" dirty="0" smtClean="0">
                <a:solidFill>
                  <a:srgbClr val="7030A0"/>
                </a:solidFill>
                <a:latin typeface="+mn-lt"/>
                <a:ea typeface="ＭＳ Ｐゴシック" charset="0"/>
              </a:rPr>
              <a:t>prevention exercise</a:t>
            </a:r>
            <a:endParaRPr lang="en-GB" sz="4000" b="1" dirty="0">
              <a:solidFill>
                <a:srgbClr val="7030A0"/>
              </a:solidFill>
              <a:latin typeface="+mn-lt"/>
              <a:ea typeface="ＭＳ Ｐゴシック" charset="0"/>
            </a:endParaRPr>
          </a:p>
        </p:txBody>
      </p:sp>
      <p:sp>
        <p:nvSpPr>
          <p:cNvPr id="29698" name="Rectangle 3"/>
          <p:cNvSpPr>
            <a:spLocks noGrp="1" noChangeArrowheads="1"/>
          </p:cNvSpPr>
          <p:nvPr>
            <p:ph type="body" idx="4294967295"/>
          </p:nvPr>
        </p:nvSpPr>
        <p:spPr>
          <a:xfrm>
            <a:off x="107504" y="1426676"/>
            <a:ext cx="8229600" cy="4525962"/>
          </a:xfrm>
        </p:spPr>
        <p:txBody>
          <a:bodyPr>
            <a:normAutofit/>
          </a:bodyPr>
          <a:lstStyle/>
          <a:p>
            <a:pPr eaLnBrk="1" hangingPunct="1">
              <a:lnSpc>
                <a:spcPct val="80000"/>
              </a:lnSpc>
              <a:spcBef>
                <a:spcPts val="1275"/>
              </a:spcBef>
            </a:pPr>
            <a:r>
              <a:rPr lang="en-GB" altLang="en-US" sz="2200" dirty="0" smtClean="0">
                <a:latin typeface="Verdana" panose="020B0604030504040204" pitchFamily="34" charset="0"/>
              </a:rPr>
              <a:t>All exercise </a:t>
            </a:r>
            <a:r>
              <a:rPr lang="en-GB" altLang="en-US" sz="2200" dirty="0" smtClean="0">
                <a:solidFill>
                  <a:srgbClr val="000000"/>
                </a:solidFill>
                <a:latin typeface="Verdana" panose="020B0604030504040204" pitchFamily="34" charset="0"/>
              </a:rPr>
              <a:t>studies </a:t>
            </a:r>
            <a:r>
              <a:rPr lang="en-GB" altLang="en-US" sz="1900" i="1" dirty="0" smtClean="0">
                <a:solidFill>
                  <a:srgbClr val="000000"/>
                </a:solidFill>
                <a:latin typeface="Verdana" panose="020B0604030504040204" pitchFamily="34" charset="0"/>
              </a:rPr>
              <a:t>(17% reduction</a:t>
            </a:r>
            <a:r>
              <a:rPr lang="en-GB" altLang="en-US" sz="1900" dirty="0" smtClean="0">
                <a:solidFill>
                  <a:srgbClr val="000000"/>
                </a:solidFill>
                <a:latin typeface="Verdana" panose="020B0604030504040204" pitchFamily="34" charset="0"/>
              </a:rPr>
              <a:t>)</a:t>
            </a:r>
            <a:endParaRPr lang="en-GB" altLang="en-US" sz="1900" i="1" dirty="0" smtClean="0">
              <a:solidFill>
                <a:srgbClr val="000000"/>
              </a:solidFill>
              <a:latin typeface="Verdana" panose="020B0604030504040204" pitchFamily="34" charset="0"/>
            </a:endParaRPr>
          </a:p>
          <a:p>
            <a:pPr marL="342900" lvl="1" indent="-342900" eaLnBrk="1" hangingPunct="1">
              <a:lnSpc>
                <a:spcPct val="80000"/>
              </a:lnSpc>
              <a:spcBef>
                <a:spcPts val="1275"/>
              </a:spcBef>
              <a:buFont typeface="Arial" panose="020B0604020202020204" pitchFamily="34" charset="0"/>
              <a:buChar char="•"/>
            </a:pPr>
            <a:r>
              <a:rPr lang="en-GB" altLang="en-US" sz="2200" dirty="0" smtClean="0">
                <a:latin typeface="Verdana" panose="020B0604030504040204" pitchFamily="34" charset="0"/>
              </a:rPr>
              <a:t>Greatest effects </a:t>
            </a:r>
            <a:r>
              <a:rPr lang="en-GB" altLang="en-US" sz="1900" dirty="0" smtClean="0">
                <a:latin typeface="Verdana" panose="020B0604030504040204" pitchFamily="34" charset="0"/>
              </a:rPr>
              <a:t>(</a:t>
            </a:r>
            <a:r>
              <a:rPr lang="en-GB" altLang="en-US" sz="1900" i="1" dirty="0" smtClean="0">
                <a:solidFill>
                  <a:srgbClr val="000000"/>
                </a:solidFill>
                <a:latin typeface="Verdana" panose="020B0604030504040204" pitchFamily="34" charset="0"/>
              </a:rPr>
              <a:t>38% reduction</a:t>
            </a:r>
            <a:r>
              <a:rPr lang="en-GB" altLang="en-US" sz="1900" dirty="0" smtClean="0">
                <a:latin typeface="Verdana" panose="020B0604030504040204" pitchFamily="34" charset="0"/>
              </a:rPr>
              <a:t>)</a:t>
            </a:r>
            <a:r>
              <a:rPr lang="en-GB" altLang="en-US" sz="2200" dirty="0" smtClean="0">
                <a:latin typeface="Verdana" panose="020B0604030504040204" pitchFamily="34" charset="0"/>
              </a:rPr>
              <a:t>:</a:t>
            </a:r>
          </a:p>
          <a:p>
            <a:pPr marL="342900" lvl="1" indent="-342900" eaLnBrk="1" hangingPunct="1">
              <a:lnSpc>
                <a:spcPct val="80000"/>
              </a:lnSpc>
              <a:spcBef>
                <a:spcPts val="1275"/>
              </a:spcBef>
            </a:pPr>
            <a:r>
              <a:rPr lang="en-GB" altLang="en-US" sz="1700" dirty="0" smtClean="0">
                <a:latin typeface="Verdana" panose="020B0604030504040204" pitchFamily="34" charset="0"/>
              </a:rPr>
              <a:t>Challenging balance component</a:t>
            </a:r>
          </a:p>
          <a:p>
            <a:pPr marL="342900" lvl="1" indent="-342900" eaLnBrk="1" hangingPunct="1">
              <a:lnSpc>
                <a:spcPct val="80000"/>
              </a:lnSpc>
              <a:spcBef>
                <a:spcPts val="1275"/>
              </a:spcBef>
            </a:pPr>
            <a:r>
              <a:rPr lang="en-GB" altLang="en-US" sz="1700" dirty="0" smtClean="0">
                <a:latin typeface="Verdana" panose="020B0604030504040204" pitchFamily="34" charset="0"/>
              </a:rPr>
              <a:t>Dosage &gt;50 hours</a:t>
            </a:r>
          </a:p>
          <a:p>
            <a:pPr marL="342900" lvl="1" indent="-342900" eaLnBrk="1" hangingPunct="1">
              <a:lnSpc>
                <a:spcPct val="80000"/>
              </a:lnSpc>
              <a:spcBef>
                <a:spcPts val="1275"/>
              </a:spcBef>
            </a:pPr>
            <a:r>
              <a:rPr lang="en-GB" altLang="en-US" sz="1700" dirty="0" smtClean="0">
                <a:latin typeface="Verdana" panose="020B0604030504040204" pitchFamily="34" charset="0"/>
              </a:rPr>
              <a:t>Progressive Strength training included</a:t>
            </a:r>
          </a:p>
          <a:p>
            <a:pPr marL="342900" lvl="1" indent="-342900" eaLnBrk="1" hangingPunct="1">
              <a:lnSpc>
                <a:spcPct val="80000"/>
              </a:lnSpc>
              <a:spcBef>
                <a:spcPts val="1275"/>
              </a:spcBef>
            </a:pPr>
            <a:r>
              <a:rPr lang="en-GB" altLang="en-US" sz="1700" dirty="0" smtClean="0">
                <a:latin typeface="Verdana" panose="020B0604030504040204" pitchFamily="34" charset="0"/>
              </a:rPr>
              <a:t>No walking programmes </a:t>
            </a:r>
          </a:p>
          <a:p>
            <a:pPr marL="342900" lvl="1" indent="-342900" eaLnBrk="1" hangingPunct="1">
              <a:lnSpc>
                <a:spcPct val="80000"/>
              </a:lnSpc>
              <a:spcBef>
                <a:spcPts val="1275"/>
              </a:spcBef>
            </a:pPr>
            <a:r>
              <a:rPr lang="en-GB" altLang="en-US" sz="1700" dirty="0" smtClean="0">
                <a:latin typeface="Verdana" panose="020B0604030504040204" pitchFamily="34" charset="0"/>
              </a:rPr>
              <a:t>Trained instructors</a:t>
            </a:r>
            <a:endParaRPr lang="en-GB" altLang="en-US" sz="2200" dirty="0" smtClean="0">
              <a:latin typeface="Verdana" panose="020B0604030504040204" pitchFamily="34" charset="0"/>
            </a:endParaRPr>
          </a:p>
          <a:p>
            <a:pPr eaLnBrk="1" hangingPunct="1">
              <a:lnSpc>
                <a:spcPct val="80000"/>
              </a:lnSpc>
              <a:spcBef>
                <a:spcPts val="1275"/>
              </a:spcBef>
            </a:pPr>
            <a:r>
              <a:rPr lang="en-GB" altLang="en-US" sz="2200" dirty="0" smtClean="0">
                <a:latin typeface="Verdana" panose="020B0604030504040204" pitchFamily="34" charset="0"/>
              </a:rPr>
              <a:t>Different programmes for different populations</a:t>
            </a:r>
          </a:p>
          <a:p>
            <a:pPr marL="342900" lvl="1" indent="-342900" eaLnBrk="1" hangingPunct="1">
              <a:lnSpc>
                <a:spcPct val="80000"/>
              </a:lnSpc>
              <a:spcBef>
                <a:spcPts val="1275"/>
              </a:spcBef>
            </a:pPr>
            <a:r>
              <a:rPr lang="en-GB" altLang="en-US" sz="1700" dirty="0" smtClean="0">
                <a:latin typeface="Verdana" panose="020B0604030504040204" pitchFamily="34" charset="0"/>
              </a:rPr>
              <a:t>Primary prevention – Tai Chi, </a:t>
            </a:r>
            <a:r>
              <a:rPr lang="en-GB" altLang="en-US" sz="1700" dirty="0" err="1" smtClean="0">
                <a:latin typeface="Verdana" panose="020B0604030504040204" pitchFamily="34" charset="0"/>
              </a:rPr>
              <a:t>FaME</a:t>
            </a:r>
            <a:r>
              <a:rPr lang="en-GB" altLang="en-US" sz="1700" dirty="0" smtClean="0">
                <a:latin typeface="Verdana" panose="020B0604030504040204" pitchFamily="34" charset="0"/>
              </a:rPr>
              <a:t> etc. </a:t>
            </a:r>
          </a:p>
          <a:p>
            <a:pPr marL="342900" lvl="1" indent="-342900" eaLnBrk="1" hangingPunct="1">
              <a:lnSpc>
                <a:spcPct val="80000"/>
              </a:lnSpc>
              <a:spcBef>
                <a:spcPts val="1275"/>
              </a:spcBef>
            </a:pPr>
            <a:r>
              <a:rPr lang="en-GB" altLang="en-US" sz="1700" dirty="0" smtClean="0">
                <a:latin typeface="Verdana" panose="020B0604030504040204" pitchFamily="34" charset="0"/>
              </a:rPr>
              <a:t>Secondary Prevention – Otago, </a:t>
            </a:r>
            <a:r>
              <a:rPr lang="en-GB" altLang="en-US" sz="1700" dirty="0" err="1" smtClean="0">
                <a:latin typeface="Verdana" panose="020B0604030504040204" pitchFamily="34" charset="0"/>
              </a:rPr>
              <a:t>FaME</a:t>
            </a:r>
            <a:r>
              <a:rPr lang="en-GB" altLang="en-US" sz="1700" dirty="0" smtClean="0">
                <a:latin typeface="Verdana" panose="020B0604030504040204" pitchFamily="34" charset="0"/>
              </a:rPr>
              <a:t> etc.</a:t>
            </a:r>
          </a:p>
          <a:p>
            <a:pPr>
              <a:lnSpc>
                <a:spcPct val="80000"/>
              </a:lnSpc>
              <a:spcBef>
                <a:spcPts val="1275"/>
              </a:spcBef>
            </a:pPr>
            <a:r>
              <a:rPr lang="en-GB" altLang="en-US" sz="2200" dirty="0" smtClean="0">
                <a:latin typeface="Verdana" panose="020B0604030504040204" pitchFamily="34" charset="0"/>
              </a:rPr>
              <a:t>Strength and balance exercise reduces fear of falling</a:t>
            </a:r>
          </a:p>
          <a:p>
            <a:pPr>
              <a:lnSpc>
                <a:spcPct val="80000"/>
              </a:lnSpc>
              <a:spcBef>
                <a:spcPts val="1275"/>
              </a:spcBef>
            </a:pPr>
            <a:endParaRPr lang="en-GB" altLang="en-US" sz="2200" dirty="0" smtClean="0">
              <a:latin typeface="Verdana" panose="020B0604030504040204" pitchFamily="34" charset="0"/>
            </a:endParaRPr>
          </a:p>
        </p:txBody>
      </p:sp>
      <p:sp>
        <p:nvSpPr>
          <p:cNvPr id="60419" name="TextBox 1"/>
          <p:cNvSpPr txBox="1">
            <a:spLocks noChangeArrowheads="1"/>
          </p:cNvSpPr>
          <p:nvPr/>
        </p:nvSpPr>
        <p:spPr bwMode="auto">
          <a:xfrm>
            <a:off x="2232025" y="6211888"/>
            <a:ext cx="6911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1800"/>
              <a:t>Sherrington et al. 2011; Skelton et al. 2005; Campbell et al., 1997; </a:t>
            </a:r>
          </a:p>
          <a:p>
            <a:pPr algn="r" eaLnBrk="1" hangingPunct="1"/>
            <a:r>
              <a:rPr lang="en-US" altLang="en-US" sz="1800"/>
              <a:t>Wolf et al. 1997; Iliffe et al. 2014; Kendrick et al. 2014</a:t>
            </a:r>
          </a:p>
        </p:txBody>
      </p:sp>
      <p:pic>
        <p:nvPicPr>
          <p:cNvPr id="60420" name="Picture 7" descr="sus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7988" y="0"/>
            <a:ext cx="3656012"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0" y="1196752"/>
            <a:ext cx="5413444" cy="209"/>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7580362" y="2720723"/>
            <a:ext cx="1638182" cy="246221"/>
          </a:xfrm>
          <a:prstGeom prst="rect">
            <a:avLst/>
          </a:prstGeom>
          <a:noFill/>
        </p:spPr>
        <p:txBody>
          <a:bodyPr wrap="square" rtlCol="0">
            <a:spAutoFit/>
          </a:bodyPr>
          <a:lstStyle/>
          <a:p>
            <a:r>
              <a:rPr lang="en-GB" sz="1000" dirty="0" smtClean="0">
                <a:solidFill>
                  <a:schemeClr val="bg1"/>
                </a:solidFill>
              </a:rPr>
              <a:t>Slide courtesy of DA Skelton </a:t>
            </a:r>
            <a:endParaRPr lang="en-GB" sz="1000" dirty="0">
              <a:solidFill>
                <a:schemeClr val="bg1"/>
              </a:solidFill>
            </a:endParaRPr>
          </a:p>
        </p:txBody>
      </p:sp>
    </p:spTree>
    <p:extLst>
      <p:ext uri="{BB962C8B-B14F-4D97-AF65-F5344CB8AC3E}">
        <p14:creationId xmlns:p14="http://schemas.microsoft.com/office/powerpoint/2010/main" val="3523761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95536" y="692696"/>
            <a:ext cx="8208912" cy="720080"/>
          </a:xfrm>
        </p:spPr>
        <p:txBody>
          <a:bodyPr/>
          <a:lstStyle/>
          <a:p>
            <a:r>
              <a:rPr lang="en-GB" altLang="en-US" sz="4000" b="1" dirty="0" smtClean="0">
                <a:solidFill>
                  <a:srgbClr val="7030A0"/>
                </a:solidFill>
              </a:rPr>
              <a:t>Walking</a:t>
            </a:r>
            <a:r>
              <a:rPr lang="en-GB" altLang="en-US" dirty="0" smtClean="0">
                <a:solidFill>
                  <a:srgbClr val="0070C0"/>
                </a:solidFill>
              </a:rPr>
              <a:t> </a:t>
            </a:r>
            <a:r>
              <a:rPr lang="en-GB" altLang="en-US" sz="4000" b="1" dirty="0" smtClean="0">
                <a:solidFill>
                  <a:srgbClr val="7030A0"/>
                </a:solidFill>
              </a:rPr>
              <a:t>has many benefits</a:t>
            </a:r>
          </a:p>
        </p:txBody>
      </p:sp>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p:cNvSpPr txBox="1">
            <a:spLocks noChangeArrowheads="1"/>
          </p:cNvSpPr>
          <p:nvPr/>
        </p:nvSpPr>
        <p:spPr bwMode="auto">
          <a:xfrm>
            <a:off x="250825" y="5805488"/>
            <a:ext cx="878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But, generally DOES NOT improve strength, power or bone density </a:t>
            </a:r>
          </a:p>
          <a:p>
            <a:pPr eaLnBrk="1" hangingPunct="1"/>
            <a:r>
              <a:rPr lang="en-US" altLang="en-US"/>
              <a:t>Unless brisk (beware fallers), with added weight</a:t>
            </a:r>
          </a:p>
        </p:txBody>
      </p:sp>
      <p:cxnSp>
        <p:nvCxnSpPr>
          <p:cNvPr id="5" name="Straight Connector 4"/>
          <p:cNvCxnSpPr/>
          <p:nvPr/>
        </p:nvCxnSpPr>
        <p:spPr>
          <a:xfrm>
            <a:off x="0" y="1556792"/>
            <a:ext cx="9144000"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7403439" y="6514227"/>
            <a:ext cx="1638182" cy="246221"/>
          </a:xfrm>
          <a:prstGeom prst="rect">
            <a:avLst/>
          </a:prstGeom>
          <a:noFill/>
        </p:spPr>
        <p:txBody>
          <a:bodyPr wrap="square" rtlCol="0">
            <a:spAutoFit/>
          </a:bodyPr>
          <a:lstStyle/>
          <a:p>
            <a:r>
              <a:rPr lang="en-GB" sz="1000" dirty="0" smtClean="0"/>
              <a:t>Slide courtesy of DA Skelton </a:t>
            </a:r>
            <a:endParaRPr lang="en-GB" sz="1000" dirty="0"/>
          </a:p>
        </p:txBody>
      </p:sp>
    </p:spTree>
    <p:extLst>
      <p:ext uri="{BB962C8B-B14F-4D97-AF65-F5344CB8AC3E}">
        <p14:creationId xmlns:p14="http://schemas.microsoft.com/office/powerpoint/2010/main" val="20640373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252" y="2135766"/>
            <a:ext cx="8229600" cy="3417243"/>
          </a:xfrm>
        </p:spPr>
        <p:txBody>
          <a:bodyPr/>
          <a:lstStyle/>
          <a:p>
            <a:r>
              <a:rPr lang="en-GB" sz="1800" b="1" dirty="0" smtClean="0"/>
              <a:t>Websites</a:t>
            </a:r>
            <a:r>
              <a:rPr lang="en-GB" sz="1800" dirty="0" smtClean="0"/>
              <a:t> (with demonstrations </a:t>
            </a:r>
            <a:r>
              <a:rPr lang="en-GB" sz="1800" dirty="0"/>
              <a:t>of evidence-based exercise </a:t>
            </a:r>
            <a:r>
              <a:rPr lang="en-GB" sz="1800" dirty="0" smtClean="0"/>
              <a:t>programmes) </a:t>
            </a:r>
          </a:p>
          <a:p>
            <a:pPr lvl="1"/>
            <a:r>
              <a:rPr lang="en-GB" sz="1800" dirty="0" smtClean="0"/>
              <a:t>profound.eu.com </a:t>
            </a:r>
          </a:p>
          <a:p>
            <a:pPr lvl="1"/>
            <a:r>
              <a:rPr lang="en-GB" sz="1800" dirty="0" smtClean="0"/>
              <a:t>betterhealthwhileaging.net</a:t>
            </a:r>
          </a:p>
          <a:p>
            <a:pPr lvl="1"/>
            <a:r>
              <a:rPr lang="en-GB" sz="1800" dirty="0" smtClean="0"/>
              <a:t>allsassistant.org.uk (high </a:t>
            </a:r>
            <a:r>
              <a:rPr lang="en-GB" sz="1800" dirty="0"/>
              <a:t>number of behaviour change techniques that might support engagement and </a:t>
            </a:r>
            <a:r>
              <a:rPr lang="en-GB" sz="1800" dirty="0" smtClean="0"/>
              <a:t>adherence) </a:t>
            </a:r>
          </a:p>
          <a:p>
            <a:r>
              <a:rPr lang="en-GB" sz="1800" b="1" dirty="0" smtClean="0"/>
              <a:t>Apps </a:t>
            </a:r>
            <a:r>
              <a:rPr lang="en-GB" sz="1800" dirty="0" smtClean="0"/>
              <a:t>available for public download </a:t>
            </a:r>
          </a:p>
          <a:p>
            <a:pPr lvl="1"/>
            <a:r>
              <a:rPr lang="en-GB" sz="1800" dirty="0"/>
              <a:t>Otago Exercise </a:t>
            </a:r>
            <a:r>
              <a:rPr lang="en-GB" sz="1800" dirty="0" smtClean="0"/>
              <a:t>Programme </a:t>
            </a:r>
          </a:p>
          <a:p>
            <a:pPr lvl="1"/>
            <a:r>
              <a:rPr lang="en-GB" sz="1800" dirty="0" err="1" smtClean="0"/>
              <a:t>LifeCurve</a:t>
            </a:r>
            <a:endParaRPr lang="en-GB" sz="1800" dirty="0"/>
          </a:p>
          <a:p>
            <a:pPr lvl="1"/>
            <a:r>
              <a:rPr lang="en-GB" sz="1800" dirty="0" err="1" smtClean="0"/>
              <a:t>WyseFit</a:t>
            </a:r>
            <a:r>
              <a:rPr lang="en-GB" sz="1800" dirty="0" smtClean="0"/>
              <a:t> </a:t>
            </a:r>
          </a:p>
          <a:p>
            <a:r>
              <a:rPr lang="en-GB" sz="1800" b="1" dirty="0" smtClean="0"/>
              <a:t>Exercise videos </a:t>
            </a:r>
            <a:r>
              <a:rPr lang="en-GB" sz="1800" dirty="0"/>
              <a:t>aimed at older </a:t>
            </a:r>
            <a:r>
              <a:rPr lang="en-GB" sz="1800" dirty="0" smtClean="0"/>
              <a:t>people (via YouTube or similar) </a:t>
            </a:r>
          </a:p>
          <a:p>
            <a:pPr lvl="1"/>
            <a:r>
              <a:rPr lang="en-GB" sz="1800" dirty="0"/>
              <a:t>Later Life Training </a:t>
            </a:r>
          </a:p>
          <a:p>
            <a:pPr lvl="1"/>
            <a:r>
              <a:rPr lang="en-GB" sz="1800" dirty="0" smtClean="0"/>
              <a:t>Chartered </a:t>
            </a:r>
            <a:r>
              <a:rPr lang="en-GB" sz="1800" dirty="0"/>
              <a:t>Society of Physiotherapists </a:t>
            </a:r>
            <a:r>
              <a:rPr lang="en-GB" sz="1800" dirty="0" smtClean="0"/>
              <a:t> </a:t>
            </a:r>
          </a:p>
          <a:p>
            <a:pPr lvl="1"/>
            <a:endParaRPr lang="en-GB" dirty="0"/>
          </a:p>
        </p:txBody>
      </p:sp>
      <p:sp>
        <p:nvSpPr>
          <p:cNvPr id="3" name="Title 2"/>
          <p:cNvSpPr>
            <a:spLocks noGrp="1"/>
          </p:cNvSpPr>
          <p:nvPr>
            <p:ph type="ctrTitle"/>
          </p:nvPr>
        </p:nvSpPr>
        <p:spPr>
          <a:xfrm>
            <a:off x="32502" y="476672"/>
            <a:ext cx="8208912" cy="720080"/>
          </a:xfrm>
        </p:spPr>
        <p:txBody>
          <a:bodyPr/>
          <a:lstStyle/>
          <a:p>
            <a:r>
              <a:rPr lang="en-GB" dirty="0" smtClean="0"/>
              <a:t>Digital interventions </a:t>
            </a:r>
            <a:br>
              <a:rPr lang="en-GB" dirty="0" smtClean="0"/>
            </a:br>
            <a:r>
              <a:rPr lang="en-GB" dirty="0" smtClean="0"/>
              <a:t>in </a:t>
            </a:r>
            <a:r>
              <a:rPr lang="en-GB" dirty="0"/>
              <a:t>light of </a:t>
            </a:r>
            <a:r>
              <a:rPr lang="en-GB" dirty="0" smtClean="0"/>
              <a:t>current </a:t>
            </a:r>
            <a:r>
              <a:rPr lang="en-GB" dirty="0"/>
              <a:t>COVID-19 crisis </a:t>
            </a:r>
            <a:br>
              <a:rPr lang="en-GB" dirty="0"/>
            </a:br>
            <a:r>
              <a:rPr lang="en-GB" dirty="0"/>
              <a:t/>
            </a:r>
            <a:br>
              <a:rPr lang="en-GB" dirty="0"/>
            </a:br>
            <a:r>
              <a:rPr lang="en-GB" dirty="0"/>
              <a:t> </a:t>
            </a:r>
          </a:p>
        </p:txBody>
      </p:sp>
      <p:sp>
        <p:nvSpPr>
          <p:cNvPr id="4" name="Slide Number Placeholder 3"/>
          <p:cNvSpPr>
            <a:spLocks noGrp="1"/>
          </p:cNvSpPr>
          <p:nvPr>
            <p:ph type="sldNum" sz="quarter" idx="12"/>
          </p:nvPr>
        </p:nvSpPr>
        <p:spPr/>
        <p:txBody>
          <a:bodyPr/>
          <a:lstStyle/>
          <a:p>
            <a:pPr>
              <a:defRPr/>
            </a:pPr>
            <a:fld id="{9D9739AF-FB7D-454D-B69C-C12E08B394DB}" type="slidenum">
              <a:rPr lang="en-GB" smtClean="0"/>
              <a:pPr>
                <a:defRPr/>
              </a:pPr>
              <a:t>26</a:t>
            </a:fld>
            <a:endParaRPr lang="en-GB" dirty="0"/>
          </a:p>
        </p:txBody>
      </p:sp>
      <p:cxnSp>
        <p:nvCxnSpPr>
          <p:cNvPr id="5" name="Straight Connector 4"/>
          <p:cNvCxnSpPr/>
          <p:nvPr/>
        </p:nvCxnSpPr>
        <p:spPr>
          <a:xfrm>
            <a:off x="-30596" y="1916832"/>
            <a:ext cx="9144000"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84530" y="6220006"/>
            <a:ext cx="7704856" cy="461665"/>
          </a:xfrm>
          <a:prstGeom prst="rect">
            <a:avLst/>
          </a:prstGeom>
          <a:noFill/>
        </p:spPr>
        <p:txBody>
          <a:bodyPr wrap="square" rtlCol="0">
            <a:spAutoFit/>
          </a:bodyPr>
          <a:lstStyle/>
          <a:p>
            <a:r>
              <a:rPr lang="en-GB" sz="1200" dirty="0"/>
              <a:t>Todd C, </a:t>
            </a:r>
            <a:r>
              <a:rPr lang="en-GB" sz="1200" dirty="0" err="1"/>
              <a:t>McGarrigle</a:t>
            </a:r>
            <a:r>
              <a:rPr lang="en-GB" sz="1200" dirty="0"/>
              <a:t> L. </a:t>
            </a:r>
            <a:r>
              <a:rPr lang="en-GB" sz="1200" i="1" dirty="0"/>
              <a:t>Rapid review of reviews of promotion of exercises and activity amongst older people using </a:t>
            </a:r>
            <a:r>
              <a:rPr lang="en-GB" sz="1200" i="1" dirty="0" err="1"/>
              <a:t>mHealth</a:t>
            </a:r>
            <a:r>
              <a:rPr lang="en-GB" sz="1200" i="1" dirty="0"/>
              <a:t> technologies</a:t>
            </a:r>
            <a:r>
              <a:rPr lang="en-GB" sz="1200" dirty="0"/>
              <a:t>. Unpublished report Healthy Ageing Research Group: University of Manchester. 2020 </a:t>
            </a:r>
          </a:p>
        </p:txBody>
      </p:sp>
    </p:spTree>
    <p:extLst>
      <p:ext uri="{BB962C8B-B14F-4D97-AF65-F5344CB8AC3E}">
        <p14:creationId xmlns:p14="http://schemas.microsoft.com/office/powerpoint/2010/main" val="19147996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9512" y="332657"/>
            <a:ext cx="7776864" cy="720080"/>
          </a:xfrm>
        </p:spPr>
        <p:txBody>
          <a:bodyPr/>
          <a:lstStyle/>
          <a:p>
            <a:r>
              <a:rPr lang="en-GB" dirty="0" smtClean="0"/>
              <a:t>Make movement your mission by LLT</a:t>
            </a:r>
            <a:endParaRPr lang="en-GB" dirty="0"/>
          </a:p>
        </p:txBody>
      </p:sp>
      <p:sp>
        <p:nvSpPr>
          <p:cNvPr id="4" name="Slide Number Placeholder 3"/>
          <p:cNvSpPr>
            <a:spLocks noGrp="1"/>
          </p:cNvSpPr>
          <p:nvPr>
            <p:ph type="sldNum" sz="quarter" idx="12"/>
          </p:nvPr>
        </p:nvSpPr>
        <p:spPr/>
        <p:txBody>
          <a:bodyPr/>
          <a:lstStyle/>
          <a:p>
            <a:pPr>
              <a:defRPr/>
            </a:pPr>
            <a:fld id="{9D9739AF-FB7D-454D-B69C-C12E08B394DB}" type="slidenum">
              <a:rPr lang="en-GB" smtClean="0"/>
              <a:pPr>
                <a:defRPr/>
              </a:pPr>
              <a:t>27</a:t>
            </a:fld>
            <a:endParaRPr lang="en-GB" dirty="0"/>
          </a:p>
        </p:txBody>
      </p:sp>
      <p:pic>
        <p:nvPicPr>
          <p:cNvPr id="5" name="Picture 4"/>
          <p:cNvPicPr>
            <a:picLocks noChangeAspect="1"/>
          </p:cNvPicPr>
          <p:nvPr/>
        </p:nvPicPr>
        <p:blipFill>
          <a:blip r:embed="rId2"/>
          <a:stretch>
            <a:fillRect/>
          </a:stretch>
        </p:blipFill>
        <p:spPr>
          <a:xfrm>
            <a:off x="405880" y="1628800"/>
            <a:ext cx="8280920" cy="4824536"/>
          </a:xfrm>
          <a:prstGeom prst="rect">
            <a:avLst/>
          </a:prstGeom>
        </p:spPr>
      </p:pic>
      <p:cxnSp>
        <p:nvCxnSpPr>
          <p:cNvPr id="6" name="Straight Connector 5"/>
          <p:cNvCxnSpPr/>
          <p:nvPr/>
        </p:nvCxnSpPr>
        <p:spPr>
          <a:xfrm>
            <a:off x="0" y="1484784"/>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7069880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2475" y="3328987"/>
            <a:ext cx="19050" cy="200025"/>
          </a:xfrm>
          <a:prstGeom prst="rect">
            <a:avLst/>
          </a:prstGeom>
        </p:spPr>
      </p:pic>
      <p:pic>
        <p:nvPicPr>
          <p:cNvPr id="6" name="Picture 5"/>
          <p:cNvPicPr>
            <a:picLocks noChangeAspect="1"/>
          </p:cNvPicPr>
          <p:nvPr/>
        </p:nvPicPr>
        <p:blipFill>
          <a:blip r:embed="rId3"/>
          <a:stretch>
            <a:fillRect/>
          </a:stretch>
        </p:blipFill>
        <p:spPr>
          <a:xfrm>
            <a:off x="190802" y="55543"/>
            <a:ext cx="8845694" cy="6239396"/>
          </a:xfrm>
          <a:prstGeom prst="rect">
            <a:avLst/>
          </a:prstGeom>
        </p:spPr>
      </p:pic>
      <p:sp>
        <p:nvSpPr>
          <p:cNvPr id="2" name="Rectangle 1"/>
          <p:cNvSpPr/>
          <p:nvPr/>
        </p:nvSpPr>
        <p:spPr>
          <a:xfrm>
            <a:off x="169987" y="6325544"/>
            <a:ext cx="8784976" cy="584775"/>
          </a:xfrm>
          <a:prstGeom prst="rect">
            <a:avLst/>
          </a:prstGeom>
        </p:spPr>
        <p:txBody>
          <a:bodyPr wrap="square">
            <a:spAutoFit/>
          </a:bodyPr>
          <a:lstStyle/>
          <a:p>
            <a:r>
              <a:rPr lang="en-GB" sz="1600" dirty="0"/>
              <a:t>https://theros.org.uk/information-and-support/living-with-osteoporosis/exercise-and-physical-activity-for-osteoporosis/</a:t>
            </a:r>
          </a:p>
        </p:txBody>
      </p:sp>
    </p:spTree>
    <p:extLst>
      <p:ext uri="{BB962C8B-B14F-4D97-AF65-F5344CB8AC3E}">
        <p14:creationId xmlns:p14="http://schemas.microsoft.com/office/powerpoint/2010/main" val="35367232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74638"/>
            <a:ext cx="8229600" cy="706437"/>
          </a:xfrm>
        </p:spPr>
        <p:txBody>
          <a:bodyPr/>
          <a:lstStyle/>
          <a:p>
            <a:r>
              <a:rPr lang="en-US" altLang="en-US" sz="4000" b="1" smtClean="0">
                <a:solidFill>
                  <a:srgbClr val="7030A0"/>
                </a:solidFill>
              </a:rPr>
              <a:t>Consistent</a:t>
            </a:r>
            <a:r>
              <a:rPr lang="en-US" altLang="en-US" smtClean="0"/>
              <a:t> </a:t>
            </a:r>
            <a:r>
              <a:rPr lang="en-US" altLang="en-US" sz="4000" b="1" smtClean="0">
                <a:solidFill>
                  <a:srgbClr val="7030A0"/>
                </a:solidFill>
              </a:rPr>
              <a:t>Messaging</a:t>
            </a:r>
          </a:p>
        </p:txBody>
      </p:sp>
      <p:sp>
        <p:nvSpPr>
          <p:cNvPr id="40962" name="Content Placeholder 2"/>
          <p:cNvSpPr>
            <a:spLocks noGrp="1"/>
          </p:cNvSpPr>
          <p:nvPr>
            <p:ph idx="1"/>
          </p:nvPr>
        </p:nvSpPr>
        <p:spPr>
          <a:xfrm>
            <a:off x="0" y="1125538"/>
            <a:ext cx="7993063" cy="4524375"/>
          </a:xfrm>
        </p:spPr>
        <p:txBody>
          <a:bodyPr/>
          <a:lstStyle/>
          <a:p>
            <a:r>
              <a:rPr lang="en-US" altLang="en-US" dirty="0" smtClean="0"/>
              <a:t>You are never too old</a:t>
            </a:r>
          </a:p>
          <a:p>
            <a:r>
              <a:rPr lang="en-GB" dirty="0"/>
              <a:t>Pain is NEVER good but muscle discomfort after exercise is </a:t>
            </a:r>
            <a:endParaRPr lang="en-GB" dirty="0" smtClean="0"/>
          </a:p>
          <a:p>
            <a:r>
              <a:rPr lang="en-US" altLang="en-US" dirty="0" smtClean="0"/>
              <a:t>We need strong muscles to </a:t>
            </a:r>
          </a:p>
          <a:p>
            <a:pPr lvl="1"/>
            <a:r>
              <a:rPr lang="en-US" altLang="en-US" sz="2000" dirty="0" smtClean="0"/>
              <a:t>Maintain independence</a:t>
            </a:r>
          </a:p>
          <a:p>
            <a:pPr lvl="1"/>
            <a:r>
              <a:rPr lang="en-US" altLang="en-US" sz="2000" dirty="0" smtClean="0"/>
              <a:t>Care for someone / Play with our grandchildren</a:t>
            </a:r>
          </a:p>
          <a:p>
            <a:pPr lvl="1"/>
            <a:r>
              <a:rPr lang="en-US" altLang="en-US" sz="2000" dirty="0" smtClean="0"/>
              <a:t>Fight infection / Stay warm</a:t>
            </a:r>
          </a:p>
          <a:p>
            <a:pPr lvl="1"/>
            <a:r>
              <a:rPr lang="en-US" altLang="en-US" sz="2000" dirty="0" smtClean="0"/>
              <a:t>Protect our joints and bones</a:t>
            </a:r>
          </a:p>
          <a:p>
            <a:pPr lvl="1"/>
            <a:r>
              <a:rPr lang="en-US" altLang="en-US" sz="2000" dirty="0" smtClean="0"/>
              <a:t>Protect our brains and memory</a:t>
            </a:r>
          </a:p>
          <a:p>
            <a:r>
              <a:rPr lang="en-US" altLang="en-US" dirty="0"/>
              <a:t>T</a:t>
            </a:r>
            <a:r>
              <a:rPr lang="en-US" altLang="en-US" dirty="0" smtClean="0"/>
              <a:t>ake regular breaks from sitting </a:t>
            </a:r>
            <a:endParaRPr lang="en-US" altLang="en-US" dirty="0"/>
          </a:p>
          <a:p>
            <a:r>
              <a:rPr lang="en-US" altLang="en-US" dirty="0" smtClean="0"/>
              <a:t>Some is good, more is better</a:t>
            </a:r>
          </a:p>
          <a:p>
            <a:r>
              <a:rPr lang="en-US" altLang="en-US" dirty="0" smtClean="0"/>
              <a:t>Use it or lose it!</a:t>
            </a: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412875"/>
            <a:ext cx="2625725"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4"/>
          <p:cNvSpPr txBox="1">
            <a:spLocks noChangeArrowheads="1"/>
          </p:cNvSpPr>
          <p:nvPr/>
        </p:nvSpPr>
        <p:spPr bwMode="auto">
          <a:xfrm>
            <a:off x="5292725" y="5013325"/>
            <a:ext cx="3671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GB" altLang="en-US" sz="1600"/>
              <a:t>Acknowledgment: John Sheerin</a:t>
            </a:r>
          </a:p>
        </p:txBody>
      </p:sp>
      <p:cxnSp>
        <p:nvCxnSpPr>
          <p:cNvPr id="6" name="Straight Connector 5"/>
          <p:cNvCxnSpPr/>
          <p:nvPr/>
        </p:nvCxnSpPr>
        <p:spPr>
          <a:xfrm>
            <a:off x="0" y="981075"/>
            <a:ext cx="7596336"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7326431" y="4694872"/>
            <a:ext cx="1638182" cy="246221"/>
          </a:xfrm>
          <a:prstGeom prst="rect">
            <a:avLst/>
          </a:prstGeom>
          <a:noFill/>
        </p:spPr>
        <p:txBody>
          <a:bodyPr wrap="square" rtlCol="0">
            <a:spAutoFit/>
          </a:bodyPr>
          <a:lstStyle/>
          <a:p>
            <a:r>
              <a:rPr lang="en-GB" sz="1000" dirty="0" smtClean="0">
                <a:solidFill>
                  <a:schemeClr val="bg1"/>
                </a:solidFill>
              </a:rPr>
              <a:t>Slide courtesy of DA Skelton </a:t>
            </a:r>
            <a:endParaRPr lang="en-GB" sz="1000" dirty="0">
              <a:solidFill>
                <a:schemeClr val="bg1"/>
              </a:solidFill>
            </a:endParaRPr>
          </a:p>
        </p:txBody>
      </p:sp>
    </p:spTree>
    <p:extLst>
      <p:ext uri="{BB962C8B-B14F-4D97-AF65-F5344CB8AC3E}">
        <p14:creationId xmlns:p14="http://schemas.microsoft.com/office/powerpoint/2010/main" val="9568591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79512" y="332656"/>
            <a:ext cx="8229600" cy="1143000"/>
          </a:xfrm>
        </p:spPr>
        <p:txBody>
          <a:bodyPr/>
          <a:lstStyle/>
          <a:p>
            <a:r>
              <a:rPr lang="ja-JP" altLang="en-GB" sz="3200" b="1" dirty="0" smtClean="0">
                <a:solidFill>
                  <a:srgbClr val="7030A0"/>
                </a:solidFill>
              </a:rPr>
              <a:t>“</a:t>
            </a:r>
            <a:r>
              <a:rPr lang="en-GB" altLang="ja-JP" sz="3200" b="1" dirty="0" smtClean="0">
                <a:solidFill>
                  <a:srgbClr val="7030A0"/>
                </a:solidFill>
              </a:rPr>
              <a:t>Life in your years</a:t>
            </a:r>
            <a:r>
              <a:rPr lang="ja-JP" altLang="en-GB" sz="3200" b="1" dirty="0" smtClean="0">
                <a:solidFill>
                  <a:srgbClr val="7030A0"/>
                </a:solidFill>
              </a:rPr>
              <a:t>”</a:t>
            </a:r>
            <a:r>
              <a:rPr lang="en-GB" altLang="ja-JP" sz="3200" b="1" dirty="0" smtClean="0">
                <a:solidFill>
                  <a:srgbClr val="7030A0"/>
                </a:solidFill>
                <a:latin typeface="Verdana" panose="020B0604030504040204" pitchFamily="34" charset="0"/>
                <a:cs typeface="Times New Roman" panose="02020603050405020304" pitchFamily="18" charset="0"/>
              </a:rPr>
              <a:t/>
            </a:r>
            <a:br>
              <a:rPr lang="en-GB" altLang="ja-JP" sz="3200" b="1" dirty="0" smtClean="0">
                <a:solidFill>
                  <a:srgbClr val="7030A0"/>
                </a:solidFill>
                <a:latin typeface="Verdana" panose="020B0604030504040204" pitchFamily="34" charset="0"/>
                <a:cs typeface="Times New Roman" panose="02020603050405020304" pitchFamily="18" charset="0"/>
              </a:rPr>
            </a:br>
            <a:r>
              <a:rPr lang="en-GB" altLang="ja-JP" sz="3200" b="1" dirty="0" smtClean="0">
                <a:solidFill>
                  <a:srgbClr val="7030A0"/>
                </a:solidFill>
                <a:latin typeface="Verdana" panose="020B0604030504040204" pitchFamily="34" charset="0"/>
                <a:cs typeface="Times New Roman" panose="02020603050405020304" pitchFamily="18" charset="0"/>
              </a:rPr>
              <a:t/>
            </a:r>
            <a:br>
              <a:rPr lang="en-GB" altLang="ja-JP" sz="3200" b="1" dirty="0" smtClean="0">
                <a:solidFill>
                  <a:srgbClr val="7030A0"/>
                </a:solidFill>
                <a:latin typeface="Verdana" panose="020B0604030504040204" pitchFamily="34" charset="0"/>
                <a:cs typeface="Times New Roman" panose="02020603050405020304" pitchFamily="18" charset="0"/>
              </a:rPr>
            </a:br>
            <a:r>
              <a:rPr lang="en-GB" altLang="ja-JP" sz="2800" dirty="0">
                <a:solidFill>
                  <a:srgbClr val="002060"/>
                </a:solidFill>
                <a:cs typeface="Times New Roman" panose="02020603050405020304" pitchFamily="18" charset="0"/>
              </a:rPr>
              <a:t>R</a:t>
            </a:r>
            <a:r>
              <a:rPr lang="en-GB" altLang="ja-JP" sz="2800" dirty="0" smtClean="0">
                <a:solidFill>
                  <a:srgbClr val="002060"/>
                </a:solidFill>
                <a:cs typeface="Times New Roman" panose="02020603050405020304" pitchFamily="18" charset="0"/>
              </a:rPr>
              <a:t>equires more than just stamina and energy, requires </a:t>
            </a:r>
            <a:r>
              <a:rPr lang="en-GB" altLang="ja-JP" sz="2800" dirty="0" smtClean="0">
                <a:solidFill>
                  <a:srgbClr val="FF0000"/>
                </a:solidFill>
                <a:cs typeface="Times New Roman" panose="02020603050405020304" pitchFamily="18" charset="0"/>
              </a:rPr>
              <a:t>strength and balance </a:t>
            </a:r>
            <a:r>
              <a:rPr lang="en-GB" altLang="ja-JP" sz="2800" dirty="0" smtClean="0">
                <a:solidFill>
                  <a:srgbClr val="002060"/>
                </a:solidFill>
                <a:cs typeface="Times New Roman" panose="02020603050405020304" pitchFamily="18" charset="0"/>
              </a:rPr>
              <a:t>to feel confident in all other activities you go on to do....</a:t>
            </a:r>
            <a:r>
              <a:rPr lang="en-GB" altLang="ja-JP" sz="2800" dirty="0" smtClean="0">
                <a:solidFill>
                  <a:srgbClr val="FF0000"/>
                </a:solidFill>
                <a:cs typeface="Times New Roman" panose="02020603050405020304" pitchFamily="18" charset="0"/>
              </a:rPr>
              <a:t> It’s never too late!</a:t>
            </a:r>
            <a:endParaRPr lang="en-GB" altLang="en-US" sz="4000" dirty="0" smtClean="0">
              <a:solidFill>
                <a:srgbClr val="FF0000"/>
              </a:solidFill>
              <a:cs typeface="Times New Roman" panose="02020603050405020304" pitchFamily="18" charset="0"/>
            </a:endParaRPr>
          </a:p>
        </p:txBody>
      </p:sp>
      <p:pic>
        <p:nvPicPr>
          <p:cNvPr id="55298" name="Picture 4" descr="Men jumping on b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141663"/>
            <a:ext cx="283527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descr="Woman on s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141663"/>
            <a:ext cx="21145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P807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888" y="3141663"/>
            <a:ext cx="36941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1052736"/>
            <a:ext cx="7596336" cy="0"/>
          </a:xfrm>
          <a:prstGeom prst="line">
            <a:avLst/>
          </a:prstGeom>
        </p:spPr>
        <p:style>
          <a:lnRef idx="2">
            <a:schemeClr val="accent6"/>
          </a:lnRef>
          <a:fillRef idx="0">
            <a:schemeClr val="accent6"/>
          </a:fillRef>
          <a:effectRef idx="1">
            <a:schemeClr val="accent6"/>
          </a:effectRef>
          <a:fontRef idx="minor">
            <a:schemeClr val="tx1"/>
          </a:fontRef>
        </p:style>
      </p:cxnSp>
      <p:sp>
        <p:nvSpPr>
          <p:cNvPr id="2" name="TextBox 1"/>
          <p:cNvSpPr txBox="1"/>
          <p:nvPr/>
        </p:nvSpPr>
        <p:spPr>
          <a:xfrm>
            <a:off x="7296944" y="6453336"/>
            <a:ext cx="1638182" cy="246221"/>
          </a:xfrm>
          <a:prstGeom prst="rect">
            <a:avLst/>
          </a:prstGeom>
          <a:noFill/>
        </p:spPr>
        <p:txBody>
          <a:bodyPr wrap="square" rtlCol="0">
            <a:spAutoFit/>
          </a:bodyPr>
          <a:lstStyle/>
          <a:p>
            <a:r>
              <a:rPr lang="en-GB" sz="1000" dirty="0" smtClean="0"/>
              <a:t>Slide courtesy of DA Skelton </a:t>
            </a:r>
            <a:endParaRPr lang="en-GB" sz="1000" dirty="0"/>
          </a:p>
        </p:txBody>
      </p:sp>
    </p:spTree>
    <p:extLst>
      <p:ext uri="{BB962C8B-B14F-4D97-AF65-F5344CB8AC3E}">
        <p14:creationId xmlns:p14="http://schemas.microsoft.com/office/powerpoint/2010/main" val="22157056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58"/>
            <a:ext cx="9144000" cy="6858000"/>
          </a:xfrm>
          <a:prstGeom prst="rect">
            <a:avLst/>
          </a:prstGeom>
        </p:spPr>
      </p:pic>
      <p:sp>
        <p:nvSpPr>
          <p:cNvPr id="2" name="TextBox 1"/>
          <p:cNvSpPr txBox="1"/>
          <p:nvPr/>
        </p:nvSpPr>
        <p:spPr>
          <a:xfrm>
            <a:off x="1043608" y="404664"/>
            <a:ext cx="2664296" cy="523220"/>
          </a:xfrm>
          <a:prstGeom prst="rect">
            <a:avLst/>
          </a:prstGeom>
          <a:noFill/>
        </p:spPr>
        <p:txBody>
          <a:bodyPr wrap="square" rtlCol="0">
            <a:spAutoFit/>
          </a:bodyPr>
          <a:lstStyle/>
          <a:p>
            <a:r>
              <a:rPr lang="en-GB" sz="2800" dirty="0" smtClean="0">
                <a:solidFill>
                  <a:schemeClr val="bg1"/>
                </a:solidFill>
              </a:rPr>
              <a:t>Any Questions?</a:t>
            </a:r>
            <a:endParaRPr lang="en-GB" sz="2800" dirty="0">
              <a:solidFill>
                <a:schemeClr val="bg1"/>
              </a:solidFill>
            </a:endParaRPr>
          </a:p>
        </p:txBody>
      </p:sp>
      <p:sp>
        <p:nvSpPr>
          <p:cNvPr id="3" name="TextBox 2"/>
          <p:cNvSpPr txBox="1"/>
          <p:nvPr/>
        </p:nvSpPr>
        <p:spPr>
          <a:xfrm>
            <a:off x="1403648" y="5229200"/>
            <a:ext cx="6336704" cy="461665"/>
          </a:xfrm>
          <a:prstGeom prst="rect">
            <a:avLst/>
          </a:prstGeom>
          <a:noFill/>
        </p:spPr>
        <p:txBody>
          <a:bodyPr wrap="square" rtlCol="0">
            <a:spAutoFit/>
          </a:bodyPr>
          <a:lstStyle/>
          <a:p>
            <a:pPr algn="ctr"/>
            <a:r>
              <a:rPr lang="en-GB" sz="2400" dirty="0" smtClean="0">
                <a:solidFill>
                  <a:schemeClr val="bg1"/>
                </a:solidFill>
                <a:hlinkClick r:id="rId3"/>
              </a:rPr>
              <a:t>Alexandra.Mavroeidi@strath.ac.uk</a:t>
            </a:r>
            <a:r>
              <a:rPr lang="en-GB" sz="2400" dirty="0" smtClean="0">
                <a:solidFill>
                  <a:schemeClr val="bg1"/>
                </a:solidFill>
              </a:rPr>
              <a:t>  </a:t>
            </a:r>
            <a:endParaRPr lang="en-GB" sz="2400" dirty="0">
              <a:solidFill>
                <a:schemeClr val="bg1"/>
              </a:solidFill>
            </a:endParaRPr>
          </a:p>
        </p:txBody>
      </p:sp>
    </p:spTree>
    <p:extLst>
      <p:ext uri="{BB962C8B-B14F-4D97-AF65-F5344CB8AC3E}">
        <p14:creationId xmlns:p14="http://schemas.microsoft.com/office/powerpoint/2010/main" val="4783552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9512" y="41515"/>
            <a:ext cx="8208912" cy="720080"/>
          </a:xfrm>
        </p:spPr>
        <p:txBody>
          <a:bodyPr/>
          <a:lstStyle/>
          <a:p>
            <a:r>
              <a:rPr lang="en-GB" sz="2400" dirty="0"/>
              <a:t>Strength and balance ability over the life course -</a:t>
            </a:r>
            <a:r>
              <a:rPr lang="en-GB" sz="2400" dirty="0" smtClean="0"/>
              <a:t> </a:t>
            </a:r>
            <a:r>
              <a:rPr lang="en-GB" sz="2400" dirty="0"/>
              <a:t>potential ages or events that may change the trajectory of decline with ageing</a:t>
            </a:r>
          </a:p>
        </p:txBody>
      </p:sp>
      <p:sp>
        <p:nvSpPr>
          <p:cNvPr id="4" name="Slide Number Placeholder 3"/>
          <p:cNvSpPr>
            <a:spLocks noGrp="1"/>
          </p:cNvSpPr>
          <p:nvPr>
            <p:ph type="sldNum" sz="quarter" idx="12"/>
          </p:nvPr>
        </p:nvSpPr>
        <p:spPr/>
        <p:txBody>
          <a:bodyPr/>
          <a:lstStyle/>
          <a:p>
            <a:pPr>
              <a:defRPr/>
            </a:pPr>
            <a:fld id="{9D9739AF-FB7D-454D-B69C-C12E08B394DB}" type="slidenum">
              <a:rPr lang="en-GB" smtClean="0"/>
              <a:pPr>
                <a:defRPr/>
              </a:pPr>
              <a:t>4</a:t>
            </a:fld>
            <a:endParaRPr lang="en-GB" dirty="0"/>
          </a:p>
        </p:txBody>
      </p:sp>
      <p:pic>
        <p:nvPicPr>
          <p:cNvPr id="5" name="Picture 4"/>
          <p:cNvPicPr>
            <a:picLocks noChangeAspect="1"/>
          </p:cNvPicPr>
          <p:nvPr/>
        </p:nvPicPr>
        <p:blipFill>
          <a:blip r:embed="rId2"/>
          <a:stretch>
            <a:fillRect/>
          </a:stretch>
        </p:blipFill>
        <p:spPr>
          <a:xfrm>
            <a:off x="39484" y="1930756"/>
            <a:ext cx="7892215" cy="4563230"/>
          </a:xfrm>
          <a:prstGeom prst="rect">
            <a:avLst/>
          </a:prstGeom>
        </p:spPr>
      </p:pic>
      <p:cxnSp>
        <p:nvCxnSpPr>
          <p:cNvPr id="6" name="Straight Connector 5"/>
          <p:cNvCxnSpPr/>
          <p:nvPr/>
        </p:nvCxnSpPr>
        <p:spPr>
          <a:xfrm>
            <a:off x="0" y="1412776"/>
            <a:ext cx="914400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4427984" y="6309320"/>
            <a:ext cx="3816424" cy="369332"/>
          </a:xfrm>
          <a:prstGeom prst="rect">
            <a:avLst/>
          </a:prstGeom>
          <a:noFill/>
        </p:spPr>
        <p:txBody>
          <a:bodyPr wrap="square" rtlCol="0">
            <a:spAutoFit/>
          </a:bodyPr>
          <a:lstStyle/>
          <a:p>
            <a:r>
              <a:rPr lang="en-GB" dirty="0" smtClean="0"/>
              <a:t>Skelton &amp; Mavroeidi, JFSF, 2019</a:t>
            </a:r>
            <a:endParaRPr lang="en-GB" dirty="0"/>
          </a:p>
        </p:txBody>
      </p:sp>
      <p:pic>
        <p:nvPicPr>
          <p:cNvPr id="8" name="Picture 5" descr="B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059" y="1459807"/>
            <a:ext cx="1367675" cy="180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MOLLIEMeadban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9155" y="3268080"/>
            <a:ext cx="1358579" cy="109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4"/>
          <p:cNvSpPr>
            <a:spLocks noChangeArrowheads="1"/>
          </p:cNvSpPr>
          <p:nvPr/>
        </p:nvSpPr>
        <p:spPr bwMode="auto">
          <a:xfrm>
            <a:off x="5508104" y="3068960"/>
            <a:ext cx="2160240" cy="1924592"/>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Tree>
    <p:extLst>
      <p:ext uri="{BB962C8B-B14F-4D97-AF65-F5344CB8AC3E}">
        <p14:creationId xmlns:p14="http://schemas.microsoft.com/office/powerpoint/2010/main" val="34354104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850900"/>
          </a:xfrm>
        </p:spPr>
        <p:txBody>
          <a:bodyPr/>
          <a:lstStyle/>
          <a:p>
            <a:r>
              <a:rPr lang="en-GB" altLang="en-US" sz="4000" b="1" dirty="0" smtClean="0">
                <a:solidFill>
                  <a:srgbClr val="7030A0"/>
                </a:solidFill>
              </a:rPr>
              <a:t>Summary</a:t>
            </a:r>
            <a:r>
              <a:rPr lang="en-GB" altLang="en-US" sz="4000" dirty="0" smtClean="0">
                <a:solidFill>
                  <a:srgbClr val="660066"/>
                </a:solidFill>
              </a:rPr>
              <a:t> </a:t>
            </a:r>
            <a:r>
              <a:rPr lang="en-GB" altLang="en-US" sz="4000" b="1" dirty="0" smtClean="0">
                <a:solidFill>
                  <a:srgbClr val="7030A0"/>
                </a:solidFill>
              </a:rPr>
              <a:t>of session</a:t>
            </a:r>
          </a:p>
        </p:txBody>
      </p:sp>
      <p:sp>
        <p:nvSpPr>
          <p:cNvPr id="17410" name="Content Placeholder 2"/>
          <p:cNvSpPr>
            <a:spLocks noGrp="1"/>
          </p:cNvSpPr>
          <p:nvPr>
            <p:ph idx="1"/>
          </p:nvPr>
        </p:nvSpPr>
        <p:spPr>
          <a:xfrm>
            <a:off x="20638" y="1411288"/>
            <a:ext cx="6927850" cy="4826000"/>
          </a:xfrm>
        </p:spPr>
        <p:txBody>
          <a:bodyPr/>
          <a:lstStyle/>
          <a:p>
            <a:pPr eaLnBrk="1" hangingPunct="1">
              <a:lnSpc>
                <a:spcPct val="110000"/>
              </a:lnSpc>
              <a:spcBef>
                <a:spcPts val="1775"/>
              </a:spcBef>
            </a:pPr>
            <a:r>
              <a:rPr lang="en-GB" altLang="en-US" sz="2800" dirty="0" smtClean="0"/>
              <a:t>Exercise is important! Avoidance of activity is common</a:t>
            </a:r>
          </a:p>
          <a:p>
            <a:pPr eaLnBrk="1" hangingPunct="1">
              <a:lnSpc>
                <a:spcPct val="110000"/>
              </a:lnSpc>
              <a:spcBef>
                <a:spcPts val="1775"/>
              </a:spcBef>
            </a:pPr>
            <a:r>
              <a:rPr lang="en-GB" altLang="en-US" sz="2800" dirty="0" smtClean="0"/>
              <a:t>Emerging evidence on inactivity/sedentary behaviour on bone health</a:t>
            </a:r>
          </a:p>
          <a:p>
            <a:pPr eaLnBrk="1" hangingPunct="1">
              <a:lnSpc>
                <a:spcPct val="110000"/>
              </a:lnSpc>
              <a:spcBef>
                <a:spcPts val="1775"/>
              </a:spcBef>
            </a:pPr>
            <a:r>
              <a:rPr lang="en-GB" altLang="en-US" sz="2800" dirty="0" smtClean="0"/>
              <a:t>CMO PA Guidelines for older people</a:t>
            </a:r>
          </a:p>
          <a:p>
            <a:pPr eaLnBrk="1" hangingPunct="1">
              <a:lnSpc>
                <a:spcPct val="110000"/>
              </a:lnSpc>
              <a:spcBef>
                <a:spcPts val="1775"/>
              </a:spcBef>
            </a:pPr>
            <a:r>
              <a:rPr lang="en-GB" altLang="en-US" sz="2800" dirty="0" smtClean="0"/>
              <a:t>Exercise in the COVID-19 era</a:t>
            </a:r>
          </a:p>
        </p:txBody>
      </p:sp>
      <p:pic>
        <p:nvPicPr>
          <p:cNvPr id="17411" name="Picture 4" descr="Bou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1411288"/>
            <a:ext cx="25050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0" y="1411288"/>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047439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GB"/>
          </a:p>
        </p:txBody>
      </p:sp>
      <p:sp>
        <p:nvSpPr>
          <p:cNvPr id="7" name="Title 6"/>
          <p:cNvSpPr>
            <a:spLocks noGrp="1"/>
          </p:cNvSpPr>
          <p:nvPr>
            <p:ph type="ctrTitle"/>
          </p:nvPr>
        </p:nvSpPr>
        <p:spPr/>
        <p:txBody>
          <a:bodyPr/>
          <a:lstStyle/>
          <a:p>
            <a:endParaRPr lang="en-GB"/>
          </a:p>
        </p:txBody>
      </p:sp>
      <p:pic>
        <p:nvPicPr>
          <p:cNvPr id="8" name="Picture 7"/>
          <p:cNvPicPr>
            <a:picLocks noChangeAspect="1"/>
          </p:cNvPicPr>
          <p:nvPr/>
        </p:nvPicPr>
        <p:blipFill>
          <a:blip r:embed="rId2"/>
          <a:stretch>
            <a:fillRect/>
          </a:stretch>
        </p:blipFill>
        <p:spPr>
          <a:xfrm>
            <a:off x="0" y="-15750"/>
            <a:ext cx="9144000" cy="6873750"/>
          </a:xfrm>
          <a:prstGeom prst="rect">
            <a:avLst/>
          </a:prstGeom>
        </p:spPr>
      </p:pic>
    </p:spTree>
    <p:extLst>
      <p:ext uri="{BB962C8B-B14F-4D97-AF65-F5344CB8AC3E}">
        <p14:creationId xmlns:p14="http://schemas.microsoft.com/office/powerpoint/2010/main" val="13124940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01600"/>
            <a:ext cx="75946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3619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79512" y="75369"/>
            <a:ext cx="8857109" cy="1641552"/>
          </a:xfrm>
        </p:spPr>
        <p:txBody>
          <a:bodyPr/>
          <a:lstStyle/>
          <a:p>
            <a:r>
              <a:rPr lang="en-US" altLang="en-US" sz="4000" b="1" dirty="0" smtClean="0">
                <a:solidFill>
                  <a:srgbClr val="7030A0"/>
                </a:solidFill>
              </a:rPr>
              <a:t>Men: Incorrect</a:t>
            </a:r>
            <a:r>
              <a:rPr lang="en-US" altLang="en-US" dirty="0" smtClean="0"/>
              <a:t> </a:t>
            </a:r>
            <a:r>
              <a:rPr lang="en-US" altLang="en-US" sz="4000" b="1" dirty="0" smtClean="0">
                <a:solidFill>
                  <a:srgbClr val="7030A0"/>
                </a:solidFill>
              </a:rPr>
              <a:t>perceptions &amp; assumptions?</a:t>
            </a:r>
          </a:p>
        </p:txBody>
      </p:sp>
      <p:pic>
        <p:nvPicPr>
          <p:cNvPr id="5734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56769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429000"/>
            <a:ext cx="5435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97425"/>
            <a:ext cx="54483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8"/>
          <p:cNvSpPr txBox="1">
            <a:spLocks noChangeArrowheads="1"/>
          </p:cNvSpPr>
          <p:nvPr/>
        </p:nvSpPr>
        <p:spPr bwMode="auto">
          <a:xfrm>
            <a:off x="6516688" y="5949950"/>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Nielsen et al. Am J Mens Health, 2011</a:t>
            </a:r>
          </a:p>
        </p:txBody>
      </p:sp>
      <p:cxnSp>
        <p:nvCxnSpPr>
          <p:cNvPr id="7" name="Straight Connector 6"/>
          <p:cNvCxnSpPr/>
          <p:nvPr/>
        </p:nvCxnSpPr>
        <p:spPr>
          <a:xfrm>
            <a:off x="0" y="1716921"/>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071772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26"/>
          <p:cNvSpPr>
            <a:spLocks noGrp="1" noChangeArrowheads="1"/>
          </p:cNvSpPr>
          <p:nvPr>
            <p:ph type="title"/>
          </p:nvPr>
        </p:nvSpPr>
        <p:spPr>
          <a:xfrm>
            <a:off x="468313" y="260350"/>
            <a:ext cx="8229600" cy="936625"/>
          </a:xfrm>
        </p:spPr>
        <p:txBody>
          <a:bodyPr/>
          <a:lstStyle/>
          <a:p>
            <a:pPr eaLnBrk="1" hangingPunct="1"/>
            <a:r>
              <a:rPr lang="en-GB" altLang="en-US" sz="2900" b="1" dirty="0" smtClean="0">
                <a:solidFill>
                  <a:srgbClr val="7030A0"/>
                </a:solidFill>
                <a:latin typeface="Verdana" panose="020B0604030504040204" pitchFamily="34" charset="0"/>
              </a:rPr>
              <a:t>Fear</a:t>
            </a:r>
            <a:r>
              <a:rPr lang="en-GB" altLang="en-US" sz="4000" b="1" dirty="0" smtClean="0">
                <a:solidFill>
                  <a:srgbClr val="7030A0"/>
                </a:solidFill>
                <a:latin typeface="Verdana" panose="020B0604030504040204" pitchFamily="34" charset="0"/>
                <a:cs typeface="Times New Roman" panose="02020603050405020304" pitchFamily="18" charset="0"/>
              </a:rPr>
              <a:t> </a:t>
            </a:r>
            <a:r>
              <a:rPr lang="en-GB" altLang="en-US" sz="2900" b="1" dirty="0" smtClean="0">
                <a:solidFill>
                  <a:srgbClr val="7030A0"/>
                </a:solidFill>
                <a:latin typeface="Verdana" panose="020B0604030504040204" pitchFamily="34" charset="0"/>
              </a:rPr>
              <a:t>of Falling</a:t>
            </a:r>
            <a:endParaRPr lang="en-US" altLang="en-US" sz="2900" b="1" dirty="0" smtClean="0">
              <a:solidFill>
                <a:srgbClr val="7030A0"/>
              </a:solidFill>
              <a:latin typeface="Verdana" panose="020B0604030504040204" pitchFamily="34" charset="0"/>
            </a:endParaRPr>
          </a:p>
        </p:txBody>
      </p:sp>
      <p:sp>
        <p:nvSpPr>
          <p:cNvPr id="58370" name="Rectangle 1027"/>
          <p:cNvSpPr>
            <a:spLocks noGrp="1" noChangeArrowheads="1"/>
          </p:cNvSpPr>
          <p:nvPr>
            <p:ph type="body" idx="1"/>
          </p:nvPr>
        </p:nvSpPr>
        <p:spPr>
          <a:xfrm>
            <a:off x="179388" y="1412875"/>
            <a:ext cx="6121400" cy="4114800"/>
          </a:xfrm>
        </p:spPr>
        <p:txBody>
          <a:bodyPr/>
          <a:lstStyle/>
          <a:p>
            <a:r>
              <a:rPr lang="en-GB" altLang="en-US" sz="2800" smtClean="0">
                <a:cs typeface="Times New Roman" panose="02020603050405020304" pitchFamily="18" charset="0"/>
              </a:rPr>
              <a:t>Fear and lack of confidence in balance predict</a:t>
            </a:r>
          </a:p>
          <a:p>
            <a:pPr lvl="1">
              <a:lnSpc>
                <a:spcPct val="80000"/>
              </a:lnSpc>
            </a:pPr>
            <a:r>
              <a:rPr lang="en-GB" altLang="en-US" sz="2400" smtClean="0">
                <a:cs typeface="Times New Roman" panose="02020603050405020304" pitchFamily="18" charset="0"/>
              </a:rPr>
              <a:t>Deterioration in physical functioning</a:t>
            </a:r>
            <a:endParaRPr lang="en-GB" altLang="en-US" sz="1600" smtClean="0">
              <a:cs typeface="Times New Roman" panose="02020603050405020304" pitchFamily="18" charset="0"/>
            </a:endParaRPr>
          </a:p>
          <a:p>
            <a:pPr lvl="1">
              <a:lnSpc>
                <a:spcPct val="80000"/>
              </a:lnSpc>
            </a:pPr>
            <a:r>
              <a:rPr lang="en-GB" altLang="en-US" sz="2400" smtClean="0">
                <a:cs typeface="Times New Roman" panose="02020603050405020304" pitchFamily="18" charset="0"/>
              </a:rPr>
              <a:t>Decreases in physical activity,  indoor and outdoor </a:t>
            </a:r>
            <a:endParaRPr lang="en-GB" altLang="en-US" sz="1600" smtClean="0">
              <a:cs typeface="Times New Roman" panose="02020603050405020304" pitchFamily="18" charset="0"/>
            </a:endParaRPr>
          </a:p>
          <a:p>
            <a:pPr lvl="1">
              <a:lnSpc>
                <a:spcPct val="80000"/>
              </a:lnSpc>
            </a:pPr>
            <a:r>
              <a:rPr lang="en-GB" altLang="en-US" sz="2400" smtClean="0">
                <a:cs typeface="Times New Roman" panose="02020603050405020304" pitchFamily="18" charset="0"/>
              </a:rPr>
              <a:t>Increase in fractures</a:t>
            </a:r>
            <a:endParaRPr lang="en-GB" altLang="en-US" sz="1600" smtClean="0">
              <a:cs typeface="Times New Roman" panose="02020603050405020304" pitchFamily="18" charset="0"/>
            </a:endParaRPr>
          </a:p>
          <a:p>
            <a:pPr lvl="1">
              <a:lnSpc>
                <a:spcPct val="80000"/>
              </a:lnSpc>
            </a:pPr>
            <a:r>
              <a:rPr lang="en-GB" altLang="en-US" sz="2400" smtClean="0">
                <a:cs typeface="Times New Roman" panose="02020603050405020304" pitchFamily="18" charset="0"/>
              </a:rPr>
              <a:t>Admission to Institutional Care</a:t>
            </a:r>
          </a:p>
          <a:p>
            <a:endParaRPr lang="en-GB" altLang="en-US" sz="2000" smtClean="0">
              <a:cs typeface="Times New Roman" panose="02020603050405020304" pitchFamily="18" charset="0"/>
            </a:endParaRPr>
          </a:p>
        </p:txBody>
      </p:sp>
      <p:pic>
        <p:nvPicPr>
          <p:cNvPr id="58371" name="Picture 1029" descr="SkateBalanc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060575"/>
            <a:ext cx="25050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84888" y="5667375"/>
            <a:ext cx="3059112" cy="646113"/>
          </a:xfrm>
          <a:prstGeom prst="rect">
            <a:avLst/>
          </a:prstGeom>
        </p:spPr>
        <p:txBody>
          <a:bodyPr>
            <a:spAutoFit/>
          </a:bodyPr>
          <a:lstStyle/>
          <a:p>
            <a:pPr>
              <a:defRPr/>
            </a:pPr>
            <a:r>
              <a:rPr lang="en-GB" i="1" kern="0" dirty="0">
                <a:solidFill>
                  <a:srgbClr val="000000"/>
                </a:solidFill>
                <a:ea typeface="+mn-ea"/>
                <a:cs typeface="Times New Roman"/>
              </a:rPr>
              <a:t>(</a:t>
            </a:r>
            <a:r>
              <a:rPr lang="en-GB" i="1" kern="0" dirty="0" err="1">
                <a:solidFill>
                  <a:srgbClr val="000000"/>
                </a:solidFill>
                <a:ea typeface="+mn-ea"/>
                <a:cs typeface="Times New Roman"/>
              </a:rPr>
              <a:t>Arfken</a:t>
            </a:r>
            <a:r>
              <a:rPr lang="en-GB" i="1" kern="0" dirty="0">
                <a:solidFill>
                  <a:srgbClr val="000000"/>
                </a:solidFill>
                <a:ea typeface="+mn-ea"/>
                <a:cs typeface="Times New Roman"/>
              </a:rPr>
              <a:t> 1994, </a:t>
            </a:r>
            <a:r>
              <a:rPr lang="en-GB" i="1" kern="0" dirty="0" err="1">
                <a:solidFill>
                  <a:srgbClr val="000000"/>
                </a:solidFill>
                <a:ea typeface="+mn-ea"/>
                <a:cs typeface="Times New Roman"/>
              </a:rPr>
              <a:t>Vellas</a:t>
            </a:r>
            <a:r>
              <a:rPr lang="en-GB" i="1" kern="0" dirty="0">
                <a:solidFill>
                  <a:srgbClr val="000000"/>
                </a:solidFill>
                <a:ea typeface="+mn-ea"/>
                <a:cs typeface="Times New Roman"/>
              </a:rPr>
              <a:t> 1997, Cumming 2000, Horne 2011)</a:t>
            </a:r>
            <a:endParaRPr lang="en-GB" sz="2800" i="1" dirty="0">
              <a:latin typeface="Times New Roman" pitchFamily="18" charset="0"/>
              <a:ea typeface="+mn-ea"/>
              <a:cs typeface="Times New Roman" pitchFamily="18" charset="0"/>
            </a:endParaRPr>
          </a:p>
        </p:txBody>
      </p:sp>
      <p:sp>
        <p:nvSpPr>
          <p:cNvPr id="58373" name="Rectangle 6"/>
          <p:cNvSpPr>
            <a:spLocks noChangeArrowheads="1"/>
          </p:cNvSpPr>
          <p:nvPr/>
        </p:nvSpPr>
        <p:spPr bwMode="auto">
          <a:xfrm>
            <a:off x="250825" y="4292600"/>
            <a:ext cx="5761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ja-JP" altLang="en-GB" i="1"/>
              <a:t>“</a:t>
            </a:r>
            <a:r>
              <a:rPr lang="en-GB" altLang="ja-JP" i="1">
                <a:solidFill>
                  <a:srgbClr val="990099"/>
                </a:solidFill>
              </a:rPr>
              <a:t>It</a:t>
            </a:r>
            <a:r>
              <a:rPr lang="ja-JP" altLang="en-GB" i="1">
                <a:solidFill>
                  <a:srgbClr val="990099"/>
                </a:solidFill>
              </a:rPr>
              <a:t>’</a:t>
            </a:r>
            <a:r>
              <a:rPr lang="en-GB" altLang="ja-JP" i="1">
                <a:solidFill>
                  <a:srgbClr val="990099"/>
                </a:solidFill>
              </a:rPr>
              <a:t>s the fear that restricts me. In my mind I know that I can</a:t>
            </a:r>
            <a:r>
              <a:rPr lang="ja-JP" altLang="en-GB" i="1">
                <a:solidFill>
                  <a:srgbClr val="990099"/>
                </a:solidFill>
              </a:rPr>
              <a:t>’</a:t>
            </a:r>
            <a:r>
              <a:rPr lang="en-GB" altLang="ja-JP" i="1">
                <a:solidFill>
                  <a:srgbClr val="990099"/>
                </a:solidFill>
              </a:rPr>
              <a:t>t [walk outside]. The fear of falling and not having the strength to go out, that stops me from going out</a:t>
            </a:r>
            <a:r>
              <a:rPr lang="en-GB" altLang="ja-JP"/>
              <a:t>…</a:t>
            </a:r>
            <a:r>
              <a:rPr lang="ja-JP" altLang="en-GB"/>
              <a:t>”</a:t>
            </a:r>
            <a:r>
              <a:rPr lang="en-GB" altLang="ja-JP"/>
              <a:t> </a:t>
            </a:r>
          </a:p>
          <a:p>
            <a:pPr eaLnBrk="1" hangingPunct="1"/>
            <a:r>
              <a:rPr lang="en-GB" altLang="en-US"/>
              <a:t>(Female, 60yrs)</a:t>
            </a:r>
          </a:p>
        </p:txBody>
      </p:sp>
      <p:cxnSp>
        <p:nvCxnSpPr>
          <p:cNvPr id="7" name="Straight Connector 6"/>
          <p:cNvCxnSpPr/>
          <p:nvPr/>
        </p:nvCxnSpPr>
        <p:spPr>
          <a:xfrm>
            <a:off x="0" y="1412875"/>
            <a:ext cx="9144000" cy="0"/>
          </a:xfrm>
          <a:prstGeom prst="line">
            <a:avLst/>
          </a:prstGeom>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7296944" y="6453336"/>
            <a:ext cx="1638182" cy="246221"/>
          </a:xfrm>
          <a:prstGeom prst="rect">
            <a:avLst/>
          </a:prstGeom>
          <a:noFill/>
        </p:spPr>
        <p:txBody>
          <a:bodyPr wrap="square" rtlCol="0">
            <a:spAutoFit/>
          </a:bodyPr>
          <a:lstStyle/>
          <a:p>
            <a:r>
              <a:rPr lang="en-GB" sz="1000" dirty="0" smtClean="0"/>
              <a:t>Slide courtesy of DA Skelton </a:t>
            </a:r>
            <a:endParaRPr lang="en-GB" sz="1000" dirty="0"/>
          </a:p>
        </p:txBody>
      </p:sp>
    </p:spTree>
    <p:extLst>
      <p:ext uri="{BB962C8B-B14F-4D97-AF65-F5344CB8AC3E}">
        <p14:creationId xmlns:p14="http://schemas.microsoft.com/office/powerpoint/2010/main" val="327129227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a0609421-2e58-402d-ba67-8d72168c6a2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8860</TotalTime>
  <Words>1357</Words>
  <Application>Microsoft Office PowerPoint</Application>
  <PresentationFormat>On-screen Show (4:3)</PresentationFormat>
  <Paragraphs>182</Paragraphs>
  <Slides>30</Slides>
  <Notes>4</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‘Stand up for your bones’ Age Friendly Academy webinar June 2020  </vt:lpstr>
      <vt:lpstr>Housekeeping </vt:lpstr>
      <vt:lpstr>“Life in your years”  Requires more than just stamina and energy, requires strength and balance to feel confident in all other activities you go on to do.... It’s never too late!</vt:lpstr>
      <vt:lpstr>Strength and balance ability over the life course - potential ages or events that may change the trajectory of decline with ageing</vt:lpstr>
      <vt:lpstr>Summary of session</vt:lpstr>
      <vt:lpstr>PowerPoint Presentation</vt:lpstr>
      <vt:lpstr>PowerPoint Presentation</vt:lpstr>
      <vt:lpstr>Men: Incorrect perceptions &amp; assumptions?</vt:lpstr>
      <vt:lpstr>Fear of Falling</vt:lpstr>
      <vt:lpstr>Relationship Between Age and Bone Mass </vt:lpstr>
      <vt:lpstr>PowerPoint Presentation</vt:lpstr>
      <vt:lpstr>Influences on bone</vt:lpstr>
      <vt:lpstr>PowerPoint Presentation</vt:lpstr>
      <vt:lpstr>Sedentary behaviour in older adults</vt:lpstr>
      <vt:lpstr>Sedentary behaviour  health risks</vt:lpstr>
      <vt:lpstr>Sedentary Behaviour (SB) and Bone</vt:lpstr>
      <vt:lpstr>Why focus on Sedentary Behaviour?</vt:lpstr>
      <vt:lpstr>Intervening on sitting time</vt:lpstr>
      <vt:lpstr>PowerPoint Presentation</vt:lpstr>
      <vt:lpstr>PowerPoint Presentation</vt:lpstr>
      <vt:lpstr>It’s never too late</vt:lpstr>
      <vt:lpstr>Working towards achieving the guidelines</vt:lpstr>
      <vt:lpstr>Exercise for Bone Health</vt:lpstr>
      <vt:lpstr>Effective Falls prevention exercise</vt:lpstr>
      <vt:lpstr>Walking has many benefits</vt:lpstr>
      <vt:lpstr>Digital interventions  in light of current COVID-19 crisis    </vt:lpstr>
      <vt:lpstr>Make movement your mission by LLT</vt:lpstr>
      <vt:lpstr>PowerPoint Presentation</vt:lpstr>
      <vt:lpstr>Consistent Messaging</vt:lpstr>
      <vt:lpstr>PowerPoint Presentation</vt:lpstr>
    </vt:vector>
  </TitlesOfParts>
  <Company>Glasgow Caledonian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well: what’s important for falls, frailty and healthy bones?</dc:title>
  <dc:creator>Setup</dc:creator>
  <cp:lastModifiedBy>Hennesseys</cp:lastModifiedBy>
  <cp:revision>109</cp:revision>
  <dcterms:created xsi:type="dcterms:W3CDTF">2017-05-02T13:19:57Z</dcterms:created>
  <dcterms:modified xsi:type="dcterms:W3CDTF">2020-07-01T09:08:49Z</dcterms:modified>
</cp:coreProperties>
</file>