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45"/>
  </p:notesMasterIdLst>
  <p:sldIdLst>
    <p:sldId id="301" r:id="rId2"/>
    <p:sldId id="371" r:id="rId3"/>
    <p:sldId id="370" r:id="rId4"/>
    <p:sldId id="364" r:id="rId5"/>
    <p:sldId id="320" r:id="rId6"/>
    <p:sldId id="332" r:id="rId7"/>
    <p:sldId id="359" r:id="rId8"/>
    <p:sldId id="330" r:id="rId9"/>
    <p:sldId id="342" r:id="rId10"/>
    <p:sldId id="290" r:id="rId11"/>
    <p:sldId id="333" r:id="rId12"/>
    <p:sldId id="331" r:id="rId13"/>
    <p:sldId id="337" r:id="rId14"/>
    <p:sldId id="268" r:id="rId15"/>
    <p:sldId id="360" r:id="rId16"/>
    <p:sldId id="361" r:id="rId17"/>
    <p:sldId id="362" r:id="rId18"/>
    <p:sldId id="343" r:id="rId19"/>
    <p:sldId id="295" r:id="rId20"/>
    <p:sldId id="292" r:id="rId21"/>
    <p:sldId id="351" r:id="rId22"/>
    <p:sldId id="294" r:id="rId23"/>
    <p:sldId id="318" r:id="rId24"/>
    <p:sldId id="319" r:id="rId25"/>
    <p:sldId id="356" r:id="rId26"/>
    <p:sldId id="363" r:id="rId27"/>
    <p:sldId id="346" r:id="rId28"/>
    <p:sldId id="296" r:id="rId29"/>
    <p:sldId id="366" r:id="rId30"/>
    <p:sldId id="367" r:id="rId31"/>
    <p:sldId id="297" r:id="rId32"/>
    <p:sldId id="298" r:id="rId33"/>
    <p:sldId id="299" r:id="rId34"/>
    <p:sldId id="300" r:id="rId35"/>
    <p:sldId id="348" r:id="rId36"/>
    <p:sldId id="368" r:id="rId37"/>
    <p:sldId id="350" r:id="rId38"/>
    <p:sldId id="303" r:id="rId39"/>
    <p:sldId id="344" r:id="rId40"/>
    <p:sldId id="358" r:id="rId41"/>
    <p:sldId id="336" r:id="rId42"/>
    <p:sldId id="310" r:id="rId43"/>
    <p:sldId id="34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0CC0142-ECF6-8440-8634-53BAFDB0747D}">
          <p14:sldIdLst>
            <p14:sldId id="301"/>
            <p14:sldId id="371"/>
            <p14:sldId id="370"/>
            <p14:sldId id="364"/>
            <p14:sldId id="320"/>
            <p14:sldId id="332"/>
            <p14:sldId id="359"/>
            <p14:sldId id="330"/>
            <p14:sldId id="342"/>
            <p14:sldId id="290"/>
            <p14:sldId id="333"/>
            <p14:sldId id="331"/>
            <p14:sldId id="337"/>
            <p14:sldId id="268"/>
            <p14:sldId id="360"/>
            <p14:sldId id="361"/>
            <p14:sldId id="362"/>
            <p14:sldId id="343"/>
            <p14:sldId id="295"/>
            <p14:sldId id="292"/>
            <p14:sldId id="351"/>
            <p14:sldId id="294"/>
            <p14:sldId id="318"/>
            <p14:sldId id="319"/>
            <p14:sldId id="356"/>
            <p14:sldId id="363"/>
            <p14:sldId id="346"/>
            <p14:sldId id="296"/>
            <p14:sldId id="366"/>
            <p14:sldId id="367"/>
            <p14:sldId id="297"/>
            <p14:sldId id="298"/>
            <p14:sldId id="299"/>
            <p14:sldId id="300"/>
            <p14:sldId id="348"/>
            <p14:sldId id="368"/>
            <p14:sldId id="350"/>
            <p14:sldId id="303"/>
            <p14:sldId id="344"/>
            <p14:sldId id="358"/>
            <p14:sldId id="336"/>
            <p14:sldId id="310"/>
            <p14:sldId id="34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28" autoAdjust="0"/>
    <p:restoredTop sz="96035" autoAdjust="0"/>
  </p:normalViewPr>
  <p:slideViewPr>
    <p:cSldViewPr snapToGrid="0" snapToObjects="1">
      <p:cViewPr varScale="1">
        <p:scale>
          <a:sx n="85" d="100"/>
          <a:sy n="85" d="100"/>
        </p:scale>
        <p:origin x="-658" y="-8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947A5-935E-2141-9BD5-CDCFE74B3C1D}" type="datetimeFigureOut">
              <a:rPr lang="en-US" smtClean="0"/>
              <a:t>4/5/2017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584CE-3834-6A49-B5DD-20FFBF39560B}" type="slidenum">
              <a:rPr lang="en-US" smtClean="0"/>
              <a:t>‹#›</a:t>
            </a:fld>
            <a:endParaRPr lang="en-US"/>
          </a:p>
        </p:txBody>
      </p:sp>
    </p:spTree>
    <p:extLst>
      <p:ext uri="{BB962C8B-B14F-4D97-AF65-F5344CB8AC3E}">
        <p14:creationId xmlns:p14="http://schemas.microsoft.com/office/powerpoint/2010/main" val="91284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584CE-3834-6A49-B5DD-20FFBF39560B}" type="slidenum">
              <a:rPr lang="en-US" smtClean="0"/>
              <a:t>38</a:t>
            </a:fld>
            <a:endParaRPr lang="en-US"/>
          </a:p>
        </p:txBody>
      </p:sp>
    </p:spTree>
    <p:extLst>
      <p:ext uri="{BB962C8B-B14F-4D97-AF65-F5344CB8AC3E}">
        <p14:creationId xmlns:p14="http://schemas.microsoft.com/office/powerpoint/2010/main" val="60598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BBCB88-2781-B349-8E73-042AD729FCF7}"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BBCB88-2781-B349-8E73-042AD729FCF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BBCB88-2781-B349-8E73-042AD729FCF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BBCB88-2781-B349-8E73-042AD729FCF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BBCB88-2781-B349-8E73-042AD729FCF7}"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BBCB88-2781-B349-8E73-042AD729FCF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BBCB88-2781-B349-8E73-042AD729FCF7}"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BBCB88-2781-B349-8E73-042AD729FCF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BBCB88-2781-B349-8E73-042AD729FCF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BBCB88-2781-B349-8E73-042AD729FCF7}"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4085FF-0C50-2A45-A7FF-8F97D8AB0AC9}" type="datetimeFigureOut">
              <a:rPr lang="en-US" smtClean="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BBCB88-2781-B349-8E73-042AD729FCF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8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44085FF-0C50-2A45-A7FF-8F97D8AB0AC9}" type="datetimeFigureOut">
              <a:rPr lang="en-US" smtClean="0"/>
              <a:pPr/>
              <a:t>4/5/2017</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1BBCB88-2781-B349-8E73-042AD729FCF7}"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audio" Target="../media/media1.mp3"/><Relationship Id="rId7" Type="http://schemas.openxmlformats.org/officeDocument/2006/relationships/package" Target="../embeddings/Microsoft_Word_Document1.docx"/><Relationship Id="rId2" Type="http://schemas.microsoft.com/office/2007/relationships/media" Target="../media/media1.mp3"/><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1999" y="3154226"/>
            <a:ext cx="6972301" cy="2219124"/>
          </a:xfrm>
        </p:spPr>
        <p:txBody>
          <a:bodyPr/>
          <a:lstStyle/>
          <a:p>
            <a:r>
              <a:rPr lang="en-US" sz="4800" dirty="0"/>
              <a:t>	</a:t>
            </a:r>
            <a:r>
              <a:rPr lang="en-US" sz="4800" dirty="0" smtClean="0"/>
              <a:t>       GLASGOW 2017	</a:t>
            </a:r>
            <a:endParaRPr lang="en-US" sz="4800" dirty="0"/>
          </a:p>
        </p:txBody>
      </p:sp>
      <p:pic>
        <p:nvPicPr>
          <p:cNvPr id="7" name="Picture 6"/>
          <p:cNvPicPr>
            <a:picLocks noChangeAspect="1"/>
          </p:cNvPicPr>
          <p:nvPr/>
        </p:nvPicPr>
        <p:blipFill>
          <a:blip r:embed="rId2"/>
          <a:stretch>
            <a:fillRect/>
          </a:stretch>
        </p:blipFill>
        <p:spPr>
          <a:xfrm>
            <a:off x="1397000" y="275586"/>
            <a:ext cx="6337300" cy="2057400"/>
          </a:xfrm>
          <a:prstGeom prst="rect">
            <a:avLst/>
          </a:prstGeom>
        </p:spPr>
      </p:pic>
    </p:spTree>
    <p:extLst>
      <p:ext uri="{BB962C8B-B14F-4D97-AF65-F5344CB8AC3E}">
        <p14:creationId xmlns:p14="http://schemas.microsoft.com/office/powerpoint/2010/main" val="3640733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5297"/>
            <a:ext cx="6781800" cy="1795271"/>
          </a:xfrm>
        </p:spPr>
        <p:txBody>
          <a:bodyPr>
            <a:normAutofit/>
          </a:bodyPr>
          <a:lstStyle/>
          <a:p>
            <a:r>
              <a:rPr lang="en-US" b="1" u="sng" dirty="0"/>
              <a:t>The Language of Mediation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81195338"/>
              </p:ext>
            </p:extLst>
          </p:nvPr>
        </p:nvGraphicFramePr>
        <p:xfrm>
          <a:off x="893118" y="1662874"/>
          <a:ext cx="7438004" cy="5293239"/>
        </p:xfrm>
        <a:graphic>
          <a:graphicData uri="http://schemas.openxmlformats.org/drawingml/2006/table">
            <a:tbl>
              <a:tblPr firstRow="1" bandRow="1">
                <a:tableStyleId>{5C22544A-7EE6-4342-B048-85BDC9FD1C3A}</a:tableStyleId>
              </a:tblPr>
              <a:tblGrid>
                <a:gridCol w="3719002">
                  <a:extLst>
                    <a:ext uri="{9D8B030D-6E8A-4147-A177-3AD203B41FA5}">
                      <a16:colId xmlns="" xmlns:a16="http://schemas.microsoft.com/office/drawing/2014/main" val="20000"/>
                    </a:ext>
                  </a:extLst>
                </a:gridCol>
                <a:gridCol w="3719002">
                  <a:extLst>
                    <a:ext uri="{9D8B030D-6E8A-4147-A177-3AD203B41FA5}">
                      <a16:colId xmlns="" xmlns:a16="http://schemas.microsoft.com/office/drawing/2014/main" val="20001"/>
                    </a:ext>
                  </a:extLst>
                </a:gridCol>
              </a:tblGrid>
              <a:tr h="342912">
                <a:tc>
                  <a:txBody>
                    <a:bodyPr/>
                    <a:lstStyle/>
                    <a:p>
                      <a:endParaRPr lang="en-US" b="1" dirty="0"/>
                    </a:p>
                  </a:txBody>
                  <a:tcPr>
                    <a:noFill/>
                  </a:tcPr>
                </a:tc>
                <a:tc>
                  <a:txBody>
                    <a:bodyPr/>
                    <a:lstStyle/>
                    <a:p>
                      <a:endParaRPr lang="en-US" b="1" dirty="0"/>
                    </a:p>
                  </a:txBody>
                  <a:tcPr>
                    <a:noFill/>
                  </a:tcPr>
                </a:tc>
                <a:extLst>
                  <a:ext uri="{0D108BD9-81ED-4DB2-BD59-A6C34878D82A}">
                    <a16:rowId xmlns="" xmlns:a16="http://schemas.microsoft.com/office/drawing/2014/main" val="10000"/>
                  </a:ext>
                </a:extLst>
              </a:tr>
              <a:tr h="608611">
                <a:tc>
                  <a:txBody>
                    <a:bodyPr/>
                    <a:lstStyle/>
                    <a:p>
                      <a:r>
                        <a:rPr lang="en-US" b="1" dirty="0" smtClean="0"/>
                        <a:t>Conference/Joint</a:t>
                      </a:r>
                      <a:endParaRPr lang="en-US" b="1" dirty="0"/>
                    </a:p>
                  </a:txBody>
                  <a:tcPr/>
                </a:tc>
                <a:tc>
                  <a:txBody>
                    <a:bodyPr/>
                    <a:lstStyle/>
                    <a:p>
                      <a:r>
                        <a:rPr lang="en-US" b="1" dirty="0"/>
                        <a:t>In the presence of all parties and advocates (joint session)</a:t>
                      </a:r>
                    </a:p>
                  </a:txBody>
                  <a:tcPr/>
                </a:tc>
                <a:extLst>
                  <a:ext uri="{0D108BD9-81ED-4DB2-BD59-A6C34878D82A}">
                    <a16:rowId xmlns="" xmlns:a16="http://schemas.microsoft.com/office/drawing/2014/main" val="10001"/>
                  </a:ext>
                </a:extLst>
              </a:tr>
              <a:tr h="721239">
                <a:tc>
                  <a:txBody>
                    <a:bodyPr/>
                    <a:lstStyle/>
                    <a:p>
                      <a:r>
                        <a:rPr lang="en-US" b="1" dirty="0" smtClean="0"/>
                        <a:t>Caucus/Private</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Private session by mediator with one party/advocate</a:t>
                      </a:r>
                    </a:p>
                  </a:txBody>
                  <a:tcPr/>
                </a:tc>
                <a:extLst>
                  <a:ext uri="{0D108BD9-81ED-4DB2-BD59-A6C34878D82A}">
                    <a16:rowId xmlns="" xmlns:a16="http://schemas.microsoft.com/office/drawing/2014/main" val="10002"/>
                  </a:ext>
                </a:extLst>
              </a:tr>
              <a:tr h="600096">
                <a:tc>
                  <a:txBody>
                    <a:bodyPr/>
                    <a:lstStyle/>
                    <a:p>
                      <a:r>
                        <a:rPr lang="en-US" b="1" dirty="0"/>
                        <a:t>Facilitative</a:t>
                      </a:r>
                    </a:p>
                  </a:txBody>
                  <a:tcPr/>
                </a:tc>
                <a:tc>
                  <a:txBody>
                    <a:bodyPr/>
                    <a:lstStyle/>
                    <a:p>
                      <a:r>
                        <a:rPr lang="en-US" b="1" dirty="0"/>
                        <a:t>Mediator acts as bridge or conduit between the parties</a:t>
                      </a:r>
                    </a:p>
                  </a:txBody>
                  <a:tcPr/>
                </a:tc>
                <a:extLst>
                  <a:ext uri="{0D108BD9-81ED-4DB2-BD59-A6C34878D82A}">
                    <a16:rowId xmlns="" xmlns:a16="http://schemas.microsoft.com/office/drawing/2014/main" val="10003"/>
                  </a:ext>
                </a:extLst>
              </a:tr>
              <a:tr h="342912">
                <a:tc>
                  <a:txBody>
                    <a:bodyPr/>
                    <a:lstStyle/>
                    <a:p>
                      <a:r>
                        <a:rPr lang="en-US" b="1" dirty="0"/>
                        <a:t>Evaluative</a:t>
                      </a:r>
                    </a:p>
                  </a:txBody>
                  <a:tcPr/>
                </a:tc>
                <a:tc>
                  <a:txBody>
                    <a:bodyPr/>
                    <a:lstStyle/>
                    <a:p>
                      <a:r>
                        <a:rPr lang="en-US" b="1" dirty="0"/>
                        <a:t>Mediator opines if requested</a:t>
                      </a:r>
                    </a:p>
                  </a:txBody>
                  <a:tcPr/>
                </a:tc>
                <a:extLst>
                  <a:ext uri="{0D108BD9-81ED-4DB2-BD59-A6C34878D82A}">
                    <a16:rowId xmlns="" xmlns:a16="http://schemas.microsoft.com/office/drawing/2014/main" val="10004"/>
                  </a:ext>
                </a:extLst>
              </a:tr>
              <a:tr h="600096">
                <a:tc>
                  <a:txBody>
                    <a:bodyPr/>
                    <a:lstStyle/>
                    <a:p>
                      <a:r>
                        <a:rPr lang="en-US" b="1" dirty="0"/>
                        <a:t>Restorative</a:t>
                      </a:r>
                    </a:p>
                  </a:txBody>
                  <a:tcPr/>
                </a:tc>
                <a:tc>
                  <a:txBody>
                    <a:bodyPr/>
                    <a:lstStyle/>
                    <a:p>
                      <a:r>
                        <a:rPr lang="en-US" b="1" dirty="0"/>
                        <a:t>Evolution of “Restorative Justice” principles</a:t>
                      </a:r>
                    </a:p>
                  </a:txBody>
                  <a:tcPr/>
                </a:tc>
                <a:extLst>
                  <a:ext uri="{0D108BD9-81ED-4DB2-BD59-A6C34878D82A}">
                    <a16:rowId xmlns="" xmlns:a16="http://schemas.microsoft.com/office/drawing/2014/main" val="10005"/>
                  </a:ext>
                </a:extLst>
              </a:tr>
              <a:tr h="600096">
                <a:tc>
                  <a:txBody>
                    <a:bodyPr/>
                    <a:lstStyle/>
                    <a:p>
                      <a:r>
                        <a:rPr lang="en-US" b="1" dirty="0"/>
                        <a:t>Transformative</a:t>
                      </a:r>
                    </a:p>
                  </a:txBody>
                  <a:tcPr/>
                </a:tc>
                <a:tc>
                  <a:txBody>
                    <a:bodyPr/>
                    <a:lstStyle/>
                    <a:p>
                      <a:r>
                        <a:rPr lang="en-US" b="1" dirty="0"/>
                        <a:t>Empowerment &amp; recognition trumps “settlement”</a:t>
                      </a:r>
                    </a:p>
                  </a:txBody>
                  <a:tcPr/>
                </a:tc>
                <a:extLst>
                  <a:ext uri="{0D108BD9-81ED-4DB2-BD59-A6C34878D82A}">
                    <a16:rowId xmlns="" xmlns:a16="http://schemas.microsoft.com/office/drawing/2014/main" val="10006"/>
                  </a:ext>
                </a:extLst>
              </a:tr>
              <a:tr h="600096">
                <a:tc>
                  <a:txBody>
                    <a:bodyPr/>
                    <a:lstStyle/>
                    <a:p>
                      <a:r>
                        <a:rPr lang="en-US" b="1" dirty="0"/>
                        <a:t>Collaborative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Four way contract to work cooperatively</a:t>
                      </a:r>
                    </a:p>
                  </a:txBody>
                  <a:tcPr/>
                </a:tc>
                <a:extLst>
                  <a:ext uri="{0D108BD9-81ED-4DB2-BD59-A6C34878D82A}">
                    <a16:rowId xmlns="" xmlns:a16="http://schemas.microsoft.com/office/drawing/2014/main" val="10007"/>
                  </a:ext>
                </a:extLst>
              </a:tr>
              <a:tr h="342912">
                <a:tc>
                  <a:txBody>
                    <a:bodyPr/>
                    <a:lstStyle/>
                    <a:p>
                      <a:r>
                        <a:rPr lang="en-US" b="1" dirty="0"/>
                        <a:t>And ever growing</a:t>
                      </a:r>
                      <a:r>
                        <a:rPr lang="is-I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b="1" dirty="0" smtClean="0"/>
                        <a:t>(Narrative etc.)</a:t>
                      </a:r>
                      <a:endParaRPr lang="en-US" b="1" dirty="0" smtClean="0"/>
                    </a:p>
                    <a:p>
                      <a:endParaRPr lang="en-US" b="1"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4609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1017"/>
            <a:ext cx="6781800" cy="1600200"/>
          </a:xfrm>
        </p:spPr>
        <p:txBody>
          <a:bodyPr/>
          <a:lstStyle/>
          <a:p>
            <a:r>
              <a:rPr lang="en-US" dirty="0"/>
              <a:t>		Chief Justice</a:t>
            </a:r>
          </a:p>
        </p:txBody>
      </p:sp>
      <p:sp>
        <p:nvSpPr>
          <p:cNvPr id="3" name="Content Placeholder 2"/>
          <p:cNvSpPr>
            <a:spLocks noGrp="1"/>
          </p:cNvSpPr>
          <p:nvPr>
            <p:ph idx="1"/>
          </p:nvPr>
        </p:nvSpPr>
        <p:spPr>
          <a:xfrm>
            <a:off x="762000" y="2095432"/>
            <a:ext cx="7543800" cy="3886200"/>
          </a:xfrm>
        </p:spPr>
        <p:txBody>
          <a:bodyPr>
            <a:normAutofit lnSpcReduction="10000"/>
          </a:bodyPr>
          <a:lstStyle/>
          <a:p>
            <a:pPr marL="0" indent="0">
              <a:buNone/>
            </a:pPr>
            <a:r>
              <a:rPr lang="en-US" sz="3200" dirty="0"/>
              <a:t>In </a:t>
            </a:r>
            <a:r>
              <a:rPr lang="en-US" sz="3200" dirty="0" smtClean="0"/>
              <a:t>the </a:t>
            </a:r>
            <a:r>
              <a:rPr lang="en-US" sz="3200" dirty="0"/>
              <a:t>1980s, Chief Justice Warren </a:t>
            </a:r>
            <a:r>
              <a:rPr lang="en-US" sz="3200" dirty="0" smtClean="0"/>
              <a:t>Burger of the United States Supreme Court </a:t>
            </a:r>
            <a:r>
              <a:rPr lang="en-US" sz="3200" dirty="0"/>
              <a:t>observed that </a:t>
            </a:r>
            <a:r>
              <a:rPr lang="en-US" sz="3200" dirty="0" smtClean="0"/>
              <a:t>“the </a:t>
            </a:r>
            <a:r>
              <a:rPr lang="en-US" sz="3200" dirty="0"/>
              <a:t>American judicial system is too costly, too lengthy, too destructive, and too inefficient for a civilized people</a:t>
            </a:r>
            <a:r>
              <a:rPr lang="en-US" sz="3200" dirty="0" smtClean="0"/>
              <a:t>.”  </a:t>
            </a:r>
            <a:r>
              <a:rPr lang="en-US" sz="3200" dirty="0"/>
              <a:t>	Mid-Year Meeting of the American Bar Association, 52 U.S.L.W. 2461, 2471 (Feb. 28, 1984).</a:t>
            </a:r>
          </a:p>
          <a:p>
            <a:endParaRPr lang="en-US" dirty="0"/>
          </a:p>
        </p:txBody>
      </p:sp>
    </p:spTree>
    <p:extLst>
      <p:ext uri="{BB962C8B-B14F-4D97-AF65-F5344CB8AC3E}">
        <p14:creationId xmlns:p14="http://schemas.microsoft.com/office/powerpoint/2010/main" val="199899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2887"/>
            <a:ext cx="6781800" cy="1600200"/>
          </a:xfrm>
        </p:spPr>
        <p:txBody>
          <a:bodyPr/>
          <a:lstStyle/>
          <a:p>
            <a:r>
              <a:rPr lang="en-US" dirty="0"/>
              <a:t>	Abraham Lincoln</a:t>
            </a:r>
          </a:p>
        </p:txBody>
      </p:sp>
      <p:sp>
        <p:nvSpPr>
          <p:cNvPr id="3" name="Content Placeholder 2"/>
          <p:cNvSpPr>
            <a:spLocks noGrp="1"/>
          </p:cNvSpPr>
          <p:nvPr>
            <p:ph idx="1"/>
          </p:nvPr>
        </p:nvSpPr>
        <p:spPr>
          <a:xfrm>
            <a:off x="762000" y="2332697"/>
            <a:ext cx="7543800" cy="2715958"/>
          </a:xfrm>
        </p:spPr>
        <p:txBody>
          <a:bodyPr/>
          <a:lstStyle/>
          <a:p>
            <a:r>
              <a:rPr lang="en-US" dirty="0"/>
              <a:t>Nearly 150 years ago, Abraham Lincoln gave this sage counsel to attorneys:  “Persuade your neighbor to compromise whenever you can.  Point out to them how the nominal winner is often a real loser—in fees, expenses, and waste of time.” 	</a:t>
            </a:r>
          </a:p>
        </p:txBody>
      </p:sp>
    </p:spTree>
    <p:extLst>
      <p:ext uri="{BB962C8B-B14F-4D97-AF65-F5344CB8AC3E}">
        <p14:creationId xmlns:p14="http://schemas.microsoft.com/office/powerpoint/2010/main" val="47656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8931"/>
            <a:ext cx="6781800" cy="1600200"/>
          </a:xfrm>
        </p:spPr>
        <p:txBody>
          <a:bodyPr/>
          <a:lstStyle/>
          <a:p>
            <a:r>
              <a:rPr lang="en-US" dirty="0"/>
              <a:t>	Mahatma Gandhi</a:t>
            </a:r>
          </a:p>
        </p:txBody>
      </p:sp>
      <p:sp>
        <p:nvSpPr>
          <p:cNvPr id="3" name="Content Placeholder 2"/>
          <p:cNvSpPr>
            <a:spLocks noGrp="1"/>
          </p:cNvSpPr>
          <p:nvPr>
            <p:ph idx="1"/>
          </p:nvPr>
        </p:nvSpPr>
        <p:spPr>
          <a:xfrm>
            <a:off x="762000" y="2304784"/>
            <a:ext cx="7543800" cy="3886200"/>
          </a:xfrm>
        </p:spPr>
        <p:txBody>
          <a:bodyPr/>
          <a:lstStyle/>
          <a:p>
            <a:r>
              <a:rPr lang="en-US" sz="3200" dirty="0"/>
              <a:t>There is a higher court than courts of justice and that is the court of conscience. It supersedes all other courts.</a:t>
            </a:r>
          </a:p>
          <a:p>
            <a:r>
              <a:rPr lang="en-US" sz="3200" dirty="0"/>
              <a:t>Culture of the mind must be subservient to the heart</a:t>
            </a:r>
            <a:r>
              <a:rPr lang="en-US" sz="3200" dirty="0" smtClean="0"/>
              <a:t>.</a:t>
            </a:r>
            <a:endParaRPr lang="en-US" sz="3200" dirty="0"/>
          </a:p>
          <a:p>
            <a:endParaRPr lang="en-US" dirty="0"/>
          </a:p>
        </p:txBody>
      </p:sp>
    </p:spTree>
    <p:extLst>
      <p:ext uri="{BB962C8B-B14F-4D97-AF65-F5344CB8AC3E}">
        <p14:creationId xmlns:p14="http://schemas.microsoft.com/office/powerpoint/2010/main" val="293397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762000" y="371017"/>
            <a:ext cx="6781800" cy="1600200"/>
          </a:xfrm>
        </p:spPr>
        <p:txBody>
          <a:bodyPr>
            <a:normAutofit/>
          </a:bodyPr>
          <a:lstStyle/>
          <a:p>
            <a:r>
              <a:rPr lang="en-US" dirty="0"/>
              <a:t>	</a:t>
            </a:r>
            <a:r>
              <a:rPr lang="en-US" sz="4400" dirty="0"/>
              <a:t>Mediation Procedure 	Overview    </a:t>
            </a:r>
            <a:r>
              <a:rPr lang="en-US" sz="3600" dirty="0"/>
              <a:t>(one model )</a:t>
            </a:r>
          </a:p>
        </p:txBody>
      </p:sp>
      <p:sp>
        <p:nvSpPr>
          <p:cNvPr id="208899" name="Rectangle 3"/>
          <p:cNvSpPr>
            <a:spLocks noGrp="1" noChangeArrowheads="1"/>
          </p:cNvSpPr>
          <p:nvPr>
            <p:ph idx="1"/>
          </p:nvPr>
        </p:nvSpPr>
        <p:spPr>
          <a:xfrm>
            <a:off x="762000" y="2126974"/>
            <a:ext cx="7769225" cy="3906078"/>
          </a:xfrm>
        </p:spPr>
        <p:txBody>
          <a:bodyPr>
            <a:noAutofit/>
          </a:bodyPr>
          <a:lstStyle/>
          <a:p>
            <a:pPr marL="342900" indent="-342900">
              <a:spcBef>
                <a:spcPts val="0"/>
              </a:spcBef>
              <a:buAutoNum type="arabicPeriod"/>
            </a:pPr>
            <a:r>
              <a:rPr lang="en-US" sz="1800" b="1" dirty="0"/>
              <a:t>Pre-mediation Preparation</a:t>
            </a:r>
            <a:r>
              <a:rPr lang="en-US" sz="1800" dirty="0"/>
              <a:t>: Mediator reviews </a:t>
            </a:r>
            <a:r>
              <a:rPr lang="en-US" sz="1800" dirty="0" smtClean="0"/>
              <a:t>submissions, Advocates/clients prepare</a:t>
            </a:r>
            <a:endParaRPr lang="en-US" sz="1800" dirty="0"/>
          </a:p>
          <a:p>
            <a:pPr marL="0" indent="0">
              <a:spcBef>
                <a:spcPts val="0"/>
              </a:spcBef>
              <a:buNone/>
            </a:pPr>
            <a:r>
              <a:rPr lang="en-US" sz="1800" b="1" dirty="0">
                <a:solidFill>
                  <a:schemeClr val="accent1"/>
                </a:solidFill>
              </a:rPr>
              <a:t>2.   </a:t>
            </a:r>
            <a:r>
              <a:rPr lang="en-US" sz="1800" b="1" dirty="0"/>
              <a:t>Opening session </a:t>
            </a:r>
            <a:r>
              <a:rPr lang="en-US" sz="1800" dirty="0" smtClean="0"/>
              <a:t>( usually in </a:t>
            </a:r>
            <a:r>
              <a:rPr lang="en-US" sz="1800" dirty="0"/>
              <a:t>conference)</a:t>
            </a:r>
          </a:p>
          <a:p>
            <a:pPr marL="552450" indent="-552450">
              <a:spcBef>
                <a:spcPts val="0"/>
              </a:spcBef>
              <a:buFont typeface="Wingdings" charset="0"/>
              <a:buAutoNum type="arabicPeriod"/>
            </a:pPr>
            <a:endParaRPr lang="en-US" sz="1800" dirty="0"/>
          </a:p>
          <a:p>
            <a:pPr marL="342900" indent="-342900">
              <a:spcBef>
                <a:spcPts val="0"/>
              </a:spcBef>
              <a:buAutoNum type="arabicPeriod" startAt="3"/>
            </a:pPr>
            <a:r>
              <a:rPr lang="en-US" sz="1800" b="1" dirty="0"/>
              <a:t>Mediator’s opening </a:t>
            </a:r>
            <a:r>
              <a:rPr lang="en-US" sz="1800" b="1" dirty="0" smtClean="0"/>
              <a:t>remarks </a:t>
            </a:r>
            <a:r>
              <a:rPr lang="en-US" sz="1800" dirty="0"/>
              <a:t>– set tone, review process</a:t>
            </a:r>
          </a:p>
          <a:p>
            <a:pPr marL="0" indent="0">
              <a:spcBef>
                <a:spcPts val="0"/>
              </a:spcBef>
              <a:buNone/>
            </a:pPr>
            <a:endParaRPr lang="en-US" sz="1800" dirty="0"/>
          </a:p>
          <a:p>
            <a:pPr marL="342900" indent="-342900">
              <a:spcBef>
                <a:spcPts val="0"/>
              </a:spcBef>
              <a:buAutoNum type="arabicPeriod" startAt="4"/>
            </a:pPr>
            <a:r>
              <a:rPr lang="en-US" sz="1800" b="1" dirty="0" smtClean="0"/>
              <a:t>Parties’ </a:t>
            </a:r>
            <a:r>
              <a:rPr lang="en-US" sz="1800" b="1" dirty="0"/>
              <a:t>Opening </a:t>
            </a:r>
            <a:r>
              <a:rPr lang="en-US" sz="1800" b="1" dirty="0" smtClean="0"/>
              <a:t>Remarks </a:t>
            </a:r>
            <a:r>
              <a:rPr lang="en-US" sz="1800" dirty="0"/>
              <a:t>(advocate AND party encouraged to participate)</a:t>
            </a:r>
          </a:p>
          <a:p>
            <a:pPr marL="0" indent="0">
              <a:spcBef>
                <a:spcPts val="0"/>
              </a:spcBef>
              <a:buNone/>
            </a:pPr>
            <a:endParaRPr lang="en-US" sz="1800" dirty="0"/>
          </a:p>
          <a:p>
            <a:pPr marL="0" indent="0">
              <a:spcBef>
                <a:spcPts val="0"/>
              </a:spcBef>
              <a:buNone/>
            </a:pPr>
            <a:r>
              <a:rPr lang="en-US" sz="1800" b="1" dirty="0">
                <a:solidFill>
                  <a:schemeClr val="accent1"/>
                </a:solidFill>
              </a:rPr>
              <a:t>5.   </a:t>
            </a:r>
            <a:r>
              <a:rPr lang="en-US" sz="1800" b="1" dirty="0"/>
              <a:t>Problem Solving Phase </a:t>
            </a:r>
            <a:r>
              <a:rPr lang="en-US" sz="1800" dirty="0"/>
              <a:t>– issues and areas of agreement/disagreement identified,   Mediator decides to move to caucus or remain in conference session.</a:t>
            </a:r>
          </a:p>
          <a:p>
            <a:pPr marL="0" indent="0">
              <a:spcBef>
                <a:spcPts val="0"/>
              </a:spcBef>
              <a:buNone/>
            </a:pPr>
            <a:r>
              <a:rPr lang="en-US" sz="1800" dirty="0"/>
              <a:t> </a:t>
            </a:r>
          </a:p>
          <a:p>
            <a:pPr marL="0" indent="0">
              <a:spcBef>
                <a:spcPts val="0"/>
              </a:spcBef>
              <a:buNone/>
            </a:pPr>
            <a:r>
              <a:rPr lang="en-US" sz="1800" b="1" dirty="0">
                <a:solidFill>
                  <a:schemeClr val="accent1"/>
                </a:solidFill>
              </a:rPr>
              <a:t>6.   </a:t>
            </a:r>
            <a:r>
              <a:rPr lang="en-US" sz="1800" b="1" dirty="0"/>
              <a:t>Process continues- </a:t>
            </a:r>
            <a:r>
              <a:rPr lang="en-US" sz="1800" dirty="0"/>
              <a:t>in conference </a:t>
            </a:r>
            <a:r>
              <a:rPr lang="en-US" sz="1800" dirty="0" smtClean="0"/>
              <a:t>and/or </a:t>
            </a:r>
            <a:r>
              <a:rPr lang="en-US" sz="1800" dirty="0"/>
              <a:t>caucus</a:t>
            </a:r>
          </a:p>
          <a:p>
            <a:pPr marL="514350" indent="-514350">
              <a:spcBef>
                <a:spcPts val="0"/>
              </a:spcBef>
              <a:buAutoNum type="arabicPeriod" startAt="6"/>
            </a:pPr>
            <a:endParaRPr lang="en-US" sz="1800" dirty="0"/>
          </a:p>
          <a:p>
            <a:pPr marL="0" indent="0">
              <a:spcBef>
                <a:spcPts val="0"/>
              </a:spcBef>
              <a:buNone/>
            </a:pPr>
            <a:r>
              <a:rPr lang="en-US" sz="1800" b="1" dirty="0">
                <a:solidFill>
                  <a:schemeClr val="accent1"/>
                </a:solidFill>
              </a:rPr>
              <a:t>7.    </a:t>
            </a:r>
            <a:r>
              <a:rPr lang="en-US" sz="1800" b="1" dirty="0"/>
              <a:t>Re-convene everyone </a:t>
            </a:r>
            <a:r>
              <a:rPr lang="en-US" sz="1800" dirty="0"/>
              <a:t>- formalize agreement, suspend, or terminate</a:t>
            </a:r>
          </a:p>
        </p:txBody>
      </p:sp>
    </p:spTree>
    <p:extLst>
      <p:ext uri="{BB962C8B-B14F-4D97-AF65-F5344CB8AC3E}">
        <p14:creationId xmlns:p14="http://schemas.microsoft.com/office/powerpoint/2010/main" val="151550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81891"/>
            <a:ext cx="6781800" cy="1603169"/>
          </a:xfrm>
        </p:spPr>
        <p:txBody>
          <a:bodyPr>
            <a:normAutofit fontScale="90000"/>
          </a:bodyPr>
          <a:lstStyle/>
          <a:p>
            <a:r>
              <a:rPr lang="en-US" dirty="0" smtClean="0"/>
              <a:t>Cases mediated now in US Courts</a:t>
            </a:r>
            <a:endParaRPr lang="en-US" dirty="0"/>
          </a:p>
        </p:txBody>
      </p:sp>
      <p:sp>
        <p:nvSpPr>
          <p:cNvPr id="3" name="Content Placeholder 2"/>
          <p:cNvSpPr>
            <a:spLocks noGrp="1"/>
          </p:cNvSpPr>
          <p:nvPr>
            <p:ph idx="1"/>
          </p:nvPr>
        </p:nvSpPr>
        <p:spPr>
          <a:xfrm>
            <a:off x="762000" y="2185059"/>
            <a:ext cx="7543800" cy="3277589"/>
          </a:xfrm>
        </p:spPr>
        <p:txBody>
          <a:bodyPr>
            <a:normAutofit fontScale="92500" lnSpcReduction="10000"/>
          </a:bodyPr>
          <a:lstStyle/>
          <a:p>
            <a:r>
              <a:rPr lang="en-US" dirty="0" smtClean="0"/>
              <a:t>Family			Probate</a:t>
            </a:r>
          </a:p>
          <a:p>
            <a:r>
              <a:rPr lang="en-US" dirty="0" smtClean="0"/>
              <a:t>Commercial			Chancery </a:t>
            </a:r>
          </a:p>
          <a:p>
            <a:r>
              <a:rPr lang="en-US" dirty="0" smtClean="0"/>
              <a:t>Tort				Transactional</a:t>
            </a:r>
          </a:p>
          <a:p>
            <a:r>
              <a:rPr lang="en-US" dirty="0" smtClean="0"/>
              <a:t>Class Actions	</a:t>
            </a:r>
            <a:r>
              <a:rPr lang="en-US" smtClean="0"/>
              <a:t>	             Employment</a:t>
            </a:r>
            <a:endParaRPr lang="en-US" dirty="0" smtClean="0"/>
          </a:p>
          <a:p>
            <a:r>
              <a:rPr lang="en-US" dirty="0" smtClean="0"/>
              <a:t>Appellate		</a:t>
            </a:r>
          </a:p>
          <a:p>
            <a:r>
              <a:rPr lang="en-US" dirty="0" smtClean="0">
                <a:solidFill>
                  <a:srgbClr val="FF0000"/>
                </a:solidFill>
              </a:rPr>
              <a:t>SMALL CLAIMS</a:t>
            </a:r>
          </a:p>
          <a:p>
            <a:r>
              <a:rPr lang="en-US" dirty="0" smtClean="0">
                <a:solidFill>
                  <a:srgbClr val="FF0000"/>
                </a:solidFill>
              </a:rPr>
              <a:t>At the request of US judges in many jurisdictions, judges in virtually ALL civil divisions (other than Juvenile) may now refer cases to mediation</a:t>
            </a:r>
            <a:endParaRPr lang="en-US" dirty="0">
              <a:solidFill>
                <a:srgbClr val="FF0000"/>
              </a:solidFill>
            </a:endParaRPr>
          </a:p>
        </p:txBody>
      </p:sp>
    </p:spTree>
    <p:extLst>
      <p:ext uri="{BB962C8B-B14F-4D97-AF65-F5344CB8AC3E}">
        <p14:creationId xmlns:p14="http://schemas.microsoft.com/office/powerpoint/2010/main" val="69089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6265"/>
            <a:ext cx="6781800" cy="1045029"/>
          </a:xfrm>
        </p:spPr>
        <p:txBody>
          <a:bodyPr/>
          <a:lstStyle/>
          <a:p>
            <a:r>
              <a:rPr lang="en-US" dirty="0" smtClean="0"/>
              <a:t>Spreading Worldwide</a:t>
            </a:r>
            <a:endParaRPr lang="en-US" dirty="0"/>
          </a:p>
        </p:txBody>
      </p:sp>
      <p:sp>
        <p:nvSpPr>
          <p:cNvPr id="3" name="Content Placeholder 2"/>
          <p:cNvSpPr>
            <a:spLocks noGrp="1"/>
          </p:cNvSpPr>
          <p:nvPr>
            <p:ph idx="1"/>
          </p:nvPr>
        </p:nvSpPr>
        <p:spPr>
          <a:xfrm>
            <a:off x="643246" y="1793174"/>
            <a:ext cx="7543800" cy="3978234"/>
          </a:xfrm>
        </p:spPr>
        <p:txBody>
          <a:bodyPr/>
          <a:lstStyle/>
          <a:p>
            <a:r>
              <a:rPr lang="en-US" dirty="0" smtClean="0"/>
              <a:t>EU  Mandates not only Rules for Court Mediation in all member states, but also mandates Rules for ODR</a:t>
            </a:r>
          </a:p>
          <a:p>
            <a:r>
              <a:rPr lang="en-US" dirty="0" smtClean="0"/>
              <a:t>Australia, Asia, are developing  programs</a:t>
            </a:r>
          </a:p>
          <a:p>
            <a:r>
              <a:rPr lang="en-US" dirty="0" smtClean="0"/>
              <a:t> In its “infancy” in South America and Africa but interest is growing rapidly - all starting to develop rules and programs to implement mediation programs</a:t>
            </a:r>
          </a:p>
        </p:txBody>
      </p:sp>
    </p:spTree>
    <p:extLst>
      <p:ext uri="{BB962C8B-B14F-4D97-AF65-F5344CB8AC3E}">
        <p14:creationId xmlns:p14="http://schemas.microsoft.com/office/powerpoint/2010/main" val="177618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90649"/>
            <a:ext cx="6781800" cy="1531917"/>
          </a:xfrm>
        </p:spPr>
        <p:txBody>
          <a:bodyPr>
            <a:normAutofit/>
          </a:bodyPr>
          <a:lstStyle/>
          <a:p>
            <a:r>
              <a:rPr lang="en-US" sz="4400" dirty="0" smtClean="0">
                <a:solidFill>
                  <a:schemeClr val="accent1"/>
                </a:solidFill>
              </a:rPr>
              <a:t>		Drop the “A”</a:t>
            </a:r>
            <a:endParaRPr lang="en-US" sz="4400" dirty="0">
              <a:solidFill>
                <a:schemeClr val="accent1"/>
              </a:solidFill>
            </a:endParaRPr>
          </a:p>
        </p:txBody>
      </p:sp>
      <p:sp>
        <p:nvSpPr>
          <p:cNvPr id="3" name="Content Placeholder 2"/>
          <p:cNvSpPr>
            <a:spLocks noGrp="1"/>
          </p:cNvSpPr>
          <p:nvPr>
            <p:ph idx="1"/>
          </p:nvPr>
        </p:nvSpPr>
        <p:spPr>
          <a:xfrm>
            <a:off x="762000" y="3146960"/>
            <a:ext cx="7543800" cy="1425039"/>
          </a:xfrm>
        </p:spPr>
        <p:txBody>
          <a:bodyPr>
            <a:normAutofit/>
          </a:bodyPr>
          <a:lstStyle/>
          <a:p>
            <a:r>
              <a:rPr lang="en-US" sz="4000" dirty="0" smtClean="0"/>
              <a:t>A new worldwide view of dispute resolution is emerging</a:t>
            </a:r>
            <a:endParaRPr lang="en-US" sz="4000" dirty="0"/>
          </a:p>
        </p:txBody>
      </p:sp>
    </p:spTree>
    <p:extLst>
      <p:ext uri="{BB962C8B-B14F-4D97-AF65-F5344CB8AC3E}">
        <p14:creationId xmlns:p14="http://schemas.microsoft.com/office/powerpoint/2010/main" val="139775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50084"/>
            <a:ext cx="6781800" cy="2438556"/>
          </a:xfrm>
        </p:spPr>
        <p:txBody>
          <a:bodyPr>
            <a:normAutofit fontScale="90000"/>
          </a:bodyPr>
          <a:lstStyle/>
          <a:p>
            <a:r>
              <a:rPr lang="en-US" sz="5300" dirty="0">
                <a:solidFill>
                  <a:schemeClr val="accent1"/>
                </a:solidFill>
              </a:rPr>
              <a:t>	</a:t>
            </a:r>
            <a:r>
              <a:rPr lang="en-US" sz="5300" dirty="0" smtClean="0">
                <a:solidFill>
                  <a:schemeClr val="accent1"/>
                </a:solidFill>
              </a:rPr>
              <a:t>    Advantages of    		  		Mediation</a:t>
            </a:r>
            <a:r>
              <a:rPr lang="en-US" sz="6600" dirty="0"/>
              <a:t/>
            </a:r>
            <a:br>
              <a:rPr lang="en-US" sz="6600" dirty="0"/>
            </a:br>
            <a:r>
              <a:rPr lang="en-US" sz="6600" dirty="0"/>
              <a:t>	    </a:t>
            </a:r>
            <a:r>
              <a:rPr lang="en-US" sz="5300" dirty="0"/>
              <a:t>It is Not Binding</a:t>
            </a:r>
          </a:p>
        </p:txBody>
      </p:sp>
      <p:sp>
        <p:nvSpPr>
          <p:cNvPr id="3" name="Content Placeholder 2"/>
          <p:cNvSpPr>
            <a:spLocks noGrp="1"/>
          </p:cNvSpPr>
          <p:nvPr>
            <p:ph idx="1"/>
          </p:nvPr>
        </p:nvSpPr>
        <p:spPr>
          <a:xfrm>
            <a:off x="762000" y="3189942"/>
            <a:ext cx="7543800" cy="2356093"/>
          </a:xfrm>
        </p:spPr>
        <p:txBody>
          <a:bodyPr>
            <a:noAutofit/>
          </a:bodyPr>
          <a:lstStyle/>
          <a:p>
            <a:r>
              <a:rPr lang="en-US" sz="2800" dirty="0"/>
              <a:t>Does NOT deprive the parties of their right to a trial</a:t>
            </a:r>
          </a:p>
          <a:p>
            <a:r>
              <a:rPr lang="en-US" sz="2800" dirty="0"/>
              <a:t>May result in a “binding” agreement, fully enforceable in a Court of Law</a:t>
            </a:r>
          </a:p>
          <a:p>
            <a:r>
              <a:rPr lang="en-US" sz="2800" dirty="0"/>
              <a:t>Usually VOLUNTARY  (Sometimes Mandatory)</a:t>
            </a:r>
          </a:p>
        </p:txBody>
      </p:sp>
    </p:spTree>
    <p:extLst>
      <p:ext uri="{BB962C8B-B14F-4D97-AF65-F5344CB8AC3E}">
        <p14:creationId xmlns:p14="http://schemas.microsoft.com/office/powerpoint/2010/main" val="44231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00480"/>
            <a:ext cx="6781800" cy="670736"/>
          </a:xfrm>
        </p:spPr>
        <p:txBody>
          <a:bodyPr>
            <a:noAutofit/>
          </a:bodyPr>
          <a:lstStyle/>
          <a:p>
            <a:pPr lvl="1" algn="ctr" defTabSz="457200" rtl="0">
              <a:spcBef>
                <a:spcPct val="0"/>
              </a:spcBef>
            </a:pPr>
            <a:r>
              <a:rPr lang="en-US" sz="4800" b="1" dirty="0"/>
              <a:t>Speed of Resolution</a:t>
            </a:r>
            <a:r>
              <a:rPr lang="en-US" sz="4000" dirty="0"/>
              <a:t/>
            </a:r>
            <a:br>
              <a:rPr lang="en-US" sz="4000" dirty="0"/>
            </a:br>
            <a:endParaRPr lang="en-US" sz="4000" dirty="0"/>
          </a:p>
        </p:txBody>
      </p:sp>
      <p:sp>
        <p:nvSpPr>
          <p:cNvPr id="3" name="Content Placeholder 2"/>
          <p:cNvSpPr>
            <a:spLocks noGrp="1"/>
          </p:cNvSpPr>
          <p:nvPr>
            <p:ph idx="1"/>
          </p:nvPr>
        </p:nvSpPr>
        <p:spPr>
          <a:xfrm>
            <a:off x="762000" y="1461052"/>
            <a:ext cx="7543800" cy="4591878"/>
          </a:xfrm>
        </p:spPr>
        <p:txBody>
          <a:bodyPr>
            <a:noAutofit/>
          </a:bodyPr>
          <a:lstStyle/>
          <a:p>
            <a:pPr marL="457200" lvl="1" indent="-457200">
              <a:buFont typeface="Arial" charset="0"/>
              <a:buChar char="•"/>
            </a:pPr>
            <a:r>
              <a:rPr lang="en-US" sz="2800" dirty="0">
                <a:solidFill>
                  <a:srgbClr val="FF0000"/>
                </a:solidFill>
              </a:rPr>
              <a:t>People do not like being in conflict. </a:t>
            </a:r>
            <a:r>
              <a:rPr lang="en-US" sz="2800" dirty="0"/>
              <a:t>It is troublesome, time consuming, and a drain on both financial, emotional and management resources. Mediation sessions can be set up quickly – unlike disputes working their way through the judicial system or arbitration. In commercial disputes it can be most important that the normal flow of business continues. </a:t>
            </a:r>
          </a:p>
          <a:p>
            <a:pPr marL="457200" lvl="1" indent="-457200">
              <a:buFont typeface="Arial" charset="0"/>
              <a:buChar char="•"/>
            </a:pPr>
            <a:r>
              <a:rPr lang="en-US" sz="2800" dirty="0"/>
              <a:t>Backlog, “justice delayed is justice denied,” peace of mind restored sooner rather than </a:t>
            </a:r>
            <a:r>
              <a:rPr lang="en-US" sz="2800" dirty="0" smtClean="0"/>
              <a:t>later.</a:t>
            </a:r>
            <a:endParaRPr lang="en-US" sz="2800" dirty="0"/>
          </a:p>
        </p:txBody>
      </p:sp>
    </p:spTree>
    <p:extLst>
      <p:ext uri="{BB962C8B-B14F-4D97-AF65-F5344CB8AC3E}">
        <p14:creationId xmlns:p14="http://schemas.microsoft.com/office/powerpoint/2010/main" val="111777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6888"/>
            <a:ext cx="6781800" cy="403761"/>
          </a:xfrm>
        </p:spPr>
        <p:txBody>
          <a:bodyPr>
            <a:normAutofit/>
          </a:bodyPr>
          <a:lstStyle/>
          <a:p>
            <a:r>
              <a:rPr lang="en-US" sz="1800" dirty="0" smtClean="0"/>
              <a:t>INADR Philosophy</a:t>
            </a:r>
            <a:endParaRPr lang="en-US" sz="1800" dirty="0"/>
          </a:p>
        </p:txBody>
      </p:sp>
      <p:sp>
        <p:nvSpPr>
          <p:cNvPr id="3" name="Content Placeholder 2"/>
          <p:cNvSpPr>
            <a:spLocks noGrp="1"/>
          </p:cNvSpPr>
          <p:nvPr>
            <p:ph idx="1"/>
          </p:nvPr>
        </p:nvSpPr>
        <p:spPr>
          <a:xfrm>
            <a:off x="762000" y="1163781"/>
            <a:ext cx="7543800" cy="5056909"/>
          </a:xfrm>
        </p:spPr>
        <p:txBody>
          <a:bodyPr>
            <a:normAutofit fontScale="92500" lnSpcReduction="10000"/>
          </a:bodyPr>
          <a:lstStyle/>
          <a:p>
            <a:r>
              <a:rPr lang="en-US" sz="1800" dirty="0"/>
              <a:t>As we travel around the world conducting mediation tournaments, we see the use of mediation expanding (at various stages) everywhere. It is a major objective of the </a:t>
            </a:r>
            <a:r>
              <a:rPr lang="en-US" sz="1800" dirty="0" err="1" smtClean="0"/>
              <a:t>InterNational</a:t>
            </a:r>
            <a:r>
              <a:rPr lang="en-US" sz="1800" dirty="0" smtClean="0"/>
              <a:t> </a:t>
            </a:r>
            <a:r>
              <a:rPr lang="en-US" sz="1800" dirty="0"/>
              <a:t>Academy of Dispute Resolution that students leave this competition with an enhanced vision of what mediation is and can be. We try to vary the types of case scenarios to allow the students to experiment with as many different techniques and styles as possible. </a:t>
            </a:r>
            <a:r>
              <a:rPr lang="en-US" sz="1800" dirty="0" smtClean="0"/>
              <a:t>While there may be different approaches and philosophies adhered to or taught by professional </a:t>
            </a:r>
            <a:r>
              <a:rPr lang="en-US" sz="1800" dirty="0"/>
              <a:t>mediators, college and law school professors, and mediation </a:t>
            </a:r>
            <a:r>
              <a:rPr lang="en-US" sz="1800" dirty="0" smtClean="0"/>
              <a:t>trainers, </a:t>
            </a:r>
            <a:r>
              <a:rPr lang="en-US" sz="1800" dirty="0"/>
              <a:t>we believe there is no one right way to mediate in general or in any specific dispute. A good mediator will be flexible and open to using the best approach and applying the best principles relevant to the specific dispute s/he is mediating. Professional mediators often start by taking a 40-hour training course to become certified by various sanctioning bodies. Law students often spend an entire semester merely learning about the breadth and scope of mediation. The brief training presented in conjunction with out tournament is provided as a basic introduction to the wide world of mediation. While we hope you find it helpful, it is certainly not as comprehensive or expansive as the many fine courses and textbooks currently available on the subject. It is our desire by offering some training along with the competition to whet your appetite and start you on your journey into the world of mediation with a very basic overview. </a:t>
            </a:r>
          </a:p>
          <a:p>
            <a:r>
              <a:rPr lang="en-US" sz="1800" dirty="0"/>
              <a:t> </a:t>
            </a:r>
          </a:p>
          <a:p>
            <a:endParaRPr lang="en-US" dirty="0"/>
          </a:p>
        </p:txBody>
      </p:sp>
    </p:spTree>
    <p:extLst>
      <p:ext uri="{BB962C8B-B14F-4D97-AF65-F5344CB8AC3E}">
        <p14:creationId xmlns:p14="http://schemas.microsoft.com/office/powerpoint/2010/main" val="203548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1017"/>
            <a:ext cx="6781800" cy="1600200"/>
          </a:xfrm>
        </p:spPr>
        <p:txBody>
          <a:bodyPr>
            <a:normAutofit fontScale="90000"/>
          </a:bodyPr>
          <a:lstStyle/>
          <a:p>
            <a:r>
              <a:rPr lang="en-US" dirty="0"/>
              <a:t>		Cost Savings</a:t>
            </a:r>
            <a:r>
              <a:rPr lang="en-US" u="sng" dirty="0"/>
              <a:t> </a:t>
            </a:r>
            <a:r>
              <a:rPr lang="en-US" dirty="0"/>
              <a:t/>
            </a:r>
            <a:br>
              <a:rPr lang="en-US" dirty="0"/>
            </a:br>
            <a:endParaRPr lang="en-US" dirty="0"/>
          </a:p>
        </p:txBody>
      </p:sp>
      <p:sp>
        <p:nvSpPr>
          <p:cNvPr id="3" name="Content Placeholder 2"/>
          <p:cNvSpPr>
            <a:spLocks noGrp="1"/>
          </p:cNvSpPr>
          <p:nvPr>
            <p:ph idx="1"/>
          </p:nvPr>
        </p:nvSpPr>
        <p:spPr>
          <a:xfrm>
            <a:off x="762000" y="1669774"/>
            <a:ext cx="7543800" cy="4144616"/>
          </a:xfrm>
        </p:spPr>
        <p:txBody>
          <a:bodyPr>
            <a:normAutofit/>
          </a:bodyPr>
          <a:lstStyle/>
          <a:p>
            <a:pPr lvl="0">
              <a:buFont typeface="Arial" charset="0"/>
              <a:buChar char="•"/>
            </a:pPr>
            <a:r>
              <a:rPr lang="en-US" sz="3200" dirty="0"/>
              <a:t>This is a fairly obvious and a major advantage. Because cases can be settled quickly, legal costs and time costs are kept to a minimum. </a:t>
            </a:r>
          </a:p>
          <a:p>
            <a:pPr marL="0" lvl="0" indent="0">
              <a:buNone/>
            </a:pPr>
            <a:endParaRPr lang="en-US" dirty="0"/>
          </a:p>
          <a:p>
            <a:pPr lvl="0">
              <a:buFont typeface="Arial" charset="0"/>
              <a:buChar char="•"/>
            </a:pPr>
            <a:r>
              <a:rPr lang="en-US" sz="3200" dirty="0"/>
              <a:t>Voltaire  “I was never ruined but twice … Once when I lost a lawsuit and once when I won one.</a:t>
            </a:r>
          </a:p>
          <a:p>
            <a:endParaRPr lang="en-US" dirty="0"/>
          </a:p>
        </p:txBody>
      </p:sp>
    </p:spTree>
    <p:extLst>
      <p:ext uri="{BB962C8B-B14F-4D97-AF65-F5344CB8AC3E}">
        <p14:creationId xmlns:p14="http://schemas.microsoft.com/office/powerpoint/2010/main" val="4109468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Don’t be this lawyer!</a:t>
            </a:r>
            <a:br>
              <a:rPr lang="en-US" dirty="0" smtClean="0"/>
            </a:br>
            <a:r>
              <a:rPr lang="en-US" dirty="0" smtClean="0"/>
              <a:t>               Bleak House</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96" y="1444487"/>
            <a:ext cx="7341704" cy="3075885"/>
          </a:xfrm>
          <a:prstGeom prst="rect">
            <a:avLst/>
          </a:prstGeom>
        </p:spPr>
      </p:pic>
    </p:spTree>
    <p:extLst>
      <p:ext uri="{BB962C8B-B14F-4D97-AF65-F5344CB8AC3E}">
        <p14:creationId xmlns:p14="http://schemas.microsoft.com/office/powerpoint/2010/main" val="638239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8931"/>
            <a:ext cx="6781800" cy="1600200"/>
          </a:xfrm>
        </p:spPr>
        <p:txBody>
          <a:bodyPr>
            <a:normAutofit fontScale="90000"/>
          </a:bodyPr>
          <a:lstStyle/>
          <a:p>
            <a:r>
              <a:rPr lang="en-US" dirty="0"/>
              <a:t>			Improves/Restores 		Communication</a:t>
            </a:r>
          </a:p>
        </p:txBody>
      </p:sp>
      <p:sp>
        <p:nvSpPr>
          <p:cNvPr id="3" name="Content Placeholder 2"/>
          <p:cNvSpPr>
            <a:spLocks noGrp="1"/>
          </p:cNvSpPr>
          <p:nvPr>
            <p:ph idx="1"/>
          </p:nvPr>
        </p:nvSpPr>
        <p:spPr>
          <a:xfrm>
            <a:off x="762000" y="2262913"/>
            <a:ext cx="7543800" cy="3886200"/>
          </a:xfrm>
        </p:spPr>
        <p:txBody>
          <a:bodyPr>
            <a:noAutofit/>
          </a:bodyPr>
          <a:lstStyle/>
          <a:p>
            <a:pPr lvl="0">
              <a:buFont typeface="Arial" charset="0"/>
              <a:buChar char="•"/>
            </a:pPr>
            <a:r>
              <a:rPr lang="en-US" sz="2800" dirty="0"/>
              <a:t>The filing of a lawsuit or arbitration action usually </a:t>
            </a:r>
            <a:r>
              <a:rPr lang="en-US" sz="2800" dirty="0">
                <a:solidFill>
                  <a:srgbClr val="FF0000"/>
                </a:solidFill>
              </a:rPr>
              <a:t>cuts off all direct communication </a:t>
            </a:r>
            <a:r>
              <a:rPr lang="en-US" sz="2800" dirty="0"/>
              <a:t>between the parties. The face-to-face meeting which occurs at a mediation’s joint </a:t>
            </a:r>
            <a:r>
              <a:rPr lang="en-US" sz="2800" dirty="0" smtClean="0"/>
              <a:t>sessions allows </a:t>
            </a:r>
            <a:r>
              <a:rPr lang="en-US" sz="2800" dirty="0"/>
              <a:t>open communication directly between the parties again. The mediator can oversee the discussion to make sure passions and emotive language do not interfere with the settlement process. </a:t>
            </a:r>
          </a:p>
        </p:txBody>
      </p:sp>
    </p:spTree>
    <p:extLst>
      <p:ext uri="{BB962C8B-B14F-4D97-AF65-F5344CB8AC3E}">
        <p14:creationId xmlns:p14="http://schemas.microsoft.com/office/powerpoint/2010/main" val="236950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2887"/>
            <a:ext cx="6781800" cy="1600200"/>
          </a:xfrm>
        </p:spPr>
        <p:txBody>
          <a:bodyPr>
            <a:normAutofit fontScale="90000"/>
          </a:bodyPr>
          <a:lstStyle/>
          <a:p>
            <a:r>
              <a:rPr lang="en-US" dirty="0"/>
              <a:t>	Improves/Restores 		Communication</a:t>
            </a:r>
          </a:p>
        </p:txBody>
      </p:sp>
      <p:sp>
        <p:nvSpPr>
          <p:cNvPr id="3" name="Content Placeholder 2"/>
          <p:cNvSpPr>
            <a:spLocks noGrp="1"/>
          </p:cNvSpPr>
          <p:nvPr>
            <p:ph idx="1"/>
          </p:nvPr>
        </p:nvSpPr>
        <p:spPr>
          <a:xfrm>
            <a:off x="762000" y="2035185"/>
            <a:ext cx="7543800" cy="3886200"/>
          </a:xfrm>
        </p:spPr>
        <p:txBody>
          <a:bodyPr>
            <a:normAutofit lnSpcReduction="10000"/>
          </a:bodyPr>
          <a:lstStyle/>
          <a:p>
            <a:r>
              <a:rPr lang="en-US" sz="3200" dirty="0"/>
              <a:t>Divorce – still will be raising children together</a:t>
            </a:r>
          </a:p>
          <a:p>
            <a:r>
              <a:rPr lang="en-US" sz="3200" dirty="0"/>
              <a:t>Business </a:t>
            </a:r>
            <a:r>
              <a:rPr lang="en-US" sz="3200" dirty="0" smtClean="0"/>
              <a:t>breakup &amp; other commercial disputes </a:t>
            </a:r>
            <a:r>
              <a:rPr lang="en-US" sz="3200" dirty="0"/>
              <a:t>may have future business relationship – or at least travel in the same business circles</a:t>
            </a:r>
          </a:p>
          <a:p>
            <a:r>
              <a:rPr lang="en-US" sz="3200" dirty="0"/>
              <a:t>Probate – may bring families back </a:t>
            </a:r>
            <a:r>
              <a:rPr lang="en-US" sz="3200" dirty="0" smtClean="0"/>
              <a:t>together-can affect generations</a:t>
            </a:r>
            <a:endParaRPr lang="en-US" sz="3200" dirty="0"/>
          </a:p>
        </p:txBody>
      </p:sp>
    </p:spTree>
    <p:extLst>
      <p:ext uri="{BB962C8B-B14F-4D97-AF65-F5344CB8AC3E}">
        <p14:creationId xmlns:p14="http://schemas.microsoft.com/office/powerpoint/2010/main" val="319544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4974"/>
            <a:ext cx="6781800" cy="1600200"/>
          </a:xfrm>
        </p:spPr>
        <p:txBody>
          <a:bodyPr/>
          <a:lstStyle/>
          <a:p>
            <a:r>
              <a:rPr lang="en-US" dirty="0"/>
              <a:t>		Confidentiality</a:t>
            </a:r>
          </a:p>
        </p:txBody>
      </p:sp>
      <p:sp>
        <p:nvSpPr>
          <p:cNvPr id="3" name="Content Placeholder 2"/>
          <p:cNvSpPr>
            <a:spLocks noGrp="1"/>
          </p:cNvSpPr>
          <p:nvPr>
            <p:ph idx="1"/>
          </p:nvPr>
        </p:nvSpPr>
        <p:spPr>
          <a:xfrm>
            <a:off x="762000" y="2248957"/>
            <a:ext cx="7543800" cy="3545556"/>
          </a:xfrm>
        </p:spPr>
        <p:txBody>
          <a:bodyPr>
            <a:normAutofit fontScale="85000" lnSpcReduction="10000"/>
          </a:bodyPr>
          <a:lstStyle/>
          <a:p>
            <a:r>
              <a:rPr lang="en-US" sz="3900" dirty="0" smtClean="0"/>
              <a:t>It </a:t>
            </a:r>
            <a:r>
              <a:rPr lang="en-US" sz="3900" dirty="0"/>
              <a:t>is a </a:t>
            </a:r>
            <a:r>
              <a:rPr lang="en-US" sz="3900" dirty="0">
                <a:solidFill>
                  <a:srgbClr val="FF0000"/>
                </a:solidFill>
              </a:rPr>
              <a:t>confidential</a:t>
            </a:r>
            <a:r>
              <a:rPr lang="en-US" sz="3900" dirty="0"/>
              <a:t> proceeding!!!!!!!!</a:t>
            </a:r>
          </a:p>
          <a:p>
            <a:endParaRPr lang="en-US" dirty="0"/>
          </a:p>
          <a:p>
            <a:r>
              <a:rPr lang="en-US" sz="3900" dirty="0"/>
              <a:t>Reputations may be saved from the adverse publicity resulting from a public (as in Court) airing of the dispute</a:t>
            </a:r>
          </a:p>
          <a:p>
            <a:pPr marL="0" indent="0">
              <a:buNone/>
            </a:pPr>
            <a:endParaRPr lang="en-US" dirty="0"/>
          </a:p>
          <a:p>
            <a:r>
              <a:rPr lang="en-US" sz="3900" dirty="0"/>
              <a:t>Binding precedent avoided </a:t>
            </a:r>
          </a:p>
        </p:txBody>
      </p:sp>
    </p:spTree>
    <p:extLst>
      <p:ext uri="{BB962C8B-B14F-4D97-AF65-F5344CB8AC3E}">
        <p14:creationId xmlns:p14="http://schemas.microsoft.com/office/powerpoint/2010/main" val="286923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9847"/>
            <a:ext cx="6781800" cy="1439693"/>
          </a:xfrm>
        </p:spPr>
        <p:txBody>
          <a:bodyPr/>
          <a:lstStyle/>
          <a:p>
            <a:r>
              <a:rPr lang="en-US" dirty="0" smtClean="0"/>
              <a:t>             </a:t>
            </a:r>
            <a:r>
              <a:rPr lang="en-US" dirty="0" smtClean="0">
                <a:solidFill>
                  <a:schemeClr val="accent1"/>
                </a:solidFill>
              </a:rPr>
              <a:t>It’s Simple!</a:t>
            </a:r>
            <a:endParaRPr lang="en-US" dirty="0">
              <a:solidFill>
                <a:schemeClr val="accent1"/>
              </a:solidFill>
            </a:endParaRPr>
          </a:p>
        </p:txBody>
      </p:sp>
      <p:sp>
        <p:nvSpPr>
          <p:cNvPr id="3" name="Content Placeholder 2"/>
          <p:cNvSpPr>
            <a:spLocks noGrp="1"/>
          </p:cNvSpPr>
          <p:nvPr>
            <p:ph idx="1"/>
          </p:nvPr>
        </p:nvSpPr>
        <p:spPr>
          <a:xfrm>
            <a:off x="762000" y="2431914"/>
            <a:ext cx="7418962" cy="2140085"/>
          </a:xfrm>
        </p:spPr>
        <p:txBody>
          <a:bodyPr>
            <a:noAutofit/>
          </a:bodyPr>
          <a:lstStyle/>
          <a:p>
            <a:r>
              <a:rPr lang="en-US" sz="3300" dirty="0" smtClean="0"/>
              <a:t>Easily explained procedure with few “rules”</a:t>
            </a:r>
          </a:p>
          <a:p>
            <a:r>
              <a:rPr lang="en-US" sz="3300" dirty="0" smtClean="0"/>
              <a:t>Limited “paperwork” or “procedures”</a:t>
            </a:r>
          </a:p>
          <a:p>
            <a:r>
              <a:rPr lang="en-US" sz="3300" dirty="0" smtClean="0"/>
              <a:t>Relatively short duration and conclusion</a:t>
            </a:r>
            <a:endParaRPr lang="en-US" sz="3300" dirty="0"/>
          </a:p>
        </p:txBody>
      </p:sp>
    </p:spTree>
    <p:extLst>
      <p:ext uri="{BB962C8B-B14F-4D97-AF65-F5344CB8AC3E}">
        <p14:creationId xmlns:p14="http://schemas.microsoft.com/office/powerpoint/2010/main" val="73411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0644"/>
            <a:ext cx="6781800" cy="1330037"/>
          </a:xfrm>
        </p:spPr>
        <p:txBody>
          <a:bodyPr/>
          <a:lstStyle/>
          <a:p>
            <a:r>
              <a:rPr lang="en-US" dirty="0" smtClean="0">
                <a:solidFill>
                  <a:schemeClr val="accent1"/>
                </a:solidFill>
              </a:rPr>
              <a:t>However</a:t>
            </a:r>
            <a:r>
              <a:rPr lang="mr-IN" dirty="0" smtClean="0">
                <a:solidFill>
                  <a:schemeClr val="accent1"/>
                </a:solidFill>
              </a:rPr>
              <a:t>………</a:t>
            </a:r>
            <a:r>
              <a:rPr lang="en-US" dirty="0" smtClean="0">
                <a:solidFill>
                  <a:schemeClr val="accent1"/>
                </a:solidFill>
              </a:rPr>
              <a:t>.</a:t>
            </a:r>
            <a:endParaRPr lang="en-US" dirty="0">
              <a:solidFill>
                <a:schemeClr val="accent1"/>
              </a:solidFill>
            </a:endParaRPr>
          </a:p>
        </p:txBody>
      </p:sp>
      <p:sp>
        <p:nvSpPr>
          <p:cNvPr id="3" name="Content Placeholder 2"/>
          <p:cNvSpPr>
            <a:spLocks noGrp="1"/>
          </p:cNvSpPr>
          <p:nvPr>
            <p:ph idx="1"/>
          </p:nvPr>
        </p:nvSpPr>
        <p:spPr>
          <a:xfrm>
            <a:off x="381000" y="2285999"/>
            <a:ext cx="7543800" cy="3853543"/>
          </a:xfrm>
        </p:spPr>
        <p:txBody>
          <a:bodyPr>
            <a:normAutofit/>
          </a:bodyPr>
          <a:lstStyle/>
          <a:p>
            <a:r>
              <a:rPr lang="en-US" sz="2800" dirty="0" smtClean="0"/>
              <a:t>The process is capable of handling the most </a:t>
            </a:r>
            <a:r>
              <a:rPr lang="en-US" sz="2800" dirty="0" smtClean="0">
                <a:solidFill>
                  <a:srgbClr val="FF0000"/>
                </a:solidFill>
              </a:rPr>
              <a:t>complex</a:t>
            </a:r>
            <a:r>
              <a:rPr lang="en-US" sz="2800" dirty="0" smtClean="0"/>
              <a:t> cases, for example</a:t>
            </a:r>
            <a:r>
              <a:rPr lang="mr-IN" sz="2800" dirty="0" smtClean="0"/>
              <a:t>…</a:t>
            </a:r>
            <a:endParaRPr lang="en-US" sz="2800" dirty="0" smtClean="0"/>
          </a:p>
          <a:p>
            <a:r>
              <a:rPr lang="en-US" sz="2800" dirty="0" smtClean="0"/>
              <a:t>Class Actions</a:t>
            </a:r>
          </a:p>
          <a:p>
            <a:r>
              <a:rPr lang="en-US" sz="2800" dirty="0" smtClean="0"/>
              <a:t>Multi Party Litigation</a:t>
            </a:r>
          </a:p>
          <a:p>
            <a:r>
              <a:rPr lang="en-US" sz="2800" dirty="0" smtClean="0"/>
              <a:t>Multi Issue Litigation where not all parties involved in all issues</a:t>
            </a:r>
          </a:p>
          <a:p>
            <a:r>
              <a:rPr lang="en-US" sz="2800" dirty="0" smtClean="0"/>
              <a:t>Sensitive issues dealing with peoples’ private lives</a:t>
            </a:r>
            <a:endParaRPr lang="en-US" sz="2800" dirty="0"/>
          </a:p>
        </p:txBody>
      </p:sp>
    </p:spTree>
    <p:extLst>
      <p:ext uri="{BB962C8B-B14F-4D97-AF65-F5344CB8AC3E}">
        <p14:creationId xmlns:p14="http://schemas.microsoft.com/office/powerpoint/2010/main" val="174369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Sample Confidentiality Agreement</a:t>
            </a:r>
          </a:p>
        </p:txBody>
      </p:sp>
      <p:sp>
        <p:nvSpPr>
          <p:cNvPr id="3" name="Content Placeholder 2"/>
          <p:cNvSpPr>
            <a:spLocks noGrp="1"/>
          </p:cNvSpPr>
          <p:nvPr>
            <p:ph idx="1"/>
          </p:nvPr>
        </p:nvSpPr>
        <p:spPr>
          <a:xfrm>
            <a:off x="762000" y="477078"/>
            <a:ext cx="7543800" cy="5148469"/>
          </a:xfrm>
        </p:spPr>
        <p:txBody>
          <a:bodyPr>
            <a:normAutofit fontScale="47500" lnSpcReduction="20000"/>
          </a:bodyPr>
          <a:lstStyle/>
          <a:p>
            <a:r>
              <a:rPr lang="en-US" sz="2900" b="1" dirty="0"/>
              <a:t>IN THE CIRCUIT COURT OF THE </a:t>
            </a:r>
            <a:r>
              <a:rPr lang="en-US" sz="2900" b="1" i="1" dirty="0"/>
              <a:t>TWENTY-SECOND </a:t>
            </a:r>
            <a:r>
              <a:rPr lang="en-US" sz="2900" b="1" dirty="0"/>
              <a:t>JUDICIAL CIRCUIT</a:t>
            </a:r>
            <a:endParaRPr lang="en-US" sz="2900" dirty="0"/>
          </a:p>
          <a:p>
            <a:r>
              <a:rPr lang="en-US" sz="2900" b="1" dirty="0" smtClean="0"/>
              <a:t>MCHENRY</a:t>
            </a:r>
            <a:r>
              <a:rPr lang="en-US" sz="2900" b="1" i="1" dirty="0" smtClean="0"/>
              <a:t> </a:t>
            </a:r>
            <a:r>
              <a:rPr lang="en-US" sz="2900" b="1" dirty="0"/>
              <a:t>COUNTY, ILLINOIS</a:t>
            </a:r>
            <a:endParaRPr lang="en-US" sz="2900" dirty="0"/>
          </a:p>
          <a:p>
            <a:r>
              <a:rPr lang="en-US" sz="2900" b="1" dirty="0"/>
              <a:t> </a:t>
            </a:r>
            <a:endParaRPr lang="en-US" sz="2900" dirty="0"/>
          </a:p>
          <a:p>
            <a:pPr lvl="6"/>
            <a:endParaRPr lang="en-US" sz="2900" dirty="0"/>
          </a:p>
          <a:p>
            <a:r>
              <a:rPr lang="en-US" sz="2900" dirty="0"/>
              <a:t>Plaintiff, 		 Case No: _______________</a:t>
            </a:r>
          </a:p>
          <a:p>
            <a:r>
              <a:rPr lang="en-US" sz="2900" dirty="0"/>
              <a:t>vs. 							</a:t>
            </a:r>
          </a:p>
          <a:p>
            <a:r>
              <a:rPr lang="en-US" sz="2900" dirty="0"/>
              <a:t>Defendant.	</a:t>
            </a:r>
          </a:p>
          <a:p>
            <a:r>
              <a:rPr lang="en-US" sz="2900" dirty="0"/>
              <a:t> </a:t>
            </a:r>
          </a:p>
          <a:p>
            <a:r>
              <a:rPr lang="en-US" sz="2900" b="1" dirty="0"/>
              <a:t>CONFIDENTIALITY AGREEMENT AND</a:t>
            </a:r>
            <a:endParaRPr lang="en-US" sz="2900" dirty="0"/>
          </a:p>
          <a:p>
            <a:r>
              <a:rPr lang="en-US" sz="2900" b="1" dirty="0"/>
              <a:t>NONREPRESENTATION ACKNOWLEDGEMENT</a:t>
            </a:r>
          </a:p>
          <a:p>
            <a:r>
              <a:rPr lang="en-US" sz="2900" dirty="0"/>
              <a:t> </a:t>
            </a:r>
          </a:p>
          <a:p>
            <a:r>
              <a:rPr lang="en-US" sz="2900" b="1" dirty="0"/>
              <a:t>IT IS HEREBY AGREED </a:t>
            </a:r>
            <a:r>
              <a:rPr lang="en-US" sz="2900" dirty="0"/>
              <a:t>by and between the mediation participants and Mediator, that all matters discussed during any and all mediation sessions shall be confidential and shall not be disclosed by the participants or the Mediator in any court of law. It is further acknowledged by the parties to this lawsuit that the Mediator </a:t>
            </a:r>
            <a:r>
              <a:rPr lang="en-US" sz="2900" dirty="0" smtClean="0"/>
              <a:t>Nancy Jones </a:t>
            </a:r>
            <a:r>
              <a:rPr lang="en-US" sz="2900" dirty="0"/>
              <a:t>is not representing any party to this lawsuit and is not affording or providing any legal advice to any such party.</a:t>
            </a:r>
          </a:p>
          <a:p>
            <a:r>
              <a:rPr lang="en-US" sz="2900" dirty="0"/>
              <a:t> </a:t>
            </a:r>
          </a:p>
          <a:p>
            <a:r>
              <a:rPr lang="en-US" sz="2900" dirty="0"/>
              <a:t>Dated: _________________________</a:t>
            </a:r>
          </a:p>
          <a:p>
            <a:r>
              <a:rPr lang="en-US" sz="2900" dirty="0"/>
              <a:t> </a:t>
            </a:r>
          </a:p>
          <a:p>
            <a:r>
              <a:rPr lang="en-US" sz="2900" dirty="0"/>
              <a:t>______________________________ 		_____________________________</a:t>
            </a:r>
          </a:p>
          <a:p>
            <a:r>
              <a:rPr lang="en-US" sz="2900" dirty="0"/>
              <a:t>Mediator, </a:t>
            </a:r>
            <a:r>
              <a:rPr lang="en-US" sz="2900" dirty="0" smtClean="0"/>
              <a:t>Nancy Jones</a:t>
            </a:r>
            <a:r>
              <a:rPr lang="en-US" sz="2900" dirty="0"/>
              <a:t> </a:t>
            </a:r>
          </a:p>
          <a:p>
            <a:r>
              <a:rPr lang="en-US" sz="2900" dirty="0"/>
              <a:t>___________________________________      _______________________________</a:t>
            </a:r>
          </a:p>
          <a:p>
            <a:endParaRPr lang="en-US" dirty="0"/>
          </a:p>
        </p:txBody>
      </p:sp>
    </p:spTree>
    <p:extLst>
      <p:ext uri="{BB962C8B-B14F-4D97-AF65-F5344CB8AC3E}">
        <p14:creationId xmlns:p14="http://schemas.microsoft.com/office/powerpoint/2010/main" val="748130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2887"/>
            <a:ext cx="6781800" cy="849383"/>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t>It's Flexible</a:t>
            </a:r>
          </a:p>
        </p:txBody>
      </p:sp>
      <p:sp>
        <p:nvSpPr>
          <p:cNvPr id="3" name="Content Placeholder 2"/>
          <p:cNvSpPr>
            <a:spLocks noGrp="1"/>
          </p:cNvSpPr>
          <p:nvPr>
            <p:ph idx="1"/>
          </p:nvPr>
        </p:nvSpPr>
        <p:spPr>
          <a:xfrm>
            <a:off x="762000" y="1490870"/>
            <a:ext cx="7543800" cy="4658243"/>
          </a:xfrm>
        </p:spPr>
        <p:txBody>
          <a:bodyPr>
            <a:normAutofit fontScale="70000" lnSpcReduction="20000"/>
          </a:bodyPr>
          <a:lstStyle/>
          <a:p>
            <a:pPr lvl="0">
              <a:lnSpc>
                <a:spcPct val="120000"/>
              </a:lnSpc>
              <a:buFont typeface="Arial" charset="0"/>
              <a:buChar char="•"/>
            </a:pPr>
            <a:r>
              <a:rPr lang="en-US" sz="4400" dirty="0" smtClean="0"/>
              <a:t>Mediation </a:t>
            </a:r>
            <a:r>
              <a:rPr lang="en-US" sz="4400" dirty="0"/>
              <a:t>has few formal rules or procedures, so the mediator can use the process’ flexibly to suit the circumstances of the dispute. </a:t>
            </a:r>
          </a:p>
          <a:p>
            <a:pPr marL="0" lvl="0" indent="0">
              <a:buNone/>
            </a:pPr>
            <a:endParaRPr lang="en-US" sz="2900" dirty="0"/>
          </a:p>
          <a:p>
            <a:pPr lvl="0">
              <a:lnSpc>
                <a:spcPct val="110000"/>
              </a:lnSpc>
              <a:buFont typeface="Arial" charset="0"/>
              <a:buChar char="•"/>
            </a:pPr>
            <a:r>
              <a:rPr lang="en-US" sz="4400" dirty="0"/>
              <a:t>Options for resolution – not available in court/arbitration . . . split the baby, apology</a:t>
            </a:r>
            <a:r>
              <a:rPr lang="en-US" sz="4400" dirty="0" smtClean="0"/>
              <a:t>, </a:t>
            </a:r>
            <a:r>
              <a:rPr lang="en-US" sz="4400" dirty="0"/>
              <a:t>reframed working relationship, recognition and public acknowledgement of wrong, pick of the litter</a:t>
            </a:r>
            <a:r>
              <a:rPr lang="is-IS" sz="4400" dirty="0"/>
              <a:t>…etc., etc.,etc</a:t>
            </a:r>
            <a:r>
              <a:rPr lang="en-US" sz="4400" dirty="0"/>
              <a:t>. . . </a:t>
            </a:r>
          </a:p>
          <a:p>
            <a:pPr marL="0" lvl="0" indent="0">
              <a:lnSpc>
                <a:spcPct val="110000"/>
              </a:lnSpc>
              <a:buNone/>
            </a:pPr>
            <a:endParaRPr lang="en-US" sz="3400" dirty="0"/>
          </a:p>
          <a:p>
            <a:pPr marL="0" indent="0">
              <a:lnSpc>
                <a:spcPct val="110000"/>
              </a:lnSpc>
              <a:buNone/>
            </a:pPr>
            <a:endParaRPr lang="en-US" sz="3600" dirty="0"/>
          </a:p>
        </p:txBody>
      </p:sp>
    </p:spTree>
    <p:extLst>
      <p:ext uri="{BB962C8B-B14F-4D97-AF65-F5344CB8AC3E}">
        <p14:creationId xmlns:p14="http://schemas.microsoft.com/office/powerpoint/2010/main" val="262063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2515"/>
            <a:ext cx="6781800" cy="1686296"/>
          </a:xfrm>
        </p:spPr>
        <p:txBody>
          <a:bodyPr>
            <a:normAutofit fontScale="90000"/>
          </a:bodyPr>
          <a:lstStyle/>
          <a:p>
            <a:r>
              <a:rPr lang="en-US" dirty="0" smtClean="0"/>
              <a:t>Allows parties to Control      Their own Destiny</a:t>
            </a:r>
            <a:endParaRPr lang="en-US" dirty="0"/>
          </a:p>
        </p:txBody>
      </p:sp>
      <p:sp>
        <p:nvSpPr>
          <p:cNvPr id="3" name="Content Placeholder 2"/>
          <p:cNvSpPr>
            <a:spLocks noGrp="1"/>
          </p:cNvSpPr>
          <p:nvPr>
            <p:ph idx="1"/>
          </p:nvPr>
        </p:nvSpPr>
        <p:spPr>
          <a:xfrm>
            <a:off x="762000" y="1733797"/>
            <a:ext cx="7289470" cy="4334494"/>
          </a:xfrm>
        </p:spPr>
        <p:txBody>
          <a:bodyPr>
            <a:normAutofit/>
          </a:bodyPr>
          <a:lstStyle/>
          <a:p>
            <a:r>
              <a:rPr lang="en-US" sz="3200" dirty="0" smtClean="0"/>
              <a:t>Third party decision maker is replaced by self determination by the parties</a:t>
            </a:r>
          </a:p>
          <a:p>
            <a:r>
              <a:rPr lang="en-US" sz="3200" dirty="0" smtClean="0"/>
              <a:t>Issues regarding Judge, Arbitrator*, JURY (USA) are eliminated</a:t>
            </a:r>
          </a:p>
          <a:p>
            <a:r>
              <a:rPr lang="en-US" sz="3200" dirty="0" smtClean="0"/>
              <a:t>*Sometimes multiple (2 biased) arbitrators</a:t>
            </a:r>
            <a:endParaRPr lang="en-US" sz="3200" dirty="0"/>
          </a:p>
        </p:txBody>
      </p:sp>
    </p:spTree>
    <p:extLst>
      <p:ext uri="{BB962C8B-B14F-4D97-AF65-F5344CB8AC3E}">
        <p14:creationId xmlns:p14="http://schemas.microsoft.com/office/powerpoint/2010/main" val="85888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02525"/>
            <a:ext cx="6781800" cy="1211283"/>
          </a:xfrm>
        </p:spPr>
        <p:txBody>
          <a:bodyPr/>
          <a:lstStyle/>
          <a:p>
            <a:r>
              <a:rPr lang="en-US" dirty="0" smtClean="0"/>
              <a:t>             Who Are We?</a:t>
            </a:r>
            <a:endParaRPr lang="en-US" dirty="0"/>
          </a:p>
        </p:txBody>
      </p:sp>
      <p:sp>
        <p:nvSpPr>
          <p:cNvPr id="3" name="Content Placeholder 2"/>
          <p:cNvSpPr>
            <a:spLocks noGrp="1"/>
          </p:cNvSpPr>
          <p:nvPr>
            <p:ph idx="1"/>
          </p:nvPr>
        </p:nvSpPr>
        <p:spPr>
          <a:xfrm>
            <a:off x="762000" y="1021278"/>
            <a:ext cx="7543800" cy="5106390"/>
          </a:xfrm>
        </p:spPr>
        <p:txBody>
          <a:bodyPr>
            <a:normAutofit/>
          </a:bodyPr>
          <a:lstStyle/>
          <a:p>
            <a:r>
              <a:rPr lang="en-US" sz="3600" dirty="0" smtClean="0"/>
              <a:t>Mediators/Trainers/Teachers/Lawyers</a:t>
            </a:r>
          </a:p>
          <a:p>
            <a:r>
              <a:rPr lang="en-US" sz="3600" dirty="0" smtClean="0"/>
              <a:t>Board Members INADR</a:t>
            </a:r>
          </a:p>
          <a:p>
            <a:r>
              <a:rPr lang="en-US" sz="3200" dirty="0" smtClean="0"/>
              <a:t>Richard Calkins, Dennis </a:t>
            </a:r>
            <a:r>
              <a:rPr lang="en-US" sz="3200" dirty="0" err="1" smtClean="0"/>
              <a:t>Favaro</a:t>
            </a:r>
            <a:r>
              <a:rPr lang="en-US" sz="3200" dirty="0" smtClean="0"/>
              <a:t>, Nancy Schultz, Case Ellis</a:t>
            </a:r>
          </a:p>
          <a:p>
            <a:r>
              <a:rPr lang="en-US" sz="3200" dirty="0" smtClean="0"/>
              <a:t>For bios see </a:t>
            </a:r>
            <a:r>
              <a:rPr lang="en-US" sz="3200" dirty="0" err="1" smtClean="0">
                <a:solidFill>
                  <a:srgbClr val="0070C0"/>
                </a:solidFill>
              </a:rPr>
              <a:t>www.inadr.org</a:t>
            </a:r>
            <a:endParaRPr lang="en-US" sz="3200" dirty="0">
              <a:solidFill>
                <a:srgbClr val="0070C0"/>
              </a:solidFill>
            </a:endParaRPr>
          </a:p>
        </p:txBody>
      </p:sp>
    </p:spTree>
    <p:extLst>
      <p:ext uri="{BB962C8B-B14F-4D97-AF65-F5344CB8AC3E}">
        <p14:creationId xmlns:p14="http://schemas.microsoft.com/office/powerpoint/2010/main" val="27801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3761"/>
            <a:ext cx="6781800" cy="1816925"/>
          </a:xfrm>
        </p:spPr>
        <p:txBody>
          <a:bodyPr>
            <a:normAutofit/>
          </a:bodyPr>
          <a:lstStyle/>
          <a:p>
            <a:r>
              <a:rPr lang="en-US" dirty="0" smtClean="0"/>
              <a:t>        Reviewing courts  	favor mediation</a:t>
            </a:r>
            <a:endParaRPr lang="en-US" dirty="0"/>
          </a:p>
        </p:txBody>
      </p:sp>
      <p:sp>
        <p:nvSpPr>
          <p:cNvPr id="3" name="Content Placeholder 2"/>
          <p:cNvSpPr>
            <a:spLocks noGrp="1"/>
          </p:cNvSpPr>
          <p:nvPr>
            <p:ph idx="1"/>
          </p:nvPr>
        </p:nvSpPr>
        <p:spPr>
          <a:xfrm>
            <a:off x="762000" y="2775857"/>
            <a:ext cx="7543800" cy="1499260"/>
          </a:xfrm>
        </p:spPr>
        <p:txBody>
          <a:bodyPr>
            <a:normAutofit/>
          </a:bodyPr>
          <a:lstStyle/>
          <a:p>
            <a:r>
              <a:rPr lang="en-US" sz="4000" dirty="0" smtClean="0"/>
              <a:t>Arbitration Clauses vs Mediation Clauses</a:t>
            </a:r>
            <a:endParaRPr lang="en-US" sz="4000" dirty="0"/>
          </a:p>
        </p:txBody>
      </p:sp>
    </p:spTree>
    <p:extLst>
      <p:ext uri="{BB962C8B-B14F-4D97-AF65-F5344CB8AC3E}">
        <p14:creationId xmlns:p14="http://schemas.microsoft.com/office/powerpoint/2010/main" val="146956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0789"/>
            <a:ext cx="6781800" cy="1557281"/>
          </a:xfrm>
        </p:spPr>
        <p:txBody>
          <a:bodyPr>
            <a:normAutofit/>
          </a:bodyPr>
          <a:lstStyle/>
          <a:p>
            <a:pPr algn="ctr"/>
            <a:r>
              <a:rPr lang="en-US" sz="4400" dirty="0"/>
              <a:t>It Addresses Unreasonable Claims 	and Expectations </a:t>
            </a:r>
          </a:p>
        </p:txBody>
      </p:sp>
      <p:sp>
        <p:nvSpPr>
          <p:cNvPr id="3" name="Content Placeholder 2"/>
          <p:cNvSpPr>
            <a:spLocks noGrp="1"/>
          </p:cNvSpPr>
          <p:nvPr>
            <p:ph idx="1"/>
          </p:nvPr>
        </p:nvSpPr>
        <p:spPr>
          <a:xfrm>
            <a:off x="762000" y="2117035"/>
            <a:ext cx="7543800" cy="4255386"/>
          </a:xfrm>
        </p:spPr>
        <p:txBody>
          <a:bodyPr/>
          <a:lstStyle/>
          <a:p>
            <a:pPr lvl="0">
              <a:buFont typeface="Arial" charset="0"/>
              <a:buChar char="•"/>
            </a:pPr>
            <a:r>
              <a:rPr lang="en-US" dirty="0"/>
              <a:t>People who believe they are in the right very often become self-righteous, and get an inflated perception of their </a:t>
            </a:r>
            <a:r>
              <a:rPr lang="en-US" dirty="0" smtClean="0"/>
              <a:t>position. </a:t>
            </a:r>
            <a:r>
              <a:rPr lang="en-US" dirty="0"/>
              <a:t>A skilled mediator will succeed in getting the party to view the case from the other party’s point of view. </a:t>
            </a:r>
          </a:p>
          <a:p>
            <a:pPr>
              <a:buFont typeface="Arial" charset="0"/>
              <a:buChar char="•"/>
            </a:pPr>
            <a:r>
              <a:rPr lang="en-US" dirty="0">
                <a:solidFill>
                  <a:srgbClr val="FF0000"/>
                </a:solidFill>
              </a:rPr>
              <a:t>Constant development is the law of life, and a man who always tries to maintain his dogmas in order to appear consistent drives himself into a false position. MG</a:t>
            </a:r>
          </a:p>
          <a:p>
            <a:pPr lvl="0">
              <a:buFont typeface="Arial" charset="0"/>
              <a:buChar char="•"/>
            </a:pPr>
            <a:endParaRPr lang="en-US" dirty="0"/>
          </a:p>
          <a:p>
            <a:endParaRPr lang="en-US" dirty="0"/>
          </a:p>
        </p:txBody>
      </p:sp>
    </p:spTree>
    <p:extLst>
      <p:ext uri="{BB962C8B-B14F-4D97-AF65-F5344CB8AC3E}">
        <p14:creationId xmlns:p14="http://schemas.microsoft.com/office/powerpoint/2010/main" val="1391648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55983"/>
            <a:ext cx="7543800" cy="867222"/>
          </a:xfrm>
        </p:spPr>
        <p:txBody>
          <a:bodyPr>
            <a:normAutofit fontScale="90000"/>
          </a:bodyPr>
          <a:lstStyle/>
          <a:p>
            <a:pPr algn="ctr"/>
            <a:r>
              <a:rPr lang="en-US" dirty="0"/>
              <a:t>			</a:t>
            </a:r>
            <a:br>
              <a:rPr lang="en-US" dirty="0"/>
            </a:br>
            <a:r>
              <a:rPr lang="en-US" dirty="0"/>
              <a:t/>
            </a:r>
            <a:br>
              <a:rPr lang="en-US" dirty="0"/>
            </a:br>
            <a:r>
              <a:rPr lang="en-US" dirty="0"/>
              <a:t/>
            </a:r>
            <a:br>
              <a:rPr lang="en-US" dirty="0"/>
            </a:br>
            <a:r>
              <a:rPr lang="en-US" dirty="0"/>
              <a:t/>
            </a:r>
            <a:br>
              <a:rPr lang="en-US" dirty="0"/>
            </a:br>
            <a:r>
              <a:rPr lang="en-US" dirty="0"/>
              <a:t>It Works!</a:t>
            </a:r>
          </a:p>
        </p:txBody>
      </p:sp>
      <p:sp>
        <p:nvSpPr>
          <p:cNvPr id="3" name="Content Placeholder 2"/>
          <p:cNvSpPr>
            <a:spLocks noGrp="1"/>
          </p:cNvSpPr>
          <p:nvPr>
            <p:ph idx="1"/>
          </p:nvPr>
        </p:nvSpPr>
        <p:spPr>
          <a:xfrm>
            <a:off x="762000" y="1523205"/>
            <a:ext cx="7543800" cy="4390578"/>
          </a:xfrm>
        </p:spPr>
        <p:txBody>
          <a:bodyPr>
            <a:normAutofit/>
          </a:bodyPr>
          <a:lstStyle/>
          <a:p>
            <a:pPr lvl="0">
              <a:buFont typeface="Arial" charset="0"/>
              <a:buChar char="•"/>
            </a:pPr>
            <a:r>
              <a:rPr lang="en-US" dirty="0"/>
              <a:t>M</a:t>
            </a:r>
            <a:r>
              <a:rPr lang="en-US" dirty="0" smtClean="0"/>
              <a:t>ediation </a:t>
            </a:r>
            <a:r>
              <a:rPr lang="en-US" dirty="0"/>
              <a:t>operates under the </a:t>
            </a:r>
            <a:r>
              <a:rPr lang="en-US" dirty="0">
                <a:solidFill>
                  <a:srgbClr val="FF0000"/>
                </a:solidFill>
              </a:rPr>
              <a:t>Rule of Common </a:t>
            </a:r>
            <a:r>
              <a:rPr lang="en-US" dirty="0" smtClean="0">
                <a:solidFill>
                  <a:srgbClr val="FF0000"/>
                </a:solidFill>
              </a:rPr>
              <a:t>Sense/Social Living </a:t>
            </a:r>
            <a:r>
              <a:rPr lang="en-US" dirty="0" smtClean="0"/>
              <a:t>rather </a:t>
            </a:r>
            <a:r>
              <a:rPr lang="en-US" dirty="0"/>
              <a:t>than the </a:t>
            </a:r>
            <a:r>
              <a:rPr lang="en-US" dirty="0">
                <a:solidFill>
                  <a:srgbClr val="FF0000"/>
                </a:solidFill>
              </a:rPr>
              <a:t>Rule of Law, </a:t>
            </a:r>
            <a:r>
              <a:rPr lang="en-US" dirty="0"/>
              <a:t>because the aim of mediation is to solve problems, not assess fault. </a:t>
            </a:r>
            <a:endParaRPr lang="en-US" dirty="0" smtClean="0"/>
          </a:p>
          <a:p>
            <a:pPr>
              <a:buFont typeface="Arial" charset="0"/>
              <a:buChar char="•"/>
            </a:pPr>
            <a:r>
              <a:rPr lang="en-US" dirty="0"/>
              <a:t>A word about </a:t>
            </a:r>
            <a:r>
              <a:rPr lang="en-US" dirty="0" smtClean="0"/>
              <a:t>“real world” and practice/mock </a:t>
            </a:r>
            <a:r>
              <a:rPr lang="en-US" dirty="0"/>
              <a:t>mediations (Charlie’s Nigerian student</a:t>
            </a:r>
            <a:r>
              <a:rPr lang="en-US" dirty="0" smtClean="0"/>
              <a:t>)</a:t>
            </a:r>
            <a:endParaRPr lang="en-US" dirty="0"/>
          </a:p>
          <a:p>
            <a:pPr lvl="0">
              <a:buFont typeface="Arial" charset="0"/>
              <a:buChar char="•"/>
            </a:pPr>
            <a:r>
              <a:rPr lang="en-US" dirty="0" smtClean="0"/>
              <a:t>It </a:t>
            </a:r>
            <a:r>
              <a:rPr lang="en-US" dirty="0"/>
              <a:t>allows each party the opportunity to “get things off their chest” (vent) and tell the other party “face-to-face” their perception of what has occurred and the effect it has had on them (and possibly others). </a:t>
            </a:r>
          </a:p>
          <a:p>
            <a:endParaRPr lang="en-US" dirty="0"/>
          </a:p>
        </p:txBody>
      </p:sp>
    </p:spTree>
    <p:extLst>
      <p:ext uri="{BB962C8B-B14F-4D97-AF65-F5344CB8AC3E}">
        <p14:creationId xmlns:p14="http://schemas.microsoft.com/office/powerpoint/2010/main" val="2271029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452" y="586410"/>
            <a:ext cx="7454347" cy="954156"/>
          </a:xfrm>
        </p:spPr>
        <p:txBody>
          <a:bodyPr>
            <a:normAutofit fontScale="90000"/>
          </a:bodyPr>
          <a:lstStyle/>
          <a:p>
            <a:pPr algn="ctr"/>
            <a:r>
              <a:rPr lang="en-US" dirty="0"/>
              <a:t>			</a:t>
            </a:r>
            <a:br>
              <a:rPr lang="en-US" dirty="0"/>
            </a:br>
            <a:r>
              <a:rPr lang="en-US" dirty="0"/>
              <a:t>It Works!</a:t>
            </a:r>
          </a:p>
        </p:txBody>
      </p:sp>
      <p:sp>
        <p:nvSpPr>
          <p:cNvPr id="3" name="Content Placeholder 2"/>
          <p:cNvSpPr>
            <a:spLocks noGrp="1"/>
          </p:cNvSpPr>
          <p:nvPr>
            <p:ph idx="1"/>
          </p:nvPr>
        </p:nvSpPr>
        <p:spPr>
          <a:xfrm>
            <a:off x="762000" y="1739348"/>
            <a:ext cx="7543800" cy="4353339"/>
          </a:xfrm>
        </p:spPr>
        <p:txBody>
          <a:bodyPr>
            <a:normAutofit/>
          </a:bodyPr>
          <a:lstStyle/>
          <a:p>
            <a:pPr lvl="0">
              <a:buFont typeface="Arial" charset="0"/>
              <a:buChar char="•"/>
            </a:pPr>
            <a:r>
              <a:rPr lang="en-US" dirty="0"/>
              <a:t>It provides the equivalence of a party’s </a:t>
            </a:r>
            <a:r>
              <a:rPr lang="en-US" b="1" dirty="0"/>
              <a:t>day in court  </a:t>
            </a:r>
            <a:r>
              <a:rPr lang="en-US" dirty="0"/>
              <a:t>- the mediator's mere presence as an outside party can fulfill that emotional need. </a:t>
            </a:r>
          </a:p>
          <a:p>
            <a:pPr marL="0" lvl="0" indent="0">
              <a:buNone/>
            </a:pPr>
            <a:endParaRPr lang="en-US" sz="1600" dirty="0"/>
          </a:p>
          <a:p>
            <a:pPr lvl="0">
              <a:buFont typeface="Arial" charset="0"/>
              <a:buChar char="•"/>
            </a:pPr>
            <a:r>
              <a:rPr lang="en-US" dirty="0"/>
              <a:t>It gives people a chance to see their advocates in action (that they are prepared and concerned) </a:t>
            </a:r>
          </a:p>
          <a:p>
            <a:pPr marL="0" lvl="0" indent="0">
              <a:buNone/>
            </a:pPr>
            <a:endParaRPr lang="en-US" sz="1600" dirty="0"/>
          </a:p>
          <a:p>
            <a:pPr>
              <a:buFont typeface="Arial" charset="0"/>
              <a:buChar char="•"/>
            </a:pPr>
            <a:r>
              <a:rPr lang="en-US" dirty="0"/>
              <a:t>It is a chance to hear ALL the issues and facts – some of which they may be completely unaware </a:t>
            </a:r>
            <a:r>
              <a:rPr lang="en-US" dirty="0" smtClean="0"/>
              <a:t>and </a:t>
            </a:r>
            <a:r>
              <a:rPr lang="en-US" dirty="0"/>
              <a:t>MANY of which may be inadmissible in Court due to evidentiary rules </a:t>
            </a:r>
          </a:p>
          <a:p>
            <a:pPr marL="0" indent="0">
              <a:buNone/>
            </a:pPr>
            <a:endParaRPr lang="en-US" dirty="0"/>
          </a:p>
        </p:txBody>
      </p:sp>
    </p:spTree>
    <p:extLst>
      <p:ext uri="{BB962C8B-B14F-4D97-AF65-F5344CB8AC3E}">
        <p14:creationId xmlns:p14="http://schemas.microsoft.com/office/powerpoint/2010/main" val="1597806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36104"/>
            <a:ext cx="7543800" cy="942929"/>
          </a:xfrm>
        </p:spPr>
        <p:txBody>
          <a:bodyPr>
            <a:normAutofit fontScale="90000"/>
          </a:bodyPr>
          <a:lstStyle/>
          <a:p>
            <a:pPr algn="ctr"/>
            <a:r>
              <a:rPr lang="en-US" dirty="0"/>
              <a:t>			</a:t>
            </a:r>
            <a:br>
              <a:rPr lang="en-US" dirty="0"/>
            </a:br>
            <a:r>
              <a:rPr lang="en-US" dirty="0"/>
              <a:t>It Works!</a:t>
            </a:r>
          </a:p>
        </p:txBody>
      </p:sp>
      <p:sp>
        <p:nvSpPr>
          <p:cNvPr id="3" name="Content Placeholder 2"/>
          <p:cNvSpPr>
            <a:spLocks noGrp="1"/>
          </p:cNvSpPr>
          <p:nvPr>
            <p:ph idx="1"/>
          </p:nvPr>
        </p:nvSpPr>
        <p:spPr>
          <a:xfrm>
            <a:off x="762000" y="1729409"/>
            <a:ext cx="7543800" cy="4194312"/>
          </a:xfrm>
        </p:spPr>
        <p:txBody>
          <a:bodyPr>
            <a:normAutofit/>
          </a:bodyPr>
          <a:lstStyle/>
          <a:p>
            <a:pPr lvl="0">
              <a:buFont typeface="Arial" charset="0"/>
              <a:buChar char="•"/>
            </a:pPr>
            <a:r>
              <a:rPr lang="en-US" dirty="0"/>
              <a:t>It unearths the real issues – not just those falling within the “framework” of legally enforceable (relevant, admissible) causes of action. (Remove attorney focus on legally significant elements of case)</a:t>
            </a:r>
          </a:p>
          <a:p>
            <a:pPr marL="0" lvl="0" indent="0">
              <a:buNone/>
            </a:pPr>
            <a:endParaRPr lang="en-US" sz="1400" dirty="0"/>
          </a:p>
          <a:p>
            <a:pPr lvl="0">
              <a:buFont typeface="Arial" charset="0"/>
              <a:buChar char="•"/>
            </a:pPr>
            <a:r>
              <a:rPr lang="en-US" dirty="0"/>
              <a:t>It allows a party the opportunity to briefly “walk in the other parties’ shoes” (develop empathy).</a:t>
            </a:r>
          </a:p>
          <a:p>
            <a:pPr marL="0" lvl="0" indent="0">
              <a:buNone/>
            </a:pPr>
            <a:endParaRPr lang="en-US" sz="1400" dirty="0"/>
          </a:p>
          <a:p>
            <a:pPr>
              <a:buFont typeface="Arial" charset="0"/>
              <a:buChar char="•"/>
            </a:pPr>
            <a:r>
              <a:rPr lang="en-US" dirty="0"/>
              <a:t>It’s about HUMAN needs and interests</a:t>
            </a:r>
          </a:p>
          <a:p>
            <a:pPr marL="0" indent="0">
              <a:buNone/>
            </a:pPr>
            <a:endParaRPr lang="en-US" sz="1400" dirty="0"/>
          </a:p>
          <a:p>
            <a:r>
              <a:rPr lang="en-US" dirty="0"/>
              <a:t>It knows no CULTURAL boundaries</a:t>
            </a:r>
          </a:p>
          <a:p>
            <a:endParaRPr lang="en-US" dirty="0"/>
          </a:p>
        </p:txBody>
      </p:sp>
    </p:spTree>
    <p:extLst>
      <p:ext uri="{BB962C8B-B14F-4D97-AF65-F5344CB8AC3E}">
        <p14:creationId xmlns:p14="http://schemas.microsoft.com/office/powerpoint/2010/main" val="1735541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24880"/>
            <a:ext cx="6781800" cy="147320"/>
          </a:xfrm>
        </p:spPr>
        <p:txBody>
          <a:bodyPr>
            <a:noAutofit/>
          </a:bodyPr>
          <a:lstStyle/>
          <a:p>
            <a:r>
              <a:rPr lang="en-US" sz="2400" dirty="0"/>
              <a:t>                               </a:t>
            </a:r>
            <a:r>
              <a:rPr lang="en-US" sz="2400" dirty="0" smtClean="0"/>
              <a:t>4 </a:t>
            </a:r>
            <a:r>
              <a:rPr lang="en-US" sz="2400" dirty="0"/>
              <a:t>countries/cultures-1 solution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8364" y="533400"/>
            <a:ext cx="5805311" cy="4983480"/>
          </a:xfrm>
        </p:spPr>
      </p:pic>
    </p:spTree>
    <p:extLst>
      <p:ext uri="{BB962C8B-B14F-4D97-AF65-F5344CB8AC3E}">
        <p14:creationId xmlns:p14="http://schemas.microsoft.com/office/powerpoint/2010/main" val="1614311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Replace Dispositional Attribution with Empathy</a:t>
            </a:r>
            <a:endParaRPr lang="en-US"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US" sz="3200" dirty="0"/>
              <a:t>“When I was five years old, my mother always told me that happiness was the key to life. When I went to school, they asked me what I wanted to be when I grew up. I wrote down "happy". They told me I didn't understand the assignment, and I told them they didn't understand life.”</a:t>
            </a:r>
          </a:p>
          <a:p>
            <a:pPr marL="0" indent="0">
              <a:buNone/>
            </a:pPr>
            <a:r>
              <a:rPr lang="en-US" sz="3200" dirty="0"/>
              <a:t>						</a:t>
            </a:r>
            <a:r>
              <a:rPr lang="mr-IN" sz="3200" dirty="0"/>
              <a:t>…</a:t>
            </a:r>
            <a:r>
              <a:rPr lang="en-US" sz="3200" dirty="0"/>
              <a:t>.JL</a:t>
            </a:r>
          </a:p>
          <a:p>
            <a:endParaRPr lang="en-US" dirty="0"/>
          </a:p>
        </p:txBody>
      </p:sp>
    </p:spTree>
    <p:extLst>
      <p:ext uri="{BB962C8B-B14F-4D97-AF65-F5344CB8AC3E}">
        <p14:creationId xmlns:p14="http://schemas.microsoft.com/office/powerpoint/2010/main" val="924693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83200"/>
            <a:ext cx="6781800" cy="889000"/>
          </a:xfrm>
        </p:spPr>
        <p:txBody>
          <a:bodyPr>
            <a:normAutofit fontScale="90000"/>
          </a:bodyPr>
          <a:lstStyle/>
          <a:p>
            <a:r>
              <a:rPr lang="en-US" dirty="0"/>
              <a:t>                   Magic Mirror</a:t>
            </a:r>
          </a:p>
        </p:txBody>
      </p:sp>
      <p:pic>
        <p:nvPicPr>
          <p:cNvPr id="4" name="12 Magic Mirror">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5"/>
          <a:stretch>
            <a:fillRect/>
          </a:stretch>
        </p:blipFill>
        <p:spPr>
          <a:xfrm>
            <a:off x="6732270" y="280765"/>
            <a:ext cx="1005840" cy="720090"/>
          </a:xfrm>
        </p:spPr>
      </p:pic>
      <p:graphicFrame>
        <p:nvGraphicFramePr>
          <p:cNvPr id="3" name="Object 2"/>
          <p:cNvGraphicFramePr>
            <a:graphicFrameLocks noChangeAspect="1"/>
          </p:cNvGraphicFramePr>
          <p:nvPr>
            <p:extLst>
              <p:ext uri="{D42A27DB-BD31-4B8C-83A1-F6EECF244321}">
                <p14:modId xmlns:p14="http://schemas.microsoft.com/office/powerpoint/2010/main" val="1910482431"/>
              </p:ext>
            </p:extLst>
          </p:nvPr>
        </p:nvGraphicFramePr>
        <p:xfrm>
          <a:off x="1760220" y="514350"/>
          <a:ext cx="5086349" cy="4946650"/>
        </p:xfrm>
        <a:graphic>
          <a:graphicData uri="http://schemas.openxmlformats.org/presentationml/2006/ole">
            <mc:AlternateContent xmlns:mc="http://schemas.openxmlformats.org/markup-compatibility/2006">
              <mc:Choice xmlns:v="urn:schemas-microsoft-com:vml" Requires="v">
                <p:oleObj spid="_x0000_s2141" name="Document" r:id="rId7" imgW="5943600" imgH="7823200" progId="Word.Document.12">
                  <p:embed/>
                </p:oleObj>
              </mc:Choice>
              <mc:Fallback>
                <p:oleObj name="Document" r:id="rId7" imgW="5943600" imgH="7823200" progId="Word.Document.12">
                  <p:embed/>
                  <p:pic>
                    <p:nvPicPr>
                      <p:cNvPr id="0" name=""/>
                      <p:cNvPicPr/>
                      <p:nvPr/>
                    </p:nvPicPr>
                    <p:blipFill>
                      <a:blip r:embed="rId8"/>
                      <a:stretch>
                        <a:fillRect/>
                      </a:stretch>
                    </p:blipFill>
                    <p:spPr>
                      <a:xfrm>
                        <a:off x="1760220" y="514350"/>
                        <a:ext cx="5086349" cy="4946650"/>
                      </a:xfrm>
                      <a:prstGeom prst="rect">
                        <a:avLst/>
                      </a:prstGeom>
                    </p:spPr>
                  </p:pic>
                </p:oleObj>
              </mc:Fallback>
            </mc:AlternateContent>
          </a:graphicData>
        </a:graphic>
      </p:graphicFrame>
    </p:spTree>
    <p:extLst>
      <p:ext uri="{BB962C8B-B14F-4D97-AF65-F5344CB8AC3E}">
        <p14:creationId xmlns:p14="http://schemas.microsoft.com/office/powerpoint/2010/main" val="1142419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0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0801"/>
            <a:ext cx="6781800" cy="1050069"/>
          </a:xfrm>
        </p:spPr>
        <p:txBody>
          <a:bodyPr>
            <a:normAutofit fontScale="90000"/>
          </a:bodyPr>
          <a:lstStyle/>
          <a:p>
            <a:pPr algn="ctr"/>
            <a:r>
              <a:rPr lang="en-US" dirty="0"/>
              <a:t>			</a:t>
            </a:r>
            <a:br>
              <a:rPr lang="en-US" dirty="0"/>
            </a:br>
            <a:r>
              <a:rPr lang="en-US" dirty="0"/>
              <a:t>It Works!</a:t>
            </a:r>
          </a:p>
        </p:txBody>
      </p:sp>
      <p:sp>
        <p:nvSpPr>
          <p:cNvPr id="3" name="Content Placeholder 2"/>
          <p:cNvSpPr>
            <a:spLocks noGrp="1"/>
          </p:cNvSpPr>
          <p:nvPr>
            <p:ph idx="1"/>
          </p:nvPr>
        </p:nvSpPr>
        <p:spPr>
          <a:xfrm>
            <a:off x="762000" y="1490870"/>
            <a:ext cx="7543800" cy="4141843"/>
          </a:xfrm>
        </p:spPr>
        <p:txBody>
          <a:bodyPr>
            <a:normAutofit/>
          </a:bodyPr>
          <a:lstStyle/>
          <a:p>
            <a:pPr>
              <a:buFont typeface="Arial" charset="0"/>
              <a:buChar char="•"/>
            </a:pPr>
            <a:r>
              <a:rPr lang="en-US" dirty="0"/>
              <a:t>It provides BOTH parties with a </a:t>
            </a:r>
            <a:r>
              <a:rPr lang="en-US" b="1" dirty="0"/>
              <a:t>high degree of “self determination.”</a:t>
            </a:r>
            <a:r>
              <a:rPr lang="en-US" dirty="0"/>
              <a:t> They can participate in shaping the outcome rather than leaving their fate to a </a:t>
            </a:r>
            <a:r>
              <a:rPr lang="en-US" b="1" u="sng" dirty="0"/>
              <a:t>disinterested</a:t>
            </a:r>
            <a:r>
              <a:rPr lang="en-US" dirty="0"/>
              <a:t> third party. </a:t>
            </a:r>
          </a:p>
          <a:p>
            <a:pPr marL="0" indent="0">
              <a:buNone/>
            </a:pPr>
            <a:endParaRPr lang="en-US" sz="1400" dirty="0"/>
          </a:p>
          <a:p>
            <a:pPr>
              <a:buFont typeface="Arial" charset="0"/>
              <a:buChar char="•"/>
            </a:pPr>
            <a:r>
              <a:rPr lang="en-US" dirty="0"/>
              <a:t>Can a Judge possibly know your children, your business, your emotional needs etc as well as YOU?</a:t>
            </a:r>
          </a:p>
          <a:p>
            <a:pPr marL="0" indent="0">
              <a:buNone/>
            </a:pPr>
            <a:endParaRPr lang="en-US" sz="1400" dirty="0"/>
          </a:p>
          <a:p>
            <a:pPr>
              <a:buFont typeface="Arial" charset="0"/>
              <a:buChar char="•"/>
            </a:pPr>
            <a:r>
              <a:rPr lang="en-US" dirty="0"/>
              <a:t>Mediation COMPLIANCE rates exceed compliance with Court ordered outcomes</a:t>
            </a:r>
          </a:p>
        </p:txBody>
      </p:sp>
    </p:spTree>
    <p:extLst>
      <p:ext uri="{BB962C8B-B14F-4D97-AF65-F5344CB8AC3E}">
        <p14:creationId xmlns:p14="http://schemas.microsoft.com/office/powerpoint/2010/main" val="2415939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39924"/>
            <a:ext cx="6781800" cy="1119302"/>
          </a:xfrm>
        </p:spPr>
        <p:txBody>
          <a:bodyPr>
            <a:normAutofit/>
          </a:bodyPr>
          <a:lstStyle/>
          <a:p>
            <a:r>
              <a:rPr lang="en-US" dirty="0"/>
              <a:t>	</a:t>
            </a:r>
            <a:r>
              <a:rPr lang="en-US" sz="4800" dirty="0"/>
              <a:t>It Eliminates Risk</a:t>
            </a:r>
          </a:p>
        </p:txBody>
      </p:sp>
      <p:sp>
        <p:nvSpPr>
          <p:cNvPr id="3" name="Content Placeholder 2"/>
          <p:cNvSpPr>
            <a:spLocks noGrp="1"/>
          </p:cNvSpPr>
          <p:nvPr>
            <p:ph idx="1"/>
          </p:nvPr>
        </p:nvSpPr>
        <p:spPr>
          <a:xfrm>
            <a:off x="762000" y="1898375"/>
            <a:ext cx="7543800" cy="3627782"/>
          </a:xfrm>
        </p:spPr>
        <p:txBody>
          <a:bodyPr>
            <a:normAutofit/>
          </a:bodyPr>
          <a:lstStyle/>
          <a:p>
            <a:r>
              <a:rPr lang="en-US" sz="3200" dirty="0"/>
              <a:t>The WORST that can happen may very well be the outcome ordered by a third party.</a:t>
            </a:r>
          </a:p>
          <a:p>
            <a:r>
              <a:rPr lang="en-US" sz="3200" dirty="0"/>
              <a:t>Provides a forum for a RISK/BENEFIT analysis that is fluid, flexible, and </a:t>
            </a:r>
            <a:r>
              <a:rPr lang="en-US" sz="3200" u="sng" dirty="0">
                <a:solidFill>
                  <a:srgbClr val="FF0000"/>
                </a:solidFill>
              </a:rPr>
              <a:t>current</a:t>
            </a:r>
            <a:r>
              <a:rPr lang="en-US" sz="3200" dirty="0"/>
              <a:t>.</a:t>
            </a:r>
          </a:p>
          <a:p>
            <a:pPr marL="0" indent="0">
              <a:buNone/>
            </a:pPr>
            <a:endParaRPr lang="en-US" dirty="0"/>
          </a:p>
        </p:txBody>
      </p:sp>
    </p:spTree>
    <p:extLst>
      <p:ext uri="{BB962C8B-B14F-4D97-AF65-F5344CB8AC3E}">
        <p14:creationId xmlns:p14="http://schemas.microsoft.com/office/powerpoint/2010/main" val="256075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836580"/>
            <a:ext cx="7224409" cy="944720"/>
          </a:xfrm>
        </p:spPr>
        <p:txBody>
          <a:bodyPr/>
          <a:lstStyle/>
          <a:p>
            <a:r>
              <a:rPr lang="en-US" smtClean="0"/>
              <a:t>               Who </a:t>
            </a:r>
            <a:r>
              <a:rPr lang="en-US" dirty="0" smtClean="0"/>
              <a:t>Are You?</a:t>
            </a:r>
            <a:endParaRPr lang="en-US" dirty="0"/>
          </a:p>
        </p:txBody>
      </p:sp>
      <p:sp>
        <p:nvSpPr>
          <p:cNvPr id="3" name="Content Placeholder 2"/>
          <p:cNvSpPr>
            <a:spLocks noGrp="1"/>
          </p:cNvSpPr>
          <p:nvPr>
            <p:ph idx="1"/>
          </p:nvPr>
        </p:nvSpPr>
        <p:spPr>
          <a:xfrm>
            <a:off x="645269" y="1603169"/>
            <a:ext cx="7543800" cy="4262609"/>
          </a:xfrm>
        </p:spPr>
        <p:txBody>
          <a:bodyPr>
            <a:normAutofit/>
          </a:bodyPr>
          <a:lstStyle/>
          <a:p>
            <a:pPr lvl="2"/>
            <a:r>
              <a:rPr lang="en-US" sz="2800" dirty="0" smtClean="0"/>
              <a:t>Schools from 15 countries</a:t>
            </a:r>
          </a:p>
          <a:p>
            <a:pPr lvl="2"/>
            <a:r>
              <a:rPr lang="en-US" sz="2800" dirty="0" smtClean="0"/>
              <a:t>8 schools from India</a:t>
            </a:r>
          </a:p>
          <a:p>
            <a:pPr lvl="2"/>
            <a:r>
              <a:rPr lang="en-US" sz="2800" dirty="0" smtClean="0"/>
              <a:t>9 UK schools  (England, Northern Ireland &amp; Scotland)</a:t>
            </a:r>
            <a:endParaRPr lang="en-US" sz="2800" dirty="0"/>
          </a:p>
          <a:p>
            <a:pPr lvl="2"/>
            <a:r>
              <a:rPr lang="en-US" sz="2800" dirty="0" smtClean="0"/>
              <a:t>US schools from 9 states and the District of Columbia</a:t>
            </a:r>
          </a:p>
          <a:p>
            <a:pPr lvl="2"/>
            <a:r>
              <a:rPr lang="en-US" sz="2800" dirty="0" smtClean="0"/>
              <a:t>8 EU countries</a:t>
            </a:r>
            <a:endParaRPr lang="en-US" sz="2800" dirty="0"/>
          </a:p>
        </p:txBody>
      </p:sp>
    </p:spTree>
    <p:extLst>
      <p:ext uri="{BB962C8B-B14F-4D97-AF65-F5344CB8AC3E}">
        <p14:creationId xmlns:p14="http://schemas.microsoft.com/office/powerpoint/2010/main" val="2051002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not a justice system </a:t>
            </a:r>
            <a:r>
              <a:rPr lang="mr-IN" dirty="0" smtClean="0"/>
              <a:t>–</a:t>
            </a:r>
            <a:r>
              <a:rPr lang="en-US" dirty="0" smtClean="0"/>
              <a:t> it’s a legal system”</a:t>
            </a:r>
            <a:r>
              <a:rPr lang="mr-IN" dirty="0" smtClean="0"/>
              <a:t>…</a:t>
            </a:r>
            <a:r>
              <a:rPr lang="en-US" dirty="0" smtClean="0"/>
              <a:t>Chief </a:t>
            </a:r>
            <a:r>
              <a:rPr lang="en-US" dirty="0" err="1" smtClean="0"/>
              <a:t>Wiggums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750" y="806450"/>
            <a:ext cx="3670300" cy="2498224"/>
          </a:xfrm>
        </p:spPr>
      </p:pic>
    </p:spTree>
    <p:extLst>
      <p:ext uri="{BB962C8B-B14F-4D97-AF65-F5344CB8AC3E}">
        <p14:creationId xmlns:p14="http://schemas.microsoft.com/office/powerpoint/2010/main" val="25407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886" y="371017"/>
            <a:ext cx="6781800" cy="980705"/>
          </a:xfrm>
        </p:spPr>
        <p:txBody>
          <a:bodyPr/>
          <a:lstStyle/>
          <a:p>
            <a:pPr algn="ctr"/>
            <a:r>
              <a:rPr lang="en-US" sz="4800" dirty="0"/>
              <a:t>“Justice”</a:t>
            </a:r>
          </a:p>
        </p:txBody>
      </p:sp>
      <p:sp>
        <p:nvSpPr>
          <p:cNvPr id="3" name="Content Placeholder 2"/>
          <p:cNvSpPr>
            <a:spLocks noGrp="1"/>
          </p:cNvSpPr>
          <p:nvPr>
            <p:ph idx="1"/>
          </p:nvPr>
        </p:nvSpPr>
        <p:spPr>
          <a:xfrm>
            <a:off x="762000" y="1172817"/>
            <a:ext cx="7543800" cy="4184374"/>
          </a:xfrm>
        </p:spPr>
        <p:txBody>
          <a:bodyPr>
            <a:normAutofit fontScale="92500" lnSpcReduction="20000"/>
          </a:bodyPr>
          <a:lstStyle/>
          <a:p>
            <a:pPr marL="0" indent="0">
              <a:buNone/>
            </a:pPr>
            <a:endParaRPr lang="en-US" sz="4000" dirty="0"/>
          </a:p>
          <a:p>
            <a:r>
              <a:rPr lang="en-US" sz="4000" dirty="0"/>
              <a:t>Mediation provides not only “substantive justice” but also provides “</a:t>
            </a:r>
            <a:r>
              <a:rPr lang="en-US" sz="4000" dirty="0">
                <a:solidFill>
                  <a:srgbClr val="FF0000"/>
                </a:solidFill>
              </a:rPr>
              <a:t>procedural justice</a:t>
            </a:r>
            <a:r>
              <a:rPr lang="en-US" sz="4000" dirty="0"/>
              <a:t>”</a:t>
            </a:r>
          </a:p>
          <a:p>
            <a:endParaRPr lang="en-US" sz="2100" dirty="0"/>
          </a:p>
          <a:p>
            <a:r>
              <a:rPr lang="en-US" sz="4000" dirty="0"/>
              <a:t>England/Wales Small Claims mediation program “favorable” rating</a:t>
            </a:r>
          </a:p>
        </p:txBody>
      </p:sp>
    </p:spTree>
    <p:extLst>
      <p:ext uri="{BB962C8B-B14F-4D97-AF65-F5344CB8AC3E}">
        <p14:creationId xmlns:p14="http://schemas.microsoft.com/office/powerpoint/2010/main" val="2026929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7077"/>
            <a:ext cx="7543800" cy="904462"/>
          </a:xfrm>
        </p:spPr>
        <p:txBody>
          <a:bodyPr>
            <a:normAutofit fontScale="90000"/>
          </a:bodyPr>
          <a:lstStyle/>
          <a:p>
            <a:pPr algn="ctr"/>
            <a:r>
              <a:rPr lang="en-US" sz="4900" dirty="0"/>
              <a:t>     </a:t>
            </a:r>
            <a:br>
              <a:rPr lang="en-US" sz="4900" dirty="0"/>
            </a:br>
            <a:r>
              <a:rPr lang="en-US" sz="4900" dirty="0"/>
              <a:t>    ADVOCATING AT MEDIATION </a:t>
            </a:r>
            <a:r>
              <a:rPr lang="en-US" dirty="0"/>
              <a:t>		</a:t>
            </a:r>
          </a:p>
        </p:txBody>
      </p:sp>
      <p:sp>
        <p:nvSpPr>
          <p:cNvPr id="3" name="Content Placeholder 2"/>
          <p:cNvSpPr>
            <a:spLocks noGrp="1"/>
          </p:cNvSpPr>
          <p:nvPr>
            <p:ph idx="1"/>
          </p:nvPr>
        </p:nvSpPr>
        <p:spPr>
          <a:xfrm>
            <a:off x="762000" y="1033670"/>
            <a:ext cx="7543800" cy="4880113"/>
          </a:xfrm>
        </p:spPr>
        <p:txBody>
          <a:bodyPr>
            <a:normAutofit/>
          </a:bodyPr>
          <a:lstStyle/>
          <a:p>
            <a:pPr>
              <a:buFont typeface="Arial" charset="0"/>
              <a:buChar char="•"/>
            </a:pPr>
            <a:r>
              <a:rPr lang="en-US" dirty="0"/>
              <a:t>Mind shift from </a:t>
            </a:r>
            <a:r>
              <a:rPr lang="en-US" dirty="0" smtClean="0"/>
              <a:t>Negotiation/Advocacy </a:t>
            </a:r>
            <a:r>
              <a:rPr lang="en-US" dirty="0"/>
              <a:t>to Collaboration</a:t>
            </a:r>
          </a:p>
          <a:p>
            <a:pPr>
              <a:buFont typeface="Arial" charset="0"/>
              <a:buChar char="•"/>
            </a:pPr>
            <a:endParaRPr lang="en-US" sz="1600" dirty="0"/>
          </a:p>
          <a:p>
            <a:pPr>
              <a:buFont typeface="Arial" charset="0"/>
              <a:buChar char="•"/>
            </a:pPr>
            <a:r>
              <a:rPr lang="en-US" dirty="0"/>
              <a:t>Encourage your client to </a:t>
            </a:r>
            <a:r>
              <a:rPr lang="en-US" dirty="0" smtClean="0"/>
              <a:t>be sincere, </a:t>
            </a:r>
            <a:r>
              <a:rPr lang="en-US" dirty="0"/>
              <a:t>discourage them from destructive conduct but don’t discourage genuine emotion </a:t>
            </a:r>
          </a:p>
          <a:p>
            <a:pPr>
              <a:buFont typeface="Arial" charset="0"/>
              <a:buChar char="•"/>
            </a:pPr>
            <a:endParaRPr lang="en-US" sz="1600" dirty="0"/>
          </a:p>
          <a:p>
            <a:pPr>
              <a:buFont typeface="Arial" charset="0"/>
              <a:buChar char="•"/>
            </a:pPr>
            <a:r>
              <a:rPr lang="en-US" dirty="0" smtClean="0"/>
              <a:t>If </a:t>
            </a:r>
            <a:r>
              <a:rPr lang="en-US" dirty="0"/>
              <a:t>caucusing, have a “team” mindset –you, the client, and the mediator are a team with a common goal –  to reach a resolution acceptable to the client.</a:t>
            </a:r>
          </a:p>
        </p:txBody>
      </p:sp>
    </p:spTree>
    <p:extLst>
      <p:ext uri="{BB962C8B-B14F-4D97-AF65-F5344CB8AC3E}">
        <p14:creationId xmlns:p14="http://schemas.microsoft.com/office/powerpoint/2010/main" val="4154703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20977"/>
            <a:ext cx="6781800" cy="463606"/>
          </a:xfrm>
        </p:spPr>
        <p:txBody>
          <a:bodyPr>
            <a:normAutofit/>
          </a:bodyPr>
          <a:lstStyle/>
          <a:p>
            <a:r>
              <a:rPr lang="en-US" sz="1800" dirty="0"/>
              <a:t>SAMPLE MEMORANDUM OF AGREEMENT</a:t>
            </a:r>
          </a:p>
        </p:txBody>
      </p:sp>
      <p:sp>
        <p:nvSpPr>
          <p:cNvPr id="3" name="Content Placeholder 2"/>
          <p:cNvSpPr>
            <a:spLocks noGrp="1"/>
          </p:cNvSpPr>
          <p:nvPr>
            <p:ph idx="1"/>
          </p:nvPr>
        </p:nvSpPr>
        <p:spPr>
          <a:xfrm>
            <a:off x="761999" y="884583"/>
            <a:ext cx="7686261" cy="5814391"/>
          </a:xfrm>
        </p:spPr>
        <p:txBody>
          <a:bodyPr>
            <a:normAutofit fontScale="62500" lnSpcReduction="20000"/>
          </a:bodyPr>
          <a:lstStyle/>
          <a:p>
            <a:pPr marL="0" indent="0">
              <a:buNone/>
            </a:pPr>
            <a:r>
              <a:rPr lang="en-US" sz="2500" b="1" dirty="0"/>
              <a:t>STATE OF CONFUSION</a:t>
            </a:r>
          </a:p>
          <a:p>
            <a:pPr marL="0" indent="0">
              <a:buNone/>
            </a:pPr>
            <a:r>
              <a:rPr lang="en-US" sz="2500" b="1" dirty="0"/>
              <a:t>IN THE CIRCUIT COURT OF THE NINETEENTH JUDICIAL CIRCUIT</a:t>
            </a:r>
            <a:endParaRPr lang="en-US" sz="2500" dirty="0"/>
          </a:p>
          <a:p>
            <a:pPr marL="0" indent="0">
              <a:buNone/>
            </a:pPr>
            <a:r>
              <a:rPr lang="en-US" sz="2500" b="1" dirty="0"/>
              <a:t>COUNTY OF BEDLAM </a:t>
            </a:r>
            <a:endParaRPr lang="en-US" sz="2500" dirty="0"/>
          </a:p>
          <a:p>
            <a:pPr marL="0" indent="0">
              <a:buNone/>
            </a:pPr>
            <a:r>
              <a:rPr lang="en-US" sz="2500" dirty="0"/>
              <a:t>			)</a:t>
            </a:r>
          </a:p>
          <a:p>
            <a:pPr marL="0" indent="0">
              <a:buNone/>
            </a:pPr>
            <a:r>
              <a:rPr lang="en-US" sz="2500" dirty="0"/>
              <a:t>Hillary Trump, Plaintiff	)</a:t>
            </a:r>
          </a:p>
          <a:p>
            <a:pPr marL="0" indent="0">
              <a:buNone/>
            </a:pPr>
            <a:r>
              <a:rPr lang="en-US" sz="2500" dirty="0"/>
              <a:t>               v.			)	NO. 			</a:t>
            </a:r>
          </a:p>
          <a:p>
            <a:pPr marL="0" indent="0">
              <a:buNone/>
            </a:pPr>
            <a:r>
              <a:rPr lang="en-US" sz="2500" dirty="0"/>
              <a:t>Donald Clinton, Defendant	)</a:t>
            </a:r>
          </a:p>
          <a:p>
            <a:pPr marL="0" indent="0">
              <a:lnSpc>
                <a:spcPct val="120000"/>
              </a:lnSpc>
              <a:spcBef>
                <a:spcPts val="0"/>
              </a:spcBef>
              <a:buNone/>
            </a:pPr>
            <a:r>
              <a:rPr lang="en-US" sz="2500" dirty="0"/>
              <a:t> </a:t>
            </a:r>
          </a:p>
          <a:p>
            <a:pPr marL="0" indent="0">
              <a:lnSpc>
                <a:spcPct val="120000"/>
              </a:lnSpc>
              <a:spcBef>
                <a:spcPts val="0"/>
              </a:spcBef>
              <a:buNone/>
            </a:pPr>
            <a:r>
              <a:rPr lang="en-US" sz="2500" b="1" dirty="0"/>
              <a:t>		MEMORANDUM OF AGREEMENT</a:t>
            </a:r>
            <a:endParaRPr lang="en-US" sz="2500" dirty="0"/>
          </a:p>
          <a:p>
            <a:pPr marL="0" indent="0">
              <a:buNone/>
            </a:pPr>
            <a:endParaRPr lang="en-US" sz="1900" dirty="0"/>
          </a:p>
          <a:p>
            <a:pPr marL="0" indent="0">
              <a:lnSpc>
                <a:spcPct val="120000"/>
              </a:lnSpc>
              <a:spcBef>
                <a:spcPts val="0"/>
              </a:spcBef>
              <a:buNone/>
            </a:pPr>
            <a:r>
              <a:rPr lang="en-US" sz="2500" dirty="0"/>
              <a:t>We, the undersigned, having participated in a mediation session on this 15th day of October, 2016, and being satisfied that the provisions of the resolution of our dispute are fair and reasonable, hereby agree to abide by and fulfill the following:</a:t>
            </a:r>
          </a:p>
          <a:p>
            <a:pPr marL="0" indent="0">
              <a:buNone/>
            </a:pPr>
            <a:r>
              <a:rPr lang="en-US" sz="2500" dirty="0"/>
              <a:t>     ________________________________________________________________</a:t>
            </a:r>
          </a:p>
          <a:p>
            <a:pPr marL="0" indent="0">
              <a:buNone/>
            </a:pPr>
            <a:r>
              <a:rPr lang="en-US" sz="2500" dirty="0"/>
              <a:t>     ________________________________________________________________</a:t>
            </a:r>
          </a:p>
          <a:p>
            <a:pPr marL="0" indent="0">
              <a:buNone/>
            </a:pPr>
            <a:r>
              <a:rPr lang="en-US" sz="2500" dirty="0"/>
              <a:t>     __________________________________________________________________</a:t>
            </a:r>
          </a:p>
          <a:p>
            <a:pPr marL="0" indent="0">
              <a:buNone/>
            </a:pPr>
            <a:endParaRPr lang="en-US" sz="2500" dirty="0"/>
          </a:p>
          <a:p>
            <a:pPr marL="0" indent="0">
              <a:buNone/>
            </a:pPr>
            <a:r>
              <a:rPr lang="en-US" sz="2500" dirty="0"/>
              <a:t>  ________________________________	_______________________________</a:t>
            </a:r>
          </a:p>
          <a:p>
            <a:pPr marL="0" indent="0">
              <a:buNone/>
            </a:pPr>
            <a:r>
              <a:rPr lang="en-US" sz="2500" dirty="0"/>
              <a:t>  Mediator	</a:t>
            </a:r>
          </a:p>
          <a:p>
            <a:pPr marL="0" indent="0">
              <a:buNone/>
            </a:pPr>
            <a:r>
              <a:rPr lang="en-US" sz="1900" dirty="0"/>
              <a:t>   __________________________________________</a:t>
            </a:r>
            <a:r>
              <a:rPr lang="en-US" sz="2500" dirty="0"/>
              <a:t>       ______________________________</a:t>
            </a:r>
          </a:p>
          <a:p>
            <a:endParaRPr lang="en-US" dirty="0"/>
          </a:p>
        </p:txBody>
      </p:sp>
    </p:spTree>
    <p:extLst>
      <p:ext uri="{BB962C8B-B14F-4D97-AF65-F5344CB8AC3E}">
        <p14:creationId xmlns:p14="http://schemas.microsoft.com/office/powerpoint/2010/main" val="68463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2660"/>
            <a:ext cx="6781800" cy="1105898"/>
          </a:xfrm>
        </p:spPr>
        <p:txBody>
          <a:bodyPr/>
          <a:lstStyle/>
          <a:p>
            <a:r>
              <a:rPr lang="en-US" dirty="0"/>
              <a:t>Dealing With Conflict</a:t>
            </a:r>
          </a:p>
        </p:txBody>
      </p:sp>
      <p:sp>
        <p:nvSpPr>
          <p:cNvPr id="3" name="Content Placeholder 2"/>
          <p:cNvSpPr>
            <a:spLocks noGrp="1"/>
          </p:cNvSpPr>
          <p:nvPr>
            <p:ph idx="1"/>
          </p:nvPr>
        </p:nvSpPr>
        <p:spPr>
          <a:xfrm>
            <a:off x="762000" y="1859540"/>
            <a:ext cx="7543800" cy="3719081"/>
          </a:xfrm>
        </p:spPr>
        <p:txBody>
          <a:bodyPr>
            <a:normAutofit/>
          </a:bodyPr>
          <a:lstStyle/>
          <a:p>
            <a:pPr>
              <a:buFont typeface="Arial" charset="0"/>
              <a:buChar char="•"/>
            </a:pPr>
            <a:r>
              <a:rPr lang="en-US" dirty="0"/>
              <a:t>Conflict arises (two or more parties)</a:t>
            </a:r>
          </a:p>
          <a:p>
            <a:pPr>
              <a:buFont typeface="Arial" charset="0"/>
              <a:buChar char="•"/>
            </a:pPr>
            <a:r>
              <a:rPr lang="en-US" dirty="0"/>
              <a:t>Options – Fight/flight, suffer in silence, </a:t>
            </a:r>
            <a:r>
              <a:rPr lang="en-US" dirty="0" smtClean="0"/>
              <a:t>argue, negotiate , </a:t>
            </a:r>
            <a:r>
              <a:rPr lang="en-US" dirty="0"/>
              <a:t>complain to authority, finally to lawyer – litigation/arbitration ensues</a:t>
            </a:r>
          </a:p>
          <a:p>
            <a:pPr>
              <a:buFont typeface="Arial" charset="0"/>
              <a:buChar char="•"/>
            </a:pPr>
            <a:r>
              <a:rPr lang="en-US" dirty="0" smtClean="0"/>
              <a:t>In today’s world, at </a:t>
            </a:r>
            <a:r>
              <a:rPr lang="en-US" dirty="0"/>
              <a:t>some point, “mediation” becomes an option</a:t>
            </a:r>
          </a:p>
          <a:p>
            <a:pPr>
              <a:buFont typeface="Arial" charset="0"/>
              <a:buChar char="•"/>
            </a:pPr>
            <a:r>
              <a:rPr lang="en-US" dirty="0"/>
              <a:t>“Time-out” in formal proceeding while parties go to mediation  - “Christmas Armistice”</a:t>
            </a:r>
          </a:p>
          <a:p>
            <a:pPr marL="1828800" lvl="4" indent="0">
              <a:buNone/>
            </a:pPr>
            <a:endParaRPr lang="en-US" dirty="0"/>
          </a:p>
        </p:txBody>
      </p:sp>
    </p:spTree>
    <p:extLst>
      <p:ext uri="{BB962C8B-B14F-4D97-AF65-F5344CB8AC3E}">
        <p14:creationId xmlns:p14="http://schemas.microsoft.com/office/powerpoint/2010/main" val="3918080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0801"/>
            <a:ext cx="6781800" cy="1600200"/>
          </a:xfrm>
        </p:spPr>
        <p:txBody>
          <a:bodyPr/>
          <a:lstStyle/>
          <a:p>
            <a:r>
              <a:rPr lang="en-US" dirty="0"/>
              <a:t>	Law School Training</a:t>
            </a:r>
          </a:p>
        </p:txBody>
      </p:sp>
      <p:sp>
        <p:nvSpPr>
          <p:cNvPr id="3" name="Content Placeholder 2"/>
          <p:cNvSpPr>
            <a:spLocks noGrp="1"/>
          </p:cNvSpPr>
          <p:nvPr>
            <p:ph idx="1"/>
          </p:nvPr>
        </p:nvSpPr>
        <p:spPr>
          <a:xfrm>
            <a:off x="762000" y="700918"/>
            <a:ext cx="7543800" cy="3886200"/>
          </a:xfrm>
        </p:spPr>
        <p:txBody>
          <a:bodyPr/>
          <a:lstStyle/>
          <a:p>
            <a:r>
              <a:rPr lang="en-US" dirty="0"/>
              <a:t>  </a:t>
            </a:r>
          </a:p>
          <a:p>
            <a:endParaRPr lang="en-US" dirty="0"/>
          </a:p>
          <a:p>
            <a:endParaRPr lang="en-US" dirty="0"/>
          </a:p>
          <a:p>
            <a:r>
              <a:rPr lang="en-US" dirty="0"/>
              <a:t>         </a:t>
            </a:r>
            <a:r>
              <a:rPr lang="en-US" sz="4000" dirty="0" smtClean="0">
                <a:solidFill>
                  <a:srgbClr val="FF0000"/>
                </a:solidFill>
              </a:rPr>
              <a:t>HOW </a:t>
            </a:r>
            <a:r>
              <a:rPr lang="en-US" sz="4000" dirty="0">
                <a:solidFill>
                  <a:srgbClr val="FF0000"/>
                </a:solidFill>
              </a:rPr>
              <a:t>ARE YOU DOING?</a:t>
            </a:r>
          </a:p>
        </p:txBody>
      </p:sp>
    </p:spTree>
    <p:extLst>
      <p:ext uri="{BB962C8B-B14F-4D97-AF65-F5344CB8AC3E}">
        <p14:creationId xmlns:p14="http://schemas.microsoft.com/office/powerpoint/2010/main" val="627992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17517"/>
            <a:ext cx="6781800" cy="1733797"/>
          </a:xfrm>
        </p:spPr>
        <p:txBody>
          <a:bodyPr>
            <a:normAutofit fontScale="90000"/>
          </a:bodyPr>
          <a:lstStyle/>
          <a:p>
            <a:r>
              <a:rPr lang="en-US" dirty="0" smtClean="0"/>
              <a:t>A New Tool in the lawyer’s toolbox</a:t>
            </a:r>
            <a:endParaRPr lang="en-US" dirty="0"/>
          </a:p>
        </p:txBody>
      </p:sp>
      <p:sp>
        <p:nvSpPr>
          <p:cNvPr id="3" name="Content Placeholder 2"/>
          <p:cNvSpPr>
            <a:spLocks noGrp="1"/>
          </p:cNvSpPr>
          <p:nvPr>
            <p:ph idx="1"/>
          </p:nvPr>
        </p:nvSpPr>
        <p:spPr>
          <a:xfrm>
            <a:off x="940130" y="2351314"/>
            <a:ext cx="7543800" cy="3467595"/>
          </a:xfrm>
        </p:spPr>
        <p:txBody>
          <a:bodyPr/>
          <a:lstStyle/>
          <a:p>
            <a:r>
              <a:rPr lang="en-US" dirty="0" smtClean="0"/>
              <a:t>Learn the difference between ADVOCATING and COLLABORATING when representing clients</a:t>
            </a:r>
          </a:p>
          <a:p>
            <a:r>
              <a:rPr lang="en-US" dirty="0" smtClean="0"/>
              <a:t>The future’s best lawyers will master the traditional skills to zealously promote  their client’s interests in negotiations or court AND the ability to peacefully resolve their client’s case in a most favorable manner</a:t>
            </a:r>
          </a:p>
          <a:p>
            <a:r>
              <a:rPr lang="en-US" dirty="0" smtClean="0"/>
              <a:t>Train and become a mediator</a:t>
            </a:r>
            <a:endParaRPr lang="en-US" dirty="0"/>
          </a:p>
        </p:txBody>
      </p:sp>
    </p:spTree>
    <p:extLst>
      <p:ext uri="{BB962C8B-B14F-4D97-AF65-F5344CB8AC3E}">
        <p14:creationId xmlns:p14="http://schemas.microsoft.com/office/powerpoint/2010/main" val="159097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6844"/>
            <a:ext cx="6781800" cy="1600200"/>
          </a:xfrm>
        </p:spPr>
        <p:txBody>
          <a:bodyPr>
            <a:normAutofit fontScale="90000"/>
          </a:bodyPr>
          <a:lstStyle/>
          <a:p>
            <a:r>
              <a:rPr lang="en-US" b="1" dirty="0"/>
              <a:t>What is Mediation?</a:t>
            </a:r>
            <a:r>
              <a:rPr lang="en-US" dirty="0"/>
              <a:t/>
            </a:r>
            <a:br>
              <a:rPr lang="en-US" dirty="0"/>
            </a:br>
            <a:endParaRPr lang="en-US" dirty="0"/>
          </a:p>
        </p:txBody>
      </p:sp>
      <p:sp>
        <p:nvSpPr>
          <p:cNvPr id="3" name="Content Placeholder 2"/>
          <p:cNvSpPr>
            <a:spLocks noGrp="1"/>
          </p:cNvSpPr>
          <p:nvPr>
            <p:ph idx="1"/>
          </p:nvPr>
        </p:nvSpPr>
        <p:spPr>
          <a:xfrm>
            <a:off x="762000" y="1662773"/>
            <a:ext cx="7543800" cy="3208134"/>
          </a:xfrm>
        </p:spPr>
        <p:txBody>
          <a:bodyPr/>
          <a:lstStyle/>
          <a:p>
            <a:r>
              <a:rPr lang="en-US" dirty="0"/>
              <a:t>	Simply stated, mediation is a non-binding process for resolving disputes between adverse parties with the assistance of a trained and experienced neutral third-party. </a:t>
            </a:r>
          </a:p>
        </p:txBody>
      </p:sp>
    </p:spTree>
    <p:extLst>
      <p:ext uri="{BB962C8B-B14F-4D97-AF65-F5344CB8AC3E}">
        <p14:creationId xmlns:p14="http://schemas.microsoft.com/office/powerpoint/2010/main" val="70604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5758"/>
            <a:ext cx="6781800" cy="1118747"/>
          </a:xfrm>
        </p:spPr>
        <p:txBody>
          <a:bodyPr>
            <a:normAutofit fontScale="90000"/>
          </a:bodyPr>
          <a:lstStyle/>
          <a:p>
            <a:r>
              <a:rPr lang="en-US" dirty="0"/>
              <a:t>Breadth and Growth of           		Mediation</a:t>
            </a:r>
          </a:p>
        </p:txBody>
      </p:sp>
      <p:sp>
        <p:nvSpPr>
          <p:cNvPr id="3" name="Content Placeholder 2"/>
          <p:cNvSpPr>
            <a:spLocks noGrp="1"/>
          </p:cNvSpPr>
          <p:nvPr>
            <p:ph idx="1"/>
          </p:nvPr>
        </p:nvSpPr>
        <p:spPr>
          <a:xfrm>
            <a:off x="762000" y="3053878"/>
            <a:ext cx="7543800" cy="2554979"/>
          </a:xfrm>
        </p:spPr>
        <p:txBody>
          <a:bodyPr>
            <a:normAutofit fontScale="85000" lnSpcReduction="20000"/>
          </a:bodyPr>
          <a:lstStyle/>
          <a:p>
            <a:r>
              <a:rPr lang="en-US" dirty="0"/>
              <a:t>Concept as old as the first </a:t>
            </a:r>
            <a:r>
              <a:rPr lang="en-US" dirty="0" smtClean="0"/>
              <a:t>societies </a:t>
            </a:r>
            <a:r>
              <a:rPr lang="mr-IN" dirty="0" smtClean="0"/>
              <a:t>–</a:t>
            </a:r>
            <a:r>
              <a:rPr lang="en-US" dirty="0" smtClean="0"/>
              <a:t> tribal elders  </a:t>
            </a:r>
          </a:p>
          <a:p>
            <a:r>
              <a:rPr lang="en-US" dirty="0" smtClean="0"/>
              <a:t>King Solomon </a:t>
            </a:r>
            <a:r>
              <a:rPr lang="mr-IN" dirty="0" smtClean="0"/>
              <a:t>–</a:t>
            </a:r>
            <a:r>
              <a:rPr lang="en-US" dirty="0" smtClean="0"/>
              <a:t> split the baby</a:t>
            </a:r>
            <a:endParaRPr lang="en-US" dirty="0"/>
          </a:p>
          <a:p>
            <a:r>
              <a:rPr lang="en-US" dirty="0"/>
              <a:t>In later half of Twentieth Century found its way into the “Legal System</a:t>
            </a:r>
            <a:r>
              <a:rPr lang="en-US" dirty="0" smtClean="0"/>
              <a:t>” </a:t>
            </a:r>
            <a:r>
              <a:rPr lang="mr-IN" dirty="0" smtClean="0"/>
              <a:t>–</a:t>
            </a:r>
            <a:r>
              <a:rPr lang="en-US" dirty="0" smtClean="0"/>
              <a:t>began to expand exponentially</a:t>
            </a:r>
            <a:endParaRPr lang="en-US" dirty="0"/>
          </a:p>
          <a:p>
            <a:r>
              <a:rPr lang="en-US" dirty="0"/>
              <a:t>Acceptance by Courts, Lawyers, Businesses and Social Institutions </a:t>
            </a:r>
          </a:p>
          <a:p>
            <a:r>
              <a:rPr lang="en-US" dirty="0" smtClean="0"/>
              <a:t>School and Faith </a:t>
            </a:r>
            <a:r>
              <a:rPr lang="en-US" dirty="0"/>
              <a:t>based programs</a:t>
            </a:r>
          </a:p>
          <a:p>
            <a:r>
              <a:rPr lang="en-US" dirty="0"/>
              <a:t>Grown in virtually all types of legal and quasi-legal settings</a:t>
            </a:r>
          </a:p>
          <a:p>
            <a:r>
              <a:rPr lang="en-US" dirty="0"/>
              <a:t>Peer mediation in school</a:t>
            </a:r>
            <a:r>
              <a:rPr lang="is-IS" dirty="0"/>
              <a:t>…and growing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94392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7369</TotalTime>
  <Words>1975</Words>
  <Application>Microsoft Office PowerPoint</Application>
  <PresentationFormat>On-screen Show (4:3)</PresentationFormat>
  <Paragraphs>221</Paragraphs>
  <Slides>43</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NewsPrint</vt:lpstr>
      <vt:lpstr>Document</vt:lpstr>
      <vt:lpstr>        GLASGOW 2017 </vt:lpstr>
      <vt:lpstr>INADR Philosophy</vt:lpstr>
      <vt:lpstr>             Who Are We?</vt:lpstr>
      <vt:lpstr>               Who Are You?</vt:lpstr>
      <vt:lpstr>Dealing With Conflict</vt:lpstr>
      <vt:lpstr> Law School Training</vt:lpstr>
      <vt:lpstr>A New Tool in the lawyer’s toolbox</vt:lpstr>
      <vt:lpstr>What is Mediation? </vt:lpstr>
      <vt:lpstr>Breadth and Growth of             Mediation</vt:lpstr>
      <vt:lpstr>The Language of Mediation</vt:lpstr>
      <vt:lpstr>  Chief Justice</vt:lpstr>
      <vt:lpstr> Abraham Lincoln</vt:lpstr>
      <vt:lpstr> Mahatma Gandhi</vt:lpstr>
      <vt:lpstr> Mediation Procedure  Overview    (one model )</vt:lpstr>
      <vt:lpstr>Cases mediated now in US Courts</vt:lpstr>
      <vt:lpstr>Spreading Worldwide</vt:lpstr>
      <vt:lpstr>  Drop the “A”</vt:lpstr>
      <vt:lpstr>     Advantages of          Mediation      It is Not Binding</vt:lpstr>
      <vt:lpstr>Speed of Resolution </vt:lpstr>
      <vt:lpstr>  Cost Savings  </vt:lpstr>
      <vt:lpstr>       Don’t be this lawyer!                Bleak House</vt:lpstr>
      <vt:lpstr>   Improves/Restores   Communication</vt:lpstr>
      <vt:lpstr> Improves/Restores   Communication</vt:lpstr>
      <vt:lpstr>  Confidentiality</vt:lpstr>
      <vt:lpstr>             It’s Simple!</vt:lpstr>
      <vt:lpstr>However……….</vt:lpstr>
      <vt:lpstr>Sample Confidentiality Agreement</vt:lpstr>
      <vt:lpstr>   It's Flexible</vt:lpstr>
      <vt:lpstr>Allows parties to Control      Their own Destiny</vt:lpstr>
      <vt:lpstr>        Reviewing courts   favor mediation</vt:lpstr>
      <vt:lpstr>It Addresses Unreasonable Claims  and Expectations </vt:lpstr>
      <vt:lpstr>       It Works!</vt:lpstr>
      <vt:lpstr>    It Works!</vt:lpstr>
      <vt:lpstr>    It Works!</vt:lpstr>
      <vt:lpstr>                               4 countries/cultures-1 solution</vt:lpstr>
      <vt:lpstr>Replace Dispositional Attribution with Empathy</vt:lpstr>
      <vt:lpstr>                   Magic Mirror</vt:lpstr>
      <vt:lpstr>    It Works!</vt:lpstr>
      <vt:lpstr> It Eliminates Risk</vt:lpstr>
      <vt:lpstr>“It’s not a justice system – it’s a legal system”…Chief Wiggums</vt:lpstr>
      <vt:lpstr>“Justice”</vt:lpstr>
      <vt:lpstr>          ADVOCATING AT MEDIATION   </vt:lpstr>
      <vt:lpstr>SAMPLE MEMORANDUM OF AGREEMENT</vt:lpstr>
    </vt:vector>
  </TitlesOfParts>
  <Company>Northwestern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Optimal Solutions</dc:title>
  <dc:creator>Sheila M. Maloney</dc:creator>
  <cp:lastModifiedBy>Pauline</cp:lastModifiedBy>
  <cp:revision>275</cp:revision>
  <cp:lastPrinted>2014-11-18T22:41:55Z</cp:lastPrinted>
  <dcterms:created xsi:type="dcterms:W3CDTF">2013-11-26T09:22:58Z</dcterms:created>
  <dcterms:modified xsi:type="dcterms:W3CDTF">2017-04-05T11:49:45Z</dcterms:modified>
</cp:coreProperties>
</file>