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334" r:id="rId2"/>
    <p:sldId id="347" r:id="rId3"/>
    <p:sldId id="348" r:id="rId4"/>
    <p:sldId id="349" r:id="rId5"/>
    <p:sldId id="350" r:id="rId6"/>
    <p:sldId id="352" r:id="rId7"/>
    <p:sldId id="351" r:id="rId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CC66FF"/>
    <a:srgbClr val="99CCFF"/>
    <a:srgbClr val="0066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57442" autoAdjust="0"/>
  </p:normalViewPr>
  <p:slideViewPr>
    <p:cSldViewPr>
      <p:cViewPr varScale="1">
        <p:scale>
          <a:sx n="66" d="100"/>
          <a:sy n="66" d="100"/>
        </p:scale>
        <p:origin x="28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90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84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84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F9F85-A1E2-4D3F-8FA6-6DA193C68D99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80"/>
            <a:ext cx="2946275" cy="4984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9780"/>
            <a:ext cx="2946275" cy="4984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9C0123-DF1C-47E0-89F4-373B7E500A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2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88D75-111A-424B-BCD1-FA3190E2196F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66A823-E583-42C0-BDFF-8EF4C2606F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53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84238" y="731838"/>
            <a:ext cx="4883150" cy="36623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5F6E953-02A4-44EC-8540-DDD954DD5D55}" type="slidenum">
              <a:rPr lang="en-GB" altLang="en-US" smtClean="0">
                <a:solidFill>
                  <a:prstClr val="black"/>
                </a:solidFill>
              </a:rPr>
              <a:pPr/>
              <a:t>1</a:t>
            </a:fld>
            <a:endParaRPr lang="en-GB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20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6A823-E583-42C0-BDFF-8EF4C2606FC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092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6A823-E583-42C0-BDFF-8EF4C2606FC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8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6A823-E583-42C0-BDFF-8EF4C2606FC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98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1886967"/>
            <a:ext cx="8062664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789040"/>
            <a:ext cx="7376864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663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95151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92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0"/>
            <a:ext cx="8208912" cy="1484784"/>
          </a:xfrm>
          <a:prstGeom prst="rect">
            <a:avLst/>
          </a:prstGeo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127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06900"/>
            <a:ext cx="8027169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906713"/>
            <a:ext cx="802716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02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6707088" cy="93610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924944"/>
            <a:ext cx="4038600" cy="3201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16832"/>
            <a:ext cx="6707088" cy="93610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3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44824"/>
            <a:ext cx="5111750" cy="42813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0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72816"/>
            <a:ext cx="5486400" cy="2954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8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16832"/>
            <a:ext cx="8229600" cy="420933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87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AD2E422D-0E65-4B81-9088-EA407164B4A1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3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emf"/><Relationship Id="rId4" Type="http://schemas.openxmlformats.org/officeDocument/2006/relationships/hyperlink" Target="https://www.youtube.com/watch?v=b17C5bswYD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ath.ac.uk/professionalservices/finance/generalinformation/fmslandingpage/fms-reporting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rath.ac.uk/professionalservices/finance/generalinformation/fmslandingpage/fms-updates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 flipH="1">
            <a:off x="0" y="105555"/>
            <a:ext cx="9144000" cy="66468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77827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1534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>
            <a:hlinkClick r:id="rId4"/>
          </p:cNvPr>
          <p:cNvSpPr txBox="1"/>
          <p:nvPr/>
        </p:nvSpPr>
        <p:spPr bwMode="auto">
          <a:xfrm>
            <a:off x="0" y="1968126"/>
            <a:ext cx="9144000" cy="2079042"/>
          </a:xfrm>
          <a:prstGeom prst="rect">
            <a:avLst/>
          </a:prstGeom>
          <a:solidFill>
            <a:srgbClr val="042B5B">
              <a:alpha val="81000"/>
            </a:srgbClr>
          </a:solidFill>
        </p:spPr>
        <p:txBody>
          <a:bodyPr lIns="0" tIns="0" rIns="0" bIns="0"/>
          <a:lstStyle/>
          <a:p>
            <a:pPr marL="10811" algn="r" defTabSz="77827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4772" b="1" spc="72" dirty="0">
                <a:solidFill>
                  <a:srgbClr val="FFFF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  </a:t>
            </a:r>
            <a:r>
              <a:rPr lang="en-GB" sz="6000" b="1" spc="72" dirty="0" smtClean="0">
                <a:solidFill>
                  <a:srgbClr val="FFFFFF"/>
                </a:solidFill>
                <a:cs typeface="Arial" panose="020B0604020202020204" pitchFamily="34" charset="0"/>
              </a:rPr>
              <a:t>Finance Forum</a:t>
            </a:r>
            <a:endParaRPr lang="en-GB" sz="6000" b="1" spc="72" dirty="0">
              <a:solidFill>
                <a:srgbClr val="FFFFFF"/>
              </a:solidFill>
              <a:cs typeface="Arial" panose="020B0604020202020204" pitchFamily="34" charset="0"/>
            </a:endParaRPr>
          </a:p>
        </p:txBody>
      </p:sp>
      <p:sp>
        <p:nvSpPr>
          <p:cNvPr id="78854" name="object 5"/>
          <p:cNvSpPr txBox="1">
            <a:spLocks noChangeArrowheads="1"/>
          </p:cNvSpPr>
          <p:nvPr/>
        </p:nvSpPr>
        <p:spPr bwMode="auto">
          <a:xfrm>
            <a:off x="6" y="4354221"/>
            <a:ext cx="9143999" cy="802971"/>
          </a:xfrm>
          <a:prstGeom prst="rect">
            <a:avLst/>
          </a:prstGeom>
          <a:solidFill>
            <a:schemeClr val="bg1">
              <a:alpha val="51000"/>
            </a:schemeClr>
          </a:solidFill>
          <a:ln>
            <a:noFill/>
          </a:ln>
        </p:spPr>
        <p:txBody>
          <a:bodyPr lIns="0" tIns="0" rIns="0" bIns="0"/>
          <a:lstStyle>
            <a:lvl1pPr marL="11113" defTabSz="9128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defTabSz="811863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7948644" algn="l"/>
                <a:tab pos="8112775" algn="l"/>
              </a:tabLst>
              <a:defRPr/>
            </a:pPr>
            <a:r>
              <a:rPr lang="en-GB" altLang="en-US" sz="3600" b="1" dirty="0" smtClean="0">
                <a:solidFill>
                  <a:srgbClr val="042B5B"/>
                </a:solidFill>
              </a:rPr>
              <a:t>March 2019</a:t>
            </a:r>
            <a:endParaRPr lang="en-US" altLang="en-US" sz="3600" dirty="0">
              <a:solidFill>
                <a:srgbClr val="042B5B"/>
              </a:solidFill>
              <a:latin typeface="Arial"/>
              <a:cs typeface="+mn-cs"/>
            </a:endParaRPr>
          </a:p>
          <a:p>
            <a:pPr algn="r" defTabSz="811863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7948644" algn="l"/>
                <a:tab pos="8112775" algn="l"/>
              </a:tabLst>
              <a:defRPr/>
            </a:pPr>
            <a:endParaRPr lang="en-US" altLang="en-US" sz="1534" dirty="0">
              <a:solidFill>
                <a:srgbClr val="042B5B"/>
              </a:solidFill>
              <a:latin typeface="Arial"/>
            </a:endParaRPr>
          </a:p>
        </p:txBody>
      </p:sp>
      <p:pic>
        <p:nvPicPr>
          <p:cNvPr id="45061" name="Picture 5" descr="A4 and A5 corporate with bleed copy.eps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3695" y="263774"/>
            <a:ext cx="1178169" cy="126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bject 6"/>
          <p:cNvSpPr txBox="1"/>
          <p:nvPr/>
        </p:nvSpPr>
        <p:spPr>
          <a:xfrm>
            <a:off x="5307849" y="6043698"/>
            <a:ext cx="6640222" cy="307054"/>
          </a:xfrm>
          <a:prstGeom prst="rect">
            <a:avLst/>
          </a:prstGeom>
        </p:spPr>
        <p:txBody>
          <a:bodyPr lIns="0" tIns="0" rIns="0" bIns="0"/>
          <a:lstStyle/>
          <a:p>
            <a:pPr marL="10811" defTabSz="77827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GB" sz="1704" spc="-85" dirty="0">
              <a:solidFill>
                <a:srgbClr val="FFFFFF"/>
              </a:solidFill>
              <a:latin typeface="Calibri" panose="020F050202020403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215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Reminder re Guidance</a:t>
            </a:r>
          </a:p>
          <a:p>
            <a:r>
              <a:rPr lang="en-GB" dirty="0"/>
              <a:t>Recap from previous </a:t>
            </a:r>
            <a:r>
              <a:rPr lang="en-GB" dirty="0" smtClean="0"/>
              <a:t>Forums</a:t>
            </a:r>
          </a:p>
          <a:p>
            <a:r>
              <a:rPr lang="en-GB" dirty="0" smtClean="0"/>
              <a:t>Other Specific reports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08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Reminder re Guidance</a:t>
            </a:r>
          </a:p>
          <a:p>
            <a:pPr lvl="1"/>
            <a:r>
              <a:rPr lang="en-GB" dirty="0" smtClean="0"/>
              <a:t>Knowledge Hub section </a:t>
            </a:r>
            <a:r>
              <a:rPr lang="en-GB" dirty="0" smtClean="0">
                <a:hlinkClick r:id="rId2"/>
              </a:rPr>
              <a:t>Reporting</a:t>
            </a:r>
            <a:endParaRPr lang="en-GB" dirty="0" smtClean="0"/>
          </a:p>
          <a:p>
            <a:pPr lvl="1"/>
            <a:r>
              <a:rPr lang="en-GB" dirty="0" smtClean="0"/>
              <a:t>Excel list of reports</a:t>
            </a:r>
          </a:p>
          <a:p>
            <a:pPr lvl="1"/>
            <a:r>
              <a:rPr lang="en-GB" dirty="0" smtClean="0"/>
              <a:t>General guide re Reporting</a:t>
            </a:r>
          </a:p>
          <a:p>
            <a:pPr lvl="1"/>
            <a:r>
              <a:rPr lang="en-GB" dirty="0" smtClean="0"/>
              <a:t>FAQs:</a:t>
            </a:r>
          </a:p>
          <a:p>
            <a:pPr lvl="2"/>
            <a:r>
              <a:rPr lang="en-GB" dirty="0" smtClean="0"/>
              <a:t>Mainly around Budget Statement reports</a:t>
            </a:r>
          </a:p>
          <a:p>
            <a:pPr lvl="2"/>
            <a:r>
              <a:rPr lang="en-GB" dirty="0" smtClean="0"/>
              <a:t>Also re exporting data</a:t>
            </a:r>
          </a:p>
        </p:txBody>
      </p:sp>
    </p:spTree>
    <p:extLst>
      <p:ext uri="{BB962C8B-B14F-4D97-AF65-F5344CB8AC3E}">
        <p14:creationId xmlns:p14="http://schemas.microsoft.com/office/powerpoint/2010/main" val="235320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Recap from previous Forums (</a:t>
            </a:r>
            <a:r>
              <a:rPr lang="en-GB" dirty="0" smtClean="0">
                <a:hlinkClick r:id="rId2"/>
              </a:rPr>
              <a:t>May</a:t>
            </a:r>
            <a:r>
              <a:rPr lang="en-GB" dirty="0" smtClean="0"/>
              <a:t> Forum)</a:t>
            </a:r>
          </a:p>
          <a:p>
            <a:pPr lvl="1"/>
            <a:r>
              <a:rPr lang="en-GB" dirty="0"/>
              <a:t>Budget Statement Drill Down </a:t>
            </a:r>
            <a:r>
              <a:rPr lang="en-GB" dirty="0" smtClean="0"/>
              <a:t>Detail</a:t>
            </a:r>
          </a:p>
          <a:p>
            <a:pPr lvl="1"/>
            <a:r>
              <a:rPr lang="en-GB" dirty="0"/>
              <a:t>Purchase Card Report</a:t>
            </a:r>
          </a:p>
          <a:p>
            <a:pPr lvl="1"/>
            <a:r>
              <a:rPr lang="en-GB" dirty="0"/>
              <a:t>Various Reports relating to Requisitions</a:t>
            </a:r>
          </a:p>
          <a:p>
            <a:pPr lvl="1"/>
            <a:r>
              <a:rPr lang="en-GB" dirty="0"/>
              <a:t>Review of Sub Projects to be closed</a:t>
            </a:r>
          </a:p>
        </p:txBody>
      </p:sp>
    </p:spTree>
    <p:extLst>
      <p:ext uri="{BB962C8B-B14F-4D97-AF65-F5344CB8AC3E}">
        <p14:creationId xmlns:p14="http://schemas.microsoft.com/office/powerpoint/2010/main" val="1921769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Other specific reports (not a full list)</a:t>
            </a:r>
          </a:p>
          <a:p>
            <a:pPr lvl="1"/>
            <a:r>
              <a:rPr lang="en-GB" dirty="0" smtClean="0"/>
              <a:t>Budget statement</a:t>
            </a:r>
          </a:p>
          <a:p>
            <a:pPr lvl="1"/>
            <a:r>
              <a:rPr lang="en-GB" dirty="0" smtClean="0"/>
              <a:t>GL enquiry</a:t>
            </a:r>
          </a:p>
          <a:p>
            <a:pPr lvl="1"/>
            <a:r>
              <a:rPr lang="en-GB" dirty="0" smtClean="0"/>
              <a:t>Workflow enquiry</a:t>
            </a:r>
          </a:p>
          <a:p>
            <a:pPr lvl="1"/>
            <a:r>
              <a:rPr lang="en-GB" dirty="0" smtClean="0"/>
              <a:t>List of sub projects (including status)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7391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Other specific reports (Purchases)</a:t>
            </a:r>
          </a:p>
          <a:p>
            <a:pPr lvl="1"/>
            <a:r>
              <a:rPr lang="en-GB" dirty="0" smtClean="0"/>
              <a:t>Purchase order enquiry</a:t>
            </a:r>
          </a:p>
          <a:p>
            <a:pPr lvl="1"/>
            <a:r>
              <a:rPr lang="en-GB" dirty="0" smtClean="0"/>
              <a:t>Payment enquiry – All</a:t>
            </a:r>
          </a:p>
          <a:p>
            <a:pPr lvl="1"/>
            <a:r>
              <a:rPr lang="en-GB" dirty="0" smtClean="0"/>
              <a:t>GRN/Invoice enquiry (to check PO ref from GRN)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2255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Reporting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Other specific reports (Sales)</a:t>
            </a:r>
          </a:p>
          <a:p>
            <a:pPr lvl="1"/>
            <a:r>
              <a:rPr lang="en-GB" dirty="0" smtClean="0"/>
              <a:t>Open and Historical Customer Items – to check whether customer invoice has </a:t>
            </a:r>
            <a:r>
              <a:rPr lang="en-GB" dirty="0"/>
              <a:t>been paid. Able to search with Invoice No, Customer or Sub-project.</a:t>
            </a:r>
            <a:endParaRPr lang="en-GB" dirty="0" smtClean="0"/>
          </a:p>
          <a:p>
            <a:pPr lvl="1"/>
            <a:r>
              <a:rPr lang="en-GB" dirty="0" smtClean="0"/>
              <a:t>Sales Products (to check the list of Products and related Accounts codes – could also just use the lookup from Sales Order screen)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930652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3701</TotalTime>
  <Words>182</Words>
  <Application>Microsoft Office PowerPoint</Application>
  <PresentationFormat>On-screen Show (4:3)</PresentationFormat>
  <Paragraphs>43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 Theme</vt:lpstr>
      <vt:lpstr>PowerPoint Presentation</vt:lpstr>
      <vt:lpstr>Reporting</vt:lpstr>
      <vt:lpstr>Reporting</vt:lpstr>
      <vt:lpstr>Reporting</vt:lpstr>
      <vt:lpstr>Reporting</vt:lpstr>
      <vt:lpstr>Reporting</vt:lpstr>
      <vt:lpstr>Reporting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Projects</dc:title>
  <dc:creator>Kathleen</dc:creator>
  <cp:lastModifiedBy>Calum Campbell</cp:lastModifiedBy>
  <cp:revision>173</cp:revision>
  <cp:lastPrinted>2019-03-26T17:26:04Z</cp:lastPrinted>
  <dcterms:created xsi:type="dcterms:W3CDTF">2015-10-06T17:04:12Z</dcterms:created>
  <dcterms:modified xsi:type="dcterms:W3CDTF">2019-04-01T13:10:40Z</dcterms:modified>
</cp:coreProperties>
</file>