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8" r:id="rId2"/>
    <p:sldId id="389" r:id="rId3"/>
    <p:sldId id="338" r:id="rId4"/>
    <p:sldId id="267" r:id="rId5"/>
    <p:sldId id="381" r:id="rId6"/>
    <p:sldId id="380" r:id="rId7"/>
    <p:sldId id="382" r:id="rId8"/>
    <p:sldId id="386" r:id="rId9"/>
    <p:sldId id="390" r:id="rId10"/>
    <p:sldId id="388" r:id="rId11"/>
    <p:sldId id="383" r:id="rId12"/>
    <p:sldId id="384" r:id="rId13"/>
    <p:sldId id="387" r:id="rId14"/>
    <p:sldId id="385" r:id="rId15"/>
  </p:sldIdLst>
  <p:sldSz cx="9144000" cy="6858000" type="screen4x3"/>
  <p:notesSz cx="6889750" cy="1002188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8" autoAdjust="0"/>
    <p:restoredTop sz="78447" autoAdjust="0"/>
  </p:normalViewPr>
  <p:slideViewPr>
    <p:cSldViewPr>
      <p:cViewPr varScale="1">
        <p:scale>
          <a:sx n="52" d="100"/>
          <a:sy n="52" d="100"/>
        </p:scale>
        <p:origin x="1732" y="52"/>
      </p:cViewPr>
      <p:guideLst>
        <p:guide orient="horz" pos="2160"/>
        <p:guide pos="2880"/>
      </p:guideLst>
    </p:cSldViewPr>
  </p:slideViewPr>
  <p:outlineViewPr>
    <p:cViewPr>
      <p:scale>
        <a:sx n="33" d="100"/>
        <a:sy n="33" d="100"/>
      </p:scale>
      <p:origin x="0" y="-29508"/>
    </p:cViewPr>
  </p:outlineViewPr>
  <p:notesTextViewPr>
    <p:cViewPr>
      <p:scale>
        <a:sx n="100" d="100"/>
        <a:sy n="100" d="100"/>
      </p:scale>
      <p:origin x="0" y="0"/>
    </p:cViewPr>
  </p:notesTextViewPr>
  <p:sorterViewPr>
    <p:cViewPr>
      <p:scale>
        <a:sx n="100" d="100"/>
        <a:sy n="100" d="100"/>
      </p:scale>
      <p:origin x="0" y="-4518"/>
    </p:cViewPr>
  </p:sorterViewPr>
  <p:notesViewPr>
    <p:cSldViewPr>
      <p:cViewPr varScale="1">
        <p:scale>
          <a:sx n="91" d="100"/>
          <a:sy n="91" d="100"/>
        </p:scale>
        <p:origin x="375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0E4B88E-0FA5-4168-B27A-9F546CA7FB7C}"/>
              </a:ext>
            </a:extLst>
          </p:cNvPr>
          <p:cNvSpPr>
            <a:spLocks noGrp="1"/>
          </p:cNvSpPr>
          <p:nvPr>
            <p:ph type="hdr" sz="quarter"/>
          </p:nvPr>
        </p:nvSpPr>
        <p:spPr>
          <a:xfrm>
            <a:off x="0" y="0"/>
            <a:ext cx="2985558" cy="501094"/>
          </a:xfrm>
          <a:prstGeom prst="rect">
            <a:avLst/>
          </a:prstGeom>
        </p:spPr>
        <p:txBody>
          <a:bodyPr vert="horz" lIns="96634" tIns="48317" rIns="96634" bIns="48317" rtlCol="0"/>
          <a:lstStyle>
            <a:lvl1pPr algn="l" eaLnBrk="1" fontAlgn="auto" hangingPunct="1">
              <a:spcBef>
                <a:spcPts val="0"/>
              </a:spcBef>
              <a:spcAft>
                <a:spcPts val="0"/>
              </a:spcAft>
              <a:defRPr sz="13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135281ED-A8C3-40F5-A99A-A46CD8B4F1F1}"/>
              </a:ext>
            </a:extLst>
          </p:cNvPr>
          <p:cNvSpPr>
            <a:spLocks noGrp="1"/>
          </p:cNvSpPr>
          <p:nvPr>
            <p:ph type="dt" idx="1"/>
          </p:nvPr>
        </p:nvSpPr>
        <p:spPr>
          <a:xfrm>
            <a:off x="3902597" y="0"/>
            <a:ext cx="2985558" cy="501094"/>
          </a:xfrm>
          <a:prstGeom prst="rect">
            <a:avLst/>
          </a:prstGeom>
        </p:spPr>
        <p:txBody>
          <a:bodyPr vert="horz" lIns="96634" tIns="48317" rIns="96634" bIns="48317" rtlCol="0"/>
          <a:lstStyle>
            <a:lvl1pPr algn="r" eaLnBrk="1" fontAlgn="auto" hangingPunct="1">
              <a:spcBef>
                <a:spcPts val="0"/>
              </a:spcBef>
              <a:spcAft>
                <a:spcPts val="0"/>
              </a:spcAft>
              <a:defRPr sz="1300">
                <a:latin typeface="+mn-lt"/>
                <a:cs typeface="+mn-cs"/>
              </a:defRPr>
            </a:lvl1pPr>
          </a:lstStyle>
          <a:p>
            <a:pPr>
              <a:defRPr/>
            </a:pPr>
            <a:fld id="{74513212-8045-4FCA-9D20-3A0FDF6ED543}" type="datetimeFigureOut">
              <a:rPr lang="en-GB"/>
              <a:pPr>
                <a:defRPr/>
              </a:pPr>
              <a:t>11/12/2023</a:t>
            </a:fld>
            <a:endParaRPr lang="en-GB"/>
          </a:p>
        </p:txBody>
      </p:sp>
      <p:sp>
        <p:nvSpPr>
          <p:cNvPr id="4" name="Slide Image Placeholder 3">
            <a:extLst>
              <a:ext uri="{FF2B5EF4-FFF2-40B4-BE49-F238E27FC236}">
                <a16:creationId xmlns:a16="http://schemas.microsoft.com/office/drawing/2014/main" id="{23251BB1-16E9-489A-9139-1DA008ED68B7}"/>
              </a:ext>
            </a:extLst>
          </p:cNvPr>
          <p:cNvSpPr>
            <a:spLocks noGrp="1" noRot="1" noChangeAspect="1"/>
          </p:cNvSpPr>
          <p:nvPr>
            <p:ph type="sldImg" idx="2"/>
          </p:nvPr>
        </p:nvSpPr>
        <p:spPr>
          <a:xfrm>
            <a:off x="939800" y="750888"/>
            <a:ext cx="5010150" cy="3759200"/>
          </a:xfrm>
          <a:prstGeom prst="rect">
            <a:avLst/>
          </a:prstGeom>
          <a:noFill/>
          <a:ln w="12700">
            <a:solidFill>
              <a:prstClr val="black"/>
            </a:solidFill>
          </a:ln>
        </p:spPr>
        <p:txBody>
          <a:bodyPr vert="horz" lIns="96634" tIns="48317" rIns="96634" bIns="48317" rtlCol="0" anchor="ctr"/>
          <a:lstStyle/>
          <a:p>
            <a:pPr lvl="0"/>
            <a:endParaRPr lang="en-GB" noProof="0"/>
          </a:p>
        </p:txBody>
      </p:sp>
      <p:sp>
        <p:nvSpPr>
          <p:cNvPr id="5" name="Notes Placeholder 4">
            <a:extLst>
              <a:ext uri="{FF2B5EF4-FFF2-40B4-BE49-F238E27FC236}">
                <a16:creationId xmlns:a16="http://schemas.microsoft.com/office/drawing/2014/main" id="{FA88EF89-A88D-4D3C-9E2B-609F0BD12044}"/>
              </a:ext>
            </a:extLst>
          </p:cNvPr>
          <p:cNvSpPr>
            <a:spLocks noGrp="1"/>
          </p:cNvSpPr>
          <p:nvPr>
            <p:ph type="body" sz="quarter" idx="3"/>
          </p:nvPr>
        </p:nvSpPr>
        <p:spPr>
          <a:xfrm>
            <a:off x="688975" y="4760397"/>
            <a:ext cx="5511800" cy="4509850"/>
          </a:xfrm>
          <a:prstGeom prst="rect">
            <a:avLst/>
          </a:prstGeom>
        </p:spPr>
        <p:txBody>
          <a:bodyPr vert="horz" lIns="96634" tIns="48317" rIns="96634" bIns="4831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949EFAD2-F7CB-4FD6-B4D8-70765D1C1267}"/>
              </a:ext>
            </a:extLst>
          </p:cNvPr>
          <p:cNvSpPr>
            <a:spLocks noGrp="1"/>
          </p:cNvSpPr>
          <p:nvPr>
            <p:ph type="ftr" sz="quarter" idx="4"/>
          </p:nvPr>
        </p:nvSpPr>
        <p:spPr>
          <a:xfrm>
            <a:off x="0" y="9519054"/>
            <a:ext cx="2985558" cy="501094"/>
          </a:xfrm>
          <a:prstGeom prst="rect">
            <a:avLst/>
          </a:prstGeom>
        </p:spPr>
        <p:txBody>
          <a:bodyPr vert="horz" lIns="96634" tIns="48317" rIns="96634" bIns="48317" rtlCol="0" anchor="b"/>
          <a:lstStyle>
            <a:lvl1pPr algn="l" eaLnBrk="1" fontAlgn="auto" hangingPunct="1">
              <a:spcBef>
                <a:spcPts val="0"/>
              </a:spcBef>
              <a:spcAft>
                <a:spcPts val="0"/>
              </a:spcAft>
              <a:defRPr sz="13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9F1B8694-3184-43DE-8E6B-1AD1EE77C93C}"/>
              </a:ext>
            </a:extLst>
          </p:cNvPr>
          <p:cNvSpPr>
            <a:spLocks noGrp="1"/>
          </p:cNvSpPr>
          <p:nvPr>
            <p:ph type="sldNum" sz="quarter" idx="5"/>
          </p:nvPr>
        </p:nvSpPr>
        <p:spPr>
          <a:xfrm>
            <a:off x="3902597" y="9519054"/>
            <a:ext cx="2985558" cy="501094"/>
          </a:xfrm>
          <a:prstGeom prst="rect">
            <a:avLst/>
          </a:prstGeom>
        </p:spPr>
        <p:txBody>
          <a:bodyPr vert="horz" wrap="square" lIns="96634" tIns="48317" rIns="96634" bIns="48317"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D0699C96-B00C-430B-A6C2-6565808D64E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BBEAF20F-643F-484E-A06A-59660C6436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DE9BC846-13FC-426F-A5D3-42E00E774E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5124" name="Slide Number Placeholder 3">
            <a:extLst>
              <a:ext uri="{FF2B5EF4-FFF2-40B4-BE49-F238E27FC236}">
                <a16:creationId xmlns:a16="http://schemas.microsoft.com/office/drawing/2014/main" id="{DA2D6284-32DF-4468-8511-9FDC2C8525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85150" indent="-301981">
              <a:defRPr>
                <a:solidFill>
                  <a:schemeClr val="tx1"/>
                </a:solidFill>
                <a:latin typeface="Arial" panose="020B0604020202020204" pitchFamily="34" charset="0"/>
                <a:cs typeface="Arial" panose="020B0604020202020204" pitchFamily="34" charset="0"/>
              </a:defRPr>
            </a:lvl2pPr>
            <a:lvl3pPr marL="1207922" indent="-241584">
              <a:defRPr>
                <a:solidFill>
                  <a:schemeClr val="tx1"/>
                </a:solidFill>
                <a:latin typeface="Arial" panose="020B0604020202020204" pitchFamily="34" charset="0"/>
                <a:cs typeface="Arial" panose="020B0604020202020204" pitchFamily="34" charset="0"/>
              </a:defRPr>
            </a:lvl3pPr>
            <a:lvl4pPr marL="1691091" indent="-241584">
              <a:defRPr>
                <a:solidFill>
                  <a:schemeClr val="tx1"/>
                </a:solidFill>
                <a:latin typeface="Arial" panose="020B0604020202020204" pitchFamily="34" charset="0"/>
                <a:cs typeface="Arial" panose="020B0604020202020204" pitchFamily="34" charset="0"/>
              </a:defRPr>
            </a:lvl4pPr>
            <a:lvl5pPr marL="2174260" indent="-241584">
              <a:defRPr>
                <a:solidFill>
                  <a:schemeClr val="tx1"/>
                </a:solidFill>
                <a:latin typeface="Arial" panose="020B0604020202020204" pitchFamily="34" charset="0"/>
                <a:cs typeface="Arial" panose="020B0604020202020204" pitchFamily="34" charset="0"/>
              </a:defRPr>
            </a:lvl5pPr>
            <a:lvl6pPr marL="2657429"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140598"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23767"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06936"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928A59-1388-4A4C-AB07-28CEFA996A53}" type="slidenum">
              <a:rPr lang="en-GB" altLang="en-US" smtClean="0">
                <a:latin typeface="Calibri" panose="020F0502020204030204" pitchFamily="34" charset="0"/>
              </a:rPr>
              <a:pPr/>
              <a:t>1</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GB" sz="1200" kern="1200" dirty="0">
                <a:solidFill>
                  <a:schemeClr val="tx1"/>
                </a:solidFill>
                <a:effectLst/>
                <a:latin typeface="+mn-lt"/>
                <a:ea typeface="+mn-ea"/>
                <a:cs typeface="+mn-cs"/>
              </a:rPr>
              <a:t>In 2022 there have been over 580 potential victims of trafficking notified to Police Scotland, 184 of who fell into the age 17-24 years age group. Young people are at risk of trafficking and exploitation right here and right now.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 promise of UK education is too strong a lure for many students to resist particularly where opportunities are limited in their home country. People from Vietnam, Afghanistan, India, Pakistan and African countries report travelling to the UK to study and have found themselves in exploitation once they get here.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Often they have incurred a debt to study in the UK, figures of between £35,000- £100,000 are commonly reported, which they are threatened or forced into paying back often with crippling interest with no hope of ever repaying. Trafficking and exploitation goes beyond money lending. Victims have no choice about how to pay the money back and often find themselves trapped in destructive cycles unable to study or attend university. The potential exploiter uses the threat of outing the student as an immigration offender, in the UK in contravention of their VISA as a threat or hold over them.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Others are lured into thinking they can make easy money while they study by dealing drugs, engaging in sexual services or moving money through their bank accounts for serious and organised crime groups (money laundering or money mules). Once in these activities, the student becomes trapped in a vicious cycle unable to break away from their exploiters who use threats to out the student to police, future employers or family and friends.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UK nationals can also be victims of trafficking in the UK and throughout the world, most commonly in drugs production and supply and prostitution or other sexual exploitation. Work is currently being undertaken by organisations including Police Scotland and the Crown Office Procurator Fiscal Service to recognise offenders who may have committed crime as a result of being a victim of trafficking and to safeguard them.</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Victims may try to continue with studies while in these situations but find they are more and more under the influence of the exploiter. Indicators something is wrong are disengagement from a course, going missing from studies for periods of time, isolation from staff and other students, unexplained pregnancies and injuries.</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pPr>
              <a:defRPr/>
            </a:pPr>
            <a:fld id="{D0699C96-B00C-430B-A6C2-6565808D64E0}" type="slidenum">
              <a:rPr lang="en-GB" altLang="en-US" smtClean="0"/>
              <a:pPr>
                <a:defRPr/>
              </a:pPr>
              <a:t>2</a:t>
            </a:fld>
            <a:endParaRPr lang="en-GB" altLang="en-US"/>
          </a:p>
        </p:txBody>
      </p:sp>
    </p:spTree>
    <p:extLst>
      <p:ext uri="{BB962C8B-B14F-4D97-AF65-F5344CB8AC3E}">
        <p14:creationId xmlns:p14="http://schemas.microsoft.com/office/powerpoint/2010/main" val="1130338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E9CF262-B864-464C-9BE9-946A124AB3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1112382-B0B9-4930-93B4-4A473C05CD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9220" name="Slide Number Placeholder 3">
            <a:extLst>
              <a:ext uri="{FF2B5EF4-FFF2-40B4-BE49-F238E27FC236}">
                <a16:creationId xmlns:a16="http://schemas.microsoft.com/office/drawing/2014/main" id="{6E4D1BB2-3E46-4F74-ABB1-61D597C138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85150" indent="-301981">
              <a:defRPr>
                <a:solidFill>
                  <a:schemeClr val="tx1"/>
                </a:solidFill>
                <a:latin typeface="Arial" panose="020B0604020202020204" pitchFamily="34" charset="0"/>
                <a:cs typeface="Arial" panose="020B0604020202020204" pitchFamily="34" charset="0"/>
              </a:defRPr>
            </a:lvl2pPr>
            <a:lvl3pPr marL="1207922" indent="-241584">
              <a:defRPr>
                <a:solidFill>
                  <a:schemeClr val="tx1"/>
                </a:solidFill>
                <a:latin typeface="Arial" panose="020B0604020202020204" pitchFamily="34" charset="0"/>
                <a:cs typeface="Arial" panose="020B0604020202020204" pitchFamily="34" charset="0"/>
              </a:defRPr>
            </a:lvl3pPr>
            <a:lvl4pPr marL="1691091" indent="-241584">
              <a:defRPr>
                <a:solidFill>
                  <a:schemeClr val="tx1"/>
                </a:solidFill>
                <a:latin typeface="Arial" panose="020B0604020202020204" pitchFamily="34" charset="0"/>
                <a:cs typeface="Arial" panose="020B0604020202020204" pitchFamily="34" charset="0"/>
              </a:defRPr>
            </a:lvl4pPr>
            <a:lvl5pPr marL="2174260" indent="-241584">
              <a:defRPr>
                <a:solidFill>
                  <a:schemeClr val="tx1"/>
                </a:solidFill>
                <a:latin typeface="Arial" panose="020B0604020202020204" pitchFamily="34" charset="0"/>
                <a:cs typeface="Arial" panose="020B0604020202020204" pitchFamily="34" charset="0"/>
              </a:defRPr>
            </a:lvl5pPr>
            <a:lvl6pPr marL="2657429"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140598"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23767"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106936" indent="-24158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3CD465D-A9D8-4E57-8E6D-DAE962B648EB}" type="slidenum">
              <a:rPr lang="en-GB" altLang="en-US" smtClean="0">
                <a:latin typeface="Calibri" panose="020F0502020204030204" pitchFamily="34" charset="0"/>
              </a:rPr>
              <a:pPr/>
              <a:t>3</a:t>
            </a:fld>
            <a:endParaRPr lang="en-GB"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4CEE2BE1-FBDB-487F-B464-4B2B94F7CB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F6BBA213-AA2E-4A19-9A43-A00ADAA726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7172" name="Slide Number Placeholder 3">
            <a:extLst>
              <a:ext uri="{FF2B5EF4-FFF2-40B4-BE49-F238E27FC236}">
                <a16:creationId xmlns:a16="http://schemas.microsoft.com/office/drawing/2014/main" id="{AC641968-4BE5-47DF-8FE8-39716EDB6C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5150" indent="-301981">
              <a:spcBef>
                <a:spcPct val="30000"/>
              </a:spcBef>
              <a:defRPr sz="1300">
                <a:solidFill>
                  <a:schemeClr val="tx1"/>
                </a:solidFill>
                <a:latin typeface="Calibri" panose="020F0502020204030204" pitchFamily="34" charset="0"/>
              </a:defRPr>
            </a:lvl2pPr>
            <a:lvl3pPr marL="1207922" indent="-241584">
              <a:spcBef>
                <a:spcPct val="30000"/>
              </a:spcBef>
              <a:defRPr sz="1300">
                <a:solidFill>
                  <a:schemeClr val="tx1"/>
                </a:solidFill>
                <a:latin typeface="Calibri" panose="020F0502020204030204" pitchFamily="34" charset="0"/>
              </a:defRPr>
            </a:lvl3pPr>
            <a:lvl4pPr marL="1691091" indent="-241584">
              <a:spcBef>
                <a:spcPct val="30000"/>
              </a:spcBef>
              <a:defRPr sz="1300">
                <a:solidFill>
                  <a:schemeClr val="tx1"/>
                </a:solidFill>
                <a:latin typeface="Calibri" panose="020F0502020204030204" pitchFamily="34" charset="0"/>
              </a:defRPr>
            </a:lvl4pPr>
            <a:lvl5pPr marL="2174260" indent="-241584">
              <a:spcBef>
                <a:spcPct val="30000"/>
              </a:spcBef>
              <a:defRPr sz="1300">
                <a:solidFill>
                  <a:schemeClr val="tx1"/>
                </a:solidFill>
                <a:latin typeface="Calibri" panose="020F0502020204030204" pitchFamily="34" charset="0"/>
              </a:defRPr>
            </a:lvl5pPr>
            <a:lvl6pPr marL="2657429" indent="-241584" eaLnBrk="0" fontAlgn="base" hangingPunct="0">
              <a:spcBef>
                <a:spcPct val="30000"/>
              </a:spcBef>
              <a:spcAft>
                <a:spcPct val="0"/>
              </a:spcAft>
              <a:defRPr sz="1300">
                <a:solidFill>
                  <a:schemeClr val="tx1"/>
                </a:solidFill>
                <a:latin typeface="Calibri" panose="020F0502020204030204" pitchFamily="34" charset="0"/>
              </a:defRPr>
            </a:lvl6pPr>
            <a:lvl7pPr marL="3140598" indent="-241584" eaLnBrk="0" fontAlgn="base" hangingPunct="0">
              <a:spcBef>
                <a:spcPct val="30000"/>
              </a:spcBef>
              <a:spcAft>
                <a:spcPct val="0"/>
              </a:spcAft>
              <a:defRPr sz="1300">
                <a:solidFill>
                  <a:schemeClr val="tx1"/>
                </a:solidFill>
                <a:latin typeface="Calibri" panose="020F0502020204030204" pitchFamily="34" charset="0"/>
              </a:defRPr>
            </a:lvl7pPr>
            <a:lvl8pPr marL="3623767" indent="-241584" eaLnBrk="0" fontAlgn="base" hangingPunct="0">
              <a:spcBef>
                <a:spcPct val="30000"/>
              </a:spcBef>
              <a:spcAft>
                <a:spcPct val="0"/>
              </a:spcAft>
              <a:defRPr sz="1300">
                <a:solidFill>
                  <a:schemeClr val="tx1"/>
                </a:solidFill>
                <a:latin typeface="Calibri" panose="020F0502020204030204" pitchFamily="34" charset="0"/>
              </a:defRPr>
            </a:lvl8pPr>
            <a:lvl9pPr marL="4106936" indent="-241584" eaLnBrk="0" fontAlgn="base" hangingPunct="0">
              <a:spcBef>
                <a:spcPct val="30000"/>
              </a:spcBef>
              <a:spcAft>
                <a:spcPct val="0"/>
              </a:spcAft>
              <a:defRPr sz="1300">
                <a:solidFill>
                  <a:schemeClr val="tx1"/>
                </a:solidFill>
                <a:latin typeface="Calibri" panose="020F0502020204030204" pitchFamily="34" charset="0"/>
              </a:defRPr>
            </a:lvl9pPr>
          </a:lstStyle>
          <a:p>
            <a:pPr>
              <a:spcBef>
                <a:spcPct val="0"/>
              </a:spcBef>
            </a:pPr>
            <a:fld id="{F5905F0D-464A-470F-9B76-64130A9E26C6}" type="slidenum">
              <a:rPr lang="en-GB" altLang="en-US" smtClean="0"/>
              <a:pPr>
                <a:spcBef>
                  <a:spcPct val="0"/>
                </a:spcBef>
              </a:pPr>
              <a:t>4</a:t>
            </a:fld>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D0699C96-B00C-430B-A6C2-6565808D64E0}" type="slidenum">
              <a:rPr lang="en-GB" altLang="en-US" smtClean="0"/>
              <a:pPr>
                <a:defRPr/>
              </a:pPr>
              <a:t>6</a:t>
            </a:fld>
            <a:endParaRPr lang="en-GB" altLang="en-US"/>
          </a:p>
        </p:txBody>
      </p:sp>
    </p:spTree>
    <p:extLst>
      <p:ext uri="{BB962C8B-B14F-4D97-AF65-F5344CB8AC3E}">
        <p14:creationId xmlns:p14="http://schemas.microsoft.com/office/powerpoint/2010/main" val="4130198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Debt Bonded is an example that has included students. </a:t>
            </a:r>
          </a:p>
          <a:p>
            <a:r>
              <a:rPr lang="en-GB" sz="1200" kern="1200" dirty="0">
                <a:solidFill>
                  <a:schemeClr val="tx1"/>
                </a:solidFill>
                <a:effectLst/>
                <a:latin typeface="+mn-lt"/>
                <a:ea typeface="+mn-ea"/>
                <a:cs typeface="+mn-cs"/>
              </a:rPr>
              <a:t>Often the student comes from a deprived background/ country and is recruited by the lure of University tuition fees being paid with prospects of a better future.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Depends if the person is</a:t>
            </a:r>
          </a:p>
          <a:p>
            <a:r>
              <a:rPr lang="en-GB" sz="1200" kern="1200" dirty="0">
                <a:solidFill>
                  <a:schemeClr val="tx1"/>
                </a:solidFill>
                <a:effectLst/>
                <a:latin typeface="+mn-lt"/>
                <a:ea typeface="+mn-ea"/>
                <a:cs typeface="+mn-cs"/>
              </a:rPr>
              <a:t>A. Under 18</a:t>
            </a:r>
          </a:p>
          <a:p>
            <a:r>
              <a:rPr lang="en-GB" sz="1200" kern="1200" dirty="0">
                <a:solidFill>
                  <a:schemeClr val="tx1"/>
                </a:solidFill>
                <a:effectLst/>
                <a:latin typeface="+mn-lt"/>
                <a:ea typeface="+mn-ea"/>
                <a:cs typeface="+mn-cs"/>
              </a:rPr>
              <a:t>B vulnerable or </a:t>
            </a:r>
          </a:p>
          <a:p>
            <a:r>
              <a:rPr lang="en-GB" sz="1200" kern="1200" dirty="0">
                <a:solidFill>
                  <a:schemeClr val="tx1"/>
                </a:solidFill>
                <a:effectLst/>
                <a:latin typeface="+mn-lt"/>
                <a:ea typeface="+mn-ea"/>
                <a:cs typeface="+mn-cs"/>
              </a:rPr>
              <a:t>C has been threatened, forced or deceived into the act.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They must not be able to resist the compulsion because of age </a:t>
            </a:r>
            <a:r>
              <a:rPr lang="en-GB" sz="1200" kern="1200" dirty="0" err="1">
                <a:solidFill>
                  <a:schemeClr val="tx1"/>
                </a:solidFill>
                <a:effectLst/>
                <a:latin typeface="+mn-lt"/>
                <a:ea typeface="+mn-ea"/>
                <a:cs typeface="+mn-cs"/>
              </a:rPr>
              <a:t>vulnerabity</a:t>
            </a:r>
            <a:r>
              <a:rPr lang="en-GB" sz="1200" kern="1200" dirty="0">
                <a:solidFill>
                  <a:schemeClr val="tx1"/>
                </a:solidFill>
                <a:effectLst/>
                <a:latin typeface="+mn-lt"/>
                <a:ea typeface="+mn-ea"/>
                <a:cs typeface="+mn-cs"/>
              </a:rPr>
              <a:t> or by force.</a:t>
            </a:r>
          </a:p>
          <a:p>
            <a:endParaRPr lang="en-GB" dirty="0"/>
          </a:p>
        </p:txBody>
      </p:sp>
      <p:sp>
        <p:nvSpPr>
          <p:cNvPr id="4" name="Slide Number Placeholder 3"/>
          <p:cNvSpPr>
            <a:spLocks noGrp="1"/>
          </p:cNvSpPr>
          <p:nvPr>
            <p:ph type="sldNum" sz="quarter" idx="5"/>
          </p:nvPr>
        </p:nvSpPr>
        <p:spPr/>
        <p:txBody>
          <a:bodyPr/>
          <a:lstStyle/>
          <a:p>
            <a:pPr>
              <a:defRPr/>
            </a:pPr>
            <a:fld id="{D0699C96-B00C-430B-A6C2-6565808D64E0}" type="slidenum">
              <a:rPr lang="en-GB" altLang="en-US" smtClean="0"/>
              <a:pPr>
                <a:defRPr/>
              </a:pPr>
              <a:t>10</a:t>
            </a:fld>
            <a:endParaRPr lang="en-GB" altLang="en-US"/>
          </a:p>
        </p:txBody>
      </p:sp>
    </p:spTree>
    <p:extLst>
      <p:ext uri="{BB962C8B-B14F-4D97-AF65-F5344CB8AC3E}">
        <p14:creationId xmlns:p14="http://schemas.microsoft.com/office/powerpoint/2010/main" val="21161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349151E-6462-4FA5-BA52-5556FC29A51D}"/>
              </a:ext>
            </a:extLst>
          </p:cNvPr>
          <p:cNvSpPr>
            <a:spLocks noGrp="1"/>
          </p:cNvSpPr>
          <p:nvPr>
            <p:ph type="dt" sz="half" idx="10"/>
          </p:nvPr>
        </p:nvSpPr>
        <p:spPr/>
        <p:txBody>
          <a:bodyPr/>
          <a:lstStyle>
            <a:lvl1pPr>
              <a:defRPr/>
            </a:lvl1pPr>
          </a:lstStyle>
          <a:p>
            <a:pPr>
              <a:defRPr/>
            </a:pPr>
            <a:fld id="{17B0AF47-E034-42BB-ADF1-9D5AC46B127E}" type="datetimeFigureOut">
              <a:rPr lang="en-GB"/>
              <a:pPr>
                <a:defRPr/>
              </a:pPr>
              <a:t>11/12/2023</a:t>
            </a:fld>
            <a:endParaRPr lang="en-GB"/>
          </a:p>
        </p:txBody>
      </p:sp>
      <p:sp>
        <p:nvSpPr>
          <p:cNvPr id="5" name="Footer Placeholder 4">
            <a:extLst>
              <a:ext uri="{FF2B5EF4-FFF2-40B4-BE49-F238E27FC236}">
                <a16:creationId xmlns:a16="http://schemas.microsoft.com/office/drawing/2014/main" id="{5C9D8554-D9D8-482E-B999-65CF53C41DC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76A43B3-79AD-42B4-BE4F-138A96F593BB}"/>
              </a:ext>
            </a:extLst>
          </p:cNvPr>
          <p:cNvSpPr>
            <a:spLocks noGrp="1"/>
          </p:cNvSpPr>
          <p:nvPr>
            <p:ph type="sldNum" sz="quarter" idx="12"/>
          </p:nvPr>
        </p:nvSpPr>
        <p:spPr/>
        <p:txBody>
          <a:bodyPr/>
          <a:lstStyle>
            <a:lvl1pPr>
              <a:defRPr/>
            </a:lvl1pPr>
          </a:lstStyle>
          <a:p>
            <a:pPr>
              <a:defRPr/>
            </a:pPr>
            <a:fld id="{122E62CD-1E27-42BE-85F2-3B9EF2F0B32B}" type="slidenum">
              <a:rPr lang="en-GB" altLang="en-US"/>
              <a:pPr>
                <a:defRPr/>
              </a:pPr>
              <a:t>‹#›</a:t>
            </a:fld>
            <a:endParaRPr lang="en-GB" altLang="en-US"/>
          </a:p>
        </p:txBody>
      </p:sp>
    </p:spTree>
    <p:extLst>
      <p:ext uri="{BB962C8B-B14F-4D97-AF65-F5344CB8AC3E}">
        <p14:creationId xmlns:p14="http://schemas.microsoft.com/office/powerpoint/2010/main" val="309227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4FB6BA-E568-46C6-918B-D4EE6866F81B}"/>
              </a:ext>
            </a:extLst>
          </p:cNvPr>
          <p:cNvSpPr>
            <a:spLocks noGrp="1"/>
          </p:cNvSpPr>
          <p:nvPr>
            <p:ph type="dt" sz="half" idx="10"/>
          </p:nvPr>
        </p:nvSpPr>
        <p:spPr/>
        <p:txBody>
          <a:bodyPr/>
          <a:lstStyle>
            <a:lvl1pPr>
              <a:defRPr/>
            </a:lvl1pPr>
          </a:lstStyle>
          <a:p>
            <a:pPr>
              <a:defRPr/>
            </a:pPr>
            <a:fld id="{B11E4F01-0057-4D7D-B523-2E681585DE77}" type="datetimeFigureOut">
              <a:rPr lang="en-GB"/>
              <a:pPr>
                <a:defRPr/>
              </a:pPr>
              <a:t>11/12/2023</a:t>
            </a:fld>
            <a:endParaRPr lang="en-GB"/>
          </a:p>
        </p:txBody>
      </p:sp>
      <p:sp>
        <p:nvSpPr>
          <p:cNvPr id="5" name="Footer Placeholder 4">
            <a:extLst>
              <a:ext uri="{FF2B5EF4-FFF2-40B4-BE49-F238E27FC236}">
                <a16:creationId xmlns:a16="http://schemas.microsoft.com/office/drawing/2014/main" id="{DEE8A693-55C9-4700-904E-E41B18543D8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00734FA-C585-4075-9361-66CC7301D2FF}"/>
              </a:ext>
            </a:extLst>
          </p:cNvPr>
          <p:cNvSpPr>
            <a:spLocks noGrp="1"/>
          </p:cNvSpPr>
          <p:nvPr>
            <p:ph type="sldNum" sz="quarter" idx="12"/>
          </p:nvPr>
        </p:nvSpPr>
        <p:spPr/>
        <p:txBody>
          <a:bodyPr/>
          <a:lstStyle>
            <a:lvl1pPr>
              <a:defRPr/>
            </a:lvl1pPr>
          </a:lstStyle>
          <a:p>
            <a:pPr>
              <a:defRPr/>
            </a:pPr>
            <a:fld id="{87C50BCA-55DA-4A19-96DC-2F557E0BFCC8}" type="slidenum">
              <a:rPr lang="en-GB" altLang="en-US"/>
              <a:pPr>
                <a:defRPr/>
              </a:pPr>
              <a:t>‹#›</a:t>
            </a:fld>
            <a:endParaRPr lang="en-GB" altLang="en-US"/>
          </a:p>
        </p:txBody>
      </p:sp>
    </p:spTree>
    <p:extLst>
      <p:ext uri="{BB962C8B-B14F-4D97-AF65-F5344CB8AC3E}">
        <p14:creationId xmlns:p14="http://schemas.microsoft.com/office/powerpoint/2010/main" val="143086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5FF790-8280-484D-B144-7722579B61CC}"/>
              </a:ext>
            </a:extLst>
          </p:cNvPr>
          <p:cNvSpPr>
            <a:spLocks noGrp="1"/>
          </p:cNvSpPr>
          <p:nvPr>
            <p:ph type="dt" sz="half" idx="10"/>
          </p:nvPr>
        </p:nvSpPr>
        <p:spPr/>
        <p:txBody>
          <a:bodyPr/>
          <a:lstStyle>
            <a:lvl1pPr>
              <a:defRPr/>
            </a:lvl1pPr>
          </a:lstStyle>
          <a:p>
            <a:pPr>
              <a:defRPr/>
            </a:pPr>
            <a:fld id="{AAC62619-A199-453E-899C-F70F258F61D5}" type="datetimeFigureOut">
              <a:rPr lang="en-GB"/>
              <a:pPr>
                <a:defRPr/>
              </a:pPr>
              <a:t>11/12/2023</a:t>
            </a:fld>
            <a:endParaRPr lang="en-GB"/>
          </a:p>
        </p:txBody>
      </p:sp>
      <p:sp>
        <p:nvSpPr>
          <p:cNvPr id="5" name="Footer Placeholder 4">
            <a:extLst>
              <a:ext uri="{FF2B5EF4-FFF2-40B4-BE49-F238E27FC236}">
                <a16:creationId xmlns:a16="http://schemas.microsoft.com/office/drawing/2014/main" id="{8FD7D16B-EB0E-4907-8D33-384E62ACDAC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0155843-6323-4CAF-B84A-6CC562D556FC}"/>
              </a:ext>
            </a:extLst>
          </p:cNvPr>
          <p:cNvSpPr>
            <a:spLocks noGrp="1"/>
          </p:cNvSpPr>
          <p:nvPr>
            <p:ph type="sldNum" sz="quarter" idx="12"/>
          </p:nvPr>
        </p:nvSpPr>
        <p:spPr/>
        <p:txBody>
          <a:bodyPr/>
          <a:lstStyle>
            <a:lvl1pPr>
              <a:defRPr/>
            </a:lvl1pPr>
          </a:lstStyle>
          <a:p>
            <a:pPr>
              <a:defRPr/>
            </a:pPr>
            <a:fld id="{827923FB-51F2-4FA8-BE02-A50B3BFE06B5}" type="slidenum">
              <a:rPr lang="en-GB" altLang="en-US"/>
              <a:pPr>
                <a:defRPr/>
              </a:pPr>
              <a:t>‹#›</a:t>
            </a:fld>
            <a:endParaRPr lang="en-GB" altLang="en-US"/>
          </a:p>
        </p:txBody>
      </p:sp>
    </p:spTree>
    <p:extLst>
      <p:ext uri="{BB962C8B-B14F-4D97-AF65-F5344CB8AC3E}">
        <p14:creationId xmlns:p14="http://schemas.microsoft.com/office/powerpoint/2010/main" val="1281010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841006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9776B0-C301-429D-9F5F-81BB0AFD6232}"/>
              </a:ext>
            </a:extLst>
          </p:cNvPr>
          <p:cNvSpPr>
            <a:spLocks noGrp="1"/>
          </p:cNvSpPr>
          <p:nvPr>
            <p:ph type="dt" sz="half" idx="10"/>
          </p:nvPr>
        </p:nvSpPr>
        <p:spPr/>
        <p:txBody>
          <a:bodyPr/>
          <a:lstStyle>
            <a:lvl1pPr>
              <a:defRPr/>
            </a:lvl1pPr>
          </a:lstStyle>
          <a:p>
            <a:pPr>
              <a:defRPr/>
            </a:pPr>
            <a:fld id="{35596089-413A-4154-A13A-0DF5506CB4B9}" type="datetimeFigureOut">
              <a:rPr lang="en-GB"/>
              <a:pPr>
                <a:defRPr/>
              </a:pPr>
              <a:t>11/12/2023</a:t>
            </a:fld>
            <a:endParaRPr lang="en-GB"/>
          </a:p>
        </p:txBody>
      </p:sp>
      <p:sp>
        <p:nvSpPr>
          <p:cNvPr id="5" name="Footer Placeholder 4">
            <a:extLst>
              <a:ext uri="{FF2B5EF4-FFF2-40B4-BE49-F238E27FC236}">
                <a16:creationId xmlns:a16="http://schemas.microsoft.com/office/drawing/2014/main" id="{4C88C0AE-5892-48BB-82BC-D08875C096D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F8C6087-BBCF-4904-A72A-AADCB96C39CA}"/>
              </a:ext>
            </a:extLst>
          </p:cNvPr>
          <p:cNvSpPr>
            <a:spLocks noGrp="1"/>
          </p:cNvSpPr>
          <p:nvPr>
            <p:ph type="sldNum" sz="quarter" idx="12"/>
          </p:nvPr>
        </p:nvSpPr>
        <p:spPr/>
        <p:txBody>
          <a:bodyPr/>
          <a:lstStyle>
            <a:lvl1pPr>
              <a:defRPr/>
            </a:lvl1pPr>
          </a:lstStyle>
          <a:p>
            <a:pPr>
              <a:defRPr/>
            </a:pPr>
            <a:fld id="{6234B526-D987-494B-B5BA-E4377C164559}" type="slidenum">
              <a:rPr lang="en-GB" altLang="en-US"/>
              <a:pPr>
                <a:defRPr/>
              </a:pPr>
              <a:t>‹#›</a:t>
            </a:fld>
            <a:endParaRPr lang="en-GB" altLang="en-US"/>
          </a:p>
        </p:txBody>
      </p:sp>
    </p:spTree>
    <p:extLst>
      <p:ext uri="{BB962C8B-B14F-4D97-AF65-F5344CB8AC3E}">
        <p14:creationId xmlns:p14="http://schemas.microsoft.com/office/powerpoint/2010/main" val="217015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032CC4-A423-44FD-8013-EDDAABE3C99B}"/>
              </a:ext>
            </a:extLst>
          </p:cNvPr>
          <p:cNvSpPr>
            <a:spLocks noGrp="1"/>
          </p:cNvSpPr>
          <p:nvPr>
            <p:ph type="dt" sz="half" idx="10"/>
          </p:nvPr>
        </p:nvSpPr>
        <p:spPr/>
        <p:txBody>
          <a:bodyPr/>
          <a:lstStyle>
            <a:lvl1pPr>
              <a:defRPr/>
            </a:lvl1pPr>
          </a:lstStyle>
          <a:p>
            <a:pPr>
              <a:defRPr/>
            </a:pPr>
            <a:fld id="{6844E043-04E8-4617-8D5F-975E262A4623}" type="datetimeFigureOut">
              <a:rPr lang="en-GB"/>
              <a:pPr>
                <a:defRPr/>
              </a:pPr>
              <a:t>11/12/2023</a:t>
            </a:fld>
            <a:endParaRPr lang="en-GB"/>
          </a:p>
        </p:txBody>
      </p:sp>
      <p:sp>
        <p:nvSpPr>
          <p:cNvPr id="5" name="Footer Placeholder 4">
            <a:extLst>
              <a:ext uri="{FF2B5EF4-FFF2-40B4-BE49-F238E27FC236}">
                <a16:creationId xmlns:a16="http://schemas.microsoft.com/office/drawing/2014/main" id="{88CD4EE3-610E-4986-B3F8-A7CD5477716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862A297-FC39-4D0C-B0D7-DE9E47DF901F}"/>
              </a:ext>
            </a:extLst>
          </p:cNvPr>
          <p:cNvSpPr>
            <a:spLocks noGrp="1"/>
          </p:cNvSpPr>
          <p:nvPr>
            <p:ph type="sldNum" sz="quarter" idx="12"/>
          </p:nvPr>
        </p:nvSpPr>
        <p:spPr/>
        <p:txBody>
          <a:bodyPr/>
          <a:lstStyle>
            <a:lvl1pPr>
              <a:defRPr/>
            </a:lvl1pPr>
          </a:lstStyle>
          <a:p>
            <a:pPr>
              <a:defRPr/>
            </a:pPr>
            <a:fld id="{CEE49748-3C47-49AD-9A84-E84F15AA5159}" type="slidenum">
              <a:rPr lang="en-GB" altLang="en-US"/>
              <a:pPr>
                <a:defRPr/>
              </a:pPr>
              <a:t>‹#›</a:t>
            </a:fld>
            <a:endParaRPr lang="en-GB" altLang="en-US"/>
          </a:p>
        </p:txBody>
      </p:sp>
    </p:spTree>
    <p:extLst>
      <p:ext uri="{BB962C8B-B14F-4D97-AF65-F5344CB8AC3E}">
        <p14:creationId xmlns:p14="http://schemas.microsoft.com/office/powerpoint/2010/main" val="134662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042E2723-B738-4D57-B099-2350E51D0FB0}"/>
              </a:ext>
            </a:extLst>
          </p:cNvPr>
          <p:cNvSpPr>
            <a:spLocks noGrp="1"/>
          </p:cNvSpPr>
          <p:nvPr>
            <p:ph type="dt" sz="half" idx="10"/>
          </p:nvPr>
        </p:nvSpPr>
        <p:spPr/>
        <p:txBody>
          <a:bodyPr/>
          <a:lstStyle>
            <a:lvl1pPr>
              <a:defRPr/>
            </a:lvl1pPr>
          </a:lstStyle>
          <a:p>
            <a:pPr>
              <a:defRPr/>
            </a:pPr>
            <a:fld id="{9E77DB40-A66F-4F8F-8A55-ED411E16FA86}" type="datetimeFigureOut">
              <a:rPr lang="en-GB"/>
              <a:pPr>
                <a:defRPr/>
              </a:pPr>
              <a:t>11/12/2023</a:t>
            </a:fld>
            <a:endParaRPr lang="en-GB"/>
          </a:p>
        </p:txBody>
      </p:sp>
      <p:sp>
        <p:nvSpPr>
          <p:cNvPr id="6" name="Footer Placeholder 4">
            <a:extLst>
              <a:ext uri="{FF2B5EF4-FFF2-40B4-BE49-F238E27FC236}">
                <a16:creationId xmlns:a16="http://schemas.microsoft.com/office/drawing/2014/main" id="{3F391BAB-BDE6-4B9C-8D52-406DE031528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B61EF7E-CEBF-4756-ABC7-005454FC45DE}"/>
              </a:ext>
            </a:extLst>
          </p:cNvPr>
          <p:cNvSpPr>
            <a:spLocks noGrp="1"/>
          </p:cNvSpPr>
          <p:nvPr>
            <p:ph type="sldNum" sz="quarter" idx="12"/>
          </p:nvPr>
        </p:nvSpPr>
        <p:spPr/>
        <p:txBody>
          <a:bodyPr/>
          <a:lstStyle>
            <a:lvl1pPr>
              <a:defRPr/>
            </a:lvl1pPr>
          </a:lstStyle>
          <a:p>
            <a:pPr>
              <a:defRPr/>
            </a:pPr>
            <a:fld id="{3F7EEE70-9BC1-40C3-ABBB-388317FF07B4}" type="slidenum">
              <a:rPr lang="en-GB" altLang="en-US"/>
              <a:pPr>
                <a:defRPr/>
              </a:pPr>
              <a:t>‹#›</a:t>
            </a:fld>
            <a:endParaRPr lang="en-GB" altLang="en-US"/>
          </a:p>
        </p:txBody>
      </p:sp>
    </p:spTree>
    <p:extLst>
      <p:ext uri="{BB962C8B-B14F-4D97-AF65-F5344CB8AC3E}">
        <p14:creationId xmlns:p14="http://schemas.microsoft.com/office/powerpoint/2010/main" val="428331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CBD56677-19B9-4856-99DF-2B0A0152EDB4}"/>
              </a:ext>
            </a:extLst>
          </p:cNvPr>
          <p:cNvSpPr>
            <a:spLocks noGrp="1"/>
          </p:cNvSpPr>
          <p:nvPr>
            <p:ph type="dt" sz="half" idx="10"/>
          </p:nvPr>
        </p:nvSpPr>
        <p:spPr/>
        <p:txBody>
          <a:bodyPr/>
          <a:lstStyle>
            <a:lvl1pPr>
              <a:defRPr/>
            </a:lvl1pPr>
          </a:lstStyle>
          <a:p>
            <a:pPr>
              <a:defRPr/>
            </a:pPr>
            <a:fld id="{64E8ADA8-9D92-4919-A9A3-DC8990D23319}" type="datetimeFigureOut">
              <a:rPr lang="en-GB"/>
              <a:pPr>
                <a:defRPr/>
              </a:pPr>
              <a:t>11/12/2023</a:t>
            </a:fld>
            <a:endParaRPr lang="en-GB"/>
          </a:p>
        </p:txBody>
      </p:sp>
      <p:sp>
        <p:nvSpPr>
          <p:cNvPr id="8" name="Footer Placeholder 4">
            <a:extLst>
              <a:ext uri="{FF2B5EF4-FFF2-40B4-BE49-F238E27FC236}">
                <a16:creationId xmlns:a16="http://schemas.microsoft.com/office/drawing/2014/main" id="{63B0A468-347F-4CD1-ACD7-B591752CA57D}"/>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1FDC3D4-5E35-45AC-9A76-4DDEE841D868}"/>
              </a:ext>
            </a:extLst>
          </p:cNvPr>
          <p:cNvSpPr>
            <a:spLocks noGrp="1"/>
          </p:cNvSpPr>
          <p:nvPr>
            <p:ph type="sldNum" sz="quarter" idx="12"/>
          </p:nvPr>
        </p:nvSpPr>
        <p:spPr/>
        <p:txBody>
          <a:bodyPr/>
          <a:lstStyle>
            <a:lvl1pPr>
              <a:defRPr/>
            </a:lvl1pPr>
          </a:lstStyle>
          <a:p>
            <a:pPr>
              <a:defRPr/>
            </a:pPr>
            <a:fld id="{9C33B1FA-1920-4AEA-8499-BB90FBD7508D}" type="slidenum">
              <a:rPr lang="en-GB" altLang="en-US"/>
              <a:pPr>
                <a:defRPr/>
              </a:pPr>
              <a:t>‹#›</a:t>
            </a:fld>
            <a:endParaRPr lang="en-GB" altLang="en-US"/>
          </a:p>
        </p:txBody>
      </p:sp>
    </p:spTree>
    <p:extLst>
      <p:ext uri="{BB962C8B-B14F-4D97-AF65-F5344CB8AC3E}">
        <p14:creationId xmlns:p14="http://schemas.microsoft.com/office/powerpoint/2010/main" val="4031457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0118698A-F2D6-43F5-A598-C9C0965D810B}"/>
              </a:ext>
            </a:extLst>
          </p:cNvPr>
          <p:cNvSpPr>
            <a:spLocks noGrp="1"/>
          </p:cNvSpPr>
          <p:nvPr>
            <p:ph type="dt" sz="half" idx="10"/>
          </p:nvPr>
        </p:nvSpPr>
        <p:spPr/>
        <p:txBody>
          <a:bodyPr/>
          <a:lstStyle>
            <a:lvl1pPr>
              <a:defRPr/>
            </a:lvl1pPr>
          </a:lstStyle>
          <a:p>
            <a:pPr>
              <a:defRPr/>
            </a:pPr>
            <a:fld id="{26253D45-726D-41A0-B200-1DA4378501A4}" type="datetimeFigureOut">
              <a:rPr lang="en-GB"/>
              <a:pPr>
                <a:defRPr/>
              </a:pPr>
              <a:t>11/12/2023</a:t>
            </a:fld>
            <a:endParaRPr lang="en-GB"/>
          </a:p>
        </p:txBody>
      </p:sp>
      <p:sp>
        <p:nvSpPr>
          <p:cNvPr id="4" name="Footer Placeholder 4">
            <a:extLst>
              <a:ext uri="{FF2B5EF4-FFF2-40B4-BE49-F238E27FC236}">
                <a16:creationId xmlns:a16="http://schemas.microsoft.com/office/drawing/2014/main" id="{B0346D04-8B5F-41D0-9750-BFCE7F25E793}"/>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84610D63-E363-49DD-A00E-D756B8B42937}"/>
              </a:ext>
            </a:extLst>
          </p:cNvPr>
          <p:cNvSpPr>
            <a:spLocks noGrp="1"/>
          </p:cNvSpPr>
          <p:nvPr>
            <p:ph type="sldNum" sz="quarter" idx="12"/>
          </p:nvPr>
        </p:nvSpPr>
        <p:spPr/>
        <p:txBody>
          <a:bodyPr/>
          <a:lstStyle>
            <a:lvl1pPr>
              <a:defRPr/>
            </a:lvl1pPr>
          </a:lstStyle>
          <a:p>
            <a:pPr>
              <a:defRPr/>
            </a:pPr>
            <a:fld id="{13676AA6-ECF6-4394-9FC7-9D51A32BBC49}" type="slidenum">
              <a:rPr lang="en-GB" altLang="en-US"/>
              <a:pPr>
                <a:defRPr/>
              </a:pPr>
              <a:t>‹#›</a:t>
            </a:fld>
            <a:endParaRPr lang="en-GB" altLang="en-US"/>
          </a:p>
        </p:txBody>
      </p:sp>
    </p:spTree>
    <p:extLst>
      <p:ext uri="{BB962C8B-B14F-4D97-AF65-F5344CB8AC3E}">
        <p14:creationId xmlns:p14="http://schemas.microsoft.com/office/powerpoint/2010/main" val="132726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8954775-69CB-4389-A11D-542B20C85D0B}"/>
              </a:ext>
            </a:extLst>
          </p:cNvPr>
          <p:cNvSpPr>
            <a:spLocks noGrp="1"/>
          </p:cNvSpPr>
          <p:nvPr>
            <p:ph type="dt" sz="half" idx="10"/>
          </p:nvPr>
        </p:nvSpPr>
        <p:spPr/>
        <p:txBody>
          <a:bodyPr/>
          <a:lstStyle>
            <a:lvl1pPr>
              <a:defRPr/>
            </a:lvl1pPr>
          </a:lstStyle>
          <a:p>
            <a:pPr>
              <a:defRPr/>
            </a:pPr>
            <a:fld id="{1A43685C-9D65-4E48-9834-D65917A47D7E}" type="datetimeFigureOut">
              <a:rPr lang="en-GB"/>
              <a:pPr>
                <a:defRPr/>
              </a:pPr>
              <a:t>11/12/2023</a:t>
            </a:fld>
            <a:endParaRPr lang="en-GB"/>
          </a:p>
        </p:txBody>
      </p:sp>
      <p:sp>
        <p:nvSpPr>
          <p:cNvPr id="3" name="Footer Placeholder 4">
            <a:extLst>
              <a:ext uri="{FF2B5EF4-FFF2-40B4-BE49-F238E27FC236}">
                <a16:creationId xmlns:a16="http://schemas.microsoft.com/office/drawing/2014/main" id="{210EC178-29F8-47D6-87DE-8EBEBF9D05D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14DF0ADF-AE8D-46F5-B9B1-5C43A8D0FC30}"/>
              </a:ext>
            </a:extLst>
          </p:cNvPr>
          <p:cNvSpPr>
            <a:spLocks noGrp="1"/>
          </p:cNvSpPr>
          <p:nvPr>
            <p:ph type="sldNum" sz="quarter" idx="12"/>
          </p:nvPr>
        </p:nvSpPr>
        <p:spPr/>
        <p:txBody>
          <a:bodyPr/>
          <a:lstStyle>
            <a:lvl1pPr>
              <a:defRPr/>
            </a:lvl1pPr>
          </a:lstStyle>
          <a:p>
            <a:pPr>
              <a:defRPr/>
            </a:pPr>
            <a:fld id="{C1F5F107-F36A-4726-80AA-85D1A12C76F3}" type="slidenum">
              <a:rPr lang="en-GB" altLang="en-US"/>
              <a:pPr>
                <a:defRPr/>
              </a:pPr>
              <a:t>‹#›</a:t>
            </a:fld>
            <a:endParaRPr lang="en-GB" altLang="en-US"/>
          </a:p>
        </p:txBody>
      </p:sp>
    </p:spTree>
    <p:extLst>
      <p:ext uri="{BB962C8B-B14F-4D97-AF65-F5344CB8AC3E}">
        <p14:creationId xmlns:p14="http://schemas.microsoft.com/office/powerpoint/2010/main" val="44683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35C4EAB-3C78-4EBE-88CD-0022E05D99EF}"/>
              </a:ext>
            </a:extLst>
          </p:cNvPr>
          <p:cNvSpPr>
            <a:spLocks noGrp="1"/>
          </p:cNvSpPr>
          <p:nvPr>
            <p:ph type="dt" sz="half" idx="10"/>
          </p:nvPr>
        </p:nvSpPr>
        <p:spPr/>
        <p:txBody>
          <a:bodyPr/>
          <a:lstStyle>
            <a:lvl1pPr>
              <a:defRPr/>
            </a:lvl1pPr>
          </a:lstStyle>
          <a:p>
            <a:pPr>
              <a:defRPr/>
            </a:pPr>
            <a:fld id="{5DDF5CE0-B2D6-413E-BA4E-FEA6749AB5F0}" type="datetimeFigureOut">
              <a:rPr lang="en-GB"/>
              <a:pPr>
                <a:defRPr/>
              </a:pPr>
              <a:t>11/12/2023</a:t>
            </a:fld>
            <a:endParaRPr lang="en-GB"/>
          </a:p>
        </p:txBody>
      </p:sp>
      <p:sp>
        <p:nvSpPr>
          <p:cNvPr id="6" name="Footer Placeholder 4">
            <a:extLst>
              <a:ext uri="{FF2B5EF4-FFF2-40B4-BE49-F238E27FC236}">
                <a16:creationId xmlns:a16="http://schemas.microsoft.com/office/drawing/2014/main" id="{06543157-7461-4EAF-A16F-834809C7F41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5E71175-4D4C-4772-A133-5795BBDA0A32}"/>
              </a:ext>
            </a:extLst>
          </p:cNvPr>
          <p:cNvSpPr>
            <a:spLocks noGrp="1"/>
          </p:cNvSpPr>
          <p:nvPr>
            <p:ph type="sldNum" sz="quarter" idx="12"/>
          </p:nvPr>
        </p:nvSpPr>
        <p:spPr/>
        <p:txBody>
          <a:bodyPr/>
          <a:lstStyle>
            <a:lvl1pPr>
              <a:defRPr/>
            </a:lvl1pPr>
          </a:lstStyle>
          <a:p>
            <a:pPr>
              <a:defRPr/>
            </a:pPr>
            <a:fld id="{A0937F24-E693-4205-8820-4A57A2A18AEB}" type="slidenum">
              <a:rPr lang="en-GB" altLang="en-US"/>
              <a:pPr>
                <a:defRPr/>
              </a:pPr>
              <a:t>‹#›</a:t>
            </a:fld>
            <a:endParaRPr lang="en-GB" altLang="en-US"/>
          </a:p>
        </p:txBody>
      </p:sp>
    </p:spTree>
    <p:extLst>
      <p:ext uri="{BB962C8B-B14F-4D97-AF65-F5344CB8AC3E}">
        <p14:creationId xmlns:p14="http://schemas.microsoft.com/office/powerpoint/2010/main" val="553278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0C385E-D4AA-478E-8564-D892F4FFA72D}"/>
              </a:ext>
            </a:extLst>
          </p:cNvPr>
          <p:cNvSpPr>
            <a:spLocks noGrp="1"/>
          </p:cNvSpPr>
          <p:nvPr>
            <p:ph type="dt" sz="half" idx="10"/>
          </p:nvPr>
        </p:nvSpPr>
        <p:spPr/>
        <p:txBody>
          <a:bodyPr/>
          <a:lstStyle>
            <a:lvl1pPr>
              <a:defRPr/>
            </a:lvl1pPr>
          </a:lstStyle>
          <a:p>
            <a:pPr>
              <a:defRPr/>
            </a:pPr>
            <a:fld id="{AA8702DE-1222-45B0-8A7C-869C3E6EC990}" type="datetimeFigureOut">
              <a:rPr lang="en-GB"/>
              <a:pPr>
                <a:defRPr/>
              </a:pPr>
              <a:t>11/12/2023</a:t>
            </a:fld>
            <a:endParaRPr lang="en-GB"/>
          </a:p>
        </p:txBody>
      </p:sp>
      <p:sp>
        <p:nvSpPr>
          <p:cNvPr id="6" name="Footer Placeholder 4">
            <a:extLst>
              <a:ext uri="{FF2B5EF4-FFF2-40B4-BE49-F238E27FC236}">
                <a16:creationId xmlns:a16="http://schemas.microsoft.com/office/drawing/2014/main" id="{FC8AAB41-6315-4631-A647-6C0EC4B3577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E576192-6618-4561-95E5-D5E0F0EE3836}"/>
              </a:ext>
            </a:extLst>
          </p:cNvPr>
          <p:cNvSpPr>
            <a:spLocks noGrp="1"/>
          </p:cNvSpPr>
          <p:nvPr>
            <p:ph type="sldNum" sz="quarter" idx="12"/>
          </p:nvPr>
        </p:nvSpPr>
        <p:spPr/>
        <p:txBody>
          <a:bodyPr/>
          <a:lstStyle>
            <a:lvl1pPr>
              <a:defRPr/>
            </a:lvl1pPr>
          </a:lstStyle>
          <a:p>
            <a:pPr>
              <a:defRPr/>
            </a:pPr>
            <a:fld id="{59F17D9A-163A-4796-82F5-B55E553003F1}" type="slidenum">
              <a:rPr lang="en-GB" altLang="en-US"/>
              <a:pPr>
                <a:defRPr/>
              </a:pPr>
              <a:t>‹#›</a:t>
            </a:fld>
            <a:endParaRPr lang="en-GB" altLang="en-US"/>
          </a:p>
        </p:txBody>
      </p:sp>
    </p:spTree>
    <p:extLst>
      <p:ext uri="{BB962C8B-B14F-4D97-AF65-F5344CB8AC3E}">
        <p14:creationId xmlns:p14="http://schemas.microsoft.com/office/powerpoint/2010/main" val="2840306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964EEA8-0F05-410E-8A61-0AC24ED9BDA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3C0E6510-71AE-497E-8B9E-9AE944066D8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A708E2FA-79A5-4E16-8A1E-F288D0ED2D9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D6518049-BADF-4654-BF6E-FD612E75B98C}" type="datetimeFigureOut">
              <a:rPr lang="en-GB"/>
              <a:pPr>
                <a:defRPr/>
              </a:pPr>
              <a:t>11/12/2023</a:t>
            </a:fld>
            <a:endParaRPr lang="en-GB"/>
          </a:p>
        </p:txBody>
      </p:sp>
      <p:sp>
        <p:nvSpPr>
          <p:cNvPr id="5" name="Footer Placeholder 4">
            <a:extLst>
              <a:ext uri="{FF2B5EF4-FFF2-40B4-BE49-F238E27FC236}">
                <a16:creationId xmlns:a16="http://schemas.microsoft.com/office/drawing/2014/main" id="{84E512A7-8901-4224-AF7B-BB33BE1BF67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8CB8AB38-7279-4979-9DDB-70D5F804A02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6FD04D7-8260-4848-98F2-D0C0F79A006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 id="214748405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la.gov.uk/publications/resources/glaa-videos/video-top-five-signs-of-exploitation-to-look-out-fo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thurrocksab.org.uk/wp-content/uploads/2018/10/UNSEEN-App-poster-2.pdf"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hyperlink" Target="https://www.gla.gov.uk/publications/resources/glaa-videos/glaa-modern-day-slavery/" TargetMode="External"/><Relationship Id="rId2" Type="http://schemas.openxmlformats.org/officeDocument/2006/relationships/hyperlink" Target="https://www.gla.gov.uk/publications/resources/glaa-videos"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www.antislaverycommissioner.co.uk/media/1061/transparency_in_supply_chains_etc__a_practical_guide__final_.pdf" TargetMode="External"/><Relationship Id="rId4" Type="http://schemas.openxmlformats.org/officeDocument/2006/relationships/hyperlink" Target="https://www.scotlandagainstmodernslavery.co.uk/"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gla.gov.uk/publications/resources/glaa-videos/glaa-horse-trading/"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trath.ac.uk/whystrathclyde/universitygovernance/modernslaveryandhumantraffickingstateme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trath.ac.uk/whystrathclyde/universitygovernance/modernslaveryandhumantraffickingstatem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a:extLst>
              <a:ext uri="{FF2B5EF4-FFF2-40B4-BE49-F238E27FC236}">
                <a16:creationId xmlns:a16="http://schemas.microsoft.com/office/drawing/2014/main" id="{75999C22-064B-4272-8843-C63B966A88E2}"/>
              </a:ext>
            </a:extLst>
          </p:cNvPr>
          <p:cNvSpPr txBox="1">
            <a:spLocks noChangeArrowheads="1"/>
          </p:cNvSpPr>
          <p:nvPr/>
        </p:nvSpPr>
        <p:spPr bwMode="auto">
          <a:xfrm>
            <a:off x="644525" y="1268413"/>
            <a:ext cx="316388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500" dirty="0">
                <a:solidFill>
                  <a:schemeClr val="bg1"/>
                </a:solidFill>
                <a:latin typeface="Arial" panose="020B0604020202020204" pitchFamily="34" charset="0"/>
              </a:rPr>
              <a:t>University Procurement</a:t>
            </a:r>
          </a:p>
        </p:txBody>
      </p:sp>
      <p:sp>
        <p:nvSpPr>
          <p:cNvPr id="2" name="Rectangle 1">
            <a:extLst>
              <a:ext uri="{FF2B5EF4-FFF2-40B4-BE49-F238E27FC236}">
                <a16:creationId xmlns:a16="http://schemas.microsoft.com/office/drawing/2014/main" id="{8226B9D9-5645-4751-A524-FDC6D525D782}"/>
              </a:ext>
            </a:extLst>
          </p:cNvPr>
          <p:cNvSpPr/>
          <p:nvPr/>
        </p:nvSpPr>
        <p:spPr>
          <a:xfrm>
            <a:off x="2915816" y="5877272"/>
            <a:ext cx="6012160" cy="369332"/>
          </a:xfrm>
          <a:prstGeom prst="rect">
            <a:avLst/>
          </a:prstGeom>
        </p:spPr>
        <p:txBody>
          <a:bodyPr wrap="square">
            <a:spAutoFit/>
          </a:bodyPr>
          <a:lstStyle/>
          <a:p>
            <a:r>
              <a:rPr lang="en-GB" dirty="0">
                <a:solidFill>
                  <a:schemeClr val="bg1"/>
                </a:solidFill>
              </a:rPr>
              <a:t>Fiona Hughes, Deputy Director of Finance, Procurement</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60733-EC6E-4AE9-A051-F86C4FB138A8}"/>
              </a:ext>
            </a:extLst>
          </p:cNvPr>
          <p:cNvSpPr>
            <a:spLocks noGrp="1"/>
          </p:cNvSpPr>
          <p:nvPr>
            <p:ph type="title"/>
          </p:nvPr>
        </p:nvSpPr>
        <p:spPr/>
        <p:txBody>
          <a:bodyPr/>
          <a:lstStyle/>
          <a:p>
            <a:r>
              <a:rPr lang="en-GB" altLang="en-US" sz="4000" dirty="0">
                <a:latin typeface="Arial" panose="020B0604020202020204" pitchFamily="34" charset="0"/>
                <a:cs typeface="Arial" panose="020B0604020202020204" pitchFamily="34" charset="0"/>
              </a:rPr>
              <a:t>Services and Benefits </a:t>
            </a:r>
            <a:r>
              <a:rPr lang="en-GB" sz="4000" dirty="0">
                <a:latin typeface="Arial" panose="020B0604020202020204" pitchFamily="34" charset="0"/>
                <a:cs typeface="Arial" panose="020B0604020202020204" pitchFamily="34" charset="0"/>
              </a:rPr>
              <a:t>Exploitation</a:t>
            </a:r>
          </a:p>
        </p:txBody>
      </p:sp>
      <p:sp>
        <p:nvSpPr>
          <p:cNvPr id="3" name="Content Placeholder 2">
            <a:extLst>
              <a:ext uri="{FF2B5EF4-FFF2-40B4-BE49-F238E27FC236}">
                <a16:creationId xmlns:a16="http://schemas.microsoft.com/office/drawing/2014/main" id="{933F928C-E5A4-4120-96D4-B4A91C4B8845}"/>
              </a:ext>
            </a:extLst>
          </p:cNvPr>
          <p:cNvSpPr>
            <a:spLocks noGrp="1"/>
          </p:cNvSpPr>
          <p:nvPr>
            <p:ph idx="1"/>
          </p:nvPr>
        </p:nvSpPr>
        <p:spPr/>
        <p:txBody>
          <a:bodyPr/>
          <a:lstStyle/>
          <a:p>
            <a:pPr marL="0" indent="0">
              <a:buNone/>
            </a:pPr>
            <a:r>
              <a:rPr lang="en-GB" dirty="0">
                <a:latin typeface="Arial" panose="020B0604020202020204" pitchFamily="34" charset="0"/>
                <a:cs typeface="Arial" panose="020B0604020202020204" pitchFamily="34" charset="0"/>
              </a:rPr>
              <a:t>Securing services and benefits includes forcing someone to commit a criminal act such as using someone for fraud, to launder money, in a cannabis cultivation, to deal drugs or forcing them to shoplift.</a:t>
            </a:r>
          </a:p>
          <a:p>
            <a:r>
              <a:rPr lang="en-GB" dirty="0">
                <a:latin typeface="Arial" panose="020B0604020202020204" pitchFamily="34" charset="0"/>
                <a:cs typeface="Arial" panose="020B0604020202020204" pitchFamily="34" charset="0"/>
              </a:rPr>
              <a:t>An example is where an </a:t>
            </a:r>
          </a:p>
          <a:p>
            <a:pPr marL="0" indent="0">
              <a:buNone/>
            </a:pPr>
            <a:r>
              <a:rPr lang="en-GB" dirty="0">
                <a:latin typeface="Arial" panose="020B0604020202020204" pitchFamily="34" charset="0"/>
                <a:cs typeface="Arial" panose="020B0604020202020204" pitchFamily="34" charset="0"/>
              </a:rPr>
              <a:t>individual is debt bonded</a:t>
            </a:r>
            <a:r>
              <a:rPr lang="en-GB" dirty="0"/>
              <a:t>.</a:t>
            </a:r>
          </a:p>
        </p:txBody>
      </p:sp>
      <p:pic>
        <p:nvPicPr>
          <p:cNvPr id="4" name="Content Placeholder 2">
            <a:extLst>
              <a:ext uri="{FF2B5EF4-FFF2-40B4-BE49-F238E27FC236}">
                <a16:creationId xmlns:a16="http://schemas.microsoft.com/office/drawing/2014/main" id="{BB1D7D48-8795-4B25-89BC-6E5340A5223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3645024"/>
            <a:ext cx="1890712" cy="2841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6161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E1EBA-B408-421F-9CA9-CF510192C1F6}"/>
              </a:ext>
            </a:extLst>
          </p:cNvPr>
          <p:cNvSpPr>
            <a:spLocks noGrp="1"/>
          </p:cNvSpPr>
          <p:nvPr>
            <p:ph type="title"/>
          </p:nvPr>
        </p:nvSpPr>
        <p:spPr/>
        <p:txBody>
          <a:bodyPr/>
          <a:lstStyle/>
          <a:p>
            <a:r>
              <a:rPr lang="en-GB" altLang="en-US" sz="4000" dirty="0">
                <a:latin typeface="Arial" panose="020B0604020202020204" pitchFamily="34" charset="0"/>
                <a:cs typeface="Arial" panose="020B0604020202020204" pitchFamily="34" charset="0"/>
              </a:rPr>
              <a:t>Indicators of Trafficki</a:t>
            </a:r>
            <a:r>
              <a:rPr lang="en-GB" altLang="en-US" dirty="0">
                <a:latin typeface="Arial" panose="020B0604020202020204" pitchFamily="34" charset="0"/>
                <a:cs typeface="Arial" panose="020B0604020202020204" pitchFamily="34" charset="0"/>
              </a:rPr>
              <a:t>ng</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28BE372-D16B-4347-BDF7-B81F2F91E7B4}"/>
              </a:ext>
            </a:extLst>
          </p:cNvPr>
          <p:cNvSpPr>
            <a:spLocks noGrp="1"/>
          </p:cNvSpPr>
          <p:nvPr>
            <p:ph idx="1"/>
          </p:nvPr>
        </p:nvSpPr>
        <p:spPr/>
        <p:txBody>
          <a:bodyPr/>
          <a:lstStyle/>
          <a:p>
            <a:pPr>
              <a:defRPr/>
            </a:pPr>
            <a:r>
              <a:rPr lang="en-GB" altLang="en-US" sz="2000" dirty="0">
                <a:latin typeface="Arial" panose="020B0604020202020204" pitchFamily="34" charset="0"/>
                <a:cs typeface="Arial" panose="020B0604020202020204" pitchFamily="34" charset="0"/>
              </a:rPr>
              <a:t>Be aware of cultural differences- this does not mean that there are not HT indicators in the background.</a:t>
            </a:r>
          </a:p>
          <a:p>
            <a:pPr>
              <a:defRPr/>
            </a:pPr>
            <a:r>
              <a:rPr lang="en-GB" altLang="en-US" sz="2000" dirty="0">
                <a:latin typeface="Arial" panose="020B0604020202020204" pitchFamily="34" charset="0"/>
                <a:cs typeface="Arial" panose="020B0604020202020204" pitchFamily="34" charset="0"/>
              </a:rPr>
              <a:t>Control over children and family members exerted by others.</a:t>
            </a:r>
          </a:p>
          <a:p>
            <a:pPr>
              <a:defRPr/>
            </a:pPr>
            <a:r>
              <a:rPr lang="en-GB" altLang="en-US" sz="2000" dirty="0">
                <a:latin typeface="Arial" panose="020B0604020202020204" pitchFamily="34" charset="0"/>
                <a:cs typeface="Arial" panose="020B0604020202020204" pitchFamily="34" charset="0"/>
              </a:rPr>
              <a:t>Fear expressed by individuals either for a person, authority or in going back to their circumstances.</a:t>
            </a:r>
          </a:p>
          <a:p>
            <a:pPr>
              <a:defRPr/>
            </a:pPr>
            <a:r>
              <a:rPr lang="en-GB" altLang="en-US" sz="2000" dirty="0">
                <a:latin typeface="Arial" panose="020B0604020202020204" pitchFamily="34" charset="0"/>
                <a:cs typeface="Arial" panose="020B0604020202020204" pitchFamily="34" charset="0"/>
              </a:rPr>
              <a:t>Difficulty in describing ‘family’ relationships</a:t>
            </a:r>
          </a:p>
          <a:p>
            <a:pPr>
              <a:defRPr/>
            </a:pPr>
            <a:r>
              <a:rPr lang="en-GB" altLang="en-US" sz="2000" dirty="0">
                <a:latin typeface="Arial" panose="020B0604020202020204" pitchFamily="34" charset="0"/>
                <a:cs typeface="Arial" panose="020B0604020202020204" pitchFamily="34" charset="0"/>
              </a:rPr>
              <a:t>Cultural terms such as uncle, auntie, brother, sister may not relate to familial ties.</a:t>
            </a:r>
          </a:p>
          <a:p>
            <a:pPr>
              <a:defRPr/>
            </a:pPr>
            <a:r>
              <a:rPr lang="en-GB" altLang="en-US" sz="2000" dirty="0">
                <a:latin typeface="Arial" panose="020B0604020202020204" pitchFamily="34" charset="0"/>
                <a:cs typeface="Arial" panose="020B0604020202020204" pitchFamily="34" charset="0"/>
              </a:rPr>
              <a:t>If something doesn’t feel right ......trust your instincts and ask for guidance or help.</a:t>
            </a:r>
          </a:p>
          <a:p>
            <a:pPr>
              <a:defRPr/>
            </a:pPr>
            <a:endParaRPr lang="en-GB" altLang="en-US" sz="20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Watch this video on the </a:t>
            </a:r>
            <a:r>
              <a:rPr lang="en-GB" sz="2400" dirty="0">
                <a:latin typeface="Arial" panose="020B0604020202020204" pitchFamily="34" charset="0"/>
                <a:cs typeface="Arial" panose="020B0604020202020204" pitchFamily="34" charset="0"/>
                <a:hlinkClick r:id="rId2"/>
              </a:rPr>
              <a:t>top 5 signs of exploitation </a:t>
            </a:r>
            <a:r>
              <a:rPr lang="en-GB" sz="2400" dirty="0">
                <a:latin typeface="Arial" panose="020B0604020202020204" pitchFamily="34" charset="0"/>
                <a:cs typeface="Arial" panose="020B0604020202020204" pitchFamily="34" charset="0"/>
              </a:rPr>
              <a:t>to look out for.</a:t>
            </a:r>
          </a:p>
          <a:p>
            <a:pPr marL="0" indent="0">
              <a:buNone/>
            </a:pP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035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7CD62-F68E-4CE9-9F00-55B10EEFCA08}"/>
              </a:ext>
            </a:extLst>
          </p:cNvPr>
          <p:cNvSpPr>
            <a:spLocks noGrp="1"/>
          </p:cNvSpPr>
          <p:nvPr>
            <p:ph type="title"/>
          </p:nvPr>
        </p:nvSpPr>
        <p:spPr/>
        <p:txBody>
          <a:bodyPr/>
          <a:lstStyle/>
          <a:p>
            <a:r>
              <a:rPr lang="en-GB" altLang="en-US" sz="4000" dirty="0">
                <a:latin typeface="Arial" panose="020B0604020202020204" pitchFamily="34" charset="0"/>
                <a:cs typeface="Arial" panose="020B0604020202020204" pitchFamily="34" charset="0"/>
              </a:rPr>
              <a:t>Initial Response Guide</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675CF73-9FA1-4B33-9816-FEE1A3DDBE4F}"/>
              </a:ext>
            </a:extLst>
          </p:cNvPr>
          <p:cNvSpPr>
            <a:spLocks noGrp="1"/>
          </p:cNvSpPr>
          <p:nvPr>
            <p:ph idx="1"/>
          </p:nvPr>
        </p:nvSpPr>
        <p:spPr>
          <a:xfrm>
            <a:off x="241176" y="1262452"/>
            <a:ext cx="8229600" cy="4983162"/>
          </a:xfrm>
        </p:spPr>
        <p:txBody>
          <a:bodyPr/>
          <a:lstStyle/>
          <a:p>
            <a:pPr>
              <a:defRPr/>
            </a:pPr>
            <a:r>
              <a:rPr lang="en-GB" altLang="en-US" sz="2000" dirty="0">
                <a:latin typeface="Arial" panose="020B0604020202020204" pitchFamily="34" charset="0"/>
                <a:cs typeface="Arial" panose="020B0604020202020204" pitchFamily="34" charset="0"/>
              </a:rPr>
              <a:t>First contact must be </a:t>
            </a:r>
            <a:r>
              <a:rPr lang="en-GB" altLang="en-US" sz="2000" dirty="0">
                <a:solidFill>
                  <a:srgbClr val="FF0000"/>
                </a:solidFill>
                <a:latin typeface="Arial" panose="020B0604020202020204" pitchFamily="34" charset="0"/>
                <a:cs typeface="Arial" panose="020B0604020202020204" pitchFamily="34" charset="0"/>
              </a:rPr>
              <a:t>victim focussed </a:t>
            </a:r>
            <a:r>
              <a:rPr lang="en-GB" altLang="en-US" sz="2000" dirty="0">
                <a:latin typeface="Arial" panose="020B0604020202020204" pitchFamily="34" charset="0"/>
                <a:cs typeface="Arial" panose="020B0604020202020204" pitchFamily="34" charset="0"/>
              </a:rPr>
              <a:t>– what are their needs/requirements. </a:t>
            </a:r>
          </a:p>
          <a:p>
            <a:pPr>
              <a:defRPr/>
            </a:pPr>
            <a:r>
              <a:rPr lang="en-GB" altLang="en-US" sz="2000" dirty="0">
                <a:solidFill>
                  <a:srgbClr val="FF0000"/>
                </a:solidFill>
                <a:latin typeface="Arial" panose="020B0604020202020204" pitchFamily="34" charset="0"/>
                <a:cs typeface="Arial" panose="020B0604020202020204" pitchFamily="34" charset="0"/>
              </a:rPr>
              <a:t>Medical assistance takes primacy. </a:t>
            </a:r>
          </a:p>
          <a:p>
            <a:pPr>
              <a:defRPr/>
            </a:pPr>
            <a:r>
              <a:rPr lang="en-GB" altLang="en-US" sz="2000" dirty="0">
                <a:solidFill>
                  <a:srgbClr val="FF0000"/>
                </a:solidFill>
                <a:latin typeface="Arial" panose="020B0604020202020204" pitchFamily="34" charset="0"/>
                <a:cs typeface="Arial" panose="020B0604020202020204" pitchFamily="34" charset="0"/>
              </a:rPr>
              <a:t>Contact the Police- </a:t>
            </a:r>
            <a:r>
              <a:rPr lang="en-GB" altLang="en-US" sz="2000" dirty="0">
                <a:latin typeface="Arial" panose="020B0604020202020204" pitchFamily="34" charset="0"/>
                <a:cs typeface="Arial" panose="020B0604020202020204" pitchFamily="34" charset="0"/>
              </a:rPr>
              <a:t>pass on details of what you suspect, what you know and if there are any other possible victims.</a:t>
            </a:r>
          </a:p>
          <a:p>
            <a:pPr>
              <a:defRPr/>
            </a:pPr>
            <a:r>
              <a:rPr lang="en-GB" altLang="en-US" sz="2000" dirty="0">
                <a:latin typeface="Arial" panose="020B0604020202020204" pitchFamily="34" charset="0"/>
                <a:cs typeface="Arial" panose="020B0604020202020204" pitchFamily="34" charset="0"/>
              </a:rPr>
              <a:t>Consider if the Victim is </a:t>
            </a:r>
            <a:r>
              <a:rPr lang="en-GB" altLang="en-US" sz="2000" dirty="0">
                <a:solidFill>
                  <a:srgbClr val="FF0000"/>
                </a:solidFill>
                <a:latin typeface="Arial" panose="020B0604020202020204" pitchFamily="34" charset="0"/>
                <a:cs typeface="Arial" panose="020B0604020202020204" pitchFamily="34" charset="0"/>
              </a:rPr>
              <a:t>safe</a:t>
            </a:r>
          </a:p>
          <a:p>
            <a:pPr>
              <a:defRPr/>
            </a:pPr>
            <a:r>
              <a:rPr lang="en-GB" altLang="en-US" sz="2000" dirty="0">
                <a:latin typeface="Arial" panose="020B0604020202020204" pitchFamily="34" charset="0"/>
                <a:cs typeface="Arial" panose="020B0604020202020204" pitchFamily="34" charset="0"/>
              </a:rPr>
              <a:t>Consider an official Interpreter- </a:t>
            </a:r>
            <a:r>
              <a:rPr lang="en-GB" altLang="en-US" sz="2000" dirty="0">
                <a:solidFill>
                  <a:srgbClr val="FF0000"/>
                </a:solidFill>
                <a:latin typeface="Arial" panose="020B0604020202020204" pitchFamily="34" charset="0"/>
                <a:cs typeface="Arial" panose="020B0604020202020204" pitchFamily="34" charset="0"/>
              </a:rPr>
              <a:t>don’t let others interpret </a:t>
            </a:r>
            <a:r>
              <a:rPr lang="en-GB" altLang="en-US" sz="2000" dirty="0">
                <a:latin typeface="Arial" panose="020B0604020202020204" pitchFamily="34" charset="0"/>
                <a:cs typeface="Arial" panose="020B0604020202020204" pitchFamily="34" charset="0"/>
              </a:rPr>
              <a:t>for the victim.</a:t>
            </a:r>
          </a:p>
          <a:p>
            <a:pPr>
              <a:defRPr/>
            </a:pPr>
            <a:r>
              <a:rPr lang="en-GB" altLang="en-US" sz="2000" dirty="0">
                <a:latin typeface="Arial" panose="020B0604020202020204" pitchFamily="34" charset="0"/>
                <a:cs typeface="Arial" panose="020B0604020202020204" pitchFamily="34" charset="0"/>
              </a:rPr>
              <a:t>Please consider early reporting of concerns. </a:t>
            </a:r>
          </a:p>
          <a:p>
            <a:pPr>
              <a:defRPr/>
            </a:pPr>
            <a:r>
              <a:rPr lang="en-GB" altLang="en-US" sz="2000" dirty="0">
                <a:latin typeface="Arial" panose="020B0604020202020204" pitchFamily="34" charset="0"/>
                <a:cs typeface="Arial" panose="020B0604020202020204" pitchFamily="34" charset="0"/>
              </a:rPr>
              <a:t>This can be done using </a:t>
            </a:r>
            <a:r>
              <a:rPr lang="en-GB" altLang="en-US" sz="2000" dirty="0">
                <a:solidFill>
                  <a:srgbClr val="FF0000"/>
                </a:solidFill>
                <a:latin typeface="Arial" panose="020B0604020202020204" pitchFamily="34" charset="0"/>
                <a:cs typeface="Arial" panose="020B0604020202020204" pitchFamily="34" charset="0"/>
              </a:rPr>
              <a:t>101, 999 </a:t>
            </a:r>
            <a:r>
              <a:rPr lang="en-GB" altLang="en-US" sz="2000" dirty="0">
                <a:latin typeface="Arial" panose="020B0604020202020204" pitchFamily="34" charset="0"/>
                <a:cs typeface="Arial" panose="020B0604020202020204" pitchFamily="34" charset="0"/>
              </a:rPr>
              <a:t>to contact the police</a:t>
            </a:r>
          </a:p>
          <a:p>
            <a:pPr>
              <a:defRPr/>
            </a:pPr>
            <a:r>
              <a:rPr lang="en-GB" altLang="en-US" sz="2000" dirty="0">
                <a:latin typeface="Arial" panose="020B0604020202020204" pitchFamily="34" charset="0"/>
                <a:cs typeface="Arial" panose="020B0604020202020204" pitchFamily="34" charset="0"/>
              </a:rPr>
              <a:t>Modern Slavery helpline  </a:t>
            </a:r>
            <a:r>
              <a:rPr lang="en-GB" altLang="en-US" sz="2000" dirty="0">
                <a:solidFill>
                  <a:srgbClr val="FF0000"/>
                </a:solidFill>
                <a:latin typeface="Arial" panose="020B0604020202020204" pitchFamily="34" charset="0"/>
                <a:cs typeface="Arial" panose="020B0604020202020204" pitchFamily="34" charset="0"/>
              </a:rPr>
              <a:t>08000 121 700</a:t>
            </a:r>
          </a:p>
          <a:p>
            <a:pPr>
              <a:defRPr/>
            </a:pPr>
            <a:r>
              <a:rPr lang="en-GB" altLang="en-US" sz="2000" dirty="0">
                <a:latin typeface="Arial" panose="020B0604020202020204" pitchFamily="34" charset="0"/>
                <a:cs typeface="Arial" panose="020B0604020202020204" pitchFamily="34" charset="0"/>
                <a:hlinkClick r:id="rId2"/>
              </a:rPr>
              <a:t>Unseen App</a:t>
            </a:r>
            <a:r>
              <a:rPr lang="en-GB" altLang="en-US" sz="2000" dirty="0">
                <a:latin typeface="Arial" panose="020B0604020202020204" pitchFamily="34" charset="0"/>
                <a:cs typeface="Arial" panose="020B0604020202020204" pitchFamily="34" charset="0"/>
              </a:rPr>
              <a:t> – can be downloaded and provides a guide and confidential helpline. </a:t>
            </a:r>
          </a:p>
          <a:p>
            <a:pPr>
              <a:defRPr/>
            </a:pPr>
            <a:r>
              <a:rPr lang="en-GB" altLang="en-US" sz="2000" dirty="0" err="1">
                <a:latin typeface="Arial" panose="020B0604020202020204" pitchFamily="34" charset="0"/>
                <a:cs typeface="Arial" panose="020B0604020202020204" pitchFamily="34" charset="0"/>
              </a:rPr>
              <a:t>Crimestoppers</a:t>
            </a:r>
            <a:r>
              <a:rPr lang="en-GB" altLang="en-US" sz="2000" dirty="0">
                <a:latin typeface="Arial" panose="020B0604020202020204" pitchFamily="34" charset="0"/>
                <a:cs typeface="Arial" panose="020B0604020202020204" pitchFamily="34" charset="0"/>
              </a:rPr>
              <a:t> </a:t>
            </a:r>
            <a:r>
              <a:rPr lang="en-GB" altLang="en-US" sz="2000" dirty="0">
                <a:solidFill>
                  <a:srgbClr val="FF0000"/>
                </a:solidFill>
                <a:latin typeface="Arial" panose="020B0604020202020204" pitchFamily="34" charset="0"/>
                <a:cs typeface="Arial" panose="020B0604020202020204" pitchFamily="34" charset="0"/>
              </a:rPr>
              <a:t>0800 555 111</a:t>
            </a:r>
          </a:p>
          <a:p>
            <a:endParaRPr lang="en-GB" dirty="0"/>
          </a:p>
        </p:txBody>
      </p:sp>
      <p:pic>
        <p:nvPicPr>
          <p:cNvPr id="4" name="Picture 3">
            <a:extLst>
              <a:ext uri="{FF2B5EF4-FFF2-40B4-BE49-F238E27FC236}">
                <a16:creationId xmlns:a16="http://schemas.microsoft.com/office/drawing/2014/main" id="{5460BA4B-7430-4244-911A-196196177B7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5949280"/>
            <a:ext cx="399732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a:extLst>
              <a:ext uri="{FF2B5EF4-FFF2-40B4-BE49-F238E27FC236}">
                <a16:creationId xmlns:a16="http://schemas.microsoft.com/office/drawing/2014/main" id="{EF715F04-A6AA-42E2-BC9E-0AEE2FB5EE4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967176" y="1114953"/>
            <a:ext cx="1719624" cy="12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1673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4B9EC-0EB8-4636-B4CA-BD7E0678856A}"/>
              </a:ext>
            </a:extLst>
          </p:cNvPr>
          <p:cNvSpPr>
            <a:spLocks noGrp="1"/>
          </p:cNvSpPr>
          <p:nvPr>
            <p:ph type="title"/>
          </p:nvPr>
        </p:nvSpPr>
        <p:spPr/>
        <p:txBody>
          <a:bodyPr/>
          <a:lstStyle/>
          <a:p>
            <a:r>
              <a:rPr lang="en-GB" sz="4000" dirty="0">
                <a:latin typeface="Arial" panose="020B0604020202020204" pitchFamily="34" charset="0"/>
                <a:cs typeface="Arial" panose="020B0604020202020204" pitchFamily="34" charset="0"/>
              </a:rPr>
              <a:t>Initial Response Video</a:t>
            </a:r>
          </a:p>
        </p:txBody>
      </p:sp>
      <p:sp>
        <p:nvSpPr>
          <p:cNvPr id="3" name="Content Placeholder 2">
            <a:extLst>
              <a:ext uri="{FF2B5EF4-FFF2-40B4-BE49-F238E27FC236}">
                <a16:creationId xmlns:a16="http://schemas.microsoft.com/office/drawing/2014/main" id="{5397C86B-476E-4109-8A26-F6CF7F9887F2}"/>
              </a:ext>
            </a:extLst>
          </p:cNvPr>
          <p:cNvSpPr>
            <a:spLocks noGrp="1"/>
          </p:cNvSpPr>
          <p:nvPr>
            <p:ph idx="1"/>
          </p:nvPr>
        </p:nvSpPr>
        <p:spPr>
          <a:xfrm>
            <a:off x="404037" y="1382919"/>
            <a:ext cx="8229600" cy="4525963"/>
          </a:xfrm>
        </p:spPr>
        <p:txBody>
          <a:bodyPr/>
          <a:lstStyle/>
          <a:p>
            <a:pPr marL="0" indent="0">
              <a:buNone/>
            </a:pPr>
            <a:r>
              <a:rPr lang="en-GB" sz="1800" dirty="0">
                <a:latin typeface="Arial" panose="020B0604020202020204" pitchFamily="34" charset="0"/>
                <a:cs typeface="Arial" panose="020B0604020202020204" pitchFamily="34" charset="0"/>
              </a:rPr>
              <a:t>Watch the following video on what </a:t>
            </a:r>
            <a:r>
              <a:rPr lang="en-GB" sz="1800" b="1" dirty="0">
                <a:latin typeface="Arial" panose="020B0604020202020204" pitchFamily="34" charset="0"/>
                <a:cs typeface="Arial" panose="020B0604020202020204" pitchFamily="34" charset="0"/>
              </a:rPr>
              <a:t>not to do </a:t>
            </a:r>
            <a:r>
              <a:rPr lang="en-GB" sz="1800" dirty="0">
                <a:latin typeface="Arial" panose="020B0604020202020204" pitchFamily="34" charset="0"/>
                <a:cs typeface="Arial" panose="020B0604020202020204" pitchFamily="34" charset="0"/>
              </a:rPr>
              <a:t>and what the </a:t>
            </a:r>
            <a:r>
              <a:rPr lang="en-GB" sz="1800" b="1" dirty="0">
                <a:latin typeface="Arial" panose="020B0604020202020204" pitchFamily="34" charset="0"/>
                <a:cs typeface="Arial" panose="020B0604020202020204" pitchFamily="34" charset="0"/>
              </a:rPr>
              <a:t>correct</a:t>
            </a:r>
            <a:r>
              <a:rPr lang="en-GB" sz="1800" dirty="0">
                <a:latin typeface="Arial" panose="020B0604020202020204" pitchFamily="34" charset="0"/>
                <a:cs typeface="Arial" panose="020B0604020202020204" pitchFamily="34" charset="0"/>
              </a:rPr>
              <a:t> course of action would be in reporting your suspicions:</a:t>
            </a:r>
          </a:p>
          <a:p>
            <a:pPr marL="0" indent="0">
              <a:buNone/>
            </a:pPr>
            <a:endParaRPr lang="en-GB" sz="18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pPr marL="0" indent="0">
              <a:buNone/>
            </a:pPr>
            <a:r>
              <a:rPr lang="en-GB" sz="2800" dirty="0">
                <a:latin typeface="Arial" panose="020B0604020202020204" pitchFamily="34" charset="0"/>
                <a:cs typeface="Arial" panose="020B0604020202020204" pitchFamily="34" charset="0"/>
                <a:hlinkClick r:id="rId3"/>
              </a:rPr>
              <a:t>Do the Right Thing</a:t>
            </a:r>
            <a:endParaRPr lang="en-GB" sz="2800"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pPr marL="0" indent="0">
              <a:buNone/>
            </a:pPr>
            <a:endParaRPr lang="en-GB" sz="18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Further links for information:</a:t>
            </a:r>
            <a:endParaRPr lang="en-GB" sz="20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r>
              <a:rPr lang="en-GB" sz="2000" u="sng"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https://www.gla.gov.uk/publications/resources/glaa-videos</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hlinkClick r:id="rId4"/>
              </a:rPr>
              <a:t>https://www.scotlandagainstmodernslavery.co.uk/</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hlinkClick r:id="rId5"/>
              </a:rPr>
              <a:t>http://www.antislaverycommissioner.co.uk/media/1061/transparency_in_supply_chains_etc__a_practical_guide__final_.pdf</a:t>
            </a:r>
            <a:endParaRPr lang="en-GB" sz="2000" dirty="0">
              <a:latin typeface="Arial" panose="020B0604020202020204" pitchFamily="34" charset="0"/>
              <a:cs typeface="Arial" panose="020B0604020202020204" pitchFamily="34" charset="0"/>
            </a:endParaRPr>
          </a:p>
          <a:p>
            <a:endParaRPr lang="en-GB" sz="2800" dirty="0"/>
          </a:p>
        </p:txBody>
      </p:sp>
      <p:pic>
        <p:nvPicPr>
          <p:cNvPr id="4" name="Picture 4" descr="bound">
            <a:extLst>
              <a:ext uri="{FF2B5EF4-FFF2-40B4-BE49-F238E27FC236}">
                <a16:creationId xmlns:a16="http://schemas.microsoft.com/office/drawing/2014/main" id="{09B1AEF3-AE90-4063-A451-03A25EC1EC8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1835967"/>
            <a:ext cx="2376264" cy="1881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870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72134-E1C3-4122-B1E8-179C0024F9E7}"/>
              </a:ext>
            </a:extLst>
          </p:cNvPr>
          <p:cNvSpPr>
            <a:spLocks noGrp="1"/>
          </p:cNvSpPr>
          <p:nvPr>
            <p:ph type="title"/>
          </p:nvPr>
        </p:nvSpPr>
        <p:spPr/>
        <p:txBody>
          <a:bodyPr/>
          <a:lstStyle/>
          <a:p>
            <a:r>
              <a:rPr lang="en-GB" altLang="en-US" dirty="0">
                <a:latin typeface="Arial" panose="020B0604020202020204" pitchFamily="34" charset="0"/>
                <a:cs typeface="Arial" panose="020B0604020202020204" pitchFamily="34" charset="0"/>
              </a:rPr>
              <a:t>Contacts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2D65752-7778-47E5-9BFA-660705EF1C5F}"/>
              </a:ext>
            </a:extLst>
          </p:cNvPr>
          <p:cNvSpPr>
            <a:spLocks noGrp="1"/>
          </p:cNvSpPr>
          <p:nvPr>
            <p:ph idx="1"/>
          </p:nvPr>
        </p:nvSpPr>
        <p:spPr/>
        <p:txBody>
          <a:bodyPr/>
          <a:lstStyle/>
          <a:p>
            <a:pPr algn="ctr" eaLnBrk="1" hangingPunct="1">
              <a:buFontTx/>
              <a:buNone/>
            </a:pPr>
            <a:r>
              <a:rPr lang="en-GB" altLang="en-US" sz="2800" dirty="0">
                <a:latin typeface="Arial" panose="020B0604020202020204" pitchFamily="34" charset="0"/>
                <a:cs typeface="Arial" panose="020B0604020202020204" pitchFamily="34" charset="0"/>
              </a:rPr>
              <a:t>scdnationalhumantraffickingunit@scotland.pnn.police.uk</a:t>
            </a:r>
          </a:p>
          <a:p>
            <a:pPr eaLnBrk="1" hangingPunct="1">
              <a:buFontTx/>
              <a:buNone/>
            </a:pPr>
            <a:endParaRPr lang="en-GB" altLang="en-US" sz="2800" dirty="0">
              <a:latin typeface="Arial" panose="020B0604020202020204" pitchFamily="34" charset="0"/>
              <a:cs typeface="Arial" panose="020B0604020202020204" pitchFamily="34" charset="0"/>
            </a:endParaRPr>
          </a:p>
          <a:p>
            <a:pPr algn="ctr" eaLnBrk="1" hangingPunct="1">
              <a:buFontTx/>
              <a:buNone/>
            </a:pPr>
            <a:r>
              <a:rPr lang="en-GB" altLang="en-US" sz="2800" dirty="0">
                <a:latin typeface="Arial" panose="020B0604020202020204" pitchFamily="34" charset="0"/>
                <a:cs typeface="Arial" panose="020B0604020202020204" pitchFamily="34" charset="0"/>
              </a:rPr>
              <a:t>National Human Trafficking Unit</a:t>
            </a:r>
          </a:p>
          <a:p>
            <a:pPr algn="ctr" eaLnBrk="1" hangingPunct="1">
              <a:buFontTx/>
              <a:buNone/>
            </a:pPr>
            <a:endParaRPr lang="en-GB" altLang="en-US" sz="2800" dirty="0">
              <a:latin typeface="Arial" panose="020B0604020202020204" pitchFamily="34" charset="0"/>
              <a:cs typeface="Arial" panose="020B0604020202020204" pitchFamily="34" charset="0"/>
            </a:endParaRPr>
          </a:p>
          <a:p>
            <a:pPr algn="ctr" eaLnBrk="1" hangingPunct="1">
              <a:buFontTx/>
              <a:buNone/>
            </a:pPr>
            <a:r>
              <a:rPr lang="en-GB" altLang="en-US" sz="2800" dirty="0">
                <a:latin typeface="Arial" panose="020B0604020202020204" pitchFamily="34" charset="0"/>
                <a:cs typeface="Arial" panose="020B0604020202020204" pitchFamily="34" charset="0"/>
              </a:rPr>
              <a:t>Telephone: 01236 818479</a:t>
            </a:r>
          </a:p>
          <a:p>
            <a:endParaRPr lang="en-GB" dirty="0"/>
          </a:p>
        </p:txBody>
      </p:sp>
      <p:pic>
        <p:nvPicPr>
          <p:cNvPr id="4" name="Picture 1">
            <a:extLst>
              <a:ext uri="{FF2B5EF4-FFF2-40B4-BE49-F238E27FC236}">
                <a16:creationId xmlns:a16="http://schemas.microsoft.com/office/drawing/2014/main" id="{C85AA5A4-DF27-4785-AD25-D74940EBAA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5033756"/>
            <a:ext cx="48228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4140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83FD7-CA7A-4780-B49E-14C5A635D294}"/>
              </a:ext>
            </a:extLst>
          </p:cNvPr>
          <p:cNvSpPr>
            <a:spLocks noGrp="1"/>
          </p:cNvSpPr>
          <p:nvPr>
            <p:ph type="ctrTitle"/>
          </p:nvPr>
        </p:nvSpPr>
        <p:spPr>
          <a:xfrm>
            <a:off x="0" y="188641"/>
            <a:ext cx="9036496" cy="792088"/>
          </a:xfrm>
        </p:spPr>
        <p:txBody>
          <a:bodyPr/>
          <a:lstStyle/>
          <a:p>
            <a:r>
              <a:rPr lang="en-GB" sz="2800" dirty="0">
                <a:latin typeface="Arial" panose="020B0604020202020204" pitchFamily="34" charset="0"/>
                <a:cs typeface="Arial" panose="020B0604020202020204" pitchFamily="34" charset="0"/>
              </a:rPr>
              <a:t>How Does Human Trafficking Affect Higher Education?</a:t>
            </a:r>
          </a:p>
        </p:txBody>
      </p:sp>
      <p:sp>
        <p:nvSpPr>
          <p:cNvPr id="3" name="Subtitle 2">
            <a:extLst>
              <a:ext uri="{FF2B5EF4-FFF2-40B4-BE49-F238E27FC236}">
                <a16:creationId xmlns:a16="http://schemas.microsoft.com/office/drawing/2014/main" id="{24B58EB0-A528-43F0-B789-85D08597B34E}"/>
              </a:ext>
            </a:extLst>
          </p:cNvPr>
          <p:cNvSpPr>
            <a:spLocks noGrp="1"/>
          </p:cNvSpPr>
          <p:nvPr>
            <p:ph type="subTitle" idx="1"/>
          </p:nvPr>
        </p:nvSpPr>
        <p:spPr>
          <a:xfrm>
            <a:off x="305780" y="930100"/>
            <a:ext cx="8424936" cy="5739259"/>
          </a:xfrm>
        </p:spPr>
        <p:txBody>
          <a:bodyPr/>
          <a:lstStyle/>
          <a:p>
            <a:pPr algn="l"/>
            <a:r>
              <a:rPr lang="en-GB" sz="1800" dirty="0">
                <a:solidFill>
                  <a:schemeClr val="tx1"/>
                </a:solidFill>
                <a:latin typeface="Arial" panose="020B0604020202020204" pitchFamily="34" charset="0"/>
                <a:cs typeface="Arial" panose="020B0604020202020204" pitchFamily="34" charset="0"/>
              </a:rPr>
              <a:t>HT is a risk in all of our supply chains! Contracts and contract management must mitigate the risk of this where possible. </a:t>
            </a:r>
          </a:p>
          <a:p>
            <a:pPr algn="l"/>
            <a:r>
              <a:rPr lang="en-GB" sz="1800" dirty="0">
                <a:solidFill>
                  <a:schemeClr val="tx1"/>
                </a:solidFill>
                <a:latin typeface="Arial" panose="020B0604020202020204" pitchFamily="34" charset="0"/>
                <a:cs typeface="Arial" panose="020B0604020202020204" pitchFamily="34" charset="0"/>
              </a:rPr>
              <a:t>However, it is closer to home than we think! </a:t>
            </a:r>
          </a:p>
          <a:p>
            <a:pPr algn="l"/>
            <a:r>
              <a:rPr lang="en-GB" sz="1800" dirty="0">
                <a:solidFill>
                  <a:schemeClr val="tx1"/>
                </a:solidFill>
                <a:latin typeface="Arial" panose="020B0604020202020204" pitchFamily="34" charset="0"/>
                <a:cs typeface="Arial" panose="020B0604020202020204" pitchFamily="34" charset="0"/>
              </a:rPr>
              <a:t>Students are at risk of trafficking and exploitation right here and right now.</a:t>
            </a:r>
          </a:p>
          <a:p>
            <a:pPr algn="l"/>
            <a:endParaRPr lang="en-GB" sz="1200" dirty="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In 2022 there have been over 580 potential victims of trafficking were notified to Police Scotland, 184 of who fell into the age 17-24 years age group. </a:t>
            </a:r>
          </a:p>
          <a:p>
            <a:pPr algn="l"/>
            <a:r>
              <a:rPr lang="en-GB" sz="1400" dirty="0">
                <a:solidFill>
                  <a:schemeClr val="tx1"/>
                </a:solidFill>
                <a:latin typeface="Arial" panose="020B0604020202020204" pitchFamily="34" charset="0"/>
                <a:cs typeface="Arial" panose="020B0604020202020204" pitchFamily="34" charset="0"/>
              </a:rPr>
              <a:t> </a:t>
            </a: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With the promise of a UK Education, students from countries with limited opportunities for them are lured here. Often incurring debt to study, in figures between 35k-£100k.</a:t>
            </a:r>
          </a:p>
          <a:p>
            <a:pPr algn="l"/>
            <a:endParaRPr lang="en-GB" sz="1400" dirty="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Victims have no choice about how to pay the money back and often find themselves trapped in destructive cycles unable to study or attend university. </a:t>
            </a:r>
          </a:p>
          <a:p>
            <a:pPr algn="l"/>
            <a:endParaRPr lang="en-GB" sz="1400" dirty="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The potential exploiter uses the threat of outing the student as an immigration offender, in the UK in contravention of their VISA as a threat or hold over them.</a:t>
            </a:r>
          </a:p>
          <a:p>
            <a:pPr algn="l"/>
            <a:r>
              <a:rPr lang="en-GB" sz="1400" dirty="0">
                <a:solidFill>
                  <a:schemeClr val="tx1"/>
                </a:solidFill>
                <a:latin typeface="Arial" panose="020B0604020202020204" pitchFamily="34" charset="0"/>
                <a:cs typeface="Arial" panose="020B0604020202020204" pitchFamily="34" charset="0"/>
              </a:rPr>
              <a:t> </a:t>
            </a: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UK nationals can also be victims of trafficking in the UK and throughout the world, most commonly in drugs production and supply and prostitution or other sexual exploitation.</a:t>
            </a:r>
          </a:p>
          <a:p>
            <a:pPr algn="l"/>
            <a:endParaRPr lang="en-GB" sz="1400" dirty="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Indicators something is wrong are, disengagement from a course, going missing from studies for periods of time, isolation from staff and other students, unexplained pregnancies and injuries.</a:t>
            </a:r>
          </a:p>
          <a:p>
            <a:pPr algn="l"/>
            <a:endParaRPr lang="en-GB" sz="1600" dirty="0">
              <a:solidFill>
                <a:schemeClr val="tx1"/>
              </a:solidFill>
              <a:latin typeface="Arial" panose="020B0604020202020204" pitchFamily="34" charset="0"/>
              <a:cs typeface="Arial" panose="020B0604020202020204" pitchFamily="34" charset="0"/>
            </a:endParaRPr>
          </a:p>
          <a:p>
            <a:pPr algn="l"/>
            <a:endParaRPr lang="en-GB" sz="1800" dirty="0">
              <a:solidFill>
                <a:schemeClr val="tx1"/>
              </a:solidFill>
              <a:latin typeface="Arial" panose="020B0604020202020204" pitchFamily="34" charset="0"/>
              <a:cs typeface="Arial" panose="020B0604020202020204" pitchFamily="34" charset="0"/>
            </a:endParaRPr>
          </a:p>
          <a:p>
            <a:endParaRPr lang="en-GB" sz="1800" dirty="0"/>
          </a:p>
        </p:txBody>
      </p:sp>
    </p:spTree>
    <p:extLst>
      <p:ext uri="{BB962C8B-B14F-4D97-AF65-F5344CB8AC3E}">
        <p14:creationId xmlns:p14="http://schemas.microsoft.com/office/powerpoint/2010/main" val="778749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4">
            <a:extLst>
              <a:ext uri="{FF2B5EF4-FFF2-40B4-BE49-F238E27FC236}">
                <a16:creationId xmlns:a16="http://schemas.microsoft.com/office/drawing/2014/main" id="{C39F623C-33FA-4C0D-86EA-F6F2577DC843}"/>
              </a:ext>
            </a:extLst>
          </p:cNvPr>
          <p:cNvSpPr>
            <a:spLocks noGrp="1"/>
          </p:cNvSpPr>
          <p:nvPr>
            <p:ph type="title"/>
          </p:nvPr>
        </p:nvSpPr>
        <p:spPr/>
        <p:txBody>
          <a:bodyPr/>
          <a:lstStyle/>
          <a:p>
            <a:r>
              <a:rPr lang="en-GB" altLang="en-US" dirty="0">
                <a:latin typeface="Arial" panose="020B0604020202020204" pitchFamily="34" charset="0"/>
                <a:cs typeface="Arial" panose="020B0604020202020204" pitchFamily="34" charset="0"/>
              </a:rPr>
              <a:t>What will this guide cover </a:t>
            </a:r>
            <a:endParaRPr lang="en-GB" altLang="en-US" dirty="0"/>
          </a:p>
        </p:txBody>
      </p:sp>
      <p:sp>
        <p:nvSpPr>
          <p:cNvPr id="3" name="Rectangle 2">
            <a:extLst>
              <a:ext uri="{FF2B5EF4-FFF2-40B4-BE49-F238E27FC236}">
                <a16:creationId xmlns:a16="http://schemas.microsoft.com/office/drawing/2014/main" id="{ABF06EF8-7E86-4C17-B58F-D59C0140335F}"/>
              </a:ext>
            </a:extLst>
          </p:cNvPr>
          <p:cNvSpPr/>
          <p:nvPr/>
        </p:nvSpPr>
        <p:spPr>
          <a:xfrm>
            <a:off x="1043608" y="1268760"/>
            <a:ext cx="6192688" cy="5881097"/>
          </a:xfrm>
          <a:prstGeom prst="rect">
            <a:avLst/>
          </a:prstGeom>
        </p:spPr>
        <p:txBody>
          <a:bodyPr wrap="square">
            <a:spAutoFit/>
          </a:bodyPr>
          <a:lstStyle/>
          <a:p>
            <a:pPr marL="285750" indent="-285750" eaLnBrk="1" hangingPunct="1">
              <a:buFont typeface="Arial" panose="020B0604020202020204" pitchFamily="34" charset="0"/>
              <a:buChar char="•"/>
            </a:pPr>
            <a:r>
              <a:rPr lang="en-GB" altLang="en-US" sz="2400" dirty="0"/>
              <a:t>Introduction to Human Trafficking (HT)</a:t>
            </a:r>
          </a:p>
          <a:p>
            <a:pPr marL="742950" lvl="1" indent="-285750" eaLnBrk="1" hangingPunct="1">
              <a:buFont typeface="Arial" panose="020B0604020202020204" pitchFamily="34" charset="0"/>
              <a:buChar char="•"/>
            </a:pPr>
            <a:r>
              <a:rPr lang="en-GB" altLang="en-US" sz="2400" dirty="0"/>
              <a:t>What is considered as HT</a:t>
            </a:r>
          </a:p>
          <a:p>
            <a:pPr marL="742950" lvl="1" indent="-285750" eaLnBrk="1" hangingPunct="1">
              <a:buFont typeface="Arial" panose="020B0604020202020204" pitchFamily="34" charset="0"/>
              <a:buChar char="•"/>
            </a:pPr>
            <a:r>
              <a:rPr lang="en-GB" altLang="en-US" sz="2400" dirty="0"/>
              <a:t>The Act</a:t>
            </a:r>
          </a:p>
          <a:p>
            <a:pPr eaLnBrk="1" hangingPunct="1"/>
            <a:endParaRPr lang="en-GB" altLang="en-US" sz="2400" dirty="0"/>
          </a:p>
          <a:p>
            <a:pPr marL="285750" indent="-285750" eaLnBrk="1" hangingPunct="1">
              <a:buFont typeface="Arial" panose="020B0604020202020204" pitchFamily="34" charset="0"/>
              <a:buChar char="•"/>
            </a:pPr>
            <a:r>
              <a:rPr lang="en-GB" altLang="en-US" sz="2400" dirty="0"/>
              <a:t>Why do individuals get involved with Traffickers?</a:t>
            </a:r>
          </a:p>
          <a:p>
            <a:pPr eaLnBrk="1" hangingPunct="1"/>
            <a:endParaRPr lang="en-GB" altLang="en-US" sz="2400" dirty="0"/>
          </a:p>
          <a:p>
            <a:pPr marL="285750" indent="-285750" eaLnBrk="1" hangingPunct="1">
              <a:buFont typeface="Arial" panose="020B0604020202020204" pitchFamily="34" charset="0"/>
              <a:buChar char="•"/>
            </a:pPr>
            <a:r>
              <a:rPr lang="en-GB" altLang="en-US" sz="2400" dirty="0"/>
              <a:t>Types of Exploitation</a:t>
            </a:r>
          </a:p>
          <a:p>
            <a:pPr marL="742950" lvl="1" indent="-285750" eaLnBrk="1" hangingPunct="1">
              <a:buFont typeface="Arial" panose="020B0604020202020204" pitchFamily="34" charset="0"/>
              <a:buChar char="•"/>
            </a:pPr>
            <a:r>
              <a:rPr lang="en-GB" altLang="en-US" sz="2400" dirty="0"/>
              <a:t>Labour Exploitation</a:t>
            </a:r>
          </a:p>
          <a:p>
            <a:pPr marL="742950" lvl="1" indent="-285750" eaLnBrk="1" hangingPunct="1">
              <a:buFont typeface="Arial" panose="020B0604020202020204" pitchFamily="34" charset="0"/>
              <a:buChar char="•"/>
            </a:pPr>
            <a:r>
              <a:rPr lang="en-GB" altLang="en-US" sz="2400" dirty="0"/>
              <a:t>Service and Benefits Exploitation</a:t>
            </a:r>
          </a:p>
          <a:p>
            <a:pPr marL="742950" lvl="1" indent="-285750" eaLnBrk="1" hangingPunct="1">
              <a:buFont typeface="Arial" panose="020B0604020202020204" pitchFamily="34" charset="0"/>
              <a:buChar char="•"/>
            </a:pPr>
            <a:r>
              <a:rPr lang="en-GB" altLang="en-US" sz="2400" dirty="0"/>
              <a:t>Indicators of HT</a:t>
            </a:r>
          </a:p>
          <a:p>
            <a:pPr eaLnBrk="1" hangingPunct="1"/>
            <a:endParaRPr lang="en-GB" altLang="en-US" sz="2400" dirty="0"/>
          </a:p>
          <a:p>
            <a:pPr marL="285750" indent="-285750" eaLnBrk="1" hangingPunct="1">
              <a:buFont typeface="Arial" panose="020B0604020202020204" pitchFamily="34" charset="0"/>
              <a:buChar char="•"/>
            </a:pPr>
            <a:r>
              <a:rPr lang="en-GB" altLang="en-US" sz="2400" dirty="0"/>
              <a:t>Initial Response Guide</a:t>
            </a:r>
          </a:p>
          <a:p>
            <a:pPr marL="742950" lvl="1" indent="-285750" eaLnBrk="1" hangingPunct="1">
              <a:buFont typeface="Arial" panose="020B0604020202020204" pitchFamily="34" charset="0"/>
              <a:buChar char="•"/>
            </a:pPr>
            <a:r>
              <a:rPr lang="en-GB" altLang="en-US" sz="2400" dirty="0"/>
              <a:t>Where to report any suspicions </a:t>
            </a:r>
          </a:p>
          <a:p>
            <a:pPr marL="742950" lvl="1" indent="-285750" eaLnBrk="1" hangingPunct="1">
              <a:buFont typeface="Arial" panose="020B0604020202020204" pitchFamily="34" charset="0"/>
              <a:buChar char="•"/>
            </a:pPr>
            <a:endParaRPr lang="en-GB" altLang="en-US" dirty="0"/>
          </a:p>
          <a:p>
            <a:pPr marL="0" indent="0" eaLnBrk="1" hangingPunct="1">
              <a:spcBef>
                <a:spcPts val="500"/>
              </a:spcBef>
              <a:buClr>
                <a:srgbClr val="FFCC00"/>
              </a:buClr>
              <a:buFontTx/>
              <a:buNone/>
            </a:pPr>
            <a:endParaRPr lang="en-GB"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C2DBFFDB-DB02-45CA-A994-E2A87136E4A9}"/>
              </a:ext>
            </a:extLst>
          </p:cNvPr>
          <p:cNvSpPr>
            <a:spLocks noChangeArrowheads="1"/>
          </p:cNvSpPr>
          <p:nvPr/>
        </p:nvSpPr>
        <p:spPr bwMode="auto">
          <a:xfrm>
            <a:off x="468313" y="703263"/>
            <a:ext cx="7775575"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GB" altLang="en-US" sz="5400" dirty="0">
              <a:latin typeface="Arial" panose="020B0604020202020204" pitchFamily="34" charset="0"/>
            </a:endParaRPr>
          </a:p>
          <a:p>
            <a:pPr eaLnBrk="1" hangingPunct="1">
              <a:spcBef>
                <a:spcPct val="0"/>
              </a:spcBef>
              <a:buFontTx/>
              <a:buNone/>
            </a:pPr>
            <a:endParaRPr lang="en-GB" altLang="en-US" sz="2800" dirty="0"/>
          </a:p>
          <a:p>
            <a:pPr eaLnBrk="1" hangingPunct="1">
              <a:spcBef>
                <a:spcPct val="0"/>
              </a:spcBef>
              <a:buFontTx/>
              <a:buNone/>
            </a:pPr>
            <a:endParaRPr lang="en-GB" altLang="en-US" sz="2800" dirty="0"/>
          </a:p>
        </p:txBody>
      </p:sp>
      <p:sp>
        <p:nvSpPr>
          <p:cNvPr id="4" name="Rectangle 2">
            <a:extLst>
              <a:ext uri="{FF2B5EF4-FFF2-40B4-BE49-F238E27FC236}">
                <a16:creationId xmlns:a16="http://schemas.microsoft.com/office/drawing/2014/main" id="{8BBF581B-697E-4E64-9CB5-A107C9FF2193}"/>
              </a:ext>
            </a:extLst>
          </p:cNvPr>
          <p:cNvSpPr txBox="1">
            <a:spLocks noChangeArrowheads="1"/>
          </p:cNvSpPr>
          <p:nvPr/>
        </p:nvSpPr>
        <p:spPr bwMode="auto">
          <a:xfrm>
            <a:off x="468313" y="293726"/>
            <a:ext cx="82296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indent="0" eaLnBrk="1" hangingPunct="1">
              <a:buFontTx/>
              <a:buNone/>
            </a:pPr>
            <a:r>
              <a:rPr lang="en-GB" altLang="en-US" sz="4000" b="1" dirty="0">
                <a:latin typeface="Arial" panose="020B0604020202020204" pitchFamily="34" charset="0"/>
                <a:cs typeface="Arial" panose="020B0604020202020204" pitchFamily="34" charset="0"/>
              </a:rPr>
              <a:t>Introduction to Human Tra</a:t>
            </a:r>
            <a:r>
              <a:rPr lang="en-GB" altLang="en-US" b="1" dirty="0"/>
              <a:t>fficking</a:t>
            </a:r>
          </a:p>
        </p:txBody>
      </p:sp>
      <p:sp>
        <p:nvSpPr>
          <p:cNvPr id="2" name="Rectangle 1">
            <a:extLst>
              <a:ext uri="{FF2B5EF4-FFF2-40B4-BE49-F238E27FC236}">
                <a16:creationId xmlns:a16="http://schemas.microsoft.com/office/drawing/2014/main" id="{7CE51FBB-64A0-4B9E-BAD0-F98E85B6399A}"/>
              </a:ext>
            </a:extLst>
          </p:cNvPr>
          <p:cNvSpPr/>
          <p:nvPr/>
        </p:nvSpPr>
        <p:spPr>
          <a:xfrm>
            <a:off x="468313" y="1336057"/>
            <a:ext cx="6912248" cy="5419432"/>
          </a:xfrm>
          <a:prstGeom prst="rect">
            <a:avLst/>
          </a:prstGeom>
        </p:spPr>
        <p:txBody>
          <a:bodyPr wrap="square">
            <a:spAutoFit/>
          </a:bodyPr>
          <a:lstStyle/>
          <a:p>
            <a:pPr marL="0" indent="0" eaLnBrk="1" hangingPunct="1">
              <a:buFontTx/>
              <a:buNone/>
            </a:pPr>
            <a:r>
              <a:rPr lang="en-GB" altLang="en-US" dirty="0"/>
              <a:t>Human Trafficking is the trade and exploitation </a:t>
            </a:r>
          </a:p>
          <a:p>
            <a:pPr marL="0" indent="0" eaLnBrk="1" hangingPunct="1">
              <a:buFontTx/>
              <a:buNone/>
            </a:pPr>
            <a:r>
              <a:rPr lang="en-GB" altLang="en-US" dirty="0"/>
              <a:t>of human beings for profit.</a:t>
            </a:r>
          </a:p>
          <a:p>
            <a:pPr marL="0" indent="0" eaLnBrk="1" hangingPunct="1">
              <a:buFontTx/>
              <a:buNone/>
            </a:pPr>
            <a:endParaRPr lang="en-GB" altLang="en-US" dirty="0"/>
          </a:p>
          <a:p>
            <a:pPr marL="0" indent="0" eaLnBrk="1" hangingPunct="1">
              <a:buFontTx/>
              <a:buNone/>
            </a:pPr>
            <a:r>
              <a:rPr lang="en-GB" altLang="en-US" dirty="0"/>
              <a:t>It is happening in Scotland here and now.</a:t>
            </a:r>
            <a:endParaRPr lang="en-GB" dirty="0"/>
          </a:p>
          <a:p>
            <a:pPr marL="0" indent="0" eaLnBrk="1" hangingPunct="1">
              <a:buFontTx/>
              <a:buNone/>
            </a:pPr>
            <a:endParaRPr lang="en-GB" dirty="0"/>
          </a:p>
          <a:p>
            <a:pPr marL="0" indent="0" eaLnBrk="1" hangingPunct="1">
              <a:buFontTx/>
              <a:buNone/>
            </a:pPr>
            <a:r>
              <a:rPr lang="en-GB" dirty="0"/>
              <a:t>The National Referral Mechanism ( NRM ) is a framework for identifying and referring potential victims of modern slavery and ensuring they receive the appropriate support.</a:t>
            </a:r>
            <a:endParaRPr lang="en-GB" altLang="en-US" dirty="0"/>
          </a:p>
          <a:p>
            <a:pPr marL="0" indent="0" eaLnBrk="1" hangingPunct="1">
              <a:buFontTx/>
              <a:buNone/>
            </a:pPr>
            <a:endParaRPr lang="en-GB" altLang="en-US" dirty="0"/>
          </a:p>
          <a:p>
            <a:pPr marL="0" indent="0" eaLnBrk="1" hangingPunct="1">
              <a:buFontTx/>
              <a:buNone/>
            </a:pPr>
            <a:r>
              <a:rPr lang="en-GB" altLang="en-US" dirty="0"/>
              <a:t>Over 400 NRMs were received by Police Scotland for investigation in 2020.</a:t>
            </a:r>
          </a:p>
          <a:p>
            <a:pPr marL="0" indent="0" eaLnBrk="1" hangingPunct="1">
              <a:buFontTx/>
              <a:buNone/>
            </a:pPr>
            <a:endParaRPr lang="en-GB" altLang="en-US" dirty="0"/>
          </a:p>
          <a:p>
            <a:pPr marL="0" indent="0" eaLnBrk="1" hangingPunct="1">
              <a:buFontTx/>
              <a:buNone/>
            </a:pPr>
            <a:r>
              <a:rPr lang="en-GB" altLang="en-US" dirty="0"/>
              <a:t>Watch </a:t>
            </a:r>
            <a:r>
              <a:rPr lang="en-GB" altLang="en-US" dirty="0">
                <a:hlinkClick r:id="rId3"/>
              </a:rPr>
              <a:t>t</a:t>
            </a:r>
            <a:r>
              <a:rPr lang="en-GB" dirty="0">
                <a:hlinkClick r:id="rId3"/>
              </a:rPr>
              <a:t>his short video </a:t>
            </a:r>
            <a:r>
              <a:rPr lang="en-GB" dirty="0"/>
              <a:t>which uses experiences with real human traffickers to illustrate the methods they use and the lengths they will go to exploit workers for profit.</a:t>
            </a:r>
          </a:p>
          <a:p>
            <a:br>
              <a:rPr lang="en-GB" dirty="0"/>
            </a:br>
            <a:r>
              <a:rPr lang="en-GB" dirty="0"/>
              <a:t>Though the voice used is that of an actor, the content is drawn from very real examples of cases encountered by officers.</a:t>
            </a:r>
            <a:endParaRPr lang="en-GB" altLang="en-US" dirty="0"/>
          </a:p>
          <a:p>
            <a:pPr marL="0" indent="0" eaLnBrk="1" hangingPunct="1">
              <a:spcBef>
                <a:spcPts val="500"/>
              </a:spcBef>
              <a:buClr>
                <a:srgbClr val="FFCC00"/>
              </a:buClr>
              <a:buFontTx/>
              <a:buNone/>
            </a:pPr>
            <a:endParaRPr lang="en-GB" altLang="en-US" dirty="0"/>
          </a:p>
        </p:txBody>
      </p:sp>
      <p:pic>
        <p:nvPicPr>
          <p:cNvPr id="6" name="Picture 1">
            <a:extLst>
              <a:ext uri="{FF2B5EF4-FFF2-40B4-BE49-F238E27FC236}">
                <a16:creationId xmlns:a16="http://schemas.microsoft.com/office/drawing/2014/main" id="{8E55A5FB-FFA4-49AE-8DE3-B45418A3ED3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595977" y="1033862"/>
            <a:ext cx="2622170" cy="1444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17442-D806-45FB-BC5A-8502D64E38AB}"/>
              </a:ext>
            </a:extLst>
          </p:cNvPr>
          <p:cNvSpPr>
            <a:spLocks noGrp="1"/>
          </p:cNvSpPr>
          <p:nvPr>
            <p:ph type="title"/>
          </p:nvPr>
        </p:nvSpPr>
        <p:spPr/>
        <p:txBody>
          <a:bodyPr/>
          <a:lstStyle/>
          <a:p>
            <a:r>
              <a:rPr lang="en-GB" altLang="en-US" sz="4000" dirty="0">
                <a:latin typeface="Arial" panose="020B0604020202020204" pitchFamily="34" charset="0"/>
                <a:cs typeface="Arial" panose="020B0604020202020204" pitchFamily="34" charset="0"/>
              </a:rPr>
              <a:t>Human Trafficking – Essential Elements</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2DE4785-3D49-43BE-B52A-EE20CC72AC22}"/>
              </a:ext>
            </a:extLst>
          </p:cNvPr>
          <p:cNvSpPr>
            <a:spLocks noGrp="1"/>
          </p:cNvSpPr>
          <p:nvPr>
            <p:ph idx="1"/>
          </p:nvPr>
        </p:nvSpPr>
        <p:spPr>
          <a:xfrm>
            <a:off x="457200" y="1600200"/>
            <a:ext cx="8229600" cy="4853136"/>
          </a:xfrm>
        </p:spPr>
        <p:txBody>
          <a:bodyPr/>
          <a:lstStyle/>
          <a:p>
            <a:pPr marL="0" indent="0">
              <a:buNone/>
            </a:pPr>
            <a:r>
              <a:rPr lang="en-GB" altLang="en-US" sz="1800" dirty="0">
                <a:latin typeface="Arial" panose="020B0604020202020204" pitchFamily="34" charset="0"/>
                <a:cs typeface="Arial" panose="020B0604020202020204" pitchFamily="34" charset="0"/>
              </a:rPr>
              <a:t>It is an offence to;</a:t>
            </a:r>
          </a:p>
          <a:p>
            <a:r>
              <a:rPr lang="en-GB" altLang="en-US" sz="1800" dirty="0">
                <a:latin typeface="Arial" panose="020B0604020202020204" pitchFamily="34" charset="0"/>
                <a:cs typeface="Arial" panose="020B0604020202020204" pitchFamily="34" charset="0"/>
              </a:rPr>
              <a:t>Recruit</a:t>
            </a:r>
          </a:p>
          <a:p>
            <a:r>
              <a:rPr lang="en-GB" altLang="en-US" sz="1800" dirty="0">
                <a:latin typeface="Arial" panose="020B0604020202020204" pitchFamily="34" charset="0"/>
                <a:cs typeface="Arial" panose="020B0604020202020204" pitchFamily="34" charset="0"/>
              </a:rPr>
              <a:t>Transport or transfer</a:t>
            </a:r>
          </a:p>
          <a:p>
            <a:r>
              <a:rPr lang="en-GB" altLang="en-US" sz="1800" dirty="0">
                <a:latin typeface="Arial" panose="020B0604020202020204" pitchFamily="34" charset="0"/>
                <a:cs typeface="Arial" panose="020B0604020202020204" pitchFamily="34" charset="0"/>
              </a:rPr>
              <a:t>Harbour or receive</a:t>
            </a:r>
          </a:p>
          <a:p>
            <a:r>
              <a:rPr lang="en-GB" altLang="en-US" sz="1800" dirty="0">
                <a:latin typeface="Arial" panose="020B0604020202020204" pitchFamily="34" charset="0"/>
                <a:cs typeface="Arial" panose="020B0604020202020204" pitchFamily="34" charset="0"/>
              </a:rPr>
              <a:t>Exchange or transfer control over another person</a:t>
            </a:r>
          </a:p>
          <a:p>
            <a:r>
              <a:rPr lang="en-GB" altLang="en-US" sz="1800" dirty="0">
                <a:latin typeface="Arial" panose="020B0604020202020204" pitchFamily="34" charset="0"/>
                <a:cs typeface="Arial" panose="020B0604020202020204" pitchFamily="34" charset="0"/>
              </a:rPr>
              <a:t>Arrange or facilitate any of the above </a:t>
            </a:r>
          </a:p>
          <a:p>
            <a:pPr marL="0" indent="0">
              <a:buNone/>
            </a:pPr>
            <a:endParaRPr lang="en-GB" altLang="en-US" sz="1800" dirty="0">
              <a:latin typeface="Arial" panose="020B0604020202020204" pitchFamily="34" charset="0"/>
              <a:cs typeface="Arial" panose="020B0604020202020204" pitchFamily="34" charset="0"/>
            </a:endParaRPr>
          </a:p>
          <a:p>
            <a:pPr marL="0" indent="0">
              <a:buNone/>
            </a:pPr>
            <a:r>
              <a:rPr lang="en-GB" altLang="en-US" sz="1800" dirty="0">
                <a:latin typeface="Arial" panose="020B0604020202020204" pitchFamily="34" charset="0"/>
                <a:cs typeface="Arial" panose="020B0604020202020204" pitchFamily="34" charset="0"/>
              </a:rPr>
              <a:t>With the expectation or knowledge that the person will be or is likely to be exploited;</a:t>
            </a:r>
          </a:p>
          <a:p>
            <a:r>
              <a:rPr lang="en-GB" altLang="en-US" sz="1800" dirty="0">
                <a:solidFill>
                  <a:srgbClr val="FF0000"/>
                </a:solidFill>
                <a:latin typeface="Arial" panose="020B0604020202020204" pitchFamily="34" charset="0"/>
                <a:cs typeface="Arial" panose="020B0604020202020204" pitchFamily="34" charset="0"/>
              </a:rPr>
              <a:t>It is irrelevant whether or not a person has consented to any part</a:t>
            </a:r>
          </a:p>
          <a:p>
            <a:r>
              <a:rPr lang="en-GB" altLang="en-US" sz="1800" dirty="0">
                <a:latin typeface="Arial" panose="020B0604020202020204" pitchFamily="34" charset="0"/>
                <a:cs typeface="Arial" panose="020B0604020202020204" pitchFamily="34" charset="0"/>
              </a:rPr>
              <a:t>Threats, force or coercion is not </a:t>
            </a:r>
            <a:r>
              <a:rPr lang="en-GB" altLang="en-US" sz="1800" u="sng" dirty="0">
                <a:latin typeface="Arial" panose="020B0604020202020204" pitchFamily="34" charset="0"/>
                <a:cs typeface="Arial" panose="020B0604020202020204" pitchFamily="34" charset="0"/>
              </a:rPr>
              <a:t>always </a:t>
            </a:r>
            <a:r>
              <a:rPr lang="en-GB" altLang="en-US" sz="1800" dirty="0">
                <a:latin typeface="Arial" panose="020B0604020202020204" pitchFamily="34" charset="0"/>
                <a:cs typeface="Arial" panose="020B0604020202020204" pitchFamily="34" charset="0"/>
              </a:rPr>
              <a:t>required.</a:t>
            </a:r>
          </a:p>
          <a:p>
            <a:r>
              <a:rPr lang="en-GB" altLang="en-US" sz="1800" dirty="0">
                <a:latin typeface="Arial" panose="020B0604020202020204" pitchFamily="34" charset="0"/>
                <a:cs typeface="Arial" panose="020B0604020202020204" pitchFamily="34" charset="0"/>
              </a:rPr>
              <a:t>Often involves children and/or vulnerable adults, </a:t>
            </a:r>
          </a:p>
          <a:p>
            <a:pPr lvl="1">
              <a:defRPr/>
            </a:pPr>
            <a:r>
              <a:rPr lang="en-GB" altLang="en-US" sz="1400" dirty="0">
                <a:latin typeface="Arial" panose="020B0604020202020204" pitchFamily="34" charset="0"/>
                <a:cs typeface="Arial" panose="020B0604020202020204" pitchFamily="34" charset="0"/>
              </a:rPr>
              <a:t>A child is a person under 18 years - A child CANNOT consent to being exploited</a:t>
            </a:r>
          </a:p>
          <a:p>
            <a:r>
              <a:rPr lang="en-GB" altLang="en-US" sz="1800" dirty="0">
                <a:latin typeface="Arial" panose="020B0604020202020204" pitchFamily="34" charset="0"/>
                <a:cs typeface="Arial" panose="020B0604020202020204" pitchFamily="34" charset="0"/>
              </a:rPr>
              <a:t>Can include Sexual Exploitation</a:t>
            </a:r>
          </a:p>
          <a:p>
            <a:endParaRPr lang="en-GB" altLang="en-US" sz="1800" dirty="0">
              <a:latin typeface="Arial" panose="020B0604020202020204" pitchFamily="34" charset="0"/>
              <a:cs typeface="Arial" panose="020B0604020202020204" pitchFamily="34" charset="0"/>
            </a:endParaRPr>
          </a:p>
          <a:p>
            <a:endParaRPr lang="en-GB" altLang="en-US" sz="2400" dirty="0"/>
          </a:p>
          <a:p>
            <a:endParaRPr lang="en-GB" dirty="0"/>
          </a:p>
        </p:txBody>
      </p:sp>
    </p:spTree>
    <p:extLst>
      <p:ext uri="{BB962C8B-B14F-4D97-AF65-F5344CB8AC3E}">
        <p14:creationId xmlns:p14="http://schemas.microsoft.com/office/powerpoint/2010/main" val="149829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0E43247-0F7F-4842-8F56-7F8E95ADF17E}"/>
              </a:ext>
            </a:extLst>
          </p:cNvPr>
          <p:cNvSpPr txBox="1"/>
          <p:nvPr/>
        </p:nvSpPr>
        <p:spPr>
          <a:xfrm>
            <a:off x="179512" y="404664"/>
            <a:ext cx="8784976" cy="5755422"/>
          </a:xfrm>
          <a:prstGeom prst="rect">
            <a:avLst/>
          </a:prstGeom>
          <a:noFill/>
        </p:spPr>
        <p:txBody>
          <a:bodyPr wrap="square">
            <a:spAutoFit/>
          </a:bodyPr>
          <a:lstStyle/>
          <a:p>
            <a:pPr eaLnBrk="1" fontAlgn="auto" hangingPunct="1">
              <a:spcBef>
                <a:spcPts val="0"/>
              </a:spcBef>
              <a:spcAft>
                <a:spcPts val="0"/>
              </a:spcAft>
              <a:defRPr/>
            </a:pPr>
            <a:r>
              <a:rPr lang="en-GB" altLang="en-US" sz="4000" b="1" dirty="0"/>
              <a:t>Human Trafficking and Exploitation (Scotland) Act 2015</a:t>
            </a:r>
            <a:endParaRPr lang="en-GB" sz="4000" b="1" kern="0" dirty="0">
              <a:solidFill>
                <a:prstClr val="black"/>
              </a:solidFill>
            </a:endParaRPr>
          </a:p>
          <a:p>
            <a:pPr lvl="1" eaLnBrk="1" fontAlgn="auto" hangingPunct="1">
              <a:spcBef>
                <a:spcPts val="0"/>
              </a:spcBef>
              <a:spcAft>
                <a:spcPts val="0"/>
              </a:spcAft>
              <a:defRPr/>
            </a:pPr>
            <a:endParaRPr lang="en-GB" sz="2000" kern="0" dirty="0">
              <a:solidFill>
                <a:prstClr val="black"/>
              </a:solidFill>
            </a:endParaRPr>
          </a:p>
          <a:p>
            <a:pPr>
              <a:defRPr/>
            </a:pPr>
            <a:r>
              <a:rPr lang="en-GB" altLang="en-US" sz="2400" dirty="0"/>
              <a:t>This legislation came into force 31/05/2016</a:t>
            </a:r>
          </a:p>
          <a:p>
            <a:pPr>
              <a:defRPr/>
            </a:pPr>
            <a:endParaRPr lang="en-GB" altLang="en-US" sz="2400" dirty="0"/>
          </a:p>
          <a:p>
            <a:pPr>
              <a:defRPr/>
            </a:pPr>
            <a:r>
              <a:rPr lang="en-GB" altLang="en-US" sz="2400" dirty="0"/>
              <a:t>It covers 2 main offences- </a:t>
            </a:r>
          </a:p>
          <a:p>
            <a:pPr>
              <a:defRPr/>
            </a:pPr>
            <a:endParaRPr lang="en-GB" altLang="en-US" sz="2400" dirty="0"/>
          </a:p>
          <a:p>
            <a:pPr marL="0" indent="0">
              <a:buFontTx/>
              <a:buNone/>
              <a:defRPr/>
            </a:pPr>
            <a:r>
              <a:rPr lang="en-GB" altLang="en-US" sz="2400" dirty="0"/>
              <a:t>     - Trafficking for exploitation</a:t>
            </a:r>
          </a:p>
          <a:p>
            <a:pPr marL="0" indent="0">
              <a:buFontTx/>
              <a:buNone/>
              <a:defRPr/>
            </a:pPr>
            <a:endParaRPr lang="en-GB" altLang="en-US" sz="2400" dirty="0"/>
          </a:p>
          <a:p>
            <a:pPr marL="0" indent="0">
              <a:buFontTx/>
              <a:buNone/>
              <a:defRPr/>
            </a:pPr>
            <a:r>
              <a:rPr lang="en-GB" altLang="en-US" sz="2400" dirty="0"/>
              <a:t>     - Slavery, servitude and forced or compulsory labour                    </a:t>
            </a:r>
          </a:p>
          <a:p>
            <a:pPr eaLnBrk="1" fontAlgn="auto" hangingPunct="1">
              <a:spcBef>
                <a:spcPts val="0"/>
              </a:spcBef>
              <a:spcAft>
                <a:spcPts val="0"/>
              </a:spcAft>
              <a:defRPr/>
            </a:pPr>
            <a:endParaRPr lang="en-GB" sz="2000" kern="0" dirty="0">
              <a:solidFill>
                <a:prstClr val="black"/>
              </a:solidFill>
            </a:endParaRPr>
          </a:p>
          <a:p>
            <a:pPr eaLnBrk="1" fontAlgn="auto" hangingPunct="1">
              <a:spcBef>
                <a:spcPts val="0"/>
              </a:spcBef>
              <a:spcAft>
                <a:spcPts val="0"/>
              </a:spcAft>
              <a:defRPr/>
            </a:pPr>
            <a:endParaRPr lang="en-GB" sz="2000" kern="0" dirty="0">
              <a:solidFill>
                <a:prstClr val="black"/>
              </a:solidFill>
            </a:endParaRPr>
          </a:p>
          <a:p>
            <a:pPr eaLnBrk="1" fontAlgn="auto" hangingPunct="1">
              <a:spcBef>
                <a:spcPts val="0"/>
              </a:spcBef>
              <a:spcAft>
                <a:spcPts val="0"/>
              </a:spcAft>
              <a:defRPr/>
            </a:pPr>
            <a:r>
              <a:rPr lang="en-GB" sz="2000" kern="0" dirty="0">
                <a:solidFill>
                  <a:prstClr val="black"/>
                </a:solidFill>
              </a:rPr>
              <a:t>The University publishes a </a:t>
            </a:r>
            <a:r>
              <a:rPr lang="en-GB" sz="2000" kern="0" dirty="0">
                <a:solidFill>
                  <a:prstClr val="black"/>
                </a:solidFill>
                <a:hlinkClick r:id="rId3"/>
              </a:rPr>
              <a:t>Modern Slavery Statement </a:t>
            </a:r>
            <a:r>
              <a:rPr lang="en-GB" sz="2000" kern="0" dirty="0">
                <a:solidFill>
                  <a:prstClr val="black"/>
                </a:solidFill>
              </a:rPr>
              <a:t>Annually in response to the Act and this can be accessed in the “Quick Links” of the University homepage.</a:t>
            </a:r>
          </a:p>
        </p:txBody>
      </p:sp>
    </p:spTree>
    <p:extLst>
      <p:ext uri="{BB962C8B-B14F-4D97-AF65-F5344CB8AC3E}">
        <p14:creationId xmlns:p14="http://schemas.microsoft.com/office/powerpoint/2010/main" val="2611437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297B4-B8EB-4310-9B45-2F4A2112B3D8}"/>
              </a:ext>
            </a:extLst>
          </p:cNvPr>
          <p:cNvSpPr>
            <a:spLocks noGrp="1"/>
          </p:cNvSpPr>
          <p:nvPr>
            <p:ph type="title"/>
          </p:nvPr>
        </p:nvSpPr>
        <p:spPr>
          <a:xfrm>
            <a:off x="0" y="274638"/>
            <a:ext cx="8748464" cy="1143000"/>
          </a:xfrm>
        </p:spPr>
        <p:txBody>
          <a:bodyPr/>
          <a:lstStyle/>
          <a:p>
            <a:r>
              <a:rPr lang="en-GB" altLang="en-US" sz="4000" dirty="0">
                <a:latin typeface="Arial" panose="020B0604020202020204" pitchFamily="34" charset="0"/>
                <a:cs typeface="Arial" panose="020B0604020202020204" pitchFamily="34" charset="0"/>
              </a:rPr>
              <a:t>Why get involved with traffickers? </a:t>
            </a:r>
            <a:br>
              <a:rPr lang="en-GB" altLang="en-US" sz="4000" dirty="0">
                <a:latin typeface="Arial" panose="020B0604020202020204" pitchFamily="34" charset="0"/>
                <a:cs typeface="Arial" panose="020B0604020202020204" pitchFamily="34" charset="0"/>
              </a:rPr>
            </a:br>
            <a:r>
              <a:rPr lang="en-GB" altLang="en-US" sz="4000" dirty="0">
                <a:latin typeface="Arial" panose="020B0604020202020204" pitchFamily="34" charset="0"/>
                <a:cs typeface="Arial" panose="020B0604020202020204" pitchFamily="34" charset="0"/>
              </a:rPr>
              <a:t>(Push &amp; Pull Factors) </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CE88CD0-93A4-4A89-9298-19FBD1236FB4}"/>
              </a:ext>
            </a:extLst>
          </p:cNvPr>
          <p:cNvSpPr>
            <a:spLocks noGrp="1"/>
          </p:cNvSpPr>
          <p:nvPr>
            <p:ph idx="1"/>
          </p:nvPr>
        </p:nvSpPr>
        <p:spPr>
          <a:xfrm>
            <a:off x="457200" y="1600200"/>
            <a:ext cx="8229600" cy="4853136"/>
          </a:xfrm>
        </p:spPr>
        <p:txBody>
          <a:bodyPr/>
          <a:lstStyle/>
          <a:p>
            <a:pPr marL="0" indent="0" eaLnBrk="1" hangingPunct="1">
              <a:buNone/>
            </a:pPr>
            <a:r>
              <a:rPr lang="en-GB" altLang="en-US" sz="2400" dirty="0">
                <a:latin typeface="Arial" panose="020B0604020202020204" pitchFamily="34" charset="0"/>
                <a:cs typeface="Arial" panose="020B0604020202020204" pitchFamily="34" charset="0"/>
              </a:rPr>
              <a:t>Why and how do individuals get involved with traffickers? Often they are misled and/or in a vulnerable situation.</a:t>
            </a:r>
          </a:p>
          <a:p>
            <a:pPr marL="0" indent="0" eaLnBrk="1" hangingPunct="1">
              <a:buNone/>
            </a:pPr>
            <a:r>
              <a:rPr lang="en-GB" altLang="en-US" sz="2400" dirty="0">
                <a:latin typeface="Arial" panose="020B0604020202020204" pitchFamily="34" charset="0"/>
                <a:cs typeface="Arial" panose="020B0604020202020204" pitchFamily="34" charset="0"/>
              </a:rPr>
              <a:t>The main reasons are outlined below:</a:t>
            </a:r>
          </a:p>
          <a:p>
            <a:pPr eaLnBrk="1" hangingPunct="1"/>
            <a:r>
              <a:rPr lang="en-GB" altLang="en-US" sz="2400" dirty="0">
                <a:latin typeface="Arial" panose="020B0604020202020204" pitchFamily="34" charset="0"/>
                <a:cs typeface="Arial" panose="020B0604020202020204" pitchFamily="34" charset="0"/>
              </a:rPr>
              <a:t>Escaping Poverty</a:t>
            </a:r>
            <a:endParaRPr lang="en-GB" altLang="en-US" sz="2400" b="1" dirty="0">
              <a:latin typeface="Arial" panose="020B0604020202020204" pitchFamily="34" charset="0"/>
              <a:cs typeface="Arial" panose="020B0604020202020204" pitchFamily="34" charset="0"/>
            </a:endParaRPr>
          </a:p>
          <a:p>
            <a:pPr eaLnBrk="1" hangingPunct="1"/>
            <a:r>
              <a:rPr lang="en-GB" altLang="en-US" sz="2400" b="1" dirty="0">
                <a:latin typeface="Arial" panose="020B0604020202020204" pitchFamily="34" charset="0"/>
                <a:cs typeface="Arial" panose="020B0604020202020204" pitchFamily="34" charset="0"/>
              </a:rPr>
              <a:t>War / Disaster / Abuse</a:t>
            </a:r>
          </a:p>
          <a:p>
            <a:pPr eaLnBrk="1" hangingPunct="1"/>
            <a:r>
              <a:rPr lang="en-GB" altLang="en-US" sz="2400" dirty="0">
                <a:latin typeface="Arial" panose="020B0604020202020204" pitchFamily="34" charset="0"/>
                <a:cs typeface="Arial" panose="020B0604020202020204" pitchFamily="34" charset="0"/>
              </a:rPr>
              <a:t>Lure of easy money </a:t>
            </a:r>
          </a:p>
          <a:p>
            <a:pPr eaLnBrk="1" hangingPunct="1"/>
            <a:r>
              <a:rPr lang="en-GB" altLang="en-US" sz="2400" dirty="0">
                <a:latin typeface="Arial" panose="020B0604020202020204" pitchFamily="34" charset="0"/>
                <a:cs typeface="Arial" panose="020B0604020202020204" pitchFamily="34" charset="0"/>
              </a:rPr>
              <a:t>Families want their children to have better life</a:t>
            </a:r>
          </a:p>
          <a:p>
            <a:pPr eaLnBrk="1" hangingPunct="1"/>
            <a:r>
              <a:rPr lang="en-GB" altLang="en-US" sz="2400" dirty="0">
                <a:latin typeface="Arial" panose="020B0604020202020204" pitchFamily="34" charset="0"/>
                <a:cs typeface="Arial" panose="020B0604020202020204" pitchFamily="34" charset="0"/>
              </a:rPr>
              <a:t>Family/Friends already in UK</a:t>
            </a:r>
          </a:p>
          <a:p>
            <a:pPr eaLnBrk="1" hangingPunct="1"/>
            <a:r>
              <a:rPr lang="en-GB" altLang="en-US" sz="2400" dirty="0">
                <a:latin typeface="Arial" panose="020B0604020202020204" pitchFamily="34" charset="0"/>
                <a:cs typeface="Arial" panose="020B0604020202020204" pitchFamily="34" charset="0"/>
              </a:rPr>
              <a:t>Established trafficking groups – funding, illegal documents, experience</a:t>
            </a:r>
          </a:p>
          <a:p>
            <a:pPr eaLnBrk="1" hangingPunct="1"/>
            <a:r>
              <a:rPr lang="en-GB" altLang="en-US" sz="2400" dirty="0">
                <a:latin typeface="Arial" panose="020B0604020202020204" pitchFamily="34" charset="0"/>
                <a:cs typeface="Arial" panose="020B0604020202020204" pitchFamily="34" charset="0"/>
              </a:rPr>
              <a:t>Debt Bondage for travel to UK</a:t>
            </a:r>
          </a:p>
          <a:p>
            <a:endParaRPr lang="en-GB" dirty="0"/>
          </a:p>
        </p:txBody>
      </p:sp>
      <p:pic>
        <p:nvPicPr>
          <p:cNvPr id="4" name="Picture 1">
            <a:extLst>
              <a:ext uri="{FF2B5EF4-FFF2-40B4-BE49-F238E27FC236}">
                <a16:creationId xmlns:a16="http://schemas.microsoft.com/office/drawing/2014/main" id="{7AD5A449-14C4-43D0-BD0C-69BED1D56A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2492896"/>
            <a:ext cx="23622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653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40A6-8F07-4FD7-B1FC-A1348DE7A834}"/>
              </a:ext>
            </a:extLst>
          </p:cNvPr>
          <p:cNvSpPr>
            <a:spLocks noGrp="1"/>
          </p:cNvSpPr>
          <p:nvPr>
            <p:ph type="title"/>
          </p:nvPr>
        </p:nvSpPr>
        <p:spPr/>
        <p:txBody>
          <a:bodyPr/>
          <a:lstStyle/>
          <a:p>
            <a:r>
              <a:rPr lang="en-GB" sz="4000" dirty="0">
                <a:latin typeface="Arial" panose="020B0604020202020204" pitchFamily="34" charset="0"/>
                <a:cs typeface="Arial" panose="020B0604020202020204" pitchFamily="34" charset="0"/>
              </a:rPr>
              <a:t>Types of Exploitation</a:t>
            </a:r>
          </a:p>
        </p:txBody>
      </p:sp>
      <p:sp>
        <p:nvSpPr>
          <p:cNvPr id="9" name="Rectangle 8">
            <a:extLst>
              <a:ext uri="{FF2B5EF4-FFF2-40B4-BE49-F238E27FC236}">
                <a16:creationId xmlns:a16="http://schemas.microsoft.com/office/drawing/2014/main" id="{7D504E48-AC93-472D-9A56-F55931C936ED}"/>
              </a:ext>
            </a:extLst>
          </p:cNvPr>
          <p:cNvSpPr/>
          <p:nvPr/>
        </p:nvSpPr>
        <p:spPr>
          <a:xfrm>
            <a:off x="651821" y="1412911"/>
            <a:ext cx="8064896" cy="5078313"/>
          </a:xfrm>
          <a:prstGeom prst="rect">
            <a:avLst/>
          </a:prstGeom>
        </p:spPr>
        <p:txBody>
          <a:bodyPr wrap="square">
            <a:spAutoFit/>
          </a:bodyPr>
          <a:lstStyle/>
          <a:p>
            <a:r>
              <a:rPr lang="en-GB" sz="2400" dirty="0"/>
              <a:t>Modern slavery exists in many forms in the UK and across the World, including trafficking into criminal activities like cannabis farming, sexual exploitation, domestic slavery and organ removal and sales.</a:t>
            </a:r>
          </a:p>
          <a:p>
            <a:endParaRPr lang="en-GB" sz="2400" dirty="0"/>
          </a:p>
          <a:p>
            <a:endParaRPr lang="en-GB" sz="2400" dirty="0"/>
          </a:p>
          <a:p>
            <a:r>
              <a:rPr lang="en-GB" sz="2400" dirty="0"/>
              <a:t>Labour Exploitation</a:t>
            </a:r>
          </a:p>
          <a:p>
            <a:r>
              <a:rPr lang="en-GB" sz="2400" dirty="0"/>
              <a:t>For example - forced labour on farms, in construction, shops, bars, nail bars, car washes or manufacturing.</a:t>
            </a:r>
          </a:p>
          <a:p>
            <a:endParaRPr lang="en-GB" altLang="en-US" sz="2400" dirty="0"/>
          </a:p>
          <a:p>
            <a:pPr marL="457200" indent="-457200">
              <a:buFont typeface="Arial" panose="020B0604020202020204" pitchFamily="34" charset="0"/>
              <a:buChar char="•"/>
            </a:pPr>
            <a:endParaRPr lang="en-GB" altLang="en-US" sz="2400" dirty="0"/>
          </a:p>
          <a:p>
            <a:r>
              <a:rPr lang="en-GB" altLang="en-US" sz="2400" dirty="0"/>
              <a:t>Services and Benefits </a:t>
            </a:r>
            <a:r>
              <a:rPr lang="en-GB" sz="2400" dirty="0"/>
              <a:t>Exploitation</a:t>
            </a:r>
            <a:endParaRPr lang="en-GB" altLang="en-US" sz="2400" dirty="0"/>
          </a:p>
          <a:p>
            <a:endParaRPr lang="en-GB" altLang="en-US" dirty="0"/>
          </a:p>
          <a:p>
            <a:r>
              <a:rPr lang="en-GB" altLang="en-US" dirty="0"/>
              <a:t> </a:t>
            </a:r>
          </a:p>
        </p:txBody>
      </p:sp>
    </p:spTree>
    <p:extLst>
      <p:ext uri="{BB962C8B-B14F-4D97-AF65-F5344CB8AC3E}">
        <p14:creationId xmlns:p14="http://schemas.microsoft.com/office/powerpoint/2010/main" val="3075626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0D90F-F273-4D92-AFC1-73E9E7F5912F}"/>
              </a:ext>
            </a:extLst>
          </p:cNvPr>
          <p:cNvSpPr>
            <a:spLocks noGrp="1"/>
          </p:cNvSpPr>
          <p:nvPr>
            <p:ph type="title"/>
          </p:nvPr>
        </p:nvSpPr>
        <p:spPr>
          <a:xfrm>
            <a:off x="457200" y="160337"/>
            <a:ext cx="8229600" cy="1143000"/>
          </a:xfrm>
        </p:spPr>
        <p:txBody>
          <a:bodyPr/>
          <a:lstStyle/>
          <a:p>
            <a:r>
              <a:rPr lang="en-GB" sz="4000" dirty="0">
                <a:latin typeface="Arial" panose="020B0604020202020204" pitchFamily="34" charset="0"/>
                <a:cs typeface="Arial" panose="020B0604020202020204" pitchFamily="34" charset="0"/>
              </a:rPr>
              <a:t>Labour Exploitation</a:t>
            </a:r>
          </a:p>
        </p:txBody>
      </p:sp>
      <p:sp>
        <p:nvSpPr>
          <p:cNvPr id="3" name="Content Placeholder 2">
            <a:extLst>
              <a:ext uri="{FF2B5EF4-FFF2-40B4-BE49-F238E27FC236}">
                <a16:creationId xmlns:a16="http://schemas.microsoft.com/office/drawing/2014/main" id="{02DE6391-1164-4043-BB59-FF51F12A0B3F}"/>
              </a:ext>
            </a:extLst>
          </p:cNvPr>
          <p:cNvSpPr>
            <a:spLocks noGrp="1"/>
          </p:cNvSpPr>
          <p:nvPr>
            <p:ph idx="1"/>
          </p:nvPr>
        </p:nvSpPr>
        <p:spPr/>
        <p:txBody>
          <a:bodyPr/>
          <a:lstStyle/>
          <a:p>
            <a:pPr marL="0" indent="0">
              <a:buNone/>
            </a:pPr>
            <a:r>
              <a:rPr lang="en-GB" sz="4000" dirty="0"/>
              <a:t>The University of Strathclyde’s</a:t>
            </a:r>
          </a:p>
          <a:p>
            <a:pPr marL="0" indent="0">
              <a:buNone/>
            </a:pPr>
            <a:r>
              <a:rPr lang="en-GB" sz="4000" dirty="0">
                <a:hlinkClick r:id="rId2"/>
              </a:rPr>
              <a:t>Modern Slavery statement</a:t>
            </a:r>
            <a:r>
              <a:rPr lang="en-GB" sz="4000" dirty="0"/>
              <a:t> </a:t>
            </a:r>
          </a:p>
          <a:p>
            <a:pPr marL="0" indent="0">
              <a:buNone/>
            </a:pPr>
            <a:r>
              <a:rPr lang="en-GB" sz="4000" dirty="0"/>
              <a:t>highlights some of the ways the University Procurement and other departments try to manage and mitigate these risks in our contracts.</a:t>
            </a:r>
          </a:p>
        </p:txBody>
      </p:sp>
    </p:spTree>
    <p:extLst>
      <p:ext uri="{BB962C8B-B14F-4D97-AF65-F5344CB8AC3E}">
        <p14:creationId xmlns:p14="http://schemas.microsoft.com/office/powerpoint/2010/main" val="2374072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6834</TotalTime>
  <Words>1641</Words>
  <Application>Microsoft Office PowerPoint</Application>
  <PresentationFormat>On-screen Show (4:3)</PresentationFormat>
  <Paragraphs>166</Paragraphs>
  <Slides>14</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How Does Human Trafficking Affect Higher Education?</vt:lpstr>
      <vt:lpstr>What will this guide cover </vt:lpstr>
      <vt:lpstr>PowerPoint Presentation</vt:lpstr>
      <vt:lpstr>Human Trafficking – Essential Elements</vt:lpstr>
      <vt:lpstr>PowerPoint Presentation</vt:lpstr>
      <vt:lpstr>Why get involved with traffickers?  (Push &amp; Pull Factors) </vt:lpstr>
      <vt:lpstr>Types of Exploitation</vt:lpstr>
      <vt:lpstr>Labour Exploitation</vt:lpstr>
      <vt:lpstr>Services and Benefits Exploitation</vt:lpstr>
      <vt:lpstr>Indicators of Trafficking</vt:lpstr>
      <vt:lpstr>Initial Response Guide</vt:lpstr>
      <vt:lpstr>Initial Response Video</vt:lpstr>
      <vt:lpstr>Contacts</vt:lpstr>
    </vt:vector>
  </TitlesOfParts>
  <Company>Renfrewshire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Fiona Hughes</dc:creator>
  <cp:lastModifiedBy>Derek McLean</cp:lastModifiedBy>
  <cp:revision>293</cp:revision>
  <cp:lastPrinted>2021-10-21T11:13:06Z</cp:lastPrinted>
  <dcterms:created xsi:type="dcterms:W3CDTF">2016-03-22T16:59:48Z</dcterms:created>
  <dcterms:modified xsi:type="dcterms:W3CDTF">2023-12-11T13:57:20Z</dcterms:modified>
</cp:coreProperties>
</file>