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50" r:id="rId1"/>
  </p:sldMasterIdLst>
  <p:notesMasterIdLst>
    <p:notesMasterId r:id="rId34"/>
  </p:notesMasterIdLst>
  <p:handoutMasterIdLst>
    <p:handoutMasterId r:id="rId35"/>
  </p:handoutMasterIdLst>
  <p:sldIdLst>
    <p:sldId id="341" r:id="rId2"/>
    <p:sldId id="356" r:id="rId3"/>
    <p:sldId id="398" r:id="rId4"/>
    <p:sldId id="399" r:id="rId5"/>
    <p:sldId id="400" r:id="rId6"/>
    <p:sldId id="369" r:id="rId7"/>
    <p:sldId id="401" r:id="rId8"/>
    <p:sldId id="426" r:id="rId9"/>
    <p:sldId id="403" r:id="rId10"/>
    <p:sldId id="404" r:id="rId11"/>
    <p:sldId id="427" r:id="rId12"/>
    <p:sldId id="402" r:id="rId13"/>
    <p:sldId id="424" r:id="rId14"/>
    <p:sldId id="423" r:id="rId15"/>
    <p:sldId id="375" r:id="rId16"/>
    <p:sldId id="428" r:id="rId17"/>
    <p:sldId id="429" r:id="rId18"/>
    <p:sldId id="430" r:id="rId19"/>
    <p:sldId id="421" r:id="rId20"/>
    <p:sldId id="422" r:id="rId21"/>
    <p:sldId id="415" r:id="rId22"/>
    <p:sldId id="420" r:id="rId23"/>
    <p:sldId id="418" r:id="rId24"/>
    <p:sldId id="411" r:id="rId25"/>
    <p:sldId id="431" r:id="rId26"/>
    <p:sldId id="432" r:id="rId27"/>
    <p:sldId id="425" r:id="rId28"/>
    <p:sldId id="433" r:id="rId29"/>
    <p:sldId id="435" r:id="rId30"/>
    <p:sldId id="436" r:id="rId31"/>
    <p:sldId id="437" r:id="rId32"/>
    <p:sldId id="345" r:id="rId33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pos="20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1A2E"/>
    <a:srgbClr val="FF9900"/>
    <a:srgbClr val="66FF33"/>
    <a:srgbClr val="000099"/>
    <a:srgbClr val="99FF99"/>
    <a:srgbClr val="66FFCC"/>
    <a:srgbClr val="FF99FF"/>
    <a:srgbClr val="00CC99"/>
    <a:srgbClr val="00CC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473" autoAdjust="0"/>
  </p:normalViewPr>
  <p:slideViewPr>
    <p:cSldViewPr snapToGrid="0" showGuides="1">
      <p:cViewPr varScale="1">
        <p:scale>
          <a:sx n="65" d="100"/>
          <a:sy n="65" d="100"/>
        </p:scale>
        <p:origin x="1518" y="78"/>
      </p:cViewPr>
      <p:guideLst>
        <p:guide orient="horz" pos="1162"/>
        <p:guide pos="2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06"/>
    </p:cViewPr>
  </p:sorterViewPr>
  <p:notesViewPr>
    <p:cSldViewPr snapToGrid="0" showGuides="1">
      <p:cViewPr>
        <p:scale>
          <a:sx n="100" d="100"/>
          <a:sy n="100" d="100"/>
        </p:scale>
        <p:origin x="-1656" y="126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5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5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fld id="{6B5F57FA-1A76-4CFA-B1A3-425EEA7133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1387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2950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8050"/>
            <a:ext cx="498475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fld id="{66724FE0-EA35-475C-8F39-C8E96F52BE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77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fld id="{E428E99D-8D2B-4C65-94A2-17FA697A914F}" type="slidenum">
              <a:rPr lang="en-GB" altLang="en-US" sz="1300" smtClean="0"/>
              <a:pPr/>
              <a:t>1</a:t>
            </a:fld>
            <a:endParaRPr lang="en-GB" altLang="en-US" sz="13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3163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altLang="en-US" dirty="0" smtClean="0"/>
              <a:t>We all worked together</a:t>
            </a:r>
          </a:p>
        </p:txBody>
      </p:sp>
      <p:sp>
        <p:nvSpPr>
          <p:cNvPr id="2048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6650" cy="3709987"/>
          </a:xfrm>
          <a:noFill/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4141080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091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51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Add pictures</a:t>
            </a:r>
            <a:r>
              <a:rPr lang="en-GB" baseline="0" dirty="0" smtClean="0"/>
              <a:t> of actual facilities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67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Add pictures</a:t>
            </a:r>
            <a:r>
              <a:rPr lang="en-GB" baseline="0" dirty="0" smtClean="0"/>
              <a:t> of actual facilities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995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Add pictures</a:t>
            </a:r>
            <a:r>
              <a:rPr lang="en-GB" baseline="0" dirty="0" smtClean="0"/>
              <a:t> of actual facilities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986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Actually</a:t>
            </a:r>
            <a:r>
              <a:rPr lang="en-GB" baseline="0" dirty="0" smtClean="0"/>
              <a:t> AFRC instead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764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Actually</a:t>
            </a:r>
            <a:r>
              <a:rPr lang="en-GB" baseline="0" dirty="0" smtClean="0"/>
              <a:t> AFRC instead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959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Actually</a:t>
            </a:r>
            <a:r>
              <a:rPr lang="en-GB" baseline="0" dirty="0" smtClean="0"/>
              <a:t> AFRC instead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776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Add pictures</a:t>
            </a:r>
            <a:r>
              <a:rPr lang="en-GB" baseline="0" dirty="0" smtClean="0"/>
              <a:t> of actual facilities</a:t>
            </a:r>
          </a:p>
          <a:p>
            <a:endParaRPr lang="en-GB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Paper states: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(±2.0 °C, </a:t>
            </a:r>
            <a:r>
              <a:rPr lang="en-US" sz="1200" i="1" dirty="0" smtClean="0">
                <a:solidFill>
                  <a:schemeClr val="tx1"/>
                </a:solidFill>
              </a:rPr>
              <a:t>k</a:t>
            </a:r>
            <a:r>
              <a:rPr lang="en-US" sz="1200" dirty="0" smtClean="0">
                <a:solidFill>
                  <a:schemeClr val="tx1"/>
                </a:solidFill>
              </a:rPr>
              <a:t> = 2)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249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Intended to do only 1350 – </a:t>
            </a:r>
            <a:r>
              <a:rPr lang="en-GB" smtClean="0"/>
              <a:t>but issues…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775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566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Intended to do only 1350 – </a:t>
            </a:r>
            <a:r>
              <a:rPr lang="en-GB" smtClean="0"/>
              <a:t>but issues…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558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Significant scattering in the behaviour of thermocouples obtained from the same cable (cable1)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62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Significant scattering in the behaviour of thermocouples obtained from the same cable (cable1)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Batch 2 ordered.</a:t>
            </a:r>
            <a:r>
              <a:rPr lang="en-GB" altLang="en-US" sz="1200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 Only delivered Feb 2018</a:t>
            </a:r>
            <a:endParaRPr lang="en-GB" altLang="en-US" sz="1200" dirty="0" smtClean="0">
              <a:solidFill>
                <a:srgbClr val="000000"/>
              </a:solidFill>
              <a:latin typeface="Verdana" panose="020B0604030504040204" pitchFamily="34" charset="0"/>
              <a:ea typeface="+mn-ea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013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And thermometers delivered</a:t>
            </a:r>
            <a:r>
              <a:rPr lang="en-GB" baseline="0" dirty="0" smtClean="0"/>
              <a:t> to AFRC and Bodycote – for industrial trials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880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Add pictures</a:t>
            </a:r>
            <a:r>
              <a:rPr lang="en-GB" baseline="0" dirty="0" smtClean="0"/>
              <a:t> of actual facilities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501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Add pictures</a:t>
            </a:r>
            <a:r>
              <a:rPr lang="en-GB" baseline="0" dirty="0" smtClean="0"/>
              <a:t> of actual facilities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156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Add pictures</a:t>
            </a:r>
            <a:r>
              <a:rPr lang="en-GB" baseline="0" dirty="0" smtClean="0"/>
              <a:t> of actual facilities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9801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Although results only available for</a:t>
            </a:r>
            <a:r>
              <a:rPr lang="en-GB" baseline="0" dirty="0" smtClean="0"/>
              <a:t> the </a:t>
            </a:r>
            <a:r>
              <a:rPr lang="en-GB" baseline="0" dirty="0" err="1" smtClean="0"/>
              <a:t>inseva</a:t>
            </a:r>
            <a:r>
              <a:rPr lang="en-GB" baseline="0" dirty="0" smtClean="0"/>
              <a:t>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7683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Although results only available for</a:t>
            </a:r>
            <a:r>
              <a:rPr lang="en-GB" baseline="0" dirty="0" smtClean="0"/>
              <a:t> the </a:t>
            </a:r>
            <a:r>
              <a:rPr lang="en-GB" baseline="0" dirty="0" err="1" smtClean="0"/>
              <a:t>inseva</a:t>
            </a:r>
            <a:r>
              <a:rPr lang="en-GB" baseline="0" dirty="0" smtClean="0"/>
              <a:t>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6139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Although results only available for</a:t>
            </a:r>
            <a:r>
              <a:rPr lang="en-GB" baseline="0" dirty="0" smtClean="0"/>
              <a:t> the </a:t>
            </a:r>
            <a:r>
              <a:rPr lang="en-GB" baseline="0" dirty="0" err="1" smtClean="0"/>
              <a:t>inseva</a:t>
            </a:r>
            <a:r>
              <a:rPr lang="en-GB" baseline="0" dirty="0" smtClean="0"/>
              <a:t>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096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4742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Although results only available for</a:t>
            </a:r>
            <a:r>
              <a:rPr lang="en-GB" baseline="0" dirty="0" smtClean="0"/>
              <a:t> the </a:t>
            </a:r>
            <a:r>
              <a:rPr lang="en-GB" baseline="0" dirty="0" err="1" smtClean="0"/>
              <a:t>inseva</a:t>
            </a:r>
            <a:r>
              <a:rPr lang="en-GB" baseline="0" dirty="0" smtClean="0"/>
              <a:t>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0071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Although results only available for</a:t>
            </a:r>
            <a:r>
              <a:rPr lang="en-GB" baseline="0" dirty="0" smtClean="0"/>
              <a:t> the </a:t>
            </a:r>
            <a:r>
              <a:rPr lang="en-GB" baseline="0" dirty="0" err="1" smtClean="0"/>
              <a:t>inseva</a:t>
            </a:r>
            <a:r>
              <a:rPr lang="en-GB" baseline="0" dirty="0" smtClean="0"/>
              <a:t>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26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Add pictures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545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Add pictures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Inseva</a:t>
            </a:r>
            <a:r>
              <a:rPr lang="en-GB" baseline="0" dirty="0" smtClean="0"/>
              <a:t> &amp; double wall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190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196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Add results</a:t>
            </a:r>
            <a:r>
              <a:rPr lang="en-GB" baseline="0" dirty="0" smtClean="0"/>
              <a:t> graph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878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Add results</a:t>
            </a:r>
            <a:r>
              <a:rPr lang="en-GB" baseline="0" dirty="0" smtClean="0"/>
              <a:t> graph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792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graphite oxidation &amp;</a:t>
            </a:r>
            <a:r>
              <a:rPr lang="en-GB" sz="1200" baseline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wire embrittlement </a:t>
            </a:r>
            <a:endParaRPr lang="en-GB" sz="1200" dirty="0" smtClean="0"/>
          </a:p>
          <a:p>
            <a:endParaRPr lang="en-GB" dirty="0" smtClean="0"/>
          </a:p>
          <a:p>
            <a:r>
              <a:rPr lang="en-GB" dirty="0" smtClean="0"/>
              <a:t>Inert coatings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6DDE6-54D0-4F31-BC58-896EFB3BDF2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68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873250"/>
            <a:ext cx="9144000" cy="419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pic>
        <p:nvPicPr>
          <p:cNvPr id="5" name="Picture 12" descr="NPL Logo 294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620713"/>
            <a:ext cx="1981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4D72B5-D667-4CA6-B298-7ED40789B1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540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2BD8C8-39EA-424F-893E-0CE63E1DAD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979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889157-2D18-4198-BE22-3EA44111C3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612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AB2C57-8955-423F-917B-50E3DCB643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2740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3048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93B685-0F1D-4936-9CDA-00F1824107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0556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0574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17610E-2C5A-44D5-8742-574BAC765E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8953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19600" y="20574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  <a:endParaRPr lang="en-GB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B682C5-7AD5-4627-951F-321EC0C476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205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3912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729F-0983-4D9C-8D0F-A3D324C0A4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523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71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4D72B5-D667-4CA6-B298-7ED40789B1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0" y="1600200"/>
            <a:ext cx="9144000" cy="4191000"/>
          </a:xfrm>
          <a:prstGeom prst="rect">
            <a:avLst/>
          </a:prstGeom>
          <a:solidFill>
            <a:srgbClr val="009E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12" name="Picture 6" descr="C:\Documents and Settings\apg\Desktop\NEW Branding Templates\NPL POWERPOINT top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0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15" y="260648"/>
            <a:ext cx="679866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615" y="1646536"/>
            <a:ext cx="8539992" cy="45256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BB2B87-743C-4B56-B8B7-F1DBF54670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937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E60E51-F374-4684-962C-E181CDD4CF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852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7070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9E116B-7E26-462B-B423-906BD8A1F3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77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3722F4-5835-4D7A-84A4-A2EBA433B3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98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93CD89-4241-4413-B0EE-2CCD4382CC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156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07454D-1911-4250-B7C4-621D7F2539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342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ACCBE24-23B9-43CA-B56F-94F371B9D7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68288" y="260350"/>
            <a:ext cx="6824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8288" y="1646238"/>
            <a:ext cx="85518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0"/>
            <a:r>
              <a:rPr lang="en-GB" altLang="en-US" smtClean="0"/>
              <a:t>Second level</a:t>
            </a:r>
          </a:p>
          <a:p>
            <a:pPr lvl="0"/>
            <a:r>
              <a:rPr lang="en-GB" altLang="en-US" smtClean="0"/>
              <a:t>Third level</a:t>
            </a:r>
          </a:p>
          <a:p>
            <a:pPr lvl="0"/>
            <a:r>
              <a:rPr lang="en-GB" altLang="en-US" smtClean="0"/>
              <a:t>Fourth level</a:t>
            </a:r>
          </a:p>
          <a:p>
            <a:pPr lvl="0"/>
            <a:r>
              <a:rPr lang="en-GB" altLang="en-US" smtClean="0"/>
              <a:t>	- bullet point one</a:t>
            </a:r>
          </a:p>
        </p:txBody>
      </p:sp>
      <p:sp>
        <p:nvSpPr>
          <p:cNvPr id="1032" name="hc"/>
          <p:cNvSpPr txBox="1">
            <a:spLocks noChangeArrowheads="1"/>
          </p:cNvSpPr>
          <p:nvPr/>
        </p:nvSpPr>
        <p:spPr bwMode="auto">
          <a:xfrm>
            <a:off x="0" y="0"/>
            <a:ext cx="9144000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endParaRPr kumimoji="0" lang="en-US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033" name="fc"/>
          <p:cNvSpPr txBox="1">
            <a:spLocks noChangeArrowheads="1"/>
          </p:cNvSpPr>
          <p:nvPr/>
        </p:nvSpPr>
        <p:spPr bwMode="auto">
          <a:xfrm>
            <a:off x="0" y="6491288"/>
            <a:ext cx="914400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13" descr="NPL Logo 294 C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60350"/>
            <a:ext cx="1447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c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246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>
              <a:defRPr/>
            </a:pPr>
            <a:endParaRPr lang="en-GB" altLang="en-US" sz="1000" smtClean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1" name="fc"/>
          <p:cNvSpPr txBox="1">
            <a:spLocks noChangeArrowheads="1"/>
          </p:cNvSpPr>
          <p:nvPr userDrawn="1"/>
        </p:nvSpPr>
        <p:spPr bwMode="auto">
          <a:xfrm>
            <a:off x="0" y="6491288"/>
            <a:ext cx="9144000" cy="2460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>
              <a:defRPr/>
            </a:pPr>
            <a:endParaRPr lang="en-GB" altLang="en-US" sz="1000" smtClean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96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  <p:sldLayoutId id="2147484094" r:id="rId15"/>
    <p:sldLayoutId id="2147484095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anose="05000000000000000000" pitchFamily="2" charset="2"/>
        <a:buChar char="§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jpeg"/><Relationship Id="rId10" Type="http://schemas.openxmlformats.org/officeDocument/2006/relationships/image" Target="../media/image17.emf"/><Relationship Id="rId4" Type="http://schemas.openxmlformats.org/officeDocument/2006/relationships/image" Target="../media/image11.jpeg"/><Relationship Id="rId9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jpeg"/><Relationship Id="rId10" Type="http://schemas.openxmlformats.org/officeDocument/2006/relationships/image" Target="../media/image17.emf"/><Relationship Id="rId4" Type="http://schemas.openxmlformats.org/officeDocument/2006/relationships/image" Target="../media/image11.jpeg"/><Relationship Id="rId9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emf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7.emf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7.emf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7.emf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8.png"/><Relationship Id="rId5" Type="http://schemas.openxmlformats.org/officeDocument/2006/relationships/image" Target="../media/image8.jpeg"/><Relationship Id="rId10" Type="http://schemas.openxmlformats.org/officeDocument/2006/relationships/image" Target="../media/image24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9460" name="Rectangle 1029"/>
          <p:cNvSpPr>
            <a:spLocks noGrp="1" noChangeArrowheads="1"/>
          </p:cNvSpPr>
          <p:nvPr>
            <p:ph type="ctrTitle"/>
          </p:nvPr>
        </p:nvSpPr>
        <p:spPr>
          <a:xfrm>
            <a:off x="513551" y="2319135"/>
            <a:ext cx="8191500" cy="1470025"/>
          </a:xfrm>
          <a:noFill/>
        </p:spPr>
        <p:txBody>
          <a:bodyPr/>
          <a:lstStyle/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GB" sz="3600" dirty="0"/>
              <a:t>WP 2: </a:t>
            </a:r>
            <a:r>
              <a:rPr lang="en-GB" sz="3600" dirty="0" smtClean="0"/>
              <a:t>zero-drift contact temperature sensors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Claire Elliott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					</a:t>
            </a:r>
            <a:r>
              <a:rPr lang="en-GB" sz="1400" dirty="0" smtClean="0"/>
              <a:t>2</a:t>
            </a:r>
            <a:r>
              <a:rPr lang="en-GB" sz="1400" baseline="30000" dirty="0" smtClean="0"/>
              <a:t>nd</a:t>
            </a:r>
            <a:r>
              <a:rPr lang="en-GB" sz="1400" dirty="0" smtClean="0"/>
              <a:t> EMPRESS Workshop (18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Apr 2018)</a:t>
            </a:r>
            <a:br>
              <a:rPr lang="en-GB" sz="1400" dirty="0" smtClean="0"/>
            </a:br>
            <a:r>
              <a:rPr lang="en-GB" sz="1400" dirty="0" smtClean="0"/>
              <a:t>						          claire.elliott@npl.co.uk	</a:t>
            </a:r>
            <a:br>
              <a:rPr lang="en-GB" sz="1400" dirty="0" smtClean="0"/>
            </a:br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496" y="347083"/>
            <a:ext cx="2543479" cy="1173742"/>
          </a:xfrm>
          <a:prstGeom prst="rect">
            <a:avLst/>
          </a:prstGeom>
        </p:spPr>
      </p:pic>
      <p:pic>
        <p:nvPicPr>
          <p:cNvPr id="7" name="Picture 35" descr="http://www.macpoll.eu/sites/default/files/u207/NPL%20Logo%20294%20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8" y="6243978"/>
            <a:ext cx="1038576" cy="39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encrypted-tbn2.gstatic.com/images?q=tbn:ANd9GcR3f-iKs8ByeIAkTA2uBbrYQ5sJynzzS-dKCzZHRPcb_j1LsblrX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29" y="6298774"/>
            <a:ext cx="1270646" cy="2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airto.co.uk/images/logos/afr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240" y="6214626"/>
            <a:ext cx="987082" cy="4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environnement-sa.fr/wp-content/uploads/2012/09/071024180353_logo_brm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80" y="6157465"/>
            <a:ext cx="857388" cy="54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24" descr="PTB-Weitergabe-Logo-RG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6496" y="6199405"/>
            <a:ext cx="827104" cy="5061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49" y="6240548"/>
            <a:ext cx="1923096" cy="34377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4357"/>
            <a:ext cx="8686800" cy="4114800"/>
          </a:xfrm>
          <a:ln>
            <a:noFill/>
          </a:ln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Tasks complete: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tx1"/>
                </a:solidFill>
              </a:rPr>
              <a:t>P</a:t>
            </a:r>
            <a:r>
              <a:rPr lang="en-US" sz="1800" dirty="0" smtClean="0">
                <a:solidFill>
                  <a:schemeClr val="tx1"/>
                </a:solidFill>
              </a:rPr>
              <a:t>rototypes designed, built and tested</a:t>
            </a:r>
            <a:r>
              <a:rPr lang="en-US" sz="1800" dirty="0">
                <a:solidFill>
                  <a:srgbClr val="005596"/>
                </a:solidFill>
              </a:rPr>
              <a:t> </a:t>
            </a:r>
            <a:r>
              <a:rPr lang="en-US" sz="1200" dirty="0">
                <a:solidFill>
                  <a:srgbClr val="005596"/>
                </a:solidFill>
              </a:rPr>
              <a:t>(4 mm x 16 mm)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Issues identified </a:t>
            </a:r>
            <a:r>
              <a:rPr lang="en-US" sz="1200" dirty="0" smtClean="0">
                <a:solidFill>
                  <a:schemeClr val="tx1"/>
                </a:solidFill>
              </a:rPr>
              <a:t>(and solutions)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Improvements made 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   and tested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err="1" smtClean="0"/>
              <a:t>Inseva</a:t>
            </a:r>
            <a:r>
              <a:rPr lang="en-US" dirty="0" smtClean="0"/>
              <a:t> thermocouple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  <p:pic>
        <p:nvPicPr>
          <p:cNvPr id="11" name="Picture 10" descr="Fig 1b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289" y="1684097"/>
            <a:ext cx="2922611" cy="21431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7285959" y="1787962"/>
          <a:ext cx="1663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Visio" r:id="rId6" imgW="8650440" imgH="2771280" progId="Visio.Drawing.11">
                  <p:embed/>
                </p:oleObj>
              </mc:Choice>
              <mc:Fallback>
                <p:oleObj name="Visio" r:id="rId6" imgW="8650440" imgH="27712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959" y="1787962"/>
                        <a:ext cx="16637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72910" y="2994043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Cu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4234980" y="2560681"/>
            <a:ext cx="4518433" cy="3116686"/>
            <a:chOff x="1187624" y="2132856"/>
            <a:chExt cx="3218983" cy="210483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87624" y="2132856"/>
              <a:ext cx="3218983" cy="21048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3" name="Straight Arrow Connector 12"/>
            <p:cNvCxnSpPr/>
            <p:nvPr/>
          </p:nvCxnSpPr>
          <p:spPr bwMode="auto">
            <a:xfrm>
              <a:off x="1996896" y="3888795"/>
              <a:ext cx="28803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1740802" y="3888795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10 min</a:t>
              </a:r>
              <a:endParaRPr lang="en-GB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05923" y="2282298"/>
              <a:ext cx="5790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1 </a:t>
              </a:r>
              <a:r>
                <a:rPr lang="en-GB" sz="1600" baseline="30000" dirty="0" err="1" smtClean="0"/>
                <a:t>o</a:t>
              </a:r>
              <a:r>
                <a:rPr lang="en-GB" sz="1600" dirty="0" err="1" smtClean="0"/>
                <a:t>C</a:t>
              </a:r>
              <a:endParaRPr lang="en-GB" sz="1600" dirty="0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1740802" y="2345437"/>
              <a:ext cx="0" cy="2754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Oval 16"/>
            <p:cNvSpPr/>
            <p:nvPr/>
          </p:nvSpPr>
          <p:spPr bwMode="auto">
            <a:xfrm>
              <a:off x="1564848" y="3024699"/>
              <a:ext cx="536957" cy="43204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797116" y="3384739"/>
              <a:ext cx="611048" cy="505161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3506525" y="2929246"/>
              <a:ext cx="536957" cy="43204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  <a:ea typeface="ヒラギノ角ゴ Pro W3" pitchFamily="28" charset="-128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843460" y="2932253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Cu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7197922" y="4063292"/>
            <a:ext cx="902454" cy="347782"/>
            <a:chOff x="13253054" y="3597686"/>
            <a:chExt cx="1028393" cy="400110"/>
          </a:xfrm>
        </p:grpSpPr>
        <p:sp>
          <p:nvSpPr>
            <p:cNvPr id="23" name="Rectangle 22"/>
            <p:cNvSpPr/>
            <p:nvPr/>
          </p:nvSpPr>
          <p:spPr>
            <a:xfrm>
              <a:off x="13575159" y="3597686"/>
              <a:ext cx="7062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2000" dirty="0">
                  <a:cs typeface="Arial" panose="020B0604020202020204" pitchFamily="34" charset="0"/>
                </a:rPr>
                <a:t>º</a:t>
              </a:r>
              <a:r>
                <a:rPr lang="en-GB" sz="2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GB" sz="2000" dirty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3253054" y="3711332"/>
              <a:ext cx="309093" cy="2191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ヒラギノ角ゴ Pro W3" pitchFamily="28" charset="-128"/>
              </a:endParaRPr>
            </a:p>
          </p:txBody>
        </p:sp>
      </p:grpSp>
      <p:pic>
        <p:nvPicPr>
          <p:cNvPr id="22" name="Picture 21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8019" r="11586" b="4711"/>
          <a:stretch/>
        </p:blipFill>
        <p:spPr bwMode="auto">
          <a:xfrm>
            <a:off x="3844393" y="2916934"/>
            <a:ext cx="4602235" cy="30615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7595" r="11004" b="4641"/>
          <a:stretch/>
        </p:blipFill>
        <p:spPr bwMode="auto">
          <a:xfrm>
            <a:off x="3453806" y="3287849"/>
            <a:ext cx="4646570" cy="3020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93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4357"/>
            <a:ext cx="8686800" cy="4114800"/>
          </a:xfrm>
          <a:ln>
            <a:noFill/>
          </a:ln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Tasks complete: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tx1"/>
                </a:solidFill>
              </a:rPr>
              <a:t>P</a:t>
            </a:r>
            <a:r>
              <a:rPr lang="en-US" sz="1800" dirty="0" smtClean="0">
                <a:solidFill>
                  <a:schemeClr val="tx1"/>
                </a:solidFill>
              </a:rPr>
              <a:t>rototypes designed, built and tested</a:t>
            </a:r>
            <a:r>
              <a:rPr lang="en-US" sz="1800" dirty="0">
                <a:solidFill>
                  <a:srgbClr val="005596"/>
                </a:solidFill>
              </a:rPr>
              <a:t> </a:t>
            </a:r>
            <a:r>
              <a:rPr lang="en-US" sz="1200" dirty="0">
                <a:solidFill>
                  <a:srgbClr val="005596"/>
                </a:solidFill>
              </a:rPr>
              <a:t>(4 mm x 16 mm)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Issues identified </a:t>
            </a:r>
            <a:r>
              <a:rPr lang="en-US" sz="1200" dirty="0" smtClean="0">
                <a:solidFill>
                  <a:schemeClr val="tx1"/>
                </a:solidFill>
              </a:rPr>
              <a:t>(and solutions)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Improvements made 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   and tested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05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200" dirty="0">
                <a:solidFill>
                  <a:schemeClr val="tx1"/>
                </a:solidFill>
              </a:rPr>
              <a:t>Publications: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200" dirty="0">
                <a:solidFill>
                  <a:schemeClr val="tx1"/>
                </a:solidFill>
              </a:rPr>
              <a:t>Elliott, </a:t>
            </a:r>
            <a:r>
              <a:rPr lang="en-GB" sz="1200" dirty="0" smtClean="0">
                <a:solidFill>
                  <a:schemeClr val="tx1"/>
                </a:solidFill>
              </a:rPr>
              <a:t>IJT, 38:141 </a:t>
            </a:r>
            <a:r>
              <a:rPr lang="en-GB" sz="1200" dirty="0">
                <a:solidFill>
                  <a:schemeClr val="tx1"/>
                </a:solidFill>
              </a:rPr>
              <a:t>(2017)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GB" sz="1200" dirty="0">
                <a:solidFill>
                  <a:schemeClr val="tx1"/>
                </a:solidFill>
              </a:rPr>
              <a:t>Greenen, MSA Conference Proceedings, Queenstown (2015)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err="1" smtClean="0"/>
              <a:t>Inseva</a:t>
            </a:r>
            <a:r>
              <a:rPr lang="en-US" dirty="0" smtClean="0"/>
              <a:t> thermocouple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  <p:pic>
        <p:nvPicPr>
          <p:cNvPr id="11" name="Picture 10" descr="Fig 1b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289" y="1684097"/>
            <a:ext cx="2922611" cy="21431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7285959" y="1787962"/>
          <a:ext cx="1663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Visio" r:id="rId6" imgW="8650440" imgH="2771280" progId="Visio.Drawing.11">
                  <p:embed/>
                </p:oleObj>
              </mc:Choice>
              <mc:Fallback>
                <p:oleObj name="Visio" r:id="rId6" imgW="8650440" imgH="27712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959" y="1787962"/>
                        <a:ext cx="16637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72910" y="2994043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Cu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4234980" y="2560681"/>
            <a:ext cx="4518433" cy="3116686"/>
            <a:chOff x="1187624" y="2132856"/>
            <a:chExt cx="3218983" cy="210483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87624" y="2132856"/>
              <a:ext cx="3218983" cy="21048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3" name="Straight Arrow Connector 12"/>
            <p:cNvCxnSpPr/>
            <p:nvPr/>
          </p:nvCxnSpPr>
          <p:spPr bwMode="auto">
            <a:xfrm>
              <a:off x="1996896" y="3888795"/>
              <a:ext cx="28803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1740802" y="3888795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10 min</a:t>
              </a:r>
              <a:endParaRPr lang="en-GB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05923" y="2282298"/>
              <a:ext cx="5790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1 </a:t>
              </a:r>
              <a:r>
                <a:rPr lang="en-GB" sz="1600" baseline="30000" dirty="0" err="1" smtClean="0"/>
                <a:t>o</a:t>
              </a:r>
              <a:r>
                <a:rPr lang="en-GB" sz="1600" dirty="0" err="1" smtClean="0"/>
                <a:t>C</a:t>
              </a:r>
              <a:endParaRPr lang="en-GB" sz="1600" dirty="0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1740802" y="2345437"/>
              <a:ext cx="0" cy="2754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Oval 16"/>
            <p:cNvSpPr/>
            <p:nvPr/>
          </p:nvSpPr>
          <p:spPr bwMode="auto">
            <a:xfrm>
              <a:off x="1564848" y="3024699"/>
              <a:ext cx="536957" cy="43204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797116" y="3384739"/>
              <a:ext cx="611048" cy="505161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3506525" y="2929246"/>
              <a:ext cx="536957" cy="43204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  <a:ea typeface="ヒラギノ角ゴ Pro W3" pitchFamily="28" charset="-128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843460" y="2932253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Cu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7197922" y="4063292"/>
            <a:ext cx="902454" cy="347782"/>
            <a:chOff x="13253054" y="3597686"/>
            <a:chExt cx="1028393" cy="400110"/>
          </a:xfrm>
        </p:grpSpPr>
        <p:sp>
          <p:nvSpPr>
            <p:cNvPr id="23" name="Rectangle 22"/>
            <p:cNvSpPr/>
            <p:nvPr/>
          </p:nvSpPr>
          <p:spPr>
            <a:xfrm>
              <a:off x="13575159" y="3597686"/>
              <a:ext cx="7062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2000" dirty="0">
                  <a:cs typeface="Arial" panose="020B0604020202020204" pitchFamily="34" charset="0"/>
                </a:rPr>
                <a:t>º</a:t>
              </a:r>
              <a:r>
                <a:rPr lang="en-GB" sz="2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GB" sz="2000" dirty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3253054" y="3711332"/>
              <a:ext cx="309093" cy="2191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ヒラギノ角ゴ Pro W3" pitchFamily="28" charset="-128"/>
              </a:endParaRPr>
            </a:p>
          </p:txBody>
        </p:sp>
      </p:grpSp>
      <p:pic>
        <p:nvPicPr>
          <p:cNvPr id="22" name="Picture 21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8019" r="11586" b="4711"/>
          <a:stretch/>
        </p:blipFill>
        <p:spPr bwMode="auto">
          <a:xfrm>
            <a:off x="3844393" y="2916934"/>
            <a:ext cx="4602235" cy="30615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7595" r="11004" b="4641"/>
          <a:stretch/>
        </p:blipFill>
        <p:spPr bwMode="auto">
          <a:xfrm>
            <a:off x="3453806" y="3287849"/>
            <a:ext cx="4646570" cy="3020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450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4357"/>
            <a:ext cx="8686800" cy="4114800"/>
          </a:xfrm>
          <a:ln>
            <a:noFill/>
          </a:ln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Tasks complete: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err="1" smtClean="0">
                <a:solidFill>
                  <a:schemeClr val="tx1"/>
                </a:solidFill>
              </a:rPr>
              <a:t>Inseva</a:t>
            </a:r>
            <a:r>
              <a:rPr lang="en-US" sz="1800" dirty="0" smtClean="0">
                <a:solidFill>
                  <a:schemeClr val="tx1"/>
                </a:solidFill>
              </a:rPr>
              <a:t> thermocouples sent to industrial partners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	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smtClean="0"/>
              <a:t>Industrial trials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472" y="3876328"/>
            <a:ext cx="1428185" cy="747804"/>
          </a:xfrm>
          <a:prstGeom prst="rect">
            <a:avLst/>
          </a:prstGeom>
        </p:spPr>
      </p:pic>
      <p:pic>
        <p:nvPicPr>
          <p:cNvPr id="7" name="Picture 6" descr="http://www.airto.co.uk/images/logos/afr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74" y="3916266"/>
            <a:ext cx="1526441" cy="66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0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4357"/>
            <a:ext cx="8686800" cy="4114800"/>
          </a:xfrm>
          <a:ln>
            <a:noFill/>
          </a:ln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Tasks complete: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err="1" smtClean="0">
                <a:solidFill>
                  <a:schemeClr val="tx1"/>
                </a:solidFill>
              </a:rPr>
              <a:t>Inseva</a:t>
            </a:r>
            <a:r>
              <a:rPr lang="en-US" sz="1800" dirty="0" smtClean="0">
                <a:solidFill>
                  <a:schemeClr val="tx1"/>
                </a:solidFill>
              </a:rPr>
              <a:t> thermocouples sent to industrial partners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	Both </a:t>
            </a:r>
            <a:r>
              <a:rPr lang="en-US" sz="1800" dirty="0" smtClean="0">
                <a:solidFill>
                  <a:schemeClr val="tx1"/>
                </a:solidFill>
              </a:rPr>
              <a:t>tested </a:t>
            </a: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b="1" dirty="0">
                <a:solidFill>
                  <a:schemeClr val="tx1"/>
                </a:solidFill>
              </a:rPr>
              <a:t>Cu (1084 C) </a:t>
            </a:r>
            <a:r>
              <a:rPr lang="en-US" sz="1800" dirty="0" err="1" smtClean="0">
                <a:solidFill>
                  <a:schemeClr val="tx1"/>
                </a:solidFill>
              </a:rPr>
              <a:t>inseva</a:t>
            </a:r>
            <a:r>
              <a:rPr lang="en-US" sz="1800" dirty="0" smtClean="0">
                <a:solidFill>
                  <a:schemeClr val="tx1"/>
                </a:solidFill>
              </a:rPr>
              <a:t> thermocouple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smtClean="0"/>
              <a:t>Industrial trials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472" y="3876328"/>
            <a:ext cx="1428185" cy="747804"/>
          </a:xfrm>
          <a:prstGeom prst="rect">
            <a:avLst/>
          </a:prstGeom>
        </p:spPr>
      </p:pic>
      <p:pic>
        <p:nvPicPr>
          <p:cNvPr id="7" name="Picture 6" descr="http://www.airto.co.uk/images/logos/afr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74" y="3916266"/>
            <a:ext cx="1526441" cy="66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4357"/>
            <a:ext cx="8686800" cy="4114800"/>
          </a:xfrm>
          <a:ln>
            <a:noFill/>
          </a:ln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Tasks complete: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err="1" smtClean="0">
                <a:solidFill>
                  <a:schemeClr val="tx1"/>
                </a:solidFill>
              </a:rPr>
              <a:t>Inseva</a:t>
            </a:r>
            <a:r>
              <a:rPr lang="en-US" sz="1800" dirty="0" smtClean="0">
                <a:solidFill>
                  <a:schemeClr val="tx1"/>
                </a:solidFill>
              </a:rPr>
              <a:t> thermocouples sent to industrial partners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	Both </a:t>
            </a:r>
            <a:r>
              <a:rPr lang="en-US" sz="1800" dirty="0" smtClean="0">
                <a:solidFill>
                  <a:schemeClr val="tx1"/>
                </a:solidFill>
              </a:rPr>
              <a:t>tested </a:t>
            </a: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b="1" dirty="0">
                <a:solidFill>
                  <a:schemeClr val="tx1"/>
                </a:solidFill>
              </a:rPr>
              <a:t>Cu (1084 C) </a:t>
            </a:r>
            <a:r>
              <a:rPr lang="en-US" sz="1800" dirty="0" err="1" smtClean="0">
                <a:solidFill>
                  <a:schemeClr val="tx1"/>
                </a:solidFill>
              </a:rPr>
              <a:t>inseva</a:t>
            </a:r>
            <a:r>
              <a:rPr lang="en-US" sz="1800" dirty="0" smtClean="0">
                <a:solidFill>
                  <a:schemeClr val="tx1"/>
                </a:solidFill>
              </a:rPr>
              <a:t> thermocouple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Dec </a:t>
            </a:r>
            <a:r>
              <a:rPr lang="en-US" sz="1800" dirty="0">
                <a:solidFill>
                  <a:schemeClr val="tx1"/>
                </a:solidFill>
              </a:rPr>
              <a:t>2016 – Oct 2017	</a:t>
            </a:r>
            <a:r>
              <a:rPr lang="en-US" sz="1800" dirty="0" smtClean="0">
                <a:solidFill>
                  <a:schemeClr val="tx1"/>
                </a:solidFill>
              </a:rPr>
              <a:t>		</a:t>
            </a:r>
            <a:r>
              <a:rPr lang="en-GB" sz="1800" dirty="0" smtClean="0">
                <a:solidFill>
                  <a:schemeClr val="tx1"/>
                </a:solidFill>
              </a:rPr>
              <a:t>Mar </a:t>
            </a:r>
            <a:r>
              <a:rPr lang="en-GB" sz="1800" dirty="0">
                <a:solidFill>
                  <a:schemeClr val="tx1"/>
                </a:solidFill>
              </a:rPr>
              <a:t>2017 – Oct 2017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5386 h					</a:t>
            </a:r>
            <a:r>
              <a:rPr lang="en-GB" sz="1800" dirty="0" smtClean="0">
                <a:solidFill>
                  <a:schemeClr val="tx1"/>
                </a:solidFill>
              </a:rPr>
              <a:t>377 </a:t>
            </a:r>
            <a:r>
              <a:rPr lang="en-GB" sz="1800" dirty="0">
                <a:solidFill>
                  <a:schemeClr val="tx1"/>
                </a:solidFill>
              </a:rPr>
              <a:t>h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33 melting plateaus observed		</a:t>
            </a:r>
            <a:r>
              <a:rPr lang="en-GB" sz="1800" dirty="0" smtClean="0">
                <a:solidFill>
                  <a:schemeClr val="tx1"/>
                </a:solidFill>
              </a:rPr>
              <a:t>2 </a:t>
            </a:r>
            <a:r>
              <a:rPr lang="en-GB" sz="1800" dirty="0">
                <a:solidFill>
                  <a:schemeClr val="tx1"/>
                </a:solidFill>
              </a:rPr>
              <a:t>melting plateaus observed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Drift: up to 30 µV from calibration value	Drift: </a:t>
            </a:r>
            <a:r>
              <a:rPr lang="en-GB" sz="1800" dirty="0">
                <a:solidFill>
                  <a:schemeClr val="tx1"/>
                </a:solidFill>
              </a:rPr>
              <a:t>up to 40 µV from cal. value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smtClean="0"/>
              <a:t>Industrial trials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472" y="3876328"/>
            <a:ext cx="1428185" cy="747804"/>
          </a:xfrm>
          <a:prstGeom prst="rect">
            <a:avLst/>
          </a:prstGeom>
        </p:spPr>
      </p:pic>
      <p:pic>
        <p:nvPicPr>
          <p:cNvPr id="12" name="Picture 11" descr="http://www.airto.co.uk/images/logos/afr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74" y="3916266"/>
            <a:ext cx="1526441" cy="66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2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/>
              <a:t>Industrial trials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" t="7075" r="12673" b="4229"/>
          <a:stretch/>
        </p:blipFill>
        <p:spPr bwMode="auto">
          <a:xfrm>
            <a:off x="623262" y="1224226"/>
            <a:ext cx="4363517" cy="3112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522" y="3175118"/>
            <a:ext cx="1035755" cy="54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9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/>
              <a:t>Industrial trials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" t="7075" r="12673" b="4229"/>
          <a:stretch/>
        </p:blipFill>
        <p:spPr bwMode="auto">
          <a:xfrm>
            <a:off x="623262" y="1224226"/>
            <a:ext cx="4363517" cy="3112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960" y="3327662"/>
            <a:ext cx="1035755" cy="54232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6334811"/>
            <a:ext cx="9144000" cy="49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None/>
            </a:pPr>
            <a:r>
              <a:rPr lang="en-US" sz="1800" kern="0" dirty="0" smtClean="0">
                <a:solidFill>
                  <a:schemeClr val="tx1"/>
                </a:solidFill>
              </a:rPr>
              <a:t>Neither thermocouple differed by more than 5 </a:t>
            </a:r>
            <a:r>
              <a:rPr lang="en-US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1800" kern="0" dirty="0" smtClean="0">
                <a:solidFill>
                  <a:schemeClr val="tx1"/>
                </a:solidFill>
              </a:rPr>
              <a:t>V (&lt;0.5 </a:t>
            </a:r>
            <a:r>
              <a:rPr lang="en-US" sz="1800" kern="0" dirty="0" smtClean="0">
                <a:cs typeface="Arial" panose="020B0604020202020204" pitchFamily="34" charset="0"/>
              </a:rPr>
              <a:t>º</a:t>
            </a:r>
            <a:r>
              <a:rPr lang="en-US" sz="1800" kern="0" dirty="0" smtClean="0">
                <a:solidFill>
                  <a:schemeClr val="tx1"/>
                </a:solidFill>
              </a:rPr>
              <a:t>C) upon recalibration</a:t>
            </a:r>
          </a:p>
        </p:txBody>
      </p:sp>
      <p:pic>
        <p:nvPicPr>
          <p:cNvPr id="10242" name="Picture 1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60" y="2579623"/>
            <a:ext cx="4860607" cy="35134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5958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60" y="3327662"/>
            <a:ext cx="1035755" cy="54232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" t="7075" r="12673" b="4229"/>
          <a:stretch/>
        </p:blipFill>
        <p:spPr bwMode="auto">
          <a:xfrm>
            <a:off x="623262" y="1224226"/>
            <a:ext cx="4363517" cy="3112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60" y="2579623"/>
            <a:ext cx="4860607" cy="35134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/>
              <a:t>Industrial trials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6334811"/>
            <a:ext cx="9144000" cy="49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None/>
            </a:pPr>
            <a:r>
              <a:rPr lang="en-US" sz="1800" kern="0" dirty="0" smtClean="0">
                <a:solidFill>
                  <a:schemeClr val="tx1"/>
                </a:solidFill>
              </a:rPr>
              <a:t>Neither thermocouple differed by more than 5 </a:t>
            </a:r>
            <a:r>
              <a:rPr lang="en-US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1800" kern="0" dirty="0" smtClean="0">
                <a:solidFill>
                  <a:schemeClr val="tx1"/>
                </a:solidFill>
              </a:rPr>
              <a:t>V (&lt;0.5 </a:t>
            </a:r>
            <a:r>
              <a:rPr lang="en-US" sz="1800" kern="0" dirty="0" smtClean="0">
                <a:cs typeface="Arial" panose="020B0604020202020204" pitchFamily="34" charset="0"/>
              </a:rPr>
              <a:t>º</a:t>
            </a:r>
            <a:r>
              <a:rPr lang="en-US" sz="1800" kern="0" dirty="0" smtClean="0">
                <a:solidFill>
                  <a:schemeClr val="tx1"/>
                </a:solidFill>
              </a:rPr>
              <a:t>C) upon recalibration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384779" y="1812782"/>
            <a:ext cx="1953" cy="14199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765800" y="1380558"/>
            <a:ext cx="2604462" cy="49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100"/>
              </a:spcBef>
              <a:buFont typeface="Wingdings" panose="05000000000000000000" pitchFamily="2" charset="2"/>
              <a:buNone/>
            </a:pPr>
            <a:r>
              <a:rPr lang="en-US" sz="1800" kern="0" dirty="0" smtClean="0">
                <a:solidFill>
                  <a:schemeClr val="tx1"/>
                </a:solidFill>
              </a:rPr>
              <a:t>Heating elements changed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295386" y="4146416"/>
            <a:ext cx="365760" cy="379828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28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241031" y="4146416"/>
            <a:ext cx="365760" cy="379828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28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268419" y="4350398"/>
            <a:ext cx="365760" cy="379828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28" charset="-128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167498" y="5369002"/>
            <a:ext cx="2604462" cy="49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100"/>
              </a:spcBef>
              <a:buFont typeface="Wingdings" panose="05000000000000000000" pitchFamily="2" charset="2"/>
              <a:buNone/>
            </a:pPr>
            <a:r>
              <a:rPr lang="en-US" sz="1800" kern="0" dirty="0" smtClean="0">
                <a:solidFill>
                  <a:srgbClr val="FF0000"/>
                </a:solidFill>
              </a:rPr>
              <a:t>Calibrations at NPL</a:t>
            </a:r>
          </a:p>
        </p:txBody>
      </p:sp>
    </p:spTree>
    <p:extLst>
      <p:ext uri="{BB962C8B-B14F-4D97-AF65-F5344CB8AC3E}">
        <p14:creationId xmlns:p14="http://schemas.microsoft.com/office/powerpoint/2010/main" val="34175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4357"/>
            <a:ext cx="8686800" cy="4114800"/>
          </a:xfrm>
          <a:ln>
            <a:noFill/>
          </a:ln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As we had issues early on with the Co-C thermocouple, tests using Ni-C were started.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Ni-C (1329 </a:t>
            </a:r>
            <a:r>
              <a:rPr lang="en-US" sz="1800" dirty="0" smtClean="0">
                <a:cs typeface="Arial" panose="020B0604020202020204" pitchFamily="34" charset="0"/>
              </a:rPr>
              <a:t>º</a:t>
            </a:r>
            <a:r>
              <a:rPr lang="en-US" sz="1800" dirty="0" smtClean="0">
                <a:solidFill>
                  <a:schemeClr val="tx1"/>
                </a:solidFill>
              </a:rPr>
              <a:t>C) has been found to be more robust than </a:t>
            </a:r>
            <a:r>
              <a:rPr lang="en-US" sz="1800" dirty="0">
                <a:solidFill>
                  <a:schemeClr val="tx1"/>
                </a:solidFill>
              </a:rPr>
              <a:t>Co-C (1324 </a:t>
            </a:r>
            <a:r>
              <a:rPr lang="en-US" sz="1800" dirty="0">
                <a:cs typeface="Arial" panose="020B0604020202020204" pitchFamily="34" charset="0"/>
              </a:rPr>
              <a:t>º</a:t>
            </a:r>
            <a:r>
              <a:rPr lang="en-US" sz="1800" dirty="0">
                <a:solidFill>
                  <a:schemeClr val="tx1"/>
                </a:solidFill>
              </a:rPr>
              <a:t>C)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	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smtClean="0"/>
              <a:t>Testing Ni-C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t="8861" r="11004" b="5063"/>
          <a:stretch/>
        </p:blipFill>
        <p:spPr bwMode="auto">
          <a:xfrm>
            <a:off x="2902340" y="3273393"/>
            <a:ext cx="3920490" cy="3132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08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4357"/>
            <a:ext cx="8686800" cy="4114800"/>
          </a:xfrm>
          <a:ln>
            <a:noFill/>
          </a:ln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University of Cambridge, with the assistance of PTB, </a:t>
            </a:r>
            <a:r>
              <a:rPr lang="en-US" sz="1800" dirty="0" smtClean="0">
                <a:solidFill>
                  <a:schemeClr val="tx1"/>
                </a:solidFill>
              </a:rPr>
              <a:t>have begun evaluating </a:t>
            </a:r>
            <a:r>
              <a:rPr lang="en-US" sz="1800" dirty="0">
                <a:solidFill>
                  <a:schemeClr val="tx1"/>
                </a:solidFill>
              </a:rPr>
              <a:t>MIMS (</a:t>
            </a:r>
            <a:r>
              <a:rPr lang="en-GB" sz="1800" dirty="0">
                <a:solidFill>
                  <a:schemeClr val="tx1"/>
                </a:solidFill>
              </a:rPr>
              <a:t>double wall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smtClean="0">
                <a:solidFill>
                  <a:schemeClr val="tx1"/>
                </a:solidFill>
              </a:rPr>
              <a:t>thermocouples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tx1"/>
                </a:solidFill>
              </a:rPr>
              <a:t>Type K (4.5 mm OD) - </a:t>
            </a:r>
            <a:r>
              <a:rPr lang="en-US" sz="1800" dirty="0" err="1">
                <a:solidFill>
                  <a:schemeClr val="tx1"/>
                </a:solidFill>
              </a:rPr>
              <a:t>optimised</a:t>
            </a:r>
            <a:r>
              <a:rPr lang="en-US" sz="1800" dirty="0">
                <a:solidFill>
                  <a:schemeClr val="tx1"/>
                </a:solidFill>
              </a:rPr>
              <a:t> for use at 1350 °C</a:t>
            </a:r>
          </a:p>
          <a:p>
            <a:pPr lvl="1">
              <a:lnSpc>
                <a:spcPct val="150000"/>
              </a:lnSpc>
              <a:spcBef>
                <a:spcPts val="100"/>
              </a:spcBef>
            </a:pPr>
            <a:r>
              <a:rPr lang="en-US" sz="1800" dirty="0"/>
              <a:t>		Lab tests, using industrially relevant thermal cycle</a:t>
            </a:r>
          </a:p>
          <a:p>
            <a:pPr lvl="1">
              <a:lnSpc>
                <a:spcPct val="150000"/>
              </a:lnSpc>
              <a:spcBef>
                <a:spcPts val="100"/>
              </a:spcBef>
            </a:pPr>
            <a:r>
              <a:rPr lang="en-US" sz="1800" dirty="0"/>
              <a:t>		Revealed issues with batch 1</a:t>
            </a:r>
            <a:r>
              <a:rPr lang="en-US" sz="1800" dirty="0" smtClean="0"/>
              <a:t>.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GB" dirty="0" smtClean="0"/>
              <a:t>Double wall MIMS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9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4357"/>
            <a:ext cx="8686800" cy="4114800"/>
          </a:xfrm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Our tasks in EMPRESS (WP2)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Before EMPRESS…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Integrated </a:t>
            </a:r>
            <a:r>
              <a:rPr lang="en-US" sz="1800" dirty="0">
                <a:solidFill>
                  <a:schemeClr val="tx1"/>
                </a:solidFill>
              </a:rPr>
              <a:t>self-validating thermocouples </a:t>
            </a:r>
            <a:r>
              <a:rPr lang="en-US" sz="1800" dirty="0" smtClean="0">
                <a:solidFill>
                  <a:schemeClr val="tx1"/>
                </a:solidFill>
              </a:rPr>
              <a:t>(with 7mm OD)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Ultra-stable </a:t>
            </a:r>
            <a:r>
              <a:rPr lang="en-US" sz="1800" dirty="0">
                <a:solidFill>
                  <a:schemeClr val="tx1"/>
                </a:solidFill>
              </a:rPr>
              <a:t>MIMS </a:t>
            </a:r>
            <a:r>
              <a:rPr lang="en-US" sz="1800" dirty="0" smtClean="0">
                <a:solidFill>
                  <a:schemeClr val="tx1"/>
                </a:solidFill>
              </a:rPr>
              <a:t>thermocouples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Industrial trials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Summary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smtClean="0"/>
              <a:t>Talk overview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4357"/>
            <a:ext cx="8686800" cy="4114800"/>
          </a:xfrm>
          <a:ln>
            <a:noFill/>
          </a:ln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University of Cambridge, with the assistance of PTB, </a:t>
            </a:r>
            <a:r>
              <a:rPr lang="en-US" sz="1800" dirty="0" smtClean="0">
                <a:solidFill>
                  <a:schemeClr val="tx1"/>
                </a:solidFill>
              </a:rPr>
              <a:t>have begun evaluating </a:t>
            </a:r>
            <a:r>
              <a:rPr lang="en-US" sz="1800" dirty="0">
                <a:solidFill>
                  <a:schemeClr val="tx1"/>
                </a:solidFill>
              </a:rPr>
              <a:t>MIMS (</a:t>
            </a:r>
            <a:r>
              <a:rPr lang="en-GB" sz="1800" dirty="0">
                <a:solidFill>
                  <a:schemeClr val="tx1"/>
                </a:solidFill>
              </a:rPr>
              <a:t>double wall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smtClean="0">
                <a:solidFill>
                  <a:schemeClr val="tx1"/>
                </a:solidFill>
              </a:rPr>
              <a:t>thermocouples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tx1"/>
                </a:solidFill>
              </a:rPr>
              <a:t>Type K (4.5 mm OD) - </a:t>
            </a:r>
            <a:r>
              <a:rPr lang="en-US" sz="1800" dirty="0" err="1">
                <a:solidFill>
                  <a:schemeClr val="tx1"/>
                </a:solidFill>
              </a:rPr>
              <a:t>optimised</a:t>
            </a:r>
            <a:r>
              <a:rPr lang="en-US" sz="1800" dirty="0">
                <a:solidFill>
                  <a:schemeClr val="tx1"/>
                </a:solidFill>
              </a:rPr>
              <a:t> for use at 1350 °C</a:t>
            </a:r>
          </a:p>
          <a:p>
            <a:pPr lvl="1">
              <a:lnSpc>
                <a:spcPct val="150000"/>
              </a:lnSpc>
              <a:spcBef>
                <a:spcPts val="100"/>
              </a:spcBef>
            </a:pPr>
            <a:r>
              <a:rPr lang="en-US" sz="1800" dirty="0"/>
              <a:t>		Lab tests, using industrially relevant thermal cycle</a:t>
            </a:r>
          </a:p>
          <a:p>
            <a:pPr lvl="1">
              <a:lnSpc>
                <a:spcPct val="150000"/>
              </a:lnSpc>
              <a:spcBef>
                <a:spcPts val="100"/>
              </a:spcBef>
            </a:pPr>
            <a:r>
              <a:rPr lang="en-US" sz="1800" dirty="0"/>
              <a:t>		Revealed issues with batch 1</a:t>
            </a:r>
            <a:r>
              <a:rPr lang="en-US" sz="1800" dirty="0" smtClean="0"/>
              <a:t>.</a:t>
            </a:r>
          </a:p>
          <a:p>
            <a:pPr marL="0" lvl="1" indent="0">
              <a:lnSpc>
                <a:spcPct val="150000"/>
              </a:lnSpc>
              <a:spcBef>
                <a:spcPts val="100"/>
              </a:spcBef>
              <a:buClr>
                <a:srgbClr val="003399"/>
              </a:buClr>
            </a:pPr>
            <a:endParaRPr lang="en-US" sz="1800" b="1" dirty="0" smtClean="0">
              <a:cs typeface="+mn-cs"/>
            </a:endParaRPr>
          </a:p>
          <a:p>
            <a:pPr marL="0" lvl="1" indent="0">
              <a:lnSpc>
                <a:spcPct val="150000"/>
              </a:lnSpc>
              <a:spcBef>
                <a:spcPts val="100"/>
              </a:spcBef>
              <a:buClr>
                <a:srgbClr val="003399"/>
              </a:buClr>
            </a:pPr>
            <a:r>
              <a:rPr lang="en-US" sz="1800" b="1" dirty="0" smtClean="0">
                <a:cs typeface="+mn-cs"/>
              </a:rPr>
              <a:t>Plan </a:t>
            </a:r>
            <a:r>
              <a:rPr lang="en-US" sz="1800" b="1" dirty="0">
                <a:cs typeface="+mn-cs"/>
              </a:rPr>
              <a:t>B: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Type </a:t>
            </a:r>
            <a:r>
              <a:rPr lang="en-US" sz="1800" dirty="0">
                <a:solidFill>
                  <a:schemeClr val="tx1"/>
                </a:solidFill>
              </a:rPr>
              <a:t>N (3.0 mm OD) - </a:t>
            </a:r>
            <a:r>
              <a:rPr lang="en-US" sz="1800" dirty="0" err="1">
                <a:solidFill>
                  <a:schemeClr val="tx1"/>
                </a:solidFill>
              </a:rPr>
              <a:t>optimised</a:t>
            </a:r>
            <a:r>
              <a:rPr lang="en-US" sz="1800" dirty="0">
                <a:solidFill>
                  <a:schemeClr val="tx1"/>
                </a:solidFill>
              </a:rPr>
              <a:t> for use at 1200 °C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	Lab tests, using industrially relevant thermal </a:t>
            </a:r>
            <a:r>
              <a:rPr lang="en-US" sz="1800" dirty="0" smtClean="0">
                <a:solidFill>
                  <a:schemeClr val="tx1"/>
                </a:solidFill>
              </a:rPr>
              <a:t>cycle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GB" dirty="0" smtClean="0"/>
              <a:t>Double wall MIMS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4357"/>
            <a:ext cx="8686800" cy="4114800"/>
          </a:xfrm>
          <a:ln>
            <a:noFill/>
          </a:ln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Tasks complete: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tx1"/>
                </a:solidFill>
              </a:rPr>
              <a:t>New lab facility installed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GB" dirty="0"/>
              <a:t>Double wall </a:t>
            </a:r>
            <a:r>
              <a:rPr lang="en-GB" dirty="0" smtClean="0"/>
              <a:t>MIMS – N </a:t>
            </a:r>
            <a:r>
              <a:rPr lang="en-GB" dirty="0"/>
              <a:t>@ </a:t>
            </a:r>
            <a:r>
              <a:rPr lang="en-GB" dirty="0" smtClean="0"/>
              <a:t>1200 °C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501859"/>
            <a:ext cx="4303098" cy="322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9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501859"/>
            <a:ext cx="4303098" cy="322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4357"/>
            <a:ext cx="8686800" cy="4114800"/>
          </a:xfrm>
          <a:ln>
            <a:noFill/>
          </a:ln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Tasks complete: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tx1"/>
                </a:solidFill>
              </a:rPr>
              <a:t>New lab facility installed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Industrially-relevant </a:t>
            </a:r>
            <a:r>
              <a:rPr lang="en-US" sz="1800" dirty="0">
                <a:solidFill>
                  <a:schemeClr val="tx1"/>
                </a:solidFill>
              </a:rPr>
              <a:t>cyclic testing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GB" dirty="0"/>
              <a:t>Double wall </a:t>
            </a:r>
            <a:r>
              <a:rPr lang="en-GB" dirty="0" smtClean="0"/>
              <a:t>MIMS – </a:t>
            </a:r>
            <a:r>
              <a:rPr lang="en-GB" dirty="0" smtClean="0"/>
              <a:t>N </a:t>
            </a:r>
            <a:r>
              <a:rPr lang="en-GB" dirty="0"/>
              <a:t>@ </a:t>
            </a:r>
            <a:r>
              <a:rPr lang="en-GB" dirty="0" smtClean="0"/>
              <a:t>1200 °C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r="7649"/>
          <a:stretch>
            <a:fillRect/>
          </a:stretch>
        </p:blipFill>
        <p:spPr bwMode="auto">
          <a:xfrm>
            <a:off x="2400300" y="3027363"/>
            <a:ext cx="6589098" cy="37145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41359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501859"/>
            <a:ext cx="4303098" cy="322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r="7649"/>
          <a:stretch>
            <a:fillRect/>
          </a:stretch>
        </p:blipFill>
        <p:spPr bwMode="auto">
          <a:xfrm>
            <a:off x="2400300" y="3027363"/>
            <a:ext cx="6589098" cy="37145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4357"/>
            <a:ext cx="8686800" cy="4114800"/>
          </a:xfrm>
          <a:ln>
            <a:noFill/>
          </a:ln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Tasks complete: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tx1"/>
                </a:solidFill>
              </a:rPr>
              <a:t>New lab facility installed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tx1"/>
                </a:solidFill>
              </a:rPr>
              <a:t>Industrially-relevant cyclic testing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GB" dirty="0"/>
              <a:t>Double wall </a:t>
            </a:r>
            <a:r>
              <a:rPr lang="en-GB" dirty="0" smtClean="0"/>
              <a:t>MIMS – N @ 1200 °C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2941424" y="3743845"/>
            <a:ext cx="5605676" cy="5131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941424" y="4071654"/>
            <a:ext cx="5605676" cy="436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941424" y="4571379"/>
            <a:ext cx="5605676" cy="813421"/>
          </a:xfrm>
          <a:prstGeom prst="line">
            <a:avLst/>
          </a:prstGeom>
          <a:ln w="381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4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4357"/>
            <a:ext cx="8686800" cy="4114800"/>
          </a:xfrm>
          <a:ln>
            <a:noFill/>
          </a:ln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Tasks complete: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Short </a:t>
            </a:r>
            <a:r>
              <a:rPr lang="en-GB" sz="1800" dirty="0">
                <a:solidFill>
                  <a:schemeClr val="tx1"/>
                </a:solidFill>
              </a:rPr>
              <a:t>term test in vacuum furnace at </a:t>
            </a:r>
            <a:r>
              <a:rPr lang="en-GB" sz="1800" dirty="0" smtClean="0">
                <a:solidFill>
                  <a:schemeClr val="tx1"/>
                </a:solidFill>
              </a:rPr>
              <a:t>AFRC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endParaRPr lang="en-GB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Tests </a:t>
            </a:r>
            <a:r>
              <a:rPr lang="en-GB" sz="1800" dirty="0">
                <a:solidFill>
                  <a:schemeClr val="tx1"/>
                </a:solidFill>
              </a:rPr>
              <a:t>at Bodycote UK in vacuum furnaces at </a:t>
            </a:r>
            <a:r>
              <a:rPr lang="en-GB" sz="1800" dirty="0" smtClean="0">
                <a:solidFill>
                  <a:schemeClr val="tx1"/>
                </a:solidFill>
              </a:rPr>
              <a:t>1200°C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1800" dirty="0">
                <a:solidFill>
                  <a:schemeClr val="tx1"/>
                </a:solidFill>
              </a:rPr>
              <a:t>	</a:t>
            </a:r>
            <a:r>
              <a:rPr lang="en-GB" sz="1800" dirty="0" smtClean="0">
                <a:solidFill>
                  <a:schemeClr val="tx1"/>
                </a:solidFill>
              </a:rPr>
              <a:t>In-house tests started </a:t>
            </a:r>
            <a:r>
              <a:rPr lang="en-GB" sz="1800" dirty="0">
                <a:solidFill>
                  <a:schemeClr val="tx1"/>
                </a:solidFill>
              </a:rPr>
              <a:t>in October/November </a:t>
            </a:r>
            <a:r>
              <a:rPr lang="en-GB" sz="1800" dirty="0" smtClean="0">
                <a:solidFill>
                  <a:schemeClr val="tx1"/>
                </a:solidFill>
              </a:rPr>
              <a:t>2017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Installation at Bodycote ongoing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1800" dirty="0">
                <a:solidFill>
                  <a:schemeClr val="tx1"/>
                </a:solidFill>
              </a:rPr>
              <a:t>	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smtClean="0"/>
              <a:t>Industrial trials </a:t>
            </a:r>
            <a:r>
              <a:rPr lang="en-GB" dirty="0"/>
              <a:t>– N @ 1200 °C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  <p:pic>
        <p:nvPicPr>
          <p:cNvPr id="12" name="Picture 11" descr="http://www.airto.co.uk/images/logos/afr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74" y="2011266"/>
            <a:ext cx="1526441" cy="66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www.durocontrol.com.br/content/logos/Bodycote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74" y="3345933"/>
            <a:ext cx="1458846" cy="33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8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4357"/>
            <a:ext cx="8686800" cy="4114800"/>
          </a:xfrm>
          <a:ln>
            <a:noFill/>
          </a:ln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Tasks complete: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Short </a:t>
            </a:r>
            <a:r>
              <a:rPr lang="en-GB" sz="1800" dirty="0">
                <a:solidFill>
                  <a:schemeClr val="tx1"/>
                </a:solidFill>
              </a:rPr>
              <a:t>term test in vacuum furnace at </a:t>
            </a:r>
            <a:r>
              <a:rPr lang="en-GB" sz="1800" dirty="0" smtClean="0">
                <a:solidFill>
                  <a:schemeClr val="tx1"/>
                </a:solidFill>
              </a:rPr>
              <a:t>AFRC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endParaRPr lang="en-GB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Tests </a:t>
            </a:r>
            <a:r>
              <a:rPr lang="en-GB" sz="1800" dirty="0">
                <a:solidFill>
                  <a:schemeClr val="tx1"/>
                </a:solidFill>
              </a:rPr>
              <a:t>at Bodycote UK in vacuum furnaces at </a:t>
            </a:r>
            <a:r>
              <a:rPr lang="en-GB" sz="1800" dirty="0" smtClean="0">
                <a:solidFill>
                  <a:schemeClr val="tx1"/>
                </a:solidFill>
              </a:rPr>
              <a:t>1200°C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1800" dirty="0">
                <a:solidFill>
                  <a:schemeClr val="tx1"/>
                </a:solidFill>
              </a:rPr>
              <a:t>	</a:t>
            </a:r>
            <a:r>
              <a:rPr lang="en-GB" sz="1800" dirty="0" smtClean="0">
                <a:solidFill>
                  <a:schemeClr val="tx1"/>
                </a:solidFill>
              </a:rPr>
              <a:t>In-house tests started </a:t>
            </a:r>
            <a:r>
              <a:rPr lang="en-GB" sz="1800" dirty="0">
                <a:solidFill>
                  <a:schemeClr val="tx1"/>
                </a:solidFill>
              </a:rPr>
              <a:t>in October/November </a:t>
            </a:r>
            <a:r>
              <a:rPr lang="en-GB" sz="1800" dirty="0" smtClean="0">
                <a:solidFill>
                  <a:schemeClr val="tx1"/>
                </a:solidFill>
              </a:rPr>
              <a:t>2017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Installation at Bodycote ongoing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Type K (Batch 2) - Thermal cycle tests have been started (Mar 2018)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100"/>
              </a:spcBef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100"/>
              </a:spcBef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1800" dirty="0">
                <a:solidFill>
                  <a:schemeClr val="tx1"/>
                </a:solidFill>
              </a:rPr>
              <a:t>	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smtClean="0"/>
              <a:t>Industrial trials </a:t>
            </a:r>
            <a:r>
              <a:rPr lang="en-GB" dirty="0"/>
              <a:t>– N @ 1200 °C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  <p:pic>
        <p:nvPicPr>
          <p:cNvPr id="12" name="Picture 11" descr="http://www.airto.co.uk/images/logos/afr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74" y="2011266"/>
            <a:ext cx="1526441" cy="66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www.durocontrol.com.br/content/logos/Bodycote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74" y="3345933"/>
            <a:ext cx="1458846" cy="33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4357"/>
            <a:ext cx="8686800" cy="4114800"/>
          </a:xfrm>
          <a:ln>
            <a:noFill/>
          </a:ln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Tasks complete: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Short </a:t>
            </a:r>
            <a:r>
              <a:rPr lang="en-GB" sz="1800" dirty="0">
                <a:solidFill>
                  <a:schemeClr val="tx1"/>
                </a:solidFill>
              </a:rPr>
              <a:t>term test in vacuum furnace at </a:t>
            </a:r>
            <a:r>
              <a:rPr lang="en-GB" sz="1800" dirty="0" smtClean="0">
                <a:solidFill>
                  <a:schemeClr val="tx1"/>
                </a:solidFill>
              </a:rPr>
              <a:t>AFRC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endParaRPr lang="en-GB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Tests </a:t>
            </a:r>
            <a:r>
              <a:rPr lang="en-GB" sz="1800" dirty="0">
                <a:solidFill>
                  <a:schemeClr val="tx1"/>
                </a:solidFill>
              </a:rPr>
              <a:t>at Bodycote UK in vacuum furnaces at </a:t>
            </a:r>
            <a:r>
              <a:rPr lang="en-GB" sz="1800" dirty="0" smtClean="0">
                <a:solidFill>
                  <a:schemeClr val="tx1"/>
                </a:solidFill>
              </a:rPr>
              <a:t>1200°C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1800" dirty="0">
                <a:solidFill>
                  <a:schemeClr val="tx1"/>
                </a:solidFill>
              </a:rPr>
              <a:t>	</a:t>
            </a:r>
            <a:r>
              <a:rPr lang="en-GB" sz="1800" dirty="0" smtClean="0">
                <a:solidFill>
                  <a:schemeClr val="tx1"/>
                </a:solidFill>
              </a:rPr>
              <a:t>In-house tests started </a:t>
            </a:r>
            <a:r>
              <a:rPr lang="en-GB" sz="1800" dirty="0">
                <a:solidFill>
                  <a:schemeClr val="tx1"/>
                </a:solidFill>
              </a:rPr>
              <a:t>in October/November </a:t>
            </a:r>
            <a:r>
              <a:rPr lang="en-GB" sz="1800" dirty="0" smtClean="0">
                <a:solidFill>
                  <a:schemeClr val="tx1"/>
                </a:solidFill>
              </a:rPr>
              <a:t>2017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Installation at Bodycote ongoing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Type K (Batch 2) - Thermal cycle tests have been started (Mar 2018)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Unfortunately – the results are not quite analysed yet…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1800" dirty="0">
                <a:solidFill>
                  <a:schemeClr val="tx1"/>
                </a:solidFill>
              </a:rPr>
              <a:t>	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smtClean="0"/>
              <a:t>Industrial trials </a:t>
            </a:r>
            <a:r>
              <a:rPr lang="en-GB" dirty="0"/>
              <a:t>– N @ 1200 °C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  <p:pic>
        <p:nvPicPr>
          <p:cNvPr id="12" name="Picture 11" descr="http://www.airto.co.uk/images/logos/afr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74" y="2011266"/>
            <a:ext cx="1526441" cy="66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www.durocontrol.com.br/content/logos/Bodycote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74" y="3345933"/>
            <a:ext cx="1458846" cy="33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3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4357"/>
            <a:ext cx="4425760" cy="4114800"/>
          </a:xfrm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Designed and tested integrated </a:t>
            </a:r>
            <a:r>
              <a:rPr lang="en-US" sz="1800" dirty="0">
                <a:solidFill>
                  <a:schemeClr val="tx1"/>
                </a:solidFill>
              </a:rPr>
              <a:t>self-validating </a:t>
            </a:r>
            <a:r>
              <a:rPr lang="en-US" sz="1800" dirty="0" smtClean="0">
                <a:solidFill>
                  <a:schemeClr val="tx1"/>
                </a:solidFill>
              </a:rPr>
              <a:t>thermocouples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smtClean="0"/>
              <a:t>Summary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  <p:pic>
        <p:nvPicPr>
          <p:cNvPr id="8" name="Picture 7" descr="Fig 1b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5"/>
          <a:stretch/>
        </p:blipFill>
        <p:spPr bwMode="auto">
          <a:xfrm>
            <a:off x="6038509" y="1240855"/>
            <a:ext cx="2922611" cy="1705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0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4357"/>
            <a:ext cx="4425760" cy="4114800"/>
          </a:xfrm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Designed and tested integrated </a:t>
            </a:r>
            <a:r>
              <a:rPr lang="en-US" sz="1800" dirty="0">
                <a:solidFill>
                  <a:schemeClr val="tx1"/>
                </a:solidFill>
              </a:rPr>
              <a:t>self-validating </a:t>
            </a:r>
            <a:r>
              <a:rPr lang="en-US" sz="1800" dirty="0" smtClean="0">
                <a:solidFill>
                  <a:schemeClr val="tx1"/>
                </a:solidFill>
              </a:rPr>
              <a:t>thermocouples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smtClean="0"/>
              <a:t>Summary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  <p:pic>
        <p:nvPicPr>
          <p:cNvPr id="8" name="Picture 7" descr="Fig 1b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5"/>
          <a:stretch/>
        </p:blipFill>
        <p:spPr bwMode="auto">
          <a:xfrm>
            <a:off x="6038509" y="1240855"/>
            <a:ext cx="2922611" cy="170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7595" r="11004" b="4641"/>
          <a:stretch/>
        </p:blipFill>
        <p:spPr bwMode="auto">
          <a:xfrm>
            <a:off x="5647800" y="2155699"/>
            <a:ext cx="2899292" cy="20225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880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4357"/>
            <a:ext cx="4425760" cy="4114800"/>
          </a:xfrm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Designed and tested integrated </a:t>
            </a:r>
            <a:r>
              <a:rPr lang="en-US" sz="1800" dirty="0">
                <a:solidFill>
                  <a:schemeClr val="tx1"/>
                </a:solidFill>
              </a:rPr>
              <a:t>self-validating </a:t>
            </a:r>
            <a:r>
              <a:rPr lang="en-US" sz="1800" dirty="0" smtClean="0">
                <a:solidFill>
                  <a:schemeClr val="tx1"/>
                </a:solidFill>
              </a:rPr>
              <a:t>thermocouples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Tested </a:t>
            </a:r>
            <a:r>
              <a:rPr lang="en-US" sz="1800" dirty="0">
                <a:solidFill>
                  <a:schemeClr val="tx1"/>
                </a:solidFill>
              </a:rPr>
              <a:t>&amp; </a:t>
            </a:r>
            <a:r>
              <a:rPr lang="en-US" sz="1800" dirty="0" smtClean="0">
                <a:solidFill>
                  <a:schemeClr val="tx1"/>
                </a:solidFill>
              </a:rPr>
              <a:t>Validated (some) ultra-stable double walled </a:t>
            </a:r>
            <a:r>
              <a:rPr lang="en-US" sz="1800" dirty="0">
                <a:solidFill>
                  <a:schemeClr val="tx1"/>
                </a:solidFill>
              </a:rPr>
              <a:t>MIMS </a:t>
            </a:r>
            <a:r>
              <a:rPr lang="en-US" sz="1800" dirty="0" smtClean="0">
                <a:solidFill>
                  <a:schemeClr val="tx1"/>
                </a:solidFill>
              </a:rPr>
              <a:t>thermocouples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smtClean="0"/>
              <a:t>Summary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  <p:pic>
        <p:nvPicPr>
          <p:cNvPr id="8" name="Picture 7" descr="Fig 1b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5"/>
          <a:stretch/>
        </p:blipFill>
        <p:spPr bwMode="auto">
          <a:xfrm>
            <a:off x="6038509" y="1240855"/>
            <a:ext cx="2922611" cy="170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7595" r="11004" b="4641"/>
          <a:stretch/>
        </p:blipFill>
        <p:spPr bwMode="auto">
          <a:xfrm>
            <a:off x="5647800" y="2155699"/>
            <a:ext cx="2899292" cy="20225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" r="41102" b="55158"/>
          <a:stretch/>
        </p:blipFill>
        <p:spPr>
          <a:xfrm>
            <a:off x="5300426" y="2932515"/>
            <a:ext cx="2901906" cy="214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4357"/>
            <a:ext cx="8204200" cy="4114800"/>
          </a:xfrm>
          <a:ln>
            <a:noFill/>
          </a:ln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Our tasks: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To design, test &amp; trial integrated self-validating thermocouples to be suitable for industrial use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(i.e. same shape, size as standard)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To test &amp; validate ultra-stable </a:t>
            </a:r>
            <a:r>
              <a:rPr lang="en-US" sz="1800" dirty="0">
                <a:solidFill>
                  <a:schemeClr val="tx1"/>
                </a:solidFill>
              </a:rPr>
              <a:t>MIMS </a:t>
            </a:r>
            <a:r>
              <a:rPr lang="en-US" sz="1800" dirty="0" smtClean="0">
                <a:solidFill>
                  <a:schemeClr val="tx1"/>
                </a:solidFill>
              </a:rPr>
              <a:t>thermocouples with the 2-layer </a:t>
            </a:r>
            <a:r>
              <a:rPr lang="en-US" sz="1800" dirty="0">
                <a:solidFill>
                  <a:schemeClr val="tx1"/>
                </a:solidFill>
              </a:rPr>
              <a:t>sheath </a:t>
            </a:r>
            <a:r>
              <a:rPr lang="en-US" sz="1800" dirty="0" smtClean="0">
                <a:solidFill>
                  <a:schemeClr val="tx1"/>
                </a:solidFill>
              </a:rPr>
              <a:t>design in industrially relevant (simulated) conditions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Demonstrate both in real industrial conditions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smtClean="0"/>
              <a:t>EMPRESS WP2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4357"/>
            <a:ext cx="4425760" cy="4114800"/>
          </a:xfrm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Designed and tested integrated </a:t>
            </a:r>
            <a:r>
              <a:rPr lang="en-US" sz="1800" dirty="0">
                <a:solidFill>
                  <a:schemeClr val="tx1"/>
                </a:solidFill>
              </a:rPr>
              <a:t>self-validating </a:t>
            </a:r>
            <a:r>
              <a:rPr lang="en-US" sz="1800" dirty="0" smtClean="0">
                <a:solidFill>
                  <a:schemeClr val="tx1"/>
                </a:solidFill>
              </a:rPr>
              <a:t>thermocouples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Tested </a:t>
            </a:r>
            <a:r>
              <a:rPr lang="en-US" sz="1800" dirty="0">
                <a:solidFill>
                  <a:schemeClr val="tx1"/>
                </a:solidFill>
              </a:rPr>
              <a:t>&amp; </a:t>
            </a:r>
            <a:r>
              <a:rPr lang="en-US" sz="1800" dirty="0" smtClean="0">
                <a:solidFill>
                  <a:schemeClr val="tx1"/>
                </a:solidFill>
              </a:rPr>
              <a:t>Validated (some) ultra-stable double walled </a:t>
            </a:r>
            <a:r>
              <a:rPr lang="en-US" sz="1800" dirty="0">
                <a:solidFill>
                  <a:schemeClr val="tx1"/>
                </a:solidFill>
              </a:rPr>
              <a:t>MIMS </a:t>
            </a:r>
            <a:r>
              <a:rPr lang="en-US" sz="1800" dirty="0" smtClean="0">
                <a:solidFill>
                  <a:schemeClr val="tx1"/>
                </a:solidFill>
              </a:rPr>
              <a:t>thermocouples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smtClean="0"/>
              <a:t>Summary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  <p:pic>
        <p:nvPicPr>
          <p:cNvPr id="8" name="Picture 7" descr="Fig 1b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5"/>
          <a:stretch/>
        </p:blipFill>
        <p:spPr bwMode="auto">
          <a:xfrm>
            <a:off x="6038509" y="1240855"/>
            <a:ext cx="2922611" cy="170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7595" r="11004" b="4641"/>
          <a:stretch/>
        </p:blipFill>
        <p:spPr bwMode="auto">
          <a:xfrm>
            <a:off x="5647800" y="2155699"/>
            <a:ext cx="2899292" cy="20225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" r="41102" b="55158"/>
          <a:stretch/>
        </p:blipFill>
        <p:spPr>
          <a:xfrm>
            <a:off x="5300426" y="2932515"/>
            <a:ext cx="2901906" cy="2143453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r="7649"/>
          <a:stretch>
            <a:fillRect/>
          </a:stretch>
        </p:blipFill>
        <p:spPr bwMode="auto">
          <a:xfrm>
            <a:off x="4973572" y="3861572"/>
            <a:ext cx="2912980" cy="16421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7034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4357"/>
            <a:ext cx="4425760" cy="4114800"/>
          </a:xfrm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Designed and tested integrated </a:t>
            </a:r>
            <a:r>
              <a:rPr lang="en-US" sz="1800" dirty="0">
                <a:solidFill>
                  <a:schemeClr val="tx1"/>
                </a:solidFill>
              </a:rPr>
              <a:t>self-validating </a:t>
            </a:r>
            <a:r>
              <a:rPr lang="en-US" sz="1800" dirty="0" smtClean="0">
                <a:solidFill>
                  <a:schemeClr val="tx1"/>
                </a:solidFill>
              </a:rPr>
              <a:t>thermocouples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Tested </a:t>
            </a:r>
            <a:r>
              <a:rPr lang="en-US" sz="1800" dirty="0">
                <a:solidFill>
                  <a:schemeClr val="tx1"/>
                </a:solidFill>
              </a:rPr>
              <a:t>&amp; </a:t>
            </a:r>
            <a:r>
              <a:rPr lang="en-US" sz="1800" dirty="0" smtClean="0">
                <a:solidFill>
                  <a:schemeClr val="tx1"/>
                </a:solidFill>
              </a:rPr>
              <a:t>Validated (some) ultra-stable double walled </a:t>
            </a:r>
            <a:r>
              <a:rPr lang="en-US" sz="1800" dirty="0">
                <a:solidFill>
                  <a:schemeClr val="tx1"/>
                </a:solidFill>
              </a:rPr>
              <a:t>MIMS </a:t>
            </a:r>
            <a:r>
              <a:rPr lang="en-US" sz="1800" dirty="0" smtClean="0">
                <a:solidFill>
                  <a:schemeClr val="tx1"/>
                </a:solidFill>
              </a:rPr>
              <a:t>thermocouples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Tested </a:t>
            </a:r>
            <a:r>
              <a:rPr lang="en-US" sz="1800" dirty="0">
                <a:solidFill>
                  <a:schemeClr val="tx1"/>
                </a:solidFill>
              </a:rPr>
              <a:t>both in real industrial </a:t>
            </a:r>
            <a:r>
              <a:rPr lang="en-US" sz="1800" dirty="0" smtClean="0">
                <a:solidFill>
                  <a:schemeClr val="tx1"/>
                </a:solidFill>
              </a:rPr>
              <a:t>conditions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smtClean="0"/>
              <a:t>Summary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  <p:pic>
        <p:nvPicPr>
          <p:cNvPr id="8" name="Picture 7" descr="Fig 1b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5"/>
          <a:stretch/>
        </p:blipFill>
        <p:spPr bwMode="auto">
          <a:xfrm>
            <a:off x="6038509" y="1240855"/>
            <a:ext cx="2922611" cy="170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7595" r="11004" b="4641"/>
          <a:stretch/>
        </p:blipFill>
        <p:spPr bwMode="auto">
          <a:xfrm>
            <a:off x="5647800" y="2155699"/>
            <a:ext cx="2899292" cy="20225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" r="41102" b="55158"/>
          <a:stretch/>
        </p:blipFill>
        <p:spPr>
          <a:xfrm>
            <a:off x="5300426" y="2932515"/>
            <a:ext cx="2901906" cy="2143453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r="7649"/>
          <a:stretch>
            <a:fillRect/>
          </a:stretch>
        </p:blipFill>
        <p:spPr bwMode="auto">
          <a:xfrm>
            <a:off x="4973572" y="3861572"/>
            <a:ext cx="2912980" cy="16421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</p:pic>
      <p:pic>
        <p:nvPicPr>
          <p:cNvPr id="9" name="Picture 1" descr="image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48" y="4648042"/>
            <a:ext cx="2899292" cy="19260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2996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651552" y="4660901"/>
            <a:ext cx="7689576" cy="1879167"/>
            <a:chOff x="626840" y="4305301"/>
            <a:chExt cx="7689576" cy="1879167"/>
          </a:xfrm>
        </p:grpSpPr>
        <p:pic>
          <p:nvPicPr>
            <p:cNvPr id="5" name="Picture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840" y="4305301"/>
              <a:ext cx="1532160" cy="113475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83568" y="5661248"/>
              <a:ext cx="76328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5596"/>
                  </a:solidFill>
                  <a:latin typeface="Arial" charset="0"/>
                </a:rPr>
                <a:t>The National Physical Laboratory is operated by NPL Management Ltd, a wholly-owned company of the Department for Business, </a:t>
              </a:r>
              <a:r>
                <a:rPr lang="en-GB" sz="1400" dirty="0" smtClean="0">
                  <a:solidFill>
                    <a:srgbClr val="005596"/>
                  </a:solidFill>
                  <a:latin typeface="Arial" charset="0"/>
                </a:rPr>
                <a:t>Energy and Industrial Strategy (BEIS).</a:t>
              </a:r>
              <a:endParaRPr lang="en-GB" sz="1400" dirty="0">
                <a:solidFill>
                  <a:srgbClr val="005596"/>
                </a:solidFill>
                <a:latin typeface="Arial" charset="0"/>
              </a:endParaRPr>
            </a:p>
          </p:txBody>
        </p:sp>
      </p:grpSp>
      <p:pic>
        <p:nvPicPr>
          <p:cNvPr id="7" name="Picture 35" descr="http://www.macpoll.eu/sites/default/files/u207/NPL%20Logo%20294%2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12" y="1668099"/>
            <a:ext cx="1272316" cy="48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www.airto.co.uk/images/logos/afr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362" y="3321415"/>
            <a:ext cx="1209233" cy="5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environnement-sa.fr/wp-content/uploads/2012/09/071024180353_logo_brm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44" y="2619476"/>
            <a:ext cx="1050349" cy="66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encrypted-tbn2.gstatic.com/images?q=tbn:ANd9GcR3f-iKs8ByeIAkTA2uBbrYQ5sJynzzS-dKCzZHRPcb_j1LsblrX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831" y="1822442"/>
            <a:ext cx="1556612" cy="3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24" descr="PTB-Weitergabe-Logo-RG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0917" y="3019252"/>
            <a:ext cx="1013250" cy="6201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79" y="2397016"/>
            <a:ext cx="2355905" cy="4211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  <p:pic>
        <p:nvPicPr>
          <p:cNvPr id="14" name="Picture 5" descr="http://www.durocontrol.com.br/content/logos/Bodycote_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78" y="1900614"/>
            <a:ext cx="1629757" cy="37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7822" y="2645350"/>
            <a:ext cx="1428185" cy="74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4357"/>
            <a:ext cx="8204200" cy="4114800"/>
          </a:xfrm>
          <a:ln>
            <a:noFill/>
          </a:ln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Integrated </a:t>
            </a:r>
            <a:r>
              <a:rPr lang="en-US" sz="1800" b="1" dirty="0">
                <a:solidFill>
                  <a:schemeClr val="tx1"/>
                </a:solidFill>
              </a:rPr>
              <a:t>self-validating </a:t>
            </a:r>
            <a:r>
              <a:rPr lang="en-US" sz="1800" b="1" i="1" dirty="0">
                <a:solidFill>
                  <a:schemeClr val="tx1"/>
                </a:solidFill>
              </a:rPr>
              <a:t>(</a:t>
            </a:r>
            <a:r>
              <a:rPr lang="en-US" sz="1800" b="1" i="1" dirty="0" err="1">
                <a:solidFill>
                  <a:schemeClr val="tx1"/>
                </a:solidFill>
              </a:rPr>
              <a:t>inseva</a:t>
            </a:r>
            <a:r>
              <a:rPr lang="en-US" sz="1800" b="1" i="1" dirty="0">
                <a:solidFill>
                  <a:schemeClr val="tx1"/>
                </a:solidFill>
              </a:rPr>
              <a:t>) </a:t>
            </a:r>
            <a:r>
              <a:rPr lang="en-US" sz="1800" b="1" dirty="0" smtClean="0">
                <a:solidFill>
                  <a:schemeClr val="tx1"/>
                </a:solidFill>
              </a:rPr>
              <a:t>thermocouples </a:t>
            </a:r>
            <a:r>
              <a:rPr lang="en-US" sz="1800" dirty="0" smtClean="0">
                <a:solidFill>
                  <a:schemeClr val="tx1"/>
                </a:solidFill>
              </a:rPr>
              <a:t>had been shown to work 	(by various groups), but were generally ‘intrusive’ and fragile.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smtClean="0"/>
              <a:t>Before EMPRESS…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8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4357"/>
            <a:ext cx="8204200" cy="4114800"/>
          </a:xfrm>
          <a:ln>
            <a:noFill/>
          </a:ln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Integrated </a:t>
            </a:r>
            <a:r>
              <a:rPr lang="en-US" sz="1800" b="1" dirty="0">
                <a:solidFill>
                  <a:schemeClr val="tx1"/>
                </a:solidFill>
              </a:rPr>
              <a:t>self-validating </a:t>
            </a:r>
            <a:r>
              <a:rPr lang="en-US" sz="1800" b="1" i="1" dirty="0" smtClean="0">
                <a:solidFill>
                  <a:schemeClr val="tx1"/>
                </a:solidFill>
              </a:rPr>
              <a:t>(</a:t>
            </a:r>
            <a:r>
              <a:rPr lang="en-US" sz="1800" b="1" i="1" dirty="0" err="1" smtClean="0">
                <a:solidFill>
                  <a:schemeClr val="tx1"/>
                </a:solidFill>
              </a:rPr>
              <a:t>inseva</a:t>
            </a:r>
            <a:r>
              <a:rPr lang="en-US" sz="1800" b="1" i="1" dirty="0" smtClean="0">
                <a:solidFill>
                  <a:schemeClr val="tx1"/>
                </a:solidFill>
              </a:rPr>
              <a:t>) </a:t>
            </a:r>
            <a:r>
              <a:rPr lang="en-US" sz="1800" b="1" dirty="0" smtClean="0">
                <a:solidFill>
                  <a:schemeClr val="tx1"/>
                </a:solidFill>
              </a:rPr>
              <a:t>thermocouples </a:t>
            </a:r>
            <a:r>
              <a:rPr lang="en-US" sz="1800" dirty="0" smtClean="0">
                <a:solidFill>
                  <a:schemeClr val="tx1"/>
                </a:solidFill>
              </a:rPr>
              <a:t>had been shown to work 	(by various groups), but were generally ‘intrusive’ and fragile.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GB" sz="1800" b="1" dirty="0" smtClean="0">
                <a:solidFill>
                  <a:schemeClr val="tx1"/>
                </a:solidFill>
              </a:rPr>
              <a:t>The </a:t>
            </a:r>
            <a:r>
              <a:rPr lang="en-GB" sz="1800" b="1" dirty="0">
                <a:solidFill>
                  <a:schemeClr val="tx1"/>
                </a:solidFill>
              </a:rPr>
              <a:t>2-layer sheath (double wall) design of MIMS thermocouples </a:t>
            </a:r>
            <a:r>
              <a:rPr lang="en-GB" sz="1800" dirty="0" smtClean="0">
                <a:solidFill>
                  <a:schemeClr val="tx1"/>
                </a:solidFill>
              </a:rPr>
              <a:t>had </a:t>
            </a:r>
            <a:r>
              <a:rPr lang="en-GB" sz="1800" dirty="0">
                <a:solidFill>
                  <a:schemeClr val="tx1"/>
                </a:solidFill>
              </a:rPr>
              <a:t>been </a:t>
            </a:r>
            <a:r>
              <a:rPr lang="en-GB" sz="1800" dirty="0" smtClean="0">
                <a:solidFill>
                  <a:schemeClr val="tx1"/>
                </a:solidFill>
              </a:rPr>
              <a:t>	developed – but not optimised </a:t>
            </a:r>
            <a:r>
              <a:rPr lang="en-GB" sz="1800" dirty="0">
                <a:solidFill>
                  <a:schemeClr val="tx1"/>
                </a:solidFill>
              </a:rPr>
              <a:t>for operation up to </a:t>
            </a:r>
            <a:r>
              <a:rPr lang="en-GB" sz="1800" dirty="0" smtClean="0">
                <a:solidFill>
                  <a:schemeClr val="tx1"/>
                </a:solidFill>
              </a:rPr>
              <a:t>1350 </a:t>
            </a:r>
            <a:r>
              <a:rPr lang="en-GB" sz="1800" dirty="0">
                <a:solidFill>
                  <a:schemeClr val="tx1"/>
                </a:solidFill>
              </a:rPr>
              <a:t>°C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smtClean="0"/>
              <a:t>Before EMPRESS…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" r="41102" b="55158"/>
          <a:stretch/>
        </p:blipFill>
        <p:spPr>
          <a:xfrm>
            <a:off x="3108347" y="4121240"/>
            <a:ext cx="2901906" cy="2143453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 bwMode="auto">
          <a:xfrm>
            <a:off x="6130344" y="4533363"/>
            <a:ext cx="141667" cy="24469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28" charset="-128"/>
            </a:endParaRPr>
          </a:p>
        </p:txBody>
      </p:sp>
      <p:sp>
        <p:nvSpPr>
          <p:cNvPr id="7" name="Right Brace 6"/>
          <p:cNvSpPr/>
          <p:nvPr/>
        </p:nvSpPr>
        <p:spPr bwMode="auto">
          <a:xfrm>
            <a:off x="6130344" y="5634876"/>
            <a:ext cx="141667" cy="24469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28" charset="-128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6155646" y="5045439"/>
            <a:ext cx="528490" cy="908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6201177" y="5136260"/>
            <a:ext cx="482960" cy="231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657906" y="4987519"/>
            <a:ext cx="2029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Thermocouple wires</a:t>
            </a:r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272011" y="4484872"/>
            <a:ext cx="1285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Double wall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272011" y="5590593"/>
            <a:ext cx="1285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Double wall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758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4357"/>
            <a:ext cx="8686800" cy="4114800"/>
          </a:xfrm>
          <a:ln>
            <a:noFill/>
          </a:ln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NPL, with the assistance of CCPI Europe, </a:t>
            </a:r>
            <a:r>
              <a:rPr lang="en-US" sz="1800" dirty="0" smtClean="0">
                <a:solidFill>
                  <a:schemeClr val="tx1"/>
                </a:solidFill>
              </a:rPr>
              <a:t>have successfully developed a design which can be used with: 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Type </a:t>
            </a:r>
            <a:r>
              <a:rPr lang="en-US" sz="1800" dirty="0">
                <a:solidFill>
                  <a:schemeClr val="tx1"/>
                </a:solidFill>
              </a:rPr>
              <a:t>S </a:t>
            </a:r>
            <a:r>
              <a:rPr lang="en-US" sz="1800" dirty="0" smtClean="0">
                <a:solidFill>
                  <a:schemeClr val="tx1"/>
                </a:solidFill>
              </a:rPr>
              <a:t>thermocouple wires (and in principle others too)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7 </a:t>
            </a:r>
            <a:r>
              <a:rPr lang="en-US" sz="1800" dirty="0">
                <a:solidFill>
                  <a:schemeClr val="tx1"/>
                </a:solidFill>
              </a:rPr>
              <a:t>mm OD </a:t>
            </a:r>
            <a:r>
              <a:rPr lang="en-US" sz="1800" dirty="0" smtClean="0">
                <a:solidFill>
                  <a:schemeClr val="tx1"/>
                </a:solidFill>
              </a:rPr>
              <a:t>alumina sheath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pure-metal temperature-reference ingots e.g. Cu </a:t>
            </a:r>
            <a:r>
              <a:rPr lang="en-US" sz="1800" dirty="0">
                <a:solidFill>
                  <a:schemeClr val="tx1"/>
                </a:solidFill>
              </a:rPr>
              <a:t>(1084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1800" dirty="0">
                <a:solidFill>
                  <a:schemeClr val="tx1"/>
                </a:solidFill>
              </a:rPr>
              <a:t>C) 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eutectic (high temperature) </a:t>
            </a:r>
            <a:r>
              <a:rPr lang="en-US" sz="1800" dirty="0">
                <a:solidFill>
                  <a:schemeClr val="tx1"/>
                </a:solidFill>
              </a:rPr>
              <a:t>reference ingots </a:t>
            </a:r>
            <a:r>
              <a:rPr lang="en-US" sz="1800" dirty="0" smtClean="0">
                <a:solidFill>
                  <a:schemeClr val="tx1"/>
                </a:solidFill>
              </a:rPr>
              <a:t>e.g. Co-C </a:t>
            </a:r>
            <a:r>
              <a:rPr lang="en-US" sz="1800" dirty="0">
                <a:solidFill>
                  <a:schemeClr val="tx1"/>
                </a:solidFill>
              </a:rPr>
              <a:t>(1324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1800" dirty="0" smtClean="0">
                <a:solidFill>
                  <a:schemeClr val="tx1"/>
                </a:solidFill>
              </a:rPr>
              <a:t>C) 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and Ni-C </a:t>
            </a:r>
            <a:r>
              <a:rPr lang="en-US" sz="1800" dirty="0">
                <a:solidFill>
                  <a:schemeClr val="tx1"/>
                </a:solidFill>
              </a:rPr>
              <a:t>(1329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1800" dirty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err="1" smtClean="0"/>
              <a:t>Inseva</a:t>
            </a:r>
            <a:r>
              <a:rPr lang="en-US" dirty="0" smtClean="0"/>
              <a:t> thermocouple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4357"/>
            <a:ext cx="8686800" cy="4114800"/>
          </a:xfrm>
          <a:ln>
            <a:noFill/>
          </a:ln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Tasks complete: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tx1"/>
                </a:solidFill>
              </a:rPr>
              <a:t>P</a:t>
            </a:r>
            <a:r>
              <a:rPr lang="en-US" sz="1800" dirty="0" smtClean="0">
                <a:solidFill>
                  <a:schemeClr val="tx1"/>
                </a:solidFill>
              </a:rPr>
              <a:t>rototypes designed, built and tested </a:t>
            </a:r>
            <a:r>
              <a:rPr lang="en-US" sz="1200" dirty="0" smtClean="0">
                <a:solidFill>
                  <a:schemeClr val="tx1"/>
                </a:solidFill>
              </a:rPr>
              <a:t>(4 mm x 16 mm)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err="1" smtClean="0"/>
              <a:t>Inseva</a:t>
            </a:r>
            <a:r>
              <a:rPr lang="en-US" dirty="0" smtClean="0"/>
              <a:t> thermocouple</a:t>
            </a:r>
          </a:p>
        </p:txBody>
      </p:sp>
      <p:pic>
        <p:nvPicPr>
          <p:cNvPr id="15" name="Picture 14" descr="Fig 1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289" y="1684097"/>
            <a:ext cx="2922611" cy="21431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128352"/>
              </p:ext>
            </p:extLst>
          </p:nvPr>
        </p:nvGraphicFramePr>
        <p:xfrm>
          <a:off x="7285959" y="1787962"/>
          <a:ext cx="1663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Visio" r:id="rId5" imgW="8650440" imgH="2771280" progId="Visio.Drawing.11">
                  <p:embed/>
                </p:oleObj>
              </mc:Choice>
              <mc:Fallback>
                <p:oleObj name="Visio" r:id="rId5" imgW="8650440" imgH="27712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959" y="1787962"/>
                        <a:ext cx="16637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4357"/>
            <a:ext cx="8686800" cy="4114800"/>
          </a:xfrm>
          <a:ln>
            <a:noFill/>
          </a:ln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Tasks complete: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tx1"/>
                </a:solidFill>
              </a:rPr>
              <a:t>P</a:t>
            </a:r>
            <a:r>
              <a:rPr lang="en-US" sz="1800" dirty="0" smtClean="0">
                <a:solidFill>
                  <a:schemeClr val="tx1"/>
                </a:solidFill>
              </a:rPr>
              <a:t>rototypes designed, built and tested </a:t>
            </a:r>
            <a:r>
              <a:rPr lang="en-US" sz="1200" dirty="0" smtClean="0">
                <a:solidFill>
                  <a:schemeClr val="tx1"/>
                </a:solidFill>
              </a:rPr>
              <a:t>(4 mm x 16 mm)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err="1" smtClean="0"/>
              <a:t>Inseva</a:t>
            </a:r>
            <a:r>
              <a:rPr lang="en-US" dirty="0" smtClean="0"/>
              <a:t> thermocouple</a:t>
            </a:r>
          </a:p>
        </p:txBody>
      </p:sp>
      <p:pic>
        <p:nvPicPr>
          <p:cNvPr id="15" name="Picture 14" descr="Fig 1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289" y="1684097"/>
            <a:ext cx="2922611" cy="21431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285959" y="1787962"/>
          <a:ext cx="1663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Visio" r:id="rId5" imgW="8650440" imgH="2771280" progId="Visio.Drawing.11">
                  <p:embed/>
                </p:oleObj>
              </mc:Choice>
              <mc:Fallback>
                <p:oleObj name="Visio" r:id="rId5" imgW="8650440" imgH="27712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959" y="1787962"/>
                        <a:ext cx="16637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72910" y="2994043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Cu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4234980" y="2560681"/>
            <a:ext cx="4518433" cy="3116686"/>
            <a:chOff x="1187624" y="2132856"/>
            <a:chExt cx="3218983" cy="210483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87624" y="2132856"/>
              <a:ext cx="3218983" cy="21048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>
              <a:off x="1996896" y="3888795"/>
              <a:ext cx="28803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1740802" y="3888795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10 min</a:t>
              </a:r>
              <a:endParaRPr lang="en-GB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05923" y="2282298"/>
              <a:ext cx="5790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1 </a:t>
              </a:r>
              <a:r>
                <a:rPr lang="en-GB" sz="1600" baseline="30000" dirty="0" err="1" smtClean="0"/>
                <a:t>o</a:t>
              </a:r>
              <a:r>
                <a:rPr lang="en-GB" sz="1600" dirty="0" err="1" smtClean="0"/>
                <a:t>C</a:t>
              </a:r>
              <a:endParaRPr lang="en-GB" sz="1600" dirty="0"/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1740802" y="2345437"/>
              <a:ext cx="0" cy="2754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Oval 18"/>
            <p:cNvSpPr/>
            <p:nvPr/>
          </p:nvSpPr>
          <p:spPr bwMode="auto">
            <a:xfrm>
              <a:off x="1564848" y="3024699"/>
              <a:ext cx="536957" cy="43204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797116" y="3384739"/>
              <a:ext cx="611048" cy="505161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3506525" y="2929246"/>
              <a:ext cx="536957" cy="43204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  <a:ea typeface="ヒラギノ角ゴ Pro W3" pitchFamily="28" charset="-128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843460" y="2932253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4357"/>
            <a:ext cx="8686800" cy="4114800"/>
          </a:xfrm>
          <a:ln>
            <a:noFill/>
          </a:ln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Tasks complete: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tx1"/>
                </a:solidFill>
              </a:rPr>
              <a:t>P</a:t>
            </a:r>
            <a:r>
              <a:rPr lang="en-US" sz="1800" dirty="0" smtClean="0">
                <a:solidFill>
                  <a:schemeClr val="tx1"/>
                </a:solidFill>
              </a:rPr>
              <a:t>rototypes designed, built and tested</a:t>
            </a:r>
            <a:r>
              <a:rPr lang="en-US" sz="1800" dirty="0">
                <a:solidFill>
                  <a:srgbClr val="005596"/>
                </a:solidFill>
              </a:rPr>
              <a:t> </a:t>
            </a:r>
            <a:r>
              <a:rPr lang="en-US" sz="1200" dirty="0">
                <a:solidFill>
                  <a:srgbClr val="005596"/>
                </a:solidFill>
              </a:rPr>
              <a:t>(4 mm x 16 mm)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Issues identified </a:t>
            </a:r>
            <a:r>
              <a:rPr lang="en-US" sz="1200" dirty="0" smtClean="0">
                <a:solidFill>
                  <a:schemeClr val="tx1"/>
                </a:solidFill>
              </a:rPr>
              <a:t>(and solutions)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err="1" smtClean="0"/>
              <a:t>Inseva</a:t>
            </a:r>
            <a:r>
              <a:rPr lang="en-US" dirty="0" smtClean="0"/>
              <a:t> thermocouple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250741"/>
            <a:ext cx="1531788" cy="706876"/>
          </a:xfrm>
          <a:prstGeom prst="rect">
            <a:avLst/>
          </a:prstGeom>
        </p:spPr>
      </p:pic>
      <p:pic>
        <p:nvPicPr>
          <p:cNvPr id="11" name="Picture 10" descr="Fig 1b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289" y="1684097"/>
            <a:ext cx="2922611" cy="21431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420069"/>
              </p:ext>
            </p:extLst>
          </p:nvPr>
        </p:nvGraphicFramePr>
        <p:xfrm>
          <a:off x="7285959" y="1787962"/>
          <a:ext cx="1663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Visio" r:id="rId6" imgW="8650440" imgH="2771280" progId="Visio.Drawing.11">
                  <p:embed/>
                </p:oleObj>
              </mc:Choice>
              <mc:Fallback>
                <p:oleObj name="Visio" r:id="rId6" imgW="8650440" imgH="27712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959" y="1787962"/>
                        <a:ext cx="16637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772910" y="2994043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Cu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4234980" y="2560681"/>
            <a:ext cx="4518433" cy="3116686"/>
            <a:chOff x="1187624" y="2132856"/>
            <a:chExt cx="3218983" cy="210483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87624" y="2132856"/>
              <a:ext cx="3218983" cy="21048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22" name="Straight Arrow Connector 21"/>
            <p:cNvCxnSpPr/>
            <p:nvPr/>
          </p:nvCxnSpPr>
          <p:spPr bwMode="auto">
            <a:xfrm>
              <a:off x="1996896" y="3888795"/>
              <a:ext cx="28803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1740802" y="3888795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10 min</a:t>
              </a:r>
              <a:endParaRPr lang="en-GB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05923" y="2282298"/>
              <a:ext cx="5790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1 </a:t>
              </a:r>
              <a:r>
                <a:rPr lang="en-GB" sz="1600" baseline="30000" dirty="0" err="1" smtClean="0"/>
                <a:t>o</a:t>
              </a:r>
              <a:r>
                <a:rPr lang="en-GB" sz="1600" dirty="0" err="1" smtClean="0"/>
                <a:t>C</a:t>
              </a:r>
              <a:endParaRPr lang="en-GB" sz="1600" dirty="0"/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740802" y="2345437"/>
              <a:ext cx="0" cy="2754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Oval 25"/>
            <p:cNvSpPr/>
            <p:nvPr/>
          </p:nvSpPr>
          <p:spPr bwMode="auto">
            <a:xfrm>
              <a:off x="1564848" y="3024699"/>
              <a:ext cx="536957" cy="43204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797116" y="3384739"/>
              <a:ext cx="611048" cy="505161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3506525" y="2929246"/>
              <a:ext cx="536957" cy="43204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  <a:ea typeface="ヒラギノ角ゴ Pro W3" pitchFamily="28" charset="-128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843460" y="2932253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Cu</a:t>
            </a:r>
            <a:endParaRPr lang="en-GB" dirty="0"/>
          </a:p>
        </p:txBody>
      </p:sp>
      <p:pic>
        <p:nvPicPr>
          <p:cNvPr id="18" name="Picture 17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8019" r="11586" b="4711"/>
          <a:stretch/>
        </p:blipFill>
        <p:spPr bwMode="auto">
          <a:xfrm>
            <a:off x="3844393" y="2916934"/>
            <a:ext cx="4602235" cy="30615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99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L -NiCEMSI 2015">
  <a:themeElements>
    <a:clrScheme name="NPL Colours">
      <a:dk1>
        <a:srgbClr val="005596"/>
      </a:dk1>
      <a:lt1>
        <a:sysClr val="window" lastClr="FFFFFF"/>
      </a:lt1>
      <a:dk2>
        <a:srgbClr val="00AEEF"/>
      </a:dk2>
      <a:lt2>
        <a:srgbClr val="EEECE1"/>
      </a:lt2>
      <a:accent1>
        <a:srgbClr val="005596"/>
      </a:accent1>
      <a:accent2>
        <a:srgbClr val="00AEEF"/>
      </a:accent2>
      <a:accent3>
        <a:srgbClr val="791D7E"/>
      </a:accent3>
      <a:accent4>
        <a:srgbClr val="FFC425"/>
      </a:accent4>
      <a:accent5>
        <a:srgbClr val="EE3224"/>
      </a:accent5>
      <a:accent6>
        <a:srgbClr val="6DB33F"/>
      </a:accent6>
      <a:hlink>
        <a:srgbClr val="0000FF"/>
      </a:hlink>
      <a:folHlink>
        <a:srgbClr val="800080"/>
      </a:folHlink>
    </a:clrScheme>
    <a:fontScheme name="NP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2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PL-management pres_v1" id="{6131E1A5-CD98-4D7E-8930-558E832D7FC1}" vid="{C27D4169-A2EE-4BE5-AF50-1175EC0D526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NPL-management pres_v1</Template>
  <TotalTime>497</TotalTime>
  <Words>999</Words>
  <Application>Microsoft Office PowerPoint</Application>
  <PresentationFormat>On-screen Show (4:3)</PresentationFormat>
  <Paragraphs>304</Paragraphs>
  <Slides>32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Times</vt:lpstr>
      <vt:lpstr>Times New Roman</vt:lpstr>
      <vt:lpstr>Verdana</vt:lpstr>
      <vt:lpstr>Wingdings</vt:lpstr>
      <vt:lpstr>ヒラギノ角ゴ Pro W3</vt:lpstr>
      <vt:lpstr>NPL -NiCEMSI 2015</vt:lpstr>
      <vt:lpstr>Visio</vt:lpstr>
      <vt:lpstr>WP 2: zero-drift contact temperature sensors    Claire Elliott        2nd EMPRESS Workshop (18th Apr 2018)                 claire.elliott@npl.co.uk  </vt:lpstr>
      <vt:lpstr>Talk overview</vt:lpstr>
      <vt:lpstr>EMPRESS WP2</vt:lpstr>
      <vt:lpstr>Before EMPRESS…</vt:lpstr>
      <vt:lpstr>Before EMPRESS…</vt:lpstr>
      <vt:lpstr>Inseva thermocouple</vt:lpstr>
      <vt:lpstr>Inseva thermocouple</vt:lpstr>
      <vt:lpstr>Inseva thermocouple</vt:lpstr>
      <vt:lpstr>Inseva thermocouple</vt:lpstr>
      <vt:lpstr>Inseva thermocouple</vt:lpstr>
      <vt:lpstr>Inseva thermocouple</vt:lpstr>
      <vt:lpstr>Industrial trials</vt:lpstr>
      <vt:lpstr>Industrial trials</vt:lpstr>
      <vt:lpstr>Industrial trials</vt:lpstr>
      <vt:lpstr>Industrial trials</vt:lpstr>
      <vt:lpstr>Industrial trials</vt:lpstr>
      <vt:lpstr>Industrial trials</vt:lpstr>
      <vt:lpstr>Testing Ni-C</vt:lpstr>
      <vt:lpstr>Double wall MIMS</vt:lpstr>
      <vt:lpstr>Double wall MIMS</vt:lpstr>
      <vt:lpstr>Double wall MIMS – N @ 1200 °C</vt:lpstr>
      <vt:lpstr>Double wall MIMS – N @ 1200 °C</vt:lpstr>
      <vt:lpstr>Double wall MIMS – N @ 1200 °C</vt:lpstr>
      <vt:lpstr>Industrial trials – N @ 1200 °C</vt:lpstr>
      <vt:lpstr>Industrial trials – N @ 1200 °C</vt:lpstr>
      <vt:lpstr>Industrial trials – N @ 1200 °C</vt:lpstr>
      <vt:lpstr>Summary</vt:lpstr>
      <vt:lpstr>Summary</vt:lpstr>
      <vt:lpstr>Summary</vt:lpstr>
      <vt:lpstr>Summary</vt:lpstr>
      <vt:lpstr>Summary</vt:lpstr>
      <vt:lpstr>Thank you</vt:lpstr>
    </vt:vector>
  </TitlesOfParts>
  <Company>InHouse Productions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e-SI-Amp  Month 18 meeting University of Cambridge  September 2017</dc:title>
  <dc:subject>Powerpoint general presentation</dc:subject>
  <dc:creator>Michael Downey</dc:creator>
  <cp:lastModifiedBy>MEETING</cp:lastModifiedBy>
  <cp:revision>49</cp:revision>
  <cp:lastPrinted>2015-02-02T13:33:46Z</cp:lastPrinted>
  <dcterms:created xsi:type="dcterms:W3CDTF">2018-03-13T10:09:01Z</dcterms:created>
  <dcterms:modified xsi:type="dcterms:W3CDTF">2018-04-18T10:04:19Z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rcoClassification">
    <vt:lpwstr>Not an NPL document (No visible marking)</vt:lpwstr>
  </property>
  <property fmtid="{D5CDD505-2E9C-101B-9397-08002B2CF9AE}" pid="3" name="aliashPowerpointFooter">
    <vt:lpwstr/>
  </property>
</Properties>
</file>