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1"/>
  </p:sldMasterIdLst>
  <p:notesMasterIdLst>
    <p:notesMasterId r:id="rId24"/>
  </p:notesMasterIdLst>
  <p:handoutMasterIdLst>
    <p:handoutMasterId r:id="rId25"/>
  </p:handoutMasterIdLst>
  <p:sldIdLst>
    <p:sldId id="299" r:id="rId2"/>
    <p:sldId id="459" r:id="rId3"/>
    <p:sldId id="438" r:id="rId4"/>
    <p:sldId id="453" r:id="rId5"/>
    <p:sldId id="469" r:id="rId6"/>
    <p:sldId id="470" r:id="rId7"/>
    <p:sldId id="468" r:id="rId8"/>
    <p:sldId id="467" r:id="rId9"/>
    <p:sldId id="442" r:id="rId10"/>
    <p:sldId id="446" r:id="rId11"/>
    <p:sldId id="450" r:id="rId12"/>
    <p:sldId id="448" r:id="rId13"/>
    <p:sldId id="451" r:id="rId14"/>
    <p:sldId id="452" r:id="rId15"/>
    <p:sldId id="471" r:id="rId16"/>
    <p:sldId id="472" r:id="rId17"/>
    <p:sldId id="473" r:id="rId18"/>
    <p:sldId id="474" r:id="rId19"/>
    <p:sldId id="478" r:id="rId20"/>
    <p:sldId id="477" r:id="rId21"/>
    <p:sldId id="475" r:id="rId22"/>
    <p:sldId id="437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4D4D4D"/>
    <a:srgbClr val="777777"/>
    <a:srgbClr val="96969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94184" autoAdjust="0"/>
  </p:normalViewPr>
  <p:slideViewPr>
    <p:cSldViewPr>
      <p:cViewPr varScale="1">
        <p:scale>
          <a:sx n="126" d="100"/>
          <a:sy n="126" d="100"/>
        </p:scale>
        <p:origin x="-119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9F6FC-B6C4-4BC2-AFD3-1D0BBA08CFB5}" type="datetimeFigureOut">
              <a:rPr lang="da-DK" smtClean="0"/>
              <a:t>16-04-2018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D62E1B-186F-44E7-B9E9-83E1ED79DB1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46032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55C8FEF-CF50-4E7C-B689-63A5BD7F0A35}" type="datetimeFigureOut">
              <a:rPr lang="en-US"/>
              <a:pPr>
                <a:defRPr/>
              </a:pPr>
              <a:t>4/16/2018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F1DF5F6-7C84-4CD8-B88A-FC927D2BD7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4083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2D37B47-B30D-4D3D-B0C3-99BE530FF14B}" type="slidenum">
              <a:rPr lang="da-DK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da-D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1DF5F6-7C84-4CD8-B88A-FC927D2BD71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872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1DF5F6-7C84-4CD8-B88A-FC927D2BD71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03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8610EE4-EC3F-45E9-BAC6-081B170EC967}" type="slidenum">
              <a:rPr lang="da-DK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da-D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TU-DK-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75" y="279400"/>
            <a:ext cx="4794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2850" y="4191000"/>
            <a:ext cx="4121150" cy="233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6" descr="C:\Users\cls\Desktop\DTU_ppt\Til PAW\DTU_LOGOS\Done\DTU Kemiteknik A UK.png"/>
          <p:cNvPicPr>
            <a:picLocks noChangeAspect="1" noChangeArrowheads="1"/>
          </p:cNvPicPr>
          <p:nvPr/>
        </p:nvPicPr>
        <p:blipFill>
          <a:blip r:embed="rId4"/>
          <a:srcRect l="10336" t="34251" b="14568"/>
          <a:stretch>
            <a:fillRect/>
          </a:stretch>
        </p:blipFill>
        <p:spPr bwMode="auto">
          <a:xfrm>
            <a:off x="619125" y="6029325"/>
            <a:ext cx="521335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7"/>
          <p:cNvCxnSpPr/>
          <p:nvPr userDrawn="1"/>
        </p:nvCxnSpPr>
        <p:spPr>
          <a:xfrm flipH="1">
            <a:off x="611188" y="549275"/>
            <a:ext cx="76327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ndara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ndara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ndara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ndara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ndara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  <a:ea typeface="ＭＳ Ｐゴシック" charset="0"/>
          <a:cs typeface="ＭＳ Ｐゴシック" charset="0"/>
        </a:defRPr>
      </a:lvl9pPr>
    </p:titleStyle>
    <p:bodyStyle>
      <a:lvl1pPr marL="188913" indent="-188913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Candara" pitchFamily="34" charset="0"/>
          <a:ea typeface="+mn-ea"/>
          <a:cs typeface="+mn-cs"/>
        </a:defRPr>
      </a:lvl1pPr>
      <a:lvl2pPr marL="574675" indent="-19526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Candara" pitchFamily="34" charset="0"/>
          <a:ea typeface="+mn-ea"/>
        </a:defRPr>
      </a:lvl2pPr>
      <a:lvl3pPr marL="1279525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Candara" pitchFamily="34" charset="0"/>
          <a:ea typeface="+mn-ea"/>
        </a:defRPr>
      </a:lvl3pPr>
      <a:lvl4pPr marL="1698625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ndara" pitchFamily="34" charset="0"/>
          <a:ea typeface="+mn-ea"/>
        </a:defRPr>
      </a:lvl4pPr>
      <a:lvl5pPr marL="2117725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ndara" pitchFamily="34" charset="0"/>
          <a:ea typeface="+mn-ea"/>
        </a:defRPr>
      </a:lvl5pPr>
      <a:lvl6pPr marL="25749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30321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893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946525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hdphoto" Target="../media/hdphoto4.wdp"/><Relationship Id="rId7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5.wdp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47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microsoft.com/office/2007/relationships/hdphoto" Target="../media/hdphoto7.wdp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49.png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1115616" y="1052736"/>
            <a:ext cx="7776864" cy="144016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GB" sz="1800" b="0" dirty="0" smtClean="0">
                <a:solidFill>
                  <a:srgbClr val="C00000"/>
                </a:solidFill>
                <a:latin typeface="Calibri" pitchFamily="34" charset="0"/>
              </a:rPr>
              <a:t>2</a:t>
            </a:r>
            <a:r>
              <a:rPr lang="en-GB" sz="1800" b="0" baseline="30000" dirty="0" smtClean="0">
                <a:solidFill>
                  <a:srgbClr val="C00000"/>
                </a:solidFill>
                <a:latin typeface="Calibri" pitchFamily="34" charset="0"/>
              </a:rPr>
              <a:t>nd</a:t>
            </a:r>
            <a:r>
              <a:rPr lang="en-GB" sz="1800" b="0" dirty="0" smtClean="0">
                <a:solidFill>
                  <a:srgbClr val="C00000"/>
                </a:solidFill>
                <a:latin typeface="Calibri" pitchFamily="34" charset="0"/>
              </a:rPr>
              <a:t> EMPRESS Workshop 18-04-2018</a:t>
            </a:r>
            <a:r>
              <a:rPr lang="en-GB" b="0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GB" b="0" dirty="0" smtClean="0">
                <a:solidFill>
                  <a:srgbClr val="C00000"/>
                </a:solidFill>
                <a:latin typeface="Calibri" pitchFamily="34" charset="0"/>
              </a:rPr>
              <a:t>|</a:t>
            </a:r>
            <a:r>
              <a:rPr lang="en-GB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sz="2800" dirty="0" smtClean="0">
                <a:latin typeface="Calibri" pitchFamily="34" charset="0"/>
              </a:rPr>
              <a:t>In situ temperature measurements by </a:t>
            </a:r>
            <a:r>
              <a:rPr lang="en-US" sz="2800" i="1" dirty="0" smtClean="0">
                <a:solidFill>
                  <a:srgbClr val="FF0000"/>
                </a:solidFill>
                <a:latin typeface="Calibri" pitchFamily="34" charset="0"/>
              </a:rPr>
              <a:t>optical spectroscopy</a:t>
            </a:r>
            <a:r>
              <a:rPr lang="en-US" sz="2800" i="1" dirty="0" smtClean="0">
                <a:latin typeface="Calibri" pitchFamily="34" charset="0"/>
              </a:rPr>
              <a:t> </a:t>
            </a:r>
            <a:r>
              <a:rPr lang="en-US" sz="2800" dirty="0" smtClean="0">
                <a:latin typeface="Calibri" pitchFamily="34" charset="0"/>
              </a:rPr>
              <a:t>from lab to industrial scale</a:t>
            </a:r>
            <a:endParaRPr lang="en-GB" sz="2800" dirty="0" smtClean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4294967295"/>
          </p:nvPr>
        </p:nvSpPr>
        <p:spPr>
          <a:xfrm>
            <a:off x="2268066" y="2708920"/>
            <a:ext cx="5544294" cy="43204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2200"/>
              </a:lnSpc>
              <a:buFontTx/>
              <a:buNone/>
              <a:defRPr/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Senior 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Scientist</a:t>
            </a:r>
            <a:r>
              <a:rPr lang="en-US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Alexander </a:t>
            </a:r>
            <a:r>
              <a:rPr lang="en-US" sz="18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Fateev</a:t>
            </a:r>
            <a:r>
              <a:rPr lang="en-US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(alfa@kt.dtu.dk)</a:t>
            </a:r>
            <a:endParaRPr lang="en-US" sz="1800" b="1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4" r="13693"/>
          <a:stretch/>
        </p:blipFill>
        <p:spPr bwMode="auto">
          <a:xfrm>
            <a:off x="755576" y="3356992"/>
            <a:ext cx="3456384" cy="2556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5"/>
          <a:stretch/>
        </p:blipFill>
        <p:spPr bwMode="auto">
          <a:xfrm>
            <a:off x="4884440" y="3429000"/>
            <a:ext cx="3864024" cy="24842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idx="4294967295"/>
          </p:nvPr>
        </p:nvSpPr>
        <p:spPr>
          <a:xfrm>
            <a:off x="611560" y="764704"/>
            <a:ext cx="8140700" cy="67434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8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LSM</a:t>
            </a:r>
            <a:r>
              <a:rPr lang="en-US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en-US" b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Flame Gas Temperature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698" name="Picture 4" descr="plot_port_E_Fv"/>
          <p:cNvPicPr>
            <a:picLocks noChangeAspect="1" noChangeArrowheads="1"/>
          </p:cNvPicPr>
          <p:nvPr/>
        </p:nvPicPr>
        <p:blipFill>
          <a:blip r:embed="rId2"/>
          <a:srcRect t="50461"/>
          <a:stretch>
            <a:fillRect/>
          </a:stretch>
        </p:blipFill>
        <p:spPr bwMode="auto">
          <a:xfrm>
            <a:off x="4702303" y="1700808"/>
            <a:ext cx="4236795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5" descr="plot_port_E_Fv"/>
          <p:cNvPicPr>
            <a:picLocks noChangeAspect="1" noChangeArrowheads="1"/>
          </p:cNvPicPr>
          <p:nvPr/>
        </p:nvPicPr>
        <p:blipFill>
          <a:blip r:embed="rId2"/>
          <a:srcRect b="49512"/>
          <a:stretch>
            <a:fillRect/>
          </a:stretch>
        </p:blipFill>
        <p:spPr bwMode="auto">
          <a:xfrm>
            <a:off x="251520" y="1678897"/>
            <a:ext cx="4325997" cy="427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9" descr="IMG_0006"/>
          <p:cNvPicPr>
            <a:picLocks noChangeAspect="1" noChangeArrowheads="1"/>
          </p:cNvPicPr>
          <p:nvPr/>
        </p:nvPicPr>
        <p:blipFill>
          <a:blip r:embed="rId3"/>
          <a:srcRect l="5220" t="13139" r="5336" b="20731"/>
          <a:stretch>
            <a:fillRect/>
          </a:stretch>
        </p:blipFill>
        <p:spPr bwMode="auto">
          <a:xfrm>
            <a:off x="1619672" y="4437112"/>
            <a:ext cx="24479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10" descr="IMG_0003"/>
          <p:cNvPicPr>
            <a:picLocks noChangeAspect="1" noChangeArrowheads="1"/>
          </p:cNvPicPr>
          <p:nvPr/>
        </p:nvPicPr>
        <p:blipFill>
          <a:blip r:embed="rId4"/>
          <a:srcRect l="10469" t="19318" b="16336"/>
          <a:stretch>
            <a:fillRect/>
          </a:stretch>
        </p:blipFill>
        <p:spPr bwMode="auto">
          <a:xfrm>
            <a:off x="5930974" y="4438055"/>
            <a:ext cx="24574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2700338" y="4970463"/>
            <a:ext cx="1223962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Verdana" pitchFamily="34" charset="0"/>
            </a:endParaRPr>
          </a:p>
          <a:p>
            <a:pPr>
              <a:spcBef>
                <a:spcPct val="50000"/>
              </a:spcBef>
            </a:pPr>
            <a:endParaRPr lang="en-US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idx="4294967295"/>
          </p:nvPr>
        </p:nvSpPr>
        <p:spPr>
          <a:xfrm>
            <a:off x="623888" y="594420"/>
            <a:ext cx="8140700" cy="530324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8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LSM</a:t>
            </a:r>
            <a:r>
              <a:rPr lang="en-US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en-US" b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Thermal Radiation Heat Transfer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2"/>
          <a:srcRect l="7533" r="4381" b="34380"/>
          <a:stretch>
            <a:fillRect/>
          </a:stretch>
        </p:blipFill>
        <p:spPr bwMode="auto">
          <a:xfrm>
            <a:off x="899592" y="2135157"/>
            <a:ext cx="6849870" cy="3094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755576" y="5303167"/>
            <a:ext cx="7344816" cy="646331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Red: </a:t>
            </a:r>
            <a:r>
              <a:rPr lang="en-US" dirty="0" smtClean="0">
                <a:latin typeface="Calibri" pitchFamily="34" charset="0"/>
              </a:rPr>
              <a:t>HITRAN 8.7% H</a:t>
            </a:r>
            <a:r>
              <a:rPr lang="en-US" baseline="-25000" dirty="0" smtClean="0">
                <a:latin typeface="Calibri" pitchFamily="34" charset="0"/>
              </a:rPr>
              <a:t>2</a:t>
            </a:r>
            <a:r>
              <a:rPr lang="en-US" dirty="0" smtClean="0">
                <a:latin typeface="Calibri" pitchFamily="34" charset="0"/>
              </a:rPr>
              <a:t>O at </a:t>
            </a:r>
            <a:r>
              <a:rPr lang="en-US" dirty="0" smtClean="0">
                <a:latin typeface="Calibri" pitchFamily="34" charset="0"/>
              </a:rPr>
              <a:t>1200C </a:t>
            </a:r>
            <a:r>
              <a:rPr lang="en-US" dirty="0" smtClean="0">
                <a:latin typeface="Calibri" pitchFamily="34" charset="0"/>
              </a:rPr>
              <a:t>and over 15 m path</a:t>
            </a:r>
            <a:br>
              <a:rPr lang="en-US" dirty="0" smtClean="0">
                <a:latin typeface="Calibri" pitchFamily="34" charset="0"/>
              </a:rPr>
            </a:br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Blue</a:t>
            </a:r>
            <a:r>
              <a:rPr lang="en-US" dirty="0" smtClean="0">
                <a:latin typeface="Calibri" pitchFamily="34" charset="0"/>
              </a:rPr>
              <a:t>: Measured spectrum, Grey body </a:t>
            </a:r>
            <a:r>
              <a:rPr lang="en-US" dirty="0" smtClean="0">
                <a:latin typeface="Calibri" pitchFamily="34" charset="0"/>
              </a:rPr>
              <a:t>1186C </a:t>
            </a:r>
            <a:r>
              <a:rPr lang="en-US" dirty="0" smtClean="0">
                <a:latin typeface="Calibri" pitchFamily="34" charset="0"/>
              </a:rPr>
              <a:t>and ε=0.562, Blackbody </a:t>
            </a:r>
            <a:r>
              <a:rPr lang="en-US" dirty="0" smtClean="0">
                <a:latin typeface="Calibri" pitchFamily="34" charset="0"/>
              </a:rPr>
              <a:t>1218C</a:t>
            </a:r>
            <a:r>
              <a:rPr lang="en-US" dirty="0" smtClean="0">
                <a:latin typeface="Calibri" pitchFamily="34" charset="0"/>
              </a:rPr>
              <a:t>. 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3796" name="Text Box 6"/>
          <p:cNvSpPr txBox="1">
            <a:spLocks noChangeArrowheads="1"/>
          </p:cNvSpPr>
          <p:nvPr/>
        </p:nvSpPr>
        <p:spPr bwMode="auto">
          <a:xfrm rot="-5400000">
            <a:off x="-175393" y="3528045"/>
            <a:ext cx="16240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Spectral Intensity</a:t>
            </a: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899592" y="1196752"/>
            <a:ext cx="56166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2">
            <a:spAutoFit/>
          </a:bodyPr>
          <a:lstStyle/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Gas Temperature and major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gas composition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Thermal radiation from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gas</a:t>
            </a:r>
          </a:p>
        </p:txBody>
      </p:sp>
      <p:sp>
        <p:nvSpPr>
          <p:cNvPr id="33799" name="Text Box 12"/>
          <p:cNvSpPr txBox="1">
            <a:spLocks noChangeArrowheads="1"/>
          </p:cNvSpPr>
          <p:nvPr/>
        </p:nvSpPr>
        <p:spPr bwMode="auto">
          <a:xfrm>
            <a:off x="5887616" y="2350839"/>
            <a:ext cx="16367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latin typeface="Calibri" pitchFamily="34" charset="0"/>
              </a:rPr>
              <a:t>BB: 280 kW/m</a:t>
            </a:r>
            <a:r>
              <a:rPr lang="en-GB" baseline="30000" dirty="0">
                <a:latin typeface="Calibri" pitchFamily="34" charset="0"/>
              </a:rPr>
              <a:t>2</a:t>
            </a:r>
          </a:p>
          <a:p>
            <a:r>
              <a:rPr lang="en-GB" dirty="0">
                <a:latin typeface="Calibri" pitchFamily="34" charset="0"/>
              </a:rPr>
              <a:t>GB: 144 kW/m</a:t>
            </a:r>
            <a:r>
              <a:rPr lang="en-GB" baseline="30000" dirty="0">
                <a:latin typeface="Calibri" pitchFamily="34" charset="0"/>
              </a:rPr>
              <a:t>2</a:t>
            </a:r>
            <a:endParaRPr lang="en-US" baseline="30000" dirty="0">
              <a:latin typeface="Calibri" pitchFamily="34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139952" y="1196752"/>
            <a:ext cx="35638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2">
            <a:spAutoFit/>
          </a:bodyPr>
          <a:lstStyle/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Thermal </a:t>
            </a:r>
            <a:r>
              <a:rPr lang="en-US" dirty="0">
                <a:latin typeface="Calibri" pitchFamily="34" charset="0"/>
                <a:cs typeface="Calibri" pitchFamily="34" charset="0"/>
              </a:rPr>
              <a:t>radiation from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particles/walls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Total heat flux: </a:t>
            </a:r>
            <a:r>
              <a:rPr lang="en-US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Heat flux = </a:t>
            </a:r>
            <a:r>
              <a:rPr lang="el-GR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εσ</a:t>
            </a:r>
            <a:r>
              <a:rPr lang="da-DK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da-DK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4</a:t>
            </a:r>
            <a:endParaRPr lang="en-US" baseline="300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idx="4294967295"/>
          </p:nvPr>
        </p:nvSpPr>
        <p:spPr>
          <a:xfrm>
            <a:off x="642155" y="692696"/>
            <a:ext cx="8140700" cy="587605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8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LSM</a:t>
            </a:r>
            <a:r>
              <a:rPr lang="en-US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en-US" b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Temperature from </a:t>
            </a:r>
            <a:r>
              <a:rPr lang="en-US" b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UV </a:t>
            </a:r>
            <a:r>
              <a:rPr lang="en-US" b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measurements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746" name="Picture 4" descr="UV_kild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0990" y="2701639"/>
            <a:ext cx="3933498" cy="2959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5" descr="OHabs_Case1_Port1_53-5m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r="8051"/>
          <a:stretch/>
        </p:blipFill>
        <p:spPr bwMode="auto">
          <a:xfrm>
            <a:off x="120789" y="2492896"/>
            <a:ext cx="4904386" cy="3456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6" descr="UV_Prob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1235596"/>
            <a:ext cx="568642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7"/>
          <p:cNvSpPr txBox="1">
            <a:spLocks noChangeArrowheads="1"/>
          </p:cNvSpPr>
          <p:nvPr/>
        </p:nvSpPr>
        <p:spPr bwMode="auto">
          <a:xfrm>
            <a:off x="2576959" y="3356992"/>
            <a:ext cx="1851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Spectrum of OH</a:t>
            </a:r>
          </a:p>
        </p:txBody>
      </p:sp>
      <p:sp>
        <p:nvSpPr>
          <p:cNvPr id="31750" name="Text Box 8"/>
          <p:cNvSpPr txBox="1">
            <a:spLocks noChangeArrowheads="1"/>
          </p:cNvSpPr>
          <p:nvPr/>
        </p:nvSpPr>
        <p:spPr bwMode="auto">
          <a:xfrm>
            <a:off x="5436096" y="5661248"/>
            <a:ext cx="3420167" cy="707886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UV </a:t>
            </a:r>
            <a:r>
              <a:rPr lang="en-US" sz="2000" dirty="0" smtClean="0">
                <a:latin typeface="Calibri" pitchFamily="34" charset="0"/>
              </a:rPr>
              <a:t>head, </a:t>
            </a:r>
            <a:r>
              <a:rPr lang="en-US" sz="2000" dirty="0">
                <a:latin typeface="Calibri" pitchFamily="34" charset="0"/>
              </a:rPr>
              <a:t>boiler </a:t>
            </a:r>
            <a:r>
              <a:rPr lang="en-US" sz="2000" dirty="0" smtClean="0">
                <a:latin typeface="Calibri" pitchFamily="34" charset="0"/>
              </a:rPr>
              <a:t>measurements</a:t>
            </a:r>
          </a:p>
          <a:p>
            <a:r>
              <a:rPr lang="en-US" sz="2000" dirty="0" smtClean="0">
                <a:latin typeface="Calibri" pitchFamily="34" charset="0"/>
              </a:rPr>
              <a:t>(Ø64 mm)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31751" name="Text Box 9"/>
          <p:cNvSpPr txBox="1">
            <a:spLocks noChangeArrowheads="1"/>
          </p:cNvSpPr>
          <p:nvPr/>
        </p:nvSpPr>
        <p:spPr bwMode="auto">
          <a:xfrm>
            <a:off x="6228183" y="1356737"/>
            <a:ext cx="261577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rPr>
              <a:t>Miniature UV probe (Ø10 mm)</a:t>
            </a: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idx="4294967295"/>
          </p:nvPr>
        </p:nvSpPr>
        <p:spPr>
          <a:xfrm>
            <a:off x="653256" y="612847"/>
            <a:ext cx="8140700" cy="583905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8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LSM</a:t>
            </a:r>
            <a:r>
              <a:rPr lang="en-US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en-US" b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Fast optical measurements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819" name="Text Box 6"/>
          <p:cNvSpPr txBox="1">
            <a:spLocks noChangeArrowheads="1"/>
          </p:cNvSpPr>
          <p:nvPr/>
        </p:nvSpPr>
        <p:spPr bwMode="auto">
          <a:xfrm>
            <a:off x="510729" y="1548904"/>
            <a:ext cx="42052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Clr>
                <a:srgbClr val="C00000"/>
              </a:buClr>
              <a:buFont typeface="Arial" charset="0"/>
              <a:buChar char="•"/>
            </a:pPr>
            <a:r>
              <a:rPr lang="en-US" sz="2000" dirty="0">
                <a:latin typeface="Calibri" pitchFamily="34" charset="0"/>
              </a:rPr>
              <a:t>Imaging: Video and IR-camera (7 </a:t>
            </a:r>
            <a:r>
              <a:rPr lang="el-GR" sz="2000" dirty="0">
                <a:latin typeface="Calibri" pitchFamily="34" charset="0"/>
              </a:rPr>
              <a:t>μ</a:t>
            </a:r>
            <a:r>
              <a:rPr lang="da-DK" sz="2000" dirty="0">
                <a:latin typeface="Calibri" pitchFamily="34" charset="0"/>
              </a:rPr>
              <a:t>s)</a:t>
            </a:r>
            <a:endParaRPr lang="el-GR" sz="2000" dirty="0">
              <a:latin typeface="Calibri" pitchFamily="34" charset="0"/>
            </a:endParaRPr>
          </a:p>
          <a:p>
            <a:pPr marL="285750" indent="-285750">
              <a:buClr>
                <a:srgbClr val="C00000"/>
              </a:buClr>
              <a:buFont typeface="Arial" charset="0"/>
              <a:buChar char="•"/>
            </a:pPr>
            <a:r>
              <a:rPr lang="en-US" sz="2000" dirty="0">
                <a:latin typeface="Calibri" pitchFamily="34" charset="0"/>
              </a:rPr>
              <a:t>UV and IR Spectroscopy (1 </a:t>
            </a:r>
            <a:r>
              <a:rPr lang="en-US" sz="2000" dirty="0" err="1">
                <a:latin typeface="Calibri" pitchFamily="34" charset="0"/>
              </a:rPr>
              <a:t>ms</a:t>
            </a:r>
            <a:r>
              <a:rPr lang="en-US" sz="2000" dirty="0">
                <a:latin typeface="Calibri" pitchFamily="34" charset="0"/>
              </a:rPr>
              <a:t>)</a:t>
            </a:r>
          </a:p>
          <a:p>
            <a:pPr marL="285750" indent="-285750">
              <a:buClr>
                <a:srgbClr val="C00000"/>
              </a:buClr>
              <a:buFont typeface="Arial" charset="0"/>
              <a:buChar char="•"/>
            </a:pPr>
            <a:r>
              <a:rPr lang="en-US" sz="2000" dirty="0">
                <a:latin typeface="Calibri" pitchFamily="34" charset="0"/>
              </a:rPr>
              <a:t>Velocity, particle sizing (1 ns)</a:t>
            </a:r>
          </a:p>
        </p:txBody>
      </p:sp>
      <p:sp>
        <p:nvSpPr>
          <p:cNvPr id="34820" name="Text Box 8"/>
          <p:cNvSpPr txBox="1">
            <a:spLocks noChangeArrowheads="1"/>
          </p:cNvSpPr>
          <p:nvPr/>
        </p:nvSpPr>
        <p:spPr bwMode="auto">
          <a:xfrm>
            <a:off x="977453" y="5646511"/>
            <a:ext cx="32718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EU Hercules </a:t>
            </a:r>
            <a:r>
              <a:rPr lang="el-GR" sz="1600" dirty="0">
                <a:latin typeface="Calibri" pitchFamily="34" charset="0"/>
              </a:rPr>
              <a:t>β</a:t>
            </a:r>
            <a:r>
              <a:rPr lang="da-DK" sz="1600" dirty="0">
                <a:latin typeface="Calibri" pitchFamily="34" charset="0"/>
              </a:rPr>
              <a:t>: </a:t>
            </a:r>
            <a:r>
              <a:rPr lang="en-US" sz="1600" dirty="0">
                <a:latin typeface="Calibri" pitchFamily="34" charset="0"/>
              </a:rPr>
              <a:t>MAN Diesel 75% Load</a:t>
            </a:r>
          </a:p>
        </p:txBody>
      </p:sp>
      <p:pic>
        <p:nvPicPr>
          <p:cNvPr id="34821" name="Picture 9" descr="IMG_00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3812" y="1692920"/>
            <a:ext cx="3861937" cy="4472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446409" y="1196752"/>
            <a:ext cx="83740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pc="-3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Combine partner data with optical measurements with perfect </a:t>
            </a:r>
            <a:r>
              <a:rPr lang="en-GB" sz="2000" spc="-3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synchronisation</a:t>
            </a:r>
            <a:endParaRPr lang="en-US" sz="2000" spc="-3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39787"/>
            <a:ext cx="3715763" cy="29645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idx="4294967295"/>
          </p:nvPr>
        </p:nvSpPr>
        <p:spPr>
          <a:xfrm>
            <a:off x="395536" y="548680"/>
            <a:ext cx="8140700" cy="576064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8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LSM</a:t>
            </a:r>
            <a:r>
              <a:rPr lang="en-US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en-US" b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Fast gas concentration </a:t>
            </a:r>
            <a:r>
              <a:rPr lang="en-US" b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measurements (UV)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844" name="Text Box 6"/>
          <p:cNvSpPr txBox="1">
            <a:spLocks noChangeArrowheads="1"/>
          </p:cNvSpPr>
          <p:nvPr/>
        </p:nvSpPr>
        <p:spPr bwMode="auto">
          <a:xfrm>
            <a:off x="784144" y="1196752"/>
            <a:ext cx="243925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gas 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temperature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70C0"/>
                </a:solidFill>
                <a:latin typeface="Calibri" pitchFamily="34" charset="0"/>
              </a:rPr>
              <a:t>gas </a:t>
            </a:r>
            <a:r>
              <a:rPr lang="en-US" sz="2000" dirty="0">
                <a:solidFill>
                  <a:srgbClr val="0070C0"/>
                </a:solidFill>
                <a:latin typeface="Calibri" pitchFamily="34" charset="0"/>
              </a:rPr>
              <a:t>concentration </a:t>
            </a:r>
          </a:p>
        </p:txBody>
      </p:sp>
      <p:pic>
        <p:nvPicPr>
          <p:cNvPr id="35845" name="Picture 8" descr="IMG_00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7055" y="3357265"/>
            <a:ext cx="266683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 Box 9"/>
          <p:cNvSpPr txBox="1">
            <a:spLocks noChangeArrowheads="1"/>
          </p:cNvSpPr>
          <p:nvPr/>
        </p:nvSpPr>
        <p:spPr bwMode="auto">
          <a:xfrm>
            <a:off x="755576" y="5631780"/>
            <a:ext cx="3097212" cy="317500"/>
          </a:xfrm>
          <a:prstGeom prst="rect">
            <a:avLst/>
          </a:prstGeom>
          <a:solidFill>
            <a:srgbClr val="FFFFFF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>
                <a:latin typeface="Calibri" pitchFamily="34" charset="0"/>
              </a:rPr>
              <a:t>UV </a:t>
            </a:r>
            <a:r>
              <a:rPr lang="en-US" sz="1400" b="1" dirty="0" smtClean="0">
                <a:latin typeface="Calibri" pitchFamily="34" charset="0"/>
              </a:rPr>
              <a:t>fiber </a:t>
            </a:r>
            <a:r>
              <a:rPr lang="en-US" sz="1400" b="1" dirty="0">
                <a:latin typeface="Calibri" pitchFamily="34" charset="0"/>
              </a:rPr>
              <a:t>optics for dynamic NO meas.</a:t>
            </a:r>
          </a:p>
        </p:txBody>
      </p:sp>
      <p:pic>
        <p:nvPicPr>
          <p:cNvPr id="8" name="Picture 4" descr="Fig_5"/>
          <p:cNvPicPr>
            <a:picLocks noChangeAspect="1" noChangeArrowheads="1"/>
          </p:cNvPicPr>
          <p:nvPr/>
        </p:nvPicPr>
        <p:blipFill>
          <a:blip r:embed="rId3">
            <a:lum bright="-6000"/>
          </a:blip>
          <a:srcRect/>
          <a:stretch>
            <a:fillRect/>
          </a:stretch>
        </p:blipFill>
        <p:spPr bwMode="auto">
          <a:xfrm>
            <a:off x="4067944" y="1125431"/>
            <a:ext cx="4978458" cy="240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7" descr="C:\USER\ALFA\UV_Spectroscopy\12082010_MAN\Report\MiddleB1.jp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 l="4150" t="5148" r="5461" b="9590"/>
          <a:stretch>
            <a:fillRect/>
          </a:stretch>
        </p:blipFill>
        <p:spPr bwMode="auto">
          <a:xfrm>
            <a:off x="4077850" y="3652268"/>
            <a:ext cx="4968552" cy="2585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4" descr="Figure1"/>
          <p:cNvPicPr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24" y="1916832"/>
            <a:ext cx="3240088" cy="136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idx="4294967295"/>
          </p:nvPr>
        </p:nvSpPr>
        <p:spPr>
          <a:xfrm>
            <a:off x="463748" y="620688"/>
            <a:ext cx="8140700" cy="576064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8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LSM</a:t>
            </a:r>
            <a:r>
              <a:rPr lang="en-US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en-US" b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Fast gas </a:t>
            </a:r>
            <a:r>
              <a:rPr lang="en-US" b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temperature measurements (IR)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149080"/>
            <a:ext cx="4809268" cy="2520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68760"/>
            <a:ext cx="4459887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932040" y="1470263"/>
            <a:ext cx="396044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Combination of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70C0"/>
                </a:solidFill>
                <a:latin typeface="Calibri" pitchFamily="34" charset="0"/>
              </a:rPr>
              <a:t>fast IR camera (640x512), </a:t>
            </a:r>
            <a:r>
              <a:rPr lang="en-US" sz="2000" dirty="0" err="1" smtClean="0">
                <a:solidFill>
                  <a:srgbClr val="0070C0"/>
                </a:solidFill>
                <a:latin typeface="Calibri" pitchFamily="34" charset="0"/>
              </a:rPr>
              <a:t>InSb</a:t>
            </a:r>
            <a:r>
              <a:rPr lang="en-US" sz="2000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" pitchFamily="34" charset="0"/>
              </a:rPr>
              <a:t>grating </a:t>
            </a:r>
            <a:r>
              <a:rPr lang="en-US" sz="2000" dirty="0" smtClean="0">
                <a:solidFill>
                  <a:schemeClr val="tx2"/>
                </a:solidFill>
                <a:latin typeface="Calibri" pitchFamily="34" charset="0"/>
              </a:rPr>
              <a:t>IR spectrometer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rPr>
              <a:t>3x optical IR fibers</a:t>
            </a:r>
          </a:p>
          <a:p>
            <a:r>
              <a:rPr lang="en-US" sz="2000" dirty="0" smtClean="0">
                <a:latin typeface="Calibri" pitchFamily="34" charset="0"/>
                <a:sym typeface="Symbol"/>
              </a:rPr>
              <a:t></a:t>
            </a:r>
            <a:endParaRPr lang="en-US" sz="2000" dirty="0">
              <a:latin typeface="Calibri" pitchFamily="34" charset="0"/>
            </a:endParaRPr>
          </a:p>
          <a:p>
            <a:r>
              <a:rPr lang="en-US" sz="2000" b="1" dirty="0" smtClean="0">
                <a:latin typeface="Calibri" pitchFamily="34" charset="0"/>
              </a:rPr>
              <a:t>3x simultaneous fast line-of-sight measurements (down to 7</a:t>
            </a:r>
            <a:r>
              <a:rPr lang="en-US" sz="2000" b="1" dirty="0" smtClean="0">
                <a:latin typeface="Symbol" panose="05050102010706020507" pitchFamily="18" charset="2"/>
              </a:rPr>
              <a:t>m</a:t>
            </a:r>
            <a:r>
              <a:rPr lang="en-US" sz="2000" b="1" dirty="0" smtClean="0">
                <a:latin typeface="Calibri" pitchFamily="34" charset="0"/>
              </a:rPr>
              <a:t>s)</a:t>
            </a:r>
            <a:endParaRPr lang="en-US" sz="20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03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idx="4294967295"/>
          </p:nvPr>
        </p:nvSpPr>
        <p:spPr>
          <a:xfrm>
            <a:off x="463748" y="620688"/>
            <a:ext cx="8140700" cy="576064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8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LSM</a:t>
            </a:r>
            <a:r>
              <a:rPr lang="en-US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en-US" b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Fast </a:t>
            </a:r>
            <a:r>
              <a:rPr lang="en-US" b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temperature measurements UV vs IR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5" t="6060" r="2742" b="8981"/>
          <a:stretch/>
        </p:blipFill>
        <p:spPr>
          <a:xfrm>
            <a:off x="3419872" y="2204864"/>
            <a:ext cx="5608485" cy="3974395"/>
          </a:xfrm>
          <a:prstGeom prst="rect">
            <a:avLst/>
          </a:prstGeom>
          <a:solidFill>
            <a:schemeClr val="accent1"/>
          </a:solidFill>
        </p:spPr>
      </p:pic>
      <p:grpSp>
        <p:nvGrpSpPr>
          <p:cNvPr id="55" name="Group 63"/>
          <p:cNvGrpSpPr>
            <a:grpSpLocks/>
          </p:cNvGrpSpPr>
          <p:nvPr/>
        </p:nvGrpSpPr>
        <p:grpSpPr bwMode="auto">
          <a:xfrm>
            <a:off x="251520" y="1484784"/>
            <a:ext cx="2948769" cy="1280770"/>
            <a:chOff x="5112060" y="99392"/>
            <a:chExt cx="3275856" cy="1448780"/>
          </a:xfrm>
        </p:grpSpPr>
        <p:grpSp>
          <p:nvGrpSpPr>
            <p:cNvPr id="56" name="Group 17"/>
            <p:cNvGrpSpPr>
              <a:grpSpLocks/>
            </p:cNvGrpSpPr>
            <p:nvPr/>
          </p:nvGrpSpPr>
          <p:grpSpPr bwMode="auto">
            <a:xfrm>
              <a:off x="5310861" y="175280"/>
              <a:ext cx="2933547" cy="1273500"/>
              <a:chOff x="5292080" y="188640"/>
              <a:chExt cx="2933547" cy="1273500"/>
            </a:xfrm>
          </p:grpSpPr>
          <p:grpSp>
            <p:nvGrpSpPr>
              <p:cNvPr id="58" name="Group 18"/>
              <p:cNvGrpSpPr>
                <a:grpSpLocks/>
              </p:cNvGrpSpPr>
              <p:nvPr/>
            </p:nvGrpSpPr>
            <p:grpSpPr bwMode="auto">
              <a:xfrm>
                <a:off x="6048164" y="188640"/>
                <a:ext cx="2177463" cy="1273500"/>
                <a:chOff x="4442527" y="152636"/>
                <a:chExt cx="4406320" cy="2577058"/>
              </a:xfrm>
            </p:grpSpPr>
            <p:grpSp>
              <p:nvGrpSpPr>
                <p:cNvPr id="65" name="Group 91"/>
                <p:cNvGrpSpPr>
                  <a:grpSpLocks/>
                </p:cNvGrpSpPr>
                <p:nvPr/>
              </p:nvGrpSpPr>
              <p:grpSpPr bwMode="auto">
                <a:xfrm>
                  <a:off x="4442527" y="152636"/>
                  <a:ext cx="4406320" cy="2577058"/>
                  <a:chOff x="4442527" y="152636"/>
                  <a:chExt cx="4406320" cy="2577058"/>
                </a:xfrm>
              </p:grpSpPr>
              <p:grpSp>
                <p:nvGrpSpPr>
                  <p:cNvPr id="70" name="Group 64"/>
                  <p:cNvGrpSpPr>
                    <a:grpSpLocks/>
                  </p:cNvGrpSpPr>
                  <p:nvPr/>
                </p:nvGrpSpPr>
                <p:grpSpPr bwMode="auto">
                  <a:xfrm>
                    <a:off x="5472100" y="152636"/>
                    <a:ext cx="3376747" cy="2577058"/>
                    <a:chOff x="5119688" y="1556792"/>
                    <a:chExt cx="3376747" cy="2577058"/>
                  </a:xfrm>
                </p:grpSpPr>
                <p:grpSp>
                  <p:nvGrpSpPr>
                    <p:cNvPr id="75" name="Group 16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776913" y="1558925"/>
                      <a:ext cx="2573337" cy="2574925"/>
                      <a:chOff x="5776929" y="1559315"/>
                      <a:chExt cx="2573996" cy="2573994"/>
                    </a:xfrm>
                  </p:grpSpPr>
                  <p:sp>
                    <p:nvSpPr>
                      <p:cNvPr id="86" name="Oval 6"/>
                      <p:cNvSpPr/>
                      <p:nvPr/>
                    </p:nvSpPr>
                    <p:spPr>
                      <a:xfrm>
                        <a:off x="5776929" y="1559315"/>
                        <a:ext cx="2573996" cy="2573994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F200"/>
                          </a:gs>
                          <a:gs pos="45000">
                            <a:srgbClr val="FF7A00"/>
                          </a:gs>
                          <a:gs pos="70000">
                            <a:srgbClr val="FF0300"/>
                          </a:gs>
                          <a:gs pos="100000">
                            <a:srgbClr val="4D0808"/>
                          </a:gs>
                        </a:gsLst>
                        <a:path path="circle">
                          <a:fillToRect l="100000" t="100000"/>
                        </a:path>
                        <a:tileRect r="-100000" b="-100000"/>
                      </a:gradFill>
                      <a:ln w="762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GB"/>
                      </a:p>
                    </p:txBody>
                  </p:sp>
                  <p:sp>
                    <p:nvSpPr>
                      <p:cNvPr id="87" name="Oval 25"/>
                      <p:cNvSpPr/>
                      <p:nvPr/>
                    </p:nvSpPr>
                    <p:spPr>
                      <a:xfrm>
                        <a:off x="5888842" y="2734398"/>
                        <a:ext cx="2406127" cy="1259019"/>
                      </a:xfrm>
                      <a:prstGeom prst="ellipse">
                        <a:avLst/>
                      </a:prstGeom>
                      <a:gradFill>
                        <a:gsLst>
                          <a:gs pos="0">
                            <a:srgbClr val="FFF200"/>
                          </a:gs>
                          <a:gs pos="45000">
                            <a:srgbClr val="FF0000"/>
                          </a:gs>
                          <a:gs pos="70000">
                            <a:srgbClr val="FF0300"/>
                          </a:gs>
                          <a:gs pos="100000">
                            <a:srgbClr val="4D0808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>
                        <a:softEdge rad="317500"/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GB"/>
                      </a:p>
                    </p:txBody>
                  </p:sp>
                  <p:sp>
                    <p:nvSpPr>
                      <p:cNvPr id="88" name="Oval 10"/>
                      <p:cNvSpPr/>
                      <p:nvPr/>
                    </p:nvSpPr>
                    <p:spPr>
                      <a:xfrm>
                        <a:off x="5776929" y="2118879"/>
                        <a:ext cx="2014432" cy="1986452"/>
                      </a:xfrm>
                      <a:prstGeom prst="ellipse">
                        <a:avLst/>
                      </a:prstGeom>
                      <a:gradFill>
                        <a:gsLst>
                          <a:gs pos="0">
                            <a:srgbClr val="FFF200"/>
                          </a:gs>
                          <a:gs pos="45000">
                            <a:srgbClr val="FF7A00"/>
                          </a:gs>
                          <a:gs pos="70000">
                            <a:srgbClr val="FF0300"/>
                          </a:gs>
                          <a:gs pos="86000">
                            <a:srgbClr val="4D0808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>
                        <a:softEdge rad="317500"/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GB"/>
                      </a:p>
                    </p:txBody>
                  </p:sp>
                  <p:sp>
                    <p:nvSpPr>
                      <p:cNvPr id="89" name="Oval 27"/>
                      <p:cNvSpPr/>
                      <p:nvPr/>
                    </p:nvSpPr>
                    <p:spPr>
                      <a:xfrm>
                        <a:off x="6840101" y="2118879"/>
                        <a:ext cx="951259" cy="699455"/>
                      </a:xfrm>
                      <a:prstGeom prst="ellipse">
                        <a:avLst/>
                      </a:prstGeom>
                      <a:gradFill>
                        <a:gsLst>
                          <a:gs pos="0">
                            <a:srgbClr val="C00000"/>
                          </a:gs>
                          <a:gs pos="45000">
                            <a:srgbClr val="FF7A00"/>
                          </a:gs>
                          <a:gs pos="70000">
                            <a:srgbClr val="FFFF00"/>
                          </a:gs>
                          <a:gs pos="100000">
                            <a:srgbClr val="4D0808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>
                        <a:softEdge rad="127000"/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GB"/>
                      </a:p>
                    </p:txBody>
                  </p:sp>
                  <p:sp>
                    <p:nvSpPr>
                      <p:cNvPr id="90" name="Oval 28"/>
                      <p:cNvSpPr/>
                      <p:nvPr/>
                    </p:nvSpPr>
                    <p:spPr>
                      <a:xfrm>
                        <a:off x="6308515" y="1867075"/>
                        <a:ext cx="610657" cy="928145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rgbClr val="FFF200"/>
                          </a:gs>
                          <a:gs pos="45000">
                            <a:srgbClr val="FF7A00"/>
                          </a:gs>
                          <a:gs pos="70000">
                            <a:srgbClr val="FF0300"/>
                          </a:gs>
                          <a:gs pos="100000">
                            <a:srgbClr val="4D0808"/>
                          </a:gs>
                        </a:gsLst>
                        <a:path path="circle">
                          <a:fillToRect r="100000" b="100000"/>
                        </a:path>
                        <a:tileRect l="-100000" t="-100000"/>
                      </a:gradFill>
                      <a:ln>
                        <a:noFill/>
                      </a:ln>
                      <a:effectLst>
                        <a:softEdge rad="317500"/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GB"/>
                      </a:p>
                    </p:txBody>
                  </p:sp>
                  <p:sp>
                    <p:nvSpPr>
                      <p:cNvPr id="91" name="Oval 29"/>
                      <p:cNvSpPr/>
                      <p:nvPr/>
                    </p:nvSpPr>
                    <p:spPr>
                      <a:xfrm>
                        <a:off x="6224580" y="3154072"/>
                        <a:ext cx="1091150" cy="699455"/>
                      </a:xfrm>
                      <a:prstGeom prst="ellipse">
                        <a:avLst/>
                      </a:prstGeom>
                      <a:gradFill>
                        <a:gsLst>
                          <a:gs pos="0">
                            <a:srgbClr val="FFF200"/>
                          </a:gs>
                          <a:gs pos="45000">
                            <a:srgbClr val="FF7A00"/>
                          </a:gs>
                          <a:gs pos="70000">
                            <a:srgbClr val="FF0300"/>
                          </a:gs>
                          <a:gs pos="100000">
                            <a:srgbClr val="4D0808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>
                        <a:softEdge rad="317500"/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GB"/>
                      </a:p>
                    </p:txBody>
                  </p:sp>
                  <p:sp>
                    <p:nvSpPr>
                      <p:cNvPr id="92" name="Oval 30"/>
                      <p:cNvSpPr/>
                      <p:nvPr/>
                    </p:nvSpPr>
                    <p:spPr>
                      <a:xfrm>
                        <a:off x="6868080" y="2762377"/>
                        <a:ext cx="1259019" cy="1007215"/>
                      </a:xfrm>
                      <a:prstGeom prst="ellipse">
                        <a:avLst/>
                      </a:prstGeom>
                      <a:gradFill>
                        <a:gsLst>
                          <a:gs pos="0">
                            <a:srgbClr val="FFF200"/>
                          </a:gs>
                          <a:gs pos="45000">
                            <a:srgbClr val="FF0000"/>
                          </a:gs>
                          <a:gs pos="70000">
                            <a:srgbClr val="FF0300">
                              <a:alpha val="0"/>
                            </a:srgbClr>
                          </a:gs>
                          <a:gs pos="100000">
                            <a:srgbClr val="4D0808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>
                        <a:softEdge rad="317500"/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GB"/>
                      </a:p>
                    </p:txBody>
                  </p:sp>
                  <p:sp>
                    <p:nvSpPr>
                      <p:cNvPr id="93" name="Oval 31"/>
                      <p:cNvSpPr/>
                      <p:nvPr/>
                    </p:nvSpPr>
                    <p:spPr>
                      <a:xfrm>
                        <a:off x="6056711" y="2286748"/>
                        <a:ext cx="2205417" cy="1119128"/>
                      </a:xfrm>
                      <a:prstGeom prst="ellipse">
                        <a:avLst/>
                      </a:prstGeom>
                      <a:gradFill>
                        <a:gsLst>
                          <a:gs pos="0">
                            <a:srgbClr val="FFF200"/>
                          </a:gs>
                          <a:gs pos="45000">
                            <a:srgbClr val="FF0000"/>
                          </a:gs>
                          <a:gs pos="70000">
                            <a:srgbClr val="FF0300"/>
                          </a:gs>
                          <a:gs pos="100000">
                            <a:srgbClr val="4D0808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>
                        <a:softEdge rad="317500"/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GB"/>
                      </a:p>
                    </p:txBody>
                  </p:sp>
                  <p:sp>
                    <p:nvSpPr>
                      <p:cNvPr id="94" name="Oval 32"/>
                      <p:cNvSpPr/>
                      <p:nvPr/>
                    </p:nvSpPr>
                    <p:spPr>
                      <a:xfrm>
                        <a:off x="6336493" y="1951010"/>
                        <a:ext cx="643499" cy="1930496"/>
                      </a:xfrm>
                      <a:prstGeom prst="ellipse">
                        <a:avLst/>
                      </a:prstGeom>
                      <a:gradFill>
                        <a:gsLst>
                          <a:gs pos="0">
                            <a:srgbClr val="FFF200"/>
                          </a:gs>
                          <a:gs pos="45000">
                            <a:srgbClr val="FF0000"/>
                          </a:gs>
                          <a:gs pos="70000">
                            <a:srgbClr val="FF0300">
                              <a:alpha val="0"/>
                            </a:srgbClr>
                          </a:gs>
                          <a:gs pos="100000">
                            <a:srgbClr val="4D0808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>
                        <a:softEdge rad="317500"/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GB"/>
                      </a:p>
                    </p:txBody>
                  </p:sp>
                  <p:sp>
                    <p:nvSpPr>
                      <p:cNvPr id="95" name="Oval 33"/>
                      <p:cNvSpPr/>
                      <p:nvPr/>
                    </p:nvSpPr>
                    <p:spPr>
                      <a:xfrm>
                        <a:off x="7287752" y="3349920"/>
                        <a:ext cx="391696" cy="699455"/>
                      </a:xfrm>
                      <a:prstGeom prst="ellipse">
                        <a:avLst/>
                      </a:prstGeom>
                      <a:gradFill>
                        <a:gsLst>
                          <a:gs pos="0">
                            <a:srgbClr val="FF0000"/>
                          </a:gs>
                          <a:gs pos="45000">
                            <a:srgbClr val="FF7A00"/>
                          </a:gs>
                          <a:gs pos="70000">
                            <a:srgbClr val="FFFF00"/>
                          </a:gs>
                          <a:gs pos="100000">
                            <a:srgbClr val="4D0808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>
                        <a:softEdge rad="127000"/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GB"/>
                      </a:p>
                    </p:txBody>
                  </p:sp>
                  <p:sp>
                    <p:nvSpPr>
                      <p:cNvPr id="96" name="Oval 18"/>
                      <p:cNvSpPr/>
                      <p:nvPr/>
                    </p:nvSpPr>
                    <p:spPr>
                      <a:xfrm>
                        <a:off x="6644254" y="3265985"/>
                        <a:ext cx="1063173" cy="643499"/>
                      </a:xfrm>
                      <a:prstGeom prst="ellipse">
                        <a:avLst/>
                      </a:prstGeom>
                      <a:gradFill>
                        <a:gsLst>
                          <a:gs pos="0">
                            <a:srgbClr val="FF0000"/>
                          </a:gs>
                          <a:gs pos="45000">
                            <a:srgbClr val="FF7A00"/>
                          </a:gs>
                          <a:gs pos="70000">
                            <a:srgbClr val="FFFF00"/>
                          </a:gs>
                          <a:gs pos="100000">
                            <a:srgbClr val="4D0808"/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n>
                        <a:noFill/>
                      </a:ln>
                      <a:effectLst>
                        <a:softEdge rad="317500"/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GB"/>
                      </a:p>
                    </p:txBody>
                  </p:sp>
                </p:grpSp>
                <p:sp>
                  <p:nvSpPr>
                    <p:cNvPr id="76" name="Rectangle 14"/>
                    <p:cNvSpPr/>
                    <p:nvPr/>
                  </p:nvSpPr>
                  <p:spPr bwMode="auto">
                    <a:xfrm rot="16200000">
                      <a:off x="6955346" y="1492203"/>
                      <a:ext cx="253678" cy="2760219"/>
                    </a:xfrm>
                    <a:prstGeom prst="rect">
                      <a:avLst/>
                    </a:prstGeom>
                    <a:solidFill>
                      <a:schemeClr val="bg1">
                        <a:alpha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GB"/>
                    </a:p>
                  </p:txBody>
                </p:sp>
                <p:sp>
                  <p:nvSpPr>
                    <p:cNvPr id="77" name="Oval 15"/>
                    <p:cNvSpPr/>
                    <p:nvPr/>
                  </p:nvSpPr>
                  <p:spPr bwMode="auto">
                    <a:xfrm rot="16200000">
                      <a:off x="5417848" y="2824059"/>
                      <a:ext cx="468759" cy="95615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3175">
                      <a:noFill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>
                        <a:rot lat="0" lon="0" rev="18480000"/>
                      </a:lightRig>
                    </a:scene3d>
                    <a:sp3d prstMaterial="clear">
                      <a:bevelT h="6350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GB"/>
                    </a:p>
                  </p:txBody>
                </p:sp>
                <p:sp>
                  <p:nvSpPr>
                    <p:cNvPr id="78" name="Rectangle 77"/>
                    <p:cNvSpPr/>
                    <p:nvPr/>
                  </p:nvSpPr>
                  <p:spPr bwMode="auto">
                    <a:xfrm rot="16200000">
                      <a:off x="6939277" y="753657"/>
                      <a:ext cx="250468" cy="2724874"/>
                    </a:xfrm>
                    <a:prstGeom prst="rect">
                      <a:avLst/>
                    </a:prstGeom>
                    <a:solidFill>
                      <a:schemeClr val="bg1">
                        <a:alpha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GB" dirty="0"/>
                    </a:p>
                  </p:txBody>
                </p:sp>
                <p:sp>
                  <p:nvSpPr>
                    <p:cNvPr id="79" name="Oval 78"/>
                    <p:cNvSpPr/>
                    <p:nvPr/>
                  </p:nvSpPr>
                  <p:spPr bwMode="auto">
                    <a:xfrm rot="16200000">
                      <a:off x="5554238" y="2066833"/>
                      <a:ext cx="468759" cy="95614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3175">
                      <a:noFill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>
                        <a:rot lat="0" lon="0" rev="18480000"/>
                      </a:lightRig>
                    </a:scene3d>
                    <a:sp3d prstMaterial="clear">
                      <a:bevelT h="6350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GB"/>
                    </a:p>
                  </p:txBody>
                </p:sp>
                <p:sp>
                  <p:nvSpPr>
                    <p:cNvPr id="80" name="Rectangle 79"/>
                    <p:cNvSpPr/>
                    <p:nvPr/>
                  </p:nvSpPr>
                  <p:spPr bwMode="auto">
                    <a:xfrm rot="16200000">
                      <a:off x="6974624" y="2230749"/>
                      <a:ext cx="250468" cy="2795567"/>
                    </a:xfrm>
                    <a:prstGeom prst="rect">
                      <a:avLst/>
                    </a:prstGeom>
                    <a:solidFill>
                      <a:schemeClr val="bg1">
                        <a:alpha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GB"/>
                    </a:p>
                  </p:txBody>
                </p:sp>
                <p:sp>
                  <p:nvSpPr>
                    <p:cNvPr id="81" name="Oval 19"/>
                    <p:cNvSpPr/>
                    <p:nvPr/>
                  </p:nvSpPr>
                  <p:spPr bwMode="auto">
                    <a:xfrm rot="16200000">
                      <a:off x="5554239" y="3581284"/>
                      <a:ext cx="468759" cy="95614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3175">
                      <a:noFill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chilly" dir="t">
                        <a:rot lat="0" lon="0" rev="18480000"/>
                      </a:lightRig>
                    </a:scene3d>
                    <a:sp3d prstMaterial="clear">
                      <a:bevelT h="6350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GB"/>
                    </a:p>
                  </p:txBody>
                </p:sp>
                <p:sp>
                  <p:nvSpPr>
                    <p:cNvPr id="82" name="Isosceles Triangle 20"/>
                    <p:cNvSpPr/>
                    <p:nvPr/>
                  </p:nvSpPr>
                  <p:spPr bwMode="auto">
                    <a:xfrm rot="16200000">
                      <a:off x="5199291" y="2644171"/>
                      <a:ext cx="289001" cy="446649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/>
                        </a:gs>
                        <a:gs pos="50000">
                          <a:srgbClr val="FFFF00"/>
                        </a:gs>
                        <a:gs pos="100000">
                          <a:srgbClr val="CC6600"/>
                        </a:gs>
                      </a:gsLst>
                      <a:lin ang="16200000" scaled="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GB"/>
                    </a:p>
                  </p:txBody>
                </p:sp>
                <p:sp>
                  <p:nvSpPr>
                    <p:cNvPr id="83" name="Isosceles Triangle 21"/>
                    <p:cNvSpPr/>
                    <p:nvPr/>
                  </p:nvSpPr>
                  <p:spPr bwMode="auto">
                    <a:xfrm rot="16200000">
                      <a:off x="5334250" y="1886346"/>
                      <a:ext cx="289001" cy="446649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/>
                        </a:gs>
                        <a:gs pos="50000">
                          <a:srgbClr val="FFFF00"/>
                        </a:gs>
                        <a:gs pos="100000">
                          <a:srgbClr val="CC6600"/>
                        </a:gs>
                      </a:gsLst>
                      <a:lin ang="16200000" scaled="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GB"/>
                    </a:p>
                  </p:txBody>
                </p:sp>
                <p:sp>
                  <p:nvSpPr>
                    <p:cNvPr id="84" name="Isosceles Triangle 22"/>
                    <p:cNvSpPr/>
                    <p:nvPr/>
                  </p:nvSpPr>
                  <p:spPr bwMode="auto">
                    <a:xfrm rot="16200000">
                      <a:off x="5334250" y="3398786"/>
                      <a:ext cx="289001" cy="446649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/>
                        </a:gs>
                        <a:gs pos="50000">
                          <a:srgbClr val="FFFF00"/>
                        </a:gs>
                        <a:gs pos="100000">
                          <a:srgbClr val="CC6600"/>
                        </a:gs>
                      </a:gsLst>
                      <a:lin ang="16200000" scaled="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GB"/>
                    </a:p>
                  </p:txBody>
                </p:sp>
                <p:sp>
                  <p:nvSpPr>
                    <p:cNvPr id="85" name="Oval 6"/>
                    <p:cNvSpPr/>
                    <p:nvPr/>
                  </p:nvSpPr>
                  <p:spPr bwMode="auto">
                    <a:xfrm>
                      <a:off x="5779194" y="1557358"/>
                      <a:ext cx="2573848" cy="2572108"/>
                    </a:xfrm>
                    <a:prstGeom prst="ellipse">
                      <a:avLst/>
                    </a:prstGeom>
                    <a:noFill/>
                    <a:ln w="762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GB"/>
                    </a:p>
                  </p:txBody>
                </p:sp>
              </p:grpSp>
              <p:grpSp>
                <p:nvGrpSpPr>
                  <p:cNvPr id="71" name="Group 90"/>
                  <p:cNvGrpSpPr>
                    <a:grpSpLocks/>
                  </p:cNvGrpSpPr>
                  <p:nvPr/>
                </p:nvGrpSpPr>
                <p:grpSpPr bwMode="auto">
                  <a:xfrm>
                    <a:off x="4442527" y="388419"/>
                    <a:ext cx="1245596" cy="1852449"/>
                    <a:chOff x="4442527" y="388419"/>
                    <a:chExt cx="1245596" cy="1852449"/>
                  </a:xfrm>
                </p:grpSpPr>
                <p:sp>
                  <p:nvSpPr>
                    <p:cNvPr id="72" name="Freeform 10"/>
                    <p:cNvSpPr/>
                    <p:nvPr/>
                  </p:nvSpPr>
                  <p:spPr>
                    <a:xfrm>
                      <a:off x="4441412" y="467893"/>
                      <a:ext cx="1102159" cy="1014715"/>
                    </a:xfrm>
                    <a:custGeom>
                      <a:avLst/>
                      <a:gdLst>
                        <a:gd name="connsiteX0" fmla="*/ 1043873 w 1043873"/>
                        <a:gd name="connsiteY0" fmla="*/ 979136 h 991274"/>
                        <a:gd name="connsiteX1" fmla="*/ 841572 w 1043873"/>
                        <a:gd name="connsiteY1" fmla="*/ 930584 h 991274"/>
                        <a:gd name="connsiteX2" fmla="*/ 614995 w 1043873"/>
                        <a:gd name="connsiteY2" fmla="*/ 614995 h 991274"/>
                        <a:gd name="connsiteX3" fmla="*/ 388418 w 1043873"/>
                        <a:gd name="connsiteY3" fmla="*/ 153749 h 991274"/>
                        <a:gd name="connsiteX4" fmla="*/ 0 w 1043873"/>
                        <a:gd name="connsiteY4" fmla="*/ 0 h 9912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43873" h="991274">
                          <a:moveTo>
                            <a:pt x="1043873" y="979136"/>
                          </a:moveTo>
                          <a:cubicBezTo>
                            <a:pt x="978462" y="985205"/>
                            <a:pt x="913052" y="991274"/>
                            <a:pt x="841572" y="930584"/>
                          </a:cubicBezTo>
                          <a:cubicBezTo>
                            <a:pt x="770092" y="869894"/>
                            <a:pt x="690521" y="744467"/>
                            <a:pt x="614995" y="614995"/>
                          </a:cubicBezTo>
                          <a:cubicBezTo>
                            <a:pt x="539469" y="485523"/>
                            <a:pt x="490917" y="256248"/>
                            <a:pt x="388418" y="153749"/>
                          </a:cubicBezTo>
                          <a:cubicBezTo>
                            <a:pt x="285919" y="51250"/>
                            <a:pt x="76874" y="24276"/>
                            <a:pt x="0" y="0"/>
                          </a:cubicBezTo>
                        </a:path>
                      </a:pathLst>
                    </a:cu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GB"/>
                    </a:p>
                  </p:txBody>
                </p:sp>
                <p:sp>
                  <p:nvSpPr>
                    <p:cNvPr id="73" name="Freeform 72"/>
                    <p:cNvSpPr/>
                    <p:nvPr/>
                  </p:nvSpPr>
                  <p:spPr>
                    <a:xfrm>
                      <a:off x="4451051" y="557804"/>
                      <a:ext cx="1237119" cy="1682629"/>
                    </a:xfrm>
                    <a:custGeom>
                      <a:avLst/>
                      <a:gdLst>
                        <a:gd name="connsiteX0" fmla="*/ 1165254 w 1165254"/>
                        <a:gd name="connsiteY0" fmla="*/ 1650776 h 1673703"/>
                        <a:gd name="connsiteX1" fmla="*/ 857756 w 1165254"/>
                        <a:gd name="connsiteY1" fmla="*/ 1553671 h 1673703"/>
                        <a:gd name="connsiteX2" fmla="*/ 420786 w 1165254"/>
                        <a:gd name="connsiteY2" fmla="*/ 930585 h 1673703"/>
                        <a:gd name="connsiteX3" fmla="*/ 347958 w 1165254"/>
                        <a:gd name="connsiteY3" fmla="*/ 234669 h 1673703"/>
                        <a:gd name="connsiteX4" fmla="*/ 0 w 1165254"/>
                        <a:gd name="connsiteY4" fmla="*/ 0 h 16737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65254" h="1673703">
                          <a:moveTo>
                            <a:pt x="1165254" y="1650776"/>
                          </a:moveTo>
                          <a:cubicBezTo>
                            <a:pt x="1073544" y="1662239"/>
                            <a:pt x="981834" y="1673703"/>
                            <a:pt x="857756" y="1553671"/>
                          </a:cubicBezTo>
                          <a:cubicBezTo>
                            <a:pt x="733678" y="1433639"/>
                            <a:pt x="505752" y="1150419"/>
                            <a:pt x="420786" y="930585"/>
                          </a:cubicBezTo>
                          <a:cubicBezTo>
                            <a:pt x="335820" y="710751"/>
                            <a:pt x="418089" y="389766"/>
                            <a:pt x="347958" y="234669"/>
                          </a:cubicBezTo>
                          <a:cubicBezTo>
                            <a:pt x="277827" y="79572"/>
                            <a:pt x="132170" y="56644"/>
                            <a:pt x="0" y="0"/>
                          </a:cubicBezTo>
                        </a:path>
                      </a:pathLst>
                    </a:cu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GB"/>
                    </a:p>
                  </p:txBody>
                </p:sp>
                <p:sp>
                  <p:nvSpPr>
                    <p:cNvPr id="74" name="Freeform 73"/>
                    <p:cNvSpPr/>
                    <p:nvPr/>
                  </p:nvSpPr>
                  <p:spPr>
                    <a:xfrm>
                      <a:off x="4451051" y="387614"/>
                      <a:ext cx="1237119" cy="305058"/>
                    </a:xfrm>
                    <a:custGeom>
                      <a:avLst/>
                      <a:gdLst>
                        <a:gd name="connsiteX0" fmla="*/ 1165254 w 1165254"/>
                        <a:gd name="connsiteY0" fmla="*/ 315589 h 319635"/>
                        <a:gd name="connsiteX1" fmla="*/ 938677 w 1165254"/>
                        <a:gd name="connsiteY1" fmla="*/ 283221 h 319635"/>
                        <a:gd name="connsiteX2" fmla="*/ 590719 w 1165254"/>
                        <a:gd name="connsiteY2" fmla="*/ 97104 h 319635"/>
                        <a:gd name="connsiteX3" fmla="*/ 0 w 1165254"/>
                        <a:gd name="connsiteY3" fmla="*/ 0 h 3196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65254" h="319635">
                          <a:moveTo>
                            <a:pt x="1165254" y="315589"/>
                          </a:moveTo>
                          <a:cubicBezTo>
                            <a:pt x="1099843" y="317612"/>
                            <a:pt x="1034433" y="319635"/>
                            <a:pt x="938677" y="283221"/>
                          </a:cubicBezTo>
                          <a:cubicBezTo>
                            <a:pt x="842921" y="246807"/>
                            <a:pt x="747165" y="144307"/>
                            <a:pt x="590719" y="97104"/>
                          </a:cubicBezTo>
                          <a:cubicBezTo>
                            <a:pt x="434273" y="49901"/>
                            <a:pt x="149703" y="17533"/>
                            <a:pt x="0" y="0"/>
                          </a:cubicBezTo>
                        </a:path>
                      </a:pathLst>
                    </a:cu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GB"/>
                    </a:p>
                  </p:txBody>
                </p:sp>
              </p:grpSp>
            </p:grpSp>
            <p:grpSp>
              <p:nvGrpSpPr>
                <p:cNvPr id="66" name="Group 96"/>
                <p:cNvGrpSpPr>
                  <a:grpSpLocks/>
                </p:cNvGrpSpPr>
                <p:nvPr/>
              </p:nvGrpSpPr>
              <p:grpSpPr bwMode="auto">
                <a:xfrm>
                  <a:off x="6919691" y="463088"/>
                  <a:ext cx="1148322" cy="1948140"/>
                  <a:chOff x="6919691" y="463088"/>
                  <a:chExt cx="1148322" cy="1948140"/>
                </a:xfrm>
              </p:grpSpPr>
              <p:sp>
                <p:nvSpPr>
                  <p:cNvPr id="67" name="TextBox 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02557" y="463088"/>
                    <a:ext cx="582593" cy="4359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 anchor="b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/>
                    <a:r>
                      <a:rPr lang="en-US" altLang="da-DK" sz="1400"/>
                      <a:t>Top</a:t>
                    </a:r>
                    <a:endParaRPr lang="en-GB" altLang="da-DK" sz="1400"/>
                  </a:p>
                </p:txBody>
              </p:sp>
              <p:sp>
                <p:nvSpPr>
                  <p:cNvPr id="68" name="TextBox 2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960240" y="1255755"/>
                    <a:ext cx="1067224" cy="4359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 anchor="b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/>
                    <a:r>
                      <a:rPr lang="en-US" altLang="da-DK" sz="1400"/>
                      <a:t>Middle</a:t>
                    </a:r>
                    <a:endParaRPr lang="en-GB" altLang="da-DK" sz="1400"/>
                  </a:p>
                </p:txBody>
              </p:sp>
              <p:sp>
                <p:nvSpPr>
                  <p:cNvPr id="69" name="TextBox 2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919691" y="1975255"/>
                    <a:ext cx="1148322" cy="4359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 anchor="b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/>
                    <a:r>
                      <a:rPr lang="en-US" altLang="da-DK" sz="1400"/>
                      <a:t>Bottom</a:t>
                    </a:r>
                    <a:endParaRPr lang="en-GB" altLang="da-DK" sz="1400"/>
                  </a:p>
                </p:txBody>
              </p:sp>
            </p:grpSp>
          </p:grpSp>
          <p:grpSp>
            <p:nvGrpSpPr>
              <p:cNvPr id="59" name="Group 40"/>
              <p:cNvGrpSpPr>
                <a:grpSpLocks/>
              </p:cNvGrpSpPr>
              <p:nvPr/>
            </p:nvGrpSpPr>
            <p:grpSpPr bwMode="auto">
              <a:xfrm>
                <a:off x="5292080" y="224644"/>
                <a:ext cx="864096" cy="1096241"/>
                <a:chOff x="4283968" y="0"/>
                <a:chExt cx="1759539" cy="2232248"/>
              </a:xfrm>
            </p:grpSpPr>
            <p:grpSp>
              <p:nvGrpSpPr>
                <p:cNvPr id="60" name="Group 35"/>
                <p:cNvGrpSpPr>
                  <a:grpSpLocks/>
                </p:cNvGrpSpPr>
                <p:nvPr/>
              </p:nvGrpSpPr>
              <p:grpSpPr bwMode="auto">
                <a:xfrm>
                  <a:off x="4499992" y="1404156"/>
                  <a:ext cx="1296144" cy="828092"/>
                  <a:chOff x="719572" y="908720"/>
                  <a:chExt cx="1692188" cy="1292960"/>
                </a:xfrm>
              </p:grpSpPr>
              <p:sp>
                <p:nvSpPr>
                  <p:cNvPr id="63" name="laptop"/>
                  <p:cNvSpPr>
                    <a:spLocks noEditPoints="1" noChangeArrowheads="1"/>
                  </p:cNvSpPr>
                  <p:nvPr/>
                </p:nvSpPr>
                <p:spPr bwMode="auto">
                  <a:xfrm>
                    <a:off x="719572" y="908720"/>
                    <a:ext cx="1692188" cy="1292960"/>
                  </a:xfrm>
                  <a:custGeom>
                    <a:avLst/>
                    <a:gdLst>
                      <a:gd name="T0" fmla="*/ 2147483647 w 21600"/>
                      <a:gd name="T1" fmla="*/ 0 h 21600"/>
                      <a:gd name="T2" fmla="*/ 2147483647 w 21600"/>
                      <a:gd name="T3" fmla="*/ 2147483647 h 21600"/>
                      <a:gd name="T4" fmla="*/ 2147483647 w 21600"/>
                      <a:gd name="T5" fmla="*/ 0 h 21600"/>
                      <a:gd name="T6" fmla="*/ 2147483647 w 21600"/>
                      <a:gd name="T7" fmla="*/ 2147483647 h 21600"/>
                      <a:gd name="T8" fmla="*/ 2147483647 w 21600"/>
                      <a:gd name="T9" fmla="*/ 0 h 21600"/>
                      <a:gd name="T10" fmla="*/ 2147483647 w 21600"/>
                      <a:gd name="T11" fmla="*/ 2147483647 h 21600"/>
                      <a:gd name="T12" fmla="*/ 0 w 21600"/>
                      <a:gd name="T13" fmla="*/ 2147483647 h 21600"/>
                      <a:gd name="T14" fmla="*/ 2147483647 w 21600"/>
                      <a:gd name="T15" fmla="*/ 2147483647 h 2160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4445 w 21600"/>
                      <a:gd name="T25" fmla="*/ 1858 h 21600"/>
                      <a:gd name="T26" fmla="*/ 17311 w 21600"/>
                      <a:gd name="T27" fmla="*/ 12323 h 2160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1600" h="21600" extrusionOk="0">
                        <a:moveTo>
                          <a:pt x="3362" y="0"/>
                        </a:moveTo>
                        <a:lnTo>
                          <a:pt x="18327" y="0"/>
                        </a:lnTo>
                        <a:lnTo>
                          <a:pt x="18327" y="14347"/>
                        </a:lnTo>
                        <a:lnTo>
                          <a:pt x="3362" y="14347"/>
                        </a:lnTo>
                        <a:lnTo>
                          <a:pt x="3362" y="0"/>
                        </a:lnTo>
                        <a:close/>
                      </a:path>
                      <a:path w="21600" h="21600" extrusionOk="0">
                        <a:moveTo>
                          <a:pt x="3340" y="15068"/>
                        </a:moveTo>
                        <a:lnTo>
                          <a:pt x="0" y="19877"/>
                        </a:lnTo>
                        <a:lnTo>
                          <a:pt x="21600" y="19877"/>
                        </a:lnTo>
                        <a:lnTo>
                          <a:pt x="18327" y="15068"/>
                        </a:lnTo>
                        <a:lnTo>
                          <a:pt x="3340" y="15068"/>
                        </a:lnTo>
                        <a:close/>
                      </a:path>
                      <a:path w="21600" h="21600" extrusionOk="0">
                        <a:moveTo>
                          <a:pt x="0" y="19877"/>
                        </a:moveTo>
                        <a:lnTo>
                          <a:pt x="0" y="21600"/>
                        </a:lnTo>
                        <a:lnTo>
                          <a:pt x="21600" y="21600"/>
                        </a:lnTo>
                        <a:lnTo>
                          <a:pt x="21600" y="19877"/>
                        </a:lnTo>
                        <a:lnTo>
                          <a:pt x="0" y="19877"/>
                        </a:lnTo>
                        <a:close/>
                      </a:path>
                      <a:path w="21600" h="21600" extrusionOk="0">
                        <a:moveTo>
                          <a:pt x="4186" y="1523"/>
                        </a:moveTo>
                        <a:lnTo>
                          <a:pt x="17547" y="1523"/>
                        </a:lnTo>
                        <a:lnTo>
                          <a:pt x="17547" y="12744"/>
                        </a:lnTo>
                        <a:lnTo>
                          <a:pt x="4186" y="12744"/>
                        </a:lnTo>
                        <a:lnTo>
                          <a:pt x="4186" y="1523"/>
                        </a:lnTo>
                        <a:close/>
                      </a:path>
                      <a:path w="21600" h="21600" extrusionOk="0">
                        <a:moveTo>
                          <a:pt x="3318" y="15549"/>
                        </a:moveTo>
                        <a:lnTo>
                          <a:pt x="2917" y="16110"/>
                        </a:lnTo>
                        <a:lnTo>
                          <a:pt x="18727" y="16110"/>
                        </a:lnTo>
                        <a:lnTo>
                          <a:pt x="18327" y="15549"/>
                        </a:lnTo>
                        <a:lnTo>
                          <a:pt x="3318" y="15549"/>
                        </a:lnTo>
                        <a:close/>
                      </a:path>
                      <a:path w="21600" h="21600" extrusionOk="0">
                        <a:moveTo>
                          <a:pt x="6213" y="18314"/>
                        </a:moveTo>
                        <a:lnTo>
                          <a:pt x="5946" y="18875"/>
                        </a:lnTo>
                        <a:lnTo>
                          <a:pt x="15766" y="18875"/>
                        </a:lnTo>
                        <a:lnTo>
                          <a:pt x="15499" y="18314"/>
                        </a:lnTo>
                        <a:lnTo>
                          <a:pt x="6213" y="18314"/>
                        </a:lnTo>
                        <a:close/>
                      </a:path>
                      <a:path w="21600" h="21600" extrusionOk="0">
                        <a:moveTo>
                          <a:pt x="2828" y="16471"/>
                        </a:moveTo>
                        <a:lnTo>
                          <a:pt x="2405" y="17072"/>
                        </a:lnTo>
                        <a:lnTo>
                          <a:pt x="19284" y="17072"/>
                        </a:lnTo>
                        <a:lnTo>
                          <a:pt x="18839" y="16471"/>
                        </a:lnTo>
                        <a:lnTo>
                          <a:pt x="2828" y="16471"/>
                        </a:lnTo>
                        <a:close/>
                      </a:path>
                      <a:path w="21600" h="21600" extrusionOk="0">
                        <a:moveTo>
                          <a:pt x="2316" y="17352"/>
                        </a:moveTo>
                        <a:lnTo>
                          <a:pt x="1871" y="17953"/>
                        </a:lnTo>
                        <a:lnTo>
                          <a:pt x="19863" y="17953"/>
                        </a:lnTo>
                        <a:lnTo>
                          <a:pt x="19395" y="17352"/>
                        </a:lnTo>
                        <a:lnTo>
                          <a:pt x="2316" y="17352"/>
                        </a:lnTo>
                        <a:close/>
                      </a:path>
                    </a:pathLst>
                  </a:custGeom>
                  <a:solidFill>
                    <a:schemeClr val="tx1">
                      <a:alpha val="50195"/>
                    </a:schemeClr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endParaRPr lang="en-GB" altLang="da-DK"/>
                  </a:p>
                </p:txBody>
              </p:sp>
              <p:sp>
                <p:nvSpPr>
                  <p:cNvPr id="64" name="Flowchart: Process 63"/>
                  <p:cNvSpPr/>
                  <p:nvPr/>
                </p:nvSpPr>
                <p:spPr bwMode="auto">
                  <a:xfrm>
                    <a:off x="1061481" y="1014314"/>
                    <a:ext cx="1025801" cy="655870"/>
                  </a:xfrm>
                  <a:prstGeom prst="flowChartProcess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  <p:sp>
              <p:nvSpPr>
                <p:cNvPr id="61" name="Rectangle 60"/>
                <p:cNvSpPr/>
                <p:nvPr/>
              </p:nvSpPr>
              <p:spPr>
                <a:xfrm>
                  <a:off x="4283333" y="1573"/>
                  <a:ext cx="1758981" cy="646246"/>
                </a:xfrm>
                <a:prstGeom prst="rect">
                  <a:avLst/>
                </a:prstGeom>
                <a:solidFill>
                  <a:srgbClr val="00B0F0"/>
                </a:solidFill>
                <a:ln/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" name="Left Arrow 61"/>
                <p:cNvSpPr/>
                <p:nvPr/>
              </p:nvSpPr>
              <p:spPr>
                <a:xfrm rot="16200000">
                  <a:off x="4857459" y="898140"/>
                  <a:ext cx="575159" cy="294242"/>
                </a:xfrm>
                <a:prstGeom prst="leftArrow">
                  <a:avLst>
                    <a:gd name="adj1" fmla="val 51353"/>
                    <a:gd name="adj2" fmla="val 88891"/>
                  </a:avLst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</p:grpSp>
        <p:sp>
          <p:nvSpPr>
            <p:cNvPr id="57" name="Rectangle 56"/>
            <p:cNvSpPr/>
            <p:nvPr/>
          </p:nvSpPr>
          <p:spPr>
            <a:xfrm>
              <a:off x="5112060" y="99392"/>
              <a:ext cx="3275856" cy="1448780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97" name="Text Box 6"/>
          <p:cNvSpPr txBox="1">
            <a:spLocks noChangeArrowheads="1"/>
          </p:cNvSpPr>
          <p:nvPr/>
        </p:nvSpPr>
        <p:spPr bwMode="auto">
          <a:xfrm>
            <a:off x="65692" y="3463840"/>
            <a:ext cx="328217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rPr>
              <a:t>very good agreement between IR(CO</a:t>
            </a:r>
            <a:r>
              <a:rPr lang="en-US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rPr>
              <a:t>2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rPr>
              <a:t> emission) and UV(NO absorption)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50"/>
                </a:solidFill>
                <a:latin typeface="Calibri" pitchFamily="34" charset="0"/>
              </a:rPr>
              <a:t>IR: less noisy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wrong choice of TC (too slow)</a:t>
            </a:r>
          </a:p>
        </p:txBody>
      </p:sp>
    </p:spTree>
    <p:extLst>
      <p:ext uri="{BB962C8B-B14F-4D97-AF65-F5344CB8AC3E}">
        <p14:creationId xmlns:p14="http://schemas.microsoft.com/office/powerpoint/2010/main" val="266303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4" t="28310" r="34576" b="11729"/>
          <a:stretch/>
        </p:blipFill>
        <p:spPr>
          <a:xfrm>
            <a:off x="5508104" y="1489530"/>
            <a:ext cx="3486097" cy="244352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 flipH="1">
            <a:off x="6159144" y="2497642"/>
            <a:ext cx="576064" cy="36004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>
            <a:off x="6732240" y="2492811"/>
            <a:ext cx="1584176" cy="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907262" y="2519128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b="1" dirty="0" smtClean="0">
                <a:solidFill>
                  <a:schemeClr val="accent2"/>
                </a:solidFill>
              </a:rPr>
              <a:t>X</a:t>
            </a:r>
            <a:endParaRPr lang="da-DK" sz="1600" b="1" dirty="0">
              <a:solidFill>
                <a:schemeClr val="accent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39510" y="2159088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b="1" dirty="0" smtClean="0">
                <a:solidFill>
                  <a:schemeClr val="accent2"/>
                </a:solidFill>
              </a:rPr>
              <a:t>Y</a:t>
            </a:r>
            <a:endParaRPr lang="da-DK" sz="1600" b="1" dirty="0">
              <a:solidFill>
                <a:schemeClr val="accent2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V="1">
            <a:off x="6732240" y="1633546"/>
            <a:ext cx="0" cy="859265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350532" y="1561538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b="1" dirty="0" smtClean="0">
                <a:solidFill>
                  <a:schemeClr val="accent2"/>
                </a:solidFill>
              </a:rPr>
              <a:t>Z</a:t>
            </a:r>
            <a:endParaRPr lang="da-DK" sz="1600" b="1" dirty="0">
              <a:solidFill>
                <a:schemeClr val="accent2"/>
              </a:solidFill>
            </a:endParaRPr>
          </a:p>
        </p:txBody>
      </p:sp>
      <p:sp>
        <p:nvSpPr>
          <p:cNvPr id="12" name="Title 12"/>
          <p:cNvSpPr txBox="1">
            <a:spLocks/>
          </p:cNvSpPr>
          <p:nvPr/>
        </p:nvSpPr>
        <p:spPr>
          <a:xfrm>
            <a:off x="395536" y="548680"/>
            <a:ext cx="8140700" cy="576064"/>
          </a:xfrm>
          <a:prstGeom prst="rect">
            <a:avLst/>
          </a:prstGeom>
        </p:spPr>
        <p:txBody>
          <a:bodyPr rtlCol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800" b="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LSM</a:t>
            </a:r>
            <a:r>
              <a:rPr lang="en-US" b="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en-US" sz="2800" b="0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 case scenario: lab scale in EMPRESS(WP4)</a:t>
            </a:r>
            <a:endParaRPr lang="en-US" sz="28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505" y="1255400"/>
            <a:ext cx="5184575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u="sng" dirty="0" smtClean="0">
                <a:solidFill>
                  <a:srgbClr val="002060"/>
                </a:solidFill>
                <a:latin typeface="Calibri" panose="020F0502020204030204" pitchFamily="34" charset="0"/>
              </a:rPr>
              <a:t>Optical set Up: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0099"/>
                </a:solidFill>
                <a:latin typeface="Calibri" panose="020F0502020204030204" pitchFamily="34" charset="0"/>
              </a:rPr>
              <a:t>gas radiation optical measurements with a FTIR spectrometer;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0099"/>
                </a:solidFill>
                <a:latin typeface="Calibri" panose="020F0502020204030204" pitchFamily="34" charset="0"/>
              </a:rPr>
              <a:t>Rx- single line-of-sight set Up purged by N</a:t>
            </a:r>
            <a:r>
              <a:rPr lang="en-US" sz="1400" b="1" baseline="-25000" dirty="0" smtClean="0">
                <a:solidFill>
                  <a:srgbClr val="000099"/>
                </a:solidFill>
                <a:latin typeface="Calibri" panose="020F0502020204030204" pitchFamily="34" charset="0"/>
              </a:rPr>
              <a:t>2</a:t>
            </a:r>
            <a:r>
              <a:rPr lang="en-US" sz="1400" b="1" dirty="0" smtClean="0">
                <a:solidFill>
                  <a:srgbClr val="000099"/>
                </a:solidFill>
                <a:latin typeface="Calibri" panose="020F050202020403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scanning in </a:t>
            </a:r>
            <a:r>
              <a:rPr lang="en-US" sz="1400" b="1" dirty="0" err="1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Rz</a:t>
            </a:r>
            <a:r>
              <a:rPr lang="en-US" sz="1400" b="1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and Ry-directions;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u="sng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</a:t>
            </a:r>
            <a:r>
              <a:rPr lang="en-US" sz="1400" b="1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CO</a:t>
            </a:r>
            <a:r>
              <a:rPr lang="en-US" sz="1400" b="1" baseline="-25000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1400" b="1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self-absorption: full CO</a:t>
            </a:r>
            <a:r>
              <a:rPr lang="en-US" sz="1400" b="1" baseline="-25000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1400" b="1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(2340cm</a:t>
            </a:r>
            <a:r>
              <a:rPr lang="en-US" sz="1400" b="1" baseline="30000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-1</a:t>
            </a:r>
            <a:r>
              <a:rPr lang="en-US" sz="1400" b="1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) band coverage (+ CO + H</a:t>
            </a:r>
            <a:r>
              <a:rPr lang="en-US" sz="1400" b="1" baseline="-25000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1400" b="1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 bands);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650-6000 cm</a:t>
            </a:r>
            <a:r>
              <a:rPr lang="en-US" sz="1400" b="1" baseline="30000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-1</a:t>
            </a:r>
            <a:r>
              <a:rPr lang="en-US" sz="1400" b="1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spectral range with linearized high-sensitivity MCT;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fast FTIR scanning, moderate spectral resolution (1cm</a:t>
            </a:r>
            <a:r>
              <a:rPr lang="en-US" sz="1400" b="1" baseline="30000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-1</a:t>
            </a:r>
            <a:r>
              <a:rPr lang="en-US" sz="1400" b="1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is enough, work with 4cm</a:t>
            </a:r>
            <a:r>
              <a:rPr lang="en-US" sz="1400" b="1" baseline="30000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-1</a:t>
            </a:r>
            <a:r>
              <a:rPr lang="en-US" sz="1400" b="1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and 8cm</a:t>
            </a:r>
            <a:r>
              <a:rPr lang="en-US" sz="1400" b="1" baseline="30000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-1</a:t>
            </a:r>
            <a:r>
              <a:rPr lang="en-US" sz="1400" b="1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as well);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spectra </a:t>
            </a:r>
            <a:r>
              <a:rPr lang="en-US" sz="1400" b="1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 </a:t>
            </a:r>
            <a:r>
              <a:rPr lang="de-DE" sz="1400" b="1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 </a:t>
            </a:r>
            <a:r>
              <a:rPr lang="de-DE" sz="1400" b="1" dirty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de-DE" sz="1400" b="1" baseline="30000" dirty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-2</a:t>
            </a:r>
            <a:r>
              <a:rPr lang="de-DE" sz="1400" b="1" dirty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sr</a:t>
            </a:r>
            <a:r>
              <a:rPr lang="de-DE" sz="1400" b="1" baseline="30000" dirty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-1</a:t>
            </a:r>
            <a:r>
              <a:rPr lang="de-DE" sz="1400" b="1" dirty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(cm</a:t>
            </a:r>
            <a:r>
              <a:rPr lang="de-DE" sz="1400" b="1" baseline="30000" dirty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-1</a:t>
            </a:r>
            <a:r>
              <a:rPr lang="de-DE" sz="1400" b="1" dirty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de-DE" sz="1400" b="1" baseline="30000" dirty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-1 </a:t>
            </a:r>
            <a:r>
              <a:rPr lang="en-US" sz="1400" b="1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calibrated </a:t>
            </a:r>
            <a:r>
              <a:rPr lang="en-US" sz="1400" b="1" dirty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with portable BB at </a:t>
            </a:r>
            <a:r>
              <a:rPr lang="en-US" sz="1400" b="1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796.1C (BB calibrated </a:t>
            </a:r>
            <a:r>
              <a:rPr lang="en-US" sz="1400" b="1" dirty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at </a:t>
            </a:r>
            <a:r>
              <a:rPr lang="en-US" sz="1400" b="1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DTU</a:t>
            </a:r>
            <a:r>
              <a:rPr lang="en-US" sz="1400" b="1" dirty="0" smtClean="0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n-US" sz="1400" b="1" dirty="0" smtClean="0">
              <a:solidFill>
                <a:srgbClr val="00009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349" y="4207147"/>
            <a:ext cx="5096715" cy="24622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u="sng" dirty="0" smtClean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Modelling</a:t>
            </a:r>
            <a:endParaRPr lang="en-US" sz="1400" b="1" u="sng" dirty="0" smtClean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use HITEMP2010 spectral database for CO</a:t>
            </a:r>
            <a:r>
              <a:rPr lang="en-US" sz="1400" b="1" baseline="-25000" dirty="0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1400" b="1" dirty="0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/H</a:t>
            </a:r>
            <a:r>
              <a:rPr lang="en-US" sz="1400" b="1" baseline="-25000" dirty="0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1400" b="1" dirty="0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O/CO modeling in 1500-2400 cm</a:t>
            </a:r>
            <a:r>
              <a:rPr lang="en-US" sz="1400" b="1" baseline="30000" dirty="0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-1</a:t>
            </a:r>
            <a:r>
              <a:rPr lang="en-US" sz="1400" b="1" dirty="0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major </a:t>
            </a:r>
            <a:r>
              <a:rPr lang="en-US" sz="1400" b="1" dirty="0" err="1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isotopologues</a:t>
            </a:r>
            <a:r>
              <a:rPr lang="en-US" sz="1400" b="1" dirty="0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 Lorentz line shapes for single lines, cut off at ±8 cm</a:t>
            </a:r>
            <a:r>
              <a:rPr lang="en-US" sz="1400" b="1" baseline="30000" dirty="0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-1</a:t>
            </a:r>
            <a:r>
              <a:rPr lang="en-US" sz="1400" b="1" dirty="0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from line centers;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RHT emission spectra forward calculations with NPL’s </a:t>
            </a:r>
            <a:r>
              <a:rPr lang="en-US" sz="1400" b="1" dirty="0" err="1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Tgas</a:t>
            </a:r>
            <a:r>
              <a:rPr lang="en-US" sz="1400" b="1" dirty="0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profiles;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emission spectra calculations at selected </a:t>
            </a:r>
            <a:r>
              <a:rPr lang="en-US" sz="1400" b="1" dirty="0" err="1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Tgas</a:t>
            </a:r>
            <a:r>
              <a:rPr lang="en-US" sz="1400" b="1" dirty="0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and CO</a:t>
            </a:r>
            <a:r>
              <a:rPr lang="en-US" sz="1400" b="1" baseline="-25000" dirty="0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1400" b="1" dirty="0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concentrations;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machine learning approach for </a:t>
            </a:r>
            <a:r>
              <a:rPr lang="en-US" sz="1400" b="1" dirty="0" err="1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Tgas</a:t>
            </a:r>
            <a:r>
              <a:rPr lang="en-US" sz="1400" b="1" dirty="0" smtClean="0">
                <a:solidFill>
                  <a:srgbClr val="00B0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profiles retrievals from single line-of-sight measurements tested.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581128"/>
            <a:ext cx="3837128" cy="1872208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410732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2"/>
          <p:cNvSpPr txBox="1">
            <a:spLocks/>
          </p:cNvSpPr>
          <p:nvPr/>
        </p:nvSpPr>
        <p:spPr>
          <a:xfrm>
            <a:off x="395536" y="548680"/>
            <a:ext cx="8140700" cy="576064"/>
          </a:xfrm>
          <a:prstGeom prst="rect">
            <a:avLst/>
          </a:prstGeom>
        </p:spPr>
        <p:txBody>
          <a:bodyPr rtlCol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800" b="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LSM</a:t>
            </a:r>
            <a:r>
              <a:rPr lang="en-US" b="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en-US" sz="2800" b="0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Emission spectra calculations</a:t>
            </a:r>
            <a:endParaRPr lang="en-US" sz="28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8" t="5348" r="10949" b="5589"/>
          <a:stretch/>
        </p:blipFill>
        <p:spPr bwMode="auto">
          <a:xfrm>
            <a:off x="5180731" y="3501008"/>
            <a:ext cx="3855765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88" t="5840" r="10662" b="4850"/>
          <a:stretch/>
        </p:blipFill>
        <p:spPr>
          <a:xfrm>
            <a:off x="179512" y="3429000"/>
            <a:ext cx="4824536" cy="3312368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005" y="1916832"/>
            <a:ext cx="3506475" cy="1303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68760"/>
            <a:ext cx="3168352" cy="499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40393"/>
            <a:ext cx="4032448" cy="5525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755576" y="1218818"/>
            <a:ext cx="3691084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R</a:t>
            </a:r>
            <a:r>
              <a:rPr lang="en-GB" sz="16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HT forward calculations: </a:t>
            </a:r>
          </a:p>
          <a:p>
            <a:r>
              <a:rPr lang="en-GB" sz="14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(MF Modest, </a:t>
            </a:r>
            <a:r>
              <a:rPr lang="en-GB" sz="1400" i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Radiative Heat Transfer</a:t>
            </a:r>
            <a:r>
              <a:rPr lang="en-GB" sz="14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, 3</a:t>
            </a:r>
            <a:r>
              <a:rPr lang="en-GB" sz="1400" baseline="300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rd</a:t>
            </a:r>
            <a:r>
              <a:rPr lang="en-GB" sz="14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 , 2013)</a:t>
            </a:r>
            <a:endParaRPr lang="en-GB" sz="1400" dirty="0" smtClean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611560" y="2700209"/>
            <a:ext cx="4392488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CO</a:t>
            </a:r>
            <a:r>
              <a:rPr lang="en-GB" sz="1600" b="1" baseline="-25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2</a:t>
            </a:r>
            <a:r>
              <a:rPr lang="en-GB" sz="1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example:</a:t>
            </a:r>
          </a:p>
          <a:p>
            <a:r>
              <a:rPr lang="en-GB" sz="1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contribution from sub-columns in total emission</a:t>
            </a:r>
          </a:p>
        </p:txBody>
      </p:sp>
    </p:spTree>
    <p:extLst>
      <p:ext uri="{BB962C8B-B14F-4D97-AF65-F5344CB8AC3E}">
        <p14:creationId xmlns:p14="http://schemas.microsoft.com/office/powerpoint/2010/main" val="178794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2"/>
          <p:cNvSpPr txBox="1">
            <a:spLocks/>
          </p:cNvSpPr>
          <p:nvPr/>
        </p:nvSpPr>
        <p:spPr>
          <a:xfrm>
            <a:off x="107504" y="1340768"/>
            <a:ext cx="4343384" cy="2376264"/>
          </a:xfrm>
          <a:prstGeom prst="rect">
            <a:avLst/>
          </a:prstGeom>
        </p:spPr>
        <p:txBody>
          <a:bodyPr rtlCol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 difficult </a:t>
            </a:r>
            <a:r>
              <a:rPr lang="en-US" sz="1600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case (high CO concentration): 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kern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phi=1.4 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kern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no/with </a:t>
            </a:r>
            <a:r>
              <a:rPr lang="en-US" sz="1600" kern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600" kern="0" baseline="-25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kern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kern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co-flow 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kern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HAB=22mm </a:t>
            </a:r>
            <a:r>
              <a:rPr lang="en-US" sz="1600" kern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1600" kern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32mm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600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xperimental data (</a:t>
            </a:r>
            <a:r>
              <a:rPr lang="en-US" sz="1600" kern="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blue</a:t>
            </a:r>
            <a:r>
              <a:rPr lang="en-US" sz="1600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modeling (</a:t>
            </a:r>
            <a:r>
              <a:rPr lang="en-US" sz="1600" kern="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olive</a:t>
            </a:r>
            <a:r>
              <a:rPr lang="en-US" sz="1600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fontAlgn="auto">
              <a:spcAft>
                <a:spcPts val="0"/>
              </a:spcAft>
              <a:defRPr/>
            </a:pPr>
            <a:endParaRPr lang="en-US" sz="1800" kern="0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Hyperspectral measurements underestimate H</a:t>
            </a:r>
            <a:r>
              <a:rPr lang="en-US" sz="1600" kern="0" baseline="-250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kern="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emission and show strong CO</a:t>
            </a:r>
            <a:r>
              <a:rPr lang="en-US" sz="1600" kern="0" baseline="-250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kern="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self-absorption from ambient air</a:t>
            </a:r>
            <a:endParaRPr lang="en-US" sz="1600" kern="0" dirty="0" smtClean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0" t="5682" r="9864" b="6434"/>
          <a:stretch/>
        </p:blipFill>
        <p:spPr>
          <a:xfrm>
            <a:off x="2987824" y="4304429"/>
            <a:ext cx="2965429" cy="24369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22" t="5913" r="10759" b="2725"/>
          <a:stretch/>
        </p:blipFill>
        <p:spPr>
          <a:xfrm>
            <a:off x="6045899" y="4293096"/>
            <a:ext cx="3062605" cy="25202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5564" r="9146" b="5855"/>
          <a:stretch/>
        </p:blipFill>
        <p:spPr>
          <a:xfrm>
            <a:off x="35496" y="4293096"/>
            <a:ext cx="2952328" cy="2448272"/>
          </a:xfrm>
          <a:prstGeom prst="rect">
            <a:avLst/>
          </a:prstGeom>
        </p:spPr>
      </p:pic>
      <p:sp>
        <p:nvSpPr>
          <p:cNvPr id="12" name="Title 12"/>
          <p:cNvSpPr txBox="1">
            <a:spLocks/>
          </p:cNvSpPr>
          <p:nvPr/>
        </p:nvSpPr>
        <p:spPr>
          <a:xfrm>
            <a:off x="6372200" y="3933056"/>
            <a:ext cx="2592288" cy="274222"/>
          </a:xfrm>
          <a:prstGeom prst="rect">
            <a:avLst/>
          </a:prstGeom>
          <a:solidFill>
            <a:schemeClr val="accent1"/>
          </a:solidFill>
        </p:spPr>
        <p:txBody>
          <a:bodyPr rtlCol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1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no </a:t>
            </a:r>
            <a:r>
              <a:rPr lang="en-US" sz="11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100" kern="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1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co-flow, fit with NPL’s T-profile </a:t>
            </a:r>
            <a:r>
              <a:rPr lang="en-US" sz="11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fit</a:t>
            </a:r>
            <a:endParaRPr lang="en-US" sz="11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itle 12"/>
          <p:cNvSpPr txBox="1">
            <a:spLocks/>
          </p:cNvSpPr>
          <p:nvPr/>
        </p:nvSpPr>
        <p:spPr>
          <a:xfrm>
            <a:off x="3419872" y="3933056"/>
            <a:ext cx="2160240" cy="260068"/>
          </a:xfrm>
          <a:prstGeom prst="rect">
            <a:avLst/>
          </a:prstGeom>
          <a:solidFill>
            <a:schemeClr val="accent1"/>
          </a:solidFill>
        </p:spPr>
        <p:txBody>
          <a:bodyPr rtlCol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100" kern="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1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100" kern="0" dirty="0">
                <a:latin typeface="Calibri" panose="020F0502020204030204" pitchFamily="34" charset="0"/>
                <a:cs typeface="Calibri" panose="020F0502020204030204" pitchFamily="34" charset="0"/>
              </a:rPr>
              <a:t> co-flow </a:t>
            </a:r>
            <a:r>
              <a:rPr lang="en-US" sz="11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fit </a:t>
            </a:r>
            <a:r>
              <a:rPr lang="en-US" sz="11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with NPL’s </a:t>
            </a:r>
            <a:r>
              <a:rPr lang="en-US" sz="11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T-profile</a:t>
            </a:r>
            <a:endParaRPr lang="en-US" sz="11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itle 12"/>
          <p:cNvSpPr txBox="1">
            <a:spLocks/>
          </p:cNvSpPr>
          <p:nvPr/>
        </p:nvSpPr>
        <p:spPr>
          <a:xfrm>
            <a:off x="523393" y="3946866"/>
            <a:ext cx="1888367" cy="274222"/>
          </a:xfrm>
          <a:prstGeom prst="rect">
            <a:avLst/>
          </a:prstGeom>
          <a:solidFill>
            <a:schemeClr val="accent1"/>
          </a:solidFill>
        </p:spPr>
        <p:txBody>
          <a:bodyPr rtlCol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1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100" kern="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1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co-flow: UC3M data (red</a:t>
            </a:r>
            <a:r>
              <a:rPr lang="en-US" sz="11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1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itle 12"/>
          <p:cNvSpPr txBox="1">
            <a:spLocks/>
          </p:cNvSpPr>
          <p:nvPr/>
        </p:nvSpPr>
        <p:spPr>
          <a:xfrm>
            <a:off x="395536" y="548680"/>
            <a:ext cx="8140700" cy="576064"/>
          </a:xfrm>
          <a:prstGeom prst="rect">
            <a:avLst/>
          </a:prstGeom>
        </p:spPr>
        <p:txBody>
          <a:bodyPr rtlCol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800" b="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LSM</a:t>
            </a:r>
            <a:r>
              <a:rPr lang="en-US" b="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en-US" sz="2800" b="0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results in EMPRESS (WP4): IR</a:t>
            </a:r>
            <a:endParaRPr lang="en-US" sz="28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6" t="30931" r="20366" b="17378"/>
          <a:stretch/>
        </p:blipFill>
        <p:spPr>
          <a:xfrm>
            <a:off x="4499992" y="1412776"/>
            <a:ext cx="4541080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5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ontent Placeholder 2"/>
          <p:cNvSpPr>
            <a:spLocks noGrp="1"/>
          </p:cNvSpPr>
          <p:nvPr>
            <p:ph idx="4294967295"/>
          </p:nvPr>
        </p:nvSpPr>
        <p:spPr>
          <a:xfrm>
            <a:off x="323528" y="1628800"/>
            <a:ext cx="4032448" cy="3888432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150000"/>
              </a:lnSpc>
              <a:spcAft>
                <a:spcPts val="600"/>
              </a:spcAft>
            </a:pPr>
            <a:r>
              <a:rPr lang="en-GB" b="1" dirty="0" smtClean="0"/>
              <a:t>Background 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</a:pPr>
            <a:r>
              <a:rPr lang="en-GB" b="1" dirty="0" smtClean="0">
                <a:solidFill>
                  <a:srgbClr val="0070C0"/>
                </a:solidFill>
              </a:rPr>
              <a:t>Worse case scenario: large </a:t>
            </a:r>
            <a:r>
              <a:rPr lang="en-GB" b="1" dirty="0" smtClean="0">
                <a:solidFill>
                  <a:srgbClr val="0070C0"/>
                </a:solidFill>
              </a:rPr>
              <a:t>scale </a:t>
            </a:r>
            <a:r>
              <a:rPr lang="en-GB" b="1" dirty="0" smtClean="0">
                <a:solidFill>
                  <a:srgbClr val="0070C0"/>
                </a:solidFill>
              </a:rPr>
              <a:t>measurements (power plants and ship engines)</a:t>
            </a:r>
            <a:endParaRPr lang="en-GB" b="1" dirty="0" smtClean="0">
              <a:solidFill>
                <a:srgbClr val="0070C0"/>
              </a:solidFill>
            </a:endParaRPr>
          </a:p>
          <a:p>
            <a:pPr marL="342900" indent="-342900">
              <a:lnSpc>
                <a:spcPct val="150000"/>
              </a:lnSpc>
              <a:spcAft>
                <a:spcPts val="600"/>
              </a:spcAft>
            </a:pPr>
            <a:r>
              <a:rPr lang="en-GB" b="1" dirty="0" smtClean="0">
                <a:solidFill>
                  <a:srgbClr val="FF0000"/>
                </a:solidFill>
              </a:rPr>
              <a:t>Best case scenario: lab scale (WP4 NPL standard burner)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</a:pPr>
            <a:r>
              <a:rPr lang="en-GB" b="1" dirty="0" smtClean="0"/>
              <a:t>Conclusions so far</a:t>
            </a:r>
            <a:endParaRPr lang="en-GB" b="1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55278" y="769268"/>
            <a:ext cx="7777162" cy="571500"/>
          </a:xfrm>
          <a:prstGeom prst="rect">
            <a:avLst/>
          </a:prstGeom>
        </p:spPr>
        <p:txBody>
          <a:bodyPr lIns="0" tIns="0" rIns="0" bIns="0" anchor="b"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j-ea"/>
                <a:cs typeface="Calibri" pitchFamily="34" charset="0"/>
              </a:rPr>
              <a:t>2</a:t>
            </a:r>
            <a:r>
              <a:rPr lang="en-US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j-ea"/>
                <a:cs typeface="Calibri" pitchFamily="34" charset="0"/>
              </a:rPr>
              <a:t>nd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j-ea"/>
                <a:cs typeface="Calibri" pitchFamily="34" charset="0"/>
              </a:rPr>
              <a:t> EMPRESS Workshop</a:t>
            </a:r>
            <a:r>
              <a:rPr lang="en-US" sz="3200" dirty="0" smtClean="0">
                <a:solidFill>
                  <a:srgbClr val="C00000"/>
                </a:solidFill>
                <a:latin typeface="Calibri" pitchFamily="34" charset="0"/>
                <a:ea typeface="+mj-ea"/>
                <a:cs typeface="Calibri" pitchFamily="34" charset="0"/>
              </a:rPr>
              <a:t>| Outline</a:t>
            </a:r>
            <a:endParaRPr lang="en-US" sz="3200" dirty="0">
              <a:solidFill>
                <a:srgbClr val="C00000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 rotWithShape="1">
          <a:blip r:embed="rId2"/>
          <a:srcRect l="20780" t="62099" r="47400" b="3731"/>
          <a:stretch/>
        </p:blipFill>
        <p:spPr bwMode="auto">
          <a:xfrm>
            <a:off x="4521053" y="3659012"/>
            <a:ext cx="2211187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 descr="flam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700808"/>
            <a:ext cx="21113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572" y="3645024"/>
            <a:ext cx="2153924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274" y="1700808"/>
            <a:ext cx="2256422" cy="1800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827005" y="1268760"/>
            <a:ext cx="4137483" cy="206210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HITEM2010 is very good for major part of CO</a:t>
            </a:r>
            <a:r>
              <a:rPr lang="en-GB" sz="1600" b="1" baseline="-250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2</a:t>
            </a:r>
            <a:r>
              <a:rPr lang="en-GB" sz="16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(-0.17%), H</a:t>
            </a:r>
            <a:r>
              <a:rPr lang="en-GB" sz="1600" b="1" baseline="-250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2</a:t>
            </a:r>
            <a:r>
              <a:rPr lang="en-GB" sz="16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O(0.63%) and CO bands (T</a:t>
            </a:r>
            <a:r>
              <a:rPr lang="en-GB" sz="16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sym typeface="Symbol"/>
              </a:rPr>
              <a:t></a:t>
            </a:r>
            <a:r>
              <a:rPr lang="en-GB" sz="16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2259K);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Calibri" panose="020F0502020204030204" pitchFamily="34" charset="0"/>
              </a:rPr>
              <a:t>very good agreement with NPL’s T-profile;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Calibri" panose="020F0502020204030204" pitchFamily="34" charset="0"/>
              </a:rPr>
              <a:t>no CO</a:t>
            </a:r>
            <a:r>
              <a:rPr lang="en-GB" sz="1600" b="1" baseline="-25000" dirty="0" smtClean="0">
                <a:latin typeface="Calibri" panose="020F0502020204030204" pitchFamily="34" charset="0"/>
              </a:rPr>
              <a:t>2</a:t>
            </a:r>
            <a:r>
              <a:rPr lang="en-GB" sz="1600" b="1" dirty="0" smtClean="0">
                <a:latin typeface="Calibri" panose="020F0502020204030204" pitchFamily="34" charset="0"/>
              </a:rPr>
              <a:t> self-absorption;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solidFill>
                  <a:srgbClr val="000099"/>
                </a:solidFill>
                <a:latin typeface="Calibri" panose="020F0502020204030204" pitchFamily="34" charset="0"/>
              </a:rPr>
              <a:t>experimental </a:t>
            </a:r>
            <a:r>
              <a:rPr lang="en-GB" sz="1600" b="1" dirty="0" smtClean="0">
                <a:solidFill>
                  <a:srgbClr val="000099"/>
                </a:solidFill>
                <a:latin typeface="Calibri" panose="020F0502020204030204" pitchFamily="34" charset="0"/>
              </a:rPr>
              <a:t>spectrum (blue) fitted with CO</a:t>
            </a:r>
            <a:r>
              <a:rPr lang="en-GB" sz="1600" b="1" baseline="-25000" dirty="0" smtClean="0">
                <a:solidFill>
                  <a:srgbClr val="000099"/>
                </a:solidFill>
                <a:latin typeface="Calibri" panose="020F0502020204030204" pitchFamily="34" charset="0"/>
              </a:rPr>
              <a:t>2</a:t>
            </a:r>
            <a:r>
              <a:rPr lang="en-GB" sz="1600" b="1" dirty="0" smtClean="0">
                <a:solidFill>
                  <a:srgbClr val="000099"/>
                </a:solidFill>
                <a:latin typeface="Calibri" panose="020F0502020204030204" pitchFamily="34" charset="0"/>
              </a:rPr>
              <a:t>(10.2%)+H</a:t>
            </a:r>
            <a:r>
              <a:rPr lang="en-GB" sz="1600" b="1" baseline="-25000" dirty="0" smtClean="0">
                <a:solidFill>
                  <a:srgbClr val="000099"/>
                </a:solidFill>
                <a:latin typeface="Calibri" panose="020F0502020204030204" pitchFamily="34" charset="0"/>
              </a:rPr>
              <a:t>2</a:t>
            </a:r>
            <a:r>
              <a:rPr lang="en-GB" sz="1600" b="1" dirty="0" smtClean="0">
                <a:solidFill>
                  <a:srgbClr val="000099"/>
                </a:solidFill>
                <a:latin typeface="Calibri" panose="020F0502020204030204" pitchFamily="34" charset="0"/>
              </a:rPr>
              <a:t>O(15.6%)+CO(1.17%) (red), phi=1, HAB=22mm</a:t>
            </a:r>
            <a:r>
              <a:rPr lang="en-GB" sz="1600" b="1" dirty="0" smtClean="0">
                <a:solidFill>
                  <a:srgbClr val="000099"/>
                </a:solidFill>
                <a:latin typeface="Calibri" panose="020F0502020204030204" pitchFamily="34" charset="0"/>
              </a:rPr>
              <a:t>;</a:t>
            </a:r>
            <a:endParaRPr lang="en-GB" sz="1600" b="1" dirty="0" smtClean="0">
              <a:solidFill>
                <a:srgbClr val="000099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9" t="6826" r="12003" b="6347"/>
          <a:stretch/>
        </p:blipFill>
        <p:spPr>
          <a:xfrm>
            <a:off x="4932040" y="3532142"/>
            <a:ext cx="4104456" cy="32171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22" t="6493" r="10849" b="742"/>
          <a:stretch/>
        </p:blipFill>
        <p:spPr>
          <a:xfrm>
            <a:off x="170327" y="1552111"/>
            <a:ext cx="4473681" cy="3444499"/>
          </a:xfrm>
          <a:prstGeom prst="rect">
            <a:avLst/>
          </a:prstGeom>
        </p:spPr>
      </p:pic>
      <p:sp>
        <p:nvSpPr>
          <p:cNvPr id="11" name="Title 12"/>
          <p:cNvSpPr txBox="1">
            <a:spLocks/>
          </p:cNvSpPr>
          <p:nvPr/>
        </p:nvSpPr>
        <p:spPr>
          <a:xfrm>
            <a:off x="611560" y="1196752"/>
            <a:ext cx="3312368" cy="382715"/>
          </a:xfrm>
          <a:prstGeom prst="rect">
            <a:avLst/>
          </a:prstGeom>
        </p:spPr>
        <p:txBody>
          <a:bodyPr rtlCol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400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HITEMP2010</a:t>
            </a:r>
            <a:r>
              <a:rPr lang="en-US" sz="1600" kern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quality of the database</a:t>
            </a:r>
            <a:endParaRPr lang="en-US" sz="1600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39552" y="5445224"/>
            <a:ext cx="4392488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Possibility to improve NPL’s temperature profiles: </a:t>
            </a:r>
          </a:p>
          <a:p>
            <a:r>
              <a:rPr lang="en-GB" sz="16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original </a:t>
            </a:r>
            <a:r>
              <a:rPr lang="en-GB" sz="16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(blue) and corrected (olive) T-profiles at phi=1 HAB=20mm; </a:t>
            </a:r>
            <a:endParaRPr lang="en-GB" sz="1600" b="1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  <a:p>
            <a:r>
              <a:rPr lang="en-GB" sz="16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red</a:t>
            </a:r>
            <a:r>
              <a:rPr lang="en-GB" sz="16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: T-profile at HAB=10mm, phi=1.</a:t>
            </a:r>
          </a:p>
        </p:txBody>
      </p:sp>
      <p:sp>
        <p:nvSpPr>
          <p:cNvPr id="16" name="Title 12"/>
          <p:cNvSpPr txBox="1">
            <a:spLocks/>
          </p:cNvSpPr>
          <p:nvPr/>
        </p:nvSpPr>
        <p:spPr>
          <a:xfrm>
            <a:off x="395536" y="548680"/>
            <a:ext cx="8140700" cy="576064"/>
          </a:xfrm>
          <a:prstGeom prst="rect">
            <a:avLst/>
          </a:prstGeom>
        </p:spPr>
        <p:txBody>
          <a:bodyPr rtlCol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800" b="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LSM</a:t>
            </a:r>
            <a:r>
              <a:rPr lang="en-US" b="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en-US" sz="2800" b="0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results in EMPRESS (WP4): IR</a:t>
            </a:r>
            <a:endParaRPr lang="en-US" sz="28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93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71600" y="1332051"/>
            <a:ext cx="7056784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Optical spectroscopy is a powerful tool for </a:t>
            </a:r>
            <a:r>
              <a:rPr lang="en-US" sz="2000" b="1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in situ </a:t>
            </a:r>
            <a:r>
              <a:rPr lang="en-US" sz="2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and on-line temperature measurements;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Broad application range: from lab to large scales;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Calibri" panose="020F0502020204030204" pitchFamily="34" charset="0"/>
              </a:rPr>
              <a:t>No potentially upper limit for temperature measurements;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It can be used in various difficult environments;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2D and 3D measurement are possible;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Fast accurate measurements are possible at moderate equipment costs/size/weight;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In many cases gas composition can also be obtained;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Combination of modern spectral databases and powerful mathematical models (various temperature retrieval methods and machine learning approaches) give wide opportunities for new applications where temperature measurements are essential. </a:t>
            </a:r>
            <a:endParaRPr lang="en-US" sz="2000" b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itle 12"/>
          <p:cNvSpPr txBox="1">
            <a:spLocks/>
          </p:cNvSpPr>
          <p:nvPr/>
        </p:nvSpPr>
        <p:spPr>
          <a:xfrm>
            <a:off x="395536" y="548680"/>
            <a:ext cx="8140700" cy="576064"/>
          </a:xfrm>
          <a:prstGeom prst="rect">
            <a:avLst/>
          </a:prstGeom>
        </p:spPr>
        <p:txBody>
          <a:bodyPr rtlCol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800" b="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LSM&amp;LSM</a:t>
            </a:r>
            <a:r>
              <a:rPr lang="en-US" b="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en-US" sz="2800" b="0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 so far</a:t>
            </a:r>
            <a:endParaRPr lang="en-US" sz="28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5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32048" y="2782888"/>
            <a:ext cx="8388424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600" b="1" dirty="0" smtClean="0">
                <a:latin typeface="Calibri" pitchFamily="34" charset="0"/>
                <a:cs typeface="Calibri" pitchFamily="34" charset="0"/>
              </a:rPr>
              <a:t>Thank you </a:t>
            </a:r>
            <a:r>
              <a:rPr lang="en-GB" sz="3600" b="1" dirty="0">
                <a:latin typeface="Calibri" pitchFamily="34" charset="0"/>
                <a:cs typeface="Calibri" pitchFamily="34" charset="0"/>
              </a:rPr>
              <a:t>for </a:t>
            </a:r>
            <a:r>
              <a:rPr lang="en-GB" sz="3600" b="1" dirty="0" smtClean="0">
                <a:latin typeface="Calibri" pitchFamily="34" charset="0"/>
                <a:cs typeface="Calibri" pitchFamily="34" charset="0"/>
              </a:rPr>
              <a:t>your </a:t>
            </a:r>
            <a:r>
              <a:rPr lang="en-GB" sz="3600" b="1" dirty="0">
                <a:latin typeface="Calibri" pitchFamily="34" charset="0"/>
                <a:cs typeface="Calibri" pitchFamily="34" charset="0"/>
              </a:rPr>
              <a:t>attention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4500314" y="1556792"/>
            <a:ext cx="4025900" cy="12239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83964" y="1556792"/>
            <a:ext cx="3689350" cy="12239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idx="4294967295"/>
          </p:nvPr>
        </p:nvSpPr>
        <p:spPr>
          <a:xfrm>
            <a:off x="611560" y="666527"/>
            <a:ext cx="7778750" cy="530225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 </a:t>
            </a:r>
            <a:r>
              <a:rPr lang="en-US" b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</a:t>
            </a:r>
            <a:r>
              <a:rPr lang="en-US" b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Broad range of Applications…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573339" y="1699667"/>
            <a:ext cx="410388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spc="-50" dirty="0" smtClean="0">
                <a:latin typeface="Calibri" pitchFamily="34" charset="0"/>
                <a:cs typeface="Calibri" pitchFamily="34" charset="0"/>
              </a:rPr>
              <a:t>Advanced, Fast, Precise measurements</a:t>
            </a:r>
            <a:br>
              <a:rPr lang="en-US" sz="2000" spc="-50" dirty="0" smtClean="0">
                <a:latin typeface="Calibri" pitchFamily="34" charset="0"/>
                <a:cs typeface="Calibri" pitchFamily="34" charset="0"/>
              </a:rPr>
            </a:br>
            <a:r>
              <a:rPr lang="en-US" sz="2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New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insights on processes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509" name="Text Box 15"/>
          <p:cNvSpPr txBox="1">
            <a:spLocks noChangeArrowheads="1"/>
          </p:cNvSpPr>
          <p:nvPr/>
        </p:nvSpPr>
        <p:spPr bwMode="auto">
          <a:xfrm>
            <a:off x="3349376" y="3218681"/>
            <a:ext cx="5399088" cy="2536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Verdana" pitchFamily="34" charset="0"/>
            </a:endParaRPr>
          </a:p>
          <a:p>
            <a:pPr>
              <a:spcBef>
                <a:spcPct val="50000"/>
              </a:spcBef>
            </a:pPr>
            <a:endParaRPr lang="en-US">
              <a:latin typeface="Verdana" pitchFamily="34" charset="0"/>
            </a:endParaRPr>
          </a:p>
          <a:p>
            <a:pPr>
              <a:spcBef>
                <a:spcPct val="50000"/>
              </a:spcBef>
            </a:pPr>
            <a:endParaRPr lang="en-US">
              <a:latin typeface="Verdana" pitchFamily="34" charset="0"/>
            </a:endParaRPr>
          </a:p>
          <a:p>
            <a:pPr>
              <a:spcBef>
                <a:spcPct val="50000"/>
              </a:spcBef>
            </a:pPr>
            <a:endParaRPr lang="en-US">
              <a:latin typeface="Verdana" pitchFamily="34" charset="0"/>
            </a:endParaRPr>
          </a:p>
          <a:p>
            <a:pPr>
              <a:spcBef>
                <a:spcPct val="50000"/>
              </a:spcBef>
            </a:pPr>
            <a:endParaRPr lang="en-US">
              <a:latin typeface="Verdana" pitchFamily="34" charset="0"/>
            </a:endParaRPr>
          </a:p>
          <a:p>
            <a:pPr>
              <a:spcBef>
                <a:spcPct val="50000"/>
              </a:spcBef>
            </a:pPr>
            <a:endParaRPr lang="en-US">
              <a:latin typeface="Verdana" pitchFamily="34" charset="0"/>
            </a:endParaRPr>
          </a:p>
          <a:p>
            <a:pPr>
              <a:spcBef>
                <a:spcPct val="50000"/>
              </a:spcBef>
            </a:pPr>
            <a:endParaRPr lang="en-US">
              <a:latin typeface="Verdana" pitchFamily="34" charset="0"/>
            </a:endParaRPr>
          </a:p>
        </p:txBody>
      </p:sp>
      <p:pic>
        <p:nvPicPr>
          <p:cNvPr id="21510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6439" y="2925217"/>
            <a:ext cx="2009775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Text Box 19"/>
          <p:cNvSpPr txBox="1">
            <a:spLocks noChangeArrowheads="1"/>
          </p:cNvSpPr>
          <p:nvPr/>
        </p:nvSpPr>
        <p:spPr bwMode="auto">
          <a:xfrm>
            <a:off x="683964" y="4738142"/>
            <a:ext cx="7750175" cy="1841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Verdana" pitchFamily="34" charset="0"/>
              </a:rPr>
              <a:t>Emission from surfaces     Leak valve bottle         Extractive probe boiler     Exhaust air craft engine</a:t>
            </a:r>
          </a:p>
        </p:txBody>
      </p:sp>
      <p:pic>
        <p:nvPicPr>
          <p:cNvPr id="21512" name="Picture 20" descr="IMG_0025cro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314" y="2937917"/>
            <a:ext cx="1857375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21" descr="ventil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0089" y="2937917"/>
            <a:ext cx="1673225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22" descr="IMG_000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3964" y="2937917"/>
            <a:ext cx="1863725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5" name="Text Box 23"/>
          <p:cNvSpPr txBox="1">
            <a:spLocks noChangeArrowheads="1"/>
          </p:cNvSpPr>
          <p:nvPr/>
        </p:nvSpPr>
        <p:spPr bwMode="auto">
          <a:xfrm>
            <a:off x="683964" y="5084217"/>
            <a:ext cx="18716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a-DK"/>
          </a:p>
        </p:txBody>
      </p:sp>
      <p:sp>
        <p:nvSpPr>
          <p:cNvPr id="21516" name="Text Box 24"/>
          <p:cNvSpPr txBox="1">
            <a:spLocks noChangeArrowheads="1"/>
          </p:cNvSpPr>
          <p:nvPr/>
        </p:nvSpPr>
        <p:spPr bwMode="auto">
          <a:xfrm>
            <a:off x="612526" y="4999856"/>
            <a:ext cx="18002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 pitchFamily="34" charset="0"/>
              </a:rPr>
              <a:t>Heat transfer,</a:t>
            </a:r>
          </a:p>
          <a:p>
            <a:r>
              <a:rPr lang="en-US" sz="2000">
                <a:latin typeface="Calibri" pitchFamily="34" charset="0"/>
              </a:rPr>
              <a:t>energy balance</a:t>
            </a:r>
          </a:p>
        </p:txBody>
      </p:sp>
      <p:sp>
        <p:nvSpPr>
          <p:cNvPr id="21517" name="Text Box 25"/>
          <p:cNvSpPr txBox="1">
            <a:spLocks noChangeArrowheads="1"/>
          </p:cNvSpPr>
          <p:nvPr/>
        </p:nvSpPr>
        <p:spPr bwMode="auto">
          <a:xfrm>
            <a:off x="2628651" y="4999856"/>
            <a:ext cx="16557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Calibri" pitchFamily="34" charset="0"/>
              </a:rPr>
              <a:t>IR &amp; video imaging</a:t>
            </a:r>
          </a:p>
        </p:txBody>
      </p:sp>
      <p:sp>
        <p:nvSpPr>
          <p:cNvPr id="21518" name="Text Box 26"/>
          <p:cNvSpPr txBox="1">
            <a:spLocks noChangeArrowheads="1"/>
          </p:cNvSpPr>
          <p:nvPr/>
        </p:nvSpPr>
        <p:spPr bwMode="auto">
          <a:xfrm>
            <a:off x="4428876" y="5001444"/>
            <a:ext cx="2016125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 pitchFamily="34" charset="0"/>
              </a:rPr>
              <a:t>Gas composition,</a:t>
            </a:r>
          </a:p>
          <a:p>
            <a:r>
              <a:rPr lang="en-US" sz="2000">
                <a:latin typeface="Calibri" pitchFamily="34" charset="0"/>
              </a:rPr>
              <a:t>temperature</a:t>
            </a:r>
          </a:p>
        </p:txBody>
      </p:sp>
      <p:sp>
        <p:nvSpPr>
          <p:cNvPr id="21519" name="Text Box 27"/>
          <p:cNvSpPr txBox="1">
            <a:spLocks noChangeArrowheads="1"/>
          </p:cNvSpPr>
          <p:nvPr/>
        </p:nvSpPr>
        <p:spPr bwMode="auto">
          <a:xfrm>
            <a:off x="6516439" y="5001444"/>
            <a:ext cx="1800225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 pitchFamily="34" charset="0"/>
              </a:rPr>
              <a:t>Mixing, flows and properties</a:t>
            </a:r>
          </a:p>
        </p:txBody>
      </p:sp>
      <p:sp>
        <p:nvSpPr>
          <p:cNvPr id="21520" name="Text Box 29"/>
          <p:cNvSpPr txBox="1">
            <a:spLocks noChangeArrowheads="1"/>
          </p:cNvSpPr>
          <p:nvPr/>
        </p:nvSpPr>
        <p:spPr bwMode="auto">
          <a:xfrm>
            <a:off x="622051" y="1699667"/>
            <a:ext cx="366236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000">
                <a:latin typeface="Calibri" pitchFamily="34" charset="0"/>
              </a:rPr>
              <a:t>Bring university or research skills </a:t>
            </a:r>
            <a:r>
              <a:rPr lang="en-US" sz="2000" b="1">
                <a:latin typeface="Calibri" pitchFamily="34" charset="0"/>
              </a:rPr>
              <a:t>together </a:t>
            </a:r>
          </a:p>
          <a:p>
            <a:pPr algn="r"/>
            <a:r>
              <a:rPr lang="en-US" sz="2000">
                <a:latin typeface="Calibri" pitchFamily="34" charset="0"/>
              </a:rPr>
              <a:t>with practice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976539" y="2096046"/>
            <a:ext cx="252413" cy="25241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idx="4294967295"/>
          </p:nvPr>
        </p:nvSpPr>
        <p:spPr>
          <a:xfrm>
            <a:off x="554038" y="692696"/>
            <a:ext cx="8140700" cy="56740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1800" b="0" dirty="0" smtClean="0">
                <a:solidFill>
                  <a:srgbClr val="7F7F7F"/>
                </a:solidFill>
                <a:latin typeface="Calibri" panose="020F0502020204030204" pitchFamily="34" charset="0"/>
              </a:rPr>
              <a:t>Background</a:t>
            </a:r>
            <a:r>
              <a:rPr lang="en-US" b="0" dirty="0" smtClean="0">
                <a:solidFill>
                  <a:srgbClr val="7F7F7F"/>
                </a:solidFill>
              </a:rPr>
              <a:t> </a:t>
            </a:r>
            <a:r>
              <a:rPr lang="en-US" b="0" dirty="0" smtClean="0">
                <a:solidFill>
                  <a:srgbClr val="7F7F7F"/>
                </a:solidFill>
              </a:rPr>
              <a:t>| </a:t>
            </a:r>
            <a:r>
              <a:rPr lang="en-US" b="0" dirty="0" smtClean="0">
                <a:solidFill>
                  <a:srgbClr val="C00000"/>
                </a:solidFill>
              </a:rPr>
              <a:t>Temperature Laboratory</a:t>
            </a:r>
            <a:endParaRPr lang="en-US" b="0" dirty="0" smtClean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609600" y="1484784"/>
            <a:ext cx="7772400" cy="4565650"/>
          </a:xfrm>
          <a:prstGeom prst="rect">
            <a:avLst/>
          </a:prstGeom>
        </p:spPr>
        <p:txBody>
          <a:bodyPr lIns="0" tIns="0" rIns="0" bIns="0"/>
          <a:lstStyle>
            <a:lvl1pPr marL="180975" indent="-180975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Verdana" pitchFamily="34" charset="0"/>
              <a:buChar char="•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361950" indent="-180975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Verdana" pitchFamily="34" charset="0"/>
              <a:buChar char="•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542925" indent="-180975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Verdana" pitchFamily="34" charset="0"/>
              <a:buChar char="•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 marL="714375" indent="-17145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Verdana" pitchFamily="34" charset="0"/>
              <a:buChar char="•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 marL="895350" indent="-180975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Verdana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Temperature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Emissivity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External service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Customer problems</a:t>
            </a:r>
          </a:p>
          <a:p>
            <a:pPr marL="0" indent="0" fontAlgn="auto">
              <a:spcAft>
                <a:spcPts val="0"/>
              </a:spcAft>
              <a:buFont typeface="Verdana" pitchFamily="34" charset="0"/>
              <a:buNone/>
              <a:defRPr/>
            </a:pPr>
            <a:r>
              <a:rPr lang="en-US" dirty="0"/>
              <a:t> </a:t>
            </a:r>
            <a:r>
              <a:rPr lang="en-US" dirty="0" smtClean="0"/>
              <a:t>  (plastic, light sources, sensors, heat transfer,…)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</p:txBody>
      </p:sp>
      <p:pic>
        <p:nvPicPr>
          <p:cNvPr id="36867" name="Picture 4" descr="ilac_s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584" y="1568971"/>
            <a:ext cx="23764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715963" y="4066952"/>
            <a:ext cx="7816850" cy="173831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NMI, National Reference Laboratory for non-contact Temperature</a:t>
            </a:r>
          </a:p>
          <a:p>
            <a:endParaRPr lang="en-US" sz="800" dirty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en-US" sz="2000" dirty="0">
                <a:latin typeface="Calibri" pitchFamily="34" charset="0"/>
              </a:rPr>
              <a:t> State-of-art instruments</a:t>
            </a:r>
          </a:p>
          <a:p>
            <a:pPr>
              <a:buFontTx/>
              <a:buChar char="-"/>
            </a:pPr>
            <a:r>
              <a:rPr lang="en-US" sz="2000" dirty="0">
                <a:latin typeface="Calibri" pitchFamily="34" charset="0"/>
              </a:rPr>
              <a:t> European cooperation, Courses for industry </a:t>
            </a:r>
          </a:p>
          <a:p>
            <a:pPr>
              <a:buFontTx/>
              <a:buChar char="-"/>
            </a:pPr>
            <a:r>
              <a:rPr lang="en-US" sz="2000" dirty="0">
                <a:latin typeface="Calibri" pitchFamily="34" charset="0"/>
              </a:rPr>
              <a:t> High international standard of services</a:t>
            </a:r>
          </a:p>
          <a:p>
            <a:pPr>
              <a:buFontTx/>
              <a:buChar char="-"/>
            </a:pPr>
            <a:r>
              <a:rPr lang="en-US" sz="2000" dirty="0">
                <a:latin typeface="Calibri" pitchFamily="34" charset="0"/>
              </a:rPr>
              <a:t> Range: -</a:t>
            </a:r>
            <a:r>
              <a:rPr lang="en-US" sz="2000" dirty="0" smtClean="0">
                <a:latin typeface="Calibri" pitchFamily="34" charset="0"/>
              </a:rPr>
              <a:t>196C </a:t>
            </a:r>
            <a:r>
              <a:rPr lang="en-US" sz="2000" dirty="0">
                <a:latin typeface="Calibri" pitchFamily="34" charset="0"/>
              </a:rPr>
              <a:t>to </a:t>
            </a:r>
            <a:r>
              <a:rPr lang="en-US" sz="2000" dirty="0" smtClean="0">
                <a:latin typeface="Calibri" pitchFamily="34" charset="0"/>
              </a:rPr>
              <a:t>1600C </a:t>
            </a:r>
            <a:r>
              <a:rPr lang="en-US" sz="2000" dirty="0">
                <a:latin typeface="Calibri" pitchFamily="34" charset="0"/>
              </a:rPr>
              <a:t>accredited, largest Danish Temperature Lab.</a:t>
            </a:r>
          </a:p>
        </p:txBody>
      </p:sp>
      <p:pic>
        <p:nvPicPr>
          <p:cNvPr id="36870" name="Picture 6" descr="Finn 2006-3e 0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847" y="1492821"/>
            <a:ext cx="3095625" cy="2008187"/>
          </a:xfrm>
          <a:prstGeom prst="rect">
            <a:avLst/>
          </a:prstGeom>
          <a:noFill/>
        </p:spPr>
      </p:pic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3059113" y="2924944"/>
            <a:ext cx="1276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99"/>
                </a:solidFill>
              </a:rPr>
              <a:t>ISO 17025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ontent Placeholder 2"/>
          <p:cNvSpPr>
            <a:spLocks noGrp="1"/>
          </p:cNvSpPr>
          <p:nvPr>
            <p:ph idx="4294967295"/>
          </p:nvPr>
        </p:nvSpPr>
        <p:spPr>
          <a:xfrm>
            <a:off x="827584" y="4005064"/>
            <a:ext cx="7560840" cy="1872208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342900" indent="-342900">
              <a:lnSpc>
                <a:spcPct val="150000"/>
              </a:lnSpc>
              <a:spcAft>
                <a:spcPts val="600"/>
              </a:spcAft>
            </a:pPr>
            <a:r>
              <a:rPr lang="en-GB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Light source (a lamp, hot gas) </a:t>
            </a:r>
            <a:r>
              <a:rPr lang="en-GB" b="1" dirty="0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</a:t>
            </a:r>
            <a:r>
              <a:rPr lang="en-GB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Medium ((hot) gas) </a:t>
            </a:r>
            <a:r>
              <a:rPr lang="en-GB" b="1" dirty="0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</a:t>
            </a:r>
            <a:r>
              <a:rPr lang="en-GB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 Detector 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</a:pPr>
            <a:r>
              <a:rPr lang="en-GB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Spectral range: 180 nm – 400 cm</a:t>
            </a:r>
            <a:r>
              <a:rPr lang="en-GB" b="1" baseline="30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-1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</a:pPr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Detector: spectrometer with grating (UV/VIS/IR) or FTIR (IR)</a:t>
            </a:r>
            <a:endParaRPr lang="en-GB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" name="Title 12"/>
          <p:cNvSpPr txBox="1">
            <a:spLocks/>
          </p:cNvSpPr>
          <p:nvPr/>
        </p:nvSpPr>
        <p:spPr>
          <a:xfrm>
            <a:off x="611560" y="666527"/>
            <a:ext cx="7778750" cy="530225"/>
          </a:xfrm>
          <a:prstGeom prst="rect">
            <a:avLst/>
          </a:prstGeom>
        </p:spPr>
        <p:txBody>
          <a:bodyPr rtlCol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800" b="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 </a:t>
            </a:r>
            <a:r>
              <a:rPr lang="en-US" b="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</a:t>
            </a:r>
            <a:r>
              <a:rPr lang="en-US" b="0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Optical Spectroscopy </a:t>
            </a:r>
            <a:endParaRPr lang="en-US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Billedresultat for light spect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563" y="1268759"/>
            <a:ext cx="5419725" cy="281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96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ontent Placeholder 2"/>
          <p:cNvSpPr>
            <a:spLocks noGrp="1"/>
          </p:cNvSpPr>
          <p:nvPr>
            <p:ph idx="4294967295"/>
          </p:nvPr>
        </p:nvSpPr>
        <p:spPr>
          <a:xfrm>
            <a:off x="107504" y="1412776"/>
            <a:ext cx="3024793" cy="576064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342900" indent="-342900">
              <a:lnSpc>
                <a:spcPct val="150000"/>
              </a:lnSpc>
              <a:spcAft>
                <a:spcPts val="600"/>
              </a:spcAft>
            </a:pPr>
            <a:r>
              <a:rPr lang="en-GB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Emission spectroscopy: </a:t>
            </a:r>
          </a:p>
        </p:txBody>
      </p:sp>
      <p:sp>
        <p:nvSpPr>
          <p:cNvPr id="8" name="Title 12"/>
          <p:cNvSpPr txBox="1">
            <a:spLocks/>
          </p:cNvSpPr>
          <p:nvPr/>
        </p:nvSpPr>
        <p:spPr>
          <a:xfrm>
            <a:off x="611560" y="666527"/>
            <a:ext cx="7778750" cy="530225"/>
          </a:xfrm>
          <a:prstGeom prst="rect">
            <a:avLst/>
          </a:prstGeom>
        </p:spPr>
        <p:txBody>
          <a:bodyPr rtlCol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ndara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800" b="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 </a:t>
            </a:r>
            <a:r>
              <a:rPr lang="en-US" b="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</a:t>
            </a:r>
            <a:r>
              <a:rPr lang="en-US" b="0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Optical Spectroscopy </a:t>
            </a:r>
            <a:endParaRPr lang="en-US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7382"/>
            <a:ext cx="4464496" cy="1659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14804" y="3573016"/>
            <a:ext cx="3709124" cy="57606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188913" indent="-1889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1pPr>
            <a:lvl2pPr marL="574675" indent="-1952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Candara" pitchFamily="34" charset="0"/>
                <a:ea typeface="+mn-ea"/>
              </a:defRPr>
            </a:lvl2pPr>
            <a:lvl3pPr marL="12795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Candara" pitchFamily="34" charset="0"/>
                <a:ea typeface="+mn-ea"/>
              </a:defRPr>
            </a:lvl3pPr>
            <a:lvl4pPr marL="16986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ndara" pitchFamily="34" charset="0"/>
                <a:ea typeface="+mn-ea"/>
              </a:defRPr>
            </a:lvl4pPr>
            <a:lvl5pPr marL="21177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ndara" pitchFamily="34" charset="0"/>
                <a:ea typeface="+mn-ea"/>
              </a:defRPr>
            </a:lvl5pPr>
            <a:lvl6pPr marL="25749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0321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893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9465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lnSpc>
                <a:spcPct val="150000"/>
              </a:lnSpc>
              <a:spcAft>
                <a:spcPts val="600"/>
              </a:spcAft>
            </a:pPr>
            <a:r>
              <a:rPr lang="en-GB" b="1" kern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Absorption spectroscopy: </a:t>
            </a:r>
            <a:endParaRPr lang="en-GB" b="1" kern="0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74844" y="4149080"/>
            <a:ext cx="3709124" cy="122413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188913" indent="-1889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1pPr>
            <a:lvl2pPr marL="574675" indent="-1952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Candara" pitchFamily="34" charset="0"/>
                <a:ea typeface="+mn-ea"/>
              </a:defRPr>
            </a:lvl2pPr>
            <a:lvl3pPr marL="12795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Candara" pitchFamily="34" charset="0"/>
                <a:ea typeface="+mn-ea"/>
              </a:defRPr>
            </a:lvl3pPr>
            <a:lvl4pPr marL="16986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ndara" pitchFamily="34" charset="0"/>
                <a:ea typeface="+mn-ea"/>
              </a:defRPr>
            </a:lvl4pPr>
            <a:lvl5pPr marL="21177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ndara" pitchFamily="34" charset="0"/>
                <a:ea typeface="+mn-ea"/>
              </a:defRPr>
            </a:lvl5pPr>
            <a:lvl6pPr marL="25749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0321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893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9465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GB" b="1" kern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ABS = ln[I</a:t>
            </a:r>
            <a:r>
              <a:rPr lang="en-GB" b="1" kern="0" baseline="-25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0n</a:t>
            </a:r>
            <a:r>
              <a:rPr lang="en-GB" b="1" kern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/I</a:t>
            </a:r>
            <a:r>
              <a:rPr lang="en-GB" b="1" kern="0" baseline="-25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n</a:t>
            </a:r>
            <a:r>
              <a:rPr lang="en-GB" b="1" kern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] = </a:t>
            </a:r>
            <a:r>
              <a:rPr lang="en-GB" b="1" kern="0" dirty="0" smtClean="0">
                <a:solidFill>
                  <a:srgbClr val="0070C0"/>
                </a:solidFill>
                <a:latin typeface="Symbol" panose="05050102010706020507" pitchFamily="18" charset="2"/>
              </a:rPr>
              <a:t>s</a:t>
            </a:r>
            <a:r>
              <a:rPr lang="en-GB" b="1" kern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(</a:t>
            </a:r>
            <a:r>
              <a:rPr lang="en-GB" b="1" kern="0" dirty="0" smtClean="0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lang="en-GB" b="1" kern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) x CONC x L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GB" sz="1800" kern="0" dirty="0" smtClean="0">
                <a:latin typeface="Calibri" panose="020F0502020204030204" pitchFamily="34" charset="0"/>
              </a:rPr>
              <a:t>Fine structure of ABS gives </a:t>
            </a:r>
            <a:r>
              <a:rPr lang="en-GB" sz="1800" kern="0" dirty="0" err="1">
                <a:latin typeface="Calibri" panose="020F0502020204030204" pitchFamily="34" charset="0"/>
              </a:rPr>
              <a:t>T</a:t>
            </a:r>
            <a:r>
              <a:rPr lang="en-GB" sz="1800" kern="0" baseline="-25000" dirty="0" err="1">
                <a:latin typeface="Calibri" panose="020F0502020204030204" pitchFamily="34" charset="0"/>
              </a:rPr>
              <a:t>gas</a:t>
            </a:r>
            <a:r>
              <a:rPr lang="en-GB" sz="1800" kern="0" dirty="0" smtClean="0">
                <a:latin typeface="Calibri" panose="020F0502020204030204" pitchFamily="34" charset="0"/>
              </a:rPr>
              <a:t> </a:t>
            </a:r>
            <a:endParaRPr lang="en-GB" sz="1800" kern="0" dirty="0" smtClean="0">
              <a:latin typeface="Calibri" panose="020F050202020403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67544" y="1988840"/>
            <a:ext cx="3770650" cy="136815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188913" indent="-1889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1pPr>
            <a:lvl2pPr marL="574675" indent="-1952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Candara" pitchFamily="34" charset="0"/>
                <a:ea typeface="+mn-ea"/>
              </a:defRPr>
            </a:lvl2pPr>
            <a:lvl3pPr marL="12795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Candara" pitchFamily="34" charset="0"/>
                <a:ea typeface="+mn-ea"/>
              </a:defRPr>
            </a:lvl3pPr>
            <a:lvl4pPr marL="16986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ndara" pitchFamily="34" charset="0"/>
                <a:ea typeface="+mn-ea"/>
              </a:defRPr>
            </a:lvl4pPr>
            <a:lvl5pPr marL="21177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ndara" pitchFamily="34" charset="0"/>
                <a:ea typeface="+mn-ea"/>
              </a:defRPr>
            </a:lvl5pPr>
            <a:lvl6pPr marL="25749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0321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893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9465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GB" b="1" kern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EMS = I</a:t>
            </a:r>
            <a:r>
              <a:rPr lang="en-GB" b="1" kern="0" baseline="-25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n</a:t>
            </a:r>
            <a:r>
              <a:rPr lang="en-GB" b="1" kern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= L</a:t>
            </a:r>
            <a:r>
              <a:rPr lang="en-GB" b="1" kern="0" baseline="-25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b</a:t>
            </a:r>
            <a:r>
              <a:rPr lang="en-GB" b="1" kern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x (1 – e</a:t>
            </a:r>
            <a:r>
              <a:rPr lang="en-GB" b="1" kern="0" baseline="30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[-</a:t>
            </a:r>
            <a:r>
              <a:rPr lang="en-GB" b="1" kern="0" baseline="30000" dirty="0" smtClean="0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  <a:r>
              <a:rPr lang="en-GB" b="1" kern="0" baseline="30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(</a:t>
            </a:r>
            <a:r>
              <a:rPr lang="en-GB" b="1" kern="0" baseline="30000" dirty="0" smtClean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lang="en-GB" b="1" kern="0" baseline="30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) x CONC x L]</a:t>
            </a:r>
            <a:r>
              <a:rPr lang="en-GB" b="1" kern="0" dirty="0" smtClean="0">
                <a:solidFill>
                  <a:srgbClr val="FF0000"/>
                </a:solidFill>
                <a:latin typeface="Calibri" panose="020F0502020204030204" pitchFamily="34" charset="0"/>
              </a:rPr>
              <a:t>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GB" sz="1800" kern="0" dirty="0" smtClean="0">
                <a:latin typeface="Calibri" panose="020F0502020204030204" pitchFamily="34" charset="0"/>
              </a:rPr>
              <a:t>If </a:t>
            </a:r>
            <a:r>
              <a:rPr lang="en-GB" sz="1800" kern="0" dirty="0">
                <a:latin typeface="Symbol" panose="05050102010706020507" pitchFamily="18" charset="2"/>
              </a:rPr>
              <a:t>s</a:t>
            </a:r>
            <a:r>
              <a:rPr lang="en-GB" sz="1800" kern="0" dirty="0">
                <a:latin typeface="Calibri" panose="020F0502020204030204" pitchFamily="34" charset="0"/>
              </a:rPr>
              <a:t>(</a:t>
            </a:r>
            <a:r>
              <a:rPr lang="en-GB" sz="1800" kern="0" dirty="0">
                <a:latin typeface="Symbol" panose="05050102010706020507" pitchFamily="18" charset="2"/>
              </a:rPr>
              <a:t>l</a:t>
            </a:r>
            <a:r>
              <a:rPr lang="en-GB" sz="1800" kern="0" dirty="0">
                <a:latin typeface="Calibri" panose="020F0502020204030204" pitchFamily="34" charset="0"/>
              </a:rPr>
              <a:t>) x CONC x </a:t>
            </a:r>
            <a:r>
              <a:rPr lang="en-GB" sz="1800" kern="0" dirty="0" smtClean="0">
                <a:latin typeface="Calibri" panose="020F0502020204030204" pitchFamily="34" charset="0"/>
              </a:rPr>
              <a:t>L &gt;&gt; 1 then </a:t>
            </a:r>
            <a:r>
              <a:rPr lang="en-GB" sz="1800" b="1" kern="0" dirty="0" smtClean="0">
                <a:latin typeface="Calibri" panose="020F0502020204030204" pitchFamily="34" charset="0"/>
              </a:rPr>
              <a:t>EMS </a:t>
            </a:r>
            <a:r>
              <a:rPr lang="en-GB" sz="1800" b="1" kern="0" dirty="0" smtClean="0">
                <a:latin typeface="Calibri" panose="020F0502020204030204" pitchFamily="34" charset="0"/>
                <a:sym typeface="Symbol"/>
              </a:rPr>
              <a:t></a:t>
            </a:r>
            <a:r>
              <a:rPr lang="en-GB" sz="1800" b="1" kern="0" dirty="0" smtClean="0">
                <a:latin typeface="Calibri" panose="020F0502020204030204" pitchFamily="34" charset="0"/>
              </a:rPr>
              <a:t> L</a:t>
            </a:r>
            <a:r>
              <a:rPr lang="en-GB" sz="1800" b="1" kern="0" baseline="-25000" dirty="0" smtClean="0">
                <a:latin typeface="Calibri" panose="020F0502020204030204" pitchFamily="34" charset="0"/>
              </a:rPr>
              <a:t>b </a:t>
            </a:r>
            <a:r>
              <a:rPr lang="en-GB" sz="1800" kern="0" dirty="0" smtClean="0">
                <a:latin typeface="Calibri" panose="020F0502020204030204" pitchFamily="34" charset="0"/>
              </a:rPr>
              <a:t>and </a:t>
            </a:r>
            <a:r>
              <a:rPr lang="en-GB" sz="1800" kern="0" dirty="0" err="1" smtClean="0">
                <a:latin typeface="Calibri" panose="020F0502020204030204" pitchFamily="34" charset="0"/>
              </a:rPr>
              <a:t>T</a:t>
            </a:r>
            <a:r>
              <a:rPr lang="en-GB" sz="1800" kern="0" baseline="-25000" dirty="0" err="1" smtClean="0">
                <a:latin typeface="Calibri" panose="020F0502020204030204" pitchFamily="34" charset="0"/>
              </a:rPr>
              <a:t>gas</a:t>
            </a:r>
            <a:r>
              <a:rPr lang="en-GB" sz="1800" kern="0" dirty="0" smtClean="0">
                <a:latin typeface="Calibri" panose="020F0502020204030204" pitchFamily="34" charset="0"/>
              </a:rPr>
              <a:t> can be found from CO</a:t>
            </a:r>
            <a:r>
              <a:rPr lang="en-GB" sz="1800" kern="0" baseline="-25000" dirty="0" smtClean="0">
                <a:latin typeface="Calibri" panose="020F0502020204030204" pitchFamily="34" charset="0"/>
              </a:rPr>
              <a:t>2</a:t>
            </a:r>
            <a:r>
              <a:rPr lang="en-GB" sz="1800" kern="0" dirty="0" smtClean="0">
                <a:latin typeface="Calibri" panose="020F0502020204030204" pitchFamily="34" charset="0"/>
              </a:rPr>
              <a:t> band radiance saturation at 2340 cm</a:t>
            </a:r>
            <a:r>
              <a:rPr lang="en-GB" sz="1800" kern="0" baseline="30000" dirty="0" smtClean="0">
                <a:latin typeface="Calibri" panose="020F0502020204030204" pitchFamily="34" charset="0"/>
              </a:rPr>
              <a:t>-1</a:t>
            </a:r>
            <a:endParaRPr lang="en-GB" sz="1800" kern="0" baseline="30000" dirty="0">
              <a:latin typeface="Calibri" panose="020F050202020403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967332" y="4149080"/>
            <a:ext cx="3709124" cy="194421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188913" indent="-1889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1pPr>
            <a:lvl2pPr marL="574675" indent="-1952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Candara" pitchFamily="34" charset="0"/>
                <a:ea typeface="+mn-ea"/>
              </a:defRPr>
            </a:lvl2pPr>
            <a:lvl3pPr marL="12795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Candara" pitchFamily="34" charset="0"/>
                <a:ea typeface="+mn-ea"/>
              </a:defRPr>
            </a:lvl3pPr>
            <a:lvl4pPr marL="16986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ndara" pitchFamily="34" charset="0"/>
                <a:ea typeface="+mn-ea"/>
              </a:defRPr>
            </a:lvl4pPr>
            <a:lvl5pPr marL="21177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ndara" pitchFamily="34" charset="0"/>
                <a:ea typeface="+mn-ea"/>
              </a:defRPr>
            </a:lvl5pPr>
            <a:lvl6pPr marL="25749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0321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893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94652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GB" sz="1600" b="1" kern="0" dirty="0" smtClean="0">
                <a:latin typeface="Calibri" panose="020F0502020204030204" pitchFamily="34" charset="0"/>
              </a:rPr>
              <a:t>where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GB" sz="1600" b="1" kern="0" dirty="0" smtClean="0">
                <a:latin typeface="Calibri" panose="020F0502020204030204" pitchFamily="34" charset="0"/>
              </a:rPr>
              <a:t>L</a:t>
            </a:r>
            <a:r>
              <a:rPr lang="en-GB" sz="1600" b="1" kern="0" baseline="-25000" dirty="0" smtClean="0">
                <a:latin typeface="Calibri" panose="020F0502020204030204" pitchFamily="34" charset="0"/>
              </a:rPr>
              <a:t>b </a:t>
            </a:r>
            <a:r>
              <a:rPr lang="en-GB" sz="1600" b="1" kern="0" dirty="0" smtClean="0">
                <a:latin typeface="Calibri" panose="020F0502020204030204" pitchFamily="34" charset="0"/>
              </a:rPr>
              <a:t>= Planck's function (black body curve)  </a:t>
            </a:r>
            <a:endParaRPr lang="en-GB" sz="1600" b="1" kern="0" dirty="0" smtClean="0">
              <a:latin typeface="Symbol" panose="05050102010706020507" pitchFamily="18" charset="2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GB" sz="1600" b="1" kern="0" dirty="0" smtClean="0">
                <a:latin typeface="Symbol" panose="05050102010706020507" pitchFamily="18" charset="2"/>
              </a:rPr>
              <a:t>s</a:t>
            </a:r>
            <a:r>
              <a:rPr lang="en-GB" sz="1600" b="1" kern="0" dirty="0" smtClean="0">
                <a:latin typeface="Calibri" panose="020F0502020204030204" pitchFamily="34" charset="0"/>
              </a:rPr>
              <a:t>(</a:t>
            </a:r>
            <a:r>
              <a:rPr lang="en-GB" sz="1600" b="1" kern="0" dirty="0" smtClean="0">
                <a:latin typeface="Symbol" panose="05050102010706020507" pitchFamily="18" charset="2"/>
              </a:rPr>
              <a:t>l</a:t>
            </a:r>
            <a:r>
              <a:rPr lang="en-GB" sz="1600" b="1" kern="0" dirty="0" smtClean="0">
                <a:latin typeface="Calibri" panose="020F0502020204030204" pitchFamily="34" charset="0"/>
              </a:rPr>
              <a:t>) = absorption cross section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GB" sz="1600" b="1" kern="0" dirty="0" smtClean="0">
                <a:latin typeface="Calibri" panose="020F0502020204030204" pitchFamily="34" charset="0"/>
              </a:rPr>
              <a:t>CONC = concentration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GB" sz="1600" b="1" kern="0" dirty="0" smtClean="0">
                <a:latin typeface="Calibri" panose="020F0502020204030204" pitchFamily="34" charset="0"/>
              </a:rPr>
              <a:t>L = </a:t>
            </a:r>
            <a:r>
              <a:rPr lang="en-GB" sz="1600" b="1" kern="0" dirty="0" err="1" smtClean="0">
                <a:latin typeface="Calibri" panose="020F0502020204030204" pitchFamily="34" charset="0"/>
              </a:rPr>
              <a:t>pathlenght</a:t>
            </a:r>
            <a:endParaRPr lang="en-GB" sz="1600" b="1" kern="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27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idx="4294967295"/>
          </p:nvPr>
        </p:nvSpPr>
        <p:spPr>
          <a:xfrm>
            <a:off x="899592" y="656084"/>
            <a:ext cx="6953076" cy="612676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8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Complexity </a:t>
            </a:r>
            <a:r>
              <a:rPr lang="en-US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</a:t>
            </a:r>
            <a:r>
              <a:rPr lang="en-US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b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arge </a:t>
            </a:r>
            <a:r>
              <a:rPr lang="en-US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b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cale </a:t>
            </a:r>
            <a:r>
              <a:rPr lang="en-US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b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easurements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79512" y="1628800"/>
            <a:ext cx="2448644" cy="3816424"/>
          </a:xfrm>
          <a:prstGeom prst="rect">
            <a:avLst/>
          </a:prstGeom>
        </p:spPr>
        <p:txBody>
          <a:bodyPr lIns="0" tIns="0" rIns="0" bIns="0"/>
          <a:lstStyle>
            <a:lvl1pPr marL="180975" indent="-180975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Verdana" pitchFamily="34" charset="0"/>
              <a:buChar char="•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361950" indent="-180975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Verdana" pitchFamily="34" charset="0"/>
              <a:buChar char="•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542925" indent="-180975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Verdana" pitchFamily="34" charset="0"/>
              <a:buChar char="•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 marL="714375" indent="-17145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Verdana" pitchFamily="34" charset="0"/>
              <a:buChar char="•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 marL="895350" indent="-180975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Verdana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0" indent="0" fontAlgn="auto">
              <a:spcBef>
                <a:spcPts val="800"/>
              </a:spcBef>
              <a:spcAft>
                <a:spcPts val="0"/>
              </a:spcAft>
              <a:buNone/>
              <a:defRPr/>
            </a:pPr>
            <a:r>
              <a:rPr lang="en-US" b="1" dirty="0" smtClean="0">
                <a:solidFill>
                  <a:srgbClr val="0070C0"/>
                </a:solidFill>
              </a:rPr>
              <a:t>Complexity:</a:t>
            </a:r>
            <a:r>
              <a:rPr lang="en-US" dirty="0" smtClean="0"/>
              <a:t> </a:t>
            </a:r>
          </a:p>
          <a:p>
            <a:pPr marL="438150" indent="-342900" fontAlgn="auto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get results first</a:t>
            </a:r>
          </a:p>
          <a:p>
            <a:pPr marL="438150" indent="-342900" fontAlgn="auto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trustful system</a:t>
            </a:r>
          </a:p>
          <a:p>
            <a:pPr marL="438150" indent="-342900" fontAlgn="auto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1500C is not uncommon</a:t>
            </a:r>
          </a:p>
          <a:p>
            <a:pPr marL="95250" indent="0" fontAlgn="auto">
              <a:spcBef>
                <a:spcPts val="800"/>
              </a:spcBef>
              <a:spcAft>
                <a:spcPts val="0"/>
              </a:spcAft>
              <a:buNone/>
              <a:defRPr/>
            </a:pPr>
            <a:r>
              <a:rPr lang="en-US" b="1" dirty="0" smtClean="0">
                <a:solidFill>
                  <a:srgbClr val="0070C0"/>
                </a:solidFill>
              </a:rPr>
              <a:t>Expensive</a:t>
            </a:r>
            <a:r>
              <a:rPr lang="en-US" dirty="0" smtClean="0">
                <a:solidFill>
                  <a:srgbClr val="0070C0"/>
                </a:solidFill>
              </a:rPr>
              <a:t>:</a:t>
            </a:r>
          </a:p>
          <a:p>
            <a:pPr marL="438150" indent="-342900" fontAlgn="auto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access </a:t>
            </a:r>
            <a:r>
              <a:rPr lang="en-US" dirty="0" smtClean="0"/>
              <a:t>possibilities</a:t>
            </a:r>
            <a:endParaRPr lang="en-US" dirty="0"/>
          </a:p>
          <a:p>
            <a:pPr marL="438150" indent="-342900" fontAlgn="auto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man power</a:t>
            </a:r>
          </a:p>
          <a:p>
            <a:pPr marL="438150" indent="-342900" fontAlgn="auto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time </a:t>
            </a:r>
          </a:p>
        </p:txBody>
      </p:sp>
      <p:pic>
        <p:nvPicPr>
          <p:cNvPr id="24579" name="Picture 5" descr="IMG_0042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9792" y="1268759"/>
            <a:ext cx="6264696" cy="4536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4211960" y="5877272"/>
            <a:ext cx="3854260" cy="338554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dirty="0">
                <a:latin typeface="Calibri" pitchFamily="34" charset="0"/>
              </a:rPr>
              <a:t>Campaign at </a:t>
            </a:r>
            <a:r>
              <a:rPr lang="en-GB" sz="1600" dirty="0" smtClean="0">
                <a:latin typeface="Calibri" pitchFamily="34" charset="0"/>
              </a:rPr>
              <a:t>Block </a:t>
            </a:r>
            <a:r>
              <a:rPr lang="en-GB" sz="1600" dirty="0">
                <a:latin typeface="Calibri" pitchFamily="34" charset="0"/>
              </a:rPr>
              <a:t>7 </a:t>
            </a:r>
            <a:r>
              <a:rPr lang="en-GB" sz="1600" dirty="0" err="1" smtClean="0">
                <a:latin typeface="Calibri" pitchFamily="34" charset="0"/>
              </a:rPr>
              <a:t>Fynsværket</a:t>
            </a:r>
            <a:r>
              <a:rPr lang="en-GB" sz="1600" dirty="0" smtClean="0">
                <a:latin typeface="Calibri" pitchFamily="34" charset="0"/>
              </a:rPr>
              <a:t> (Denmark)</a:t>
            </a:r>
            <a:r>
              <a:rPr lang="da-DK" sz="1600" dirty="0" smtClean="0">
                <a:latin typeface="Calibri" pitchFamily="34" charset="0"/>
              </a:rPr>
              <a:t> </a:t>
            </a:r>
            <a:endParaRPr lang="en-US" sz="16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32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idx="4294967295"/>
          </p:nvPr>
        </p:nvSpPr>
        <p:spPr>
          <a:xfrm>
            <a:off x="649288" y="692696"/>
            <a:ext cx="8140700" cy="60233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8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Needs</a:t>
            </a:r>
            <a:r>
              <a:rPr lang="en-US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en-US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b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arge </a:t>
            </a:r>
            <a:r>
              <a:rPr lang="en-US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b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cale </a:t>
            </a:r>
            <a:r>
              <a:rPr lang="en-US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b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easurements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8" name="Text Box 8"/>
          <p:cNvSpPr txBox="1">
            <a:spLocks noChangeArrowheads="1"/>
          </p:cNvSpPr>
          <p:nvPr/>
        </p:nvSpPr>
        <p:spPr bwMode="auto">
          <a:xfrm>
            <a:off x="4741917" y="5538718"/>
            <a:ext cx="3934539" cy="338554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IR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>
                <a:latin typeface="Calibri" pitchFamily="34" charset="0"/>
              </a:rPr>
              <a:t>image wood dust flame (video fuel mixing)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3608" y="1373287"/>
            <a:ext cx="35715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Boilers,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Flames (oil, gas, bio-masses),</a:t>
            </a:r>
            <a:endParaRPr lang="en-US" sz="1700" dirty="0"/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293006" y="5538718"/>
            <a:ext cx="2698239" cy="338554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VIS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>
                <a:latin typeface="Calibri" pitchFamily="34" charset="0"/>
              </a:rPr>
              <a:t>image </a:t>
            </a:r>
            <a:r>
              <a:rPr lang="en-US" sz="1600" dirty="0" smtClean="0">
                <a:latin typeface="Calibri" pitchFamily="34" charset="0"/>
              </a:rPr>
              <a:t>grade flame (waste)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60032" y="1340768"/>
            <a:ext cx="330398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Engines (ships, jets),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Field campaigns (explosions)</a:t>
            </a:r>
            <a:endParaRPr lang="en-US" sz="1700" dirty="0"/>
          </a:p>
        </p:txBody>
      </p:sp>
      <p:pic>
        <p:nvPicPr>
          <p:cNvPr id="9" name="Picture 5" descr="fla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0439" y="2132855"/>
            <a:ext cx="3800424" cy="3240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94" y="2153656"/>
            <a:ext cx="3169658" cy="329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56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idx="4294967295"/>
          </p:nvPr>
        </p:nvSpPr>
        <p:spPr>
          <a:xfrm>
            <a:off x="655638" y="594420"/>
            <a:ext cx="7732786" cy="458316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8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LSM</a:t>
            </a:r>
            <a:r>
              <a:rPr lang="en-US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en-US" b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Temperature from IR measurements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674" name="Picture 4" descr="FTIR prob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823" y="1242789"/>
            <a:ext cx="4302185" cy="1930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5"/>
          <p:cNvPicPr>
            <a:picLocks noChangeAspect="1" noChangeArrowheads="1"/>
          </p:cNvPicPr>
          <p:nvPr/>
        </p:nvPicPr>
        <p:blipFill>
          <a:blip r:embed="rId4"/>
          <a:srcRect l="5896" r="4277" b="30542"/>
          <a:stretch>
            <a:fillRect/>
          </a:stretch>
        </p:blipFill>
        <p:spPr bwMode="auto">
          <a:xfrm>
            <a:off x="526949" y="3276575"/>
            <a:ext cx="3757019" cy="2096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6" descr="Plot_portE_ee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67969" y="2060848"/>
            <a:ext cx="4084793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 Box 7"/>
          <p:cNvSpPr txBox="1">
            <a:spLocks noChangeArrowheads="1"/>
          </p:cNvSpPr>
          <p:nvPr/>
        </p:nvSpPr>
        <p:spPr bwMode="auto">
          <a:xfrm>
            <a:off x="539552" y="5589240"/>
            <a:ext cx="6891337" cy="3683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Calibri" pitchFamily="34" charset="0"/>
              </a:rPr>
              <a:t>Methods</a:t>
            </a:r>
            <a:r>
              <a:rPr lang="en-US" dirty="0">
                <a:latin typeface="Calibri" pitchFamily="34" charset="0"/>
              </a:rPr>
              <a:t>: Suction pyrometers (TC), FTIR (intensity), UV (shape features)</a:t>
            </a:r>
          </a:p>
        </p:txBody>
      </p:sp>
      <p:sp>
        <p:nvSpPr>
          <p:cNvPr id="28678" name="Text Box 8"/>
          <p:cNvSpPr txBox="1">
            <a:spLocks noChangeArrowheads="1"/>
          </p:cNvSpPr>
          <p:nvPr/>
        </p:nvSpPr>
        <p:spPr bwMode="auto">
          <a:xfrm>
            <a:off x="4987925" y="1197124"/>
            <a:ext cx="32591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latin typeface="Calibri" pitchFamily="34" charset="0"/>
              </a:rPr>
              <a:t>Burner region</a:t>
            </a:r>
            <a:r>
              <a:rPr lang="en-GB" dirty="0">
                <a:latin typeface="Calibri" pitchFamily="34" charset="0"/>
              </a:rPr>
              <a:t>. Red: snap-shot, </a:t>
            </a:r>
          </a:p>
          <a:p>
            <a:r>
              <a:rPr lang="en-GB" dirty="0">
                <a:latin typeface="Calibri" pitchFamily="34" charset="0"/>
              </a:rPr>
              <a:t>Black: running average over 40 s</a:t>
            </a:r>
            <a:r>
              <a:rPr lang="da-DK" dirty="0">
                <a:latin typeface="Calibri" pitchFamily="34" charset="0"/>
              </a:rPr>
              <a:t> 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TU_Chemical_Engineering[1]">
  <a:themeElements>
    <a:clrScheme name="DTU_Chemical_Engineering[1] 13">
      <a:dk1>
        <a:srgbClr val="000000"/>
      </a:dk1>
      <a:lt1>
        <a:srgbClr val="FFFFFF"/>
      </a:lt1>
      <a:dk2>
        <a:srgbClr val="990000"/>
      </a:dk2>
      <a:lt2>
        <a:srgbClr val="999999"/>
      </a:lt2>
      <a:accent1>
        <a:srgbClr val="FF9900"/>
      </a:accent1>
      <a:accent2>
        <a:srgbClr val="FF6600"/>
      </a:accent2>
      <a:accent3>
        <a:srgbClr val="FFFFFF"/>
      </a:accent3>
      <a:accent4>
        <a:srgbClr val="000000"/>
      </a:accent4>
      <a:accent5>
        <a:srgbClr val="FFCAAA"/>
      </a:accent5>
      <a:accent6>
        <a:srgbClr val="E75C00"/>
      </a:accent6>
      <a:hlink>
        <a:srgbClr val="FF0000"/>
      </a:hlink>
      <a:folHlink>
        <a:srgbClr val="990000"/>
      </a:folHlink>
    </a:clrScheme>
    <a:fontScheme name="DTU_Chemical_Engineering[1]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Verdana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Verdana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TU_Chemical_Engineering[1]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_Chemical_Engineering[1]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_Chemical_Engineering[1]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_Chemical_Engineering[1]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_Chemical_Engineering[1]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_Chemical_Engineering[1]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hemical_Engineering[1]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hemical_Engineering[1]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hemical_Engineering[1]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hemical_Engineering[1]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hemical_Engineering[1]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hemical_Engineering[1]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_Chemical_Engineering[1] 13">
        <a:dk1>
          <a:srgbClr val="000000"/>
        </a:dk1>
        <a:lt1>
          <a:srgbClr val="FFFFFF"/>
        </a:lt1>
        <a:dk2>
          <a:srgbClr val="990000"/>
        </a:dk2>
        <a:lt2>
          <a:srgbClr val="999999"/>
        </a:lt2>
        <a:accent1>
          <a:srgbClr val="FF9900"/>
        </a:accent1>
        <a:accent2>
          <a:srgbClr val="FF66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5C00"/>
        </a:accent6>
        <a:hlink>
          <a:srgbClr val="FF00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Risoe_DTU UK PPT2007</Template>
  <TotalTime>14619</TotalTime>
  <Words>1125</Words>
  <Application>Microsoft Office PowerPoint</Application>
  <PresentationFormat>On-screen Show (4:3)</PresentationFormat>
  <Paragraphs>170</Paragraphs>
  <Slides>22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DTU_Chemical_Engineering[1]</vt:lpstr>
      <vt:lpstr>2nd EMPRESS Workshop 18-04-2018 | In situ temperature measurements by optical spectroscopy from lab to industrial scale</vt:lpstr>
      <vt:lpstr>PowerPoint Presentation</vt:lpstr>
      <vt:lpstr>Background | Broad range of Applications…</vt:lpstr>
      <vt:lpstr>Background | Temperature Laboratory</vt:lpstr>
      <vt:lpstr>PowerPoint Presentation</vt:lpstr>
      <vt:lpstr>PowerPoint Presentation</vt:lpstr>
      <vt:lpstr>Complexity | Large Scale Measurements</vt:lpstr>
      <vt:lpstr>Needs | Large Scale Measurements</vt:lpstr>
      <vt:lpstr>LSM | Temperature from IR measurements</vt:lpstr>
      <vt:lpstr>LSM | Flame Gas Temperature</vt:lpstr>
      <vt:lpstr>LSM | Thermal Radiation Heat Transfer</vt:lpstr>
      <vt:lpstr>LSM | Temperature from UV measurements</vt:lpstr>
      <vt:lpstr>LSM | Fast optical measurements</vt:lpstr>
      <vt:lpstr>LSM | Fast gas concentration measurements (UV)</vt:lpstr>
      <vt:lpstr>LSM | Fast gas temperature measurements (IR)</vt:lpstr>
      <vt:lpstr>LSM | Fast temperature measurements UV vs IR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Risø DTU, National Laboratory for Sustainable Energy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Ahrenfeldt, Jesper</dc:creator>
  <cp:lastModifiedBy>Alexander Fateev</cp:lastModifiedBy>
  <cp:revision>216</cp:revision>
  <dcterms:created xsi:type="dcterms:W3CDTF">2010-03-18T11:28:28Z</dcterms:created>
  <dcterms:modified xsi:type="dcterms:W3CDTF">2018-04-16T14:49:12Z</dcterms:modified>
</cp:coreProperties>
</file>