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4050" r:id="rId1"/>
  </p:sldMasterIdLst>
  <p:notesMasterIdLst>
    <p:notesMasterId r:id="rId26"/>
  </p:notesMasterIdLst>
  <p:handoutMasterIdLst>
    <p:handoutMasterId r:id="rId27"/>
  </p:handoutMasterIdLst>
  <p:sldIdLst>
    <p:sldId id="341" r:id="rId2"/>
    <p:sldId id="363" r:id="rId3"/>
    <p:sldId id="362" r:id="rId4"/>
    <p:sldId id="360" r:id="rId5"/>
    <p:sldId id="364" r:id="rId6"/>
    <p:sldId id="336" r:id="rId7"/>
    <p:sldId id="365" r:id="rId8"/>
    <p:sldId id="366" r:id="rId9"/>
    <p:sldId id="367" r:id="rId10"/>
    <p:sldId id="343" r:id="rId11"/>
    <p:sldId id="348" r:id="rId12"/>
    <p:sldId id="349" r:id="rId13"/>
    <p:sldId id="350" r:id="rId14"/>
    <p:sldId id="351" r:id="rId15"/>
    <p:sldId id="352" r:id="rId16"/>
    <p:sldId id="354" r:id="rId17"/>
    <p:sldId id="353" r:id="rId18"/>
    <p:sldId id="355" r:id="rId19"/>
    <p:sldId id="357" r:id="rId20"/>
    <p:sldId id="356" r:id="rId21"/>
    <p:sldId id="358" r:id="rId22"/>
    <p:sldId id="345" r:id="rId23"/>
    <p:sldId id="359" r:id="rId24"/>
    <p:sldId id="342" r:id="rId25"/>
  </p:sldIdLst>
  <p:sldSz cx="12192000" cy="6858000"/>
  <p:notesSz cx="6794500" cy="9931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2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2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2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2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28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28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28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28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28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2" userDrawn="1">
          <p15:clr>
            <a:srgbClr val="A4A3A4"/>
          </p15:clr>
        </p15:guide>
        <p15:guide id="2" pos="27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100"/>
    <a:srgbClr val="000000"/>
    <a:srgbClr val="BD0000"/>
    <a:srgbClr val="4F82BF"/>
    <a:srgbClr val="00AF52"/>
    <a:srgbClr val="3E3CF9"/>
    <a:srgbClr val="1A8F1E"/>
    <a:srgbClr val="1E14F0"/>
    <a:srgbClr val="8B4525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3191" autoAdjust="0"/>
  </p:normalViewPr>
  <p:slideViewPr>
    <p:cSldViewPr snapToGrid="0" showGuides="1">
      <p:cViewPr varScale="1">
        <p:scale>
          <a:sx n="87" d="100"/>
          <a:sy n="87" d="100"/>
        </p:scale>
        <p:origin x="120" y="120"/>
      </p:cViewPr>
      <p:guideLst>
        <p:guide orient="horz" pos="1162"/>
        <p:guide pos="27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4206"/>
    </p:cViewPr>
  </p:sorterViewPr>
  <p:notesViewPr>
    <p:cSldViewPr snapToGrid="0" showGuides="1">
      <p:cViewPr>
        <p:scale>
          <a:sx n="100" d="100"/>
          <a:sy n="100" d="100"/>
        </p:scale>
        <p:origin x="2610" y="84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5" tIns="47713" rIns="95425" bIns="47713" numCol="1" anchor="t" anchorCtr="0" compatLnSpc="1">
            <a:prstTxWarp prst="textNoShape">
              <a:avLst/>
            </a:prstTxWarp>
          </a:bodyPr>
          <a:lstStyle>
            <a:lvl1pPr defTabSz="9540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45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32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5" tIns="47713" rIns="95425" bIns="47713" numCol="1" anchor="t" anchorCtr="0" compatLnSpc="1">
            <a:prstTxWarp prst="textNoShape">
              <a:avLst/>
            </a:prstTxWarp>
          </a:bodyPr>
          <a:lstStyle>
            <a:lvl1pPr algn="r" defTabSz="9540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45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513"/>
            <a:ext cx="294322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5" tIns="47713" rIns="95425" bIns="47713" numCol="1" anchor="b" anchorCtr="0" compatLnSpc="1">
            <a:prstTxWarp prst="textNoShape">
              <a:avLst/>
            </a:prstTxWarp>
          </a:bodyPr>
          <a:lstStyle>
            <a:lvl1pPr defTabSz="9540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45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4513"/>
            <a:ext cx="294322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5" tIns="47713" rIns="95425" bIns="47713" numCol="1" anchor="b" anchorCtr="0" compatLnSpc="1">
            <a:prstTxWarp prst="textNoShape">
              <a:avLst/>
            </a:prstTxWarp>
          </a:bodyPr>
          <a:lstStyle>
            <a:lvl1pPr algn="r" defTabSz="954088">
              <a:defRPr sz="1300"/>
            </a:lvl1pPr>
          </a:lstStyle>
          <a:p>
            <a:pPr>
              <a:defRPr/>
            </a:pPr>
            <a:fld id="{6B5F57FA-1A76-4CFA-B1A3-425EEA713358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41387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5" tIns="47713" rIns="95425" bIns="47713" numCol="1" anchor="t" anchorCtr="0" compatLnSpc="1">
            <a:prstTxWarp prst="textNoShape">
              <a:avLst/>
            </a:prstTxWarp>
          </a:bodyPr>
          <a:lstStyle>
            <a:lvl1pPr defTabSz="9540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32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5" tIns="47713" rIns="95425" bIns="47713" numCol="1" anchor="t" anchorCtr="0" compatLnSpc="1">
            <a:prstTxWarp prst="textNoShape">
              <a:avLst/>
            </a:prstTxWarp>
          </a:bodyPr>
          <a:lstStyle>
            <a:lvl1pPr algn="r" defTabSz="9540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3" y="742950"/>
            <a:ext cx="6621462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18050"/>
            <a:ext cx="4984750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5" tIns="47713" rIns="95425" bIns="47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513"/>
            <a:ext cx="294322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5" tIns="47713" rIns="95425" bIns="47713" numCol="1" anchor="b" anchorCtr="0" compatLnSpc="1">
            <a:prstTxWarp prst="textNoShape">
              <a:avLst/>
            </a:prstTxWarp>
          </a:bodyPr>
          <a:lstStyle>
            <a:lvl1pPr defTabSz="9540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4513"/>
            <a:ext cx="294322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5" tIns="47713" rIns="95425" bIns="47713" numCol="1" anchor="b" anchorCtr="0" compatLnSpc="1">
            <a:prstTxWarp prst="textNoShape">
              <a:avLst/>
            </a:prstTxWarp>
          </a:bodyPr>
          <a:lstStyle>
            <a:lvl1pPr algn="r" defTabSz="954088">
              <a:defRPr sz="1300"/>
            </a:lvl1pPr>
          </a:lstStyle>
          <a:p>
            <a:pPr>
              <a:defRPr/>
            </a:pPr>
            <a:fld id="{66724FE0-EA35-475C-8F39-C8E96F52BE9A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177942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fld id="{E428E99D-8D2B-4C65-94A2-17FA697A914F}" type="slidenum">
              <a:rPr lang="en-GB" altLang="en-US" sz="1300" smtClean="0"/>
              <a:pPr/>
              <a:t>1</a:t>
            </a:fld>
            <a:endParaRPr lang="en-GB" altLang="en-US" sz="1300" dirty="0" smtClean="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4875" y="4718050"/>
            <a:ext cx="4983163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en-GB" altLang="en-US" dirty="0" smtClean="0"/>
          </a:p>
        </p:txBody>
      </p:sp>
      <p:sp>
        <p:nvSpPr>
          <p:cNvPr id="2048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50888"/>
            <a:ext cx="6594475" cy="3709987"/>
          </a:xfrm>
          <a:noFill/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4141080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fld id="{EEAF6749-45E9-4A03-AC9A-FF146A8E37E4}" type="slidenum">
              <a:rPr lang="en-GB" altLang="en-US" sz="1300" smtClean="0"/>
              <a:pPr/>
              <a:t>6</a:t>
            </a:fld>
            <a:endParaRPr lang="en-GB" altLang="en-US" sz="1300" dirty="0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2950"/>
            <a:ext cx="6621462" cy="3725863"/>
          </a:xfrm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283609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873250"/>
            <a:ext cx="12192000" cy="4191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9pPr>
          </a:lstStyle>
          <a:p>
            <a:pPr algn="ctr">
              <a:defRPr/>
            </a:pPr>
            <a:endParaRPr lang="en-US" altLang="en-US" sz="2400" dirty="0"/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5631" y="620713"/>
            <a:ext cx="1980191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911424" y="3886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6" name="Rectangle 1026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10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10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4D72B5-D667-4CA6-B298-7ED40789B1DE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45403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2BD8C8-39EA-424F-893E-0CE63E1DADCA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99792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889157-2D18-4198-BE22-3EA44111C366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1612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AB2C57-8955-423F-917B-50E3DCB6433B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92740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82000" y="304800"/>
            <a:ext cx="25908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75692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93B685-0F1D-4936-9CDA-00F182410766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60556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2057400"/>
            <a:ext cx="10363200" cy="41148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17610E-2C5A-44D5-8742-574BAC765E6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98953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0574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892800" y="2057400"/>
            <a:ext cx="5080000" cy="41148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online image</a:t>
            </a:r>
            <a:endParaRPr lang="en-GB" noProof="0" dirty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B682C5-7AD5-4627-951F-321EC0C4768B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72057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04800"/>
            <a:ext cx="85217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0574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20574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6729F-0983-4D9C-8D0F-A3D324C0A48F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55232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89" y="2276872"/>
            <a:ext cx="3528135" cy="273671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986408" y="5373216"/>
            <a:ext cx="10510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smtClean="0"/>
              <a:t>This work was supported by the UK government’s Department for Business, Energy and Industrial Strategy (BEIS)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6904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719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487" y="260648"/>
            <a:ext cx="906488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487" y="1646536"/>
            <a:ext cx="11386656" cy="452566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2BB2B87-743C-4B56-B8B7-F1DBF546701A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09379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E60E51-F374-4684-962C-E181CDD4CF71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48522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0648"/>
            <a:ext cx="8942784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057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2057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9E116B-7E26-462B-B423-906BD8A1F3CE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2779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3722F4-5835-4D7A-84A4-A2EBA433B3A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19858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93CD89-4241-4413-B0EE-2CCD4382CCAF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61564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07454D-1911-4250-B7C4-621D7F2539F8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13424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6ACCBE24-23B9-43CA-B56F-94F371B9D746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  <p:sp>
        <p:nvSpPr>
          <p:cNvPr id="1028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357718" y="260350"/>
            <a:ext cx="909954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7717" y="1646238"/>
            <a:ext cx="1140248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0"/>
            <a:r>
              <a:rPr lang="en-GB" altLang="en-US" smtClean="0"/>
              <a:t>Second level</a:t>
            </a:r>
          </a:p>
          <a:p>
            <a:pPr lvl="0"/>
            <a:r>
              <a:rPr lang="en-GB" altLang="en-US" smtClean="0"/>
              <a:t>Third level</a:t>
            </a:r>
          </a:p>
          <a:p>
            <a:pPr lvl="0"/>
            <a:r>
              <a:rPr lang="en-GB" altLang="en-US" smtClean="0"/>
              <a:t>Fourth level</a:t>
            </a:r>
          </a:p>
          <a:p>
            <a:pPr lvl="0"/>
            <a:r>
              <a:rPr lang="en-GB" altLang="en-US" smtClean="0"/>
              <a:t>	- bullet point one</a:t>
            </a:r>
          </a:p>
        </p:txBody>
      </p:sp>
      <p:sp>
        <p:nvSpPr>
          <p:cNvPr id="1032" name="hc"/>
          <p:cNvSpPr txBox="1">
            <a:spLocks noChangeArrowheads="1"/>
          </p:cNvSpPr>
          <p:nvPr/>
        </p:nvSpPr>
        <p:spPr bwMode="auto">
          <a:xfrm>
            <a:off x="0" y="0"/>
            <a:ext cx="12192000" cy="2460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>
              <a:defRPr/>
            </a:pPr>
            <a:endParaRPr kumimoji="0" lang="en-US" sz="1000" b="0" i="0" u="none" baseline="0" dirty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1033" name="fc"/>
          <p:cNvSpPr txBox="1">
            <a:spLocks noChangeArrowheads="1"/>
          </p:cNvSpPr>
          <p:nvPr/>
        </p:nvSpPr>
        <p:spPr bwMode="auto">
          <a:xfrm>
            <a:off x="0" y="6491289"/>
            <a:ext cx="12192000" cy="2444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>
              <a:defRPr/>
            </a:pPr>
            <a:endParaRPr kumimoji="0" lang="en-GB" sz="1000" b="0" i="0" u="none" baseline="0" dirty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95675" y="363090"/>
            <a:ext cx="1450706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c"/>
          <p:cNvSpPr txBox="1">
            <a:spLocks noChangeArrowheads="1"/>
          </p:cNvSpPr>
          <p:nvPr userDrawn="1"/>
        </p:nvSpPr>
        <p:spPr bwMode="auto">
          <a:xfrm>
            <a:off x="0" y="0"/>
            <a:ext cx="12192000" cy="2460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9pPr>
          </a:lstStyle>
          <a:p>
            <a:pPr algn="ctr">
              <a:defRPr/>
            </a:pPr>
            <a:endParaRPr lang="en-GB" altLang="en-US" sz="1000" dirty="0" smtClean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11" name="fc"/>
          <p:cNvSpPr txBox="1">
            <a:spLocks noChangeArrowheads="1"/>
          </p:cNvSpPr>
          <p:nvPr userDrawn="1"/>
        </p:nvSpPr>
        <p:spPr bwMode="auto">
          <a:xfrm>
            <a:off x="0" y="6491288"/>
            <a:ext cx="12192000" cy="2460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9pPr>
          </a:lstStyle>
          <a:p>
            <a:pPr algn="ctr">
              <a:defRPr/>
            </a:pPr>
            <a:endParaRPr lang="en-GB" altLang="en-US" sz="1000" dirty="0" smtClean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98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  <p:sldLayoutId id="2147484091" r:id="rId12"/>
    <p:sldLayoutId id="2147484092" r:id="rId13"/>
    <p:sldLayoutId id="2147484093" r:id="rId14"/>
    <p:sldLayoutId id="2147484094" r:id="rId15"/>
    <p:sldLayoutId id="2147484095" r:id="rId16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Font typeface="Wingdings" panose="05000000000000000000" pitchFamily="2" charset="2"/>
        <a:buChar char="§"/>
        <a:defRPr sz="2400">
          <a:solidFill>
            <a:srgbClr val="00339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0.png"/><Relationship Id="rId7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ssets.publishing.service.gov.uk/government/uploads/system/uploads/attachment_data/file/633503/ECUK_2017.pdf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1026"/>
          <p:cNvSpPr>
            <a:spLocks noChangeArrowheads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GB" altLang="en-US" dirty="0">
              <a:solidFill>
                <a:schemeClr val="tx1"/>
              </a:solidFill>
            </a:endParaRPr>
          </a:p>
        </p:txBody>
      </p:sp>
      <p:sp>
        <p:nvSpPr>
          <p:cNvPr id="19461" name="Subtitle 1"/>
          <p:cNvSpPr>
            <a:spLocks noGrp="1"/>
          </p:cNvSpPr>
          <p:nvPr>
            <p:ph type="subTitle" idx="1"/>
          </p:nvPr>
        </p:nvSpPr>
        <p:spPr>
          <a:xfrm>
            <a:off x="1738313" y="6135689"/>
            <a:ext cx="6400800" cy="428625"/>
          </a:xfrm>
        </p:spPr>
        <p:txBody>
          <a:bodyPr/>
          <a:lstStyle/>
          <a:p>
            <a:r>
              <a:rPr lang="en-GB" altLang="en-US" dirty="0" smtClean="0">
                <a:ea typeface="ＭＳ Ｐゴシック" panose="020B0600070205080204" pitchFamily="34" charset="-128"/>
              </a:rPr>
              <a:t>Welcome to the National Physical Laboratory</a:t>
            </a:r>
            <a:endParaRPr lang="en-GB" alt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1459" y="224877"/>
            <a:ext cx="2813685" cy="1260158"/>
          </a:xfrm>
          <a:prstGeom prst="rect">
            <a:avLst/>
          </a:prstGeom>
        </p:spPr>
      </p:pic>
      <p:sp>
        <p:nvSpPr>
          <p:cNvPr id="7" name="Rectangle 1029"/>
          <p:cNvSpPr>
            <a:spLocks noGrp="1" noChangeArrowheads="1"/>
          </p:cNvSpPr>
          <p:nvPr>
            <p:ph type="ctrTitle"/>
          </p:nvPr>
        </p:nvSpPr>
        <p:spPr>
          <a:xfrm>
            <a:off x="533399" y="1969041"/>
            <a:ext cx="8269602" cy="455722"/>
          </a:xfrm>
          <a:noFill/>
        </p:spPr>
        <p:txBody>
          <a:bodyPr/>
          <a:lstStyle/>
          <a:p>
            <a:r>
              <a:rPr lang="en-GB" altLang="en-US" sz="2400" dirty="0">
                <a:ea typeface="ＭＳ Ｐゴシック" panose="020B0600070205080204" pitchFamily="34" charset="-128"/>
              </a:rPr>
              <a:t>WP4: Traceable combustion temperature measurement</a:t>
            </a:r>
            <a:br>
              <a:rPr lang="en-GB" altLang="en-US" sz="2400" dirty="0">
                <a:ea typeface="ＭＳ Ｐゴシック" panose="020B0600070205080204" pitchFamily="34" charset="-128"/>
              </a:rPr>
            </a:br>
            <a:endParaRPr lang="en-GB" altLang="en-US" sz="2400" dirty="0">
              <a:ea typeface="ＭＳ Ｐゴシック" panose="020B0600070205080204" pitchFamily="34" charset="-128"/>
            </a:endParaRPr>
          </a:p>
        </p:txBody>
      </p:sp>
      <p:sp>
        <p:nvSpPr>
          <p:cNvPr id="8" name="Rectangle 1029"/>
          <p:cNvSpPr txBox="1">
            <a:spLocks noChangeArrowheads="1"/>
          </p:cNvSpPr>
          <p:nvPr/>
        </p:nvSpPr>
        <p:spPr bwMode="auto">
          <a:xfrm>
            <a:off x="533401" y="2424765"/>
            <a:ext cx="6607629" cy="172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r>
              <a:rPr lang="en-GB" altLang="en-US" sz="2000" kern="0" dirty="0" smtClean="0">
                <a:ea typeface="ＭＳ Ｐゴシック" panose="020B0600070205080204" pitchFamily="34" charset="-128"/>
              </a:rPr>
              <a:t>EMPRESS 2</a:t>
            </a:r>
            <a:r>
              <a:rPr lang="en-GB" altLang="en-US" sz="2000" kern="0" baseline="30000" dirty="0" smtClean="0">
                <a:ea typeface="ＭＳ Ｐゴシック" panose="020B0600070205080204" pitchFamily="34" charset="-128"/>
              </a:rPr>
              <a:t>nd</a:t>
            </a:r>
            <a:r>
              <a:rPr lang="en-GB" altLang="en-US" sz="2000" kern="0" dirty="0" smtClean="0">
                <a:ea typeface="ＭＳ Ｐゴシック" panose="020B0600070205080204" pitchFamily="34" charset="-128"/>
              </a:rPr>
              <a:t> Workshop</a:t>
            </a:r>
            <a:r>
              <a:rPr lang="en-GB" altLang="en-US" sz="2000" kern="0" dirty="0">
                <a:ea typeface="ＭＳ Ｐゴシック" panose="020B0600070205080204" pitchFamily="34" charset="-128"/>
              </a:rPr>
              <a:t/>
            </a:r>
            <a:br>
              <a:rPr lang="en-GB" altLang="en-US" sz="2000" kern="0" dirty="0">
                <a:ea typeface="ＭＳ Ｐゴシック" panose="020B0600070205080204" pitchFamily="34" charset="-128"/>
              </a:rPr>
            </a:br>
            <a:r>
              <a:rPr lang="en-GB" altLang="en-US" sz="2000" kern="0" dirty="0" smtClean="0">
                <a:ea typeface="ＭＳ Ｐゴシック" panose="020B0600070205080204" pitchFamily="34" charset="-128"/>
              </a:rPr>
              <a:t>18</a:t>
            </a:r>
            <a:r>
              <a:rPr lang="en-GB" altLang="en-US" sz="2000" kern="0" baseline="30000" dirty="0" smtClean="0">
                <a:ea typeface="ＭＳ Ｐゴシック" panose="020B0600070205080204" pitchFamily="34" charset="-128"/>
              </a:rPr>
              <a:t>th</a:t>
            </a:r>
            <a:r>
              <a:rPr lang="en-GB" altLang="en-US" sz="2000" kern="0" dirty="0" smtClean="0">
                <a:ea typeface="ＭＳ Ｐゴシック" panose="020B0600070205080204" pitchFamily="34" charset="-128"/>
              </a:rPr>
              <a:t> May 2018</a:t>
            </a:r>
            <a:endParaRPr lang="en-GB" altLang="en-US" sz="2000" kern="0" dirty="0">
              <a:ea typeface="ＭＳ Ｐゴシック" panose="020B0600070205080204" pitchFamily="34" charset="-128"/>
            </a:endParaRPr>
          </a:p>
          <a:p>
            <a:r>
              <a:rPr lang="en-GB" altLang="en-US" sz="2000" kern="0" dirty="0" smtClean="0">
                <a:ea typeface="ＭＳ Ｐゴシック" panose="020B0600070205080204" pitchFamily="34" charset="-128"/>
              </a:rPr>
              <a:t>NPL</a:t>
            </a:r>
            <a:endParaRPr lang="en-GB" altLang="en-US" sz="2000" kern="0" dirty="0">
              <a:ea typeface="ＭＳ Ｐゴシック" panose="020B0600070205080204" pitchFamily="34" charset="-128"/>
            </a:endParaRPr>
          </a:p>
          <a:p>
            <a:r>
              <a:rPr lang="en-GB" altLang="en-US" sz="2000" kern="0" dirty="0" smtClean="0">
                <a:ea typeface="ＭＳ Ｐゴシック" panose="020B0600070205080204" pitchFamily="34" charset="-128"/>
              </a:rPr>
              <a:t>Teddington</a:t>
            </a:r>
            <a:endParaRPr lang="en-GB" altLang="en-US" sz="2000" kern="0" dirty="0">
              <a:ea typeface="ＭＳ Ｐゴシック" panose="020B0600070205080204" pitchFamily="34" charset="-128"/>
            </a:endParaRPr>
          </a:p>
          <a:p>
            <a:r>
              <a:rPr lang="en-GB" altLang="en-US" sz="2000" kern="0" dirty="0" smtClean="0">
                <a:ea typeface="ＭＳ Ｐゴシック" panose="020B0600070205080204" pitchFamily="34" charset="-128"/>
              </a:rPr>
              <a:t>UK</a:t>
            </a:r>
            <a:endParaRPr lang="en-GB" altLang="en-US" sz="2000" kern="0" dirty="0">
              <a:ea typeface="ＭＳ Ｐゴシック" panose="020B0600070205080204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1" y="4375942"/>
            <a:ext cx="66076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Gavin </a:t>
            </a:r>
            <a:r>
              <a:rPr lang="en-GB" sz="1400" dirty="0" smtClean="0">
                <a:solidFill>
                  <a:schemeClr val="bg1"/>
                </a:solidFill>
              </a:rPr>
              <a:t>Sutton </a:t>
            </a:r>
            <a:r>
              <a:rPr lang="en-GB" sz="1400" dirty="0">
                <a:solidFill>
                  <a:schemeClr val="bg1"/>
                </a:solidFill>
              </a:rPr>
              <a:t>NPL</a:t>
            </a:r>
          </a:p>
          <a:p>
            <a:r>
              <a:rPr lang="en-GB" sz="1400" dirty="0"/>
              <a:t>Adam </a:t>
            </a:r>
            <a:r>
              <a:rPr lang="en-GB" sz="1400" dirty="0" smtClean="0"/>
              <a:t>Greenen </a:t>
            </a:r>
            <a:r>
              <a:rPr lang="en-GB" sz="1400" dirty="0"/>
              <a:t>NPL</a:t>
            </a:r>
          </a:p>
          <a:p>
            <a:r>
              <a:rPr lang="es-ES" sz="1400" dirty="0"/>
              <a:t>Juan </a:t>
            </a:r>
            <a:r>
              <a:rPr lang="es-ES" sz="1400" dirty="0" smtClean="0"/>
              <a:t>Meléndez, Guillermo </a:t>
            </a:r>
            <a:r>
              <a:rPr lang="es-ES" sz="1400" dirty="0"/>
              <a:t>Andrés </a:t>
            </a:r>
            <a:r>
              <a:rPr lang="es-ES" sz="1400" dirty="0" smtClean="0"/>
              <a:t>Guarnizo Herreño </a:t>
            </a:r>
            <a:r>
              <a:rPr lang="es-ES" sz="1400" dirty="0"/>
              <a:t>UC3M</a:t>
            </a:r>
          </a:p>
          <a:p>
            <a:r>
              <a:rPr lang="en-GB" sz="1400" dirty="0" smtClean="0"/>
              <a:t>Maria </a:t>
            </a:r>
            <a:r>
              <a:rPr lang="en-GB" sz="1400" dirty="0"/>
              <a:t>Jose Martin Hernandez, José Manuel </a:t>
            </a:r>
            <a:r>
              <a:rPr lang="en-GB" sz="1400" dirty="0" smtClean="0"/>
              <a:t>Mantilla CEM</a:t>
            </a:r>
            <a:endParaRPr lang="en-GB" sz="1400" dirty="0"/>
          </a:p>
          <a:p>
            <a:r>
              <a:rPr lang="en-GB" sz="1400" dirty="0"/>
              <a:t>Alexander Fateev, Sønnik </a:t>
            </a:r>
            <a:r>
              <a:rPr lang="en-GB" sz="1400" dirty="0" smtClean="0"/>
              <a:t>Clausen </a:t>
            </a:r>
            <a:r>
              <a:rPr lang="en-GB" sz="1400" dirty="0"/>
              <a:t>DTU</a:t>
            </a:r>
          </a:p>
          <a:p>
            <a:r>
              <a:rPr lang="en-GB" sz="1400" dirty="0"/>
              <a:t>Paul Ewart, Anna-Lena </a:t>
            </a:r>
            <a:r>
              <a:rPr lang="en-GB" sz="1400" dirty="0" smtClean="0"/>
              <a:t>Sahlberg UOX</a:t>
            </a:r>
            <a:endParaRPr lang="en-GB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121" y="2936057"/>
            <a:ext cx="3357086" cy="2130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10246207" y="2168519"/>
            <a:ext cx="1846897" cy="3673792"/>
            <a:chOff x="10246207" y="2168519"/>
            <a:chExt cx="1846897" cy="367379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46207" y="2168519"/>
              <a:ext cx="1846897" cy="36737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/>
            <a:srcRect l="27814" t="3051" b="-1"/>
            <a:stretch/>
          </p:blipFill>
          <p:spPr>
            <a:xfrm>
              <a:off x="11137910" y="4838700"/>
              <a:ext cx="173042" cy="151421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41176" y="260648"/>
            <a:ext cx="8305924" cy="43507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>
              <a:spcBef>
                <a:spcPct val="20000"/>
              </a:spcBef>
              <a:buClr>
                <a:srgbClr val="003399"/>
              </a:buClr>
            </a:pPr>
            <a:r>
              <a:rPr lang="en-GB" altLang="en-US" sz="2200" b="0" dirty="0">
                <a:solidFill>
                  <a:srgbClr val="7030A0"/>
                </a:solidFill>
              </a:rPr>
              <a:t>WP4: Traceable Combustion Temperature Measurement</a:t>
            </a:r>
          </a:p>
          <a:p>
            <a:pPr>
              <a:spcBef>
                <a:spcPct val="20000"/>
              </a:spcBef>
              <a:buClr>
                <a:srgbClr val="003399"/>
              </a:buClr>
            </a:pPr>
            <a:endParaRPr lang="en-GB" altLang="en-US" sz="2200" b="0" dirty="0">
              <a:solidFill>
                <a:srgbClr val="009EDB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40883" y="961037"/>
            <a:ext cx="9893787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GB" altLang="en-US" sz="2000" dirty="0" smtClean="0"/>
              <a:t>STD flame circulated to partners:</a:t>
            </a:r>
          </a:p>
          <a:p>
            <a:pPr marL="285750" indent="-28575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sz="2000" dirty="0" smtClean="0">
                <a:solidFill>
                  <a:schemeClr val="tx2"/>
                </a:solidFill>
              </a:rPr>
              <a:t>UC3M/CEM measurements completed May 17</a:t>
            </a:r>
            <a:endParaRPr lang="en-GB" altLang="en-US" sz="2000" dirty="0">
              <a:solidFill>
                <a:schemeClr val="tx2"/>
              </a:solidFill>
            </a:endParaRPr>
          </a:p>
          <a:p>
            <a:pPr marL="285750" indent="-28575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sz="2000" dirty="0" smtClean="0">
                <a:solidFill>
                  <a:schemeClr val="tx2"/>
                </a:solidFill>
              </a:rPr>
              <a:t>UOX measurements completed Dec 17</a:t>
            </a:r>
          </a:p>
          <a:p>
            <a:pPr marL="285750" indent="-28575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sz="2000" dirty="0" smtClean="0">
                <a:solidFill>
                  <a:schemeClr val="tx2"/>
                </a:solidFill>
              </a:rPr>
              <a:t>DTU measurements: started Jan 18, ongoing (NPL will re-calibrate on return)</a:t>
            </a:r>
            <a:endParaRPr lang="en-GB" altLang="en-US" sz="2000" dirty="0">
              <a:solidFill>
                <a:schemeClr val="tx2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40882" y="2601867"/>
            <a:ext cx="11544468" cy="3119109"/>
            <a:chOff x="340882" y="2513732"/>
            <a:chExt cx="11544468" cy="3119109"/>
          </a:xfrm>
        </p:grpSpPr>
        <p:grpSp>
          <p:nvGrpSpPr>
            <p:cNvPr id="9" name="Group 8"/>
            <p:cNvGrpSpPr/>
            <p:nvPr/>
          </p:nvGrpSpPr>
          <p:grpSpPr>
            <a:xfrm>
              <a:off x="340882" y="3093097"/>
              <a:ext cx="4781550" cy="2539744"/>
              <a:chOff x="340882" y="2850726"/>
              <a:chExt cx="4781550" cy="253974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0882" y="3176860"/>
                <a:ext cx="4781550" cy="221361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791235" y="2850726"/>
                <a:ext cx="40350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2">
                        <a:lumMod val="10000"/>
                      </a:schemeClr>
                    </a:solidFill>
                  </a:rPr>
                  <a:t>UC3M/CEM measurements – completed May 17</a:t>
                </a:r>
                <a:endParaRPr lang="en-GB" sz="1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5122433" y="2513732"/>
              <a:ext cx="3398687" cy="2786566"/>
              <a:chOff x="5122433" y="2513732"/>
              <a:chExt cx="3398687" cy="278656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63814" y="2866660"/>
                <a:ext cx="2777014" cy="243363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122433" y="2513732"/>
                <a:ext cx="33986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2">
                        <a:lumMod val="10000"/>
                      </a:schemeClr>
                    </a:solidFill>
                  </a:rPr>
                  <a:t>UOX measurements – completed Dec17</a:t>
                </a:r>
                <a:endParaRPr lang="en-GB" sz="1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8521120" y="3093097"/>
              <a:ext cx="3364230" cy="2407087"/>
              <a:chOff x="8521120" y="3093097"/>
              <a:chExt cx="3364230" cy="240708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21120" y="3400874"/>
                <a:ext cx="3364230" cy="209931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8660030" y="3093097"/>
                <a:ext cx="31181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2">
                        <a:lumMod val="10000"/>
                      </a:schemeClr>
                    </a:solidFill>
                  </a:rPr>
                  <a:t>DTU measurements – started Jan 18</a:t>
                </a:r>
                <a:endParaRPr lang="en-GB" sz="1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p:grp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882" y="6318698"/>
            <a:ext cx="1409700" cy="309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16" name="Picture 7" descr="Pagina de inicio. Universidad Carlos III de Madri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82" y="5803143"/>
            <a:ext cx="1300163" cy="433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3814" y="5523095"/>
            <a:ext cx="668655" cy="65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3412" y="5720977"/>
            <a:ext cx="1657350" cy="440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08052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41176" y="260648"/>
            <a:ext cx="8305924" cy="43507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>
              <a:spcBef>
                <a:spcPct val="20000"/>
              </a:spcBef>
              <a:buClr>
                <a:srgbClr val="003399"/>
              </a:buClr>
            </a:pPr>
            <a:r>
              <a:rPr lang="en-GB" altLang="en-US" sz="2200" b="0" dirty="0">
                <a:solidFill>
                  <a:srgbClr val="7030A0"/>
                </a:solidFill>
              </a:rPr>
              <a:t>WP4: Traceable Combustion Temperature Measurement</a:t>
            </a:r>
          </a:p>
          <a:p>
            <a:pPr>
              <a:spcBef>
                <a:spcPct val="20000"/>
              </a:spcBef>
              <a:buClr>
                <a:srgbClr val="003399"/>
              </a:buClr>
            </a:pPr>
            <a:endParaRPr lang="en-GB" altLang="en-US" sz="2200" b="0" dirty="0">
              <a:solidFill>
                <a:srgbClr val="009EDB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40882" y="933949"/>
            <a:ext cx="11568351" cy="496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GB" altLang="en-US" sz="1800" dirty="0" smtClean="0"/>
              <a:t>UC3M/CEM: Hyper-spectral imaging (1)</a:t>
            </a: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solidFill>
                  <a:schemeClr val="tx2"/>
                </a:solidFill>
              </a:rPr>
              <a:t>Measurement </a:t>
            </a:r>
            <a:r>
              <a:rPr lang="en-GB" altLang="en-US" sz="1800" dirty="0">
                <a:solidFill>
                  <a:schemeClr val="tx2"/>
                </a:solidFill>
              </a:rPr>
              <a:t>method applied to NPL standard flame presented at 18th International Metrology Congress (September 2017, Paris - France</a:t>
            </a:r>
            <a:r>
              <a:rPr lang="en-GB" altLang="en-US" sz="1800" dirty="0" smtClean="0">
                <a:solidFill>
                  <a:schemeClr val="tx2"/>
                </a:solidFill>
              </a:rPr>
              <a:t>) - “</a:t>
            </a:r>
            <a:r>
              <a:rPr lang="en-GB" altLang="en-US" sz="1800" dirty="0">
                <a:solidFill>
                  <a:schemeClr val="tx2"/>
                </a:solidFill>
              </a:rPr>
              <a:t>Measurement of temperature and gas concentration in a flame using a FTIR imager</a:t>
            </a:r>
            <a:r>
              <a:rPr lang="en-GB" altLang="en-US" sz="1800" dirty="0" smtClean="0">
                <a:solidFill>
                  <a:schemeClr val="tx2"/>
                </a:solidFill>
              </a:rPr>
              <a:t>”</a:t>
            </a:r>
          </a:p>
          <a:p>
            <a:pPr eaLnBrk="1" hangingPunct="1">
              <a:spcBef>
                <a:spcPct val="20000"/>
              </a:spcBef>
            </a:pPr>
            <a:endParaRPr lang="en-GB" altLang="en-US" sz="1800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20000"/>
              </a:spcBef>
            </a:pPr>
            <a:endParaRPr lang="en-GB" altLang="en-US" sz="1800" dirty="0">
              <a:solidFill>
                <a:schemeClr val="tx2"/>
              </a:solidFill>
            </a:endParaRPr>
          </a:p>
          <a:p>
            <a:pPr eaLnBrk="1" hangingPunct="1">
              <a:spcBef>
                <a:spcPct val="20000"/>
              </a:spcBef>
            </a:pPr>
            <a:endParaRPr lang="en-GB" altLang="en-US" sz="1800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20000"/>
              </a:spcBef>
            </a:pPr>
            <a:endParaRPr lang="en-GB" altLang="en-US" sz="1800" dirty="0">
              <a:solidFill>
                <a:schemeClr val="tx2"/>
              </a:solidFill>
            </a:endParaRPr>
          </a:p>
          <a:p>
            <a:pPr eaLnBrk="1" hangingPunct="1">
              <a:spcBef>
                <a:spcPct val="20000"/>
              </a:spcBef>
            </a:pPr>
            <a:endParaRPr lang="en-GB" altLang="en-US" sz="1800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20000"/>
              </a:spcBef>
            </a:pPr>
            <a:endParaRPr lang="en-GB" altLang="en-US" sz="1800" dirty="0">
              <a:solidFill>
                <a:schemeClr val="tx2"/>
              </a:solidFill>
            </a:endParaRPr>
          </a:p>
          <a:p>
            <a:pPr eaLnBrk="1" hangingPunct="1">
              <a:spcBef>
                <a:spcPct val="20000"/>
              </a:spcBef>
            </a:pPr>
            <a:endParaRPr lang="en-GB" altLang="en-US" sz="1800" dirty="0" smtClean="0">
              <a:solidFill>
                <a:schemeClr val="tx2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GB" altLang="en-US" sz="1800" dirty="0" smtClean="0">
              <a:solidFill>
                <a:schemeClr val="tx2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solidFill>
                  <a:schemeClr val="tx2"/>
                </a:solidFill>
              </a:rPr>
              <a:t>CEM Blackbodies were </a:t>
            </a:r>
            <a:r>
              <a:rPr lang="en-GB" altLang="en-US" sz="1800" dirty="0">
                <a:solidFill>
                  <a:schemeClr val="tx2"/>
                </a:solidFill>
              </a:rPr>
              <a:t>used for </a:t>
            </a:r>
            <a:r>
              <a:rPr lang="en-GB" altLang="en-US" sz="1800" dirty="0" smtClean="0">
                <a:solidFill>
                  <a:schemeClr val="tx2"/>
                </a:solidFill>
              </a:rPr>
              <a:t>radiance </a:t>
            </a:r>
            <a:r>
              <a:rPr lang="en-GB" altLang="en-US" sz="1800" dirty="0">
                <a:solidFill>
                  <a:schemeClr val="tx2"/>
                </a:solidFill>
              </a:rPr>
              <a:t>calibration of the instrument for flame temperatures up to 2400 </a:t>
            </a:r>
            <a:r>
              <a:rPr lang="en-GB" altLang="en-US" sz="1800" dirty="0" smtClean="0">
                <a:solidFill>
                  <a:schemeClr val="tx2"/>
                </a:solidFill>
              </a:rPr>
              <a:t>ºC</a:t>
            </a: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solidFill>
                  <a:schemeClr val="tx2"/>
                </a:solidFill>
              </a:rPr>
              <a:t>Uncertainty </a:t>
            </a:r>
            <a:r>
              <a:rPr lang="en-GB" altLang="en-US" sz="1800" dirty="0">
                <a:solidFill>
                  <a:schemeClr val="tx2"/>
                </a:solidFill>
              </a:rPr>
              <a:t>in ε: 0.002 (k =2) → 0.12 ºC at 180 ºC and 0.26 ºC at 400 ºC (k = 2</a:t>
            </a:r>
            <a:r>
              <a:rPr lang="en-GB" altLang="en-US" sz="1800" dirty="0" smtClean="0">
                <a:solidFill>
                  <a:schemeClr val="tx2"/>
                </a:solidFill>
              </a:rPr>
              <a:t>)</a:t>
            </a: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solidFill>
                  <a:schemeClr val="tx2"/>
                </a:solidFill>
              </a:rPr>
              <a:t>Final </a:t>
            </a:r>
            <a:r>
              <a:rPr lang="en-GB" altLang="en-US" sz="1800" dirty="0">
                <a:solidFill>
                  <a:schemeClr val="tx2"/>
                </a:solidFill>
              </a:rPr>
              <a:t>uncertainty of the black body temperature: 0.5 </a:t>
            </a:r>
            <a:r>
              <a:rPr lang="en-GB" altLang="en-US" sz="1800" dirty="0" smtClean="0">
                <a:solidFill>
                  <a:schemeClr val="tx2"/>
                </a:solidFill>
              </a:rPr>
              <a:t>ºC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93493" y="2339514"/>
            <a:ext cx="9144000" cy="2156383"/>
            <a:chOff x="1524000" y="2492888"/>
            <a:chExt cx="9144000" cy="2156383"/>
          </a:xfrm>
        </p:grpSpPr>
        <p:pic>
          <p:nvPicPr>
            <p:cNvPr id="7" name="Picture 22" descr="Setup_cal_CEM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03" b="44660"/>
            <a:stretch/>
          </p:blipFill>
          <p:spPr bwMode="auto">
            <a:xfrm>
              <a:off x="1524000" y="2492888"/>
              <a:ext cx="9144000" cy="2156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24"/>
            <p:cNvSpPr>
              <a:spLocks noChangeArrowheads="1"/>
            </p:cNvSpPr>
            <p:nvPr/>
          </p:nvSpPr>
          <p:spPr bwMode="auto">
            <a:xfrm>
              <a:off x="2724944" y="2561663"/>
              <a:ext cx="378637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s-ES" sz="1200" b="1" dirty="0">
                  <a:solidFill>
                    <a:schemeClr val="bg1"/>
                  </a:solidFill>
                  <a:latin typeface="Futura Light bt" panose="020B0402020204020303"/>
                  <a:cs typeface="Arial" panose="020B0604020202020204" pitchFamily="34" charset="0"/>
                  <a:sym typeface="Symbol" panose="05050102010706020507" pitchFamily="18" charset="2"/>
                </a:rPr>
                <a:t>Ø</a:t>
              </a:r>
              <a:r>
                <a:rPr lang="en-GB" altLang="es-ES" sz="1200" b="1" dirty="0">
                  <a:solidFill>
                    <a:schemeClr val="bg1"/>
                  </a:solidFill>
                  <a:latin typeface="Futura Light bt" panose="020B0402020204020303"/>
                  <a:sym typeface="Symbol" panose="05050102010706020507" pitchFamily="18" charset="2"/>
                </a:rPr>
                <a:t> 70 mm aperture blackbodies at 180 ºC and 400  ºC</a:t>
              </a:r>
            </a:p>
          </p:txBody>
        </p:sp>
        <p:sp>
          <p:nvSpPr>
            <p:cNvPr id="9" name="Line 27"/>
            <p:cNvSpPr>
              <a:spLocks noChangeShapeType="1"/>
            </p:cNvSpPr>
            <p:nvPr/>
          </p:nvSpPr>
          <p:spPr bwMode="auto">
            <a:xfrm>
              <a:off x="5762625" y="2843725"/>
              <a:ext cx="182563" cy="188913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10" name="Rectangle 29"/>
            <p:cNvSpPr>
              <a:spLocks noChangeArrowheads="1"/>
            </p:cNvSpPr>
            <p:nvPr/>
          </p:nvSpPr>
          <p:spPr bwMode="auto">
            <a:xfrm>
              <a:off x="7139987" y="4285425"/>
              <a:ext cx="327784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s-ES" sz="1200" b="1" dirty="0">
                  <a:solidFill>
                    <a:schemeClr val="bg1"/>
                  </a:solidFill>
                  <a:latin typeface="Futura Light bt" panose="020B0402020204020303"/>
                  <a:cs typeface="Arial" panose="020B0604020202020204" pitchFamily="34" charset="0"/>
                  <a:sym typeface="Symbol" panose="05050102010706020507" pitchFamily="18" charset="2"/>
                </a:rPr>
                <a:t>Reference standard radiation thermometer</a:t>
              </a:r>
              <a:endParaRPr lang="en-GB" altLang="es-ES" sz="1200" b="1" dirty="0">
                <a:solidFill>
                  <a:schemeClr val="bg1"/>
                </a:solidFill>
                <a:latin typeface="Futura Light bt" panose="020B0402020204020303"/>
                <a:sym typeface="Symbol" panose="05050102010706020507" pitchFamily="18" charset="2"/>
              </a:endParaRPr>
            </a:p>
          </p:txBody>
        </p:sp>
        <p:sp>
          <p:nvSpPr>
            <p:cNvPr id="11" name="Line 30"/>
            <p:cNvSpPr>
              <a:spLocks noChangeShapeType="1"/>
            </p:cNvSpPr>
            <p:nvPr/>
          </p:nvSpPr>
          <p:spPr bwMode="auto">
            <a:xfrm flipH="1" flipV="1">
              <a:off x="8112125" y="3640650"/>
              <a:ext cx="577850" cy="631825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12" name="Line 31"/>
            <p:cNvSpPr>
              <a:spLocks noChangeShapeType="1"/>
            </p:cNvSpPr>
            <p:nvPr/>
          </p:nvSpPr>
          <p:spPr bwMode="auto">
            <a:xfrm flipV="1">
              <a:off x="2609017" y="3616837"/>
              <a:ext cx="640596" cy="65275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dirty="0"/>
            </a:p>
          </p:txBody>
        </p:sp>
        <p:sp>
          <p:nvSpPr>
            <p:cNvPr id="13" name="Rectangle 32"/>
            <p:cNvSpPr>
              <a:spLocks noChangeArrowheads="1"/>
            </p:cNvSpPr>
            <p:nvPr/>
          </p:nvSpPr>
          <p:spPr bwMode="auto">
            <a:xfrm>
              <a:off x="1696620" y="4280188"/>
              <a:ext cx="182479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s-ES" sz="1200" b="1" dirty="0" smtClean="0">
                  <a:solidFill>
                    <a:schemeClr val="bg1"/>
                  </a:solidFill>
                  <a:latin typeface="Futura Light bt" panose="020B0402020204020303"/>
                  <a:cs typeface="Arial" panose="020B0604020202020204" pitchFamily="34" charset="0"/>
                  <a:sym typeface="Symbol" panose="05050102010706020507" pitchFamily="18" charset="2"/>
                </a:rPr>
                <a:t>Hyperspectral Imager IR</a:t>
              </a:r>
              <a:endParaRPr lang="en-GB" altLang="es-ES" sz="1200" b="1" dirty="0">
                <a:solidFill>
                  <a:schemeClr val="bg1"/>
                </a:solidFill>
                <a:latin typeface="Futura Light bt" panose="020B0402020204020303"/>
                <a:sym typeface="Symbol" panose="05050102010706020507" pitchFamily="18" charset="2"/>
              </a:endParaRPr>
            </a:p>
          </p:txBody>
        </p:sp>
        <p:sp>
          <p:nvSpPr>
            <p:cNvPr id="14" name="Rectangle 33"/>
            <p:cNvSpPr>
              <a:spLocks noChangeArrowheads="1"/>
            </p:cNvSpPr>
            <p:nvPr/>
          </p:nvSpPr>
          <p:spPr bwMode="auto">
            <a:xfrm>
              <a:off x="9072630" y="2561663"/>
              <a:ext cx="111118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s-ES" sz="1200" b="1" dirty="0">
                  <a:solidFill>
                    <a:schemeClr val="bg1"/>
                  </a:solidFill>
                  <a:latin typeface="Futura Light bt" panose="020B0402020204020303"/>
                  <a:cs typeface="Arial" panose="020B0604020202020204" pitchFamily="34" charset="0"/>
                  <a:sym typeface="Symbol" panose="05050102010706020507" pitchFamily="18" charset="2"/>
                </a:rPr>
                <a:t>Plane radiator</a:t>
              </a:r>
              <a:endParaRPr lang="en-GB" altLang="es-ES" sz="1200" b="1" dirty="0">
                <a:solidFill>
                  <a:schemeClr val="bg1"/>
                </a:solidFill>
                <a:latin typeface="Futura Light bt" panose="020B0402020204020303"/>
                <a:sym typeface="Symbol" panose="05050102010706020507" pitchFamily="18" charset="2"/>
              </a:endParaRPr>
            </a:p>
          </p:txBody>
        </p:sp>
        <p:sp>
          <p:nvSpPr>
            <p:cNvPr id="15" name="Line 34"/>
            <p:cNvSpPr>
              <a:spLocks noChangeShapeType="1"/>
            </p:cNvSpPr>
            <p:nvPr/>
          </p:nvSpPr>
          <p:spPr bwMode="auto">
            <a:xfrm flipH="1">
              <a:off x="9380538" y="2859600"/>
              <a:ext cx="147638" cy="188913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81" y="6216888"/>
            <a:ext cx="957262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4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41176" y="260648"/>
            <a:ext cx="8305924" cy="43507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>
              <a:spcBef>
                <a:spcPct val="20000"/>
              </a:spcBef>
              <a:buClr>
                <a:srgbClr val="003399"/>
              </a:buClr>
            </a:pPr>
            <a:r>
              <a:rPr lang="en-GB" altLang="en-US" sz="2200" b="0" dirty="0">
                <a:solidFill>
                  <a:srgbClr val="7030A0"/>
                </a:solidFill>
              </a:rPr>
              <a:t>WP4: Traceable Combustion Temperature Measurement</a:t>
            </a:r>
          </a:p>
          <a:p>
            <a:pPr>
              <a:spcBef>
                <a:spcPct val="20000"/>
              </a:spcBef>
              <a:buClr>
                <a:srgbClr val="003399"/>
              </a:buClr>
            </a:pPr>
            <a:endParaRPr lang="en-GB" altLang="en-US" sz="2200" b="0" dirty="0">
              <a:solidFill>
                <a:srgbClr val="009EDB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40883" y="933949"/>
            <a:ext cx="106870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GB" altLang="en-US" sz="2000" dirty="0" smtClean="0"/>
              <a:t>UC3M/CEM: Hyper-spectral imaging (2)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41176" y="1334059"/>
            <a:ext cx="11744325" cy="5494973"/>
            <a:chOff x="241176" y="1334059"/>
            <a:chExt cx="11744325" cy="549497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176" y="1334059"/>
              <a:ext cx="11744325" cy="5494973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 bwMode="auto">
            <a:xfrm>
              <a:off x="1178805" y="1641513"/>
              <a:ext cx="4351662" cy="231354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19524" y="4307193"/>
            <a:ext cx="404278" cy="246221"/>
            <a:chOff x="1519524" y="4307193"/>
            <a:chExt cx="404278" cy="246221"/>
          </a:xfrm>
        </p:grpSpPr>
        <p:cxnSp>
          <p:nvCxnSpPr>
            <p:cNvPr id="8" name="Straight Arrow Connector 7"/>
            <p:cNvCxnSpPr/>
            <p:nvPr/>
          </p:nvCxnSpPr>
          <p:spPr bwMode="auto">
            <a:xfrm>
              <a:off x="1519524" y="4313217"/>
              <a:ext cx="0" cy="21592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1519524" y="4307193"/>
              <a:ext cx="4042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r>
                <a:rPr lang="en-GB" sz="1000" dirty="0" smtClean="0">
                  <a:solidFill>
                    <a:schemeClr val="bg2">
                      <a:lumMod val="10000"/>
                    </a:schemeClr>
                  </a:solidFill>
                </a:rPr>
                <a:t> %</a:t>
              </a:r>
              <a:endParaRPr lang="en-GB" sz="10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10374" y="4307193"/>
            <a:ext cx="404278" cy="246221"/>
            <a:chOff x="1519524" y="4307193"/>
            <a:chExt cx="404278" cy="246221"/>
          </a:xfrm>
        </p:grpSpPr>
        <p:cxnSp>
          <p:nvCxnSpPr>
            <p:cNvPr id="17" name="Straight Arrow Connector 16"/>
            <p:cNvCxnSpPr/>
            <p:nvPr/>
          </p:nvCxnSpPr>
          <p:spPr bwMode="auto">
            <a:xfrm>
              <a:off x="1519524" y="4313217"/>
              <a:ext cx="0" cy="21592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1519524" y="4307193"/>
              <a:ext cx="4042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r>
                <a:rPr lang="en-GB" sz="1000" dirty="0" smtClean="0">
                  <a:solidFill>
                    <a:schemeClr val="bg2">
                      <a:lumMod val="10000"/>
                    </a:schemeClr>
                  </a:solidFill>
                </a:rPr>
                <a:t> %</a:t>
              </a:r>
              <a:endParaRPr lang="en-GB" sz="10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470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41176" y="260648"/>
            <a:ext cx="8305924" cy="43507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>
              <a:spcBef>
                <a:spcPct val="20000"/>
              </a:spcBef>
              <a:buClr>
                <a:srgbClr val="003399"/>
              </a:buClr>
            </a:pPr>
            <a:r>
              <a:rPr lang="en-GB" altLang="en-US" sz="2200" b="0" dirty="0">
                <a:solidFill>
                  <a:srgbClr val="7030A0"/>
                </a:solidFill>
              </a:rPr>
              <a:t>WP4: Traceable Combustion Temperature Measurement</a:t>
            </a:r>
          </a:p>
          <a:p>
            <a:pPr>
              <a:spcBef>
                <a:spcPct val="20000"/>
              </a:spcBef>
              <a:buClr>
                <a:srgbClr val="003399"/>
              </a:buClr>
            </a:pPr>
            <a:endParaRPr lang="en-GB" altLang="en-US" sz="2200" b="0" dirty="0">
              <a:solidFill>
                <a:srgbClr val="009EDB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40882" y="933949"/>
            <a:ext cx="11568351" cy="103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GB" altLang="en-US" sz="1800" dirty="0" smtClean="0"/>
              <a:t>UC3M/CEM: Hyper-spectral imaging (3)</a:t>
            </a: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solidFill>
                  <a:schemeClr val="tx2"/>
                </a:solidFill>
              </a:rPr>
              <a:t>Following final measurements, system returned </a:t>
            </a:r>
            <a:r>
              <a:rPr lang="en-GB" altLang="en-US" sz="1800" dirty="0">
                <a:solidFill>
                  <a:schemeClr val="tx2"/>
                </a:solidFill>
              </a:rPr>
              <a:t>to </a:t>
            </a:r>
            <a:r>
              <a:rPr lang="en-GB" altLang="en-US" sz="1800" dirty="0" smtClean="0">
                <a:solidFill>
                  <a:schemeClr val="tx2"/>
                </a:solidFill>
              </a:rPr>
              <a:t>NPL and </a:t>
            </a:r>
            <a:r>
              <a:rPr lang="en-GB" altLang="en-US" sz="1800" u="sng" dirty="0" smtClean="0">
                <a:solidFill>
                  <a:schemeClr val="tx2"/>
                </a:solidFill>
              </a:rPr>
              <a:t>accurate </a:t>
            </a:r>
            <a:r>
              <a:rPr lang="en-GB" altLang="en-US" sz="1800" u="sng" dirty="0">
                <a:solidFill>
                  <a:schemeClr val="tx2"/>
                </a:solidFill>
              </a:rPr>
              <a:t>post-calibration verified by </a:t>
            </a:r>
            <a:r>
              <a:rPr lang="en-GB" altLang="en-US" sz="1800" u="sng" dirty="0" smtClean="0">
                <a:solidFill>
                  <a:schemeClr val="tx2"/>
                </a:solidFill>
              </a:rPr>
              <a:t>NPL</a:t>
            </a:r>
            <a:endParaRPr lang="en-GB" altLang="en-US" sz="1800" dirty="0">
              <a:solidFill>
                <a:schemeClr val="tx2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solidFill>
                  <a:schemeClr val="tx2"/>
                </a:solidFill>
              </a:rPr>
              <a:t>Example measurements </a:t>
            </a:r>
            <a:r>
              <a:rPr lang="en-GB" altLang="en-US" sz="1800" dirty="0">
                <a:solidFill>
                  <a:schemeClr val="tx2"/>
                </a:solidFill>
              </a:rPr>
              <a:t>of standard flame turned 90º (change of horizontal axis):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523" y="2374582"/>
            <a:ext cx="10827068" cy="448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1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41176" y="260648"/>
            <a:ext cx="8305924" cy="43507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>
              <a:spcBef>
                <a:spcPct val="20000"/>
              </a:spcBef>
              <a:buClr>
                <a:srgbClr val="003399"/>
              </a:buClr>
            </a:pPr>
            <a:r>
              <a:rPr lang="en-GB" altLang="en-US" sz="2200" b="0" dirty="0">
                <a:solidFill>
                  <a:srgbClr val="7030A0"/>
                </a:solidFill>
              </a:rPr>
              <a:t>WP4: Traceable Combustion Temperature Measurement</a:t>
            </a:r>
          </a:p>
          <a:p>
            <a:pPr>
              <a:spcBef>
                <a:spcPct val="20000"/>
              </a:spcBef>
              <a:buClr>
                <a:srgbClr val="003399"/>
              </a:buClr>
            </a:pPr>
            <a:endParaRPr lang="en-GB" altLang="en-US" sz="2200" b="0" dirty="0">
              <a:solidFill>
                <a:srgbClr val="009EDB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40882" y="933949"/>
            <a:ext cx="11568351" cy="169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GB" altLang="en-US" sz="1800" dirty="0" smtClean="0"/>
              <a:t>UC3M/CEM: Hyper-spectral imaging (4)</a:t>
            </a: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chemeClr val="tx2"/>
                </a:solidFill>
              </a:rPr>
              <a:t>Completion of analysis of measurements and </a:t>
            </a:r>
            <a:r>
              <a:rPr lang="en-GB" altLang="en-US" sz="1800" dirty="0" smtClean="0">
                <a:solidFill>
                  <a:schemeClr val="tx2"/>
                </a:solidFill>
              </a:rPr>
              <a:t>conclusions</a:t>
            </a: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sz="1800" u="sng" dirty="0" smtClean="0">
                <a:solidFill>
                  <a:schemeClr val="tx2"/>
                </a:solidFill>
              </a:rPr>
              <a:t>Avoid</a:t>
            </a:r>
            <a:r>
              <a:rPr lang="en-GB" altLang="en-US" sz="1800" dirty="0" smtClean="0">
                <a:solidFill>
                  <a:schemeClr val="tx2"/>
                </a:solidFill>
              </a:rPr>
              <a:t> flickering </a:t>
            </a:r>
            <a:r>
              <a:rPr lang="en-GB" altLang="en-US" sz="1800" dirty="0">
                <a:solidFill>
                  <a:schemeClr val="tx2"/>
                </a:solidFill>
              </a:rPr>
              <a:t>effect on standard flame with φ = 1,4 (rich </a:t>
            </a:r>
            <a:r>
              <a:rPr lang="en-GB" altLang="en-US" sz="1800" dirty="0" smtClean="0">
                <a:solidFill>
                  <a:schemeClr val="tx2"/>
                </a:solidFill>
              </a:rPr>
              <a:t>configuration)</a:t>
            </a: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solidFill>
                  <a:schemeClr val="tx2"/>
                </a:solidFill>
              </a:rPr>
              <a:t>Avoid N</a:t>
            </a:r>
            <a:r>
              <a:rPr lang="en-GB" altLang="en-US" sz="1800" baseline="-25000" dirty="0" smtClean="0">
                <a:solidFill>
                  <a:schemeClr val="tx2"/>
                </a:solidFill>
              </a:rPr>
              <a:t>2</a:t>
            </a:r>
            <a:r>
              <a:rPr lang="en-GB" altLang="en-US" sz="1800" dirty="0" smtClean="0">
                <a:solidFill>
                  <a:schemeClr val="tx2"/>
                </a:solidFill>
              </a:rPr>
              <a:t> co-flow – discrepancy between UC3M/NPL, source unknown</a:t>
            </a:r>
          </a:p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solidFill>
                  <a:schemeClr val="tx2"/>
                </a:solidFill>
              </a:rPr>
              <a:t>Measurement system and results will be presented in paper (</a:t>
            </a:r>
            <a:r>
              <a:rPr lang="en-GB" altLang="en-US" sz="1800" dirty="0">
                <a:solidFill>
                  <a:schemeClr val="tx2"/>
                </a:solidFill>
              </a:rPr>
              <a:t>lead by NPL) </a:t>
            </a:r>
            <a:endParaRPr lang="en-GB" altLang="en-US" sz="1800" dirty="0" smtClean="0">
              <a:solidFill>
                <a:schemeClr val="tx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559" y="6201412"/>
            <a:ext cx="9572625" cy="63817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335254" y="2777806"/>
            <a:ext cx="7579605" cy="3278676"/>
            <a:chOff x="2335254" y="2785544"/>
            <a:chExt cx="7579605" cy="3278676"/>
          </a:xfrm>
        </p:grpSpPr>
        <p:grpSp>
          <p:nvGrpSpPr>
            <p:cNvPr id="10" name="Group 9"/>
            <p:cNvGrpSpPr/>
            <p:nvPr/>
          </p:nvGrpSpPr>
          <p:grpSpPr>
            <a:xfrm>
              <a:off x="2335254" y="2785544"/>
              <a:ext cx="7579605" cy="3278676"/>
              <a:chOff x="1850836" y="2879096"/>
              <a:chExt cx="7579605" cy="327867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850836" y="2879096"/>
                <a:ext cx="7579605" cy="3278676"/>
                <a:chOff x="1211855" y="2346522"/>
                <a:chExt cx="9474506" cy="4098345"/>
              </a:xfrm>
            </p:grpSpPr>
            <p:sp>
              <p:nvSpPr>
                <p:cNvPr id="6" name="Rectangle 5"/>
                <p:cNvSpPr/>
                <p:nvPr/>
              </p:nvSpPr>
              <p:spPr bwMode="auto">
                <a:xfrm>
                  <a:off x="1211855" y="2392222"/>
                  <a:ext cx="9474506" cy="4052645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ヒラギノ角ゴ Pro W3" pitchFamily="28" charset="-128"/>
                  </a:endParaRPr>
                </a:p>
              </p:txBody>
            </p:sp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05695" y="2699999"/>
                  <a:ext cx="8886825" cy="3505200"/>
                </a:xfrm>
                <a:prstGeom prst="rect">
                  <a:avLst/>
                </a:prstGeom>
              </p:spPr>
            </p:pic>
            <p:sp>
              <p:nvSpPr>
                <p:cNvPr id="5" name="TextBox 4"/>
                <p:cNvSpPr txBox="1"/>
                <p:nvPr/>
              </p:nvSpPr>
              <p:spPr>
                <a:xfrm>
                  <a:off x="4390982" y="2346522"/>
                  <a:ext cx="265329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>
                      <a:solidFill>
                        <a:srgbClr val="000000"/>
                      </a:solidFill>
                    </a:rPr>
                    <a:t>Example data with flame flicker</a:t>
                  </a:r>
                  <a:endParaRPr lang="en-GB" sz="1400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8" name="Rectangle 7"/>
              <p:cNvSpPr/>
              <p:nvPr/>
            </p:nvSpPr>
            <p:spPr bwMode="auto">
              <a:xfrm>
                <a:off x="7056954" y="3180928"/>
                <a:ext cx="936434" cy="132165"/>
              </a:xfrm>
              <a:prstGeom prst="rect">
                <a:avLst/>
              </a:prstGeom>
              <a:solidFill>
                <a:srgbClr val="FFFF00">
                  <a:alpha val="2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6977579" y="4537075"/>
                <a:ext cx="1090096" cy="125455"/>
              </a:xfrm>
              <a:prstGeom prst="rect">
                <a:avLst/>
              </a:prstGeom>
              <a:solidFill>
                <a:srgbClr val="FFFF00">
                  <a:alpha val="2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 bwMode="auto">
            <a:xfrm>
              <a:off x="8229600" y="3238591"/>
              <a:ext cx="152400" cy="2218268"/>
            </a:xfrm>
            <a:prstGeom prst="rect">
              <a:avLst/>
            </a:prstGeom>
            <a:solidFill>
              <a:srgbClr val="FF0000">
                <a:alpha val="32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cxnSp>
        <p:nvCxnSpPr>
          <p:cNvPr id="15" name="Straight Arrow Connector 14"/>
          <p:cNvCxnSpPr>
            <a:endCxn id="11" idx="0"/>
          </p:cNvCxnSpPr>
          <p:nvPr/>
        </p:nvCxnSpPr>
        <p:spPr bwMode="auto">
          <a:xfrm>
            <a:off x="8031296" y="1817783"/>
            <a:ext cx="274504" cy="1413070"/>
          </a:xfrm>
          <a:prstGeom prst="straightConnector1">
            <a:avLst/>
          </a:prstGeom>
          <a:ln>
            <a:solidFill>
              <a:schemeClr val="accent5">
                <a:shade val="95000"/>
                <a:satMod val="105000"/>
                <a:alpha val="57000"/>
              </a:schemeClr>
            </a:solidFill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91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41176" y="260648"/>
            <a:ext cx="8305924" cy="43507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>
              <a:spcBef>
                <a:spcPct val="20000"/>
              </a:spcBef>
              <a:buClr>
                <a:srgbClr val="003399"/>
              </a:buClr>
            </a:pPr>
            <a:r>
              <a:rPr lang="en-GB" altLang="en-US" sz="2200" b="0" dirty="0">
                <a:solidFill>
                  <a:srgbClr val="7030A0"/>
                </a:solidFill>
              </a:rPr>
              <a:t>WP4: Traceable Combustion Temperature Measurement</a:t>
            </a:r>
          </a:p>
          <a:p>
            <a:pPr>
              <a:spcBef>
                <a:spcPct val="20000"/>
              </a:spcBef>
              <a:buClr>
                <a:srgbClr val="003399"/>
              </a:buClr>
            </a:pPr>
            <a:endParaRPr lang="en-GB" altLang="en-US" sz="2200" b="0" dirty="0">
              <a:solidFill>
                <a:srgbClr val="009EDB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40882" y="933949"/>
            <a:ext cx="115683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GB" altLang="en-US" sz="1800" dirty="0" smtClean="0"/>
              <a:t>UOX: Laser Induced Thermal Grating Scattering (LITGS) Thermometry in NO (1)</a:t>
            </a:r>
          </a:p>
        </p:txBody>
      </p:sp>
      <p:pic>
        <p:nvPicPr>
          <p:cNvPr id="10" name="Picture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0612" y="1576118"/>
            <a:ext cx="5943600" cy="17316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9791" y="3799426"/>
            <a:ext cx="4227967" cy="2940819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22749" y="3974731"/>
            <a:ext cx="3560445" cy="27003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9281" y="3436354"/>
            <a:ext cx="6624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i="1" dirty="0" smtClean="0">
                <a:solidFill>
                  <a:prstClr val="black"/>
                </a:solidFill>
                <a:latin typeface="Calibri"/>
                <a:ea typeface="+mn-ea"/>
              </a:rPr>
              <a:t>Preliminary measurements in methane/air slot burner: </a:t>
            </a:r>
            <a:r>
              <a:rPr lang="en-GB" sz="1800" b="1" dirty="0" smtClean="0">
                <a:solidFill>
                  <a:prstClr val="black"/>
                </a:solidFill>
                <a:latin typeface="Calibri"/>
                <a:ea typeface="+mn-ea"/>
              </a:rPr>
              <a:t>at </a:t>
            </a:r>
            <a:r>
              <a:rPr lang="en-GB" sz="1800" b="1" dirty="0" smtClean="0">
                <a:solidFill>
                  <a:prstClr val="black"/>
                </a:solidFill>
                <a:latin typeface="Symbol" panose="05050102010706020507" pitchFamily="18" charset="2"/>
                <a:ea typeface="+mn-ea"/>
              </a:rPr>
              <a:t>l</a:t>
            </a:r>
            <a:r>
              <a:rPr lang="en-GB" sz="1800" b="1" dirty="0" smtClean="0">
                <a:solidFill>
                  <a:prstClr val="black"/>
                </a:solidFill>
                <a:latin typeface="Calibri"/>
                <a:ea typeface="+mn-ea"/>
              </a:rPr>
              <a:t> = 226 nm</a:t>
            </a:r>
            <a:endParaRPr lang="en-GB" sz="1800" b="1" i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9281" y="1286891"/>
            <a:ext cx="3676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i="1" dirty="0" smtClean="0">
                <a:solidFill>
                  <a:prstClr val="black"/>
                </a:solidFill>
                <a:latin typeface="Calibri"/>
                <a:ea typeface="+mn-ea"/>
              </a:rPr>
              <a:t>Experimental arrangement for LITGS</a:t>
            </a:r>
            <a:endParaRPr lang="en-GB" sz="1800" i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61928" y="4401570"/>
            <a:ext cx="3147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i="1" dirty="0" smtClean="0">
                <a:solidFill>
                  <a:prstClr val="black"/>
                </a:solidFill>
                <a:latin typeface="Calibri"/>
                <a:ea typeface="+mn-ea"/>
              </a:rPr>
              <a:t>Temperatures at 2 cm HAB: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i="1" dirty="0" smtClean="0">
                <a:solidFill>
                  <a:prstClr val="black"/>
                </a:solidFill>
                <a:latin typeface="Calibri"/>
                <a:ea typeface="+mn-ea"/>
              </a:rPr>
              <a:t>Measurements consistent with adiabatic flame temperature</a:t>
            </a:r>
            <a:endParaRPr lang="en-GB" sz="1800" i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6579394" y="2669703"/>
            <a:ext cx="1528762" cy="119060"/>
          </a:xfrm>
          <a:prstGeom prst="line">
            <a:avLst/>
          </a:prstGeom>
          <a:ln>
            <a:solidFill>
              <a:srgbClr val="47379F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7090881" y="2534394"/>
            <a:ext cx="607859" cy="662975"/>
            <a:chOff x="7113741" y="2549634"/>
            <a:chExt cx="607859" cy="662975"/>
          </a:xfrm>
        </p:grpSpPr>
        <p:grpSp>
          <p:nvGrpSpPr>
            <p:cNvPr id="19" name="Group 18"/>
            <p:cNvGrpSpPr/>
            <p:nvPr/>
          </p:nvGrpSpPr>
          <p:grpSpPr>
            <a:xfrm>
              <a:off x="7180809" y="2549634"/>
              <a:ext cx="473725" cy="396608"/>
              <a:chOff x="9132983" y="2302525"/>
              <a:chExt cx="473725" cy="396608"/>
            </a:xfrm>
          </p:grpSpPr>
          <p:sp>
            <p:nvSpPr>
              <p:cNvPr id="16" name="Rounded Rectangle 15"/>
              <p:cNvSpPr/>
              <p:nvPr/>
            </p:nvSpPr>
            <p:spPr bwMode="auto">
              <a:xfrm>
                <a:off x="9132983" y="2302525"/>
                <a:ext cx="473725" cy="396608"/>
              </a:xfrm>
              <a:prstGeom prst="roundRect">
                <a:avLst/>
              </a:prstGeom>
              <a:solidFill>
                <a:srgbClr val="0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9214270" y="2369066"/>
                <a:ext cx="311150" cy="263525"/>
              </a:xfrm>
              <a:prstGeom prst="rect">
                <a:avLst/>
              </a:prstGeom>
              <a:pattFill prst="pct25">
                <a:fgClr>
                  <a:srgbClr val="000000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accent4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7113741" y="2950999"/>
              <a:ext cx="60785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 smtClean="0">
                  <a:solidFill>
                    <a:srgbClr val="000000"/>
                  </a:solidFill>
                </a:rPr>
                <a:t>Burner</a:t>
              </a:r>
              <a:endParaRPr lang="en-GB" sz="105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579394" y="2611056"/>
            <a:ext cx="1528762" cy="248417"/>
            <a:chOff x="6579394" y="2611056"/>
            <a:chExt cx="1528762" cy="248417"/>
          </a:xfrm>
        </p:grpSpPr>
        <p:cxnSp>
          <p:nvCxnSpPr>
            <p:cNvPr id="24" name="Straight Connector 23"/>
            <p:cNvCxnSpPr/>
            <p:nvPr/>
          </p:nvCxnSpPr>
          <p:spPr bwMode="auto">
            <a:xfrm flipV="1">
              <a:off x="6579394" y="2631283"/>
              <a:ext cx="1528762" cy="22819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 bwMode="auto">
            <a:xfrm>
              <a:off x="6579394" y="2691317"/>
              <a:ext cx="1528762" cy="81301"/>
            </a:xfrm>
            <a:prstGeom prst="line">
              <a:avLst/>
            </a:prstGeom>
            <a:ln>
              <a:solidFill>
                <a:srgbClr val="47379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 bwMode="auto">
            <a:xfrm flipV="1">
              <a:off x="6579394" y="2686560"/>
              <a:ext cx="1528762" cy="92797"/>
            </a:xfrm>
            <a:prstGeom prst="line">
              <a:avLst/>
            </a:prstGeom>
            <a:ln>
              <a:solidFill>
                <a:srgbClr val="47379F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 bwMode="auto">
            <a:xfrm flipV="1">
              <a:off x="6579394" y="2706079"/>
              <a:ext cx="1528762" cy="92797"/>
            </a:xfrm>
            <a:prstGeom prst="line">
              <a:avLst/>
            </a:prstGeom>
            <a:ln>
              <a:solidFill>
                <a:srgbClr val="47379F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 bwMode="auto">
            <a:xfrm>
              <a:off x="6579394" y="2611056"/>
              <a:ext cx="1528762" cy="23079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4808" y="5579694"/>
            <a:ext cx="1114425" cy="109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56903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4808" y="5579694"/>
            <a:ext cx="1114425" cy="109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41176" y="260648"/>
            <a:ext cx="8305924" cy="43507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>
              <a:spcBef>
                <a:spcPct val="20000"/>
              </a:spcBef>
              <a:buClr>
                <a:srgbClr val="003399"/>
              </a:buClr>
            </a:pPr>
            <a:r>
              <a:rPr lang="en-GB" altLang="en-US" sz="2200" b="0" dirty="0">
                <a:solidFill>
                  <a:srgbClr val="7030A0"/>
                </a:solidFill>
              </a:rPr>
              <a:t>WP4: Traceable Combustion Temperature Measurement</a:t>
            </a:r>
          </a:p>
          <a:p>
            <a:pPr>
              <a:spcBef>
                <a:spcPct val="20000"/>
              </a:spcBef>
              <a:buClr>
                <a:srgbClr val="003399"/>
              </a:buClr>
            </a:pPr>
            <a:endParaRPr lang="en-GB" altLang="en-US" sz="2200" b="0" dirty="0">
              <a:solidFill>
                <a:srgbClr val="009EDB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40882" y="933949"/>
            <a:ext cx="115683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GB" altLang="en-US" sz="1800" dirty="0" smtClean="0"/>
              <a:t>UOX: Laser Induced Thermal Grating Scattering (LITGS) Thermometry in NO (2)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07938" y="1137057"/>
            <a:ext cx="7772400" cy="720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GB" sz="1800" i="1" dirty="0" smtClean="0">
                <a:solidFill>
                  <a:prstClr val="black"/>
                </a:solidFill>
                <a:latin typeface="Calibri"/>
              </a:rPr>
              <a:t>LITGS thermometry in NO: NPL Standard Burner</a:t>
            </a:r>
            <a:endParaRPr lang="en-GB" sz="18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61922" y="1656622"/>
            <a:ext cx="32799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schemeClr val="accent6"/>
                </a:solidFill>
                <a:latin typeface="Calibri"/>
                <a:ea typeface="+mn-ea"/>
              </a:rPr>
              <a:t>Stoichiometric propane/air </a:t>
            </a:r>
            <a:r>
              <a:rPr lang="en-GB" sz="1600" dirty="0" smtClean="0">
                <a:solidFill>
                  <a:schemeClr val="accent6"/>
                </a:solidFill>
                <a:latin typeface="Calibri"/>
                <a:ea typeface="+mn-ea"/>
              </a:rPr>
              <a:t>flame,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schemeClr val="accent6"/>
                </a:solidFill>
                <a:latin typeface="Calibri"/>
                <a:ea typeface="+mn-ea"/>
              </a:rPr>
              <a:t>adiabatic </a:t>
            </a:r>
            <a:r>
              <a:rPr lang="en-GB" sz="1600" dirty="0">
                <a:solidFill>
                  <a:schemeClr val="accent6"/>
                </a:solidFill>
                <a:latin typeface="Calibri"/>
                <a:ea typeface="+mn-ea"/>
              </a:rPr>
              <a:t>flame temperature ~2280 K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46" y="2152504"/>
            <a:ext cx="4680520" cy="273630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036905" y="5082207"/>
            <a:ext cx="43393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prstClr val="black"/>
                </a:solidFill>
                <a:latin typeface="Calibri"/>
                <a:ea typeface="+mn-ea"/>
              </a:rPr>
              <a:t>Signal “distortion” by initial quenching process of LITGS at unknown rate.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prstClr val="black"/>
              </a:solidFill>
              <a:latin typeface="Calibri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i="1" dirty="0" smtClean="0">
                <a:solidFill>
                  <a:srgbClr val="FF0000"/>
                </a:solidFill>
                <a:latin typeface="Comic Sans MS" panose="030F0702030302020204" pitchFamily="66" charset="0"/>
                <a:ea typeface="+mn-ea"/>
              </a:rPr>
              <a:t>Switch to Electrostrictive Grating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i="1" dirty="0" smtClean="0">
                <a:solidFill>
                  <a:srgbClr val="FF0000"/>
                </a:solidFill>
                <a:latin typeface="Comic Sans MS" panose="030F0702030302020204" pitchFamily="66" charset="0"/>
                <a:ea typeface="+mn-ea"/>
              </a:rPr>
              <a:t>to avoid quenching effects.</a:t>
            </a:r>
            <a:endParaRPr lang="en-GB" sz="1800" i="1" dirty="0">
              <a:solidFill>
                <a:srgbClr val="FF0000"/>
              </a:solidFill>
              <a:latin typeface="Comic Sans MS" panose="030F0702030302020204" pitchFamily="66" charset="0"/>
              <a:ea typeface="+mn-ea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857066" y="3584118"/>
            <a:ext cx="6972984" cy="2181247"/>
            <a:chOff x="4857066" y="3584118"/>
            <a:chExt cx="6972984" cy="2181247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 flipV="1">
              <a:off x="4857066" y="4715766"/>
              <a:ext cx="879428" cy="1049599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5848350" y="3584118"/>
              <a:ext cx="5981700" cy="1819275"/>
              <a:chOff x="5848350" y="3584118"/>
              <a:chExt cx="5981700" cy="181927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48350" y="3584118"/>
                <a:ext cx="5981700" cy="1819275"/>
              </a:xfrm>
              <a:prstGeom prst="rect">
                <a:avLst/>
              </a:prstGeom>
              <a:ln w="38100">
                <a:solidFill>
                  <a:schemeClr val="accent5">
                    <a:shade val="95000"/>
                    <a:satMod val="105000"/>
                  </a:schemeClr>
                </a:solidFill>
              </a:ln>
            </p:spPr>
          </p:pic>
          <p:sp>
            <p:nvSpPr>
              <p:cNvPr id="5" name="Rectangle 4"/>
              <p:cNvSpPr/>
              <p:nvPr/>
            </p:nvSpPr>
            <p:spPr bwMode="auto">
              <a:xfrm>
                <a:off x="6922726" y="4407613"/>
                <a:ext cx="4795736" cy="184921"/>
              </a:xfrm>
              <a:prstGeom prst="rect">
                <a:avLst/>
              </a:prstGeom>
              <a:solidFill>
                <a:srgbClr val="FFFF00">
                  <a:alpha val="23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5882470" y="4669591"/>
                <a:ext cx="5835992" cy="219215"/>
              </a:xfrm>
              <a:prstGeom prst="rect">
                <a:avLst/>
              </a:prstGeom>
              <a:solidFill>
                <a:srgbClr val="FFFF00">
                  <a:alpha val="23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5882470" y="4922200"/>
                <a:ext cx="5835992" cy="197971"/>
              </a:xfrm>
              <a:prstGeom prst="rect">
                <a:avLst/>
              </a:prstGeom>
              <a:solidFill>
                <a:srgbClr val="FFFF00">
                  <a:alpha val="23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5882470" y="5174809"/>
                <a:ext cx="1223180" cy="205761"/>
              </a:xfrm>
              <a:prstGeom prst="rect">
                <a:avLst/>
              </a:prstGeom>
              <a:solidFill>
                <a:srgbClr val="FFFF00">
                  <a:alpha val="23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6200377" y="2320703"/>
            <a:ext cx="4591274" cy="4346107"/>
            <a:chOff x="6467434" y="2511893"/>
            <a:chExt cx="4591274" cy="4346107"/>
          </a:xfrm>
        </p:grpSpPr>
        <p:sp>
          <p:nvSpPr>
            <p:cNvPr id="29" name="Rectangle 28"/>
            <p:cNvSpPr/>
            <p:nvPr/>
          </p:nvSpPr>
          <p:spPr bwMode="auto">
            <a:xfrm>
              <a:off x="6467434" y="2511893"/>
              <a:ext cx="4416156" cy="434610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6467434" y="2600415"/>
              <a:ext cx="4591274" cy="4202947"/>
              <a:chOff x="6467434" y="2600415"/>
              <a:chExt cx="4591274" cy="4202947"/>
            </a:xfrm>
          </p:grpSpPr>
          <p:pic>
            <p:nvPicPr>
              <p:cNvPr id="14" name="Picture 13"/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7434" y="3388451"/>
                <a:ext cx="4591274" cy="341491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6823341" y="2600415"/>
                <a:ext cx="387946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i="1" dirty="0" smtClean="0">
                    <a:solidFill>
                      <a:srgbClr val="FF0000"/>
                    </a:solidFill>
                    <a:latin typeface="Calibri"/>
                    <a:ea typeface="+mn-ea"/>
                  </a:rPr>
                  <a:t>Derived temperature exceeds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i="1" dirty="0" smtClean="0">
                    <a:solidFill>
                      <a:srgbClr val="FF0000"/>
                    </a:solidFill>
                    <a:latin typeface="Calibri"/>
                    <a:ea typeface="+mn-ea"/>
                  </a:rPr>
                  <a:t>adiabatic flame temperature!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487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41176" y="260648"/>
            <a:ext cx="8305924" cy="43507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>
              <a:spcBef>
                <a:spcPct val="20000"/>
              </a:spcBef>
              <a:buClr>
                <a:srgbClr val="003399"/>
              </a:buClr>
            </a:pPr>
            <a:r>
              <a:rPr lang="en-GB" altLang="en-US" sz="2200" b="0" dirty="0">
                <a:solidFill>
                  <a:srgbClr val="7030A0"/>
                </a:solidFill>
              </a:rPr>
              <a:t>WP4: Traceable Combustion Temperature Measurement</a:t>
            </a:r>
          </a:p>
          <a:p>
            <a:pPr>
              <a:spcBef>
                <a:spcPct val="20000"/>
              </a:spcBef>
              <a:buClr>
                <a:srgbClr val="003399"/>
              </a:buClr>
            </a:pPr>
            <a:endParaRPr lang="en-GB" altLang="en-US" sz="2200" b="0" dirty="0">
              <a:solidFill>
                <a:srgbClr val="009EDB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40882" y="933949"/>
            <a:ext cx="115683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GB" altLang="en-US" sz="1800" dirty="0" smtClean="0"/>
              <a:t>UOX: Laser Induced Thermal Grating Scattering (LITGS) Thermometry in NO (3)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700976" y="2161577"/>
            <a:ext cx="4572000" cy="3938085"/>
            <a:chOff x="6877246" y="2400515"/>
            <a:chExt cx="4572000" cy="3938085"/>
          </a:xfrm>
        </p:grpSpPr>
        <p:sp>
          <p:nvSpPr>
            <p:cNvPr id="5" name="Rectangle 4"/>
            <p:cNvSpPr/>
            <p:nvPr/>
          </p:nvSpPr>
          <p:spPr>
            <a:xfrm>
              <a:off x="6877246" y="2400515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800" i="1" dirty="0" smtClean="0">
                  <a:solidFill>
                    <a:prstClr val="black"/>
                  </a:solidFill>
                  <a:latin typeface="Calibri"/>
                  <a:ea typeface="+mn-ea"/>
                </a:rPr>
                <a:t>Preliminary measurements in propane/air standard burner: </a:t>
              </a:r>
              <a:r>
                <a:rPr lang="en-GB" sz="1800" b="1" dirty="0" smtClean="0">
                  <a:solidFill>
                    <a:prstClr val="black"/>
                  </a:solidFill>
                  <a:latin typeface="Calibri"/>
                  <a:ea typeface="+mn-ea"/>
                </a:rPr>
                <a:t>at </a:t>
              </a:r>
              <a:r>
                <a:rPr lang="en-GB" sz="1800" b="1" dirty="0" smtClean="0">
                  <a:solidFill>
                    <a:prstClr val="black"/>
                  </a:solidFill>
                  <a:latin typeface="Symbol" panose="05050102010706020507" pitchFamily="18" charset="2"/>
                  <a:ea typeface="+mn-ea"/>
                </a:rPr>
                <a:t>l</a:t>
              </a:r>
              <a:r>
                <a:rPr lang="en-GB" sz="1800" b="1" dirty="0" smtClean="0">
                  <a:solidFill>
                    <a:prstClr val="black"/>
                  </a:solidFill>
                  <a:latin typeface="Calibri"/>
                  <a:ea typeface="+mn-ea"/>
                </a:rPr>
                <a:t> = 1064 nm</a:t>
              </a:r>
              <a:endParaRPr lang="en-GB" sz="1800" b="1" i="1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7071779" y="3354623"/>
              <a:ext cx="3715442" cy="2983977"/>
              <a:chOff x="7071779" y="3354623"/>
              <a:chExt cx="3715442" cy="2983977"/>
            </a:xfrm>
          </p:grpSpPr>
          <p:pic>
            <p:nvPicPr>
              <p:cNvPr id="6" name="Picture 5"/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071779" y="3354623"/>
                <a:ext cx="3715442" cy="2676200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7640717" y="6030823"/>
                <a:ext cx="257756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400" dirty="0" smtClean="0">
                    <a:solidFill>
                      <a:prstClr val="black"/>
                    </a:solidFill>
                    <a:latin typeface="Calibri"/>
                    <a:ea typeface="+mn-ea"/>
                  </a:rPr>
                  <a:t>Temperature </a:t>
                </a:r>
                <a:r>
                  <a:rPr lang="en-GB" sz="1400" i="1" dirty="0" smtClean="0">
                    <a:solidFill>
                      <a:prstClr val="black"/>
                    </a:solidFill>
                    <a:latin typeface="Calibri"/>
                    <a:ea typeface="+mn-ea"/>
                  </a:rPr>
                  <a:t>vs</a:t>
                </a:r>
                <a:r>
                  <a:rPr lang="en-GB" sz="1400" dirty="0" smtClean="0">
                    <a:solidFill>
                      <a:prstClr val="black"/>
                    </a:solidFill>
                    <a:latin typeface="Calibri"/>
                    <a:ea typeface="+mn-ea"/>
                  </a:rPr>
                  <a:t> position in flame</a:t>
                </a:r>
                <a:endParaRPr lang="en-GB" sz="1400" dirty="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89313" y="1666026"/>
            <a:ext cx="4193777" cy="4665929"/>
            <a:chOff x="735106" y="1688060"/>
            <a:chExt cx="4193777" cy="4665929"/>
          </a:xfrm>
        </p:grpSpPr>
        <p:sp>
          <p:nvSpPr>
            <p:cNvPr id="11" name="TextBox 10"/>
            <p:cNvSpPr txBox="1"/>
            <p:nvPr/>
          </p:nvSpPr>
          <p:spPr>
            <a:xfrm>
              <a:off x="769209" y="4638434"/>
              <a:ext cx="41596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 smtClean="0">
                  <a:solidFill>
                    <a:prstClr val="black"/>
                  </a:solidFill>
                  <a:latin typeface="Calibri"/>
                  <a:ea typeface="+mn-ea"/>
                </a:rPr>
                <a:t>Weak, short-lived signals: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 smtClean="0">
                  <a:solidFill>
                    <a:prstClr val="black"/>
                  </a:solidFill>
                  <a:latin typeface="Calibri"/>
                  <a:ea typeface="+mn-ea"/>
                </a:rPr>
                <a:t>Large errors probably due to thermal grating contribution from H</a:t>
              </a:r>
              <a:r>
                <a:rPr lang="en-GB" sz="1800" baseline="-25000" dirty="0" smtClean="0">
                  <a:solidFill>
                    <a:prstClr val="black"/>
                  </a:solidFill>
                  <a:latin typeface="Calibri"/>
                  <a:ea typeface="+mn-ea"/>
                </a:rPr>
                <a:t>2</a:t>
              </a:r>
              <a:r>
                <a:rPr lang="en-GB" sz="1800" dirty="0" smtClean="0">
                  <a:solidFill>
                    <a:prstClr val="black"/>
                  </a:solidFill>
                  <a:latin typeface="Calibri"/>
                  <a:ea typeface="+mn-ea"/>
                </a:rPr>
                <a:t>O absorption?</a:t>
              </a:r>
              <a:endParaRPr lang="en-GB" sz="18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5106" y="5707658"/>
              <a:ext cx="41937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1" dirty="0" smtClean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  <a:t>High temperature, low pressure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1" dirty="0" smtClean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  <a:t>environment is </a:t>
              </a:r>
              <a:r>
                <a:rPr lang="en-GB" sz="1800" b="1" u="sng" dirty="0" smtClean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  <a:t>challenging</a:t>
              </a:r>
              <a:r>
                <a:rPr lang="en-GB" sz="1800" b="1" dirty="0" smtClean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  <a:t> for LIGS</a:t>
              </a:r>
              <a:endParaRPr lang="en-GB" sz="1800" b="1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219082" y="1688060"/>
              <a:ext cx="2832735" cy="2811892"/>
              <a:chOff x="899592" y="1196752"/>
              <a:chExt cx="2832735" cy="2811892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899592" y="1196752"/>
                <a:ext cx="2832735" cy="2811892"/>
                <a:chOff x="899592" y="1196752"/>
                <a:chExt cx="2832735" cy="2811892"/>
              </a:xfrm>
            </p:grpSpPr>
            <p:pic>
              <p:nvPicPr>
                <p:cNvPr id="8" name="Picture 7"/>
                <p:cNvPicPr/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9592" y="1412776"/>
                  <a:ext cx="2832735" cy="212344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" name="Rectangle 8"/>
                <p:cNvSpPr/>
                <p:nvPr/>
              </p:nvSpPr>
              <p:spPr>
                <a:xfrm>
                  <a:off x="1236176" y="3639312"/>
                  <a:ext cx="215956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</a:rPr>
                    <a:t>τ=17.39 ns, T=2216 K</a:t>
                  </a: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1619672" y="1196752"/>
                  <a:ext cx="1080120" cy="360040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1236176" y="1289828"/>
                <a:ext cx="22544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400" dirty="0" smtClean="0">
                    <a:solidFill>
                      <a:prstClr val="black"/>
                    </a:solidFill>
                    <a:latin typeface="Calibri"/>
                    <a:ea typeface="+mn-ea"/>
                  </a:rPr>
                  <a:t>LIEGS signals (non-resonant)</a:t>
                </a:r>
                <a:endParaRPr lang="en-GB" sz="1400" dirty="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4808" y="5579694"/>
            <a:ext cx="1114425" cy="109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12919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41176" y="260648"/>
            <a:ext cx="8305924" cy="43507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>
              <a:spcBef>
                <a:spcPct val="20000"/>
              </a:spcBef>
              <a:buClr>
                <a:srgbClr val="003399"/>
              </a:buClr>
            </a:pPr>
            <a:r>
              <a:rPr lang="en-GB" altLang="en-US" sz="2200" b="0" dirty="0">
                <a:solidFill>
                  <a:srgbClr val="7030A0"/>
                </a:solidFill>
              </a:rPr>
              <a:t>WP4: Traceable Combustion Temperature Measurement</a:t>
            </a:r>
          </a:p>
          <a:p>
            <a:pPr>
              <a:spcBef>
                <a:spcPct val="20000"/>
              </a:spcBef>
              <a:buClr>
                <a:srgbClr val="003399"/>
              </a:buClr>
            </a:pPr>
            <a:endParaRPr lang="en-GB" altLang="en-US" sz="2200" b="0" dirty="0">
              <a:solidFill>
                <a:srgbClr val="009EDB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40882" y="933949"/>
            <a:ext cx="115683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GB" altLang="en-US" sz="1800" dirty="0" smtClean="0"/>
              <a:t>DTU: Development of IR/UV spectroscopic flame thermometry systems (1)</a:t>
            </a:r>
          </a:p>
        </p:txBody>
      </p:sp>
      <p:sp>
        <p:nvSpPr>
          <p:cNvPr id="5" name="Title 12"/>
          <p:cNvSpPr txBox="1">
            <a:spLocks/>
          </p:cNvSpPr>
          <p:nvPr/>
        </p:nvSpPr>
        <p:spPr bwMode="auto">
          <a:xfrm>
            <a:off x="659854" y="1617133"/>
            <a:ext cx="7272808" cy="38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 measurements on NPL standard burner: set Up</a:t>
            </a:r>
            <a:endParaRPr lang="en-US" sz="18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8675" y="2033827"/>
            <a:ext cx="687516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>
                <a:solidFill>
                  <a:srgbClr val="002060"/>
                </a:solidFill>
                <a:latin typeface="Calibri" panose="020F0502020204030204" pitchFamily="34" charset="0"/>
              </a:rPr>
              <a:t>Optical set Up: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99"/>
                </a:solidFill>
                <a:latin typeface="Calibri" panose="020F0502020204030204" pitchFamily="34" charset="0"/>
              </a:rPr>
              <a:t>Gas radiation optical measurements with a FTIR spectrometer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99"/>
                </a:solidFill>
                <a:latin typeface="Calibri" panose="020F0502020204030204" pitchFamily="34" charset="0"/>
              </a:rPr>
              <a:t>Rx- single line-of-sight set up purged by N</a:t>
            </a:r>
            <a:r>
              <a:rPr lang="en-US" sz="1600" baseline="-25000" dirty="0" smtClean="0">
                <a:solidFill>
                  <a:srgbClr val="000099"/>
                </a:solidFill>
                <a:latin typeface="Calibri" panose="020F0502020204030204" pitchFamily="34" charset="0"/>
              </a:rPr>
              <a:t>2</a:t>
            </a:r>
            <a:endParaRPr lang="en-US" sz="1600" dirty="0" smtClean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US" sz="16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canning in Rz and Ry directions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1600" u="sng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US" sz="16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CO</a:t>
            </a:r>
            <a:r>
              <a:rPr lang="en-US" sz="1600" baseline="-250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self-absorption: full CO</a:t>
            </a:r>
            <a:r>
              <a:rPr lang="en-US" sz="1600" baseline="-250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(2340cm</a:t>
            </a:r>
            <a:r>
              <a:rPr lang="en-US" sz="1600" baseline="300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-1</a:t>
            </a:r>
            <a:r>
              <a:rPr lang="en-US" sz="16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) band coverage (+ CO + H</a:t>
            </a:r>
            <a:r>
              <a:rPr lang="en-US" sz="1600" baseline="-250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 bands)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650-6000 cm</a:t>
            </a:r>
            <a:r>
              <a:rPr lang="en-US" sz="1600" baseline="300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-1</a:t>
            </a:r>
            <a:r>
              <a:rPr lang="en-US" sz="16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spectral range with linearized high-sensitivity MCT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sz="16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ast FTIR scanning, moderate spectral resolution (1cm</a:t>
            </a:r>
            <a:r>
              <a:rPr lang="en-US" sz="1600" baseline="300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-1</a:t>
            </a:r>
            <a:r>
              <a:rPr lang="en-US" sz="16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is enough, work with 4cm</a:t>
            </a:r>
            <a:r>
              <a:rPr lang="en-US" sz="1600" baseline="300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-1</a:t>
            </a:r>
            <a:r>
              <a:rPr lang="en-US" sz="16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and 8cm</a:t>
            </a:r>
            <a:r>
              <a:rPr lang="en-US" sz="1600" baseline="300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-1</a:t>
            </a:r>
            <a:r>
              <a:rPr lang="en-US" sz="16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as well)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Spectra calibrated </a:t>
            </a:r>
            <a:r>
              <a:rPr lang="en-US" sz="1600" dirty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with portable BB at </a:t>
            </a:r>
            <a:r>
              <a:rPr lang="en-US" sz="16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796.1 </a:t>
            </a:r>
            <a:r>
              <a:rPr lang="en-US" sz="16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en-US" sz="16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 (BB calibrated </a:t>
            </a:r>
            <a:r>
              <a:rPr lang="en-US" sz="1600" dirty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at </a:t>
            </a:r>
            <a:r>
              <a:rPr lang="en-US" sz="16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DTU)</a:t>
            </a:r>
          </a:p>
          <a:p>
            <a:endParaRPr lang="en-US" sz="1400" b="1" dirty="0" smtClean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600" u="sng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HITEMP2010 spectral database for CO</a:t>
            </a:r>
            <a:r>
              <a:rPr lang="en-US" sz="1600" baseline="-25000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/H</a:t>
            </a:r>
            <a:r>
              <a:rPr lang="en-US" sz="1600" baseline="-25000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O/CO modeling in 1500-2400 cm</a:t>
            </a:r>
            <a:r>
              <a:rPr lang="en-US" sz="1600" baseline="30000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-1</a:t>
            </a:r>
            <a:endParaRPr lang="en-US" sz="1600" dirty="0" smtClean="0">
              <a:solidFill>
                <a:srgbClr val="00B05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Major isotopologues, Lorentz line shapes for single lines, cut off at ±8 cm</a:t>
            </a:r>
            <a:r>
              <a:rPr lang="en-US" sz="1600" baseline="30000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-1</a:t>
            </a:r>
            <a:r>
              <a:rPr lang="en-US" sz="1600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from line centers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RHT emission spectra forward calculations with NPL’s T</a:t>
            </a:r>
            <a:r>
              <a:rPr lang="en-US" sz="1600" baseline="-25000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gas</a:t>
            </a:r>
            <a:r>
              <a:rPr lang="en-US" sz="1600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profiles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en-US" sz="1600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mission spectra calculations at selected T</a:t>
            </a:r>
            <a:r>
              <a:rPr lang="en-US" sz="1600" baseline="-25000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gas</a:t>
            </a:r>
            <a:r>
              <a:rPr lang="en-US" sz="1600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and CO</a:t>
            </a:r>
            <a:r>
              <a:rPr lang="en-US" sz="1600" baseline="-25000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concentrations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1600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achine learning approach for T</a:t>
            </a:r>
            <a:r>
              <a:rPr lang="en-US" sz="1600" baseline="-25000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gas</a:t>
            </a:r>
            <a:r>
              <a:rPr lang="en-US" sz="1600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profiles retrievals from single line-of-sight measurements tested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9093358" y="1895327"/>
            <a:ext cx="2789602" cy="2248913"/>
            <a:chOff x="9149113" y="1895327"/>
            <a:chExt cx="2789602" cy="224891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49113" y="2191442"/>
              <a:ext cx="2789602" cy="19527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9521037" y="1895327"/>
              <a:ext cx="20457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rgbClr val="000000"/>
                  </a:solidFill>
                </a:rPr>
                <a:t>STD flame installed at DTU</a:t>
              </a:r>
              <a:endParaRPr lang="en-GB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784031" y="4324664"/>
            <a:ext cx="4098929" cy="2280758"/>
            <a:chOff x="7839786" y="4246607"/>
            <a:chExt cx="4098929" cy="228075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52" t="25936" r="13322" b="17734"/>
            <a:stretch/>
          </p:blipFill>
          <p:spPr>
            <a:xfrm>
              <a:off x="7839786" y="4575675"/>
              <a:ext cx="4098929" cy="19516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TextBox 26"/>
            <p:cNvSpPr txBox="1"/>
            <p:nvPr/>
          </p:nvSpPr>
          <p:spPr>
            <a:xfrm>
              <a:off x="8371847" y="4246607"/>
              <a:ext cx="30348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rgbClr val="000000"/>
                  </a:solidFill>
                </a:rPr>
                <a:t>Measuring emission spectra of STD flame</a:t>
              </a:r>
              <a:endParaRPr lang="en-GB" sz="12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54" y="6041604"/>
            <a:ext cx="495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41176" y="260648"/>
            <a:ext cx="8305924" cy="43507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>
              <a:spcBef>
                <a:spcPct val="20000"/>
              </a:spcBef>
              <a:buClr>
                <a:srgbClr val="003399"/>
              </a:buClr>
            </a:pPr>
            <a:r>
              <a:rPr lang="en-GB" altLang="en-US" sz="2200" b="0" dirty="0">
                <a:solidFill>
                  <a:srgbClr val="7030A0"/>
                </a:solidFill>
              </a:rPr>
              <a:t>WP4: Traceable Combustion Temperature Measurement</a:t>
            </a:r>
          </a:p>
          <a:p>
            <a:pPr>
              <a:spcBef>
                <a:spcPct val="20000"/>
              </a:spcBef>
              <a:buClr>
                <a:srgbClr val="003399"/>
              </a:buClr>
            </a:pPr>
            <a:endParaRPr lang="en-GB" altLang="en-US" sz="2200" b="0" dirty="0">
              <a:solidFill>
                <a:srgbClr val="009EDB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40882" y="933949"/>
            <a:ext cx="115683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GB" altLang="en-US" sz="1800" dirty="0" smtClean="0"/>
              <a:t>DTU: Development of IR/UV spectroscopic flame thermometry systems (2)</a:t>
            </a:r>
          </a:p>
        </p:txBody>
      </p:sp>
      <p:sp>
        <p:nvSpPr>
          <p:cNvPr id="6" name="Title 12"/>
          <p:cNvSpPr txBox="1">
            <a:spLocks/>
          </p:cNvSpPr>
          <p:nvPr/>
        </p:nvSpPr>
        <p:spPr>
          <a:xfrm>
            <a:off x="340882" y="1356952"/>
            <a:ext cx="7272808" cy="382715"/>
          </a:xfrm>
          <a:prstGeom prst="rect">
            <a:avLst/>
          </a:prstGeom>
        </p:spPr>
        <p:txBody>
          <a:bodyPr rtlCol="0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IR measurements on NPL standard burner: N</a:t>
            </a:r>
            <a:r>
              <a:rPr kumimoji="0" lang="en-US" sz="1800" i="0" u="none" strike="noStrike" kern="0" cap="none" spc="0" normalizeH="0" baseline="-25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2</a:t>
            </a:r>
            <a:r>
              <a:rPr kumimoji="0" lang="en-US" sz="180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co-flow issues</a:t>
            </a: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7" name="Title 12"/>
          <p:cNvSpPr txBox="1">
            <a:spLocks/>
          </p:cNvSpPr>
          <p:nvPr/>
        </p:nvSpPr>
        <p:spPr>
          <a:xfrm>
            <a:off x="340881" y="1642582"/>
            <a:ext cx="11568352" cy="504056"/>
          </a:xfrm>
          <a:prstGeom prst="rect">
            <a:avLst/>
          </a:prstGeom>
        </p:spPr>
        <p:txBody>
          <a:bodyPr rtlCol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600" b="0" kern="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Most difficult case: phi=1.4 no/with N</a:t>
            </a:r>
            <a:r>
              <a:rPr lang="en-US" sz="1600" b="0" kern="0" baseline="-2500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2</a:t>
            </a:r>
            <a:r>
              <a:rPr lang="en-US" sz="1600" b="0" kern="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co-flow at HAB=22mm and 32mm. Current data in blue. 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400" b="0" kern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      	</a:t>
            </a:r>
            <a:endParaRPr lang="en-US" sz="1400" b="0" kern="0" dirty="0">
              <a:solidFill>
                <a:srgbClr val="000000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1400" b="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	</a:t>
            </a:r>
            <a:r>
              <a:rPr lang="en-US" sz="1400" b="0" kern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N</a:t>
            </a:r>
            <a:r>
              <a:rPr lang="en-US" sz="1400" b="0" kern="0" baseline="-250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2</a:t>
            </a:r>
            <a:r>
              <a:rPr lang="en-US" sz="1400" b="0" kern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co-flow: UC3M data (red)	                   N</a:t>
            </a:r>
            <a:r>
              <a:rPr lang="en-US" sz="1400" b="0" kern="0" baseline="-250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2</a:t>
            </a:r>
            <a:r>
              <a:rPr lang="en-US" sz="1400" b="0" kern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co-flow: fit with NPL’s T-profile (olive)                  No co-flow, fit with NPL’s T-profile fit (olive)</a:t>
            </a:r>
            <a:endParaRPr lang="en-US" sz="1400" b="0" kern="0" dirty="0">
              <a:solidFill>
                <a:srgbClr val="000000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0" t="5682" r="9864" b="6434"/>
          <a:stretch/>
        </p:blipFill>
        <p:spPr>
          <a:xfrm>
            <a:off x="4320270" y="2430149"/>
            <a:ext cx="3633071" cy="30738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2" t="5913" r="10759" b="2725"/>
          <a:stretch/>
        </p:blipFill>
        <p:spPr>
          <a:xfrm>
            <a:off x="8248651" y="2430149"/>
            <a:ext cx="3576628" cy="31954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5564" r="9146" b="5855"/>
          <a:stretch/>
        </p:blipFill>
        <p:spPr>
          <a:xfrm>
            <a:off x="387690" y="2430149"/>
            <a:ext cx="3669961" cy="3098198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219249" y="5705506"/>
            <a:ext cx="8065785" cy="103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sz="1800" dirty="0" smtClean="0"/>
              <a:t>Excessive N</a:t>
            </a:r>
            <a:r>
              <a:rPr lang="en-GB" altLang="en-US" sz="1800" baseline="-25000" dirty="0" smtClean="0"/>
              <a:t>2</a:t>
            </a:r>
            <a:r>
              <a:rPr lang="en-GB" altLang="en-US" sz="1800" dirty="0" smtClean="0"/>
              <a:t> co-flow may cause cooling near edges of post-flame region</a:t>
            </a:r>
          </a:p>
          <a:p>
            <a:pPr marL="285750" indent="-28575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sz="1800" dirty="0" smtClean="0"/>
              <a:t>UC3M – N</a:t>
            </a:r>
            <a:r>
              <a:rPr lang="en-GB" altLang="en-US" sz="1800" baseline="-25000" dirty="0" smtClean="0"/>
              <a:t>2</a:t>
            </a:r>
            <a:r>
              <a:rPr lang="en-GB" altLang="en-US" sz="1800" dirty="0" smtClean="0"/>
              <a:t> co-flow may cause issue outside flame region</a:t>
            </a:r>
          </a:p>
          <a:p>
            <a:pPr marL="285750" indent="-28575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sz="1800" dirty="0" smtClean="0"/>
              <a:t>DTU – N</a:t>
            </a:r>
            <a:r>
              <a:rPr lang="en-GB" altLang="en-US" sz="1800" baseline="-25000" dirty="0" smtClean="0"/>
              <a:t>2</a:t>
            </a:r>
            <a:r>
              <a:rPr lang="en-GB" altLang="en-US" sz="1800" dirty="0" smtClean="0"/>
              <a:t> co-flow not an issue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19262" y="3219019"/>
            <a:ext cx="18128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rgbClr val="3E3CF9"/>
                </a:solidFill>
              </a:rPr>
              <a:t>Blue – measured</a:t>
            </a:r>
          </a:p>
          <a:p>
            <a:r>
              <a:rPr lang="en-GB" sz="1100" dirty="0" smtClean="0">
                <a:solidFill>
                  <a:srgbClr val="1A8F1E"/>
                </a:solidFill>
              </a:rPr>
              <a:t>Green – model, based on NPL T profile</a:t>
            </a:r>
            <a:endParaRPr lang="en-GB" sz="1100" dirty="0">
              <a:solidFill>
                <a:srgbClr val="1A8F1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1053" y="3105502"/>
            <a:ext cx="17322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rgbClr val="3E3CF9"/>
                </a:solidFill>
              </a:rPr>
              <a:t>Blue – measured DTU</a:t>
            </a:r>
          </a:p>
          <a:p>
            <a:r>
              <a:rPr lang="en-GB" sz="1100" dirty="0" smtClean="0">
                <a:solidFill>
                  <a:srgbClr val="1A8F1E"/>
                </a:solidFill>
              </a:rPr>
              <a:t>Red – measured UC3M</a:t>
            </a:r>
            <a:endParaRPr lang="en-GB" sz="1100" dirty="0">
              <a:solidFill>
                <a:srgbClr val="1A8F1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34037" y="3219019"/>
            <a:ext cx="18128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rgbClr val="3E3CF9"/>
                </a:solidFill>
              </a:rPr>
              <a:t>Blue – measured</a:t>
            </a:r>
          </a:p>
          <a:p>
            <a:r>
              <a:rPr lang="en-GB" sz="1100" dirty="0" smtClean="0">
                <a:solidFill>
                  <a:srgbClr val="1A8F1E"/>
                </a:solidFill>
              </a:rPr>
              <a:t>Green – model, based on NPL T profile</a:t>
            </a:r>
            <a:endParaRPr lang="en-GB" sz="1100" dirty="0">
              <a:solidFill>
                <a:srgbClr val="1A8F1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" y="6015735"/>
            <a:ext cx="495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9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637" y="6345626"/>
            <a:ext cx="49669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hlinkClick r:id="rId2"/>
              </a:rPr>
              <a:t>https://</a:t>
            </a:r>
            <a:r>
              <a:rPr lang="en-GB" sz="1200" dirty="0" smtClean="0">
                <a:hlinkClick r:id="rId2"/>
              </a:rPr>
              <a:t>assets.publishing.service.gov.uk/government/uploads/system/uploads/attachment_data/file/633503/ECUK_2017.pdf</a:t>
            </a:r>
            <a:r>
              <a:rPr lang="en-GB" sz="1200" dirty="0" smtClean="0"/>
              <a:t> </a:t>
            </a:r>
            <a:endParaRPr lang="en-GB" sz="1200" dirty="0"/>
          </a:p>
        </p:txBody>
      </p:sp>
      <p:sp>
        <p:nvSpPr>
          <p:cNvPr id="3" name="Rectangle 2"/>
          <p:cNvSpPr/>
          <p:nvPr/>
        </p:nvSpPr>
        <p:spPr>
          <a:xfrm>
            <a:off x="3756530" y="1695498"/>
            <a:ext cx="48734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Energy Consumption in the UK July 2017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41176" y="934306"/>
            <a:ext cx="5713575" cy="37979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GB" sz="2000" kern="0" dirty="0" smtClean="0">
                <a:solidFill>
                  <a:srgbClr val="0070C0"/>
                </a:solidFill>
              </a:rPr>
              <a:t>Why are combustion temperatures important?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41176" y="260648"/>
            <a:ext cx="8305924" cy="43507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>
              <a:spcBef>
                <a:spcPct val="20000"/>
              </a:spcBef>
              <a:buClr>
                <a:srgbClr val="003399"/>
              </a:buClr>
            </a:pPr>
            <a:r>
              <a:rPr lang="en-GB" altLang="en-US" sz="2200" b="0" dirty="0">
                <a:solidFill>
                  <a:srgbClr val="7030A0"/>
                </a:solidFill>
              </a:rPr>
              <a:t>WP4: Traceable Combustion Temperature Measurement</a:t>
            </a:r>
          </a:p>
          <a:p>
            <a:pPr>
              <a:spcBef>
                <a:spcPct val="20000"/>
              </a:spcBef>
              <a:buClr>
                <a:srgbClr val="003399"/>
              </a:buClr>
            </a:pPr>
            <a:endParaRPr lang="en-GB" altLang="en-US" sz="2200" b="0" dirty="0">
              <a:solidFill>
                <a:srgbClr val="009EDB"/>
              </a:solidFill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802701" y="5528672"/>
            <a:ext cx="6550619" cy="521132"/>
          </a:xfrm>
          <a:prstGeom prst="roundRect">
            <a:avLst/>
          </a:prstGeom>
          <a:solidFill>
            <a:srgbClr val="C000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ヒラギノ角ゴ Pro W3" pitchFamily="28" charset="-128"/>
              </a:rPr>
              <a:t>Combustion is the primary conversion process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41176" y="2103887"/>
            <a:ext cx="5952079" cy="3128963"/>
            <a:chOff x="136486" y="2103887"/>
            <a:chExt cx="5952079" cy="312896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r="2208"/>
            <a:stretch/>
          </p:blipFill>
          <p:spPr>
            <a:xfrm>
              <a:off x="136486" y="2103887"/>
              <a:ext cx="5952079" cy="312896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809849" y="2191375"/>
              <a:ext cx="13901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800" dirty="0" smtClean="0">
                  <a:solidFill>
                    <a:srgbClr val="002060"/>
                  </a:solidFill>
                </a:rPr>
                <a:t>By fuel type</a:t>
              </a:r>
              <a:endParaRPr lang="en-GB" sz="18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289958" y="2191375"/>
            <a:ext cx="5687122" cy="3041475"/>
            <a:chOff x="6345043" y="2028497"/>
            <a:chExt cx="5687122" cy="30414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1879" r="2392"/>
            <a:stretch/>
          </p:blipFill>
          <p:spPr>
            <a:xfrm>
              <a:off x="6345043" y="2103887"/>
              <a:ext cx="5687122" cy="296608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536083" y="2028497"/>
              <a:ext cx="11464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800" dirty="0" smtClean="0">
                  <a:solidFill>
                    <a:srgbClr val="002060"/>
                  </a:solidFill>
                </a:rPr>
                <a:t>By sector</a:t>
              </a:r>
              <a:endParaRPr lang="en-GB" sz="18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25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41176" y="260648"/>
            <a:ext cx="8305924" cy="43507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>
              <a:spcBef>
                <a:spcPct val="20000"/>
              </a:spcBef>
              <a:buClr>
                <a:srgbClr val="003399"/>
              </a:buClr>
            </a:pPr>
            <a:r>
              <a:rPr lang="en-GB" altLang="en-US" sz="2200" b="0" dirty="0">
                <a:solidFill>
                  <a:srgbClr val="7030A0"/>
                </a:solidFill>
              </a:rPr>
              <a:t>WP4: Traceable Combustion Temperature Measurement</a:t>
            </a:r>
          </a:p>
          <a:p>
            <a:pPr>
              <a:spcBef>
                <a:spcPct val="20000"/>
              </a:spcBef>
              <a:buClr>
                <a:srgbClr val="003399"/>
              </a:buClr>
            </a:pPr>
            <a:endParaRPr lang="en-GB" altLang="en-US" sz="2200" b="0" dirty="0">
              <a:solidFill>
                <a:srgbClr val="009EDB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40882" y="933949"/>
            <a:ext cx="115683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GB" altLang="en-US" sz="1800" dirty="0" smtClean="0"/>
              <a:t>DTU: Development of IR/UV spectroscopic flame thermometry systems (3)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27246" y="1607155"/>
            <a:ext cx="9114697" cy="92333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i="0" u="none" strike="noStrike" kern="0" cap="none" spc="0" normalizeH="0" baseline="0" noProof="0" dirty="0" smtClean="0">
                <a:ln>
                  <a:noFill/>
                </a:ln>
                <a:solidFill>
                  <a:srgbClr val="8B4525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HITEM2010 is </a:t>
            </a:r>
            <a:r>
              <a:rPr kumimoji="0" lang="en-GB" sz="1800" i="0" u="sng" strike="noStrike" kern="0" cap="none" spc="0" normalizeH="0" baseline="0" noProof="0" dirty="0" smtClean="0">
                <a:ln>
                  <a:noFill/>
                </a:ln>
                <a:solidFill>
                  <a:srgbClr val="8B4525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very good </a:t>
            </a:r>
            <a:r>
              <a:rPr kumimoji="0" lang="en-GB" sz="1800" i="0" u="none" strike="noStrike" kern="0" cap="none" spc="0" normalizeH="0" baseline="0" noProof="0" dirty="0" smtClean="0">
                <a:ln>
                  <a:noFill/>
                </a:ln>
                <a:solidFill>
                  <a:srgbClr val="8B4525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for major part of CO</a:t>
            </a:r>
            <a:r>
              <a:rPr kumimoji="0" lang="en-GB" sz="1800" i="0" u="none" strike="noStrike" kern="0" cap="none" spc="0" normalizeH="0" baseline="-25000" noProof="0" dirty="0" smtClean="0">
                <a:ln>
                  <a:noFill/>
                </a:ln>
                <a:solidFill>
                  <a:srgbClr val="8B4525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2</a:t>
            </a:r>
            <a:r>
              <a:rPr kumimoji="0" lang="en-GB" sz="1800" i="0" u="none" strike="noStrike" kern="0" cap="none" spc="0" normalizeH="0" baseline="0" noProof="0" dirty="0" smtClean="0">
                <a:ln>
                  <a:noFill/>
                </a:ln>
                <a:solidFill>
                  <a:srgbClr val="8B4525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(-0.17%), H</a:t>
            </a:r>
            <a:r>
              <a:rPr kumimoji="0" lang="en-GB" sz="1800" i="0" u="none" strike="noStrike" kern="0" cap="none" spc="0" normalizeH="0" baseline="-25000" noProof="0" dirty="0" smtClean="0">
                <a:ln>
                  <a:noFill/>
                </a:ln>
                <a:solidFill>
                  <a:srgbClr val="8B4525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2</a:t>
            </a:r>
            <a:r>
              <a:rPr kumimoji="0" lang="en-GB" sz="1800" i="0" u="none" strike="noStrike" kern="0" cap="none" spc="0" normalizeH="0" baseline="0" noProof="0" dirty="0" smtClean="0">
                <a:ln>
                  <a:noFill/>
                </a:ln>
                <a:solidFill>
                  <a:srgbClr val="8B4525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O(0.63%) and CO bands (T</a:t>
            </a:r>
            <a:r>
              <a:rPr kumimoji="0" lang="en-GB" sz="1800" i="0" u="none" strike="noStrike" kern="0" cap="none" spc="0" normalizeH="0" baseline="0" noProof="0" dirty="0" smtClean="0">
                <a:ln>
                  <a:noFill/>
                </a:ln>
                <a:solidFill>
                  <a:srgbClr val="8B4525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sym typeface="Symbol"/>
              </a:rPr>
              <a:t></a:t>
            </a:r>
            <a:r>
              <a:rPr kumimoji="0" lang="en-GB" sz="1800" i="0" u="none" strike="noStrike" kern="0" cap="none" spc="0" normalizeH="0" baseline="0" noProof="0" dirty="0" smtClean="0">
                <a:ln>
                  <a:noFill/>
                </a:ln>
                <a:solidFill>
                  <a:srgbClr val="8B4525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2259K)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i="0" u="sng" strike="noStrike" kern="0" cap="none" spc="0" normalizeH="0" baseline="0" noProof="0" dirty="0" smtClean="0">
                <a:ln>
                  <a:noFill/>
                </a:ln>
                <a:solidFill>
                  <a:srgbClr val="8B4525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Very good</a:t>
            </a:r>
            <a:r>
              <a:rPr kumimoji="0" lang="en-GB" sz="1800" i="0" strike="noStrike" kern="0" cap="none" spc="0" normalizeH="0" baseline="0" noProof="0" dirty="0" smtClean="0">
                <a:ln>
                  <a:noFill/>
                </a:ln>
                <a:solidFill>
                  <a:srgbClr val="8B4525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 </a:t>
            </a:r>
            <a:r>
              <a:rPr kumimoji="0" lang="en-GB" sz="1800" i="0" u="none" strike="noStrike" kern="0" cap="none" spc="0" normalizeH="0" baseline="0" noProof="0" dirty="0" smtClean="0">
                <a:ln>
                  <a:noFill/>
                </a:ln>
                <a:solidFill>
                  <a:srgbClr val="8B4525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agreement with NPL’s T-profile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u="sng" kern="0" dirty="0">
                <a:solidFill>
                  <a:srgbClr val="8B4525"/>
                </a:solidFill>
                <a:latin typeface="Calibri" panose="020F0502020204030204" pitchFamily="34" charset="0"/>
                <a:ea typeface="ＭＳ Ｐゴシック"/>
              </a:rPr>
              <a:t>N</a:t>
            </a:r>
            <a:r>
              <a:rPr kumimoji="0" lang="en-GB" sz="1800" i="0" u="sng" strike="noStrike" kern="0" cap="none" spc="0" normalizeH="0" baseline="0" noProof="0" dirty="0" smtClean="0">
                <a:ln>
                  <a:noFill/>
                </a:ln>
                <a:solidFill>
                  <a:srgbClr val="8B4525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o</a:t>
            </a:r>
            <a:r>
              <a:rPr kumimoji="0" lang="en-GB" sz="1800" i="0" u="none" strike="noStrike" kern="0" cap="none" spc="0" normalizeH="0" baseline="0" noProof="0" dirty="0" smtClean="0">
                <a:ln>
                  <a:noFill/>
                </a:ln>
                <a:solidFill>
                  <a:srgbClr val="8B4525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 CO</a:t>
            </a:r>
            <a:r>
              <a:rPr kumimoji="0" lang="en-GB" sz="1800" i="0" u="none" strike="noStrike" kern="0" cap="none" spc="0" normalizeH="0" baseline="-25000" noProof="0" dirty="0" smtClean="0">
                <a:ln>
                  <a:noFill/>
                </a:ln>
                <a:solidFill>
                  <a:srgbClr val="8B4525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2</a:t>
            </a:r>
            <a:r>
              <a:rPr kumimoji="0" lang="en-GB" sz="1800" i="0" u="none" strike="noStrike" kern="0" cap="none" spc="0" normalizeH="0" baseline="0" noProof="0" dirty="0" smtClean="0">
                <a:ln>
                  <a:noFill/>
                </a:ln>
                <a:solidFill>
                  <a:srgbClr val="8B4525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 self-absorption</a:t>
            </a:r>
          </a:p>
        </p:txBody>
      </p:sp>
      <p:pic>
        <p:nvPicPr>
          <p:cNvPr id="7" name="Picture 6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t="6826" r="12003" b="6347"/>
          <a:stretch/>
        </p:blipFill>
        <p:spPr>
          <a:xfrm>
            <a:off x="955551" y="3222981"/>
            <a:ext cx="4454914" cy="3374278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2" t="6493" r="10849" b="742"/>
          <a:stretch/>
        </p:blipFill>
        <p:spPr>
          <a:xfrm>
            <a:off x="6630624" y="3170152"/>
            <a:ext cx="4763406" cy="3605041"/>
          </a:xfrm>
          <a:prstGeom prst="rect">
            <a:avLst/>
          </a:prstGeom>
        </p:spPr>
      </p:pic>
      <p:sp>
        <p:nvSpPr>
          <p:cNvPr id="10" name="Title 12"/>
          <p:cNvSpPr txBox="1">
            <a:spLocks/>
          </p:cNvSpPr>
          <p:nvPr/>
        </p:nvSpPr>
        <p:spPr bwMode="auto">
          <a:xfrm>
            <a:off x="340882" y="1337384"/>
            <a:ext cx="7272808" cy="38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 measurements on NPL standard burner</a:t>
            </a:r>
            <a:r>
              <a:rPr lang="en-US" sz="1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HITEMP2010 database quality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06897" y="2587720"/>
            <a:ext cx="47094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400" kern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Experimental </a:t>
            </a:r>
            <a:r>
              <a:rPr lang="en-GB" sz="14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spectrum (blue) fitted with </a:t>
            </a:r>
            <a:r>
              <a:rPr lang="en-GB" sz="1400" kern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CO2(10.2</a:t>
            </a:r>
            <a:r>
              <a:rPr lang="en-GB" sz="14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%)+H2O(15.6%)+CO(1.17%) (red), phi=1, HAB=22mm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19958" y="2642805"/>
            <a:ext cx="4376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400" kern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Original </a:t>
            </a:r>
            <a:r>
              <a:rPr lang="en-GB" sz="1400" kern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/>
              </a:rPr>
              <a:t>(blue) and corrected (olive) T-profiles at phi=1 HAB=20mm; red: T-profile at HAB=10mm, phi=1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 flipV="1">
            <a:off x="2137273" y="4803355"/>
            <a:ext cx="331607" cy="39477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2014251" y="4803354"/>
            <a:ext cx="401289" cy="477725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415539" y="5195816"/>
            <a:ext cx="2002225" cy="73866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DTU – improve NPL T profile by minimising differences in spectra</a:t>
            </a:r>
            <a:endParaRPr lang="en-GB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96" y="6051293"/>
            <a:ext cx="495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3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41176" y="260648"/>
            <a:ext cx="8305924" cy="43507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>
              <a:spcBef>
                <a:spcPct val="20000"/>
              </a:spcBef>
              <a:buClr>
                <a:srgbClr val="003399"/>
              </a:buClr>
            </a:pPr>
            <a:r>
              <a:rPr lang="en-GB" altLang="en-US" sz="2200" b="0" dirty="0">
                <a:solidFill>
                  <a:srgbClr val="7030A0"/>
                </a:solidFill>
              </a:rPr>
              <a:t>WP4: Traceable Combustion Temperature Measurement</a:t>
            </a:r>
          </a:p>
          <a:p>
            <a:pPr>
              <a:spcBef>
                <a:spcPct val="20000"/>
              </a:spcBef>
              <a:buClr>
                <a:srgbClr val="003399"/>
              </a:buClr>
            </a:pPr>
            <a:endParaRPr lang="en-GB" altLang="en-US" sz="2200" b="0" dirty="0">
              <a:solidFill>
                <a:srgbClr val="009EDB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40882" y="933949"/>
            <a:ext cx="115683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GB" altLang="en-US" sz="1800" dirty="0" smtClean="0"/>
              <a:t>DTU: Development of IR/UV spectroscopic flame thermometry systems (4)</a:t>
            </a:r>
          </a:p>
        </p:txBody>
      </p:sp>
      <p:sp>
        <p:nvSpPr>
          <p:cNvPr id="4" name="Title 12"/>
          <p:cNvSpPr txBox="1">
            <a:spLocks/>
          </p:cNvSpPr>
          <p:nvPr/>
        </p:nvSpPr>
        <p:spPr bwMode="auto">
          <a:xfrm>
            <a:off x="340882" y="1337384"/>
            <a:ext cx="7272808" cy="38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 measurements on NPL standard burner</a:t>
            </a:r>
            <a:endParaRPr lang="en-US" sz="1800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881" y="1720099"/>
            <a:ext cx="11568351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Key Results: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‘Clear’ flame </a:t>
            </a: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</a:rPr>
              <a:t>emission </a:t>
            </a:r>
            <a:r>
              <a:rPr lang="en-US" sz="16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spectra obtained at phi=0.8, 1 and 1.4 (</a:t>
            </a: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</a:rPr>
              <a:t>no CO</a:t>
            </a:r>
            <a:r>
              <a:rPr lang="en-US" sz="1600" baseline="-25000" dirty="0">
                <a:solidFill>
                  <a:srgbClr val="00B050"/>
                </a:solidFill>
                <a:latin typeface="Calibri" panose="020F0502020204030204" pitchFamily="34" charset="0"/>
              </a:rPr>
              <a:t>2</a:t>
            </a: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</a:rPr>
              <a:t> self absorption) </a:t>
            </a:r>
            <a:endParaRPr lang="en-US" sz="16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Excellent agreement between measured and calculated spectra with NPL’s T-profile data at phi=1 and 1.4 at HAB=10mm and 30mm, </a:t>
            </a:r>
            <a:r>
              <a:rPr lang="en-US" sz="1600" u="sng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no N2 co-flow</a:t>
            </a:r>
            <a:endParaRPr lang="en-US" sz="16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NPL’s T-profile at HAB=20mm (phi=1, </a:t>
            </a:r>
            <a:r>
              <a:rPr lang="en-US" sz="1600" u="sng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no N2 co-flow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) has been corrected at far-flame boundary (Rx &gt; 12mm) to fit better the measured spectra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Excellent agreement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between measured and calculated spectra with NPL’s T-profile data at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phi=1.4 and HAB=30mm </a:t>
            </a:r>
            <a:r>
              <a:rPr lang="en-US" sz="1600" u="sng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with N2 co-flow</a:t>
            </a:r>
            <a:endParaRPr lang="en-US" sz="16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Excellent agreement between retrieved and calculated (GASEQ) CO</a:t>
            </a:r>
            <a:r>
              <a:rPr lang="en-US" sz="1600" baseline="-25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2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/H</a:t>
            </a:r>
            <a:r>
              <a:rPr lang="en-US" sz="1600" baseline="-25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2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O/CO concentrations at phi=1, HAB=20mm assuming 40 mm absorption pathlength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en-US" sz="1600" u="sng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with/without N</a:t>
            </a:r>
            <a:r>
              <a:rPr lang="en-US" sz="1600" u="sng" baseline="-25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2</a:t>
            </a:r>
            <a:r>
              <a:rPr lang="en-US" sz="1600" u="sng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co-flow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One 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spectrum fit [T</a:t>
            </a:r>
            <a:r>
              <a:rPr lang="en-US" sz="1600" baseline="-25000" dirty="0">
                <a:solidFill>
                  <a:srgbClr val="002060"/>
                </a:solidFill>
                <a:latin typeface="Calibri" panose="020F0502020204030204" pitchFamily="34" charset="0"/>
              </a:rPr>
              <a:t>gas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, CO</a:t>
            </a:r>
            <a:r>
              <a:rPr lang="en-US" sz="1600" baseline="-25000" dirty="0">
                <a:solidFill>
                  <a:srgbClr val="002060"/>
                </a:solidFill>
                <a:latin typeface="Calibri" panose="020F0502020204030204" pitchFamily="34" charset="0"/>
              </a:rPr>
              <a:t>2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 concentration] </a:t>
            </a:r>
            <a:r>
              <a:rPr lang="en-US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is </a:t>
            </a:r>
            <a:r>
              <a:rPr lang="en-US" sz="1600" u="sng" dirty="0" smtClean="0">
                <a:solidFill>
                  <a:srgbClr val="002060"/>
                </a:solidFill>
                <a:latin typeface="Calibri" panose="020F0502020204030204" pitchFamily="34" charset="0"/>
              </a:rPr>
              <a:t>not</a:t>
            </a:r>
            <a:r>
              <a:rPr lang="en-US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enough to fit an experimentally measured spectrum in entire CO</a:t>
            </a:r>
            <a:r>
              <a:rPr lang="en-US" sz="1600" baseline="-25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2</a:t>
            </a:r>
            <a:r>
              <a:rPr lang="en-US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band - a full T-profile </a:t>
            </a:r>
            <a:r>
              <a:rPr lang="en-US" sz="1600" u="sng" dirty="0" smtClean="0">
                <a:solidFill>
                  <a:srgbClr val="002060"/>
                </a:solidFill>
                <a:latin typeface="Calibri" panose="020F0502020204030204" pitchFamily="34" charset="0"/>
              </a:rPr>
              <a:t>must</a:t>
            </a:r>
            <a:r>
              <a:rPr lang="en-US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be 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One fit [Tgas, CO</a:t>
            </a:r>
            <a:r>
              <a:rPr lang="en-US" sz="1600" baseline="-25000" dirty="0">
                <a:solidFill>
                  <a:srgbClr val="002060"/>
                </a:solidFill>
                <a:latin typeface="Calibri" panose="020F0502020204030204" pitchFamily="34" charset="0"/>
              </a:rPr>
              <a:t>2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 concentration] gives </a:t>
            </a:r>
            <a:r>
              <a:rPr lang="en-US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only T</a:t>
            </a:r>
            <a:r>
              <a:rPr lang="en-US" sz="1600" baseline="-25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gas</a:t>
            </a:r>
            <a:r>
              <a:rPr lang="en-US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in the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In “colder” post-flames  (e.g. at higher HAB and/or phi=1.4) error in fit becomes larger if a single [Tgas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, CO</a:t>
            </a:r>
            <a:r>
              <a:rPr lang="en-US" sz="1600" baseline="-25000" dirty="0">
                <a:solidFill>
                  <a:srgbClr val="002060"/>
                </a:solidFill>
                <a:latin typeface="Calibri" panose="020F0502020204030204" pitchFamily="34" charset="0"/>
              </a:rPr>
              <a:t>2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</a:rPr>
              <a:t> concentration</a:t>
            </a:r>
            <a:r>
              <a:rPr lang="en-US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] fit is used, i.e. emission from gas boundaries give more contribution to the total spectrum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Quality of the HITEMP2010 spectral database is very good for CO</a:t>
            </a:r>
            <a:r>
              <a:rPr lang="en-US" sz="1600" baseline="-25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2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/H</a:t>
            </a:r>
            <a:r>
              <a:rPr lang="en-US" sz="1600" baseline="-25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2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O/CO modeling in various spectral ranges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Machine learning approach for T-profile retrieval from single line-of-sight-measurements looks very promising, this will probably be used in coming EMPRESS2 project (collaboration with UC Merced, USA)</a:t>
            </a:r>
          </a:p>
        </p:txBody>
      </p:sp>
    </p:spTree>
    <p:extLst>
      <p:ext uri="{BB962C8B-B14F-4D97-AF65-F5344CB8AC3E}">
        <p14:creationId xmlns:p14="http://schemas.microsoft.com/office/powerpoint/2010/main" val="143375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41176" y="260648"/>
            <a:ext cx="8305924" cy="43507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>
              <a:spcBef>
                <a:spcPct val="20000"/>
              </a:spcBef>
              <a:buClr>
                <a:srgbClr val="003399"/>
              </a:buClr>
            </a:pPr>
            <a:r>
              <a:rPr lang="en-GB" altLang="en-US" sz="2200" b="0" dirty="0">
                <a:solidFill>
                  <a:srgbClr val="7030A0"/>
                </a:solidFill>
              </a:rPr>
              <a:t>WP4: Traceable Combustion Temperature Measurement</a:t>
            </a:r>
          </a:p>
          <a:p>
            <a:pPr>
              <a:spcBef>
                <a:spcPct val="20000"/>
              </a:spcBef>
              <a:buClr>
                <a:srgbClr val="003399"/>
              </a:buClr>
            </a:pPr>
            <a:endParaRPr lang="en-GB" altLang="en-US" sz="2200" b="0" dirty="0">
              <a:solidFill>
                <a:srgbClr val="009EDB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40883" y="933949"/>
            <a:ext cx="106870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GB" altLang="en-US" sz="2000" dirty="0" smtClean="0"/>
              <a:t>NPL: STD flame calibration following Trials at UC3M and UOX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76" y="2164665"/>
            <a:ext cx="3711566" cy="28482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992" y="2164665"/>
            <a:ext cx="3706690" cy="28482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232" y="2164665"/>
            <a:ext cx="3711566" cy="2848298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68876" y="5432442"/>
            <a:ext cx="10687002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 smtClean="0"/>
              <a:t>No evidence of drift in the STD flame system</a:t>
            </a:r>
          </a:p>
          <a:p>
            <a:pPr marL="342900" indent="-342900" eaLnBrk="1" hangingPunct="1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 smtClean="0"/>
              <a:t>Final re-calibration required following return of system from DTU</a:t>
            </a:r>
          </a:p>
          <a:p>
            <a:pPr eaLnBrk="1" hangingPunct="1">
              <a:spcBef>
                <a:spcPct val="20000"/>
              </a:spcBef>
            </a:pPr>
            <a:endParaRPr lang="en-GB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12826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2"/>
            <a:ext cx="12192000" cy="6869016"/>
            <a:chOff x="0" y="2"/>
            <a:chExt cx="12192000" cy="6869016"/>
          </a:xfrm>
        </p:grpSpPr>
        <p:sp>
          <p:nvSpPr>
            <p:cNvPr id="26" name="Rectangle 25"/>
            <p:cNvSpPr/>
            <p:nvPr/>
          </p:nvSpPr>
          <p:spPr bwMode="auto">
            <a:xfrm>
              <a:off x="0" y="2"/>
              <a:ext cx="5783855" cy="6857998"/>
            </a:xfrm>
            <a:prstGeom prst="rect">
              <a:avLst/>
            </a:prstGeom>
            <a:solidFill>
              <a:srgbClr val="0001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17301" t="7" r="24153" b="643"/>
            <a:stretch/>
          </p:blipFill>
          <p:spPr>
            <a:xfrm>
              <a:off x="5653668" y="2"/>
              <a:ext cx="6538332" cy="6869016"/>
            </a:xfrm>
            <a:prstGeom prst="rect">
              <a:avLst/>
            </a:prstGeom>
          </p:spPr>
        </p:pic>
      </p:grpSp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41176" y="260648"/>
            <a:ext cx="8305924" cy="43507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>
              <a:spcBef>
                <a:spcPct val="20000"/>
              </a:spcBef>
              <a:buClr>
                <a:srgbClr val="003399"/>
              </a:buClr>
            </a:pPr>
            <a:r>
              <a:rPr lang="en-GB" altLang="en-US" sz="2200" b="0" dirty="0">
                <a:solidFill>
                  <a:schemeClr val="accent4"/>
                </a:solidFill>
              </a:rPr>
              <a:t>WP4: Traceable Combustion Temperature Measurement</a:t>
            </a:r>
          </a:p>
          <a:p>
            <a:pPr>
              <a:spcBef>
                <a:spcPct val="20000"/>
              </a:spcBef>
              <a:buClr>
                <a:srgbClr val="003399"/>
              </a:buClr>
            </a:pPr>
            <a:endParaRPr lang="en-GB" altLang="en-US" sz="2200" b="0" dirty="0">
              <a:solidFill>
                <a:srgbClr val="009EDB"/>
              </a:solidFill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11200" y="858179"/>
            <a:ext cx="8521825" cy="579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en-US" sz="1800" u="sng" dirty="0">
                <a:solidFill>
                  <a:srgbClr val="00B0F0"/>
                </a:solidFill>
              </a:rPr>
              <a:t>Summary and outlook</a:t>
            </a:r>
          </a:p>
          <a:p>
            <a:pPr marL="177800" lvl="1" indent="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GB" altLang="en-US" sz="1600" kern="0" dirty="0">
                <a:solidFill>
                  <a:srgbClr val="00B050"/>
                </a:solidFill>
              </a:rPr>
              <a:t>NPL:</a:t>
            </a:r>
          </a:p>
          <a:p>
            <a:pPr marL="463550" lvl="1" indent="-28575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600" kern="0" dirty="0">
                <a:solidFill>
                  <a:srgbClr val="FFFF00"/>
                </a:solidFill>
              </a:rPr>
              <a:t>Portable STD flame developed</a:t>
            </a:r>
          </a:p>
          <a:p>
            <a:pPr marL="463550" lvl="1" indent="-28575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600" kern="0" dirty="0">
                <a:solidFill>
                  <a:srgbClr val="FFFF00"/>
                </a:solidFill>
              </a:rPr>
              <a:t>Traceable Laser Rayleigh scattering thermometry system commissioned</a:t>
            </a:r>
          </a:p>
          <a:p>
            <a:pPr marL="463550" lvl="1" indent="-28575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600" kern="0" dirty="0">
                <a:solidFill>
                  <a:srgbClr val="FFFF00"/>
                </a:solidFill>
              </a:rPr>
              <a:t>STD flame fully characterised – </a:t>
            </a:r>
            <a:r>
              <a:rPr lang="en-GB" altLang="en-US" sz="1600" i="1" kern="0" dirty="0">
                <a:solidFill>
                  <a:srgbClr val="FFFF00"/>
                </a:solidFill>
              </a:rPr>
              <a:t>U</a:t>
            </a:r>
            <a:r>
              <a:rPr lang="en-GB" altLang="en-US" sz="1600" i="1" kern="0" baseline="-25000" dirty="0">
                <a:solidFill>
                  <a:srgbClr val="FFFF00"/>
                </a:solidFill>
              </a:rPr>
              <a:t>r </a:t>
            </a:r>
            <a:r>
              <a:rPr lang="en-GB" altLang="en-US" sz="1600" kern="0" dirty="0">
                <a:solidFill>
                  <a:srgbClr val="FFFF00"/>
                </a:solidFill>
              </a:rPr>
              <a:t>(</a:t>
            </a:r>
            <a:r>
              <a:rPr lang="en-GB" altLang="en-US" sz="1600" i="1" kern="0" dirty="0">
                <a:solidFill>
                  <a:srgbClr val="FFFF00"/>
                </a:solidFill>
              </a:rPr>
              <a:t>T</a:t>
            </a:r>
            <a:r>
              <a:rPr lang="en-GB" altLang="en-US" sz="1600" kern="0" dirty="0">
                <a:solidFill>
                  <a:srgbClr val="FFFF00"/>
                </a:solidFill>
              </a:rPr>
              <a:t>) </a:t>
            </a:r>
            <a:r>
              <a:rPr lang="en-GB" altLang="en-US" sz="1600" kern="0" dirty="0">
                <a:solidFill>
                  <a:srgbClr val="FFFF00"/>
                </a:solidFill>
                <a:sym typeface="Symbol" panose="05050102010706020507" pitchFamily="18" charset="2"/>
              </a:rPr>
              <a:t> 0.5 </a:t>
            </a:r>
            <a:r>
              <a:rPr lang="en-GB" altLang="en-US" sz="1600" kern="0" dirty="0" smtClean="0">
                <a:solidFill>
                  <a:srgbClr val="FFFF00"/>
                </a:solidFill>
                <a:sym typeface="Symbol" panose="05050102010706020507" pitchFamily="18" charset="2"/>
              </a:rPr>
              <a:t>%</a:t>
            </a:r>
          </a:p>
          <a:p>
            <a:pPr marL="463550" lvl="1" indent="-28575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600" kern="0" dirty="0" smtClean="0">
                <a:solidFill>
                  <a:srgbClr val="FFFF00"/>
                </a:solidFill>
                <a:sym typeface="Symbol" panose="05050102010706020507" pitchFamily="18" charset="2"/>
              </a:rPr>
              <a:t>Peer </a:t>
            </a:r>
            <a:r>
              <a:rPr lang="en-GB" altLang="en-US" sz="1600" kern="0" dirty="0" smtClean="0">
                <a:solidFill>
                  <a:srgbClr val="FFFF00"/>
                </a:solidFill>
                <a:sym typeface="Symbol" panose="05050102010706020507" pitchFamily="18" charset="2"/>
              </a:rPr>
              <a:t>review paper to be submitted: Evidence of 10 fold reduction in uncertainty</a:t>
            </a:r>
            <a:endParaRPr lang="en-GB" altLang="en-US" sz="1600" kern="0" dirty="0">
              <a:solidFill>
                <a:srgbClr val="FFFF00"/>
              </a:solidFill>
              <a:sym typeface="Symbol" panose="05050102010706020507" pitchFamily="18" charset="2"/>
            </a:endParaRPr>
          </a:p>
          <a:p>
            <a:pPr marL="177800" lvl="1" indent="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GB" altLang="en-US" sz="1600" kern="0" dirty="0">
                <a:solidFill>
                  <a:srgbClr val="00B050"/>
                </a:solidFill>
                <a:sym typeface="Symbol" panose="05050102010706020507" pitchFamily="18" charset="2"/>
              </a:rPr>
              <a:t>UC3M:</a:t>
            </a:r>
          </a:p>
          <a:p>
            <a:pPr marL="463550" lvl="1" indent="-28575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600" kern="0" dirty="0">
                <a:solidFill>
                  <a:srgbClr val="FFFF00"/>
                </a:solidFill>
                <a:sym typeface="Symbol" panose="05050102010706020507" pitchFamily="18" charset="2"/>
              </a:rPr>
              <a:t>Demonstration of Hyperspectral imager in STD </a:t>
            </a:r>
            <a:r>
              <a:rPr lang="en-GB" altLang="en-US" sz="1600" kern="0" dirty="0" smtClean="0">
                <a:solidFill>
                  <a:srgbClr val="FFFF00"/>
                </a:solidFill>
                <a:sym typeface="Symbol" panose="05050102010706020507" pitchFamily="18" charset="2"/>
              </a:rPr>
              <a:t>flame</a:t>
            </a:r>
          </a:p>
          <a:p>
            <a:pPr marL="463550" lvl="1" indent="-28575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600" kern="0" dirty="0" smtClean="0">
                <a:solidFill>
                  <a:srgbClr val="FFFF00"/>
                </a:solidFill>
                <a:sym typeface="Symbol" panose="05050102010706020507" pitchFamily="18" charset="2"/>
              </a:rPr>
              <a:t>Good </a:t>
            </a:r>
            <a:r>
              <a:rPr lang="en-GB" altLang="en-US" sz="1600" kern="0" dirty="0">
                <a:solidFill>
                  <a:srgbClr val="FFFF00"/>
                </a:solidFill>
                <a:sym typeface="Symbol" panose="05050102010706020507" pitchFamily="18" charset="2"/>
              </a:rPr>
              <a:t>agreement with STD </a:t>
            </a:r>
            <a:r>
              <a:rPr lang="en-GB" altLang="en-US" sz="1600" kern="0" dirty="0" smtClean="0">
                <a:solidFill>
                  <a:srgbClr val="FFFF00"/>
                </a:solidFill>
                <a:sym typeface="Symbol" panose="05050102010706020507" pitchFamily="18" charset="2"/>
              </a:rPr>
              <a:t>flame, low uncertainties </a:t>
            </a:r>
            <a:r>
              <a:rPr lang="en-GB" altLang="en-US" sz="1600" kern="0" dirty="0" smtClean="0">
                <a:solidFill>
                  <a:srgbClr val="FFFF00"/>
                </a:solidFill>
                <a:sym typeface="Symbol" panose="05050102010706020507" pitchFamily="18" charset="2"/>
              </a:rPr>
              <a:t>achieved</a:t>
            </a:r>
          </a:p>
          <a:p>
            <a:pPr marL="463550" lvl="1" indent="-28575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600" kern="0" dirty="0">
                <a:solidFill>
                  <a:srgbClr val="FFFF00"/>
                </a:solidFill>
                <a:sym typeface="Symbol" panose="05050102010706020507" pitchFamily="18" charset="2"/>
              </a:rPr>
              <a:t>2D temperature and species profiles are </a:t>
            </a:r>
            <a:r>
              <a:rPr lang="en-GB" altLang="en-US" sz="1600" kern="0" dirty="0" smtClean="0">
                <a:solidFill>
                  <a:srgbClr val="FFFF00"/>
                </a:solidFill>
                <a:sym typeface="Symbol" panose="05050102010706020507" pitchFamily="18" charset="2"/>
              </a:rPr>
              <a:t>possible</a:t>
            </a:r>
            <a:endParaRPr lang="en-GB" altLang="en-US" sz="1600" kern="0" dirty="0">
              <a:solidFill>
                <a:srgbClr val="FFFF00"/>
              </a:solidFill>
              <a:sym typeface="Symbol" panose="05050102010706020507" pitchFamily="18" charset="2"/>
            </a:endParaRPr>
          </a:p>
          <a:p>
            <a:pPr marL="463550" lvl="1" indent="-28575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600" kern="0" dirty="0" smtClean="0">
                <a:solidFill>
                  <a:srgbClr val="FFFF00"/>
                </a:solidFill>
                <a:sym typeface="Symbol" panose="05050102010706020507" pitchFamily="18" charset="2"/>
              </a:rPr>
              <a:t>Continue development in </a:t>
            </a:r>
            <a:r>
              <a:rPr lang="en-GB" altLang="en-US" sz="1600" kern="0" dirty="0" smtClean="0">
                <a:solidFill>
                  <a:schemeClr val="accent6">
                    <a:lumMod val="60000"/>
                    <a:lumOff val="40000"/>
                  </a:schemeClr>
                </a:solidFill>
                <a:sym typeface="Symbol" panose="05050102010706020507" pitchFamily="18" charset="2"/>
              </a:rPr>
              <a:t>EMPRESS 2</a:t>
            </a:r>
            <a:r>
              <a:rPr lang="en-GB" altLang="en-US" sz="1600" kern="0" dirty="0" smtClean="0">
                <a:solidFill>
                  <a:srgbClr val="FFFF00"/>
                </a:solidFill>
                <a:sym typeface="Symbol" panose="05050102010706020507" pitchFamily="18" charset="2"/>
              </a:rPr>
              <a:t> </a:t>
            </a:r>
            <a:r>
              <a:rPr lang="en-GB" altLang="en-US" sz="1600" kern="0" dirty="0" smtClean="0">
                <a:solidFill>
                  <a:srgbClr val="FFFF00"/>
                </a:solidFill>
                <a:sym typeface="Wingdings" panose="05000000000000000000" pitchFamily="2" charset="2"/>
              </a:rPr>
              <a:t> industrial instrument</a:t>
            </a:r>
            <a:endParaRPr lang="en-GB" altLang="en-US" sz="1600" kern="0" dirty="0">
              <a:solidFill>
                <a:srgbClr val="FFFF00"/>
              </a:solidFill>
              <a:sym typeface="Symbol" panose="05050102010706020507" pitchFamily="18" charset="2"/>
            </a:endParaRPr>
          </a:p>
          <a:p>
            <a:pPr marL="177800" lvl="1" indent="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GB" altLang="en-US" sz="1600" kern="0" dirty="0">
                <a:solidFill>
                  <a:srgbClr val="00B050"/>
                </a:solidFill>
                <a:sym typeface="Symbol" panose="05050102010706020507" pitchFamily="18" charset="2"/>
              </a:rPr>
              <a:t>DTU</a:t>
            </a:r>
          </a:p>
          <a:p>
            <a:pPr marL="463550" lvl="1" indent="-28575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600" kern="0" dirty="0" smtClean="0">
                <a:solidFill>
                  <a:srgbClr val="FFFF00"/>
                </a:solidFill>
                <a:sym typeface="Symbol" panose="05050102010706020507" pitchFamily="18" charset="2"/>
              </a:rPr>
              <a:t>Measurement of IR emission spectra on STD flame</a:t>
            </a:r>
            <a:endParaRPr lang="en-GB" altLang="en-US" sz="1600" kern="0" dirty="0">
              <a:solidFill>
                <a:srgbClr val="FFFF00"/>
              </a:solidFill>
              <a:sym typeface="Symbol" panose="05050102010706020507" pitchFamily="18" charset="2"/>
            </a:endParaRPr>
          </a:p>
          <a:p>
            <a:pPr marL="463550" lvl="1" indent="-28575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600" kern="0" dirty="0" smtClean="0">
                <a:solidFill>
                  <a:srgbClr val="FFFF00"/>
                </a:solidFill>
                <a:sym typeface="Symbol" panose="05050102010706020507" pitchFamily="18" charset="2"/>
              </a:rPr>
              <a:t>Excellent agreement with NPL </a:t>
            </a:r>
            <a:r>
              <a:rPr lang="en-GB" altLang="en-US" sz="1600" kern="0" dirty="0">
                <a:solidFill>
                  <a:srgbClr val="FFFF00"/>
                </a:solidFill>
                <a:sym typeface="Symbol" panose="05050102010706020507" pitchFamily="18" charset="2"/>
              </a:rPr>
              <a:t>STD </a:t>
            </a:r>
            <a:r>
              <a:rPr lang="en-GB" altLang="en-US" sz="1600" kern="0" dirty="0" smtClean="0">
                <a:solidFill>
                  <a:srgbClr val="FFFF00"/>
                </a:solidFill>
                <a:sym typeface="Symbol" panose="05050102010706020507" pitchFamily="18" charset="2"/>
              </a:rPr>
              <a:t>flame, low uncertainties achieved </a:t>
            </a:r>
          </a:p>
          <a:p>
            <a:pPr marL="463550" lvl="1" indent="-28575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600" kern="0" dirty="0" smtClean="0">
                <a:solidFill>
                  <a:srgbClr val="FFFF00"/>
                </a:solidFill>
                <a:sym typeface="Symbol" panose="05050102010706020507" pitchFamily="18" charset="2"/>
              </a:rPr>
              <a:t>Validation of HITRAN 2010 database (CO</a:t>
            </a:r>
            <a:r>
              <a:rPr lang="en-GB" altLang="en-US" sz="1600" kern="0" baseline="-25000" dirty="0" smtClean="0">
                <a:solidFill>
                  <a:srgbClr val="FFFF00"/>
                </a:solidFill>
                <a:sym typeface="Symbol" panose="05050102010706020507" pitchFamily="18" charset="2"/>
              </a:rPr>
              <a:t>2</a:t>
            </a:r>
            <a:r>
              <a:rPr lang="en-GB" altLang="en-US" sz="1600" kern="0" dirty="0" smtClean="0">
                <a:solidFill>
                  <a:srgbClr val="FFFF00"/>
                </a:solidFill>
                <a:sym typeface="Symbol" panose="05050102010706020507" pitchFamily="18" charset="2"/>
              </a:rPr>
              <a:t>, H</a:t>
            </a:r>
            <a:r>
              <a:rPr lang="en-GB" altLang="en-US" sz="1600" kern="0" baseline="-25000" dirty="0" smtClean="0">
                <a:solidFill>
                  <a:srgbClr val="FFFF00"/>
                </a:solidFill>
                <a:sym typeface="Symbol" panose="05050102010706020507" pitchFamily="18" charset="2"/>
              </a:rPr>
              <a:t>2</a:t>
            </a:r>
            <a:r>
              <a:rPr lang="en-GB" altLang="en-US" sz="1600" kern="0" dirty="0" smtClean="0">
                <a:solidFill>
                  <a:srgbClr val="FFFF00"/>
                </a:solidFill>
                <a:sym typeface="Symbol" panose="05050102010706020507" pitchFamily="18" charset="2"/>
              </a:rPr>
              <a:t>O, CO)</a:t>
            </a:r>
          </a:p>
          <a:p>
            <a:pPr marL="463550" lvl="1" indent="-28575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600" kern="0" dirty="0" smtClean="0">
                <a:solidFill>
                  <a:srgbClr val="FFFF00"/>
                </a:solidFill>
                <a:sym typeface="Symbol" panose="05050102010706020507" pitchFamily="18" charset="2"/>
              </a:rPr>
              <a:t>Improvement of STD flame T profile measurements</a:t>
            </a:r>
          </a:p>
          <a:p>
            <a:pPr marL="463550" lvl="1" indent="-28575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600" kern="0" dirty="0" smtClean="0">
                <a:solidFill>
                  <a:srgbClr val="FFFF00"/>
                </a:solidFill>
                <a:sym typeface="Symbol" panose="05050102010706020507" pitchFamily="18" charset="2"/>
              </a:rPr>
              <a:t>Continue development in </a:t>
            </a:r>
            <a:r>
              <a:rPr lang="en-GB" altLang="en-US" sz="1600" kern="0" dirty="0" smtClean="0">
                <a:solidFill>
                  <a:schemeClr val="accent6">
                    <a:lumMod val="60000"/>
                    <a:lumOff val="40000"/>
                  </a:schemeClr>
                </a:solidFill>
                <a:sym typeface="Symbol" panose="05050102010706020507" pitchFamily="18" charset="2"/>
              </a:rPr>
              <a:t>EMPRESS 2</a:t>
            </a:r>
            <a:r>
              <a:rPr lang="en-GB" altLang="en-US" sz="1600" kern="0" dirty="0" smtClean="0">
                <a:solidFill>
                  <a:srgbClr val="FFFF00"/>
                </a:solidFill>
                <a:sym typeface="Symbol" panose="05050102010706020507" pitchFamily="18" charset="2"/>
              </a:rPr>
              <a:t> </a:t>
            </a:r>
            <a:r>
              <a:rPr lang="en-GB" altLang="en-US" sz="1600" kern="0" dirty="0" smtClean="0">
                <a:solidFill>
                  <a:srgbClr val="FFFF00"/>
                </a:solidFill>
                <a:sym typeface="Wingdings" panose="05000000000000000000" pitchFamily="2" charset="2"/>
              </a:rPr>
              <a:t> industrial instrument</a:t>
            </a:r>
            <a:endParaRPr lang="en-GB" altLang="en-US" sz="1600" kern="0" dirty="0">
              <a:solidFill>
                <a:srgbClr val="FFFF00"/>
              </a:solidFill>
              <a:sym typeface="Symbol" panose="05050102010706020507" pitchFamily="18" charset="2"/>
            </a:endParaRPr>
          </a:p>
          <a:p>
            <a:pPr marL="177800" lvl="1" indent="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GB" altLang="en-US" sz="1600" kern="0" dirty="0">
                <a:solidFill>
                  <a:srgbClr val="00B050"/>
                </a:solidFill>
                <a:sym typeface="Symbol" panose="05050102010706020507" pitchFamily="18" charset="2"/>
              </a:rPr>
              <a:t>UOX:</a:t>
            </a:r>
          </a:p>
          <a:p>
            <a:pPr marL="463550" lvl="1" indent="-28575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600" kern="0" dirty="0">
                <a:solidFill>
                  <a:srgbClr val="FFFF00"/>
                </a:solidFill>
                <a:sym typeface="Symbol" panose="05050102010706020507" pitchFamily="18" charset="2"/>
              </a:rPr>
              <a:t>LIGS demonstrated with flame generated NO (T  2300 K)</a:t>
            </a:r>
          </a:p>
          <a:p>
            <a:pPr marL="463550" lvl="1" indent="-28575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600" kern="0" dirty="0" smtClean="0">
                <a:solidFill>
                  <a:srgbClr val="FFFF00"/>
                </a:solidFill>
                <a:sym typeface="Symbol" panose="05050102010706020507" pitchFamily="18" charset="2"/>
              </a:rPr>
              <a:t>Measurements </a:t>
            </a:r>
            <a:r>
              <a:rPr lang="en-GB" altLang="en-US" sz="1600" kern="0" dirty="0">
                <a:solidFill>
                  <a:srgbClr val="FFFF00"/>
                </a:solidFill>
                <a:sym typeface="Symbol" panose="05050102010706020507" pitchFamily="18" charset="2"/>
              </a:rPr>
              <a:t>on NPL STD flame </a:t>
            </a:r>
            <a:r>
              <a:rPr lang="en-GB" altLang="en-US" sz="1600" kern="0" dirty="0" smtClean="0">
                <a:solidFill>
                  <a:srgbClr val="FFFF00"/>
                </a:solidFill>
                <a:sym typeface="Symbol" panose="05050102010706020507" pitchFamily="18" charset="2"/>
              </a:rPr>
              <a:t>were challenging</a:t>
            </a:r>
          </a:p>
          <a:p>
            <a:pPr marL="463550" lvl="1" indent="-28575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1600" kern="0" dirty="0" smtClean="0">
                <a:solidFill>
                  <a:srgbClr val="FFFF00"/>
                </a:solidFill>
                <a:sym typeface="Symbol" panose="05050102010706020507" pitchFamily="18" charset="2"/>
              </a:rPr>
              <a:t>Further development is needed for atmospheric pressure flames</a:t>
            </a:r>
            <a:endParaRPr lang="en-GB" altLang="en-US" sz="1600" kern="0" dirty="0">
              <a:solidFill>
                <a:srgbClr val="FFFF00"/>
              </a:solidFill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3272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065794" y="2285030"/>
            <a:ext cx="3048000" cy="2635995"/>
            <a:chOff x="6909023" y="2351132"/>
            <a:chExt cx="3048000" cy="263599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26180" y="2351132"/>
              <a:ext cx="2813685" cy="126015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909023" y="3742234"/>
              <a:ext cx="3048000" cy="12448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GB" sz="14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This project has received funding from the EMPIR programme co-financed by the Participating States and from the European Union’s Horizon 2020 research and innovation programme.</a:t>
              </a:r>
              <a:endParaRPr lang="en-GB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384712" y="1344058"/>
            <a:ext cx="2722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schemeClr val="accent5"/>
                </a:solidFill>
              </a:rPr>
              <a:t>Thank you!</a:t>
            </a:r>
            <a:endParaRPr lang="en-GB" sz="4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9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41176" y="934306"/>
            <a:ext cx="5713575" cy="37979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GB" sz="2000" kern="0" dirty="0" smtClean="0">
                <a:solidFill>
                  <a:srgbClr val="0070C0"/>
                </a:solidFill>
              </a:rPr>
              <a:t>Why are combustion temperatures important?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41176" y="260648"/>
            <a:ext cx="8305924" cy="43507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>
              <a:spcBef>
                <a:spcPct val="20000"/>
              </a:spcBef>
              <a:buClr>
                <a:srgbClr val="003399"/>
              </a:buClr>
            </a:pPr>
            <a:r>
              <a:rPr lang="en-GB" altLang="en-US" sz="2200" b="0" dirty="0">
                <a:solidFill>
                  <a:srgbClr val="7030A0"/>
                </a:solidFill>
              </a:rPr>
              <a:t>WP4: Traceable Combustion Temperature Measurement</a:t>
            </a:r>
          </a:p>
          <a:p>
            <a:pPr>
              <a:spcBef>
                <a:spcPct val="20000"/>
              </a:spcBef>
              <a:buClr>
                <a:srgbClr val="003399"/>
              </a:buClr>
            </a:pPr>
            <a:endParaRPr lang="en-GB" altLang="en-US" sz="2200" b="0" dirty="0">
              <a:solidFill>
                <a:srgbClr val="009EDB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91910" y="1718759"/>
            <a:ext cx="4257605" cy="452566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GB" sz="2000" kern="0" dirty="0" smtClean="0">
                <a:solidFill>
                  <a:schemeClr val="accent6">
                    <a:lumMod val="50000"/>
                  </a:schemeClr>
                </a:solidFill>
              </a:rPr>
              <a:t>The temperature of any combustion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GB" sz="2000" kern="0" dirty="0" smtClean="0">
                <a:solidFill>
                  <a:schemeClr val="accent6">
                    <a:lumMod val="50000"/>
                  </a:schemeClr>
                </a:solidFill>
              </a:rPr>
              <a:t>process critically affects: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en-GB" sz="2000" kern="0" dirty="0" smtClean="0"/>
              <a:t>Chemical reaction rate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en-GB" sz="2000" kern="0" dirty="0" smtClean="0"/>
              <a:t>Process efficiency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en-GB" sz="2000" kern="0" dirty="0" smtClean="0"/>
              <a:t>Pollutant levels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en-GB" sz="2000" kern="0" dirty="0" smtClean="0"/>
              <a:t>Product quality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en-GB" sz="2000" kern="0" dirty="0" smtClean="0"/>
              <a:t>Rate of failure mechanisms</a:t>
            </a:r>
            <a:endParaRPr lang="en-GB" sz="2000" kern="0" dirty="0"/>
          </a:p>
        </p:txBody>
      </p:sp>
      <p:sp>
        <p:nvSpPr>
          <p:cNvPr id="5" name="Down Arrow 4"/>
          <p:cNvSpPr/>
          <p:nvPr/>
        </p:nvSpPr>
        <p:spPr bwMode="auto">
          <a:xfrm>
            <a:off x="2369944" y="4435949"/>
            <a:ext cx="405245" cy="599906"/>
          </a:xfrm>
          <a:prstGeom prst="downArrow">
            <a:avLst/>
          </a:prstGeom>
          <a:ln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426168" y="5210201"/>
            <a:ext cx="2292537" cy="70632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 smtClean="0">
                <a:solidFill>
                  <a:srgbClr val="FFFF00"/>
                </a:solidFill>
                <a:latin typeface="Arial" pitchFamily="34" charset="0"/>
                <a:ea typeface="ヒラギノ角ゴ Pro W3" pitchFamily="28" charset="-128"/>
              </a:rPr>
              <a:t>Achieving the correct temperature is critical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385591" y="1718759"/>
            <a:ext cx="4604486" cy="208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GB" sz="1800" kern="0" dirty="0" smtClean="0">
                <a:solidFill>
                  <a:srgbClr val="C00000"/>
                </a:solidFill>
              </a:rPr>
              <a:t>Qu: Why aren’t combustion temperatures routinely measured?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en-GB" sz="1800" kern="0" dirty="0" smtClean="0"/>
              <a:t>Extremely harsh environment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en-GB" sz="1800" kern="0" dirty="0" smtClean="0"/>
              <a:t>Probe survivability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en-GB" sz="1800" kern="0" dirty="0" smtClean="0"/>
              <a:t>Flame evolution easily perturbed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en-GB" sz="1800" kern="0" dirty="0" smtClean="0"/>
              <a:t>Access is challenging</a:t>
            </a:r>
          </a:p>
          <a:p>
            <a:pPr marL="800100" lvl="1">
              <a:buFont typeface="Arial" panose="020B0604020202020204" pitchFamily="34" charset="0"/>
              <a:buChar char="•"/>
            </a:pPr>
            <a:endParaRPr lang="en-GB" sz="2000" kern="0" dirty="0" smtClean="0"/>
          </a:p>
          <a:p>
            <a:pPr marL="800100" lvl="1">
              <a:buFont typeface="Arial" panose="020B0604020202020204" pitchFamily="34" charset="0"/>
              <a:buChar char="•"/>
            </a:pPr>
            <a:endParaRPr lang="en-GB" sz="2000" kern="0" dirty="0"/>
          </a:p>
        </p:txBody>
      </p:sp>
      <p:sp>
        <p:nvSpPr>
          <p:cNvPr id="8" name="Down Arrow 7"/>
          <p:cNvSpPr/>
          <p:nvPr/>
        </p:nvSpPr>
        <p:spPr bwMode="auto">
          <a:xfrm>
            <a:off x="8563800" y="3760996"/>
            <a:ext cx="405245" cy="599906"/>
          </a:xfrm>
          <a:prstGeom prst="downArrow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381708" y="4355728"/>
            <a:ext cx="4608369" cy="175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800100" lvl="1">
              <a:buFont typeface="Arial" panose="020B0604020202020204" pitchFamily="34" charset="0"/>
              <a:buChar char="•"/>
            </a:pPr>
            <a:r>
              <a:rPr lang="en-GB" sz="1800" kern="0" dirty="0" smtClean="0"/>
              <a:t>Model combustion process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en-GB" sz="1800" kern="0" dirty="0" smtClean="0"/>
              <a:t>Validate model – test rig</a:t>
            </a:r>
          </a:p>
          <a:p>
            <a:pPr marL="1200150" lvl="2">
              <a:buFont typeface="Arial" panose="020B0604020202020204" pitchFamily="34" charset="0"/>
              <a:buChar char="•"/>
            </a:pPr>
            <a:r>
              <a:rPr lang="en-GB" sz="1800" kern="0" dirty="0" smtClean="0"/>
              <a:t>Scaled down</a:t>
            </a:r>
          </a:p>
          <a:p>
            <a:pPr marL="1200150" lvl="2">
              <a:buFont typeface="Arial" panose="020B0604020202020204" pitchFamily="34" charset="0"/>
              <a:buChar char="•"/>
            </a:pPr>
            <a:r>
              <a:rPr lang="en-GB" sz="1800" kern="0" dirty="0" smtClean="0"/>
              <a:t>Probe access</a:t>
            </a:r>
          </a:p>
          <a:p>
            <a:pPr marL="1200150" lvl="2">
              <a:buFont typeface="Arial" panose="020B0604020202020204" pitchFamily="34" charset="0"/>
              <a:buChar char="•"/>
            </a:pPr>
            <a:r>
              <a:rPr lang="en-GB" sz="1800" kern="0" dirty="0" smtClean="0"/>
              <a:t>Heavily instrumented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4784262" y="6312391"/>
            <a:ext cx="7242485" cy="41723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 smtClean="0">
                <a:solidFill>
                  <a:srgbClr val="FFFF00"/>
                </a:solidFill>
                <a:latin typeface="Arial" pitchFamily="34" charset="0"/>
                <a:ea typeface="ヒラギノ角ゴ Pro W3" pitchFamily="28" charset="-128"/>
              </a:rPr>
              <a:t>This is where we can help – good metrology: standards and instrumentation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442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41176" y="260648"/>
            <a:ext cx="8305924" cy="43507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>
              <a:spcBef>
                <a:spcPct val="20000"/>
              </a:spcBef>
              <a:buClr>
                <a:srgbClr val="003399"/>
              </a:buClr>
            </a:pPr>
            <a:r>
              <a:rPr lang="en-GB" altLang="en-US" sz="2200" b="0" dirty="0">
                <a:solidFill>
                  <a:srgbClr val="7030A0"/>
                </a:solidFill>
              </a:rPr>
              <a:t>WP4: Traceable Combustion Temperature Measurement</a:t>
            </a:r>
          </a:p>
          <a:p>
            <a:pPr>
              <a:spcBef>
                <a:spcPct val="20000"/>
              </a:spcBef>
              <a:buClr>
                <a:srgbClr val="003399"/>
              </a:buClr>
            </a:pPr>
            <a:endParaRPr lang="en-GB" altLang="en-US" sz="2200" b="0" dirty="0">
              <a:solidFill>
                <a:srgbClr val="009EDB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41176" y="938178"/>
            <a:ext cx="98937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GB" altLang="en-US" sz="2000" dirty="0">
                <a:solidFill>
                  <a:srgbClr val="0070C0"/>
                </a:solidFill>
              </a:rPr>
              <a:t>Physical and optical probes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917995" y="613276"/>
            <a:ext cx="3287850" cy="379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GB" sz="2000" kern="0" dirty="0" smtClean="0">
              <a:solidFill>
                <a:srgbClr val="7030A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651085" y="1446607"/>
            <a:ext cx="8893630" cy="2547962"/>
            <a:chOff x="1728203" y="1617213"/>
            <a:chExt cx="8893630" cy="2547962"/>
          </a:xfrm>
        </p:grpSpPr>
        <p:grpSp>
          <p:nvGrpSpPr>
            <p:cNvPr id="10" name="Group 9"/>
            <p:cNvGrpSpPr/>
            <p:nvPr/>
          </p:nvGrpSpPr>
          <p:grpSpPr>
            <a:xfrm>
              <a:off x="1728203" y="1617213"/>
              <a:ext cx="8893630" cy="2547962"/>
              <a:chOff x="119741" y="1671773"/>
              <a:chExt cx="8893630" cy="2547962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119741" y="1671773"/>
                <a:ext cx="8893630" cy="2547962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53975" cap="flat" cmpd="dbl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759991" y="1716053"/>
                <a:ext cx="8136080" cy="2461534"/>
                <a:chOff x="759991" y="1716053"/>
                <a:chExt cx="8136080" cy="2461534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11749" y="1716053"/>
                  <a:ext cx="3284322" cy="2461534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172948" y="1820041"/>
                  <a:ext cx="2263519" cy="2268640"/>
                </a:xfrm>
                <a:prstGeom prst="snip2Diag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noFill/>
                  <a:miter lim="800000"/>
                </a:ln>
                <a:effectLst>
                  <a:outerShdw blurRad="88900" algn="tl" rotWithShape="0">
                    <a:srgbClr val="000000">
                      <a:alpha val="45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grpSp>
              <p:nvGrpSpPr>
                <p:cNvPr id="15" name="Group 14"/>
                <p:cNvGrpSpPr/>
                <p:nvPr/>
              </p:nvGrpSpPr>
              <p:grpSpPr>
                <a:xfrm>
                  <a:off x="759991" y="3557748"/>
                  <a:ext cx="2128815" cy="461665"/>
                  <a:chOff x="759991" y="3557748"/>
                  <a:chExt cx="2128815" cy="461665"/>
                </a:xfrm>
              </p:grpSpPr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759991" y="3557748"/>
                    <a:ext cx="1383712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 smtClean="0">
                        <a:solidFill>
                          <a:srgbClr val="C00000"/>
                        </a:solidFill>
                      </a:rPr>
                      <a:t>Example</a:t>
                    </a:r>
                    <a:endParaRPr lang="en-GB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17" name="Right Arrow 16"/>
                  <p:cNvSpPr/>
                  <p:nvPr/>
                </p:nvSpPr>
                <p:spPr bwMode="auto">
                  <a:xfrm>
                    <a:off x="2132817" y="3690609"/>
                    <a:ext cx="755989" cy="230833"/>
                  </a:xfrm>
                  <a:prstGeom prst="rightArrow">
                    <a:avLst/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dirty="0" smtClean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</p:grpSp>
        </p:grpSp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>
              <a:off x="1728203" y="1816410"/>
              <a:ext cx="2938784" cy="16346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1363" indent="-28416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indent="0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altLang="en-US" sz="1800" dirty="0" smtClean="0">
                  <a:solidFill>
                    <a:schemeClr val="accent4">
                      <a:lumMod val="50000"/>
                    </a:schemeClr>
                  </a:solidFill>
                </a:rPr>
                <a:t>Physical probes:</a:t>
              </a:r>
            </a:p>
            <a:p>
              <a:pPr marL="463550" lvl="1" indent="-285750" eaLnBrk="1" hangingPunct="1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GB" altLang="en-US" sz="1600" dirty="0" smtClean="0"/>
                <a:t>Perturb </a:t>
              </a:r>
              <a:r>
                <a:rPr lang="en-GB" altLang="en-US" sz="1600" dirty="0"/>
                <a:t>the </a:t>
              </a:r>
              <a:r>
                <a:rPr lang="en-GB" altLang="en-US" sz="1600" dirty="0" smtClean="0"/>
                <a:t>flame</a:t>
              </a:r>
              <a:endParaRPr lang="en-GB" altLang="en-US" sz="1600" dirty="0"/>
            </a:p>
            <a:p>
              <a:pPr marL="463550" lvl="1" indent="-285750" eaLnBrk="1" hangingPunct="1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GB" altLang="en-US" sz="1600" dirty="0"/>
                <a:t>Give probe </a:t>
              </a:r>
              <a:r>
                <a:rPr lang="en-GB" altLang="en-US" sz="1600" dirty="0" smtClean="0"/>
                <a:t>T </a:t>
              </a:r>
              <a:r>
                <a:rPr lang="en-GB" altLang="en-US" sz="1600" u="sng" dirty="0" smtClean="0"/>
                <a:t>not</a:t>
              </a:r>
              <a:r>
                <a:rPr lang="en-GB" altLang="en-US" sz="1600" dirty="0" smtClean="0"/>
                <a:t> flame T</a:t>
              </a:r>
              <a:endParaRPr lang="en-GB" altLang="en-US" sz="1600" dirty="0"/>
            </a:p>
            <a:p>
              <a:pPr marL="463550" lvl="1" indent="-285750" eaLnBrk="1" hangingPunct="1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GB" altLang="en-US" sz="1600" dirty="0"/>
                <a:t>Don’t last very </a:t>
              </a:r>
              <a:r>
                <a:rPr lang="en-GB" altLang="en-US" sz="1600" dirty="0" smtClean="0"/>
                <a:t>long</a:t>
              </a:r>
            </a:p>
            <a:p>
              <a:pPr marL="463550" lvl="1" indent="-285750" eaLnBrk="1" hangingPunct="1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GB" altLang="en-US" sz="1600" dirty="0" smtClean="0"/>
                <a:t>Access is challenging</a:t>
              </a:r>
            </a:p>
            <a:p>
              <a:pPr marL="463550" lvl="1" indent="-285750" eaLnBrk="1" hangingPunct="1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GB" altLang="en-US" sz="1600" dirty="0" smtClean="0"/>
                <a:t>Slow response speed</a:t>
              </a:r>
              <a:endParaRPr lang="en-GB" altLang="en-US" sz="9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541793" y="4193766"/>
            <a:ext cx="9002922" cy="2332065"/>
            <a:chOff x="116865" y="4362649"/>
            <a:chExt cx="9002922" cy="2332065"/>
          </a:xfrm>
        </p:grpSpPr>
        <p:sp>
          <p:nvSpPr>
            <p:cNvPr id="9" name="Pentagon 8"/>
            <p:cNvSpPr/>
            <p:nvPr/>
          </p:nvSpPr>
          <p:spPr bwMode="auto">
            <a:xfrm>
              <a:off x="544283" y="5998028"/>
              <a:ext cx="4998599" cy="587826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20" name="Rectangle 3"/>
            <p:cNvSpPr>
              <a:spLocks noChangeArrowheads="1"/>
            </p:cNvSpPr>
            <p:nvPr/>
          </p:nvSpPr>
          <p:spPr bwMode="auto">
            <a:xfrm>
              <a:off x="5718165" y="5126882"/>
              <a:ext cx="3401622" cy="145897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1363" indent="-28416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indent="0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altLang="en-US" sz="1800" dirty="0" smtClean="0">
                  <a:solidFill>
                    <a:srgbClr val="008B3A"/>
                  </a:solidFill>
                </a:rPr>
                <a:t>Calibration source:</a:t>
              </a:r>
              <a:endParaRPr lang="en-GB" altLang="en-US" sz="1800" dirty="0">
                <a:solidFill>
                  <a:srgbClr val="003A6E"/>
                </a:solidFill>
              </a:endParaRPr>
            </a:p>
            <a:p>
              <a:pPr marL="0" indent="0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altLang="en-US" sz="1600" dirty="0" smtClean="0"/>
                <a:t>Region </a:t>
              </a:r>
              <a:r>
                <a:rPr lang="en-GB" altLang="en-US" sz="1600" dirty="0"/>
                <a:t>of hot gas of known </a:t>
              </a:r>
              <a:r>
                <a:rPr lang="en-GB" altLang="en-US" sz="1600" dirty="0" smtClean="0"/>
                <a:t>T and  composition </a:t>
              </a:r>
              <a:r>
                <a:rPr lang="en-GB" altLang="en-US" sz="1600" dirty="0"/>
                <a:t>traceable to </a:t>
              </a:r>
              <a:r>
                <a:rPr lang="en-GB" altLang="en-US" sz="1600" dirty="0" smtClean="0"/>
                <a:t>ITS-90</a:t>
              </a:r>
            </a:p>
            <a:p>
              <a:pPr marL="0" indent="0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altLang="en-US" sz="1600" dirty="0" smtClean="0"/>
                <a:t>Calibrate </a:t>
              </a:r>
              <a:r>
                <a:rPr lang="en-GB" altLang="en-US" sz="1600" dirty="0"/>
                <a:t>optical </a:t>
              </a:r>
              <a:r>
                <a:rPr lang="en-GB" altLang="en-US" sz="1600" dirty="0" smtClean="0"/>
                <a:t>probe by </a:t>
              </a:r>
              <a:r>
                <a:rPr lang="en-GB" altLang="en-US" sz="1600" dirty="0"/>
                <a:t>measuring in this </a:t>
              </a:r>
              <a:r>
                <a:rPr lang="en-GB" altLang="en-US" sz="1600" dirty="0" smtClean="0"/>
                <a:t>region</a:t>
              </a:r>
              <a:endParaRPr lang="en-GB" altLang="en-US" sz="1600" dirty="0">
                <a:solidFill>
                  <a:srgbClr val="0070C0"/>
                </a:solidFill>
              </a:endParaRPr>
            </a:p>
          </p:txBody>
        </p:sp>
        <p:sp>
          <p:nvSpPr>
            <p:cNvPr id="21" name="Rectangle 3"/>
            <p:cNvSpPr>
              <a:spLocks noChangeArrowheads="1"/>
            </p:cNvSpPr>
            <p:nvPr/>
          </p:nvSpPr>
          <p:spPr bwMode="auto">
            <a:xfrm>
              <a:off x="116865" y="4362649"/>
              <a:ext cx="3965278" cy="2332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1363" indent="-28416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indent="0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altLang="en-US" sz="1800" dirty="0" smtClean="0">
                  <a:solidFill>
                    <a:schemeClr val="accent3"/>
                  </a:solidFill>
                </a:rPr>
                <a:t>Optical probes:</a:t>
              </a:r>
            </a:p>
            <a:p>
              <a:pPr marL="463550" lvl="1" indent="-285750" eaLnBrk="1" hangingPunct="1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GB" altLang="en-US" sz="1600" dirty="0" smtClean="0"/>
                <a:t>Emitted light can give T information</a:t>
              </a:r>
            </a:p>
            <a:p>
              <a:pPr marL="463550" lvl="1" indent="-285750" eaLnBrk="1" hangingPunct="1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GB" altLang="en-US" sz="1600" dirty="0" smtClean="0"/>
                <a:t>Depends on ‘type’ of excitation</a:t>
              </a:r>
            </a:p>
            <a:p>
              <a:pPr marL="463550" lvl="1" indent="-285750" eaLnBrk="1" hangingPunct="1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GB" altLang="en-US" sz="1600" dirty="0" smtClean="0"/>
                <a:t>Non-intrusive</a:t>
              </a:r>
            </a:p>
            <a:p>
              <a:pPr marL="463550" lvl="1" indent="-285750" eaLnBrk="1" hangingPunct="1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GB" altLang="en-US" sz="1600" dirty="0" smtClean="0"/>
                <a:t>High response speed</a:t>
              </a:r>
            </a:p>
            <a:p>
              <a:pPr marL="463550" lvl="1" indent="-285750" eaLnBrk="1" hangingPunct="1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GB" altLang="en-US" sz="1600" dirty="0"/>
                <a:t>Access is still </a:t>
              </a:r>
              <a:r>
                <a:rPr lang="en-GB" altLang="en-US" sz="1600" dirty="0" smtClean="0"/>
                <a:t>challenging</a:t>
              </a:r>
              <a:endParaRPr lang="en-GB" altLang="en-US" sz="1600" dirty="0"/>
            </a:p>
            <a:p>
              <a:pPr marL="463550" lvl="1" indent="-285750" eaLnBrk="1" hangingPunct="1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GB" altLang="en-US" sz="1600" dirty="0" smtClean="0"/>
                <a:t>Technically complex</a:t>
              </a:r>
            </a:p>
            <a:p>
              <a:pPr marL="463550" lvl="1" indent="-285750" eaLnBrk="1" hangingPunct="1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GB" altLang="en-US" sz="1600" dirty="0" smtClean="0"/>
                <a:t>Needs calibration</a:t>
              </a:r>
              <a:endParaRPr lang="en-GB" alt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3029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41176" y="260648"/>
            <a:ext cx="8305924" cy="43507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>
              <a:spcBef>
                <a:spcPct val="20000"/>
              </a:spcBef>
              <a:buClr>
                <a:srgbClr val="003399"/>
              </a:buClr>
            </a:pPr>
            <a:r>
              <a:rPr lang="en-GB" altLang="en-US" sz="2200" b="0" dirty="0">
                <a:solidFill>
                  <a:srgbClr val="7030A0"/>
                </a:solidFill>
              </a:rPr>
              <a:t>WP4: Traceable Combustion Temperature Measurement</a:t>
            </a:r>
          </a:p>
          <a:p>
            <a:pPr>
              <a:spcBef>
                <a:spcPct val="20000"/>
              </a:spcBef>
              <a:buClr>
                <a:srgbClr val="003399"/>
              </a:buClr>
            </a:pPr>
            <a:endParaRPr lang="en-GB" altLang="en-US" sz="2200" b="0" dirty="0">
              <a:solidFill>
                <a:srgbClr val="009EDB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16567" y="4368801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00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chemeClr val="tx2"/>
              </a:buClr>
              <a:buSzPct val="90000"/>
              <a:buFont typeface="Wingdings 2" panose="05020102010507070707" pitchFamily="18" charset="2"/>
              <a:buNone/>
            </a:pPr>
            <a:endParaRPr lang="en-GB" altLang="en-US" dirty="0">
              <a:solidFill>
                <a:schemeClr val="folHlink"/>
              </a:solidFill>
              <a:latin typeface="Helvetica" panose="020B06040202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41176" y="260648"/>
            <a:ext cx="8305924" cy="43507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>
              <a:spcBef>
                <a:spcPct val="20000"/>
              </a:spcBef>
              <a:buClr>
                <a:srgbClr val="003399"/>
              </a:buClr>
            </a:pPr>
            <a:r>
              <a:rPr lang="en-GB" altLang="en-US" sz="2200" b="0" dirty="0">
                <a:solidFill>
                  <a:srgbClr val="7030A0"/>
                </a:solidFill>
              </a:rPr>
              <a:t>WP4: Traceable Combustion Temperature Measurement</a:t>
            </a:r>
          </a:p>
          <a:p>
            <a:pPr>
              <a:spcBef>
                <a:spcPct val="20000"/>
              </a:spcBef>
              <a:buClr>
                <a:srgbClr val="003399"/>
              </a:buClr>
            </a:pPr>
            <a:endParaRPr lang="en-GB" altLang="en-US" sz="2200" b="0" dirty="0">
              <a:solidFill>
                <a:srgbClr val="009EDB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540" y="5612136"/>
            <a:ext cx="2411730" cy="10801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241176" y="1206370"/>
                <a:ext cx="7933340" cy="493981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GB" sz="1800" dirty="0" smtClean="0">
                    <a:solidFill>
                      <a:srgbClr val="0070C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Objectives: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1800" dirty="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Develop </a:t>
                </a:r>
                <a:r>
                  <a:rPr lang="en-GB" sz="18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portable </a:t>
                </a:r>
                <a:r>
                  <a:rPr lang="en-GB" sz="1800" dirty="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STD flame with reproducible </a:t>
                </a:r>
                <a:r>
                  <a:rPr lang="en-GB" sz="18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temperature </a:t>
                </a:r>
                <a:r>
                  <a:rPr lang="en-GB" sz="1800" dirty="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(&gt;1700 </a:t>
                </a:r>
                <a:r>
                  <a:rPr lang="en-GB" sz="18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GB" sz="1800" dirty="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GB" sz="18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and species </a:t>
                </a:r>
                <a:r>
                  <a:rPr lang="en-GB" sz="1800" dirty="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concentrations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1800" dirty="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Using Laser Rayleigh scattering, determine temperature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GB" sz="18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GB" sz="1800" dirty="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&lt; 1 % (x10 improvement)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1800" dirty="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Bring </a:t>
                </a:r>
                <a:r>
                  <a:rPr lang="en-GB" sz="18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together three research groups working on different optical </a:t>
                </a:r>
                <a:r>
                  <a:rPr lang="en-GB" sz="1800" dirty="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measurement techniques:</a:t>
                </a:r>
              </a:p>
              <a:p>
                <a:pPr marL="742950" lvl="1" indent="-285750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1800" dirty="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Provide </a:t>
                </a:r>
                <a:r>
                  <a:rPr lang="en-GB" sz="18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access to </a:t>
                </a:r>
                <a:r>
                  <a:rPr lang="en-GB" sz="1800" dirty="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 STD flame</a:t>
                </a:r>
              </a:p>
              <a:p>
                <a:pPr marL="742950" lvl="1" indent="-285750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1800" dirty="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Assess uncertainties</a:t>
                </a:r>
              </a:p>
              <a:p>
                <a:pPr marL="742950" lvl="1" indent="-285750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1800" dirty="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Identifying </a:t>
                </a:r>
                <a:r>
                  <a:rPr lang="en-GB" sz="18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sources of </a:t>
                </a:r>
                <a:r>
                  <a:rPr lang="en-GB" sz="1800" dirty="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error</a:t>
                </a:r>
              </a:p>
              <a:p>
                <a:pPr marL="742950" lvl="1" indent="-285750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1800" dirty="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Encourage collaboration </a:t>
                </a:r>
                <a:r>
                  <a:rPr lang="en-GB" sz="18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and sharing of </a:t>
                </a:r>
                <a:r>
                  <a:rPr lang="en-GB" sz="1800" dirty="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results to reduce uncertainties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1800" dirty="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At project end (Apr 18), STD flame </a:t>
                </a:r>
                <a:r>
                  <a:rPr lang="en-GB" sz="18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facility </a:t>
                </a:r>
                <a:r>
                  <a:rPr lang="en-GB" sz="1800" dirty="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available </a:t>
                </a:r>
                <a:r>
                  <a:rPr lang="en-GB" sz="18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for calibration of </a:t>
                </a:r>
                <a:r>
                  <a:rPr lang="en-GB" sz="1800" dirty="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third party optical techniques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18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Longer term - improve measurements in </a:t>
                </a:r>
                <a:r>
                  <a:rPr lang="en-GB" sz="1800" dirty="0" smtClean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industry and academia</a:t>
                </a:r>
                <a:endParaRPr lang="en-GB" sz="1800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" y="1206370"/>
                <a:ext cx="7933340" cy="4939814"/>
              </a:xfrm>
              <a:prstGeom prst="rect">
                <a:avLst/>
              </a:prstGeom>
              <a:blipFill rotWithShape="0">
                <a:blip r:embed="rId3"/>
                <a:stretch>
                  <a:fillRect l="-692" t="-741" r="-922" b="-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/>
          <p:cNvGrpSpPr/>
          <p:nvPr/>
        </p:nvGrpSpPr>
        <p:grpSpPr>
          <a:xfrm>
            <a:off x="8305070" y="2368834"/>
            <a:ext cx="3505200" cy="2936100"/>
            <a:chOff x="8390497" y="2201566"/>
            <a:chExt cx="3505200" cy="293610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90497" y="2201566"/>
              <a:ext cx="3505200" cy="26289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0" name="TextBox 39"/>
            <p:cNvSpPr txBox="1"/>
            <p:nvPr/>
          </p:nvSpPr>
          <p:spPr>
            <a:xfrm>
              <a:off x="8632527" y="4860667"/>
              <a:ext cx="29505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rgbClr val="000000"/>
                  </a:solidFill>
                </a:rPr>
                <a:t>NPL STD flame under laser interrogation</a:t>
              </a:r>
              <a:endParaRPr lang="en-GB" sz="12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191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3"/>
          <p:cNvSpPr>
            <a:spLocks noChangeArrowheads="1"/>
          </p:cNvSpPr>
          <p:nvPr/>
        </p:nvSpPr>
        <p:spPr bwMode="auto">
          <a:xfrm>
            <a:off x="1516567" y="4368801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00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chemeClr val="tx2"/>
              </a:buClr>
              <a:buSzPct val="90000"/>
              <a:buFont typeface="Wingdings 2" panose="05020102010507070707" pitchFamily="18" charset="2"/>
              <a:buNone/>
            </a:pPr>
            <a:endParaRPr lang="en-GB" altLang="en-US" dirty="0">
              <a:solidFill>
                <a:schemeClr val="folHlink"/>
              </a:solidFill>
              <a:latin typeface="Helvetica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98454" y="2047086"/>
            <a:ext cx="4243463" cy="88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sz="1600" dirty="0"/>
              <a:t>STD flame calibrated at </a:t>
            </a:r>
            <a:r>
              <a:rPr lang="en-GB" altLang="en-US" sz="1600" dirty="0" smtClean="0"/>
              <a:t>NPL</a:t>
            </a:r>
            <a:endParaRPr lang="en-GB" altLang="en-US" sz="1600" dirty="0"/>
          </a:p>
          <a:p>
            <a:pPr marL="285750" indent="-28575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sz="1600" dirty="0"/>
              <a:t>Partner organisations – developing novel optical combustion </a:t>
            </a:r>
            <a:r>
              <a:rPr lang="en-GB" altLang="en-US" sz="1600" dirty="0" smtClean="0"/>
              <a:t>thermometers</a:t>
            </a:r>
            <a:endParaRPr lang="en-GB" altLang="en-US" sz="1600" dirty="0"/>
          </a:p>
        </p:txBody>
      </p:sp>
      <p:grpSp>
        <p:nvGrpSpPr>
          <p:cNvPr id="6" name="Group 5"/>
          <p:cNvGrpSpPr/>
          <p:nvPr/>
        </p:nvGrpSpPr>
        <p:grpSpPr>
          <a:xfrm>
            <a:off x="2681086" y="968404"/>
            <a:ext cx="6444343" cy="821301"/>
            <a:chOff x="2024743" y="1273629"/>
            <a:chExt cx="6444343" cy="821301"/>
          </a:xfrm>
        </p:grpSpPr>
        <p:sp>
          <p:nvSpPr>
            <p:cNvPr id="7" name="Rectangle 6"/>
            <p:cNvSpPr/>
            <p:nvPr/>
          </p:nvSpPr>
          <p:spPr bwMode="auto">
            <a:xfrm>
              <a:off x="2024743" y="1273629"/>
              <a:ext cx="6444343" cy="8213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pic>
          <p:nvPicPr>
            <p:cNvPr id="8" name="Picture 2" descr="\\fpsvr2\users2$\jvp\Documents\EMRP\enhanced_process_efficiency_2014\KT\logo\EMPRESS_logo_v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1598" y="1312543"/>
              <a:ext cx="1647998" cy="760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799112" y="1425206"/>
              <a:ext cx="4572000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spcBef>
                  <a:spcPct val="20000"/>
                </a:spcBef>
              </a:pPr>
              <a:r>
                <a:rPr lang="en-GB" altLang="en-US" sz="1600" dirty="0">
                  <a:solidFill>
                    <a:schemeClr val="accent1"/>
                  </a:solidFill>
                </a:rPr>
                <a:t>European project to enhance process efficiency through improved temperature measurement:</a:t>
              </a:r>
            </a:p>
          </p:txBody>
        </p:sp>
      </p:grp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376438" y="2047086"/>
            <a:ext cx="4234708" cy="92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sz="1600" dirty="0"/>
              <a:t>STD flame – circulated to </a:t>
            </a:r>
            <a:r>
              <a:rPr lang="en-GB" altLang="en-US" sz="1600" dirty="0" smtClean="0"/>
              <a:t>partners</a:t>
            </a:r>
            <a:endParaRPr lang="en-GB" altLang="en-US" sz="1600" dirty="0"/>
          </a:p>
          <a:p>
            <a:pPr marL="285750" indent="-28575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sz="1600" dirty="0"/>
              <a:t>Comparison of techniques – </a:t>
            </a:r>
            <a:r>
              <a:rPr lang="en-GB" altLang="en-US" sz="1600" dirty="0" smtClean="0"/>
              <a:t>publication</a:t>
            </a:r>
            <a:endParaRPr lang="en-GB" altLang="en-US" sz="1600" dirty="0"/>
          </a:p>
          <a:p>
            <a:pPr marL="285750" indent="-28575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en-US" sz="1600" dirty="0"/>
              <a:t>NPL facility available for </a:t>
            </a:r>
            <a:r>
              <a:rPr lang="en-GB" altLang="en-US" sz="1600" dirty="0" smtClean="0"/>
              <a:t>others  </a:t>
            </a:r>
            <a:endParaRPr lang="en-GB" altLang="en-US" sz="1600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41176" y="260648"/>
            <a:ext cx="8305924" cy="43507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>
              <a:spcBef>
                <a:spcPct val="20000"/>
              </a:spcBef>
              <a:buClr>
                <a:srgbClr val="003399"/>
              </a:buClr>
            </a:pPr>
            <a:r>
              <a:rPr lang="en-GB" altLang="en-US" sz="2200" b="0" dirty="0">
                <a:solidFill>
                  <a:srgbClr val="7030A0"/>
                </a:solidFill>
              </a:rPr>
              <a:t>WP4: Traceable Combustion Temperature Measurement</a:t>
            </a:r>
          </a:p>
          <a:p>
            <a:pPr>
              <a:spcBef>
                <a:spcPct val="20000"/>
              </a:spcBef>
              <a:buClr>
                <a:srgbClr val="003399"/>
              </a:buClr>
            </a:pPr>
            <a:endParaRPr lang="en-GB" altLang="en-US" sz="2200" b="0" dirty="0">
              <a:solidFill>
                <a:srgbClr val="009EDB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01298" y="3466768"/>
            <a:ext cx="8411787" cy="3012809"/>
            <a:chOff x="1913435" y="3026093"/>
            <a:chExt cx="8411787" cy="3012809"/>
          </a:xfrm>
        </p:grpSpPr>
        <p:grpSp>
          <p:nvGrpSpPr>
            <p:cNvPr id="12" name="Group 11"/>
            <p:cNvGrpSpPr/>
            <p:nvPr/>
          </p:nvGrpSpPr>
          <p:grpSpPr>
            <a:xfrm>
              <a:off x="1913435" y="3026093"/>
              <a:ext cx="2223686" cy="1038756"/>
              <a:chOff x="755576" y="2348880"/>
              <a:chExt cx="2223686" cy="1038756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5576" y="2348880"/>
                <a:ext cx="2209800" cy="58674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</p:pic>
          <p:sp>
            <p:nvSpPr>
              <p:cNvPr id="14" name="TextBox 13"/>
              <p:cNvSpPr txBox="1"/>
              <p:nvPr/>
            </p:nvSpPr>
            <p:spPr>
              <a:xfrm>
                <a:off x="755576" y="3018304"/>
                <a:ext cx="2223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dirty="0"/>
                  <a:t>IR/UV spectroscopy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7588575" y="3632585"/>
              <a:ext cx="2736647" cy="1606305"/>
              <a:chOff x="6063408" y="3347691"/>
              <a:chExt cx="2736647" cy="1606305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6538151" y="3347691"/>
                <a:ext cx="1820228" cy="1201339"/>
                <a:chOff x="6384018" y="3285962"/>
                <a:chExt cx="1820228" cy="1201339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384018" y="4022957"/>
                  <a:ext cx="1820228" cy="464344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</p:pic>
            <p:pic>
              <p:nvPicPr>
                <p:cNvPr id="19" name="Picture 7" descr="Pagina de inicio. Universidad Carlos III de Madrid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84018" y="3285962"/>
                  <a:ext cx="1820228" cy="606743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6063408" y="4584664"/>
                <a:ext cx="27366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dirty="0"/>
                  <a:t>IR hyperspectral imaging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2579873" y="4435738"/>
              <a:ext cx="1620957" cy="1603164"/>
              <a:chOff x="899592" y="4529156"/>
              <a:chExt cx="1620957" cy="160316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3608" y="4529156"/>
                <a:ext cx="1114425" cy="109537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</p:pic>
          <p:sp>
            <p:nvSpPr>
              <p:cNvPr id="22" name="TextBox 21"/>
              <p:cNvSpPr txBox="1"/>
              <p:nvPr/>
            </p:nvSpPr>
            <p:spPr>
              <a:xfrm>
                <a:off x="899592" y="5762988"/>
                <a:ext cx="16209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dirty="0"/>
                  <a:t>DFWM / LIGS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4123235" y="3500281"/>
              <a:ext cx="3168352" cy="1737039"/>
              <a:chOff x="2771800" y="3058372"/>
              <a:chExt cx="3168352" cy="1737039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771800" y="3058372"/>
                <a:ext cx="3168352" cy="1522756"/>
                <a:chOff x="2771800" y="3058372"/>
                <a:chExt cx="3168352" cy="1522756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698165" y="3562971"/>
                  <a:ext cx="1665923" cy="513398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</p:pic>
            <p:cxnSp>
              <p:nvCxnSpPr>
                <p:cNvPr id="27" name="Straight Arrow Connector 26"/>
                <p:cNvCxnSpPr/>
                <p:nvPr/>
              </p:nvCxnSpPr>
              <p:spPr bwMode="auto">
                <a:xfrm flipH="1" flipV="1">
                  <a:off x="3059832" y="3058372"/>
                  <a:ext cx="418216" cy="370628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 w="med" len="lg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8" name="Straight Arrow Connector 27"/>
                <p:cNvCxnSpPr/>
                <p:nvPr/>
              </p:nvCxnSpPr>
              <p:spPr bwMode="auto">
                <a:xfrm flipH="1">
                  <a:off x="2771800" y="4137701"/>
                  <a:ext cx="712357" cy="443427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 w="med" len="lg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9" name="Straight Arrow Connector 28"/>
                <p:cNvCxnSpPr/>
                <p:nvPr/>
              </p:nvCxnSpPr>
              <p:spPr bwMode="auto">
                <a:xfrm flipV="1">
                  <a:off x="5494288" y="3826164"/>
                  <a:ext cx="445864" cy="1089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 w="med" len="lg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25" name="TextBox 24"/>
              <p:cNvSpPr txBox="1"/>
              <p:nvPr/>
            </p:nvSpPr>
            <p:spPr>
              <a:xfrm>
                <a:off x="3491880" y="4149080"/>
                <a:ext cx="22749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dirty="0"/>
                  <a:t>Portable STD Flame</a:t>
                </a:r>
              </a:p>
              <a:p>
                <a:r>
                  <a:rPr lang="en-GB" sz="1800" dirty="0"/>
                  <a:t>Rayleigh scattering</a:t>
                </a:r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41176" y="260648"/>
            <a:ext cx="8305924" cy="43507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>
              <a:spcBef>
                <a:spcPct val="20000"/>
              </a:spcBef>
              <a:buClr>
                <a:srgbClr val="003399"/>
              </a:buClr>
            </a:pPr>
            <a:r>
              <a:rPr lang="en-GB" altLang="en-US" sz="2200" b="0" dirty="0">
                <a:solidFill>
                  <a:srgbClr val="7030A0"/>
                </a:solidFill>
              </a:rPr>
              <a:t>WP4: Traceable Combustion Temperature Measurement</a:t>
            </a:r>
          </a:p>
          <a:p>
            <a:pPr>
              <a:spcBef>
                <a:spcPct val="20000"/>
              </a:spcBef>
              <a:buClr>
                <a:srgbClr val="003399"/>
              </a:buClr>
            </a:pPr>
            <a:endParaRPr lang="en-GB" altLang="en-US" sz="2200" b="0" dirty="0">
              <a:solidFill>
                <a:srgbClr val="009EDB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/>
              <p:cNvSpPr>
                <a:spLocks noChangeArrowheads="1"/>
              </p:cNvSpPr>
              <p:nvPr/>
            </p:nvSpPr>
            <p:spPr bwMode="auto">
              <a:xfrm>
                <a:off x="241176" y="1055838"/>
                <a:ext cx="5508171" cy="23128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1363" indent="-284163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The NPL standard flame:</a:t>
                </a:r>
                <a:endParaRPr kumimoji="0" lang="en-GB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  <a:p>
                <a:pPr marL="463550" marR="0" lvl="1" indent="-285750" defTabSz="91440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55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Hencken Burner – diffusion flamelets</a:t>
                </a:r>
                <a:endParaRPr kumimoji="0" lang="en-GB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5596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  <a:p>
                <a:pPr marL="463550" marR="0" lvl="1" indent="-285750" defTabSz="91440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55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Propane / air flame –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kumimoji="0" lang="en-GB" alt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559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GB" alt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559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0.8&lt;</m:t>
                        </m:r>
                        <m:r>
                          <a:rPr kumimoji="0" lang="en-GB" alt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559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kumimoji="0" lang="en-GB" alt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559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&lt;1.4</m:t>
                        </m:r>
                      </m:e>
                    </m:d>
                  </m:oMath>
                </a14:m>
                <a:endParaRPr kumimoji="0" lang="en-GB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5596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  <a:p>
                <a:pPr marL="463550" marR="0" lvl="1" indent="-285750" defTabSz="91440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55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Low uncertainty flowmeters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alt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559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GB" alt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559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kumimoji="0" lang="en-GB" alt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559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kumimoji="0" lang="en-GB" alt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559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GB" alt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559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𝑓𝑙𝑜𝑤</m:t>
                        </m:r>
                      </m:e>
                    </m:d>
                    <m:r>
                      <a:rPr kumimoji="0" lang="en-GB" alt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559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&lt;0.5%</m:t>
                    </m:r>
                  </m:oMath>
                </a14:m>
                <a:endParaRPr kumimoji="0" lang="en-GB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5596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  <a:p>
                <a:pPr marL="463550" marR="0" lvl="1" indent="-285750" defTabSz="91440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5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Known </a:t>
                </a:r>
                <a:r>
                  <a:rPr kumimoji="0" lang="en-GB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55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post flame composition</a:t>
                </a:r>
              </a:p>
              <a:p>
                <a:pPr marL="463550" marR="0" lvl="1" indent="-285750" defTabSz="91440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55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Traceable to ITS-90</a:t>
                </a:r>
              </a:p>
              <a:p>
                <a:pPr marL="463550" marR="0" lvl="1" indent="-285750" defTabSz="91440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55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Portable</a:t>
                </a:r>
                <a:endParaRPr kumimoji="0" lang="en-GB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5596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  <a:p>
                <a:pPr marL="463550" marR="0" lvl="1" indent="-285750" defTabSz="91440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Reproducible temperature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alt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GB" alt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kumimoji="0" lang="en-GB" alt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kumimoji="0" lang="en-GB" alt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GB" alt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kumimoji="0" lang="en-GB" alt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&lt;0.5%</m:t>
                    </m:r>
                  </m:oMath>
                </a14:m>
                <a:endParaRPr kumimoji="0" lang="en-GB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5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176" y="1055838"/>
                <a:ext cx="5508171" cy="2312871"/>
              </a:xfrm>
              <a:prstGeom prst="rect">
                <a:avLst/>
              </a:prstGeom>
              <a:blipFill rotWithShape="0">
                <a:blip r:embed="rId2"/>
                <a:stretch>
                  <a:fillRect l="-997" t="-2368" b="-10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"/>
              <p:cNvSpPr>
                <a:spLocks noChangeArrowheads="1"/>
              </p:cNvSpPr>
              <p:nvPr/>
            </p:nvSpPr>
            <p:spPr bwMode="auto">
              <a:xfrm>
                <a:off x="8349328" y="1209511"/>
                <a:ext cx="3472541" cy="1467142"/>
              </a:xfrm>
              <a:prstGeom prst="rect">
                <a:avLst/>
              </a:prstGeom>
              <a:solidFill>
                <a:srgbClr val="6DB33F">
                  <a:lumMod val="20000"/>
                  <a:lumOff val="8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>
                <a:lvl1pPr marL="342900" indent="-3429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1363" indent="-284163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altLang="en-US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559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kumimoji="0" lang="en-GB" altLang="en-US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559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GB" altLang="en-US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559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GB" alt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559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kumimoji="0" lang="en-GB" altLang="en-US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559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en-GB" altLang="en-US" sz="1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5596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GB" altLang="en-US" sz="1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5596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kumimoji="0" lang="en-GB" altLang="en-US" sz="1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5596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𝑓𝑢𝑒𝑙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kumimoji="0" lang="en-GB" altLang="en-US" sz="1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5596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GB" altLang="en-US" sz="1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5596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kumimoji="0" lang="en-GB" altLang="en-US" sz="1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5596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𝑎𝑖𝑟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kumimoji="0" lang="en-GB" alt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559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kumimoji="0" lang="en-GB" altLang="en-US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5596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kumimoji="0" lang="en-GB" altLang="en-US" sz="1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5596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kumimoji="0" lang="en-GB" altLang="en-US" sz="1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5596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GB" altLang="en-US" sz="1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5596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kumimoji="0" lang="en-GB" altLang="en-US" sz="1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5596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𝑓𝑢𝑒𝑙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kumimoji="0" lang="en-GB" altLang="en-US" sz="1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5596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GB" altLang="en-US" sz="1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5596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kumimoji="0" lang="en-GB" altLang="en-US" sz="1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5596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𝑎𝑖𝑟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kumimoji="0" lang="en-GB" alt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559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𝑆𝑡𝑜𝑖𝑐h𝑖𝑜𝑚𝑒𝑡𝑟𝑖𝑐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GB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5596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5596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55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Stoichiometric </a:t>
                </a:r>
                <a:r>
                  <a:rPr kumimoji="0" lang="en-GB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559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sym typeface="Wingdings" panose="05000000000000000000" pitchFamily="2" charset="2"/>
                  </a:rPr>
                  <a:t> fuel/air ratio for a balanced reaction (i.e. no excess oxygen)</a:t>
                </a:r>
                <a:endParaRPr kumimoji="0" lang="en-GB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5596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5596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6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49328" y="1209511"/>
                <a:ext cx="3472541" cy="1467142"/>
              </a:xfrm>
              <a:prstGeom prst="rect">
                <a:avLst/>
              </a:prstGeom>
              <a:blipFill rotWithShape="0">
                <a:blip r:embed="rId3"/>
                <a:stretch>
                  <a:fillRect l="-527" t="-21162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775" y="2830326"/>
            <a:ext cx="6598920" cy="3939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93" y="4033989"/>
            <a:ext cx="4419311" cy="2481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212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41176" y="260648"/>
            <a:ext cx="8305924" cy="43507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>
              <a:spcBef>
                <a:spcPct val="20000"/>
              </a:spcBef>
              <a:buClr>
                <a:srgbClr val="003399"/>
              </a:buClr>
            </a:pPr>
            <a:r>
              <a:rPr lang="en-GB" altLang="en-US" sz="2200" b="0" dirty="0">
                <a:solidFill>
                  <a:srgbClr val="7030A0"/>
                </a:solidFill>
              </a:rPr>
              <a:t>WP4: Traceable Combustion Temperature Measurement</a:t>
            </a:r>
          </a:p>
          <a:p>
            <a:pPr>
              <a:spcBef>
                <a:spcPct val="20000"/>
              </a:spcBef>
              <a:buClr>
                <a:srgbClr val="003399"/>
              </a:buClr>
            </a:pPr>
            <a:endParaRPr lang="en-GB" altLang="en-US" sz="2200" b="0" dirty="0">
              <a:solidFill>
                <a:srgbClr val="009EDB"/>
              </a:solidFill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41176" y="890584"/>
            <a:ext cx="5024887" cy="46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The NPL standard flame</a:t>
            </a:r>
            <a:r>
              <a:rPr lang="en-GB" altLang="en-US" sz="1800" kern="0" dirty="0">
                <a:solidFill>
                  <a:srgbClr val="0070C0"/>
                </a:solidFill>
              </a:rPr>
              <a:t> </a:t>
            </a:r>
            <a:r>
              <a:rPr lang="en-GB" altLang="en-US" sz="1800" kern="0" dirty="0" smtClean="0">
                <a:solidFill>
                  <a:srgbClr val="0070C0"/>
                </a:solidFill>
              </a:rPr>
              <a:t>- performance</a:t>
            </a:r>
            <a:endParaRPr kumimoji="0" lang="en-GB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363216" y="4860495"/>
            <a:ext cx="5480779" cy="1617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800" kern="0" noProof="0" dirty="0" smtClean="0">
                <a:solidFill>
                  <a:srgbClr val="0070C0"/>
                </a:solidFill>
              </a:rPr>
              <a:t>Summary:</a:t>
            </a:r>
          </a:p>
          <a:p>
            <a:pPr marL="285750" marR="0" lvl="0" indent="-28575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800" b="0" i="0" u="none" strike="noStrike" kern="0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Temperatures lower than theoretical</a:t>
            </a:r>
            <a:r>
              <a:rPr kumimoji="0" lang="en-GB" altLang="en-US" sz="1800" b="0" i="0" u="none" strike="noStrike" kern="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maximum due to heat loss to the burner surface</a:t>
            </a:r>
            <a:endParaRPr kumimoji="0" lang="en-GB" altLang="en-US" sz="1800" b="0" i="0" u="none" strike="noStrike" kern="0" cap="none" spc="0" normalizeH="0" baseline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285750" marR="0" lvl="0" indent="-28575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1800" kern="0" noProof="0" dirty="0" smtClean="0">
                <a:solidFill>
                  <a:srgbClr val="002060"/>
                </a:solidFill>
              </a:rPr>
              <a:t>Reproducibility  over 3 months </a:t>
            </a:r>
            <a:r>
              <a:rPr lang="en-GB" altLang="en-US" sz="1800" kern="0" noProof="0" dirty="0" smtClean="0">
                <a:solidFill>
                  <a:srgbClr val="002060"/>
                </a:solidFill>
                <a:sym typeface="Symbol" panose="05050102010706020507" pitchFamily="18" charset="2"/>
              </a:rPr>
              <a:t> 0.2 % of T</a:t>
            </a:r>
          </a:p>
          <a:p>
            <a:pPr marL="285750" marR="0" lvl="0" indent="-28575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1800" kern="0" dirty="0" smtClean="0">
                <a:solidFill>
                  <a:srgbClr val="002060"/>
                </a:solidFill>
                <a:sym typeface="Symbol" panose="05050102010706020507" pitchFamily="18" charset="2"/>
              </a:rPr>
              <a:t>Suitable for use as a standard</a:t>
            </a:r>
            <a:endParaRPr lang="en-GB" altLang="en-US" sz="1800" kern="0" noProof="0" dirty="0" smtClean="0">
              <a:solidFill>
                <a:srgbClr val="00206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00548" y="1292927"/>
            <a:ext cx="4932701" cy="3040679"/>
            <a:chOff x="336989" y="1314961"/>
            <a:chExt cx="4932701" cy="304067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6989" y="1551847"/>
              <a:ext cx="4932701" cy="280379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39285" y="1314961"/>
              <a:ext cx="42258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000000"/>
                  </a:solidFill>
                </a:rPr>
                <a:t>a</a:t>
              </a:r>
              <a:r>
                <a:rPr lang="en-GB" sz="1200" dirty="0" smtClean="0">
                  <a:solidFill>
                    <a:srgbClr val="000000"/>
                  </a:solidFill>
                </a:rPr>
                <a:t>) Post-flame temperature: mean of 10 tests over 3 months</a:t>
              </a:r>
              <a:endParaRPr lang="en-GB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1206" y="4413523"/>
            <a:ext cx="5051383" cy="2280711"/>
            <a:chOff x="277647" y="4444127"/>
            <a:chExt cx="5051383" cy="228071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0037" y="4689207"/>
              <a:ext cx="4927214" cy="203563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77647" y="4444127"/>
              <a:ext cx="50513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rgbClr val="000000"/>
                  </a:solidFill>
                </a:rPr>
                <a:t>c) Post-flame temperature: Standard deviation of 10 tests over 3 months</a:t>
              </a:r>
              <a:endParaRPr lang="en-GB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473386" y="1277268"/>
            <a:ext cx="4932701" cy="3051697"/>
            <a:chOff x="6363216" y="1107170"/>
            <a:chExt cx="4932701" cy="305169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3216" y="1355074"/>
              <a:ext cx="4932701" cy="280379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429710" y="1107170"/>
              <a:ext cx="4799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rgbClr val="000000"/>
                  </a:solidFill>
                </a:rPr>
                <a:t>b) Change in post-flame temperature relative to mean over 3 months</a:t>
              </a:r>
              <a:endParaRPr lang="en-GB" sz="12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395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41176" y="260648"/>
            <a:ext cx="8305924" cy="43507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>
              <a:spcBef>
                <a:spcPct val="20000"/>
              </a:spcBef>
              <a:buClr>
                <a:srgbClr val="003399"/>
              </a:buClr>
            </a:pPr>
            <a:r>
              <a:rPr lang="en-GB" altLang="en-US" sz="2200" b="0" dirty="0">
                <a:solidFill>
                  <a:srgbClr val="7030A0"/>
                </a:solidFill>
              </a:rPr>
              <a:t>WP4: Traceable Combustion Temperature Measurement</a:t>
            </a:r>
          </a:p>
          <a:p>
            <a:pPr>
              <a:spcBef>
                <a:spcPct val="20000"/>
              </a:spcBef>
              <a:buClr>
                <a:srgbClr val="003399"/>
              </a:buClr>
            </a:pPr>
            <a:endParaRPr lang="en-GB" altLang="en-US" sz="2200" b="0" dirty="0">
              <a:solidFill>
                <a:srgbClr val="009EDB"/>
              </a:solidFill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41176" y="890584"/>
            <a:ext cx="5024887" cy="46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The NPL standard flame</a:t>
            </a:r>
            <a:r>
              <a:rPr lang="en-GB" altLang="en-US" sz="1800" kern="0" dirty="0">
                <a:solidFill>
                  <a:srgbClr val="0070C0"/>
                </a:solidFill>
              </a:rPr>
              <a:t> </a:t>
            </a:r>
            <a:r>
              <a:rPr lang="en-GB" altLang="en-US" sz="1800" kern="0" dirty="0" smtClean="0">
                <a:solidFill>
                  <a:srgbClr val="0070C0"/>
                </a:solidFill>
              </a:rPr>
              <a:t>- performance</a:t>
            </a:r>
            <a:endParaRPr kumimoji="0" lang="en-GB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662" y="2698178"/>
            <a:ext cx="4809173" cy="3154680"/>
          </a:xfrm>
          <a:prstGeom prst="rect">
            <a:avLst/>
          </a:prstGeom>
          <a:noFill/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753619" y="1976563"/>
            <a:ext cx="6323116" cy="46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Example of temperature</a:t>
            </a:r>
            <a:r>
              <a:rPr kumimoji="0" lang="en-GB" alt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profile above the burner: </a:t>
            </a:r>
            <a:r>
              <a:rPr kumimoji="0" lang="en-GB" alt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sym typeface="Symbol" panose="05050102010706020507" pitchFamily="18" charset="2"/>
              </a:rPr>
              <a:t> = 1.0</a:t>
            </a:r>
            <a:endParaRPr kumimoji="0" lang="en-GB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71112" y="3702125"/>
            <a:ext cx="20008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AF52"/>
                </a:solidFill>
              </a:rPr>
              <a:t>Green – HAB = 10 mm</a:t>
            </a:r>
          </a:p>
          <a:p>
            <a:r>
              <a:rPr lang="en-GB" sz="1400" dirty="0" smtClean="0">
                <a:solidFill>
                  <a:srgbClr val="4F82BF"/>
                </a:solidFill>
              </a:rPr>
              <a:t>Blue – HAB = 20 mm</a:t>
            </a:r>
          </a:p>
          <a:p>
            <a:r>
              <a:rPr lang="en-GB" sz="1400" dirty="0" smtClean="0">
                <a:solidFill>
                  <a:srgbClr val="BD0000"/>
                </a:solidFill>
              </a:rPr>
              <a:t>Red – HAB = 30 mm</a:t>
            </a:r>
            <a:endParaRPr lang="en-GB" sz="1400" dirty="0">
              <a:solidFill>
                <a:srgbClr val="BD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48231" y="6527195"/>
            <a:ext cx="2091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0000"/>
                </a:solidFill>
              </a:rPr>
              <a:t>HAB = Height </a:t>
            </a:r>
            <a:r>
              <a:rPr lang="en-GB" sz="1200" dirty="0">
                <a:solidFill>
                  <a:srgbClr val="000000"/>
                </a:solidFill>
              </a:rPr>
              <a:t>A</a:t>
            </a:r>
            <a:r>
              <a:rPr lang="en-GB" sz="1200" dirty="0" smtClean="0">
                <a:solidFill>
                  <a:srgbClr val="000000"/>
                </a:solidFill>
              </a:rPr>
              <a:t>bove Burner</a:t>
            </a:r>
            <a:endParaRPr lang="en-GB" sz="1200" dirty="0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6091" y="2497444"/>
            <a:ext cx="4358819" cy="3390352"/>
            <a:chOff x="846069" y="3237629"/>
            <a:chExt cx="4358819" cy="3390352"/>
          </a:xfrm>
        </p:grpSpPr>
        <p:sp>
          <p:nvSpPr>
            <p:cNvPr id="11" name="TextBox 10"/>
            <p:cNvSpPr txBox="1"/>
            <p:nvPr/>
          </p:nvSpPr>
          <p:spPr>
            <a:xfrm>
              <a:off x="4712567" y="5806998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 smtClean="0"/>
                <a:t>x</a:t>
              </a:r>
              <a:endParaRPr lang="en-GB" sz="1600" i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17630" y="4139514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 smtClean="0"/>
                <a:t>y</a:t>
              </a:r>
              <a:endParaRPr lang="en-GB" sz="1600" i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53189" y="3237629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 smtClean="0"/>
                <a:t>z</a:t>
              </a:r>
              <a:endParaRPr lang="en-GB" sz="1600" i="1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46069" y="3573016"/>
              <a:ext cx="4049088" cy="3054965"/>
              <a:chOff x="846069" y="3573016"/>
              <a:chExt cx="4049088" cy="3054965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/>
              <a:srcRect l="32123" t="28735" r="26002"/>
              <a:stretch/>
            </p:blipFill>
            <p:spPr>
              <a:xfrm>
                <a:off x="2212165" y="3910962"/>
                <a:ext cx="2333061" cy="223400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grpSp>
            <p:nvGrpSpPr>
              <p:cNvPr id="16" name="Group 15"/>
              <p:cNvGrpSpPr/>
              <p:nvPr/>
            </p:nvGrpSpPr>
            <p:grpSpPr>
              <a:xfrm>
                <a:off x="846069" y="5033953"/>
                <a:ext cx="1366096" cy="555306"/>
                <a:chOff x="953235" y="4915915"/>
                <a:chExt cx="1366096" cy="555306"/>
              </a:xfrm>
            </p:grpSpPr>
            <p:cxnSp>
              <p:nvCxnSpPr>
                <p:cNvPr id="24" name="Straight Arrow Connector 23"/>
                <p:cNvCxnSpPr/>
                <p:nvPr/>
              </p:nvCxnSpPr>
              <p:spPr bwMode="auto">
                <a:xfrm flipV="1">
                  <a:off x="1167203" y="5013176"/>
                  <a:ext cx="1152128" cy="458045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5" name="TextBox 24"/>
                <p:cNvSpPr txBox="1"/>
                <p:nvPr/>
              </p:nvSpPr>
              <p:spPr>
                <a:xfrm>
                  <a:off x="953235" y="4915915"/>
                  <a:ext cx="76815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 smtClean="0"/>
                    <a:t>Laser</a:t>
                  </a:r>
                  <a:r>
                    <a:rPr lang="en-GB" sz="2000" dirty="0" smtClean="0"/>
                    <a:t> </a:t>
                  </a:r>
                  <a:endParaRPr lang="en-GB" sz="2000" dirty="0"/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3399655" y="3573016"/>
                <a:ext cx="1495502" cy="2361643"/>
                <a:chOff x="3563888" y="3443621"/>
                <a:chExt cx="1495502" cy="2361643"/>
              </a:xfrm>
            </p:grpSpPr>
            <p:cxnSp>
              <p:nvCxnSpPr>
                <p:cNvPr id="21" name="Straight Arrow Connector 20"/>
                <p:cNvCxnSpPr/>
                <p:nvPr/>
              </p:nvCxnSpPr>
              <p:spPr bwMode="auto">
                <a:xfrm>
                  <a:off x="3572272" y="4915171"/>
                  <a:ext cx="1296144" cy="890093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headEnd type="none" w="med" len="med"/>
                  <a:tailEnd type="triangle"/>
                </a:ln>
                <a:ex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/>
                <p:nvPr/>
              </p:nvCxnSpPr>
              <p:spPr bwMode="auto">
                <a:xfrm flipH="1" flipV="1">
                  <a:off x="3563888" y="3443621"/>
                  <a:ext cx="8384" cy="1471550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headEnd type="none" w="med" len="med"/>
                  <a:tailEnd type="triangle"/>
                </a:ln>
                <a:ex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/>
                <p:nvPr/>
              </p:nvCxnSpPr>
              <p:spPr bwMode="auto">
                <a:xfrm flipV="1">
                  <a:off x="3572272" y="4284712"/>
                  <a:ext cx="1487118" cy="630459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headEnd type="none" w="med" len="med"/>
                  <a:tailEnd type="triangle"/>
                </a:ln>
                <a:extLst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Oval 17"/>
              <p:cNvSpPr/>
              <p:nvPr/>
            </p:nvSpPr>
            <p:spPr bwMode="auto">
              <a:xfrm rot="1927713">
                <a:off x="2537261" y="5512685"/>
                <a:ext cx="180827" cy="86458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488655" y="6166316"/>
                <a:ext cx="17780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s</a:t>
                </a:r>
                <a:r>
                  <a:rPr lang="en-GB" sz="1200" dirty="0" smtClean="0"/>
                  <a:t>pot on burner showing</a:t>
                </a:r>
              </a:p>
              <a:p>
                <a:r>
                  <a:rPr lang="en-GB" sz="1200" dirty="0" smtClean="0"/>
                  <a:t>laser entry orientation</a:t>
                </a:r>
                <a:endParaRPr lang="en-GB" sz="1200" dirty="0"/>
              </a:p>
            </p:txBody>
          </p:sp>
          <p:cxnSp>
            <p:nvCxnSpPr>
              <p:cNvPr id="20" name="Straight Arrow Connector 19"/>
              <p:cNvCxnSpPr/>
              <p:nvPr/>
            </p:nvCxnSpPr>
            <p:spPr bwMode="auto">
              <a:xfrm flipV="1">
                <a:off x="2478338" y="5671804"/>
                <a:ext cx="99557" cy="52570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99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362923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PL -NiCEMSI 2015">
  <a:themeElements>
    <a:clrScheme name="NPL Colours">
      <a:dk1>
        <a:srgbClr val="005596"/>
      </a:dk1>
      <a:lt1>
        <a:sysClr val="window" lastClr="FFFFFF"/>
      </a:lt1>
      <a:dk2>
        <a:srgbClr val="00AEEF"/>
      </a:dk2>
      <a:lt2>
        <a:srgbClr val="EEECE1"/>
      </a:lt2>
      <a:accent1>
        <a:srgbClr val="005596"/>
      </a:accent1>
      <a:accent2>
        <a:srgbClr val="00AEEF"/>
      </a:accent2>
      <a:accent3>
        <a:srgbClr val="791D7E"/>
      </a:accent3>
      <a:accent4>
        <a:srgbClr val="FFC425"/>
      </a:accent4>
      <a:accent5>
        <a:srgbClr val="EE3224"/>
      </a:accent5>
      <a:accent6>
        <a:srgbClr val="6DB33F"/>
      </a:accent6>
      <a:hlink>
        <a:srgbClr val="0000FF"/>
      </a:hlink>
      <a:folHlink>
        <a:srgbClr val="800080"/>
      </a:folHlink>
    </a:clrScheme>
    <a:fontScheme name="NP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ヒラギノ角ゴ Pro W3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ヒラギノ角ゴ Pro W3" pitchFamily="28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3692D5D2-DF1A-4038-9715-2D4D3E6676B4}" vid="{A9A7128C-888C-4361-B903-508C9A32545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NPL WP3 update Mar 18</Template>
  <TotalTime>1745</TotalTime>
  <Words>1906</Words>
  <Application>Microsoft Office PowerPoint</Application>
  <PresentationFormat>Widescreen</PresentationFormat>
  <Paragraphs>279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ＭＳ Ｐゴシック</vt:lpstr>
      <vt:lpstr>Arial</vt:lpstr>
      <vt:lpstr>Calibri</vt:lpstr>
      <vt:lpstr>Cambria Math</vt:lpstr>
      <vt:lpstr>Comic Sans MS</vt:lpstr>
      <vt:lpstr>Futura Light bt</vt:lpstr>
      <vt:lpstr>Helvetica</vt:lpstr>
      <vt:lpstr>Symbol</vt:lpstr>
      <vt:lpstr>Times</vt:lpstr>
      <vt:lpstr>Times New Roman</vt:lpstr>
      <vt:lpstr>Wingdings</vt:lpstr>
      <vt:lpstr>Wingdings 2</vt:lpstr>
      <vt:lpstr>ヒラギノ角ゴ Pro W3</vt:lpstr>
      <vt:lpstr>NPL -NiCEMSI 2015</vt:lpstr>
      <vt:lpstr>WP4: Traceable combustion temperature measurement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InHouse Productions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Powerpoint general presentation</dc:subject>
  <dc:creator>Gavin Sutton</dc:creator>
  <cp:lastModifiedBy>Gavin Sutton</cp:lastModifiedBy>
  <cp:revision>197</cp:revision>
  <cp:lastPrinted>2015-02-02T13:33:46Z</cp:lastPrinted>
  <dcterms:created xsi:type="dcterms:W3CDTF">2018-03-12T11:06:33Z</dcterms:created>
  <dcterms:modified xsi:type="dcterms:W3CDTF">2018-04-13T14:23:19Z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ercoClassification">
    <vt:lpwstr>Not an NPL document (No visible marking)</vt:lpwstr>
  </property>
  <property fmtid="{D5CDD505-2E9C-101B-9397-08002B2CF9AE}" pid="3" name="aliashPowerpointFooter">
    <vt:lpwstr/>
  </property>
</Properties>
</file>