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776" r:id="rId1"/>
  </p:sldMasterIdLst>
  <p:notesMasterIdLst>
    <p:notesMasterId r:id="rId66"/>
  </p:notesMasterIdLst>
  <p:sldIdLst>
    <p:sldId id="448" r:id="rId2"/>
    <p:sldId id="594" r:id="rId3"/>
    <p:sldId id="568" r:id="rId4"/>
    <p:sldId id="513" r:id="rId5"/>
    <p:sldId id="514" r:id="rId6"/>
    <p:sldId id="515" r:id="rId7"/>
    <p:sldId id="595" r:id="rId8"/>
    <p:sldId id="516" r:id="rId9"/>
    <p:sldId id="517" r:id="rId10"/>
    <p:sldId id="556" r:id="rId11"/>
    <p:sldId id="518" r:id="rId12"/>
    <p:sldId id="520" r:id="rId13"/>
    <p:sldId id="596" r:id="rId14"/>
    <p:sldId id="585" r:id="rId15"/>
    <p:sldId id="584" r:id="rId16"/>
    <p:sldId id="597" r:id="rId17"/>
    <p:sldId id="587" r:id="rId18"/>
    <p:sldId id="586" r:id="rId19"/>
    <p:sldId id="569" r:id="rId20"/>
    <p:sldId id="598" r:id="rId21"/>
    <p:sldId id="571" r:id="rId22"/>
    <p:sldId id="572" r:id="rId23"/>
    <p:sldId id="573" r:id="rId24"/>
    <p:sldId id="574" r:id="rId25"/>
    <p:sldId id="575" r:id="rId26"/>
    <p:sldId id="576" r:id="rId27"/>
    <p:sldId id="577" r:id="rId28"/>
    <p:sldId id="578" r:id="rId29"/>
    <p:sldId id="579" r:id="rId30"/>
    <p:sldId id="580" r:id="rId31"/>
    <p:sldId id="599" r:id="rId32"/>
    <p:sldId id="600" r:id="rId33"/>
    <p:sldId id="602" r:id="rId34"/>
    <p:sldId id="601" r:id="rId35"/>
    <p:sldId id="603" r:id="rId36"/>
    <p:sldId id="593" r:id="rId37"/>
    <p:sldId id="581" r:id="rId38"/>
    <p:sldId id="582" r:id="rId39"/>
    <p:sldId id="583" r:id="rId40"/>
    <p:sldId id="527" r:id="rId41"/>
    <p:sldId id="535" r:id="rId42"/>
    <p:sldId id="528" r:id="rId43"/>
    <p:sldId id="564" r:id="rId44"/>
    <p:sldId id="529" r:id="rId45"/>
    <p:sldId id="537" r:id="rId46"/>
    <p:sldId id="530" r:id="rId47"/>
    <p:sldId id="538" r:id="rId48"/>
    <p:sldId id="566" r:id="rId49"/>
    <p:sldId id="565" r:id="rId50"/>
    <p:sldId id="567" r:id="rId51"/>
    <p:sldId id="540" r:id="rId52"/>
    <p:sldId id="541" r:id="rId53"/>
    <p:sldId id="542" r:id="rId54"/>
    <p:sldId id="539" r:id="rId55"/>
    <p:sldId id="532" r:id="rId56"/>
    <p:sldId id="545" r:id="rId57"/>
    <p:sldId id="533" r:id="rId58"/>
    <p:sldId id="544" r:id="rId59"/>
    <p:sldId id="546" r:id="rId60"/>
    <p:sldId id="547" r:id="rId61"/>
    <p:sldId id="555" r:id="rId62"/>
    <p:sldId id="560" r:id="rId63"/>
    <p:sldId id="485" r:id="rId64"/>
    <p:sldId id="543"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75746A90-61C2-44B7-BA1A-D409C78CBDD3}">
          <p14:sldIdLst>
            <p14:sldId id="448"/>
          </p14:sldIdLst>
        </p14:section>
        <p14:section name="Measurement" id="{0F37F4D1-CAA1-46ED-ABAB-2C6F72AA250C}">
          <p14:sldIdLst>
            <p14:sldId id="594"/>
            <p14:sldId id="568"/>
            <p14:sldId id="513"/>
            <p14:sldId id="514"/>
            <p14:sldId id="515"/>
          </p14:sldIdLst>
        </p14:section>
        <p14:section name="SI Redefinition" id="{7BD19A95-36D0-4D1C-93F4-0F415CC18CD6}">
          <p14:sldIdLst>
            <p14:sldId id="595"/>
            <p14:sldId id="516"/>
            <p14:sldId id="517"/>
            <p14:sldId id="556"/>
            <p14:sldId id="518"/>
            <p14:sldId id="520"/>
          </p14:sldIdLst>
        </p14:section>
        <p14:section name="Details of the kelvin re-definition" id="{28F8AA96-F75B-4F50-B094-771A71AB08E0}">
          <p14:sldIdLst>
            <p14:sldId id="596"/>
            <p14:sldId id="585"/>
            <p14:sldId id="584"/>
            <p14:sldId id="597"/>
            <p14:sldId id="587"/>
            <p14:sldId id="586"/>
            <p14:sldId id="569"/>
            <p14:sldId id="598"/>
            <p14:sldId id="571"/>
            <p14:sldId id="572"/>
            <p14:sldId id="573"/>
            <p14:sldId id="574"/>
            <p14:sldId id="575"/>
            <p14:sldId id="576"/>
            <p14:sldId id="577"/>
            <p14:sldId id="578"/>
            <p14:sldId id="579"/>
            <p14:sldId id="580"/>
            <p14:sldId id="599"/>
            <p14:sldId id="600"/>
            <p14:sldId id="602"/>
            <p14:sldId id="601"/>
            <p14:sldId id="603"/>
            <p14:sldId id="593"/>
            <p14:sldId id="581"/>
            <p14:sldId id="582"/>
            <p14:sldId id="583"/>
            <p14:sldId id="527"/>
            <p14:sldId id="535"/>
            <p14:sldId id="528"/>
            <p14:sldId id="564"/>
            <p14:sldId id="529"/>
            <p14:sldId id="537"/>
            <p14:sldId id="530"/>
            <p14:sldId id="538"/>
            <p14:sldId id="566"/>
            <p14:sldId id="565"/>
            <p14:sldId id="567"/>
            <p14:sldId id="540"/>
            <p14:sldId id="541"/>
            <p14:sldId id="542"/>
            <p14:sldId id="539"/>
            <p14:sldId id="532"/>
            <p14:sldId id="545"/>
            <p14:sldId id="533"/>
            <p14:sldId id="544"/>
            <p14:sldId id="546"/>
            <p14:sldId id="547"/>
            <p14:sldId id="555"/>
            <p14:sldId id="560"/>
            <p14:sldId id="485"/>
            <p14:sldId id="543"/>
          </p14:sldIdLst>
        </p14:section>
      </p14:sectionLst>
    </p:ext>
    <p:ext uri="{EFAFB233-063F-42B5-8137-9DF3F51BA10A}">
      <p15:sldGuideLst xmlns:p15="http://schemas.microsoft.com/office/powerpoint/2012/main">
        <p15:guide id="1" orient="horz" pos="2795" userDrawn="1">
          <p15:clr>
            <a:srgbClr val="A4A3A4"/>
          </p15:clr>
        </p15:guide>
        <p15:guide id="2" pos="148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B08F"/>
    <a:srgbClr val="0000FF"/>
    <a:srgbClr val="000000"/>
    <a:srgbClr val="FFFFB9"/>
    <a:srgbClr val="B2D28D"/>
    <a:srgbClr val="FDD08D"/>
    <a:srgbClr val="F3988D"/>
    <a:srgbClr val="B4D28C"/>
    <a:srgbClr val="7DA8DA"/>
    <a:srgbClr val="A17DB7"/>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93" autoAdjust="0"/>
    <p:restoredTop sz="85248" autoAdjust="0"/>
  </p:normalViewPr>
  <p:slideViewPr>
    <p:cSldViewPr snapToGrid="0">
      <p:cViewPr varScale="1">
        <p:scale>
          <a:sx n="75" d="100"/>
          <a:sy n="75" d="100"/>
        </p:scale>
        <p:origin x="634" y="48"/>
      </p:cViewPr>
      <p:guideLst>
        <p:guide orient="horz" pos="2795"/>
        <p:guide pos="1481"/>
      </p:guideLst>
    </p:cSldViewPr>
  </p:slideViewPr>
  <p:notesTextViewPr>
    <p:cViewPr>
      <p:scale>
        <a:sx n="3" d="2"/>
        <a:sy n="3" d="2"/>
      </p:scale>
      <p:origin x="0" y="0"/>
    </p:cViewPr>
  </p:notesTextViewPr>
  <p:sorterViewPr>
    <p:cViewPr>
      <p:scale>
        <a:sx n="100" d="100"/>
        <a:sy n="100" d="100"/>
      </p:scale>
      <p:origin x="0" y="-10925"/>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95CCC-435F-4957-963C-94580E2A79E5}" type="datetimeFigureOut">
              <a:rPr lang="en-GB" smtClean="0"/>
              <a:t>14/05/2018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55980F-DD7A-4385-8950-1CD7ABF3CA89}" type="slidenum">
              <a:rPr lang="en-GB" smtClean="0"/>
              <a:t>‹#›</a:t>
            </a:fld>
            <a:endParaRPr lang="en-GB"/>
          </a:p>
        </p:txBody>
      </p:sp>
    </p:spTree>
    <p:extLst>
      <p:ext uri="{BB962C8B-B14F-4D97-AF65-F5344CB8AC3E}">
        <p14:creationId xmlns:p14="http://schemas.microsoft.com/office/powerpoint/2010/main" val="2277189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defTabSz="954088">
              <a:defRPr sz="2400">
                <a:solidFill>
                  <a:schemeClr val="tx1"/>
                </a:solidFill>
                <a:latin typeface="Arial" panose="020B0604020202020204" pitchFamily="34" charset="0"/>
                <a:ea typeface="ヒラギノ角ゴ Pro W3" pitchFamily="28" charset="-128"/>
              </a:defRPr>
            </a:lvl1pPr>
            <a:lvl2pPr marL="742950" indent="-285750" defTabSz="954088">
              <a:defRPr sz="2400">
                <a:solidFill>
                  <a:schemeClr val="tx1"/>
                </a:solidFill>
                <a:latin typeface="Arial" panose="020B0604020202020204" pitchFamily="34" charset="0"/>
                <a:ea typeface="ヒラギノ角ゴ Pro W3" pitchFamily="28" charset="-128"/>
              </a:defRPr>
            </a:lvl2pPr>
            <a:lvl3pPr marL="1143000" indent="-228600" defTabSz="954088">
              <a:defRPr sz="2400">
                <a:solidFill>
                  <a:schemeClr val="tx1"/>
                </a:solidFill>
                <a:latin typeface="Arial" panose="020B0604020202020204" pitchFamily="34" charset="0"/>
                <a:ea typeface="ヒラギノ角ゴ Pro W3" pitchFamily="28" charset="-128"/>
              </a:defRPr>
            </a:lvl3pPr>
            <a:lvl4pPr marL="1600200" indent="-228600" defTabSz="954088">
              <a:defRPr sz="2400">
                <a:solidFill>
                  <a:schemeClr val="tx1"/>
                </a:solidFill>
                <a:latin typeface="Arial" panose="020B0604020202020204" pitchFamily="34" charset="0"/>
                <a:ea typeface="ヒラギノ角ゴ Pro W3" pitchFamily="28" charset="-128"/>
              </a:defRPr>
            </a:lvl4pPr>
            <a:lvl5pPr marL="2057400" indent="-228600" defTabSz="954088">
              <a:defRPr sz="2400">
                <a:solidFill>
                  <a:schemeClr val="tx1"/>
                </a:solidFill>
                <a:latin typeface="Arial" panose="020B0604020202020204" pitchFamily="34" charset="0"/>
                <a:ea typeface="ヒラギノ角ゴ Pro W3" pitchFamily="28" charset="-128"/>
              </a:defRPr>
            </a:lvl5pPr>
            <a:lvl6pPr marL="2514600" indent="-228600" defTabSz="954088"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6pPr>
            <a:lvl7pPr marL="2971800" indent="-228600" defTabSz="954088"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7pPr>
            <a:lvl8pPr marL="3429000" indent="-228600" defTabSz="954088"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8pPr>
            <a:lvl9pPr marL="3886200" indent="-228600" defTabSz="954088"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9pPr>
          </a:lstStyle>
          <a:p>
            <a:fld id="{E428E99D-8D2B-4C65-94A2-17FA697A914F}" type="slidenum">
              <a:rPr lang="en-GB" altLang="en-US" sz="1300" smtClean="0">
                <a:ea typeface="Arial Unicode MS" panose="020B0604020202020204" pitchFamily="34" charset="-128"/>
              </a:rPr>
              <a:pPr/>
              <a:t>1</a:t>
            </a:fld>
            <a:endParaRPr lang="en-GB" altLang="en-US" sz="1300" dirty="0" smtClean="0">
              <a:ea typeface="Arial Unicode MS" panose="020B0604020202020204" pitchFamily="34" charset="-128"/>
            </a:endParaRPr>
          </a:p>
        </p:txBody>
      </p:sp>
      <p:sp>
        <p:nvSpPr>
          <p:cNvPr id="20483" name="Rectangle 2"/>
          <p:cNvSpPr>
            <a:spLocks noGrp="1" noChangeArrowheads="1"/>
          </p:cNvSpPr>
          <p:nvPr>
            <p:ph type="body" idx="1"/>
          </p:nvPr>
        </p:nvSpPr>
        <p:spPr>
          <a:xfrm>
            <a:off x="904875" y="4718050"/>
            <a:ext cx="4983163" cy="4468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r>
              <a:rPr lang="en-GB" altLang="en-US" dirty="0" smtClean="0"/>
              <a:t>NPL</a:t>
            </a:r>
            <a:r>
              <a:rPr lang="en-GB" altLang="en-US" baseline="0" dirty="0" smtClean="0"/>
              <a:t> is highlighted on this slide to remind me to mention it upfront &amp; always.</a:t>
            </a:r>
            <a:endParaRPr lang="en-GB" altLang="en-US" dirty="0" smtClean="0"/>
          </a:p>
        </p:txBody>
      </p:sp>
      <p:sp>
        <p:nvSpPr>
          <p:cNvPr id="20484" name="Rectangle 3"/>
          <p:cNvSpPr>
            <a:spLocks noGrp="1" noRot="1" noChangeAspect="1" noChangeArrowheads="1" noTextEdit="1"/>
          </p:cNvSpPr>
          <p:nvPr>
            <p:ph type="sldImg"/>
          </p:nvPr>
        </p:nvSpPr>
        <p:spPr>
          <a:xfrm>
            <a:off x="98425" y="750888"/>
            <a:ext cx="6594475" cy="3709987"/>
          </a:xfrm>
          <a:noFill/>
          <a:ln w="12700" cap="flat">
            <a:solidFill>
              <a:schemeClr val="tx1"/>
            </a:solidFill>
          </a:ln>
        </p:spPr>
      </p:sp>
    </p:spTree>
    <p:extLst>
      <p:ext uri="{BB962C8B-B14F-4D97-AF65-F5344CB8AC3E}">
        <p14:creationId xmlns:p14="http://schemas.microsoft.com/office/powerpoint/2010/main" val="932865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fld id="{B83BD011-BB53-45E9-9F69-CEFFD6AB892A}" type="slidenum">
              <a:rPr lang="en-GB" sz="1200">
                <a:latin typeface="Times New Roman" pitchFamily="18" charset="0"/>
                <a:ea typeface="Arial Unicode MS" panose="020B0604020202020204" pitchFamily="34" charset="-128"/>
              </a:rPr>
              <a:pPr/>
              <a:t>10</a:t>
            </a:fld>
            <a:endParaRPr lang="en-GB" sz="1200" dirty="0">
              <a:latin typeface="Times New Roman" pitchFamily="18" charset="0"/>
              <a:ea typeface="Arial Unicode MS" panose="020B0604020202020204" pitchFamily="34" charset="-128"/>
            </a:endParaRPr>
          </a:p>
        </p:txBody>
      </p:sp>
      <p:sp>
        <p:nvSpPr>
          <p:cNvPr id="97283" name="Rectangle 7"/>
          <p:cNvSpPr txBox="1">
            <a:spLocks noGrp="1" noChangeArrowheads="1"/>
          </p:cNvSpPr>
          <p:nvPr/>
        </p:nvSpPr>
        <p:spPr bwMode="auto">
          <a:xfrm>
            <a:off x="5515814" y="9433106"/>
            <a:ext cx="1277114"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pPr algn="r" eaLnBrk="1" hangingPunct="1"/>
            <a:fld id="{232E5552-7678-4849-8013-3651AC553417}" type="slidenum">
              <a:rPr lang="en-GB" sz="1200">
                <a:ea typeface="Arial Unicode MS" panose="020B0604020202020204" pitchFamily="34" charset="-128"/>
              </a:rPr>
              <a:pPr algn="r" eaLnBrk="1" hangingPunct="1"/>
              <a:t>10</a:t>
            </a:fld>
            <a:endParaRPr lang="en-GB" sz="1200" dirty="0">
              <a:ea typeface="Arial Unicode MS" panose="020B0604020202020204" pitchFamily="34" charset="-128"/>
            </a:endParaRPr>
          </a:p>
        </p:txBody>
      </p:sp>
      <p:sp>
        <p:nvSpPr>
          <p:cNvPr id="97284" name="Rectangle 2"/>
          <p:cNvSpPr>
            <a:spLocks noGrp="1" noRot="1" noChangeAspect="1" noChangeArrowheads="1" noTextEdit="1"/>
          </p:cNvSpPr>
          <p:nvPr>
            <p:ph type="sldImg"/>
          </p:nvPr>
        </p:nvSpPr>
        <p:spPr>
          <a:xfrm>
            <a:off x="87313" y="744538"/>
            <a:ext cx="6619875" cy="3724275"/>
          </a:xfrm>
          <a:ln/>
        </p:spPr>
      </p:sp>
      <p:sp>
        <p:nvSpPr>
          <p:cNvPr id="97285" name="Rectangle 3"/>
          <p:cNvSpPr>
            <a:spLocks noGrp="1" noChangeArrowheads="1"/>
          </p:cNvSpPr>
          <p:nvPr>
            <p:ph type="body" idx="1"/>
          </p:nvPr>
        </p:nvSpPr>
        <p:spPr>
          <a:noFill/>
        </p:spPr>
        <p:txBody>
          <a:bodyPr lIns="91433" tIns="45716" rIns="91433" bIns="45716"/>
          <a:lstStyle/>
          <a:p>
            <a:pPr eaLnBrk="1" hangingPunct="1"/>
            <a:r>
              <a:rPr lang="en-US" dirty="0" smtClean="0"/>
              <a:t>This harks back to the earlier diagram showing how the</a:t>
            </a:r>
            <a:r>
              <a:rPr lang="en-US" baseline="0" dirty="0" smtClean="0"/>
              <a:t> constants are ‘abstracted’ and should never change.</a:t>
            </a:r>
            <a:endParaRPr lang="en-US" dirty="0" smtClean="0"/>
          </a:p>
        </p:txBody>
      </p:sp>
    </p:spTree>
    <p:extLst>
      <p:ext uri="{BB962C8B-B14F-4D97-AF65-F5344CB8AC3E}">
        <p14:creationId xmlns:p14="http://schemas.microsoft.com/office/powerpoint/2010/main" val="2803845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fld id="{B83BD011-BB53-45E9-9F69-CEFFD6AB892A}" type="slidenum">
              <a:rPr lang="en-GB" sz="1200">
                <a:latin typeface="Times New Roman" pitchFamily="18" charset="0"/>
                <a:ea typeface="Arial Unicode MS" panose="020B0604020202020204" pitchFamily="34" charset="-128"/>
              </a:rPr>
              <a:pPr/>
              <a:t>11</a:t>
            </a:fld>
            <a:endParaRPr lang="en-GB" sz="1200" dirty="0">
              <a:latin typeface="Times New Roman" pitchFamily="18" charset="0"/>
              <a:ea typeface="Arial Unicode MS" panose="020B0604020202020204" pitchFamily="34" charset="-128"/>
            </a:endParaRPr>
          </a:p>
        </p:txBody>
      </p:sp>
      <p:sp>
        <p:nvSpPr>
          <p:cNvPr id="97283" name="Rectangle 7"/>
          <p:cNvSpPr txBox="1">
            <a:spLocks noGrp="1" noChangeArrowheads="1"/>
          </p:cNvSpPr>
          <p:nvPr/>
        </p:nvSpPr>
        <p:spPr bwMode="auto">
          <a:xfrm>
            <a:off x="5515814" y="9433106"/>
            <a:ext cx="1277114"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pPr algn="r" eaLnBrk="1" hangingPunct="1"/>
            <a:fld id="{232E5552-7678-4849-8013-3651AC553417}" type="slidenum">
              <a:rPr lang="en-GB" sz="1200">
                <a:ea typeface="Arial Unicode MS" panose="020B0604020202020204" pitchFamily="34" charset="-128"/>
              </a:rPr>
              <a:pPr algn="r" eaLnBrk="1" hangingPunct="1"/>
              <a:t>11</a:t>
            </a:fld>
            <a:endParaRPr lang="en-GB" sz="1200" dirty="0">
              <a:ea typeface="Arial Unicode MS" panose="020B0604020202020204" pitchFamily="34" charset="-128"/>
            </a:endParaRPr>
          </a:p>
        </p:txBody>
      </p:sp>
      <p:sp>
        <p:nvSpPr>
          <p:cNvPr id="97284" name="Rectangle 2"/>
          <p:cNvSpPr>
            <a:spLocks noGrp="1" noRot="1" noChangeAspect="1" noChangeArrowheads="1" noTextEdit="1"/>
          </p:cNvSpPr>
          <p:nvPr>
            <p:ph type="sldImg"/>
          </p:nvPr>
        </p:nvSpPr>
        <p:spPr>
          <a:xfrm>
            <a:off x="87313" y="744538"/>
            <a:ext cx="6619875" cy="3724275"/>
          </a:xfrm>
          <a:ln/>
        </p:spPr>
      </p:sp>
      <p:sp>
        <p:nvSpPr>
          <p:cNvPr id="97285" name="Rectangle 3"/>
          <p:cNvSpPr>
            <a:spLocks noGrp="1" noChangeArrowheads="1"/>
          </p:cNvSpPr>
          <p:nvPr>
            <p:ph type="body" idx="1"/>
          </p:nvPr>
        </p:nvSpPr>
        <p:spPr>
          <a:noFill/>
        </p:spPr>
        <p:txBody>
          <a:bodyPr lIns="91433" tIns="45716" rIns="91433" bIns="45716"/>
          <a:lstStyle/>
          <a:p>
            <a:pPr eaLnBrk="1" hangingPunct="1"/>
            <a:r>
              <a:rPr lang="en-US" dirty="0" smtClean="0"/>
              <a:t>CGPM 13</a:t>
            </a:r>
            <a:r>
              <a:rPr lang="en-US" baseline="30000" dirty="0" smtClean="0"/>
              <a:t>th</a:t>
            </a:r>
            <a:r>
              <a:rPr lang="en-US" dirty="0" smtClean="0"/>
              <a:t> November to 16</a:t>
            </a:r>
            <a:r>
              <a:rPr lang="en-US" baseline="30000" dirty="0" smtClean="0"/>
              <a:t>th</a:t>
            </a:r>
            <a:r>
              <a:rPr lang="en-US" dirty="0" smtClean="0"/>
              <a:t> November 2018</a:t>
            </a:r>
          </a:p>
        </p:txBody>
      </p:sp>
    </p:spTree>
    <p:extLst>
      <p:ext uri="{BB962C8B-B14F-4D97-AF65-F5344CB8AC3E}">
        <p14:creationId xmlns:p14="http://schemas.microsoft.com/office/powerpoint/2010/main" val="3833868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Graphical illustration of the</a:t>
            </a:r>
            <a:r>
              <a:rPr lang="en-GB" baseline="0" dirty="0" smtClean="0"/>
              <a:t> way the constants are represented along with the units in the logo.</a:t>
            </a:r>
            <a:endParaRPr lang="en-GB" dirty="0"/>
          </a:p>
        </p:txBody>
      </p:sp>
      <p:sp>
        <p:nvSpPr>
          <p:cNvPr id="4" name="Slide Number Placeholder 3"/>
          <p:cNvSpPr>
            <a:spLocks noGrp="1"/>
          </p:cNvSpPr>
          <p:nvPr>
            <p:ph type="sldNum" sz="quarter" idx="10"/>
          </p:nvPr>
        </p:nvSpPr>
        <p:spPr/>
        <p:txBody>
          <a:bodyPr/>
          <a:lstStyle/>
          <a:p>
            <a:pPr>
              <a:defRPr/>
            </a:pPr>
            <a:fld id="{F332EF02-C0AF-436E-85B3-4B3CE9C6E002}" type="slidenum">
              <a:rPr lang="en-GB" smtClean="0"/>
              <a:pPr>
                <a:defRPr/>
              </a:pPr>
              <a:t>12</a:t>
            </a:fld>
            <a:endParaRPr lang="en-GB"/>
          </a:p>
        </p:txBody>
      </p:sp>
    </p:spTree>
    <p:extLst>
      <p:ext uri="{BB962C8B-B14F-4D97-AF65-F5344CB8AC3E}">
        <p14:creationId xmlns:p14="http://schemas.microsoft.com/office/powerpoint/2010/main" val="2380745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fld id="{E8F6D9D1-8911-4469-9410-B7EDF705BCD4}" type="slidenum">
              <a:rPr lang="en-GB" sz="1200">
                <a:latin typeface="Times New Roman" pitchFamily="18" charset="0"/>
              </a:rPr>
              <a:pPr/>
              <a:t>13</a:t>
            </a:fld>
            <a:endParaRPr lang="en-GB" sz="1200">
              <a:latin typeface="Times New Roman" pitchFamily="18" charset="0"/>
            </a:endParaRPr>
          </a:p>
        </p:txBody>
      </p:sp>
      <p:sp>
        <p:nvSpPr>
          <p:cNvPr id="115715" name="Rectangle 7"/>
          <p:cNvSpPr txBox="1">
            <a:spLocks noGrp="1" noChangeArrowheads="1"/>
          </p:cNvSpPr>
          <p:nvPr/>
        </p:nvSpPr>
        <p:spPr bwMode="auto">
          <a:xfrm>
            <a:off x="5515814" y="9433106"/>
            <a:ext cx="1277114"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pPr algn="r" eaLnBrk="1" hangingPunct="1"/>
            <a:fld id="{1EEC6282-B5D5-4851-97CB-5432906EABA1}" type="slidenum">
              <a:rPr lang="en-GB" sz="1200"/>
              <a:pPr algn="r" eaLnBrk="1" hangingPunct="1"/>
              <a:t>13</a:t>
            </a:fld>
            <a:endParaRPr lang="en-GB" sz="1200"/>
          </a:p>
        </p:txBody>
      </p:sp>
      <p:sp>
        <p:nvSpPr>
          <p:cNvPr id="115716" name="Rectangle 2"/>
          <p:cNvSpPr>
            <a:spLocks noGrp="1" noRot="1" noChangeAspect="1" noChangeArrowheads="1" noTextEdit="1"/>
          </p:cNvSpPr>
          <p:nvPr>
            <p:ph type="sldImg"/>
          </p:nvPr>
        </p:nvSpPr>
        <p:spPr>
          <a:xfrm>
            <a:off x="685800" y="1143000"/>
            <a:ext cx="5486400" cy="3086100"/>
          </a:xfrm>
          <a:ln/>
        </p:spPr>
      </p:sp>
      <p:sp>
        <p:nvSpPr>
          <p:cNvPr id="115717" name="Rectangle 3"/>
          <p:cNvSpPr>
            <a:spLocks noGrp="1" noChangeArrowheads="1"/>
          </p:cNvSpPr>
          <p:nvPr>
            <p:ph type="body" idx="1"/>
          </p:nvPr>
        </p:nvSpPr>
        <p:spPr>
          <a:noFill/>
        </p:spPr>
        <p:txBody>
          <a:bodyPr lIns="91433" tIns="45716" rIns="91433" bIns="45716"/>
          <a:lstStyle/>
          <a:p>
            <a:pPr eaLnBrk="1" hangingPunct="1"/>
            <a:endParaRPr lang="en-US" dirty="0" smtClean="0"/>
          </a:p>
        </p:txBody>
      </p:sp>
    </p:spTree>
    <p:extLst>
      <p:ext uri="{BB962C8B-B14F-4D97-AF65-F5344CB8AC3E}">
        <p14:creationId xmlns:p14="http://schemas.microsoft.com/office/powerpoint/2010/main" val="1271883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55980F-DD7A-4385-8950-1CD7ABF3CA89}" type="slidenum">
              <a:rPr lang="en-GB" smtClean="0"/>
              <a:t>14</a:t>
            </a:fld>
            <a:endParaRPr lang="en-GB"/>
          </a:p>
        </p:txBody>
      </p:sp>
    </p:spTree>
    <p:extLst>
      <p:ext uri="{BB962C8B-B14F-4D97-AF65-F5344CB8AC3E}">
        <p14:creationId xmlns:p14="http://schemas.microsoft.com/office/powerpoint/2010/main" val="4079862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55980F-DD7A-4385-8950-1CD7ABF3CA89}" type="slidenum">
              <a:rPr lang="en-GB" smtClean="0"/>
              <a:t>15</a:t>
            </a:fld>
            <a:endParaRPr lang="en-GB"/>
          </a:p>
        </p:txBody>
      </p:sp>
    </p:spTree>
    <p:extLst>
      <p:ext uri="{BB962C8B-B14F-4D97-AF65-F5344CB8AC3E}">
        <p14:creationId xmlns:p14="http://schemas.microsoft.com/office/powerpoint/2010/main" val="2795544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55980F-DD7A-4385-8950-1CD7ABF3CA89}" type="slidenum">
              <a:rPr lang="en-GB" smtClean="0"/>
              <a:t>16</a:t>
            </a:fld>
            <a:endParaRPr lang="en-GB"/>
          </a:p>
        </p:txBody>
      </p:sp>
    </p:spTree>
    <p:extLst>
      <p:ext uri="{BB962C8B-B14F-4D97-AF65-F5344CB8AC3E}">
        <p14:creationId xmlns:p14="http://schemas.microsoft.com/office/powerpoint/2010/main" val="3573988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fld id="{5803FF30-44CE-45E4-81D2-BFED0ABB0B28}" type="slidenum">
              <a:rPr lang="en-GB" sz="1200">
                <a:latin typeface="Times New Roman" pitchFamily="18" charset="0"/>
                <a:ea typeface="Arial Unicode MS" panose="020B0604020202020204" pitchFamily="34" charset="-128"/>
              </a:rPr>
              <a:pPr/>
              <a:t>17</a:t>
            </a:fld>
            <a:endParaRPr lang="en-GB" sz="1200" dirty="0">
              <a:latin typeface="Times New Roman" pitchFamily="18" charset="0"/>
              <a:ea typeface="Arial Unicode MS" panose="020B0604020202020204" pitchFamily="34" charset="-128"/>
            </a:endParaRPr>
          </a:p>
        </p:txBody>
      </p:sp>
      <p:sp>
        <p:nvSpPr>
          <p:cNvPr id="99331" name="Rectangle 2"/>
          <p:cNvSpPr>
            <a:spLocks noGrp="1" noRot="1" noChangeAspect="1" noChangeArrowheads="1" noTextEdit="1"/>
          </p:cNvSpPr>
          <p:nvPr>
            <p:ph type="sldImg"/>
          </p:nvPr>
        </p:nvSpPr>
        <p:spPr>
          <a:xfrm>
            <a:off x="87313" y="744538"/>
            <a:ext cx="6619875" cy="3724275"/>
          </a:xfrm>
          <a:ln/>
        </p:spPr>
      </p:sp>
      <p:sp>
        <p:nvSpPr>
          <p:cNvPr id="99332"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816995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fld id="{5803FF30-44CE-45E4-81D2-BFED0ABB0B28}" type="slidenum">
              <a:rPr lang="en-GB" sz="1200">
                <a:latin typeface="Times New Roman" pitchFamily="18" charset="0"/>
                <a:ea typeface="Arial Unicode MS" panose="020B0604020202020204" pitchFamily="34" charset="-128"/>
              </a:rPr>
              <a:pPr/>
              <a:t>18</a:t>
            </a:fld>
            <a:endParaRPr lang="en-GB" sz="1200" dirty="0">
              <a:latin typeface="Times New Roman" pitchFamily="18" charset="0"/>
              <a:ea typeface="Arial Unicode MS" panose="020B0604020202020204" pitchFamily="34" charset="-128"/>
            </a:endParaRPr>
          </a:p>
        </p:txBody>
      </p:sp>
      <p:sp>
        <p:nvSpPr>
          <p:cNvPr id="99331" name="Rectangle 2"/>
          <p:cNvSpPr>
            <a:spLocks noGrp="1" noRot="1" noChangeAspect="1" noChangeArrowheads="1" noTextEdit="1"/>
          </p:cNvSpPr>
          <p:nvPr>
            <p:ph type="sldImg"/>
          </p:nvPr>
        </p:nvSpPr>
        <p:spPr>
          <a:xfrm>
            <a:off x="87313" y="744538"/>
            <a:ext cx="6619875" cy="3724275"/>
          </a:xfrm>
          <a:ln/>
        </p:spPr>
      </p:sp>
      <p:sp>
        <p:nvSpPr>
          <p:cNvPr id="99332"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2843873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fld id="{B83BD011-BB53-45E9-9F69-CEFFD6AB892A}" type="slidenum">
              <a:rPr lang="en-GB" sz="1200">
                <a:latin typeface="Times New Roman" pitchFamily="18" charset="0"/>
                <a:ea typeface="Arial Unicode MS" panose="020B0604020202020204" pitchFamily="34" charset="-128"/>
              </a:rPr>
              <a:pPr/>
              <a:t>19</a:t>
            </a:fld>
            <a:endParaRPr lang="en-GB" sz="1200" dirty="0">
              <a:latin typeface="Times New Roman" pitchFamily="18" charset="0"/>
              <a:ea typeface="Arial Unicode MS" panose="020B0604020202020204" pitchFamily="34" charset="-128"/>
            </a:endParaRPr>
          </a:p>
        </p:txBody>
      </p:sp>
      <p:sp>
        <p:nvSpPr>
          <p:cNvPr id="97283" name="Rectangle 7"/>
          <p:cNvSpPr txBox="1">
            <a:spLocks noGrp="1" noChangeArrowheads="1"/>
          </p:cNvSpPr>
          <p:nvPr/>
        </p:nvSpPr>
        <p:spPr bwMode="auto">
          <a:xfrm>
            <a:off x="5515814" y="9433106"/>
            <a:ext cx="1277114"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pPr algn="r" eaLnBrk="1" hangingPunct="1"/>
            <a:fld id="{232E5552-7678-4849-8013-3651AC553417}" type="slidenum">
              <a:rPr lang="en-GB" sz="1200">
                <a:ea typeface="Arial Unicode MS" panose="020B0604020202020204" pitchFamily="34" charset="-128"/>
              </a:rPr>
              <a:pPr algn="r" eaLnBrk="1" hangingPunct="1"/>
              <a:t>19</a:t>
            </a:fld>
            <a:endParaRPr lang="en-GB" sz="1200" dirty="0">
              <a:ea typeface="Arial Unicode MS" panose="020B0604020202020204" pitchFamily="34" charset="-128"/>
            </a:endParaRPr>
          </a:p>
        </p:txBody>
      </p:sp>
      <p:sp>
        <p:nvSpPr>
          <p:cNvPr id="97284" name="Rectangle 2"/>
          <p:cNvSpPr>
            <a:spLocks noGrp="1" noRot="1" noChangeAspect="1" noChangeArrowheads="1" noTextEdit="1"/>
          </p:cNvSpPr>
          <p:nvPr>
            <p:ph type="sldImg"/>
          </p:nvPr>
        </p:nvSpPr>
        <p:spPr>
          <a:xfrm>
            <a:off x="87313" y="744538"/>
            <a:ext cx="6619875" cy="3724275"/>
          </a:xfrm>
          <a:ln/>
        </p:spPr>
      </p:sp>
      <p:sp>
        <p:nvSpPr>
          <p:cNvPr id="97285" name="Rectangle 3"/>
          <p:cNvSpPr>
            <a:spLocks noGrp="1" noChangeArrowheads="1"/>
          </p:cNvSpPr>
          <p:nvPr>
            <p:ph type="body" idx="1"/>
          </p:nvPr>
        </p:nvSpPr>
        <p:spPr>
          <a:noFill/>
        </p:spPr>
        <p:txBody>
          <a:bodyPr lIns="91433" tIns="45716" rIns="91433" bIns="45716"/>
          <a:lstStyle/>
          <a:p>
            <a:pPr eaLnBrk="1" hangingPunct="1"/>
            <a:endParaRPr lang="en-US" dirty="0" smtClean="0"/>
          </a:p>
        </p:txBody>
      </p:sp>
    </p:spTree>
    <p:extLst>
      <p:ext uri="{BB962C8B-B14F-4D97-AF65-F5344CB8AC3E}">
        <p14:creationId xmlns:p14="http://schemas.microsoft.com/office/powerpoint/2010/main" val="4063891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fld id="{E8F6D9D1-8911-4469-9410-B7EDF705BCD4}" type="slidenum">
              <a:rPr lang="en-GB" sz="1200">
                <a:latin typeface="Times New Roman" pitchFamily="18" charset="0"/>
              </a:rPr>
              <a:pPr/>
              <a:t>2</a:t>
            </a:fld>
            <a:endParaRPr lang="en-GB" sz="1200">
              <a:latin typeface="Times New Roman" pitchFamily="18" charset="0"/>
            </a:endParaRPr>
          </a:p>
        </p:txBody>
      </p:sp>
      <p:sp>
        <p:nvSpPr>
          <p:cNvPr id="115715" name="Rectangle 7"/>
          <p:cNvSpPr txBox="1">
            <a:spLocks noGrp="1" noChangeArrowheads="1"/>
          </p:cNvSpPr>
          <p:nvPr/>
        </p:nvSpPr>
        <p:spPr bwMode="auto">
          <a:xfrm>
            <a:off x="5515814" y="9433106"/>
            <a:ext cx="1277114"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pPr algn="r" eaLnBrk="1" hangingPunct="1"/>
            <a:fld id="{1EEC6282-B5D5-4851-97CB-5432906EABA1}" type="slidenum">
              <a:rPr lang="en-GB" sz="1200"/>
              <a:pPr algn="r" eaLnBrk="1" hangingPunct="1"/>
              <a:t>2</a:t>
            </a:fld>
            <a:endParaRPr lang="en-GB" sz="1200"/>
          </a:p>
        </p:txBody>
      </p:sp>
      <p:sp>
        <p:nvSpPr>
          <p:cNvPr id="115716" name="Rectangle 2"/>
          <p:cNvSpPr>
            <a:spLocks noGrp="1" noRot="1" noChangeAspect="1" noChangeArrowheads="1" noTextEdit="1"/>
          </p:cNvSpPr>
          <p:nvPr>
            <p:ph type="sldImg"/>
          </p:nvPr>
        </p:nvSpPr>
        <p:spPr>
          <a:xfrm>
            <a:off x="685800" y="1143000"/>
            <a:ext cx="5486400" cy="3086100"/>
          </a:xfrm>
          <a:ln/>
        </p:spPr>
      </p:sp>
      <p:sp>
        <p:nvSpPr>
          <p:cNvPr id="115717" name="Rectangle 3"/>
          <p:cNvSpPr>
            <a:spLocks noGrp="1" noChangeArrowheads="1"/>
          </p:cNvSpPr>
          <p:nvPr>
            <p:ph type="body" idx="1"/>
          </p:nvPr>
        </p:nvSpPr>
        <p:spPr>
          <a:noFill/>
        </p:spPr>
        <p:txBody>
          <a:bodyPr lIns="91433" tIns="45716" rIns="91433" bIns="45716"/>
          <a:lstStyle/>
          <a:p>
            <a:pPr eaLnBrk="1" hangingPunct="1"/>
            <a:endParaRPr lang="en-US" dirty="0" smtClean="0"/>
          </a:p>
        </p:txBody>
      </p:sp>
    </p:spTree>
    <p:extLst>
      <p:ext uri="{BB962C8B-B14F-4D97-AF65-F5344CB8AC3E}">
        <p14:creationId xmlns:p14="http://schemas.microsoft.com/office/powerpoint/2010/main" val="2595090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fld id="{E8F6D9D1-8911-4469-9410-B7EDF705BCD4}" type="slidenum">
              <a:rPr lang="en-GB" sz="1200">
                <a:latin typeface="Times New Roman" pitchFamily="18" charset="0"/>
              </a:rPr>
              <a:pPr/>
              <a:t>20</a:t>
            </a:fld>
            <a:endParaRPr lang="en-GB" sz="1200">
              <a:latin typeface="Times New Roman" pitchFamily="18" charset="0"/>
            </a:endParaRPr>
          </a:p>
        </p:txBody>
      </p:sp>
      <p:sp>
        <p:nvSpPr>
          <p:cNvPr id="115715" name="Rectangle 7"/>
          <p:cNvSpPr txBox="1">
            <a:spLocks noGrp="1" noChangeArrowheads="1"/>
          </p:cNvSpPr>
          <p:nvPr/>
        </p:nvSpPr>
        <p:spPr bwMode="auto">
          <a:xfrm>
            <a:off x="5515814" y="9433106"/>
            <a:ext cx="1277114"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pPr algn="r" eaLnBrk="1" hangingPunct="1"/>
            <a:fld id="{1EEC6282-B5D5-4851-97CB-5432906EABA1}" type="slidenum">
              <a:rPr lang="en-GB" sz="1200"/>
              <a:pPr algn="r" eaLnBrk="1" hangingPunct="1"/>
              <a:t>20</a:t>
            </a:fld>
            <a:endParaRPr lang="en-GB" sz="1200"/>
          </a:p>
        </p:txBody>
      </p:sp>
      <p:sp>
        <p:nvSpPr>
          <p:cNvPr id="115716" name="Rectangle 2"/>
          <p:cNvSpPr>
            <a:spLocks noGrp="1" noRot="1" noChangeAspect="1" noChangeArrowheads="1" noTextEdit="1"/>
          </p:cNvSpPr>
          <p:nvPr>
            <p:ph type="sldImg"/>
          </p:nvPr>
        </p:nvSpPr>
        <p:spPr>
          <a:xfrm>
            <a:off x="685800" y="1143000"/>
            <a:ext cx="5486400" cy="3086100"/>
          </a:xfrm>
          <a:ln/>
        </p:spPr>
      </p:sp>
      <p:sp>
        <p:nvSpPr>
          <p:cNvPr id="115717" name="Rectangle 3"/>
          <p:cNvSpPr>
            <a:spLocks noGrp="1" noChangeArrowheads="1"/>
          </p:cNvSpPr>
          <p:nvPr>
            <p:ph type="body" idx="1"/>
          </p:nvPr>
        </p:nvSpPr>
        <p:spPr>
          <a:noFill/>
        </p:spPr>
        <p:txBody>
          <a:bodyPr lIns="91433" tIns="45716" rIns="91433" bIns="45716"/>
          <a:lstStyle/>
          <a:p>
            <a:pPr eaLnBrk="1" hangingPunct="1"/>
            <a:endParaRPr lang="en-US" dirty="0" smtClean="0"/>
          </a:p>
        </p:txBody>
      </p:sp>
    </p:spTree>
    <p:extLst>
      <p:ext uri="{BB962C8B-B14F-4D97-AF65-F5344CB8AC3E}">
        <p14:creationId xmlns:p14="http://schemas.microsoft.com/office/powerpoint/2010/main" val="3982355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332EF02-C0AF-436E-85B3-4B3CE9C6E002}" type="slidenum">
              <a:rPr lang="en-GB" smtClean="0"/>
              <a:pPr>
                <a:defRPr/>
              </a:pPr>
              <a:t>21</a:t>
            </a:fld>
            <a:endParaRPr lang="en-GB"/>
          </a:p>
        </p:txBody>
      </p:sp>
    </p:spTree>
    <p:extLst>
      <p:ext uri="{BB962C8B-B14F-4D97-AF65-F5344CB8AC3E}">
        <p14:creationId xmlns:p14="http://schemas.microsoft.com/office/powerpoint/2010/main" val="2037318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By Original uploader was </a:t>
            </a:r>
            <a:r>
              <a:rPr lang="en-GB" dirty="0" err="1" smtClean="0"/>
              <a:t>User:Bunzil</a:t>
            </a:r>
            <a:r>
              <a:rPr lang="en-GB" dirty="0" smtClean="0"/>
              <a:t> at </a:t>
            </a:r>
            <a:r>
              <a:rPr lang="en-GB" dirty="0" err="1" smtClean="0"/>
              <a:t>en.wikipedia</a:t>
            </a:r>
            <a:r>
              <a:rPr lang="en-GB" dirty="0" smtClean="0"/>
              <a:t> - Originally from </a:t>
            </a:r>
            <a:r>
              <a:rPr lang="en-GB" dirty="0" err="1" smtClean="0"/>
              <a:t>en.wikipedia</a:t>
            </a:r>
            <a:r>
              <a:rPr lang="en-GB" dirty="0" smtClean="0"/>
              <a:t>; description page is/was here., Public Domain, https://commons.wikimedia.org/w/index.php?curid=3308441</a:t>
            </a:r>
            <a:endParaRPr lang="en-GB" dirty="0"/>
          </a:p>
        </p:txBody>
      </p:sp>
      <p:sp>
        <p:nvSpPr>
          <p:cNvPr id="4" name="Slide Number Placeholder 3"/>
          <p:cNvSpPr>
            <a:spLocks noGrp="1"/>
          </p:cNvSpPr>
          <p:nvPr>
            <p:ph type="sldNum" sz="quarter" idx="10"/>
          </p:nvPr>
        </p:nvSpPr>
        <p:spPr/>
        <p:txBody>
          <a:bodyPr/>
          <a:lstStyle/>
          <a:p>
            <a:pPr>
              <a:defRPr/>
            </a:pPr>
            <a:fld id="{F332EF02-C0AF-436E-85B3-4B3CE9C6E002}" type="slidenum">
              <a:rPr lang="en-GB" smtClean="0"/>
              <a:pPr>
                <a:defRPr/>
              </a:pPr>
              <a:t>22</a:t>
            </a:fld>
            <a:endParaRPr lang="en-GB"/>
          </a:p>
        </p:txBody>
      </p:sp>
    </p:spTree>
    <p:extLst>
      <p:ext uri="{BB962C8B-B14F-4D97-AF65-F5344CB8AC3E}">
        <p14:creationId xmlns:p14="http://schemas.microsoft.com/office/powerpoint/2010/main" val="4255352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332EF02-C0AF-436E-85B3-4B3CE9C6E002}" type="slidenum">
              <a:rPr lang="en-GB" smtClean="0"/>
              <a:pPr>
                <a:defRPr/>
              </a:pPr>
              <a:t>23</a:t>
            </a:fld>
            <a:endParaRPr lang="en-GB"/>
          </a:p>
        </p:txBody>
      </p:sp>
    </p:spTree>
    <p:extLst>
      <p:ext uri="{BB962C8B-B14F-4D97-AF65-F5344CB8AC3E}">
        <p14:creationId xmlns:p14="http://schemas.microsoft.com/office/powerpoint/2010/main" val="38253472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332EF02-C0AF-436E-85B3-4B3CE9C6E002}" type="slidenum">
              <a:rPr lang="en-GB" smtClean="0"/>
              <a:pPr>
                <a:defRPr/>
              </a:pPr>
              <a:t>24</a:t>
            </a:fld>
            <a:endParaRPr lang="en-GB"/>
          </a:p>
        </p:txBody>
      </p:sp>
    </p:spTree>
    <p:extLst>
      <p:ext uri="{BB962C8B-B14F-4D97-AF65-F5344CB8AC3E}">
        <p14:creationId xmlns:p14="http://schemas.microsoft.com/office/powerpoint/2010/main" val="472675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By Original uploader was </a:t>
            </a:r>
            <a:r>
              <a:rPr lang="en-GB" dirty="0" err="1" smtClean="0"/>
              <a:t>User:Bunzil</a:t>
            </a:r>
            <a:r>
              <a:rPr lang="en-GB" dirty="0" smtClean="0"/>
              <a:t> at </a:t>
            </a:r>
            <a:r>
              <a:rPr lang="en-GB" dirty="0" err="1" smtClean="0"/>
              <a:t>en.wikipedia</a:t>
            </a:r>
            <a:r>
              <a:rPr lang="en-GB" dirty="0" smtClean="0"/>
              <a:t> - Originally from </a:t>
            </a:r>
            <a:r>
              <a:rPr lang="en-GB" dirty="0" err="1" smtClean="0"/>
              <a:t>en.wikipedia</a:t>
            </a:r>
            <a:r>
              <a:rPr lang="en-GB" dirty="0" smtClean="0"/>
              <a:t>; description page is/was here., Public Domain, https://commons.wikimedia.org/w/index.php?curid=3308441</a:t>
            </a:r>
            <a:endParaRPr lang="en-GB" dirty="0"/>
          </a:p>
        </p:txBody>
      </p:sp>
      <p:sp>
        <p:nvSpPr>
          <p:cNvPr id="4" name="Slide Number Placeholder 3"/>
          <p:cNvSpPr>
            <a:spLocks noGrp="1"/>
          </p:cNvSpPr>
          <p:nvPr>
            <p:ph type="sldNum" sz="quarter" idx="10"/>
          </p:nvPr>
        </p:nvSpPr>
        <p:spPr/>
        <p:txBody>
          <a:bodyPr/>
          <a:lstStyle/>
          <a:p>
            <a:pPr>
              <a:defRPr/>
            </a:pPr>
            <a:fld id="{F332EF02-C0AF-436E-85B3-4B3CE9C6E002}" type="slidenum">
              <a:rPr lang="en-GB" smtClean="0"/>
              <a:pPr>
                <a:defRPr/>
              </a:pPr>
              <a:t>25</a:t>
            </a:fld>
            <a:endParaRPr lang="en-GB"/>
          </a:p>
        </p:txBody>
      </p:sp>
    </p:spTree>
    <p:extLst>
      <p:ext uri="{BB962C8B-B14F-4D97-AF65-F5344CB8AC3E}">
        <p14:creationId xmlns:p14="http://schemas.microsoft.com/office/powerpoint/2010/main" val="115376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By Original uploader was </a:t>
            </a:r>
            <a:r>
              <a:rPr lang="en-GB" dirty="0" err="1" smtClean="0"/>
              <a:t>User:Bunzil</a:t>
            </a:r>
            <a:r>
              <a:rPr lang="en-GB" dirty="0" smtClean="0"/>
              <a:t> at </a:t>
            </a:r>
            <a:r>
              <a:rPr lang="en-GB" dirty="0" err="1" smtClean="0"/>
              <a:t>en.wikipedia</a:t>
            </a:r>
            <a:r>
              <a:rPr lang="en-GB" dirty="0" smtClean="0"/>
              <a:t> - Originally from </a:t>
            </a:r>
            <a:r>
              <a:rPr lang="en-GB" dirty="0" err="1" smtClean="0"/>
              <a:t>en.wikipedia</a:t>
            </a:r>
            <a:r>
              <a:rPr lang="en-GB" dirty="0" smtClean="0"/>
              <a:t>; description page is/was here., Public Domain, https://commons.wikimedia.org/w/index.php?curid=3308441</a:t>
            </a:r>
            <a:endParaRPr lang="en-GB" dirty="0"/>
          </a:p>
        </p:txBody>
      </p:sp>
      <p:sp>
        <p:nvSpPr>
          <p:cNvPr id="4" name="Slide Number Placeholder 3"/>
          <p:cNvSpPr>
            <a:spLocks noGrp="1"/>
          </p:cNvSpPr>
          <p:nvPr>
            <p:ph type="sldNum" sz="quarter" idx="10"/>
          </p:nvPr>
        </p:nvSpPr>
        <p:spPr/>
        <p:txBody>
          <a:bodyPr/>
          <a:lstStyle/>
          <a:p>
            <a:pPr>
              <a:defRPr/>
            </a:pPr>
            <a:fld id="{F332EF02-C0AF-436E-85B3-4B3CE9C6E002}" type="slidenum">
              <a:rPr lang="en-GB" smtClean="0"/>
              <a:pPr>
                <a:defRPr/>
              </a:pPr>
              <a:t>26</a:t>
            </a:fld>
            <a:endParaRPr lang="en-GB"/>
          </a:p>
        </p:txBody>
      </p:sp>
    </p:spTree>
    <p:extLst>
      <p:ext uri="{BB962C8B-B14F-4D97-AF65-F5344CB8AC3E}">
        <p14:creationId xmlns:p14="http://schemas.microsoft.com/office/powerpoint/2010/main" val="3356122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By Original uploader was </a:t>
            </a:r>
            <a:r>
              <a:rPr lang="en-GB" dirty="0" err="1" smtClean="0"/>
              <a:t>User:Bunzil</a:t>
            </a:r>
            <a:r>
              <a:rPr lang="en-GB" dirty="0" smtClean="0"/>
              <a:t> at </a:t>
            </a:r>
            <a:r>
              <a:rPr lang="en-GB" dirty="0" err="1" smtClean="0"/>
              <a:t>en.wikipedia</a:t>
            </a:r>
            <a:r>
              <a:rPr lang="en-GB" dirty="0" smtClean="0"/>
              <a:t> - Originally from </a:t>
            </a:r>
            <a:r>
              <a:rPr lang="en-GB" dirty="0" err="1" smtClean="0"/>
              <a:t>en.wikipedia</a:t>
            </a:r>
            <a:r>
              <a:rPr lang="en-GB" dirty="0" smtClean="0"/>
              <a:t>; description page is/was here., Public Domain, https://commons.wikimedia.org/w/index.php?curid=3308441</a:t>
            </a:r>
          </a:p>
          <a:p>
            <a:endParaRPr lang="en-GB" dirty="0" smtClean="0"/>
          </a:p>
          <a:p>
            <a:r>
              <a:rPr lang="en-GB" dirty="0" smtClean="0"/>
              <a:t>http://www.britannica.com/biography/Jean-Perrin</a:t>
            </a:r>
            <a:endParaRPr lang="en-GB" dirty="0"/>
          </a:p>
        </p:txBody>
      </p:sp>
      <p:sp>
        <p:nvSpPr>
          <p:cNvPr id="4" name="Slide Number Placeholder 3"/>
          <p:cNvSpPr>
            <a:spLocks noGrp="1"/>
          </p:cNvSpPr>
          <p:nvPr>
            <p:ph type="sldNum" sz="quarter" idx="10"/>
          </p:nvPr>
        </p:nvSpPr>
        <p:spPr/>
        <p:txBody>
          <a:bodyPr/>
          <a:lstStyle/>
          <a:p>
            <a:pPr>
              <a:defRPr/>
            </a:pPr>
            <a:fld id="{F332EF02-C0AF-436E-85B3-4B3CE9C6E002}" type="slidenum">
              <a:rPr lang="en-GB" smtClean="0"/>
              <a:pPr>
                <a:defRPr/>
              </a:pPr>
              <a:t>27</a:t>
            </a:fld>
            <a:endParaRPr lang="en-GB"/>
          </a:p>
        </p:txBody>
      </p:sp>
    </p:spTree>
    <p:extLst>
      <p:ext uri="{BB962C8B-B14F-4D97-AF65-F5344CB8AC3E}">
        <p14:creationId xmlns:p14="http://schemas.microsoft.com/office/powerpoint/2010/main" val="34317393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fld id="{E8F6D9D1-8911-4469-9410-B7EDF705BCD4}" type="slidenum">
              <a:rPr lang="en-GB" sz="1200">
                <a:latin typeface="Times New Roman" pitchFamily="18" charset="0"/>
                <a:ea typeface="Arial Unicode MS" panose="020B0604020202020204" pitchFamily="34" charset="-128"/>
              </a:rPr>
              <a:pPr/>
              <a:t>28</a:t>
            </a:fld>
            <a:endParaRPr lang="en-GB" sz="1200" dirty="0">
              <a:latin typeface="Times New Roman" pitchFamily="18" charset="0"/>
              <a:ea typeface="Arial Unicode MS" panose="020B0604020202020204" pitchFamily="34" charset="-128"/>
            </a:endParaRPr>
          </a:p>
        </p:txBody>
      </p:sp>
      <p:sp>
        <p:nvSpPr>
          <p:cNvPr id="115715" name="Rectangle 7"/>
          <p:cNvSpPr txBox="1">
            <a:spLocks noGrp="1" noChangeArrowheads="1"/>
          </p:cNvSpPr>
          <p:nvPr/>
        </p:nvSpPr>
        <p:spPr bwMode="auto">
          <a:xfrm>
            <a:off x="5515814" y="9433106"/>
            <a:ext cx="1277114"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pPr algn="r" eaLnBrk="1" hangingPunct="1"/>
            <a:fld id="{1EEC6282-B5D5-4851-97CB-5432906EABA1}" type="slidenum">
              <a:rPr lang="en-GB" sz="1200">
                <a:ea typeface="Arial Unicode MS" panose="020B0604020202020204" pitchFamily="34" charset="-128"/>
              </a:rPr>
              <a:pPr algn="r" eaLnBrk="1" hangingPunct="1"/>
              <a:t>28</a:t>
            </a:fld>
            <a:endParaRPr lang="en-GB" sz="1200" dirty="0">
              <a:ea typeface="Arial Unicode MS" panose="020B0604020202020204" pitchFamily="34" charset="-128"/>
            </a:endParaRPr>
          </a:p>
        </p:txBody>
      </p:sp>
      <p:sp>
        <p:nvSpPr>
          <p:cNvPr id="115716" name="Rectangle 2"/>
          <p:cNvSpPr>
            <a:spLocks noGrp="1" noRot="1" noChangeAspect="1" noChangeArrowheads="1" noTextEdit="1"/>
          </p:cNvSpPr>
          <p:nvPr>
            <p:ph type="sldImg"/>
          </p:nvPr>
        </p:nvSpPr>
        <p:spPr>
          <a:ln/>
        </p:spPr>
      </p:sp>
      <p:sp>
        <p:nvSpPr>
          <p:cNvPr id="115717" name="Rectangle 3"/>
          <p:cNvSpPr>
            <a:spLocks noGrp="1" noChangeArrowheads="1"/>
          </p:cNvSpPr>
          <p:nvPr>
            <p:ph type="body" idx="1"/>
          </p:nvPr>
        </p:nvSpPr>
        <p:spPr>
          <a:noFill/>
        </p:spPr>
        <p:txBody>
          <a:bodyPr lIns="91433" tIns="45716" rIns="91433" bIns="45716"/>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sz="1200" kern="1200" dirty="0" smtClean="0">
                <a:solidFill>
                  <a:schemeClr val="tx1"/>
                </a:solidFill>
                <a:effectLst/>
                <a:latin typeface="Times New Roman" pitchFamily="18" charset="0"/>
                <a:ea typeface="+mn-ea"/>
                <a:cs typeface="+mn-cs"/>
              </a:rPr>
              <a:t>The definition of the kelvin in the new SI: its rationale, implementation and implications</a:t>
            </a:r>
          </a:p>
          <a:p>
            <a:pPr eaLnBrk="1" hangingPunct="1"/>
            <a:endParaRPr lang="en-US" dirty="0" smtClean="0"/>
          </a:p>
        </p:txBody>
      </p:sp>
    </p:spTree>
    <p:extLst>
      <p:ext uri="{BB962C8B-B14F-4D97-AF65-F5344CB8AC3E}">
        <p14:creationId xmlns:p14="http://schemas.microsoft.com/office/powerpoint/2010/main" val="25335930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fld id="{E8F6D9D1-8911-4469-9410-B7EDF705BCD4}" type="slidenum">
              <a:rPr lang="en-GB" sz="1200">
                <a:latin typeface="Times New Roman" pitchFamily="18" charset="0"/>
                <a:ea typeface="Arial Unicode MS" panose="020B0604020202020204" pitchFamily="34" charset="-128"/>
              </a:rPr>
              <a:pPr/>
              <a:t>29</a:t>
            </a:fld>
            <a:endParaRPr lang="en-GB" sz="1200" dirty="0">
              <a:latin typeface="Times New Roman" pitchFamily="18" charset="0"/>
              <a:ea typeface="Arial Unicode MS" panose="020B0604020202020204" pitchFamily="34" charset="-128"/>
            </a:endParaRPr>
          </a:p>
        </p:txBody>
      </p:sp>
      <p:sp>
        <p:nvSpPr>
          <p:cNvPr id="115715" name="Rectangle 7"/>
          <p:cNvSpPr txBox="1">
            <a:spLocks noGrp="1" noChangeArrowheads="1"/>
          </p:cNvSpPr>
          <p:nvPr/>
        </p:nvSpPr>
        <p:spPr bwMode="auto">
          <a:xfrm>
            <a:off x="5515814" y="9433106"/>
            <a:ext cx="1277114"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pPr algn="r" eaLnBrk="1" hangingPunct="1"/>
            <a:fld id="{1EEC6282-B5D5-4851-97CB-5432906EABA1}" type="slidenum">
              <a:rPr lang="en-GB" sz="1200">
                <a:ea typeface="Arial Unicode MS" panose="020B0604020202020204" pitchFamily="34" charset="-128"/>
              </a:rPr>
              <a:pPr algn="r" eaLnBrk="1" hangingPunct="1"/>
              <a:t>29</a:t>
            </a:fld>
            <a:endParaRPr lang="en-GB" sz="1200" dirty="0">
              <a:ea typeface="Arial Unicode MS" panose="020B0604020202020204" pitchFamily="34" charset="-128"/>
            </a:endParaRPr>
          </a:p>
        </p:txBody>
      </p:sp>
      <p:sp>
        <p:nvSpPr>
          <p:cNvPr id="115716" name="Rectangle 2"/>
          <p:cNvSpPr>
            <a:spLocks noGrp="1" noRot="1" noChangeAspect="1" noChangeArrowheads="1" noTextEdit="1"/>
          </p:cNvSpPr>
          <p:nvPr>
            <p:ph type="sldImg"/>
          </p:nvPr>
        </p:nvSpPr>
        <p:spPr>
          <a:ln/>
        </p:spPr>
      </p:sp>
      <p:sp>
        <p:nvSpPr>
          <p:cNvPr id="115717" name="Rectangle 3"/>
          <p:cNvSpPr>
            <a:spLocks noGrp="1" noChangeArrowheads="1"/>
          </p:cNvSpPr>
          <p:nvPr>
            <p:ph type="body" idx="1"/>
          </p:nvPr>
        </p:nvSpPr>
        <p:spPr>
          <a:noFill/>
        </p:spPr>
        <p:txBody>
          <a:bodyPr lIns="91433" tIns="45716" rIns="91433" bIns="45716"/>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sz="1200" kern="1200" dirty="0" smtClean="0">
                <a:solidFill>
                  <a:schemeClr val="tx1"/>
                </a:solidFill>
                <a:effectLst/>
                <a:latin typeface="Times New Roman" pitchFamily="18" charset="0"/>
                <a:ea typeface="+mn-ea"/>
                <a:cs typeface="+mn-cs"/>
              </a:rPr>
              <a:t>The definition of the kelvin in the new SI: its rationale, implementation and implications</a:t>
            </a:r>
          </a:p>
          <a:p>
            <a:pPr eaLnBrk="1" hangingPunct="1"/>
            <a:endParaRPr lang="en-US" dirty="0" smtClean="0"/>
          </a:p>
        </p:txBody>
      </p:sp>
    </p:spTree>
    <p:extLst>
      <p:ext uri="{BB962C8B-B14F-4D97-AF65-F5344CB8AC3E}">
        <p14:creationId xmlns:p14="http://schemas.microsoft.com/office/powerpoint/2010/main" val="3452108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fld id="{5AC9DA58-518E-46BF-B6F5-37592C68079F}" type="slidenum">
              <a:rPr lang="en-GB" sz="1200">
                <a:latin typeface="Times New Roman" pitchFamily="18" charset="0"/>
                <a:ea typeface="Arial Unicode MS" panose="020B0604020202020204" pitchFamily="34" charset="-128"/>
              </a:rPr>
              <a:pPr/>
              <a:t>3</a:t>
            </a:fld>
            <a:endParaRPr lang="en-GB" sz="1200" dirty="0">
              <a:latin typeface="Times New Roman" pitchFamily="18" charset="0"/>
              <a:ea typeface="Arial Unicode MS" panose="020B0604020202020204" pitchFamily="34" charset="-128"/>
            </a:endParaRPr>
          </a:p>
        </p:txBody>
      </p:sp>
      <p:sp>
        <p:nvSpPr>
          <p:cNvPr id="128003" name="Rectangle 7"/>
          <p:cNvSpPr txBox="1">
            <a:spLocks noGrp="1" noChangeArrowheads="1"/>
          </p:cNvSpPr>
          <p:nvPr/>
        </p:nvSpPr>
        <p:spPr bwMode="auto">
          <a:xfrm>
            <a:off x="5515814" y="9433106"/>
            <a:ext cx="1277114"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pPr algn="r" eaLnBrk="1" hangingPunct="1"/>
            <a:fld id="{20F82BFE-BE88-4257-BB1B-A878102C45E2}" type="slidenum">
              <a:rPr lang="en-GB" sz="1200">
                <a:ea typeface="Arial Unicode MS" panose="020B0604020202020204" pitchFamily="34" charset="-128"/>
              </a:rPr>
              <a:pPr algn="r" eaLnBrk="1" hangingPunct="1"/>
              <a:t>3</a:t>
            </a:fld>
            <a:endParaRPr lang="en-GB" sz="1200" dirty="0">
              <a:ea typeface="Arial Unicode MS" panose="020B0604020202020204" pitchFamily="34" charset="-128"/>
            </a:endParaRPr>
          </a:p>
        </p:txBody>
      </p:sp>
      <p:sp>
        <p:nvSpPr>
          <p:cNvPr id="128004" name="Rectangle 2"/>
          <p:cNvSpPr>
            <a:spLocks noGrp="1" noRot="1" noChangeAspect="1" noChangeArrowheads="1" noTextEdit="1"/>
          </p:cNvSpPr>
          <p:nvPr>
            <p:ph type="sldImg"/>
          </p:nvPr>
        </p:nvSpPr>
        <p:spPr>
          <a:xfrm>
            <a:off x="87313" y="744538"/>
            <a:ext cx="6619875" cy="3724275"/>
          </a:xfrm>
          <a:ln/>
        </p:spPr>
      </p:sp>
      <p:sp>
        <p:nvSpPr>
          <p:cNvPr id="128005" name="Rectangle 3"/>
          <p:cNvSpPr>
            <a:spLocks noGrp="1" noChangeArrowheads="1"/>
          </p:cNvSpPr>
          <p:nvPr>
            <p:ph type="body" idx="1"/>
          </p:nvPr>
        </p:nvSpPr>
        <p:spPr>
          <a:noFill/>
        </p:spPr>
        <p:txBody>
          <a:bodyPr lIns="91433" tIns="45716" rIns="91433" bIns="45716"/>
          <a:lstStyle/>
          <a:p>
            <a:pPr eaLnBrk="1" hangingPunct="1"/>
            <a:endParaRPr lang="en-US" smtClean="0"/>
          </a:p>
        </p:txBody>
      </p:sp>
    </p:spTree>
    <p:extLst>
      <p:ext uri="{BB962C8B-B14F-4D97-AF65-F5344CB8AC3E}">
        <p14:creationId xmlns:p14="http://schemas.microsoft.com/office/powerpoint/2010/main" val="606276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332EF02-C0AF-436E-85B3-4B3CE9C6E002}" type="slidenum">
              <a:rPr lang="en-GB" smtClean="0"/>
              <a:pPr>
                <a:defRPr/>
              </a:pPr>
              <a:t>30</a:t>
            </a:fld>
            <a:endParaRPr lang="en-GB"/>
          </a:p>
        </p:txBody>
      </p:sp>
    </p:spTree>
    <p:extLst>
      <p:ext uri="{BB962C8B-B14F-4D97-AF65-F5344CB8AC3E}">
        <p14:creationId xmlns:p14="http://schemas.microsoft.com/office/powerpoint/2010/main" val="41952192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fld id="{E8F6D9D1-8911-4469-9410-B7EDF705BCD4}" type="slidenum">
              <a:rPr lang="en-GB" sz="1200">
                <a:latin typeface="Times New Roman" pitchFamily="18" charset="0"/>
              </a:rPr>
              <a:pPr/>
              <a:t>31</a:t>
            </a:fld>
            <a:endParaRPr lang="en-GB" sz="1200">
              <a:latin typeface="Times New Roman" pitchFamily="18" charset="0"/>
            </a:endParaRPr>
          </a:p>
        </p:txBody>
      </p:sp>
      <p:sp>
        <p:nvSpPr>
          <p:cNvPr id="115715" name="Rectangle 7"/>
          <p:cNvSpPr txBox="1">
            <a:spLocks noGrp="1" noChangeArrowheads="1"/>
          </p:cNvSpPr>
          <p:nvPr/>
        </p:nvSpPr>
        <p:spPr bwMode="auto">
          <a:xfrm>
            <a:off x="5515814" y="9433106"/>
            <a:ext cx="1277114"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pPr algn="r" eaLnBrk="1" hangingPunct="1"/>
            <a:fld id="{1EEC6282-B5D5-4851-97CB-5432906EABA1}" type="slidenum">
              <a:rPr lang="en-GB" sz="1200"/>
              <a:pPr algn="r" eaLnBrk="1" hangingPunct="1"/>
              <a:t>31</a:t>
            </a:fld>
            <a:endParaRPr lang="en-GB" sz="1200"/>
          </a:p>
        </p:txBody>
      </p:sp>
      <p:sp>
        <p:nvSpPr>
          <p:cNvPr id="115716" name="Rectangle 2"/>
          <p:cNvSpPr>
            <a:spLocks noGrp="1" noRot="1" noChangeAspect="1" noChangeArrowheads="1" noTextEdit="1"/>
          </p:cNvSpPr>
          <p:nvPr>
            <p:ph type="sldImg"/>
          </p:nvPr>
        </p:nvSpPr>
        <p:spPr>
          <a:xfrm>
            <a:off x="685800" y="1143000"/>
            <a:ext cx="5486400" cy="3086100"/>
          </a:xfrm>
          <a:ln/>
        </p:spPr>
      </p:sp>
      <p:sp>
        <p:nvSpPr>
          <p:cNvPr id="115717" name="Rectangle 3"/>
          <p:cNvSpPr>
            <a:spLocks noGrp="1" noChangeArrowheads="1"/>
          </p:cNvSpPr>
          <p:nvPr>
            <p:ph type="body" idx="1"/>
          </p:nvPr>
        </p:nvSpPr>
        <p:spPr>
          <a:noFill/>
        </p:spPr>
        <p:txBody>
          <a:bodyPr lIns="91433" tIns="45716" rIns="91433" bIns="45716"/>
          <a:lstStyle/>
          <a:p>
            <a:pPr eaLnBrk="1" hangingPunct="1"/>
            <a:endParaRPr lang="en-US" dirty="0" smtClean="0"/>
          </a:p>
        </p:txBody>
      </p:sp>
    </p:spTree>
    <p:extLst>
      <p:ext uri="{BB962C8B-B14F-4D97-AF65-F5344CB8AC3E}">
        <p14:creationId xmlns:p14="http://schemas.microsoft.com/office/powerpoint/2010/main" val="32262412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fld id="{B83BD011-BB53-45E9-9F69-CEFFD6AB892A}" type="slidenum">
              <a:rPr lang="en-GB" sz="1200">
                <a:latin typeface="Times New Roman" pitchFamily="18" charset="0"/>
                <a:ea typeface="Arial Unicode MS" panose="020B0604020202020204" pitchFamily="34" charset="-128"/>
              </a:rPr>
              <a:pPr/>
              <a:t>32</a:t>
            </a:fld>
            <a:endParaRPr lang="en-GB" sz="1200" dirty="0">
              <a:latin typeface="Times New Roman" pitchFamily="18" charset="0"/>
              <a:ea typeface="Arial Unicode MS" panose="020B0604020202020204" pitchFamily="34" charset="-128"/>
            </a:endParaRPr>
          </a:p>
        </p:txBody>
      </p:sp>
      <p:sp>
        <p:nvSpPr>
          <p:cNvPr id="97283" name="Rectangle 7"/>
          <p:cNvSpPr txBox="1">
            <a:spLocks noGrp="1" noChangeArrowheads="1"/>
          </p:cNvSpPr>
          <p:nvPr/>
        </p:nvSpPr>
        <p:spPr bwMode="auto">
          <a:xfrm>
            <a:off x="5515814" y="9433106"/>
            <a:ext cx="1277114"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pPr algn="r" eaLnBrk="1" hangingPunct="1"/>
            <a:fld id="{232E5552-7678-4849-8013-3651AC553417}" type="slidenum">
              <a:rPr lang="en-GB" sz="1200">
                <a:ea typeface="Arial Unicode MS" panose="020B0604020202020204" pitchFamily="34" charset="-128"/>
              </a:rPr>
              <a:pPr algn="r" eaLnBrk="1" hangingPunct="1"/>
              <a:t>32</a:t>
            </a:fld>
            <a:endParaRPr lang="en-GB" sz="1200" dirty="0">
              <a:ea typeface="Arial Unicode MS" panose="020B0604020202020204" pitchFamily="34" charset="-128"/>
            </a:endParaRPr>
          </a:p>
        </p:txBody>
      </p:sp>
      <p:sp>
        <p:nvSpPr>
          <p:cNvPr id="97284" name="Rectangle 2"/>
          <p:cNvSpPr>
            <a:spLocks noGrp="1" noRot="1" noChangeAspect="1" noChangeArrowheads="1" noTextEdit="1"/>
          </p:cNvSpPr>
          <p:nvPr>
            <p:ph type="sldImg"/>
          </p:nvPr>
        </p:nvSpPr>
        <p:spPr>
          <a:xfrm>
            <a:off x="87313" y="744538"/>
            <a:ext cx="6619875" cy="3724275"/>
          </a:xfrm>
          <a:ln/>
        </p:spPr>
      </p:sp>
      <p:sp>
        <p:nvSpPr>
          <p:cNvPr id="97285" name="Rectangle 3"/>
          <p:cNvSpPr>
            <a:spLocks noGrp="1" noChangeArrowheads="1"/>
          </p:cNvSpPr>
          <p:nvPr>
            <p:ph type="body" idx="1"/>
          </p:nvPr>
        </p:nvSpPr>
        <p:spPr>
          <a:noFill/>
        </p:spPr>
        <p:txBody>
          <a:bodyPr lIns="91433" tIns="45716" rIns="91433" bIns="45716"/>
          <a:lstStyle/>
          <a:p>
            <a:pPr eaLnBrk="1" hangingPunct="1"/>
            <a:r>
              <a:rPr lang="en-US" dirty="0" smtClean="0"/>
              <a:t>CGPM 13</a:t>
            </a:r>
            <a:r>
              <a:rPr lang="en-US" baseline="30000" dirty="0" smtClean="0"/>
              <a:t>th</a:t>
            </a:r>
            <a:r>
              <a:rPr lang="en-US" dirty="0" smtClean="0"/>
              <a:t> November to 16</a:t>
            </a:r>
            <a:r>
              <a:rPr lang="en-US" baseline="30000" dirty="0" smtClean="0"/>
              <a:t>th</a:t>
            </a:r>
            <a:r>
              <a:rPr lang="en-US" dirty="0" smtClean="0"/>
              <a:t> November 2018</a:t>
            </a:r>
          </a:p>
        </p:txBody>
      </p:sp>
    </p:spTree>
    <p:extLst>
      <p:ext uri="{BB962C8B-B14F-4D97-AF65-F5344CB8AC3E}">
        <p14:creationId xmlns:p14="http://schemas.microsoft.com/office/powerpoint/2010/main" val="40043269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fld id="{5803FF30-44CE-45E4-81D2-BFED0ABB0B28}" type="slidenum">
              <a:rPr lang="en-GB" sz="1200">
                <a:latin typeface="Times New Roman" pitchFamily="18" charset="0"/>
                <a:ea typeface="Arial Unicode MS" panose="020B0604020202020204" pitchFamily="34" charset="-128"/>
              </a:rPr>
              <a:pPr/>
              <a:t>33</a:t>
            </a:fld>
            <a:endParaRPr lang="en-GB" sz="1200" dirty="0">
              <a:latin typeface="Times New Roman" pitchFamily="18" charset="0"/>
              <a:ea typeface="Arial Unicode MS" panose="020B0604020202020204" pitchFamily="34" charset="-128"/>
            </a:endParaRPr>
          </a:p>
        </p:txBody>
      </p:sp>
      <p:sp>
        <p:nvSpPr>
          <p:cNvPr id="99331" name="Rectangle 2"/>
          <p:cNvSpPr>
            <a:spLocks noGrp="1" noRot="1" noChangeAspect="1" noChangeArrowheads="1" noTextEdit="1"/>
          </p:cNvSpPr>
          <p:nvPr>
            <p:ph type="sldImg"/>
          </p:nvPr>
        </p:nvSpPr>
        <p:spPr>
          <a:xfrm>
            <a:off x="87313" y="744538"/>
            <a:ext cx="6619875" cy="3724275"/>
          </a:xfrm>
          <a:ln/>
        </p:spPr>
      </p:sp>
      <p:sp>
        <p:nvSpPr>
          <p:cNvPr id="99332"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24878119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fld id="{B83BD011-BB53-45E9-9F69-CEFFD6AB892A}" type="slidenum">
              <a:rPr lang="en-GB" sz="1200">
                <a:latin typeface="Times New Roman" pitchFamily="18" charset="0"/>
                <a:ea typeface="Arial Unicode MS" panose="020B0604020202020204" pitchFamily="34" charset="-128"/>
              </a:rPr>
              <a:pPr/>
              <a:t>34</a:t>
            </a:fld>
            <a:endParaRPr lang="en-GB" sz="1200" dirty="0">
              <a:latin typeface="Times New Roman" pitchFamily="18" charset="0"/>
              <a:ea typeface="Arial Unicode MS" panose="020B0604020202020204" pitchFamily="34" charset="-128"/>
            </a:endParaRPr>
          </a:p>
        </p:txBody>
      </p:sp>
      <p:sp>
        <p:nvSpPr>
          <p:cNvPr id="97283" name="Rectangle 7"/>
          <p:cNvSpPr txBox="1">
            <a:spLocks noGrp="1" noChangeArrowheads="1"/>
          </p:cNvSpPr>
          <p:nvPr/>
        </p:nvSpPr>
        <p:spPr bwMode="auto">
          <a:xfrm>
            <a:off x="5515814" y="9433106"/>
            <a:ext cx="1277114"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pPr algn="r" eaLnBrk="1" hangingPunct="1"/>
            <a:fld id="{232E5552-7678-4849-8013-3651AC553417}" type="slidenum">
              <a:rPr lang="en-GB" sz="1200">
                <a:ea typeface="Arial Unicode MS" panose="020B0604020202020204" pitchFamily="34" charset="-128"/>
              </a:rPr>
              <a:pPr algn="r" eaLnBrk="1" hangingPunct="1"/>
              <a:t>34</a:t>
            </a:fld>
            <a:endParaRPr lang="en-GB" sz="1200" dirty="0">
              <a:ea typeface="Arial Unicode MS" panose="020B0604020202020204" pitchFamily="34" charset="-128"/>
            </a:endParaRPr>
          </a:p>
        </p:txBody>
      </p:sp>
      <p:sp>
        <p:nvSpPr>
          <p:cNvPr id="97284" name="Rectangle 2"/>
          <p:cNvSpPr>
            <a:spLocks noGrp="1" noRot="1" noChangeAspect="1" noChangeArrowheads="1" noTextEdit="1"/>
          </p:cNvSpPr>
          <p:nvPr>
            <p:ph type="sldImg"/>
          </p:nvPr>
        </p:nvSpPr>
        <p:spPr>
          <a:xfrm>
            <a:off x="87313" y="744538"/>
            <a:ext cx="6619875" cy="3724275"/>
          </a:xfrm>
          <a:ln/>
        </p:spPr>
      </p:sp>
      <p:sp>
        <p:nvSpPr>
          <p:cNvPr id="97285" name="Rectangle 3"/>
          <p:cNvSpPr>
            <a:spLocks noGrp="1" noChangeArrowheads="1"/>
          </p:cNvSpPr>
          <p:nvPr>
            <p:ph type="body" idx="1"/>
          </p:nvPr>
        </p:nvSpPr>
        <p:spPr>
          <a:noFill/>
        </p:spPr>
        <p:txBody>
          <a:bodyPr lIns="91433" tIns="45716" rIns="91433" bIns="45716"/>
          <a:lstStyle/>
          <a:p>
            <a:pPr eaLnBrk="1" hangingPunct="1"/>
            <a:r>
              <a:rPr lang="en-US" dirty="0" smtClean="0"/>
              <a:t>CGPM 13</a:t>
            </a:r>
            <a:r>
              <a:rPr lang="en-US" baseline="30000" dirty="0" smtClean="0"/>
              <a:t>th</a:t>
            </a:r>
            <a:r>
              <a:rPr lang="en-US" dirty="0" smtClean="0"/>
              <a:t> November to 16</a:t>
            </a:r>
            <a:r>
              <a:rPr lang="en-US" baseline="30000" dirty="0" smtClean="0"/>
              <a:t>th</a:t>
            </a:r>
            <a:r>
              <a:rPr lang="en-US" dirty="0" smtClean="0"/>
              <a:t> November 2018</a:t>
            </a:r>
          </a:p>
        </p:txBody>
      </p:sp>
    </p:spTree>
    <p:extLst>
      <p:ext uri="{BB962C8B-B14F-4D97-AF65-F5344CB8AC3E}">
        <p14:creationId xmlns:p14="http://schemas.microsoft.com/office/powerpoint/2010/main" val="14277118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fld id="{B83BD011-BB53-45E9-9F69-CEFFD6AB892A}" type="slidenum">
              <a:rPr lang="en-GB" sz="1200">
                <a:latin typeface="Times New Roman" pitchFamily="18" charset="0"/>
                <a:ea typeface="Arial Unicode MS" panose="020B0604020202020204" pitchFamily="34" charset="-128"/>
              </a:rPr>
              <a:pPr/>
              <a:t>35</a:t>
            </a:fld>
            <a:endParaRPr lang="en-GB" sz="1200" dirty="0">
              <a:latin typeface="Times New Roman" pitchFamily="18" charset="0"/>
              <a:ea typeface="Arial Unicode MS" panose="020B0604020202020204" pitchFamily="34" charset="-128"/>
            </a:endParaRPr>
          </a:p>
        </p:txBody>
      </p:sp>
      <p:sp>
        <p:nvSpPr>
          <p:cNvPr id="97283" name="Rectangle 7"/>
          <p:cNvSpPr txBox="1">
            <a:spLocks noGrp="1" noChangeArrowheads="1"/>
          </p:cNvSpPr>
          <p:nvPr/>
        </p:nvSpPr>
        <p:spPr bwMode="auto">
          <a:xfrm>
            <a:off x="5515814" y="9433106"/>
            <a:ext cx="1277114"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pPr algn="r" eaLnBrk="1" hangingPunct="1"/>
            <a:fld id="{232E5552-7678-4849-8013-3651AC553417}" type="slidenum">
              <a:rPr lang="en-GB" sz="1200">
                <a:ea typeface="Arial Unicode MS" panose="020B0604020202020204" pitchFamily="34" charset="-128"/>
              </a:rPr>
              <a:pPr algn="r" eaLnBrk="1" hangingPunct="1"/>
              <a:t>35</a:t>
            </a:fld>
            <a:endParaRPr lang="en-GB" sz="1200" dirty="0">
              <a:ea typeface="Arial Unicode MS" panose="020B0604020202020204" pitchFamily="34" charset="-128"/>
            </a:endParaRPr>
          </a:p>
        </p:txBody>
      </p:sp>
      <p:sp>
        <p:nvSpPr>
          <p:cNvPr id="97284" name="Rectangle 2"/>
          <p:cNvSpPr>
            <a:spLocks noGrp="1" noRot="1" noChangeAspect="1" noChangeArrowheads="1" noTextEdit="1"/>
          </p:cNvSpPr>
          <p:nvPr>
            <p:ph type="sldImg"/>
          </p:nvPr>
        </p:nvSpPr>
        <p:spPr>
          <a:xfrm>
            <a:off x="87313" y="744538"/>
            <a:ext cx="6619875" cy="3724275"/>
          </a:xfrm>
          <a:ln/>
        </p:spPr>
      </p:sp>
      <p:sp>
        <p:nvSpPr>
          <p:cNvPr id="97285" name="Rectangle 3"/>
          <p:cNvSpPr>
            <a:spLocks noGrp="1" noChangeArrowheads="1"/>
          </p:cNvSpPr>
          <p:nvPr>
            <p:ph type="body" idx="1"/>
          </p:nvPr>
        </p:nvSpPr>
        <p:spPr>
          <a:noFill/>
        </p:spPr>
        <p:txBody>
          <a:bodyPr lIns="91433" tIns="45716" rIns="91433" bIns="45716"/>
          <a:lstStyle/>
          <a:p>
            <a:pPr eaLnBrk="1" hangingPunct="1"/>
            <a:r>
              <a:rPr lang="en-US" dirty="0" smtClean="0"/>
              <a:t>CGPM 13</a:t>
            </a:r>
            <a:r>
              <a:rPr lang="en-US" baseline="30000" dirty="0" smtClean="0"/>
              <a:t>th</a:t>
            </a:r>
            <a:r>
              <a:rPr lang="en-US" dirty="0" smtClean="0"/>
              <a:t> November to 16</a:t>
            </a:r>
            <a:r>
              <a:rPr lang="en-US" baseline="30000" dirty="0" smtClean="0"/>
              <a:t>th</a:t>
            </a:r>
            <a:r>
              <a:rPr lang="en-US" dirty="0" smtClean="0"/>
              <a:t> November 2018</a:t>
            </a:r>
          </a:p>
        </p:txBody>
      </p:sp>
    </p:spTree>
    <p:extLst>
      <p:ext uri="{BB962C8B-B14F-4D97-AF65-F5344CB8AC3E}">
        <p14:creationId xmlns:p14="http://schemas.microsoft.com/office/powerpoint/2010/main" val="16666649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fld id="{E8F6D9D1-8911-4469-9410-B7EDF705BCD4}" type="slidenum">
              <a:rPr lang="en-GB" sz="1200">
                <a:latin typeface="Times New Roman" pitchFamily="18" charset="0"/>
              </a:rPr>
              <a:pPr/>
              <a:t>36</a:t>
            </a:fld>
            <a:endParaRPr lang="en-GB" sz="1200">
              <a:latin typeface="Times New Roman" pitchFamily="18" charset="0"/>
            </a:endParaRPr>
          </a:p>
        </p:txBody>
      </p:sp>
      <p:sp>
        <p:nvSpPr>
          <p:cNvPr id="115715" name="Rectangle 7"/>
          <p:cNvSpPr txBox="1">
            <a:spLocks noGrp="1" noChangeArrowheads="1"/>
          </p:cNvSpPr>
          <p:nvPr/>
        </p:nvSpPr>
        <p:spPr bwMode="auto">
          <a:xfrm>
            <a:off x="5515814" y="9433106"/>
            <a:ext cx="1277114"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pPr algn="r" eaLnBrk="1" hangingPunct="1"/>
            <a:fld id="{1EEC6282-B5D5-4851-97CB-5432906EABA1}" type="slidenum">
              <a:rPr lang="en-GB" sz="1200"/>
              <a:pPr algn="r" eaLnBrk="1" hangingPunct="1"/>
              <a:t>36</a:t>
            </a:fld>
            <a:endParaRPr lang="en-GB" sz="1200"/>
          </a:p>
        </p:txBody>
      </p:sp>
      <p:sp>
        <p:nvSpPr>
          <p:cNvPr id="115716" name="Rectangle 2"/>
          <p:cNvSpPr>
            <a:spLocks noGrp="1" noRot="1" noChangeAspect="1" noChangeArrowheads="1" noTextEdit="1"/>
          </p:cNvSpPr>
          <p:nvPr>
            <p:ph type="sldImg"/>
          </p:nvPr>
        </p:nvSpPr>
        <p:spPr>
          <a:xfrm>
            <a:off x="685800" y="1143000"/>
            <a:ext cx="5486400" cy="3086100"/>
          </a:xfrm>
          <a:ln/>
        </p:spPr>
      </p:sp>
      <p:sp>
        <p:nvSpPr>
          <p:cNvPr id="115717" name="Rectangle 3"/>
          <p:cNvSpPr>
            <a:spLocks noGrp="1" noChangeArrowheads="1"/>
          </p:cNvSpPr>
          <p:nvPr>
            <p:ph type="body" idx="1"/>
          </p:nvPr>
        </p:nvSpPr>
        <p:spPr>
          <a:noFill/>
        </p:spPr>
        <p:txBody>
          <a:bodyPr lIns="91433" tIns="45716" rIns="91433" bIns="45716"/>
          <a:lstStyle/>
          <a:p>
            <a:pPr eaLnBrk="1" hangingPunct="1"/>
            <a:endParaRPr lang="en-US" dirty="0" smtClean="0"/>
          </a:p>
        </p:txBody>
      </p:sp>
    </p:spTree>
    <p:extLst>
      <p:ext uri="{BB962C8B-B14F-4D97-AF65-F5344CB8AC3E}">
        <p14:creationId xmlns:p14="http://schemas.microsoft.com/office/powerpoint/2010/main" val="10633642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fld id="{B83BD011-BB53-45E9-9F69-CEFFD6AB892A}" type="slidenum">
              <a:rPr lang="en-GB" sz="1200">
                <a:latin typeface="Times New Roman" pitchFamily="18" charset="0"/>
                <a:ea typeface="Arial Unicode MS" panose="020B0604020202020204" pitchFamily="34" charset="-128"/>
              </a:rPr>
              <a:pPr/>
              <a:t>39</a:t>
            </a:fld>
            <a:endParaRPr lang="en-GB" sz="1200" dirty="0">
              <a:latin typeface="Times New Roman" pitchFamily="18" charset="0"/>
              <a:ea typeface="Arial Unicode MS" panose="020B0604020202020204" pitchFamily="34" charset="-128"/>
            </a:endParaRPr>
          </a:p>
        </p:txBody>
      </p:sp>
      <p:sp>
        <p:nvSpPr>
          <p:cNvPr id="97283" name="Rectangle 7"/>
          <p:cNvSpPr txBox="1">
            <a:spLocks noGrp="1" noChangeArrowheads="1"/>
          </p:cNvSpPr>
          <p:nvPr/>
        </p:nvSpPr>
        <p:spPr bwMode="auto">
          <a:xfrm>
            <a:off x="5515814" y="9433106"/>
            <a:ext cx="1277114"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pPr algn="r" eaLnBrk="1" hangingPunct="1"/>
            <a:fld id="{232E5552-7678-4849-8013-3651AC553417}" type="slidenum">
              <a:rPr lang="en-GB" sz="1200">
                <a:ea typeface="Arial Unicode MS" panose="020B0604020202020204" pitchFamily="34" charset="-128"/>
              </a:rPr>
              <a:pPr algn="r" eaLnBrk="1" hangingPunct="1"/>
              <a:t>39</a:t>
            </a:fld>
            <a:endParaRPr lang="en-GB" sz="1200" dirty="0">
              <a:ea typeface="Arial Unicode MS" panose="020B0604020202020204" pitchFamily="34" charset="-128"/>
            </a:endParaRPr>
          </a:p>
        </p:txBody>
      </p:sp>
      <p:sp>
        <p:nvSpPr>
          <p:cNvPr id="97284" name="Rectangle 2"/>
          <p:cNvSpPr>
            <a:spLocks noGrp="1" noRot="1" noChangeAspect="1" noChangeArrowheads="1" noTextEdit="1"/>
          </p:cNvSpPr>
          <p:nvPr>
            <p:ph type="sldImg"/>
          </p:nvPr>
        </p:nvSpPr>
        <p:spPr>
          <a:xfrm>
            <a:off x="87313" y="744538"/>
            <a:ext cx="6619875" cy="3724275"/>
          </a:xfrm>
          <a:ln/>
        </p:spPr>
      </p:sp>
      <p:sp>
        <p:nvSpPr>
          <p:cNvPr id="97285" name="Rectangle 3"/>
          <p:cNvSpPr>
            <a:spLocks noGrp="1" noChangeArrowheads="1"/>
          </p:cNvSpPr>
          <p:nvPr>
            <p:ph type="body" idx="1"/>
          </p:nvPr>
        </p:nvSpPr>
        <p:spPr>
          <a:noFill/>
        </p:spPr>
        <p:txBody>
          <a:bodyPr lIns="91433" tIns="45716" rIns="91433" bIns="45716"/>
          <a:lstStyle/>
          <a:p>
            <a:pPr eaLnBrk="1" hangingPunct="1"/>
            <a:endParaRPr lang="en-US" dirty="0" smtClean="0"/>
          </a:p>
        </p:txBody>
      </p:sp>
    </p:spTree>
    <p:extLst>
      <p:ext uri="{BB962C8B-B14F-4D97-AF65-F5344CB8AC3E}">
        <p14:creationId xmlns:p14="http://schemas.microsoft.com/office/powerpoint/2010/main" val="8279414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second is definition terms of the Delta nu-133</a:t>
            </a:r>
            <a:endParaRPr lang="en-GB" dirty="0"/>
          </a:p>
        </p:txBody>
      </p:sp>
      <p:sp>
        <p:nvSpPr>
          <p:cNvPr id="4" name="Slide Number Placeholder 3"/>
          <p:cNvSpPr>
            <a:spLocks noGrp="1"/>
          </p:cNvSpPr>
          <p:nvPr>
            <p:ph type="sldNum" sz="quarter" idx="10"/>
          </p:nvPr>
        </p:nvSpPr>
        <p:spPr/>
        <p:txBody>
          <a:bodyPr/>
          <a:lstStyle/>
          <a:p>
            <a:fld id="{7B4A86FB-7CF7-4D9D-8857-CDDAFDF17CF5}" type="slidenum">
              <a:rPr lang="en-GB" smtClean="0"/>
              <a:t>40</a:t>
            </a:fld>
            <a:endParaRPr lang="en-GB"/>
          </a:p>
        </p:txBody>
      </p:sp>
    </p:spTree>
    <p:extLst>
      <p:ext uri="{BB962C8B-B14F-4D97-AF65-F5344CB8AC3E}">
        <p14:creationId xmlns:p14="http://schemas.microsoft.com/office/powerpoint/2010/main" val="36166332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4A86FB-7CF7-4D9D-8857-CDDAFDF17CF5}" type="slidenum">
              <a:rPr lang="en-GB" smtClean="0"/>
              <a:t>41</a:t>
            </a:fld>
            <a:endParaRPr lang="en-GB"/>
          </a:p>
        </p:txBody>
      </p:sp>
    </p:spTree>
    <p:extLst>
      <p:ext uri="{BB962C8B-B14F-4D97-AF65-F5344CB8AC3E}">
        <p14:creationId xmlns:p14="http://schemas.microsoft.com/office/powerpoint/2010/main" val="1942346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fld id="{B83BD011-BB53-45E9-9F69-CEFFD6AB892A}" type="slidenum">
              <a:rPr lang="en-GB" sz="1200">
                <a:latin typeface="Times New Roman" pitchFamily="18" charset="0"/>
                <a:ea typeface="Arial Unicode MS" panose="020B0604020202020204" pitchFamily="34" charset="-128"/>
              </a:rPr>
              <a:pPr/>
              <a:t>4</a:t>
            </a:fld>
            <a:endParaRPr lang="en-GB" sz="1200" dirty="0">
              <a:latin typeface="Times New Roman" pitchFamily="18" charset="0"/>
              <a:ea typeface="Arial Unicode MS" panose="020B0604020202020204" pitchFamily="34" charset="-128"/>
            </a:endParaRPr>
          </a:p>
        </p:txBody>
      </p:sp>
      <p:sp>
        <p:nvSpPr>
          <p:cNvPr id="97283" name="Rectangle 7"/>
          <p:cNvSpPr txBox="1">
            <a:spLocks noGrp="1" noChangeArrowheads="1"/>
          </p:cNvSpPr>
          <p:nvPr/>
        </p:nvSpPr>
        <p:spPr bwMode="auto">
          <a:xfrm>
            <a:off x="5515814" y="9433106"/>
            <a:ext cx="1277114"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pPr algn="r" eaLnBrk="1" hangingPunct="1"/>
            <a:fld id="{232E5552-7678-4849-8013-3651AC553417}" type="slidenum">
              <a:rPr lang="en-GB" sz="1200">
                <a:ea typeface="Arial Unicode MS" panose="020B0604020202020204" pitchFamily="34" charset="-128"/>
              </a:rPr>
              <a:pPr algn="r" eaLnBrk="1" hangingPunct="1"/>
              <a:t>4</a:t>
            </a:fld>
            <a:endParaRPr lang="en-GB" sz="1200" dirty="0">
              <a:ea typeface="Arial Unicode MS" panose="020B0604020202020204" pitchFamily="34" charset="-128"/>
            </a:endParaRPr>
          </a:p>
        </p:txBody>
      </p:sp>
      <p:sp>
        <p:nvSpPr>
          <p:cNvPr id="97284" name="Rectangle 2"/>
          <p:cNvSpPr>
            <a:spLocks noGrp="1" noRot="1" noChangeAspect="1" noChangeArrowheads="1" noTextEdit="1"/>
          </p:cNvSpPr>
          <p:nvPr>
            <p:ph type="sldImg"/>
          </p:nvPr>
        </p:nvSpPr>
        <p:spPr>
          <a:xfrm>
            <a:off x="87313" y="744538"/>
            <a:ext cx="6619875" cy="3724275"/>
          </a:xfrm>
          <a:ln/>
        </p:spPr>
      </p:sp>
      <p:sp>
        <p:nvSpPr>
          <p:cNvPr id="97285" name="Rectangle 3"/>
          <p:cNvSpPr>
            <a:spLocks noGrp="1" noChangeArrowheads="1"/>
          </p:cNvSpPr>
          <p:nvPr>
            <p:ph type="body" idx="1"/>
          </p:nvPr>
        </p:nvSpPr>
        <p:spPr>
          <a:noFill/>
        </p:spPr>
        <p:txBody>
          <a:bodyPr lIns="91433" tIns="45716" rIns="91433" bIns="45716"/>
          <a:lstStyle/>
          <a:p>
            <a:pPr eaLnBrk="1" hangingPunct="1"/>
            <a:r>
              <a:rPr lang="en-US" dirty="0" smtClean="0"/>
              <a:t>Frequently the standards are not available. </a:t>
            </a:r>
          </a:p>
          <a:p>
            <a:pPr marL="171450" indent="-171450" eaLnBrk="1" hangingPunct="1">
              <a:buFont typeface="Arial" panose="020B0604020202020204" pitchFamily="34" charset="0"/>
              <a:buChar char="•"/>
            </a:pPr>
            <a:r>
              <a:rPr lang="en-US" dirty="0" smtClean="0"/>
              <a:t>The aim of metrology is to enables accurate comparisons even when the standards are not immediately available.</a:t>
            </a:r>
          </a:p>
          <a:p>
            <a:pPr marL="171450" indent="-171450" eaLnBrk="1" hangingPunct="1">
              <a:buFont typeface="Arial" panose="020B0604020202020204" pitchFamily="34" charset="0"/>
              <a:buChar char="•"/>
            </a:pPr>
            <a:r>
              <a:rPr lang="en-US" dirty="0" smtClean="0"/>
              <a:t>The standards of the In</a:t>
            </a:r>
            <a:r>
              <a:rPr lang="en-US" baseline="0" dirty="0" smtClean="0"/>
              <a:t>ternational System of units (The SI) are in practice, humanity’s choice of measurement standards.</a:t>
            </a:r>
          </a:p>
          <a:p>
            <a:pPr marL="171450" indent="-171450" eaLnBrk="1" hangingPunct="1">
              <a:buFont typeface="Arial" panose="020B0604020202020204" pitchFamily="34" charset="0"/>
              <a:buChar char="•"/>
            </a:pPr>
            <a:r>
              <a:rPr lang="en-US" baseline="0" dirty="0" smtClean="0"/>
              <a:t>The multiple steps could be calibrations steps for a voltmeter.</a:t>
            </a:r>
          </a:p>
          <a:p>
            <a:pPr marL="171450" indent="-171450" eaLnBrk="1" hangingPunct="1">
              <a:buFont typeface="Arial" panose="020B0604020202020204" pitchFamily="34" charset="0"/>
              <a:buChar char="•"/>
            </a:pPr>
            <a:r>
              <a:rPr lang="en-US" baseline="0" dirty="0" smtClean="0"/>
              <a:t>For a radiation dose measurement some of the comparisons could be with ionization chambers and some with calorimeters.</a:t>
            </a:r>
          </a:p>
          <a:p>
            <a:pPr marL="171450" indent="-171450" eaLnBrk="1" hangingPunct="1">
              <a:buFont typeface="Arial" panose="020B0604020202020204" pitchFamily="34" charset="0"/>
              <a:buChar char="•"/>
            </a:pPr>
            <a:endParaRPr lang="en-US" dirty="0" smtClean="0"/>
          </a:p>
        </p:txBody>
      </p:sp>
    </p:spTree>
    <p:extLst>
      <p:ext uri="{BB962C8B-B14F-4D97-AF65-F5344CB8AC3E}">
        <p14:creationId xmlns:p14="http://schemas.microsoft.com/office/powerpoint/2010/main" val="19889703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4A86FB-7CF7-4D9D-8857-CDDAFDF17CF5}" type="slidenum">
              <a:rPr lang="en-GB" smtClean="0"/>
              <a:t>42</a:t>
            </a:fld>
            <a:endParaRPr lang="en-GB"/>
          </a:p>
        </p:txBody>
      </p:sp>
    </p:spTree>
    <p:extLst>
      <p:ext uri="{BB962C8B-B14F-4D97-AF65-F5344CB8AC3E}">
        <p14:creationId xmlns:p14="http://schemas.microsoft.com/office/powerpoint/2010/main" val="40669483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4A86FB-7CF7-4D9D-8857-CDDAFDF17CF5}" type="slidenum">
              <a:rPr lang="en-GB" smtClean="0"/>
              <a:t>43</a:t>
            </a:fld>
            <a:endParaRPr lang="en-GB"/>
          </a:p>
        </p:txBody>
      </p:sp>
    </p:spTree>
    <p:extLst>
      <p:ext uri="{BB962C8B-B14F-4D97-AF65-F5344CB8AC3E}">
        <p14:creationId xmlns:p14="http://schemas.microsoft.com/office/powerpoint/2010/main" val="24654403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4A86FB-7CF7-4D9D-8857-CDDAFDF17CF5}" type="slidenum">
              <a:rPr lang="en-GB" smtClean="0"/>
              <a:t>44</a:t>
            </a:fld>
            <a:endParaRPr lang="en-GB"/>
          </a:p>
        </p:txBody>
      </p:sp>
    </p:spTree>
    <p:extLst>
      <p:ext uri="{BB962C8B-B14F-4D97-AF65-F5344CB8AC3E}">
        <p14:creationId xmlns:p14="http://schemas.microsoft.com/office/powerpoint/2010/main" val="14611294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4A86FB-7CF7-4D9D-8857-CDDAFDF17CF5}" type="slidenum">
              <a:rPr lang="en-GB" smtClean="0"/>
              <a:t>45</a:t>
            </a:fld>
            <a:endParaRPr lang="en-GB"/>
          </a:p>
        </p:txBody>
      </p:sp>
    </p:spTree>
    <p:extLst>
      <p:ext uri="{BB962C8B-B14F-4D97-AF65-F5344CB8AC3E}">
        <p14:creationId xmlns:p14="http://schemas.microsoft.com/office/powerpoint/2010/main" val="31873192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4A86FB-7CF7-4D9D-8857-CDDAFDF17CF5}" type="slidenum">
              <a:rPr lang="en-GB" smtClean="0"/>
              <a:t>46</a:t>
            </a:fld>
            <a:endParaRPr lang="en-GB"/>
          </a:p>
        </p:txBody>
      </p:sp>
    </p:spTree>
    <p:extLst>
      <p:ext uri="{BB962C8B-B14F-4D97-AF65-F5344CB8AC3E}">
        <p14:creationId xmlns:p14="http://schemas.microsoft.com/office/powerpoint/2010/main" val="33256442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4A86FB-7CF7-4D9D-8857-CDDAFDF17CF5}" type="slidenum">
              <a:rPr lang="en-GB" smtClean="0"/>
              <a:t>47</a:t>
            </a:fld>
            <a:endParaRPr lang="en-GB"/>
          </a:p>
        </p:txBody>
      </p:sp>
    </p:spTree>
    <p:extLst>
      <p:ext uri="{BB962C8B-B14F-4D97-AF65-F5344CB8AC3E}">
        <p14:creationId xmlns:p14="http://schemas.microsoft.com/office/powerpoint/2010/main" val="10697338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ampere = 1 C/s</a:t>
            </a:r>
          </a:p>
          <a:p>
            <a:r>
              <a:rPr lang="en-GB" dirty="0" smtClean="0"/>
              <a:t>1</a:t>
            </a:r>
            <a:r>
              <a:rPr lang="en-GB" baseline="0" dirty="0" smtClean="0"/>
              <a:t> C = 1/1.6e-19 electrons</a:t>
            </a:r>
          </a:p>
          <a:p>
            <a:r>
              <a:rPr lang="en-GB" baseline="0" dirty="0" smtClean="0"/>
              <a:t>= 1/1.6e-19 atoms of silver</a:t>
            </a:r>
          </a:p>
          <a:p>
            <a:r>
              <a:rPr lang="en-GB" baseline="0" dirty="0" smtClean="0"/>
              <a:t>1 atom of silver = 107.87 g/ NA</a:t>
            </a:r>
          </a:p>
          <a:p>
            <a:endParaRPr lang="en-GB" baseline="0" dirty="0" smtClean="0"/>
          </a:p>
          <a:p>
            <a:r>
              <a:rPr lang="en-GB" baseline="0" dirty="0" smtClean="0"/>
              <a:t>Mass per second = 107.87 /(1.6e-19 * NA) </a:t>
            </a:r>
          </a:p>
          <a:p>
            <a:r>
              <a:rPr lang="en-GB" baseline="0" dirty="0" smtClean="0"/>
              <a:t>= 1.12 mg/s</a:t>
            </a:r>
          </a:p>
        </p:txBody>
      </p:sp>
      <p:sp>
        <p:nvSpPr>
          <p:cNvPr id="4" name="Slide Number Placeholder 3"/>
          <p:cNvSpPr>
            <a:spLocks noGrp="1"/>
          </p:cNvSpPr>
          <p:nvPr>
            <p:ph type="sldNum" sz="quarter" idx="10"/>
          </p:nvPr>
        </p:nvSpPr>
        <p:spPr/>
        <p:txBody>
          <a:bodyPr/>
          <a:lstStyle/>
          <a:p>
            <a:fld id="{7B4A86FB-7CF7-4D9D-8857-CDDAFDF17CF5}" type="slidenum">
              <a:rPr lang="en-GB" smtClean="0"/>
              <a:t>48</a:t>
            </a:fld>
            <a:endParaRPr lang="en-GB"/>
          </a:p>
        </p:txBody>
      </p:sp>
    </p:spTree>
    <p:extLst>
      <p:ext uri="{BB962C8B-B14F-4D97-AF65-F5344CB8AC3E}">
        <p14:creationId xmlns:p14="http://schemas.microsoft.com/office/powerpoint/2010/main" val="36564642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ampere = 1 C/s</a:t>
            </a:r>
          </a:p>
          <a:p>
            <a:r>
              <a:rPr lang="en-GB" dirty="0" smtClean="0"/>
              <a:t>1</a:t>
            </a:r>
            <a:r>
              <a:rPr lang="en-GB" baseline="0" dirty="0" smtClean="0"/>
              <a:t> C = 1/1.6e-19 electrons</a:t>
            </a:r>
          </a:p>
          <a:p>
            <a:r>
              <a:rPr lang="en-GB" baseline="0" dirty="0" smtClean="0"/>
              <a:t>= 1/1.6e-19 atoms of silver</a:t>
            </a:r>
          </a:p>
          <a:p>
            <a:r>
              <a:rPr lang="en-GB" baseline="0" dirty="0" smtClean="0"/>
              <a:t>1 atom of silver = 107.87 g/ NA</a:t>
            </a:r>
          </a:p>
          <a:p>
            <a:endParaRPr lang="en-GB" baseline="0" dirty="0" smtClean="0"/>
          </a:p>
          <a:p>
            <a:r>
              <a:rPr lang="en-GB" baseline="0" dirty="0" smtClean="0"/>
              <a:t>Mass per second = 107.87 /(1.6e-19 * NA) </a:t>
            </a:r>
          </a:p>
          <a:p>
            <a:r>
              <a:rPr lang="en-GB" baseline="0" dirty="0" smtClean="0"/>
              <a:t>= 1.12 mg/s</a:t>
            </a:r>
          </a:p>
        </p:txBody>
      </p:sp>
      <p:sp>
        <p:nvSpPr>
          <p:cNvPr id="4" name="Slide Number Placeholder 3"/>
          <p:cNvSpPr>
            <a:spLocks noGrp="1"/>
          </p:cNvSpPr>
          <p:nvPr>
            <p:ph type="sldNum" sz="quarter" idx="10"/>
          </p:nvPr>
        </p:nvSpPr>
        <p:spPr/>
        <p:txBody>
          <a:bodyPr/>
          <a:lstStyle/>
          <a:p>
            <a:fld id="{7B4A86FB-7CF7-4D9D-8857-CDDAFDF17CF5}" type="slidenum">
              <a:rPr lang="en-GB" smtClean="0"/>
              <a:t>49</a:t>
            </a:fld>
            <a:endParaRPr lang="en-GB"/>
          </a:p>
        </p:txBody>
      </p:sp>
    </p:spTree>
    <p:extLst>
      <p:ext uri="{BB962C8B-B14F-4D97-AF65-F5344CB8AC3E}">
        <p14:creationId xmlns:p14="http://schemas.microsoft.com/office/powerpoint/2010/main" val="20988171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ampere = 1 C/s</a:t>
            </a:r>
          </a:p>
          <a:p>
            <a:r>
              <a:rPr lang="en-GB" dirty="0" smtClean="0"/>
              <a:t>1</a:t>
            </a:r>
            <a:r>
              <a:rPr lang="en-GB" baseline="0" dirty="0" smtClean="0"/>
              <a:t> C = 1/1.6e-19 electrons</a:t>
            </a:r>
          </a:p>
          <a:p>
            <a:r>
              <a:rPr lang="en-GB" baseline="0" dirty="0" smtClean="0"/>
              <a:t>= 1/1.6e-19 atoms of silver</a:t>
            </a:r>
          </a:p>
          <a:p>
            <a:r>
              <a:rPr lang="en-GB" baseline="0" dirty="0" smtClean="0"/>
              <a:t>1 atom of silver = 107.87 g/ NA</a:t>
            </a:r>
          </a:p>
          <a:p>
            <a:endParaRPr lang="en-GB" baseline="0" dirty="0" smtClean="0"/>
          </a:p>
          <a:p>
            <a:r>
              <a:rPr lang="en-GB" baseline="0" dirty="0" smtClean="0"/>
              <a:t>Mass per second = 107.87 /(1.6e-19 * NA) </a:t>
            </a:r>
          </a:p>
          <a:p>
            <a:r>
              <a:rPr lang="en-GB" baseline="0" dirty="0" smtClean="0"/>
              <a:t>= 1.12 mg/s</a:t>
            </a:r>
          </a:p>
        </p:txBody>
      </p:sp>
      <p:sp>
        <p:nvSpPr>
          <p:cNvPr id="4" name="Slide Number Placeholder 3"/>
          <p:cNvSpPr>
            <a:spLocks noGrp="1"/>
          </p:cNvSpPr>
          <p:nvPr>
            <p:ph type="sldNum" sz="quarter" idx="10"/>
          </p:nvPr>
        </p:nvSpPr>
        <p:spPr/>
        <p:txBody>
          <a:bodyPr/>
          <a:lstStyle/>
          <a:p>
            <a:fld id="{7B4A86FB-7CF7-4D9D-8857-CDDAFDF17CF5}" type="slidenum">
              <a:rPr lang="en-GB" smtClean="0"/>
              <a:t>50</a:t>
            </a:fld>
            <a:endParaRPr lang="en-GB"/>
          </a:p>
        </p:txBody>
      </p:sp>
    </p:spTree>
    <p:extLst>
      <p:ext uri="{BB962C8B-B14F-4D97-AF65-F5344CB8AC3E}">
        <p14:creationId xmlns:p14="http://schemas.microsoft.com/office/powerpoint/2010/main" val="10963473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Q: What is the difference between the MKSA (metre-kilogram-second-ampere)</a:t>
            </a:r>
            <a:r>
              <a:rPr lang="en-GB" baseline="0" dirty="0" smtClean="0"/>
              <a:t> system of units and the SI</a:t>
            </a:r>
          </a:p>
          <a:p>
            <a:r>
              <a:rPr lang="en-GB" baseline="0" dirty="0" smtClean="0"/>
              <a:t>A: No difference really, but the SI has ‘people who care’</a:t>
            </a:r>
          </a:p>
          <a:p>
            <a:endParaRPr lang="en-GB" baseline="0" dirty="0" smtClean="0"/>
          </a:p>
          <a:p>
            <a:r>
              <a:rPr lang="en-GB" baseline="0" dirty="0" smtClean="0"/>
              <a:t>People who care are rare 1000 in 7 billion ~ 1 in 7 million ~ 1 pixel on this screen</a:t>
            </a:r>
          </a:p>
          <a:p>
            <a:endParaRPr lang="en-GB" dirty="0" smtClean="0"/>
          </a:p>
          <a:p>
            <a:r>
              <a:rPr lang="en-GB" dirty="0" smtClean="0"/>
              <a:t>This is the existing arrangement: Looks pretty but does not show structure </a:t>
            </a:r>
          </a:p>
          <a:p>
            <a:endParaRPr lang="en-GB" dirty="0"/>
          </a:p>
        </p:txBody>
      </p:sp>
      <p:sp>
        <p:nvSpPr>
          <p:cNvPr id="4" name="Slide Number Placeholder 3"/>
          <p:cNvSpPr>
            <a:spLocks noGrp="1"/>
          </p:cNvSpPr>
          <p:nvPr>
            <p:ph type="sldNum" sz="quarter" idx="10"/>
          </p:nvPr>
        </p:nvSpPr>
        <p:spPr/>
        <p:txBody>
          <a:bodyPr/>
          <a:lstStyle/>
          <a:p>
            <a:fld id="{7B4A86FB-7CF7-4D9D-8857-CDDAFDF17CF5}" type="slidenum">
              <a:rPr lang="en-GB" smtClean="0"/>
              <a:t>51</a:t>
            </a:fld>
            <a:endParaRPr lang="en-GB"/>
          </a:p>
        </p:txBody>
      </p:sp>
    </p:spTree>
    <p:extLst>
      <p:ext uri="{BB962C8B-B14F-4D97-AF65-F5344CB8AC3E}">
        <p14:creationId xmlns:p14="http://schemas.microsoft.com/office/powerpoint/2010/main" val="1820647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fld id="{B83BD011-BB53-45E9-9F69-CEFFD6AB892A}" type="slidenum">
              <a:rPr lang="en-GB" sz="1200">
                <a:latin typeface="Times New Roman" pitchFamily="18" charset="0"/>
                <a:ea typeface="Arial Unicode MS" panose="020B0604020202020204" pitchFamily="34" charset="-128"/>
              </a:rPr>
              <a:pPr/>
              <a:t>5</a:t>
            </a:fld>
            <a:endParaRPr lang="en-GB" sz="1200" dirty="0">
              <a:latin typeface="Times New Roman" pitchFamily="18" charset="0"/>
              <a:ea typeface="Arial Unicode MS" panose="020B0604020202020204" pitchFamily="34" charset="-128"/>
            </a:endParaRPr>
          </a:p>
        </p:txBody>
      </p:sp>
      <p:sp>
        <p:nvSpPr>
          <p:cNvPr id="97283" name="Rectangle 7"/>
          <p:cNvSpPr txBox="1">
            <a:spLocks noGrp="1" noChangeArrowheads="1"/>
          </p:cNvSpPr>
          <p:nvPr/>
        </p:nvSpPr>
        <p:spPr bwMode="auto">
          <a:xfrm>
            <a:off x="5515814" y="9433106"/>
            <a:ext cx="1277114"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pPr algn="r" eaLnBrk="1" hangingPunct="1"/>
            <a:fld id="{232E5552-7678-4849-8013-3651AC553417}" type="slidenum">
              <a:rPr lang="en-GB" sz="1200">
                <a:ea typeface="Arial Unicode MS" panose="020B0604020202020204" pitchFamily="34" charset="-128"/>
              </a:rPr>
              <a:pPr algn="r" eaLnBrk="1" hangingPunct="1"/>
              <a:t>5</a:t>
            </a:fld>
            <a:endParaRPr lang="en-GB" sz="1200" dirty="0">
              <a:ea typeface="Arial Unicode MS" panose="020B0604020202020204" pitchFamily="34" charset="-128"/>
            </a:endParaRPr>
          </a:p>
        </p:txBody>
      </p:sp>
      <p:sp>
        <p:nvSpPr>
          <p:cNvPr id="97284" name="Rectangle 2"/>
          <p:cNvSpPr>
            <a:spLocks noGrp="1" noRot="1" noChangeAspect="1" noChangeArrowheads="1" noTextEdit="1"/>
          </p:cNvSpPr>
          <p:nvPr>
            <p:ph type="sldImg"/>
          </p:nvPr>
        </p:nvSpPr>
        <p:spPr>
          <a:xfrm>
            <a:off x="87313" y="744538"/>
            <a:ext cx="6619875" cy="3724275"/>
          </a:xfrm>
          <a:ln/>
        </p:spPr>
      </p:sp>
      <p:sp>
        <p:nvSpPr>
          <p:cNvPr id="97285" name="Rectangle 3"/>
          <p:cNvSpPr>
            <a:spLocks noGrp="1" noChangeArrowheads="1"/>
          </p:cNvSpPr>
          <p:nvPr>
            <p:ph type="body" idx="1"/>
          </p:nvPr>
        </p:nvSpPr>
        <p:spPr>
          <a:noFill/>
        </p:spPr>
        <p:txBody>
          <a:bodyPr lIns="91433" tIns="45716" rIns="91433" bIns="45716"/>
          <a:lstStyle/>
          <a:p>
            <a:pPr eaLnBrk="1" hangingPunct="1"/>
            <a:r>
              <a:rPr lang="en-US" dirty="0" smtClean="0"/>
              <a:t>The key point here is that the perfection of a standard quantity represents a limit to how well anything can be measured.</a:t>
            </a:r>
          </a:p>
          <a:p>
            <a:pPr eaLnBrk="1" hangingPunct="1"/>
            <a:endParaRPr lang="en-US" dirty="0" smtClean="0"/>
          </a:p>
          <a:p>
            <a:pPr eaLnBrk="1" hangingPunct="1"/>
            <a:r>
              <a:rPr lang="en-US" dirty="0" smtClean="0"/>
              <a:t>SI represents that limit</a:t>
            </a:r>
          </a:p>
        </p:txBody>
      </p:sp>
    </p:spTree>
    <p:extLst>
      <p:ext uri="{BB962C8B-B14F-4D97-AF65-F5344CB8AC3E}">
        <p14:creationId xmlns:p14="http://schemas.microsoft.com/office/powerpoint/2010/main" val="17965944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4A86FB-7CF7-4D9D-8857-CDDAFDF17CF5}" type="slidenum">
              <a:rPr lang="en-GB" smtClean="0"/>
              <a:t>52</a:t>
            </a:fld>
            <a:endParaRPr lang="en-GB"/>
          </a:p>
        </p:txBody>
      </p:sp>
    </p:spTree>
    <p:extLst>
      <p:ext uri="{BB962C8B-B14F-4D97-AF65-F5344CB8AC3E}">
        <p14:creationId xmlns:p14="http://schemas.microsoft.com/office/powerpoint/2010/main" val="39611348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4A86FB-7CF7-4D9D-8857-CDDAFDF17CF5}" type="slidenum">
              <a:rPr lang="en-GB" smtClean="0"/>
              <a:t>53</a:t>
            </a:fld>
            <a:endParaRPr lang="en-GB"/>
          </a:p>
        </p:txBody>
      </p:sp>
    </p:spTree>
    <p:extLst>
      <p:ext uri="{BB962C8B-B14F-4D97-AF65-F5344CB8AC3E}">
        <p14:creationId xmlns:p14="http://schemas.microsoft.com/office/powerpoint/2010/main" val="24930415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4A86FB-7CF7-4D9D-8857-CDDAFDF17CF5}" type="slidenum">
              <a:rPr lang="en-GB" smtClean="0"/>
              <a:t>54</a:t>
            </a:fld>
            <a:endParaRPr lang="en-GB"/>
          </a:p>
        </p:txBody>
      </p:sp>
    </p:spTree>
    <p:extLst>
      <p:ext uri="{BB962C8B-B14F-4D97-AF65-F5344CB8AC3E}">
        <p14:creationId xmlns:p14="http://schemas.microsoft.com/office/powerpoint/2010/main" val="42942488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luminous efficacy </a:t>
            </a:r>
            <a:r>
              <a:rPr lang="en-GB" dirty="0" err="1" smtClean="0"/>
              <a:t>Kcd</a:t>
            </a:r>
            <a:r>
              <a:rPr lang="en-GB" dirty="0" smtClean="0"/>
              <a:t> is a technical constant that gives an exact numerical relationship between the purely physical characteristics of the radiant power stimulating the human eye (W) and its </a:t>
            </a:r>
            <a:r>
              <a:rPr lang="en-GB" dirty="0" err="1" smtClean="0"/>
              <a:t>photobiological</a:t>
            </a:r>
            <a:r>
              <a:rPr lang="en-GB" dirty="0" smtClean="0"/>
              <a:t> response defined by the luminous flux due to the spectral responsivity of a standard observer (lm) at a frequency of 540×1012 hertz</a:t>
            </a:r>
            <a:endParaRPr lang="en-GB" dirty="0"/>
          </a:p>
        </p:txBody>
      </p:sp>
      <p:sp>
        <p:nvSpPr>
          <p:cNvPr id="4" name="Slide Number Placeholder 3"/>
          <p:cNvSpPr>
            <a:spLocks noGrp="1"/>
          </p:cNvSpPr>
          <p:nvPr>
            <p:ph type="sldNum" sz="quarter" idx="10"/>
          </p:nvPr>
        </p:nvSpPr>
        <p:spPr/>
        <p:txBody>
          <a:bodyPr/>
          <a:lstStyle/>
          <a:p>
            <a:fld id="{7B4A86FB-7CF7-4D9D-8857-CDDAFDF17CF5}" type="slidenum">
              <a:rPr lang="en-GB" smtClean="0"/>
              <a:t>55</a:t>
            </a:fld>
            <a:endParaRPr lang="en-GB"/>
          </a:p>
        </p:txBody>
      </p:sp>
    </p:spTree>
    <p:extLst>
      <p:ext uri="{BB962C8B-B14F-4D97-AF65-F5344CB8AC3E}">
        <p14:creationId xmlns:p14="http://schemas.microsoft.com/office/powerpoint/2010/main" val="34490967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4A86FB-7CF7-4D9D-8857-CDDAFDF17CF5}" type="slidenum">
              <a:rPr lang="en-GB" smtClean="0"/>
              <a:t>56</a:t>
            </a:fld>
            <a:endParaRPr lang="en-GB"/>
          </a:p>
        </p:txBody>
      </p:sp>
    </p:spTree>
    <p:extLst>
      <p:ext uri="{BB962C8B-B14F-4D97-AF65-F5344CB8AC3E}">
        <p14:creationId xmlns:p14="http://schemas.microsoft.com/office/powerpoint/2010/main" val="13506681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4A86FB-7CF7-4D9D-8857-CDDAFDF17CF5}" type="slidenum">
              <a:rPr lang="en-GB" smtClean="0"/>
              <a:t>57</a:t>
            </a:fld>
            <a:endParaRPr lang="en-GB"/>
          </a:p>
        </p:txBody>
      </p:sp>
    </p:spTree>
    <p:extLst>
      <p:ext uri="{BB962C8B-B14F-4D97-AF65-F5344CB8AC3E}">
        <p14:creationId xmlns:p14="http://schemas.microsoft.com/office/powerpoint/2010/main" val="21006269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4A86FB-7CF7-4D9D-8857-CDDAFDF17CF5}" type="slidenum">
              <a:rPr lang="en-GB" smtClean="0"/>
              <a:t>58</a:t>
            </a:fld>
            <a:endParaRPr lang="en-GB"/>
          </a:p>
        </p:txBody>
      </p:sp>
    </p:spTree>
    <p:extLst>
      <p:ext uri="{BB962C8B-B14F-4D97-AF65-F5344CB8AC3E}">
        <p14:creationId xmlns:p14="http://schemas.microsoft.com/office/powerpoint/2010/main" val="18626700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4A86FB-7CF7-4D9D-8857-CDDAFDF17CF5}" type="slidenum">
              <a:rPr lang="en-GB" smtClean="0"/>
              <a:t>59</a:t>
            </a:fld>
            <a:endParaRPr lang="en-GB"/>
          </a:p>
        </p:txBody>
      </p:sp>
    </p:spTree>
    <p:extLst>
      <p:ext uri="{BB962C8B-B14F-4D97-AF65-F5344CB8AC3E}">
        <p14:creationId xmlns:p14="http://schemas.microsoft.com/office/powerpoint/2010/main" val="37837396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4A86FB-7CF7-4D9D-8857-CDDAFDF17CF5}" type="slidenum">
              <a:rPr lang="en-GB" smtClean="0"/>
              <a:t>60</a:t>
            </a:fld>
            <a:endParaRPr lang="en-GB"/>
          </a:p>
        </p:txBody>
      </p:sp>
    </p:spTree>
    <p:extLst>
      <p:ext uri="{BB962C8B-B14F-4D97-AF65-F5344CB8AC3E}">
        <p14:creationId xmlns:p14="http://schemas.microsoft.com/office/powerpoint/2010/main" val="17174910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4A86FB-7CF7-4D9D-8857-CDDAFDF17CF5}" type="slidenum">
              <a:rPr lang="en-GB" smtClean="0"/>
              <a:t>61</a:t>
            </a:fld>
            <a:endParaRPr lang="en-GB"/>
          </a:p>
        </p:txBody>
      </p:sp>
    </p:spTree>
    <p:extLst>
      <p:ext uri="{BB962C8B-B14F-4D97-AF65-F5344CB8AC3E}">
        <p14:creationId xmlns:p14="http://schemas.microsoft.com/office/powerpoint/2010/main" val="3520274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nice big picture</a:t>
            </a:r>
            <a:r>
              <a:rPr lang="en-GB" baseline="0" dirty="0" smtClean="0"/>
              <a:t> of the SI roundel	</a:t>
            </a:r>
            <a:endParaRPr lang="en-GB" dirty="0"/>
          </a:p>
        </p:txBody>
      </p:sp>
      <p:sp>
        <p:nvSpPr>
          <p:cNvPr id="4" name="Slide Number Placeholder 3"/>
          <p:cNvSpPr>
            <a:spLocks noGrp="1"/>
          </p:cNvSpPr>
          <p:nvPr>
            <p:ph type="sldNum" sz="quarter" idx="10"/>
          </p:nvPr>
        </p:nvSpPr>
        <p:spPr/>
        <p:txBody>
          <a:bodyPr/>
          <a:lstStyle/>
          <a:p>
            <a:pPr>
              <a:defRPr/>
            </a:pPr>
            <a:fld id="{F332EF02-C0AF-436E-85B3-4B3CE9C6E002}" type="slidenum">
              <a:rPr lang="en-GB" smtClean="0"/>
              <a:pPr>
                <a:defRPr/>
              </a:pPr>
              <a:t>6</a:t>
            </a:fld>
            <a:endParaRPr lang="en-GB"/>
          </a:p>
        </p:txBody>
      </p:sp>
    </p:spTree>
    <p:extLst>
      <p:ext uri="{BB962C8B-B14F-4D97-AF65-F5344CB8AC3E}">
        <p14:creationId xmlns:p14="http://schemas.microsoft.com/office/powerpoint/2010/main" val="6612932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fld id="{E8F6D9D1-8911-4469-9410-B7EDF705BCD4}" type="slidenum">
              <a:rPr lang="en-GB" sz="1200">
                <a:latin typeface="Times New Roman" pitchFamily="18" charset="0"/>
              </a:rPr>
              <a:pPr/>
              <a:t>62</a:t>
            </a:fld>
            <a:endParaRPr lang="en-GB" sz="1200">
              <a:latin typeface="Times New Roman" pitchFamily="18" charset="0"/>
            </a:endParaRPr>
          </a:p>
        </p:txBody>
      </p:sp>
      <p:sp>
        <p:nvSpPr>
          <p:cNvPr id="115715" name="Rectangle 7"/>
          <p:cNvSpPr txBox="1">
            <a:spLocks noGrp="1" noChangeArrowheads="1"/>
          </p:cNvSpPr>
          <p:nvPr/>
        </p:nvSpPr>
        <p:spPr bwMode="auto">
          <a:xfrm>
            <a:off x="5515814" y="9433106"/>
            <a:ext cx="1277114"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pPr algn="r" eaLnBrk="1" hangingPunct="1"/>
            <a:fld id="{1EEC6282-B5D5-4851-97CB-5432906EABA1}" type="slidenum">
              <a:rPr lang="en-GB" sz="1200"/>
              <a:pPr algn="r" eaLnBrk="1" hangingPunct="1"/>
              <a:t>62</a:t>
            </a:fld>
            <a:endParaRPr lang="en-GB" sz="1200"/>
          </a:p>
        </p:txBody>
      </p:sp>
      <p:sp>
        <p:nvSpPr>
          <p:cNvPr id="115716" name="Rectangle 2"/>
          <p:cNvSpPr>
            <a:spLocks noGrp="1" noRot="1" noChangeAspect="1" noChangeArrowheads="1" noTextEdit="1"/>
          </p:cNvSpPr>
          <p:nvPr>
            <p:ph type="sldImg"/>
          </p:nvPr>
        </p:nvSpPr>
        <p:spPr>
          <a:xfrm>
            <a:off x="685800" y="1143000"/>
            <a:ext cx="5486400" cy="3086100"/>
          </a:xfrm>
          <a:ln/>
        </p:spPr>
      </p:sp>
      <p:sp>
        <p:nvSpPr>
          <p:cNvPr id="115717" name="Rectangle 3"/>
          <p:cNvSpPr>
            <a:spLocks noGrp="1" noChangeArrowheads="1"/>
          </p:cNvSpPr>
          <p:nvPr>
            <p:ph type="body" idx="1"/>
          </p:nvPr>
        </p:nvSpPr>
        <p:spPr>
          <a:noFill/>
        </p:spPr>
        <p:txBody>
          <a:bodyPr lIns="91433" tIns="45716" rIns="91433" bIns="45716"/>
          <a:lstStyle/>
          <a:p>
            <a:pPr eaLnBrk="1" hangingPunct="1"/>
            <a:endParaRPr lang="en-US" dirty="0" smtClean="0"/>
          </a:p>
        </p:txBody>
      </p:sp>
    </p:spTree>
    <p:extLst>
      <p:ext uri="{BB962C8B-B14F-4D97-AF65-F5344CB8AC3E}">
        <p14:creationId xmlns:p14="http://schemas.microsoft.com/office/powerpoint/2010/main" val="11560937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fld id="{38EA746B-BD3A-4F0F-84B9-40AABF925D3B}" type="slidenum">
              <a:rPr lang="en-GB" sz="1200">
                <a:latin typeface="Times New Roman" pitchFamily="18" charset="0"/>
                <a:ea typeface="Arial Unicode MS" panose="020B0604020202020204" pitchFamily="34" charset="-128"/>
              </a:rPr>
              <a:pPr/>
              <a:t>63</a:t>
            </a:fld>
            <a:endParaRPr lang="en-GB" sz="1200" dirty="0">
              <a:latin typeface="Times New Roman" pitchFamily="18" charset="0"/>
              <a:ea typeface="Arial Unicode MS" panose="020B0604020202020204" pitchFamily="34" charset="-128"/>
            </a:endParaRPr>
          </a:p>
        </p:txBody>
      </p:sp>
      <p:sp>
        <p:nvSpPr>
          <p:cNvPr id="100355" name="Rectangle 2"/>
          <p:cNvSpPr>
            <a:spLocks noGrp="1" noRot="1" noChangeAspect="1" noChangeArrowheads="1" noTextEdit="1"/>
          </p:cNvSpPr>
          <p:nvPr>
            <p:ph type="sldImg"/>
          </p:nvPr>
        </p:nvSpPr>
        <p:spPr>
          <a:xfrm>
            <a:off x="87313" y="744538"/>
            <a:ext cx="6619875" cy="3724275"/>
          </a:xfrm>
          <a:ln/>
        </p:spPr>
      </p:sp>
      <p:sp>
        <p:nvSpPr>
          <p:cNvPr id="100356"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895033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fld id="{E8F6D9D1-8911-4469-9410-B7EDF705BCD4}" type="slidenum">
              <a:rPr lang="en-GB" sz="1200">
                <a:latin typeface="Times New Roman" pitchFamily="18" charset="0"/>
              </a:rPr>
              <a:pPr/>
              <a:t>7</a:t>
            </a:fld>
            <a:endParaRPr lang="en-GB" sz="1200">
              <a:latin typeface="Times New Roman" pitchFamily="18" charset="0"/>
            </a:endParaRPr>
          </a:p>
        </p:txBody>
      </p:sp>
      <p:sp>
        <p:nvSpPr>
          <p:cNvPr id="115715" name="Rectangle 7"/>
          <p:cNvSpPr txBox="1">
            <a:spLocks noGrp="1" noChangeArrowheads="1"/>
          </p:cNvSpPr>
          <p:nvPr/>
        </p:nvSpPr>
        <p:spPr bwMode="auto">
          <a:xfrm>
            <a:off x="5515814" y="9433106"/>
            <a:ext cx="1277114"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pPr algn="r" eaLnBrk="1" hangingPunct="1"/>
            <a:fld id="{1EEC6282-B5D5-4851-97CB-5432906EABA1}" type="slidenum">
              <a:rPr lang="en-GB" sz="1200"/>
              <a:pPr algn="r" eaLnBrk="1" hangingPunct="1"/>
              <a:t>7</a:t>
            </a:fld>
            <a:endParaRPr lang="en-GB" sz="1200"/>
          </a:p>
        </p:txBody>
      </p:sp>
      <p:sp>
        <p:nvSpPr>
          <p:cNvPr id="115716" name="Rectangle 2"/>
          <p:cNvSpPr>
            <a:spLocks noGrp="1" noRot="1" noChangeAspect="1" noChangeArrowheads="1" noTextEdit="1"/>
          </p:cNvSpPr>
          <p:nvPr>
            <p:ph type="sldImg"/>
          </p:nvPr>
        </p:nvSpPr>
        <p:spPr>
          <a:xfrm>
            <a:off x="685800" y="1143000"/>
            <a:ext cx="5486400" cy="3086100"/>
          </a:xfrm>
          <a:ln/>
        </p:spPr>
      </p:sp>
      <p:sp>
        <p:nvSpPr>
          <p:cNvPr id="115717" name="Rectangle 3"/>
          <p:cNvSpPr>
            <a:spLocks noGrp="1" noChangeArrowheads="1"/>
          </p:cNvSpPr>
          <p:nvPr>
            <p:ph type="body" idx="1"/>
          </p:nvPr>
        </p:nvSpPr>
        <p:spPr>
          <a:noFill/>
        </p:spPr>
        <p:txBody>
          <a:bodyPr lIns="91433" tIns="45716" rIns="91433" bIns="45716"/>
          <a:lstStyle/>
          <a:p>
            <a:pPr eaLnBrk="1" hangingPunct="1"/>
            <a:endParaRPr lang="en-US" dirty="0" smtClean="0"/>
          </a:p>
        </p:txBody>
      </p:sp>
    </p:spTree>
    <p:extLst>
      <p:ext uri="{BB962C8B-B14F-4D97-AF65-F5344CB8AC3E}">
        <p14:creationId xmlns:p14="http://schemas.microsoft.com/office/powerpoint/2010/main" val="3611550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fld id="{B83BD011-BB53-45E9-9F69-CEFFD6AB892A}" type="slidenum">
              <a:rPr lang="en-GB" sz="1200">
                <a:latin typeface="Times New Roman" pitchFamily="18" charset="0"/>
                <a:ea typeface="Arial Unicode MS" panose="020B0604020202020204" pitchFamily="34" charset="-128"/>
              </a:rPr>
              <a:pPr/>
              <a:t>8</a:t>
            </a:fld>
            <a:endParaRPr lang="en-GB" sz="1200" dirty="0">
              <a:latin typeface="Times New Roman" pitchFamily="18" charset="0"/>
              <a:ea typeface="Arial Unicode MS" panose="020B0604020202020204" pitchFamily="34" charset="-128"/>
            </a:endParaRPr>
          </a:p>
        </p:txBody>
      </p:sp>
      <p:sp>
        <p:nvSpPr>
          <p:cNvPr id="97283" name="Rectangle 7"/>
          <p:cNvSpPr txBox="1">
            <a:spLocks noGrp="1" noChangeArrowheads="1"/>
          </p:cNvSpPr>
          <p:nvPr/>
        </p:nvSpPr>
        <p:spPr bwMode="auto">
          <a:xfrm>
            <a:off x="5515814" y="9433106"/>
            <a:ext cx="1277114"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pPr algn="r" eaLnBrk="1" hangingPunct="1"/>
            <a:fld id="{232E5552-7678-4849-8013-3651AC553417}" type="slidenum">
              <a:rPr lang="en-GB" sz="1200">
                <a:ea typeface="Arial Unicode MS" panose="020B0604020202020204" pitchFamily="34" charset="-128"/>
              </a:rPr>
              <a:pPr algn="r" eaLnBrk="1" hangingPunct="1"/>
              <a:t>8</a:t>
            </a:fld>
            <a:endParaRPr lang="en-GB" sz="1200" dirty="0">
              <a:ea typeface="Arial Unicode MS" panose="020B0604020202020204" pitchFamily="34" charset="-128"/>
            </a:endParaRPr>
          </a:p>
        </p:txBody>
      </p:sp>
      <p:sp>
        <p:nvSpPr>
          <p:cNvPr id="97284" name="Rectangle 2"/>
          <p:cNvSpPr>
            <a:spLocks noGrp="1" noRot="1" noChangeAspect="1" noChangeArrowheads="1" noTextEdit="1"/>
          </p:cNvSpPr>
          <p:nvPr>
            <p:ph type="sldImg"/>
          </p:nvPr>
        </p:nvSpPr>
        <p:spPr>
          <a:xfrm>
            <a:off x="87313" y="744538"/>
            <a:ext cx="6619875" cy="3724275"/>
          </a:xfrm>
          <a:ln/>
        </p:spPr>
      </p:sp>
      <p:sp>
        <p:nvSpPr>
          <p:cNvPr id="97285" name="Rectangle 3"/>
          <p:cNvSpPr>
            <a:spLocks noGrp="1" noChangeArrowheads="1"/>
          </p:cNvSpPr>
          <p:nvPr>
            <p:ph type="body" idx="1"/>
          </p:nvPr>
        </p:nvSpPr>
        <p:spPr>
          <a:noFill/>
        </p:spPr>
        <p:txBody>
          <a:bodyPr lIns="91433" tIns="45716" rIns="91433" bIns="45716"/>
          <a:lstStyle/>
          <a:p>
            <a:pPr eaLnBrk="1" hangingPunct="1"/>
            <a:r>
              <a:rPr lang="en-US" dirty="0" smtClean="0"/>
              <a:t>This is the question behind</a:t>
            </a:r>
            <a:r>
              <a:rPr lang="en-US" baseline="0" dirty="0" smtClean="0"/>
              <a:t> the re-definition	</a:t>
            </a:r>
            <a:endParaRPr lang="en-US" dirty="0" smtClean="0"/>
          </a:p>
        </p:txBody>
      </p:sp>
    </p:spTree>
    <p:extLst>
      <p:ext uri="{BB962C8B-B14F-4D97-AF65-F5344CB8AC3E}">
        <p14:creationId xmlns:p14="http://schemas.microsoft.com/office/powerpoint/2010/main" val="1434790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fld id="{B83BD011-BB53-45E9-9F69-CEFFD6AB892A}" type="slidenum">
              <a:rPr lang="en-GB" sz="1200">
                <a:latin typeface="Times New Roman" pitchFamily="18" charset="0"/>
                <a:ea typeface="Arial Unicode MS" panose="020B0604020202020204" pitchFamily="34" charset="-128"/>
              </a:rPr>
              <a:pPr/>
              <a:t>9</a:t>
            </a:fld>
            <a:endParaRPr lang="en-GB" sz="1200" dirty="0">
              <a:latin typeface="Times New Roman" pitchFamily="18" charset="0"/>
              <a:ea typeface="Arial Unicode MS" panose="020B0604020202020204" pitchFamily="34" charset="-128"/>
            </a:endParaRPr>
          </a:p>
        </p:txBody>
      </p:sp>
      <p:sp>
        <p:nvSpPr>
          <p:cNvPr id="97283" name="Rectangle 7"/>
          <p:cNvSpPr txBox="1">
            <a:spLocks noGrp="1" noChangeArrowheads="1"/>
          </p:cNvSpPr>
          <p:nvPr/>
        </p:nvSpPr>
        <p:spPr bwMode="auto">
          <a:xfrm>
            <a:off x="5515814" y="9433106"/>
            <a:ext cx="1277114"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pPr algn="r" eaLnBrk="1" hangingPunct="1"/>
            <a:fld id="{232E5552-7678-4849-8013-3651AC553417}" type="slidenum">
              <a:rPr lang="en-GB" sz="1200">
                <a:ea typeface="Arial Unicode MS" panose="020B0604020202020204" pitchFamily="34" charset="-128"/>
              </a:rPr>
              <a:pPr algn="r" eaLnBrk="1" hangingPunct="1"/>
              <a:t>9</a:t>
            </a:fld>
            <a:endParaRPr lang="en-GB" sz="1200" dirty="0">
              <a:ea typeface="Arial Unicode MS" panose="020B0604020202020204" pitchFamily="34" charset="-128"/>
            </a:endParaRPr>
          </a:p>
        </p:txBody>
      </p:sp>
      <p:sp>
        <p:nvSpPr>
          <p:cNvPr id="97284" name="Rectangle 2"/>
          <p:cNvSpPr>
            <a:spLocks noGrp="1" noRot="1" noChangeAspect="1" noChangeArrowheads="1" noTextEdit="1"/>
          </p:cNvSpPr>
          <p:nvPr>
            <p:ph type="sldImg"/>
          </p:nvPr>
        </p:nvSpPr>
        <p:spPr>
          <a:xfrm>
            <a:off x="87313" y="744538"/>
            <a:ext cx="6619875" cy="3724275"/>
          </a:xfrm>
          <a:ln/>
        </p:spPr>
      </p:sp>
      <p:sp>
        <p:nvSpPr>
          <p:cNvPr id="97285" name="Rectangle 3"/>
          <p:cNvSpPr>
            <a:spLocks noGrp="1" noChangeArrowheads="1"/>
          </p:cNvSpPr>
          <p:nvPr>
            <p:ph type="body" idx="1"/>
          </p:nvPr>
        </p:nvSpPr>
        <p:spPr>
          <a:noFill/>
        </p:spPr>
        <p:txBody>
          <a:bodyPr lIns="91433" tIns="45716" rIns="91433" bIns="45716"/>
          <a:lstStyle/>
          <a:p>
            <a:pPr eaLnBrk="1" hangingPunct="1"/>
            <a:r>
              <a:rPr lang="en-US" dirty="0" smtClean="0"/>
              <a:t>Using the human based standards of the SI, we have measured natural features of the universe that appear to be constant:</a:t>
            </a:r>
            <a:r>
              <a:rPr lang="en-US" baseline="0" dirty="0" smtClean="0"/>
              <a:t> Natural Constants </a:t>
            </a:r>
          </a:p>
          <a:p>
            <a:pPr eaLnBrk="1" hangingPunct="1"/>
            <a:endParaRPr lang="en-US" baseline="0" dirty="0" smtClean="0"/>
          </a:p>
          <a:p>
            <a:pPr eaLnBrk="1" hangingPunct="1"/>
            <a:r>
              <a:rPr lang="en-US" baseline="0" dirty="0" smtClean="0"/>
              <a:t>Note: The phrase ‘natural constants’ has been carefully chosen. Avoid the use of ‘fundamental’ constants – they are not all fundamental.</a:t>
            </a:r>
          </a:p>
          <a:p>
            <a:pPr eaLnBrk="1" hangingPunct="1"/>
            <a:endParaRPr lang="en-US" baseline="0" dirty="0" smtClean="0"/>
          </a:p>
          <a:p>
            <a:pPr eaLnBrk="1" hangingPunct="1"/>
            <a:r>
              <a:rPr lang="en-US" baseline="0" dirty="0" smtClean="0"/>
              <a:t>Natural Constants appear to be more stable than ANYTHING human made – more later – they appear to be at least one million times more stable than the most stable human artefact – the kilogram.</a:t>
            </a:r>
          </a:p>
          <a:p>
            <a:pPr eaLnBrk="1" hangingPunct="1"/>
            <a:endParaRPr lang="en-US" baseline="0" dirty="0" smtClean="0"/>
          </a:p>
          <a:p>
            <a:pPr eaLnBrk="1" hangingPunct="1"/>
            <a:r>
              <a:rPr lang="en-US" baseline="0" dirty="0" smtClean="0"/>
              <a:t>The idea of the unit re-definitions is to base our system of units on these natural constants.</a:t>
            </a:r>
          </a:p>
          <a:p>
            <a:pPr eaLnBrk="1" hangingPunct="1"/>
            <a:endParaRPr lang="en-US" dirty="0" smtClean="0"/>
          </a:p>
        </p:txBody>
      </p:sp>
    </p:spTree>
    <p:extLst>
      <p:ext uri="{BB962C8B-B14F-4D97-AF65-F5344CB8AC3E}">
        <p14:creationId xmlns:p14="http://schemas.microsoft.com/office/powerpoint/2010/main" val="27325274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873250"/>
            <a:ext cx="12192000" cy="4191000"/>
          </a:xfrm>
          <a:prstGeom prst="rect">
            <a:avLst/>
          </a:prstGeom>
          <a:solidFill>
            <a:schemeClr val="accent1">
              <a:lumMod val="60000"/>
              <a:lumOff val="40000"/>
            </a:schemeClr>
          </a:solidFill>
          <a:ln>
            <a:noFill/>
          </a:ln>
          <a:extLst/>
        </p:spPr>
        <p:txBody>
          <a:bodyPr wrap="none" anchor="ctr"/>
          <a:lstStyle>
            <a:defPPr>
              <a:defRPr lang="en-GB"/>
            </a:defPPr>
            <a:lvl1pPr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1pPr>
            <a:lvl2pPr marL="457200"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2pPr>
            <a:lvl3pPr marL="914400"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3pPr>
            <a:lvl4pPr marL="1371600"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4pPr>
            <a:lvl5pPr marL="1828800"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84" charset="-128"/>
                <a:cs typeface="+mn-cs"/>
              </a:defRPr>
            </a:lvl9pPr>
          </a:lstStyle>
          <a:p>
            <a:pPr algn="ctr">
              <a:defRPr/>
            </a:pPr>
            <a:endParaRPr lang="en-US" altLang="en-US" sz="2400"/>
          </a:p>
        </p:txBody>
      </p:sp>
      <p:pic>
        <p:nvPicPr>
          <p:cNvPr id="5" name="Picture 12"/>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925631" y="620713"/>
            <a:ext cx="1980191"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914400" y="2130426"/>
            <a:ext cx="10363200" cy="1470025"/>
          </a:xfrm>
        </p:spPr>
        <p:txBody>
          <a:bodyPr/>
          <a:lstStyle>
            <a:lvl1pPr algn="l">
              <a:defRPr sz="3200">
                <a:solidFill>
                  <a:schemeClr val="bg1"/>
                </a:solidFill>
              </a:defRPr>
            </a:lvl1pPr>
          </a:lstStyle>
          <a:p>
            <a:r>
              <a:rPr lang="en-US" smtClean="0"/>
              <a:t>Click to edit Master title style</a:t>
            </a:r>
            <a:endParaRPr lang="en-GB" dirty="0"/>
          </a:p>
        </p:txBody>
      </p:sp>
      <p:sp>
        <p:nvSpPr>
          <p:cNvPr id="10" name="Subtitle 2"/>
          <p:cNvSpPr>
            <a:spLocks noGrp="1"/>
          </p:cNvSpPr>
          <p:nvPr>
            <p:ph type="subTitle" idx="1"/>
          </p:nvPr>
        </p:nvSpPr>
        <p:spPr>
          <a:xfrm>
            <a:off x="911424" y="3886200"/>
            <a:ext cx="8534400"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
        <p:nvSpPr>
          <p:cNvPr id="6" name="Rectangle 1026"/>
          <p:cNvSpPr>
            <a:spLocks noGrp="1" noChangeArrowheads="1"/>
          </p:cNvSpPr>
          <p:nvPr>
            <p:ph type="dt" sz="half" idx="10"/>
          </p:nvPr>
        </p:nvSpPr>
        <p:spPr>
          <a:xfrm>
            <a:off x="914400" y="6248400"/>
            <a:ext cx="2540000" cy="457200"/>
          </a:xfrm>
          <a:prstGeom prst="rect">
            <a:avLst/>
          </a:prstGeom>
        </p:spPr>
        <p:txBody>
          <a:bodyPr/>
          <a:lstStyle>
            <a:lvl1pPr>
              <a:defRPr/>
            </a:lvl1pPr>
          </a:lstStyle>
          <a:p>
            <a:fld id="{12F4F8ED-FEB9-43B7-B17A-A3CBFE098A31}" type="datetimeFigureOut">
              <a:rPr lang="en-GB" smtClean="0"/>
              <a:t>14/05/2018</a:t>
            </a:fld>
            <a:endParaRPr lang="en-GB"/>
          </a:p>
        </p:txBody>
      </p:sp>
      <p:sp>
        <p:nvSpPr>
          <p:cNvPr id="7" name="Rectangle 1027"/>
          <p:cNvSpPr>
            <a:spLocks noGrp="1" noChangeArrowheads="1"/>
          </p:cNvSpPr>
          <p:nvPr>
            <p:ph type="ftr" sz="quarter" idx="11"/>
          </p:nvPr>
        </p:nvSpPr>
        <p:spPr/>
        <p:txBody>
          <a:bodyPr/>
          <a:lstStyle>
            <a:lvl1pPr>
              <a:defRPr/>
            </a:lvl1pPr>
          </a:lstStyle>
          <a:p>
            <a:endParaRPr lang="en-GB"/>
          </a:p>
        </p:txBody>
      </p:sp>
      <p:sp>
        <p:nvSpPr>
          <p:cNvPr id="8" name="Rectangle 1028"/>
          <p:cNvSpPr>
            <a:spLocks noGrp="1" noChangeArrowheads="1"/>
          </p:cNvSpPr>
          <p:nvPr>
            <p:ph type="sldNum" sz="quarter" idx="12"/>
          </p:nvPr>
        </p:nvSpPr>
        <p:spPr/>
        <p:txBody>
          <a:bodyPr/>
          <a:lstStyle>
            <a:lvl1pPr>
              <a:defRPr smtClean="0"/>
            </a:lvl1pPr>
          </a:lstStyle>
          <a:p>
            <a:fld id="{591A0E0F-69BC-445F-BFC9-E5D02C5C345E}" type="slidenum">
              <a:rPr lang="en-GB" smtClean="0"/>
              <a:t>‹#›</a:t>
            </a:fld>
            <a:endParaRPr lang="en-GB"/>
          </a:p>
        </p:txBody>
      </p:sp>
      <p:sp>
        <p:nvSpPr>
          <p:cNvPr id="11" name="hc"/>
          <p:cNvSpPr txBox="1"/>
          <p:nvPr userDrawn="1"/>
        </p:nvSpPr>
        <p:spPr>
          <a:xfrm>
            <a:off x="0" y="2"/>
            <a:ext cx="12192000" cy="246221"/>
          </a:xfrm>
          <a:prstGeom prst="rect">
            <a:avLst/>
          </a:prstGeom>
          <a:noFill/>
        </p:spPr>
        <p:txBody>
          <a:bodyPr vert="horz" wrap="square" rtlCol="0">
            <a:spAutoFit/>
          </a:bodyPr>
          <a:lstStyle/>
          <a:p>
            <a:pPr algn="ctr"/>
            <a:endParaRPr kumimoji="0" lang="en-GB" sz="1000" b="0" i="0" u="none" baseline="0">
              <a:solidFill>
                <a:srgbClr val="7F7F7F"/>
              </a:solidFill>
              <a:latin typeface="Arial" panose="020B0604020202020204" pitchFamily="34" charset="0"/>
            </a:endParaRPr>
          </a:p>
        </p:txBody>
      </p:sp>
      <p:sp>
        <p:nvSpPr>
          <p:cNvPr id="12" name="fc"/>
          <p:cNvSpPr txBox="1"/>
          <p:nvPr userDrawn="1"/>
        </p:nvSpPr>
        <p:spPr>
          <a:xfrm>
            <a:off x="0" y="6491290"/>
            <a:ext cx="12192000" cy="246221"/>
          </a:xfrm>
          <a:prstGeom prst="rect">
            <a:avLst/>
          </a:prstGeom>
          <a:noFill/>
        </p:spPr>
        <p:txBody>
          <a:bodyPr vert="horz" wrap="square" rtlCol="0">
            <a:spAutoFit/>
          </a:bodyPr>
          <a:lstStyle/>
          <a:p>
            <a:pPr algn="ctr"/>
            <a:endParaRPr kumimoji="0" lang="en-GB" sz="1000" b="0" i="0" u="none" baseline="0">
              <a:solidFill>
                <a:srgbClr val="7F7F7F"/>
              </a:solidFill>
              <a:latin typeface="Arial" panose="020B0604020202020204" pitchFamily="34" charset="0"/>
            </a:endParaRPr>
          </a:p>
        </p:txBody>
      </p:sp>
    </p:spTree>
    <p:extLst>
      <p:ext uri="{BB962C8B-B14F-4D97-AF65-F5344CB8AC3E}">
        <p14:creationId xmlns:p14="http://schemas.microsoft.com/office/powerpoint/2010/main" val="1555174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914400" y="6248400"/>
            <a:ext cx="2540000" cy="457200"/>
          </a:xfrm>
          <a:prstGeom prst="rect">
            <a:avLst/>
          </a:prstGeom>
        </p:spPr>
        <p:txBody>
          <a:bodyPr/>
          <a:lstStyle>
            <a:lvl1pPr>
              <a:defRPr/>
            </a:lvl1pPr>
          </a:lstStyle>
          <a:p>
            <a:fld id="{12F4F8ED-FEB9-43B7-B17A-A3CBFE098A31}" type="datetimeFigureOut">
              <a:rPr lang="en-GB" smtClean="0"/>
              <a:t>14/05/2018</a:t>
            </a:fld>
            <a:endParaRPr lang="en-GB"/>
          </a:p>
        </p:txBody>
      </p:sp>
      <p:sp>
        <p:nvSpPr>
          <p:cNvPr id="6" name="Rectangle 5"/>
          <p:cNvSpPr>
            <a:spLocks noGrp="1" noChangeArrowheads="1"/>
          </p:cNvSpPr>
          <p:nvPr>
            <p:ph type="ftr" sz="quarter" idx="11"/>
          </p:nvPr>
        </p:nvSpPr>
        <p:spPr/>
        <p:txBody>
          <a:bodyPr/>
          <a:lstStyle>
            <a:lvl1pPr>
              <a:defRPr/>
            </a:lvl1pPr>
          </a:lstStyle>
          <a:p>
            <a:endParaRPr lang="en-GB"/>
          </a:p>
        </p:txBody>
      </p:sp>
      <p:sp>
        <p:nvSpPr>
          <p:cNvPr id="7" name="Rectangle 6"/>
          <p:cNvSpPr>
            <a:spLocks noGrp="1" noChangeArrowheads="1"/>
          </p:cNvSpPr>
          <p:nvPr>
            <p:ph type="sldNum" sz="quarter" idx="12"/>
          </p:nvPr>
        </p:nvSpPr>
        <p:spPr/>
        <p:txBody>
          <a:bodyPr/>
          <a:lstStyle>
            <a:lvl1pPr>
              <a:defRPr smtClean="0"/>
            </a:lvl1pPr>
          </a:lstStyle>
          <a:p>
            <a:fld id="{591A0E0F-69BC-445F-BFC9-E5D02C5C345E}" type="slidenum">
              <a:rPr lang="en-GB" smtClean="0"/>
              <a:t>‹#›</a:t>
            </a:fld>
            <a:endParaRPr lang="en-GB"/>
          </a:p>
        </p:txBody>
      </p:sp>
    </p:spTree>
    <p:extLst>
      <p:ext uri="{BB962C8B-B14F-4D97-AF65-F5344CB8AC3E}">
        <p14:creationId xmlns:p14="http://schemas.microsoft.com/office/powerpoint/2010/main" val="48106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914400" y="6248400"/>
            <a:ext cx="2540000" cy="457200"/>
          </a:xfrm>
          <a:prstGeom prst="rect">
            <a:avLst/>
          </a:prstGeom>
        </p:spPr>
        <p:txBody>
          <a:bodyPr/>
          <a:lstStyle>
            <a:lvl1pPr>
              <a:defRPr/>
            </a:lvl1pPr>
          </a:lstStyle>
          <a:p>
            <a:fld id="{12F4F8ED-FEB9-43B7-B17A-A3CBFE098A31}" type="datetimeFigureOut">
              <a:rPr lang="en-GB" smtClean="0"/>
              <a:t>14/05/2018</a:t>
            </a:fld>
            <a:endParaRPr lang="en-GB"/>
          </a:p>
        </p:txBody>
      </p:sp>
      <p:sp>
        <p:nvSpPr>
          <p:cNvPr id="6" name="Rectangle 5"/>
          <p:cNvSpPr>
            <a:spLocks noGrp="1" noChangeArrowheads="1"/>
          </p:cNvSpPr>
          <p:nvPr>
            <p:ph type="ftr" sz="quarter" idx="11"/>
          </p:nvPr>
        </p:nvSpPr>
        <p:spPr/>
        <p:txBody>
          <a:bodyPr/>
          <a:lstStyle>
            <a:lvl1pPr>
              <a:defRPr/>
            </a:lvl1pPr>
          </a:lstStyle>
          <a:p>
            <a:endParaRPr lang="en-GB"/>
          </a:p>
        </p:txBody>
      </p:sp>
      <p:sp>
        <p:nvSpPr>
          <p:cNvPr id="7" name="Rectangle 6"/>
          <p:cNvSpPr>
            <a:spLocks noGrp="1" noChangeArrowheads="1"/>
          </p:cNvSpPr>
          <p:nvPr>
            <p:ph type="sldNum" sz="quarter" idx="12"/>
          </p:nvPr>
        </p:nvSpPr>
        <p:spPr/>
        <p:txBody>
          <a:bodyPr/>
          <a:lstStyle>
            <a:lvl1pPr>
              <a:defRPr smtClean="0"/>
            </a:lvl1pPr>
          </a:lstStyle>
          <a:p>
            <a:fld id="{591A0E0F-69BC-445F-BFC9-E5D02C5C345E}" type="slidenum">
              <a:rPr lang="en-GB" smtClean="0"/>
              <a:t>‹#›</a:t>
            </a:fld>
            <a:endParaRPr lang="en-GB"/>
          </a:p>
        </p:txBody>
      </p:sp>
    </p:spTree>
    <p:extLst>
      <p:ext uri="{BB962C8B-B14F-4D97-AF65-F5344CB8AC3E}">
        <p14:creationId xmlns:p14="http://schemas.microsoft.com/office/powerpoint/2010/main" val="1971820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914400" y="6248400"/>
            <a:ext cx="2540000" cy="457200"/>
          </a:xfrm>
          <a:prstGeom prst="rect">
            <a:avLst/>
          </a:prstGeom>
        </p:spPr>
        <p:txBody>
          <a:bodyPr/>
          <a:lstStyle>
            <a:lvl1pPr>
              <a:defRPr/>
            </a:lvl1pPr>
          </a:lstStyle>
          <a:p>
            <a:fld id="{12F4F8ED-FEB9-43B7-B17A-A3CBFE098A31}" type="datetimeFigureOut">
              <a:rPr lang="en-GB" smtClean="0"/>
              <a:t>14/05/2018</a:t>
            </a:fld>
            <a:endParaRPr lang="en-GB"/>
          </a:p>
        </p:txBody>
      </p:sp>
      <p:sp>
        <p:nvSpPr>
          <p:cNvPr id="5" name="Rectangle 5"/>
          <p:cNvSpPr>
            <a:spLocks noGrp="1" noChangeArrowheads="1"/>
          </p:cNvSpPr>
          <p:nvPr>
            <p:ph type="ftr" sz="quarter" idx="11"/>
          </p:nvPr>
        </p:nvSpPr>
        <p:spPr/>
        <p:txBody>
          <a:bodyPr/>
          <a:lstStyle>
            <a:lvl1pPr>
              <a:defRPr/>
            </a:lvl1pPr>
          </a:lstStyle>
          <a:p>
            <a:endParaRPr lang="en-GB"/>
          </a:p>
        </p:txBody>
      </p:sp>
      <p:sp>
        <p:nvSpPr>
          <p:cNvPr id="6" name="Rectangle 6"/>
          <p:cNvSpPr>
            <a:spLocks noGrp="1" noChangeArrowheads="1"/>
          </p:cNvSpPr>
          <p:nvPr>
            <p:ph type="sldNum" sz="quarter" idx="12"/>
          </p:nvPr>
        </p:nvSpPr>
        <p:spPr/>
        <p:txBody>
          <a:bodyPr/>
          <a:lstStyle>
            <a:lvl1pPr>
              <a:defRPr smtClean="0"/>
            </a:lvl1pPr>
          </a:lstStyle>
          <a:p>
            <a:fld id="{591A0E0F-69BC-445F-BFC9-E5D02C5C345E}" type="slidenum">
              <a:rPr lang="en-GB" smtClean="0"/>
              <a:t>‹#›</a:t>
            </a:fld>
            <a:endParaRPr lang="en-GB"/>
          </a:p>
        </p:txBody>
      </p:sp>
    </p:spTree>
    <p:extLst>
      <p:ext uri="{BB962C8B-B14F-4D97-AF65-F5344CB8AC3E}">
        <p14:creationId xmlns:p14="http://schemas.microsoft.com/office/powerpoint/2010/main" val="2830203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82000" y="304800"/>
            <a:ext cx="25908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04800"/>
            <a:ext cx="75692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914400" y="6248400"/>
            <a:ext cx="2540000" cy="457200"/>
          </a:xfrm>
          <a:prstGeom prst="rect">
            <a:avLst/>
          </a:prstGeom>
        </p:spPr>
        <p:txBody>
          <a:bodyPr/>
          <a:lstStyle>
            <a:lvl1pPr>
              <a:defRPr/>
            </a:lvl1pPr>
          </a:lstStyle>
          <a:p>
            <a:fld id="{12F4F8ED-FEB9-43B7-B17A-A3CBFE098A31}" type="datetimeFigureOut">
              <a:rPr lang="en-GB" smtClean="0"/>
              <a:t>14/05/2018</a:t>
            </a:fld>
            <a:endParaRPr lang="en-GB"/>
          </a:p>
        </p:txBody>
      </p:sp>
      <p:sp>
        <p:nvSpPr>
          <p:cNvPr id="5" name="Rectangle 5"/>
          <p:cNvSpPr>
            <a:spLocks noGrp="1" noChangeArrowheads="1"/>
          </p:cNvSpPr>
          <p:nvPr>
            <p:ph type="ftr" sz="quarter" idx="11"/>
          </p:nvPr>
        </p:nvSpPr>
        <p:spPr/>
        <p:txBody>
          <a:bodyPr/>
          <a:lstStyle>
            <a:lvl1pPr>
              <a:defRPr/>
            </a:lvl1pPr>
          </a:lstStyle>
          <a:p>
            <a:endParaRPr lang="en-GB"/>
          </a:p>
        </p:txBody>
      </p:sp>
      <p:sp>
        <p:nvSpPr>
          <p:cNvPr id="6" name="Rectangle 6"/>
          <p:cNvSpPr>
            <a:spLocks noGrp="1" noChangeArrowheads="1"/>
          </p:cNvSpPr>
          <p:nvPr>
            <p:ph type="sldNum" sz="quarter" idx="12"/>
          </p:nvPr>
        </p:nvSpPr>
        <p:spPr/>
        <p:txBody>
          <a:bodyPr/>
          <a:lstStyle>
            <a:lvl1pPr>
              <a:defRPr smtClean="0"/>
            </a:lvl1pPr>
          </a:lstStyle>
          <a:p>
            <a:fld id="{591A0E0F-69BC-445F-BFC9-E5D02C5C345E}" type="slidenum">
              <a:rPr lang="en-GB" smtClean="0"/>
              <a:t>‹#›</a:t>
            </a:fld>
            <a:endParaRPr lang="en-GB"/>
          </a:p>
        </p:txBody>
      </p:sp>
    </p:spTree>
    <p:extLst>
      <p:ext uri="{BB962C8B-B14F-4D97-AF65-F5344CB8AC3E}">
        <p14:creationId xmlns:p14="http://schemas.microsoft.com/office/powerpoint/2010/main" val="2401261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363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057400"/>
            <a:ext cx="10363200" cy="4114800"/>
          </a:xfrm>
        </p:spPr>
        <p:txBody>
          <a:bodyPr/>
          <a:lstStyle/>
          <a:p>
            <a:pPr lvl="0"/>
            <a:r>
              <a:rPr lang="en-US" noProof="0" smtClean="0"/>
              <a:t>Click icon to add table</a:t>
            </a:r>
          </a:p>
        </p:txBody>
      </p:sp>
      <p:sp>
        <p:nvSpPr>
          <p:cNvPr id="4" name="Rectangle 4"/>
          <p:cNvSpPr>
            <a:spLocks noGrp="1" noChangeArrowheads="1"/>
          </p:cNvSpPr>
          <p:nvPr>
            <p:ph type="dt" sz="half" idx="10"/>
          </p:nvPr>
        </p:nvSpPr>
        <p:spPr>
          <a:xfrm>
            <a:off x="914400" y="6248400"/>
            <a:ext cx="2540000" cy="457200"/>
          </a:xfrm>
          <a:prstGeom prst="rect">
            <a:avLst/>
          </a:prstGeom>
        </p:spPr>
        <p:txBody>
          <a:bodyPr/>
          <a:lstStyle>
            <a:lvl1pPr>
              <a:defRPr/>
            </a:lvl1pPr>
          </a:lstStyle>
          <a:p>
            <a:fld id="{12F4F8ED-FEB9-43B7-B17A-A3CBFE098A31}" type="datetimeFigureOut">
              <a:rPr lang="en-GB" smtClean="0"/>
              <a:t>14/05/2018</a:t>
            </a:fld>
            <a:endParaRPr lang="en-GB"/>
          </a:p>
        </p:txBody>
      </p:sp>
      <p:sp>
        <p:nvSpPr>
          <p:cNvPr id="5" name="Rectangle 5"/>
          <p:cNvSpPr>
            <a:spLocks noGrp="1" noChangeArrowheads="1"/>
          </p:cNvSpPr>
          <p:nvPr>
            <p:ph type="ftr" sz="quarter" idx="11"/>
          </p:nvPr>
        </p:nvSpPr>
        <p:spPr/>
        <p:txBody>
          <a:bodyPr/>
          <a:lstStyle>
            <a:lvl1pPr>
              <a:defRPr/>
            </a:lvl1pPr>
          </a:lstStyle>
          <a:p>
            <a:endParaRPr lang="en-GB"/>
          </a:p>
        </p:txBody>
      </p:sp>
      <p:sp>
        <p:nvSpPr>
          <p:cNvPr id="6" name="Rectangle 6"/>
          <p:cNvSpPr>
            <a:spLocks noGrp="1" noChangeArrowheads="1"/>
          </p:cNvSpPr>
          <p:nvPr>
            <p:ph type="sldNum" sz="quarter" idx="12"/>
          </p:nvPr>
        </p:nvSpPr>
        <p:spPr/>
        <p:txBody>
          <a:bodyPr/>
          <a:lstStyle>
            <a:lvl1pPr>
              <a:defRPr smtClean="0"/>
            </a:lvl1pPr>
          </a:lstStyle>
          <a:p>
            <a:fld id="{591A0E0F-69BC-445F-BFC9-E5D02C5C345E}" type="slidenum">
              <a:rPr lang="en-GB" smtClean="0"/>
              <a:t>‹#›</a:t>
            </a:fld>
            <a:endParaRPr lang="en-GB"/>
          </a:p>
        </p:txBody>
      </p:sp>
    </p:spTree>
    <p:extLst>
      <p:ext uri="{BB962C8B-B14F-4D97-AF65-F5344CB8AC3E}">
        <p14:creationId xmlns:p14="http://schemas.microsoft.com/office/powerpoint/2010/main" val="2881374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3632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09600" y="20574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5892800" y="2057400"/>
            <a:ext cx="5080000" cy="4114800"/>
          </a:xfrm>
        </p:spPr>
        <p:txBody>
          <a:bodyPr/>
          <a:lstStyle/>
          <a:p>
            <a:pPr lvl="0"/>
            <a:r>
              <a:rPr lang="en-US" noProof="0" smtClean="0"/>
              <a:t>Click icon to add online image</a:t>
            </a:r>
            <a:endParaRPr lang="en-GB" noProof="0"/>
          </a:p>
        </p:txBody>
      </p:sp>
      <p:sp>
        <p:nvSpPr>
          <p:cNvPr id="5" name="Date Placeholder 4"/>
          <p:cNvSpPr>
            <a:spLocks noGrp="1" noChangeArrowheads="1"/>
          </p:cNvSpPr>
          <p:nvPr>
            <p:ph type="dt" sz="half" idx="10"/>
          </p:nvPr>
        </p:nvSpPr>
        <p:spPr>
          <a:xfrm>
            <a:off x="914400" y="6248400"/>
            <a:ext cx="2540000" cy="457200"/>
          </a:xfrm>
          <a:prstGeom prst="rect">
            <a:avLst/>
          </a:prstGeom>
        </p:spPr>
        <p:txBody>
          <a:bodyPr/>
          <a:lstStyle>
            <a:lvl1pPr>
              <a:defRPr/>
            </a:lvl1pPr>
          </a:lstStyle>
          <a:p>
            <a:fld id="{12F4F8ED-FEB9-43B7-B17A-A3CBFE098A31}" type="datetimeFigureOut">
              <a:rPr lang="en-GB" smtClean="0"/>
              <a:t>14/05/2018</a:t>
            </a:fld>
            <a:endParaRPr lang="en-GB"/>
          </a:p>
        </p:txBody>
      </p:sp>
      <p:sp>
        <p:nvSpPr>
          <p:cNvPr id="6" name="Rectangle 5"/>
          <p:cNvSpPr>
            <a:spLocks noGrp="1" noChangeArrowheads="1"/>
          </p:cNvSpPr>
          <p:nvPr>
            <p:ph type="ftr" sz="quarter" idx="11"/>
          </p:nvPr>
        </p:nvSpPr>
        <p:spPr/>
        <p:txBody>
          <a:bodyPr/>
          <a:lstStyle>
            <a:lvl1pPr>
              <a:defRPr/>
            </a:lvl1pPr>
          </a:lstStyle>
          <a:p>
            <a:endParaRPr lang="en-GB"/>
          </a:p>
        </p:txBody>
      </p:sp>
      <p:sp>
        <p:nvSpPr>
          <p:cNvPr id="7" name="Rectangle 6"/>
          <p:cNvSpPr>
            <a:spLocks noGrp="1" noChangeArrowheads="1"/>
          </p:cNvSpPr>
          <p:nvPr>
            <p:ph type="sldNum" sz="quarter" idx="12"/>
          </p:nvPr>
        </p:nvSpPr>
        <p:spPr/>
        <p:txBody>
          <a:bodyPr/>
          <a:lstStyle>
            <a:lvl1pPr>
              <a:defRPr smtClean="0"/>
            </a:lvl1pPr>
          </a:lstStyle>
          <a:p>
            <a:fld id="{591A0E0F-69BC-445F-BFC9-E5D02C5C345E}" type="slidenum">
              <a:rPr lang="en-GB" smtClean="0"/>
              <a:t>‹#›</a:t>
            </a:fld>
            <a:endParaRPr lang="en-GB"/>
          </a:p>
        </p:txBody>
      </p:sp>
    </p:spTree>
    <p:extLst>
      <p:ext uri="{BB962C8B-B14F-4D97-AF65-F5344CB8AC3E}">
        <p14:creationId xmlns:p14="http://schemas.microsoft.com/office/powerpoint/2010/main" val="7211112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304800"/>
            <a:ext cx="85217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09600" y="20574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892800" y="20574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2"/>
          <p:cNvSpPr>
            <a:spLocks noGrp="1" noChangeArrowheads="1"/>
          </p:cNvSpPr>
          <p:nvPr>
            <p:ph type="dt" sz="half" idx="10"/>
          </p:nvPr>
        </p:nvSpPr>
        <p:spPr>
          <a:xfrm>
            <a:off x="914400" y="6248400"/>
            <a:ext cx="2540000" cy="457200"/>
          </a:xfrm>
          <a:prstGeom prst="rect">
            <a:avLst/>
          </a:prstGeom>
        </p:spPr>
        <p:txBody>
          <a:bodyPr/>
          <a:lstStyle>
            <a:lvl1pPr>
              <a:defRPr/>
            </a:lvl1pPr>
          </a:lstStyle>
          <a:p>
            <a:fld id="{12F4F8ED-FEB9-43B7-B17A-A3CBFE098A31}" type="datetimeFigureOut">
              <a:rPr lang="en-GB" smtClean="0"/>
              <a:t>14/05/2018</a:t>
            </a:fld>
            <a:endParaRPr lang="en-GB"/>
          </a:p>
        </p:txBody>
      </p:sp>
      <p:sp>
        <p:nvSpPr>
          <p:cNvPr id="6" name="Rectangle 3"/>
          <p:cNvSpPr>
            <a:spLocks noGrp="1" noChangeArrowheads="1"/>
          </p:cNvSpPr>
          <p:nvPr>
            <p:ph type="ftr" sz="quarter" idx="11"/>
          </p:nvPr>
        </p:nvSpPr>
        <p:spPr/>
        <p:txBody>
          <a:bodyPr/>
          <a:lstStyle>
            <a:lvl1pPr>
              <a:defRPr/>
            </a:lvl1pPr>
          </a:lstStyle>
          <a:p>
            <a:endParaRPr lang="en-GB"/>
          </a:p>
        </p:txBody>
      </p:sp>
      <p:sp>
        <p:nvSpPr>
          <p:cNvPr id="7" name="Rectangle 4"/>
          <p:cNvSpPr>
            <a:spLocks noGrp="1" noChangeArrowheads="1"/>
          </p:cNvSpPr>
          <p:nvPr>
            <p:ph type="sldNum" sz="quarter" idx="12"/>
          </p:nvPr>
        </p:nvSpPr>
        <p:spPr/>
        <p:txBody>
          <a:bodyPr/>
          <a:lstStyle>
            <a:lvl1pPr>
              <a:defRPr/>
            </a:lvl1pPr>
          </a:lstStyle>
          <a:p>
            <a:fld id="{591A0E0F-69BC-445F-BFC9-E5D02C5C345E}" type="slidenum">
              <a:rPr lang="en-GB" smtClean="0"/>
              <a:t>‹#›</a:t>
            </a:fld>
            <a:endParaRPr lang="en-GB"/>
          </a:p>
        </p:txBody>
      </p:sp>
    </p:spTree>
    <p:extLst>
      <p:ext uri="{BB962C8B-B14F-4D97-AF65-F5344CB8AC3E}">
        <p14:creationId xmlns:p14="http://schemas.microsoft.com/office/powerpoint/2010/main" val="915199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3689" y="2276872"/>
            <a:ext cx="3528135" cy="2736712"/>
          </a:xfrm>
          <a:prstGeom prst="rect">
            <a:avLst/>
          </a:prstGeom>
        </p:spPr>
      </p:pic>
      <p:sp>
        <p:nvSpPr>
          <p:cNvPr id="6" name="TextBox 5"/>
          <p:cNvSpPr txBox="1"/>
          <p:nvPr/>
        </p:nvSpPr>
        <p:spPr>
          <a:xfrm>
            <a:off x="986408" y="5373216"/>
            <a:ext cx="10510192"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2000" dirty="0" smtClean="0"/>
              <a:t>This work was supported by the UK government’s Department for Business, Energy and Industrial Strategy (BEIS)</a:t>
            </a:r>
          </a:p>
          <a:p>
            <a:endParaRPr lang="en-GB" dirty="0"/>
          </a:p>
        </p:txBody>
      </p:sp>
    </p:spTree>
    <p:extLst>
      <p:ext uri="{BB962C8B-B14F-4D97-AF65-F5344CB8AC3E}">
        <p14:creationId xmlns:p14="http://schemas.microsoft.com/office/powerpoint/2010/main" val="3086077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100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1487" y="260648"/>
            <a:ext cx="9064887"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391487" y="1646536"/>
            <a:ext cx="11386656" cy="45256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914400" y="6248400"/>
            <a:ext cx="2540000" cy="457200"/>
          </a:xfrm>
          <a:prstGeom prst="rect">
            <a:avLst/>
          </a:prstGeom>
        </p:spPr>
        <p:txBody>
          <a:bodyPr/>
          <a:lstStyle>
            <a:lvl1pPr>
              <a:defRPr/>
            </a:lvl1pPr>
          </a:lstStyle>
          <a:p>
            <a:fld id="{12F4F8ED-FEB9-43B7-B17A-A3CBFE098A31}" type="datetimeFigureOut">
              <a:rPr lang="en-GB" smtClean="0"/>
              <a:t>14/05/2018</a:t>
            </a:fld>
            <a:endParaRPr lang="en-GB"/>
          </a:p>
        </p:txBody>
      </p:sp>
      <p:sp>
        <p:nvSpPr>
          <p:cNvPr id="5" name="Rectangle 5"/>
          <p:cNvSpPr>
            <a:spLocks noGrp="1" noChangeArrowheads="1"/>
          </p:cNvSpPr>
          <p:nvPr>
            <p:ph type="ftr" sz="quarter" idx="11"/>
          </p:nvPr>
        </p:nvSpPr>
        <p:spPr/>
        <p:txBody>
          <a:bodyPr/>
          <a:lstStyle>
            <a:lvl1pPr>
              <a:defRPr/>
            </a:lvl1pPr>
          </a:lstStyle>
          <a:p>
            <a:endParaRPr lang="en-GB"/>
          </a:p>
        </p:txBody>
      </p:sp>
      <p:sp>
        <p:nvSpPr>
          <p:cNvPr id="6" name="Rectangle 6"/>
          <p:cNvSpPr>
            <a:spLocks noGrp="1" noChangeArrowheads="1"/>
          </p:cNvSpPr>
          <p:nvPr>
            <p:ph type="sldNum" sz="quarter" idx="12"/>
          </p:nvPr>
        </p:nvSpPr>
        <p:spPr/>
        <p:txBody>
          <a:bodyPr/>
          <a:lstStyle>
            <a:lvl1pPr>
              <a:defRPr smtClean="0"/>
            </a:lvl1pPr>
          </a:lstStyle>
          <a:p>
            <a:fld id="{591A0E0F-69BC-445F-BFC9-E5D02C5C345E}" type="slidenum">
              <a:rPr lang="en-GB" smtClean="0"/>
              <a:t>‹#›</a:t>
            </a:fld>
            <a:endParaRPr lang="en-GB"/>
          </a:p>
        </p:txBody>
      </p:sp>
    </p:spTree>
    <p:extLst>
      <p:ext uri="{BB962C8B-B14F-4D97-AF65-F5344CB8AC3E}">
        <p14:creationId xmlns:p14="http://schemas.microsoft.com/office/powerpoint/2010/main" val="1559800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914400" y="6248400"/>
            <a:ext cx="2540000" cy="457200"/>
          </a:xfrm>
          <a:prstGeom prst="rect">
            <a:avLst/>
          </a:prstGeom>
        </p:spPr>
        <p:txBody>
          <a:bodyPr/>
          <a:lstStyle>
            <a:lvl1pPr>
              <a:defRPr/>
            </a:lvl1pPr>
          </a:lstStyle>
          <a:p>
            <a:fld id="{12F4F8ED-FEB9-43B7-B17A-A3CBFE098A31}" type="datetimeFigureOut">
              <a:rPr lang="en-GB" smtClean="0"/>
              <a:t>14/05/2018</a:t>
            </a:fld>
            <a:endParaRPr lang="en-GB"/>
          </a:p>
        </p:txBody>
      </p:sp>
      <p:sp>
        <p:nvSpPr>
          <p:cNvPr id="5" name="Rectangle 5"/>
          <p:cNvSpPr>
            <a:spLocks noGrp="1" noChangeArrowheads="1"/>
          </p:cNvSpPr>
          <p:nvPr>
            <p:ph type="ftr" sz="quarter" idx="11"/>
          </p:nvPr>
        </p:nvSpPr>
        <p:spPr/>
        <p:txBody>
          <a:bodyPr/>
          <a:lstStyle>
            <a:lvl1pPr>
              <a:defRPr/>
            </a:lvl1pPr>
          </a:lstStyle>
          <a:p>
            <a:endParaRPr lang="en-GB"/>
          </a:p>
        </p:txBody>
      </p:sp>
      <p:sp>
        <p:nvSpPr>
          <p:cNvPr id="6" name="Rectangle 6"/>
          <p:cNvSpPr>
            <a:spLocks noGrp="1" noChangeArrowheads="1"/>
          </p:cNvSpPr>
          <p:nvPr>
            <p:ph type="sldNum" sz="quarter" idx="12"/>
          </p:nvPr>
        </p:nvSpPr>
        <p:spPr/>
        <p:txBody>
          <a:bodyPr/>
          <a:lstStyle>
            <a:lvl1pPr>
              <a:defRPr smtClean="0"/>
            </a:lvl1pPr>
          </a:lstStyle>
          <a:p>
            <a:fld id="{591A0E0F-69BC-445F-BFC9-E5D02C5C345E}" type="slidenum">
              <a:rPr lang="en-GB" smtClean="0"/>
              <a:t>‹#›</a:t>
            </a:fld>
            <a:endParaRPr lang="en-GB"/>
          </a:p>
        </p:txBody>
      </p:sp>
    </p:spTree>
    <p:extLst>
      <p:ext uri="{BB962C8B-B14F-4D97-AF65-F5344CB8AC3E}">
        <p14:creationId xmlns:p14="http://schemas.microsoft.com/office/powerpoint/2010/main" val="258985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60648"/>
            <a:ext cx="8942784"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057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892800" y="2057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914400" y="6248400"/>
            <a:ext cx="2540000" cy="457200"/>
          </a:xfrm>
          <a:prstGeom prst="rect">
            <a:avLst/>
          </a:prstGeom>
        </p:spPr>
        <p:txBody>
          <a:bodyPr/>
          <a:lstStyle>
            <a:lvl1pPr>
              <a:defRPr/>
            </a:lvl1pPr>
          </a:lstStyle>
          <a:p>
            <a:fld id="{12F4F8ED-FEB9-43B7-B17A-A3CBFE098A31}" type="datetimeFigureOut">
              <a:rPr lang="en-GB" smtClean="0"/>
              <a:t>14/05/2018</a:t>
            </a:fld>
            <a:endParaRPr lang="en-GB"/>
          </a:p>
        </p:txBody>
      </p:sp>
      <p:sp>
        <p:nvSpPr>
          <p:cNvPr id="6" name="Rectangle 5"/>
          <p:cNvSpPr>
            <a:spLocks noGrp="1" noChangeArrowheads="1"/>
          </p:cNvSpPr>
          <p:nvPr>
            <p:ph type="ftr" sz="quarter" idx="11"/>
          </p:nvPr>
        </p:nvSpPr>
        <p:spPr/>
        <p:txBody>
          <a:bodyPr/>
          <a:lstStyle>
            <a:lvl1pPr>
              <a:defRPr/>
            </a:lvl1pPr>
          </a:lstStyle>
          <a:p>
            <a:endParaRPr lang="en-GB"/>
          </a:p>
        </p:txBody>
      </p:sp>
      <p:sp>
        <p:nvSpPr>
          <p:cNvPr id="7" name="Rectangle 6"/>
          <p:cNvSpPr>
            <a:spLocks noGrp="1" noChangeArrowheads="1"/>
          </p:cNvSpPr>
          <p:nvPr>
            <p:ph type="sldNum" sz="quarter" idx="12"/>
          </p:nvPr>
        </p:nvSpPr>
        <p:spPr/>
        <p:txBody>
          <a:bodyPr/>
          <a:lstStyle>
            <a:lvl1pPr>
              <a:defRPr smtClean="0"/>
            </a:lvl1pPr>
          </a:lstStyle>
          <a:p>
            <a:fld id="{591A0E0F-69BC-445F-BFC9-E5D02C5C345E}" type="slidenum">
              <a:rPr lang="en-GB" smtClean="0"/>
              <a:t>‹#›</a:t>
            </a:fld>
            <a:endParaRPr lang="en-GB"/>
          </a:p>
        </p:txBody>
      </p:sp>
    </p:spTree>
    <p:extLst>
      <p:ext uri="{BB962C8B-B14F-4D97-AF65-F5344CB8AC3E}">
        <p14:creationId xmlns:p14="http://schemas.microsoft.com/office/powerpoint/2010/main" val="2814625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914400" y="6248400"/>
            <a:ext cx="2540000" cy="457200"/>
          </a:xfrm>
          <a:prstGeom prst="rect">
            <a:avLst/>
          </a:prstGeom>
        </p:spPr>
        <p:txBody>
          <a:bodyPr/>
          <a:lstStyle>
            <a:lvl1pPr>
              <a:defRPr/>
            </a:lvl1pPr>
          </a:lstStyle>
          <a:p>
            <a:fld id="{12F4F8ED-FEB9-43B7-B17A-A3CBFE098A31}" type="datetimeFigureOut">
              <a:rPr lang="en-GB" smtClean="0"/>
              <a:t>14/05/2018</a:t>
            </a:fld>
            <a:endParaRPr lang="en-GB"/>
          </a:p>
        </p:txBody>
      </p:sp>
      <p:sp>
        <p:nvSpPr>
          <p:cNvPr id="8" name="Rectangle 5"/>
          <p:cNvSpPr>
            <a:spLocks noGrp="1" noChangeArrowheads="1"/>
          </p:cNvSpPr>
          <p:nvPr>
            <p:ph type="ftr" sz="quarter" idx="11"/>
          </p:nvPr>
        </p:nvSpPr>
        <p:spPr/>
        <p:txBody>
          <a:bodyPr/>
          <a:lstStyle>
            <a:lvl1pPr>
              <a:defRPr/>
            </a:lvl1pPr>
          </a:lstStyle>
          <a:p>
            <a:endParaRPr lang="en-GB"/>
          </a:p>
        </p:txBody>
      </p:sp>
      <p:sp>
        <p:nvSpPr>
          <p:cNvPr id="9" name="Rectangle 6"/>
          <p:cNvSpPr>
            <a:spLocks noGrp="1" noChangeArrowheads="1"/>
          </p:cNvSpPr>
          <p:nvPr>
            <p:ph type="sldNum" sz="quarter" idx="12"/>
          </p:nvPr>
        </p:nvSpPr>
        <p:spPr/>
        <p:txBody>
          <a:bodyPr/>
          <a:lstStyle>
            <a:lvl1pPr>
              <a:defRPr smtClean="0"/>
            </a:lvl1pPr>
          </a:lstStyle>
          <a:p>
            <a:fld id="{591A0E0F-69BC-445F-BFC9-E5D02C5C345E}" type="slidenum">
              <a:rPr lang="en-GB" smtClean="0"/>
              <a:t>‹#›</a:t>
            </a:fld>
            <a:endParaRPr lang="en-GB"/>
          </a:p>
        </p:txBody>
      </p:sp>
    </p:spTree>
    <p:extLst>
      <p:ext uri="{BB962C8B-B14F-4D97-AF65-F5344CB8AC3E}">
        <p14:creationId xmlns:p14="http://schemas.microsoft.com/office/powerpoint/2010/main" val="1775280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Rectangle 4"/>
          <p:cNvSpPr>
            <a:spLocks noGrp="1" noChangeArrowheads="1"/>
          </p:cNvSpPr>
          <p:nvPr>
            <p:ph type="dt" sz="half" idx="10"/>
          </p:nvPr>
        </p:nvSpPr>
        <p:spPr>
          <a:xfrm>
            <a:off x="914400" y="6248400"/>
            <a:ext cx="2540000" cy="457200"/>
          </a:xfrm>
          <a:prstGeom prst="rect">
            <a:avLst/>
          </a:prstGeom>
        </p:spPr>
        <p:txBody>
          <a:bodyPr/>
          <a:lstStyle>
            <a:lvl1pPr>
              <a:defRPr/>
            </a:lvl1pPr>
          </a:lstStyle>
          <a:p>
            <a:fld id="{12F4F8ED-FEB9-43B7-B17A-A3CBFE098A31}" type="datetimeFigureOut">
              <a:rPr lang="en-GB" smtClean="0"/>
              <a:t>14/05/2018</a:t>
            </a:fld>
            <a:endParaRPr lang="en-GB"/>
          </a:p>
        </p:txBody>
      </p:sp>
      <p:sp>
        <p:nvSpPr>
          <p:cNvPr id="4" name="Rectangle 5"/>
          <p:cNvSpPr>
            <a:spLocks noGrp="1" noChangeArrowheads="1"/>
          </p:cNvSpPr>
          <p:nvPr>
            <p:ph type="ftr" sz="quarter" idx="11"/>
          </p:nvPr>
        </p:nvSpPr>
        <p:spPr/>
        <p:txBody>
          <a:bodyPr/>
          <a:lstStyle>
            <a:lvl1pPr>
              <a:defRPr/>
            </a:lvl1pPr>
          </a:lstStyle>
          <a:p>
            <a:endParaRPr lang="en-GB"/>
          </a:p>
        </p:txBody>
      </p:sp>
      <p:sp>
        <p:nvSpPr>
          <p:cNvPr id="5" name="Rectangle 6"/>
          <p:cNvSpPr>
            <a:spLocks noGrp="1" noChangeArrowheads="1"/>
          </p:cNvSpPr>
          <p:nvPr>
            <p:ph type="sldNum" sz="quarter" idx="12"/>
          </p:nvPr>
        </p:nvSpPr>
        <p:spPr/>
        <p:txBody>
          <a:bodyPr/>
          <a:lstStyle>
            <a:lvl1pPr>
              <a:defRPr smtClean="0"/>
            </a:lvl1pPr>
          </a:lstStyle>
          <a:p>
            <a:fld id="{591A0E0F-69BC-445F-BFC9-E5D02C5C345E}" type="slidenum">
              <a:rPr lang="en-GB" smtClean="0"/>
              <a:t>‹#›</a:t>
            </a:fld>
            <a:endParaRPr lang="en-GB"/>
          </a:p>
        </p:txBody>
      </p:sp>
    </p:spTree>
    <p:extLst>
      <p:ext uri="{BB962C8B-B14F-4D97-AF65-F5344CB8AC3E}">
        <p14:creationId xmlns:p14="http://schemas.microsoft.com/office/powerpoint/2010/main" val="1345380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p:spPr>
        <p:txBody>
          <a:bodyPr/>
          <a:lstStyle>
            <a:lvl1pPr>
              <a:defRPr/>
            </a:lvl1pPr>
          </a:lstStyle>
          <a:p>
            <a:fld id="{12F4F8ED-FEB9-43B7-B17A-A3CBFE098A31}" type="datetimeFigureOut">
              <a:rPr lang="en-GB" smtClean="0"/>
              <a:t>14/05/2018</a:t>
            </a:fld>
            <a:endParaRPr lang="en-GB"/>
          </a:p>
        </p:txBody>
      </p:sp>
      <p:sp>
        <p:nvSpPr>
          <p:cNvPr id="3" name="Rectangle 5"/>
          <p:cNvSpPr>
            <a:spLocks noGrp="1" noChangeArrowheads="1"/>
          </p:cNvSpPr>
          <p:nvPr>
            <p:ph type="ftr" sz="quarter" idx="11"/>
          </p:nvPr>
        </p:nvSpPr>
        <p:spPr/>
        <p:txBody>
          <a:bodyPr/>
          <a:lstStyle>
            <a:lvl1pPr>
              <a:defRPr/>
            </a:lvl1pPr>
          </a:lstStyle>
          <a:p>
            <a:endParaRPr lang="en-GB"/>
          </a:p>
        </p:txBody>
      </p:sp>
      <p:sp>
        <p:nvSpPr>
          <p:cNvPr id="4" name="Rectangle 6"/>
          <p:cNvSpPr>
            <a:spLocks noGrp="1" noChangeArrowheads="1"/>
          </p:cNvSpPr>
          <p:nvPr>
            <p:ph type="sldNum" sz="quarter" idx="12"/>
          </p:nvPr>
        </p:nvSpPr>
        <p:spPr/>
        <p:txBody>
          <a:bodyPr/>
          <a:lstStyle>
            <a:lvl1pPr>
              <a:defRPr smtClean="0"/>
            </a:lvl1pPr>
          </a:lstStyle>
          <a:p>
            <a:fld id="{591A0E0F-69BC-445F-BFC9-E5D02C5C345E}" type="slidenum">
              <a:rPr lang="en-GB" smtClean="0"/>
              <a:t>‹#›</a:t>
            </a:fld>
            <a:endParaRPr lang="en-GB"/>
          </a:p>
        </p:txBody>
      </p:sp>
    </p:spTree>
    <p:extLst>
      <p:ext uri="{BB962C8B-B14F-4D97-AF65-F5344CB8AC3E}">
        <p14:creationId xmlns:p14="http://schemas.microsoft.com/office/powerpoint/2010/main" val="1465534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GB"/>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fld id="{591A0E0F-69BC-445F-BFC9-E5D02C5C345E}" type="slidenum">
              <a:rPr lang="en-GB" smtClean="0"/>
              <a:t>‹#›</a:t>
            </a:fld>
            <a:endParaRPr lang="en-GB"/>
          </a:p>
        </p:txBody>
      </p:sp>
      <p:sp>
        <p:nvSpPr>
          <p:cNvPr id="1028" name="Rectangle 15"/>
          <p:cNvSpPr>
            <a:spLocks noGrp="1" noChangeArrowheads="1"/>
          </p:cNvSpPr>
          <p:nvPr>
            <p:ph type="title"/>
          </p:nvPr>
        </p:nvSpPr>
        <p:spPr bwMode="auto">
          <a:xfrm>
            <a:off x="357718" y="260350"/>
            <a:ext cx="909954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endParaRPr lang="en-GB" altLang="en-US" smtClean="0"/>
          </a:p>
        </p:txBody>
      </p:sp>
      <p:sp>
        <p:nvSpPr>
          <p:cNvPr id="2" name="Rectangle 16"/>
          <p:cNvSpPr>
            <a:spLocks noGrp="1" noChangeArrowheads="1"/>
          </p:cNvSpPr>
          <p:nvPr>
            <p:ph type="body" idx="1"/>
          </p:nvPr>
        </p:nvSpPr>
        <p:spPr bwMode="auto">
          <a:xfrm>
            <a:off x="357717" y="1646238"/>
            <a:ext cx="11402483"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0"/>
            <a:r>
              <a:rPr lang="en-GB" altLang="en-US" smtClean="0"/>
              <a:t>Second level</a:t>
            </a:r>
          </a:p>
          <a:p>
            <a:pPr lvl="0"/>
            <a:r>
              <a:rPr lang="en-GB" altLang="en-US" smtClean="0"/>
              <a:t>Third level</a:t>
            </a:r>
          </a:p>
          <a:p>
            <a:pPr lvl="0"/>
            <a:r>
              <a:rPr lang="en-GB" altLang="en-US" smtClean="0"/>
              <a:t>Fourth level</a:t>
            </a:r>
          </a:p>
          <a:p>
            <a:pPr lvl="0"/>
            <a:r>
              <a:rPr lang="en-GB" altLang="en-US" smtClean="0"/>
              <a:t>	- bullet point one</a:t>
            </a:r>
          </a:p>
        </p:txBody>
      </p:sp>
      <p:sp>
        <p:nvSpPr>
          <p:cNvPr id="1032" name="hc"/>
          <p:cNvSpPr txBox="1">
            <a:spLocks noChangeArrowheads="1"/>
          </p:cNvSpPr>
          <p:nvPr/>
        </p:nvSpPr>
        <p:spPr bwMode="auto">
          <a:xfrm>
            <a:off x="0" y="0"/>
            <a:ext cx="12192000" cy="246063"/>
          </a:xfrm>
          <a:prstGeom prst="rect">
            <a:avLst/>
          </a:prstGeom>
          <a:noFill/>
          <a:ln>
            <a:noFill/>
          </a:ln>
          <a:effectLst>
            <a:prstShdw prst="shdw17" dist="17961" dir="2700000">
              <a:schemeClr val="accent1">
                <a:gamma/>
                <a:shade val="60000"/>
                <a:invGamma/>
              </a:schemeClr>
            </a:prstShdw>
          </a:effectLst>
          <a:extLst/>
        </p:spPr>
        <p:txBody>
          <a:bodyPr>
            <a:spAutoFit/>
          </a:bodyPr>
          <a:lstStyle/>
          <a:p>
            <a:pPr algn="ctr">
              <a:defRPr/>
            </a:pPr>
            <a:endParaRPr kumimoji="0" lang="en-US" sz="1000" b="0" i="0" u="none" baseline="0">
              <a:solidFill>
                <a:srgbClr val="7F7F7F"/>
              </a:solidFill>
              <a:latin typeface="Arial" panose="020B0604020202020204" pitchFamily="34" charset="0"/>
            </a:endParaRPr>
          </a:p>
        </p:txBody>
      </p:sp>
      <p:sp>
        <p:nvSpPr>
          <p:cNvPr id="1033" name="fc"/>
          <p:cNvSpPr txBox="1">
            <a:spLocks noChangeArrowheads="1"/>
          </p:cNvSpPr>
          <p:nvPr/>
        </p:nvSpPr>
        <p:spPr bwMode="auto">
          <a:xfrm>
            <a:off x="0" y="6491289"/>
            <a:ext cx="12192000" cy="244475"/>
          </a:xfrm>
          <a:prstGeom prst="rect">
            <a:avLst/>
          </a:prstGeom>
          <a:noFill/>
          <a:ln>
            <a:noFill/>
          </a:ln>
          <a:effectLst>
            <a:prstShdw prst="shdw17" dist="17961" dir="2700000">
              <a:schemeClr val="accent1">
                <a:gamma/>
                <a:shade val="60000"/>
                <a:invGamma/>
              </a:schemeClr>
            </a:prstShdw>
          </a:effectLst>
          <a:extLst/>
        </p:spPr>
        <p:txBody>
          <a:bodyPr>
            <a:spAutoFit/>
          </a:bodyPr>
          <a:lstStyle/>
          <a:p>
            <a:pPr algn="ctr">
              <a:defRPr/>
            </a:pPr>
            <a:endParaRPr kumimoji="0" lang="en-GB" sz="1000" b="0" i="0" u="none" baseline="0">
              <a:solidFill>
                <a:srgbClr val="7F7F7F"/>
              </a:solidFill>
              <a:latin typeface="Arial" panose="020B0604020202020204" pitchFamily="34" charset="0"/>
            </a:endParaRPr>
          </a:p>
        </p:txBody>
      </p:sp>
      <p:pic>
        <p:nvPicPr>
          <p:cNvPr id="3" name="Picture 13"/>
          <p:cNvPicPr>
            <a:picLocks noChangeAspect="1" noChangeArrowheads="1"/>
          </p:cNvPicPr>
          <p:nvPr/>
        </p:nvPicPr>
        <p:blipFill>
          <a:blip r:embed="rId18" cstate="email">
            <a:extLst>
              <a:ext uri="{28A0092B-C50C-407E-A947-70E740481C1C}">
                <a14:useLocalDpi xmlns:a14="http://schemas.microsoft.com/office/drawing/2010/main"/>
              </a:ext>
            </a:extLst>
          </a:blip>
          <a:stretch>
            <a:fillRect/>
          </a:stretch>
        </p:blipFill>
        <p:spPr bwMode="auto">
          <a:xfrm>
            <a:off x="10295675" y="363090"/>
            <a:ext cx="1450706"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hc"/>
          <p:cNvSpPr txBox="1">
            <a:spLocks noChangeArrowheads="1"/>
          </p:cNvSpPr>
          <p:nvPr/>
        </p:nvSpPr>
        <p:spPr bwMode="auto">
          <a:xfrm>
            <a:off x="0" y="0"/>
            <a:ext cx="12192000" cy="2460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ヒラギノ角ゴ Pro W3" pitchFamily="28" charset="-128"/>
              </a:defRPr>
            </a:lvl1pPr>
            <a:lvl2pPr marL="742950" indent="-285750">
              <a:defRPr sz="2400">
                <a:solidFill>
                  <a:schemeClr val="tx1"/>
                </a:solidFill>
                <a:latin typeface="Arial" charset="0"/>
                <a:ea typeface="ヒラギノ角ゴ Pro W3" pitchFamily="28" charset="-128"/>
              </a:defRPr>
            </a:lvl2pPr>
            <a:lvl3pPr marL="1143000" indent="-228600">
              <a:defRPr sz="2400">
                <a:solidFill>
                  <a:schemeClr val="tx1"/>
                </a:solidFill>
                <a:latin typeface="Arial" charset="0"/>
                <a:ea typeface="ヒラギノ角ゴ Pro W3" pitchFamily="28" charset="-128"/>
              </a:defRPr>
            </a:lvl3pPr>
            <a:lvl4pPr marL="1600200" indent="-228600">
              <a:defRPr sz="2400">
                <a:solidFill>
                  <a:schemeClr val="tx1"/>
                </a:solidFill>
                <a:latin typeface="Arial" charset="0"/>
                <a:ea typeface="ヒラギノ角ゴ Pro W3" pitchFamily="28" charset="-128"/>
              </a:defRPr>
            </a:lvl4pPr>
            <a:lvl5pPr marL="2057400" indent="-228600">
              <a:defRPr sz="2400">
                <a:solidFill>
                  <a:schemeClr val="tx1"/>
                </a:solidFill>
                <a:latin typeface="Arial" charset="0"/>
                <a:ea typeface="ヒラギノ角ゴ Pro W3" pitchFamily="28"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28"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28"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28"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28" charset="-128"/>
              </a:defRPr>
            </a:lvl9pPr>
          </a:lstStyle>
          <a:p>
            <a:pPr algn="ctr">
              <a:defRPr/>
            </a:pPr>
            <a:endParaRPr lang="en-GB" altLang="en-US" sz="1000" smtClean="0">
              <a:solidFill>
                <a:srgbClr val="7F7F7F"/>
              </a:solidFill>
              <a:latin typeface="Arial" panose="020B0604020202020204" pitchFamily="34" charset="0"/>
            </a:endParaRPr>
          </a:p>
        </p:txBody>
      </p:sp>
      <p:sp>
        <p:nvSpPr>
          <p:cNvPr id="11" name="fc"/>
          <p:cNvSpPr txBox="1">
            <a:spLocks noChangeArrowheads="1"/>
          </p:cNvSpPr>
          <p:nvPr/>
        </p:nvSpPr>
        <p:spPr bwMode="auto">
          <a:xfrm>
            <a:off x="0" y="6491288"/>
            <a:ext cx="12192000" cy="24606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ヒラギノ角ゴ Pro W3" pitchFamily="28" charset="-128"/>
              </a:defRPr>
            </a:lvl1pPr>
            <a:lvl2pPr marL="742950" indent="-285750">
              <a:defRPr sz="2400">
                <a:solidFill>
                  <a:schemeClr val="tx1"/>
                </a:solidFill>
                <a:latin typeface="Arial" charset="0"/>
                <a:ea typeface="ヒラギノ角ゴ Pro W3" pitchFamily="28" charset="-128"/>
              </a:defRPr>
            </a:lvl2pPr>
            <a:lvl3pPr marL="1143000" indent="-228600">
              <a:defRPr sz="2400">
                <a:solidFill>
                  <a:schemeClr val="tx1"/>
                </a:solidFill>
                <a:latin typeface="Arial" charset="0"/>
                <a:ea typeface="ヒラギノ角ゴ Pro W3" pitchFamily="28" charset="-128"/>
              </a:defRPr>
            </a:lvl3pPr>
            <a:lvl4pPr marL="1600200" indent="-228600">
              <a:defRPr sz="2400">
                <a:solidFill>
                  <a:schemeClr val="tx1"/>
                </a:solidFill>
                <a:latin typeface="Arial" charset="0"/>
                <a:ea typeface="ヒラギノ角ゴ Pro W3" pitchFamily="28" charset="-128"/>
              </a:defRPr>
            </a:lvl4pPr>
            <a:lvl5pPr marL="2057400" indent="-228600">
              <a:defRPr sz="2400">
                <a:solidFill>
                  <a:schemeClr val="tx1"/>
                </a:solidFill>
                <a:latin typeface="Arial" charset="0"/>
                <a:ea typeface="ヒラギノ角ゴ Pro W3" pitchFamily="28"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28"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28"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28"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28" charset="-128"/>
              </a:defRPr>
            </a:lvl9pPr>
          </a:lstStyle>
          <a:p>
            <a:pPr algn="ctr">
              <a:defRPr/>
            </a:pPr>
            <a:endParaRPr lang="en-GB" altLang="en-US" sz="1000" smtClean="0">
              <a:solidFill>
                <a:srgbClr val="7F7F7F"/>
              </a:solidFill>
              <a:latin typeface="Arial" panose="020B0604020202020204" pitchFamily="34" charset="0"/>
            </a:endParaRPr>
          </a:p>
        </p:txBody>
      </p:sp>
      <p:sp>
        <p:nvSpPr>
          <p:cNvPr id="12" name="hc"/>
          <p:cNvSpPr txBox="1"/>
          <p:nvPr userDrawn="1"/>
        </p:nvSpPr>
        <p:spPr>
          <a:xfrm>
            <a:off x="0" y="2"/>
            <a:ext cx="12192000" cy="246221"/>
          </a:xfrm>
          <a:prstGeom prst="rect">
            <a:avLst/>
          </a:prstGeom>
          <a:noFill/>
        </p:spPr>
        <p:txBody>
          <a:bodyPr vert="horz" wrap="square" rtlCol="0">
            <a:spAutoFit/>
          </a:bodyPr>
          <a:lstStyle/>
          <a:p>
            <a:pPr algn="ctr"/>
            <a:endParaRPr kumimoji="0" lang="en-GB" sz="1000" b="0" i="0" u="none" baseline="0">
              <a:solidFill>
                <a:srgbClr val="7F7F7F"/>
              </a:solidFill>
              <a:latin typeface="Arial" panose="020B0604020202020204" pitchFamily="34" charset="0"/>
            </a:endParaRPr>
          </a:p>
        </p:txBody>
      </p:sp>
      <p:sp>
        <p:nvSpPr>
          <p:cNvPr id="13" name="fc"/>
          <p:cNvSpPr txBox="1"/>
          <p:nvPr userDrawn="1"/>
        </p:nvSpPr>
        <p:spPr>
          <a:xfrm>
            <a:off x="0" y="6491290"/>
            <a:ext cx="12192000" cy="246221"/>
          </a:xfrm>
          <a:prstGeom prst="rect">
            <a:avLst/>
          </a:prstGeom>
          <a:noFill/>
        </p:spPr>
        <p:txBody>
          <a:bodyPr vert="horz" wrap="square" rtlCol="0">
            <a:spAutoFit/>
          </a:bodyPr>
          <a:lstStyle/>
          <a:p>
            <a:pPr algn="ctr"/>
            <a:endParaRPr kumimoji="0" lang="en-GB" sz="1000" b="0" i="0" u="none" baseline="0">
              <a:solidFill>
                <a:srgbClr val="7F7F7F"/>
              </a:solidFill>
              <a:latin typeface="Arial" panose="020B0604020202020204" pitchFamily="34" charset="0"/>
            </a:endParaRPr>
          </a:p>
        </p:txBody>
      </p:sp>
    </p:spTree>
    <p:extLst>
      <p:ext uri="{BB962C8B-B14F-4D97-AF65-F5344CB8AC3E}">
        <p14:creationId xmlns:p14="http://schemas.microsoft.com/office/powerpoint/2010/main" val="2583482075"/>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Lst>
  <p:timing>
    <p:tnLst>
      <p:par>
        <p:cTn id="1" dur="indefinite" restart="never" nodeType="tmRoot"/>
      </p:par>
    </p:tnLst>
  </p:timing>
  <p:txStyles>
    <p:titleStyle>
      <a:lvl1pPr algn="l" rtl="0" eaLnBrk="1" fontAlgn="base" hangingPunct="1">
        <a:spcBef>
          <a:spcPct val="0"/>
        </a:spcBef>
        <a:spcAft>
          <a:spcPct val="0"/>
        </a:spcAft>
        <a:defRPr sz="3200" b="1">
          <a:solidFill>
            <a:srgbClr val="003399"/>
          </a:solidFill>
          <a:latin typeface="+mj-lt"/>
          <a:ea typeface="+mj-ea"/>
          <a:cs typeface="+mj-cs"/>
        </a:defRPr>
      </a:lvl1pPr>
      <a:lvl2pPr algn="l" rtl="0" eaLnBrk="1" fontAlgn="base" hangingPunct="1">
        <a:spcBef>
          <a:spcPct val="0"/>
        </a:spcBef>
        <a:spcAft>
          <a:spcPct val="0"/>
        </a:spcAft>
        <a:defRPr sz="3200" b="1">
          <a:solidFill>
            <a:srgbClr val="003399"/>
          </a:solidFill>
          <a:latin typeface="Arial" pitchFamily="34" charset="0"/>
          <a:ea typeface="ヒラギノ角ゴ Pro W3" pitchFamily="28" charset="-128"/>
        </a:defRPr>
      </a:lvl2pPr>
      <a:lvl3pPr algn="l" rtl="0" eaLnBrk="1" fontAlgn="base" hangingPunct="1">
        <a:spcBef>
          <a:spcPct val="0"/>
        </a:spcBef>
        <a:spcAft>
          <a:spcPct val="0"/>
        </a:spcAft>
        <a:defRPr sz="3200" b="1">
          <a:solidFill>
            <a:srgbClr val="003399"/>
          </a:solidFill>
          <a:latin typeface="Arial" pitchFamily="34" charset="0"/>
          <a:ea typeface="ヒラギノ角ゴ Pro W3" pitchFamily="28" charset="-128"/>
        </a:defRPr>
      </a:lvl3pPr>
      <a:lvl4pPr algn="l" rtl="0" eaLnBrk="1" fontAlgn="base" hangingPunct="1">
        <a:spcBef>
          <a:spcPct val="0"/>
        </a:spcBef>
        <a:spcAft>
          <a:spcPct val="0"/>
        </a:spcAft>
        <a:defRPr sz="3200" b="1">
          <a:solidFill>
            <a:srgbClr val="003399"/>
          </a:solidFill>
          <a:latin typeface="Arial" pitchFamily="34" charset="0"/>
          <a:ea typeface="ヒラギノ角ゴ Pro W3" pitchFamily="28" charset="-128"/>
        </a:defRPr>
      </a:lvl4pPr>
      <a:lvl5pPr algn="l" rtl="0" eaLnBrk="1" fontAlgn="base" hangingPunct="1">
        <a:spcBef>
          <a:spcPct val="0"/>
        </a:spcBef>
        <a:spcAft>
          <a:spcPct val="0"/>
        </a:spcAft>
        <a:defRPr sz="3200" b="1">
          <a:solidFill>
            <a:srgbClr val="003399"/>
          </a:solidFill>
          <a:latin typeface="Arial" pitchFamily="34" charset="0"/>
          <a:ea typeface="ヒラギノ角ゴ Pro W3" pitchFamily="28" charset="-128"/>
        </a:defRPr>
      </a:lvl5pPr>
      <a:lvl6pPr marL="457200" algn="l" rtl="0" eaLnBrk="1" fontAlgn="base" hangingPunct="1">
        <a:spcBef>
          <a:spcPct val="0"/>
        </a:spcBef>
        <a:spcAft>
          <a:spcPct val="0"/>
        </a:spcAft>
        <a:defRPr sz="3200" b="1">
          <a:solidFill>
            <a:srgbClr val="003399"/>
          </a:solidFill>
          <a:latin typeface="Arial" pitchFamily="34" charset="0"/>
          <a:ea typeface="ヒラギノ角ゴ Pro W3" pitchFamily="28" charset="-128"/>
        </a:defRPr>
      </a:lvl6pPr>
      <a:lvl7pPr marL="914400" algn="l" rtl="0" eaLnBrk="1" fontAlgn="base" hangingPunct="1">
        <a:spcBef>
          <a:spcPct val="0"/>
        </a:spcBef>
        <a:spcAft>
          <a:spcPct val="0"/>
        </a:spcAft>
        <a:defRPr sz="3200" b="1">
          <a:solidFill>
            <a:srgbClr val="003399"/>
          </a:solidFill>
          <a:latin typeface="Arial" pitchFamily="34" charset="0"/>
          <a:ea typeface="ヒラギノ角ゴ Pro W3" pitchFamily="28" charset="-128"/>
        </a:defRPr>
      </a:lvl7pPr>
      <a:lvl8pPr marL="1371600" algn="l" rtl="0" eaLnBrk="1" fontAlgn="base" hangingPunct="1">
        <a:spcBef>
          <a:spcPct val="0"/>
        </a:spcBef>
        <a:spcAft>
          <a:spcPct val="0"/>
        </a:spcAft>
        <a:defRPr sz="3200" b="1">
          <a:solidFill>
            <a:srgbClr val="003399"/>
          </a:solidFill>
          <a:latin typeface="Arial" pitchFamily="34" charset="0"/>
          <a:ea typeface="ヒラギノ角ゴ Pro W3" pitchFamily="28" charset="-128"/>
        </a:defRPr>
      </a:lvl8pPr>
      <a:lvl9pPr marL="1828800" algn="l" rtl="0" eaLnBrk="1" fontAlgn="base" hangingPunct="1">
        <a:spcBef>
          <a:spcPct val="0"/>
        </a:spcBef>
        <a:spcAft>
          <a:spcPct val="0"/>
        </a:spcAft>
        <a:defRPr sz="3200" b="1">
          <a:solidFill>
            <a:srgbClr val="003399"/>
          </a:solidFill>
          <a:latin typeface="Arial" pitchFamily="34" charset="0"/>
          <a:ea typeface="ヒラギノ角ゴ Pro W3" pitchFamily="28" charset="-128"/>
        </a:defRPr>
      </a:lvl9pPr>
    </p:titleStyle>
    <p:bodyStyle>
      <a:lvl1pPr marL="342900" indent="-342900" algn="l" rtl="0" eaLnBrk="1" fontAlgn="base" hangingPunct="1">
        <a:spcBef>
          <a:spcPct val="20000"/>
        </a:spcBef>
        <a:spcAft>
          <a:spcPct val="0"/>
        </a:spcAft>
        <a:buClr>
          <a:srgbClr val="003399"/>
        </a:buClr>
        <a:buFont typeface="Wingdings" panose="05000000000000000000" pitchFamily="2" charset="2"/>
        <a:buChar char="§"/>
        <a:defRPr sz="2400">
          <a:solidFill>
            <a:srgbClr val="003399"/>
          </a:solidFill>
          <a:latin typeface="+mn-lt"/>
          <a:ea typeface="+mn-ea"/>
          <a:cs typeface="+mn-cs"/>
        </a:defRPr>
      </a:lvl1pPr>
      <a:lvl2pPr marL="742950" indent="-28575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2pPr>
      <a:lvl3pPr marL="1143000" indent="-22860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3pPr>
      <a:lvl4pPr marL="1600200" indent="-22860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4pPr>
      <a:lvl5pPr marL="2057400" indent="-22860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5pPr>
      <a:lvl6pPr marL="25146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6pPr>
      <a:lvl7pPr marL="29718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7pPr>
      <a:lvl8pPr marL="34290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8pPr>
      <a:lvl9pPr marL="38862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0.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4.xml"/><Relationship Id="rId7"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gif"/><Relationship Id="rId5" Type="http://schemas.openxmlformats.org/officeDocument/2006/relationships/image" Target="../media/image2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image" Target="../media/image32.emf"/></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5.emf"/></Relationships>
</file>

<file path=ppt/slides/_rels/slide2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38.jpeg"/><Relationship Id="rId4" Type="http://schemas.openxmlformats.org/officeDocument/2006/relationships/image" Target="../media/image37.emf"/></Relationships>
</file>

<file path=ppt/slides/_rels/slide27.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39.emf"/><Relationship Id="rId7" Type="http://schemas.openxmlformats.org/officeDocument/2006/relationships/image" Target="../media/image43.emf"/><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42.emf"/><Relationship Id="rId5" Type="http://schemas.openxmlformats.org/officeDocument/2006/relationships/image" Target="../media/image41.jpe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0.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9.xml"/><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5" Type="http://schemas.openxmlformats.org/officeDocument/2006/relationships/image" Target="../media/image52.jpe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190.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210.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190.png"/></Relationships>
</file>

<file path=ppt/slides/_rels/slide4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260.pn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190.png"/></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64.jpeg"/><Relationship Id="rId4" Type="http://schemas.openxmlformats.org/officeDocument/2006/relationships/image" Target="../media/image300.pn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330.png"/></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290.png"/><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68.png"/><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340.png"/><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190.png"/></Relationships>
</file>

<file path=ppt/slides/_rels/slide54.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19.gif"/><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190.png"/></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83.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png"/></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88.w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1029"/>
          <p:cNvSpPr>
            <a:spLocks noGrp="1" noChangeArrowheads="1"/>
          </p:cNvSpPr>
          <p:nvPr>
            <p:ph type="ctrTitle"/>
          </p:nvPr>
        </p:nvSpPr>
        <p:spPr>
          <a:xfrm>
            <a:off x="912540" y="2492895"/>
            <a:ext cx="10363200" cy="3178699"/>
          </a:xfrm>
          <a:noFill/>
        </p:spPr>
        <p:txBody>
          <a:bodyPr>
            <a:normAutofit/>
          </a:bodyPr>
          <a:lstStyle/>
          <a:p>
            <a:pPr algn="ctr"/>
            <a:r>
              <a:rPr lang="en-GB" i="1" dirty="0" smtClean="0">
                <a:solidFill>
                  <a:srgbClr val="FFFF00"/>
                </a:solidFill>
              </a:rPr>
              <a:t>The re-definition of the kelvin</a:t>
            </a:r>
            <a:br>
              <a:rPr lang="en-GB" i="1" dirty="0" smtClean="0">
                <a:solidFill>
                  <a:srgbClr val="FFFF00"/>
                </a:solidFill>
              </a:rPr>
            </a:br>
            <a:r>
              <a:rPr lang="en-GB" i="1" dirty="0">
                <a:solidFill>
                  <a:srgbClr val="FFFF00"/>
                </a:solidFill>
              </a:rPr>
              <a:t/>
            </a:r>
            <a:br>
              <a:rPr lang="en-GB" i="1" dirty="0">
                <a:solidFill>
                  <a:srgbClr val="FFFF00"/>
                </a:solidFill>
              </a:rPr>
            </a:br>
            <a:r>
              <a:rPr lang="en-GB" b="0" i="1" dirty="0" smtClean="0"/>
              <a:t>Why you should care, but not worry</a:t>
            </a:r>
            <a:br>
              <a:rPr lang="en-GB" b="0" i="1" dirty="0" smtClean="0"/>
            </a:br>
            <a:r>
              <a:rPr lang="en-GB" b="0" i="1" dirty="0" smtClean="0"/>
              <a:t/>
            </a:r>
            <a:br>
              <a:rPr lang="en-GB" b="0" i="1" dirty="0" smtClean="0"/>
            </a:br>
            <a:r>
              <a:rPr lang="en-GB" b="0" i="1" dirty="0" smtClean="0"/>
              <a:t>Michael de Podesta</a:t>
            </a:r>
            <a:endParaRPr lang="en-GB" dirty="0">
              <a:solidFill>
                <a:srgbClr val="FFFF00"/>
              </a:solidFill>
              <a:ea typeface="Arial Unicode MS" panose="020B0604020202020204" pitchFamily="34" charset="-128"/>
            </a:endParaRPr>
          </a:p>
        </p:txBody>
      </p:sp>
      <p:sp>
        <p:nvSpPr>
          <p:cNvPr id="5" name="Text Box 6"/>
          <p:cNvSpPr txBox="1">
            <a:spLocks noChangeArrowheads="1"/>
          </p:cNvSpPr>
          <p:nvPr/>
        </p:nvSpPr>
        <p:spPr bwMode="auto">
          <a:xfrm>
            <a:off x="0" y="6027003"/>
            <a:ext cx="478802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ea typeface="ＭＳ Ｐゴシック" pitchFamily="96" charset="-128"/>
              </a:defRPr>
            </a:lvl1pPr>
            <a:lvl2pPr marL="742950" indent="-285750">
              <a:defRPr sz="2400">
                <a:solidFill>
                  <a:schemeClr val="tx1"/>
                </a:solidFill>
                <a:latin typeface="Arial" charset="0"/>
                <a:ea typeface="ＭＳ Ｐゴシック" pitchFamily="96" charset="-128"/>
              </a:defRPr>
            </a:lvl2pPr>
            <a:lvl3pPr marL="1143000" indent="-228600">
              <a:defRPr sz="2400">
                <a:solidFill>
                  <a:schemeClr val="tx1"/>
                </a:solidFill>
                <a:latin typeface="Arial" charset="0"/>
                <a:ea typeface="ＭＳ Ｐゴシック" pitchFamily="96" charset="-128"/>
              </a:defRPr>
            </a:lvl3pPr>
            <a:lvl4pPr marL="1600200" indent="-228600">
              <a:defRPr sz="2400">
                <a:solidFill>
                  <a:schemeClr val="tx1"/>
                </a:solidFill>
                <a:latin typeface="Arial" charset="0"/>
                <a:ea typeface="ＭＳ Ｐゴシック" pitchFamily="96" charset="-128"/>
              </a:defRPr>
            </a:lvl4pPr>
            <a:lvl5pPr marL="2057400" indent="-228600">
              <a:defRPr sz="2400">
                <a:solidFill>
                  <a:schemeClr val="tx1"/>
                </a:solidFill>
                <a:latin typeface="Arial" charset="0"/>
                <a:ea typeface="ＭＳ Ｐゴシック" pitchFamily="96"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6"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6"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6"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6" charset="-128"/>
              </a:defRPr>
            </a:lvl9pPr>
          </a:lstStyle>
          <a:p>
            <a:pPr algn="l"/>
            <a:r>
              <a:rPr lang="en-GB" dirty="0" smtClean="0">
                <a:solidFill>
                  <a:srgbClr val="FF0000"/>
                </a:solidFill>
                <a:ea typeface="Arial Unicode MS" panose="020B0604020202020204" pitchFamily="34" charset="-128"/>
              </a:rPr>
              <a:t>EMPRESS Workshop</a:t>
            </a:r>
          </a:p>
          <a:p>
            <a:pPr algn="l"/>
            <a:r>
              <a:rPr lang="en-GB" dirty="0" smtClean="0">
                <a:solidFill>
                  <a:srgbClr val="FF0000"/>
                </a:solidFill>
                <a:ea typeface="Arial Unicode MS" panose="020B0604020202020204" pitchFamily="34" charset="-128"/>
              </a:rPr>
              <a:t>18 April 2018</a:t>
            </a:r>
            <a:endParaRPr lang="en-GB" dirty="0">
              <a:solidFill>
                <a:srgbClr val="FF0000"/>
              </a:solidFill>
              <a:ea typeface="Arial Unicode MS" panose="020B0604020202020204" pitchFamily="34" charset="-128"/>
            </a:endParaRPr>
          </a:p>
        </p:txBody>
      </p:sp>
      <p:sp>
        <p:nvSpPr>
          <p:cNvPr id="7" name="Rectangle 6"/>
          <p:cNvSpPr/>
          <p:nvPr/>
        </p:nvSpPr>
        <p:spPr bwMode="auto">
          <a:xfrm>
            <a:off x="4439816" y="1340768"/>
            <a:ext cx="3960440" cy="17992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2" name="Oval 1"/>
          <p:cNvSpPr/>
          <p:nvPr/>
        </p:nvSpPr>
        <p:spPr bwMode="auto">
          <a:xfrm>
            <a:off x="277091" y="277091"/>
            <a:ext cx="3255818" cy="1427018"/>
          </a:xfrm>
          <a:prstGeom prst="ellipse">
            <a:avLst/>
          </a:prstGeom>
          <a:noFill/>
          <a:ln w="381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Tree>
    <p:extLst>
      <p:ext uri="{BB962C8B-B14F-4D97-AF65-F5344CB8AC3E}">
        <p14:creationId xmlns:p14="http://schemas.microsoft.com/office/powerpoint/2010/main" val="149613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 name="Rounded Rectangle 50"/>
          <p:cNvSpPr/>
          <p:nvPr/>
        </p:nvSpPr>
        <p:spPr bwMode="auto">
          <a:xfrm>
            <a:off x="198794" y="2276873"/>
            <a:ext cx="10183397" cy="3372356"/>
          </a:xfrm>
          <a:prstGeom prst="roundRect">
            <a:avLst/>
          </a:prstGeom>
          <a:noFill/>
          <a:ln w="57150"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49" name="Rounded Rectangle 48"/>
          <p:cNvSpPr/>
          <p:nvPr/>
        </p:nvSpPr>
        <p:spPr bwMode="auto">
          <a:xfrm>
            <a:off x="10614151" y="2246878"/>
            <a:ext cx="1368153" cy="3372356"/>
          </a:xfrm>
          <a:prstGeom prst="roundRect">
            <a:avLst/>
          </a:prstGeom>
          <a:noFill/>
          <a:ln w="57150"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6147" name="Rectangle 3"/>
          <p:cNvSpPr>
            <a:spLocks noChangeArrowheads="1"/>
          </p:cNvSpPr>
          <p:nvPr/>
        </p:nvSpPr>
        <p:spPr bwMode="auto">
          <a:xfrm>
            <a:off x="119336" y="55688"/>
            <a:ext cx="9432926" cy="576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69875" indent="-269875" algn="l" eaLnBrk="1" hangingPunct="1">
              <a:lnSpc>
                <a:spcPct val="80000"/>
              </a:lnSpc>
              <a:spcBef>
                <a:spcPct val="20000"/>
              </a:spcBef>
            </a:pPr>
            <a:r>
              <a:rPr lang="en-GB" sz="3200" b="1" dirty="0">
                <a:solidFill>
                  <a:srgbClr val="FF0000"/>
                </a:solidFill>
                <a:ea typeface="Arial Unicode MS" panose="020B0604020202020204" pitchFamily="34" charset="-128"/>
              </a:rPr>
              <a:t>Measurement is…</a:t>
            </a:r>
          </a:p>
        </p:txBody>
      </p:sp>
      <p:sp>
        <p:nvSpPr>
          <p:cNvPr id="685061" name="Rectangle 3"/>
          <p:cNvSpPr>
            <a:spLocks noChangeArrowheads="1"/>
          </p:cNvSpPr>
          <p:nvPr/>
        </p:nvSpPr>
        <p:spPr bwMode="auto">
          <a:xfrm>
            <a:off x="3692851" y="1628218"/>
            <a:ext cx="5516365"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indent="6350" eaLnBrk="1" hangingPunct="1">
              <a:lnSpc>
                <a:spcPct val="80000"/>
              </a:lnSpc>
              <a:spcBef>
                <a:spcPct val="20000"/>
              </a:spcBef>
              <a:tabLst>
                <a:tab pos="0" algn="l"/>
              </a:tabLst>
            </a:pPr>
            <a:r>
              <a:rPr lang="en-GB" sz="3200" b="1" i="1" dirty="0">
                <a:solidFill>
                  <a:srgbClr val="0000FF"/>
                </a:solidFill>
                <a:ea typeface="Arial Unicode MS" panose="020B0604020202020204" pitchFamily="34" charset="-128"/>
              </a:rPr>
              <a:t>Quantitative </a:t>
            </a:r>
            <a:r>
              <a:rPr lang="en-GB" sz="3200" b="1" i="1" dirty="0" smtClean="0">
                <a:solidFill>
                  <a:srgbClr val="0000FF"/>
                </a:solidFill>
                <a:ea typeface="Arial Unicode MS" panose="020B0604020202020204" pitchFamily="34" charset="-128"/>
              </a:rPr>
              <a:t>Comparison</a:t>
            </a:r>
            <a:endParaRPr lang="en-GB" sz="3200" b="1" dirty="0">
              <a:solidFill>
                <a:srgbClr val="FF0000"/>
              </a:solidFill>
              <a:ea typeface="Arial Unicode MS" panose="020B0604020202020204" pitchFamily="34" charset="-128"/>
            </a:endParaRPr>
          </a:p>
        </p:txBody>
      </p:sp>
      <p:sp>
        <p:nvSpPr>
          <p:cNvPr id="2" name="Can 1"/>
          <p:cNvSpPr/>
          <p:nvPr/>
        </p:nvSpPr>
        <p:spPr bwMode="auto">
          <a:xfrm>
            <a:off x="9292120" y="3269823"/>
            <a:ext cx="504056" cy="2088232"/>
          </a:xfrm>
          <a:prstGeom prst="can">
            <a:avLst/>
          </a:prstGeom>
          <a:solidFill>
            <a:schemeClr val="accent4">
              <a:lumMod val="40000"/>
              <a:lumOff val="60000"/>
            </a:schemeClr>
          </a:solidFill>
          <a:ln w="9525" cap="flat" cmpd="sng" algn="ctr">
            <a:solidFill>
              <a:schemeClr val="tx1"/>
            </a:solidFill>
            <a:prstDash val="solid"/>
            <a:round/>
            <a:headEnd type="none" w="med" len="med"/>
            <a:tailEnd type="none" w="med" len="med"/>
          </a:ln>
          <a:effectLst/>
          <a:extLst/>
        </p:spPr>
        <p:txBody>
          <a:bodyPr vert="vert" wrap="square" lIns="91440" tIns="45720" rIns="91440" bIns="45720" numCol="1" rtlCol="0" anchor="ctr" anchorCtr="0" compatLnSpc="1">
            <a:prstTxWarp prst="textNoShape">
              <a:avLst/>
            </a:prstTxWarp>
          </a:bodyPr>
          <a:lstStyle/>
          <a:p>
            <a:pPr algn="ctr"/>
            <a:r>
              <a:rPr lang="en-GB" dirty="0">
                <a:solidFill>
                  <a:srgbClr val="0000FF"/>
                </a:solidFill>
                <a:ea typeface="Arial Unicode MS" panose="020B0604020202020204" pitchFamily="34" charset="-128"/>
              </a:rPr>
              <a:t>Standard</a:t>
            </a:r>
          </a:p>
        </p:txBody>
      </p:sp>
      <p:sp>
        <p:nvSpPr>
          <p:cNvPr id="7" name="Can 6"/>
          <p:cNvSpPr/>
          <p:nvPr/>
        </p:nvSpPr>
        <p:spPr bwMode="auto">
          <a:xfrm>
            <a:off x="479376" y="2492896"/>
            <a:ext cx="504056" cy="2880320"/>
          </a:xfrm>
          <a:prstGeom prst="can">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5400000" scaled="1"/>
            <a:tileRect/>
          </a:gradFill>
          <a:ln w="9525" cap="flat" cmpd="sng" algn="ctr">
            <a:solidFill>
              <a:schemeClr val="tx1"/>
            </a:solidFill>
            <a:prstDash val="solid"/>
            <a:round/>
            <a:headEnd type="none" w="med" len="med"/>
            <a:tailEnd type="none" w="med" len="med"/>
          </a:ln>
          <a:effectLst/>
          <a:extLst/>
        </p:spPr>
        <p:txBody>
          <a:bodyPr vert="vert" wrap="square" lIns="91440" tIns="45720" rIns="91440" bIns="45720" numCol="1" rtlCol="0" anchor="ctr" anchorCtr="0" compatLnSpc="1">
            <a:prstTxWarp prst="textNoShape">
              <a:avLst/>
            </a:prstTxWarp>
          </a:bodyPr>
          <a:lstStyle/>
          <a:p>
            <a:pPr algn="ctr"/>
            <a:r>
              <a:rPr lang="en-GB" dirty="0">
                <a:solidFill>
                  <a:srgbClr val="0000FF"/>
                </a:solidFill>
                <a:ea typeface="Arial Unicode MS" panose="020B0604020202020204" pitchFamily="34" charset="-128"/>
              </a:rPr>
              <a:t>        Unknown</a:t>
            </a:r>
          </a:p>
        </p:txBody>
      </p:sp>
      <p:cxnSp>
        <p:nvCxnSpPr>
          <p:cNvPr id="11" name="Straight Connector 10"/>
          <p:cNvCxnSpPr/>
          <p:nvPr/>
        </p:nvCxnSpPr>
        <p:spPr bwMode="auto">
          <a:xfrm flipH="1">
            <a:off x="-4738" y="2564904"/>
            <a:ext cx="170825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Can 8"/>
          <p:cNvSpPr/>
          <p:nvPr/>
        </p:nvSpPr>
        <p:spPr bwMode="auto">
          <a:xfrm>
            <a:off x="7423199" y="3269823"/>
            <a:ext cx="504056" cy="2088232"/>
          </a:xfrm>
          <a:prstGeom prst="can">
            <a:avLst/>
          </a:prstGeom>
          <a:solidFill>
            <a:schemeClr val="accent3">
              <a:lumMod val="20000"/>
              <a:lumOff val="80000"/>
            </a:schemeClr>
          </a:solidFill>
          <a:ln w="9525" cap="flat" cmpd="sng" algn="ctr">
            <a:solidFill>
              <a:schemeClr val="tx1"/>
            </a:solidFill>
            <a:prstDash val="solid"/>
            <a:round/>
            <a:headEnd type="none" w="med" len="med"/>
            <a:tailEnd type="none" w="med" len="med"/>
          </a:ln>
          <a:effectLst/>
          <a:extLst/>
        </p:spPr>
        <p:txBody>
          <a:bodyPr vert="vert" wrap="square" lIns="91440" tIns="45720" rIns="91440" bIns="45720" numCol="1" rtlCol="0" anchor="ctr" anchorCtr="0" compatLnSpc="1">
            <a:prstTxWarp prst="textNoShape">
              <a:avLst/>
            </a:prstTxWarp>
          </a:bodyPr>
          <a:lstStyle/>
          <a:p>
            <a:pPr algn="ctr"/>
            <a:r>
              <a:rPr lang="en-GB" sz="2000" dirty="0" smtClean="0">
                <a:solidFill>
                  <a:srgbClr val="0000FF"/>
                </a:solidFill>
                <a:ea typeface="Arial Unicode MS" panose="020B0604020202020204" pitchFamily="34" charset="-128"/>
              </a:rPr>
              <a:t>Grade #1 Copy </a:t>
            </a:r>
            <a:endParaRPr lang="en-GB" sz="2000" dirty="0">
              <a:solidFill>
                <a:srgbClr val="0000FF"/>
              </a:solidFill>
              <a:ea typeface="Arial Unicode MS" panose="020B0604020202020204" pitchFamily="34" charset="-128"/>
            </a:endParaRPr>
          </a:p>
        </p:txBody>
      </p:sp>
      <p:sp>
        <p:nvSpPr>
          <p:cNvPr id="10" name="Can 9"/>
          <p:cNvSpPr/>
          <p:nvPr/>
        </p:nvSpPr>
        <p:spPr bwMode="auto">
          <a:xfrm>
            <a:off x="5030852" y="3269823"/>
            <a:ext cx="504056" cy="2088232"/>
          </a:xfrm>
          <a:prstGeom prst="can">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a:extLst/>
        </p:spPr>
        <p:txBody>
          <a:bodyPr vert="vert" wrap="square" lIns="91440" tIns="45720" rIns="91440" bIns="45720" numCol="1" rtlCol="0" anchor="ctr" anchorCtr="0" compatLnSpc="1">
            <a:prstTxWarp prst="textNoShape">
              <a:avLst/>
            </a:prstTxWarp>
          </a:bodyPr>
          <a:lstStyle/>
          <a:p>
            <a:pPr algn="ctr"/>
            <a:r>
              <a:rPr lang="en-GB" sz="2000" dirty="0">
                <a:solidFill>
                  <a:srgbClr val="0000FF"/>
                </a:solidFill>
                <a:ea typeface="Arial Unicode MS" panose="020B0604020202020204" pitchFamily="34" charset="-128"/>
              </a:rPr>
              <a:t>Grade </a:t>
            </a:r>
            <a:r>
              <a:rPr lang="en-GB" sz="2000" dirty="0" smtClean="0">
                <a:solidFill>
                  <a:srgbClr val="0000FF"/>
                </a:solidFill>
                <a:ea typeface="Arial Unicode MS" panose="020B0604020202020204" pitchFamily="34" charset="-128"/>
              </a:rPr>
              <a:t>#2 Copy</a:t>
            </a:r>
            <a:r>
              <a:rPr lang="en-GB" dirty="0" smtClean="0">
                <a:solidFill>
                  <a:srgbClr val="0000FF"/>
                </a:solidFill>
                <a:ea typeface="Arial Unicode MS" panose="020B0604020202020204" pitchFamily="34" charset="-128"/>
              </a:rPr>
              <a:t> </a:t>
            </a:r>
            <a:endParaRPr lang="en-GB" dirty="0">
              <a:solidFill>
                <a:srgbClr val="0000FF"/>
              </a:solidFill>
              <a:ea typeface="Arial Unicode MS" panose="020B0604020202020204" pitchFamily="34" charset="-128"/>
            </a:endParaRPr>
          </a:p>
        </p:txBody>
      </p:sp>
      <p:sp>
        <p:nvSpPr>
          <p:cNvPr id="12" name="Can 11"/>
          <p:cNvSpPr/>
          <p:nvPr/>
        </p:nvSpPr>
        <p:spPr bwMode="auto">
          <a:xfrm>
            <a:off x="2713444" y="3269823"/>
            <a:ext cx="504056" cy="2088232"/>
          </a:xfrm>
          <a:prstGeom prst="can">
            <a:avLst/>
          </a:prstGeom>
          <a:solidFill>
            <a:schemeClr val="tx2">
              <a:lumMod val="60000"/>
              <a:lumOff val="40000"/>
            </a:schemeClr>
          </a:solidFill>
          <a:ln w="9525" cap="flat" cmpd="sng" algn="ctr">
            <a:solidFill>
              <a:schemeClr val="tx1"/>
            </a:solidFill>
            <a:prstDash val="solid"/>
            <a:round/>
            <a:headEnd type="none" w="med" len="med"/>
            <a:tailEnd type="none" w="med" len="med"/>
          </a:ln>
          <a:effectLst/>
          <a:extLst/>
        </p:spPr>
        <p:txBody>
          <a:bodyPr vert="vert" wrap="square" lIns="91440" tIns="45720" rIns="91440" bIns="45720" numCol="1" rtlCol="0" anchor="ctr" anchorCtr="0" compatLnSpc="1">
            <a:prstTxWarp prst="textNoShape">
              <a:avLst/>
            </a:prstTxWarp>
          </a:bodyPr>
          <a:lstStyle/>
          <a:p>
            <a:pPr algn="ctr"/>
            <a:r>
              <a:rPr lang="en-GB" sz="2000" dirty="0">
                <a:solidFill>
                  <a:srgbClr val="0000FF"/>
                </a:solidFill>
                <a:ea typeface="Arial Unicode MS" panose="020B0604020202020204" pitchFamily="34" charset="-128"/>
              </a:rPr>
              <a:t>Grade </a:t>
            </a:r>
            <a:r>
              <a:rPr lang="en-GB" sz="2000" dirty="0" smtClean="0">
                <a:solidFill>
                  <a:srgbClr val="0000FF"/>
                </a:solidFill>
                <a:ea typeface="Arial Unicode MS" panose="020B0604020202020204" pitchFamily="34" charset="-128"/>
              </a:rPr>
              <a:t>#3 Copy </a:t>
            </a:r>
            <a:endParaRPr lang="en-GB" sz="2000" dirty="0">
              <a:solidFill>
                <a:srgbClr val="0000FF"/>
              </a:solidFill>
              <a:ea typeface="Arial Unicode MS" panose="020B0604020202020204" pitchFamily="34" charset="-128"/>
            </a:endParaRPr>
          </a:p>
        </p:txBody>
      </p:sp>
      <p:sp>
        <p:nvSpPr>
          <p:cNvPr id="3" name="TextBox 2"/>
          <p:cNvSpPr txBox="1"/>
          <p:nvPr/>
        </p:nvSpPr>
        <p:spPr>
          <a:xfrm>
            <a:off x="5870606" y="3772198"/>
            <a:ext cx="1082348" cy="923330"/>
          </a:xfrm>
          <a:prstGeom prst="rect">
            <a:avLst/>
          </a:prstGeom>
          <a:noFill/>
        </p:spPr>
        <p:txBody>
          <a:bodyPr wrap="none" rtlCol="0">
            <a:spAutoFit/>
          </a:bodyPr>
          <a:lstStyle/>
          <a:p>
            <a:pPr algn="ctr"/>
            <a:r>
              <a:rPr lang="en-GB" dirty="0" smtClean="0"/>
              <a:t>Time</a:t>
            </a:r>
          </a:p>
          <a:p>
            <a:pPr algn="ctr"/>
            <a:r>
              <a:rPr lang="en-GB" dirty="0"/>
              <a:t>&amp;</a:t>
            </a:r>
            <a:endParaRPr lang="en-GB" dirty="0" smtClean="0"/>
          </a:p>
          <a:p>
            <a:pPr algn="ctr"/>
            <a:r>
              <a:rPr lang="en-GB" dirty="0" smtClean="0"/>
              <a:t>Distance</a:t>
            </a:r>
            <a:endParaRPr lang="en-GB" dirty="0"/>
          </a:p>
        </p:txBody>
      </p:sp>
      <p:sp>
        <p:nvSpPr>
          <p:cNvPr id="13" name="TextBox 12"/>
          <p:cNvSpPr txBox="1"/>
          <p:nvPr/>
        </p:nvSpPr>
        <p:spPr>
          <a:xfrm>
            <a:off x="3623862" y="3655751"/>
            <a:ext cx="1082348" cy="1200329"/>
          </a:xfrm>
          <a:prstGeom prst="rect">
            <a:avLst/>
          </a:prstGeom>
          <a:noFill/>
        </p:spPr>
        <p:txBody>
          <a:bodyPr wrap="none" rtlCol="0">
            <a:spAutoFit/>
          </a:bodyPr>
          <a:lstStyle/>
          <a:p>
            <a:pPr algn="ctr"/>
            <a:r>
              <a:rPr lang="en-GB" dirty="0" smtClean="0"/>
              <a:t>More </a:t>
            </a:r>
            <a:br>
              <a:rPr lang="en-GB" dirty="0" smtClean="0"/>
            </a:br>
            <a:r>
              <a:rPr lang="en-GB" dirty="0" smtClean="0"/>
              <a:t>Time</a:t>
            </a:r>
          </a:p>
          <a:p>
            <a:pPr algn="ctr"/>
            <a:r>
              <a:rPr lang="en-GB" dirty="0"/>
              <a:t>&amp;</a:t>
            </a:r>
            <a:endParaRPr lang="en-GB" dirty="0" smtClean="0"/>
          </a:p>
          <a:p>
            <a:pPr algn="ctr"/>
            <a:r>
              <a:rPr lang="en-GB" dirty="0" smtClean="0"/>
              <a:t>Distance</a:t>
            </a:r>
            <a:endParaRPr lang="en-GB" dirty="0"/>
          </a:p>
        </p:txBody>
      </p:sp>
      <p:sp>
        <p:nvSpPr>
          <p:cNvPr id="14" name="TextBox 13"/>
          <p:cNvSpPr txBox="1"/>
          <p:nvPr/>
        </p:nvSpPr>
        <p:spPr>
          <a:xfrm>
            <a:off x="1236313" y="3599181"/>
            <a:ext cx="1364476" cy="1200329"/>
          </a:xfrm>
          <a:prstGeom prst="rect">
            <a:avLst/>
          </a:prstGeom>
          <a:noFill/>
        </p:spPr>
        <p:txBody>
          <a:bodyPr wrap="none" rtlCol="0">
            <a:spAutoFit/>
          </a:bodyPr>
          <a:lstStyle/>
          <a:p>
            <a:pPr algn="ctr"/>
            <a:r>
              <a:rPr lang="en-GB" dirty="0" smtClean="0"/>
              <a:t>Even More </a:t>
            </a:r>
            <a:br>
              <a:rPr lang="en-GB" dirty="0" smtClean="0"/>
            </a:br>
            <a:r>
              <a:rPr lang="en-GB" dirty="0" smtClean="0"/>
              <a:t>Time</a:t>
            </a:r>
          </a:p>
          <a:p>
            <a:pPr algn="ctr"/>
            <a:r>
              <a:rPr lang="en-GB" dirty="0"/>
              <a:t>&amp;</a:t>
            </a:r>
            <a:endParaRPr lang="en-GB" dirty="0" smtClean="0"/>
          </a:p>
          <a:p>
            <a:pPr algn="ctr"/>
            <a:r>
              <a:rPr lang="en-GB" dirty="0" smtClean="0"/>
              <a:t>Distance</a:t>
            </a:r>
            <a:endParaRPr lang="en-GB" dirty="0"/>
          </a:p>
        </p:txBody>
      </p:sp>
      <p:cxnSp>
        <p:nvCxnSpPr>
          <p:cNvPr id="15" name="Straight Connector 14"/>
          <p:cNvCxnSpPr/>
          <p:nvPr/>
        </p:nvCxnSpPr>
        <p:spPr bwMode="auto">
          <a:xfrm flipH="1">
            <a:off x="7737482" y="3317398"/>
            <a:ext cx="2069822"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p:cNvCxnSpPr/>
          <p:nvPr/>
        </p:nvCxnSpPr>
        <p:spPr bwMode="auto">
          <a:xfrm flipH="1">
            <a:off x="5030852" y="3370254"/>
            <a:ext cx="2787062"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flipH="1">
            <a:off x="2721825" y="3302920"/>
            <a:ext cx="2787062" cy="15398"/>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flipH="1">
            <a:off x="340985" y="3394596"/>
            <a:ext cx="2801576" cy="15478"/>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4" name="Group 23"/>
          <p:cNvGrpSpPr/>
          <p:nvPr/>
        </p:nvGrpSpPr>
        <p:grpSpPr>
          <a:xfrm>
            <a:off x="12288688" y="1484313"/>
            <a:ext cx="288095" cy="1080702"/>
            <a:chOff x="9916600" y="1628218"/>
            <a:chExt cx="288095" cy="1080702"/>
          </a:xfrm>
        </p:grpSpPr>
        <p:sp>
          <p:nvSpPr>
            <p:cNvPr id="16" name="Oval 15"/>
            <p:cNvSpPr/>
            <p:nvPr/>
          </p:nvSpPr>
          <p:spPr bwMode="auto">
            <a:xfrm>
              <a:off x="9916600" y="2024522"/>
              <a:ext cx="288095" cy="288095"/>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cxnSp>
          <p:nvCxnSpPr>
            <p:cNvPr id="21" name="Straight Connector 20"/>
            <p:cNvCxnSpPr/>
            <p:nvPr/>
          </p:nvCxnSpPr>
          <p:spPr bwMode="auto">
            <a:xfrm>
              <a:off x="10060647" y="1628218"/>
              <a:ext cx="0" cy="108070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9916600" y="1628218"/>
              <a:ext cx="28809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 name="Straight Connector 26"/>
            <p:cNvCxnSpPr/>
            <p:nvPr/>
          </p:nvCxnSpPr>
          <p:spPr bwMode="auto">
            <a:xfrm>
              <a:off x="9916600" y="2708920"/>
              <a:ext cx="28809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29" name="Group 28"/>
          <p:cNvGrpSpPr/>
          <p:nvPr/>
        </p:nvGrpSpPr>
        <p:grpSpPr>
          <a:xfrm flipH="1">
            <a:off x="13063062" y="1543932"/>
            <a:ext cx="89754" cy="336685"/>
            <a:chOff x="9916600" y="1628218"/>
            <a:chExt cx="288095" cy="1080702"/>
          </a:xfrm>
        </p:grpSpPr>
        <p:sp>
          <p:nvSpPr>
            <p:cNvPr id="30" name="Oval 29"/>
            <p:cNvSpPr/>
            <p:nvPr/>
          </p:nvSpPr>
          <p:spPr bwMode="auto">
            <a:xfrm>
              <a:off x="9916600" y="2024522"/>
              <a:ext cx="288095" cy="288095"/>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cxnSp>
          <p:nvCxnSpPr>
            <p:cNvPr id="31" name="Straight Connector 30"/>
            <p:cNvCxnSpPr/>
            <p:nvPr/>
          </p:nvCxnSpPr>
          <p:spPr bwMode="auto">
            <a:xfrm>
              <a:off x="10060647" y="1628218"/>
              <a:ext cx="0" cy="108070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a:off x="9916600" y="1628218"/>
              <a:ext cx="28809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a:off x="9916600" y="2708920"/>
              <a:ext cx="28809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5" name="Rectangle 4"/>
          <p:cNvSpPr/>
          <p:nvPr/>
        </p:nvSpPr>
        <p:spPr>
          <a:xfrm rot="5400000">
            <a:off x="8926976" y="4173257"/>
            <a:ext cx="1249060" cy="369332"/>
          </a:xfrm>
          <a:prstGeom prst="rect">
            <a:avLst/>
          </a:prstGeom>
        </p:spPr>
        <p:txBody>
          <a:bodyPr wrap="none">
            <a:spAutoFit/>
          </a:bodyPr>
          <a:lstStyle/>
          <a:p>
            <a:pPr algn="ctr"/>
            <a:r>
              <a:rPr lang="en-GB" b="1" dirty="0" smtClean="0">
                <a:solidFill>
                  <a:srgbClr val="0000FF"/>
                </a:solidFill>
                <a:ea typeface="Arial Unicode MS" panose="020B0604020202020204" pitchFamily="34" charset="-128"/>
              </a:rPr>
              <a:t>Definition</a:t>
            </a:r>
            <a:endParaRPr lang="en-GB" dirty="0">
              <a:solidFill>
                <a:srgbClr val="0000FF"/>
              </a:solidFill>
            </a:endParaRPr>
          </a:p>
        </p:txBody>
      </p:sp>
      <p:sp>
        <p:nvSpPr>
          <p:cNvPr id="52" name="Rectangle 3"/>
          <p:cNvSpPr>
            <a:spLocks noChangeArrowheads="1"/>
          </p:cNvSpPr>
          <p:nvPr/>
        </p:nvSpPr>
        <p:spPr bwMode="auto">
          <a:xfrm>
            <a:off x="2632003" y="2530229"/>
            <a:ext cx="5516365"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indent="6350" algn="ctr" eaLnBrk="1" hangingPunct="1">
              <a:lnSpc>
                <a:spcPct val="80000"/>
              </a:lnSpc>
              <a:spcBef>
                <a:spcPct val="20000"/>
              </a:spcBef>
              <a:tabLst>
                <a:tab pos="0" algn="l"/>
              </a:tabLst>
            </a:pPr>
            <a:r>
              <a:rPr lang="en-GB" sz="3200" b="1" i="1" dirty="0" smtClean="0">
                <a:solidFill>
                  <a:srgbClr val="00B050"/>
                </a:solidFill>
                <a:ea typeface="Arial Unicode MS" panose="020B0604020202020204" pitchFamily="34" charset="-128"/>
              </a:rPr>
              <a:t>Realisation</a:t>
            </a:r>
            <a:endParaRPr lang="en-GB" sz="3200" b="1" dirty="0">
              <a:solidFill>
                <a:srgbClr val="00B050"/>
              </a:solidFill>
              <a:ea typeface="Arial Unicode MS" panose="020B0604020202020204" pitchFamily="34" charset="-128"/>
            </a:endParaRPr>
          </a:p>
        </p:txBody>
      </p:sp>
      <p:pic>
        <p:nvPicPr>
          <p:cNvPr id="65" name="Picture 6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63244" y="2375745"/>
            <a:ext cx="1223436" cy="1223436"/>
          </a:xfrm>
          <a:prstGeom prst="rect">
            <a:avLst/>
          </a:prstGeom>
        </p:spPr>
      </p:pic>
      <p:pic>
        <p:nvPicPr>
          <p:cNvPr id="66" name="Picture 6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39720" y="2385598"/>
            <a:ext cx="1224000" cy="1224000"/>
          </a:xfrm>
          <a:prstGeom prst="rect">
            <a:avLst/>
          </a:prstGeom>
        </p:spPr>
      </p:pic>
      <p:cxnSp>
        <p:nvCxnSpPr>
          <p:cNvPr id="86" name="Straight Connector 85"/>
          <p:cNvCxnSpPr/>
          <p:nvPr/>
        </p:nvCxnSpPr>
        <p:spPr bwMode="auto">
          <a:xfrm flipH="1">
            <a:off x="340985" y="3394596"/>
            <a:ext cx="2801576" cy="15478"/>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7" name="Group 86"/>
          <p:cNvGrpSpPr/>
          <p:nvPr/>
        </p:nvGrpSpPr>
        <p:grpSpPr>
          <a:xfrm flipH="1">
            <a:off x="3967948" y="3156740"/>
            <a:ext cx="89754" cy="336685"/>
            <a:chOff x="9916600" y="1628218"/>
            <a:chExt cx="288095" cy="1080702"/>
          </a:xfrm>
        </p:grpSpPr>
        <p:sp>
          <p:nvSpPr>
            <p:cNvPr id="88" name="Oval 87"/>
            <p:cNvSpPr/>
            <p:nvPr/>
          </p:nvSpPr>
          <p:spPr bwMode="auto">
            <a:xfrm>
              <a:off x="9916600" y="2024522"/>
              <a:ext cx="288095" cy="288095"/>
            </a:xfrm>
            <a:prstGeom prst="ellipse">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cxnSp>
          <p:nvCxnSpPr>
            <p:cNvPr id="89" name="Straight Connector 88"/>
            <p:cNvCxnSpPr/>
            <p:nvPr/>
          </p:nvCxnSpPr>
          <p:spPr bwMode="auto">
            <a:xfrm>
              <a:off x="10060647" y="1628218"/>
              <a:ext cx="0" cy="1080702"/>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90" name="Straight Connector 89"/>
            <p:cNvCxnSpPr/>
            <p:nvPr/>
          </p:nvCxnSpPr>
          <p:spPr bwMode="auto">
            <a:xfrm>
              <a:off x="9916600" y="1628218"/>
              <a:ext cx="288095"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91" name="Straight Connector 90"/>
            <p:cNvCxnSpPr/>
            <p:nvPr/>
          </p:nvCxnSpPr>
          <p:spPr bwMode="auto">
            <a:xfrm>
              <a:off x="9916600" y="2708920"/>
              <a:ext cx="288095"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grpSp>
        <p:nvGrpSpPr>
          <p:cNvPr id="92" name="Group 91"/>
          <p:cNvGrpSpPr/>
          <p:nvPr/>
        </p:nvGrpSpPr>
        <p:grpSpPr>
          <a:xfrm flipH="1">
            <a:off x="6328726" y="3205175"/>
            <a:ext cx="56218" cy="210887"/>
            <a:chOff x="9916600" y="1628218"/>
            <a:chExt cx="288095" cy="1080702"/>
          </a:xfrm>
        </p:grpSpPr>
        <p:sp>
          <p:nvSpPr>
            <p:cNvPr id="93" name="Oval 92"/>
            <p:cNvSpPr/>
            <p:nvPr/>
          </p:nvSpPr>
          <p:spPr bwMode="auto">
            <a:xfrm>
              <a:off x="9916600" y="2024522"/>
              <a:ext cx="288095" cy="288095"/>
            </a:xfrm>
            <a:prstGeom prst="ellipse">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cxnSp>
          <p:nvCxnSpPr>
            <p:cNvPr id="94" name="Straight Connector 93"/>
            <p:cNvCxnSpPr/>
            <p:nvPr/>
          </p:nvCxnSpPr>
          <p:spPr bwMode="auto">
            <a:xfrm>
              <a:off x="10060647" y="1628218"/>
              <a:ext cx="0" cy="1080702"/>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95" name="Straight Connector 94"/>
            <p:cNvCxnSpPr/>
            <p:nvPr/>
          </p:nvCxnSpPr>
          <p:spPr bwMode="auto">
            <a:xfrm>
              <a:off x="9916600" y="1628218"/>
              <a:ext cx="288095"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96" name="Straight Connector 95"/>
            <p:cNvCxnSpPr/>
            <p:nvPr/>
          </p:nvCxnSpPr>
          <p:spPr bwMode="auto">
            <a:xfrm>
              <a:off x="9916600" y="2708920"/>
              <a:ext cx="288095"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grpSp>
        <p:nvGrpSpPr>
          <p:cNvPr id="97" name="Group 96"/>
          <p:cNvGrpSpPr/>
          <p:nvPr/>
        </p:nvGrpSpPr>
        <p:grpSpPr>
          <a:xfrm>
            <a:off x="8491468" y="3219335"/>
            <a:ext cx="45719" cy="171503"/>
            <a:chOff x="9916600" y="1628218"/>
            <a:chExt cx="288095" cy="1080702"/>
          </a:xfrm>
        </p:grpSpPr>
        <p:sp>
          <p:nvSpPr>
            <p:cNvPr id="98" name="Oval 97"/>
            <p:cNvSpPr/>
            <p:nvPr/>
          </p:nvSpPr>
          <p:spPr bwMode="auto">
            <a:xfrm>
              <a:off x="9916600" y="2024522"/>
              <a:ext cx="288095" cy="288095"/>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cxnSp>
          <p:nvCxnSpPr>
            <p:cNvPr id="99" name="Straight Connector 98"/>
            <p:cNvCxnSpPr/>
            <p:nvPr/>
          </p:nvCxnSpPr>
          <p:spPr bwMode="auto">
            <a:xfrm>
              <a:off x="10060647" y="1628218"/>
              <a:ext cx="0" cy="108070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0" name="Straight Connector 99"/>
            <p:cNvCxnSpPr/>
            <p:nvPr/>
          </p:nvCxnSpPr>
          <p:spPr bwMode="auto">
            <a:xfrm>
              <a:off x="9916600" y="1628218"/>
              <a:ext cx="28809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1" name="Straight Connector 100"/>
            <p:cNvCxnSpPr/>
            <p:nvPr/>
          </p:nvCxnSpPr>
          <p:spPr bwMode="auto">
            <a:xfrm>
              <a:off x="9916600" y="2708920"/>
              <a:ext cx="28809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02" name="Group 101"/>
          <p:cNvGrpSpPr/>
          <p:nvPr/>
        </p:nvGrpSpPr>
        <p:grpSpPr>
          <a:xfrm>
            <a:off x="1774745" y="3010486"/>
            <a:ext cx="184745" cy="693012"/>
            <a:chOff x="9916600" y="1628218"/>
            <a:chExt cx="288095" cy="1080702"/>
          </a:xfrm>
        </p:grpSpPr>
        <p:sp>
          <p:nvSpPr>
            <p:cNvPr id="103" name="Oval 102"/>
            <p:cNvSpPr/>
            <p:nvPr/>
          </p:nvSpPr>
          <p:spPr bwMode="auto">
            <a:xfrm>
              <a:off x="9916600" y="2024522"/>
              <a:ext cx="288095" cy="288095"/>
            </a:xfrm>
            <a:prstGeom prst="ellipse">
              <a:avLst/>
            </a:prstGeom>
            <a:solidFill>
              <a:schemeClr val="accent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cxnSp>
          <p:nvCxnSpPr>
            <p:cNvPr id="104" name="Straight Connector 103"/>
            <p:cNvCxnSpPr/>
            <p:nvPr/>
          </p:nvCxnSpPr>
          <p:spPr bwMode="auto">
            <a:xfrm>
              <a:off x="10060647" y="1628218"/>
              <a:ext cx="0" cy="1080702"/>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05" name="Straight Connector 104"/>
            <p:cNvCxnSpPr/>
            <p:nvPr/>
          </p:nvCxnSpPr>
          <p:spPr bwMode="auto">
            <a:xfrm>
              <a:off x="9916600" y="1628218"/>
              <a:ext cx="288095"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06" name="Straight Connector 105"/>
            <p:cNvCxnSpPr/>
            <p:nvPr/>
          </p:nvCxnSpPr>
          <p:spPr bwMode="auto">
            <a:xfrm>
              <a:off x="9916600" y="2708920"/>
              <a:ext cx="288095"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120702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63" presetClass="path" presetSubtype="0" accel="50000" decel="50000" fill="hold" grpId="1" nodeType="afterEffect">
                                  <p:stCondLst>
                                    <p:cond delay="0"/>
                                  </p:stCondLst>
                                  <p:childTnLst>
                                    <p:animMotion origin="layout" path="M -3.33333E-6 3.33333E-6 L 0.14336 3.33333E-6 " pathEditMode="relative" rAng="0" ptsTypes="AA">
                                      <p:cBhvr>
                                        <p:cTn id="9" dur="2000" fill="hold"/>
                                        <p:tgtEl>
                                          <p:spTgt spid="5"/>
                                        </p:tgtEl>
                                        <p:attrNameLst>
                                          <p:attrName>ppt_x</p:attrName>
                                          <p:attrName>ppt_y</p:attrName>
                                        </p:attrNameLst>
                                      </p:cBhvr>
                                      <p:rCtr x="7161" y="0"/>
                                    </p:animMotion>
                                  </p:childTnLst>
                                </p:cTn>
                              </p:par>
                              <p:par>
                                <p:cTn id="10" presetID="10" presetClass="entr" presetSubtype="0" fill="hold" nodeType="with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par>
                                <p:cTn id="13" presetID="63" presetClass="path" presetSubtype="0" accel="50000" decel="50000" fill="hold" nodeType="withEffect">
                                  <p:stCondLst>
                                    <p:cond delay="0"/>
                                  </p:stCondLst>
                                  <p:childTnLst>
                                    <p:animMotion origin="layout" path="M 3.54167E-6 1.85185E-6 L 0.1414 1.85185E-6 " pathEditMode="relative" rAng="0" ptsTypes="AA">
                                      <p:cBhvr>
                                        <p:cTn id="14" dur="2000" fill="hold"/>
                                        <p:tgtEl>
                                          <p:spTgt spid="65"/>
                                        </p:tgtEl>
                                        <p:attrNameLst>
                                          <p:attrName>ppt_x</p:attrName>
                                          <p:attrName>ppt_y</p:attrName>
                                        </p:attrNameLst>
                                      </p:cBhvr>
                                      <p:rCtr x="7070" y="0"/>
                                    </p:animMotion>
                                  </p:childTnLst>
                                </p:cTn>
                              </p:par>
                            </p:childTnLst>
                          </p:cTn>
                        </p:par>
                        <p:par>
                          <p:cTn id="15" fill="hold">
                            <p:stCondLst>
                              <p:cond delay="2000"/>
                            </p:stCondLst>
                            <p:childTnLst>
                              <p:par>
                                <p:cTn id="16" presetID="21" presetClass="entr" presetSubtype="1" fill="hold" grpId="0" nodeType="after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heel(1)">
                                      <p:cBhvr>
                                        <p:cTn id="18" dur="2000"/>
                                        <p:tgtEl>
                                          <p:spTgt spid="49"/>
                                        </p:tgtEl>
                                      </p:cBhvr>
                                    </p:animEffect>
                                  </p:childTnLst>
                                </p:cTn>
                              </p:par>
                              <p:par>
                                <p:cTn id="19" presetID="1" presetClass="emph" presetSubtype="2" fill="hold" nodeType="withEffect">
                                  <p:stCondLst>
                                    <p:cond delay="0"/>
                                  </p:stCondLst>
                                  <p:childTnLst>
                                    <p:animClr clrSpc="rgb" dir="cw">
                                      <p:cBhvr>
                                        <p:cTn id="20" dur="2000" fill="hold"/>
                                        <p:tgtEl>
                                          <p:spTgt spid="49"/>
                                        </p:tgtEl>
                                        <p:attrNameLst>
                                          <p:attrName>fillcolor</p:attrName>
                                        </p:attrNameLst>
                                      </p:cBhvr>
                                      <p:to>
                                        <a:schemeClr val="accent2"/>
                                      </p:to>
                                    </p:animClr>
                                    <p:set>
                                      <p:cBhvr>
                                        <p:cTn id="21" dur="2000" fill="hold"/>
                                        <p:tgtEl>
                                          <p:spTgt spid="49"/>
                                        </p:tgtEl>
                                        <p:attrNameLst>
                                          <p:attrName>fill.type</p:attrName>
                                        </p:attrNameLst>
                                      </p:cBhvr>
                                      <p:to>
                                        <p:strVal val="solid"/>
                                      </p:to>
                                    </p:set>
                                    <p:set>
                                      <p:cBhvr>
                                        <p:cTn id="22" dur="2000" fill="hold"/>
                                        <p:tgtEl>
                                          <p:spTgt spid="49"/>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heel(1)">
                                      <p:cBhvr>
                                        <p:cTn id="27" dur="2000"/>
                                        <p:tgtEl>
                                          <p:spTgt spid="51"/>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left)">
                                      <p:cBhvr>
                                        <p:cTn id="30" dur="2000"/>
                                        <p:tgtEl>
                                          <p:spTgt spid="52"/>
                                        </p:tgtEl>
                                      </p:cBhvr>
                                    </p:animEffect>
                                  </p:childTnLst>
                                </p:cTn>
                              </p:par>
                            </p:childTnLst>
                          </p:cTn>
                        </p:par>
                        <p:par>
                          <p:cTn id="31" fill="hold">
                            <p:stCondLst>
                              <p:cond delay="2000"/>
                            </p:stCondLst>
                            <p:childTnLst>
                              <p:par>
                                <p:cTn id="32" presetID="1" presetClass="emph" presetSubtype="2" fill="hold" nodeType="afterEffect">
                                  <p:stCondLst>
                                    <p:cond delay="0"/>
                                  </p:stCondLst>
                                  <p:childTnLst>
                                    <p:animClr clrSpc="rgb" dir="cw">
                                      <p:cBhvr>
                                        <p:cTn id="33" dur="2000" fill="hold"/>
                                        <p:tgtEl>
                                          <p:spTgt spid="51"/>
                                        </p:tgtEl>
                                        <p:attrNameLst>
                                          <p:attrName>fillcolor</p:attrName>
                                        </p:attrNameLst>
                                      </p:cBhvr>
                                      <p:to>
                                        <a:srgbClr val="99FF99"/>
                                      </p:to>
                                    </p:animClr>
                                    <p:set>
                                      <p:cBhvr>
                                        <p:cTn id="34" dur="2000" fill="hold"/>
                                        <p:tgtEl>
                                          <p:spTgt spid="51"/>
                                        </p:tgtEl>
                                        <p:attrNameLst>
                                          <p:attrName>fill.type</p:attrName>
                                        </p:attrNameLst>
                                      </p:cBhvr>
                                      <p:to>
                                        <p:strVal val="solid"/>
                                      </p:to>
                                    </p:set>
                                    <p:set>
                                      <p:cBhvr>
                                        <p:cTn id="35" dur="2000" fill="hold"/>
                                        <p:tgtEl>
                                          <p:spTgt spid="5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9" grpId="0" animBg="1"/>
      <p:bldP spid="5" grpId="0"/>
      <p:bldP spid="5" grpId="1"/>
      <p:bldP spid="5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7" name="Rectangle 3"/>
          <p:cNvSpPr>
            <a:spLocks noChangeArrowheads="1"/>
          </p:cNvSpPr>
          <p:nvPr/>
        </p:nvSpPr>
        <p:spPr bwMode="auto">
          <a:xfrm>
            <a:off x="119336" y="40619"/>
            <a:ext cx="9432926" cy="51538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69875" indent="-269875" algn="l" eaLnBrk="1" hangingPunct="1">
              <a:lnSpc>
                <a:spcPct val="80000"/>
              </a:lnSpc>
              <a:spcBef>
                <a:spcPct val="20000"/>
              </a:spcBef>
            </a:pPr>
            <a:r>
              <a:rPr lang="en-GB" sz="3200" b="1" dirty="0">
                <a:solidFill>
                  <a:srgbClr val="FF0000"/>
                </a:solidFill>
                <a:ea typeface="Arial Unicode MS" panose="020B0604020202020204" pitchFamily="34" charset="-128"/>
              </a:rPr>
              <a:t>SI. The International System of Units</a:t>
            </a:r>
          </a:p>
        </p:txBody>
      </p:sp>
      <p:sp>
        <p:nvSpPr>
          <p:cNvPr id="8" name="TextBox 7"/>
          <p:cNvSpPr txBox="1"/>
          <p:nvPr/>
        </p:nvSpPr>
        <p:spPr>
          <a:xfrm>
            <a:off x="137750" y="656978"/>
            <a:ext cx="7269169" cy="3785652"/>
          </a:xfrm>
          <a:prstGeom prst="rect">
            <a:avLst/>
          </a:prstGeom>
          <a:noFill/>
        </p:spPr>
        <p:txBody>
          <a:bodyPr wrap="none" rtlCol="0">
            <a:spAutoFit/>
          </a:bodyPr>
          <a:lstStyle/>
          <a:p>
            <a:r>
              <a:rPr lang="en-GB" sz="2400" dirty="0" smtClean="0"/>
              <a:t>Administered from </a:t>
            </a:r>
            <a:r>
              <a:rPr lang="en-GB" sz="2400" b="1" dirty="0" smtClean="0"/>
              <a:t>BIPM</a:t>
            </a:r>
          </a:p>
          <a:p>
            <a:pPr marL="342900" lvl="1" indent="-342900">
              <a:buFont typeface="Arial" panose="020B0604020202020204" pitchFamily="34" charset="0"/>
              <a:buChar char="•"/>
            </a:pPr>
            <a:r>
              <a:rPr lang="en-GB" sz="2400" i="1" dirty="0" smtClean="0"/>
              <a:t>International </a:t>
            </a:r>
            <a:r>
              <a:rPr lang="en-GB" sz="2400" b="1" i="1" dirty="0"/>
              <a:t>Bureau</a:t>
            </a:r>
            <a:r>
              <a:rPr lang="en-GB" sz="2400" i="1" dirty="0"/>
              <a:t> of Weights &amp; Measures</a:t>
            </a:r>
          </a:p>
          <a:p>
            <a:endParaRPr lang="en-GB" sz="2400" dirty="0"/>
          </a:p>
          <a:p>
            <a:r>
              <a:rPr lang="en-GB" sz="2400" dirty="0" smtClean="0"/>
              <a:t>Run by the </a:t>
            </a:r>
            <a:r>
              <a:rPr lang="en-GB" sz="2400" b="1" dirty="0" smtClean="0"/>
              <a:t>CIPM</a:t>
            </a:r>
          </a:p>
          <a:p>
            <a:pPr marL="342900" indent="-342900">
              <a:buFont typeface="Arial" panose="020B0604020202020204" pitchFamily="34" charset="0"/>
              <a:buChar char="•"/>
            </a:pPr>
            <a:r>
              <a:rPr lang="en-GB" sz="2400" i="1" dirty="0" smtClean="0"/>
              <a:t>International </a:t>
            </a:r>
            <a:r>
              <a:rPr lang="en-GB" sz="2400" b="1" i="1" dirty="0" smtClean="0"/>
              <a:t>Committee</a:t>
            </a:r>
            <a:r>
              <a:rPr lang="en-GB" sz="2400" i="1" dirty="0" smtClean="0"/>
              <a:t> for Weights </a:t>
            </a:r>
            <a:r>
              <a:rPr lang="en-GB" sz="2400" i="1" dirty="0"/>
              <a:t>&amp; Measures</a:t>
            </a:r>
          </a:p>
          <a:p>
            <a:endParaRPr lang="en-GB" sz="2400" dirty="0" smtClean="0"/>
          </a:p>
          <a:p>
            <a:r>
              <a:rPr lang="en-GB" sz="2400" dirty="0" smtClean="0"/>
              <a:t>Agenda set by </a:t>
            </a:r>
            <a:r>
              <a:rPr lang="en-GB" sz="2400" dirty="0"/>
              <a:t>the </a:t>
            </a:r>
            <a:r>
              <a:rPr lang="en-GB" sz="2400" b="1" dirty="0" smtClean="0"/>
              <a:t>CGPM</a:t>
            </a:r>
            <a:endParaRPr lang="en-GB" sz="2400" b="1" dirty="0"/>
          </a:p>
          <a:p>
            <a:pPr marL="342900" indent="-342900">
              <a:buFont typeface="Arial" panose="020B0604020202020204" pitchFamily="34" charset="0"/>
              <a:buChar char="•"/>
            </a:pPr>
            <a:r>
              <a:rPr lang="en-GB" sz="2400" i="1" dirty="0" smtClean="0"/>
              <a:t>General </a:t>
            </a:r>
            <a:r>
              <a:rPr lang="en-GB" sz="2400" b="1" i="1" dirty="0" smtClean="0"/>
              <a:t>Conference</a:t>
            </a:r>
            <a:r>
              <a:rPr lang="en-GB" sz="2400" i="1" dirty="0" smtClean="0"/>
              <a:t> on Weights </a:t>
            </a:r>
            <a:r>
              <a:rPr lang="en-GB" sz="2400" i="1" dirty="0"/>
              <a:t>&amp; Measures</a:t>
            </a:r>
          </a:p>
          <a:p>
            <a:endParaRPr lang="en-GB" sz="2400" dirty="0"/>
          </a:p>
          <a:p>
            <a:pPr marL="742950" lvl="1" indent="-285750">
              <a:buFont typeface="Arial" panose="020B0604020202020204" pitchFamily="34" charset="0"/>
              <a:buChar char="•"/>
            </a:pPr>
            <a:endParaRPr lang="en-GB" sz="2400" dirty="0"/>
          </a:p>
        </p:txBody>
      </p:sp>
      <p:pic>
        <p:nvPicPr>
          <p:cNvPr id="92" name="Picture 4" descr="Le Pavillon de Breteuil - C Chamoura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22213" y="-25704"/>
            <a:ext cx="4343407" cy="3261312"/>
          </a:xfrm>
          <a:prstGeom prst="rect">
            <a:avLst/>
          </a:prstGeom>
          <a:noFill/>
          <a:extLst>
            <a:ext uri="{909E8E84-426E-40DD-AFC4-6F175D3DCCD1}">
              <a14:hiddenFill xmlns:a14="http://schemas.microsoft.com/office/drawing/2010/main">
                <a:solidFill>
                  <a:srgbClr val="FFFFFF"/>
                </a:solidFill>
              </a14:hiddenFill>
            </a:ext>
          </a:extLst>
        </p:spPr>
      </p:pic>
      <p:sp>
        <p:nvSpPr>
          <p:cNvPr id="145" name="Rectangle 144"/>
          <p:cNvSpPr/>
          <p:nvPr/>
        </p:nvSpPr>
        <p:spPr bwMode="auto">
          <a:xfrm>
            <a:off x="1098251" y="1552883"/>
            <a:ext cx="9619670" cy="2818943"/>
          </a:xfrm>
          <a:prstGeom prst="rect">
            <a:avLst/>
          </a:prstGeom>
          <a:solidFill>
            <a:srgbClr val="FFFFB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GB" sz="2400" b="1" dirty="0" smtClean="0">
                <a:solidFill>
                  <a:srgbClr val="193B7F"/>
                </a:solidFill>
                <a:latin typeface="Verdana" panose="020B0604030504040204" pitchFamily="34" charset="0"/>
              </a:rPr>
              <a:t>Resolution 1: CGPM 2014</a:t>
            </a:r>
          </a:p>
          <a:p>
            <a:pPr algn="ctr" eaLnBrk="0" fontAlgn="base" hangingPunct="0">
              <a:spcBef>
                <a:spcPct val="0"/>
              </a:spcBef>
              <a:spcAft>
                <a:spcPct val="0"/>
              </a:spcAft>
            </a:pPr>
            <a:endParaRPr lang="en-GB" sz="2400" b="1" dirty="0" smtClean="0">
              <a:solidFill>
                <a:srgbClr val="193B7F"/>
              </a:solidFill>
              <a:latin typeface="Verdana" panose="020B0604030504040204" pitchFamily="34" charset="0"/>
            </a:endParaRPr>
          </a:p>
          <a:p>
            <a:pPr algn="ctr" eaLnBrk="0" fontAlgn="base" hangingPunct="0">
              <a:spcBef>
                <a:spcPct val="0"/>
              </a:spcBef>
              <a:spcAft>
                <a:spcPct val="0"/>
              </a:spcAft>
            </a:pPr>
            <a:r>
              <a:rPr lang="en-GB" sz="2400" dirty="0" smtClean="0">
                <a:solidFill>
                  <a:srgbClr val="193B7F"/>
                </a:solidFill>
                <a:latin typeface="Verdana" panose="020B0604030504040204" pitchFamily="34" charset="0"/>
              </a:rPr>
              <a:t>…Encourages continued efforts to determine </a:t>
            </a:r>
            <a:r>
              <a:rPr lang="en-GB" sz="2400" i="1" dirty="0" smtClean="0">
                <a:solidFill>
                  <a:srgbClr val="193B7F"/>
                </a:solidFill>
                <a:latin typeface="Verdana" panose="020B0604030504040204" pitchFamily="34" charset="0"/>
              </a:rPr>
              <a:t>h</a:t>
            </a:r>
            <a:r>
              <a:rPr lang="en-GB" sz="2400" dirty="0">
                <a:solidFill>
                  <a:srgbClr val="193B7F"/>
                </a:solidFill>
                <a:latin typeface="Verdana" panose="020B0604030504040204" pitchFamily="34" charset="0"/>
              </a:rPr>
              <a:t>, </a:t>
            </a:r>
            <a:r>
              <a:rPr lang="en-GB" sz="2400" i="1" dirty="0">
                <a:solidFill>
                  <a:srgbClr val="193B7F"/>
                </a:solidFill>
                <a:latin typeface="Verdana" panose="020B0604030504040204" pitchFamily="34" charset="0"/>
              </a:rPr>
              <a:t>e</a:t>
            </a:r>
            <a:r>
              <a:rPr lang="en-GB" sz="2400" dirty="0">
                <a:solidFill>
                  <a:srgbClr val="193B7F"/>
                </a:solidFill>
                <a:latin typeface="Verdana" panose="020B0604030504040204" pitchFamily="34" charset="0"/>
              </a:rPr>
              <a:t>, </a:t>
            </a:r>
            <a:r>
              <a:rPr lang="en-GB" sz="2400" i="1" dirty="0">
                <a:solidFill>
                  <a:srgbClr val="193B7F"/>
                </a:solidFill>
                <a:latin typeface="Verdana" panose="020B0604030504040204" pitchFamily="34" charset="0"/>
              </a:rPr>
              <a:t>k</a:t>
            </a:r>
            <a:r>
              <a:rPr lang="en-GB" sz="2400" dirty="0">
                <a:solidFill>
                  <a:srgbClr val="193B7F"/>
                </a:solidFill>
                <a:latin typeface="Verdana" panose="020B0604030504040204" pitchFamily="34" charset="0"/>
              </a:rPr>
              <a:t>, and </a:t>
            </a:r>
            <a:r>
              <a:rPr lang="en-GB" sz="2400" i="1" dirty="0">
                <a:solidFill>
                  <a:srgbClr val="193B7F"/>
                </a:solidFill>
                <a:latin typeface="Verdana" panose="020B0604030504040204" pitchFamily="34" charset="0"/>
              </a:rPr>
              <a:t>N</a:t>
            </a:r>
            <a:r>
              <a:rPr lang="en-GB" sz="2400" baseline="-25000" dirty="0">
                <a:solidFill>
                  <a:srgbClr val="193B7F"/>
                </a:solidFill>
                <a:latin typeface="Verdana" panose="020B0604030504040204" pitchFamily="34" charset="0"/>
              </a:rPr>
              <a:t>A</a:t>
            </a:r>
            <a:r>
              <a:rPr lang="en-GB" sz="2400" dirty="0">
                <a:solidFill>
                  <a:srgbClr val="193B7F"/>
                </a:solidFill>
                <a:latin typeface="Verdana" panose="020B0604030504040204" pitchFamily="34" charset="0"/>
              </a:rPr>
              <a:t> with the requisite uncertainties</a:t>
            </a:r>
            <a:r>
              <a:rPr lang="en-GB" sz="2400" dirty="0" smtClean="0">
                <a:solidFill>
                  <a:srgbClr val="193B7F"/>
                </a:solidFill>
                <a:latin typeface="Verdana" panose="020B0604030504040204" pitchFamily="34" charset="0"/>
              </a:rPr>
              <a:t>,</a:t>
            </a:r>
          </a:p>
        </p:txBody>
      </p:sp>
      <p:sp>
        <p:nvSpPr>
          <p:cNvPr id="151" name="Rectangle 150"/>
          <p:cNvSpPr/>
          <p:nvPr/>
        </p:nvSpPr>
        <p:spPr bwMode="auto">
          <a:xfrm>
            <a:off x="130810" y="5368706"/>
            <a:ext cx="859295" cy="713242"/>
          </a:xfrm>
          <a:prstGeom prst="rect">
            <a:avLst/>
          </a:prstGeom>
          <a:solidFill>
            <a:srgbClr val="FFFFB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dirty="0">
                <a:solidFill>
                  <a:srgbClr val="FF0000"/>
                </a:solidFill>
                <a:latin typeface="Verdana" panose="020B0604030504040204" pitchFamily="34" charset="0"/>
              </a:rPr>
              <a:t>Start</a:t>
            </a:r>
            <a:endParaRPr lang="en-GB" sz="2400" dirty="0">
              <a:solidFill>
                <a:srgbClr val="FF0000"/>
              </a:solidFill>
              <a:latin typeface="Verdana" panose="020B0604030504040204" pitchFamily="34" charset="0"/>
            </a:endParaRPr>
          </a:p>
        </p:txBody>
      </p:sp>
      <p:sp>
        <p:nvSpPr>
          <p:cNvPr id="154" name="Rectangle 153"/>
          <p:cNvSpPr/>
          <p:nvPr/>
        </p:nvSpPr>
        <p:spPr bwMode="auto">
          <a:xfrm>
            <a:off x="1049982" y="5368706"/>
            <a:ext cx="859295" cy="713242"/>
          </a:xfrm>
          <a:prstGeom prst="rect">
            <a:avLst/>
          </a:prstGeom>
          <a:solidFill>
            <a:srgbClr val="FFFFB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200" dirty="0" smtClean="0">
                <a:solidFill>
                  <a:srgbClr val="FF0000"/>
                </a:solidFill>
                <a:latin typeface="Verdana" panose="020B0604030504040204" pitchFamily="34" charset="0"/>
              </a:rPr>
              <a:t>Measure</a:t>
            </a:r>
            <a:endParaRPr lang="en-GB" sz="1400" dirty="0">
              <a:solidFill>
                <a:srgbClr val="FF0000"/>
              </a:solidFill>
              <a:latin typeface="Verdana" panose="020B0604030504040204" pitchFamily="34" charset="0"/>
            </a:endParaRPr>
          </a:p>
        </p:txBody>
      </p:sp>
      <p:sp>
        <p:nvSpPr>
          <p:cNvPr id="155" name="Rectangle 154"/>
          <p:cNvSpPr/>
          <p:nvPr/>
        </p:nvSpPr>
        <p:spPr bwMode="auto">
          <a:xfrm>
            <a:off x="1969154" y="5368706"/>
            <a:ext cx="859295" cy="713242"/>
          </a:xfrm>
          <a:prstGeom prst="rect">
            <a:avLst/>
          </a:prstGeom>
          <a:solidFill>
            <a:srgbClr val="FFFFB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200" dirty="0" smtClean="0">
                <a:solidFill>
                  <a:srgbClr val="FF0000"/>
                </a:solidFill>
                <a:latin typeface="Verdana" panose="020B0604030504040204" pitchFamily="34" charset="0"/>
              </a:rPr>
              <a:t>Measure</a:t>
            </a:r>
            <a:endParaRPr lang="en-GB" sz="1400" dirty="0">
              <a:solidFill>
                <a:srgbClr val="FF0000"/>
              </a:solidFill>
              <a:latin typeface="Verdana" panose="020B0604030504040204" pitchFamily="34" charset="0"/>
            </a:endParaRPr>
          </a:p>
        </p:txBody>
      </p:sp>
      <p:sp>
        <p:nvSpPr>
          <p:cNvPr id="156" name="Rectangle 155"/>
          <p:cNvSpPr/>
          <p:nvPr/>
        </p:nvSpPr>
        <p:spPr bwMode="auto">
          <a:xfrm>
            <a:off x="2888326" y="5368706"/>
            <a:ext cx="859295" cy="713242"/>
          </a:xfrm>
          <a:prstGeom prst="rect">
            <a:avLst/>
          </a:prstGeom>
          <a:solidFill>
            <a:srgbClr val="FFFFB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200" dirty="0" smtClean="0">
                <a:solidFill>
                  <a:srgbClr val="FF0000"/>
                </a:solidFill>
                <a:latin typeface="Verdana" panose="020B0604030504040204" pitchFamily="34" charset="0"/>
              </a:rPr>
              <a:t>Measure</a:t>
            </a:r>
            <a:endParaRPr lang="en-GB" sz="1400" dirty="0">
              <a:solidFill>
                <a:srgbClr val="FF0000"/>
              </a:solidFill>
              <a:latin typeface="Verdana" panose="020B0604030504040204" pitchFamily="34" charset="0"/>
            </a:endParaRPr>
          </a:p>
        </p:txBody>
      </p:sp>
      <p:sp>
        <p:nvSpPr>
          <p:cNvPr id="157" name="Rectangle 156"/>
          <p:cNvSpPr/>
          <p:nvPr/>
        </p:nvSpPr>
        <p:spPr bwMode="auto">
          <a:xfrm>
            <a:off x="3807498" y="5368706"/>
            <a:ext cx="859295" cy="713242"/>
          </a:xfrm>
          <a:prstGeom prst="rect">
            <a:avLst/>
          </a:prstGeom>
          <a:solidFill>
            <a:srgbClr val="FFFFB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200" dirty="0" smtClean="0">
                <a:solidFill>
                  <a:srgbClr val="FF0000"/>
                </a:solidFill>
                <a:latin typeface="Verdana" panose="020B0604030504040204" pitchFamily="34" charset="0"/>
              </a:rPr>
              <a:t>Measure</a:t>
            </a:r>
            <a:endParaRPr lang="en-GB" sz="1400" dirty="0">
              <a:solidFill>
                <a:srgbClr val="FF0000"/>
              </a:solidFill>
              <a:latin typeface="Verdana" panose="020B0604030504040204" pitchFamily="34" charset="0"/>
            </a:endParaRPr>
          </a:p>
        </p:txBody>
      </p:sp>
      <p:sp>
        <p:nvSpPr>
          <p:cNvPr id="158" name="Rectangle 157"/>
          <p:cNvSpPr/>
          <p:nvPr/>
        </p:nvSpPr>
        <p:spPr bwMode="auto">
          <a:xfrm>
            <a:off x="4726670" y="5368706"/>
            <a:ext cx="859295" cy="713242"/>
          </a:xfrm>
          <a:prstGeom prst="rect">
            <a:avLst/>
          </a:prstGeom>
          <a:solidFill>
            <a:srgbClr val="FFFFB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200" dirty="0" smtClean="0">
                <a:solidFill>
                  <a:srgbClr val="FF0000"/>
                </a:solidFill>
                <a:latin typeface="Verdana" panose="020B0604030504040204" pitchFamily="34" charset="0"/>
              </a:rPr>
              <a:t>Measure</a:t>
            </a:r>
            <a:endParaRPr lang="en-GB" sz="1400" dirty="0">
              <a:solidFill>
                <a:srgbClr val="FF0000"/>
              </a:solidFill>
              <a:latin typeface="Verdana" panose="020B0604030504040204" pitchFamily="34" charset="0"/>
            </a:endParaRPr>
          </a:p>
        </p:txBody>
      </p:sp>
      <p:sp>
        <p:nvSpPr>
          <p:cNvPr id="159" name="Rectangle 158"/>
          <p:cNvSpPr/>
          <p:nvPr/>
        </p:nvSpPr>
        <p:spPr bwMode="auto">
          <a:xfrm>
            <a:off x="5645842" y="5368706"/>
            <a:ext cx="859295" cy="713242"/>
          </a:xfrm>
          <a:prstGeom prst="rect">
            <a:avLst/>
          </a:prstGeom>
          <a:solidFill>
            <a:srgbClr val="FFFFB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200" dirty="0" smtClean="0">
                <a:solidFill>
                  <a:srgbClr val="FF0000"/>
                </a:solidFill>
                <a:latin typeface="Verdana" panose="020B0604030504040204" pitchFamily="34" charset="0"/>
              </a:rPr>
              <a:t>Measure</a:t>
            </a:r>
            <a:endParaRPr lang="en-GB" sz="1400" dirty="0">
              <a:solidFill>
                <a:srgbClr val="FF0000"/>
              </a:solidFill>
              <a:latin typeface="Verdana" panose="020B0604030504040204" pitchFamily="34" charset="0"/>
            </a:endParaRPr>
          </a:p>
        </p:txBody>
      </p:sp>
      <p:sp>
        <p:nvSpPr>
          <p:cNvPr id="160" name="Rectangle 159"/>
          <p:cNvSpPr/>
          <p:nvPr/>
        </p:nvSpPr>
        <p:spPr bwMode="auto">
          <a:xfrm>
            <a:off x="6565014" y="5368706"/>
            <a:ext cx="859295" cy="713242"/>
          </a:xfrm>
          <a:prstGeom prst="rect">
            <a:avLst/>
          </a:prstGeom>
          <a:solidFill>
            <a:srgbClr val="FFFFB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200" dirty="0" smtClean="0">
                <a:solidFill>
                  <a:srgbClr val="FF0000"/>
                </a:solidFill>
                <a:latin typeface="Verdana" panose="020B0604030504040204" pitchFamily="34" charset="0"/>
              </a:rPr>
              <a:t>Measure</a:t>
            </a:r>
            <a:endParaRPr lang="en-GB" sz="1400" dirty="0">
              <a:solidFill>
                <a:srgbClr val="FF0000"/>
              </a:solidFill>
              <a:latin typeface="Verdana" panose="020B0604030504040204" pitchFamily="34" charset="0"/>
            </a:endParaRPr>
          </a:p>
        </p:txBody>
      </p:sp>
      <p:sp>
        <p:nvSpPr>
          <p:cNvPr id="161" name="Rectangle 160"/>
          <p:cNvSpPr/>
          <p:nvPr/>
        </p:nvSpPr>
        <p:spPr bwMode="auto">
          <a:xfrm>
            <a:off x="7472363" y="5368706"/>
            <a:ext cx="859295" cy="713242"/>
          </a:xfrm>
          <a:prstGeom prst="rect">
            <a:avLst/>
          </a:prstGeom>
          <a:solidFill>
            <a:srgbClr val="FFFFB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200" dirty="0" smtClean="0">
                <a:solidFill>
                  <a:srgbClr val="FF0000"/>
                </a:solidFill>
                <a:latin typeface="Verdana" panose="020B0604030504040204" pitchFamily="34" charset="0"/>
              </a:rPr>
              <a:t>Measure</a:t>
            </a:r>
            <a:endParaRPr lang="en-GB" sz="1400" dirty="0">
              <a:solidFill>
                <a:srgbClr val="FF0000"/>
              </a:solidFill>
              <a:latin typeface="Verdana" panose="020B0604030504040204" pitchFamily="34" charset="0"/>
            </a:endParaRPr>
          </a:p>
        </p:txBody>
      </p:sp>
      <p:sp>
        <p:nvSpPr>
          <p:cNvPr id="162" name="Rectangle 161"/>
          <p:cNvSpPr/>
          <p:nvPr/>
        </p:nvSpPr>
        <p:spPr bwMode="auto">
          <a:xfrm>
            <a:off x="8403358" y="5368706"/>
            <a:ext cx="859295" cy="713242"/>
          </a:xfrm>
          <a:prstGeom prst="rect">
            <a:avLst/>
          </a:prstGeom>
          <a:solidFill>
            <a:srgbClr val="FFFFB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200" dirty="0" smtClean="0">
                <a:solidFill>
                  <a:srgbClr val="FF0000"/>
                </a:solidFill>
                <a:latin typeface="Verdana" panose="020B0604030504040204" pitchFamily="34" charset="0"/>
              </a:rPr>
              <a:t>Measure</a:t>
            </a:r>
            <a:endParaRPr lang="en-GB" sz="1400" dirty="0">
              <a:solidFill>
                <a:srgbClr val="FF0000"/>
              </a:solidFill>
              <a:latin typeface="Verdana" panose="020B0604030504040204" pitchFamily="34" charset="0"/>
            </a:endParaRPr>
          </a:p>
        </p:txBody>
      </p:sp>
      <p:sp>
        <p:nvSpPr>
          <p:cNvPr id="163" name="Rectangle 162"/>
          <p:cNvSpPr/>
          <p:nvPr/>
        </p:nvSpPr>
        <p:spPr bwMode="auto">
          <a:xfrm>
            <a:off x="9322530" y="5368706"/>
            <a:ext cx="859295" cy="713242"/>
          </a:xfrm>
          <a:prstGeom prst="rect">
            <a:avLst/>
          </a:prstGeom>
          <a:solidFill>
            <a:srgbClr val="FFFFB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400" b="1" dirty="0" smtClean="0">
                <a:solidFill>
                  <a:srgbClr val="FF0000"/>
                </a:solidFill>
                <a:latin typeface="Verdana" panose="020B0604030504040204" pitchFamily="34" charset="0"/>
              </a:rPr>
              <a:t>STOP</a:t>
            </a:r>
            <a:r>
              <a:rPr lang="en-GB" sz="1200" dirty="0" smtClean="0">
                <a:solidFill>
                  <a:srgbClr val="FF0000"/>
                </a:solidFill>
                <a:latin typeface="Verdana" panose="020B0604030504040204" pitchFamily="34" charset="0"/>
              </a:rPr>
              <a:t>!</a:t>
            </a:r>
            <a:endParaRPr lang="en-GB" sz="1400" dirty="0">
              <a:solidFill>
                <a:srgbClr val="FF0000"/>
              </a:solidFill>
              <a:latin typeface="Verdana" panose="020B0604030504040204" pitchFamily="34" charset="0"/>
            </a:endParaRPr>
          </a:p>
        </p:txBody>
      </p:sp>
      <p:grpSp>
        <p:nvGrpSpPr>
          <p:cNvPr id="685068" name="Group 685067"/>
          <p:cNvGrpSpPr/>
          <p:nvPr/>
        </p:nvGrpSpPr>
        <p:grpSpPr>
          <a:xfrm>
            <a:off x="104847" y="6144758"/>
            <a:ext cx="11889873" cy="713242"/>
            <a:chOff x="104847" y="6144758"/>
            <a:chExt cx="11889873" cy="713242"/>
          </a:xfrm>
        </p:grpSpPr>
        <p:sp>
          <p:nvSpPr>
            <p:cNvPr id="121" name="Rectangle 120"/>
            <p:cNvSpPr/>
            <p:nvPr/>
          </p:nvSpPr>
          <p:spPr bwMode="auto">
            <a:xfrm>
              <a:off x="11094720" y="6144758"/>
              <a:ext cx="900000" cy="713242"/>
            </a:xfrm>
            <a:prstGeom prst="rect">
              <a:avLst/>
            </a:prstGeom>
            <a:solidFill>
              <a:schemeClr val="tx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bg1"/>
                  </a:solidFill>
                  <a:effectLst/>
                  <a:latin typeface="Arial" pitchFamily="34" charset="0"/>
                  <a:ea typeface="ヒラギノ角ゴ Pro W3" pitchFamily="28" charset="-128"/>
                </a:rPr>
                <a:t>2019</a:t>
              </a:r>
            </a:p>
          </p:txBody>
        </p:sp>
        <p:sp>
          <p:nvSpPr>
            <p:cNvPr id="127" name="Rectangle 126"/>
            <p:cNvSpPr/>
            <p:nvPr/>
          </p:nvSpPr>
          <p:spPr bwMode="auto">
            <a:xfrm>
              <a:off x="10178900" y="6144758"/>
              <a:ext cx="900000" cy="713242"/>
            </a:xfrm>
            <a:prstGeom prst="rect">
              <a:avLst/>
            </a:prstGeom>
            <a:solidFill>
              <a:schemeClr val="tx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bg1"/>
                  </a:solidFill>
                  <a:effectLst/>
                  <a:latin typeface="Arial" pitchFamily="34" charset="0"/>
                  <a:ea typeface="ヒラギノ角ゴ Pro W3" pitchFamily="28" charset="-128"/>
                </a:rPr>
                <a:t>2018</a:t>
              </a:r>
            </a:p>
          </p:txBody>
        </p:sp>
        <p:sp>
          <p:nvSpPr>
            <p:cNvPr id="128" name="Rectangle 127"/>
            <p:cNvSpPr/>
            <p:nvPr/>
          </p:nvSpPr>
          <p:spPr bwMode="auto">
            <a:xfrm>
              <a:off x="9263077" y="6144758"/>
              <a:ext cx="900000" cy="713242"/>
            </a:xfrm>
            <a:prstGeom prst="rect">
              <a:avLst/>
            </a:prstGeom>
            <a:solidFill>
              <a:schemeClr val="tx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bg1"/>
                  </a:solidFill>
                  <a:effectLst/>
                  <a:latin typeface="Arial" pitchFamily="34" charset="0"/>
                  <a:ea typeface="ヒラギノ角ゴ Pro W3" pitchFamily="28" charset="-128"/>
                </a:rPr>
                <a:t>2017</a:t>
              </a:r>
            </a:p>
          </p:txBody>
        </p:sp>
        <p:sp>
          <p:nvSpPr>
            <p:cNvPr id="129" name="Rectangle 128"/>
            <p:cNvSpPr/>
            <p:nvPr/>
          </p:nvSpPr>
          <p:spPr bwMode="auto">
            <a:xfrm>
              <a:off x="8347254" y="6144758"/>
              <a:ext cx="900000" cy="713242"/>
            </a:xfrm>
            <a:prstGeom prst="rect">
              <a:avLst/>
            </a:prstGeom>
            <a:solidFill>
              <a:schemeClr val="tx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bg1"/>
                  </a:solidFill>
                  <a:effectLst/>
                  <a:latin typeface="Arial" pitchFamily="34" charset="0"/>
                  <a:ea typeface="ヒラギノ角ゴ Pro W3" pitchFamily="28" charset="-128"/>
                </a:rPr>
                <a:t>2016</a:t>
              </a:r>
            </a:p>
          </p:txBody>
        </p:sp>
        <p:sp>
          <p:nvSpPr>
            <p:cNvPr id="130" name="Rectangle 129"/>
            <p:cNvSpPr/>
            <p:nvPr/>
          </p:nvSpPr>
          <p:spPr bwMode="auto">
            <a:xfrm>
              <a:off x="7431431" y="6144758"/>
              <a:ext cx="900000" cy="713242"/>
            </a:xfrm>
            <a:prstGeom prst="rect">
              <a:avLst/>
            </a:prstGeom>
            <a:solidFill>
              <a:schemeClr val="tx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bg1"/>
                  </a:solidFill>
                  <a:effectLst/>
                  <a:latin typeface="Arial" pitchFamily="34" charset="0"/>
                  <a:ea typeface="ヒラギノ角ゴ Pro W3" pitchFamily="28" charset="-128"/>
                </a:rPr>
                <a:t>2015</a:t>
              </a:r>
            </a:p>
          </p:txBody>
        </p:sp>
        <p:sp>
          <p:nvSpPr>
            <p:cNvPr id="131" name="Rectangle 130"/>
            <p:cNvSpPr/>
            <p:nvPr/>
          </p:nvSpPr>
          <p:spPr bwMode="auto">
            <a:xfrm>
              <a:off x="6515608" y="6144758"/>
              <a:ext cx="900000" cy="713242"/>
            </a:xfrm>
            <a:prstGeom prst="rect">
              <a:avLst/>
            </a:prstGeom>
            <a:solidFill>
              <a:schemeClr val="tx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bg1"/>
                  </a:solidFill>
                  <a:effectLst/>
                  <a:latin typeface="Arial" pitchFamily="34" charset="0"/>
                  <a:ea typeface="ヒラギノ角ゴ Pro W3" pitchFamily="28" charset="-128"/>
                </a:rPr>
                <a:t>2014</a:t>
              </a:r>
            </a:p>
          </p:txBody>
        </p:sp>
        <p:sp>
          <p:nvSpPr>
            <p:cNvPr id="132" name="Rectangle 131"/>
            <p:cNvSpPr/>
            <p:nvPr/>
          </p:nvSpPr>
          <p:spPr bwMode="auto">
            <a:xfrm>
              <a:off x="5599785" y="6144758"/>
              <a:ext cx="900000" cy="713242"/>
            </a:xfrm>
            <a:prstGeom prst="rect">
              <a:avLst/>
            </a:prstGeom>
            <a:solidFill>
              <a:schemeClr val="tx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bg1"/>
                  </a:solidFill>
                  <a:effectLst/>
                  <a:latin typeface="Arial" pitchFamily="34" charset="0"/>
                  <a:ea typeface="ヒラギノ角ゴ Pro W3" pitchFamily="28" charset="-128"/>
                </a:rPr>
                <a:t>2013</a:t>
              </a:r>
            </a:p>
          </p:txBody>
        </p:sp>
        <p:sp>
          <p:nvSpPr>
            <p:cNvPr id="133" name="Rectangle 132"/>
            <p:cNvSpPr/>
            <p:nvPr/>
          </p:nvSpPr>
          <p:spPr bwMode="auto">
            <a:xfrm>
              <a:off x="4683962" y="6144758"/>
              <a:ext cx="900000" cy="713242"/>
            </a:xfrm>
            <a:prstGeom prst="rect">
              <a:avLst/>
            </a:prstGeom>
            <a:solidFill>
              <a:schemeClr val="tx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bg1"/>
                  </a:solidFill>
                  <a:effectLst/>
                  <a:latin typeface="Arial" pitchFamily="34" charset="0"/>
                  <a:ea typeface="ヒラギノ角ゴ Pro W3" pitchFamily="28" charset="-128"/>
                </a:rPr>
                <a:t>2012</a:t>
              </a:r>
            </a:p>
          </p:txBody>
        </p:sp>
        <p:sp>
          <p:nvSpPr>
            <p:cNvPr id="134" name="Rectangle 133"/>
            <p:cNvSpPr/>
            <p:nvPr/>
          </p:nvSpPr>
          <p:spPr bwMode="auto">
            <a:xfrm>
              <a:off x="3768139" y="6144758"/>
              <a:ext cx="900000" cy="713242"/>
            </a:xfrm>
            <a:prstGeom prst="rect">
              <a:avLst/>
            </a:prstGeom>
            <a:solidFill>
              <a:schemeClr val="tx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400" dirty="0" smtClean="0">
                  <a:solidFill>
                    <a:schemeClr val="bg1"/>
                  </a:solidFill>
                  <a:latin typeface="Arial" pitchFamily="34" charset="0"/>
                  <a:ea typeface="ヒラギノ角ゴ Pro W3" pitchFamily="28" charset="-128"/>
                </a:rPr>
                <a:t>2011</a:t>
              </a:r>
              <a:endParaRPr kumimoji="0" lang="en-GB" sz="2400" b="0" i="0" u="none" strike="noStrike" cap="none" normalizeH="0" baseline="0" dirty="0" smtClean="0">
                <a:ln>
                  <a:noFill/>
                </a:ln>
                <a:solidFill>
                  <a:schemeClr val="bg1"/>
                </a:solidFill>
                <a:effectLst/>
                <a:latin typeface="Arial" pitchFamily="34" charset="0"/>
                <a:ea typeface="ヒラギノ角ゴ Pro W3" pitchFamily="28" charset="-128"/>
              </a:endParaRPr>
            </a:p>
          </p:txBody>
        </p:sp>
        <p:sp>
          <p:nvSpPr>
            <p:cNvPr id="135" name="Rectangle 134"/>
            <p:cNvSpPr/>
            <p:nvPr/>
          </p:nvSpPr>
          <p:spPr bwMode="auto">
            <a:xfrm>
              <a:off x="2852316" y="6144758"/>
              <a:ext cx="900000" cy="713242"/>
            </a:xfrm>
            <a:prstGeom prst="rect">
              <a:avLst/>
            </a:prstGeom>
            <a:solidFill>
              <a:schemeClr val="tx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bg1"/>
                  </a:solidFill>
                  <a:effectLst/>
                  <a:latin typeface="Arial" pitchFamily="34" charset="0"/>
                  <a:ea typeface="ヒラギノ角ゴ Pro W3" pitchFamily="28" charset="-128"/>
                </a:rPr>
                <a:t>2010</a:t>
              </a:r>
            </a:p>
          </p:txBody>
        </p:sp>
        <p:sp>
          <p:nvSpPr>
            <p:cNvPr id="136" name="Rectangle 135"/>
            <p:cNvSpPr/>
            <p:nvPr/>
          </p:nvSpPr>
          <p:spPr bwMode="auto">
            <a:xfrm>
              <a:off x="1020670" y="6144758"/>
              <a:ext cx="900000" cy="713242"/>
            </a:xfrm>
            <a:prstGeom prst="rect">
              <a:avLst/>
            </a:prstGeom>
            <a:solidFill>
              <a:schemeClr val="tx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bg1"/>
                  </a:solidFill>
                  <a:effectLst/>
                  <a:latin typeface="Arial" pitchFamily="34" charset="0"/>
                  <a:ea typeface="ヒラギノ角ゴ Pro W3" pitchFamily="28" charset="-128"/>
                </a:rPr>
                <a:t>2008</a:t>
              </a:r>
            </a:p>
          </p:txBody>
        </p:sp>
        <p:sp>
          <p:nvSpPr>
            <p:cNvPr id="137" name="Rectangle 136"/>
            <p:cNvSpPr/>
            <p:nvPr/>
          </p:nvSpPr>
          <p:spPr bwMode="auto">
            <a:xfrm>
              <a:off x="1936493" y="6144758"/>
              <a:ext cx="900000" cy="713242"/>
            </a:xfrm>
            <a:prstGeom prst="rect">
              <a:avLst/>
            </a:prstGeom>
            <a:solidFill>
              <a:schemeClr val="tx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bg1"/>
                  </a:solidFill>
                  <a:effectLst/>
                  <a:latin typeface="Arial" pitchFamily="34" charset="0"/>
                  <a:ea typeface="ヒラギノ角ゴ Pro W3" pitchFamily="28" charset="-128"/>
                </a:rPr>
                <a:t>2009</a:t>
              </a:r>
            </a:p>
          </p:txBody>
        </p:sp>
        <p:sp>
          <p:nvSpPr>
            <p:cNvPr id="138" name="Rectangle 137"/>
            <p:cNvSpPr/>
            <p:nvPr/>
          </p:nvSpPr>
          <p:spPr bwMode="auto">
            <a:xfrm>
              <a:off x="104847" y="6144758"/>
              <a:ext cx="900000" cy="713242"/>
            </a:xfrm>
            <a:prstGeom prst="rect">
              <a:avLst/>
            </a:prstGeom>
            <a:solidFill>
              <a:schemeClr val="tx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bg1"/>
                  </a:solidFill>
                  <a:effectLst/>
                  <a:latin typeface="Arial" pitchFamily="34" charset="0"/>
                  <a:ea typeface="ヒラギノ角ゴ Pro W3" pitchFamily="28" charset="-128"/>
                </a:rPr>
                <a:t>2007</a:t>
              </a:r>
            </a:p>
          </p:txBody>
        </p:sp>
      </p:grpSp>
      <p:pic>
        <p:nvPicPr>
          <p:cNvPr id="685056" name="Picture 68505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900000">
            <a:off x="9044004" y="3570881"/>
            <a:ext cx="1416345" cy="2176827"/>
          </a:xfrm>
          <a:prstGeom prst="rect">
            <a:avLst/>
          </a:prstGeom>
        </p:spPr>
      </p:pic>
      <p:pic>
        <p:nvPicPr>
          <p:cNvPr id="47" name="Picture 4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900000">
            <a:off x="9848353" y="3662154"/>
            <a:ext cx="1862977" cy="2176827"/>
          </a:xfrm>
          <a:prstGeom prst="rect">
            <a:avLst/>
          </a:prstGeom>
        </p:spPr>
      </p:pic>
      <p:sp>
        <p:nvSpPr>
          <p:cNvPr id="685062" name="Rectangle 685061"/>
          <p:cNvSpPr/>
          <p:nvPr/>
        </p:nvSpPr>
        <p:spPr bwMode="auto">
          <a:xfrm>
            <a:off x="1209239" y="1876799"/>
            <a:ext cx="9188795" cy="2126128"/>
          </a:xfrm>
          <a:prstGeom prst="rect">
            <a:avLst/>
          </a:prstGeom>
          <a:solidFill>
            <a:srgbClr val="FFFFB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GB" sz="2400" b="1" dirty="0" smtClean="0">
                <a:solidFill>
                  <a:srgbClr val="193B7F"/>
                </a:solidFill>
                <a:latin typeface="Verdana" panose="020B0604030504040204" pitchFamily="34" charset="0"/>
              </a:rPr>
              <a:t>Resolution 12: CGPM 2007</a:t>
            </a:r>
          </a:p>
          <a:p>
            <a:pPr algn="ctr" eaLnBrk="0" fontAlgn="base" hangingPunct="0">
              <a:spcBef>
                <a:spcPct val="0"/>
              </a:spcBef>
              <a:spcAft>
                <a:spcPct val="0"/>
              </a:spcAft>
            </a:pPr>
            <a:r>
              <a:rPr lang="en-GB" sz="2400" dirty="0" smtClean="0">
                <a:solidFill>
                  <a:srgbClr val="193B7F"/>
                </a:solidFill>
                <a:latin typeface="Verdana" panose="020B0604030504040204" pitchFamily="34" charset="0"/>
              </a:rPr>
              <a:t>Recommends laboratories pursue </a:t>
            </a:r>
            <a:r>
              <a:rPr lang="en-GB" sz="2400" dirty="0">
                <a:solidFill>
                  <a:srgbClr val="193B7F"/>
                </a:solidFill>
                <a:latin typeface="Verdana" panose="020B0604030504040204" pitchFamily="34" charset="0"/>
              </a:rPr>
              <a:t>the relevant experiments so that the International Committee can come to a view on whether it may be possible to redefine the kilogram, the ampere, the kelvin, and the mole </a:t>
            </a: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pic>
        <p:nvPicPr>
          <p:cNvPr id="88" name="Picture 8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900000">
            <a:off x="10631424" y="3667184"/>
            <a:ext cx="1876453" cy="2204730"/>
          </a:xfrm>
          <a:prstGeom prst="rect">
            <a:avLst/>
          </a:prstGeom>
        </p:spPr>
      </p:pic>
      <p:sp>
        <p:nvSpPr>
          <p:cNvPr id="167" name="Rectangle 166"/>
          <p:cNvSpPr/>
          <p:nvPr/>
        </p:nvSpPr>
        <p:spPr bwMode="auto">
          <a:xfrm>
            <a:off x="1305015" y="1633274"/>
            <a:ext cx="9188795" cy="2126128"/>
          </a:xfrm>
          <a:prstGeom prst="rect">
            <a:avLst/>
          </a:prstGeom>
          <a:solidFill>
            <a:srgbClr val="FFFFB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GB" sz="2400" b="1" dirty="0" smtClean="0">
                <a:solidFill>
                  <a:srgbClr val="193B7F"/>
                </a:solidFill>
                <a:latin typeface="Verdana" panose="020B0604030504040204" pitchFamily="34" charset="0"/>
              </a:rPr>
              <a:t>DRAFT Resolution A: CGPM 2018</a:t>
            </a:r>
          </a:p>
          <a:p>
            <a:pPr algn="ctr" eaLnBrk="0" fontAlgn="base" hangingPunct="0">
              <a:spcBef>
                <a:spcPct val="0"/>
              </a:spcBef>
              <a:spcAft>
                <a:spcPct val="0"/>
              </a:spcAft>
            </a:pPr>
            <a:r>
              <a:rPr lang="en-GB" sz="2400" dirty="0" smtClean="0">
                <a:solidFill>
                  <a:srgbClr val="193B7F"/>
                </a:solidFill>
                <a:latin typeface="Verdana" panose="020B0604030504040204" pitchFamily="34" charset="0"/>
              </a:rPr>
              <a:t>Should decide to make the change from 20</a:t>
            </a:r>
            <a:r>
              <a:rPr lang="en-GB" sz="2400" baseline="30000" dirty="0" smtClean="0">
                <a:solidFill>
                  <a:srgbClr val="193B7F"/>
                </a:solidFill>
                <a:latin typeface="Verdana" panose="020B0604030504040204" pitchFamily="34" charset="0"/>
              </a:rPr>
              <a:t>th</a:t>
            </a:r>
            <a:r>
              <a:rPr lang="en-GB" sz="2400" dirty="0" smtClean="0">
                <a:solidFill>
                  <a:srgbClr val="193B7F"/>
                </a:solidFill>
                <a:latin typeface="Verdana" panose="020B0604030504040204" pitchFamily="34" charset="0"/>
              </a:rPr>
              <a:t> May 2019</a:t>
            </a: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Tree>
    <p:extLst>
      <p:ext uri="{BB962C8B-B14F-4D97-AF65-F5344CB8AC3E}">
        <p14:creationId xmlns:p14="http://schemas.microsoft.com/office/powerpoint/2010/main" val="55561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anim calcmode="lin" valueType="num">
                                      <p:cBhvr additive="base">
                                        <p:cTn id="7" dur="500" fill="hold"/>
                                        <p:tgtEl>
                                          <p:spTgt spid="151"/>
                                        </p:tgtEl>
                                        <p:attrNameLst>
                                          <p:attrName>ppt_x</p:attrName>
                                        </p:attrNameLst>
                                      </p:cBhvr>
                                      <p:tavLst>
                                        <p:tav tm="0">
                                          <p:val>
                                            <p:strVal val="#ppt_x"/>
                                          </p:val>
                                        </p:tav>
                                        <p:tav tm="100000">
                                          <p:val>
                                            <p:strVal val="#ppt_x"/>
                                          </p:val>
                                        </p:tav>
                                      </p:tavLst>
                                    </p:anim>
                                    <p:anim calcmode="lin" valueType="num">
                                      <p:cBhvr additive="base">
                                        <p:cTn id="8" dur="500" fill="hold"/>
                                        <p:tgtEl>
                                          <p:spTgt spid="151"/>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685062"/>
                                        </p:tgtEl>
                                        <p:attrNameLst>
                                          <p:attrName>style.visibility</p:attrName>
                                        </p:attrNameLst>
                                      </p:cBhvr>
                                      <p:to>
                                        <p:strVal val="visible"/>
                                      </p:to>
                                    </p:set>
                                    <p:animEffect transition="in" filter="fade">
                                      <p:cBhvr>
                                        <p:cTn id="11" dur="500"/>
                                        <p:tgtEl>
                                          <p:spTgt spid="685062"/>
                                        </p:tgtEl>
                                      </p:cBhvr>
                                    </p:animEffect>
                                    <p:anim calcmode="lin" valueType="num">
                                      <p:cBhvr>
                                        <p:cTn id="12" dur="500" fill="hold"/>
                                        <p:tgtEl>
                                          <p:spTgt spid="685062"/>
                                        </p:tgtEl>
                                        <p:attrNameLst>
                                          <p:attrName>ppt_x</p:attrName>
                                        </p:attrNameLst>
                                      </p:cBhvr>
                                      <p:tavLst>
                                        <p:tav tm="0">
                                          <p:val>
                                            <p:strVal val="#ppt_x"/>
                                          </p:val>
                                        </p:tav>
                                        <p:tav tm="100000">
                                          <p:val>
                                            <p:strVal val="#ppt_x"/>
                                          </p:val>
                                        </p:tav>
                                      </p:tavLst>
                                    </p:anim>
                                    <p:anim calcmode="lin" valueType="num">
                                      <p:cBhvr>
                                        <p:cTn id="13" dur="500" fill="hold"/>
                                        <p:tgtEl>
                                          <p:spTgt spid="68506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grpId="1" nodeType="clickEffect">
                                  <p:stCondLst>
                                    <p:cond delay="0"/>
                                  </p:stCondLst>
                                  <p:childTnLst>
                                    <p:animEffect transition="out" filter="fade">
                                      <p:cBhvr>
                                        <p:cTn id="17" dur="500"/>
                                        <p:tgtEl>
                                          <p:spTgt spid="685062"/>
                                        </p:tgtEl>
                                      </p:cBhvr>
                                    </p:animEffect>
                                    <p:anim calcmode="lin" valueType="num">
                                      <p:cBhvr>
                                        <p:cTn id="18" dur="500"/>
                                        <p:tgtEl>
                                          <p:spTgt spid="685062"/>
                                        </p:tgtEl>
                                        <p:attrNameLst>
                                          <p:attrName>ppt_x</p:attrName>
                                        </p:attrNameLst>
                                      </p:cBhvr>
                                      <p:tavLst>
                                        <p:tav tm="0">
                                          <p:val>
                                            <p:strVal val="ppt_x"/>
                                          </p:val>
                                        </p:tav>
                                        <p:tav tm="100000">
                                          <p:val>
                                            <p:strVal val="ppt_x"/>
                                          </p:val>
                                        </p:tav>
                                      </p:tavLst>
                                    </p:anim>
                                    <p:anim calcmode="lin" valueType="num">
                                      <p:cBhvr>
                                        <p:cTn id="19" dur="500"/>
                                        <p:tgtEl>
                                          <p:spTgt spid="685062"/>
                                        </p:tgtEl>
                                        <p:attrNameLst>
                                          <p:attrName>ppt_y</p:attrName>
                                        </p:attrNameLst>
                                      </p:cBhvr>
                                      <p:tavLst>
                                        <p:tav tm="0">
                                          <p:val>
                                            <p:strVal val="ppt_y"/>
                                          </p:val>
                                        </p:tav>
                                        <p:tav tm="100000">
                                          <p:val>
                                            <p:strVal val="ppt_y+.1"/>
                                          </p:val>
                                        </p:tav>
                                      </p:tavLst>
                                    </p:anim>
                                    <p:set>
                                      <p:cBhvr>
                                        <p:cTn id="20" dur="1" fill="hold">
                                          <p:stCondLst>
                                            <p:cond delay="499"/>
                                          </p:stCondLst>
                                        </p:cTn>
                                        <p:tgtEl>
                                          <p:spTgt spid="685062"/>
                                        </p:tgtEl>
                                        <p:attrNameLst>
                                          <p:attrName>style.visibility</p:attrName>
                                        </p:attrNameLst>
                                      </p:cBhvr>
                                      <p:to>
                                        <p:strVal val="hidden"/>
                                      </p:to>
                                    </p:set>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154"/>
                                        </p:tgtEl>
                                        <p:attrNameLst>
                                          <p:attrName>style.visibility</p:attrName>
                                        </p:attrNameLst>
                                      </p:cBhvr>
                                      <p:to>
                                        <p:strVal val="visible"/>
                                      </p:to>
                                    </p:set>
                                    <p:anim calcmode="lin" valueType="num">
                                      <p:cBhvr additive="base">
                                        <p:cTn id="24" dur="500" fill="hold"/>
                                        <p:tgtEl>
                                          <p:spTgt spid="154"/>
                                        </p:tgtEl>
                                        <p:attrNameLst>
                                          <p:attrName>ppt_x</p:attrName>
                                        </p:attrNameLst>
                                      </p:cBhvr>
                                      <p:tavLst>
                                        <p:tav tm="0">
                                          <p:val>
                                            <p:strVal val="#ppt_x"/>
                                          </p:val>
                                        </p:tav>
                                        <p:tav tm="100000">
                                          <p:val>
                                            <p:strVal val="#ppt_x"/>
                                          </p:val>
                                        </p:tav>
                                      </p:tavLst>
                                    </p:anim>
                                    <p:anim calcmode="lin" valueType="num">
                                      <p:cBhvr additive="base">
                                        <p:cTn id="25" dur="500" fill="hold"/>
                                        <p:tgtEl>
                                          <p:spTgt spid="154"/>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grpId="0" nodeType="afterEffect">
                                  <p:stCondLst>
                                    <p:cond delay="0"/>
                                  </p:stCondLst>
                                  <p:childTnLst>
                                    <p:set>
                                      <p:cBhvr>
                                        <p:cTn id="28" dur="1" fill="hold">
                                          <p:stCondLst>
                                            <p:cond delay="0"/>
                                          </p:stCondLst>
                                        </p:cTn>
                                        <p:tgtEl>
                                          <p:spTgt spid="155"/>
                                        </p:tgtEl>
                                        <p:attrNameLst>
                                          <p:attrName>style.visibility</p:attrName>
                                        </p:attrNameLst>
                                      </p:cBhvr>
                                      <p:to>
                                        <p:strVal val="visible"/>
                                      </p:to>
                                    </p:set>
                                    <p:anim calcmode="lin" valueType="num">
                                      <p:cBhvr additive="base">
                                        <p:cTn id="29" dur="500" fill="hold"/>
                                        <p:tgtEl>
                                          <p:spTgt spid="155"/>
                                        </p:tgtEl>
                                        <p:attrNameLst>
                                          <p:attrName>ppt_x</p:attrName>
                                        </p:attrNameLst>
                                      </p:cBhvr>
                                      <p:tavLst>
                                        <p:tav tm="0">
                                          <p:val>
                                            <p:strVal val="#ppt_x"/>
                                          </p:val>
                                        </p:tav>
                                        <p:tav tm="100000">
                                          <p:val>
                                            <p:strVal val="#ppt_x"/>
                                          </p:val>
                                        </p:tav>
                                      </p:tavLst>
                                    </p:anim>
                                    <p:anim calcmode="lin" valueType="num">
                                      <p:cBhvr additive="base">
                                        <p:cTn id="30" dur="500" fill="hold"/>
                                        <p:tgtEl>
                                          <p:spTgt spid="155"/>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 presetClass="entr" presetSubtype="4" fill="hold" grpId="0" nodeType="afterEffect">
                                  <p:stCondLst>
                                    <p:cond delay="0"/>
                                  </p:stCondLst>
                                  <p:childTnLst>
                                    <p:set>
                                      <p:cBhvr>
                                        <p:cTn id="33" dur="1" fill="hold">
                                          <p:stCondLst>
                                            <p:cond delay="0"/>
                                          </p:stCondLst>
                                        </p:cTn>
                                        <p:tgtEl>
                                          <p:spTgt spid="156"/>
                                        </p:tgtEl>
                                        <p:attrNameLst>
                                          <p:attrName>style.visibility</p:attrName>
                                        </p:attrNameLst>
                                      </p:cBhvr>
                                      <p:to>
                                        <p:strVal val="visible"/>
                                      </p:to>
                                    </p:set>
                                    <p:anim calcmode="lin" valueType="num">
                                      <p:cBhvr additive="base">
                                        <p:cTn id="34" dur="500" fill="hold"/>
                                        <p:tgtEl>
                                          <p:spTgt spid="156"/>
                                        </p:tgtEl>
                                        <p:attrNameLst>
                                          <p:attrName>ppt_x</p:attrName>
                                        </p:attrNameLst>
                                      </p:cBhvr>
                                      <p:tavLst>
                                        <p:tav tm="0">
                                          <p:val>
                                            <p:strVal val="#ppt_x"/>
                                          </p:val>
                                        </p:tav>
                                        <p:tav tm="100000">
                                          <p:val>
                                            <p:strVal val="#ppt_x"/>
                                          </p:val>
                                        </p:tav>
                                      </p:tavLst>
                                    </p:anim>
                                    <p:anim calcmode="lin" valueType="num">
                                      <p:cBhvr additive="base">
                                        <p:cTn id="35" dur="500" fill="hold"/>
                                        <p:tgtEl>
                                          <p:spTgt spid="156"/>
                                        </p:tgtEl>
                                        <p:attrNameLst>
                                          <p:attrName>ppt_y</p:attrName>
                                        </p:attrNameLst>
                                      </p:cBhvr>
                                      <p:tavLst>
                                        <p:tav tm="0">
                                          <p:val>
                                            <p:strVal val="1+#ppt_h/2"/>
                                          </p:val>
                                        </p:tav>
                                        <p:tav tm="100000">
                                          <p:val>
                                            <p:strVal val="#ppt_y"/>
                                          </p:val>
                                        </p:tav>
                                      </p:tavLst>
                                    </p:anim>
                                  </p:childTnLst>
                                </p:cTn>
                              </p:par>
                            </p:childTnLst>
                          </p:cTn>
                        </p:par>
                        <p:par>
                          <p:cTn id="36" fill="hold">
                            <p:stCondLst>
                              <p:cond delay="2000"/>
                            </p:stCondLst>
                            <p:childTnLst>
                              <p:par>
                                <p:cTn id="37" presetID="2" presetClass="entr" presetSubtype="4" fill="hold" grpId="0" nodeType="afterEffect">
                                  <p:stCondLst>
                                    <p:cond delay="0"/>
                                  </p:stCondLst>
                                  <p:childTnLst>
                                    <p:set>
                                      <p:cBhvr>
                                        <p:cTn id="38" dur="1" fill="hold">
                                          <p:stCondLst>
                                            <p:cond delay="0"/>
                                          </p:stCondLst>
                                        </p:cTn>
                                        <p:tgtEl>
                                          <p:spTgt spid="157"/>
                                        </p:tgtEl>
                                        <p:attrNameLst>
                                          <p:attrName>style.visibility</p:attrName>
                                        </p:attrNameLst>
                                      </p:cBhvr>
                                      <p:to>
                                        <p:strVal val="visible"/>
                                      </p:to>
                                    </p:set>
                                    <p:anim calcmode="lin" valueType="num">
                                      <p:cBhvr additive="base">
                                        <p:cTn id="39" dur="500" fill="hold"/>
                                        <p:tgtEl>
                                          <p:spTgt spid="157"/>
                                        </p:tgtEl>
                                        <p:attrNameLst>
                                          <p:attrName>ppt_x</p:attrName>
                                        </p:attrNameLst>
                                      </p:cBhvr>
                                      <p:tavLst>
                                        <p:tav tm="0">
                                          <p:val>
                                            <p:strVal val="#ppt_x"/>
                                          </p:val>
                                        </p:tav>
                                        <p:tav tm="100000">
                                          <p:val>
                                            <p:strVal val="#ppt_x"/>
                                          </p:val>
                                        </p:tav>
                                      </p:tavLst>
                                    </p:anim>
                                    <p:anim calcmode="lin" valueType="num">
                                      <p:cBhvr additive="base">
                                        <p:cTn id="40" dur="500" fill="hold"/>
                                        <p:tgtEl>
                                          <p:spTgt spid="157"/>
                                        </p:tgtEl>
                                        <p:attrNameLst>
                                          <p:attrName>ppt_y</p:attrName>
                                        </p:attrNameLst>
                                      </p:cBhvr>
                                      <p:tavLst>
                                        <p:tav tm="0">
                                          <p:val>
                                            <p:strVal val="1+#ppt_h/2"/>
                                          </p:val>
                                        </p:tav>
                                        <p:tav tm="100000">
                                          <p:val>
                                            <p:strVal val="#ppt_y"/>
                                          </p:val>
                                        </p:tav>
                                      </p:tavLst>
                                    </p:anim>
                                  </p:childTnLst>
                                </p:cTn>
                              </p:par>
                            </p:childTnLst>
                          </p:cTn>
                        </p:par>
                        <p:par>
                          <p:cTn id="41" fill="hold">
                            <p:stCondLst>
                              <p:cond delay="2500"/>
                            </p:stCondLst>
                            <p:childTnLst>
                              <p:par>
                                <p:cTn id="42" presetID="2" presetClass="entr" presetSubtype="4" fill="hold" grpId="0" nodeType="afterEffect">
                                  <p:stCondLst>
                                    <p:cond delay="0"/>
                                  </p:stCondLst>
                                  <p:childTnLst>
                                    <p:set>
                                      <p:cBhvr>
                                        <p:cTn id="43" dur="1" fill="hold">
                                          <p:stCondLst>
                                            <p:cond delay="0"/>
                                          </p:stCondLst>
                                        </p:cTn>
                                        <p:tgtEl>
                                          <p:spTgt spid="158"/>
                                        </p:tgtEl>
                                        <p:attrNameLst>
                                          <p:attrName>style.visibility</p:attrName>
                                        </p:attrNameLst>
                                      </p:cBhvr>
                                      <p:to>
                                        <p:strVal val="visible"/>
                                      </p:to>
                                    </p:set>
                                    <p:anim calcmode="lin" valueType="num">
                                      <p:cBhvr additive="base">
                                        <p:cTn id="44" dur="500" fill="hold"/>
                                        <p:tgtEl>
                                          <p:spTgt spid="158"/>
                                        </p:tgtEl>
                                        <p:attrNameLst>
                                          <p:attrName>ppt_x</p:attrName>
                                        </p:attrNameLst>
                                      </p:cBhvr>
                                      <p:tavLst>
                                        <p:tav tm="0">
                                          <p:val>
                                            <p:strVal val="#ppt_x"/>
                                          </p:val>
                                        </p:tav>
                                        <p:tav tm="100000">
                                          <p:val>
                                            <p:strVal val="#ppt_x"/>
                                          </p:val>
                                        </p:tav>
                                      </p:tavLst>
                                    </p:anim>
                                    <p:anim calcmode="lin" valueType="num">
                                      <p:cBhvr additive="base">
                                        <p:cTn id="45" dur="500" fill="hold"/>
                                        <p:tgtEl>
                                          <p:spTgt spid="158"/>
                                        </p:tgtEl>
                                        <p:attrNameLst>
                                          <p:attrName>ppt_y</p:attrName>
                                        </p:attrNameLst>
                                      </p:cBhvr>
                                      <p:tavLst>
                                        <p:tav tm="0">
                                          <p:val>
                                            <p:strVal val="1+#ppt_h/2"/>
                                          </p:val>
                                        </p:tav>
                                        <p:tav tm="100000">
                                          <p:val>
                                            <p:strVal val="#ppt_y"/>
                                          </p:val>
                                        </p:tav>
                                      </p:tavLst>
                                    </p:anim>
                                  </p:childTnLst>
                                </p:cTn>
                              </p:par>
                            </p:childTnLst>
                          </p:cTn>
                        </p:par>
                        <p:par>
                          <p:cTn id="46" fill="hold">
                            <p:stCondLst>
                              <p:cond delay="3000"/>
                            </p:stCondLst>
                            <p:childTnLst>
                              <p:par>
                                <p:cTn id="47" presetID="2" presetClass="entr" presetSubtype="4" fill="hold" grpId="0" nodeType="afterEffect">
                                  <p:stCondLst>
                                    <p:cond delay="0"/>
                                  </p:stCondLst>
                                  <p:childTnLst>
                                    <p:set>
                                      <p:cBhvr>
                                        <p:cTn id="48" dur="1" fill="hold">
                                          <p:stCondLst>
                                            <p:cond delay="0"/>
                                          </p:stCondLst>
                                        </p:cTn>
                                        <p:tgtEl>
                                          <p:spTgt spid="159"/>
                                        </p:tgtEl>
                                        <p:attrNameLst>
                                          <p:attrName>style.visibility</p:attrName>
                                        </p:attrNameLst>
                                      </p:cBhvr>
                                      <p:to>
                                        <p:strVal val="visible"/>
                                      </p:to>
                                    </p:set>
                                    <p:anim calcmode="lin" valueType="num">
                                      <p:cBhvr additive="base">
                                        <p:cTn id="49" dur="500" fill="hold"/>
                                        <p:tgtEl>
                                          <p:spTgt spid="159"/>
                                        </p:tgtEl>
                                        <p:attrNameLst>
                                          <p:attrName>ppt_x</p:attrName>
                                        </p:attrNameLst>
                                      </p:cBhvr>
                                      <p:tavLst>
                                        <p:tav tm="0">
                                          <p:val>
                                            <p:strVal val="#ppt_x"/>
                                          </p:val>
                                        </p:tav>
                                        <p:tav tm="100000">
                                          <p:val>
                                            <p:strVal val="#ppt_x"/>
                                          </p:val>
                                        </p:tav>
                                      </p:tavLst>
                                    </p:anim>
                                    <p:anim calcmode="lin" valueType="num">
                                      <p:cBhvr additive="base">
                                        <p:cTn id="50" dur="500" fill="hold"/>
                                        <p:tgtEl>
                                          <p:spTgt spid="159"/>
                                        </p:tgtEl>
                                        <p:attrNameLst>
                                          <p:attrName>ppt_y</p:attrName>
                                        </p:attrNameLst>
                                      </p:cBhvr>
                                      <p:tavLst>
                                        <p:tav tm="0">
                                          <p:val>
                                            <p:strVal val="1+#ppt_h/2"/>
                                          </p:val>
                                        </p:tav>
                                        <p:tav tm="100000">
                                          <p:val>
                                            <p:strVal val="#ppt_y"/>
                                          </p:val>
                                        </p:tav>
                                      </p:tavLst>
                                    </p:anim>
                                  </p:childTnLst>
                                </p:cTn>
                              </p:par>
                            </p:childTnLst>
                          </p:cTn>
                        </p:par>
                        <p:par>
                          <p:cTn id="51" fill="hold">
                            <p:stCondLst>
                              <p:cond delay="3500"/>
                            </p:stCondLst>
                            <p:childTnLst>
                              <p:par>
                                <p:cTn id="52" presetID="2" presetClass="entr" presetSubtype="4" fill="hold" grpId="0" nodeType="afterEffect">
                                  <p:stCondLst>
                                    <p:cond delay="0"/>
                                  </p:stCondLst>
                                  <p:childTnLst>
                                    <p:set>
                                      <p:cBhvr>
                                        <p:cTn id="53" dur="1" fill="hold">
                                          <p:stCondLst>
                                            <p:cond delay="0"/>
                                          </p:stCondLst>
                                        </p:cTn>
                                        <p:tgtEl>
                                          <p:spTgt spid="160"/>
                                        </p:tgtEl>
                                        <p:attrNameLst>
                                          <p:attrName>style.visibility</p:attrName>
                                        </p:attrNameLst>
                                      </p:cBhvr>
                                      <p:to>
                                        <p:strVal val="visible"/>
                                      </p:to>
                                    </p:set>
                                    <p:anim calcmode="lin" valueType="num">
                                      <p:cBhvr additive="base">
                                        <p:cTn id="54" dur="500" fill="hold"/>
                                        <p:tgtEl>
                                          <p:spTgt spid="160"/>
                                        </p:tgtEl>
                                        <p:attrNameLst>
                                          <p:attrName>ppt_x</p:attrName>
                                        </p:attrNameLst>
                                      </p:cBhvr>
                                      <p:tavLst>
                                        <p:tav tm="0">
                                          <p:val>
                                            <p:strVal val="#ppt_x"/>
                                          </p:val>
                                        </p:tav>
                                        <p:tav tm="100000">
                                          <p:val>
                                            <p:strVal val="#ppt_x"/>
                                          </p:val>
                                        </p:tav>
                                      </p:tavLst>
                                    </p:anim>
                                    <p:anim calcmode="lin" valueType="num">
                                      <p:cBhvr additive="base">
                                        <p:cTn id="55" dur="500" fill="hold"/>
                                        <p:tgtEl>
                                          <p:spTgt spid="160"/>
                                        </p:tgtEl>
                                        <p:attrNameLst>
                                          <p:attrName>ppt_y</p:attrName>
                                        </p:attrNameLst>
                                      </p:cBhvr>
                                      <p:tavLst>
                                        <p:tav tm="0">
                                          <p:val>
                                            <p:strVal val="1+#ppt_h/2"/>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45"/>
                                        </p:tgtEl>
                                        <p:attrNameLst>
                                          <p:attrName>style.visibility</p:attrName>
                                        </p:attrNameLst>
                                      </p:cBhvr>
                                      <p:to>
                                        <p:strVal val="visible"/>
                                      </p:to>
                                    </p:set>
                                    <p:animEffect transition="in" filter="fade">
                                      <p:cBhvr>
                                        <p:cTn id="58" dur="1000"/>
                                        <p:tgtEl>
                                          <p:spTgt spid="145"/>
                                        </p:tgtEl>
                                      </p:cBhvr>
                                    </p:animEffect>
                                    <p:anim calcmode="lin" valueType="num">
                                      <p:cBhvr>
                                        <p:cTn id="59" dur="1000" fill="hold"/>
                                        <p:tgtEl>
                                          <p:spTgt spid="145"/>
                                        </p:tgtEl>
                                        <p:attrNameLst>
                                          <p:attrName>ppt_x</p:attrName>
                                        </p:attrNameLst>
                                      </p:cBhvr>
                                      <p:tavLst>
                                        <p:tav tm="0">
                                          <p:val>
                                            <p:strVal val="#ppt_x"/>
                                          </p:val>
                                        </p:tav>
                                        <p:tav tm="100000">
                                          <p:val>
                                            <p:strVal val="#ppt_x"/>
                                          </p:val>
                                        </p:tav>
                                      </p:tavLst>
                                    </p:anim>
                                    <p:anim calcmode="lin" valueType="num">
                                      <p:cBhvr>
                                        <p:cTn id="60" dur="1000" fill="hold"/>
                                        <p:tgtEl>
                                          <p:spTgt spid="145"/>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xit" presetSubtype="4" fill="hold" grpId="1" nodeType="clickEffect">
                                  <p:stCondLst>
                                    <p:cond delay="0"/>
                                  </p:stCondLst>
                                  <p:childTnLst>
                                    <p:anim calcmode="lin" valueType="num">
                                      <p:cBhvr additive="base">
                                        <p:cTn id="64" dur="500"/>
                                        <p:tgtEl>
                                          <p:spTgt spid="145"/>
                                        </p:tgtEl>
                                        <p:attrNameLst>
                                          <p:attrName>ppt_x</p:attrName>
                                        </p:attrNameLst>
                                      </p:cBhvr>
                                      <p:tavLst>
                                        <p:tav tm="0">
                                          <p:val>
                                            <p:strVal val="ppt_x"/>
                                          </p:val>
                                        </p:tav>
                                        <p:tav tm="100000">
                                          <p:val>
                                            <p:strVal val="ppt_x"/>
                                          </p:val>
                                        </p:tav>
                                      </p:tavLst>
                                    </p:anim>
                                    <p:anim calcmode="lin" valueType="num">
                                      <p:cBhvr additive="base">
                                        <p:cTn id="65" dur="500"/>
                                        <p:tgtEl>
                                          <p:spTgt spid="145"/>
                                        </p:tgtEl>
                                        <p:attrNameLst>
                                          <p:attrName>ppt_y</p:attrName>
                                        </p:attrNameLst>
                                      </p:cBhvr>
                                      <p:tavLst>
                                        <p:tav tm="0">
                                          <p:val>
                                            <p:strVal val="ppt_y"/>
                                          </p:val>
                                        </p:tav>
                                        <p:tav tm="100000">
                                          <p:val>
                                            <p:strVal val="1+ppt_h/2"/>
                                          </p:val>
                                        </p:tav>
                                      </p:tavLst>
                                    </p:anim>
                                    <p:set>
                                      <p:cBhvr>
                                        <p:cTn id="66" dur="1" fill="hold">
                                          <p:stCondLst>
                                            <p:cond delay="499"/>
                                          </p:stCondLst>
                                        </p:cTn>
                                        <p:tgtEl>
                                          <p:spTgt spid="145"/>
                                        </p:tgtEl>
                                        <p:attrNameLst>
                                          <p:attrName>style.visibility</p:attrName>
                                        </p:attrNameLst>
                                      </p:cBhvr>
                                      <p:to>
                                        <p:strVal val="hidden"/>
                                      </p:to>
                                    </p:set>
                                  </p:childTnLst>
                                </p:cTn>
                              </p:par>
                              <p:par>
                                <p:cTn id="67" presetID="2" presetClass="entr" presetSubtype="4" fill="hold" grpId="0" nodeType="withEffect">
                                  <p:stCondLst>
                                    <p:cond delay="0"/>
                                  </p:stCondLst>
                                  <p:childTnLst>
                                    <p:set>
                                      <p:cBhvr>
                                        <p:cTn id="68" dur="1" fill="hold">
                                          <p:stCondLst>
                                            <p:cond delay="0"/>
                                          </p:stCondLst>
                                        </p:cTn>
                                        <p:tgtEl>
                                          <p:spTgt spid="161"/>
                                        </p:tgtEl>
                                        <p:attrNameLst>
                                          <p:attrName>style.visibility</p:attrName>
                                        </p:attrNameLst>
                                      </p:cBhvr>
                                      <p:to>
                                        <p:strVal val="visible"/>
                                      </p:to>
                                    </p:set>
                                    <p:anim calcmode="lin" valueType="num">
                                      <p:cBhvr additive="base">
                                        <p:cTn id="69" dur="500" fill="hold"/>
                                        <p:tgtEl>
                                          <p:spTgt spid="161"/>
                                        </p:tgtEl>
                                        <p:attrNameLst>
                                          <p:attrName>ppt_x</p:attrName>
                                        </p:attrNameLst>
                                      </p:cBhvr>
                                      <p:tavLst>
                                        <p:tav tm="0">
                                          <p:val>
                                            <p:strVal val="#ppt_x"/>
                                          </p:val>
                                        </p:tav>
                                        <p:tav tm="100000">
                                          <p:val>
                                            <p:strVal val="#ppt_x"/>
                                          </p:val>
                                        </p:tav>
                                      </p:tavLst>
                                    </p:anim>
                                    <p:anim calcmode="lin" valueType="num">
                                      <p:cBhvr additive="base">
                                        <p:cTn id="70" dur="500" fill="hold"/>
                                        <p:tgtEl>
                                          <p:spTgt spid="161"/>
                                        </p:tgtEl>
                                        <p:attrNameLst>
                                          <p:attrName>ppt_y</p:attrName>
                                        </p:attrNameLst>
                                      </p:cBhvr>
                                      <p:tavLst>
                                        <p:tav tm="0">
                                          <p:val>
                                            <p:strVal val="1+#ppt_h/2"/>
                                          </p:val>
                                        </p:tav>
                                        <p:tav tm="100000">
                                          <p:val>
                                            <p:strVal val="#ppt_y"/>
                                          </p:val>
                                        </p:tav>
                                      </p:tavLst>
                                    </p:anim>
                                  </p:childTnLst>
                                </p:cTn>
                              </p:par>
                            </p:childTnLst>
                          </p:cTn>
                        </p:par>
                        <p:par>
                          <p:cTn id="71" fill="hold">
                            <p:stCondLst>
                              <p:cond delay="500"/>
                            </p:stCondLst>
                            <p:childTnLst>
                              <p:par>
                                <p:cTn id="72" presetID="2" presetClass="entr" presetSubtype="4" fill="hold" grpId="0" nodeType="afterEffect">
                                  <p:stCondLst>
                                    <p:cond delay="0"/>
                                  </p:stCondLst>
                                  <p:childTnLst>
                                    <p:set>
                                      <p:cBhvr>
                                        <p:cTn id="73" dur="1" fill="hold">
                                          <p:stCondLst>
                                            <p:cond delay="0"/>
                                          </p:stCondLst>
                                        </p:cTn>
                                        <p:tgtEl>
                                          <p:spTgt spid="162"/>
                                        </p:tgtEl>
                                        <p:attrNameLst>
                                          <p:attrName>style.visibility</p:attrName>
                                        </p:attrNameLst>
                                      </p:cBhvr>
                                      <p:to>
                                        <p:strVal val="visible"/>
                                      </p:to>
                                    </p:set>
                                    <p:anim calcmode="lin" valueType="num">
                                      <p:cBhvr additive="base">
                                        <p:cTn id="74" dur="500" fill="hold"/>
                                        <p:tgtEl>
                                          <p:spTgt spid="162"/>
                                        </p:tgtEl>
                                        <p:attrNameLst>
                                          <p:attrName>ppt_x</p:attrName>
                                        </p:attrNameLst>
                                      </p:cBhvr>
                                      <p:tavLst>
                                        <p:tav tm="0">
                                          <p:val>
                                            <p:strVal val="#ppt_x"/>
                                          </p:val>
                                        </p:tav>
                                        <p:tav tm="100000">
                                          <p:val>
                                            <p:strVal val="#ppt_x"/>
                                          </p:val>
                                        </p:tav>
                                      </p:tavLst>
                                    </p:anim>
                                    <p:anim calcmode="lin" valueType="num">
                                      <p:cBhvr additive="base">
                                        <p:cTn id="75" dur="500" fill="hold"/>
                                        <p:tgtEl>
                                          <p:spTgt spid="162"/>
                                        </p:tgtEl>
                                        <p:attrNameLst>
                                          <p:attrName>ppt_y</p:attrName>
                                        </p:attrNameLst>
                                      </p:cBhvr>
                                      <p:tavLst>
                                        <p:tav tm="0">
                                          <p:val>
                                            <p:strVal val="1+#ppt_h/2"/>
                                          </p:val>
                                        </p:tav>
                                        <p:tav tm="100000">
                                          <p:val>
                                            <p:strVal val="#ppt_y"/>
                                          </p:val>
                                        </p:tav>
                                      </p:tavLst>
                                    </p:anim>
                                  </p:childTnLst>
                                </p:cTn>
                              </p:par>
                            </p:childTnLst>
                          </p:cTn>
                        </p:par>
                        <p:par>
                          <p:cTn id="76" fill="hold">
                            <p:stCondLst>
                              <p:cond delay="1000"/>
                            </p:stCondLst>
                            <p:childTnLst>
                              <p:par>
                                <p:cTn id="77" presetID="2" presetClass="entr" presetSubtype="4" fill="hold" grpId="0" nodeType="afterEffect">
                                  <p:stCondLst>
                                    <p:cond delay="0"/>
                                  </p:stCondLst>
                                  <p:childTnLst>
                                    <p:set>
                                      <p:cBhvr>
                                        <p:cTn id="78" dur="1" fill="hold">
                                          <p:stCondLst>
                                            <p:cond delay="0"/>
                                          </p:stCondLst>
                                        </p:cTn>
                                        <p:tgtEl>
                                          <p:spTgt spid="163"/>
                                        </p:tgtEl>
                                        <p:attrNameLst>
                                          <p:attrName>style.visibility</p:attrName>
                                        </p:attrNameLst>
                                      </p:cBhvr>
                                      <p:to>
                                        <p:strVal val="visible"/>
                                      </p:to>
                                    </p:set>
                                    <p:anim calcmode="lin" valueType="num">
                                      <p:cBhvr additive="base">
                                        <p:cTn id="79" dur="500" fill="hold"/>
                                        <p:tgtEl>
                                          <p:spTgt spid="163"/>
                                        </p:tgtEl>
                                        <p:attrNameLst>
                                          <p:attrName>ppt_x</p:attrName>
                                        </p:attrNameLst>
                                      </p:cBhvr>
                                      <p:tavLst>
                                        <p:tav tm="0">
                                          <p:val>
                                            <p:strVal val="#ppt_x"/>
                                          </p:val>
                                        </p:tav>
                                        <p:tav tm="100000">
                                          <p:val>
                                            <p:strVal val="#ppt_x"/>
                                          </p:val>
                                        </p:tav>
                                      </p:tavLst>
                                    </p:anim>
                                    <p:anim calcmode="lin" valueType="num">
                                      <p:cBhvr additive="base">
                                        <p:cTn id="80" dur="500" fill="hold"/>
                                        <p:tgtEl>
                                          <p:spTgt spid="163"/>
                                        </p:tgtEl>
                                        <p:attrNameLst>
                                          <p:attrName>ppt_y</p:attrName>
                                        </p:attrNameLst>
                                      </p:cBhvr>
                                      <p:tavLst>
                                        <p:tav tm="0">
                                          <p:val>
                                            <p:strVal val="1+#ppt_h/2"/>
                                          </p:val>
                                        </p:tav>
                                        <p:tav tm="100000">
                                          <p:val>
                                            <p:strVal val="#ppt_y"/>
                                          </p:val>
                                        </p:tav>
                                      </p:tavLst>
                                    </p:anim>
                                  </p:childTnLst>
                                </p:cTn>
                              </p:par>
                            </p:childTnLst>
                          </p:cTn>
                        </p:par>
                        <p:par>
                          <p:cTn id="81" fill="hold">
                            <p:stCondLst>
                              <p:cond delay="1500"/>
                            </p:stCondLst>
                            <p:childTnLst>
                              <p:par>
                                <p:cTn id="82" presetID="2" presetClass="entr" presetSubtype="4" fill="hold" nodeType="afterEffect">
                                  <p:stCondLst>
                                    <p:cond delay="0"/>
                                  </p:stCondLst>
                                  <p:childTnLst>
                                    <p:set>
                                      <p:cBhvr>
                                        <p:cTn id="83" dur="1" fill="hold">
                                          <p:stCondLst>
                                            <p:cond delay="0"/>
                                          </p:stCondLst>
                                        </p:cTn>
                                        <p:tgtEl>
                                          <p:spTgt spid="685056"/>
                                        </p:tgtEl>
                                        <p:attrNameLst>
                                          <p:attrName>style.visibility</p:attrName>
                                        </p:attrNameLst>
                                      </p:cBhvr>
                                      <p:to>
                                        <p:strVal val="visible"/>
                                      </p:to>
                                    </p:set>
                                    <p:anim calcmode="lin" valueType="num">
                                      <p:cBhvr additive="base">
                                        <p:cTn id="84" dur="500" fill="hold"/>
                                        <p:tgtEl>
                                          <p:spTgt spid="685056"/>
                                        </p:tgtEl>
                                        <p:attrNameLst>
                                          <p:attrName>ppt_x</p:attrName>
                                        </p:attrNameLst>
                                      </p:cBhvr>
                                      <p:tavLst>
                                        <p:tav tm="0">
                                          <p:val>
                                            <p:strVal val="#ppt_x"/>
                                          </p:val>
                                        </p:tav>
                                        <p:tav tm="100000">
                                          <p:val>
                                            <p:strVal val="#ppt_x"/>
                                          </p:val>
                                        </p:tav>
                                      </p:tavLst>
                                    </p:anim>
                                    <p:anim calcmode="lin" valueType="num">
                                      <p:cBhvr additive="base">
                                        <p:cTn id="85" dur="500" fill="hold"/>
                                        <p:tgtEl>
                                          <p:spTgt spid="685056"/>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path" presetSubtype="0" fill="hold" nodeType="clickEffect">
                                  <p:stCondLst>
                                    <p:cond delay="0"/>
                                  </p:stCondLst>
                                  <p:childTnLst>
                                    <p:animMotion origin="layout" path="M 2.08333E-7 1.85185E-6 L 2.08333E-7 0.10694 " pathEditMode="relative" rAng="0" ptsTypes="AA">
                                      <p:cBhvr>
                                        <p:cTn id="89" dur="500" fill="hold"/>
                                        <p:tgtEl>
                                          <p:spTgt spid="685056"/>
                                        </p:tgtEl>
                                        <p:attrNameLst>
                                          <p:attrName>ppt_x</p:attrName>
                                          <p:attrName>ppt_y</p:attrName>
                                        </p:attrNameLst>
                                      </p:cBhvr>
                                      <p:rCtr x="0" y="5347"/>
                                    </p:animMotion>
                                  </p:childTnLst>
                                </p:cTn>
                              </p:par>
                              <p:par>
                                <p:cTn id="90" presetID="6" presetClass="emph" presetSubtype="0" fill="hold" nodeType="withEffect">
                                  <p:stCondLst>
                                    <p:cond delay="0"/>
                                  </p:stCondLst>
                                  <p:childTnLst>
                                    <p:animScale>
                                      <p:cBhvr>
                                        <p:cTn id="91" dur="500" fill="hold"/>
                                        <p:tgtEl>
                                          <p:spTgt spid="685056"/>
                                        </p:tgtEl>
                                      </p:cBhvr>
                                      <p:by x="50000" y="50000"/>
                                    </p:animScale>
                                  </p:childTnLst>
                                </p:cTn>
                              </p:par>
                              <p:par>
                                <p:cTn id="92" presetID="2" presetClass="entr" presetSubtype="4" fill="hold" nodeType="withEffect">
                                  <p:stCondLst>
                                    <p:cond delay="0"/>
                                  </p:stCondLst>
                                  <p:childTnLst>
                                    <p:set>
                                      <p:cBhvr>
                                        <p:cTn id="93" dur="1" fill="hold">
                                          <p:stCondLst>
                                            <p:cond delay="0"/>
                                          </p:stCondLst>
                                        </p:cTn>
                                        <p:tgtEl>
                                          <p:spTgt spid="47"/>
                                        </p:tgtEl>
                                        <p:attrNameLst>
                                          <p:attrName>style.visibility</p:attrName>
                                        </p:attrNameLst>
                                      </p:cBhvr>
                                      <p:to>
                                        <p:strVal val="visible"/>
                                      </p:to>
                                    </p:set>
                                    <p:anim calcmode="lin" valueType="num">
                                      <p:cBhvr additive="base">
                                        <p:cTn id="94" dur="500" fill="hold"/>
                                        <p:tgtEl>
                                          <p:spTgt spid="47"/>
                                        </p:tgtEl>
                                        <p:attrNameLst>
                                          <p:attrName>ppt_x</p:attrName>
                                        </p:attrNameLst>
                                      </p:cBhvr>
                                      <p:tavLst>
                                        <p:tav tm="0">
                                          <p:val>
                                            <p:strVal val="#ppt_x"/>
                                          </p:val>
                                        </p:tav>
                                        <p:tav tm="100000">
                                          <p:val>
                                            <p:strVal val="#ppt_x"/>
                                          </p:val>
                                        </p:tav>
                                      </p:tavLst>
                                    </p:anim>
                                    <p:anim calcmode="lin" valueType="num">
                                      <p:cBhvr additive="base">
                                        <p:cTn id="95" dur="500" fill="hold"/>
                                        <p:tgtEl>
                                          <p:spTgt spid="47"/>
                                        </p:tgtEl>
                                        <p:attrNameLst>
                                          <p:attrName>ppt_y</p:attrName>
                                        </p:attrNameLst>
                                      </p:cBhvr>
                                      <p:tavLst>
                                        <p:tav tm="0">
                                          <p:val>
                                            <p:strVal val="1+#ppt_h/2"/>
                                          </p:val>
                                        </p:tav>
                                        <p:tav tm="100000">
                                          <p:val>
                                            <p:strVal val="#ppt_y"/>
                                          </p:val>
                                        </p:tav>
                                      </p:tavLst>
                                    </p:anim>
                                  </p:childTnLst>
                                </p:cTn>
                              </p:par>
                            </p:childTnLst>
                          </p:cTn>
                        </p:par>
                        <p:par>
                          <p:cTn id="96" fill="hold">
                            <p:stCondLst>
                              <p:cond delay="500"/>
                            </p:stCondLst>
                            <p:childTnLst>
                              <p:par>
                                <p:cTn id="97" presetID="42" presetClass="entr" presetSubtype="0" fill="hold" grpId="0" nodeType="afterEffect">
                                  <p:stCondLst>
                                    <p:cond delay="0"/>
                                  </p:stCondLst>
                                  <p:childTnLst>
                                    <p:set>
                                      <p:cBhvr>
                                        <p:cTn id="98" dur="1" fill="hold">
                                          <p:stCondLst>
                                            <p:cond delay="0"/>
                                          </p:stCondLst>
                                        </p:cTn>
                                        <p:tgtEl>
                                          <p:spTgt spid="167"/>
                                        </p:tgtEl>
                                        <p:attrNameLst>
                                          <p:attrName>style.visibility</p:attrName>
                                        </p:attrNameLst>
                                      </p:cBhvr>
                                      <p:to>
                                        <p:strVal val="visible"/>
                                      </p:to>
                                    </p:set>
                                    <p:animEffect transition="in" filter="fade">
                                      <p:cBhvr>
                                        <p:cTn id="99" dur="500"/>
                                        <p:tgtEl>
                                          <p:spTgt spid="167"/>
                                        </p:tgtEl>
                                      </p:cBhvr>
                                    </p:animEffect>
                                    <p:anim calcmode="lin" valueType="num">
                                      <p:cBhvr>
                                        <p:cTn id="100" dur="500" fill="hold"/>
                                        <p:tgtEl>
                                          <p:spTgt spid="167"/>
                                        </p:tgtEl>
                                        <p:attrNameLst>
                                          <p:attrName>ppt_x</p:attrName>
                                        </p:attrNameLst>
                                      </p:cBhvr>
                                      <p:tavLst>
                                        <p:tav tm="0">
                                          <p:val>
                                            <p:strVal val="#ppt_x"/>
                                          </p:val>
                                        </p:tav>
                                        <p:tav tm="100000">
                                          <p:val>
                                            <p:strVal val="#ppt_x"/>
                                          </p:val>
                                        </p:tav>
                                      </p:tavLst>
                                    </p:anim>
                                    <p:anim calcmode="lin" valueType="num">
                                      <p:cBhvr>
                                        <p:cTn id="101" dur="500" fill="hold"/>
                                        <p:tgtEl>
                                          <p:spTgt spid="167"/>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xit" presetSubtype="0" fill="hold" grpId="1" nodeType="clickEffect">
                                  <p:stCondLst>
                                    <p:cond delay="0"/>
                                  </p:stCondLst>
                                  <p:childTnLst>
                                    <p:animEffect transition="out" filter="fade">
                                      <p:cBhvr>
                                        <p:cTn id="105" dur="500"/>
                                        <p:tgtEl>
                                          <p:spTgt spid="167"/>
                                        </p:tgtEl>
                                      </p:cBhvr>
                                    </p:animEffect>
                                    <p:anim calcmode="lin" valueType="num">
                                      <p:cBhvr>
                                        <p:cTn id="106" dur="500"/>
                                        <p:tgtEl>
                                          <p:spTgt spid="167"/>
                                        </p:tgtEl>
                                        <p:attrNameLst>
                                          <p:attrName>ppt_x</p:attrName>
                                        </p:attrNameLst>
                                      </p:cBhvr>
                                      <p:tavLst>
                                        <p:tav tm="0">
                                          <p:val>
                                            <p:strVal val="ppt_x"/>
                                          </p:val>
                                        </p:tav>
                                        <p:tav tm="100000">
                                          <p:val>
                                            <p:strVal val="ppt_x"/>
                                          </p:val>
                                        </p:tav>
                                      </p:tavLst>
                                    </p:anim>
                                    <p:anim calcmode="lin" valueType="num">
                                      <p:cBhvr>
                                        <p:cTn id="107" dur="500"/>
                                        <p:tgtEl>
                                          <p:spTgt spid="167"/>
                                        </p:tgtEl>
                                        <p:attrNameLst>
                                          <p:attrName>ppt_y</p:attrName>
                                        </p:attrNameLst>
                                      </p:cBhvr>
                                      <p:tavLst>
                                        <p:tav tm="0">
                                          <p:val>
                                            <p:strVal val="ppt_y"/>
                                          </p:val>
                                        </p:tav>
                                        <p:tav tm="100000">
                                          <p:val>
                                            <p:strVal val="ppt_y+.1"/>
                                          </p:val>
                                        </p:tav>
                                      </p:tavLst>
                                    </p:anim>
                                    <p:set>
                                      <p:cBhvr>
                                        <p:cTn id="108" dur="1" fill="hold">
                                          <p:stCondLst>
                                            <p:cond delay="499"/>
                                          </p:stCondLst>
                                        </p:cTn>
                                        <p:tgtEl>
                                          <p:spTgt spid="167"/>
                                        </p:tgtEl>
                                        <p:attrNameLst>
                                          <p:attrName>style.visibility</p:attrName>
                                        </p:attrNameLst>
                                      </p:cBhvr>
                                      <p:to>
                                        <p:strVal val="hidden"/>
                                      </p:to>
                                    </p:set>
                                  </p:childTnLst>
                                </p:cTn>
                              </p:par>
                              <p:par>
                                <p:cTn id="109" presetID="42" presetClass="path" presetSubtype="0" fill="hold" nodeType="withEffect">
                                  <p:stCondLst>
                                    <p:cond delay="0"/>
                                  </p:stCondLst>
                                  <p:childTnLst>
                                    <p:animMotion origin="layout" path="M -4.58333E-6 -2.59259E-6 L -4.58333E-6 0.10695 " pathEditMode="relative" rAng="0" ptsTypes="AA">
                                      <p:cBhvr>
                                        <p:cTn id="110" dur="500" fill="hold"/>
                                        <p:tgtEl>
                                          <p:spTgt spid="47"/>
                                        </p:tgtEl>
                                        <p:attrNameLst>
                                          <p:attrName>ppt_x</p:attrName>
                                          <p:attrName>ppt_y</p:attrName>
                                        </p:attrNameLst>
                                      </p:cBhvr>
                                      <p:rCtr x="0" y="5347"/>
                                    </p:animMotion>
                                  </p:childTnLst>
                                </p:cTn>
                              </p:par>
                              <p:par>
                                <p:cTn id="111" presetID="6" presetClass="emph" presetSubtype="0" fill="hold" nodeType="withEffect">
                                  <p:stCondLst>
                                    <p:cond delay="0"/>
                                  </p:stCondLst>
                                  <p:childTnLst>
                                    <p:animScale>
                                      <p:cBhvr>
                                        <p:cTn id="112" dur="500" fill="hold"/>
                                        <p:tgtEl>
                                          <p:spTgt spid="47"/>
                                        </p:tgtEl>
                                      </p:cBhvr>
                                      <p:by x="50000" y="50000"/>
                                    </p:animScale>
                                  </p:childTnLst>
                                </p:cTn>
                              </p:par>
                              <p:par>
                                <p:cTn id="113" presetID="2" presetClass="entr" presetSubtype="4" fill="hold" nodeType="withEffect">
                                  <p:stCondLst>
                                    <p:cond delay="0"/>
                                  </p:stCondLst>
                                  <p:childTnLst>
                                    <p:set>
                                      <p:cBhvr>
                                        <p:cTn id="114" dur="1" fill="hold">
                                          <p:stCondLst>
                                            <p:cond delay="0"/>
                                          </p:stCondLst>
                                        </p:cTn>
                                        <p:tgtEl>
                                          <p:spTgt spid="88"/>
                                        </p:tgtEl>
                                        <p:attrNameLst>
                                          <p:attrName>style.visibility</p:attrName>
                                        </p:attrNameLst>
                                      </p:cBhvr>
                                      <p:to>
                                        <p:strVal val="visible"/>
                                      </p:to>
                                    </p:set>
                                    <p:anim calcmode="lin" valueType="num">
                                      <p:cBhvr additive="base">
                                        <p:cTn id="115" dur="500" fill="hold"/>
                                        <p:tgtEl>
                                          <p:spTgt spid="88"/>
                                        </p:tgtEl>
                                        <p:attrNameLst>
                                          <p:attrName>ppt_x</p:attrName>
                                        </p:attrNameLst>
                                      </p:cBhvr>
                                      <p:tavLst>
                                        <p:tav tm="0">
                                          <p:val>
                                            <p:strVal val="#ppt_x"/>
                                          </p:val>
                                        </p:tav>
                                        <p:tav tm="100000">
                                          <p:val>
                                            <p:strVal val="#ppt_x"/>
                                          </p:val>
                                        </p:tav>
                                      </p:tavLst>
                                    </p:anim>
                                    <p:anim calcmode="lin" valueType="num">
                                      <p:cBhvr additive="base">
                                        <p:cTn id="116"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P spid="145" grpId="1" animBg="1"/>
      <p:bldP spid="151"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685062" grpId="0" animBg="1"/>
      <p:bldP spid="685062" grpId="1" animBg="1"/>
      <p:bldP spid="167" grpId="0" animBg="1"/>
      <p:bldP spid="16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1162" y="818558"/>
            <a:ext cx="5760000" cy="5760000"/>
          </a:xfrm>
          <a:prstGeom prst="rect">
            <a:avLst/>
          </a:prstGeom>
        </p:spPr>
      </p:pic>
      <p:sp>
        <p:nvSpPr>
          <p:cNvPr id="50" name="Rectangle 8"/>
          <p:cNvSpPr>
            <a:spLocks noChangeArrowheads="1"/>
          </p:cNvSpPr>
          <p:nvPr/>
        </p:nvSpPr>
        <p:spPr bwMode="auto">
          <a:xfrm>
            <a:off x="58696" y="-29894"/>
            <a:ext cx="82564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r>
              <a:rPr lang="en-GB" sz="3200" b="1" dirty="0">
                <a:solidFill>
                  <a:srgbClr val="F62A08"/>
                </a:solidFill>
                <a:ea typeface="Arial Unicode MS" panose="020B0604020202020204" pitchFamily="34" charset="-128"/>
              </a:rPr>
              <a:t>The </a:t>
            </a:r>
            <a:r>
              <a:rPr lang="en-GB" sz="3200" b="1" dirty="0" smtClean="0">
                <a:solidFill>
                  <a:srgbClr val="F62A08"/>
                </a:solidFill>
                <a:ea typeface="Arial Unicode MS" panose="020B0604020202020204" pitchFamily="34" charset="-128"/>
              </a:rPr>
              <a:t>New International </a:t>
            </a:r>
            <a:r>
              <a:rPr lang="en-GB" sz="3200" b="1" dirty="0">
                <a:solidFill>
                  <a:srgbClr val="F62A08"/>
                </a:solidFill>
                <a:ea typeface="Arial Unicode MS" panose="020B0604020202020204" pitchFamily="34" charset="-128"/>
              </a:rPr>
              <a:t>System of Units</a:t>
            </a:r>
          </a:p>
        </p:txBody>
      </p:sp>
      <p:pic>
        <p:nvPicPr>
          <p:cNvPr id="22" name="Picture 2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03675" y="818558"/>
            <a:ext cx="5760000" cy="5760000"/>
          </a:xfrm>
          <a:prstGeom prst="rect">
            <a:avLst/>
          </a:prstGeom>
        </p:spPr>
      </p:pic>
      <p:pic>
        <p:nvPicPr>
          <p:cNvPr id="23" name="Picture 2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37419" y="818558"/>
            <a:ext cx="5760000" cy="5760000"/>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24906" y="2151890"/>
            <a:ext cx="3138769" cy="3687882"/>
          </a:xfrm>
          <a:prstGeom prst="rect">
            <a:avLst/>
          </a:prstGeom>
        </p:spPr>
      </p:pic>
    </p:spTree>
    <p:extLst>
      <p:ext uri="{BB962C8B-B14F-4D97-AF65-F5344CB8AC3E}">
        <p14:creationId xmlns:p14="http://schemas.microsoft.com/office/powerpoint/2010/main" val="343050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 0 L -0.25 0 E" pathEditMode="relative" ptsTypes="">
                                      <p:cBhvr>
                                        <p:cTn id="6" dur="3000" fill="hold"/>
                                        <p:tgtEl>
                                          <p:spTgt spid="22"/>
                                        </p:tgtEl>
                                        <p:attrNameLst>
                                          <p:attrName>ppt_x</p:attrName>
                                          <p:attrName>ppt_y</p:attrName>
                                        </p:attrNameLst>
                                      </p:cBhvr>
                                    </p:animMotion>
                                  </p:childTnLst>
                                </p:cTn>
                              </p:par>
                              <p:par>
                                <p:cTn id="7" presetID="63" presetClass="path" presetSubtype="0" accel="50000" decel="50000" fill="hold" nodeType="withEffect">
                                  <p:stCondLst>
                                    <p:cond delay="0"/>
                                  </p:stCondLst>
                                  <p:childTnLst>
                                    <p:animMotion origin="layout" path="M 0 0 L 0.25 0 E" pathEditMode="relative" ptsTypes="">
                                      <p:cBhvr>
                                        <p:cTn id="8" dur="3000" fill="hold"/>
                                        <p:tgtEl>
                                          <p:spTgt spid="6"/>
                                        </p:tgtEl>
                                        <p:attrNameLst>
                                          <p:attrName>ppt_x</p:attrName>
                                          <p:attrName>ppt_y</p:attrName>
                                        </p:attrNameLst>
                                      </p:cBhvr>
                                    </p:animMotion>
                                  </p:childTnLst>
                                </p:cTn>
                              </p:par>
                              <p:par>
                                <p:cTn id="9" presetID="10" presetClass="exit" presetSubtype="0" fill="hold" nodeType="withEffect">
                                  <p:stCondLst>
                                    <p:cond delay="1000"/>
                                  </p:stCondLst>
                                  <p:childTnLst>
                                    <p:animEffect transition="out" filter="fade">
                                      <p:cBhvr>
                                        <p:cTn id="10" dur="2000"/>
                                        <p:tgtEl>
                                          <p:spTgt spid="22"/>
                                        </p:tgtEl>
                                      </p:cBhvr>
                                    </p:animEffect>
                                    <p:set>
                                      <p:cBhvr>
                                        <p:cTn id="11" dur="1" fill="hold">
                                          <p:stCondLst>
                                            <p:cond delay="1999"/>
                                          </p:stCondLst>
                                        </p:cTn>
                                        <p:tgtEl>
                                          <p:spTgt spid="22"/>
                                        </p:tgtEl>
                                        <p:attrNameLst>
                                          <p:attrName>style.visibility</p:attrName>
                                        </p:attrNameLst>
                                      </p:cBhvr>
                                      <p:to>
                                        <p:strVal val="hidden"/>
                                      </p:to>
                                    </p:set>
                                  </p:childTnLst>
                                </p:cTn>
                              </p:par>
                              <p:par>
                                <p:cTn id="12" presetID="10" presetClass="exit" presetSubtype="0" fill="hold" nodeType="withEffect">
                                  <p:stCondLst>
                                    <p:cond delay="1000"/>
                                  </p:stCondLst>
                                  <p:childTnLst>
                                    <p:animEffect transition="out" filter="fade">
                                      <p:cBhvr>
                                        <p:cTn id="13" dur="2000"/>
                                        <p:tgtEl>
                                          <p:spTgt spid="6"/>
                                        </p:tgtEl>
                                      </p:cBhvr>
                                    </p:animEffect>
                                    <p:set>
                                      <p:cBhvr>
                                        <p:cTn id="14" dur="1" fill="hold">
                                          <p:stCondLst>
                                            <p:cond delay="1999"/>
                                          </p:stCondLst>
                                        </p:cTn>
                                        <p:tgtEl>
                                          <p:spTgt spid="6"/>
                                        </p:tgtEl>
                                        <p:attrNameLst>
                                          <p:attrName>style.visibility</p:attrName>
                                        </p:attrNameLst>
                                      </p:cBhvr>
                                      <p:to>
                                        <p:strVal val="hidden"/>
                                      </p:to>
                                    </p:set>
                                  </p:childTnLst>
                                </p:cTn>
                              </p:par>
                              <p:par>
                                <p:cTn id="15" presetID="16" presetClass="entr" presetSubtype="37" fill="hold" nodeType="withEffect">
                                  <p:stCondLst>
                                    <p:cond delay="1000"/>
                                  </p:stCondLst>
                                  <p:childTnLst>
                                    <p:set>
                                      <p:cBhvr>
                                        <p:cTn id="16" dur="1" fill="hold">
                                          <p:stCondLst>
                                            <p:cond delay="0"/>
                                          </p:stCondLst>
                                        </p:cTn>
                                        <p:tgtEl>
                                          <p:spTgt spid="23"/>
                                        </p:tgtEl>
                                        <p:attrNameLst>
                                          <p:attrName>style.visibility</p:attrName>
                                        </p:attrNameLst>
                                      </p:cBhvr>
                                      <p:to>
                                        <p:strVal val="visible"/>
                                      </p:to>
                                    </p:set>
                                    <p:animEffect transition="in" filter="barn(outVertical)">
                                      <p:cBhvr>
                                        <p:cTn id="17" dur="1500"/>
                                        <p:tgtEl>
                                          <p:spTgt spid="23"/>
                                        </p:tgtEl>
                                      </p:cBhvr>
                                    </p:animEffect>
                                  </p:childTnLst>
                                </p:cTn>
                              </p:par>
                            </p:childTnLst>
                          </p:cTn>
                        </p:par>
                        <p:par>
                          <p:cTn id="18" fill="hold">
                            <p:stCondLst>
                              <p:cond delay="3000"/>
                            </p:stCondLst>
                            <p:childTnLst>
                              <p:par>
                                <p:cTn id="19" presetID="2" presetClass="entr" presetSubtype="4"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78447" y="2678654"/>
            <a:ext cx="12887606" cy="1080120"/>
          </a:xfrm>
          <a:prstGeom prst="rect">
            <a:avLst/>
          </a:prstGeom>
          <a:solidFill>
            <a:srgbClr val="00B0F0">
              <a:alpha val="5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GB" sz="2400">
              <a:latin typeface="Arial" charset="0"/>
              <a:ea typeface="ＭＳ Ｐゴシック" pitchFamily="96" charset="-128"/>
            </a:endParaRPr>
          </a:p>
        </p:txBody>
      </p:sp>
      <p:sp>
        <p:nvSpPr>
          <p:cNvPr id="5" name="Rectangle 3"/>
          <p:cNvSpPr txBox="1">
            <a:spLocks noChangeArrowheads="1"/>
          </p:cNvSpPr>
          <p:nvPr/>
        </p:nvSpPr>
        <p:spPr bwMode="auto">
          <a:xfrm>
            <a:off x="1484228" y="742278"/>
            <a:ext cx="9162256" cy="572782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2900">
                <a:solidFill>
                  <a:srgbClr val="003A6E"/>
                </a:solidFill>
                <a:latin typeface="+mn-lt"/>
                <a:ea typeface="+mn-ea"/>
                <a:cs typeface="+mn-cs"/>
              </a:defRPr>
            </a:lvl1pPr>
            <a:lvl2pPr marL="742950" indent="-285750" algn="l" rtl="0" eaLnBrk="0" fontAlgn="base" hangingPunct="0">
              <a:spcBef>
                <a:spcPct val="20000"/>
              </a:spcBef>
              <a:spcAft>
                <a:spcPct val="0"/>
              </a:spcAft>
              <a:buChar char="–"/>
              <a:defRPr sz="2400">
                <a:solidFill>
                  <a:srgbClr val="003A6E"/>
                </a:solidFill>
                <a:latin typeface="+mn-lt"/>
                <a:ea typeface="+mn-ea"/>
              </a:defRPr>
            </a:lvl2pPr>
            <a:lvl3pPr marL="1143000" indent="-228600" algn="l" rtl="0" eaLnBrk="0" fontAlgn="base" hangingPunct="0">
              <a:spcBef>
                <a:spcPct val="20000"/>
              </a:spcBef>
              <a:spcAft>
                <a:spcPct val="0"/>
              </a:spcAft>
              <a:buChar char="•"/>
              <a:defRPr sz="2200">
                <a:solidFill>
                  <a:srgbClr val="003A6E"/>
                </a:solidFill>
                <a:latin typeface="+mn-lt"/>
                <a:ea typeface="+mn-ea"/>
              </a:defRPr>
            </a:lvl3pPr>
            <a:lvl4pPr marL="1600200" indent="-228600" algn="l" rtl="0" eaLnBrk="0" fontAlgn="base" hangingPunct="0">
              <a:spcBef>
                <a:spcPct val="20000"/>
              </a:spcBef>
              <a:spcAft>
                <a:spcPct val="0"/>
              </a:spcAft>
              <a:buChar char="–"/>
              <a:defRPr sz="2000">
                <a:solidFill>
                  <a:srgbClr val="003A6E"/>
                </a:solidFill>
                <a:latin typeface="+mn-lt"/>
                <a:ea typeface="+mn-ea"/>
              </a:defRPr>
            </a:lvl4pPr>
            <a:lvl5pPr marL="2057400" indent="-228600" algn="l" rtl="0" eaLnBrk="0" fontAlgn="base" hangingPunct="0">
              <a:spcBef>
                <a:spcPct val="20000"/>
              </a:spcBef>
              <a:spcAft>
                <a:spcPct val="0"/>
              </a:spcAft>
              <a:buChar char="»"/>
              <a:defRPr sz="1400">
                <a:solidFill>
                  <a:srgbClr val="003A6E"/>
                </a:solidFill>
                <a:latin typeface="+mn-lt"/>
                <a:ea typeface="+mn-ea"/>
              </a:defRPr>
            </a:lvl5pPr>
            <a:lvl6pPr marL="2514600" indent="-228600" algn="l" rtl="0" fontAlgn="base">
              <a:spcBef>
                <a:spcPct val="20000"/>
              </a:spcBef>
              <a:spcAft>
                <a:spcPct val="0"/>
              </a:spcAft>
              <a:buChar char="»"/>
              <a:defRPr sz="1400">
                <a:solidFill>
                  <a:srgbClr val="003A6E"/>
                </a:solidFill>
                <a:latin typeface="+mn-lt"/>
                <a:ea typeface="+mn-ea"/>
              </a:defRPr>
            </a:lvl6pPr>
            <a:lvl7pPr marL="2971800" indent="-228600" algn="l" rtl="0" fontAlgn="base">
              <a:spcBef>
                <a:spcPct val="20000"/>
              </a:spcBef>
              <a:spcAft>
                <a:spcPct val="0"/>
              </a:spcAft>
              <a:buChar char="»"/>
              <a:defRPr sz="1400">
                <a:solidFill>
                  <a:srgbClr val="003A6E"/>
                </a:solidFill>
                <a:latin typeface="+mn-lt"/>
                <a:ea typeface="+mn-ea"/>
              </a:defRPr>
            </a:lvl7pPr>
            <a:lvl8pPr marL="3429000" indent="-228600" algn="l" rtl="0" fontAlgn="base">
              <a:spcBef>
                <a:spcPct val="20000"/>
              </a:spcBef>
              <a:spcAft>
                <a:spcPct val="0"/>
              </a:spcAft>
              <a:buChar char="»"/>
              <a:defRPr sz="1400">
                <a:solidFill>
                  <a:srgbClr val="003A6E"/>
                </a:solidFill>
                <a:latin typeface="+mn-lt"/>
                <a:ea typeface="+mn-ea"/>
              </a:defRPr>
            </a:lvl8pPr>
            <a:lvl9pPr marL="3886200" indent="-228600" algn="l" rtl="0" fontAlgn="base">
              <a:spcBef>
                <a:spcPct val="20000"/>
              </a:spcBef>
              <a:spcAft>
                <a:spcPct val="0"/>
              </a:spcAft>
              <a:buChar char="»"/>
              <a:defRPr sz="1400">
                <a:solidFill>
                  <a:srgbClr val="003A6E"/>
                </a:solidFill>
                <a:latin typeface="+mn-lt"/>
                <a:ea typeface="+mn-ea"/>
              </a:defRPr>
            </a:lvl9pPr>
          </a:lstStyle>
          <a:p>
            <a:pPr marL="514350" indent="-514350" eaLnBrk="1" hangingPunct="1">
              <a:lnSpc>
                <a:spcPct val="150000"/>
              </a:lnSpc>
              <a:spcBef>
                <a:spcPts val="1200"/>
              </a:spcBef>
              <a:spcAft>
                <a:spcPts val="1200"/>
              </a:spcAft>
              <a:buFont typeface="+mj-lt"/>
              <a:buAutoNum type="arabicPeriod"/>
            </a:pPr>
            <a:r>
              <a:rPr lang="en-GB" sz="2800" b="1" dirty="0">
                <a:solidFill>
                  <a:srgbClr val="FF0000"/>
                </a:solidFill>
              </a:rPr>
              <a:t>Measurement and the SI</a:t>
            </a:r>
          </a:p>
          <a:p>
            <a:pPr marL="514350" indent="-514350" eaLnBrk="1" hangingPunct="1">
              <a:lnSpc>
                <a:spcPct val="150000"/>
              </a:lnSpc>
              <a:spcBef>
                <a:spcPts val="1200"/>
              </a:spcBef>
              <a:spcAft>
                <a:spcPts val="1200"/>
              </a:spcAft>
              <a:buFont typeface="+mj-lt"/>
              <a:buAutoNum type="arabicPeriod"/>
            </a:pPr>
            <a:r>
              <a:rPr lang="en-GB" sz="2800" b="1" dirty="0" smtClean="0">
                <a:solidFill>
                  <a:srgbClr val="FF0000"/>
                </a:solidFill>
              </a:rPr>
              <a:t>The redefinition of the SI</a:t>
            </a:r>
            <a:endParaRPr lang="en-GB" sz="2800" b="1" dirty="0">
              <a:solidFill>
                <a:srgbClr val="FF0000"/>
              </a:solidFill>
            </a:endParaRPr>
          </a:p>
          <a:p>
            <a:pPr marL="514350" indent="-514350" eaLnBrk="1" hangingPunct="1">
              <a:lnSpc>
                <a:spcPct val="150000"/>
              </a:lnSpc>
              <a:spcBef>
                <a:spcPts val="1200"/>
              </a:spcBef>
              <a:spcAft>
                <a:spcPts val="1200"/>
              </a:spcAft>
              <a:buFont typeface="+mj-lt"/>
              <a:buAutoNum type="arabicPeriod"/>
            </a:pPr>
            <a:r>
              <a:rPr lang="en-GB" sz="2800" b="1" dirty="0" smtClean="0">
                <a:solidFill>
                  <a:srgbClr val="FF0000"/>
                </a:solidFill>
              </a:rPr>
              <a:t>The redefinition of the kelvin</a:t>
            </a:r>
          </a:p>
          <a:p>
            <a:pPr marL="514350" indent="-514350" eaLnBrk="1" hangingPunct="1">
              <a:lnSpc>
                <a:spcPct val="150000"/>
              </a:lnSpc>
              <a:spcBef>
                <a:spcPts val="1200"/>
              </a:spcBef>
              <a:spcAft>
                <a:spcPts val="1200"/>
              </a:spcAft>
              <a:buFont typeface="+mj-lt"/>
              <a:buAutoNum type="arabicPeriod"/>
            </a:pPr>
            <a:r>
              <a:rPr lang="en-GB" sz="2800" b="1" dirty="0" smtClean="0">
                <a:solidFill>
                  <a:srgbClr val="FF0000"/>
                </a:solidFill>
              </a:rPr>
              <a:t>Why has this taken so long!</a:t>
            </a:r>
          </a:p>
          <a:p>
            <a:pPr marL="514350" indent="-514350" eaLnBrk="1" hangingPunct="1">
              <a:lnSpc>
                <a:spcPct val="150000"/>
              </a:lnSpc>
              <a:spcBef>
                <a:spcPts val="1200"/>
              </a:spcBef>
              <a:spcAft>
                <a:spcPts val="1200"/>
              </a:spcAft>
              <a:buFont typeface="+mj-lt"/>
              <a:buAutoNum type="arabicPeriod"/>
            </a:pPr>
            <a:r>
              <a:rPr lang="en-GB" sz="2800" b="1" dirty="0" smtClean="0">
                <a:solidFill>
                  <a:srgbClr val="FF0000"/>
                </a:solidFill>
              </a:rPr>
              <a:t>Consequences</a:t>
            </a:r>
          </a:p>
          <a:p>
            <a:pPr marL="514350" indent="-514350" eaLnBrk="1" hangingPunct="1">
              <a:lnSpc>
                <a:spcPct val="150000"/>
              </a:lnSpc>
              <a:spcBef>
                <a:spcPts val="1200"/>
              </a:spcBef>
              <a:spcAft>
                <a:spcPts val="1200"/>
              </a:spcAft>
              <a:buFont typeface="+mj-lt"/>
              <a:buAutoNum type="arabicPeriod"/>
            </a:pPr>
            <a:r>
              <a:rPr lang="en-GB" sz="2800" b="1" dirty="0" smtClean="0">
                <a:solidFill>
                  <a:srgbClr val="FF0000"/>
                </a:solidFill>
              </a:rPr>
              <a:t>Why this matters </a:t>
            </a:r>
            <a:endParaRPr lang="en-GB" sz="2800" b="1" dirty="0">
              <a:solidFill>
                <a:srgbClr val="FF0000"/>
              </a:solidFill>
            </a:endParaRPr>
          </a:p>
        </p:txBody>
      </p:sp>
      <p:sp>
        <p:nvSpPr>
          <p:cNvPr id="6" name="Rectangle 5"/>
          <p:cNvSpPr/>
          <p:nvPr/>
        </p:nvSpPr>
        <p:spPr>
          <a:xfrm>
            <a:off x="0" y="0"/>
            <a:ext cx="9162256" cy="646331"/>
          </a:xfrm>
          <a:prstGeom prst="rect">
            <a:avLst/>
          </a:prstGeom>
        </p:spPr>
        <p:txBody>
          <a:bodyPr wrap="square">
            <a:spAutoFit/>
          </a:bodyPr>
          <a:lstStyle/>
          <a:p>
            <a:r>
              <a:rPr lang="en-GB" sz="3600" b="1" dirty="0">
                <a:solidFill>
                  <a:srgbClr val="003399"/>
                </a:solidFill>
                <a:ea typeface="Arial Unicode MS" panose="020B0604020202020204" pitchFamily="34" charset="-128"/>
              </a:rPr>
              <a:t>The </a:t>
            </a:r>
            <a:r>
              <a:rPr lang="en-GB" sz="3600" b="1" dirty="0" smtClean="0">
                <a:solidFill>
                  <a:srgbClr val="003399"/>
                </a:solidFill>
                <a:ea typeface="Arial Unicode MS" panose="020B0604020202020204" pitchFamily="34" charset="-128"/>
              </a:rPr>
              <a:t>re-definition of the kelvin</a:t>
            </a:r>
            <a:endParaRPr lang="en-GB" sz="3600" b="1" dirty="0">
              <a:solidFill>
                <a:srgbClr val="003399"/>
              </a:solidFill>
              <a:ea typeface="Arial Unicode MS" panose="020B0604020202020204" pitchFamily="34" charset="-128"/>
            </a:endParaRPr>
          </a:p>
        </p:txBody>
      </p:sp>
    </p:spTree>
    <p:extLst>
      <p:ext uri="{BB962C8B-B14F-4D97-AF65-F5344CB8AC3E}">
        <p14:creationId xmlns:p14="http://schemas.microsoft.com/office/powerpoint/2010/main" val="1465680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8"/>
          <p:cNvSpPr>
            <a:spLocks noChangeArrowheads="1"/>
          </p:cNvSpPr>
          <p:nvPr/>
        </p:nvSpPr>
        <p:spPr bwMode="auto">
          <a:xfrm>
            <a:off x="68454" y="-90076"/>
            <a:ext cx="919253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r>
              <a:rPr lang="en-GB" sz="3200" dirty="0" smtClean="0">
                <a:solidFill>
                  <a:srgbClr val="F62A08"/>
                </a:solidFill>
                <a:ea typeface="Arial Unicode MS" panose="020B0604020202020204" pitchFamily="34" charset="-128"/>
              </a:rPr>
              <a:t>In the SI one kelvin is…</a:t>
            </a:r>
            <a:endParaRPr lang="en-GB" sz="3200" dirty="0">
              <a:solidFill>
                <a:srgbClr val="F62A08"/>
              </a:solidFill>
              <a:ea typeface="Arial Unicode MS" panose="020B0604020202020204" pitchFamily="34" charset="-128"/>
            </a:endParaRPr>
          </a:p>
        </p:txBody>
      </p:sp>
      <p:sp>
        <p:nvSpPr>
          <p:cNvPr id="190" name="TextBox 189"/>
          <p:cNvSpPr txBox="1"/>
          <p:nvPr/>
        </p:nvSpPr>
        <p:spPr>
          <a:xfrm>
            <a:off x="1432445" y="1344453"/>
            <a:ext cx="9801612" cy="3108543"/>
          </a:xfrm>
          <a:prstGeom prst="rect">
            <a:avLst/>
          </a:prstGeom>
          <a:noFill/>
        </p:spPr>
        <p:txBody>
          <a:bodyPr wrap="square" rtlCol="0">
            <a:spAutoFit/>
          </a:bodyPr>
          <a:lstStyle/>
          <a:p>
            <a:r>
              <a:rPr lang="en-GB" sz="2800" dirty="0" smtClean="0"/>
              <a:t>…the </a:t>
            </a:r>
            <a:r>
              <a:rPr lang="en-GB" sz="2800" dirty="0"/>
              <a:t>fraction ​</a:t>
            </a:r>
            <a:r>
              <a:rPr lang="en-GB" sz="2800" baseline="30000" dirty="0"/>
              <a:t>1</a:t>
            </a:r>
            <a:r>
              <a:rPr lang="en-GB" sz="2800" dirty="0"/>
              <a:t>⁄</a:t>
            </a:r>
            <a:r>
              <a:rPr lang="en-GB" sz="2800" baseline="-25000" dirty="0"/>
              <a:t>273.16</a:t>
            </a:r>
            <a:r>
              <a:rPr lang="en-GB" sz="2800" dirty="0"/>
              <a:t> of the thermodynamic temperature of the </a:t>
            </a:r>
            <a:r>
              <a:rPr lang="en-GB" sz="2800" dirty="0" smtClean="0">
                <a:solidFill>
                  <a:srgbClr val="0000FF"/>
                </a:solidFill>
              </a:rPr>
              <a:t>triple point </a:t>
            </a:r>
            <a:r>
              <a:rPr lang="en-GB" sz="2800" dirty="0">
                <a:solidFill>
                  <a:srgbClr val="0000FF"/>
                </a:solidFill>
              </a:rPr>
              <a:t>of water</a:t>
            </a:r>
            <a:r>
              <a:rPr lang="en-GB" sz="2800" dirty="0"/>
              <a:t>  </a:t>
            </a:r>
            <a:endParaRPr lang="en-GB" sz="2800" dirty="0" smtClean="0"/>
          </a:p>
          <a:p>
            <a:endParaRPr lang="en-GB" sz="2800" dirty="0"/>
          </a:p>
          <a:p>
            <a:r>
              <a:rPr lang="en-GB" sz="2800" dirty="0" smtClean="0"/>
              <a:t>In </a:t>
            </a:r>
            <a:r>
              <a:rPr lang="en-GB" sz="2800" dirty="0"/>
              <a:t>other words, it is defined such that the </a:t>
            </a:r>
            <a:r>
              <a:rPr lang="en-GB" sz="2800" dirty="0">
                <a:solidFill>
                  <a:srgbClr val="0000FF"/>
                </a:solidFill>
              </a:rPr>
              <a:t>triple point of water </a:t>
            </a:r>
            <a:r>
              <a:rPr lang="en-GB" sz="2800" dirty="0"/>
              <a:t>is exactly 273.16 </a:t>
            </a:r>
            <a:r>
              <a:rPr lang="en-GB" sz="2800" dirty="0" smtClean="0"/>
              <a:t>K</a:t>
            </a:r>
            <a:r>
              <a:rPr lang="en-GB" sz="2800" dirty="0"/>
              <a:t> </a:t>
            </a:r>
            <a:r>
              <a:rPr lang="en-GB" sz="2800" dirty="0" smtClean="0"/>
              <a:t>exactly. i.e. 273.160 000 000 ….</a:t>
            </a:r>
          </a:p>
          <a:p>
            <a:endParaRPr lang="en-GB" sz="2800" dirty="0"/>
          </a:p>
          <a:p>
            <a:endParaRPr lang="en-GB" sz="2800" dirty="0"/>
          </a:p>
        </p:txBody>
      </p:sp>
      <p:grpSp>
        <p:nvGrpSpPr>
          <p:cNvPr id="253" name="Group 11"/>
          <p:cNvGrpSpPr>
            <a:grpSpLocks/>
          </p:cNvGrpSpPr>
          <p:nvPr/>
        </p:nvGrpSpPr>
        <p:grpSpPr bwMode="auto">
          <a:xfrm rot="-5400000">
            <a:off x="-5470900" y="1468394"/>
            <a:ext cx="6637338" cy="192087"/>
            <a:chOff x="22" y="-516"/>
            <a:chExt cx="5744" cy="361"/>
          </a:xfrm>
        </p:grpSpPr>
        <p:sp>
          <p:nvSpPr>
            <p:cNvPr id="254" name="Freeform 12"/>
            <p:cNvSpPr>
              <a:spLocks/>
            </p:cNvSpPr>
            <p:nvPr/>
          </p:nvSpPr>
          <p:spPr bwMode="auto">
            <a:xfrm>
              <a:off x="22" y="-516"/>
              <a:ext cx="5744" cy="361"/>
            </a:xfrm>
            <a:custGeom>
              <a:avLst/>
              <a:gdLst>
                <a:gd name="T0" fmla="*/ 134 w 11488"/>
                <a:gd name="T1" fmla="*/ 1 h 361"/>
                <a:gd name="T2" fmla="*/ 105 w 11488"/>
                <a:gd name="T3" fmla="*/ 8 h 361"/>
                <a:gd name="T4" fmla="*/ 78 w 11488"/>
                <a:gd name="T5" fmla="*/ 22 h 361"/>
                <a:gd name="T6" fmla="*/ 55 w 11488"/>
                <a:gd name="T7" fmla="*/ 41 h 361"/>
                <a:gd name="T8" fmla="*/ 34 w 11488"/>
                <a:gd name="T9" fmla="*/ 66 h 361"/>
                <a:gd name="T10" fmla="*/ 18 w 11488"/>
                <a:gd name="T11" fmla="*/ 94 h 361"/>
                <a:gd name="T12" fmla="*/ 7 w 11488"/>
                <a:gd name="T13" fmla="*/ 126 h 361"/>
                <a:gd name="T14" fmla="*/ 1 w 11488"/>
                <a:gd name="T15" fmla="*/ 162 h 361"/>
                <a:gd name="T16" fmla="*/ 1 w 11488"/>
                <a:gd name="T17" fmla="*/ 198 h 361"/>
                <a:gd name="T18" fmla="*/ 7 w 11488"/>
                <a:gd name="T19" fmla="*/ 234 h 361"/>
                <a:gd name="T20" fmla="*/ 18 w 11488"/>
                <a:gd name="T21" fmla="*/ 267 h 361"/>
                <a:gd name="T22" fmla="*/ 34 w 11488"/>
                <a:gd name="T23" fmla="*/ 296 h 361"/>
                <a:gd name="T24" fmla="*/ 55 w 11488"/>
                <a:gd name="T25" fmla="*/ 320 h 361"/>
                <a:gd name="T26" fmla="*/ 78 w 11488"/>
                <a:gd name="T27" fmla="*/ 339 h 361"/>
                <a:gd name="T28" fmla="*/ 105 w 11488"/>
                <a:gd name="T29" fmla="*/ 352 h 361"/>
                <a:gd name="T30" fmla="*/ 134 w 11488"/>
                <a:gd name="T31" fmla="*/ 360 h 361"/>
                <a:gd name="T32" fmla="*/ 5595 w 11488"/>
                <a:gd name="T33" fmla="*/ 361 h 361"/>
                <a:gd name="T34" fmla="*/ 5625 w 11488"/>
                <a:gd name="T35" fmla="*/ 357 h 361"/>
                <a:gd name="T36" fmla="*/ 5653 w 11488"/>
                <a:gd name="T37" fmla="*/ 346 h 361"/>
                <a:gd name="T38" fmla="*/ 5679 w 11488"/>
                <a:gd name="T39" fmla="*/ 330 h 361"/>
                <a:gd name="T40" fmla="*/ 5701 w 11488"/>
                <a:gd name="T41" fmla="*/ 308 h 361"/>
                <a:gd name="T42" fmla="*/ 5718 w 11488"/>
                <a:gd name="T43" fmla="*/ 281 h 361"/>
                <a:gd name="T44" fmla="*/ 5732 w 11488"/>
                <a:gd name="T45" fmla="*/ 250 h 361"/>
                <a:gd name="T46" fmla="*/ 5741 w 11488"/>
                <a:gd name="T47" fmla="*/ 216 h 361"/>
                <a:gd name="T48" fmla="*/ 5744 w 11488"/>
                <a:gd name="T49" fmla="*/ 180 h 361"/>
                <a:gd name="T50" fmla="*/ 5741 w 11488"/>
                <a:gd name="T51" fmla="*/ 144 h 361"/>
                <a:gd name="T52" fmla="*/ 5732 w 11488"/>
                <a:gd name="T53" fmla="*/ 111 h 361"/>
                <a:gd name="T54" fmla="*/ 5718 w 11488"/>
                <a:gd name="T55" fmla="*/ 79 h 361"/>
                <a:gd name="T56" fmla="*/ 5701 w 11488"/>
                <a:gd name="T57" fmla="*/ 53 h 361"/>
                <a:gd name="T58" fmla="*/ 5679 w 11488"/>
                <a:gd name="T59" fmla="*/ 31 h 361"/>
                <a:gd name="T60" fmla="*/ 5653 w 11488"/>
                <a:gd name="T61" fmla="*/ 14 h 361"/>
                <a:gd name="T62" fmla="*/ 5625 w 11488"/>
                <a:gd name="T63" fmla="*/ 4 h 361"/>
                <a:gd name="T64" fmla="*/ 5595 w 11488"/>
                <a:gd name="T65" fmla="*/ 0 h 3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488" h="361">
                  <a:moveTo>
                    <a:pt x="298" y="0"/>
                  </a:moveTo>
                  <a:lnTo>
                    <a:pt x="268" y="1"/>
                  </a:lnTo>
                  <a:lnTo>
                    <a:pt x="239" y="4"/>
                  </a:lnTo>
                  <a:lnTo>
                    <a:pt x="209" y="8"/>
                  </a:lnTo>
                  <a:lnTo>
                    <a:pt x="183" y="14"/>
                  </a:lnTo>
                  <a:lnTo>
                    <a:pt x="155" y="22"/>
                  </a:lnTo>
                  <a:lnTo>
                    <a:pt x="131" y="31"/>
                  </a:lnTo>
                  <a:lnTo>
                    <a:pt x="109" y="41"/>
                  </a:lnTo>
                  <a:lnTo>
                    <a:pt x="87" y="53"/>
                  </a:lnTo>
                  <a:lnTo>
                    <a:pt x="68" y="66"/>
                  </a:lnTo>
                  <a:lnTo>
                    <a:pt x="52" y="79"/>
                  </a:lnTo>
                  <a:lnTo>
                    <a:pt x="36" y="94"/>
                  </a:lnTo>
                  <a:lnTo>
                    <a:pt x="24" y="111"/>
                  </a:lnTo>
                  <a:lnTo>
                    <a:pt x="14" y="126"/>
                  </a:lnTo>
                  <a:lnTo>
                    <a:pt x="6" y="144"/>
                  </a:lnTo>
                  <a:lnTo>
                    <a:pt x="2" y="162"/>
                  </a:lnTo>
                  <a:lnTo>
                    <a:pt x="0" y="180"/>
                  </a:lnTo>
                  <a:lnTo>
                    <a:pt x="2" y="198"/>
                  </a:lnTo>
                  <a:lnTo>
                    <a:pt x="6" y="216"/>
                  </a:lnTo>
                  <a:lnTo>
                    <a:pt x="14" y="234"/>
                  </a:lnTo>
                  <a:lnTo>
                    <a:pt x="24" y="250"/>
                  </a:lnTo>
                  <a:lnTo>
                    <a:pt x="36" y="267"/>
                  </a:lnTo>
                  <a:lnTo>
                    <a:pt x="52" y="281"/>
                  </a:lnTo>
                  <a:lnTo>
                    <a:pt x="68" y="296"/>
                  </a:lnTo>
                  <a:lnTo>
                    <a:pt x="87" y="308"/>
                  </a:lnTo>
                  <a:lnTo>
                    <a:pt x="109" y="320"/>
                  </a:lnTo>
                  <a:lnTo>
                    <a:pt x="131" y="330"/>
                  </a:lnTo>
                  <a:lnTo>
                    <a:pt x="155" y="339"/>
                  </a:lnTo>
                  <a:lnTo>
                    <a:pt x="183" y="346"/>
                  </a:lnTo>
                  <a:lnTo>
                    <a:pt x="209" y="352"/>
                  </a:lnTo>
                  <a:lnTo>
                    <a:pt x="239" y="357"/>
                  </a:lnTo>
                  <a:lnTo>
                    <a:pt x="268" y="360"/>
                  </a:lnTo>
                  <a:lnTo>
                    <a:pt x="298" y="361"/>
                  </a:lnTo>
                  <a:lnTo>
                    <a:pt x="11190" y="361"/>
                  </a:lnTo>
                  <a:lnTo>
                    <a:pt x="11220" y="360"/>
                  </a:lnTo>
                  <a:lnTo>
                    <a:pt x="11249" y="357"/>
                  </a:lnTo>
                  <a:lnTo>
                    <a:pt x="11279" y="352"/>
                  </a:lnTo>
                  <a:lnTo>
                    <a:pt x="11305" y="346"/>
                  </a:lnTo>
                  <a:lnTo>
                    <a:pt x="11333" y="339"/>
                  </a:lnTo>
                  <a:lnTo>
                    <a:pt x="11357" y="330"/>
                  </a:lnTo>
                  <a:lnTo>
                    <a:pt x="11381" y="320"/>
                  </a:lnTo>
                  <a:lnTo>
                    <a:pt x="11401" y="308"/>
                  </a:lnTo>
                  <a:lnTo>
                    <a:pt x="11420" y="296"/>
                  </a:lnTo>
                  <a:lnTo>
                    <a:pt x="11436" y="281"/>
                  </a:lnTo>
                  <a:lnTo>
                    <a:pt x="11452" y="267"/>
                  </a:lnTo>
                  <a:lnTo>
                    <a:pt x="11464" y="250"/>
                  </a:lnTo>
                  <a:lnTo>
                    <a:pt x="11474" y="234"/>
                  </a:lnTo>
                  <a:lnTo>
                    <a:pt x="11482" y="216"/>
                  </a:lnTo>
                  <a:lnTo>
                    <a:pt x="11486" y="198"/>
                  </a:lnTo>
                  <a:lnTo>
                    <a:pt x="11488" y="180"/>
                  </a:lnTo>
                  <a:lnTo>
                    <a:pt x="11486" y="162"/>
                  </a:lnTo>
                  <a:lnTo>
                    <a:pt x="11482" y="144"/>
                  </a:lnTo>
                  <a:lnTo>
                    <a:pt x="11474" y="126"/>
                  </a:lnTo>
                  <a:lnTo>
                    <a:pt x="11464" y="111"/>
                  </a:lnTo>
                  <a:lnTo>
                    <a:pt x="11452" y="94"/>
                  </a:lnTo>
                  <a:lnTo>
                    <a:pt x="11436" y="79"/>
                  </a:lnTo>
                  <a:lnTo>
                    <a:pt x="11420" y="66"/>
                  </a:lnTo>
                  <a:lnTo>
                    <a:pt x="11401" y="53"/>
                  </a:lnTo>
                  <a:lnTo>
                    <a:pt x="11381" y="41"/>
                  </a:lnTo>
                  <a:lnTo>
                    <a:pt x="11357" y="31"/>
                  </a:lnTo>
                  <a:lnTo>
                    <a:pt x="11333" y="22"/>
                  </a:lnTo>
                  <a:lnTo>
                    <a:pt x="11305" y="14"/>
                  </a:lnTo>
                  <a:lnTo>
                    <a:pt x="11279" y="8"/>
                  </a:lnTo>
                  <a:lnTo>
                    <a:pt x="11249" y="4"/>
                  </a:lnTo>
                  <a:lnTo>
                    <a:pt x="11220" y="1"/>
                  </a:lnTo>
                  <a:lnTo>
                    <a:pt x="11190" y="0"/>
                  </a:lnTo>
                  <a:lnTo>
                    <a:pt x="298" y="0"/>
                  </a:lnTo>
                  <a:close/>
                </a:path>
              </a:pathLst>
            </a:custGeom>
            <a:solidFill>
              <a:srgbClr val="C0C0C0"/>
            </a:solidFill>
            <a:ln w="9525">
              <a:solidFill>
                <a:srgbClr val="C0C0C0"/>
              </a:solidFill>
              <a:prstDash val="solid"/>
              <a:round/>
              <a:headEnd/>
              <a:tailEnd/>
            </a:ln>
          </p:spPr>
          <p:txBody>
            <a:bodyPr/>
            <a:lstStyle/>
            <a:p>
              <a:endParaRPr lang="en-GB" dirty="0">
                <a:ea typeface="Arial Unicode MS" panose="020B0604020202020204" pitchFamily="34" charset="-128"/>
              </a:endParaRPr>
            </a:p>
          </p:txBody>
        </p:sp>
        <p:sp>
          <p:nvSpPr>
            <p:cNvPr id="255" name="Line 13"/>
            <p:cNvSpPr>
              <a:spLocks noChangeShapeType="1"/>
            </p:cNvSpPr>
            <p:nvPr/>
          </p:nvSpPr>
          <p:spPr bwMode="auto">
            <a:xfrm>
              <a:off x="470" y="-336"/>
              <a:ext cx="507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56" name="Line 14"/>
            <p:cNvSpPr>
              <a:spLocks noChangeShapeType="1"/>
            </p:cNvSpPr>
            <p:nvPr/>
          </p:nvSpPr>
          <p:spPr bwMode="auto">
            <a:xfrm>
              <a:off x="768"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57" name="Rectangle 15"/>
            <p:cNvSpPr>
              <a:spLocks noChangeArrowheads="1"/>
            </p:cNvSpPr>
            <p:nvPr/>
          </p:nvSpPr>
          <p:spPr bwMode="auto">
            <a:xfrm>
              <a:off x="470" y="-360"/>
              <a:ext cx="5147" cy="4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Arial Unicode MS" panose="020B0604020202020204" pitchFamily="34" charset="-128"/>
              </a:endParaRPr>
            </a:p>
          </p:txBody>
        </p:sp>
        <p:sp>
          <p:nvSpPr>
            <p:cNvPr id="258" name="Rectangle 16"/>
            <p:cNvSpPr>
              <a:spLocks noChangeArrowheads="1"/>
            </p:cNvSpPr>
            <p:nvPr/>
          </p:nvSpPr>
          <p:spPr bwMode="auto">
            <a:xfrm>
              <a:off x="470" y="-360"/>
              <a:ext cx="1790" cy="4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Arial Unicode MS" panose="020B0604020202020204" pitchFamily="34" charset="-128"/>
              </a:endParaRPr>
            </a:p>
          </p:txBody>
        </p:sp>
        <p:sp>
          <p:nvSpPr>
            <p:cNvPr id="259" name="Freeform 17"/>
            <p:cNvSpPr>
              <a:spLocks/>
            </p:cNvSpPr>
            <p:nvPr/>
          </p:nvSpPr>
          <p:spPr bwMode="auto">
            <a:xfrm>
              <a:off x="171" y="-426"/>
              <a:ext cx="448" cy="181"/>
            </a:xfrm>
            <a:custGeom>
              <a:avLst/>
              <a:gdLst>
                <a:gd name="T0" fmla="*/ 75 w 895"/>
                <a:gd name="T1" fmla="*/ 0 h 181"/>
                <a:gd name="T2" fmla="*/ 60 w 895"/>
                <a:gd name="T3" fmla="*/ 3 h 181"/>
                <a:gd name="T4" fmla="*/ 46 w 895"/>
                <a:gd name="T5" fmla="*/ 7 h 181"/>
                <a:gd name="T6" fmla="*/ 33 w 895"/>
                <a:gd name="T7" fmla="*/ 16 h 181"/>
                <a:gd name="T8" fmla="*/ 22 w 895"/>
                <a:gd name="T9" fmla="*/ 27 h 181"/>
                <a:gd name="T10" fmla="*/ 13 w 895"/>
                <a:gd name="T11" fmla="*/ 40 h 181"/>
                <a:gd name="T12" fmla="*/ 6 w 895"/>
                <a:gd name="T13" fmla="*/ 55 h 181"/>
                <a:gd name="T14" fmla="*/ 2 w 895"/>
                <a:gd name="T15" fmla="*/ 72 h 181"/>
                <a:gd name="T16" fmla="*/ 0 w 895"/>
                <a:gd name="T17" fmla="*/ 90 h 181"/>
                <a:gd name="T18" fmla="*/ 2 w 895"/>
                <a:gd name="T19" fmla="*/ 108 h 181"/>
                <a:gd name="T20" fmla="*/ 6 w 895"/>
                <a:gd name="T21" fmla="*/ 125 h 181"/>
                <a:gd name="T22" fmla="*/ 13 w 895"/>
                <a:gd name="T23" fmla="*/ 141 h 181"/>
                <a:gd name="T24" fmla="*/ 22 w 895"/>
                <a:gd name="T25" fmla="*/ 154 h 181"/>
                <a:gd name="T26" fmla="*/ 33 w 895"/>
                <a:gd name="T27" fmla="*/ 165 h 181"/>
                <a:gd name="T28" fmla="*/ 46 w 895"/>
                <a:gd name="T29" fmla="*/ 173 h 181"/>
                <a:gd name="T30" fmla="*/ 60 w 895"/>
                <a:gd name="T31" fmla="*/ 178 h 181"/>
                <a:gd name="T32" fmla="*/ 75 w 895"/>
                <a:gd name="T33" fmla="*/ 181 h 181"/>
                <a:gd name="T34" fmla="*/ 373 w 895"/>
                <a:gd name="T35" fmla="*/ 181 h 181"/>
                <a:gd name="T36" fmla="*/ 388 w 895"/>
                <a:gd name="T37" fmla="*/ 178 h 181"/>
                <a:gd name="T38" fmla="*/ 402 w 895"/>
                <a:gd name="T39" fmla="*/ 173 h 181"/>
                <a:gd name="T40" fmla="*/ 415 w 895"/>
                <a:gd name="T41" fmla="*/ 165 h 181"/>
                <a:gd name="T42" fmla="*/ 426 w 895"/>
                <a:gd name="T43" fmla="*/ 154 h 181"/>
                <a:gd name="T44" fmla="*/ 435 w 895"/>
                <a:gd name="T45" fmla="*/ 141 h 181"/>
                <a:gd name="T46" fmla="*/ 442 w 895"/>
                <a:gd name="T47" fmla="*/ 125 h 181"/>
                <a:gd name="T48" fmla="*/ 446 w 895"/>
                <a:gd name="T49" fmla="*/ 108 h 181"/>
                <a:gd name="T50" fmla="*/ 448 w 895"/>
                <a:gd name="T51" fmla="*/ 90 h 181"/>
                <a:gd name="T52" fmla="*/ 446 w 895"/>
                <a:gd name="T53" fmla="*/ 72 h 181"/>
                <a:gd name="T54" fmla="*/ 442 w 895"/>
                <a:gd name="T55" fmla="*/ 55 h 181"/>
                <a:gd name="T56" fmla="*/ 435 w 895"/>
                <a:gd name="T57" fmla="*/ 40 h 181"/>
                <a:gd name="T58" fmla="*/ 426 w 895"/>
                <a:gd name="T59" fmla="*/ 27 h 181"/>
                <a:gd name="T60" fmla="*/ 415 w 895"/>
                <a:gd name="T61" fmla="*/ 16 h 181"/>
                <a:gd name="T62" fmla="*/ 402 w 895"/>
                <a:gd name="T63" fmla="*/ 7 h 181"/>
                <a:gd name="T64" fmla="*/ 388 w 895"/>
                <a:gd name="T65" fmla="*/ 3 h 181"/>
                <a:gd name="T66" fmla="*/ 373 w 895"/>
                <a:gd name="T67" fmla="*/ 0 h 181"/>
                <a:gd name="T68" fmla="*/ 75 w 895"/>
                <a:gd name="T69" fmla="*/ 0 h 18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95" h="181">
                  <a:moveTo>
                    <a:pt x="149" y="0"/>
                  </a:moveTo>
                  <a:lnTo>
                    <a:pt x="120" y="3"/>
                  </a:lnTo>
                  <a:lnTo>
                    <a:pt x="92" y="7"/>
                  </a:lnTo>
                  <a:lnTo>
                    <a:pt x="66" y="16"/>
                  </a:lnTo>
                  <a:lnTo>
                    <a:pt x="44" y="27"/>
                  </a:lnTo>
                  <a:lnTo>
                    <a:pt x="26" y="40"/>
                  </a:lnTo>
                  <a:lnTo>
                    <a:pt x="12" y="55"/>
                  </a:lnTo>
                  <a:lnTo>
                    <a:pt x="4" y="72"/>
                  </a:lnTo>
                  <a:lnTo>
                    <a:pt x="0" y="90"/>
                  </a:lnTo>
                  <a:lnTo>
                    <a:pt x="4" y="108"/>
                  </a:lnTo>
                  <a:lnTo>
                    <a:pt x="12" y="125"/>
                  </a:lnTo>
                  <a:lnTo>
                    <a:pt x="26" y="141"/>
                  </a:lnTo>
                  <a:lnTo>
                    <a:pt x="44" y="154"/>
                  </a:lnTo>
                  <a:lnTo>
                    <a:pt x="66" y="165"/>
                  </a:lnTo>
                  <a:lnTo>
                    <a:pt x="92" y="173"/>
                  </a:lnTo>
                  <a:lnTo>
                    <a:pt x="120" y="178"/>
                  </a:lnTo>
                  <a:lnTo>
                    <a:pt x="149" y="181"/>
                  </a:lnTo>
                  <a:lnTo>
                    <a:pt x="746" y="181"/>
                  </a:lnTo>
                  <a:lnTo>
                    <a:pt x="776" y="178"/>
                  </a:lnTo>
                  <a:lnTo>
                    <a:pt x="804" y="173"/>
                  </a:lnTo>
                  <a:lnTo>
                    <a:pt x="830" y="165"/>
                  </a:lnTo>
                  <a:lnTo>
                    <a:pt x="852" y="154"/>
                  </a:lnTo>
                  <a:lnTo>
                    <a:pt x="870" y="141"/>
                  </a:lnTo>
                  <a:lnTo>
                    <a:pt x="884" y="125"/>
                  </a:lnTo>
                  <a:lnTo>
                    <a:pt x="892" y="108"/>
                  </a:lnTo>
                  <a:lnTo>
                    <a:pt x="895" y="90"/>
                  </a:lnTo>
                  <a:lnTo>
                    <a:pt x="892" y="72"/>
                  </a:lnTo>
                  <a:lnTo>
                    <a:pt x="884" y="55"/>
                  </a:lnTo>
                  <a:lnTo>
                    <a:pt x="870" y="40"/>
                  </a:lnTo>
                  <a:lnTo>
                    <a:pt x="852" y="27"/>
                  </a:lnTo>
                  <a:lnTo>
                    <a:pt x="830" y="16"/>
                  </a:lnTo>
                  <a:lnTo>
                    <a:pt x="804" y="7"/>
                  </a:lnTo>
                  <a:lnTo>
                    <a:pt x="776" y="3"/>
                  </a:lnTo>
                  <a:lnTo>
                    <a:pt x="746" y="0"/>
                  </a:lnTo>
                  <a:lnTo>
                    <a:pt x="149" y="0"/>
                  </a:lnTo>
                  <a:close/>
                </a:path>
              </a:pathLst>
            </a:custGeom>
            <a:solidFill>
              <a:srgbClr val="FF0000"/>
            </a:solidFill>
            <a:ln w="9525">
              <a:solidFill>
                <a:srgbClr val="FF0000"/>
              </a:solidFill>
              <a:prstDash val="solid"/>
              <a:round/>
              <a:headEnd/>
              <a:tailEnd/>
            </a:ln>
          </p:spPr>
          <p:txBody>
            <a:bodyPr/>
            <a:lstStyle/>
            <a:p>
              <a:endParaRPr lang="en-GB" dirty="0">
                <a:ea typeface="Arial Unicode MS" panose="020B0604020202020204" pitchFamily="34" charset="-128"/>
              </a:endParaRPr>
            </a:p>
          </p:txBody>
        </p:sp>
        <p:sp>
          <p:nvSpPr>
            <p:cNvPr id="260" name="Line 18"/>
            <p:cNvSpPr>
              <a:spLocks noChangeShapeType="1"/>
            </p:cNvSpPr>
            <p:nvPr/>
          </p:nvSpPr>
          <p:spPr bwMode="auto">
            <a:xfrm>
              <a:off x="867"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61" name="Line 19"/>
            <p:cNvSpPr>
              <a:spLocks noChangeShapeType="1"/>
            </p:cNvSpPr>
            <p:nvPr/>
          </p:nvSpPr>
          <p:spPr bwMode="auto">
            <a:xfrm>
              <a:off x="967"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62" name="Line 20"/>
            <p:cNvSpPr>
              <a:spLocks noChangeShapeType="1"/>
            </p:cNvSpPr>
            <p:nvPr/>
          </p:nvSpPr>
          <p:spPr bwMode="auto">
            <a:xfrm>
              <a:off x="1066"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63" name="Line 21"/>
            <p:cNvSpPr>
              <a:spLocks noChangeShapeType="1"/>
            </p:cNvSpPr>
            <p:nvPr/>
          </p:nvSpPr>
          <p:spPr bwMode="auto">
            <a:xfrm>
              <a:off x="1166"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64" name="Line 22"/>
            <p:cNvSpPr>
              <a:spLocks noChangeShapeType="1"/>
            </p:cNvSpPr>
            <p:nvPr/>
          </p:nvSpPr>
          <p:spPr bwMode="auto">
            <a:xfrm>
              <a:off x="1265"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65" name="Line 23"/>
            <p:cNvSpPr>
              <a:spLocks noChangeShapeType="1"/>
            </p:cNvSpPr>
            <p:nvPr/>
          </p:nvSpPr>
          <p:spPr bwMode="auto">
            <a:xfrm>
              <a:off x="1365"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66" name="Line 24"/>
            <p:cNvSpPr>
              <a:spLocks noChangeShapeType="1"/>
            </p:cNvSpPr>
            <p:nvPr/>
          </p:nvSpPr>
          <p:spPr bwMode="auto">
            <a:xfrm>
              <a:off x="1464"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67" name="Line 25"/>
            <p:cNvSpPr>
              <a:spLocks noChangeShapeType="1"/>
            </p:cNvSpPr>
            <p:nvPr/>
          </p:nvSpPr>
          <p:spPr bwMode="auto">
            <a:xfrm>
              <a:off x="1564"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68" name="Line 26"/>
            <p:cNvSpPr>
              <a:spLocks noChangeShapeType="1"/>
            </p:cNvSpPr>
            <p:nvPr/>
          </p:nvSpPr>
          <p:spPr bwMode="auto">
            <a:xfrm>
              <a:off x="1663"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69" name="Line 27"/>
            <p:cNvSpPr>
              <a:spLocks noChangeShapeType="1"/>
            </p:cNvSpPr>
            <p:nvPr/>
          </p:nvSpPr>
          <p:spPr bwMode="auto">
            <a:xfrm>
              <a:off x="1763"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70" name="Line 28"/>
            <p:cNvSpPr>
              <a:spLocks noChangeShapeType="1"/>
            </p:cNvSpPr>
            <p:nvPr/>
          </p:nvSpPr>
          <p:spPr bwMode="auto">
            <a:xfrm>
              <a:off x="1862"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71" name="Line 29"/>
            <p:cNvSpPr>
              <a:spLocks noChangeShapeType="1"/>
            </p:cNvSpPr>
            <p:nvPr/>
          </p:nvSpPr>
          <p:spPr bwMode="auto">
            <a:xfrm>
              <a:off x="1962"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72" name="Line 30"/>
            <p:cNvSpPr>
              <a:spLocks noChangeShapeType="1"/>
            </p:cNvSpPr>
            <p:nvPr/>
          </p:nvSpPr>
          <p:spPr bwMode="auto">
            <a:xfrm>
              <a:off x="2061"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73" name="Line 31"/>
            <p:cNvSpPr>
              <a:spLocks noChangeShapeType="1"/>
            </p:cNvSpPr>
            <p:nvPr/>
          </p:nvSpPr>
          <p:spPr bwMode="auto">
            <a:xfrm>
              <a:off x="2160"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74" name="Line 32"/>
            <p:cNvSpPr>
              <a:spLocks noChangeShapeType="1"/>
            </p:cNvSpPr>
            <p:nvPr/>
          </p:nvSpPr>
          <p:spPr bwMode="auto">
            <a:xfrm>
              <a:off x="2260"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75" name="Line 33"/>
            <p:cNvSpPr>
              <a:spLocks noChangeShapeType="1"/>
            </p:cNvSpPr>
            <p:nvPr/>
          </p:nvSpPr>
          <p:spPr bwMode="auto">
            <a:xfrm>
              <a:off x="2359"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76" name="Line 34"/>
            <p:cNvSpPr>
              <a:spLocks noChangeShapeType="1"/>
            </p:cNvSpPr>
            <p:nvPr/>
          </p:nvSpPr>
          <p:spPr bwMode="auto">
            <a:xfrm>
              <a:off x="2459"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77" name="Line 35"/>
            <p:cNvSpPr>
              <a:spLocks noChangeShapeType="1"/>
            </p:cNvSpPr>
            <p:nvPr/>
          </p:nvSpPr>
          <p:spPr bwMode="auto">
            <a:xfrm>
              <a:off x="2558"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78" name="Line 36"/>
            <p:cNvSpPr>
              <a:spLocks noChangeShapeType="1"/>
            </p:cNvSpPr>
            <p:nvPr/>
          </p:nvSpPr>
          <p:spPr bwMode="auto">
            <a:xfrm>
              <a:off x="2658"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79" name="Line 37"/>
            <p:cNvSpPr>
              <a:spLocks noChangeShapeType="1"/>
            </p:cNvSpPr>
            <p:nvPr/>
          </p:nvSpPr>
          <p:spPr bwMode="auto">
            <a:xfrm>
              <a:off x="2757"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80" name="Line 38"/>
            <p:cNvSpPr>
              <a:spLocks noChangeShapeType="1"/>
            </p:cNvSpPr>
            <p:nvPr/>
          </p:nvSpPr>
          <p:spPr bwMode="auto">
            <a:xfrm>
              <a:off x="2857"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81" name="Line 39"/>
            <p:cNvSpPr>
              <a:spLocks noChangeShapeType="1"/>
            </p:cNvSpPr>
            <p:nvPr/>
          </p:nvSpPr>
          <p:spPr bwMode="auto">
            <a:xfrm>
              <a:off x="2956"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82" name="Line 40"/>
            <p:cNvSpPr>
              <a:spLocks noChangeShapeType="1"/>
            </p:cNvSpPr>
            <p:nvPr/>
          </p:nvSpPr>
          <p:spPr bwMode="auto">
            <a:xfrm>
              <a:off x="3056"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83" name="Line 41"/>
            <p:cNvSpPr>
              <a:spLocks noChangeShapeType="1"/>
            </p:cNvSpPr>
            <p:nvPr/>
          </p:nvSpPr>
          <p:spPr bwMode="auto">
            <a:xfrm>
              <a:off x="3155"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84" name="Line 42"/>
            <p:cNvSpPr>
              <a:spLocks noChangeShapeType="1"/>
            </p:cNvSpPr>
            <p:nvPr/>
          </p:nvSpPr>
          <p:spPr bwMode="auto">
            <a:xfrm>
              <a:off x="3255"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85" name="Line 43"/>
            <p:cNvSpPr>
              <a:spLocks noChangeShapeType="1"/>
            </p:cNvSpPr>
            <p:nvPr/>
          </p:nvSpPr>
          <p:spPr bwMode="auto">
            <a:xfrm>
              <a:off x="3354"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86" name="Line 44"/>
            <p:cNvSpPr>
              <a:spLocks noChangeShapeType="1"/>
            </p:cNvSpPr>
            <p:nvPr/>
          </p:nvSpPr>
          <p:spPr bwMode="auto">
            <a:xfrm>
              <a:off x="3453"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87" name="Line 45"/>
            <p:cNvSpPr>
              <a:spLocks noChangeShapeType="1"/>
            </p:cNvSpPr>
            <p:nvPr/>
          </p:nvSpPr>
          <p:spPr bwMode="auto">
            <a:xfrm>
              <a:off x="3553"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88" name="Line 46"/>
            <p:cNvSpPr>
              <a:spLocks noChangeShapeType="1"/>
            </p:cNvSpPr>
            <p:nvPr/>
          </p:nvSpPr>
          <p:spPr bwMode="auto">
            <a:xfrm>
              <a:off x="3652"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89" name="Line 47"/>
            <p:cNvSpPr>
              <a:spLocks noChangeShapeType="1"/>
            </p:cNvSpPr>
            <p:nvPr/>
          </p:nvSpPr>
          <p:spPr bwMode="auto">
            <a:xfrm>
              <a:off x="3752"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90" name="Line 48"/>
            <p:cNvSpPr>
              <a:spLocks noChangeShapeType="1"/>
            </p:cNvSpPr>
            <p:nvPr/>
          </p:nvSpPr>
          <p:spPr bwMode="auto">
            <a:xfrm>
              <a:off x="3851"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91" name="Line 49"/>
            <p:cNvSpPr>
              <a:spLocks noChangeShapeType="1"/>
            </p:cNvSpPr>
            <p:nvPr/>
          </p:nvSpPr>
          <p:spPr bwMode="auto">
            <a:xfrm>
              <a:off x="3951"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92" name="Line 50"/>
            <p:cNvSpPr>
              <a:spLocks noChangeShapeType="1"/>
            </p:cNvSpPr>
            <p:nvPr/>
          </p:nvSpPr>
          <p:spPr bwMode="auto">
            <a:xfrm>
              <a:off x="4050"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93" name="Line 51"/>
            <p:cNvSpPr>
              <a:spLocks noChangeShapeType="1"/>
            </p:cNvSpPr>
            <p:nvPr/>
          </p:nvSpPr>
          <p:spPr bwMode="auto">
            <a:xfrm>
              <a:off x="4150"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94" name="Line 52"/>
            <p:cNvSpPr>
              <a:spLocks noChangeShapeType="1"/>
            </p:cNvSpPr>
            <p:nvPr/>
          </p:nvSpPr>
          <p:spPr bwMode="auto">
            <a:xfrm>
              <a:off x="4249"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95" name="Line 53"/>
            <p:cNvSpPr>
              <a:spLocks noChangeShapeType="1"/>
            </p:cNvSpPr>
            <p:nvPr/>
          </p:nvSpPr>
          <p:spPr bwMode="auto">
            <a:xfrm>
              <a:off x="4349"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96" name="Line 54"/>
            <p:cNvSpPr>
              <a:spLocks noChangeShapeType="1"/>
            </p:cNvSpPr>
            <p:nvPr/>
          </p:nvSpPr>
          <p:spPr bwMode="auto">
            <a:xfrm>
              <a:off x="4448"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97" name="Line 55"/>
            <p:cNvSpPr>
              <a:spLocks noChangeShapeType="1"/>
            </p:cNvSpPr>
            <p:nvPr/>
          </p:nvSpPr>
          <p:spPr bwMode="auto">
            <a:xfrm>
              <a:off x="4548"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98" name="Line 56"/>
            <p:cNvSpPr>
              <a:spLocks noChangeShapeType="1"/>
            </p:cNvSpPr>
            <p:nvPr/>
          </p:nvSpPr>
          <p:spPr bwMode="auto">
            <a:xfrm>
              <a:off x="4647"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99" name="Line 57"/>
            <p:cNvSpPr>
              <a:spLocks noChangeShapeType="1"/>
            </p:cNvSpPr>
            <p:nvPr/>
          </p:nvSpPr>
          <p:spPr bwMode="auto">
            <a:xfrm>
              <a:off x="4747"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300" name="Line 58"/>
            <p:cNvSpPr>
              <a:spLocks noChangeShapeType="1"/>
            </p:cNvSpPr>
            <p:nvPr/>
          </p:nvSpPr>
          <p:spPr bwMode="auto">
            <a:xfrm>
              <a:off x="4846"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301" name="Line 59"/>
            <p:cNvSpPr>
              <a:spLocks noChangeShapeType="1"/>
            </p:cNvSpPr>
            <p:nvPr/>
          </p:nvSpPr>
          <p:spPr bwMode="auto">
            <a:xfrm>
              <a:off x="4945"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302" name="Line 60"/>
            <p:cNvSpPr>
              <a:spLocks noChangeShapeType="1"/>
            </p:cNvSpPr>
            <p:nvPr/>
          </p:nvSpPr>
          <p:spPr bwMode="auto">
            <a:xfrm>
              <a:off x="5045"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303" name="Line 61"/>
            <p:cNvSpPr>
              <a:spLocks noChangeShapeType="1"/>
            </p:cNvSpPr>
            <p:nvPr/>
          </p:nvSpPr>
          <p:spPr bwMode="auto">
            <a:xfrm>
              <a:off x="5144"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304" name="Line 62"/>
            <p:cNvSpPr>
              <a:spLocks noChangeShapeType="1"/>
            </p:cNvSpPr>
            <p:nvPr/>
          </p:nvSpPr>
          <p:spPr bwMode="auto">
            <a:xfrm>
              <a:off x="5244"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305" name="Line 63"/>
            <p:cNvSpPr>
              <a:spLocks noChangeShapeType="1"/>
            </p:cNvSpPr>
            <p:nvPr/>
          </p:nvSpPr>
          <p:spPr bwMode="auto">
            <a:xfrm>
              <a:off x="5343"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306" name="Line 64"/>
            <p:cNvSpPr>
              <a:spLocks noChangeShapeType="1"/>
            </p:cNvSpPr>
            <p:nvPr/>
          </p:nvSpPr>
          <p:spPr bwMode="auto">
            <a:xfrm>
              <a:off x="5443"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307" name="Line 65"/>
            <p:cNvSpPr>
              <a:spLocks noChangeShapeType="1"/>
            </p:cNvSpPr>
            <p:nvPr/>
          </p:nvSpPr>
          <p:spPr bwMode="auto">
            <a:xfrm>
              <a:off x="5542"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grpSp>
    </p:spTree>
    <p:extLst>
      <p:ext uri="{BB962C8B-B14F-4D97-AF65-F5344CB8AC3E}">
        <p14:creationId xmlns:p14="http://schemas.microsoft.com/office/powerpoint/2010/main" val="3992117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0">
                                            <p:txEl>
                                              <p:pRg st="0" end="0"/>
                                            </p:txEl>
                                          </p:spTgt>
                                        </p:tgtEl>
                                        <p:attrNameLst>
                                          <p:attrName>style.visibility</p:attrName>
                                        </p:attrNameLst>
                                      </p:cBhvr>
                                      <p:to>
                                        <p:strVal val="visible"/>
                                      </p:to>
                                    </p:set>
                                    <p:anim calcmode="lin" valueType="num">
                                      <p:cBhvr additive="base">
                                        <p:cTn id="7" dur="500" fill="hold"/>
                                        <p:tgtEl>
                                          <p:spTgt spid="19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0">
                                            <p:txEl>
                                              <p:pRg st="2" end="2"/>
                                            </p:txEl>
                                          </p:spTgt>
                                        </p:tgtEl>
                                        <p:attrNameLst>
                                          <p:attrName>style.visibility</p:attrName>
                                        </p:attrNameLst>
                                      </p:cBhvr>
                                      <p:to>
                                        <p:strVal val="visible"/>
                                      </p:to>
                                    </p:set>
                                    <p:anim calcmode="lin" valueType="num">
                                      <p:cBhvr additive="base">
                                        <p:cTn id="13" dur="500" fill="hold"/>
                                        <p:tgtEl>
                                          <p:spTgt spid="19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8"/>
          <p:cNvSpPr>
            <a:spLocks noChangeArrowheads="1"/>
          </p:cNvSpPr>
          <p:nvPr/>
        </p:nvSpPr>
        <p:spPr bwMode="auto">
          <a:xfrm>
            <a:off x="68454" y="-90076"/>
            <a:ext cx="919253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r>
              <a:rPr lang="en-GB" sz="3200" dirty="0">
                <a:solidFill>
                  <a:srgbClr val="F62A08"/>
                </a:solidFill>
                <a:ea typeface="Arial Unicode MS" panose="020B0604020202020204" pitchFamily="34" charset="-128"/>
              </a:rPr>
              <a:t>A triple point of water ‘cell’</a:t>
            </a:r>
          </a:p>
        </p:txBody>
      </p:sp>
      <p:sp>
        <p:nvSpPr>
          <p:cNvPr id="189" name="TextBox 188"/>
          <p:cNvSpPr txBox="1"/>
          <p:nvPr/>
        </p:nvSpPr>
        <p:spPr>
          <a:xfrm>
            <a:off x="2909202" y="1346883"/>
            <a:ext cx="1930337" cy="461665"/>
          </a:xfrm>
          <a:prstGeom prst="rect">
            <a:avLst/>
          </a:prstGeom>
          <a:noFill/>
        </p:spPr>
        <p:txBody>
          <a:bodyPr wrap="none" rtlCol="0">
            <a:spAutoFit/>
          </a:bodyPr>
          <a:lstStyle/>
          <a:p>
            <a:pPr algn="ctr"/>
            <a:r>
              <a:rPr lang="en-GB" dirty="0">
                <a:solidFill>
                  <a:srgbClr val="0000FF"/>
                </a:solidFill>
                <a:ea typeface="Arial Unicode MS" panose="020B0604020202020204" pitchFamily="34" charset="-128"/>
              </a:rPr>
              <a:t>Glass vessel</a:t>
            </a:r>
          </a:p>
        </p:txBody>
      </p:sp>
      <p:sp>
        <p:nvSpPr>
          <p:cNvPr id="190" name="TextBox 189"/>
          <p:cNvSpPr txBox="1"/>
          <p:nvPr/>
        </p:nvSpPr>
        <p:spPr>
          <a:xfrm>
            <a:off x="7115732" y="1994596"/>
            <a:ext cx="4452876" cy="2308324"/>
          </a:xfrm>
          <a:prstGeom prst="rect">
            <a:avLst/>
          </a:prstGeom>
          <a:noFill/>
        </p:spPr>
        <p:txBody>
          <a:bodyPr wrap="square" rtlCol="0">
            <a:spAutoFit/>
          </a:bodyPr>
          <a:lstStyle/>
          <a:p>
            <a:pPr algn="l"/>
            <a:r>
              <a:rPr lang="en-GB" dirty="0">
                <a:solidFill>
                  <a:srgbClr val="0000FF"/>
                </a:solidFill>
                <a:latin typeface="Arial Unicode MS" panose="020B0604020202020204" pitchFamily="34" charset="-128"/>
                <a:ea typeface="Arial Unicode MS" panose="020B0604020202020204" pitchFamily="34" charset="-128"/>
                <a:cs typeface="Arial Unicode MS" panose="020B0604020202020204" pitchFamily="34" charset="-128"/>
              </a:rPr>
              <a:t>1. Fill with ‘water’</a:t>
            </a:r>
          </a:p>
          <a:p>
            <a:pPr algn="l"/>
            <a:r>
              <a:rPr lang="en-GB" dirty="0">
                <a:solidFill>
                  <a:srgbClr val="0000FF"/>
                </a:solidFill>
                <a:latin typeface="Arial Unicode MS" panose="020B0604020202020204" pitchFamily="34" charset="-128"/>
                <a:ea typeface="Arial Unicode MS" panose="020B0604020202020204" pitchFamily="34" charset="-128"/>
                <a:cs typeface="Arial Unicode MS" panose="020B0604020202020204" pitchFamily="34" charset="-128"/>
              </a:rPr>
              <a:t>2. Remove the air</a:t>
            </a:r>
          </a:p>
          <a:p>
            <a:pPr algn="l"/>
            <a:r>
              <a:rPr lang="en-GB" dirty="0">
                <a:solidFill>
                  <a:srgbClr val="0000FF"/>
                </a:solidFill>
                <a:latin typeface="Arial Unicode MS" panose="020B0604020202020204" pitchFamily="34" charset="-128"/>
                <a:ea typeface="Arial Unicode MS" panose="020B0604020202020204" pitchFamily="34" charset="-128"/>
                <a:cs typeface="Arial Unicode MS" panose="020B0604020202020204" pitchFamily="34" charset="-128"/>
              </a:rPr>
              <a:t>3. Seal</a:t>
            </a:r>
          </a:p>
          <a:p>
            <a:pPr algn="l"/>
            <a:r>
              <a:rPr lang="en-GB" dirty="0">
                <a:solidFill>
                  <a:srgbClr val="0000FF"/>
                </a:solidFill>
                <a:latin typeface="Arial Unicode MS" panose="020B0604020202020204" pitchFamily="34" charset="-128"/>
                <a:ea typeface="Arial Unicode MS" panose="020B0604020202020204" pitchFamily="34" charset="-128"/>
                <a:cs typeface="Arial Unicode MS" panose="020B0604020202020204" pitchFamily="34" charset="-128"/>
              </a:rPr>
              <a:t>4. Water Vapour fills the space</a:t>
            </a:r>
          </a:p>
          <a:p>
            <a:pPr algn="l"/>
            <a:r>
              <a:rPr lang="en-GB" dirty="0">
                <a:solidFill>
                  <a:srgbClr val="0000FF"/>
                </a:solidFill>
                <a:latin typeface="Arial Unicode MS" panose="020B0604020202020204" pitchFamily="34" charset="-128"/>
                <a:ea typeface="Arial Unicode MS" panose="020B0604020202020204" pitchFamily="34" charset="-128"/>
                <a:cs typeface="Arial Unicode MS" panose="020B0604020202020204" pitchFamily="34" charset="-128"/>
              </a:rPr>
              <a:t>5. Chill the middle</a:t>
            </a:r>
          </a:p>
          <a:p>
            <a:pPr algn="l"/>
            <a:r>
              <a:rPr lang="en-GB" dirty="0">
                <a:solidFill>
                  <a:srgbClr val="0000FF"/>
                </a:solidFill>
                <a:latin typeface="Arial Unicode MS" panose="020B0604020202020204" pitchFamily="34" charset="-128"/>
                <a:ea typeface="Arial Unicode MS" panose="020B0604020202020204" pitchFamily="34" charset="-128"/>
                <a:cs typeface="Arial Unicode MS" panose="020B0604020202020204" pitchFamily="34" charset="-128"/>
              </a:rPr>
              <a:t>6. Leave to equilibrate</a:t>
            </a:r>
          </a:p>
        </p:txBody>
      </p:sp>
      <p:sp>
        <p:nvSpPr>
          <p:cNvPr id="4" name="Rectangle 3"/>
          <p:cNvSpPr/>
          <p:nvPr/>
        </p:nvSpPr>
        <p:spPr>
          <a:xfrm>
            <a:off x="2977373" y="2047975"/>
            <a:ext cx="1669255" cy="461665"/>
          </a:xfrm>
          <a:prstGeom prst="rect">
            <a:avLst/>
          </a:prstGeom>
          <a:ln>
            <a:solidFill>
              <a:srgbClr val="FF0000"/>
            </a:solidFill>
          </a:ln>
        </p:spPr>
        <p:txBody>
          <a:bodyPr wrap="square">
            <a:spAutoFit/>
          </a:bodyPr>
          <a:lstStyle/>
          <a:p>
            <a:pPr algn="ctr"/>
            <a:r>
              <a:rPr lang="en-GB" dirty="0">
                <a:solidFill>
                  <a:srgbClr val="0000FF"/>
                </a:solidFill>
                <a:latin typeface="Arial Unicode MS" panose="020B0604020202020204" pitchFamily="34" charset="-128"/>
                <a:ea typeface="Arial Unicode MS" panose="020B0604020202020204" pitchFamily="34" charset="-128"/>
                <a:cs typeface="Arial Unicode MS" panose="020B0604020202020204" pitchFamily="34" charset="-128"/>
              </a:rPr>
              <a:t>273.16 K</a:t>
            </a:r>
          </a:p>
        </p:txBody>
      </p:sp>
      <p:sp>
        <p:nvSpPr>
          <p:cNvPr id="6" name="Rounded Rectangle 5"/>
          <p:cNvSpPr/>
          <p:nvPr/>
        </p:nvSpPr>
        <p:spPr bwMode="auto">
          <a:xfrm>
            <a:off x="5213457" y="1988841"/>
            <a:ext cx="1008112" cy="4271827"/>
          </a:xfrm>
          <a:prstGeom prst="roundRect">
            <a:avLst>
              <a:gd name="adj" fmla="val 50000"/>
            </a:avLst>
          </a:prstGeom>
          <a:solidFill>
            <a:schemeClr val="accent6">
              <a:lumMod val="20000"/>
              <a:lumOff val="80000"/>
            </a:schemeClr>
          </a:solidFill>
          <a:ln w="57150" cap="flat" cmpd="sng" algn="ctr">
            <a:solidFill>
              <a:schemeClr val="bg1">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GB" dirty="0">
              <a:ea typeface="Arial Unicode MS" panose="020B0604020202020204" pitchFamily="34" charset="-128"/>
            </a:endParaRPr>
          </a:p>
        </p:txBody>
      </p:sp>
      <p:sp>
        <p:nvSpPr>
          <p:cNvPr id="8" name="Rectangle 7"/>
          <p:cNvSpPr/>
          <p:nvPr/>
        </p:nvSpPr>
        <p:spPr bwMode="auto">
          <a:xfrm rot="18949177">
            <a:off x="6022346" y="2035242"/>
            <a:ext cx="288032" cy="180242"/>
          </a:xfrm>
          <a:prstGeom prst="rect">
            <a:avLst/>
          </a:prstGeom>
          <a:solidFill>
            <a:schemeClr val="bg1"/>
          </a:solidFill>
          <a:ln w="38100" cap="flat" cmpd="sng" algn="ctr">
            <a:solidFill>
              <a:schemeClr val="bg1">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GB" dirty="0">
              <a:ea typeface="Arial Unicode MS" panose="020B0604020202020204" pitchFamily="34" charset="-128"/>
            </a:endParaRPr>
          </a:p>
        </p:txBody>
      </p:sp>
      <p:sp>
        <p:nvSpPr>
          <p:cNvPr id="9" name="Right Arrow 8"/>
          <p:cNvSpPr/>
          <p:nvPr/>
        </p:nvSpPr>
        <p:spPr bwMode="auto">
          <a:xfrm rot="18955159">
            <a:off x="6224743" y="1556791"/>
            <a:ext cx="720080" cy="288032"/>
          </a:xfrm>
          <a:prstGeom prst="rightArrow">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GB" dirty="0">
              <a:ea typeface="Arial Unicode MS" panose="020B0604020202020204" pitchFamily="34" charset="-128"/>
            </a:endParaRPr>
          </a:p>
        </p:txBody>
      </p:sp>
      <p:sp>
        <p:nvSpPr>
          <p:cNvPr id="250" name="Rounded Rectangle 249"/>
          <p:cNvSpPr/>
          <p:nvPr/>
        </p:nvSpPr>
        <p:spPr bwMode="auto">
          <a:xfrm>
            <a:off x="5210224" y="2850322"/>
            <a:ext cx="1015732" cy="3403089"/>
          </a:xfrm>
          <a:custGeom>
            <a:avLst/>
            <a:gdLst>
              <a:gd name="connsiteX0" fmla="*/ 0 w 1008112"/>
              <a:gd name="connsiteY0" fmla="*/ 504056 h 4271827"/>
              <a:gd name="connsiteX1" fmla="*/ 504056 w 1008112"/>
              <a:gd name="connsiteY1" fmla="*/ 0 h 4271827"/>
              <a:gd name="connsiteX2" fmla="*/ 504056 w 1008112"/>
              <a:gd name="connsiteY2" fmla="*/ 0 h 4271827"/>
              <a:gd name="connsiteX3" fmla="*/ 1008112 w 1008112"/>
              <a:gd name="connsiteY3" fmla="*/ 504056 h 4271827"/>
              <a:gd name="connsiteX4" fmla="*/ 1008112 w 1008112"/>
              <a:gd name="connsiteY4" fmla="*/ 3767771 h 4271827"/>
              <a:gd name="connsiteX5" fmla="*/ 504056 w 1008112"/>
              <a:gd name="connsiteY5" fmla="*/ 4271827 h 4271827"/>
              <a:gd name="connsiteX6" fmla="*/ 504056 w 1008112"/>
              <a:gd name="connsiteY6" fmla="*/ 4271827 h 4271827"/>
              <a:gd name="connsiteX7" fmla="*/ 0 w 1008112"/>
              <a:gd name="connsiteY7" fmla="*/ 3767771 h 4271827"/>
              <a:gd name="connsiteX8" fmla="*/ 0 w 1008112"/>
              <a:gd name="connsiteY8" fmla="*/ 504056 h 4271827"/>
              <a:gd name="connsiteX0" fmla="*/ 0 w 1008112"/>
              <a:gd name="connsiteY0" fmla="*/ 504056 h 4271827"/>
              <a:gd name="connsiteX1" fmla="*/ 504056 w 1008112"/>
              <a:gd name="connsiteY1" fmla="*/ 0 h 4271827"/>
              <a:gd name="connsiteX2" fmla="*/ 496436 w 1008112"/>
              <a:gd name="connsiteY2" fmla="*/ 2575560 h 4271827"/>
              <a:gd name="connsiteX3" fmla="*/ 1008112 w 1008112"/>
              <a:gd name="connsiteY3" fmla="*/ 504056 h 4271827"/>
              <a:gd name="connsiteX4" fmla="*/ 1008112 w 1008112"/>
              <a:gd name="connsiteY4" fmla="*/ 3767771 h 4271827"/>
              <a:gd name="connsiteX5" fmla="*/ 504056 w 1008112"/>
              <a:gd name="connsiteY5" fmla="*/ 4271827 h 4271827"/>
              <a:gd name="connsiteX6" fmla="*/ 504056 w 1008112"/>
              <a:gd name="connsiteY6" fmla="*/ 4271827 h 4271827"/>
              <a:gd name="connsiteX7" fmla="*/ 0 w 1008112"/>
              <a:gd name="connsiteY7" fmla="*/ 3767771 h 4271827"/>
              <a:gd name="connsiteX8" fmla="*/ 0 w 1008112"/>
              <a:gd name="connsiteY8" fmla="*/ 504056 h 4271827"/>
              <a:gd name="connsiteX0" fmla="*/ 0 w 1015732"/>
              <a:gd name="connsiteY0" fmla="*/ 504056 h 4271827"/>
              <a:gd name="connsiteX1" fmla="*/ 504056 w 1015732"/>
              <a:gd name="connsiteY1" fmla="*/ 0 h 4271827"/>
              <a:gd name="connsiteX2" fmla="*/ 496436 w 1015732"/>
              <a:gd name="connsiteY2" fmla="*/ 2575560 h 4271827"/>
              <a:gd name="connsiteX3" fmla="*/ 1015732 w 1015732"/>
              <a:gd name="connsiteY3" fmla="*/ 2576696 h 4271827"/>
              <a:gd name="connsiteX4" fmla="*/ 1008112 w 1015732"/>
              <a:gd name="connsiteY4" fmla="*/ 3767771 h 4271827"/>
              <a:gd name="connsiteX5" fmla="*/ 504056 w 1015732"/>
              <a:gd name="connsiteY5" fmla="*/ 4271827 h 4271827"/>
              <a:gd name="connsiteX6" fmla="*/ 504056 w 1015732"/>
              <a:gd name="connsiteY6" fmla="*/ 4271827 h 4271827"/>
              <a:gd name="connsiteX7" fmla="*/ 0 w 1015732"/>
              <a:gd name="connsiteY7" fmla="*/ 3767771 h 4271827"/>
              <a:gd name="connsiteX8" fmla="*/ 0 w 1015732"/>
              <a:gd name="connsiteY8" fmla="*/ 504056 h 4271827"/>
              <a:gd name="connsiteX0" fmla="*/ 0 w 1015732"/>
              <a:gd name="connsiteY0" fmla="*/ 504056 h 4271827"/>
              <a:gd name="connsiteX1" fmla="*/ 504056 w 1015732"/>
              <a:gd name="connsiteY1" fmla="*/ 0 h 4271827"/>
              <a:gd name="connsiteX2" fmla="*/ 496436 w 1015732"/>
              <a:gd name="connsiteY2" fmla="*/ 2575560 h 4271827"/>
              <a:gd name="connsiteX3" fmla="*/ 1015732 w 1015732"/>
              <a:gd name="connsiteY3" fmla="*/ 2576696 h 4271827"/>
              <a:gd name="connsiteX4" fmla="*/ 1008112 w 1015732"/>
              <a:gd name="connsiteY4" fmla="*/ 3767771 h 4271827"/>
              <a:gd name="connsiteX5" fmla="*/ 504056 w 1015732"/>
              <a:gd name="connsiteY5" fmla="*/ 4271827 h 4271827"/>
              <a:gd name="connsiteX6" fmla="*/ 504056 w 1015732"/>
              <a:gd name="connsiteY6" fmla="*/ 4271827 h 4271827"/>
              <a:gd name="connsiteX7" fmla="*/ 0 w 1015732"/>
              <a:gd name="connsiteY7" fmla="*/ 3767771 h 4271827"/>
              <a:gd name="connsiteX8" fmla="*/ 0 w 1015732"/>
              <a:gd name="connsiteY8" fmla="*/ 504056 h 4271827"/>
              <a:gd name="connsiteX0" fmla="*/ 0 w 1023352"/>
              <a:gd name="connsiteY0" fmla="*/ 2553836 h 4271827"/>
              <a:gd name="connsiteX1" fmla="*/ 511676 w 1023352"/>
              <a:gd name="connsiteY1" fmla="*/ 0 h 4271827"/>
              <a:gd name="connsiteX2" fmla="*/ 504056 w 1023352"/>
              <a:gd name="connsiteY2" fmla="*/ 2575560 h 4271827"/>
              <a:gd name="connsiteX3" fmla="*/ 1023352 w 1023352"/>
              <a:gd name="connsiteY3" fmla="*/ 2576696 h 4271827"/>
              <a:gd name="connsiteX4" fmla="*/ 1015732 w 1023352"/>
              <a:gd name="connsiteY4" fmla="*/ 3767771 h 4271827"/>
              <a:gd name="connsiteX5" fmla="*/ 511676 w 1023352"/>
              <a:gd name="connsiteY5" fmla="*/ 4271827 h 4271827"/>
              <a:gd name="connsiteX6" fmla="*/ 511676 w 1023352"/>
              <a:gd name="connsiteY6" fmla="*/ 4271827 h 4271827"/>
              <a:gd name="connsiteX7" fmla="*/ 7620 w 1023352"/>
              <a:gd name="connsiteY7" fmla="*/ 3767771 h 4271827"/>
              <a:gd name="connsiteX8" fmla="*/ 0 w 1023352"/>
              <a:gd name="connsiteY8" fmla="*/ 2553836 h 4271827"/>
              <a:gd name="connsiteX0" fmla="*/ 0 w 1023352"/>
              <a:gd name="connsiteY0" fmla="*/ 2553836 h 4271827"/>
              <a:gd name="connsiteX1" fmla="*/ 511676 w 1023352"/>
              <a:gd name="connsiteY1" fmla="*/ 0 h 4271827"/>
              <a:gd name="connsiteX2" fmla="*/ 504056 w 1023352"/>
              <a:gd name="connsiteY2" fmla="*/ 2575560 h 4271827"/>
              <a:gd name="connsiteX3" fmla="*/ 1023352 w 1023352"/>
              <a:gd name="connsiteY3" fmla="*/ 2576696 h 4271827"/>
              <a:gd name="connsiteX4" fmla="*/ 1015732 w 1023352"/>
              <a:gd name="connsiteY4" fmla="*/ 3767771 h 4271827"/>
              <a:gd name="connsiteX5" fmla="*/ 511676 w 1023352"/>
              <a:gd name="connsiteY5" fmla="*/ 4271827 h 4271827"/>
              <a:gd name="connsiteX6" fmla="*/ 511676 w 1023352"/>
              <a:gd name="connsiteY6" fmla="*/ 4271827 h 4271827"/>
              <a:gd name="connsiteX7" fmla="*/ 7620 w 1023352"/>
              <a:gd name="connsiteY7" fmla="*/ 3767771 h 4271827"/>
              <a:gd name="connsiteX8" fmla="*/ 0 w 1023352"/>
              <a:gd name="connsiteY8" fmla="*/ 2553836 h 4271827"/>
              <a:gd name="connsiteX0" fmla="*/ 0 w 1023352"/>
              <a:gd name="connsiteY0" fmla="*/ 83778 h 1801769"/>
              <a:gd name="connsiteX1" fmla="*/ 504056 w 1023352"/>
              <a:gd name="connsiteY1" fmla="*/ 105502 h 1801769"/>
              <a:gd name="connsiteX2" fmla="*/ 1023352 w 1023352"/>
              <a:gd name="connsiteY2" fmla="*/ 106638 h 1801769"/>
              <a:gd name="connsiteX3" fmla="*/ 1015732 w 1023352"/>
              <a:gd name="connsiteY3" fmla="*/ 1297713 h 1801769"/>
              <a:gd name="connsiteX4" fmla="*/ 511676 w 1023352"/>
              <a:gd name="connsiteY4" fmla="*/ 1801769 h 1801769"/>
              <a:gd name="connsiteX5" fmla="*/ 511676 w 1023352"/>
              <a:gd name="connsiteY5" fmla="*/ 1801769 h 1801769"/>
              <a:gd name="connsiteX6" fmla="*/ 7620 w 1023352"/>
              <a:gd name="connsiteY6" fmla="*/ 1297713 h 1801769"/>
              <a:gd name="connsiteX7" fmla="*/ 0 w 1023352"/>
              <a:gd name="connsiteY7" fmla="*/ 83778 h 1801769"/>
              <a:gd name="connsiteX0" fmla="*/ 0 w 1023352"/>
              <a:gd name="connsiteY0" fmla="*/ 0 h 1717991"/>
              <a:gd name="connsiteX1" fmla="*/ 504056 w 1023352"/>
              <a:gd name="connsiteY1" fmla="*/ 21724 h 1717991"/>
              <a:gd name="connsiteX2" fmla="*/ 1023352 w 1023352"/>
              <a:gd name="connsiteY2" fmla="*/ 22860 h 1717991"/>
              <a:gd name="connsiteX3" fmla="*/ 1015732 w 1023352"/>
              <a:gd name="connsiteY3" fmla="*/ 1213935 h 1717991"/>
              <a:gd name="connsiteX4" fmla="*/ 511676 w 1023352"/>
              <a:gd name="connsiteY4" fmla="*/ 1717991 h 1717991"/>
              <a:gd name="connsiteX5" fmla="*/ 511676 w 1023352"/>
              <a:gd name="connsiteY5" fmla="*/ 1717991 h 1717991"/>
              <a:gd name="connsiteX6" fmla="*/ 7620 w 1023352"/>
              <a:gd name="connsiteY6" fmla="*/ 1213935 h 1717991"/>
              <a:gd name="connsiteX7" fmla="*/ 0 w 1023352"/>
              <a:gd name="connsiteY7" fmla="*/ 0 h 1717991"/>
              <a:gd name="connsiteX0" fmla="*/ 0 w 1015732"/>
              <a:gd name="connsiteY0" fmla="*/ 1744980 h 3462971"/>
              <a:gd name="connsiteX1" fmla="*/ 504056 w 1015732"/>
              <a:gd name="connsiteY1" fmla="*/ 1766704 h 3462971"/>
              <a:gd name="connsiteX2" fmla="*/ 1015732 w 1015732"/>
              <a:gd name="connsiteY2" fmla="*/ 0 h 3462971"/>
              <a:gd name="connsiteX3" fmla="*/ 1015732 w 1015732"/>
              <a:gd name="connsiteY3" fmla="*/ 2958915 h 3462971"/>
              <a:gd name="connsiteX4" fmla="*/ 511676 w 1015732"/>
              <a:gd name="connsiteY4" fmla="*/ 3462971 h 3462971"/>
              <a:gd name="connsiteX5" fmla="*/ 511676 w 1015732"/>
              <a:gd name="connsiteY5" fmla="*/ 3462971 h 3462971"/>
              <a:gd name="connsiteX6" fmla="*/ 7620 w 1015732"/>
              <a:gd name="connsiteY6" fmla="*/ 2958915 h 3462971"/>
              <a:gd name="connsiteX7" fmla="*/ 0 w 1015732"/>
              <a:gd name="connsiteY7" fmla="*/ 1744980 h 3462971"/>
              <a:gd name="connsiteX0" fmla="*/ 0 w 1015732"/>
              <a:gd name="connsiteY0" fmla="*/ 60960 h 3462971"/>
              <a:gd name="connsiteX1" fmla="*/ 504056 w 1015732"/>
              <a:gd name="connsiteY1" fmla="*/ 1766704 h 3462971"/>
              <a:gd name="connsiteX2" fmla="*/ 1015732 w 1015732"/>
              <a:gd name="connsiteY2" fmla="*/ 0 h 3462971"/>
              <a:gd name="connsiteX3" fmla="*/ 1015732 w 1015732"/>
              <a:gd name="connsiteY3" fmla="*/ 2958915 h 3462971"/>
              <a:gd name="connsiteX4" fmla="*/ 511676 w 1015732"/>
              <a:gd name="connsiteY4" fmla="*/ 3462971 h 3462971"/>
              <a:gd name="connsiteX5" fmla="*/ 511676 w 1015732"/>
              <a:gd name="connsiteY5" fmla="*/ 3462971 h 3462971"/>
              <a:gd name="connsiteX6" fmla="*/ 7620 w 1015732"/>
              <a:gd name="connsiteY6" fmla="*/ 2958915 h 3462971"/>
              <a:gd name="connsiteX7" fmla="*/ 0 w 1015732"/>
              <a:gd name="connsiteY7" fmla="*/ 60960 h 3462971"/>
              <a:gd name="connsiteX0" fmla="*/ 0 w 1015732"/>
              <a:gd name="connsiteY0" fmla="*/ 397731 h 3799742"/>
              <a:gd name="connsiteX1" fmla="*/ 1015732 w 1015732"/>
              <a:gd name="connsiteY1" fmla="*/ 336771 h 3799742"/>
              <a:gd name="connsiteX2" fmla="*/ 1015732 w 1015732"/>
              <a:gd name="connsiteY2" fmla="*/ 3295686 h 3799742"/>
              <a:gd name="connsiteX3" fmla="*/ 511676 w 1015732"/>
              <a:gd name="connsiteY3" fmla="*/ 3799742 h 3799742"/>
              <a:gd name="connsiteX4" fmla="*/ 511676 w 1015732"/>
              <a:gd name="connsiteY4" fmla="*/ 3799742 h 3799742"/>
              <a:gd name="connsiteX5" fmla="*/ 7620 w 1015732"/>
              <a:gd name="connsiteY5" fmla="*/ 3295686 h 3799742"/>
              <a:gd name="connsiteX6" fmla="*/ 0 w 1015732"/>
              <a:gd name="connsiteY6" fmla="*/ 397731 h 3799742"/>
              <a:gd name="connsiteX0" fmla="*/ 0 w 1015732"/>
              <a:gd name="connsiteY0" fmla="*/ 366064 h 3768075"/>
              <a:gd name="connsiteX1" fmla="*/ 1008112 w 1015732"/>
              <a:gd name="connsiteY1" fmla="*/ 366064 h 3768075"/>
              <a:gd name="connsiteX2" fmla="*/ 1015732 w 1015732"/>
              <a:gd name="connsiteY2" fmla="*/ 3264019 h 3768075"/>
              <a:gd name="connsiteX3" fmla="*/ 511676 w 1015732"/>
              <a:gd name="connsiteY3" fmla="*/ 3768075 h 3768075"/>
              <a:gd name="connsiteX4" fmla="*/ 511676 w 1015732"/>
              <a:gd name="connsiteY4" fmla="*/ 3768075 h 3768075"/>
              <a:gd name="connsiteX5" fmla="*/ 7620 w 1015732"/>
              <a:gd name="connsiteY5" fmla="*/ 3264019 h 3768075"/>
              <a:gd name="connsiteX6" fmla="*/ 0 w 1015732"/>
              <a:gd name="connsiteY6" fmla="*/ 366064 h 3768075"/>
              <a:gd name="connsiteX0" fmla="*/ 0 w 1015732"/>
              <a:gd name="connsiteY0" fmla="*/ 228586 h 3630597"/>
              <a:gd name="connsiteX1" fmla="*/ 1008112 w 1015732"/>
              <a:gd name="connsiteY1" fmla="*/ 228586 h 3630597"/>
              <a:gd name="connsiteX2" fmla="*/ 1015732 w 1015732"/>
              <a:gd name="connsiteY2" fmla="*/ 3126541 h 3630597"/>
              <a:gd name="connsiteX3" fmla="*/ 511676 w 1015732"/>
              <a:gd name="connsiteY3" fmla="*/ 3630597 h 3630597"/>
              <a:gd name="connsiteX4" fmla="*/ 511676 w 1015732"/>
              <a:gd name="connsiteY4" fmla="*/ 3630597 h 3630597"/>
              <a:gd name="connsiteX5" fmla="*/ 7620 w 1015732"/>
              <a:gd name="connsiteY5" fmla="*/ 3126541 h 3630597"/>
              <a:gd name="connsiteX6" fmla="*/ 0 w 1015732"/>
              <a:gd name="connsiteY6" fmla="*/ 228586 h 3630597"/>
              <a:gd name="connsiteX0" fmla="*/ 0 w 1015732"/>
              <a:gd name="connsiteY0" fmla="*/ 19515 h 3421526"/>
              <a:gd name="connsiteX1" fmla="*/ 1008112 w 1015732"/>
              <a:gd name="connsiteY1" fmla="*/ 19515 h 3421526"/>
              <a:gd name="connsiteX2" fmla="*/ 1015732 w 1015732"/>
              <a:gd name="connsiteY2" fmla="*/ 2917470 h 3421526"/>
              <a:gd name="connsiteX3" fmla="*/ 511676 w 1015732"/>
              <a:gd name="connsiteY3" fmla="*/ 3421526 h 3421526"/>
              <a:gd name="connsiteX4" fmla="*/ 511676 w 1015732"/>
              <a:gd name="connsiteY4" fmla="*/ 3421526 h 3421526"/>
              <a:gd name="connsiteX5" fmla="*/ 7620 w 1015732"/>
              <a:gd name="connsiteY5" fmla="*/ 2917470 h 3421526"/>
              <a:gd name="connsiteX6" fmla="*/ 0 w 1015732"/>
              <a:gd name="connsiteY6" fmla="*/ 19515 h 3421526"/>
              <a:gd name="connsiteX0" fmla="*/ 0 w 1015732"/>
              <a:gd name="connsiteY0" fmla="*/ 1078 h 3403089"/>
              <a:gd name="connsiteX1" fmla="*/ 1008112 w 1015732"/>
              <a:gd name="connsiteY1" fmla="*/ 1078 h 3403089"/>
              <a:gd name="connsiteX2" fmla="*/ 1015732 w 1015732"/>
              <a:gd name="connsiteY2" fmla="*/ 2899033 h 3403089"/>
              <a:gd name="connsiteX3" fmla="*/ 511676 w 1015732"/>
              <a:gd name="connsiteY3" fmla="*/ 3403089 h 3403089"/>
              <a:gd name="connsiteX4" fmla="*/ 511676 w 1015732"/>
              <a:gd name="connsiteY4" fmla="*/ 3403089 h 3403089"/>
              <a:gd name="connsiteX5" fmla="*/ 7620 w 1015732"/>
              <a:gd name="connsiteY5" fmla="*/ 2899033 h 3403089"/>
              <a:gd name="connsiteX6" fmla="*/ 0 w 1015732"/>
              <a:gd name="connsiteY6" fmla="*/ 1078 h 340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5732" h="3403089">
                <a:moveTo>
                  <a:pt x="0" y="1078"/>
                </a:moveTo>
                <a:cubicBezTo>
                  <a:pt x="488059" y="-4394"/>
                  <a:pt x="564503" y="13386"/>
                  <a:pt x="1008112" y="1078"/>
                </a:cubicBezTo>
                <a:lnTo>
                  <a:pt x="1015732" y="2899033"/>
                </a:lnTo>
                <a:cubicBezTo>
                  <a:pt x="1015732" y="3177415"/>
                  <a:pt x="790058" y="3403089"/>
                  <a:pt x="511676" y="3403089"/>
                </a:cubicBezTo>
                <a:lnTo>
                  <a:pt x="511676" y="3403089"/>
                </a:lnTo>
                <a:cubicBezTo>
                  <a:pt x="233294" y="3403089"/>
                  <a:pt x="7620" y="3177415"/>
                  <a:pt x="7620" y="2899033"/>
                </a:cubicBezTo>
                <a:lnTo>
                  <a:pt x="0" y="1078"/>
                </a:lnTo>
                <a:close/>
              </a:path>
            </a:pathLst>
          </a:custGeom>
          <a:solidFill>
            <a:srgbClr val="0000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GB" dirty="0">
              <a:ea typeface="Arial Unicode MS" panose="020B0604020202020204" pitchFamily="34" charset="-128"/>
            </a:endParaRPr>
          </a:p>
        </p:txBody>
      </p:sp>
      <p:sp>
        <p:nvSpPr>
          <p:cNvPr id="251" name="Rounded Rectangle 249"/>
          <p:cNvSpPr/>
          <p:nvPr/>
        </p:nvSpPr>
        <p:spPr bwMode="auto">
          <a:xfrm>
            <a:off x="5348881" y="2657769"/>
            <a:ext cx="750515" cy="3012876"/>
          </a:xfrm>
          <a:custGeom>
            <a:avLst/>
            <a:gdLst>
              <a:gd name="connsiteX0" fmla="*/ 0 w 1008112"/>
              <a:gd name="connsiteY0" fmla="*/ 504056 h 4271827"/>
              <a:gd name="connsiteX1" fmla="*/ 504056 w 1008112"/>
              <a:gd name="connsiteY1" fmla="*/ 0 h 4271827"/>
              <a:gd name="connsiteX2" fmla="*/ 504056 w 1008112"/>
              <a:gd name="connsiteY2" fmla="*/ 0 h 4271827"/>
              <a:gd name="connsiteX3" fmla="*/ 1008112 w 1008112"/>
              <a:gd name="connsiteY3" fmla="*/ 504056 h 4271827"/>
              <a:gd name="connsiteX4" fmla="*/ 1008112 w 1008112"/>
              <a:gd name="connsiteY4" fmla="*/ 3767771 h 4271827"/>
              <a:gd name="connsiteX5" fmla="*/ 504056 w 1008112"/>
              <a:gd name="connsiteY5" fmla="*/ 4271827 h 4271827"/>
              <a:gd name="connsiteX6" fmla="*/ 504056 w 1008112"/>
              <a:gd name="connsiteY6" fmla="*/ 4271827 h 4271827"/>
              <a:gd name="connsiteX7" fmla="*/ 0 w 1008112"/>
              <a:gd name="connsiteY7" fmla="*/ 3767771 h 4271827"/>
              <a:gd name="connsiteX8" fmla="*/ 0 w 1008112"/>
              <a:gd name="connsiteY8" fmla="*/ 504056 h 4271827"/>
              <a:gd name="connsiteX0" fmla="*/ 0 w 1008112"/>
              <a:gd name="connsiteY0" fmla="*/ 504056 h 4271827"/>
              <a:gd name="connsiteX1" fmla="*/ 504056 w 1008112"/>
              <a:gd name="connsiteY1" fmla="*/ 0 h 4271827"/>
              <a:gd name="connsiteX2" fmla="*/ 496436 w 1008112"/>
              <a:gd name="connsiteY2" fmla="*/ 2575560 h 4271827"/>
              <a:gd name="connsiteX3" fmla="*/ 1008112 w 1008112"/>
              <a:gd name="connsiteY3" fmla="*/ 504056 h 4271827"/>
              <a:gd name="connsiteX4" fmla="*/ 1008112 w 1008112"/>
              <a:gd name="connsiteY4" fmla="*/ 3767771 h 4271827"/>
              <a:gd name="connsiteX5" fmla="*/ 504056 w 1008112"/>
              <a:gd name="connsiteY5" fmla="*/ 4271827 h 4271827"/>
              <a:gd name="connsiteX6" fmla="*/ 504056 w 1008112"/>
              <a:gd name="connsiteY6" fmla="*/ 4271827 h 4271827"/>
              <a:gd name="connsiteX7" fmla="*/ 0 w 1008112"/>
              <a:gd name="connsiteY7" fmla="*/ 3767771 h 4271827"/>
              <a:gd name="connsiteX8" fmla="*/ 0 w 1008112"/>
              <a:gd name="connsiteY8" fmla="*/ 504056 h 4271827"/>
              <a:gd name="connsiteX0" fmla="*/ 0 w 1015732"/>
              <a:gd name="connsiteY0" fmla="*/ 504056 h 4271827"/>
              <a:gd name="connsiteX1" fmla="*/ 504056 w 1015732"/>
              <a:gd name="connsiteY1" fmla="*/ 0 h 4271827"/>
              <a:gd name="connsiteX2" fmla="*/ 496436 w 1015732"/>
              <a:gd name="connsiteY2" fmla="*/ 2575560 h 4271827"/>
              <a:gd name="connsiteX3" fmla="*/ 1015732 w 1015732"/>
              <a:gd name="connsiteY3" fmla="*/ 2576696 h 4271827"/>
              <a:gd name="connsiteX4" fmla="*/ 1008112 w 1015732"/>
              <a:gd name="connsiteY4" fmla="*/ 3767771 h 4271827"/>
              <a:gd name="connsiteX5" fmla="*/ 504056 w 1015732"/>
              <a:gd name="connsiteY5" fmla="*/ 4271827 h 4271827"/>
              <a:gd name="connsiteX6" fmla="*/ 504056 w 1015732"/>
              <a:gd name="connsiteY6" fmla="*/ 4271827 h 4271827"/>
              <a:gd name="connsiteX7" fmla="*/ 0 w 1015732"/>
              <a:gd name="connsiteY7" fmla="*/ 3767771 h 4271827"/>
              <a:gd name="connsiteX8" fmla="*/ 0 w 1015732"/>
              <a:gd name="connsiteY8" fmla="*/ 504056 h 4271827"/>
              <a:gd name="connsiteX0" fmla="*/ 0 w 1015732"/>
              <a:gd name="connsiteY0" fmla="*/ 504056 h 4271827"/>
              <a:gd name="connsiteX1" fmla="*/ 504056 w 1015732"/>
              <a:gd name="connsiteY1" fmla="*/ 0 h 4271827"/>
              <a:gd name="connsiteX2" fmla="*/ 496436 w 1015732"/>
              <a:gd name="connsiteY2" fmla="*/ 2575560 h 4271827"/>
              <a:gd name="connsiteX3" fmla="*/ 1015732 w 1015732"/>
              <a:gd name="connsiteY3" fmla="*/ 2576696 h 4271827"/>
              <a:gd name="connsiteX4" fmla="*/ 1008112 w 1015732"/>
              <a:gd name="connsiteY4" fmla="*/ 3767771 h 4271827"/>
              <a:gd name="connsiteX5" fmla="*/ 504056 w 1015732"/>
              <a:gd name="connsiteY5" fmla="*/ 4271827 h 4271827"/>
              <a:gd name="connsiteX6" fmla="*/ 504056 w 1015732"/>
              <a:gd name="connsiteY6" fmla="*/ 4271827 h 4271827"/>
              <a:gd name="connsiteX7" fmla="*/ 0 w 1015732"/>
              <a:gd name="connsiteY7" fmla="*/ 3767771 h 4271827"/>
              <a:gd name="connsiteX8" fmla="*/ 0 w 1015732"/>
              <a:gd name="connsiteY8" fmla="*/ 504056 h 4271827"/>
              <a:gd name="connsiteX0" fmla="*/ 0 w 1023352"/>
              <a:gd name="connsiteY0" fmla="*/ 2553836 h 4271827"/>
              <a:gd name="connsiteX1" fmla="*/ 511676 w 1023352"/>
              <a:gd name="connsiteY1" fmla="*/ 0 h 4271827"/>
              <a:gd name="connsiteX2" fmla="*/ 504056 w 1023352"/>
              <a:gd name="connsiteY2" fmla="*/ 2575560 h 4271827"/>
              <a:gd name="connsiteX3" fmla="*/ 1023352 w 1023352"/>
              <a:gd name="connsiteY3" fmla="*/ 2576696 h 4271827"/>
              <a:gd name="connsiteX4" fmla="*/ 1015732 w 1023352"/>
              <a:gd name="connsiteY4" fmla="*/ 3767771 h 4271827"/>
              <a:gd name="connsiteX5" fmla="*/ 511676 w 1023352"/>
              <a:gd name="connsiteY5" fmla="*/ 4271827 h 4271827"/>
              <a:gd name="connsiteX6" fmla="*/ 511676 w 1023352"/>
              <a:gd name="connsiteY6" fmla="*/ 4271827 h 4271827"/>
              <a:gd name="connsiteX7" fmla="*/ 7620 w 1023352"/>
              <a:gd name="connsiteY7" fmla="*/ 3767771 h 4271827"/>
              <a:gd name="connsiteX8" fmla="*/ 0 w 1023352"/>
              <a:gd name="connsiteY8" fmla="*/ 2553836 h 4271827"/>
              <a:gd name="connsiteX0" fmla="*/ 0 w 1023352"/>
              <a:gd name="connsiteY0" fmla="*/ 2553836 h 4271827"/>
              <a:gd name="connsiteX1" fmla="*/ 511676 w 1023352"/>
              <a:gd name="connsiteY1" fmla="*/ 0 h 4271827"/>
              <a:gd name="connsiteX2" fmla="*/ 504056 w 1023352"/>
              <a:gd name="connsiteY2" fmla="*/ 2575560 h 4271827"/>
              <a:gd name="connsiteX3" fmla="*/ 1023352 w 1023352"/>
              <a:gd name="connsiteY3" fmla="*/ 2576696 h 4271827"/>
              <a:gd name="connsiteX4" fmla="*/ 1015732 w 1023352"/>
              <a:gd name="connsiteY4" fmla="*/ 3767771 h 4271827"/>
              <a:gd name="connsiteX5" fmla="*/ 511676 w 1023352"/>
              <a:gd name="connsiteY5" fmla="*/ 4271827 h 4271827"/>
              <a:gd name="connsiteX6" fmla="*/ 511676 w 1023352"/>
              <a:gd name="connsiteY6" fmla="*/ 4271827 h 4271827"/>
              <a:gd name="connsiteX7" fmla="*/ 7620 w 1023352"/>
              <a:gd name="connsiteY7" fmla="*/ 3767771 h 4271827"/>
              <a:gd name="connsiteX8" fmla="*/ 0 w 1023352"/>
              <a:gd name="connsiteY8" fmla="*/ 2553836 h 4271827"/>
              <a:gd name="connsiteX0" fmla="*/ 0 w 1023352"/>
              <a:gd name="connsiteY0" fmla="*/ 83778 h 1801769"/>
              <a:gd name="connsiteX1" fmla="*/ 504056 w 1023352"/>
              <a:gd name="connsiteY1" fmla="*/ 105502 h 1801769"/>
              <a:gd name="connsiteX2" fmla="*/ 1023352 w 1023352"/>
              <a:gd name="connsiteY2" fmla="*/ 106638 h 1801769"/>
              <a:gd name="connsiteX3" fmla="*/ 1015732 w 1023352"/>
              <a:gd name="connsiteY3" fmla="*/ 1297713 h 1801769"/>
              <a:gd name="connsiteX4" fmla="*/ 511676 w 1023352"/>
              <a:gd name="connsiteY4" fmla="*/ 1801769 h 1801769"/>
              <a:gd name="connsiteX5" fmla="*/ 511676 w 1023352"/>
              <a:gd name="connsiteY5" fmla="*/ 1801769 h 1801769"/>
              <a:gd name="connsiteX6" fmla="*/ 7620 w 1023352"/>
              <a:gd name="connsiteY6" fmla="*/ 1297713 h 1801769"/>
              <a:gd name="connsiteX7" fmla="*/ 0 w 1023352"/>
              <a:gd name="connsiteY7" fmla="*/ 83778 h 1801769"/>
              <a:gd name="connsiteX0" fmla="*/ 0 w 1023352"/>
              <a:gd name="connsiteY0" fmla="*/ 0 h 1717991"/>
              <a:gd name="connsiteX1" fmla="*/ 504056 w 1023352"/>
              <a:gd name="connsiteY1" fmla="*/ 21724 h 1717991"/>
              <a:gd name="connsiteX2" fmla="*/ 1023352 w 1023352"/>
              <a:gd name="connsiteY2" fmla="*/ 22860 h 1717991"/>
              <a:gd name="connsiteX3" fmla="*/ 1015732 w 1023352"/>
              <a:gd name="connsiteY3" fmla="*/ 1213935 h 1717991"/>
              <a:gd name="connsiteX4" fmla="*/ 511676 w 1023352"/>
              <a:gd name="connsiteY4" fmla="*/ 1717991 h 1717991"/>
              <a:gd name="connsiteX5" fmla="*/ 511676 w 1023352"/>
              <a:gd name="connsiteY5" fmla="*/ 1717991 h 1717991"/>
              <a:gd name="connsiteX6" fmla="*/ 7620 w 1023352"/>
              <a:gd name="connsiteY6" fmla="*/ 1213935 h 1717991"/>
              <a:gd name="connsiteX7" fmla="*/ 0 w 1023352"/>
              <a:gd name="connsiteY7" fmla="*/ 0 h 1717991"/>
              <a:gd name="connsiteX0" fmla="*/ 0 w 1015732"/>
              <a:gd name="connsiteY0" fmla="*/ 1744980 h 3462971"/>
              <a:gd name="connsiteX1" fmla="*/ 504056 w 1015732"/>
              <a:gd name="connsiteY1" fmla="*/ 1766704 h 3462971"/>
              <a:gd name="connsiteX2" fmla="*/ 1015732 w 1015732"/>
              <a:gd name="connsiteY2" fmla="*/ 0 h 3462971"/>
              <a:gd name="connsiteX3" fmla="*/ 1015732 w 1015732"/>
              <a:gd name="connsiteY3" fmla="*/ 2958915 h 3462971"/>
              <a:gd name="connsiteX4" fmla="*/ 511676 w 1015732"/>
              <a:gd name="connsiteY4" fmla="*/ 3462971 h 3462971"/>
              <a:gd name="connsiteX5" fmla="*/ 511676 w 1015732"/>
              <a:gd name="connsiteY5" fmla="*/ 3462971 h 3462971"/>
              <a:gd name="connsiteX6" fmla="*/ 7620 w 1015732"/>
              <a:gd name="connsiteY6" fmla="*/ 2958915 h 3462971"/>
              <a:gd name="connsiteX7" fmla="*/ 0 w 1015732"/>
              <a:gd name="connsiteY7" fmla="*/ 1744980 h 3462971"/>
              <a:gd name="connsiteX0" fmla="*/ 0 w 1015732"/>
              <a:gd name="connsiteY0" fmla="*/ 60960 h 3462971"/>
              <a:gd name="connsiteX1" fmla="*/ 504056 w 1015732"/>
              <a:gd name="connsiteY1" fmla="*/ 1766704 h 3462971"/>
              <a:gd name="connsiteX2" fmla="*/ 1015732 w 1015732"/>
              <a:gd name="connsiteY2" fmla="*/ 0 h 3462971"/>
              <a:gd name="connsiteX3" fmla="*/ 1015732 w 1015732"/>
              <a:gd name="connsiteY3" fmla="*/ 2958915 h 3462971"/>
              <a:gd name="connsiteX4" fmla="*/ 511676 w 1015732"/>
              <a:gd name="connsiteY4" fmla="*/ 3462971 h 3462971"/>
              <a:gd name="connsiteX5" fmla="*/ 511676 w 1015732"/>
              <a:gd name="connsiteY5" fmla="*/ 3462971 h 3462971"/>
              <a:gd name="connsiteX6" fmla="*/ 7620 w 1015732"/>
              <a:gd name="connsiteY6" fmla="*/ 2958915 h 3462971"/>
              <a:gd name="connsiteX7" fmla="*/ 0 w 1015732"/>
              <a:gd name="connsiteY7" fmla="*/ 60960 h 3462971"/>
              <a:gd name="connsiteX0" fmla="*/ 0 w 1015732"/>
              <a:gd name="connsiteY0" fmla="*/ 397731 h 3799742"/>
              <a:gd name="connsiteX1" fmla="*/ 1015732 w 1015732"/>
              <a:gd name="connsiteY1" fmla="*/ 336771 h 3799742"/>
              <a:gd name="connsiteX2" fmla="*/ 1015732 w 1015732"/>
              <a:gd name="connsiteY2" fmla="*/ 3295686 h 3799742"/>
              <a:gd name="connsiteX3" fmla="*/ 511676 w 1015732"/>
              <a:gd name="connsiteY3" fmla="*/ 3799742 h 3799742"/>
              <a:gd name="connsiteX4" fmla="*/ 511676 w 1015732"/>
              <a:gd name="connsiteY4" fmla="*/ 3799742 h 3799742"/>
              <a:gd name="connsiteX5" fmla="*/ 7620 w 1015732"/>
              <a:gd name="connsiteY5" fmla="*/ 3295686 h 3799742"/>
              <a:gd name="connsiteX6" fmla="*/ 0 w 1015732"/>
              <a:gd name="connsiteY6" fmla="*/ 397731 h 3799742"/>
              <a:gd name="connsiteX0" fmla="*/ 0 w 1015732"/>
              <a:gd name="connsiteY0" fmla="*/ 366064 h 3768075"/>
              <a:gd name="connsiteX1" fmla="*/ 1008112 w 1015732"/>
              <a:gd name="connsiteY1" fmla="*/ 366064 h 3768075"/>
              <a:gd name="connsiteX2" fmla="*/ 1015732 w 1015732"/>
              <a:gd name="connsiteY2" fmla="*/ 3264019 h 3768075"/>
              <a:gd name="connsiteX3" fmla="*/ 511676 w 1015732"/>
              <a:gd name="connsiteY3" fmla="*/ 3768075 h 3768075"/>
              <a:gd name="connsiteX4" fmla="*/ 511676 w 1015732"/>
              <a:gd name="connsiteY4" fmla="*/ 3768075 h 3768075"/>
              <a:gd name="connsiteX5" fmla="*/ 7620 w 1015732"/>
              <a:gd name="connsiteY5" fmla="*/ 3264019 h 3768075"/>
              <a:gd name="connsiteX6" fmla="*/ 0 w 1015732"/>
              <a:gd name="connsiteY6" fmla="*/ 366064 h 3768075"/>
              <a:gd name="connsiteX0" fmla="*/ 0 w 1015732"/>
              <a:gd name="connsiteY0" fmla="*/ 228586 h 3630597"/>
              <a:gd name="connsiteX1" fmla="*/ 1008112 w 1015732"/>
              <a:gd name="connsiteY1" fmla="*/ 228586 h 3630597"/>
              <a:gd name="connsiteX2" fmla="*/ 1015732 w 1015732"/>
              <a:gd name="connsiteY2" fmla="*/ 3126541 h 3630597"/>
              <a:gd name="connsiteX3" fmla="*/ 511676 w 1015732"/>
              <a:gd name="connsiteY3" fmla="*/ 3630597 h 3630597"/>
              <a:gd name="connsiteX4" fmla="*/ 511676 w 1015732"/>
              <a:gd name="connsiteY4" fmla="*/ 3630597 h 3630597"/>
              <a:gd name="connsiteX5" fmla="*/ 7620 w 1015732"/>
              <a:gd name="connsiteY5" fmla="*/ 3126541 h 3630597"/>
              <a:gd name="connsiteX6" fmla="*/ 0 w 1015732"/>
              <a:gd name="connsiteY6" fmla="*/ 228586 h 3630597"/>
              <a:gd name="connsiteX0" fmla="*/ 0 w 1015732"/>
              <a:gd name="connsiteY0" fmla="*/ 19515 h 3421526"/>
              <a:gd name="connsiteX1" fmla="*/ 1008112 w 1015732"/>
              <a:gd name="connsiteY1" fmla="*/ 19515 h 3421526"/>
              <a:gd name="connsiteX2" fmla="*/ 1015732 w 1015732"/>
              <a:gd name="connsiteY2" fmla="*/ 2917470 h 3421526"/>
              <a:gd name="connsiteX3" fmla="*/ 511676 w 1015732"/>
              <a:gd name="connsiteY3" fmla="*/ 3421526 h 3421526"/>
              <a:gd name="connsiteX4" fmla="*/ 511676 w 1015732"/>
              <a:gd name="connsiteY4" fmla="*/ 3421526 h 3421526"/>
              <a:gd name="connsiteX5" fmla="*/ 7620 w 1015732"/>
              <a:gd name="connsiteY5" fmla="*/ 2917470 h 3421526"/>
              <a:gd name="connsiteX6" fmla="*/ 0 w 1015732"/>
              <a:gd name="connsiteY6" fmla="*/ 19515 h 3421526"/>
              <a:gd name="connsiteX0" fmla="*/ 0 w 1015732"/>
              <a:gd name="connsiteY0" fmla="*/ 1078 h 3403089"/>
              <a:gd name="connsiteX1" fmla="*/ 1008112 w 1015732"/>
              <a:gd name="connsiteY1" fmla="*/ 1078 h 3403089"/>
              <a:gd name="connsiteX2" fmla="*/ 1015732 w 1015732"/>
              <a:gd name="connsiteY2" fmla="*/ 2899033 h 3403089"/>
              <a:gd name="connsiteX3" fmla="*/ 511676 w 1015732"/>
              <a:gd name="connsiteY3" fmla="*/ 3403089 h 3403089"/>
              <a:gd name="connsiteX4" fmla="*/ 511676 w 1015732"/>
              <a:gd name="connsiteY4" fmla="*/ 3403089 h 3403089"/>
              <a:gd name="connsiteX5" fmla="*/ 7620 w 1015732"/>
              <a:gd name="connsiteY5" fmla="*/ 2899033 h 3403089"/>
              <a:gd name="connsiteX6" fmla="*/ 0 w 1015732"/>
              <a:gd name="connsiteY6" fmla="*/ 1078 h 3403089"/>
              <a:gd name="connsiteX0" fmla="*/ 0 w 1015732"/>
              <a:gd name="connsiteY0" fmla="*/ 62759 h 3464770"/>
              <a:gd name="connsiteX1" fmla="*/ 1008112 w 1015732"/>
              <a:gd name="connsiteY1" fmla="*/ 62759 h 3464770"/>
              <a:gd name="connsiteX2" fmla="*/ 1015732 w 1015732"/>
              <a:gd name="connsiteY2" fmla="*/ 2960714 h 3464770"/>
              <a:gd name="connsiteX3" fmla="*/ 511676 w 1015732"/>
              <a:gd name="connsiteY3" fmla="*/ 3464770 h 3464770"/>
              <a:gd name="connsiteX4" fmla="*/ 511676 w 1015732"/>
              <a:gd name="connsiteY4" fmla="*/ 3464770 h 3464770"/>
              <a:gd name="connsiteX5" fmla="*/ 7620 w 1015732"/>
              <a:gd name="connsiteY5" fmla="*/ 2960714 h 3464770"/>
              <a:gd name="connsiteX6" fmla="*/ 0 w 1015732"/>
              <a:gd name="connsiteY6" fmla="*/ 62759 h 3464770"/>
              <a:gd name="connsiteX0" fmla="*/ 0 w 1015732"/>
              <a:gd name="connsiteY0" fmla="*/ 110592 h 3512603"/>
              <a:gd name="connsiteX1" fmla="*/ 1008112 w 1015732"/>
              <a:gd name="connsiteY1" fmla="*/ 110592 h 3512603"/>
              <a:gd name="connsiteX2" fmla="*/ 1015732 w 1015732"/>
              <a:gd name="connsiteY2" fmla="*/ 3008547 h 3512603"/>
              <a:gd name="connsiteX3" fmla="*/ 511676 w 1015732"/>
              <a:gd name="connsiteY3" fmla="*/ 3512603 h 3512603"/>
              <a:gd name="connsiteX4" fmla="*/ 511676 w 1015732"/>
              <a:gd name="connsiteY4" fmla="*/ 3512603 h 3512603"/>
              <a:gd name="connsiteX5" fmla="*/ 7620 w 1015732"/>
              <a:gd name="connsiteY5" fmla="*/ 3008547 h 3512603"/>
              <a:gd name="connsiteX6" fmla="*/ 0 w 1015732"/>
              <a:gd name="connsiteY6" fmla="*/ 110592 h 3512603"/>
              <a:gd name="connsiteX0" fmla="*/ 0 w 1015732"/>
              <a:gd name="connsiteY0" fmla="*/ 100544 h 3502555"/>
              <a:gd name="connsiteX1" fmla="*/ 1008112 w 1015732"/>
              <a:gd name="connsiteY1" fmla="*/ 100544 h 3502555"/>
              <a:gd name="connsiteX2" fmla="*/ 1015732 w 1015732"/>
              <a:gd name="connsiteY2" fmla="*/ 2998499 h 3502555"/>
              <a:gd name="connsiteX3" fmla="*/ 511676 w 1015732"/>
              <a:gd name="connsiteY3" fmla="*/ 3502555 h 3502555"/>
              <a:gd name="connsiteX4" fmla="*/ 511676 w 1015732"/>
              <a:gd name="connsiteY4" fmla="*/ 3502555 h 3502555"/>
              <a:gd name="connsiteX5" fmla="*/ 7620 w 1015732"/>
              <a:gd name="connsiteY5" fmla="*/ 2998499 h 3502555"/>
              <a:gd name="connsiteX6" fmla="*/ 0 w 1015732"/>
              <a:gd name="connsiteY6" fmla="*/ 100544 h 3502555"/>
              <a:gd name="connsiteX0" fmla="*/ 0 w 1015732"/>
              <a:gd name="connsiteY0" fmla="*/ 103947 h 3505958"/>
              <a:gd name="connsiteX1" fmla="*/ 1008112 w 1015732"/>
              <a:gd name="connsiteY1" fmla="*/ 103947 h 3505958"/>
              <a:gd name="connsiteX2" fmla="*/ 1015732 w 1015732"/>
              <a:gd name="connsiteY2" fmla="*/ 3001902 h 3505958"/>
              <a:gd name="connsiteX3" fmla="*/ 511676 w 1015732"/>
              <a:gd name="connsiteY3" fmla="*/ 3505958 h 3505958"/>
              <a:gd name="connsiteX4" fmla="*/ 511676 w 1015732"/>
              <a:gd name="connsiteY4" fmla="*/ 3505958 h 3505958"/>
              <a:gd name="connsiteX5" fmla="*/ 7620 w 1015732"/>
              <a:gd name="connsiteY5" fmla="*/ 3001902 h 3505958"/>
              <a:gd name="connsiteX6" fmla="*/ 0 w 1015732"/>
              <a:gd name="connsiteY6" fmla="*/ 103947 h 3505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5732" h="3505958">
                <a:moveTo>
                  <a:pt x="0" y="103947"/>
                </a:moveTo>
                <a:cubicBezTo>
                  <a:pt x="13672" y="-25664"/>
                  <a:pt x="987326" y="-43353"/>
                  <a:pt x="1008112" y="103947"/>
                </a:cubicBezTo>
                <a:lnTo>
                  <a:pt x="1015732" y="3001902"/>
                </a:lnTo>
                <a:cubicBezTo>
                  <a:pt x="1015732" y="3280284"/>
                  <a:pt x="790058" y="3505958"/>
                  <a:pt x="511676" y="3505958"/>
                </a:cubicBezTo>
                <a:lnTo>
                  <a:pt x="511676" y="3505958"/>
                </a:lnTo>
                <a:cubicBezTo>
                  <a:pt x="233294" y="3505958"/>
                  <a:pt x="7620" y="3280284"/>
                  <a:pt x="7620" y="3001902"/>
                </a:cubicBezTo>
                <a:lnTo>
                  <a:pt x="0" y="103947"/>
                </a:lnTo>
                <a:close/>
              </a:path>
            </a:pathLst>
          </a:custGeom>
          <a:blipFill>
            <a:blip r:embed="rId3">
              <a:extLst>
                <a:ext uri="{28A0092B-C50C-407E-A947-70E740481C1C}">
                  <a14:useLocalDpi xmlns:a14="http://schemas.microsoft.com/office/drawing/2010/main"/>
                </a:ext>
              </a:extLst>
            </a:blip>
            <a:tile tx="0" ty="0" sx="100000" sy="100000" flip="none" algn="tl"/>
          </a:bli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GB" dirty="0">
              <a:ea typeface="Arial Unicode MS" panose="020B0604020202020204" pitchFamily="34" charset="-128"/>
            </a:endParaRPr>
          </a:p>
        </p:txBody>
      </p:sp>
      <p:sp>
        <p:nvSpPr>
          <p:cNvPr id="7" name="Rectangle 6"/>
          <p:cNvSpPr/>
          <p:nvPr/>
        </p:nvSpPr>
        <p:spPr bwMode="auto">
          <a:xfrm>
            <a:off x="5609501" y="1218787"/>
            <a:ext cx="216024" cy="4171879"/>
          </a:xfrm>
          <a:custGeom>
            <a:avLst/>
            <a:gdLst>
              <a:gd name="connsiteX0" fmla="*/ 0 w 216024"/>
              <a:gd name="connsiteY0" fmla="*/ 0 h 4082547"/>
              <a:gd name="connsiteX1" fmla="*/ 216024 w 216024"/>
              <a:gd name="connsiteY1" fmla="*/ 0 h 4082547"/>
              <a:gd name="connsiteX2" fmla="*/ 216024 w 216024"/>
              <a:gd name="connsiteY2" fmla="*/ 4082547 h 4082547"/>
              <a:gd name="connsiteX3" fmla="*/ 0 w 216024"/>
              <a:gd name="connsiteY3" fmla="*/ 4082547 h 4082547"/>
              <a:gd name="connsiteX4" fmla="*/ 0 w 216024"/>
              <a:gd name="connsiteY4" fmla="*/ 0 h 4082547"/>
              <a:gd name="connsiteX0" fmla="*/ 0 w 216024"/>
              <a:gd name="connsiteY0" fmla="*/ 0 h 4133347"/>
              <a:gd name="connsiteX1" fmla="*/ 216024 w 216024"/>
              <a:gd name="connsiteY1" fmla="*/ 0 h 4133347"/>
              <a:gd name="connsiteX2" fmla="*/ 216024 w 216024"/>
              <a:gd name="connsiteY2" fmla="*/ 4082547 h 4133347"/>
              <a:gd name="connsiteX3" fmla="*/ 0 w 216024"/>
              <a:gd name="connsiteY3" fmla="*/ 4082547 h 4133347"/>
              <a:gd name="connsiteX4" fmla="*/ 0 w 216024"/>
              <a:gd name="connsiteY4" fmla="*/ 0 h 4133347"/>
              <a:gd name="connsiteX0" fmla="*/ 0 w 216024"/>
              <a:gd name="connsiteY0" fmla="*/ 0 h 4164738"/>
              <a:gd name="connsiteX1" fmla="*/ 216024 w 216024"/>
              <a:gd name="connsiteY1" fmla="*/ 0 h 4164738"/>
              <a:gd name="connsiteX2" fmla="*/ 216024 w 216024"/>
              <a:gd name="connsiteY2" fmla="*/ 4082547 h 4164738"/>
              <a:gd name="connsiteX3" fmla="*/ 0 w 216024"/>
              <a:gd name="connsiteY3" fmla="*/ 4082547 h 4164738"/>
              <a:gd name="connsiteX4" fmla="*/ 0 w 216024"/>
              <a:gd name="connsiteY4" fmla="*/ 0 h 4164738"/>
              <a:gd name="connsiteX0" fmla="*/ 0 w 216024"/>
              <a:gd name="connsiteY0" fmla="*/ 0 h 4171879"/>
              <a:gd name="connsiteX1" fmla="*/ 216024 w 216024"/>
              <a:gd name="connsiteY1" fmla="*/ 0 h 4171879"/>
              <a:gd name="connsiteX2" fmla="*/ 216024 w 216024"/>
              <a:gd name="connsiteY2" fmla="*/ 4082547 h 4171879"/>
              <a:gd name="connsiteX3" fmla="*/ 0 w 216024"/>
              <a:gd name="connsiteY3" fmla="*/ 4082547 h 4171879"/>
              <a:gd name="connsiteX4" fmla="*/ 0 w 216024"/>
              <a:gd name="connsiteY4" fmla="*/ 0 h 4171879"/>
              <a:gd name="connsiteX0" fmla="*/ 0 w 216024"/>
              <a:gd name="connsiteY0" fmla="*/ 0 h 4171879"/>
              <a:gd name="connsiteX1" fmla="*/ 216024 w 216024"/>
              <a:gd name="connsiteY1" fmla="*/ 0 h 4171879"/>
              <a:gd name="connsiteX2" fmla="*/ 216024 w 216024"/>
              <a:gd name="connsiteY2" fmla="*/ 4082547 h 4171879"/>
              <a:gd name="connsiteX3" fmla="*/ 0 w 216024"/>
              <a:gd name="connsiteY3" fmla="*/ 4082547 h 4171879"/>
              <a:gd name="connsiteX4" fmla="*/ 0 w 216024"/>
              <a:gd name="connsiteY4" fmla="*/ 0 h 417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24" h="4171879">
                <a:moveTo>
                  <a:pt x="0" y="0"/>
                </a:moveTo>
                <a:lnTo>
                  <a:pt x="216024" y="0"/>
                </a:lnTo>
                <a:lnTo>
                  <a:pt x="216024" y="4082547"/>
                </a:lnTo>
                <a:cubicBezTo>
                  <a:pt x="210690" y="4206372"/>
                  <a:pt x="570" y="4196847"/>
                  <a:pt x="0" y="4082547"/>
                </a:cubicBezTo>
                <a:lnTo>
                  <a:pt x="0" y="0"/>
                </a:lnTo>
                <a:close/>
              </a:path>
            </a:pathLst>
          </a:cu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GB" dirty="0">
              <a:ea typeface="Arial Unicode MS" panose="020B0604020202020204" pitchFamily="34" charset="-128"/>
            </a:endParaRPr>
          </a:p>
        </p:txBody>
      </p:sp>
      <p:cxnSp>
        <p:nvCxnSpPr>
          <p:cNvPr id="12" name="Straight Connector 11"/>
          <p:cNvCxnSpPr/>
          <p:nvPr/>
        </p:nvCxnSpPr>
        <p:spPr bwMode="auto">
          <a:xfrm>
            <a:off x="4839538" y="1808547"/>
            <a:ext cx="509342" cy="31681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a:stCxn id="74" idx="0"/>
            <a:endCxn id="15" idx="2"/>
          </p:cNvCxnSpPr>
          <p:nvPr/>
        </p:nvCxnSpPr>
        <p:spPr bwMode="auto">
          <a:xfrm flipV="1">
            <a:off x="3874370" y="2854678"/>
            <a:ext cx="965169" cy="662153"/>
          </a:xfrm>
          <a:prstGeom prst="line">
            <a:avLst/>
          </a:prstGeom>
          <a:solidFill>
            <a:schemeClr val="accent1"/>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53" name="Group 11"/>
          <p:cNvGrpSpPr>
            <a:grpSpLocks/>
          </p:cNvGrpSpPr>
          <p:nvPr/>
        </p:nvGrpSpPr>
        <p:grpSpPr bwMode="auto">
          <a:xfrm rot="-5400000">
            <a:off x="-5470900" y="1468394"/>
            <a:ext cx="6637338" cy="192087"/>
            <a:chOff x="22" y="-516"/>
            <a:chExt cx="5744" cy="361"/>
          </a:xfrm>
        </p:grpSpPr>
        <p:sp>
          <p:nvSpPr>
            <p:cNvPr id="254" name="Freeform 12"/>
            <p:cNvSpPr>
              <a:spLocks/>
            </p:cNvSpPr>
            <p:nvPr/>
          </p:nvSpPr>
          <p:spPr bwMode="auto">
            <a:xfrm>
              <a:off x="22" y="-516"/>
              <a:ext cx="5744" cy="361"/>
            </a:xfrm>
            <a:custGeom>
              <a:avLst/>
              <a:gdLst>
                <a:gd name="T0" fmla="*/ 134 w 11488"/>
                <a:gd name="T1" fmla="*/ 1 h 361"/>
                <a:gd name="T2" fmla="*/ 105 w 11488"/>
                <a:gd name="T3" fmla="*/ 8 h 361"/>
                <a:gd name="T4" fmla="*/ 78 w 11488"/>
                <a:gd name="T5" fmla="*/ 22 h 361"/>
                <a:gd name="T6" fmla="*/ 55 w 11488"/>
                <a:gd name="T7" fmla="*/ 41 h 361"/>
                <a:gd name="T8" fmla="*/ 34 w 11488"/>
                <a:gd name="T9" fmla="*/ 66 h 361"/>
                <a:gd name="T10" fmla="*/ 18 w 11488"/>
                <a:gd name="T11" fmla="*/ 94 h 361"/>
                <a:gd name="T12" fmla="*/ 7 w 11488"/>
                <a:gd name="T13" fmla="*/ 126 h 361"/>
                <a:gd name="T14" fmla="*/ 1 w 11488"/>
                <a:gd name="T15" fmla="*/ 162 h 361"/>
                <a:gd name="T16" fmla="*/ 1 w 11488"/>
                <a:gd name="T17" fmla="*/ 198 h 361"/>
                <a:gd name="T18" fmla="*/ 7 w 11488"/>
                <a:gd name="T19" fmla="*/ 234 h 361"/>
                <a:gd name="T20" fmla="*/ 18 w 11488"/>
                <a:gd name="T21" fmla="*/ 267 h 361"/>
                <a:gd name="T22" fmla="*/ 34 w 11488"/>
                <a:gd name="T23" fmla="*/ 296 h 361"/>
                <a:gd name="T24" fmla="*/ 55 w 11488"/>
                <a:gd name="T25" fmla="*/ 320 h 361"/>
                <a:gd name="T26" fmla="*/ 78 w 11488"/>
                <a:gd name="T27" fmla="*/ 339 h 361"/>
                <a:gd name="T28" fmla="*/ 105 w 11488"/>
                <a:gd name="T29" fmla="*/ 352 h 361"/>
                <a:gd name="T30" fmla="*/ 134 w 11488"/>
                <a:gd name="T31" fmla="*/ 360 h 361"/>
                <a:gd name="T32" fmla="*/ 5595 w 11488"/>
                <a:gd name="T33" fmla="*/ 361 h 361"/>
                <a:gd name="T34" fmla="*/ 5625 w 11488"/>
                <a:gd name="T35" fmla="*/ 357 h 361"/>
                <a:gd name="T36" fmla="*/ 5653 w 11488"/>
                <a:gd name="T37" fmla="*/ 346 h 361"/>
                <a:gd name="T38" fmla="*/ 5679 w 11488"/>
                <a:gd name="T39" fmla="*/ 330 h 361"/>
                <a:gd name="T40" fmla="*/ 5701 w 11488"/>
                <a:gd name="T41" fmla="*/ 308 h 361"/>
                <a:gd name="T42" fmla="*/ 5718 w 11488"/>
                <a:gd name="T43" fmla="*/ 281 h 361"/>
                <a:gd name="T44" fmla="*/ 5732 w 11488"/>
                <a:gd name="T45" fmla="*/ 250 h 361"/>
                <a:gd name="T46" fmla="*/ 5741 w 11488"/>
                <a:gd name="T47" fmla="*/ 216 h 361"/>
                <a:gd name="T48" fmla="*/ 5744 w 11488"/>
                <a:gd name="T49" fmla="*/ 180 h 361"/>
                <a:gd name="T50" fmla="*/ 5741 w 11488"/>
                <a:gd name="T51" fmla="*/ 144 h 361"/>
                <a:gd name="T52" fmla="*/ 5732 w 11488"/>
                <a:gd name="T53" fmla="*/ 111 h 361"/>
                <a:gd name="T54" fmla="*/ 5718 w 11488"/>
                <a:gd name="T55" fmla="*/ 79 h 361"/>
                <a:gd name="T56" fmla="*/ 5701 w 11488"/>
                <a:gd name="T57" fmla="*/ 53 h 361"/>
                <a:gd name="T58" fmla="*/ 5679 w 11488"/>
                <a:gd name="T59" fmla="*/ 31 h 361"/>
                <a:gd name="T60" fmla="*/ 5653 w 11488"/>
                <a:gd name="T61" fmla="*/ 14 h 361"/>
                <a:gd name="T62" fmla="*/ 5625 w 11488"/>
                <a:gd name="T63" fmla="*/ 4 h 361"/>
                <a:gd name="T64" fmla="*/ 5595 w 11488"/>
                <a:gd name="T65" fmla="*/ 0 h 3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488" h="361">
                  <a:moveTo>
                    <a:pt x="298" y="0"/>
                  </a:moveTo>
                  <a:lnTo>
                    <a:pt x="268" y="1"/>
                  </a:lnTo>
                  <a:lnTo>
                    <a:pt x="239" y="4"/>
                  </a:lnTo>
                  <a:lnTo>
                    <a:pt x="209" y="8"/>
                  </a:lnTo>
                  <a:lnTo>
                    <a:pt x="183" y="14"/>
                  </a:lnTo>
                  <a:lnTo>
                    <a:pt x="155" y="22"/>
                  </a:lnTo>
                  <a:lnTo>
                    <a:pt x="131" y="31"/>
                  </a:lnTo>
                  <a:lnTo>
                    <a:pt x="109" y="41"/>
                  </a:lnTo>
                  <a:lnTo>
                    <a:pt x="87" y="53"/>
                  </a:lnTo>
                  <a:lnTo>
                    <a:pt x="68" y="66"/>
                  </a:lnTo>
                  <a:lnTo>
                    <a:pt x="52" y="79"/>
                  </a:lnTo>
                  <a:lnTo>
                    <a:pt x="36" y="94"/>
                  </a:lnTo>
                  <a:lnTo>
                    <a:pt x="24" y="111"/>
                  </a:lnTo>
                  <a:lnTo>
                    <a:pt x="14" y="126"/>
                  </a:lnTo>
                  <a:lnTo>
                    <a:pt x="6" y="144"/>
                  </a:lnTo>
                  <a:lnTo>
                    <a:pt x="2" y="162"/>
                  </a:lnTo>
                  <a:lnTo>
                    <a:pt x="0" y="180"/>
                  </a:lnTo>
                  <a:lnTo>
                    <a:pt x="2" y="198"/>
                  </a:lnTo>
                  <a:lnTo>
                    <a:pt x="6" y="216"/>
                  </a:lnTo>
                  <a:lnTo>
                    <a:pt x="14" y="234"/>
                  </a:lnTo>
                  <a:lnTo>
                    <a:pt x="24" y="250"/>
                  </a:lnTo>
                  <a:lnTo>
                    <a:pt x="36" y="267"/>
                  </a:lnTo>
                  <a:lnTo>
                    <a:pt x="52" y="281"/>
                  </a:lnTo>
                  <a:lnTo>
                    <a:pt x="68" y="296"/>
                  </a:lnTo>
                  <a:lnTo>
                    <a:pt x="87" y="308"/>
                  </a:lnTo>
                  <a:lnTo>
                    <a:pt x="109" y="320"/>
                  </a:lnTo>
                  <a:lnTo>
                    <a:pt x="131" y="330"/>
                  </a:lnTo>
                  <a:lnTo>
                    <a:pt x="155" y="339"/>
                  </a:lnTo>
                  <a:lnTo>
                    <a:pt x="183" y="346"/>
                  </a:lnTo>
                  <a:lnTo>
                    <a:pt x="209" y="352"/>
                  </a:lnTo>
                  <a:lnTo>
                    <a:pt x="239" y="357"/>
                  </a:lnTo>
                  <a:lnTo>
                    <a:pt x="268" y="360"/>
                  </a:lnTo>
                  <a:lnTo>
                    <a:pt x="298" y="361"/>
                  </a:lnTo>
                  <a:lnTo>
                    <a:pt x="11190" y="361"/>
                  </a:lnTo>
                  <a:lnTo>
                    <a:pt x="11220" y="360"/>
                  </a:lnTo>
                  <a:lnTo>
                    <a:pt x="11249" y="357"/>
                  </a:lnTo>
                  <a:lnTo>
                    <a:pt x="11279" y="352"/>
                  </a:lnTo>
                  <a:lnTo>
                    <a:pt x="11305" y="346"/>
                  </a:lnTo>
                  <a:lnTo>
                    <a:pt x="11333" y="339"/>
                  </a:lnTo>
                  <a:lnTo>
                    <a:pt x="11357" y="330"/>
                  </a:lnTo>
                  <a:lnTo>
                    <a:pt x="11381" y="320"/>
                  </a:lnTo>
                  <a:lnTo>
                    <a:pt x="11401" y="308"/>
                  </a:lnTo>
                  <a:lnTo>
                    <a:pt x="11420" y="296"/>
                  </a:lnTo>
                  <a:lnTo>
                    <a:pt x="11436" y="281"/>
                  </a:lnTo>
                  <a:lnTo>
                    <a:pt x="11452" y="267"/>
                  </a:lnTo>
                  <a:lnTo>
                    <a:pt x="11464" y="250"/>
                  </a:lnTo>
                  <a:lnTo>
                    <a:pt x="11474" y="234"/>
                  </a:lnTo>
                  <a:lnTo>
                    <a:pt x="11482" y="216"/>
                  </a:lnTo>
                  <a:lnTo>
                    <a:pt x="11486" y="198"/>
                  </a:lnTo>
                  <a:lnTo>
                    <a:pt x="11488" y="180"/>
                  </a:lnTo>
                  <a:lnTo>
                    <a:pt x="11486" y="162"/>
                  </a:lnTo>
                  <a:lnTo>
                    <a:pt x="11482" y="144"/>
                  </a:lnTo>
                  <a:lnTo>
                    <a:pt x="11474" y="126"/>
                  </a:lnTo>
                  <a:lnTo>
                    <a:pt x="11464" y="111"/>
                  </a:lnTo>
                  <a:lnTo>
                    <a:pt x="11452" y="94"/>
                  </a:lnTo>
                  <a:lnTo>
                    <a:pt x="11436" y="79"/>
                  </a:lnTo>
                  <a:lnTo>
                    <a:pt x="11420" y="66"/>
                  </a:lnTo>
                  <a:lnTo>
                    <a:pt x="11401" y="53"/>
                  </a:lnTo>
                  <a:lnTo>
                    <a:pt x="11381" y="41"/>
                  </a:lnTo>
                  <a:lnTo>
                    <a:pt x="11357" y="31"/>
                  </a:lnTo>
                  <a:lnTo>
                    <a:pt x="11333" y="22"/>
                  </a:lnTo>
                  <a:lnTo>
                    <a:pt x="11305" y="14"/>
                  </a:lnTo>
                  <a:lnTo>
                    <a:pt x="11279" y="8"/>
                  </a:lnTo>
                  <a:lnTo>
                    <a:pt x="11249" y="4"/>
                  </a:lnTo>
                  <a:lnTo>
                    <a:pt x="11220" y="1"/>
                  </a:lnTo>
                  <a:lnTo>
                    <a:pt x="11190" y="0"/>
                  </a:lnTo>
                  <a:lnTo>
                    <a:pt x="298" y="0"/>
                  </a:lnTo>
                  <a:close/>
                </a:path>
              </a:pathLst>
            </a:custGeom>
            <a:solidFill>
              <a:srgbClr val="C0C0C0"/>
            </a:solidFill>
            <a:ln w="9525">
              <a:solidFill>
                <a:srgbClr val="C0C0C0"/>
              </a:solidFill>
              <a:prstDash val="solid"/>
              <a:round/>
              <a:headEnd/>
              <a:tailEnd/>
            </a:ln>
          </p:spPr>
          <p:txBody>
            <a:bodyPr/>
            <a:lstStyle/>
            <a:p>
              <a:endParaRPr lang="en-GB" dirty="0">
                <a:ea typeface="Arial Unicode MS" panose="020B0604020202020204" pitchFamily="34" charset="-128"/>
              </a:endParaRPr>
            </a:p>
          </p:txBody>
        </p:sp>
        <p:sp>
          <p:nvSpPr>
            <p:cNvPr id="255" name="Line 13"/>
            <p:cNvSpPr>
              <a:spLocks noChangeShapeType="1"/>
            </p:cNvSpPr>
            <p:nvPr/>
          </p:nvSpPr>
          <p:spPr bwMode="auto">
            <a:xfrm>
              <a:off x="470" y="-336"/>
              <a:ext cx="507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56" name="Line 14"/>
            <p:cNvSpPr>
              <a:spLocks noChangeShapeType="1"/>
            </p:cNvSpPr>
            <p:nvPr/>
          </p:nvSpPr>
          <p:spPr bwMode="auto">
            <a:xfrm>
              <a:off x="768"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57" name="Rectangle 15"/>
            <p:cNvSpPr>
              <a:spLocks noChangeArrowheads="1"/>
            </p:cNvSpPr>
            <p:nvPr/>
          </p:nvSpPr>
          <p:spPr bwMode="auto">
            <a:xfrm>
              <a:off x="470" y="-360"/>
              <a:ext cx="5147" cy="4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Arial Unicode MS" panose="020B0604020202020204" pitchFamily="34" charset="-128"/>
              </a:endParaRPr>
            </a:p>
          </p:txBody>
        </p:sp>
        <p:sp>
          <p:nvSpPr>
            <p:cNvPr id="258" name="Rectangle 16"/>
            <p:cNvSpPr>
              <a:spLocks noChangeArrowheads="1"/>
            </p:cNvSpPr>
            <p:nvPr/>
          </p:nvSpPr>
          <p:spPr bwMode="auto">
            <a:xfrm>
              <a:off x="470" y="-360"/>
              <a:ext cx="1790" cy="4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Arial Unicode MS" panose="020B0604020202020204" pitchFamily="34" charset="-128"/>
              </a:endParaRPr>
            </a:p>
          </p:txBody>
        </p:sp>
        <p:sp>
          <p:nvSpPr>
            <p:cNvPr id="259" name="Freeform 17"/>
            <p:cNvSpPr>
              <a:spLocks/>
            </p:cNvSpPr>
            <p:nvPr/>
          </p:nvSpPr>
          <p:spPr bwMode="auto">
            <a:xfrm>
              <a:off x="171" y="-426"/>
              <a:ext cx="448" cy="181"/>
            </a:xfrm>
            <a:custGeom>
              <a:avLst/>
              <a:gdLst>
                <a:gd name="T0" fmla="*/ 75 w 895"/>
                <a:gd name="T1" fmla="*/ 0 h 181"/>
                <a:gd name="T2" fmla="*/ 60 w 895"/>
                <a:gd name="T3" fmla="*/ 3 h 181"/>
                <a:gd name="T4" fmla="*/ 46 w 895"/>
                <a:gd name="T5" fmla="*/ 7 h 181"/>
                <a:gd name="T6" fmla="*/ 33 w 895"/>
                <a:gd name="T7" fmla="*/ 16 h 181"/>
                <a:gd name="T8" fmla="*/ 22 w 895"/>
                <a:gd name="T9" fmla="*/ 27 h 181"/>
                <a:gd name="T10" fmla="*/ 13 w 895"/>
                <a:gd name="T11" fmla="*/ 40 h 181"/>
                <a:gd name="T12" fmla="*/ 6 w 895"/>
                <a:gd name="T13" fmla="*/ 55 h 181"/>
                <a:gd name="T14" fmla="*/ 2 w 895"/>
                <a:gd name="T15" fmla="*/ 72 h 181"/>
                <a:gd name="T16" fmla="*/ 0 w 895"/>
                <a:gd name="T17" fmla="*/ 90 h 181"/>
                <a:gd name="T18" fmla="*/ 2 w 895"/>
                <a:gd name="T19" fmla="*/ 108 h 181"/>
                <a:gd name="T20" fmla="*/ 6 w 895"/>
                <a:gd name="T21" fmla="*/ 125 h 181"/>
                <a:gd name="T22" fmla="*/ 13 w 895"/>
                <a:gd name="T23" fmla="*/ 141 h 181"/>
                <a:gd name="T24" fmla="*/ 22 w 895"/>
                <a:gd name="T25" fmla="*/ 154 h 181"/>
                <a:gd name="T26" fmla="*/ 33 w 895"/>
                <a:gd name="T27" fmla="*/ 165 h 181"/>
                <a:gd name="T28" fmla="*/ 46 w 895"/>
                <a:gd name="T29" fmla="*/ 173 h 181"/>
                <a:gd name="T30" fmla="*/ 60 w 895"/>
                <a:gd name="T31" fmla="*/ 178 h 181"/>
                <a:gd name="T32" fmla="*/ 75 w 895"/>
                <a:gd name="T33" fmla="*/ 181 h 181"/>
                <a:gd name="T34" fmla="*/ 373 w 895"/>
                <a:gd name="T35" fmla="*/ 181 h 181"/>
                <a:gd name="T36" fmla="*/ 388 w 895"/>
                <a:gd name="T37" fmla="*/ 178 h 181"/>
                <a:gd name="T38" fmla="*/ 402 w 895"/>
                <a:gd name="T39" fmla="*/ 173 h 181"/>
                <a:gd name="T40" fmla="*/ 415 w 895"/>
                <a:gd name="T41" fmla="*/ 165 h 181"/>
                <a:gd name="T42" fmla="*/ 426 w 895"/>
                <a:gd name="T43" fmla="*/ 154 h 181"/>
                <a:gd name="T44" fmla="*/ 435 w 895"/>
                <a:gd name="T45" fmla="*/ 141 h 181"/>
                <a:gd name="T46" fmla="*/ 442 w 895"/>
                <a:gd name="T47" fmla="*/ 125 h 181"/>
                <a:gd name="T48" fmla="*/ 446 w 895"/>
                <a:gd name="T49" fmla="*/ 108 h 181"/>
                <a:gd name="T50" fmla="*/ 448 w 895"/>
                <a:gd name="T51" fmla="*/ 90 h 181"/>
                <a:gd name="T52" fmla="*/ 446 w 895"/>
                <a:gd name="T53" fmla="*/ 72 h 181"/>
                <a:gd name="T54" fmla="*/ 442 w 895"/>
                <a:gd name="T55" fmla="*/ 55 h 181"/>
                <a:gd name="T56" fmla="*/ 435 w 895"/>
                <a:gd name="T57" fmla="*/ 40 h 181"/>
                <a:gd name="T58" fmla="*/ 426 w 895"/>
                <a:gd name="T59" fmla="*/ 27 h 181"/>
                <a:gd name="T60" fmla="*/ 415 w 895"/>
                <a:gd name="T61" fmla="*/ 16 h 181"/>
                <a:gd name="T62" fmla="*/ 402 w 895"/>
                <a:gd name="T63" fmla="*/ 7 h 181"/>
                <a:gd name="T64" fmla="*/ 388 w 895"/>
                <a:gd name="T65" fmla="*/ 3 h 181"/>
                <a:gd name="T66" fmla="*/ 373 w 895"/>
                <a:gd name="T67" fmla="*/ 0 h 181"/>
                <a:gd name="T68" fmla="*/ 75 w 895"/>
                <a:gd name="T69" fmla="*/ 0 h 18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95" h="181">
                  <a:moveTo>
                    <a:pt x="149" y="0"/>
                  </a:moveTo>
                  <a:lnTo>
                    <a:pt x="120" y="3"/>
                  </a:lnTo>
                  <a:lnTo>
                    <a:pt x="92" y="7"/>
                  </a:lnTo>
                  <a:lnTo>
                    <a:pt x="66" y="16"/>
                  </a:lnTo>
                  <a:lnTo>
                    <a:pt x="44" y="27"/>
                  </a:lnTo>
                  <a:lnTo>
                    <a:pt x="26" y="40"/>
                  </a:lnTo>
                  <a:lnTo>
                    <a:pt x="12" y="55"/>
                  </a:lnTo>
                  <a:lnTo>
                    <a:pt x="4" y="72"/>
                  </a:lnTo>
                  <a:lnTo>
                    <a:pt x="0" y="90"/>
                  </a:lnTo>
                  <a:lnTo>
                    <a:pt x="4" y="108"/>
                  </a:lnTo>
                  <a:lnTo>
                    <a:pt x="12" y="125"/>
                  </a:lnTo>
                  <a:lnTo>
                    <a:pt x="26" y="141"/>
                  </a:lnTo>
                  <a:lnTo>
                    <a:pt x="44" y="154"/>
                  </a:lnTo>
                  <a:lnTo>
                    <a:pt x="66" y="165"/>
                  </a:lnTo>
                  <a:lnTo>
                    <a:pt x="92" y="173"/>
                  </a:lnTo>
                  <a:lnTo>
                    <a:pt x="120" y="178"/>
                  </a:lnTo>
                  <a:lnTo>
                    <a:pt x="149" y="181"/>
                  </a:lnTo>
                  <a:lnTo>
                    <a:pt x="746" y="181"/>
                  </a:lnTo>
                  <a:lnTo>
                    <a:pt x="776" y="178"/>
                  </a:lnTo>
                  <a:lnTo>
                    <a:pt x="804" y="173"/>
                  </a:lnTo>
                  <a:lnTo>
                    <a:pt x="830" y="165"/>
                  </a:lnTo>
                  <a:lnTo>
                    <a:pt x="852" y="154"/>
                  </a:lnTo>
                  <a:lnTo>
                    <a:pt x="870" y="141"/>
                  </a:lnTo>
                  <a:lnTo>
                    <a:pt x="884" y="125"/>
                  </a:lnTo>
                  <a:lnTo>
                    <a:pt x="892" y="108"/>
                  </a:lnTo>
                  <a:lnTo>
                    <a:pt x="895" y="90"/>
                  </a:lnTo>
                  <a:lnTo>
                    <a:pt x="892" y="72"/>
                  </a:lnTo>
                  <a:lnTo>
                    <a:pt x="884" y="55"/>
                  </a:lnTo>
                  <a:lnTo>
                    <a:pt x="870" y="40"/>
                  </a:lnTo>
                  <a:lnTo>
                    <a:pt x="852" y="27"/>
                  </a:lnTo>
                  <a:lnTo>
                    <a:pt x="830" y="16"/>
                  </a:lnTo>
                  <a:lnTo>
                    <a:pt x="804" y="7"/>
                  </a:lnTo>
                  <a:lnTo>
                    <a:pt x="776" y="3"/>
                  </a:lnTo>
                  <a:lnTo>
                    <a:pt x="746" y="0"/>
                  </a:lnTo>
                  <a:lnTo>
                    <a:pt x="149" y="0"/>
                  </a:lnTo>
                  <a:close/>
                </a:path>
              </a:pathLst>
            </a:custGeom>
            <a:solidFill>
              <a:srgbClr val="FF0000"/>
            </a:solidFill>
            <a:ln w="9525">
              <a:solidFill>
                <a:srgbClr val="FF0000"/>
              </a:solidFill>
              <a:prstDash val="solid"/>
              <a:round/>
              <a:headEnd/>
              <a:tailEnd/>
            </a:ln>
          </p:spPr>
          <p:txBody>
            <a:bodyPr/>
            <a:lstStyle/>
            <a:p>
              <a:endParaRPr lang="en-GB" dirty="0">
                <a:ea typeface="Arial Unicode MS" panose="020B0604020202020204" pitchFamily="34" charset="-128"/>
              </a:endParaRPr>
            </a:p>
          </p:txBody>
        </p:sp>
        <p:sp>
          <p:nvSpPr>
            <p:cNvPr id="260" name="Line 18"/>
            <p:cNvSpPr>
              <a:spLocks noChangeShapeType="1"/>
            </p:cNvSpPr>
            <p:nvPr/>
          </p:nvSpPr>
          <p:spPr bwMode="auto">
            <a:xfrm>
              <a:off x="867"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61" name="Line 19"/>
            <p:cNvSpPr>
              <a:spLocks noChangeShapeType="1"/>
            </p:cNvSpPr>
            <p:nvPr/>
          </p:nvSpPr>
          <p:spPr bwMode="auto">
            <a:xfrm>
              <a:off x="967"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62" name="Line 20"/>
            <p:cNvSpPr>
              <a:spLocks noChangeShapeType="1"/>
            </p:cNvSpPr>
            <p:nvPr/>
          </p:nvSpPr>
          <p:spPr bwMode="auto">
            <a:xfrm>
              <a:off x="1066"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63" name="Line 21"/>
            <p:cNvSpPr>
              <a:spLocks noChangeShapeType="1"/>
            </p:cNvSpPr>
            <p:nvPr/>
          </p:nvSpPr>
          <p:spPr bwMode="auto">
            <a:xfrm>
              <a:off x="1166"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64" name="Line 22"/>
            <p:cNvSpPr>
              <a:spLocks noChangeShapeType="1"/>
            </p:cNvSpPr>
            <p:nvPr/>
          </p:nvSpPr>
          <p:spPr bwMode="auto">
            <a:xfrm>
              <a:off x="1265"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65" name="Line 23"/>
            <p:cNvSpPr>
              <a:spLocks noChangeShapeType="1"/>
            </p:cNvSpPr>
            <p:nvPr/>
          </p:nvSpPr>
          <p:spPr bwMode="auto">
            <a:xfrm>
              <a:off x="1365"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66" name="Line 24"/>
            <p:cNvSpPr>
              <a:spLocks noChangeShapeType="1"/>
            </p:cNvSpPr>
            <p:nvPr/>
          </p:nvSpPr>
          <p:spPr bwMode="auto">
            <a:xfrm>
              <a:off x="1464"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67" name="Line 25"/>
            <p:cNvSpPr>
              <a:spLocks noChangeShapeType="1"/>
            </p:cNvSpPr>
            <p:nvPr/>
          </p:nvSpPr>
          <p:spPr bwMode="auto">
            <a:xfrm>
              <a:off x="1564"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68" name="Line 26"/>
            <p:cNvSpPr>
              <a:spLocks noChangeShapeType="1"/>
            </p:cNvSpPr>
            <p:nvPr/>
          </p:nvSpPr>
          <p:spPr bwMode="auto">
            <a:xfrm>
              <a:off x="1663"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69" name="Line 27"/>
            <p:cNvSpPr>
              <a:spLocks noChangeShapeType="1"/>
            </p:cNvSpPr>
            <p:nvPr/>
          </p:nvSpPr>
          <p:spPr bwMode="auto">
            <a:xfrm>
              <a:off x="1763"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70" name="Line 28"/>
            <p:cNvSpPr>
              <a:spLocks noChangeShapeType="1"/>
            </p:cNvSpPr>
            <p:nvPr/>
          </p:nvSpPr>
          <p:spPr bwMode="auto">
            <a:xfrm>
              <a:off x="1862"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71" name="Line 29"/>
            <p:cNvSpPr>
              <a:spLocks noChangeShapeType="1"/>
            </p:cNvSpPr>
            <p:nvPr/>
          </p:nvSpPr>
          <p:spPr bwMode="auto">
            <a:xfrm>
              <a:off x="1962"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72" name="Line 30"/>
            <p:cNvSpPr>
              <a:spLocks noChangeShapeType="1"/>
            </p:cNvSpPr>
            <p:nvPr/>
          </p:nvSpPr>
          <p:spPr bwMode="auto">
            <a:xfrm>
              <a:off x="2061"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73" name="Line 31"/>
            <p:cNvSpPr>
              <a:spLocks noChangeShapeType="1"/>
            </p:cNvSpPr>
            <p:nvPr/>
          </p:nvSpPr>
          <p:spPr bwMode="auto">
            <a:xfrm>
              <a:off x="2160"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74" name="Line 32"/>
            <p:cNvSpPr>
              <a:spLocks noChangeShapeType="1"/>
            </p:cNvSpPr>
            <p:nvPr/>
          </p:nvSpPr>
          <p:spPr bwMode="auto">
            <a:xfrm>
              <a:off x="2260"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75" name="Line 33"/>
            <p:cNvSpPr>
              <a:spLocks noChangeShapeType="1"/>
            </p:cNvSpPr>
            <p:nvPr/>
          </p:nvSpPr>
          <p:spPr bwMode="auto">
            <a:xfrm>
              <a:off x="2359"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76" name="Line 34"/>
            <p:cNvSpPr>
              <a:spLocks noChangeShapeType="1"/>
            </p:cNvSpPr>
            <p:nvPr/>
          </p:nvSpPr>
          <p:spPr bwMode="auto">
            <a:xfrm>
              <a:off x="2459"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77" name="Line 35"/>
            <p:cNvSpPr>
              <a:spLocks noChangeShapeType="1"/>
            </p:cNvSpPr>
            <p:nvPr/>
          </p:nvSpPr>
          <p:spPr bwMode="auto">
            <a:xfrm>
              <a:off x="2558"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78" name="Line 36"/>
            <p:cNvSpPr>
              <a:spLocks noChangeShapeType="1"/>
            </p:cNvSpPr>
            <p:nvPr/>
          </p:nvSpPr>
          <p:spPr bwMode="auto">
            <a:xfrm>
              <a:off x="2658"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79" name="Line 37"/>
            <p:cNvSpPr>
              <a:spLocks noChangeShapeType="1"/>
            </p:cNvSpPr>
            <p:nvPr/>
          </p:nvSpPr>
          <p:spPr bwMode="auto">
            <a:xfrm>
              <a:off x="2757"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80" name="Line 38"/>
            <p:cNvSpPr>
              <a:spLocks noChangeShapeType="1"/>
            </p:cNvSpPr>
            <p:nvPr/>
          </p:nvSpPr>
          <p:spPr bwMode="auto">
            <a:xfrm>
              <a:off x="2857"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81" name="Line 39"/>
            <p:cNvSpPr>
              <a:spLocks noChangeShapeType="1"/>
            </p:cNvSpPr>
            <p:nvPr/>
          </p:nvSpPr>
          <p:spPr bwMode="auto">
            <a:xfrm>
              <a:off x="2956"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82" name="Line 40"/>
            <p:cNvSpPr>
              <a:spLocks noChangeShapeType="1"/>
            </p:cNvSpPr>
            <p:nvPr/>
          </p:nvSpPr>
          <p:spPr bwMode="auto">
            <a:xfrm>
              <a:off x="3056"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83" name="Line 41"/>
            <p:cNvSpPr>
              <a:spLocks noChangeShapeType="1"/>
            </p:cNvSpPr>
            <p:nvPr/>
          </p:nvSpPr>
          <p:spPr bwMode="auto">
            <a:xfrm>
              <a:off x="3155"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84" name="Line 42"/>
            <p:cNvSpPr>
              <a:spLocks noChangeShapeType="1"/>
            </p:cNvSpPr>
            <p:nvPr/>
          </p:nvSpPr>
          <p:spPr bwMode="auto">
            <a:xfrm>
              <a:off x="3255"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85" name="Line 43"/>
            <p:cNvSpPr>
              <a:spLocks noChangeShapeType="1"/>
            </p:cNvSpPr>
            <p:nvPr/>
          </p:nvSpPr>
          <p:spPr bwMode="auto">
            <a:xfrm>
              <a:off x="3354"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86" name="Line 44"/>
            <p:cNvSpPr>
              <a:spLocks noChangeShapeType="1"/>
            </p:cNvSpPr>
            <p:nvPr/>
          </p:nvSpPr>
          <p:spPr bwMode="auto">
            <a:xfrm>
              <a:off x="3453"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87" name="Line 45"/>
            <p:cNvSpPr>
              <a:spLocks noChangeShapeType="1"/>
            </p:cNvSpPr>
            <p:nvPr/>
          </p:nvSpPr>
          <p:spPr bwMode="auto">
            <a:xfrm>
              <a:off x="3553"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88" name="Line 46"/>
            <p:cNvSpPr>
              <a:spLocks noChangeShapeType="1"/>
            </p:cNvSpPr>
            <p:nvPr/>
          </p:nvSpPr>
          <p:spPr bwMode="auto">
            <a:xfrm>
              <a:off x="3652"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89" name="Line 47"/>
            <p:cNvSpPr>
              <a:spLocks noChangeShapeType="1"/>
            </p:cNvSpPr>
            <p:nvPr/>
          </p:nvSpPr>
          <p:spPr bwMode="auto">
            <a:xfrm>
              <a:off x="3752"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90" name="Line 48"/>
            <p:cNvSpPr>
              <a:spLocks noChangeShapeType="1"/>
            </p:cNvSpPr>
            <p:nvPr/>
          </p:nvSpPr>
          <p:spPr bwMode="auto">
            <a:xfrm>
              <a:off x="3851"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91" name="Line 49"/>
            <p:cNvSpPr>
              <a:spLocks noChangeShapeType="1"/>
            </p:cNvSpPr>
            <p:nvPr/>
          </p:nvSpPr>
          <p:spPr bwMode="auto">
            <a:xfrm>
              <a:off x="3951"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92" name="Line 50"/>
            <p:cNvSpPr>
              <a:spLocks noChangeShapeType="1"/>
            </p:cNvSpPr>
            <p:nvPr/>
          </p:nvSpPr>
          <p:spPr bwMode="auto">
            <a:xfrm>
              <a:off x="4050"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93" name="Line 51"/>
            <p:cNvSpPr>
              <a:spLocks noChangeShapeType="1"/>
            </p:cNvSpPr>
            <p:nvPr/>
          </p:nvSpPr>
          <p:spPr bwMode="auto">
            <a:xfrm>
              <a:off x="4150"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94" name="Line 52"/>
            <p:cNvSpPr>
              <a:spLocks noChangeShapeType="1"/>
            </p:cNvSpPr>
            <p:nvPr/>
          </p:nvSpPr>
          <p:spPr bwMode="auto">
            <a:xfrm>
              <a:off x="4249"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95" name="Line 53"/>
            <p:cNvSpPr>
              <a:spLocks noChangeShapeType="1"/>
            </p:cNvSpPr>
            <p:nvPr/>
          </p:nvSpPr>
          <p:spPr bwMode="auto">
            <a:xfrm>
              <a:off x="4349"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96" name="Line 54"/>
            <p:cNvSpPr>
              <a:spLocks noChangeShapeType="1"/>
            </p:cNvSpPr>
            <p:nvPr/>
          </p:nvSpPr>
          <p:spPr bwMode="auto">
            <a:xfrm>
              <a:off x="4448"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97" name="Line 55"/>
            <p:cNvSpPr>
              <a:spLocks noChangeShapeType="1"/>
            </p:cNvSpPr>
            <p:nvPr/>
          </p:nvSpPr>
          <p:spPr bwMode="auto">
            <a:xfrm>
              <a:off x="4548"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98" name="Line 56"/>
            <p:cNvSpPr>
              <a:spLocks noChangeShapeType="1"/>
            </p:cNvSpPr>
            <p:nvPr/>
          </p:nvSpPr>
          <p:spPr bwMode="auto">
            <a:xfrm>
              <a:off x="4647"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99" name="Line 57"/>
            <p:cNvSpPr>
              <a:spLocks noChangeShapeType="1"/>
            </p:cNvSpPr>
            <p:nvPr/>
          </p:nvSpPr>
          <p:spPr bwMode="auto">
            <a:xfrm>
              <a:off x="4747"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300" name="Line 58"/>
            <p:cNvSpPr>
              <a:spLocks noChangeShapeType="1"/>
            </p:cNvSpPr>
            <p:nvPr/>
          </p:nvSpPr>
          <p:spPr bwMode="auto">
            <a:xfrm>
              <a:off x="4846"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301" name="Line 59"/>
            <p:cNvSpPr>
              <a:spLocks noChangeShapeType="1"/>
            </p:cNvSpPr>
            <p:nvPr/>
          </p:nvSpPr>
          <p:spPr bwMode="auto">
            <a:xfrm>
              <a:off x="4945"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302" name="Line 60"/>
            <p:cNvSpPr>
              <a:spLocks noChangeShapeType="1"/>
            </p:cNvSpPr>
            <p:nvPr/>
          </p:nvSpPr>
          <p:spPr bwMode="auto">
            <a:xfrm>
              <a:off x="5045"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303" name="Line 61"/>
            <p:cNvSpPr>
              <a:spLocks noChangeShapeType="1"/>
            </p:cNvSpPr>
            <p:nvPr/>
          </p:nvSpPr>
          <p:spPr bwMode="auto">
            <a:xfrm>
              <a:off x="5144"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304" name="Line 62"/>
            <p:cNvSpPr>
              <a:spLocks noChangeShapeType="1"/>
            </p:cNvSpPr>
            <p:nvPr/>
          </p:nvSpPr>
          <p:spPr bwMode="auto">
            <a:xfrm>
              <a:off x="5244"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305" name="Line 63"/>
            <p:cNvSpPr>
              <a:spLocks noChangeShapeType="1"/>
            </p:cNvSpPr>
            <p:nvPr/>
          </p:nvSpPr>
          <p:spPr bwMode="auto">
            <a:xfrm>
              <a:off x="5343"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306" name="Line 64"/>
            <p:cNvSpPr>
              <a:spLocks noChangeShapeType="1"/>
            </p:cNvSpPr>
            <p:nvPr/>
          </p:nvSpPr>
          <p:spPr bwMode="auto">
            <a:xfrm>
              <a:off x="5443"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307" name="Line 65"/>
            <p:cNvSpPr>
              <a:spLocks noChangeShapeType="1"/>
            </p:cNvSpPr>
            <p:nvPr/>
          </p:nvSpPr>
          <p:spPr bwMode="auto">
            <a:xfrm>
              <a:off x="5542"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grpSp>
      <p:pic>
        <p:nvPicPr>
          <p:cNvPr id="22" name="Picture 2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54388" y="-1385569"/>
            <a:ext cx="148719" cy="6651312"/>
          </a:xfrm>
          <a:prstGeom prst="rect">
            <a:avLst/>
          </a:prstGeom>
        </p:spPr>
      </p:pic>
      <p:sp>
        <p:nvSpPr>
          <p:cNvPr id="15" name="Oval 14"/>
          <p:cNvSpPr/>
          <p:nvPr/>
        </p:nvSpPr>
        <p:spPr bwMode="auto">
          <a:xfrm>
            <a:off x="4839539" y="2578602"/>
            <a:ext cx="1745245" cy="552151"/>
          </a:xfrm>
          <a:prstGeom prst="ellipse">
            <a:avLst/>
          </a:prstGeom>
          <a:noFill/>
          <a:ln w="38100" cap="flat" cmpd="sng" algn="ctr">
            <a:solidFill>
              <a:srgbClr val="FF0000"/>
            </a:solidFill>
            <a:prstDash val="sys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GB" dirty="0">
              <a:ea typeface="Arial Unicode MS" panose="020B0604020202020204" pitchFamily="34" charset="-128"/>
            </a:endParaRPr>
          </a:p>
        </p:txBody>
      </p:sp>
      <p:sp>
        <p:nvSpPr>
          <p:cNvPr id="74" name="Rectangle 73"/>
          <p:cNvSpPr/>
          <p:nvPr/>
        </p:nvSpPr>
        <p:spPr>
          <a:xfrm>
            <a:off x="2797453" y="3516830"/>
            <a:ext cx="2153833" cy="2123658"/>
          </a:xfrm>
          <a:prstGeom prst="rect">
            <a:avLst/>
          </a:prstGeom>
          <a:ln>
            <a:solidFill>
              <a:srgbClr val="FF0000"/>
            </a:solidFill>
          </a:ln>
        </p:spPr>
        <p:txBody>
          <a:bodyPr wrap="square">
            <a:spAutoFit/>
          </a:bodyPr>
          <a:lstStyle/>
          <a:p>
            <a:pPr marL="285750" indent="-285750" algn="l">
              <a:buFont typeface="Arial" panose="020B0604020202020204" pitchFamily="34" charset="0"/>
              <a:buChar char="•"/>
            </a:pPr>
            <a:r>
              <a:rPr lang="en-GB" sz="2000" dirty="0">
                <a:solidFill>
                  <a:srgbClr val="0000FF"/>
                </a:solidFill>
                <a:latin typeface="Arial Unicode MS" panose="020B0604020202020204" pitchFamily="34" charset="-128"/>
                <a:ea typeface="Arial Unicode MS" panose="020B0604020202020204" pitchFamily="34" charset="-128"/>
                <a:cs typeface="Arial Unicode MS" panose="020B0604020202020204" pitchFamily="34" charset="-128"/>
              </a:rPr>
              <a:t>Liquid Water</a:t>
            </a:r>
          </a:p>
          <a:p>
            <a:pPr marL="285750" indent="-285750" algn="l">
              <a:buFont typeface="Arial" panose="020B0604020202020204" pitchFamily="34" charset="0"/>
              <a:buChar char="•"/>
            </a:pPr>
            <a:r>
              <a:rPr lang="en-GB" sz="2000" dirty="0">
                <a:solidFill>
                  <a:srgbClr val="0000FF"/>
                </a:solidFill>
                <a:latin typeface="Arial Unicode MS" panose="020B0604020202020204" pitchFamily="34" charset="-128"/>
                <a:ea typeface="Arial Unicode MS" panose="020B0604020202020204" pitchFamily="34" charset="-128"/>
                <a:cs typeface="Arial Unicode MS" panose="020B0604020202020204" pitchFamily="34" charset="-128"/>
              </a:rPr>
              <a:t>Water Vapour</a:t>
            </a:r>
          </a:p>
          <a:p>
            <a:pPr marL="285750" indent="-285750" algn="l">
              <a:buFont typeface="Arial" panose="020B0604020202020204" pitchFamily="34" charset="0"/>
              <a:buChar char="•"/>
            </a:pPr>
            <a:r>
              <a:rPr lang="en-GB" sz="2000" dirty="0">
                <a:solidFill>
                  <a:srgbClr val="0000FF"/>
                </a:solidFill>
                <a:latin typeface="Arial Unicode MS" panose="020B0604020202020204" pitchFamily="34" charset="-128"/>
                <a:ea typeface="Arial Unicode MS" panose="020B0604020202020204" pitchFamily="34" charset="-128"/>
                <a:cs typeface="Arial Unicode MS" panose="020B0604020202020204" pitchFamily="34" charset="-128"/>
              </a:rPr>
              <a:t>Solid Water</a:t>
            </a:r>
          </a:p>
          <a:p>
            <a:pPr marL="285750" indent="-285750">
              <a:buFont typeface="Arial" panose="020B0604020202020204" pitchFamily="34" charset="0"/>
              <a:buChar char="•"/>
            </a:pPr>
            <a:endParaRPr lang="en-GB" dirty="0">
              <a:solidFill>
                <a:srgbClr val="0000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r>
              <a:rPr lang="en-GB" dirty="0">
                <a:solidFill>
                  <a:srgbClr val="0000FF"/>
                </a:solidFill>
                <a:latin typeface="Arial Unicode MS" panose="020B0604020202020204" pitchFamily="34" charset="-128"/>
                <a:ea typeface="Arial Unicode MS" panose="020B0604020202020204" pitchFamily="34" charset="-128"/>
                <a:cs typeface="Arial Unicode MS" panose="020B0604020202020204" pitchFamily="34" charset="-128"/>
              </a:rPr>
              <a:t>All co-exist </a:t>
            </a:r>
            <a:br>
              <a:rPr lang="en-GB" dirty="0">
                <a:solidFill>
                  <a:srgbClr val="0000FF"/>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dirty="0">
                <a:solidFill>
                  <a:srgbClr val="0000FF"/>
                </a:solidFill>
                <a:latin typeface="Arial Unicode MS" panose="020B0604020202020204" pitchFamily="34" charset="-128"/>
                <a:ea typeface="Arial Unicode MS" panose="020B0604020202020204" pitchFamily="34" charset="-128"/>
                <a:cs typeface="Arial Unicode MS" panose="020B0604020202020204" pitchFamily="34" charset="-128"/>
              </a:rPr>
              <a:t>in equilibrium</a:t>
            </a:r>
          </a:p>
        </p:txBody>
      </p:sp>
    </p:spTree>
    <p:extLst>
      <p:ext uri="{BB962C8B-B14F-4D97-AF65-F5344CB8AC3E}">
        <p14:creationId xmlns:p14="http://schemas.microsoft.com/office/powerpoint/2010/main" val="933667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0">
                                            <p:txEl>
                                              <p:pRg st="0" end="0"/>
                                            </p:txEl>
                                          </p:spTgt>
                                        </p:tgtEl>
                                        <p:attrNameLst>
                                          <p:attrName>style.visibility</p:attrName>
                                        </p:attrNameLst>
                                      </p:cBhvr>
                                      <p:to>
                                        <p:strVal val="visible"/>
                                      </p:to>
                                    </p:set>
                                    <p:anim calcmode="lin" valueType="num">
                                      <p:cBhvr additive="base">
                                        <p:cTn id="7" dur="500" fill="hold"/>
                                        <p:tgtEl>
                                          <p:spTgt spid="19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0">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50"/>
                                        </p:tgtEl>
                                        <p:attrNameLst>
                                          <p:attrName>style.visibility</p:attrName>
                                        </p:attrNameLst>
                                      </p:cBhvr>
                                      <p:to>
                                        <p:strVal val="visible"/>
                                      </p:to>
                                    </p:set>
                                    <p:animEffect transition="in" filter="wipe(down)">
                                      <p:cBhvr>
                                        <p:cTn id="12" dur="3000"/>
                                        <p:tgtEl>
                                          <p:spTgt spid="25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0">
                                            <p:txEl>
                                              <p:pRg st="1" end="1"/>
                                            </p:txEl>
                                          </p:spTgt>
                                        </p:tgtEl>
                                        <p:attrNameLst>
                                          <p:attrName>style.visibility</p:attrName>
                                        </p:attrNameLst>
                                      </p:cBhvr>
                                      <p:to>
                                        <p:strVal val="visible"/>
                                      </p:to>
                                    </p:set>
                                    <p:anim calcmode="lin" valueType="num">
                                      <p:cBhvr additive="base">
                                        <p:cTn id="17" dur="500" fill="hold"/>
                                        <p:tgtEl>
                                          <p:spTgt spid="190">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0">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9" presetClass="emph" presetSubtype="0" fill="hold" grpId="0" nodeType="afterEffect">
                                  <p:stCondLst>
                                    <p:cond delay="0"/>
                                  </p:stCondLst>
                                  <p:childTnLst>
                                    <p:animClr clrSpc="rgb" dir="cw">
                                      <p:cBhvr override="childStyle">
                                        <p:cTn id="21" dur="3000" fill="hold"/>
                                        <p:tgtEl>
                                          <p:spTgt spid="6"/>
                                        </p:tgtEl>
                                        <p:attrNameLst>
                                          <p:attrName>style.color</p:attrName>
                                        </p:attrNameLst>
                                      </p:cBhvr>
                                      <p:to>
                                        <a:schemeClr val="bg1"/>
                                      </p:to>
                                    </p:animClr>
                                    <p:animClr clrSpc="rgb" dir="cw">
                                      <p:cBhvr>
                                        <p:cTn id="22" dur="3000" fill="hold"/>
                                        <p:tgtEl>
                                          <p:spTgt spid="6"/>
                                        </p:tgtEl>
                                        <p:attrNameLst>
                                          <p:attrName>fillcolor</p:attrName>
                                        </p:attrNameLst>
                                      </p:cBhvr>
                                      <p:to>
                                        <a:schemeClr val="bg1"/>
                                      </p:to>
                                    </p:animClr>
                                    <p:set>
                                      <p:cBhvr>
                                        <p:cTn id="23" dur="3000" fill="hold"/>
                                        <p:tgtEl>
                                          <p:spTgt spid="6"/>
                                        </p:tgtEl>
                                        <p:attrNameLst>
                                          <p:attrName>fill.type</p:attrName>
                                        </p:attrNameLst>
                                      </p:cBhvr>
                                      <p:to>
                                        <p:strVal val="solid"/>
                                      </p:to>
                                    </p:set>
                                    <p:set>
                                      <p:cBhvr>
                                        <p:cTn id="24" dur="3000" fill="hold"/>
                                        <p:tgtEl>
                                          <p:spTgt spid="6"/>
                                        </p:tgtEl>
                                        <p:attrNameLst>
                                          <p:attrName>fill.on</p:attrName>
                                        </p:attrNameLst>
                                      </p:cBhvr>
                                      <p:to>
                                        <p:strVal val="true"/>
                                      </p:to>
                                    </p:set>
                                  </p:childTnLst>
                                </p:cTn>
                              </p:par>
                              <p:par>
                                <p:cTn id="25" presetID="19" presetClass="emph" presetSubtype="0" fill="hold" grpId="0" nodeType="withEffect">
                                  <p:stCondLst>
                                    <p:cond delay="0"/>
                                  </p:stCondLst>
                                  <p:childTnLst>
                                    <p:animClr clrSpc="rgb" dir="cw">
                                      <p:cBhvr override="childStyle">
                                        <p:cTn id="26" dur="3000" fill="hold"/>
                                        <p:tgtEl>
                                          <p:spTgt spid="8"/>
                                        </p:tgtEl>
                                        <p:attrNameLst>
                                          <p:attrName>style.color</p:attrName>
                                        </p:attrNameLst>
                                      </p:cBhvr>
                                      <p:to>
                                        <a:schemeClr val="bg1"/>
                                      </p:to>
                                    </p:animClr>
                                    <p:animClr clrSpc="rgb" dir="cw">
                                      <p:cBhvr>
                                        <p:cTn id="27" dur="3000" fill="hold"/>
                                        <p:tgtEl>
                                          <p:spTgt spid="8"/>
                                        </p:tgtEl>
                                        <p:attrNameLst>
                                          <p:attrName>fillcolor</p:attrName>
                                        </p:attrNameLst>
                                      </p:cBhvr>
                                      <p:to>
                                        <a:schemeClr val="bg1"/>
                                      </p:to>
                                    </p:animClr>
                                    <p:set>
                                      <p:cBhvr>
                                        <p:cTn id="28" dur="3000" fill="hold"/>
                                        <p:tgtEl>
                                          <p:spTgt spid="8"/>
                                        </p:tgtEl>
                                        <p:attrNameLst>
                                          <p:attrName>fill.type</p:attrName>
                                        </p:attrNameLst>
                                      </p:cBhvr>
                                      <p:to>
                                        <p:strVal val="solid"/>
                                      </p:to>
                                    </p:set>
                                    <p:set>
                                      <p:cBhvr>
                                        <p:cTn id="29" dur="3000" fill="hold"/>
                                        <p:tgtEl>
                                          <p:spTgt spid="8"/>
                                        </p:tgtEl>
                                        <p:attrNameLst>
                                          <p:attrName>fill.on</p:attrName>
                                        </p:attrNameLst>
                                      </p:cBhvr>
                                      <p:to>
                                        <p:strVal val="true"/>
                                      </p:to>
                                    </p:set>
                                  </p:childTnLst>
                                </p:cTn>
                              </p:par>
                              <p:par>
                                <p:cTn id="30" presetID="22" presetClass="entr" presetSubtype="4" repeatCount="500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par>
                          <p:cTn id="33" fill="hold">
                            <p:stCondLst>
                              <p:cond delay="3500"/>
                            </p:stCondLst>
                            <p:childTnLst>
                              <p:par>
                                <p:cTn id="34" presetID="10" presetClass="exit" presetSubtype="0" fill="hold" grpId="1" nodeType="after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90">
                                            <p:txEl>
                                              <p:pRg st="2" end="2"/>
                                            </p:txEl>
                                          </p:spTgt>
                                        </p:tgtEl>
                                        <p:attrNameLst>
                                          <p:attrName>style.visibility</p:attrName>
                                        </p:attrNameLst>
                                      </p:cBhvr>
                                      <p:to>
                                        <p:strVal val="visible"/>
                                      </p:to>
                                    </p:set>
                                    <p:anim calcmode="lin" valueType="num">
                                      <p:cBhvr additive="base">
                                        <p:cTn id="41" dur="500" fill="hold"/>
                                        <p:tgtEl>
                                          <p:spTgt spid="190">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90">
                                            <p:txEl>
                                              <p:pRg st="2" end="2"/>
                                            </p:txEl>
                                          </p:spTgt>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19" presetClass="emph" presetSubtype="0" fill="hold" grpId="1" nodeType="afterEffect">
                                  <p:stCondLst>
                                    <p:cond delay="0"/>
                                  </p:stCondLst>
                                  <p:childTnLst>
                                    <p:animClr clrSpc="rgb" dir="cw">
                                      <p:cBhvr override="childStyle">
                                        <p:cTn id="45" dur="500" fill="hold"/>
                                        <p:tgtEl>
                                          <p:spTgt spid="8"/>
                                        </p:tgtEl>
                                        <p:attrNameLst>
                                          <p:attrName>style.color</p:attrName>
                                        </p:attrNameLst>
                                      </p:cBhvr>
                                      <p:to>
                                        <a:srgbClr val="777777"/>
                                      </p:to>
                                    </p:animClr>
                                    <p:animClr clrSpc="rgb" dir="cw">
                                      <p:cBhvr>
                                        <p:cTn id="46" dur="500" fill="hold"/>
                                        <p:tgtEl>
                                          <p:spTgt spid="8"/>
                                        </p:tgtEl>
                                        <p:attrNameLst>
                                          <p:attrName>fillcolor</p:attrName>
                                        </p:attrNameLst>
                                      </p:cBhvr>
                                      <p:to>
                                        <a:srgbClr val="777777"/>
                                      </p:to>
                                    </p:animClr>
                                    <p:set>
                                      <p:cBhvr>
                                        <p:cTn id="47" dur="500" fill="hold"/>
                                        <p:tgtEl>
                                          <p:spTgt spid="8"/>
                                        </p:tgtEl>
                                        <p:attrNameLst>
                                          <p:attrName>fill.type</p:attrName>
                                        </p:attrNameLst>
                                      </p:cBhvr>
                                      <p:to>
                                        <p:strVal val="solid"/>
                                      </p:to>
                                    </p:set>
                                    <p:set>
                                      <p:cBhvr>
                                        <p:cTn id="48" dur="500" fill="hold"/>
                                        <p:tgtEl>
                                          <p:spTgt spid="8"/>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90">
                                            <p:txEl>
                                              <p:pRg st="3" end="3"/>
                                            </p:txEl>
                                          </p:spTgt>
                                        </p:tgtEl>
                                        <p:attrNameLst>
                                          <p:attrName>style.visibility</p:attrName>
                                        </p:attrNameLst>
                                      </p:cBhvr>
                                      <p:to>
                                        <p:strVal val="visible"/>
                                      </p:to>
                                    </p:set>
                                    <p:anim calcmode="lin" valueType="num">
                                      <p:cBhvr additive="base">
                                        <p:cTn id="53" dur="500" fill="hold"/>
                                        <p:tgtEl>
                                          <p:spTgt spid="190">
                                            <p:txEl>
                                              <p:pRg st="3" end="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90">
                                            <p:txEl>
                                              <p:pRg st="3" end="3"/>
                                            </p:txEl>
                                          </p:spTgt>
                                        </p:tgtEl>
                                        <p:attrNameLst>
                                          <p:attrName>ppt_y</p:attrName>
                                        </p:attrNameLst>
                                      </p:cBhvr>
                                      <p:tavLst>
                                        <p:tav tm="0">
                                          <p:val>
                                            <p:strVal val="1+#ppt_h/2"/>
                                          </p:val>
                                        </p:tav>
                                        <p:tav tm="100000">
                                          <p:val>
                                            <p:strVal val="#ppt_y"/>
                                          </p:val>
                                        </p:tav>
                                      </p:tavLst>
                                    </p:anim>
                                  </p:childTnLst>
                                </p:cTn>
                              </p:par>
                            </p:childTnLst>
                          </p:cTn>
                        </p:par>
                        <p:par>
                          <p:cTn id="55" fill="hold">
                            <p:stCondLst>
                              <p:cond delay="500"/>
                            </p:stCondLst>
                            <p:childTnLst>
                              <p:par>
                                <p:cTn id="56" presetID="1" presetClass="emph" presetSubtype="2" fill="hold" nodeType="afterEffect">
                                  <p:stCondLst>
                                    <p:cond delay="0"/>
                                  </p:stCondLst>
                                  <p:childTnLst>
                                    <p:animClr clrSpc="rgb" dir="cw">
                                      <p:cBhvr>
                                        <p:cTn id="57" dur="2000" fill="hold"/>
                                        <p:tgtEl>
                                          <p:spTgt spid="6"/>
                                        </p:tgtEl>
                                        <p:attrNameLst>
                                          <p:attrName>fillcolor</p:attrName>
                                        </p:attrNameLst>
                                      </p:cBhvr>
                                      <p:to>
                                        <a:srgbClr val="66CCFF"/>
                                      </p:to>
                                    </p:animClr>
                                    <p:set>
                                      <p:cBhvr>
                                        <p:cTn id="58" dur="2000" fill="hold"/>
                                        <p:tgtEl>
                                          <p:spTgt spid="6"/>
                                        </p:tgtEl>
                                        <p:attrNameLst>
                                          <p:attrName>fill.type</p:attrName>
                                        </p:attrNameLst>
                                      </p:cBhvr>
                                      <p:to>
                                        <p:strVal val="solid"/>
                                      </p:to>
                                    </p:set>
                                    <p:set>
                                      <p:cBhvr>
                                        <p:cTn id="59" dur="2000" fill="hold"/>
                                        <p:tgtEl>
                                          <p:spTgt spid="6"/>
                                        </p:tgtEl>
                                        <p:attrNameLst>
                                          <p:attrName>fill.on</p:attrName>
                                        </p:attrNameLst>
                                      </p:cBhvr>
                                      <p:to>
                                        <p:strVal val="true"/>
                                      </p:to>
                                    </p:se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90">
                                            <p:txEl>
                                              <p:pRg st="4" end="4"/>
                                            </p:txEl>
                                          </p:spTgt>
                                        </p:tgtEl>
                                        <p:attrNameLst>
                                          <p:attrName>style.visibility</p:attrName>
                                        </p:attrNameLst>
                                      </p:cBhvr>
                                      <p:to>
                                        <p:strVal val="visible"/>
                                      </p:to>
                                    </p:set>
                                    <p:anim calcmode="lin" valueType="num">
                                      <p:cBhvr additive="base">
                                        <p:cTn id="64" dur="500" fill="hold"/>
                                        <p:tgtEl>
                                          <p:spTgt spid="190">
                                            <p:txEl>
                                              <p:pRg st="4" end="4"/>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190">
                                            <p:txEl>
                                              <p:pRg st="4" end="4"/>
                                            </p:txEl>
                                          </p:spTgt>
                                        </p:tgtEl>
                                        <p:attrNameLst>
                                          <p:attrName>ppt_y</p:attrName>
                                        </p:attrNameLst>
                                      </p:cBhvr>
                                      <p:tavLst>
                                        <p:tav tm="0">
                                          <p:val>
                                            <p:strVal val="1+#ppt_h/2"/>
                                          </p:val>
                                        </p:tav>
                                        <p:tav tm="100000">
                                          <p:val>
                                            <p:strVal val="#ppt_y"/>
                                          </p:val>
                                        </p:tav>
                                      </p:tavLst>
                                    </p:anim>
                                  </p:childTnLst>
                                </p:cTn>
                              </p:par>
                            </p:childTnLst>
                          </p:cTn>
                        </p:par>
                        <p:par>
                          <p:cTn id="66" fill="hold">
                            <p:stCondLst>
                              <p:cond delay="500"/>
                            </p:stCondLst>
                            <p:childTnLst>
                              <p:par>
                                <p:cTn id="67" presetID="16" presetClass="entr" presetSubtype="37" fill="hold" grpId="0" nodeType="afterEffect">
                                  <p:stCondLst>
                                    <p:cond delay="0"/>
                                  </p:stCondLst>
                                  <p:childTnLst>
                                    <p:set>
                                      <p:cBhvr>
                                        <p:cTn id="68" dur="1" fill="hold">
                                          <p:stCondLst>
                                            <p:cond delay="0"/>
                                          </p:stCondLst>
                                        </p:cTn>
                                        <p:tgtEl>
                                          <p:spTgt spid="251"/>
                                        </p:tgtEl>
                                        <p:attrNameLst>
                                          <p:attrName>style.visibility</p:attrName>
                                        </p:attrNameLst>
                                      </p:cBhvr>
                                      <p:to>
                                        <p:strVal val="visible"/>
                                      </p:to>
                                    </p:set>
                                    <p:animEffect transition="in" filter="barn(outVertical)">
                                      <p:cBhvr>
                                        <p:cTn id="69" dur="5000"/>
                                        <p:tgtEl>
                                          <p:spTgt spid="251"/>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190">
                                            <p:txEl>
                                              <p:pRg st="5" end="5"/>
                                            </p:txEl>
                                          </p:spTgt>
                                        </p:tgtEl>
                                        <p:attrNameLst>
                                          <p:attrName>style.visibility</p:attrName>
                                        </p:attrNameLst>
                                      </p:cBhvr>
                                      <p:to>
                                        <p:strVal val="visible"/>
                                      </p:to>
                                    </p:set>
                                    <p:anim calcmode="lin" valueType="num">
                                      <p:cBhvr additive="base">
                                        <p:cTn id="74" dur="500" fill="hold"/>
                                        <p:tgtEl>
                                          <p:spTgt spid="190">
                                            <p:txEl>
                                              <p:pRg st="5" end="5"/>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19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1" fill="hold" nodeType="clickEffect">
                                  <p:stCondLst>
                                    <p:cond delay="0"/>
                                  </p:stCondLst>
                                  <p:childTnLst>
                                    <p:set>
                                      <p:cBhvr>
                                        <p:cTn id="79" dur="1" fill="hold">
                                          <p:stCondLst>
                                            <p:cond delay="0"/>
                                          </p:stCondLst>
                                        </p:cTn>
                                        <p:tgtEl>
                                          <p:spTgt spid="22"/>
                                        </p:tgtEl>
                                        <p:attrNameLst>
                                          <p:attrName>style.visibility</p:attrName>
                                        </p:attrNameLst>
                                      </p:cBhvr>
                                      <p:to>
                                        <p:strVal val="visible"/>
                                      </p:to>
                                    </p:set>
                                    <p:anim calcmode="lin" valueType="num">
                                      <p:cBhvr additive="base">
                                        <p:cTn id="80" dur="500" fill="hold"/>
                                        <p:tgtEl>
                                          <p:spTgt spid="22"/>
                                        </p:tgtEl>
                                        <p:attrNameLst>
                                          <p:attrName>ppt_x</p:attrName>
                                        </p:attrNameLst>
                                      </p:cBhvr>
                                      <p:tavLst>
                                        <p:tav tm="0">
                                          <p:val>
                                            <p:strVal val="#ppt_x"/>
                                          </p:val>
                                        </p:tav>
                                        <p:tav tm="100000">
                                          <p:val>
                                            <p:strVal val="#ppt_x"/>
                                          </p:val>
                                        </p:tav>
                                      </p:tavLst>
                                    </p:anim>
                                    <p:anim calcmode="lin" valueType="num">
                                      <p:cBhvr additive="base">
                                        <p:cTn id="81"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1" presetClass="entr" presetSubtype="1" fill="hold" grpId="0" nodeType="click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wheel(1)">
                                      <p:cBhvr>
                                        <p:cTn id="86" dur="2000"/>
                                        <p:tgtEl>
                                          <p:spTgt spid="15"/>
                                        </p:tgtEl>
                                      </p:cBhvr>
                                    </p:animEffect>
                                  </p:childTnLst>
                                </p:cTn>
                              </p:par>
                            </p:childTnLst>
                          </p:cTn>
                        </p:par>
                        <p:par>
                          <p:cTn id="87" fill="hold">
                            <p:stCondLst>
                              <p:cond delay="2000"/>
                            </p:stCondLst>
                            <p:childTnLst>
                              <p:par>
                                <p:cTn id="88" presetID="22" presetClass="entr" presetSubtype="2" fill="hold" nodeType="after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wipe(right)">
                                      <p:cBhvr>
                                        <p:cTn id="90" dur="500"/>
                                        <p:tgtEl>
                                          <p:spTgt spid="18"/>
                                        </p:tgtEl>
                                      </p:cBhvr>
                                    </p:animEffect>
                                  </p:childTnLst>
                                </p:cTn>
                              </p:par>
                            </p:childTnLst>
                          </p:cTn>
                        </p:par>
                        <p:par>
                          <p:cTn id="91" fill="hold">
                            <p:stCondLst>
                              <p:cond delay="2500"/>
                            </p:stCondLst>
                            <p:childTnLst>
                              <p:par>
                                <p:cTn id="92" presetID="22" presetClass="entr" presetSubtype="1" fill="hold" grpId="0" nodeType="afterEffect">
                                  <p:stCondLst>
                                    <p:cond delay="0"/>
                                  </p:stCondLst>
                                  <p:childTnLst>
                                    <p:set>
                                      <p:cBhvr>
                                        <p:cTn id="93" dur="1" fill="hold">
                                          <p:stCondLst>
                                            <p:cond delay="0"/>
                                          </p:stCondLst>
                                        </p:cTn>
                                        <p:tgtEl>
                                          <p:spTgt spid="74"/>
                                        </p:tgtEl>
                                        <p:attrNameLst>
                                          <p:attrName>style.visibility</p:attrName>
                                        </p:attrNameLst>
                                      </p:cBhvr>
                                      <p:to>
                                        <p:strVal val="visible"/>
                                      </p:to>
                                    </p:set>
                                    <p:animEffect transition="in" filter="wipe(up)">
                                      <p:cBhvr>
                                        <p:cTn id="94" dur="500"/>
                                        <p:tgtEl>
                                          <p:spTgt spid="74"/>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2" fill="hold" grpId="0" nodeType="clickEffect">
                                  <p:stCondLst>
                                    <p:cond delay="0"/>
                                  </p:stCondLst>
                                  <p:childTnLst>
                                    <p:set>
                                      <p:cBhvr>
                                        <p:cTn id="98" dur="1" fill="hold">
                                          <p:stCondLst>
                                            <p:cond delay="0"/>
                                          </p:stCondLst>
                                        </p:cTn>
                                        <p:tgtEl>
                                          <p:spTgt spid="4"/>
                                        </p:tgtEl>
                                        <p:attrNameLst>
                                          <p:attrName>style.visibility</p:attrName>
                                        </p:attrNameLst>
                                      </p:cBhvr>
                                      <p:to>
                                        <p:strVal val="visible"/>
                                      </p:to>
                                    </p:set>
                                    <p:animEffect transition="in" filter="wipe(right)">
                                      <p:cBhvr>
                                        <p:cTn id="9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uild="p"/>
      <p:bldP spid="4" grpId="0" animBg="1"/>
      <p:bldP spid="6" grpId="0" animBg="1"/>
      <p:bldP spid="8" grpId="0" animBg="1"/>
      <p:bldP spid="8" grpId="1" animBg="1"/>
      <p:bldP spid="9" grpId="0" animBg="1"/>
      <p:bldP spid="9" grpId="1" animBg="1"/>
      <p:bldP spid="250" grpId="0" animBg="1"/>
      <p:bldP spid="251" grpId="0" animBg="1"/>
      <p:bldP spid="15" grpId="0" animBg="1"/>
      <p:bldP spid="7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8"/>
          <p:cNvSpPr>
            <a:spLocks noChangeArrowheads="1"/>
          </p:cNvSpPr>
          <p:nvPr/>
        </p:nvSpPr>
        <p:spPr bwMode="auto">
          <a:xfrm>
            <a:off x="68454" y="-90076"/>
            <a:ext cx="919253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r>
              <a:rPr lang="en-GB" sz="3200" dirty="0" smtClean="0">
                <a:solidFill>
                  <a:srgbClr val="F62A08"/>
                </a:solidFill>
                <a:ea typeface="Arial Unicode MS" panose="020B0604020202020204" pitchFamily="34" charset="-128"/>
              </a:rPr>
              <a:t>The definition of the kelvin…</a:t>
            </a:r>
            <a:endParaRPr lang="en-GB" sz="3200" dirty="0">
              <a:solidFill>
                <a:srgbClr val="F62A08"/>
              </a:solidFill>
              <a:ea typeface="Arial Unicode MS" panose="020B0604020202020204" pitchFamily="34" charset="-128"/>
            </a:endParaRPr>
          </a:p>
        </p:txBody>
      </p:sp>
      <p:sp>
        <p:nvSpPr>
          <p:cNvPr id="190" name="TextBox 189"/>
          <p:cNvSpPr txBox="1"/>
          <p:nvPr/>
        </p:nvSpPr>
        <p:spPr>
          <a:xfrm>
            <a:off x="668651" y="875909"/>
            <a:ext cx="9801612" cy="584775"/>
          </a:xfrm>
          <a:prstGeom prst="rect">
            <a:avLst/>
          </a:prstGeom>
          <a:noFill/>
        </p:spPr>
        <p:txBody>
          <a:bodyPr wrap="square" rtlCol="0">
            <a:spAutoFit/>
          </a:bodyPr>
          <a:lstStyle/>
          <a:p>
            <a:pPr algn="ctr"/>
            <a:r>
              <a:rPr lang="en-GB" sz="3200" i="1" dirty="0">
                <a:solidFill>
                  <a:srgbClr val="FF0000"/>
                </a:solidFill>
              </a:rPr>
              <a:t>…makes </a:t>
            </a:r>
            <a:r>
              <a:rPr lang="en-GB" sz="3200" i="1" dirty="0" smtClean="0">
                <a:solidFill>
                  <a:srgbClr val="FF0000"/>
                </a:solidFill>
              </a:rPr>
              <a:t>no </a:t>
            </a:r>
            <a:r>
              <a:rPr lang="en-GB" sz="3200" i="1" dirty="0">
                <a:solidFill>
                  <a:srgbClr val="FF0000"/>
                </a:solidFill>
              </a:rPr>
              <a:t>reference </a:t>
            </a:r>
            <a:r>
              <a:rPr lang="en-GB" sz="3200" i="1" dirty="0" smtClean="0">
                <a:solidFill>
                  <a:srgbClr val="FF0000"/>
                </a:solidFill>
              </a:rPr>
              <a:t>to energy… </a:t>
            </a:r>
            <a:endParaRPr lang="en-GB" sz="3200" i="1" dirty="0">
              <a:solidFill>
                <a:srgbClr val="FF0000"/>
              </a:solidFill>
            </a:endParaRPr>
          </a:p>
        </p:txBody>
      </p:sp>
      <p:grpSp>
        <p:nvGrpSpPr>
          <p:cNvPr id="253" name="Group 11"/>
          <p:cNvGrpSpPr>
            <a:grpSpLocks/>
          </p:cNvGrpSpPr>
          <p:nvPr/>
        </p:nvGrpSpPr>
        <p:grpSpPr bwMode="auto">
          <a:xfrm rot="-5400000">
            <a:off x="-5470900" y="1468394"/>
            <a:ext cx="6637338" cy="192087"/>
            <a:chOff x="22" y="-516"/>
            <a:chExt cx="5744" cy="361"/>
          </a:xfrm>
        </p:grpSpPr>
        <p:sp>
          <p:nvSpPr>
            <p:cNvPr id="254" name="Freeform 12"/>
            <p:cNvSpPr>
              <a:spLocks/>
            </p:cNvSpPr>
            <p:nvPr/>
          </p:nvSpPr>
          <p:spPr bwMode="auto">
            <a:xfrm>
              <a:off x="22" y="-516"/>
              <a:ext cx="5744" cy="361"/>
            </a:xfrm>
            <a:custGeom>
              <a:avLst/>
              <a:gdLst>
                <a:gd name="T0" fmla="*/ 134 w 11488"/>
                <a:gd name="T1" fmla="*/ 1 h 361"/>
                <a:gd name="T2" fmla="*/ 105 w 11488"/>
                <a:gd name="T3" fmla="*/ 8 h 361"/>
                <a:gd name="T4" fmla="*/ 78 w 11488"/>
                <a:gd name="T5" fmla="*/ 22 h 361"/>
                <a:gd name="T6" fmla="*/ 55 w 11488"/>
                <a:gd name="T7" fmla="*/ 41 h 361"/>
                <a:gd name="T8" fmla="*/ 34 w 11488"/>
                <a:gd name="T9" fmla="*/ 66 h 361"/>
                <a:gd name="T10" fmla="*/ 18 w 11488"/>
                <a:gd name="T11" fmla="*/ 94 h 361"/>
                <a:gd name="T12" fmla="*/ 7 w 11488"/>
                <a:gd name="T13" fmla="*/ 126 h 361"/>
                <a:gd name="T14" fmla="*/ 1 w 11488"/>
                <a:gd name="T15" fmla="*/ 162 h 361"/>
                <a:gd name="T16" fmla="*/ 1 w 11488"/>
                <a:gd name="T17" fmla="*/ 198 h 361"/>
                <a:gd name="T18" fmla="*/ 7 w 11488"/>
                <a:gd name="T19" fmla="*/ 234 h 361"/>
                <a:gd name="T20" fmla="*/ 18 w 11488"/>
                <a:gd name="T21" fmla="*/ 267 h 361"/>
                <a:gd name="T22" fmla="*/ 34 w 11488"/>
                <a:gd name="T23" fmla="*/ 296 h 361"/>
                <a:gd name="T24" fmla="*/ 55 w 11488"/>
                <a:gd name="T25" fmla="*/ 320 h 361"/>
                <a:gd name="T26" fmla="*/ 78 w 11488"/>
                <a:gd name="T27" fmla="*/ 339 h 361"/>
                <a:gd name="T28" fmla="*/ 105 w 11488"/>
                <a:gd name="T29" fmla="*/ 352 h 361"/>
                <a:gd name="T30" fmla="*/ 134 w 11488"/>
                <a:gd name="T31" fmla="*/ 360 h 361"/>
                <a:gd name="T32" fmla="*/ 5595 w 11488"/>
                <a:gd name="T33" fmla="*/ 361 h 361"/>
                <a:gd name="T34" fmla="*/ 5625 w 11488"/>
                <a:gd name="T35" fmla="*/ 357 h 361"/>
                <a:gd name="T36" fmla="*/ 5653 w 11488"/>
                <a:gd name="T37" fmla="*/ 346 h 361"/>
                <a:gd name="T38" fmla="*/ 5679 w 11488"/>
                <a:gd name="T39" fmla="*/ 330 h 361"/>
                <a:gd name="T40" fmla="*/ 5701 w 11488"/>
                <a:gd name="T41" fmla="*/ 308 h 361"/>
                <a:gd name="T42" fmla="*/ 5718 w 11488"/>
                <a:gd name="T43" fmla="*/ 281 h 361"/>
                <a:gd name="T44" fmla="*/ 5732 w 11488"/>
                <a:gd name="T45" fmla="*/ 250 h 361"/>
                <a:gd name="T46" fmla="*/ 5741 w 11488"/>
                <a:gd name="T47" fmla="*/ 216 h 361"/>
                <a:gd name="T48" fmla="*/ 5744 w 11488"/>
                <a:gd name="T49" fmla="*/ 180 h 361"/>
                <a:gd name="T50" fmla="*/ 5741 w 11488"/>
                <a:gd name="T51" fmla="*/ 144 h 361"/>
                <a:gd name="T52" fmla="*/ 5732 w 11488"/>
                <a:gd name="T53" fmla="*/ 111 h 361"/>
                <a:gd name="T54" fmla="*/ 5718 w 11488"/>
                <a:gd name="T55" fmla="*/ 79 h 361"/>
                <a:gd name="T56" fmla="*/ 5701 w 11488"/>
                <a:gd name="T57" fmla="*/ 53 h 361"/>
                <a:gd name="T58" fmla="*/ 5679 w 11488"/>
                <a:gd name="T59" fmla="*/ 31 h 361"/>
                <a:gd name="T60" fmla="*/ 5653 w 11488"/>
                <a:gd name="T61" fmla="*/ 14 h 361"/>
                <a:gd name="T62" fmla="*/ 5625 w 11488"/>
                <a:gd name="T63" fmla="*/ 4 h 361"/>
                <a:gd name="T64" fmla="*/ 5595 w 11488"/>
                <a:gd name="T65" fmla="*/ 0 h 3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488" h="361">
                  <a:moveTo>
                    <a:pt x="298" y="0"/>
                  </a:moveTo>
                  <a:lnTo>
                    <a:pt x="268" y="1"/>
                  </a:lnTo>
                  <a:lnTo>
                    <a:pt x="239" y="4"/>
                  </a:lnTo>
                  <a:lnTo>
                    <a:pt x="209" y="8"/>
                  </a:lnTo>
                  <a:lnTo>
                    <a:pt x="183" y="14"/>
                  </a:lnTo>
                  <a:lnTo>
                    <a:pt x="155" y="22"/>
                  </a:lnTo>
                  <a:lnTo>
                    <a:pt x="131" y="31"/>
                  </a:lnTo>
                  <a:lnTo>
                    <a:pt x="109" y="41"/>
                  </a:lnTo>
                  <a:lnTo>
                    <a:pt x="87" y="53"/>
                  </a:lnTo>
                  <a:lnTo>
                    <a:pt x="68" y="66"/>
                  </a:lnTo>
                  <a:lnTo>
                    <a:pt x="52" y="79"/>
                  </a:lnTo>
                  <a:lnTo>
                    <a:pt x="36" y="94"/>
                  </a:lnTo>
                  <a:lnTo>
                    <a:pt x="24" y="111"/>
                  </a:lnTo>
                  <a:lnTo>
                    <a:pt x="14" y="126"/>
                  </a:lnTo>
                  <a:lnTo>
                    <a:pt x="6" y="144"/>
                  </a:lnTo>
                  <a:lnTo>
                    <a:pt x="2" y="162"/>
                  </a:lnTo>
                  <a:lnTo>
                    <a:pt x="0" y="180"/>
                  </a:lnTo>
                  <a:lnTo>
                    <a:pt x="2" y="198"/>
                  </a:lnTo>
                  <a:lnTo>
                    <a:pt x="6" y="216"/>
                  </a:lnTo>
                  <a:lnTo>
                    <a:pt x="14" y="234"/>
                  </a:lnTo>
                  <a:lnTo>
                    <a:pt x="24" y="250"/>
                  </a:lnTo>
                  <a:lnTo>
                    <a:pt x="36" y="267"/>
                  </a:lnTo>
                  <a:lnTo>
                    <a:pt x="52" y="281"/>
                  </a:lnTo>
                  <a:lnTo>
                    <a:pt x="68" y="296"/>
                  </a:lnTo>
                  <a:lnTo>
                    <a:pt x="87" y="308"/>
                  </a:lnTo>
                  <a:lnTo>
                    <a:pt x="109" y="320"/>
                  </a:lnTo>
                  <a:lnTo>
                    <a:pt x="131" y="330"/>
                  </a:lnTo>
                  <a:lnTo>
                    <a:pt x="155" y="339"/>
                  </a:lnTo>
                  <a:lnTo>
                    <a:pt x="183" y="346"/>
                  </a:lnTo>
                  <a:lnTo>
                    <a:pt x="209" y="352"/>
                  </a:lnTo>
                  <a:lnTo>
                    <a:pt x="239" y="357"/>
                  </a:lnTo>
                  <a:lnTo>
                    <a:pt x="268" y="360"/>
                  </a:lnTo>
                  <a:lnTo>
                    <a:pt x="298" y="361"/>
                  </a:lnTo>
                  <a:lnTo>
                    <a:pt x="11190" y="361"/>
                  </a:lnTo>
                  <a:lnTo>
                    <a:pt x="11220" y="360"/>
                  </a:lnTo>
                  <a:lnTo>
                    <a:pt x="11249" y="357"/>
                  </a:lnTo>
                  <a:lnTo>
                    <a:pt x="11279" y="352"/>
                  </a:lnTo>
                  <a:lnTo>
                    <a:pt x="11305" y="346"/>
                  </a:lnTo>
                  <a:lnTo>
                    <a:pt x="11333" y="339"/>
                  </a:lnTo>
                  <a:lnTo>
                    <a:pt x="11357" y="330"/>
                  </a:lnTo>
                  <a:lnTo>
                    <a:pt x="11381" y="320"/>
                  </a:lnTo>
                  <a:lnTo>
                    <a:pt x="11401" y="308"/>
                  </a:lnTo>
                  <a:lnTo>
                    <a:pt x="11420" y="296"/>
                  </a:lnTo>
                  <a:lnTo>
                    <a:pt x="11436" y="281"/>
                  </a:lnTo>
                  <a:lnTo>
                    <a:pt x="11452" y="267"/>
                  </a:lnTo>
                  <a:lnTo>
                    <a:pt x="11464" y="250"/>
                  </a:lnTo>
                  <a:lnTo>
                    <a:pt x="11474" y="234"/>
                  </a:lnTo>
                  <a:lnTo>
                    <a:pt x="11482" y="216"/>
                  </a:lnTo>
                  <a:lnTo>
                    <a:pt x="11486" y="198"/>
                  </a:lnTo>
                  <a:lnTo>
                    <a:pt x="11488" y="180"/>
                  </a:lnTo>
                  <a:lnTo>
                    <a:pt x="11486" y="162"/>
                  </a:lnTo>
                  <a:lnTo>
                    <a:pt x="11482" y="144"/>
                  </a:lnTo>
                  <a:lnTo>
                    <a:pt x="11474" y="126"/>
                  </a:lnTo>
                  <a:lnTo>
                    <a:pt x="11464" y="111"/>
                  </a:lnTo>
                  <a:lnTo>
                    <a:pt x="11452" y="94"/>
                  </a:lnTo>
                  <a:lnTo>
                    <a:pt x="11436" y="79"/>
                  </a:lnTo>
                  <a:lnTo>
                    <a:pt x="11420" y="66"/>
                  </a:lnTo>
                  <a:lnTo>
                    <a:pt x="11401" y="53"/>
                  </a:lnTo>
                  <a:lnTo>
                    <a:pt x="11381" y="41"/>
                  </a:lnTo>
                  <a:lnTo>
                    <a:pt x="11357" y="31"/>
                  </a:lnTo>
                  <a:lnTo>
                    <a:pt x="11333" y="22"/>
                  </a:lnTo>
                  <a:lnTo>
                    <a:pt x="11305" y="14"/>
                  </a:lnTo>
                  <a:lnTo>
                    <a:pt x="11279" y="8"/>
                  </a:lnTo>
                  <a:lnTo>
                    <a:pt x="11249" y="4"/>
                  </a:lnTo>
                  <a:lnTo>
                    <a:pt x="11220" y="1"/>
                  </a:lnTo>
                  <a:lnTo>
                    <a:pt x="11190" y="0"/>
                  </a:lnTo>
                  <a:lnTo>
                    <a:pt x="298" y="0"/>
                  </a:lnTo>
                  <a:close/>
                </a:path>
              </a:pathLst>
            </a:custGeom>
            <a:solidFill>
              <a:srgbClr val="C0C0C0"/>
            </a:solidFill>
            <a:ln w="9525">
              <a:solidFill>
                <a:srgbClr val="C0C0C0"/>
              </a:solidFill>
              <a:prstDash val="solid"/>
              <a:round/>
              <a:headEnd/>
              <a:tailEnd/>
            </a:ln>
          </p:spPr>
          <p:txBody>
            <a:bodyPr/>
            <a:lstStyle/>
            <a:p>
              <a:endParaRPr lang="en-GB" dirty="0">
                <a:ea typeface="Arial Unicode MS" panose="020B0604020202020204" pitchFamily="34" charset="-128"/>
              </a:endParaRPr>
            </a:p>
          </p:txBody>
        </p:sp>
        <p:sp>
          <p:nvSpPr>
            <p:cNvPr id="255" name="Line 13"/>
            <p:cNvSpPr>
              <a:spLocks noChangeShapeType="1"/>
            </p:cNvSpPr>
            <p:nvPr/>
          </p:nvSpPr>
          <p:spPr bwMode="auto">
            <a:xfrm>
              <a:off x="470" y="-336"/>
              <a:ext cx="507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56" name="Line 14"/>
            <p:cNvSpPr>
              <a:spLocks noChangeShapeType="1"/>
            </p:cNvSpPr>
            <p:nvPr/>
          </p:nvSpPr>
          <p:spPr bwMode="auto">
            <a:xfrm>
              <a:off x="768"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57" name="Rectangle 15"/>
            <p:cNvSpPr>
              <a:spLocks noChangeArrowheads="1"/>
            </p:cNvSpPr>
            <p:nvPr/>
          </p:nvSpPr>
          <p:spPr bwMode="auto">
            <a:xfrm>
              <a:off x="470" y="-360"/>
              <a:ext cx="5147" cy="4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Arial Unicode MS" panose="020B0604020202020204" pitchFamily="34" charset="-128"/>
              </a:endParaRPr>
            </a:p>
          </p:txBody>
        </p:sp>
        <p:sp>
          <p:nvSpPr>
            <p:cNvPr id="258" name="Rectangle 16"/>
            <p:cNvSpPr>
              <a:spLocks noChangeArrowheads="1"/>
            </p:cNvSpPr>
            <p:nvPr/>
          </p:nvSpPr>
          <p:spPr bwMode="auto">
            <a:xfrm>
              <a:off x="470" y="-360"/>
              <a:ext cx="1790" cy="4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Arial Unicode MS" panose="020B0604020202020204" pitchFamily="34" charset="-128"/>
              </a:endParaRPr>
            </a:p>
          </p:txBody>
        </p:sp>
        <p:sp>
          <p:nvSpPr>
            <p:cNvPr id="259" name="Freeform 17"/>
            <p:cNvSpPr>
              <a:spLocks/>
            </p:cNvSpPr>
            <p:nvPr/>
          </p:nvSpPr>
          <p:spPr bwMode="auto">
            <a:xfrm>
              <a:off x="171" y="-426"/>
              <a:ext cx="448" cy="181"/>
            </a:xfrm>
            <a:custGeom>
              <a:avLst/>
              <a:gdLst>
                <a:gd name="T0" fmla="*/ 75 w 895"/>
                <a:gd name="T1" fmla="*/ 0 h 181"/>
                <a:gd name="T2" fmla="*/ 60 w 895"/>
                <a:gd name="T3" fmla="*/ 3 h 181"/>
                <a:gd name="T4" fmla="*/ 46 w 895"/>
                <a:gd name="T5" fmla="*/ 7 h 181"/>
                <a:gd name="T6" fmla="*/ 33 w 895"/>
                <a:gd name="T7" fmla="*/ 16 h 181"/>
                <a:gd name="T8" fmla="*/ 22 w 895"/>
                <a:gd name="T9" fmla="*/ 27 h 181"/>
                <a:gd name="T10" fmla="*/ 13 w 895"/>
                <a:gd name="T11" fmla="*/ 40 h 181"/>
                <a:gd name="T12" fmla="*/ 6 w 895"/>
                <a:gd name="T13" fmla="*/ 55 h 181"/>
                <a:gd name="T14" fmla="*/ 2 w 895"/>
                <a:gd name="T15" fmla="*/ 72 h 181"/>
                <a:gd name="T16" fmla="*/ 0 w 895"/>
                <a:gd name="T17" fmla="*/ 90 h 181"/>
                <a:gd name="T18" fmla="*/ 2 w 895"/>
                <a:gd name="T19" fmla="*/ 108 h 181"/>
                <a:gd name="T20" fmla="*/ 6 w 895"/>
                <a:gd name="T21" fmla="*/ 125 h 181"/>
                <a:gd name="T22" fmla="*/ 13 w 895"/>
                <a:gd name="T23" fmla="*/ 141 h 181"/>
                <a:gd name="T24" fmla="*/ 22 w 895"/>
                <a:gd name="T25" fmla="*/ 154 h 181"/>
                <a:gd name="T26" fmla="*/ 33 w 895"/>
                <a:gd name="T27" fmla="*/ 165 h 181"/>
                <a:gd name="T28" fmla="*/ 46 w 895"/>
                <a:gd name="T29" fmla="*/ 173 h 181"/>
                <a:gd name="T30" fmla="*/ 60 w 895"/>
                <a:gd name="T31" fmla="*/ 178 h 181"/>
                <a:gd name="T32" fmla="*/ 75 w 895"/>
                <a:gd name="T33" fmla="*/ 181 h 181"/>
                <a:gd name="T34" fmla="*/ 373 w 895"/>
                <a:gd name="T35" fmla="*/ 181 h 181"/>
                <a:gd name="T36" fmla="*/ 388 w 895"/>
                <a:gd name="T37" fmla="*/ 178 h 181"/>
                <a:gd name="T38" fmla="*/ 402 w 895"/>
                <a:gd name="T39" fmla="*/ 173 h 181"/>
                <a:gd name="T40" fmla="*/ 415 w 895"/>
                <a:gd name="T41" fmla="*/ 165 h 181"/>
                <a:gd name="T42" fmla="*/ 426 w 895"/>
                <a:gd name="T43" fmla="*/ 154 h 181"/>
                <a:gd name="T44" fmla="*/ 435 w 895"/>
                <a:gd name="T45" fmla="*/ 141 h 181"/>
                <a:gd name="T46" fmla="*/ 442 w 895"/>
                <a:gd name="T47" fmla="*/ 125 h 181"/>
                <a:gd name="T48" fmla="*/ 446 w 895"/>
                <a:gd name="T49" fmla="*/ 108 h 181"/>
                <a:gd name="T50" fmla="*/ 448 w 895"/>
                <a:gd name="T51" fmla="*/ 90 h 181"/>
                <a:gd name="T52" fmla="*/ 446 w 895"/>
                <a:gd name="T53" fmla="*/ 72 h 181"/>
                <a:gd name="T54" fmla="*/ 442 w 895"/>
                <a:gd name="T55" fmla="*/ 55 h 181"/>
                <a:gd name="T56" fmla="*/ 435 w 895"/>
                <a:gd name="T57" fmla="*/ 40 h 181"/>
                <a:gd name="T58" fmla="*/ 426 w 895"/>
                <a:gd name="T59" fmla="*/ 27 h 181"/>
                <a:gd name="T60" fmla="*/ 415 w 895"/>
                <a:gd name="T61" fmla="*/ 16 h 181"/>
                <a:gd name="T62" fmla="*/ 402 w 895"/>
                <a:gd name="T63" fmla="*/ 7 h 181"/>
                <a:gd name="T64" fmla="*/ 388 w 895"/>
                <a:gd name="T65" fmla="*/ 3 h 181"/>
                <a:gd name="T66" fmla="*/ 373 w 895"/>
                <a:gd name="T67" fmla="*/ 0 h 181"/>
                <a:gd name="T68" fmla="*/ 75 w 895"/>
                <a:gd name="T69" fmla="*/ 0 h 18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95" h="181">
                  <a:moveTo>
                    <a:pt x="149" y="0"/>
                  </a:moveTo>
                  <a:lnTo>
                    <a:pt x="120" y="3"/>
                  </a:lnTo>
                  <a:lnTo>
                    <a:pt x="92" y="7"/>
                  </a:lnTo>
                  <a:lnTo>
                    <a:pt x="66" y="16"/>
                  </a:lnTo>
                  <a:lnTo>
                    <a:pt x="44" y="27"/>
                  </a:lnTo>
                  <a:lnTo>
                    <a:pt x="26" y="40"/>
                  </a:lnTo>
                  <a:lnTo>
                    <a:pt x="12" y="55"/>
                  </a:lnTo>
                  <a:lnTo>
                    <a:pt x="4" y="72"/>
                  </a:lnTo>
                  <a:lnTo>
                    <a:pt x="0" y="90"/>
                  </a:lnTo>
                  <a:lnTo>
                    <a:pt x="4" y="108"/>
                  </a:lnTo>
                  <a:lnTo>
                    <a:pt x="12" y="125"/>
                  </a:lnTo>
                  <a:lnTo>
                    <a:pt x="26" y="141"/>
                  </a:lnTo>
                  <a:lnTo>
                    <a:pt x="44" y="154"/>
                  </a:lnTo>
                  <a:lnTo>
                    <a:pt x="66" y="165"/>
                  </a:lnTo>
                  <a:lnTo>
                    <a:pt x="92" y="173"/>
                  </a:lnTo>
                  <a:lnTo>
                    <a:pt x="120" y="178"/>
                  </a:lnTo>
                  <a:lnTo>
                    <a:pt x="149" y="181"/>
                  </a:lnTo>
                  <a:lnTo>
                    <a:pt x="746" y="181"/>
                  </a:lnTo>
                  <a:lnTo>
                    <a:pt x="776" y="178"/>
                  </a:lnTo>
                  <a:lnTo>
                    <a:pt x="804" y="173"/>
                  </a:lnTo>
                  <a:lnTo>
                    <a:pt x="830" y="165"/>
                  </a:lnTo>
                  <a:lnTo>
                    <a:pt x="852" y="154"/>
                  </a:lnTo>
                  <a:lnTo>
                    <a:pt x="870" y="141"/>
                  </a:lnTo>
                  <a:lnTo>
                    <a:pt x="884" y="125"/>
                  </a:lnTo>
                  <a:lnTo>
                    <a:pt x="892" y="108"/>
                  </a:lnTo>
                  <a:lnTo>
                    <a:pt x="895" y="90"/>
                  </a:lnTo>
                  <a:lnTo>
                    <a:pt x="892" y="72"/>
                  </a:lnTo>
                  <a:lnTo>
                    <a:pt x="884" y="55"/>
                  </a:lnTo>
                  <a:lnTo>
                    <a:pt x="870" y="40"/>
                  </a:lnTo>
                  <a:lnTo>
                    <a:pt x="852" y="27"/>
                  </a:lnTo>
                  <a:lnTo>
                    <a:pt x="830" y="16"/>
                  </a:lnTo>
                  <a:lnTo>
                    <a:pt x="804" y="7"/>
                  </a:lnTo>
                  <a:lnTo>
                    <a:pt x="776" y="3"/>
                  </a:lnTo>
                  <a:lnTo>
                    <a:pt x="746" y="0"/>
                  </a:lnTo>
                  <a:lnTo>
                    <a:pt x="149" y="0"/>
                  </a:lnTo>
                  <a:close/>
                </a:path>
              </a:pathLst>
            </a:custGeom>
            <a:solidFill>
              <a:srgbClr val="FF0000"/>
            </a:solidFill>
            <a:ln w="9525">
              <a:solidFill>
                <a:srgbClr val="FF0000"/>
              </a:solidFill>
              <a:prstDash val="solid"/>
              <a:round/>
              <a:headEnd/>
              <a:tailEnd/>
            </a:ln>
          </p:spPr>
          <p:txBody>
            <a:bodyPr/>
            <a:lstStyle/>
            <a:p>
              <a:endParaRPr lang="en-GB" dirty="0">
                <a:ea typeface="Arial Unicode MS" panose="020B0604020202020204" pitchFamily="34" charset="-128"/>
              </a:endParaRPr>
            </a:p>
          </p:txBody>
        </p:sp>
        <p:sp>
          <p:nvSpPr>
            <p:cNvPr id="260" name="Line 18"/>
            <p:cNvSpPr>
              <a:spLocks noChangeShapeType="1"/>
            </p:cNvSpPr>
            <p:nvPr/>
          </p:nvSpPr>
          <p:spPr bwMode="auto">
            <a:xfrm>
              <a:off x="867"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61" name="Line 19"/>
            <p:cNvSpPr>
              <a:spLocks noChangeShapeType="1"/>
            </p:cNvSpPr>
            <p:nvPr/>
          </p:nvSpPr>
          <p:spPr bwMode="auto">
            <a:xfrm>
              <a:off x="967"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62" name="Line 20"/>
            <p:cNvSpPr>
              <a:spLocks noChangeShapeType="1"/>
            </p:cNvSpPr>
            <p:nvPr/>
          </p:nvSpPr>
          <p:spPr bwMode="auto">
            <a:xfrm>
              <a:off x="1066"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63" name="Line 21"/>
            <p:cNvSpPr>
              <a:spLocks noChangeShapeType="1"/>
            </p:cNvSpPr>
            <p:nvPr/>
          </p:nvSpPr>
          <p:spPr bwMode="auto">
            <a:xfrm>
              <a:off x="1166"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64" name="Line 22"/>
            <p:cNvSpPr>
              <a:spLocks noChangeShapeType="1"/>
            </p:cNvSpPr>
            <p:nvPr/>
          </p:nvSpPr>
          <p:spPr bwMode="auto">
            <a:xfrm>
              <a:off x="1265"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65" name="Line 23"/>
            <p:cNvSpPr>
              <a:spLocks noChangeShapeType="1"/>
            </p:cNvSpPr>
            <p:nvPr/>
          </p:nvSpPr>
          <p:spPr bwMode="auto">
            <a:xfrm>
              <a:off x="1365"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66" name="Line 24"/>
            <p:cNvSpPr>
              <a:spLocks noChangeShapeType="1"/>
            </p:cNvSpPr>
            <p:nvPr/>
          </p:nvSpPr>
          <p:spPr bwMode="auto">
            <a:xfrm>
              <a:off x="1464"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67" name="Line 25"/>
            <p:cNvSpPr>
              <a:spLocks noChangeShapeType="1"/>
            </p:cNvSpPr>
            <p:nvPr/>
          </p:nvSpPr>
          <p:spPr bwMode="auto">
            <a:xfrm>
              <a:off x="1564"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68" name="Line 26"/>
            <p:cNvSpPr>
              <a:spLocks noChangeShapeType="1"/>
            </p:cNvSpPr>
            <p:nvPr/>
          </p:nvSpPr>
          <p:spPr bwMode="auto">
            <a:xfrm>
              <a:off x="1663"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69" name="Line 27"/>
            <p:cNvSpPr>
              <a:spLocks noChangeShapeType="1"/>
            </p:cNvSpPr>
            <p:nvPr/>
          </p:nvSpPr>
          <p:spPr bwMode="auto">
            <a:xfrm>
              <a:off x="1763"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70" name="Line 28"/>
            <p:cNvSpPr>
              <a:spLocks noChangeShapeType="1"/>
            </p:cNvSpPr>
            <p:nvPr/>
          </p:nvSpPr>
          <p:spPr bwMode="auto">
            <a:xfrm>
              <a:off x="1862"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71" name="Line 29"/>
            <p:cNvSpPr>
              <a:spLocks noChangeShapeType="1"/>
            </p:cNvSpPr>
            <p:nvPr/>
          </p:nvSpPr>
          <p:spPr bwMode="auto">
            <a:xfrm>
              <a:off x="1962"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72" name="Line 30"/>
            <p:cNvSpPr>
              <a:spLocks noChangeShapeType="1"/>
            </p:cNvSpPr>
            <p:nvPr/>
          </p:nvSpPr>
          <p:spPr bwMode="auto">
            <a:xfrm>
              <a:off x="2061"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73" name="Line 31"/>
            <p:cNvSpPr>
              <a:spLocks noChangeShapeType="1"/>
            </p:cNvSpPr>
            <p:nvPr/>
          </p:nvSpPr>
          <p:spPr bwMode="auto">
            <a:xfrm>
              <a:off x="2160"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74" name="Line 32"/>
            <p:cNvSpPr>
              <a:spLocks noChangeShapeType="1"/>
            </p:cNvSpPr>
            <p:nvPr/>
          </p:nvSpPr>
          <p:spPr bwMode="auto">
            <a:xfrm>
              <a:off x="2260"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75" name="Line 33"/>
            <p:cNvSpPr>
              <a:spLocks noChangeShapeType="1"/>
            </p:cNvSpPr>
            <p:nvPr/>
          </p:nvSpPr>
          <p:spPr bwMode="auto">
            <a:xfrm>
              <a:off x="2359"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76" name="Line 34"/>
            <p:cNvSpPr>
              <a:spLocks noChangeShapeType="1"/>
            </p:cNvSpPr>
            <p:nvPr/>
          </p:nvSpPr>
          <p:spPr bwMode="auto">
            <a:xfrm>
              <a:off x="2459"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77" name="Line 35"/>
            <p:cNvSpPr>
              <a:spLocks noChangeShapeType="1"/>
            </p:cNvSpPr>
            <p:nvPr/>
          </p:nvSpPr>
          <p:spPr bwMode="auto">
            <a:xfrm>
              <a:off x="2558"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78" name="Line 36"/>
            <p:cNvSpPr>
              <a:spLocks noChangeShapeType="1"/>
            </p:cNvSpPr>
            <p:nvPr/>
          </p:nvSpPr>
          <p:spPr bwMode="auto">
            <a:xfrm>
              <a:off x="2658"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79" name="Line 37"/>
            <p:cNvSpPr>
              <a:spLocks noChangeShapeType="1"/>
            </p:cNvSpPr>
            <p:nvPr/>
          </p:nvSpPr>
          <p:spPr bwMode="auto">
            <a:xfrm>
              <a:off x="2757"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80" name="Line 38"/>
            <p:cNvSpPr>
              <a:spLocks noChangeShapeType="1"/>
            </p:cNvSpPr>
            <p:nvPr/>
          </p:nvSpPr>
          <p:spPr bwMode="auto">
            <a:xfrm>
              <a:off x="2857"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81" name="Line 39"/>
            <p:cNvSpPr>
              <a:spLocks noChangeShapeType="1"/>
            </p:cNvSpPr>
            <p:nvPr/>
          </p:nvSpPr>
          <p:spPr bwMode="auto">
            <a:xfrm>
              <a:off x="2956"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82" name="Line 40"/>
            <p:cNvSpPr>
              <a:spLocks noChangeShapeType="1"/>
            </p:cNvSpPr>
            <p:nvPr/>
          </p:nvSpPr>
          <p:spPr bwMode="auto">
            <a:xfrm>
              <a:off x="3056"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83" name="Line 41"/>
            <p:cNvSpPr>
              <a:spLocks noChangeShapeType="1"/>
            </p:cNvSpPr>
            <p:nvPr/>
          </p:nvSpPr>
          <p:spPr bwMode="auto">
            <a:xfrm>
              <a:off x="3155"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84" name="Line 42"/>
            <p:cNvSpPr>
              <a:spLocks noChangeShapeType="1"/>
            </p:cNvSpPr>
            <p:nvPr/>
          </p:nvSpPr>
          <p:spPr bwMode="auto">
            <a:xfrm>
              <a:off x="3255"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85" name="Line 43"/>
            <p:cNvSpPr>
              <a:spLocks noChangeShapeType="1"/>
            </p:cNvSpPr>
            <p:nvPr/>
          </p:nvSpPr>
          <p:spPr bwMode="auto">
            <a:xfrm>
              <a:off x="3354"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86" name="Line 44"/>
            <p:cNvSpPr>
              <a:spLocks noChangeShapeType="1"/>
            </p:cNvSpPr>
            <p:nvPr/>
          </p:nvSpPr>
          <p:spPr bwMode="auto">
            <a:xfrm>
              <a:off x="3453"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87" name="Line 45"/>
            <p:cNvSpPr>
              <a:spLocks noChangeShapeType="1"/>
            </p:cNvSpPr>
            <p:nvPr/>
          </p:nvSpPr>
          <p:spPr bwMode="auto">
            <a:xfrm>
              <a:off x="3553"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88" name="Line 46"/>
            <p:cNvSpPr>
              <a:spLocks noChangeShapeType="1"/>
            </p:cNvSpPr>
            <p:nvPr/>
          </p:nvSpPr>
          <p:spPr bwMode="auto">
            <a:xfrm>
              <a:off x="3652"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89" name="Line 47"/>
            <p:cNvSpPr>
              <a:spLocks noChangeShapeType="1"/>
            </p:cNvSpPr>
            <p:nvPr/>
          </p:nvSpPr>
          <p:spPr bwMode="auto">
            <a:xfrm>
              <a:off x="3752"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90" name="Line 48"/>
            <p:cNvSpPr>
              <a:spLocks noChangeShapeType="1"/>
            </p:cNvSpPr>
            <p:nvPr/>
          </p:nvSpPr>
          <p:spPr bwMode="auto">
            <a:xfrm>
              <a:off x="3851"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91" name="Line 49"/>
            <p:cNvSpPr>
              <a:spLocks noChangeShapeType="1"/>
            </p:cNvSpPr>
            <p:nvPr/>
          </p:nvSpPr>
          <p:spPr bwMode="auto">
            <a:xfrm>
              <a:off x="3951"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92" name="Line 50"/>
            <p:cNvSpPr>
              <a:spLocks noChangeShapeType="1"/>
            </p:cNvSpPr>
            <p:nvPr/>
          </p:nvSpPr>
          <p:spPr bwMode="auto">
            <a:xfrm>
              <a:off x="4050"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93" name="Line 51"/>
            <p:cNvSpPr>
              <a:spLocks noChangeShapeType="1"/>
            </p:cNvSpPr>
            <p:nvPr/>
          </p:nvSpPr>
          <p:spPr bwMode="auto">
            <a:xfrm>
              <a:off x="4150"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94" name="Line 52"/>
            <p:cNvSpPr>
              <a:spLocks noChangeShapeType="1"/>
            </p:cNvSpPr>
            <p:nvPr/>
          </p:nvSpPr>
          <p:spPr bwMode="auto">
            <a:xfrm>
              <a:off x="4249"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95" name="Line 53"/>
            <p:cNvSpPr>
              <a:spLocks noChangeShapeType="1"/>
            </p:cNvSpPr>
            <p:nvPr/>
          </p:nvSpPr>
          <p:spPr bwMode="auto">
            <a:xfrm>
              <a:off x="4349"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96" name="Line 54"/>
            <p:cNvSpPr>
              <a:spLocks noChangeShapeType="1"/>
            </p:cNvSpPr>
            <p:nvPr/>
          </p:nvSpPr>
          <p:spPr bwMode="auto">
            <a:xfrm>
              <a:off x="4448"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97" name="Line 55"/>
            <p:cNvSpPr>
              <a:spLocks noChangeShapeType="1"/>
            </p:cNvSpPr>
            <p:nvPr/>
          </p:nvSpPr>
          <p:spPr bwMode="auto">
            <a:xfrm>
              <a:off x="4548"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98" name="Line 56"/>
            <p:cNvSpPr>
              <a:spLocks noChangeShapeType="1"/>
            </p:cNvSpPr>
            <p:nvPr/>
          </p:nvSpPr>
          <p:spPr bwMode="auto">
            <a:xfrm>
              <a:off x="4647"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299" name="Line 57"/>
            <p:cNvSpPr>
              <a:spLocks noChangeShapeType="1"/>
            </p:cNvSpPr>
            <p:nvPr/>
          </p:nvSpPr>
          <p:spPr bwMode="auto">
            <a:xfrm>
              <a:off x="4747"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300" name="Line 58"/>
            <p:cNvSpPr>
              <a:spLocks noChangeShapeType="1"/>
            </p:cNvSpPr>
            <p:nvPr/>
          </p:nvSpPr>
          <p:spPr bwMode="auto">
            <a:xfrm>
              <a:off x="4846"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301" name="Line 59"/>
            <p:cNvSpPr>
              <a:spLocks noChangeShapeType="1"/>
            </p:cNvSpPr>
            <p:nvPr/>
          </p:nvSpPr>
          <p:spPr bwMode="auto">
            <a:xfrm>
              <a:off x="4945"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302" name="Line 60"/>
            <p:cNvSpPr>
              <a:spLocks noChangeShapeType="1"/>
            </p:cNvSpPr>
            <p:nvPr/>
          </p:nvSpPr>
          <p:spPr bwMode="auto">
            <a:xfrm>
              <a:off x="5045"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303" name="Line 61"/>
            <p:cNvSpPr>
              <a:spLocks noChangeShapeType="1"/>
            </p:cNvSpPr>
            <p:nvPr/>
          </p:nvSpPr>
          <p:spPr bwMode="auto">
            <a:xfrm>
              <a:off x="5144"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304" name="Line 62"/>
            <p:cNvSpPr>
              <a:spLocks noChangeShapeType="1"/>
            </p:cNvSpPr>
            <p:nvPr/>
          </p:nvSpPr>
          <p:spPr bwMode="auto">
            <a:xfrm>
              <a:off x="5244"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305" name="Line 63"/>
            <p:cNvSpPr>
              <a:spLocks noChangeShapeType="1"/>
            </p:cNvSpPr>
            <p:nvPr/>
          </p:nvSpPr>
          <p:spPr bwMode="auto">
            <a:xfrm>
              <a:off x="5343"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306" name="Line 64"/>
            <p:cNvSpPr>
              <a:spLocks noChangeShapeType="1"/>
            </p:cNvSpPr>
            <p:nvPr/>
          </p:nvSpPr>
          <p:spPr bwMode="auto">
            <a:xfrm>
              <a:off x="5443"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sp>
          <p:nvSpPr>
            <p:cNvPr id="307" name="Line 65"/>
            <p:cNvSpPr>
              <a:spLocks noChangeShapeType="1"/>
            </p:cNvSpPr>
            <p:nvPr/>
          </p:nvSpPr>
          <p:spPr bwMode="auto">
            <a:xfrm>
              <a:off x="5542" y="-426"/>
              <a:ext cx="0" cy="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dirty="0">
                <a:ea typeface="Arial Unicode MS" panose="020B0604020202020204" pitchFamily="34" charset="-128"/>
              </a:endParaRPr>
            </a:p>
          </p:txBody>
        </p:sp>
      </p:grpSp>
      <p:pic>
        <p:nvPicPr>
          <p:cNvPr id="59" name="Picture 3" descr="Translational_motion.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19752" y="1816955"/>
            <a:ext cx="2878323" cy="25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59"/>
          <p:cNvSpPr txBox="1"/>
          <p:nvPr/>
        </p:nvSpPr>
        <p:spPr>
          <a:xfrm>
            <a:off x="1141988" y="4719174"/>
            <a:ext cx="9801612" cy="1077218"/>
          </a:xfrm>
          <a:prstGeom prst="rect">
            <a:avLst/>
          </a:prstGeom>
          <a:noFill/>
        </p:spPr>
        <p:txBody>
          <a:bodyPr wrap="square" rtlCol="0">
            <a:spAutoFit/>
          </a:bodyPr>
          <a:lstStyle/>
          <a:p>
            <a:pPr algn="ctr"/>
            <a:r>
              <a:rPr lang="en-GB" sz="3200" i="1" dirty="0" smtClean="0">
                <a:solidFill>
                  <a:srgbClr val="FF0000"/>
                </a:solidFill>
              </a:rPr>
              <a:t>…yet we know that temperature is a measure of the average molecular energy </a:t>
            </a:r>
            <a:endParaRPr lang="en-GB" sz="3200" i="1" dirty="0">
              <a:solidFill>
                <a:srgbClr val="FF0000"/>
              </a:solidFill>
            </a:endParaRPr>
          </a:p>
        </p:txBody>
      </p:sp>
    </p:spTree>
    <p:extLst>
      <p:ext uri="{BB962C8B-B14F-4D97-AF65-F5344CB8AC3E}">
        <p14:creationId xmlns:p14="http://schemas.microsoft.com/office/powerpoint/2010/main" val="260357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0">
                                            <p:txEl>
                                              <p:pRg st="0" end="0"/>
                                            </p:txEl>
                                          </p:spTgt>
                                        </p:tgtEl>
                                        <p:attrNameLst>
                                          <p:attrName>style.visibility</p:attrName>
                                        </p:attrNameLst>
                                      </p:cBhvr>
                                      <p:to>
                                        <p:strVal val="visible"/>
                                      </p:to>
                                    </p:set>
                                    <p:anim calcmode="lin" valueType="num">
                                      <p:cBhvr additive="base">
                                        <p:cTn id="7" dur="500" fill="hold"/>
                                        <p:tgtEl>
                                          <p:spTgt spid="19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0">
                                            <p:txEl>
                                              <p:pRg st="0" end="0"/>
                                            </p:txEl>
                                          </p:spTgt>
                                        </p:tgtEl>
                                        <p:attrNameLst>
                                          <p:attrName>style.visibility</p:attrName>
                                        </p:attrNameLst>
                                      </p:cBhvr>
                                      <p:to>
                                        <p:strVal val="visible"/>
                                      </p:to>
                                    </p:set>
                                    <p:anim calcmode="lin" valueType="num">
                                      <p:cBhvr additive="base">
                                        <p:cTn id="13" dur="500" fill="hold"/>
                                        <p:tgtEl>
                                          <p:spTgt spid="6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uild="p"/>
      <p:bldP spid="6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40" name="Rectangle 8"/>
          <p:cNvSpPr>
            <a:spLocks noChangeArrowheads="1"/>
          </p:cNvSpPr>
          <p:nvPr/>
        </p:nvSpPr>
        <p:spPr bwMode="auto">
          <a:xfrm>
            <a:off x="4510403" y="4611219"/>
            <a:ext cx="289701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GB" sz="3200" dirty="0">
                <a:solidFill>
                  <a:srgbClr val="0000FF"/>
                </a:solidFill>
                <a:ea typeface="Arial Unicode MS" panose="020B0604020202020204" pitchFamily="34" charset="-128"/>
              </a:rPr>
              <a:t>Molecular</a:t>
            </a:r>
            <a:br>
              <a:rPr lang="en-GB" sz="3200" dirty="0">
                <a:solidFill>
                  <a:srgbClr val="0000FF"/>
                </a:solidFill>
                <a:ea typeface="Arial Unicode MS" panose="020B0604020202020204" pitchFamily="34" charset="-128"/>
              </a:rPr>
            </a:br>
            <a:r>
              <a:rPr lang="en-GB" sz="3200" dirty="0">
                <a:solidFill>
                  <a:srgbClr val="0000FF"/>
                </a:solidFill>
                <a:ea typeface="Arial Unicode MS" panose="020B0604020202020204" pitchFamily="34" charset="-128"/>
              </a:rPr>
              <a:t>Motion</a:t>
            </a:r>
          </a:p>
        </p:txBody>
      </p:sp>
      <p:pic>
        <p:nvPicPr>
          <p:cNvPr id="7" name="Picture 3" descr="Translational_motion.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19752" y="1816955"/>
            <a:ext cx="2878323" cy="25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2" descr="data:image/jpeg;base64,/9j/4AAQSkZJRgABAQAAAQABAAD/2wCEAAkGBxQSEhUUEhQUFRUUFxkXFRYVFxQWGBgYFxUYGBcXFxUYHygiGB4lHxgYITEhJSksLi4uFx8zODMsNygtLisBCgoKDg0OGhAQGiwkHyQsLCwsLCwsLCwsLCwsLCwsLCwsLCwsLCwsLCwsLCwsLCwsLCwsLCwsLCwsLCwsLCwsLP/AABEIAMIBBAMBIgACEQEDEQH/xAAcAAABBQEBAQAAAAAAAAAAAAACAAEDBAUGBwj/xABCEAABAwIEAwUHAQYDBwUAAAABAAIRITEDBBJBUWFxBSKBkaEGEzKxwdHwQhRSYnLh8QcjwjNDgpKTsrMVFiRTY//EABkBAAMBAQEAAAAAAAAAAAAAAAABAgMEBf/EACURAQEAAgIDAQABBAMAAAAAAAABAhEDIRIxQQRRMmFxwRMiQv/aAAwDAQACEQMRAD8A68BOAnATwvVcxwjAQhEkZwE4TAIkAgEUIU6QIBEoM3mm4TS55gD1PADcrJwPaLVU4TmtMwS5u3GKepKyz5ccPdVjjb6bsJ1y2e9qhqDcITHxEwaxYGxjcp8n7SPLgHBtbARNuEyov6MNqnHa6dJV8nnWYgEESdpE81ZWuOUym4nWvYUiihNCoCaVKHKEIpSsCYOqnlQ6kQclo0wRKIORSkEyTkAckClozhOCmSQRFNCUJkA0JpRJFMgEJiE5KEpkGUkoSTJnhGEIRBaEKEoTpwkZoTwnhV8/nWYLC95gCg5k2AStkm6EPanauHgCXGXH4Wi5Wdl/aMOr3A2Jv9SuF7SzuJmMZz3GCaAAkgDYDjS/Tmo+0cbRhBoJqCD05b1XnZ/ozt6um+OE12v9ue0Hv8Yua8jDaYYJEQBVx6n08VBido0BBcBEkkC1pDdiaADmsLLN7su3FTQ3MCJ6wrGM+nE/CJIib+A+3NY5d3dXOmpqD3RFjQTJqAfAmtOUqxkMaXCP0yATTVUnutPxX+LdZuG9rYJip7wFTOmhHO55QFqYOXL2hwMSTBFyKQINje4qlFRoYOPpfqJdNyIMmLnj+Quj7P7VI/2mrTIGojc8IXMYYOq5nVUuNSa/FJEmhoBAVnDeQCTq0ugtiTUmpgTFx5JzK43cOyXp3ba2TwsLsnOkXksIJPERcgepC6AL0OLlmc6c+WNxqOE6OExC1QBOE8JQgCCcFCAihIHBRAoITwg0rSnlAE8pAaSYFOEgYhMjhNCCDCFwUkISmSOEkUJJhmwnARBOAtUmCcIoShIGXnvtX2sMbFLQT7vDOkAfC5xuTx4Lq/antH3OCYMPf3W8RxI6D5hecY7oJ7x01tpFCa95vT1XF+rk/wDMbcc+gwsbvCIiamDAF4A36qvne+6SCGxQSpsJwJmQAKioFE+K6ZA2BrbfmuNtGexsACPr1rtwRYEgyIGwpNN0IeaixPXy6URDE0GnCJ5Xd0mU9Ev5TAa5128DqBA4xM0nda2DgS2A4i4kAzxEE2G35TF7OxCCG6hXY7RUE8/sKLosthgMknWSDWZgdJiL08UlQ2VwKGNWoGQTX6cyVpYeC4YbGEth29Qb2gXv4KhlSQe7faYIkeMHy2Wpl8KxfNJ1cI4lpnopyXIs4OM1sGDUEuIJkma12G21lrZPP6QC6xHegGWu2NdjEdRzWLhmC7S7hpI/UeFqHn90/ZrdTnNcb1kmpN6nlJ4WS487jdwspLHYsIIkVBqEi1YvYGZILmusD5X/AKLeYQ4SCD0Xp8fLM45ssdIiE0KchAWrXaQQnTpkEcIgEKJqAKE0IoTQpMyKUyYhBDBRQowFIEAoTEIpTIAYTp0kBmJ4TAogt2ZgU6cBBmcUMY55s1pcfASlapwntnn2vxnMmPcgAcy4aj8wPNcm/ELo/dPKPTayta9bnPce84lxHAurdVgK+kjh+fVeRnfLK10yagpAoTWKAi540U2LiDSBToaV9aIH4mmukQTTj9poqgJcKCp3PDl4pKhPeKxW8mwoeFwFABf5eVSrcAQCOvSKwd1DgmDMUmx+XWiZJMKhtWtfzotXCxXQI/UKCgmDNuVdwqGszWeJnrIV/JYtTBgd3z3pzSqot5PDeWshwLmkEDTJIpG9Fr4mIJ7zSGkAnUYgzUxtb+hVNmWdokOaSCdNwYuQdor8lcy+LhObBfocwkGHXpFZuPzrla0SnFEDS0G1RNoEwBJJRnFDi147zbEAWIiLf1uoMPNMYS2JJ3FJ3mDCi9/iaSCJLTczaZDTzIEbhKBsYRBhwpMudWJ5dJE8lbwc1okkuoRUAmabwYjwPgsxpLoLTpmpoSIkA0vRWcu4tIDjIM1F67+XJXLr0lt4fa8jVoLhcFpG/EXULPaLCNw4QYNKDx8j4rHy2e0yGw3YTHEmpTZnBDj3gA4idQBg1oJF73/BtOfOfU3jxdXg4rXiWEEfl1JpXnzziMcC1xaJM6HO24nccl0HZftJIjGERd1q9PsujD9MvWXTLLjs9OhhOAnw3BwBaQQbEI2tXRtmYBKEZYghIBhOEQSIQQSU8oCnDkwNOhBTygjpJpSQGVCIFHpT6FvtAQVhe2+b0ZVwF8RzWedT6NjxW/pXF/4mY0NwGDdz3eLQ0D/uKx5rrCqx9uQcRBAi21v6J8LD87xvEKozEv8AavT84qTKnlJNOZPHkvM06TvJNxQGD0tX7p8KSakClpjoI6JsTEJBNSPWQPp9E7Hzapd0jrKFJMTCoJgyAemw6cVTY3vRed1azVG/l/zdA8gAAETufzqgE8yNufn+eavdkgFwFBSdRrXoszSTWl4rw5LZyo92NYq4Gk1AgXnpIulTjW7Nyp927VqDgTLwNtiBPLYIDlASdQEk91wkaTBkDkT8zHBWso6RqcWkuuBQf2mRGykL4MCIvUjlcOMRaazyWP1oqmhaQdMtkSQL0JEczVXtbWtDhpJduTY335/NQjBFwwCJoCIJ/lm0gH1UmCXOZOmjamIoA2e7F9vyqc6CXCy4+IFpBJI0cSdRgT61qoibxWTNL24k8kbBoGoajQmJAEE9a1PzUWSxYfqNoNKRaagcoRsaFhZe5cDJFe9y4nanor3Z57oAaBSw8hPkqGazBJ0gCCAAAK2kxxTdnvmJJ7omkwCRafPxKraV/GNSIMV1CbG1R9QsvPZUC3xDYxOnmDsOsq9jyDqlsTWBTw6kqPMPBhzZIEVrApY9CPRFAMhnn4Tf8t0AOgVJBipFq9F1vY/bbcUAO7rtpoHHg2d6ii5TPsDmE0B/UIAjVQERN+JpVQ42HDWEOkQdxqBpJmIpfpKvDluH+E5YSvSgUDgsv2f7S99hw742Q13Ol1rArvxss3HPUelOj0oVey0je1CWqZMQnskKdpRliEhMjykmSQStCfSnASWhB0rzz/EvGHvsFm7WF3/M6P8AQvRl5P7a5g4mcxLdyGN6NFvPUVz/AKb/ANdLwnbEDKdeu8fdSMLZjTX771Tl9dW3LysnfiBwmBcxzrclcLeIyKyJgG1DccU+GwkitBwiBv4p8JtJjewUrQYIO9ac67IOI8a1LcZ+ar4eHIJ5j67qTFw4EGs70ieCGwAArv8AICPMpBJhitD1HytfZbGVgNEx3r1BJqK78bFUezcvqNJIF7RY7K67LED4fhkkbGTXRG1uFlGVXG1lcq1shrXVMRqkClIrbdG1+rkQTQje0apoD5KDK0FyRMlwFTaDVOcP3kFpkGkibjntY3ErG91pE+JmiBFBAk1JJEUEis8ucIcLFYwl1YMTANrE3r06qPFyxAaYEisgtII3kG3TqhxWFroMgkEQIAi9K3iv5SiaBwWufAM6ayDUTwJpuN9wq5J72xDj3eFINeseQVbJMc1xcIoDqBuY4VBmY8vFTOfLnad234zXdF9CIGYZhwEAu/VeBNuW/krfY8tYRMAxu28ViPkqmWL4PdExAmK1kR9ua1ctlwSaQbnbwJiv0VTZKmZfUBwpyMAd0HxFrIsYw3ujbSbwBxHP7Iu0MEDvCocdRiZkVkzagaOcnjChxsYEFpMEVgVBFIANpueXyCShnvMGDBJZFaCR3m+oEdTxVR2EQGF0CthUg2cBFD4HZWw6cI10xQkgQAL16Sje972UBdSQ4AVG9bSRqCL6JDlMw/DxaEhx33Fjbf8ATSVv5X2kLSffQaA92ARevMeSwRkzp16qQYpNTAHqI8eSgzbrEcRw5SOllWGeWHorjK9KwcYOaHNMgiQeqkXn/ZHbD8E90l2GD8Iio07E2rK7vKZhuI0OaZHyPA813cfLM5/dhljYlASITpiVqkxQlqNJMkUJI4STJW0paVLCeFeyUe0c43Awn4r7ME9eAHMmB4rxbPYhc8vJq4lx6kklegf4lZ6G4WAP1kvd0aQG+pJ6tC88x6nnSFx8+W7prxzrYmiQZ4Vj8uosEFsTyIR6QATeaHqAjwRxkEC+6560SsaSHefOOfBDh4NTNabTEfhU2M4gbVmDeQBJ6pmMh3GGydt96/2UbUgzD+8CJAAvTjUlINFSL7CDZSPxiSQHAzu0CKiRE32rxUTHwDzNT9k9hbyMzTvwJ+3r8lYzWLo0n3jACK6oNJNxTz+e2D+2ljwWkbbenLfyC6fLlmJhNLjJBNg0iRBaATfis8lxq5NzQwGAQ6sWFKUp6bwoSNB1MlmqZIETU3kjlWvQwo9btIGwrppfeAKRE86bqy/DBAIMaW1DuJ3ify6j6s7cR0CHHiQRAraNiI9RxQuY33lIInnJpxg0Br6KsWPa8FtjMtkG5nuu2gnpEdUm5iJDhuQ6LdQY5I2BdrYJEXi97ARHe/LbJTLDU99sSBUSL8iK0UQeaivekkGQDFZjb7lR5vHLWnak03IoITpQz8xAaxrXF0/vCHAC0Xkj5Ley+LOpzmmKRxiKkwOEUXHYWdZraXahEOBNRzafAldPkMyYk95scK0pW032BVQgax+7qmaDaQbU8VG7Aga5BmgA3NLt4KZ+NDtbYEEGf0xEinzQ42KSC2lgRwiS42+yLUpsHHa1tTfjFZB2PipMm8CATSwAoAIrNKjZYrMR0aSZHB0GokeNYWqCSGyNyAWwKBsA15x6JbOJ8fFIZDgdJpAkClor4+Cz8bEAYbgiK8ORHCfyqt5jMFwdI70ibbCtfDzVImIBN3TMjkggE1tYkxxNTbf+quZLtV2EQ5riDMfwECkOF+NVXe3eYqPz84IsFzSD7wS3i3bUAZFrfVEtncLT0nJZpuKxr22ItuDwKnXn/ZHaDsENc06gRXg4AehXd4WIHAEWIBHivR4eXzn93Pnj4pU6DUlK2QJJNqToCNOhTyq0Tyv28zGrOvv3A1g8G6jH/MVy2NcxcW+q2vbIkZ/GDhd7SJGxa0g81he8knjafFefn7b4+kmE6Kn839fopyZjSKkb1E6Yr6qpiPoPzip8sJBrePS/0WVXB5oDutBEwN7TeeZUOFmSSQAGscTJMig2m9Z9VVzuPBJFyTG5njXdVsXMltogWjcnj84RobbWK4QRYCZcIrE7hY+LmJtSPDnZVcznHG5mNvlChZixU9P7oNfxcSRJIk/ujyj1Wt7P5qCAYABH/FypWVzLswItHSOXC9kbMeCDePyFNnSo9KxqHuwOGmjuh3pMUsmNRJiWj1i22n6yue7K7Tc9oBAgGDLRIvBDmwfXa1Vt5bGcRB0mlqmoiQ6s28bdVlrTRbYGydVBq+Ic9u8DbaFFq1uNo1TNLRvFChayDN5dIilWzI0xWhUWVgQATBMwNh+k1KIVTgzBdHdodqCIAgdT4lU+02CZFDAAvz38fVXWmTHjwjj90s64AEcKGRSPwhOnHN4TdTjHjzjetJuumyILWgCCCGkau7tDoG9eH0XKObWktIvuN5jjNPJbuSxZwm6jSS2h3Amo2qZ5wqTVnBMAbm0DpJM/TmiD4kTa5MCoFb+KCkmLtqBUTO01n7cEXxE8CTNTJtAB8VMSDDZDjSl5FDtWp8fNXmvDW2vWKGCNyYtxMDZUsAkGeBjqKX4VoVYfjtuPEUNDI8bQmcS3BtJNh1p/dMWd6kG07caHw+SWE6QPDbiefRSb+gmZsZv+SgkWbYD8BIFCBuKAivVBqHeoPCx7hDoAtcKycPavDhXw/KqB+BI0ngLk31Sab8I6IH02VNwZFRG4ma8/FdR7L9pOcfckUa2h4RdtqjhuuXwgWzTUQRuBSxqfktr2ZDvftcaAtLYvBDSZFKcFrwZWZzSM51XYkppSlIr1XKUp0CSegcFOhlLUqTtwP+KnYpLBm8OrsMBuKP8A85MO8CY6O5LyoZit6L6RxcNrgWuAIIIIIkEG4IXkntr/AIcPwicXItdiYZBL8KdTmfybuEbVNN1yc3Fd7jXDP5XINzVRO33ogxMwTMWjlIH5VZWI5wJBoQYINCCNiDY8lH+1Hdcmm22m7FuCDJr8z6qPEeCL28NuCpnPbGac1AcaUH0tOxPPzQa1XL0tSNDaxKdpUAcnD0tHtZwsWF0PZnbJpqcKQCCT3gIgEg+XRcwHJa1NipXp+X7Qa4Cwiu5j94RFDc+Sk1NB+Lm1rqS0VIBEiwvxXnGVzzmkGTTn+dFt5HtOh1GI70kyKHYbGKU4LPx0vy27TLQ9xOwkV43rsFUzuPqJqLSYMg8x52KwP/dbRZpi2wJF7/l0Le1hiOkGgH6jUCZ5hFlOWLDsRpdUSeAtEkVB+EwrTnuJEkkCKETItIjj9Fj5jEcHN1OENoCABetIvda2Wxf33Wm0T1A3Mx5ckfEX21cB2lxHFp6fMWEpsQ0kDvOFLiJsKm9LdFTbil1CDUAgzNCAXAHhUFWsV4MAiZIEd0jjY+aUKp8CCAIBFRw5ViigxWNIIJPhMREzysjaHFkGJ5Rt8XqQhx3Bp0iK+IIAPrySP4t4JipodoJ+RViCDFref5Feazmd2oJihrwI/L81fD7RNz/b1omUWMNtDHGs3rMV8Lpi6A50ahTaoixp1VUuIdp4BoB3gGonnRXfeyCIJDuGxi6B9VnNLSRSBABvJ3vxK0/Zyf2hkWhxM1/Rtyt4rNc2XGZnUIjkQDHCxXQ+z+D/AJrTQ6cMyRF3FsR4SteHvkic/wCmukShFKUr1nIGEk6SAglBjZhrBLnADmsztjtluCQwVe4EwK6RxIHpKwzmPeOFzdzpnwnx2HBZc36ZhdTunx8Vy7rdxu2gaYTS6LuIIHKBv6eKycTtjGmZMdGx4QFSZmJBdWBWQYjoDYJnZygP6SSGklrutYtw6Lhy/Rnl9dWPFjFb2iyIzjCXswi9tnkNDxyLhBHivNO0uxgJgQReF6Zi5gEvo8hoqRBgaoiKV34rD9qGNOl7QQCINGjbu2JUedt7O4T480xcoRv5qB+GQt/HwgbV8ZVQ4Q8tlptGmRqT61oYuWCq4mVjZGxpEHog9AcMoapkmD0TXqAOTh6Wj2tByfWVWDkYclpW02pW8lmQ1wJVAORhyVhytnBdqdpBBBNOXjst/svMR3XQCIPeryjouLw8UiyuYfaLqSfhiN7WUWKldvl8RodpBvJgVArA9PmFZD6N5RXjA38yuJwu0ayXH1K3eze0G4hiCKSbW3PWNlFmh7bjSTSwma0AJI1dKgpZXc3nVIrQirelJRMw2vADTJAiRxaOHEgmptRCzuxqFRTY9K8CI8wpO9J2x1jhStBEeKstbFHU70zHgI8ioMs0EzMA1dXjbw8FoloveLC4tQEnqgpFTCDiZNDe3728eKvYrg1hiImdpEzU8hPkVVy+G5xnjc9NO3RW9ADAajV8yK+fL7JiIHCpv0tYU853XUditjW7iQBbYbefoueyGDDrkgCa1kzQfOnRdVk8voYG8L9TVdf4sN8m/wCGHPlrHS171L3ixO2/aDCypDXmXOEgcuLjsEXYfa4zLC8NiHReQehXqbx8vH65NZa22feJLj/aL2odgYvu2N1Q0E0JgmaU5R5pJ24zq1Uwys253JZ8ZjFdiESXPGsTQChr/DFhyWrgY5DQIAB+HTcTAH/cp/8A0NmHL8EBsyThg92tQ4b+EkcOCzsg7/MEEO1d/jZp4c5HgvDzrux6Bj4sjvYgdYChG93UoR43UOYwCCJcHAzF9JrUcjPBQYGJIcazqg0Hnc7wFrdn5bUA0jujvONpdSWitOHgeSUh7R5LIOxWmWkSRBbGmRUiTQ04/wBVcy/Z7JktAECZqTxvQDorX7bhlul0hoBAaJaOJM780QFAwESBBbbu8afLp0VakIi7DAbGEQLAlumlJEGCbhR5vKseAxzNYbNH4YN/GRHIo/ckuBJq2Phlx6WArTp6qi14a40O5JcCBGrhMO4z0hPo2J2l7ENxNTsAe7cJgEu0E8Bq7zPUVXHZ7s7Ew+7iMdhutDhExeOK9SzGfDRqa0yak64NDs00p9eSHK4eHjkYeJBBH62zPMAxx5FHotPIX5cdFFiZLovSO1fZPCP+yxPduBs6rTsNLpkDrWtlmP8AZLGaST7vTx1EzW9uaPItOEdklA/JnZehM9lnxJdhgHiXfPSmxPYrFNWnDM2q76tR5jxecHBI2Qyu+xPYjH293I2LiPmFSzHsVmh/utXRzPqVUyheLkA5EHLaxPZfMV/yMWl4aT8ln43ZeKz4sPEHVjx8wjcJXa5SNcoHAhIORo9rQcpWY7hYkKq1ynwMu5/wNc7jpBd8gUaPbWyXb+KyRqJBv5EfnRb+V7SY+IPW9JpBEdFyIyWL/wDVi/8ATf8AZWMrkcee5g4x5DDxD8gouB+T0jItE8HDodyft5rRwoLXD9QgdZjguL7L/a2muXzA3n3OL4XFl1GTzr3DU7Cxg6YLRh4htuIbwi6i4VUyn8tLLYekViZt4Aj1BQYmEASdgKEHc2jn+brn8725itdHuMVrZoXYb2kgDeR4q5kO2W4jWuc4A72Fh3gZta6LLD6dD2NlJxDI+GpvvB35yrvtN22MphayJc46WDaYueQXDZj2sdhtc7AfUPEA1DuJI3H9Fgdrdr4uIAHuLmOeXEOrpeZq07AzEWsu78/JOPCz65eTDyy38WcPNuxcXW95LnGpJr/ZXOzfaPHy+Pi4bTLG/pIBlxbOr84KP2fLAMQuAJDSRImIiTVZWG7WARQvua1qYjgs5lfLa7JrSXtHOYmLiF+IQ57okgQKCKAWSVbEwzND6Jk7lu7o09bwC2sAmZjxvE7VWT7RNLG6sMRomaRpms8piqvYmO1g1aw5kCCDNQQIA8fRFijVexoYP6TSVzXuNXMZbMEAACHEOh4E/wAQFqkOFCdvCFkJ905oxO85+gj90AgH0JPmos3hOwpDnT3w3ae8a1F6N9Qog8e51DZmqlw+YfI3+KZ5nglP5CzlsxGIyhbD8RraGzQA18eJoaUUrsyXtI70ul1YkSSJMX6LOZmanEg6w0EWp7wh0V6u9Ffw4xGgaSSTL2tIFJkyfwV8U9kiw8+9rHMb7sOmC7TDosHObbVEWre902CSXasRznEwQbgkSIANRb5KR2W1E0qKRiFsQ23wxNB4KTGwHYpgtALTEA2mxAsJpfldG6a9gZ5joGhr3iLiDSTWbzwlarhr0uOG0mNII/SOLT/L5LnMvjlrtLu8Kc+OmOYXQ4DHCsiYttbYX3lM1RsOxHF2uGktFWmuxr8QkVqgxX4jcQgvhhNS5gpQw2OMinFCMVrARqoAIECJoInbkeqjzeICaPaSTOkaiARvOxp0RrZLQLQDII/iaBBk1pxpCOmkta4gEQRBDpIgQRb+izcfNgNBaQY+MCa1uJNVY7O7XwyCHRIi8T4H6J+IWm4AkBuI6gsYNZrUxtsmxHH/AHhjaYdNpE8LfJSNzjcSrQDMaR8O/wATbfNSZrGEAuYINYNCDYGTMqdaUpYWK4AkSaw41IgfxD6qRmbOmdLhFiRWOF+J34rPzmbw2E6CDNNIdvuLVrw4LMf2g973Bhgmfimlq9bjyV62nbpMbL4WIIfhNxad4OBJkG0kRK5zO+yeRxASMF2ARWWvfxtpLSAK8NkTji4ddYBgwZcbg8rKx2fmyZLyB3fjbIjmBFPLdPx0W4sdgZHAwSR+z5XFLRR/u2Mdz1EyPIBdHgdtOa0n3TGtH7p0gWioBHiuexc+xxDW6SAAJIBLiLkkVqeamwA/FYdJMNqWigjcj7GVpObPH1/pF4sL7jrsHtHUJiN7zTczGydvamHMF2k/xUnxsuMzeNiMawuIe3uhoib7F239laGaLo0i4iQRJi0h1bdbq5+rOIvBjXRdv5ZmNgOacU4QHeGI0/CRxE94cl5rg+1jWugk90xJYYcK15TTzXX4eLLYbALaud9XD9USLGeSg/ZGF5Lixxm7hY7kAtoLeajl5v8Aku9Lww8JqVRwfaTLA6w74m7B9K2tS+3BQdo4pxWEw5rXVPcaXGo/SaEEXlT5nLe7JHdLJnV+6XVkxdptMSDeU+LmBhsbSDq0llNz8QjaKrDTTblO2uw8TUPd+6GobO0y4btY6gpBiVWb2NmHNLXMk2kObfjErvsIsdAJbSx579N1zntBjYocHYQOkEhxAJkbl0fMc1W9JsV+x8i4YZDu6SwtqK1rMKpk2fshYzFa006kgm7HCqvZTtAGJ7xFYBBnkOKr53PtfiB5BbpADQdgTx/oi5Qlo5bDNWS4HcD5iKFJZOP2pWjjA8PRJXqjcd/htBa6QDTfxWk1oBcAIGltNv07JJLCe1sL2naNeHzxBP8A0ysPKH/4+J/If/G1JJKnAD4cQ/yf+JPhnT8NJc0GKSNNkkkonL2fs9oLcSQD3T81qv8Ahw+bHTzoLpJKhFVnwhGMw86Jc4yXTJNeqZJbQx5cS6tb3Wdmj/nhv6TEt2NDcJJIpRA8wKUq638ytY7R7ttLkzz6pJInoJsu8huHBI6HlKrPzeI4ODnvcIFC4nc8UkleIqriNEAwJi/grmOY0RShtRJJESo4zicYA2MyNjTfitnsBggUFm/6kkkBB2qwNcC0AEvbJAie/wAlt9lH/JJ3AfB/4UySnI8W09g91YUaY5RMRwhY2C46ZkyHiD4/1SSWcUDMvPvYk/7R48Isr+YHcwv5D/qTpInslPIuMmpuPstXPZZhLpY0w4RIBim3BJJLMOew2AB0AfEpsJx13KSSePonN+0GE1uM4NaGgRQADjwWR2v+nqUklGH9afrLCSSS3J//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ea typeface="Arial Unicode MS" panose="020B0604020202020204" pitchFamily="34" charset="-128"/>
            </a:endParaRPr>
          </a:p>
        </p:txBody>
      </p:sp>
      <p:sp>
        <p:nvSpPr>
          <p:cNvPr id="4" name="AutoShape 4" descr="data:image/jpeg;base64,/9j/4AAQSkZJRgABAQAAAQABAAD/2wCEAAkGBxQSEhUUEhQUFRUUFxkXFRYVFxQWGBgYFxUYGBcXFxUYHygiGB4lHxgYITEhJSksLi4uFx8zODMsNygtLisBCgoKDg0OGhAQGiwkHyQsLCwsLCwsLCwsLCwsLCwsLCwsLCwsLCwsLCwsLCwsLCwsLCwsLCwsLCwsLCwsLCwsLP/AABEIAMIBBAMBIgACEQEDEQH/xAAcAAABBQEBAQAAAAAAAAAAAAACAAEDBAUGBwj/xABCEAABAwIEAwUHAQYDBwUAAAABAAIRITEDBBJBUWFxBSKBkaEGEzKxwdHwQhRSYnLh8QcjwjNDgpKTsrMVFiRTY//EABkBAAMBAQEAAAAAAAAAAAAAAAABAgMEBf/EACURAQEAAgIDAQABBAMAAAAAAAABAhEDIRIxQQRRMmFxwRMiQv/aAAwDAQACEQMRAD8A68BOAnATwvVcxwjAQhEkZwE4TAIkAgEUIU6QIBEoM3mm4TS55gD1PADcrJwPaLVU4TmtMwS5u3GKepKyz5ccPdVjjb6bsJ1y2e9qhqDcITHxEwaxYGxjcp8n7SPLgHBtbARNuEyov6MNqnHa6dJV8nnWYgEESdpE81ZWuOUym4nWvYUiihNCoCaVKHKEIpSsCYOqnlQ6kQclo0wRKIORSkEyTkAckClozhOCmSQRFNCUJkA0JpRJFMgEJiE5KEpkGUkoSTJnhGEIRBaEKEoTpwkZoTwnhV8/nWYLC95gCg5k2AStkm6EPanauHgCXGXH4Wi5Wdl/aMOr3A2Jv9SuF7SzuJmMZz3GCaAAkgDYDjS/Tmo+0cbRhBoJqCD05b1XnZ/ozt6um+OE12v9ue0Hv8Yua8jDaYYJEQBVx6n08VBido0BBcBEkkC1pDdiaADmsLLN7su3FTQ3MCJ6wrGM+nE/CJIib+A+3NY5d3dXOmpqD3RFjQTJqAfAmtOUqxkMaXCP0yATTVUnutPxX+LdZuG9rYJip7wFTOmhHO55QFqYOXL2hwMSTBFyKQINje4qlFRoYOPpfqJdNyIMmLnj+Quj7P7VI/2mrTIGojc8IXMYYOq5nVUuNSa/FJEmhoBAVnDeQCTq0ugtiTUmpgTFx5JzK43cOyXp3ba2TwsLsnOkXksIJPERcgepC6AL0OLlmc6c+WNxqOE6OExC1QBOE8JQgCCcFCAihIHBRAoITwg0rSnlAE8pAaSYFOEgYhMjhNCCDCFwUkISmSOEkUJJhmwnARBOAtUmCcIoShIGXnvtX2sMbFLQT7vDOkAfC5xuTx4Lq/antH3OCYMPf3W8RxI6D5hecY7oJ7x01tpFCa95vT1XF+rk/wDMbcc+gwsbvCIiamDAF4A36qvne+6SCGxQSpsJwJmQAKioFE+K6ZA2BrbfmuNtGexsACPr1rtwRYEgyIGwpNN0IeaixPXy6URDE0GnCJ5Xd0mU9Ev5TAa5128DqBA4xM0nda2DgS2A4i4kAzxEE2G35TF7OxCCG6hXY7RUE8/sKLosthgMknWSDWZgdJiL08UlQ2VwKGNWoGQTX6cyVpYeC4YbGEth29Qb2gXv4KhlSQe7faYIkeMHy2Wpl8KxfNJ1cI4lpnopyXIs4OM1sGDUEuIJkma12G21lrZPP6QC6xHegGWu2NdjEdRzWLhmC7S7hpI/UeFqHn90/ZrdTnNcb1kmpN6nlJ4WS487jdwspLHYsIIkVBqEi1YvYGZILmusD5X/AKLeYQ4SCD0Xp8fLM45ssdIiE0KchAWrXaQQnTpkEcIgEKJqAKE0IoTQpMyKUyYhBDBRQowFIEAoTEIpTIAYTp0kBmJ4TAogt2ZgU6cBBmcUMY55s1pcfASlapwntnn2vxnMmPcgAcy4aj8wPNcm/ELo/dPKPTayta9bnPce84lxHAurdVgK+kjh+fVeRnfLK10yagpAoTWKAi540U2LiDSBToaV9aIH4mmukQTTj9poqgJcKCp3PDl4pKhPeKxW8mwoeFwFABf5eVSrcAQCOvSKwd1DgmDMUmx+XWiZJMKhtWtfzotXCxXQI/UKCgmDNuVdwqGszWeJnrIV/JYtTBgd3z3pzSqot5PDeWshwLmkEDTJIpG9Fr4mIJ7zSGkAnUYgzUxtb+hVNmWdokOaSCdNwYuQdor8lcy+LhObBfocwkGHXpFZuPzrla0SnFEDS0G1RNoEwBJJRnFDi147zbEAWIiLf1uoMPNMYS2JJ3FJ3mDCi9/iaSCJLTczaZDTzIEbhKBsYRBhwpMudWJ5dJE8lbwc1okkuoRUAmabwYjwPgsxpLoLTpmpoSIkA0vRWcu4tIDjIM1F67+XJXLr0lt4fa8jVoLhcFpG/EXULPaLCNw4QYNKDx8j4rHy2e0yGw3YTHEmpTZnBDj3gA4idQBg1oJF73/BtOfOfU3jxdXg4rXiWEEfl1JpXnzziMcC1xaJM6HO24nccl0HZftJIjGERd1q9PsujD9MvWXTLLjs9OhhOAnw3BwBaQQbEI2tXRtmYBKEZYghIBhOEQSIQQSU8oCnDkwNOhBTygjpJpSQGVCIFHpT6FvtAQVhe2+b0ZVwF8RzWedT6NjxW/pXF/4mY0NwGDdz3eLQ0D/uKx5rrCqx9uQcRBAi21v6J8LD87xvEKozEv8AavT84qTKnlJNOZPHkvM06TvJNxQGD0tX7p8KSakClpjoI6JsTEJBNSPWQPp9E7Hzapd0jrKFJMTCoJgyAemw6cVTY3vRed1azVG/l/zdA8gAAETufzqgE8yNufn+eavdkgFwFBSdRrXoszSTWl4rw5LZyo92NYq4Gk1AgXnpIulTjW7Nyp927VqDgTLwNtiBPLYIDlASdQEk91wkaTBkDkT8zHBWso6RqcWkuuBQf2mRGykL4MCIvUjlcOMRaazyWP1oqmhaQdMtkSQL0JEczVXtbWtDhpJduTY335/NQjBFwwCJoCIJ/lm0gH1UmCXOZOmjamIoA2e7F9vyqc6CXCy4+IFpBJI0cSdRgT61qoibxWTNL24k8kbBoGoajQmJAEE9a1PzUWSxYfqNoNKRaagcoRsaFhZe5cDJFe9y4nanor3Z57oAaBSw8hPkqGazBJ0gCCAAAK2kxxTdnvmJJ7omkwCRafPxKraV/GNSIMV1CbG1R9QsvPZUC3xDYxOnmDsOsq9jyDqlsTWBTw6kqPMPBhzZIEVrApY9CPRFAMhnn4Tf8t0AOgVJBipFq9F1vY/bbcUAO7rtpoHHg2d6ii5TPsDmE0B/UIAjVQERN+JpVQ42HDWEOkQdxqBpJmIpfpKvDluH+E5YSvSgUDgsv2f7S99hw742Q13Ol1rArvxss3HPUelOj0oVey0je1CWqZMQnskKdpRliEhMjykmSQStCfSnASWhB0rzz/EvGHvsFm7WF3/M6P8AQvRl5P7a5g4mcxLdyGN6NFvPUVz/AKb/ANdLwnbEDKdeu8fdSMLZjTX771Tl9dW3LysnfiBwmBcxzrclcLeIyKyJgG1DccU+GwkitBwiBv4p8JtJjewUrQYIO9ac67IOI8a1LcZ+ar4eHIJ5j67qTFw4EGs70ieCGwAArv8AICPMpBJhitD1HytfZbGVgNEx3r1BJqK78bFUezcvqNJIF7RY7K67LED4fhkkbGTXRG1uFlGVXG1lcq1shrXVMRqkClIrbdG1+rkQTQje0apoD5KDK0FyRMlwFTaDVOcP3kFpkGkibjntY3ErG91pE+JmiBFBAk1JJEUEis8ucIcLFYwl1YMTANrE3r06qPFyxAaYEisgtII3kG3TqhxWFroMgkEQIAi9K3iv5SiaBwWufAM6ayDUTwJpuN9wq5J72xDj3eFINeseQVbJMc1xcIoDqBuY4VBmY8vFTOfLnad234zXdF9CIGYZhwEAu/VeBNuW/krfY8tYRMAxu28ViPkqmWL4PdExAmK1kR9ua1ctlwSaQbnbwJiv0VTZKmZfUBwpyMAd0HxFrIsYw3ujbSbwBxHP7Iu0MEDvCocdRiZkVkzagaOcnjChxsYEFpMEVgVBFIANpueXyCShnvMGDBJZFaCR3m+oEdTxVR2EQGF0CthUg2cBFD4HZWw6cI10xQkgQAL16Sje972UBdSQ4AVG9bSRqCL6JDlMw/DxaEhx33Fjbf8ATSVv5X2kLSffQaA92ARevMeSwRkzp16qQYpNTAHqI8eSgzbrEcRw5SOllWGeWHorjK9KwcYOaHNMgiQeqkXn/ZHbD8E90l2GD8Iio07E2rK7vKZhuI0OaZHyPA813cfLM5/dhljYlASITpiVqkxQlqNJMkUJI4STJW0paVLCeFeyUe0c43Awn4r7ME9eAHMmB4rxbPYhc8vJq4lx6kklegf4lZ6G4WAP1kvd0aQG+pJ6tC88x6nnSFx8+W7prxzrYmiQZ4Vj8uosEFsTyIR6QATeaHqAjwRxkEC+6560SsaSHefOOfBDh4NTNabTEfhU2M4gbVmDeQBJ6pmMh3GGydt96/2UbUgzD+8CJAAvTjUlINFSL7CDZSPxiSQHAzu0CKiRE32rxUTHwDzNT9k9hbyMzTvwJ+3r8lYzWLo0n3jACK6oNJNxTz+e2D+2ljwWkbbenLfyC6fLlmJhNLjJBNg0iRBaATfis8lxq5NzQwGAQ6sWFKUp6bwoSNB1MlmqZIETU3kjlWvQwo9btIGwrppfeAKRE86bqy/DBAIMaW1DuJ3ify6j6s7cR0CHHiQRAraNiI9RxQuY33lIInnJpxg0Br6KsWPa8FtjMtkG5nuu2gnpEdUm5iJDhuQ6LdQY5I2BdrYJEXi97ARHe/LbJTLDU99sSBUSL8iK0UQeaivekkGQDFZjb7lR5vHLWnak03IoITpQz8xAaxrXF0/vCHAC0Xkj5Ley+LOpzmmKRxiKkwOEUXHYWdZraXahEOBNRzafAldPkMyYk95scK0pW032BVQgax+7qmaDaQbU8VG7Aga5BmgA3NLt4KZ+NDtbYEEGf0xEinzQ42KSC2lgRwiS42+yLUpsHHa1tTfjFZB2PipMm8CATSwAoAIrNKjZYrMR0aSZHB0GokeNYWqCSGyNyAWwKBsA15x6JbOJ8fFIZDgdJpAkClor4+Cz8bEAYbgiK8ORHCfyqt5jMFwdI70ibbCtfDzVImIBN3TMjkggE1tYkxxNTbf+quZLtV2EQ5riDMfwECkOF+NVXe3eYqPz84IsFzSD7wS3i3bUAZFrfVEtncLT0nJZpuKxr22ItuDwKnXn/ZHaDsENc06gRXg4AehXd4WIHAEWIBHivR4eXzn93Pnj4pU6DUlK2QJJNqToCNOhTyq0Tyv28zGrOvv3A1g8G6jH/MVy2NcxcW+q2vbIkZ/GDhd7SJGxa0g81he8knjafFefn7b4+kmE6Kn839fopyZjSKkb1E6Yr6qpiPoPzip8sJBrePS/0WVXB5oDutBEwN7TeeZUOFmSSQAGscTJMig2m9Z9VVzuPBJFyTG5njXdVsXMltogWjcnj84RobbWK4QRYCZcIrE7hY+LmJtSPDnZVcznHG5mNvlChZixU9P7oNfxcSRJIk/ujyj1Wt7P5qCAYABH/FypWVzLswItHSOXC9kbMeCDePyFNnSo9KxqHuwOGmjuh3pMUsmNRJiWj1i22n6yue7K7Tc9oBAgGDLRIvBDmwfXa1Vt5bGcRB0mlqmoiQ6s28bdVlrTRbYGydVBq+Ic9u8DbaFFq1uNo1TNLRvFChayDN5dIilWzI0xWhUWVgQATBMwNh+k1KIVTgzBdHdodqCIAgdT4lU+02CZFDAAvz38fVXWmTHjwjj90s64AEcKGRSPwhOnHN4TdTjHjzjetJuumyILWgCCCGkau7tDoG9eH0XKObWktIvuN5jjNPJbuSxZwm6jSS2h3Amo2qZ5wqTVnBMAbm0DpJM/TmiD4kTa5MCoFb+KCkmLtqBUTO01n7cEXxE8CTNTJtAB8VMSDDZDjSl5FDtWp8fNXmvDW2vWKGCNyYtxMDZUsAkGeBjqKX4VoVYfjtuPEUNDI8bQmcS3BtJNh1p/dMWd6kG07caHw+SWE6QPDbiefRSb+gmZsZv+SgkWbYD8BIFCBuKAivVBqHeoPCx7hDoAtcKycPavDhXw/KqB+BI0ngLk31Sab8I6IH02VNwZFRG4ma8/FdR7L9pOcfckUa2h4RdtqjhuuXwgWzTUQRuBSxqfktr2ZDvftcaAtLYvBDSZFKcFrwZWZzSM51XYkppSlIr1XKUp0CSegcFOhlLUqTtwP+KnYpLBm8OrsMBuKP8A85MO8CY6O5LyoZit6L6RxcNrgWuAIIIIIkEG4IXkntr/AIcPwicXItdiYZBL8KdTmfybuEbVNN1yc3Fd7jXDP5XINzVRO33ogxMwTMWjlIH5VZWI5wJBoQYINCCNiDY8lH+1Hdcmm22m7FuCDJr8z6qPEeCL28NuCpnPbGac1AcaUH0tOxPPzQa1XL0tSNDaxKdpUAcnD0tHtZwsWF0PZnbJpqcKQCCT3gIgEg+XRcwHJa1NipXp+X7Qa4Cwiu5j94RFDc+Sk1NB+Lm1rqS0VIBEiwvxXnGVzzmkGTTn+dFt5HtOh1GI70kyKHYbGKU4LPx0vy27TLQ9xOwkV43rsFUzuPqJqLSYMg8x52KwP/dbRZpi2wJF7/l0Le1hiOkGgH6jUCZ5hFlOWLDsRpdUSeAtEkVB+EwrTnuJEkkCKETItIjj9Fj5jEcHN1OENoCABetIvda2Wxf33Wm0T1A3Mx5ckfEX21cB2lxHFp6fMWEpsQ0kDvOFLiJsKm9LdFTbil1CDUAgzNCAXAHhUFWsV4MAiZIEd0jjY+aUKp8CCAIBFRw5ViigxWNIIJPhMREzysjaHFkGJ5Rt8XqQhx3Bp0iK+IIAPrySP4t4JipodoJ+RViCDFref5Feazmd2oJihrwI/L81fD7RNz/b1omUWMNtDHGs3rMV8Lpi6A50ahTaoixp1VUuIdp4BoB3gGonnRXfeyCIJDuGxi6B9VnNLSRSBABvJ3vxK0/Zyf2hkWhxM1/Rtyt4rNc2XGZnUIjkQDHCxXQ+z+D/AJrTQ6cMyRF3FsR4SteHvkic/wCmukShFKUr1nIGEk6SAglBjZhrBLnADmsztjtluCQwVe4EwK6RxIHpKwzmPeOFzdzpnwnx2HBZc36ZhdTunx8Vy7rdxu2gaYTS6LuIIHKBv6eKycTtjGmZMdGx4QFSZmJBdWBWQYjoDYJnZygP6SSGklrutYtw6Lhy/Rnl9dWPFjFb2iyIzjCXswi9tnkNDxyLhBHivNO0uxgJgQReF6Zi5gEvo8hoqRBgaoiKV34rD9qGNOl7QQCINGjbu2JUedt7O4T480xcoRv5qB+GQt/HwgbV8ZVQ4Q8tlptGmRqT61oYuWCq4mVjZGxpEHog9AcMoapkmD0TXqAOTh6Wj2tByfWVWDkYclpW02pW8lmQ1wJVAORhyVhytnBdqdpBBBNOXjst/svMR3XQCIPeryjouLw8UiyuYfaLqSfhiN7WUWKldvl8RodpBvJgVArA9PmFZD6N5RXjA38yuJwu0ayXH1K3eze0G4hiCKSbW3PWNlFmh7bjSTSwma0AJI1dKgpZXc3nVIrQirelJRMw2vADTJAiRxaOHEgmptRCzuxqFRTY9K8CI8wpO9J2x1jhStBEeKstbFHU70zHgI8ioMs0EzMA1dXjbw8FoloveLC4tQEnqgpFTCDiZNDe3728eKvYrg1hiImdpEzU8hPkVVy+G5xnjc9NO3RW9ADAajV8yK+fL7JiIHCpv0tYU853XUditjW7iQBbYbefoueyGDDrkgCa1kzQfOnRdVk8voYG8L9TVdf4sN8m/wCGHPlrHS171L3ixO2/aDCypDXmXOEgcuLjsEXYfa4zLC8NiHReQehXqbx8vH65NZa22feJLj/aL2odgYvu2N1Q0E0JgmaU5R5pJ24zq1Uwys253JZ8ZjFdiESXPGsTQChr/DFhyWrgY5DQIAB+HTcTAH/cp/8A0NmHL8EBsyThg92tQ4b+EkcOCzsg7/MEEO1d/jZp4c5HgvDzrux6Bj4sjvYgdYChG93UoR43UOYwCCJcHAzF9JrUcjPBQYGJIcazqg0Hnc7wFrdn5bUA0jujvONpdSWitOHgeSUh7R5LIOxWmWkSRBbGmRUiTQ04/wBVcy/Z7JktAECZqTxvQDorX7bhlul0hoBAaJaOJM780QFAwESBBbbu8afLp0VakIi7DAbGEQLAlumlJEGCbhR5vKseAxzNYbNH4YN/GRHIo/ckuBJq2Phlx6WArTp6qi14a40O5JcCBGrhMO4z0hPo2J2l7ENxNTsAe7cJgEu0E8Bq7zPUVXHZ7s7Ew+7iMdhutDhExeOK9SzGfDRqa0yak64NDs00p9eSHK4eHjkYeJBBH62zPMAxx5FHotPIX5cdFFiZLovSO1fZPCP+yxPduBs6rTsNLpkDrWtlmP8AZLGaST7vTx1EzW9uaPItOEdklA/JnZehM9lnxJdhgHiXfPSmxPYrFNWnDM2q76tR5jxecHBI2Qyu+xPYjH293I2LiPmFSzHsVmh/utXRzPqVUyheLkA5EHLaxPZfMV/yMWl4aT8ln43ZeKz4sPEHVjx8wjcJXa5SNcoHAhIORo9rQcpWY7hYkKq1ynwMu5/wNc7jpBd8gUaPbWyXb+KyRqJBv5EfnRb+V7SY+IPW9JpBEdFyIyWL/wDVi/8ATf8AZWMrkcee5g4x5DDxD8gouB+T0jItE8HDodyft5rRwoLXD9QgdZjguL7L/a2muXzA3n3OL4XFl1GTzr3DU7Cxg6YLRh4htuIbwi6i4VUyn8tLLYekViZt4Aj1BQYmEASdgKEHc2jn+brn8725itdHuMVrZoXYb2kgDeR4q5kO2W4jWuc4A72Fh3gZta6LLD6dD2NlJxDI+GpvvB35yrvtN22MphayJc46WDaYueQXDZj2sdhtc7AfUPEA1DuJI3H9Fgdrdr4uIAHuLmOeXEOrpeZq07AzEWsu78/JOPCz65eTDyy38WcPNuxcXW95LnGpJr/ZXOzfaPHy+Pi4bTLG/pIBlxbOr84KP2fLAMQuAJDSRImIiTVZWG7WARQvua1qYjgs5lfLa7JrSXtHOYmLiF+IQ57okgQKCKAWSVbEwzND6Jk7lu7o09bwC2sAmZjxvE7VWT7RNLG6sMRomaRpms8piqvYmO1g1aw5kCCDNQQIA8fRFijVexoYP6TSVzXuNXMZbMEAACHEOh4E/wAQFqkOFCdvCFkJ905oxO85+gj90AgH0JPmos3hOwpDnT3w3ae8a1F6N9Qog8e51DZmqlw+YfI3+KZ5nglP5CzlsxGIyhbD8RraGzQA18eJoaUUrsyXtI70ul1YkSSJMX6LOZmanEg6w0EWp7wh0V6u9Ffw4xGgaSSTL2tIFJkyfwV8U9kiw8+9rHMb7sOmC7TDosHObbVEWre902CSXasRznEwQbgkSIANRb5KR2W1E0qKRiFsQ23wxNB4KTGwHYpgtALTEA2mxAsJpfldG6a9gZ5joGhr3iLiDSTWbzwlarhr0uOG0mNII/SOLT/L5LnMvjlrtLu8Kc+OmOYXQ4DHCsiYttbYX3lM1RsOxHF2uGktFWmuxr8QkVqgxX4jcQgvhhNS5gpQw2OMinFCMVrARqoAIECJoInbkeqjzeICaPaSTOkaiARvOxp0RrZLQLQDII/iaBBk1pxpCOmkta4gEQRBDpIgQRb+izcfNgNBaQY+MCa1uJNVY7O7XwyCHRIi8T4H6J+IWm4AkBuI6gsYNZrUxtsmxHH/AHhjaYdNpE8LfJSNzjcSrQDMaR8O/wATbfNSZrGEAuYINYNCDYGTMqdaUpYWK4AkSaw41IgfxD6qRmbOmdLhFiRWOF+J34rPzmbw2E6CDNNIdvuLVrw4LMf2g973Bhgmfimlq9bjyV62nbpMbL4WIIfhNxad4OBJkG0kRK5zO+yeRxASMF2ARWWvfxtpLSAK8NkTji4ddYBgwZcbg8rKx2fmyZLyB3fjbIjmBFPLdPx0W4sdgZHAwSR+z5XFLRR/u2Mdz1EyPIBdHgdtOa0n3TGtH7p0gWioBHiuexc+xxDW6SAAJIBLiLkkVqeamwA/FYdJMNqWigjcj7GVpObPH1/pF4sL7jrsHtHUJiN7zTczGydvamHMF2k/xUnxsuMzeNiMawuIe3uhoib7F239laGaLo0i4iQRJi0h1bdbq5+rOIvBjXRdv5ZmNgOacU4QHeGI0/CRxE94cl5rg+1jWugk90xJYYcK15TTzXX4eLLYbALaud9XD9USLGeSg/ZGF5Lixxm7hY7kAtoLeajl5v8Aku9Lww8JqVRwfaTLA6w74m7B9K2tS+3BQdo4pxWEw5rXVPcaXGo/SaEEXlT5nLe7JHdLJnV+6XVkxdptMSDeU+LmBhsbSDq0llNz8QjaKrDTTblO2uw8TUPd+6GobO0y4btY6gpBiVWb2NmHNLXMk2kObfjErvsIsdAJbSx579N1zntBjYocHYQOkEhxAJkbl0fMc1W9JsV+x8i4YZDu6SwtqK1rMKpk2fshYzFa006kgm7HCqvZTtAGJ7xFYBBnkOKr53PtfiB5BbpADQdgTx/oi5Qlo5bDNWS4HcD5iKFJZOP2pWjjA8PRJXqjcd/htBa6QDTfxWk1oBcAIGltNv07JJLCe1sL2naNeHzxBP8A0ysPKH/4+J/If/G1JJKnAD4cQ/yf+JPhnT8NJc0GKSNNkkkonL2fs9oLcSQD3T81qv8Ahw+bHTzoLpJKhFVnwhGMw86Jc4yXTJNeqZJbQx5cS6tb3Wdmj/nhv6TEt2NDcJJIpRA8wKUq638ytY7R7ttLkzz6pJInoJsu8huHBI6HlKrPzeI4ODnvcIFC4nc8UkleIqriNEAwJi/grmOY0RShtRJJESo4zicYA2MyNjTfitnsBggUFm/6kkkBB2qwNcC0AEvbJAie/wAlt9lH/JJ3AfB/4UySnI8W09g91YUaY5RMRwhY2C46ZkyHiD4/1SSWcUDMvPvYk/7R48Isr+YHcwv5D/qTpInslPIuMmpuPstXPZZhLpY0w4RIBim3BJJLMOew2AB0AfEpsJx13KSSePonN+0GE1uM4NaGgRQADjwWR2v+nqUklGH9afrLCSSS3J//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ea typeface="Arial Unicode MS" panose="020B0604020202020204" pitchFamily="34" charset="-128"/>
            </a:endParaRPr>
          </a:p>
        </p:txBody>
      </p:sp>
      <p:sp>
        <p:nvSpPr>
          <p:cNvPr id="12" name="Rectangle 8"/>
          <p:cNvSpPr>
            <a:spLocks noChangeArrowheads="1"/>
          </p:cNvSpPr>
          <p:nvPr/>
        </p:nvSpPr>
        <p:spPr bwMode="auto">
          <a:xfrm>
            <a:off x="53132" y="20351"/>
            <a:ext cx="355768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r>
              <a:rPr lang="en-GB" sz="3200" b="1" dirty="0" smtClean="0">
                <a:solidFill>
                  <a:srgbClr val="F62A08"/>
                </a:solidFill>
              </a:rPr>
              <a:t>Thermal Physics</a:t>
            </a:r>
            <a:endParaRPr lang="en-GB" sz="3200" b="1" dirty="0">
              <a:solidFill>
                <a:srgbClr val="F62A08"/>
              </a:solidFill>
            </a:endParaRPr>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36560" y="1640445"/>
            <a:ext cx="600822" cy="2876350"/>
          </a:xfrm>
          <a:prstGeom prst="rect">
            <a:avLst/>
          </a:prstGeom>
        </p:spPr>
      </p:pic>
      <p:sp>
        <p:nvSpPr>
          <p:cNvPr id="15" name="Rectangle 8"/>
          <p:cNvSpPr>
            <a:spLocks noChangeArrowheads="1"/>
          </p:cNvSpPr>
          <p:nvPr/>
        </p:nvSpPr>
        <p:spPr bwMode="auto">
          <a:xfrm>
            <a:off x="713799" y="4611219"/>
            <a:ext cx="289701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GB" sz="3200" dirty="0" smtClean="0">
                <a:solidFill>
                  <a:srgbClr val="0000FF"/>
                </a:solidFill>
                <a:ea typeface="Arial Unicode MS" panose="020B0604020202020204" pitchFamily="34" charset="-128"/>
              </a:rPr>
              <a:t>Triple Point of Water</a:t>
            </a:r>
            <a:endParaRPr lang="en-GB" sz="3200" dirty="0">
              <a:solidFill>
                <a:srgbClr val="0000FF"/>
              </a:solidFill>
              <a:ea typeface="Arial Unicode MS" panose="020B0604020202020204" pitchFamily="34" charset="-128"/>
            </a:endParaRPr>
          </a:p>
        </p:txBody>
      </p:sp>
      <mc:AlternateContent xmlns:mc="http://schemas.openxmlformats.org/markup-compatibility/2006" xmlns:a14="http://schemas.microsoft.com/office/drawing/2010/main">
        <mc:Choice Requires="a14">
          <p:sp>
            <p:nvSpPr>
              <p:cNvPr id="5" name="TextBox 4"/>
              <p:cNvSpPr txBox="1"/>
              <p:nvPr/>
            </p:nvSpPr>
            <p:spPr>
              <a:xfrm>
                <a:off x="8447718" y="2211126"/>
                <a:ext cx="1593705" cy="1535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9600" i="1" dirty="0" smtClean="0">
                          <a:latin typeface="Cambria Math" panose="02040503050406030204" pitchFamily="18" charset="0"/>
                        </a:rPr>
                        <m:t>𝑘</m:t>
                      </m:r>
                      <m:r>
                        <m:rPr>
                          <m:sty m:val="p"/>
                        </m:rPr>
                        <a:rPr lang="en-GB" sz="9600" i="0" baseline="-25000" dirty="0" smtClean="0">
                          <a:latin typeface="Cambria Math" panose="02040503050406030204" pitchFamily="18" charset="0"/>
                        </a:rPr>
                        <m:t>B</m:t>
                      </m:r>
                    </m:oMath>
                  </m:oMathPara>
                </a14:m>
                <a:endParaRPr lang="en-GB" sz="9600" baseline="-25000" dirty="0"/>
              </a:p>
            </p:txBody>
          </p:sp>
        </mc:Choice>
        <mc:Fallback xmlns="">
          <p:sp>
            <p:nvSpPr>
              <p:cNvPr id="5" name="TextBox 4"/>
              <p:cNvSpPr txBox="1">
                <a:spLocks noRot="1" noChangeAspect="1" noMove="1" noResize="1" noEditPoints="1" noAdjustHandles="1" noChangeArrowheads="1" noChangeShapeType="1" noTextEdit="1"/>
              </p:cNvSpPr>
              <p:nvPr/>
            </p:nvSpPr>
            <p:spPr>
              <a:xfrm>
                <a:off x="8447718" y="2211126"/>
                <a:ext cx="1593705" cy="1535613"/>
              </a:xfrm>
              <a:prstGeom prst="rect">
                <a:avLst/>
              </a:prstGeom>
              <a:blipFill rotWithShape="0">
                <a:blip r:embed="rId5"/>
                <a:stretch>
                  <a:fillRect/>
                </a:stretch>
              </a:blipFill>
            </p:spPr>
            <p:txBody>
              <a:bodyPr/>
              <a:lstStyle/>
              <a:p>
                <a:r>
                  <a:rPr lang="en-GB">
                    <a:noFill/>
                  </a:rPr>
                  <a:t> </a:t>
                </a:r>
              </a:p>
            </p:txBody>
          </p:sp>
        </mc:Fallback>
      </mc:AlternateContent>
      <p:sp>
        <p:nvSpPr>
          <p:cNvPr id="16" name="Rectangle 8"/>
          <p:cNvSpPr>
            <a:spLocks noChangeArrowheads="1"/>
          </p:cNvSpPr>
          <p:nvPr/>
        </p:nvSpPr>
        <p:spPr bwMode="auto">
          <a:xfrm>
            <a:off x="8100562" y="4683524"/>
            <a:ext cx="359133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GB" sz="3200" dirty="0" smtClean="0">
                <a:solidFill>
                  <a:srgbClr val="0000FF"/>
                </a:solidFill>
                <a:ea typeface="Arial Unicode MS" panose="020B0604020202020204" pitchFamily="34" charset="-128"/>
              </a:rPr>
              <a:t>Boltzmann</a:t>
            </a:r>
            <a:r>
              <a:rPr lang="en-GB" sz="3200" dirty="0">
                <a:solidFill>
                  <a:srgbClr val="0000FF"/>
                </a:solidFill>
                <a:ea typeface="Arial Unicode MS" panose="020B0604020202020204" pitchFamily="34" charset="-128"/>
              </a:rPr>
              <a:t/>
            </a:r>
            <a:br>
              <a:rPr lang="en-GB" sz="3200" dirty="0">
                <a:solidFill>
                  <a:srgbClr val="0000FF"/>
                </a:solidFill>
                <a:ea typeface="Arial Unicode MS" panose="020B0604020202020204" pitchFamily="34" charset="-128"/>
              </a:rPr>
            </a:br>
            <a:r>
              <a:rPr lang="en-GB" sz="3200" dirty="0" smtClean="0">
                <a:solidFill>
                  <a:srgbClr val="0000FF"/>
                </a:solidFill>
                <a:ea typeface="Arial Unicode MS" panose="020B0604020202020204" pitchFamily="34" charset="-128"/>
              </a:rPr>
              <a:t>Constant</a:t>
            </a:r>
          </a:p>
          <a:p>
            <a:pPr algn="ctr" eaLnBrk="1" hangingPunct="1"/>
            <a:r>
              <a:rPr lang="en-GB" sz="3200" dirty="0" smtClean="0">
                <a:solidFill>
                  <a:srgbClr val="0000FF"/>
                </a:solidFill>
                <a:ea typeface="Arial Unicode MS" panose="020B0604020202020204" pitchFamily="34" charset="-128"/>
              </a:rPr>
              <a:t>(joules per kelvin)</a:t>
            </a:r>
            <a:endParaRPr lang="en-GB" sz="3200" dirty="0">
              <a:solidFill>
                <a:srgbClr val="0000FF"/>
              </a:solidFill>
              <a:ea typeface="Arial Unicode MS" panose="020B0604020202020204" pitchFamily="34" charset="-128"/>
            </a:endParaRPr>
          </a:p>
        </p:txBody>
      </p:sp>
      <mc:AlternateContent xmlns:mc="http://schemas.openxmlformats.org/markup-compatibility/2006" xmlns:a14="http://schemas.microsoft.com/office/drawing/2010/main">
        <mc:Choice Requires="a14">
          <p:sp>
            <p:nvSpPr>
              <p:cNvPr id="17" name="TextBox 16"/>
              <p:cNvSpPr txBox="1"/>
              <p:nvPr/>
            </p:nvSpPr>
            <p:spPr>
              <a:xfrm>
                <a:off x="9625302" y="2211127"/>
                <a:ext cx="2066591" cy="1535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9600" b="0" i="1" dirty="0" smtClean="0">
                          <a:latin typeface="Cambria Math" panose="02040503050406030204" pitchFamily="18" charset="0"/>
                        </a:rPr>
                        <m:t>±</m:t>
                      </m:r>
                      <m:r>
                        <m:rPr>
                          <m:sty m:val="p"/>
                        </m:rPr>
                        <a:rPr lang="en-GB" sz="9600" b="0" i="0" dirty="0" smtClean="0">
                          <a:latin typeface="Cambria Math" panose="02040503050406030204" pitchFamily="18" charset="0"/>
                        </a:rPr>
                        <m:t>Δ</m:t>
                      </m:r>
                    </m:oMath>
                  </m:oMathPara>
                </a14:m>
                <a:endParaRPr lang="en-GB" sz="9600" baseline="-25000" dirty="0"/>
              </a:p>
            </p:txBody>
          </p:sp>
        </mc:Choice>
        <mc:Fallback xmlns="">
          <p:sp>
            <p:nvSpPr>
              <p:cNvPr id="17" name="TextBox 16"/>
              <p:cNvSpPr txBox="1">
                <a:spLocks noRot="1" noChangeAspect="1" noMove="1" noResize="1" noEditPoints="1" noAdjustHandles="1" noChangeArrowheads="1" noChangeShapeType="1" noTextEdit="1"/>
              </p:cNvSpPr>
              <p:nvPr/>
            </p:nvSpPr>
            <p:spPr>
              <a:xfrm>
                <a:off x="9625302" y="2211127"/>
                <a:ext cx="2066591" cy="1535613"/>
              </a:xfrm>
              <a:prstGeom prst="rect">
                <a:avLst/>
              </a:prstGeom>
              <a:blipFill rotWithShape="0">
                <a:blip r:embed="rId6"/>
                <a:stretch>
                  <a:fillRect/>
                </a:stretch>
              </a:blipFill>
            </p:spPr>
            <p:txBody>
              <a:bodyPr/>
              <a:lstStyle/>
              <a:p>
                <a:r>
                  <a:rPr lang="en-GB">
                    <a:noFill/>
                  </a:rPr>
                  <a:t> </a:t>
                </a:r>
              </a:p>
            </p:txBody>
          </p:sp>
        </mc:Fallback>
      </mc:AlternateContent>
      <p:sp>
        <p:nvSpPr>
          <p:cNvPr id="19" name="Rectangle 8"/>
          <p:cNvSpPr>
            <a:spLocks noChangeArrowheads="1"/>
          </p:cNvSpPr>
          <p:nvPr/>
        </p:nvSpPr>
        <p:spPr bwMode="auto">
          <a:xfrm>
            <a:off x="788461" y="961246"/>
            <a:ext cx="289701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GB" sz="3200" b="1" dirty="0" smtClean="0">
                <a:solidFill>
                  <a:srgbClr val="FF0000"/>
                </a:solidFill>
                <a:ea typeface="Arial Unicode MS" panose="020B0604020202020204" pitchFamily="34" charset="-128"/>
              </a:rPr>
              <a:t>Exact</a:t>
            </a:r>
            <a:endParaRPr lang="en-GB" sz="3200" b="1" dirty="0">
              <a:solidFill>
                <a:srgbClr val="FF0000"/>
              </a:solidFill>
              <a:ea typeface="Arial Unicode MS" panose="020B0604020202020204" pitchFamily="34" charset="-128"/>
            </a:endParaRPr>
          </a:p>
        </p:txBody>
      </p:sp>
    </p:spTree>
    <p:extLst>
      <p:ext uri="{BB962C8B-B14F-4D97-AF65-F5344CB8AC3E}">
        <p14:creationId xmlns:p14="http://schemas.microsoft.com/office/powerpoint/2010/main" val="2667327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stCondLst>
                                    <p:cond delay="0"/>
                                  </p:stCondLst>
                                  <p:childTnLst>
                                    <p:animMotion origin="layout" path="M -3.54167E-6 -0.00023 C 0.03959 0.22732 0.1806 0.47245 0.2767 0.4706 C 0.37266 0.46829 0.52045 0.20694 0.57513 -0.01343 " pathEditMode="relative" rAng="0" ptsTypes="AAA">
                                      <p:cBhvr>
                                        <p:cTn id="6" dur="2000" fill="hold"/>
                                        <p:tgtEl>
                                          <p:spTgt spid="14"/>
                                        </p:tgtEl>
                                        <p:attrNameLst>
                                          <p:attrName>ppt_x</p:attrName>
                                          <p:attrName>ppt_y</p:attrName>
                                        </p:attrNameLst>
                                      </p:cBhvr>
                                      <p:rCtr x="28750" y="22870"/>
                                    </p:animMotion>
                                  </p:childTnLst>
                                </p:cTn>
                              </p:par>
                              <p:par>
                                <p:cTn id="7" presetID="0" presetClass="path" presetSubtype="0" fill="hold" grpId="0" nodeType="withEffect">
                                  <p:stCondLst>
                                    <p:cond delay="0"/>
                                  </p:stCondLst>
                                  <p:childTnLst>
                                    <p:animMotion origin="layout" path="M 0.01354 -0.02014 C -0.06562 -0.18843 -0.16719 -0.39329 -0.26536 -0.3875 C -0.36328 -0.38171 -0.48672 -0.20556 -0.57474 0.01435 " pathEditMode="relative" rAng="0" ptsTypes="AAA">
                                      <p:cBhvr>
                                        <p:cTn id="8" dur="2000" fill="hold"/>
                                        <p:tgtEl>
                                          <p:spTgt spid="5"/>
                                        </p:tgtEl>
                                        <p:attrNameLst>
                                          <p:attrName>ppt_x</p:attrName>
                                          <p:attrName>ppt_y</p:attrName>
                                        </p:attrNameLst>
                                      </p:cBhvr>
                                      <p:rCtr x="-29414" y="-16644"/>
                                    </p:animMotion>
                                  </p:childTnLst>
                                </p:cTn>
                              </p:par>
                              <p:par>
                                <p:cTn id="9" presetID="35" presetClass="path" presetSubtype="0" fill="hold" grpId="0" nodeType="withEffect">
                                  <p:stCondLst>
                                    <p:cond delay="0"/>
                                  </p:stCondLst>
                                  <p:childTnLst>
                                    <p:animMotion origin="layout" path="M 1.25E-6 -1.85185E-6 L -0.62839 -0.00926 " pathEditMode="relative" rAng="0" ptsTypes="AA">
                                      <p:cBhvr>
                                        <p:cTn id="10" dur="2000" fill="hold"/>
                                        <p:tgtEl>
                                          <p:spTgt spid="16"/>
                                        </p:tgtEl>
                                        <p:attrNameLst>
                                          <p:attrName>ppt_x</p:attrName>
                                          <p:attrName>ppt_y</p:attrName>
                                        </p:attrNameLst>
                                      </p:cBhvr>
                                      <p:rCtr x="-31419" y="-463"/>
                                    </p:animMotion>
                                  </p:childTnLst>
                                </p:cTn>
                              </p:par>
                              <p:par>
                                <p:cTn id="11" presetID="63" presetClass="path" presetSubtype="0" fill="hold" grpId="0" nodeType="withEffect">
                                  <p:stCondLst>
                                    <p:cond delay="0"/>
                                  </p:stCondLst>
                                  <p:childTnLst>
                                    <p:animMotion origin="layout" path="M -3.75E-6 4.07407E-6 L 0.62813 4.07407E-6 " pathEditMode="relative" rAng="0" ptsTypes="AA">
                                      <p:cBhvr>
                                        <p:cTn id="12" dur="2000" fill="hold"/>
                                        <p:tgtEl>
                                          <p:spTgt spid="15"/>
                                        </p:tgtEl>
                                        <p:attrNameLst>
                                          <p:attrName>ppt_x</p:attrName>
                                          <p:attrName>ppt_y</p:attrName>
                                        </p:attrNameLst>
                                      </p:cBhvr>
                                      <p:rCtr x="3140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4"/>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5594054">
            <a:off x="8636034" y="1797092"/>
            <a:ext cx="2792627" cy="1498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3240" name="Rectangle 8"/>
          <p:cNvSpPr>
            <a:spLocks noChangeArrowheads="1"/>
          </p:cNvSpPr>
          <p:nvPr/>
        </p:nvSpPr>
        <p:spPr bwMode="auto">
          <a:xfrm>
            <a:off x="788661" y="3850006"/>
            <a:ext cx="289701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GB" sz="3200" dirty="0">
                <a:solidFill>
                  <a:srgbClr val="0000FF"/>
                </a:solidFill>
                <a:ea typeface="Arial Unicode MS" panose="020B0604020202020204" pitchFamily="34" charset="-128"/>
              </a:rPr>
              <a:t>Molecular</a:t>
            </a:r>
            <a:br>
              <a:rPr lang="en-GB" sz="3200" dirty="0">
                <a:solidFill>
                  <a:srgbClr val="0000FF"/>
                </a:solidFill>
                <a:ea typeface="Arial Unicode MS" panose="020B0604020202020204" pitchFamily="34" charset="-128"/>
              </a:rPr>
            </a:br>
            <a:r>
              <a:rPr lang="en-GB" sz="3200" dirty="0">
                <a:solidFill>
                  <a:srgbClr val="0000FF"/>
                </a:solidFill>
                <a:ea typeface="Arial Unicode MS" panose="020B0604020202020204" pitchFamily="34" charset="-128"/>
              </a:rPr>
              <a:t>Motion</a:t>
            </a:r>
          </a:p>
        </p:txBody>
      </p:sp>
      <p:pic>
        <p:nvPicPr>
          <p:cNvPr id="7" name="Picture 3" descr="Translational_motion.gif"/>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839416" y="1289720"/>
            <a:ext cx="2878323" cy="25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8544272" y="3854493"/>
            <a:ext cx="30243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GB" sz="3200" dirty="0">
                <a:solidFill>
                  <a:srgbClr val="0000FF"/>
                </a:solidFill>
                <a:ea typeface="Arial Unicode MS" panose="020B0604020202020204" pitchFamily="34" charset="-128"/>
              </a:rPr>
              <a:t>Thermometer</a:t>
            </a:r>
          </a:p>
        </p:txBody>
      </p:sp>
      <p:sp>
        <p:nvSpPr>
          <p:cNvPr id="10" name="Rectangle 8"/>
          <p:cNvSpPr>
            <a:spLocks noChangeArrowheads="1"/>
          </p:cNvSpPr>
          <p:nvPr/>
        </p:nvSpPr>
        <p:spPr bwMode="auto">
          <a:xfrm>
            <a:off x="1847528" y="5164450"/>
            <a:ext cx="8352928" cy="1569660"/>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GB" sz="3200" dirty="0">
                <a:solidFill>
                  <a:srgbClr val="F62A08"/>
                </a:solidFill>
                <a:ea typeface="Arial Unicode MS" panose="020B0604020202020204" pitchFamily="34" charset="-128"/>
              </a:rPr>
              <a:t>How do we relate the number produced by a thermometer (e.g. 20 </a:t>
            </a:r>
            <a:r>
              <a:rPr lang="en-GB" sz="3200" dirty="0">
                <a:solidFill>
                  <a:srgbClr val="F62A08"/>
                </a:solidFill>
                <a:latin typeface="+mj-lt"/>
                <a:ea typeface="Arial Unicode MS" panose="020B0604020202020204" pitchFamily="34" charset="-128"/>
              </a:rPr>
              <a:t>°</a:t>
            </a:r>
            <a:r>
              <a:rPr lang="en-GB" sz="3200" dirty="0">
                <a:solidFill>
                  <a:srgbClr val="F62A08"/>
                </a:solidFill>
                <a:ea typeface="Arial Unicode MS" panose="020B0604020202020204" pitchFamily="34" charset="-128"/>
              </a:rPr>
              <a:t>C) to the basic physics describing the jiggling of molecules?</a:t>
            </a:r>
          </a:p>
        </p:txBody>
      </p:sp>
      <p:pic>
        <p:nvPicPr>
          <p:cNvPr id="2" name="28 Motion, Motion Everywher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20688" y="2708920"/>
            <a:ext cx="1099938" cy="1099938"/>
          </a:xfrm>
          <a:prstGeom prst="rect">
            <a:avLst/>
          </a:prstGeom>
        </p:spPr>
      </p:pic>
      <p:sp>
        <p:nvSpPr>
          <p:cNvPr id="3" name="AutoShape 2" descr="data:image/jpeg;base64,/9j/4AAQSkZJRgABAQAAAQABAAD/2wCEAAkGBxQSEhUUEhQUFRUUFxkXFRYVFxQWGBgYFxUYGBcXFxUYHygiGB4lHxgYITEhJSksLi4uFx8zODMsNygtLisBCgoKDg0OGhAQGiwkHyQsLCwsLCwsLCwsLCwsLCwsLCwsLCwsLCwsLCwsLCwsLCwsLCwsLCwsLCwsLCwsLCwsLP/AABEIAMIBBAMBIgACEQEDEQH/xAAcAAABBQEBAQAAAAAAAAAAAAACAAEDBAUGBwj/xABCEAABAwIEAwUHAQYDBwUAAAABAAIRITEDBBJBUWFxBSKBkaEGEzKxwdHwQhRSYnLh8QcjwjNDgpKTsrMVFiRTY//EABkBAAMBAQEAAAAAAAAAAAAAAAABAgMEBf/EACURAQEAAgIDAQABBAMAAAAAAAABAhEDIRIxQQRRMmFxwRMiQv/aAAwDAQACEQMRAD8A68BOAnATwvVcxwjAQhEkZwE4TAIkAgEUIU6QIBEoM3mm4TS55gD1PADcrJwPaLVU4TmtMwS5u3GKepKyz5ccPdVjjb6bsJ1y2e9qhqDcITHxEwaxYGxjcp8n7SPLgHBtbARNuEyov6MNqnHa6dJV8nnWYgEESdpE81ZWuOUym4nWvYUiihNCoCaVKHKEIpSsCYOqnlQ6kQclo0wRKIORSkEyTkAckClozhOCmSQRFNCUJkA0JpRJFMgEJiE5KEpkGUkoSTJnhGEIRBaEKEoTpwkZoTwnhV8/nWYLC95gCg5k2AStkm6EPanauHgCXGXH4Wi5Wdl/aMOr3A2Jv9SuF7SzuJmMZz3GCaAAkgDYDjS/Tmo+0cbRhBoJqCD05b1XnZ/ozt6um+OE12v9ue0Hv8Yua8jDaYYJEQBVx6n08VBido0BBcBEkkC1pDdiaADmsLLN7su3FTQ3MCJ6wrGM+nE/CJIib+A+3NY5d3dXOmpqD3RFjQTJqAfAmtOUqxkMaXCP0yATTVUnutPxX+LdZuG9rYJip7wFTOmhHO55QFqYOXL2hwMSTBFyKQINje4qlFRoYOPpfqJdNyIMmLnj+Quj7P7VI/2mrTIGojc8IXMYYOq5nVUuNSa/FJEmhoBAVnDeQCTq0ugtiTUmpgTFx5JzK43cOyXp3ba2TwsLsnOkXksIJPERcgepC6AL0OLlmc6c+WNxqOE6OExC1QBOE8JQgCCcFCAihIHBRAoITwg0rSnlAE8pAaSYFOEgYhMjhNCCDCFwUkISmSOEkUJJhmwnARBOAtUmCcIoShIGXnvtX2sMbFLQT7vDOkAfC5xuTx4Lq/antH3OCYMPf3W8RxI6D5hecY7oJ7x01tpFCa95vT1XF+rk/wDMbcc+gwsbvCIiamDAF4A36qvne+6SCGxQSpsJwJmQAKioFE+K6ZA2BrbfmuNtGexsACPr1rtwRYEgyIGwpNN0IeaixPXy6URDE0GnCJ5Xd0mU9Ev5TAa5128DqBA4xM0nda2DgS2A4i4kAzxEE2G35TF7OxCCG6hXY7RUE8/sKLosthgMknWSDWZgdJiL08UlQ2VwKGNWoGQTX6cyVpYeC4YbGEth29Qb2gXv4KhlSQe7faYIkeMHy2Wpl8KxfNJ1cI4lpnopyXIs4OM1sGDUEuIJkma12G21lrZPP6QC6xHegGWu2NdjEdRzWLhmC7S7hpI/UeFqHn90/ZrdTnNcb1kmpN6nlJ4WS487jdwspLHYsIIkVBqEi1YvYGZILmusD5X/AKLeYQ4SCD0Xp8fLM45ssdIiE0KchAWrXaQQnTpkEcIgEKJqAKE0IoTQpMyKUyYhBDBRQowFIEAoTEIpTIAYTp0kBmJ4TAogt2ZgU6cBBmcUMY55s1pcfASlapwntnn2vxnMmPcgAcy4aj8wPNcm/ELo/dPKPTayta9bnPce84lxHAurdVgK+kjh+fVeRnfLK10yagpAoTWKAi540U2LiDSBToaV9aIH4mmukQTTj9poqgJcKCp3PDl4pKhPeKxW8mwoeFwFABf5eVSrcAQCOvSKwd1DgmDMUmx+XWiZJMKhtWtfzotXCxXQI/UKCgmDNuVdwqGszWeJnrIV/JYtTBgd3z3pzSqot5PDeWshwLmkEDTJIpG9Fr4mIJ7zSGkAnUYgzUxtb+hVNmWdokOaSCdNwYuQdor8lcy+LhObBfocwkGHXpFZuPzrla0SnFEDS0G1RNoEwBJJRnFDi147zbEAWIiLf1uoMPNMYS2JJ3FJ3mDCi9/iaSCJLTczaZDTzIEbhKBsYRBhwpMudWJ5dJE8lbwc1okkuoRUAmabwYjwPgsxpLoLTpmpoSIkA0vRWcu4tIDjIM1F67+XJXLr0lt4fa8jVoLhcFpG/EXULPaLCNw4QYNKDx8j4rHy2e0yGw3YTHEmpTZnBDj3gA4idQBg1oJF73/BtOfOfU3jxdXg4rXiWEEfl1JpXnzziMcC1xaJM6HO24nccl0HZftJIjGERd1q9PsujD9MvWXTLLjs9OhhOAnw3BwBaQQbEI2tXRtmYBKEZYghIBhOEQSIQQSU8oCnDkwNOhBTygjpJpSQGVCIFHpT6FvtAQVhe2+b0ZVwF8RzWedT6NjxW/pXF/4mY0NwGDdz3eLQ0D/uKx5rrCqx9uQcRBAi21v6J8LD87xvEKozEv8AavT84qTKnlJNOZPHkvM06TvJNxQGD0tX7p8KSakClpjoI6JsTEJBNSPWQPp9E7Hzapd0jrKFJMTCoJgyAemw6cVTY3vRed1azVG/l/zdA8gAAETufzqgE8yNufn+eavdkgFwFBSdRrXoszSTWl4rw5LZyo92NYq4Gk1AgXnpIulTjW7Nyp927VqDgTLwNtiBPLYIDlASdQEk91wkaTBkDkT8zHBWso6RqcWkuuBQf2mRGykL4MCIvUjlcOMRaazyWP1oqmhaQdMtkSQL0JEczVXtbWtDhpJduTY335/NQjBFwwCJoCIJ/lm0gH1UmCXOZOmjamIoA2e7F9vyqc6CXCy4+IFpBJI0cSdRgT61qoibxWTNL24k8kbBoGoajQmJAEE9a1PzUWSxYfqNoNKRaagcoRsaFhZe5cDJFe9y4nanor3Z57oAaBSw8hPkqGazBJ0gCCAAAK2kxxTdnvmJJ7omkwCRafPxKraV/GNSIMV1CbG1R9QsvPZUC3xDYxOnmDsOsq9jyDqlsTWBTw6kqPMPBhzZIEVrApY9CPRFAMhnn4Tf8t0AOgVJBipFq9F1vY/bbcUAO7rtpoHHg2d6ii5TPsDmE0B/UIAjVQERN+JpVQ42HDWEOkQdxqBpJmIpfpKvDluH+E5YSvSgUDgsv2f7S99hw742Q13Ol1rArvxss3HPUelOj0oVey0je1CWqZMQnskKdpRliEhMjykmSQStCfSnASWhB0rzz/EvGHvsFm7WF3/M6P8AQvRl5P7a5g4mcxLdyGN6NFvPUVz/AKb/ANdLwnbEDKdeu8fdSMLZjTX771Tl9dW3LysnfiBwmBcxzrclcLeIyKyJgG1DccU+GwkitBwiBv4p8JtJjewUrQYIO9ac67IOI8a1LcZ+ar4eHIJ5j67qTFw4EGs70ieCGwAArv8AICPMpBJhitD1HytfZbGVgNEx3r1BJqK78bFUezcvqNJIF7RY7K67LED4fhkkbGTXRG1uFlGVXG1lcq1shrXVMRqkClIrbdG1+rkQTQje0apoD5KDK0FyRMlwFTaDVOcP3kFpkGkibjntY3ErG91pE+JmiBFBAk1JJEUEis8ucIcLFYwl1YMTANrE3r06qPFyxAaYEisgtII3kG3TqhxWFroMgkEQIAi9K3iv5SiaBwWufAM6ayDUTwJpuN9wq5J72xDj3eFINeseQVbJMc1xcIoDqBuY4VBmY8vFTOfLnad234zXdF9CIGYZhwEAu/VeBNuW/krfY8tYRMAxu28ViPkqmWL4PdExAmK1kR9ua1ctlwSaQbnbwJiv0VTZKmZfUBwpyMAd0HxFrIsYw3ujbSbwBxHP7Iu0MEDvCocdRiZkVkzagaOcnjChxsYEFpMEVgVBFIANpueXyCShnvMGDBJZFaCR3m+oEdTxVR2EQGF0CthUg2cBFD4HZWw6cI10xQkgQAL16Sje972UBdSQ4AVG9bSRqCL6JDlMw/DxaEhx33Fjbf8ATSVv5X2kLSffQaA92ARevMeSwRkzp16qQYpNTAHqI8eSgzbrEcRw5SOllWGeWHorjK9KwcYOaHNMgiQeqkXn/ZHbD8E90l2GD8Iio07E2rK7vKZhuI0OaZHyPA813cfLM5/dhljYlASITpiVqkxQlqNJMkUJI4STJW0paVLCeFeyUe0c43Awn4r7ME9eAHMmB4rxbPYhc8vJq4lx6kklegf4lZ6G4WAP1kvd0aQG+pJ6tC88x6nnSFx8+W7prxzrYmiQZ4Vj8uosEFsTyIR6QATeaHqAjwRxkEC+6560SsaSHefOOfBDh4NTNabTEfhU2M4gbVmDeQBJ6pmMh3GGydt96/2UbUgzD+8CJAAvTjUlINFSL7CDZSPxiSQHAzu0CKiRE32rxUTHwDzNT9k9hbyMzTvwJ+3r8lYzWLo0n3jACK6oNJNxTz+e2D+2ljwWkbbenLfyC6fLlmJhNLjJBNg0iRBaATfis8lxq5NzQwGAQ6sWFKUp6bwoSNB1MlmqZIETU3kjlWvQwo9btIGwrppfeAKRE86bqy/DBAIMaW1DuJ3ify6j6s7cR0CHHiQRAraNiI9RxQuY33lIInnJpxg0Br6KsWPa8FtjMtkG5nuu2gnpEdUm5iJDhuQ6LdQY5I2BdrYJEXi97ARHe/LbJTLDU99sSBUSL8iK0UQeaivekkGQDFZjb7lR5vHLWnak03IoITpQz8xAaxrXF0/vCHAC0Xkj5Ley+LOpzmmKRxiKkwOEUXHYWdZraXahEOBNRzafAldPkMyYk95scK0pW032BVQgax+7qmaDaQbU8VG7Aga5BmgA3NLt4KZ+NDtbYEEGf0xEinzQ42KSC2lgRwiS42+yLUpsHHa1tTfjFZB2PipMm8CATSwAoAIrNKjZYrMR0aSZHB0GokeNYWqCSGyNyAWwKBsA15x6JbOJ8fFIZDgdJpAkClor4+Cz8bEAYbgiK8ORHCfyqt5jMFwdI70ibbCtfDzVImIBN3TMjkggE1tYkxxNTbf+quZLtV2EQ5riDMfwECkOF+NVXe3eYqPz84IsFzSD7wS3i3bUAZFrfVEtncLT0nJZpuKxr22ItuDwKnXn/ZHaDsENc06gRXg4AehXd4WIHAEWIBHivR4eXzn93Pnj4pU6DUlK2QJJNqToCNOhTyq0Tyv28zGrOvv3A1g8G6jH/MVy2NcxcW+q2vbIkZ/GDhd7SJGxa0g81he8knjafFefn7b4+kmE6Kn839fopyZjSKkb1E6Yr6qpiPoPzip8sJBrePS/0WVXB5oDutBEwN7TeeZUOFmSSQAGscTJMig2m9Z9VVzuPBJFyTG5njXdVsXMltogWjcnj84RobbWK4QRYCZcIrE7hY+LmJtSPDnZVcznHG5mNvlChZixU9P7oNfxcSRJIk/ujyj1Wt7P5qCAYABH/FypWVzLswItHSOXC9kbMeCDePyFNnSo9KxqHuwOGmjuh3pMUsmNRJiWj1i22n6yue7K7Tc9oBAgGDLRIvBDmwfXa1Vt5bGcRB0mlqmoiQ6s28bdVlrTRbYGydVBq+Ic9u8DbaFFq1uNo1TNLRvFChayDN5dIilWzI0xWhUWVgQATBMwNh+k1KIVTgzBdHdodqCIAgdT4lU+02CZFDAAvz38fVXWmTHjwjj90s64AEcKGRSPwhOnHN4TdTjHjzjetJuumyILWgCCCGkau7tDoG9eH0XKObWktIvuN5jjNPJbuSxZwm6jSS2h3Amo2qZ5wqTVnBMAbm0DpJM/TmiD4kTa5MCoFb+KCkmLtqBUTO01n7cEXxE8CTNTJtAB8VMSDDZDjSl5FDtWp8fNXmvDW2vWKGCNyYtxMDZUsAkGeBjqKX4VoVYfjtuPEUNDI8bQmcS3BtJNh1p/dMWd6kG07caHw+SWE6QPDbiefRSb+gmZsZv+SgkWbYD8BIFCBuKAivVBqHeoPCx7hDoAtcKycPavDhXw/KqB+BI0ngLk31Sab8I6IH02VNwZFRG4ma8/FdR7L9pOcfckUa2h4RdtqjhuuXwgWzTUQRuBSxqfktr2ZDvftcaAtLYvBDSZFKcFrwZWZzSM51XYkppSlIr1XKUp0CSegcFOhlLUqTtwP+KnYpLBm8OrsMBuKP8A85MO8CY6O5LyoZit6L6RxcNrgWuAIIIIIkEG4IXkntr/AIcPwicXItdiYZBL8KdTmfybuEbVNN1yc3Fd7jXDP5XINzVRO33ogxMwTMWjlIH5VZWI5wJBoQYINCCNiDY8lH+1Hdcmm22m7FuCDJr8z6qPEeCL28NuCpnPbGac1AcaUH0tOxPPzQa1XL0tSNDaxKdpUAcnD0tHtZwsWF0PZnbJpqcKQCCT3gIgEg+XRcwHJa1NipXp+X7Qa4Cwiu5j94RFDc+Sk1NB+Lm1rqS0VIBEiwvxXnGVzzmkGTTn+dFt5HtOh1GI70kyKHYbGKU4LPx0vy27TLQ9xOwkV43rsFUzuPqJqLSYMg8x52KwP/dbRZpi2wJF7/l0Le1hiOkGgH6jUCZ5hFlOWLDsRpdUSeAtEkVB+EwrTnuJEkkCKETItIjj9Fj5jEcHN1OENoCABetIvda2Wxf33Wm0T1A3Mx5ckfEX21cB2lxHFp6fMWEpsQ0kDvOFLiJsKm9LdFTbil1CDUAgzNCAXAHhUFWsV4MAiZIEd0jjY+aUKp8CCAIBFRw5ViigxWNIIJPhMREzysjaHFkGJ5Rt8XqQhx3Bp0iK+IIAPrySP4t4JipodoJ+RViCDFref5Feazmd2oJihrwI/L81fD7RNz/b1omUWMNtDHGs3rMV8Lpi6A50ahTaoixp1VUuIdp4BoB3gGonnRXfeyCIJDuGxi6B9VnNLSRSBABvJ3vxK0/Zyf2hkWhxM1/Rtyt4rNc2XGZnUIjkQDHCxXQ+z+D/AJrTQ6cMyRF3FsR4SteHvkic/wCmukShFKUr1nIGEk6SAglBjZhrBLnADmsztjtluCQwVe4EwK6RxIHpKwzmPeOFzdzpnwnx2HBZc36ZhdTunx8Vy7rdxu2gaYTS6LuIIHKBv6eKycTtjGmZMdGx4QFSZmJBdWBWQYjoDYJnZygP6SSGklrutYtw6Lhy/Rnl9dWPFjFb2iyIzjCXswi9tnkNDxyLhBHivNO0uxgJgQReF6Zi5gEvo8hoqRBgaoiKV34rD9qGNOl7QQCINGjbu2JUedt7O4T480xcoRv5qB+GQt/HwgbV8ZVQ4Q8tlptGmRqT61oYuWCq4mVjZGxpEHog9AcMoapkmD0TXqAOTh6Wj2tByfWVWDkYclpW02pW8lmQ1wJVAORhyVhytnBdqdpBBBNOXjst/svMR3XQCIPeryjouLw8UiyuYfaLqSfhiN7WUWKldvl8RodpBvJgVArA9PmFZD6N5RXjA38yuJwu0ayXH1K3eze0G4hiCKSbW3PWNlFmh7bjSTSwma0AJI1dKgpZXc3nVIrQirelJRMw2vADTJAiRxaOHEgmptRCzuxqFRTY9K8CI8wpO9J2x1jhStBEeKstbFHU70zHgI8ioMs0EzMA1dXjbw8FoloveLC4tQEnqgpFTCDiZNDe3728eKvYrg1hiImdpEzU8hPkVVy+G5xnjc9NO3RW9ADAajV8yK+fL7JiIHCpv0tYU853XUditjW7iQBbYbefoueyGDDrkgCa1kzQfOnRdVk8voYG8L9TVdf4sN8m/wCGHPlrHS171L3ixO2/aDCypDXmXOEgcuLjsEXYfa4zLC8NiHReQehXqbx8vH65NZa22feJLj/aL2odgYvu2N1Q0E0JgmaU5R5pJ24zq1Uwys253JZ8ZjFdiESXPGsTQChr/DFhyWrgY5DQIAB+HTcTAH/cp/8A0NmHL8EBsyThg92tQ4b+EkcOCzsg7/MEEO1d/jZp4c5HgvDzrux6Bj4sjvYgdYChG93UoR43UOYwCCJcHAzF9JrUcjPBQYGJIcazqg0Hnc7wFrdn5bUA0jujvONpdSWitOHgeSUh7R5LIOxWmWkSRBbGmRUiTQ04/wBVcy/Z7JktAECZqTxvQDorX7bhlul0hoBAaJaOJM780QFAwESBBbbu8afLp0VakIi7DAbGEQLAlumlJEGCbhR5vKseAxzNYbNH4YN/GRHIo/ckuBJq2Phlx6WArTp6qi14a40O5JcCBGrhMO4z0hPo2J2l7ENxNTsAe7cJgEu0E8Bq7zPUVXHZ7s7Ew+7iMdhutDhExeOK9SzGfDRqa0yak64NDs00p9eSHK4eHjkYeJBBH62zPMAxx5FHotPIX5cdFFiZLovSO1fZPCP+yxPduBs6rTsNLpkDrWtlmP8AZLGaST7vTx1EzW9uaPItOEdklA/JnZehM9lnxJdhgHiXfPSmxPYrFNWnDM2q76tR5jxecHBI2Qyu+xPYjH293I2LiPmFSzHsVmh/utXRzPqVUyheLkA5EHLaxPZfMV/yMWl4aT8ln43ZeKz4sPEHVjx8wjcJXa5SNcoHAhIORo9rQcpWY7hYkKq1ynwMu5/wNc7jpBd8gUaPbWyXb+KyRqJBv5EfnRb+V7SY+IPW9JpBEdFyIyWL/wDVi/8ATf8AZWMrkcee5g4x5DDxD8gouB+T0jItE8HDodyft5rRwoLXD9QgdZjguL7L/a2muXzA3n3OL4XFl1GTzr3DU7Cxg6YLRh4htuIbwi6i4VUyn8tLLYekViZt4Aj1BQYmEASdgKEHc2jn+brn8725itdHuMVrZoXYb2kgDeR4q5kO2W4jWuc4A72Fh3gZta6LLD6dD2NlJxDI+GpvvB35yrvtN22MphayJc46WDaYueQXDZj2sdhtc7AfUPEA1DuJI3H9Fgdrdr4uIAHuLmOeXEOrpeZq07AzEWsu78/JOPCz65eTDyy38WcPNuxcXW95LnGpJr/ZXOzfaPHy+Pi4bTLG/pIBlxbOr84KP2fLAMQuAJDSRImIiTVZWG7WARQvua1qYjgs5lfLa7JrSXtHOYmLiF+IQ57okgQKCKAWSVbEwzND6Jk7lu7o09bwC2sAmZjxvE7VWT7RNLG6sMRomaRpms8piqvYmO1g1aw5kCCDNQQIA8fRFijVexoYP6TSVzXuNXMZbMEAACHEOh4E/wAQFqkOFCdvCFkJ905oxO85+gj90AgH0JPmos3hOwpDnT3w3ae8a1F6N9Qog8e51DZmqlw+YfI3+KZ5nglP5CzlsxGIyhbD8RraGzQA18eJoaUUrsyXtI70ul1YkSSJMX6LOZmanEg6w0EWp7wh0V6u9Ffw4xGgaSSTL2tIFJkyfwV8U9kiw8+9rHMb7sOmC7TDosHObbVEWre902CSXasRznEwQbgkSIANRb5KR2W1E0qKRiFsQ23wxNB4KTGwHYpgtALTEA2mxAsJpfldG6a9gZ5joGhr3iLiDSTWbzwlarhr0uOG0mNII/SOLT/L5LnMvjlrtLu8Kc+OmOYXQ4DHCsiYttbYX3lM1RsOxHF2uGktFWmuxr8QkVqgxX4jcQgvhhNS5gpQw2OMinFCMVrARqoAIECJoInbkeqjzeICaPaSTOkaiARvOxp0RrZLQLQDII/iaBBk1pxpCOmkta4gEQRBDpIgQRb+izcfNgNBaQY+MCa1uJNVY7O7XwyCHRIi8T4H6J+IWm4AkBuI6gsYNZrUxtsmxHH/AHhjaYdNpE8LfJSNzjcSrQDMaR8O/wATbfNSZrGEAuYINYNCDYGTMqdaUpYWK4AkSaw41IgfxD6qRmbOmdLhFiRWOF+J34rPzmbw2E6CDNNIdvuLVrw4LMf2g973Bhgmfimlq9bjyV62nbpMbL4WIIfhNxad4OBJkG0kRK5zO+yeRxASMF2ARWWvfxtpLSAK8NkTji4ddYBgwZcbg8rKx2fmyZLyB3fjbIjmBFPLdPx0W4sdgZHAwSR+z5XFLRR/u2Mdz1EyPIBdHgdtOa0n3TGtH7p0gWioBHiuexc+xxDW6SAAJIBLiLkkVqeamwA/FYdJMNqWigjcj7GVpObPH1/pF4sL7jrsHtHUJiN7zTczGydvamHMF2k/xUnxsuMzeNiMawuIe3uhoib7F239laGaLo0i4iQRJi0h1bdbq5+rOIvBjXRdv5ZmNgOacU4QHeGI0/CRxE94cl5rg+1jWugk90xJYYcK15TTzXX4eLLYbALaud9XD9USLGeSg/ZGF5Lixxm7hY7kAtoLeajl5v8Aku9Lww8JqVRwfaTLA6w74m7B9K2tS+3BQdo4pxWEw5rXVPcaXGo/SaEEXlT5nLe7JHdLJnV+6XVkxdptMSDeU+LmBhsbSDq0llNz8QjaKrDTTblO2uw8TUPd+6GobO0y4btY6gpBiVWb2NmHNLXMk2kObfjErvsIsdAJbSx579N1zntBjYocHYQOkEhxAJkbl0fMc1W9JsV+x8i4YZDu6SwtqK1rMKpk2fshYzFa006kgm7HCqvZTtAGJ7xFYBBnkOKr53PtfiB5BbpADQdgTx/oi5Qlo5bDNWS4HcD5iKFJZOP2pWjjA8PRJXqjcd/htBa6QDTfxWk1oBcAIGltNv07JJLCe1sL2naNeHzxBP8A0ysPKH/4+J/If/G1JJKnAD4cQ/yf+JPhnT8NJc0GKSNNkkkonL2fs9oLcSQD3T81qv8Ahw+bHTzoLpJKhFVnwhGMw86Jc4yXTJNeqZJbQx5cS6tb3Wdmj/nhv6TEt2NDcJJIpRA8wKUq638ytY7R7ttLkzz6pJInoJsu8huHBI6HlKrPzeI4ODnvcIFC4nc8UkleIqriNEAwJi/grmOY0RShtRJJESo4zicYA2MyNjTfitnsBggUFm/6kkkBB2qwNcC0AEvbJAie/wAlt9lH/JJ3AfB/4UySnI8W09g91YUaY5RMRwhY2C46ZkyHiD4/1SSWcUDMvPvYk/7R48Isr+YHcwv5D/qTpInslPIuMmpuPstXPZZhLpY0w4RIBim3BJJLMOew2AB0AfEpsJx13KSSePonN+0GE1uM4NaGgRQADjwWR2v+nqUklGH9afrLCSSS3J//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ea typeface="Arial Unicode MS" panose="020B0604020202020204" pitchFamily="34" charset="-128"/>
            </a:endParaRPr>
          </a:p>
        </p:txBody>
      </p:sp>
      <p:sp>
        <p:nvSpPr>
          <p:cNvPr id="4" name="AutoShape 4" descr="data:image/jpeg;base64,/9j/4AAQSkZJRgABAQAAAQABAAD/2wCEAAkGBxQSEhUUEhQUFRUUFxkXFRYVFxQWGBgYFxUYGBcXFxUYHygiGB4lHxgYITEhJSksLi4uFx8zODMsNygtLisBCgoKDg0OGhAQGiwkHyQsLCwsLCwsLCwsLCwsLCwsLCwsLCwsLCwsLCwsLCwsLCwsLCwsLCwsLCwsLCwsLCwsLP/AABEIAMIBBAMBIgACEQEDEQH/xAAcAAABBQEBAQAAAAAAAAAAAAACAAEDBAUGBwj/xABCEAABAwIEAwUHAQYDBwUAAAABAAIRITEDBBJBUWFxBSKBkaEGEzKxwdHwQhRSYnLh8QcjwjNDgpKTsrMVFiRTY//EABkBAAMBAQEAAAAAAAAAAAAAAAABAgMEBf/EACURAQEAAgIDAQABBAMAAAAAAAABAhEDIRIxQQRRMmFxwRMiQv/aAAwDAQACEQMRAD8A68BOAnATwvVcxwjAQhEkZwE4TAIkAgEUIU6QIBEoM3mm4TS55gD1PADcrJwPaLVU4TmtMwS5u3GKepKyz5ccPdVjjb6bsJ1y2e9qhqDcITHxEwaxYGxjcp8n7SPLgHBtbARNuEyov6MNqnHa6dJV8nnWYgEESdpE81ZWuOUym4nWvYUiihNCoCaVKHKEIpSsCYOqnlQ6kQclo0wRKIORSkEyTkAckClozhOCmSQRFNCUJkA0JpRJFMgEJiE5KEpkGUkoSTJnhGEIRBaEKEoTpwkZoTwnhV8/nWYLC95gCg5k2AStkm6EPanauHgCXGXH4Wi5Wdl/aMOr3A2Jv9SuF7SzuJmMZz3GCaAAkgDYDjS/Tmo+0cbRhBoJqCD05b1XnZ/ozt6um+OE12v9ue0Hv8Yua8jDaYYJEQBVx6n08VBido0BBcBEkkC1pDdiaADmsLLN7su3FTQ3MCJ6wrGM+nE/CJIib+A+3NY5d3dXOmpqD3RFjQTJqAfAmtOUqxkMaXCP0yATTVUnutPxX+LdZuG9rYJip7wFTOmhHO55QFqYOXL2hwMSTBFyKQINje4qlFRoYOPpfqJdNyIMmLnj+Quj7P7VI/2mrTIGojc8IXMYYOq5nVUuNSa/FJEmhoBAVnDeQCTq0ugtiTUmpgTFx5JzK43cOyXp3ba2TwsLsnOkXksIJPERcgepC6AL0OLlmc6c+WNxqOE6OExC1QBOE8JQgCCcFCAihIHBRAoITwg0rSnlAE8pAaSYFOEgYhMjhNCCDCFwUkISmSOEkUJJhmwnARBOAtUmCcIoShIGXnvtX2sMbFLQT7vDOkAfC5xuTx4Lq/antH3OCYMPf3W8RxI6D5hecY7oJ7x01tpFCa95vT1XF+rk/wDMbcc+gwsbvCIiamDAF4A36qvne+6SCGxQSpsJwJmQAKioFE+K6ZA2BrbfmuNtGexsACPr1rtwRYEgyIGwpNN0IeaixPXy6URDE0GnCJ5Xd0mU9Ev5TAa5128DqBA4xM0nda2DgS2A4i4kAzxEE2G35TF7OxCCG6hXY7RUE8/sKLosthgMknWSDWZgdJiL08UlQ2VwKGNWoGQTX6cyVpYeC4YbGEth29Qb2gXv4KhlSQe7faYIkeMHy2Wpl8KxfNJ1cI4lpnopyXIs4OM1sGDUEuIJkma12G21lrZPP6QC6xHegGWu2NdjEdRzWLhmC7S7hpI/UeFqHn90/ZrdTnNcb1kmpN6nlJ4WS487jdwspLHYsIIkVBqEi1YvYGZILmusD5X/AKLeYQ4SCD0Xp8fLM45ssdIiE0KchAWrXaQQnTpkEcIgEKJqAKE0IoTQpMyKUyYhBDBRQowFIEAoTEIpTIAYTp0kBmJ4TAogt2ZgU6cBBmcUMY55s1pcfASlapwntnn2vxnMmPcgAcy4aj8wPNcm/ELo/dPKPTayta9bnPce84lxHAurdVgK+kjh+fVeRnfLK10yagpAoTWKAi540U2LiDSBToaV9aIH4mmukQTTj9poqgJcKCp3PDl4pKhPeKxW8mwoeFwFABf5eVSrcAQCOvSKwd1DgmDMUmx+XWiZJMKhtWtfzotXCxXQI/UKCgmDNuVdwqGszWeJnrIV/JYtTBgd3z3pzSqot5PDeWshwLmkEDTJIpG9Fr4mIJ7zSGkAnUYgzUxtb+hVNmWdokOaSCdNwYuQdor8lcy+LhObBfocwkGHXpFZuPzrla0SnFEDS0G1RNoEwBJJRnFDi147zbEAWIiLf1uoMPNMYS2JJ3FJ3mDCi9/iaSCJLTczaZDTzIEbhKBsYRBhwpMudWJ5dJE8lbwc1okkuoRUAmabwYjwPgsxpLoLTpmpoSIkA0vRWcu4tIDjIM1F67+XJXLr0lt4fa8jVoLhcFpG/EXULPaLCNw4QYNKDx8j4rHy2e0yGw3YTHEmpTZnBDj3gA4idQBg1oJF73/BtOfOfU3jxdXg4rXiWEEfl1JpXnzziMcC1xaJM6HO24nccl0HZftJIjGERd1q9PsujD9MvWXTLLjs9OhhOAnw3BwBaQQbEI2tXRtmYBKEZYghIBhOEQSIQQSU8oCnDkwNOhBTygjpJpSQGVCIFHpT6FvtAQVhe2+b0ZVwF8RzWedT6NjxW/pXF/4mY0NwGDdz3eLQ0D/uKx5rrCqx9uQcRBAi21v6J8LD87xvEKozEv8AavT84qTKnlJNOZPHkvM06TvJNxQGD0tX7p8KSakClpjoI6JsTEJBNSPWQPp9E7Hzapd0jrKFJMTCoJgyAemw6cVTY3vRed1azVG/l/zdA8gAAETufzqgE8yNufn+eavdkgFwFBSdRrXoszSTWl4rw5LZyo92NYq4Gk1AgXnpIulTjW7Nyp927VqDgTLwNtiBPLYIDlASdQEk91wkaTBkDkT8zHBWso6RqcWkuuBQf2mRGykL4MCIvUjlcOMRaazyWP1oqmhaQdMtkSQL0JEczVXtbWtDhpJduTY335/NQjBFwwCJoCIJ/lm0gH1UmCXOZOmjamIoA2e7F9vyqc6CXCy4+IFpBJI0cSdRgT61qoibxWTNL24k8kbBoGoajQmJAEE9a1PzUWSxYfqNoNKRaagcoRsaFhZe5cDJFe9y4nanor3Z57oAaBSw8hPkqGazBJ0gCCAAAK2kxxTdnvmJJ7omkwCRafPxKraV/GNSIMV1CbG1R9QsvPZUC3xDYxOnmDsOsq9jyDqlsTWBTw6kqPMPBhzZIEVrApY9CPRFAMhnn4Tf8t0AOgVJBipFq9F1vY/bbcUAO7rtpoHHg2d6ii5TPsDmE0B/UIAjVQERN+JpVQ42HDWEOkQdxqBpJmIpfpKvDluH+E5YSvSgUDgsv2f7S99hw742Q13Ol1rArvxss3HPUelOj0oVey0je1CWqZMQnskKdpRliEhMjykmSQStCfSnASWhB0rzz/EvGHvsFm7WF3/M6P8AQvRl5P7a5g4mcxLdyGN6NFvPUVz/AKb/ANdLwnbEDKdeu8fdSMLZjTX771Tl9dW3LysnfiBwmBcxzrclcLeIyKyJgG1DccU+GwkitBwiBv4p8JtJjewUrQYIO9ac67IOI8a1LcZ+ar4eHIJ5j67qTFw4EGs70ieCGwAArv8AICPMpBJhitD1HytfZbGVgNEx3r1BJqK78bFUezcvqNJIF7RY7K67LED4fhkkbGTXRG1uFlGVXG1lcq1shrXVMRqkClIrbdG1+rkQTQje0apoD5KDK0FyRMlwFTaDVOcP3kFpkGkibjntY3ErG91pE+JmiBFBAk1JJEUEis8ucIcLFYwl1YMTANrE3r06qPFyxAaYEisgtII3kG3TqhxWFroMgkEQIAi9K3iv5SiaBwWufAM6ayDUTwJpuN9wq5J72xDj3eFINeseQVbJMc1xcIoDqBuY4VBmY8vFTOfLnad234zXdF9CIGYZhwEAu/VeBNuW/krfY8tYRMAxu28ViPkqmWL4PdExAmK1kR9ua1ctlwSaQbnbwJiv0VTZKmZfUBwpyMAd0HxFrIsYw3ujbSbwBxHP7Iu0MEDvCocdRiZkVkzagaOcnjChxsYEFpMEVgVBFIANpueXyCShnvMGDBJZFaCR3m+oEdTxVR2EQGF0CthUg2cBFD4HZWw6cI10xQkgQAL16Sje972UBdSQ4AVG9bSRqCL6JDlMw/DxaEhx33Fjbf8ATSVv5X2kLSffQaA92ARevMeSwRkzp16qQYpNTAHqI8eSgzbrEcRw5SOllWGeWHorjK9KwcYOaHNMgiQeqkXn/ZHbD8E90l2GD8Iio07E2rK7vKZhuI0OaZHyPA813cfLM5/dhljYlASITpiVqkxQlqNJMkUJI4STJW0paVLCeFeyUe0c43Awn4r7ME9eAHMmB4rxbPYhc8vJq4lx6kklegf4lZ6G4WAP1kvd0aQG+pJ6tC88x6nnSFx8+W7prxzrYmiQZ4Vj8uosEFsTyIR6QATeaHqAjwRxkEC+6560SsaSHefOOfBDh4NTNabTEfhU2M4gbVmDeQBJ6pmMh3GGydt96/2UbUgzD+8CJAAvTjUlINFSL7CDZSPxiSQHAzu0CKiRE32rxUTHwDzNT9k9hbyMzTvwJ+3r8lYzWLo0n3jACK6oNJNxTz+e2D+2ljwWkbbenLfyC6fLlmJhNLjJBNg0iRBaATfis8lxq5NzQwGAQ6sWFKUp6bwoSNB1MlmqZIETU3kjlWvQwo9btIGwrppfeAKRE86bqy/DBAIMaW1DuJ3ify6j6s7cR0CHHiQRAraNiI9RxQuY33lIInnJpxg0Br6KsWPa8FtjMtkG5nuu2gnpEdUm5iJDhuQ6LdQY5I2BdrYJEXi97ARHe/LbJTLDU99sSBUSL8iK0UQeaivekkGQDFZjb7lR5vHLWnak03IoITpQz8xAaxrXF0/vCHAC0Xkj5Ley+LOpzmmKRxiKkwOEUXHYWdZraXahEOBNRzafAldPkMyYk95scK0pW032BVQgax+7qmaDaQbU8VG7Aga5BmgA3NLt4KZ+NDtbYEEGf0xEinzQ42KSC2lgRwiS42+yLUpsHHa1tTfjFZB2PipMm8CATSwAoAIrNKjZYrMR0aSZHB0GokeNYWqCSGyNyAWwKBsA15x6JbOJ8fFIZDgdJpAkClor4+Cz8bEAYbgiK8ORHCfyqt5jMFwdI70ibbCtfDzVImIBN3TMjkggE1tYkxxNTbf+quZLtV2EQ5riDMfwECkOF+NVXe3eYqPz84IsFzSD7wS3i3bUAZFrfVEtncLT0nJZpuKxr22ItuDwKnXn/ZHaDsENc06gRXg4AehXd4WIHAEWIBHivR4eXzn93Pnj4pU6DUlK2QJJNqToCNOhTyq0Tyv28zGrOvv3A1g8G6jH/MVy2NcxcW+q2vbIkZ/GDhd7SJGxa0g81he8knjafFefn7b4+kmE6Kn839fopyZjSKkb1E6Yr6qpiPoPzip8sJBrePS/0WVXB5oDutBEwN7TeeZUOFmSSQAGscTJMig2m9Z9VVzuPBJFyTG5njXdVsXMltogWjcnj84RobbWK4QRYCZcIrE7hY+LmJtSPDnZVcznHG5mNvlChZixU9P7oNfxcSRJIk/ujyj1Wt7P5qCAYABH/FypWVzLswItHSOXC9kbMeCDePyFNnSo9KxqHuwOGmjuh3pMUsmNRJiWj1i22n6yue7K7Tc9oBAgGDLRIvBDmwfXa1Vt5bGcRB0mlqmoiQ6s28bdVlrTRbYGydVBq+Ic9u8DbaFFq1uNo1TNLRvFChayDN5dIilWzI0xWhUWVgQATBMwNh+k1KIVTgzBdHdodqCIAgdT4lU+02CZFDAAvz38fVXWmTHjwjj90s64AEcKGRSPwhOnHN4TdTjHjzjetJuumyILWgCCCGkau7tDoG9eH0XKObWktIvuN5jjNPJbuSxZwm6jSS2h3Amo2qZ5wqTVnBMAbm0DpJM/TmiD4kTa5MCoFb+KCkmLtqBUTO01n7cEXxE8CTNTJtAB8VMSDDZDjSl5FDtWp8fNXmvDW2vWKGCNyYtxMDZUsAkGeBjqKX4VoVYfjtuPEUNDI8bQmcS3BtJNh1p/dMWd6kG07caHw+SWE6QPDbiefRSb+gmZsZv+SgkWbYD8BIFCBuKAivVBqHeoPCx7hDoAtcKycPavDhXw/KqB+BI0ngLk31Sab8I6IH02VNwZFRG4ma8/FdR7L9pOcfckUa2h4RdtqjhuuXwgWzTUQRuBSxqfktr2ZDvftcaAtLYvBDSZFKcFrwZWZzSM51XYkppSlIr1XKUp0CSegcFOhlLUqTtwP+KnYpLBm8OrsMBuKP8A85MO8CY6O5LyoZit6L6RxcNrgWuAIIIIIkEG4IXkntr/AIcPwicXItdiYZBL8KdTmfybuEbVNN1yc3Fd7jXDP5XINzVRO33ogxMwTMWjlIH5VZWI5wJBoQYINCCNiDY8lH+1Hdcmm22m7FuCDJr8z6qPEeCL28NuCpnPbGac1AcaUH0tOxPPzQa1XL0tSNDaxKdpUAcnD0tHtZwsWF0PZnbJpqcKQCCT3gIgEg+XRcwHJa1NipXp+X7Qa4Cwiu5j94RFDc+Sk1NB+Lm1rqS0VIBEiwvxXnGVzzmkGTTn+dFt5HtOh1GI70kyKHYbGKU4LPx0vy27TLQ9xOwkV43rsFUzuPqJqLSYMg8x52KwP/dbRZpi2wJF7/l0Le1hiOkGgH6jUCZ5hFlOWLDsRpdUSeAtEkVB+EwrTnuJEkkCKETItIjj9Fj5jEcHN1OENoCABetIvda2Wxf33Wm0T1A3Mx5ckfEX21cB2lxHFp6fMWEpsQ0kDvOFLiJsKm9LdFTbil1CDUAgzNCAXAHhUFWsV4MAiZIEd0jjY+aUKp8CCAIBFRw5ViigxWNIIJPhMREzysjaHFkGJ5Rt8XqQhx3Bp0iK+IIAPrySP4t4JipodoJ+RViCDFref5Feazmd2oJihrwI/L81fD7RNz/b1omUWMNtDHGs3rMV8Lpi6A50ahTaoixp1VUuIdp4BoB3gGonnRXfeyCIJDuGxi6B9VnNLSRSBABvJ3vxK0/Zyf2hkWhxM1/Rtyt4rNc2XGZnUIjkQDHCxXQ+z+D/AJrTQ6cMyRF3FsR4SteHvkic/wCmukShFKUr1nIGEk6SAglBjZhrBLnADmsztjtluCQwVe4EwK6RxIHpKwzmPeOFzdzpnwnx2HBZc36ZhdTunx8Vy7rdxu2gaYTS6LuIIHKBv6eKycTtjGmZMdGx4QFSZmJBdWBWQYjoDYJnZygP6SSGklrutYtw6Lhy/Rnl9dWPFjFb2iyIzjCXswi9tnkNDxyLhBHivNO0uxgJgQReF6Zi5gEvo8hoqRBgaoiKV34rD9qGNOl7QQCINGjbu2JUedt7O4T480xcoRv5qB+GQt/HwgbV8ZVQ4Q8tlptGmRqT61oYuWCq4mVjZGxpEHog9AcMoapkmD0TXqAOTh6Wj2tByfWVWDkYclpW02pW8lmQ1wJVAORhyVhytnBdqdpBBBNOXjst/svMR3XQCIPeryjouLw8UiyuYfaLqSfhiN7WUWKldvl8RodpBvJgVArA9PmFZD6N5RXjA38yuJwu0ayXH1K3eze0G4hiCKSbW3PWNlFmh7bjSTSwma0AJI1dKgpZXc3nVIrQirelJRMw2vADTJAiRxaOHEgmptRCzuxqFRTY9K8CI8wpO9J2x1jhStBEeKstbFHU70zHgI8ioMs0EzMA1dXjbw8FoloveLC4tQEnqgpFTCDiZNDe3728eKvYrg1hiImdpEzU8hPkVVy+G5xnjc9NO3RW9ADAajV8yK+fL7JiIHCpv0tYU853XUditjW7iQBbYbefoueyGDDrkgCa1kzQfOnRdVk8voYG8L9TVdf4sN8m/wCGHPlrHS171L3ixO2/aDCypDXmXOEgcuLjsEXYfa4zLC8NiHReQehXqbx8vH65NZa22feJLj/aL2odgYvu2N1Q0E0JgmaU5R5pJ24zq1Uwys253JZ8ZjFdiESXPGsTQChr/DFhyWrgY5DQIAB+HTcTAH/cp/8A0NmHL8EBsyThg92tQ4b+EkcOCzsg7/MEEO1d/jZp4c5HgvDzrux6Bj4sjvYgdYChG93UoR43UOYwCCJcHAzF9JrUcjPBQYGJIcazqg0Hnc7wFrdn5bUA0jujvONpdSWitOHgeSUh7R5LIOxWmWkSRBbGmRUiTQ04/wBVcy/Z7JktAECZqTxvQDorX7bhlul0hoBAaJaOJM780QFAwESBBbbu8afLp0VakIi7DAbGEQLAlumlJEGCbhR5vKseAxzNYbNH4YN/GRHIo/ckuBJq2Phlx6WArTp6qi14a40O5JcCBGrhMO4z0hPo2J2l7ENxNTsAe7cJgEu0E8Bq7zPUVXHZ7s7Ew+7iMdhutDhExeOK9SzGfDRqa0yak64NDs00p9eSHK4eHjkYeJBBH62zPMAxx5FHotPIX5cdFFiZLovSO1fZPCP+yxPduBs6rTsNLpkDrWtlmP8AZLGaST7vTx1EzW9uaPItOEdklA/JnZehM9lnxJdhgHiXfPSmxPYrFNWnDM2q76tR5jxecHBI2Qyu+xPYjH293I2LiPmFSzHsVmh/utXRzPqVUyheLkA5EHLaxPZfMV/yMWl4aT8ln43ZeKz4sPEHVjx8wjcJXa5SNcoHAhIORo9rQcpWY7hYkKq1ynwMu5/wNc7jpBd8gUaPbWyXb+KyRqJBv5EfnRb+V7SY+IPW9JpBEdFyIyWL/wDVi/8ATf8AZWMrkcee5g4x5DDxD8gouB+T0jItE8HDodyft5rRwoLXD9QgdZjguL7L/a2muXzA3n3OL4XFl1GTzr3DU7Cxg6YLRh4htuIbwi6i4VUyn8tLLYekViZt4Aj1BQYmEASdgKEHc2jn+brn8725itdHuMVrZoXYb2kgDeR4q5kO2W4jWuc4A72Fh3gZta6LLD6dD2NlJxDI+GpvvB35yrvtN22MphayJc46WDaYueQXDZj2sdhtc7AfUPEA1DuJI3H9Fgdrdr4uIAHuLmOeXEOrpeZq07AzEWsu78/JOPCz65eTDyy38WcPNuxcXW95LnGpJr/ZXOzfaPHy+Pi4bTLG/pIBlxbOr84KP2fLAMQuAJDSRImIiTVZWG7WARQvua1qYjgs5lfLa7JrSXtHOYmLiF+IQ57okgQKCKAWSVbEwzND6Jk7lu7o09bwC2sAmZjxvE7VWT7RNLG6sMRomaRpms8piqvYmO1g1aw5kCCDNQQIA8fRFijVexoYP6TSVzXuNXMZbMEAACHEOh4E/wAQFqkOFCdvCFkJ905oxO85+gj90AgH0JPmos3hOwpDnT3w3ae8a1F6N9Qog8e51DZmqlw+YfI3+KZ5nglP5CzlsxGIyhbD8RraGzQA18eJoaUUrsyXtI70ul1YkSSJMX6LOZmanEg6w0EWp7wh0V6u9Ffw4xGgaSSTL2tIFJkyfwV8U9kiw8+9rHMb7sOmC7TDosHObbVEWre902CSXasRznEwQbgkSIANRb5KR2W1E0qKRiFsQ23wxNB4KTGwHYpgtALTEA2mxAsJpfldG6a9gZ5joGhr3iLiDSTWbzwlarhr0uOG0mNII/SOLT/L5LnMvjlrtLu8Kc+OmOYXQ4DHCsiYttbYX3lM1RsOxHF2uGktFWmuxr8QkVqgxX4jcQgvhhNS5gpQw2OMinFCMVrARqoAIECJoInbkeqjzeICaPaSTOkaiARvOxp0RrZLQLQDII/iaBBk1pxpCOmkta4gEQRBDpIgQRb+izcfNgNBaQY+MCa1uJNVY7O7XwyCHRIi8T4H6J+IWm4AkBuI6gsYNZrUxtsmxHH/AHhjaYdNpE8LfJSNzjcSrQDMaR8O/wATbfNSZrGEAuYINYNCDYGTMqdaUpYWK4AkSaw41IgfxD6qRmbOmdLhFiRWOF+J34rPzmbw2E6CDNNIdvuLVrw4LMf2g973Bhgmfimlq9bjyV62nbpMbL4WIIfhNxad4OBJkG0kRK5zO+yeRxASMF2ARWWvfxtpLSAK8NkTji4ddYBgwZcbg8rKx2fmyZLyB3fjbIjmBFPLdPx0W4sdgZHAwSR+z5XFLRR/u2Mdz1EyPIBdHgdtOa0n3TGtH7p0gWioBHiuexc+xxDW6SAAJIBLiLkkVqeamwA/FYdJMNqWigjcj7GVpObPH1/pF4sL7jrsHtHUJiN7zTczGydvamHMF2k/xUnxsuMzeNiMawuIe3uhoib7F239laGaLo0i4iQRJi0h1bdbq5+rOIvBjXRdv5ZmNgOacU4QHeGI0/CRxE94cl5rg+1jWugk90xJYYcK15TTzXX4eLLYbALaud9XD9USLGeSg/ZGF5Lixxm7hY7kAtoLeajl5v8Aku9Lww8JqVRwfaTLA6w74m7B9K2tS+3BQdo4pxWEw5rXVPcaXGo/SaEEXlT5nLe7JHdLJnV+6XVkxdptMSDeU+LmBhsbSDq0llNz8QjaKrDTTblO2uw8TUPd+6GobO0y4btY6gpBiVWb2NmHNLXMk2kObfjErvsIsdAJbSx579N1zntBjYocHYQOkEhxAJkbl0fMc1W9JsV+x8i4YZDu6SwtqK1rMKpk2fshYzFa006kgm7HCqvZTtAGJ7xFYBBnkOKr53PtfiB5BbpADQdgTx/oi5Qlo5bDNWS4HcD5iKFJZOP2pWjjA8PRJXqjcd/htBa6QDTfxWk1oBcAIGltNv07JJLCe1sL2naNeHzxBP8A0ysPKH/4+J/If/G1JJKnAD4cQ/yf+JPhnT8NJc0GKSNNkkkonL2fs9oLcSQD3T81qv8Ahw+bHTzoLpJKhFVnwhGMw86Jc4yXTJNeqZJbQx5cS6tb3Wdmj/nhv6TEt2NDcJJIpRA8wKUq638ytY7R7ttLkzz6pJInoJsu8huHBI6HlKrPzeI4ODnvcIFC4nc8UkleIqriNEAwJi/grmOY0RShtRJJESo4zicYA2MyNjTfitnsBggUFm/6kkkBB2qwNcC0AEvbJAie/wAlt9lH/JJ3AfB/4UySnI8W09g91YUaY5RMRwhY2C46ZkyHiD4/1SSWcUDMvPvYk/7R48Isr+YHcwv5D/qTpInslPIuMmpuPstXPZZhLpY0w4RIBim3BJJLMOew2AB0AfEpsJx13KSSePonN+0GE1uM4NaGgRQADjwWR2v+nqUklGH9afrLCSSS3J//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ea typeface="Arial Unicode MS" panose="020B0604020202020204" pitchFamily="34" charset="-128"/>
            </a:endParaRPr>
          </a:p>
        </p:txBody>
      </p:sp>
      <p:pic>
        <p:nvPicPr>
          <p:cNvPr id="108550" name="Picture 6" descr="http://blog.hasslberger.com/Logan_Rock_Treen.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619943" y="1296864"/>
            <a:ext cx="3042274" cy="249904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8"/>
          <p:cNvSpPr>
            <a:spLocks noChangeArrowheads="1"/>
          </p:cNvSpPr>
          <p:nvPr/>
        </p:nvSpPr>
        <p:spPr bwMode="auto">
          <a:xfrm>
            <a:off x="4575482" y="3895404"/>
            <a:ext cx="289701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GB" sz="3200" dirty="0">
                <a:solidFill>
                  <a:srgbClr val="0000FF"/>
                </a:solidFill>
                <a:ea typeface="Arial Unicode MS" panose="020B0604020202020204" pitchFamily="34" charset="-128"/>
              </a:rPr>
              <a:t>Rock</a:t>
            </a:r>
          </a:p>
        </p:txBody>
      </p:sp>
      <p:sp>
        <p:nvSpPr>
          <p:cNvPr id="12" name="Rectangle 8"/>
          <p:cNvSpPr>
            <a:spLocks noChangeArrowheads="1"/>
          </p:cNvSpPr>
          <p:nvPr/>
        </p:nvSpPr>
        <p:spPr bwMode="auto">
          <a:xfrm>
            <a:off x="53132" y="20351"/>
            <a:ext cx="355768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r>
              <a:rPr lang="en-GB" sz="3200" b="1" dirty="0" smtClean="0">
                <a:solidFill>
                  <a:srgbClr val="F62A08"/>
                </a:solidFill>
              </a:rPr>
              <a:t>Thermal Physics</a:t>
            </a:r>
            <a:endParaRPr lang="en-GB" sz="3200" b="1" dirty="0">
              <a:solidFill>
                <a:srgbClr val="F62A08"/>
              </a:solidFill>
            </a:endParaRPr>
          </a:p>
        </p:txBody>
      </p:sp>
    </p:spTree>
    <p:extLst>
      <p:ext uri="{BB962C8B-B14F-4D97-AF65-F5344CB8AC3E}">
        <p14:creationId xmlns:p14="http://schemas.microsoft.com/office/powerpoint/2010/main" val="2500034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08550"/>
                                        </p:tgtEl>
                                        <p:attrNameLst>
                                          <p:attrName>style.visibility</p:attrName>
                                        </p:attrNameLst>
                                      </p:cBhvr>
                                      <p:to>
                                        <p:strVal val="visible"/>
                                      </p:to>
                                    </p:set>
                                    <p:anim calcmode="lin" valueType="num">
                                      <p:cBhvr additive="base">
                                        <p:cTn id="13" dur="500" fill="hold"/>
                                        <p:tgtEl>
                                          <p:spTgt spid="108550"/>
                                        </p:tgtEl>
                                        <p:attrNameLst>
                                          <p:attrName>ppt_x</p:attrName>
                                        </p:attrNameLst>
                                      </p:cBhvr>
                                      <p:tavLst>
                                        <p:tav tm="0">
                                          <p:val>
                                            <p:strVal val="#ppt_x"/>
                                          </p:val>
                                        </p:tav>
                                        <p:tav tm="100000">
                                          <p:val>
                                            <p:strVal val="#ppt_x"/>
                                          </p:val>
                                        </p:tav>
                                      </p:tavLst>
                                    </p:anim>
                                    <p:anim calcmode="lin" valueType="num">
                                      <p:cBhvr additive="base">
                                        <p:cTn id="14" dur="500" fill="hold"/>
                                        <p:tgtEl>
                                          <p:spTgt spid="108550"/>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22096" fill="hold"/>
                                        <p:tgtEl>
                                          <p:spTgt spid="2"/>
                                        </p:tgtEl>
                                      </p:cBhvr>
                                    </p:cmd>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10"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ChangeArrowheads="1"/>
          </p:cNvSpPr>
          <p:nvPr/>
        </p:nvSpPr>
        <p:spPr bwMode="auto">
          <a:xfrm>
            <a:off x="119336" y="55688"/>
            <a:ext cx="9432926" cy="576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69875" indent="-269875" algn="l" eaLnBrk="1" hangingPunct="1">
              <a:lnSpc>
                <a:spcPct val="80000"/>
              </a:lnSpc>
              <a:spcBef>
                <a:spcPct val="20000"/>
              </a:spcBef>
            </a:pPr>
            <a:r>
              <a:rPr lang="en-GB" sz="3200" b="1" dirty="0" smtClean="0">
                <a:solidFill>
                  <a:srgbClr val="FF0000"/>
                </a:solidFill>
                <a:ea typeface="Arial Unicode MS" panose="020B0604020202020204" pitchFamily="34" charset="-128"/>
              </a:rPr>
              <a:t>Re-defining the kelvin</a:t>
            </a:r>
            <a:endParaRPr lang="en-GB" sz="3200" b="1" dirty="0">
              <a:solidFill>
                <a:srgbClr val="FF0000"/>
              </a:solidFill>
              <a:ea typeface="Arial Unicode MS" panose="020B0604020202020204" pitchFamily="34" charset="-128"/>
            </a:endParaRPr>
          </a:p>
        </p:txBody>
      </p:sp>
      <p:sp>
        <p:nvSpPr>
          <p:cNvPr id="6" name="Rounded Rectangle 5"/>
          <p:cNvSpPr/>
          <p:nvPr/>
        </p:nvSpPr>
        <p:spPr bwMode="auto">
          <a:xfrm>
            <a:off x="7475017" y="1653038"/>
            <a:ext cx="3744416" cy="3294372"/>
          </a:xfrm>
          <a:prstGeom prst="roundRect">
            <a:avLst/>
          </a:prstGeom>
          <a:solidFill>
            <a:schemeClr val="accent1">
              <a:lumMod val="20000"/>
              <a:lumOff val="80000"/>
            </a:schemeClr>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400" dirty="0" smtClean="0">
                <a:latin typeface="Arial" pitchFamily="34" charset="0"/>
                <a:ea typeface="ヒラギノ角ゴ Pro W3" pitchFamily="28" charset="-128"/>
              </a:rPr>
              <a:t>‘Energy per degree’, </a:t>
            </a:r>
          </a:p>
          <a:p>
            <a:pPr marL="0" marR="0" indent="0" algn="ctr" defTabSz="914400" rtl="0" eaLnBrk="0" fontAlgn="base" latinLnBrk="0" hangingPunct="0">
              <a:lnSpc>
                <a:spcPct val="100000"/>
              </a:lnSpc>
              <a:spcBef>
                <a:spcPct val="0"/>
              </a:spcBef>
              <a:spcAft>
                <a:spcPct val="0"/>
              </a:spcAft>
              <a:buClrTx/>
              <a:buSzTx/>
              <a:buFontTx/>
              <a:buNone/>
              <a:tabLst/>
            </a:pPr>
            <a:r>
              <a:rPr lang="en-GB" sz="2400" i="1" dirty="0" smtClean="0">
                <a:latin typeface="Arial" pitchFamily="34" charset="0"/>
                <a:ea typeface="ヒラギノ角ゴ Pro W3" pitchFamily="28" charset="-128"/>
              </a:rPr>
              <a:t>Boltzmann constant, k</a:t>
            </a:r>
            <a:r>
              <a:rPr lang="en-GB" sz="2400" baseline="-25000" dirty="0" smtClean="0">
                <a:latin typeface="Arial" pitchFamily="34" charset="0"/>
                <a:ea typeface="ヒラギノ角ゴ Pro W3" pitchFamily="28" charset="-128"/>
              </a:rPr>
              <a:t>B</a:t>
            </a:r>
          </a:p>
        </p:txBody>
      </p:sp>
      <p:sp>
        <p:nvSpPr>
          <p:cNvPr id="3" name="Right Arrow 2"/>
          <p:cNvSpPr/>
          <p:nvPr/>
        </p:nvSpPr>
        <p:spPr bwMode="auto">
          <a:xfrm>
            <a:off x="4302562" y="2994196"/>
            <a:ext cx="3168352" cy="72008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4" name="TextBox 3"/>
          <p:cNvSpPr txBox="1"/>
          <p:nvPr/>
        </p:nvSpPr>
        <p:spPr>
          <a:xfrm>
            <a:off x="4837625" y="2521305"/>
            <a:ext cx="2088232" cy="461665"/>
          </a:xfrm>
          <a:prstGeom prst="rect">
            <a:avLst/>
          </a:prstGeom>
          <a:noFill/>
        </p:spPr>
        <p:txBody>
          <a:bodyPr wrap="square" rtlCol="0">
            <a:spAutoFit/>
          </a:bodyPr>
          <a:lstStyle/>
          <a:p>
            <a:pPr algn="ctr"/>
            <a:r>
              <a:rPr lang="en-GB" sz="2400" dirty="0" smtClean="0"/>
              <a:t>measure</a:t>
            </a:r>
            <a:endParaRPr lang="en-GB" sz="2400" dirty="0"/>
          </a:p>
        </p:txBody>
      </p:sp>
      <p:sp>
        <p:nvSpPr>
          <p:cNvPr id="8" name="TextBox 7"/>
          <p:cNvSpPr txBox="1"/>
          <p:nvPr/>
        </p:nvSpPr>
        <p:spPr>
          <a:xfrm>
            <a:off x="4866665" y="2510079"/>
            <a:ext cx="2088232" cy="461665"/>
          </a:xfrm>
          <a:prstGeom prst="rect">
            <a:avLst/>
          </a:prstGeom>
          <a:noFill/>
        </p:spPr>
        <p:txBody>
          <a:bodyPr wrap="square" rtlCol="0">
            <a:spAutoFit/>
          </a:bodyPr>
          <a:lstStyle/>
          <a:p>
            <a:pPr algn="ctr"/>
            <a:r>
              <a:rPr lang="en-GB" sz="2400" dirty="0" smtClean="0"/>
              <a:t>realise</a:t>
            </a:r>
            <a:endParaRPr lang="en-GB" sz="2400" dirty="0"/>
          </a:p>
        </p:txBody>
      </p:sp>
      <p:grpSp>
        <p:nvGrpSpPr>
          <p:cNvPr id="5" name="Group 4"/>
          <p:cNvGrpSpPr/>
          <p:nvPr/>
        </p:nvGrpSpPr>
        <p:grpSpPr>
          <a:xfrm>
            <a:off x="569145" y="1707050"/>
            <a:ext cx="3744416" cy="3240360"/>
            <a:chOff x="562383" y="2213862"/>
            <a:chExt cx="3744416" cy="3240360"/>
          </a:xfrm>
        </p:grpSpPr>
        <p:grpSp>
          <p:nvGrpSpPr>
            <p:cNvPr id="10" name="Group 9"/>
            <p:cNvGrpSpPr/>
            <p:nvPr/>
          </p:nvGrpSpPr>
          <p:grpSpPr>
            <a:xfrm>
              <a:off x="562383" y="2213862"/>
              <a:ext cx="3744416" cy="3240360"/>
              <a:chOff x="562383" y="2213862"/>
              <a:chExt cx="3744416" cy="3240360"/>
            </a:xfrm>
          </p:grpSpPr>
          <p:sp>
            <p:nvSpPr>
              <p:cNvPr id="2" name="Rounded Rectangle 1"/>
              <p:cNvSpPr/>
              <p:nvPr/>
            </p:nvSpPr>
            <p:spPr bwMode="auto">
              <a:xfrm>
                <a:off x="562383" y="2213862"/>
                <a:ext cx="3744416" cy="3240360"/>
              </a:xfrm>
              <a:prstGeom prst="roundRect">
                <a:avLst/>
              </a:prstGeom>
              <a:solidFill>
                <a:srgbClr val="FFCDCD"/>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dirty="0" smtClean="0">
                    <a:ln>
                      <a:noFill/>
                    </a:ln>
                    <a:solidFill>
                      <a:schemeClr val="tx1"/>
                    </a:solidFill>
                    <a:effectLst/>
                    <a:latin typeface="Arial" pitchFamily="34" charset="0"/>
                    <a:ea typeface="ヒラギノ角ゴ Pro W3" pitchFamily="28" charset="-128"/>
                  </a:rPr>
                  <a:t>Unit Definition</a:t>
                </a:r>
                <a:r>
                  <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rPr>
                  <a:t>:</a:t>
                </a:r>
              </a:p>
              <a:p>
                <a:pPr marL="0" marR="0" indent="0" algn="ctr" defTabSz="914400" rtl="0" eaLnBrk="0" fontAlgn="base" latinLnBrk="0" hangingPunct="0">
                  <a:lnSpc>
                    <a:spcPct val="100000"/>
                  </a:lnSpc>
                  <a:spcBef>
                    <a:spcPct val="0"/>
                  </a:spcBef>
                  <a:spcAft>
                    <a:spcPct val="0"/>
                  </a:spcAft>
                  <a:buClrTx/>
                  <a:buSzTx/>
                  <a:buFontTx/>
                  <a:buNone/>
                  <a:tabLst/>
                </a:pPr>
                <a:r>
                  <a:rPr lang="en-GB" sz="2400" dirty="0" smtClean="0">
                    <a:latin typeface="Arial" pitchFamily="34" charset="0"/>
                    <a:ea typeface="ヒラギノ角ゴ Pro W3" pitchFamily="28" charset="-128"/>
                  </a:rPr>
                  <a:t>kelvin</a:t>
                </a:r>
              </a:p>
              <a:p>
                <a:pPr marL="0" marR="0" indent="0" algn="ctr" defTabSz="914400" rtl="0" eaLnBrk="0" fontAlgn="base" latinLnBrk="0" hangingPunct="0">
                  <a:lnSpc>
                    <a:spcPct val="100000"/>
                  </a:lnSpc>
                  <a:spcBef>
                    <a:spcPct val="0"/>
                  </a:spcBef>
                  <a:spcAft>
                    <a:spcPct val="0"/>
                  </a:spcAft>
                  <a:buClrTx/>
                  <a:buSzTx/>
                  <a:buFontTx/>
                  <a:buNone/>
                  <a:tabLst/>
                </a:pPr>
                <a:endParaRPr lang="en-GB" sz="2400" dirty="0">
                  <a:latin typeface="Arial" pitchFamily="34" charset="0"/>
                  <a:ea typeface="ヒラギノ角ゴ Pro W3" pitchFamily="28" charset="-128"/>
                </a:endParaRPr>
              </a:p>
              <a:p>
                <a:pPr marL="0" marR="0" indent="0" algn="ctr" defTabSz="914400" rtl="0" eaLnBrk="0" fontAlgn="base" latinLnBrk="0" hangingPunct="0">
                  <a:lnSpc>
                    <a:spcPct val="100000"/>
                  </a:lnSpc>
                  <a:spcBef>
                    <a:spcPct val="0"/>
                  </a:spcBef>
                  <a:spcAft>
                    <a:spcPct val="0"/>
                  </a:spcAft>
                  <a:buClrTx/>
                  <a:buSzTx/>
                  <a:buFontTx/>
                  <a:buNone/>
                  <a:tabLst/>
                </a:pPr>
                <a:endParaRPr lang="en-GB" sz="2400" dirty="0" smtClean="0">
                  <a:latin typeface="Arial" pitchFamily="34" charset="0"/>
                  <a:ea typeface="ヒラギノ角ゴ Pro W3" pitchFamily="28" charset="-128"/>
                </a:endParaRPr>
              </a:p>
            </p:txBody>
          </p: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8603" y="3016891"/>
                <a:ext cx="446266" cy="2136433"/>
              </a:xfrm>
              <a:prstGeom prst="rect">
                <a:avLst/>
              </a:prstGeom>
            </p:spPr>
          </p:pic>
        </p:grpSp>
        <p:grpSp>
          <p:nvGrpSpPr>
            <p:cNvPr id="14" name="Group 13"/>
            <p:cNvGrpSpPr/>
            <p:nvPr/>
          </p:nvGrpSpPr>
          <p:grpSpPr>
            <a:xfrm>
              <a:off x="801286" y="3501008"/>
              <a:ext cx="598363" cy="1793939"/>
              <a:chOff x="5591944" y="1984450"/>
              <a:chExt cx="598363" cy="1793939"/>
            </a:xfrm>
            <a:solidFill>
              <a:schemeClr val="bg1">
                <a:lumMod val="50000"/>
              </a:schemeClr>
            </a:solidFill>
          </p:grpSpPr>
          <p:sp>
            <p:nvSpPr>
              <p:cNvPr id="16" name="Rounded Rectangle 15"/>
              <p:cNvSpPr/>
              <p:nvPr/>
            </p:nvSpPr>
            <p:spPr bwMode="auto">
              <a:xfrm>
                <a:off x="5751200" y="2324043"/>
                <a:ext cx="288033" cy="672910"/>
              </a:xfrm>
              <a:prstGeom prst="roundRect">
                <a:avLst/>
              </a:prstGeom>
              <a:grp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17" name="Oval 16"/>
              <p:cNvSpPr/>
              <p:nvPr/>
            </p:nvSpPr>
            <p:spPr bwMode="auto">
              <a:xfrm>
                <a:off x="5751001" y="1984450"/>
                <a:ext cx="280248" cy="280248"/>
              </a:xfrm>
              <a:prstGeom prst="ellipse">
                <a:avLst/>
              </a:prstGeom>
              <a:grp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18" name="Rounded Rectangle 17"/>
              <p:cNvSpPr/>
              <p:nvPr/>
            </p:nvSpPr>
            <p:spPr bwMode="auto">
              <a:xfrm>
                <a:off x="5591945" y="2379981"/>
                <a:ext cx="79792" cy="702795"/>
              </a:xfrm>
              <a:prstGeom prst="roundRect">
                <a:avLst>
                  <a:gd name="adj" fmla="val 50000"/>
                </a:avLst>
              </a:prstGeom>
              <a:grp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19" name="Rounded Rectangle 18"/>
              <p:cNvSpPr/>
              <p:nvPr/>
            </p:nvSpPr>
            <p:spPr bwMode="auto">
              <a:xfrm>
                <a:off x="6110515" y="2372798"/>
                <a:ext cx="79792" cy="702795"/>
              </a:xfrm>
              <a:prstGeom prst="roundRect">
                <a:avLst>
                  <a:gd name="adj" fmla="val 50000"/>
                </a:avLst>
              </a:prstGeom>
              <a:grp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20" name="Rounded Rectangle 19"/>
              <p:cNvSpPr/>
              <p:nvPr/>
            </p:nvSpPr>
            <p:spPr bwMode="auto">
              <a:xfrm>
                <a:off x="5766913" y="2348880"/>
                <a:ext cx="83199" cy="1429509"/>
              </a:xfrm>
              <a:prstGeom prst="roundRect">
                <a:avLst>
                  <a:gd name="adj" fmla="val 50000"/>
                </a:avLst>
              </a:prstGeom>
              <a:grp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21" name="Rounded Rectangle 20"/>
              <p:cNvSpPr/>
              <p:nvPr/>
            </p:nvSpPr>
            <p:spPr bwMode="auto">
              <a:xfrm>
                <a:off x="5944860" y="2348882"/>
                <a:ext cx="77081" cy="1429507"/>
              </a:xfrm>
              <a:prstGeom prst="roundRect">
                <a:avLst>
                  <a:gd name="adj" fmla="val 50000"/>
                </a:avLst>
              </a:prstGeom>
              <a:grp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22" name="Rounded Rectangle 21"/>
              <p:cNvSpPr/>
              <p:nvPr/>
            </p:nvSpPr>
            <p:spPr bwMode="auto">
              <a:xfrm>
                <a:off x="5591944" y="2276872"/>
                <a:ext cx="598363" cy="166179"/>
              </a:xfrm>
              <a:prstGeom prst="roundRect">
                <a:avLst/>
              </a:prstGeom>
              <a:grp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grpSp>
      </p:grpSp>
      <p:cxnSp>
        <p:nvCxnSpPr>
          <p:cNvPr id="11" name="Straight Connector 10"/>
          <p:cNvCxnSpPr/>
          <p:nvPr/>
        </p:nvCxnSpPr>
        <p:spPr bwMode="auto">
          <a:xfrm>
            <a:off x="7902962" y="2793412"/>
            <a:ext cx="2664296"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15" name="Rectangle 14"/>
          <p:cNvSpPr/>
          <p:nvPr/>
        </p:nvSpPr>
        <p:spPr>
          <a:xfrm>
            <a:off x="1276393" y="2163199"/>
            <a:ext cx="2388795" cy="830997"/>
          </a:xfrm>
          <a:prstGeom prst="rect">
            <a:avLst/>
          </a:prstGeom>
        </p:spPr>
        <p:txBody>
          <a:bodyPr wrap="none">
            <a:spAutoFit/>
          </a:bodyPr>
          <a:lstStyle/>
          <a:p>
            <a:pPr algn="ctr"/>
            <a:r>
              <a:rPr lang="en-GB" sz="2400" b="1" dirty="0">
                <a:solidFill>
                  <a:srgbClr val="FF0000"/>
                </a:solidFill>
                <a:latin typeface="Arial" pitchFamily="34" charset="0"/>
                <a:ea typeface="ヒラギノ角ゴ Pro W3" pitchFamily="28" charset="-128"/>
              </a:rPr>
              <a:t>Unit </a:t>
            </a:r>
            <a:r>
              <a:rPr lang="en-GB" sz="2400" b="1" dirty="0" smtClean="0">
                <a:solidFill>
                  <a:srgbClr val="FF0000"/>
                </a:solidFill>
                <a:latin typeface="Arial" pitchFamily="34" charset="0"/>
                <a:ea typeface="ヒラギノ角ゴ Pro W3" pitchFamily="28" charset="-128"/>
              </a:rPr>
              <a:t>Definition</a:t>
            </a:r>
            <a:br>
              <a:rPr lang="en-GB" sz="2400" b="1" dirty="0" smtClean="0">
                <a:solidFill>
                  <a:srgbClr val="FF0000"/>
                </a:solidFill>
                <a:latin typeface="Arial" pitchFamily="34" charset="0"/>
                <a:ea typeface="ヒラギノ角ゴ Pro W3" pitchFamily="28" charset="-128"/>
              </a:rPr>
            </a:br>
            <a:r>
              <a:rPr lang="en-GB" sz="2400" b="1" dirty="0" smtClean="0">
                <a:solidFill>
                  <a:srgbClr val="FF0000"/>
                </a:solidFill>
                <a:latin typeface="Arial" pitchFamily="34" charset="0"/>
                <a:ea typeface="ヒラギノ角ゴ Pro W3" pitchFamily="28" charset="-128"/>
              </a:rPr>
              <a:t>in terms of the </a:t>
            </a:r>
            <a:endParaRPr lang="en-GB" sz="2400" dirty="0">
              <a:solidFill>
                <a:srgbClr val="FF0000"/>
              </a:solidFill>
            </a:endParaRPr>
          </a:p>
        </p:txBody>
      </p:sp>
      <p:pic>
        <p:nvPicPr>
          <p:cNvPr id="23" name="Picture 2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51312" y="4005064"/>
            <a:ext cx="2852936" cy="2852936"/>
          </a:xfrm>
          <a:prstGeom prst="rect">
            <a:avLst/>
          </a:prstGeom>
        </p:spPr>
      </p:pic>
    </p:spTree>
    <p:extLst>
      <p:ext uri="{BB962C8B-B14F-4D97-AF65-F5344CB8AC3E}">
        <p14:creationId xmlns:p14="http://schemas.microsoft.com/office/powerpoint/2010/main" val="112220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1"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22" presetClass="entr" presetSubtype="8" fill="hold" grpId="1"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0" presetClass="path" presetSubtype="0" fill="hold" grpId="0" nodeType="clickEffect">
                                  <p:stCondLst>
                                    <p:cond delay="0"/>
                                  </p:stCondLst>
                                  <p:childTnLst>
                                    <p:animMotion origin="layout" path="M 4.79167E-6 4.81481E-6 C -0.06459 -0.15463 -0.17162 -0.3257 -0.2823 -0.32338 C -0.39297 -0.32107 -0.48881 -0.17223 -0.56902 0.00277 " pathEditMode="relative" rAng="0" ptsTypes="AAA">
                                      <p:cBhvr>
                                        <p:cTn id="18" dur="3000" fill="hold"/>
                                        <p:tgtEl>
                                          <p:spTgt spid="6"/>
                                        </p:tgtEl>
                                        <p:attrNameLst>
                                          <p:attrName>ppt_x</p:attrName>
                                          <p:attrName>ppt_y</p:attrName>
                                        </p:attrNameLst>
                                      </p:cBhvr>
                                      <p:rCtr x="-28451" y="-16042"/>
                                    </p:animMotion>
                                  </p:childTnLst>
                                </p:cTn>
                              </p:par>
                              <p:par>
                                <p:cTn id="19" presetID="0" presetClass="path" presetSubtype="0" fill="hold" nodeType="withEffect">
                                  <p:stCondLst>
                                    <p:cond delay="0"/>
                                  </p:stCondLst>
                                  <p:childTnLst>
                                    <p:animMotion origin="layout" path="M -0.0026 -0.00116 C 0.08151 0.12616 0.19479 0.35717 0.28958 0.35671 C 0.38411 0.35602 0.51888 0.05532 0.5651 -0.0044 L 0.5651 -0.00417 " pathEditMode="relative" rAng="0" ptsTypes="AAAA">
                                      <p:cBhvr>
                                        <p:cTn id="20" dur="3000" fill="hold"/>
                                        <p:tgtEl>
                                          <p:spTgt spid="5"/>
                                        </p:tgtEl>
                                        <p:attrNameLst>
                                          <p:attrName>ppt_x</p:attrName>
                                          <p:attrName>ppt_y</p:attrName>
                                        </p:attrNameLst>
                                      </p:cBhvr>
                                      <p:rCtr x="28385" y="17731"/>
                                    </p:animMotion>
                                  </p:childTnLst>
                                </p:cTn>
                              </p:par>
                              <p:par>
                                <p:cTn id="21" presetID="42" presetClass="exit" presetSubtype="0" fill="hold" grpId="0" nodeType="withEffect">
                                  <p:stCondLst>
                                    <p:cond delay="0"/>
                                  </p:stCondLst>
                                  <p:childTnLst>
                                    <p:animEffect transition="out" filter="fade">
                                      <p:cBhvr>
                                        <p:cTn id="22" dur="1000"/>
                                        <p:tgtEl>
                                          <p:spTgt spid="4"/>
                                        </p:tgtEl>
                                      </p:cBhvr>
                                    </p:animEffect>
                                    <p:anim calcmode="lin" valueType="num">
                                      <p:cBhvr>
                                        <p:cTn id="23" dur="1000"/>
                                        <p:tgtEl>
                                          <p:spTgt spid="4"/>
                                        </p:tgtEl>
                                        <p:attrNameLst>
                                          <p:attrName>ppt_x</p:attrName>
                                        </p:attrNameLst>
                                      </p:cBhvr>
                                      <p:tavLst>
                                        <p:tav tm="0">
                                          <p:val>
                                            <p:strVal val="ppt_x"/>
                                          </p:val>
                                        </p:tav>
                                        <p:tav tm="100000">
                                          <p:val>
                                            <p:strVal val="ppt_x"/>
                                          </p:val>
                                        </p:tav>
                                      </p:tavLst>
                                    </p:anim>
                                    <p:anim calcmode="lin" valueType="num">
                                      <p:cBhvr>
                                        <p:cTn id="24" dur="1000"/>
                                        <p:tgtEl>
                                          <p:spTgt spid="4"/>
                                        </p:tgtEl>
                                        <p:attrNameLst>
                                          <p:attrName>ppt_y</p:attrName>
                                        </p:attrNameLst>
                                      </p:cBhvr>
                                      <p:tavLst>
                                        <p:tav tm="0">
                                          <p:val>
                                            <p:strVal val="ppt_y"/>
                                          </p:val>
                                        </p:tav>
                                        <p:tav tm="100000">
                                          <p:val>
                                            <p:strVal val="ppt_y+.1"/>
                                          </p:val>
                                        </p:tav>
                                      </p:tavLst>
                                    </p:anim>
                                    <p:set>
                                      <p:cBhvr>
                                        <p:cTn id="25" dur="1" fill="hold">
                                          <p:stCondLst>
                                            <p:cond delay="999"/>
                                          </p:stCondLst>
                                        </p:cTn>
                                        <p:tgtEl>
                                          <p:spTgt spid="4"/>
                                        </p:tgtEl>
                                        <p:attrNameLst>
                                          <p:attrName>style.visibility</p:attrName>
                                        </p:attrNameLst>
                                      </p:cBhvr>
                                      <p:to>
                                        <p:strVal val="hidden"/>
                                      </p:to>
                                    </p:set>
                                  </p:childTnLst>
                                </p:cTn>
                              </p:par>
                            </p:childTnLst>
                          </p:cTn>
                        </p:par>
                        <p:par>
                          <p:cTn id="26" fill="hold">
                            <p:stCondLst>
                              <p:cond delay="3000"/>
                            </p:stCondLst>
                            <p:childTnLst>
                              <p:par>
                                <p:cTn id="27" presetID="42"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2" presetClass="entr" presetSubtype="1"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0-#ppt_h/2"/>
                                          </p:val>
                                        </p:tav>
                                        <p:tav tm="100000">
                                          <p:val>
                                            <p:strVal val="#ppt_y"/>
                                          </p:val>
                                        </p:tav>
                                      </p:tavLst>
                                    </p:anim>
                                  </p:childTnLst>
                                </p:cTn>
                              </p:par>
                            </p:childTnLst>
                          </p:cTn>
                        </p:par>
                        <p:par>
                          <p:cTn id="37" fill="hold">
                            <p:stCondLst>
                              <p:cond delay="4500"/>
                            </p:stCondLst>
                            <p:childTnLst>
                              <p:par>
                                <p:cTn id="38" presetID="22" presetClass="entr" presetSubtype="8"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par>
                          <p:cTn id="41" fill="hold">
                            <p:stCondLst>
                              <p:cond delay="5000"/>
                            </p:stCondLst>
                            <p:childTnLst>
                              <p:par>
                                <p:cTn id="42" presetID="42" presetClass="entr" presetSubtype="0"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3" grpId="0" animBg="1"/>
      <p:bldP spid="4" grpId="0"/>
      <p:bldP spid="4" grpId="1"/>
      <p:bldP spid="8"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78447" y="742278"/>
            <a:ext cx="12887606" cy="1080120"/>
          </a:xfrm>
          <a:prstGeom prst="rect">
            <a:avLst/>
          </a:prstGeom>
          <a:solidFill>
            <a:srgbClr val="00B0F0">
              <a:alpha val="5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GB" sz="2400">
              <a:latin typeface="Arial" charset="0"/>
              <a:ea typeface="ＭＳ Ｐゴシック" pitchFamily="96" charset="-128"/>
            </a:endParaRPr>
          </a:p>
        </p:txBody>
      </p:sp>
      <p:sp>
        <p:nvSpPr>
          <p:cNvPr id="5" name="Rectangle 3"/>
          <p:cNvSpPr txBox="1">
            <a:spLocks noChangeArrowheads="1"/>
          </p:cNvSpPr>
          <p:nvPr/>
        </p:nvSpPr>
        <p:spPr bwMode="auto">
          <a:xfrm>
            <a:off x="1484228" y="742278"/>
            <a:ext cx="9162256" cy="572782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2900">
                <a:solidFill>
                  <a:srgbClr val="003A6E"/>
                </a:solidFill>
                <a:latin typeface="+mn-lt"/>
                <a:ea typeface="+mn-ea"/>
                <a:cs typeface="+mn-cs"/>
              </a:defRPr>
            </a:lvl1pPr>
            <a:lvl2pPr marL="742950" indent="-285750" algn="l" rtl="0" eaLnBrk="0" fontAlgn="base" hangingPunct="0">
              <a:spcBef>
                <a:spcPct val="20000"/>
              </a:spcBef>
              <a:spcAft>
                <a:spcPct val="0"/>
              </a:spcAft>
              <a:buChar char="–"/>
              <a:defRPr sz="2400">
                <a:solidFill>
                  <a:srgbClr val="003A6E"/>
                </a:solidFill>
                <a:latin typeface="+mn-lt"/>
                <a:ea typeface="+mn-ea"/>
              </a:defRPr>
            </a:lvl2pPr>
            <a:lvl3pPr marL="1143000" indent="-228600" algn="l" rtl="0" eaLnBrk="0" fontAlgn="base" hangingPunct="0">
              <a:spcBef>
                <a:spcPct val="20000"/>
              </a:spcBef>
              <a:spcAft>
                <a:spcPct val="0"/>
              </a:spcAft>
              <a:buChar char="•"/>
              <a:defRPr sz="2200">
                <a:solidFill>
                  <a:srgbClr val="003A6E"/>
                </a:solidFill>
                <a:latin typeface="+mn-lt"/>
                <a:ea typeface="+mn-ea"/>
              </a:defRPr>
            </a:lvl3pPr>
            <a:lvl4pPr marL="1600200" indent="-228600" algn="l" rtl="0" eaLnBrk="0" fontAlgn="base" hangingPunct="0">
              <a:spcBef>
                <a:spcPct val="20000"/>
              </a:spcBef>
              <a:spcAft>
                <a:spcPct val="0"/>
              </a:spcAft>
              <a:buChar char="–"/>
              <a:defRPr sz="2000">
                <a:solidFill>
                  <a:srgbClr val="003A6E"/>
                </a:solidFill>
                <a:latin typeface="+mn-lt"/>
                <a:ea typeface="+mn-ea"/>
              </a:defRPr>
            </a:lvl4pPr>
            <a:lvl5pPr marL="2057400" indent="-228600" algn="l" rtl="0" eaLnBrk="0" fontAlgn="base" hangingPunct="0">
              <a:spcBef>
                <a:spcPct val="20000"/>
              </a:spcBef>
              <a:spcAft>
                <a:spcPct val="0"/>
              </a:spcAft>
              <a:buChar char="»"/>
              <a:defRPr sz="1400">
                <a:solidFill>
                  <a:srgbClr val="003A6E"/>
                </a:solidFill>
                <a:latin typeface="+mn-lt"/>
                <a:ea typeface="+mn-ea"/>
              </a:defRPr>
            </a:lvl5pPr>
            <a:lvl6pPr marL="2514600" indent="-228600" algn="l" rtl="0" fontAlgn="base">
              <a:spcBef>
                <a:spcPct val="20000"/>
              </a:spcBef>
              <a:spcAft>
                <a:spcPct val="0"/>
              </a:spcAft>
              <a:buChar char="»"/>
              <a:defRPr sz="1400">
                <a:solidFill>
                  <a:srgbClr val="003A6E"/>
                </a:solidFill>
                <a:latin typeface="+mn-lt"/>
                <a:ea typeface="+mn-ea"/>
              </a:defRPr>
            </a:lvl6pPr>
            <a:lvl7pPr marL="2971800" indent="-228600" algn="l" rtl="0" fontAlgn="base">
              <a:spcBef>
                <a:spcPct val="20000"/>
              </a:spcBef>
              <a:spcAft>
                <a:spcPct val="0"/>
              </a:spcAft>
              <a:buChar char="»"/>
              <a:defRPr sz="1400">
                <a:solidFill>
                  <a:srgbClr val="003A6E"/>
                </a:solidFill>
                <a:latin typeface="+mn-lt"/>
                <a:ea typeface="+mn-ea"/>
              </a:defRPr>
            </a:lvl7pPr>
            <a:lvl8pPr marL="3429000" indent="-228600" algn="l" rtl="0" fontAlgn="base">
              <a:spcBef>
                <a:spcPct val="20000"/>
              </a:spcBef>
              <a:spcAft>
                <a:spcPct val="0"/>
              </a:spcAft>
              <a:buChar char="»"/>
              <a:defRPr sz="1400">
                <a:solidFill>
                  <a:srgbClr val="003A6E"/>
                </a:solidFill>
                <a:latin typeface="+mn-lt"/>
                <a:ea typeface="+mn-ea"/>
              </a:defRPr>
            </a:lvl8pPr>
            <a:lvl9pPr marL="3886200" indent="-228600" algn="l" rtl="0" fontAlgn="base">
              <a:spcBef>
                <a:spcPct val="20000"/>
              </a:spcBef>
              <a:spcAft>
                <a:spcPct val="0"/>
              </a:spcAft>
              <a:buChar char="»"/>
              <a:defRPr sz="1400">
                <a:solidFill>
                  <a:srgbClr val="003A6E"/>
                </a:solidFill>
                <a:latin typeface="+mn-lt"/>
                <a:ea typeface="+mn-ea"/>
              </a:defRPr>
            </a:lvl9pPr>
          </a:lstStyle>
          <a:p>
            <a:pPr marL="514350" indent="-514350" eaLnBrk="1" hangingPunct="1">
              <a:lnSpc>
                <a:spcPct val="150000"/>
              </a:lnSpc>
              <a:spcBef>
                <a:spcPts val="1200"/>
              </a:spcBef>
              <a:spcAft>
                <a:spcPts val="1200"/>
              </a:spcAft>
              <a:buFont typeface="+mj-lt"/>
              <a:buAutoNum type="arabicPeriod"/>
            </a:pPr>
            <a:r>
              <a:rPr lang="en-GB" sz="2800" b="1" dirty="0">
                <a:solidFill>
                  <a:srgbClr val="FF0000"/>
                </a:solidFill>
              </a:rPr>
              <a:t>Measurement and the SI</a:t>
            </a:r>
          </a:p>
          <a:p>
            <a:pPr marL="514350" indent="-514350" eaLnBrk="1" hangingPunct="1">
              <a:lnSpc>
                <a:spcPct val="150000"/>
              </a:lnSpc>
              <a:spcBef>
                <a:spcPts val="1200"/>
              </a:spcBef>
              <a:spcAft>
                <a:spcPts val="1200"/>
              </a:spcAft>
              <a:buFont typeface="+mj-lt"/>
              <a:buAutoNum type="arabicPeriod"/>
            </a:pPr>
            <a:r>
              <a:rPr lang="en-GB" sz="2800" b="1" dirty="0" smtClean="0">
                <a:solidFill>
                  <a:srgbClr val="FF0000"/>
                </a:solidFill>
              </a:rPr>
              <a:t>The redefinition of the SI</a:t>
            </a:r>
            <a:endParaRPr lang="en-GB" sz="2800" b="1" dirty="0">
              <a:solidFill>
                <a:srgbClr val="FF0000"/>
              </a:solidFill>
            </a:endParaRPr>
          </a:p>
          <a:p>
            <a:pPr marL="514350" indent="-514350" eaLnBrk="1" hangingPunct="1">
              <a:lnSpc>
                <a:spcPct val="150000"/>
              </a:lnSpc>
              <a:spcBef>
                <a:spcPts val="1200"/>
              </a:spcBef>
              <a:spcAft>
                <a:spcPts val="1200"/>
              </a:spcAft>
              <a:buFont typeface="+mj-lt"/>
              <a:buAutoNum type="arabicPeriod"/>
            </a:pPr>
            <a:r>
              <a:rPr lang="en-GB" sz="2800" b="1" dirty="0" smtClean="0">
                <a:solidFill>
                  <a:srgbClr val="FF0000"/>
                </a:solidFill>
              </a:rPr>
              <a:t>The redefinition of the kelvin</a:t>
            </a:r>
          </a:p>
          <a:p>
            <a:pPr marL="514350" indent="-514350" eaLnBrk="1" hangingPunct="1">
              <a:lnSpc>
                <a:spcPct val="150000"/>
              </a:lnSpc>
              <a:spcBef>
                <a:spcPts val="1200"/>
              </a:spcBef>
              <a:spcAft>
                <a:spcPts val="1200"/>
              </a:spcAft>
              <a:buFont typeface="+mj-lt"/>
              <a:buAutoNum type="arabicPeriod"/>
            </a:pPr>
            <a:r>
              <a:rPr lang="en-GB" sz="2800" b="1" dirty="0" smtClean="0">
                <a:solidFill>
                  <a:srgbClr val="FF0000"/>
                </a:solidFill>
              </a:rPr>
              <a:t>Why has this taken so long!</a:t>
            </a:r>
          </a:p>
          <a:p>
            <a:pPr marL="514350" indent="-514350" eaLnBrk="1" hangingPunct="1">
              <a:lnSpc>
                <a:spcPct val="150000"/>
              </a:lnSpc>
              <a:spcBef>
                <a:spcPts val="1200"/>
              </a:spcBef>
              <a:spcAft>
                <a:spcPts val="1200"/>
              </a:spcAft>
              <a:buFont typeface="+mj-lt"/>
              <a:buAutoNum type="arabicPeriod"/>
            </a:pPr>
            <a:r>
              <a:rPr lang="en-GB" sz="2800" b="1" dirty="0" smtClean="0">
                <a:solidFill>
                  <a:srgbClr val="FF0000"/>
                </a:solidFill>
              </a:rPr>
              <a:t>Consequences</a:t>
            </a:r>
          </a:p>
          <a:p>
            <a:pPr marL="514350" indent="-514350" eaLnBrk="1" hangingPunct="1">
              <a:lnSpc>
                <a:spcPct val="150000"/>
              </a:lnSpc>
              <a:spcBef>
                <a:spcPts val="1200"/>
              </a:spcBef>
              <a:spcAft>
                <a:spcPts val="1200"/>
              </a:spcAft>
              <a:buFont typeface="+mj-lt"/>
              <a:buAutoNum type="arabicPeriod"/>
            </a:pPr>
            <a:r>
              <a:rPr lang="en-GB" sz="2800" b="1" dirty="0" smtClean="0">
                <a:solidFill>
                  <a:srgbClr val="FF0000"/>
                </a:solidFill>
              </a:rPr>
              <a:t>Why this matters </a:t>
            </a:r>
            <a:endParaRPr lang="en-GB" sz="2800" b="1" dirty="0">
              <a:solidFill>
                <a:srgbClr val="FF0000"/>
              </a:solidFill>
            </a:endParaRPr>
          </a:p>
        </p:txBody>
      </p:sp>
      <p:sp>
        <p:nvSpPr>
          <p:cNvPr id="6" name="Rectangle 5"/>
          <p:cNvSpPr/>
          <p:nvPr/>
        </p:nvSpPr>
        <p:spPr>
          <a:xfrm>
            <a:off x="0" y="0"/>
            <a:ext cx="9162256" cy="646331"/>
          </a:xfrm>
          <a:prstGeom prst="rect">
            <a:avLst/>
          </a:prstGeom>
        </p:spPr>
        <p:txBody>
          <a:bodyPr wrap="square">
            <a:spAutoFit/>
          </a:bodyPr>
          <a:lstStyle/>
          <a:p>
            <a:r>
              <a:rPr lang="en-GB" sz="3600" b="1" dirty="0">
                <a:solidFill>
                  <a:srgbClr val="003399"/>
                </a:solidFill>
                <a:ea typeface="Arial Unicode MS" panose="020B0604020202020204" pitchFamily="34" charset="-128"/>
              </a:rPr>
              <a:t>The </a:t>
            </a:r>
            <a:r>
              <a:rPr lang="en-GB" sz="3600" b="1" dirty="0" smtClean="0">
                <a:solidFill>
                  <a:srgbClr val="003399"/>
                </a:solidFill>
                <a:ea typeface="Arial Unicode MS" panose="020B0604020202020204" pitchFamily="34" charset="-128"/>
              </a:rPr>
              <a:t>re-definition of the kelvin</a:t>
            </a:r>
            <a:endParaRPr lang="en-GB" sz="3600" b="1" dirty="0">
              <a:solidFill>
                <a:srgbClr val="003399"/>
              </a:solidFill>
              <a:ea typeface="Arial Unicode MS" panose="020B0604020202020204" pitchFamily="34" charset="-128"/>
            </a:endParaRPr>
          </a:p>
        </p:txBody>
      </p:sp>
    </p:spTree>
    <p:extLst>
      <p:ext uri="{BB962C8B-B14F-4D97-AF65-F5344CB8AC3E}">
        <p14:creationId xmlns:p14="http://schemas.microsoft.com/office/powerpoint/2010/main" val="1109143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281628" y="3606192"/>
            <a:ext cx="12887606" cy="1080120"/>
          </a:xfrm>
          <a:prstGeom prst="rect">
            <a:avLst/>
          </a:prstGeom>
          <a:solidFill>
            <a:srgbClr val="00B0F0">
              <a:alpha val="5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GB" sz="2400">
              <a:latin typeface="Arial" charset="0"/>
              <a:ea typeface="ＭＳ Ｐゴシック" pitchFamily="96" charset="-128"/>
            </a:endParaRPr>
          </a:p>
        </p:txBody>
      </p:sp>
      <p:sp>
        <p:nvSpPr>
          <p:cNvPr id="5" name="Rectangle 3"/>
          <p:cNvSpPr txBox="1">
            <a:spLocks noChangeArrowheads="1"/>
          </p:cNvSpPr>
          <p:nvPr/>
        </p:nvSpPr>
        <p:spPr bwMode="auto">
          <a:xfrm>
            <a:off x="1484228" y="742278"/>
            <a:ext cx="9162256" cy="572782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2900">
                <a:solidFill>
                  <a:srgbClr val="003A6E"/>
                </a:solidFill>
                <a:latin typeface="+mn-lt"/>
                <a:ea typeface="+mn-ea"/>
                <a:cs typeface="+mn-cs"/>
              </a:defRPr>
            </a:lvl1pPr>
            <a:lvl2pPr marL="742950" indent="-285750" algn="l" rtl="0" eaLnBrk="0" fontAlgn="base" hangingPunct="0">
              <a:spcBef>
                <a:spcPct val="20000"/>
              </a:spcBef>
              <a:spcAft>
                <a:spcPct val="0"/>
              </a:spcAft>
              <a:buChar char="–"/>
              <a:defRPr sz="2400">
                <a:solidFill>
                  <a:srgbClr val="003A6E"/>
                </a:solidFill>
                <a:latin typeface="+mn-lt"/>
                <a:ea typeface="+mn-ea"/>
              </a:defRPr>
            </a:lvl2pPr>
            <a:lvl3pPr marL="1143000" indent="-228600" algn="l" rtl="0" eaLnBrk="0" fontAlgn="base" hangingPunct="0">
              <a:spcBef>
                <a:spcPct val="20000"/>
              </a:spcBef>
              <a:spcAft>
                <a:spcPct val="0"/>
              </a:spcAft>
              <a:buChar char="•"/>
              <a:defRPr sz="2200">
                <a:solidFill>
                  <a:srgbClr val="003A6E"/>
                </a:solidFill>
                <a:latin typeface="+mn-lt"/>
                <a:ea typeface="+mn-ea"/>
              </a:defRPr>
            </a:lvl3pPr>
            <a:lvl4pPr marL="1600200" indent="-228600" algn="l" rtl="0" eaLnBrk="0" fontAlgn="base" hangingPunct="0">
              <a:spcBef>
                <a:spcPct val="20000"/>
              </a:spcBef>
              <a:spcAft>
                <a:spcPct val="0"/>
              </a:spcAft>
              <a:buChar char="–"/>
              <a:defRPr sz="2000">
                <a:solidFill>
                  <a:srgbClr val="003A6E"/>
                </a:solidFill>
                <a:latin typeface="+mn-lt"/>
                <a:ea typeface="+mn-ea"/>
              </a:defRPr>
            </a:lvl4pPr>
            <a:lvl5pPr marL="2057400" indent="-228600" algn="l" rtl="0" eaLnBrk="0" fontAlgn="base" hangingPunct="0">
              <a:spcBef>
                <a:spcPct val="20000"/>
              </a:spcBef>
              <a:spcAft>
                <a:spcPct val="0"/>
              </a:spcAft>
              <a:buChar char="»"/>
              <a:defRPr sz="1400">
                <a:solidFill>
                  <a:srgbClr val="003A6E"/>
                </a:solidFill>
                <a:latin typeface="+mn-lt"/>
                <a:ea typeface="+mn-ea"/>
              </a:defRPr>
            </a:lvl5pPr>
            <a:lvl6pPr marL="2514600" indent="-228600" algn="l" rtl="0" fontAlgn="base">
              <a:spcBef>
                <a:spcPct val="20000"/>
              </a:spcBef>
              <a:spcAft>
                <a:spcPct val="0"/>
              </a:spcAft>
              <a:buChar char="»"/>
              <a:defRPr sz="1400">
                <a:solidFill>
                  <a:srgbClr val="003A6E"/>
                </a:solidFill>
                <a:latin typeface="+mn-lt"/>
                <a:ea typeface="+mn-ea"/>
              </a:defRPr>
            </a:lvl6pPr>
            <a:lvl7pPr marL="2971800" indent="-228600" algn="l" rtl="0" fontAlgn="base">
              <a:spcBef>
                <a:spcPct val="20000"/>
              </a:spcBef>
              <a:spcAft>
                <a:spcPct val="0"/>
              </a:spcAft>
              <a:buChar char="»"/>
              <a:defRPr sz="1400">
                <a:solidFill>
                  <a:srgbClr val="003A6E"/>
                </a:solidFill>
                <a:latin typeface="+mn-lt"/>
                <a:ea typeface="+mn-ea"/>
              </a:defRPr>
            </a:lvl7pPr>
            <a:lvl8pPr marL="3429000" indent="-228600" algn="l" rtl="0" fontAlgn="base">
              <a:spcBef>
                <a:spcPct val="20000"/>
              </a:spcBef>
              <a:spcAft>
                <a:spcPct val="0"/>
              </a:spcAft>
              <a:buChar char="»"/>
              <a:defRPr sz="1400">
                <a:solidFill>
                  <a:srgbClr val="003A6E"/>
                </a:solidFill>
                <a:latin typeface="+mn-lt"/>
                <a:ea typeface="+mn-ea"/>
              </a:defRPr>
            </a:lvl8pPr>
            <a:lvl9pPr marL="3886200" indent="-228600" algn="l" rtl="0" fontAlgn="base">
              <a:spcBef>
                <a:spcPct val="20000"/>
              </a:spcBef>
              <a:spcAft>
                <a:spcPct val="0"/>
              </a:spcAft>
              <a:buChar char="»"/>
              <a:defRPr sz="1400">
                <a:solidFill>
                  <a:srgbClr val="003A6E"/>
                </a:solidFill>
                <a:latin typeface="+mn-lt"/>
                <a:ea typeface="+mn-ea"/>
              </a:defRPr>
            </a:lvl9pPr>
          </a:lstStyle>
          <a:p>
            <a:pPr marL="514350" indent="-514350" eaLnBrk="1" hangingPunct="1">
              <a:lnSpc>
                <a:spcPct val="150000"/>
              </a:lnSpc>
              <a:spcBef>
                <a:spcPts val="1200"/>
              </a:spcBef>
              <a:spcAft>
                <a:spcPts val="1200"/>
              </a:spcAft>
              <a:buFont typeface="+mj-lt"/>
              <a:buAutoNum type="arabicPeriod"/>
            </a:pPr>
            <a:r>
              <a:rPr lang="en-GB" sz="2800" b="1" dirty="0">
                <a:solidFill>
                  <a:srgbClr val="FF0000"/>
                </a:solidFill>
              </a:rPr>
              <a:t>Measurement and the SI</a:t>
            </a:r>
          </a:p>
          <a:p>
            <a:pPr marL="514350" indent="-514350" eaLnBrk="1" hangingPunct="1">
              <a:lnSpc>
                <a:spcPct val="150000"/>
              </a:lnSpc>
              <a:spcBef>
                <a:spcPts val="1200"/>
              </a:spcBef>
              <a:spcAft>
                <a:spcPts val="1200"/>
              </a:spcAft>
              <a:buFont typeface="+mj-lt"/>
              <a:buAutoNum type="arabicPeriod"/>
            </a:pPr>
            <a:r>
              <a:rPr lang="en-GB" sz="2800" b="1" dirty="0" smtClean="0">
                <a:solidFill>
                  <a:srgbClr val="FF0000"/>
                </a:solidFill>
              </a:rPr>
              <a:t>The redefinition of the SI</a:t>
            </a:r>
            <a:endParaRPr lang="en-GB" sz="2800" b="1" dirty="0">
              <a:solidFill>
                <a:srgbClr val="FF0000"/>
              </a:solidFill>
            </a:endParaRPr>
          </a:p>
          <a:p>
            <a:pPr marL="514350" indent="-514350" eaLnBrk="1" hangingPunct="1">
              <a:lnSpc>
                <a:spcPct val="150000"/>
              </a:lnSpc>
              <a:spcBef>
                <a:spcPts val="1200"/>
              </a:spcBef>
              <a:spcAft>
                <a:spcPts val="1200"/>
              </a:spcAft>
              <a:buFont typeface="+mj-lt"/>
              <a:buAutoNum type="arabicPeriod"/>
            </a:pPr>
            <a:r>
              <a:rPr lang="en-GB" sz="2800" b="1" dirty="0" smtClean="0">
                <a:solidFill>
                  <a:srgbClr val="FF0000"/>
                </a:solidFill>
              </a:rPr>
              <a:t>The redefinition of the kelvin</a:t>
            </a:r>
          </a:p>
          <a:p>
            <a:pPr marL="514350" indent="-514350" eaLnBrk="1" hangingPunct="1">
              <a:lnSpc>
                <a:spcPct val="150000"/>
              </a:lnSpc>
              <a:spcBef>
                <a:spcPts val="1200"/>
              </a:spcBef>
              <a:spcAft>
                <a:spcPts val="1200"/>
              </a:spcAft>
              <a:buFont typeface="+mj-lt"/>
              <a:buAutoNum type="arabicPeriod"/>
            </a:pPr>
            <a:r>
              <a:rPr lang="en-GB" sz="2800" b="1" dirty="0" smtClean="0">
                <a:solidFill>
                  <a:srgbClr val="FF0000"/>
                </a:solidFill>
              </a:rPr>
              <a:t>Why has this taken so long!</a:t>
            </a:r>
          </a:p>
          <a:p>
            <a:pPr marL="514350" indent="-514350" eaLnBrk="1" hangingPunct="1">
              <a:lnSpc>
                <a:spcPct val="150000"/>
              </a:lnSpc>
              <a:spcBef>
                <a:spcPts val="1200"/>
              </a:spcBef>
              <a:spcAft>
                <a:spcPts val="1200"/>
              </a:spcAft>
              <a:buFont typeface="+mj-lt"/>
              <a:buAutoNum type="arabicPeriod"/>
            </a:pPr>
            <a:r>
              <a:rPr lang="en-GB" sz="2800" b="1" dirty="0" smtClean="0">
                <a:solidFill>
                  <a:srgbClr val="FF0000"/>
                </a:solidFill>
              </a:rPr>
              <a:t>Consequences</a:t>
            </a:r>
          </a:p>
          <a:p>
            <a:pPr marL="514350" indent="-514350" eaLnBrk="1" hangingPunct="1">
              <a:lnSpc>
                <a:spcPct val="150000"/>
              </a:lnSpc>
              <a:spcBef>
                <a:spcPts val="1200"/>
              </a:spcBef>
              <a:spcAft>
                <a:spcPts val="1200"/>
              </a:spcAft>
              <a:buFont typeface="+mj-lt"/>
              <a:buAutoNum type="arabicPeriod"/>
            </a:pPr>
            <a:r>
              <a:rPr lang="en-GB" sz="2800" b="1" dirty="0" smtClean="0">
                <a:solidFill>
                  <a:srgbClr val="FF0000"/>
                </a:solidFill>
              </a:rPr>
              <a:t>Why this matters </a:t>
            </a:r>
            <a:endParaRPr lang="en-GB" sz="2800" b="1" dirty="0">
              <a:solidFill>
                <a:srgbClr val="FF0000"/>
              </a:solidFill>
            </a:endParaRPr>
          </a:p>
        </p:txBody>
      </p:sp>
      <p:sp>
        <p:nvSpPr>
          <p:cNvPr id="6" name="Rectangle 5"/>
          <p:cNvSpPr/>
          <p:nvPr/>
        </p:nvSpPr>
        <p:spPr>
          <a:xfrm>
            <a:off x="0" y="0"/>
            <a:ext cx="9162256" cy="646331"/>
          </a:xfrm>
          <a:prstGeom prst="rect">
            <a:avLst/>
          </a:prstGeom>
        </p:spPr>
        <p:txBody>
          <a:bodyPr wrap="square">
            <a:spAutoFit/>
          </a:bodyPr>
          <a:lstStyle/>
          <a:p>
            <a:r>
              <a:rPr lang="en-GB" sz="3600" b="1" dirty="0">
                <a:solidFill>
                  <a:srgbClr val="003399"/>
                </a:solidFill>
                <a:ea typeface="Arial Unicode MS" panose="020B0604020202020204" pitchFamily="34" charset="-128"/>
              </a:rPr>
              <a:t>The </a:t>
            </a:r>
            <a:r>
              <a:rPr lang="en-GB" sz="3600" b="1" dirty="0" smtClean="0">
                <a:solidFill>
                  <a:srgbClr val="003399"/>
                </a:solidFill>
                <a:ea typeface="Arial Unicode MS" panose="020B0604020202020204" pitchFamily="34" charset="-128"/>
              </a:rPr>
              <a:t>re-definition of the kelvin</a:t>
            </a:r>
            <a:endParaRPr lang="en-GB" sz="3600" b="1" dirty="0">
              <a:solidFill>
                <a:srgbClr val="003399"/>
              </a:solidFill>
              <a:ea typeface="Arial Unicode MS" panose="020B0604020202020204" pitchFamily="34" charset="-128"/>
            </a:endParaRPr>
          </a:p>
        </p:txBody>
      </p:sp>
    </p:spTree>
    <p:extLst>
      <p:ext uri="{BB962C8B-B14F-4D97-AF65-F5344CB8AC3E}">
        <p14:creationId xmlns:p14="http://schemas.microsoft.com/office/powerpoint/2010/main" val="2012028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142420" y="6217324"/>
            <a:ext cx="12863156" cy="772610"/>
          </a:xfrm>
          <a:prstGeom prst="rect">
            <a:avLst/>
          </a:prstGeom>
          <a:solidFill>
            <a:srgbClr val="FFFF99"/>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GB"/>
          </a:p>
        </p:txBody>
      </p:sp>
      <p:sp>
        <p:nvSpPr>
          <p:cNvPr id="19" name="Rectangle 18"/>
          <p:cNvSpPr/>
          <p:nvPr/>
        </p:nvSpPr>
        <p:spPr bwMode="auto">
          <a:xfrm>
            <a:off x="-142420" y="5126861"/>
            <a:ext cx="12719140" cy="1033564"/>
          </a:xfrm>
          <a:prstGeom prst="rect">
            <a:avLst/>
          </a:prstGeom>
          <a:solidFill>
            <a:srgbClr val="FFFF99"/>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GB"/>
          </a:p>
        </p:txBody>
      </p:sp>
      <p:sp>
        <p:nvSpPr>
          <p:cNvPr id="18" name="Rectangle 17"/>
          <p:cNvSpPr/>
          <p:nvPr/>
        </p:nvSpPr>
        <p:spPr bwMode="auto">
          <a:xfrm>
            <a:off x="-192302" y="4354251"/>
            <a:ext cx="12769022" cy="707889"/>
          </a:xfrm>
          <a:prstGeom prst="rect">
            <a:avLst/>
          </a:prstGeom>
          <a:solidFill>
            <a:srgbClr val="FFFF99"/>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GB"/>
          </a:p>
        </p:txBody>
      </p:sp>
      <p:sp>
        <p:nvSpPr>
          <p:cNvPr id="17" name="Rectangle 16"/>
          <p:cNvSpPr/>
          <p:nvPr/>
        </p:nvSpPr>
        <p:spPr bwMode="auto">
          <a:xfrm>
            <a:off x="-242184" y="3534819"/>
            <a:ext cx="12818904" cy="754711"/>
          </a:xfrm>
          <a:prstGeom prst="rect">
            <a:avLst/>
          </a:prstGeom>
          <a:solidFill>
            <a:srgbClr val="FFFF99"/>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GB"/>
          </a:p>
        </p:txBody>
      </p:sp>
      <p:sp>
        <p:nvSpPr>
          <p:cNvPr id="16" name="Rectangle 15"/>
          <p:cNvSpPr/>
          <p:nvPr/>
        </p:nvSpPr>
        <p:spPr bwMode="auto">
          <a:xfrm>
            <a:off x="-192302" y="2715386"/>
            <a:ext cx="12769022" cy="754711"/>
          </a:xfrm>
          <a:prstGeom prst="rect">
            <a:avLst/>
          </a:prstGeom>
          <a:solidFill>
            <a:srgbClr val="FFFF99"/>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GB"/>
          </a:p>
        </p:txBody>
      </p:sp>
      <p:sp>
        <p:nvSpPr>
          <p:cNvPr id="15" name="Rectangle 14"/>
          <p:cNvSpPr/>
          <p:nvPr/>
        </p:nvSpPr>
        <p:spPr bwMode="auto">
          <a:xfrm>
            <a:off x="-192302" y="1681823"/>
            <a:ext cx="12769022" cy="1015663"/>
          </a:xfrm>
          <a:prstGeom prst="rect">
            <a:avLst/>
          </a:prstGeom>
          <a:solidFill>
            <a:srgbClr val="FFFF99"/>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GB"/>
          </a:p>
        </p:txBody>
      </p:sp>
      <p:sp>
        <p:nvSpPr>
          <p:cNvPr id="14" name="Rectangle 13"/>
          <p:cNvSpPr/>
          <p:nvPr/>
        </p:nvSpPr>
        <p:spPr bwMode="auto">
          <a:xfrm>
            <a:off x="-242184" y="583537"/>
            <a:ext cx="12602880" cy="1035796"/>
          </a:xfrm>
          <a:prstGeom prst="rect">
            <a:avLst/>
          </a:prstGeom>
          <a:solidFill>
            <a:srgbClr val="FFFF99"/>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GB"/>
          </a:p>
        </p:txBody>
      </p:sp>
      <p:sp>
        <p:nvSpPr>
          <p:cNvPr id="9" name="TextBox 8"/>
          <p:cNvSpPr txBox="1"/>
          <p:nvPr/>
        </p:nvSpPr>
        <p:spPr>
          <a:xfrm>
            <a:off x="261872" y="1681824"/>
            <a:ext cx="8064896" cy="1015663"/>
          </a:xfrm>
          <a:prstGeom prst="rect">
            <a:avLst/>
          </a:prstGeom>
          <a:noFill/>
        </p:spPr>
        <p:txBody>
          <a:bodyPr wrap="square" rtlCol="0">
            <a:spAutoFit/>
          </a:bodyPr>
          <a:lstStyle/>
          <a:p>
            <a:pPr marL="342900" indent="-342900" algn="l">
              <a:buFont typeface="Arial" panose="020B0604020202020204" pitchFamily="34" charset="0"/>
              <a:buChar char="•"/>
            </a:pPr>
            <a:r>
              <a:rPr lang="en-GB" sz="2000" b="1" dirty="0">
                <a:solidFill>
                  <a:srgbClr val="0000FF"/>
                </a:solidFill>
                <a:ea typeface="Arial Unicode MS" panose="020B0604020202020204" pitchFamily="34" charset="-128"/>
              </a:rPr>
              <a:t>Jean-Baptiste Joseph Fourier (1807 - 1820)</a:t>
            </a:r>
          </a:p>
          <a:p>
            <a:pPr marL="800100" lvl="1" indent="-342900" algn="l">
              <a:buFont typeface="Arial" panose="020B0604020202020204" pitchFamily="34" charset="0"/>
              <a:buChar char="•"/>
            </a:pPr>
            <a:r>
              <a:rPr lang="en-GB" sz="2000" i="1" dirty="0" err="1">
                <a:ea typeface="Arial Unicode MS" panose="020B0604020202020204" pitchFamily="34" charset="-128"/>
              </a:rPr>
              <a:t>Breathtaking</a:t>
            </a:r>
            <a:r>
              <a:rPr lang="en-GB" sz="2000" i="1" dirty="0">
                <a:ea typeface="Arial Unicode MS" panose="020B0604020202020204" pitchFamily="34" charset="-128"/>
              </a:rPr>
              <a:t> mathematical progress</a:t>
            </a:r>
          </a:p>
          <a:p>
            <a:pPr marL="800100" lvl="1" indent="-342900" algn="l">
              <a:buFont typeface="Arial" panose="020B0604020202020204" pitchFamily="34" charset="0"/>
              <a:buChar char="•"/>
            </a:pPr>
            <a:r>
              <a:rPr lang="en-GB" sz="2000" i="1" dirty="0">
                <a:ea typeface="Arial Unicode MS" panose="020B0604020202020204" pitchFamily="34" charset="-128"/>
              </a:rPr>
              <a:t>Distinction between thermal and mechanical quantities </a:t>
            </a:r>
          </a:p>
        </p:txBody>
      </p:sp>
      <p:sp>
        <p:nvSpPr>
          <p:cNvPr id="4" name="TextBox 3"/>
          <p:cNvSpPr txBox="1"/>
          <p:nvPr/>
        </p:nvSpPr>
        <p:spPr>
          <a:xfrm>
            <a:off x="261872" y="601437"/>
            <a:ext cx="8064896" cy="1015663"/>
          </a:xfrm>
          <a:prstGeom prst="rect">
            <a:avLst/>
          </a:prstGeom>
          <a:noFill/>
        </p:spPr>
        <p:txBody>
          <a:bodyPr wrap="square" rtlCol="0">
            <a:spAutoFit/>
          </a:bodyPr>
          <a:lstStyle/>
          <a:p>
            <a:pPr marL="342900" indent="-342900" algn="l">
              <a:buFont typeface="Arial" panose="020B0604020202020204" pitchFamily="34" charset="0"/>
              <a:buChar char="•"/>
            </a:pPr>
            <a:r>
              <a:rPr lang="en-GB" sz="2000" b="1" dirty="0">
                <a:solidFill>
                  <a:srgbClr val="0000FF"/>
                </a:solidFill>
                <a:ea typeface="Arial Unicode MS" panose="020B0604020202020204" pitchFamily="34" charset="-128"/>
              </a:rPr>
              <a:t>Anders Celsius (1710) and Daniel Gabriel Fahrenheit (1724)</a:t>
            </a:r>
          </a:p>
          <a:p>
            <a:pPr marL="800100" lvl="1" indent="-342900" algn="l">
              <a:buFont typeface="Arial" panose="020B0604020202020204" pitchFamily="34" charset="0"/>
              <a:buChar char="•"/>
            </a:pPr>
            <a:r>
              <a:rPr lang="en-GB" sz="2000" i="1" dirty="0">
                <a:ea typeface="Arial Unicode MS" panose="020B0604020202020204" pitchFamily="34" charset="-128"/>
              </a:rPr>
              <a:t>Allowed people to investigate the world</a:t>
            </a:r>
          </a:p>
          <a:p>
            <a:pPr marL="800100" lvl="1" indent="-342900" algn="l">
              <a:buFont typeface="Arial" panose="020B0604020202020204" pitchFamily="34" charset="0"/>
              <a:buChar char="•"/>
            </a:pPr>
            <a:r>
              <a:rPr lang="en-GB" sz="2000" i="1" dirty="0">
                <a:ea typeface="Arial Unicode MS" panose="020B0604020202020204" pitchFamily="34" charset="-128"/>
              </a:rPr>
              <a:t>Thermometers were useful</a:t>
            </a:r>
          </a:p>
        </p:txBody>
      </p:sp>
      <p:sp>
        <p:nvSpPr>
          <p:cNvPr id="5" name="TextBox 4"/>
          <p:cNvSpPr txBox="1"/>
          <p:nvPr/>
        </p:nvSpPr>
        <p:spPr>
          <a:xfrm>
            <a:off x="261872" y="2762210"/>
            <a:ext cx="8064896" cy="707886"/>
          </a:xfrm>
          <a:prstGeom prst="rect">
            <a:avLst/>
          </a:prstGeom>
          <a:noFill/>
        </p:spPr>
        <p:txBody>
          <a:bodyPr wrap="square" rtlCol="0">
            <a:spAutoFit/>
          </a:bodyPr>
          <a:lstStyle/>
          <a:p>
            <a:pPr marL="342900" indent="-342900" algn="l">
              <a:buFont typeface="Arial" panose="020B0604020202020204" pitchFamily="34" charset="0"/>
              <a:buChar char="•"/>
            </a:pPr>
            <a:r>
              <a:rPr lang="en-GB" sz="2000" b="1" dirty="0">
                <a:solidFill>
                  <a:srgbClr val="0000FF"/>
                </a:solidFill>
                <a:ea typeface="Arial Unicode MS" panose="020B0604020202020204" pitchFamily="34" charset="-128"/>
              </a:rPr>
              <a:t>Henri Victor </a:t>
            </a:r>
            <a:r>
              <a:rPr lang="en-GB" sz="2000" b="1" dirty="0" err="1">
                <a:solidFill>
                  <a:srgbClr val="0000FF"/>
                </a:solidFill>
                <a:ea typeface="Arial Unicode MS" panose="020B0604020202020204" pitchFamily="34" charset="-128"/>
              </a:rPr>
              <a:t>Regnault</a:t>
            </a:r>
            <a:r>
              <a:rPr lang="en-GB" sz="2000" b="1" dirty="0">
                <a:solidFill>
                  <a:srgbClr val="0000FF"/>
                </a:solidFill>
                <a:ea typeface="Arial Unicode MS" panose="020B0604020202020204" pitchFamily="34" charset="-128"/>
              </a:rPr>
              <a:t> (1840s)</a:t>
            </a:r>
          </a:p>
          <a:p>
            <a:pPr marL="800100" lvl="1" indent="-342900" algn="l">
              <a:buFont typeface="Arial" panose="020B0604020202020204" pitchFamily="34" charset="0"/>
              <a:buChar char="•"/>
            </a:pPr>
            <a:r>
              <a:rPr lang="en-GB" sz="2000" i="1" dirty="0">
                <a:ea typeface="Arial Unicode MS" panose="020B0604020202020204" pitchFamily="34" charset="-128"/>
              </a:rPr>
              <a:t>Established the superiority of the ‘air thermometer’ (CVGT)</a:t>
            </a:r>
          </a:p>
        </p:txBody>
      </p:sp>
      <p:sp>
        <p:nvSpPr>
          <p:cNvPr id="7" name="Rectangle 8"/>
          <p:cNvSpPr>
            <a:spLocks noChangeArrowheads="1"/>
          </p:cNvSpPr>
          <p:nvPr/>
        </p:nvSpPr>
        <p:spPr bwMode="auto">
          <a:xfrm>
            <a:off x="110117" y="0"/>
            <a:ext cx="9143999" cy="584775"/>
          </a:xfrm>
          <a:prstGeom prst="rect">
            <a:avLst/>
          </a:prstGeom>
          <a:solidFill>
            <a:schemeClr val="bg1"/>
          </a:solidFill>
          <a:ln>
            <a:noFill/>
          </a:ln>
          <a:effectLst/>
          <a:extLst/>
        </p:spPr>
        <p:txBody>
          <a:bodyPr wrap="square">
            <a:spAutoFit/>
          </a:bodyPr>
          <a:lstStyle/>
          <a:p>
            <a:pPr algn="l" eaLnBrk="1" hangingPunct="1"/>
            <a:r>
              <a:rPr lang="en-GB" sz="3200" b="1" dirty="0">
                <a:solidFill>
                  <a:srgbClr val="F62A08"/>
                </a:solidFill>
                <a:ea typeface="Arial Unicode MS" panose="020B0604020202020204" pitchFamily="34" charset="-128"/>
              </a:rPr>
              <a:t>Thermal pioneers</a:t>
            </a:r>
            <a:endParaRPr lang="en-GB" sz="3200" b="1" dirty="0">
              <a:solidFill>
                <a:schemeClr val="bg1">
                  <a:lumMod val="75000"/>
                </a:schemeClr>
              </a:solidFill>
              <a:ea typeface="Arial Unicode MS" panose="020B0604020202020204" pitchFamily="34" charset="-128"/>
            </a:endParaRPr>
          </a:p>
        </p:txBody>
      </p:sp>
      <p:sp>
        <p:nvSpPr>
          <p:cNvPr id="10" name="TextBox 9"/>
          <p:cNvSpPr txBox="1"/>
          <p:nvPr/>
        </p:nvSpPr>
        <p:spPr>
          <a:xfrm>
            <a:off x="273925" y="4400621"/>
            <a:ext cx="8064896" cy="707886"/>
          </a:xfrm>
          <a:prstGeom prst="rect">
            <a:avLst/>
          </a:prstGeom>
          <a:noFill/>
        </p:spPr>
        <p:txBody>
          <a:bodyPr wrap="square" rtlCol="0">
            <a:spAutoFit/>
          </a:bodyPr>
          <a:lstStyle/>
          <a:p>
            <a:pPr marL="342900" indent="-342900" algn="l">
              <a:buFont typeface="Arial" panose="020B0604020202020204" pitchFamily="34" charset="0"/>
              <a:buChar char="•"/>
            </a:pPr>
            <a:r>
              <a:rPr lang="en-GB" sz="2000" b="1" dirty="0">
                <a:solidFill>
                  <a:srgbClr val="0000FF"/>
                </a:solidFill>
                <a:ea typeface="Arial Unicode MS" panose="020B0604020202020204" pitchFamily="34" charset="-128"/>
              </a:rPr>
              <a:t>John Tyndall (1865)</a:t>
            </a:r>
          </a:p>
          <a:p>
            <a:pPr marL="800100" lvl="1" indent="-342900" algn="l">
              <a:buFont typeface="Arial" panose="020B0604020202020204" pitchFamily="34" charset="0"/>
              <a:buChar char="•"/>
            </a:pPr>
            <a:r>
              <a:rPr lang="en-GB" sz="2000" dirty="0">
                <a:ea typeface="Arial Unicode MS" panose="020B0604020202020204" pitchFamily="34" charset="-128"/>
              </a:rPr>
              <a:t>Wrote the textbook: “Heat: a mode of motion”</a:t>
            </a:r>
          </a:p>
        </p:txBody>
      </p:sp>
      <p:sp>
        <p:nvSpPr>
          <p:cNvPr id="12" name="TextBox 11"/>
          <p:cNvSpPr txBox="1"/>
          <p:nvPr/>
        </p:nvSpPr>
        <p:spPr>
          <a:xfrm>
            <a:off x="261872" y="3534820"/>
            <a:ext cx="8812732" cy="707886"/>
          </a:xfrm>
          <a:prstGeom prst="rect">
            <a:avLst/>
          </a:prstGeom>
          <a:noFill/>
        </p:spPr>
        <p:txBody>
          <a:bodyPr wrap="square" rtlCol="0">
            <a:spAutoFit/>
          </a:bodyPr>
          <a:lstStyle/>
          <a:p>
            <a:pPr marL="342900" indent="-342900" algn="l">
              <a:buFont typeface="Arial" panose="020B0604020202020204" pitchFamily="34" charset="0"/>
              <a:buChar char="•"/>
            </a:pPr>
            <a:r>
              <a:rPr lang="en-GB" sz="2000" b="1" dirty="0">
                <a:solidFill>
                  <a:srgbClr val="0000FF"/>
                </a:solidFill>
                <a:ea typeface="Arial Unicode MS" panose="020B0604020202020204" pitchFamily="34" charset="-128"/>
              </a:rPr>
              <a:t>John James Waterston (1845)</a:t>
            </a:r>
          </a:p>
          <a:p>
            <a:pPr marL="800100" lvl="1" indent="-342900" algn="l">
              <a:buFont typeface="Arial" panose="020B0604020202020204" pitchFamily="34" charset="0"/>
              <a:buChar char="•"/>
            </a:pPr>
            <a:r>
              <a:rPr lang="en-GB" sz="2000" i="1" dirty="0">
                <a:ea typeface="Arial Unicode MS" panose="020B0604020202020204" pitchFamily="34" charset="-128"/>
              </a:rPr>
              <a:t>Theory of Free and Perfectly Elastic Molecules in a State of Motion</a:t>
            </a:r>
          </a:p>
        </p:txBody>
      </p:sp>
      <p:sp>
        <p:nvSpPr>
          <p:cNvPr id="13" name="TextBox 12"/>
          <p:cNvSpPr txBox="1"/>
          <p:nvPr/>
        </p:nvSpPr>
        <p:spPr>
          <a:xfrm>
            <a:off x="261872" y="6160425"/>
            <a:ext cx="8064896" cy="707886"/>
          </a:xfrm>
          <a:prstGeom prst="rect">
            <a:avLst/>
          </a:prstGeom>
          <a:noFill/>
        </p:spPr>
        <p:txBody>
          <a:bodyPr wrap="square" rtlCol="0">
            <a:spAutoFit/>
          </a:bodyPr>
          <a:lstStyle/>
          <a:p>
            <a:pPr marL="342900" indent="-342900" algn="l">
              <a:buFont typeface="Arial" panose="020B0604020202020204" pitchFamily="34" charset="0"/>
              <a:buChar char="•"/>
            </a:pPr>
            <a:r>
              <a:rPr lang="en-GB" sz="2000" b="1" dirty="0">
                <a:solidFill>
                  <a:srgbClr val="0000FF"/>
                </a:solidFill>
                <a:ea typeface="Arial Unicode MS" panose="020B0604020202020204" pitchFamily="34" charset="-128"/>
              </a:rPr>
              <a:t>John Baptiste Perrin (1926)</a:t>
            </a:r>
          </a:p>
          <a:p>
            <a:pPr marL="800100" lvl="1" indent="-342900" algn="l">
              <a:buFont typeface="Arial" panose="020B0604020202020204" pitchFamily="34" charset="0"/>
              <a:buChar char="•"/>
            </a:pPr>
            <a:r>
              <a:rPr lang="en-GB" sz="2000" dirty="0">
                <a:ea typeface="Arial Unicode MS" panose="020B0604020202020204" pitchFamily="34" charset="-128"/>
              </a:rPr>
              <a:t>Nobel prize for finally demonstrating the existence of atoms</a:t>
            </a:r>
          </a:p>
        </p:txBody>
      </p:sp>
      <p:grpSp>
        <p:nvGrpSpPr>
          <p:cNvPr id="3" name="Group 2"/>
          <p:cNvGrpSpPr/>
          <p:nvPr/>
        </p:nvGrpSpPr>
        <p:grpSpPr>
          <a:xfrm>
            <a:off x="261872" y="5135811"/>
            <a:ext cx="8812732" cy="1015663"/>
            <a:chOff x="-431501" y="2080186"/>
            <a:chExt cx="8812732" cy="1015663"/>
          </a:xfrm>
        </p:grpSpPr>
        <p:sp>
          <p:nvSpPr>
            <p:cNvPr id="8" name="TextBox 7"/>
            <p:cNvSpPr txBox="1"/>
            <p:nvPr/>
          </p:nvSpPr>
          <p:spPr>
            <a:xfrm>
              <a:off x="-431501" y="2080186"/>
              <a:ext cx="8812732" cy="1015663"/>
            </a:xfrm>
            <a:prstGeom prst="rect">
              <a:avLst/>
            </a:prstGeom>
            <a:noFill/>
          </p:spPr>
          <p:txBody>
            <a:bodyPr wrap="square" rtlCol="0">
              <a:spAutoFit/>
            </a:bodyPr>
            <a:lstStyle/>
            <a:p>
              <a:pPr marL="342900" indent="-342900" algn="l">
                <a:buFont typeface="Arial" panose="020B0604020202020204" pitchFamily="34" charset="0"/>
                <a:buChar char="•"/>
              </a:pPr>
              <a:r>
                <a:rPr lang="en-GB" sz="2000" b="1" dirty="0">
                  <a:solidFill>
                    <a:srgbClr val="0000FF"/>
                  </a:solidFill>
                  <a:ea typeface="Arial Unicode MS" panose="020B0604020202020204" pitchFamily="34" charset="-128"/>
                </a:rPr>
                <a:t>James Clerk Maxwell (1859-1866)</a:t>
              </a:r>
            </a:p>
            <a:p>
              <a:pPr marL="342900" indent="-342900" algn="l">
                <a:buFont typeface="Arial" panose="020B0604020202020204" pitchFamily="34" charset="0"/>
                <a:buChar char="•"/>
              </a:pPr>
              <a:r>
                <a:rPr lang="en-GB" sz="2000" b="1" dirty="0">
                  <a:solidFill>
                    <a:srgbClr val="0000FF"/>
                  </a:solidFill>
                  <a:ea typeface="Arial Unicode MS" panose="020B0604020202020204" pitchFamily="34" charset="-128"/>
                </a:rPr>
                <a:t>Ludwig Boltzmann (1866)</a:t>
              </a:r>
            </a:p>
            <a:p>
              <a:pPr marL="342900" indent="-342900" algn="l">
                <a:buFont typeface="Arial" panose="020B0604020202020204" pitchFamily="34" charset="0"/>
                <a:buChar char="•"/>
              </a:pPr>
              <a:r>
                <a:rPr lang="en-GB" sz="2000" b="1" dirty="0">
                  <a:solidFill>
                    <a:srgbClr val="0000FF"/>
                  </a:solidFill>
                  <a:ea typeface="Arial Unicode MS" panose="020B0604020202020204" pitchFamily="34" charset="-128"/>
                </a:rPr>
                <a:t>Josiah Willard Gibbs(1901) </a:t>
              </a:r>
            </a:p>
          </p:txBody>
        </p:sp>
        <p:sp>
          <p:nvSpPr>
            <p:cNvPr id="2" name="Rectangle 1"/>
            <p:cNvSpPr/>
            <p:nvPr/>
          </p:nvSpPr>
          <p:spPr>
            <a:xfrm>
              <a:off x="3860712" y="2462025"/>
              <a:ext cx="4054315" cy="400110"/>
            </a:xfrm>
            <a:prstGeom prst="rect">
              <a:avLst/>
            </a:prstGeom>
          </p:spPr>
          <p:txBody>
            <a:bodyPr wrap="none">
              <a:spAutoFit/>
            </a:bodyPr>
            <a:lstStyle/>
            <a:p>
              <a:pPr marL="800100" lvl="1" indent="-342900" algn="l">
                <a:buFont typeface="Arial" panose="020B0604020202020204" pitchFamily="34" charset="0"/>
                <a:buChar char="•"/>
              </a:pPr>
              <a:r>
                <a:rPr lang="en-GB" sz="2000" i="1" dirty="0">
                  <a:ea typeface="Arial Unicode MS" panose="020B0604020202020204" pitchFamily="34" charset="-128"/>
                </a:rPr>
                <a:t>The kinetic theory of gases</a:t>
              </a:r>
            </a:p>
          </p:txBody>
        </p:sp>
      </p:grpSp>
      <p:sp>
        <p:nvSpPr>
          <p:cNvPr id="6" name="TextBox 5"/>
          <p:cNvSpPr txBox="1"/>
          <p:nvPr/>
        </p:nvSpPr>
        <p:spPr>
          <a:xfrm>
            <a:off x="1076875" y="2754385"/>
            <a:ext cx="10424566" cy="2062103"/>
          </a:xfrm>
          <a:prstGeom prst="rect">
            <a:avLst/>
          </a:prstGeom>
          <a:solidFill>
            <a:srgbClr val="FFCC66"/>
          </a:solidFill>
          <a:ln w="57150">
            <a:solidFill>
              <a:srgbClr val="FF0000"/>
            </a:solidFill>
          </a:ln>
        </p:spPr>
        <p:txBody>
          <a:bodyPr wrap="square" rtlCol="0">
            <a:spAutoFit/>
          </a:bodyPr>
          <a:lstStyle/>
          <a:p>
            <a:endParaRPr lang="en-GB" b="1" i="1" dirty="0">
              <a:solidFill>
                <a:srgbClr val="FF0000"/>
              </a:solidFill>
              <a:ea typeface="Arial Unicode MS" panose="020B0604020202020204" pitchFamily="34" charset="-128"/>
            </a:endParaRPr>
          </a:p>
          <a:p>
            <a:endParaRPr lang="en-GB" b="1" i="1" dirty="0">
              <a:solidFill>
                <a:srgbClr val="FF0000"/>
              </a:solidFill>
              <a:ea typeface="Arial Unicode MS" panose="020B0604020202020204" pitchFamily="34" charset="-128"/>
            </a:endParaRPr>
          </a:p>
          <a:p>
            <a:r>
              <a:rPr lang="en-GB" sz="3200" b="1" i="1" dirty="0">
                <a:solidFill>
                  <a:srgbClr val="FF0000"/>
                </a:solidFill>
                <a:ea typeface="Arial Unicode MS" panose="020B0604020202020204" pitchFamily="34" charset="-128"/>
              </a:rPr>
              <a:t>No consensus on what thermometers measured!</a:t>
            </a:r>
          </a:p>
          <a:p>
            <a:endParaRPr lang="en-GB" b="1" i="1" dirty="0">
              <a:solidFill>
                <a:srgbClr val="FF0000"/>
              </a:solidFill>
              <a:ea typeface="Arial Unicode MS" panose="020B0604020202020204" pitchFamily="34" charset="-128"/>
            </a:endParaRPr>
          </a:p>
          <a:p>
            <a:endParaRPr lang="en-GB" b="1" i="1" dirty="0">
              <a:solidFill>
                <a:srgbClr val="FF0000"/>
              </a:solidFill>
              <a:ea typeface="Arial Unicode MS" panose="020B0604020202020204" pitchFamily="34" charset="-128"/>
            </a:endParaRPr>
          </a:p>
        </p:txBody>
      </p:sp>
    </p:spTree>
    <p:extLst>
      <p:ext uri="{BB962C8B-B14F-4D97-AF65-F5344CB8AC3E}">
        <p14:creationId xmlns:p14="http://schemas.microsoft.com/office/powerpoint/2010/main" val="257802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1" nodeType="clickEffect">
                                  <p:stCondLst>
                                    <p:cond delay="0"/>
                                  </p:stCondLst>
                                  <p:childTnLst>
                                    <p:animEffect transition="out" filter="wipe(right)">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2" fill="hold" grpId="1" nodeType="clickEffect">
                                  <p:stCondLst>
                                    <p:cond delay="0"/>
                                  </p:stCondLst>
                                  <p:childTnLst>
                                    <p:animEffect transition="out" filter="wipe(right)">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2" fill="hold" grpId="1" nodeType="clickEffect">
                                  <p:stCondLst>
                                    <p:cond delay="0"/>
                                  </p:stCondLst>
                                  <p:childTnLst>
                                    <p:animEffect transition="out" filter="wipe(right)">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2" fill="hold" grpId="1" nodeType="clickEffect">
                                  <p:stCondLst>
                                    <p:cond delay="0"/>
                                  </p:stCondLst>
                                  <p:childTnLst>
                                    <p:animEffect transition="out" filter="wipe(right)">
                                      <p:cBhvr>
                                        <p:cTn id="38" dur="500"/>
                                        <p:tgtEl>
                                          <p:spTgt spid="17"/>
                                        </p:tgtEl>
                                      </p:cBhvr>
                                    </p:animEffect>
                                    <p:set>
                                      <p:cBhvr>
                                        <p:cTn id="39" dur="1" fill="hold">
                                          <p:stCondLst>
                                            <p:cond delay="499"/>
                                          </p:stCondLst>
                                        </p:cTn>
                                        <p:tgtEl>
                                          <p:spTgt spid="17"/>
                                        </p:tgtEl>
                                        <p:attrNameLst>
                                          <p:attrName>style.visibility</p:attrName>
                                        </p:attrNameLst>
                                      </p:cBhvr>
                                      <p:to>
                                        <p:strVal val="hidden"/>
                                      </p:to>
                                    </p:se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xit" presetSubtype="2" fill="hold" grpId="1" nodeType="clickEffect">
                                  <p:stCondLst>
                                    <p:cond delay="0"/>
                                  </p:stCondLst>
                                  <p:childTnLst>
                                    <p:animEffect transition="out" filter="wipe(right)">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xit" presetSubtype="2" fill="hold" grpId="1" nodeType="clickEffect">
                                  <p:stCondLst>
                                    <p:cond delay="0"/>
                                  </p:stCondLst>
                                  <p:childTnLst>
                                    <p:animEffect transition="out" filter="wipe(right)">
                                      <p:cBhvr>
                                        <p:cTn id="56" dur="500"/>
                                        <p:tgtEl>
                                          <p:spTgt spid="19"/>
                                        </p:tgtEl>
                                      </p:cBhvr>
                                    </p:animEffect>
                                    <p:set>
                                      <p:cBhvr>
                                        <p:cTn id="57" dur="1" fill="hold">
                                          <p:stCondLst>
                                            <p:cond delay="499"/>
                                          </p:stCondLst>
                                        </p:cTn>
                                        <p:tgtEl>
                                          <p:spTgt spid="19"/>
                                        </p:tgtEl>
                                        <p:attrNameLst>
                                          <p:attrName>style.visibility</p:attrName>
                                        </p:attrNameLst>
                                      </p:cBhvr>
                                      <p:to>
                                        <p:strVal val="hidden"/>
                                      </p:to>
                                    </p:se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left)">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xit" presetSubtype="2" fill="hold" grpId="1" nodeType="clickEffect">
                                  <p:stCondLst>
                                    <p:cond delay="0"/>
                                  </p:stCondLst>
                                  <p:childTnLst>
                                    <p:animEffect transition="out" filter="wipe(right)">
                                      <p:cBhvr>
                                        <p:cTn id="65" dur="500"/>
                                        <p:tgtEl>
                                          <p:spTgt spid="20"/>
                                        </p:tgtEl>
                                      </p:cBhvr>
                                    </p:animEffect>
                                    <p:set>
                                      <p:cBhvr>
                                        <p:cTn id="66" dur="1" fill="hold">
                                          <p:stCondLst>
                                            <p:cond delay="499"/>
                                          </p:stCondLst>
                                        </p:cTn>
                                        <p:tgtEl>
                                          <p:spTgt spid="2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6"/>
                                        </p:tgtEl>
                                        <p:attrNameLst>
                                          <p:attrName>style.visibility</p:attrName>
                                        </p:attrNameLst>
                                      </p:cBhvr>
                                      <p:to>
                                        <p:strVal val="visible"/>
                                      </p:to>
                                    </p:set>
                                    <p:anim calcmode="lin" valueType="num">
                                      <p:cBhvr>
                                        <p:cTn id="71" dur="1000" fill="hold"/>
                                        <p:tgtEl>
                                          <p:spTgt spid="6"/>
                                        </p:tgtEl>
                                        <p:attrNameLst>
                                          <p:attrName>ppt_w</p:attrName>
                                        </p:attrNameLst>
                                      </p:cBhvr>
                                      <p:tavLst>
                                        <p:tav tm="0">
                                          <p:val>
                                            <p:fltVal val="0"/>
                                          </p:val>
                                        </p:tav>
                                        <p:tav tm="100000">
                                          <p:val>
                                            <p:strVal val="#ppt_w"/>
                                          </p:val>
                                        </p:tav>
                                      </p:tavLst>
                                    </p:anim>
                                    <p:anim calcmode="lin" valueType="num">
                                      <p:cBhvr>
                                        <p:cTn id="72" dur="1000" fill="hold"/>
                                        <p:tgtEl>
                                          <p:spTgt spid="6"/>
                                        </p:tgtEl>
                                        <p:attrNameLst>
                                          <p:attrName>ppt_h</p:attrName>
                                        </p:attrNameLst>
                                      </p:cBhvr>
                                      <p:tavLst>
                                        <p:tav tm="0">
                                          <p:val>
                                            <p:fltVal val="0"/>
                                          </p:val>
                                        </p:tav>
                                        <p:tav tm="100000">
                                          <p:val>
                                            <p:strVal val="#ppt_h"/>
                                          </p:val>
                                        </p:tav>
                                      </p:tavLst>
                                    </p:anim>
                                    <p:anim calcmode="lin" valueType="num">
                                      <p:cBhvr>
                                        <p:cTn id="73" dur="1000" fill="hold"/>
                                        <p:tgtEl>
                                          <p:spTgt spid="6"/>
                                        </p:tgtEl>
                                        <p:attrNameLst>
                                          <p:attrName>style.rotation</p:attrName>
                                        </p:attrNameLst>
                                      </p:cBhvr>
                                      <p:tavLst>
                                        <p:tav tm="0">
                                          <p:val>
                                            <p:fltVal val="90"/>
                                          </p:val>
                                        </p:tav>
                                        <p:tav tm="100000">
                                          <p:val>
                                            <p:fltVal val="0"/>
                                          </p:val>
                                        </p:tav>
                                      </p:tavLst>
                                    </p:anim>
                                    <p:animEffect transition="in" filter="fade">
                                      <p:cBhvr>
                                        <p:cTn id="7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19" grpId="0" animBg="1"/>
      <p:bldP spid="19" grpId="1" animBg="1"/>
      <p:bldP spid="18" grpId="0" animBg="1"/>
      <p:bldP spid="18" grpId="1" animBg="1"/>
      <p:bldP spid="17" grpId="0" animBg="1"/>
      <p:bldP spid="17" grpId="1" animBg="1"/>
      <p:bldP spid="16" grpId="0" animBg="1"/>
      <p:bldP spid="16" grpId="1" animBg="1"/>
      <p:bldP spid="15" grpId="0" animBg="1"/>
      <p:bldP spid="15" grpId="1" animBg="1"/>
      <p:bldP spid="14" grpId="0" animBg="1"/>
      <p:bldP spid="14" grpId="1"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464146" y="1012380"/>
            <a:ext cx="5753847" cy="5544616"/>
            <a:chOff x="2483768" y="1175236"/>
            <a:chExt cx="5753847" cy="5544616"/>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83768" y="1175236"/>
              <a:ext cx="5753847" cy="5544616"/>
            </a:xfrm>
            <a:prstGeom prst="rect">
              <a:avLst/>
            </a:prstGeom>
          </p:spPr>
        </p:pic>
        <p:sp>
          <p:nvSpPr>
            <p:cNvPr id="13" name="Rectangle 12"/>
            <p:cNvSpPr/>
            <p:nvPr/>
          </p:nvSpPr>
          <p:spPr bwMode="auto">
            <a:xfrm>
              <a:off x="2547673" y="1175236"/>
              <a:ext cx="2672399" cy="280184"/>
            </a:xfrm>
            <a:prstGeom prst="rect">
              <a:avLst/>
            </a:prstGeom>
            <a:solidFill>
              <a:srgbClr val="FFFF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GB" dirty="0">
                <a:ea typeface="Arial Unicode MS" panose="020B0604020202020204" pitchFamily="34" charset="-128"/>
              </a:endParaRPr>
            </a:p>
          </p:txBody>
        </p:sp>
        <p:sp>
          <p:nvSpPr>
            <p:cNvPr id="14" name="Rectangle 13"/>
            <p:cNvSpPr/>
            <p:nvPr/>
          </p:nvSpPr>
          <p:spPr bwMode="auto">
            <a:xfrm>
              <a:off x="2613866" y="1805939"/>
              <a:ext cx="4406406" cy="143537"/>
            </a:xfrm>
            <a:prstGeom prst="rect">
              <a:avLst/>
            </a:prstGeom>
            <a:solidFill>
              <a:srgbClr val="FFFF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GB" dirty="0">
                <a:ea typeface="Arial Unicode MS" panose="020B0604020202020204" pitchFamily="34" charset="-128"/>
              </a:endParaRPr>
            </a:p>
          </p:txBody>
        </p:sp>
        <p:sp>
          <p:nvSpPr>
            <p:cNvPr id="15" name="Rectangle 14"/>
            <p:cNvSpPr/>
            <p:nvPr/>
          </p:nvSpPr>
          <p:spPr bwMode="auto">
            <a:xfrm>
              <a:off x="4817069" y="2065019"/>
              <a:ext cx="3283323" cy="263167"/>
            </a:xfrm>
            <a:prstGeom prst="rect">
              <a:avLst/>
            </a:prstGeom>
            <a:solidFill>
              <a:srgbClr val="FFFF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GB" dirty="0">
                <a:ea typeface="Arial Unicode MS" panose="020B0604020202020204" pitchFamily="34" charset="-128"/>
              </a:endParaRPr>
            </a:p>
          </p:txBody>
        </p:sp>
        <p:sp>
          <p:nvSpPr>
            <p:cNvPr id="16" name="Rectangle 15"/>
            <p:cNvSpPr/>
            <p:nvPr/>
          </p:nvSpPr>
          <p:spPr bwMode="auto">
            <a:xfrm>
              <a:off x="2601042" y="2296695"/>
              <a:ext cx="3411118" cy="210285"/>
            </a:xfrm>
            <a:prstGeom prst="rect">
              <a:avLst/>
            </a:prstGeom>
            <a:solidFill>
              <a:srgbClr val="FFFF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GB" dirty="0">
                <a:ea typeface="Arial Unicode MS" panose="020B0604020202020204" pitchFamily="34" charset="-128"/>
              </a:endParaRPr>
            </a:p>
          </p:txBody>
        </p:sp>
        <p:sp>
          <p:nvSpPr>
            <p:cNvPr id="17" name="Rectangle 16"/>
            <p:cNvSpPr/>
            <p:nvPr/>
          </p:nvSpPr>
          <p:spPr bwMode="auto">
            <a:xfrm>
              <a:off x="2613866" y="3722771"/>
              <a:ext cx="2203203" cy="210285"/>
            </a:xfrm>
            <a:prstGeom prst="rect">
              <a:avLst/>
            </a:prstGeom>
            <a:solidFill>
              <a:srgbClr val="FFFF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GB" dirty="0">
                <a:ea typeface="Arial Unicode MS" panose="020B0604020202020204" pitchFamily="34" charset="-128"/>
              </a:endParaRPr>
            </a:p>
          </p:txBody>
        </p:sp>
        <p:sp>
          <p:nvSpPr>
            <p:cNvPr id="18" name="Rectangle 17"/>
            <p:cNvSpPr/>
            <p:nvPr/>
          </p:nvSpPr>
          <p:spPr bwMode="auto">
            <a:xfrm>
              <a:off x="4799433" y="3477709"/>
              <a:ext cx="3300959" cy="212788"/>
            </a:xfrm>
            <a:prstGeom prst="rect">
              <a:avLst/>
            </a:prstGeom>
            <a:solidFill>
              <a:srgbClr val="FFFF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GB" dirty="0">
                <a:ea typeface="Arial Unicode MS" panose="020B0604020202020204" pitchFamily="34" charset="-128"/>
              </a:endParaRPr>
            </a:p>
          </p:txBody>
        </p:sp>
        <p:sp>
          <p:nvSpPr>
            <p:cNvPr id="19" name="Rectangle 18"/>
            <p:cNvSpPr/>
            <p:nvPr/>
          </p:nvSpPr>
          <p:spPr bwMode="auto">
            <a:xfrm>
              <a:off x="2626318" y="4221089"/>
              <a:ext cx="5474074" cy="1180340"/>
            </a:xfrm>
            <a:prstGeom prst="rect">
              <a:avLst/>
            </a:prstGeom>
            <a:solidFill>
              <a:srgbClr val="FFFF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GB" dirty="0">
                <a:ea typeface="Arial Unicode MS" panose="020B0604020202020204" pitchFamily="34" charset="-128"/>
              </a:endParaRPr>
            </a:p>
          </p:txBody>
        </p:sp>
        <p:sp>
          <p:nvSpPr>
            <p:cNvPr id="20" name="Rectangle 19"/>
            <p:cNvSpPr/>
            <p:nvPr/>
          </p:nvSpPr>
          <p:spPr bwMode="auto">
            <a:xfrm>
              <a:off x="2626318" y="5465126"/>
              <a:ext cx="5474074" cy="315012"/>
            </a:xfrm>
            <a:prstGeom prst="rect">
              <a:avLst/>
            </a:prstGeom>
            <a:solidFill>
              <a:srgbClr val="FFFF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GB" dirty="0">
                <a:ea typeface="Arial Unicode MS" panose="020B0604020202020204" pitchFamily="34" charset="-128"/>
              </a:endParaRPr>
            </a:p>
          </p:txBody>
        </p:sp>
        <p:sp>
          <p:nvSpPr>
            <p:cNvPr id="21" name="Rectangle 20"/>
            <p:cNvSpPr/>
            <p:nvPr/>
          </p:nvSpPr>
          <p:spPr bwMode="auto">
            <a:xfrm>
              <a:off x="2626318" y="5780138"/>
              <a:ext cx="4393954" cy="85308"/>
            </a:xfrm>
            <a:prstGeom prst="rect">
              <a:avLst/>
            </a:prstGeom>
            <a:solidFill>
              <a:srgbClr val="FFFF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GB" dirty="0">
                <a:ea typeface="Arial Unicode MS" panose="020B0604020202020204" pitchFamily="34" charset="-128"/>
              </a:endParaRPr>
            </a:p>
          </p:txBody>
        </p:sp>
      </p:grpSp>
      <p:pic>
        <p:nvPicPr>
          <p:cNvPr id="144386" name="Picture 2" descr="Fourier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387" y="-6607"/>
            <a:ext cx="3476584" cy="42542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51584" y="1439942"/>
            <a:ext cx="7848872" cy="1631216"/>
          </a:xfrm>
          <a:prstGeom prst="rect">
            <a:avLst/>
          </a:prstGeom>
          <a:solidFill>
            <a:schemeClr val="bg1">
              <a:lumMod val="85000"/>
            </a:schemeClr>
          </a:solidFill>
        </p:spPr>
        <p:txBody>
          <a:bodyPr wrap="square" rtlCol="0">
            <a:spAutoFit/>
          </a:bodyPr>
          <a:lstStyle/>
          <a:p>
            <a:r>
              <a:rPr lang="en-GB" sz="2000" dirty="0">
                <a:latin typeface="Times New Roman" panose="02020603050405020304" pitchFamily="18" charset="0"/>
                <a:ea typeface="Arial Unicode MS" panose="020B0604020202020204" pitchFamily="34" charset="-128"/>
                <a:cs typeface="Times New Roman" panose="02020603050405020304" pitchFamily="18" charset="0"/>
              </a:rPr>
              <a:t>Newton comprised the system of the universe. It is recognised that the same principles regulate all the movements of the stars, their form, the inequalities of their courses, the equilibrium and oscillations of the seas, the harmonic vibrations of the air and sonorous bodies, the transmission of light, capillary actions, the undulations of fluids…</a:t>
            </a:r>
          </a:p>
        </p:txBody>
      </p:sp>
      <p:sp>
        <p:nvSpPr>
          <p:cNvPr id="11" name="TextBox 10"/>
          <p:cNvSpPr txBox="1"/>
          <p:nvPr/>
        </p:nvSpPr>
        <p:spPr>
          <a:xfrm>
            <a:off x="2351584" y="4256078"/>
            <a:ext cx="7848872" cy="1015663"/>
          </a:xfrm>
          <a:prstGeom prst="rect">
            <a:avLst/>
          </a:prstGeom>
          <a:solidFill>
            <a:schemeClr val="bg1">
              <a:lumMod val="85000"/>
            </a:schemeClr>
          </a:solidFill>
        </p:spPr>
        <p:txBody>
          <a:bodyPr wrap="square" rtlCol="0">
            <a:spAutoFit/>
          </a:bodyPr>
          <a:lstStyle/>
          <a:p>
            <a:r>
              <a:rPr lang="en-GB" sz="2000" b="1" i="1"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But whatever may be the range of mechanical theories, they do not apply to the effects of heat. These make up a special order of phenomena which cannot be explained by the principles of motion and equilibrium. </a:t>
            </a:r>
          </a:p>
        </p:txBody>
      </p:sp>
      <p:sp>
        <p:nvSpPr>
          <p:cNvPr id="12" name="TextBox 11"/>
          <p:cNvSpPr txBox="1"/>
          <p:nvPr/>
        </p:nvSpPr>
        <p:spPr>
          <a:xfrm>
            <a:off x="130128" y="6085353"/>
            <a:ext cx="8064896" cy="707886"/>
          </a:xfrm>
          <a:prstGeom prst="rect">
            <a:avLst/>
          </a:prstGeom>
          <a:noFill/>
        </p:spPr>
        <p:txBody>
          <a:bodyPr wrap="square" rtlCol="0">
            <a:spAutoFit/>
          </a:bodyPr>
          <a:lstStyle/>
          <a:p>
            <a:pPr algn="l"/>
            <a:r>
              <a:rPr lang="en-GB" sz="2000" dirty="0">
                <a:ea typeface="Arial Unicode MS" panose="020B0604020202020204" pitchFamily="34" charset="-128"/>
              </a:rPr>
              <a:t>Preliminary</a:t>
            </a:r>
          </a:p>
          <a:p>
            <a:pPr algn="l"/>
            <a:r>
              <a:rPr lang="en-GB" sz="2000" dirty="0">
                <a:ea typeface="Arial Unicode MS" panose="020B0604020202020204" pitchFamily="34" charset="-128"/>
              </a:rPr>
              <a:t>Discourse</a:t>
            </a:r>
            <a:endParaRPr lang="en-GB" sz="2000" b="1" i="1" dirty="0">
              <a:solidFill>
                <a:srgbClr val="FF0000"/>
              </a:solidFill>
              <a:ea typeface="Arial Unicode MS" panose="020B0604020202020204" pitchFamily="34" charset="-128"/>
            </a:endParaRPr>
          </a:p>
        </p:txBody>
      </p:sp>
      <p:sp>
        <p:nvSpPr>
          <p:cNvPr id="9" name="TextBox 8"/>
          <p:cNvSpPr txBox="1"/>
          <p:nvPr/>
        </p:nvSpPr>
        <p:spPr>
          <a:xfrm>
            <a:off x="3286577" y="-70163"/>
            <a:ext cx="6108983" cy="1446550"/>
          </a:xfrm>
          <a:prstGeom prst="rect">
            <a:avLst/>
          </a:prstGeom>
          <a:noFill/>
        </p:spPr>
        <p:txBody>
          <a:bodyPr wrap="square" rtlCol="0">
            <a:spAutoFit/>
          </a:bodyPr>
          <a:lstStyle/>
          <a:p>
            <a:pPr algn="l"/>
            <a:r>
              <a:rPr lang="en-GB" sz="2000" dirty="0">
                <a:ea typeface="Arial Unicode MS" panose="020B0604020202020204" pitchFamily="34" charset="-128"/>
              </a:rPr>
              <a:t>Jean Baptiste Joseph Fourier</a:t>
            </a:r>
          </a:p>
          <a:p>
            <a:pPr algn="l"/>
            <a:endParaRPr lang="en-GB" sz="2000" dirty="0">
              <a:ea typeface="Arial Unicode MS" panose="020B0604020202020204" pitchFamily="34" charset="-128"/>
            </a:endParaRPr>
          </a:p>
          <a:p>
            <a:r>
              <a:rPr lang="en-GB" sz="2800" i="1" dirty="0">
                <a:solidFill>
                  <a:srgbClr val="0000FF"/>
                </a:solidFill>
                <a:ea typeface="Arial Unicode MS" panose="020B0604020202020204" pitchFamily="34" charset="-128"/>
              </a:rPr>
              <a:t>Analytical Theory of Heat</a:t>
            </a:r>
          </a:p>
          <a:p>
            <a:r>
              <a:rPr lang="en-GB" sz="2000" dirty="0">
                <a:ea typeface="Arial Unicode MS" panose="020B0604020202020204" pitchFamily="34" charset="-128"/>
              </a:rPr>
              <a:t>		</a:t>
            </a:r>
            <a:endParaRPr lang="en-GB" sz="2000" b="1" i="1" dirty="0">
              <a:solidFill>
                <a:srgbClr val="FF0000"/>
              </a:solidFill>
              <a:ea typeface="Arial Unicode MS" panose="020B0604020202020204" pitchFamily="34" charset="-128"/>
            </a:endParaRPr>
          </a:p>
        </p:txBody>
      </p:sp>
    </p:spTree>
    <p:extLst>
      <p:ext uri="{BB962C8B-B14F-4D97-AF65-F5344CB8AC3E}">
        <p14:creationId xmlns:p14="http://schemas.microsoft.com/office/powerpoint/2010/main" val="2694827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10"/>
                                        </p:tgtEl>
                                        <p:attrNameLst>
                                          <p:attrName>ppt_w</p:attrName>
                                        </p:attrNameLst>
                                      </p:cBhvr>
                                      <p:tavLst>
                                        <p:tav tm="0">
                                          <p:val>
                                            <p:strVal val="ppt_w"/>
                                          </p:val>
                                        </p:tav>
                                        <p:tav tm="100000">
                                          <p:val>
                                            <p:fltVal val="0"/>
                                          </p:val>
                                        </p:tav>
                                      </p:tavLst>
                                    </p:anim>
                                    <p:anim calcmode="lin" valueType="num">
                                      <p:cBhvr>
                                        <p:cTn id="14" dur="500"/>
                                        <p:tgtEl>
                                          <p:spTgt spid="10"/>
                                        </p:tgtEl>
                                        <p:attrNameLst>
                                          <p:attrName>ppt_h</p:attrName>
                                        </p:attrNameLst>
                                      </p:cBhvr>
                                      <p:tavLst>
                                        <p:tav tm="0">
                                          <p:val>
                                            <p:strVal val="ppt_h"/>
                                          </p:val>
                                        </p:tav>
                                        <p:tav tm="100000">
                                          <p:val>
                                            <p:fltVal val="0"/>
                                          </p:val>
                                        </p:tav>
                                      </p:tavLst>
                                    </p:anim>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xit" presetSubtype="32" fill="hold" grpId="1" nodeType="clickEffect">
                                  <p:stCondLst>
                                    <p:cond delay="0"/>
                                  </p:stCondLst>
                                  <p:childTnLst>
                                    <p:anim calcmode="lin" valueType="num">
                                      <p:cBhvr>
                                        <p:cTn id="26" dur="500"/>
                                        <p:tgtEl>
                                          <p:spTgt spid="11"/>
                                        </p:tgtEl>
                                        <p:attrNameLst>
                                          <p:attrName>ppt_w</p:attrName>
                                        </p:attrNameLst>
                                      </p:cBhvr>
                                      <p:tavLst>
                                        <p:tav tm="0">
                                          <p:val>
                                            <p:strVal val="ppt_w"/>
                                          </p:val>
                                        </p:tav>
                                        <p:tav tm="100000">
                                          <p:val>
                                            <p:fltVal val="0"/>
                                          </p:val>
                                        </p:tav>
                                      </p:tavLst>
                                    </p:anim>
                                    <p:anim calcmode="lin" valueType="num">
                                      <p:cBhvr>
                                        <p:cTn id="27" dur="500"/>
                                        <p:tgtEl>
                                          <p:spTgt spid="11"/>
                                        </p:tgtEl>
                                        <p:attrNameLst>
                                          <p:attrName>ppt_h</p:attrName>
                                        </p:attrNameLst>
                                      </p:cBhvr>
                                      <p:tavLst>
                                        <p:tav tm="0">
                                          <p:val>
                                            <p:strVal val="ppt_h"/>
                                          </p:val>
                                        </p:tav>
                                        <p:tav tm="100000">
                                          <p:val>
                                            <p:fltVal val="0"/>
                                          </p:val>
                                        </p:tav>
                                      </p:tavLst>
                                    </p:anim>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791744" y="16091"/>
            <a:ext cx="6108983" cy="2308324"/>
          </a:xfrm>
          <a:prstGeom prst="rect">
            <a:avLst/>
          </a:prstGeom>
          <a:noFill/>
        </p:spPr>
        <p:txBody>
          <a:bodyPr wrap="square" rtlCol="0">
            <a:spAutoFit/>
          </a:bodyPr>
          <a:lstStyle/>
          <a:p>
            <a:pPr algn="l"/>
            <a:r>
              <a:rPr lang="en-GB" sz="2000" dirty="0">
                <a:ea typeface="Arial Unicode MS" panose="020B0604020202020204" pitchFamily="34" charset="-128"/>
              </a:rPr>
              <a:t>John James Waterston (1845)</a:t>
            </a:r>
          </a:p>
          <a:p>
            <a:pPr algn="l"/>
            <a:endParaRPr lang="en-GB" sz="2000" dirty="0">
              <a:ea typeface="Arial Unicode MS" panose="020B0604020202020204" pitchFamily="34" charset="-128"/>
            </a:endParaRPr>
          </a:p>
          <a:p>
            <a:r>
              <a:rPr lang="en-GB" sz="2800" i="1" dirty="0">
                <a:solidFill>
                  <a:srgbClr val="0000FF"/>
                </a:solidFill>
                <a:ea typeface="Arial Unicode MS" panose="020B0604020202020204" pitchFamily="34" charset="-128"/>
              </a:rPr>
              <a:t>On the Physics of Media that are Composed of Free and Perfectly Elastic Molecules in a State of Motion</a:t>
            </a:r>
          </a:p>
          <a:p>
            <a:r>
              <a:rPr lang="en-GB" sz="2000" dirty="0">
                <a:ea typeface="Arial Unicode MS" panose="020B0604020202020204" pitchFamily="34" charset="-128"/>
              </a:rPr>
              <a:t>		</a:t>
            </a:r>
            <a:endParaRPr lang="en-GB" sz="2000" b="1" i="1" dirty="0">
              <a:solidFill>
                <a:srgbClr val="FF0000"/>
              </a:solidFill>
              <a:ea typeface="Arial Unicode MS" panose="020B0604020202020204" pitchFamily="34" charset="-128"/>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13451" y="2644404"/>
            <a:ext cx="9152586" cy="4197639"/>
          </a:xfrm>
          <a:prstGeom prst="rect">
            <a:avLst/>
          </a:prstGeom>
        </p:spPr>
      </p:pic>
      <p:pic>
        <p:nvPicPr>
          <p:cNvPr id="168962" name="Picture 2" descr="Waterston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8929"/>
            <a:ext cx="3647728" cy="4387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565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62071" y="6446331"/>
            <a:ext cx="8064896" cy="400110"/>
          </a:xfrm>
          <a:prstGeom prst="rect">
            <a:avLst/>
          </a:prstGeom>
          <a:noFill/>
        </p:spPr>
        <p:txBody>
          <a:bodyPr wrap="square" rtlCol="0">
            <a:spAutoFit/>
          </a:bodyPr>
          <a:lstStyle/>
          <a:p>
            <a:pPr algn="l"/>
            <a:r>
              <a:rPr lang="en-GB" sz="2000" dirty="0">
                <a:ea typeface="Arial Unicode MS" panose="020B0604020202020204" pitchFamily="34" charset="-128"/>
              </a:rPr>
              <a:t>Pages 6 &amp; 7</a:t>
            </a:r>
            <a:endParaRPr lang="en-GB" sz="2000" b="1" i="1" dirty="0">
              <a:solidFill>
                <a:srgbClr val="FF0000"/>
              </a:solidFill>
              <a:ea typeface="Arial Unicode MS" panose="020B0604020202020204" pitchFamily="34" charset="-128"/>
            </a:endParaRPr>
          </a:p>
        </p:txBody>
      </p:sp>
      <p:pic>
        <p:nvPicPr>
          <p:cNvPr id="7" name="Picture 6"/>
          <p:cNvPicPr/>
          <p:nvPr/>
        </p:nvPicPr>
        <p:blipFill>
          <a:blip r:embed="rId3">
            <a:extLst>
              <a:ext uri="{28A0092B-C50C-407E-A947-70E740481C1C}">
                <a14:useLocalDpi xmlns:a14="http://schemas.microsoft.com/office/drawing/2010/main"/>
              </a:ext>
            </a:extLst>
          </a:blip>
          <a:srcRect/>
          <a:stretch>
            <a:fillRect/>
          </a:stretch>
        </p:blipFill>
        <p:spPr bwMode="auto">
          <a:xfrm>
            <a:off x="4007768" y="215560"/>
            <a:ext cx="6709262" cy="2493360"/>
          </a:xfrm>
          <a:prstGeom prst="rect">
            <a:avLst/>
          </a:prstGeom>
          <a:noFill/>
          <a:ln>
            <a:noFill/>
          </a:ln>
        </p:spPr>
      </p:pic>
      <p:pic>
        <p:nvPicPr>
          <p:cNvPr id="8" name="Picture 7"/>
          <p:cNvPicPr/>
          <p:nvPr/>
        </p:nvPicPr>
        <p:blipFill>
          <a:blip r:embed="rId4">
            <a:extLst>
              <a:ext uri="{28A0092B-C50C-407E-A947-70E740481C1C}">
                <a14:useLocalDpi xmlns:a14="http://schemas.microsoft.com/office/drawing/2010/main"/>
              </a:ext>
            </a:extLst>
          </a:blip>
          <a:srcRect/>
          <a:stretch>
            <a:fillRect/>
          </a:stretch>
        </p:blipFill>
        <p:spPr bwMode="auto">
          <a:xfrm>
            <a:off x="4062413" y="2686443"/>
            <a:ext cx="6246019" cy="3525349"/>
          </a:xfrm>
          <a:prstGeom prst="rect">
            <a:avLst/>
          </a:prstGeom>
          <a:noFill/>
          <a:ln>
            <a:noFill/>
          </a:ln>
        </p:spPr>
      </p:pic>
      <p:sp>
        <p:nvSpPr>
          <p:cNvPr id="3" name="TextBox 2"/>
          <p:cNvSpPr txBox="1"/>
          <p:nvPr/>
        </p:nvSpPr>
        <p:spPr>
          <a:xfrm>
            <a:off x="4062413" y="907222"/>
            <a:ext cx="6300663" cy="830997"/>
          </a:xfrm>
          <a:prstGeom prst="rect">
            <a:avLst/>
          </a:prstGeom>
          <a:solidFill>
            <a:schemeClr val="bg1">
              <a:lumMod val="85000"/>
            </a:schemeClr>
          </a:solidFill>
        </p:spPr>
        <p:txBody>
          <a:bodyPr wrap="square" rtlCol="0">
            <a:spAutoFit/>
          </a:bodyPr>
          <a:lstStyle/>
          <a:p>
            <a:r>
              <a:rPr lang="en-GB" dirty="0">
                <a:ea typeface="Arial Unicode MS" panose="020B0604020202020204" pitchFamily="34" charset="-128"/>
              </a:rPr>
              <a:t>…</a:t>
            </a:r>
            <a:r>
              <a:rPr lang="en-GB" dirty="0">
                <a:latin typeface="Times New Roman" panose="02020603050405020304" pitchFamily="18" charset="0"/>
                <a:ea typeface="Arial Unicode MS" panose="020B0604020202020204" pitchFamily="34" charset="-128"/>
                <a:cs typeface="Times New Roman" panose="02020603050405020304" pitchFamily="18" charset="0"/>
              </a:rPr>
              <a:t>we must imagine a vast multitude of small particles of matter, perfectly alike in every respect  </a:t>
            </a:r>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32749" y="4544296"/>
            <a:ext cx="1819804" cy="1321356"/>
          </a:xfrm>
          <a:prstGeom prst="rect">
            <a:avLst/>
          </a:prstGeom>
        </p:spPr>
      </p:pic>
      <p:sp>
        <p:nvSpPr>
          <p:cNvPr id="14" name="Rectangle 13"/>
          <p:cNvSpPr/>
          <p:nvPr/>
        </p:nvSpPr>
        <p:spPr bwMode="auto">
          <a:xfrm>
            <a:off x="4448383" y="474984"/>
            <a:ext cx="5474074" cy="315012"/>
          </a:xfrm>
          <a:prstGeom prst="rect">
            <a:avLst/>
          </a:prstGeom>
          <a:solidFill>
            <a:srgbClr val="FFFF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GB" dirty="0">
              <a:ea typeface="Arial Unicode MS" panose="020B0604020202020204" pitchFamily="34" charset="-128"/>
            </a:endParaRPr>
          </a:p>
        </p:txBody>
      </p:sp>
      <p:sp>
        <p:nvSpPr>
          <p:cNvPr id="15" name="Rectangle 14"/>
          <p:cNvSpPr/>
          <p:nvPr/>
        </p:nvSpPr>
        <p:spPr bwMode="auto">
          <a:xfrm>
            <a:off x="4305664" y="2622558"/>
            <a:ext cx="6002767" cy="1034586"/>
          </a:xfrm>
          <a:prstGeom prst="rect">
            <a:avLst/>
          </a:prstGeom>
          <a:solidFill>
            <a:srgbClr val="FFFF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GB" dirty="0">
              <a:ea typeface="Arial Unicode MS" panose="020B0604020202020204" pitchFamily="34" charset="-128"/>
            </a:endParaRPr>
          </a:p>
        </p:txBody>
      </p:sp>
      <p:sp>
        <p:nvSpPr>
          <p:cNvPr id="16" name="Rectangle 15"/>
          <p:cNvSpPr/>
          <p:nvPr/>
        </p:nvSpPr>
        <p:spPr bwMode="auto">
          <a:xfrm>
            <a:off x="4079553" y="5201518"/>
            <a:ext cx="6002767" cy="891778"/>
          </a:xfrm>
          <a:prstGeom prst="rect">
            <a:avLst/>
          </a:prstGeom>
          <a:solidFill>
            <a:srgbClr val="FFFF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GB" dirty="0">
              <a:ea typeface="Arial Unicode MS" panose="020B0604020202020204" pitchFamily="34" charset="-128"/>
            </a:endParaRPr>
          </a:p>
        </p:txBody>
      </p:sp>
      <p:sp>
        <p:nvSpPr>
          <p:cNvPr id="11" name="TextBox 10"/>
          <p:cNvSpPr txBox="1"/>
          <p:nvPr/>
        </p:nvSpPr>
        <p:spPr>
          <a:xfrm>
            <a:off x="4027482" y="1979213"/>
            <a:ext cx="6228426" cy="1938992"/>
          </a:xfrm>
          <a:prstGeom prst="rect">
            <a:avLst/>
          </a:prstGeom>
          <a:solidFill>
            <a:schemeClr val="bg1">
              <a:lumMod val="85000"/>
            </a:schemeClr>
          </a:solidFill>
        </p:spPr>
        <p:txBody>
          <a:bodyPr wrap="square" rtlCol="0">
            <a:spAutoFit/>
          </a:bodyPr>
          <a:lstStyle/>
          <a:p>
            <a:r>
              <a:rPr lang="en-GB" dirty="0">
                <a:ea typeface="Arial Unicode MS" panose="020B0604020202020204" pitchFamily="34" charset="-128"/>
              </a:rPr>
              <a:t>…</a:t>
            </a:r>
            <a:r>
              <a:rPr lang="en-GB" dirty="0">
                <a:latin typeface="Times New Roman" panose="02020603050405020304" pitchFamily="18" charset="0"/>
                <a:ea typeface="Arial Unicode MS" panose="020B0604020202020204" pitchFamily="34" charset="-128"/>
                <a:cs typeface="Times New Roman" panose="02020603050405020304" pitchFamily="18" charset="0"/>
              </a:rPr>
              <a:t>The quality of perfect elasticity being common to all the particles, the original amount of </a:t>
            </a:r>
            <a:r>
              <a:rPr lang="en-GB" i="1" dirty="0">
                <a:latin typeface="Times New Roman" panose="02020603050405020304" pitchFamily="18" charset="0"/>
                <a:ea typeface="Arial Unicode MS" panose="020B0604020202020204" pitchFamily="34" charset="-128"/>
                <a:cs typeface="Times New Roman" panose="02020603050405020304" pitchFamily="18" charset="0"/>
              </a:rPr>
              <a:t>vis viva </a:t>
            </a:r>
            <a:r>
              <a:rPr lang="en-GB" dirty="0">
                <a:latin typeface="Times New Roman" panose="02020603050405020304" pitchFamily="18" charset="0"/>
                <a:ea typeface="Arial Unicode MS" panose="020B0604020202020204" pitchFamily="34" charset="-128"/>
                <a:cs typeface="Times New Roman" panose="02020603050405020304" pitchFamily="18" charset="0"/>
              </a:rPr>
              <a:t>…of the whole multitude must forever remain the same… as unchanged as the matter that is associated with it.</a:t>
            </a:r>
          </a:p>
        </p:txBody>
      </p:sp>
      <p:sp>
        <p:nvSpPr>
          <p:cNvPr id="13" name="TextBox 12"/>
          <p:cNvSpPr txBox="1"/>
          <p:nvPr/>
        </p:nvSpPr>
        <p:spPr>
          <a:xfrm>
            <a:off x="4027482" y="4186474"/>
            <a:ext cx="6225870" cy="1938992"/>
          </a:xfrm>
          <a:prstGeom prst="rect">
            <a:avLst/>
          </a:prstGeom>
          <a:solidFill>
            <a:schemeClr val="bg1">
              <a:lumMod val="85000"/>
            </a:schemeClr>
          </a:solidFill>
        </p:spPr>
        <p:txBody>
          <a:bodyPr wrap="square" rtlCol="0">
            <a:spAutoFit/>
          </a:bodyPr>
          <a:lstStyle/>
          <a:p>
            <a:r>
              <a:rPr lang="en-GB" b="1" i="1"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The medium must in this way become endowed with a permanent state of elastic energy, or disposition to expand, uniformly sustained in every part and communicating to it the physical character of an elastic fluid. </a:t>
            </a:r>
          </a:p>
        </p:txBody>
      </p:sp>
      <p:pic>
        <p:nvPicPr>
          <p:cNvPr id="17" name="Picture 2" descr="Waterston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68929"/>
            <a:ext cx="3647728" cy="438736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303784" y="1561114"/>
            <a:ext cx="9832776" cy="1692771"/>
          </a:xfrm>
          <a:prstGeom prst="rect">
            <a:avLst/>
          </a:prstGeom>
          <a:solidFill>
            <a:srgbClr val="FFCC66"/>
          </a:solidFill>
          <a:ln w="57150">
            <a:solidFill>
              <a:srgbClr val="0000FF"/>
            </a:solidFill>
          </a:ln>
        </p:spPr>
        <p:txBody>
          <a:bodyPr wrap="square" rtlCol="0" anchor="ctr">
            <a:spAutoFit/>
          </a:bodyPr>
          <a:lstStyle/>
          <a:p>
            <a:pPr algn="ctr"/>
            <a:endParaRPr lang="en-GB" sz="2800" b="1" dirty="0">
              <a:solidFill>
                <a:srgbClr val="0000FF"/>
              </a:solidFill>
              <a:ea typeface="Arial Unicode MS" panose="020B0604020202020204" pitchFamily="34" charset="-128"/>
            </a:endParaRPr>
          </a:p>
          <a:p>
            <a:pPr algn="ctr"/>
            <a:r>
              <a:rPr lang="en-GB" sz="2800" b="1" dirty="0">
                <a:solidFill>
                  <a:srgbClr val="0000FF"/>
                </a:solidFill>
                <a:ea typeface="Arial Unicode MS" panose="020B0604020202020204" pitchFamily="34" charset="-128"/>
              </a:rPr>
              <a:t>“</a:t>
            </a:r>
            <a:r>
              <a:rPr lang="en-GB" sz="2800" b="1" i="1" dirty="0">
                <a:solidFill>
                  <a:srgbClr val="0000FF"/>
                </a:solidFill>
                <a:ea typeface="Arial Unicode MS" panose="020B0604020202020204" pitchFamily="34" charset="-128"/>
              </a:rPr>
              <a:t>The paper is nothing but nonsense”</a:t>
            </a:r>
          </a:p>
          <a:p>
            <a:pPr algn="ctr"/>
            <a:endParaRPr lang="en-GB" sz="2800" b="1" i="1" dirty="0">
              <a:solidFill>
                <a:srgbClr val="0000FF"/>
              </a:solidFill>
              <a:ea typeface="Arial Unicode MS" panose="020B0604020202020204" pitchFamily="34" charset="-128"/>
            </a:endParaRPr>
          </a:p>
          <a:p>
            <a:pPr algn="ctr"/>
            <a:r>
              <a:rPr lang="en-GB" sz="2000" dirty="0">
                <a:ea typeface="Arial Unicode MS" panose="020B0604020202020204" pitchFamily="34" charset="-128"/>
              </a:rPr>
              <a:t>Referee 1845</a:t>
            </a:r>
            <a:endParaRPr lang="en-GB" sz="2000" b="1" i="1" dirty="0">
              <a:solidFill>
                <a:srgbClr val="0000FF"/>
              </a:solidFill>
              <a:ea typeface="Arial Unicode MS" panose="020B0604020202020204" pitchFamily="34" charset="-128"/>
            </a:endParaRPr>
          </a:p>
        </p:txBody>
      </p:sp>
      <p:sp>
        <p:nvSpPr>
          <p:cNvPr id="19" name="TextBox 18"/>
          <p:cNvSpPr txBox="1"/>
          <p:nvPr/>
        </p:nvSpPr>
        <p:spPr>
          <a:xfrm>
            <a:off x="1303784" y="4664881"/>
            <a:ext cx="9832776" cy="1815882"/>
          </a:xfrm>
          <a:prstGeom prst="rect">
            <a:avLst/>
          </a:prstGeom>
          <a:solidFill>
            <a:srgbClr val="FFCC66"/>
          </a:solidFill>
          <a:ln w="57150">
            <a:solidFill>
              <a:srgbClr val="0000FF"/>
            </a:solidFill>
          </a:ln>
        </p:spPr>
        <p:txBody>
          <a:bodyPr wrap="square" rtlCol="0" anchor="ctr">
            <a:spAutoFit/>
          </a:bodyPr>
          <a:lstStyle>
            <a:defPPr>
              <a:defRPr lang="en-GB"/>
            </a:defPPr>
            <a:lvl1pPr>
              <a:defRPr sz="2800" b="1">
                <a:solidFill>
                  <a:srgbClr val="0000FF"/>
                </a:solidFill>
                <a:ea typeface="Arial Unicode MS" panose="020B0604020202020204" pitchFamily="34" charset="-128"/>
              </a:defRPr>
            </a:lvl1pPr>
          </a:lstStyle>
          <a:p>
            <a:pPr algn="ctr"/>
            <a:r>
              <a:rPr lang="en-GB" dirty="0"/>
              <a:t>“The omission to publish it at the time was a misfortune which probably retarded the subject by 10 to 15 years.”</a:t>
            </a:r>
          </a:p>
          <a:p>
            <a:pPr algn="ctr"/>
            <a:endParaRPr lang="en-GB" dirty="0"/>
          </a:p>
          <a:p>
            <a:pPr algn="ctr"/>
            <a:r>
              <a:rPr lang="en-GB" dirty="0"/>
              <a:t>Commentary by Lord Rayleigh in 1896</a:t>
            </a:r>
          </a:p>
        </p:txBody>
      </p:sp>
    </p:spTree>
    <p:extLst>
      <p:ext uri="{BB962C8B-B14F-4D97-AF65-F5344CB8AC3E}">
        <p14:creationId xmlns:p14="http://schemas.microsoft.com/office/powerpoint/2010/main" val="346582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3"/>
                                        </p:tgtEl>
                                        <p:attrNameLst>
                                          <p:attrName>ppt_w</p:attrName>
                                        </p:attrNameLst>
                                      </p:cBhvr>
                                      <p:tavLst>
                                        <p:tav tm="0">
                                          <p:val>
                                            <p:strVal val="ppt_w"/>
                                          </p:val>
                                        </p:tav>
                                        <p:tav tm="100000">
                                          <p:val>
                                            <p:fltVal val="0"/>
                                          </p:val>
                                        </p:tav>
                                      </p:tavLst>
                                    </p:anim>
                                    <p:anim calcmode="lin" valueType="num">
                                      <p:cBhvr>
                                        <p:cTn id="14" dur="500"/>
                                        <p:tgtEl>
                                          <p:spTgt spid="3"/>
                                        </p:tgtEl>
                                        <p:attrNameLst>
                                          <p:attrName>ppt_h</p:attrName>
                                        </p:attrNameLst>
                                      </p:cBhvr>
                                      <p:tavLst>
                                        <p:tav tm="0">
                                          <p:val>
                                            <p:strVal val="ppt_h"/>
                                          </p:val>
                                        </p:tav>
                                        <p:tav tm="100000">
                                          <p:val>
                                            <p:fltVal val="0"/>
                                          </p:val>
                                        </p:tav>
                                      </p:tavLst>
                                    </p:anim>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xit" presetSubtype="32" fill="hold" grpId="1" nodeType="clickEffect">
                                  <p:stCondLst>
                                    <p:cond delay="0"/>
                                  </p:stCondLst>
                                  <p:childTnLst>
                                    <p:anim calcmode="lin" valueType="num">
                                      <p:cBhvr>
                                        <p:cTn id="26" dur="500"/>
                                        <p:tgtEl>
                                          <p:spTgt spid="11"/>
                                        </p:tgtEl>
                                        <p:attrNameLst>
                                          <p:attrName>ppt_w</p:attrName>
                                        </p:attrNameLst>
                                      </p:cBhvr>
                                      <p:tavLst>
                                        <p:tav tm="0">
                                          <p:val>
                                            <p:strVal val="ppt_w"/>
                                          </p:val>
                                        </p:tav>
                                        <p:tav tm="100000">
                                          <p:val>
                                            <p:fltVal val="0"/>
                                          </p:val>
                                        </p:tav>
                                      </p:tavLst>
                                    </p:anim>
                                    <p:anim calcmode="lin" valueType="num">
                                      <p:cBhvr>
                                        <p:cTn id="27" dur="500"/>
                                        <p:tgtEl>
                                          <p:spTgt spid="11"/>
                                        </p:tgtEl>
                                        <p:attrNameLst>
                                          <p:attrName>ppt_h</p:attrName>
                                        </p:attrNameLst>
                                      </p:cBhvr>
                                      <p:tavLst>
                                        <p:tav tm="0">
                                          <p:val>
                                            <p:strVal val="ppt_h"/>
                                          </p:val>
                                        </p:tav>
                                        <p:tav tm="100000">
                                          <p:val>
                                            <p:fltVal val="0"/>
                                          </p:val>
                                        </p:tav>
                                      </p:tavLst>
                                    </p:anim>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1" nodeType="clickEffect">
                                  <p:stCondLst>
                                    <p:cond delay="0"/>
                                  </p:stCondLst>
                                  <p:childTnLst>
                                    <p:anim calcmode="lin" valueType="num">
                                      <p:cBhvr>
                                        <p:cTn id="39" dur="500"/>
                                        <p:tgtEl>
                                          <p:spTgt spid="13"/>
                                        </p:tgtEl>
                                        <p:attrNameLst>
                                          <p:attrName>ppt_w</p:attrName>
                                        </p:attrNameLst>
                                      </p:cBhvr>
                                      <p:tavLst>
                                        <p:tav tm="0">
                                          <p:val>
                                            <p:strVal val="ppt_w"/>
                                          </p:val>
                                        </p:tav>
                                        <p:tav tm="100000">
                                          <p:val>
                                            <p:fltVal val="0"/>
                                          </p:val>
                                        </p:tav>
                                      </p:tavLst>
                                    </p:anim>
                                    <p:anim calcmode="lin" valueType="num">
                                      <p:cBhvr>
                                        <p:cTn id="40" dur="500"/>
                                        <p:tgtEl>
                                          <p:spTgt spid="13"/>
                                        </p:tgtEl>
                                        <p:attrNameLst>
                                          <p:attrName>ppt_h</p:attrName>
                                        </p:attrNameLst>
                                      </p:cBhvr>
                                      <p:tavLst>
                                        <p:tav tm="0">
                                          <p:val>
                                            <p:strVal val="ppt_h"/>
                                          </p:val>
                                        </p:tav>
                                        <p:tav tm="100000">
                                          <p:val>
                                            <p:fltVal val="0"/>
                                          </p:val>
                                        </p:tav>
                                      </p:tavLst>
                                    </p:anim>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fltVal val="0"/>
                                          </p:val>
                                        </p:tav>
                                        <p:tav tm="100000">
                                          <p:val>
                                            <p:strVal val="#ppt_h"/>
                                          </p:val>
                                        </p:tav>
                                      </p:tavLst>
                                    </p:anim>
                                    <p:animEffect transition="in" filter="fade">
                                      <p:cBhvr>
                                        <p:cTn id="5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1" grpId="0" animBg="1"/>
      <p:bldP spid="11" grpId="1" animBg="1"/>
      <p:bldP spid="13" grpId="0" animBg="1"/>
      <p:bldP spid="13" grpId="1" animBg="1"/>
      <p:bldP spid="18"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cstate="email">
            <a:extLst>
              <a:ext uri="{28A0092B-C50C-407E-A947-70E740481C1C}">
                <a14:useLocalDpi xmlns:a14="http://schemas.microsoft.com/office/drawing/2010/main"/>
              </a:ext>
            </a:extLst>
          </a:blip>
          <a:srcRect l="6100"/>
          <a:stretch/>
        </p:blipFill>
        <p:spPr>
          <a:xfrm rot="5400000">
            <a:off x="4609174" y="2378542"/>
            <a:ext cx="6651489" cy="4431927"/>
          </a:xfrm>
          <a:prstGeom prst="rect">
            <a:avLst/>
          </a:prstGeom>
        </p:spPr>
      </p:pic>
      <p:pic>
        <p:nvPicPr>
          <p:cNvPr id="18" name="Picture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50302" y="1471160"/>
            <a:ext cx="7027609" cy="3968849"/>
          </a:xfrm>
          <a:prstGeom prst="rect">
            <a:avLst/>
          </a:prstGeom>
        </p:spPr>
      </p:pic>
      <p:sp>
        <p:nvSpPr>
          <p:cNvPr id="9" name="TextBox 8"/>
          <p:cNvSpPr txBox="1"/>
          <p:nvPr/>
        </p:nvSpPr>
        <p:spPr>
          <a:xfrm>
            <a:off x="5392211" y="25118"/>
            <a:ext cx="5275790" cy="1446550"/>
          </a:xfrm>
          <a:prstGeom prst="rect">
            <a:avLst/>
          </a:prstGeom>
          <a:noFill/>
        </p:spPr>
        <p:txBody>
          <a:bodyPr wrap="square" rtlCol="0">
            <a:spAutoFit/>
          </a:bodyPr>
          <a:lstStyle/>
          <a:p>
            <a:pPr algn="l"/>
            <a:r>
              <a:rPr lang="en-GB" sz="2000" dirty="0">
                <a:ea typeface="Arial Unicode MS" panose="020B0604020202020204" pitchFamily="34" charset="-128"/>
              </a:rPr>
              <a:t>John Tyndall</a:t>
            </a:r>
          </a:p>
          <a:p>
            <a:pPr algn="l"/>
            <a:endParaRPr lang="en-GB" sz="2000" dirty="0">
              <a:ea typeface="Arial Unicode MS" panose="020B0604020202020204" pitchFamily="34" charset="-128"/>
            </a:endParaRPr>
          </a:p>
          <a:p>
            <a:r>
              <a:rPr lang="en-GB" sz="2800" i="1" dirty="0">
                <a:solidFill>
                  <a:srgbClr val="0000FF"/>
                </a:solidFill>
                <a:ea typeface="Arial Unicode MS" panose="020B0604020202020204" pitchFamily="34" charset="-128"/>
              </a:rPr>
              <a:t>HEAT: a Mode of Motion  1865</a:t>
            </a:r>
          </a:p>
          <a:p>
            <a:r>
              <a:rPr lang="en-GB" sz="2000" dirty="0">
                <a:ea typeface="Arial Unicode MS" panose="020B0604020202020204" pitchFamily="34" charset="-128"/>
              </a:rPr>
              <a:t>		</a:t>
            </a:r>
            <a:endParaRPr lang="en-GB" sz="2000" b="1" i="1" dirty="0">
              <a:solidFill>
                <a:srgbClr val="FF0000"/>
              </a:solidFill>
              <a:ea typeface="Arial Unicode MS" panose="020B0604020202020204" pitchFamily="34" charset="-128"/>
            </a:endParaRPr>
          </a:p>
        </p:txBody>
      </p:sp>
      <p:sp>
        <p:nvSpPr>
          <p:cNvPr id="3" name="Rectangle 2"/>
          <p:cNvSpPr/>
          <p:nvPr/>
        </p:nvSpPr>
        <p:spPr bwMode="auto">
          <a:xfrm>
            <a:off x="5822901" y="2564904"/>
            <a:ext cx="4162845" cy="2232248"/>
          </a:xfrm>
          <a:prstGeom prst="rect">
            <a:avLst/>
          </a:prstGeom>
          <a:solidFill>
            <a:srgbClr val="FFFF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GB" dirty="0">
              <a:ea typeface="Arial Unicode MS" panose="020B0604020202020204" pitchFamily="34" charset="-128"/>
            </a:endParaRPr>
          </a:p>
        </p:txBody>
      </p:sp>
      <p:sp>
        <p:nvSpPr>
          <p:cNvPr id="7" name="TextBox 6"/>
          <p:cNvSpPr txBox="1"/>
          <p:nvPr/>
        </p:nvSpPr>
        <p:spPr>
          <a:xfrm>
            <a:off x="2460576" y="1418871"/>
            <a:ext cx="7239846" cy="4524315"/>
          </a:xfrm>
          <a:prstGeom prst="rect">
            <a:avLst/>
          </a:prstGeom>
          <a:solidFill>
            <a:schemeClr val="bg1">
              <a:lumMod val="85000"/>
            </a:schemeClr>
          </a:solidFill>
        </p:spPr>
        <p:txBody>
          <a:bodyPr wrap="square" rtlCol="0">
            <a:spAutoFit/>
          </a:bodyPr>
          <a:lstStyle/>
          <a:p>
            <a:pPr algn="just"/>
            <a:r>
              <a:rPr lang="en-GB" dirty="0">
                <a:latin typeface="Times New Roman" panose="02020603050405020304" pitchFamily="18" charset="0"/>
                <a:ea typeface="Arial Unicode MS" panose="020B0604020202020204" pitchFamily="34" charset="-128"/>
                <a:cs typeface="Times New Roman" panose="02020603050405020304" pitchFamily="18" charset="0"/>
              </a:rPr>
              <a:t>In the following Lectures I have endeavoured to bring the rudiments of a new philosophy within the reach of a person of ordinary intelligence and culture.</a:t>
            </a:r>
          </a:p>
          <a:p>
            <a:endParaRPr lang="en-GB" dirty="0">
              <a:latin typeface="Times New Roman" panose="02020603050405020304" pitchFamily="18" charset="0"/>
              <a:ea typeface="Arial Unicode MS" panose="020B0604020202020204" pitchFamily="34" charset="-128"/>
              <a:cs typeface="Times New Roman" panose="02020603050405020304" pitchFamily="18" charset="0"/>
            </a:endParaRPr>
          </a:p>
          <a:p>
            <a:pPr algn="just"/>
            <a:r>
              <a:rPr lang="en-GB" dirty="0">
                <a:latin typeface="Times New Roman" panose="02020603050405020304" pitchFamily="18" charset="0"/>
                <a:ea typeface="Arial Unicode MS" panose="020B0604020202020204" pitchFamily="34" charset="-128"/>
                <a:cs typeface="Times New Roman" panose="02020603050405020304" pitchFamily="18" charset="0"/>
              </a:rPr>
              <a:t>The first seven Lectures of the course deal with thermometric heat; its generation and consumption in mechanical processes; the determination of the mechanical equivalent of heat; the conception of heat as molecular motion; the application of this conception to solid, liquid and gaseous forms of matter; to expansion and combustion; to specific and latent heat and to calorific conduction..</a:t>
            </a:r>
          </a:p>
        </p:txBody>
      </p:sp>
    </p:spTree>
    <p:extLst>
      <p:ext uri="{BB962C8B-B14F-4D97-AF65-F5344CB8AC3E}">
        <p14:creationId xmlns:p14="http://schemas.microsoft.com/office/powerpoint/2010/main" val="1742216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956332" y="1903790"/>
            <a:ext cx="6527986" cy="4581158"/>
            <a:chOff x="107504" y="476672"/>
            <a:chExt cx="8832242" cy="619822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504" y="476672"/>
              <a:ext cx="8832242" cy="3688801"/>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2064" y="3914652"/>
              <a:ext cx="8223121" cy="2760240"/>
            </a:xfrm>
            <a:prstGeom prst="rect">
              <a:avLst/>
            </a:prstGeom>
          </p:spPr>
        </p:pic>
      </p:grpSp>
      <p:sp>
        <p:nvSpPr>
          <p:cNvPr id="9" name="TextBox 8"/>
          <p:cNvSpPr txBox="1"/>
          <p:nvPr/>
        </p:nvSpPr>
        <p:spPr>
          <a:xfrm>
            <a:off x="4222093" y="25119"/>
            <a:ext cx="5275790" cy="1877437"/>
          </a:xfrm>
          <a:prstGeom prst="rect">
            <a:avLst/>
          </a:prstGeom>
          <a:noFill/>
        </p:spPr>
        <p:txBody>
          <a:bodyPr wrap="square" rtlCol="0">
            <a:spAutoFit/>
          </a:bodyPr>
          <a:lstStyle/>
          <a:p>
            <a:pPr algn="l"/>
            <a:r>
              <a:rPr lang="en-GB" sz="2000" dirty="0">
                <a:ea typeface="Arial Unicode MS" panose="020B0604020202020204" pitchFamily="34" charset="-128"/>
              </a:rPr>
              <a:t>Josiah Willard Gibbs</a:t>
            </a:r>
          </a:p>
          <a:p>
            <a:pPr algn="l"/>
            <a:endParaRPr lang="en-GB" sz="2000" dirty="0">
              <a:ea typeface="Arial Unicode MS" panose="020B0604020202020204" pitchFamily="34" charset="-128"/>
            </a:endParaRPr>
          </a:p>
          <a:p>
            <a:r>
              <a:rPr lang="en-GB" sz="2800" i="1" dirty="0">
                <a:solidFill>
                  <a:srgbClr val="0000FF"/>
                </a:solidFill>
                <a:ea typeface="Arial Unicode MS" panose="020B0604020202020204" pitchFamily="34" charset="-128"/>
              </a:rPr>
              <a:t>Elementary Principles in Statistical Mechanics 1901</a:t>
            </a:r>
          </a:p>
          <a:p>
            <a:r>
              <a:rPr lang="en-GB" sz="2000" dirty="0">
                <a:ea typeface="Arial Unicode MS" panose="020B0604020202020204" pitchFamily="34" charset="-128"/>
              </a:rPr>
              <a:t>		</a:t>
            </a:r>
            <a:endParaRPr lang="en-GB" sz="2000" b="1" i="1" dirty="0">
              <a:solidFill>
                <a:srgbClr val="FF0000"/>
              </a:solidFill>
              <a:ea typeface="Arial Unicode MS" panose="020B0604020202020204" pitchFamily="34" charset="-128"/>
            </a:endParaRPr>
          </a:p>
        </p:txBody>
      </p:sp>
      <p:sp>
        <p:nvSpPr>
          <p:cNvPr id="3" name="Rectangle 2"/>
          <p:cNvSpPr/>
          <p:nvPr/>
        </p:nvSpPr>
        <p:spPr bwMode="auto">
          <a:xfrm>
            <a:off x="4254098" y="2650517"/>
            <a:ext cx="5730334" cy="1225046"/>
          </a:xfrm>
          <a:prstGeom prst="rect">
            <a:avLst/>
          </a:prstGeom>
          <a:solidFill>
            <a:srgbClr val="FFFF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GB" dirty="0">
              <a:ea typeface="Arial Unicode MS" panose="020B0604020202020204" pitchFamily="34" charset="-128"/>
            </a:endParaRPr>
          </a:p>
        </p:txBody>
      </p:sp>
      <p:pic>
        <p:nvPicPr>
          <p:cNvPr id="152578" name="Picture 2" descr="Portrait of Willard Gibbs, circa 189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646029" cy="502240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bwMode="auto">
          <a:xfrm>
            <a:off x="4222093" y="4182622"/>
            <a:ext cx="5730334" cy="2302327"/>
          </a:xfrm>
          <a:prstGeom prst="rect">
            <a:avLst/>
          </a:prstGeom>
          <a:solidFill>
            <a:srgbClr val="FFFF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GB" dirty="0">
              <a:ea typeface="Arial Unicode MS" panose="020B0604020202020204" pitchFamily="34" charset="-128"/>
            </a:endParaRPr>
          </a:p>
        </p:txBody>
      </p:sp>
      <p:sp>
        <p:nvSpPr>
          <p:cNvPr id="7" name="TextBox 6"/>
          <p:cNvSpPr txBox="1"/>
          <p:nvPr/>
        </p:nvSpPr>
        <p:spPr>
          <a:xfrm>
            <a:off x="3247987" y="2332683"/>
            <a:ext cx="7239846" cy="707886"/>
          </a:xfrm>
          <a:prstGeom prst="rect">
            <a:avLst/>
          </a:prstGeom>
          <a:solidFill>
            <a:schemeClr val="bg1">
              <a:lumMod val="85000"/>
            </a:schemeClr>
          </a:solidFill>
        </p:spPr>
        <p:txBody>
          <a:bodyPr wrap="square" rtlCol="0">
            <a:spAutoFit/>
          </a:bodyPr>
          <a:lstStyle/>
          <a:p>
            <a:pPr algn="just"/>
            <a:r>
              <a:rPr lang="en-GB" sz="2000" dirty="0" smtClean="0">
                <a:latin typeface="Times New Roman" panose="02020603050405020304" pitchFamily="18" charset="0"/>
                <a:ea typeface="Arial Unicode MS" panose="020B0604020202020204" pitchFamily="34" charset="-128"/>
                <a:cs typeface="Times New Roman" panose="02020603050405020304" pitchFamily="18" charset="0"/>
              </a:rPr>
              <a:t>In </a:t>
            </a:r>
            <a:r>
              <a:rPr lang="en-GB" sz="2000" dirty="0">
                <a:latin typeface="Times New Roman" panose="02020603050405020304" pitchFamily="18" charset="0"/>
                <a:ea typeface="Arial Unicode MS" panose="020B0604020202020204" pitchFamily="34" charset="-128"/>
                <a:cs typeface="Times New Roman" panose="02020603050405020304" pitchFamily="18" charset="0"/>
              </a:rPr>
              <a:t>the present state of science, it hardly seems possible to frame a dynamic theory of molecular action…</a:t>
            </a:r>
          </a:p>
        </p:txBody>
      </p:sp>
      <p:sp>
        <p:nvSpPr>
          <p:cNvPr id="13" name="TextBox 12"/>
          <p:cNvSpPr txBox="1"/>
          <p:nvPr/>
        </p:nvSpPr>
        <p:spPr>
          <a:xfrm>
            <a:off x="3247987" y="3263040"/>
            <a:ext cx="7239846" cy="2554545"/>
          </a:xfrm>
          <a:prstGeom prst="rect">
            <a:avLst/>
          </a:prstGeom>
          <a:solidFill>
            <a:schemeClr val="bg1">
              <a:lumMod val="85000"/>
            </a:schemeClr>
          </a:solidFill>
        </p:spPr>
        <p:txBody>
          <a:bodyPr wrap="square" rtlCol="0">
            <a:spAutoFit/>
          </a:bodyPr>
          <a:lstStyle/>
          <a:p>
            <a:pPr algn="just"/>
            <a:r>
              <a:rPr lang="en-GB" sz="2000" dirty="0">
                <a:latin typeface="Times New Roman" panose="02020603050405020304" pitchFamily="18" charset="0"/>
                <a:ea typeface="Arial Unicode MS" panose="020B0604020202020204" pitchFamily="34" charset="-128"/>
                <a:cs typeface="Times New Roman" panose="02020603050405020304" pitchFamily="18" charset="0"/>
              </a:rPr>
              <a:t>Even if we confine our attention to the phenomena distinctively thermodynamic, we do not escape difficulties in as simple a matter as the number of degrees of freedom of a diatomic gas. It is well known that while theory would assign to the gas six degrees of freedom per molecule, in our experiments on specific heat we cannot account for more than five. </a:t>
            </a:r>
            <a:r>
              <a:rPr lang="en-GB" sz="2000" b="1" i="1"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Certainly, one is building on an insecure foundation who rests his work on hypotheses concerning the constitution of matter</a:t>
            </a:r>
            <a:r>
              <a:rPr lang="en-GB" sz="2000" dirty="0">
                <a:latin typeface="Times New Roman" panose="02020603050405020304" pitchFamily="18" charset="0"/>
                <a:ea typeface="Arial Unicode MS" panose="020B0604020202020204" pitchFamily="34" charset="-128"/>
                <a:cs typeface="Times New Roman" panose="02020603050405020304" pitchFamily="18" charset="0"/>
              </a:rPr>
              <a:t>.</a:t>
            </a:r>
          </a:p>
        </p:txBody>
      </p:sp>
    </p:spTree>
    <p:extLst>
      <p:ext uri="{BB962C8B-B14F-4D97-AF65-F5344CB8AC3E}">
        <p14:creationId xmlns:p14="http://schemas.microsoft.com/office/powerpoint/2010/main" val="3416394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xit" presetSubtype="32" fill="hold" grpId="1" nodeType="clickEffect">
                                  <p:stCondLst>
                                    <p:cond delay="0"/>
                                  </p:stCondLst>
                                  <p:childTnLst>
                                    <p:anim calcmode="lin" valueType="num">
                                      <p:cBhvr>
                                        <p:cTn id="26" dur="500"/>
                                        <p:tgtEl>
                                          <p:spTgt spid="13"/>
                                        </p:tgtEl>
                                        <p:attrNameLst>
                                          <p:attrName>ppt_w</p:attrName>
                                        </p:attrNameLst>
                                      </p:cBhvr>
                                      <p:tavLst>
                                        <p:tav tm="0">
                                          <p:val>
                                            <p:strVal val="ppt_w"/>
                                          </p:val>
                                        </p:tav>
                                        <p:tav tm="100000">
                                          <p:val>
                                            <p:fltVal val="0"/>
                                          </p:val>
                                        </p:tav>
                                      </p:tavLst>
                                    </p:anim>
                                    <p:anim calcmode="lin" valueType="num">
                                      <p:cBhvr>
                                        <p:cTn id="27" dur="500"/>
                                        <p:tgtEl>
                                          <p:spTgt spid="13"/>
                                        </p:tgtEl>
                                        <p:attrNameLst>
                                          <p:attrName>ppt_h</p:attrName>
                                        </p:attrNameLst>
                                      </p:cBhvr>
                                      <p:tavLst>
                                        <p:tav tm="0">
                                          <p:val>
                                            <p:strVal val="ppt_h"/>
                                          </p:val>
                                        </p:tav>
                                        <p:tav tm="100000">
                                          <p:val>
                                            <p:fltVal val="0"/>
                                          </p:val>
                                        </p:tav>
                                      </p:tavLst>
                                    </p:anim>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3" grpId="0" animBg="1"/>
      <p:bldP spid="13"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b="45121"/>
          <a:stretch/>
        </p:blipFill>
        <p:spPr>
          <a:xfrm>
            <a:off x="6862199" y="2275519"/>
            <a:ext cx="5329801" cy="4788675"/>
          </a:xfrm>
          <a:prstGeom prst="rect">
            <a:avLst/>
          </a:prstGeom>
        </p:spPr>
      </p:pic>
      <p:sp>
        <p:nvSpPr>
          <p:cNvPr id="9" name="TextBox 8"/>
          <p:cNvSpPr txBox="1"/>
          <p:nvPr/>
        </p:nvSpPr>
        <p:spPr>
          <a:xfrm>
            <a:off x="3681096" y="17410"/>
            <a:ext cx="6108983" cy="2354491"/>
          </a:xfrm>
          <a:prstGeom prst="rect">
            <a:avLst/>
          </a:prstGeom>
          <a:noFill/>
        </p:spPr>
        <p:txBody>
          <a:bodyPr wrap="square" rtlCol="0">
            <a:spAutoFit/>
          </a:bodyPr>
          <a:lstStyle/>
          <a:p>
            <a:pPr algn="l"/>
            <a:r>
              <a:rPr lang="en-GB" sz="2000" dirty="0">
                <a:ea typeface="Arial Unicode MS" panose="020B0604020202020204" pitchFamily="34" charset="-128"/>
              </a:rPr>
              <a:t>Jean Baptiste Perrin</a:t>
            </a:r>
          </a:p>
          <a:p>
            <a:pPr algn="l"/>
            <a:endParaRPr lang="en-GB" sz="1100" dirty="0">
              <a:ea typeface="Arial Unicode MS" panose="020B0604020202020204" pitchFamily="34" charset="-128"/>
            </a:endParaRPr>
          </a:p>
          <a:p>
            <a:r>
              <a:rPr lang="en-GB" sz="2800" i="1" dirty="0">
                <a:solidFill>
                  <a:srgbClr val="0000FF"/>
                </a:solidFill>
                <a:ea typeface="Arial Unicode MS" panose="020B0604020202020204" pitchFamily="34" charset="-128"/>
              </a:rPr>
              <a:t>Nobel Prize for Physics 1926</a:t>
            </a:r>
          </a:p>
          <a:p>
            <a:r>
              <a:rPr lang="en-GB" sz="2800" i="1" dirty="0">
                <a:solidFill>
                  <a:srgbClr val="0000FF"/>
                </a:solidFill>
                <a:ea typeface="Arial Unicode MS" panose="020B0604020202020204" pitchFamily="34" charset="-128"/>
              </a:rPr>
              <a:t>“</a:t>
            </a:r>
            <a:r>
              <a:rPr lang="en-GB" sz="2000" i="1" dirty="0">
                <a:solidFill>
                  <a:srgbClr val="0000FF"/>
                </a:solidFill>
                <a:ea typeface="Arial Unicode MS" panose="020B0604020202020204" pitchFamily="34" charset="-128"/>
              </a:rPr>
              <a:t>for his work on the discontinuous structure of matter, and especially for his discovery of sedimentation equilibrium”.</a:t>
            </a:r>
          </a:p>
          <a:p>
            <a:r>
              <a:rPr lang="en-GB" sz="2000" dirty="0">
                <a:ea typeface="Arial Unicode MS" panose="020B0604020202020204" pitchFamily="34" charset="-128"/>
              </a:rPr>
              <a:t>		</a:t>
            </a:r>
            <a:endParaRPr lang="en-GB" sz="2000" b="1" i="1" dirty="0">
              <a:solidFill>
                <a:srgbClr val="FF0000"/>
              </a:solidFill>
              <a:ea typeface="Arial Unicode MS" panose="020B0604020202020204" pitchFamily="34" charset="-128"/>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866816" y="2990434"/>
            <a:ext cx="2259802" cy="3528392"/>
          </a:xfrm>
          <a:prstGeom prst="rect">
            <a:avLst/>
          </a:prstGeom>
        </p:spPr>
      </p:pic>
      <p:pic>
        <p:nvPicPr>
          <p:cNvPr id="145410" name="Picture 2" descr="http://www.nobelprize.org/nobel_prizes/physics/laureates/1926/perrin.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1617"/>
            <a:ext cx="3681098" cy="51580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6914423" y="6138915"/>
            <a:ext cx="5280079" cy="759821"/>
          </a:xfrm>
          <a:prstGeom prst="rect">
            <a:avLst/>
          </a:prstGeom>
          <a:solidFill>
            <a:srgbClr val="FFFF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GB" dirty="0">
              <a:ea typeface="Arial Unicode MS" panose="020B0604020202020204" pitchFamily="34" charset="-128"/>
            </a:endParaRPr>
          </a:p>
        </p:txBody>
      </p:sp>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81098" y="2299423"/>
            <a:ext cx="3208038" cy="1657537"/>
          </a:xfrm>
          <a:prstGeom prst="rect">
            <a:avLst/>
          </a:prstGeom>
        </p:spPr>
      </p:pic>
      <p:sp>
        <p:nvSpPr>
          <p:cNvPr id="7" name="TextBox 6"/>
          <p:cNvSpPr txBox="1"/>
          <p:nvPr/>
        </p:nvSpPr>
        <p:spPr>
          <a:xfrm>
            <a:off x="3115664" y="4352886"/>
            <a:ext cx="7239846" cy="1200329"/>
          </a:xfrm>
          <a:prstGeom prst="rect">
            <a:avLst/>
          </a:prstGeom>
          <a:solidFill>
            <a:schemeClr val="bg1">
              <a:lumMod val="85000"/>
            </a:schemeClr>
          </a:solidFill>
        </p:spPr>
        <p:txBody>
          <a:bodyPr wrap="square" rtlCol="0">
            <a:spAutoFit/>
          </a:bodyPr>
          <a:lstStyle/>
          <a:p>
            <a:pPr algn="ctr"/>
            <a:r>
              <a:rPr lang="en-GB" sz="2400" b="1" i="1"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The discovery of such relationships marks the point where the underlying reality of molecules becomes a part of our scientific consciousness.</a:t>
            </a:r>
          </a:p>
        </p:txBody>
      </p:sp>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7255" y="7330872"/>
            <a:ext cx="5634361" cy="8993042"/>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915416" y="7330872"/>
            <a:ext cx="5025241" cy="8993042"/>
          </a:xfrm>
          <a:prstGeom prst="rect">
            <a:avLst/>
          </a:prstGeom>
        </p:spPr>
      </p:pic>
    </p:spTree>
    <p:extLst>
      <p:ext uri="{BB962C8B-B14F-4D97-AF65-F5344CB8AC3E}">
        <p14:creationId xmlns:p14="http://schemas.microsoft.com/office/powerpoint/2010/main" val="258235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055440" y="1052736"/>
            <a:ext cx="10081120" cy="561662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2900">
                <a:solidFill>
                  <a:srgbClr val="003A6E"/>
                </a:solidFill>
                <a:latin typeface="+mn-lt"/>
                <a:ea typeface="+mn-ea"/>
                <a:cs typeface="+mn-cs"/>
              </a:defRPr>
            </a:lvl1pPr>
            <a:lvl2pPr marL="742950" indent="-285750" algn="l" rtl="0" eaLnBrk="0" fontAlgn="base" hangingPunct="0">
              <a:spcBef>
                <a:spcPct val="20000"/>
              </a:spcBef>
              <a:spcAft>
                <a:spcPct val="0"/>
              </a:spcAft>
              <a:buChar char="–"/>
              <a:defRPr sz="2400">
                <a:solidFill>
                  <a:srgbClr val="003A6E"/>
                </a:solidFill>
                <a:latin typeface="+mn-lt"/>
                <a:ea typeface="+mn-ea"/>
              </a:defRPr>
            </a:lvl2pPr>
            <a:lvl3pPr marL="1143000" indent="-228600" algn="l" rtl="0" eaLnBrk="0" fontAlgn="base" hangingPunct="0">
              <a:spcBef>
                <a:spcPct val="20000"/>
              </a:spcBef>
              <a:spcAft>
                <a:spcPct val="0"/>
              </a:spcAft>
              <a:buChar char="•"/>
              <a:defRPr sz="2200">
                <a:solidFill>
                  <a:srgbClr val="003A6E"/>
                </a:solidFill>
                <a:latin typeface="+mn-lt"/>
                <a:ea typeface="+mn-ea"/>
              </a:defRPr>
            </a:lvl3pPr>
            <a:lvl4pPr marL="1600200" indent="-228600" algn="l" rtl="0" eaLnBrk="0" fontAlgn="base" hangingPunct="0">
              <a:spcBef>
                <a:spcPct val="20000"/>
              </a:spcBef>
              <a:spcAft>
                <a:spcPct val="0"/>
              </a:spcAft>
              <a:buChar char="–"/>
              <a:defRPr sz="2000">
                <a:solidFill>
                  <a:srgbClr val="003A6E"/>
                </a:solidFill>
                <a:latin typeface="+mn-lt"/>
                <a:ea typeface="+mn-ea"/>
              </a:defRPr>
            </a:lvl4pPr>
            <a:lvl5pPr marL="2057400" indent="-228600" algn="l" rtl="0" eaLnBrk="0" fontAlgn="base" hangingPunct="0">
              <a:spcBef>
                <a:spcPct val="20000"/>
              </a:spcBef>
              <a:spcAft>
                <a:spcPct val="0"/>
              </a:spcAft>
              <a:buChar char="»"/>
              <a:defRPr sz="1400">
                <a:solidFill>
                  <a:srgbClr val="003A6E"/>
                </a:solidFill>
                <a:latin typeface="+mn-lt"/>
                <a:ea typeface="+mn-ea"/>
              </a:defRPr>
            </a:lvl5pPr>
            <a:lvl6pPr marL="2514600" indent="-228600" algn="l" rtl="0" fontAlgn="base">
              <a:spcBef>
                <a:spcPct val="20000"/>
              </a:spcBef>
              <a:spcAft>
                <a:spcPct val="0"/>
              </a:spcAft>
              <a:buChar char="»"/>
              <a:defRPr sz="1400">
                <a:solidFill>
                  <a:srgbClr val="003A6E"/>
                </a:solidFill>
                <a:latin typeface="+mn-lt"/>
                <a:ea typeface="+mn-ea"/>
              </a:defRPr>
            </a:lvl6pPr>
            <a:lvl7pPr marL="2971800" indent="-228600" algn="l" rtl="0" fontAlgn="base">
              <a:spcBef>
                <a:spcPct val="20000"/>
              </a:spcBef>
              <a:spcAft>
                <a:spcPct val="0"/>
              </a:spcAft>
              <a:buChar char="»"/>
              <a:defRPr sz="1400">
                <a:solidFill>
                  <a:srgbClr val="003A6E"/>
                </a:solidFill>
                <a:latin typeface="+mn-lt"/>
                <a:ea typeface="+mn-ea"/>
              </a:defRPr>
            </a:lvl7pPr>
            <a:lvl8pPr marL="3429000" indent="-228600" algn="l" rtl="0" fontAlgn="base">
              <a:spcBef>
                <a:spcPct val="20000"/>
              </a:spcBef>
              <a:spcAft>
                <a:spcPct val="0"/>
              </a:spcAft>
              <a:buChar char="»"/>
              <a:defRPr sz="1400">
                <a:solidFill>
                  <a:srgbClr val="003A6E"/>
                </a:solidFill>
                <a:latin typeface="+mn-lt"/>
                <a:ea typeface="+mn-ea"/>
              </a:defRPr>
            </a:lvl8pPr>
            <a:lvl9pPr marL="3886200" indent="-228600" algn="l" rtl="0" fontAlgn="base">
              <a:spcBef>
                <a:spcPct val="20000"/>
              </a:spcBef>
              <a:spcAft>
                <a:spcPct val="0"/>
              </a:spcAft>
              <a:buChar char="»"/>
              <a:defRPr sz="1400">
                <a:solidFill>
                  <a:srgbClr val="003A6E"/>
                </a:solidFill>
                <a:latin typeface="+mn-lt"/>
                <a:ea typeface="+mn-ea"/>
              </a:defRPr>
            </a:lvl9pPr>
          </a:lstStyle>
          <a:p>
            <a:pPr marL="0" indent="0" algn="ctr" eaLnBrk="1" hangingPunct="1">
              <a:lnSpc>
                <a:spcPct val="150000"/>
              </a:lnSpc>
              <a:spcBef>
                <a:spcPts val="1200"/>
              </a:spcBef>
              <a:spcAft>
                <a:spcPts val="1200"/>
              </a:spcAft>
              <a:buNone/>
            </a:pPr>
            <a:r>
              <a:rPr lang="en-GB" sz="3600" b="1" i="1" dirty="0" smtClean="0">
                <a:solidFill>
                  <a:srgbClr val="FF0000"/>
                </a:solidFill>
                <a:ea typeface="Arial Unicode MS" panose="020B0604020202020204" pitchFamily="34" charset="-128"/>
              </a:rPr>
              <a:t>Now our </a:t>
            </a:r>
            <a:r>
              <a:rPr lang="en-GB" sz="3600" b="1" i="1" dirty="0">
                <a:solidFill>
                  <a:srgbClr val="FF0000"/>
                </a:solidFill>
                <a:ea typeface="Arial Unicode MS" panose="020B0604020202020204" pitchFamily="34" charset="-128"/>
              </a:rPr>
              <a:t>ideas </a:t>
            </a:r>
            <a:r>
              <a:rPr lang="en-GB" sz="3600" b="1" i="1" dirty="0" smtClean="0">
                <a:solidFill>
                  <a:srgbClr val="FF0000"/>
                </a:solidFill>
                <a:ea typeface="Arial Unicode MS" panose="020B0604020202020204" pitchFamily="34" charset="-128"/>
              </a:rPr>
              <a:t>are clearer</a:t>
            </a:r>
            <a:r>
              <a:rPr lang="en-GB" sz="3600" b="1" i="1" dirty="0">
                <a:solidFill>
                  <a:srgbClr val="FF0000"/>
                </a:solidFill>
                <a:ea typeface="Arial Unicode MS" panose="020B0604020202020204" pitchFamily="34" charset="-128"/>
              </a:rPr>
              <a:t>…</a:t>
            </a:r>
          </a:p>
          <a:p>
            <a:pPr marL="0" indent="0" algn="ctr" eaLnBrk="1" hangingPunct="1">
              <a:lnSpc>
                <a:spcPct val="150000"/>
              </a:lnSpc>
              <a:spcBef>
                <a:spcPts val="1200"/>
              </a:spcBef>
              <a:spcAft>
                <a:spcPts val="1200"/>
              </a:spcAft>
              <a:buNone/>
            </a:pPr>
            <a:r>
              <a:rPr lang="en-GB" sz="3600" b="1" i="1" dirty="0" smtClean="0">
                <a:solidFill>
                  <a:srgbClr val="FF0000"/>
                </a:solidFill>
                <a:ea typeface="Arial Unicode MS" panose="020B0604020202020204" pitchFamily="34" charset="-128"/>
              </a:rPr>
              <a:t>And we </a:t>
            </a:r>
            <a:r>
              <a:rPr lang="en-GB" sz="3600" b="1" i="1" dirty="0">
                <a:solidFill>
                  <a:srgbClr val="FF0000"/>
                </a:solidFill>
                <a:ea typeface="Arial Unicode MS" panose="020B0604020202020204" pitchFamily="34" charset="-128"/>
              </a:rPr>
              <a:t>have progressed experimentally…</a:t>
            </a:r>
          </a:p>
          <a:p>
            <a:pPr marL="0" indent="0" algn="ctr" eaLnBrk="1" hangingPunct="1">
              <a:lnSpc>
                <a:spcPct val="80000"/>
              </a:lnSpc>
              <a:buNone/>
            </a:pPr>
            <a:endParaRPr lang="en-GB" sz="3600" b="1" dirty="0">
              <a:solidFill>
                <a:srgbClr val="FF0000"/>
              </a:solidFill>
              <a:ea typeface="Arial Unicode MS" panose="020B0604020202020204" pitchFamily="34" charset="-128"/>
            </a:endParaRPr>
          </a:p>
        </p:txBody>
      </p:sp>
    </p:spTree>
    <p:extLst>
      <p:ext uri="{BB962C8B-B14F-4D97-AF65-F5344CB8AC3E}">
        <p14:creationId xmlns:p14="http://schemas.microsoft.com/office/powerpoint/2010/main" val="280644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l="18014" r="18374" b="17824"/>
          <a:stretch/>
        </p:blipFill>
        <p:spPr>
          <a:xfrm>
            <a:off x="1631504" y="476672"/>
            <a:ext cx="8640960" cy="6193962"/>
          </a:xfrm>
          <a:prstGeom prst="rect">
            <a:avLst/>
          </a:prstGeom>
        </p:spPr>
      </p:pic>
      <p:sp>
        <p:nvSpPr>
          <p:cNvPr id="4" name="Rectangle 8"/>
          <p:cNvSpPr>
            <a:spLocks noChangeArrowheads="1"/>
          </p:cNvSpPr>
          <p:nvPr/>
        </p:nvSpPr>
        <p:spPr bwMode="auto">
          <a:xfrm>
            <a:off x="1570533" y="-10311"/>
            <a:ext cx="82564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r>
              <a:rPr lang="en-GB" sz="3200" dirty="0">
                <a:solidFill>
                  <a:srgbClr val="F62A08"/>
                </a:solidFill>
                <a:ea typeface="Arial Unicode MS" panose="020B0604020202020204" pitchFamily="34" charset="-128"/>
              </a:rPr>
              <a:t>We have (slowly) got better at measuring </a:t>
            </a:r>
            <a:r>
              <a:rPr lang="en-GB" sz="3200" i="1" dirty="0">
                <a:solidFill>
                  <a:srgbClr val="F62A08"/>
                </a:solidFill>
                <a:ea typeface="Arial Unicode MS" panose="020B0604020202020204" pitchFamily="34" charset="-128"/>
              </a:rPr>
              <a:t>k</a:t>
            </a:r>
            <a:r>
              <a:rPr lang="en-GB" sz="3200" baseline="-25000" dirty="0">
                <a:solidFill>
                  <a:srgbClr val="F62A08"/>
                </a:solidFill>
                <a:ea typeface="Arial Unicode MS" panose="020B0604020202020204" pitchFamily="34" charset="-128"/>
              </a:rPr>
              <a:t>B</a:t>
            </a:r>
          </a:p>
        </p:txBody>
      </p:sp>
      <p:sp>
        <p:nvSpPr>
          <p:cNvPr id="6" name="TextBox 5"/>
          <p:cNvSpPr txBox="1"/>
          <p:nvPr/>
        </p:nvSpPr>
        <p:spPr>
          <a:xfrm>
            <a:off x="1570534" y="6174748"/>
            <a:ext cx="8485907" cy="707886"/>
          </a:xfrm>
          <a:prstGeom prst="rect">
            <a:avLst/>
          </a:prstGeom>
          <a:noFill/>
        </p:spPr>
        <p:txBody>
          <a:bodyPr wrap="square" rtlCol="0">
            <a:spAutoFit/>
          </a:bodyPr>
          <a:lstStyle/>
          <a:p>
            <a:pPr algn="l"/>
            <a:endParaRPr lang="en-GB" sz="2000" dirty="0">
              <a:ea typeface="Arial Unicode MS" panose="020B0604020202020204" pitchFamily="34" charset="-128"/>
            </a:endParaRPr>
          </a:p>
          <a:p>
            <a:r>
              <a:rPr lang="en-GB" sz="2000" dirty="0">
                <a:solidFill>
                  <a:srgbClr val="0000FF"/>
                </a:solidFill>
                <a:ea typeface="Arial Unicode MS" panose="020B0604020202020204" pitchFamily="34" charset="-128"/>
              </a:rPr>
              <a:t>From</a:t>
            </a:r>
            <a:r>
              <a:rPr lang="en-GB" sz="2000" i="1" dirty="0">
                <a:solidFill>
                  <a:srgbClr val="0000FF"/>
                </a:solidFill>
                <a:ea typeface="Arial Unicode MS" panose="020B0604020202020204" pitchFamily="34" charset="-128"/>
              </a:rPr>
              <a:t> White and Fischer: Metrologia </a:t>
            </a:r>
            <a:r>
              <a:rPr lang="en-GB" sz="2000" b="1" dirty="0">
                <a:solidFill>
                  <a:srgbClr val="0000FF"/>
                </a:solidFill>
                <a:ea typeface="Arial Unicode MS" panose="020B0604020202020204" pitchFamily="34" charset="-128"/>
              </a:rPr>
              <a:t>52</a:t>
            </a:r>
            <a:r>
              <a:rPr lang="en-GB" sz="2000" dirty="0">
                <a:solidFill>
                  <a:srgbClr val="0000FF"/>
                </a:solidFill>
                <a:ea typeface="Arial Unicode MS" panose="020B0604020202020204" pitchFamily="34" charset="-128"/>
              </a:rPr>
              <a:t> (2015) S213-S216 </a:t>
            </a:r>
            <a:r>
              <a:rPr lang="en-GB" sz="2000" dirty="0">
                <a:ea typeface="Arial Unicode MS" panose="020B0604020202020204" pitchFamily="34" charset="-128"/>
              </a:rPr>
              <a:t>		</a:t>
            </a:r>
            <a:endParaRPr lang="en-GB" sz="2000" b="1" i="1" dirty="0">
              <a:solidFill>
                <a:srgbClr val="FF0000"/>
              </a:solidFill>
              <a:ea typeface="Arial Unicode MS" panose="020B0604020202020204" pitchFamily="34" charset="-128"/>
            </a:endParaRPr>
          </a:p>
        </p:txBody>
      </p:sp>
      <p:sp>
        <p:nvSpPr>
          <p:cNvPr id="7" name="TextBox 6"/>
          <p:cNvSpPr txBox="1"/>
          <p:nvPr/>
        </p:nvSpPr>
        <p:spPr>
          <a:xfrm>
            <a:off x="1524001" y="2502752"/>
            <a:ext cx="9178663" cy="400110"/>
          </a:xfrm>
          <a:prstGeom prst="rect">
            <a:avLst/>
          </a:prstGeom>
          <a:solidFill>
            <a:srgbClr val="FFCC00"/>
          </a:solidFill>
        </p:spPr>
        <p:txBody>
          <a:bodyPr wrap="square" rtlCol="0">
            <a:spAutoFit/>
          </a:bodyPr>
          <a:lstStyle/>
          <a:p>
            <a:r>
              <a:rPr lang="en-GB" sz="2000" dirty="0">
                <a:solidFill>
                  <a:srgbClr val="0070C0"/>
                </a:solidFill>
                <a:ea typeface="Arial Unicode MS" panose="020B0604020202020204" pitchFamily="34" charset="-128"/>
              </a:rPr>
              <a:t>Relative uncertainty in the Boltzmann constant 		</a:t>
            </a:r>
            <a:endParaRPr lang="en-GB" sz="2000" b="1" i="1" dirty="0">
              <a:solidFill>
                <a:srgbClr val="0070C0"/>
              </a:solidFill>
              <a:ea typeface="Arial Unicode MS" panose="020B0604020202020204" pitchFamily="34" charset="-128"/>
            </a:endParaRPr>
          </a:p>
        </p:txBody>
      </p:sp>
      <p:sp>
        <p:nvSpPr>
          <p:cNvPr id="8" name="TextBox 7"/>
          <p:cNvSpPr txBox="1"/>
          <p:nvPr/>
        </p:nvSpPr>
        <p:spPr>
          <a:xfrm>
            <a:off x="1524001" y="3646295"/>
            <a:ext cx="9178663" cy="400110"/>
          </a:xfrm>
          <a:prstGeom prst="rect">
            <a:avLst/>
          </a:prstGeom>
          <a:solidFill>
            <a:srgbClr val="FFCC00"/>
          </a:solidFill>
        </p:spPr>
        <p:txBody>
          <a:bodyPr wrap="square" rtlCol="0">
            <a:spAutoFit/>
          </a:bodyPr>
          <a:lstStyle/>
          <a:p>
            <a:r>
              <a:rPr lang="en-GB" sz="2000" dirty="0">
                <a:solidFill>
                  <a:srgbClr val="FF0000"/>
                </a:solidFill>
                <a:ea typeface="Arial Unicode MS" panose="020B0604020202020204" pitchFamily="34" charset="-128"/>
              </a:rPr>
              <a:t>Relative reproducibility of practical temperature scales at ~ 100 °C</a:t>
            </a:r>
            <a:r>
              <a:rPr lang="en-GB" sz="2000" dirty="0">
                <a:ea typeface="Arial Unicode MS" panose="020B0604020202020204" pitchFamily="34" charset="-128"/>
              </a:rPr>
              <a:t>	</a:t>
            </a:r>
            <a:endParaRPr lang="en-GB" sz="2000" b="1" i="1" dirty="0">
              <a:solidFill>
                <a:srgbClr val="FF0000"/>
              </a:solidFill>
              <a:ea typeface="Arial Unicode MS" panose="020B0604020202020204" pitchFamily="34" charset="-128"/>
            </a:endParaRPr>
          </a:p>
        </p:txBody>
      </p:sp>
      <p:sp>
        <p:nvSpPr>
          <p:cNvPr id="9" name="Oval 8"/>
          <p:cNvSpPr/>
          <p:nvPr/>
        </p:nvSpPr>
        <p:spPr bwMode="auto">
          <a:xfrm>
            <a:off x="8327748" y="4068629"/>
            <a:ext cx="1525042" cy="1525042"/>
          </a:xfrm>
          <a:prstGeom prst="ellipse">
            <a:avLst/>
          </a:prstGeom>
          <a:noFill/>
          <a:ln w="76200" cap="flat" cmpd="sng" algn="ctr">
            <a:solidFill>
              <a:srgbClr val="FF0000"/>
            </a:solidFill>
            <a:prstDash val="sys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GB" dirty="0">
              <a:ea typeface="Arial Unicode MS" panose="020B0604020202020204" pitchFamily="34" charset="-128"/>
            </a:endParaRPr>
          </a:p>
        </p:txBody>
      </p:sp>
      <p:sp>
        <p:nvSpPr>
          <p:cNvPr id="3" name="Oval 2"/>
          <p:cNvSpPr/>
          <p:nvPr/>
        </p:nvSpPr>
        <p:spPr bwMode="auto">
          <a:xfrm>
            <a:off x="9380220" y="5129919"/>
            <a:ext cx="152400" cy="152400"/>
          </a:xfrm>
          <a:prstGeom prst="ellipse">
            <a:avLst/>
          </a:prstGeom>
          <a:solidFill>
            <a:srgbClr val="FF0000"/>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Tree>
    <p:extLst>
      <p:ext uri="{BB962C8B-B14F-4D97-AF65-F5344CB8AC3E}">
        <p14:creationId xmlns:p14="http://schemas.microsoft.com/office/powerpoint/2010/main" val="3723950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par>
                          <p:cTn id="11" fill="hold">
                            <p:stCondLst>
                              <p:cond delay="500"/>
                            </p:stCondLst>
                            <p:childTnLst>
                              <p:par>
                                <p:cTn id="12" presetID="21" presetClass="entr" presetSubtype="1"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A Golden Rule for Experimental Science: Do it quick: Then. Do it r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03448"/>
            <a:ext cx="12192000" cy="93201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p:cNvSpPr>
            <a:spLocks noChangeArrowheads="1"/>
          </p:cNvSpPr>
          <p:nvPr/>
        </p:nvSpPr>
        <p:spPr bwMode="auto">
          <a:xfrm>
            <a:off x="1141291" y="2442496"/>
            <a:ext cx="977924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GB" sz="4800" b="1" dirty="0" smtClean="0">
                <a:solidFill>
                  <a:srgbClr val="FFFF00"/>
                </a:solidFill>
                <a:ea typeface="Arial Unicode MS" panose="020B0604020202020204" pitchFamily="34" charset="-128"/>
              </a:rPr>
              <a:t>It is measurement that makes science scientific. Not Maths.</a:t>
            </a:r>
          </a:p>
        </p:txBody>
      </p:sp>
    </p:spTree>
    <p:extLst>
      <p:ext uri="{BB962C8B-B14F-4D97-AF65-F5344CB8AC3E}">
        <p14:creationId xmlns:p14="http://schemas.microsoft.com/office/powerpoint/2010/main" val="3918021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67608" y="2276872"/>
            <a:ext cx="6552728" cy="2554545"/>
          </a:xfrm>
          <a:prstGeom prst="rect">
            <a:avLst/>
          </a:prstGeom>
          <a:noFill/>
        </p:spPr>
        <p:txBody>
          <a:bodyPr wrap="square" rtlCol="0">
            <a:spAutoFit/>
          </a:bodyPr>
          <a:lstStyle/>
          <a:p>
            <a:pPr algn="ctr"/>
            <a:r>
              <a:rPr lang="en-GB" sz="3200" dirty="0" smtClean="0">
                <a:ea typeface="Arial Unicode MS" panose="020B0604020202020204" pitchFamily="34" charset="-128"/>
              </a:rPr>
              <a:t>Temperature </a:t>
            </a:r>
            <a:r>
              <a:rPr lang="en-GB" sz="3200" dirty="0">
                <a:ea typeface="Arial Unicode MS" panose="020B0604020202020204" pitchFamily="34" charset="-128"/>
              </a:rPr>
              <a:t>measurement became important for science and engineering before we understood what we were measuring!</a:t>
            </a:r>
          </a:p>
          <a:p>
            <a:pPr marL="342900" indent="-342900">
              <a:buFont typeface="Arial" panose="020B0604020202020204" pitchFamily="34" charset="0"/>
              <a:buChar char="•"/>
            </a:pPr>
            <a:endParaRPr lang="en-GB" sz="3200" dirty="0">
              <a:ea typeface="Arial Unicode MS" panose="020B0604020202020204" pitchFamily="34" charset="-128"/>
            </a:endParaRPr>
          </a:p>
        </p:txBody>
      </p:sp>
      <p:sp>
        <p:nvSpPr>
          <p:cNvPr id="7" name="Rectangle 8"/>
          <p:cNvSpPr>
            <a:spLocks noChangeArrowheads="1"/>
          </p:cNvSpPr>
          <p:nvPr/>
        </p:nvSpPr>
        <p:spPr bwMode="auto">
          <a:xfrm>
            <a:off x="0" y="-10311"/>
            <a:ext cx="82564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r>
              <a:rPr lang="en-GB" sz="3200" b="1" dirty="0">
                <a:solidFill>
                  <a:srgbClr val="F62A08"/>
                </a:solidFill>
                <a:ea typeface="Arial Unicode MS" panose="020B0604020202020204" pitchFamily="34" charset="-128"/>
              </a:rPr>
              <a:t>Why has this taken so long?</a:t>
            </a:r>
          </a:p>
        </p:txBody>
      </p:sp>
    </p:spTree>
    <p:extLst>
      <p:ext uri="{BB962C8B-B14F-4D97-AF65-F5344CB8AC3E}">
        <p14:creationId xmlns:p14="http://schemas.microsoft.com/office/powerpoint/2010/main" val="342986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238598" y="4520592"/>
            <a:ext cx="12887606" cy="1080120"/>
          </a:xfrm>
          <a:prstGeom prst="rect">
            <a:avLst/>
          </a:prstGeom>
          <a:solidFill>
            <a:srgbClr val="00B0F0">
              <a:alpha val="5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GB" sz="2400">
              <a:latin typeface="Arial" charset="0"/>
              <a:ea typeface="ＭＳ Ｐゴシック" pitchFamily="96" charset="-128"/>
            </a:endParaRPr>
          </a:p>
        </p:txBody>
      </p:sp>
      <p:sp>
        <p:nvSpPr>
          <p:cNvPr id="5" name="Rectangle 3"/>
          <p:cNvSpPr txBox="1">
            <a:spLocks noChangeArrowheads="1"/>
          </p:cNvSpPr>
          <p:nvPr/>
        </p:nvSpPr>
        <p:spPr bwMode="auto">
          <a:xfrm>
            <a:off x="1484228" y="742278"/>
            <a:ext cx="9162256" cy="572782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2900">
                <a:solidFill>
                  <a:srgbClr val="003A6E"/>
                </a:solidFill>
                <a:latin typeface="+mn-lt"/>
                <a:ea typeface="+mn-ea"/>
                <a:cs typeface="+mn-cs"/>
              </a:defRPr>
            </a:lvl1pPr>
            <a:lvl2pPr marL="742950" indent="-285750" algn="l" rtl="0" eaLnBrk="0" fontAlgn="base" hangingPunct="0">
              <a:spcBef>
                <a:spcPct val="20000"/>
              </a:spcBef>
              <a:spcAft>
                <a:spcPct val="0"/>
              </a:spcAft>
              <a:buChar char="–"/>
              <a:defRPr sz="2400">
                <a:solidFill>
                  <a:srgbClr val="003A6E"/>
                </a:solidFill>
                <a:latin typeface="+mn-lt"/>
                <a:ea typeface="+mn-ea"/>
              </a:defRPr>
            </a:lvl2pPr>
            <a:lvl3pPr marL="1143000" indent="-228600" algn="l" rtl="0" eaLnBrk="0" fontAlgn="base" hangingPunct="0">
              <a:spcBef>
                <a:spcPct val="20000"/>
              </a:spcBef>
              <a:spcAft>
                <a:spcPct val="0"/>
              </a:spcAft>
              <a:buChar char="•"/>
              <a:defRPr sz="2200">
                <a:solidFill>
                  <a:srgbClr val="003A6E"/>
                </a:solidFill>
                <a:latin typeface="+mn-lt"/>
                <a:ea typeface="+mn-ea"/>
              </a:defRPr>
            </a:lvl3pPr>
            <a:lvl4pPr marL="1600200" indent="-228600" algn="l" rtl="0" eaLnBrk="0" fontAlgn="base" hangingPunct="0">
              <a:spcBef>
                <a:spcPct val="20000"/>
              </a:spcBef>
              <a:spcAft>
                <a:spcPct val="0"/>
              </a:spcAft>
              <a:buChar char="–"/>
              <a:defRPr sz="2000">
                <a:solidFill>
                  <a:srgbClr val="003A6E"/>
                </a:solidFill>
                <a:latin typeface="+mn-lt"/>
                <a:ea typeface="+mn-ea"/>
              </a:defRPr>
            </a:lvl4pPr>
            <a:lvl5pPr marL="2057400" indent="-228600" algn="l" rtl="0" eaLnBrk="0" fontAlgn="base" hangingPunct="0">
              <a:spcBef>
                <a:spcPct val="20000"/>
              </a:spcBef>
              <a:spcAft>
                <a:spcPct val="0"/>
              </a:spcAft>
              <a:buChar char="»"/>
              <a:defRPr sz="1400">
                <a:solidFill>
                  <a:srgbClr val="003A6E"/>
                </a:solidFill>
                <a:latin typeface="+mn-lt"/>
                <a:ea typeface="+mn-ea"/>
              </a:defRPr>
            </a:lvl5pPr>
            <a:lvl6pPr marL="2514600" indent="-228600" algn="l" rtl="0" fontAlgn="base">
              <a:spcBef>
                <a:spcPct val="20000"/>
              </a:spcBef>
              <a:spcAft>
                <a:spcPct val="0"/>
              </a:spcAft>
              <a:buChar char="»"/>
              <a:defRPr sz="1400">
                <a:solidFill>
                  <a:srgbClr val="003A6E"/>
                </a:solidFill>
                <a:latin typeface="+mn-lt"/>
                <a:ea typeface="+mn-ea"/>
              </a:defRPr>
            </a:lvl6pPr>
            <a:lvl7pPr marL="2971800" indent="-228600" algn="l" rtl="0" fontAlgn="base">
              <a:spcBef>
                <a:spcPct val="20000"/>
              </a:spcBef>
              <a:spcAft>
                <a:spcPct val="0"/>
              </a:spcAft>
              <a:buChar char="»"/>
              <a:defRPr sz="1400">
                <a:solidFill>
                  <a:srgbClr val="003A6E"/>
                </a:solidFill>
                <a:latin typeface="+mn-lt"/>
                <a:ea typeface="+mn-ea"/>
              </a:defRPr>
            </a:lvl7pPr>
            <a:lvl8pPr marL="3429000" indent="-228600" algn="l" rtl="0" fontAlgn="base">
              <a:spcBef>
                <a:spcPct val="20000"/>
              </a:spcBef>
              <a:spcAft>
                <a:spcPct val="0"/>
              </a:spcAft>
              <a:buChar char="»"/>
              <a:defRPr sz="1400">
                <a:solidFill>
                  <a:srgbClr val="003A6E"/>
                </a:solidFill>
                <a:latin typeface="+mn-lt"/>
                <a:ea typeface="+mn-ea"/>
              </a:defRPr>
            </a:lvl8pPr>
            <a:lvl9pPr marL="3886200" indent="-228600" algn="l" rtl="0" fontAlgn="base">
              <a:spcBef>
                <a:spcPct val="20000"/>
              </a:spcBef>
              <a:spcAft>
                <a:spcPct val="0"/>
              </a:spcAft>
              <a:buChar char="»"/>
              <a:defRPr sz="1400">
                <a:solidFill>
                  <a:srgbClr val="003A6E"/>
                </a:solidFill>
                <a:latin typeface="+mn-lt"/>
                <a:ea typeface="+mn-ea"/>
              </a:defRPr>
            </a:lvl9pPr>
          </a:lstStyle>
          <a:p>
            <a:pPr marL="514350" indent="-514350" eaLnBrk="1" hangingPunct="1">
              <a:lnSpc>
                <a:spcPct val="150000"/>
              </a:lnSpc>
              <a:spcBef>
                <a:spcPts val="1200"/>
              </a:spcBef>
              <a:spcAft>
                <a:spcPts val="1200"/>
              </a:spcAft>
              <a:buFont typeface="+mj-lt"/>
              <a:buAutoNum type="arabicPeriod"/>
            </a:pPr>
            <a:r>
              <a:rPr lang="en-GB" sz="2800" b="1" dirty="0">
                <a:solidFill>
                  <a:srgbClr val="FF0000"/>
                </a:solidFill>
              </a:rPr>
              <a:t>Measurement and the SI</a:t>
            </a:r>
          </a:p>
          <a:p>
            <a:pPr marL="514350" indent="-514350" eaLnBrk="1" hangingPunct="1">
              <a:lnSpc>
                <a:spcPct val="150000"/>
              </a:lnSpc>
              <a:spcBef>
                <a:spcPts val="1200"/>
              </a:spcBef>
              <a:spcAft>
                <a:spcPts val="1200"/>
              </a:spcAft>
              <a:buFont typeface="+mj-lt"/>
              <a:buAutoNum type="arabicPeriod"/>
            </a:pPr>
            <a:r>
              <a:rPr lang="en-GB" sz="2800" b="1" dirty="0" smtClean="0">
                <a:solidFill>
                  <a:srgbClr val="FF0000"/>
                </a:solidFill>
              </a:rPr>
              <a:t>The redefinition of the SI</a:t>
            </a:r>
            <a:endParaRPr lang="en-GB" sz="2800" b="1" dirty="0">
              <a:solidFill>
                <a:srgbClr val="FF0000"/>
              </a:solidFill>
            </a:endParaRPr>
          </a:p>
          <a:p>
            <a:pPr marL="514350" indent="-514350" eaLnBrk="1" hangingPunct="1">
              <a:lnSpc>
                <a:spcPct val="150000"/>
              </a:lnSpc>
              <a:spcBef>
                <a:spcPts val="1200"/>
              </a:spcBef>
              <a:spcAft>
                <a:spcPts val="1200"/>
              </a:spcAft>
              <a:buFont typeface="+mj-lt"/>
              <a:buAutoNum type="arabicPeriod"/>
            </a:pPr>
            <a:r>
              <a:rPr lang="en-GB" sz="2800" b="1" dirty="0" smtClean="0">
                <a:solidFill>
                  <a:srgbClr val="FF0000"/>
                </a:solidFill>
              </a:rPr>
              <a:t>The redefinition of the kelvin</a:t>
            </a:r>
          </a:p>
          <a:p>
            <a:pPr marL="514350" indent="-514350" eaLnBrk="1" hangingPunct="1">
              <a:lnSpc>
                <a:spcPct val="150000"/>
              </a:lnSpc>
              <a:spcBef>
                <a:spcPts val="1200"/>
              </a:spcBef>
              <a:spcAft>
                <a:spcPts val="1200"/>
              </a:spcAft>
              <a:buFont typeface="+mj-lt"/>
              <a:buAutoNum type="arabicPeriod"/>
            </a:pPr>
            <a:r>
              <a:rPr lang="en-GB" sz="2800" b="1" dirty="0" smtClean="0">
                <a:solidFill>
                  <a:srgbClr val="FF0000"/>
                </a:solidFill>
              </a:rPr>
              <a:t>Why has this taken so long!</a:t>
            </a:r>
          </a:p>
          <a:p>
            <a:pPr marL="514350" indent="-514350" eaLnBrk="1" hangingPunct="1">
              <a:lnSpc>
                <a:spcPct val="150000"/>
              </a:lnSpc>
              <a:spcBef>
                <a:spcPts val="1200"/>
              </a:spcBef>
              <a:spcAft>
                <a:spcPts val="1200"/>
              </a:spcAft>
              <a:buFont typeface="+mj-lt"/>
              <a:buAutoNum type="arabicPeriod"/>
            </a:pPr>
            <a:r>
              <a:rPr lang="en-GB" sz="2800" b="1" dirty="0" smtClean="0">
                <a:solidFill>
                  <a:srgbClr val="FF0000"/>
                </a:solidFill>
              </a:rPr>
              <a:t>Consequences</a:t>
            </a:r>
          </a:p>
          <a:p>
            <a:pPr marL="514350" indent="-514350" eaLnBrk="1" hangingPunct="1">
              <a:lnSpc>
                <a:spcPct val="150000"/>
              </a:lnSpc>
              <a:spcBef>
                <a:spcPts val="1200"/>
              </a:spcBef>
              <a:spcAft>
                <a:spcPts val="1200"/>
              </a:spcAft>
              <a:buFont typeface="+mj-lt"/>
              <a:buAutoNum type="arabicPeriod"/>
            </a:pPr>
            <a:r>
              <a:rPr lang="en-GB" sz="2800" b="1" dirty="0" smtClean="0">
                <a:solidFill>
                  <a:srgbClr val="FF0000"/>
                </a:solidFill>
              </a:rPr>
              <a:t>Why this matters </a:t>
            </a:r>
            <a:endParaRPr lang="en-GB" sz="2800" b="1" dirty="0">
              <a:solidFill>
                <a:srgbClr val="FF0000"/>
              </a:solidFill>
            </a:endParaRPr>
          </a:p>
        </p:txBody>
      </p:sp>
      <p:sp>
        <p:nvSpPr>
          <p:cNvPr id="6" name="Rectangle 5"/>
          <p:cNvSpPr/>
          <p:nvPr/>
        </p:nvSpPr>
        <p:spPr>
          <a:xfrm>
            <a:off x="0" y="0"/>
            <a:ext cx="9162256" cy="646331"/>
          </a:xfrm>
          <a:prstGeom prst="rect">
            <a:avLst/>
          </a:prstGeom>
        </p:spPr>
        <p:txBody>
          <a:bodyPr wrap="square">
            <a:spAutoFit/>
          </a:bodyPr>
          <a:lstStyle/>
          <a:p>
            <a:r>
              <a:rPr lang="en-GB" sz="3600" b="1" dirty="0" smtClean="0">
                <a:solidFill>
                  <a:srgbClr val="003399"/>
                </a:solidFill>
                <a:ea typeface="Arial Unicode MS" panose="020B0604020202020204" pitchFamily="34" charset="-128"/>
              </a:rPr>
              <a:t>The re-definition of the kelvin</a:t>
            </a:r>
            <a:endParaRPr lang="en-GB" sz="3600" b="1" dirty="0">
              <a:solidFill>
                <a:srgbClr val="003399"/>
              </a:solidFill>
              <a:ea typeface="Arial Unicode MS" panose="020B0604020202020204" pitchFamily="34" charset="-128"/>
            </a:endParaRPr>
          </a:p>
        </p:txBody>
      </p:sp>
    </p:spTree>
    <p:extLst>
      <p:ext uri="{BB962C8B-B14F-4D97-AF65-F5344CB8AC3E}">
        <p14:creationId xmlns:p14="http://schemas.microsoft.com/office/powerpoint/2010/main" val="1977017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ChangeArrowheads="1"/>
          </p:cNvSpPr>
          <p:nvPr/>
        </p:nvSpPr>
        <p:spPr bwMode="auto">
          <a:xfrm>
            <a:off x="119336" y="40619"/>
            <a:ext cx="9432926" cy="51538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69875" indent="-269875" algn="l" eaLnBrk="1" hangingPunct="1">
              <a:lnSpc>
                <a:spcPct val="80000"/>
              </a:lnSpc>
              <a:spcBef>
                <a:spcPct val="20000"/>
              </a:spcBef>
            </a:pPr>
            <a:r>
              <a:rPr lang="en-GB" sz="3200" b="1" dirty="0" smtClean="0">
                <a:solidFill>
                  <a:srgbClr val="FF0000"/>
                </a:solidFill>
                <a:ea typeface="Arial Unicode MS" panose="020B0604020202020204" pitchFamily="34" charset="-128"/>
              </a:rPr>
              <a:t>Consequences</a:t>
            </a:r>
            <a:endParaRPr lang="en-GB" sz="3200" b="1" dirty="0">
              <a:solidFill>
                <a:srgbClr val="FF0000"/>
              </a:solidFill>
              <a:ea typeface="Arial Unicode MS" panose="020B0604020202020204" pitchFamily="34" charset="-128"/>
            </a:endParaRPr>
          </a:p>
        </p:txBody>
      </p:sp>
      <p:sp>
        <p:nvSpPr>
          <p:cNvPr id="8" name="TextBox 7"/>
          <p:cNvSpPr txBox="1"/>
          <p:nvPr/>
        </p:nvSpPr>
        <p:spPr>
          <a:xfrm>
            <a:off x="276646" y="3595549"/>
            <a:ext cx="11782393" cy="1384995"/>
          </a:xfrm>
          <a:prstGeom prst="rect">
            <a:avLst/>
          </a:prstGeom>
          <a:noFill/>
        </p:spPr>
        <p:txBody>
          <a:bodyPr wrap="none" rtlCol="0">
            <a:spAutoFit/>
          </a:bodyPr>
          <a:lstStyle/>
          <a:p>
            <a:pPr algn="ctr"/>
            <a:r>
              <a:rPr lang="en-GB" sz="2800" dirty="0" smtClean="0"/>
              <a:t>The redefinition of the kelvin is not intended to solve an existing problem.</a:t>
            </a:r>
            <a:endParaRPr lang="en-GB" sz="2800" i="1" dirty="0"/>
          </a:p>
          <a:p>
            <a:pPr algn="ctr"/>
            <a:endParaRPr lang="en-GB" sz="2800" dirty="0"/>
          </a:p>
          <a:p>
            <a:pPr algn="ctr"/>
            <a:r>
              <a:rPr lang="en-GB" sz="2800" dirty="0" smtClean="0"/>
              <a:t>The intention is to ‘lay foundations’ for possible future improvements.</a:t>
            </a:r>
            <a:endParaRPr lang="en-GB" sz="2800" i="1" dirty="0"/>
          </a:p>
        </p:txBody>
      </p:sp>
      <p:sp>
        <p:nvSpPr>
          <p:cNvPr id="36" name="TextBox 35"/>
          <p:cNvSpPr txBox="1"/>
          <p:nvPr/>
        </p:nvSpPr>
        <p:spPr>
          <a:xfrm>
            <a:off x="276646" y="1454880"/>
            <a:ext cx="11355911" cy="1384995"/>
          </a:xfrm>
          <a:prstGeom prst="rect">
            <a:avLst/>
          </a:prstGeom>
          <a:noFill/>
        </p:spPr>
        <p:txBody>
          <a:bodyPr wrap="square" rtlCol="0">
            <a:spAutoFit/>
          </a:bodyPr>
          <a:lstStyle/>
          <a:p>
            <a:pPr algn="ctr"/>
            <a:r>
              <a:rPr lang="en-GB" sz="2800" dirty="0" smtClean="0"/>
              <a:t>For anyone who use the </a:t>
            </a:r>
            <a:r>
              <a:rPr lang="en-GB" sz="2800" i="1" dirty="0" smtClean="0"/>
              <a:t>International Temperature Scale of 1990</a:t>
            </a:r>
            <a:r>
              <a:rPr lang="en-GB" sz="2800" dirty="0" smtClean="0"/>
              <a:t>.</a:t>
            </a:r>
            <a:endParaRPr lang="en-GB" sz="2800" i="1" dirty="0"/>
          </a:p>
          <a:p>
            <a:pPr algn="ctr"/>
            <a:endParaRPr lang="en-GB" sz="2800" dirty="0"/>
          </a:p>
          <a:p>
            <a:pPr algn="ctr"/>
            <a:r>
              <a:rPr lang="en-GB" sz="2800" i="1" dirty="0" smtClean="0">
                <a:solidFill>
                  <a:srgbClr val="FF0000"/>
                </a:solidFill>
              </a:rPr>
              <a:t>There are no consequences arising from the redefinition.</a:t>
            </a:r>
            <a:endParaRPr lang="en-GB" sz="2800" i="1" dirty="0">
              <a:solidFill>
                <a:srgbClr val="FF0000"/>
              </a:solidFill>
            </a:endParaRPr>
          </a:p>
        </p:txBody>
      </p:sp>
    </p:spTree>
    <p:extLst>
      <p:ext uri="{BB962C8B-B14F-4D97-AF65-F5344CB8AC3E}">
        <p14:creationId xmlns:p14="http://schemas.microsoft.com/office/powerpoint/2010/main" val="96256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40" name="Rectangle 8"/>
          <p:cNvSpPr>
            <a:spLocks noChangeArrowheads="1"/>
          </p:cNvSpPr>
          <p:nvPr/>
        </p:nvSpPr>
        <p:spPr bwMode="auto">
          <a:xfrm>
            <a:off x="4510403" y="4611219"/>
            <a:ext cx="289701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GB" sz="3200" dirty="0">
                <a:solidFill>
                  <a:srgbClr val="0000FF"/>
                </a:solidFill>
                <a:ea typeface="Arial Unicode MS" panose="020B0604020202020204" pitchFamily="34" charset="-128"/>
              </a:rPr>
              <a:t>Molecular</a:t>
            </a:r>
            <a:br>
              <a:rPr lang="en-GB" sz="3200" dirty="0">
                <a:solidFill>
                  <a:srgbClr val="0000FF"/>
                </a:solidFill>
                <a:ea typeface="Arial Unicode MS" panose="020B0604020202020204" pitchFamily="34" charset="-128"/>
              </a:rPr>
            </a:br>
            <a:r>
              <a:rPr lang="en-GB" sz="3200" dirty="0">
                <a:solidFill>
                  <a:srgbClr val="0000FF"/>
                </a:solidFill>
                <a:ea typeface="Arial Unicode MS" panose="020B0604020202020204" pitchFamily="34" charset="-128"/>
              </a:rPr>
              <a:t>Motion</a:t>
            </a:r>
          </a:p>
        </p:txBody>
      </p:sp>
      <p:pic>
        <p:nvPicPr>
          <p:cNvPr id="7" name="Picture 3" descr="Translational_motion.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19752" y="1816955"/>
            <a:ext cx="2878323" cy="25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2" descr="data:image/jpeg;base64,/9j/4AAQSkZJRgABAQAAAQABAAD/2wCEAAkGBxQSEhUUEhQUFRUUFxkXFRYVFxQWGBgYFxUYGBcXFxUYHygiGB4lHxgYITEhJSksLi4uFx8zODMsNygtLisBCgoKDg0OGhAQGiwkHyQsLCwsLCwsLCwsLCwsLCwsLCwsLCwsLCwsLCwsLCwsLCwsLCwsLCwsLCwsLCwsLCwsLP/AABEIAMIBBAMBIgACEQEDEQH/xAAcAAABBQEBAQAAAAAAAAAAAAACAAEDBAUGBwj/xABCEAABAwIEAwUHAQYDBwUAAAABAAIRITEDBBJBUWFxBSKBkaEGEzKxwdHwQhRSYnLh8QcjwjNDgpKTsrMVFiRTY//EABkBAAMBAQEAAAAAAAAAAAAAAAABAgMEBf/EACURAQEAAgIDAQABBAMAAAAAAAABAhEDIRIxQQRRMmFxwRMiQv/aAAwDAQACEQMRAD8A68BOAnATwvVcxwjAQhEkZwE4TAIkAgEUIU6QIBEoM3mm4TS55gD1PADcrJwPaLVU4TmtMwS5u3GKepKyz5ccPdVjjb6bsJ1y2e9qhqDcITHxEwaxYGxjcp8n7SPLgHBtbARNuEyov6MNqnHa6dJV8nnWYgEESdpE81ZWuOUym4nWvYUiihNCoCaVKHKEIpSsCYOqnlQ6kQclo0wRKIORSkEyTkAckClozhOCmSQRFNCUJkA0JpRJFMgEJiE5KEpkGUkoSTJnhGEIRBaEKEoTpwkZoTwnhV8/nWYLC95gCg5k2AStkm6EPanauHgCXGXH4Wi5Wdl/aMOr3A2Jv9SuF7SzuJmMZz3GCaAAkgDYDjS/Tmo+0cbRhBoJqCD05b1XnZ/ozt6um+OE12v9ue0Hv8Yua8jDaYYJEQBVx6n08VBido0BBcBEkkC1pDdiaADmsLLN7su3FTQ3MCJ6wrGM+nE/CJIib+A+3NY5d3dXOmpqD3RFjQTJqAfAmtOUqxkMaXCP0yATTVUnutPxX+LdZuG9rYJip7wFTOmhHO55QFqYOXL2hwMSTBFyKQINje4qlFRoYOPpfqJdNyIMmLnj+Quj7P7VI/2mrTIGojc8IXMYYOq5nVUuNSa/FJEmhoBAVnDeQCTq0ugtiTUmpgTFx5JzK43cOyXp3ba2TwsLsnOkXksIJPERcgepC6AL0OLlmc6c+WNxqOE6OExC1QBOE8JQgCCcFCAihIHBRAoITwg0rSnlAE8pAaSYFOEgYhMjhNCCDCFwUkISmSOEkUJJhmwnARBOAtUmCcIoShIGXnvtX2sMbFLQT7vDOkAfC5xuTx4Lq/antH3OCYMPf3W8RxI6D5hecY7oJ7x01tpFCa95vT1XF+rk/wDMbcc+gwsbvCIiamDAF4A36qvne+6SCGxQSpsJwJmQAKioFE+K6ZA2BrbfmuNtGexsACPr1rtwRYEgyIGwpNN0IeaixPXy6URDE0GnCJ5Xd0mU9Ev5TAa5128DqBA4xM0nda2DgS2A4i4kAzxEE2G35TF7OxCCG6hXY7RUE8/sKLosthgMknWSDWZgdJiL08UlQ2VwKGNWoGQTX6cyVpYeC4YbGEth29Qb2gXv4KhlSQe7faYIkeMHy2Wpl8KxfNJ1cI4lpnopyXIs4OM1sGDUEuIJkma12G21lrZPP6QC6xHegGWu2NdjEdRzWLhmC7S7hpI/UeFqHn90/ZrdTnNcb1kmpN6nlJ4WS487jdwspLHYsIIkVBqEi1YvYGZILmusD5X/AKLeYQ4SCD0Xp8fLM45ssdIiE0KchAWrXaQQnTpkEcIgEKJqAKE0IoTQpMyKUyYhBDBRQowFIEAoTEIpTIAYTp0kBmJ4TAogt2ZgU6cBBmcUMY55s1pcfASlapwntnn2vxnMmPcgAcy4aj8wPNcm/ELo/dPKPTayta9bnPce84lxHAurdVgK+kjh+fVeRnfLK10yagpAoTWKAi540U2LiDSBToaV9aIH4mmukQTTj9poqgJcKCp3PDl4pKhPeKxW8mwoeFwFABf5eVSrcAQCOvSKwd1DgmDMUmx+XWiZJMKhtWtfzotXCxXQI/UKCgmDNuVdwqGszWeJnrIV/JYtTBgd3z3pzSqot5PDeWshwLmkEDTJIpG9Fr4mIJ7zSGkAnUYgzUxtb+hVNmWdokOaSCdNwYuQdor8lcy+LhObBfocwkGHXpFZuPzrla0SnFEDS0G1RNoEwBJJRnFDi147zbEAWIiLf1uoMPNMYS2JJ3FJ3mDCi9/iaSCJLTczaZDTzIEbhKBsYRBhwpMudWJ5dJE8lbwc1okkuoRUAmabwYjwPgsxpLoLTpmpoSIkA0vRWcu4tIDjIM1F67+XJXLr0lt4fa8jVoLhcFpG/EXULPaLCNw4QYNKDx8j4rHy2e0yGw3YTHEmpTZnBDj3gA4idQBg1oJF73/BtOfOfU3jxdXg4rXiWEEfl1JpXnzziMcC1xaJM6HO24nccl0HZftJIjGERd1q9PsujD9MvWXTLLjs9OhhOAnw3BwBaQQbEI2tXRtmYBKEZYghIBhOEQSIQQSU8oCnDkwNOhBTygjpJpSQGVCIFHpT6FvtAQVhe2+b0ZVwF8RzWedT6NjxW/pXF/4mY0NwGDdz3eLQ0D/uKx5rrCqx9uQcRBAi21v6J8LD87xvEKozEv8AavT84qTKnlJNOZPHkvM06TvJNxQGD0tX7p8KSakClpjoI6JsTEJBNSPWQPp9E7Hzapd0jrKFJMTCoJgyAemw6cVTY3vRed1azVG/l/zdA8gAAETufzqgE8yNufn+eavdkgFwFBSdRrXoszSTWl4rw5LZyo92NYq4Gk1AgXnpIulTjW7Nyp927VqDgTLwNtiBPLYIDlASdQEk91wkaTBkDkT8zHBWso6RqcWkuuBQf2mRGykL4MCIvUjlcOMRaazyWP1oqmhaQdMtkSQL0JEczVXtbWtDhpJduTY335/NQjBFwwCJoCIJ/lm0gH1UmCXOZOmjamIoA2e7F9vyqc6CXCy4+IFpBJI0cSdRgT61qoibxWTNL24k8kbBoGoajQmJAEE9a1PzUWSxYfqNoNKRaagcoRsaFhZe5cDJFe9y4nanor3Z57oAaBSw8hPkqGazBJ0gCCAAAK2kxxTdnvmJJ7omkwCRafPxKraV/GNSIMV1CbG1R9QsvPZUC3xDYxOnmDsOsq9jyDqlsTWBTw6kqPMPBhzZIEVrApY9CPRFAMhnn4Tf8t0AOgVJBipFq9F1vY/bbcUAO7rtpoHHg2d6ii5TPsDmE0B/UIAjVQERN+JpVQ42HDWEOkQdxqBpJmIpfpKvDluH+E5YSvSgUDgsv2f7S99hw742Q13Ol1rArvxss3HPUelOj0oVey0je1CWqZMQnskKdpRliEhMjykmSQStCfSnASWhB0rzz/EvGHvsFm7WF3/M6P8AQvRl5P7a5g4mcxLdyGN6NFvPUVz/AKb/ANdLwnbEDKdeu8fdSMLZjTX771Tl9dW3LysnfiBwmBcxzrclcLeIyKyJgG1DccU+GwkitBwiBv4p8JtJjewUrQYIO9ac67IOI8a1LcZ+ar4eHIJ5j67qTFw4EGs70ieCGwAArv8AICPMpBJhitD1HytfZbGVgNEx3r1BJqK78bFUezcvqNJIF7RY7K67LED4fhkkbGTXRG1uFlGVXG1lcq1shrXVMRqkClIrbdG1+rkQTQje0apoD5KDK0FyRMlwFTaDVOcP3kFpkGkibjntY3ErG91pE+JmiBFBAk1JJEUEis8ucIcLFYwl1YMTANrE3r06qPFyxAaYEisgtII3kG3TqhxWFroMgkEQIAi9K3iv5SiaBwWufAM6ayDUTwJpuN9wq5J72xDj3eFINeseQVbJMc1xcIoDqBuY4VBmY8vFTOfLnad234zXdF9CIGYZhwEAu/VeBNuW/krfY8tYRMAxu28ViPkqmWL4PdExAmK1kR9ua1ctlwSaQbnbwJiv0VTZKmZfUBwpyMAd0HxFrIsYw3ujbSbwBxHP7Iu0MEDvCocdRiZkVkzagaOcnjChxsYEFpMEVgVBFIANpueXyCShnvMGDBJZFaCR3m+oEdTxVR2EQGF0CthUg2cBFD4HZWw6cI10xQkgQAL16Sje972UBdSQ4AVG9bSRqCL6JDlMw/DxaEhx33Fjbf8ATSVv5X2kLSffQaA92ARevMeSwRkzp16qQYpNTAHqI8eSgzbrEcRw5SOllWGeWHorjK9KwcYOaHNMgiQeqkXn/ZHbD8E90l2GD8Iio07E2rK7vKZhuI0OaZHyPA813cfLM5/dhljYlASITpiVqkxQlqNJMkUJI4STJW0paVLCeFeyUe0c43Awn4r7ME9eAHMmB4rxbPYhc8vJq4lx6kklegf4lZ6G4WAP1kvd0aQG+pJ6tC88x6nnSFx8+W7prxzrYmiQZ4Vj8uosEFsTyIR6QATeaHqAjwRxkEC+6560SsaSHefOOfBDh4NTNabTEfhU2M4gbVmDeQBJ6pmMh3GGydt96/2UbUgzD+8CJAAvTjUlINFSL7CDZSPxiSQHAzu0CKiRE32rxUTHwDzNT9k9hbyMzTvwJ+3r8lYzWLo0n3jACK6oNJNxTz+e2D+2ljwWkbbenLfyC6fLlmJhNLjJBNg0iRBaATfis8lxq5NzQwGAQ6sWFKUp6bwoSNB1MlmqZIETU3kjlWvQwo9btIGwrppfeAKRE86bqy/DBAIMaW1DuJ3ify6j6s7cR0CHHiQRAraNiI9RxQuY33lIInnJpxg0Br6KsWPa8FtjMtkG5nuu2gnpEdUm5iJDhuQ6LdQY5I2BdrYJEXi97ARHe/LbJTLDU99sSBUSL8iK0UQeaivekkGQDFZjb7lR5vHLWnak03IoITpQz8xAaxrXF0/vCHAC0Xkj5Ley+LOpzmmKRxiKkwOEUXHYWdZraXahEOBNRzafAldPkMyYk95scK0pW032BVQgax+7qmaDaQbU8VG7Aga5BmgA3NLt4KZ+NDtbYEEGf0xEinzQ42KSC2lgRwiS42+yLUpsHHa1tTfjFZB2PipMm8CATSwAoAIrNKjZYrMR0aSZHB0GokeNYWqCSGyNyAWwKBsA15x6JbOJ8fFIZDgdJpAkClor4+Cz8bEAYbgiK8ORHCfyqt5jMFwdI70ibbCtfDzVImIBN3TMjkggE1tYkxxNTbf+quZLtV2EQ5riDMfwECkOF+NVXe3eYqPz84IsFzSD7wS3i3bUAZFrfVEtncLT0nJZpuKxr22ItuDwKnXn/ZHaDsENc06gRXg4AehXd4WIHAEWIBHivR4eXzn93Pnj4pU6DUlK2QJJNqToCNOhTyq0Tyv28zGrOvv3A1g8G6jH/MVy2NcxcW+q2vbIkZ/GDhd7SJGxa0g81he8knjafFefn7b4+kmE6Kn839fopyZjSKkb1E6Yr6qpiPoPzip8sJBrePS/0WVXB5oDutBEwN7TeeZUOFmSSQAGscTJMig2m9Z9VVzuPBJFyTG5njXdVsXMltogWjcnj84RobbWK4QRYCZcIrE7hY+LmJtSPDnZVcznHG5mNvlChZixU9P7oNfxcSRJIk/ujyj1Wt7P5qCAYABH/FypWVzLswItHSOXC9kbMeCDePyFNnSo9KxqHuwOGmjuh3pMUsmNRJiWj1i22n6yue7K7Tc9oBAgGDLRIvBDmwfXa1Vt5bGcRB0mlqmoiQ6s28bdVlrTRbYGydVBq+Ic9u8DbaFFq1uNo1TNLRvFChayDN5dIilWzI0xWhUWVgQATBMwNh+k1KIVTgzBdHdodqCIAgdT4lU+02CZFDAAvz38fVXWmTHjwjj90s64AEcKGRSPwhOnHN4TdTjHjzjetJuumyILWgCCCGkau7tDoG9eH0XKObWktIvuN5jjNPJbuSxZwm6jSS2h3Amo2qZ5wqTVnBMAbm0DpJM/TmiD4kTa5MCoFb+KCkmLtqBUTO01n7cEXxE8CTNTJtAB8VMSDDZDjSl5FDtWp8fNXmvDW2vWKGCNyYtxMDZUsAkGeBjqKX4VoVYfjtuPEUNDI8bQmcS3BtJNh1p/dMWd6kG07caHw+SWE6QPDbiefRSb+gmZsZv+SgkWbYD8BIFCBuKAivVBqHeoPCx7hDoAtcKycPavDhXw/KqB+BI0ngLk31Sab8I6IH02VNwZFRG4ma8/FdR7L9pOcfckUa2h4RdtqjhuuXwgWzTUQRuBSxqfktr2ZDvftcaAtLYvBDSZFKcFrwZWZzSM51XYkppSlIr1XKUp0CSegcFOhlLUqTtwP+KnYpLBm8OrsMBuKP8A85MO8CY6O5LyoZit6L6RxcNrgWuAIIIIIkEG4IXkntr/AIcPwicXItdiYZBL8KdTmfybuEbVNN1yc3Fd7jXDP5XINzVRO33ogxMwTMWjlIH5VZWI5wJBoQYINCCNiDY8lH+1Hdcmm22m7FuCDJr8z6qPEeCL28NuCpnPbGac1AcaUH0tOxPPzQa1XL0tSNDaxKdpUAcnD0tHtZwsWF0PZnbJpqcKQCCT3gIgEg+XRcwHJa1NipXp+X7Qa4Cwiu5j94RFDc+Sk1NB+Lm1rqS0VIBEiwvxXnGVzzmkGTTn+dFt5HtOh1GI70kyKHYbGKU4LPx0vy27TLQ9xOwkV43rsFUzuPqJqLSYMg8x52KwP/dbRZpi2wJF7/l0Le1hiOkGgH6jUCZ5hFlOWLDsRpdUSeAtEkVB+EwrTnuJEkkCKETItIjj9Fj5jEcHN1OENoCABetIvda2Wxf33Wm0T1A3Mx5ckfEX21cB2lxHFp6fMWEpsQ0kDvOFLiJsKm9LdFTbil1CDUAgzNCAXAHhUFWsV4MAiZIEd0jjY+aUKp8CCAIBFRw5ViigxWNIIJPhMREzysjaHFkGJ5Rt8XqQhx3Bp0iK+IIAPrySP4t4JipodoJ+RViCDFref5Feazmd2oJihrwI/L81fD7RNz/b1omUWMNtDHGs3rMV8Lpi6A50ahTaoixp1VUuIdp4BoB3gGonnRXfeyCIJDuGxi6B9VnNLSRSBABvJ3vxK0/Zyf2hkWhxM1/Rtyt4rNc2XGZnUIjkQDHCxXQ+z+D/AJrTQ6cMyRF3FsR4SteHvkic/wCmukShFKUr1nIGEk6SAglBjZhrBLnADmsztjtluCQwVe4EwK6RxIHpKwzmPeOFzdzpnwnx2HBZc36ZhdTunx8Vy7rdxu2gaYTS6LuIIHKBv6eKycTtjGmZMdGx4QFSZmJBdWBWQYjoDYJnZygP6SSGklrutYtw6Lhy/Rnl9dWPFjFb2iyIzjCXswi9tnkNDxyLhBHivNO0uxgJgQReF6Zi5gEvo8hoqRBgaoiKV34rD9qGNOl7QQCINGjbu2JUedt7O4T480xcoRv5qB+GQt/HwgbV8ZVQ4Q8tlptGmRqT61oYuWCq4mVjZGxpEHog9AcMoapkmD0TXqAOTh6Wj2tByfWVWDkYclpW02pW8lmQ1wJVAORhyVhytnBdqdpBBBNOXjst/svMR3XQCIPeryjouLw8UiyuYfaLqSfhiN7WUWKldvl8RodpBvJgVArA9PmFZD6N5RXjA38yuJwu0ayXH1K3eze0G4hiCKSbW3PWNlFmh7bjSTSwma0AJI1dKgpZXc3nVIrQirelJRMw2vADTJAiRxaOHEgmptRCzuxqFRTY9K8CI8wpO9J2x1jhStBEeKstbFHU70zHgI8ioMs0EzMA1dXjbw8FoloveLC4tQEnqgpFTCDiZNDe3728eKvYrg1hiImdpEzU8hPkVVy+G5xnjc9NO3RW9ADAajV8yK+fL7JiIHCpv0tYU853XUditjW7iQBbYbefoueyGDDrkgCa1kzQfOnRdVk8voYG8L9TVdf4sN8m/wCGHPlrHS171L3ixO2/aDCypDXmXOEgcuLjsEXYfa4zLC8NiHReQehXqbx8vH65NZa22feJLj/aL2odgYvu2N1Q0E0JgmaU5R5pJ24zq1Uwys253JZ8ZjFdiESXPGsTQChr/DFhyWrgY5DQIAB+HTcTAH/cp/8A0NmHL8EBsyThg92tQ4b+EkcOCzsg7/MEEO1d/jZp4c5HgvDzrux6Bj4sjvYgdYChG93UoR43UOYwCCJcHAzF9JrUcjPBQYGJIcazqg0Hnc7wFrdn5bUA0jujvONpdSWitOHgeSUh7R5LIOxWmWkSRBbGmRUiTQ04/wBVcy/Z7JktAECZqTxvQDorX7bhlul0hoBAaJaOJM780QFAwESBBbbu8afLp0VakIi7DAbGEQLAlumlJEGCbhR5vKseAxzNYbNH4YN/GRHIo/ckuBJq2Phlx6WArTp6qi14a40O5JcCBGrhMO4z0hPo2J2l7ENxNTsAe7cJgEu0E8Bq7zPUVXHZ7s7Ew+7iMdhutDhExeOK9SzGfDRqa0yak64NDs00p9eSHK4eHjkYeJBBH62zPMAxx5FHotPIX5cdFFiZLovSO1fZPCP+yxPduBs6rTsNLpkDrWtlmP8AZLGaST7vTx1EzW9uaPItOEdklA/JnZehM9lnxJdhgHiXfPSmxPYrFNWnDM2q76tR5jxecHBI2Qyu+xPYjH293I2LiPmFSzHsVmh/utXRzPqVUyheLkA5EHLaxPZfMV/yMWl4aT8ln43ZeKz4sPEHVjx8wjcJXa5SNcoHAhIORo9rQcpWY7hYkKq1ynwMu5/wNc7jpBd8gUaPbWyXb+KyRqJBv5EfnRb+V7SY+IPW9JpBEdFyIyWL/wDVi/8ATf8AZWMrkcee5g4x5DDxD8gouB+T0jItE8HDodyft5rRwoLXD9QgdZjguL7L/a2muXzA3n3OL4XFl1GTzr3DU7Cxg6YLRh4htuIbwi6i4VUyn8tLLYekViZt4Aj1BQYmEASdgKEHc2jn+brn8725itdHuMVrZoXYb2kgDeR4q5kO2W4jWuc4A72Fh3gZta6LLD6dD2NlJxDI+GpvvB35yrvtN22MphayJc46WDaYueQXDZj2sdhtc7AfUPEA1DuJI3H9Fgdrdr4uIAHuLmOeXEOrpeZq07AzEWsu78/JOPCz65eTDyy38WcPNuxcXW95LnGpJr/ZXOzfaPHy+Pi4bTLG/pIBlxbOr84KP2fLAMQuAJDSRImIiTVZWG7WARQvua1qYjgs5lfLa7JrSXtHOYmLiF+IQ57okgQKCKAWSVbEwzND6Jk7lu7o09bwC2sAmZjxvE7VWT7RNLG6sMRomaRpms8piqvYmO1g1aw5kCCDNQQIA8fRFijVexoYP6TSVzXuNXMZbMEAACHEOh4E/wAQFqkOFCdvCFkJ905oxO85+gj90AgH0JPmos3hOwpDnT3w3ae8a1F6N9Qog8e51DZmqlw+YfI3+KZ5nglP5CzlsxGIyhbD8RraGzQA18eJoaUUrsyXtI70ul1YkSSJMX6LOZmanEg6w0EWp7wh0V6u9Ffw4xGgaSSTL2tIFJkyfwV8U9kiw8+9rHMb7sOmC7TDosHObbVEWre902CSXasRznEwQbgkSIANRb5KR2W1E0qKRiFsQ23wxNB4KTGwHYpgtALTEA2mxAsJpfldG6a9gZ5joGhr3iLiDSTWbzwlarhr0uOG0mNII/SOLT/L5LnMvjlrtLu8Kc+OmOYXQ4DHCsiYttbYX3lM1RsOxHF2uGktFWmuxr8QkVqgxX4jcQgvhhNS5gpQw2OMinFCMVrARqoAIECJoInbkeqjzeICaPaSTOkaiARvOxp0RrZLQLQDII/iaBBk1pxpCOmkta4gEQRBDpIgQRb+izcfNgNBaQY+MCa1uJNVY7O7XwyCHRIi8T4H6J+IWm4AkBuI6gsYNZrUxtsmxHH/AHhjaYdNpE8LfJSNzjcSrQDMaR8O/wATbfNSZrGEAuYINYNCDYGTMqdaUpYWK4AkSaw41IgfxD6qRmbOmdLhFiRWOF+J34rPzmbw2E6CDNNIdvuLVrw4LMf2g973Bhgmfimlq9bjyV62nbpMbL4WIIfhNxad4OBJkG0kRK5zO+yeRxASMF2ARWWvfxtpLSAK8NkTji4ddYBgwZcbg8rKx2fmyZLyB3fjbIjmBFPLdPx0W4sdgZHAwSR+z5XFLRR/u2Mdz1EyPIBdHgdtOa0n3TGtH7p0gWioBHiuexc+xxDW6SAAJIBLiLkkVqeamwA/FYdJMNqWigjcj7GVpObPH1/pF4sL7jrsHtHUJiN7zTczGydvamHMF2k/xUnxsuMzeNiMawuIe3uhoib7F239laGaLo0i4iQRJi0h1bdbq5+rOIvBjXRdv5ZmNgOacU4QHeGI0/CRxE94cl5rg+1jWugk90xJYYcK15TTzXX4eLLYbALaud9XD9USLGeSg/ZGF5Lixxm7hY7kAtoLeajl5v8Aku9Lww8JqVRwfaTLA6w74m7B9K2tS+3BQdo4pxWEw5rXVPcaXGo/SaEEXlT5nLe7JHdLJnV+6XVkxdptMSDeU+LmBhsbSDq0llNz8QjaKrDTTblO2uw8TUPd+6GobO0y4btY6gpBiVWb2NmHNLXMk2kObfjErvsIsdAJbSx579N1zntBjYocHYQOkEhxAJkbl0fMc1W9JsV+x8i4YZDu6SwtqK1rMKpk2fshYzFa006kgm7HCqvZTtAGJ7xFYBBnkOKr53PtfiB5BbpADQdgTx/oi5Qlo5bDNWS4HcD5iKFJZOP2pWjjA8PRJXqjcd/htBa6QDTfxWk1oBcAIGltNv07JJLCe1sL2naNeHzxBP8A0ysPKH/4+J/If/G1JJKnAD4cQ/yf+JPhnT8NJc0GKSNNkkkonL2fs9oLcSQD3T81qv8Ahw+bHTzoLpJKhFVnwhGMw86Jc4yXTJNeqZJbQx5cS6tb3Wdmj/nhv6TEt2NDcJJIpRA8wKUq638ytY7R7ttLkzz6pJInoJsu8huHBI6HlKrPzeI4ODnvcIFC4nc8UkleIqriNEAwJi/grmOY0RShtRJJESo4zicYA2MyNjTfitnsBggUFm/6kkkBB2qwNcC0AEvbJAie/wAlt9lH/JJ3AfB/4UySnI8W09g91YUaY5RMRwhY2C46ZkyHiD4/1SSWcUDMvPvYk/7R48Isr+YHcwv5D/qTpInslPIuMmpuPstXPZZhLpY0w4RIBim3BJJLMOew2AB0AfEpsJx13KSSePonN+0GE1uM4NaGgRQADjwWR2v+nqUklGH9afrLCSSS3J//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ea typeface="Arial Unicode MS" panose="020B0604020202020204" pitchFamily="34" charset="-128"/>
            </a:endParaRPr>
          </a:p>
        </p:txBody>
      </p:sp>
      <p:sp>
        <p:nvSpPr>
          <p:cNvPr id="4" name="AutoShape 4" descr="data:image/jpeg;base64,/9j/4AAQSkZJRgABAQAAAQABAAD/2wCEAAkGBxQSEhUUEhQUFRUUFxkXFRYVFxQWGBgYFxUYGBcXFxUYHygiGB4lHxgYITEhJSksLi4uFx8zODMsNygtLisBCgoKDg0OGhAQGiwkHyQsLCwsLCwsLCwsLCwsLCwsLCwsLCwsLCwsLCwsLCwsLCwsLCwsLCwsLCwsLCwsLCwsLP/AABEIAMIBBAMBIgACEQEDEQH/xAAcAAABBQEBAQAAAAAAAAAAAAACAAEDBAUGBwj/xABCEAABAwIEAwUHAQYDBwUAAAABAAIRITEDBBJBUWFxBSKBkaEGEzKxwdHwQhRSYnLh8QcjwjNDgpKTsrMVFiRTY//EABkBAAMBAQEAAAAAAAAAAAAAAAABAgMEBf/EACURAQEAAgIDAQABBAMAAAAAAAABAhEDIRIxQQRRMmFxwRMiQv/aAAwDAQACEQMRAD8A68BOAnATwvVcxwjAQhEkZwE4TAIkAgEUIU6QIBEoM3mm4TS55gD1PADcrJwPaLVU4TmtMwS5u3GKepKyz5ccPdVjjb6bsJ1y2e9qhqDcITHxEwaxYGxjcp8n7SPLgHBtbARNuEyov6MNqnHa6dJV8nnWYgEESdpE81ZWuOUym4nWvYUiihNCoCaVKHKEIpSsCYOqnlQ6kQclo0wRKIORSkEyTkAckClozhOCmSQRFNCUJkA0JpRJFMgEJiE5KEpkGUkoSTJnhGEIRBaEKEoTpwkZoTwnhV8/nWYLC95gCg5k2AStkm6EPanauHgCXGXH4Wi5Wdl/aMOr3A2Jv9SuF7SzuJmMZz3GCaAAkgDYDjS/Tmo+0cbRhBoJqCD05b1XnZ/ozt6um+OE12v9ue0Hv8Yua8jDaYYJEQBVx6n08VBido0BBcBEkkC1pDdiaADmsLLN7su3FTQ3MCJ6wrGM+nE/CJIib+A+3NY5d3dXOmpqD3RFjQTJqAfAmtOUqxkMaXCP0yATTVUnutPxX+LdZuG9rYJip7wFTOmhHO55QFqYOXL2hwMSTBFyKQINje4qlFRoYOPpfqJdNyIMmLnj+Quj7P7VI/2mrTIGojc8IXMYYOq5nVUuNSa/FJEmhoBAVnDeQCTq0ugtiTUmpgTFx5JzK43cOyXp3ba2TwsLsnOkXksIJPERcgepC6AL0OLlmc6c+WNxqOE6OExC1QBOE8JQgCCcFCAihIHBRAoITwg0rSnlAE8pAaSYFOEgYhMjhNCCDCFwUkISmSOEkUJJhmwnARBOAtUmCcIoShIGXnvtX2sMbFLQT7vDOkAfC5xuTx4Lq/antH3OCYMPf3W8RxI6D5hecY7oJ7x01tpFCa95vT1XF+rk/wDMbcc+gwsbvCIiamDAF4A36qvne+6SCGxQSpsJwJmQAKioFE+K6ZA2BrbfmuNtGexsACPr1rtwRYEgyIGwpNN0IeaixPXy6URDE0GnCJ5Xd0mU9Ev5TAa5128DqBA4xM0nda2DgS2A4i4kAzxEE2G35TF7OxCCG6hXY7RUE8/sKLosthgMknWSDWZgdJiL08UlQ2VwKGNWoGQTX6cyVpYeC4YbGEth29Qb2gXv4KhlSQe7faYIkeMHy2Wpl8KxfNJ1cI4lpnopyXIs4OM1sGDUEuIJkma12G21lrZPP6QC6xHegGWu2NdjEdRzWLhmC7S7hpI/UeFqHn90/ZrdTnNcb1kmpN6nlJ4WS487jdwspLHYsIIkVBqEi1YvYGZILmusD5X/AKLeYQ4SCD0Xp8fLM45ssdIiE0KchAWrXaQQnTpkEcIgEKJqAKE0IoTQpMyKUyYhBDBRQowFIEAoTEIpTIAYTp0kBmJ4TAogt2ZgU6cBBmcUMY55s1pcfASlapwntnn2vxnMmPcgAcy4aj8wPNcm/ELo/dPKPTayta9bnPce84lxHAurdVgK+kjh+fVeRnfLK10yagpAoTWKAi540U2LiDSBToaV9aIH4mmukQTTj9poqgJcKCp3PDl4pKhPeKxW8mwoeFwFABf5eVSrcAQCOvSKwd1DgmDMUmx+XWiZJMKhtWtfzotXCxXQI/UKCgmDNuVdwqGszWeJnrIV/JYtTBgd3z3pzSqot5PDeWshwLmkEDTJIpG9Fr4mIJ7zSGkAnUYgzUxtb+hVNmWdokOaSCdNwYuQdor8lcy+LhObBfocwkGHXpFZuPzrla0SnFEDS0G1RNoEwBJJRnFDi147zbEAWIiLf1uoMPNMYS2JJ3FJ3mDCi9/iaSCJLTczaZDTzIEbhKBsYRBhwpMudWJ5dJE8lbwc1okkuoRUAmabwYjwPgsxpLoLTpmpoSIkA0vRWcu4tIDjIM1F67+XJXLr0lt4fa8jVoLhcFpG/EXULPaLCNw4QYNKDx8j4rHy2e0yGw3YTHEmpTZnBDj3gA4idQBg1oJF73/BtOfOfU3jxdXg4rXiWEEfl1JpXnzziMcC1xaJM6HO24nccl0HZftJIjGERd1q9PsujD9MvWXTLLjs9OhhOAnw3BwBaQQbEI2tXRtmYBKEZYghIBhOEQSIQQSU8oCnDkwNOhBTygjpJpSQGVCIFHpT6FvtAQVhe2+b0ZVwF8RzWedT6NjxW/pXF/4mY0NwGDdz3eLQ0D/uKx5rrCqx9uQcRBAi21v6J8LD87xvEKozEv8AavT84qTKnlJNOZPHkvM06TvJNxQGD0tX7p8KSakClpjoI6JsTEJBNSPWQPp9E7Hzapd0jrKFJMTCoJgyAemw6cVTY3vRed1azVG/l/zdA8gAAETufzqgE8yNufn+eavdkgFwFBSdRrXoszSTWl4rw5LZyo92NYq4Gk1AgXnpIulTjW7Nyp927VqDgTLwNtiBPLYIDlASdQEk91wkaTBkDkT8zHBWso6RqcWkuuBQf2mRGykL4MCIvUjlcOMRaazyWP1oqmhaQdMtkSQL0JEczVXtbWtDhpJduTY335/NQjBFwwCJoCIJ/lm0gH1UmCXOZOmjamIoA2e7F9vyqc6CXCy4+IFpBJI0cSdRgT61qoibxWTNL24k8kbBoGoajQmJAEE9a1PzUWSxYfqNoNKRaagcoRsaFhZe5cDJFe9y4nanor3Z57oAaBSw8hPkqGazBJ0gCCAAAK2kxxTdnvmJJ7omkwCRafPxKraV/GNSIMV1CbG1R9QsvPZUC3xDYxOnmDsOsq9jyDqlsTWBTw6kqPMPBhzZIEVrApY9CPRFAMhnn4Tf8t0AOgVJBipFq9F1vY/bbcUAO7rtpoHHg2d6ii5TPsDmE0B/UIAjVQERN+JpVQ42HDWEOkQdxqBpJmIpfpKvDluH+E5YSvSgUDgsv2f7S99hw742Q13Ol1rArvxss3HPUelOj0oVey0je1CWqZMQnskKdpRliEhMjykmSQStCfSnASWhB0rzz/EvGHvsFm7WF3/M6P8AQvRl5P7a5g4mcxLdyGN6NFvPUVz/AKb/ANdLwnbEDKdeu8fdSMLZjTX771Tl9dW3LysnfiBwmBcxzrclcLeIyKyJgG1DccU+GwkitBwiBv4p8JtJjewUrQYIO9ac67IOI8a1LcZ+ar4eHIJ5j67qTFw4EGs70ieCGwAArv8AICPMpBJhitD1HytfZbGVgNEx3r1BJqK78bFUezcvqNJIF7RY7K67LED4fhkkbGTXRG1uFlGVXG1lcq1shrXVMRqkClIrbdG1+rkQTQje0apoD5KDK0FyRMlwFTaDVOcP3kFpkGkibjntY3ErG91pE+JmiBFBAk1JJEUEis8ucIcLFYwl1YMTANrE3r06qPFyxAaYEisgtII3kG3TqhxWFroMgkEQIAi9K3iv5SiaBwWufAM6ayDUTwJpuN9wq5J72xDj3eFINeseQVbJMc1xcIoDqBuY4VBmY8vFTOfLnad234zXdF9CIGYZhwEAu/VeBNuW/krfY8tYRMAxu28ViPkqmWL4PdExAmK1kR9ua1ctlwSaQbnbwJiv0VTZKmZfUBwpyMAd0HxFrIsYw3ujbSbwBxHP7Iu0MEDvCocdRiZkVkzagaOcnjChxsYEFpMEVgVBFIANpueXyCShnvMGDBJZFaCR3m+oEdTxVR2EQGF0CthUg2cBFD4HZWw6cI10xQkgQAL16Sje972UBdSQ4AVG9bSRqCL6JDlMw/DxaEhx33Fjbf8ATSVv5X2kLSffQaA92ARevMeSwRkzp16qQYpNTAHqI8eSgzbrEcRw5SOllWGeWHorjK9KwcYOaHNMgiQeqkXn/ZHbD8E90l2GD8Iio07E2rK7vKZhuI0OaZHyPA813cfLM5/dhljYlASITpiVqkxQlqNJMkUJI4STJW0paVLCeFeyUe0c43Awn4r7ME9eAHMmB4rxbPYhc8vJq4lx6kklegf4lZ6G4WAP1kvd0aQG+pJ6tC88x6nnSFx8+W7prxzrYmiQZ4Vj8uosEFsTyIR6QATeaHqAjwRxkEC+6560SsaSHefOOfBDh4NTNabTEfhU2M4gbVmDeQBJ6pmMh3GGydt96/2UbUgzD+8CJAAvTjUlINFSL7CDZSPxiSQHAzu0CKiRE32rxUTHwDzNT9k9hbyMzTvwJ+3r8lYzWLo0n3jACK6oNJNxTz+e2D+2ljwWkbbenLfyC6fLlmJhNLjJBNg0iRBaATfis8lxq5NzQwGAQ6sWFKUp6bwoSNB1MlmqZIETU3kjlWvQwo9btIGwrppfeAKRE86bqy/DBAIMaW1DuJ3ify6j6s7cR0CHHiQRAraNiI9RxQuY33lIInnJpxg0Br6KsWPa8FtjMtkG5nuu2gnpEdUm5iJDhuQ6LdQY5I2BdrYJEXi97ARHe/LbJTLDU99sSBUSL8iK0UQeaivekkGQDFZjb7lR5vHLWnak03IoITpQz8xAaxrXF0/vCHAC0Xkj5Ley+LOpzmmKRxiKkwOEUXHYWdZraXahEOBNRzafAldPkMyYk95scK0pW032BVQgax+7qmaDaQbU8VG7Aga5BmgA3NLt4KZ+NDtbYEEGf0xEinzQ42KSC2lgRwiS42+yLUpsHHa1tTfjFZB2PipMm8CATSwAoAIrNKjZYrMR0aSZHB0GokeNYWqCSGyNyAWwKBsA15x6JbOJ8fFIZDgdJpAkClor4+Cz8bEAYbgiK8ORHCfyqt5jMFwdI70ibbCtfDzVImIBN3TMjkggE1tYkxxNTbf+quZLtV2EQ5riDMfwECkOF+NVXe3eYqPz84IsFzSD7wS3i3bUAZFrfVEtncLT0nJZpuKxr22ItuDwKnXn/ZHaDsENc06gRXg4AehXd4WIHAEWIBHivR4eXzn93Pnj4pU6DUlK2QJJNqToCNOhTyq0Tyv28zGrOvv3A1g8G6jH/MVy2NcxcW+q2vbIkZ/GDhd7SJGxa0g81he8knjafFefn7b4+kmE6Kn839fopyZjSKkb1E6Yr6qpiPoPzip8sJBrePS/0WVXB5oDutBEwN7TeeZUOFmSSQAGscTJMig2m9Z9VVzuPBJFyTG5njXdVsXMltogWjcnj84RobbWK4QRYCZcIrE7hY+LmJtSPDnZVcznHG5mNvlChZixU9P7oNfxcSRJIk/ujyj1Wt7P5qCAYABH/FypWVzLswItHSOXC9kbMeCDePyFNnSo9KxqHuwOGmjuh3pMUsmNRJiWj1i22n6yue7K7Tc9oBAgGDLRIvBDmwfXa1Vt5bGcRB0mlqmoiQ6s28bdVlrTRbYGydVBq+Ic9u8DbaFFq1uNo1TNLRvFChayDN5dIilWzI0xWhUWVgQATBMwNh+k1KIVTgzBdHdodqCIAgdT4lU+02CZFDAAvz38fVXWmTHjwjj90s64AEcKGRSPwhOnHN4TdTjHjzjetJuumyILWgCCCGkau7tDoG9eH0XKObWktIvuN5jjNPJbuSxZwm6jSS2h3Amo2qZ5wqTVnBMAbm0DpJM/TmiD4kTa5MCoFb+KCkmLtqBUTO01n7cEXxE8CTNTJtAB8VMSDDZDjSl5FDtWp8fNXmvDW2vWKGCNyYtxMDZUsAkGeBjqKX4VoVYfjtuPEUNDI8bQmcS3BtJNh1p/dMWd6kG07caHw+SWE6QPDbiefRSb+gmZsZv+SgkWbYD8BIFCBuKAivVBqHeoPCx7hDoAtcKycPavDhXw/KqB+BI0ngLk31Sab8I6IH02VNwZFRG4ma8/FdR7L9pOcfckUa2h4RdtqjhuuXwgWzTUQRuBSxqfktr2ZDvftcaAtLYvBDSZFKcFrwZWZzSM51XYkppSlIr1XKUp0CSegcFOhlLUqTtwP+KnYpLBm8OrsMBuKP8A85MO8CY6O5LyoZit6L6RxcNrgWuAIIIIIkEG4IXkntr/AIcPwicXItdiYZBL8KdTmfybuEbVNN1yc3Fd7jXDP5XINzVRO33ogxMwTMWjlIH5VZWI5wJBoQYINCCNiDY8lH+1Hdcmm22m7FuCDJr8z6qPEeCL28NuCpnPbGac1AcaUH0tOxPPzQa1XL0tSNDaxKdpUAcnD0tHtZwsWF0PZnbJpqcKQCCT3gIgEg+XRcwHJa1NipXp+X7Qa4Cwiu5j94RFDc+Sk1NB+Lm1rqS0VIBEiwvxXnGVzzmkGTTn+dFt5HtOh1GI70kyKHYbGKU4LPx0vy27TLQ9xOwkV43rsFUzuPqJqLSYMg8x52KwP/dbRZpi2wJF7/l0Le1hiOkGgH6jUCZ5hFlOWLDsRpdUSeAtEkVB+EwrTnuJEkkCKETItIjj9Fj5jEcHN1OENoCABetIvda2Wxf33Wm0T1A3Mx5ckfEX21cB2lxHFp6fMWEpsQ0kDvOFLiJsKm9LdFTbil1CDUAgzNCAXAHhUFWsV4MAiZIEd0jjY+aUKp8CCAIBFRw5ViigxWNIIJPhMREzysjaHFkGJ5Rt8XqQhx3Bp0iK+IIAPrySP4t4JipodoJ+RViCDFref5Feazmd2oJihrwI/L81fD7RNz/b1omUWMNtDHGs3rMV8Lpi6A50ahTaoixp1VUuIdp4BoB3gGonnRXfeyCIJDuGxi6B9VnNLSRSBABvJ3vxK0/Zyf2hkWhxM1/Rtyt4rNc2XGZnUIjkQDHCxXQ+z+D/AJrTQ6cMyRF3FsR4SteHvkic/wCmukShFKUr1nIGEk6SAglBjZhrBLnADmsztjtluCQwVe4EwK6RxIHpKwzmPeOFzdzpnwnx2HBZc36ZhdTunx8Vy7rdxu2gaYTS6LuIIHKBv6eKycTtjGmZMdGx4QFSZmJBdWBWQYjoDYJnZygP6SSGklrutYtw6Lhy/Rnl9dWPFjFb2iyIzjCXswi9tnkNDxyLhBHivNO0uxgJgQReF6Zi5gEvo8hoqRBgaoiKV34rD9qGNOl7QQCINGjbu2JUedt7O4T480xcoRv5qB+GQt/HwgbV8ZVQ4Q8tlptGmRqT61oYuWCq4mVjZGxpEHog9AcMoapkmD0TXqAOTh6Wj2tByfWVWDkYclpW02pW8lmQ1wJVAORhyVhytnBdqdpBBBNOXjst/svMR3XQCIPeryjouLw8UiyuYfaLqSfhiN7WUWKldvl8RodpBvJgVArA9PmFZD6N5RXjA38yuJwu0ayXH1K3eze0G4hiCKSbW3PWNlFmh7bjSTSwma0AJI1dKgpZXc3nVIrQirelJRMw2vADTJAiRxaOHEgmptRCzuxqFRTY9K8CI8wpO9J2x1jhStBEeKstbFHU70zHgI8ioMs0EzMA1dXjbw8FoloveLC4tQEnqgpFTCDiZNDe3728eKvYrg1hiImdpEzU8hPkVVy+G5xnjc9NO3RW9ADAajV8yK+fL7JiIHCpv0tYU853XUditjW7iQBbYbefoueyGDDrkgCa1kzQfOnRdVk8voYG8L9TVdf4sN8m/wCGHPlrHS171L3ixO2/aDCypDXmXOEgcuLjsEXYfa4zLC8NiHReQehXqbx8vH65NZa22feJLj/aL2odgYvu2N1Q0E0JgmaU5R5pJ24zq1Uwys253JZ8ZjFdiESXPGsTQChr/DFhyWrgY5DQIAB+HTcTAH/cp/8A0NmHL8EBsyThg92tQ4b+EkcOCzsg7/MEEO1d/jZp4c5HgvDzrux6Bj4sjvYgdYChG93UoR43UOYwCCJcHAzF9JrUcjPBQYGJIcazqg0Hnc7wFrdn5bUA0jujvONpdSWitOHgeSUh7R5LIOxWmWkSRBbGmRUiTQ04/wBVcy/Z7JktAECZqTxvQDorX7bhlul0hoBAaJaOJM780QFAwESBBbbu8afLp0VakIi7DAbGEQLAlumlJEGCbhR5vKseAxzNYbNH4YN/GRHIo/ckuBJq2Phlx6WArTp6qi14a40O5JcCBGrhMO4z0hPo2J2l7ENxNTsAe7cJgEu0E8Bq7zPUVXHZ7s7Ew+7iMdhutDhExeOK9SzGfDRqa0yak64NDs00p9eSHK4eHjkYeJBBH62zPMAxx5FHotPIX5cdFFiZLovSO1fZPCP+yxPduBs6rTsNLpkDrWtlmP8AZLGaST7vTx1EzW9uaPItOEdklA/JnZehM9lnxJdhgHiXfPSmxPYrFNWnDM2q76tR5jxecHBI2Qyu+xPYjH293I2LiPmFSzHsVmh/utXRzPqVUyheLkA5EHLaxPZfMV/yMWl4aT8ln43ZeKz4sPEHVjx8wjcJXa5SNcoHAhIORo9rQcpWY7hYkKq1ynwMu5/wNc7jpBd8gUaPbWyXb+KyRqJBv5EfnRb+V7SY+IPW9JpBEdFyIyWL/wDVi/8ATf8AZWMrkcee5g4x5DDxD8gouB+T0jItE8HDodyft5rRwoLXD9QgdZjguL7L/a2muXzA3n3OL4XFl1GTzr3DU7Cxg6YLRh4htuIbwi6i4VUyn8tLLYekViZt4Aj1BQYmEASdgKEHc2jn+brn8725itdHuMVrZoXYb2kgDeR4q5kO2W4jWuc4A72Fh3gZta6LLD6dD2NlJxDI+GpvvB35yrvtN22MphayJc46WDaYueQXDZj2sdhtc7AfUPEA1DuJI3H9Fgdrdr4uIAHuLmOeXEOrpeZq07AzEWsu78/JOPCz65eTDyy38WcPNuxcXW95LnGpJr/ZXOzfaPHy+Pi4bTLG/pIBlxbOr84KP2fLAMQuAJDSRImIiTVZWG7WARQvua1qYjgs5lfLa7JrSXtHOYmLiF+IQ57okgQKCKAWSVbEwzND6Jk7lu7o09bwC2sAmZjxvE7VWT7RNLG6sMRomaRpms8piqvYmO1g1aw5kCCDNQQIA8fRFijVexoYP6TSVzXuNXMZbMEAACHEOh4E/wAQFqkOFCdvCFkJ905oxO85+gj90AgH0JPmos3hOwpDnT3w3ae8a1F6N9Qog8e51DZmqlw+YfI3+KZ5nglP5CzlsxGIyhbD8RraGzQA18eJoaUUrsyXtI70ul1YkSSJMX6LOZmanEg6w0EWp7wh0V6u9Ffw4xGgaSSTL2tIFJkyfwV8U9kiw8+9rHMb7sOmC7TDosHObbVEWre902CSXasRznEwQbgkSIANRb5KR2W1E0qKRiFsQ23wxNB4KTGwHYpgtALTEA2mxAsJpfldG6a9gZ5joGhr3iLiDSTWbzwlarhr0uOG0mNII/SOLT/L5LnMvjlrtLu8Kc+OmOYXQ4DHCsiYttbYX3lM1RsOxHF2uGktFWmuxr8QkVqgxX4jcQgvhhNS5gpQw2OMinFCMVrARqoAIECJoInbkeqjzeICaPaSTOkaiARvOxp0RrZLQLQDII/iaBBk1pxpCOmkta4gEQRBDpIgQRb+izcfNgNBaQY+MCa1uJNVY7O7XwyCHRIi8T4H6J+IWm4AkBuI6gsYNZrUxtsmxHH/AHhjaYdNpE8LfJSNzjcSrQDMaR8O/wATbfNSZrGEAuYINYNCDYGTMqdaUpYWK4AkSaw41IgfxD6qRmbOmdLhFiRWOF+J34rPzmbw2E6CDNNIdvuLVrw4LMf2g973Bhgmfimlq9bjyV62nbpMbL4WIIfhNxad4OBJkG0kRK5zO+yeRxASMF2ARWWvfxtpLSAK8NkTji4ddYBgwZcbg8rKx2fmyZLyB3fjbIjmBFPLdPx0W4sdgZHAwSR+z5XFLRR/u2Mdz1EyPIBdHgdtOa0n3TGtH7p0gWioBHiuexc+xxDW6SAAJIBLiLkkVqeamwA/FYdJMNqWigjcj7GVpObPH1/pF4sL7jrsHtHUJiN7zTczGydvamHMF2k/xUnxsuMzeNiMawuIe3uhoib7F239laGaLo0i4iQRJi0h1bdbq5+rOIvBjXRdv5ZmNgOacU4QHeGI0/CRxE94cl5rg+1jWugk90xJYYcK15TTzXX4eLLYbALaud9XD9USLGeSg/ZGF5Lixxm7hY7kAtoLeajl5v8Aku9Lww8JqVRwfaTLA6w74m7B9K2tS+3BQdo4pxWEw5rXVPcaXGo/SaEEXlT5nLe7JHdLJnV+6XVkxdptMSDeU+LmBhsbSDq0llNz8QjaKrDTTblO2uw8TUPd+6GobO0y4btY6gpBiVWb2NmHNLXMk2kObfjErvsIsdAJbSx579N1zntBjYocHYQOkEhxAJkbl0fMc1W9JsV+x8i4YZDu6SwtqK1rMKpk2fshYzFa006kgm7HCqvZTtAGJ7xFYBBnkOKr53PtfiB5BbpADQdgTx/oi5Qlo5bDNWS4HcD5iKFJZOP2pWjjA8PRJXqjcd/htBa6QDTfxWk1oBcAIGltNv07JJLCe1sL2naNeHzxBP8A0ysPKH/4+J/If/G1JJKnAD4cQ/yf+JPhnT8NJc0GKSNNkkkonL2fs9oLcSQD3T81qv8Ahw+bHTzoLpJKhFVnwhGMw86Jc4yXTJNeqZJbQx5cS6tb3Wdmj/nhv6TEt2NDcJJIpRA8wKUq638ytY7R7ttLkzz6pJInoJsu8huHBI6HlKrPzeI4ODnvcIFC4nc8UkleIqriNEAwJi/grmOY0RShtRJJESo4zicYA2MyNjTfitnsBggUFm/6kkkBB2qwNcC0AEvbJAie/wAlt9lH/JJ3AfB/4UySnI8W09g91YUaY5RMRwhY2C46ZkyHiD4/1SSWcUDMvPvYk/7R48Isr+YHcwv5D/qTpInslPIuMmpuPstXPZZhLpY0w4RIBim3BJJLMOew2AB0AfEpsJx13KSSePonN+0GE1uM4NaGgRQADjwWR2v+nqUklGH9afrLCSSS3J//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ea typeface="Arial Unicode MS" panose="020B0604020202020204" pitchFamily="34" charset="-128"/>
            </a:endParaRPr>
          </a:p>
        </p:txBody>
      </p:sp>
      <p:sp>
        <p:nvSpPr>
          <p:cNvPr id="12" name="Rectangle 8"/>
          <p:cNvSpPr>
            <a:spLocks noChangeArrowheads="1"/>
          </p:cNvSpPr>
          <p:nvPr/>
        </p:nvSpPr>
        <p:spPr bwMode="auto">
          <a:xfrm>
            <a:off x="53132" y="20351"/>
            <a:ext cx="355768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r>
              <a:rPr lang="en-GB" sz="3200" b="1" dirty="0" smtClean="0">
                <a:solidFill>
                  <a:srgbClr val="F62A08"/>
                </a:solidFill>
              </a:rPr>
              <a:t>Thermal Physics</a:t>
            </a:r>
            <a:endParaRPr lang="en-GB" sz="3200" b="1" dirty="0">
              <a:solidFill>
                <a:srgbClr val="F62A08"/>
              </a:solidFill>
            </a:endParaRPr>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36560" y="1640445"/>
            <a:ext cx="600822" cy="2876350"/>
          </a:xfrm>
          <a:prstGeom prst="rect">
            <a:avLst/>
          </a:prstGeom>
        </p:spPr>
      </p:pic>
      <p:sp>
        <p:nvSpPr>
          <p:cNvPr id="15" name="Rectangle 8"/>
          <p:cNvSpPr>
            <a:spLocks noChangeArrowheads="1"/>
          </p:cNvSpPr>
          <p:nvPr/>
        </p:nvSpPr>
        <p:spPr bwMode="auto">
          <a:xfrm>
            <a:off x="713799" y="4611219"/>
            <a:ext cx="289701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GB" sz="3200" dirty="0" smtClean="0">
                <a:solidFill>
                  <a:srgbClr val="0000FF"/>
                </a:solidFill>
                <a:ea typeface="Arial Unicode MS" panose="020B0604020202020204" pitchFamily="34" charset="-128"/>
              </a:rPr>
              <a:t>Triple Point of Water</a:t>
            </a:r>
            <a:endParaRPr lang="en-GB" sz="3200" dirty="0">
              <a:solidFill>
                <a:srgbClr val="0000FF"/>
              </a:solidFill>
              <a:ea typeface="Arial Unicode MS" panose="020B0604020202020204" pitchFamily="34" charset="-128"/>
            </a:endParaRPr>
          </a:p>
        </p:txBody>
      </p:sp>
      <mc:AlternateContent xmlns:mc="http://schemas.openxmlformats.org/markup-compatibility/2006" xmlns:a14="http://schemas.microsoft.com/office/drawing/2010/main">
        <mc:Choice Requires="a14">
          <p:sp>
            <p:nvSpPr>
              <p:cNvPr id="5" name="TextBox 4"/>
              <p:cNvSpPr txBox="1"/>
              <p:nvPr/>
            </p:nvSpPr>
            <p:spPr>
              <a:xfrm>
                <a:off x="8447718" y="2211126"/>
                <a:ext cx="1593705" cy="1535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9600" i="1" dirty="0" smtClean="0">
                          <a:latin typeface="Cambria Math" panose="02040503050406030204" pitchFamily="18" charset="0"/>
                        </a:rPr>
                        <m:t>𝑘</m:t>
                      </m:r>
                      <m:r>
                        <m:rPr>
                          <m:sty m:val="p"/>
                        </m:rPr>
                        <a:rPr lang="en-GB" sz="9600" i="0" baseline="-25000" dirty="0" smtClean="0">
                          <a:latin typeface="Cambria Math" panose="02040503050406030204" pitchFamily="18" charset="0"/>
                        </a:rPr>
                        <m:t>B</m:t>
                      </m:r>
                    </m:oMath>
                  </m:oMathPara>
                </a14:m>
                <a:endParaRPr lang="en-GB" sz="9600" baseline="-25000" dirty="0"/>
              </a:p>
            </p:txBody>
          </p:sp>
        </mc:Choice>
        <mc:Fallback xmlns="">
          <p:sp>
            <p:nvSpPr>
              <p:cNvPr id="5" name="TextBox 4"/>
              <p:cNvSpPr txBox="1">
                <a:spLocks noRot="1" noChangeAspect="1" noMove="1" noResize="1" noEditPoints="1" noAdjustHandles="1" noChangeArrowheads="1" noChangeShapeType="1" noTextEdit="1"/>
              </p:cNvSpPr>
              <p:nvPr/>
            </p:nvSpPr>
            <p:spPr>
              <a:xfrm>
                <a:off x="8447718" y="2211126"/>
                <a:ext cx="1593705" cy="1535613"/>
              </a:xfrm>
              <a:prstGeom prst="rect">
                <a:avLst/>
              </a:prstGeom>
              <a:blipFill rotWithShape="0">
                <a:blip r:embed="rId5"/>
                <a:stretch>
                  <a:fillRect/>
                </a:stretch>
              </a:blipFill>
            </p:spPr>
            <p:txBody>
              <a:bodyPr/>
              <a:lstStyle/>
              <a:p>
                <a:r>
                  <a:rPr lang="en-GB">
                    <a:noFill/>
                  </a:rPr>
                  <a:t> </a:t>
                </a:r>
              </a:p>
            </p:txBody>
          </p:sp>
        </mc:Fallback>
      </mc:AlternateContent>
      <p:sp>
        <p:nvSpPr>
          <p:cNvPr id="16" name="Rectangle 8"/>
          <p:cNvSpPr>
            <a:spLocks noChangeArrowheads="1"/>
          </p:cNvSpPr>
          <p:nvPr/>
        </p:nvSpPr>
        <p:spPr bwMode="auto">
          <a:xfrm>
            <a:off x="8100562" y="4683524"/>
            <a:ext cx="359133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GB" sz="3200" dirty="0" smtClean="0">
                <a:solidFill>
                  <a:srgbClr val="0000FF"/>
                </a:solidFill>
                <a:ea typeface="Arial Unicode MS" panose="020B0604020202020204" pitchFamily="34" charset="-128"/>
              </a:rPr>
              <a:t>Boltzmann</a:t>
            </a:r>
            <a:r>
              <a:rPr lang="en-GB" sz="3200" dirty="0">
                <a:solidFill>
                  <a:srgbClr val="0000FF"/>
                </a:solidFill>
                <a:ea typeface="Arial Unicode MS" panose="020B0604020202020204" pitchFamily="34" charset="-128"/>
              </a:rPr>
              <a:t/>
            </a:r>
            <a:br>
              <a:rPr lang="en-GB" sz="3200" dirty="0">
                <a:solidFill>
                  <a:srgbClr val="0000FF"/>
                </a:solidFill>
                <a:ea typeface="Arial Unicode MS" panose="020B0604020202020204" pitchFamily="34" charset="-128"/>
              </a:rPr>
            </a:br>
            <a:r>
              <a:rPr lang="en-GB" sz="3200" dirty="0" smtClean="0">
                <a:solidFill>
                  <a:srgbClr val="0000FF"/>
                </a:solidFill>
                <a:ea typeface="Arial Unicode MS" panose="020B0604020202020204" pitchFamily="34" charset="-128"/>
              </a:rPr>
              <a:t>Constant</a:t>
            </a:r>
          </a:p>
          <a:p>
            <a:pPr algn="ctr" eaLnBrk="1" hangingPunct="1"/>
            <a:r>
              <a:rPr lang="en-GB" sz="3200" dirty="0" smtClean="0">
                <a:solidFill>
                  <a:srgbClr val="0000FF"/>
                </a:solidFill>
                <a:ea typeface="Arial Unicode MS" panose="020B0604020202020204" pitchFamily="34" charset="-128"/>
              </a:rPr>
              <a:t>(joules per kelvin)</a:t>
            </a:r>
            <a:endParaRPr lang="en-GB" sz="3200" dirty="0">
              <a:solidFill>
                <a:srgbClr val="0000FF"/>
              </a:solidFill>
              <a:ea typeface="Arial Unicode MS" panose="020B0604020202020204" pitchFamily="34" charset="-128"/>
            </a:endParaRPr>
          </a:p>
        </p:txBody>
      </p:sp>
      <mc:AlternateContent xmlns:mc="http://schemas.openxmlformats.org/markup-compatibility/2006" xmlns:a14="http://schemas.microsoft.com/office/drawing/2010/main">
        <mc:Choice Requires="a14">
          <p:sp>
            <p:nvSpPr>
              <p:cNvPr id="17" name="TextBox 16"/>
              <p:cNvSpPr txBox="1"/>
              <p:nvPr/>
            </p:nvSpPr>
            <p:spPr>
              <a:xfrm>
                <a:off x="9625302" y="2211127"/>
                <a:ext cx="2066591" cy="1535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9600" b="0" i="1" dirty="0" smtClean="0">
                          <a:latin typeface="Cambria Math" panose="02040503050406030204" pitchFamily="18" charset="0"/>
                        </a:rPr>
                        <m:t>±</m:t>
                      </m:r>
                      <m:r>
                        <m:rPr>
                          <m:sty m:val="p"/>
                        </m:rPr>
                        <a:rPr lang="en-GB" sz="9600" b="0" i="0" dirty="0" smtClean="0">
                          <a:latin typeface="Cambria Math" panose="02040503050406030204" pitchFamily="18" charset="0"/>
                        </a:rPr>
                        <m:t>Δ</m:t>
                      </m:r>
                    </m:oMath>
                  </m:oMathPara>
                </a14:m>
                <a:endParaRPr lang="en-GB" sz="9600" baseline="-25000" dirty="0"/>
              </a:p>
            </p:txBody>
          </p:sp>
        </mc:Choice>
        <mc:Fallback xmlns="">
          <p:sp>
            <p:nvSpPr>
              <p:cNvPr id="17" name="TextBox 16"/>
              <p:cNvSpPr txBox="1">
                <a:spLocks noRot="1" noChangeAspect="1" noMove="1" noResize="1" noEditPoints="1" noAdjustHandles="1" noChangeArrowheads="1" noChangeShapeType="1" noTextEdit="1"/>
              </p:cNvSpPr>
              <p:nvPr/>
            </p:nvSpPr>
            <p:spPr>
              <a:xfrm>
                <a:off x="9625302" y="2211127"/>
                <a:ext cx="2066591" cy="1535613"/>
              </a:xfrm>
              <a:prstGeom prst="rect">
                <a:avLst/>
              </a:prstGeom>
              <a:blipFill rotWithShape="0">
                <a:blip r:embed="rId6"/>
                <a:stretch>
                  <a:fillRect/>
                </a:stretch>
              </a:blipFill>
            </p:spPr>
            <p:txBody>
              <a:bodyPr/>
              <a:lstStyle/>
              <a:p>
                <a:r>
                  <a:rPr lang="en-GB">
                    <a:noFill/>
                  </a:rPr>
                  <a:t> </a:t>
                </a:r>
              </a:p>
            </p:txBody>
          </p:sp>
        </mc:Fallback>
      </mc:AlternateContent>
      <p:sp>
        <p:nvSpPr>
          <p:cNvPr id="19" name="Rectangle 8"/>
          <p:cNvSpPr>
            <a:spLocks noChangeArrowheads="1"/>
          </p:cNvSpPr>
          <p:nvPr/>
        </p:nvSpPr>
        <p:spPr bwMode="auto">
          <a:xfrm>
            <a:off x="788461" y="961246"/>
            <a:ext cx="289701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GB" sz="3200" b="1" dirty="0" smtClean="0">
                <a:solidFill>
                  <a:srgbClr val="FF0000"/>
                </a:solidFill>
                <a:ea typeface="Arial Unicode MS" panose="020B0604020202020204" pitchFamily="34" charset="-128"/>
              </a:rPr>
              <a:t>Exact</a:t>
            </a:r>
            <a:endParaRPr lang="en-GB" sz="3200" b="1" dirty="0">
              <a:solidFill>
                <a:srgbClr val="FF0000"/>
              </a:solidFill>
              <a:ea typeface="Arial Unicode MS" panose="020B0604020202020204" pitchFamily="34" charset="-128"/>
            </a:endParaRPr>
          </a:p>
        </p:txBody>
      </p:sp>
    </p:spTree>
    <p:extLst>
      <p:ext uri="{BB962C8B-B14F-4D97-AF65-F5344CB8AC3E}">
        <p14:creationId xmlns:p14="http://schemas.microsoft.com/office/powerpoint/2010/main" val="3681240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stCondLst>
                                    <p:cond delay="0"/>
                                  </p:stCondLst>
                                  <p:childTnLst>
                                    <p:animMotion origin="layout" path="M -3.54167E-6 -0.00023 C 0.03959 0.22732 0.1806 0.47245 0.2767 0.4706 C 0.37266 0.46829 0.52045 0.20694 0.57513 -0.01343 " pathEditMode="relative" rAng="0" ptsTypes="AAA">
                                      <p:cBhvr>
                                        <p:cTn id="6" dur="2000" fill="hold"/>
                                        <p:tgtEl>
                                          <p:spTgt spid="14"/>
                                        </p:tgtEl>
                                        <p:attrNameLst>
                                          <p:attrName>ppt_x</p:attrName>
                                          <p:attrName>ppt_y</p:attrName>
                                        </p:attrNameLst>
                                      </p:cBhvr>
                                      <p:rCtr x="28750" y="22870"/>
                                    </p:animMotion>
                                  </p:childTnLst>
                                </p:cTn>
                              </p:par>
                              <p:par>
                                <p:cTn id="7" presetID="0" presetClass="path" presetSubtype="0" fill="hold" grpId="0" nodeType="withEffect">
                                  <p:stCondLst>
                                    <p:cond delay="0"/>
                                  </p:stCondLst>
                                  <p:childTnLst>
                                    <p:animMotion origin="layout" path="M 0.01354 -0.02014 C -0.06562 -0.18843 -0.16719 -0.39329 -0.26536 -0.3875 C -0.36328 -0.38171 -0.48672 -0.20556 -0.57474 0.01435 " pathEditMode="relative" rAng="0" ptsTypes="AAA">
                                      <p:cBhvr>
                                        <p:cTn id="8" dur="2000" fill="hold"/>
                                        <p:tgtEl>
                                          <p:spTgt spid="5"/>
                                        </p:tgtEl>
                                        <p:attrNameLst>
                                          <p:attrName>ppt_x</p:attrName>
                                          <p:attrName>ppt_y</p:attrName>
                                        </p:attrNameLst>
                                      </p:cBhvr>
                                      <p:rCtr x="-29414" y="-16644"/>
                                    </p:animMotion>
                                  </p:childTnLst>
                                </p:cTn>
                              </p:par>
                              <p:par>
                                <p:cTn id="9" presetID="35" presetClass="path" presetSubtype="0" fill="hold" grpId="0" nodeType="withEffect">
                                  <p:stCondLst>
                                    <p:cond delay="0"/>
                                  </p:stCondLst>
                                  <p:childTnLst>
                                    <p:animMotion origin="layout" path="M 1.25E-6 -1.85185E-6 L -0.62839 -0.00926 " pathEditMode="relative" rAng="0" ptsTypes="AA">
                                      <p:cBhvr>
                                        <p:cTn id="10" dur="2000" fill="hold"/>
                                        <p:tgtEl>
                                          <p:spTgt spid="16"/>
                                        </p:tgtEl>
                                        <p:attrNameLst>
                                          <p:attrName>ppt_x</p:attrName>
                                          <p:attrName>ppt_y</p:attrName>
                                        </p:attrNameLst>
                                      </p:cBhvr>
                                      <p:rCtr x="-31419" y="-463"/>
                                    </p:animMotion>
                                  </p:childTnLst>
                                </p:cTn>
                              </p:par>
                              <p:par>
                                <p:cTn id="11" presetID="63" presetClass="path" presetSubtype="0" fill="hold" grpId="0" nodeType="withEffect">
                                  <p:stCondLst>
                                    <p:cond delay="0"/>
                                  </p:stCondLst>
                                  <p:childTnLst>
                                    <p:animMotion origin="layout" path="M -3.75E-6 4.07407E-6 L 0.62813 4.07407E-6 " pathEditMode="relative" rAng="0" ptsTypes="AA">
                                      <p:cBhvr>
                                        <p:cTn id="12" dur="2000" fill="hold"/>
                                        <p:tgtEl>
                                          <p:spTgt spid="15"/>
                                        </p:tgtEl>
                                        <p:attrNameLst>
                                          <p:attrName>ppt_x</p:attrName>
                                          <p:attrName>ppt_y</p:attrName>
                                        </p:attrNameLst>
                                      </p:cBhvr>
                                      <p:rCtr x="3140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7" name="Rectangle 3"/>
          <p:cNvSpPr>
            <a:spLocks noChangeArrowheads="1"/>
          </p:cNvSpPr>
          <p:nvPr/>
        </p:nvSpPr>
        <p:spPr bwMode="auto">
          <a:xfrm>
            <a:off x="81023" y="75304"/>
            <a:ext cx="6129846" cy="51538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69875" indent="-269875" algn="l" eaLnBrk="1" hangingPunct="1">
              <a:lnSpc>
                <a:spcPct val="80000"/>
              </a:lnSpc>
              <a:spcBef>
                <a:spcPct val="20000"/>
              </a:spcBef>
            </a:pPr>
            <a:r>
              <a:rPr lang="en-GB" sz="3200" b="1" dirty="0" smtClean="0">
                <a:solidFill>
                  <a:srgbClr val="FF0000"/>
                </a:solidFill>
                <a:ea typeface="Arial Unicode MS" panose="020B0604020202020204" pitchFamily="34" charset="-128"/>
              </a:rPr>
              <a:t>Possible future improvements</a:t>
            </a:r>
            <a:endParaRPr lang="en-GB" sz="3200" b="1" dirty="0">
              <a:solidFill>
                <a:srgbClr val="FF0000"/>
              </a:solidFill>
              <a:ea typeface="Arial Unicode MS" panose="020B0604020202020204" pitchFamily="34" charset="-128"/>
            </a:endParaRPr>
          </a:p>
        </p:txBody>
      </p:sp>
      <p:sp>
        <p:nvSpPr>
          <p:cNvPr id="36" name="TextBox 35"/>
          <p:cNvSpPr txBox="1"/>
          <p:nvPr/>
        </p:nvSpPr>
        <p:spPr>
          <a:xfrm>
            <a:off x="276646" y="864571"/>
            <a:ext cx="5603293" cy="400110"/>
          </a:xfrm>
          <a:prstGeom prst="rect">
            <a:avLst/>
          </a:prstGeom>
          <a:noFill/>
        </p:spPr>
        <p:txBody>
          <a:bodyPr wrap="square" rtlCol="0">
            <a:spAutoFit/>
          </a:bodyPr>
          <a:lstStyle/>
          <a:p>
            <a:pPr algn="just"/>
            <a:r>
              <a:rPr lang="en-GB" sz="2000" dirty="0" smtClean="0"/>
              <a:t>A measurement at 1500 °C</a:t>
            </a:r>
            <a:endParaRPr lang="en-GB" sz="2000" i="1" dirty="0">
              <a:solidFill>
                <a:srgbClr val="FF0000"/>
              </a:solidFill>
            </a:endParaRPr>
          </a:p>
        </p:txBody>
      </p:sp>
      <p:sp>
        <p:nvSpPr>
          <p:cNvPr id="5" name="TextBox 4"/>
          <p:cNvSpPr txBox="1"/>
          <p:nvPr/>
        </p:nvSpPr>
        <p:spPr>
          <a:xfrm>
            <a:off x="276645" y="1535903"/>
            <a:ext cx="5510697" cy="1015663"/>
          </a:xfrm>
          <a:prstGeom prst="rect">
            <a:avLst/>
          </a:prstGeom>
          <a:noFill/>
        </p:spPr>
        <p:txBody>
          <a:bodyPr wrap="square" rtlCol="0">
            <a:spAutoFit/>
          </a:bodyPr>
          <a:lstStyle/>
          <a:p>
            <a:pPr algn="just"/>
            <a:r>
              <a:rPr lang="en-GB" sz="2000" b="1" dirty="0" smtClean="0">
                <a:solidFill>
                  <a:srgbClr val="FF0000"/>
                </a:solidFill>
              </a:rPr>
              <a:t>Now: </a:t>
            </a:r>
            <a:r>
              <a:rPr lang="en-GB" sz="2000" dirty="0" smtClean="0"/>
              <a:t>Every temperature measurement is a comparison against the temperature of the triple point of water.</a:t>
            </a:r>
            <a:endParaRPr lang="en-GB" sz="2000" i="1" dirty="0">
              <a:solidFill>
                <a:srgbClr val="FF0000"/>
              </a:solidFill>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0346" y="3735464"/>
            <a:ext cx="600822" cy="2876350"/>
          </a:xfrm>
          <a:prstGeom prst="rect">
            <a:avLst/>
          </a:prstGeom>
        </p:spPr>
      </p:pic>
      <p:sp>
        <p:nvSpPr>
          <p:cNvPr id="10" name="TextBox 9"/>
          <p:cNvSpPr txBox="1"/>
          <p:nvPr/>
        </p:nvSpPr>
        <p:spPr>
          <a:xfrm>
            <a:off x="230346" y="2639724"/>
            <a:ext cx="5603293" cy="1323439"/>
          </a:xfrm>
          <a:prstGeom prst="rect">
            <a:avLst/>
          </a:prstGeom>
          <a:noFill/>
        </p:spPr>
        <p:txBody>
          <a:bodyPr wrap="square" rtlCol="0">
            <a:spAutoFit/>
          </a:bodyPr>
          <a:lstStyle/>
          <a:p>
            <a:pPr algn="just"/>
            <a:r>
              <a:rPr lang="en-GB" sz="2000" b="1" dirty="0" smtClean="0">
                <a:solidFill>
                  <a:srgbClr val="FF0000"/>
                </a:solidFill>
              </a:rPr>
              <a:t>Pyrometer Measurement</a:t>
            </a:r>
          </a:p>
          <a:p>
            <a:pPr marL="457200" indent="-457200" algn="just">
              <a:buFont typeface="Arial" panose="020B0604020202020204" pitchFamily="34" charset="0"/>
              <a:buChar char="•"/>
            </a:pPr>
            <a:r>
              <a:rPr lang="en-GB" sz="2000" dirty="0" smtClean="0"/>
              <a:t>Compares brightness at unknown temperature with brightness at (say) freezing temperature of silver</a:t>
            </a:r>
            <a:endParaRPr lang="en-GB" sz="2000" i="1" dirty="0">
              <a:solidFill>
                <a:srgbClr val="FF0000"/>
              </a:solidFill>
            </a:endParaRPr>
          </a:p>
        </p:txBody>
      </p:sp>
      <p:sp>
        <p:nvSpPr>
          <p:cNvPr id="11" name="TextBox 10"/>
          <p:cNvSpPr txBox="1"/>
          <p:nvPr/>
        </p:nvSpPr>
        <p:spPr>
          <a:xfrm>
            <a:off x="1144746" y="4329628"/>
            <a:ext cx="4688893" cy="1631216"/>
          </a:xfrm>
          <a:prstGeom prst="rect">
            <a:avLst/>
          </a:prstGeom>
          <a:noFill/>
        </p:spPr>
        <p:txBody>
          <a:bodyPr wrap="square" rtlCol="0">
            <a:spAutoFit/>
          </a:bodyPr>
          <a:lstStyle/>
          <a:p>
            <a:pPr marL="457200" indent="-457200">
              <a:buFont typeface="Arial" panose="020B0604020202020204" pitchFamily="34" charset="0"/>
              <a:buChar char="•"/>
            </a:pPr>
            <a:r>
              <a:rPr lang="en-GB" sz="2000" dirty="0" smtClean="0"/>
              <a:t>Freezing temperature of silver estimated using constant volume gas thermometry or Johnson noise thermometry in terms of the triple point of water.</a:t>
            </a:r>
            <a:endParaRPr lang="en-GB" sz="2000" i="1" dirty="0">
              <a:solidFill>
                <a:srgbClr val="FF0000"/>
              </a:solidFill>
            </a:endParaRPr>
          </a:p>
        </p:txBody>
      </p:sp>
      <p:grpSp>
        <p:nvGrpSpPr>
          <p:cNvPr id="6" name="Group 5"/>
          <p:cNvGrpSpPr/>
          <p:nvPr/>
        </p:nvGrpSpPr>
        <p:grpSpPr>
          <a:xfrm>
            <a:off x="6210869" y="1264681"/>
            <a:ext cx="5815227" cy="4314316"/>
            <a:chOff x="6210869" y="1264681"/>
            <a:chExt cx="5815227" cy="4314316"/>
          </a:xfrm>
        </p:grpSpPr>
        <p:sp>
          <p:nvSpPr>
            <p:cNvPr id="4" name="Rectangle 3"/>
            <p:cNvSpPr/>
            <p:nvPr/>
          </p:nvSpPr>
          <p:spPr bwMode="auto">
            <a:xfrm>
              <a:off x="6210869" y="1264681"/>
              <a:ext cx="5815227" cy="4314316"/>
            </a:xfrm>
            <a:prstGeom prst="rect">
              <a:avLst/>
            </a:prstGeom>
            <a:solidFill>
              <a:srgbClr val="F6B08F"/>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13" name="TextBox 12"/>
            <p:cNvSpPr txBox="1"/>
            <p:nvPr/>
          </p:nvSpPr>
          <p:spPr>
            <a:xfrm>
              <a:off x="6396064" y="1535903"/>
              <a:ext cx="5510697" cy="1015663"/>
            </a:xfrm>
            <a:prstGeom prst="rect">
              <a:avLst/>
            </a:prstGeom>
            <a:noFill/>
          </p:spPr>
          <p:txBody>
            <a:bodyPr wrap="square" rtlCol="0">
              <a:spAutoFit/>
            </a:bodyPr>
            <a:lstStyle/>
            <a:p>
              <a:pPr algn="just"/>
              <a:r>
                <a:rPr lang="en-GB" sz="2000" b="1" dirty="0" smtClean="0">
                  <a:solidFill>
                    <a:srgbClr val="FF0000"/>
                  </a:solidFill>
                </a:rPr>
                <a:t>In the future: </a:t>
              </a:r>
              <a:r>
                <a:rPr lang="en-GB" sz="2000" dirty="0" smtClean="0"/>
                <a:t>Every </a:t>
              </a:r>
              <a:r>
                <a:rPr lang="en-GB" sz="2000" dirty="0"/>
                <a:t>temperature measurement </a:t>
              </a:r>
              <a:r>
                <a:rPr lang="en-GB" sz="2000" dirty="0" smtClean="0"/>
                <a:t>is a comparison of molecular energies with the Boltzmann constant.</a:t>
              </a:r>
              <a:endParaRPr lang="en-GB" sz="2000" i="1" dirty="0">
                <a:solidFill>
                  <a:srgbClr val="FF0000"/>
                </a:solidFill>
              </a:endParaRPr>
            </a:p>
          </p:txBody>
        </p:sp>
        <p:sp>
          <p:nvSpPr>
            <p:cNvPr id="15" name="TextBox 14"/>
            <p:cNvSpPr txBox="1"/>
            <p:nvPr/>
          </p:nvSpPr>
          <p:spPr>
            <a:xfrm>
              <a:off x="6349765" y="2639724"/>
              <a:ext cx="5603293" cy="1015663"/>
            </a:xfrm>
            <a:prstGeom prst="rect">
              <a:avLst/>
            </a:prstGeom>
            <a:noFill/>
          </p:spPr>
          <p:txBody>
            <a:bodyPr wrap="square" rtlCol="0">
              <a:spAutoFit/>
            </a:bodyPr>
            <a:lstStyle/>
            <a:p>
              <a:pPr algn="just"/>
              <a:r>
                <a:rPr lang="en-GB" sz="2000" b="1" dirty="0" smtClean="0">
                  <a:solidFill>
                    <a:srgbClr val="FF0000"/>
                  </a:solidFill>
                </a:rPr>
                <a:t>Pyrometer Measurement</a:t>
              </a:r>
            </a:p>
            <a:p>
              <a:pPr marL="457200" indent="-457200">
                <a:buFont typeface="Arial" panose="020B0604020202020204" pitchFamily="34" charset="0"/>
                <a:buChar char="•"/>
              </a:pPr>
              <a:r>
                <a:rPr lang="en-GB" sz="2000" dirty="0" smtClean="0"/>
                <a:t>Compares brightness at unknown temperature with the Planck formula</a:t>
              </a:r>
              <a:endParaRPr lang="en-GB" sz="2000" i="1" dirty="0">
                <a:solidFill>
                  <a:srgbClr val="FF0000"/>
                </a:solidFill>
              </a:endParaRPr>
            </a:p>
          </p:txBody>
        </p:sp>
        <mc:AlternateContent xmlns:mc="http://schemas.openxmlformats.org/markup-compatibility/2006" xmlns:a14="http://schemas.microsoft.com/office/drawing/2010/main">
          <mc:Choice Requires="a14">
            <p:sp>
              <p:nvSpPr>
                <p:cNvPr id="17" name="TextBox 16"/>
                <p:cNvSpPr txBox="1"/>
                <p:nvPr/>
              </p:nvSpPr>
              <p:spPr>
                <a:xfrm>
                  <a:off x="8541110" y="3735464"/>
                  <a:ext cx="1593705" cy="1535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9600" i="1" dirty="0" smtClean="0">
                            <a:latin typeface="Cambria Math" panose="02040503050406030204" pitchFamily="18" charset="0"/>
                          </a:rPr>
                          <m:t>𝑘</m:t>
                        </m:r>
                        <m:r>
                          <m:rPr>
                            <m:sty m:val="p"/>
                          </m:rPr>
                          <a:rPr lang="en-GB" sz="9600" i="0" baseline="-25000" dirty="0" smtClean="0">
                            <a:latin typeface="Cambria Math" panose="02040503050406030204" pitchFamily="18" charset="0"/>
                          </a:rPr>
                          <m:t>B</m:t>
                        </m:r>
                      </m:oMath>
                    </m:oMathPara>
                  </a14:m>
                  <a:endParaRPr lang="en-GB" sz="9600" baseline="-25000" dirty="0"/>
                </a:p>
              </p:txBody>
            </p:sp>
          </mc:Choice>
          <mc:Fallback xmlns="">
            <p:sp>
              <p:nvSpPr>
                <p:cNvPr id="17" name="TextBox 16"/>
                <p:cNvSpPr txBox="1">
                  <a:spLocks noRot="1" noChangeAspect="1" noMove="1" noResize="1" noEditPoints="1" noAdjustHandles="1" noChangeArrowheads="1" noChangeShapeType="1" noTextEdit="1"/>
                </p:cNvSpPr>
                <p:nvPr/>
              </p:nvSpPr>
              <p:spPr>
                <a:xfrm>
                  <a:off x="8541110" y="3735464"/>
                  <a:ext cx="1593705" cy="1535613"/>
                </a:xfrm>
                <a:prstGeom prst="rect">
                  <a:avLst/>
                </a:prstGeom>
                <a:blipFill rotWithShape="0">
                  <a:blip r:embed="rId4"/>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2213455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Rectangle 19"/>
          <p:cNvSpPr/>
          <p:nvPr/>
        </p:nvSpPr>
        <p:spPr bwMode="auto">
          <a:xfrm>
            <a:off x="6363133" y="5686424"/>
            <a:ext cx="5662963" cy="1015318"/>
          </a:xfrm>
          <a:prstGeom prst="rect">
            <a:avLst/>
          </a:prstGeom>
          <a:solidFill>
            <a:schemeClr val="tx2">
              <a:lumMod val="20000"/>
              <a:lumOff val="8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14" name="Rectangle 13"/>
          <p:cNvSpPr/>
          <p:nvPr/>
        </p:nvSpPr>
        <p:spPr bwMode="auto">
          <a:xfrm>
            <a:off x="91448" y="2639723"/>
            <a:ext cx="6059751" cy="4062019"/>
          </a:xfrm>
          <a:prstGeom prst="rect">
            <a:avLst/>
          </a:prstGeom>
          <a:solidFill>
            <a:srgbClr val="F6B08F"/>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6147" name="Rectangle 3"/>
          <p:cNvSpPr>
            <a:spLocks noChangeArrowheads="1"/>
          </p:cNvSpPr>
          <p:nvPr/>
        </p:nvSpPr>
        <p:spPr bwMode="auto">
          <a:xfrm>
            <a:off x="81023" y="75304"/>
            <a:ext cx="6129846" cy="51538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69875" indent="-269875" algn="l" eaLnBrk="1" hangingPunct="1">
              <a:lnSpc>
                <a:spcPct val="80000"/>
              </a:lnSpc>
              <a:spcBef>
                <a:spcPct val="20000"/>
              </a:spcBef>
            </a:pPr>
            <a:r>
              <a:rPr lang="en-GB" sz="3200" b="1" dirty="0" smtClean="0">
                <a:solidFill>
                  <a:srgbClr val="FF0000"/>
                </a:solidFill>
                <a:ea typeface="Arial Unicode MS" panose="020B0604020202020204" pitchFamily="34" charset="-128"/>
              </a:rPr>
              <a:t>Possible future improvements</a:t>
            </a:r>
            <a:endParaRPr lang="en-GB" sz="3200" b="1" dirty="0">
              <a:solidFill>
                <a:srgbClr val="FF0000"/>
              </a:solidFill>
              <a:ea typeface="Arial Unicode MS" panose="020B0604020202020204" pitchFamily="34" charset="-128"/>
            </a:endParaRPr>
          </a:p>
        </p:txBody>
      </p:sp>
      <p:sp>
        <p:nvSpPr>
          <p:cNvPr id="36" name="TextBox 35"/>
          <p:cNvSpPr txBox="1"/>
          <p:nvPr/>
        </p:nvSpPr>
        <p:spPr>
          <a:xfrm>
            <a:off x="276645" y="695544"/>
            <a:ext cx="5603293" cy="523220"/>
          </a:xfrm>
          <a:prstGeom prst="rect">
            <a:avLst/>
          </a:prstGeom>
          <a:noFill/>
        </p:spPr>
        <p:txBody>
          <a:bodyPr wrap="square" rtlCol="0">
            <a:spAutoFit/>
          </a:bodyPr>
          <a:lstStyle/>
          <a:p>
            <a:pPr algn="just"/>
            <a:r>
              <a:rPr lang="en-GB" sz="2800" dirty="0" smtClean="0"/>
              <a:t>A measurement at 1500 °C</a:t>
            </a:r>
            <a:endParaRPr lang="en-GB" sz="2800" i="1" dirty="0">
              <a:solidFill>
                <a:srgbClr val="FF0000"/>
              </a:solidFill>
            </a:endParaRPr>
          </a:p>
        </p:txBody>
      </p:sp>
      <p:sp>
        <p:nvSpPr>
          <p:cNvPr id="5" name="TextBox 4"/>
          <p:cNvSpPr txBox="1"/>
          <p:nvPr/>
        </p:nvSpPr>
        <p:spPr>
          <a:xfrm>
            <a:off x="243714" y="1178597"/>
            <a:ext cx="5510697" cy="1015663"/>
          </a:xfrm>
          <a:prstGeom prst="rect">
            <a:avLst/>
          </a:prstGeom>
          <a:noFill/>
        </p:spPr>
        <p:txBody>
          <a:bodyPr wrap="square" rtlCol="0">
            <a:spAutoFit/>
          </a:bodyPr>
          <a:lstStyle/>
          <a:p>
            <a:pPr algn="just"/>
            <a:r>
              <a:rPr lang="en-GB" sz="2000" b="1" dirty="0" smtClean="0">
                <a:solidFill>
                  <a:srgbClr val="FF0000"/>
                </a:solidFill>
              </a:rPr>
              <a:t>Now: </a:t>
            </a:r>
            <a:r>
              <a:rPr lang="en-GB" sz="2000" dirty="0" smtClean="0"/>
              <a:t>Every temperature measurement is a comparison against the temperature of the triple point of water.</a:t>
            </a:r>
            <a:endParaRPr lang="en-GB" sz="2000" i="1" dirty="0">
              <a:solidFill>
                <a:srgbClr val="FF0000"/>
              </a:solidFill>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876" y="3652835"/>
            <a:ext cx="600822" cy="2876350"/>
          </a:xfrm>
          <a:prstGeom prst="rect">
            <a:avLst/>
          </a:prstGeom>
        </p:spPr>
      </p:pic>
      <p:sp>
        <p:nvSpPr>
          <p:cNvPr id="10" name="TextBox 9"/>
          <p:cNvSpPr txBox="1"/>
          <p:nvPr/>
        </p:nvSpPr>
        <p:spPr>
          <a:xfrm>
            <a:off x="230346" y="2303142"/>
            <a:ext cx="5603293" cy="1323439"/>
          </a:xfrm>
          <a:prstGeom prst="rect">
            <a:avLst/>
          </a:prstGeom>
          <a:noFill/>
        </p:spPr>
        <p:txBody>
          <a:bodyPr wrap="square" rtlCol="0">
            <a:spAutoFit/>
          </a:bodyPr>
          <a:lstStyle/>
          <a:p>
            <a:r>
              <a:rPr lang="en-GB" sz="2000" b="1" dirty="0" smtClean="0">
                <a:solidFill>
                  <a:srgbClr val="FF0000"/>
                </a:solidFill>
              </a:rPr>
              <a:t>Pyrometer Measurement</a:t>
            </a:r>
          </a:p>
          <a:p>
            <a:pPr marL="457200" indent="-457200">
              <a:buFont typeface="Arial" panose="020B0604020202020204" pitchFamily="34" charset="0"/>
              <a:buChar char="•"/>
            </a:pPr>
            <a:r>
              <a:rPr lang="en-GB" sz="2000" dirty="0" smtClean="0"/>
              <a:t>Compares brightness at unknown temperature with brightness at (say) freezing temperature of silver</a:t>
            </a:r>
            <a:endParaRPr lang="en-GB" sz="2000" i="1" dirty="0">
              <a:solidFill>
                <a:srgbClr val="FF0000"/>
              </a:solidFill>
            </a:endParaRPr>
          </a:p>
        </p:txBody>
      </p:sp>
      <p:sp>
        <p:nvSpPr>
          <p:cNvPr id="11" name="TextBox 10"/>
          <p:cNvSpPr txBox="1"/>
          <p:nvPr/>
        </p:nvSpPr>
        <p:spPr>
          <a:xfrm>
            <a:off x="1144746" y="3895351"/>
            <a:ext cx="4688893" cy="1631216"/>
          </a:xfrm>
          <a:prstGeom prst="rect">
            <a:avLst/>
          </a:prstGeom>
          <a:noFill/>
        </p:spPr>
        <p:txBody>
          <a:bodyPr wrap="square" rtlCol="0">
            <a:spAutoFit/>
          </a:bodyPr>
          <a:lstStyle/>
          <a:p>
            <a:pPr marL="457200" indent="-457200">
              <a:buFont typeface="Arial" panose="020B0604020202020204" pitchFamily="34" charset="0"/>
              <a:buChar char="•"/>
            </a:pPr>
            <a:r>
              <a:rPr lang="en-GB" sz="2000" dirty="0" smtClean="0"/>
              <a:t>Freezing temperature of silver is estimated using constant volume gas thermometry or Johnson noise thermometry in terms of </a:t>
            </a:r>
            <a:r>
              <a:rPr lang="en-GB" sz="2000" b="1" dirty="0" smtClean="0"/>
              <a:t>the triple point of water</a:t>
            </a:r>
            <a:r>
              <a:rPr lang="en-GB" sz="2000" dirty="0" smtClean="0"/>
              <a:t>.</a:t>
            </a:r>
            <a:endParaRPr lang="en-GB" sz="2000" i="1" dirty="0">
              <a:solidFill>
                <a:srgbClr val="FF0000"/>
              </a:solidFill>
            </a:endParaRPr>
          </a:p>
        </p:txBody>
      </p:sp>
      <p:sp>
        <p:nvSpPr>
          <p:cNvPr id="4" name="Rectangle 3"/>
          <p:cNvSpPr/>
          <p:nvPr/>
        </p:nvSpPr>
        <p:spPr bwMode="auto">
          <a:xfrm>
            <a:off x="6363133" y="2639724"/>
            <a:ext cx="5662963" cy="2886844"/>
          </a:xfrm>
          <a:prstGeom prst="rect">
            <a:avLst/>
          </a:prstGeom>
          <a:solidFill>
            <a:schemeClr val="tx2">
              <a:lumMod val="20000"/>
              <a:lumOff val="8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13" name="TextBox 12"/>
          <p:cNvSpPr txBox="1"/>
          <p:nvPr/>
        </p:nvSpPr>
        <p:spPr>
          <a:xfrm>
            <a:off x="6363133" y="1178597"/>
            <a:ext cx="5510697" cy="1015663"/>
          </a:xfrm>
          <a:prstGeom prst="rect">
            <a:avLst/>
          </a:prstGeom>
          <a:noFill/>
        </p:spPr>
        <p:txBody>
          <a:bodyPr wrap="square" rtlCol="0">
            <a:spAutoFit/>
          </a:bodyPr>
          <a:lstStyle/>
          <a:p>
            <a:pPr algn="just"/>
            <a:r>
              <a:rPr lang="en-GB" sz="2000" b="1" dirty="0" smtClean="0">
                <a:solidFill>
                  <a:srgbClr val="FF0000"/>
                </a:solidFill>
              </a:rPr>
              <a:t>In the future: </a:t>
            </a:r>
            <a:r>
              <a:rPr lang="en-GB" sz="2000" dirty="0" smtClean="0"/>
              <a:t>Every </a:t>
            </a:r>
            <a:r>
              <a:rPr lang="en-GB" sz="2000" dirty="0"/>
              <a:t>temperature measurement </a:t>
            </a:r>
            <a:r>
              <a:rPr lang="en-GB" sz="2000" dirty="0" smtClean="0"/>
              <a:t>is a comparison of molecular energies with the Boltzmann constant.</a:t>
            </a:r>
            <a:endParaRPr lang="en-GB" sz="2000" i="1" dirty="0">
              <a:solidFill>
                <a:srgbClr val="FF0000"/>
              </a:solidFill>
            </a:endParaRPr>
          </a:p>
        </p:txBody>
      </p:sp>
      <p:sp>
        <p:nvSpPr>
          <p:cNvPr id="15" name="TextBox 14"/>
          <p:cNvSpPr txBox="1"/>
          <p:nvPr/>
        </p:nvSpPr>
        <p:spPr>
          <a:xfrm>
            <a:off x="6363133" y="2303142"/>
            <a:ext cx="5603293" cy="1015663"/>
          </a:xfrm>
          <a:prstGeom prst="rect">
            <a:avLst/>
          </a:prstGeom>
          <a:noFill/>
        </p:spPr>
        <p:txBody>
          <a:bodyPr wrap="square" rtlCol="0">
            <a:spAutoFit/>
          </a:bodyPr>
          <a:lstStyle/>
          <a:p>
            <a:pPr algn="just"/>
            <a:r>
              <a:rPr lang="en-GB" sz="2000" b="1" dirty="0" smtClean="0">
                <a:solidFill>
                  <a:srgbClr val="FF0000"/>
                </a:solidFill>
              </a:rPr>
              <a:t>Pyrometer Measurement</a:t>
            </a:r>
          </a:p>
          <a:p>
            <a:pPr marL="457200" indent="-457200">
              <a:buFont typeface="Arial" panose="020B0604020202020204" pitchFamily="34" charset="0"/>
              <a:buChar char="•"/>
            </a:pPr>
            <a:r>
              <a:rPr lang="en-GB" sz="2000" dirty="0" smtClean="0"/>
              <a:t>Measure absolute radiant intensity of source (Planck formula)</a:t>
            </a:r>
          </a:p>
        </p:txBody>
      </p:sp>
      <p:pic>
        <p:nvPicPr>
          <p:cNvPr id="2" name="Picture 1"/>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42928" y="3335944"/>
            <a:ext cx="3868288" cy="1214896"/>
          </a:xfrm>
          <a:prstGeom prst="rect">
            <a:avLst/>
          </a:prstGeom>
        </p:spPr>
      </p:pic>
      <mc:AlternateContent xmlns:mc="http://schemas.openxmlformats.org/markup-compatibility/2006" xmlns:a14="http://schemas.microsoft.com/office/drawing/2010/main">
        <mc:Choice Requires="a14">
          <p:sp>
            <p:nvSpPr>
              <p:cNvPr id="17" name="TextBox 16"/>
              <p:cNvSpPr txBox="1"/>
              <p:nvPr/>
            </p:nvSpPr>
            <p:spPr>
              <a:xfrm>
                <a:off x="6697535" y="4023320"/>
                <a:ext cx="1242648" cy="11748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7200" i="1" dirty="0" smtClean="0">
                          <a:latin typeface="Cambria Math" panose="02040503050406030204" pitchFamily="18" charset="0"/>
                        </a:rPr>
                        <m:t>𝑘</m:t>
                      </m:r>
                      <m:r>
                        <m:rPr>
                          <m:sty m:val="p"/>
                        </m:rPr>
                        <a:rPr lang="en-GB" sz="7200" i="0" baseline="-25000" dirty="0" smtClean="0">
                          <a:latin typeface="Cambria Math" panose="02040503050406030204" pitchFamily="18" charset="0"/>
                        </a:rPr>
                        <m:t>B</m:t>
                      </m:r>
                    </m:oMath>
                  </m:oMathPara>
                </a14:m>
                <a:endParaRPr lang="en-GB" sz="7200" baseline="-25000" dirty="0"/>
              </a:p>
            </p:txBody>
          </p:sp>
        </mc:Choice>
        <mc:Fallback xmlns="">
          <p:sp>
            <p:nvSpPr>
              <p:cNvPr id="17" name="TextBox 16"/>
              <p:cNvSpPr txBox="1">
                <a:spLocks noRot="1" noChangeAspect="1" noMove="1" noResize="1" noEditPoints="1" noAdjustHandles="1" noChangeArrowheads="1" noChangeShapeType="1" noTextEdit="1"/>
              </p:cNvSpPr>
              <p:nvPr/>
            </p:nvSpPr>
            <p:spPr>
              <a:xfrm>
                <a:off x="6697535" y="4023320"/>
                <a:ext cx="1242648" cy="1174809"/>
              </a:xfrm>
              <a:prstGeom prst="rect">
                <a:avLst/>
              </a:prstGeom>
              <a:blipFill rotWithShape="0">
                <a:blip r:embed="rId5"/>
                <a:stretch>
                  <a:fillRect/>
                </a:stretch>
              </a:blipFill>
            </p:spPr>
            <p:txBody>
              <a:bodyPr/>
              <a:lstStyle/>
              <a:p>
                <a:r>
                  <a:rPr lang="en-GB">
                    <a:noFill/>
                  </a:rPr>
                  <a:t> </a:t>
                </a:r>
              </a:p>
            </p:txBody>
          </p:sp>
        </mc:Fallback>
      </mc:AlternateContent>
      <p:sp>
        <p:nvSpPr>
          <p:cNvPr id="3" name="Rectangle 2"/>
          <p:cNvSpPr/>
          <p:nvPr/>
        </p:nvSpPr>
        <p:spPr>
          <a:xfrm>
            <a:off x="6457106" y="5678484"/>
            <a:ext cx="3429144" cy="369332"/>
          </a:xfrm>
          <a:prstGeom prst="rect">
            <a:avLst/>
          </a:prstGeom>
        </p:spPr>
        <p:txBody>
          <a:bodyPr wrap="none">
            <a:spAutoFit/>
          </a:bodyPr>
          <a:lstStyle/>
          <a:p>
            <a:pPr algn="just"/>
            <a:r>
              <a:rPr lang="en-GB" b="1" dirty="0" smtClean="0">
                <a:solidFill>
                  <a:srgbClr val="FF0000"/>
                </a:solidFill>
              </a:rPr>
              <a:t>Johnson Noise Measurement</a:t>
            </a:r>
            <a:endParaRPr lang="en-GB" b="1" dirty="0">
              <a:solidFill>
                <a:srgbClr val="FF0000"/>
              </a:solidFill>
            </a:endParaRPr>
          </a:p>
        </p:txBody>
      </p:sp>
      <p:sp>
        <p:nvSpPr>
          <p:cNvPr id="7" name="Rectangle 6"/>
          <p:cNvSpPr/>
          <p:nvPr/>
        </p:nvSpPr>
        <p:spPr>
          <a:xfrm>
            <a:off x="6457106" y="6047816"/>
            <a:ext cx="5062873" cy="369332"/>
          </a:xfrm>
          <a:prstGeom prst="rect">
            <a:avLst/>
          </a:prstGeom>
        </p:spPr>
        <p:txBody>
          <a:bodyPr wrap="square">
            <a:spAutoFit/>
          </a:bodyPr>
          <a:lstStyle/>
          <a:p>
            <a:pPr marL="457200" indent="-457200">
              <a:buFont typeface="Arial" panose="020B0604020202020204" pitchFamily="34" charset="0"/>
              <a:buChar char="•"/>
            </a:pPr>
            <a:r>
              <a:rPr lang="en-GB" dirty="0" smtClean="0"/>
              <a:t>Measure absolute value of electrical noise</a:t>
            </a:r>
            <a:endParaRPr lang="en-GB" dirty="0"/>
          </a:p>
        </p:txBody>
      </p:sp>
    </p:spTree>
    <p:extLst>
      <p:ext uri="{BB962C8B-B14F-4D97-AF65-F5344CB8AC3E}">
        <p14:creationId xmlns:p14="http://schemas.microsoft.com/office/powerpoint/2010/main" val="2937591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5485933"/>
            <a:ext cx="12887606" cy="1080120"/>
          </a:xfrm>
          <a:prstGeom prst="rect">
            <a:avLst/>
          </a:prstGeom>
          <a:solidFill>
            <a:srgbClr val="00B0F0">
              <a:alpha val="5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GB" sz="2400">
              <a:latin typeface="Arial" charset="0"/>
              <a:ea typeface="ＭＳ Ｐゴシック" pitchFamily="96" charset="-128"/>
            </a:endParaRPr>
          </a:p>
        </p:txBody>
      </p:sp>
      <p:sp>
        <p:nvSpPr>
          <p:cNvPr id="5" name="Rectangle 3"/>
          <p:cNvSpPr txBox="1">
            <a:spLocks noChangeArrowheads="1"/>
          </p:cNvSpPr>
          <p:nvPr/>
        </p:nvSpPr>
        <p:spPr bwMode="auto">
          <a:xfrm>
            <a:off x="1484228" y="742278"/>
            <a:ext cx="9162256" cy="572782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2900">
                <a:solidFill>
                  <a:srgbClr val="003A6E"/>
                </a:solidFill>
                <a:latin typeface="+mn-lt"/>
                <a:ea typeface="+mn-ea"/>
                <a:cs typeface="+mn-cs"/>
              </a:defRPr>
            </a:lvl1pPr>
            <a:lvl2pPr marL="742950" indent="-285750" algn="l" rtl="0" eaLnBrk="0" fontAlgn="base" hangingPunct="0">
              <a:spcBef>
                <a:spcPct val="20000"/>
              </a:spcBef>
              <a:spcAft>
                <a:spcPct val="0"/>
              </a:spcAft>
              <a:buChar char="–"/>
              <a:defRPr sz="2400">
                <a:solidFill>
                  <a:srgbClr val="003A6E"/>
                </a:solidFill>
                <a:latin typeface="+mn-lt"/>
                <a:ea typeface="+mn-ea"/>
              </a:defRPr>
            </a:lvl2pPr>
            <a:lvl3pPr marL="1143000" indent="-228600" algn="l" rtl="0" eaLnBrk="0" fontAlgn="base" hangingPunct="0">
              <a:spcBef>
                <a:spcPct val="20000"/>
              </a:spcBef>
              <a:spcAft>
                <a:spcPct val="0"/>
              </a:spcAft>
              <a:buChar char="•"/>
              <a:defRPr sz="2200">
                <a:solidFill>
                  <a:srgbClr val="003A6E"/>
                </a:solidFill>
                <a:latin typeface="+mn-lt"/>
                <a:ea typeface="+mn-ea"/>
              </a:defRPr>
            </a:lvl3pPr>
            <a:lvl4pPr marL="1600200" indent="-228600" algn="l" rtl="0" eaLnBrk="0" fontAlgn="base" hangingPunct="0">
              <a:spcBef>
                <a:spcPct val="20000"/>
              </a:spcBef>
              <a:spcAft>
                <a:spcPct val="0"/>
              </a:spcAft>
              <a:buChar char="–"/>
              <a:defRPr sz="2000">
                <a:solidFill>
                  <a:srgbClr val="003A6E"/>
                </a:solidFill>
                <a:latin typeface="+mn-lt"/>
                <a:ea typeface="+mn-ea"/>
              </a:defRPr>
            </a:lvl4pPr>
            <a:lvl5pPr marL="2057400" indent="-228600" algn="l" rtl="0" eaLnBrk="0" fontAlgn="base" hangingPunct="0">
              <a:spcBef>
                <a:spcPct val="20000"/>
              </a:spcBef>
              <a:spcAft>
                <a:spcPct val="0"/>
              </a:spcAft>
              <a:buChar char="»"/>
              <a:defRPr sz="1400">
                <a:solidFill>
                  <a:srgbClr val="003A6E"/>
                </a:solidFill>
                <a:latin typeface="+mn-lt"/>
                <a:ea typeface="+mn-ea"/>
              </a:defRPr>
            </a:lvl5pPr>
            <a:lvl6pPr marL="2514600" indent="-228600" algn="l" rtl="0" fontAlgn="base">
              <a:spcBef>
                <a:spcPct val="20000"/>
              </a:spcBef>
              <a:spcAft>
                <a:spcPct val="0"/>
              </a:spcAft>
              <a:buChar char="»"/>
              <a:defRPr sz="1400">
                <a:solidFill>
                  <a:srgbClr val="003A6E"/>
                </a:solidFill>
                <a:latin typeface="+mn-lt"/>
                <a:ea typeface="+mn-ea"/>
              </a:defRPr>
            </a:lvl6pPr>
            <a:lvl7pPr marL="2971800" indent="-228600" algn="l" rtl="0" fontAlgn="base">
              <a:spcBef>
                <a:spcPct val="20000"/>
              </a:spcBef>
              <a:spcAft>
                <a:spcPct val="0"/>
              </a:spcAft>
              <a:buChar char="»"/>
              <a:defRPr sz="1400">
                <a:solidFill>
                  <a:srgbClr val="003A6E"/>
                </a:solidFill>
                <a:latin typeface="+mn-lt"/>
                <a:ea typeface="+mn-ea"/>
              </a:defRPr>
            </a:lvl7pPr>
            <a:lvl8pPr marL="3429000" indent="-228600" algn="l" rtl="0" fontAlgn="base">
              <a:spcBef>
                <a:spcPct val="20000"/>
              </a:spcBef>
              <a:spcAft>
                <a:spcPct val="0"/>
              </a:spcAft>
              <a:buChar char="»"/>
              <a:defRPr sz="1400">
                <a:solidFill>
                  <a:srgbClr val="003A6E"/>
                </a:solidFill>
                <a:latin typeface="+mn-lt"/>
                <a:ea typeface="+mn-ea"/>
              </a:defRPr>
            </a:lvl8pPr>
            <a:lvl9pPr marL="3886200" indent="-228600" algn="l" rtl="0" fontAlgn="base">
              <a:spcBef>
                <a:spcPct val="20000"/>
              </a:spcBef>
              <a:spcAft>
                <a:spcPct val="0"/>
              </a:spcAft>
              <a:buChar char="»"/>
              <a:defRPr sz="1400">
                <a:solidFill>
                  <a:srgbClr val="003A6E"/>
                </a:solidFill>
                <a:latin typeface="+mn-lt"/>
                <a:ea typeface="+mn-ea"/>
              </a:defRPr>
            </a:lvl9pPr>
          </a:lstStyle>
          <a:p>
            <a:pPr marL="514350" indent="-514350" eaLnBrk="1" hangingPunct="1">
              <a:lnSpc>
                <a:spcPct val="150000"/>
              </a:lnSpc>
              <a:spcBef>
                <a:spcPts val="1200"/>
              </a:spcBef>
              <a:spcAft>
                <a:spcPts val="1200"/>
              </a:spcAft>
              <a:buFont typeface="+mj-lt"/>
              <a:buAutoNum type="arabicPeriod"/>
            </a:pPr>
            <a:r>
              <a:rPr lang="en-GB" sz="2800" b="1" dirty="0">
                <a:solidFill>
                  <a:srgbClr val="FF0000"/>
                </a:solidFill>
              </a:rPr>
              <a:t>Measurement and the SI</a:t>
            </a:r>
          </a:p>
          <a:p>
            <a:pPr marL="514350" indent="-514350" eaLnBrk="1" hangingPunct="1">
              <a:lnSpc>
                <a:spcPct val="150000"/>
              </a:lnSpc>
              <a:spcBef>
                <a:spcPts val="1200"/>
              </a:spcBef>
              <a:spcAft>
                <a:spcPts val="1200"/>
              </a:spcAft>
              <a:buFont typeface="+mj-lt"/>
              <a:buAutoNum type="arabicPeriod"/>
            </a:pPr>
            <a:r>
              <a:rPr lang="en-GB" sz="2800" b="1" dirty="0" smtClean="0">
                <a:solidFill>
                  <a:srgbClr val="FF0000"/>
                </a:solidFill>
              </a:rPr>
              <a:t>The redefinition of the SI</a:t>
            </a:r>
            <a:endParaRPr lang="en-GB" sz="2800" b="1" dirty="0">
              <a:solidFill>
                <a:srgbClr val="FF0000"/>
              </a:solidFill>
            </a:endParaRPr>
          </a:p>
          <a:p>
            <a:pPr marL="514350" indent="-514350" eaLnBrk="1" hangingPunct="1">
              <a:lnSpc>
                <a:spcPct val="150000"/>
              </a:lnSpc>
              <a:spcBef>
                <a:spcPts val="1200"/>
              </a:spcBef>
              <a:spcAft>
                <a:spcPts val="1200"/>
              </a:spcAft>
              <a:buFont typeface="+mj-lt"/>
              <a:buAutoNum type="arabicPeriod"/>
            </a:pPr>
            <a:r>
              <a:rPr lang="en-GB" sz="2800" b="1" dirty="0" smtClean="0">
                <a:solidFill>
                  <a:srgbClr val="FF0000"/>
                </a:solidFill>
              </a:rPr>
              <a:t>The redefinition of the kelvin</a:t>
            </a:r>
          </a:p>
          <a:p>
            <a:pPr marL="514350" indent="-514350" eaLnBrk="1" hangingPunct="1">
              <a:lnSpc>
                <a:spcPct val="150000"/>
              </a:lnSpc>
              <a:spcBef>
                <a:spcPts val="1200"/>
              </a:spcBef>
              <a:spcAft>
                <a:spcPts val="1200"/>
              </a:spcAft>
              <a:buFont typeface="+mj-lt"/>
              <a:buAutoNum type="arabicPeriod"/>
            </a:pPr>
            <a:r>
              <a:rPr lang="en-GB" sz="2800" b="1" dirty="0" smtClean="0">
                <a:solidFill>
                  <a:srgbClr val="FF0000"/>
                </a:solidFill>
              </a:rPr>
              <a:t>Why has this taken so long!</a:t>
            </a:r>
          </a:p>
          <a:p>
            <a:pPr marL="514350" indent="-514350" eaLnBrk="1" hangingPunct="1">
              <a:lnSpc>
                <a:spcPct val="150000"/>
              </a:lnSpc>
              <a:spcBef>
                <a:spcPts val="1200"/>
              </a:spcBef>
              <a:spcAft>
                <a:spcPts val="1200"/>
              </a:spcAft>
              <a:buFont typeface="+mj-lt"/>
              <a:buAutoNum type="arabicPeriod"/>
            </a:pPr>
            <a:r>
              <a:rPr lang="en-GB" sz="2800" b="1" dirty="0" smtClean="0">
                <a:solidFill>
                  <a:srgbClr val="FF0000"/>
                </a:solidFill>
              </a:rPr>
              <a:t>Consequences</a:t>
            </a:r>
          </a:p>
          <a:p>
            <a:pPr marL="514350" indent="-514350" eaLnBrk="1" hangingPunct="1">
              <a:lnSpc>
                <a:spcPct val="150000"/>
              </a:lnSpc>
              <a:spcBef>
                <a:spcPts val="1200"/>
              </a:spcBef>
              <a:spcAft>
                <a:spcPts val="1200"/>
              </a:spcAft>
              <a:buFont typeface="+mj-lt"/>
              <a:buAutoNum type="arabicPeriod"/>
            </a:pPr>
            <a:r>
              <a:rPr lang="en-GB" sz="2800" b="1" dirty="0" smtClean="0">
                <a:solidFill>
                  <a:srgbClr val="FF0000"/>
                </a:solidFill>
              </a:rPr>
              <a:t>Why this matters </a:t>
            </a:r>
            <a:endParaRPr lang="en-GB" sz="2800" b="1" dirty="0">
              <a:solidFill>
                <a:srgbClr val="FF0000"/>
              </a:solidFill>
            </a:endParaRPr>
          </a:p>
        </p:txBody>
      </p:sp>
      <p:sp>
        <p:nvSpPr>
          <p:cNvPr id="6" name="Rectangle 5"/>
          <p:cNvSpPr/>
          <p:nvPr/>
        </p:nvSpPr>
        <p:spPr>
          <a:xfrm>
            <a:off x="0" y="0"/>
            <a:ext cx="9162256" cy="646331"/>
          </a:xfrm>
          <a:prstGeom prst="rect">
            <a:avLst/>
          </a:prstGeom>
        </p:spPr>
        <p:txBody>
          <a:bodyPr wrap="square">
            <a:spAutoFit/>
          </a:bodyPr>
          <a:lstStyle/>
          <a:p>
            <a:r>
              <a:rPr lang="en-GB" sz="3600" b="1" dirty="0">
                <a:solidFill>
                  <a:srgbClr val="003399"/>
                </a:solidFill>
                <a:ea typeface="Arial Unicode MS" panose="020B0604020202020204" pitchFamily="34" charset="-128"/>
              </a:rPr>
              <a:t>The </a:t>
            </a:r>
            <a:r>
              <a:rPr lang="en-GB" sz="3600" b="1" dirty="0" smtClean="0">
                <a:solidFill>
                  <a:srgbClr val="003399"/>
                </a:solidFill>
                <a:ea typeface="Arial Unicode MS" panose="020B0604020202020204" pitchFamily="34" charset="-128"/>
              </a:rPr>
              <a:t>re-definition of the kelvin</a:t>
            </a:r>
            <a:endParaRPr lang="en-GB" sz="3600" b="1" dirty="0">
              <a:solidFill>
                <a:srgbClr val="003399"/>
              </a:solidFill>
              <a:ea typeface="Arial Unicode MS" panose="020B0604020202020204" pitchFamily="34" charset="-128"/>
            </a:endParaRPr>
          </a:p>
        </p:txBody>
      </p:sp>
    </p:spTree>
    <p:extLst>
      <p:ext uri="{BB962C8B-B14F-4D97-AF65-F5344CB8AC3E}">
        <p14:creationId xmlns:p14="http://schemas.microsoft.com/office/powerpoint/2010/main" val="308812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p:cNvPicPr>
          <p:nvPr/>
        </p:nvPicPr>
        <p:blipFill rotWithShape="1">
          <a:blip r:embed="rId2" cstate="email">
            <a:extLst>
              <a:ext uri="{28A0092B-C50C-407E-A947-70E740481C1C}">
                <a14:useLocalDpi xmlns:a14="http://schemas.microsoft.com/office/drawing/2010/main"/>
              </a:ext>
            </a:extLst>
          </a:blip>
          <a:srcRect/>
          <a:stretch/>
        </p:blipFill>
        <p:spPr>
          <a:xfrm>
            <a:off x="-9294" y="-233680"/>
            <a:ext cx="12345471" cy="7091680"/>
          </a:xfrm>
          <a:prstGeom prst="rect">
            <a:avLst/>
          </a:prstGeom>
        </p:spPr>
      </p:pic>
      <p:pic>
        <p:nvPicPr>
          <p:cNvPr id="15" name="Picture 14"/>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9294" y="-375920"/>
            <a:ext cx="12345471" cy="7214317"/>
          </a:xfrm>
          <a:prstGeom prst="rect">
            <a:avLst/>
          </a:prstGeom>
        </p:spPr>
      </p:pic>
      <p:pic>
        <p:nvPicPr>
          <p:cNvPr id="8" name="Picture 7" descr="NPL NMA 0009"/>
          <p:cNvPicPr>
            <a:picLocks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9294" y="-447040"/>
            <a:ext cx="12344424" cy="72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NPL NMA 0009"/>
          <p:cNvPicPr>
            <a:picLocks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9294" y="-416560"/>
            <a:ext cx="12344400" cy="7254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a:xfrm>
            <a:off x="2296846" y="2889452"/>
            <a:ext cx="8545288" cy="1584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762000">
              <a:buNone/>
            </a:pPr>
            <a:r>
              <a:rPr lang="en-GB" sz="4400" b="1" dirty="0">
                <a:solidFill>
                  <a:schemeClr val="bg1"/>
                </a:solidFill>
                <a:ea typeface="Arial Unicode MS" panose="020B0604020202020204" pitchFamily="34" charset="-128"/>
              </a:rPr>
              <a:t>…brings the world into focus </a:t>
            </a:r>
          </a:p>
        </p:txBody>
      </p:sp>
      <p:sp>
        <p:nvSpPr>
          <p:cNvPr id="7" name="Rectangle 3"/>
          <p:cNvSpPr txBox="1">
            <a:spLocks noChangeArrowheads="1"/>
          </p:cNvSpPr>
          <p:nvPr/>
        </p:nvSpPr>
        <p:spPr bwMode="auto">
          <a:xfrm>
            <a:off x="1999815" y="183831"/>
            <a:ext cx="9144000"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2900">
                <a:solidFill>
                  <a:srgbClr val="003A6E"/>
                </a:solidFill>
                <a:latin typeface="+mn-lt"/>
                <a:ea typeface="+mn-ea"/>
                <a:cs typeface="+mn-cs"/>
              </a:defRPr>
            </a:lvl1pPr>
            <a:lvl2pPr marL="742950" indent="-285750" algn="l" rtl="0" eaLnBrk="0" fontAlgn="base" hangingPunct="0">
              <a:spcBef>
                <a:spcPct val="20000"/>
              </a:spcBef>
              <a:spcAft>
                <a:spcPct val="0"/>
              </a:spcAft>
              <a:buChar char="–"/>
              <a:defRPr sz="2400">
                <a:solidFill>
                  <a:srgbClr val="003A6E"/>
                </a:solidFill>
                <a:latin typeface="+mn-lt"/>
                <a:ea typeface="+mn-ea"/>
              </a:defRPr>
            </a:lvl2pPr>
            <a:lvl3pPr marL="1143000" indent="-228600" algn="l" rtl="0" eaLnBrk="0" fontAlgn="base" hangingPunct="0">
              <a:spcBef>
                <a:spcPct val="20000"/>
              </a:spcBef>
              <a:spcAft>
                <a:spcPct val="0"/>
              </a:spcAft>
              <a:buChar char="•"/>
              <a:defRPr sz="2200">
                <a:solidFill>
                  <a:srgbClr val="003A6E"/>
                </a:solidFill>
                <a:latin typeface="+mn-lt"/>
                <a:ea typeface="+mn-ea"/>
              </a:defRPr>
            </a:lvl3pPr>
            <a:lvl4pPr marL="1600200" indent="-228600" algn="l" rtl="0" eaLnBrk="0" fontAlgn="base" hangingPunct="0">
              <a:spcBef>
                <a:spcPct val="20000"/>
              </a:spcBef>
              <a:spcAft>
                <a:spcPct val="0"/>
              </a:spcAft>
              <a:buChar char="–"/>
              <a:defRPr sz="2000">
                <a:solidFill>
                  <a:srgbClr val="003A6E"/>
                </a:solidFill>
                <a:latin typeface="+mn-lt"/>
                <a:ea typeface="+mn-ea"/>
              </a:defRPr>
            </a:lvl4pPr>
            <a:lvl5pPr marL="2057400" indent="-228600" algn="l" rtl="0" eaLnBrk="0" fontAlgn="base" hangingPunct="0">
              <a:spcBef>
                <a:spcPct val="20000"/>
              </a:spcBef>
              <a:spcAft>
                <a:spcPct val="0"/>
              </a:spcAft>
              <a:buChar char="»"/>
              <a:defRPr sz="1400">
                <a:solidFill>
                  <a:srgbClr val="003A6E"/>
                </a:solidFill>
                <a:latin typeface="+mn-lt"/>
                <a:ea typeface="+mn-ea"/>
              </a:defRPr>
            </a:lvl5pPr>
            <a:lvl6pPr marL="2514600" indent="-228600" algn="l" rtl="0" fontAlgn="base">
              <a:spcBef>
                <a:spcPct val="20000"/>
              </a:spcBef>
              <a:spcAft>
                <a:spcPct val="0"/>
              </a:spcAft>
              <a:buChar char="»"/>
              <a:defRPr sz="1400">
                <a:solidFill>
                  <a:srgbClr val="003A6E"/>
                </a:solidFill>
                <a:latin typeface="+mn-lt"/>
                <a:ea typeface="+mn-ea"/>
              </a:defRPr>
            </a:lvl6pPr>
            <a:lvl7pPr marL="2971800" indent="-228600" algn="l" rtl="0" fontAlgn="base">
              <a:spcBef>
                <a:spcPct val="20000"/>
              </a:spcBef>
              <a:spcAft>
                <a:spcPct val="0"/>
              </a:spcAft>
              <a:buChar char="»"/>
              <a:defRPr sz="1400">
                <a:solidFill>
                  <a:srgbClr val="003A6E"/>
                </a:solidFill>
                <a:latin typeface="+mn-lt"/>
                <a:ea typeface="+mn-ea"/>
              </a:defRPr>
            </a:lvl7pPr>
            <a:lvl8pPr marL="3429000" indent="-228600" algn="l" rtl="0" fontAlgn="base">
              <a:spcBef>
                <a:spcPct val="20000"/>
              </a:spcBef>
              <a:spcAft>
                <a:spcPct val="0"/>
              </a:spcAft>
              <a:buChar char="»"/>
              <a:defRPr sz="1400">
                <a:solidFill>
                  <a:srgbClr val="003A6E"/>
                </a:solidFill>
                <a:latin typeface="+mn-lt"/>
                <a:ea typeface="+mn-ea"/>
              </a:defRPr>
            </a:lvl8pPr>
            <a:lvl9pPr marL="3886200" indent="-228600" algn="l" rtl="0" fontAlgn="base">
              <a:spcBef>
                <a:spcPct val="20000"/>
              </a:spcBef>
              <a:spcAft>
                <a:spcPct val="0"/>
              </a:spcAft>
              <a:buChar char="»"/>
              <a:defRPr sz="1400">
                <a:solidFill>
                  <a:srgbClr val="003A6E"/>
                </a:solidFill>
                <a:latin typeface="+mn-lt"/>
                <a:ea typeface="+mn-ea"/>
              </a:defRPr>
            </a:lvl9pPr>
          </a:lstStyle>
          <a:p>
            <a:pPr marL="0" indent="0" algn="ctr" defTabSz="762000">
              <a:buNone/>
            </a:pPr>
            <a:r>
              <a:rPr lang="en-GB" sz="4400" b="1" dirty="0">
                <a:solidFill>
                  <a:schemeClr val="bg1"/>
                </a:solidFill>
                <a:ea typeface="Arial Unicode MS" panose="020B0604020202020204" pitchFamily="34" charset="-128"/>
              </a:rPr>
              <a:t>Precision Measurement…</a:t>
            </a:r>
          </a:p>
        </p:txBody>
      </p:sp>
    </p:spTree>
    <p:extLst>
      <p:ext uri="{BB962C8B-B14F-4D97-AF65-F5344CB8AC3E}">
        <p14:creationId xmlns:p14="http://schemas.microsoft.com/office/powerpoint/2010/main" val="86267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par>
                                <p:cTn id="11" presetID="10" presetClass="entr" presetSubtype="0" fill="hold" nodeType="withEffect">
                                  <p:stCondLst>
                                    <p:cond delay="20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par>
                                <p:cTn id="14" presetID="10" presetClass="entr" presetSubtype="0" fill="hold" nodeType="withEffect">
                                  <p:stCondLst>
                                    <p:cond delay="40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327" y="256036"/>
            <a:ext cx="9064887" cy="2020835"/>
          </a:xfrm>
        </p:spPr>
        <p:txBody>
          <a:bodyPr/>
          <a:lstStyle/>
          <a:p>
            <a:r>
              <a:rPr lang="en-GB" dirty="0" smtClean="0">
                <a:solidFill>
                  <a:srgbClr val="FF0000"/>
                </a:solidFill>
              </a:rPr>
              <a:t>Thank you:</a:t>
            </a:r>
            <a:br>
              <a:rPr lang="en-GB" dirty="0" smtClean="0">
                <a:solidFill>
                  <a:srgbClr val="FF0000"/>
                </a:solidFill>
              </a:rPr>
            </a:br>
            <a:endParaRPr lang="en-GB" dirty="0">
              <a:solidFill>
                <a:srgbClr val="FF0000"/>
              </a:solidFill>
            </a:endParaRPr>
          </a:p>
        </p:txBody>
      </p:sp>
      <p:grpSp>
        <p:nvGrpSpPr>
          <p:cNvPr id="4" name="Group 3"/>
          <p:cNvGrpSpPr/>
          <p:nvPr/>
        </p:nvGrpSpPr>
        <p:grpSpPr>
          <a:xfrm>
            <a:off x="2279576" y="2493273"/>
            <a:ext cx="8088742" cy="3752750"/>
            <a:chOff x="683568" y="2493273"/>
            <a:chExt cx="8088742" cy="3752750"/>
          </a:xfrm>
        </p:grpSpPr>
        <p:pic>
          <p:nvPicPr>
            <p:cNvPr id="5" name="Picture 4"/>
            <p:cNvPicPr/>
            <p:nvPr/>
          </p:nvPicPr>
          <p:blipFill>
            <a:blip r:embed="rId2" cstate="email">
              <a:extLst>
                <a:ext uri="{28A0092B-C50C-407E-A947-70E740481C1C}">
                  <a14:useLocalDpi xmlns:a14="http://schemas.microsoft.com/office/drawing/2010/main"/>
                </a:ext>
              </a:extLst>
            </a:blip>
            <a:stretch>
              <a:fillRect/>
            </a:stretch>
          </p:blipFill>
          <p:spPr>
            <a:xfrm>
              <a:off x="683568" y="2493273"/>
              <a:ext cx="2736304" cy="2122502"/>
            </a:xfrm>
            <a:prstGeom prst="rect">
              <a:avLst/>
            </a:prstGeom>
          </p:spPr>
        </p:pic>
        <p:sp>
          <p:nvSpPr>
            <p:cNvPr id="6" name="TextBox 5"/>
            <p:cNvSpPr txBox="1"/>
            <p:nvPr/>
          </p:nvSpPr>
          <p:spPr>
            <a:xfrm>
              <a:off x="683568" y="5661248"/>
              <a:ext cx="8088742" cy="584775"/>
            </a:xfrm>
            <a:prstGeom prst="rect">
              <a:avLst/>
            </a:prstGeom>
            <a:noFill/>
          </p:spPr>
          <p:txBody>
            <a:bodyPr wrap="square" rtlCol="0">
              <a:spAutoFit/>
            </a:bodyPr>
            <a:lstStyle/>
            <a:p>
              <a:r>
                <a:rPr lang="en-GB" sz="1600" dirty="0">
                  <a:solidFill>
                    <a:srgbClr val="005596"/>
                  </a:solidFill>
                  <a:ea typeface="Arial Unicode MS" panose="020B0604020202020204" pitchFamily="34" charset="-128"/>
                </a:rPr>
                <a:t>The National Physical Laboratory is operated by NPL Management Ltd, a wholly-owned company of the Department for Business, Energy and Industrial Strategy </a:t>
              </a:r>
              <a:r>
                <a:rPr lang="en-GB" sz="1600" dirty="0" smtClean="0">
                  <a:solidFill>
                    <a:srgbClr val="005596"/>
                  </a:solidFill>
                  <a:ea typeface="Arial Unicode MS" panose="020B0604020202020204" pitchFamily="34" charset="-128"/>
                </a:rPr>
                <a:t>(BEIS</a:t>
              </a:r>
              <a:r>
                <a:rPr lang="en-GB" sz="1600" dirty="0">
                  <a:solidFill>
                    <a:srgbClr val="005596"/>
                  </a:solidFill>
                  <a:ea typeface="Arial Unicode MS" panose="020B0604020202020204" pitchFamily="34" charset="-128"/>
                </a:rPr>
                <a:t>).</a:t>
              </a:r>
            </a:p>
          </p:txBody>
        </p:sp>
      </p:gr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28048" y="2437381"/>
            <a:ext cx="2178394" cy="2178394"/>
          </a:xfrm>
          <a:prstGeom prst="rect">
            <a:avLst/>
          </a:prstGeom>
        </p:spPr>
      </p:pic>
    </p:spTree>
    <p:extLst>
      <p:ext uri="{BB962C8B-B14F-4D97-AF65-F5344CB8AC3E}">
        <p14:creationId xmlns:p14="http://schemas.microsoft.com/office/powerpoint/2010/main" val="8307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50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Rectangle 3"/>
          <p:cNvSpPr>
            <a:spLocks noGrp="1" noChangeArrowheads="1"/>
          </p:cNvSpPr>
          <p:nvPr>
            <p:ph type="body" idx="4294967295"/>
          </p:nvPr>
        </p:nvSpPr>
        <p:spPr>
          <a:xfrm>
            <a:off x="3604020" y="2833583"/>
            <a:ext cx="4724228" cy="921928"/>
          </a:xfrm>
        </p:spPr>
        <p:txBody>
          <a:bodyPr/>
          <a:lstStyle/>
          <a:p>
            <a:pPr marL="0" indent="0" algn="ctr" eaLnBrk="1" hangingPunct="1">
              <a:lnSpc>
                <a:spcPct val="80000"/>
              </a:lnSpc>
              <a:buNone/>
              <a:tabLst>
                <a:tab pos="0" algn="l"/>
              </a:tabLst>
            </a:pPr>
            <a:r>
              <a:rPr lang="en-GB" sz="6000" b="1" dirty="0" smtClean="0">
                <a:solidFill>
                  <a:srgbClr val="FF0000"/>
                </a:solidFill>
              </a:rPr>
              <a:t>Extra Slide</a:t>
            </a:r>
            <a:endParaRPr lang="en-GB" sz="6000" b="1" dirty="0">
              <a:solidFill>
                <a:srgbClr val="FF0000"/>
              </a:solidFill>
            </a:endParaRPr>
          </a:p>
        </p:txBody>
      </p:sp>
    </p:spTree>
    <p:extLst>
      <p:ext uri="{BB962C8B-B14F-4D97-AF65-F5344CB8AC3E}">
        <p14:creationId xmlns:p14="http://schemas.microsoft.com/office/powerpoint/2010/main" val="25616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5058" name="Rectangle 3"/>
          <p:cNvSpPr>
            <a:spLocks noGrp="1" noChangeArrowheads="1"/>
          </p:cNvSpPr>
          <p:nvPr>
            <p:ph type="body" idx="4294967295"/>
          </p:nvPr>
        </p:nvSpPr>
        <p:spPr>
          <a:xfrm>
            <a:off x="1603204" y="2853705"/>
            <a:ext cx="8785225" cy="2232025"/>
          </a:xfrm>
        </p:spPr>
        <p:txBody>
          <a:bodyPr/>
          <a:lstStyle/>
          <a:p>
            <a:pPr marL="893763" indent="6350" algn="ctr" eaLnBrk="1" hangingPunct="1">
              <a:lnSpc>
                <a:spcPct val="80000"/>
              </a:lnSpc>
              <a:buNone/>
              <a:tabLst>
                <a:tab pos="0" algn="l"/>
              </a:tabLst>
            </a:pPr>
            <a:r>
              <a:rPr lang="en-GB" sz="3200" b="1" dirty="0">
                <a:solidFill>
                  <a:srgbClr val="FF0000"/>
                </a:solidFill>
              </a:rPr>
              <a:t>…of an unknown quantity </a:t>
            </a:r>
          </a:p>
          <a:p>
            <a:pPr marL="893763" indent="6350" algn="ctr" eaLnBrk="1" hangingPunct="1">
              <a:lnSpc>
                <a:spcPct val="80000"/>
              </a:lnSpc>
              <a:buNone/>
              <a:tabLst>
                <a:tab pos="0" algn="l"/>
              </a:tabLst>
            </a:pPr>
            <a:r>
              <a:rPr lang="en-GB" sz="3200" b="1" dirty="0">
                <a:solidFill>
                  <a:srgbClr val="FF0000"/>
                </a:solidFill>
              </a:rPr>
              <a:t>with a standard quantity</a:t>
            </a:r>
          </a:p>
        </p:txBody>
      </p:sp>
      <p:sp>
        <p:nvSpPr>
          <p:cNvPr id="6147" name="Rectangle 3"/>
          <p:cNvSpPr>
            <a:spLocks noChangeArrowheads="1"/>
          </p:cNvSpPr>
          <p:nvPr/>
        </p:nvSpPr>
        <p:spPr bwMode="auto">
          <a:xfrm>
            <a:off x="119336" y="55688"/>
            <a:ext cx="9432926" cy="576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69875" indent="-269875" algn="l" eaLnBrk="1" hangingPunct="1">
              <a:lnSpc>
                <a:spcPct val="80000"/>
              </a:lnSpc>
              <a:spcBef>
                <a:spcPct val="20000"/>
              </a:spcBef>
            </a:pPr>
            <a:r>
              <a:rPr lang="en-GB" sz="3200" b="1" dirty="0">
                <a:solidFill>
                  <a:srgbClr val="FF0000"/>
                </a:solidFill>
                <a:ea typeface="Arial Unicode MS" panose="020B0604020202020204" pitchFamily="34" charset="-128"/>
              </a:rPr>
              <a:t>Measurement is…</a:t>
            </a:r>
          </a:p>
        </p:txBody>
      </p:sp>
      <p:sp>
        <p:nvSpPr>
          <p:cNvPr id="685061" name="Rectangle 3"/>
          <p:cNvSpPr>
            <a:spLocks noChangeArrowheads="1"/>
          </p:cNvSpPr>
          <p:nvPr/>
        </p:nvSpPr>
        <p:spPr bwMode="auto">
          <a:xfrm>
            <a:off x="3692851" y="1628218"/>
            <a:ext cx="5516365"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indent="6350" eaLnBrk="1" hangingPunct="1">
              <a:lnSpc>
                <a:spcPct val="80000"/>
              </a:lnSpc>
              <a:spcBef>
                <a:spcPct val="20000"/>
              </a:spcBef>
              <a:tabLst>
                <a:tab pos="0" algn="l"/>
              </a:tabLst>
            </a:pPr>
            <a:r>
              <a:rPr lang="en-GB" sz="3200" b="1" i="1" dirty="0">
                <a:solidFill>
                  <a:srgbClr val="0000FF"/>
                </a:solidFill>
                <a:ea typeface="Arial Unicode MS" panose="020B0604020202020204" pitchFamily="34" charset="-128"/>
              </a:rPr>
              <a:t>Quantitative </a:t>
            </a:r>
            <a:r>
              <a:rPr lang="en-GB" sz="3200" b="1" i="1" dirty="0" smtClean="0">
                <a:solidFill>
                  <a:srgbClr val="0000FF"/>
                </a:solidFill>
                <a:ea typeface="Arial Unicode MS" panose="020B0604020202020204" pitchFamily="34" charset="-128"/>
              </a:rPr>
              <a:t>Comparison</a:t>
            </a:r>
            <a:endParaRPr lang="en-GB" sz="3200" b="1" dirty="0">
              <a:solidFill>
                <a:srgbClr val="FF0000"/>
              </a:solidFill>
              <a:ea typeface="Arial Unicode MS" panose="020B0604020202020204" pitchFamily="34" charset="-128"/>
            </a:endParaRPr>
          </a:p>
        </p:txBody>
      </p:sp>
      <p:sp>
        <p:nvSpPr>
          <p:cNvPr id="2" name="Can 1"/>
          <p:cNvSpPr/>
          <p:nvPr/>
        </p:nvSpPr>
        <p:spPr bwMode="auto">
          <a:xfrm>
            <a:off x="1124077" y="3284984"/>
            <a:ext cx="504056" cy="2088232"/>
          </a:xfrm>
          <a:prstGeom prst="can">
            <a:avLst/>
          </a:prstGeom>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2700000" scaled="1"/>
            <a:tileRect/>
          </a:gradFill>
          <a:ln w="9525" cap="flat" cmpd="sng" algn="ctr">
            <a:solidFill>
              <a:schemeClr val="tx1"/>
            </a:solidFill>
            <a:prstDash val="solid"/>
            <a:round/>
            <a:headEnd type="none" w="med" len="med"/>
            <a:tailEnd type="none" w="med" len="med"/>
          </a:ln>
          <a:effectLst/>
          <a:extLst/>
        </p:spPr>
        <p:txBody>
          <a:bodyPr vert="vert" wrap="square" lIns="91440" tIns="45720" rIns="91440" bIns="45720" numCol="1" rtlCol="0" anchor="ctr" anchorCtr="0" compatLnSpc="1">
            <a:prstTxWarp prst="textNoShape">
              <a:avLst/>
            </a:prstTxWarp>
          </a:bodyPr>
          <a:lstStyle/>
          <a:p>
            <a:pPr algn="ctr"/>
            <a:r>
              <a:rPr lang="en-GB" dirty="0">
                <a:solidFill>
                  <a:srgbClr val="0000FF"/>
                </a:solidFill>
                <a:ea typeface="Arial Unicode MS" panose="020B0604020202020204" pitchFamily="34" charset="-128"/>
              </a:rPr>
              <a:t>Standard</a:t>
            </a:r>
          </a:p>
        </p:txBody>
      </p:sp>
      <p:sp>
        <p:nvSpPr>
          <p:cNvPr id="7" name="Can 6"/>
          <p:cNvSpPr/>
          <p:nvPr/>
        </p:nvSpPr>
        <p:spPr bwMode="auto">
          <a:xfrm>
            <a:off x="479376" y="2492896"/>
            <a:ext cx="504056" cy="2880320"/>
          </a:xfrm>
          <a:prstGeom prst="can">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5400000" scaled="1"/>
            <a:tileRect/>
          </a:gradFill>
          <a:ln w="9525" cap="flat" cmpd="sng" algn="ctr">
            <a:solidFill>
              <a:schemeClr val="tx1"/>
            </a:solidFill>
            <a:prstDash val="solid"/>
            <a:round/>
            <a:headEnd type="none" w="med" len="med"/>
            <a:tailEnd type="none" w="med" len="med"/>
          </a:ln>
          <a:effectLst/>
          <a:extLst/>
        </p:spPr>
        <p:txBody>
          <a:bodyPr vert="vert" wrap="square" lIns="91440" tIns="45720" rIns="91440" bIns="45720" numCol="1" rtlCol="0" anchor="ctr" anchorCtr="0" compatLnSpc="1">
            <a:prstTxWarp prst="textNoShape">
              <a:avLst/>
            </a:prstTxWarp>
          </a:bodyPr>
          <a:lstStyle/>
          <a:p>
            <a:pPr algn="ctr"/>
            <a:r>
              <a:rPr lang="en-GB" dirty="0">
                <a:solidFill>
                  <a:srgbClr val="0000FF"/>
                </a:solidFill>
                <a:ea typeface="Arial Unicode MS" panose="020B0604020202020204" pitchFamily="34" charset="-128"/>
              </a:rPr>
              <a:t>        Unknown</a:t>
            </a:r>
          </a:p>
        </p:txBody>
      </p:sp>
      <p:cxnSp>
        <p:nvCxnSpPr>
          <p:cNvPr id="4" name="Straight Connector 3"/>
          <p:cNvCxnSpPr/>
          <p:nvPr/>
        </p:nvCxnSpPr>
        <p:spPr bwMode="auto">
          <a:xfrm flipH="1">
            <a:off x="155849" y="3356992"/>
            <a:ext cx="1472284"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flipH="1">
            <a:off x="-4738" y="2564904"/>
            <a:ext cx="170825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09819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0-#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01900" y="114300"/>
            <a:ext cx="6858000" cy="6858000"/>
          </a:xfrm>
          <a:prstGeom prst="rect">
            <a:avLst/>
          </a:prstGeom>
        </p:spPr>
      </p:pic>
      <p:sp>
        <p:nvSpPr>
          <p:cNvPr id="15" name="TextBox 14"/>
          <p:cNvSpPr txBox="1"/>
          <p:nvPr/>
        </p:nvSpPr>
        <p:spPr>
          <a:xfrm>
            <a:off x="0" y="0"/>
            <a:ext cx="3695700" cy="1446550"/>
          </a:xfrm>
          <a:prstGeom prst="rect">
            <a:avLst/>
          </a:prstGeom>
          <a:noFill/>
        </p:spPr>
        <p:txBody>
          <a:bodyPr wrap="square" rtlCol="0">
            <a:spAutoFit/>
          </a:bodyPr>
          <a:lstStyle/>
          <a:p>
            <a:r>
              <a:rPr lang="en-GB" sz="4400" b="1" dirty="0" smtClean="0">
                <a:solidFill>
                  <a:srgbClr val="FF0000"/>
                </a:solidFill>
              </a:rPr>
              <a:t>The second</a:t>
            </a:r>
            <a:endParaRPr lang="en-GB" sz="3200" b="1" dirty="0">
              <a:solidFill>
                <a:srgbClr val="FF0000"/>
              </a:solidFill>
            </a:endParaRPr>
          </a:p>
          <a:p>
            <a:endParaRPr lang="en-GB" sz="4400" b="1" dirty="0">
              <a:solidFill>
                <a:srgbClr val="FF0000"/>
              </a:solidFill>
            </a:endParaRPr>
          </a:p>
        </p:txBody>
      </p:sp>
      <mc:AlternateContent xmlns:mc="http://schemas.openxmlformats.org/markup-compatibility/2006" xmlns:a14="http://schemas.microsoft.com/office/drawing/2010/main">
        <mc:Choice Requires="a14">
          <p:sp>
            <p:nvSpPr>
              <p:cNvPr id="2" name="Rectangle 1"/>
              <p:cNvSpPr/>
              <p:nvPr/>
            </p:nvSpPr>
            <p:spPr>
              <a:xfrm>
                <a:off x="7592751" y="4671060"/>
                <a:ext cx="4599249" cy="1200329"/>
              </a:xfrm>
              <a:prstGeom prst="rect">
                <a:avLst/>
              </a:prstGeom>
              <a:solidFill>
                <a:srgbClr val="FFFFB9"/>
              </a:solidFill>
            </p:spPr>
            <p:txBody>
              <a:bodyPr wrap="square">
                <a:spAutoFit/>
              </a:bodyPr>
              <a:lstStyle/>
              <a:p>
                <a:pPr algn="ctr"/>
                <a:r>
                  <a:rPr lang="en-GB" sz="2400" dirty="0">
                    <a:solidFill>
                      <a:srgbClr val="FF0000"/>
                    </a:solidFill>
                  </a:rPr>
                  <a:t>T</a:t>
                </a:r>
                <a:r>
                  <a:rPr lang="en-GB" sz="2400" dirty="0" smtClean="0">
                    <a:solidFill>
                      <a:srgbClr val="FF0000"/>
                    </a:solidFill>
                  </a:rPr>
                  <a:t>he </a:t>
                </a:r>
                <a:r>
                  <a:rPr lang="en-GB" sz="2400" dirty="0">
                    <a:solidFill>
                      <a:srgbClr val="FF0000"/>
                    </a:solidFill>
                  </a:rPr>
                  <a:t>unperturbed ground state </a:t>
                </a:r>
                <a:endParaRPr lang="en-GB" sz="2400" dirty="0" smtClean="0">
                  <a:solidFill>
                    <a:srgbClr val="FF0000"/>
                  </a:solidFill>
                </a:endParaRPr>
              </a:p>
              <a:p>
                <a:pPr algn="ctr"/>
                <a:r>
                  <a:rPr lang="en-GB" sz="2400" dirty="0" smtClean="0">
                    <a:solidFill>
                      <a:srgbClr val="FF0000"/>
                    </a:solidFill>
                  </a:rPr>
                  <a:t>hyperfine </a:t>
                </a:r>
                <a:r>
                  <a:rPr lang="en-GB" sz="2400" dirty="0">
                    <a:solidFill>
                      <a:srgbClr val="FF0000"/>
                    </a:solidFill>
                  </a:rPr>
                  <a:t>transition frequency </a:t>
                </a:r>
                <a:endParaRPr lang="en-GB" sz="2400" dirty="0" smtClean="0">
                  <a:solidFill>
                    <a:srgbClr val="FF0000"/>
                  </a:solidFill>
                </a:endParaRPr>
              </a:p>
              <a:p>
                <a:pPr algn="ctr"/>
                <a:r>
                  <a:rPr lang="en-GB" sz="2400" dirty="0" smtClean="0">
                    <a:solidFill>
                      <a:srgbClr val="FF0000"/>
                    </a:solidFill>
                  </a:rPr>
                  <a:t>of </a:t>
                </a:r>
                <a:r>
                  <a:rPr lang="en-GB" sz="2400" dirty="0">
                    <a:solidFill>
                      <a:srgbClr val="FF0000"/>
                    </a:solidFill>
                  </a:rPr>
                  <a:t>the caesium 133 atom </a:t>
                </a:r>
                <a14:m>
                  <m:oMath xmlns:m="http://schemas.openxmlformats.org/officeDocument/2006/math">
                    <m:r>
                      <m:rPr>
                        <m:sty m:val="p"/>
                      </m:rPr>
                      <a:rPr lang="en-GB" sz="2400" b="0" i="0" smtClean="0">
                        <a:solidFill>
                          <a:srgbClr val="FF0000"/>
                        </a:solidFill>
                        <a:latin typeface="Cambria Math" panose="02040503050406030204" pitchFamily="18" charset="0"/>
                      </a:rPr>
                      <m:t>Δ</m:t>
                    </m:r>
                    <m:sSub>
                      <m:sSubPr>
                        <m:ctrlPr>
                          <a:rPr lang="en-GB" sz="2400" b="0" i="1" smtClean="0">
                            <a:solidFill>
                              <a:srgbClr val="FF0000"/>
                            </a:solidFill>
                            <a:latin typeface="Cambria Math" panose="02040503050406030204" pitchFamily="18" charset="0"/>
                          </a:rPr>
                        </m:ctrlPr>
                      </m:sSubPr>
                      <m:e>
                        <m:r>
                          <a:rPr lang="en-GB" sz="2400" b="0" i="1" smtClean="0">
                            <a:solidFill>
                              <a:srgbClr val="FF0000"/>
                            </a:solidFill>
                            <a:latin typeface="Cambria Math" panose="02040503050406030204" pitchFamily="18" charset="0"/>
                          </a:rPr>
                          <m:t>𝜈</m:t>
                        </m:r>
                      </m:e>
                      <m:sub>
                        <m:r>
                          <m:rPr>
                            <m:sty m:val="p"/>
                          </m:rPr>
                          <a:rPr lang="en-GB" sz="2400" b="0" i="0" smtClean="0">
                            <a:solidFill>
                              <a:srgbClr val="FF0000"/>
                            </a:solidFill>
                            <a:latin typeface="Cambria Math" panose="02040503050406030204" pitchFamily="18" charset="0"/>
                          </a:rPr>
                          <m:t>Cs</m:t>
                        </m:r>
                      </m:sub>
                    </m:sSub>
                  </m:oMath>
                </a14:m>
                <a:endParaRPr lang="en-GB" sz="2400" dirty="0">
                  <a:solidFill>
                    <a:srgbClr val="FF0000"/>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7592751" y="4671060"/>
                <a:ext cx="4599249" cy="1200329"/>
              </a:xfrm>
              <a:prstGeom prst="rect">
                <a:avLst/>
              </a:prstGeom>
              <a:blipFill rotWithShape="0">
                <a:blip r:embed="rId4"/>
                <a:stretch>
                  <a:fillRect t="-3553" b="-11168"/>
                </a:stretch>
              </a:blipFill>
            </p:spPr>
            <p:txBody>
              <a:bodyPr/>
              <a:lstStyle/>
              <a:p>
                <a:r>
                  <a:rPr lang="en-GB">
                    <a:noFill/>
                  </a:rPr>
                  <a:t> </a:t>
                </a:r>
              </a:p>
            </p:txBody>
          </p:sp>
        </mc:Fallback>
      </mc:AlternateContent>
      <p:sp>
        <p:nvSpPr>
          <p:cNvPr id="3" name="Oval 2"/>
          <p:cNvSpPr/>
          <p:nvPr/>
        </p:nvSpPr>
        <p:spPr bwMode="auto">
          <a:xfrm>
            <a:off x="6751320" y="3017520"/>
            <a:ext cx="1539240" cy="1539240"/>
          </a:xfrm>
          <a:prstGeom prst="ellipse">
            <a:avLst/>
          </a:prstGeom>
          <a:noFill/>
          <a:ln w="381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cxnSp>
        <p:nvCxnSpPr>
          <p:cNvPr id="6" name="Straight Connector 5"/>
          <p:cNvCxnSpPr>
            <a:stCxn id="3" idx="5"/>
            <a:endCxn id="2" idx="0"/>
          </p:cNvCxnSpPr>
          <p:nvPr/>
        </p:nvCxnSpPr>
        <p:spPr bwMode="auto">
          <a:xfrm>
            <a:off x="8065144" y="4331344"/>
            <a:ext cx="1827232" cy="339716"/>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4090893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2500"/>
                            </p:stCondLst>
                            <p:childTnLst>
                              <p:par>
                                <p:cTn id="13" presetID="22" presetClass="entr" presetSubtype="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Oval 26"/>
          <p:cNvSpPr/>
          <p:nvPr/>
        </p:nvSpPr>
        <p:spPr bwMode="auto">
          <a:xfrm>
            <a:off x="12522200" y="6258560"/>
            <a:ext cx="2316480" cy="2316480"/>
          </a:xfrm>
          <a:prstGeom prst="ellipse">
            <a:avLst/>
          </a:prstGeom>
          <a:gradFill>
            <a:gsLst>
              <a:gs pos="0">
                <a:srgbClr val="00B050"/>
              </a:gs>
              <a:gs pos="100000">
                <a:schemeClr val="bg1"/>
              </a:gs>
            </a:gsLst>
            <a:path path="circl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52977" y="1125415"/>
            <a:ext cx="2160000" cy="2160000"/>
          </a:xfrm>
          <a:prstGeom prst="rect">
            <a:avLst/>
          </a:prstGeom>
        </p:spPr>
      </p:pic>
      <p:sp>
        <p:nvSpPr>
          <p:cNvPr id="15" name="TextBox 14"/>
          <p:cNvSpPr txBox="1"/>
          <p:nvPr/>
        </p:nvSpPr>
        <p:spPr>
          <a:xfrm>
            <a:off x="0" y="0"/>
            <a:ext cx="12192000" cy="769441"/>
          </a:xfrm>
          <a:prstGeom prst="rect">
            <a:avLst/>
          </a:prstGeom>
          <a:solidFill>
            <a:srgbClr val="FDD08D"/>
          </a:solidFill>
        </p:spPr>
        <p:txBody>
          <a:bodyPr wrap="square" rtlCol="0">
            <a:spAutoFit/>
          </a:bodyPr>
          <a:lstStyle/>
          <a:p>
            <a:r>
              <a:rPr lang="en-GB" sz="4400" b="1" dirty="0" smtClean="0">
                <a:solidFill>
                  <a:srgbClr val="FF0000"/>
                </a:solidFill>
              </a:rPr>
              <a:t>The second</a:t>
            </a:r>
            <a:endParaRPr lang="en-GB" sz="4400" b="1" dirty="0">
              <a:solidFill>
                <a:srgbClr val="FF0000"/>
              </a:solidFill>
            </a:endParaRPr>
          </a:p>
        </p:txBody>
      </p:sp>
      <p:sp>
        <p:nvSpPr>
          <p:cNvPr id="2" name="TextBox 1"/>
          <p:cNvSpPr txBox="1"/>
          <p:nvPr/>
        </p:nvSpPr>
        <p:spPr>
          <a:xfrm>
            <a:off x="539261" y="923330"/>
            <a:ext cx="8738577" cy="523220"/>
          </a:xfrm>
          <a:prstGeom prst="rect">
            <a:avLst/>
          </a:prstGeom>
          <a:noFill/>
        </p:spPr>
        <p:txBody>
          <a:bodyPr wrap="square" rtlCol="0">
            <a:spAutoFit/>
          </a:bodyPr>
          <a:lstStyle/>
          <a:p>
            <a:r>
              <a:rPr lang="en-GB" sz="2800" dirty="0" smtClean="0"/>
              <a:t>We measure time by counting a periodic phenomenon </a:t>
            </a:r>
            <a:endParaRPr lang="en-GB" sz="2800" dirty="0"/>
          </a:p>
        </p:txBody>
      </p:sp>
      <p:sp>
        <p:nvSpPr>
          <p:cNvPr id="5" name="TextBox 4"/>
          <p:cNvSpPr txBox="1"/>
          <p:nvPr/>
        </p:nvSpPr>
        <p:spPr>
          <a:xfrm>
            <a:off x="539261" y="1816102"/>
            <a:ext cx="8738577" cy="1384995"/>
          </a:xfrm>
          <a:prstGeom prst="rect">
            <a:avLst/>
          </a:prstGeom>
          <a:noFill/>
        </p:spPr>
        <p:txBody>
          <a:bodyPr wrap="square" rtlCol="0">
            <a:spAutoFit/>
          </a:bodyPr>
          <a:lstStyle/>
          <a:p>
            <a:r>
              <a:rPr lang="en-GB" sz="2800" b="1" dirty="0" smtClean="0"/>
              <a:t>Historically</a:t>
            </a:r>
          </a:p>
          <a:p>
            <a:pPr marL="457200" indent="-457200">
              <a:buFont typeface="Arial" panose="020B0604020202020204" pitchFamily="34" charset="0"/>
              <a:buChar char="•"/>
            </a:pPr>
            <a:r>
              <a:rPr lang="en-GB" sz="2800" dirty="0" smtClean="0"/>
              <a:t>The orbit of the Earth around the Sun</a:t>
            </a:r>
          </a:p>
          <a:p>
            <a:pPr marL="457200" indent="-457200">
              <a:buFont typeface="Arial" panose="020B0604020202020204" pitchFamily="34" charset="0"/>
              <a:buChar char="•"/>
            </a:pPr>
            <a:r>
              <a:rPr lang="en-GB" sz="2800" dirty="0" smtClean="0"/>
              <a:t>​1 second = </a:t>
            </a:r>
            <a:r>
              <a:rPr lang="en-GB" sz="2800" baseline="30000" dirty="0" smtClean="0"/>
              <a:t>1</a:t>
            </a:r>
            <a:r>
              <a:rPr lang="en-GB" sz="2800" dirty="0"/>
              <a:t>⁄</a:t>
            </a:r>
            <a:r>
              <a:rPr lang="en-GB" sz="2800" baseline="-25000" dirty="0"/>
              <a:t>31,556,925.9747</a:t>
            </a:r>
            <a:r>
              <a:rPr lang="en-GB" sz="2800" dirty="0"/>
              <a:t> of the </a:t>
            </a:r>
            <a:r>
              <a:rPr lang="en-GB" sz="2800" dirty="0" smtClean="0"/>
              <a:t>year 1900</a:t>
            </a:r>
            <a:r>
              <a:rPr lang="en-GB" sz="2800" dirty="0"/>
              <a:t> </a:t>
            </a:r>
            <a:endParaRPr lang="en-GB" sz="2800" dirty="0" smtClean="0"/>
          </a:p>
        </p:txBody>
      </p:sp>
      <mc:AlternateContent xmlns:mc="http://schemas.openxmlformats.org/markup-compatibility/2006" xmlns:a14="http://schemas.microsoft.com/office/drawing/2010/main">
        <mc:Choice Requires="a14">
          <p:sp>
            <p:nvSpPr>
              <p:cNvPr id="6" name="TextBox 5"/>
              <p:cNvSpPr txBox="1"/>
              <p:nvPr/>
            </p:nvSpPr>
            <p:spPr>
              <a:xfrm>
                <a:off x="539260" y="3421382"/>
                <a:ext cx="11439380" cy="1815882"/>
              </a:xfrm>
              <a:prstGeom prst="rect">
                <a:avLst/>
              </a:prstGeom>
              <a:noFill/>
            </p:spPr>
            <p:txBody>
              <a:bodyPr wrap="square" rtlCol="0">
                <a:spAutoFit/>
              </a:bodyPr>
              <a:lstStyle/>
              <a:p>
                <a:r>
                  <a:rPr lang="en-GB" sz="2800" b="1" dirty="0" smtClean="0"/>
                  <a:t>In the SI</a:t>
                </a:r>
              </a:p>
              <a:p>
                <a:pPr marL="457200" indent="-457200">
                  <a:buFont typeface="Arial" panose="020B0604020202020204" pitchFamily="34" charset="0"/>
                  <a:buChar char="•"/>
                </a:pPr>
                <a:r>
                  <a:rPr lang="en-GB" sz="2800" dirty="0" smtClean="0"/>
                  <a:t>The oscillation of an atom of Caesium-133 </a:t>
                </a:r>
              </a:p>
              <a:p>
                <a:pPr marL="457200" indent="-457200">
                  <a:buFont typeface="Arial" panose="020B0604020202020204" pitchFamily="34" charset="0"/>
                  <a:buChar char="•"/>
                </a:pPr>
                <a14:m>
                  <m:oMath xmlns:m="http://schemas.openxmlformats.org/officeDocument/2006/math">
                    <m:r>
                      <m:rPr>
                        <m:sty m:val="p"/>
                      </m:rPr>
                      <a:rPr lang="en-GB" sz="2800" b="0" i="0" dirty="0" smtClean="0">
                        <a:latin typeface="Cambria Math" panose="02040503050406030204" pitchFamily="18" charset="0"/>
                      </a:rPr>
                      <m:t>Δ</m:t>
                    </m:r>
                    <m:sSub>
                      <m:sSubPr>
                        <m:ctrlPr>
                          <a:rPr lang="en-GB" sz="2800" b="0" i="1" dirty="0" smtClean="0">
                            <a:latin typeface="Cambria Math" panose="02040503050406030204" pitchFamily="18" charset="0"/>
                          </a:rPr>
                        </m:ctrlPr>
                      </m:sSubPr>
                      <m:e>
                        <m:r>
                          <a:rPr lang="en-GB" sz="2800" b="0" i="1" dirty="0" smtClean="0">
                            <a:latin typeface="Cambria Math" panose="02040503050406030204" pitchFamily="18" charset="0"/>
                          </a:rPr>
                          <m:t>𝜈</m:t>
                        </m:r>
                      </m:e>
                      <m:sub>
                        <m:r>
                          <m:rPr>
                            <m:sty m:val="p"/>
                          </m:rPr>
                          <a:rPr lang="en-GB" sz="2800" b="0" i="0" dirty="0" smtClean="0">
                            <a:latin typeface="Cambria Math" panose="02040503050406030204" pitchFamily="18" charset="0"/>
                          </a:rPr>
                          <m:t>Cs</m:t>
                        </m:r>
                      </m:sub>
                    </m:sSub>
                  </m:oMath>
                </a14:m>
                <a:r>
                  <a:rPr lang="en-GB" sz="2800" dirty="0"/>
                  <a:t>=  </a:t>
                </a:r>
                <a:r>
                  <a:rPr lang="en-GB" sz="2800" dirty="0" smtClean="0"/>
                  <a:t>9,192,631,770 oscillations per second</a:t>
                </a:r>
              </a:p>
              <a:p>
                <a:pPr marL="457200" indent="-457200">
                  <a:buFont typeface="Arial" panose="020B0604020202020204" pitchFamily="34" charset="0"/>
                  <a:buChar char="•"/>
                </a:pPr>
                <a:r>
                  <a:rPr lang="en-GB" sz="2800" dirty="0" smtClean="0"/>
                  <a:t>One second is 9,192,631,770.000 000… oscillations</a:t>
                </a:r>
                <a:endParaRPr lang="en-GB" sz="2800" dirty="0"/>
              </a:p>
            </p:txBody>
          </p:sp>
        </mc:Choice>
        <mc:Fallback xmlns="">
          <p:sp>
            <p:nvSpPr>
              <p:cNvPr id="6" name="TextBox 5"/>
              <p:cNvSpPr txBox="1">
                <a:spLocks noRot="1" noChangeAspect="1" noMove="1" noResize="1" noEditPoints="1" noAdjustHandles="1" noChangeArrowheads="1" noChangeShapeType="1" noTextEdit="1"/>
              </p:cNvSpPr>
              <p:nvPr/>
            </p:nvSpPr>
            <p:spPr>
              <a:xfrm>
                <a:off x="539260" y="3421382"/>
                <a:ext cx="11439380" cy="1815882"/>
              </a:xfrm>
              <a:prstGeom prst="rect">
                <a:avLst/>
              </a:prstGeom>
              <a:blipFill rotWithShape="0">
                <a:blip r:embed="rId4"/>
                <a:stretch>
                  <a:fillRect l="-1066" t="-3356" b="-8389"/>
                </a:stretch>
              </a:blipFill>
            </p:spPr>
            <p:txBody>
              <a:bodyPr/>
              <a:lstStyle/>
              <a:p>
                <a:r>
                  <a:rPr lang="en-GB">
                    <a:noFill/>
                  </a:rPr>
                  <a:t> </a:t>
                </a:r>
              </a:p>
            </p:txBody>
          </p:sp>
        </mc:Fallback>
      </mc:AlternateContent>
      <p:grpSp>
        <p:nvGrpSpPr>
          <p:cNvPr id="21" name="Group 20"/>
          <p:cNvGrpSpPr/>
          <p:nvPr/>
        </p:nvGrpSpPr>
        <p:grpSpPr>
          <a:xfrm rot="600000">
            <a:off x="10550512" y="1592605"/>
            <a:ext cx="467359" cy="3216984"/>
            <a:chOff x="10732977" y="3285415"/>
            <a:chExt cx="467359" cy="3216984"/>
          </a:xfrm>
        </p:grpSpPr>
        <p:cxnSp>
          <p:nvCxnSpPr>
            <p:cNvPr id="14" name="Straight Connector 13"/>
            <p:cNvCxnSpPr/>
            <p:nvPr/>
          </p:nvCxnSpPr>
          <p:spPr bwMode="auto">
            <a:xfrm>
              <a:off x="10966656" y="4876800"/>
              <a:ext cx="0" cy="1290320"/>
            </a:xfrm>
            <a:prstGeom prst="line">
              <a:avLst/>
            </a:prstGeom>
            <a:solidFill>
              <a:schemeClr val="accent1"/>
            </a:solidFill>
            <a:ln w="57150" cap="flat" cmpd="sng" algn="ctr">
              <a:solidFill>
                <a:srgbClr val="000000"/>
              </a:solidFill>
              <a:prstDash val="solid"/>
              <a:round/>
              <a:headEnd type="none" w="med" len="med"/>
              <a:tailEnd type="none" w="med" len="med"/>
            </a:ln>
            <a:effectLst/>
          </p:spPr>
        </p:cxnSp>
        <p:sp>
          <p:nvSpPr>
            <p:cNvPr id="16" name="Oval 15"/>
            <p:cNvSpPr/>
            <p:nvPr/>
          </p:nvSpPr>
          <p:spPr bwMode="auto">
            <a:xfrm>
              <a:off x="10732977" y="6035040"/>
              <a:ext cx="467359" cy="467359"/>
            </a:xfrm>
            <a:prstGeom prst="ellipse">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cxnSp>
          <p:nvCxnSpPr>
            <p:cNvPr id="19" name="Straight Connector 18"/>
            <p:cNvCxnSpPr/>
            <p:nvPr/>
          </p:nvCxnSpPr>
          <p:spPr bwMode="auto">
            <a:xfrm rot="10800000">
              <a:off x="10966656" y="3620694"/>
              <a:ext cx="0" cy="1290320"/>
            </a:xfrm>
            <a:prstGeom prst="line">
              <a:avLst/>
            </a:prstGeom>
            <a:solidFill>
              <a:schemeClr val="accent1"/>
            </a:solidFill>
            <a:ln w="57150" cap="flat" cmpd="sng" algn="ctr">
              <a:noFill/>
              <a:prstDash val="solid"/>
              <a:round/>
              <a:headEnd type="none" w="med" len="med"/>
              <a:tailEnd type="none" w="med" len="med"/>
            </a:ln>
            <a:effectLst/>
          </p:spPr>
        </p:cxnSp>
        <p:sp>
          <p:nvSpPr>
            <p:cNvPr id="20" name="Oval 19"/>
            <p:cNvSpPr/>
            <p:nvPr/>
          </p:nvSpPr>
          <p:spPr bwMode="auto">
            <a:xfrm rot="10800000">
              <a:off x="10732977" y="3285415"/>
              <a:ext cx="467359" cy="467359"/>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grpSp>
      <p:pic>
        <p:nvPicPr>
          <p:cNvPr id="83970" name="Picture 2" descr="Image result for Earth image no background"/>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344502" y="-2187666"/>
            <a:ext cx="943326" cy="943326"/>
          </a:xfrm>
          <a:prstGeom prst="rect">
            <a:avLst/>
          </a:prstGeom>
          <a:noFill/>
          <a:extLst>
            <a:ext uri="{909E8E84-426E-40DD-AFC4-6F175D3DCCD1}">
              <a14:hiddenFill xmlns:a14="http://schemas.microsoft.com/office/drawing/2010/main">
                <a:solidFill>
                  <a:srgbClr val="FFFFFF"/>
                </a:solidFill>
              </a14:hiddenFill>
            </a:ext>
          </a:extLst>
        </p:spPr>
      </p:pic>
      <p:sp>
        <p:nvSpPr>
          <p:cNvPr id="22" name="Teardrop 21"/>
          <p:cNvSpPr/>
          <p:nvPr/>
        </p:nvSpPr>
        <p:spPr bwMode="auto">
          <a:xfrm>
            <a:off x="12985829" y="7492783"/>
            <a:ext cx="568627" cy="696569"/>
          </a:xfrm>
          <a:prstGeom prst="teardrop">
            <a:avLst>
              <a:gd name="adj" fmla="val 147434"/>
            </a:avLst>
          </a:prstGeom>
          <a:gradFill>
            <a:gsLst>
              <a:gs pos="0">
                <a:srgbClr val="00B050"/>
              </a:gs>
              <a:gs pos="100000">
                <a:schemeClr val="bg1"/>
              </a:gs>
            </a:gsLst>
            <a:path path="circl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24" name="Teardrop 23"/>
          <p:cNvSpPr/>
          <p:nvPr/>
        </p:nvSpPr>
        <p:spPr bwMode="auto">
          <a:xfrm flipH="1">
            <a:off x="13772213" y="7492783"/>
            <a:ext cx="568627" cy="696569"/>
          </a:xfrm>
          <a:prstGeom prst="teardrop">
            <a:avLst>
              <a:gd name="adj" fmla="val 147434"/>
            </a:avLst>
          </a:prstGeom>
          <a:gradFill>
            <a:gsLst>
              <a:gs pos="0">
                <a:srgbClr val="00B050"/>
              </a:gs>
              <a:gs pos="100000">
                <a:schemeClr val="bg1"/>
              </a:gs>
            </a:gsLst>
            <a:path path="circl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grpSp>
        <p:nvGrpSpPr>
          <p:cNvPr id="23" name="Group 22"/>
          <p:cNvGrpSpPr/>
          <p:nvPr/>
        </p:nvGrpSpPr>
        <p:grpSpPr>
          <a:xfrm rot="10800000">
            <a:off x="12985829" y="6553186"/>
            <a:ext cx="1355011" cy="696569"/>
            <a:chOff x="8441261" y="5559538"/>
            <a:chExt cx="1355011" cy="696569"/>
          </a:xfrm>
        </p:grpSpPr>
        <p:sp>
          <p:nvSpPr>
            <p:cNvPr id="25" name="Teardrop 24"/>
            <p:cNvSpPr/>
            <p:nvPr/>
          </p:nvSpPr>
          <p:spPr bwMode="auto">
            <a:xfrm>
              <a:off x="8441261" y="5559538"/>
              <a:ext cx="568627" cy="696569"/>
            </a:xfrm>
            <a:prstGeom prst="teardrop">
              <a:avLst>
                <a:gd name="adj" fmla="val 147434"/>
              </a:avLst>
            </a:prstGeom>
            <a:gradFill>
              <a:gsLst>
                <a:gs pos="0">
                  <a:srgbClr val="00B050"/>
                </a:gs>
                <a:gs pos="100000">
                  <a:schemeClr val="bg1"/>
                </a:gs>
              </a:gsLst>
              <a:path path="circl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26" name="Teardrop 25"/>
            <p:cNvSpPr/>
            <p:nvPr/>
          </p:nvSpPr>
          <p:spPr bwMode="auto">
            <a:xfrm flipH="1">
              <a:off x="9227645" y="5559538"/>
              <a:ext cx="568627" cy="696569"/>
            </a:xfrm>
            <a:prstGeom prst="teardrop">
              <a:avLst>
                <a:gd name="adj" fmla="val 147434"/>
              </a:avLst>
            </a:prstGeom>
            <a:gradFill>
              <a:gsLst>
                <a:gs pos="0">
                  <a:srgbClr val="00B050"/>
                </a:gs>
                <a:gs pos="100000">
                  <a:schemeClr val="bg1"/>
                </a:gs>
              </a:gsLst>
              <a:path path="circl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grpSp>
      <p:sp>
        <p:nvSpPr>
          <p:cNvPr id="29" name="Oval 28"/>
          <p:cNvSpPr/>
          <p:nvPr/>
        </p:nvSpPr>
        <p:spPr bwMode="auto">
          <a:xfrm>
            <a:off x="9402231" y="4284315"/>
            <a:ext cx="2316480" cy="2316480"/>
          </a:xfrm>
          <a:prstGeom prst="ellipse">
            <a:avLst/>
          </a:prstGeom>
          <a:gradFill>
            <a:gsLst>
              <a:gs pos="0">
                <a:srgbClr val="00B050"/>
              </a:gs>
              <a:gs pos="100000">
                <a:schemeClr val="bg1"/>
              </a:gs>
            </a:gsLst>
            <a:path path="circl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grpSp>
        <p:nvGrpSpPr>
          <p:cNvPr id="28" name="Group 27"/>
          <p:cNvGrpSpPr/>
          <p:nvPr/>
        </p:nvGrpSpPr>
        <p:grpSpPr>
          <a:xfrm>
            <a:off x="9865860" y="4578941"/>
            <a:ext cx="1355011" cy="1636166"/>
            <a:chOff x="9865860" y="4578941"/>
            <a:chExt cx="1355011" cy="1636166"/>
          </a:xfrm>
        </p:grpSpPr>
        <p:sp>
          <p:nvSpPr>
            <p:cNvPr id="30" name="Teardrop 29"/>
            <p:cNvSpPr/>
            <p:nvPr/>
          </p:nvSpPr>
          <p:spPr bwMode="auto">
            <a:xfrm>
              <a:off x="9865860" y="5518538"/>
              <a:ext cx="568627" cy="696569"/>
            </a:xfrm>
            <a:prstGeom prst="teardrop">
              <a:avLst>
                <a:gd name="adj" fmla="val 147434"/>
              </a:avLst>
            </a:prstGeom>
            <a:gradFill>
              <a:gsLst>
                <a:gs pos="0">
                  <a:srgbClr val="00B050"/>
                </a:gs>
                <a:gs pos="100000">
                  <a:schemeClr val="bg1"/>
                </a:gs>
              </a:gsLst>
              <a:path path="circl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31" name="Teardrop 30"/>
            <p:cNvSpPr/>
            <p:nvPr/>
          </p:nvSpPr>
          <p:spPr bwMode="auto">
            <a:xfrm flipH="1">
              <a:off x="10652244" y="5518538"/>
              <a:ext cx="568627" cy="696569"/>
            </a:xfrm>
            <a:prstGeom prst="teardrop">
              <a:avLst>
                <a:gd name="adj" fmla="val 147434"/>
              </a:avLst>
            </a:prstGeom>
            <a:gradFill>
              <a:gsLst>
                <a:gs pos="0">
                  <a:srgbClr val="00B050"/>
                </a:gs>
                <a:gs pos="100000">
                  <a:schemeClr val="bg1"/>
                </a:gs>
              </a:gsLst>
              <a:path path="circl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33" name="Teardrop 32"/>
            <p:cNvSpPr/>
            <p:nvPr/>
          </p:nvSpPr>
          <p:spPr bwMode="auto">
            <a:xfrm rot="10800000">
              <a:off x="10652244" y="4578941"/>
              <a:ext cx="568627" cy="696569"/>
            </a:xfrm>
            <a:prstGeom prst="teardrop">
              <a:avLst>
                <a:gd name="adj" fmla="val 147434"/>
              </a:avLst>
            </a:prstGeom>
            <a:gradFill>
              <a:gsLst>
                <a:gs pos="0">
                  <a:srgbClr val="00B050"/>
                </a:gs>
                <a:gs pos="100000">
                  <a:schemeClr val="bg1"/>
                </a:gs>
              </a:gsLst>
              <a:path path="circl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34" name="Teardrop 33"/>
            <p:cNvSpPr/>
            <p:nvPr/>
          </p:nvSpPr>
          <p:spPr bwMode="auto">
            <a:xfrm rot="10800000" flipH="1">
              <a:off x="9865860" y="4578941"/>
              <a:ext cx="568627" cy="696569"/>
            </a:xfrm>
            <a:prstGeom prst="teardrop">
              <a:avLst>
                <a:gd name="adj" fmla="val 147434"/>
              </a:avLst>
            </a:prstGeom>
            <a:gradFill>
              <a:gsLst>
                <a:gs pos="0">
                  <a:srgbClr val="00B050"/>
                </a:gs>
                <a:gs pos="100000">
                  <a:schemeClr val="bg1"/>
                </a:gs>
              </a:gsLst>
              <a:path path="circle">
                <a:fillToRect l="50000" t="50000" r="50000" b="5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grpSp>
    </p:spTree>
    <p:extLst>
      <p:ext uri="{BB962C8B-B14F-4D97-AF65-F5344CB8AC3E}">
        <p14:creationId xmlns:p14="http://schemas.microsoft.com/office/powerpoint/2010/main" val="2538242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par>
                          <p:cTn id="8" fill="hold">
                            <p:stCondLst>
                              <p:cond delay="500"/>
                            </p:stCondLst>
                            <p:childTnLst>
                              <p:par>
                                <p:cTn id="9" presetID="8" presetClass="emph" presetSubtype="0" repeatCount="indefinite" accel="50000" decel="50000" autoRev="1" fill="hold" nodeType="afterEffect">
                                  <p:stCondLst>
                                    <p:cond delay="0"/>
                                  </p:stCondLst>
                                  <p:endCondLst>
                                    <p:cond evt="onNext" delay="0">
                                      <p:tgtEl>
                                        <p:sldTgt/>
                                      </p:tgtEl>
                                    </p:cond>
                                  </p:endCondLst>
                                  <p:childTnLst>
                                    <p:animRot by="-1200000">
                                      <p:cBhvr>
                                        <p:cTn id="10" dur="500" fill="hold"/>
                                        <p:tgtEl>
                                          <p:spTgt spid="2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1" presetClass="path" presetSubtype="0" repeatCount="indefinite" fill="hold" nodeType="withEffect">
                                  <p:stCondLst>
                                    <p:cond delay="0"/>
                                  </p:stCondLst>
                                  <p:endCondLst>
                                    <p:cond evt="onNext" delay="0">
                                      <p:tgtEl>
                                        <p:sldTgt/>
                                      </p:tgtEl>
                                    </p:cond>
                                  </p:endCondLst>
                                  <p:childTnLst>
                                    <p:animMotion origin="layout" path="M 0.15716 1.04305 C 0.00039 1.20417 -0.1974 1.11852 -0.28425 0.85069 C -0.37096 0.58403 -0.31406 0.23588 -0.15716 0.075 C -0.00026 -0.08611 0.19766 0.00046 0.28424 0.26736 C 0.37122 0.53495 0.31419 0.88194 0.15716 1.04305 Z " pathEditMode="relative" rAng="9000000" ptsTypes="AAAAA">
                                      <p:cBhvr>
                                        <p:cTn id="23" dur="20000" fill="hold"/>
                                        <p:tgtEl>
                                          <p:spTgt spid="83970"/>
                                        </p:tgtEl>
                                        <p:attrNameLst>
                                          <p:attrName>ppt_x</p:attrName>
                                          <p:attrName>ppt_y</p:attrName>
                                        </p:attrNameLst>
                                      </p:cBhvr>
                                      <p:rCtr x="-15716" y="-48403"/>
                                    </p:animMotion>
                                  </p:childTnLst>
                                </p:cTn>
                              </p:par>
                              <p:par>
                                <p:cTn id="24" presetID="8" presetClass="emph" presetSubtype="0" repeatCount="indefinite" fill="hold" nodeType="withEffect">
                                  <p:stCondLst>
                                    <p:cond delay="0"/>
                                  </p:stCondLst>
                                  <p:endCondLst>
                                    <p:cond evt="onNext" delay="0">
                                      <p:tgtEl>
                                        <p:sldTgt/>
                                      </p:tgtEl>
                                    </p:cond>
                                  </p:endCondLst>
                                  <p:childTnLst>
                                    <p:animRot by="21600000">
                                      <p:cBhvr>
                                        <p:cTn id="25" dur="500" fill="hold"/>
                                        <p:tgtEl>
                                          <p:spTgt spid="83970"/>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83970"/>
                                        </p:tgtEl>
                                      </p:cBhvr>
                                    </p:animEffect>
                                    <p:set>
                                      <p:cBhvr>
                                        <p:cTn id="30" dur="1" fill="hold">
                                          <p:stCondLst>
                                            <p:cond delay="499"/>
                                          </p:stCondLst>
                                        </p:cTn>
                                        <p:tgtEl>
                                          <p:spTgt spid="83970"/>
                                        </p:tgtEl>
                                        <p:attrNameLst>
                                          <p:attrName>style.visibility</p:attrName>
                                        </p:attrNameLst>
                                      </p:cBhvr>
                                      <p:to>
                                        <p:strVal val="hidden"/>
                                      </p:to>
                                    </p:set>
                                  </p:childTnLst>
                                </p:cTn>
                              </p:par>
                              <p:par>
                                <p:cTn id="31" presetID="42"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42" presetClass="entr" presetSubtype="0"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1000"/>
                                        <p:tgtEl>
                                          <p:spTgt spid="28"/>
                                        </p:tgtEl>
                                      </p:cBhvr>
                                    </p:animEffect>
                                    <p:anim calcmode="lin" valueType="num">
                                      <p:cBhvr>
                                        <p:cTn id="40" dur="1000" fill="hold"/>
                                        <p:tgtEl>
                                          <p:spTgt spid="28"/>
                                        </p:tgtEl>
                                        <p:attrNameLst>
                                          <p:attrName>ppt_x</p:attrName>
                                        </p:attrNameLst>
                                      </p:cBhvr>
                                      <p:tavLst>
                                        <p:tav tm="0">
                                          <p:val>
                                            <p:strVal val="#ppt_x"/>
                                          </p:val>
                                        </p:tav>
                                        <p:tav tm="100000">
                                          <p:val>
                                            <p:strVal val="#ppt_x"/>
                                          </p:val>
                                        </p:tav>
                                      </p:tavLst>
                                    </p:anim>
                                    <p:anim calcmode="lin" valueType="num">
                                      <p:cBhvr>
                                        <p:cTn id="41" dur="1000" fill="hold"/>
                                        <p:tgtEl>
                                          <p:spTgt spid="2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1000"/>
                                        <p:tgtEl>
                                          <p:spTgt spid="29"/>
                                        </p:tgtEl>
                                      </p:cBhvr>
                                    </p:animEffect>
                                    <p:anim calcmode="lin" valueType="num">
                                      <p:cBhvr>
                                        <p:cTn id="45" dur="1000" fill="hold"/>
                                        <p:tgtEl>
                                          <p:spTgt spid="29"/>
                                        </p:tgtEl>
                                        <p:attrNameLst>
                                          <p:attrName>ppt_x</p:attrName>
                                        </p:attrNameLst>
                                      </p:cBhvr>
                                      <p:tavLst>
                                        <p:tav tm="0">
                                          <p:val>
                                            <p:strVal val="#ppt_x"/>
                                          </p:val>
                                        </p:tav>
                                        <p:tav tm="100000">
                                          <p:val>
                                            <p:strVal val="#ppt_x"/>
                                          </p:val>
                                        </p:tav>
                                      </p:tavLst>
                                    </p:anim>
                                    <p:anim calcmode="lin" valueType="num">
                                      <p:cBhvr>
                                        <p:cTn id="46" dur="1000" fill="hold"/>
                                        <p:tgtEl>
                                          <p:spTgt spid="29"/>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6" presetClass="emph" presetSubtype="0" repeatCount="indefinite" autoRev="1" fill="hold" nodeType="afterEffect">
                                  <p:stCondLst>
                                    <p:cond delay="0"/>
                                  </p:stCondLst>
                                  <p:endCondLst>
                                    <p:cond evt="onNext" delay="0">
                                      <p:tgtEl>
                                        <p:sldTgt/>
                                      </p:tgtEl>
                                    </p:cond>
                                  </p:endCondLst>
                                  <p:childTnLst>
                                    <p:animScale>
                                      <p:cBhvr>
                                        <p:cTn id="49" dur="100" fill="hold"/>
                                        <p:tgtEl>
                                          <p:spTgt spid="28"/>
                                        </p:tgtEl>
                                      </p:cBhvr>
                                      <p:by x="70000" y="7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7000" y="0"/>
            <a:ext cx="6858000" cy="6858000"/>
          </a:xfrm>
          <a:prstGeom prst="rect">
            <a:avLst/>
          </a:prstGeom>
        </p:spPr>
      </p:pic>
      <p:sp>
        <p:nvSpPr>
          <p:cNvPr id="15" name="TextBox 14"/>
          <p:cNvSpPr txBox="1"/>
          <p:nvPr/>
        </p:nvSpPr>
        <p:spPr>
          <a:xfrm>
            <a:off x="0" y="0"/>
            <a:ext cx="3695700" cy="769441"/>
          </a:xfrm>
          <a:prstGeom prst="rect">
            <a:avLst/>
          </a:prstGeom>
          <a:noFill/>
        </p:spPr>
        <p:txBody>
          <a:bodyPr wrap="square" rtlCol="0">
            <a:spAutoFit/>
          </a:bodyPr>
          <a:lstStyle/>
          <a:p>
            <a:r>
              <a:rPr lang="en-GB" sz="4400" b="1" dirty="0" smtClean="0">
                <a:solidFill>
                  <a:srgbClr val="FF0000"/>
                </a:solidFill>
              </a:rPr>
              <a:t>The metre</a:t>
            </a:r>
            <a:endParaRPr lang="en-GB" sz="4400" b="1" dirty="0">
              <a:solidFill>
                <a:srgbClr val="FF0000"/>
              </a:solidFill>
            </a:endParaRPr>
          </a:p>
        </p:txBody>
      </p:sp>
      <p:sp>
        <p:nvSpPr>
          <p:cNvPr id="4" name="Rectangle 3"/>
          <p:cNvSpPr/>
          <p:nvPr/>
        </p:nvSpPr>
        <p:spPr>
          <a:xfrm>
            <a:off x="7280689" y="965328"/>
            <a:ext cx="4836160" cy="461665"/>
          </a:xfrm>
          <a:prstGeom prst="rect">
            <a:avLst/>
          </a:prstGeom>
          <a:solidFill>
            <a:srgbClr val="FFFFB9"/>
          </a:solidFill>
        </p:spPr>
        <p:txBody>
          <a:bodyPr wrap="square">
            <a:spAutoFit/>
          </a:bodyPr>
          <a:lstStyle/>
          <a:p>
            <a:pPr algn="ctr"/>
            <a:r>
              <a:rPr lang="en-GB" sz="2400" dirty="0" smtClean="0">
                <a:solidFill>
                  <a:srgbClr val="FF0000"/>
                </a:solidFill>
              </a:rPr>
              <a:t>The </a:t>
            </a:r>
            <a:r>
              <a:rPr lang="en-GB" sz="2400" dirty="0">
                <a:solidFill>
                  <a:srgbClr val="FF0000"/>
                </a:solidFill>
              </a:rPr>
              <a:t>speed of light in </a:t>
            </a:r>
            <a:r>
              <a:rPr lang="en-GB" sz="2400" dirty="0" smtClean="0">
                <a:solidFill>
                  <a:srgbClr val="FF0000"/>
                </a:solidFill>
              </a:rPr>
              <a:t>vacuum, </a:t>
            </a:r>
            <a:r>
              <a:rPr lang="en-GB" sz="2400" i="1" dirty="0" smtClean="0">
                <a:solidFill>
                  <a:srgbClr val="FF0000"/>
                </a:solidFill>
              </a:rPr>
              <a:t>c</a:t>
            </a:r>
            <a:endParaRPr lang="en-GB" sz="2400" dirty="0">
              <a:solidFill>
                <a:srgbClr val="FF0000"/>
              </a:solidFill>
            </a:endParaRPr>
          </a:p>
        </p:txBody>
      </p:sp>
      <p:sp>
        <p:nvSpPr>
          <p:cNvPr id="5" name="Oval 4"/>
          <p:cNvSpPr/>
          <p:nvPr/>
        </p:nvSpPr>
        <p:spPr bwMode="auto">
          <a:xfrm>
            <a:off x="6517640" y="1737360"/>
            <a:ext cx="1539240" cy="1539240"/>
          </a:xfrm>
          <a:prstGeom prst="ellipse">
            <a:avLst/>
          </a:prstGeom>
          <a:noFill/>
          <a:ln w="381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cxnSp>
        <p:nvCxnSpPr>
          <p:cNvPr id="6" name="Straight Connector 5"/>
          <p:cNvCxnSpPr>
            <a:stCxn id="5" idx="7"/>
            <a:endCxn id="4" idx="2"/>
          </p:cNvCxnSpPr>
          <p:nvPr/>
        </p:nvCxnSpPr>
        <p:spPr bwMode="auto">
          <a:xfrm flipV="1">
            <a:off x="7831464" y="1426993"/>
            <a:ext cx="1867305" cy="535783"/>
          </a:xfrm>
          <a:prstGeom prst="line">
            <a:avLst/>
          </a:prstGeom>
          <a:solidFill>
            <a:schemeClr val="accent1"/>
          </a:solidFill>
          <a:ln w="38100" cap="flat" cmpd="sng" algn="ctr">
            <a:solidFill>
              <a:srgbClr val="FF0000"/>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9" name="Rectangle 18"/>
              <p:cNvSpPr/>
              <p:nvPr/>
            </p:nvSpPr>
            <p:spPr>
              <a:xfrm>
                <a:off x="7592751" y="4671060"/>
                <a:ext cx="4599249" cy="1200329"/>
              </a:xfrm>
              <a:prstGeom prst="rect">
                <a:avLst/>
              </a:prstGeom>
              <a:solidFill>
                <a:srgbClr val="FFFFB9"/>
              </a:solidFill>
            </p:spPr>
            <p:txBody>
              <a:bodyPr wrap="square">
                <a:spAutoFit/>
              </a:bodyPr>
              <a:lstStyle/>
              <a:p>
                <a:pPr algn="ctr"/>
                <a:r>
                  <a:rPr lang="en-GB" sz="2400" dirty="0">
                    <a:solidFill>
                      <a:srgbClr val="FF0000"/>
                    </a:solidFill>
                  </a:rPr>
                  <a:t>T</a:t>
                </a:r>
                <a:r>
                  <a:rPr lang="en-GB" sz="2400" dirty="0" smtClean="0">
                    <a:solidFill>
                      <a:srgbClr val="FF0000"/>
                    </a:solidFill>
                  </a:rPr>
                  <a:t>he </a:t>
                </a:r>
                <a:r>
                  <a:rPr lang="en-GB" sz="2400" dirty="0">
                    <a:solidFill>
                      <a:srgbClr val="FF0000"/>
                    </a:solidFill>
                  </a:rPr>
                  <a:t>unperturbed ground state </a:t>
                </a:r>
                <a:endParaRPr lang="en-GB" sz="2400" dirty="0" smtClean="0">
                  <a:solidFill>
                    <a:srgbClr val="FF0000"/>
                  </a:solidFill>
                </a:endParaRPr>
              </a:p>
              <a:p>
                <a:pPr algn="ctr"/>
                <a:r>
                  <a:rPr lang="en-GB" sz="2400" dirty="0" smtClean="0">
                    <a:solidFill>
                      <a:srgbClr val="FF0000"/>
                    </a:solidFill>
                  </a:rPr>
                  <a:t>hyperfine </a:t>
                </a:r>
                <a:r>
                  <a:rPr lang="en-GB" sz="2400" dirty="0">
                    <a:solidFill>
                      <a:srgbClr val="FF0000"/>
                    </a:solidFill>
                  </a:rPr>
                  <a:t>transition frequency </a:t>
                </a:r>
                <a:endParaRPr lang="en-GB" sz="2400" dirty="0" smtClean="0">
                  <a:solidFill>
                    <a:srgbClr val="FF0000"/>
                  </a:solidFill>
                </a:endParaRPr>
              </a:p>
              <a:p>
                <a:pPr algn="ctr"/>
                <a:r>
                  <a:rPr lang="en-GB" sz="2400" dirty="0" smtClean="0">
                    <a:solidFill>
                      <a:srgbClr val="FF0000"/>
                    </a:solidFill>
                  </a:rPr>
                  <a:t>of </a:t>
                </a:r>
                <a:r>
                  <a:rPr lang="en-GB" sz="2400" dirty="0">
                    <a:solidFill>
                      <a:srgbClr val="FF0000"/>
                    </a:solidFill>
                  </a:rPr>
                  <a:t>the caesium 133 atom </a:t>
                </a:r>
                <a14:m>
                  <m:oMath xmlns:m="http://schemas.openxmlformats.org/officeDocument/2006/math">
                    <m:r>
                      <m:rPr>
                        <m:sty m:val="p"/>
                      </m:rPr>
                      <a:rPr lang="en-GB" sz="2400" b="0" i="0" smtClean="0">
                        <a:solidFill>
                          <a:srgbClr val="FF0000"/>
                        </a:solidFill>
                        <a:latin typeface="Cambria Math" panose="02040503050406030204" pitchFamily="18" charset="0"/>
                      </a:rPr>
                      <m:t>Δ</m:t>
                    </m:r>
                    <m:sSub>
                      <m:sSubPr>
                        <m:ctrlPr>
                          <a:rPr lang="en-GB" sz="2400" b="0" i="1" smtClean="0">
                            <a:solidFill>
                              <a:srgbClr val="FF0000"/>
                            </a:solidFill>
                            <a:latin typeface="Cambria Math" panose="02040503050406030204" pitchFamily="18" charset="0"/>
                          </a:rPr>
                        </m:ctrlPr>
                      </m:sSubPr>
                      <m:e>
                        <m:r>
                          <a:rPr lang="en-GB" sz="2400" b="0" i="1" smtClean="0">
                            <a:solidFill>
                              <a:srgbClr val="FF0000"/>
                            </a:solidFill>
                            <a:latin typeface="Cambria Math" panose="02040503050406030204" pitchFamily="18" charset="0"/>
                          </a:rPr>
                          <m:t>𝜈</m:t>
                        </m:r>
                      </m:e>
                      <m:sub>
                        <m:r>
                          <m:rPr>
                            <m:sty m:val="p"/>
                          </m:rPr>
                          <a:rPr lang="en-GB" sz="2400" b="0" i="0" smtClean="0">
                            <a:solidFill>
                              <a:srgbClr val="FF0000"/>
                            </a:solidFill>
                            <a:latin typeface="Cambria Math" panose="02040503050406030204" pitchFamily="18" charset="0"/>
                          </a:rPr>
                          <m:t>Cs</m:t>
                        </m:r>
                      </m:sub>
                    </m:sSub>
                  </m:oMath>
                </a14:m>
                <a:endParaRPr lang="en-GB" sz="2400" dirty="0">
                  <a:solidFill>
                    <a:srgbClr val="FF0000"/>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7592751" y="4671060"/>
                <a:ext cx="4599249" cy="1200329"/>
              </a:xfrm>
              <a:prstGeom prst="rect">
                <a:avLst/>
              </a:prstGeom>
              <a:blipFill rotWithShape="0">
                <a:blip r:embed="rId4"/>
                <a:stretch>
                  <a:fillRect t="-3553" b="-11168"/>
                </a:stretch>
              </a:blipFill>
            </p:spPr>
            <p:txBody>
              <a:bodyPr/>
              <a:lstStyle/>
              <a:p>
                <a:r>
                  <a:rPr lang="en-GB">
                    <a:noFill/>
                  </a:rPr>
                  <a:t> </a:t>
                </a:r>
              </a:p>
            </p:txBody>
          </p:sp>
        </mc:Fallback>
      </mc:AlternateContent>
      <p:sp>
        <p:nvSpPr>
          <p:cNvPr id="20" name="Oval 19"/>
          <p:cNvSpPr/>
          <p:nvPr/>
        </p:nvSpPr>
        <p:spPr bwMode="auto">
          <a:xfrm>
            <a:off x="6751320" y="3017520"/>
            <a:ext cx="1539240" cy="1539240"/>
          </a:xfrm>
          <a:prstGeom prst="ellipse">
            <a:avLst/>
          </a:prstGeom>
          <a:noFill/>
          <a:ln w="381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cxnSp>
        <p:nvCxnSpPr>
          <p:cNvPr id="21" name="Straight Connector 20"/>
          <p:cNvCxnSpPr>
            <a:stCxn id="20" idx="5"/>
            <a:endCxn id="19" idx="0"/>
          </p:cNvCxnSpPr>
          <p:nvPr/>
        </p:nvCxnSpPr>
        <p:spPr bwMode="auto">
          <a:xfrm>
            <a:off x="8065144" y="4331344"/>
            <a:ext cx="1827232" cy="339716"/>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91285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2500"/>
                            </p:stCondLst>
                            <p:childTnLst>
                              <p:par>
                                <p:cTn id="13" presetID="22" presetClass="entr" presetSubtype="4"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06040" y="5664184"/>
            <a:ext cx="14691360" cy="1273894"/>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52977" y="1125415"/>
            <a:ext cx="2160000" cy="2160000"/>
          </a:xfrm>
          <a:prstGeom prst="rect">
            <a:avLst/>
          </a:prstGeom>
        </p:spPr>
      </p:pic>
      <p:sp>
        <p:nvSpPr>
          <p:cNvPr id="15" name="TextBox 14"/>
          <p:cNvSpPr txBox="1"/>
          <p:nvPr/>
        </p:nvSpPr>
        <p:spPr>
          <a:xfrm>
            <a:off x="0" y="-976"/>
            <a:ext cx="12192000" cy="769441"/>
          </a:xfrm>
          <a:prstGeom prst="rect">
            <a:avLst/>
          </a:prstGeom>
          <a:solidFill>
            <a:srgbClr val="F6B08F"/>
          </a:solidFill>
        </p:spPr>
        <p:txBody>
          <a:bodyPr wrap="square" rtlCol="0">
            <a:spAutoFit/>
          </a:bodyPr>
          <a:lstStyle/>
          <a:p>
            <a:r>
              <a:rPr lang="en-GB" sz="4400" b="1" dirty="0" smtClean="0">
                <a:solidFill>
                  <a:srgbClr val="FF0000"/>
                </a:solidFill>
              </a:rPr>
              <a:t>The metre</a:t>
            </a:r>
            <a:endParaRPr lang="en-GB" sz="4400" b="1" dirty="0">
              <a:solidFill>
                <a:srgbClr val="FF0000"/>
              </a:solidFill>
            </a:endParaRPr>
          </a:p>
        </p:txBody>
      </p:sp>
      <p:sp>
        <p:nvSpPr>
          <p:cNvPr id="2" name="TextBox 1"/>
          <p:cNvSpPr txBox="1"/>
          <p:nvPr/>
        </p:nvSpPr>
        <p:spPr>
          <a:xfrm>
            <a:off x="539261" y="923330"/>
            <a:ext cx="8738577" cy="523220"/>
          </a:xfrm>
          <a:prstGeom prst="rect">
            <a:avLst/>
          </a:prstGeom>
          <a:noFill/>
        </p:spPr>
        <p:txBody>
          <a:bodyPr wrap="square" rtlCol="0">
            <a:spAutoFit/>
          </a:bodyPr>
          <a:lstStyle/>
          <a:p>
            <a:r>
              <a:rPr lang="en-GB" sz="2800" dirty="0" smtClean="0"/>
              <a:t>We measure distance by using a ‘standard length’</a:t>
            </a:r>
            <a:endParaRPr lang="en-GB" sz="2800" dirty="0"/>
          </a:p>
        </p:txBody>
      </p:sp>
      <p:sp>
        <p:nvSpPr>
          <p:cNvPr id="5" name="TextBox 4"/>
          <p:cNvSpPr txBox="1"/>
          <p:nvPr/>
        </p:nvSpPr>
        <p:spPr>
          <a:xfrm>
            <a:off x="424014" y="1748052"/>
            <a:ext cx="8738577" cy="892552"/>
          </a:xfrm>
          <a:prstGeom prst="rect">
            <a:avLst/>
          </a:prstGeom>
          <a:noFill/>
        </p:spPr>
        <p:txBody>
          <a:bodyPr wrap="square" rtlCol="0">
            <a:spAutoFit/>
          </a:bodyPr>
          <a:lstStyle/>
          <a:p>
            <a:r>
              <a:rPr lang="en-GB" sz="2800" b="1" dirty="0" smtClean="0"/>
              <a:t>Historically</a:t>
            </a:r>
          </a:p>
          <a:p>
            <a:pPr marL="457200" indent="-457200">
              <a:buFont typeface="Arial" panose="020B0604020202020204" pitchFamily="34" charset="0"/>
              <a:buChar char="•"/>
            </a:pPr>
            <a:r>
              <a:rPr lang="en-GB" sz="2400" dirty="0" smtClean="0"/>
              <a:t>A standard fraction of the Earth’s size</a:t>
            </a:r>
            <a:endParaRPr lang="en-GB" sz="2400" dirty="0"/>
          </a:p>
        </p:txBody>
      </p:sp>
      <mc:AlternateContent xmlns:mc="http://schemas.openxmlformats.org/markup-compatibility/2006" xmlns:a14="http://schemas.microsoft.com/office/drawing/2010/main">
        <mc:Choice Requires="a14">
          <p:sp>
            <p:nvSpPr>
              <p:cNvPr id="6" name="TextBox 5"/>
              <p:cNvSpPr txBox="1"/>
              <p:nvPr/>
            </p:nvSpPr>
            <p:spPr>
              <a:xfrm>
                <a:off x="458237" y="2713803"/>
                <a:ext cx="11439380" cy="1981633"/>
              </a:xfrm>
              <a:prstGeom prst="rect">
                <a:avLst/>
              </a:prstGeom>
              <a:noFill/>
            </p:spPr>
            <p:txBody>
              <a:bodyPr wrap="square" rtlCol="0">
                <a:spAutoFit/>
              </a:bodyPr>
              <a:lstStyle/>
              <a:p>
                <a:r>
                  <a:rPr lang="en-GB" sz="2800" b="1" dirty="0" smtClean="0"/>
                  <a:t>In the SI...</a:t>
                </a:r>
              </a:p>
              <a:p>
                <a:pPr marL="457200" indent="-457200">
                  <a:buFont typeface="Arial" panose="020B0604020202020204" pitchFamily="34" charset="0"/>
                  <a:buChar char="•"/>
                </a:pPr>
                <a:r>
                  <a:rPr lang="en-GB" sz="2400" dirty="0" smtClean="0"/>
                  <a:t>The speed of light </a:t>
                </a:r>
                <a:r>
                  <a:rPr lang="en-GB" sz="2400" i="1" dirty="0" smtClean="0"/>
                  <a:t>c</a:t>
                </a:r>
                <a:r>
                  <a:rPr lang="en-GB" sz="2400" dirty="0" smtClean="0"/>
                  <a:t> in a vacuum is </a:t>
                </a:r>
                <a:r>
                  <a:rPr lang="en-GB" sz="2400" dirty="0"/>
                  <a:t>a fundamental universal constant </a:t>
                </a:r>
                <a:endParaRPr lang="en-GB" sz="2400" dirty="0" smtClean="0"/>
              </a:p>
              <a:p>
                <a:pPr marL="457200" indent="-457200">
                  <a:buFont typeface="Arial" panose="020B0604020202020204" pitchFamily="34" charset="0"/>
                  <a:buChar char="•"/>
                </a:pPr>
                <a:r>
                  <a:rPr lang="en-GB" sz="2400" dirty="0" smtClean="0"/>
                  <a:t>Fixing </a:t>
                </a:r>
                <a:r>
                  <a:rPr lang="en-GB" sz="2400" i="1" dirty="0" smtClean="0"/>
                  <a:t>c</a:t>
                </a:r>
                <a:r>
                  <a:rPr lang="en-GB" sz="2400" dirty="0" smtClean="0"/>
                  <a:t> = 299,792,458 </a:t>
                </a:r>
                <a:r>
                  <a:rPr lang="en-GB" sz="2400" dirty="0"/>
                  <a:t>metres per second </a:t>
                </a:r>
                <a:r>
                  <a:rPr lang="en-GB" sz="2400" i="1" dirty="0" smtClean="0"/>
                  <a:t>exactly </a:t>
                </a:r>
                <a:r>
                  <a:rPr lang="en-GB" sz="2400" dirty="0" smtClean="0"/>
                  <a:t>defines 1 metre</a:t>
                </a:r>
                <a:endParaRPr lang="en-GB" sz="2400" i="1" dirty="0"/>
              </a:p>
              <a:p>
                <a:pPr marL="457200" indent="-457200">
                  <a:buFont typeface="Arial" panose="020B0604020202020204" pitchFamily="34" charset="0"/>
                  <a:buChar char="•"/>
                </a:pPr>
                <a:r>
                  <a:rPr lang="en-GB" sz="2400" dirty="0" smtClean="0"/>
                  <a:t>We measure distances in terms of </a:t>
                </a:r>
                <a14:m>
                  <m:oMath xmlns:m="http://schemas.openxmlformats.org/officeDocument/2006/math">
                    <m:f>
                      <m:fPr>
                        <m:ctrlPr>
                          <a:rPr lang="en-GB" sz="3200" b="0" i="1" smtClean="0">
                            <a:latin typeface="Cambria Math" panose="02040503050406030204" pitchFamily="18" charset="0"/>
                          </a:rPr>
                        </m:ctrlPr>
                      </m:fPr>
                      <m:num>
                        <m:r>
                          <a:rPr lang="en-GB" sz="3200" b="0" i="1" smtClean="0">
                            <a:latin typeface="Cambria Math" panose="02040503050406030204" pitchFamily="18" charset="0"/>
                          </a:rPr>
                          <m:t>𝑐</m:t>
                        </m:r>
                      </m:num>
                      <m:den>
                        <m:r>
                          <m:rPr>
                            <m:sty m:val="p"/>
                          </m:rPr>
                          <a:rPr lang="en-GB" sz="3200">
                            <a:latin typeface="Cambria Math" panose="02040503050406030204" pitchFamily="18" charset="0"/>
                          </a:rPr>
                          <m:t>Δ</m:t>
                        </m:r>
                        <m:sSub>
                          <m:sSubPr>
                            <m:ctrlPr>
                              <a:rPr lang="en-GB" sz="3200" i="1">
                                <a:latin typeface="Cambria Math" panose="02040503050406030204" pitchFamily="18" charset="0"/>
                              </a:rPr>
                            </m:ctrlPr>
                          </m:sSubPr>
                          <m:e>
                            <m:r>
                              <a:rPr lang="en-GB" sz="3200" i="1">
                                <a:latin typeface="Cambria Math" panose="02040503050406030204" pitchFamily="18" charset="0"/>
                              </a:rPr>
                              <m:t>𝜈</m:t>
                            </m:r>
                          </m:e>
                          <m:sub>
                            <m:r>
                              <m:rPr>
                                <m:sty m:val="p"/>
                              </m:rPr>
                              <a:rPr lang="en-GB" sz="3200" b="0" i="0" smtClean="0">
                                <a:latin typeface="Cambria Math" panose="02040503050406030204" pitchFamily="18" charset="0"/>
                              </a:rPr>
                              <m:t>Cs</m:t>
                            </m:r>
                          </m:sub>
                        </m:sSub>
                      </m:den>
                    </m:f>
                  </m:oMath>
                </a14:m>
                <a:endParaRPr lang="en-GB" sz="2400" dirty="0" smtClean="0"/>
              </a:p>
            </p:txBody>
          </p:sp>
        </mc:Choice>
        <mc:Fallback xmlns="">
          <p:sp>
            <p:nvSpPr>
              <p:cNvPr id="6" name="TextBox 5"/>
              <p:cNvSpPr txBox="1">
                <a:spLocks noRot="1" noChangeAspect="1" noMove="1" noResize="1" noEditPoints="1" noAdjustHandles="1" noChangeArrowheads="1" noChangeShapeType="1" noTextEdit="1"/>
              </p:cNvSpPr>
              <p:nvPr/>
            </p:nvSpPr>
            <p:spPr>
              <a:xfrm>
                <a:off x="458237" y="2713803"/>
                <a:ext cx="11439380" cy="1981633"/>
              </a:xfrm>
              <a:prstGeom prst="rect">
                <a:avLst/>
              </a:prstGeom>
              <a:blipFill rotWithShape="0">
                <a:blip r:embed="rId5"/>
                <a:stretch>
                  <a:fillRect l="-1066" t="-3077"/>
                </a:stretch>
              </a:blipFill>
            </p:spPr>
            <p:txBody>
              <a:bodyPr/>
              <a:lstStyle/>
              <a:p>
                <a:r>
                  <a:rPr lang="en-GB">
                    <a:noFill/>
                  </a:rPr>
                  <a:t> </a:t>
                </a:r>
              </a:p>
            </p:txBody>
          </p:sp>
        </mc:Fallback>
      </mc:AlternateContent>
      <p:sp>
        <p:nvSpPr>
          <p:cNvPr id="9" name="TextBox 8"/>
          <p:cNvSpPr txBox="1"/>
          <p:nvPr/>
        </p:nvSpPr>
        <p:spPr>
          <a:xfrm>
            <a:off x="458237" y="4444235"/>
            <a:ext cx="11439380" cy="1261884"/>
          </a:xfrm>
          <a:prstGeom prst="rect">
            <a:avLst/>
          </a:prstGeom>
          <a:noFill/>
        </p:spPr>
        <p:txBody>
          <a:bodyPr wrap="square" rtlCol="0">
            <a:spAutoFit/>
          </a:bodyPr>
          <a:lstStyle/>
          <a:p>
            <a:r>
              <a:rPr lang="en-GB" sz="2800" b="1" dirty="0" smtClean="0"/>
              <a:t>In practice...</a:t>
            </a:r>
          </a:p>
          <a:p>
            <a:pPr marL="457200" indent="-457200">
              <a:buFont typeface="Arial" panose="020B0604020202020204" pitchFamily="34" charset="0"/>
              <a:buChar char="•"/>
            </a:pPr>
            <a:r>
              <a:rPr lang="en-GB" sz="2400" dirty="0" smtClean="0"/>
              <a:t>For light of a given frequency (colour) the wavelength is fixed</a:t>
            </a:r>
          </a:p>
          <a:p>
            <a:pPr marL="457200" indent="-457200">
              <a:buFont typeface="Arial" panose="020B0604020202020204" pitchFamily="34" charset="0"/>
              <a:buChar char="•"/>
            </a:pPr>
            <a:r>
              <a:rPr lang="en-GB" sz="2400" dirty="0" smtClean="0"/>
              <a:t>We can count wavelengths of light using an interferometer. </a:t>
            </a:r>
            <a:endParaRPr lang="en-GB" sz="2400" dirty="0"/>
          </a:p>
        </p:txBody>
      </p:sp>
      <p:pic>
        <p:nvPicPr>
          <p:cNvPr id="10" name="Picture 2" descr="Image result for Earth image no background"/>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30181" y="1682174"/>
            <a:ext cx="1739207" cy="1739207"/>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0"/>
          <p:cNvSpPr/>
          <p:nvPr/>
        </p:nvSpPr>
        <p:spPr bwMode="auto">
          <a:xfrm>
            <a:off x="8399321" y="1863090"/>
            <a:ext cx="650240" cy="792480"/>
          </a:xfrm>
          <a:custGeom>
            <a:avLst/>
            <a:gdLst>
              <a:gd name="connsiteX0" fmla="*/ 0 w 650240"/>
              <a:gd name="connsiteY0" fmla="*/ 0 h 904240"/>
              <a:gd name="connsiteX1" fmla="*/ 650240 w 650240"/>
              <a:gd name="connsiteY1" fmla="*/ 904240 h 904240"/>
              <a:gd name="connsiteX0" fmla="*/ 0 w 650240"/>
              <a:gd name="connsiteY0" fmla="*/ 0 h 904240"/>
              <a:gd name="connsiteX1" fmla="*/ 650240 w 650240"/>
              <a:gd name="connsiteY1" fmla="*/ 904240 h 904240"/>
              <a:gd name="connsiteX0" fmla="*/ 0 w 650240"/>
              <a:gd name="connsiteY0" fmla="*/ 0 h 904240"/>
              <a:gd name="connsiteX1" fmla="*/ 650240 w 650240"/>
              <a:gd name="connsiteY1" fmla="*/ 904240 h 904240"/>
              <a:gd name="connsiteX0" fmla="*/ 0 w 650240"/>
              <a:gd name="connsiteY0" fmla="*/ 0 h 904240"/>
              <a:gd name="connsiteX1" fmla="*/ 650240 w 650240"/>
              <a:gd name="connsiteY1" fmla="*/ 904240 h 904240"/>
              <a:gd name="connsiteX0" fmla="*/ 0 w 650240"/>
              <a:gd name="connsiteY0" fmla="*/ 0 h 904240"/>
              <a:gd name="connsiteX1" fmla="*/ 650240 w 650240"/>
              <a:gd name="connsiteY1" fmla="*/ 904240 h 904240"/>
            </a:gdLst>
            <a:ahLst/>
            <a:cxnLst>
              <a:cxn ang="0">
                <a:pos x="connsiteX0" y="connsiteY0"/>
              </a:cxn>
              <a:cxn ang="0">
                <a:pos x="connsiteX1" y="connsiteY1"/>
              </a:cxn>
            </a:cxnLst>
            <a:rect l="l" t="t" r="r" b="b"/>
            <a:pathLst>
              <a:path w="650240" h="904240">
                <a:moveTo>
                  <a:pt x="0" y="0"/>
                </a:moveTo>
                <a:cubicBezTo>
                  <a:pt x="544407" y="136997"/>
                  <a:pt x="599228" y="628666"/>
                  <a:pt x="650240" y="904240"/>
                </a:cubicBezTo>
              </a:path>
            </a:pathLst>
          </a:custGeom>
          <a:noFill/>
          <a:ln w="28575" cap="rnd"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13" name="Freeform 12"/>
          <p:cNvSpPr/>
          <p:nvPr/>
        </p:nvSpPr>
        <p:spPr bwMode="auto">
          <a:xfrm>
            <a:off x="7636051" y="2517143"/>
            <a:ext cx="1526540" cy="376810"/>
          </a:xfrm>
          <a:custGeom>
            <a:avLst/>
            <a:gdLst>
              <a:gd name="connsiteX0" fmla="*/ 0 w 650240"/>
              <a:gd name="connsiteY0" fmla="*/ 0 h 904240"/>
              <a:gd name="connsiteX1" fmla="*/ 650240 w 650240"/>
              <a:gd name="connsiteY1" fmla="*/ 904240 h 904240"/>
              <a:gd name="connsiteX0" fmla="*/ 0 w 650240"/>
              <a:gd name="connsiteY0" fmla="*/ 0 h 904240"/>
              <a:gd name="connsiteX1" fmla="*/ 650240 w 650240"/>
              <a:gd name="connsiteY1" fmla="*/ 904240 h 904240"/>
              <a:gd name="connsiteX0" fmla="*/ 0 w 650240"/>
              <a:gd name="connsiteY0" fmla="*/ 0 h 904240"/>
              <a:gd name="connsiteX1" fmla="*/ 650240 w 650240"/>
              <a:gd name="connsiteY1" fmla="*/ 904240 h 904240"/>
              <a:gd name="connsiteX0" fmla="*/ 0 w 1526540"/>
              <a:gd name="connsiteY0" fmla="*/ 47182 h 120842"/>
              <a:gd name="connsiteX1" fmla="*/ 1526540 w 1526540"/>
              <a:gd name="connsiteY1" fmla="*/ 120842 h 120842"/>
              <a:gd name="connsiteX0" fmla="*/ 0 w 1526540"/>
              <a:gd name="connsiteY0" fmla="*/ 0 h 154445"/>
              <a:gd name="connsiteX1" fmla="*/ 1526540 w 1526540"/>
              <a:gd name="connsiteY1" fmla="*/ 73660 h 154445"/>
              <a:gd name="connsiteX0" fmla="*/ 0 w 1526540"/>
              <a:gd name="connsiteY0" fmla="*/ 0 h 167076"/>
              <a:gd name="connsiteX1" fmla="*/ 1526540 w 1526540"/>
              <a:gd name="connsiteY1" fmla="*/ 73660 h 167076"/>
              <a:gd name="connsiteX0" fmla="*/ 0 w 1526540"/>
              <a:gd name="connsiteY0" fmla="*/ 0 h 141588"/>
              <a:gd name="connsiteX1" fmla="*/ 1526540 w 1526540"/>
              <a:gd name="connsiteY1" fmla="*/ 32882 h 141588"/>
              <a:gd name="connsiteX0" fmla="*/ 0 w 1526540"/>
              <a:gd name="connsiteY0" fmla="*/ 0 h 140273"/>
              <a:gd name="connsiteX1" fmla="*/ 1526540 w 1526540"/>
              <a:gd name="connsiteY1" fmla="*/ 30617 h 140273"/>
              <a:gd name="connsiteX0" fmla="*/ 0 w 1526540"/>
              <a:gd name="connsiteY0" fmla="*/ 0 h 148687"/>
              <a:gd name="connsiteX1" fmla="*/ 1526540 w 1526540"/>
              <a:gd name="connsiteY1" fmla="*/ 30617 h 148687"/>
              <a:gd name="connsiteX0" fmla="*/ 0 w 1526540"/>
              <a:gd name="connsiteY0" fmla="*/ 0 h 168041"/>
              <a:gd name="connsiteX1" fmla="*/ 1526540 w 1526540"/>
              <a:gd name="connsiteY1" fmla="*/ 30617 h 168041"/>
            </a:gdLst>
            <a:ahLst/>
            <a:cxnLst>
              <a:cxn ang="0">
                <a:pos x="connsiteX0" y="connsiteY0"/>
              </a:cxn>
              <a:cxn ang="0">
                <a:pos x="connsiteX1" y="connsiteY1"/>
              </a:cxn>
            </a:cxnLst>
            <a:rect l="l" t="t" r="r" b="b"/>
            <a:pathLst>
              <a:path w="1526540" h="168041">
                <a:moveTo>
                  <a:pt x="0" y="0"/>
                </a:moveTo>
                <a:cubicBezTo>
                  <a:pt x="280247" y="217079"/>
                  <a:pt x="1182158" y="220128"/>
                  <a:pt x="1526540" y="30617"/>
                </a:cubicBezTo>
              </a:path>
            </a:pathLst>
          </a:custGeom>
          <a:noFill/>
          <a:ln w="28575" cap="rnd" cmpd="sng" algn="ctr">
            <a:solidFill>
              <a:srgbClr val="00B05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12" name="TextBox 11"/>
          <p:cNvSpPr txBox="1"/>
          <p:nvPr/>
        </p:nvSpPr>
        <p:spPr>
          <a:xfrm>
            <a:off x="7973028" y="1445574"/>
            <a:ext cx="1595309" cy="369332"/>
          </a:xfrm>
          <a:prstGeom prst="rect">
            <a:avLst/>
          </a:prstGeom>
          <a:noFill/>
        </p:spPr>
        <p:txBody>
          <a:bodyPr wrap="none" rtlCol="0">
            <a:spAutoFit/>
          </a:bodyPr>
          <a:lstStyle/>
          <a:p>
            <a:r>
              <a:rPr lang="en-GB" dirty="0" smtClean="0">
                <a:solidFill>
                  <a:srgbClr val="00B050"/>
                </a:solidFill>
              </a:rPr>
              <a:t>10,000,000 m</a:t>
            </a:r>
            <a:endParaRPr lang="en-GB" dirty="0">
              <a:solidFill>
                <a:srgbClr val="00B050"/>
              </a:solidFill>
            </a:endParaRPr>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34654" y="-2785280"/>
            <a:ext cx="14691360" cy="1273894"/>
          </a:xfrm>
          <a:prstGeom prst="rect">
            <a:avLst/>
          </a:prstGeom>
        </p:spPr>
      </p:pic>
      <p:grpSp>
        <p:nvGrpSpPr>
          <p:cNvPr id="22" name="Group 21"/>
          <p:cNvGrpSpPr/>
          <p:nvPr/>
        </p:nvGrpSpPr>
        <p:grpSpPr>
          <a:xfrm>
            <a:off x="-2897598" y="5700705"/>
            <a:ext cx="21647467" cy="1273894"/>
            <a:chOff x="-2897598" y="5700705"/>
            <a:chExt cx="21647467" cy="1273894"/>
          </a:xfrm>
        </p:grpSpPr>
        <p:grpSp>
          <p:nvGrpSpPr>
            <p:cNvPr id="24" name="Group 23"/>
            <p:cNvGrpSpPr/>
            <p:nvPr/>
          </p:nvGrpSpPr>
          <p:grpSpPr>
            <a:xfrm>
              <a:off x="-2897598" y="5700705"/>
              <a:ext cx="21647467" cy="1273894"/>
              <a:chOff x="-2488810" y="7985173"/>
              <a:chExt cx="21647467" cy="1273894"/>
            </a:xfrm>
          </p:grpSpPr>
          <p:grpSp>
            <p:nvGrpSpPr>
              <p:cNvPr id="21" name="Group 20"/>
              <p:cNvGrpSpPr/>
              <p:nvPr/>
            </p:nvGrpSpPr>
            <p:grpSpPr>
              <a:xfrm>
                <a:off x="4467297" y="7985173"/>
                <a:ext cx="14691360" cy="1273894"/>
                <a:chOff x="-1432560" y="7027253"/>
                <a:chExt cx="14691360" cy="1273894"/>
              </a:xfrm>
            </p:grpSpPr>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2560" y="7027253"/>
                  <a:ext cx="14691360" cy="1273894"/>
                </a:xfrm>
                <a:prstGeom prst="rect">
                  <a:avLst/>
                </a:prstGeom>
              </p:spPr>
            </p:pic>
            <p:sp>
              <p:nvSpPr>
                <p:cNvPr id="18" name="Rectangle 17"/>
                <p:cNvSpPr/>
                <p:nvPr/>
              </p:nvSpPr>
              <p:spPr bwMode="auto">
                <a:xfrm>
                  <a:off x="-909776" y="7116639"/>
                  <a:ext cx="2621280" cy="102543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3600" b="0" i="0" u="none" strike="noStrike" cap="none" normalizeH="0" baseline="0" dirty="0" smtClean="0">
                      <a:ln>
                        <a:noFill/>
                      </a:ln>
                      <a:solidFill>
                        <a:srgbClr val="00B050"/>
                      </a:solidFill>
                      <a:effectLst/>
                      <a:latin typeface="Arial" pitchFamily="34" charset="0"/>
                      <a:ea typeface="ヒラギノ角ゴ Pro W3" pitchFamily="28" charset="-128"/>
                    </a:rPr>
                    <a:t>MIRROR</a:t>
                  </a:r>
                </a:p>
              </p:txBody>
            </p:sp>
          </p:grpSp>
          <p:sp>
            <p:nvSpPr>
              <p:cNvPr id="23" name="Rectangle 22"/>
              <p:cNvSpPr/>
              <p:nvPr/>
            </p:nvSpPr>
            <p:spPr bwMode="auto">
              <a:xfrm>
                <a:off x="-2488810" y="8074559"/>
                <a:ext cx="7514589" cy="102543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grpSp>
        <p:grpSp>
          <p:nvGrpSpPr>
            <p:cNvPr id="14" name="Group 13"/>
            <p:cNvGrpSpPr/>
            <p:nvPr/>
          </p:nvGrpSpPr>
          <p:grpSpPr>
            <a:xfrm>
              <a:off x="6937598" y="5834978"/>
              <a:ext cx="312516" cy="946453"/>
              <a:chOff x="13137266" y="1125415"/>
              <a:chExt cx="312516" cy="946453"/>
            </a:xfrm>
          </p:grpSpPr>
          <p:sp>
            <p:nvSpPr>
              <p:cNvPr id="3" name="Rectangle 2"/>
              <p:cNvSpPr/>
              <p:nvPr/>
            </p:nvSpPr>
            <p:spPr bwMode="auto">
              <a:xfrm>
                <a:off x="13137266" y="1125415"/>
                <a:ext cx="312516" cy="946453"/>
              </a:xfrm>
              <a:prstGeom prst="rect">
                <a:avLst/>
              </a:prstGeom>
              <a:pattFill prst="wdDnDiag">
                <a:fgClr>
                  <a:schemeClr val="accent1"/>
                </a:fgClr>
                <a:bgClr>
                  <a:schemeClr val="bg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cxnSp>
            <p:nvCxnSpPr>
              <p:cNvPr id="8" name="Straight Connector 7"/>
              <p:cNvCxnSpPr/>
              <p:nvPr/>
            </p:nvCxnSpPr>
            <p:spPr bwMode="auto">
              <a:xfrm>
                <a:off x="13449782" y="1125415"/>
                <a:ext cx="0" cy="946453"/>
              </a:xfrm>
              <a:prstGeom prst="line">
                <a:avLst/>
              </a:prstGeom>
              <a:solidFill>
                <a:schemeClr val="accent1"/>
              </a:solidFill>
              <a:ln w="38100" cap="flat" cmpd="sng" algn="ctr">
                <a:solidFill>
                  <a:srgbClr val="000000"/>
                </a:solidFill>
                <a:prstDash val="solid"/>
                <a:round/>
                <a:headEnd type="none" w="med" len="med"/>
                <a:tailEnd type="none" w="med" len="med"/>
              </a:ln>
              <a:effectLst/>
            </p:spPr>
          </p:cxnSp>
        </p:grpSp>
      </p:grpSp>
      <p:sp>
        <p:nvSpPr>
          <p:cNvPr id="20" name="Rectangle 19"/>
          <p:cNvSpPr/>
          <p:nvPr/>
        </p:nvSpPr>
        <p:spPr bwMode="auto">
          <a:xfrm>
            <a:off x="9570720" y="5781440"/>
            <a:ext cx="2621280" cy="102543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3600" b="0" i="0" u="none" strike="noStrike" cap="none" normalizeH="0" baseline="0" dirty="0" smtClean="0">
                <a:ln>
                  <a:noFill/>
                </a:ln>
                <a:solidFill>
                  <a:schemeClr val="bg1"/>
                </a:solidFill>
                <a:effectLst/>
                <a:latin typeface="Arial" pitchFamily="34" charset="0"/>
                <a:ea typeface="ヒラギノ角ゴ Pro W3" pitchFamily="28" charset="-128"/>
              </a:rPr>
              <a:t>LASER</a:t>
            </a:r>
          </a:p>
        </p:txBody>
      </p:sp>
    </p:spTree>
    <p:extLst>
      <p:ext uri="{BB962C8B-B14F-4D97-AF65-F5344CB8AC3E}">
        <p14:creationId xmlns:p14="http://schemas.microsoft.com/office/powerpoint/2010/main" val="1419483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par>
                          <p:cTn id="20" fill="hold">
                            <p:stCondLst>
                              <p:cond delay="500"/>
                            </p:stCondLst>
                            <p:childTnLst>
                              <p:par>
                                <p:cTn id="21" presetID="47"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par>
                                <p:cTn id="40" presetID="42" presetClass="entr" presetSubtype="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35" presetClass="path" presetSubtype="0" accel="50000" decel="50000" autoRev="1" fill="hold" nodeType="clickEffect">
                                  <p:stCondLst>
                                    <p:cond delay="0"/>
                                  </p:stCondLst>
                                  <p:childTnLst>
                                    <p:animMotion origin="layout" path="M -2.08333E-7 -4.07407E-6 L -0.25 -4.07407E-6 " pathEditMode="relative" rAng="0" ptsTypes="AA">
                                      <p:cBhvr>
                                        <p:cTn id="63" dur="2000" fill="hold"/>
                                        <p:tgtEl>
                                          <p:spTgt spid="2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animBg="1"/>
      <p:bldP spid="11" grpId="1" animBg="1"/>
      <p:bldP spid="13" grpId="0" animBg="1"/>
      <p:bldP spid="13" grpId="1" animBg="1"/>
      <p:bldP spid="12" grpId="0"/>
      <p:bldP spid="12" grpId="1"/>
      <p:bldP spid="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7000" y="0"/>
            <a:ext cx="6858000" cy="6858000"/>
          </a:xfrm>
          <a:prstGeom prst="rect">
            <a:avLst/>
          </a:prstGeom>
        </p:spPr>
      </p:pic>
      <p:sp>
        <p:nvSpPr>
          <p:cNvPr id="15" name="TextBox 14"/>
          <p:cNvSpPr txBox="1"/>
          <p:nvPr/>
        </p:nvSpPr>
        <p:spPr>
          <a:xfrm>
            <a:off x="0" y="0"/>
            <a:ext cx="3695700" cy="1446550"/>
          </a:xfrm>
          <a:prstGeom prst="rect">
            <a:avLst/>
          </a:prstGeom>
          <a:noFill/>
        </p:spPr>
        <p:txBody>
          <a:bodyPr wrap="square" rtlCol="0">
            <a:spAutoFit/>
          </a:bodyPr>
          <a:lstStyle/>
          <a:p>
            <a:r>
              <a:rPr lang="en-GB" sz="4400" b="1" dirty="0" smtClean="0">
                <a:solidFill>
                  <a:srgbClr val="FF0000"/>
                </a:solidFill>
              </a:rPr>
              <a:t>The kilogram</a:t>
            </a:r>
            <a:endParaRPr lang="en-GB" sz="3200" b="1" dirty="0">
              <a:solidFill>
                <a:srgbClr val="FF0000"/>
              </a:solidFill>
            </a:endParaRPr>
          </a:p>
          <a:p>
            <a:endParaRPr lang="en-GB" sz="4400" b="1" dirty="0">
              <a:solidFill>
                <a:srgbClr val="FF0000"/>
              </a:solidFill>
            </a:endParaRPr>
          </a:p>
        </p:txBody>
      </p:sp>
      <p:sp>
        <p:nvSpPr>
          <p:cNvPr id="4" name="Rectangle 3"/>
          <p:cNvSpPr/>
          <p:nvPr/>
        </p:nvSpPr>
        <p:spPr>
          <a:xfrm>
            <a:off x="4578045" y="102343"/>
            <a:ext cx="3478835" cy="461665"/>
          </a:xfrm>
          <a:prstGeom prst="rect">
            <a:avLst/>
          </a:prstGeom>
          <a:solidFill>
            <a:srgbClr val="FFFFB9"/>
          </a:solidFill>
        </p:spPr>
        <p:txBody>
          <a:bodyPr wrap="square">
            <a:spAutoFit/>
          </a:bodyPr>
          <a:lstStyle/>
          <a:p>
            <a:pPr algn="ctr"/>
            <a:r>
              <a:rPr lang="en-GB" sz="2400" dirty="0" smtClean="0">
                <a:solidFill>
                  <a:srgbClr val="FF0000"/>
                </a:solidFill>
              </a:rPr>
              <a:t>The Planck constant, </a:t>
            </a:r>
            <a:r>
              <a:rPr lang="en-GB" sz="2400" i="1" dirty="0" smtClean="0">
                <a:solidFill>
                  <a:srgbClr val="FF0000"/>
                </a:solidFill>
              </a:rPr>
              <a:t>h</a:t>
            </a:r>
            <a:endParaRPr lang="en-GB" sz="2400" dirty="0">
              <a:solidFill>
                <a:srgbClr val="FF0000"/>
              </a:solidFill>
            </a:endParaRPr>
          </a:p>
        </p:txBody>
      </p:sp>
      <p:sp>
        <p:nvSpPr>
          <p:cNvPr id="5" name="Oval 4"/>
          <p:cNvSpPr/>
          <p:nvPr/>
        </p:nvSpPr>
        <p:spPr bwMode="auto">
          <a:xfrm>
            <a:off x="5326380" y="1076960"/>
            <a:ext cx="1539240" cy="1539240"/>
          </a:xfrm>
          <a:prstGeom prst="ellipse">
            <a:avLst/>
          </a:prstGeom>
          <a:noFill/>
          <a:ln w="381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cxnSp>
        <p:nvCxnSpPr>
          <p:cNvPr id="6" name="Straight Connector 5"/>
          <p:cNvCxnSpPr>
            <a:stCxn id="5" idx="0"/>
          </p:cNvCxnSpPr>
          <p:nvPr/>
        </p:nvCxnSpPr>
        <p:spPr bwMode="auto">
          <a:xfrm flipV="1">
            <a:off x="6096000" y="566896"/>
            <a:ext cx="266700" cy="510064"/>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16" name="Rectangle 15"/>
          <p:cNvSpPr/>
          <p:nvPr/>
        </p:nvSpPr>
        <p:spPr>
          <a:xfrm>
            <a:off x="7280689" y="965328"/>
            <a:ext cx="4836160" cy="461665"/>
          </a:xfrm>
          <a:prstGeom prst="rect">
            <a:avLst/>
          </a:prstGeom>
          <a:solidFill>
            <a:srgbClr val="FFFFB9"/>
          </a:solidFill>
        </p:spPr>
        <p:txBody>
          <a:bodyPr wrap="square">
            <a:spAutoFit/>
          </a:bodyPr>
          <a:lstStyle/>
          <a:p>
            <a:pPr algn="ctr"/>
            <a:r>
              <a:rPr lang="en-GB" sz="2400" dirty="0" smtClean="0">
                <a:solidFill>
                  <a:srgbClr val="FF0000"/>
                </a:solidFill>
              </a:rPr>
              <a:t>The </a:t>
            </a:r>
            <a:r>
              <a:rPr lang="en-GB" sz="2400" dirty="0">
                <a:solidFill>
                  <a:srgbClr val="FF0000"/>
                </a:solidFill>
              </a:rPr>
              <a:t>speed of light in </a:t>
            </a:r>
            <a:r>
              <a:rPr lang="en-GB" sz="2400" dirty="0" smtClean="0">
                <a:solidFill>
                  <a:srgbClr val="FF0000"/>
                </a:solidFill>
              </a:rPr>
              <a:t>vacuum, </a:t>
            </a:r>
            <a:r>
              <a:rPr lang="en-GB" sz="2400" i="1" dirty="0" smtClean="0">
                <a:solidFill>
                  <a:srgbClr val="FF0000"/>
                </a:solidFill>
              </a:rPr>
              <a:t>c</a:t>
            </a:r>
            <a:endParaRPr lang="en-GB" sz="2400" dirty="0">
              <a:solidFill>
                <a:srgbClr val="FF0000"/>
              </a:solidFill>
            </a:endParaRPr>
          </a:p>
        </p:txBody>
      </p:sp>
      <p:sp>
        <p:nvSpPr>
          <p:cNvPr id="17" name="Oval 16"/>
          <p:cNvSpPr/>
          <p:nvPr/>
        </p:nvSpPr>
        <p:spPr bwMode="auto">
          <a:xfrm>
            <a:off x="6517640" y="1737360"/>
            <a:ext cx="1539240" cy="1539240"/>
          </a:xfrm>
          <a:prstGeom prst="ellipse">
            <a:avLst/>
          </a:prstGeom>
          <a:noFill/>
          <a:ln w="381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cxnSp>
        <p:nvCxnSpPr>
          <p:cNvPr id="18" name="Straight Connector 17"/>
          <p:cNvCxnSpPr>
            <a:stCxn id="17" idx="7"/>
            <a:endCxn id="16" idx="2"/>
          </p:cNvCxnSpPr>
          <p:nvPr/>
        </p:nvCxnSpPr>
        <p:spPr bwMode="auto">
          <a:xfrm flipV="1">
            <a:off x="7831464" y="1426993"/>
            <a:ext cx="1867305" cy="535783"/>
          </a:xfrm>
          <a:prstGeom prst="line">
            <a:avLst/>
          </a:prstGeom>
          <a:solidFill>
            <a:schemeClr val="accent1"/>
          </a:solidFill>
          <a:ln w="38100" cap="flat" cmpd="sng" algn="ctr">
            <a:solidFill>
              <a:srgbClr val="FF0000"/>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9" name="Rectangle 18"/>
              <p:cNvSpPr/>
              <p:nvPr/>
            </p:nvSpPr>
            <p:spPr>
              <a:xfrm>
                <a:off x="7592751" y="4671060"/>
                <a:ext cx="4599249" cy="1200329"/>
              </a:xfrm>
              <a:prstGeom prst="rect">
                <a:avLst/>
              </a:prstGeom>
              <a:solidFill>
                <a:srgbClr val="FFFFB9"/>
              </a:solidFill>
            </p:spPr>
            <p:txBody>
              <a:bodyPr wrap="square">
                <a:spAutoFit/>
              </a:bodyPr>
              <a:lstStyle/>
              <a:p>
                <a:pPr algn="ctr"/>
                <a:r>
                  <a:rPr lang="en-GB" sz="2400" dirty="0">
                    <a:solidFill>
                      <a:srgbClr val="FF0000"/>
                    </a:solidFill>
                  </a:rPr>
                  <a:t>T</a:t>
                </a:r>
                <a:r>
                  <a:rPr lang="en-GB" sz="2400" dirty="0" smtClean="0">
                    <a:solidFill>
                      <a:srgbClr val="FF0000"/>
                    </a:solidFill>
                  </a:rPr>
                  <a:t>he </a:t>
                </a:r>
                <a:r>
                  <a:rPr lang="en-GB" sz="2400" dirty="0">
                    <a:solidFill>
                      <a:srgbClr val="FF0000"/>
                    </a:solidFill>
                  </a:rPr>
                  <a:t>unperturbed ground state </a:t>
                </a:r>
                <a:endParaRPr lang="en-GB" sz="2400" dirty="0" smtClean="0">
                  <a:solidFill>
                    <a:srgbClr val="FF0000"/>
                  </a:solidFill>
                </a:endParaRPr>
              </a:p>
              <a:p>
                <a:pPr algn="ctr"/>
                <a:r>
                  <a:rPr lang="en-GB" sz="2400" dirty="0" smtClean="0">
                    <a:solidFill>
                      <a:srgbClr val="FF0000"/>
                    </a:solidFill>
                  </a:rPr>
                  <a:t>hyperfine </a:t>
                </a:r>
                <a:r>
                  <a:rPr lang="en-GB" sz="2400" dirty="0">
                    <a:solidFill>
                      <a:srgbClr val="FF0000"/>
                    </a:solidFill>
                  </a:rPr>
                  <a:t>transition frequency </a:t>
                </a:r>
                <a:endParaRPr lang="en-GB" sz="2400" dirty="0" smtClean="0">
                  <a:solidFill>
                    <a:srgbClr val="FF0000"/>
                  </a:solidFill>
                </a:endParaRPr>
              </a:p>
              <a:p>
                <a:pPr algn="ctr"/>
                <a:r>
                  <a:rPr lang="en-GB" sz="2400" dirty="0" smtClean="0">
                    <a:solidFill>
                      <a:srgbClr val="FF0000"/>
                    </a:solidFill>
                  </a:rPr>
                  <a:t>of </a:t>
                </a:r>
                <a:r>
                  <a:rPr lang="en-GB" sz="2400" dirty="0">
                    <a:solidFill>
                      <a:srgbClr val="FF0000"/>
                    </a:solidFill>
                  </a:rPr>
                  <a:t>the caesium 133 atom </a:t>
                </a:r>
                <a14:m>
                  <m:oMath xmlns:m="http://schemas.openxmlformats.org/officeDocument/2006/math">
                    <m:r>
                      <m:rPr>
                        <m:sty m:val="p"/>
                      </m:rPr>
                      <a:rPr lang="en-GB" sz="2400" b="0" i="0" smtClean="0">
                        <a:solidFill>
                          <a:srgbClr val="FF0000"/>
                        </a:solidFill>
                        <a:latin typeface="Cambria Math" panose="02040503050406030204" pitchFamily="18" charset="0"/>
                      </a:rPr>
                      <m:t>Δ</m:t>
                    </m:r>
                    <m:sSub>
                      <m:sSubPr>
                        <m:ctrlPr>
                          <a:rPr lang="en-GB" sz="2400" b="0" i="1" smtClean="0">
                            <a:solidFill>
                              <a:srgbClr val="FF0000"/>
                            </a:solidFill>
                            <a:latin typeface="Cambria Math" panose="02040503050406030204" pitchFamily="18" charset="0"/>
                          </a:rPr>
                        </m:ctrlPr>
                      </m:sSubPr>
                      <m:e>
                        <m:r>
                          <a:rPr lang="en-GB" sz="2400" b="0" i="1" smtClean="0">
                            <a:solidFill>
                              <a:srgbClr val="FF0000"/>
                            </a:solidFill>
                            <a:latin typeface="Cambria Math" panose="02040503050406030204" pitchFamily="18" charset="0"/>
                          </a:rPr>
                          <m:t>𝜈</m:t>
                        </m:r>
                      </m:e>
                      <m:sub>
                        <m:r>
                          <m:rPr>
                            <m:sty m:val="p"/>
                          </m:rPr>
                          <a:rPr lang="en-GB" sz="2400" b="0" i="0" smtClean="0">
                            <a:solidFill>
                              <a:srgbClr val="FF0000"/>
                            </a:solidFill>
                            <a:latin typeface="Cambria Math" panose="02040503050406030204" pitchFamily="18" charset="0"/>
                          </a:rPr>
                          <m:t>Cs</m:t>
                        </m:r>
                      </m:sub>
                    </m:sSub>
                  </m:oMath>
                </a14:m>
                <a:endParaRPr lang="en-GB" sz="2400" dirty="0">
                  <a:solidFill>
                    <a:srgbClr val="FF0000"/>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7592751" y="4671060"/>
                <a:ext cx="4599249" cy="1200329"/>
              </a:xfrm>
              <a:prstGeom prst="rect">
                <a:avLst/>
              </a:prstGeom>
              <a:blipFill rotWithShape="0">
                <a:blip r:embed="rId4"/>
                <a:stretch>
                  <a:fillRect t="-3553" b="-11168"/>
                </a:stretch>
              </a:blipFill>
            </p:spPr>
            <p:txBody>
              <a:bodyPr/>
              <a:lstStyle/>
              <a:p>
                <a:r>
                  <a:rPr lang="en-GB">
                    <a:noFill/>
                  </a:rPr>
                  <a:t> </a:t>
                </a:r>
              </a:p>
            </p:txBody>
          </p:sp>
        </mc:Fallback>
      </mc:AlternateContent>
      <p:sp>
        <p:nvSpPr>
          <p:cNvPr id="20" name="Oval 19"/>
          <p:cNvSpPr/>
          <p:nvPr/>
        </p:nvSpPr>
        <p:spPr bwMode="auto">
          <a:xfrm>
            <a:off x="6751320" y="3017520"/>
            <a:ext cx="1539240" cy="1539240"/>
          </a:xfrm>
          <a:prstGeom prst="ellipse">
            <a:avLst/>
          </a:prstGeom>
          <a:noFill/>
          <a:ln w="381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cxnSp>
        <p:nvCxnSpPr>
          <p:cNvPr id="21" name="Straight Connector 20"/>
          <p:cNvCxnSpPr>
            <a:stCxn id="20" idx="5"/>
            <a:endCxn id="19" idx="0"/>
          </p:cNvCxnSpPr>
          <p:nvPr/>
        </p:nvCxnSpPr>
        <p:spPr bwMode="auto">
          <a:xfrm>
            <a:off x="8065144" y="4331344"/>
            <a:ext cx="1827232" cy="339716"/>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4130910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2500"/>
                            </p:stCondLst>
                            <p:childTnLst>
                              <p:par>
                                <p:cTn id="13" presetID="22" presetClass="entr" presetSubtype="4"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extBox 14"/>
          <p:cNvSpPr txBox="1"/>
          <p:nvPr/>
        </p:nvSpPr>
        <p:spPr>
          <a:xfrm>
            <a:off x="0" y="0"/>
            <a:ext cx="12313920" cy="769441"/>
          </a:xfrm>
          <a:prstGeom prst="rect">
            <a:avLst/>
          </a:prstGeom>
          <a:solidFill>
            <a:srgbClr val="F3988D"/>
          </a:solidFill>
        </p:spPr>
        <p:txBody>
          <a:bodyPr wrap="square" rtlCol="0">
            <a:spAutoFit/>
          </a:bodyPr>
          <a:lstStyle/>
          <a:p>
            <a:r>
              <a:rPr lang="en-GB" sz="4400" b="1" dirty="0" smtClean="0">
                <a:solidFill>
                  <a:srgbClr val="FF0000"/>
                </a:solidFill>
              </a:rPr>
              <a:t>The kilogram</a:t>
            </a:r>
            <a:endParaRPr lang="en-GB" sz="4400" b="1" dirty="0">
              <a:solidFill>
                <a:srgbClr val="FF0000"/>
              </a:solidFill>
            </a:endParaRPr>
          </a:p>
        </p:txBody>
      </p:sp>
      <p:sp>
        <p:nvSpPr>
          <p:cNvPr id="100" name="Rectangle 99"/>
          <p:cNvSpPr/>
          <p:nvPr/>
        </p:nvSpPr>
        <p:spPr bwMode="auto">
          <a:xfrm>
            <a:off x="9915712" y="5623322"/>
            <a:ext cx="299133" cy="560733"/>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chemeClr val="bg1"/>
                </a:solidFill>
                <a:effectLst/>
                <a:latin typeface="Arial" pitchFamily="34" charset="0"/>
                <a:ea typeface="ヒラギノ角ゴ Pro W3" pitchFamily="28" charset="-128"/>
              </a:rPr>
              <a:t>N</a:t>
            </a:r>
          </a:p>
        </p:txBody>
      </p:sp>
      <p:sp>
        <p:nvSpPr>
          <p:cNvPr id="101" name="Rectangle 100"/>
          <p:cNvSpPr/>
          <p:nvPr/>
        </p:nvSpPr>
        <p:spPr bwMode="auto">
          <a:xfrm>
            <a:off x="10720139" y="5628453"/>
            <a:ext cx="299133" cy="560733"/>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chemeClr val="bg1"/>
                </a:solidFill>
                <a:effectLst/>
                <a:latin typeface="Arial" pitchFamily="34" charset="0"/>
                <a:ea typeface="ヒラギノ角ゴ Pro W3" pitchFamily="28" charset="-128"/>
              </a:rPr>
              <a:t>N</a:t>
            </a:r>
          </a:p>
        </p:txBody>
      </p:sp>
      <p:sp>
        <p:nvSpPr>
          <p:cNvPr id="102" name="Rectangle 101"/>
          <p:cNvSpPr/>
          <p:nvPr/>
        </p:nvSpPr>
        <p:spPr bwMode="auto">
          <a:xfrm>
            <a:off x="10319668" y="5631903"/>
            <a:ext cx="299133" cy="560733"/>
          </a:xfrm>
          <a:prstGeom prst="rec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chemeClr val="bg1"/>
                </a:solidFill>
                <a:effectLst/>
                <a:latin typeface="Arial" pitchFamily="34" charset="0"/>
                <a:ea typeface="ヒラギノ角ゴ Pro W3" pitchFamily="28" charset="-128"/>
              </a:rPr>
              <a:t>S</a:t>
            </a:r>
          </a:p>
        </p:txBody>
      </p:sp>
      <p:grpSp>
        <p:nvGrpSpPr>
          <p:cNvPr id="99" name="Group 98"/>
          <p:cNvGrpSpPr/>
          <p:nvPr/>
        </p:nvGrpSpPr>
        <p:grpSpPr>
          <a:xfrm>
            <a:off x="10252808" y="5553880"/>
            <a:ext cx="416122" cy="664271"/>
            <a:chOff x="8998496" y="5524065"/>
            <a:chExt cx="416122" cy="664271"/>
          </a:xfrm>
          <a:solidFill>
            <a:schemeClr val="bg1">
              <a:lumMod val="50000"/>
              <a:alpha val="50000"/>
            </a:schemeClr>
          </a:solidFill>
        </p:grpSpPr>
        <p:sp>
          <p:nvSpPr>
            <p:cNvPr id="81" name="Rounded Rectangle 80"/>
            <p:cNvSpPr/>
            <p:nvPr/>
          </p:nvSpPr>
          <p:spPr bwMode="auto">
            <a:xfrm rot="295530" flipV="1">
              <a:off x="8998496" y="5524065"/>
              <a:ext cx="416122" cy="45719"/>
            </a:xfrm>
            <a:prstGeom prst="roundRect">
              <a:avLst/>
            </a:prstGeom>
            <a:grp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82" name="Rounded Rectangle 81"/>
            <p:cNvSpPr/>
            <p:nvPr/>
          </p:nvSpPr>
          <p:spPr bwMode="auto">
            <a:xfrm rot="295530" flipV="1">
              <a:off x="8998496" y="5564704"/>
              <a:ext cx="416122" cy="45719"/>
            </a:xfrm>
            <a:prstGeom prst="roundRect">
              <a:avLst/>
            </a:prstGeom>
            <a:grp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83" name="Rounded Rectangle 82"/>
            <p:cNvSpPr/>
            <p:nvPr/>
          </p:nvSpPr>
          <p:spPr bwMode="auto">
            <a:xfrm rot="295530" flipV="1">
              <a:off x="8998496" y="5605343"/>
              <a:ext cx="416122" cy="45719"/>
            </a:xfrm>
            <a:prstGeom prst="roundRect">
              <a:avLst/>
            </a:prstGeom>
            <a:grp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84" name="Rounded Rectangle 83"/>
            <p:cNvSpPr/>
            <p:nvPr/>
          </p:nvSpPr>
          <p:spPr bwMode="auto">
            <a:xfrm rot="295530" flipV="1">
              <a:off x="8998496" y="5645982"/>
              <a:ext cx="416122" cy="45719"/>
            </a:xfrm>
            <a:prstGeom prst="roundRect">
              <a:avLst/>
            </a:prstGeom>
            <a:grp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85" name="Rounded Rectangle 84"/>
            <p:cNvSpPr/>
            <p:nvPr/>
          </p:nvSpPr>
          <p:spPr bwMode="auto">
            <a:xfrm rot="295530" flipV="1">
              <a:off x="8998496" y="5686621"/>
              <a:ext cx="416122" cy="45719"/>
            </a:xfrm>
            <a:prstGeom prst="roundRect">
              <a:avLst/>
            </a:prstGeom>
            <a:grp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86" name="Rounded Rectangle 85"/>
            <p:cNvSpPr/>
            <p:nvPr/>
          </p:nvSpPr>
          <p:spPr bwMode="auto">
            <a:xfrm rot="295530" flipV="1">
              <a:off x="8998496" y="5727260"/>
              <a:ext cx="416122" cy="45719"/>
            </a:xfrm>
            <a:prstGeom prst="roundRect">
              <a:avLst/>
            </a:prstGeom>
            <a:grp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87" name="Rounded Rectangle 86"/>
            <p:cNvSpPr/>
            <p:nvPr/>
          </p:nvSpPr>
          <p:spPr bwMode="auto">
            <a:xfrm rot="295530" flipV="1">
              <a:off x="8998496" y="5767899"/>
              <a:ext cx="416122" cy="45719"/>
            </a:xfrm>
            <a:prstGeom prst="roundRect">
              <a:avLst/>
            </a:prstGeom>
            <a:grp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88" name="Rounded Rectangle 87"/>
            <p:cNvSpPr/>
            <p:nvPr/>
          </p:nvSpPr>
          <p:spPr bwMode="auto">
            <a:xfrm rot="295530" flipV="1">
              <a:off x="8998496" y="5808538"/>
              <a:ext cx="416122" cy="45719"/>
            </a:xfrm>
            <a:prstGeom prst="roundRect">
              <a:avLst/>
            </a:prstGeom>
            <a:grp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89" name="Rounded Rectangle 88"/>
            <p:cNvSpPr/>
            <p:nvPr/>
          </p:nvSpPr>
          <p:spPr bwMode="auto">
            <a:xfrm rot="295530" flipV="1">
              <a:off x="8998496" y="5849177"/>
              <a:ext cx="416122" cy="45719"/>
            </a:xfrm>
            <a:prstGeom prst="roundRect">
              <a:avLst/>
            </a:prstGeom>
            <a:grp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90" name="Rounded Rectangle 89"/>
            <p:cNvSpPr/>
            <p:nvPr/>
          </p:nvSpPr>
          <p:spPr bwMode="auto">
            <a:xfrm rot="295530" flipV="1">
              <a:off x="8998496" y="5889816"/>
              <a:ext cx="416122" cy="45719"/>
            </a:xfrm>
            <a:prstGeom prst="roundRect">
              <a:avLst/>
            </a:prstGeom>
            <a:grp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91" name="Rounded Rectangle 90"/>
            <p:cNvSpPr/>
            <p:nvPr/>
          </p:nvSpPr>
          <p:spPr bwMode="auto">
            <a:xfrm rot="295530" flipV="1">
              <a:off x="8998496" y="5930455"/>
              <a:ext cx="416122" cy="45719"/>
            </a:xfrm>
            <a:prstGeom prst="roundRect">
              <a:avLst/>
            </a:prstGeom>
            <a:grp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92" name="Rounded Rectangle 91"/>
            <p:cNvSpPr/>
            <p:nvPr/>
          </p:nvSpPr>
          <p:spPr bwMode="auto">
            <a:xfrm rot="295530" flipV="1">
              <a:off x="8998496" y="5601030"/>
              <a:ext cx="416122" cy="45719"/>
            </a:xfrm>
            <a:prstGeom prst="roundRect">
              <a:avLst/>
            </a:prstGeom>
            <a:grp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93" name="Rounded Rectangle 92"/>
            <p:cNvSpPr/>
            <p:nvPr/>
          </p:nvSpPr>
          <p:spPr bwMode="auto">
            <a:xfrm rot="295530" flipV="1">
              <a:off x="8998496" y="5926142"/>
              <a:ext cx="416122" cy="45719"/>
            </a:xfrm>
            <a:prstGeom prst="roundRect">
              <a:avLst/>
            </a:prstGeom>
            <a:grp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94" name="Rounded Rectangle 93"/>
            <p:cNvSpPr/>
            <p:nvPr/>
          </p:nvSpPr>
          <p:spPr bwMode="auto">
            <a:xfrm rot="295530" flipV="1">
              <a:off x="8998496" y="5969437"/>
              <a:ext cx="416122" cy="45719"/>
            </a:xfrm>
            <a:prstGeom prst="roundRect">
              <a:avLst/>
            </a:prstGeom>
            <a:grp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95" name="Rounded Rectangle 94"/>
            <p:cNvSpPr/>
            <p:nvPr/>
          </p:nvSpPr>
          <p:spPr bwMode="auto">
            <a:xfrm rot="295530" flipV="1">
              <a:off x="8998496" y="6012732"/>
              <a:ext cx="416122" cy="45719"/>
            </a:xfrm>
            <a:prstGeom prst="roundRect">
              <a:avLst/>
            </a:prstGeom>
            <a:grp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96" name="Rounded Rectangle 95"/>
            <p:cNvSpPr/>
            <p:nvPr/>
          </p:nvSpPr>
          <p:spPr bwMode="auto">
            <a:xfrm rot="295530" flipV="1">
              <a:off x="8998496" y="6056027"/>
              <a:ext cx="416122" cy="45719"/>
            </a:xfrm>
            <a:prstGeom prst="roundRect">
              <a:avLst/>
            </a:prstGeom>
            <a:grp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97" name="Rounded Rectangle 96"/>
            <p:cNvSpPr/>
            <p:nvPr/>
          </p:nvSpPr>
          <p:spPr bwMode="auto">
            <a:xfrm rot="295530" flipV="1">
              <a:off x="8998496" y="6099322"/>
              <a:ext cx="416122" cy="45719"/>
            </a:xfrm>
            <a:prstGeom prst="roundRect">
              <a:avLst/>
            </a:prstGeom>
            <a:grp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98" name="Rounded Rectangle 97"/>
            <p:cNvSpPr/>
            <p:nvPr/>
          </p:nvSpPr>
          <p:spPr bwMode="auto">
            <a:xfrm rot="295530" flipV="1">
              <a:off x="8998496" y="6142617"/>
              <a:ext cx="416122" cy="45719"/>
            </a:xfrm>
            <a:prstGeom prst="roundRect">
              <a:avLst/>
            </a:prstGeom>
            <a:grp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gr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7573" y="4448041"/>
            <a:ext cx="2160000" cy="2160000"/>
          </a:xfrm>
          <a:prstGeom prst="rect">
            <a:avLst/>
          </a:prstGeom>
        </p:spPr>
      </p:pic>
      <p:sp>
        <p:nvSpPr>
          <p:cNvPr id="5" name="TextBox 4"/>
          <p:cNvSpPr txBox="1"/>
          <p:nvPr/>
        </p:nvSpPr>
        <p:spPr>
          <a:xfrm>
            <a:off x="506050" y="793279"/>
            <a:ext cx="8738577" cy="892552"/>
          </a:xfrm>
          <a:prstGeom prst="rect">
            <a:avLst/>
          </a:prstGeom>
          <a:noFill/>
        </p:spPr>
        <p:txBody>
          <a:bodyPr wrap="square" rtlCol="0">
            <a:spAutoFit/>
          </a:bodyPr>
          <a:lstStyle/>
          <a:p>
            <a:r>
              <a:rPr lang="en-GB" sz="2800" b="1" dirty="0" smtClean="0"/>
              <a:t>Historically</a:t>
            </a:r>
          </a:p>
          <a:p>
            <a:pPr marL="457200" indent="-457200">
              <a:buFont typeface="Arial" panose="020B0604020202020204" pitchFamily="34" charset="0"/>
              <a:buChar char="•"/>
            </a:pPr>
            <a:r>
              <a:rPr lang="en-GB" sz="2400" dirty="0" smtClean="0"/>
              <a:t>The weight of standard container of water</a:t>
            </a:r>
          </a:p>
        </p:txBody>
      </p:sp>
      <p:sp>
        <p:nvSpPr>
          <p:cNvPr id="6" name="TextBox 5"/>
          <p:cNvSpPr txBox="1"/>
          <p:nvPr/>
        </p:nvSpPr>
        <p:spPr>
          <a:xfrm>
            <a:off x="494590" y="1755913"/>
            <a:ext cx="5785339" cy="1631216"/>
          </a:xfrm>
          <a:prstGeom prst="rect">
            <a:avLst/>
          </a:prstGeom>
          <a:noFill/>
        </p:spPr>
        <p:txBody>
          <a:bodyPr wrap="square" rtlCol="0">
            <a:spAutoFit/>
          </a:bodyPr>
          <a:lstStyle/>
          <a:p>
            <a:r>
              <a:rPr lang="en-GB" sz="2800" b="1" dirty="0" smtClean="0"/>
              <a:t>In the SI currently…</a:t>
            </a:r>
          </a:p>
          <a:p>
            <a:pPr marL="342900" indent="-342900">
              <a:buFont typeface="Arial" panose="020B0604020202020204" pitchFamily="34" charset="0"/>
              <a:buChar char="•"/>
            </a:pPr>
            <a:r>
              <a:rPr lang="en-GB" sz="2400" dirty="0" smtClean="0"/>
              <a:t>International </a:t>
            </a:r>
            <a:r>
              <a:rPr lang="en-GB" sz="2400" dirty="0"/>
              <a:t>Prototype of the </a:t>
            </a:r>
            <a:r>
              <a:rPr lang="en-GB" sz="2400" dirty="0" smtClean="0"/>
              <a:t>Kilogram</a:t>
            </a:r>
          </a:p>
          <a:p>
            <a:pPr marL="342900" indent="-342900">
              <a:buFont typeface="Arial" panose="020B0604020202020204" pitchFamily="34" charset="0"/>
              <a:buChar char="•"/>
            </a:pPr>
            <a:r>
              <a:rPr lang="en-GB" sz="2400" dirty="0" smtClean="0"/>
              <a:t>Force of gravity balanced by comparison with standard mass</a:t>
            </a:r>
          </a:p>
        </p:txBody>
      </p:sp>
      <mc:AlternateContent xmlns:mc="http://schemas.openxmlformats.org/markup-compatibility/2006" xmlns:a14="http://schemas.microsoft.com/office/drawing/2010/main">
        <mc:Choice Requires="a14">
          <p:sp>
            <p:nvSpPr>
              <p:cNvPr id="10" name="TextBox 9"/>
              <p:cNvSpPr txBox="1"/>
              <p:nvPr/>
            </p:nvSpPr>
            <p:spPr>
              <a:xfrm>
                <a:off x="6491614" y="1746611"/>
                <a:ext cx="5700385" cy="1935530"/>
              </a:xfrm>
              <a:prstGeom prst="rect">
                <a:avLst/>
              </a:prstGeom>
              <a:noFill/>
            </p:spPr>
            <p:txBody>
              <a:bodyPr wrap="square" rtlCol="0">
                <a:spAutoFit/>
              </a:bodyPr>
              <a:lstStyle/>
              <a:p>
                <a:r>
                  <a:rPr lang="en-GB" sz="2800" b="1" dirty="0" smtClean="0"/>
                  <a:t>In the New SI…</a:t>
                </a:r>
              </a:p>
              <a:p>
                <a:pPr marL="457200" indent="-457200">
                  <a:buFont typeface="Arial" panose="020B0604020202020204" pitchFamily="34" charset="0"/>
                  <a:buChar char="•"/>
                </a:pPr>
                <a:r>
                  <a:rPr lang="en-GB" sz="2400" dirty="0" smtClean="0"/>
                  <a:t>Force of gravity balanced </a:t>
                </a:r>
                <a:r>
                  <a:rPr lang="en-GB" sz="2400" dirty="0"/>
                  <a:t>by comparison with </a:t>
                </a:r>
                <a:r>
                  <a:rPr lang="en-GB" sz="2400" dirty="0" smtClean="0"/>
                  <a:t>magnetic force</a:t>
                </a:r>
                <a:endParaRPr lang="en-GB" sz="2400" dirty="0"/>
              </a:p>
              <a:p>
                <a:pPr marL="457200" indent="-457200">
                  <a:buFont typeface="Arial" panose="020B0604020202020204" pitchFamily="34" charset="0"/>
                  <a:buChar char="•"/>
                </a:pPr>
                <a:r>
                  <a:rPr lang="en-GB" sz="2400" dirty="0" smtClean="0"/>
                  <a:t>Calculable </a:t>
                </a:r>
                <a:r>
                  <a:rPr lang="en-GB" sz="2400" dirty="0"/>
                  <a:t>in terms of  </a:t>
                </a:r>
                <a14:m>
                  <m:oMath xmlns:m="http://schemas.openxmlformats.org/officeDocument/2006/math">
                    <m:f>
                      <m:fPr>
                        <m:ctrlPr>
                          <a:rPr lang="en-GB" sz="2800" b="0" i="1" smtClean="0">
                            <a:latin typeface="Cambria Math" panose="02040503050406030204" pitchFamily="18" charset="0"/>
                          </a:rPr>
                        </m:ctrlPr>
                      </m:fPr>
                      <m:num>
                        <m:r>
                          <a:rPr lang="en-GB" sz="2800" b="0" i="1" smtClean="0">
                            <a:latin typeface="Cambria Math" panose="02040503050406030204" pitchFamily="18" charset="0"/>
                          </a:rPr>
                          <m:t>h</m:t>
                        </m:r>
                      </m:num>
                      <m:den>
                        <m:sSup>
                          <m:sSupPr>
                            <m:ctrlPr>
                              <a:rPr lang="en-GB" sz="2800" b="0" i="1" smtClean="0">
                                <a:latin typeface="Cambria Math" panose="02040503050406030204" pitchFamily="18" charset="0"/>
                              </a:rPr>
                            </m:ctrlPr>
                          </m:sSupPr>
                          <m:e>
                            <m:r>
                              <a:rPr lang="en-GB" sz="2800" b="0" i="1" smtClean="0">
                                <a:latin typeface="Cambria Math" panose="02040503050406030204" pitchFamily="18" charset="0"/>
                              </a:rPr>
                              <m:t>𝑐</m:t>
                            </m:r>
                          </m:e>
                          <m:sup>
                            <m:r>
                              <a:rPr lang="en-GB" sz="2800" b="0" i="1" smtClean="0">
                                <a:latin typeface="Cambria Math" panose="02040503050406030204" pitchFamily="18" charset="0"/>
                              </a:rPr>
                              <m:t>2</m:t>
                            </m:r>
                          </m:sup>
                        </m:sSup>
                        <m:r>
                          <m:rPr>
                            <m:sty m:val="p"/>
                          </m:rPr>
                          <a:rPr lang="en-GB" sz="2800" b="0" i="0" smtClean="0">
                            <a:latin typeface="Cambria Math" panose="02040503050406030204" pitchFamily="18" charset="0"/>
                          </a:rPr>
                          <m:t>Δ</m:t>
                        </m:r>
                        <m:sSub>
                          <m:sSubPr>
                            <m:ctrlPr>
                              <a:rPr lang="en-GB" sz="2800" b="0" i="1" smtClean="0">
                                <a:latin typeface="Cambria Math" panose="02040503050406030204" pitchFamily="18" charset="0"/>
                              </a:rPr>
                            </m:ctrlPr>
                          </m:sSubPr>
                          <m:e>
                            <m:r>
                              <a:rPr lang="en-GB" sz="2800" b="0" i="1" smtClean="0">
                                <a:latin typeface="Cambria Math" panose="02040503050406030204" pitchFamily="18" charset="0"/>
                              </a:rPr>
                              <m:t>𝜈</m:t>
                            </m:r>
                          </m:e>
                          <m:sub>
                            <m:r>
                              <m:rPr>
                                <m:sty m:val="p"/>
                              </m:rPr>
                              <a:rPr lang="en-GB" sz="2800" b="0" i="0" smtClean="0">
                                <a:latin typeface="Cambria Math" panose="02040503050406030204" pitchFamily="18" charset="0"/>
                              </a:rPr>
                              <m:t>Cs</m:t>
                            </m:r>
                          </m:sub>
                        </m:sSub>
                      </m:den>
                    </m:f>
                  </m:oMath>
                </a14:m>
                <a:endParaRPr lang="en-GB" sz="2400" dirty="0"/>
              </a:p>
            </p:txBody>
          </p:sp>
        </mc:Choice>
        <mc:Fallback xmlns="">
          <p:sp>
            <p:nvSpPr>
              <p:cNvPr id="10" name="TextBox 9"/>
              <p:cNvSpPr txBox="1">
                <a:spLocks noRot="1" noChangeAspect="1" noMove="1" noResize="1" noEditPoints="1" noAdjustHandles="1" noChangeArrowheads="1" noChangeShapeType="1" noTextEdit="1"/>
              </p:cNvSpPr>
              <p:nvPr/>
            </p:nvSpPr>
            <p:spPr>
              <a:xfrm>
                <a:off x="6491614" y="1746611"/>
                <a:ext cx="5700385" cy="1935530"/>
              </a:xfrm>
              <a:prstGeom prst="rect">
                <a:avLst/>
              </a:prstGeom>
              <a:blipFill rotWithShape="0">
                <a:blip r:embed="rId4"/>
                <a:stretch>
                  <a:fillRect l="-2246" t="-3470"/>
                </a:stretch>
              </a:blipFill>
            </p:spPr>
            <p:txBody>
              <a:bodyPr/>
              <a:lstStyle/>
              <a:p>
                <a:r>
                  <a:rPr lang="en-GB">
                    <a:noFill/>
                  </a:rPr>
                  <a:t> </a:t>
                </a:r>
              </a:p>
            </p:txBody>
          </p:sp>
        </mc:Fallback>
      </mc:AlternateContent>
      <p:cxnSp>
        <p:nvCxnSpPr>
          <p:cNvPr id="12" name="Straight Connector 11"/>
          <p:cNvCxnSpPr/>
          <p:nvPr/>
        </p:nvCxnSpPr>
        <p:spPr bwMode="auto">
          <a:xfrm flipV="1">
            <a:off x="1850830" y="4089129"/>
            <a:ext cx="2312205" cy="445321"/>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21" name="Rounded Rectangle 20"/>
          <p:cNvSpPr/>
          <p:nvPr/>
        </p:nvSpPr>
        <p:spPr bwMode="auto">
          <a:xfrm>
            <a:off x="3868050" y="5271444"/>
            <a:ext cx="225468" cy="225468"/>
          </a:xfrm>
          <a:prstGeom prst="round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r="100000" b="100000"/>
            </a:path>
            <a:tileRect l="-100000" t="-100000"/>
          </a:gra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latin typeface="Arial" pitchFamily="34" charset="0"/>
              <a:ea typeface="ヒラギノ角ゴ Pro W3" pitchFamily="28" charset="-128"/>
            </a:endParaRPr>
          </a:p>
        </p:txBody>
      </p:sp>
      <p:sp>
        <p:nvSpPr>
          <p:cNvPr id="22" name="Isosceles Triangle 21"/>
          <p:cNvSpPr/>
          <p:nvPr/>
        </p:nvSpPr>
        <p:spPr bwMode="auto">
          <a:xfrm>
            <a:off x="2941783" y="4345562"/>
            <a:ext cx="152400" cy="1849120"/>
          </a:xfrm>
          <a:prstGeom prst="triangle">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grpSp>
        <p:nvGrpSpPr>
          <p:cNvPr id="27" name="Group 26"/>
          <p:cNvGrpSpPr/>
          <p:nvPr/>
        </p:nvGrpSpPr>
        <p:grpSpPr>
          <a:xfrm>
            <a:off x="1689075" y="4529344"/>
            <a:ext cx="751840" cy="1412241"/>
            <a:chOff x="7040880" y="4094480"/>
            <a:chExt cx="751840" cy="1412241"/>
          </a:xfrm>
        </p:grpSpPr>
        <p:sp>
          <p:nvSpPr>
            <p:cNvPr id="19" name="Freeform 18"/>
            <p:cNvSpPr/>
            <p:nvPr/>
          </p:nvSpPr>
          <p:spPr bwMode="auto">
            <a:xfrm>
              <a:off x="7294880" y="5055783"/>
              <a:ext cx="243840" cy="450938"/>
            </a:xfrm>
            <a:custGeom>
              <a:avLst/>
              <a:gdLst>
                <a:gd name="connsiteX0" fmla="*/ 112835 w 441960"/>
                <a:gd name="connsiteY0" fmla="*/ 0 h 817326"/>
                <a:gd name="connsiteX1" fmla="*/ 329126 w 441960"/>
                <a:gd name="connsiteY1" fmla="*/ 0 h 817326"/>
                <a:gd name="connsiteX2" fmla="*/ 358867 w 441960"/>
                <a:gd name="connsiteY2" fmla="*/ 29741 h 817326"/>
                <a:gd name="connsiteX3" fmla="*/ 358867 w 441960"/>
                <a:gd name="connsiteY3" fmla="*/ 148703 h 817326"/>
                <a:gd name="connsiteX4" fmla="*/ 329126 w 441960"/>
                <a:gd name="connsiteY4" fmla="*/ 178444 h 817326"/>
                <a:gd name="connsiteX5" fmla="*/ 290287 w 441960"/>
                <a:gd name="connsiteY5" fmla="*/ 178444 h 817326"/>
                <a:gd name="connsiteX6" fmla="*/ 290287 w 441960"/>
                <a:gd name="connsiteY6" fmla="*/ 248366 h 817326"/>
                <a:gd name="connsiteX7" fmla="*/ 368299 w 441960"/>
                <a:gd name="connsiteY7" fmla="*/ 248366 h 817326"/>
                <a:gd name="connsiteX8" fmla="*/ 441960 w 441960"/>
                <a:gd name="connsiteY8" fmla="*/ 322027 h 817326"/>
                <a:gd name="connsiteX9" fmla="*/ 441960 w 441960"/>
                <a:gd name="connsiteY9" fmla="*/ 743665 h 817326"/>
                <a:gd name="connsiteX10" fmla="*/ 368299 w 441960"/>
                <a:gd name="connsiteY10" fmla="*/ 817326 h 817326"/>
                <a:gd name="connsiteX11" fmla="*/ 73661 w 441960"/>
                <a:gd name="connsiteY11" fmla="*/ 817326 h 817326"/>
                <a:gd name="connsiteX12" fmla="*/ 0 w 441960"/>
                <a:gd name="connsiteY12" fmla="*/ 743665 h 817326"/>
                <a:gd name="connsiteX13" fmla="*/ 0 w 441960"/>
                <a:gd name="connsiteY13" fmla="*/ 322027 h 817326"/>
                <a:gd name="connsiteX14" fmla="*/ 73661 w 441960"/>
                <a:gd name="connsiteY14" fmla="*/ 248366 h 817326"/>
                <a:gd name="connsiteX15" fmla="*/ 151674 w 441960"/>
                <a:gd name="connsiteY15" fmla="*/ 248366 h 817326"/>
                <a:gd name="connsiteX16" fmla="*/ 151674 w 441960"/>
                <a:gd name="connsiteY16" fmla="*/ 178444 h 817326"/>
                <a:gd name="connsiteX17" fmla="*/ 112835 w 441960"/>
                <a:gd name="connsiteY17" fmla="*/ 178444 h 817326"/>
                <a:gd name="connsiteX18" fmla="*/ 83094 w 441960"/>
                <a:gd name="connsiteY18" fmla="*/ 148703 h 817326"/>
                <a:gd name="connsiteX19" fmla="*/ 83094 w 441960"/>
                <a:gd name="connsiteY19" fmla="*/ 29741 h 817326"/>
                <a:gd name="connsiteX20" fmla="*/ 112835 w 441960"/>
                <a:gd name="connsiteY20" fmla="*/ 0 h 81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1960" h="817326">
                  <a:moveTo>
                    <a:pt x="112835" y="0"/>
                  </a:moveTo>
                  <a:lnTo>
                    <a:pt x="329126" y="0"/>
                  </a:lnTo>
                  <a:cubicBezTo>
                    <a:pt x="345552" y="0"/>
                    <a:pt x="358867" y="13315"/>
                    <a:pt x="358867" y="29741"/>
                  </a:cubicBezTo>
                  <a:lnTo>
                    <a:pt x="358867" y="148703"/>
                  </a:lnTo>
                  <a:cubicBezTo>
                    <a:pt x="358867" y="165129"/>
                    <a:pt x="345552" y="178444"/>
                    <a:pt x="329126" y="178444"/>
                  </a:cubicBezTo>
                  <a:lnTo>
                    <a:pt x="290287" y="178444"/>
                  </a:lnTo>
                  <a:lnTo>
                    <a:pt x="290287" y="248366"/>
                  </a:lnTo>
                  <a:lnTo>
                    <a:pt x="368299" y="248366"/>
                  </a:lnTo>
                  <a:cubicBezTo>
                    <a:pt x="408981" y="248366"/>
                    <a:pt x="441960" y="281345"/>
                    <a:pt x="441960" y="322027"/>
                  </a:cubicBezTo>
                  <a:lnTo>
                    <a:pt x="441960" y="743665"/>
                  </a:lnTo>
                  <a:cubicBezTo>
                    <a:pt x="441960" y="784347"/>
                    <a:pt x="408981" y="817326"/>
                    <a:pt x="368299" y="817326"/>
                  </a:cubicBezTo>
                  <a:lnTo>
                    <a:pt x="73661" y="817326"/>
                  </a:lnTo>
                  <a:cubicBezTo>
                    <a:pt x="32979" y="817326"/>
                    <a:pt x="0" y="784347"/>
                    <a:pt x="0" y="743665"/>
                  </a:cubicBezTo>
                  <a:lnTo>
                    <a:pt x="0" y="322027"/>
                  </a:lnTo>
                  <a:cubicBezTo>
                    <a:pt x="0" y="281345"/>
                    <a:pt x="32979" y="248366"/>
                    <a:pt x="73661" y="248366"/>
                  </a:cubicBezTo>
                  <a:lnTo>
                    <a:pt x="151674" y="248366"/>
                  </a:lnTo>
                  <a:lnTo>
                    <a:pt x="151674" y="178444"/>
                  </a:lnTo>
                  <a:lnTo>
                    <a:pt x="112835" y="178444"/>
                  </a:lnTo>
                  <a:cubicBezTo>
                    <a:pt x="96409" y="178444"/>
                    <a:pt x="83094" y="165129"/>
                    <a:pt x="83094" y="148703"/>
                  </a:cubicBezTo>
                  <a:lnTo>
                    <a:pt x="83094" y="29741"/>
                  </a:lnTo>
                  <a:cubicBezTo>
                    <a:pt x="83094" y="13315"/>
                    <a:pt x="96409" y="0"/>
                    <a:pt x="112835" y="0"/>
                  </a:cubicBezTo>
                  <a:close/>
                </a:path>
              </a:pathLst>
            </a:cu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r="100000" b="100000"/>
              </a:path>
              <a:tileRect l="-100000" t="-100000"/>
            </a:gra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grpSp>
          <p:nvGrpSpPr>
            <p:cNvPr id="24" name="Group 23"/>
            <p:cNvGrpSpPr/>
            <p:nvPr/>
          </p:nvGrpSpPr>
          <p:grpSpPr>
            <a:xfrm>
              <a:off x="7040880" y="4094480"/>
              <a:ext cx="751840" cy="1412240"/>
              <a:chOff x="7040880" y="4094480"/>
              <a:chExt cx="751840" cy="1412240"/>
            </a:xfrm>
          </p:grpSpPr>
          <p:sp>
            <p:nvSpPr>
              <p:cNvPr id="13" name="Isosceles Triangle 12"/>
              <p:cNvSpPr/>
              <p:nvPr/>
            </p:nvSpPr>
            <p:spPr bwMode="auto">
              <a:xfrm>
                <a:off x="7086600" y="4094480"/>
                <a:ext cx="660400" cy="1412240"/>
              </a:xfrm>
              <a:prstGeom prst="triangl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23" name="Trapezoid 22"/>
              <p:cNvSpPr/>
              <p:nvPr/>
            </p:nvSpPr>
            <p:spPr bwMode="auto">
              <a:xfrm flipV="1">
                <a:off x="7040880" y="5425440"/>
                <a:ext cx="751840" cy="81280"/>
              </a:xfrm>
              <a:prstGeom prst="trapezoi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grpSp>
      </p:grpSp>
      <p:grpSp>
        <p:nvGrpSpPr>
          <p:cNvPr id="28" name="Group 27"/>
          <p:cNvGrpSpPr/>
          <p:nvPr/>
        </p:nvGrpSpPr>
        <p:grpSpPr>
          <a:xfrm>
            <a:off x="3593677" y="4093235"/>
            <a:ext cx="751840" cy="1412240"/>
            <a:chOff x="8970253" y="4094480"/>
            <a:chExt cx="751840" cy="1412240"/>
          </a:xfrm>
        </p:grpSpPr>
        <p:sp>
          <p:nvSpPr>
            <p:cNvPr id="16" name="Isosceles Triangle 15"/>
            <p:cNvSpPr/>
            <p:nvPr/>
          </p:nvSpPr>
          <p:spPr bwMode="auto">
            <a:xfrm>
              <a:off x="9027160" y="4094480"/>
              <a:ext cx="660400" cy="1412240"/>
            </a:xfrm>
            <a:prstGeom prst="triangl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25" name="Trapezoid 24"/>
            <p:cNvSpPr/>
            <p:nvPr/>
          </p:nvSpPr>
          <p:spPr bwMode="auto">
            <a:xfrm flipV="1">
              <a:off x="8970253" y="5425440"/>
              <a:ext cx="751840" cy="81280"/>
            </a:xfrm>
            <a:prstGeom prst="trapezoi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grpSp>
      <p:sp>
        <p:nvSpPr>
          <p:cNvPr id="26" name="Rectangle 25"/>
          <p:cNvSpPr/>
          <p:nvPr/>
        </p:nvSpPr>
        <p:spPr bwMode="auto">
          <a:xfrm>
            <a:off x="1654542" y="6194682"/>
            <a:ext cx="2772653" cy="279400"/>
          </a:xfrm>
          <a:prstGeom prst="rect">
            <a:avLst/>
          </a:prstGeom>
          <a:blipFill>
            <a:blip r:embed="rId5">
              <a:extLst>
                <a:ext uri="{28A0092B-C50C-407E-A947-70E740481C1C}">
                  <a14:useLocalDpi xmlns:a14="http://schemas.microsoft.com/office/drawing/2010/main"/>
                </a:ext>
              </a:extLst>
            </a:blip>
            <a:tile tx="0" ty="0" sx="100000" sy="100000" flip="none" algn="tl"/>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cxnSp>
        <p:nvCxnSpPr>
          <p:cNvPr id="39" name="Straight Connector 38"/>
          <p:cNvCxnSpPr/>
          <p:nvPr/>
        </p:nvCxnSpPr>
        <p:spPr bwMode="auto">
          <a:xfrm flipV="1">
            <a:off x="8330924" y="4083428"/>
            <a:ext cx="2312205" cy="445321"/>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41" name="Isosceles Triangle 40"/>
          <p:cNvSpPr/>
          <p:nvPr/>
        </p:nvSpPr>
        <p:spPr bwMode="auto">
          <a:xfrm>
            <a:off x="9421877" y="4339861"/>
            <a:ext cx="152400" cy="1849120"/>
          </a:xfrm>
          <a:prstGeom prst="triangle">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grpSp>
        <p:nvGrpSpPr>
          <p:cNvPr id="42" name="Group 41"/>
          <p:cNvGrpSpPr/>
          <p:nvPr/>
        </p:nvGrpSpPr>
        <p:grpSpPr>
          <a:xfrm>
            <a:off x="8169169" y="4523643"/>
            <a:ext cx="751840" cy="1412241"/>
            <a:chOff x="7040880" y="4094480"/>
            <a:chExt cx="751840" cy="1412241"/>
          </a:xfrm>
        </p:grpSpPr>
        <p:sp>
          <p:nvSpPr>
            <p:cNvPr id="43" name="Freeform 42"/>
            <p:cNvSpPr/>
            <p:nvPr/>
          </p:nvSpPr>
          <p:spPr bwMode="auto">
            <a:xfrm>
              <a:off x="7294880" y="5055783"/>
              <a:ext cx="243840" cy="450938"/>
            </a:xfrm>
            <a:custGeom>
              <a:avLst/>
              <a:gdLst>
                <a:gd name="connsiteX0" fmla="*/ 112835 w 441960"/>
                <a:gd name="connsiteY0" fmla="*/ 0 h 817326"/>
                <a:gd name="connsiteX1" fmla="*/ 329126 w 441960"/>
                <a:gd name="connsiteY1" fmla="*/ 0 h 817326"/>
                <a:gd name="connsiteX2" fmla="*/ 358867 w 441960"/>
                <a:gd name="connsiteY2" fmla="*/ 29741 h 817326"/>
                <a:gd name="connsiteX3" fmla="*/ 358867 w 441960"/>
                <a:gd name="connsiteY3" fmla="*/ 148703 h 817326"/>
                <a:gd name="connsiteX4" fmla="*/ 329126 w 441960"/>
                <a:gd name="connsiteY4" fmla="*/ 178444 h 817326"/>
                <a:gd name="connsiteX5" fmla="*/ 290287 w 441960"/>
                <a:gd name="connsiteY5" fmla="*/ 178444 h 817326"/>
                <a:gd name="connsiteX6" fmla="*/ 290287 w 441960"/>
                <a:gd name="connsiteY6" fmla="*/ 248366 h 817326"/>
                <a:gd name="connsiteX7" fmla="*/ 368299 w 441960"/>
                <a:gd name="connsiteY7" fmla="*/ 248366 h 817326"/>
                <a:gd name="connsiteX8" fmla="*/ 441960 w 441960"/>
                <a:gd name="connsiteY8" fmla="*/ 322027 h 817326"/>
                <a:gd name="connsiteX9" fmla="*/ 441960 w 441960"/>
                <a:gd name="connsiteY9" fmla="*/ 743665 h 817326"/>
                <a:gd name="connsiteX10" fmla="*/ 368299 w 441960"/>
                <a:gd name="connsiteY10" fmla="*/ 817326 h 817326"/>
                <a:gd name="connsiteX11" fmla="*/ 73661 w 441960"/>
                <a:gd name="connsiteY11" fmla="*/ 817326 h 817326"/>
                <a:gd name="connsiteX12" fmla="*/ 0 w 441960"/>
                <a:gd name="connsiteY12" fmla="*/ 743665 h 817326"/>
                <a:gd name="connsiteX13" fmla="*/ 0 w 441960"/>
                <a:gd name="connsiteY13" fmla="*/ 322027 h 817326"/>
                <a:gd name="connsiteX14" fmla="*/ 73661 w 441960"/>
                <a:gd name="connsiteY14" fmla="*/ 248366 h 817326"/>
                <a:gd name="connsiteX15" fmla="*/ 151674 w 441960"/>
                <a:gd name="connsiteY15" fmla="*/ 248366 h 817326"/>
                <a:gd name="connsiteX16" fmla="*/ 151674 w 441960"/>
                <a:gd name="connsiteY16" fmla="*/ 178444 h 817326"/>
                <a:gd name="connsiteX17" fmla="*/ 112835 w 441960"/>
                <a:gd name="connsiteY17" fmla="*/ 178444 h 817326"/>
                <a:gd name="connsiteX18" fmla="*/ 83094 w 441960"/>
                <a:gd name="connsiteY18" fmla="*/ 148703 h 817326"/>
                <a:gd name="connsiteX19" fmla="*/ 83094 w 441960"/>
                <a:gd name="connsiteY19" fmla="*/ 29741 h 817326"/>
                <a:gd name="connsiteX20" fmla="*/ 112835 w 441960"/>
                <a:gd name="connsiteY20" fmla="*/ 0 h 81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1960" h="817326">
                  <a:moveTo>
                    <a:pt x="112835" y="0"/>
                  </a:moveTo>
                  <a:lnTo>
                    <a:pt x="329126" y="0"/>
                  </a:lnTo>
                  <a:cubicBezTo>
                    <a:pt x="345552" y="0"/>
                    <a:pt x="358867" y="13315"/>
                    <a:pt x="358867" y="29741"/>
                  </a:cubicBezTo>
                  <a:lnTo>
                    <a:pt x="358867" y="148703"/>
                  </a:lnTo>
                  <a:cubicBezTo>
                    <a:pt x="358867" y="165129"/>
                    <a:pt x="345552" y="178444"/>
                    <a:pt x="329126" y="178444"/>
                  </a:cubicBezTo>
                  <a:lnTo>
                    <a:pt x="290287" y="178444"/>
                  </a:lnTo>
                  <a:lnTo>
                    <a:pt x="290287" y="248366"/>
                  </a:lnTo>
                  <a:lnTo>
                    <a:pt x="368299" y="248366"/>
                  </a:lnTo>
                  <a:cubicBezTo>
                    <a:pt x="408981" y="248366"/>
                    <a:pt x="441960" y="281345"/>
                    <a:pt x="441960" y="322027"/>
                  </a:cubicBezTo>
                  <a:lnTo>
                    <a:pt x="441960" y="743665"/>
                  </a:lnTo>
                  <a:cubicBezTo>
                    <a:pt x="441960" y="784347"/>
                    <a:pt x="408981" y="817326"/>
                    <a:pt x="368299" y="817326"/>
                  </a:cubicBezTo>
                  <a:lnTo>
                    <a:pt x="73661" y="817326"/>
                  </a:lnTo>
                  <a:cubicBezTo>
                    <a:pt x="32979" y="817326"/>
                    <a:pt x="0" y="784347"/>
                    <a:pt x="0" y="743665"/>
                  </a:cubicBezTo>
                  <a:lnTo>
                    <a:pt x="0" y="322027"/>
                  </a:lnTo>
                  <a:cubicBezTo>
                    <a:pt x="0" y="281345"/>
                    <a:pt x="32979" y="248366"/>
                    <a:pt x="73661" y="248366"/>
                  </a:cubicBezTo>
                  <a:lnTo>
                    <a:pt x="151674" y="248366"/>
                  </a:lnTo>
                  <a:lnTo>
                    <a:pt x="151674" y="178444"/>
                  </a:lnTo>
                  <a:lnTo>
                    <a:pt x="112835" y="178444"/>
                  </a:lnTo>
                  <a:cubicBezTo>
                    <a:pt x="96409" y="178444"/>
                    <a:pt x="83094" y="165129"/>
                    <a:pt x="83094" y="148703"/>
                  </a:cubicBezTo>
                  <a:lnTo>
                    <a:pt x="83094" y="29741"/>
                  </a:lnTo>
                  <a:cubicBezTo>
                    <a:pt x="83094" y="13315"/>
                    <a:pt x="96409" y="0"/>
                    <a:pt x="112835" y="0"/>
                  </a:cubicBezTo>
                  <a:close/>
                </a:path>
              </a:pathLst>
            </a:cu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r="100000" b="100000"/>
              </a:path>
              <a:tileRect l="-100000" t="-100000"/>
            </a:gra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grpSp>
          <p:nvGrpSpPr>
            <p:cNvPr id="44" name="Group 43"/>
            <p:cNvGrpSpPr/>
            <p:nvPr/>
          </p:nvGrpSpPr>
          <p:grpSpPr>
            <a:xfrm>
              <a:off x="7040880" y="4094480"/>
              <a:ext cx="751840" cy="1412240"/>
              <a:chOff x="7040880" y="4094480"/>
              <a:chExt cx="751840" cy="1412240"/>
            </a:xfrm>
          </p:grpSpPr>
          <p:sp>
            <p:nvSpPr>
              <p:cNvPr id="45" name="Isosceles Triangle 44"/>
              <p:cNvSpPr/>
              <p:nvPr/>
            </p:nvSpPr>
            <p:spPr bwMode="auto">
              <a:xfrm>
                <a:off x="7086600" y="4094480"/>
                <a:ext cx="660400" cy="1412240"/>
              </a:xfrm>
              <a:prstGeom prst="triangl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46" name="Trapezoid 45"/>
              <p:cNvSpPr/>
              <p:nvPr/>
            </p:nvSpPr>
            <p:spPr bwMode="auto">
              <a:xfrm flipV="1">
                <a:off x="7040880" y="5425440"/>
                <a:ext cx="751840" cy="81280"/>
              </a:xfrm>
              <a:prstGeom prst="trapezoi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grpSp>
      </p:grpSp>
      <p:grpSp>
        <p:nvGrpSpPr>
          <p:cNvPr id="47" name="Group 46"/>
          <p:cNvGrpSpPr/>
          <p:nvPr/>
        </p:nvGrpSpPr>
        <p:grpSpPr>
          <a:xfrm>
            <a:off x="10073771" y="4087534"/>
            <a:ext cx="751840" cy="1412240"/>
            <a:chOff x="8970253" y="4094480"/>
            <a:chExt cx="751840" cy="1412240"/>
          </a:xfrm>
        </p:grpSpPr>
        <p:sp>
          <p:nvSpPr>
            <p:cNvPr id="48" name="Isosceles Triangle 47"/>
            <p:cNvSpPr/>
            <p:nvPr/>
          </p:nvSpPr>
          <p:spPr bwMode="auto">
            <a:xfrm>
              <a:off x="9027160" y="4094480"/>
              <a:ext cx="660400" cy="1412240"/>
            </a:xfrm>
            <a:prstGeom prst="triangl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49" name="Trapezoid 48"/>
            <p:cNvSpPr/>
            <p:nvPr/>
          </p:nvSpPr>
          <p:spPr bwMode="auto">
            <a:xfrm flipV="1">
              <a:off x="8970253" y="5425440"/>
              <a:ext cx="751840" cy="81280"/>
            </a:xfrm>
            <a:prstGeom prst="trapezoi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grpSp>
      <p:sp>
        <p:nvSpPr>
          <p:cNvPr id="50" name="Rectangle 49"/>
          <p:cNvSpPr/>
          <p:nvPr/>
        </p:nvSpPr>
        <p:spPr bwMode="auto">
          <a:xfrm>
            <a:off x="7932413" y="6188981"/>
            <a:ext cx="3177100" cy="279400"/>
          </a:xfrm>
          <a:prstGeom prst="rect">
            <a:avLst/>
          </a:prstGeom>
          <a:blipFill>
            <a:blip r:embed="rId5">
              <a:extLst>
                <a:ext uri="{28A0092B-C50C-407E-A947-70E740481C1C}">
                  <a14:useLocalDpi xmlns:a14="http://schemas.microsoft.com/office/drawing/2010/main"/>
                </a:ext>
              </a:extLst>
            </a:blip>
            <a:tile tx="0" ty="0" sx="100000" sy="100000" flip="none" algn="tl"/>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grpSp>
        <p:nvGrpSpPr>
          <p:cNvPr id="111" name="Group 110"/>
          <p:cNvGrpSpPr/>
          <p:nvPr/>
        </p:nvGrpSpPr>
        <p:grpSpPr>
          <a:xfrm>
            <a:off x="9923800" y="5429387"/>
            <a:ext cx="1026828" cy="942146"/>
            <a:chOff x="10017092" y="4767334"/>
            <a:chExt cx="1026828" cy="942146"/>
          </a:xfrm>
        </p:grpSpPr>
        <p:grpSp>
          <p:nvGrpSpPr>
            <p:cNvPr id="106" name="Group 105"/>
            <p:cNvGrpSpPr/>
            <p:nvPr/>
          </p:nvGrpSpPr>
          <p:grpSpPr>
            <a:xfrm>
              <a:off x="10551591" y="4774936"/>
              <a:ext cx="492329" cy="934544"/>
              <a:chOff x="10551591" y="4774936"/>
              <a:chExt cx="492329" cy="934544"/>
            </a:xfrm>
          </p:grpSpPr>
          <p:sp>
            <p:nvSpPr>
              <p:cNvPr id="103" name="Oval 102"/>
              <p:cNvSpPr/>
              <p:nvPr/>
            </p:nvSpPr>
            <p:spPr bwMode="auto">
              <a:xfrm>
                <a:off x="10626764" y="5060912"/>
                <a:ext cx="212426" cy="368407"/>
              </a:xfrm>
              <a:prstGeom prst="ellipse">
                <a:avLst/>
              </a:prstGeom>
              <a:noFill/>
              <a:ln w="190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104" name="Oval 103"/>
              <p:cNvSpPr/>
              <p:nvPr/>
            </p:nvSpPr>
            <p:spPr bwMode="auto">
              <a:xfrm>
                <a:off x="10592231" y="4906980"/>
                <a:ext cx="329769" cy="676270"/>
              </a:xfrm>
              <a:prstGeom prst="ellipse">
                <a:avLst/>
              </a:prstGeom>
              <a:noFill/>
              <a:ln w="190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105" name="Oval 104"/>
              <p:cNvSpPr/>
              <p:nvPr/>
            </p:nvSpPr>
            <p:spPr bwMode="auto">
              <a:xfrm>
                <a:off x="10551591" y="4774936"/>
                <a:ext cx="492329" cy="934544"/>
              </a:xfrm>
              <a:prstGeom prst="ellipse">
                <a:avLst/>
              </a:prstGeom>
              <a:noFill/>
              <a:ln w="190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grpSp>
        <p:grpSp>
          <p:nvGrpSpPr>
            <p:cNvPr id="107" name="Group 106"/>
            <p:cNvGrpSpPr/>
            <p:nvPr/>
          </p:nvGrpSpPr>
          <p:grpSpPr>
            <a:xfrm rot="10800000">
              <a:off x="10017092" y="4767334"/>
              <a:ext cx="492329" cy="934544"/>
              <a:chOff x="10551591" y="4774936"/>
              <a:chExt cx="492329" cy="934544"/>
            </a:xfrm>
          </p:grpSpPr>
          <p:sp>
            <p:nvSpPr>
              <p:cNvPr id="108" name="Oval 107"/>
              <p:cNvSpPr/>
              <p:nvPr/>
            </p:nvSpPr>
            <p:spPr bwMode="auto">
              <a:xfrm>
                <a:off x="10626764" y="5060912"/>
                <a:ext cx="212426" cy="368407"/>
              </a:xfrm>
              <a:prstGeom prst="ellipse">
                <a:avLst/>
              </a:prstGeom>
              <a:noFill/>
              <a:ln w="190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109" name="Oval 108"/>
              <p:cNvSpPr/>
              <p:nvPr/>
            </p:nvSpPr>
            <p:spPr bwMode="auto">
              <a:xfrm>
                <a:off x="10592231" y="4906980"/>
                <a:ext cx="329769" cy="676270"/>
              </a:xfrm>
              <a:prstGeom prst="ellipse">
                <a:avLst/>
              </a:prstGeom>
              <a:noFill/>
              <a:ln w="190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110" name="Oval 109"/>
              <p:cNvSpPr/>
              <p:nvPr/>
            </p:nvSpPr>
            <p:spPr bwMode="auto">
              <a:xfrm>
                <a:off x="10551591" y="4774936"/>
                <a:ext cx="492329" cy="934544"/>
              </a:xfrm>
              <a:prstGeom prst="ellipse">
                <a:avLst/>
              </a:prstGeom>
              <a:noFill/>
              <a:ln w="190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grpSp>
      </p:grpSp>
      <p:sp>
        <p:nvSpPr>
          <p:cNvPr id="2" name="Cube 1"/>
          <p:cNvSpPr/>
          <p:nvPr/>
        </p:nvSpPr>
        <p:spPr bwMode="auto">
          <a:xfrm>
            <a:off x="7231578" y="348640"/>
            <a:ext cx="1091046" cy="1091045"/>
          </a:xfrm>
          <a:prstGeom prst="cube">
            <a:avLst/>
          </a:prstGeom>
          <a:solidFill>
            <a:schemeClr val="tx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62" name="TextBox 61"/>
          <p:cNvSpPr txBox="1"/>
          <p:nvPr/>
        </p:nvSpPr>
        <p:spPr>
          <a:xfrm>
            <a:off x="7291680" y="1481153"/>
            <a:ext cx="813043" cy="369332"/>
          </a:xfrm>
          <a:prstGeom prst="rect">
            <a:avLst/>
          </a:prstGeom>
          <a:noFill/>
        </p:spPr>
        <p:txBody>
          <a:bodyPr wrap="none" rtlCol="0">
            <a:spAutoFit/>
          </a:bodyPr>
          <a:lstStyle/>
          <a:p>
            <a:r>
              <a:rPr lang="en-GB" dirty="0" smtClean="0">
                <a:solidFill>
                  <a:srgbClr val="00B050"/>
                </a:solidFill>
              </a:rPr>
              <a:t>10 cm</a:t>
            </a:r>
            <a:endParaRPr lang="en-GB" dirty="0">
              <a:solidFill>
                <a:srgbClr val="00B050"/>
              </a:solidFill>
            </a:endParaRPr>
          </a:p>
        </p:txBody>
      </p:sp>
      <p:sp>
        <p:nvSpPr>
          <p:cNvPr id="63" name="TextBox 62"/>
          <p:cNvSpPr txBox="1"/>
          <p:nvPr/>
        </p:nvSpPr>
        <p:spPr>
          <a:xfrm>
            <a:off x="6478637" y="732499"/>
            <a:ext cx="813043" cy="369332"/>
          </a:xfrm>
          <a:prstGeom prst="rect">
            <a:avLst/>
          </a:prstGeom>
          <a:noFill/>
        </p:spPr>
        <p:txBody>
          <a:bodyPr wrap="none" rtlCol="0">
            <a:spAutoFit/>
          </a:bodyPr>
          <a:lstStyle/>
          <a:p>
            <a:r>
              <a:rPr lang="en-GB" dirty="0" smtClean="0">
                <a:solidFill>
                  <a:srgbClr val="00B050"/>
                </a:solidFill>
              </a:rPr>
              <a:t>10 cm</a:t>
            </a:r>
            <a:endParaRPr lang="en-GB" dirty="0">
              <a:solidFill>
                <a:srgbClr val="00B050"/>
              </a:solidFill>
            </a:endParaRPr>
          </a:p>
        </p:txBody>
      </p:sp>
      <p:sp>
        <p:nvSpPr>
          <p:cNvPr id="64" name="TextBox 63"/>
          <p:cNvSpPr txBox="1"/>
          <p:nvPr/>
        </p:nvSpPr>
        <p:spPr>
          <a:xfrm>
            <a:off x="6626332" y="180840"/>
            <a:ext cx="813043" cy="369332"/>
          </a:xfrm>
          <a:prstGeom prst="rect">
            <a:avLst/>
          </a:prstGeom>
          <a:noFill/>
        </p:spPr>
        <p:txBody>
          <a:bodyPr wrap="none" rtlCol="0">
            <a:spAutoFit/>
          </a:bodyPr>
          <a:lstStyle/>
          <a:p>
            <a:r>
              <a:rPr lang="en-GB" dirty="0" smtClean="0">
                <a:solidFill>
                  <a:srgbClr val="00B050"/>
                </a:solidFill>
              </a:rPr>
              <a:t>10 cm</a:t>
            </a:r>
            <a:endParaRPr lang="en-GB" dirty="0">
              <a:solidFill>
                <a:srgbClr val="00B050"/>
              </a:solidFill>
            </a:endParaRPr>
          </a:p>
        </p:txBody>
      </p:sp>
      <p:grpSp>
        <p:nvGrpSpPr>
          <p:cNvPr id="3" name="Group 2"/>
          <p:cNvGrpSpPr/>
          <p:nvPr/>
        </p:nvGrpSpPr>
        <p:grpSpPr>
          <a:xfrm>
            <a:off x="7241443" y="376937"/>
            <a:ext cx="1091046" cy="1091046"/>
            <a:chOff x="8533665" y="431107"/>
            <a:chExt cx="1091046" cy="1091046"/>
          </a:xfrm>
        </p:grpSpPr>
        <p:sp>
          <p:nvSpPr>
            <p:cNvPr id="65" name="Cube 64"/>
            <p:cNvSpPr/>
            <p:nvPr/>
          </p:nvSpPr>
          <p:spPr bwMode="auto">
            <a:xfrm>
              <a:off x="8533665" y="431107"/>
              <a:ext cx="1091046" cy="1091045"/>
            </a:xfrm>
            <a:prstGeom prst="cube">
              <a:avLst/>
            </a:prstGeom>
            <a:no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66" name="Cube 65"/>
            <p:cNvSpPr/>
            <p:nvPr/>
          </p:nvSpPr>
          <p:spPr bwMode="auto">
            <a:xfrm rot="10800000">
              <a:off x="8533665" y="431108"/>
              <a:ext cx="1091046" cy="1091045"/>
            </a:xfrm>
            <a:prstGeom prst="cube">
              <a:avLst/>
            </a:prstGeom>
            <a:no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grpSp>
      <p:sp>
        <p:nvSpPr>
          <p:cNvPr id="68" name="TextBox 67"/>
          <p:cNvSpPr txBox="1"/>
          <p:nvPr/>
        </p:nvSpPr>
        <p:spPr>
          <a:xfrm>
            <a:off x="8441449" y="709496"/>
            <a:ext cx="819455" cy="369332"/>
          </a:xfrm>
          <a:prstGeom prst="rect">
            <a:avLst/>
          </a:prstGeom>
          <a:noFill/>
        </p:spPr>
        <p:txBody>
          <a:bodyPr wrap="none" rtlCol="0">
            <a:spAutoFit/>
          </a:bodyPr>
          <a:lstStyle/>
          <a:p>
            <a:r>
              <a:rPr lang="en-GB" dirty="0" smtClean="0">
                <a:solidFill>
                  <a:srgbClr val="00B050"/>
                </a:solidFill>
              </a:rPr>
              <a:t>= 1 kg</a:t>
            </a:r>
            <a:endParaRPr lang="en-GB" dirty="0">
              <a:solidFill>
                <a:srgbClr val="00B050"/>
              </a:solidFill>
            </a:endParaRPr>
          </a:p>
        </p:txBody>
      </p:sp>
    </p:spTree>
    <p:extLst>
      <p:ext uri="{BB962C8B-B14F-4D97-AF65-F5344CB8AC3E}">
        <p14:creationId xmlns:p14="http://schemas.microsoft.com/office/powerpoint/2010/main" val="1781055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000"/>
                                            <p:tgtEl>
                                              <p:spTgt spid="2"/>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wipe(left)">
                                          <p:cBhvr>
                                            <p:cTn id="11" dur="500"/>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68"/>
                                            </p:tgtEl>
                                          </p:cBhvr>
                                        </p:animEffect>
                                        <p:set>
                                          <p:cBhvr>
                                            <p:cTn id="19" dur="1" fill="hold">
                                              <p:stCondLst>
                                                <p:cond delay="499"/>
                                              </p:stCondLst>
                                            </p:cTn>
                                            <p:tgtEl>
                                              <p:spTgt spid="6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62"/>
                                            </p:tgtEl>
                                          </p:cBhvr>
                                        </p:animEffect>
                                        <p:set>
                                          <p:cBhvr>
                                            <p:cTn id="22" dur="1" fill="hold">
                                              <p:stCondLst>
                                                <p:cond delay="499"/>
                                              </p:stCondLst>
                                            </p:cTn>
                                            <p:tgtEl>
                                              <p:spTgt spid="62"/>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63"/>
                                            </p:tgtEl>
                                          </p:cBhvr>
                                        </p:animEffect>
                                        <p:set>
                                          <p:cBhvr>
                                            <p:cTn id="25" dur="1" fill="hold">
                                              <p:stCondLst>
                                                <p:cond delay="499"/>
                                              </p:stCondLst>
                                            </p:cTn>
                                            <p:tgtEl>
                                              <p:spTgt spid="63"/>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64"/>
                                            </p:tgtEl>
                                          </p:cBhvr>
                                        </p:animEffect>
                                        <p:set>
                                          <p:cBhvr>
                                            <p:cTn id="28" dur="1" fill="hold">
                                              <p:stCondLst>
                                                <p:cond delay="499"/>
                                              </p:stCondLst>
                                            </p:cTn>
                                            <p:tgtEl>
                                              <p:spTgt spid="64"/>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childTnLst>
                              </p:cTn>
                            </p:par>
                            <p:par>
                              <p:cTn id="32" fill="hold">
                                <p:stCondLst>
                                  <p:cond delay="500"/>
                                </p:stCondLst>
                                <p:childTnLst>
                                  <p:par>
                                    <p:cTn id="33" presetID="42"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par>
                              <p:cTn id="38" fill="hold">
                                <p:stCondLst>
                                  <p:cond delay="1500"/>
                                </p:stCondLst>
                                <p:childTnLst>
                                  <p:par>
                                    <p:cTn id="39" presetID="2" presetClass="entr" presetSubtype="4"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ppt_x"/>
                                              </p:val>
                                            </p:tav>
                                            <p:tav tm="100000">
                                              <p:val>
                                                <p:strVal val="#ppt_x"/>
                                              </p:val>
                                            </p:tav>
                                          </p:tavLst>
                                        </p:anim>
                                        <p:anim calcmode="lin" valueType="num">
                                          <p:cBhvr additive="base">
                                            <p:cTn id="46" dur="500" fill="hold"/>
                                            <p:tgtEl>
                                              <p:spTgt spid="2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ppt_x"/>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additive="base">
                                            <p:cTn id="57" dur="500" fill="hold"/>
                                            <p:tgtEl>
                                              <p:spTgt spid="26"/>
                                            </p:tgtEl>
                                            <p:attrNameLst>
                                              <p:attrName>ppt_x</p:attrName>
                                            </p:attrNameLst>
                                          </p:cBhvr>
                                          <p:tavLst>
                                            <p:tav tm="0">
                                              <p:val>
                                                <p:strVal val="#ppt_x"/>
                                              </p:val>
                                            </p:tav>
                                            <p:tav tm="100000">
                                              <p:val>
                                                <p:strVal val="#ppt_x"/>
                                              </p:val>
                                            </p:tav>
                                          </p:tavLst>
                                        </p:anim>
                                        <p:anim calcmode="lin" valueType="num">
                                          <p:cBhvr additive="base">
                                            <p:cTn id="5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 fill="hold" grpId="1" nodeType="click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2000" fill="hold"/>
                                            <p:tgtEl>
                                              <p:spTgt spid="21"/>
                                            </p:tgtEl>
                                            <p:attrNameLst>
                                              <p:attrName>ppt_x</p:attrName>
                                            </p:attrNameLst>
                                          </p:cBhvr>
                                          <p:tavLst>
                                            <p:tav tm="0">
                                              <p:val>
                                                <p:strVal val="#ppt_x"/>
                                              </p:val>
                                            </p:tav>
                                            <p:tav tm="100000">
                                              <p:val>
                                                <p:strVal val="#ppt_x"/>
                                              </p:val>
                                            </p:tav>
                                          </p:tavLst>
                                        </p:anim>
                                        <p:anim calcmode="lin" valueType="num">
                                          <p:cBhvr additive="base">
                                            <p:cTn id="64" dur="2000" fill="hold"/>
                                            <p:tgtEl>
                                              <p:spTgt spid="21"/>
                                            </p:tgtEl>
                                            <p:attrNameLst>
                                              <p:attrName>ppt_y</p:attrName>
                                            </p:attrNameLst>
                                          </p:cBhvr>
                                          <p:tavLst>
                                            <p:tav tm="0">
                                              <p:val>
                                                <p:strVal val="0-#ppt_h/2"/>
                                              </p:val>
                                            </p:tav>
                                            <p:tav tm="100000">
                                              <p:val>
                                                <p:strVal val="#ppt_y"/>
                                              </p:val>
                                            </p:tav>
                                          </p:tavLst>
                                        </p:anim>
                                      </p:childTnLst>
                                    </p:cTn>
                                  </p:par>
                                </p:childTnLst>
                              </p:cTn>
                            </p:par>
                            <p:par>
                              <p:cTn id="65" fill="hold">
                                <p:stCondLst>
                                  <p:cond delay="2000"/>
                                </p:stCondLst>
                                <p:childTnLst>
                                  <p:par>
                                    <p:cTn id="66" presetID="8" presetClass="emph" presetSubtype="0" fill="hold" nodeType="afterEffect" p14:presetBounceEnd="15000">
                                      <p:stCondLst>
                                        <p:cond delay="0"/>
                                      </p:stCondLst>
                                      <p:childTnLst>
                                        <p:animRot by="600000" p14:bounceEnd="15000">
                                          <p:cBhvr>
                                            <p:cTn id="67" dur="2000" fill="hold"/>
                                            <p:tgtEl>
                                              <p:spTgt spid="12"/>
                                            </p:tgtEl>
                                            <p:attrNameLst>
                                              <p:attrName>r</p:attrName>
                                            </p:attrNameLst>
                                          </p:cBhvr>
                                        </p:animRot>
                                      </p:childTnLst>
                                    </p:cTn>
                                  </p:par>
                                  <p:par>
                                    <p:cTn id="68" presetID="64" presetClass="path" presetSubtype="0" fill="hold" nodeType="withEffect">
                                      <p:stCondLst>
                                        <p:cond delay="0"/>
                                      </p:stCondLst>
                                      <p:childTnLst>
                                        <p:animMotion origin="layout" path="M -1.04167E-6 4.07407E-6 L -1.04167E-6 -0.03287 " pathEditMode="relative" rAng="0" ptsTypes="AA">
                                          <p:cBhvr>
                                            <p:cTn id="69" dur="2000" fill="hold"/>
                                            <p:tgtEl>
                                              <p:spTgt spid="27"/>
                                            </p:tgtEl>
                                            <p:attrNameLst>
                                              <p:attrName>ppt_x</p:attrName>
                                              <p:attrName>ppt_y</p:attrName>
                                            </p:attrNameLst>
                                          </p:cBhvr>
                                          <p:rCtr x="0" y="-1644"/>
                                        </p:animMotion>
                                      </p:childTnLst>
                                    </p:cTn>
                                  </p:par>
                                  <p:par>
                                    <p:cTn id="70" presetID="42" presetClass="path" presetSubtype="0" fill="hold" nodeType="withEffect">
                                      <p:stCondLst>
                                        <p:cond delay="0"/>
                                      </p:stCondLst>
                                      <p:childTnLst>
                                        <p:animMotion origin="layout" path="M -8.33333E-7 1.48148E-6 L -8.33333E-7 0.03102 " pathEditMode="relative" rAng="0" ptsTypes="AA">
                                          <p:cBhvr>
                                            <p:cTn id="71" dur="2000" fill="hold"/>
                                            <p:tgtEl>
                                              <p:spTgt spid="28"/>
                                            </p:tgtEl>
                                            <p:attrNameLst>
                                              <p:attrName>ppt_x</p:attrName>
                                              <p:attrName>ppt_y</p:attrName>
                                            </p:attrNameLst>
                                          </p:cBhvr>
                                          <p:rCtr x="0" y="1551"/>
                                        </p:animMotion>
                                      </p:childTnLst>
                                    </p:cTn>
                                  </p:par>
                                  <p:par>
                                    <p:cTn id="72" presetID="42" presetClass="path" presetSubtype="0" fill="hold" grpId="0" nodeType="withEffect">
                                      <p:stCondLst>
                                        <p:cond delay="0"/>
                                      </p:stCondLst>
                                      <p:childTnLst>
                                        <p:animMotion origin="layout" path="M -2.5E-6 4.81481E-6 L -2.5E-6 0.03101 " pathEditMode="relative" rAng="0" ptsTypes="AA">
                                          <p:cBhvr>
                                            <p:cTn id="73" dur="2000" fill="hold"/>
                                            <p:tgtEl>
                                              <p:spTgt spid="21"/>
                                            </p:tgtEl>
                                            <p:attrNameLst>
                                              <p:attrName>ppt_x</p:attrName>
                                              <p:attrName>ppt_y</p:attrName>
                                            </p:attrNameLst>
                                          </p:cBhvr>
                                          <p:rCtr x="0" y="1551"/>
                                        </p:animMotion>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1000"/>
                                            <p:tgtEl>
                                              <p:spTgt spid="10"/>
                                            </p:tgtEl>
                                          </p:cBhvr>
                                        </p:animEffect>
                                        <p:anim calcmode="lin" valueType="num">
                                          <p:cBhvr>
                                            <p:cTn id="79" dur="1000" fill="hold"/>
                                            <p:tgtEl>
                                              <p:spTgt spid="10"/>
                                            </p:tgtEl>
                                            <p:attrNameLst>
                                              <p:attrName>ppt_x</p:attrName>
                                            </p:attrNameLst>
                                          </p:cBhvr>
                                          <p:tavLst>
                                            <p:tav tm="0">
                                              <p:val>
                                                <p:strVal val="#ppt_x"/>
                                              </p:val>
                                            </p:tav>
                                            <p:tav tm="100000">
                                              <p:val>
                                                <p:strVal val="#ppt_x"/>
                                              </p:val>
                                            </p:tav>
                                          </p:tavLst>
                                        </p:anim>
                                        <p:anim calcmode="lin" valueType="num">
                                          <p:cBhvr>
                                            <p:cTn id="80" dur="1000" fill="hold"/>
                                            <p:tgtEl>
                                              <p:spTgt spid="10"/>
                                            </p:tgtEl>
                                            <p:attrNameLst>
                                              <p:attrName>ppt_y</p:attrName>
                                            </p:attrNameLst>
                                          </p:cBhvr>
                                          <p:tavLst>
                                            <p:tav tm="0">
                                              <p:val>
                                                <p:strVal val="#ppt_y+.1"/>
                                              </p:val>
                                            </p:tav>
                                            <p:tav tm="100000">
                                              <p:val>
                                                <p:strVal val="#ppt_y"/>
                                              </p:val>
                                            </p:tav>
                                          </p:tavLst>
                                        </p:anim>
                                      </p:childTnLst>
                                    </p:cTn>
                                  </p:par>
                                </p:childTnLst>
                              </p:cTn>
                            </p:par>
                            <p:par>
                              <p:cTn id="81" fill="hold">
                                <p:stCondLst>
                                  <p:cond delay="1000"/>
                                </p:stCondLst>
                                <p:childTnLst>
                                  <p:par>
                                    <p:cTn id="82" presetID="2" presetClass="entr" presetSubtype="4" fill="hold" nodeType="afterEffect">
                                      <p:stCondLst>
                                        <p:cond delay="0"/>
                                      </p:stCondLst>
                                      <p:childTnLst>
                                        <p:set>
                                          <p:cBhvr>
                                            <p:cTn id="83" dur="1" fill="hold">
                                              <p:stCondLst>
                                                <p:cond delay="0"/>
                                              </p:stCondLst>
                                            </p:cTn>
                                            <p:tgtEl>
                                              <p:spTgt spid="39"/>
                                            </p:tgtEl>
                                            <p:attrNameLst>
                                              <p:attrName>style.visibility</p:attrName>
                                            </p:attrNameLst>
                                          </p:cBhvr>
                                          <p:to>
                                            <p:strVal val="visible"/>
                                          </p:to>
                                        </p:set>
                                        <p:anim calcmode="lin" valueType="num">
                                          <p:cBhvr additive="base">
                                            <p:cTn id="84" dur="500" fill="hold"/>
                                            <p:tgtEl>
                                              <p:spTgt spid="39"/>
                                            </p:tgtEl>
                                            <p:attrNameLst>
                                              <p:attrName>ppt_x</p:attrName>
                                            </p:attrNameLst>
                                          </p:cBhvr>
                                          <p:tavLst>
                                            <p:tav tm="0">
                                              <p:val>
                                                <p:strVal val="#ppt_x"/>
                                              </p:val>
                                            </p:tav>
                                            <p:tav tm="100000">
                                              <p:val>
                                                <p:strVal val="#ppt_x"/>
                                              </p:val>
                                            </p:tav>
                                          </p:tavLst>
                                        </p:anim>
                                        <p:anim calcmode="lin" valueType="num">
                                          <p:cBhvr additive="base">
                                            <p:cTn id="85" dur="500" fill="hold"/>
                                            <p:tgtEl>
                                              <p:spTgt spid="39"/>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42"/>
                                            </p:tgtEl>
                                            <p:attrNameLst>
                                              <p:attrName>style.visibility</p:attrName>
                                            </p:attrNameLst>
                                          </p:cBhvr>
                                          <p:to>
                                            <p:strVal val="visible"/>
                                          </p:to>
                                        </p:set>
                                        <p:anim calcmode="lin" valueType="num">
                                          <p:cBhvr additive="base">
                                            <p:cTn id="88" dur="500" fill="hold"/>
                                            <p:tgtEl>
                                              <p:spTgt spid="42"/>
                                            </p:tgtEl>
                                            <p:attrNameLst>
                                              <p:attrName>ppt_x</p:attrName>
                                            </p:attrNameLst>
                                          </p:cBhvr>
                                          <p:tavLst>
                                            <p:tav tm="0">
                                              <p:val>
                                                <p:strVal val="#ppt_x"/>
                                              </p:val>
                                            </p:tav>
                                            <p:tav tm="100000">
                                              <p:val>
                                                <p:strVal val="#ppt_x"/>
                                              </p:val>
                                            </p:tav>
                                          </p:tavLst>
                                        </p:anim>
                                        <p:anim calcmode="lin" valueType="num">
                                          <p:cBhvr additive="base">
                                            <p:cTn id="89" dur="500" fill="hold"/>
                                            <p:tgtEl>
                                              <p:spTgt spid="42"/>
                                            </p:tgtEl>
                                            <p:attrNameLst>
                                              <p:attrName>ppt_y</p:attrName>
                                            </p:attrNameLst>
                                          </p:cBhvr>
                                          <p:tavLst>
                                            <p:tav tm="0">
                                              <p:val>
                                                <p:strVal val="1+#ppt_h/2"/>
                                              </p:val>
                                            </p:tav>
                                            <p:tav tm="100000">
                                              <p:val>
                                                <p:strVal val="#ppt_y"/>
                                              </p:val>
                                            </p:tav>
                                          </p:tavLst>
                                        </p:anim>
                                      </p:childTnLst>
                                    </p:cTn>
                                  </p:par>
                                  <p:par>
                                    <p:cTn id="90" presetID="2" presetClass="entr" presetSubtype="4" fill="hold" nodeType="withEffect">
                                      <p:stCondLst>
                                        <p:cond delay="0"/>
                                      </p:stCondLst>
                                      <p:childTnLst>
                                        <p:set>
                                          <p:cBhvr>
                                            <p:cTn id="91" dur="1" fill="hold">
                                              <p:stCondLst>
                                                <p:cond delay="0"/>
                                              </p:stCondLst>
                                            </p:cTn>
                                            <p:tgtEl>
                                              <p:spTgt spid="47"/>
                                            </p:tgtEl>
                                            <p:attrNameLst>
                                              <p:attrName>style.visibility</p:attrName>
                                            </p:attrNameLst>
                                          </p:cBhvr>
                                          <p:to>
                                            <p:strVal val="visible"/>
                                          </p:to>
                                        </p:set>
                                        <p:anim calcmode="lin" valueType="num">
                                          <p:cBhvr additive="base">
                                            <p:cTn id="92" dur="500" fill="hold"/>
                                            <p:tgtEl>
                                              <p:spTgt spid="47"/>
                                            </p:tgtEl>
                                            <p:attrNameLst>
                                              <p:attrName>ppt_x</p:attrName>
                                            </p:attrNameLst>
                                          </p:cBhvr>
                                          <p:tavLst>
                                            <p:tav tm="0">
                                              <p:val>
                                                <p:strVal val="#ppt_x"/>
                                              </p:val>
                                            </p:tav>
                                            <p:tav tm="100000">
                                              <p:val>
                                                <p:strVal val="#ppt_x"/>
                                              </p:val>
                                            </p:tav>
                                          </p:tavLst>
                                        </p:anim>
                                        <p:anim calcmode="lin" valueType="num">
                                          <p:cBhvr additive="base">
                                            <p:cTn id="93" dur="500" fill="hold"/>
                                            <p:tgtEl>
                                              <p:spTgt spid="47"/>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100"/>
                                            </p:tgtEl>
                                            <p:attrNameLst>
                                              <p:attrName>style.visibility</p:attrName>
                                            </p:attrNameLst>
                                          </p:cBhvr>
                                          <p:to>
                                            <p:strVal val="visible"/>
                                          </p:to>
                                        </p:set>
                                        <p:anim calcmode="lin" valueType="num">
                                          <p:cBhvr additive="base">
                                            <p:cTn id="96" dur="500" fill="hold"/>
                                            <p:tgtEl>
                                              <p:spTgt spid="100"/>
                                            </p:tgtEl>
                                            <p:attrNameLst>
                                              <p:attrName>ppt_x</p:attrName>
                                            </p:attrNameLst>
                                          </p:cBhvr>
                                          <p:tavLst>
                                            <p:tav tm="0">
                                              <p:val>
                                                <p:strVal val="#ppt_x"/>
                                              </p:val>
                                            </p:tav>
                                            <p:tav tm="100000">
                                              <p:val>
                                                <p:strVal val="#ppt_x"/>
                                              </p:val>
                                            </p:tav>
                                          </p:tavLst>
                                        </p:anim>
                                        <p:anim calcmode="lin" valueType="num">
                                          <p:cBhvr additive="base">
                                            <p:cTn id="97" dur="500" fill="hold"/>
                                            <p:tgtEl>
                                              <p:spTgt spid="100"/>
                                            </p:tgtEl>
                                            <p:attrNameLst>
                                              <p:attrName>ppt_y</p:attrName>
                                            </p:attrNameLst>
                                          </p:cBhvr>
                                          <p:tavLst>
                                            <p:tav tm="0">
                                              <p:val>
                                                <p:strVal val="1+#ppt_h/2"/>
                                              </p:val>
                                            </p:tav>
                                            <p:tav tm="100000">
                                              <p:val>
                                                <p:strVal val="#ppt_y"/>
                                              </p:val>
                                            </p:tav>
                                          </p:tavLst>
                                        </p:anim>
                                      </p:childTnLst>
                                    </p:cTn>
                                  </p:par>
                                  <p:par>
                                    <p:cTn id="98" presetID="2" presetClass="entr" presetSubtype="4" fill="hold" grpId="0" nodeType="withEffect">
                                      <p:stCondLst>
                                        <p:cond delay="0"/>
                                      </p:stCondLst>
                                      <p:childTnLst>
                                        <p:set>
                                          <p:cBhvr>
                                            <p:cTn id="99" dur="1" fill="hold">
                                              <p:stCondLst>
                                                <p:cond delay="0"/>
                                              </p:stCondLst>
                                            </p:cTn>
                                            <p:tgtEl>
                                              <p:spTgt spid="101"/>
                                            </p:tgtEl>
                                            <p:attrNameLst>
                                              <p:attrName>style.visibility</p:attrName>
                                            </p:attrNameLst>
                                          </p:cBhvr>
                                          <p:to>
                                            <p:strVal val="visible"/>
                                          </p:to>
                                        </p:set>
                                        <p:anim calcmode="lin" valueType="num">
                                          <p:cBhvr additive="base">
                                            <p:cTn id="100" dur="500" fill="hold"/>
                                            <p:tgtEl>
                                              <p:spTgt spid="101"/>
                                            </p:tgtEl>
                                            <p:attrNameLst>
                                              <p:attrName>ppt_x</p:attrName>
                                            </p:attrNameLst>
                                          </p:cBhvr>
                                          <p:tavLst>
                                            <p:tav tm="0">
                                              <p:val>
                                                <p:strVal val="#ppt_x"/>
                                              </p:val>
                                            </p:tav>
                                            <p:tav tm="100000">
                                              <p:val>
                                                <p:strVal val="#ppt_x"/>
                                              </p:val>
                                            </p:tav>
                                          </p:tavLst>
                                        </p:anim>
                                        <p:anim calcmode="lin" valueType="num">
                                          <p:cBhvr additive="base">
                                            <p:cTn id="101" dur="500" fill="hold"/>
                                            <p:tgtEl>
                                              <p:spTgt spid="101"/>
                                            </p:tgtEl>
                                            <p:attrNameLst>
                                              <p:attrName>ppt_y</p:attrName>
                                            </p:attrNameLst>
                                          </p:cBhvr>
                                          <p:tavLst>
                                            <p:tav tm="0">
                                              <p:val>
                                                <p:strVal val="1+#ppt_h/2"/>
                                              </p:val>
                                            </p:tav>
                                            <p:tav tm="100000">
                                              <p:val>
                                                <p:strVal val="#ppt_y"/>
                                              </p:val>
                                            </p:tav>
                                          </p:tavLst>
                                        </p:anim>
                                      </p:childTnLst>
                                    </p:cTn>
                                  </p:par>
                                  <p:par>
                                    <p:cTn id="102" presetID="2" presetClass="entr" presetSubtype="4" fill="hold" grpId="0" nodeType="withEffect">
                                      <p:stCondLst>
                                        <p:cond delay="0"/>
                                      </p:stCondLst>
                                      <p:childTnLst>
                                        <p:set>
                                          <p:cBhvr>
                                            <p:cTn id="103" dur="1" fill="hold">
                                              <p:stCondLst>
                                                <p:cond delay="0"/>
                                              </p:stCondLst>
                                            </p:cTn>
                                            <p:tgtEl>
                                              <p:spTgt spid="102"/>
                                            </p:tgtEl>
                                            <p:attrNameLst>
                                              <p:attrName>style.visibility</p:attrName>
                                            </p:attrNameLst>
                                          </p:cBhvr>
                                          <p:to>
                                            <p:strVal val="visible"/>
                                          </p:to>
                                        </p:set>
                                        <p:anim calcmode="lin" valueType="num">
                                          <p:cBhvr additive="base">
                                            <p:cTn id="104" dur="500" fill="hold"/>
                                            <p:tgtEl>
                                              <p:spTgt spid="102"/>
                                            </p:tgtEl>
                                            <p:attrNameLst>
                                              <p:attrName>ppt_x</p:attrName>
                                            </p:attrNameLst>
                                          </p:cBhvr>
                                          <p:tavLst>
                                            <p:tav tm="0">
                                              <p:val>
                                                <p:strVal val="#ppt_x"/>
                                              </p:val>
                                            </p:tav>
                                            <p:tav tm="100000">
                                              <p:val>
                                                <p:strVal val="#ppt_x"/>
                                              </p:val>
                                            </p:tav>
                                          </p:tavLst>
                                        </p:anim>
                                        <p:anim calcmode="lin" valueType="num">
                                          <p:cBhvr additive="base">
                                            <p:cTn id="105" dur="500" fill="hold"/>
                                            <p:tgtEl>
                                              <p:spTgt spid="102"/>
                                            </p:tgtEl>
                                            <p:attrNameLst>
                                              <p:attrName>ppt_y</p:attrName>
                                            </p:attrNameLst>
                                          </p:cBhvr>
                                          <p:tavLst>
                                            <p:tav tm="0">
                                              <p:val>
                                                <p:strVal val="1+#ppt_h/2"/>
                                              </p:val>
                                            </p:tav>
                                            <p:tav tm="100000">
                                              <p:val>
                                                <p:strVal val="#ppt_y"/>
                                              </p:val>
                                            </p:tav>
                                          </p:tavLst>
                                        </p:anim>
                                      </p:childTnLst>
                                    </p:cTn>
                                  </p:par>
                                  <p:par>
                                    <p:cTn id="106" presetID="2" presetClass="entr" presetSubtype="4" fill="hold" nodeType="withEffect">
                                      <p:stCondLst>
                                        <p:cond delay="0"/>
                                      </p:stCondLst>
                                      <p:childTnLst>
                                        <p:set>
                                          <p:cBhvr>
                                            <p:cTn id="107" dur="1" fill="hold">
                                              <p:stCondLst>
                                                <p:cond delay="0"/>
                                              </p:stCondLst>
                                            </p:cTn>
                                            <p:tgtEl>
                                              <p:spTgt spid="99"/>
                                            </p:tgtEl>
                                            <p:attrNameLst>
                                              <p:attrName>style.visibility</p:attrName>
                                            </p:attrNameLst>
                                          </p:cBhvr>
                                          <p:to>
                                            <p:strVal val="visible"/>
                                          </p:to>
                                        </p:set>
                                        <p:anim calcmode="lin" valueType="num">
                                          <p:cBhvr additive="base">
                                            <p:cTn id="108" dur="500" fill="hold"/>
                                            <p:tgtEl>
                                              <p:spTgt spid="99"/>
                                            </p:tgtEl>
                                            <p:attrNameLst>
                                              <p:attrName>ppt_x</p:attrName>
                                            </p:attrNameLst>
                                          </p:cBhvr>
                                          <p:tavLst>
                                            <p:tav tm="0">
                                              <p:val>
                                                <p:strVal val="#ppt_x"/>
                                              </p:val>
                                            </p:tav>
                                            <p:tav tm="100000">
                                              <p:val>
                                                <p:strVal val="#ppt_x"/>
                                              </p:val>
                                            </p:tav>
                                          </p:tavLst>
                                        </p:anim>
                                        <p:anim calcmode="lin" valueType="num">
                                          <p:cBhvr additive="base">
                                            <p:cTn id="109" dur="500" fill="hold"/>
                                            <p:tgtEl>
                                              <p:spTgt spid="99"/>
                                            </p:tgtEl>
                                            <p:attrNameLst>
                                              <p:attrName>ppt_y</p:attrName>
                                            </p:attrNameLst>
                                          </p:cBhvr>
                                          <p:tavLst>
                                            <p:tav tm="0">
                                              <p:val>
                                                <p:strVal val="1+#ppt_h/2"/>
                                              </p:val>
                                            </p:tav>
                                            <p:tav tm="100000">
                                              <p:val>
                                                <p:strVal val="#ppt_y"/>
                                              </p:val>
                                            </p:tav>
                                          </p:tavLst>
                                        </p:anim>
                                      </p:childTnLst>
                                    </p:cTn>
                                  </p:par>
                                  <p:par>
                                    <p:cTn id="110" presetID="2" presetClass="entr" presetSubtype="4" fill="hold" grpId="0" nodeType="withEffect">
                                      <p:stCondLst>
                                        <p:cond delay="0"/>
                                      </p:stCondLst>
                                      <p:childTnLst>
                                        <p:set>
                                          <p:cBhvr>
                                            <p:cTn id="111" dur="1" fill="hold">
                                              <p:stCondLst>
                                                <p:cond delay="0"/>
                                              </p:stCondLst>
                                            </p:cTn>
                                            <p:tgtEl>
                                              <p:spTgt spid="41"/>
                                            </p:tgtEl>
                                            <p:attrNameLst>
                                              <p:attrName>style.visibility</p:attrName>
                                            </p:attrNameLst>
                                          </p:cBhvr>
                                          <p:to>
                                            <p:strVal val="visible"/>
                                          </p:to>
                                        </p:set>
                                        <p:anim calcmode="lin" valueType="num">
                                          <p:cBhvr additive="base">
                                            <p:cTn id="112" dur="500" fill="hold"/>
                                            <p:tgtEl>
                                              <p:spTgt spid="41"/>
                                            </p:tgtEl>
                                            <p:attrNameLst>
                                              <p:attrName>ppt_x</p:attrName>
                                            </p:attrNameLst>
                                          </p:cBhvr>
                                          <p:tavLst>
                                            <p:tav tm="0">
                                              <p:val>
                                                <p:strVal val="#ppt_x"/>
                                              </p:val>
                                            </p:tav>
                                            <p:tav tm="100000">
                                              <p:val>
                                                <p:strVal val="#ppt_x"/>
                                              </p:val>
                                            </p:tav>
                                          </p:tavLst>
                                        </p:anim>
                                        <p:anim calcmode="lin" valueType="num">
                                          <p:cBhvr additive="base">
                                            <p:cTn id="113" dur="500" fill="hold"/>
                                            <p:tgtEl>
                                              <p:spTgt spid="41"/>
                                            </p:tgtEl>
                                            <p:attrNameLst>
                                              <p:attrName>ppt_y</p:attrName>
                                            </p:attrNameLst>
                                          </p:cBhvr>
                                          <p:tavLst>
                                            <p:tav tm="0">
                                              <p:val>
                                                <p:strVal val="1+#ppt_h/2"/>
                                              </p:val>
                                            </p:tav>
                                            <p:tav tm="100000">
                                              <p:val>
                                                <p:strVal val="#ppt_y"/>
                                              </p:val>
                                            </p:tav>
                                          </p:tavLst>
                                        </p:anim>
                                      </p:childTnLst>
                                    </p:cTn>
                                  </p:par>
                                  <p:par>
                                    <p:cTn id="114" presetID="2" presetClass="entr" presetSubtype="4" fill="hold" grpId="0" nodeType="withEffect">
                                      <p:stCondLst>
                                        <p:cond delay="0"/>
                                      </p:stCondLst>
                                      <p:childTnLst>
                                        <p:set>
                                          <p:cBhvr>
                                            <p:cTn id="115" dur="1" fill="hold">
                                              <p:stCondLst>
                                                <p:cond delay="0"/>
                                              </p:stCondLst>
                                            </p:cTn>
                                            <p:tgtEl>
                                              <p:spTgt spid="50"/>
                                            </p:tgtEl>
                                            <p:attrNameLst>
                                              <p:attrName>style.visibility</p:attrName>
                                            </p:attrNameLst>
                                          </p:cBhvr>
                                          <p:to>
                                            <p:strVal val="visible"/>
                                          </p:to>
                                        </p:set>
                                        <p:anim calcmode="lin" valueType="num">
                                          <p:cBhvr additive="base">
                                            <p:cTn id="116" dur="500" fill="hold"/>
                                            <p:tgtEl>
                                              <p:spTgt spid="50"/>
                                            </p:tgtEl>
                                            <p:attrNameLst>
                                              <p:attrName>ppt_x</p:attrName>
                                            </p:attrNameLst>
                                          </p:cBhvr>
                                          <p:tavLst>
                                            <p:tav tm="0">
                                              <p:val>
                                                <p:strVal val="#ppt_x"/>
                                              </p:val>
                                            </p:tav>
                                            <p:tav tm="100000">
                                              <p:val>
                                                <p:strVal val="#ppt_x"/>
                                              </p:val>
                                            </p:tav>
                                          </p:tavLst>
                                        </p:anim>
                                        <p:anim calcmode="lin" valueType="num">
                                          <p:cBhvr additive="base">
                                            <p:cTn id="117"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10" presetClass="entr" presetSubtype="0" repeatCount="indefinite" fill="hold" nodeType="clickEffect">
                                      <p:stCondLst>
                                        <p:cond delay="0"/>
                                      </p:stCondLst>
                                      <p:childTnLst>
                                        <p:set>
                                          <p:cBhvr>
                                            <p:cTn id="121" dur="1" fill="hold">
                                              <p:stCondLst>
                                                <p:cond delay="0"/>
                                              </p:stCondLst>
                                            </p:cTn>
                                            <p:tgtEl>
                                              <p:spTgt spid="111"/>
                                            </p:tgtEl>
                                            <p:attrNameLst>
                                              <p:attrName>style.visibility</p:attrName>
                                            </p:attrNameLst>
                                          </p:cBhvr>
                                          <p:to>
                                            <p:strVal val="visible"/>
                                          </p:to>
                                        </p:set>
                                        <p:animEffect transition="in" filter="fade">
                                          <p:cBhvr>
                                            <p:cTn id="122" dur="500"/>
                                            <p:tgtEl>
                                              <p:spTgt spid="111"/>
                                            </p:tgtEl>
                                          </p:cBhvr>
                                        </p:animEffect>
                                      </p:childTnLst>
                                    </p:cTn>
                                  </p:par>
                                </p:childTnLst>
                              </p:cTn>
                            </p:par>
                            <p:par>
                              <p:cTn id="123" fill="hold">
                                <p:stCondLst>
                                  <p:cond delay="500"/>
                                </p:stCondLst>
                                <p:childTnLst>
                                  <p:par>
                                    <p:cTn id="124" presetID="8" presetClass="emph" presetSubtype="0" fill="hold" nodeType="afterEffect" p14:presetBounceEnd="15000">
                                      <p:stCondLst>
                                        <p:cond delay="0"/>
                                      </p:stCondLst>
                                      <p:childTnLst>
                                        <p:animRot by="600000" p14:bounceEnd="15000">
                                          <p:cBhvr>
                                            <p:cTn id="125" dur="2000" fill="hold"/>
                                            <p:tgtEl>
                                              <p:spTgt spid="39"/>
                                            </p:tgtEl>
                                            <p:attrNameLst>
                                              <p:attrName>r</p:attrName>
                                            </p:attrNameLst>
                                          </p:cBhvr>
                                        </p:animRot>
                                      </p:childTnLst>
                                    </p:cTn>
                                  </p:par>
                                  <p:par>
                                    <p:cTn id="126" presetID="64" presetClass="path" presetSubtype="0" fill="hold" nodeType="withEffect">
                                      <p:stCondLst>
                                        <p:cond delay="0"/>
                                      </p:stCondLst>
                                      <p:childTnLst>
                                        <p:animMotion origin="layout" path="M -1.45833E-6 0 L -1.45833E-6 -0.03287 " pathEditMode="relative" rAng="0" ptsTypes="AA">
                                          <p:cBhvr>
                                            <p:cTn id="127" dur="2000" fill="hold"/>
                                            <p:tgtEl>
                                              <p:spTgt spid="42"/>
                                            </p:tgtEl>
                                            <p:attrNameLst>
                                              <p:attrName>ppt_x</p:attrName>
                                              <p:attrName>ppt_y</p:attrName>
                                            </p:attrNameLst>
                                          </p:cBhvr>
                                          <p:rCtr x="0" y="-1644"/>
                                        </p:animMotion>
                                      </p:childTnLst>
                                    </p:cTn>
                                  </p:par>
                                  <p:par>
                                    <p:cTn id="128" presetID="42" presetClass="path" presetSubtype="0" fill="hold" nodeType="withEffect">
                                      <p:stCondLst>
                                        <p:cond delay="0"/>
                                      </p:stCondLst>
                                      <p:childTnLst>
                                        <p:animMotion origin="layout" path="M -1.25E-6 -2.59259E-6 L -1.25E-6 0.03102 " pathEditMode="relative" rAng="0" ptsTypes="AA">
                                          <p:cBhvr>
                                            <p:cTn id="129" dur="2000" fill="hold"/>
                                            <p:tgtEl>
                                              <p:spTgt spid="47"/>
                                            </p:tgtEl>
                                            <p:attrNameLst>
                                              <p:attrName>ppt_x</p:attrName>
                                              <p:attrName>ppt_y</p:attrName>
                                            </p:attrNameLst>
                                          </p:cBhvr>
                                          <p:rCtr x="0" y="15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1" grpId="0" animBg="1"/>
          <p:bldP spid="102" grpId="0" animBg="1"/>
          <p:bldP spid="6" grpId="0"/>
          <p:bldP spid="10" grpId="0"/>
          <p:bldP spid="21" grpId="0" animBg="1"/>
          <p:bldP spid="21" grpId="1" animBg="1"/>
          <p:bldP spid="22" grpId="0" animBg="1"/>
          <p:bldP spid="26" grpId="0" animBg="1"/>
          <p:bldP spid="41" grpId="0" animBg="1"/>
          <p:bldP spid="50" grpId="0" animBg="1"/>
          <p:bldP spid="2" grpId="0" animBg="1"/>
          <p:bldP spid="2" grpId="1" animBg="1"/>
          <p:bldP spid="62" grpId="0"/>
          <p:bldP spid="63" grpId="0"/>
          <p:bldP spid="64" grpId="0"/>
          <p:bldP spid="68" grpId="0"/>
          <p:bldP spid="68"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000"/>
                                            <p:tgtEl>
                                              <p:spTgt spid="2"/>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wipe(left)">
                                          <p:cBhvr>
                                            <p:cTn id="11" dur="500"/>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68"/>
                                            </p:tgtEl>
                                          </p:cBhvr>
                                        </p:animEffect>
                                        <p:set>
                                          <p:cBhvr>
                                            <p:cTn id="19" dur="1" fill="hold">
                                              <p:stCondLst>
                                                <p:cond delay="499"/>
                                              </p:stCondLst>
                                            </p:cTn>
                                            <p:tgtEl>
                                              <p:spTgt spid="6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62"/>
                                            </p:tgtEl>
                                          </p:cBhvr>
                                        </p:animEffect>
                                        <p:set>
                                          <p:cBhvr>
                                            <p:cTn id="22" dur="1" fill="hold">
                                              <p:stCondLst>
                                                <p:cond delay="499"/>
                                              </p:stCondLst>
                                            </p:cTn>
                                            <p:tgtEl>
                                              <p:spTgt spid="62"/>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63"/>
                                            </p:tgtEl>
                                          </p:cBhvr>
                                        </p:animEffect>
                                        <p:set>
                                          <p:cBhvr>
                                            <p:cTn id="25" dur="1" fill="hold">
                                              <p:stCondLst>
                                                <p:cond delay="499"/>
                                              </p:stCondLst>
                                            </p:cTn>
                                            <p:tgtEl>
                                              <p:spTgt spid="63"/>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64"/>
                                            </p:tgtEl>
                                          </p:cBhvr>
                                        </p:animEffect>
                                        <p:set>
                                          <p:cBhvr>
                                            <p:cTn id="28" dur="1" fill="hold">
                                              <p:stCondLst>
                                                <p:cond delay="499"/>
                                              </p:stCondLst>
                                            </p:cTn>
                                            <p:tgtEl>
                                              <p:spTgt spid="64"/>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childTnLst>
                              </p:cTn>
                            </p:par>
                            <p:par>
                              <p:cTn id="32" fill="hold">
                                <p:stCondLst>
                                  <p:cond delay="500"/>
                                </p:stCondLst>
                                <p:childTnLst>
                                  <p:par>
                                    <p:cTn id="33" presetID="42"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par>
                              <p:cTn id="38" fill="hold">
                                <p:stCondLst>
                                  <p:cond delay="1500"/>
                                </p:stCondLst>
                                <p:childTnLst>
                                  <p:par>
                                    <p:cTn id="39" presetID="2" presetClass="entr" presetSubtype="4"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ppt_x"/>
                                              </p:val>
                                            </p:tav>
                                            <p:tav tm="100000">
                                              <p:val>
                                                <p:strVal val="#ppt_x"/>
                                              </p:val>
                                            </p:tav>
                                          </p:tavLst>
                                        </p:anim>
                                        <p:anim calcmode="lin" valueType="num">
                                          <p:cBhvr additive="base">
                                            <p:cTn id="46" dur="500" fill="hold"/>
                                            <p:tgtEl>
                                              <p:spTgt spid="2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ppt_x"/>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additive="base">
                                            <p:cTn id="57" dur="500" fill="hold"/>
                                            <p:tgtEl>
                                              <p:spTgt spid="26"/>
                                            </p:tgtEl>
                                            <p:attrNameLst>
                                              <p:attrName>ppt_x</p:attrName>
                                            </p:attrNameLst>
                                          </p:cBhvr>
                                          <p:tavLst>
                                            <p:tav tm="0">
                                              <p:val>
                                                <p:strVal val="#ppt_x"/>
                                              </p:val>
                                            </p:tav>
                                            <p:tav tm="100000">
                                              <p:val>
                                                <p:strVal val="#ppt_x"/>
                                              </p:val>
                                            </p:tav>
                                          </p:tavLst>
                                        </p:anim>
                                        <p:anim calcmode="lin" valueType="num">
                                          <p:cBhvr additive="base">
                                            <p:cTn id="5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 fill="hold" grpId="1" nodeType="click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2000" fill="hold"/>
                                            <p:tgtEl>
                                              <p:spTgt spid="21"/>
                                            </p:tgtEl>
                                            <p:attrNameLst>
                                              <p:attrName>ppt_x</p:attrName>
                                            </p:attrNameLst>
                                          </p:cBhvr>
                                          <p:tavLst>
                                            <p:tav tm="0">
                                              <p:val>
                                                <p:strVal val="#ppt_x"/>
                                              </p:val>
                                            </p:tav>
                                            <p:tav tm="100000">
                                              <p:val>
                                                <p:strVal val="#ppt_x"/>
                                              </p:val>
                                            </p:tav>
                                          </p:tavLst>
                                        </p:anim>
                                        <p:anim calcmode="lin" valueType="num">
                                          <p:cBhvr additive="base">
                                            <p:cTn id="64" dur="2000" fill="hold"/>
                                            <p:tgtEl>
                                              <p:spTgt spid="21"/>
                                            </p:tgtEl>
                                            <p:attrNameLst>
                                              <p:attrName>ppt_y</p:attrName>
                                            </p:attrNameLst>
                                          </p:cBhvr>
                                          <p:tavLst>
                                            <p:tav tm="0">
                                              <p:val>
                                                <p:strVal val="0-#ppt_h/2"/>
                                              </p:val>
                                            </p:tav>
                                            <p:tav tm="100000">
                                              <p:val>
                                                <p:strVal val="#ppt_y"/>
                                              </p:val>
                                            </p:tav>
                                          </p:tavLst>
                                        </p:anim>
                                      </p:childTnLst>
                                    </p:cTn>
                                  </p:par>
                                </p:childTnLst>
                              </p:cTn>
                            </p:par>
                            <p:par>
                              <p:cTn id="65" fill="hold">
                                <p:stCondLst>
                                  <p:cond delay="2000"/>
                                </p:stCondLst>
                                <p:childTnLst>
                                  <p:par>
                                    <p:cTn id="66" presetID="8" presetClass="emph" presetSubtype="0" fill="hold" nodeType="afterEffect">
                                      <p:stCondLst>
                                        <p:cond delay="0"/>
                                      </p:stCondLst>
                                      <p:childTnLst>
                                        <p:animRot by="600000">
                                          <p:cBhvr>
                                            <p:cTn id="67" dur="2000" fill="hold"/>
                                            <p:tgtEl>
                                              <p:spTgt spid="12"/>
                                            </p:tgtEl>
                                            <p:attrNameLst>
                                              <p:attrName>r</p:attrName>
                                            </p:attrNameLst>
                                          </p:cBhvr>
                                        </p:animRot>
                                      </p:childTnLst>
                                    </p:cTn>
                                  </p:par>
                                  <p:par>
                                    <p:cTn id="68" presetID="64" presetClass="path" presetSubtype="0" fill="hold" nodeType="withEffect">
                                      <p:stCondLst>
                                        <p:cond delay="0"/>
                                      </p:stCondLst>
                                      <p:childTnLst>
                                        <p:animMotion origin="layout" path="M -1.04167E-6 4.07407E-6 L -1.04167E-6 -0.03287 " pathEditMode="relative" rAng="0" ptsTypes="AA">
                                          <p:cBhvr>
                                            <p:cTn id="69" dur="2000" fill="hold"/>
                                            <p:tgtEl>
                                              <p:spTgt spid="27"/>
                                            </p:tgtEl>
                                            <p:attrNameLst>
                                              <p:attrName>ppt_x</p:attrName>
                                              <p:attrName>ppt_y</p:attrName>
                                            </p:attrNameLst>
                                          </p:cBhvr>
                                          <p:rCtr x="0" y="-1644"/>
                                        </p:animMotion>
                                      </p:childTnLst>
                                    </p:cTn>
                                  </p:par>
                                  <p:par>
                                    <p:cTn id="70" presetID="42" presetClass="path" presetSubtype="0" fill="hold" nodeType="withEffect">
                                      <p:stCondLst>
                                        <p:cond delay="0"/>
                                      </p:stCondLst>
                                      <p:childTnLst>
                                        <p:animMotion origin="layout" path="M -8.33333E-7 1.48148E-6 L -8.33333E-7 0.03102 " pathEditMode="relative" rAng="0" ptsTypes="AA">
                                          <p:cBhvr>
                                            <p:cTn id="71" dur="2000" fill="hold"/>
                                            <p:tgtEl>
                                              <p:spTgt spid="28"/>
                                            </p:tgtEl>
                                            <p:attrNameLst>
                                              <p:attrName>ppt_x</p:attrName>
                                              <p:attrName>ppt_y</p:attrName>
                                            </p:attrNameLst>
                                          </p:cBhvr>
                                          <p:rCtr x="0" y="1551"/>
                                        </p:animMotion>
                                      </p:childTnLst>
                                    </p:cTn>
                                  </p:par>
                                  <p:par>
                                    <p:cTn id="72" presetID="42" presetClass="path" presetSubtype="0" fill="hold" grpId="0" nodeType="withEffect">
                                      <p:stCondLst>
                                        <p:cond delay="0"/>
                                      </p:stCondLst>
                                      <p:childTnLst>
                                        <p:animMotion origin="layout" path="M -2.5E-6 4.81481E-6 L -2.5E-6 0.03101 " pathEditMode="relative" rAng="0" ptsTypes="AA">
                                          <p:cBhvr>
                                            <p:cTn id="73" dur="2000" fill="hold"/>
                                            <p:tgtEl>
                                              <p:spTgt spid="21"/>
                                            </p:tgtEl>
                                            <p:attrNameLst>
                                              <p:attrName>ppt_x</p:attrName>
                                              <p:attrName>ppt_y</p:attrName>
                                            </p:attrNameLst>
                                          </p:cBhvr>
                                          <p:rCtr x="0" y="1551"/>
                                        </p:animMotion>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1000"/>
                                            <p:tgtEl>
                                              <p:spTgt spid="10"/>
                                            </p:tgtEl>
                                          </p:cBhvr>
                                        </p:animEffect>
                                        <p:anim calcmode="lin" valueType="num">
                                          <p:cBhvr>
                                            <p:cTn id="79" dur="1000" fill="hold"/>
                                            <p:tgtEl>
                                              <p:spTgt spid="10"/>
                                            </p:tgtEl>
                                            <p:attrNameLst>
                                              <p:attrName>ppt_x</p:attrName>
                                            </p:attrNameLst>
                                          </p:cBhvr>
                                          <p:tavLst>
                                            <p:tav tm="0">
                                              <p:val>
                                                <p:strVal val="#ppt_x"/>
                                              </p:val>
                                            </p:tav>
                                            <p:tav tm="100000">
                                              <p:val>
                                                <p:strVal val="#ppt_x"/>
                                              </p:val>
                                            </p:tav>
                                          </p:tavLst>
                                        </p:anim>
                                        <p:anim calcmode="lin" valueType="num">
                                          <p:cBhvr>
                                            <p:cTn id="80" dur="1000" fill="hold"/>
                                            <p:tgtEl>
                                              <p:spTgt spid="10"/>
                                            </p:tgtEl>
                                            <p:attrNameLst>
                                              <p:attrName>ppt_y</p:attrName>
                                            </p:attrNameLst>
                                          </p:cBhvr>
                                          <p:tavLst>
                                            <p:tav tm="0">
                                              <p:val>
                                                <p:strVal val="#ppt_y+.1"/>
                                              </p:val>
                                            </p:tav>
                                            <p:tav tm="100000">
                                              <p:val>
                                                <p:strVal val="#ppt_y"/>
                                              </p:val>
                                            </p:tav>
                                          </p:tavLst>
                                        </p:anim>
                                      </p:childTnLst>
                                    </p:cTn>
                                  </p:par>
                                </p:childTnLst>
                              </p:cTn>
                            </p:par>
                            <p:par>
                              <p:cTn id="81" fill="hold">
                                <p:stCondLst>
                                  <p:cond delay="1000"/>
                                </p:stCondLst>
                                <p:childTnLst>
                                  <p:par>
                                    <p:cTn id="82" presetID="2" presetClass="entr" presetSubtype="4" fill="hold" nodeType="afterEffect">
                                      <p:stCondLst>
                                        <p:cond delay="0"/>
                                      </p:stCondLst>
                                      <p:childTnLst>
                                        <p:set>
                                          <p:cBhvr>
                                            <p:cTn id="83" dur="1" fill="hold">
                                              <p:stCondLst>
                                                <p:cond delay="0"/>
                                              </p:stCondLst>
                                            </p:cTn>
                                            <p:tgtEl>
                                              <p:spTgt spid="39"/>
                                            </p:tgtEl>
                                            <p:attrNameLst>
                                              <p:attrName>style.visibility</p:attrName>
                                            </p:attrNameLst>
                                          </p:cBhvr>
                                          <p:to>
                                            <p:strVal val="visible"/>
                                          </p:to>
                                        </p:set>
                                        <p:anim calcmode="lin" valueType="num">
                                          <p:cBhvr additive="base">
                                            <p:cTn id="84" dur="500" fill="hold"/>
                                            <p:tgtEl>
                                              <p:spTgt spid="39"/>
                                            </p:tgtEl>
                                            <p:attrNameLst>
                                              <p:attrName>ppt_x</p:attrName>
                                            </p:attrNameLst>
                                          </p:cBhvr>
                                          <p:tavLst>
                                            <p:tav tm="0">
                                              <p:val>
                                                <p:strVal val="#ppt_x"/>
                                              </p:val>
                                            </p:tav>
                                            <p:tav tm="100000">
                                              <p:val>
                                                <p:strVal val="#ppt_x"/>
                                              </p:val>
                                            </p:tav>
                                          </p:tavLst>
                                        </p:anim>
                                        <p:anim calcmode="lin" valueType="num">
                                          <p:cBhvr additive="base">
                                            <p:cTn id="85" dur="500" fill="hold"/>
                                            <p:tgtEl>
                                              <p:spTgt spid="39"/>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42"/>
                                            </p:tgtEl>
                                            <p:attrNameLst>
                                              <p:attrName>style.visibility</p:attrName>
                                            </p:attrNameLst>
                                          </p:cBhvr>
                                          <p:to>
                                            <p:strVal val="visible"/>
                                          </p:to>
                                        </p:set>
                                        <p:anim calcmode="lin" valueType="num">
                                          <p:cBhvr additive="base">
                                            <p:cTn id="88" dur="500" fill="hold"/>
                                            <p:tgtEl>
                                              <p:spTgt spid="42"/>
                                            </p:tgtEl>
                                            <p:attrNameLst>
                                              <p:attrName>ppt_x</p:attrName>
                                            </p:attrNameLst>
                                          </p:cBhvr>
                                          <p:tavLst>
                                            <p:tav tm="0">
                                              <p:val>
                                                <p:strVal val="#ppt_x"/>
                                              </p:val>
                                            </p:tav>
                                            <p:tav tm="100000">
                                              <p:val>
                                                <p:strVal val="#ppt_x"/>
                                              </p:val>
                                            </p:tav>
                                          </p:tavLst>
                                        </p:anim>
                                        <p:anim calcmode="lin" valueType="num">
                                          <p:cBhvr additive="base">
                                            <p:cTn id="89" dur="500" fill="hold"/>
                                            <p:tgtEl>
                                              <p:spTgt spid="42"/>
                                            </p:tgtEl>
                                            <p:attrNameLst>
                                              <p:attrName>ppt_y</p:attrName>
                                            </p:attrNameLst>
                                          </p:cBhvr>
                                          <p:tavLst>
                                            <p:tav tm="0">
                                              <p:val>
                                                <p:strVal val="1+#ppt_h/2"/>
                                              </p:val>
                                            </p:tav>
                                            <p:tav tm="100000">
                                              <p:val>
                                                <p:strVal val="#ppt_y"/>
                                              </p:val>
                                            </p:tav>
                                          </p:tavLst>
                                        </p:anim>
                                      </p:childTnLst>
                                    </p:cTn>
                                  </p:par>
                                  <p:par>
                                    <p:cTn id="90" presetID="2" presetClass="entr" presetSubtype="4" fill="hold" nodeType="withEffect">
                                      <p:stCondLst>
                                        <p:cond delay="0"/>
                                      </p:stCondLst>
                                      <p:childTnLst>
                                        <p:set>
                                          <p:cBhvr>
                                            <p:cTn id="91" dur="1" fill="hold">
                                              <p:stCondLst>
                                                <p:cond delay="0"/>
                                              </p:stCondLst>
                                            </p:cTn>
                                            <p:tgtEl>
                                              <p:spTgt spid="47"/>
                                            </p:tgtEl>
                                            <p:attrNameLst>
                                              <p:attrName>style.visibility</p:attrName>
                                            </p:attrNameLst>
                                          </p:cBhvr>
                                          <p:to>
                                            <p:strVal val="visible"/>
                                          </p:to>
                                        </p:set>
                                        <p:anim calcmode="lin" valueType="num">
                                          <p:cBhvr additive="base">
                                            <p:cTn id="92" dur="500" fill="hold"/>
                                            <p:tgtEl>
                                              <p:spTgt spid="47"/>
                                            </p:tgtEl>
                                            <p:attrNameLst>
                                              <p:attrName>ppt_x</p:attrName>
                                            </p:attrNameLst>
                                          </p:cBhvr>
                                          <p:tavLst>
                                            <p:tav tm="0">
                                              <p:val>
                                                <p:strVal val="#ppt_x"/>
                                              </p:val>
                                            </p:tav>
                                            <p:tav tm="100000">
                                              <p:val>
                                                <p:strVal val="#ppt_x"/>
                                              </p:val>
                                            </p:tav>
                                          </p:tavLst>
                                        </p:anim>
                                        <p:anim calcmode="lin" valueType="num">
                                          <p:cBhvr additive="base">
                                            <p:cTn id="93" dur="500" fill="hold"/>
                                            <p:tgtEl>
                                              <p:spTgt spid="47"/>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100"/>
                                            </p:tgtEl>
                                            <p:attrNameLst>
                                              <p:attrName>style.visibility</p:attrName>
                                            </p:attrNameLst>
                                          </p:cBhvr>
                                          <p:to>
                                            <p:strVal val="visible"/>
                                          </p:to>
                                        </p:set>
                                        <p:anim calcmode="lin" valueType="num">
                                          <p:cBhvr additive="base">
                                            <p:cTn id="96" dur="500" fill="hold"/>
                                            <p:tgtEl>
                                              <p:spTgt spid="100"/>
                                            </p:tgtEl>
                                            <p:attrNameLst>
                                              <p:attrName>ppt_x</p:attrName>
                                            </p:attrNameLst>
                                          </p:cBhvr>
                                          <p:tavLst>
                                            <p:tav tm="0">
                                              <p:val>
                                                <p:strVal val="#ppt_x"/>
                                              </p:val>
                                            </p:tav>
                                            <p:tav tm="100000">
                                              <p:val>
                                                <p:strVal val="#ppt_x"/>
                                              </p:val>
                                            </p:tav>
                                          </p:tavLst>
                                        </p:anim>
                                        <p:anim calcmode="lin" valueType="num">
                                          <p:cBhvr additive="base">
                                            <p:cTn id="97" dur="500" fill="hold"/>
                                            <p:tgtEl>
                                              <p:spTgt spid="100"/>
                                            </p:tgtEl>
                                            <p:attrNameLst>
                                              <p:attrName>ppt_y</p:attrName>
                                            </p:attrNameLst>
                                          </p:cBhvr>
                                          <p:tavLst>
                                            <p:tav tm="0">
                                              <p:val>
                                                <p:strVal val="1+#ppt_h/2"/>
                                              </p:val>
                                            </p:tav>
                                            <p:tav tm="100000">
                                              <p:val>
                                                <p:strVal val="#ppt_y"/>
                                              </p:val>
                                            </p:tav>
                                          </p:tavLst>
                                        </p:anim>
                                      </p:childTnLst>
                                    </p:cTn>
                                  </p:par>
                                  <p:par>
                                    <p:cTn id="98" presetID="2" presetClass="entr" presetSubtype="4" fill="hold" grpId="0" nodeType="withEffect">
                                      <p:stCondLst>
                                        <p:cond delay="0"/>
                                      </p:stCondLst>
                                      <p:childTnLst>
                                        <p:set>
                                          <p:cBhvr>
                                            <p:cTn id="99" dur="1" fill="hold">
                                              <p:stCondLst>
                                                <p:cond delay="0"/>
                                              </p:stCondLst>
                                            </p:cTn>
                                            <p:tgtEl>
                                              <p:spTgt spid="101"/>
                                            </p:tgtEl>
                                            <p:attrNameLst>
                                              <p:attrName>style.visibility</p:attrName>
                                            </p:attrNameLst>
                                          </p:cBhvr>
                                          <p:to>
                                            <p:strVal val="visible"/>
                                          </p:to>
                                        </p:set>
                                        <p:anim calcmode="lin" valueType="num">
                                          <p:cBhvr additive="base">
                                            <p:cTn id="100" dur="500" fill="hold"/>
                                            <p:tgtEl>
                                              <p:spTgt spid="101"/>
                                            </p:tgtEl>
                                            <p:attrNameLst>
                                              <p:attrName>ppt_x</p:attrName>
                                            </p:attrNameLst>
                                          </p:cBhvr>
                                          <p:tavLst>
                                            <p:tav tm="0">
                                              <p:val>
                                                <p:strVal val="#ppt_x"/>
                                              </p:val>
                                            </p:tav>
                                            <p:tav tm="100000">
                                              <p:val>
                                                <p:strVal val="#ppt_x"/>
                                              </p:val>
                                            </p:tav>
                                          </p:tavLst>
                                        </p:anim>
                                        <p:anim calcmode="lin" valueType="num">
                                          <p:cBhvr additive="base">
                                            <p:cTn id="101" dur="500" fill="hold"/>
                                            <p:tgtEl>
                                              <p:spTgt spid="101"/>
                                            </p:tgtEl>
                                            <p:attrNameLst>
                                              <p:attrName>ppt_y</p:attrName>
                                            </p:attrNameLst>
                                          </p:cBhvr>
                                          <p:tavLst>
                                            <p:tav tm="0">
                                              <p:val>
                                                <p:strVal val="1+#ppt_h/2"/>
                                              </p:val>
                                            </p:tav>
                                            <p:tav tm="100000">
                                              <p:val>
                                                <p:strVal val="#ppt_y"/>
                                              </p:val>
                                            </p:tav>
                                          </p:tavLst>
                                        </p:anim>
                                      </p:childTnLst>
                                    </p:cTn>
                                  </p:par>
                                  <p:par>
                                    <p:cTn id="102" presetID="2" presetClass="entr" presetSubtype="4" fill="hold" grpId="0" nodeType="withEffect">
                                      <p:stCondLst>
                                        <p:cond delay="0"/>
                                      </p:stCondLst>
                                      <p:childTnLst>
                                        <p:set>
                                          <p:cBhvr>
                                            <p:cTn id="103" dur="1" fill="hold">
                                              <p:stCondLst>
                                                <p:cond delay="0"/>
                                              </p:stCondLst>
                                            </p:cTn>
                                            <p:tgtEl>
                                              <p:spTgt spid="102"/>
                                            </p:tgtEl>
                                            <p:attrNameLst>
                                              <p:attrName>style.visibility</p:attrName>
                                            </p:attrNameLst>
                                          </p:cBhvr>
                                          <p:to>
                                            <p:strVal val="visible"/>
                                          </p:to>
                                        </p:set>
                                        <p:anim calcmode="lin" valueType="num">
                                          <p:cBhvr additive="base">
                                            <p:cTn id="104" dur="500" fill="hold"/>
                                            <p:tgtEl>
                                              <p:spTgt spid="102"/>
                                            </p:tgtEl>
                                            <p:attrNameLst>
                                              <p:attrName>ppt_x</p:attrName>
                                            </p:attrNameLst>
                                          </p:cBhvr>
                                          <p:tavLst>
                                            <p:tav tm="0">
                                              <p:val>
                                                <p:strVal val="#ppt_x"/>
                                              </p:val>
                                            </p:tav>
                                            <p:tav tm="100000">
                                              <p:val>
                                                <p:strVal val="#ppt_x"/>
                                              </p:val>
                                            </p:tav>
                                          </p:tavLst>
                                        </p:anim>
                                        <p:anim calcmode="lin" valueType="num">
                                          <p:cBhvr additive="base">
                                            <p:cTn id="105" dur="500" fill="hold"/>
                                            <p:tgtEl>
                                              <p:spTgt spid="102"/>
                                            </p:tgtEl>
                                            <p:attrNameLst>
                                              <p:attrName>ppt_y</p:attrName>
                                            </p:attrNameLst>
                                          </p:cBhvr>
                                          <p:tavLst>
                                            <p:tav tm="0">
                                              <p:val>
                                                <p:strVal val="1+#ppt_h/2"/>
                                              </p:val>
                                            </p:tav>
                                            <p:tav tm="100000">
                                              <p:val>
                                                <p:strVal val="#ppt_y"/>
                                              </p:val>
                                            </p:tav>
                                          </p:tavLst>
                                        </p:anim>
                                      </p:childTnLst>
                                    </p:cTn>
                                  </p:par>
                                  <p:par>
                                    <p:cTn id="106" presetID="2" presetClass="entr" presetSubtype="4" fill="hold" nodeType="withEffect">
                                      <p:stCondLst>
                                        <p:cond delay="0"/>
                                      </p:stCondLst>
                                      <p:childTnLst>
                                        <p:set>
                                          <p:cBhvr>
                                            <p:cTn id="107" dur="1" fill="hold">
                                              <p:stCondLst>
                                                <p:cond delay="0"/>
                                              </p:stCondLst>
                                            </p:cTn>
                                            <p:tgtEl>
                                              <p:spTgt spid="99"/>
                                            </p:tgtEl>
                                            <p:attrNameLst>
                                              <p:attrName>style.visibility</p:attrName>
                                            </p:attrNameLst>
                                          </p:cBhvr>
                                          <p:to>
                                            <p:strVal val="visible"/>
                                          </p:to>
                                        </p:set>
                                        <p:anim calcmode="lin" valueType="num">
                                          <p:cBhvr additive="base">
                                            <p:cTn id="108" dur="500" fill="hold"/>
                                            <p:tgtEl>
                                              <p:spTgt spid="99"/>
                                            </p:tgtEl>
                                            <p:attrNameLst>
                                              <p:attrName>ppt_x</p:attrName>
                                            </p:attrNameLst>
                                          </p:cBhvr>
                                          <p:tavLst>
                                            <p:tav tm="0">
                                              <p:val>
                                                <p:strVal val="#ppt_x"/>
                                              </p:val>
                                            </p:tav>
                                            <p:tav tm="100000">
                                              <p:val>
                                                <p:strVal val="#ppt_x"/>
                                              </p:val>
                                            </p:tav>
                                          </p:tavLst>
                                        </p:anim>
                                        <p:anim calcmode="lin" valueType="num">
                                          <p:cBhvr additive="base">
                                            <p:cTn id="109" dur="500" fill="hold"/>
                                            <p:tgtEl>
                                              <p:spTgt spid="99"/>
                                            </p:tgtEl>
                                            <p:attrNameLst>
                                              <p:attrName>ppt_y</p:attrName>
                                            </p:attrNameLst>
                                          </p:cBhvr>
                                          <p:tavLst>
                                            <p:tav tm="0">
                                              <p:val>
                                                <p:strVal val="1+#ppt_h/2"/>
                                              </p:val>
                                            </p:tav>
                                            <p:tav tm="100000">
                                              <p:val>
                                                <p:strVal val="#ppt_y"/>
                                              </p:val>
                                            </p:tav>
                                          </p:tavLst>
                                        </p:anim>
                                      </p:childTnLst>
                                    </p:cTn>
                                  </p:par>
                                  <p:par>
                                    <p:cTn id="110" presetID="2" presetClass="entr" presetSubtype="4" fill="hold" grpId="0" nodeType="withEffect">
                                      <p:stCondLst>
                                        <p:cond delay="0"/>
                                      </p:stCondLst>
                                      <p:childTnLst>
                                        <p:set>
                                          <p:cBhvr>
                                            <p:cTn id="111" dur="1" fill="hold">
                                              <p:stCondLst>
                                                <p:cond delay="0"/>
                                              </p:stCondLst>
                                            </p:cTn>
                                            <p:tgtEl>
                                              <p:spTgt spid="41"/>
                                            </p:tgtEl>
                                            <p:attrNameLst>
                                              <p:attrName>style.visibility</p:attrName>
                                            </p:attrNameLst>
                                          </p:cBhvr>
                                          <p:to>
                                            <p:strVal val="visible"/>
                                          </p:to>
                                        </p:set>
                                        <p:anim calcmode="lin" valueType="num">
                                          <p:cBhvr additive="base">
                                            <p:cTn id="112" dur="500" fill="hold"/>
                                            <p:tgtEl>
                                              <p:spTgt spid="41"/>
                                            </p:tgtEl>
                                            <p:attrNameLst>
                                              <p:attrName>ppt_x</p:attrName>
                                            </p:attrNameLst>
                                          </p:cBhvr>
                                          <p:tavLst>
                                            <p:tav tm="0">
                                              <p:val>
                                                <p:strVal val="#ppt_x"/>
                                              </p:val>
                                            </p:tav>
                                            <p:tav tm="100000">
                                              <p:val>
                                                <p:strVal val="#ppt_x"/>
                                              </p:val>
                                            </p:tav>
                                          </p:tavLst>
                                        </p:anim>
                                        <p:anim calcmode="lin" valueType="num">
                                          <p:cBhvr additive="base">
                                            <p:cTn id="113" dur="500" fill="hold"/>
                                            <p:tgtEl>
                                              <p:spTgt spid="41"/>
                                            </p:tgtEl>
                                            <p:attrNameLst>
                                              <p:attrName>ppt_y</p:attrName>
                                            </p:attrNameLst>
                                          </p:cBhvr>
                                          <p:tavLst>
                                            <p:tav tm="0">
                                              <p:val>
                                                <p:strVal val="1+#ppt_h/2"/>
                                              </p:val>
                                            </p:tav>
                                            <p:tav tm="100000">
                                              <p:val>
                                                <p:strVal val="#ppt_y"/>
                                              </p:val>
                                            </p:tav>
                                          </p:tavLst>
                                        </p:anim>
                                      </p:childTnLst>
                                    </p:cTn>
                                  </p:par>
                                  <p:par>
                                    <p:cTn id="114" presetID="2" presetClass="entr" presetSubtype="4" fill="hold" grpId="0" nodeType="withEffect">
                                      <p:stCondLst>
                                        <p:cond delay="0"/>
                                      </p:stCondLst>
                                      <p:childTnLst>
                                        <p:set>
                                          <p:cBhvr>
                                            <p:cTn id="115" dur="1" fill="hold">
                                              <p:stCondLst>
                                                <p:cond delay="0"/>
                                              </p:stCondLst>
                                            </p:cTn>
                                            <p:tgtEl>
                                              <p:spTgt spid="50"/>
                                            </p:tgtEl>
                                            <p:attrNameLst>
                                              <p:attrName>style.visibility</p:attrName>
                                            </p:attrNameLst>
                                          </p:cBhvr>
                                          <p:to>
                                            <p:strVal val="visible"/>
                                          </p:to>
                                        </p:set>
                                        <p:anim calcmode="lin" valueType="num">
                                          <p:cBhvr additive="base">
                                            <p:cTn id="116" dur="500" fill="hold"/>
                                            <p:tgtEl>
                                              <p:spTgt spid="50"/>
                                            </p:tgtEl>
                                            <p:attrNameLst>
                                              <p:attrName>ppt_x</p:attrName>
                                            </p:attrNameLst>
                                          </p:cBhvr>
                                          <p:tavLst>
                                            <p:tav tm="0">
                                              <p:val>
                                                <p:strVal val="#ppt_x"/>
                                              </p:val>
                                            </p:tav>
                                            <p:tav tm="100000">
                                              <p:val>
                                                <p:strVal val="#ppt_x"/>
                                              </p:val>
                                            </p:tav>
                                          </p:tavLst>
                                        </p:anim>
                                        <p:anim calcmode="lin" valueType="num">
                                          <p:cBhvr additive="base">
                                            <p:cTn id="117"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10" presetClass="entr" presetSubtype="0" repeatCount="indefinite" fill="hold" nodeType="clickEffect">
                                      <p:stCondLst>
                                        <p:cond delay="0"/>
                                      </p:stCondLst>
                                      <p:childTnLst>
                                        <p:set>
                                          <p:cBhvr>
                                            <p:cTn id="121" dur="1" fill="hold">
                                              <p:stCondLst>
                                                <p:cond delay="0"/>
                                              </p:stCondLst>
                                            </p:cTn>
                                            <p:tgtEl>
                                              <p:spTgt spid="111"/>
                                            </p:tgtEl>
                                            <p:attrNameLst>
                                              <p:attrName>style.visibility</p:attrName>
                                            </p:attrNameLst>
                                          </p:cBhvr>
                                          <p:to>
                                            <p:strVal val="visible"/>
                                          </p:to>
                                        </p:set>
                                        <p:animEffect transition="in" filter="fade">
                                          <p:cBhvr>
                                            <p:cTn id="122" dur="500"/>
                                            <p:tgtEl>
                                              <p:spTgt spid="111"/>
                                            </p:tgtEl>
                                          </p:cBhvr>
                                        </p:animEffect>
                                      </p:childTnLst>
                                    </p:cTn>
                                  </p:par>
                                </p:childTnLst>
                              </p:cTn>
                            </p:par>
                            <p:par>
                              <p:cTn id="123" fill="hold">
                                <p:stCondLst>
                                  <p:cond delay="500"/>
                                </p:stCondLst>
                                <p:childTnLst>
                                  <p:par>
                                    <p:cTn id="124" presetID="8" presetClass="emph" presetSubtype="0" fill="hold" nodeType="afterEffect">
                                      <p:stCondLst>
                                        <p:cond delay="0"/>
                                      </p:stCondLst>
                                      <p:childTnLst>
                                        <p:animRot by="600000">
                                          <p:cBhvr>
                                            <p:cTn id="125" dur="2000" fill="hold"/>
                                            <p:tgtEl>
                                              <p:spTgt spid="39"/>
                                            </p:tgtEl>
                                            <p:attrNameLst>
                                              <p:attrName>r</p:attrName>
                                            </p:attrNameLst>
                                          </p:cBhvr>
                                        </p:animRot>
                                      </p:childTnLst>
                                    </p:cTn>
                                  </p:par>
                                  <p:par>
                                    <p:cTn id="126" presetID="64" presetClass="path" presetSubtype="0" fill="hold" nodeType="withEffect">
                                      <p:stCondLst>
                                        <p:cond delay="0"/>
                                      </p:stCondLst>
                                      <p:childTnLst>
                                        <p:animMotion origin="layout" path="M -1.45833E-6 0 L -1.45833E-6 -0.03287 " pathEditMode="relative" rAng="0" ptsTypes="AA">
                                          <p:cBhvr>
                                            <p:cTn id="127" dur="2000" fill="hold"/>
                                            <p:tgtEl>
                                              <p:spTgt spid="42"/>
                                            </p:tgtEl>
                                            <p:attrNameLst>
                                              <p:attrName>ppt_x</p:attrName>
                                              <p:attrName>ppt_y</p:attrName>
                                            </p:attrNameLst>
                                          </p:cBhvr>
                                          <p:rCtr x="0" y="-1644"/>
                                        </p:animMotion>
                                      </p:childTnLst>
                                    </p:cTn>
                                  </p:par>
                                  <p:par>
                                    <p:cTn id="128" presetID="42" presetClass="path" presetSubtype="0" fill="hold" nodeType="withEffect">
                                      <p:stCondLst>
                                        <p:cond delay="0"/>
                                      </p:stCondLst>
                                      <p:childTnLst>
                                        <p:animMotion origin="layout" path="M -1.25E-6 -2.59259E-6 L -1.25E-6 0.03102 " pathEditMode="relative" rAng="0" ptsTypes="AA">
                                          <p:cBhvr>
                                            <p:cTn id="129" dur="2000" fill="hold"/>
                                            <p:tgtEl>
                                              <p:spTgt spid="47"/>
                                            </p:tgtEl>
                                            <p:attrNameLst>
                                              <p:attrName>ppt_x</p:attrName>
                                              <p:attrName>ppt_y</p:attrName>
                                            </p:attrNameLst>
                                          </p:cBhvr>
                                          <p:rCtr x="0" y="15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1" grpId="0" animBg="1"/>
          <p:bldP spid="102" grpId="0" animBg="1"/>
          <p:bldP spid="6" grpId="0"/>
          <p:bldP spid="10" grpId="0"/>
          <p:bldP spid="21" grpId="0" animBg="1"/>
          <p:bldP spid="21" grpId="1" animBg="1"/>
          <p:bldP spid="22" grpId="0" animBg="1"/>
          <p:bldP spid="26" grpId="0" animBg="1"/>
          <p:bldP spid="41" grpId="0" animBg="1"/>
          <p:bldP spid="50" grpId="0" animBg="1"/>
          <p:bldP spid="2" grpId="0" animBg="1"/>
          <p:bldP spid="2" grpId="1" animBg="1"/>
          <p:bldP spid="62" grpId="0"/>
          <p:bldP spid="63" grpId="0"/>
          <p:bldP spid="64" grpId="0"/>
          <p:bldP spid="68" grpId="0"/>
          <p:bldP spid="68" grpId="1"/>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5618" y="0"/>
            <a:ext cx="6860764" cy="6858000"/>
          </a:xfrm>
          <a:prstGeom prst="rect">
            <a:avLst/>
          </a:prstGeom>
        </p:spPr>
      </p:pic>
      <p:sp>
        <p:nvSpPr>
          <p:cNvPr id="15" name="TextBox 14"/>
          <p:cNvSpPr txBox="1"/>
          <p:nvPr/>
        </p:nvSpPr>
        <p:spPr>
          <a:xfrm>
            <a:off x="0" y="0"/>
            <a:ext cx="3695700" cy="769441"/>
          </a:xfrm>
          <a:prstGeom prst="rect">
            <a:avLst/>
          </a:prstGeom>
          <a:noFill/>
        </p:spPr>
        <p:txBody>
          <a:bodyPr wrap="square" rtlCol="0">
            <a:spAutoFit/>
          </a:bodyPr>
          <a:lstStyle/>
          <a:p>
            <a:r>
              <a:rPr lang="en-GB" sz="4400" b="1" dirty="0" smtClean="0">
                <a:solidFill>
                  <a:srgbClr val="FF0000"/>
                </a:solidFill>
              </a:rPr>
              <a:t>The ampere</a:t>
            </a:r>
            <a:endParaRPr lang="en-GB" sz="4400" b="1" dirty="0">
              <a:solidFill>
                <a:srgbClr val="FF0000"/>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28040" y="0"/>
            <a:ext cx="6860764" cy="6858000"/>
          </a:xfrm>
          <a:prstGeom prst="rect">
            <a:avLst/>
          </a:prstGeom>
        </p:spPr>
      </p:pic>
      <p:sp>
        <p:nvSpPr>
          <p:cNvPr id="5" name="Rectangle 4"/>
          <p:cNvSpPr/>
          <p:nvPr/>
        </p:nvSpPr>
        <p:spPr>
          <a:xfrm>
            <a:off x="7955714" y="5618369"/>
            <a:ext cx="4074289" cy="461665"/>
          </a:xfrm>
          <a:prstGeom prst="rect">
            <a:avLst/>
          </a:prstGeom>
          <a:solidFill>
            <a:srgbClr val="FFFFB9"/>
          </a:solidFill>
        </p:spPr>
        <p:txBody>
          <a:bodyPr wrap="square">
            <a:spAutoFit/>
          </a:bodyPr>
          <a:lstStyle/>
          <a:p>
            <a:pPr algn="ctr"/>
            <a:r>
              <a:rPr lang="en-GB" sz="2400" dirty="0">
                <a:solidFill>
                  <a:srgbClr val="FF0000"/>
                </a:solidFill>
              </a:rPr>
              <a:t>T</a:t>
            </a:r>
            <a:r>
              <a:rPr lang="en-GB" sz="2400" dirty="0" smtClean="0">
                <a:solidFill>
                  <a:srgbClr val="FF0000"/>
                </a:solidFill>
              </a:rPr>
              <a:t>he elementary charge, </a:t>
            </a:r>
            <a:r>
              <a:rPr lang="en-GB" sz="2400" i="1" dirty="0" smtClean="0">
                <a:solidFill>
                  <a:srgbClr val="FF0000"/>
                </a:solidFill>
              </a:rPr>
              <a:t>e</a:t>
            </a:r>
            <a:endParaRPr lang="en-GB" sz="2400" dirty="0">
              <a:solidFill>
                <a:srgbClr val="FF0000"/>
              </a:solidFill>
            </a:endParaRPr>
          </a:p>
        </p:txBody>
      </p:sp>
      <p:sp>
        <p:nvSpPr>
          <p:cNvPr id="6" name="Oval 5"/>
          <p:cNvSpPr/>
          <p:nvPr/>
        </p:nvSpPr>
        <p:spPr bwMode="auto">
          <a:xfrm>
            <a:off x="5891514" y="4001368"/>
            <a:ext cx="1539240" cy="1539240"/>
          </a:xfrm>
          <a:prstGeom prst="ellipse">
            <a:avLst/>
          </a:prstGeom>
          <a:noFill/>
          <a:ln w="381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cxnSp>
        <p:nvCxnSpPr>
          <p:cNvPr id="7" name="Straight Connector 6"/>
          <p:cNvCxnSpPr>
            <a:stCxn id="6" idx="5"/>
            <a:endCxn id="5" idx="1"/>
          </p:cNvCxnSpPr>
          <p:nvPr/>
        </p:nvCxnSpPr>
        <p:spPr bwMode="auto">
          <a:xfrm>
            <a:off x="7205338" y="5315192"/>
            <a:ext cx="750376" cy="534010"/>
          </a:xfrm>
          <a:prstGeom prst="line">
            <a:avLst/>
          </a:prstGeom>
          <a:solidFill>
            <a:schemeClr val="accent1"/>
          </a:solidFill>
          <a:ln w="38100" cap="flat" cmpd="sng" algn="ctr">
            <a:solidFill>
              <a:srgbClr val="FF0000"/>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8" name="Rectangle 17"/>
              <p:cNvSpPr/>
              <p:nvPr/>
            </p:nvSpPr>
            <p:spPr>
              <a:xfrm>
                <a:off x="7430754" y="1400520"/>
                <a:ext cx="4599249" cy="1200329"/>
              </a:xfrm>
              <a:prstGeom prst="rect">
                <a:avLst/>
              </a:prstGeom>
              <a:solidFill>
                <a:srgbClr val="FFFFB9"/>
              </a:solidFill>
            </p:spPr>
            <p:txBody>
              <a:bodyPr wrap="square">
                <a:spAutoFit/>
              </a:bodyPr>
              <a:lstStyle/>
              <a:p>
                <a:pPr algn="ctr"/>
                <a:r>
                  <a:rPr lang="en-GB" sz="2400" dirty="0">
                    <a:solidFill>
                      <a:srgbClr val="FF0000"/>
                    </a:solidFill>
                  </a:rPr>
                  <a:t>T</a:t>
                </a:r>
                <a:r>
                  <a:rPr lang="en-GB" sz="2400" dirty="0" smtClean="0">
                    <a:solidFill>
                      <a:srgbClr val="FF0000"/>
                    </a:solidFill>
                  </a:rPr>
                  <a:t>he </a:t>
                </a:r>
                <a:r>
                  <a:rPr lang="en-GB" sz="2400" dirty="0">
                    <a:solidFill>
                      <a:srgbClr val="FF0000"/>
                    </a:solidFill>
                  </a:rPr>
                  <a:t>unperturbed ground state </a:t>
                </a:r>
                <a:endParaRPr lang="en-GB" sz="2400" dirty="0" smtClean="0">
                  <a:solidFill>
                    <a:srgbClr val="FF0000"/>
                  </a:solidFill>
                </a:endParaRPr>
              </a:p>
              <a:p>
                <a:pPr algn="ctr"/>
                <a:r>
                  <a:rPr lang="en-GB" sz="2400" dirty="0" smtClean="0">
                    <a:solidFill>
                      <a:srgbClr val="FF0000"/>
                    </a:solidFill>
                  </a:rPr>
                  <a:t>hyperfine </a:t>
                </a:r>
                <a:r>
                  <a:rPr lang="en-GB" sz="2400" dirty="0">
                    <a:solidFill>
                      <a:srgbClr val="FF0000"/>
                    </a:solidFill>
                  </a:rPr>
                  <a:t>transition frequency </a:t>
                </a:r>
                <a:endParaRPr lang="en-GB" sz="2400" dirty="0" smtClean="0">
                  <a:solidFill>
                    <a:srgbClr val="FF0000"/>
                  </a:solidFill>
                </a:endParaRPr>
              </a:p>
              <a:p>
                <a:pPr algn="ctr"/>
                <a:r>
                  <a:rPr lang="en-GB" sz="2400" dirty="0" smtClean="0">
                    <a:solidFill>
                      <a:srgbClr val="FF0000"/>
                    </a:solidFill>
                  </a:rPr>
                  <a:t>of </a:t>
                </a:r>
                <a:r>
                  <a:rPr lang="en-GB" sz="2400" dirty="0">
                    <a:solidFill>
                      <a:srgbClr val="FF0000"/>
                    </a:solidFill>
                  </a:rPr>
                  <a:t>the caesium 133 atom </a:t>
                </a:r>
                <a14:m>
                  <m:oMath xmlns:m="http://schemas.openxmlformats.org/officeDocument/2006/math">
                    <m:r>
                      <m:rPr>
                        <m:sty m:val="p"/>
                      </m:rPr>
                      <a:rPr lang="en-GB" sz="2400" b="0" i="0" smtClean="0">
                        <a:solidFill>
                          <a:srgbClr val="FF0000"/>
                        </a:solidFill>
                        <a:latin typeface="Cambria Math" panose="02040503050406030204" pitchFamily="18" charset="0"/>
                      </a:rPr>
                      <m:t>Δ</m:t>
                    </m:r>
                    <m:sSub>
                      <m:sSubPr>
                        <m:ctrlPr>
                          <a:rPr lang="en-GB" sz="2400" b="0" i="1" smtClean="0">
                            <a:solidFill>
                              <a:srgbClr val="FF0000"/>
                            </a:solidFill>
                            <a:latin typeface="Cambria Math" panose="02040503050406030204" pitchFamily="18" charset="0"/>
                          </a:rPr>
                        </m:ctrlPr>
                      </m:sSubPr>
                      <m:e>
                        <m:r>
                          <a:rPr lang="en-GB" sz="2400" b="0" i="1" smtClean="0">
                            <a:solidFill>
                              <a:srgbClr val="FF0000"/>
                            </a:solidFill>
                            <a:latin typeface="Cambria Math" panose="02040503050406030204" pitchFamily="18" charset="0"/>
                          </a:rPr>
                          <m:t>𝜈</m:t>
                        </m:r>
                      </m:e>
                      <m:sub>
                        <m:r>
                          <m:rPr>
                            <m:sty m:val="p"/>
                          </m:rPr>
                          <a:rPr lang="en-GB" sz="2400" b="0" i="0" smtClean="0">
                            <a:solidFill>
                              <a:srgbClr val="FF0000"/>
                            </a:solidFill>
                            <a:latin typeface="Cambria Math" panose="02040503050406030204" pitchFamily="18" charset="0"/>
                          </a:rPr>
                          <m:t>Cs</m:t>
                        </m:r>
                      </m:sub>
                    </m:sSub>
                  </m:oMath>
                </a14:m>
                <a:endParaRPr lang="en-GB" sz="2400" dirty="0">
                  <a:solidFill>
                    <a:srgbClr val="FF0000"/>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7430754" y="1400520"/>
                <a:ext cx="4599249" cy="1200329"/>
              </a:xfrm>
              <a:prstGeom prst="rect">
                <a:avLst/>
              </a:prstGeom>
              <a:blipFill rotWithShape="0">
                <a:blip r:embed="rId4"/>
                <a:stretch>
                  <a:fillRect t="-3553" b="-11168"/>
                </a:stretch>
              </a:blipFill>
            </p:spPr>
            <p:txBody>
              <a:bodyPr/>
              <a:lstStyle/>
              <a:p>
                <a:r>
                  <a:rPr lang="en-GB">
                    <a:noFill/>
                  </a:rPr>
                  <a:t> </a:t>
                </a:r>
              </a:p>
            </p:txBody>
          </p:sp>
        </mc:Fallback>
      </mc:AlternateContent>
      <p:sp>
        <p:nvSpPr>
          <p:cNvPr id="19" name="Oval 18"/>
          <p:cNvSpPr/>
          <p:nvPr/>
        </p:nvSpPr>
        <p:spPr bwMode="auto">
          <a:xfrm>
            <a:off x="6751320" y="3017520"/>
            <a:ext cx="1539240" cy="1539240"/>
          </a:xfrm>
          <a:prstGeom prst="ellipse">
            <a:avLst/>
          </a:prstGeom>
          <a:noFill/>
          <a:ln w="381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cxnSp>
        <p:nvCxnSpPr>
          <p:cNvPr id="20" name="Straight Connector 19"/>
          <p:cNvCxnSpPr>
            <a:stCxn id="19" idx="7"/>
            <a:endCxn id="18" idx="2"/>
          </p:cNvCxnSpPr>
          <p:nvPr/>
        </p:nvCxnSpPr>
        <p:spPr bwMode="auto">
          <a:xfrm flipV="1">
            <a:off x="8065144" y="2600849"/>
            <a:ext cx="1665235" cy="642087"/>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1070285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2500"/>
                            </p:stCondLst>
                            <p:childTnLst>
                              <p:par>
                                <p:cTn id="13" presetID="22" presetClass="entr" presetSubtype="4"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bwMode="auto">
          <a:xfrm>
            <a:off x="9616440" y="1651531"/>
            <a:ext cx="2282190" cy="1029713"/>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5" name="TextBox 4"/>
          <p:cNvSpPr txBox="1"/>
          <p:nvPr/>
        </p:nvSpPr>
        <p:spPr>
          <a:xfrm>
            <a:off x="494590" y="730095"/>
            <a:ext cx="8738577" cy="1261884"/>
          </a:xfrm>
          <a:prstGeom prst="rect">
            <a:avLst/>
          </a:prstGeom>
          <a:noFill/>
        </p:spPr>
        <p:txBody>
          <a:bodyPr wrap="square" rtlCol="0">
            <a:spAutoFit/>
          </a:bodyPr>
          <a:lstStyle/>
          <a:p>
            <a:r>
              <a:rPr lang="en-GB" sz="2800" b="1" dirty="0" smtClean="0"/>
              <a:t>Historically</a:t>
            </a:r>
          </a:p>
          <a:p>
            <a:pPr marL="457200" indent="-457200">
              <a:buFont typeface="Arial" panose="020B0604020202020204" pitchFamily="34" charset="0"/>
              <a:buChar char="•"/>
            </a:pPr>
            <a:r>
              <a:rPr lang="en-GB" sz="2400" dirty="0" smtClean="0"/>
              <a:t>the </a:t>
            </a:r>
            <a:r>
              <a:rPr lang="en-GB" sz="2400" dirty="0"/>
              <a:t>current that would deposit </a:t>
            </a:r>
            <a:r>
              <a:rPr lang="en-GB" sz="2400" dirty="0" smtClean="0"/>
              <a:t>1.118</a:t>
            </a:r>
            <a:r>
              <a:rPr lang="en-GB" sz="2400" dirty="0"/>
              <a:t> </a:t>
            </a:r>
            <a:r>
              <a:rPr lang="en-GB" sz="2400" dirty="0" smtClean="0"/>
              <a:t>milligrams</a:t>
            </a:r>
            <a:r>
              <a:rPr lang="en-GB" sz="2400" dirty="0"/>
              <a:t> of silver per second from a silver nitrate </a:t>
            </a:r>
            <a:r>
              <a:rPr lang="en-GB" sz="2400" dirty="0" smtClean="0"/>
              <a:t>solution.</a:t>
            </a:r>
          </a:p>
        </p:txBody>
      </p:sp>
      <p:sp>
        <p:nvSpPr>
          <p:cNvPr id="15" name="TextBox 14"/>
          <p:cNvSpPr txBox="1"/>
          <p:nvPr/>
        </p:nvSpPr>
        <p:spPr>
          <a:xfrm>
            <a:off x="0" y="0"/>
            <a:ext cx="12192000" cy="769441"/>
          </a:xfrm>
          <a:prstGeom prst="rect">
            <a:avLst/>
          </a:prstGeom>
          <a:solidFill>
            <a:srgbClr val="B4D28C"/>
          </a:solidFill>
        </p:spPr>
        <p:txBody>
          <a:bodyPr wrap="square" rtlCol="0">
            <a:spAutoFit/>
          </a:bodyPr>
          <a:lstStyle/>
          <a:p>
            <a:r>
              <a:rPr lang="en-GB" sz="4400" b="1" dirty="0" smtClean="0">
                <a:solidFill>
                  <a:srgbClr val="FF0000"/>
                </a:solidFill>
              </a:rPr>
              <a:t>The ampere</a:t>
            </a:r>
            <a:endParaRPr lang="en-GB" sz="4400" b="1" dirty="0">
              <a:solidFill>
                <a:srgbClr val="FF0000"/>
              </a:solidFill>
            </a:endParaRPr>
          </a:p>
        </p:txBody>
      </p:sp>
      <p:sp>
        <p:nvSpPr>
          <p:cNvPr id="6" name="TextBox 5"/>
          <p:cNvSpPr txBox="1"/>
          <p:nvPr/>
        </p:nvSpPr>
        <p:spPr>
          <a:xfrm>
            <a:off x="494590" y="2274762"/>
            <a:ext cx="5997024" cy="1261884"/>
          </a:xfrm>
          <a:prstGeom prst="rect">
            <a:avLst/>
          </a:prstGeom>
          <a:noFill/>
        </p:spPr>
        <p:txBody>
          <a:bodyPr wrap="square" rtlCol="0">
            <a:spAutoFit/>
          </a:bodyPr>
          <a:lstStyle/>
          <a:p>
            <a:r>
              <a:rPr lang="en-GB" sz="2800" b="1" dirty="0" smtClean="0"/>
              <a:t>In the SI currently…</a:t>
            </a:r>
          </a:p>
          <a:p>
            <a:pPr marL="342900" indent="-342900">
              <a:buFont typeface="Arial" panose="020B0604020202020204" pitchFamily="34" charset="0"/>
              <a:buChar char="•"/>
            </a:pPr>
            <a:r>
              <a:rPr lang="en-GB" sz="2400" dirty="0" smtClean="0"/>
              <a:t>Defined by force between parallel wires </a:t>
            </a:r>
          </a:p>
          <a:p>
            <a:pPr marL="342900" indent="-342900">
              <a:buFont typeface="Arial" panose="020B0604020202020204" pitchFamily="34" charset="0"/>
              <a:buChar char="•"/>
            </a:pPr>
            <a:r>
              <a:rPr lang="en-GB" sz="2400" dirty="0" smtClean="0"/>
              <a:t>Actually force between coils</a:t>
            </a:r>
          </a:p>
        </p:txBody>
      </p:sp>
      <p:sp>
        <p:nvSpPr>
          <p:cNvPr id="40" name="Rectangle 39"/>
          <p:cNvSpPr/>
          <p:nvPr/>
        </p:nvSpPr>
        <p:spPr bwMode="auto">
          <a:xfrm>
            <a:off x="-44645" y="-1051713"/>
            <a:ext cx="3322320" cy="8702040"/>
          </a:xfrm>
          <a:prstGeom prst="rect">
            <a:avLst/>
          </a:prstGeom>
          <a:solidFill>
            <a:srgbClr val="000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mc:AlternateContent xmlns:mc="http://schemas.openxmlformats.org/markup-compatibility/2006" xmlns:a14="http://schemas.microsoft.com/office/drawing/2010/main">
        <mc:Choice Requires="a14">
          <p:sp>
            <p:nvSpPr>
              <p:cNvPr id="10" name="TextBox 9"/>
              <p:cNvSpPr txBox="1"/>
              <p:nvPr/>
            </p:nvSpPr>
            <p:spPr>
              <a:xfrm>
                <a:off x="6491614" y="2265460"/>
                <a:ext cx="5700385" cy="1631216"/>
              </a:xfrm>
              <a:prstGeom prst="rect">
                <a:avLst/>
              </a:prstGeom>
              <a:noFill/>
            </p:spPr>
            <p:txBody>
              <a:bodyPr wrap="square" rtlCol="0">
                <a:spAutoFit/>
              </a:bodyPr>
              <a:lstStyle/>
              <a:p>
                <a:r>
                  <a:rPr lang="en-GB" sz="2800" b="1" dirty="0" smtClean="0"/>
                  <a:t>In the New SI…</a:t>
                </a:r>
              </a:p>
              <a:p>
                <a:pPr marL="457200" indent="-457200">
                  <a:buFont typeface="Arial" panose="020B0604020202020204" pitchFamily="34" charset="0"/>
                  <a:buChar char="•"/>
                </a:pPr>
                <a:r>
                  <a:rPr lang="en-GB" sz="2400" dirty="0" smtClean="0"/>
                  <a:t>A number of electrons per second</a:t>
                </a:r>
              </a:p>
              <a:p>
                <a:pPr marL="457200" indent="-457200">
                  <a:buFont typeface="Arial" panose="020B0604020202020204" pitchFamily="34" charset="0"/>
                  <a:buChar char="•"/>
                </a:pPr>
                <a:r>
                  <a:rPr lang="en-GB" sz="2400" i="1" dirty="0" smtClean="0"/>
                  <a:t>e</a:t>
                </a:r>
                <a:r>
                  <a:rPr lang="en-GB" sz="2400" dirty="0" smtClean="0"/>
                  <a:t> = </a:t>
                </a:r>
                <a:r>
                  <a:rPr lang="en-GB" sz="2400" dirty="0"/>
                  <a:t>1.602176634×10</a:t>
                </a:r>
                <a:r>
                  <a:rPr lang="en-GB" sz="2400" baseline="30000" dirty="0"/>
                  <a:t>−</a:t>
                </a:r>
                <a:r>
                  <a:rPr lang="en-GB" sz="2400" baseline="30000" dirty="0" smtClean="0"/>
                  <a:t>19 </a:t>
                </a:r>
                <a:r>
                  <a:rPr lang="en-GB" sz="2400" dirty="0" smtClean="0"/>
                  <a:t>C</a:t>
                </a:r>
                <a:endParaRPr lang="en-GB" sz="2400" dirty="0"/>
              </a:p>
              <a:p>
                <a:pPr marL="457200" indent="-457200">
                  <a:buFont typeface="Arial" panose="020B0604020202020204" pitchFamily="34" charset="0"/>
                  <a:buChar char="•"/>
                </a:pPr>
                <a:r>
                  <a:rPr lang="en-GB" sz="2400" dirty="0"/>
                  <a:t>C</a:t>
                </a:r>
                <a:r>
                  <a:rPr lang="en-GB" sz="2400" dirty="0" smtClean="0"/>
                  <a:t>urrent calculable in terms </a:t>
                </a:r>
                <a14:m>
                  <m:oMath xmlns:m="http://schemas.openxmlformats.org/officeDocument/2006/math">
                    <m:r>
                      <a:rPr lang="en-GB" sz="2400" b="0" i="1" smtClean="0">
                        <a:latin typeface="Cambria Math" panose="02040503050406030204" pitchFamily="18" charset="0"/>
                      </a:rPr>
                      <m:t>𝑒</m:t>
                    </m:r>
                    <m:r>
                      <a:rPr lang="en-GB" sz="2400" b="0" i="0" smtClean="0">
                        <a:latin typeface="Cambria Math" panose="02040503050406030204" pitchFamily="18" charset="0"/>
                      </a:rPr>
                      <m:t> </m:t>
                    </m:r>
                    <m:r>
                      <m:rPr>
                        <m:sty m:val="p"/>
                      </m:rPr>
                      <a:rPr lang="en-GB" sz="2400">
                        <a:latin typeface="Cambria Math" panose="02040503050406030204" pitchFamily="18" charset="0"/>
                      </a:rPr>
                      <m:t>Δ</m:t>
                    </m:r>
                    <m:sSub>
                      <m:sSubPr>
                        <m:ctrlPr>
                          <a:rPr lang="en-GB" sz="2400" i="1">
                            <a:latin typeface="Cambria Math" panose="02040503050406030204" pitchFamily="18" charset="0"/>
                          </a:rPr>
                        </m:ctrlPr>
                      </m:sSubPr>
                      <m:e>
                        <m:r>
                          <a:rPr lang="en-GB" sz="2400" i="1">
                            <a:latin typeface="Cambria Math" panose="02040503050406030204" pitchFamily="18" charset="0"/>
                          </a:rPr>
                          <m:t>𝜈</m:t>
                        </m:r>
                      </m:e>
                      <m:sub>
                        <m:r>
                          <m:rPr>
                            <m:sty m:val="p"/>
                          </m:rPr>
                          <a:rPr lang="en-GB" sz="2400" b="0" i="0" smtClean="0">
                            <a:latin typeface="Cambria Math" panose="02040503050406030204" pitchFamily="18" charset="0"/>
                          </a:rPr>
                          <m:t>Cs</m:t>
                        </m:r>
                      </m:sub>
                    </m:sSub>
                  </m:oMath>
                </a14:m>
                <a:endParaRPr lang="en-GB" sz="2400" dirty="0"/>
              </a:p>
            </p:txBody>
          </p:sp>
        </mc:Choice>
        <mc:Fallback xmlns="">
          <p:sp>
            <p:nvSpPr>
              <p:cNvPr id="10" name="TextBox 9"/>
              <p:cNvSpPr txBox="1">
                <a:spLocks noRot="1" noChangeAspect="1" noMove="1" noResize="1" noEditPoints="1" noAdjustHandles="1" noChangeArrowheads="1" noChangeShapeType="1" noTextEdit="1"/>
              </p:cNvSpPr>
              <p:nvPr/>
            </p:nvSpPr>
            <p:spPr>
              <a:xfrm>
                <a:off x="6491614" y="2265460"/>
                <a:ext cx="5700385" cy="1631216"/>
              </a:xfrm>
              <a:prstGeom prst="rect">
                <a:avLst/>
              </a:prstGeom>
              <a:blipFill rotWithShape="0">
                <a:blip r:embed="rId3"/>
                <a:stretch>
                  <a:fillRect l="-2246" t="-4120" b="-8240"/>
                </a:stretch>
              </a:blipFill>
            </p:spPr>
            <p:txBody>
              <a:bodyPr/>
              <a:lstStyle/>
              <a:p>
                <a:r>
                  <a:rPr lang="en-GB">
                    <a:noFill/>
                  </a:rPr>
                  <a:t> </a:t>
                </a:r>
              </a:p>
            </p:txBody>
          </p:sp>
        </mc:Fallback>
      </mc:AlternateContent>
      <p:pic>
        <p:nvPicPr>
          <p:cNvPr id="61" name="Picture 6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13069" y="4444348"/>
            <a:ext cx="2160871" cy="2160000"/>
          </a:xfrm>
          <a:prstGeom prst="rect">
            <a:avLst/>
          </a:prstGeom>
        </p:spPr>
      </p:pic>
      <p:cxnSp>
        <p:nvCxnSpPr>
          <p:cNvPr id="14" name="Straight Connector 13"/>
          <p:cNvCxnSpPr/>
          <p:nvPr/>
        </p:nvCxnSpPr>
        <p:spPr bwMode="auto">
          <a:xfrm>
            <a:off x="907145" y="-286434"/>
            <a:ext cx="0" cy="7546694"/>
          </a:xfrm>
          <a:prstGeom prst="line">
            <a:avLst/>
          </a:prstGeom>
          <a:solidFill>
            <a:schemeClr val="accent1"/>
          </a:solidFill>
          <a:ln w="28575" cap="flat" cmpd="sng" algn="ctr">
            <a:solidFill>
              <a:srgbClr val="FFC000"/>
            </a:solidFill>
            <a:prstDash val="solid"/>
            <a:round/>
            <a:headEnd type="none" w="med" len="med"/>
            <a:tailEnd type="none" w="med" len="med"/>
          </a:ln>
          <a:effectLst/>
        </p:spPr>
      </p:cxnSp>
      <p:cxnSp>
        <p:nvCxnSpPr>
          <p:cNvPr id="70" name="Straight Connector 69"/>
          <p:cNvCxnSpPr/>
          <p:nvPr/>
        </p:nvCxnSpPr>
        <p:spPr bwMode="auto">
          <a:xfrm>
            <a:off x="2393755" y="-135963"/>
            <a:ext cx="0" cy="7396223"/>
          </a:xfrm>
          <a:prstGeom prst="line">
            <a:avLst/>
          </a:prstGeom>
          <a:solidFill>
            <a:schemeClr val="accent1"/>
          </a:solidFill>
          <a:ln w="28575" cap="flat" cmpd="sng" algn="ctr">
            <a:solidFill>
              <a:srgbClr val="FFC000"/>
            </a:solidFill>
            <a:prstDash val="solid"/>
            <a:round/>
            <a:headEnd type="none" w="med" len="med"/>
            <a:tailEnd type="none" w="med" len="med"/>
          </a:ln>
          <a:effectLst/>
        </p:spPr>
      </p:cxnSp>
      <p:cxnSp>
        <p:nvCxnSpPr>
          <p:cNvPr id="18" name="Straight Arrow Connector 17"/>
          <p:cNvCxnSpPr/>
          <p:nvPr/>
        </p:nvCxnSpPr>
        <p:spPr bwMode="auto">
          <a:xfrm>
            <a:off x="907145" y="5188392"/>
            <a:ext cx="1486610" cy="0"/>
          </a:xfrm>
          <a:prstGeom prst="straightConnector1">
            <a:avLst/>
          </a:prstGeom>
          <a:solidFill>
            <a:schemeClr val="accent1"/>
          </a:solidFill>
          <a:ln w="38100" cap="flat" cmpd="sng" algn="ctr">
            <a:solidFill>
              <a:schemeClr val="bg1"/>
            </a:solidFill>
            <a:prstDash val="solid"/>
            <a:round/>
            <a:headEnd type="triangle" w="lg" len="lg"/>
            <a:tailEnd type="triangle" w="lg" len="lg"/>
          </a:ln>
          <a:effectLst/>
        </p:spPr>
      </p:cxnSp>
      <p:sp>
        <p:nvSpPr>
          <p:cNvPr id="20" name="TextBox 19"/>
          <p:cNvSpPr txBox="1"/>
          <p:nvPr/>
        </p:nvSpPr>
        <p:spPr>
          <a:xfrm>
            <a:off x="1166984" y="5305197"/>
            <a:ext cx="966931" cy="369332"/>
          </a:xfrm>
          <a:prstGeom prst="rect">
            <a:avLst/>
          </a:prstGeom>
          <a:noFill/>
        </p:spPr>
        <p:txBody>
          <a:bodyPr wrap="none" rtlCol="0">
            <a:spAutoFit/>
          </a:bodyPr>
          <a:lstStyle/>
          <a:p>
            <a:r>
              <a:rPr lang="en-GB" dirty="0" smtClean="0">
                <a:solidFill>
                  <a:schemeClr val="bg1"/>
                </a:solidFill>
              </a:rPr>
              <a:t>1 metre</a:t>
            </a:r>
            <a:endParaRPr lang="en-GB" dirty="0">
              <a:solidFill>
                <a:schemeClr val="bg1"/>
              </a:solidFill>
            </a:endParaRPr>
          </a:p>
        </p:txBody>
      </p:sp>
      <p:cxnSp>
        <p:nvCxnSpPr>
          <p:cNvPr id="34" name="Straight Arrow Connector 33"/>
          <p:cNvCxnSpPr/>
          <p:nvPr/>
        </p:nvCxnSpPr>
        <p:spPr bwMode="auto">
          <a:xfrm flipV="1">
            <a:off x="907145" y="7260260"/>
            <a:ext cx="0" cy="731072"/>
          </a:xfrm>
          <a:prstGeom prst="straightConnector1">
            <a:avLst/>
          </a:prstGeom>
          <a:solidFill>
            <a:schemeClr val="accent1"/>
          </a:solidFill>
          <a:ln w="38100" cap="flat" cmpd="sng" algn="ctr">
            <a:solidFill>
              <a:srgbClr val="00B050"/>
            </a:solidFill>
            <a:prstDash val="solid"/>
            <a:round/>
            <a:headEnd type="none" w="med" len="med"/>
            <a:tailEnd type="triangle"/>
          </a:ln>
          <a:effectLst/>
        </p:spPr>
      </p:cxnSp>
      <p:cxnSp>
        <p:nvCxnSpPr>
          <p:cNvPr id="112" name="Straight Arrow Connector 111"/>
          <p:cNvCxnSpPr/>
          <p:nvPr/>
        </p:nvCxnSpPr>
        <p:spPr bwMode="auto">
          <a:xfrm flipV="1">
            <a:off x="2393755" y="7260260"/>
            <a:ext cx="0" cy="731072"/>
          </a:xfrm>
          <a:prstGeom prst="straightConnector1">
            <a:avLst/>
          </a:prstGeom>
          <a:solidFill>
            <a:schemeClr val="accent1"/>
          </a:solidFill>
          <a:ln w="57150" cap="flat" cmpd="sng" algn="ctr">
            <a:solidFill>
              <a:srgbClr val="00B050"/>
            </a:solidFill>
            <a:prstDash val="solid"/>
            <a:round/>
            <a:headEnd type="none" w="med" len="med"/>
            <a:tailEnd type="triangle"/>
          </a:ln>
          <a:effectLst/>
        </p:spPr>
      </p:cxnSp>
      <p:grpSp>
        <p:nvGrpSpPr>
          <p:cNvPr id="38" name="Group 37"/>
          <p:cNvGrpSpPr/>
          <p:nvPr/>
        </p:nvGrpSpPr>
        <p:grpSpPr>
          <a:xfrm>
            <a:off x="918605" y="-197885"/>
            <a:ext cx="396775" cy="7116692"/>
            <a:chOff x="506050" y="-258692"/>
            <a:chExt cx="396775" cy="7116692"/>
          </a:xfrm>
        </p:grpSpPr>
        <p:sp>
          <p:nvSpPr>
            <p:cNvPr id="37" name="Right Arrow 36"/>
            <p:cNvSpPr/>
            <p:nvPr/>
          </p:nvSpPr>
          <p:spPr bwMode="auto">
            <a:xfrm>
              <a:off x="506050" y="6584837"/>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13" name="Right Arrow 112"/>
            <p:cNvSpPr/>
            <p:nvPr/>
          </p:nvSpPr>
          <p:spPr bwMode="auto">
            <a:xfrm>
              <a:off x="506050" y="5962698"/>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14" name="Right Arrow 113"/>
            <p:cNvSpPr/>
            <p:nvPr/>
          </p:nvSpPr>
          <p:spPr bwMode="auto">
            <a:xfrm>
              <a:off x="506050" y="5340559"/>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15" name="Right Arrow 114"/>
            <p:cNvSpPr/>
            <p:nvPr/>
          </p:nvSpPr>
          <p:spPr bwMode="auto">
            <a:xfrm>
              <a:off x="506050" y="4718420"/>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16" name="Right Arrow 115"/>
            <p:cNvSpPr/>
            <p:nvPr/>
          </p:nvSpPr>
          <p:spPr bwMode="auto">
            <a:xfrm>
              <a:off x="506050" y="4096281"/>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17" name="Right Arrow 116"/>
            <p:cNvSpPr/>
            <p:nvPr/>
          </p:nvSpPr>
          <p:spPr bwMode="auto">
            <a:xfrm>
              <a:off x="506050" y="3474142"/>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18" name="Right Arrow 117"/>
            <p:cNvSpPr/>
            <p:nvPr/>
          </p:nvSpPr>
          <p:spPr bwMode="auto">
            <a:xfrm>
              <a:off x="506050" y="2852003"/>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19" name="Right Arrow 118"/>
            <p:cNvSpPr/>
            <p:nvPr/>
          </p:nvSpPr>
          <p:spPr bwMode="auto">
            <a:xfrm>
              <a:off x="506050" y="2229864"/>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20" name="Right Arrow 119"/>
            <p:cNvSpPr/>
            <p:nvPr/>
          </p:nvSpPr>
          <p:spPr bwMode="auto">
            <a:xfrm>
              <a:off x="506050" y="1607725"/>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21" name="Right Arrow 120"/>
            <p:cNvSpPr/>
            <p:nvPr/>
          </p:nvSpPr>
          <p:spPr bwMode="auto">
            <a:xfrm>
              <a:off x="506050" y="985586"/>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22" name="Right Arrow 121"/>
            <p:cNvSpPr/>
            <p:nvPr/>
          </p:nvSpPr>
          <p:spPr bwMode="auto">
            <a:xfrm>
              <a:off x="506050" y="363447"/>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23" name="Right Arrow 122"/>
            <p:cNvSpPr/>
            <p:nvPr/>
          </p:nvSpPr>
          <p:spPr bwMode="auto">
            <a:xfrm>
              <a:off x="506050" y="-258692"/>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grpSp>
      <p:grpSp>
        <p:nvGrpSpPr>
          <p:cNvPr id="124" name="Group 123"/>
          <p:cNvGrpSpPr/>
          <p:nvPr/>
        </p:nvGrpSpPr>
        <p:grpSpPr>
          <a:xfrm rot="10800000">
            <a:off x="1985519" y="-197885"/>
            <a:ext cx="396775" cy="7116692"/>
            <a:chOff x="506050" y="-258692"/>
            <a:chExt cx="396775" cy="7116692"/>
          </a:xfrm>
        </p:grpSpPr>
        <p:sp>
          <p:nvSpPr>
            <p:cNvPr id="125" name="Right Arrow 124"/>
            <p:cNvSpPr/>
            <p:nvPr/>
          </p:nvSpPr>
          <p:spPr bwMode="auto">
            <a:xfrm>
              <a:off x="506050" y="6584837"/>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26" name="Right Arrow 125"/>
            <p:cNvSpPr/>
            <p:nvPr/>
          </p:nvSpPr>
          <p:spPr bwMode="auto">
            <a:xfrm>
              <a:off x="506050" y="5962698"/>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27" name="Right Arrow 126"/>
            <p:cNvSpPr/>
            <p:nvPr/>
          </p:nvSpPr>
          <p:spPr bwMode="auto">
            <a:xfrm>
              <a:off x="506050" y="5340559"/>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28" name="Right Arrow 127"/>
            <p:cNvSpPr/>
            <p:nvPr/>
          </p:nvSpPr>
          <p:spPr bwMode="auto">
            <a:xfrm>
              <a:off x="506050" y="4718420"/>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29" name="Right Arrow 128"/>
            <p:cNvSpPr/>
            <p:nvPr/>
          </p:nvSpPr>
          <p:spPr bwMode="auto">
            <a:xfrm>
              <a:off x="506050" y="4096281"/>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30" name="Right Arrow 129"/>
            <p:cNvSpPr/>
            <p:nvPr/>
          </p:nvSpPr>
          <p:spPr bwMode="auto">
            <a:xfrm>
              <a:off x="506050" y="3474142"/>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31" name="Right Arrow 130"/>
            <p:cNvSpPr/>
            <p:nvPr/>
          </p:nvSpPr>
          <p:spPr bwMode="auto">
            <a:xfrm>
              <a:off x="506050" y="2852003"/>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32" name="Right Arrow 131"/>
            <p:cNvSpPr/>
            <p:nvPr/>
          </p:nvSpPr>
          <p:spPr bwMode="auto">
            <a:xfrm>
              <a:off x="506050" y="2229864"/>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33" name="Right Arrow 132"/>
            <p:cNvSpPr/>
            <p:nvPr/>
          </p:nvSpPr>
          <p:spPr bwMode="auto">
            <a:xfrm>
              <a:off x="506050" y="1607725"/>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34" name="Right Arrow 133"/>
            <p:cNvSpPr/>
            <p:nvPr/>
          </p:nvSpPr>
          <p:spPr bwMode="auto">
            <a:xfrm>
              <a:off x="506050" y="985586"/>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35" name="Right Arrow 134"/>
            <p:cNvSpPr/>
            <p:nvPr/>
          </p:nvSpPr>
          <p:spPr bwMode="auto">
            <a:xfrm>
              <a:off x="506050" y="363447"/>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36" name="Right Arrow 135"/>
            <p:cNvSpPr/>
            <p:nvPr/>
          </p:nvSpPr>
          <p:spPr bwMode="auto">
            <a:xfrm>
              <a:off x="506050" y="-258692"/>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grpSp>
      <mc:AlternateContent xmlns:mc="http://schemas.openxmlformats.org/markup-compatibility/2006" xmlns:a14="http://schemas.microsoft.com/office/drawing/2010/main">
        <mc:Choice Requires="a14">
          <p:sp>
            <p:nvSpPr>
              <p:cNvPr id="138" name="TextBox 137"/>
              <p:cNvSpPr txBox="1"/>
              <p:nvPr/>
            </p:nvSpPr>
            <p:spPr>
              <a:xfrm>
                <a:off x="9051937" y="4886245"/>
                <a:ext cx="2045752" cy="13574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4800" b="0" i="1" smtClean="0">
                          <a:latin typeface="Cambria Math" panose="02040503050406030204" pitchFamily="18" charset="0"/>
                        </a:rPr>
                        <m:t>𝑖</m:t>
                      </m:r>
                      <m:r>
                        <a:rPr lang="en-GB" sz="4800" b="0" i="1" smtClean="0">
                          <a:latin typeface="Cambria Math" panose="02040503050406030204" pitchFamily="18" charset="0"/>
                        </a:rPr>
                        <m:t>=</m:t>
                      </m:r>
                      <m:f>
                        <m:fPr>
                          <m:ctrlPr>
                            <a:rPr lang="en-GB" sz="4800" b="0" i="1" smtClean="0">
                              <a:latin typeface="Cambria Math" panose="02040503050406030204" pitchFamily="18" charset="0"/>
                            </a:rPr>
                          </m:ctrlPr>
                        </m:fPr>
                        <m:num>
                          <m:r>
                            <a:rPr lang="en-GB" sz="4800" b="0" i="1" smtClean="0">
                              <a:latin typeface="Cambria Math" panose="02040503050406030204" pitchFamily="18" charset="0"/>
                            </a:rPr>
                            <m:t>𝑛</m:t>
                          </m:r>
                          <m:r>
                            <a:rPr lang="en-GB" sz="4800" b="0" i="1" smtClean="0">
                              <a:solidFill>
                                <a:srgbClr val="FF0000"/>
                              </a:solidFill>
                              <a:latin typeface="Cambria Math" panose="02040503050406030204" pitchFamily="18" charset="0"/>
                            </a:rPr>
                            <m:t>𝑒</m:t>
                          </m:r>
                        </m:num>
                        <m:den>
                          <m:r>
                            <a:rPr lang="en-GB" sz="4800" b="0" i="1" smtClean="0">
                              <a:latin typeface="Cambria Math" panose="02040503050406030204" pitchFamily="18" charset="0"/>
                            </a:rPr>
                            <m:t>𝑡</m:t>
                          </m:r>
                        </m:den>
                      </m:f>
                    </m:oMath>
                  </m:oMathPara>
                </a14:m>
                <a:endParaRPr lang="en-GB" sz="4800" dirty="0"/>
              </a:p>
            </p:txBody>
          </p:sp>
        </mc:Choice>
        <mc:Fallback xmlns="">
          <p:sp>
            <p:nvSpPr>
              <p:cNvPr id="138" name="TextBox 137"/>
              <p:cNvSpPr txBox="1">
                <a:spLocks noRot="1" noChangeAspect="1" noMove="1" noResize="1" noEditPoints="1" noAdjustHandles="1" noChangeArrowheads="1" noChangeShapeType="1" noTextEdit="1"/>
              </p:cNvSpPr>
              <p:nvPr/>
            </p:nvSpPr>
            <p:spPr>
              <a:xfrm>
                <a:off x="9051937" y="4886245"/>
                <a:ext cx="2045752" cy="1357423"/>
              </a:xfrm>
              <a:prstGeom prst="rect">
                <a:avLst/>
              </a:prstGeom>
              <a:blipFill rotWithShape="0">
                <a:blip r:embed="rId5"/>
                <a:stretch>
                  <a:fillRect/>
                </a:stretch>
              </a:blipFill>
            </p:spPr>
            <p:txBody>
              <a:bodyPr/>
              <a:lstStyle/>
              <a:p>
                <a:r>
                  <a:rPr lang="en-GB">
                    <a:noFill/>
                  </a:rPr>
                  <a:t> </a:t>
                </a:r>
              </a:p>
            </p:txBody>
          </p:sp>
        </mc:Fallback>
      </mc:AlternateContent>
      <p:sp>
        <p:nvSpPr>
          <p:cNvPr id="140" name="Can 139"/>
          <p:cNvSpPr/>
          <p:nvPr/>
        </p:nvSpPr>
        <p:spPr bwMode="auto">
          <a:xfrm rot="14400000">
            <a:off x="10312563" y="1221381"/>
            <a:ext cx="892420" cy="7532637"/>
          </a:xfrm>
          <a:prstGeom prst="can">
            <a:avLst>
              <a:gd name="adj" fmla="val 79696"/>
            </a:avLst>
          </a:prstGeom>
          <a:solidFill>
            <a:schemeClr val="accent1">
              <a:alpha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141" name="Oval 140"/>
          <p:cNvSpPr/>
          <p:nvPr/>
        </p:nvSpPr>
        <p:spPr bwMode="auto">
          <a:xfrm>
            <a:off x="7088138" y="6900286"/>
            <a:ext cx="288032" cy="288032"/>
          </a:xfrm>
          <a:prstGeom prst="ellipse">
            <a:avLst/>
          </a:prstGeom>
          <a:gradFill flip="none" rotWithShape="1">
            <a:gsLst>
              <a:gs pos="0">
                <a:srgbClr val="FF0000"/>
              </a:gs>
              <a:gs pos="100000">
                <a:schemeClr val="bg1"/>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2" name="Freeform 1"/>
          <p:cNvSpPr/>
          <p:nvPr/>
        </p:nvSpPr>
        <p:spPr bwMode="auto">
          <a:xfrm>
            <a:off x="9399181" y="1052623"/>
            <a:ext cx="2679405" cy="1637414"/>
          </a:xfrm>
          <a:custGeom>
            <a:avLst/>
            <a:gdLst>
              <a:gd name="connsiteX0" fmla="*/ 0 w 2679405"/>
              <a:gd name="connsiteY0" fmla="*/ 0 h 1637414"/>
              <a:gd name="connsiteX1" fmla="*/ 212652 w 2679405"/>
              <a:gd name="connsiteY1" fmla="*/ 191386 h 1637414"/>
              <a:gd name="connsiteX2" fmla="*/ 212652 w 2679405"/>
              <a:gd name="connsiteY2" fmla="*/ 1637414 h 1637414"/>
              <a:gd name="connsiteX3" fmla="*/ 2509284 w 2679405"/>
              <a:gd name="connsiteY3" fmla="*/ 1637414 h 1637414"/>
              <a:gd name="connsiteX4" fmla="*/ 2509284 w 2679405"/>
              <a:gd name="connsiteY4" fmla="*/ 202019 h 1637414"/>
              <a:gd name="connsiteX5" fmla="*/ 2679405 w 2679405"/>
              <a:gd name="connsiteY5" fmla="*/ 10633 h 1637414"/>
              <a:gd name="connsiteX0" fmla="*/ 0 w 2679405"/>
              <a:gd name="connsiteY0" fmla="*/ 0 h 1637414"/>
              <a:gd name="connsiteX1" fmla="*/ 212652 w 2679405"/>
              <a:gd name="connsiteY1" fmla="*/ 191386 h 1637414"/>
              <a:gd name="connsiteX2" fmla="*/ 212652 w 2679405"/>
              <a:gd name="connsiteY2" fmla="*/ 1637414 h 1637414"/>
              <a:gd name="connsiteX3" fmla="*/ 2509284 w 2679405"/>
              <a:gd name="connsiteY3" fmla="*/ 1637414 h 1637414"/>
              <a:gd name="connsiteX4" fmla="*/ 2509284 w 2679405"/>
              <a:gd name="connsiteY4" fmla="*/ 202019 h 1637414"/>
              <a:gd name="connsiteX5" fmla="*/ 2679405 w 2679405"/>
              <a:gd name="connsiteY5" fmla="*/ 10633 h 1637414"/>
              <a:gd name="connsiteX0" fmla="*/ 0 w 2679405"/>
              <a:gd name="connsiteY0" fmla="*/ 0 h 1637414"/>
              <a:gd name="connsiteX1" fmla="*/ 212652 w 2679405"/>
              <a:gd name="connsiteY1" fmla="*/ 191386 h 1637414"/>
              <a:gd name="connsiteX2" fmla="*/ 212652 w 2679405"/>
              <a:gd name="connsiteY2" fmla="*/ 1637414 h 1637414"/>
              <a:gd name="connsiteX3" fmla="*/ 2509284 w 2679405"/>
              <a:gd name="connsiteY3" fmla="*/ 1637414 h 1637414"/>
              <a:gd name="connsiteX4" fmla="*/ 2509284 w 2679405"/>
              <a:gd name="connsiteY4" fmla="*/ 202019 h 1637414"/>
              <a:gd name="connsiteX5" fmla="*/ 2679405 w 2679405"/>
              <a:gd name="connsiteY5" fmla="*/ 10633 h 1637414"/>
              <a:gd name="connsiteX0" fmla="*/ 0 w 2679405"/>
              <a:gd name="connsiteY0" fmla="*/ 0 h 1637414"/>
              <a:gd name="connsiteX1" fmla="*/ 212652 w 2679405"/>
              <a:gd name="connsiteY1" fmla="*/ 191386 h 1637414"/>
              <a:gd name="connsiteX2" fmla="*/ 212652 w 2679405"/>
              <a:gd name="connsiteY2" fmla="*/ 1637414 h 1637414"/>
              <a:gd name="connsiteX3" fmla="*/ 2509284 w 2679405"/>
              <a:gd name="connsiteY3" fmla="*/ 1637414 h 1637414"/>
              <a:gd name="connsiteX4" fmla="*/ 2509284 w 2679405"/>
              <a:gd name="connsiteY4" fmla="*/ 202019 h 1637414"/>
              <a:gd name="connsiteX5" fmla="*/ 2679405 w 2679405"/>
              <a:gd name="connsiteY5" fmla="*/ 10633 h 1637414"/>
              <a:gd name="connsiteX0" fmla="*/ 0 w 2679405"/>
              <a:gd name="connsiteY0" fmla="*/ 0 h 1637414"/>
              <a:gd name="connsiteX1" fmla="*/ 212652 w 2679405"/>
              <a:gd name="connsiteY1" fmla="*/ 191386 h 1637414"/>
              <a:gd name="connsiteX2" fmla="*/ 212652 w 2679405"/>
              <a:gd name="connsiteY2" fmla="*/ 1637414 h 1637414"/>
              <a:gd name="connsiteX3" fmla="*/ 2509284 w 2679405"/>
              <a:gd name="connsiteY3" fmla="*/ 1637414 h 1637414"/>
              <a:gd name="connsiteX4" fmla="*/ 2509284 w 2679405"/>
              <a:gd name="connsiteY4" fmla="*/ 202019 h 1637414"/>
              <a:gd name="connsiteX5" fmla="*/ 2679405 w 2679405"/>
              <a:gd name="connsiteY5" fmla="*/ 10633 h 1637414"/>
              <a:gd name="connsiteX0" fmla="*/ 0 w 2679405"/>
              <a:gd name="connsiteY0" fmla="*/ 0 h 1637414"/>
              <a:gd name="connsiteX1" fmla="*/ 212652 w 2679405"/>
              <a:gd name="connsiteY1" fmla="*/ 191386 h 1637414"/>
              <a:gd name="connsiteX2" fmla="*/ 212652 w 2679405"/>
              <a:gd name="connsiteY2" fmla="*/ 1637414 h 1637414"/>
              <a:gd name="connsiteX3" fmla="*/ 2509284 w 2679405"/>
              <a:gd name="connsiteY3" fmla="*/ 1637414 h 1637414"/>
              <a:gd name="connsiteX4" fmla="*/ 2509284 w 2679405"/>
              <a:gd name="connsiteY4" fmla="*/ 202019 h 1637414"/>
              <a:gd name="connsiteX5" fmla="*/ 2679405 w 2679405"/>
              <a:gd name="connsiteY5" fmla="*/ 10633 h 1637414"/>
              <a:gd name="connsiteX0" fmla="*/ 0 w 2679405"/>
              <a:gd name="connsiteY0" fmla="*/ 0 h 1637414"/>
              <a:gd name="connsiteX1" fmla="*/ 212652 w 2679405"/>
              <a:gd name="connsiteY1" fmla="*/ 191386 h 1637414"/>
              <a:gd name="connsiteX2" fmla="*/ 212652 w 2679405"/>
              <a:gd name="connsiteY2" fmla="*/ 1637414 h 1637414"/>
              <a:gd name="connsiteX3" fmla="*/ 2509284 w 2679405"/>
              <a:gd name="connsiteY3" fmla="*/ 1637414 h 1637414"/>
              <a:gd name="connsiteX4" fmla="*/ 2509284 w 2679405"/>
              <a:gd name="connsiteY4" fmla="*/ 202019 h 1637414"/>
              <a:gd name="connsiteX5" fmla="*/ 2679405 w 2679405"/>
              <a:gd name="connsiteY5" fmla="*/ 10633 h 1637414"/>
              <a:gd name="connsiteX0" fmla="*/ 0 w 2679405"/>
              <a:gd name="connsiteY0" fmla="*/ 0 h 1637414"/>
              <a:gd name="connsiteX1" fmla="*/ 212652 w 2679405"/>
              <a:gd name="connsiteY1" fmla="*/ 191386 h 1637414"/>
              <a:gd name="connsiteX2" fmla="*/ 212652 w 2679405"/>
              <a:gd name="connsiteY2" fmla="*/ 1637414 h 1637414"/>
              <a:gd name="connsiteX3" fmla="*/ 2509284 w 2679405"/>
              <a:gd name="connsiteY3" fmla="*/ 1637414 h 1637414"/>
              <a:gd name="connsiteX4" fmla="*/ 2509284 w 2679405"/>
              <a:gd name="connsiteY4" fmla="*/ 202019 h 1637414"/>
              <a:gd name="connsiteX5" fmla="*/ 2679405 w 2679405"/>
              <a:gd name="connsiteY5" fmla="*/ 10633 h 1637414"/>
              <a:gd name="connsiteX0" fmla="*/ 0 w 2679405"/>
              <a:gd name="connsiteY0" fmla="*/ 0 h 1637414"/>
              <a:gd name="connsiteX1" fmla="*/ 212652 w 2679405"/>
              <a:gd name="connsiteY1" fmla="*/ 191386 h 1637414"/>
              <a:gd name="connsiteX2" fmla="*/ 212652 w 2679405"/>
              <a:gd name="connsiteY2" fmla="*/ 1637414 h 1637414"/>
              <a:gd name="connsiteX3" fmla="*/ 2509284 w 2679405"/>
              <a:gd name="connsiteY3" fmla="*/ 1637414 h 1637414"/>
              <a:gd name="connsiteX4" fmla="*/ 2509284 w 2679405"/>
              <a:gd name="connsiteY4" fmla="*/ 202019 h 1637414"/>
              <a:gd name="connsiteX5" fmla="*/ 2679405 w 2679405"/>
              <a:gd name="connsiteY5" fmla="*/ 10633 h 1637414"/>
              <a:gd name="connsiteX0" fmla="*/ 0 w 2679405"/>
              <a:gd name="connsiteY0" fmla="*/ 0 h 1637414"/>
              <a:gd name="connsiteX1" fmla="*/ 212652 w 2679405"/>
              <a:gd name="connsiteY1" fmla="*/ 191386 h 1637414"/>
              <a:gd name="connsiteX2" fmla="*/ 212652 w 2679405"/>
              <a:gd name="connsiteY2" fmla="*/ 1637414 h 1637414"/>
              <a:gd name="connsiteX3" fmla="*/ 2509284 w 2679405"/>
              <a:gd name="connsiteY3" fmla="*/ 1637414 h 1637414"/>
              <a:gd name="connsiteX4" fmla="*/ 2509284 w 2679405"/>
              <a:gd name="connsiteY4" fmla="*/ 202019 h 1637414"/>
              <a:gd name="connsiteX5" fmla="*/ 2679405 w 2679405"/>
              <a:gd name="connsiteY5" fmla="*/ 10633 h 1637414"/>
              <a:gd name="connsiteX0" fmla="*/ 0 w 2679405"/>
              <a:gd name="connsiteY0" fmla="*/ 0 h 1637414"/>
              <a:gd name="connsiteX1" fmla="*/ 197412 w 2679405"/>
              <a:gd name="connsiteY1" fmla="*/ 202816 h 1637414"/>
              <a:gd name="connsiteX2" fmla="*/ 212652 w 2679405"/>
              <a:gd name="connsiteY2" fmla="*/ 1637414 h 1637414"/>
              <a:gd name="connsiteX3" fmla="*/ 2509284 w 2679405"/>
              <a:gd name="connsiteY3" fmla="*/ 1637414 h 1637414"/>
              <a:gd name="connsiteX4" fmla="*/ 2509284 w 2679405"/>
              <a:gd name="connsiteY4" fmla="*/ 202019 h 1637414"/>
              <a:gd name="connsiteX5" fmla="*/ 2679405 w 2679405"/>
              <a:gd name="connsiteY5" fmla="*/ 10633 h 1637414"/>
              <a:gd name="connsiteX0" fmla="*/ 0 w 2679405"/>
              <a:gd name="connsiteY0" fmla="*/ 0 h 1637414"/>
              <a:gd name="connsiteX1" fmla="*/ 197412 w 2679405"/>
              <a:gd name="connsiteY1" fmla="*/ 202816 h 1637414"/>
              <a:gd name="connsiteX2" fmla="*/ 212652 w 2679405"/>
              <a:gd name="connsiteY2" fmla="*/ 1637414 h 1637414"/>
              <a:gd name="connsiteX3" fmla="*/ 2509284 w 2679405"/>
              <a:gd name="connsiteY3" fmla="*/ 1637414 h 1637414"/>
              <a:gd name="connsiteX4" fmla="*/ 2509284 w 2679405"/>
              <a:gd name="connsiteY4" fmla="*/ 202019 h 1637414"/>
              <a:gd name="connsiteX5" fmla="*/ 2679405 w 2679405"/>
              <a:gd name="connsiteY5" fmla="*/ 10633 h 1637414"/>
              <a:gd name="connsiteX0" fmla="*/ 0 w 2679405"/>
              <a:gd name="connsiteY0" fmla="*/ 0 h 1637414"/>
              <a:gd name="connsiteX1" fmla="*/ 197412 w 2679405"/>
              <a:gd name="connsiteY1" fmla="*/ 202816 h 1637414"/>
              <a:gd name="connsiteX2" fmla="*/ 212652 w 2679405"/>
              <a:gd name="connsiteY2" fmla="*/ 1637414 h 1637414"/>
              <a:gd name="connsiteX3" fmla="*/ 2509284 w 2679405"/>
              <a:gd name="connsiteY3" fmla="*/ 1637414 h 1637414"/>
              <a:gd name="connsiteX4" fmla="*/ 2509284 w 2679405"/>
              <a:gd name="connsiteY4" fmla="*/ 202019 h 1637414"/>
              <a:gd name="connsiteX5" fmla="*/ 2679405 w 2679405"/>
              <a:gd name="connsiteY5" fmla="*/ 10633 h 1637414"/>
              <a:gd name="connsiteX0" fmla="*/ 0 w 2679405"/>
              <a:gd name="connsiteY0" fmla="*/ 0 h 1637414"/>
              <a:gd name="connsiteX1" fmla="*/ 197412 w 2679405"/>
              <a:gd name="connsiteY1" fmla="*/ 202816 h 1637414"/>
              <a:gd name="connsiteX2" fmla="*/ 212652 w 2679405"/>
              <a:gd name="connsiteY2" fmla="*/ 1637414 h 1637414"/>
              <a:gd name="connsiteX3" fmla="*/ 2509284 w 2679405"/>
              <a:gd name="connsiteY3" fmla="*/ 1637414 h 1637414"/>
              <a:gd name="connsiteX4" fmla="*/ 2509284 w 2679405"/>
              <a:gd name="connsiteY4" fmla="*/ 202019 h 1637414"/>
              <a:gd name="connsiteX5" fmla="*/ 2679405 w 2679405"/>
              <a:gd name="connsiteY5" fmla="*/ 10633 h 163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405" h="1637414">
                <a:moveTo>
                  <a:pt x="0" y="0"/>
                </a:moveTo>
                <a:cubicBezTo>
                  <a:pt x="70884" y="63795"/>
                  <a:pt x="146730" y="32784"/>
                  <a:pt x="197412" y="202816"/>
                </a:cubicBezTo>
                <a:cubicBezTo>
                  <a:pt x="248094" y="372848"/>
                  <a:pt x="203260" y="325799"/>
                  <a:pt x="212652" y="1637414"/>
                </a:cubicBezTo>
                <a:lnTo>
                  <a:pt x="2509284" y="1637414"/>
                </a:lnTo>
                <a:cubicBezTo>
                  <a:pt x="2488196" y="312332"/>
                  <a:pt x="2477121" y="316939"/>
                  <a:pt x="2509284" y="202019"/>
                </a:cubicBezTo>
                <a:cubicBezTo>
                  <a:pt x="2541447" y="87099"/>
                  <a:pt x="2618888" y="78238"/>
                  <a:pt x="2679405" y="10633"/>
                </a:cubicBezTo>
              </a:path>
            </a:pathLst>
          </a:custGeom>
          <a:noFill/>
          <a:ln w="762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cxnSp>
        <p:nvCxnSpPr>
          <p:cNvPr id="45" name="Straight Connector 44"/>
          <p:cNvCxnSpPr/>
          <p:nvPr/>
        </p:nvCxnSpPr>
        <p:spPr bwMode="auto">
          <a:xfrm>
            <a:off x="9935930" y="-606056"/>
            <a:ext cx="0" cy="2862131"/>
          </a:xfrm>
          <a:prstGeom prst="line">
            <a:avLst/>
          </a:prstGeom>
          <a:solidFill>
            <a:schemeClr val="accent1"/>
          </a:solidFill>
          <a:ln w="28575" cap="flat" cmpd="sng" algn="ctr">
            <a:solidFill>
              <a:srgbClr val="FFC000"/>
            </a:solidFill>
            <a:prstDash val="solid"/>
            <a:round/>
            <a:headEnd type="none" w="med" len="med"/>
            <a:tailEnd type="none" w="med" len="med"/>
          </a:ln>
          <a:effectLst/>
        </p:spPr>
      </p:cxnSp>
      <p:cxnSp>
        <p:nvCxnSpPr>
          <p:cNvPr id="48" name="Straight Arrow Connector 47"/>
          <p:cNvCxnSpPr/>
          <p:nvPr/>
        </p:nvCxnSpPr>
        <p:spPr bwMode="auto">
          <a:xfrm>
            <a:off x="9935930" y="-788880"/>
            <a:ext cx="0" cy="682554"/>
          </a:xfrm>
          <a:prstGeom prst="straightConnector1">
            <a:avLst/>
          </a:prstGeom>
          <a:solidFill>
            <a:schemeClr val="accent1"/>
          </a:solidFill>
          <a:ln w="57150" cap="flat" cmpd="sng" algn="ctr">
            <a:solidFill>
              <a:srgbClr val="00B050"/>
            </a:solidFill>
            <a:prstDash val="solid"/>
            <a:round/>
            <a:headEnd type="none" w="med" len="med"/>
            <a:tailEnd type="triangle"/>
          </a:ln>
          <a:effectLst/>
        </p:spPr>
      </p:cxnSp>
      <p:sp>
        <p:nvSpPr>
          <p:cNvPr id="29" name="Rectangle 28"/>
          <p:cNvSpPr/>
          <p:nvPr/>
        </p:nvSpPr>
        <p:spPr bwMode="auto">
          <a:xfrm>
            <a:off x="11384280" y="1651531"/>
            <a:ext cx="386080" cy="640837"/>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cxnSp>
        <p:nvCxnSpPr>
          <p:cNvPr id="62" name="Straight Arrow Connector 61"/>
          <p:cNvCxnSpPr/>
          <p:nvPr/>
        </p:nvCxnSpPr>
        <p:spPr bwMode="auto">
          <a:xfrm rot="16200000">
            <a:off x="10327090" y="1482814"/>
            <a:ext cx="0" cy="682554"/>
          </a:xfrm>
          <a:prstGeom prst="straightConnector1">
            <a:avLst/>
          </a:prstGeom>
          <a:solidFill>
            <a:schemeClr val="accent1"/>
          </a:solidFill>
          <a:ln w="57150" cap="flat" cmpd="sng" algn="ctr">
            <a:solidFill>
              <a:srgbClr val="00B050"/>
            </a:solidFill>
            <a:prstDash val="solid"/>
            <a:round/>
            <a:headEnd type="none" w="med" len="med"/>
            <a:tailEnd type="triangle"/>
          </a:ln>
          <a:effectLst/>
        </p:spPr>
      </p:cxnSp>
      <p:cxnSp>
        <p:nvCxnSpPr>
          <p:cNvPr id="69" name="Straight Arrow Connector 68"/>
          <p:cNvCxnSpPr/>
          <p:nvPr/>
        </p:nvCxnSpPr>
        <p:spPr bwMode="auto">
          <a:xfrm rot="16200000">
            <a:off x="10327090" y="1684312"/>
            <a:ext cx="0" cy="682554"/>
          </a:xfrm>
          <a:prstGeom prst="straightConnector1">
            <a:avLst/>
          </a:prstGeom>
          <a:solidFill>
            <a:schemeClr val="accent1"/>
          </a:solidFill>
          <a:ln w="57150" cap="flat" cmpd="sng" algn="ctr">
            <a:solidFill>
              <a:srgbClr val="00B050"/>
            </a:solidFill>
            <a:prstDash val="solid"/>
            <a:round/>
            <a:headEnd type="none" w="med" len="med"/>
            <a:tailEnd type="triangle"/>
          </a:ln>
          <a:effectLst/>
        </p:spPr>
      </p:cxnSp>
      <p:cxnSp>
        <p:nvCxnSpPr>
          <p:cNvPr id="71" name="Straight Arrow Connector 70"/>
          <p:cNvCxnSpPr/>
          <p:nvPr/>
        </p:nvCxnSpPr>
        <p:spPr bwMode="auto">
          <a:xfrm rot="16200000">
            <a:off x="10327090" y="1885810"/>
            <a:ext cx="0" cy="682554"/>
          </a:xfrm>
          <a:prstGeom prst="straightConnector1">
            <a:avLst/>
          </a:prstGeom>
          <a:solidFill>
            <a:schemeClr val="accent1"/>
          </a:solidFill>
          <a:ln w="57150" cap="flat" cmpd="sng" algn="ctr">
            <a:solidFill>
              <a:srgbClr val="00B050"/>
            </a:solidFill>
            <a:prstDash val="solid"/>
            <a:round/>
            <a:headEnd type="none" w="med" len="med"/>
            <a:tailEnd type="triangle"/>
          </a:ln>
          <a:effectLst/>
        </p:spPr>
      </p:cxnSp>
      <p:cxnSp>
        <p:nvCxnSpPr>
          <p:cNvPr id="47" name="Straight Connector 46"/>
          <p:cNvCxnSpPr/>
          <p:nvPr/>
        </p:nvCxnSpPr>
        <p:spPr bwMode="auto">
          <a:xfrm>
            <a:off x="11575209" y="-106326"/>
            <a:ext cx="0" cy="2362401"/>
          </a:xfrm>
          <a:prstGeom prst="line">
            <a:avLst/>
          </a:prstGeom>
          <a:solidFill>
            <a:schemeClr val="accent1"/>
          </a:solidFill>
          <a:ln w="28575" cap="flat" cmpd="sng" algn="ctr">
            <a:solidFill>
              <a:srgbClr val="FFC000"/>
            </a:solidFill>
            <a:prstDash val="solid"/>
            <a:round/>
            <a:headEnd type="none" w="med" len="med"/>
            <a:tailEnd type="none" w="med" len="med"/>
          </a:ln>
          <a:effectLst/>
        </p:spPr>
      </p:cxnSp>
      <p:cxnSp>
        <p:nvCxnSpPr>
          <p:cNvPr id="59" name="Straight Arrow Connector 58"/>
          <p:cNvCxnSpPr/>
          <p:nvPr/>
        </p:nvCxnSpPr>
        <p:spPr bwMode="auto">
          <a:xfrm flipV="1">
            <a:off x="11579739" y="1482499"/>
            <a:ext cx="0" cy="682554"/>
          </a:xfrm>
          <a:prstGeom prst="straightConnector1">
            <a:avLst/>
          </a:prstGeom>
          <a:solidFill>
            <a:schemeClr val="accent1"/>
          </a:solidFill>
          <a:ln w="57150" cap="flat" cmpd="sng" algn="ctr">
            <a:solidFill>
              <a:srgbClr val="00B050"/>
            </a:solidFill>
            <a:prstDash val="solid"/>
            <a:round/>
            <a:headEnd type="none" w="med" len="med"/>
            <a:tailEnd type="triangle"/>
          </a:ln>
          <a:effectLst/>
        </p:spPr>
      </p:cxnSp>
    </p:spTree>
    <p:extLst>
      <p:ext uri="{BB962C8B-B14F-4D97-AF65-F5344CB8AC3E}">
        <p14:creationId xmlns:p14="http://schemas.microsoft.com/office/powerpoint/2010/main" val="2078422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42" presetClass="path" presetSubtype="0" repeatCount="indefinite" fill="hold" nodeType="withEffect">
                                  <p:stCondLst>
                                    <p:cond delay="0"/>
                                  </p:stCondLst>
                                  <p:endCondLst>
                                    <p:cond evt="onNext" delay="0">
                                      <p:tgtEl>
                                        <p:sldTgt/>
                                      </p:tgtEl>
                                    </p:cond>
                                  </p:endCondLst>
                                  <p:childTnLst>
                                    <p:animMotion origin="layout" path="M -3.95833E-6 -2.22222E-6 L -3.95833E-6 0.35579 " pathEditMode="relative" rAng="0" ptsTypes="AA">
                                      <p:cBhvr>
                                        <p:cTn id="16" dur="2000" fill="hold"/>
                                        <p:tgtEl>
                                          <p:spTgt spid="48"/>
                                        </p:tgtEl>
                                        <p:attrNameLst>
                                          <p:attrName>ppt_x</p:attrName>
                                          <p:attrName>ppt_y</p:attrName>
                                        </p:attrNameLst>
                                      </p:cBhvr>
                                      <p:rCtr x="0" y="17778"/>
                                    </p:animMotion>
                                  </p:childTnLst>
                                </p:cTn>
                              </p:par>
                              <p:par>
                                <p:cTn id="17" presetID="63" presetClass="path" presetSubtype="0" repeatCount="indefinite" fill="hold" nodeType="withEffect">
                                  <p:stCondLst>
                                    <p:cond delay="0"/>
                                  </p:stCondLst>
                                  <p:endCondLst>
                                    <p:cond evt="onNext" delay="0">
                                      <p:tgtEl>
                                        <p:sldTgt/>
                                      </p:tgtEl>
                                    </p:cond>
                                  </p:endCondLst>
                                  <p:childTnLst>
                                    <p:animMotion origin="layout" path="M 4.79167E-6 -2.22222E-6 L 0.06796 -2.22222E-6 " pathEditMode="relative" rAng="0" ptsTypes="AA">
                                      <p:cBhvr>
                                        <p:cTn id="18" dur="1000" fill="hold"/>
                                        <p:tgtEl>
                                          <p:spTgt spid="62"/>
                                        </p:tgtEl>
                                        <p:attrNameLst>
                                          <p:attrName>ppt_x</p:attrName>
                                          <p:attrName>ppt_y</p:attrName>
                                        </p:attrNameLst>
                                      </p:cBhvr>
                                      <p:rCtr x="3398" y="0"/>
                                    </p:animMotion>
                                  </p:childTnLst>
                                </p:cTn>
                              </p:par>
                              <p:par>
                                <p:cTn id="19" presetID="63" presetClass="path" presetSubtype="0" repeatCount="indefinite" fill="hold" nodeType="withEffect">
                                  <p:stCondLst>
                                    <p:cond delay="0"/>
                                  </p:stCondLst>
                                  <p:endCondLst>
                                    <p:cond evt="onNext" delay="0">
                                      <p:tgtEl>
                                        <p:sldTgt/>
                                      </p:tgtEl>
                                    </p:cond>
                                  </p:endCondLst>
                                  <p:childTnLst>
                                    <p:animMotion origin="layout" path="M 4.79167E-6 -3.7037E-7 L 0.06796 -3.7037E-7 " pathEditMode="relative" rAng="0" ptsTypes="AA">
                                      <p:cBhvr>
                                        <p:cTn id="20" dur="1000" fill="hold"/>
                                        <p:tgtEl>
                                          <p:spTgt spid="69"/>
                                        </p:tgtEl>
                                        <p:attrNameLst>
                                          <p:attrName>ppt_x</p:attrName>
                                          <p:attrName>ppt_y</p:attrName>
                                        </p:attrNameLst>
                                      </p:cBhvr>
                                      <p:rCtr x="3398" y="0"/>
                                    </p:animMotion>
                                  </p:childTnLst>
                                </p:cTn>
                              </p:par>
                              <p:par>
                                <p:cTn id="21" presetID="63" presetClass="path" presetSubtype="0" repeatCount="indefinite" fill="hold" nodeType="withEffect">
                                  <p:stCondLst>
                                    <p:cond delay="0"/>
                                  </p:stCondLst>
                                  <p:endCondLst>
                                    <p:cond evt="onNext" delay="0">
                                      <p:tgtEl>
                                        <p:sldTgt/>
                                      </p:tgtEl>
                                    </p:cond>
                                  </p:endCondLst>
                                  <p:childTnLst>
                                    <p:animMotion origin="layout" path="M 4.79167E-6 -3.7037E-7 L 0.06796 -3.7037E-7 " pathEditMode="relative" rAng="0" ptsTypes="AA">
                                      <p:cBhvr>
                                        <p:cTn id="22" dur="1000" fill="hold"/>
                                        <p:tgtEl>
                                          <p:spTgt spid="71"/>
                                        </p:tgtEl>
                                        <p:attrNameLst>
                                          <p:attrName>ppt_x</p:attrName>
                                          <p:attrName>ppt_y</p:attrName>
                                        </p:attrNameLst>
                                      </p:cBhvr>
                                      <p:rCtr x="3398" y="0"/>
                                    </p:animMotion>
                                  </p:childTnLst>
                                </p:cTn>
                              </p:par>
                              <p:par>
                                <p:cTn id="23" presetID="64" presetClass="path" presetSubtype="0" repeatCount="indefinite" fill="hold" nodeType="withEffect">
                                  <p:stCondLst>
                                    <p:cond delay="0"/>
                                  </p:stCondLst>
                                  <p:endCondLst>
                                    <p:cond evt="onNext" delay="0">
                                      <p:tgtEl>
                                        <p:sldTgt/>
                                      </p:tgtEl>
                                    </p:cond>
                                  </p:endCondLst>
                                  <p:childTnLst>
                                    <p:animMotion origin="layout" path="M 4.16667E-7 -2.22222E-6 L 4.16667E-7 -0.33264 " pathEditMode="relative" rAng="0" ptsTypes="AA">
                                      <p:cBhvr>
                                        <p:cTn id="24" dur="2000" fill="hold"/>
                                        <p:tgtEl>
                                          <p:spTgt spid="59"/>
                                        </p:tgtEl>
                                        <p:attrNameLst>
                                          <p:attrName>ppt_x</p:attrName>
                                          <p:attrName>ppt_y</p:attrName>
                                        </p:attrNameLst>
                                      </p:cBhvr>
                                      <p:rCtr x="0" y="-16644"/>
                                    </p:animMotion>
                                  </p:childTnLst>
                                </p:cTn>
                              </p:par>
                              <p:par>
                                <p:cTn id="25" presetID="16" presetClass="entr" presetSubtype="37" repeatCount="indefinite" fill="remove"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outVertical)">
                                      <p:cBhvr>
                                        <p:cTn id="27" dur="100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48"/>
                                        </p:tgtEl>
                                      </p:cBhvr>
                                    </p:animEffect>
                                    <p:set>
                                      <p:cBhvr>
                                        <p:cTn id="32" dur="1" fill="hold">
                                          <p:stCondLst>
                                            <p:cond delay="499"/>
                                          </p:stCondLst>
                                        </p:cTn>
                                        <p:tgtEl>
                                          <p:spTgt spid="48"/>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62"/>
                                        </p:tgtEl>
                                      </p:cBhvr>
                                    </p:animEffect>
                                    <p:set>
                                      <p:cBhvr>
                                        <p:cTn id="35" dur="1" fill="hold">
                                          <p:stCondLst>
                                            <p:cond delay="499"/>
                                          </p:stCondLst>
                                        </p:cTn>
                                        <p:tgtEl>
                                          <p:spTgt spid="62"/>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69"/>
                                        </p:tgtEl>
                                      </p:cBhvr>
                                    </p:animEffect>
                                    <p:set>
                                      <p:cBhvr>
                                        <p:cTn id="38" dur="1" fill="hold">
                                          <p:stCondLst>
                                            <p:cond delay="499"/>
                                          </p:stCondLst>
                                        </p:cTn>
                                        <p:tgtEl>
                                          <p:spTgt spid="69"/>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71"/>
                                        </p:tgtEl>
                                      </p:cBhvr>
                                    </p:animEffect>
                                    <p:set>
                                      <p:cBhvr>
                                        <p:cTn id="41" dur="1" fill="hold">
                                          <p:stCondLst>
                                            <p:cond delay="499"/>
                                          </p:stCondLst>
                                        </p:cTn>
                                        <p:tgtEl>
                                          <p:spTgt spid="71"/>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59"/>
                                        </p:tgtEl>
                                      </p:cBhvr>
                                    </p:animEffect>
                                    <p:set>
                                      <p:cBhvr>
                                        <p:cTn id="44" dur="1" fill="hold">
                                          <p:stCondLst>
                                            <p:cond delay="499"/>
                                          </p:stCondLst>
                                        </p:cTn>
                                        <p:tgtEl>
                                          <p:spTgt spid="59"/>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3"/>
                                        </p:tgtEl>
                                      </p:cBhvr>
                                    </p:animEffect>
                                    <p:set>
                                      <p:cBhvr>
                                        <p:cTn id="50" dur="1" fill="hold">
                                          <p:stCondLst>
                                            <p:cond delay="499"/>
                                          </p:stCondLst>
                                        </p:cTn>
                                        <p:tgtEl>
                                          <p:spTgt spid="3"/>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500"/>
                                        <p:tgtEl>
                                          <p:spTgt spid="2"/>
                                        </p:tgtEl>
                                      </p:cBhvr>
                                    </p:animEffect>
                                    <p:set>
                                      <p:cBhvr>
                                        <p:cTn id="53" dur="1" fill="hold">
                                          <p:stCondLst>
                                            <p:cond delay="499"/>
                                          </p:stCondLst>
                                        </p:cTn>
                                        <p:tgtEl>
                                          <p:spTgt spid="2"/>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45"/>
                                        </p:tgtEl>
                                      </p:cBhvr>
                                    </p:animEffect>
                                    <p:set>
                                      <p:cBhvr>
                                        <p:cTn id="56" dur="1" fill="hold">
                                          <p:stCondLst>
                                            <p:cond delay="499"/>
                                          </p:stCondLst>
                                        </p:cTn>
                                        <p:tgtEl>
                                          <p:spTgt spid="45"/>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47"/>
                                        </p:tgtEl>
                                      </p:cBhvr>
                                    </p:animEffect>
                                    <p:set>
                                      <p:cBhvr>
                                        <p:cTn id="59" dur="1" fill="hold">
                                          <p:stCondLst>
                                            <p:cond delay="499"/>
                                          </p:stCondLst>
                                        </p:cTn>
                                        <p:tgtEl>
                                          <p:spTgt spid="47"/>
                                        </p:tgtEl>
                                        <p:attrNameLst>
                                          <p:attrName>style.visibility</p:attrName>
                                        </p:attrNameLst>
                                      </p:cBhvr>
                                      <p:to>
                                        <p:strVal val="hidden"/>
                                      </p:to>
                                    </p:set>
                                  </p:childTnLst>
                                </p:cTn>
                              </p:par>
                              <p:par>
                                <p:cTn id="60" presetID="42" presetClass="entr" presetSubtype="0" fill="hold" grpId="0"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000"/>
                                        <p:tgtEl>
                                          <p:spTgt spid="6"/>
                                        </p:tgtEl>
                                      </p:cBhvr>
                                    </p:animEffect>
                                    <p:anim calcmode="lin" valueType="num">
                                      <p:cBhvr>
                                        <p:cTn id="63" dur="1000" fill="hold"/>
                                        <p:tgtEl>
                                          <p:spTgt spid="6"/>
                                        </p:tgtEl>
                                        <p:attrNameLst>
                                          <p:attrName>ppt_x</p:attrName>
                                        </p:attrNameLst>
                                      </p:cBhvr>
                                      <p:tavLst>
                                        <p:tav tm="0">
                                          <p:val>
                                            <p:strVal val="#ppt_x"/>
                                          </p:val>
                                        </p:tav>
                                        <p:tav tm="100000">
                                          <p:val>
                                            <p:strVal val="#ppt_x"/>
                                          </p:val>
                                        </p:tav>
                                      </p:tavLst>
                                    </p:anim>
                                    <p:anim calcmode="lin" valueType="num">
                                      <p:cBhvr>
                                        <p:cTn id="6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500"/>
                                        <p:tgtEl>
                                          <p:spTgt spid="40"/>
                                        </p:tgtEl>
                                      </p:cBhvr>
                                    </p:animEffect>
                                  </p:childTnLst>
                                </p:cTn>
                              </p:par>
                              <p:par>
                                <p:cTn id="70" presetID="10" presetClass="entr" presetSubtype="0" fill="hold"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500"/>
                                        <p:tgtEl>
                                          <p:spTgt spid="34"/>
                                        </p:tgtEl>
                                      </p:cBhvr>
                                    </p:animEffect>
                                  </p:childTnLst>
                                </p:cTn>
                              </p:par>
                              <p:par>
                                <p:cTn id="73" presetID="10" presetClass="entr" presetSubtype="0" fill="hold" nodeType="withEffect">
                                  <p:stCondLst>
                                    <p:cond delay="0"/>
                                  </p:stCondLst>
                                  <p:childTnLst>
                                    <p:set>
                                      <p:cBhvr>
                                        <p:cTn id="74" dur="1" fill="hold">
                                          <p:stCondLst>
                                            <p:cond delay="0"/>
                                          </p:stCondLst>
                                        </p:cTn>
                                        <p:tgtEl>
                                          <p:spTgt spid="112"/>
                                        </p:tgtEl>
                                        <p:attrNameLst>
                                          <p:attrName>style.visibility</p:attrName>
                                        </p:attrNameLst>
                                      </p:cBhvr>
                                      <p:to>
                                        <p:strVal val="visible"/>
                                      </p:to>
                                    </p:set>
                                    <p:animEffect transition="in" filter="fade">
                                      <p:cBhvr>
                                        <p:cTn id="75" dur="500"/>
                                        <p:tgtEl>
                                          <p:spTgt spid="112"/>
                                        </p:tgtEl>
                                      </p:cBhvr>
                                    </p:animEffect>
                                  </p:childTnLst>
                                </p:cTn>
                              </p:par>
                              <p:par>
                                <p:cTn id="76" presetID="10" presetClass="entr" presetSubtype="0" fill="hold"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500"/>
                                        <p:tgtEl>
                                          <p:spTgt spid="14"/>
                                        </p:tgtEl>
                                      </p:cBhvr>
                                    </p:animEffect>
                                  </p:childTnLst>
                                </p:cTn>
                              </p:par>
                              <p:par>
                                <p:cTn id="79" presetID="10" presetClass="entr" presetSubtype="0" fill="hold" nodeType="withEffect">
                                  <p:stCondLst>
                                    <p:cond delay="0"/>
                                  </p:stCondLst>
                                  <p:childTnLst>
                                    <p:set>
                                      <p:cBhvr>
                                        <p:cTn id="80" dur="1" fill="hold">
                                          <p:stCondLst>
                                            <p:cond delay="0"/>
                                          </p:stCondLst>
                                        </p:cTn>
                                        <p:tgtEl>
                                          <p:spTgt spid="70"/>
                                        </p:tgtEl>
                                        <p:attrNameLst>
                                          <p:attrName>style.visibility</p:attrName>
                                        </p:attrNameLst>
                                      </p:cBhvr>
                                      <p:to>
                                        <p:strVal val="visible"/>
                                      </p:to>
                                    </p:set>
                                    <p:animEffect transition="in" filter="fade">
                                      <p:cBhvr>
                                        <p:cTn id="81" dur="500"/>
                                        <p:tgtEl>
                                          <p:spTgt spid="70"/>
                                        </p:tgtEl>
                                      </p:cBhvr>
                                    </p:animEffect>
                                  </p:childTnLst>
                                </p:cTn>
                              </p:par>
                              <p:par>
                                <p:cTn id="82" presetID="10" presetClass="entr" presetSubtype="0" fill="hold" nodeType="with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500"/>
                                        <p:tgtEl>
                                          <p:spTgt spid="1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500"/>
                                        <p:tgtEl>
                                          <p:spTgt spid="20"/>
                                        </p:tgtEl>
                                      </p:cBhvr>
                                    </p:animEffect>
                                  </p:childTnLst>
                                </p:cTn>
                              </p:par>
                            </p:childTnLst>
                          </p:cTn>
                        </p:par>
                        <p:par>
                          <p:cTn id="88" fill="hold">
                            <p:stCondLst>
                              <p:cond delay="500"/>
                            </p:stCondLst>
                            <p:childTnLst>
                              <p:par>
                                <p:cTn id="89" presetID="64" presetClass="path" presetSubtype="0" repeatCount="5000" fill="hold" nodeType="afterEffect">
                                  <p:stCondLst>
                                    <p:cond delay="0"/>
                                  </p:stCondLst>
                                  <p:childTnLst>
                                    <p:animMotion origin="layout" path="M 1.04167E-6 4.44444E-6 L 1.04167E-6 -1.18056 " pathEditMode="relative" rAng="0" ptsTypes="AA">
                                      <p:cBhvr>
                                        <p:cTn id="90" dur="2000" fill="hold"/>
                                        <p:tgtEl>
                                          <p:spTgt spid="34"/>
                                        </p:tgtEl>
                                        <p:attrNameLst>
                                          <p:attrName>ppt_x</p:attrName>
                                          <p:attrName>ppt_y</p:attrName>
                                        </p:attrNameLst>
                                      </p:cBhvr>
                                      <p:rCtr x="0" y="-59028"/>
                                    </p:animMotion>
                                  </p:childTnLst>
                                </p:cTn>
                              </p:par>
                              <p:par>
                                <p:cTn id="91" presetID="64" presetClass="path" presetSubtype="0" repeatCount="5000" fill="hold" nodeType="withEffect">
                                  <p:stCondLst>
                                    <p:cond delay="0"/>
                                  </p:stCondLst>
                                  <p:childTnLst>
                                    <p:animMotion origin="layout" path="M -4.16667E-6 4.44444E-6 L -4.16667E-6 -1.18056 " pathEditMode="relative" rAng="0" ptsTypes="AA">
                                      <p:cBhvr>
                                        <p:cTn id="92" dur="2000" fill="hold"/>
                                        <p:tgtEl>
                                          <p:spTgt spid="112"/>
                                        </p:tgtEl>
                                        <p:attrNameLst>
                                          <p:attrName>ppt_x</p:attrName>
                                          <p:attrName>ppt_y</p:attrName>
                                        </p:attrNameLst>
                                      </p:cBhvr>
                                      <p:rCtr x="0" y="-59028"/>
                                    </p:animMotion>
                                  </p:childTnLst>
                                </p:cTn>
                              </p:par>
                              <p:par>
                                <p:cTn id="93" presetID="22" presetClass="entr" presetSubtype="8" repeatCount="5000" fill="hold" nodeType="withEffect">
                                  <p:stCondLst>
                                    <p:cond delay="1000"/>
                                  </p:stCondLst>
                                  <p:childTnLst>
                                    <p:set>
                                      <p:cBhvr>
                                        <p:cTn id="94" dur="1" fill="hold">
                                          <p:stCondLst>
                                            <p:cond delay="0"/>
                                          </p:stCondLst>
                                        </p:cTn>
                                        <p:tgtEl>
                                          <p:spTgt spid="38"/>
                                        </p:tgtEl>
                                        <p:attrNameLst>
                                          <p:attrName>style.visibility</p:attrName>
                                        </p:attrNameLst>
                                      </p:cBhvr>
                                      <p:to>
                                        <p:strVal val="visible"/>
                                      </p:to>
                                    </p:set>
                                    <p:animEffect transition="in" filter="wipe(left)">
                                      <p:cBhvr>
                                        <p:cTn id="95" dur="2000"/>
                                        <p:tgtEl>
                                          <p:spTgt spid="38"/>
                                        </p:tgtEl>
                                      </p:cBhvr>
                                    </p:animEffect>
                                  </p:childTnLst>
                                </p:cTn>
                              </p:par>
                              <p:par>
                                <p:cTn id="96" presetID="22" presetClass="entr" presetSubtype="2" repeatCount="5000" fill="hold" nodeType="withEffect">
                                  <p:stCondLst>
                                    <p:cond delay="1000"/>
                                  </p:stCondLst>
                                  <p:childTnLst>
                                    <p:set>
                                      <p:cBhvr>
                                        <p:cTn id="97" dur="1" fill="hold">
                                          <p:stCondLst>
                                            <p:cond delay="0"/>
                                          </p:stCondLst>
                                        </p:cTn>
                                        <p:tgtEl>
                                          <p:spTgt spid="124"/>
                                        </p:tgtEl>
                                        <p:attrNameLst>
                                          <p:attrName>style.visibility</p:attrName>
                                        </p:attrNameLst>
                                      </p:cBhvr>
                                      <p:to>
                                        <p:strVal val="visible"/>
                                      </p:to>
                                    </p:set>
                                    <p:animEffect transition="in" filter="wipe(right)">
                                      <p:cBhvr>
                                        <p:cTn id="98" dur="2000"/>
                                        <p:tgtEl>
                                          <p:spTgt spid="124"/>
                                        </p:tgtEl>
                                      </p:cBhvr>
                                    </p:animEffect>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10"/>
                                        </p:tgtEl>
                                        <p:attrNameLst>
                                          <p:attrName>style.visibility</p:attrName>
                                        </p:attrNameLst>
                                      </p:cBhvr>
                                      <p:to>
                                        <p:strVal val="visible"/>
                                      </p:to>
                                    </p:set>
                                    <p:animEffect transition="in" filter="fade">
                                      <p:cBhvr>
                                        <p:cTn id="103" dur="1000"/>
                                        <p:tgtEl>
                                          <p:spTgt spid="10"/>
                                        </p:tgtEl>
                                      </p:cBhvr>
                                    </p:animEffect>
                                    <p:anim calcmode="lin" valueType="num">
                                      <p:cBhvr>
                                        <p:cTn id="104" dur="1000" fill="hold"/>
                                        <p:tgtEl>
                                          <p:spTgt spid="10"/>
                                        </p:tgtEl>
                                        <p:attrNameLst>
                                          <p:attrName>ppt_x</p:attrName>
                                        </p:attrNameLst>
                                      </p:cBhvr>
                                      <p:tavLst>
                                        <p:tav tm="0">
                                          <p:val>
                                            <p:strVal val="#ppt_x"/>
                                          </p:val>
                                        </p:tav>
                                        <p:tav tm="100000">
                                          <p:val>
                                            <p:strVal val="#ppt_x"/>
                                          </p:val>
                                        </p:tav>
                                      </p:tavLst>
                                    </p:anim>
                                    <p:anim calcmode="lin" valueType="num">
                                      <p:cBhvr>
                                        <p:cTn id="105" dur="1000" fill="hold"/>
                                        <p:tgtEl>
                                          <p:spTgt spid="10"/>
                                        </p:tgtEl>
                                        <p:attrNameLst>
                                          <p:attrName>ppt_y</p:attrName>
                                        </p:attrNameLst>
                                      </p:cBhvr>
                                      <p:tavLst>
                                        <p:tav tm="0">
                                          <p:val>
                                            <p:strVal val="#ppt_y+.1"/>
                                          </p:val>
                                        </p:tav>
                                        <p:tav tm="100000">
                                          <p:val>
                                            <p:strVal val="#ppt_y"/>
                                          </p:val>
                                        </p:tav>
                                      </p:tavLst>
                                    </p:anim>
                                  </p:childTnLst>
                                </p:cTn>
                              </p:par>
                              <p:par>
                                <p:cTn id="106" presetID="10" presetClass="exit" presetSubtype="0" fill="hold" nodeType="withEffect">
                                  <p:stCondLst>
                                    <p:cond delay="0"/>
                                  </p:stCondLst>
                                  <p:childTnLst>
                                    <p:animEffect transition="out" filter="fade">
                                      <p:cBhvr>
                                        <p:cTn id="107" dur="500"/>
                                        <p:tgtEl>
                                          <p:spTgt spid="34"/>
                                        </p:tgtEl>
                                      </p:cBhvr>
                                    </p:animEffect>
                                    <p:set>
                                      <p:cBhvr>
                                        <p:cTn id="108" dur="1" fill="hold">
                                          <p:stCondLst>
                                            <p:cond delay="499"/>
                                          </p:stCondLst>
                                        </p:cTn>
                                        <p:tgtEl>
                                          <p:spTgt spid="34"/>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112"/>
                                        </p:tgtEl>
                                      </p:cBhvr>
                                    </p:animEffect>
                                    <p:set>
                                      <p:cBhvr>
                                        <p:cTn id="111" dur="1" fill="hold">
                                          <p:stCondLst>
                                            <p:cond delay="499"/>
                                          </p:stCondLst>
                                        </p:cTn>
                                        <p:tgtEl>
                                          <p:spTgt spid="112"/>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500"/>
                                        <p:tgtEl>
                                          <p:spTgt spid="38"/>
                                        </p:tgtEl>
                                      </p:cBhvr>
                                    </p:animEffect>
                                    <p:set>
                                      <p:cBhvr>
                                        <p:cTn id="114" dur="1" fill="hold">
                                          <p:stCondLst>
                                            <p:cond delay="499"/>
                                          </p:stCondLst>
                                        </p:cTn>
                                        <p:tgtEl>
                                          <p:spTgt spid="38"/>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500"/>
                                        <p:tgtEl>
                                          <p:spTgt spid="124"/>
                                        </p:tgtEl>
                                      </p:cBhvr>
                                    </p:animEffect>
                                    <p:set>
                                      <p:cBhvr>
                                        <p:cTn id="117" dur="1" fill="hold">
                                          <p:stCondLst>
                                            <p:cond delay="499"/>
                                          </p:stCondLst>
                                        </p:cTn>
                                        <p:tgtEl>
                                          <p:spTgt spid="124"/>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500"/>
                                        <p:tgtEl>
                                          <p:spTgt spid="14"/>
                                        </p:tgtEl>
                                      </p:cBhvr>
                                    </p:animEffect>
                                    <p:set>
                                      <p:cBhvr>
                                        <p:cTn id="120" dur="1" fill="hold">
                                          <p:stCondLst>
                                            <p:cond delay="499"/>
                                          </p:stCondLst>
                                        </p:cTn>
                                        <p:tgtEl>
                                          <p:spTgt spid="14"/>
                                        </p:tgtEl>
                                        <p:attrNameLst>
                                          <p:attrName>style.visibility</p:attrName>
                                        </p:attrNameLst>
                                      </p:cBhvr>
                                      <p:to>
                                        <p:strVal val="hidden"/>
                                      </p:to>
                                    </p:set>
                                  </p:childTnLst>
                                </p:cTn>
                              </p:par>
                              <p:par>
                                <p:cTn id="121" presetID="10" presetClass="exit" presetSubtype="0" fill="hold" nodeType="withEffect">
                                  <p:stCondLst>
                                    <p:cond delay="0"/>
                                  </p:stCondLst>
                                  <p:childTnLst>
                                    <p:animEffect transition="out" filter="fade">
                                      <p:cBhvr>
                                        <p:cTn id="122" dur="500"/>
                                        <p:tgtEl>
                                          <p:spTgt spid="70"/>
                                        </p:tgtEl>
                                      </p:cBhvr>
                                    </p:animEffect>
                                    <p:set>
                                      <p:cBhvr>
                                        <p:cTn id="123" dur="1" fill="hold">
                                          <p:stCondLst>
                                            <p:cond delay="499"/>
                                          </p:stCondLst>
                                        </p:cTn>
                                        <p:tgtEl>
                                          <p:spTgt spid="70"/>
                                        </p:tgtEl>
                                        <p:attrNameLst>
                                          <p:attrName>style.visibility</p:attrName>
                                        </p:attrNameLst>
                                      </p:cBhvr>
                                      <p:to>
                                        <p:strVal val="hidden"/>
                                      </p:to>
                                    </p:set>
                                  </p:childTnLst>
                                </p:cTn>
                              </p:par>
                              <p:par>
                                <p:cTn id="124" presetID="10" presetClass="exit" presetSubtype="0" fill="hold" nodeType="withEffect">
                                  <p:stCondLst>
                                    <p:cond delay="0"/>
                                  </p:stCondLst>
                                  <p:childTnLst>
                                    <p:animEffect transition="out" filter="fade">
                                      <p:cBhvr>
                                        <p:cTn id="125" dur="500"/>
                                        <p:tgtEl>
                                          <p:spTgt spid="18"/>
                                        </p:tgtEl>
                                      </p:cBhvr>
                                    </p:animEffect>
                                    <p:set>
                                      <p:cBhvr>
                                        <p:cTn id="126" dur="1" fill="hold">
                                          <p:stCondLst>
                                            <p:cond delay="499"/>
                                          </p:stCondLst>
                                        </p:cTn>
                                        <p:tgtEl>
                                          <p:spTgt spid="18"/>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20"/>
                                        </p:tgtEl>
                                      </p:cBhvr>
                                    </p:animEffect>
                                    <p:set>
                                      <p:cBhvr>
                                        <p:cTn id="129" dur="1" fill="hold">
                                          <p:stCondLst>
                                            <p:cond delay="499"/>
                                          </p:stCondLst>
                                        </p:cTn>
                                        <p:tgtEl>
                                          <p:spTgt spid="20"/>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40"/>
                                        </p:tgtEl>
                                      </p:cBhvr>
                                    </p:animEffect>
                                    <p:set>
                                      <p:cBhvr>
                                        <p:cTn id="132" dur="1" fill="hold">
                                          <p:stCondLst>
                                            <p:cond delay="499"/>
                                          </p:stCondLst>
                                        </p:cTn>
                                        <p:tgtEl>
                                          <p:spTgt spid="40"/>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138"/>
                                        </p:tgtEl>
                                        <p:attrNameLst>
                                          <p:attrName>style.visibility</p:attrName>
                                        </p:attrNameLst>
                                      </p:cBhvr>
                                      <p:to>
                                        <p:strVal val="visible"/>
                                      </p:to>
                                    </p:set>
                                    <p:anim calcmode="lin" valueType="num">
                                      <p:cBhvr additive="base">
                                        <p:cTn id="137" dur="500" fill="hold"/>
                                        <p:tgtEl>
                                          <p:spTgt spid="138"/>
                                        </p:tgtEl>
                                        <p:attrNameLst>
                                          <p:attrName>ppt_x</p:attrName>
                                        </p:attrNameLst>
                                      </p:cBhvr>
                                      <p:tavLst>
                                        <p:tav tm="0">
                                          <p:val>
                                            <p:strVal val="#ppt_x"/>
                                          </p:val>
                                        </p:tav>
                                        <p:tav tm="100000">
                                          <p:val>
                                            <p:strVal val="#ppt_x"/>
                                          </p:val>
                                        </p:tav>
                                      </p:tavLst>
                                    </p:anim>
                                    <p:anim calcmode="lin" valueType="num">
                                      <p:cBhvr additive="base">
                                        <p:cTn id="138" dur="500" fill="hold"/>
                                        <p:tgtEl>
                                          <p:spTgt spid="138"/>
                                        </p:tgtEl>
                                        <p:attrNameLst>
                                          <p:attrName>ppt_y</p:attrName>
                                        </p:attrNameLst>
                                      </p:cBhvr>
                                      <p:tavLst>
                                        <p:tav tm="0">
                                          <p:val>
                                            <p:strVal val="1+#ppt_h/2"/>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2" presetClass="entr" presetSubtype="8" fill="hold" grpId="1" nodeType="clickEffect">
                                  <p:stCondLst>
                                    <p:cond delay="0"/>
                                  </p:stCondLst>
                                  <p:childTnLst>
                                    <p:set>
                                      <p:cBhvr>
                                        <p:cTn id="142" dur="1" fill="hold">
                                          <p:stCondLst>
                                            <p:cond delay="0"/>
                                          </p:stCondLst>
                                        </p:cTn>
                                        <p:tgtEl>
                                          <p:spTgt spid="141"/>
                                        </p:tgtEl>
                                        <p:attrNameLst>
                                          <p:attrName>style.visibility</p:attrName>
                                        </p:attrNameLst>
                                      </p:cBhvr>
                                      <p:to>
                                        <p:strVal val="visible"/>
                                      </p:to>
                                    </p:set>
                                    <p:anim calcmode="lin" valueType="num">
                                      <p:cBhvr additive="base">
                                        <p:cTn id="143" dur="500" fill="hold"/>
                                        <p:tgtEl>
                                          <p:spTgt spid="141"/>
                                        </p:tgtEl>
                                        <p:attrNameLst>
                                          <p:attrName>ppt_x</p:attrName>
                                        </p:attrNameLst>
                                      </p:cBhvr>
                                      <p:tavLst>
                                        <p:tav tm="0">
                                          <p:val>
                                            <p:strVal val="0-#ppt_w/2"/>
                                          </p:val>
                                        </p:tav>
                                        <p:tav tm="100000">
                                          <p:val>
                                            <p:strVal val="#ppt_x"/>
                                          </p:val>
                                        </p:tav>
                                      </p:tavLst>
                                    </p:anim>
                                    <p:anim calcmode="lin" valueType="num">
                                      <p:cBhvr additive="base">
                                        <p:cTn id="144" dur="500" fill="hold"/>
                                        <p:tgtEl>
                                          <p:spTgt spid="141"/>
                                        </p:tgtEl>
                                        <p:attrNameLst>
                                          <p:attrName>ppt_y</p:attrName>
                                        </p:attrNameLst>
                                      </p:cBhvr>
                                      <p:tavLst>
                                        <p:tav tm="0">
                                          <p:val>
                                            <p:strVal val="#ppt_y"/>
                                          </p:val>
                                        </p:tav>
                                        <p:tav tm="100000">
                                          <p:val>
                                            <p:strVal val="#ppt_y"/>
                                          </p:val>
                                        </p:tav>
                                      </p:tavLst>
                                    </p:anim>
                                  </p:childTnLst>
                                </p:cTn>
                              </p:par>
                              <p:par>
                                <p:cTn id="145" presetID="22" presetClass="entr" presetSubtype="8" fill="hold" grpId="0" nodeType="withEffect">
                                  <p:stCondLst>
                                    <p:cond delay="0"/>
                                  </p:stCondLst>
                                  <p:childTnLst>
                                    <p:set>
                                      <p:cBhvr>
                                        <p:cTn id="146" dur="1" fill="hold">
                                          <p:stCondLst>
                                            <p:cond delay="0"/>
                                          </p:stCondLst>
                                        </p:cTn>
                                        <p:tgtEl>
                                          <p:spTgt spid="140"/>
                                        </p:tgtEl>
                                        <p:attrNameLst>
                                          <p:attrName>style.visibility</p:attrName>
                                        </p:attrNameLst>
                                      </p:cBhvr>
                                      <p:to>
                                        <p:strVal val="visible"/>
                                      </p:to>
                                    </p:set>
                                    <p:animEffect transition="in" filter="wipe(left)">
                                      <p:cBhvr>
                                        <p:cTn id="147" dur="500"/>
                                        <p:tgtEl>
                                          <p:spTgt spid="140"/>
                                        </p:tgtEl>
                                      </p:cBhvr>
                                    </p:animEffect>
                                  </p:childTnLst>
                                </p:cTn>
                              </p:par>
                              <p:par>
                                <p:cTn id="148" presetID="0" presetClass="path" presetSubtype="0" repeatCount="indefinite" fill="hold" grpId="0" nodeType="withEffect">
                                  <p:stCondLst>
                                    <p:cond delay="0"/>
                                  </p:stCondLst>
                                  <p:childTnLst>
                                    <p:animMotion origin="layout" path="M 1.04167E-6 -3.33333E-6 L 0.48633 -0.50324 " pathEditMode="relative" rAng="0" ptsTypes="AA">
                                      <p:cBhvr>
                                        <p:cTn id="149" dur="1000" fill="hold"/>
                                        <p:tgtEl>
                                          <p:spTgt spid="141"/>
                                        </p:tgtEl>
                                        <p:attrNameLst>
                                          <p:attrName>ppt_x</p:attrName>
                                          <p:attrName>ppt_y</p:attrName>
                                        </p:attrNameLst>
                                      </p:cBhvr>
                                      <p:rCtr x="24310" y="-25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40" grpId="0" animBg="1"/>
      <p:bldP spid="40" grpId="1" animBg="1"/>
      <p:bldP spid="10" grpId="0"/>
      <p:bldP spid="20" grpId="0"/>
      <p:bldP spid="20" grpId="1"/>
      <p:bldP spid="138" grpId="0"/>
      <p:bldP spid="140" grpId="0" animBg="1"/>
      <p:bldP spid="141" grpId="0" animBg="1"/>
      <p:bldP spid="141" grpId="1" animBg="1"/>
      <p:bldP spid="2" grpId="0" animBg="1"/>
      <p:bldP spid="29" grpId="0" animBg="1"/>
      <p:bldP spid="29" grpId="1"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p:cNvCxnSpPr/>
          <p:nvPr/>
        </p:nvCxnSpPr>
        <p:spPr bwMode="auto">
          <a:xfrm>
            <a:off x="-33892" y="1548656"/>
            <a:ext cx="12347904"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3" name="Rectangle 2"/>
          <p:cNvSpPr/>
          <p:nvPr/>
        </p:nvSpPr>
        <p:spPr bwMode="auto">
          <a:xfrm>
            <a:off x="9483138" y="2730715"/>
            <a:ext cx="2282190" cy="1029713"/>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5" name="TextBox 4"/>
          <p:cNvSpPr txBox="1"/>
          <p:nvPr/>
        </p:nvSpPr>
        <p:spPr>
          <a:xfrm>
            <a:off x="326670" y="2082836"/>
            <a:ext cx="8738577" cy="1261884"/>
          </a:xfrm>
          <a:prstGeom prst="rect">
            <a:avLst/>
          </a:prstGeom>
          <a:noFill/>
        </p:spPr>
        <p:txBody>
          <a:bodyPr wrap="square" rtlCol="0">
            <a:spAutoFit/>
          </a:bodyPr>
          <a:lstStyle/>
          <a:p>
            <a:r>
              <a:rPr lang="en-GB" sz="2800" b="1" dirty="0" smtClean="0"/>
              <a:t>Historically</a:t>
            </a:r>
          </a:p>
          <a:p>
            <a:pPr marL="457200" indent="-457200">
              <a:buFont typeface="Arial" panose="020B0604020202020204" pitchFamily="34" charset="0"/>
              <a:buChar char="•"/>
            </a:pPr>
            <a:r>
              <a:rPr lang="en-GB" sz="2400" dirty="0" smtClean="0"/>
              <a:t>the </a:t>
            </a:r>
            <a:r>
              <a:rPr lang="en-GB" sz="2400" dirty="0"/>
              <a:t>current that would deposit </a:t>
            </a:r>
            <a:r>
              <a:rPr lang="en-GB" sz="2400" dirty="0" smtClean="0"/>
              <a:t>1.118</a:t>
            </a:r>
            <a:r>
              <a:rPr lang="en-GB" sz="2400" dirty="0"/>
              <a:t> </a:t>
            </a:r>
            <a:r>
              <a:rPr lang="en-GB" sz="2400" dirty="0" smtClean="0"/>
              <a:t>milligrams</a:t>
            </a:r>
            <a:r>
              <a:rPr lang="en-GB" sz="2400" dirty="0"/>
              <a:t> of silver per second from a silver nitrate </a:t>
            </a:r>
            <a:r>
              <a:rPr lang="en-GB" sz="2400" dirty="0" smtClean="0"/>
              <a:t>solution.</a:t>
            </a:r>
          </a:p>
        </p:txBody>
      </p:sp>
      <p:sp>
        <p:nvSpPr>
          <p:cNvPr id="15" name="TextBox 14"/>
          <p:cNvSpPr txBox="1"/>
          <p:nvPr/>
        </p:nvSpPr>
        <p:spPr>
          <a:xfrm>
            <a:off x="0" y="0"/>
            <a:ext cx="12192000" cy="769441"/>
          </a:xfrm>
          <a:prstGeom prst="rect">
            <a:avLst/>
          </a:prstGeom>
          <a:solidFill>
            <a:srgbClr val="B4D28C"/>
          </a:solidFill>
        </p:spPr>
        <p:txBody>
          <a:bodyPr wrap="square" rtlCol="0">
            <a:spAutoFit/>
          </a:bodyPr>
          <a:lstStyle/>
          <a:p>
            <a:r>
              <a:rPr lang="en-GB" sz="4400" b="1" dirty="0" smtClean="0">
                <a:solidFill>
                  <a:srgbClr val="FF0000"/>
                </a:solidFill>
              </a:rPr>
              <a:t>The ampere</a:t>
            </a:r>
            <a:endParaRPr lang="en-GB" sz="4400" b="1" dirty="0">
              <a:solidFill>
                <a:srgbClr val="FF0000"/>
              </a:solidFill>
            </a:endParaRPr>
          </a:p>
        </p:txBody>
      </p:sp>
      <p:pic>
        <p:nvPicPr>
          <p:cNvPr id="61" name="Picture 6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13069" y="4444348"/>
            <a:ext cx="2160871" cy="2160000"/>
          </a:xfrm>
          <a:prstGeom prst="rect">
            <a:avLst/>
          </a:prstGeom>
        </p:spPr>
      </p:pic>
      <p:sp>
        <p:nvSpPr>
          <p:cNvPr id="2" name="Freeform 1"/>
          <p:cNvSpPr/>
          <p:nvPr/>
        </p:nvSpPr>
        <p:spPr bwMode="auto">
          <a:xfrm>
            <a:off x="9265879" y="2131807"/>
            <a:ext cx="2679405" cy="1637414"/>
          </a:xfrm>
          <a:custGeom>
            <a:avLst/>
            <a:gdLst>
              <a:gd name="connsiteX0" fmla="*/ 0 w 2679405"/>
              <a:gd name="connsiteY0" fmla="*/ 0 h 1637414"/>
              <a:gd name="connsiteX1" fmla="*/ 212652 w 2679405"/>
              <a:gd name="connsiteY1" fmla="*/ 191386 h 1637414"/>
              <a:gd name="connsiteX2" fmla="*/ 212652 w 2679405"/>
              <a:gd name="connsiteY2" fmla="*/ 1637414 h 1637414"/>
              <a:gd name="connsiteX3" fmla="*/ 2509284 w 2679405"/>
              <a:gd name="connsiteY3" fmla="*/ 1637414 h 1637414"/>
              <a:gd name="connsiteX4" fmla="*/ 2509284 w 2679405"/>
              <a:gd name="connsiteY4" fmla="*/ 202019 h 1637414"/>
              <a:gd name="connsiteX5" fmla="*/ 2679405 w 2679405"/>
              <a:gd name="connsiteY5" fmla="*/ 10633 h 1637414"/>
              <a:gd name="connsiteX0" fmla="*/ 0 w 2679405"/>
              <a:gd name="connsiteY0" fmla="*/ 0 h 1637414"/>
              <a:gd name="connsiteX1" fmla="*/ 212652 w 2679405"/>
              <a:gd name="connsiteY1" fmla="*/ 191386 h 1637414"/>
              <a:gd name="connsiteX2" fmla="*/ 212652 w 2679405"/>
              <a:gd name="connsiteY2" fmla="*/ 1637414 h 1637414"/>
              <a:gd name="connsiteX3" fmla="*/ 2509284 w 2679405"/>
              <a:gd name="connsiteY3" fmla="*/ 1637414 h 1637414"/>
              <a:gd name="connsiteX4" fmla="*/ 2509284 w 2679405"/>
              <a:gd name="connsiteY4" fmla="*/ 202019 h 1637414"/>
              <a:gd name="connsiteX5" fmla="*/ 2679405 w 2679405"/>
              <a:gd name="connsiteY5" fmla="*/ 10633 h 1637414"/>
              <a:gd name="connsiteX0" fmla="*/ 0 w 2679405"/>
              <a:gd name="connsiteY0" fmla="*/ 0 h 1637414"/>
              <a:gd name="connsiteX1" fmla="*/ 212652 w 2679405"/>
              <a:gd name="connsiteY1" fmla="*/ 191386 h 1637414"/>
              <a:gd name="connsiteX2" fmla="*/ 212652 w 2679405"/>
              <a:gd name="connsiteY2" fmla="*/ 1637414 h 1637414"/>
              <a:gd name="connsiteX3" fmla="*/ 2509284 w 2679405"/>
              <a:gd name="connsiteY3" fmla="*/ 1637414 h 1637414"/>
              <a:gd name="connsiteX4" fmla="*/ 2509284 w 2679405"/>
              <a:gd name="connsiteY4" fmla="*/ 202019 h 1637414"/>
              <a:gd name="connsiteX5" fmla="*/ 2679405 w 2679405"/>
              <a:gd name="connsiteY5" fmla="*/ 10633 h 1637414"/>
              <a:gd name="connsiteX0" fmla="*/ 0 w 2679405"/>
              <a:gd name="connsiteY0" fmla="*/ 0 h 1637414"/>
              <a:gd name="connsiteX1" fmla="*/ 212652 w 2679405"/>
              <a:gd name="connsiteY1" fmla="*/ 191386 h 1637414"/>
              <a:gd name="connsiteX2" fmla="*/ 212652 w 2679405"/>
              <a:gd name="connsiteY2" fmla="*/ 1637414 h 1637414"/>
              <a:gd name="connsiteX3" fmla="*/ 2509284 w 2679405"/>
              <a:gd name="connsiteY3" fmla="*/ 1637414 h 1637414"/>
              <a:gd name="connsiteX4" fmla="*/ 2509284 w 2679405"/>
              <a:gd name="connsiteY4" fmla="*/ 202019 h 1637414"/>
              <a:gd name="connsiteX5" fmla="*/ 2679405 w 2679405"/>
              <a:gd name="connsiteY5" fmla="*/ 10633 h 1637414"/>
              <a:gd name="connsiteX0" fmla="*/ 0 w 2679405"/>
              <a:gd name="connsiteY0" fmla="*/ 0 h 1637414"/>
              <a:gd name="connsiteX1" fmla="*/ 212652 w 2679405"/>
              <a:gd name="connsiteY1" fmla="*/ 191386 h 1637414"/>
              <a:gd name="connsiteX2" fmla="*/ 212652 w 2679405"/>
              <a:gd name="connsiteY2" fmla="*/ 1637414 h 1637414"/>
              <a:gd name="connsiteX3" fmla="*/ 2509284 w 2679405"/>
              <a:gd name="connsiteY3" fmla="*/ 1637414 h 1637414"/>
              <a:gd name="connsiteX4" fmla="*/ 2509284 w 2679405"/>
              <a:gd name="connsiteY4" fmla="*/ 202019 h 1637414"/>
              <a:gd name="connsiteX5" fmla="*/ 2679405 w 2679405"/>
              <a:gd name="connsiteY5" fmla="*/ 10633 h 1637414"/>
              <a:gd name="connsiteX0" fmla="*/ 0 w 2679405"/>
              <a:gd name="connsiteY0" fmla="*/ 0 h 1637414"/>
              <a:gd name="connsiteX1" fmla="*/ 212652 w 2679405"/>
              <a:gd name="connsiteY1" fmla="*/ 191386 h 1637414"/>
              <a:gd name="connsiteX2" fmla="*/ 212652 w 2679405"/>
              <a:gd name="connsiteY2" fmla="*/ 1637414 h 1637414"/>
              <a:gd name="connsiteX3" fmla="*/ 2509284 w 2679405"/>
              <a:gd name="connsiteY3" fmla="*/ 1637414 h 1637414"/>
              <a:gd name="connsiteX4" fmla="*/ 2509284 w 2679405"/>
              <a:gd name="connsiteY4" fmla="*/ 202019 h 1637414"/>
              <a:gd name="connsiteX5" fmla="*/ 2679405 w 2679405"/>
              <a:gd name="connsiteY5" fmla="*/ 10633 h 1637414"/>
              <a:gd name="connsiteX0" fmla="*/ 0 w 2679405"/>
              <a:gd name="connsiteY0" fmla="*/ 0 h 1637414"/>
              <a:gd name="connsiteX1" fmla="*/ 212652 w 2679405"/>
              <a:gd name="connsiteY1" fmla="*/ 191386 h 1637414"/>
              <a:gd name="connsiteX2" fmla="*/ 212652 w 2679405"/>
              <a:gd name="connsiteY2" fmla="*/ 1637414 h 1637414"/>
              <a:gd name="connsiteX3" fmla="*/ 2509284 w 2679405"/>
              <a:gd name="connsiteY3" fmla="*/ 1637414 h 1637414"/>
              <a:gd name="connsiteX4" fmla="*/ 2509284 w 2679405"/>
              <a:gd name="connsiteY4" fmla="*/ 202019 h 1637414"/>
              <a:gd name="connsiteX5" fmla="*/ 2679405 w 2679405"/>
              <a:gd name="connsiteY5" fmla="*/ 10633 h 1637414"/>
              <a:gd name="connsiteX0" fmla="*/ 0 w 2679405"/>
              <a:gd name="connsiteY0" fmla="*/ 0 h 1637414"/>
              <a:gd name="connsiteX1" fmla="*/ 212652 w 2679405"/>
              <a:gd name="connsiteY1" fmla="*/ 191386 h 1637414"/>
              <a:gd name="connsiteX2" fmla="*/ 212652 w 2679405"/>
              <a:gd name="connsiteY2" fmla="*/ 1637414 h 1637414"/>
              <a:gd name="connsiteX3" fmla="*/ 2509284 w 2679405"/>
              <a:gd name="connsiteY3" fmla="*/ 1637414 h 1637414"/>
              <a:gd name="connsiteX4" fmla="*/ 2509284 w 2679405"/>
              <a:gd name="connsiteY4" fmla="*/ 202019 h 1637414"/>
              <a:gd name="connsiteX5" fmla="*/ 2679405 w 2679405"/>
              <a:gd name="connsiteY5" fmla="*/ 10633 h 1637414"/>
              <a:gd name="connsiteX0" fmla="*/ 0 w 2679405"/>
              <a:gd name="connsiteY0" fmla="*/ 0 h 1637414"/>
              <a:gd name="connsiteX1" fmla="*/ 212652 w 2679405"/>
              <a:gd name="connsiteY1" fmla="*/ 191386 h 1637414"/>
              <a:gd name="connsiteX2" fmla="*/ 212652 w 2679405"/>
              <a:gd name="connsiteY2" fmla="*/ 1637414 h 1637414"/>
              <a:gd name="connsiteX3" fmla="*/ 2509284 w 2679405"/>
              <a:gd name="connsiteY3" fmla="*/ 1637414 h 1637414"/>
              <a:gd name="connsiteX4" fmla="*/ 2509284 w 2679405"/>
              <a:gd name="connsiteY4" fmla="*/ 202019 h 1637414"/>
              <a:gd name="connsiteX5" fmla="*/ 2679405 w 2679405"/>
              <a:gd name="connsiteY5" fmla="*/ 10633 h 1637414"/>
              <a:gd name="connsiteX0" fmla="*/ 0 w 2679405"/>
              <a:gd name="connsiteY0" fmla="*/ 0 h 1637414"/>
              <a:gd name="connsiteX1" fmla="*/ 212652 w 2679405"/>
              <a:gd name="connsiteY1" fmla="*/ 191386 h 1637414"/>
              <a:gd name="connsiteX2" fmla="*/ 212652 w 2679405"/>
              <a:gd name="connsiteY2" fmla="*/ 1637414 h 1637414"/>
              <a:gd name="connsiteX3" fmla="*/ 2509284 w 2679405"/>
              <a:gd name="connsiteY3" fmla="*/ 1637414 h 1637414"/>
              <a:gd name="connsiteX4" fmla="*/ 2509284 w 2679405"/>
              <a:gd name="connsiteY4" fmla="*/ 202019 h 1637414"/>
              <a:gd name="connsiteX5" fmla="*/ 2679405 w 2679405"/>
              <a:gd name="connsiteY5" fmla="*/ 10633 h 1637414"/>
              <a:gd name="connsiteX0" fmla="*/ 0 w 2679405"/>
              <a:gd name="connsiteY0" fmla="*/ 0 h 1637414"/>
              <a:gd name="connsiteX1" fmla="*/ 197412 w 2679405"/>
              <a:gd name="connsiteY1" fmla="*/ 202816 h 1637414"/>
              <a:gd name="connsiteX2" fmla="*/ 212652 w 2679405"/>
              <a:gd name="connsiteY2" fmla="*/ 1637414 h 1637414"/>
              <a:gd name="connsiteX3" fmla="*/ 2509284 w 2679405"/>
              <a:gd name="connsiteY3" fmla="*/ 1637414 h 1637414"/>
              <a:gd name="connsiteX4" fmla="*/ 2509284 w 2679405"/>
              <a:gd name="connsiteY4" fmla="*/ 202019 h 1637414"/>
              <a:gd name="connsiteX5" fmla="*/ 2679405 w 2679405"/>
              <a:gd name="connsiteY5" fmla="*/ 10633 h 1637414"/>
              <a:gd name="connsiteX0" fmla="*/ 0 w 2679405"/>
              <a:gd name="connsiteY0" fmla="*/ 0 h 1637414"/>
              <a:gd name="connsiteX1" fmla="*/ 197412 w 2679405"/>
              <a:gd name="connsiteY1" fmla="*/ 202816 h 1637414"/>
              <a:gd name="connsiteX2" fmla="*/ 212652 w 2679405"/>
              <a:gd name="connsiteY2" fmla="*/ 1637414 h 1637414"/>
              <a:gd name="connsiteX3" fmla="*/ 2509284 w 2679405"/>
              <a:gd name="connsiteY3" fmla="*/ 1637414 h 1637414"/>
              <a:gd name="connsiteX4" fmla="*/ 2509284 w 2679405"/>
              <a:gd name="connsiteY4" fmla="*/ 202019 h 1637414"/>
              <a:gd name="connsiteX5" fmla="*/ 2679405 w 2679405"/>
              <a:gd name="connsiteY5" fmla="*/ 10633 h 1637414"/>
              <a:gd name="connsiteX0" fmla="*/ 0 w 2679405"/>
              <a:gd name="connsiteY0" fmla="*/ 0 h 1637414"/>
              <a:gd name="connsiteX1" fmla="*/ 197412 w 2679405"/>
              <a:gd name="connsiteY1" fmla="*/ 202816 h 1637414"/>
              <a:gd name="connsiteX2" fmla="*/ 212652 w 2679405"/>
              <a:gd name="connsiteY2" fmla="*/ 1637414 h 1637414"/>
              <a:gd name="connsiteX3" fmla="*/ 2509284 w 2679405"/>
              <a:gd name="connsiteY3" fmla="*/ 1637414 h 1637414"/>
              <a:gd name="connsiteX4" fmla="*/ 2509284 w 2679405"/>
              <a:gd name="connsiteY4" fmla="*/ 202019 h 1637414"/>
              <a:gd name="connsiteX5" fmla="*/ 2679405 w 2679405"/>
              <a:gd name="connsiteY5" fmla="*/ 10633 h 1637414"/>
              <a:gd name="connsiteX0" fmla="*/ 0 w 2679405"/>
              <a:gd name="connsiteY0" fmla="*/ 0 h 1637414"/>
              <a:gd name="connsiteX1" fmla="*/ 197412 w 2679405"/>
              <a:gd name="connsiteY1" fmla="*/ 202816 h 1637414"/>
              <a:gd name="connsiteX2" fmla="*/ 212652 w 2679405"/>
              <a:gd name="connsiteY2" fmla="*/ 1637414 h 1637414"/>
              <a:gd name="connsiteX3" fmla="*/ 2509284 w 2679405"/>
              <a:gd name="connsiteY3" fmla="*/ 1637414 h 1637414"/>
              <a:gd name="connsiteX4" fmla="*/ 2509284 w 2679405"/>
              <a:gd name="connsiteY4" fmla="*/ 202019 h 1637414"/>
              <a:gd name="connsiteX5" fmla="*/ 2679405 w 2679405"/>
              <a:gd name="connsiteY5" fmla="*/ 10633 h 163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405" h="1637414">
                <a:moveTo>
                  <a:pt x="0" y="0"/>
                </a:moveTo>
                <a:cubicBezTo>
                  <a:pt x="70884" y="63795"/>
                  <a:pt x="146730" y="32784"/>
                  <a:pt x="197412" y="202816"/>
                </a:cubicBezTo>
                <a:cubicBezTo>
                  <a:pt x="248094" y="372848"/>
                  <a:pt x="203260" y="325799"/>
                  <a:pt x="212652" y="1637414"/>
                </a:cubicBezTo>
                <a:lnTo>
                  <a:pt x="2509284" y="1637414"/>
                </a:lnTo>
                <a:cubicBezTo>
                  <a:pt x="2488196" y="312332"/>
                  <a:pt x="2477121" y="316939"/>
                  <a:pt x="2509284" y="202019"/>
                </a:cubicBezTo>
                <a:cubicBezTo>
                  <a:pt x="2541447" y="87099"/>
                  <a:pt x="2618888" y="78238"/>
                  <a:pt x="2679405" y="10633"/>
                </a:cubicBezTo>
              </a:path>
            </a:pathLst>
          </a:custGeom>
          <a:noFill/>
          <a:ln w="762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cxnSp>
        <p:nvCxnSpPr>
          <p:cNvPr id="45" name="Straight Connector 44"/>
          <p:cNvCxnSpPr/>
          <p:nvPr/>
        </p:nvCxnSpPr>
        <p:spPr bwMode="auto">
          <a:xfrm>
            <a:off x="9802628" y="1548656"/>
            <a:ext cx="0" cy="1786603"/>
          </a:xfrm>
          <a:prstGeom prst="line">
            <a:avLst/>
          </a:prstGeom>
          <a:solidFill>
            <a:schemeClr val="accent1"/>
          </a:solidFill>
          <a:ln w="28575" cap="flat" cmpd="sng" algn="ctr">
            <a:solidFill>
              <a:srgbClr val="FFC000"/>
            </a:solidFill>
            <a:prstDash val="solid"/>
            <a:round/>
            <a:headEnd type="none" w="med" len="med"/>
            <a:tailEnd type="none" w="med" len="med"/>
          </a:ln>
          <a:effectLst/>
        </p:spPr>
      </p:cxnSp>
      <p:cxnSp>
        <p:nvCxnSpPr>
          <p:cNvPr id="48" name="Straight Arrow Connector 47"/>
          <p:cNvCxnSpPr/>
          <p:nvPr/>
        </p:nvCxnSpPr>
        <p:spPr bwMode="auto">
          <a:xfrm>
            <a:off x="9811892" y="1561499"/>
            <a:ext cx="0" cy="682554"/>
          </a:xfrm>
          <a:prstGeom prst="straightConnector1">
            <a:avLst/>
          </a:prstGeom>
          <a:solidFill>
            <a:schemeClr val="accent1"/>
          </a:solidFill>
          <a:ln w="57150" cap="flat" cmpd="sng" algn="ctr">
            <a:solidFill>
              <a:srgbClr val="00B050"/>
            </a:solidFill>
            <a:prstDash val="solid"/>
            <a:round/>
            <a:headEnd type="none" w="med" len="med"/>
            <a:tailEnd type="triangle"/>
          </a:ln>
          <a:effectLst/>
        </p:spPr>
      </p:cxnSp>
      <p:sp>
        <p:nvSpPr>
          <p:cNvPr id="29" name="Rectangle 28"/>
          <p:cNvSpPr/>
          <p:nvPr/>
        </p:nvSpPr>
        <p:spPr bwMode="auto">
          <a:xfrm>
            <a:off x="11250978" y="2730715"/>
            <a:ext cx="386080" cy="640837"/>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cxnSp>
        <p:nvCxnSpPr>
          <p:cNvPr id="62" name="Straight Arrow Connector 61"/>
          <p:cNvCxnSpPr/>
          <p:nvPr/>
        </p:nvCxnSpPr>
        <p:spPr bwMode="auto">
          <a:xfrm rot="16200000">
            <a:off x="10193788" y="2561998"/>
            <a:ext cx="0" cy="682554"/>
          </a:xfrm>
          <a:prstGeom prst="straightConnector1">
            <a:avLst/>
          </a:prstGeom>
          <a:solidFill>
            <a:schemeClr val="accent1"/>
          </a:solidFill>
          <a:ln w="57150" cap="flat" cmpd="sng" algn="ctr">
            <a:solidFill>
              <a:srgbClr val="00B050"/>
            </a:solidFill>
            <a:prstDash val="solid"/>
            <a:round/>
            <a:headEnd type="none" w="med" len="med"/>
            <a:tailEnd type="triangle"/>
          </a:ln>
          <a:effectLst/>
        </p:spPr>
      </p:cxnSp>
      <p:cxnSp>
        <p:nvCxnSpPr>
          <p:cNvPr id="69" name="Straight Arrow Connector 68"/>
          <p:cNvCxnSpPr/>
          <p:nvPr/>
        </p:nvCxnSpPr>
        <p:spPr bwMode="auto">
          <a:xfrm rot="16200000">
            <a:off x="10193788" y="2763496"/>
            <a:ext cx="0" cy="682554"/>
          </a:xfrm>
          <a:prstGeom prst="straightConnector1">
            <a:avLst/>
          </a:prstGeom>
          <a:solidFill>
            <a:schemeClr val="accent1"/>
          </a:solidFill>
          <a:ln w="57150" cap="flat" cmpd="sng" algn="ctr">
            <a:solidFill>
              <a:srgbClr val="00B050"/>
            </a:solidFill>
            <a:prstDash val="solid"/>
            <a:round/>
            <a:headEnd type="none" w="med" len="med"/>
            <a:tailEnd type="triangle"/>
          </a:ln>
          <a:effectLst/>
        </p:spPr>
      </p:cxnSp>
      <p:cxnSp>
        <p:nvCxnSpPr>
          <p:cNvPr id="71" name="Straight Arrow Connector 70"/>
          <p:cNvCxnSpPr/>
          <p:nvPr/>
        </p:nvCxnSpPr>
        <p:spPr bwMode="auto">
          <a:xfrm rot="16200000">
            <a:off x="10193788" y="2964994"/>
            <a:ext cx="0" cy="682554"/>
          </a:xfrm>
          <a:prstGeom prst="straightConnector1">
            <a:avLst/>
          </a:prstGeom>
          <a:solidFill>
            <a:schemeClr val="accent1"/>
          </a:solidFill>
          <a:ln w="57150" cap="flat" cmpd="sng" algn="ctr">
            <a:solidFill>
              <a:srgbClr val="00B050"/>
            </a:solidFill>
            <a:prstDash val="solid"/>
            <a:round/>
            <a:headEnd type="none" w="med" len="med"/>
            <a:tailEnd type="triangle"/>
          </a:ln>
          <a:effectLst/>
        </p:spPr>
      </p:cxnSp>
      <p:cxnSp>
        <p:nvCxnSpPr>
          <p:cNvPr id="47" name="Straight Connector 46"/>
          <p:cNvCxnSpPr/>
          <p:nvPr/>
        </p:nvCxnSpPr>
        <p:spPr bwMode="auto">
          <a:xfrm>
            <a:off x="11441907" y="1561499"/>
            <a:ext cx="0" cy="1773760"/>
          </a:xfrm>
          <a:prstGeom prst="line">
            <a:avLst/>
          </a:prstGeom>
          <a:solidFill>
            <a:schemeClr val="accent1"/>
          </a:solidFill>
          <a:ln w="28575" cap="flat" cmpd="sng" algn="ctr">
            <a:solidFill>
              <a:srgbClr val="FFC000"/>
            </a:solidFill>
            <a:prstDash val="solid"/>
            <a:round/>
            <a:headEnd type="none" w="med" len="med"/>
            <a:tailEnd type="none" w="med" len="med"/>
          </a:ln>
          <a:effectLst/>
        </p:spPr>
      </p:cxnSp>
      <p:cxnSp>
        <p:nvCxnSpPr>
          <p:cNvPr id="59" name="Straight Arrow Connector 58"/>
          <p:cNvCxnSpPr/>
          <p:nvPr/>
        </p:nvCxnSpPr>
        <p:spPr bwMode="auto">
          <a:xfrm flipV="1">
            <a:off x="11446437" y="2561683"/>
            <a:ext cx="0" cy="682554"/>
          </a:xfrm>
          <a:prstGeom prst="straightConnector1">
            <a:avLst/>
          </a:prstGeom>
          <a:solidFill>
            <a:schemeClr val="accent1"/>
          </a:solidFill>
          <a:ln w="57150" cap="flat" cmpd="sng" algn="ctr">
            <a:solidFill>
              <a:srgbClr val="00B050"/>
            </a:solidFill>
            <a:prstDash val="solid"/>
            <a:round/>
            <a:headEnd type="none" w="med" len="med"/>
            <a:tailEnd type="triangle"/>
          </a:ln>
          <a:effectLst/>
        </p:spPr>
      </p:cxnSp>
      <p:cxnSp>
        <p:nvCxnSpPr>
          <p:cNvPr id="96" name="Straight Arrow Connector 95"/>
          <p:cNvCxnSpPr/>
          <p:nvPr/>
        </p:nvCxnSpPr>
        <p:spPr bwMode="auto">
          <a:xfrm rot="5400000" flipV="1">
            <a:off x="-399428" y="1183120"/>
            <a:ext cx="0" cy="731072"/>
          </a:xfrm>
          <a:prstGeom prst="straightConnector1">
            <a:avLst/>
          </a:prstGeom>
          <a:solidFill>
            <a:schemeClr val="accent1"/>
          </a:solidFill>
          <a:ln w="76200" cap="flat" cmpd="sng" algn="ctr">
            <a:solidFill>
              <a:srgbClr val="00B050"/>
            </a:solidFill>
            <a:prstDash val="solid"/>
            <a:round/>
            <a:headEnd type="none" w="med" len="med"/>
            <a:tailEnd type="triangle"/>
          </a:ln>
          <a:effectLst/>
        </p:spPr>
      </p:cxnSp>
      <p:sp>
        <p:nvSpPr>
          <p:cNvPr id="95" name="Oval 94"/>
          <p:cNvSpPr/>
          <p:nvPr/>
        </p:nvSpPr>
        <p:spPr bwMode="auto">
          <a:xfrm>
            <a:off x="5567891" y="1123125"/>
            <a:ext cx="897271" cy="897271"/>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3600" b="1" i="0" u="none" strike="noStrike" cap="none" normalizeH="0" baseline="0" dirty="0" smtClean="0">
                <a:ln>
                  <a:noFill/>
                </a:ln>
                <a:solidFill>
                  <a:srgbClr val="000000"/>
                </a:solidFill>
                <a:effectLst/>
                <a:latin typeface="Arial" pitchFamily="34" charset="0"/>
                <a:ea typeface="ヒラギノ角ゴ Pro W3" pitchFamily="28" charset="-128"/>
              </a:rPr>
              <a:t>A</a:t>
            </a:r>
          </a:p>
        </p:txBody>
      </p:sp>
      <p:sp>
        <p:nvSpPr>
          <p:cNvPr id="12" name="Rectangle 11"/>
          <p:cNvSpPr/>
          <p:nvPr/>
        </p:nvSpPr>
        <p:spPr bwMode="auto">
          <a:xfrm>
            <a:off x="9852511" y="1275492"/>
            <a:ext cx="1546364" cy="62213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Tree>
    <p:extLst>
      <p:ext uri="{BB962C8B-B14F-4D97-AF65-F5344CB8AC3E}">
        <p14:creationId xmlns:p14="http://schemas.microsoft.com/office/powerpoint/2010/main" val="2985201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42" presetClass="path" presetSubtype="0" repeatCount="indefinite" fill="hold" nodeType="withEffect">
                                  <p:stCondLst>
                                    <p:cond delay="0"/>
                                  </p:stCondLst>
                                  <p:endCondLst>
                                    <p:cond evt="onNext" delay="0">
                                      <p:tgtEl>
                                        <p:sldTgt/>
                                      </p:tgtEl>
                                    </p:cond>
                                  </p:endCondLst>
                                  <p:childTnLst>
                                    <p:animMotion origin="layout" path="M 2.29167E-6 3.7037E-6 L -0.00261 0.14583 " pathEditMode="relative" rAng="0" ptsTypes="AA">
                                      <p:cBhvr>
                                        <p:cTn id="16" dur="2000" fill="hold"/>
                                        <p:tgtEl>
                                          <p:spTgt spid="48"/>
                                        </p:tgtEl>
                                        <p:attrNameLst>
                                          <p:attrName>ppt_x</p:attrName>
                                          <p:attrName>ppt_y</p:attrName>
                                        </p:attrNameLst>
                                      </p:cBhvr>
                                      <p:rCtr x="-130" y="7292"/>
                                    </p:animMotion>
                                  </p:childTnLst>
                                </p:cTn>
                              </p:par>
                              <p:par>
                                <p:cTn id="17" presetID="63" presetClass="path" presetSubtype="0" repeatCount="indefinite" fill="hold" nodeType="withEffect">
                                  <p:stCondLst>
                                    <p:cond delay="0"/>
                                  </p:stCondLst>
                                  <p:endCondLst>
                                    <p:cond evt="onNext" delay="0">
                                      <p:tgtEl>
                                        <p:sldTgt/>
                                      </p:tgtEl>
                                    </p:cond>
                                  </p:endCondLst>
                                  <p:childTnLst>
                                    <p:animMotion origin="layout" path="M 4.79167E-6 -2.22222E-6 L 0.06796 -2.22222E-6 " pathEditMode="relative" rAng="0" ptsTypes="AA">
                                      <p:cBhvr>
                                        <p:cTn id="18" dur="1000" fill="hold"/>
                                        <p:tgtEl>
                                          <p:spTgt spid="62"/>
                                        </p:tgtEl>
                                        <p:attrNameLst>
                                          <p:attrName>ppt_x</p:attrName>
                                          <p:attrName>ppt_y</p:attrName>
                                        </p:attrNameLst>
                                      </p:cBhvr>
                                      <p:rCtr x="3398" y="0"/>
                                    </p:animMotion>
                                  </p:childTnLst>
                                </p:cTn>
                              </p:par>
                              <p:par>
                                <p:cTn id="19" presetID="63" presetClass="path" presetSubtype="0" repeatCount="indefinite" fill="hold" nodeType="withEffect">
                                  <p:stCondLst>
                                    <p:cond delay="0"/>
                                  </p:stCondLst>
                                  <p:endCondLst>
                                    <p:cond evt="onNext" delay="0">
                                      <p:tgtEl>
                                        <p:sldTgt/>
                                      </p:tgtEl>
                                    </p:cond>
                                  </p:endCondLst>
                                  <p:childTnLst>
                                    <p:animMotion origin="layout" path="M 4.79167E-6 -3.7037E-7 L 0.06796 -3.7037E-7 " pathEditMode="relative" rAng="0" ptsTypes="AA">
                                      <p:cBhvr>
                                        <p:cTn id="20" dur="1000" fill="hold"/>
                                        <p:tgtEl>
                                          <p:spTgt spid="69"/>
                                        </p:tgtEl>
                                        <p:attrNameLst>
                                          <p:attrName>ppt_x</p:attrName>
                                          <p:attrName>ppt_y</p:attrName>
                                        </p:attrNameLst>
                                      </p:cBhvr>
                                      <p:rCtr x="3398" y="0"/>
                                    </p:animMotion>
                                  </p:childTnLst>
                                </p:cTn>
                              </p:par>
                              <p:par>
                                <p:cTn id="21" presetID="63" presetClass="path" presetSubtype="0" repeatCount="indefinite" fill="hold" nodeType="withEffect">
                                  <p:stCondLst>
                                    <p:cond delay="0"/>
                                  </p:stCondLst>
                                  <p:endCondLst>
                                    <p:cond evt="onNext" delay="0">
                                      <p:tgtEl>
                                        <p:sldTgt/>
                                      </p:tgtEl>
                                    </p:cond>
                                  </p:endCondLst>
                                  <p:childTnLst>
                                    <p:animMotion origin="layout" path="M 4.79167E-6 -3.7037E-7 L 0.06796 -3.7037E-7 " pathEditMode="relative" rAng="0" ptsTypes="AA">
                                      <p:cBhvr>
                                        <p:cTn id="22" dur="1000" fill="hold"/>
                                        <p:tgtEl>
                                          <p:spTgt spid="71"/>
                                        </p:tgtEl>
                                        <p:attrNameLst>
                                          <p:attrName>ppt_x</p:attrName>
                                          <p:attrName>ppt_y</p:attrName>
                                        </p:attrNameLst>
                                      </p:cBhvr>
                                      <p:rCtr x="3398" y="0"/>
                                    </p:animMotion>
                                  </p:childTnLst>
                                </p:cTn>
                              </p:par>
                              <p:par>
                                <p:cTn id="23" presetID="64" presetClass="path" presetSubtype="0" repeatCount="indefinite" fill="hold" nodeType="withEffect">
                                  <p:stCondLst>
                                    <p:cond delay="0"/>
                                  </p:stCondLst>
                                  <p:endCondLst>
                                    <p:cond evt="onNext" delay="0">
                                      <p:tgtEl>
                                        <p:sldTgt/>
                                      </p:tgtEl>
                                    </p:cond>
                                  </p:endCondLst>
                                  <p:childTnLst>
                                    <p:animMotion origin="layout" path="M -2.08333E-6 3.7037E-7 L -2.08333E-6 -0.15995 " pathEditMode="relative" rAng="0" ptsTypes="AA">
                                      <p:cBhvr>
                                        <p:cTn id="24" dur="2000" fill="hold"/>
                                        <p:tgtEl>
                                          <p:spTgt spid="59"/>
                                        </p:tgtEl>
                                        <p:attrNameLst>
                                          <p:attrName>ppt_x</p:attrName>
                                          <p:attrName>ppt_y</p:attrName>
                                        </p:attrNameLst>
                                      </p:cBhvr>
                                      <p:rCtr x="0" y="-8009"/>
                                    </p:animMotion>
                                  </p:childTnLst>
                                </p:cTn>
                              </p:par>
                              <p:par>
                                <p:cTn id="25" presetID="16" presetClass="entr" presetSubtype="37" repeatCount="indefinite" fill="remove"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outVertical)">
                                      <p:cBhvr>
                                        <p:cTn id="27" dur="10000"/>
                                        <p:tgtEl>
                                          <p:spTgt spid="29"/>
                                        </p:tgtEl>
                                      </p:cBhvr>
                                    </p:animEffect>
                                  </p:childTnLst>
                                </p:cTn>
                              </p:par>
                              <p:par>
                                <p:cTn id="28" presetID="10" presetClass="entr" presetSubtype="0" fill="hold" nodeType="withEffect">
                                  <p:stCondLst>
                                    <p:cond delay="0"/>
                                  </p:stCondLst>
                                  <p:childTnLst>
                                    <p:set>
                                      <p:cBhvr>
                                        <p:cTn id="29" dur="1" fill="hold">
                                          <p:stCondLst>
                                            <p:cond delay="0"/>
                                          </p:stCondLst>
                                        </p:cTn>
                                        <p:tgtEl>
                                          <p:spTgt spid="96"/>
                                        </p:tgtEl>
                                        <p:attrNameLst>
                                          <p:attrName>style.visibility</p:attrName>
                                        </p:attrNameLst>
                                      </p:cBhvr>
                                      <p:to>
                                        <p:strVal val="visible"/>
                                      </p:to>
                                    </p:set>
                                    <p:animEffect transition="in" filter="fade">
                                      <p:cBhvr>
                                        <p:cTn id="30" dur="500"/>
                                        <p:tgtEl>
                                          <p:spTgt spid="96"/>
                                        </p:tgtEl>
                                      </p:cBhvr>
                                    </p:animEffect>
                                  </p:childTnLst>
                                </p:cTn>
                              </p:par>
                              <p:par>
                                <p:cTn id="31" presetID="63" presetClass="path" presetSubtype="0" repeatCount="5000" fill="hold" nodeType="withEffect">
                                  <p:stCondLst>
                                    <p:cond delay="0"/>
                                  </p:stCondLst>
                                  <p:childTnLst>
                                    <p:animMotion origin="layout" path="M 2.70833E-6 -4.44444E-6 L 1.07838 -4.44444E-6 " pathEditMode="relative" rAng="0" ptsTypes="AA">
                                      <p:cBhvr>
                                        <p:cTn id="32" dur="8000" fill="hold"/>
                                        <p:tgtEl>
                                          <p:spTgt spid="96"/>
                                        </p:tgtEl>
                                        <p:attrNameLst>
                                          <p:attrName>ppt_x</p:attrName>
                                          <p:attrName>ppt_y</p:attrName>
                                        </p:attrNameLst>
                                      </p:cBhvr>
                                      <p:rCtr x="53919" y="0"/>
                                    </p:animMotion>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8"/>
                                        </p:tgtEl>
                                      </p:cBhvr>
                                    </p:animEffect>
                                    <p:set>
                                      <p:cBhvr>
                                        <p:cTn id="37" dur="1" fill="hold">
                                          <p:stCondLst>
                                            <p:cond delay="499"/>
                                          </p:stCondLst>
                                        </p:cTn>
                                        <p:tgtEl>
                                          <p:spTgt spid="48"/>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62"/>
                                        </p:tgtEl>
                                      </p:cBhvr>
                                    </p:animEffect>
                                    <p:set>
                                      <p:cBhvr>
                                        <p:cTn id="40" dur="1" fill="hold">
                                          <p:stCondLst>
                                            <p:cond delay="499"/>
                                          </p:stCondLst>
                                        </p:cTn>
                                        <p:tgtEl>
                                          <p:spTgt spid="62"/>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69"/>
                                        </p:tgtEl>
                                      </p:cBhvr>
                                    </p:animEffect>
                                    <p:set>
                                      <p:cBhvr>
                                        <p:cTn id="43" dur="1" fill="hold">
                                          <p:stCondLst>
                                            <p:cond delay="499"/>
                                          </p:stCondLst>
                                        </p:cTn>
                                        <p:tgtEl>
                                          <p:spTgt spid="69"/>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71"/>
                                        </p:tgtEl>
                                      </p:cBhvr>
                                    </p:animEffect>
                                    <p:set>
                                      <p:cBhvr>
                                        <p:cTn id="46" dur="1" fill="hold">
                                          <p:stCondLst>
                                            <p:cond delay="499"/>
                                          </p:stCondLst>
                                        </p:cTn>
                                        <p:tgtEl>
                                          <p:spTgt spid="71"/>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59"/>
                                        </p:tgtEl>
                                      </p:cBhvr>
                                    </p:animEffect>
                                    <p:set>
                                      <p:cBhvr>
                                        <p:cTn id="49" dur="1" fill="hold">
                                          <p:stCondLst>
                                            <p:cond delay="499"/>
                                          </p:stCondLst>
                                        </p:cTn>
                                        <p:tgtEl>
                                          <p:spTgt spid="5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3"/>
                                        </p:tgtEl>
                                      </p:cBhvr>
                                    </p:animEffect>
                                    <p:set>
                                      <p:cBhvr>
                                        <p:cTn id="55" dur="1" fill="hold">
                                          <p:stCondLst>
                                            <p:cond delay="499"/>
                                          </p:stCondLst>
                                        </p:cTn>
                                        <p:tgtEl>
                                          <p:spTgt spid="3"/>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2"/>
                                        </p:tgtEl>
                                      </p:cBhvr>
                                    </p:animEffect>
                                    <p:set>
                                      <p:cBhvr>
                                        <p:cTn id="58" dur="1" fill="hold">
                                          <p:stCondLst>
                                            <p:cond delay="499"/>
                                          </p:stCondLst>
                                        </p:cTn>
                                        <p:tgtEl>
                                          <p:spTgt spid="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45"/>
                                        </p:tgtEl>
                                      </p:cBhvr>
                                    </p:animEffect>
                                    <p:set>
                                      <p:cBhvr>
                                        <p:cTn id="61" dur="1" fill="hold">
                                          <p:stCondLst>
                                            <p:cond delay="499"/>
                                          </p:stCondLst>
                                        </p:cTn>
                                        <p:tgtEl>
                                          <p:spTgt spid="45"/>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47"/>
                                        </p:tgtEl>
                                      </p:cBhvr>
                                    </p:animEffect>
                                    <p:set>
                                      <p:cBhvr>
                                        <p:cTn id="64" dur="1" fill="hold">
                                          <p:stCondLst>
                                            <p:cond delay="499"/>
                                          </p:stCondLst>
                                        </p:cTn>
                                        <p:tgtEl>
                                          <p:spTgt spid="47"/>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96"/>
                                        </p:tgtEl>
                                      </p:cBhvr>
                                    </p:animEffect>
                                    <p:set>
                                      <p:cBhvr>
                                        <p:cTn id="73" dur="1" fill="hold">
                                          <p:stCondLst>
                                            <p:cond delay="499"/>
                                          </p:stCondLst>
                                        </p:cTn>
                                        <p:tgtEl>
                                          <p:spTgt spid="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2" grpId="0" animBg="1"/>
      <p:bldP spid="29" grpId="0" animBg="1"/>
      <p:bldP spid="29" grpId="1"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p:cNvCxnSpPr/>
          <p:nvPr/>
        </p:nvCxnSpPr>
        <p:spPr bwMode="auto">
          <a:xfrm>
            <a:off x="-33892" y="1548656"/>
            <a:ext cx="12347904"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5" name="TextBox 14"/>
          <p:cNvSpPr txBox="1"/>
          <p:nvPr/>
        </p:nvSpPr>
        <p:spPr>
          <a:xfrm>
            <a:off x="0" y="0"/>
            <a:ext cx="12192000" cy="769441"/>
          </a:xfrm>
          <a:prstGeom prst="rect">
            <a:avLst/>
          </a:prstGeom>
          <a:solidFill>
            <a:srgbClr val="B4D28C"/>
          </a:solidFill>
        </p:spPr>
        <p:txBody>
          <a:bodyPr wrap="square" rtlCol="0">
            <a:spAutoFit/>
          </a:bodyPr>
          <a:lstStyle/>
          <a:p>
            <a:r>
              <a:rPr lang="en-GB" sz="4400" b="1" dirty="0" smtClean="0">
                <a:solidFill>
                  <a:srgbClr val="FF0000"/>
                </a:solidFill>
              </a:rPr>
              <a:t>The ampere</a:t>
            </a:r>
            <a:endParaRPr lang="en-GB" sz="4400" b="1" dirty="0">
              <a:solidFill>
                <a:srgbClr val="FF0000"/>
              </a:solidFill>
            </a:endParaRPr>
          </a:p>
        </p:txBody>
      </p:sp>
      <p:sp>
        <p:nvSpPr>
          <p:cNvPr id="6" name="TextBox 5"/>
          <p:cNvSpPr txBox="1"/>
          <p:nvPr/>
        </p:nvSpPr>
        <p:spPr>
          <a:xfrm>
            <a:off x="375047" y="4367187"/>
            <a:ext cx="4561375" cy="1631216"/>
          </a:xfrm>
          <a:prstGeom prst="rect">
            <a:avLst/>
          </a:prstGeom>
          <a:noFill/>
        </p:spPr>
        <p:txBody>
          <a:bodyPr wrap="square" rtlCol="0">
            <a:spAutoFit/>
          </a:bodyPr>
          <a:lstStyle/>
          <a:p>
            <a:r>
              <a:rPr lang="en-GB" sz="2800" b="1" dirty="0" smtClean="0"/>
              <a:t>In the SI currently…</a:t>
            </a:r>
          </a:p>
          <a:p>
            <a:pPr marL="342900" indent="-342900">
              <a:buFont typeface="Arial" panose="020B0604020202020204" pitchFamily="34" charset="0"/>
              <a:buChar char="•"/>
            </a:pPr>
            <a:r>
              <a:rPr lang="en-GB" sz="2400" dirty="0" smtClean="0"/>
              <a:t>Defined by force between parallel wires </a:t>
            </a:r>
          </a:p>
          <a:p>
            <a:pPr marL="342900" indent="-342900">
              <a:buFont typeface="Arial" panose="020B0604020202020204" pitchFamily="34" charset="0"/>
              <a:buChar char="•"/>
            </a:pPr>
            <a:r>
              <a:rPr lang="en-GB" sz="2400" dirty="0" smtClean="0"/>
              <a:t>Actually force between coils</a:t>
            </a:r>
          </a:p>
        </p:txBody>
      </p:sp>
      <p:pic>
        <p:nvPicPr>
          <p:cNvPr id="61" name="Picture 6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13069" y="4444348"/>
            <a:ext cx="2160871" cy="2160000"/>
          </a:xfrm>
          <a:prstGeom prst="rect">
            <a:avLst/>
          </a:prstGeom>
        </p:spPr>
      </p:pic>
      <p:cxnSp>
        <p:nvCxnSpPr>
          <p:cNvPr id="18" name="Straight Arrow Connector 17"/>
          <p:cNvCxnSpPr/>
          <p:nvPr/>
        </p:nvCxnSpPr>
        <p:spPr bwMode="auto">
          <a:xfrm flipH="1" flipV="1">
            <a:off x="1946031" y="1548656"/>
            <a:ext cx="19929" cy="2097488"/>
          </a:xfrm>
          <a:prstGeom prst="straightConnector1">
            <a:avLst/>
          </a:prstGeom>
          <a:solidFill>
            <a:schemeClr val="accent1"/>
          </a:solidFill>
          <a:ln w="38100" cap="flat" cmpd="sng" algn="ctr">
            <a:solidFill>
              <a:srgbClr val="000000"/>
            </a:solidFill>
            <a:prstDash val="solid"/>
            <a:round/>
            <a:headEnd type="triangle" w="lg" len="lg"/>
            <a:tailEnd type="triangle" w="lg" len="lg"/>
          </a:ln>
          <a:effectLst/>
        </p:spPr>
      </p:cxnSp>
      <p:sp>
        <p:nvSpPr>
          <p:cNvPr id="20" name="TextBox 19"/>
          <p:cNvSpPr txBox="1"/>
          <p:nvPr/>
        </p:nvSpPr>
        <p:spPr>
          <a:xfrm>
            <a:off x="2036726" y="2391622"/>
            <a:ext cx="1404552" cy="523220"/>
          </a:xfrm>
          <a:prstGeom prst="rect">
            <a:avLst/>
          </a:prstGeom>
          <a:noFill/>
        </p:spPr>
        <p:txBody>
          <a:bodyPr wrap="none" rtlCol="0">
            <a:spAutoFit/>
          </a:bodyPr>
          <a:lstStyle/>
          <a:p>
            <a:r>
              <a:rPr lang="en-GB" sz="2800" dirty="0" smtClean="0">
                <a:solidFill>
                  <a:srgbClr val="000000"/>
                </a:solidFill>
              </a:rPr>
              <a:t>1 metre</a:t>
            </a:r>
            <a:endParaRPr lang="en-GB" sz="2800" dirty="0">
              <a:solidFill>
                <a:srgbClr val="000000"/>
              </a:solidFill>
            </a:endParaRPr>
          </a:p>
        </p:txBody>
      </p:sp>
      <p:grpSp>
        <p:nvGrpSpPr>
          <p:cNvPr id="124" name="Group 123"/>
          <p:cNvGrpSpPr/>
          <p:nvPr/>
        </p:nvGrpSpPr>
        <p:grpSpPr>
          <a:xfrm rot="16200000">
            <a:off x="5744798" y="-2557220"/>
            <a:ext cx="674344" cy="11732384"/>
            <a:chOff x="506050" y="-258692"/>
            <a:chExt cx="396775" cy="7116692"/>
          </a:xfrm>
        </p:grpSpPr>
        <p:sp>
          <p:nvSpPr>
            <p:cNvPr id="125" name="Right Arrow 124"/>
            <p:cNvSpPr/>
            <p:nvPr/>
          </p:nvSpPr>
          <p:spPr bwMode="auto">
            <a:xfrm>
              <a:off x="506050" y="6584837"/>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26" name="Right Arrow 125"/>
            <p:cNvSpPr/>
            <p:nvPr/>
          </p:nvSpPr>
          <p:spPr bwMode="auto">
            <a:xfrm>
              <a:off x="506050" y="5962698"/>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27" name="Right Arrow 126"/>
            <p:cNvSpPr/>
            <p:nvPr/>
          </p:nvSpPr>
          <p:spPr bwMode="auto">
            <a:xfrm>
              <a:off x="506050" y="5340559"/>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28" name="Right Arrow 127"/>
            <p:cNvSpPr/>
            <p:nvPr/>
          </p:nvSpPr>
          <p:spPr bwMode="auto">
            <a:xfrm>
              <a:off x="506050" y="4718420"/>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29" name="Right Arrow 128"/>
            <p:cNvSpPr/>
            <p:nvPr/>
          </p:nvSpPr>
          <p:spPr bwMode="auto">
            <a:xfrm>
              <a:off x="506050" y="4096281"/>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30" name="Right Arrow 129"/>
            <p:cNvSpPr/>
            <p:nvPr/>
          </p:nvSpPr>
          <p:spPr bwMode="auto">
            <a:xfrm>
              <a:off x="506050" y="3474142"/>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31" name="Right Arrow 130"/>
            <p:cNvSpPr/>
            <p:nvPr/>
          </p:nvSpPr>
          <p:spPr bwMode="auto">
            <a:xfrm>
              <a:off x="506050" y="2852003"/>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32" name="Right Arrow 131"/>
            <p:cNvSpPr/>
            <p:nvPr/>
          </p:nvSpPr>
          <p:spPr bwMode="auto">
            <a:xfrm>
              <a:off x="506050" y="2229864"/>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33" name="Right Arrow 132"/>
            <p:cNvSpPr/>
            <p:nvPr/>
          </p:nvSpPr>
          <p:spPr bwMode="auto">
            <a:xfrm>
              <a:off x="506050" y="1607725"/>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34" name="Right Arrow 133"/>
            <p:cNvSpPr/>
            <p:nvPr/>
          </p:nvSpPr>
          <p:spPr bwMode="auto">
            <a:xfrm>
              <a:off x="506050" y="985586"/>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35" name="Right Arrow 134"/>
            <p:cNvSpPr/>
            <p:nvPr/>
          </p:nvSpPr>
          <p:spPr bwMode="auto">
            <a:xfrm>
              <a:off x="506050" y="363447"/>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36" name="Right Arrow 135"/>
            <p:cNvSpPr/>
            <p:nvPr/>
          </p:nvSpPr>
          <p:spPr bwMode="auto">
            <a:xfrm>
              <a:off x="506050" y="-258692"/>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grpSp>
      <p:cxnSp>
        <p:nvCxnSpPr>
          <p:cNvPr id="89" name="Straight Connector 88"/>
          <p:cNvCxnSpPr/>
          <p:nvPr/>
        </p:nvCxnSpPr>
        <p:spPr bwMode="auto">
          <a:xfrm>
            <a:off x="0" y="3635885"/>
            <a:ext cx="12347904"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34" name="Straight Arrow Connector 33"/>
          <p:cNvCxnSpPr/>
          <p:nvPr/>
        </p:nvCxnSpPr>
        <p:spPr bwMode="auto">
          <a:xfrm rot="5400000" flipV="1">
            <a:off x="-399428" y="1183120"/>
            <a:ext cx="0" cy="731072"/>
          </a:xfrm>
          <a:prstGeom prst="straightConnector1">
            <a:avLst/>
          </a:prstGeom>
          <a:solidFill>
            <a:schemeClr val="accent1"/>
          </a:solidFill>
          <a:ln w="76200" cap="flat" cmpd="sng" algn="ctr">
            <a:solidFill>
              <a:srgbClr val="00B050"/>
            </a:solidFill>
            <a:prstDash val="solid"/>
            <a:round/>
            <a:headEnd type="none" w="med" len="med"/>
            <a:tailEnd type="triangle"/>
          </a:ln>
          <a:effectLst/>
        </p:spPr>
      </p:cxnSp>
      <p:cxnSp>
        <p:nvCxnSpPr>
          <p:cNvPr id="112" name="Straight Arrow Connector 111"/>
          <p:cNvCxnSpPr/>
          <p:nvPr/>
        </p:nvCxnSpPr>
        <p:spPr bwMode="auto">
          <a:xfrm rot="5400000" flipV="1">
            <a:off x="-335560" y="3270349"/>
            <a:ext cx="0" cy="731072"/>
          </a:xfrm>
          <a:prstGeom prst="straightConnector1">
            <a:avLst/>
          </a:prstGeom>
          <a:solidFill>
            <a:schemeClr val="accent1"/>
          </a:solidFill>
          <a:ln w="76200" cap="flat" cmpd="sng" algn="ctr">
            <a:solidFill>
              <a:srgbClr val="00B050"/>
            </a:solidFill>
            <a:prstDash val="solid"/>
            <a:round/>
            <a:headEnd type="none" w="med" len="med"/>
            <a:tailEnd type="triangle"/>
          </a:ln>
          <a:effectLst/>
        </p:spPr>
      </p:cxnSp>
      <p:grpSp>
        <p:nvGrpSpPr>
          <p:cNvPr id="97" name="Group 96"/>
          <p:cNvGrpSpPr/>
          <p:nvPr/>
        </p:nvGrpSpPr>
        <p:grpSpPr>
          <a:xfrm rot="5400000">
            <a:off x="5758828" y="-3952608"/>
            <a:ext cx="674344" cy="11732384"/>
            <a:chOff x="506050" y="-258692"/>
            <a:chExt cx="396775" cy="7116692"/>
          </a:xfrm>
        </p:grpSpPr>
        <p:sp>
          <p:nvSpPr>
            <p:cNvPr id="98" name="Right Arrow 97"/>
            <p:cNvSpPr/>
            <p:nvPr/>
          </p:nvSpPr>
          <p:spPr bwMode="auto">
            <a:xfrm>
              <a:off x="506050" y="6584837"/>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99" name="Right Arrow 98"/>
            <p:cNvSpPr/>
            <p:nvPr/>
          </p:nvSpPr>
          <p:spPr bwMode="auto">
            <a:xfrm>
              <a:off x="506050" y="5962698"/>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00" name="Right Arrow 99"/>
            <p:cNvSpPr/>
            <p:nvPr/>
          </p:nvSpPr>
          <p:spPr bwMode="auto">
            <a:xfrm>
              <a:off x="506050" y="5340559"/>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01" name="Right Arrow 100"/>
            <p:cNvSpPr/>
            <p:nvPr/>
          </p:nvSpPr>
          <p:spPr bwMode="auto">
            <a:xfrm>
              <a:off x="506050" y="4718420"/>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02" name="Right Arrow 101"/>
            <p:cNvSpPr/>
            <p:nvPr/>
          </p:nvSpPr>
          <p:spPr bwMode="auto">
            <a:xfrm>
              <a:off x="506050" y="4096281"/>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03" name="Right Arrow 102"/>
            <p:cNvSpPr/>
            <p:nvPr/>
          </p:nvSpPr>
          <p:spPr bwMode="auto">
            <a:xfrm>
              <a:off x="506050" y="3474142"/>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04" name="Right Arrow 103"/>
            <p:cNvSpPr/>
            <p:nvPr/>
          </p:nvSpPr>
          <p:spPr bwMode="auto">
            <a:xfrm>
              <a:off x="506050" y="2852003"/>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05" name="Right Arrow 104"/>
            <p:cNvSpPr/>
            <p:nvPr/>
          </p:nvSpPr>
          <p:spPr bwMode="auto">
            <a:xfrm>
              <a:off x="506050" y="2229864"/>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06" name="Right Arrow 105"/>
            <p:cNvSpPr/>
            <p:nvPr/>
          </p:nvSpPr>
          <p:spPr bwMode="auto">
            <a:xfrm>
              <a:off x="506050" y="1607725"/>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07" name="Right Arrow 106"/>
            <p:cNvSpPr/>
            <p:nvPr/>
          </p:nvSpPr>
          <p:spPr bwMode="auto">
            <a:xfrm>
              <a:off x="506050" y="985586"/>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08" name="Right Arrow 107"/>
            <p:cNvSpPr/>
            <p:nvPr/>
          </p:nvSpPr>
          <p:spPr bwMode="auto">
            <a:xfrm>
              <a:off x="506050" y="363447"/>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sp>
          <p:nvSpPr>
            <p:cNvPr id="109" name="Right Arrow 108"/>
            <p:cNvSpPr/>
            <p:nvPr/>
          </p:nvSpPr>
          <p:spPr bwMode="auto">
            <a:xfrm>
              <a:off x="506050" y="-258692"/>
              <a:ext cx="396775" cy="273163"/>
            </a:xfrm>
            <a:prstGeom prst="rightArrow">
              <a:avLst>
                <a:gd name="adj1" fmla="val 26593"/>
                <a:gd name="adj2" fmla="val 6382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ヒラギノ角ゴ Pro W3" pitchFamily="28" charset="-128"/>
              </a:endParaRPr>
            </a:p>
          </p:txBody>
        </p:sp>
      </p:grpSp>
      <p:sp>
        <p:nvSpPr>
          <p:cNvPr id="4" name="Oval 3"/>
          <p:cNvSpPr/>
          <p:nvPr/>
        </p:nvSpPr>
        <p:spPr bwMode="auto">
          <a:xfrm>
            <a:off x="5567891" y="1123125"/>
            <a:ext cx="897271" cy="897271"/>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3600" b="1" i="0" u="none" strike="noStrike" cap="none" normalizeH="0" baseline="0" dirty="0" smtClean="0">
                <a:ln>
                  <a:noFill/>
                </a:ln>
                <a:solidFill>
                  <a:srgbClr val="000000"/>
                </a:solidFill>
                <a:effectLst/>
                <a:latin typeface="Arial" pitchFamily="34" charset="0"/>
                <a:ea typeface="ヒラギノ角ゴ Pro W3" pitchFamily="28" charset="-128"/>
              </a:rPr>
              <a:t>A</a:t>
            </a:r>
          </a:p>
        </p:txBody>
      </p:sp>
    </p:spTree>
    <p:extLst>
      <p:ext uri="{BB962C8B-B14F-4D97-AF65-F5344CB8AC3E}">
        <p14:creationId xmlns:p14="http://schemas.microsoft.com/office/powerpoint/2010/main" val="1671343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par>
                                <p:cTn id="13" presetID="10" presetClass="entr" presetSubtype="0" fill="hold" nodeType="withEffect">
                                  <p:stCondLst>
                                    <p:cond delay="0"/>
                                  </p:stCondLst>
                                  <p:childTnLst>
                                    <p:set>
                                      <p:cBhvr>
                                        <p:cTn id="14" dur="1" fill="hold">
                                          <p:stCondLst>
                                            <p:cond delay="0"/>
                                          </p:stCondLst>
                                        </p:cTn>
                                        <p:tgtEl>
                                          <p:spTgt spid="112"/>
                                        </p:tgtEl>
                                        <p:attrNameLst>
                                          <p:attrName>style.visibility</p:attrName>
                                        </p:attrNameLst>
                                      </p:cBhvr>
                                      <p:to>
                                        <p:strVal val="visible"/>
                                      </p:to>
                                    </p:set>
                                    <p:animEffect transition="in" filter="fade">
                                      <p:cBhvr>
                                        <p:cTn id="15" dur="500"/>
                                        <p:tgtEl>
                                          <p:spTgt spid="112"/>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par>
                          <p:cTn id="22" fill="hold">
                            <p:stCondLst>
                              <p:cond delay="1000"/>
                            </p:stCondLst>
                            <p:childTnLst>
                              <p:par>
                                <p:cTn id="23" presetID="63" presetClass="path" presetSubtype="0" repeatCount="indefinite" fill="hold" nodeType="afterEffect">
                                  <p:stCondLst>
                                    <p:cond delay="0"/>
                                  </p:stCondLst>
                                  <p:endCondLst>
                                    <p:cond evt="onNext" delay="0">
                                      <p:tgtEl>
                                        <p:sldTgt/>
                                      </p:tgtEl>
                                    </p:cond>
                                  </p:endCondLst>
                                  <p:childTnLst>
                                    <p:animMotion origin="layout" path="M 2.70833E-6 -4.44444E-6 L 1.07838 -4.44444E-6 " pathEditMode="relative" rAng="0" ptsTypes="AA">
                                      <p:cBhvr>
                                        <p:cTn id="24" dur="2000" fill="hold"/>
                                        <p:tgtEl>
                                          <p:spTgt spid="34"/>
                                        </p:tgtEl>
                                        <p:attrNameLst>
                                          <p:attrName>ppt_x</p:attrName>
                                          <p:attrName>ppt_y</p:attrName>
                                        </p:attrNameLst>
                                      </p:cBhvr>
                                      <p:rCtr x="53919" y="0"/>
                                    </p:animMotion>
                                  </p:childTnLst>
                                </p:cTn>
                              </p:par>
                              <p:par>
                                <p:cTn id="25" presetID="63" presetClass="path" presetSubtype="0" repeatCount="indefinite" fill="hold" nodeType="withEffect">
                                  <p:stCondLst>
                                    <p:cond delay="0"/>
                                  </p:stCondLst>
                                  <p:endCondLst>
                                    <p:cond evt="onNext" delay="0">
                                      <p:tgtEl>
                                        <p:sldTgt/>
                                      </p:tgtEl>
                                    </p:cond>
                                  </p:endCondLst>
                                  <p:childTnLst>
                                    <p:animMotion origin="layout" path="M 3.95833E-6 -2.59259E-6 L 1.06744 -2.59259E-6 " pathEditMode="relative" rAng="0" ptsTypes="AA">
                                      <p:cBhvr>
                                        <p:cTn id="26" dur="2000" fill="hold"/>
                                        <p:tgtEl>
                                          <p:spTgt spid="112"/>
                                        </p:tgtEl>
                                        <p:attrNameLst>
                                          <p:attrName>ppt_x</p:attrName>
                                          <p:attrName>ppt_y</p:attrName>
                                        </p:attrNameLst>
                                      </p:cBhvr>
                                      <p:rCtr x="53372" y="0"/>
                                    </p:animMotion>
                                  </p:childTnLst>
                                </p:cTn>
                              </p:par>
                              <p:par>
                                <p:cTn id="27" presetID="22" presetClass="entr" presetSubtype="4" repeatCount="5000" fill="hold" nodeType="withEffect">
                                  <p:stCondLst>
                                    <p:cond delay="1000"/>
                                  </p:stCondLst>
                                  <p:childTnLst>
                                    <p:set>
                                      <p:cBhvr>
                                        <p:cTn id="28" dur="1" fill="hold">
                                          <p:stCondLst>
                                            <p:cond delay="0"/>
                                          </p:stCondLst>
                                        </p:cTn>
                                        <p:tgtEl>
                                          <p:spTgt spid="124"/>
                                        </p:tgtEl>
                                        <p:attrNameLst>
                                          <p:attrName>style.visibility</p:attrName>
                                        </p:attrNameLst>
                                      </p:cBhvr>
                                      <p:to>
                                        <p:strVal val="visible"/>
                                      </p:to>
                                    </p:set>
                                    <p:animEffect transition="in" filter="wipe(down)">
                                      <p:cBhvr>
                                        <p:cTn id="29" dur="2000"/>
                                        <p:tgtEl>
                                          <p:spTgt spid="124"/>
                                        </p:tgtEl>
                                      </p:cBhvr>
                                    </p:animEffect>
                                  </p:childTnLst>
                                </p:cTn>
                              </p:par>
                              <p:par>
                                <p:cTn id="30" presetID="22" presetClass="entr" presetSubtype="1" repeatCount="5000" fill="hold" nodeType="withEffect">
                                  <p:stCondLst>
                                    <p:cond delay="1000"/>
                                  </p:stCondLst>
                                  <p:childTnLst>
                                    <p:set>
                                      <p:cBhvr>
                                        <p:cTn id="31" dur="1" fill="hold">
                                          <p:stCondLst>
                                            <p:cond delay="0"/>
                                          </p:stCondLst>
                                        </p:cTn>
                                        <p:tgtEl>
                                          <p:spTgt spid="97"/>
                                        </p:tgtEl>
                                        <p:attrNameLst>
                                          <p:attrName>style.visibility</p:attrName>
                                        </p:attrNameLst>
                                      </p:cBhvr>
                                      <p:to>
                                        <p:strVal val="visible"/>
                                      </p:to>
                                    </p:set>
                                    <p:animEffect transition="in" filter="wipe(up)">
                                      <p:cBhvr>
                                        <p:cTn id="32" dur="2000"/>
                                        <p:tgtEl>
                                          <p:spTgt spid="9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12"/>
                                        </p:tgtEl>
                                      </p:cBhvr>
                                    </p:animEffect>
                                    <p:set>
                                      <p:cBhvr>
                                        <p:cTn id="40" dur="1" fill="hold">
                                          <p:stCondLst>
                                            <p:cond delay="499"/>
                                          </p:stCondLst>
                                        </p:cTn>
                                        <p:tgtEl>
                                          <p:spTgt spid="112"/>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124"/>
                                        </p:tgtEl>
                                      </p:cBhvr>
                                    </p:animEffect>
                                    <p:set>
                                      <p:cBhvr>
                                        <p:cTn id="43" dur="1" fill="hold">
                                          <p:stCondLst>
                                            <p:cond delay="499"/>
                                          </p:stCondLst>
                                        </p:cTn>
                                        <p:tgtEl>
                                          <p:spTgt spid="1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97"/>
                                        </p:tgtEl>
                                      </p:cBhvr>
                                    </p:animEffect>
                                    <p:set>
                                      <p:cBhvr>
                                        <p:cTn id="46" dur="1" fill="hold">
                                          <p:stCondLst>
                                            <p:cond delay="499"/>
                                          </p:stCondLst>
                                        </p:cTn>
                                        <p:tgtEl>
                                          <p:spTgt spid="97"/>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89"/>
                                        </p:tgtEl>
                                      </p:cBhvr>
                                    </p:animEffect>
                                    <p:set>
                                      <p:cBhvr>
                                        <p:cTn id="55" dur="1" fill="hold">
                                          <p:stCondLst>
                                            <p:cond delay="499"/>
                                          </p:stCondLst>
                                        </p:cTn>
                                        <p:tgtEl>
                                          <p:spTgt spid="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20"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 name="Rounded Rectangle 48"/>
          <p:cNvSpPr/>
          <p:nvPr/>
        </p:nvSpPr>
        <p:spPr bwMode="auto">
          <a:xfrm>
            <a:off x="8839422" y="2246878"/>
            <a:ext cx="1368153" cy="3372356"/>
          </a:xfrm>
          <a:prstGeom prst="roundRect">
            <a:avLst/>
          </a:prstGeom>
          <a:noFill/>
          <a:ln w="57150"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6147" name="Rectangle 3"/>
          <p:cNvSpPr>
            <a:spLocks noChangeArrowheads="1"/>
          </p:cNvSpPr>
          <p:nvPr/>
        </p:nvSpPr>
        <p:spPr bwMode="auto">
          <a:xfrm>
            <a:off x="119336" y="55688"/>
            <a:ext cx="9432926" cy="576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69875" indent="-269875" algn="l" eaLnBrk="1" hangingPunct="1">
              <a:lnSpc>
                <a:spcPct val="80000"/>
              </a:lnSpc>
              <a:spcBef>
                <a:spcPct val="20000"/>
              </a:spcBef>
            </a:pPr>
            <a:r>
              <a:rPr lang="en-GB" sz="3200" b="1" dirty="0">
                <a:solidFill>
                  <a:srgbClr val="FF0000"/>
                </a:solidFill>
                <a:ea typeface="Arial Unicode MS" panose="020B0604020202020204" pitchFamily="34" charset="-128"/>
              </a:rPr>
              <a:t>Measurement is…</a:t>
            </a:r>
          </a:p>
        </p:txBody>
      </p:sp>
      <p:sp>
        <p:nvSpPr>
          <p:cNvPr id="685061" name="Rectangle 3"/>
          <p:cNvSpPr>
            <a:spLocks noChangeArrowheads="1"/>
          </p:cNvSpPr>
          <p:nvPr/>
        </p:nvSpPr>
        <p:spPr bwMode="auto">
          <a:xfrm>
            <a:off x="3692851" y="1628218"/>
            <a:ext cx="5516365"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indent="6350" eaLnBrk="1" hangingPunct="1">
              <a:lnSpc>
                <a:spcPct val="80000"/>
              </a:lnSpc>
              <a:spcBef>
                <a:spcPct val="20000"/>
              </a:spcBef>
              <a:tabLst>
                <a:tab pos="0" algn="l"/>
              </a:tabLst>
            </a:pPr>
            <a:r>
              <a:rPr lang="en-GB" sz="3200" b="1" i="1" dirty="0">
                <a:solidFill>
                  <a:srgbClr val="0000FF"/>
                </a:solidFill>
                <a:ea typeface="Arial Unicode MS" panose="020B0604020202020204" pitchFamily="34" charset="-128"/>
              </a:rPr>
              <a:t>Quantitative </a:t>
            </a:r>
            <a:r>
              <a:rPr lang="en-GB" sz="3200" b="1" i="1" dirty="0" smtClean="0">
                <a:solidFill>
                  <a:srgbClr val="0000FF"/>
                </a:solidFill>
                <a:ea typeface="Arial Unicode MS" panose="020B0604020202020204" pitchFamily="34" charset="-128"/>
              </a:rPr>
              <a:t>Comparison</a:t>
            </a:r>
            <a:endParaRPr lang="en-GB" sz="3200" b="1" dirty="0">
              <a:solidFill>
                <a:srgbClr val="FF0000"/>
              </a:solidFill>
              <a:ea typeface="Arial Unicode MS" panose="020B0604020202020204" pitchFamily="34" charset="-128"/>
            </a:endParaRPr>
          </a:p>
        </p:txBody>
      </p:sp>
      <p:sp>
        <p:nvSpPr>
          <p:cNvPr id="2" name="Can 1"/>
          <p:cNvSpPr/>
          <p:nvPr/>
        </p:nvSpPr>
        <p:spPr bwMode="auto">
          <a:xfrm>
            <a:off x="1124077" y="3284984"/>
            <a:ext cx="504056" cy="2088232"/>
          </a:xfrm>
          <a:prstGeom prst="can">
            <a:avLst/>
          </a:prstGeom>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2700000" scaled="1"/>
            <a:tileRect/>
          </a:gradFill>
          <a:ln w="9525" cap="flat" cmpd="sng" algn="ctr">
            <a:solidFill>
              <a:schemeClr val="tx1"/>
            </a:solidFill>
            <a:prstDash val="solid"/>
            <a:round/>
            <a:headEnd type="none" w="med" len="med"/>
            <a:tailEnd type="none" w="med" len="med"/>
          </a:ln>
          <a:effectLst/>
          <a:extLst/>
        </p:spPr>
        <p:txBody>
          <a:bodyPr vert="vert" wrap="square" lIns="91440" tIns="45720" rIns="91440" bIns="45720" numCol="1" rtlCol="0" anchor="ctr" anchorCtr="0" compatLnSpc="1">
            <a:prstTxWarp prst="textNoShape">
              <a:avLst/>
            </a:prstTxWarp>
          </a:bodyPr>
          <a:lstStyle/>
          <a:p>
            <a:pPr algn="ctr"/>
            <a:r>
              <a:rPr lang="en-GB" dirty="0">
                <a:solidFill>
                  <a:srgbClr val="0000FF"/>
                </a:solidFill>
                <a:ea typeface="Arial Unicode MS" panose="020B0604020202020204" pitchFamily="34" charset="-128"/>
              </a:rPr>
              <a:t>Standard</a:t>
            </a:r>
          </a:p>
        </p:txBody>
      </p:sp>
      <p:sp>
        <p:nvSpPr>
          <p:cNvPr id="7" name="Can 6"/>
          <p:cNvSpPr/>
          <p:nvPr/>
        </p:nvSpPr>
        <p:spPr bwMode="auto">
          <a:xfrm>
            <a:off x="479376" y="2492896"/>
            <a:ext cx="504056" cy="2880320"/>
          </a:xfrm>
          <a:prstGeom prst="can">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5400000" scaled="1"/>
            <a:tileRect/>
          </a:gradFill>
          <a:ln w="9525" cap="flat" cmpd="sng" algn="ctr">
            <a:solidFill>
              <a:schemeClr val="tx1"/>
            </a:solidFill>
            <a:prstDash val="solid"/>
            <a:round/>
            <a:headEnd type="none" w="med" len="med"/>
            <a:tailEnd type="none" w="med" len="med"/>
          </a:ln>
          <a:effectLst/>
          <a:extLst/>
        </p:spPr>
        <p:txBody>
          <a:bodyPr vert="vert" wrap="square" lIns="91440" tIns="45720" rIns="91440" bIns="45720" numCol="1" rtlCol="0" anchor="ctr" anchorCtr="0" compatLnSpc="1">
            <a:prstTxWarp prst="textNoShape">
              <a:avLst/>
            </a:prstTxWarp>
          </a:bodyPr>
          <a:lstStyle/>
          <a:p>
            <a:pPr algn="ctr"/>
            <a:r>
              <a:rPr lang="en-GB" dirty="0">
                <a:solidFill>
                  <a:srgbClr val="0000FF"/>
                </a:solidFill>
                <a:ea typeface="Arial Unicode MS" panose="020B0604020202020204" pitchFamily="34" charset="-128"/>
              </a:rPr>
              <a:t>        Unknown</a:t>
            </a:r>
          </a:p>
        </p:txBody>
      </p:sp>
      <p:cxnSp>
        <p:nvCxnSpPr>
          <p:cNvPr id="4" name="Straight Connector 3"/>
          <p:cNvCxnSpPr/>
          <p:nvPr/>
        </p:nvCxnSpPr>
        <p:spPr bwMode="auto">
          <a:xfrm flipH="1">
            <a:off x="155849" y="3356992"/>
            <a:ext cx="1472284"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flipH="1">
            <a:off x="-4738" y="2564904"/>
            <a:ext cx="170825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Can 8"/>
          <p:cNvSpPr/>
          <p:nvPr/>
        </p:nvSpPr>
        <p:spPr bwMode="auto">
          <a:xfrm>
            <a:off x="7423199" y="3269823"/>
            <a:ext cx="504056" cy="2088232"/>
          </a:xfrm>
          <a:prstGeom prst="can">
            <a:avLst/>
          </a:prstGeom>
          <a:solidFill>
            <a:schemeClr val="accent3">
              <a:lumMod val="20000"/>
              <a:lumOff val="80000"/>
            </a:schemeClr>
          </a:solidFill>
          <a:ln w="9525" cap="flat" cmpd="sng" algn="ctr">
            <a:solidFill>
              <a:schemeClr val="tx1"/>
            </a:solidFill>
            <a:prstDash val="solid"/>
            <a:round/>
            <a:headEnd type="none" w="med" len="med"/>
            <a:tailEnd type="none" w="med" len="med"/>
          </a:ln>
          <a:effectLst/>
          <a:extLst/>
        </p:spPr>
        <p:txBody>
          <a:bodyPr vert="vert" wrap="square" lIns="91440" tIns="45720" rIns="91440" bIns="45720" numCol="1" rtlCol="0" anchor="ctr" anchorCtr="0" compatLnSpc="1">
            <a:prstTxWarp prst="textNoShape">
              <a:avLst/>
            </a:prstTxWarp>
          </a:bodyPr>
          <a:lstStyle/>
          <a:p>
            <a:r>
              <a:rPr lang="en-GB" sz="2000" dirty="0" smtClean="0">
                <a:solidFill>
                  <a:srgbClr val="0000FF"/>
                </a:solidFill>
                <a:ea typeface="Arial Unicode MS" panose="020B0604020202020204" pitchFamily="34" charset="-128"/>
              </a:rPr>
              <a:t>Grade #1 Copy </a:t>
            </a:r>
            <a:endParaRPr lang="en-GB" sz="2000" dirty="0">
              <a:solidFill>
                <a:srgbClr val="0000FF"/>
              </a:solidFill>
              <a:ea typeface="Arial Unicode MS" panose="020B0604020202020204" pitchFamily="34" charset="-128"/>
            </a:endParaRPr>
          </a:p>
        </p:txBody>
      </p:sp>
      <p:sp>
        <p:nvSpPr>
          <p:cNvPr id="10" name="Can 9"/>
          <p:cNvSpPr/>
          <p:nvPr/>
        </p:nvSpPr>
        <p:spPr bwMode="auto">
          <a:xfrm>
            <a:off x="5030852" y="3269823"/>
            <a:ext cx="504056" cy="2088232"/>
          </a:xfrm>
          <a:prstGeom prst="can">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a:extLst/>
        </p:spPr>
        <p:txBody>
          <a:bodyPr vert="vert" wrap="square" lIns="91440" tIns="45720" rIns="91440" bIns="45720" numCol="1" rtlCol="0" anchor="ctr" anchorCtr="0" compatLnSpc="1">
            <a:prstTxWarp prst="textNoShape">
              <a:avLst/>
            </a:prstTxWarp>
          </a:bodyPr>
          <a:lstStyle/>
          <a:p>
            <a:r>
              <a:rPr lang="en-GB" sz="2000" dirty="0">
                <a:solidFill>
                  <a:srgbClr val="0000FF"/>
                </a:solidFill>
                <a:ea typeface="Arial Unicode MS" panose="020B0604020202020204" pitchFamily="34" charset="-128"/>
              </a:rPr>
              <a:t>Grade </a:t>
            </a:r>
            <a:r>
              <a:rPr lang="en-GB" sz="2000" dirty="0" smtClean="0">
                <a:solidFill>
                  <a:srgbClr val="0000FF"/>
                </a:solidFill>
                <a:ea typeface="Arial Unicode MS" panose="020B0604020202020204" pitchFamily="34" charset="-128"/>
              </a:rPr>
              <a:t>#2 Copy</a:t>
            </a:r>
            <a:r>
              <a:rPr lang="en-GB" dirty="0" smtClean="0">
                <a:solidFill>
                  <a:srgbClr val="0000FF"/>
                </a:solidFill>
                <a:ea typeface="Arial Unicode MS" panose="020B0604020202020204" pitchFamily="34" charset="-128"/>
              </a:rPr>
              <a:t> </a:t>
            </a:r>
            <a:endParaRPr lang="en-GB" dirty="0">
              <a:solidFill>
                <a:srgbClr val="0000FF"/>
              </a:solidFill>
              <a:ea typeface="Arial Unicode MS" panose="020B0604020202020204" pitchFamily="34" charset="-128"/>
            </a:endParaRPr>
          </a:p>
        </p:txBody>
      </p:sp>
      <p:sp>
        <p:nvSpPr>
          <p:cNvPr id="12" name="Can 11"/>
          <p:cNvSpPr/>
          <p:nvPr/>
        </p:nvSpPr>
        <p:spPr bwMode="auto">
          <a:xfrm>
            <a:off x="2713444" y="3269823"/>
            <a:ext cx="504056" cy="2088232"/>
          </a:xfrm>
          <a:prstGeom prst="can">
            <a:avLst/>
          </a:prstGeom>
          <a:solidFill>
            <a:schemeClr val="tx2">
              <a:lumMod val="60000"/>
              <a:lumOff val="40000"/>
            </a:schemeClr>
          </a:solidFill>
          <a:ln w="9525" cap="flat" cmpd="sng" algn="ctr">
            <a:solidFill>
              <a:schemeClr val="tx1"/>
            </a:solidFill>
            <a:prstDash val="solid"/>
            <a:round/>
            <a:headEnd type="none" w="med" len="med"/>
            <a:tailEnd type="none" w="med" len="med"/>
          </a:ln>
          <a:effectLst/>
          <a:extLst/>
        </p:spPr>
        <p:txBody>
          <a:bodyPr vert="vert" wrap="square" lIns="91440" tIns="45720" rIns="91440" bIns="45720" numCol="1" rtlCol="0" anchor="ctr" anchorCtr="0" compatLnSpc="1">
            <a:prstTxWarp prst="textNoShape">
              <a:avLst/>
            </a:prstTxWarp>
          </a:bodyPr>
          <a:lstStyle/>
          <a:p>
            <a:r>
              <a:rPr lang="en-GB" sz="2000" dirty="0">
                <a:solidFill>
                  <a:srgbClr val="0000FF"/>
                </a:solidFill>
                <a:ea typeface="Arial Unicode MS" panose="020B0604020202020204" pitchFamily="34" charset="-128"/>
              </a:rPr>
              <a:t>Grade </a:t>
            </a:r>
            <a:r>
              <a:rPr lang="en-GB" sz="2000" dirty="0" smtClean="0">
                <a:solidFill>
                  <a:srgbClr val="0000FF"/>
                </a:solidFill>
                <a:ea typeface="Arial Unicode MS" panose="020B0604020202020204" pitchFamily="34" charset="-128"/>
              </a:rPr>
              <a:t>#3 Copy </a:t>
            </a:r>
            <a:endParaRPr lang="en-GB" sz="2000" dirty="0">
              <a:solidFill>
                <a:srgbClr val="0000FF"/>
              </a:solidFill>
              <a:ea typeface="Arial Unicode MS" panose="020B0604020202020204" pitchFamily="34" charset="-128"/>
            </a:endParaRPr>
          </a:p>
        </p:txBody>
      </p:sp>
      <p:sp>
        <p:nvSpPr>
          <p:cNvPr id="3" name="TextBox 2"/>
          <p:cNvSpPr txBox="1"/>
          <p:nvPr/>
        </p:nvSpPr>
        <p:spPr>
          <a:xfrm>
            <a:off x="5847654" y="3995368"/>
            <a:ext cx="1082348" cy="923330"/>
          </a:xfrm>
          <a:prstGeom prst="rect">
            <a:avLst/>
          </a:prstGeom>
          <a:noFill/>
        </p:spPr>
        <p:txBody>
          <a:bodyPr wrap="none" rtlCol="0">
            <a:spAutoFit/>
          </a:bodyPr>
          <a:lstStyle/>
          <a:p>
            <a:pPr algn="ctr"/>
            <a:r>
              <a:rPr lang="en-GB" dirty="0" smtClean="0"/>
              <a:t>Time</a:t>
            </a:r>
          </a:p>
          <a:p>
            <a:pPr algn="ctr"/>
            <a:r>
              <a:rPr lang="en-GB" dirty="0"/>
              <a:t>&amp;</a:t>
            </a:r>
            <a:endParaRPr lang="en-GB" dirty="0" smtClean="0"/>
          </a:p>
          <a:p>
            <a:pPr algn="ctr"/>
            <a:r>
              <a:rPr lang="en-GB" dirty="0" smtClean="0"/>
              <a:t>Distance</a:t>
            </a:r>
            <a:endParaRPr lang="en-GB" dirty="0"/>
          </a:p>
        </p:txBody>
      </p:sp>
      <p:sp>
        <p:nvSpPr>
          <p:cNvPr id="13" name="TextBox 12"/>
          <p:cNvSpPr txBox="1"/>
          <p:nvPr/>
        </p:nvSpPr>
        <p:spPr>
          <a:xfrm>
            <a:off x="3600910" y="3878921"/>
            <a:ext cx="1082348" cy="1200329"/>
          </a:xfrm>
          <a:prstGeom prst="rect">
            <a:avLst/>
          </a:prstGeom>
          <a:noFill/>
        </p:spPr>
        <p:txBody>
          <a:bodyPr wrap="none" rtlCol="0">
            <a:spAutoFit/>
          </a:bodyPr>
          <a:lstStyle/>
          <a:p>
            <a:pPr algn="ctr"/>
            <a:r>
              <a:rPr lang="en-GB" dirty="0" smtClean="0"/>
              <a:t>More </a:t>
            </a:r>
            <a:br>
              <a:rPr lang="en-GB" dirty="0" smtClean="0"/>
            </a:br>
            <a:r>
              <a:rPr lang="en-GB" dirty="0" smtClean="0"/>
              <a:t>Time</a:t>
            </a:r>
          </a:p>
          <a:p>
            <a:pPr algn="ctr"/>
            <a:r>
              <a:rPr lang="en-GB" dirty="0"/>
              <a:t>&amp;</a:t>
            </a:r>
            <a:endParaRPr lang="en-GB" dirty="0" smtClean="0"/>
          </a:p>
          <a:p>
            <a:pPr algn="ctr"/>
            <a:r>
              <a:rPr lang="en-GB" dirty="0" smtClean="0"/>
              <a:t>Distance</a:t>
            </a:r>
            <a:endParaRPr lang="en-GB" dirty="0"/>
          </a:p>
        </p:txBody>
      </p:sp>
      <p:sp>
        <p:nvSpPr>
          <p:cNvPr id="14" name="TextBox 13"/>
          <p:cNvSpPr txBox="1"/>
          <p:nvPr/>
        </p:nvSpPr>
        <p:spPr>
          <a:xfrm>
            <a:off x="1213361" y="3822351"/>
            <a:ext cx="1364476" cy="1200329"/>
          </a:xfrm>
          <a:prstGeom prst="rect">
            <a:avLst/>
          </a:prstGeom>
          <a:noFill/>
        </p:spPr>
        <p:txBody>
          <a:bodyPr wrap="none" rtlCol="0">
            <a:spAutoFit/>
          </a:bodyPr>
          <a:lstStyle/>
          <a:p>
            <a:pPr algn="ctr"/>
            <a:r>
              <a:rPr lang="en-GB" dirty="0" smtClean="0"/>
              <a:t>Even More </a:t>
            </a:r>
            <a:br>
              <a:rPr lang="en-GB" dirty="0" smtClean="0"/>
            </a:br>
            <a:r>
              <a:rPr lang="en-GB" dirty="0" smtClean="0"/>
              <a:t>Time</a:t>
            </a:r>
          </a:p>
          <a:p>
            <a:pPr algn="ctr"/>
            <a:r>
              <a:rPr lang="en-GB" dirty="0"/>
              <a:t>&amp;</a:t>
            </a:r>
            <a:endParaRPr lang="en-GB" dirty="0" smtClean="0"/>
          </a:p>
          <a:p>
            <a:pPr algn="ctr"/>
            <a:r>
              <a:rPr lang="en-GB" dirty="0" smtClean="0"/>
              <a:t>Distance</a:t>
            </a:r>
            <a:endParaRPr lang="en-GB" dirty="0"/>
          </a:p>
        </p:txBody>
      </p:sp>
      <p:cxnSp>
        <p:nvCxnSpPr>
          <p:cNvPr id="15" name="Straight Connector 14"/>
          <p:cNvCxnSpPr/>
          <p:nvPr/>
        </p:nvCxnSpPr>
        <p:spPr bwMode="auto">
          <a:xfrm flipH="1">
            <a:off x="7763503" y="3317398"/>
            <a:ext cx="2069822"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p:cNvCxnSpPr/>
          <p:nvPr/>
        </p:nvCxnSpPr>
        <p:spPr bwMode="auto">
          <a:xfrm flipH="1">
            <a:off x="5056873" y="3370254"/>
            <a:ext cx="2787062"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flipH="1">
            <a:off x="2747846" y="3302920"/>
            <a:ext cx="2787062" cy="15398"/>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flipH="1">
            <a:off x="340985" y="3394596"/>
            <a:ext cx="2801576" cy="15478"/>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4" name="Group 33"/>
          <p:cNvGrpSpPr/>
          <p:nvPr/>
        </p:nvGrpSpPr>
        <p:grpSpPr>
          <a:xfrm flipH="1">
            <a:off x="3967948" y="3156740"/>
            <a:ext cx="89754" cy="336685"/>
            <a:chOff x="9916600" y="1628218"/>
            <a:chExt cx="288095" cy="1080702"/>
          </a:xfrm>
        </p:grpSpPr>
        <p:sp>
          <p:nvSpPr>
            <p:cNvPr id="35" name="Oval 34"/>
            <p:cNvSpPr/>
            <p:nvPr/>
          </p:nvSpPr>
          <p:spPr bwMode="auto">
            <a:xfrm>
              <a:off x="9916600" y="2024522"/>
              <a:ext cx="288095" cy="288095"/>
            </a:xfrm>
            <a:prstGeom prst="ellipse">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cxnSp>
          <p:nvCxnSpPr>
            <p:cNvPr id="36" name="Straight Connector 35"/>
            <p:cNvCxnSpPr/>
            <p:nvPr/>
          </p:nvCxnSpPr>
          <p:spPr bwMode="auto">
            <a:xfrm>
              <a:off x="10060647" y="1628218"/>
              <a:ext cx="0" cy="1080702"/>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a:off x="9916600" y="1628218"/>
              <a:ext cx="288095"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a:off x="9916600" y="2708920"/>
              <a:ext cx="288095"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grpSp>
        <p:nvGrpSpPr>
          <p:cNvPr id="39" name="Group 38"/>
          <p:cNvGrpSpPr/>
          <p:nvPr/>
        </p:nvGrpSpPr>
        <p:grpSpPr>
          <a:xfrm flipH="1">
            <a:off x="6328726" y="3205175"/>
            <a:ext cx="56218" cy="210887"/>
            <a:chOff x="9916600" y="1628218"/>
            <a:chExt cx="288095" cy="1080702"/>
          </a:xfrm>
        </p:grpSpPr>
        <p:sp>
          <p:nvSpPr>
            <p:cNvPr id="40" name="Oval 39"/>
            <p:cNvSpPr/>
            <p:nvPr/>
          </p:nvSpPr>
          <p:spPr bwMode="auto">
            <a:xfrm>
              <a:off x="9916600" y="2024522"/>
              <a:ext cx="288095" cy="288095"/>
            </a:xfrm>
            <a:prstGeom prst="ellipse">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cxnSp>
          <p:nvCxnSpPr>
            <p:cNvPr id="41" name="Straight Connector 40"/>
            <p:cNvCxnSpPr/>
            <p:nvPr/>
          </p:nvCxnSpPr>
          <p:spPr bwMode="auto">
            <a:xfrm>
              <a:off x="10060647" y="1628218"/>
              <a:ext cx="0" cy="1080702"/>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a:off x="9916600" y="1628218"/>
              <a:ext cx="288095"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3" name="Straight Connector 42"/>
            <p:cNvCxnSpPr/>
            <p:nvPr/>
          </p:nvCxnSpPr>
          <p:spPr bwMode="auto">
            <a:xfrm>
              <a:off x="9916600" y="2708920"/>
              <a:ext cx="288095"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grpSp>
        <p:nvGrpSpPr>
          <p:cNvPr id="54" name="Group 53"/>
          <p:cNvGrpSpPr/>
          <p:nvPr/>
        </p:nvGrpSpPr>
        <p:grpSpPr>
          <a:xfrm>
            <a:off x="8491468" y="3219335"/>
            <a:ext cx="45719" cy="171503"/>
            <a:chOff x="9916600" y="1628218"/>
            <a:chExt cx="288095" cy="1080702"/>
          </a:xfrm>
        </p:grpSpPr>
        <p:sp>
          <p:nvSpPr>
            <p:cNvPr id="55" name="Oval 54"/>
            <p:cNvSpPr/>
            <p:nvPr/>
          </p:nvSpPr>
          <p:spPr bwMode="auto">
            <a:xfrm>
              <a:off x="9916600" y="2024522"/>
              <a:ext cx="288095" cy="288095"/>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cxnSp>
          <p:nvCxnSpPr>
            <p:cNvPr id="56" name="Straight Connector 55"/>
            <p:cNvCxnSpPr/>
            <p:nvPr/>
          </p:nvCxnSpPr>
          <p:spPr bwMode="auto">
            <a:xfrm>
              <a:off x="10060647" y="1628218"/>
              <a:ext cx="0" cy="108070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a:off x="9916600" y="1628218"/>
              <a:ext cx="28809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a:off x="9916600" y="2708920"/>
              <a:ext cx="28809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59" name="Group 58"/>
          <p:cNvGrpSpPr/>
          <p:nvPr/>
        </p:nvGrpSpPr>
        <p:grpSpPr>
          <a:xfrm>
            <a:off x="1774745" y="3010486"/>
            <a:ext cx="184745" cy="693012"/>
            <a:chOff x="9916600" y="1628218"/>
            <a:chExt cx="288095" cy="1080702"/>
          </a:xfrm>
        </p:grpSpPr>
        <p:sp>
          <p:nvSpPr>
            <p:cNvPr id="60" name="Oval 59"/>
            <p:cNvSpPr/>
            <p:nvPr/>
          </p:nvSpPr>
          <p:spPr bwMode="auto">
            <a:xfrm>
              <a:off x="9916600" y="2024522"/>
              <a:ext cx="288095" cy="288095"/>
            </a:xfrm>
            <a:prstGeom prst="ellipse">
              <a:avLst/>
            </a:prstGeom>
            <a:solidFill>
              <a:schemeClr val="accent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cxnSp>
          <p:nvCxnSpPr>
            <p:cNvPr id="61" name="Straight Connector 60"/>
            <p:cNvCxnSpPr/>
            <p:nvPr/>
          </p:nvCxnSpPr>
          <p:spPr bwMode="auto">
            <a:xfrm>
              <a:off x="10060647" y="1628218"/>
              <a:ext cx="0" cy="1080702"/>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62" name="Straight Connector 61"/>
            <p:cNvCxnSpPr/>
            <p:nvPr/>
          </p:nvCxnSpPr>
          <p:spPr bwMode="auto">
            <a:xfrm>
              <a:off x="9916600" y="1628218"/>
              <a:ext cx="288095"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63" name="Straight Connector 62"/>
            <p:cNvCxnSpPr/>
            <p:nvPr/>
          </p:nvCxnSpPr>
          <p:spPr bwMode="auto">
            <a:xfrm>
              <a:off x="9916600" y="2708920"/>
              <a:ext cx="288095"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pic>
        <p:nvPicPr>
          <p:cNvPr id="50" name="Picture 4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39720" y="2385598"/>
            <a:ext cx="1224000" cy="1224000"/>
          </a:xfrm>
          <a:prstGeom prst="rect">
            <a:avLst/>
          </a:prstGeom>
        </p:spPr>
      </p:pic>
    </p:spTree>
    <p:extLst>
      <p:ext uri="{BB962C8B-B14F-4D97-AF65-F5344CB8AC3E}">
        <p14:creationId xmlns:p14="http://schemas.microsoft.com/office/powerpoint/2010/main" val="1191769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6.25E-7 1.11022E-16 L 0.67057 1.11022E-16 " pathEditMode="relative" rAng="0" ptsTypes="AA">
                                      <p:cBhvr>
                                        <p:cTn id="6" dur="2000" fill="hold"/>
                                        <p:tgtEl>
                                          <p:spTgt spid="2"/>
                                        </p:tgtEl>
                                        <p:attrNameLst>
                                          <p:attrName>ppt_x</p:attrName>
                                          <p:attrName>ppt_y</p:attrName>
                                        </p:attrNameLst>
                                      </p:cBhvr>
                                      <p:rCtr x="33529" y="0"/>
                                    </p:animMotion>
                                  </p:childTnLst>
                                </p:cTn>
                              </p:par>
                              <p:par>
                                <p:cTn id="7" presetID="10" presetClass="exit" presetSubtype="0" fill="hold" nodeType="withEffect">
                                  <p:stCondLst>
                                    <p:cond delay="0"/>
                                  </p:stCondLst>
                                  <p:childTnLst>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righ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right)">
                                      <p:cBhvr>
                                        <p:cTn id="24" dur="500"/>
                                        <p:tgtEl>
                                          <p:spTgt spid="3"/>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2" presetClass="entr" presetSubtype="2"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righ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right)">
                                      <p:cBhvr>
                                        <p:cTn id="37" dur="500"/>
                                        <p:tgtEl>
                                          <p:spTgt spid="13"/>
                                        </p:tgtEl>
                                      </p:cBhvr>
                                    </p:animEffect>
                                  </p:childTnLst>
                                </p:cTn>
                              </p:par>
                            </p:childTnLst>
                          </p:cTn>
                        </p:par>
                        <p:par>
                          <p:cTn id="38" fill="hold">
                            <p:stCondLst>
                              <p:cond delay="500"/>
                            </p:stCondLst>
                            <p:childTnLst>
                              <p:par>
                                <p:cTn id="39" presetID="22" presetClass="entr" presetSubtype="2"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right)">
                                      <p:cBhvr>
                                        <p:cTn id="41" dur="500"/>
                                        <p:tgtEl>
                                          <p:spTgt spid="19"/>
                                        </p:tgtEl>
                                      </p:cBhvr>
                                    </p:animEffect>
                                  </p:childTnLst>
                                </p:cTn>
                              </p:par>
                              <p:par>
                                <p:cTn id="42" presetID="2" presetClass="entr" presetSubtype="4"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ppt_x"/>
                                          </p:val>
                                        </p:tav>
                                        <p:tav tm="100000">
                                          <p:val>
                                            <p:strVal val="#ppt_x"/>
                                          </p:val>
                                        </p:tav>
                                      </p:tavLst>
                                    </p:anim>
                                    <p:anim calcmode="lin" valueType="num">
                                      <p:cBhvr additive="base">
                                        <p:cTn id="4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right)">
                                      <p:cBhvr>
                                        <p:cTn id="50" dur="500"/>
                                        <p:tgtEl>
                                          <p:spTgt spid="14"/>
                                        </p:tgtEl>
                                      </p:cBhvr>
                                    </p:animEffect>
                                  </p:childTnLst>
                                </p:cTn>
                              </p:par>
                              <p:par>
                                <p:cTn id="51" presetID="22" presetClass="entr" presetSubtype="2"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right)">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32" presetClass="emph" presetSubtype="0" repeatCount="2000" fill="hold" nodeType="clickEffect">
                                  <p:stCondLst>
                                    <p:cond delay="0"/>
                                  </p:stCondLst>
                                  <p:childTnLst>
                                    <p:animRot by="120000">
                                      <p:cBhvr>
                                        <p:cTn id="57" dur="100" fill="hold">
                                          <p:stCondLst>
                                            <p:cond delay="0"/>
                                          </p:stCondLst>
                                        </p:cTn>
                                        <p:tgtEl>
                                          <p:spTgt spid="15"/>
                                        </p:tgtEl>
                                        <p:attrNameLst>
                                          <p:attrName>r</p:attrName>
                                        </p:attrNameLst>
                                      </p:cBhvr>
                                    </p:animRot>
                                    <p:animRot by="-240000">
                                      <p:cBhvr>
                                        <p:cTn id="58" dur="200" fill="hold">
                                          <p:stCondLst>
                                            <p:cond delay="200"/>
                                          </p:stCondLst>
                                        </p:cTn>
                                        <p:tgtEl>
                                          <p:spTgt spid="15"/>
                                        </p:tgtEl>
                                        <p:attrNameLst>
                                          <p:attrName>r</p:attrName>
                                        </p:attrNameLst>
                                      </p:cBhvr>
                                    </p:animRot>
                                    <p:animRot by="240000">
                                      <p:cBhvr>
                                        <p:cTn id="59" dur="200" fill="hold">
                                          <p:stCondLst>
                                            <p:cond delay="400"/>
                                          </p:stCondLst>
                                        </p:cTn>
                                        <p:tgtEl>
                                          <p:spTgt spid="15"/>
                                        </p:tgtEl>
                                        <p:attrNameLst>
                                          <p:attrName>r</p:attrName>
                                        </p:attrNameLst>
                                      </p:cBhvr>
                                    </p:animRot>
                                    <p:animRot by="-240000">
                                      <p:cBhvr>
                                        <p:cTn id="60" dur="200" fill="hold">
                                          <p:stCondLst>
                                            <p:cond delay="600"/>
                                          </p:stCondLst>
                                        </p:cTn>
                                        <p:tgtEl>
                                          <p:spTgt spid="15"/>
                                        </p:tgtEl>
                                        <p:attrNameLst>
                                          <p:attrName>r</p:attrName>
                                        </p:attrNameLst>
                                      </p:cBhvr>
                                    </p:animRot>
                                    <p:animRot by="120000">
                                      <p:cBhvr>
                                        <p:cTn id="61" dur="200" fill="hold">
                                          <p:stCondLst>
                                            <p:cond delay="800"/>
                                          </p:stCondLst>
                                        </p:cTn>
                                        <p:tgtEl>
                                          <p:spTgt spid="15"/>
                                        </p:tgtEl>
                                        <p:attrNameLst>
                                          <p:attrName>r</p:attrName>
                                        </p:attrNameLst>
                                      </p:cBhvr>
                                    </p:animRot>
                                  </p:childTnLst>
                                </p:cTn>
                              </p:par>
                              <p:par>
                                <p:cTn id="62" presetID="32" presetClass="emph" presetSubtype="0" repeatCount="2000" fill="hold" nodeType="withEffect">
                                  <p:stCondLst>
                                    <p:cond delay="0"/>
                                  </p:stCondLst>
                                  <p:childTnLst>
                                    <p:animRot by="120000">
                                      <p:cBhvr>
                                        <p:cTn id="63" dur="100" fill="hold">
                                          <p:stCondLst>
                                            <p:cond delay="0"/>
                                          </p:stCondLst>
                                        </p:cTn>
                                        <p:tgtEl>
                                          <p:spTgt spid="17"/>
                                        </p:tgtEl>
                                        <p:attrNameLst>
                                          <p:attrName>r</p:attrName>
                                        </p:attrNameLst>
                                      </p:cBhvr>
                                    </p:animRot>
                                    <p:animRot by="-240000">
                                      <p:cBhvr>
                                        <p:cTn id="64" dur="200" fill="hold">
                                          <p:stCondLst>
                                            <p:cond delay="200"/>
                                          </p:stCondLst>
                                        </p:cTn>
                                        <p:tgtEl>
                                          <p:spTgt spid="17"/>
                                        </p:tgtEl>
                                        <p:attrNameLst>
                                          <p:attrName>r</p:attrName>
                                        </p:attrNameLst>
                                      </p:cBhvr>
                                    </p:animRot>
                                    <p:animRot by="240000">
                                      <p:cBhvr>
                                        <p:cTn id="65" dur="200" fill="hold">
                                          <p:stCondLst>
                                            <p:cond delay="400"/>
                                          </p:stCondLst>
                                        </p:cTn>
                                        <p:tgtEl>
                                          <p:spTgt spid="17"/>
                                        </p:tgtEl>
                                        <p:attrNameLst>
                                          <p:attrName>r</p:attrName>
                                        </p:attrNameLst>
                                      </p:cBhvr>
                                    </p:animRot>
                                    <p:animRot by="-240000">
                                      <p:cBhvr>
                                        <p:cTn id="66" dur="200" fill="hold">
                                          <p:stCondLst>
                                            <p:cond delay="600"/>
                                          </p:stCondLst>
                                        </p:cTn>
                                        <p:tgtEl>
                                          <p:spTgt spid="17"/>
                                        </p:tgtEl>
                                        <p:attrNameLst>
                                          <p:attrName>r</p:attrName>
                                        </p:attrNameLst>
                                      </p:cBhvr>
                                    </p:animRot>
                                    <p:animRot by="120000">
                                      <p:cBhvr>
                                        <p:cTn id="67" dur="200" fill="hold">
                                          <p:stCondLst>
                                            <p:cond delay="800"/>
                                          </p:stCondLst>
                                        </p:cTn>
                                        <p:tgtEl>
                                          <p:spTgt spid="17"/>
                                        </p:tgtEl>
                                        <p:attrNameLst>
                                          <p:attrName>r</p:attrName>
                                        </p:attrNameLst>
                                      </p:cBhvr>
                                    </p:animRot>
                                  </p:childTnLst>
                                </p:cTn>
                              </p:par>
                              <p:par>
                                <p:cTn id="68" presetID="32" presetClass="emph" presetSubtype="0" repeatCount="2000" fill="hold" nodeType="withEffect">
                                  <p:stCondLst>
                                    <p:cond delay="0"/>
                                  </p:stCondLst>
                                  <p:childTnLst>
                                    <p:animRot by="120000">
                                      <p:cBhvr>
                                        <p:cTn id="69" dur="100" fill="hold">
                                          <p:stCondLst>
                                            <p:cond delay="0"/>
                                          </p:stCondLst>
                                        </p:cTn>
                                        <p:tgtEl>
                                          <p:spTgt spid="19"/>
                                        </p:tgtEl>
                                        <p:attrNameLst>
                                          <p:attrName>r</p:attrName>
                                        </p:attrNameLst>
                                      </p:cBhvr>
                                    </p:animRot>
                                    <p:animRot by="-240000">
                                      <p:cBhvr>
                                        <p:cTn id="70" dur="200" fill="hold">
                                          <p:stCondLst>
                                            <p:cond delay="200"/>
                                          </p:stCondLst>
                                        </p:cTn>
                                        <p:tgtEl>
                                          <p:spTgt spid="19"/>
                                        </p:tgtEl>
                                        <p:attrNameLst>
                                          <p:attrName>r</p:attrName>
                                        </p:attrNameLst>
                                      </p:cBhvr>
                                    </p:animRot>
                                    <p:animRot by="240000">
                                      <p:cBhvr>
                                        <p:cTn id="71" dur="200" fill="hold">
                                          <p:stCondLst>
                                            <p:cond delay="400"/>
                                          </p:stCondLst>
                                        </p:cTn>
                                        <p:tgtEl>
                                          <p:spTgt spid="19"/>
                                        </p:tgtEl>
                                        <p:attrNameLst>
                                          <p:attrName>r</p:attrName>
                                        </p:attrNameLst>
                                      </p:cBhvr>
                                    </p:animRot>
                                    <p:animRot by="-240000">
                                      <p:cBhvr>
                                        <p:cTn id="72" dur="200" fill="hold">
                                          <p:stCondLst>
                                            <p:cond delay="600"/>
                                          </p:stCondLst>
                                        </p:cTn>
                                        <p:tgtEl>
                                          <p:spTgt spid="19"/>
                                        </p:tgtEl>
                                        <p:attrNameLst>
                                          <p:attrName>r</p:attrName>
                                        </p:attrNameLst>
                                      </p:cBhvr>
                                    </p:animRot>
                                    <p:animRot by="120000">
                                      <p:cBhvr>
                                        <p:cTn id="73" dur="200" fill="hold">
                                          <p:stCondLst>
                                            <p:cond delay="800"/>
                                          </p:stCondLst>
                                        </p:cTn>
                                        <p:tgtEl>
                                          <p:spTgt spid="19"/>
                                        </p:tgtEl>
                                        <p:attrNameLst>
                                          <p:attrName>r</p:attrName>
                                        </p:attrNameLst>
                                      </p:cBhvr>
                                    </p:animRot>
                                  </p:childTnLst>
                                </p:cTn>
                              </p:par>
                              <p:par>
                                <p:cTn id="74" presetID="32" presetClass="emph" presetSubtype="0" repeatCount="2000" fill="hold" nodeType="withEffect">
                                  <p:stCondLst>
                                    <p:cond delay="0"/>
                                  </p:stCondLst>
                                  <p:childTnLst>
                                    <p:animRot by="120000">
                                      <p:cBhvr>
                                        <p:cTn id="75" dur="100" fill="hold">
                                          <p:stCondLst>
                                            <p:cond delay="0"/>
                                          </p:stCondLst>
                                        </p:cTn>
                                        <p:tgtEl>
                                          <p:spTgt spid="20"/>
                                        </p:tgtEl>
                                        <p:attrNameLst>
                                          <p:attrName>r</p:attrName>
                                        </p:attrNameLst>
                                      </p:cBhvr>
                                    </p:animRot>
                                    <p:animRot by="-240000">
                                      <p:cBhvr>
                                        <p:cTn id="76" dur="200" fill="hold">
                                          <p:stCondLst>
                                            <p:cond delay="200"/>
                                          </p:stCondLst>
                                        </p:cTn>
                                        <p:tgtEl>
                                          <p:spTgt spid="20"/>
                                        </p:tgtEl>
                                        <p:attrNameLst>
                                          <p:attrName>r</p:attrName>
                                        </p:attrNameLst>
                                      </p:cBhvr>
                                    </p:animRot>
                                    <p:animRot by="240000">
                                      <p:cBhvr>
                                        <p:cTn id="77" dur="200" fill="hold">
                                          <p:stCondLst>
                                            <p:cond delay="400"/>
                                          </p:stCondLst>
                                        </p:cTn>
                                        <p:tgtEl>
                                          <p:spTgt spid="20"/>
                                        </p:tgtEl>
                                        <p:attrNameLst>
                                          <p:attrName>r</p:attrName>
                                        </p:attrNameLst>
                                      </p:cBhvr>
                                    </p:animRot>
                                    <p:animRot by="-240000">
                                      <p:cBhvr>
                                        <p:cTn id="78" dur="200" fill="hold">
                                          <p:stCondLst>
                                            <p:cond delay="600"/>
                                          </p:stCondLst>
                                        </p:cTn>
                                        <p:tgtEl>
                                          <p:spTgt spid="20"/>
                                        </p:tgtEl>
                                        <p:attrNameLst>
                                          <p:attrName>r</p:attrName>
                                        </p:attrNameLst>
                                      </p:cBhvr>
                                    </p:animRot>
                                    <p:animRot by="120000">
                                      <p:cBhvr>
                                        <p:cTn id="79" dur="200" fill="hold">
                                          <p:stCondLst>
                                            <p:cond delay="800"/>
                                          </p:stCondLst>
                                        </p:cTn>
                                        <p:tgtEl>
                                          <p:spTgt spid="20"/>
                                        </p:tgtEl>
                                        <p:attrNameLst>
                                          <p:attrName>r</p:attrName>
                                        </p:attrNameLst>
                                      </p:cBhvr>
                                    </p:animRo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54"/>
                                        </p:tgtEl>
                                        <p:attrNameLst>
                                          <p:attrName>style.visibility</p:attrName>
                                        </p:attrNameLst>
                                      </p:cBhvr>
                                      <p:to>
                                        <p:strVal val="visible"/>
                                      </p:to>
                                    </p:set>
                                  </p:childTnLst>
                                </p:cTn>
                              </p:par>
                              <p:par>
                                <p:cTn id="84" presetID="1" presetClass="entr" presetSubtype="0" fill="hold" nodeType="withEffect">
                                  <p:stCondLst>
                                    <p:cond delay="500"/>
                                  </p:stCondLst>
                                  <p:childTnLst>
                                    <p:set>
                                      <p:cBhvr>
                                        <p:cTn id="85" dur="1" fill="hold">
                                          <p:stCondLst>
                                            <p:cond delay="0"/>
                                          </p:stCondLst>
                                        </p:cTn>
                                        <p:tgtEl>
                                          <p:spTgt spid="39"/>
                                        </p:tgtEl>
                                        <p:attrNameLst>
                                          <p:attrName>style.visibility</p:attrName>
                                        </p:attrNameLst>
                                      </p:cBhvr>
                                      <p:to>
                                        <p:strVal val="visible"/>
                                      </p:to>
                                    </p:set>
                                  </p:childTnLst>
                                </p:cTn>
                              </p:par>
                              <p:par>
                                <p:cTn id="86" presetID="1" presetClass="entr" presetSubtype="0" fill="hold" nodeType="withEffect">
                                  <p:stCondLst>
                                    <p:cond delay="1000"/>
                                  </p:stCondLst>
                                  <p:childTnLst>
                                    <p:set>
                                      <p:cBhvr>
                                        <p:cTn id="87" dur="1" fill="hold">
                                          <p:stCondLst>
                                            <p:cond delay="0"/>
                                          </p:stCondLst>
                                        </p:cTn>
                                        <p:tgtEl>
                                          <p:spTgt spid="34"/>
                                        </p:tgtEl>
                                        <p:attrNameLst>
                                          <p:attrName>style.visibility</p:attrName>
                                        </p:attrNameLst>
                                      </p:cBhvr>
                                      <p:to>
                                        <p:strVal val="visible"/>
                                      </p:to>
                                    </p:set>
                                  </p:childTnLst>
                                </p:cTn>
                              </p:par>
                              <p:par>
                                <p:cTn id="88" presetID="1" presetClass="entr" presetSubtype="0" fill="hold" nodeType="withEffect">
                                  <p:stCondLst>
                                    <p:cond delay="1500"/>
                                  </p:stCondLst>
                                  <p:childTnLst>
                                    <p:set>
                                      <p:cBhvr>
                                        <p:cTn id="89" dur="1" fill="hold">
                                          <p:stCondLst>
                                            <p:cond delay="0"/>
                                          </p:stCondLst>
                                        </p:cTn>
                                        <p:tgtEl>
                                          <p:spTgt spid="59"/>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21" presetClass="entr" presetSubtype="1" fill="hold" grpId="0" nodeType="clickEffect">
                                  <p:stCondLst>
                                    <p:cond delay="0"/>
                                  </p:stCondLst>
                                  <p:childTnLst>
                                    <p:set>
                                      <p:cBhvr>
                                        <p:cTn id="93" dur="1" fill="hold">
                                          <p:stCondLst>
                                            <p:cond delay="0"/>
                                          </p:stCondLst>
                                        </p:cTn>
                                        <p:tgtEl>
                                          <p:spTgt spid="49"/>
                                        </p:tgtEl>
                                        <p:attrNameLst>
                                          <p:attrName>style.visibility</p:attrName>
                                        </p:attrNameLst>
                                      </p:cBhvr>
                                      <p:to>
                                        <p:strVal val="visible"/>
                                      </p:to>
                                    </p:set>
                                    <p:animEffect transition="in" filter="wheel(1)">
                                      <p:cBhvr>
                                        <p:cTn id="94" dur="2000"/>
                                        <p:tgtEl>
                                          <p:spTgt spid="49"/>
                                        </p:tgtEl>
                                      </p:cBhvr>
                                    </p:animEffect>
                                  </p:childTnLst>
                                </p:cTn>
                              </p:par>
                              <p:par>
                                <p:cTn id="95" presetID="1" presetClass="emph" presetSubtype="2" fill="hold" nodeType="withEffect">
                                  <p:stCondLst>
                                    <p:cond delay="0"/>
                                  </p:stCondLst>
                                  <p:childTnLst>
                                    <p:animClr clrSpc="rgb" dir="cw">
                                      <p:cBhvr>
                                        <p:cTn id="96" dur="2000" fill="hold"/>
                                        <p:tgtEl>
                                          <p:spTgt spid="49"/>
                                        </p:tgtEl>
                                        <p:attrNameLst>
                                          <p:attrName>fillcolor</p:attrName>
                                        </p:attrNameLst>
                                      </p:cBhvr>
                                      <p:to>
                                        <a:schemeClr val="accent2"/>
                                      </p:to>
                                    </p:animClr>
                                    <p:set>
                                      <p:cBhvr>
                                        <p:cTn id="97" dur="2000" fill="hold"/>
                                        <p:tgtEl>
                                          <p:spTgt spid="49"/>
                                        </p:tgtEl>
                                        <p:attrNameLst>
                                          <p:attrName>fill.type</p:attrName>
                                        </p:attrNameLst>
                                      </p:cBhvr>
                                      <p:to>
                                        <p:strVal val="solid"/>
                                      </p:to>
                                    </p:set>
                                    <p:set>
                                      <p:cBhvr>
                                        <p:cTn id="98" dur="2000" fill="hold"/>
                                        <p:tgtEl>
                                          <p:spTgt spid="49"/>
                                        </p:tgtEl>
                                        <p:attrNameLst>
                                          <p:attrName>fill.on</p:attrName>
                                        </p:attrNameLst>
                                      </p:cBhvr>
                                      <p:to>
                                        <p:strVal val="true"/>
                                      </p:to>
                                    </p:set>
                                  </p:childTnLst>
                                </p:cTn>
                              </p:par>
                            </p:childTnLst>
                          </p:cTn>
                        </p:par>
                      </p:childTnLst>
                    </p:cTn>
                  </p:par>
                  <p:par>
                    <p:cTn id="99" fill="hold">
                      <p:stCondLst>
                        <p:cond delay="indefinite"/>
                      </p:stCondLst>
                      <p:childTnLst>
                        <p:par>
                          <p:cTn id="100" fill="hold">
                            <p:stCondLst>
                              <p:cond delay="0"/>
                            </p:stCondLst>
                            <p:childTnLst>
                              <p:par>
                                <p:cTn id="101" presetID="21" presetClass="entr" presetSubtype="1" fill="hold" nodeType="click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wheel(1)">
                                      <p:cBhvr>
                                        <p:cTn id="103"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2" grpId="0" animBg="1"/>
      <p:bldP spid="9" grpId="0" animBg="1"/>
      <p:bldP spid="10" grpId="0" animBg="1"/>
      <p:bldP spid="12" grpId="0" animBg="1"/>
      <p:bldP spid="3" grpId="0"/>
      <p:bldP spid="13" grpId="0"/>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p:cNvCxnSpPr/>
          <p:nvPr/>
        </p:nvCxnSpPr>
        <p:spPr bwMode="auto">
          <a:xfrm>
            <a:off x="-33892" y="1548656"/>
            <a:ext cx="12347904"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5" name="TextBox 14"/>
          <p:cNvSpPr txBox="1"/>
          <p:nvPr/>
        </p:nvSpPr>
        <p:spPr>
          <a:xfrm>
            <a:off x="0" y="0"/>
            <a:ext cx="12192000" cy="769441"/>
          </a:xfrm>
          <a:prstGeom prst="rect">
            <a:avLst/>
          </a:prstGeom>
          <a:solidFill>
            <a:srgbClr val="B4D28C"/>
          </a:solidFill>
        </p:spPr>
        <p:txBody>
          <a:bodyPr wrap="square" rtlCol="0">
            <a:spAutoFit/>
          </a:bodyPr>
          <a:lstStyle/>
          <a:p>
            <a:r>
              <a:rPr lang="en-GB" sz="4400" b="1" dirty="0" smtClean="0">
                <a:solidFill>
                  <a:srgbClr val="FF0000"/>
                </a:solidFill>
              </a:rPr>
              <a:t>The ampere</a:t>
            </a:r>
            <a:endParaRPr lang="en-GB" sz="4400" b="1" dirty="0">
              <a:solidFill>
                <a:srgbClr val="FF0000"/>
              </a:solidFill>
            </a:endParaRPr>
          </a:p>
        </p:txBody>
      </p:sp>
      <mc:AlternateContent xmlns:mc="http://schemas.openxmlformats.org/markup-compatibility/2006" xmlns:a14="http://schemas.microsoft.com/office/drawing/2010/main">
        <mc:Choice Requires="a14">
          <p:sp>
            <p:nvSpPr>
              <p:cNvPr id="10" name="TextBox 9"/>
              <p:cNvSpPr txBox="1"/>
              <p:nvPr/>
            </p:nvSpPr>
            <p:spPr>
              <a:xfrm>
                <a:off x="7315095" y="1675717"/>
                <a:ext cx="4724779" cy="3477875"/>
              </a:xfrm>
              <a:prstGeom prst="rect">
                <a:avLst/>
              </a:prstGeom>
              <a:noFill/>
            </p:spPr>
            <p:txBody>
              <a:bodyPr wrap="square" rtlCol="0">
                <a:spAutoFit/>
              </a:bodyPr>
              <a:lstStyle/>
              <a:p>
                <a:r>
                  <a:rPr lang="en-GB" sz="2800" b="1" dirty="0" smtClean="0"/>
                  <a:t>In the New SI…</a:t>
                </a:r>
              </a:p>
              <a:p>
                <a:pPr marL="457200" indent="-457200">
                  <a:buFont typeface="Arial" panose="020B0604020202020204" pitchFamily="34" charset="0"/>
                  <a:buChar char="•"/>
                </a:pPr>
                <a:r>
                  <a:rPr lang="en-GB" sz="2400" i="1" dirty="0" smtClean="0"/>
                  <a:t>V </a:t>
                </a:r>
                <a:r>
                  <a:rPr lang="en-GB" sz="2400" dirty="0" smtClean="0"/>
                  <a:t>measured using Josephson effect in multiples of </a:t>
                </a:r>
                <a:r>
                  <a:rPr lang="en-GB" sz="2400" i="1" dirty="0" smtClean="0"/>
                  <a:t>K</a:t>
                </a:r>
                <a:r>
                  <a:rPr lang="en-GB" sz="2400" baseline="-25000" dirty="0" smtClean="0"/>
                  <a:t>J</a:t>
                </a:r>
                <a:r>
                  <a:rPr lang="en-GB" sz="2400" dirty="0" smtClean="0"/>
                  <a:t> = </a:t>
                </a:r>
                <a:r>
                  <a:rPr lang="en-GB" sz="2400" i="1" dirty="0" smtClean="0"/>
                  <a:t>h</a:t>
                </a:r>
                <a:r>
                  <a:rPr lang="en-GB" sz="2400" dirty="0" smtClean="0"/>
                  <a:t>/2</a:t>
                </a:r>
                <a:r>
                  <a:rPr lang="en-GB" sz="2400" i="1" dirty="0" smtClean="0"/>
                  <a:t>e</a:t>
                </a:r>
              </a:p>
              <a:p>
                <a:pPr marL="457200" indent="-457200">
                  <a:buFont typeface="Arial" panose="020B0604020202020204" pitchFamily="34" charset="0"/>
                  <a:buChar char="•"/>
                </a:pPr>
                <a:r>
                  <a:rPr lang="en-GB" sz="2400" i="1" dirty="0" smtClean="0"/>
                  <a:t>R </a:t>
                </a:r>
                <a:r>
                  <a:rPr lang="en-GB" sz="2400" dirty="0" smtClean="0"/>
                  <a:t>measured using Quantum Hall Effect in </a:t>
                </a:r>
                <a:r>
                  <a:rPr lang="en-GB" sz="2400" dirty="0"/>
                  <a:t>multiples of </a:t>
                </a:r>
                <a:r>
                  <a:rPr lang="en-GB" sz="2400" i="1" dirty="0" smtClean="0"/>
                  <a:t>K</a:t>
                </a:r>
                <a:r>
                  <a:rPr lang="en-GB" sz="2400" baseline="-25000" dirty="0" smtClean="0"/>
                  <a:t>VK</a:t>
                </a:r>
                <a:r>
                  <a:rPr lang="en-GB" sz="2400" dirty="0" smtClean="0"/>
                  <a:t> </a:t>
                </a:r>
                <a:r>
                  <a:rPr lang="en-GB" sz="2400" dirty="0"/>
                  <a:t>= </a:t>
                </a:r>
                <a:r>
                  <a:rPr lang="en-GB" sz="2400" i="1" dirty="0" smtClean="0"/>
                  <a:t>h</a:t>
                </a:r>
                <a:r>
                  <a:rPr lang="en-GB" sz="2400" dirty="0" smtClean="0"/>
                  <a:t>/</a:t>
                </a:r>
                <a:r>
                  <a:rPr lang="en-GB" sz="2400" i="1" dirty="0" smtClean="0"/>
                  <a:t>e</a:t>
                </a:r>
                <a:r>
                  <a:rPr lang="en-GB" sz="2400" baseline="30000" dirty="0" smtClean="0"/>
                  <a:t>2</a:t>
                </a:r>
                <a:endParaRPr lang="en-GB" sz="2400" dirty="0"/>
              </a:p>
              <a:p>
                <a:pPr marL="457200" indent="-457200">
                  <a:buFont typeface="Arial" panose="020B0604020202020204" pitchFamily="34" charset="0"/>
                  <a:buChar char="•"/>
                </a:pPr>
                <a:r>
                  <a:rPr lang="en-GB" sz="2400" dirty="0" smtClean="0"/>
                  <a:t>Ratio</a:t>
                </a:r>
                <a:r>
                  <a:rPr lang="en-GB" sz="2400" i="1" dirty="0" smtClean="0"/>
                  <a:t> V/R </a:t>
                </a:r>
                <a:r>
                  <a:rPr lang="en-GB" sz="2400" dirty="0" smtClean="0"/>
                  <a:t>yields currents calculable in terms of  </a:t>
                </a:r>
                <a14:m>
                  <m:oMath xmlns:m="http://schemas.openxmlformats.org/officeDocument/2006/math">
                    <m:r>
                      <a:rPr lang="en-GB" sz="2400" b="0" i="1" smtClean="0">
                        <a:latin typeface="Cambria Math" panose="02040503050406030204" pitchFamily="18" charset="0"/>
                      </a:rPr>
                      <m:t>𝑒</m:t>
                    </m:r>
                    <m:r>
                      <a:rPr lang="en-GB" sz="2400" b="0" i="0" smtClean="0">
                        <a:latin typeface="Cambria Math" panose="02040503050406030204" pitchFamily="18" charset="0"/>
                      </a:rPr>
                      <m:t> </m:t>
                    </m:r>
                    <m:r>
                      <m:rPr>
                        <m:sty m:val="p"/>
                      </m:rPr>
                      <a:rPr lang="en-GB" sz="2400">
                        <a:latin typeface="Cambria Math" panose="02040503050406030204" pitchFamily="18" charset="0"/>
                      </a:rPr>
                      <m:t>Δ</m:t>
                    </m:r>
                    <m:sSub>
                      <m:sSubPr>
                        <m:ctrlPr>
                          <a:rPr lang="en-GB" sz="2400" i="1">
                            <a:latin typeface="Cambria Math" panose="02040503050406030204" pitchFamily="18" charset="0"/>
                          </a:rPr>
                        </m:ctrlPr>
                      </m:sSubPr>
                      <m:e>
                        <m:r>
                          <a:rPr lang="en-GB" sz="2400" i="1">
                            <a:latin typeface="Cambria Math" panose="02040503050406030204" pitchFamily="18" charset="0"/>
                          </a:rPr>
                          <m:t>𝜈</m:t>
                        </m:r>
                      </m:e>
                      <m:sub>
                        <m:r>
                          <m:rPr>
                            <m:sty m:val="p"/>
                          </m:rPr>
                          <a:rPr lang="en-GB" sz="2400" b="0" i="0" smtClean="0">
                            <a:latin typeface="Cambria Math" panose="02040503050406030204" pitchFamily="18" charset="0"/>
                          </a:rPr>
                          <m:t>Cs</m:t>
                        </m:r>
                      </m:sub>
                    </m:sSub>
                  </m:oMath>
                </a14:m>
                <a:endParaRPr lang="en-GB" sz="2400" i="1" dirty="0" smtClean="0"/>
              </a:p>
              <a:p>
                <a:pPr marL="457200" indent="-457200">
                  <a:buFont typeface="Arial" panose="020B0604020202020204" pitchFamily="34" charset="0"/>
                  <a:buChar char="•"/>
                </a:pPr>
                <a:r>
                  <a:rPr lang="en-GB" sz="2400" i="1" dirty="0" smtClean="0"/>
                  <a:t>e</a:t>
                </a:r>
                <a:r>
                  <a:rPr lang="en-GB" sz="2400" dirty="0" smtClean="0"/>
                  <a:t> </a:t>
                </a:r>
                <a:r>
                  <a:rPr lang="en-GB" sz="2400" dirty="0"/>
                  <a:t>= 1.602176634×10</a:t>
                </a:r>
                <a:r>
                  <a:rPr lang="en-GB" sz="2400" baseline="30000" dirty="0"/>
                  <a:t>−19 </a:t>
                </a:r>
                <a:r>
                  <a:rPr lang="en-GB" sz="2400" dirty="0" smtClean="0"/>
                  <a:t>C</a:t>
                </a:r>
                <a:endParaRPr lang="en-GB" sz="2400" dirty="0"/>
              </a:p>
            </p:txBody>
          </p:sp>
        </mc:Choice>
        <mc:Fallback xmlns="">
          <p:sp>
            <p:nvSpPr>
              <p:cNvPr id="10" name="TextBox 9"/>
              <p:cNvSpPr txBox="1">
                <a:spLocks noRot="1" noChangeAspect="1" noMove="1" noResize="1" noEditPoints="1" noAdjustHandles="1" noChangeArrowheads="1" noChangeShapeType="1" noTextEdit="1"/>
              </p:cNvSpPr>
              <p:nvPr/>
            </p:nvSpPr>
            <p:spPr>
              <a:xfrm>
                <a:off x="7315095" y="1675717"/>
                <a:ext cx="4724779" cy="3477875"/>
              </a:xfrm>
              <a:prstGeom prst="rect">
                <a:avLst/>
              </a:prstGeom>
              <a:blipFill rotWithShape="0">
                <a:blip r:embed="rId3"/>
                <a:stretch>
                  <a:fillRect l="-2710" t="-1930" r="-2323" b="-3333"/>
                </a:stretch>
              </a:blipFill>
            </p:spPr>
            <p:txBody>
              <a:bodyPr/>
              <a:lstStyle/>
              <a:p>
                <a:r>
                  <a:rPr lang="en-GB">
                    <a:noFill/>
                  </a:rPr>
                  <a:t> </a:t>
                </a:r>
              </a:p>
            </p:txBody>
          </p:sp>
        </mc:Fallback>
      </mc:AlternateContent>
      <p:pic>
        <p:nvPicPr>
          <p:cNvPr id="61" name="Picture 6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13069" y="4444348"/>
            <a:ext cx="2160871" cy="2160000"/>
          </a:xfrm>
          <a:prstGeom prst="rect">
            <a:avLst/>
          </a:prstGeom>
        </p:spPr>
      </p:pic>
      <mc:AlternateContent xmlns:mc="http://schemas.openxmlformats.org/markup-compatibility/2006" xmlns:a14="http://schemas.microsoft.com/office/drawing/2010/main">
        <mc:Choice Requires="a14">
          <p:sp>
            <p:nvSpPr>
              <p:cNvPr id="138" name="TextBox 137"/>
              <p:cNvSpPr txBox="1"/>
              <p:nvPr/>
            </p:nvSpPr>
            <p:spPr>
              <a:xfrm>
                <a:off x="7744091" y="5397906"/>
                <a:ext cx="1578445" cy="10411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3600" b="0" i="1" smtClean="0">
                          <a:latin typeface="Cambria Math" panose="02040503050406030204" pitchFamily="18" charset="0"/>
                        </a:rPr>
                        <m:t>𝑖</m:t>
                      </m:r>
                      <m:r>
                        <a:rPr lang="en-GB" sz="3600" b="0" i="1" smtClean="0">
                          <a:latin typeface="Cambria Math" panose="02040503050406030204" pitchFamily="18" charset="0"/>
                        </a:rPr>
                        <m:t>=</m:t>
                      </m:r>
                      <m:f>
                        <m:fPr>
                          <m:ctrlPr>
                            <a:rPr lang="en-GB" sz="3600" b="0" i="1" smtClean="0">
                              <a:latin typeface="Cambria Math" panose="02040503050406030204" pitchFamily="18" charset="0"/>
                            </a:rPr>
                          </m:ctrlPr>
                        </m:fPr>
                        <m:num>
                          <m:r>
                            <a:rPr lang="en-GB" sz="3600" b="0" i="1" smtClean="0">
                              <a:latin typeface="Cambria Math" panose="02040503050406030204" pitchFamily="18" charset="0"/>
                            </a:rPr>
                            <m:t>𝑛</m:t>
                          </m:r>
                          <m:r>
                            <a:rPr lang="en-GB" sz="3600" b="0" i="1" smtClean="0">
                              <a:solidFill>
                                <a:srgbClr val="FF0000"/>
                              </a:solidFill>
                              <a:latin typeface="Cambria Math" panose="02040503050406030204" pitchFamily="18" charset="0"/>
                            </a:rPr>
                            <m:t>𝑒</m:t>
                          </m:r>
                        </m:num>
                        <m:den>
                          <m:r>
                            <a:rPr lang="en-GB" sz="3600" b="0" i="1" smtClean="0">
                              <a:latin typeface="Cambria Math" panose="02040503050406030204" pitchFamily="18" charset="0"/>
                            </a:rPr>
                            <m:t>𝑡</m:t>
                          </m:r>
                        </m:den>
                      </m:f>
                    </m:oMath>
                  </m:oMathPara>
                </a14:m>
                <a:endParaRPr lang="en-GB" sz="3600" dirty="0"/>
              </a:p>
            </p:txBody>
          </p:sp>
        </mc:Choice>
        <mc:Fallback xmlns="">
          <p:sp>
            <p:nvSpPr>
              <p:cNvPr id="138" name="TextBox 137"/>
              <p:cNvSpPr txBox="1">
                <a:spLocks noRot="1" noChangeAspect="1" noMove="1" noResize="1" noEditPoints="1" noAdjustHandles="1" noChangeArrowheads="1" noChangeShapeType="1" noTextEdit="1"/>
              </p:cNvSpPr>
              <p:nvPr/>
            </p:nvSpPr>
            <p:spPr>
              <a:xfrm>
                <a:off x="7744091" y="5397906"/>
                <a:ext cx="1578445" cy="1041182"/>
              </a:xfrm>
              <a:prstGeom prst="rect">
                <a:avLst/>
              </a:prstGeom>
              <a:blipFill rotWithShape="0">
                <a:blip r:embed="rId5"/>
                <a:stretch>
                  <a:fillRect/>
                </a:stretch>
              </a:blipFill>
            </p:spPr>
            <p:txBody>
              <a:bodyPr/>
              <a:lstStyle/>
              <a:p>
                <a:r>
                  <a:rPr lang="en-GB">
                    <a:noFill/>
                  </a:rPr>
                  <a:t> </a:t>
                </a:r>
              </a:p>
            </p:txBody>
          </p:sp>
        </mc:Fallback>
      </mc:AlternateContent>
      <p:sp>
        <p:nvSpPr>
          <p:cNvPr id="140" name="Can 139"/>
          <p:cNvSpPr/>
          <p:nvPr/>
        </p:nvSpPr>
        <p:spPr bwMode="auto">
          <a:xfrm rot="14400000">
            <a:off x="12824495" y="1137963"/>
            <a:ext cx="892420" cy="7532637"/>
          </a:xfrm>
          <a:prstGeom prst="can">
            <a:avLst>
              <a:gd name="adj" fmla="val 79696"/>
            </a:avLst>
          </a:prstGeom>
          <a:solidFill>
            <a:schemeClr val="accent1">
              <a:alpha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141" name="Oval 140"/>
          <p:cNvSpPr/>
          <p:nvPr/>
        </p:nvSpPr>
        <p:spPr bwMode="auto">
          <a:xfrm>
            <a:off x="9638085" y="6885839"/>
            <a:ext cx="288032" cy="288032"/>
          </a:xfrm>
          <a:prstGeom prst="ellipse">
            <a:avLst/>
          </a:prstGeom>
          <a:gradFill flip="none" rotWithShape="1">
            <a:gsLst>
              <a:gs pos="0">
                <a:srgbClr val="FF0000"/>
              </a:gs>
              <a:gs pos="100000">
                <a:schemeClr val="bg1"/>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cxnSp>
        <p:nvCxnSpPr>
          <p:cNvPr id="34" name="Straight Arrow Connector 33"/>
          <p:cNvCxnSpPr/>
          <p:nvPr/>
        </p:nvCxnSpPr>
        <p:spPr bwMode="auto">
          <a:xfrm rot="5400000" flipV="1">
            <a:off x="-399428" y="1183120"/>
            <a:ext cx="0" cy="731072"/>
          </a:xfrm>
          <a:prstGeom prst="straightConnector1">
            <a:avLst/>
          </a:prstGeom>
          <a:solidFill>
            <a:schemeClr val="accent1"/>
          </a:solidFill>
          <a:ln w="76200" cap="flat" cmpd="sng" algn="ctr">
            <a:solidFill>
              <a:srgbClr val="00B050"/>
            </a:solidFill>
            <a:prstDash val="solid"/>
            <a:round/>
            <a:headEnd type="none" w="med" len="med"/>
            <a:tailEnd type="triangle"/>
          </a:ln>
          <a:effectLst/>
        </p:spPr>
      </p:cxnSp>
      <p:sp>
        <p:nvSpPr>
          <p:cNvPr id="4" name="Oval 3"/>
          <p:cNvSpPr/>
          <p:nvPr/>
        </p:nvSpPr>
        <p:spPr bwMode="auto">
          <a:xfrm>
            <a:off x="5567891" y="1123125"/>
            <a:ext cx="897271" cy="897271"/>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3600" b="1" i="0" u="none" strike="noStrike" cap="none" normalizeH="0" baseline="0" dirty="0" smtClean="0">
                <a:ln>
                  <a:noFill/>
                </a:ln>
                <a:solidFill>
                  <a:srgbClr val="000000"/>
                </a:solidFill>
                <a:effectLst/>
                <a:latin typeface="Arial" pitchFamily="34" charset="0"/>
                <a:ea typeface="ヒラギノ角ゴ Pro W3" pitchFamily="28" charset="-128"/>
              </a:rPr>
              <a:t>A</a:t>
            </a:r>
          </a:p>
        </p:txBody>
      </p:sp>
      <p:sp>
        <p:nvSpPr>
          <p:cNvPr id="2" name="Rectangle 1"/>
          <p:cNvSpPr/>
          <p:nvPr/>
        </p:nvSpPr>
        <p:spPr bwMode="auto">
          <a:xfrm>
            <a:off x="1992923" y="1336431"/>
            <a:ext cx="2391508" cy="39858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43" name="TextBox 42"/>
          <p:cNvSpPr txBox="1"/>
          <p:nvPr/>
        </p:nvSpPr>
        <p:spPr>
          <a:xfrm>
            <a:off x="2436708" y="816417"/>
            <a:ext cx="1503938" cy="523220"/>
          </a:xfrm>
          <a:prstGeom prst="rect">
            <a:avLst/>
          </a:prstGeom>
          <a:noFill/>
        </p:spPr>
        <p:txBody>
          <a:bodyPr wrap="none" rtlCol="0">
            <a:spAutoFit/>
          </a:bodyPr>
          <a:lstStyle/>
          <a:p>
            <a:r>
              <a:rPr lang="en-GB" sz="2800" dirty="0" smtClean="0">
                <a:solidFill>
                  <a:srgbClr val="000000"/>
                </a:solidFill>
              </a:rPr>
              <a:t>Resistor</a:t>
            </a:r>
            <a:endParaRPr lang="en-GB" sz="2800" dirty="0">
              <a:solidFill>
                <a:srgbClr val="000000"/>
              </a:solidFill>
            </a:endParaRPr>
          </a:p>
        </p:txBody>
      </p:sp>
      <p:sp>
        <p:nvSpPr>
          <p:cNvPr id="3" name="Rectangle 2"/>
          <p:cNvSpPr/>
          <p:nvPr/>
        </p:nvSpPr>
        <p:spPr bwMode="auto">
          <a:xfrm>
            <a:off x="1676400" y="1548656"/>
            <a:ext cx="3139440" cy="1245094"/>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44" name="Oval 43"/>
          <p:cNvSpPr/>
          <p:nvPr/>
        </p:nvSpPr>
        <p:spPr bwMode="auto">
          <a:xfrm>
            <a:off x="2797484" y="2336054"/>
            <a:ext cx="897271" cy="897271"/>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3600" b="1" i="0" u="none" strike="noStrike" cap="none" normalizeH="0" baseline="0" dirty="0" smtClean="0">
                <a:ln>
                  <a:noFill/>
                </a:ln>
                <a:solidFill>
                  <a:srgbClr val="000000"/>
                </a:solidFill>
                <a:effectLst/>
                <a:latin typeface="Arial" pitchFamily="34" charset="0"/>
                <a:ea typeface="ヒラギノ角ゴ Pro W3" pitchFamily="28" charset="-128"/>
              </a:rPr>
              <a:t>V</a:t>
            </a:r>
          </a:p>
        </p:txBody>
      </p:sp>
      <p:sp>
        <p:nvSpPr>
          <p:cNvPr id="46" name="TextBox 45"/>
          <p:cNvSpPr txBox="1"/>
          <p:nvPr/>
        </p:nvSpPr>
        <p:spPr>
          <a:xfrm>
            <a:off x="375047" y="4367187"/>
            <a:ext cx="4561375" cy="1631216"/>
          </a:xfrm>
          <a:prstGeom prst="rect">
            <a:avLst/>
          </a:prstGeom>
          <a:noFill/>
        </p:spPr>
        <p:txBody>
          <a:bodyPr wrap="square" rtlCol="0">
            <a:spAutoFit/>
          </a:bodyPr>
          <a:lstStyle/>
          <a:p>
            <a:r>
              <a:rPr lang="en-GB" sz="2800" b="1" dirty="0" smtClean="0"/>
              <a:t>In the SI currently…</a:t>
            </a:r>
          </a:p>
          <a:p>
            <a:pPr marL="342900" indent="-342900">
              <a:buFont typeface="Arial" panose="020B0604020202020204" pitchFamily="34" charset="0"/>
              <a:buChar char="•"/>
            </a:pPr>
            <a:r>
              <a:rPr lang="en-GB" sz="2400" dirty="0" smtClean="0"/>
              <a:t>Defined by force between parallel wires </a:t>
            </a:r>
          </a:p>
          <a:p>
            <a:pPr marL="342900" indent="-342900">
              <a:buFont typeface="Arial" panose="020B0604020202020204" pitchFamily="34" charset="0"/>
              <a:buChar char="•"/>
            </a:pPr>
            <a:r>
              <a:rPr lang="en-GB" sz="2400" dirty="0" smtClean="0"/>
              <a:t>Actually force between coils</a:t>
            </a:r>
          </a:p>
        </p:txBody>
      </p:sp>
    </p:spTree>
    <p:extLst>
      <p:ext uri="{BB962C8B-B14F-4D97-AF65-F5344CB8AC3E}">
        <p14:creationId xmlns:p14="http://schemas.microsoft.com/office/powerpoint/2010/main" val="2665510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63" presetClass="path" presetSubtype="0" repeatCount="5000" fill="hold" nodeType="afterEffect">
                                  <p:stCondLst>
                                    <p:cond delay="0"/>
                                  </p:stCondLst>
                                  <p:childTnLst>
                                    <p:animMotion origin="layout" path="M 2.70833E-6 -4.44444E-6 L 1.07838 -4.44444E-6 " pathEditMode="relative" rAng="0" ptsTypes="AA">
                                      <p:cBhvr>
                                        <p:cTn id="10" dur="2000" fill="hold"/>
                                        <p:tgtEl>
                                          <p:spTgt spid="34"/>
                                        </p:tgtEl>
                                        <p:attrNameLst>
                                          <p:attrName>ppt_x</p:attrName>
                                          <p:attrName>ppt_y</p:attrName>
                                        </p:attrNameLst>
                                      </p:cBhvr>
                                      <p:rCtr x="53919" y="0"/>
                                    </p:animMotion>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10" presetClass="exit" presetSubtype="0" fill="hold" nodeType="withEffect">
                                  <p:stCondLst>
                                    <p:cond delay="0"/>
                                  </p:stCondLst>
                                  <p:childTnLst>
                                    <p:animEffect transition="out" filter="fade">
                                      <p:cBhvr>
                                        <p:cTn id="19" dur="500"/>
                                        <p:tgtEl>
                                          <p:spTgt spid="34"/>
                                        </p:tgtEl>
                                      </p:cBhvr>
                                    </p:animEffect>
                                    <p:set>
                                      <p:cBhvr>
                                        <p:cTn id="20" dur="1" fill="hold">
                                          <p:stCondLst>
                                            <p:cond delay="499"/>
                                          </p:stCondLst>
                                        </p:cTn>
                                        <p:tgtEl>
                                          <p:spTgt spid="3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8"/>
                                        </p:tgtEl>
                                        <p:attrNameLst>
                                          <p:attrName>style.visibility</p:attrName>
                                        </p:attrNameLst>
                                      </p:cBhvr>
                                      <p:to>
                                        <p:strVal val="visible"/>
                                      </p:to>
                                    </p:set>
                                    <p:anim calcmode="lin" valueType="num">
                                      <p:cBhvr additive="base">
                                        <p:cTn id="25" dur="500" fill="hold"/>
                                        <p:tgtEl>
                                          <p:spTgt spid="138"/>
                                        </p:tgtEl>
                                        <p:attrNameLst>
                                          <p:attrName>ppt_x</p:attrName>
                                        </p:attrNameLst>
                                      </p:cBhvr>
                                      <p:tavLst>
                                        <p:tav tm="0">
                                          <p:val>
                                            <p:strVal val="#ppt_x"/>
                                          </p:val>
                                        </p:tav>
                                        <p:tav tm="100000">
                                          <p:val>
                                            <p:strVal val="#ppt_x"/>
                                          </p:val>
                                        </p:tav>
                                      </p:tavLst>
                                    </p:anim>
                                    <p:anim calcmode="lin" valueType="num">
                                      <p:cBhvr additive="base">
                                        <p:cTn id="26" dur="500" fill="hold"/>
                                        <p:tgtEl>
                                          <p:spTgt spid="138"/>
                                        </p:tgtEl>
                                        <p:attrNameLst>
                                          <p:attrName>ppt_y</p:attrName>
                                        </p:attrNameLst>
                                      </p:cBhvr>
                                      <p:tavLst>
                                        <p:tav tm="0">
                                          <p:val>
                                            <p:strVal val="1+#ppt_h/2"/>
                                          </p:val>
                                        </p:tav>
                                        <p:tav tm="100000">
                                          <p:val>
                                            <p:strVal val="#ppt_y"/>
                                          </p:val>
                                        </p:tav>
                                      </p:tavLst>
                                    </p:anim>
                                  </p:childTnLst>
                                </p:cTn>
                              </p:par>
                              <p:par>
                                <p:cTn id="27" presetID="2" presetClass="entr" presetSubtype="8" fill="hold" grpId="1" nodeType="withEffect">
                                  <p:stCondLst>
                                    <p:cond delay="0"/>
                                  </p:stCondLst>
                                  <p:childTnLst>
                                    <p:set>
                                      <p:cBhvr>
                                        <p:cTn id="28" dur="1" fill="hold">
                                          <p:stCondLst>
                                            <p:cond delay="0"/>
                                          </p:stCondLst>
                                        </p:cTn>
                                        <p:tgtEl>
                                          <p:spTgt spid="141"/>
                                        </p:tgtEl>
                                        <p:attrNameLst>
                                          <p:attrName>style.visibility</p:attrName>
                                        </p:attrNameLst>
                                      </p:cBhvr>
                                      <p:to>
                                        <p:strVal val="visible"/>
                                      </p:to>
                                    </p:set>
                                    <p:anim calcmode="lin" valueType="num">
                                      <p:cBhvr additive="base">
                                        <p:cTn id="29" dur="500" fill="hold"/>
                                        <p:tgtEl>
                                          <p:spTgt spid="141"/>
                                        </p:tgtEl>
                                        <p:attrNameLst>
                                          <p:attrName>ppt_x</p:attrName>
                                        </p:attrNameLst>
                                      </p:cBhvr>
                                      <p:tavLst>
                                        <p:tav tm="0">
                                          <p:val>
                                            <p:strVal val="0-#ppt_w/2"/>
                                          </p:val>
                                        </p:tav>
                                        <p:tav tm="100000">
                                          <p:val>
                                            <p:strVal val="#ppt_x"/>
                                          </p:val>
                                        </p:tav>
                                      </p:tavLst>
                                    </p:anim>
                                    <p:anim calcmode="lin" valueType="num">
                                      <p:cBhvr additive="base">
                                        <p:cTn id="30" dur="500" fill="hold"/>
                                        <p:tgtEl>
                                          <p:spTgt spid="141"/>
                                        </p:tgtEl>
                                        <p:attrNameLst>
                                          <p:attrName>ppt_y</p:attrName>
                                        </p:attrNameLst>
                                      </p:cBhvr>
                                      <p:tavLst>
                                        <p:tav tm="0">
                                          <p:val>
                                            <p:strVal val="#ppt_y"/>
                                          </p:val>
                                        </p:tav>
                                        <p:tav tm="100000">
                                          <p:val>
                                            <p:strVal val="#ppt_y"/>
                                          </p:val>
                                        </p:tav>
                                      </p:tavLst>
                                    </p:anim>
                                  </p:childTnLst>
                                </p:cTn>
                              </p:par>
                              <p:par>
                                <p:cTn id="31" presetID="22" presetClass="entr" presetSubtype="8" fill="hold" grpId="0" nodeType="withEffect">
                                  <p:stCondLst>
                                    <p:cond delay="0"/>
                                  </p:stCondLst>
                                  <p:childTnLst>
                                    <p:set>
                                      <p:cBhvr>
                                        <p:cTn id="32" dur="1" fill="hold">
                                          <p:stCondLst>
                                            <p:cond delay="0"/>
                                          </p:stCondLst>
                                        </p:cTn>
                                        <p:tgtEl>
                                          <p:spTgt spid="140"/>
                                        </p:tgtEl>
                                        <p:attrNameLst>
                                          <p:attrName>style.visibility</p:attrName>
                                        </p:attrNameLst>
                                      </p:cBhvr>
                                      <p:to>
                                        <p:strVal val="visible"/>
                                      </p:to>
                                    </p:set>
                                    <p:animEffect transition="in" filter="wipe(left)">
                                      <p:cBhvr>
                                        <p:cTn id="33" dur="500"/>
                                        <p:tgtEl>
                                          <p:spTgt spid="140"/>
                                        </p:tgtEl>
                                      </p:cBhvr>
                                    </p:animEffect>
                                  </p:childTnLst>
                                </p:cTn>
                              </p:par>
                              <p:par>
                                <p:cTn id="34" presetID="0" presetClass="path" presetSubtype="0" repeatCount="indefinite" fill="hold" grpId="0" nodeType="withEffect">
                                  <p:stCondLst>
                                    <p:cond delay="0"/>
                                  </p:stCondLst>
                                  <p:childTnLst>
                                    <p:animMotion origin="layout" path="M -3.75E-6 -2.22045E-16 L 0.48633 -0.50324 " pathEditMode="relative" rAng="0" ptsTypes="AA">
                                      <p:cBhvr>
                                        <p:cTn id="35" dur="1000" fill="hold"/>
                                        <p:tgtEl>
                                          <p:spTgt spid="141"/>
                                        </p:tgtEl>
                                        <p:attrNameLst>
                                          <p:attrName>ppt_x</p:attrName>
                                          <p:attrName>ppt_y</p:attrName>
                                        </p:attrNameLst>
                                      </p:cBhvr>
                                      <p:rCtr x="24310" y="-25162"/>
                                    </p:animMotion>
                                  </p:childTnLst>
                                </p:cTn>
                              </p:par>
                              <p:par>
                                <p:cTn id="36" presetID="10" presetClass="entr" presetSubtype="0" fill="hold" grpId="0"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childTnLst>
                                </p:cTn>
                              </p:par>
                              <p:par>
                                <p:cTn id="39" presetID="10" presetClass="exit" presetSubtype="0" fill="hold" grpId="1" nodeType="withEffect">
                                  <p:stCondLst>
                                    <p:cond delay="0"/>
                                  </p:stCondLst>
                                  <p:childTnLst>
                                    <p:animEffect transition="out" filter="fade">
                                      <p:cBhvr>
                                        <p:cTn id="40" dur="500"/>
                                        <p:tgtEl>
                                          <p:spTgt spid="43"/>
                                        </p:tgtEl>
                                      </p:cBhvr>
                                    </p:animEffect>
                                    <p:set>
                                      <p:cBhvr>
                                        <p:cTn id="41" dur="1" fill="hold">
                                          <p:stCondLst>
                                            <p:cond delay="4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8" grpId="0"/>
      <p:bldP spid="140" grpId="0" animBg="1"/>
      <p:bldP spid="141" grpId="0" animBg="1"/>
      <p:bldP spid="141" grpId="1" animBg="1"/>
      <p:bldP spid="43" grpId="0"/>
      <p:bldP spid="43"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0" y="0"/>
            <a:ext cx="3695700" cy="1446550"/>
          </a:xfrm>
          <a:prstGeom prst="rect">
            <a:avLst/>
          </a:prstGeom>
          <a:noFill/>
        </p:spPr>
        <p:txBody>
          <a:bodyPr wrap="square" rtlCol="0">
            <a:spAutoFit/>
          </a:bodyPr>
          <a:lstStyle/>
          <a:p>
            <a:r>
              <a:rPr lang="en-GB" sz="4400" b="1" dirty="0" smtClean="0">
                <a:solidFill>
                  <a:srgbClr val="FF0000"/>
                </a:solidFill>
              </a:rPr>
              <a:t>Defining constants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3488444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79650" y="2363354"/>
            <a:ext cx="9149221" cy="864296"/>
          </a:xfrm>
          <a:prstGeom prst="rect">
            <a:avLst/>
          </a:prstGeom>
          <a:solidFill>
            <a:srgbClr val="F398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64" name="Rectangle 63"/>
          <p:cNvSpPr/>
          <p:nvPr/>
        </p:nvSpPr>
        <p:spPr bwMode="auto">
          <a:xfrm>
            <a:off x="279650" y="1522054"/>
            <a:ext cx="9149221" cy="864296"/>
          </a:xfrm>
          <a:prstGeom prst="rect">
            <a:avLst/>
          </a:prstGeom>
          <a:solidFill>
            <a:srgbClr val="F6B08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65" name="Rectangle 64"/>
          <p:cNvSpPr/>
          <p:nvPr/>
        </p:nvSpPr>
        <p:spPr bwMode="auto">
          <a:xfrm>
            <a:off x="279650" y="670271"/>
            <a:ext cx="9149221" cy="864296"/>
          </a:xfrm>
          <a:prstGeom prst="rect">
            <a:avLst/>
          </a:prstGeom>
          <a:solidFill>
            <a:srgbClr val="FDD0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66" name="Rectangle 65"/>
          <p:cNvSpPr/>
          <p:nvPr/>
        </p:nvSpPr>
        <p:spPr bwMode="auto">
          <a:xfrm>
            <a:off x="279650" y="3189945"/>
            <a:ext cx="9149221" cy="864296"/>
          </a:xfrm>
          <a:prstGeom prst="rect">
            <a:avLst/>
          </a:prstGeom>
          <a:solidFill>
            <a:srgbClr val="B2D2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15" name="TextBox 14"/>
          <p:cNvSpPr txBox="1"/>
          <p:nvPr/>
        </p:nvSpPr>
        <p:spPr>
          <a:xfrm>
            <a:off x="0" y="0"/>
            <a:ext cx="7040880" cy="1446550"/>
          </a:xfrm>
          <a:prstGeom prst="rect">
            <a:avLst/>
          </a:prstGeom>
          <a:noFill/>
        </p:spPr>
        <p:txBody>
          <a:bodyPr wrap="square" rtlCol="0">
            <a:spAutoFit/>
          </a:bodyPr>
          <a:lstStyle/>
          <a:p>
            <a:r>
              <a:rPr lang="en-GB" sz="4400" b="1" dirty="0" smtClean="0">
                <a:solidFill>
                  <a:srgbClr val="FF0000"/>
                </a:solidFill>
              </a:rPr>
              <a:t>Defining constants</a:t>
            </a:r>
            <a:endParaRPr lang="en-GB" sz="3200" b="1" dirty="0">
              <a:solidFill>
                <a:srgbClr val="FF0000"/>
              </a:solidFill>
            </a:endParaRPr>
          </a:p>
          <a:p>
            <a:endParaRPr lang="en-GB" sz="4400" b="1" dirty="0">
              <a:solidFill>
                <a:srgbClr val="FF0000"/>
              </a:solidFill>
            </a:endParaRPr>
          </a:p>
        </p:txBody>
      </p:sp>
      <mc:AlternateContent xmlns:mc="http://schemas.openxmlformats.org/markup-compatibility/2006" xmlns:a14="http://schemas.microsoft.com/office/drawing/2010/main">
        <mc:Choice Requires="a14">
          <p:sp>
            <p:nvSpPr>
              <p:cNvPr id="5" name="TextBox 4"/>
              <p:cNvSpPr txBox="1"/>
              <p:nvPr/>
            </p:nvSpPr>
            <p:spPr>
              <a:xfrm>
                <a:off x="249533" y="704414"/>
                <a:ext cx="10027422" cy="3662541"/>
              </a:xfrm>
              <a:prstGeom prst="rect">
                <a:avLst/>
              </a:prstGeom>
              <a:noFill/>
            </p:spPr>
            <p:txBody>
              <a:bodyPr wrap="square" rtlCol="0">
                <a:spAutoFit/>
              </a:bodyPr>
              <a:lstStyle/>
              <a:p>
                <a:r>
                  <a:rPr lang="en-GB" sz="2800" b="1" dirty="0" smtClean="0">
                    <a:solidFill>
                      <a:srgbClr val="000000"/>
                    </a:solidFill>
                  </a:rPr>
                  <a:t>second, </a:t>
                </a:r>
                <a14:m>
                  <m:oMath xmlns:m="http://schemas.openxmlformats.org/officeDocument/2006/math">
                    <m:r>
                      <a:rPr lang="en-GB" sz="2800" b="1" i="0" smtClean="0">
                        <a:solidFill>
                          <a:srgbClr val="000000"/>
                        </a:solidFill>
                        <a:latin typeface="Cambria Math" panose="02040503050406030204" pitchFamily="18" charset="0"/>
                      </a:rPr>
                      <m:t>𝚫</m:t>
                    </m:r>
                    <m:sSub>
                      <m:sSubPr>
                        <m:ctrlPr>
                          <a:rPr lang="en-GB" sz="2800" b="1" i="1" smtClean="0">
                            <a:solidFill>
                              <a:srgbClr val="000000"/>
                            </a:solidFill>
                            <a:latin typeface="Cambria Math" panose="02040503050406030204" pitchFamily="18" charset="0"/>
                          </a:rPr>
                        </m:ctrlPr>
                      </m:sSubPr>
                      <m:e>
                        <m:r>
                          <a:rPr lang="en-GB" sz="2800" b="1" i="1" smtClean="0">
                            <a:solidFill>
                              <a:srgbClr val="000000"/>
                            </a:solidFill>
                            <a:latin typeface="Cambria Math" panose="02040503050406030204" pitchFamily="18" charset="0"/>
                          </a:rPr>
                          <m:t>𝝂</m:t>
                        </m:r>
                      </m:e>
                      <m:sub>
                        <m:r>
                          <a:rPr lang="en-GB" sz="2800" b="1" i="0" smtClean="0">
                            <a:solidFill>
                              <a:srgbClr val="000000"/>
                            </a:solidFill>
                            <a:latin typeface="Cambria Math" panose="02040503050406030204" pitchFamily="18" charset="0"/>
                          </a:rPr>
                          <m:t>𝐂𝐬</m:t>
                        </m:r>
                      </m:sub>
                    </m:sSub>
                  </m:oMath>
                </a14:m>
                <a:endParaRPr lang="en-GB" sz="2800" b="1" dirty="0" smtClean="0">
                  <a:solidFill>
                    <a:srgbClr val="000000"/>
                  </a:solidFill>
                </a:endParaRPr>
              </a:p>
              <a:p>
                <a:pPr marL="457200" indent="-457200">
                  <a:buFont typeface="Arial" panose="020B0604020202020204" pitchFamily="34" charset="0"/>
                  <a:buChar char="•"/>
                </a:pPr>
                <a:r>
                  <a:rPr lang="en-GB" sz="2400" dirty="0">
                    <a:solidFill>
                      <a:srgbClr val="000000"/>
                    </a:solidFill>
                  </a:rPr>
                  <a:t>C</a:t>
                </a:r>
                <a:r>
                  <a:rPr lang="en-GB" sz="2400" dirty="0" smtClean="0">
                    <a:solidFill>
                      <a:srgbClr val="000000"/>
                    </a:solidFill>
                  </a:rPr>
                  <a:t>onstant of nature. But we could have chosen other atoms</a:t>
                </a:r>
              </a:p>
              <a:p>
                <a:r>
                  <a:rPr lang="en-GB" sz="2800" b="1" dirty="0" smtClean="0">
                    <a:solidFill>
                      <a:srgbClr val="000000"/>
                    </a:solidFill>
                  </a:rPr>
                  <a:t>metre, </a:t>
                </a:r>
                <a14:m>
                  <m:oMath xmlns:m="http://schemas.openxmlformats.org/officeDocument/2006/math">
                    <m:r>
                      <a:rPr lang="en-GB" sz="2800" b="1">
                        <a:solidFill>
                          <a:srgbClr val="000000"/>
                        </a:solidFill>
                        <a:latin typeface="Cambria Math" panose="02040503050406030204" pitchFamily="18" charset="0"/>
                      </a:rPr>
                      <m:t>𝚫</m:t>
                    </m:r>
                    <m:sSub>
                      <m:sSubPr>
                        <m:ctrlPr>
                          <a:rPr lang="en-GB" sz="2800" b="1" i="1">
                            <a:solidFill>
                              <a:srgbClr val="000000"/>
                            </a:solidFill>
                            <a:latin typeface="Cambria Math" panose="02040503050406030204" pitchFamily="18" charset="0"/>
                          </a:rPr>
                        </m:ctrlPr>
                      </m:sSubPr>
                      <m:e>
                        <m:r>
                          <a:rPr lang="en-GB" sz="2800" b="1" i="1">
                            <a:solidFill>
                              <a:srgbClr val="000000"/>
                            </a:solidFill>
                            <a:latin typeface="Cambria Math" panose="02040503050406030204" pitchFamily="18" charset="0"/>
                          </a:rPr>
                          <m:t>𝝂</m:t>
                        </m:r>
                      </m:e>
                      <m:sub>
                        <m:r>
                          <a:rPr lang="en-GB" sz="2800" b="1">
                            <a:solidFill>
                              <a:srgbClr val="000000"/>
                            </a:solidFill>
                            <a:latin typeface="Cambria Math" panose="02040503050406030204" pitchFamily="18" charset="0"/>
                          </a:rPr>
                          <m:t>𝐂𝐬</m:t>
                        </m:r>
                      </m:sub>
                    </m:sSub>
                    <m:r>
                      <a:rPr lang="en-GB" sz="2800" b="1" i="1" smtClean="0">
                        <a:solidFill>
                          <a:srgbClr val="000000"/>
                        </a:solidFill>
                        <a:latin typeface="Cambria Math" panose="02040503050406030204" pitchFamily="18" charset="0"/>
                      </a:rPr>
                      <m:t>, </m:t>
                    </m:r>
                    <m:r>
                      <a:rPr lang="en-GB" sz="2800" b="1" i="1" smtClean="0">
                        <a:solidFill>
                          <a:srgbClr val="000000"/>
                        </a:solidFill>
                        <a:latin typeface="Cambria Math" panose="02040503050406030204" pitchFamily="18" charset="0"/>
                      </a:rPr>
                      <m:t>𝒄</m:t>
                    </m:r>
                  </m:oMath>
                </a14:m>
                <a:endParaRPr lang="en-GB" sz="2800" b="1" dirty="0">
                  <a:solidFill>
                    <a:srgbClr val="000000"/>
                  </a:solidFill>
                </a:endParaRPr>
              </a:p>
              <a:p>
                <a:pPr marL="457200" indent="-457200">
                  <a:buFont typeface="Arial" panose="020B0604020202020204" pitchFamily="34" charset="0"/>
                  <a:buChar char="•"/>
                </a:pPr>
                <a:r>
                  <a:rPr lang="en-GB" sz="2400" i="1" dirty="0" smtClean="0">
                    <a:solidFill>
                      <a:srgbClr val="000000"/>
                    </a:solidFill>
                  </a:rPr>
                  <a:t>c </a:t>
                </a:r>
                <a:r>
                  <a:rPr lang="en-GB" sz="2400" dirty="0" smtClean="0">
                    <a:solidFill>
                      <a:srgbClr val="000000"/>
                    </a:solidFill>
                  </a:rPr>
                  <a:t>appears to be a universal and fundamental constant of nature</a:t>
                </a:r>
              </a:p>
              <a:p>
                <a:r>
                  <a:rPr lang="en-GB" sz="2800" b="1" dirty="0" smtClean="0">
                    <a:solidFill>
                      <a:srgbClr val="000000"/>
                    </a:solidFill>
                  </a:rPr>
                  <a:t>kilogram, </a:t>
                </a:r>
                <a14:m>
                  <m:oMath xmlns:m="http://schemas.openxmlformats.org/officeDocument/2006/math">
                    <m:r>
                      <a:rPr lang="en-GB" sz="2800" b="1">
                        <a:solidFill>
                          <a:srgbClr val="000000"/>
                        </a:solidFill>
                        <a:latin typeface="Cambria Math" panose="02040503050406030204" pitchFamily="18" charset="0"/>
                      </a:rPr>
                      <m:t>𝚫</m:t>
                    </m:r>
                    <m:sSub>
                      <m:sSubPr>
                        <m:ctrlPr>
                          <a:rPr lang="en-GB" sz="2800" b="1" i="1">
                            <a:solidFill>
                              <a:srgbClr val="000000"/>
                            </a:solidFill>
                            <a:latin typeface="Cambria Math" panose="02040503050406030204" pitchFamily="18" charset="0"/>
                          </a:rPr>
                        </m:ctrlPr>
                      </m:sSubPr>
                      <m:e>
                        <m:r>
                          <a:rPr lang="en-GB" sz="2800" b="1" i="1">
                            <a:solidFill>
                              <a:srgbClr val="000000"/>
                            </a:solidFill>
                            <a:latin typeface="Cambria Math" panose="02040503050406030204" pitchFamily="18" charset="0"/>
                          </a:rPr>
                          <m:t>𝝂</m:t>
                        </m:r>
                      </m:e>
                      <m:sub>
                        <m:r>
                          <a:rPr lang="en-GB" sz="2800" b="1">
                            <a:solidFill>
                              <a:srgbClr val="000000"/>
                            </a:solidFill>
                            <a:latin typeface="Cambria Math" panose="02040503050406030204" pitchFamily="18" charset="0"/>
                          </a:rPr>
                          <m:t>𝐂𝐬</m:t>
                        </m:r>
                      </m:sub>
                    </m:sSub>
                    <m:r>
                      <a:rPr lang="en-GB" sz="2800" b="1" i="1">
                        <a:solidFill>
                          <a:srgbClr val="000000"/>
                        </a:solidFill>
                        <a:latin typeface="Cambria Math" panose="02040503050406030204" pitchFamily="18" charset="0"/>
                      </a:rPr>
                      <m:t>, </m:t>
                    </m:r>
                    <m:r>
                      <a:rPr lang="en-GB" sz="2800" b="1" i="1">
                        <a:solidFill>
                          <a:srgbClr val="000000"/>
                        </a:solidFill>
                        <a:latin typeface="Cambria Math" panose="02040503050406030204" pitchFamily="18" charset="0"/>
                      </a:rPr>
                      <m:t>𝒄</m:t>
                    </m:r>
                    <m:r>
                      <a:rPr lang="en-GB" sz="2800" b="1" i="1" smtClean="0">
                        <a:solidFill>
                          <a:srgbClr val="000000"/>
                        </a:solidFill>
                        <a:latin typeface="Cambria Math" panose="02040503050406030204" pitchFamily="18" charset="0"/>
                      </a:rPr>
                      <m:t>, </m:t>
                    </m:r>
                    <m:r>
                      <a:rPr lang="en-GB" sz="2800" b="1" i="1" smtClean="0">
                        <a:solidFill>
                          <a:srgbClr val="000000"/>
                        </a:solidFill>
                        <a:latin typeface="Cambria Math" panose="02040503050406030204" pitchFamily="18" charset="0"/>
                      </a:rPr>
                      <m:t>𝒉</m:t>
                    </m:r>
                  </m:oMath>
                </a14:m>
                <a:endParaRPr lang="en-GB" sz="2800" b="1" dirty="0">
                  <a:solidFill>
                    <a:srgbClr val="000000"/>
                  </a:solidFill>
                </a:endParaRPr>
              </a:p>
              <a:p>
                <a:pPr marL="457200" indent="-457200">
                  <a:buFont typeface="Arial" panose="020B0604020202020204" pitchFamily="34" charset="0"/>
                  <a:buChar char="•"/>
                </a:pPr>
                <a:r>
                  <a:rPr lang="en-GB" sz="2400" i="1" dirty="0" smtClean="0">
                    <a:solidFill>
                      <a:srgbClr val="000000"/>
                    </a:solidFill>
                  </a:rPr>
                  <a:t>h </a:t>
                </a:r>
                <a:r>
                  <a:rPr lang="en-GB" sz="2400" dirty="0" smtClean="0">
                    <a:solidFill>
                      <a:srgbClr val="000000"/>
                    </a:solidFill>
                  </a:rPr>
                  <a:t>appears to be a universal </a:t>
                </a:r>
                <a:r>
                  <a:rPr lang="en-GB" sz="2400" dirty="0">
                    <a:solidFill>
                      <a:srgbClr val="000000"/>
                    </a:solidFill>
                  </a:rPr>
                  <a:t>and fundamental constant of </a:t>
                </a:r>
                <a:r>
                  <a:rPr lang="en-GB" sz="2400" dirty="0" smtClean="0">
                    <a:solidFill>
                      <a:srgbClr val="000000"/>
                    </a:solidFill>
                  </a:rPr>
                  <a:t>nature</a:t>
                </a:r>
              </a:p>
              <a:p>
                <a:r>
                  <a:rPr lang="en-GB" sz="2800" b="1" dirty="0" smtClean="0">
                    <a:solidFill>
                      <a:srgbClr val="000000"/>
                    </a:solidFill>
                  </a:rPr>
                  <a:t>ampere, </a:t>
                </a:r>
                <a14:m>
                  <m:oMath xmlns:m="http://schemas.openxmlformats.org/officeDocument/2006/math">
                    <m:r>
                      <a:rPr lang="en-GB" sz="2800" b="1">
                        <a:solidFill>
                          <a:srgbClr val="000000"/>
                        </a:solidFill>
                        <a:latin typeface="Cambria Math" panose="02040503050406030204" pitchFamily="18" charset="0"/>
                      </a:rPr>
                      <m:t>𝚫</m:t>
                    </m:r>
                    <m:sSub>
                      <m:sSubPr>
                        <m:ctrlPr>
                          <a:rPr lang="en-GB" sz="2800" b="1" i="1">
                            <a:solidFill>
                              <a:srgbClr val="000000"/>
                            </a:solidFill>
                            <a:latin typeface="Cambria Math" panose="02040503050406030204" pitchFamily="18" charset="0"/>
                          </a:rPr>
                        </m:ctrlPr>
                      </m:sSubPr>
                      <m:e>
                        <m:r>
                          <a:rPr lang="en-GB" sz="2800" b="1" i="1">
                            <a:solidFill>
                              <a:srgbClr val="000000"/>
                            </a:solidFill>
                            <a:latin typeface="Cambria Math" panose="02040503050406030204" pitchFamily="18" charset="0"/>
                          </a:rPr>
                          <m:t>𝝂</m:t>
                        </m:r>
                      </m:e>
                      <m:sub>
                        <m:r>
                          <a:rPr lang="en-GB" sz="2800" b="1">
                            <a:solidFill>
                              <a:srgbClr val="000000"/>
                            </a:solidFill>
                            <a:latin typeface="Cambria Math" panose="02040503050406030204" pitchFamily="18" charset="0"/>
                          </a:rPr>
                          <m:t>𝐂𝐬</m:t>
                        </m:r>
                      </m:sub>
                    </m:sSub>
                    <m:r>
                      <a:rPr lang="en-GB" sz="2800" b="1" i="1">
                        <a:solidFill>
                          <a:srgbClr val="000000"/>
                        </a:solidFill>
                        <a:latin typeface="Cambria Math" panose="02040503050406030204" pitchFamily="18" charset="0"/>
                      </a:rPr>
                      <m:t>, </m:t>
                    </m:r>
                    <m:r>
                      <a:rPr lang="en-GB" sz="2800" b="1" i="1" smtClean="0">
                        <a:solidFill>
                          <a:srgbClr val="000000"/>
                        </a:solidFill>
                        <a:latin typeface="Cambria Math" panose="02040503050406030204" pitchFamily="18" charset="0"/>
                      </a:rPr>
                      <m:t>𝒆</m:t>
                    </m:r>
                  </m:oMath>
                </a14:m>
                <a:endParaRPr lang="en-GB" sz="2800" b="1" dirty="0">
                  <a:solidFill>
                    <a:srgbClr val="000000"/>
                  </a:solidFill>
                </a:endParaRPr>
              </a:p>
              <a:p>
                <a:pPr marL="457200" indent="-457200">
                  <a:buFont typeface="Arial" panose="020B0604020202020204" pitchFamily="34" charset="0"/>
                  <a:buChar char="•"/>
                </a:pPr>
                <a:r>
                  <a:rPr lang="en-GB" sz="2400" i="1" dirty="0" smtClean="0">
                    <a:solidFill>
                      <a:srgbClr val="000000"/>
                    </a:solidFill>
                  </a:rPr>
                  <a:t>e </a:t>
                </a:r>
                <a:r>
                  <a:rPr lang="en-GB" sz="2400" dirty="0">
                    <a:solidFill>
                      <a:srgbClr val="000000"/>
                    </a:solidFill>
                  </a:rPr>
                  <a:t>appears to be a universal and fundamental constant of nature</a:t>
                </a:r>
              </a:p>
              <a:p>
                <a:endParaRPr lang="en-GB" sz="2400" dirty="0" smtClean="0">
                  <a:solidFill>
                    <a:srgbClr val="00000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49533" y="704414"/>
                <a:ext cx="10027422" cy="3662541"/>
              </a:xfrm>
              <a:prstGeom prst="rect">
                <a:avLst/>
              </a:prstGeom>
              <a:blipFill rotWithShape="0">
                <a:blip r:embed="rId3"/>
                <a:stretch>
                  <a:fillRect l="-1277" t="-1833"/>
                </a:stretch>
              </a:blipFill>
            </p:spPr>
            <p:txBody>
              <a:bodyPr/>
              <a:lstStyle/>
              <a:p>
                <a:r>
                  <a:rPr lang="en-GB">
                    <a:noFill/>
                  </a:rPr>
                  <a:t> </a:t>
                </a:r>
              </a:p>
            </p:txBody>
          </p:sp>
        </mc:Fallback>
      </mc:AlternateContent>
      <p:pic>
        <p:nvPicPr>
          <p:cNvPr id="62" name="Picture 6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03240" y="1341438"/>
            <a:ext cx="2160000" cy="2160000"/>
          </a:xfrm>
          <a:prstGeom prst="rect">
            <a:avLst/>
          </a:prstGeom>
        </p:spPr>
      </p:pic>
      <p:sp>
        <p:nvSpPr>
          <p:cNvPr id="63" name="TextBox 62"/>
          <p:cNvSpPr txBox="1"/>
          <p:nvPr/>
        </p:nvSpPr>
        <p:spPr>
          <a:xfrm>
            <a:off x="279650" y="5312476"/>
            <a:ext cx="11746910" cy="1631216"/>
          </a:xfrm>
          <a:prstGeom prst="rect">
            <a:avLst/>
          </a:prstGeom>
          <a:noFill/>
        </p:spPr>
        <p:txBody>
          <a:bodyPr wrap="square" rtlCol="0">
            <a:spAutoFit/>
          </a:bodyPr>
          <a:lstStyle/>
          <a:p>
            <a:r>
              <a:rPr lang="en-GB" sz="2800" b="1" dirty="0" smtClean="0"/>
              <a:t>MKSA would be sufficient to define a system of units.</a:t>
            </a:r>
          </a:p>
          <a:p>
            <a:pPr marL="914400" lvl="1" indent="-457200">
              <a:buFont typeface="Arial" panose="020B0604020202020204" pitchFamily="34" charset="0"/>
              <a:buChar char="•"/>
            </a:pPr>
            <a:r>
              <a:rPr lang="en-GB" sz="2400" dirty="0" smtClean="0"/>
              <a:t>SI is not designed to be a ‘minimal’ system</a:t>
            </a:r>
          </a:p>
          <a:p>
            <a:pPr marL="914400" lvl="1" indent="-457200">
              <a:buFont typeface="Arial" panose="020B0604020202020204" pitchFamily="34" charset="0"/>
              <a:buChar char="•"/>
            </a:pPr>
            <a:r>
              <a:rPr lang="en-GB" sz="2400" dirty="0" smtClean="0"/>
              <a:t>It has been constructed to respond to human requirements</a:t>
            </a:r>
          </a:p>
          <a:p>
            <a:pPr marL="342900" indent="-342900">
              <a:buFont typeface="Arial" panose="020B0604020202020204" pitchFamily="34" charset="0"/>
              <a:buChar char="•"/>
            </a:pPr>
            <a:endParaRPr lang="en-GB" sz="2400" dirty="0" smtClean="0"/>
          </a:p>
        </p:txBody>
      </p:sp>
      <mc:AlternateContent xmlns:mc="http://schemas.openxmlformats.org/markup-compatibility/2006" xmlns:a14="http://schemas.microsoft.com/office/drawing/2010/main">
        <mc:Choice Requires="a14">
          <p:sp>
            <p:nvSpPr>
              <p:cNvPr id="3" name="Rectangle 2"/>
              <p:cNvSpPr/>
              <p:nvPr/>
            </p:nvSpPr>
            <p:spPr>
              <a:xfrm>
                <a:off x="-304800" y="4154310"/>
                <a:ext cx="12496800" cy="860428"/>
              </a:xfrm>
              <a:prstGeom prst="rect">
                <a:avLst/>
              </a:prstGeom>
            </p:spPr>
            <p:txBody>
              <a:bodyPr wrap="square">
                <a:spAutoFit/>
              </a:bodyPr>
              <a:lstStyle/>
              <a:p>
                <a:pPr marL="914400" lvl="1" indent="-457200">
                  <a:buFont typeface="Arial" panose="020B0604020202020204" pitchFamily="34" charset="0"/>
                  <a:buChar char="•"/>
                </a:pPr>
                <a14:m>
                  <m:oMath xmlns:m="http://schemas.openxmlformats.org/officeDocument/2006/math">
                    <m:f>
                      <m:fPr>
                        <m:ctrlPr>
                          <a:rPr lang="en-GB" sz="3200" i="1">
                            <a:solidFill>
                              <a:srgbClr val="FF0000"/>
                            </a:solidFill>
                            <a:latin typeface="Cambria Math" panose="02040503050406030204" pitchFamily="18" charset="0"/>
                          </a:rPr>
                        </m:ctrlPr>
                      </m:fPr>
                      <m:num>
                        <m:sSup>
                          <m:sSupPr>
                            <m:ctrlPr>
                              <a:rPr lang="en-GB" sz="3200" i="1">
                                <a:solidFill>
                                  <a:srgbClr val="FF0000"/>
                                </a:solidFill>
                                <a:latin typeface="Cambria Math" panose="02040503050406030204" pitchFamily="18" charset="0"/>
                              </a:rPr>
                            </m:ctrlPr>
                          </m:sSupPr>
                          <m:e>
                            <m:r>
                              <a:rPr lang="en-GB" sz="3200" i="1">
                                <a:solidFill>
                                  <a:srgbClr val="FF0000"/>
                                </a:solidFill>
                                <a:latin typeface="Cambria Math" panose="02040503050406030204" pitchFamily="18" charset="0"/>
                              </a:rPr>
                              <m:t>𝑒</m:t>
                            </m:r>
                          </m:e>
                          <m:sup>
                            <m:r>
                              <a:rPr lang="en-GB" sz="3200" i="1">
                                <a:solidFill>
                                  <a:srgbClr val="FF0000"/>
                                </a:solidFill>
                                <a:latin typeface="Cambria Math" panose="02040503050406030204" pitchFamily="18" charset="0"/>
                              </a:rPr>
                              <m:t>2</m:t>
                            </m:r>
                          </m:sup>
                        </m:sSup>
                      </m:num>
                      <m:den>
                        <m:r>
                          <a:rPr lang="en-GB" sz="3200" i="1">
                            <a:solidFill>
                              <a:srgbClr val="FF0000"/>
                            </a:solidFill>
                            <a:latin typeface="Cambria Math" panose="02040503050406030204" pitchFamily="18" charset="0"/>
                          </a:rPr>
                          <m:t>h𝑐</m:t>
                        </m:r>
                      </m:den>
                    </m:f>
                  </m:oMath>
                </a14:m>
                <a:r>
                  <a:rPr lang="en-GB" sz="2400" i="1" dirty="0">
                    <a:solidFill>
                      <a:srgbClr val="FF0000"/>
                    </a:solidFill>
                  </a:rPr>
                  <a:t> measured to be at least </a:t>
                </a:r>
                <a:r>
                  <a:rPr lang="en-GB" sz="2400" b="1" i="1" dirty="0">
                    <a:solidFill>
                      <a:srgbClr val="FF0000"/>
                    </a:solidFill>
                  </a:rPr>
                  <a:t>one million times more stable than the kilogram!</a:t>
                </a:r>
                <a:endParaRPr lang="en-GB" sz="2400" b="1" dirty="0">
                  <a:solidFill>
                    <a:srgbClr val="FF0000"/>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304800" y="4154310"/>
                <a:ext cx="12496800" cy="860428"/>
              </a:xfrm>
              <a:prstGeom prst="rect">
                <a:avLst/>
              </a:prstGeom>
              <a:blipFill rotWithShape="0">
                <a:blip r:embed="rId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841109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wipe(left)">
                                      <p:cBhvr>
                                        <p:cTn id="12" dur="500"/>
                                        <p:tgtEl>
                                          <p:spTgt spid="6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wipe(left)">
                                      <p:cBhvr>
                                        <p:cTn id="22" dur="5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1000"/>
                                        <p:tgtEl>
                                          <p:spTgt spid="63"/>
                                        </p:tgtEl>
                                      </p:cBhvr>
                                    </p:animEffect>
                                    <p:anim calcmode="lin" valueType="num">
                                      <p:cBhvr>
                                        <p:cTn id="28" dur="1000" fill="hold"/>
                                        <p:tgtEl>
                                          <p:spTgt spid="63"/>
                                        </p:tgtEl>
                                        <p:attrNameLst>
                                          <p:attrName>ppt_x</p:attrName>
                                        </p:attrNameLst>
                                      </p:cBhvr>
                                      <p:tavLst>
                                        <p:tav tm="0">
                                          <p:val>
                                            <p:strVal val="#ppt_x"/>
                                          </p:val>
                                        </p:tav>
                                        <p:tav tm="100000">
                                          <p:val>
                                            <p:strVal val="#ppt_x"/>
                                          </p:val>
                                        </p:tav>
                                      </p:tavLst>
                                    </p:anim>
                                    <p:anim calcmode="lin" valueType="num">
                                      <p:cBhvr>
                                        <p:cTn id="2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4" grpId="0" animBg="1"/>
      <p:bldP spid="65" grpId="0" animBg="1"/>
      <p:bldP spid="66" grpId="0" animBg="1"/>
      <p:bldP spid="6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0" y="0"/>
            <a:ext cx="3695700" cy="1446550"/>
          </a:xfrm>
          <a:prstGeom prst="rect">
            <a:avLst/>
          </a:prstGeom>
          <a:noFill/>
        </p:spPr>
        <p:txBody>
          <a:bodyPr wrap="square" rtlCol="0">
            <a:spAutoFit/>
          </a:bodyPr>
          <a:lstStyle/>
          <a:p>
            <a:r>
              <a:rPr lang="en-GB" sz="4400" b="1" dirty="0" smtClean="0">
                <a:solidFill>
                  <a:srgbClr val="FF0000"/>
                </a:solidFill>
              </a:rPr>
              <a:t>The kelvin</a:t>
            </a:r>
            <a:endParaRPr lang="en-GB" sz="3600" b="1" dirty="0">
              <a:solidFill>
                <a:srgbClr val="FF0000"/>
              </a:solidFill>
            </a:endParaRPr>
          </a:p>
          <a:p>
            <a:endParaRPr lang="en-GB" sz="4400" b="1" dirty="0">
              <a:solidFill>
                <a:srgbClr val="FF0000"/>
              </a:solidFill>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7000" y="0"/>
            <a:ext cx="6858000" cy="6858000"/>
          </a:xfrm>
          <a:prstGeom prst="rect">
            <a:avLst/>
          </a:prstGeom>
        </p:spPr>
      </p:pic>
      <p:sp>
        <p:nvSpPr>
          <p:cNvPr id="4" name="Rectangle 3"/>
          <p:cNvSpPr/>
          <p:nvPr/>
        </p:nvSpPr>
        <p:spPr>
          <a:xfrm>
            <a:off x="374567" y="6015322"/>
            <a:ext cx="3850114" cy="461665"/>
          </a:xfrm>
          <a:prstGeom prst="rect">
            <a:avLst/>
          </a:prstGeom>
          <a:solidFill>
            <a:srgbClr val="FFFFB9"/>
          </a:solidFill>
        </p:spPr>
        <p:txBody>
          <a:bodyPr wrap="square">
            <a:spAutoFit/>
          </a:bodyPr>
          <a:lstStyle/>
          <a:p>
            <a:pPr algn="ctr"/>
            <a:r>
              <a:rPr lang="en-GB" sz="2400" dirty="0" smtClean="0">
                <a:solidFill>
                  <a:srgbClr val="FF0000"/>
                </a:solidFill>
              </a:rPr>
              <a:t>The Boltzmann constant, </a:t>
            </a:r>
            <a:r>
              <a:rPr lang="en-GB" sz="2400" i="1" dirty="0" smtClean="0">
                <a:solidFill>
                  <a:srgbClr val="FF0000"/>
                </a:solidFill>
              </a:rPr>
              <a:t>k</a:t>
            </a:r>
            <a:endParaRPr lang="en-GB" sz="2400" dirty="0">
              <a:solidFill>
                <a:srgbClr val="FF0000"/>
              </a:solidFill>
            </a:endParaRPr>
          </a:p>
        </p:txBody>
      </p:sp>
      <p:sp>
        <p:nvSpPr>
          <p:cNvPr id="5" name="Oval 4"/>
          <p:cNvSpPr/>
          <p:nvPr/>
        </p:nvSpPr>
        <p:spPr bwMode="auto">
          <a:xfrm>
            <a:off x="4679452" y="3989794"/>
            <a:ext cx="1539240" cy="1539240"/>
          </a:xfrm>
          <a:prstGeom prst="ellipse">
            <a:avLst/>
          </a:prstGeom>
          <a:noFill/>
          <a:ln w="381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cxnSp>
        <p:nvCxnSpPr>
          <p:cNvPr id="6" name="Straight Connector 5"/>
          <p:cNvCxnSpPr>
            <a:stCxn id="5" idx="3"/>
            <a:endCxn id="4" idx="3"/>
          </p:cNvCxnSpPr>
          <p:nvPr/>
        </p:nvCxnSpPr>
        <p:spPr bwMode="auto">
          <a:xfrm flipH="1">
            <a:off x="4224681" y="5303618"/>
            <a:ext cx="680187" cy="942537"/>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24" name="Rectangle 23"/>
          <p:cNvSpPr/>
          <p:nvPr/>
        </p:nvSpPr>
        <p:spPr>
          <a:xfrm>
            <a:off x="4578045" y="102343"/>
            <a:ext cx="3478835" cy="461665"/>
          </a:xfrm>
          <a:prstGeom prst="rect">
            <a:avLst/>
          </a:prstGeom>
          <a:solidFill>
            <a:srgbClr val="FFFFB9"/>
          </a:solidFill>
        </p:spPr>
        <p:txBody>
          <a:bodyPr wrap="square">
            <a:spAutoFit/>
          </a:bodyPr>
          <a:lstStyle/>
          <a:p>
            <a:pPr algn="ctr"/>
            <a:r>
              <a:rPr lang="en-GB" sz="2400" dirty="0" smtClean="0">
                <a:solidFill>
                  <a:srgbClr val="FF0000"/>
                </a:solidFill>
              </a:rPr>
              <a:t>The Planck constant, </a:t>
            </a:r>
            <a:r>
              <a:rPr lang="en-GB" sz="2400" i="1" dirty="0" smtClean="0">
                <a:solidFill>
                  <a:srgbClr val="FF0000"/>
                </a:solidFill>
              </a:rPr>
              <a:t>h</a:t>
            </a:r>
            <a:endParaRPr lang="en-GB" sz="2400" dirty="0">
              <a:solidFill>
                <a:srgbClr val="FF0000"/>
              </a:solidFill>
            </a:endParaRPr>
          </a:p>
        </p:txBody>
      </p:sp>
      <p:sp>
        <p:nvSpPr>
          <p:cNvPr id="25" name="Oval 24"/>
          <p:cNvSpPr/>
          <p:nvPr/>
        </p:nvSpPr>
        <p:spPr bwMode="auto">
          <a:xfrm>
            <a:off x="5326380" y="1076960"/>
            <a:ext cx="1539240" cy="1539240"/>
          </a:xfrm>
          <a:prstGeom prst="ellipse">
            <a:avLst/>
          </a:prstGeom>
          <a:noFill/>
          <a:ln w="381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cxnSp>
        <p:nvCxnSpPr>
          <p:cNvPr id="26" name="Straight Connector 25"/>
          <p:cNvCxnSpPr>
            <a:stCxn id="25" idx="0"/>
          </p:cNvCxnSpPr>
          <p:nvPr/>
        </p:nvCxnSpPr>
        <p:spPr bwMode="auto">
          <a:xfrm flipV="1">
            <a:off x="6096000" y="566896"/>
            <a:ext cx="266700" cy="510064"/>
          </a:xfrm>
          <a:prstGeom prst="line">
            <a:avLst/>
          </a:prstGeom>
          <a:solidFill>
            <a:schemeClr val="accent1"/>
          </a:solidFill>
          <a:ln w="38100" cap="flat" cmpd="sng" algn="ctr">
            <a:solidFill>
              <a:srgbClr val="FF0000"/>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30" name="Rectangle 29"/>
              <p:cNvSpPr/>
              <p:nvPr/>
            </p:nvSpPr>
            <p:spPr>
              <a:xfrm>
                <a:off x="7592751" y="4671060"/>
                <a:ext cx="4599249" cy="1200329"/>
              </a:xfrm>
              <a:prstGeom prst="rect">
                <a:avLst/>
              </a:prstGeom>
              <a:solidFill>
                <a:srgbClr val="FFFFB9"/>
              </a:solidFill>
            </p:spPr>
            <p:txBody>
              <a:bodyPr wrap="square">
                <a:spAutoFit/>
              </a:bodyPr>
              <a:lstStyle/>
              <a:p>
                <a:pPr algn="ctr"/>
                <a:r>
                  <a:rPr lang="en-GB" sz="2400" dirty="0">
                    <a:solidFill>
                      <a:srgbClr val="FF0000"/>
                    </a:solidFill>
                  </a:rPr>
                  <a:t>T</a:t>
                </a:r>
                <a:r>
                  <a:rPr lang="en-GB" sz="2400" dirty="0" smtClean="0">
                    <a:solidFill>
                      <a:srgbClr val="FF0000"/>
                    </a:solidFill>
                  </a:rPr>
                  <a:t>he </a:t>
                </a:r>
                <a:r>
                  <a:rPr lang="en-GB" sz="2400" dirty="0">
                    <a:solidFill>
                      <a:srgbClr val="FF0000"/>
                    </a:solidFill>
                  </a:rPr>
                  <a:t>unperturbed ground state </a:t>
                </a:r>
                <a:endParaRPr lang="en-GB" sz="2400" dirty="0" smtClean="0">
                  <a:solidFill>
                    <a:srgbClr val="FF0000"/>
                  </a:solidFill>
                </a:endParaRPr>
              </a:p>
              <a:p>
                <a:pPr algn="ctr"/>
                <a:r>
                  <a:rPr lang="en-GB" sz="2400" dirty="0" smtClean="0">
                    <a:solidFill>
                      <a:srgbClr val="FF0000"/>
                    </a:solidFill>
                  </a:rPr>
                  <a:t>hyperfine </a:t>
                </a:r>
                <a:r>
                  <a:rPr lang="en-GB" sz="2400" dirty="0">
                    <a:solidFill>
                      <a:srgbClr val="FF0000"/>
                    </a:solidFill>
                  </a:rPr>
                  <a:t>transition frequency </a:t>
                </a:r>
                <a:endParaRPr lang="en-GB" sz="2400" dirty="0" smtClean="0">
                  <a:solidFill>
                    <a:srgbClr val="FF0000"/>
                  </a:solidFill>
                </a:endParaRPr>
              </a:p>
              <a:p>
                <a:pPr algn="ctr"/>
                <a:r>
                  <a:rPr lang="en-GB" sz="2400" dirty="0" smtClean="0">
                    <a:solidFill>
                      <a:srgbClr val="FF0000"/>
                    </a:solidFill>
                  </a:rPr>
                  <a:t>of </a:t>
                </a:r>
                <a:r>
                  <a:rPr lang="en-GB" sz="2400" dirty="0">
                    <a:solidFill>
                      <a:srgbClr val="FF0000"/>
                    </a:solidFill>
                  </a:rPr>
                  <a:t>the caesium 133 atom </a:t>
                </a:r>
                <a14:m>
                  <m:oMath xmlns:m="http://schemas.openxmlformats.org/officeDocument/2006/math">
                    <m:r>
                      <m:rPr>
                        <m:sty m:val="p"/>
                      </m:rPr>
                      <a:rPr lang="en-GB" sz="2400" b="0" i="0" smtClean="0">
                        <a:solidFill>
                          <a:srgbClr val="FF0000"/>
                        </a:solidFill>
                        <a:latin typeface="Cambria Math" panose="02040503050406030204" pitchFamily="18" charset="0"/>
                      </a:rPr>
                      <m:t>Δ</m:t>
                    </m:r>
                    <m:sSub>
                      <m:sSubPr>
                        <m:ctrlPr>
                          <a:rPr lang="en-GB" sz="2400" b="0" i="1" smtClean="0">
                            <a:solidFill>
                              <a:srgbClr val="FF0000"/>
                            </a:solidFill>
                            <a:latin typeface="Cambria Math" panose="02040503050406030204" pitchFamily="18" charset="0"/>
                          </a:rPr>
                        </m:ctrlPr>
                      </m:sSubPr>
                      <m:e>
                        <m:r>
                          <a:rPr lang="en-GB" sz="2400" b="0" i="1" smtClean="0">
                            <a:solidFill>
                              <a:srgbClr val="FF0000"/>
                            </a:solidFill>
                            <a:latin typeface="Cambria Math" panose="02040503050406030204" pitchFamily="18" charset="0"/>
                          </a:rPr>
                          <m:t>𝜈</m:t>
                        </m:r>
                      </m:e>
                      <m:sub>
                        <m:r>
                          <m:rPr>
                            <m:sty m:val="p"/>
                          </m:rPr>
                          <a:rPr lang="en-GB" sz="2400" b="0" i="0" smtClean="0">
                            <a:solidFill>
                              <a:srgbClr val="FF0000"/>
                            </a:solidFill>
                            <a:latin typeface="Cambria Math" panose="02040503050406030204" pitchFamily="18" charset="0"/>
                          </a:rPr>
                          <m:t>Cs</m:t>
                        </m:r>
                      </m:sub>
                    </m:sSub>
                  </m:oMath>
                </a14:m>
                <a:endParaRPr lang="en-GB" sz="2400" dirty="0">
                  <a:solidFill>
                    <a:srgbClr val="FF0000"/>
                  </a:solidFill>
                </a:endParaRPr>
              </a:p>
            </p:txBody>
          </p:sp>
        </mc:Choice>
        <mc:Fallback xmlns="">
          <p:sp>
            <p:nvSpPr>
              <p:cNvPr id="30" name="Rectangle 29"/>
              <p:cNvSpPr>
                <a:spLocks noRot="1" noChangeAspect="1" noMove="1" noResize="1" noEditPoints="1" noAdjustHandles="1" noChangeArrowheads="1" noChangeShapeType="1" noTextEdit="1"/>
              </p:cNvSpPr>
              <p:nvPr/>
            </p:nvSpPr>
            <p:spPr>
              <a:xfrm>
                <a:off x="7592751" y="4671060"/>
                <a:ext cx="4599249" cy="1200329"/>
              </a:xfrm>
              <a:prstGeom prst="rect">
                <a:avLst/>
              </a:prstGeom>
              <a:blipFill rotWithShape="0">
                <a:blip r:embed="rId4"/>
                <a:stretch>
                  <a:fillRect t="-3553" b="-11168"/>
                </a:stretch>
              </a:blipFill>
            </p:spPr>
            <p:txBody>
              <a:bodyPr/>
              <a:lstStyle/>
              <a:p>
                <a:r>
                  <a:rPr lang="en-GB">
                    <a:noFill/>
                  </a:rPr>
                  <a:t> </a:t>
                </a:r>
              </a:p>
            </p:txBody>
          </p:sp>
        </mc:Fallback>
      </mc:AlternateContent>
      <p:sp>
        <p:nvSpPr>
          <p:cNvPr id="31" name="Oval 30"/>
          <p:cNvSpPr/>
          <p:nvPr/>
        </p:nvSpPr>
        <p:spPr bwMode="auto">
          <a:xfrm>
            <a:off x="6751320" y="3017520"/>
            <a:ext cx="1539240" cy="1539240"/>
          </a:xfrm>
          <a:prstGeom prst="ellipse">
            <a:avLst/>
          </a:prstGeom>
          <a:noFill/>
          <a:ln w="381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cxnSp>
        <p:nvCxnSpPr>
          <p:cNvPr id="32" name="Straight Connector 31"/>
          <p:cNvCxnSpPr>
            <a:stCxn id="31" idx="5"/>
            <a:endCxn id="30" idx="0"/>
          </p:cNvCxnSpPr>
          <p:nvPr/>
        </p:nvCxnSpPr>
        <p:spPr bwMode="auto">
          <a:xfrm>
            <a:off x="8065144" y="4331344"/>
            <a:ext cx="1827232" cy="339716"/>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3199460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2500"/>
                            </p:stCondLst>
                            <p:childTnLst>
                              <p:par>
                                <p:cTn id="13" presetID="22" presetClass="entr" presetSubtype="2"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extBox 14"/>
          <p:cNvSpPr txBox="1"/>
          <p:nvPr/>
        </p:nvSpPr>
        <p:spPr>
          <a:xfrm>
            <a:off x="0" y="-66138"/>
            <a:ext cx="12192000" cy="769441"/>
          </a:xfrm>
          <a:prstGeom prst="rect">
            <a:avLst/>
          </a:prstGeom>
          <a:solidFill>
            <a:srgbClr val="7DA8DA"/>
          </a:solidFill>
        </p:spPr>
        <p:txBody>
          <a:bodyPr wrap="square" rtlCol="0">
            <a:spAutoFit/>
          </a:bodyPr>
          <a:lstStyle/>
          <a:p>
            <a:r>
              <a:rPr lang="en-GB" sz="4400" b="1" dirty="0" smtClean="0">
                <a:solidFill>
                  <a:srgbClr val="FF0000"/>
                </a:solidFill>
              </a:rPr>
              <a:t>The kelvin</a:t>
            </a:r>
            <a:endParaRPr lang="en-GB" sz="3200" b="1" dirty="0">
              <a:solidFill>
                <a:srgbClr val="FF0000"/>
              </a:solidFill>
            </a:endParaRPr>
          </a:p>
        </p:txBody>
      </p:sp>
      <p:sp>
        <p:nvSpPr>
          <p:cNvPr id="5" name="TextBox 4"/>
          <p:cNvSpPr txBox="1"/>
          <p:nvPr/>
        </p:nvSpPr>
        <p:spPr>
          <a:xfrm>
            <a:off x="137161" y="778681"/>
            <a:ext cx="11751635" cy="892552"/>
          </a:xfrm>
          <a:prstGeom prst="rect">
            <a:avLst/>
          </a:prstGeom>
          <a:noFill/>
        </p:spPr>
        <p:txBody>
          <a:bodyPr wrap="square" rtlCol="0">
            <a:spAutoFit/>
          </a:bodyPr>
          <a:lstStyle/>
          <a:p>
            <a:r>
              <a:rPr lang="en-GB" sz="2800" b="1" dirty="0" smtClean="0"/>
              <a:t>Historically</a:t>
            </a:r>
          </a:p>
          <a:p>
            <a:pPr marL="457200" indent="-457200">
              <a:buFont typeface="Arial" panose="020B0604020202020204" pitchFamily="34" charset="0"/>
              <a:buChar char="•"/>
            </a:pPr>
            <a:r>
              <a:rPr lang="en-GB" sz="2400" dirty="0" smtClean="0"/>
              <a:t>We did not know what temperature was until long after we learned to measure it!</a:t>
            </a:r>
          </a:p>
        </p:txBody>
      </p:sp>
      <p:sp>
        <p:nvSpPr>
          <p:cNvPr id="6" name="TextBox 5"/>
          <p:cNvSpPr txBox="1"/>
          <p:nvPr/>
        </p:nvSpPr>
        <p:spPr>
          <a:xfrm>
            <a:off x="137161" y="1746611"/>
            <a:ext cx="5151119" cy="1631216"/>
          </a:xfrm>
          <a:prstGeom prst="rect">
            <a:avLst/>
          </a:prstGeom>
          <a:noFill/>
        </p:spPr>
        <p:txBody>
          <a:bodyPr wrap="square" rtlCol="0">
            <a:spAutoFit/>
          </a:bodyPr>
          <a:lstStyle/>
          <a:p>
            <a:r>
              <a:rPr lang="en-GB" sz="2800" b="1" dirty="0" smtClean="0"/>
              <a:t>In the SI currently…</a:t>
            </a:r>
          </a:p>
          <a:p>
            <a:pPr marL="342900" indent="-342900">
              <a:buFont typeface="Arial" panose="020B0604020202020204" pitchFamily="34" charset="0"/>
              <a:buChar char="•"/>
            </a:pPr>
            <a:r>
              <a:rPr lang="en-GB" sz="2400" dirty="0" smtClean="0"/>
              <a:t>A single ‘standard temperature’</a:t>
            </a:r>
          </a:p>
          <a:p>
            <a:pPr marL="342900" indent="-342900">
              <a:buFont typeface="Arial" panose="020B0604020202020204" pitchFamily="34" charset="0"/>
              <a:buChar char="•"/>
            </a:pPr>
            <a:r>
              <a:rPr lang="en-GB" sz="2400" dirty="0" smtClean="0"/>
              <a:t>The temperature of the triple point of water is 273.160 000 … K</a:t>
            </a:r>
          </a:p>
        </p:txBody>
      </p:sp>
      <mc:AlternateContent xmlns:mc="http://schemas.openxmlformats.org/markup-compatibility/2006" xmlns:a14="http://schemas.microsoft.com/office/drawing/2010/main">
        <mc:Choice Requires="a14">
          <p:sp>
            <p:nvSpPr>
              <p:cNvPr id="10" name="TextBox 9"/>
              <p:cNvSpPr txBox="1"/>
              <p:nvPr/>
            </p:nvSpPr>
            <p:spPr>
              <a:xfrm>
                <a:off x="5288280" y="1714058"/>
                <a:ext cx="6903720" cy="2219647"/>
              </a:xfrm>
              <a:prstGeom prst="rect">
                <a:avLst/>
              </a:prstGeom>
              <a:noFill/>
            </p:spPr>
            <p:txBody>
              <a:bodyPr wrap="square" rtlCol="0">
                <a:spAutoFit/>
              </a:bodyPr>
              <a:lstStyle/>
              <a:p>
                <a:r>
                  <a:rPr lang="en-GB" sz="2800" b="1" dirty="0" smtClean="0"/>
                  <a:t>In the New SI…</a:t>
                </a:r>
              </a:p>
              <a:p>
                <a:pPr marL="457200" indent="-457200">
                  <a:buFont typeface="Arial" panose="020B0604020202020204" pitchFamily="34" charset="0"/>
                  <a:buChar char="•"/>
                </a:pPr>
                <a:r>
                  <a:rPr lang="en-GB" sz="2400" dirty="0" smtClean="0"/>
                  <a:t>Boltzmann constant </a:t>
                </a:r>
                <a:r>
                  <a:rPr lang="pl-PL" sz="2400" dirty="0" smtClean="0"/>
                  <a:t>1.380 </a:t>
                </a:r>
                <a:r>
                  <a:rPr lang="pl-PL" sz="2400" dirty="0"/>
                  <a:t>648 52 x 10</a:t>
                </a:r>
                <a:r>
                  <a:rPr lang="pl-PL" sz="2400" baseline="30000" dirty="0"/>
                  <a:t>-23</a:t>
                </a:r>
                <a:r>
                  <a:rPr lang="pl-PL" sz="2400" dirty="0"/>
                  <a:t> J K</a:t>
                </a:r>
                <a:r>
                  <a:rPr lang="pl-PL" sz="2400" baseline="30000" dirty="0"/>
                  <a:t>-1</a:t>
                </a:r>
                <a:endParaRPr lang="en-GB" sz="2400" dirty="0"/>
              </a:p>
              <a:p>
                <a:pPr marL="457200" indent="-457200">
                  <a:buFont typeface="Arial" panose="020B0604020202020204" pitchFamily="34" charset="0"/>
                  <a:buChar char="•"/>
                </a:pPr>
                <a:r>
                  <a:rPr lang="en-GB" sz="2400" dirty="0" smtClean="0"/>
                  <a:t>Stating the temperature in kelvin is equivalent to stating the average molecular energy in terms of </a:t>
                </a:r>
                <a14:m>
                  <m:oMath xmlns:m="http://schemas.openxmlformats.org/officeDocument/2006/math">
                    <m:d>
                      <m:dPr>
                        <m:begChr m:val="["/>
                        <m:endChr m:val="]"/>
                        <m:ctrlPr>
                          <a:rPr lang="en-GB" sz="3200" i="1" smtClean="0">
                            <a:latin typeface="Cambria Math" panose="02040503050406030204" pitchFamily="18" charset="0"/>
                          </a:rPr>
                        </m:ctrlPr>
                      </m:dPr>
                      <m:e>
                        <m:f>
                          <m:fPr>
                            <m:type m:val="skw"/>
                            <m:ctrlPr>
                              <a:rPr lang="en-GB" sz="3200" i="1">
                                <a:latin typeface="Cambria Math" panose="02040503050406030204" pitchFamily="18" charset="0"/>
                              </a:rPr>
                            </m:ctrlPr>
                          </m:fPr>
                          <m:num>
                            <m:r>
                              <a:rPr lang="en-GB" sz="3200" i="1">
                                <a:latin typeface="Cambria Math" panose="02040503050406030204" pitchFamily="18" charset="0"/>
                              </a:rPr>
                              <m:t>h</m:t>
                            </m:r>
                            <m:r>
                              <m:rPr>
                                <m:sty m:val="p"/>
                              </m:rPr>
                              <a:rPr lang="en-GB" sz="3200">
                                <a:latin typeface="Cambria Math" panose="02040503050406030204" pitchFamily="18" charset="0"/>
                              </a:rPr>
                              <m:t>Δ</m:t>
                            </m:r>
                            <m:sSub>
                              <m:sSubPr>
                                <m:ctrlPr>
                                  <a:rPr lang="en-GB" sz="3200" i="1">
                                    <a:latin typeface="Cambria Math" panose="02040503050406030204" pitchFamily="18" charset="0"/>
                                  </a:rPr>
                                </m:ctrlPr>
                              </m:sSubPr>
                              <m:e>
                                <m:r>
                                  <a:rPr lang="en-GB" sz="3200" i="1">
                                    <a:latin typeface="Cambria Math" panose="02040503050406030204" pitchFamily="18" charset="0"/>
                                  </a:rPr>
                                  <m:t>𝜈</m:t>
                                </m:r>
                              </m:e>
                              <m:sub>
                                <m:r>
                                  <m:rPr>
                                    <m:sty m:val="p"/>
                                  </m:rPr>
                                  <a:rPr lang="en-GB" sz="3200" i="1" smtClean="0">
                                    <a:latin typeface="Cambria Math" panose="02040503050406030204" pitchFamily="18" charset="0"/>
                                  </a:rPr>
                                  <m:t>Cs</m:t>
                                </m:r>
                              </m:sub>
                            </m:sSub>
                          </m:num>
                          <m:den>
                            <m:r>
                              <a:rPr lang="en-GB" sz="3200" i="1">
                                <a:latin typeface="Cambria Math" panose="02040503050406030204" pitchFamily="18" charset="0"/>
                              </a:rPr>
                              <m:t>𝑘</m:t>
                            </m:r>
                          </m:den>
                        </m:f>
                      </m:e>
                    </m:d>
                  </m:oMath>
                </a14:m>
                <a:endParaRPr lang="en-GB" sz="2800" dirty="0" smtClean="0"/>
              </a:p>
            </p:txBody>
          </p:sp>
        </mc:Choice>
        <mc:Fallback xmlns="">
          <p:sp>
            <p:nvSpPr>
              <p:cNvPr id="10" name="TextBox 9"/>
              <p:cNvSpPr txBox="1">
                <a:spLocks noRot="1" noChangeAspect="1" noMove="1" noResize="1" noEditPoints="1" noAdjustHandles="1" noChangeArrowheads="1" noChangeShapeType="1" noTextEdit="1"/>
              </p:cNvSpPr>
              <p:nvPr/>
            </p:nvSpPr>
            <p:spPr>
              <a:xfrm>
                <a:off x="5288280" y="1714058"/>
                <a:ext cx="6903720" cy="2219647"/>
              </a:xfrm>
              <a:prstGeom prst="rect">
                <a:avLst/>
              </a:prstGeom>
              <a:blipFill rotWithShape="0">
                <a:blip r:embed="rId3"/>
                <a:stretch>
                  <a:fillRect l="-1855" t="-2747" r="-972" b="-3022"/>
                </a:stretch>
              </a:blipFill>
            </p:spPr>
            <p:txBody>
              <a:bodyPr/>
              <a:lstStyle/>
              <a:p>
                <a:r>
                  <a:rPr lang="en-GB">
                    <a:noFill/>
                  </a:rPr>
                  <a:t> </a:t>
                </a:r>
              </a:p>
            </p:txBody>
          </p:sp>
        </mc:Fallback>
      </mc:AlternateContent>
      <p:pic>
        <p:nvPicPr>
          <p:cNvPr id="62" name="Picture 6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5796" y="4084883"/>
            <a:ext cx="426924" cy="2043838"/>
          </a:xfrm>
          <a:prstGeom prst="rect">
            <a:avLst/>
          </a:prstGeom>
        </p:spPr>
      </p:pic>
      <p:pic>
        <p:nvPicPr>
          <p:cNvPr id="63" name="Picture 3" descr="Translational_motion.gif"/>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8348431" y="4123752"/>
            <a:ext cx="2690757" cy="235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75338" y="3968721"/>
            <a:ext cx="2160000" cy="2160000"/>
          </a:xfrm>
          <a:prstGeom prst="rect">
            <a:avLst/>
          </a:prstGeom>
        </p:spPr>
      </p:pic>
    </p:spTree>
    <p:extLst>
      <p:ext uri="{BB962C8B-B14F-4D97-AF65-F5344CB8AC3E}">
        <p14:creationId xmlns:p14="http://schemas.microsoft.com/office/powerpoint/2010/main" val="2524336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anim calcmode="lin" valueType="num">
                                      <p:cBhvr>
                                        <p:cTn id="8" dur="1000" fill="hold"/>
                                        <p:tgtEl>
                                          <p:spTgt spid="62"/>
                                        </p:tgtEl>
                                        <p:attrNameLst>
                                          <p:attrName>ppt_x</p:attrName>
                                        </p:attrNameLst>
                                      </p:cBhvr>
                                      <p:tavLst>
                                        <p:tav tm="0">
                                          <p:val>
                                            <p:strVal val="#ppt_x"/>
                                          </p:val>
                                        </p:tav>
                                        <p:tav tm="100000">
                                          <p:val>
                                            <p:strVal val="#ppt_x"/>
                                          </p:val>
                                        </p:tav>
                                      </p:tavLst>
                                    </p:anim>
                                    <p:anim calcmode="lin" valueType="num">
                                      <p:cBhvr>
                                        <p:cTn id="9" dur="1000" fill="hold"/>
                                        <p:tgtEl>
                                          <p:spTgt spid="6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1000"/>
                                        <p:tgtEl>
                                          <p:spTgt spid="63"/>
                                        </p:tgtEl>
                                      </p:cBhvr>
                                    </p:animEffect>
                                    <p:anim calcmode="lin" valueType="num">
                                      <p:cBhvr>
                                        <p:cTn id="20" dur="1000" fill="hold"/>
                                        <p:tgtEl>
                                          <p:spTgt spid="63"/>
                                        </p:tgtEl>
                                        <p:attrNameLst>
                                          <p:attrName>ppt_x</p:attrName>
                                        </p:attrNameLst>
                                      </p:cBhvr>
                                      <p:tavLst>
                                        <p:tav tm="0">
                                          <p:val>
                                            <p:strVal val="#ppt_x"/>
                                          </p:val>
                                        </p:tav>
                                        <p:tav tm="100000">
                                          <p:val>
                                            <p:strVal val="#ppt_x"/>
                                          </p:val>
                                        </p:tav>
                                      </p:tavLst>
                                    </p:anim>
                                    <p:anim calcmode="lin" valueType="num">
                                      <p:cBhvr>
                                        <p:cTn id="21" dur="1000" fill="hold"/>
                                        <p:tgtEl>
                                          <p:spTgt spid="6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7000" y="0"/>
            <a:ext cx="6858000" cy="6858000"/>
          </a:xfrm>
          <a:prstGeom prst="rect">
            <a:avLst/>
          </a:prstGeom>
        </p:spPr>
      </p:pic>
      <p:sp>
        <p:nvSpPr>
          <p:cNvPr id="6" name="TextBox 5"/>
          <p:cNvSpPr txBox="1"/>
          <p:nvPr/>
        </p:nvSpPr>
        <p:spPr>
          <a:xfrm>
            <a:off x="0" y="0"/>
            <a:ext cx="3695700" cy="769441"/>
          </a:xfrm>
          <a:prstGeom prst="rect">
            <a:avLst/>
          </a:prstGeom>
          <a:noFill/>
        </p:spPr>
        <p:txBody>
          <a:bodyPr wrap="square" rtlCol="0">
            <a:spAutoFit/>
          </a:bodyPr>
          <a:lstStyle/>
          <a:p>
            <a:r>
              <a:rPr lang="en-GB" sz="4400" b="1" dirty="0" smtClean="0">
                <a:solidFill>
                  <a:srgbClr val="FF0000"/>
                </a:solidFill>
              </a:rPr>
              <a:t>The candela</a:t>
            </a:r>
            <a:endParaRPr lang="en-GB" sz="4400" b="1" dirty="0">
              <a:solidFill>
                <a:srgbClr val="FF0000"/>
              </a:solidFill>
            </a:endParaRPr>
          </a:p>
        </p:txBody>
      </p:sp>
      <p:sp>
        <p:nvSpPr>
          <p:cNvPr id="4" name="Rectangle 3"/>
          <p:cNvSpPr/>
          <p:nvPr/>
        </p:nvSpPr>
        <p:spPr>
          <a:xfrm>
            <a:off x="134339" y="3364249"/>
            <a:ext cx="4317357" cy="1200329"/>
          </a:xfrm>
          <a:prstGeom prst="rect">
            <a:avLst/>
          </a:prstGeom>
          <a:solidFill>
            <a:srgbClr val="FFFFB9"/>
          </a:solidFill>
        </p:spPr>
        <p:txBody>
          <a:bodyPr wrap="square">
            <a:spAutoFit/>
          </a:bodyPr>
          <a:lstStyle/>
          <a:p>
            <a:pPr algn="ctr"/>
            <a:r>
              <a:rPr lang="en-GB" sz="2400" dirty="0">
                <a:solidFill>
                  <a:srgbClr val="FF0000"/>
                </a:solidFill>
              </a:rPr>
              <a:t>the luminous efficacy of monochromatic radiation of frequency </a:t>
            </a:r>
            <a:r>
              <a:rPr lang="en-GB" sz="2400" dirty="0" smtClean="0">
                <a:solidFill>
                  <a:srgbClr val="FF0000"/>
                </a:solidFill>
              </a:rPr>
              <a:t>540×10</a:t>
            </a:r>
            <a:r>
              <a:rPr lang="en-GB" sz="2400" baseline="30000" dirty="0" smtClean="0">
                <a:solidFill>
                  <a:srgbClr val="FF0000"/>
                </a:solidFill>
              </a:rPr>
              <a:t>12</a:t>
            </a:r>
            <a:r>
              <a:rPr lang="en-GB" sz="2400" dirty="0" smtClean="0">
                <a:solidFill>
                  <a:srgbClr val="FF0000"/>
                </a:solidFill>
              </a:rPr>
              <a:t> Hz, </a:t>
            </a:r>
            <a:r>
              <a:rPr lang="en-GB" sz="2400" i="1" dirty="0" err="1" smtClean="0">
                <a:solidFill>
                  <a:srgbClr val="FF0000"/>
                </a:solidFill>
              </a:rPr>
              <a:t>K</a:t>
            </a:r>
            <a:r>
              <a:rPr lang="en-GB" sz="2400" baseline="-25000" dirty="0" err="1" smtClean="0">
                <a:solidFill>
                  <a:srgbClr val="FF0000"/>
                </a:solidFill>
              </a:rPr>
              <a:t>cd</a:t>
            </a:r>
            <a:endParaRPr lang="en-GB" sz="2400" baseline="-25000" dirty="0">
              <a:solidFill>
                <a:srgbClr val="FF0000"/>
              </a:solidFill>
            </a:endParaRPr>
          </a:p>
        </p:txBody>
      </p:sp>
      <p:sp>
        <p:nvSpPr>
          <p:cNvPr id="5" name="Oval 4"/>
          <p:cNvSpPr/>
          <p:nvPr/>
        </p:nvSpPr>
        <p:spPr bwMode="auto">
          <a:xfrm>
            <a:off x="4135442" y="1674858"/>
            <a:ext cx="1539240" cy="1539240"/>
          </a:xfrm>
          <a:prstGeom prst="ellipse">
            <a:avLst/>
          </a:prstGeom>
          <a:noFill/>
          <a:ln w="381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cxnSp>
        <p:nvCxnSpPr>
          <p:cNvPr id="7" name="Straight Connector 6"/>
          <p:cNvCxnSpPr>
            <a:stCxn id="5" idx="2"/>
            <a:endCxn id="4" idx="0"/>
          </p:cNvCxnSpPr>
          <p:nvPr/>
        </p:nvCxnSpPr>
        <p:spPr bwMode="auto">
          <a:xfrm flipH="1">
            <a:off x="2293018" y="2444478"/>
            <a:ext cx="1842424" cy="919771"/>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16" name="Rectangle 15"/>
          <p:cNvSpPr/>
          <p:nvPr/>
        </p:nvSpPr>
        <p:spPr>
          <a:xfrm>
            <a:off x="4578045" y="102343"/>
            <a:ext cx="3478835" cy="461665"/>
          </a:xfrm>
          <a:prstGeom prst="rect">
            <a:avLst/>
          </a:prstGeom>
          <a:solidFill>
            <a:srgbClr val="FFFFB9"/>
          </a:solidFill>
        </p:spPr>
        <p:txBody>
          <a:bodyPr wrap="square">
            <a:spAutoFit/>
          </a:bodyPr>
          <a:lstStyle/>
          <a:p>
            <a:pPr algn="ctr"/>
            <a:r>
              <a:rPr lang="en-GB" sz="2400" dirty="0" smtClean="0">
                <a:solidFill>
                  <a:srgbClr val="FF0000"/>
                </a:solidFill>
              </a:rPr>
              <a:t>The Planck constant, </a:t>
            </a:r>
            <a:r>
              <a:rPr lang="en-GB" sz="2400" i="1" dirty="0" smtClean="0">
                <a:solidFill>
                  <a:srgbClr val="FF0000"/>
                </a:solidFill>
              </a:rPr>
              <a:t>h</a:t>
            </a:r>
            <a:endParaRPr lang="en-GB" sz="2400" dirty="0">
              <a:solidFill>
                <a:srgbClr val="FF0000"/>
              </a:solidFill>
            </a:endParaRPr>
          </a:p>
        </p:txBody>
      </p:sp>
      <p:sp>
        <p:nvSpPr>
          <p:cNvPr id="17" name="Oval 16"/>
          <p:cNvSpPr/>
          <p:nvPr/>
        </p:nvSpPr>
        <p:spPr bwMode="auto">
          <a:xfrm>
            <a:off x="5326380" y="1076960"/>
            <a:ext cx="1539240" cy="1539240"/>
          </a:xfrm>
          <a:prstGeom prst="ellipse">
            <a:avLst/>
          </a:prstGeom>
          <a:noFill/>
          <a:ln w="381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cxnSp>
        <p:nvCxnSpPr>
          <p:cNvPr id="18" name="Straight Connector 17"/>
          <p:cNvCxnSpPr>
            <a:stCxn id="17" idx="0"/>
          </p:cNvCxnSpPr>
          <p:nvPr/>
        </p:nvCxnSpPr>
        <p:spPr bwMode="auto">
          <a:xfrm flipV="1">
            <a:off x="6096000" y="566896"/>
            <a:ext cx="266700" cy="510064"/>
          </a:xfrm>
          <a:prstGeom prst="line">
            <a:avLst/>
          </a:prstGeom>
          <a:solidFill>
            <a:schemeClr val="accent1"/>
          </a:solidFill>
          <a:ln w="38100" cap="flat" cmpd="sng" algn="ctr">
            <a:solidFill>
              <a:srgbClr val="FF0000"/>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22" name="Rectangle 21"/>
              <p:cNvSpPr/>
              <p:nvPr/>
            </p:nvSpPr>
            <p:spPr>
              <a:xfrm>
                <a:off x="7592751" y="4671060"/>
                <a:ext cx="4599249" cy="1200329"/>
              </a:xfrm>
              <a:prstGeom prst="rect">
                <a:avLst/>
              </a:prstGeom>
              <a:solidFill>
                <a:srgbClr val="FFFFB9"/>
              </a:solidFill>
            </p:spPr>
            <p:txBody>
              <a:bodyPr wrap="square">
                <a:spAutoFit/>
              </a:bodyPr>
              <a:lstStyle/>
              <a:p>
                <a:pPr algn="ctr"/>
                <a:r>
                  <a:rPr lang="en-GB" sz="2400" dirty="0">
                    <a:solidFill>
                      <a:srgbClr val="FF0000"/>
                    </a:solidFill>
                  </a:rPr>
                  <a:t>T</a:t>
                </a:r>
                <a:r>
                  <a:rPr lang="en-GB" sz="2400" dirty="0" smtClean="0">
                    <a:solidFill>
                      <a:srgbClr val="FF0000"/>
                    </a:solidFill>
                  </a:rPr>
                  <a:t>he </a:t>
                </a:r>
                <a:r>
                  <a:rPr lang="en-GB" sz="2400" dirty="0">
                    <a:solidFill>
                      <a:srgbClr val="FF0000"/>
                    </a:solidFill>
                  </a:rPr>
                  <a:t>unperturbed ground state </a:t>
                </a:r>
                <a:endParaRPr lang="en-GB" sz="2400" dirty="0" smtClean="0">
                  <a:solidFill>
                    <a:srgbClr val="FF0000"/>
                  </a:solidFill>
                </a:endParaRPr>
              </a:p>
              <a:p>
                <a:pPr algn="ctr"/>
                <a:r>
                  <a:rPr lang="en-GB" sz="2400" dirty="0" smtClean="0">
                    <a:solidFill>
                      <a:srgbClr val="FF0000"/>
                    </a:solidFill>
                  </a:rPr>
                  <a:t>hyperfine </a:t>
                </a:r>
                <a:r>
                  <a:rPr lang="en-GB" sz="2400" dirty="0">
                    <a:solidFill>
                      <a:srgbClr val="FF0000"/>
                    </a:solidFill>
                  </a:rPr>
                  <a:t>transition frequency </a:t>
                </a:r>
                <a:endParaRPr lang="en-GB" sz="2400" dirty="0" smtClean="0">
                  <a:solidFill>
                    <a:srgbClr val="FF0000"/>
                  </a:solidFill>
                </a:endParaRPr>
              </a:p>
              <a:p>
                <a:pPr algn="ctr"/>
                <a:r>
                  <a:rPr lang="en-GB" sz="2400" dirty="0" smtClean="0">
                    <a:solidFill>
                      <a:srgbClr val="FF0000"/>
                    </a:solidFill>
                  </a:rPr>
                  <a:t>of </a:t>
                </a:r>
                <a:r>
                  <a:rPr lang="en-GB" sz="2400" dirty="0">
                    <a:solidFill>
                      <a:srgbClr val="FF0000"/>
                    </a:solidFill>
                  </a:rPr>
                  <a:t>the caesium 133 atom </a:t>
                </a:r>
                <a14:m>
                  <m:oMath xmlns:m="http://schemas.openxmlformats.org/officeDocument/2006/math">
                    <m:r>
                      <m:rPr>
                        <m:sty m:val="p"/>
                      </m:rPr>
                      <a:rPr lang="en-GB" sz="2400" b="0" i="0" smtClean="0">
                        <a:solidFill>
                          <a:srgbClr val="FF0000"/>
                        </a:solidFill>
                        <a:latin typeface="Cambria Math" panose="02040503050406030204" pitchFamily="18" charset="0"/>
                      </a:rPr>
                      <m:t>Δ</m:t>
                    </m:r>
                    <m:sSub>
                      <m:sSubPr>
                        <m:ctrlPr>
                          <a:rPr lang="en-GB" sz="2400" b="0" i="1" smtClean="0">
                            <a:solidFill>
                              <a:srgbClr val="FF0000"/>
                            </a:solidFill>
                            <a:latin typeface="Cambria Math" panose="02040503050406030204" pitchFamily="18" charset="0"/>
                          </a:rPr>
                        </m:ctrlPr>
                      </m:sSubPr>
                      <m:e>
                        <m:r>
                          <a:rPr lang="en-GB" sz="2400" b="0" i="1" smtClean="0">
                            <a:solidFill>
                              <a:srgbClr val="FF0000"/>
                            </a:solidFill>
                            <a:latin typeface="Cambria Math" panose="02040503050406030204" pitchFamily="18" charset="0"/>
                          </a:rPr>
                          <m:t>𝜈</m:t>
                        </m:r>
                      </m:e>
                      <m:sub>
                        <m:r>
                          <m:rPr>
                            <m:sty m:val="p"/>
                          </m:rPr>
                          <a:rPr lang="en-GB" sz="2400" b="0" i="0" smtClean="0">
                            <a:solidFill>
                              <a:srgbClr val="FF0000"/>
                            </a:solidFill>
                            <a:latin typeface="Cambria Math" panose="02040503050406030204" pitchFamily="18" charset="0"/>
                          </a:rPr>
                          <m:t>Cs</m:t>
                        </m:r>
                      </m:sub>
                    </m:sSub>
                  </m:oMath>
                </a14:m>
                <a:endParaRPr lang="en-GB" sz="2400" dirty="0">
                  <a:solidFill>
                    <a:srgbClr val="FF0000"/>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7592751" y="4671060"/>
                <a:ext cx="4599249" cy="1200329"/>
              </a:xfrm>
              <a:prstGeom prst="rect">
                <a:avLst/>
              </a:prstGeom>
              <a:blipFill rotWithShape="0">
                <a:blip r:embed="rId4"/>
                <a:stretch>
                  <a:fillRect t="-3553" b="-11168"/>
                </a:stretch>
              </a:blipFill>
            </p:spPr>
            <p:txBody>
              <a:bodyPr/>
              <a:lstStyle/>
              <a:p>
                <a:r>
                  <a:rPr lang="en-GB">
                    <a:noFill/>
                  </a:rPr>
                  <a:t> </a:t>
                </a:r>
              </a:p>
            </p:txBody>
          </p:sp>
        </mc:Fallback>
      </mc:AlternateContent>
      <p:sp>
        <p:nvSpPr>
          <p:cNvPr id="23" name="Oval 22"/>
          <p:cNvSpPr/>
          <p:nvPr/>
        </p:nvSpPr>
        <p:spPr bwMode="auto">
          <a:xfrm>
            <a:off x="6751320" y="3017520"/>
            <a:ext cx="1539240" cy="1539240"/>
          </a:xfrm>
          <a:prstGeom prst="ellipse">
            <a:avLst/>
          </a:prstGeom>
          <a:noFill/>
          <a:ln w="381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cxnSp>
        <p:nvCxnSpPr>
          <p:cNvPr id="24" name="Straight Connector 23"/>
          <p:cNvCxnSpPr>
            <a:stCxn id="23" idx="5"/>
            <a:endCxn id="22" idx="0"/>
          </p:cNvCxnSpPr>
          <p:nvPr/>
        </p:nvCxnSpPr>
        <p:spPr bwMode="auto">
          <a:xfrm>
            <a:off x="8065144" y="4331344"/>
            <a:ext cx="1827232" cy="339716"/>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725283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25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Isosceles Triangle 15"/>
          <p:cNvSpPr/>
          <p:nvPr/>
        </p:nvSpPr>
        <p:spPr bwMode="auto">
          <a:xfrm rot="16200000">
            <a:off x="4495858" y="1478859"/>
            <a:ext cx="3005394" cy="8453310"/>
          </a:xfrm>
          <a:prstGeom prst="triangle">
            <a:avLst/>
          </a:prstGeom>
          <a:gradFill flip="none" rotWithShape="1">
            <a:gsLst>
              <a:gs pos="0">
                <a:srgbClr val="00B050"/>
              </a:gs>
              <a:gs pos="72000">
                <a:srgbClr val="00B050">
                  <a:alpha val="50000"/>
                </a:srgbClr>
              </a:gs>
              <a:gs pos="100000">
                <a:srgbClr val="00B050">
                  <a:alpha val="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latin typeface="Arial" pitchFamily="34" charset="0"/>
              <a:ea typeface="ヒラギノ角ゴ Pro W3" pitchFamily="28" charset="-128"/>
            </a:endParaRPr>
          </a:p>
        </p:txBody>
      </p:sp>
      <p:sp>
        <p:nvSpPr>
          <p:cNvPr id="7" name="Oval 6"/>
          <p:cNvSpPr/>
          <p:nvPr/>
        </p:nvSpPr>
        <p:spPr bwMode="auto">
          <a:xfrm>
            <a:off x="1618292" y="5583532"/>
            <a:ext cx="274320" cy="274320"/>
          </a:xfrm>
          <a:prstGeom prst="ellipse">
            <a:avLst/>
          </a:prstGeom>
          <a:solidFill>
            <a:srgbClr val="00B050"/>
          </a:solidFill>
          <a:ln w="9525"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grpSp>
        <p:nvGrpSpPr>
          <p:cNvPr id="11" name="Group 10"/>
          <p:cNvGrpSpPr/>
          <p:nvPr/>
        </p:nvGrpSpPr>
        <p:grpSpPr>
          <a:xfrm>
            <a:off x="929730" y="4890566"/>
            <a:ext cx="1651444" cy="1660253"/>
            <a:chOff x="252681" y="4296444"/>
            <a:chExt cx="1651444" cy="1660253"/>
          </a:xfrm>
        </p:grpSpPr>
        <p:grpSp>
          <p:nvGrpSpPr>
            <p:cNvPr id="4" name="Group 3"/>
            <p:cNvGrpSpPr/>
            <p:nvPr/>
          </p:nvGrpSpPr>
          <p:grpSpPr>
            <a:xfrm>
              <a:off x="252681" y="4844692"/>
              <a:ext cx="1503340" cy="1112005"/>
              <a:chOff x="1433298" y="5052059"/>
              <a:chExt cx="1503340" cy="1112005"/>
            </a:xfrm>
            <a:gradFill flip="none" rotWithShape="1">
              <a:gsLst>
                <a:gs pos="0">
                  <a:srgbClr val="00B050"/>
                </a:gs>
                <a:gs pos="33000">
                  <a:srgbClr val="00B050">
                    <a:alpha val="50000"/>
                  </a:srgbClr>
                </a:gs>
                <a:gs pos="74000">
                  <a:srgbClr val="00B050">
                    <a:alpha val="0"/>
                  </a:srgbClr>
                </a:gs>
              </a:gsLst>
              <a:path path="circle">
                <a:fillToRect l="50000" t="50000" r="50000" b="50000"/>
              </a:path>
              <a:tileRect/>
            </a:gradFill>
          </p:grpSpPr>
          <p:cxnSp>
            <p:nvCxnSpPr>
              <p:cNvPr id="9" name="Straight Arrow Connector 8"/>
              <p:cNvCxnSpPr/>
              <p:nvPr/>
            </p:nvCxnSpPr>
            <p:spPr bwMode="auto">
              <a:xfrm>
                <a:off x="2403238" y="5517752"/>
                <a:ext cx="533400" cy="533400"/>
              </a:xfrm>
              <a:prstGeom prst="straightConnector1">
                <a:avLst/>
              </a:prstGeom>
              <a:grpFill/>
              <a:ln w="34925" cap="flat" cmpd="sng" algn="ctr">
                <a:solidFill>
                  <a:srgbClr val="92D050"/>
                </a:solidFill>
                <a:prstDash val="solid"/>
                <a:round/>
                <a:headEnd type="none" w="med" len="med"/>
                <a:tailEnd type="triangle" w="lg" len="lg"/>
              </a:ln>
              <a:effectLst/>
            </p:spPr>
          </p:cxnSp>
          <p:cxnSp>
            <p:nvCxnSpPr>
              <p:cNvPr id="43" name="Straight Arrow Connector 42"/>
              <p:cNvCxnSpPr/>
              <p:nvPr/>
            </p:nvCxnSpPr>
            <p:spPr bwMode="auto">
              <a:xfrm rot="2700000">
                <a:off x="1975872" y="5630664"/>
                <a:ext cx="533400" cy="533400"/>
              </a:xfrm>
              <a:prstGeom prst="straightConnector1">
                <a:avLst/>
              </a:prstGeom>
              <a:grpFill/>
              <a:ln w="34925" cap="flat" cmpd="sng" algn="ctr">
                <a:solidFill>
                  <a:srgbClr val="92D050"/>
                </a:solidFill>
                <a:prstDash val="solid"/>
                <a:round/>
                <a:headEnd type="none" w="med" len="med"/>
                <a:tailEnd type="triangle" w="lg" len="lg"/>
              </a:ln>
              <a:effectLst/>
            </p:spPr>
          </p:cxnSp>
          <p:cxnSp>
            <p:nvCxnSpPr>
              <p:cNvPr id="44" name="Straight Arrow Connector 43"/>
              <p:cNvCxnSpPr/>
              <p:nvPr/>
            </p:nvCxnSpPr>
            <p:spPr bwMode="auto">
              <a:xfrm rot="5400000">
                <a:off x="1592977" y="5478302"/>
                <a:ext cx="533400" cy="533400"/>
              </a:xfrm>
              <a:prstGeom prst="straightConnector1">
                <a:avLst/>
              </a:prstGeom>
              <a:grpFill/>
              <a:ln w="34925" cap="flat" cmpd="sng" algn="ctr">
                <a:solidFill>
                  <a:srgbClr val="92D050"/>
                </a:solidFill>
                <a:prstDash val="solid"/>
                <a:round/>
                <a:headEnd type="none" w="med" len="med"/>
                <a:tailEnd type="triangle" w="lg" len="lg"/>
              </a:ln>
              <a:effectLst/>
            </p:spPr>
          </p:cxnSp>
          <p:cxnSp>
            <p:nvCxnSpPr>
              <p:cNvPr id="45" name="Straight Arrow Connector 44"/>
              <p:cNvCxnSpPr/>
              <p:nvPr/>
            </p:nvCxnSpPr>
            <p:spPr bwMode="auto">
              <a:xfrm rot="8100000">
                <a:off x="1433298" y="5052059"/>
                <a:ext cx="533400" cy="533400"/>
              </a:xfrm>
              <a:prstGeom prst="straightConnector1">
                <a:avLst/>
              </a:prstGeom>
              <a:grpFill/>
              <a:ln w="34925" cap="flat" cmpd="sng" algn="ctr">
                <a:solidFill>
                  <a:srgbClr val="92D050"/>
                </a:solidFill>
                <a:prstDash val="solid"/>
                <a:round/>
                <a:headEnd type="none" w="med" len="med"/>
                <a:tailEnd type="triangle" w="lg" len="lg"/>
              </a:ln>
              <a:effectLst/>
            </p:spPr>
          </p:cxnSp>
        </p:grpSp>
        <p:grpSp>
          <p:nvGrpSpPr>
            <p:cNvPr id="20" name="Group 19"/>
            <p:cNvGrpSpPr/>
            <p:nvPr/>
          </p:nvGrpSpPr>
          <p:grpSpPr>
            <a:xfrm rot="10800000">
              <a:off x="400785" y="4296444"/>
              <a:ext cx="1503340" cy="1112005"/>
              <a:chOff x="1433298" y="5052059"/>
              <a:chExt cx="1503340" cy="1112005"/>
            </a:xfrm>
            <a:gradFill flip="none" rotWithShape="1">
              <a:gsLst>
                <a:gs pos="0">
                  <a:srgbClr val="00B050"/>
                </a:gs>
                <a:gs pos="33000">
                  <a:srgbClr val="00B050">
                    <a:alpha val="50000"/>
                  </a:srgbClr>
                </a:gs>
                <a:gs pos="74000">
                  <a:srgbClr val="00B050">
                    <a:alpha val="0"/>
                  </a:srgbClr>
                </a:gs>
              </a:gsLst>
              <a:path path="circle">
                <a:fillToRect l="50000" t="50000" r="50000" b="50000"/>
              </a:path>
              <a:tileRect/>
            </a:gradFill>
          </p:grpSpPr>
          <p:cxnSp>
            <p:nvCxnSpPr>
              <p:cNvPr id="21" name="Straight Arrow Connector 20"/>
              <p:cNvCxnSpPr/>
              <p:nvPr/>
            </p:nvCxnSpPr>
            <p:spPr bwMode="auto">
              <a:xfrm>
                <a:off x="2403238" y="5517752"/>
                <a:ext cx="533400" cy="533400"/>
              </a:xfrm>
              <a:prstGeom prst="straightConnector1">
                <a:avLst/>
              </a:prstGeom>
              <a:grpFill/>
              <a:ln w="34925" cap="flat" cmpd="sng" algn="ctr">
                <a:solidFill>
                  <a:srgbClr val="92D050"/>
                </a:solidFill>
                <a:prstDash val="solid"/>
                <a:round/>
                <a:headEnd type="none" w="med" len="med"/>
                <a:tailEnd type="triangle" w="lg" len="lg"/>
              </a:ln>
              <a:effectLst/>
            </p:spPr>
          </p:cxnSp>
          <p:cxnSp>
            <p:nvCxnSpPr>
              <p:cNvPr id="22" name="Straight Arrow Connector 21"/>
              <p:cNvCxnSpPr/>
              <p:nvPr/>
            </p:nvCxnSpPr>
            <p:spPr bwMode="auto">
              <a:xfrm rot="2700000">
                <a:off x="1975872" y="5630664"/>
                <a:ext cx="533400" cy="533400"/>
              </a:xfrm>
              <a:prstGeom prst="straightConnector1">
                <a:avLst/>
              </a:prstGeom>
              <a:grpFill/>
              <a:ln w="34925" cap="flat" cmpd="sng" algn="ctr">
                <a:solidFill>
                  <a:srgbClr val="92D050"/>
                </a:solidFill>
                <a:prstDash val="solid"/>
                <a:round/>
                <a:headEnd type="none" w="med" len="med"/>
                <a:tailEnd type="triangle" w="lg" len="lg"/>
              </a:ln>
              <a:effectLst/>
            </p:spPr>
          </p:cxnSp>
          <p:cxnSp>
            <p:nvCxnSpPr>
              <p:cNvPr id="23" name="Straight Arrow Connector 22"/>
              <p:cNvCxnSpPr/>
              <p:nvPr/>
            </p:nvCxnSpPr>
            <p:spPr bwMode="auto">
              <a:xfrm rot="5400000">
                <a:off x="1592977" y="5478302"/>
                <a:ext cx="533400" cy="533400"/>
              </a:xfrm>
              <a:prstGeom prst="straightConnector1">
                <a:avLst/>
              </a:prstGeom>
              <a:grpFill/>
              <a:ln w="34925" cap="flat" cmpd="sng" algn="ctr">
                <a:solidFill>
                  <a:srgbClr val="92D050"/>
                </a:solidFill>
                <a:prstDash val="solid"/>
                <a:round/>
                <a:headEnd type="none" w="med" len="med"/>
                <a:tailEnd type="triangle" w="lg" len="lg"/>
              </a:ln>
              <a:effectLst/>
            </p:spPr>
          </p:cxnSp>
          <p:cxnSp>
            <p:nvCxnSpPr>
              <p:cNvPr id="24" name="Straight Arrow Connector 23"/>
              <p:cNvCxnSpPr/>
              <p:nvPr/>
            </p:nvCxnSpPr>
            <p:spPr bwMode="auto">
              <a:xfrm rot="8100000">
                <a:off x="1433298" y="5052059"/>
                <a:ext cx="533400" cy="533400"/>
              </a:xfrm>
              <a:prstGeom prst="straightConnector1">
                <a:avLst/>
              </a:prstGeom>
              <a:grpFill/>
              <a:ln w="34925" cap="flat" cmpd="sng" algn="ctr">
                <a:solidFill>
                  <a:srgbClr val="92D050"/>
                </a:solidFill>
                <a:prstDash val="solid"/>
                <a:round/>
                <a:headEnd type="none" w="med" len="med"/>
                <a:tailEnd type="triangle" w="lg" len="lg"/>
              </a:ln>
              <a:effectLst/>
            </p:spPr>
          </p:cxnSp>
        </p:grpSp>
      </p:grpSp>
      <p:sp>
        <p:nvSpPr>
          <p:cNvPr id="15" name="TextBox 14"/>
          <p:cNvSpPr txBox="1"/>
          <p:nvPr/>
        </p:nvSpPr>
        <p:spPr>
          <a:xfrm>
            <a:off x="0" y="0"/>
            <a:ext cx="12344400" cy="769441"/>
          </a:xfrm>
          <a:prstGeom prst="rect">
            <a:avLst/>
          </a:prstGeom>
          <a:solidFill>
            <a:srgbClr val="A17DB7"/>
          </a:solidFill>
        </p:spPr>
        <p:txBody>
          <a:bodyPr wrap="square" rtlCol="0">
            <a:spAutoFit/>
          </a:bodyPr>
          <a:lstStyle/>
          <a:p>
            <a:r>
              <a:rPr lang="en-GB" sz="4400" b="1" dirty="0" smtClean="0">
                <a:solidFill>
                  <a:srgbClr val="FF0000"/>
                </a:solidFill>
              </a:rPr>
              <a:t>The candela</a:t>
            </a:r>
            <a:endParaRPr lang="en-GB" sz="3200" b="1" dirty="0">
              <a:solidFill>
                <a:srgbClr val="FF0000"/>
              </a:solidFill>
            </a:endParaRPr>
          </a:p>
        </p:txBody>
      </p:sp>
      <p:sp>
        <p:nvSpPr>
          <p:cNvPr id="2" name="TextBox 1"/>
          <p:cNvSpPr txBox="1"/>
          <p:nvPr/>
        </p:nvSpPr>
        <p:spPr>
          <a:xfrm>
            <a:off x="539261" y="751852"/>
            <a:ext cx="8738577" cy="1631216"/>
          </a:xfrm>
          <a:prstGeom prst="rect">
            <a:avLst/>
          </a:prstGeom>
          <a:noFill/>
        </p:spPr>
        <p:txBody>
          <a:bodyPr wrap="square" rtlCol="0">
            <a:spAutoFit/>
          </a:bodyPr>
          <a:lstStyle/>
          <a:p>
            <a:r>
              <a:rPr lang="en-GB" sz="2800" b="1" dirty="0" smtClean="0"/>
              <a:t>The unit of luminous intensity</a:t>
            </a:r>
            <a:endParaRPr lang="en-GB" sz="2800" b="1" dirty="0"/>
          </a:p>
          <a:p>
            <a:pPr marL="457200" indent="-457200">
              <a:buFont typeface="Arial" panose="020B0604020202020204" pitchFamily="34" charset="0"/>
              <a:buChar char="•"/>
            </a:pPr>
            <a:r>
              <a:rPr lang="en-GB" sz="2400" dirty="0" smtClean="0"/>
              <a:t>How bright do lights appear to humans?</a:t>
            </a:r>
          </a:p>
          <a:p>
            <a:pPr marL="457200" indent="-457200">
              <a:buFont typeface="Arial" panose="020B0604020202020204" pitchFamily="34" charset="0"/>
              <a:buChar char="•"/>
            </a:pPr>
            <a:r>
              <a:rPr lang="en-GB" sz="2400" dirty="0"/>
              <a:t>The only SI unit based on human perception</a:t>
            </a:r>
          </a:p>
          <a:p>
            <a:pPr marL="457200" indent="-457200">
              <a:buFont typeface="Arial" panose="020B0604020202020204" pitchFamily="34" charset="0"/>
              <a:buChar char="•"/>
            </a:pPr>
            <a:endParaRPr lang="en-GB" sz="2400" dirty="0"/>
          </a:p>
        </p:txBody>
      </p:sp>
      <p:sp>
        <p:nvSpPr>
          <p:cNvPr id="5" name="TextBox 4"/>
          <p:cNvSpPr txBox="1"/>
          <p:nvPr/>
        </p:nvSpPr>
        <p:spPr>
          <a:xfrm>
            <a:off x="524174" y="2227568"/>
            <a:ext cx="8738577" cy="892552"/>
          </a:xfrm>
          <a:prstGeom prst="rect">
            <a:avLst/>
          </a:prstGeom>
          <a:noFill/>
        </p:spPr>
        <p:txBody>
          <a:bodyPr wrap="square" rtlCol="0">
            <a:spAutoFit/>
          </a:bodyPr>
          <a:lstStyle/>
          <a:p>
            <a:r>
              <a:rPr lang="en-GB" sz="2800" b="1" dirty="0" smtClean="0"/>
              <a:t>Historically</a:t>
            </a:r>
          </a:p>
          <a:p>
            <a:pPr marL="457200" indent="-457200">
              <a:buFont typeface="Arial" panose="020B0604020202020204" pitchFamily="34" charset="0"/>
              <a:buChar char="•"/>
            </a:pPr>
            <a:r>
              <a:rPr lang="en-GB" sz="2400" dirty="0" smtClean="0"/>
              <a:t>Based on Standard Candles – hence the name</a:t>
            </a:r>
            <a:endParaRPr lang="en-GB" sz="2400" dirty="0"/>
          </a:p>
        </p:txBody>
      </p:sp>
      <p:sp>
        <p:nvSpPr>
          <p:cNvPr id="6" name="TextBox 5"/>
          <p:cNvSpPr txBox="1"/>
          <p:nvPr/>
        </p:nvSpPr>
        <p:spPr>
          <a:xfrm>
            <a:off x="524174" y="3260571"/>
            <a:ext cx="11439380" cy="1631216"/>
          </a:xfrm>
          <a:prstGeom prst="rect">
            <a:avLst/>
          </a:prstGeom>
          <a:noFill/>
        </p:spPr>
        <p:txBody>
          <a:bodyPr wrap="square" rtlCol="0">
            <a:spAutoFit/>
          </a:bodyPr>
          <a:lstStyle/>
          <a:p>
            <a:r>
              <a:rPr lang="en-GB" sz="2800" b="1" dirty="0" smtClean="0"/>
              <a:t>In the SI</a:t>
            </a:r>
          </a:p>
          <a:p>
            <a:pPr marL="457200" indent="-457200">
              <a:buFont typeface="Arial" panose="020B0604020202020204" pitchFamily="34" charset="0"/>
              <a:buChar char="•"/>
            </a:pPr>
            <a:r>
              <a:rPr lang="en-GB" sz="2400" dirty="0" smtClean="0"/>
              <a:t>Defined at one colour – </a:t>
            </a:r>
            <a:r>
              <a:rPr lang="en-GB" sz="2400" b="1" dirty="0" smtClean="0">
                <a:solidFill>
                  <a:srgbClr val="00B050"/>
                </a:solidFill>
              </a:rPr>
              <a:t>green light </a:t>
            </a:r>
            <a:r>
              <a:rPr lang="en-GB" sz="2400" dirty="0" smtClean="0"/>
              <a:t>with a wavelength of 555 nm</a:t>
            </a:r>
          </a:p>
          <a:p>
            <a:pPr marL="457200" indent="-457200">
              <a:buFont typeface="Arial" panose="020B0604020202020204" pitchFamily="34" charset="0"/>
              <a:buChar char="•"/>
            </a:pPr>
            <a:r>
              <a:rPr lang="en-GB" sz="2400" dirty="0" smtClean="0"/>
              <a:t>This is close to the peak sensitivity of the human eye</a:t>
            </a:r>
          </a:p>
          <a:p>
            <a:pPr marL="457200" indent="-457200">
              <a:buFont typeface="Arial" panose="020B0604020202020204" pitchFamily="34" charset="0"/>
              <a:buChar char="•"/>
            </a:pPr>
            <a:endParaRPr lang="en-GB" sz="2400" dirty="0"/>
          </a:p>
        </p:txBody>
      </p:sp>
      <p:pic>
        <p:nvPicPr>
          <p:cNvPr id="32" name="Picture 3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17099" y="960120"/>
            <a:ext cx="2160000" cy="2160000"/>
          </a:xfrm>
          <a:prstGeom prst="rect">
            <a:avLst/>
          </a:prstGeom>
        </p:spPr>
      </p:pic>
      <p:sp>
        <p:nvSpPr>
          <p:cNvPr id="35" name="Can 34"/>
          <p:cNvSpPr/>
          <p:nvPr/>
        </p:nvSpPr>
        <p:spPr>
          <a:xfrm>
            <a:off x="8903172" y="1709764"/>
            <a:ext cx="577406" cy="1410356"/>
          </a:xfrm>
          <a:prstGeom prst="can">
            <a:avLst/>
          </a:prstGeom>
          <a:solidFill>
            <a:schemeClr val="bg1">
              <a:lumMod val="75000"/>
            </a:schemeClr>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Freeform 35"/>
          <p:cNvSpPr/>
          <p:nvPr/>
        </p:nvSpPr>
        <p:spPr>
          <a:xfrm>
            <a:off x="8828723" y="168496"/>
            <a:ext cx="531176" cy="1263650"/>
          </a:xfrm>
          <a:custGeom>
            <a:avLst/>
            <a:gdLst>
              <a:gd name="connsiteX0" fmla="*/ 241300 w 635000"/>
              <a:gd name="connsiteY0" fmla="*/ 0 h 1568450"/>
              <a:gd name="connsiteX1" fmla="*/ 0 w 635000"/>
              <a:gd name="connsiteY1" fmla="*/ 641350 h 1568450"/>
              <a:gd name="connsiteX2" fmla="*/ 247650 w 635000"/>
              <a:gd name="connsiteY2" fmla="*/ 1263650 h 1568450"/>
              <a:gd name="connsiteX3" fmla="*/ 165100 w 635000"/>
              <a:gd name="connsiteY3" fmla="*/ 1562100 h 1568450"/>
              <a:gd name="connsiteX4" fmla="*/ 469900 w 635000"/>
              <a:gd name="connsiteY4" fmla="*/ 1568450 h 1568450"/>
              <a:gd name="connsiteX5" fmla="*/ 635000 w 635000"/>
              <a:gd name="connsiteY5" fmla="*/ 615950 h 1568450"/>
              <a:gd name="connsiteX6" fmla="*/ 241300 w 635000"/>
              <a:gd name="connsiteY6" fmla="*/ 0 h 1568450"/>
              <a:gd name="connsiteX0" fmla="*/ 241300 w 642059"/>
              <a:gd name="connsiteY0" fmla="*/ 37 h 1568487"/>
              <a:gd name="connsiteX1" fmla="*/ 0 w 642059"/>
              <a:gd name="connsiteY1" fmla="*/ 641387 h 1568487"/>
              <a:gd name="connsiteX2" fmla="*/ 247650 w 642059"/>
              <a:gd name="connsiteY2" fmla="*/ 1263687 h 1568487"/>
              <a:gd name="connsiteX3" fmla="*/ 165100 w 642059"/>
              <a:gd name="connsiteY3" fmla="*/ 1562137 h 1568487"/>
              <a:gd name="connsiteX4" fmla="*/ 469900 w 642059"/>
              <a:gd name="connsiteY4" fmla="*/ 1568487 h 1568487"/>
              <a:gd name="connsiteX5" fmla="*/ 635000 w 642059"/>
              <a:gd name="connsiteY5" fmla="*/ 615987 h 1568487"/>
              <a:gd name="connsiteX6" fmla="*/ 241300 w 642059"/>
              <a:gd name="connsiteY6" fmla="*/ 37 h 1568487"/>
              <a:gd name="connsiteX0" fmla="*/ 241306 w 642065"/>
              <a:gd name="connsiteY0" fmla="*/ 37 h 1568487"/>
              <a:gd name="connsiteX1" fmla="*/ 6 w 642065"/>
              <a:gd name="connsiteY1" fmla="*/ 641387 h 1568487"/>
              <a:gd name="connsiteX2" fmla="*/ 247656 w 642065"/>
              <a:gd name="connsiteY2" fmla="*/ 1263687 h 1568487"/>
              <a:gd name="connsiteX3" fmla="*/ 165106 w 642065"/>
              <a:gd name="connsiteY3" fmla="*/ 1562137 h 1568487"/>
              <a:gd name="connsiteX4" fmla="*/ 469906 w 642065"/>
              <a:gd name="connsiteY4" fmla="*/ 1568487 h 1568487"/>
              <a:gd name="connsiteX5" fmla="*/ 635006 w 642065"/>
              <a:gd name="connsiteY5" fmla="*/ 615987 h 1568487"/>
              <a:gd name="connsiteX6" fmla="*/ 241306 w 642065"/>
              <a:gd name="connsiteY6" fmla="*/ 37 h 1568487"/>
              <a:gd name="connsiteX0" fmla="*/ 241306 w 642065"/>
              <a:gd name="connsiteY0" fmla="*/ 37 h 1568487"/>
              <a:gd name="connsiteX1" fmla="*/ 6 w 642065"/>
              <a:gd name="connsiteY1" fmla="*/ 641387 h 1568487"/>
              <a:gd name="connsiteX2" fmla="*/ 247656 w 642065"/>
              <a:gd name="connsiteY2" fmla="*/ 1263687 h 1568487"/>
              <a:gd name="connsiteX3" fmla="*/ 165106 w 642065"/>
              <a:gd name="connsiteY3" fmla="*/ 1562137 h 1568487"/>
              <a:gd name="connsiteX4" fmla="*/ 469906 w 642065"/>
              <a:gd name="connsiteY4" fmla="*/ 1568487 h 1568487"/>
              <a:gd name="connsiteX5" fmla="*/ 635006 w 642065"/>
              <a:gd name="connsiteY5" fmla="*/ 615987 h 1568487"/>
              <a:gd name="connsiteX6" fmla="*/ 241306 w 642065"/>
              <a:gd name="connsiteY6" fmla="*/ 37 h 1568487"/>
              <a:gd name="connsiteX0" fmla="*/ 241307 w 642066"/>
              <a:gd name="connsiteY0" fmla="*/ 37 h 1568487"/>
              <a:gd name="connsiteX1" fmla="*/ 7 w 642066"/>
              <a:gd name="connsiteY1" fmla="*/ 641387 h 1568487"/>
              <a:gd name="connsiteX2" fmla="*/ 247657 w 642066"/>
              <a:gd name="connsiteY2" fmla="*/ 1263687 h 1568487"/>
              <a:gd name="connsiteX3" fmla="*/ 165107 w 642066"/>
              <a:gd name="connsiteY3" fmla="*/ 1562137 h 1568487"/>
              <a:gd name="connsiteX4" fmla="*/ 469907 w 642066"/>
              <a:gd name="connsiteY4" fmla="*/ 1568487 h 1568487"/>
              <a:gd name="connsiteX5" fmla="*/ 635007 w 642066"/>
              <a:gd name="connsiteY5" fmla="*/ 615987 h 1568487"/>
              <a:gd name="connsiteX6" fmla="*/ 241307 w 642066"/>
              <a:gd name="connsiteY6" fmla="*/ 37 h 1568487"/>
              <a:gd name="connsiteX0" fmla="*/ 241307 w 642066"/>
              <a:gd name="connsiteY0" fmla="*/ 0 h 1568450"/>
              <a:gd name="connsiteX1" fmla="*/ 7 w 642066"/>
              <a:gd name="connsiteY1" fmla="*/ 641350 h 1568450"/>
              <a:gd name="connsiteX2" fmla="*/ 247657 w 642066"/>
              <a:gd name="connsiteY2" fmla="*/ 1263650 h 1568450"/>
              <a:gd name="connsiteX3" fmla="*/ 165107 w 642066"/>
              <a:gd name="connsiteY3" fmla="*/ 1562100 h 1568450"/>
              <a:gd name="connsiteX4" fmla="*/ 469907 w 642066"/>
              <a:gd name="connsiteY4" fmla="*/ 1568450 h 1568450"/>
              <a:gd name="connsiteX5" fmla="*/ 635007 w 642066"/>
              <a:gd name="connsiteY5" fmla="*/ 615950 h 1568450"/>
              <a:gd name="connsiteX6" fmla="*/ 241307 w 642066"/>
              <a:gd name="connsiteY6" fmla="*/ 0 h 1568450"/>
              <a:gd name="connsiteX0" fmla="*/ 241307 w 542042"/>
              <a:gd name="connsiteY0" fmla="*/ 0 h 1568450"/>
              <a:gd name="connsiteX1" fmla="*/ 7 w 542042"/>
              <a:gd name="connsiteY1" fmla="*/ 641350 h 1568450"/>
              <a:gd name="connsiteX2" fmla="*/ 247657 w 542042"/>
              <a:gd name="connsiteY2" fmla="*/ 1263650 h 1568450"/>
              <a:gd name="connsiteX3" fmla="*/ 165107 w 542042"/>
              <a:gd name="connsiteY3" fmla="*/ 1562100 h 1568450"/>
              <a:gd name="connsiteX4" fmla="*/ 469907 w 542042"/>
              <a:gd name="connsiteY4" fmla="*/ 1568450 h 1568450"/>
              <a:gd name="connsiteX5" fmla="*/ 520707 w 542042"/>
              <a:gd name="connsiteY5" fmla="*/ 698500 h 1568450"/>
              <a:gd name="connsiteX6" fmla="*/ 241307 w 542042"/>
              <a:gd name="connsiteY6" fmla="*/ 0 h 1568450"/>
              <a:gd name="connsiteX0" fmla="*/ 241307 w 525808"/>
              <a:gd name="connsiteY0" fmla="*/ 0 h 1568450"/>
              <a:gd name="connsiteX1" fmla="*/ 7 w 525808"/>
              <a:gd name="connsiteY1" fmla="*/ 641350 h 1568450"/>
              <a:gd name="connsiteX2" fmla="*/ 247657 w 525808"/>
              <a:gd name="connsiteY2" fmla="*/ 1263650 h 1568450"/>
              <a:gd name="connsiteX3" fmla="*/ 165107 w 525808"/>
              <a:gd name="connsiteY3" fmla="*/ 1562100 h 1568450"/>
              <a:gd name="connsiteX4" fmla="*/ 469907 w 525808"/>
              <a:gd name="connsiteY4" fmla="*/ 1568450 h 1568450"/>
              <a:gd name="connsiteX5" fmla="*/ 425457 w 525808"/>
              <a:gd name="connsiteY5" fmla="*/ 1250950 h 1568450"/>
              <a:gd name="connsiteX6" fmla="*/ 520707 w 525808"/>
              <a:gd name="connsiteY6" fmla="*/ 698500 h 1568450"/>
              <a:gd name="connsiteX7" fmla="*/ 241307 w 525808"/>
              <a:gd name="connsiteY7" fmla="*/ 0 h 1568450"/>
              <a:gd name="connsiteX0" fmla="*/ 241307 w 525808"/>
              <a:gd name="connsiteY0" fmla="*/ 0 h 1568450"/>
              <a:gd name="connsiteX1" fmla="*/ 7 w 525808"/>
              <a:gd name="connsiteY1" fmla="*/ 641350 h 1568450"/>
              <a:gd name="connsiteX2" fmla="*/ 247657 w 525808"/>
              <a:gd name="connsiteY2" fmla="*/ 1263650 h 1568450"/>
              <a:gd name="connsiteX3" fmla="*/ 165107 w 525808"/>
              <a:gd name="connsiteY3" fmla="*/ 1562100 h 1568450"/>
              <a:gd name="connsiteX4" fmla="*/ 469907 w 525808"/>
              <a:gd name="connsiteY4" fmla="*/ 1568450 h 1568450"/>
              <a:gd name="connsiteX5" fmla="*/ 425457 w 525808"/>
              <a:gd name="connsiteY5" fmla="*/ 1250950 h 1568450"/>
              <a:gd name="connsiteX6" fmla="*/ 520707 w 525808"/>
              <a:gd name="connsiteY6" fmla="*/ 698500 h 1568450"/>
              <a:gd name="connsiteX7" fmla="*/ 241307 w 525808"/>
              <a:gd name="connsiteY7" fmla="*/ 0 h 1568450"/>
              <a:gd name="connsiteX0" fmla="*/ 241307 w 525808"/>
              <a:gd name="connsiteY0" fmla="*/ 0 h 1568450"/>
              <a:gd name="connsiteX1" fmla="*/ 7 w 525808"/>
              <a:gd name="connsiteY1" fmla="*/ 641350 h 1568450"/>
              <a:gd name="connsiteX2" fmla="*/ 247657 w 525808"/>
              <a:gd name="connsiteY2" fmla="*/ 1263650 h 1568450"/>
              <a:gd name="connsiteX3" fmla="*/ 469907 w 525808"/>
              <a:gd name="connsiteY3" fmla="*/ 1568450 h 1568450"/>
              <a:gd name="connsiteX4" fmla="*/ 425457 w 525808"/>
              <a:gd name="connsiteY4" fmla="*/ 1250950 h 1568450"/>
              <a:gd name="connsiteX5" fmla="*/ 520707 w 525808"/>
              <a:gd name="connsiteY5" fmla="*/ 698500 h 1568450"/>
              <a:gd name="connsiteX6" fmla="*/ 241307 w 525808"/>
              <a:gd name="connsiteY6" fmla="*/ 0 h 1568450"/>
              <a:gd name="connsiteX0" fmla="*/ 241307 w 525808"/>
              <a:gd name="connsiteY0" fmla="*/ 0 h 1263650"/>
              <a:gd name="connsiteX1" fmla="*/ 7 w 525808"/>
              <a:gd name="connsiteY1" fmla="*/ 641350 h 1263650"/>
              <a:gd name="connsiteX2" fmla="*/ 247657 w 525808"/>
              <a:gd name="connsiteY2" fmla="*/ 1263650 h 1263650"/>
              <a:gd name="connsiteX3" fmla="*/ 425457 w 525808"/>
              <a:gd name="connsiteY3" fmla="*/ 1250950 h 1263650"/>
              <a:gd name="connsiteX4" fmla="*/ 520707 w 525808"/>
              <a:gd name="connsiteY4" fmla="*/ 698500 h 1263650"/>
              <a:gd name="connsiteX5" fmla="*/ 241307 w 525808"/>
              <a:gd name="connsiteY5" fmla="*/ 0 h 1263650"/>
              <a:gd name="connsiteX0" fmla="*/ 241307 w 528436"/>
              <a:gd name="connsiteY0" fmla="*/ 0 h 1263650"/>
              <a:gd name="connsiteX1" fmla="*/ 7 w 528436"/>
              <a:gd name="connsiteY1" fmla="*/ 641350 h 1263650"/>
              <a:gd name="connsiteX2" fmla="*/ 247657 w 528436"/>
              <a:gd name="connsiteY2" fmla="*/ 1263650 h 1263650"/>
              <a:gd name="connsiteX3" fmla="*/ 425457 w 528436"/>
              <a:gd name="connsiteY3" fmla="*/ 1250950 h 1263650"/>
              <a:gd name="connsiteX4" fmla="*/ 520707 w 528436"/>
              <a:gd name="connsiteY4" fmla="*/ 698500 h 1263650"/>
              <a:gd name="connsiteX5" fmla="*/ 241307 w 528436"/>
              <a:gd name="connsiteY5" fmla="*/ 0 h 1263650"/>
              <a:gd name="connsiteX0" fmla="*/ 241307 w 544452"/>
              <a:gd name="connsiteY0" fmla="*/ 0 h 1263650"/>
              <a:gd name="connsiteX1" fmla="*/ 7 w 544452"/>
              <a:gd name="connsiteY1" fmla="*/ 641350 h 1263650"/>
              <a:gd name="connsiteX2" fmla="*/ 247657 w 544452"/>
              <a:gd name="connsiteY2" fmla="*/ 1263650 h 1263650"/>
              <a:gd name="connsiteX3" fmla="*/ 488957 w 544452"/>
              <a:gd name="connsiteY3" fmla="*/ 1098550 h 1263650"/>
              <a:gd name="connsiteX4" fmla="*/ 520707 w 544452"/>
              <a:gd name="connsiteY4" fmla="*/ 698500 h 1263650"/>
              <a:gd name="connsiteX5" fmla="*/ 241307 w 544452"/>
              <a:gd name="connsiteY5" fmla="*/ 0 h 1263650"/>
              <a:gd name="connsiteX0" fmla="*/ 241307 w 542760"/>
              <a:gd name="connsiteY0" fmla="*/ 0 h 1263650"/>
              <a:gd name="connsiteX1" fmla="*/ 7 w 542760"/>
              <a:gd name="connsiteY1" fmla="*/ 641350 h 1263650"/>
              <a:gd name="connsiteX2" fmla="*/ 247657 w 542760"/>
              <a:gd name="connsiteY2" fmla="*/ 1263650 h 1263650"/>
              <a:gd name="connsiteX3" fmla="*/ 488957 w 542760"/>
              <a:gd name="connsiteY3" fmla="*/ 1098550 h 1263650"/>
              <a:gd name="connsiteX4" fmla="*/ 520707 w 542760"/>
              <a:gd name="connsiteY4" fmla="*/ 698500 h 1263650"/>
              <a:gd name="connsiteX5" fmla="*/ 241307 w 542760"/>
              <a:gd name="connsiteY5" fmla="*/ 0 h 1263650"/>
              <a:gd name="connsiteX0" fmla="*/ 241307 w 533410"/>
              <a:gd name="connsiteY0" fmla="*/ 0 h 1263650"/>
              <a:gd name="connsiteX1" fmla="*/ 7 w 533410"/>
              <a:gd name="connsiteY1" fmla="*/ 641350 h 1263650"/>
              <a:gd name="connsiteX2" fmla="*/ 247657 w 533410"/>
              <a:gd name="connsiteY2" fmla="*/ 1263650 h 1263650"/>
              <a:gd name="connsiteX3" fmla="*/ 457207 w 533410"/>
              <a:gd name="connsiteY3" fmla="*/ 1041400 h 1263650"/>
              <a:gd name="connsiteX4" fmla="*/ 520707 w 533410"/>
              <a:gd name="connsiteY4" fmla="*/ 698500 h 1263650"/>
              <a:gd name="connsiteX5" fmla="*/ 241307 w 533410"/>
              <a:gd name="connsiteY5" fmla="*/ 0 h 1263650"/>
              <a:gd name="connsiteX0" fmla="*/ 241307 w 531176"/>
              <a:gd name="connsiteY0" fmla="*/ 0 h 1263650"/>
              <a:gd name="connsiteX1" fmla="*/ 7 w 531176"/>
              <a:gd name="connsiteY1" fmla="*/ 641350 h 1263650"/>
              <a:gd name="connsiteX2" fmla="*/ 247657 w 531176"/>
              <a:gd name="connsiteY2" fmla="*/ 1263650 h 1263650"/>
              <a:gd name="connsiteX3" fmla="*/ 457207 w 531176"/>
              <a:gd name="connsiteY3" fmla="*/ 1041400 h 1263650"/>
              <a:gd name="connsiteX4" fmla="*/ 520707 w 531176"/>
              <a:gd name="connsiteY4" fmla="*/ 698500 h 1263650"/>
              <a:gd name="connsiteX5" fmla="*/ 241307 w 531176"/>
              <a:gd name="connsiteY5" fmla="*/ 0 h 126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176" h="1263650">
                <a:moveTo>
                  <a:pt x="241307" y="0"/>
                </a:moveTo>
                <a:cubicBezTo>
                  <a:pt x="110074" y="226483"/>
                  <a:pt x="-1051" y="430742"/>
                  <a:pt x="7" y="641350"/>
                </a:cubicBezTo>
                <a:cubicBezTo>
                  <a:pt x="1065" y="851958"/>
                  <a:pt x="220140" y="1110192"/>
                  <a:pt x="247657" y="1263650"/>
                </a:cubicBezTo>
                <a:cubicBezTo>
                  <a:pt x="328090" y="1208617"/>
                  <a:pt x="423340" y="1128183"/>
                  <a:pt x="457207" y="1041400"/>
                </a:cubicBezTo>
                <a:cubicBezTo>
                  <a:pt x="491074" y="954617"/>
                  <a:pt x="556690" y="872067"/>
                  <a:pt x="520707" y="698500"/>
                </a:cubicBezTo>
                <a:cubicBezTo>
                  <a:pt x="484724" y="524933"/>
                  <a:pt x="366190" y="198967"/>
                  <a:pt x="241307" y="0"/>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Freeform 36"/>
          <p:cNvSpPr/>
          <p:nvPr/>
        </p:nvSpPr>
        <p:spPr>
          <a:xfrm>
            <a:off x="9081116" y="1207850"/>
            <a:ext cx="110759" cy="546100"/>
          </a:xfrm>
          <a:custGeom>
            <a:avLst/>
            <a:gdLst>
              <a:gd name="connsiteX0" fmla="*/ 0 w 107950"/>
              <a:gd name="connsiteY0" fmla="*/ 0 h 546100"/>
              <a:gd name="connsiteX1" fmla="*/ 107950 w 107950"/>
              <a:gd name="connsiteY1" fmla="*/ 311150 h 546100"/>
              <a:gd name="connsiteX2" fmla="*/ 76200 w 107950"/>
              <a:gd name="connsiteY2" fmla="*/ 546100 h 546100"/>
              <a:gd name="connsiteX0" fmla="*/ 0 w 110759"/>
              <a:gd name="connsiteY0" fmla="*/ 0 h 546100"/>
              <a:gd name="connsiteX1" fmla="*/ 107950 w 110759"/>
              <a:gd name="connsiteY1" fmla="*/ 311150 h 546100"/>
              <a:gd name="connsiteX2" fmla="*/ 76200 w 110759"/>
              <a:gd name="connsiteY2" fmla="*/ 546100 h 546100"/>
            </a:gdLst>
            <a:ahLst/>
            <a:cxnLst>
              <a:cxn ang="0">
                <a:pos x="connsiteX0" y="connsiteY0"/>
              </a:cxn>
              <a:cxn ang="0">
                <a:pos x="connsiteX1" y="connsiteY1"/>
              </a:cxn>
              <a:cxn ang="0">
                <a:pos x="connsiteX2" y="connsiteY2"/>
              </a:cxn>
            </a:cxnLst>
            <a:rect l="l" t="t" r="r" b="b"/>
            <a:pathLst>
              <a:path w="110759" h="546100">
                <a:moveTo>
                  <a:pt x="0" y="0"/>
                </a:moveTo>
                <a:cubicBezTo>
                  <a:pt x="35983" y="103717"/>
                  <a:pt x="95250" y="220133"/>
                  <a:pt x="107950" y="311150"/>
                </a:cubicBezTo>
                <a:cubicBezTo>
                  <a:pt x="120650" y="402167"/>
                  <a:pt x="86783" y="467783"/>
                  <a:pt x="76200" y="546100"/>
                </a:cubicBezTo>
              </a:path>
            </a:pathLst>
          </a:custGeom>
          <a:no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Freeform 37"/>
          <p:cNvSpPr/>
          <p:nvPr/>
        </p:nvSpPr>
        <p:spPr>
          <a:xfrm rot="21399414">
            <a:off x="8922666" y="565862"/>
            <a:ext cx="316899" cy="804432"/>
          </a:xfrm>
          <a:custGeom>
            <a:avLst/>
            <a:gdLst>
              <a:gd name="connsiteX0" fmla="*/ 241300 w 635000"/>
              <a:gd name="connsiteY0" fmla="*/ 0 h 1568450"/>
              <a:gd name="connsiteX1" fmla="*/ 0 w 635000"/>
              <a:gd name="connsiteY1" fmla="*/ 641350 h 1568450"/>
              <a:gd name="connsiteX2" fmla="*/ 247650 w 635000"/>
              <a:gd name="connsiteY2" fmla="*/ 1263650 h 1568450"/>
              <a:gd name="connsiteX3" fmla="*/ 165100 w 635000"/>
              <a:gd name="connsiteY3" fmla="*/ 1562100 h 1568450"/>
              <a:gd name="connsiteX4" fmla="*/ 469900 w 635000"/>
              <a:gd name="connsiteY4" fmla="*/ 1568450 h 1568450"/>
              <a:gd name="connsiteX5" fmla="*/ 635000 w 635000"/>
              <a:gd name="connsiteY5" fmla="*/ 615950 h 1568450"/>
              <a:gd name="connsiteX6" fmla="*/ 241300 w 635000"/>
              <a:gd name="connsiteY6" fmla="*/ 0 h 1568450"/>
              <a:gd name="connsiteX0" fmla="*/ 241300 w 642059"/>
              <a:gd name="connsiteY0" fmla="*/ 37 h 1568487"/>
              <a:gd name="connsiteX1" fmla="*/ 0 w 642059"/>
              <a:gd name="connsiteY1" fmla="*/ 641387 h 1568487"/>
              <a:gd name="connsiteX2" fmla="*/ 247650 w 642059"/>
              <a:gd name="connsiteY2" fmla="*/ 1263687 h 1568487"/>
              <a:gd name="connsiteX3" fmla="*/ 165100 w 642059"/>
              <a:gd name="connsiteY3" fmla="*/ 1562137 h 1568487"/>
              <a:gd name="connsiteX4" fmla="*/ 469900 w 642059"/>
              <a:gd name="connsiteY4" fmla="*/ 1568487 h 1568487"/>
              <a:gd name="connsiteX5" fmla="*/ 635000 w 642059"/>
              <a:gd name="connsiteY5" fmla="*/ 615987 h 1568487"/>
              <a:gd name="connsiteX6" fmla="*/ 241300 w 642059"/>
              <a:gd name="connsiteY6" fmla="*/ 37 h 1568487"/>
              <a:gd name="connsiteX0" fmla="*/ 241306 w 642065"/>
              <a:gd name="connsiteY0" fmla="*/ 37 h 1568487"/>
              <a:gd name="connsiteX1" fmla="*/ 6 w 642065"/>
              <a:gd name="connsiteY1" fmla="*/ 641387 h 1568487"/>
              <a:gd name="connsiteX2" fmla="*/ 247656 w 642065"/>
              <a:gd name="connsiteY2" fmla="*/ 1263687 h 1568487"/>
              <a:gd name="connsiteX3" fmla="*/ 165106 w 642065"/>
              <a:gd name="connsiteY3" fmla="*/ 1562137 h 1568487"/>
              <a:gd name="connsiteX4" fmla="*/ 469906 w 642065"/>
              <a:gd name="connsiteY4" fmla="*/ 1568487 h 1568487"/>
              <a:gd name="connsiteX5" fmla="*/ 635006 w 642065"/>
              <a:gd name="connsiteY5" fmla="*/ 615987 h 1568487"/>
              <a:gd name="connsiteX6" fmla="*/ 241306 w 642065"/>
              <a:gd name="connsiteY6" fmla="*/ 37 h 1568487"/>
              <a:gd name="connsiteX0" fmla="*/ 241306 w 642065"/>
              <a:gd name="connsiteY0" fmla="*/ 37 h 1568487"/>
              <a:gd name="connsiteX1" fmla="*/ 6 w 642065"/>
              <a:gd name="connsiteY1" fmla="*/ 641387 h 1568487"/>
              <a:gd name="connsiteX2" fmla="*/ 247656 w 642065"/>
              <a:gd name="connsiteY2" fmla="*/ 1263687 h 1568487"/>
              <a:gd name="connsiteX3" fmla="*/ 165106 w 642065"/>
              <a:gd name="connsiteY3" fmla="*/ 1562137 h 1568487"/>
              <a:gd name="connsiteX4" fmla="*/ 469906 w 642065"/>
              <a:gd name="connsiteY4" fmla="*/ 1568487 h 1568487"/>
              <a:gd name="connsiteX5" fmla="*/ 635006 w 642065"/>
              <a:gd name="connsiteY5" fmla="*/ 615987 h 1568487"/>
              <a:gd name="connsiteX6" fmla="*/ 241306 w 642065"/>
              <a:gd name="connsiteY6" fmla="*/ 37 h 1568487"/>
              <a:gd name="connsiteX0" fmla="*/ 241307 w 642066"/>
              <a:gd name="connsiteY0" fmla="*/ 37 h 1568487"/>
              <a:gd name="connsiteX1" fmla="*/ 7 w 642066"/>
              <a:gd name="connsiteY1" fmla="*/ 641387 h 1568487"/>
              <a:gd name="connsiteX2" fmla="*/ 247657 w 642066"/>
              <a:gd name="connsiteY2" fmla="*/ 1263687 h 1568487"/>
              <a:gd name="connsiteX3" fmla="*/ 165107 w 642066"/>
              <a:gd name="connsiteY3" fmla="*/ 1562137 h 1568487"/>
              <a:gd name="connsiteX4" fmla="*/ 469907 w 642066"/>
              <a:gd name="connsiteY4" fmla="*/ 1568487 h 1568487"/>
              <a:gd name="connsiteX5" fmla="*/ 635007 w 642066"/>
              <a:gd name="connsiteY5" fmla="*/ 615987 h 1568487"/>
              <a:gd name="connsiteX6" fmla="*/ 241307 w 642066"/>
              <a:gd name="connsiteY6" fmla="*/ 37 h 1568487"/>
              <a:gd name="connsiteX0" fmla="*/ 241307 w 642066"/>
              <a:gd name="connsiteY0" fmla="*/ 0 h 1568450"/>
              <a:gd name="connsiteX1" fmla="*/ 7 w 642066"/>
              <a:gd name="connsiteY1" fmla="*/ 641350 h 1568450"/>
              <a:gd name="connsiteX2" fmla="*/ 247657 w 642066"/>
              <a:gd name="connsiteY2" fmla="*/ 1263650 h 1568450"/>
              <a:gd name="connsiteX3" fmla="*/ 165107 w 642066"/>
              <a:gd name="connsiteY3" fmla="*/ 1562100 h 1568450"/>
              <a:gd name="connsiteX4" fmla="*/ 469907 w 642066"/>
              <a:gd name="connsiteY4" fmla="*/ 1568450 h 1568450"/>
              <a:gd name="connsiteX5" fmla="*/ 635007 w 642066"/>
              <a:gd name="connsiteY5" fmla="*/ 615950 h 1568450"/>
              <a:gd name="connsiteX6" fmla="*/ 241307 w 642066"/>
              <a:gd name="connsiteY6" fmla="*/ 0 h 1568450"/>
              <a:gd name="connsiteX0" fmla="*/ 241307 w 542042"/>
              <a:gd name="connsiteY0" fmla="*/ 0 h 1568450"/>
              <a:gd name="connsiteX1" fmla="*/ 7 w 542042"/>
              <a:gd name="connsiteY1" fmla="*/ 641350 h 1568450"/>
              <a:gd name="connsiteX2" fmla="*/ 247657 w 542042"/>
              <a:gd name="connsiteY2" fmla="*/ 1263650 h 1568450"/>
              <a:gd name="connsiteX3" fmla="*/ 165107 w 542042"/>
              <a:gd name="connsiteY3" fmla="*/ 1562100 h 1568450"/>
              <a:gd name="connsiteX4" fmla="*/ 469907 w 542042"/>
              <a:gd name="connsiteY4" fmla="*/ 1568450 h 1568450"/>
              <a:gd name="connsiteX5" fmla="*/ 520707 w 542042"/>
              <a:gd name="connsiteY5" fmla="*/ 698500 h 1568450"/>
              <a:gd name="connsiteX6" fmla="*/ 241307 w 542042"/>
              <a:gd name="connsiteY6" fmla="*/ 0 h 1568450"/>
              <a:gd name="connsiteX0" fmla="*/ 241307 w 525808"/>
              <a:gd name="connsiteY0" fmla="*/ 0 h 1568450"/>
              <a:gd name="connsiteX1" fmla="*/ 7 w 525808"/>
              <a:gd name="connsiteY1" fmla="*/ 641350 h 1568450"/>
              <a:gd name="connsiteX2" fmla="*/ 247657 w 525808"/>
              <a:gd name="connsiteY2" fmla="*/ 1263650 h 1568450"/>
              <a:gd name="connsiteX3" fmla="*/ 165107 w 525808"/>
              <a:gd name="connsiteY3" fmla="*/ 1562100 h 1568450"/>
              <a:gd name="connsiteX4" fmla="*/ 469907 w 525808"/>
              <a:gd name="connsiteY4" fmla="*/ 1568450 h 1568450"/>
              <a:gd name="connsiteX5" fmla="*/ 425457 w 525808"/>
              <a:gd name="connsiteY5" fmla="*/ 1250950 h 1568450"/>
              <a:gd name="connsiteX6" fmla="*/ 520707 w 525808"/>
              <a:gd name="connsiteY6" fmla="*/ 698500 h 1568450"/>
              <a:gd name="connsiteX7" fmla="*/ 241307 w 525808"/>
              <a:gd name="connsiteY7" fmla="*/ 0 h 1568450"/>
              <a:gd name="connsiteX0" fmla="*/ 241307 w 525808"/>
              <a:gd name="connsiteY0" fmla="*/ 0 h 1568450"/>
              <a:gd name="connsiteX1" fmla="*/ 7 w 525808"/>
              <a:gd name="connsiteY1" fmla="*/ 641350 h 1568450"/>
              <a:gd name="connsiteX2" fmla="*/ 247657 w 525808"/>
              <a:gd name="connsiteY2" fmla="*/ 1263650 h 1568450"/>
              <a:gd name="connsiteX3" fmla="*/ 165107 w 525808"/>
              <a:gd name="connsiteY3" fmla="*/ 1562100 h 1568450"/>
              <a:gd name="connsiteX4" fmla="*/ 469907 w 525808"/>
              <a:gd name="connsiteY4" fmla="*/ 1568450 h 1568450"/>
              <a:gd name="connsiteX5" fmla="*/ 425457 w 525808"/>
              <a:gd name="connsiteY5" fmla="*/ 1250950 h 1568450"/>
              <a:gd name="connsiteX6" fmla="*/ 520707 w 525808"/>
              <a:gd name="connsiteY6" fmla="*/ 698500 h 1568450"/>
              <a:gd name="connsiteX7" fmla="*/ 241307 w 525808"/>
              <a:gd name="connsiteY7" fmla="*/ 0 h 1568450"/>
              <a:gd name="connsiteX0" fmla="*/ 241307 w 525808"/>
              <a:gd name="connsiteY0" fmla="*/ 0 h 1568450"/>
              <a:gd name="connsiteX1" fmla="*/ 7 w 525808"/>
              <a:gd name="connsiteY1" fmla="*/ 641350 h 1568450"/>
              <a:gd name="connsiteX2" fmla="*/ 247657 w 525808"/>
              <a:gd name="connsiteY2" fmla="*/ 1263650 h 1568450"/>
              <a:gd name="connsiteX3" fmla="*/ 165107 w 525808"/>
              <a:gd name="connsiteY3" fmla="*/ 1562100 h 1568450"/>
              <a:gd name="connsiteX4" fmla="*/ 469907 w 525808"/>
              <a:gd name="connsiteY4" fmla="*/ 1568450 h 1568450"/>
              <a:gd name="connsiteX5" fmla="*/ 425457 w 525808"/>
              <a:gd name="connsiteY5" fmla="*/ 1250950 h 1568450"/>
              <a:gd name="connsiteX6" fmla="*/ 520707 w 525808"/>
              <a:gd name="connsiteY6" fmla="*/ 698500 h 1568450"/>
              <a:gd name="connsiteX7" fmla="*/ 241307 w 525808"/>
              <a:gd name="connsiteY7" fmla="*/ 0 h 1568450"/>
              <a:gd name="connsiteX0" fmla="*/ 241307 w 525808"/>
              <a:gd name="connsiteY0" fmla="*/ 0 h 1568450"/>
              <a:gd name="connsiteX1" fmla="*/ 7 w 525808"/>
              <a:gd name="connsiteY1" fmla="*/ 641350 h 1568450"/>
              <a:gd name="connsiteX2" fmla="*/ 247657 w 525808"/>
              <a:gd name="connsiteY2" fmla="*/ 1263650 h 1568450"/>
              <a:gd name="connsiteX3" fmla="*/ 469907 w 525808"/>
              <a:gd name="connsiteY3" fmla="*/ 1568450 h 1568450"/>
              <a:gd name="connsiteX4" fmla="*/ 425457 w 525808"/>
              <a:gd name="connsiteY4" fmla="*/ 1250950 h 1568450"/>
              <a:gd name="connsiteX5" fmla="*/ 520707 w 525808"/>
              <a:gd name="connsiteY5" fmla="*/ 698500 h 1568450"/>
              <a:gd name="connsiteX6" fmla="*/ 241307 w 525808"/>
              <a:gd name="connsiteY6" fmla="*/ 0 h 1568450"/>
              <a:gd name="connsiteX0" fmla="*/ 241307 w 525808"/>
              <a:gd name="connsiteY0" fmla="*/ 0 h 1263650"/>
              <a:gd name="connsiteX1" fmla="*/ 7 w 525808"/>
              <a:gd name="connsiteY1" fmla="*/ 641350 h 1263650"/>
              <a:gd name="connsiteX2" fmla="*/ 247657 w 525808"/>
              <a:gd name="connsiteY2" fmla="*/ 1263650 h 1263650"/>
              <a:gd name="connsiteX3" fmla="*/ 425457 w 525808"/>
              <a:gd name="connsiteY3" fmla="*/ 1250950 h 1263650"/>
              <a:gd name="connsiteX4" fmla="*/ 520707 w 525808"/>
              <a:gd name="connsiteY4" fmla="*/ 698500 h 1263650"/>
              <a:gd name="connsiteX5" fmla="*/ 241307 w 525808"/>
              <a:gd name="connsiteY5" fmla="*/ 0 h 1263650"/>
              <a:gd name="connsiteX0" fmla="*/ 241307 w 524440"/>
              <a:gd name="connsiteY0" fmla="*/ 0 h 1263650"/>
              <a:gd name="connsiteX1" fmla="*/ 7 w 524440"/>
              <a:gd name="connsiteY1" fmla="*/ 641350 h 1263650"/>
              <a:gd name="connsiteX2" fmla="*/ 247657 w 524440"/>
              <a:gd name="connsiteY2" fmla="*/ 1263650 h 1263650"/>
              <a:gd name="connsiteX3" fmla="*/ 406407 w 524440"/>
              <a:gd name="connsiteY3" fmla="*/ 977900 h 1263650"/>
              <a:gd name="connsiteX4" fmla="*/ 520707 w 524440"/>
              <a:gd name="connsiteY4" fmla="*/ 698500 h 1263650"/>
              <a:gd name="connsiteX5" fmla="*/ 241307 w 524440"/>
              <a:gd name="connsiteY5" fmla="*/ 0 h 1263650"/>
              <a:gd name="connsiteX0" fmla="*/ 241307 w 524440"/>
              <a:gd name="connsiteY0" fmla="*/ 0 h 1263650"/>
              <a:gd name="connsiteX1" fmla="*/ 7 w 524440"/>
              <a:gd name="connsiteY1" fmla="*/ 641350 h 1263650"/>
              <a:gd name="connsiteX2" fmla="*/ 247657 w 524440"/>
              <a:gd name="connsiteY2" fmla="*/ 1263650 h 1263650"/>
              <a:gd name="connsiteX3" fmla="*/ 406407 w 524440"/>
              <a:gd name="connsiteY3" fmla="*/ 977900 h 1263650"/>
              <a:gd name="connsiteX4" fmla="*/ 520707 w 524440"/>
              <a:gd name="connsiteY4" fmla="*/ 698500 h 1263650"/>
              <a:gd name="connsiteX5" fmla="*/ 241307 w 524440"/>
              <a:gd name="connsiteY5" fmla="*/ 0 h 1263650"/>
              <a:gd name="connsiteX0" fmla="*/ 241307 w 520707"/>
              <a:gd name="connsiteY0" fmla="*/ 0 h 1263650"/>
              <a:gd name="connsiteX1" fmla="*/ 7 w 520707"/>
              <a:gd name="connsiteY1" fmla="*/ 641350 h 1263650"/>
              <a:gd name="connsiteX2" fmla="*/ 247657 w 520707"/>
              <a:gd name="connsiteY2" fmla="*/ 1263650 h 1263650"/>
              <a:gd name="connsiteX3" fmla="*/ 520707 w 520707"/>
              <a:gd name="connsiteY3" fmla="*/ 698500 h 1263650"/>
              <a:gd name="connsiteX4" fmla="*/ 241307 w 520707"/>
              <a:gd name="connsiteY4" fmla="*/ 0 h 1263650"/>
              <a:gd name="connsiteX0" fmla="*/ 241307 w 538491"/>
              <a:gd name="connsiteY0" fmla="*/ 0 h 1263650"/>
              <a:gd name="connsiteX1" fmla="*/ 7 w 538491"/>
              <a:gd name="connsiteY1" fmla="*/ 641350 h 1263650"/>
              <a:gd name="connsiteX2" fmla="*/ 247657 w 538491"/>
              <a:gd name="connsiteY2" fmla="*/ 1263650 h 1263650"/>
              <a:gd name="connsiteX3" fmla="*/ 520707 w 538491"/>
              <a:gd name="connsiteY3" fmla="*/ 698500 h 1263650"/>
              <a:gd name="connsiteX4" fmla="*/ 241307 w 538491"/>
              <a:gd name="connsiteY4" fmla="*/ 0 h 1263650"/>
              <a:gd name="connsiteX0" fmla="*/ 241307 w 524130"/>
              <a:gd name="connsiteY0" fmla="*/ 0 h 1263650"/>
              <a:gd name="connsiteX1" fmla="*/ 7 w 524130"/>
              <a:gd name="connsiteY1" fmla="*/ 641350 h 1263650"/>
              <a:gd name="connsiteX2" fmla="*/ 247657 w 524130"/>
              <a:gd name="connsiteY2" fmla="*/ 1263650 h 1263650"/>
              <a:gd name="connsiteX3" fmla="*/ 520707 w 524130"/>
              <a:gd name="connsiteY3" fmla="*/ 698500 h 1263650"/>
              <a:gd name="connsiteX4" fmla="*/ 241307 w 524130"/>
              <a:gd name="connsiteY4" fmla="*/ 0 h 126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130" h="1263650">
                <a:moveTo>
                  <a:pt x="241307" y="0"/>
                </a:moveTo>
                <a:cubicBezTo>
                  <a:pt x="110074" y="226483"/>
                  <a:pt x="-1051" y="430742"/>
                  <a:pt x="7" y="641350"/>
                </a:cubicBezTo>
                <a:cubicBezTo>
                  <a:pt x="1065" y="851958"/>
                  <a:pt x="220140" y="1110192"/>
                  <a:pt x="247657" y="1263650"/>
                </a:cubicBezTo>
                <a:cubicBezTo>
                  <a:pt x="338674" y="1075267"/>
                  <a:pt x="486840" y="886883"/>
                  <a:pt x="520707" y="698500"/>
                </a:cubicBezTo>
                <a:cubicBezTo>
                  <a:pt x="554574" y="510117"/>
                  <a:pt x="328090" y="9525"/>
                  <a:pt x="241307"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p:cNvGrpSpPr/>
          <p:nvPr/>
        </p:nvGrpSpPr>
        <p:grpSpPr>
          <a:xfrm>
            <a:off x="7995801" y="7260449"/>
            <a:ext cx="1969722" cy="2238280"/>
            <a:chOff x="8488916" y="4454782"/>
            <a:chExt cx="1969722" cy="2238280"/>
          </a:xfrm>
        </p:grpSpPr>
        <p:sp>
          <p:nvSpPr>
            <p:cNvPr id="12" name="Arc 11"/>
            <p:cNvSpPr/>
            <p:nvPr/>
          </p:nvSpPr>
          <p:spPr bwMode="auto">
            <a:xfrm>
              <a:off x="8488916" y="5716666"/>
              <a:ext cx="1956121" cy="976396"/>
            </a:xfrm>
            <a:prstGeom prst="arc">
              <a:avLst>
                <a:gd name="adj1" fmla="val 10806730"/>
                <a:gd name="adj2" fmla="val 16161803"/>
              </a:avLst>
            </a:prstGeom>
            <a:solidFill>
              <a:srgbClr val="FDD08D"/>
            </a:solidFill>
            <a:ln w="9525" cap="flat" cmpd="sng" algn="ctr">
              <a:solidFill>
                <a:srgbClr val="FDD08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latin typeface="Arial" pitchFamily="34" charset="0"/>
                <a:ea typeface="ヒラギノ角ゴ Pro W3" pitchFamily="28" charset="-128"/>
              </a:endParaRPr>
            </a:p>
          </p:txBody>
        </p:sp>
        <p:sp>
          <p:nvSpPr>
            <p:cNvPr id="30" name="Arc 29"/>
            <p:cNvSpPr/>
            <p:nvPr/>
          </p:nvSpPr>
          <p:spPr bwMode="auto">
            <a:xfrm flipV="1">
              <a:off x="8502517" y="4454782"/>
              <a:ext cx="1956121" cy="1209646"/>
            </a:xfrm>
            <a:prstGeom prst="arc">
              <a:avLst>
                <a:gd name="adj1" fmla="val 10806730"/>
                <a:gd name="adj2" fmla="val 16161803"/>
              </a:avLst>
            </a:prstGeom>
            <a:solidFill>
              <a:srgbClr val="FDD08D"/>
            </a:solidFill>
            <a:ln w="9525" cap="flat" cmpd="sng" algn="ctr">
              <a:solidFill>
                <a:srgbClr val="FDD08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grpSp>
      <p:grpSp>
        <p:nvGrpSpPr>
          <p:cNvPr id="18" name="Group 17"/>
          <p:cNvGrpSpPr/>
          <p:nvPr/>
        </p:nvGrpSpPr>
        <p:grpSpPr>
          <a:xfrm>
            <a:off x="8477113" y="5125904"/>
            <a:ext cx="1039416" cy="1146147"/>
            <a:chOff x="8477113" y="5125904"/>
            <a:chExt cx="1039416" cy="1146147"/>
          </a:xfrm>
        </p:grpSpPr>
        <p:sp>
          <p:nvSpPr>
            <p:cNvPr id="3" name="Oval 2"/>
            <p:cNvSpPr/>
            <p:nvPr/>
          </p:nvSpPr>
          <p:spPr bwMode="auto">
            <a:xfrm>
              <a:off x="8477113" y="5214882"/>
              <a:ext cx="962275" cy="962275"/>
            </a:xfrm>
            <a:prstGeom prst="ellipse">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31" name="Oval 30"/>
            <p:cNvSpPr/>
            <p:nvPr/>
          </p:nvSpPr>
          <p:spPr bwMode="auto">
            <a:xfrm>
              <a:off x="8477113" y="5482916"/>
              <a:ext cx="133749" cy="426205"/>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33" name="Oval 32"/>
            <p:cNvSpPr/>
            <p:nvPr/>
          </p:nvSpPr>
          <p:spPr bwMode="auto">
            <a:xfrm>
              <a:off x="8496030" y="5601396"/>
              <a:ext cx="49636" cy="158171"/>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16698" y="5125904"/>
              <a:ext cx="999831" cy="1146147"/>
            </a:xfrm>
            <a:prstGeom prst="rect">
              <a:avLst/>
            </a:prstGeom>
          </p:spPr>
        </p:pic>
      </p:grpSp>
      <p:sp>
        <p:nvSpPr>
          <p:cNvPr id="17" name="TextBox 16"/>
          <p:cNvSpPr txBox="1"/>
          <p:nvPr/>
        </p:nvSpPr>
        <p:spPr>
          <a:xfrm>
            <a:off x="3679058" y="5551205"/>
            <a:ext cx="2659702" cy="369332"/>
          </a:xfrm>
          <a:prstGeom prst="rect">
            <a:avLst/>
          </a:prstGeom>
          <a:noFill/>
        </p:spPr>
        <p:txBody>
          <a:bodyPr wrap="none" rtlCol="0">
            <a:spAutoFit/>
          </a:bodyPr>
          <a:lstStyle/>
          <a:p>
            <a:r>
              <a:rPr lang="en-GB" dirty="0" smtClean="0"/>
              <a:t>1/683 watt per </a:t>
            </a:r>
            <a:r>
              <a:rPr lang="en-GB" dirty="0" err="1" smtClean="0"/>
              <a:t>steradian</a:t>
            </a:r>
            <a:endParaRPr lang="en-GB" dirty="0"/>
          </a:p>
        </p:txBody>
      </p:sp>
    </p:spTree>
    <p:extLst>
      <p:ext uri="{BB962C8B-B14F-4D97-AF65-F5344CB8AC3E}">
        <p14:creationId xmlns:p14="http://schemas.microsoft.com/office/powerpoint/2010/main" val="1533295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1"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par>
                                <p:cTn id="15" presetID="42" presetClass="entr" presetSubtype="0" fill="hold" grpId="1"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par>
                                <p:cTn id="30" presetID="8" presetClass="emph" presetSubtype="0" repeatCount="indefinite" autoRev="1" fill="hold" grpId="0" nodeType="withEffect">
                                  <p:stCondLst>
                                    <p:cond delay="0"/>
                                  </p:stCondLst>
                                  <p:childTnLst>
                                    <p:animRot by="300000">
                                      <p:cBhvr>
                                        <p:cTn id="31" dur="100" fill="hold"/>
                                        <p:tgtEl>
                                          <p:spTgt spid="38"/>
                                        </p:tgtEl>
                                        <p:attrNameLst>
                                          <p:attrName>r</p:attrName>
                                        </p:attrNameLst>
                                      </p:cBhvr>
                                    </p:animRot>
                                  </p:childTnLst>
                                </p:cTn>
                              </p:par>
                              <p:par>
                                <p:cTn id="32" presetID="8" presetClass="emph" presetSubtype="0" repeatCount="indefinite" autoRev="1" fill="hold" grpId="0" nodeType="withEffect">
                                  <p:stCondLst>
                                    <p:cond delay="0"/>
                                  </p:stCondLst>
                                  <p:childTnLst>
                                    <p:animRot by="-360000">
                                      <p:cBhvr>
                                        <p:cTn id="33" dur="300" fill="hold"/>
                                        <p:tgtEl>
                                          <p:spTgt spid="3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par>
                                <p:cTn id="41" presetID="10" presetClass="exit" presetSubtype="0" fill="hold" grpId="2"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36"/>
                                        </p:tgtEl>
                                      </p:cBhvr>
                                    </p:animEffect>
                                    <p:set>
                                      <p:cBhvr>
                                        <p:cTn id="46" dur="1" fill="hold">
                                          <p:stCondLst>
                                            <p:cond delay="499"/>
                                          </p:stCondLst>
                                        </p:cTn>
                                        <p:tgtEl>
                                          <p:spTgt spid="36"/>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35"/>
                                        </p:tgtEl>
                                      </p:cBhvr>
                                    </p:animEffect>
                                    <p:set>
                                      <p:cBhvr>
                                        <p:cTn id="49" dur="1" fill="hold">
                                          <p:stCondLst>
                                            <p:cond delay="499"/>
                                          </p:stCondLst>
                                        </p:cTn>
                                        <p:tgtEl>
                                          <p:spTgt spid="35"/>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37"/>
                                        </p:tgtEl>
                                      </p:cBhvr>
                                    </p:animEffect>
                                    <p:set>
                                      <p:cBhvr>
                                        <p:cTn id="52" dur="1" fill="hold">
                                          <p:stCondLst>
                                            <p:cond delay="499"/>
                                          </p:stCondLst>
                                        </p:cTn>
                                        <p:tgtEl>
                                          <p:spTgt spid="3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par>
                                <p:cTn id="58" presetID="42" presetClass="entr" presetSubtype="0"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childTnLst>
                          </p:cTn>
                        </p:par>
                        <p:par>
                          <p:cTn id="63" fill="hold">
                            <p:stCondLst>
                              <p:cond delay="1000"/>
                            </p:stCondLst>
                            <p:childTnLst>
                              <p:par>
                                <p:cTn id="64" presetID="6" presetClass="entr" presetSubtype="32" fill="hold" nodeType="after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circle(out)">
                                      <p:cBhvr>
                                        <p:cTn id="66" dur="2000"/>
                                        <p:tgtEl>
                                          <p:spTgt spid="11"/>
                                        </p:tgtEl>
                                      </p:cBhvr>
                                    </p:animEffect>
                                  </p:childTnLst>
                                </p:cTn>
                              </p:par>
                              <p:par>
                                <p:cTn id="67" presetID="22" presetClass="entr" presetSubtype="8" fill="hold" grpId="0" nodeType="withEffect">
                                  <p:stCondLst>
                                    <p:cond delay="1000"/>
                                  </p:stCondLst>
                                  <p:childTnLst>
                                    <p:set>
                                      <p:cBhvr>
                                        <p:cTn id="68" dur="1" fill="hold">
                                          <p:stCondLst>
                                            <p:cond delay="0"/>
                                          </p:stCondLst>
                                        </p:cTn>
                                        <p:tgtEl>
                                          <p:spTgt spid="16"/>
                                        </p:tgtEl>
                                        <p:attrNameLst>
                                          <p:attrName>style.visibility</p:attrName>
                                        </p:attrNameLst>
                                      </p:cBhvr>
                                      <p:to>
                                        <p:strVal val="visible"/>
                                      </p:to>
                                    </p:set>
                                    <p:animEffect transition="in" filter="wipe(left)">
                                      <p:cBhvr>
                                        <p:cTn id="69" dur="500"/>
                                        <p:tgtEl>
                                          <p:spTgt spid="16"/>
                                        </p:tgtEl>
                                      </p:cBhvr>
                                    </p:animEffect>
                                  </p:childTnLst>
                                </p:cTn>
                              </p:par>
                              <p:par>
                                <p:cTn id="70" presetID="22" presetClass="entr" presetSubtype="8" fill="hold" grpId="0" nodeType="withEffect">
                                  <p:stCondLst>
                                    <p:cond delay="1000"/>
                                  </p:stCondLst>
                                  <p:childTnLst>
                                    <p:set>
                                      <p:cBhvr>
                                        <p:cTn id="71" dur="1" fill="hold">
                                          <p:stCondLst>
                                            <p:cond delay="0"/>
                                          </p:stCondLst>
                                        </p:cTn>
                                        <p:tgtEl>
                                          <p:spTgt spid="17"/>
                                        </p:tgtEl>
                                        <p:attrNameLst>
                                          <p:attrName>style.visibility</p:attrName>
                                        </p:attrNameLst>
                                      </p:cBhvr>
                                      <p:to>
                                        <p:strVal val="visible"/>
                                      </p:to>
                                    </p:set>
                                    <p:animEffect transition="in" filter="wipe(left)">
                                      <p:cBhvr>
                                        <p:cTn id="7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animBg="1"/>
      <p:bldP spid="5" grpId="0"/>
      <p:bldP spid="6" grpId="0"/>
      <p:bldP spid="35" grpId="0" animBg="1"/>
      <p:bldP spid="35" grpId="1" animBg="1"/>
      <p:bldP spid="36" grpId="0" animBg="1"/>
      <p:bldP spid="36" grpId="1" animBg="1"/>
      <p:bldP spid="36" grpId="2" animBg="1"/>
      <p:bldP spid="37" grpId="0" animBg="1"/>
      <p:bldP spid="37" grpId="1" animBg="1"/>
      <p:bldP spid="38" grpId="0" animBg="1"/>
      <p:bldP spid="38" grpId="1" animBg="1"/>
      <p:bldP spid="38" grpId="2" animBg="1"/>
      <p:bldP spid="1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7000" y="0"/>
            <a:ext cx="6858000" cy="6858000"/>
          </a:xfrm>
          <a:prstGeom prst="rect">
            <a:avLst/>
          </a:prstGeom>
        </p:spPr>
      </p:pic>
      <p:sp>
        <p:nvSpPr>
          <p:cNvPr id="6" name="TextBox 5"/>
          <p:cNvSpPr txBox="1"/>
          <p:nvPr/>
        </p:nvSpPr>
        <p:spPr>
          <a:xfrm>
            <a:off x="0" y="0"/>
            <a:ext cx="3695700" cy="769441"/>
          </a:xfrm>
          <a:prstGeom prst="rect">
            <a:avLst/>
          </a:prstGeom>
          <a:noFill/>
        </p:spPr>
        <p:txBody>
          <a:bodyPr wrap="square" rtlCol="0">
            <a:spAutoFit/>
          </a:bodyPr>
          <a:lstStyle/>
          <a:p>
            <a:r>
              <a:rPr lang="en-GB" sz="4400" b="1" dirty="0" smtClean="0">
                <a:solidFill>
                  <a:srgbClr val="FF0000"/>
                </a:solidFill>
              </a:rPr>
              <a:t>The mole	</a:t>
            </a:r>
            <a:endParaRPr lang="en-GB" sz="3600" b="1" dirty="0">
              <a:solidFill>
                <a:srgbClr val="FF0000"/>
              </a:solidFill>
            </a:endParaRPr>
          </a:p>
        </p:txBody>
      </p:sp>
      <p:sp>
        <p:nvSpPr>
          <p:cNvPr id="4" name="Rectangle 3"/>
          <p:cNvSpPr/>
          <p:nvPr/>
        </p:nvSpPr>
        <p:spPr>
          <a:xfrm>
            <a:off x="122295" y="5279975"/>
            <a:ext cx="4202394" cy="461665"/>
          </a:xfrm>
          <a:prstGeom prst="rect">
            <a:avLst/>
          </a:prstGeom>
          <a:solidFill>
            <a:srgbClr val="FFFFB9"/>
          </a:solidFill>
        </p:spPr>
        <p:txBody>
          <a:bodyPr wrap="square">
            <a:spAutoFit/>
          </a:bodyPr>
          <a:lstStyle/>
          <a:p>
            <a:pPr algn="ctr"/>
            <a:r>
              <a:rPr lang="en-GB" sz="2400" dirty="0" smtClean="0">
                <a:solidFill>
                  <a:srgbClr val="FF0000"/>
                </a:solidFill>
              </a:rPr>
              <a:t>The Avogadro constant</a:t>
            </a:r>
            <a:endParaRPr lang="en-GB" sz="2400" baseline="-25000" dirty="0">
              <a:solidFill>
                <a:srgbClr val="FF0000"/>
              </a:solidFill>
            </a:endParaRPr>
          </a:p>
        </p:txBody>
      </p:sp>
      <p:sp>
        <p:nvSpPr>
          <p:cNvPr id="5" name="Oval 4"/>
          <p:cNvSpPr/>
          <p:nvPr/>
        </p:nvSpPr>
        <p:spPr bwMode="auto">
          <a:xfrm>
            <a:off x="3813171" y="2946528"/>
            <a:ext cx="1539240" cy="1539240"/>
          </a:xfrm>
          <a:prstGeom prst="ellipse">
            <a:avLst/>
          </a:prstGeom>
          <a:noFill/>
          <a:ln w="381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cxnSp>
        <p:nvCxnSpPr>
          <p:cNvPr id="7" name="Straight Connector 6"/>
          <p:cNvCxnSpPr>
            <a:stCxn id="5" idx="3"/>
            <a:endCxn id="4" idx="0"/>
          </p:cNvCxnSpPr>
          <p:nvPr/>
        </p:nvCxnSpPr>
        <p:spPr bwMode="auto">
          <a:xfrm flipH="1">
            <a:off x="2223492" y="4260352"/>
            <a:ext cx="1815095" cy="1019623"/>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1393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25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Cube 10"/>
          <p:cNvSpPr/>
          <p:nvPr/>
        </p:nvSpPr>
        <p:spPr bwMode="auto">
          <a:xfrm>
            <a:off x="2011895" y="2557956"/>
            <a:ext cx="7840023" cy="588788"/>
          </a:xfrm>
          <a:prstGeom prst="cube">
            <a:avLst>
              <a:gd name="adj" fmla="val 80044"/>
            </a:avLst>
          </a:prstGeom>
          <a:blipFill>
            <a:blip r:embed="rId3">
              <a:extLst>
                <a:ext uri="{28A0092B-C50C-407E-A947-70E740481C1C}">
                  <a14:useLocalDpi xmlns:a14="http://schemas.microsoft.com/office/drawing/2010/main"/>
                </a:ext>
              </a:extLst>
            </a:blip>
            <a:tile tx="0" ty="0" sx="100000" sy="100000" flip="none" algn="tl"/>
          </a:blip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15" name="TextBox 14"/>
          <p:cNvSpPr txBox="1"/>
          <p:nvPr/>
        </p:nvSpPr>
        <p:spPr>
          <a:xfrm>
            <a:off x="0" y="0"/>
            <a:ext cx="12298680" cy="769441"/>
          </a:xfrm>
          <a:prstGeom prst="rect">
            <a:avLst/>
          </a:prstGeom>
          <a:solidFill>
            <a:srgbClr val="DE9AC3"/>
          </a:solidFill>
        </p:spPr>
        <p:txBody>
          <a:bodyPr wrap="square" rtlCol="0">
            <a:spAutoFit/>
          </a:bodyPr>
          <a:lstStyle/>
          <a:p>
            <a:r>
              <a:rPr lang="en-GB" sz="4400" b="1" dirty="0" smtClean="0">
                <a:solidFill>
                  <a:srgbClr val="FF0000"/>
                </a:solidFill>
              </a:rPr>
              <a:t>The mole</a:t>
            </a:r>
            <a:endParaRPr lang="en-GB" sz="3200" b="1" dirty="0">
              <a:solidFill>
                <a:srgbClr val="FF0000"/>
              </a:solidFill>
            </a:endParaRPr>
          </a:p>
        </p:txBody>
      </p:sp>
      <p:sp>
        <p:nvSpPr>
          <p:cNvPr id="5" name="TextBox 4"/>
          <p:cNvSpPr txBox="1"/>
          <p:nvPr/>
        </p:nvSpPr>
        <p:spPr>
          <a:xfrm>
            <a:off x="292689" y="975620"/>
            <a:ext cx="10691686" cy="1261884"/>
          </a:xfrm>
          <a:prstGeom prst="rect">
            <a:avLst/>
          </a:prstGeom>
          <a:noFill/>
        </p:spPr>
        <p:txBody>
          <a:bodyPr wrap="square" rtlCol="0">
            <a:spAutoFit/>
          </a:bodyPr>
          <a:lstStyle/>
          <a:p>
            <a:r>
              <a:rPr lang="en-GB" sz="2800" b="1" dirty="0" smtClean="0"/>
              <a:t>Historically</a:t>
            </a:r>
          </a:p>
          <a:p>
            <a:pPr marL="457200" indent="-457200">
              <a:buFont typeface="Arial" panose="020B0604020202020204" pitchFamily="34" charset="0"/>
              <a:buChar char="•"/>
            </a:pPr>
            <a:r>
              <a:rPr lang="en-GB" sz="2400" dirty="0" smtClean="0"/>
              <a:t>Links chemical measurements to the SI</a:t>
            </a:r>
          </a:p>
          <a:p>
            <a:pPr marL="457200" indent="-457200">
              <a:buFont typeface="Arial" panose="020B0604020202020204" pitchFamily="34" charset="0"/>
              <a:buChar char="•"/>
            </a:pPr>
            <a:r>
              <a:rPr lang="en-GB" sz="2400" dirty="0" smtClean="0"/>
              <a:t>The Avogadro number of elementary entities, usually atoms or molecules</a:t>
            </a:r>
          </a:p>
        </p:txBody>
      </p:sp>
      <p:sp>
        <p:nvSpPr>
          <p:cNvPr id="6" name="TextBox 5"/>
          <p:cNvSpPr txBox="1"/>
          <p:nvPr/>
        </p:nvSpPr>
        <p:spPr>
          <a:xfrm>
            <a:off x="292689" y="2857344"/>
            <a:ext cx="5785339" cy="1261884"/>
          </a:xfrm>
          <a:prstGeom prst="rect">
            <a:avLst/>
          </a:prstGeom>
          <a:noFill/>
        </p:spPr>
        <p:txBody>
          <a:bodyPr wrap="square" rtlCol="0">
            <a:spAutoFit/>
          </a:bodyPr>
          <a:lstStyle/>
          <a:p>
            <a:r>
              <a:rPr lang="en-GB" sz="2800" b="1" dirty="0" smtClean="0"/>
              <a:t>In the SI currently…</a:t>
            </a:r>
          </a:p>
          <a:p>
            <a:pPr marL="342900" indent="-342900">
              <a:buFont typeface="Arial" panose="020B0604020202020204" pitchFamily="34" charset="0"/>
              <a:buChar char="•"/>
            </a:pPr>
            <a:r>
              <a:rPr lang="en-GB" sz="2400" dirty="0" smtClean="0"/>
              <a:t>The number of atoms in 12 g of </a:t>
            </a:r>
            <a:r>
              <a:rPr lang="en-GB" sz="2400" baseline="30000" dirty="0" smtClean="0"/>
              <a:t>12</a:t>
            </a:r>
            <a:r>
              <a:rPr lang="en-GB" sz="2400" dirty="0" smtClean="0"/>
              <a:t>C.</a:t>
            </a:r>
          </a:p>
          <a:p>
            <a:pPr marL="342900" indent="-342900">
              <a:buFont typeface="Arial" panose="020B0604020202020204" pitchFamily="34" charset="0"/>
              <a:buChar char="•"/>
            </a:pPr>
            <a:r>
              <a:rPr lang="en-GB" sz="2400" dirty="0" smtClean="0"/>
              <a:t>Defined by weighing</a:t>
            </a:r>
          </a:p>
        </p:txBody>
      </p:sp>
      <p:sp>
        <p:nvSpPr>
          <p:cNvPr id="10" name="TextBox 9"/>
          <p:cNvSpPr txBox="1"/>
          <p:nvPr/>
        </p:nvSpPr>
        <p:spPr>
          <a:xfrm>
            <a:off x="5787419" y="2848042"/>
            <a:ext cx="6202679" cy="1631216"/>
          </a:xfrm>
          <a:prstGeom prst="rect">
            <a:avLst/>
          </a:prstGeom>
          <a:noFill/>
        </p:spPr>
        <p:txBody>
          <a:bodyPr wrap="square" rtlCol="0">
            <a:spAutoFit/>
          </a:bodyPr>
          <a:lstStyle/>
          <a:p>
            <a:r>
              <a:rPr lang="en-GB" sz="2800" b="1" dirty="0" smtClean="0"/>
              <a:t>In the New SI…</a:t>
            </a:r>
          </a:p>
          <a:p>
            <a:pPr marL="457200" indent="-457200">
              <a:buFont typeface="Arial" panose="020B0604020202020204" pitchFamily="34" charset="0"/>
              <a:buChar char="•"/>
            </a:pPr>
            <a:r>
              <a:rPr lang="en-GB" sz="2400" dirty="0" smtClean="0"/>
              <a:t>Avogadro constant defined exactly</a:t>
            </a:r>
          </a:p>
          <a:p>
            <a:pPr marL="457200" indent="-457200">
              <a:buFont typeface="Arial" panose="020B0604020202020204" pitchFamily="34" charset="0"/>
              <a:buChar char="•"/>
            </a:pPr>
            <a:r>
              <a:rPr lang="en-GB" sz="2400" i="1" dirty="0" smtClean="0"/>
              <a:t>N</a:t>
            </a:r>
            <a:r>
              <a:rPr lang="en-GB" sz="2400" baseline="-25000" dirty="0" smtClean="0"/>
              <a:t>A</a:t>
            </a:r>
            <a:r>
              <a:rPr lang="en-GB" sz="2400" dirty="0" smtClean="0"/>
              <a:t>= 6.022140857×10</a:t>
            </a:r>
            <a:r>
              <a:rPr lang="en-GB" sz="2400" baseline="30000" dirty="0" smtClean="0"/>
              <a:t>23</a:t>
            </a:r>
            <a:r>
              <a:rPr lang="en-GB" sz="2400" dirty="0"/>
              <a:t> mol</a:t>
            </a:r>
            <a:r>
              <a:rPr lang="en-GB" sz="2400" baseline="30000" dirty="0" smtClean="0"/>
              <a:t>−1</a:t>
            </a:r>
            <a:r>
              <a:rPr lang="en-GB" sz="2400" dirty="0" smtClean="0"/>
              <a:t>.</a:t>
            </a:r>
          </a:p>
          <a:p>
            <a:pPr marL="457200" indent="-457200">
              <a:buFont typeface="Arial" panose="020B0604020202020204" pitchFamily="34" charset="0"/>
              <a:buChar char="•"/>
            </a:pPr>
            <a:r>
              <a:rPr lang="en-GB" sz="2400" dirty="0" smtClean="0"/>
              <a:t>Defined exactly: Realised by weighing</a:t>
            </a:r>
            <a:endParaRPr lang="en-GB" sz="2400" dirty="0"/>
          </a:p>
        </p:txBody>
      </p:sp>
      <p:sp>
        <p:nvSpPr>
          <p:cNvPr id="2" name="Can 1"/>
          <p:cNvSpPr/>
          <p:nvPr/>
        </p:nvSpPr>
        <p:spPr bwMode="auto">
          <a:xfrm>
            <a:off x="3550155" y="2385899"/>
            <a:ext cx="641320" cy="548159"/>
          </a:xfrm>
          <a:prstGeom prst="can">
            <a:avLst/>
          </a:prstGeom>
          <a:solidFill>
            <a:schemeClr val="bg1">
              <a:lumMod val="50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62" name="Can 61"/>
          <p:cNvSpPr/>
          <p:nvPr/>
        </p:nvSpPr>
        <p:spPr bwMode="auto">
          <a:xfrm>
            <a:off x="7856119" y="2573470"/>
            <a:ext cx="345423" cy="295245"/>
          </a:xfrm>
          <a:prstGeom prst="can">
            <a:avLst/>
          </a:prstGeom>
          <a:solidFill>
            <a:srgbClr val="FFC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pic>
        <p:nvPicPr>
          <p:cNvPr id="63" name="Picture 6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30092" y="4590451"/>
            <a:ext cx="2160000" cy="2160000"/>
          </a:xfrm>
          <a:prstGeom prst="rect">
            <a:avLst/>
          </a:prstGeom>
        </p:spPr>
      </p:pic>
      <p:grpSp>
        <p:nvGrpSpPr>
          <p:cNvPr id="17" name="Group 16"/>
          <p:cNvGrpSpPr/>
          <p:nvPr/>
        </p:nvGrpSpPr>
        <p:grpSpPr>
          <a:xfrm>
            <a:off x="5428423" y="384720"/>
            <a:ext cx="1708094" cy="8781261"/>
            <a:chOff x="5416014" y="-1437178"/>
            <a:chExt cx="1708094" cy="8781261"/>
          </a:xfrm>
        </p:grpSpPr>
        <p:sp>
          <p:nvSpPr>
            <p:cNvPr id="14" name="Freeform 13"/>
            <p:cNvSpPr/>
            <p:nvPr/>
          </p:nvSpPr>
          <p:spPr bwMode="auto">
            <a:xfrm>
              <a:off x="5416014" y="972272"/>
              <a:ext cx="1425697" cy="6371811"/>
            </a:xfrm>
            <a:custGeom>
              <a:avLst/>
              <a:gdLst>
                <a:gd name="connsiteX0" fmla="*/ 844952 w 1400537"/>
                <a:gd name="connsiteY0" fmla="*/ 0 h 5046562"/>
                <a:gd name="connsiteX1" fmla="*/ 1400537 w 1400537"/>
                <a:gd name="connsiteY1" fmla="*/ 1701479 h 5046562"/>
                <a:gd name="connsiteX2" fmla="*/ 0 w 1400537"/>
                <a:gd name="connsiteY2" fmla="*/ 4039565 h 5046562"/>
                <a:gd name="connsiteX3" fmla="*/ 1203767 w 1400537"/>
                <a:gd name="connsiteY3" fmla="*/ 5046562 h 5046562"/>
                <a:gd name="connsiteX0" fmla="*/ 845890 w 1401475"/>
                <a:gd name="connsiteY0" fmla="*/ 0 h 5046562"/>
                <a:gd name="connsiteX1" fmla="*/ 1401475 w 1401475"/>
                <a:gd name="connsiteY1" fmla="*/ 1701479 h 5046562"/>
                <a:gd name="connsiteX2" fmla="*/ 938 w 1401475"/>
                <a:gd name="connsiteY2" fmla="*/ 4039565 h 5046562"/>
                <a:gd name="connsiteX3" fmla="*/ 1204705 w 1401475"/>
                <a:gd name="connsiteY3" fmla="*/ 5046562 h 5046562"/>
                <a:gd name="connsiteX0" fmla="*/ 845890 w 1425697"/>
                <a:gd name="connsiteY0" fmla="*/ 0 h 5046562"/>
                <a:gd name="connsiteX1" fmla="*/ 1401475 w 1425697"/>
                <a:gd name="connsiteY1" fmla="*/ 1701479 h 5046562"/>
                <a:gd name="connsiteX2" fmla="*/ 938 w 1425697"/>
                <a:gd name="connsiteY2" fmla="*/ 4039565 h 5046562"/>
                <a:gd name="connsiteX3" fmla="*/ 1204705 w 1425697"/>
                <a:gd name="connsiteY3" fmla="*/ 5046562 h 5046562"/>
              </a:gdLst>
              <a:ahLst/>
              <a:cxnLst>
                <a:cxn ang="0">
                  <a:pos x="connsiteX0" y="connsiteY0"/>
                </a:cxn>
                <a:cxn ang="0">
                  <a:pos x="connsiteX1" y="connsiteY1"/>
                </a:cxn>
                <a:cxn ang="0">
                  <a:pos x="connsiteX2" y="connsiteY2"/>
                </a:cxn>
                <a:cxn ang="0">
                  <a:pos x="connsiteX3" y="connsiteY3"/>
                </a:cxn>
              </a:cxnLst>
              <a:rect l="l" t="t" r="r" b="b"/>
              <a:pathLst>
                <a:path w="1425697" h="5046562">
                  <a:moveTo>
                    <a:pt x="845890" y="0"/>
                  </a:moveTo>
                  <a:cubicBezTo>
                    <a:pt x="1031085" y="567160"/>
                    <a:pt x="1542300" y="1028218"/>
                    <a:pt x="1401475" y="1701479"/>
                  </a:cubicBezTo>
                  <a:cubicBezTo>
                    <a:pt x="1260650" y="2374740"/>
                    <a:pt x="33733" y="3482051"/>
                    <a:pt x="938" y="4039565"/>
                  </a:cubicBezTo>
                  <a:cubicBezTo>
                    <a:pt x="-31857" y="4597079"/>
                    <a:pt x="803449" y="4710896"/>
                    <a:pt x="1204705" y="5046562"/>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grpSp>
          <p:nvGrpSpPr>
            <p:cNvPr id="9" name="Group 8"/>
            <p:cNvGrpSpPr/>
            <p:nvPr/>
          </p:nvGrpSpPr>
          <p:grpSpPr>
            <a:xfrm>
              <a:off x="5421779" y="-1437178"/>
              <a:ext cx="1702329" cy="2481635"/>
              <a:chOff x="5726579" y="-1731640"/>
              <a:chExt cx="1702329" cy="2481635"/>
            </a:xfrm>
          </p:grpSpPr>
          <p:sp>
            <p:nvSpPr>
              <p:cNvPr id="4" name="Isosceles Triangle 3"/>
              <p:cNvSpPr/>
              <p:nvPr/>
            </p:nvSpPr>
            <p:spPr bwMode="auto">
              <a:xfrm>
                <a:off x="6402483" y="355943"/>
                <a:ext cx="350520" cy="394052"/>
              </a:xfrm>
              <a:prstGeom prst="triangle">
                <a:avLst/>
              </a:prstGeom>
              <a:gradFill flip="none" rotWithShape="1">
                <a:gsLst>
                  <a:gs pos="0">
                    <a:srgbClr val="00B050"/>
                  </a:gs>
                  <a:gs pos="72000">
                    <a:srgbClr val="B2D28D"/>
                  </a:gs>
                </a:gsLst>
                <a:path path="circle">
                  <a:fillToRect l="50000" t="50000" r="50000" b="50000"/>
                </a:path>
                <a:tileRect/>
              </a:gra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latin typeface="Arial" pitchFamily="34" charset="0"/>
                  <a:ea typeface="ヒラギノ角ゴ Pro W3" pitchFamily="28" charset="-128"/>
                </a:endParaRPr>
              </a:p>
            </p:txBody>
          </p:sp>
          <p:sp>
            <p:nvSpPr>
              <p:cNvPr id="3" name="Oval 2"/>
              <p:cNvSpPr/>
              <p:nvPr/>
            </p:nvSpPr>
            <p:spPr bwMode="auto">
              <a:xfrm>
                <a:off x="5726579" y="-1731640"/>
                <a:ext cx="1702329" cy="2284609"/>
              </a:xfrm>
              <a:prstGeom prst="ellipse">
                <a:avLst/>
              </a:prstGeom>
              <a:gradFill flip="none" rotWithShape="1">
                <a:gsLst>
                  <a:gs pos="0">
                    <a:srgbClr val="00B050"/>
                  </a:gs>
                  <a:gs pos="72000">
                    <a:srgbClr val="B2D28D"/>
                  </a:gs>
                </a:gsLst>
                <a:path path="circle">
                  <a:fillToRect l="50000" t="50000" r="50000" b="50000"/>
                </a:path>
                <a:tileRect/>
              </a:gra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grpSp>
      </p:grpSp>
      <p:sp>
        <p:nvSpPr>
          <p:cNvPr id="72" name="TextBox 71"/>
          <p:cNvSpPr txBox="1"/>
          <p:nvPr/>
        </p:nvSpPr>
        <p:spPr>
          <a:xfrm>
            <a:off x="1854024" y="2212775"/>
            <a:ext cx="1723549" cy="369332"/>
          </a:xfrm>
          <a:prstGeom prst="rect">
            <a:avLst/>
          </a:prstGeom>
          <a:noFill/>
        </p:spPr>
        <p:txBody>
          <a:bodyPr wrap="none" rtlCol="0">
            <a:spAutoFit/>
          </a:bodyPr>
          <a:lstStyle/>
          <a:p>
            <a:r>
              <a:rPr lang="en-GB" b="1" dirty="0" smtClean="0">
                <a:solidFill>
                  <a:srgbClr val="00B050"/>
                </a:solidFill>
              </a:rPr>
              <a:t>1 mole of lead</a:t>
            </a:r>
            <a:endParaRPr lang="en-GB" b="1" dirty="0">
              <a:solidFill>
                <a:srgbClr val="00B050"/>
              </a:solidFill>
            </a:endParaRPr>
          </a:p>
        </p:txBody>
      </p:sp>
      <p:sp>
        <p:nvSpPr>
          <p:cNvPr id="73" name="TextBox 72"/>
          <p:cNvSpPr txBox="1"/>
          <p:nvPr/>
        </p:nvSpPr>
        <p:spPr>
          <a:xfrm>
            <a:off x="7378701" y="2166098"/>
            <a:ext cx="2031325" cy="369332"/>
          </a:xfrm>
          <a:prstGeom prst="rect">
            <a:avLst/>
          </a:prstGeom>
          <a:noFill/>
        </p:spPr>
        <p:txBody>
          <a:bodyPr wrap="none" rtlCol="0">
            <a:spAutoFit/>
          </a:bodyPr>
          <a:lstStyle/>
          <a:p>
            <a:r>
              <a:rPr lang="en-GB" b="1" dirty="0" smtClean="0">
                <a:solidFill>
                  <a:srgbClr val="00B050"/>
                </a:solidFill>
              </a:rPr>
              <a:t>1 mole of copper</a:t>
            </a:r>
            <a:endParaRPr lang="en-GB" b="1" dirty="0">
              <a:solidFill>
                <a:srgbClr val="00B050"/>
              </a:solidFill>
            </a:endParaRPr>
          </a:p>
        </p:txBody>
      </p:sp>
      <p:sp>
        <p:nvSpPr>
          <p:cNvPr id="74" name="TextBox 73"/>
          <p:cNvSpPr txBox="1"/>
          <p:nvPr/>
        </p:nvSpPr>
        <p:spPr>
          <a:xfrm>
            <a:off x="2269202" y="2625678"/>
            <a:ext cx="1244251" cy="369332"/>
          </a:xfrm>
          <a:prstGeom prst="rect">
            <a:avLst/>
          </a:prstGeom>
          <a:noFill/>
        </p:spPr>
        <p:txBody>
          <a:bodyPr wrap="none" rtlCol="0">
            <a:spAutoFit/>
          </a:bodyPr>
          <a:lstStyle/>
          <a:p>
            <a:r>
              <a:rPr lang="en-GB" b="1" dirty="0" smtClean="0">
                <a:solidFill>
                  <a:srgbClr val="000000"/>
                </a:solidFill>
              </a:rPr>
              <a:t>18.27 cm</a:t>
            </a:r>
            <a:r>
              <a:rPr lang="en-GB" b="1" baseline="30000" dirty="0" smtClean="0">
                <a:solidFill>
                  <a:srgbClr val="000000"/>
                </a:solidFill>
              </a:rPr>
              <a:t>3</a:t>
            </a:r>
            <a:endParaRPr lang="en-GB" b="1" dirty="0">
              <a:solidFill>
                <a:srgbClr val="000000"/>
              </a:solidFill>
            </a:endParaRPr>
          </a:p>
        </p:txBody>
      </p:sp>
      <p:sp>
        <p:nvSpPr>
          <p:cNvPr id="75" name="TextBox 74"/>
          <p:cNvSpPr txBox="1"/>
          <p:nvPr/>
        </p:nvSpPr>
        <p:spPr>
          <a:xfrm>
            <a:off x="5638532" y="1222816"/>
            <a:ext cx="1372492" cy="369332"/>
          </a:xfrm>
          <a:prstGeom prst="rect">
            <a:avLst/>
          </a:prstGeom>
          <a:noFill/>
        </p:spPr>
        <p:txBody>
          <a:bodyPr wrap="none" rtlCol="0">
            <a:spAutoFit/>
          </a:bodyPr>
          <a:lstStyle/>
          <a:p>
            <a:r>
              <a:rPr lang="en-GB" b="1" dirty="0" smtClean="0">
                <a:solidFill>
                  <a:srgbClr val="000000"/>
                </a:solidFill>
              </a:rPr>
              <a:t>22,400 cm</a:t>
            </a:r>
            <a:r>
              <a:rPr lang="en-GB" b="1" baseline="30000" dirty="0" smtClean="0">
                <a:solidFill>
                  <a:srgbClr val="000000"/>
                </a:solidFill>
              </a:rPr>
              <a:t>3</a:t>
            </a:r>
            <a:endParaRPr lang="en-GB" b="1" dirty="0">
              <a:solidFill>
                <a:srgbClr val="000000"/>
              </a:solidFill>
            </a:endParaRPr>
          </a:p>
        </p:txBody>
      </p:sp>
      <p:sp>
        <p:nvSpPr>
          <p:cNvPr id="76" name="TextBox 75"/>
          <p:cNvSpPr txBox="1"/>
          <p:nvPr/>
        </p:nvSpPr>
        <p:spPr>
          <a:xfrm>
            <a:off x="6707548" y="232140"/>
            <a:ext cx="3262432" cy="369332"/>
          </a:xfrm>
          <a:prstGeom prst="rect">
            <a:avLst/>
          </a:prstGeom>
          <a:noFill/>
        </p:spPr>
        <p:txBody>
          <a:bodyPr wrap="none" rtlCol="0">
            <a:spAutoFit/>
          </a:bodyPr>
          <a:lstStyle/>
          <a:p>
            <a:r>
              <a:rPr lang="en-GB" b="1" dirty="0" smtClean="0">
                <a:solidFill>
                  <a:srgbClr val="00B050"/>
                </a:solidFill>
              </a:rPr>
              <a:t>1 mole of oxygen molecules</a:t>
            </a:r>
            <a:endParaRPr lang="en-GB" b="1" dirty="0">
              <a:solidFill>
                <a:srgbClr val="00B050"/>
              </a:solidFill>
            </a:endParaRPr>
          </a:p>
        </p:txBody>
      </p:sp>
      <p:sp>
        <p:nvSpPr>
          <p:cNvPr id="77" name="TextBox 76"/>
          <p:cNvSpPr txBox="1"/>
          <p:nvPr/>
        </p:nvSpPr>
        <p:spPr>
          <a:xfrm>
            <a:off x="8359413" y="2603861"/>
            <a:ext cx="1090363" cy="369332"/>
          </a:xfrm>
          <a:prstGeom prst="rect">
            <a:avLst/>
          </a:prstGeom>
          <a:noFill/>
        </p:spPr>
        <p:txBody>
          <a:bodyPr wrap="none" rtlCol="0">
            <a:spAutoFit/>
          </a:bodyPr>
          <a:lstStyle/>
          <a:p>
            <a:r>
              <a:rPr lang="en-GB" dirty="0" smtClean="0">
                <a:solidFill>
                  <a:srgbClr val="000000"/>
                </a:solidFill>
              </a:rPr>
              <a:t>7.09 cm</a:t>
            </a:r>
            <a:r>
              <a:rPr lang="en-GB" baseline="30000" dirty="0" smtClean="0">
                <a:solidFill>
                  <a:srgbClr val="000000"/>
                </a:solidFill>
              </a:rPr>
              <a:t>3</a:t>
            </a:r>
            <a:endParaRPr lang="en-GB" dirty="0">
              <a:solidFill>
                <a:srgbClr val="000000"/>
              </a:solidFill>
            </a:endParaRPr>
          </a:p>
        </p:txBody>
      </p:sp>
    </p:spTree>
    <p:extLst>
      <p:ext uri="{BB962C8B-B14F-4D97-AF65-F5344CB8AC3E}">
        <p14:creationId xmlns:p14="http://schemas.microsoft.com/office/powerpoint/2010/main" val="366191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grpId="0" nodeType="after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fade">
                                      <p:cBhvr>
                                        <p:cTn id="19" dur="1000"/>
                                        <p:tgtEl>
                                          <p:spTgt spid="72"/>
                                        </p:tgtEl>
                                      </p:cBhvr>
                                    </p:animEffect>
                                    <p:anim calcmode="lin" valueType="num">
                                      <p:cBhvr>
                                        <p:cTn id="20" dur="1000" fill="hold"/>
                                        <p:tgtEl>
                                          <p:spTgt spid="72"/>
                                        </p:tgtEl>
                                        <p:attrNameLst>
                                          <p:attrName>ppt_x</p:attrName>
                                        </p:attrNameLst>
                                      </p:cBhvr>
                                      <p:tavLst>
                                        <p:tav tm="0">
                                          <p:val>
                                            <p:strVal val="#ppt_x"/>
                                          </p:val>
                                        </p:tav>
                                        <p:tav tm="100000">
                                          <p:val>
                                            <p:strVal val="#ppt_x"/>
                                          </p:val>
                                        </p:tav>
                                      </p:tavLst>
                                    </p:anim>
                                    <p:anim calcmode="lin" valueType="num">
                                      <p:cBhvr>
                                        <p:cTn id="21" dur="1000" fill="hold"/>
                                        <p:tgtEl>
                                          <p:spTgt spid="72"/>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74"/>
                                        </p:tgtEl>
                                        <p:attrNameLst>
                                          <p:attrName>style.visibility</p:attrName>
                                        </p:attrNameLst>
                                      </p:cBhvr>
                                      <p:to>
                                        <p:strVal val="visible"/>
                                      </p:to>
                                    </p:set>
                                    <p:animEffect transition="in" filter="fade">
                                      <p:cBhvr>
                                        <p:cTn id="24" dur="1000"/>
                                        <p:tgtEl>
                                          <p:spTgt spid="74"/>
                                        </p:tgtEl>
                                      </p:cBhvr>
                                    </p:animEffect>
                                    <p:anim calcmode="lin" valueType="num">
                                      <p:cBhvr>
                                        <p:cTn id="25" dur="1000" fill="hold"/>
                                        <p:tgtEl>
                                          <p:spTgt spid="74"/>
                                        </p:tgtEl>
                                        <p:attrNameLst>
                                          <p:attrName>ppt_x</p:attrName>
                                        </p:attrNameLst>
                                      </p:cBhvr>
                                      <p:tavLst>
                                        <p:tav tm="0">
                                          <p:val>
                                            <p:strVal val="#ppt_x"/>
                                          </p:val>
                                        </p:tav>
                                        <p:tav tm="100000">
                                          <p:val>
                                            <p:strVal val="#ppt_x"/>
                                          </p:val>
                                        </p:tav>
                                      </p:tavLst>
                                    </p:anim>
                                    <p:anim calcmode="lin" valueType="num">
                                      <p:cBhvr>
                                        <p:cTn id="26"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fade">
                                      <p:cBhvr>
                                        <p:cTn id="31" dur="1000"/>
                                        <p:tgtEl>
                                          <p:spTgt spid="62"/>
                                        </p:tgtEl>
                                      </p:cBhvr>
                                    </p:animEffect>
                                    <p:anim calcmode="lin" valueType="num">
                                      <p:cBhvr>
                                        <p:cTn id="32" dur="1000" fill="hold"/>
                                        <p:tgtEl>
                                          <p:spTgt spid="62"/>
                                        </p:tgtEl>
                                        <p:attrNameLst>
                                          <p:attrName>ppt_x</p:attrName>
                                        </p:attrNameLst>
                                      </p:cBhvr>
                                      <p:tavLst>
                                        <p:tav tm="0">
                                          <p:val>
                                            <p:strVal val="#ppt_x"/>
                                          </p:val>
                                        </p:tav>
                                        <p:tav tm="100000">
                                          <p:val>
                                            <p:strVal val="#ppt_x"/>
                                          </p:val>
                                        </p:tav>
                                      </p:tavLst>
                                    </p:anim>
                                    <p:anim calcmode="lin" valueType="num">
                                      <p:cBhvr>
                                        <p:cTn id="33" dur="1000" fill="hold"/>
                                        <p:tgtEl>
                                          <p:spTgt spid="62"/>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73"/>
                                        </p:tgtEl>
                                        <p:attrNameLst>
                                          <p:attrName>style.visibility</p:attrName>
                                        </p:attrNameLst>
                                      </p:cBhvr>
                                      <p:to>
                                        <p:strVal val="visible"/>
                                      </p:to>
                                    </p:set>
                                    <p:animEffect transition="in" filter="fade">
                                      <p:cBhvr>
                                        <p:cTn id="36" dur="1000"/>
                                        <p:tgtEl>
                                          <p:spTgt spid="73"/>
                                        </p:tgtEl>
                                      </p:cBhvr>
                                    </p:animEffect>
                                    <p:anim calcmode="lin" valueType="num">
                                      <p:cBhvr>
                                        <p:cTn id="37" dur="1000" fill="hold"/>
                                        <p:tgtEl>
                                          <p:spTgt spid="73"/>
                                        </p:tgtEl>
                                        <p:attrNameLst>
                                          <p:attrName>ppt_x</p:attrName>
                                        </p:attrNameLst>
                                      </p:cBhvr>
                                      <p:tavLst>
                                        <p:tav tm="0">
                                          <p:val>
                                            <p:strVal val="#ppt_x"/>
                                          </p:val>
                                        </p:tav>
                                        <p:tav tm="100000">
                                          <p:val>
                                            <p:strVal val="#ppt_x"/>
                                          </p:val>
                                        </p:tav>
                                      </p:tavLst>
                                    </p:anim>
                                    <p:anim calcmode="lin" valueType="num">
                                      <p:cBhvr>
                                        <p:cTn id="38" dur="1000" fill="hold"/>
                                        <p:tgtEl>
                                          <p:spTgt spid="73"/>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77"/>
                                        </p:tgtEl>
                                        <p:attrNameLst>
                                          <p:attrName>style.visibility</p:attrName>
                                        </p:attrNameLst>
                                      </p:cBhvr>
                                      <p:to>
                                        <p:strVal val="visible"/>
                                      </p:to>
                                    </p:set>
                                    <p:animEffect transition="in" filter="fade">
                                      <p:cBhvr>
                                        <p:cTn id="41" dur="1000"/>
                                        <p:tgtEl>
                                          <p:spTgt spid="77"/>
                                        </p:tgtEl>
                                      </p:cBhvr>
                                    </p:animEffect>
                                    <p:anim calcmode="lin" valueType="num">
                                      <p:cBhvr>
                                        <p:cTn id="42" dur="1000" fill="hold"/>
                                        <p:tgtEl>
                                          <p:spTgt spid="77"/>
                                        </p:tgtEl>
                                        <p:attrNameLst>
                                          <p:attrName>ppt_x</p:attrName>
                                        </p:attrNameLst>
                                      </p:cBhvr>
                                      <p:tavLst>
                                        <p:tav tm="0">
                                          <p:val>
                                            <p:strVal val="#ppt_x"/>
                                          </p:val>
                                        </p:tav>
                                        <p:tav tm="100000">
                                          <p:val>
                                            <p:strVal val="#ppt_x"/>
                                          </p:val>
                                        </p:tav>
                                      </p:tavLst>
                                    </p:anim>
                                    <p:anim calcmode="lin" valueType="num">
                                      <p:cBhvr>
                                        <p:cTn id="43"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1000" fill="hold"/>
                                        <p:tgtEl>
                                          <p:spTgt spid="17"/>
                                        </p:tgtEl>
                                        <p:attrNameLst>
                                          <p:attrName>ppt_x</p:attrName>
                                        </p:attrNameLst>
                                      </p:cBhvr>
                                      <p:tavLst>
                                        <p:tav tm="0">
                                          <p:val>
                                            <p:strVal val="#ppt_x"/>
                                          </p:val>
                                        </p:tav>
                                        <p:tav tm="100000">
                                          <p:val>
                                            <p:strVal val="#ppt_x"/>
                                          </p:val>
                                        </p:tav>
                                      </p:tavLst>
                                    </p:anim>
                                    <p:anim calcmode="lin" valueType="num">
                                      <p:cBhvr additive="base">
                                        <p:cTn id="49" dur="1000" fill="hold"/>
                                        <p:tgtEl>
                                          <p:spTgt spid="17"/>
                                        </p:tgtEl>
                                        <p:attrNameLst>
                                          <p:attrName>ppt_y</p:attrName>
                                        </p:attrNameLst>
                                      </p:cBhvr>
                                      <p:tavLst>
                                        <p:tav tm="0">
                                          <p:val>
                                            <p:strVal val="1+#ppt_h/2"/>
                                          </p:val>
                                        </p:tav>
                                        <p:tav tm="100000">
                                          <p:val>
                                            <p:strVal val="#ppt_y"/>
                                          </p:val>
                                        </p:tav>
                                      </p:tavLst>
                                    </p:anim>
                                  </p:childTnLst>
                                </p:cTn>
                              </p:par>
                            </p:childTnLst>
                          </p:cTn>
                        </p:par>
                        <p:par>
                          <p:cTn id="50" fill="hold">
                            <p:stCondLst>
                              <p:cond delay="1000"/>
                            </p:stCondLst>
                            <p:childTnLst>
                              <p:par>
                                <p:cTn id="51" presetID="0" presetClass="path" presetSubtype="0" repeatCount="indefinite" autoRev="1" fill="hold" nodeType="afterEffect">
                                  <p:stCondLst>
                                    <p:cond delay="0"/>
                                  </p:stCondLst>
                                  <p:childTnLst>
                                    <p:animMotion origin="layout" path="M -4.375E-6 3.7037E-6 L 0.02474 0.03217 L -0.00664 0.0287 L -0.01041 -0.02014 L 0.02279 -0.01528 L 0.01042 0.02523 L -0.0151 0.00671 L 0.02084 0.00162 " pathEditMode="relative" rAng="0" ptsTypes="AAAAAAAA">
                                      <p:cBhvr>
                                        <p:cTn id="52" dur="10000" fill="hold"/>
                                        <p:tgtEl>
                                          <p:spTgt spid="17"/>
                                        </p:tgtEl>
                                        <p:attrNameLst>
                                          <p:attrName>ppt_x</p:attrName>
                                          <p:attrName>ppt_y</p:attrName>
                                        </p:attrNameLst>
                                      </p:cBhvr>
                                      <p:rCtr x="48200" y="60200"/>
                                    </p:animMotion>
                                  </p:childTnLst>
                                </p:cTn>
                              </p:par>
                              <p:par>
                                <p:cTn id="53" presetID="42" presetClass="entr" presetSubtype="0" fill="hold" grpId="0" nodeType="withEffect">
                                  <p:stCondLst>
                                    <p:cond delay="1000"/>
                                  </p:stCondLst>
                                  <p:childTnLst>
                                    <p:set>
                                      <p:cBhvr>
                                        <p:cTn id="54" dur="1" fill="hold">
                                          <p:stCondLst>
                                            <p:cond delay="0"/>
                                          </p:stCondLst>
                                        </p:cTn>
                                        <p:tgtEl>
                                          <p:spTgt spid="75"/>
                                        </p:tgtEl>
                                        <p:attrNameLst>
                                          <p:attrName>style.visibility</p:attrName>
                                        </p:attrNameLst>
                                      </p:cBhvr>
                                      <p:to>
                                        <p:strVal val="visible"/>
                                      </p:to>
                                    </p:set>
                                    <p:animEffect transition="in" filter="fade">
                                      <p:cBhvr>
                                        <p:cTn id="55" dur="1000"/>
                                        <p:tgtEl>
                                          <p:spTgt spid="75"/>
                                        </p:tgtEl>
                                      </p:cBhvr>
                                    </p:animEffect>
                                    <p:anim calcmode="lin" valueType="num">
                                      <p:cBhvr>
                                        <p:cTn id="56" dur="1000" fill="hold"/>
                                        <p:tgtEl>
                                          <p:spTgt spid="75"/>
                                        </p:tgtEl>
                                        <p:attrNameLst>
                                          <p:attrName>ppt_x</p:attrName>
                                        </p:attrNameLst>
                                      </p:cBhvr>
                                      <p:tavLst>
                                        <p:tav tm="0">
                                          <p:val>
                                            <p:strVal val="#ppt_x"/>
                                          </p:val>
                                        </p:tav>
                                        <p:tav tm="100000">
                                          <p:val>
                                            <p:strVal val="#ppt_x"/>
                                          </p:val>
                                        </p:tav>
                                      </p:tavLst>
                                    </p:anim>
                                    <p:anim calcmode="lin" valueType="num">
                                      <p:cBhvr>
                                        <p:cTn id="57" dur="1000" fill="hold"/>
                                        <p:tgtEl>
                                          <p:spTgt spid="75"/>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1000"/>
                                  </p:stCondLst>
                                  <p:childTnLst>
                                    <p:set>
                                      <p:cBhvr>
                                        <p:cTn id="59" dur="1" fill="hold">
                                          <p:stCondLst>
                                            <p:cond delay="0"/>
                                          </p:stCondLst>
                                        </p:cTn>
                                        <p:tgtEl>
                                          <p:spTgt spid="76"/>
                                        </p:tgtEl>
                                        <p:attrNameLst>
                                          <p:attrName>style.visibility</p:attrName>
                                        </p:attrNameLst>
                                      </p:cBhvr>
                                      <p:to>
                                        <p:strVal val="visible"/>
                                      </p:to>
                                    </p:set>
                                    <p:animEffect transition="in" filter="fade">
                                      <p:cBhvr>
                                        <p:cTn id="60" dur="1000"/>
                                        <p:tgtEl>
                                          <p:spTgt spid="76"/>
                                        </p:tgtEl>
                                      </p:cBhvr>
                                    </p:animEffect>
                                    <p:anim calcmode="lin" valueType="num">
                                      <p:cBhvr>
                                        <p:cTn id="61" dur="1000" fill="hold"/>
                                        <p:tgtEl>
                                          <p:spTgt spid="76"/>
                                        </p:tgtEl>
                                        <p:attrNameLst>
                                          <p:attrName>ppt_x</p:attrName>
                                        </p:attrNameLst>
                                      </p:cBhvr>
                                      <p:tavLst>
                                        <p:tav tm="0">
                                          <p:val>
                                            <p:strVal val="#ppt_x"/>
                                          </p:val>
                                        </p:tav>
                                        <p:tav tm="100000">
                                          <p:val>
                                            <p:strVal val="#ppt_x"/>
                                          </p:val>
                                        </p:tav>
                                      </p:tavLst>
                                    </p:anim>
                                    <p:anim calcmode="lin" valueType="num">
                                      <p:cBhvr>
                                        <p:cTn id="62"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2"/>
                                        </p:tgtEl>
                                      </p:cBhvr>
                                    </p:animEffect>
                                    <p:set>
                                      <p:cBhvr>
                                        <p:cTn id="70" dur="1" fill="hold">
                                          <p:stCondLst>
                                            <p:cond delay="499"/>
                                          </p:stCondLst>
                                        </p:cTn>
                                        <p:tgtEl>
                                          <p:spTgt spid="2"/>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72"/>
                                        </p:tgtEl>
                                      </p:cBhvr>
                                    </p:animEffect>
                                    <p:set>
                                      <p:cBhvr>
                                        <p:cTn id="73" dur="1" fill="hold">
                                          <p:stCondLst>
                                            <p:cond delay="499"/>
                                          </p:stCondLst>
                                        </p:cTn>
                                        <p:tgtEl>
                                          <p:spTgt spid="72"/>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74"/>
                                        </p:tgtEl>
                                      </p:cBhvr>
                                    </p:animEffect>
                                    <p:set>
                                      <p:cBhvr>
                                        <p:cTn id="76" dur="1" fill="hold">
                                          <p:stCondLst>
                                            <p:cond delay="499"/>
                                          </p:stCondLst>
                                        </p:cTn>
                                        <p:tgtEl>
                                          <p:spTgt spid="74"/>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62"/>
                                        </p:tgtEl>
                                      </p:cBhvr>
                                    </p:animEffect>
                                    <p:set>
                                      <p:cBhvr>
                                        <p:cTn id="79" dur="1" fill="hold">
                                          <p:stCondLst>
                                            <p:cond delay="499"/>
                                          </p:stCondLst>
                                        </p:cTn>
                                        <p:tgtEl>
                                          <p:spTgt spid="62"/>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73"/>
                                        </p:tgtEl>
                                      </p:cBhvr>
                                    </p:animEffect>
                                    <p:set>
                                      <p:cBhvr>
                                        <p:cTn id="82" dur="1" fill="hold">
                                          <p:stCondLst>
                                            <p:cond delay="499"/>
                                          </p:stCondLst>
                                        </p:cTn>
                                        <p:tgtEl>
                                          <p:spTgt spid="73"/>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77"/>
                                        </p:tgtEl>
                                      </p:cBhvr>
                                    </p:animEffect>
                                    <p:set>
                                      <p:cBhvr>
                                        <p:cTn id="85" dur="1" fill="hold">
                                          <p:stCondLst>
                                            <p:cond delay="499"/>
                                          </p:stCondLst>
                                        </p:cTn>
                                        <p:tgtEl>
                                          <p:spTgt spid="77"/>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7"/>
                                        </p:tgtEl>
                                      </p:cBhvr>
                                    </p:animEffect>
                                    <p:set>
                                      <p:cBhvr>
                                        <p:cTn id="88" dur="1" fill="hold">
                                          <p:stCondLst>
                                            <p:cond delay="499"/>
                                          </p:stCondLst>
                                        </p:cTn>
                                        <p:tgtEl>
                                          <p:spTgt spid="17"/>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75"/>
                                        </p:tgtEl>
                                      </p:cBhvr>
                                    </p:animEffect>
                                    <p:set>
                                      <p:cBhvr>
                                        <p:cTn id="91" dur="1" fill="hold">
                                          <p:stCondLst>
                                            <p:cond delay="499"/>
                                          </p:stCondLst>
                                        </p:cTn>
                                        <p:tgtEl>
                                          <p:spTgt spid="75"/>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76"/>
                                        </p:tgtEl>
                                      </p:cBhvr>
                                    </p:animEffect>
                                    <p:set>
                                      <p:cBhvr>
                                        <p:cTn id="94" dur="1" fill="hold">
                                          <p:stCondLst>
                                            <p:cond delay="499"/>
                                          </p:stCondLst>
                                        </p:cTn>
                                        <p:tgtEl>
                                          <p:spTgt spid="76"/>
                                        </p:tgtEl>
                                        <p:attrNameLst>
                                          <p:attrName>style.visibility</p:attrName>
                                        </p:attrNameLst>
                                      </p:cBhvr>
                                      <p:to>
                                        <p:strVal val="hidden"/>
                                      </p:to>
                                    </p:set>
                                  </p:childTnLst>
                                </p:cTn>
                              </p:par>
                              <p:par>
                                <p:cTn id="95" presetID="42" presetClass="entr" presetSubtype="0" fill="hold" grpId="0" nodeType="withEffect">
                                  <p:stCondLst>
                                    <p:cond delay="0"/>
                                  </p:stCondLst>
                                  <p:childTnLst>
                                    <p:set>
                                      <p:cBhvr>
                                        <p:cTn id="96" dur="1" fill="hold">
                                          <p:stCondLst>
                                            <p:cond delay="0"/>
                                          </p:stCondLst>
                                        </p:cTn>
                                        <p:tgtEl>
                                          <p:spTgt spid="6"/>
                                        </p:tgtEl>
                                        <p:attrNameLst>
                                          <p:attrName>style.visibility</p:attrName>
                                        </p:attrNameLst>
                                      </p:cBhvr>
                                      <p:to>
                                        <p:strVal val="visible"/>
                                      </p:to>
                                    </p:set>
                                    <p:animEffect transition="in" filter="fade">
                                      <p:cBhvr>
                                        <p:cTn id="97" dur="1000"/>
                                        <p:tgtEl>
                                          <p:spTgt spid="6"/>
                                        </p:tgtEl>
                                      </p:cBhvr>
                                    </p:animEffect>
                                    <p:anim calcmode="lin" valueType="num">
                                      <p:cBhvr>
                                        <p:cTn id="98" dur="1000" fill="hold"/>
                                        <p:tgtEl>
                                          <p:spTgt spid="6"/>
                                        </p:tgtEl>
                                        <p:attrNameLst>
                                          <p:attrName>ppt_x</p:attrName>
                                        </p:attrNameLst>
                                      </p:cBhvr>
                                      <p:tavLst>
                                        <p:tav tm="0">
                                          <p:val>
                                            <p:strVal val="#ppt_x"/>
                                          </p:val>
                                        </p:tav>
                                        <p:tav tm="100000">
                                          <p:val>
                                            <p:strVal val="#ppt_x"/>
                                          </p:val>
                                        </p:tav>
                                      </p:tavLst>
                                    </p:anim>
                                    <p:anim calcmode="lin" valueType="num">
                                      <p:cBhvr>
                                        <p:cTn id="9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10"/>
                                        </p:tgtEl>
                                        <p:attrNameLst>
                                          <p:attrName>style.visibility</p:attrName>
                                        </p:attrNameLst>
                                      </p:cBhvr>
                                      <p:to>
                                        <p:strVal val="visible"/>
                                      </p:to>
                                    </p:set>
                                    <p:animEffect transition="in" filter="fade">
                                      <p:cBhvr>
                                        <p:cTn id="104" dur="1000"/>
                                        <p:tgtEl>
                                          <p:spTgt spid="10"/>
                                        </p:tgtEl>
                                      </p:cBhvr>
                                    </p:animEffect>
                                    <p:anim calcmode="lin" valueType="num">
                                      <p:cBhvr>
                                        <p:cTn id="105" dur="1000" fill="hold"/>
                                        <p:tgtEl>
                                          <p:spTgt spid="10"/>
                                        </p:tgtEl>
                                        <p:attrNameLst>
                                          <p:attrName>ppt_x</p:attrName>
                                        </p:attrNameLst>
                                      </p:cBhvr>
                                      <p:tavLst>
                                        <p:tav tm="0">
                                          <p:val>
                                            <p:strVal val="#ppt_x"/>
                                          </p:val>
                                        </p:tav>
                                        <p:tav tm="100000">
                                          <p:val>
                                            <p:strVal val="#ppt_x"/>
                                          </p:val>
                                        </p:tav>
                                      </p:tavLst>
                                    </p:anim>
                                    <p:anim calcmode="lin" valueType="num">
                                      <p:cBhvr>
                                        <p:cTn id="10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6" grpId="0"/>
      <p:bldP spid="10" grpId="0"/>
      <p:bldP spid="2" grpId="0" animBg="1"/>
      <p:bldP spid="2" grpId="1" animBg="1"/>
      <p:bldP spid="62" grpId="0" animBg="1"/>
      <p:bldP spid="62" grpId="1" animBg="1"/>
      <p:bldP spid="72" grpId="0"/>
      <p:bldP spid="72" grpId="1"/>
      <p:bldP spid="73" grpId="0"/>
      <p:bldP spid="73" grpId="1"/>
      <p:bldP spid="74" grpId="0"/>
      <p:bldP spid="74" grpId="1"/>
      <p:bldP spid="75" grpId="0"/>
      <p:bldP spid="75" grpId="1"/>
      <p:bldP spid="76" grpId="0"/>
      <p:bldP spid="76" grpId="1"/>
      <p:bldP spid="77" grpId="0"/>
      <p:bldP spid="77"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7000" y="0"/>
            <a:ext cx="6858000" cy="6858000"/>
          </a:xfrm>
          <a:prstGeom prst="rect">
            <a:avLst/>
          </a:prstGeom>
        </p:spPr>
      </p:pic>
      <p:sp>
        <p:nvSpPr>
          <p:cNvPr id="16" name="TextBox 15"/>
          <p:cNvSpPr txBox="1"/>
          <p:nvPr/>
        </p:nvSpPr>
        <p:spPr>
          <a:xfrm>
            <a:off x="0" y="0"/>
            <a:ext cx="4331368" cy="2123658"/>
          </a:xfrm>
          <a:prstGeom prst="rect">
            <a:avLst/>
          </a:prstGeom>
          <a:noFill/>
        </p:spPr>
        <p:txBody>
          <a:bodyPr wrap="square" rtlCol="0">
            <a:spAutoFit/>
          </a:bodyPr>
          <a:lstStyle/>
          <a:p>
            <a:r>
              <a:rPr lang="en-GB" sz="4400" b="1" dirty="0" smtClean="0">
                <a:solidFill>
                  <a:srgbClr val="FF0000"/>
                </a:solidFill>
              </a:rPr>
              <a:t>Defining constants</a:t>
            </a:r>
            <a:endParaRPr lang="en-GB" sz="3600" b="1" dirty="0">
              <a:solidFill>
                <a:srgbClr val="FF0000"/>
              </a:solidFill>
            </a:endParaRPr>
          </a:p>
          <a:p>
            <a:endParaRPr lang="en-GB" sz="4400" b="1" dirty="0">
              <a:solidFill>
                <a:srgbClr val="FF0000"/>
              </a:solidFill>
            </a:endParaRPr>
          </a:p>
        </p:txBody>
      </p:sp>
    </p:spTree>
    <p:extLst>
      <p:ext uri="{BB962C8B-B14F-4D97-AF65-F5344CB8AC3E}">
        <p14:creationId xmlns:p14="http://schemas.microsoft.com/office/powerpoint/2010/main" val="458200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16000" y="549000"/>
            <a:ext cx="5760000" cy="5760000"/>
          </a:xfrm>
          <a:prstGeom prst="rect">
            <a:avLst/>
          </a:prstGeom>
        </p:spPr>
      </p:pic>
      <p:sp>
        <p:nvSpPr>
          <p:cNvPr id="50" name="Rectangle 8"/>
          <p:cNvSpPr>
            <a:spLocks noChangeArrowheads="1"/>
          </p:cNvSpPr>
          <p:nvPr/>
        </p:nvSpPr>
        <p:spPr bwMode="auto">
          <a:xfrm>
            <a:off x="58696" y="-29894"/>
            <a:ext cx="82564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r>
              <a:rPr lang="en-GB" sz="3200" b="1" dirty="0">
                <a:solidFill>
                  <a:srgbClr val="F62A08"/>
                </a:solidFill>
                <a:ea typeface="Arial Unicode MS" panose="020B0604020202020204" pitchFamily="34" charset="-128"/>
              </a:rPr>
              <a:t>The </a:t>
            </a:r>
            <a:r>
              <a:rPr lang="en-GB" sz="3200" b="1" dirty="0" smtClean="0">
                <a:solidFill>
                  <a:srgbClr val="F62A08"/>
                </a:solidFill>
                <a:ea typeface="Arial Unicode MS" panose="020B0604020202020204" pitchFamily="34" charset="-128"/>
              </a:rPr>
              <a:t>International </a:t>
            </a:r>
            <a:r>
              <a:rPr lang="en-GB" sz="3200" b="1" dirty="0">
                <a:solidFill>
                  <a:srgbClr val="F62A08"/>
                </a:solidFill>
                <a:ea typeface="Arial Unicode MS" panose="020B0604020202020204" pitchFamily="34" charset="-128"/>
              </a:rPr>
              <a:t>System of Units</a:t>
            </a:r>
          </a:p>
        </p:txBody>
      </p:sp>
      <p:sp>
        <p:nvSpPr>
          <p:cNvPr id="2" name="TextBox 1"/>
          <p:cNvSpPr txBox="1"/>
          <p:nvPr/>
        </p:nvSpPr>
        <p:spPr>
          <a:xfrm>
            <a:off x="8995526" y="3704879"/>
            <a:ext cx="1672254" cy="646331"/>
          </a:xfrm>
          <a:prstGeom prst="rect">
            <a:avLst/>
          </a:prstGeom>
          <a:noFill/>
        </p:spPr>
        <p:txBody>
          <a:bodyPr wrap="none" rtlCol="0">
            <a:spAutoFit/>
          </a:bodyPr>
          <a:lstStyle/>
          <a:p>
            <a:pPr algn="ctr"/>
            <a:r>
              <a:rPr lang="en-GB" sz="3600" dirty="0">
                <a:ea typeface="Arial Unicode MS" panose="020B0604020202020204" pitchFamily="34" charset="-128"/>
              </a:rPr>
              <a:t>second</a:t>
            </a:r>
          </a:p>
        </p:txBody>
      </p:sp>
      <p:sp>
        <p:nvSpPr>
          <p:cNvPr id="31" name="TextBox 30"/>
          <p:cNvSpPr txBox="1"/>
          <p:nvPr/>
        </p:nvSpPr>
        <p:spPr>
          <a:xfrm>
            <a:off x="8404799" y="1233727"/>
            <a:ext cx="1364476" cy="646331"/>
          </a:xfrm>
          <a:prstGeom prst="rect">
            <a:avLst/>
          </a:prstGeom>
          <a:noFill/>
        </p:spPr>
        <p:txBody>
          <a:bodyPr wrap="none" rtlCol="0">
            <a:spAutoFit/>
          </a:bodyPr>
          <a:lstStyle/>
          <a:p>
            <a:pPr algn="ctr"/>
            <a:r>
              <a:rPr lang="en-GB" sz="3600" dirty="0">
                <a:ea typeface="Arial Unicode MS" panose="020B0604020202020204" pitchFamily="34" charset="-128"/>
              </a:rPr>
              <a:t>metre</a:t>
            </a:r>
          </a:p>
        </p:txBody>
      </p:sp>
      <p:sp>
        <p:nvSpPr>
          <p:cNvPr id="32" name="TextBox 31"/>
          <p:cNvSpPr txBox="1"/>
          <p:nvPr/>
        </p:nvSpPr>
        <p:spPr>
          <a:xfrm>
            <a:off x="6843593" y="225835"/>
            <a:ext cx="1928734" cy="646331"/>
          </a:xfrm>
          <a:prstGeom prst="rect">
            <a:avLst/>
          </a:prstGeom>
          <a:noFill/>
        </p:spPr>
        <p:txBody>
          <a:bodyPr wrap="none" rtlCol="0">
            <a:spAutoFit/>
          </a:bodyPr>
          <a:lstStyle/>
          <a:p>
            <a:pPr algn="ctr"/>
            <a:r>
              <a:rPr lang="en-GB" sz="3600" dirty="0">
                <a:ea typeface="Arial Unicode MS" panose="020B0604020202020204" pitchFamily="34" charset="-128"/>
              </a:rPr>
              <a:t>kilogram</a:t>
            </a:r>
          </a:p>
        </p:txBody>
      </p:sp>
      <p:sp>
        <p:nvSpPr>
          <p:cNvPr id="33" name="TextBox 32"/>
          <p:cNvSpPr txBox="1"/>
          <p:nvPr/>
        </p:nvSpPr>
        <p:spPr>
          <a:xfrm>
            <a:off x="1906639" y="1233727"/>
            <a:ext cx="1800494" cy="646331"/>
          </a:xfrm>
          <a:prstGeom prst="rect">
            <a:avLst/>
          </a:prstGeom>
          <a:noFill/>
        </p:spPr>
        <p:txBody>
          <a:bodyPr wrap="none" rtlCol="0">
            <a:spAutoFit/>
          </a:bodyPr>
          <a:lstStyle/>
          <a:p>
            <a:pPr algn="ctr"/>
            <a:r>
              <a:rPr lang="en-GB" sz="3600" dirty="0">
                <a:ea typeface="Arial Unicode MS" panose="020B0604020202020204" pitchFamily="34" charset="-128"/>
              </a:rPr>
              <a:t>candela</a:t>
            </a:r>
          </a:p>
        </p:txBody>
      </p:sp>
      <p:sp>
        <p:nvSpPr>
          <p:cNvPr id="34" name="TextBox 33"/>
          <p:cNvSpPr txBox="1"/>
          <p:nvPr/>
        </p:nvSpPr>
        <p:spPr>
          <a:xfrm>
            <a:off x="1830255" y="3700654"/>
            <a:ext cx="1184940" cy="646331"/>
          </a:xfrm>
          <a:prstGeom prst="rect">
            <a:avLst/>
          </a:prstGeom>
          <a:noFill/>
        </p:spPr>
        <p:txBody>
          <a:bodyPr wrap="none" rtlCol="0">
            <a:spAutoFit/>
          </a:bodyPr>
          <a:lstStyle/>
          <a:p>
            <a:pPr algn="ctr"/>
            <a:r>
              <a:rPr lang="en-GB" sz="3600" dirty="0">
                <a:ea typeface="Arial Unicode MS" panose="020B0604020202020204" pitchFamily="34" charset="-128"/>
              </a:rPr>
              <a:t>mole</a:t>
            </a:r>
          </a:p>
        </p:txBody>
      </p:sp>
      <p:sp>
        <p:nvSpPr>
          <p:cNvPr id="36" name="TextBox 35"/>
          <p:cNvSpPr txBox="1"/>
          <p:nvPr/>
        </p:nvSpPr>
        <p:spPr>
          <a:xfrm>
            <a:off x="7530200" y="5985833"/>
            <a:ext cx="1749198" cy="646331"/>
          </a:xfrm>
          <a:prstGeom prst="rect">
            <a:avLst/>
          </a:prstGeom>
          <a:noFill/>
        </p:spPr>
        <p:txBody>
          <a:bodyPr wrap="none" rtlCol="0">
            <a:spAutoFit/>
          </a:bodyPr>
          <a:lstStyle/>
          <a:p>
            <a:pPr algn="ctr"/>
            <a:r>
              <a:rPr lang="en-GB" sz="3600" dirty="0">
                <a:ea typeface="Arial Unicode MS" panose="020B0604020202020204" pitchFamily="34" charset="-128"/>
              </a:rPr>
              <a:t>ampere</a:t>
            </a:r>
          </a:p>
        </p:txBody>
      </p:sp>
      <p:sp>
        <p:nvSpPr>
          <p:cNvPr id="38" name="TextBox 37"/>
          <p:cNvSpPr txBox="1"/>
          <p:nvPr/>
        </p:nvSpPr>
        <p:spPr>
          <a:xfrm>
            <a:off x="3335321" y="5985834"/>
            <a:ext cx="1364476" cy="646331"/>
          </a:xfrm>
          <a:prstGeom prst="rect">
            <a:avLst/>
          </a:prstGeom>
          <a:noFill/>
        </p:spPr>
        <p:txBody>
          <a:bodyPr wrap="none" rtlCol="0">
            <a:spAutoFit/>
          </a:bodyPr>
          <a:lstStyle/>
          <a:p>
            <a:pPr algn="ctr"/>
            <a:r>
              <a:rPr lang="en-GB" sz="3600" dirty="0">
                <a:ea typeface="Arial Unicode MS" panose="020B0604020202020204" pitchFamily="34" charset="-128"/>
              </a:rPr>
              <a:t>kelvin</a:t>
            </a:r>
          </a:p>
        </p:txBody>
      </p:sp>
    </p:spTree>
    <p:extLst>
      <p:ext uri="{BB962C8B-B14F-4D97-AF65-F5344CB8AC3E}">
        <p14:creationId xmlns:p14="http://schemas.microsoft.com/office/powerpoint/2010/main" val="198971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79650" y="4108167"/>
            <a:ext cx="9049545" cy="1558338"/>
          </a:xfrm>
          <a:prstGeom prst="rect">
            <a:avLst/>
          </a:prstGeom>
          <a:solidFill>
            <a:srgbClr val="DE9AC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64" name="Rectangle 63"/>
          <p:cNvSpPr/>
          <p:nvPr/>
        </p:nvSpPr>
        <p:spPr bwMode="auto">
          <a:xfrm>
            <a:off x="279650" y="2481681"/>
            <a:ext cx="9049545" cy="1407413"/>
          </a:xfrm>
          <a:prstGeom prst="rect">
            <a:avLst/>
          </a:prstGeom>
          <a:solidFill>
            <a:srgbClr val="A17DB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65" name="Rectangle 64"/>
          <p:cNvSpPr/>
          <p:nvPr/>
        </p:nvSpPr>
        <p:spPr bwMode="auto">
          <a:xfrm>
            <a:off x="279650" y="987832"/>
            <a:ext cx="9049545" cy="1255341"/>
          </a:xfrm>
          <a:prstGeom prst="rect">
            <a:avLst/>
          </a:prstGeom>
          <a:solidFill>
            <a:srgbClr val="7DA8D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15" name="TextBox 14"/>
          <p:cNvSpPr txBox="1"/>
          <p:nvPr/>
        </p:nvSpPr>
        <p:spPr>
          <a:xfrm>
            <a:off x="0" y="0"/>
            <a:ext cx="9861630" cy="769441"/>
          </a:xfrm>
          <a:prstGeom prst="rect">
            <a:avLst/>
          </a:prstGeom>
          <a:noFill/>
        </p:spPr>
        <p:txBody>
          <a:bodyPr wrap="square" rtlCol="0">
            <a:spAutoFit/>
          </a:bodyPr>
          <a:lstStyle/>
          <a:p>
            <a:r>
              <a:rPr lang="en-GB" sz="4400" b="1" dirty="0" smtClean="0">
                <a:solidFill>
                  <a:srgbClr val="FF0000"/>
                </a:solidFill>
              </a:rPr>
              <a:t>Defining constants</a:t>
            </a:r>
            <a:endParaRPr lang="en-GB" sz="3200" b="1" dirty="0">
              <a:solidFill>
                <a:srgbClr val="FF0000"/>
              </a:solidFill>
            </a:endParaRPr>
          </a:p>
        </p:txBody>
      </p:sp>
      <mc:AlternateContent xmlns:mc="http://schemas.openxmlformats.org/markup-compatibility/2006" xmlns:a14="http://schemas.microsoft.com/office/drawing/2010/main">
        <mc:Choice Requires="a14">
          <p:sp>
            <p:nvSpPr>
              <p:cNvPr id="5" name="TextBox 4"/>
              <p:cNvSpPr txBox="1"/>
              <p:nvPr/>
            </p:nvSpPr>
            <p:spPr>
              <a:xfrm>
                <a:off x="294890" y="972467"/>
                <a:ext cx="9149221" cy="4339650"/>
              </a:xfrm>
              <a:prstGeom prst="rect">
                <a:avLst/>
              </a:prstGeom>
              <a:noFill/>
            </p:spPr>
            <p:txBody>
              <a:bodyPr wrap="square" rtlCol="0">
                <a:spAutoFit/>
              </a:bodyPr>
              <a:lstStyle/>
              <a:p>
                <a:r>
                  <a:rPr lang="en-GB" sz="2800" b="1" dirty="0" smtClean="0">
                    <a:solidFill>
                      <a:srgbClr val="000000"/>
                    </a:solidFill>
                  </a:rPr>
                  <a:t>kelvin, </a:t>
                </a:r>
                <a14:m>
                  <m:oMath xmlns:m="http://schemas.openxmlformats.org/officeDocument/2006/math">
                    <m:r>
                      <a:rPr lang="en-GB" sz="2800" b="1" i="1" smtClean="0">
                        <a:solidFill>
                          <a:srgbClr val="000000"/>
                        </a:solidFill>
                        <a:latin typeface="Cambria Math" panose="02040503050406030204" pitchFamily="18" charset="0"/>
                      </a:rPr>
                      <m:t>𝒌</m:t>
                    </m:r>
                  </m:oMath>
                </a14:m>
                <a:r>
                  <a:rPr lang="en-GB" sz="2800" b="1" dirty="0" smtClean="0">
                    <a:solidFill>
                      <a:srgbClr val="000000"/>
                    </a:solidFill>
                  </a:rPr>
                  <a:t>, </a:t>
                </a:r>
                <a14:m>
                  <m:oMath xmlns:m="http://schemas.openxmlformats.org/officeDocument/2006/math">
                    <m:r>
                      <a:rPr lang="en-GB" sz="2800" b="1">
                        <a:solidFill>
                          <a:srgbClr val="000000"/>
                        </a:solidFill>
                        <a:latin typeface="Cambria Math" panose="02040503050406030204" pitchFamily="18" charset="0"/>
                      </a:rPr>
                      <m:t>𝚫</m:t>
                    </m:r>
                    <m:sSub>
                      <m:sSubPr>
                        <m:ctrlPr>
                          <a:rPr lang="en-GB" sz="2800" b="1" i="1">
                            <a:solidFill>
                              <a:srgbClr val="000000"/>
                            </a:solidFill>
                            <a:latin typeface="Cambria Math" panose="02040503050406030204" pitchFamily="18" charset="0"/>
                          </a:rPr>
                        </m:ctrlPr>
                      </m:sSubPr>
                      <m:e>
                        <m:r>
                          <a:rPr lang="en-GB" sz="2800" b="1" i="1">
                            <a:solidFill>
                              <a:srgbClr val="000000"/>
                            </a:solidFill>
                            <a:latin typeface="Cambria Math" panose="02040503050406030204" pitchFamily="18" charset="0"/>
                          </a:rPr>
                          <m:t>𝝂</m:t>
                        </m:r>
                      </m:e>
                      <m:sub>
                        <m:r>
                          <a:rPr lang="en-GB" sz="2800" b="1" i="0" smtClean="0">
                            <a:solidFill>
                              <a:srgbClr val="000000"/>
                            </a:solidFill>
                            <a:latin typeface="Cambria Math" panose="02040503050406030204" pitchFamily="18" charset="0"/>
                          </a:rPr>
                          <m:t>𝐂𝐬</m:t>
                        </m:r>
                      </m:sub>
                    </m:sSub>
                    <m:r>
                      <a:rPr lang="en-GB" sz="2800" b="1" i="1">
                        <a:solidFill>
                          <a:srgbClr val="000000"/>
                        </a:solidFill>
                        <a:latin typeface="Cambria Math" panose="02040503050406030204" pitchFamily="18" charset="0"/>
                      </a:rPr>
                      <m:t>, </m:t>
                    </m:r>
                    <m:r>
                      <a:rPr lang="en-GB" sz="2800" b="1" i="1">
                        <a:solidFill>
                          <a:srgbClr val="000000"/>
                        </a:solidFill>
                        <a:latin typeface="Cambria Math" panose="02040503050406030204" pitchFamily="18" charset="0"/>
                      </a:rPr>
                      <m:t>𝒄</m:t>
                    </m:r>
                    <m:r>
                      <a:rPr lang="en-GB" sz="2800" b="1" i="1">
                        <a:solidFill>
                          <a:srgbClr val="000000"/>
                        </a:solidFill>
                        <a:latin typeface="Cambria Math" panose="02040503050406030204" pitchFamily="18" charset="0"/>
                      </a:rPr>
                      <m:t>, </m:t>
                    </m:r>
                    <m:r>
                      <a:rPr lang="en-GB" sz="2800" b="1" i="1">
                        <a:solidFill>
                          <a:srgbClr val="000000"/>
                        </a:solidFill>
                        <a:latin typeface="Cambria Math" panose="02040503050406030204" pitchFamily="18" charset="0"/>
                      </a:rPr>
                      <m:t>𝒉</m:t>
                    </m:r>
                  </m:oMath>
                </a14:m>
                <a:endParaRPr lang="en-GB" sz="2800" b="1" dirty="0">
                  <a:solidFill>
                    <a:srgbClr val="000000"/>
                  </a:solidFill>
                </a:endParaRPr>
              </a:p>
              <a:p>
                <a:pPr marL="457200" indent="-457200">
                  <a:buFont typeface="Arial" panose="020B0604020202020204" pitchFamily="34" charset="0"/>
                  <a:buChar char="•"/>
                </a:pPr>
                <a:r>
                  <a:rPr lang="en-GB" sz="2400" dirty="0">
                    <a:solidFill>
                      <a:srgbClr val="000000"/>
                    </a:solidFill>
                  </a:rPr>
                  <a:t>The </a:t>
                </a:r>
                <a:r>
                  <a:rPr lang="en-GB" sz="2400" dirty="0" smtClean="0">
                    <a:solidFill>
                      <a:srgbClr val="000000"/>
                    </a:solidFill>
                  </a:rPr>
                  <a:t>Boltzmann, </a:t>
                </a:r>
                <a:r>
                  <a:rPr lang="en-GB" sz="2400" i="1" dirty="0" smtClean="0">
                    <a:solidFill>
                      <a:srgbClr val="000000"/>
                    </a:solidFill>
                  </a:rPr>
                  <a:t>k</a:t>
                </a:r>
                <a:r>
                  <a:rPr lang="en-GB" sz="2400" dirty="0" smtClean="0">
                    <a:solidFill>
                      <a:srgbClr val="000000"/>
                    </a:solidFill>
                  </a:rPr>
                  <a:t>, constant </a:t>
                </a:r>
                <a:r>
                  <a:rPr lang="en-GB" sz="2400" dirty="0">
                    <a:solidFill>
                      <a:srgbClr val="000000"/>
                    </a:solidFill>
                  </a:rPr>
                  <a:t>is a scaling </a:t>
                </a:r>
                <a:r>
                  <a:rPr lang="en-GB" sz="2400" dirty="0" smtClean="0">
                    <a:solidFill>
                      <a:srgbClr val="000000"/>
                    </a:solidFill>
                  </a:rPr>
                  <a:t>constant</a:t>
                </a:r>
                <a:endParaRPr lang="en-GB" sz="2400" dirty="0">
                  <a:solidFill>
                    <a:srgbClr val="000000"/>
                  </a:solidFill>
                </a:endParaRPr>
              </a:p>
              <a:p>
                <a:pPr marL="457200" indent="-457200">
                  <a:buFont typeface="Arial" panose="020B0604020202020204" pitchFamily="34" charset="0"/>
                  <a:buChar char="•"/>
                </a:pPr>
                <a:r>
                  <a:rPr lang="en-GB" sz="2400" dirty="0" smtClean="0">
                    <a:solidFill>
                      <a:srgbClr val="000000"/>
                    </a:solidFill>
                  </a:rPr>
                  <a:t>It relates temperature to molecular energy</a:t>
                </a:r>
              </a:p>
              <a:p>
                <a:pPr marL="457200" indent="-457200">
                  <a:buFont typeface="Arial" panose="020B0604020202020204" pitchFamily="34" charset="0"/>
                  <a:buChar char="•"/>
                </a:pPr>
                <a:endParaRPr lang="en-GB" sz="2400" dirty="0" smtClean="0">
                  <a:solidFill>
                    <a:srgbClr val="000000"/>
                  </a:solidFill>
                </a:endParaRPr>
              </a:p>
              <a:p>
                <a:r>
                  <a:rPr lang="en-GB" sz="2800" b="1" dirty="0" smtClean="0">
                    <a:solidFill>
                      <a:srgbClr val="000000"/>
                    </a:solidFill>
                  </a:rPr>
                  <a:t>candela, </a:t>
                </a:r>
                <a:r>
                  <a:rPr lang="en-GB" sz="2800" b="1" i="1" dirty="0" smtClean="0">
                    <a:solidFill>
                      <a:srgbClr val="000000"/>
                    </a:solidFill>
                  </a:rPr>
                  <a:t>K</a:t>
                </a:r>
                <a:r>
                  <a:rPr lang="en-GB" sz="2800" b="1" baseline="-25000" dirty="0" smtClean="0">
                    <a:solidFill>
                      <a:srgbClr val="000000"/>
                    </a:solidFill>
                  </a:rPr>
                  <a:t>cd</a:t>
                </a:r>
                <a14:m>
                  <m:oMath xmlns:m="http://schemas.openxmlformats.org/officeDocument/2006/math">
                    <m:r>
                      <a:rPr lang="en-GB" sz="2800" b="1" i="0" smtClean="0">
                        <a:solidFill>
                          <a:srgbClr val="000000"/>
                        </a:solidFill>
                        <a:latin typeface="Cambria Math" panose="02040503050406030204" pitchFamily="18" charset="0"/>
                      </a:rPr>
                      <m:t>, </m:t>
                    </m:r>
                    <m:r>
                      <a:rPr lang="en-GB" sz="2800" b="1">
                        <a:solidFill>
                          <a:srgbClr val="000000"/>
                        </a:solidFill>
                        <a:latin typeface="Cambria Math" panose="02040503050406030204" pitchFamily="18" charset="0"/>
                      </a:rPr>
                      <m:t>𝚫</m:t>
                    </m:r>
                    <m:sSub>
                      <m:sSubPr>
                        <m:ctrlPr>
                          <a:rPr lang="en-GB" sz="2800" b="1" i="1">
                            <a:solidFill>
                              <a:srgbClr val="000000"/>
                            </a:solidFill>
                            <a:latin typeface="Cambria Math" panose="02040503050406030204" pitchFamily="18" charset="0"/>
                          </a:rPr>
                        </m:ctrlPr>
                      </m:sSubPr>
                      <m:e>
                        <m:r>
                          <a:rPr lang="en-GB" sz="2800" b="1" i="1">
                            <a:solidFill>
                              <a:srgbClr val="000000"/>
                            </a:solidFill>
                            <a:latin typeface="Cambria Math" panose="02040503050406030204" pitchFamily="18" charset="0"/>
                          </a:rPr>
                          <m:t>𝝂</m:t>
                        </m:r>
                      </m:e>
                      <m:sub>
                        <m:r>
                          <a:rPr lang="en-GB" sz="2800" b="1" i="0" smtClean="0">
                            <a:solidFill>
                              <a:srgbClr val="000000"/>
                            </a:solidFill>
                            <a:latin typeface="Cambria Math" panose="02040503050406030204" pitchFamily="18" charset="0"/>
                          </a:rPr>
                          <m:t>𝐂𝐬</m:t>
                        </m:r>
                      </m:sub>
                    </m:sSub>
                    <m:r>
                      <a:rPr lang="en-GB" sz="2800" b="1" i="1" smtClean="0">
                        <a:solidFill>
                          <a:srgbClr val="000000"/>
                        </a:solidFill>
                        <a:latin typeface="Cambria Math" panose="02040503050406030204" pitchFamily="18" charset="0"/>
                      </a:rPr>
                      <m:t>, </m:t>
                    </m:r>
                    <m:r>
                      <a:rPr lang="en-GB" sz="2800" b="1" i="1" smtClean="0">
                        <a:solidFill>
                          <a:srgbClr val="000000"/>
                        </a:solidFill>
                        <a:latin typeface="Cambria Math" panose="02040503050406030204" pitchFamily="18" charset="0"/>
                      </a:rPr>
                      <m:t>𝒉</m:t>
                    </m:r>
                  </m:oMath>
                </a14:m>
                <a:endParaRPr lang="en-GB" sz="2800" b="1" dirty="0" smtClean="0">
                  <a:solidFill>
                    <a:srgbClr val="000000"/>
                  </a:solidFill>
                </a:endParaRPr>
              </a:p>
              <a:p>
                <a:pPr marL="342900" indent="-342900">
                  <a:buFont typeface="Arial" panose="020B0604020202020204" pitchFamily="34" charset="0"/>
                  <a:buChar char="•"/>
                </a:pPr>
                <a:r>
                  <a:rPr lang="en-GB" sz="2400" dirty="0" smtClean="0">
                    <a:solidFill>
                      <a:srgbClr val="000000"/>
                    </a:solidFill>
                  </a:rPr>
                  <a:t>The candela constant </a:t>
                </a:r>
                <a:r>
                  <a:rPr lang="en-GB" sz="2400" i="1" dirty="0" err="1" smtClean="0">
                    <a:solidFill>
                      <a:srgbClr val="000000"/>
                    </a:solidFill>
                  </a:rPr>
                  <a:t>K</a:t>
                </a:r>
                <a:r>
                  <a:rPr lang="en-GB" sz="2400" baseline="-25000" dirty="0" err="1" smtClean="0">
                    <a:solidFill>
                      <a:srgbClr val="000000"/>
                    </a:solidFill>
                  </a:rPr>
                  <a:t>cd</a:t>
                </a:r>
                <a:r>
                  <a:rPr lang="en-GB" sz="2400" i="1" dirty="0" smtClean="0">
                    <a:solidFill>
                      <a:srgbClr val="000000"/>
                    </a:solidFill>
                  </a:rPr>
                  <a:t> </a:t>
                </a:r>
                <a:r>
                  <a:rPr lang="en-GB" sz="2400" dirty="0">
                    <a:solidFill>
                      <a:srgbClr val="000000"/>
                    </a:solidFill>
                  </a:rPr>
                  <a:t>is a </a:t>
                </a:r>
                <a:r>
                  <a:rPr lang="en-GB" sz="2400" dirty="0" smtClean="0">
                    <a:solidFill>
                      <a:srgbClr val="000000"/>
                    </a:solidFill>
                  </a:rPr>
                  <a:t>technical constant</a:t>
                </a:r>
                <a:endParaRPr lang="en-GB" sz="2400" dirty="0">
                  <a:solidFill>
                    <a:srgbClr val="000000"/>
                  </a:solidFill>
                </a:endParaRPr>
              </a:p>
              <a:p>
                <a:pPr marL="342900" indent="-342900">
                  <a:buFont typeface="Arial" panose="020B0604020202020204" pitchFamily="34" charset="0"/>
                  <a:buChar char="•"/>
                </a:pPr>
                <a:r>
                  <a:rPr lang="en-GB" sz="2400" dirty="0" smtClean="0">
                    <a:solidFill>
                      <a:srgbClr val="000000"/>
                    </a:solidFill>
                  </a:rPr>
                  <a:t>Sensitivity </a:t>
                </a:r>
                <a:r>
                  <a:rPr lang="en-GB" sz="2400" dirty="0">
                    <a:solidFill>
                      <a:srgbClr val="000000"/>
                    </a:solidFill>
                  </a:rPr>
                  <a:t>to light actually varies from one person to another</a:t>
                </a:r>
              </a:p>
              <a:p>
                <a:pPr marL="342900" indent="-342900">
                  <a:buFont typeface="Arial" panose="020B0604020202020204" pitchFamily="34" charset="0"/>
                  <a:buChar char="•"/>
                </a:pPr>
                <a:endParaRPr lang="en-GB" sz="2400" dirty="0">
                  <a:solidFill>
                    <a:srgbClr val="000000"/>
                  </a:solidFill>
                </a:endParaRPr>
              </a:p>
              <a:p>
                <a:r>
                  <a:rPr lang="en-GB" sz="2800" b="1" dirty="0" err="1" smtClean="0">
                    <a:solidFill>
                      <a:srgbClr val="000000"/>
                    </a:solidFill>
                  </a:rPr>
                  <a:t>mol</a:t>
                </a:r>
                <a:r>
                  <a:rPr lang="en-GB" sz="2800" b="1" dirty="0" smtClean="0">
                    <a:solidFill>
                      <a:srgbClr val="000000"/>
                    </a:solidFill>
                  </a:rPr>
                  <a:t>, </a:t>
                </a:r>
                <a14:m>
                  <m:oMath xmlns:m="http://schemas.openxmlformats.org/officeDocument/2006/math">
                    <m:sSub>
                      <m:sSubPr>
                        <m:ctrlPr>
                          <a:rPr lang="en-GB" sz="2800" b="1" i="1" smtClean="0">
                            <a:solidFill>
                              <a:srgbClr val="000000"/>
                            </a:solidFill>
                            <a:latin typeface="Cambria Math" panose="02040503050406030204" pitchFamily="18" charset="0"/>
                          </a:rPr>
                        </m:ctrlPr>
                      </m:sSubPr>
                      <m:e>
                        <m:r>
                          <a:rPr lang="en-GB" sz="2800" b="1" i="1" smtClean="0">
                            <a:solidFill>
                              <a:srgbClr val="000000"/>
                            </a:solidFill>
                            <a:latin typeface="Cambria Math" panose="02040503050406030204" pitchFamily="18" charset="0"/>
                          </a:rPr>
                          <m:t>𝑵</m:t>
                        </m:r>
                      </m:e>
                      <m:sub>
                        <m:r>
                          <a:rPr lang="en-GB" sz="2800" b="1" i="0" smtClean="0">
                            <a:solidFill>
                              <a:srgbClr val="000000"/>
                            </a:solidFill>
                            <a:latin typeface="Cambria Math" panose="02040503050406030204" pitchFamily="18" charset="0"/>
                          </a:rPr>
                          <m:t>𝐀</m:t>
                        </m:r>
                      </m:sub>
                    </m:sSub>
                  </m:oMath>
                </a14:m>
                <a:endParaRPr lang="en-GB" sz="2800" b="1" dirty="0">
                  <a:solidFill>
                    <a:srgbClr val="000000"/>
                  </a:solidFill>
                </a:endParaRPr>
              </a:p>
              <a:p>
                <a:pPr marL="457200" indent="-457200">
                  <a:buFont typeface="Arial" panose="020B0604020202020204" pitchFamily="34" charset="0"/>
                  <a:buChar char="•"/>
                </a:pPr>
                <a:r>
                  <a:rPr lang="en-GB" sz="2400" dirty="0" smtClean="0">
                    <a:solidFill>
                      <a:srgbClr val="000000"/>
                    </a:solidFill>
                  </a:rPr>
                  <a:t>The Avogadro constant </a:t>
                </a:r>
                <a:r>
                  <a:rPr lang="en-GB" sz="2400" i="1" dirty="0" smtClean="0">
                    <a:solidFill>
                      <a:srgbClr val="000000"/>
                    </a:solidFill>
                  </a:rPr>
                  <a:t>N</a:t>
                </a:r>
                <a:r>
                  <a:rPr lang="en-GB" sz="2400" baseline="-25000" dirty="0" smtClean="0">
                    <a:solidFill>
                      <a:srgbClr val="000000"/>
                    </a:solidFill>
                  </a:rPr>
                  <a:t>A</a:t>
                </a:r>
                <a:r>
                  <a:rPr lang="en-GB" sz="2400" i="1" dirty="0" smtClean="0">
                    <a:solidFill>
                      <a:srgbClr val="000000"/>
                    </a:solidFill>
                  </a:rPr>
                  <a:t> </a:t>
                </a:r>
                <a:r>
                  <a:rPr lang="en-GB" sz="2400" dirty="0" smtClean="0">
                    <a:solidFill>
                      <a:srgbClr val="000000"/>
                    </a:solidFill>
                  </a:rPr>
                  <a:t>is a scaling constant</a:t>
                </a:r>
              </a:p>
              <a:p>
                <a:pPr marL="457200" indent="-457200">
                  <a:buFont typeface="Arial" panose="020B0604020202020204" pitchFamily="34" charset="0"/>
                  <a:buChar char="•"/>
                </a:pPr>
                <a:r>
                  <a:rPr lang="en-GB" sz="2400" dirty="0" smtClean="0">
                    <a:solidFill>
                      <a:srgbClr val="000000"/>
                    </a:solidFill>
                  </a:rPr>
                  <a:t>It relates moles to numbers of elementary entities</a:t>
                </a:r>
              </a:p>
            </p:txBody>
          </p:sp>
        </mc:Choice>
        <mc:Fallback xmlns="">
          <p:sp>
            <p:nvSpPr>
              <p:cNvPr id="5" name="TextBox 4"/>
              <p:cNvSpPr txBox="1">
                <a:spLocks noRot="1" noChangeAspect="1" noMove="1" noResize="1" noEditPoints="1" noAdjustHandles="1" noChangeArrowheads="1" noChangeShapeType="1" noTextEdit="1"/>
              </p:cNvSpPr>
              <p:nvPr/>
            </p:nvSpPr>
            <p:spPr>
              <a:xfrm>
                <a:off x="294890" y="972467"/>
                <a:ext cx="9149221" cy="4339650"/>
              </a:xfrm>
              <a:prstGeom prst="rect">
                <a:avLst/>
              </a:prstGeom>
              <a:blipFill rotWithShape="0">
                <a:blip r:embed="rId3"/>
                <a:stretch>
                  <a:fillRect l="-1332" t="-1547" b="-2532"/>
                </a:stretch>
              </a:blipFill>
            </p:spPr>
            <p:txBody>
              <a:bodyPr/>
              <a:lstStyle/>
              <a:p>
                <a:r>
                  <a:rPr lang="en-GB">
                    <a:noFill/>
                  </a:rPr>
                  <a:t> </a:t>
                </a:r>
              </a:p>
            </p:txBody>
          </p:sp>
        </mc:Fallback>
      </mc:AlternateContent>
      <p:sp>
        <p:nvSpPr>
          <p:cNvPr id="63" name="TextBox 62"/>
          <p:cNvSpPr txBox="1"/>
          <p:nvPr/>
        </p:nvSpPr>
        <p:spPr>
          <a:xfrm>
            <a:off x="279650" y="5919956"/>
            <a:ext cx="8282718" cy="461665"/>
          </a:xfrm>
          <a:prstGeom prst="rect">
            <a:avLst/>
          </a:prstGeom>
          <a:noFill/>
        </p:spPr>
        <p:txBody>
          <a:bodyPr wrap="square" rtlCol="0">
            <a:spAutoFit/>
          </a:bodyPr>
          <a:lstStyle/>
          <a:p>
            <a:r>
              <a:rPr lang="en-GB" sz="2400" dirty="0" smtClean="0"/>
              <a:t>SI has been constructed to respond to human requirements</a:t>
            </a: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09485" y="1184698"/>
            <a:ext cx="2160000" cy="2160000"/>
          </a:xfrm>
          <a:prstGeom prst="rect">
            <a:avLst/>
          </a:prstGeom>
        </p:spPr>
      </p:pic>
    </p:spTree>
    <p:extLst>
      <p:ext uri="{BB962C8B-B14F-4D97-AF65-F5344CB8AC3E}">
        <p14:creationId xmlns:p14="http://schemas.microsoft.com/office/powerpoint/2010/main" val="1336368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wipe(left)">
                                      <p:cBhvr>
                                        <p:cTn id="12" dur="500"/>
                                        <p:tgtEl>
                                          <p:spTgt spid="6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3"/>
                                        </p:tgtEl>
                                        <p:attrNameLst>
                                          <p:attrName>style.visibility</p:attrName>
                                        </p:attrNameLst>
                                      </p:cBhvr>
                                      <p:to>
                                        <p:strVal val="visible"/>
                                      </p:to>
                                    </p:set>
                                    <p:anim calcmode="lin" valueType="num">
                                      <p:cBhvr additive="base">
                                        <p:cTn id="22" dur="500" fill="hold"/>
                                        <p:tgtEl>
                                          <p:spTgt spid="63"/>
                                        </p:tgtEl>
                                        <p:attrNameLst>
                                          <p:attrName>ppt_x</p:attrName>
                                        </p:attrNameLst>
                                      </p:cBhvr>
                                      <p:tavLst>
                                        <p:tav tm="0">
                                          <p:val>
                                            <p:strVal val="#ppt_x"/>
                                          </p:val>
                                        </p:tav>
                                        <p:tav tm="100000">
                                          <p:val>
                                            <p:strVal val="#ppt_x"/>
                                          </p:val>
                                        </p:tav>
                                      </p:tavLst>
                                    </p:anim>
                                    <p:anim calcmode="lin" valueType="num">
                                      <p:cBhvr additive="base">
                                        <p:cTn id="23"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4" grpId="0" animBg="1"/>
      <p:bldP spid="65" grpId="0" animBg="1"/>
      <p:bldP spid="6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2714" y="681790"/>
            <a:ext cx="5760000" cy="576000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94628" y="681790"/>
            <a:ext cx="5760000" cy="5760000"/>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37419" y="681790"/>
            <a:ext cx="5760000" cy="5760000"/>
          </a:xfrm>
          <a:prstGeom prst="rect">
            <a:avLst/>
          </a:prstGeom>
        </p:spPr>
      </p:pic>
      <p:sp>
        <p:nvSpPr>
          <p:cNvPr id="7" name="TextBox 6"/>
          <p:cNvSpPr txBox="1"/>
          <p:nvPr/>
        </p:nvSpPr>
        <p:spPr>
          <a:xfrm>
            <a:off x="0" y="0"/>
            <a:ext cx="9861630" cy="769441"/>
          </a:xfrm>
          <a:prstGeom prst="rect">
            <a:avLst/>
          </a:prstGeom>
          <a:noFill/>
        </p:spPr>
        <p:txBody>
          <a:bodyPr wrap="square" rtlCol="0">
            <a:spAutoFit/>
          </a:bodyPr>
          <a:lstStyle/>
          <a:p>
            <a:r>
              <a:rPr lang="en-GB" sz="4400" b="1" dirty="0" smtClean="0">
                <a:solidFill>
                  <a:srgbClr val="FF0000"/>
                </a:solidFill>
              </a:rPr>
              <a:t>Defining constants</a:t>
            </a:r>
            <a:endParaRPr lang="en-GB" sz="3200" b="1" dirty="0">
              <a:solidFill>
                <a:srgbClr val="FF0000"/>
              </a:solidFill>
            </a:endParaRPr>
          </a:p>
        </p:txBody>
      </p:sp>
    </p:spTree>
    <p:extLst>
      <p:ext uri="{BB962C8B-B14F-4D97-AF65-F5344CB8AC3E}">
        <p14:creationId xmlns:p14="http://schemas.microsoft.com/office/powerpoint/2010/main" val="1185171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2.91667E-6 -2.96296E-6 L -0.25 -2.96296E-6 " pathEditMode="relative" rAng="0" ptsTypes="AA">
                                      <p:cBhvr>
                                        <p:cTn id="6" dur="3000" fill="hold"/>
                                        <p:tgtEl>
                                          <p:spTgt spid="4"/>
                                        </p:tgtEl>
                                        <p:attrNameLst>
                                          <p:attrName>ppt_x</p:attrName>
                                          <p:attrName>ppt_y</p:attrName>
                                        </p:attrNameLst>
                                      </p:cBhvr>
                                      <p:rCtr x="-12500" y="0"/>
                                    </p:animMotion>
                                  </p:childTnLst>
                                </p:cTn>
                              </p:par>
                              <p:par>
                                <p:cTn id="7" presetID="63" presetClass="path" presetSubtype="0" accel="50000" decel="50000" fill="hold" nodeType="withEffect">
                                  <p:stCondLst>
                                    <p:cond delay="0"/>
                                  </p:stCondLst>
                                  <p:childTnLst>
                                    <p:animMotion origin="layout" path="M -3.75E-6 -2.96296E-6 L 0.25 -2.96296E-6 " pathEditMode="relative" rAng="0" ptsTypes="AA">
                                      <p:cBhvr>
                                        <p:cTn id="8" dur="3000" fill="hold"/>
                                        <p:tgtEl>
                                          <p:spTgt spid="3"/>
                                        </p:tgtEl>
                                        <p:attrNameLst>
                                          <p:attrName>ppt_x</p:attrName>
                                          <p:attrName>ppt_y</p:attrName>
                                        </p:attrNameLst>
                                      </p:cBhvr>
                                      <p:rCtr x="12500" y="0"/>
                                    </p:animMotion>
                                  </p:childTnLst>
                                </p:cTn>
                              </p:par>
                              <p:par>
                                <p:cTn id="9" presetID="10" presetClass="exit" presetSubtype="0" fill="hold" nodeType="withEffect">
                                  <p:stCondLst>
                                    <p:cond delay="1000"/>
                                  </p:stCondLst>
                                  <p:childTnLst>
                                    <p:animEffect transition="out" filter="fade">
                                      <p:cBhvr>
                                        <p:cTn id="10" dur="2000"/>
                                        <p:tgtEl>
                                          <p:spTgt spid="4"/>
                                        </p:tgtEl>
                                      </p:cBhvr>
                                    </p:animEffect>
                                    <p:set>
                                      <p:cBhvr>
                                        <p:cTn id="11" dur="1" fill="hold">
                                          <p:stCondLst>
                                            <p:cond delay="1999"/>
                                          </p:stCondLst>
                                        </p:cTn>
                                        <p:tgtEl>
                                          <p:spTgt spid="4"/>
                                        </p:tgtEl>
                                        <p:attrNameLst>
                                          <p:attrName>style.visibility</p:attrName>
                                        </p:attrNameLst>
                                      </p:cBhvr>
                                      <p:to>
                                        <p:strVal val="hidden"/>
                                      </p:to>
                                    </p:set>
                                  </p:childTnLst>
                                </p:cTn>
                              </p:par>
                              <p:par>
                                <p:cTn id="12" presetID="10" presetClass="exit" presetSubtype="0" fill="hold" nodeType="withEffect">
                                  <p:stCondLst>
                                    <p:cond delay="1000"/>
                                  </p:stCondLst>
                                  <p:childTnLst>
                                    <p:animEffect transition="out" filter="fade">
                                      <p:cBhvr>
                                        <p:cTn id="13" dur="2000"/>
                                        <p:tgtEl>
                                          <p:spTgt spid="3"/>
                                        </p:tgtEl>
                                      </p:cBhvr>
                                    </p:animEffect>
                                    <p:set>
                                      <p:cBhvr>
                                        <p:cTn id="14" dur="1" fill="hold">
                                          <p:stCondLst>
                                            <p:cond delay="1999"/>
                                          </p:stCondLst>
                                        </p:cTn>
                                        <p:tgtEl>
                                          <p:spTgt spid="3"/>
                                        </p:tgtEl>
                                        <p:attrNameLst>
                                          <p:attrName>style.visibility</p:attrName>
                                        </p:attrNameLst>
                                      </p:cBhvr>
                                      <p:to>
                                        <p:strVal val="hidden"/>
                                      </p:to>
                                    </p:set>
                                  </p:childTnLst>
                                </p:cTn>
                              </p:par>
                              <p:par>
                                <p:cTn id="15" presetID="16" presetClass="entr" presetSubtype="37" fill="hold" nodeType="withEffect">
                                  <p:stCondLst>
                                    <p:cond delay="1500"/>
                                  </p:stCondLst>
                                  <p:childTnLst>
                                    <p:set>
                                      <p:cBhvr>
                                        <p:cTn id="16" dur="1" fill="hold">
                                          <p:stCondLst>
                                            <p:cond delay="0"/>
                                          </p:stCondLst>
                                        </p:cTn>
                                        <p:tgtEl>
                                          <p:spTgt spid="5"/>
                                        </p:tgtEl>
                                        <p:attrNameLst>
                                          <p:attrName>style.visibility</p:attrName>
                                        </p:attrNameLst>
                                      </p:cBhvr>
                                      <p:to>
                                        <p:strVal val="visible"/>
                                      </p:to>
                                    </p:set>
                                    <p:animEffect transition="in" filter="barn(outVertical)">
                                      <p:cBhvr>
                                        <p:cTn id="1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5517183"/>
            <a:ext cx="12887606" cy="1080120"/>
          </a:xfrm>
          <a:prstGeom prst="rect">
            <a:avLst/>
          </a:prstGeom>
          <a:solidFill>
            <a:srgbClr val="00B0F0">
              <a:alpha val="5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GB" sz="2400">
              <a:latin typeface="Arial" charset="0"/>
              <a:ea typeface="ＭＳ Ｐゴシック" pitchFamily="96" charset="-128"/>
            </a:endParaRPr>
          </a:p>
        </p:txBody>
      </p:sp>
      <p:sp>
        <p:nvSpPr>
          <p:cNvPr id="8" name="Rectangle 7"/>
          <p:cNvSpPr/>
          <p:nvPr/>
        </p:nvSpPr>
        <p:spPr bwMode="auto">
          <a:xfrm>
            <a:off x="0" y="4437063"/>
            <a:ext cx="12887606" cy="1080120"/>
          </a:xfrm>
          <a:prstGeom prst="rect">
            <a:avLst/>
          </a:prstGeom>
          <a:solidFill>
            <a:srgbClr val="00B0F0">
              <a:alpha val="5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GB" sz="2400">
              <a:latin typeface="Arial" charset="0"/>
              <a:ea typeface="ＭＳ Ｐゴシック" pitchFamily="96" charset="-128"/>
            </a:endParaRPr>
          </a:p>
        </p:txBody>
      </p:sp>
      <p:sp>
        <p:nvSpPr>
          <p:cNvPr id="5" name="Rectangle 3"/>
          <p:cNvSpPr txBox="1">
            <a:spLocks noChangeArrowheads="1"/>
          </p:cNvSpPr>
          <p:nvPr/>
        </p:nvSpPr>
        <p:spPr bwMode="auto">
          <a:xfrm>
            <a:off x="1505744" y="1780422"/>
            <a:ext cx="9162256" cy="463589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2900">
                <a:solidFill>
                  <a:srgbClr val="003A6E"/>
                </a:solidFill>
                <a:latin typeface="+mn-lt"/>
                <a:ea typeface="+mn-ea"/>
                <a:cs typeface="+mn-cs"/>
              </a:defRPr>
            </a:lvl1pPr>
            <a:lvl2pPr marL="742950" indent="-285750" algn="l" rtl="0" eaLnBrk="0" fontAlgn="base" hangingPunct="0">
              <a:spcBef>
                <a:spcPct val="20000"/>
              </a:spcBef>
              <a:spcAft>
                <a:spcPct val="0"/>
              </a:spcAft>
              <a:buChar char="–"/>
              <a:defRPr sz="2400">
                <a:solidFill>
                  <a:srgbClr val="003A6E"/>
                </a:solidFill>
                <a:latin typeface="+mn-lt"/>
                <a:ea typeface="+mn-ea"/>
              </a:defRPr>
            </a:lvl2pPr>
            <a:lvl3pPr marL="1143000" indent="-228600" algn="l" rtl="0" eaLnBrk="0" fontAlgn="base" hangingPunct="0">
              <a:spcBef>
                <a:spcPct val="20000"/>
              </a:spcBef>
              <a:spcAft>
                <a:spcPct val="0"/>
              </a:spcAft>
              <a:buChar char="•"/>
              <a:defRPr sz="2200">
                <a:solidFill>
                  <a:srgbClr val="003A6E"/>
                </a:solidFill>
                <a:latin typeface="+mn-lt"/>
                <a:ea typeface="+mn-ea"/>
              </a:defRPr>
            </a:lvl3pPr>
            <a:lvl4pPr marL="1600200" indent="-228600" algn="l" rtl="0" eaLnBrk="0" fontAlgn="base" hangingPunct="0">
              <a:spcBef>
                <a:spcPct val="20000"/>
              </a:spcBef>
              <a:spcAft>
                <a:spcPct val="0"/>
              </a:spcAft>
              <a:buChar char="–"/>
              <a:defRPr sz="2000">
                <a:solidFill>
                  <a:srgbClr val="003A6E"/>
                </a:solidFill>
                <a:latin typeface="+mn-lt"/>
                <a:ea typeface="+mn-ea"/>
              </a:defRPr>
            </a:lvl4pPr>
            <a:lvl5pPr marL="2057400" indent="-228600" algn="l" rtl="0" eaLnBrk="0" fontAlgn="base" hangingPunct="0">
              <a:spcBef>
                <a:spcPct val="20000"/>
              </a:spcBef>
              <a:spcAft>
                <a:spcPct val="0"/>
              </a:spcAft>
              <a:buChar char="»"/>
              <a:defRPr sz="1400">
                <a:solidFill>
                  <a:srgbClr val="003A6E"/>
                </a:solidFill>
                <a:latin typeface="+mn-lt"/>
                <a:ea typeface="+mn-ea"/>
              </a:defRPr>
            </a:lvl5pPr>
            <a:lvl6pPr marL="2514600" indent="-228600" algn="l" rtl="0" fontAlgn="base">
              <a:spcBef>
                <a:spcPct val="20000"/>
              </a:spcBef>
              <a:spcAft>
                <a:spcPct val="0"/>
              </a:spcAft>
              <a:buChar char="»"/>
              <a:defRPr sz="1400">
                <a:solidFill>
                  <a:srgbClr val="003A6E"/>
                </a:solidFill>
                <a:latin typeface="+mn-lt"/>
                <a:ea typeface="+mn-ea"/>
              </a:defRPr>
            </a:lvl6pPr>
            <a:lvl7pPr marL="2971800" indent="-228600" algn="l" rtl="0" fontAlgn="base">
              <a:spcBef>
                <a:spcPct val="20000"/>
              </a:spcBef>
              <a:spcAft>
                <a:spcPct val="0"/>
              </a:spcAft>
              <a:buChar char="»"/>
              <a:defRPr sz="1400">
                <a:solidFill>
                  <a:srgbClr val="003A6E"/>
                </a:solidFill>
                <a:latin typeface="+mn-lt"/>
                <a:ea typeface="+mn-ea"/>
              </a:defRPr>
            </a:lvl7pPr>
            <a:lvl8pPr marL="3429000" indent="-228600" algn="l" rtl="0" fontAlgn="base">
              <a:spcBef>
                <a:spcPct val="20000"/>
              </a:spcBef>
              <a:spcAft>
                <a:spcPct val="0"/>
              </a:spcAft>
              <a:buChar char="»"/>
              <a:defRPr sz="1400">
                <a:solidFill>
                  <a:srgbClr val="003A6E"/>
                </a:solidFill>
                <a:latin typeface="+mn-lt"/>
                <a:ea typeface="+mn-ea"/>
              </a:defRPr>
            </a:lvl8pPr>
            <a:lvl9pPr marL="3886200" indent="-228600" algn="l" rtl="0" fontAlgn="base">
              <a:spcBef>
                <a:spcPct val="20000"/>
              </a:spcBef>
              <a:spcAft>
                <a:spcPct val="0"/>
              </a:spcAft>
              <a:buChar char="»"/>
              <a:defRPr sz="1400">
                <a:solidFill>
                  <a:srgbClr val="003A6E"/>
                </a:solidFill>
                <a:latin typeface="+mn-lt"/>
                <a:ea typeface="+mn-ea"/>
              </a:defRPr>
            </a:lvl9pPr>
          </a:lstStyle>
          <a:p>
            <a:pPr marL="514350" indent="-514350" eaLnBrk="1" hangingPunct="1">
              <a:lnSpc>
                <a:spcPct val="150000"/>
              </a:lnSpc>
              <a:spcBef>
                <a:spcPts val="1200"/>
              </a:spcBef>
              <a:spcAft>
                <a:spcPts val="1200"/>
              </a:spcAft>
              <a:buFont typeface="+mj-lt"/>
              <a:buAutoNum type="arabicPeriod"/>
            </a:pPr>
            <a:r>
              <a:rPr lang="en-GB" sz="2800" b="1" dirty="0" smtClean="0">
                <a:solidFill>
                  <a:srgbClr val="FF0000"/>
                </a:solidFill>
              </a:rPr>
              <a:t>The Power of Measurement </a:t>
            </a:r>
          </a:p>
          <a:p>
            <a:pPr marL="514350" indent="-514350" eaLnBrk="1" hangingPunct="1">
              <a:lnSpc>
                <a:spcPct val="150000"/>
              </a:lnSpc>
              <a:spcBef>
                <a:spcPts val="1200"/>
              </a:spcBef>
              <a:spcAft>
                <a:spcPts val="1200"/>
              </a:spcAft>
              <a:buFont typeface="+mj-lt"/>
              <a:buAutoNum type="arabicPeriod"/>
            </a:pPr>
            <a:r>
              <a:rPr lang="en-GB" sz="2800" b="1" dirty="0" smtClean="0">
                <a:solidFill>
                  <a:srgbClr val="FF0000"/>
                </a:solidFill>
              </a:rPr>
              <a:t>Measurement and the SI</a:t>
            </a:r>
          </a:p>
          <a:p>
            <a:pPr marL="514350" indent="-514350" eaLnBrk="1" hangingPunct="1">
              <a:lnSpc>
                <a:spcPct val="150000"/>
              </a:lnSpc>
              <a:spcBef>
                <a:spcPts val="1200"/>
              </a:spcBef>
              <a:spcAft>
                <a:spcPts val="1200"/>
              </a:spcAft>
              <a:buFont typeface="+mj-lt"/>
              <a:buAutoNum type="arabicPeriod"/>
            </a:pPr>
            <a:r>
              <a:rPr lang="en-GB" sz="2800" b="1" dirty="0" smtClean="0">
                <a:solidFill>
                  <a:srgbClr val="FF0000"/>
                </a:solidFill>
              </a:rPr>
              <a:t>The redefinition of the SI</a:t>
            </a:r>
            <a:endParaRPr lang="en-GB" sz="2800" b="1" dirty="0">
              <a:solidFill>
                <a:srgbClr val="FF0000"/>
              </a:solidFill>
            </a:endParaRPr>
          </a:p>
          <a:p>
            <a:pPr marL="514350" indent="-514350" eaLnBrk="1" hangingPunct="1">
              <a:lnSpc>
                <a:spcPct val="150000"/>
              </a:lnSpc>
              <a:spcBef>
                <a:spcPts val="1200"/>
              </a:spcBef>
              <a:spcAft>
                <a:spcPts val="1200"/>
              </a:spcAft>
              <a:buFont typeface="+mj-lt"/>
              <a:buAutoNum type="arabicPeriod"/>
            </a:pPr>
            <a:r>
              <a:rPr lang="en-GB" sz="2800" b="1" dirty="0" smtClean="0">
                <a:solidFill>
                  <a:srgbClr val="FF0000"/>
                </a:solidFill>
              </a:rPr>
              <a:t>Details of the SI base units</a:t>
            </a:r>
          </a:p>
          <a:p>
            <a:pPr marL="514350" indent="-514350" eaLnBrk="1" hangingPunct="1">
              <a:lnSpc>
                <a:spcPct val="150000"/>
              </a:lnSpc>
              <a:spcBef>
                <a:spcPts val="1200"/>
              </a:spcBef>
              <a:spcAft>
                <a:spcPts val="1200"/>
              </a:spcAft>
              <a:buFont typeface="+mj-lt"/>
              <a:buAutoNum type="arabicPeriod"/>
            </a:pPr>
            <a:r>
              <a:rPr lang="en-GB" sz="2800" b="1" dirty="0" smtClean="0">
                <a:solidFill>
                  <a:srgbClr val="FF0000"/>
                </a:solidFill>
              </a:rPr>
              <a:t>Brand new bright tomorrow </a:t>
            </a:r>
            <a:endParaRPr lang="en-GB" sz="2800" b="1" dirty="0">
              <a:solidFill>
                <a:srgbClr val="FF0000"/>
              </a:solidFill>
            </a:endParaRPr>
          </a:p>
        </p:txBody>
      </p:sp>
      <p:sp>
        <p:nvSpPr>
          <p:cNvPr id="6" name="Rectangle 5"/>
          <p:cNvSpPr/>
          <p:nvPr/>
        </p:nvSpPr>
        <p:spPr>
          <a:xfrm>
            <a:off x="0" y="0"/>
            <a:ext cx="9162256" cy="646331"/>
          </a:xfrm>
          <a:prstGeom prst="rect">
            <a:avLst/>
          </a:prstGeom>
        </p:spPr>
        <p:txBody>
          <a:bodyPr wrap="square">
            <a:spAutoFit/>
          </a:bodyPr>
          <a:lstStyle/>
          <a:p>
            <a:r>
              <a:rPr lang="en-GB" sz="3600" b="1" dirty="0">
                <a:solidFill>
                  <a:srgbClr val="003399"/>
                </a:solidFill>
                <a:ea typeface="Arial Unicode MS" panose="020B0604020202020204" pitchFamily="34" charset="-128"/>
              </a:rPr>
              <a:t>The Power of Measurement </a:t>
            </a:r>
          </a:p>
        </p:txBody>
      </p:sp>
    </p:spTree>
    <p:extLst>
      <p:ext uri="{BB962C8B-B14F-4D97-AF65-F5344CB8AC3E}">
        <p14:creationId xmlns:p14="http://schemas.microsoft.com/office/powerpoint/2010/main" val="2351285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1000"/>
                                        <p:tgtEl>
                                          <p:spTgt spid="8"/>
                                        </p:tgtEl>
                                        <p:attrNameLst>
                                          <p:attrName>ppt_x</p:attrName>
                                        </p:attrNameLst>
                                      </p:cBhvr>
                                      <p:tavLst>
                                        <p:tav tm="0">
                                          <p:val>
                                            <p:strVal val="ppt_x"/>
                                          </p:val>
                                        </p:tav>
                                        <p:tav tm="100000">
                                          <p:val>
                                            <p:strVal val="0-ppt_w/2"/>
                                          </p:val>
                                        </p:tav>
                                      </p:tavLst>
                                    </p:anim>
                                    <p:anim calcmode="lin" valueType="num">
                                      <p:cBhvr additive="base">
                                        <p:cTn id="7" dur="1000"/>
                                        <p:tgtEl>
                                          <p:spTgt spid="8"/>
                                        </p:tgtEl>
                                        <p:attrNameLst>
                                          <p:attrName>ppt_y</p:attrName>
                                        </p:attrNameLst>
                                      </p:cBhvr>
                                      <p:tavLst>
                                        <p:tav tm="0">
                                          <p:val>
                                            <p:strVal val="ppt_y"/>
                                          </p:val>
                                        </p:tav>
                                        <p:tav tm="100000">
                                          <p:val>
                                            <p:strVal val="ppt_y"/>
                                          </p:val>
                                        </p:tav>
                                      </p:tavLst>
                                    </p:anim>
                                    <p:set>
                                      <p:cBhvr>
                                        <p:cTn id="8" dur="1" fill="hold">
                                          <p:stCondLst>
                                            <p:cond delay="999"/>
                                          </p:stCondLst>
                                        </p:cTn>
                                        <p:tgtEl>
                                          <p:spTgt spid="8"/>
                                        </p:tgtEl>
                                        <p:attrNameLst>
                                          <p:attrName>style.visibility</p:attrName>
                                        </p:attrNameLst>
                                      </p:cBhvr>
                                      <p:to>
                                        <p:strVal val="hidden"/>
                                      </p:to>
                                    </p:set>
                                  </p:childTnLst>
                                </p:cTn>
                              </p:par>
                            </p:childTnLst>
                          </p:cTn>
                        </p:par>
                        <p:par>
                          <p:cTn id="9" fill="hold">
                            <p:stCondLst>
                              <p:cond delay="10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0-#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8"/>
          <p:cNvSpPr>
            <a:spLocks noChangeArrowheads="1"/>
          </p:cNvSpPr>
          <p:nvPr/>
        </p:nvSpPr>
        <p:spPr bwMode="auto">
          <a:xfrm>
            <a:off x="11030750" y="4127351"/>
            <a:ext cx="1757362" cy="885825"/>
          </a:xfrm>
          <a:prstGeom prst="rect">
            <a:avLst/>
          </a:prstGeom>
          <a:solidFill>
            <a:schemeClr val="tx2">
              <a:lumMod val="40000"/>
              <a:lumOff val="60000"/>
            </a:schemeClr>
          </a:solidFill>
          <a:ln w="9525">
            <a:solidFill>
              <a:schemeClr val="tx1"/>
            </a:solidFill>
            <a:miter lim="800000"/>
            <a:headEnd/>
            <a:tailEnd/>
          </a:ln>
          <a:effectLst/>
          <a:extLst/>
        </p:spPr>
        <p:txBody>
          <a:bodyPr wrap="none" anchor="ctr"/>
          <a:lstStyle/>
          <a:p>
            <a:pPr algn="ctr"/>
            <a:r>
              <a:rPr lang="en-GB" b="1" dirty="0" smtClean="0">
                <a:ea typeface="Arial Unicode MS" panose="020B0604020202020204" pitchFamily="34" charset="-128"/>
              </a:rPr>
              <a:t>KRISS</a:t>
            </a:r>
            <a:endParaRPr lang="en-GB" b="1" dirty="0">
              <a:ea typeface="Arial Unicode MS" panose="020B0604020202020204" pitchFamily="34" charset="-128"/>
            </a:endParaRPr>
          </a:p>
        </p:txBody>
      </p:sp>
      <p:sp>
        <p:nvSpPr>
          <p:cNvPr id="19" name="Rectangle 18"/>
          <p:cNvSpPr>
            <a:spLocks noChangeArrowheads="1"/>
          </p:cNvSpPr>
          <p:nvPr/>
        </p:nvSpPr>
        <p:spPr bwMode="auto">
          <a:xfrm>
            <a:off x="-494934" y="4119769"/>
            <a:ext cx="1757362" cy="885825"/>
          </a:xfrm>
          <a:prstGeom prst="rect">
            <a:avLst/>
          </a:prstGeom>
          <a:solidFill>
            <a:schemeClr val="accent6">
              <a:lumMod val="40000"/>
              <a:lumOff val="60000"/>
            </a:schemeClr>
          </a:solidFill>
          <a:ln w="9525">
            <a:solidFill>
              <a:schemeClr val="tx1"/>
            </a:solidFill>
            <a:miter lim="800000"/>
            <a:headEnd/>
            <a:tailEnd/>
          </a:ln>
          <a:effectLst/>
          <a:extLst/>
        </p:spPr>
        <p:txBody>
          <a:bodyPr wrap="none" anchor="ctr"/>
          <a:lstStyle/>
          <a:p>
            <a:pPr algn="ctr"/>
            <a:r>
              <a:rPr lang="en-GB" b="1" dirty="0" smtClean="0">
                <a:ea typeface="Arial Unicode MS" panose="020B0604020202020204" pitchFamily="34" charset="-128"/>
              </a:rPr>
              <a:t>NMIJ</a:t>
            </a:r>
            <a:endParaRPr lang="en-GB" b="1" dirty="0">
              <a:ea typeface="Arial Unicode MS" panose="020B0604020202020204" pitchFamily="34" charset="-128"/>
            </a:endParaRPr>
          </a:p>
        </p:txBody>
      </p:sp>
      <p:pic>
        <p:nvPicPr>
          <p:cNvPr id="22" name="Picture 14"/>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172843" y="614896"/>
            <a:ext cx="1881187"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7"/>
          <p:cNvPicPr>
            <a:picLocks noGrp="1" noChangeAspect="1" noChangeArrowheads="1"/>
          </p:cNvPicPr>
          <p:nvPr>
            <p:ph type="title"/>
          </p:nvPr>
        </p:nvPicPr>
        <p:blipFill>
          <a:blip r:embed="rId4" cstate="email">
            <a:extLst>
              <a:ext uri="{28A0092B-C50C-407E-A947-70E740481C1C}">
                <a14:useLocalDpi xmlns:a14="http://schemas.microsoft.com/office/drawing/2010/main"/>
              </a:ext>
            </a:extLst>
          </a:blip>
          <a:stretch>
            <a:fillRect/>
          </a:stretch>
        </p:blipFill>
        <p:spPr>
          <a:xfrm>
            <a:off x="5803240" y="664600"/>
            <a:ext cx="1222030" cy="839626"/>
          </a:xfrm>
          <a:noFill/>
        </p:spPr>
      </p:pic>
      <p:pic>
        <p:nvPicPr>
          <p:cNvPr id="23" name="Picture 15"/>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16293" y="267233"/>
            <a:ext cx="1671637" cy="167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286" name="Rectangle 6"/>
          <p:cNvSpPr>
            <a:spLocks noChangeArrowheads="1"/>
          </p:cNvSpPr>
          <p:nvPr/>
        </p:nvSpPr>
        <p:spPr bwMode="auto">
          <a:xfrm>
            <a:off x="5224463" y="2021186"/>
            <a:ext cx="1757362" cy="885825"/>
          </a:xfrm>
          <a:prstGeom prst="rect">
            <a:avLst/>
          </a:prstGeom>
          <a:solidFill>
            <a:schemeClr val="bg1"/>
          </a:solidFill>
          <a:ln w="9525">
            <a:solidFill>
              <a:schemeClr val="tx1"/>
            </a:solidFill>
            <a:miter lim="800000"/>
            <a:headEnd/>
            <a:tailEnd/>
          </a:ln>
          <a:effectLst/>
          <a:extLst/>
        </p:spPr>
        <p:txBody>
          <a:bodyPr wrap="none" anchor="ctr"/>
          <a:lstStyle/>
          <a:p>
            <a:pPr algn="ctr"/>
            <a:r>
              <a:rPr lang="en-GB" b="1" dirty="0">
                <a:ea typeface="Arial Unicode MS" panose="020B0604020202020204" pitchFamily="34" charset="-128"/>
              </a:rPr>
              <a:t>User 2</a:t>
            </a:r>
          </a:p>
        </p:txBody>
      </p:sp>
      <p:sp>
        <p:nvSpPr>
          <p:cNvPr id="225290" name="Rectangle 10"/>
          <p:cNvSpPr>
            <a:spLocks noChangeArrowheads="1"/>
          </p:cNvSpPr>
          <p:nvPr/>
        </p:nvSpPr>
        <p:spPr bwMode="auto">
          <a:xfrm>
            <a:off x="2946401" y="2021186"/>
            <a:ext cx="1757363" cy="885825"/>
          </a:xfrm>
          <a:prstGeom prst="rect">
            <a:avLst/>
          </a:prstGeom>
          <a:solidFill>
            <a:schemeClr val="bg1"/>
          </a:solidFill>
          <a:ln w="9525">
            <a:solidFill>
              <a:schemeClr val="tx1"/>
            </a:solidFill>
            <a:miter lim="800000"/>
            <a:headEnd/>
            <a:tailEnd/>
          </a:ln>
          <a:effectLst/>
          <a:extLst/>
        </p:spPr>
        <p:txBody>
          <a:bodyPr wrap="none" anchor="ctr"/>
          <a:lstStyle/>
          <a:p>
            <a:pPr algn="ctr"/>
            <a:r>
              <a:rPr lang="en-GB" b="1" dirty="0">
                <a:ea typeface="Arial Unicode MS" panose="020B0604020202020204" pitchFamily="34" charset="-128"/>
              </a:rPr>
              <a:t>User 1</a:t>
            </a:r>
          </a:p>
        </p:txBody>
      </p:sp>
      <p:sp>
        <p:nvSpPr>
          <p:cNvPr id="225292" name="Rectangle 12"/>
          <p:cNvSpPr>
            <a:spLocks noChangeArrowheads="1"/>
          </p:cNvSpPr>
          <p:nvPr/>
        </p:nvSpPr>
        <p:spPr bwMode="auto">
          <a:xfrm>
            <a:off x="7605713" y="2021186"/>
            <a:ext cx="1757362" cy="885825"/>
          </a:xfrm>
          <a:prstGeom prst="rect">
            <a:avLst/>
          </a:prstGeom>
          <a:solidFill>
            <a:schemeClr val="bg1"/>
          </a:solidFill>
          <a:ln w="9525">
            <a:solidFill>
              <a:schemeClr val="tx1"/>
            </a:solidFill>
            <a:miter lim="800000"/>
            <a:headEnd/>
            <a:tailEnd/>
          </a:ln>
          <a:effectLst/>
          <a:extLst/>
        </p:spPr>
        <p:txBody>
          <a:bodyPr wrap="none" anchor="ctr"/>
          <a:lstStyle/>
          <a:p>
            <a:pPr algn="ctr"/>
            <a:r>
              <a:rPr lang="en-GB" b="1" dirty="0">
                <a:ea typeface="Arial Unicode MS" panose="020B0604020202020204" pitchFamily="34" charset="-128"/>
              </a:rPr>
              <a:t>User 3</a:t>
            </a:r>
          </a:p>
        </p:txBody>
      </p:sp>
      <p:sp>
        <p:nvSpPr>
          <p:cNvPr id="225297" name="Rectangle 17"/>
          <p:cNvSpPr>
            <a:spLocks noChangeArrowheads="1"/>
          </p:cNvSpPr>
          <p:nvPr/>
        </p:nvSpPr>
        <p:spPr bwMode="auto">
          <a:xfrm>
            <a:off x="4784726" y="3047232"/>
            <a:ext cx="2716213" cy="885825"/>
          </a:xfrm>
          <a:prstGeom prst="rect">
            <a:avLst/>
          </a:prstGeom>
          <a:solidFill>
            <a:schemeClr val="bg1"/>
          </a:solidFill>
          <a:ln w="9525">
            <a:solidFill>
              <a:schemeClr val="tx1"/>
            </a:solidFill>
            <a:miter lim="800000"/>
            <a:headEnd/>
            <a:tailEnd/>
          </a:ln>
          <a:effectLst/>
          <a:extLst/>
        </p:spPr>
        <p:txBody>
          <a:bodyPr wrap="none" anchor="ctr"/>
          <a:lstStyle/>
          <a:p>
            <a:pPr algn="ctr"/>
            <a:r>
              <a:rPr lang="en-GB" b="1" dirty="0">
                <a:ea typeface="Arial Unicode MS" panose="020B0604020202020204" pitchFamily="34" charset="-128"/>
              </a:rPr>
              <a:t>Calibration Lab</a:t>
            </a:r>
          </a:p>
        </p:txBody>
      </p:sp>
      <p:sp>
        <p:nvSpPr>
          <p:cNvPr id="225298" name="Rectangle 18"/>
          <p:cNvSpPr>
            <a:spLocks noChangeArrowheads="1"/>
          </p:cNvSpPr>
          <p:nvPr/>
        </p:nvSpPr>
        <p:spPr bwMode="auto">
          <a:xfrm>
            <a:off x="5267908" y="4127352"/>
            <a:ext cx="1757362" cy="885825"/>
          </a:xfrm>
          <a:prstGeom prst="rect">
            <a:avLst/>
          </a:prstGeom>
          <a:solidFill>
            <a:schemeClr val="bg1"/>
          </a:solidFill>
          <a:ln w="9525">
            <a:solidFill>
              <a:schemeClr val="tx1"/>
            </a:solidFill>
            <a:miter lim="800000"/>
            <a:headEnd/>
            <a:tailEnd/>
          </a:ln>
          <a:effectLst/>
          <a:extLst/>
        </p:spPr>
        <p:txBody>
          <a:bodyPr wrap="none" anchor="ctr"/>
          <a:lstStyle/>
          <a:p>
            <a:pPr algn="ctr"/>
            <a:r>
              <a:rPr lang="en-GB" b="1" dirty="0">
                <a:ea typeface="Arial Unicode MS" panose="020B0604020202020204" pitchFamily="34" charset="-128"/>
              </a:rPr>
              <a:t>NPL</a:t>
            </a:r>
          </a:p>
        </p:txBody>
      </p:sp>
      <p:sp>
        <p:nvSpPr>
          <p:cNvPr id="11" name="Rectangle 18"/>
          <p:cNvSpPr>
            <a:spLocks noChangeArrowheads="1"/>
          </p:cNvSpPr>
          <p:nvPr/>
        </p:nvSpPr>
        <p:spPr bwMode="auto">
          <a:xfrm>
            <a:off x="3341694" y="4127352"/>
            <a:ext cx="1757362" cy="885825"/>
          </a:xfrm>
          <a:prstGeom prst="rect">
            <a:avLst/>
          </a:prstGeom>
          <a:solidFill>
            <a:schemeClr val="accent6">
              <a:lumMod val="20000"/>
              <a:lumOff val="80000"/>
            </a:schemeClr>
          </a:solidFill>
          <a:ln w="9525">
            <a:solidFill>
              <a:schemeClr val="tx1"/>
            </a:solidFill>
            <a:miter lim="800000"/>
            <a:headEnd/>
            <a:tailEnd/>
          </a:ln>
          <a:effectLst/>
          <a:extLst/>
        </p:spPr>
        <p:txBody>
          <a:bodyPr wrap="none" anchor="ctr"/>
          <a:lstStyle/>
          <a:p>
            <a:pPr algn="ctr"/>
            <a:r>
              <a:rPr lang="en-GB" b="1" dirty="0">
                <a:ea typeface="Arial Unicode MS" panose="020B0604020202020204" pitchFamily="34" charset="-128"/>
              </a:rPr>
              <a:t>NIST</a:t>
            </a:r>
          </a:p>
        </p:txBody>
      </p:sp>
      <p:sp>
        <p:nvSpPr>
          <p:cNvPr id="12" name="Rectangle 18"/>
          <p:cNvSpPr>
            <a:spLocks noChangeArrowheads="1"/>
          </p:cNvSpPr>
          <p:nvPr/>
        </p:nvSpPr>
        <p:spPr bwMode="auto">
          <a:xfrm>
            <a:off x="7194122" y="4127352"/>
            <a:ext cx="1757362" cy="885825"/>
          </a:xfrm>
          <a:prstGeom prst="rect">
            <a:avLst/>
          </a:prstGeom>
          <a:solidFill>
            <a:srgbClr val="00B0F0"/>
          </a:solidFill>
          <a:ln w="9525">
            <a:solidFill>
              <a:schemeClr val="tx1"/>
            </a:solidFill>
            <a:miter lim="800000"/>
            <a:headEnd/>
            <a:tailEnd/>
          </a:ln>
          <a:effectLst/>
          <a:extLst/>
        </p:spPr>
        <p:txBody>
          <a:bodyPr wrap="none" anchor="ctr"/>
          <a:lstStyle/>
          <a:p>
            <a:pPr algn="ctr"/>
            <a:r>
              <a:rPr lang="en-GB" b="1" dirty="0">
                <a:ea typeface="Arial Unicode MS" panose="020B0604020202020204" pitchFamily="34" charset="-128"/>
              </a:rPr>
              <a:t>PTB</a:t>
            </a:r>
          </a:p>
        </p:txBody>
      </p:sp>
      <p:sp>
        <p:nvSpPr>
          <p:cNvPr id="13" name="Rectangle 18"/>
          <p:cNvSpPr>
            <a:spLocks noChangeArrowheads="1"/>
          </p:cNvSpPr>
          <p:nvPr/>
        </p:nvSpPr>
        <p:spPr bwMode="auto">
          <a:xfrm>
            <a:off x="9120336" y="4127352"/>
            <a:ext cx="1757362" cy="885825"/>
          </a:xfrm>
          <a:prstGeom prst="rect">
            <a:avLst/>
          </a:prstGeom>
          <a:solidFill>
            <a:srgbClr val="00CC00"/>
          </a:solidFill>
          <a:ln w="9525">
            <a:solidFill>
              <a:schemeClr val="tx1"/>
            </a:solidFill>
            <a:miter lim="800000"/>
            <a:headEnd/>
            <a:tailEnd/>
          </a:ln>
          <a:effectLst/>
          <a:extLst/>
        </p:spPr>
        <p:txBody>
          <a:bodyPr wrap="none" anchor="ctr"/>
          <a:lstStyle/>
          <a:p>
            <a:pPr algn="ctr"/>
            <a:r>
              <a:rPr lang="en-GB" b="1" dirty="0">
                <a:ea typeface="Arial Unicode MS" panose="020B0604020202020204" pitchFamily="34" charset="-128"/>
              </a:rPr>
              <a:t>LNE-CNAM</a:t>
            </a:r>
          </a:p>
        </p:txBody>
      </p:sp>
      <p:sp>
        <p:nvSpPr>
          <p:cNvPr id="14" name="Rectangle 18"/>
          <p:cNvSpPr>
            <a:spLocks noChangeArrowheads="1"/>
          </p:cNvSpPr>
          <p:nvPr/>
        </p:nvSpPr>
        <p:spPr bwMode="auto">
          <a:xfrm>
            <a:off x="1415480" y="4127352"/>
            <a:ext cx="1757362" cy="885825"/>
          </a:xfrm>
          <a:prstGeom prst="rect">
            <a:avLst/>
          </a:prstGeom>
          <a:solidFill>
            <a:srgbClr val="FFC000"/>
          </a:solidFill>
          <a:ln w="9525">
            <a:solidFill>
              <a:schemeClr val="tx1"/>
            </a:solidFill>
            <a:miter lim="800000"/>
            <a:headEnd/>
            <a:tailEnd/>
          </a:ln>
          <a:effectLst/>
          <a:extLst/>
        </p:spPr>
        <p:txBody>
          <a:bodyPr wrap="none" anchor="ctr"/>
          <a:lstStyle/>
          <a:p>
            <a:pPr algn="ctr"/>
            <a:r>
              <a:rPr lang="en-GB" b="1" dirty="0">
                <a:ea typeface="Arial Unicode MS" panose="020B0604020202020204" pitchFamily="34" charset="-128"/>
              </a:rPr>
              <a:t>NIM</a:t>
            </a:r>
          </a:p>
        </p:txBody>
      </p:sp>
      <p:pic>
        <p:nvPicPr>
          <p:cNvPr id="151556" name="Picture 4" descr="Le Pavillon de Breteuil - C Chamoura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28237"/>
            <a:ext cx="12648728" cy="949748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8"/>
          <p:cNvSpPr>
            <a:spLocks noChangeArrowheads="1"/>
          </p:cNvSpPr>
          <p:nvPr/>
        </p:nvSpPr>
        <p:spPr bwMode="auto">
          <a:xfrm>
            <a:off x="-600744" y="5474568"/>
            <a:ext cx="13706004" cy="885825"/>
          </a:xfrm>
          <a:prstGeom prst="rect">
            <a:avLst/>
          </a:prstGeom>
          <a:solidFill>
            <a:schemeClr val="accent6">
              <a:lumMod val="20000"/>
              <a:lumOff val="80000"/>
            </a:schemeClr>
          </a:solidFill>
          <a:ln w="9525">
            <a:solidFill>
              <a:schemeClr val="accent6">
                <a:lumMod val="20000"/>
                <a:lumOff val="80000"/>
              </a:schemeClr>
            </a:solidFill>
            <a:miter lim="800000"/>
            <a:headEnd/>
            <a:tailEnd/>
          </a:ln>
          <a:effectLst/>
          <a:extLst/>
        </p:spPr>
        <p:txBody>
          <a:bodyPr wrap="none" anchor="ctr"/>
          <a:lstStyle/>
          <a:p>
            <a:pPr algn="ctr"/>
            <a:r>
              <a:rPr lang="en-GB" b="1" dirty="0">
                <a:ea typeface="Arial Unicode MS" panose="020B0604020202020204" pitchFamily="34" charset="-128"/>
              </a:rPr>
              <a:t>International Bureau of Weights and Measures, BIPM</a:t>
            </a:r>
          </a:p>
        </p:txBody>
      </p:sp>
      <p:sp>
        <p:nvSpPr>
          <p:cNvPr id="17" name="Rectangle 8"/>
          <p:cNvSpPr>
            <a:spLocks noChangeArrowheads="1"/>
          </p:cNvSpPr>
          <p:nvPr/>
        </p:nvSpPr>
        <p:spPr bwMode="auto">
          <a:xfrm>
            <a:off x="0" y="36400"/>
            <a:ext cx="962458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r>
              <a:rPr lang="en-GB" sz="3200" b="1" dirty="0" smtClean="0">
                <a:solidFill>
                  <a:srgbClr val="F62A08"/>
                </a:solidFill>
                <a:ea typeface="Arial Unicode MS" panose="020B0604020202020204" pitchFamily="34" charset="-128"/>
              </a:rPr>
              <a:t>Traceability</a:t>
            </a:r>
            <a:endParaRPr lang="en-GB" sz="3200" b="1" dirty="0">
              <a:solidFill>
                <a:srgbClr val="F62A08"/>
              </a:solidFill>
              <a:ea typeface="Arial Unicode MS" panose="020B0604020202020204" pitchFamily="34" charset="-128"/>
            </a:endParaRPr>
          </a:p>
        </p:txBody>
      </p:sp>
    </p:spTree>
    <p:extLst>
      <p:ext uri="{BB962C8B-B14F-4D97-AF65-F5344CB8AC3E}">
        <p14:creationId xmlns:p14="http://schemas.microsoft.com/office/powerpoint/2010/main" val="29300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225290"/>
                                        </p:tgtEl>
                                        <p:attrNameLst>
                                          <p:attrName>style.visibility</p:attrName>
                                        </p:attrNameLst>
                                      </p:cBhvr>
                                      <p:to>
                                        <p:strVal val="visible"/>
                                      </p:to>
                                    </p:set>
                                    <p:anim calcmode="lin" valueType="num">
                                      <p:cBhvr additive="base">
                                        <p:cTn id="20" dur="500" fill="hold"/>
                                        <p:tgtEl>
                                          <p:spTgt spid="225290"/>
                                        </p:tgtEl>
                                        <p:attrNameLst>
                                          <p:attrName>ppt_x</p:attrName>
                                        </p:attrNameLst>
                                      </p:cBhvr>
                                      <p:tavLst>
                                        <p:tav tm="0">
                                          <p:val>
                                            <p:strVal val="0-#ppt_w/2"/>
                                          </p:val>
                                        </p:tav>
                                        <p:tav tm="100000">
                                          <p:val>
                                            <p:strVal val="#ppt_x"/>
                                          </p:val>
                                        </p:tav>
                                      </p:tavLst>
                                    </p:anim>
                                    <p:anim calcmode="lin" valueType="num">
                                      <p:cBhvr additive="base">
                                        <p:cTn id="21" dur="500" fill="hold"/>
                                        <p:tgtEl>
                                          <p:spTgt spid="225290"/>
                                        </p:tgtEl>
                                        <p:attrNameLst>
                                          <p:attrName>ppt_y</p:attrName>
                                        </p:attrNameLst>
                                      </p:cBhvr>
                                      <p:tavLst>
                                        <p:tav tm="0">
                                          <p:val>
                                            <p:strVal val="#ppt_y"/>
                                          </p:val>
                                        </p:tav>
                                        <p:tav tm="100000">
                                          <p:val>
                                            <p:strVal val="#ppt_y"/>
                                          </p:val>
                                        </p:tav>
                                      </p:tavLst>
                                    </p:anim>
                                  </p:childTnLst>
                                </p:cTn>
                              </p:par>
                              <p:par>
                                <p:cTn id="22" presetID="2" presetClass="entr" presetSubtype="1" fill="hold" grpId="0" nodeType="withEffect">
                                  <p:stCondLst>
                                    <p:cond delay="0"/>
                                  </p:stCondLst>
                                  <p:childTnLst>
                                    <p:set>
                                      <p:cBhvr>
                                        <p:cTn id="23" dur="1" fill="hold">
                                          <p:stCondLst>
                                            <p:cond delay="0"/>
                                          </p:stCondLst>
                                        </p:cTn>
                                        <p:tgtEl>
                                          <p:spTgt spid="225286"/>
                                        </p:tgtEl>
                                        <p:attrNameLst>
                                          <p:attrName>style.visibility</p:attrName>
                                        </p:attrNameLst>
                                      </p:cBhvr>
                                      <p:to>
                                        <p:strVal val="visible"/>
                                      </p:to>
                                    </p:set>
                                    <p:anim calcmode="lin" valueType="num">
                                      <p:cBhvr additive="base">
                                        <p:cTn id="24" dur="500" fill="hold"/>
                                        <p:tgtEl>
                                          <p:spTgt spid="225286"/>
                                        </p:tgtEl>
                                        <p:attrNameLst>
                                          <p:attrName>ppt_x</p:attrName>
                                        </p:attrNameLst>
                                      </p:cBhvr>
                                      <p:tavLst>
                                        <p:tav tm="0">
                                          <p:val>
                                            <p:strVal val="#ppt_x"/>
                                          </p:val>
                                        </p:tav>
                                        <p:tav tm="100000">
                                          <p:val>
                                            <p:strVal val="#ppt_x"/>
                                          </p:val>
                                        </p:tav>
                                      </p:tavLst>
                                    </p:anim>
                                    <p:anim calcmode="lin" valueType="num">
                                      <p:cBhvr additive="base">
                                        <p:cTn id="25" dur="500" fill="hold"/>
                                        <p:tgtEl>
                                          <p:spTgt spid="225286"/>
                                        </p:tgtEl>
                                        <p:attrNameLst>
                                          <p:attrName>ppt_y</p:attrName>
                                        </p:attrNameLst>
                                      </p:cBhvr>
                                      <p:tavLst>
                                        <p:tav tm="0">
                                          <p:val>
                                            <p:strVal val="0-#ppt_h/2"/>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225292"/>
                                        </p:tgtEl>
                                        <p:attrNameLst>
                                          <p:attrName>style.visibility</p:attrName>
                                        </p:attrNameLst>
                                      </p:cBhvr>
                                      <p:to>
                                        <p:strVal val="visible"/>
                                      </p:to>
                                    </p:set>
                                    <p:anim calcmode="lin" valueType="num">
                                      <p:cBhvr additive="base">
                                        <p:cTn id="28" dur="500" fill="hold"/>
                                        <p:tgtEl>
                                          <p:spTgt spid="225292"/>
                                        </p:tgtEl>
                                        <p:attrNameLst>
                                          <p:attrName>ppt_x</p:attrName>
                                        </p:attrNameLst>
                                      </p:cBhvr>
                                      <p:tavLst>
                                        <p:tav tm="0">
                                          <p:val>
                                            <p:strVal val="1+#ppt_w/2"/>
                                          </p:val>
                                        </p:tav>
                                        <p:tav tm="100000">
                                          <p:val>
                                            <p:strVal val="#ppt_x"/>
                                          </p:val>
                                        </p:tav>
                                      </p:tavLst>
                                    </p:anim>
                                    <p:anim calcmode="lin" valueType="num">
                                      <p:cBhvr additive="base">
                                        <p:cTn id="29" dur="500" fill="hold"/>
                                        <p:tgtEl>
                                          <p:spTgt spid="225292"/>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25297"/>
                                        </p:tgtEl>
                                        <p:attrNameLst>
                                          <p:attrName>style.visibility</p:attrName>
                                        </p:attrNameLst>
                                      </p:cBhvr>
                                      <p:to>
                                        <p:strVal val="visible"/>
                                      </p:to>
                                    </p:set>
                                    <p:anim calcmode="lin" valueType="num">
                                      <p:cBhvr additive="base">
                                        <p:cTn id="34" dur="500" fill="hold"/>
                                        <p:tgtEl>
                                          <p:spTgt spid="225297"/>
                                        </p:tgtEl>
                                        <p:attrNameLst>
                                          <p:attrName>ppt_x</p:attrName>
                                        </p:attrNameLst>
                                      </p:cBhvr>
                                      <p:tavLst>
                                        <p:tav tm="0">
                                          <p:val>
                                            <p:strVal val="#ppt_x"/>
                                          </p:val>
                                        </p:tav>
                                        <p:tav tm="100000">
                                          <p:val>
                                            <p:strVal val="#ppt_x"/>
                                          </p:val>
                                        </p:tav>
                                      </p:tavLst>
                                    </p:anim>
                                    <p:anim calcmode="lin" valueType="num">
                                      <p:cBhvr additive="base">
                                        <p:cTn id="35" dur="500" fill="hold"/>
                                        <p:tgtEl>
                                          <p:spTgt spid="225297"/>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25298"/>
                                        </p:tgtEl>
                                        <p:attrNameLst>
                                          <p:attrName>style.visibility</p:attrName>
                                        </p:attrNameLst>
                                      </p:cBhvr>
                                      <p:to>
                                        <p:strVal val="visible"/>
                                      </p:to>
                                    </p:set>
                                    <p:anim calcmode="lin" valueType="num">
                                      <p:cBhvr additive="base">
                                        <p:cTn id="40" dur="500" fill="hold"/>
                                        <p:tgtEl>
                                          <p:spTgt spid="225298"/>
                                        </p:tgtEl>
                                        <p:attrNameLst>
                                          <p:attrName>ppt_x</p:attrName>
                                        </p:attrNameLst>
                                      </p:cBhvr>
                                      <p:tavLst>
                                        <p:tav tm="0">
                                          <p:val>
                                            <p:strVal val="#ppt_x"/>
                                          </p:val>
                                        </p:tav>
                                        <p:tav tm="100000">
                                          <p:val>
                                            <p:strVal val="#ppt_x"/>
                                          </p:val>
                                        </p:tav>
                                      </p:tavLst>
                                    </p:anim>
                                    <p:anim calcmode="lin" valueType="num">
                                      <p:cBhvr additive="base">
                                        <p:cTn id="41" dur="500" fill="hold"/>
                                        <p:tgtEl>
                                          <p:spTgt spid="22529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0-#ppt_w/2"/>
                                          </p:val>
                                        </p:tav>
                                        <p:tav tm="100000">
                                          <p:val>
                                            <p:strVal val="#ppt_x"/>
                                          </p:val>
                                        </p:tav>
                                      </p:tavLst>
                                    </p:anim>
                                    <p:anim calcmode="lin" valueType="num">
                                      <p:cBhvr additive="base">
                                        <p:cTn id="47" dur="500" fill="hold"/>
                                        <p:tgtEl>
                                          <p:spTgt spid="11"/>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1+#ppt_w/2"/>
                                          </p:val>
                                        </p:tav>
                                        <p:tav tm="100000">
                                          <p:val>
                                            <p:strVal val="#ppt_x"/>
                                          </p:val>
                                        </p:tav>
                                      </p:tavLst>
                                    </p:anim>
                                    <p:anim calcmode="lin" valueType="num">
                                      <p:cBhvr additive="base">
                                        <p:cTn id="51" dur="500" fill="hold"/>
                                        <p:tgtEl>
                                          <p:spTgt spid="12"/>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fill="hold"/>
                                        <p:tgtEl>
                                          <p:spTgt spid="13"/>
                                        </p:tgtEl>
                                        <p:attrNameLst>
                                          <p:attrName>ppt_x</p:attrName>
                                        </p:attrNameLst>
                                      </p:cBhvr>
                                      <p:tavLst>
                                        <p:tav tm="0">
                                          <p:val>
                                            <p:strVal val="1+#ppt_w/2"/>
                                          </p:val>
                                        </p:tav>
                                        <p:tav tm="100000">
                                          <p:val>
                                            <p:strVal val="#ppt_x"/>
                                          </p:val>
                                        </p:tav>
                                      </p:tavLst>
                                    </p:anim>
                                    <p:anim calcmode="lin" valueType="num">
                                      <p:cBhvr additive="base">
                                        <p:cTn id="55" dur="500" fill="hold"/>
                                        <p:tgtEl>
                                          <p:spTgt spid="13"/>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additive="base">
                                        <p:cTn id="58" dur="500" fill="hold"/>
                                        <p:tgtEl>
                                          <p:spTgt spid="14"/>
                                        </p:tgtEl>
                                        <p:attrNameLst>
                                          <p:attrName>ppt_x</p:attrName>
                                        </p:attrNameLst>
                                      </p:cBhvr>
                                      <p:tavLst>
                                        <p:tav tm="0">
                                          <p:val>
                                            <p:strVal val="0-#ppt_w/2"/>
                                          </p:val>
                                        </p:tav>
                                        <p:tav tm="100000">
                                          <p:val>
                                            <p:strVal val="#ppt_x"/>
                                          </p:val>
                                        </p:tav>
                                      </p:tavLst>
                                    </p:anim>
                                    <p:anim calcmode="lin" valueType="num">
                                      <p:cBhvr additive="base">
                                        <p:cTn id="59" dur="500" fill="hold"/>
                                        <p:tgtEl>
                                          <p:spTgt spid="14"/>
                                        </p:tgtEl>
                                        <p:attrNameLst>
                                          <p:attrName>ppt_y</p:attrName>
                                        </p:attrNameLst>
                                      </p:cBhvr>
                                      <p:tavLst>
                                        <p:tav tm="0">
                                          <p:val>
                                            <p:strVal val="#ppt_y"/>
                                          </p:val>
                                        </p:tav>
                                        <p:tav tm="100000">
                                          <p:val>
                                            <p:strVal val="#ppt_y"/>
                                          </p:val>
                                        </p:tav>
                                      </p:tavLst>
                                    </p:anim>
                                  </p:childTnLst>
                                </p:cTn>
                              </p:par>
                              <p:par>
                                <p:cTn id="60" presetID="2" presetClass="entr" presetSubtype="2"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1+#ppt_w/2"/>
                                          </p:val>
                                        </p:tav>
                                        <p:tav tm="100000">
                                          <p:val>
                                            <p:strVal val="#ppt_x"/>
                                          </p:val>
                                        </p:tav>
                                      </p:tavLst>
                                    </p:anim>
                                    <p:anim calcmode="lin" valueType="num">
                                      <p:cBhvr additive="base">
                                        <p:cTn id="63" dur="500" fill="hold"/>
                                        <p:tgtEl>
                                          <p:spTgt spid="18"/>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 calcmode="lin" valueType="num">
                                      <p:cBhvr additive="base">
                                        <p:cTn id="66" dur="500" fill="hold"/>
                                        <p:tgtEl>
                                          <p:spTgt spid="19"/>
                                        </p:tgtEl>
                                        <p:attrNameLst>
                                          <p:attrName>ppt_x</p:attrName>
                                        </p:attrNameLst>
                                      </p:cBhvr>
                                      <p:tavLst>
                                        <p:tav tm="0">
                                          <p:val>
                                            <p:strVal val="0-#ppt_w/2"/>
                                          </p:val>
                                        </p:tav>
                                        <p:tav tm="100000">
                                          <p:val>
                                            <p:strVal val="#ppt_x"/>
                                          </p:val>
                                        </p:tav>
                                      </p:tavLst>
                                    </p:anim>
                                    <p:anim calcmode="lin" valueType="num">
                                      <p:cBhvr additive="base">
                                        <p:cTn id="67"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additive="base">
                                        <p:cTn id="72" dur="500" fill="hold"/>
                                        <p:tgtEl>
                                          <p:spTgt spid="16"/>
                                        </p:tgtEl>
                                        <p:attrNameLst>
                                          <p:attrName>ppt_x</p:attrName>
                                        </p:attrNameLst>
                                      </p:cBhvr>
                                      <p:tavLst>
                                        <p:tav tm="0">
                                          <p:val>
                                            <p:strVal val="#ppt_x"/>
                                          </p:val>
                                        </p:tav>
                                        <p:tav tm="100000">
                                          <p:val>
                                            <p:strVal val="#ppt_x"/>
                                          </p:val>
                                        </p:tav>
                                      </p:tavLst>
                                    </p:anim>
                                    <p:anim calcmode="lin" valueType="num">
                                      <p:cBhvr additive="base">
                                        <p:cTn id="7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151556"/>
                                        </p:tgtEl>
                                        <p:attrNameLst>
                                          <p:attrName>style.visibility</p:attrName>
                                        </p:attrNameLst>
                                      </p:cBhvr>
                                      <p:to>
                                        <p:strVal val="visible"/>
                                      </p:to>
                                    </p:set>
                                    <p:anim calcmode="lin" valueType="num">
                                      <p:cBhvr additive="base">
                                        <p:cTn id="78" dur="500" fill="hold"/>
                                        <p:tgtEl>
                                          <p:spTgt spid="151556"/>
                                        </p:tgtEl>
                                        <p:attrNameLst>
                                          <p:attrName>ppt_x</p:attrName>
                                        </p:attrNameLst>
                                      </p:cBhvr>
                                      <p:tavLst>
                                        <p:tav tm="0">
                                          <p:val>
                                            <p:strVal val="#ppt_x"/>
                                          </p:val>
                                        </p:tav>
                                        <p:tav tm="100000">
                                          <p:val>
                                            <p:strVal val="#ppt_x"/>
                                          </p:val>
                                        </p:tav>
                                      </p:tavLst>
                                    </p:anim>
                                    <p:anim calcmode="lin" valueType="num">
                                      <p:cBhvr additive="base">
                                        <p:cTn id="79" dur="500" fill="hold"/>
                                        <p:tgtEl>
                                          <p:spTgt spid="1515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25286" grpId="0" animBg="1"/>
      <p:bldP spid="225290" grpId="0" animBg="1"/>
      <p:bldP spid="225292" grpId="0" animBg="1"/>
      <p:bldP spid="225297" grpId="0" animBg="1"/>
      <p:bldP spid="225298" grpId="0" animBg="1"/>
      <p:bldP spid="11" grpId="0" animBg="1"/>
      <p:bldP spid="12" grpId="0" animBg="1"/>
      <p:bldP spid="13" grpId="0" animBg="1"/>
      <p:bldP spid="14" grpId="0" animBg="1"/>
      <p:bldP spid="1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graphicFrame>
        <p:nvGraphicFramePr>
          <p:cNvPr id="4" name="Object 3"/>
          <p:cNvGraphicFramePr>
            <a:graphicFrameLocks noChangeAspect="1"/>
          </p:cNvGraphicFramePr>
          <p:nvPr>
            <p:extLst>
              <p:ext uri="{D42A27DB-BD31-4B8C-83A1-F6EECF244321}">
                <p14:modId xmlns:p14="http://schemas.microsoft.com/office/powerpoint/2010/main" val="3001068433"/>
              </p:ext>
            </p:extLst>
          </p:nvPr>
        </p:nvGraphicFramePr>
        <p:xfrm>
          <a:off x="908050" y="1217613"/>
          <a:ext cx="10375900" cy="4419600"/>
        </p:xfrm>
        <a:graphic>
          <a:graphicData uri="http://schemas.openxmlformats.org/presentationml/2006/ole">
            <mc:AlternateContent xmlns:mc="http://schemas.openxmlformats.org/markup-compatibility/2006">
              <mc:Choice xmlns:v="urn:schemas-microsoft-com:vml" Requires="v">
                <p:oleObj spid="_x0000_s85049" name="KGPlot" r:id="rId3" imgW="10375920" imgH="4419360" progId="KGraph_Plot">
                  <p:embed/>
                </p:oleObj>
              </mc:Choice>
              <mc:Fallback>
                <p:oleObj name="KGPlot" r:id="rId3" imgW="10375920" imgH="4419360" progId="KGraph_Plot">
                  <p:embed/>
                  <p:pic>
                    <p:nvPicPr>
                      <p:cNvPr id="0" name=""/>
                      <p:cNvPicPr/>
                      <p:nvPr/>
                    </p:nvPicPr>
                    <p:blipFill>
                      <a:blip r:embed="rId4"/>
                      <a:stretch>
                        <a:fillRect/>
                      </a:stretch>
                    </p:blipFill>
                    <p:spPr>
                      <a:xfrm>
                        <a:off x="908050" y="1217613"/>
                        <a:ext cx="10375900" cy="4419600"/>
                      </a:xfrm>
                      <a:prstGeom prst="rect">
                        <a:avLst/>
                      </a:prstGeom>
                    </p:spPr>
                  </p:pic>
                </p:oleObj>
              </mc:Fallback>
            </mc:AlternateContent>
          </a:graphicData>
        </a:graphic>
      </p:graphicFrame>
    </p:spTree>
    <p:extLst>
      <p:ext uri="{BB962C8B-B14F-4D97-AF65-F5344CB8AC3E}">
        <p14:creationId xmlns:p14="http://schemas.microsoft.com/office/powerpoint/2010/main" val="925681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03143" y="1699708"/>
            <a:ext cx="12887606" cy="1080120"/>
          </a:xfrm>
          <a:prstGeom prst="rect">
            <a:avLst/>
          </a:prstGeom>
          <a:solidFill>
            <a:srgbClr val="00B0F0">
              <a:alpha val="5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GB" sz="2400">
              <a:latin typeface="Arial" charset="0"/>
              <a:ea typeface="ＭＳ Ｐゴシック" pitchFamily="96" charset="-128"/>
            </a:endParaRPr>
          </a:p>
        </p:txBody>
      </p:sp>
      <p:sp>
        <p:nvSpPr>
          <p:cNvPr id="5" name="Rectangle 3"/>
          <p:cNvSpPr txBox="1">
            <a:spLocks noChangeArrowheads="1"/>
          </p:cNvSpPr>
          <p:nvPr/>
        </p:nvSpPr>
        <p:spPr bwMode="auto">
          <a:xfrm>
            <a:off x="1484228" y="742278"/>
            <a:ext cx="9162256" cy="572782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2900">
                <a:solidFill>
                  <a:srgbClr val="003A6E"/>
                </a:solidFill>
                <a:latin typeface="+mn-lt"/>
                <a:ea typeface="+mn-ea"/>
                <a:cs typeface="+mn-cs"/>
              </a:defRPr>
            </a:lvl1pPr>
            <a:lvl2pPr marL="742950" indent="-285750" algn="l" rtl="0" eaLnBrk="0" fontAlgn="base" hangingPunct="0">
              <a:spcBef>
                <a:spcPct val="20000"/>
              </a:spcBef>
              <a:spcAft>
                <a:spcPct val="0"/>
              </a:spcAft>
              <a:buChar char="–"/>
              <a:defRPr sz="2400">
                <a:solidFill>
                  <a:srgbClr val="003A6E"/>
                </a:solidFill>
                <a:latin typeface="+mn-lt"/>
                <a:ea typeface="+mn-ea"/>
              </a:defRPr>
            </a:lvl2pPr>
            <a:lvl3pPr marL="1143000" indent="-228600" algn="l" rtl="0" eaLnBrk="0" fontAlgn="base" hangingPunct="0">
              <a:spcBef>
                <a:spcPct val="20000"/>
              </a:spcBef>
              <a:spcAft>
                <a:spcPct val="0"/>
              </a:spcAft>
              <a:buChar char="•"/>
              <a:defRPr sz="2200">
                <a:solidFill>
                  <a:srgbClr val="003A6E"/>
                </a:solidFill>
                <a:latin typeface="+mn-lt"/>
                <a:ea typeface="+mn-ea"/>
              </a:defRPr>
            </a:lvl3pPr>
            <a:lvl4pPr marL="1600200" indent="-228600" algn="l" rtl="0" eaLnBrk="0" fontAlgn="base" hangingPunct="0">
              <a:spcBef>
                <a:spcPct val="20000"/>
              </a:spcBef>
              <a:spcAft>
                <a:spcPct val="0"/>
              </a:spcAft>
              <a:buChar char="–"/>
              <a:defRPr sz="2000">
                <a:solidFill>
                  <a:srgbClr val="003A6E"/>
                </a:solidFill>
                <a:latin typeface="+mn-lt"/>
                <a:ea typeface="+mn-ea"/>
              </a:defRPr>
            </a:lvl4pPr>
            <a:lvl5pPr marL="2057400" indent="-228600" algn="l" rtl="0" eaLnBrk="0" fontAlgn="base" hangingPunct="0">
              <a:spcBef>
                <a:spcPct val="20000"/>
              </a:spcBef>
              <a:spcAft>
                <a:spcPct val="0"/>
              </a:spcAft>
              <a:buChar char="»"/>
              <a:defRPr sz="1400">
                <a:solidFill>
                  <a:srgbClr val="003A6E"/>
                </a:solidFill>
                <a:latin typeface="+mn-lt"/>
                <a:ea typeface="+mn-ea"/>
              </a:defRPr>
            </a:lvl5pPr>
            <a:lvl6pPr marL="2514600" indent="-228600" algn="l" rtl="0" fontAlgn="base">
              <a:spcBef>
                <a:spcPct val="20000"/>
              </a:spcBef>
              <a:spcAft>
                <a:spcPct val="0"/>
              </a:spcAft>
              <a:buChar char="»"/>
              <a:defRPr sz="1400">
                <a:solidFill>
                  <a:srgbClr val="003A6E"/>
                </a:solidFill>
                <a:latin typeface="+mn-lt"/>
                <a:ea typeface="+mn-ea"/>
              </a:defRPr>
            </a:lvl6pPr>
            <a:lvl7pPr marL="2971800" indent="-228600" algn="l" rtl="0" fontAlgn="base">
              <a:spcBef>
                <a:spcPct val="20000"/>
              </a:spcBef>
              <a:spcAft>
                <a:spcPct val="0"/>
              </a:spcAft>
              <a:buChar char="»"/>
              <a:defRPr sz="1400">
                <a:solidFill>
                  <a:srgbClr val="003A6E"/>
                </a:solidFill>
                <a:latin typeface="+mn-lt"/>
                <a:ea typeface="+mn-ea"/>
              </a:defRPr>
            </a:lvl7pPr>
            <a:lvl8pPr marL="3429000" indent="-228600" algn="l" rtl="0" fontAlgn="base">
              <a:spcBef>
                <a:spcPct val="20000"/>
              </a:spcBef>
              <a:spcAft>
                <a:spcPct val="0"/>
              </a:spcAft>
              <a:buChar char="»"/>
              <a:defRPr sz="1400">
                <a:solidFill>
                  <a:srgbClr val="003A6E"/>
                </a:solidFill>
                <a:latin typeface="+mn-lt"/>
                <a:ea typeface="+mn-ea"/>
              </a:defRPr>
            </a:lvl8pPr>
            <a:lvl9pPr marL="3886200" indent="-228600" algn="l" rtl="0" fontAlgn="base">
              <a:spcBef>
                <a:spcPct val="20000"/>
              </a:spcBef>
              <a:spcAft>
                <a:spcPct val="0"/>
              </a:spcAft>
              <a:buChar char="»"/>
              <a:defRPr sz="1400">
                <a:solidFill>
                  <a:srgbClr val="003A6E"/>
                </a:solidFill>
                <a:latin typeface="+mn-lt"/>
                <a:ea typeface="+mn-ea"/>
              </a:defRPr>
            </a:lvl9pPr>
          </a:lstStyle>
          <a:p>
            <a:pPr marL="514350" indent="-514350" eaLnBrk="1" hangingPunct="1">
              <a:lnSpc>
                <a:spcPct val="150000"/>
              </a:lnSpc>
              <a:spcBef>
                <a:spcPts val="1200"/>
              </a:spcBef>
              <a:spcAft>
                <a:spcPts val="1200"/>
              </a:spcAft>
              <a:buFont typeface="+mj-lt"/>
              <a:buAutoNum type="arabicPeriod"/>
            </a:pPr>
            <a:r>
              <a:rPr lang="en-GB" sz="2800" b="1" dirty="0">
                <a:solidFill>
                  <a:srgbClr val="FF0000"/>
                </a:solidFill>
              </a:rPr>
              <a:t>Measurement and the SI</a:t>
            </a:r>
          </a:p>
          <a:p>
            <a:pPr marL="514350" indent="-514350" eaLnBrk="1" hangingPunct="1">
              <a:lnSpc>
                <a:spcPct val="150000"/>
              </a:lnSpc>
              <a:spcBef>
                <a:spcPts val="1200"/>
              </a:spcBef>
              <a:spcAft>
                <a:spcPts val="1200"/>
              </a:spcAft>
              <a:buFont typeface="+mj-lt"/>
              <a:buAutoNum type="arabicPeriod"/>
            </a:pPr>
            <a:r>
              <a:rPr lang="en-GB" sz="2800" b="1" dirty="0" smtClean="0">
                <a:solidFill>
                  <a:srgbClr val="FF0000"/>
                </a:solidFill>
              </a:rPr>
              <a:t>The redefinition of the SI</a:t>
            </a:r>
            <a:endParaRPr lang="en-GB" sz="2800" b="1" dirty="0">
              <a:solidFill>
                <a:srgbClr val="FF0000"/>
              </a:solidFill>
            </a:endParaRPr>
          </a:p>
          <a:p>
            <a:pPr marL="514350" indent="-514350" eaLnBrk="1" hangingPunct="1">
              <a:lnSpc>
                <a:spcPct val="150000"/>
              </a:lnSpc>
              <a:spcBef>
                <a:spcPts val="1200"/>
              </a:spcBef>
              <a:spcAft>
                <a:spcPts val="1200"/>
              </a:spcAft>
              <a:buFont typeface="+mj-lt"/>
              <a:buAutoNum type="arabicPeriod"/>
            </a:pPr>
            <a:r>
              <a:rPr lang="en-GB" sz="2800" b="1" dirty="0" smtClean="0">
                <a:solidFill>
                  <a:srgbClr val="FF0000"/>
                </a:solidFill>
              </a:rPr>
              <a:t>The redefinition of the kelvin</a:t>
            </a:r>
          </a:p>
          <a:p>
            <a:pPr marL="514350" indent="-514350" eaLnBrk="1" hangingPunct="1">
              <a:lnSpc>
                <a:spcPct val="150000"/>
              </a:lnSpc>
              <a:spcBef>
                <a:spcPts val="1200"/>
              </a:spcBef>
              <a:spcAft>
                <a:spcPts val="1200"/>
              </a:spcAft>
              <a:buFont typeface="+mj-lt"/>
              <a:buAutoNum type="arabicPeriod"/>
            </a:pPr>
            <a:r>
              <a:rPr lang="en-GB" sz="2800" b="1" dirty="0" smtClean="0">
                <a:solidFill>
                  <a:srgbClr val="FF0000"/>
                </a:solidFill>
              </a:rPr>
              <a:t>Why has this taken so long!</a:t>
            </a:r>
          </a:p>
          <a:p>
            <a:pPr marL="514350" indent="-514350" eaLnBrk="1" hangingPunct="1">
              <a:lnSpc>
                <a:spcPct val="150000"/>
              </a:lnSpc>
              <a:spcBef>
                <a:spcPts val="1200"/>
              </a:spcBef>
              <a:spcAft>
                <a:spcPts val="1200"/>
              </a:spcAft>
              <a:buFont typeface="+mj-lt"/>
              <a:buAutoNum type="arabicPeriod"/>
            </a:pPr>
            <a:r>
              <a:rPr lang="en-GB" sz="2800" b="1" dirty="0" smtClean="0">
                <a:solidFill>
                  <a:srgbClr val="FF0000"/>
                </a:solidFill>
              </a:rPr>
              <a:t>Consequences</a:t>
            </a:r>
          </a:p>
          <a:p>
            <a:pPr marL="514350" indent="-514350" eaLnBrk="1" hangingPunct="1">
              <a:lnSpc>
                <a:spcPct val="150000"/>
              </a:lnSpc>
              <a:spcBef>
                <a:spcPts val="1200"/>
              </a:spcBef>
              <a:spcAft>
                <a:spcPts val="1200"/>
              </a:spcAft>
              <a:buFont typeface="+mj-lt"/>
              <a:buAutoNum type="arabicPeriod"/>
            </a:pPr>
            <a:r>
              <a:rPr lang="en-GB" sz="2800" b="1" dirty="0" smtClean="0">
                <a:solidFill>
                  <a:srgbClr val="FF0000"/>
                </a:solidFill>
              </a:rPr>
              <a:t>Why this matters </a:t>
            </a:r>
            <a:endParaRPr lang="en-GB" sz="2800" b="1" dirty="0">
              <a:solidFill>
                <a:srgbClr val="FF0000"/>
              </a:solidFill>
            </a:endParaRPr>
          </a:p>
        </p:txBody>
      </p:sp>
      <p:sp>
        <p:nvSpPr>
          <p:cNvPr id="6" name="Rectangle 5"/>
          <p:cNvSpPr/>
          <p:nvPr/>
        </p:nvSpPr>
        <p:spPr>
          <a:xfrm>
            <a:off x="0" y="0"/>
            <a:ext cx="9162256" cy="646331"/>
          </a:xfrm>
          <a:prstGeom prst="rect">
            <a:avLst/>
          </a:prstGeom>
        </p:spPr>
        <p:txBody>
          <a:bodyPr wrap="square">
            <a:spAutoFit/>
          </a:bodyPr>
          <a:lstStyle/>
          <a:p>
            <a:r>
              <a:rPr lang="en-GB" sz="3600" b="1" dirty="0">
                <a:solidFill>
                  <a:srgbClr val="003399"/>
                </a:solidFill>
                <a:ea typeface="Arial Unicode MS" panose="020B0604020202020204" pitchFamily="34" charset="-128"/>
              </a:rPr>
              <a:t>The </a:t>
            </a:r>
            <a:r>
              <a:rPr lang="en-GB" sz="3600" b="1" dirty="0" smtClean="0">
                <a:solidFill>
                  <a:srgbClr val="003399"/>
                </a:solidFill>
                <a:ea typeface="Arial Unicode MS" panose="020B0604020202020204" pitchFamily="34" charset="-128"/>
              </a:rPr>
              <a:t>re-definition of the kelvin</a:t>
            </a:r>
            <a:endParaRPr lang="en-GB" sz="3600" b="1" dirty="0">
              <a:solidFill>
                <a:srgbClr val="003399"/>
              </a:solidFill>
              <a:ea typeface="Arial Unicode MS" panose="020B0604020202020204" pitchFamily="34" charset="-128"/>
            </a:endParaRPr>
          </a:p>
        </p:txBody>
      </p:sp>
    </p:spTree>
    <p:extLst>
      <p:ext uri="{BB962C8B-B14F-4D97-AF65-F5344CB8AC3E}">
        <p14:creationId xmlns:p14="http://schemas.microsoft.com/office/powerpoint/2010/main" val="2858170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5058" name="Rectangle 3"/>
          <p:cNvSpPr>
            <a:spLocks noGrp="1" noChangeArrowheads="1"/>
          </p:cNvSpPr>
          <p:nvPr>
            <p:ph type="body" idx="4294967295"/>
          </p:nvPr>
        </p:nvSpPr>
        <p:spPr>
          <a:xfrm>
            <a:off x="1603204" y="2853705"/>
            <a:ext cx="8785225" cy="2232025"/>
          </a:xfrm>
        </p:spPr>
        <p:txBody>
          <a:bodyPr/>
          <a:lstStyle/>
          <a:p>
            <a:pPr marL="893763" indent="6350" algn="ctr" eaLnBrk="1" hangingPunct="1">
              <a:lnSpc>
                <a:spcPct val="80000"/>
              </a:lnSpc>
              <a:buNone/>
              <a:tabLst>
                <a:tab pos="0" algn="l"/>
              </a:tabLst>
            </a:pPr>
            <a:r>
              <a:rPr lang="en-GB" sz="3200" b="1" dirty="0">
                <a:solidFill>
                  <a:srgbClr val="FF0000"/>
                </a:solidFill>
              </a:rPr>
              <a:t>…of an unknown quantity </a:t>
            </a:r>
          </a:p>
          <a:p>
            <a:pPr marL="893763" indent="6350" algn="ctr" eaLnBrk="1" hangingPunct="1">
              <a:lnSpc>
                <a:spcPct val="80000"/>
              </a:lnSpc>
              <a:buNone/>
              <a:tabLst>
                <a:tab pos="0" algn="l"/>
              </a:tabLst>
            </a:pPr>
            <a:r>
              <a:rPr lang="en-GB" sz="3200" b="1" dirty="0">
                <a:solidFill>
                  <a:srgbClr val="FF0000"/>
                </a:solidFill>
              </a:rPr>
              <a:t>with a standard quantity</a:t>
            </a:r>
          </a:p>
        </p:txBody>
      </p:sp>
      <p:sp>
        <p:nvSpPr>
          <p:cNvPr id="6147" name="Rectangle 3"/>
          <p:cNvSpPr>
            <a:spLocks noChangeArrowheads="1"/>
          </p:cNvSpPr>
          <p:nvPr/>
        </p:nvSpPr>
        <p:spPr bwMode="auto">
          <a:xfrm>
            <a:off x="119336" y="55688"/>
            <a:ext cx="9432926" cy="576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69875" indent="-269875" algn="l" eaLnBrk="1" hangingPunct="1">
              <a:lnSpc>
                <a:spcPct val="80000"/>
              </a:lnSpc>
              <a:spcBef>
                <a:spcPct val="20000"/>
              </a:spcBef>
            </a:pPr>
            <a:r>
              <a:rPr lang="en-GB" sz="3200" b="1" dirty="0">
                <a:solidFill>
                  <a:srgbClr val="FF0000"/>
                </a:solidFill>
                <a:ea typeface="Arial Unicode MS" panose="020B0604020202020204" pitchFamily="34" charset="-128"/>
              </a:rPr>
              <a:t>Measurement is…</a:t>
            </a:r>
          </a:p>
        </p:txBody>
      </p:sp>
      <p:sp>
        <p:nvSpPr>
          <p:cNvPr id="685061" name="Rectangle 3"/>
          <p:cNvSpPr>
            <a:spLocks noChangeArrowheads="1"/>
          </p:cNvSpPr>
          <p:nvPr/>
        </p:nvSpPr>
        <p:spPr bwMode="auto">
          <a:xfrm>
            <a:off x="3692851" y="1628218"/>
            <a:ext cx="5516365"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indent="6350" eaLnBrk="1" hangingPunct="1">
              <a:lnSpc>
                <a:spcPct val="80000"/>
              </a:lnSpc>
              <a:spcBef>
                <a:spcPct val="20000"/>
              </a:spcBef>
              <a:tabLst>
                <a:tab pos="0" algn="l"/>
              </a:tabLst>
            </a:pPr>
            <a:r>
              <a:rPr lang="en-GB" sz="3200" b="1" i="1" dirty="0">
                <a:solidFill>
                  <a:srgbClr val="0000FF"/>
                </a:solidFill>
                <a:ea typeface="Arial Unicode MS" panose="020B0604020202020204" pitchFamily="34" charset="-128"/>
              </a:rPr>
              <a:t>Quantitative </a:t>
            </a:r>
            <a:r>
              <a:rPr lang="en-GB" sz="3200" b="1" i="1" dirty="0" smtClean="0">
                <a:solidFill>
                  <a:srgbClr val="0000FF"/>
                </a:solidFill>
                <a:ea typeface="Arial Unicode MS" panose="020B0604020202020204" pitchFamily="34" charset="-128"/>
              </a:rPr>
              <a:t>Comparison</a:t>
            </a:r>
            <a:endParaRPr lang="en-GB" sz="3200" b="1" dirty="0">
              <a:solidFill>
                <a:srgbClr val="FF0000"/>
              </a:solidFill>
              <a:ea typeface="Arial Unicode MS" panose="020B0604020202020204" pitchFamily="34" charset="-128"/>
            </a:endParaRPr>
          </a:p>
        </p:txBody>
      </p:sp>
      <p:sp>
        <p:nvSpPr>
          <p:cNvPr id="2" name="Can 1"/>
          <p:cNvSpPr/>
          <p:nvPr/>
        </p:nvSpPr>
        <p:spPr bwMode="auto">
          <a:xfrm>
            <a:off x="1124077" y="3284984"/>
            <a:ext cx="504056" cy="2088232"/>
          </a:xfrm>
          <a:prstGeom prst="can">
            <a:avLst/>
          </a:prstGeom>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2700000" scaled="1"/>
            <a:tileRect/>
          </a:gradFill>
          <a:ln w="9525" cap="flat" cmpd="sng" algn="ctr">
            <a:solidFill>
              <a:schemeClr val="tx1"/>
            </a:solidFill>
            <a:prstDash val="solid"/>
            <a:round/>
            <a:headEnd type="none" w="med" len="med"/>
            <a:tailEnd type="none" w="med" len="med"/>
          </a:ln>
          <a:effectLst/>
          <a:extLst/>
        </p:spPr>
        <p:txBody>
          <a:bodyPr vert="vert" wrap="square" lIns="91440" tIns="45720" rIns="91440" bIns="45720" numCol="1" rtlCol="0" anchor="ctr" anchorCtr="0" compatLnSpc="1">
            <a:prstTxWarp prst="textNoShape">
              <a:avLst/>
            </a:prstTxWarp>
          </a:bodyPr>
          <a:lstStyle/>
          <a:p>
            <a:pPr algn="ctr"/>
            <a:r>
              <a:rPr lang="en-GB" dirty="0">
                <a:solidFill>
                  <a:srgbClr val="0000FF"/>
                </a:solidFill>
                <a:ea typeface="Arial Unicode MS" panose="020B0604020202020204" pitchFamily="34" charset="-128"/>
              </a:rPr>
              <a:t>Standard</a:t>
            </a:r>
          </a:p>
        </p:txBody>
      </p:sp>
      <p:sp>
        <p:nvSpPr>
          <p:cNvPr id="7" name="Can 6"/>
          <p:cNvSpPr/>
          <p:nvPr/>
        </p:nvSpPr>
        <p:spPr bwMode="auto">
          <a:xfrm>
            <a:off x="479376" y="2492896"/>
            <a:ext cx="504056" cy="2880320"/>
          </a:xfrm>
          <a:prstGeom prst="can">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5400000" scaled="1"/>
            <a:tileRect/>
          </a:gradFill>
          <a:ln w="9525" cap="flat" cmpd="sng" algn="ctr">
            <a:solidFill>
              <a:schemeClr val="tx1"/>
            </a:solidFill>
            <a:prstDash val="solid"/>
            <a:round/>
            <a:headEnd type="none" w="med" len="med"/>
            <a:tailEnd type="none" w="med" len="med"/>
          </a:ln>
          <a:effectLst/>
          <a:extLst/>
        </p:spPr>
        <p:txBody>
          <a:bodyPr vert="vert" wrap="square" lIns="91440" tIns="45720" rIns="91440" bIns="45720" numCol="1" rtlCol="0" anchor="ctr" anchorCtr="0" compatLnSpc="1">
            <a:prstTxWarp prst="textNoShape">
              <a:avLst/>
            </a:prstTxWarp>
          </a:bodyPr>
          <a:lstStyle/>
          <a:p>
            <a:pPr algn="ctr"/>
            <a:r>
              <a:rPr lang="en-GB" dirty="0">
                <a:solidFill>
                  <a:srgbClr val="0000FF"/>
                </a:solidFill>
                <a:ea typeface="Arial Unicode MS" panose="020B0604020202020204" pitchFamily="34" charset="-128"/>
              </a:rPr>
              <a:t>        Unknown</a:t>
            </a:r>
          </a:p>
        </p:txBody>
      </p:sp>
      <p:cxnSp>
        <p:nvCxnSpPr>
          <p:cNvPr id="4" name="Straight Connector 3"/>
          <p:cNvCxnSpPr/>
          <p:nvPr/>
        </p:nvCxnSpPr>
        <p:spPr bwMode="auto">
          <a:xfrm flipH="1">
            <a:off x="155849" y="3356992"/>
            <a:ext cx="1472284"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flipH="1">
            <a:off x="-4738" y="2564904"/>
            <a:ext cx="1708250" cy="0"/>
          </a:xfrm>
          <a:prstGeom prst="line">
            <a:avLst/>
          </a:prstGeom>
          <a:solidFill>
            <a:schemeClr val="accent1"/>
          </a:solidFill>
          <a:ln w="381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p:cNvSpPr txBox="1"/>
          <p:nvPr/>
        </p:nvSpPr>
        <p:spPr>
          <a:xfrm>
            <a:off x="3692851" y="4865189"/>
            <a:ext cx="5671170" cy="954107"/>
          </a:xfrm>
          <a:prstGeom prst="rect">
            <a:avLst/>
          </a:prstGeom>
          <a:noFill/>
        </p:spPr>
        <p:txBody>
          <a:bodyPr wrap="square" rtlCol="0">
            <a:spAutoFit/>
          </a:bodyPr>
          <a:lstStyle/>
          <a:p>
            <a:pPr algn="ctr"/>
            <a:r>
              <a:rPr lang="en-GB" sz="2800" b="1" i="1" dirty="0">
                <a:solidFill>
                  <a:srgbClr val="0000FF"/>
                </a:solidFill>
                <a:ea typeface="Arial Unicode MS" panose="020B0604020202020204" pitchFamily="34" charset="-128"/>
              </a:rPr>
              <a:t>Could we choose our </a:t>
            </a:r>
            <a:br>
              <a:rPr lang="en-GB" sz="2800" b="1" i="1" dirty="0">
                <a:solidFill>
                  <a:srgbClr val="0000FF"/>
                </a:solidFill>
                <a:ea typeface="Arial Unicode MS" panose="020B0604020202020204" pitchFamily="34" charset="-128"/>
              </a:rPr>
            </a:br>
            <a:r>
              <a:rPr lang="en-GB" sz="2800" b="1" i="1" dirty="0">
                <a:solidFill>
                  <a:srgbClr val="0000FF"/>
                </a:solidFill>
                <a:ea typeface="Arial Unicode MS" panose="020B0604020202020204" pitchFamily="34" charset="-128"/>
              </a:rPr>
              <a:t>standards more wisely?</a:t>
            </a:r>
          </a:p>
        </p:txBody>
      </p:sp>
    </p:spTree>
    <p:extLst>
      <p:ext uri="{BB962C8B-B14F-4D97-AF65-F5344CB8AC3E}">
        <p14:creationId xmlns:p14="http://schemas.microsoft.com/office/powerpoint/2010/main" val="135185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0-#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3" presetClass="path" presetSubtype="0" fill="hold" grpId="1" nodeType="clickEffect">
                                  <p:stCondLst>
                                    <p:cond delay="0"/>
                                  </p:stCondLst>
                                  <p:childTnLst>
                                    <p:animMotion origin="layout" path="M -6.25E-7 1.11022E-16 L 0.41068 0.03519 " pathEditMode="relative" rAng="0" ptsTypes="AA">
                                      <p:cBhvr>
                                        <p:cTn id="27" dur="1000" fill="hold"/>
                                        <p:tgtEl>
                                          <p:spTgt spid="2"/>
                                        </p:tgtEl>
                                        <p:attrNameLst>
                                          <p:attrName>ppt_x</p:attrName>
                                          <p:attrName>ppt_y</p:attrName>
                                        </p:attrNameLst>
                                      </p:cBhvr>
                                      <p:rCtr x="20534" y="1759"/>
                                    </p:animMotion>
                                  </p:childTnLst>
                                </p:cTn>
                              </p:par>
                              <p:par>
                                <p:cTn id="28" presetID="8" presetClass="emph" presetSubtype="0" fill="hold" grpId="2" nodeType="withEffect">
                                  <p:stCondLst>
                                    <p:cond delay="0"/>
                                  </p:stCondLst>
                                  <p:childTnLst>
                                    <p:animRot by="-5400000">
                                      <p:cBhvr>
                                        <p:cTn id="29" dur="1000" fill="hold"/>
                                        <p:tgtEl>
                                          <p:spTgt spid="2"/>
                                        </p:tgtEl>
                                        <p:attrNameLst>
                                          <p:attrName>r</p:attrName>
                                        </p:attrNameLst>
                                      </p:cBhvr>
                                    </p:animRot>
                                  </p:childTnLst>
                                </p:cTn>
                              </p:par>
                            </p:childTnLst>
                          </p:cTn>
                        </p:par>
                        <p:par>
                          <p:cTn id="30" fill="hold">
                            <p:stCondLst>
                              <p:cond delay="1000"/>
                            </p:stCondLst>
                            <p:childTnLst>
                              <p:par>
                                <p:cTn id="31" presetID="2" presetClass="entr" presetSubtype="4"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7"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7" name="Rectangle 3"/>
          <p:cNvSpPr>
            <a:spLocks noChangeArrowheads="1"/>
          </p:cNvSpPr>
          <p:nvPr/>
        </p:nvSpPr>
        <p:spPr bwMode="auto">
          <a:xfrm>
            <a:off x="119336" y="55688"/>
            <a:ext cx="9432926" cy="576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69875" indent="-269875" algn="l" eaLnBrk="1" hangingPunct="1">
              <a:lnSpc>
                <a:spcPct val="80000"/>
              </a:lnSpc>
              <a:spcBef>
                <a:spcPct val="20000"/>
              </a:spcBef>
            </a:pPr>
            <a:r>
              <a:rPr lang="en-GB" sz="3200" b="1" dirty="0" smtClean="0">
                <a:solidFill>
                  <a:srgbClr val="FF0000"/>
                </a:solidFill>
                <a:ea typeface="Arial Unicode MS" panose="020B0604020202020204" pitchFamily="34" charset="-128"/>
              </a:rPr>
              <a:t>SI Base Units and Natural Constants </a:t>
            </a:r>
            <a:endParaRPr lang="en-GB" sz="3200" b="1" dirty="0">
              <a:solidFill>
                <a:srgbClr val="FF0000"/>
              </a:solidFill>
              <a:ea typeface="Arial Unicode MS" panose="020B0604020202020204" pitchFamily="34" charset="-128"/>
            </a:endParaRPr>
          </a:p>
        </p:txBody>
      </p:sp>
      <p:sp>
        <p:nvSpPr>
          <p:cNvPr id="3" name="Right Arrow 2"/>
          <p:cNvSpPr/>
          <p:nvPr/>
        </p:nvSpPr>
        <p:spPr bwMode="auto">
          <a:xfrm>
            <a:off x="4417009" y="3010567"/>
            <a:ext cx="3240360" cy="72008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4" name="TextBox 3"/>
          <p:cNvSpPr txBox="1"/>
          <p:nvPr/>
        </p:nvSpPr>
        <p:spPr>
          <a:xfrm>
            <a:off x="4978553" y="2635414"/>
            <a:ext cx="2088232" cy="461665"/>
          </a:xfrm>
          <a:prstGeom prst="rect">
            <a:avLst/>
          </a:prstGeom>
          <a:noFill/>
        </p:spPr>
        <p:txBody>
          <a:bodyPr wrap="square" rtlCol="0">
            <a:spAutoFit/>
          </a:bodyPr>
          <a:lstStyle/>
          <a:p>
            <a:pPr algn="ctr"/>
            <a:r>
              <a:rPr lang="en-GB" sz="2400" b="1" dirty="0" smtClean="0"/>
              <a:t>measure</a:t>
            </a:r>
            <a:endParaRPr lang="en-GB" sz="2400" b="1" dirty="0"/>
          </a:p>
        </p:txBody>
      </p:sp>
      <p:sp>
        <p:nvSpPr>
          <p:cNvPr id="8" name="TextBox 7"/>
          <p:cNvSpPr txBox="1"/>
          <p:nvPr/>
        </p:nvSpPr>
        <p:spPr>
          <a:xfrm>
            <a:off x="5007593" y="2635414"/>
            <a:ext cx="2088232" cy="461665"/>
          </a:xfrm>
          <a:prstGeom prst="rect">
            <a:avLst/>
          </a:prstGeom>
          <a:noFill/>
        </p:spPr>
        <p:txBody>
          <a:bodyPr wrap="square" rtlCol="0">
            <a:spAutoFit/>
          </a:bodyPr>
          <a:lstStyle/>
          <a:p>
            <a:pPr algn="ctr"/>
            <a:r>
              <a:rPr lang="en-GB" sz="2400" b="1" dirty="0" smtClean="0">
                <a:solidFill>
                  <a:srgbClr val="FF0000"/>
                </a:solidFill>
              </a:rPr>
              <a:t>realise</a:t>
            </a:r>
            <a:endParaRPr lang="en-GB" sz="2400" b="1" dirty="0">
              <a:solidFill>
                <a:srgbClr val="FF0000"/>
              </a:solidFill>
            </a:endParaRPr>
          </a:p>
        </p:txBody>
      </p:sp>
      <p:sp>
        <p:nvSpPr>
          <p:cNvPr id="20" name="Rectangle 19"/>
          <p:cNvSpPr/>
          <p:nvPr/>
        </p:nvSpPr>
        <p:spPr>
          <a:xfrm>
            <a:off x="1295549" y="905778"/>
            <a:ext cx="2456122" cy="830997"/>
          </a:xfrm>
          <a:prstGeom prst="rect">
            <a:avLst/>
          </a:prstGeom>
        </p:spPr>
        <p:txBody>
          <a:bodyPr wrap="none">
            <a:spAutoFit/>
          </a:bodyPr>
          <a:lstStyle/>
          <a:p>
            <a:pPr algn="ctr"/>
            <a:r>
              <a:rPr lang="en-GB" sz="2400" b="1" dirty="0">
                <a:solidFill>
                  <a:srgbClr val="FF0000"/>
                </a:solidFill>
                <a:latin typeface="Arial" pitchFamily="34" charset="0"/>
                <a:ea typeface="ヒラギノ角ゴ Pro W3" pitchFamily="28" charset="-128"/>
              </a:rPr>
              <a:t>Unit </a:t>
            </a:r>
            <a:r>
              <a:rPr lang="en-GB" sz="2400" b="1" dirty="0" smtClean="0">
                <a:solidFill>
                  <a:srgbClr val="FF0000"/>
                </a:solidFill>
                <a:latin typeface="Arial" pitchFamily="34" charset="0"/>
                <a:ea typeface="ヒラギノ角ゴ Pro W3" pitchFamily="28" charset="-128"/>
              </a:rPr>
              <a:t>Definitions</a:t>
            </a:r>
          </a:p>
          <a:p>
            <a:pPr algn="ctr"/>
            <a:r>
              <a:rPr lang="en-GB" sz="2400" b="1" dirty="0">
                <a:solidFill>
                  <a:srgbClr val="FF0000"/>
                </a:solidFill>
                <a:latin typeface="Arial" pitchFamily="34" charset="0"/>
                <a:ea typeface="ヒラギノ角ゴ Pro W3" pitchFamily="28" charset="-128"/>
              </a:rPr>
              <a:t>i</a:t>
            </a:r>
            <a:r>
              <a:rPr lang="en-GB" sz="2400" b="1" dirty="0" smtClean="0">
                <a:solidFill>
                  <a:srgbClr val="FF0000"/>
                </a:solidFill>
                <a:latin typeface="Arial" pitchFamily="34" charset="0"/>
                <a:ea typeface="ヒラギノ角ゴ Pro W3" pitchFamily="28" charset="-128"/>
              </a:rPr>
              <a:t>n terms of</a:t>
            </a:r>
            <a:endParaRPr lang="en-GB" sz="2400" dirty="0">
              <a:solidFill>
                <a:srgbClr val="FF0000"/>
              </a:solidFill>
            </a:endParaRPr>
          </a:p>
        </p:txBody>
      </p:sp>
      <p:grpSp>
        <p:nvGrpSpPr>
          <p:cNvPr id="23" name="Group 22"/>
          <p:cNvGrpSpPr/>
          <p:nvPr/>
        </p:nvGrpSpPr>
        <p:grpSpPr>
          <a:xfrm>
            <a:off x="651402" y="1714795"/>
            <a:ext cx="3744416" cy="3311624"/>
            <a:chOff x="651402" y="1714795"/>
            <a:chExt cx="3744416" cy="3311624"/>
          </a:xfrm>
        </p:grpSpPr>
        <p:sp>
          <p:nvSpPr>
            <p:cNvPr id="2" name="Rounded Rectangle 1"/>
            <p:cNvSpPr/>
            <p:nvPr/>
          </p:nvSpPr>
          <p:spPr bwMode="auto">
            <a:xfrm>
              <a:off x="651402" y="1714795"/>
              <a:ext cx="3744416" cy="3311624"/>
            </a:xfrm>
            <a:prstGeom prst="roundRect">
              <a:avLst/>
            </a:prstGeom>
            <a:solidFill>
              <a:srgbClr val="FFCDCD"/>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400" b="1" dirty="0">
                  <a:latin typeface="Arial" pitchFamily="34" charset="0"/>
                  <a:ea typeface="ヒラギノ角ゴ Pro W3" pitchFamily="28" charset="-128"/>
                </a:rPr>
                <a:t>Unit Definitions</a:t>
              </a:r>
            </a:p>
          </p:txBody>
        </p:sp>
        <p:grpSp>
          <p:nvGrpSpPr>
            <p:cNvPr id="11" name="Group 10"/>
            <p:cNvGrpSpPr/>
            <p:nvPr/>
          </p:nvGrpSpPr>
          <p:grpSpPr>
            <a:xfrm>
              <a:off x="748325" y="2425877"/>
              <a:ext cx="598363" cy="1997308"/>
              <a:chOff x="5587296" y="1350286"/>
              <a:chExt cx="598363" cy="1793940"/>
            </a:xfrm>
            <a:solidFill>
              <a:schemeClr val="bg1">
                <a:lumMod val="50000"/>
              </a:schemeClr>
            </a:solidFill>
          </p:grpSpPr>
          <p:sp>
            <p:nvSpPr>
              <p:cNvPr id="12" name="Rounded Rectangle 11"/>
              <p:cNvSpPr/>
              <p:nvPr/>
            </p:nvSpPr>
            <p:spPr bwMode="auto">
              <a:xfrm>
                <a:off x="5746552" y="1689879"/>
                <a:ext cx="288033" cy="672910"/>
              </a:xfrm>
              <a:prstGeom prst="roundRect">
                <a:avLst/>
              </a:prstGeom>
              <a:grp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13" name="Oval 12"/>
              <p:cNvSpPr/>
              <p:nvPr/>
            </p:nvSpPr>
            <p:spPr bwMode="auto">
              <a:xfrm>
                <a:off x="5746353" y="1350286"/>
                <a:ext cx="280248" cy="280248"/>
              </a:xfrm>
              <a:prstGeom prst="ellipse">
                <a:avLst/>
              </a:prstGeom>
              <a:grp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14" name="Rounded Rectangle 13"/>
              <p:cNvSpPr/>
              <p:nvPr/>
            </p:nvSpPr>
            <p:spPr bwMode="auto">
              <a:xfrm>
                <a:off x="5587297" y="1745817"/>
                <a:ext cx="79792" cy="702795"/>
              </a:xfrm>
              <a:prstGeom prst="roundRect">
                <a:avLst>
                  <a:gd name="adj" fmla="val 50000"/>
                </a:avLst>
              </a:prstGeom>
              <a:grp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15" name="Rounded Rectangle 14"/>
              <p:cNvSpPr/>
              <p:nvPr/>
            </p:nvSpPr>
            <p:spPr bwMode="auto">
              <a:xfrm>
                <a:off x="6105867" y="1738634"/>
                <a:ext cx="79792" cy="702795"/>
              </a:xfrm>
              <a:prstGeom prst="roundRect">
                <a:avLst>
                  <a:gd name="adj" fmla="val 50000"/>
                </a:avLst>
              </a:prstGeom>
              <a:grp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16" name="Rounded Rectangle 15"/>
              <p:cNvSpPr/>
              <p:nvPr/>
            </p:nvSpPr>
            <p:spPr bwMode="auto">
              <a:xfrm>
                <a:off x="5762265" y="1714716"/>
                <a:ext cx="83199" cy="1429509"/>
              </a:xfrm>
              <a:prstGeom prst="roundRect">
                <a:avLst>
                  <a:gd name="adj" fmla="val 50000"/>
                </a:avLst>
              </a:prstGeom>
              <a:grp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17" name="Rounded Rectangle 16"/>
              <p:cNvSpPr/>
              <p:nvPr/>
            </p:nvSpPr>
            <p:spPr bwMode="auto">
              <a:xfrm>
                <a:off x="5940212" y="1714719"/>
                <a:ext cx="77081" cy="1429507"/>
              </a:xfrm>
              <a:prstGeom prst="roundRect">
                <a:avLst>
                  <a:gd name="adj" fmla="val 50000"/>
                </a:avLst>
              </a:prstGeom>
              <a:grp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sp>
            <p:nvSpPr>
              <p:cNvPr id="18" name="Rounded Rectangle 17"/>
              <p:cNvSpPr/>
              <p:nvPr/>
            </p:nvSpPr>
            <p:spPr bwMode="auto">
              <a:xfrm>
                <a:off x="5587296" y="1642708"/>
                <a:ext cx="598363" cy="166179"/>
              </a:xfrm>
              <a:prstGeom prst="roundRect">
                <a:avLst/>
              </a:prstGeom>
              <a:grp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itchFamily="34" charset="0"/>
                  <a:ea typeface="ヒラギノ角ゴ Pro W3" pitchFamily="28" charset="-128"/>
                </a:endParaRPr>
              </a:p>
            </p:txBody>
          </p:sp>
        </p:grpSp>
        <p:pic>
          <p:nvPicPr>
            <p:cNvPr id="21" name="Picture 2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43610" y="2290607"/>
              <a:ext cx="2160000" cy="2160000"/>
            </a:xfrm>
            <a:prstGeom prst="rect">
              <a:avLst/>
            </a:prstGeom>
          </p:spPr>
        </p:pic>
      </p:grpSp>
      <p:grpSp>
        <p:nvGrpSpPr>
          <p:cNvPr id="24" name="Group 23"/>
          <p:cNvGrpSpPr/>
          <p:nvPr/>
        </p:nvGrpSpPr>
        <p:grpSpPr>
          <a:xfrm>
            <a:off x="7678560" y="1714795"/>
            <a:ext cx="3736567" cy="3313779"/>
            <a:chOff x="7678560" y="1714795"/>
            <a:chExt cx="3736567" cy="3313779"/>
          </a:xfrm>
        </p:grpSpPr>
        <p:sp>
          <p:nvSpPr>
            <p:cNvPr id="6" name="Rounded Rectangle 5"/>
            <p:cNvSpPr/>
            <p:nvPr/>
          </p:nvSpPr>
          <p:spPr bwMode="auto">
            <a:xfrm>
              <a:off x="7678560" y="1714795"/>
              <a:ext cx="3736567" cy="3313779"/>
            </a:xfrm>
            <a:prstGeom prst="roundRect">
              <a:avLst/>
            </a:prstGeom>
            <a:solidFill>
              <a:schemeClr val="accent1">
                <a:lumMod val="20000"/>
                <a:lumOff val="80000"/>
              </a:schemeClr>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dirty="0" smtClean="0">
                  <a:ln>
                    <a:noFill/>
                  </a:ln>
                  <a:solidFill>
                    <a:schemeClr val="tx1"/>
                  </a:solidFill>
                  <a:effectLst/>
                  <a:latin typeface="Arial" pitchFamily="34" charset="0"/>
                  <a:ea typeface="ヒラギノ角ゴ Pro W3" pitchFamily="28" charset="-128"/>
                </a:rPr>
                <a:t>Natural Constants</a:t>
              </a:r>
            </a:p>
          </p:txBody>
        </p:sp>
        <p:pic>
          <p:nvPicPr>
            <p:cNvPr id="22" name="Picture 2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66843" y="2291684"/>
              <a:ext cx="2160000" cy="2160000"/>
            </a:xfrm>
            <a:prstGeom prst="rect">
              <a:avLst/>
            </a:prstGeom>
          </p:spPr>
        </p:pic>
      </p:grpSp>
      <p:cxnSp>
        <p:nvCxnSpPr>
          <p:cNvPr id="10" name="Straight Connector 9"/>
          <p:cNvCxnSpPr/>
          <p:nvPr/>
        </p:nvCxnSpPr>
        <p:spPr bwMode="auto">
          <a:xfrm>
            <a:off x="8220114" y="2115153"/>
            <a:ext cx="2664296"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1925492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par>
                                <p:cTn id="12" presetID="22" presetClass="entr" presetSubtype="8" fill="hold" grpId="1"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0" presetClass="path" presetSubtype="0" fill="hold" nodeType="clickEffect">
                                  <p:stCondLst>
                                    <p:cond delay="0"/>
                                  </p:stCondLst>
                                  <p:childTnLst>
                                    <p:animMotion origin="layout" path="M -1.04167E-6 0.00092 C 0.07552 -0.12894 0.18021 -0.31644 0.27591 -0.31667 C 0.37149 -0.3169 0.52461 -0.05394 0.57435 -0.00093 L 0.57435 -0.0007 " pathEditMode="relative" rAng="0" ptsTypes="AAAA">
                                      <p:cBhvr>
                                        <p:cTn id="18" dur="3000" fill="hold"/>
                                        <p:tgtEl>
                                          <p:spTgt spid="23"/>
                                        </p:tgtEl>
                                        <p:attrNameLst>
                                          <p:attrName>ppt_x</p:attrName>
                                          <p:attrName>ppt_y</p:attrName>
                                        </p:attrNameLst>
                                      </p:cBhvr>
                                      <p:rCtr x="28711" y="-15903"/>
                                    </p:animMotion>
                                  </p:childTnLst>
                                </p:cTn>
                              </p:par>
                              <p:par>
                                <p:cTn id="19" presetID="0" presetClass="path" presetSubtype="0" fill="hold" nodeType="withEffect">
                                  <p:stCondLst>
                                    <p:cond delay="0"/>
                                  </p:stCondLst>
                                  <p:childTnLst>
                                    <p:animMotion origin="layout" path="M -0.00182 -0.00186 C -0.08385 0.17824 -0.19101 0.3824 -0.28659 0.3831 C -0.38268 0.3831 -0.50065 0.16527 -0.57617 0.00069 " pathEditMode="relative" rAng="0" ptsTypes="AAA">
                                      <p:cBhvr>
                                        <p:cTn id="20" dur="3000" fill="hold"/>
                                        <p:tgtEl>
                                          <p:spTgt spid="24"/>
                                        </p:tgtEl>
                                        <p:attrNameLst>
                                          <p:attrName>ppt_x</p:attrName>
                                          <p:attrName>ppt_y</p:attrName>
                                        </p:attrNameLst>
                                      </p:cBhvr>
                                      <p:rCtr x="-28724" y="19236"/>
                                    </p:animMotion>
                                  </p:childTnLst>
                                </p:cTn>
                              </p:par>
                            </p:childTnLst>
                          </p:cTn>
                        </p:par>
                        <p:par>
                          <p:cTn id="21" fill="hold">
                            <p:stCondLst>
                              <p:cond delay="3000"/>
                            </p:stCondLst>
                            <p:childTnLst>
                              <p:par>
                                <p:cTn id="22" presetID="42" presetClass="exit" presetSubtype="0" fill="hold" grpId="0" nodeType="afterEffect">
                                  <p:stCondLst>
                                    <p:cond delay="0"/>
                                  </p:stCondLst>
                                  <p:childTnLst>
                                    <p:animEffect transition="out" filter="fade">
                                      <p:cBhvr>
                                        <p:cTn id="23" dur="1000"/>
                                        <p:tgtEl>
                                          <p:spTgt spid="4"/>
                                        </p:tgtEl>
                                      </p:cBhvr>
                                    </p:animEffect>
                                    <p:anim calcmode="lin" valueType="num">
                                      <p:cBhvr>
                                        <p:cTn id="24" dur="1000"/>
                                        <p:tgtEl>
                                          <p:spTgt spid="4"/>
                                        </p:tgtEl>
                                        <p:attrNameLst>
                                          <p:attrName>ppt_x</p:attrName>
                                        </p:attrNameLst>
                                      </p:cBhvr>
                                      <p:tavLst>
                                        <p:tav tm="0">
                                          <p:val>
                                            <p:strVal val="ppt_x"/>
                                          </p:val>
                                        </p:tav>
                                        <p:tav tm="100000">
                                          <p:val>
                                            <p:strVal val="ppt_x"/>
                                          </p:val>
                                        </p:tav>
                                      </p:tavLst>
                                    </p:anim>
                                    <p:anim calcmode="lin" valueType="num">
                                      <p:cBhvr>
                                        <p:cTn id="25" dur="1000"/>
                                        <p:tgtEl>
                                          <p:spTgt spid="4"/>
                                        </p:tgtEl>
                                        <p:attrNameLst>
                                          <p:attrName>ppt_y</p:attrName>
                                        </p:attrNameLst>
                                      </p:cBhvr>
                                      <p:tavLst>
                                        <p:tav tm="0">
                                          <p:val>
                                            <p:strVal val="ppt_y"/>
                                          </p:val>
                                        </p:tav>
                                        <p:tav tm="100000">
                                          <p:val>
                                            <p:strVal val="ppt_y+.1"/>
                                          </p:val>
                                        </p:tav>
                                      </p:tavLst>
                                    </p:anim>
                                    <p:set>
                                      <p:cBhvr>
                                        <p:cTn id="26" dur="1" fill="hold">
                                          <p:stCondLst>
                                            <p:cond delay="999"/>
                                          </p:stCondLst>
                                        </p:cTn>
                                        <p:tgtEl>
                                          <p:spTgt spid="4"/>
                                        </p:tgtEl>
                                        <p:attrNameLst>
                                          <p:attrName>style.visibility</p:attrName>
                                        </p:attrNameLst>
                                      </p:cBhvr>
                                      <p:to>
                                        <p:strVal val="hidden"/>
                                      </p:to>
                                    </p:set>
                                  </p:childTnLst>
                                </p:cTn>
                              </p:par>
                            </p:childTnLst>
                          </p:cTn>
                        </p:par>
                        <p:par>
                          <p:cTn id="27" fill="hold">
                            <p:stCondLst>
                              <p:cond delay="4000"/>
                            </p:stCondLst>
                            <p:childTnLst>
                              <p:par>
                                <p:cTn id="28" presetID="2" presetClass="entr" presetSubtype="1"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0-#ppt_h/2"/>
                                          </p:val>
                                        </p:tav>
                                        <p:tav tm="100000">
                                          <p:val>
                                            <p:strVal val="#ppt_y"/>
                                          </p:val>
                                        </p:tav>
                                      </p:tavLst>
                                    </p:anim>
                                  </p:childTnLst>
                                </p:cTn>
                              </p:par>
                            </p:childTnLst>
                          </p:cTn>
                        </p:par>
                        <p:par>
                          <p:cTn id="32" fill="hold">
                            <p:stCondLst>
                              <p:cond delay="4500"/>
                            </p:stCondLst>
                            <p:childTnLst>
                              <p:par>
                                <p:cTn id="33" presetID="42" presetClass="entr" presetSubtype="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22" presetClass="entr" presetSubtype="8"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P spid="8" grpId="0"/>
      <p:bldP spid="20" grpId="0"/>
    </p:bldLst>
  </p:timing>
</p:sld>
</file>

<file path=ppt/theme/theme1.xml><?xml version="1.0" encoding="utf-8"?>
<a:theme xmlns:a="http://schemas.openxmlformats.org/drawingml/2006/main" name="NPL -NiCEMSI 2015">
  <a:themeElements>
    <a:clrScheme name="NPL Colours">
      <a:dk1>
        <a:srgbClr val="005596"/>
      </a:dk1>
      <a:lt1>
        <a:sysClr val="window" lastClr="FFFFFF"/>
      </a:lt1>
      <a:dk2>
        <a:srgbClr val="00AEEF"/>
      </a:dk2>
      <a:lt2>
        <a:srgbClr val="EEECE1"/>
      </a:lt2>
      <a:accent1>
        <a:srgbClr val="005596"/>
      </a:accent1>
      <a:accent2>
        <a:srgbClr val="00AEEF"/>
      </a:accent2>
      <a:accent3>
        <a:srgbClr val="791D7E"/>
      </a:accent3>
      <a:accent4>
        <a:srgbClr val="FFC425"/>
      </a:accent4>
      <a:accent5>
        <a:srgbClr val="EE3224"/>
      </a:accent5>
      <a:accent6>
        <a:srgbClr val="6DB33F"/>
      </a:accent6>
      <a:hlink>
        <a:srgbClr val="0000FF"/>
      </a:hlink>
      <a:folHlink>
        <a:srgbClr val="800080"/>
      </a:folHlink>
    </a:clrScheme>
    <a:fontScheme name="NP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pitchFamily="34" charset="0"/>
            <a:ea typeface="ヒラギノ角ゴ Pro W3"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pitchFamily="34" charset="0"/>
            <a:ea typeface="ヒラギノ角ゴ Pro W3" pitchFamily="2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3692D5D2-DF1A-4038-9715-2D4D3E6676B4}" vid="{A9A7128C-888C-4361-B903-508C9A3254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NPL 16 x 9</Template>
  <TotalTime>72461</TotalTime>
  <Words>3218</Words>
  <Application>Microsoft Office PowerPoint</Application>
  <PresentationFormat>Widescreen</PresentationFormat>
  <Paragraphs>641</Paragraphs>
  <Slides>64</Slides>
  <Notes>61</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75" baseType="lpstr">
      <vt:lpstr>Arial Unicode MS</vt:lpstr>
      <vt:lpstr>ＭＳ Ｐゴシック</vt:lpstr>
      <vt:lpstr>Arial</vt:lpstr>
      <vt:lpstr>Calibri</vt:lpstr>
      <vt:lpstr>Cambria Math</vt:lpstr>
      <vt:lpstr>Times New Roman</vt:lpstr>
      <vt:lpstr>Verdana</vt:lpstr>
      <vt:lpstr>Wingdings</vt:lpstr>
      <vt:lpstr>ヒラギノ角ゴ Pro W3</vt:lpstr>
      <vt:lpstr>NPL -NiCEMSI 2015</vt:lpstr>
      <vt:lpstr>KGPlot</vt:lpstr>
      <vt:lpstr>The re-definition of the kelvin  Why you should care, but not worry  Michael de Podesta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de Podesta</dc:creator>
  <cp:lastModifiedBy>Aurik Andreu</cp:lastModifiedBy>
  <cp:revision>419</cp:revision>
  <dcterms:created xsi:type="dcterms:W3CDTF">2015-11-08T15:57:42Z</dcterms:created>
  <dcterms:modified xsi:type="dcterms:W3CDTF">2018-05-14T15:00:09Z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ercoClassification">
    <vt:lpwstr>NPL Official</vt:lpwstr>
  </property>
  <property fmtid="{D5CDD505-2E9C-101B-9397-08002B2CF9AE}" pid="3" name="aliashPowerpointFooter">
    <vt:lpwstr/>
  </property>
</Properties>
</file>