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3" r:id="rId2"/>
    <p:sldId id="300" r:id="rId3"/>
    <p:sldId id="318" r:id="rId4"/>
    <p:sldId id="319" r:id="rId5"/>
    <p:sldId id="320" r:id="rId6"/>
    <p:sldId id="301" r:id="rId7"/>
    <p:sldId id="321" r:id="rId8"/>
    <p:sldId id="326" r:id="rId9"/>
    <p:sldId id="327" r:id="rId10"/>
    <p:sldId id="328" r:id="rId11"/>
    <p:sldId id="299" r:id="rId12"/>
    <p:sldId id="322" r:id="rId13"/>
    <p:sldId id="323" r:id="rId14"/>
    <p:sldId id="324" r:id="rId15"/>
    <p:sldId id="325" r:id="rId16"/>
    <p:sldId id="29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6526B957-7D94-4C1F-9810-447F1C532776}">
          <p14:sldIdLst>
            <p14:sldId id="273"/>
            <p14:sldId id="300"/>
            <p14:sldId id="318"/>
            <p14:sldId id="319"/>
            <p14:sldId id="320"/>
            <p14:sldId id="301"/>
            <p14:sldId id="321"/>
            <p14:sldId id="326"/>
            <p14:sldId id="327"/>
            <p14:sldId id="328"/>
            <p14:sldId id="299"/>
            <p14:sldId id="322"/>
            <p14:sldId id="323"/>
            <p14:sldId id="324"/>
            <p14:sldId id="325"/>
            <p14:sldId id="29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426B"/>
    <a:srgbClr val="254061"/>
    <a:srgbClr val="0E67A1"/>
    <a:srgbClr val="C0DEE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98" autoAdjust="0"/>
    <p:restoredTop sz="96140" autoAdjust="0"/>
  </p:normalViewPr>
  <p:slideViewPr>
    <p:cSldViewPr>
      <p:cViewPr>
        <p:scale>
          <a:sx n="100" d="100"/>
          <a:sy n="100" d="100"/>
        </p:scale>
        <p:origin x="-1530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34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3D7F7-97BD-49D0-B9CE-923848E1B6BB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8408D-2EBE-4F4F-8185-A57A1590B9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280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0B371-BA4E-4D75-BE42-C76E8C8FE6AE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D08F07-51D3-455B-8EE2-94DE0DEDB9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454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08F07-51D3-455B-8EE2-94DE0DEDB95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56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Adjusting the torque control strategy of a VAWT generator can lead to potential loss reductions</a:t>
            </a:r>
          </a:p>
          <a:p>
            <a:pPr lvl="1"/>
            <a:r>
              <a:rPr lang="en-GB" dirty="0" smtClean="0"/>
              <a:t>Running a variable </a:t>
            </a:r>
            <a:r>
              <a:rPr lang="en-GB" i="1" dirty="0" smtClean="0"/>
              <a:t>q</a:t>
            </a:r>
            <a:r>
              <a:rPr lang="en-GB" dirty="0" smtClean="0"/>
              <a:t> strategy for different wind speeds can lead to the biggest loss reductions.</a:t>
            </a:r>
          </a:p>
          <a:p>
            <a:pPr lvl="2"/>
            <a:r>
              <a:rPr lang="en-GB" dirty="0" smtClean="0"/>
              <a:t>Fixed speed strategy at low wind speeds</a:t>
            </a:r>
          </a:p>
          <a:p>
            <a:pPr lvl="2"/>
            <a:r>
              <a:rPr lang="en-GB" dirty="0" smtClean="0"/>
              <a:t>Reducing electrical torque variation at high wind speeds</a:t>
            </a:r>
          </a:p>
          <a:p>
            <a:r>
              <a:rPr lang="en-GB" dirty="0" smtClean="0"/>
              <a:t>The total losses can be approximated using a sinusoidal torque variation.</a:t>
            </a:r>
          </a:p>
          <a:p>
            <a:pPr lvl="1"/>
            <a:r>
              <a:rPr lang="en-GB" dirty="0" smtClean="0"/>
              <a:t>Still need to consider all harmonics for peak torque</a:t>
            </a:r>
          </a:p>
          <a:p>
            <a:r>
              <a:rPr lang="en-GB" dirty="0" smtClean="0"/>
              <a:t>Loss minimisation strategy reduces the peak torque and offers the opportunity to specify a generator with a lower torque rating.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08F07-51D3-455B-8EE2-94DE0DEDB95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474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967"/>
            <a:ext cx="8062664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789040"/>
            <a:ext cx="737686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194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8229600" cy="42093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7C3808-D0E5-4D15-A9FF-8BA6ECFFB88B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71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834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9" y="980728"/>
            <a:ext cx="8229600" cy="2160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785" y="6159998"/>
            <a:ext cx="2051719" cy="725386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6597352"/>
            <a:ext cx="2051720" cy="260648"/>
          </a:xfrm>
          <a:prstGeom prst="rect">
            <a:avLst/>
          </a:prstGeom>
          <a:solidFill>
            <a:srgbClr val="0E67A1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Michael</a:t>
            </a:r>
            <a:r>
              <a:rPr lang="en-GB" baseline="0" dirty="0" smtClean="0"/>
              <a:t> Argent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2030867" y="6597352"/>
            <a:ext cx="5025917" cy="260648"/>
          </a:xfrm>
          <a:prstGeom prst="rect">
            <a:avLst/>
          </a:prstGeom>
          <a:solidFill>
            <a:srgbClr val="C0D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E67A1"/>
                </a:solidFill>
              </a:rPr>
              <a:t>Optimisation of VAWT Generators</a:t>
            </a:r>
            <a:endParaRPr lang="en-GB" dirty="0">
              <a:solidFill>
                <a:srgbClr val="0E67A1"/>
              </a:solidFill>
            </a:endParaRPr>
          </a:p>
        </p:txBody>
      </p:sp>
      <p:sp>
        <p:nvSpPr>
          <p:cNvPr id="6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3426B"/>
                </a:solidFill>
                <a:latin typeface="Gill Sans MT" panose="020B0502020104020203" pitchFamily="34" charset="0"/>
              </a:defRPr>
            </a:lvl1pPr>
          </a:lstStyle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7" name="Content Placeholder 8"/>
          <p:cNvSpPr>
            <a:spLocks noGrp="1"/>
          </p:cNvSpPr>
          <p:nvPr>
            <p:ph idx="4294967295"/>
          </p:nvPr>
        </p:nvSpPr>
        <p:spPr>
          <a:xfrm>
            <a:off x="259349" y="1556792"/>
            <a:ext cx="8568952" cy="4464497"/>
          </a:xfrm>
        </p:spPr>
        <p:txBody>
          <a:bodyPr/>
          <a:lstStyle>
            <a:lvl1pPr>
              <a:defRPr>
                <a:solidFill>
                  <a:srgbClr val="03426B"/>
                </a:solidFill>
                <a:latin typeface="Gill Sans MT" panose="020B0502020104020203" pitchFamily="34" charset="0"/>
              </a:defRPr>
            </a:lvl1pPr>
          </a:lstStyle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95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06900"/>
            <a:ext cx="8027169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2906713"/>
            <a:ext cx="802716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7C3808-D0E5-4D15-A9FF-8BA6ECFFB88B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14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6707088" cy="93610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924944"/>
            <a:ext cx="4038600" cy="32012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924944"/>
            <a:ext cx="4038600" cy="32012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7C3808-D0E5-4D15-A9FF-8BA6ECFFB88B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87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6707088" cy="93610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7C3808-D0E5-4D15-A9FF-8BA6ECFFB88B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23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74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844824"/>
            <a:ext cx="5111750" cy="42813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2813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7C3808-D0E5-4D15-A9FF-8BA6ECFFB88B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9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772816"/>
            <a:ext cx="5486400" cy="2954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7C3808-D0E5-4D15-A9FF-8BA6ECFFB88B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89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1628800"/>
            <a:ext cx="8496944" cy="442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597352"/>
            <a:ext cx="2051720" cy="260648"/>
          </a:xfrm>
          <a:prstGeom prst="rect">
            <a:avLst/>
          </a:prstGeom>
          <a:solidFill>
            <a:srgbClr val="0E67A1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Michael</a:t>
            </a:r>
            <a:r>
              <a:rPr lang="en-GB" baseline="0" dirty="0" smtClean="0"/>
              <a:t> Argent</a:t>
            </a:r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2030867" y="6597352"/>
            <a:ext cx="5025917" cy="260648"/>
          </a:xfrm>
          <a:prstGeom prst="rect">
            <a:avLst/>
          </a:prstGeom>
          <a:solidFill>
            <a:srgbClr val="C0D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E67A1"/>
                </a:solidFill>
              </a:rPr>
              <a:t>Optimisation of VAWT Generators</a:t>
            </a:r>
            <a:endParaRPr lang="en-GB" dirty="0">
              <a:solidFill>
                <a:srgbClr val="0E67A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785" y="6159998"/>
            <a:ext cx="2051719" cy="72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00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50" r:id="rId3"/>
    <p:sldLayoutId id="2147483651" r:id="rId4"/>
    <p:sldLayoutId id="2147483652" r:id="rId5"/>
    <p:sldLayoutId id="2147483654" r:id="rId6"/>
    <p:sldLayoutId id="2147483664" r:id="rId7"/>
    <p:sldLayoutId id="2147483656" r:id="rId8"/>
    <p:sldLayoutId id="2147483657" r:id="rId9"/>
    <p:sldLayoutId id="2147483658" r:id="rId10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3426B"/>
          </a:solidFill>
          <a:latin typeface="Gill Sans MT" panose="020B0502020104020203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3426B"/>
          </a:solidFill>
          <a:latin typeface="Gill Sans MT" panose="020B0502020104020203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3426B"/>
          </a:solidFill>
          <a:latin typeface="Gill Sans MT" panose="020B0502020104020203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3426B"/>
          </a:solidFill>
          <a:latin typeface="Gill Sans MT" panose="020B0502020104020203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3426B"/>
          </a:solidFill>
          <a:latin typeface="Gill Sans MT" panose="020B0502020104020203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mailto:michael.argent@strath.ac.uk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15.jpeg"/><Relationship Id="rId3" Type="http://schemas.openxmlformats.org/officeDocument/2006/relationships/image" Target="../media/image12.emf"/><Relationship Id="rId7" Type="http://schemas.openxmlformats.org/officeDocument/2006/relationships/image" Target="../media/image120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11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11" Type="http://schemas.openxmlformats.org/officeDocument/2006/relationships/image" Target="../media/image16.png"/><Relationship Id="rId5" Type="http://schemas.openxmlformats.org/officeDocument/2006/relationships/image" Target="../media/image14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16.jpeg"/><Relationship Id="rId4" Type="http://schemas.openxmlformats.org/officeDocument/2006/relationships/image" Target="../media/image13.emf"/><Relationship Id="rId9" Type="http://schemas.openxmlformats.org/officeDocument/2006/relationships/image" Target="../media/image140.png"/><Relationship Id="rId1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556792"/>
            <a:ext cx="8496944" cy="1224136"/>
          </a:xfrm>
        </p:spPr>
        <p:txBody>
          <a:bodyPr/>
          <a:lstStyle/>
          <a:p>
            <a:r>
              <a:rPr lang="en-GB" b="1" spc="-100" dirty="0">
                <a:solidFill>
                  <a:srgbClr val="03426B"/>
                </a:solidFill>
                <a:latin typeface="Gill Sans MT" panose="020B0502020104020203" pitchFamily="34" charset="0"/>
              </a:rPr>
              <a:t>Optimisation of Design &amp; Operation </a:t>
            </a:r>
            <a:r>
              <a:rPr lang="en-GB" b="1" dirty="0">
                <a:solidFill>
                  <a:srgbClr val="03426B"/>
                </a:solidFill>
                <a:latin typeface="Gill Sans MT" panose="020B0502020104020203" pitchFamily="34" charset="0"/>
              </a:rPr>
              <a:t>of Generators for Offshore VAWTs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0"/>
              </a:rPr>
              <a:t>Author: Michael Argent</a:t>
            </a:r>
          </a:p>
          <a:p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0"/>
              </a:rPr>
              <a:t>Email: </a:t>
            </a: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0"/>
                <a:hlinkClick r:id="rId4"/>
              </a:rPr>
              <a:t>michael.argent@strath.ac.uk</a:t>
            </a: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0"/>
              </a:rPr>
              <a:t> </a:t>
            </a:r>
          </a:p>
          <a:p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0"/>
              </a:rPr>
              <a:t>Supervisors:  Alasdair McDonald, Bill Leithead</a:t>
            </a:r>
            <a:endParaRPr lang="en-GB" sz="2800" dirty="0">
              <a:solidFill>
                <a:schemeClr val="bg1">
                  <a:lumMod val="50000"/>
                </a:schemeClr>
              </a:solidFill>
              <a:latin typeface="Gill Sans MT" panose="020B0502020104020203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785" y="6159998"/>
            <a:ext cx="2051719" cy="725386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99" y="2780928"/>
            <a:ext cx="8229600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60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3851920" y="1556791"/>
            <a:ext cx="4968552" cy="4680521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 smtClean="0"/>
              <a:t>Does varying rotor speed (</a:t>
            </a:r>
            <a:r>
              <a:rPr lang="en-GB" sz="2800" i="1" dirty="0" smtClean="0"/>
              <a:t>q</a:t>
            </a:r>
            <a:r>
              <a:rPr lang="en-GB" sz="2800" dirty="0" smtClean="0"/>
              <a:t>&lt;1) affect energy extraction?</a:t>
            </a:r>
          </a:p>
          <a:p>
            <a:r>
              <a:rPr lang="en-GB" sz="2800" dirty="0" smtClean="0"/>
              <a:t>Mechanical </a:t>
            </a:r>
            <a:r>
              <a:rPr lang="en-GB" sz="2800" dirty="0"/>
              <a:t>power loss from deficiency in torque produced by rotor.</a:t>
            </a:r>
          </a:p>
          <a:p>
            <a:r>
              <a:rPr lang="en-GB" sz="2800" dirty="0"/>
              <a:t>For most </a:t>
            </a:r>
            <a:r>
              <a:rPr lang="en-GB" sz="2800" i="1" dirty="0"/>
              <a:t>q</a:t>
            </a:r>
            <a:r>
              <a:rPr lang="en-GB" sz="2800" dirty="0"/>
              <a:t> mean power output is comparable</a:t>
            </a:r>
          </a:p>
          <a:p>
            <a:r>
              <a:rPr lang="en-GB" sz="2800" dirty="0"/>
              <a:t>Noticeable drop in mean power output when </a:t>
            </a:r>
            <a:r>
              <a:rPr lang="en-GB" sz="2800" i="1" dirty="0"/>
              <a:t>q</a:t>
            </a:r>
            <a:r>
              <a:rPr lang="en-GB" sz="2800" dirty="0"/>
              <a:t> &gt; 0.8</a:t>
            </a:r>
          </a:p>
          <a:p>
            <a:pPr lvl="1"/>
            <a:r>
              <a:rPr lang="en-GB" sz="2400" dirty="0"/>
              <a:t>Mechanical torque goes negative </a:t>
            </a:r>
            <a:br>
              <a:rPr lang="en-GB" sz="2400" dirty="0"/>
            </a:br>
            <a:r>
              <a:rPr lang="en-GB" sz="2400" dirty="0" smtClean="0"/>
              <a:t>at points during each revolution</a:t>
            </a:r>
            <a:endParaRPr lang="en-GB" sz="2400" dirty="0"/>
          </a:p>
          <a:p>
            <a:pPr lvl="1"/>
            <a:r>
              <a:rPr lang="en-GB" sz="2400" dirty="0"/>
              <a:t>Likely to avoid running in this area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Mechanical Power Loss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4" name="Picture 3" descr="D:\USERS\rmb13211\ShareFile\My Files &amp; Folders\Strathcloud\2014-17 PhD\Data &amp; Math\Generator Output Data for Report\MeanMechPower(wind90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74" y="3862348"/>
            <a:ext cx="3784556" cy="271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D:\USERS\rmb13211\ShareFile\My Files &amp; Folders\Strathcloud\2014-17 PhD\Presentations and Reports\Michael EAWE Paper\Mechanical Torque Representation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59"/>
            <a:ext cx="3744416" cy="25935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2582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/>
              <p:cNvSpPr>
                <a:spLocks noGrp="1"/>
              </p:cNvSpPr>
              <p:nvPr>
                <p:ph idx="4294967295"/>
              </p:nvPr>
            </p:nvSpPr>
            <p:spPr>
              <a:xfrm>
                <a:off x="96041" y="2977933"/>
                <a:ext cx="4695567" cy="3457388"/>
              </a:xfrm>
            </p:spPr>
            <p:txBody>
              <a:bodyPr>
                <a:normAutofit/>
              </a:bodyPr>
              <a:lstStyle/>
              <a:p>
                <a:r>
                  <a:rPr lang="en-GB" sz="20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Two optimisation loops in Algorithm</a:t>
                </a:r>
              </a:p>
              <a:p>
                <a:pPr lvl="1"/>
                <a:r>
                  <a:rPr lang="en-GB" sz="1600" dirty="0" smtClean="0">
                    <a:solidFill>
                      <a:srgbClr val="FF0000"/>
                    </a:solidFill>
                    <a:latin typeface="Gill Sans MT" panose="020B0502020104020203" pitchFamily="34" charset="0"/>
                  </a:rPr>
                  <a:t>Outer loop: Generator Design</a:t>
                </a:r>
              </a:p>
              <a:p>
                <a:pPr lvl="1"/>
                <a:r>
                  <a:rPr lang="en-GB" sz="1600" dirty="0" smtClean="0">
                    <a:solidFill>
                      <a:schemeClr val="accent4"/>
                    </a:solidFill>
                    <a:latin typeface="Gill Sans MT" panose="020B0502020104020203" pitchFamily="34" charset="0"/>
                  </a:rPr>
                  <a:t>Inner loop: Control Strategy</a:t>
                </a:r>
              </a:p>
              <a:p>
                <a:r>
                  <a:rPr lang="en-GB" sz="2000" dirty="0" smtClean="0">
                    <a:solidFill>
                      <a:schemeClr val="accent5">
                        <a:lumMod val="75000"/>
                      </a:schemeClr>
                    </a:solidFill>
                    <a:latin typeface="Gill Sans MT" panose="020B0502020104020203" pitchFamily="34" charset="0"/>
                  </a:rPr>
                  <a:t>Aerodynamic torque calculated (all </a:t>
                </a:r>
                <a:r>
                  <a:rPr lang="en-GB" sz="2000" i="1" dirty="0" smtClean="0">
                    <a:solidFill>
                      <a:schemeClr val="accent5">
                        <a:lumMod val="75000"/>
                      </a:schemeClr>
                    </a:solidFill>
                    <a:latin typeface="Gill Sans MT" panose="020B0502020104020203" pitchFamily="34" charset="0"/>
                  </a:rPr>
                  <a:t>v</a:t>
                </a:r>
                <a:r>
                  <a:rPr lang="en-GB" sz="2000" dirty="0" smtClean="0">
                    <a:solidFill>
                      <a:schemeClr val="accent5">
                        <a:lumMod val="75000"/>
                      </a:schemeClr>
                    </a:solidFill>
                    <a:latin typeface="Gill Sans MT" panose="020B0502020104020203" pitchFamily="34" charset="0"/>
                  </a:rPr>
                  <a:t>, </a:t>
                </a:r>
                <a:r>
                  <a:rPr lang="en-GB" sz="2000" i="1" dirty="0" smtClean="0">
                    <a:solidFill>
                      <a:schemeClr val="accent5">
                        <a:lumMod val="75000"/>
                      </a:schemeClr>
                    </a:solidFill>
                    <a:latin typeface="Gill Sans MT" panose="020B0502020104020203" pitchFamily="34" charset="0"/>
                  </a:rPr>
                  <a:t>q</a:t>
                </a:r>
                <a:r>
                  <a:rPr lang="en-GB" sz="2000" dirty="0" smtClean="0">
                    <a:solidFill>
                      <a:schemeClr val="accent5">
                        <a:lumMod val="75000"/>
                      </a:schemeClr>
                    </a:solidFill>
                    <a:latin typeface="Gill Sans MT" panose="020B0502020104020203" pitchFamily="34" charset="0"/>
                  </a:rPr>
                  <a:t>) before main algorithm (</a:t>
                </a:r>
                <a:r>
                  <a:rPr lang="en-GB" sz="2000" i="1" dirty="0" smtClean="0">
                    <a:solidFill>
                      <a:schemeClr val="accent5">
                        <a:lumMod val="75000"/>
                      </a:schemeClr>
                    </a:solidFill>
                    <a:latin typeface="Gill Sans MT" panose="020B0502020104020203" pitchFamily="34" charset="0"/>
                  </a:rPr>
                  <a:t>T</a:t>
                </a:r>
                <a:r>
                  <a:rPr lang="en-GB" sz="2000" baseline="-25000" dirty="0" smtClean="0">
                    <a:solidFill>
                      <a:schemeClr val="accent5">
                        <a:lumMod val="75000"/>
                      </a:schemeClr>
                    </a:solidFill>
                    <a:latin typeface="Gill Sans MT" panose="020B0502020104020203" pitchFamily="34" charset="0"/>
                  </a:rPr>
                  <a:t>MECH</a:t>
                </a:r>
                <a:r>
                  <a:rPr lang="en-GB" sz="2000" dirty="0" smtClean="0">
                    <a:solidFill>
                      <a:schemeClr val="accent5">
                        <a:lumMod val="75000"/>
                      </a:schemeClr>
                    </a:solidFill>
                    <a:latin typeface="Gill Sans MT" panose="020B0502020104020203" pitchFamily="34" charset="0"/>
                  </a:rPr>
                  <a:t> read in)</a:t>
                </a:r>
              </a:p>
              <a:p>
                <a:pPr marL="342900" lvl="2" indent="-342900"/>
                <a:r>
                  <a:rPr lang="en-GB" sz="2000" dirty="0" smtClean="0">
                    <a:solidFill>
                      <a:schemeClr val="accent4"/>
                    </a:solidFill>
                    <a:latin typeface="Gill Sans MT" panose="020B0502020104020203" pitchFamily="34" charset="0"/>
                  </a:rPr>
                  <a:t>Control loop determines </a:t>
                </a:r>
                <a:r>
                  <a:rPr lang="en-GB" sz="2000" dirty="0">
                    <a:solidFill>
                      <a:schemeClr val="accent4"/>
                    </a:solidFill>
                    <a:latin typeface="Gill Sans MT" panose="020B0502020104020203" pitchFamily="34" charset="0"/>
                  </a:rPr>
                  <a:t>optimal </a:t>
                </a:r>
                <a:r>
                  <a:rPr lang="en-GB" sz="2000" i="1" dirty="0" smtClean="0">
                    <a:solidFill>
                      <a:schemeClr val="accent4"/>
                    </a:solidFill>
                    <a:latin typeface="Gill Sans MT" panose="020B0502020104020203" pitchFamily="34" charset="0"/>
                  </a:rPr>
                  <a:t>q</a:t>
                </a:r>
                <a:r>
                  <a:rPr lang="en-GB" sz="2000" dirty="0" smtClean="0">
                    <a:solidFill>
                      <a:schemeClr val="accent4"/>
                    </a:solidFill>
                    <a:latin typeface="Gill Sans MT" panose="020B0502020104020203" pitchFamily="34" charset="0"/>
                  </a:rPr>
                  <a:t> </a:t>
                </a:r>
                <a:r>
                  <a:rPr lang="en-GB" sz="2000" dirty="0">
                    <a:solidFill>
                      <a:schemeClr val="accent4"/>
                    </a:solidFill>
                    <a:latin typeface="Gill Sans MT" panose="020B0502020104020203" pitchFamily="34" charset="0"/>
                  </a:rPr>
                  <a:t>for each wind speed </a:t>
                </a:r>
                <a:r>
                  <a:rPr lang="en-GB" sz="2000" dirty="0" smtClean="0">
                    <a:solidFill>
                      <a:schemeClr val="accent4"/>
                    </a:solidFill>
                    <a:latin typeface="Gill Sans MT" panose="020B0502020104020203" pitchFamily="34" charset="0"/>
                  </a:rPr>
                  <a:t>(max power out).</a:t>
                </a:r>
              </a:p>
              <a:p>
                <a:pPr marL="342900" lvl="2" indent="-342900"/>
                <a:r>
                  <a:rPr lang="en-GB" sz="2000" dirty="0" smtClean="0">
                    <a:solidFill>
                      <a:schemeClr val="accent3">
                        <a:lumMod val="75000"/>
                      </a:schemeClr>
                    </a:solidFill>
                    <a:latin typeface="Gill Sans MT" panose="020B0502020104020203" pitchFamily="34" charset="0"/>
                  </a:rPr>
                  <a:t>Annual Yield sums up </a:t>
                </a:r>
                <a:r>
                  <a:rPr lang="en-GB" sz="2000" i="1" dirty="0" smtClean="0">
                    <a:solidFill>
                      <a:schemeClr val="accent3">
                        <a:lumMod val="75000"/>
                      </a:schemeClr>
                    </a:solidFill>
                    <a:latin typeface="Gill Sans MT" panose="020B0502020104020203" pitchFamily="34" charset="0"/>
                  </a:rPr>
                  <a:t>P</a:t>
                </a:r>
                <a:r>
                  <a:rPr lang="en-GB" sz="2000" baseline="-25000" dirty="0" smtClean="0">
                    <a:solidFill>
                      <a:schemeClr val="accent3">
                        <a:lumMod val="75000"/>
                      </a:schemeClr>
                    </a:solidFill>
                    <a:latin typeface="Gill Sans MT" panose="020B0502020104020203" pitchFamily="34" charset="0"/>
                  </a:rPr>
                  <a:t>OPT</a:t>
                </a:r>
                <a:r>
                  <a:rPr lang="en-GB" sz="2000" dirty="0" smtClean="0">
                    <a:solidFill>
                      <a:schemeClr val="accent3">
                        <a:lumMod val="75000"/>
                      </a:schemeClr>
                    </a:solidFill>
                    <a:latin typeface="Gill Sans MT" panose="020B0502020104020203" pitchFamily="34" charset="0"/>
                  </a:rPr>
                  <a:t> (Weibull)</a:t>
                </a:r>
              </a:p>
              <a:p>
                <a:pPr marL="342900" lvl="2" indent="-342900"/>
                <a:r>
                  <a:rPr lang="en-GB" sz="2000" dirty="0" smtClean="0">
                    <a:solidFill>
                      <a:schemeClr val="accent2"/>
                    </a:solidFill>
                    <a:latin typeface="Gill Sans MT" panose="020B0502020104020203" pitchFamily="34" charset="0"/>
                  </a:rPr>
                  <a:t>Design optimisation </a:t>
                </a:r>
                <a:r>
                  <a:rPr lang="en-GB" sz="2000" dirty="0">
                    <a:solidFill>
                      <a:schemeClr val="accent2"/>
                    </a:solidFill>
                    <a:latin typeface="Gill Sans MT" panose="020B0502020104020203" pitchFamily="34" charset="0"/>
                  </a:rPr>
                  <a:t>o</a:t>
                </a:r>
                <a:r>
                  <a:rPr lang="en-GB" sz="2000" dirty="0" smtClean="0">
                    <a:solidFill>
                      <a:schemeClr val="accent2"/>
                    </a:solidFill>
                    <a:latin typeface="Gill Sans MT" panose="020B0502020104020203" pitchFamily="34" charset="0"/>
                  </a:rPr>
                  <a:t>bjective </a:t>
                </a:r>
                <a:r>
                  <a:rPr lang="en-GB" sz="2000" dirty="0">
                    <a:solidFill>
                      <a:schemeClr val="accent2"/>
                    </a:solidFill>
                    <a:latin typeface="Gill Sans MT" panose="020B0502020104020203" pitchFamily="34" charset="0"/>
                  </a:rPr>
                  <a:t>f</a:t>
                </a:r>
                <a:r>
                  <a:rPr lang="en-GB" sz="2000" dirty="0" smtClean="0">
                    <a:solidFill>
                      <a:schemeClr val="accent2"/>
                    </a:solidFill>
                    <a:latin typeface="Gill Sans MT" panose="020B0502020104020203" pitchFamily="34" charset="0"/>
                  </a:rPr>
                  <a:t>unction: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accent2"/>
                        </a:solidFill>
                        <a:latin typeface="Cambria Math"/>
                      </a:rPr>
                      <m:t>𝑃𝑟𝑜𝑓𝑖𝑡</m:t>
                    </m:r>
                    <m:r>
                      <a:rPr lang="en-GB" sz="2000" b="0" i="1" smtClean="0">
                        <a:solidFill>
                          <a:schemeClr val="accent2"/>
                        </a:solidFill>
                        <a:latin typeface="Cambria Math"/>
                      </a:rPr>
                      <m:t>=</m:t>
                    </m:r>
                    <m:r>
                      <a:rPr lang="en-GB" sz="2000" b="0" i="1" smtClean="0">
                        <a:solidFill>
                          <a:schemeClr val="accent2"/>
                        </a:solidFill>
                        <a:latin typeface="Cambria Math"/>
                      </a:rPr>
                      <m:t>𝑅𝑒𝑣𝑒𝑛𝑢</m:t>
                    </m:r>
                    <m:sSub>
                      <m:sSubPr>
                        <m:ctrlPr>
                          <a:rPr lang="en-GB" sz="2000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GB" sz="2000" b="0" i="0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10</m:t>
                        </m:r>
                        <m:r>
                          <m:rPr>
                            <m:sty m:val="p"/>
                          </m:rPr>
                          <a:rPr lang="en-GB" sz="2000" b="0" i="0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YR</m:t>
                        </m:r>
                      </m:sub>
                    </m:sSub>
                    <m:r>
                      <a:rPr lang="en-GB" sz="2000" b="0" i="1" smtClean="0">
                        <a:solidFill>
                          <a:schemeClr val="accent2"/>
                        </a:solidFill>
                        <a:latin typeface="Cambria Math"/>
                      </a:rPr>
                      <m:t>−</m:t>
                    </m:r>
                    <m:r>
                      <a:rPr lang="en-GB" sz="2000" b="0" i="1" smtClean="0">
                        <a:solidFill>
                          <a:schemeClr val="accent2"/>
                        </a:solidFill>
                        <a:latin typeface="Cambria Math"/>
                      </a:rPr>
                      <m:t>𝐶𝑜𝑠</m:t>
                    </m:r>
                    <m:sSub>
                      <m:sSubPr>
                        <m:ctrlPr>
                          <a:rPr lang="en-GB" sz="2000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b="0" i="0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GEN</m:t>
                        </m:r>
                        <m:r>
                          <a:rPr lang="en-GB" sz="2000" b="0" i="0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2000" b="0" i="0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ACT</m:t>
                        </m:r>
                      </m:sub>
                    </m:sSub>
                  </m:oMath>
                </a14:m>
                <a:endParaRPr lang="en-GB" sz="2000" dirty="0">
                  <a:solidFill>
                    <a:schemeClr val="accent2"/>
                  </a:solidFill>
                  <a:latin typeface="Gill Sans MT" panose="020B0502020104020203" pitchFamily="34" charset="0"/>
                </a:endParaRPr>
              </a:p>
              <a:p>
                <a:endParaRPr lang="en-GB" sz="2000" dirty="0">
                  <a:solidFill>
                    <a:srgbClr val="03426B"/>
                  </a:solidFill>
                  <a:latin typeface="Gill Sans MT" panose="020B0502020104020203" pitchFamily="34" charset="0"/>
                </a:endParaRPr>
              </a:p>
            </p:txBody>
          </p:sp>
        </mc:Choice>
        <mc:Fallback xmlns=""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96041" y="2977933"/>
                <a:ext cx="4695567" cy="3457388"/>
              </a:xfrm>
              <a:blipFill rotWithShape="1">
                <a:blip r:embed="rId2"/>
                <a:stretch>
                  <a:fillRect l="-1169" t="-882" r="-2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spc="-1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Generator Optimisation Algorithm</a:t>
            </a:r>
            <a:endParaRPr lang="en-GB" spc="-100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2" name="Flowchart: Terminator 1"/>
          <p:cNvSpPr/>
          <p:nvPr/>
        </p:nvSpPr>
        <p:spPr>
          <a:xfrm>
            <a:off x="4860152" y="1232784"/>
            <a:ext cx="2160000" cy="25200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GB" sz="1600" dirty="0" smtClean="0"/>
              <a:t>Baseline Generator</a:t>
            </a:r>
            <a:endParaRPr lang="en-GB" sz="1600" dirty="0"/>
          </a:p>
        </p:txBody>
      </p:sp>
      <p:sp>
        <p:nvSpPr>
          <p:cNvPr id="3" name="Flowchart: Manual Input 2"/>
          <p:cNvSpPr/>
          <p:nvPr/>
        </p:nvSpPr>
        <p:spPr>
          <a:xfrm>
            <a:off x="251624" y="1268760"/>
            <a:ext cx="936000" cy="576000"/>
          </a:xfrm>
          <a:prstGeom prst="flowChartManualIn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400" dirty="0" smtClean="0"/>
              <a:t>VAWT </a:t>
            </a:r>
            <a:br>
              <a:rPr lang="en-GB" sz="1400" dirty="0" smtClean="0"/>
            </a:br>
            <a:r>
              <a:rPr lang="en-GB" sz="1400" dirty="0" smtClean="0"/>
              <a:t>Rotor Design</a:t>
            </a:r>
            <a:endParaRPr lang="en-GB" sz="1400" dirty="0"/>
          </a:p>
        </p:txBody>
      </p:sp>
      <p:sp>
        <p:nvSpPr>
          <p:cNvPr id="6" name="Flowchart: Manual Input 5"/>
          <p:cNvSpPr/>
          <p:nvPr/>
        </p:nvSpPr>
        <p:spPr>
          <a:xfrm>
            <a:off x="2411864" y="1268760"/>
            <a:ext cx="936000" cy="576000"/>
          </a:xfrm>
          <a:prstGeom prst="flowChartManualIn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GB" sz="1400" dirty="0" smtClean="0"/>
              <a:t>Site Wind </a:t>
            </a:r>
          </a:p>
          <a:p>
            <a:pPr algn="ctr"/>
            <a:r>
              <a:rPr lang="en-GB" sz="1400" dirty="0" smtClean="0"/>
              <a:t>Parameters</a:t>
            </a:r>
            <a:endParaRPr lang="en-GB" sz="1400" dirty="0"/>
          </a:p>
        </p:txBody>
      </p:sp>
      <p:sp>
        <p:nvSpPr>
          <p:cNvPr id="7" name="Flowchart: Manual Input 6"/>
          <p:cNvSpPr/>
          <p:nvPr/>
        </p:nvSpPr>
        <p:spPr>
          <a:xfrm>
            <a:off x="1331744" y="1268760"/>
            <a:ext cx="936000" cy="576000"/>
          </a:xfrm>
          <a:prstGeom prst="flowChartManualIn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400" dirty="0" smtClean="0"/>
              <a:t>Powertrain</a:t>
            </a:r>
          </a:p>
          <a:p>
            <a:pPr algn="ctr"/>
            <a:r>
              <a:rPr lang="en-GB" sz="1400" dirty="0" smtClean="0"/>
              <a:t>Design Type</a:t>
            </a:r>
            <a:endParaRPr lang="en-GB" sz="1400" dirty="0"/>
          </a:p>
        </p:txBody>
      </p:sp>
      <p:sp>
        <p:nvSpPr>
          <p:cNvPr id="10" name="Flowchart: Manual Input 9"/>
          <p:cNvSpPr/>
          <p:nvPr/>
        </p:nvSpPr>
        <p:spPr>
          <a:xfrm>
            <a:off x="3491984" y="1268824"/>
            <a:ext cx="936000" cy="576000"/>
          </a:xfrm>
          <a:prstGeom prst="flowChartManualIn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Unit Costs </a:t>
            </a:r>
          </a:p>
          <a:p>
            <a:pPr algn="ctr"/>
            <a:r>
              <a:rPr lang="en-GB" sz="1400" dirty="0" smtClean="0"/>
              <a:t>&amp; Prices</a:t>
            </a:r>
            <a:endParaRPr lang="en-GB" sz="1400" dirty="0"/>
          </a:p>
        </p:txBody>
      </p:sp>
      <p:sp>
        <p:nvSpPr>
          <p:cNvPr id="4" name="Flowchart: Process 3"/>
          <p:cNvSpPr/>
          <p:nvPr/>
        </p:nvSpPr>
        <p:spPr>
          <a:xfrm>
            <a:off x="107504" y="2312904"/>
            <a:ext cx="1224000" cy="482680"/>
          </a:xfrm>
          <a:prstGeom prst="flowChartProces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600" dirty="0" smtClean="0"/>
              <a:t>Aerodynamic </a:t>
            </a:r>
          </a:p>
          <a:p>
            <a:pPr algn="ctr"/>
            <a:r>
              <a:rPr lang="en-GB" sz="1600" dirty="0" smtClean="0"/>
              <a:t>Torque</a:t>
            </a:r>
            <a:endParaRPr lang="en-GB" sz="1600" dirty="0"/>
          </a:p>
        </p:txBody>
      </p:sp>
      <p:sp>
        <p:nvSpPr>
          <p:cNvPr id="12" name="Flowchart: Preparation 11"/>
          <p:cNvSpPr/>
          <p:nvPr/>
        </p:nvSpPr>
        <p:spPr>
          <a:xfrm>
            <a:off x="4860152" y="1844824"/>
            <a:ext cx="2160000" cy="252000"/>
          </a:xfrm>
          <a:prstGeom prst="flowChartPreparat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GB" sz="1600" dirty="0" smtClean="0"/>
              <a:t>Dependant Variables</a:t>
            </a:r>
            <a:endParaRPr lang="en-GB" sz="1600" dirty="0"/>
          </a:p>
        </p:txBody>
      </p:sp>
      <p:sp>
        <p:nvSpPr>
          <p:cNvPr id="14" name="Flowchart: Decision 13"/>
          <p:cNvSpPr/>
          <p:nvPr/>
        </p:nvSpPr>
        <p:spPr>
          <a:xfrm>
            <a:off x="4860152" y="3861048"/>
            <a:ext cx="2160000" cy="720000"/>
          </a:xfrm>
          <a:prstGeom prst="flowChartDecisi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54000" rIns="0" bIns="36000" rtlCol="0" anchor="ctr"/>
          <a:lstStyle/>
          <a:p>
            <a:pPr algn="ctr"/>
            <a:r>
              <a:rPr lang="en-GB" sz="1600" dirty="0" smtClean="0"/>
              <a:t>Optimise </a:t>
            </a:r>
            <a:br>
              <a:rPr lang="en-GB" sz="1600" dirty="0" smtClean="0"/>
            </a:br>
            <a:r>
              <a:rPr lang="en-GB" sz="1600" dirty="0" smtClean="0"/>
              <a:t>Control Strategy</a:t>
            </a:r>
          </a:p>
          <a:p>
            <a:pPr algn="ctr"/>
            <a:r>
              <a:rPr lang="en-GB" sz="1200" b="1" i="1" dirty="0" err="1" smtClean="0"/>
              <a:t>q</a:t>
            </a:r>
            <a:r>
              <a:rPr lang="en-GB" sz="1200" b="1" baseline="-25000" dirty="0" err="1" smtClean="0"/>
              <a:t>OPT</a:t>
            </a:r>
            <a:r>
              <a:rPr lang="en-GB" sz="1200" b="1" dirty="0" smtClean="0"/>
              <a:t>(</a:t>
            </a:r>
            <a:r>
              <a:rPr lang="en-GB" sz="1200" b="1" i="1" dirty="0" smtClean="0"/>
              <a:t>v</a:t>
            </a:r>
            <a:r>
              <a:rPr lang="en-GB" sz="1200" b="1" dirty="0" smtClean="0"/>
              <a:t>)</a:t>
            </a:r>
            <a:endParaRPr lang="en-GB" sz="1200" b="1" dirty="0"/>
          </a:p>
        </p:txBody>
      </p:sp>
      <p:sp>
        <p:nvSpPr>
          <p:cNvPr id="16" name="Flowchart: Process 15"/>
          <p:cNvSpPr/>
          <p:nvPr/>
        </p:nvSpPr>
        <p:spPr>
          <a:xfrm>
            <a:off x="4860152" y="2348880"/>
            <a:ext cx="2160000" cy="252000"/>
          </a:xfrm>
          <a:prstGeom prst="flowChart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Eqv</a:t>
            </a:r>
            <a:r>
              <a:rPr lang="en-GB" sz="1600" dirty="0" smtClean="0"/>
              <a:t>. Magnetic Circuit</a:t>
            </a:r>
            <a:endParaRPr lang="en-GB" sz="1600" dirty="0"/>
          </a:p>
        </p:txBody>
      </p:sp>
      <p:sp>
        <p:nvSpPr>
          <p:cNvPr id="17" name="Flowchart: Process 16"/>
          <p:cNvSpPr/>
          <p:nvPr/>
        </p:nvSpPr>
        <p:spPr>
          <a:xfrm>
            <a:off x="4860152" y="2851932"/>
            <a:ext cx="2160000" cy="252000"/>
          </a:xfrm>
          <a:prstGeom prst="flowChart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err="1" smtClean="0"/>
              <a:t>Eqv</a:t>
            </a:r>
            <a:r>
              <a:rPr lang="en-GB" sz="1600" dirty="0" smtClean="0"/>
              <a:t>. Electric Circuit</a:t>
            </a:r>
            <a:endParaRPr lang="en-GB" sz="1600" dirty="0"/>
          </a:p>
        </p:txBody>
      </p:sp>
      <p:sp>
        <p:nvSpPr>
          <p:cNvPr id="18" name="Flowchart: Process 17"/>
          <p:cNvSpPr/>
          <p:nvPr/>
        </p:nvSpPr>
        <p:spPr>
          <a:xfrm>
            <a:off x="4860152" y="3356992"/>
            <a:ext cx="2160000" cy="252000"/>
          </a:xfrm>
          <a:prstGeom prst="flowChartProces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Cyclic Torque</a:t>
            </a:r>
            <a:endParaRPr lang="en-GB" sz="1600" dirty="0"/>
          </a:p>
        </p:txBody>
      </p:sp>
      <p:sp>
        <p:nvSpPr>
          <p:cNvPr id="20" name="Flowchart: Preparation 19"/>
          <p:cNvSpPr/>
          <p:nvPr/>
        </p:nvSpPr>
        <p:spPr>
          <a:xfrm>
            <a:off x="4860032" y="4833184"/>
            <a:ext cx="2160000" cy="252000"/>
          </a:xfrm>
          <a:prstGeom prst="flowChartPreparati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GB" sz="1600" dirty="0" smtClean="0"/>
              <a:t>Annual Yield</a:t>
            </a:r>
            <a:endParaRPr lang="en-GB" sz="1600" dirty="0"/>
          </a:p>
        </p:txBody>
      </p:sp>
      <p:sp>
        <p:nvSpPr>
          <p:cNvPr id="21" name="Flowchart: Decision 20"/>
          <p:cNvSpPr/>
          <p:nvPr/>
        </p:nvSpPr>
        <p:spPr>
          <a:xfrm>
            <a:off x="4860032" y="5336720"/>
            <a:ext cx="2160000" cy="720000"/>
          </a:xfrm>
          <a:prstGeom prst="flowChartDecis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0" tIns="54000" rIns="0" bIns="36000" rtlCol="0" anchor="ctr"/>
          <a:lstStyle/>
          <a:p>
            <a:pPr algn="ctr"/>
            <a:r>
              <a:rPr lang="en-GB" sz="1600" dirty="0" smtClean="0"/>
              <a:t>Optimise </a:t>
            </a:r>
            <a:br>
              <a:rPr lang="en-GB" sz="1600" dirty="0" smtClean="0"/>
            </a:br>
            <a:r>
              <a:rPr lang="en-GB" sz="1600" dirty="0" smtClean="0"/>
              <a:t>Generator Design</a:t>
            </a:r>
          </a:p>
          <a:p>
            <a:pPr algn="ctr"/>
            <a:r>
              <a:rPr lang="en-GB" sz="1200" dirty="0" smtClean="0"/>
              <a:t>“profit”</a:t>
            </a:r>
            <a:endParaRPr lang="en-GB" sz="1200" dirty="0"/>
          </a:p>
        </p:txBody>
      </p:sp>
      <p:sp>
        <p:nvSpPr>
          <p:cNvPr id="22" name="Flowchart: Terminator 21"/>
          <p:cNvSpPr/>
          <p:nvPr/>
        </p:nvSpPr>
        <p:spPr>
          <a:xfrm>
            <a:off x="4860152" y="6309320"/>
            <a:ext cx="2160000" cy="252000"/>
          </a:xfrm>
          <a:prstGeom prst="flowChartTermina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0" rIns="0" rtlCol="0" anchor="ctr"/>
          <a:lstStyle/>
          <a:p>
            <a:pPr algn="ctr"/>
            <a:r>
              <a:rPr lang="en-GB" sz="1600" dirty="0" smtClean="0"/>
              <a:t>Optimised Generator</a:t>
            </a:r>
            <a:endParaRPr lang="en-GB" sz="1600" dirty="0"/>
          </a:p>
        </p:txBody>
      </p:sp>
      <p:sp>
        <p:nvSpPr>
          <p:cNvPr id="23" name="Flowchart: Data 22"/>
          <p:cNvSpPr/>
          <p:nvPr/>
        </p:nvSpPr>
        <p:spPr>
          <a:xfrm>
            <a:off x="1925864" y="2428244"/>
            <a:ext cx="1908000" cy="252000"/>
          </a:xfrm>
          <a:prstGeom prst="flowChartInputOutpu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i="1" dirty="0"/>
              <a:t>T</a:t>
            </a:r>
            <a:r>
              <a:rPr lang="en-GB" sz="1400" b="1" baseline="-25000" dirty="0"/>
              <a:t>MECH</a:t>
            </a:r>
            <a:r>
              <a:rPr lang="en-GB" sz="1400" b="1" dirty="0"/>
              <a:t>(</a:t>
            </a:r>
            <a:r>
              <a:rPr lang="en-GB" sz="1400" b="1" i="1" dirty="0" err="1"/>
              <a:t>v</a:t>
            </a:r>
            <a:r>
              <a:rPr lang="en-GB" sz="1400" b="1" dirty="0" err="1"/>
              <a:t>,</a:t>
            </a:r>
            <a:r>
              <a:rPr lang="en-GB" sz="1400" b="1" i="1" dirty="0" err="1"/>
              <a:t>q</a:t>
            </a:r>
            <a:r>
              <a:rPr lang="en-GB" sz="1400" b="1" dirty="0"/>
              <a:t>)</a:t>
            </a:r>
          </a:p>
        </p:txBody>
      </p:sp>
      <p:cxnSp>
        <p:nvCxnSpPr>
          <p:cNvPr id="27" name="Straight Arrow Connector 26"/>
          <p:cNvCxnSpPr>
            <a:stCxn id="2" idx="2"/>
            <a:endCxn id="12" idx="0"/>
          </p:cNvCxnSpPr>
          <p:nvPr/>
        </p:nvCxnSpPr>
        <p:spPr>
          <a:xfrm>
            <a:off x="5940152" y="1484784"/>
            <a:ext cx="0" cy="36004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2" idx="2"/>
            <a:endCxn id="16" idx="0"/>
          </p:cNvCxnSpPr>
          <p:nvPr/>
        </p:nvCxnSpPr>
        <p:spPr>
          <a:xfrm>
            <a:off x="5940152" y="2096824"/>
            <a:ext cx="0" cy="252056"/>
          </a:xfrm>
          <a:prstGeom prst="straightConnector1">
            <a:avLst/>
          </a:prstGeom>
          <a:ln w="38100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6" idx="2"/>
            <a:endCxn id="17" idx="0"/>
          </p:cNvCxnSpPr>
          <p:nvPr/>
        </p:nvCxnSpPr>
        <p:spPr>
          <a:xfrm>
            <a:off x="5940152" y="2600880"/>
            <a:ext cx="0" cy="251052"/>
          </a:xfrm>
          <a:prstGeom prst="straightConnector1">
            <a:avLst/>
          </a:prstGeom>
          <a:ln w="38100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7" idx="2"/>
            <a:endCxn id="18" idx="0"/>
          </p:cNvCxnSpPr>
          <p:nvPr/>
        </p:nvCxnSpPr>
        <p:spPr>
          <a:xfrm>
            <a:off x="5940152" y="3103932"/>
            <a:ext cx="0" cy="253060"/>
          </a:xfrm>
          <a:prstGeom prst="straightConnector1">
            <a:avLst/>
          </a:prstGeom>
          <a:ln w="3810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5940032" y="3573016"/>
            <a:ext cx="6046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i="1" dirty="0"/>
              <a:t>P</a:t>
            </a:r>
            <a:r>
              <a:rPr lang="en-GB" sz="1400" dirty="0"/>
              <a:t>(</a:t>
            </a:r>
            <a:r>
              <a:rPr lang="en-GB" sz="1400" i="1" dirty="0" err="1"/>
              <a:t>v</a:t>
            </a:r>
            <a:r>
              <a:rPr lang="en-GB" sz="1400" dirty="0" err="1"/>
              <a:t>,</a:t>
            </a:r>
            <a:r>
              <a:rPr lang="en-GB" sz="1400" i="1" dirty="0" err="1"/>
              <a:t>q</a:t>
            </a:r>
            <a:r>
              <a:rPr lang="en-GB" sz="1400" dirty="0"/>
              <a:t>)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940032" y="4509120"/>
            <a:ext cx="12704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i="1" dirty="0" err="1"/>
              <a:t>q</a:t>
            </a:r>
            <a:r>
              <a:rPr lang="en-GB" sz="1400" baseline="-25000" dirty="0" err="1"/>
              <a:t>OPT</a:t>
            </a:r>
            <a:r>
              <a:rPr lang="en-GB" sz="1400" dirty="0"/>
              <a:t>(</a:t>
            </a:r>
            <a:r>
              <a:rPr lang="en-GB" sz="1400" i="1" dirty="0"/>
              <a:t>v</a:t>
            </a:r>
            <a:r>
              <a:rPr lang="en-GB" sz="1400" dirty="0"/>
              <a:t>),</a:t>
            </a:r>
            <a:r>
              <a:rPr lang="en-GB" sz="1400" i="1" dirty="0"/>
              <a:t>  P</a:t>
            </a:r>
            <a:r>
              <a:rPr lang="en-GB" sz="1400" baseline="-25000" dirty="0"/>
              <a:t>OPT</a:t>
            </a:r>
            <a:r>
              <a:rPr lang="en-GB" sz="1400" dirty="0"/>
              <a:t>(</a:t>
            </a:r>
            <a:r>
              <a:rPr lang="en-GB" sz="1400" i="1" dirty="0"/>
              <a:t>v</a:t>
            </a:r>
            <a:r>
              <a:rPr lang="en-GB" sz="1400" dirty="0"/>
              <a:t>)</a:t>
            </a:r>
          </a:p>
        </p:txBody>
      </p:sp>
      <p:cxnSp>
        <p:nvCxnSpPr>
          <p:cNvPr id="37" name="Straight Arrow Connector 36"/>
          <p:cNvCxnSpPr>
            <a:stCxn id="18" idx="2"/>
            <a:endCxn id="14" idx="0"/>
          </p:cNvCxnSpPr>
          <p:nvPr/>
        </p:nvCxnSpPr>
        <p:spPr>
          <a:xfrm>
            <a:off x="5940152" y="3608992"/>
            <a:ext cx="0" cy="252056"/>
          </a:xfrm>
          <a:prstGeom prst="straightConnector1">
            <a:avLst/>
          </a:prstGeom>
          <a:ln w="38100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4" idx="2"/>
            <a:endCxn id="20" idx="0"/>
          </p:cNvCxnSpPr>
          <p:nvPr/>
        </p:nvCxnSpPr>
        <p:spPr>
          <a:xfrm flipH="1">
            <a:off x="5940032" y="4581048"/>
            <a:ext cx="120" cy="252136"/>
          </a:xfrm>
          <a:prstGeom prst="straightConnector1">
            <a:avLst/>
          </a:prstGeom>
          <a:ln w="3810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20" idx="2"/>
            <a:endCxn id="21" idx="0"/>
          </p:cNvCxnSpPr>
          <p:nvPr/>
        </p:nvCxnSpPr>
        <p:spPr>
          <a:xfrm>
            <a:off x="5940032" y="5085184"/>
            <a:ext cx="0" cy="251536"/>
          </a:xfrm>
          <a:prstGeom prst="straightConnector1">
            <a:avLst/>
          </a:prstGeom>
          <a:ln w="38100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21" idx="2"/>
            <a:endCxn id="22" idx="0"/>
          </p:cNvCxnSpPr>
          <p:nvPr/>
        </p:nvCxnSpPr>
        <p:spPr>
          <a:xfrm>
            <a:off x="5940032" y="6056720"/>
            <a:ext cx="120" cy="252600"/>
          </a:xfrm>
          <a:prstGeom prst="straightConnector1">
            <a:avLst/>
          </a:prstGeom>
          <a:ln w="38100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14" idx="3"/>
          </p:cNvCxnSpPr>
          <p:nvPr/>
        </p:nvCxnSpPr>
        <p:spPr>
          <a:xfrm flipH="1" flipV="1">
            <a:off x="5965700" y="3230462"/>
            <a:ext cx="1054452" cy="990586"/>
          </a:xfrm>
          <a:prstGeom prst="bentConnector3">
            <a:avLst>
              <a:gd name="adj1" fmla="val -54348"/>
            </a:avLst>
          </a:prstGeom>
          <a:ln w="38100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20" idx="3"/>
          </p:cNvCxnSpPr>
          <p:nvPr/>
        </p:nvCxnSpPr>
        <p:spPr>
          <a:xfrm flipH="1" flipV="1">
            <a:off x="5940032" y="2726406"/>
            <a:ext cx="1080000" cy="2232778"/>
          </a:xfrm>
          <a:prstGeom prst="bentConnector4">
            <a:avLst>
              <a:gd name="adj1" fmla="val -107639"/>
              <a:gd name="adj2" fmla="val 100489"/>
            </a:avLst>
          </a:prstGeom>
          <a:ln w="3810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>
            <a:stCxn id="21" idx="3"/>
          </p:cNvCxnSpPr>
          <p:nvPr/>
        </p:nvCxnSpPr>
        <p:spPr>
          <a:xfrm flipH="1" flipV="1">
            <a:off x="5940032" y="1664804"/>
            <a:ext cx="1080000" cy="4031916"/>
          </a:xfrm>
          <a:prstGeom prst="bentConnector4">
            <a:avLst>
              <a:gd name="adj1" fmla="val -165600"/>
              <a:gd name="adj2" fmla="val 99822"/>
            </a:avLst>
          </a:prstGeom>
          <a:ln w="38100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3" idx="2"/>
            <a:endCxn id="4" idx="0"/>
          </p:cNvCxnSpPr>
          <p:nvPr/>
        </p:nvCxnSpPr>
        <p:spPr>
          <a:xfrm flipH="1">
            <a:off x="719504" y="1844760"/>
            <a:ext cx="120" cy="468144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23" idx="5"/>
          </p:cNvCxnSpPr>
          <p:nvPr/>
        </p:nvCxnSpPr>
        <p:spPr>
          <a:xfrm flipV="1">
            <a:off x="3643064" y="1556824"/>
            <a:ext cx="2297088" cy="997420"/>
          </a:xfrm>
          <a:prstGeom prst="bentConnector3">
            <a:avLst>
              <a:gd name="adj1" fmla="val 40446"/>
            </a:avLst>
          </a:prstGeom>
          <a:ln w="38100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10" idx="2"/>
          </p:cNvCxnSpPr>
          <p:nvPr/>
        </p:nvCxnSpPr>
        <p:spPr>
          <a:xfrm rot="16200000" flipH="1">
            <a:off x="4203008" y="1601800"/>
            <a:ext cx="125968" cy="612016"/>
          </a:xfrm>
          <a:prstGeom prst="bentConnector2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stCxn id="7" idx="2"/>
          </p:cNvCxnSpPr>
          <p:nvPr/>
        </p:nvCxnSpPr>
        <p:spPr>
          <a:xfrm rot="16200000" flipH="1">
            <a:off x="3005837" y="638667"/>
            <a:ext cx="360070" cy="2772256"/>
          </a:xfrm>
          <a:prstGeom prst="bentConnector2">
            <a:avLst/>
          </a:prstGeom>
          <a:ln w="381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7380312" y="3933056"/>
            <a:ext cx="2776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i="1" dirty="0" smtClean="0"/>
              <a:t>q</a:t>
            </a:r>
            <a:endParaRPr lang="en-GB" sz="1400" dirty="0"/>
          </a:p>
        </p:txBody>
      </p:sp>
      <p:sp>
        <p:nvSpPr>
          <p:cNvPr id="88" name="Rectangle 87"/>
          <p:cNvSpPr/>
          <p:nvPr/>
        </p:nvSpPr>
        <p:spPr>
          <a:xfrm>
            <a:off x="7524328" y="4221088"/>
            <a:ext cx="71686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400" i="1" dirty="0" smtClean="0"/>
              <a:t>v</a:t>
            </a:r>
          </a:p>
          <a:p>
            <a:pPr algn="r"/>
            <a:r>
              <a:rPr lang="en-GB" sz="1400" i="1" dirty="0" smtClean="0"/>
              <a:t>(wind </a:t>
            </a:r>
          </a:p>
          <a:p>
            <a:pPr algn="r"/>
            <a:r>
              <a:rPr lang="en-GB" sz="1400" i="1" dirty="0" smtClean="0"/>
              <a:t>Speed) </a:t>
            </a:r>
            <a:endParaRPr lang="en-GB" sz="1400" i="1" dirty="0"/>
          </a:p>
        </p:txBody>
      </p:sp>
      <p:sp>
        <p:nvSpPr>
          <p:cNvPr id="89" name="Rectangle 88"/>
          <p:cNvSpPr/>
          <p:nvPr/>
        </p:nvSpPr>
        <p:spPr>
          <a:xfrm>
            <a:off x="7812360" y="5210036"/>
            <a:ext cx="10265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400" i="1" dirty="0" smtClean="0"/>
              <a:t>generator </a:t>
            </a:r>
          </a:p>
          <a:p>
            <a:pPr algn="r"/>
            <a:r>
              <a:rPr lang="en-GB" sz="1400" i="1" dirty="0" smtClean="0"/>
              <a:t>parameters</a:t>
            </a:r>
            <a:endParaRPr lang="en-GB" sz="1400" dirty="0"/>
          </a:p>
        </p:txBody>
      </p:sp>
      <p:cxnSp>
        <p:nvCxnSpPr>
          <p:cNvPr id="124" name="Elbow Connector 123"/>
          <p:cNvCxnSpPr>
            <a:stCxn id="6" idx="2"/>
          </p:cNvCxnSpPr>
          <p:nvPr/>
        </p:nvCxnSpPr>
        <p:spPr>
          <a:xfrm rot="16200000" flipH="1">
            <a:off x="3608896" y="1115728"/>
            <a:ext cx="234074" cy="1692138"/>
          </a:xfrm>
          <a:prstGeom prst="bentConnector2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stCxn id="4" idx="3"/>
            <a:endCxn id="23" idx="2"/>
          </p:cNvCxnSpPr>
          <p:nvPr/>
        </p:nvCxnSpPr>
        <p:spPr>
          <a:xfrm>
            <a:off x="1331504" y="2554244"/>
            <a:ext cx="785160" cy="0"/>
          </a:xfrm>
          <a:prstGeom prst="straightConnector1">
            <a:avLst/>
          </a:prstGeom>
          <a:ln w="38100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927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Generator Optimisation Results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4294967295"/>
                <p:extLst>
                  <p:ext uri="{D42A27DB-BD31-4B8C-83A1-F6EECF244321}">
                    <p14:modId xmlns:p14="http://schemas.microsoft.com/office/powerpoint/2010/main" val="1889296655"/>
                  </p:ext>
                </p:extLst>
              </p:nvPr>
            </p:nvGraphicFramePr>
            <p:xfrm>
              <a:off x="467544" y="1700808"/>
              <a:ext cx="6409055" cy="4320731"/>
            </p:xfrm>
            <a:graphic>
              <a:graphicData uri="http://schemas.openxmlformats.org/drawingml/2006/table">
                <a:tbl>
                  <a:tblPr firstRow="1" lastRow="1" bandRow="1">
                    <a:tableStyleId>{21E4AEA4-8DFA-4A89-87EB-49C32662AFE0}</a:tableStyleId>
                  </a:tblPr>
                  <a:tblGrid>
                    <a:gridCol w="2771013"/>
                    <a:gridCol w="931608"/>
                    <a:gridCol w="1213866"/>
                    <a:gridCol w="1492568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Generator Specification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Default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Optimised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Bounds / Diff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6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Stack Length</a:t>
                          </a:r>
                          <a:r>
                            <a:rPr lang="en-GB" baseline="0" dirty="0" smtClean="0"/>
                            <a:t> (m)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2.5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1.68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</a:t>
                          </a:r>
                          <a:r>
                            <a:rPr lang="en-GB" dirty="0" smtClean="0"/>
                            <a:t>0.5,8.0]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Stator Radius (m)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5.5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8.0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[2.0,8.0]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No. of Pole Pairs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160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150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[50,480]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mtClean="0">
                                        <a:latin typeface="Cambria Math"/>
                                      </a:rPr>
                                      <m:t>𝑀𝑎𝑔𝑛𝑒𝑡</m:t>
                                    </m:r>
                                    <m:r>
                                      <a:rPr lang="en-GB" smtClean="0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en-GB" smtClean="0">
                                        <a:latin typeface="Cambria Math"/>
                                      </a:rPr>
                                      <m:t>𝑊𝑖𝑑𝑡h</m:t>
                                    </m:r>
                                  </m:num>
                                  <m:den>
                                    <m:r>
                                      <a:rPr lang="en-GB" smtClean="0">
                                        <a:latin typeface="Cambria Math"/>
                                      </a:rPr>
                                      <m:t>𝑃𝑜𝑙𝑒</m:t>
                                    </m:r>
                                    <m:r>
                                      <a:rPr lang="en-GB" smtClean="0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en-GB" smtClean="0">
                                        <a:latin typeface="Cambria Math"/>
                                      </a:rPr>
                                      <m:t>𝑃𝑖𝑡𝑐h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anchor="ctr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80%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60%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[60%,100%]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Magnet Height (mm)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30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48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[15,50]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Energy Yield</a:t>
                          </a:r>
                          <a:r>
                            <a:rPr lang="en-GB" baseline="0" dirty="0" smtClean="0"/>
                            <a:t> (</a:t>
                          </a:r>
                          <a:r>
                            <a:rPr lang="en-GB" baseline="0" dirty="0" err="1" smtClean="0"/>
                            <a:t>GWh</a:t>
                          </a:r>
                          <a:r>
                            <a:rPr lang="en-GB" baseline="0" dirty="0" smtClean="0"/>
                            <a:t>)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48.41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49.44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+2.1%</a:t>
                          </a:r>
                          <a:endParaRPr lang="en-GB" b="1" dirty="0"/>
                        </a:p>
                      </a:txBody>
                      <a:tcPr anchor="ctr">
                        <a:solidFill>
                          <a:srgbClr val="00B05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Copper Loss (</a:t>
                          </a:r>
                          <a:r>
                            <a:rPr lang="en-GB" dirty="0" err="1" smtClean="0"/>
                            <a:t>GWh</a:t>
                          </a:r>
                          <a:r>
                            <a:rPr lang="en-GB" dirty="0" smtClean="0"/>
                            <a:t>)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1.63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0.82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-50%</a:t>
                          </a:r>
                          <a:endParaRPr lang="en-GB" b="1" dirty="0"/>
                        </a:p>
                      </a:txBody>
                      <a:tcPr anchor="ctr">
                        <a:solidFill>
                          <a:srgbClr val="00B05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Iron Loss (</a:t>
                          </a:r>
                          <a:r>
                            <a:rPr lang="en-GB" dirty="0" err="1" smtClean="0"/>
                            <a:t>GWh</a:t>
                          </a:r>
                          <a:r>
                            <a:rPr lang="en-GB" dirty="0" smtClean="0"/>
                            <a:t>)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bg1">
                            <a:lumMod val="6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0.66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bg1">
                            <a:lumMod val="6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0.45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bg1">
                            <a:lumMod val="6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-32%</a:t>
                          </a:r>
                          <a:endParaRPr lang="en-GB" b="1" dirty="0"/>
                        </a:p>
                      </a:txBody>
                      <a:tcPr anchor="ctr">
                        <a:solidFill>
                          <a:srgbClr val="00B05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Generator Active Cost (M€)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0.932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1.015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+8.9%</a:t>
                          </a:r>
                          <a:endParaRPr lang="en-GB" b="1" dirty="0"/>
                        </a:p>
                      </a:txBody>
                      <a:tcPr anchor="ctr">
                        <a:solidFill>
                          <a:srgbClr val="FF000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10 year “Profit” (M€)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91.04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92.91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+2.1%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solidFill>
                          <a:srgbClr val="00B050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4294967295"/>
                <p:extLst>
                  <p:ext uri="{D42A27DB-BD31-4B8C-83A1-F6EECF244321}">
                    <p14:modId xmlns:p14="http://schemas.microsoft.com/office/powerpoint/2010/main" val="1889296655"/>
                  </p:ext>
                </p:extLst>
              </p:nvPr>
            </p:nvGraphicFramePr>
            <p:xfrm>
              <a:off x="467544" y="1700808"/>
              <a:ext cx="6409055" cy="4320731"/>
            </p:xfrm>
            <a:graphic>
              <a:graphicData uri="http://schemas.openxmlformats.org/drawingml/2006/table">
                <a:tbl>
                  <a:tblPr firstRow="1" lastRow="1" bandRow="1">
                    <a:tableStyleId>{21E4AEA4-8DFA-4A89-87EB-49C32662AFE0}</a:tableStyleId>
                  </a:tblPr>
                  <a:tblGrid>
                    <a:gridCol w="2771013"/>
                    <a:gridCol w="931608"/>
                    <a:gridCol w="1213866"/>
                    <a:gridCol w="1492568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Generator Specification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Default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Optimised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Bounds / Diff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6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Stack Length</a:t>
                          </a:r>
                          <a:r>
                            <a:rPr lang="en-GB" baseline="0" dirty="0" smtClean="0"/>
                            <a:t> (m)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2.5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1.68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</a:t>
                          </a:r>
                          <a:r>
                            <a:rPr lang="en-GB" dirty="0" smtClean="0"/>
                            <a:t>0.5,8.0]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Stator Radius (m)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5.5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8.0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[2.0,8.0]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No. of Pole Pairs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160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150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[50,480]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61233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20" t="-245545" r="-131718" b="-376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80%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solidFill>
                                <a:srgbClr val="C00000"/>
                              </a:solidFill>
                            </a:rPr>
                            <a:t>60%</a:t>
                          </a:r>
                          <a:endParaRPr lang="en-GB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[60%,100%]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Magnet Height (mm)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30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48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[15,50]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Energy Yield</a:t>
                          </a:r>
                          <a:r>
                            <a:rPr lang="en-GB" baseline="0" dirty="0" smtClean="0"/>
                            <a:t> (</a:t>
                          </a:r>
                          <a:r>
                            <a:rPr lang="en-GB" baseline="0" dirty="0" err="1" smtClean="0"/>
                            <a:t>GWh</a:t>
                          </a:r>
                          <a:r>
                            <a:rPr lang="en-GB" baseline="0" dirty="0" smtClean="0"/>
                            <a:t>)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48.41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49.44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+2.1%</a:t>
                          </a:r>
                          <a:endParaRPr lang="en-GB" b="1" dirty="0"/>
                        </a:p>
                      </a:txBody>
                      <a:tcPr anchor="ctr">
                        <a:solidFill>
                          <a:srgbClr val="00B05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Copper Loss (</a:t>
                          </a:r>
                          <a:r>
                            <a:rPr lang="en-GB" dirty="0" err="1" smtClean="0"/>
                            <a:t>GWh</a:t>
                          </a:r>
                          <a:r>
                            <a:rPr lang="en-GB" dirty="0" smtClean="0"/>
                            <a:t>)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1.63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0.82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-50%</a:t>
                          </a:r>
                          <a:endParaRPr lang="en-GB" b="1" dirty="0"/>
                        </a:p>
                      </a:txBody>
                      <a:tcPr anchor="ctr">
                        <a:solidFill>
                          <a:srgbClr val="00B05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Iron Loss (</a:t>
                          </a:r>
                          <a:r>
                            <a:rPr lang="en-GB" dirty="0" err="1" smtClean="0"/>
                            <a:t>GWh</a:t>
                          </a:r>
                          <a:r>
                            <a:rPr lang="en-GB" dirty="0" smtClean="0"/>
                            <a:t>)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bg1">
                            <a:lumMod val="6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0.66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bg1">
                            <a:lumMod val="6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0.45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bg1">
                            <a:lumMod val="6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-32%</a:t>
                          </a:r>
                          <a:endParaRPr lang="en-GB" b="1" dirty="0"/>
                        </a:p>
                      </a:txBody>
                      <a:tcPr anchor="ctr">
                        <a:solidFill>
                          <a:srgbClr val="00B05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Generator Active Cost (M€)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0.932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1.015</a:t>
                          </a:r>
                          <a:endParaRPr lang="en-GB" dirty="0"/>
                        </a:p>
                      </a:txBody>
                      <a:tcPr anchor="ctr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+8.9%</a:t>
                          </a:r>
                          <a:endParaRPr lang="en-GB" b="1" dirty="0"/>
                        </a:p>
                      </a:txBody>
                      <a:tcPr anchor="ctr">
                        <a:solidFill>
                          <a:srgbClr val="FF000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10 year “Profit” (M€)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91.04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92.91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+2.1%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solidFill>
                          <a:srgbClr val="00B050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3782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Generator Optimisation Results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4" name="Content Placeholder 3" descr="D:\USERS\rmb13211\ShareFile\My Files &amp; Folders\Strathcloud\2014-17 PhD\Data &amp; Math\Generator Output Data for Report\161209_183700 Optimised\optComp161209_183700plot.jpg"/>
          <p:cNvPicPr>
            <a:picLocks noGrp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9" t="5175" r="7693" b="35228"/>
          <a:stretch/>
        </p:blipFill>
        <p:spPr bwMode="auto">
          <a:xfrm>
            <a:off x="-1" y="1340769"/>
            <a:ext cx="6014477" cy="45083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D:\USERS\rmb13211\ShareFile\My Files &amp; Folders\Strathcloud\2014-17 PhD\Data &amp; Math\Generator Output Data for Report\161209_183700 Optimised\optComp161209_183700plot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9" t="64981" r="50462" b="6135"/>
          <a:stretch/>
        </p:blipFill>
        <p:spPr bwMode="auto">
          <a:xfrm>
            <a:off x="6032302" y="3666534"/>
            <a:ext cx="2941857" cy="21850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21397" y="1916832"/>
            <a:ext cx="27527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Profit +2.1% (energy yield)</a:t>
            </a:r>
            <a:endParaRPr lang="en-GB" sz="2800" b="1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09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395536" y="1844824"/>
            <a:ext cx="8424936" cy="3816424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GB" dirty="0"/>
              <a:t>Alternative turbine designs (V-rotor, variable pitch, 3 bladed, rescaling [moment of inertia])</a:t>
            </a:r>
          </a:p>
          <a:p>
            <a:pPr>
              <a:spcAft>
                <a:spcPts val="1200"/>
              </a:spcAft>
            </a:pPr>
            <a:r>
              <a:rPr lang="en-GB" dirty="0"/>
              <a:t>Modelling other powertrain components</a:t>
            </a:r>
          </a:p>
          <a:p>
            <a:pPr>
              <a:spcAft>
                <a:spcPts val="1200"/>
              </a:spcAft>
            </a:pPr>
            <a:r>
              <a:rPr lang="en-GB" dirty="0"/>
              <a:t>Cost of Energy contribution of failure of powertrain components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Future Work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02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395536" y="1556791"/>
            <a:ext cx="8640960" cy="4608513"/>
          </a:xfrm>
        </p:spPr>
        <p:txBody>
          <a:bodyPr>
            <a:normAutofit/>
          </a:bodyPr>
          <a:lstStyle/>
          <a:p>
            <a:r>
              <a:rPr lang="en-GB" dirty="0"/>
              <a:t>Evaluation of viability requires complete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cost </a:t>
            </a:r>
            <a:r>
              <a:rPr lang="en-GB" dirty="0"/>
              <a:t>&amp; benefit analysis</a:t>
            </a:r>
          </a:p>
          <a:p>
            <a:r>
              <a:rPr lang="en-GB" dirty="0"/>
              <a:t>To allow for fair comparison both design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and </a:t>
            </a:r>
            <a:r>
              <a:rPr lang="en-GB" dirty="0"/>
              <a:t>operation have to be optimised </a:t>
            </a:r>
          </a:p>
          <a:p>
            <a:r>
              <a:rPr lang="en-GB" dirty="0"/>
              <a:t>This research parametrised torque control and showed its knock-on effects on losses and costs</a:t>
            </a:r>
          </a:p>
          <a:p>
            <a:r>
              <a:rPr lang="en-GB" dirty="0"/>
              <a:t>Conducting optimisation at highest level possible allows for better evaluation of VAWT viability.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Conclusion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34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7"/>
          <p:cNvSpPr txBox="1">
            <a:spLocks/>
          </p:cNvSpPr>
          <p:nvPr/>
        </p:nvSpPr>
        <p:spPr>
          <a:xfrm>
            <a:off x="2250138" y="116632"/>
            <a:ext cx="3307684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Questions </a:t>
            </a:r>
            <a:r>
              <a:rPr lang="en-GB" dirty="0" smtClean="0">
                <a:solidFill>
                  <a:srgbClr val="03426B"/>
                </a:solidFill>
                <a:latin typeface="+mj-lt"/>
              </a:rPr>
              <a:t>?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99" y="4996402"/>
            <a:ext cx="1971645" cy="1312918"/>
          </a:xfrm>
          <a:prstGeom prst="rect">
            <a:avLst/>
          </a:prstGeom>
        </p:spPr>
      </p:pic>
      <p:sp>
        <p:nvSpPr>
          <p:cNvPr id="9" name="Title 7"/>
          <p:cNvSpPr txBox="1">
            <a:spLocks/>
          </p:cNvSpPr>
          <p:nvPr/>
        </p:nvSpPr>
        <p:spPr>
          <a:xfrm>
            <a:off x="2051720" y="1584146"/>
            <a:ext cx="5040560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sz="2800" dirty="0" err="1">
                <a:solidFill>
                  <a:srgbClr val="03426B"/>
                </a:solidFill>
                <a:latin typeface="Gill Sans MT" panose="020B0502020104020203" pitchFamily="34" charset="0"/>
              </a:rPr>
              <a:t>f</a:t>
            </a:r>
            <a:r>
              <a:rPr lang="en-GB" sz="2800" dirty="0" err="1" smtClean="0">
                <a:solidFill>
                  <a:srgbClr val="03426B"/>
                </a:solidFill>
                <a:latin typeface="Gill Sans MT" panose="020B0502020104020203" pitchFamily="34" charset="0"/>
              </a:rPr>
              <a:t>uturewind</a:t>
            </a:r>
            <a:r>
              <a:rPr lang="en-GB" sz="2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 2017 is sponsored by:</a:t>
            </a:r>
            <a:endParaRPr lang="en-GB" sz="2800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10" name="Title 7"/>
          <p:cNvSpPr txBox="1">
            <a:spLocks/>
          </p:cNvSpPr>
          <p:nvPr/>
        </p:nvSpPr>
        <p:spPr>
          <a:xfrm>
            <a:off x="2483768" y="5402588"/>
            <a:ext cx="6552727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sz="22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Organised by the Wind &amp; Marine Energy Systems CDT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856" y="2140503"/>
            <a:ext cx="1825248" cy="12164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07380"/>
            <a:ext cx="9144000" cy="117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33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395536" y="1556791"/>
            <a:ext cx="8424936" cy="4464497"/>
          </a:xfr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Background</a:t>
            </a: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Generator Modelling</a:t>
            </a:r>
          </a:p>
          <a:p>
            <a:r>
              <a:rPr lang="en-GB" dirty="0" smtClean="0"/>
              <a:t>Torque Harmonics</a:t>
            </a: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Generator Losses</a:t>
            </a:r>
          </a:p>
          <a:p>
            <a:r>
              <a:rPr lang="en-GB" dirty="0" smtClean="0"/>
              <a:t>Optimisation</a:t>
            </a: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Future Work</a:t>
            </a:r>
          </a:p>
          <a:p>
            <a:r>
              <a:rPr lang="en-GB" dirty="0" smtClean="0"/>
              <a:t>Questions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Overview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73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395536" y="1556791"/>
            <a:ext cx="6408712" cy="4464497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Increasing interest in offshore VAWTs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PhD </a:t>
            </a:r>
            <a:r>
              <a:rPr lang="en-GB" dirty="0"/>
              <a:t>focus on VAWT powertrains:</a:t>
            </a:r>
          </a:p>
          <a:p>
            <a:pPr lvl="1"/>
            <a:r>
              <a:rPr lang="en-GB" dirty="0"/>
              <a:t>Will cost more than HAWT equivalents</a:t>
            </a:r>
          </a:p>
          <a:p>
            <a:pPr lvl="1"/>
            <a:r>
              <a:rPr lang="en-GB" spc="-100" dirty="0"/>
              <a:t>Need to evaluate </a:t>
            </a:r>
            <a:r>
              <a:rPr lang="en-GB" spc="-100" dirty="0" err="1"/>
              <a:t>CoE</a:t>
            </a:r>
            <a:r>
              <a:rPr lang="en-GB" spc="-100" dirty="0"/>
              <a:t> impact of powertrain </a:t>
            </a:r>
            <a:r>
              <a:rPr lang="en-GB" dirty="0"/>
              <a:t>as part of assessing viability of VAWTs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Research Background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777351"/>
              </p:ext>
            </p:extLst>
          </p:nvPr>
        </p:nvGraphicFramePr>
        <p:xfrm>
          <a:off x="251520" y="2144896"/>
          <a:ext cx="6528048" cy="178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4024"/>
                <a:gridCol w="326402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Gill Sans MT" panose="020B0502020104020203" pitchFamily="34" charset="0"/>
                        </a:rPr>
                        <a:t>Attractions</a:t>
                      </a:r>
                      <a:endParaRPr lang="en-GB" dirty="0"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Gill Sans MT" panose="020B0502020104020203" pitchFamily="34" charset="0"/>
                        </a:rPr>
                        <a:t>Challenges</a:t>
                      </a:r>
                      <a:endParaRPr lang="en-GB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Gill Sans MT" panose="020B0502020104020203" pitchFamily="34" charset="0"/>
                        </a:rPr>
                        <a:t>Lower powertrain</a:t>
                      </a:r>
                      <a:r>
                        <a:rPr lang="en-GB" baseline="0" dirty="0" smtClean="0">
                          <a:latin typeface="Gill Sans MT" panose="020B0502020104020203" pitchFamily="34" charset="0"/>
                        </a:rPr>
                        <a:t> mounting*</a:t>
                      </a:r>
                      <a:endParaRPr lang="en-GB" dirty="0" smtClean="0"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latin typeface="Gill Sans MT" panose="020B0502020104020203" pitchFamily="34" charset="0"/>
                        </a:rPr>
                        <a:t>Increased</a:t>
                      </a:r>
                      <a:r>
                        <a:rPr lang="en-GB" baseline="0" dirty="0" smtClean="0">
                          <a:latin typeface="Gill Sans MT" panose="020B0502020104020203" pitchFamily="34" charset="0"/>
                        </a:rPr>
                        <a:t> torque (slower speed)</a:t>
                      </a:r>
                      <a:endParaRPr lang="en-GB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Gill Sans MT" panose="020B0502020104020203" pitchFamily="34" charset="0"/>
                        </a:rPr>
                        <a:t>No cyclic self-weight effects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latin typeface="Gill Sans MT" panose="020B0502020104020203" pitchFamily="34" charset="0"/>
                        </a:rPr>
                        <a:t>Cyclic torque =&gt; fatigue</a:t>
                      </a:r>
                      <a:endParaRPr lang="en-GB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latin typeface="Gill Sans MT" panose="020B0502020104020203" pitchFamily="34" charset="0"/>
                        </a:rPr>
                        <a:t>No yaw/pitch* mechanisms</a:t>
                      </a:r>
                      <a:endParaRPr lang="en-GB" dirty="0"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latin typeface="Gill Sans MT" panose="020B0502020104020203" pitchFamily="34" charset="0"/>
                        </a:rPr>
                        <a:t>Lower aerodynamic</a:t>
                      </a:r>
                      <a:r>
                        <a:rPr lang="en-GB" baseline="0" dirty="0" smtClean="0">
                          <a:latin typeface="Gill Sans MT" panose="020B0502020104020203" pitchFamily="34" charset="0"/>
                        </a:rPr>
                        <a:t> efficiency</a:t>
                      </a:r>
                      <a:endParaRPr lang="en-GB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88000">
                <a:tc gridSpan="2">
                  <a:txBody>
                    <a:bodyPr/>
                    <a:lstStyle/>
                    <a:p>
                      <a:r>
                        <a:rPr lang="en-GB" sz="1400" dirty="0" smtClean="0">
                          <a:latin typeface="Gill Sans MT" panose="020B0502020104020203" pitchFamily="34" charset="0"/>
                        </a:rPr>
                        <a:t>*Applies to some VAWT designs only</a:t>
                      </a:r>
                      <a:endParaRPr lang="en-GB" sz="1400" dirty="0">
                        <a:latin typeface="Gill Sans MT" panose="020B0502020104020203" pitchFamily="34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7020272" y="1556792"/>
            <a:ext cx="1805202" cy="4528137"/>
            <a:chOff x="7020272" y="1556792"/>
            <a:chExt cx="1805202" cy="4528137"/>
          </a:xfrm>
        </p:grpSpPr>
        <p:pic>
          <p:nvPicPr>
            <p:cNvPr id="5" name="Picture 4" descr="Vertical Axis Wind Turbines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296" r="23163" b="841"/>
            <a:stretch/>
          </p:blipFill>
          <p:spPr bwMode="auto">
            <a:xfrm>
              <a:off x="7020272" y="1556792"/>
              <a:ext cx="1805202" cy="2736304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6" name="Picture 5" descr="NOVA.jpg"/>
            <p:cNvPicPr>
              <a:picLocks noChangeAspect="1"/>
            </p:cNvPicPr>
            <p:nvPr/>
          </p:nvPicPr>
          <p:blipFill rotWithShape="1">
            <a:blip r:embed="rId3" cstate="print"/>
            <a:srcRect t="-1" b="-268"/>
            <a:stretch/>
          </p:blipFill>
          <p:spPr>
            <a:xfrm>
              <a:off x="7020272" y="4293096"/>
              <a:ext cx="1805201" cy="1791833"/>
            </a:xfrm>
            <a:prstGeom prst="rect">
              <a:avLst/>
            </a:prstGeom>
            <a:solidFill>
              <a:srgbClr val="142F40"/>
            </a:solidFill>
          </p:spPr>
        </p:pic>
      </p:grpSp>
    </p:spTree>
    <p:extLst>
      <p:ext uri="{BB962C8B-B14F-4D97-AF65-F5344CB8AC3E}">
        <p14:creationId xmlns:p14="http://schemas.microsoft.com/office/powerpoint/2010/main" val="348706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179512" y="1484785"/>
            <a:ext cx="8856984" cy="4680520"/>
          </a:xfrm>
        </p:spPr>
        <p:txBody>
          <a:bodyPr>
            <a:normAutofit/>
          </a:bodyPr>
          <a:lstStyle/>
          <a:p>
            <a:r>
              <a:rPr lang="en-GB" dirty="0"/>
              <a:t>Many top-level design decisions on VAWT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Research to optimise powertrain selection for given VAWT design (size, rotor design, </a:t>
            </a:r>
            <a:r>
              <a:rPr lang="en-GB" dirty="0" err="1"/>
              <a:t>etc</a:t>
            </a:r>
            <a:r>
              <a:rPr lang="en-GB" dirty="0"/>
              <a:t>…)</a:t>
            </a:r>
          </a:p>
          <a:p>
            <a:r>
              <a:rPr lang="en-GB" spc="-100" dirty="0"/>
              <a:t>Currently focusing on generator </a:t>
            </a:r>
            <a:r>
              <a:rPr lang="en-GB" spc="-100" dirty="0" smtClean="0"/>
              <a:t>costs/losses/output</a:t>
            </a:r>
            <a:endParaRPr lang="en-GB" spc="-100" dirty="0"/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VAWT Powertrain Options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4126602"/>
              </p:ext>
            </p:extLst>
          </p:nvPr>
        </p:nvGraphicFramePr>
        <p:xfrm>
          <a:off x="1835696" y="2060848"/>
          <a:ext cx="5364000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000"/>
                <a:gridCol w="1260000"/>
                <a:gridCol w="1260000"/>
                <a:gridCol w="1260000"/>
              </a:tblGrid>
              <a:tr h="14401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Criteria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Potential Design</a:t>
                      </a:r>
                      <a:r>
                        <a:rPr lang="en-GB" sz="1400" baseline="0" dirty="0" smtClean="0"/>
                        <a:t> Options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rgbClr val="03426B"/>
                          </a:solidFill>
                        </a:rPr>
                        <a:t>baseline spec</a:t>
                      </a:r>
                      <a:endParaRPr lang="en-GB" sz="1400" b="1" dirty="0">
                        <a:solidFill>
                          <a:srgbClr val="03426B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Turbine Power/Size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/>
                        <a:t>5MW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tx1"/>
                          </a:solidFill>
                        </a:rPr>
                        <a:t>10MW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/>
                        <a:t>20MW</a:t>
                      </a:r>
                      <a:endParaRPr lang="en-GB" sz="1400" b="0" dirty="0"/>
                    </a:p>
                  </a:txBody>
                  <a:tcPr/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Rotor</a:t>
                      </a:r>
                      <a:r>
                        <a:rPr lang="en-GB" sz="1400" b="0" baseline="0" dirty="0" smtClean="0"/>
                        <a:t> Design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H-rotor</a:t>
                      </a:r>
                      <a:endParaRPr lang="en-GB" sz="14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/>
                        <a:t>V-rotor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err="1" smtClean="0"/>
                        <a:t>Darrieus</a:t>
                      </a:r>
                      <a:endParaRPr lang="en-GB" sz="1400" b="0" dirty="0"/>
                    </a:p>
                  </a:txBody>
                  <a:tcPr/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No</a:t>
                      </a:r>
                      <a:r>
                        <a:rPr lang="en-GB" sz="1400" b="0" baseline="0" dirty="0" smtClean="0"/>
                        <a:t> of Blades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Two</a:t>
                      </a:r>
                      <a:endParaRPr lang="en-GB" sz="14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/>
                        <a:t>Three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/>
                        <a:t>…</a:t>
                      </a:r>
                      <a:endParaRPr lang="en-GB" sz="1400" b="0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Swept Area</a:t>
                      </a:r>
                      <a:r>
                        <a:rPr lang="en-GB" sz="1400" b="0" baseline="0" dirty="0" smtClean="0"/>
                        <a:t> Aspect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/>
                        <a:t>Narrow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Medium</a:t>
                      </a:r>
                      <a:endParaRPr lang="en-GB" sz="14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/>
                        <a:t>Wide</a:t>
                      </a:r>
                      <a:endParaRPr lang="en-GB" sz="1400" b="0" dirty="0"/>
                    </a:p>
                  </a:txBody>
                  <a:tcPr/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Gearing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Direct</a:t>
                      </a:r>
                      <a:r>
                        <a:rPr lang="en-GB" sz="1400" b="1" baseline="0" dirty="0" smtClean="0"/>
                        <a:t> Drive</a:t>
                      </a:r>
                      <a:endParaRPr lang="en-GB" sz="14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/>
                        <a:t>Single Stage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/>
                        <a:t>Multiple Stage</a:t>
                      </a:r>
                      <a:endParaRPr lang="en-GB" sz="1400" b="0" dirty="0"/>
                    </a:p>
                  </a:txBody>
                  <a:tcPr/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Generator</a:t>
                      </a:r>
                      <a:r>
                        <a:rPr lang="en-GB" sz="1400" b="0" baseline="0" dirty="0" smtClean="0"/>
                        <a:t> Type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PMG</a:t>
                      </a:r>
                      <a:endParaRPr lang="en-GB" sz="14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/>
                        <a:t>DFIG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/>
                        <a:t>…</a:t>
                      </a:r>
                      <a:endParaRPr lang="en-GB" sz="1400" b="0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No of Generators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One</a:t>
                      </a:r>
                      <a:endParaRPr lang="en-GB" sz="14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/>
                        <a:t>Multiple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/>
                        <a:t>…</a:t>
                      </a:r>
                      <a:endParaRPr lang="en-GB" sz="1400" b="0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434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/>
              <p:cNvSpPr>
                <a:spLocks noGrp="1"/>
              </p:cNvSpPr>
              <p:nvPr>
                <p:ph idx="4294967295"/>
              </p:nvPr>
            </p:nvSpPr>
            <p:spPr>
              <a:xfrm>
                <a:off x="395536" y="1556791"/>
                <a:ext cx="8424936" cy="4680521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GB" sz="2800" dirty="0" smtClean="0"/>
                  <a:t>Cyclic</a:t>
                </a:r>
                <a:r>
                  <a:rPr lang="en-GB" sz="2800" i="1" dirty="0"/>
                  <a:t> T</a:t>
                </a:r>
                <a:r>
                  <a:rPr lang="en-GB" sz="2800" baseline="-25000" dirty="0"/>
                  <a:t>MECH</a:t>
                </a:r>
                <a:r>
                  <a:rPr lang="en-GB" sz="2800" dirty="0"/>
                  <a:t> =&gt; Fourier Series</a:t>
                </a:r>
              </a:p>
              <a:p>
                <a:pPr lvl="1"/>
                <a:r>
                  <a:rPr lang="en-GB" sz="2400" dirty="0"/>
                  <a:t>Mean &amp; series of torque harmonics</a:t>
                </a:r>
              </a:p>
              <a:p>
                <a:pPr lvl="1"/>
                <a:r>
                  <a:rPr lang="en-GB" sz="2400" dirty="0"/>
                  <a:t>Losses calculated separately</a:t>
                </a:r>
              </a:p>
              <a:p>
                <a:r>
                  <a:rPr lang="en-GB" sz="2800" spc="-100" dirty="0"/>
                  <a:t>Generator behaviour:  T imbalance </a:t>
                </a:r>
                <a:br>
                  <a:rPr lang="en-GB" sz="2800" spc="-100" dirty="0"/>
                </a:br>
                <a:r>
                  <a:rPr lang="en-GB" sz="2800" spc="-1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800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800" dirty="0">
                            <a:latin typeface="Cambria Math"/>
                          </a:rPr>
                          <m:t>MECH</m:t>
                        </m:r>
                      </m:sub>
                    </m:sSub>
                    <m:r>
                      <a:rPr lang="en-GB" sz="2800" i="1" dirty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GB" sz="2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800" i="1" dirty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800" dirty="0">
                            <a:latin typeface="Cambria Math"/>
                          </a:rPr>
                          <m:t>ELEC</m:t>
                        </m:r>
                      </m:sub>
                    </m:sSub>
                    <m:r>
                      <a:rPr lang="en-GB" sz="2800" i="1" dirty="0">
                        <a:latin typeface="Cambria Math"/>
                      </a:rPr>
                      <m:t> = </m:t>
                    </m:r>
                    <m:r>
                      <a:rPr lang="en-GB" sz="2800" i="1" dirty="0">
                        <a:latin typeface="Cambria Math"/>
                      </a:rPr>
                      <m:t>𝐽</m:t>
                    </m:r>
                    <m:r>
                      <a:rPr lang="en-GB" sz="2800" i="1" dirty="0">
                        <a:latin typeface="Cambria Math"/>
                      </a:rPr>
                      <m:t>𝛼</m:t>
                    </m:r>
                  </m:oMath>
                </a14:m>
                <a:endParaRPr lang="en-GB" sz="2800" dirty="0"/>
              </a:p>
              <a:p>
                <a:r>
                  <a:rPr lang="en-GB" sz="2800" spc="-100" dirty="0"/>
                  <a:t>Controlling </a:t>
                </a:r>
                <a:r>
                  <a:rPr lang="en-GB" sz="2800" i="1" dirty="0"/>
                  <a:t>T</a:t>
                </a:r>
                <a:r>
                  <a:rPr lang="en-GB" sz="2800" baseline="-25000" dirty="0"/>
                  <a:t>ELEC</a:t>
                </a:r>
                <a:r>
                  <a:rPr lang="en-GB" sz="2800" dirty="0"/>
                  <a:t> affects response</a:t>
                </a:r>
              </a:p>
              <a:p>
                <a:pPr marL="0" indent="0">
                  <a:buNone/>
                </a:pPr>
                <a:r>
                  <a:rPr lang="en-GB" sz="2800" b="1" dirty="0" smtClean="0"/>
                  <a:t>	</a:t>
                </a:r>
                <a14:m>
                  <m:oMath xmlns:m="http://schemas.openxmlformats.org/officeDocument/2006/math">
                    <m:r>
                      <a:rPr lang="en-GB" sz="2800" b="1" i="1">
                        <a:latin typeface="Cambria Math"/>
                      </a:rPr>
                      <m:t>𝒒</m:t>
                    </m:r>
                    <m:r>
                      <a:rPr lang="en-GB" sz="2800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800" b="1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800" b="1" i="1">
                                <a:latin typeface="Cambria Math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GB" sz="28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2800" b="1" i="1">
                                    <a:latin typeface="Cambria Math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GB" sz="2800" b="1" i="1">
                                    <a:latin typeface="Cambria Math"/>
                                  </a:rPr>
                                  <m:t>𝜟</m:t>
                                </m:r>
                              </m:sub>
                            </m:sSub>
                          </m:e>
                          <m:sub>
                            <m:r>
                              <a:rPr lang="en-GB" sz="2800" b="1" i="1">
                                <a:latin typeface="Cambria Math"/>
                              </a:rPr>
                              <m:t>𝑬𝑳𝑬𝑪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800" b="1" i="1">
                                <a:latin typeface="Cambria Math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GB" sz="2800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2800" b="1" i="1">
                                    <a:latin typeface="Cambria Math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GB" sz="2800" b="1" i="1">
                                    <a:latin typeface="Cambria Math"/>
                                  </a:rPr>
                                  <m:t>𝜟</m:t>
                                </m:r>
                              </m:sub>
                            </m:sSub>
                          </m:e>
                          <m:sub>
                            <m:r>
                              <a:rPr lang="en-GB" sz="2800" b="1" i="1">
                                <a:latin typeface="Cambria Math"/>
                              </a:rPr>
                              <m:t>𝑴𝑬𝑪𝑯</m:t>
                            </m:r>
                          </m:sub>
                        </m:sSub>
                      </m:den>
                    </m:f>
                    <m:r>
                      <a:rPr lang="en-GB" sz="2800" i="1" dirty="0">
                        <a:latin typeface="Cambria Math"/>
                        <a:ea typeface="Cambria Math"/>
                      </a:rPr>
                      <m:t>∈[0,1]</m:t>
                    </m:r>
                  </m:oMath>
                </a14:m>
                <a:endParaRPr lang="en-GB" sz="2800" dirty="0"/>
              </a:p>
              <a:p>
                <a:pPr marL="457200" lvl="1" indent="0">
                  <a:buNone/>
                </a:pPr>
                <a:r>
                  <a:rPr lang="en-GB" sz="2400" dirty="0" smtClean="0"/>
                  <a:t>(</a:t>
                </a:r>
                <a:r>
                  <a:rPr lang="en-GB" sz="2400" i="1" dirty="0" smtClean="0"/>
                  <a:t>q</a:t>
                </a:r>
                <a:r>
                  <a:rPr lang="en-GB" sz="2400" dirty="0" smtClean="0"/>
                  <a:t>=0 </a:t>
                </a:r>
                <a:r>
                  <a:rPr lang="en-GB" sz="2400" dirty="0"/>
                  <a:t>Fixed Torque, </a:t>
                </a:r>
                <a:r>
                  <a:rPr lang="en-GB" sz="2400" i="1" dirty="0"/>
                  <a:t>q</a:t>
                </a:r>
                <a:r>
                  <a:rPr lang="en-GB" sz="2400" dirty="0"/>
                  <a:t>=1 Fixed </a:t>
                </a:r>
                <a:r>
                  <a:rPr lang="en-GB" sz="2400" dirty="0" smtClean="0"/>
                  <a:t>Speed)</a:t>
                </a:r>
                <a:endParaRPr lang="en-GB" sz="2400" dirty="0"/>
              </a:p>
              <a:p>
                <a:r>
                  <a:rPr lang="en-GB" dirty="0"/>
                  <a:t>Rotor speed is affected accordingly by </a:t>
                </a:r>
                <a:r>
                  <a:rPr lang="en-GB" i="1" dirty="0"/>
                  <a:t>q</a:t>
                </a:r>
                <a:endParaRPr lang="en-GB" dirty="0"/>
              </a:p>
              <a:p>
                <a:r>
                  <a:rPr lang="en-GB" i="1" spc="-100" dirty="0"/>
                  <a:t>q</a:t>
                </a:r>
                <a:r>
                  <a:rPr lang="en-GB" spc="-100" dirty="0"/>
                  <a:t> is applied to each torque harmonic proportionally</a:t>
                </a:r>
              </a:p>
            </p:txBody>
          </p:sp>
        </mc:Choice>
        <mc:Fallback xmlns=""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395536" y="1556791"/>
                <a:ext cx="8424936" cy="4680521"/>
              </a:xfrm>
              <a:blipFill rotWithShape="1">
                <a:blip r:embed="rId2"/>
                <a:stretch>
                  <a:fillRect l="-1520" t="-1953" b="-9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Torque Harmonics &amp; Control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4" name="Picture 3" descr="D:\USERS\rmb13211\ShareFile\My Files &amp; Folders\Strathcloud\2014-17 PhD\Michael EAWE Paper\Electrical Torque Response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41158"/>
            <a:ext cx="3479330" cy="2607922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508104" y="4293096"/>
                <a:ext cx="3324308" cy="840295"/>
              </a:xfrm>
              <a:prstGeom prst="rect">
                <a:avLst/>
              </a:prstGeom>
              <a:noFill/>
              <a:ln>
                <a:solidFill>
                  <a:srgbClr val="03426B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rgbClr val="03426B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rgbClr val="03426B"/>
                              </a:solidFill>
                              <a:latin typeface="Cambria Math" panose="02040503050406030204" pitchFamily="18" charset="0"/>
                            </a:rPr>
                            <m:t>𝐸𝐿𝐸𝐶</m:t>
                          </m:r>
                        </m:sub>
                      </m:sSub>
                      <m:r>
                        <a:rPr lang="en-GB" sz="2000" b="0" i="1" smtClean="0">
                          <a:solidFill>
                            <a:srgbClr val="03426B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bar>
                        <m:barPr>
                          <m:pos m:val="top"/>
                          <m:ctrlPr>
                            <a:rPr lang="en-GB" sz="2000" b="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</m:ctrlPr>
                        </m:barPr>
                        <m:e>
                          <m:r>
                            <a:rPr lang="en-GB" sz="2000" b="0" i="1" smtClean="0">
                              <a:solidFill>
                                <a:srgbClr val="03426B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bar>
                      <m:r>
                        <a:rPr lang="en-GB" sz="2000" b="0" i="1" smtClean="0">
                          <a:solidFill>
                            <a:srgbClr val="03426B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000" b="0" i="1" smtClean="0">
                          <a:solidFill>
                            <a:srgbClr val="03426B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nary>
                        <m:naryPr>
                          <m:chr m:val="∑"/>
                          <m:ctrlPr>
                            <a:rPr lang="en-GB" sz="2000" b="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000" b="0" i="1" smtClean="0">
                              <a:solidFill>
                                <a:srgbClr val="03426B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GB" sz="2000" b="0" i="1" smtClean="0">
                              <a:solidFill>
                                <a:srgbClr val="03426B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2000" b="0" i="1" smtClean="0">
                              <a:solidFill>
                                <a:srgbClr val="03426B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GB" sz="2000" b="0" i="1" smtClean="0">
                                  <a:solidFill>
                                    <a:srgbClr val="03426B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rgbClr val="03426B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rgbClr val="03426B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GB" sz="2000" b="0" i="1" smtClean="0">
                                  <a:solidFill>
                                    <a:srgbClr val="03426B"/>
                                  </a:solidFill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2000" b="0" i="0" smtClean="0">
                                  <a:solidFill>
                                    <a:srgbClr val="03426B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sz="2000" b="0" i="1" smtClean="0">
                                      <a:solidFill>
                                        <a:srgbClr val="03426B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sz="2000" b="0" i="1" smtClean="0">
                                      <a:solidFill>
                                        <a:srgbClr val="03426B"/>
                                      </a:solidFill>
                                      <a:latin typeface="Cambria Math" panose="02040503050406030204" pitchFamily="18" charset="0"/>
                                    </a:rPr>
                                    <m:t>h𝑏</m:t>
                                  </m:r>
                                  <m:r>
                                    <a:rPr lang="en-GB" sz="2000" b="0" i="1" smtClean="0">
                                      <a:solidFill>
                                        <a:srgbClr val="03426B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d>
                            </m:e>
                          </m:func>
                        </m:e>
                      </m:nary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4293096"/>
                <a:ext cx="3324308" cy="84029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03426B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48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069" y="1412776"/>
            <a:ext cx="2326411" cy="1374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391" b="15462"/>
          <a:stretch>
            <a:fillRect/>
          </a:stretch>
        </p:blipFill>
        <p:spPr bwMode="auto">
          <a:xfrm>
            <a:off x="2144934" y="3999777"/>
            <a:ext cx="2172864" cy="1262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2" t="65779" r="10555" b="1025"/>
          <a:stretch/>
        </p:blipFill>
        <p:spPr bwMode="auto">
          <a:xfrm>
            <a:off x="35496" y="1507389"/>
            <a:ext cx="2653155" cy="1306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D:\USERS\rmb13211\Pictures\DTC\FEA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9" r="393"/>
          <a:stretch/>
        </p:blipFill>
        <p:spPr bwMode="auto">
          <a:xfrm>
            <a:off x="6292982" y="3864147"/>
            <a:ext cx="2479375" cy="172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44435" y="1187460"/>
            <a:ext cx="2684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Generator (Stator &amp; Rotor)</a:t>
            </a:r>
            <a:endParaRPr lang="en-GB" dirty="0"/>
          </a:p>
        </p:txBody>
      </p:sp>
      <p:sp>
        <p:nvSpPr>
          <p:cNvPr id="7" name="Pentagon 6"/>
          <p:cNvSpPr/>
          <p:nvPr/>
        </p:nvSpPr>
        <p:spPr>
          <a:xfrm>
            <a:off x="4234952" y="1656532"/>
            <a:ext cx="2160240" cy="44390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Represented by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084168" y="2732573"/>
            <a:ext cx="3054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Generator Segment (Pole Pair) </a:t>
            </a:r>
            <a:endParaRPr lang="en-GB" dirty="0"/>
          </a:p>
        </p:txBody>
      </p:sp>
      <p:grpSp>
        <p:nvGrpSpPr>
          <p:cNvPr id="9" name="Canvas 49"/>
          <p:cNvGrpSpPr/>
          <p:nvPr/>
        </p:nvGrpSpPr>
        <p:grpSpPr>
          <a:xfrm>
            <a:off x="4272827" y="3600629"/>
            <a:ext cx="2139927" cy="2996723"/>
            <a:chOff x="0" y="0"/>
            <a:chExt cx="2495550" cy="33610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2495550" cy="3361055"/>
            </a:xfrm>
            <a:prstGeom prst="rect">
              <a:avLst/>
            </a:prstGeom>
          </p:spPr>
        </p:sp>
        <p:sp>
          <p:nvSpPr>
            <p:cNvPr id="11" name="Oval 10"/>
            <p:cNvSpPr/>
            <p:nvPr/>
          </p:nvSpPr>
          <p:spPr>
            <a:xfrm>
              <a:off x="595313" y="2352675"/>
              <a:ext cx="333375" cy="333375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90563" y="1838325"/>
              <a:ext cx="142875" cy="3810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800"/>
            </a:p>
          </p:txBody>
        </p:sp>
        <p:cxnSp>
          <p:nvCxnSpPr>
            <p:cNvPr id="13" name="Straight Arrow Connector 12"/>
            <p:cNvCxnSpPr>
              <a:stCxn id="11" idx="0"/>
              <a:endCxn id="12" idx="2"/>
            </p:cNvCxnSpPr>
            <p:nvPr/>
          </p:nvCxnSpPr>
          <p:spPr>
            <a:xfrm flipV="1">
              <a:off x="762001" y="2219325"/>
              <a:ext cx="0" cy="13335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12" idx="0"/>
              <a:endCxn id="15" idx="2"/>
            </p:cNvCxnSpPr>
            <p:nvPr/>
          </p:nvCxnSpPr>
          <p:spPr>
            <a:xfrm flipV="1">
              <a:off x="762001" y="1476376"/>
              <a:ext cx="0" cy="361949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690563" y="1095376"/>
              <a:ext cx="142875" cy="3810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220175" y="280988"/>
              <a:ext cx="208575" cy="1666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8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713525" y="1123950"/>
              <a:ext cx="142875" cy="3810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80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066800" y="1570650"/>
              <a:ext cx="466725" cy="161925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80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713525" y="1838325"/>
              <a:ext cx="142875" cy="3810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800"/>
            </a:p>
          </p:txBody>
        </p:sp>
        <p:sp>
          <p:nvSpPr>
            <p:cNvPr id="20" name="Oval 19"/>
            <p:cNvSpPr/>
            <p:nvPr/>
          </p:nvSpPr>
          <p:spPr>
            <a:xfrm>
              <a:off x="1618275" y="2352675"/>
              <a:ext cx="333375" cy="333375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80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90563" y="628650"/>
              <a:ext cx="142875" cy="20002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800"/>
            </a:p>
          </p:txBody>
        </p:sp>
        <p:cxnSp>
          <p:nvCxnSpPr>
            <p:cNvPr id="22" name="Straight Arrow Connector 21"/>
            <p:cNvCxnSpPr>
              <a:stCxn id="15" idx="0"/>
              <a:endCxn id="21" idx="2"/>
            </p:cNvCxnSpPr>
            <p:nvPr/>
          </p:nvCxnSpPr>
          <p:spPr>
            <a:xfrm flipV="1">
              <a:off x="762001" y="828676"/>
              <a:ext cx="0" cy="2667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lbow Connector 22"/>
            <p:cNvCxnSpPr>
              <a:stCxn id="21" idx="0"/>
              <a:endCxn id="16" idx="1"/>
            </p:cNvCxnSpPr>
            <p:nvPr/>
          </p:nvCxnSpPr>
          <p:spPr>
            <a:xfrm rot="5400000" flipH="1" flipV="1">
              <a:off x="858929" y="267404"/>
              <a:ext cx="264318" cy="458174"/>
            </a:xfrm>
            <a:prstGeom prst="bentConnector2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1713525" y="628650"/>
              <a:ext cx="142875" cy="2000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800"/>
            </a:p>
          </p:txBody>
        </p:sp>
        <p:cxnSp>
          <p:nvCxnSpPr>
            <p:cNvPr id="25" name="Elbow Connector 24"/>
            <p:cNvCxnSpPr>
              <a:stCxn id="16" idx="3"/>
              <a:endCxn id="24" idx="0"/>
            </p:cNvCxnSpPr>
            <p:nvPr/>
          </p:nvCxnSpPr>
          <p:spPr>
            <a:xfrm>
              <a:off x="1428750" y="364332"/>
              <a:ext cx="356213" cy="264318"/>
            </a:xfrm>
            <a:prstGeom prst="bentConnector2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24" idx="2"/>
              <a:endCxn id="17" idx="0"/>
            </p:cNvCxnSpPr>
            <p:nvPr/>
          </p:nvCxnSpPr>
          <p:spPr>
            <a:xfrm>
              <a:off x="1784963" y="828675"/>
              <a:ext cx="0" cy="295275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17" idx="2"/>
              <a:endCxn id="19" idx="0"/>
            </p:cNvCxnSpPr>
            <p:nvPr/>
          </p:nvCxnSpPr>
          <p:spPr>
            <a:xfrm>
              <a:off x="1784963" y="1504950"/>
              <a:ext cx="0" cy="333375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19" idx="2"/>
              <a:endCxn id="20" idx="0"/>
            </p:cNvCxnSpPr>
            <p:nvPr/>
          </p:nvCxnSpPr>
          <p:spPr>
            <a:xfrm>
              <a:off x="1784963" y="2219325"/>
              <a:ext cx="0" cy="13335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1170600" y="2789850"/>
              <a:ext cx="208280" cy="1663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2800"/>
            </a:p>
          </p:txBody>
        </p:sp>
        <p:cxnSp>
          <p:nvCxnSpPr>
            <p:cNvPr id="30" name="Elbow Connector 29"/>
            <p:cNvCxnSpPr>
              <a:stCxn id="20" idx="4"/>
              <a:endCxn id="29" idx="3"/>
            </p:cNvCxnSpPr>
            <p:nvPr/>
          </p:nvCxnSpPr>
          <p:spPr>
            <a:xfrm rot="5400000">
              <a:off x="1488430" y="2576501"/>
              <a:ext cx="186985" cy="406083"/>
            </a:xfrm>
            <a:prstGeom prst="bentConnector2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lbow Connector 30"/>
            <p:cNvCxnSpPr>
              <a:stCxn id="29" idx="1"/>
              <a:endCxn id="11" idx="4"/>
            </p:cNvCxnSpPr>
            <p:nvPr/>
          </p:nvCxnSpPr>
          <p:spPr>
            <a:xfrm rot="10800000">
              <a:off x="762002" y="2686051"/>
              <a:ext cx="408599" cy="186985"/>
            </a:xfrm>
            <a:prstGeom prst="bentConnector2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18" idx="1"/>
            </p:cNvCxnSpPr>
            <p:nvPr/>
          </p:nvCxnSpPr>
          <p:spPr>
            <a:xfrm flipH="1">
              <a:off x="466725" y="1651613"/>
              <a:ext cx="60007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18" idx="3"/>
            </p:cNvCxnSpPr>
            <p:nvPr/>
          </p:nvCxnSpPr>
          <p:spPr>
            <a:xfrm>
              <a:off x="1533525" y="1651613"/>
              <a:ext cx="51435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16" idx="1"/>
            </p:cNvCxnSpPr>
            <p:nvPr/>
          </p:nvCxnSpPr>
          <p:spPr>
            <a:xfrm flipH="1">
              <a:off x="466725" y="364332"/>
              <a:ext cx="75345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16" idx="3"/>
            </p:cNvCxnSpPr>
            <p:nvPr/>
          </p:nvCxnSpPr>
          <p:spPr>
            <a:xfrm>
              <a:off x="1428750" y="364332"/>
              <a:ext cx="61912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29" idx="3"/>
            </p:cNvCxnSpPr>
            <p:nvPr/>
          </p:nvCxnSpPr>
          <p:spPr>
            <a:xfrm>
              <a:off x="1378880" y="2873035"/>
              <a:ext cx="668995" cy="1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29" idx="1"/>
            </p:cNvCxnSpPr>
            <p:nvPr/>
          </p:nvCxnSpPr>
          <p:spPr>
            <a:xfrm flipH="1">
              <a:off x="466725" y="2873035"/>
              <a:ext cx="703875" cy="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 Box 56"/>
                <p:cNvSpPr txBox="1"/>
                <p:nvPr/>
              </p:nvSpPr>
              <p:spPr>
                <a:xfrm>
                  <a:off x="133848" y="2289239"/>
                  <a:ext cx="412750" cy="352424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non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GB" b="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ℱ</m:t>
                            </m:r>
                          </m:e>
                          <m:sub>
                            <m:r>
                              <a:rPr lang="en-GB" b="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𝑚</m:t>
                            </m:r>
                          </m:sub>
                        </m:sSub>
                        <m:r>
                          <a:rPr lang="en-GB" b="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 </m:t>
                        </m:r>
                      </m:oMath>
                    </m:oMathPara>
                  </a14:m>
                  <a:endParaRPr lang="en-GB" dirty="0">
                    <a:effectLst/>
                    <a:latin typeface="Times New Roman"/>
                    <a:ea typeface="Calibri"/>
                    <a:cs typeface="Times New Roman"/>
                  </a:endParaRPr>
                </a:p>
              </p:txBody>
            </p:sp>
          </mc:Choice>
          <mc:Fallback xmlns="">
            <p:sp>
              <p:nvSpPr>
                <p:cNvPr id="42" name="Text 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3848" y="2289239"/>
                  <a:ext cx="412750" cy="352424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r="-5172" b="-7692"/>
                  </a:stretch>
                </a:blipFill>
                <a:ln w="6350">
                  <a:noFill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 Box 56"/>
                <p:cNvSpPr txBox="1"/>
                <p:nvPr/>
              </p:nvSpPr>
              <p:spPr>
                <a:xfrm>
                  <a:off x="139512" y="1733210"/>
                  <a:ext cx="448311" cy="35179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non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>
                                <a:effectLst/>
                                <a:latin typeface="Cambria Math"/>
                                <a:ea typeface="Calibri"/>
                              </a:rPr>
                            </m:ctrlPr>
                          </m:sSubPr>
                          <m:e>
                            <m:r>
                              <a:rPr lang="en-GB" b="0" i="1">
                                <a:effectLst/>
                                <a:latin typeface="Cambria Math"/>
                                <a:ea typeface="Calibri"/>
                              </a:rPr>
                              <m:t>ℛ</m:t>
                            </m:r>
                          </m:e>
                          <m:sub>
                            <m:r>
                              <a:rPr lang="en-GB" b="0" i="1">
                                <a:effectLst/>
                                <a:latin typeface="Cambria Math"/>
                                <a:ea typeface="Calibri"/>
                              </a:rPr>
                              <m:t>𝑚</m:t>
                            </m:r>
                          </m:sub>
                        </m:sSub>
                        <m:r>
                          <a:rPr lang="en-GB" b="0" i="1">
                            <a:effectLst/>
                            <a:latin typeface="Cambria Math"/>
                            <a:ea typeface="Calibri"/>
                          </a:rPr>
                          <m:t> </m:t>
                        </m:r>
                      </m:oMath>
                    </m:oMathPara>
                  </a14:m>
                  <a:endParaRPr lang="en-GB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 xmlns="">
            <p:sp>
              <p:nvSpPr>
                <p:cNvPr id="43" name="Text 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9512" y="1733210"/>
                  <a:ext cx="448311" cy="35179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r="-11111" b="-5769"/>
                  </a:stretch>
                </a:blipFill>
                <a:ln w="6350">
                  <a:noFill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 Box 56"/>
                <p:cNvSpPr txBox="1"/>
                <p:nvPr/>
              </p:nvSpPr>
              <p:spPr>
                <a:xfrm>
                  <a:off x="167949" y="997673"/>
                  <a:ext cx="412114" cy="35179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non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>
                                <a:effectLst/>
                                <a:latin typeface="Cambria Math"/>
                                <a:ea typeface="Calibri"/>
                              </a:rPr>
                            </m:ctrlPr>
                          </m:sSubPr>
                          <m:e>
                            <m:r>
                              <a:rPr lang="en-GB" b="0" i="1">
                                <a:effectLst/>
                                <a:latin typeface="Cambria Math"/>
                                <a:ea typeface="Calibri"/>
                              </a:rPr>
                              <m:t>ℛ</m:t>
                            </m:r>
                          </m:e>
                          <m:sub>
                            <m:r>
                              <a:rPr lang="en-GB" b="0" i="1">
                                <a:effectLst/>
                                <a:latin typeface="Cambria Math"/>
                                <a:ea typeface="Calibri"/>
                              </a:rPr>
                              <m:t>𝑔</m:t>
                            </m:r>
                          </m:sub>
                        </m:sSub>
                        <m:r>
                          <a:rPr lang="en-GB" b="0" i="1">
                            <a:effectLst/>
                            <a:latin typeface="Cambria Math"/>
                            <a:ea typeface="Calibri"/>
                          </a:rPr>
                          <m:t> </m:t>
                        </m:r>
                      </m:oMath>
                    </m:oMathPara>
                  </a14:m>
                  <a:endParaRPr lang="en-GB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 xmlns="">
            <p:sp>
              <p:nvSpPr>
                <p:cNvPr id="44" name="Text 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7949" y="997673"/>
                  <a:ext cx="412114" cy="351790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r="-1724" b="-21569"/>
                  </a:stretch>
                </a:blipFill>
                <a:ln w="6350">
                  <a:noFill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 Box 56"/>
                <p:cNvSpPr txBox="1"/>
                <p:nvPr/>
              </p:nvSpPr>
              <p:spPr>
                <a:xfrm>
                  <a:off x="192218" y="513098"/>
                  <a:ext cx="395605" cy="35179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non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>
                                <a:effectLst/>
                                <a:latin typeface="Cambria Math"/>
                                <a:ea typeface="Calibri"/>
                              </a:rPr>
                            </m:ctrlPr>
                          </m:sSubPr>
                          <m:e>
                            <m:r>
                              <a:rPr lang="en-GB" b="0" i="1">
                                <a:effectLst/>
                                <a:latin typeface="Cambria Math"/>
                                <a:ea typeface="Calibri"/>
                              </a:rPr>
                              <m:t>ℛ</m:t>
                            </m:r>
                          </m:e>
                          <m:sub>
                            <m:r>
                              <a:rPr lang="en-GB" b="0" i="1">
                                <a:effectLst/>
                                <a:latin typeface="Cambria Math"/>
                                <a:ea typeface="Calibri"/>
                              </a:rPr>
                              <m:t>𝑡</m:t>
                            </m:r>
                          </m:sub>
                        </m:sSub>
                        <m:r>
                          <a:rPr lang="en-GB" b="0" i="1">
                            <a:effectLst/>
                            <a:latin typeface="Cambria Math"/>
                            <a:ea typeface="Calibri"/>
                          </a:rPr>
                          <m:t> </m:t>
                        </m:r>
                      </m:oMath>
                    </m:oMathPara>
                  </a14:m>
                  <a:endParaRPr lang="en-GB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 xmlns="">
            <p:sp>
              <p:nvSpPr>
                <p:cNvPr id="45" name="Text 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2218" y="513098"/>
                  <a:ext cx="395605" cy="351790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r="-1786" b="-7843"/>
                  </a:stretch>
                </a:blipFill>
                <a:ln w="6350">
                  <a:noFill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 Box 56"/>
                <p:cNvSpPr txBox="1"/>
                <p:nvPr/>
              </p:nvSpPr>
              <p:spPr>
                <a:xfrm>
                  <a:off x="1013459" y="319524"/>
                  <a:ext cx="468630" cy="35179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non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>
                                <a:effectLst/>
                                <a:latin typeface="Cambria Math"/>
                                <a:ea typeface="Calibri"/>
                              </a:rPr>
                            </m:ctrlPr>
                          </m:sSubPr>
                          <m:e>
                            <m:r>
                              <a:rPr lang="en-GB" b="0" i="1">
                                <a:effectLst/>
                                <a:latin typeface="Cambria Math"/>
                                <a:ea typeface="Calibri"/>
                              </a:rPr>
                              <m:t>ℛ</m:t>
                            </m:r>
                          </m:e>
                          <m:sub>
                            <m:r>
                              <a:rPr lang="en-GB" b="0" i="1">
                                <a:effectLst/>
                                <a:latin typeface="Cambria Math"/>
                                <a:ea typeface="Calibri"/>
                              </a:rPr>
                              <m:t>𝑠𝑦</m:t>
                            </m:r>
                          </m:sub>
                        </m:sSub>
                        <m:r>
                          <a:rPr lang="en-GB" b="0" i="1">
                            <a:effectLst/>
                            <a:latin typeface="Cambria Math"/>
                            <a:ea typeface="Calibri"/>
                          </a:rPr>
                          <m:t> </m:t>
                        </m:r>
                      </m:oMath>
                    </m:oMathPara>
                  </a14:m>
                  <a:endParaRPr lang="en-GB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 xmlns="">
            <p:sp>
              <p:nvSpPr>
                <p:cNvPr id="46" name="Text 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13459" y="319524"/>
                  <a:ext cx="468630" cy="351790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r="-15152" b="-21154"/>
                  </a:stretch>
                </a:blipFill>
                <a:ln w="6350">
                  <a:noFill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 Box 56"/>
                <p:cNvSpPr txBox="1"/>
                <p:nvPr/>
              </p:nvSpPr>
              <p:spPr>
                <a:xfrm>
                  <a:off x="1790995" y="522825"/>
                  <a:ext cx="395605" cy="35179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non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>
                                <a:effectLst/>
                                <a:latin typeface="Cambria Math"/>
                                <a:ea typeface="Calibri"/>
                              </a:rPr>
                            </m:ctrlPr>
                          </m:sSubPr>
                          <m:e>
                            <m:r>
                              <a:rPr lang="en-GB" b="0" i="1">
                                <a:effectLst/>
                                <a:latin typeface="Cambria Math"/>
                                <a:ea typeface="Calibri"/>
                              </a:rPr>
                              <m:t>ℛ</m:t>
                            </m:r>
                          </m:e>
                          <m:sub>
                            <m:r>
                              <a:rPr lang="en-GB" b="0" i="1">
                                <a:effectLst/>
                                <a:latin typeface="Cambria Math"/>
                                <a:ea typeface="Calibri"/>
                              </a:rPr>
                              <m:t>𝑡</m:t>
                            </m:r>
                          </m:sub>
                        </m:sSub>
                        <m:r>
                          <a:rPr lang="en-GB" b="0" i="1">
                            <a:effectLst/>
                            <a:latin typeface="Cambria Math"/>
                            <a:ea typeface="Calibri"/>
                          </a:rPr>
                          <m:t> </m:t>
                        </m:r>
                      </m:oMath>
                    </m:oMathPara>
                  </a14:m>
                  <a:endParaRPr lang="en-GB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 xmlns="">
            <p:sp>
              <p:nvSpPr>
                <p:cNvPr id="47" name="Text 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90995" y="522825"/>
                  <a:ext cx="395605" cy="351790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r="-1786" b="-5769"/>
                  </a:stretch>
                </a:blipFill>
                <a:ln w="6350">
                  <a:noFill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 Box 56"/>
                <p:cNvSpPr txBox="1"/>
                <p:nvPr/>
              </p:nvSpPr>
              <p:spPr>
                <a:xfrm>
                  <a:off x="1782739" y="1083038"/>
                  <a:ext cx="412114" cy="35179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non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>
                                <a:effectLst/>
                                <a:latin typeface="Cambria Math"/>
                                <a:ea typeface="Calibri"/>
                              </a:rPr>
                            </m:ctrlPr>
                          </m:sSubPr>
                          <m:e>
                            <m:r>
                              <a:rPr lang="en-GB" b="0" i="1">
                                <a:effectLst/>
                                <a:latin typeface="Cambria Math"/>
                                <a:ea typeface="Calibri"/>
                              </a:rPr>
                              <m:t>ℛ</m:t>
                            </m:r>
                          </m:e>
                          <m:sub>
                            <m:r>
                              <a:rPr lang="en-GB" b="0" i="1">
                                <a:effectLst/>
                                <a:latin typeface="Cambria Math"/>
                                <a:ea typeface="Calibri"/>
                              </a:rPr>
                              <m:t>𝑔</m:t>
                            </m:r>
                          </m:sub>
                        </m:sSub>
                        <m:r>
                          <a:rPr lang="en-GB" b="0" i="1">
                            <a:effectLst/>
                            <a:latin typeface="Cambria Math"/>
                            <a:ea typeface="Calibri"/>
                          </a:rPr>
                          <m:t> </m:t>
                        </m:r>
                      </m:oMath>
                    </m:oMathPara>
                  </a14:m>
                  <a:endParaRPr lang="en-GB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 xmlns="">
            <p:sp>
              <p:nvSpPr>
                <p:cNvPr id="48" name="Text 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82739" y="1083038"/>
                  <a:ext cx="412114" cy="351790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 r="-1724" b="-21154"/>
                  </a:stretch>
                </a:blipFill>
                <a:ln w="6350">
                  <a:noFill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 Box 56"/>
                <p:cNvSpPr txBox="1"/>
                <p:nvPr/>
              </p:nvSpPr>
              <p:spPr>
                <a:xfrm>
                  <a:off x="1790995" y="1742727"/>
                  <a:ext cx="448311" cy="35179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non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>
                                <a:effectLst/>
                                <a:latin typeface="Cambria Math"/>
                                <a:ea typeface="Calibri"/>
                              </a:rPr>
                            </m:ctrlPr>
                          </m:sSubPr>
                          <m:e>
                            <m:r>
                              <a:rPr lang="en-GB" b="0" i="1">
                                <a:effectLst/>
                                <a:latin typeface="Cambria Math"/>
                                <a:ea typeface="Calibri"/>
                              </a:rPr>
                              <m:t>ℛ</m:t>
                            </m:r>
                          </m:e>
                          <m:sub>
                            <m:r>
                              <a:rPr lang="en-GB" b="0" i="1">
                                <a:effectLst/>
                                <a:latin typeface="Cambria Math"/>
                                <a:ea typeface="Calibri"/>
                              </a:rPr>
                              <m:t>𝑚</m:t>
                            </m:r>
                          </m:sub>
                        </m:sSub>
                        <m:r>
                          <a:rPr lang="en-GB" b="0" i="1">
                            <a:effectLst/>
                            <a:latin typeface="Cambria Math"/>
                            <a:ea typeface="Calibri"/>
                          </a:rPr>
                          <m:t> </m:t>
                        </m:r>
                      </m:oMath>
                    </m:oMathPara>
                  </a14:m>
                  <a:endParaRPr lang="en-GB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 xmlns="">
            <p:sp>
              <p:nvSpPr>
                <p:cNvPr id="49" name="Text 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90995" y="1742727"/>
                  <a:ext cx="448311" cy="351790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r="-11111" b="-7843"/>
                  </a:stretch>
                </a:blipFill>
                <a:ln w="6350">
                  <a:noFill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 Box 56"/>
                <p:cNvSpPr txBox="1"/>
                <p:nvPr/>
              </p:nvSpPr>
              <p:spPr>
                <a:xfrm>
                  <a:off x="983319" y="2352674"/>
                  <a:ext cx="473710" cy="35179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non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>
                                <a:effectLst/>
                                <a:latin typeface="Cambria Math"/>
                                <a:ea typeface="Calibri"/>
                              </a:rPr>
                            </m:ctrlPr>
                          </m:sSubPr>
                          <m:e>
                            <m:r>
                              <a:rPr lang="en-GB" b="0" i="1">
                                <a:effectLst/>
                                <a:latin typeface="Cambria Math"/>
                                <a:ea typeface="Calibri"/>
                              </a:rPr>
                              <m:t>ℛ</m:t>
                            </m:r>
                          </m:e>
                          <m:sub>
                            <m:r>
                              <a:rPr lang="en-GB" b="0" i="1">
                                <a:effectLst/>
                                <a:latin typeface="Cambria Math"/>
                                <a:ea typeface="Calibri"/>
                              </a:rPr>
                              <m:t>𝑟𝑦</m:t>
                            </m:r>
                          </m:sub>
                        </m:sSub>
                        <m:r>
                          <a:rPr lang="en-GB" b="0" i="1">
                            <a:effectLst/>
                            <a:latin typeface="Cambria Math"/>
                            <a:ea typeface="Calibri"/>
                          </a:rPr>
                          <m:t> </m:t>
                        </m:r>
                      </m:oMath>
                    </m:oMathPara>
                  </a14:m>
                  <a:endParaRPr lang="en-GB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 xmlns="">
            <p:sp>
              <p:nvSpPr>
                <p:cNvPr id="50" name="Text 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3319" y="2352674"/>
                  <a:ext cx="473710" cy="351790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r="-15152" b="-21569"/>
                  </a:stretch>
                </a:blipFill>
                <a:ln w="6350">
                  <a:noFill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 Box 56"/>
                <p:cNvSpPr txBox="1"/>
                <p:nvPr/>
              </p:nvSpPr>
              <p:spPr>
                <a:xfrm>
                  <a:off x="1856400" y="2298953"/>
                  <a:ext cx="412750" cy="351790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non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>
                                <a:effectLst/>
                                <a:latin typeface="Cambria Math"/>
                                <a:ea typeface="Calibri"/>
                              </a:rPr>
                            </m:ctrlPr>
                          </m:sSubPr>
                          <m:e>
                            <m:r>
                              <a:rPr lang="en-GB" b="0" i="1">
                                <a:effectLst/>
                                <a:latin typeface="Cambria Math"/>
                                <a:ea typeface="Calibri"/>
                              </a:rPr>
                              <m:t>ℱ</m:t>
                            </m:r>
                          </m:e>
                          <m:sub>
                            <m:r>
                              <a:rPr lang="en-GB" b="0" i="1">
                                <a:effectLst/>
                                <a:latin typeface="Cambria Math"/>
                                <a:ea typeface="Calibri"/>
                              </a:rPr>
                              <m:t>𝑚</m:t>
                            </m:r>
                          </m:sub>
                        </m:sSub>
                        <m:r>
                          <a:rPr lang="en-GB" b="0" i="1">
                            <a:effectLst/>
                            <a:latin typeface="Cambria Math"/>
                            <a:ea typeface="Calibri"/>
                          </a:rPr>
                          <m:t> </m:t>
                        </m:r>
                      </m:oMath>
                    </m:oMathPara>
                  </a14:m>
                  <a:endParaRPr lang="en-GB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 xmlns="">
            <p:sp>
              <p:nvSpPr>
                <p:cNvPr id="51" name="Text 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56400" y="2298953"/>
                  <a:ext cx="412750" cy="351790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 r="-5172" b="-7843"/>
                  </a:stretch>
                </a:blipFill>
                <a:ln w="6350">
                  <a:noFill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 Box 56"/>
                <p:cNvSpPr txBox="1"/>
                <p:nvPr/>
              </p:nvSpPr>
              <p:spPr>
                <a:xfrm>
                  <a:off x="842060" y="1120508"/>
                  <a:ext cx="577850" cy="351154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non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>
                                <a:effectLst/>
                                <a:latin typeface="Cambria Math"/>
                                <a:ea typeface="Calibri"/>
                              </a:rPr>
                            </m:ctrlPr>
                          </m:sSubPr>
                          <m:e>
                            <m:r>
                              <a:rPr lang="en-GB" b="0" i="1">
                                <a:effectLst/>
                                <a:latin typeface="Cambria Math"/>
                                <a:ea typeface="Calibri"/>
                              </a:rPr>
                              <m:t>ℛ</m:t>
                            </m:r>
                          </m:e>
                          <m:sub>
                            <m:r>
                              <a:rPr lang="en-GB" b="0" i="1">
                                <a:effectLst/>
                                <a:latin typeface="Cambria Math"/>
                                <a:ea typeface="Calibri"/>
                              </a:rPr>
                              <m:t>𝑙𝑒𝑎𝑘</m:t>
                            </m:r>
                          </m:sub>
                        </m:sSub>
                        <m:r>
                          <a:rPr lang="en-GB" b="0" i="1">
                            <a:effectLst/>
                            <a:latin typeface="Cambria Math"/>
                            <a:ea typeface="Calibri"/>
                          </a:rPr>
                          <m:t> </m:t>
                        </m:r>
                      </m:oMath>
                    </m:oMathPara>
                  </a14:m>
                  <a:endParaRPr lang="en-GB" dirty="0">
                    <a:effectLst/>
                    <a:latin typeface="Times New Roman"/>
                    <a:ea typeface="Times New Roman"/>
                  </a:endParaRPr>
                </a:p>
              </p:txBody>
            </p:sp>
          </mc:Choice>
          <mc:Fallback xmlns="">
            <p:sp>
              <p:nvSpPr>
                <p:cNvPr id="52" name="Text 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2060" y="1120508"/>
                  <a:ext cx="577850" cy="351154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 r="-25926" b="-7843"/>
                  </a:stretch>
                </a:blipFill>
                <a:ln w="6350">
                  <a:noFill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9" name="Picture 3" descr="D:\USERS\rmb13211\ShareFile\My Files &amp; Folders\Strathcloud\2014-17 PhD\Pictures\Drivetrain Components\Enercon Copper Windings.jpg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10" t="23764" r="17145" b="2075"/>
          <a:stretch/>
        </p:blipFill>
        <p:spPr bwMode="auto">
          <a:xfrm>
            <a:off x="35496" y="4170800"/>
            <a:ext cx="2045919" cy="141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Rounded Rectangle 49"/>
          <p:cNvSpPr/>
          <p:nvPr/>
        </p:nvSpPr>
        <p:spPr>
          <a:xfrm>
            <a:off x="888451" y="3180201"/>
            <a:ext cx="2808312" cy="570254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Electric Circuit</a:t>
            </a:r>
            <a:endParaRPr lang="en-GB" dirty="0"/>
          </a:p>
        </p:txBody>
      </p:sp>
      <p:sp>
        <p:nvSpPr>
          <p:cNvPr id="51" name="Rounded Rectangle 50"/>
          <p:cNvSpPr/>
          <p:nvPr/>
        </p:nvSpPr>
        <p:spPr>
          <a:xfrm>
            <a:off x="5069174" y="3180201"/>
            <a:ext cx="2808312" cy="570254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Magnetic Circuit</a:t>
            </a:r>
            <a:endParaRPr lang="en-GB" dirty="0"/>
          </a:p>
        </p:txBody>
      </p:sp>
      <p:sp>
        <p:nvSpPr>
          <p:cNvPr id="52" name="Pentagon 51"/>
          <p:cNvSpPr/>
          <p:nvPr/>
        </p:nvSpPr>
        <p:spPr>
          <a:xfrm rot="20719675" flipH="1">
            <a:off x="4332425" y="2530535"/>
            <a:ext cx="2103176" cy="389667"/>
          </a:xfrm>
          <a:prstGeom prst="homePlate">
            <a:avLst>
              <a:gd name="adj" fmla="val 483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Modelled</a:t>
            </a:r>
            <a:endParaRPr lang="en-GB" dirty="0"/>
          </a:p>
        </p:txBody>
      </p:sp>
      <p:sp>
        <p:nvSpPr>
          <p:cNvPr id="53" name="Cross 52"/>
          <p:cNvSpPr/>
          <p:nvPr/>
        </p:nvSpPr>
        <p:spPr>
          <a:xfrm>
            <a:off x="4069527" y="3170571"/>
            <a:ext cx="603515" cy="603515"/>
          </a:xfrm>
          <a:prstGeom prst="plus">
            <a:avLst>
              <a:gd name="adj" fmla="val 376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/>
          <p:cNvSpPr txBox="1"/>
          <p:nvPr/>
        </p:nvSpPr>
        <p:spPr>
          <a:xfrm>
            <a:off x="6434512" y="5517232"/>
            <a:ext cx="2139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Airgap Flux Density</a:t>
            </a:r>
            <a:br>
              <a:rPr lang="en-GB" dirty="0" smtClean="0"/>
            </a:br>
            <a:r>
              <a:rPr lang="en-GB" dirty="0" smtClean="0"/>
              <a:t>&amp; Stator (iron losses)</a:t>
            </a:r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>
            <a:off x="35496" y="5637093"/>
            <a:ext cx="3085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Electric Torque prop to Current</a:t>
            </a:r>
            <a:br>
              <a:rPr lang="en-GB" dirty="0" smtClean="0"/>
            </a:br>
            <a:r>
              <a:rPr lang="en-GB" dirty="0" smtClean="0"/>
              <a:t>Stator Current (copper losses)</a:t>
            </a:r>
            <a:endParaRPr lang="en-GB" dirty="0"/>
          </a:p>
        </p:txBody>
      </p:sp>
      <p:pic>
        <p:nvPicPr>
          <p:cNvPr id="56" name="Picture 5" descr="http://thumbs1.ebaystatic.com/d/l225/m/mb4RFb_WieQjtu--SlBFS-A.jpg"/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77"/>
          <a:stretch/>
        </p:blipFill>
        <p:spPr bwMode="auto">
          <a:xfrm>
            <a:off x="2654571" y="1518207"/>
            <a:ext cx="1474240" cy="124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Title 7"/>
          <p:cNvSpPr txBox="1">
            <a:spLocks/>
          </p:cNvSpPr>
          <p:nvPr/>
        </p:nvSpPr>
        <p:spPr>
          <a:xfrm>
            <a:off x="236370" y="260648"/>
            <a:ext cx="7431974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spc="-1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Generator Model Overview </a:t>
            </a:r>
            <a:r>
              <a:rPr lang="en-GB" sz="2800" spc="-1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(DDPMG)</a:t>
            </a:r>
            <a:endParaRPr lang="en-GB" sz="2800" spc="-100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701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Generator Losses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4294967295"/>
                <p:extLst>
                  <p:ext uri="{D42A27DB-BD31-4B8C-83A1-F6EECF244321}">
                    <p14:modId xmlns:p14="http://schemas.microsoft.com/office/powerpoint/2010/main" val="2125701401"/>
                  </p:ext>
                </p:extLst>
              </p:nvPr>
            </p:nvGraphicFramePr>
            <p:xfrm>
              <a:off x="258763" y="1557338"/>
              <a:ext cx="8569326" cy="2398078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3953197"/>
                    <a:gridCol w="4616129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Copper Losses</a:t>
                          </a:r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Iron Losses</a:t>
                          </a:r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solidFill>
                          <a:schemeClr val="tx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Varying </a:t>
                          </a:r>
                          <a:r>
                            <a:rPr lang="en-GB" sz="1800" i="1" dirty="0" smtClean="0">
                              <a:latin typeface="Gill Sans MT" panose="020B0502020104020203" pitchFamily="34" charset="0"/>
                            </a:rPr>
                            <a:t>T</a:t>
                          </a:r>
                          <a:r>
                            <a:rPr lang="en-GB" sz="1800" baseline="-25000" dirty="0" smtClean="0">
                              <a:latin typeface="Gill Sans MT" panose="020B0502020104020203" pitchFamily="34" charset="0"/>
                            </a:rPr>
                            <a:t>ELEC </a:t>
                          </a:r>
                          <a:r>
                            <a:rPr lang="en-GB" sz="1800" baseline="0" dirty="0" smtClean="0">
                              <a:latin typeface="Gill Sans MT" panose="020B0502020104020203" pitchFamily="34" charset="0"/>
                            </a:rPr>
                            <a:t>(</a:t>
                          </a:r>
                          <a:r>
                            <a:rPr lang="en-GB" sz="1800" i="1" baseline="0" dirty="0" smtClean="0">
                              <a:latin typeface="Gill Sans MT" panose="020B0502020104020203" pitchFamily="34" charset="0"/>
                            </a:rPr>
                            <a:t>q</a:t>
                          </a:r>
                          <a:r>
                            <a:rPr lang="en-GB" sz="1800" i="0" baseline="0" dirty="0" smtClean="0">
                              <a:latin typeface="Gill Sans MT" panose="020B0502020104020203" pitchFamily="34" charset="0"/>
                            </a:rPr>
                            <a:t>&gt;0) =&gt; varying current </a:t>
                          </a:r>
                          <a:r>
                            <a:rPr lang="en-GB" sz="1800" i="1" baseline="0" dirty="0" smtClean="0">
                              <a:latin typeface="Gill Sans MT" panose="020B0502020104020203" pitchFamily="34" charset="0"/>
                            </a:rPr>
                            <a:t>I</a:t>
                          </a:r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Varying rotor</a:t>
                          </a:r>
                          <a:r>
                            <a:rPr lang="en-GB" baseline="0" dirty="0" smtClean="0">
                              <a:latin typeface="Gill Sans MT" panose="020B0502020104020203" pitchFamily="34" charset="0"/>
                            </a:rPr>
                            <a:t> speed (</a:t>
                          </a:r>
                          <a:r>
                            <a:rPr lang="en-GB" i="1" baseline="0" dirty="0" smtClean="0">
                              <a:latin typeface="Gill Sans MT" panose="020B0502020104020203" pitchFamily="34" charset="0"/>
                            </a:rPr>
                            <a:t>q</a:t>
                          </a:r>
                          <a:r>
                            <a:rPr lang="en-GB" i="0" baseline="0" dirty="0" smtClean="0">
                              <a:latin typeface="Gill Sans MT" panose="020B0502020104020203" pitchFamily="34" charset="0"/>
                            </a:rPr>
                            <a:t>&lt;1)</a:t>
                          </a:r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 =&gt; varying </a:t>
                          </a:r>
                          <a:r>
                            <a:rPr lang="en-GB" i="1" dirty="0" err="1" smtClean="0">
                              <a:latin typeface="Gill Sans MT" panose="020B0502020104020203" pitchFamily="34" charset="0"/>
                            </a:rPr>
                            <a:t>f</a:t>
                          </a:r>
                          <a:r>
                            <a:rPr lang="en-GB" i="0" baseline="-25000" dirty="0" err="1" smtClean="0">
                              <a:latin typeface="Gill Sans MT" panose="020B0502020104020203" pitchFamily="34" charset="0"/>
                            </a:rPr>
                            <a:t>ELEC</a:t>
                          </a:r>
                          <a:endParaRPr lang="en-GB" baseline="-250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Integrate </a:t>
                          </a:r>
                          <a:r>
                            <a:rPr lang="en-GB" i="1" dirty="0" smtClean="0">
                              <a:latin typeface="Gill Sans MT" panose="020B0502020104020203" pitchFamily="34" charset="0"/>
                            </a:rPr>
                            <a:t>I</a:t>
                          </a:r>
                          <a:r>
                            <a:rPr lang="en-GB" i="0" baseline="30000" dirty="0" smtClean="0">
                              <a:latin typeface="Gill Sans MT" panose="020B0502020104020203" pitchFamily="34" charset="0"/>
                            </a:rPr>
                            <a:t>2</a:t>
                          </a:r>
                          <a:r>
                            <a:rPr lang="en-GB" i="1" dirty="0" smtClean="0">
                              <a:latin typeface="Gill Sans MT" panose="020B0502020104020203" pitchFamily="34" charset="0"/>
                            </a:rPr>
                            <a:t>R</a:t>
                          </a:r>
                          <a:r>
                            <a:rPr lang="en-GB" i="0" dirty="0" smtClean="0">
                              <a:latin typeface="Gill Sans MT" panose="020B0502020104020203" pitchFamily="34" charset="0"/>
                            </a:rPr>
                            <a:t> losses =&gt; mean power loss</a:t>
                          </a:r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lvl="2" indent="0"/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Swing</a:t>
                          </a:r>
                          <a:r>
                            <a:rPr lang="en-GB" baseline="0" dirty="0" smtClean="0">
                              <a:latin typeface="Gill Sans MT" panose="020B0502020104020203" pitchFamily="34" charset="0"/>
                            </a:rPr>
                            <a:t> eq. </a:t>
                          </a:r>
                          <a14:m>
                            <m:oMath xmlns:m="http://schemas.openxmlformats.org/officeDocument/2006/math">
                              <m:r>
                                <a:rPr lang="en-GB" i="1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𝜃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)</m:t>
                              </m:r>
                            </m:oMath>
                          </a14:m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 into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i="1">
                                  <a:latin typeface="Cambria Math"/>
                                </a:rPr>
                                <m:t>=</m:t>
                              </m:r>
                              <m:sSubSup>
                                <m:sSubSup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GB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i="1">
                                  <a:latin typeface="Cambria Math"/>
                                </a:rPr>
                                <m:t>+2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𝛼𝜃</m:t>
                              </m:r>
                            </m:oMath>
                          </a14:m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,</a:t>
                          </a:r>
                          <a:r>
                            <a:rPr lang="en-GB" dirty="0">
                              <a:latin typeface="Gill Sans MT" panose="020B0502020104020203" pitchFamily="34" charset="0"/>
                            </a:rPr>
                            <a:t> </a:t>
                          </a:r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integrate</a:t>
                          </a:r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2863850" indent="0"/>
                          <a:endParaRPr lang="en-GB" dirty="0" smtClean="0">
                            <a:latin typeface="Gill Sans MT" panose="020B0502020104020203" pitchFamily="34" charset="0"/>
                          </a:endParaRPr>
                        </a:p>
                        <a:p>
                          <a:pPr marL="286385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loss ∝  </a:t>
                          </a:r>
                          <a:r>
                            <a:rPr lang="en-GB" i="1" dirty="0" smtClean="0">
                              <a:latin typeface="Gill Sans MT" panose="020B0502020104020203" pitchFamily="34" charset="0"/>
                            </a:rPr>
                            <a:t>q</a:t>
                          </a:r>
                          <a:r>
                            <a:rPr lang="en-GB" i="0" baseline="30000" dirty="0" smtClean="0">
                              <a:latin typeface="Gill Sans MT" panose="020B0502020104020203" pitchFamily="34" charset="0"/>
                            </a:rPr>
                            <a:t>2</a:t>
                          </a:r>
                          <a:endParaRPr lang="en-GB" baseline="30000" dirty="0" smtClean="0">
                            <a:latin typeface="Gill Sans MT" panose="020B0502020104020203" pitchFamily="34" charset="0"/>
                          </a:endParaRPr>
                        </a:p>
                        <a:p>
                          <a:pPr marL="2863850" indent="0"/>
                          <a:endParaRPr lang="en-GB" dirty="0" smtClean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3582988" indent="0"/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loss ∝ </a:t>
                          </a:r>
                          <a:r>
                            <a:rPr lang="en-GB" i="0" dirty="0" smtClean="0">
                              <a:latin typeface="Gill Sans MT" panose="020B0502020104020203" pitchFamily="34" charset="0"/>
                            </a:rPr>
                            <a:t>(1-</a:t>
                          </a:r>
                          <a:r>
                            <a:rPr lang="en-GB" i="1" dirty="0" smtClean="0">
                              <a:latin typeface="Gill Sans MT" panose="020B0502020104020203" pitchFamily="34" charset="0"/>
                            </a:rPr>
                            <a:t>q</a:t>
                          </a:r>
                          <a:r>
                            <a:rPr lang="en-GB" i="0" dirty="0" smtClean="0">
                              <a:latin typeface="Gill Sans MT" panose="020B0502020104020203" pitchFamily="34" charset="0"/>
                            </a:rPr>
                            <a:t>)</a:t>
                          </a:r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Large magnitude harmonics dominate</a:t>
                          </a:r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Lower order</a:t>
                          </a:r>
                          <a:r>
                            <a:rPr lang="en-GB" baseline="0" dirty="0" smtClean="0">
                              <a:latin typeface="Gill Sans MT" panose="020B0502020104020203" pitchFamily="34" charset="0"/>
                            </a:rPr>
                            <a:t> harmonics more important</a:t>
                          </a:r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4294967295"/>
                <p:extLst>
                  <p:ext uri="{D42A27DB-BD31-4B8C-83A1-F6EECF244321}">
                    <p14:modId xmlns:p14="http://schemas.microsoft.com/office/powerpoint/2010/main" val="2125701401"/>
                  </p:ext>
                </p:extLst>
              </p:nvPr>
            </p:nvGraphicFramePr>
            <p:xfrm>
              <a:off x="258763" y="1557338"/>
              <a:ext cx="8569326" cy="2398078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3953197"/>
                    <a:gridCol w="4616129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Copper Losses</a:t>
                          </a:r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Iron Losses</a:t>
                          </a:r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solidFill>
                          <a:schemeClr val="tx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Varying </a:t>
                          </a:r>
                          <a:r>
                            <a:rPr lang="en-GB" sz="1800" i="1" dirty="0" smtClean="0">
                              <a:latin typeface="Gill Sans MT" panose="020B0502020104020203" pitchFamily="34" charset="0"/>
                            </a:rPr>
                            <a:t>T</a:t>
                          </a:r>
                          <a:r>
                            <a:rPr lang="en-GB" sz="1800" baseline="-25000" dirty="0" smtClean="0">
                              <a:latin typeface="Gill Sans MT" panose="020B0502020104020203" pitchFamily="34" charset="0"/>
                            </a:rPr>
                            <a:t>ELEC </a:t>
                          </a:r>
                          <a:r>
                            <a:rPr lang="en-GB" sz="1800" baseline="0" dirty="0" smtClean="0">
                              <a:latin typeface="Gill Sans MT" panose="020B0502020104020203" pitchFamily="34" charset="0"/>
                            </a:rPr>
                            <a:t>(</a:t>
                          </a:r>
                          <a:r>
                            <a:rPr lang="en-GB" sz="1800" i="1" baseline="0" dirty="0" smtClean="0">
                              <a:latin typeface="Gill Sans MT" panose="020B0502020104020203" pitchFamily="34" charset="0"/>
                            </a:rPr>
                            <a:t>q</a:t>
                          </a:r>
                          <a:r>
                            <a:rPr lang="en-GB" sz="1800" i="0" baseline="0" dirty="0" smtClean="0">
                              <a:latin typeface="Gill Sans MT" panose="020B0502020104020203" pitchFamily="34" charset="0"/>
                            </a:rPr>
                            <a:t>&gt;0) =&gt; varying current </a:t>
                          </a:r>
                          <a:r>
                            <a:rPr lang="en-GB" sz="1800" i="1" baseline="0" dirty="0" smtClean="0">
                              <a:latin typeface="Gill Sans MT" panose="020B0502020104020203" pitchFamily="34" charset="0"/>
                            </a:rPr>
                            <a:t>I</a:t>
                          </a:r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Varying rotor</a:t>
                          </a:r>
                          <a:r>
                            <a:rPr lang="en-GB" baseline="0" dirty="0" smtClean="0">
                              <a:latin typeface="Gill Sans MT" panose="020B0502020104020203" pitchFamily="34" charset="0"/>
                            </a:rPr>
                            <a:t> speed (</a:t>
                          </a:r>
                          <a:r>
                            <a:rPr lang="en-GB" i="1" baseline="0" dirty="0" smtClean="0">
                              <a:latin typeface="Gill Sans MT" panose="020B0502020104020203" pitchFamily="34" charset="0"/>
                            </a:rPr>
                            <a:t>q</a:t>
                          </a:r>
                          <a:r>
                            <a:rPr lang="en-GB" i="0" baseline="0" dirty="0" smtClean="0">
                              <a:latin typeface="Gill Sans MT" panose="020B0502020104020203" pitchFamily="34" charset="0"/>
                            </a:rPr>
                            <a:t>&lt;1)</a:t>
                          </a:r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 =&gt; varying </a:t>
                          </a:r>
                          <a:r>
                            <a:rPr lang="en-GB" i="1" dirty="0" err="1" smtClean="0">
                              <a:latin typeface="Gill Sans MT" panose="020B0502020104020203" pitchFamily="34" charset="0"/>
                            </a:rPr>
                            <a:t>f</a:t>
                          </a:r>
                          <a:r>
                            <a:rPr lang="en-GB" i="0" baseline="-25000" dirty="0" err="1" smtClean="0">
                              <a:latin typeface="Gill Sans MT" panose="020B0502020104020203" pitchFamily="34" charset="0"/>
                            </a:rPr>
                            <a:t>ELEC</a:t>
                          </a:r>
                          <a:endParaRPr lang="en-GB" baseline="-25000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</a:tr>
                  <a:tr h="371158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Integrate </a:t>
                          </a:r>
                          <a:r>
                            <a:rPr lang="en-GB" i="1" dirty="0" smtClean="0">
                              <a:latin typeface="Gill Sans MT" panose="020B0502020104020203" pitchFamily="34" charset="0"/>
                            </a:rPr>
                            <a:t>I</a:t>
                          </a:r>
                          <a:r>
                            <a:rPr lang="en-GB" i="0" baseline="30000" dirty="0" smtClean="0">
                              <a:latin typeface="Gill Sans MT" panose="020B0502020104020203" pitchFamily="34" charset="0"/>
                            </a:rPr>
                            <a:t>2</a:t>
                          </a:r>
                          <a:r>
                            <a:rPr lang="en-GB" i="1" dirty="0" smtClean="0">
                              <a:latin typeface="Gill Sans MT" panose="020B0502020104020203" pitchFamily="34" charset="0"/>
                            </a:rPr>
                            <a:t>R</a:t>
                          </a:r>
                          <a:r>
                            <a:rPr lang="en-GB" i="0" dirty="0" smtClean="0">
                              <a:latin typeface="Gill Sans MT" panose="020B0502020104020203" pitchFamily="34" charset="0"/>
                            </a:rPr>
                            <a:t> losses =&gt; mean power loss</a:t>
                          </a:r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85733" t="-206557" r="-132" b="-370492"/>
                          </a:stretch>
                        </a:blipFill>
                      </a:tcPr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pPr marL="2863850" indent="0"/>
                          <a:endParaRPr lang="en-GB" dirty="0" smtClean="0">
                            <a:latin typeface="Gill Sans MT" panose="020B0502020104020203" pitchFamily="34" charset="0"/>
                          </a:endParaRPr>
                        </a:p>
                        <a:p>
                          <a:pPr marL="286385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loss ∝  </a:t>
                          </a:r>
                          <a:r>
                            <a:rPr lang="en-GB" i="1" dirty="0" smtClean="0">
                              <a:latin typeface="Gill Sans MT" panose="020B0502020104020203" pitchFamily="34" charset="0"/>
                            </a:rPr>
                            <a:t>q</a:t>
                          </a:r>
                          <a:r>
                            <a:rPr lang="en-GB" i="0" baseline="30000" dirty="0" smtClean="0">
                              <a:latin typeface="Gill Sans MT" panose="020B0502020104020203" pitchFamily="34" charset="0"/>
                            </a:rPr>
                            <a:t>2</a:t>
                          </a:r>
                          <a:endParaRPr lang="en-GB" baseline="30000" dirty="0" smtClean="0">
                            <a:latin typeface="Gill Sans MT" panose="020B0502020104020203" pitchFamily="34" charset="0"/>
                          </a:endParaRPr>
                        </a:p>
                        <a:p>
                          <a:pPr marL="2863850" indent="0"/>
                          <a:endParaRPr lang="en-GB" dirty="0" smtClean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3582988" indent="0"/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loss ∝ </a:t>
                          </a:r>
                          <a:r>
                            <a:rPr lang="en-GB" i="0" dirty="0" smtClean="0">
                              <a:latin typeface="Gill Sans MT" panose="020B0502020104020203" pitchFamily="34" charset="0"/>
                            </a:rPr>
                            <a:t>(1-</a:t>
                          </a:r>
                          <a:r>
                            <a:rPr lang="en-GB" i="1" dirty="0" smtClean="0">
                              <a:latin typeface="Gill Sans MT" panose="020B0502020104020203" pitchFamily="34" charset="0"/>
                            </a:rPr>
                            <a:t>q</a:t>
                          </a:r>
                          <a:r>
                            <a:rPr lang="en-GB" i="0" dirty="0" smtClean="0">
                              <a:latin typeface="Gill Sans MT" panose="020B0502020104020203" pitchFamily="34" charset="0"/>
                            </a:rPr>
                            <a:t>)</a:t>
                          </a:r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Large magnitude harmonics dominate</a:t>
                          </a:r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>
                              <a:latin typeface="Gill Sans MT" panose="020B0502020104020203" pitchFamily="34" charset="0"/>
                            </a:rPr>
                            <a:t>Lower order</a:t>
                          </a:r>
                          <a:r>
                            <a:rPr lang="en-GB" baseline="0" dirty="0" smtClean="0">
                              <a:latin typeface="Gill Sans MT" panose="020B0502020104020203" pitchFamily="34" charset="0"/>
                            </a:rPr>
                            <a:t> </a:t>
                          </a:r>
                          <a:r>
                            <a:rPr lang="en-GB" baseline="0" dirty="0" smtClean="0">
                              <a:latin typeface="Gill Sans MT" panose="020B0502020104020203" pitchFamily="34" charset="0"/>
                            </a:rPr>
                            <a:t>harmonics </a:t>
                          </a:r>
                          <a:r>
                            <a:rPr lang="en-GB" baseline="0" dirty="0" smtClean="0">
                              <a:latin typeface="Gill Sans MT" panose="020B0502020104020203" pitchFamily="34" charset="0"/>
                            </a:rPr>
                            <a:t>more important</a:t>
                          </a:r>
                          <a:endParaRPr lang="en-GB" dirty="0">
                            <a:latin typeface="Gill Sans MT" panose="020B0502020104020203" pitchFamily="34" charset="0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48193" y="2728554"/>
                <a:ext cx="2783647" cy="844462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𝐶𝑢</m:t>
                          </m:r>
                        </m:sub>
                      </m:sSub>
                      <m:r>
                        <a:rPr lang="en-GB" i="1">
                          <a:latin typeface="Cambria Math"/>
                        </a:rPr>
                        <m:t>=</m:t>
                      </m:r>
                      <m:r>
                        <a:rPr lang="en-GB" i="1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GB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̅"/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𝐼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nary>
                            <m:naryPr>
                              <m:chr m:val="∑"/>
                              <m:limLoc m:val="undOvr"/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h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𝑛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h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GB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193" y="2728554"/>
                <a:ext cx="2783647" cy="84446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252283" y="2736696"/>
                <a:ext cx="3560077" cy="76431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𝐹𝑒</m:t>
                          </m:r>
                        </m:sub>
                      </m:sSub>
                      <m:r>
                        <a:rPr lang="en-GB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GB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GB" i="1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h</m:t>
                                  </m:r>
                                </m:sub>
                              </m:sSub>
                              <m:acc>
                                <m:accPr>
                                  <m:chr m:val="̅"/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𝑒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GB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  <m:acc>
                                <m:accPr>
                                  <m:chr m:val="̅"/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p>
                                    <m:sSup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latin typeface="Cambria Math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latin typeface="Cambria Math"/>
                                            </a:rPr>
                                            <m:t>𝑒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acc>
                            </m:e>
                          </m:d>
                          <m:sSup>
                            <m:s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GB" i="1">
                                              <a:latin typeface="Cambria Math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i="1">
                                              <a:latin typeface="Cambria Math"/>
                                            </a:rPr>
                                            <m:t>𝐵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𝐹𝑒</m:t>
                                      </m:r>
                                    </m:sub>
                                  </m:sSub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2283" y="2736696"/>
                <a:ext cx="3560077" cy="76431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107504" y="3942970"/>
            <a:ext cx="8716943" cy="2250910"/>
            <a:chOff x="107504" y="3914395"/>
            <a:chExt cx="8716943" cy="2250910"/>
          </a:xfrm>
        </p:grpSpPr>
        <p:pic>
          <p:nvPicPr>
            <p:cNvPr id="11" name="Content Placeholder 5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61" r="63369"/>
            <a:stretch/>
          </p:blipFill>
          <p:spPr>
            <a:xfrm>
              <a:off x="107504" y="3914395"/>
              <a:ext cx="2990259" cy="2250910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3097763" y="3914395"/>
              <a:ext cx="5726684" cy="2250910"/>
              <a:chOff x="3097763" y="3914395"/>
              <a:chExt cx="5726684" cy="2250910"/>
            </a:xfrm>
          </p:grpSpPr>
          <p:pic>
            <p:nvPicPr>
              <p:cNvPr id="13" name="Content Placeholder 5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632" r="35820"/>
              <a:stretch/>
            </p:blipFill>
            <p:spPr>
              <a:xfrm>
                <a:off x="3097763" y="3914395"/>
                <a:ext cx="2883208" cy="2250910"/>
              </a:xfrm>
              <a:prstGeom prst="rect">
                <a:avLst/>
              </a:prstGeom>
            </p:spPr>
          </p:pic>
          <p:grpSp>
            <p:nvGrpSpPr>
              <p:cNvPr id="14" name="Group 13"/>
              <p:cNvGrpSpPr/>
              <p:nvPr/>
            </p:nvGrpSpPr>
            <p:grpSpPr>
              <a:xfrm>
                <a:off x="6050606" y="3914395"/>
                <a:ext cx="2773841" cy="2250909"/>
                <a:chOff x="6050606" y="3914394"/>
                <a:chExt cx="2773841" cy="2943605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6050606" y="3914394"/>
                  <a:ext cx="2773841" cy="2943605"/>
                  <a:chOff x="6050606" y="3914394"/>
                  <a:chExt cx="2773841" cy="2943605"/>
                </a:xfrm>
              </p:grpSpPr>
              <p:pic>
                <p:nvPicPr>
                  <p:cNvPr id="18" name="Content Placeholder 5"/>
                  <p:cNvPicPr>
                    <a:picLocks noChangeAspect="1"/>
                  </p:cNvPicPr>
                  <p:nvPr/>
                </p:nvPicPr>
                <p:blipFill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4845" r="8652"/>
                  <a:stretch/>
                </p:blipFill>
                <p:spPr>
                  <a:xfrm>
                    <a:off x="6050606" y="3914394"/>
                    <a:ext cx="2773841" cy="2943605"/>
                  </a:xfrm>
                  <a:prstGeom prst="rect">
                    <a:avLst/>
                  </a:prstGeom>
                </p:spPr>
              </p:pic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8085976" y="5085184"/>
                    <a:ext cx="734496" cy="43088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100" dirty="0" smtClean="0"/>
                      <a:t>Cu losses</a:t>
                    </a:r>
                    <a:br>
                      <a:rPr lang="en-GB" sz="1100" dirty="0" smtClean="0"/>
                    </a:br>
                    <a:r>
                      <a:rPr lang="en-GB" sz="1100" dirty="0" smtClean="0"/>
                      <a:t>dominate</a:t>
                    </a:r>
                    <a:endParaRPr lang="en-GB" sz="1100" dirty="0"/>
                  </a:p>
                </p:txBody>
              </p:sp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6516216" y="5300628"/>
                    <a:ext cx="734496" cy="43088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100" dirty="0" smtClean="0"/>
                      <a:t>Fe losses</a:t>
                    </a:r>
                    <a:br>
                      <a:rPr lang="en-GB" sz="1100" dirty="0" smtClean="0"/>
                    </a:br>
                    <a:r>
                      <a:rPr lang="en-GB" sz="1100" dirty="0" smtClean="0"/>
                      <a:t>dominate</a:t>
                    </a:r>
                    <a:endParaRPr lang="en-GB" sz="1100" dirty="0"/>
                  </a:p>
                </p:txBody>
              </p:sp>
            </p:grpSp>
            <p:cxnSp>
              <p:nvCxnSpPr>
                <p:cNvPr id="16" name="Straight Arrow Connector 15"/>
                <p:cNvCxnSpPr/>
                <p:nvPr/>
              </p:nvCxnSpPr>
              <p:spPr>
                <a:xfrm flipV="1">
                  <a:off x="6775673" y="5833839"/>
                  <a:ext cx="0" cy="216024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TextBox 16"/>
                <p:cNvSpPr txBox="1"/>
                <p:nvPr/>
              </p:nvSpPr>
              <p:spPr>
                <a:xfrm>
                  <a:off x="6732240" y="5939988"/>
                  <a:ext cx="146706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b="1" i="1" dirty="0" smtClean="0"/>
                    <a:t>Losses Minimised</a:t>
                  </a:r>
                  <a:endParaRPr lang="en-GB" sz="1400" b="1" i="1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9846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Losses at different wind speeds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4" name="Content Placeholder 3" descr="D:\USERS\rmb13211\ShareFile\My Files &amp; Folders\Strathcloud\2014-17 PhD\Presentations and Reports\Michael EAWE Paper\Generator Loss Comparison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1412776"/>
            <a:ext cx="393643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8312" y="4365104"/>
            <a:ext cx="4049632" cy="2277918"/>
            <a:chOff x="4505164" y="2348880"/>
            <a:chExt cx="4559830" cy="2564904"/>
          </a:xfrm>
        </p:grpSpPr>
        <p:pic>
          <p:nvPicPr>
            <p:cNvPr id="6" name="Picture 2" descr="D:\USERS\rmb13211\ShareFile\My Files &amp; Folders\Strathcloud\2014-17 PhD\Presentations and Reports\Michael EAWE Paper\Optimum q Strategy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5164" y="2348880"/>
              <a:ext cx="4559830" cy="25649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5076055" y="2780928"/>
              <a:ext cx="9639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Minimise</a:t>
              </a:r>
              <a:br>
                <a:rPr lang="en-GB" sz="1600" dirty="0" smtClean="0"/>
              </a:br>
              <a:r>
                <a:rPr lang="en-GB" sz="1600" dirty="0" smtClean="0"/>
                <a:t>Fe Losses</a:t>
              </a:r>
              <a:endParaRPr lang="en-GB" sz="16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812360" y="3619851"/>
              <a:ext cx="9861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Minimise</a:t>
              </a:r>
              <a:br>
                <a:rPr lang="en-GB" sz="1600" dirty="0" smtClean="0"/>
              </a:br>
              <a:r>
                <a:rPr lang="en-GB" sz="1600" dirty="0" smtClean="0"/>
                <a:t>Cu Losses</a:t>
              </a:r>
              <a:endParaRPr lang="en-GB" sz="1600" dirty="0"/>
            </a:p>
          </p:txBody>
        </p:sp>
      </p:grpSp>
      <p:graphicFrame>
        <p:nvGraphicFramePr>
          <p:cNvPr id="11" name="Content Placeholder 4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142502485"/>
              </p:ext>
            </p:extLst>
          </p:nvPr>
        </p:nvGraphicFramePr>
        <p:xfrm>
          <a:off x="4499992" y="1700808"/>
          <a:ext cx="3236169" cy="4312404"/>
        </p:xfrm>
        <a:graphic>
          <a:graphicData uri="http://schemas.openxmlformats.org/drawingml/2006/table">
            <a:tbl>
              <a:tblPr firstCol="1" lastRow="1" bandCol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xmlns="" val="4158202460"/>
                    </a:ext>
                  </a:extLst>
                </a:gridCol>
                <a:gridCol w="1161236">
                  <a:extLst>
                    <a:ext uri="{9D8B030D-6E8A-4147-A177-3AD203B41FA5}">
                      <a16:colId xmlns:a16="http://schemas.microsoft.com/office/drawing/2014/main" xmlns="" val="4290657896"/>
                    </a:ext>
                  </a:extLst>
                </a:gridCol>
                <a:gridCol w="1066821">
                  <a:extLst>
                    <a:ext uri="{9D8B030D-6E8A-4147-A177-3AD203B41FA5}">
                      <a16:colId xmlns:a16="http://schemas.microsoft.com/office/drawing/2014/main" xmlns="" val="3567554470"/>
                    </a:ext>
                  </a:extLst>
                </a:gridCol>
              </a:tblGrid>
              <a:tr h="507121">
                <a:tc gridSpan="3"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800" kern="700" dirty="0" smtClean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Annual Energy Losses</a:t>
                      </a:r>
                      <a:endParaRPr lang="en-GB" sz="2800" kern="7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600" b="1" kern="7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795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0" dirty="0" smtClean="0">
                          <a:effectLst/>
                        </a:rPr>
                        <a:t>Torque</a:t>
                      </a:r>
                      <a:endParaRPr lang="en-GB" sz="1600" kern="7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0" dirty="0" smtClean="0">
                          <a:effectLst/>
                        </a:rPr>
                        <a:t>Factor q</a:t>
                      </a:r>
                      <a:endParaRPr lang="en-GB" sz="1600" kern="7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0" dirty="0" smtClean="0">
                          <a:solidFill>
                            <a:schemeClr val="bg1"/>
                          </a:solidFill>
                          <a:effectLst/>
                        </a:rPr>
                        <a:t>Losses [MWh]</a:t>
                      </a:r>
                      <a:endParaRPr lang="en-GB" sz="1600" b="1" kern="700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0" dirty="0">
                          <a:solidFill>
                            <a:schemeClr val="bg1"/>
                          </a:solidFill>
                          <a:effectLst/>
                        </a:rPr>
                        <a:t>% </a:t>
                      </a:r>
                      <a:r>
                        <a:rPr lang="en-GB" sz="1600" b="1" kern="0" dirty="0" smtClean="0">
                          <a:solidFill>
                            <a:schemeClr val="bg1"/>
                          </a:solidFill>
                          <a:effectLst/>
                        </a:rPr>
                        <a:t>Loss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0" dirty="0" smtClean="0">
                          <a:solidFill>
                            <a:schemeClr val="bg1"/>
                          </a:solidFill>
                          <a:effectLst/>
                        </a:rPr>
                        <a:t>(vs q=0)</a:t>
                      </a:r>
                      <a:endParaRPr lang="en-GB" sz="1600" b="1" kern="700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32840174"/>
                  </a:ext>
                </a:extLst>
              </a:tr>
              <a:tr h="460817"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 dirty="0">
                          <a:effectLst/>
                        </a:rPr>
                        <a:t>0</a:t>
                      </a:r>
                      <a:endParaRPr lang="en-GB" sz="2000" kern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>
                          <a:effectLst/>
                        </a:rPr>
                        <a:t>504.3</a:t>
                      </a:r>
                      <a:endParaRPr lang="en-GB" sz="2000" kern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>
                          <a:effectLst/>
                        </a:rPr>
                        <a:t>0.0%</a:t>
                      </a:r>
                      <a:endParaRPr lang="en-GB" sz="2000" kern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639943290"/>
                  </a:ext>
                </a:extLst>
              </a:tr>
              <a:tr h="460817"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 dirty="0">
                          <a:effectLst/>
                        </a:rPr>
                        <a:t>0.2</a:t>
                      </a:r>
                      <a:endParaRPr lang="en-GB" sz="2000" kern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>
                          <a:effectLst/>
                        </a:rPr>
                        <a:t>503.7</a:t>
                      </a:r>
                      <a:endParaRPr lang="en-GB" sz="2000" kern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 dirty="0">
                          <a:effectLst/>
                        </a:rPr>
                        <a:t>-0.1%</a:t>
                      </a:r>
                      <a:endParaRPr lang="en-GB" sz="2000" kern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545917708"/>
                  </a:ext>
                </a:extLst>
              </a:tr>
              <a:tr h="460817"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 dirty="0">
                          <a:effectLst/>
                        </a:rPr>
                        <a:t>0.4</a:t>
                      </a:r>
                      <a:endParaRPr lang="en-GB" sz="2000" kern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 dirty="0">
                          <a:effectLst/>
                        </a:rPr>
                        <a:t>513.4</a:t>
                      </a:r>
                      <a:endParaRPr lang="en-GB" sz="2000" kern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>
                          <a:effectLst/>
                        </a:rPr>
                        <a:t>+1.8%</a:t>
                      </a:r>
                      <a:endParaRPr lang="en-GB" sz="2000" kern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4186016996"/>
                  </a:ext>
                </a:extLst>
              </a:tr>
              <a:tr h="460817"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 dirty="0">
                          <a:effectLst/>
                        </a:rPr>
                        <a:t>0.6</a:t>
                      </a:r>
                      <a:endParaRPr lang="en-GB" sz="2000" kern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>
                          <a:effectLst/>
                        </a:rPr>
                        <a:t>533.3</a:t>
                      </a:r>
                      <a:endParaRPr lang="en-GB" sz="2000" kern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>
                          <a:effectLst/>
                        </a:rPr>
                        <a:t>+5.8%</a:t>
                      </a:r>
                      <a:endParaRPr lang="en-GB" sz="2000" kern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260643711"/>
                  </a:ext>
                </a:extLst>
              </a:tr>
              <a:tr h="460817"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 dirty="0">
                          <a:effectLst/>
                        </a:rPr>
                        <a:t>0.8</a:t>
                      </a:r>
                      <a:endParaRPr lang="en-GB" sz="2000" kern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 dirty="0">
                          <a:effectLst/>
                        </a:rPr>
                        <a:t>563.6</a:t>
                      </a:r>
                      <a:endParaRPr lang="en-GB" sz="2000" kern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 dirty="0">
                          <a:effectLst/>
                        </a:rPr>
                        <a:t>+11.8%</a:t>
                      </a:r>
                      <a:endParaRPr lang="en-GB" sz="2000" kern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3492681678"/>
                  </a:ext>
                </a:extLst>
              </a:tr>
              <a:tr h="460817"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 dirty="0">
                          <a:effectLst/>
                        </a:rPr>
                        <a:t>1</a:t>
                      </a:r>
                      <a:endParaRPr lang="en-GB" sz="2000" kern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>
                          <a:effectLst/>
                        </a:rPr>
                        <a:t>604.1</a:t>
                      </a:r>
                      <a:endParaRPr lang="en-GB" sz="2000" kern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>
                          <a:effectLst/>
                        </a:rPr>
                        <a:t>+19.8%</a:t>
                      </a:r>
                      <a:endParaRPr lang="en-GB" sz="2000" kern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2318493326"/>
                  </a:ext>
                </a:extLst>
              </a:tr>
              <a:tr h="460817"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 dirty="0" err="1">
                          <a:effectLst/>
                        </a:rPr>
                        <a:t>q</a:t>
                      </a:r>
                      <a:r>
                        <a:rPr lang="en-GB" sz="2000" kern="0" baseline="-25000" dirty="0" err="1">
                          <a:effectLst/>
                        </a:rPr>
                        <a:t>OPT</a:t>
                      </a:r>
                      <a:endParaRPr lang="en-GB" sz="2000" kern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 dirty="0">
                          <a:effectLst/>
                        </a:rPr>
                        <a:t>499.7</a:t>
                      </a:r>
                      <a:endParaRPr lang="en-GB" sz="2000" kern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 dirty="0">
                          <a:effectLst/>
                        </a:rPr>
                        <a:t>-0.9%</a:t>
                      </a:r>
                      <a:endParaRPr lang="en-GB" sz="2000" kern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xmlns="" val="1694543002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695820"/>
              </p:ext>
            </p:extLst>
          </p:nvPr>
        </p:nvGraphicFramePr>
        <p:xfrm>
          <a:off x="7740352" y="1700804"/>
          <a:ext cx="1080120" cy="4312409"/>
        </p:xfrm>
        <a:graphic>
          <a:graphicData uri="http://schemas.openxmlformats.org/drawingml/2006/table">
            <a:tbl>
              <a:tblPr firstCol="1" lastRow="1" bandCol="1">
                <a:tableStyleId>{21E4AEA4-8DFA-4A89-87EB-49C32662AFE0}</a:tableStyleId>
              </a:tblPr>
              <a:tblGrid>
                <a:gridCol w="1080120"/>
              </a:tblGrid>
              <a:tr h="1099248"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kern="0" dirty="0" smtClean="0">
                          <a:effectLst/>
                        </a:rPr>
                        <a:t>Energy Loss Contribution from mean &amp; 2</a:t>
                      </a:r>
                      <a:r>
                        <a:rPr lang="en-GB" sz="1400" kern="0" baseline="30000" dirty="0" smtClean="0">
                          <a:effectLst/>
                        </a:rPr>
                        <a:t>nd</a:t>
                      </a:r>
                      <a:r>
                        <a:rPr lang="en-GB" sz="1400" kern="0" dirty="0" smtClean="0">
                          <a:effectLst/>
                        </a:rPr>
                        <a:t> harmonic</a:t>
                      </a:r>
                      <a:endParaRPr lang="en-GB" sz="1400" b="1" kern="7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</a:tr>
              <a:tr h="459023"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 dirty="0">
                          <a:effectLst/>
                        </a:rPr>
                        <a:t>99.63%</a:t>
                      </a:r>
                      <a:endParaRPr lang="en-GB" sz="2000" kern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</a:tr>
              <a:tr h="459023"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 dirty="0" smtClean="0">
                          <a:effectLst/>
                        </a:rPr>
                        <a:t>99.70%</a:t>
                      </a:r>
                      <a:endParaRPr lang="en-GB" sz="2000" kern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</a:tr>
              <a:tr h="459023"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 dirty="0">
                          <a:effectLst/>
                        </a:rPr>
                        <a:t>99.76%</a:t>
                      </a:r>
                      <a:endParaRPr lang="en-GB" sz="2000" kern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</a:tr>
              <a:tr h="459023"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 dirty="0">
                          <a:effectLst/>
                        </a:rPr>
                        <a:t>99.80%</a:t>
                      </a:r>
                      <a:endParaRPr lang="en-GB" sz="2000" kern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</a:tr>
              <a:tr h="459023"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 dirty="0">
                          <a:effectLst/>
                        </a:rPr>
                        <a:t>99.84%</a:t>
                      </a:r>
                      <a:endParaRPr lang="en-GB" sz="2000" kern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</a:tr>
              <a:tr h="459023"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kern="0" dirty="0">
                          <a:effectLst/>
                        </a:rPr>
                        <a:t>99.86%</a:t>
                      </a:r>
                      <a:endParaRPr lang="en-GB" sz="2000" kern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</a:tr>
              <a:tr h="459023">
                <a:tc>
                  <a:txBody>
                    <a:bodyPr/>
                    <a:lstStyle/>
                    <a:p>
                      <a:pPr algn="ctr" fontAlgn="auto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000" kern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0889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179512" y="1556791"/>
            <a:ext cx="3816424" cy="4896545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1200"/>
              </a:spcAft>
            </a:pPr>
            <a:r>
              <a:rPr lang="en-GB" dirty="0"/>
              <a:t>Max </a:t>
            </a:r>
            <a:r>
              <a:rPr lang="en-GB" i="1" dirty="0"/>
              <a:t>q </a:t>
            </a:r>
            <a:r>
              <a:rPr lang="en-GB" dirty="0"/>
              <a:t>allowed at rated speed (</a:t>
            </a:r>
            <a:r>
              <a:rPr lang="en-GB" i="1" dirty="0" err="1"/>
              <a:t>q</a:t>
            </a:r>
            <a:r>
              <a:rPr lang="en-GB" baseline="-25000" dirty="0" err="1"/>
              <a:t>MAX</a:t>
            </a:r>
            <a:r>
              <a:rPr lang="en-GB" dirty="0"/>
              <a:t>) determines </a:t>
            </a:r>
            <a:r>
              <a:rPr lang="en-GB" i="1" dirty="0"/>
              <a:t>T</a:t>
            </a:r>
            <a:r>
              <a:rPr lang="en-GB" baseline="-25000" dirty="0"/>
              <a:t>RATED</a:t>
            </a:r>
            <a:r>
              <a:rPr lang="en-GB" dirty="0"/>
              <a:t> </a:t>
            </a:r>
            <a:endParaRPr lang="en-GB" i="1" dirty="0"/>
          </a:p>
          <a:p>
            <a:pPr>
              <a:spcAft>
                <a:spcPts val="1200"/>
              </a:spcAft>
            </a:pPr>
            <a:r>
              <a:rPr lang="en-GB" dirty="0"/>
              <a:t>Running </a:t>
            </a:r>
            <a:r>
              <a:rPr lang="en-GB" i="1" dirty="0" err="1"/>
              <a:t>q</a:t>
            </a:r>
            <a:r>
              <a:rPr lang="en-GB" baseline="-25000" dirty="0" err="1"/>
              <a:t>OPT</a:t>
            </a:r>
            <a:r>
              <a:rPr lang="en-GB" baseline="-25000" dirty="0"/>
              <a:t>  </a:t>
            </a:r>
            <a:br>
              <a:rPr lang="en-GB" baseline="-25000" dirty="0"/>
            </a:br>
            <a:r>
              <a:rPr lang="en-GB" dirty="0"/>
              <a:t>loss-minimisation strategy reduces </a:t>
            </a:r>
            <a:r>
              <a:rPr lang="en-GB" i="1" dirty="0"/>
              <a:t>T</a:t>
            </a:r>
            <a:r>
              <a:rPr lang="en-GB" baseline="-25000" dirty="0"/>
              <a:t>PEAK  </a:t>
            </a:r>
            <a:r>
              <a:rPr lang="en-GB" dirty="0"/>
              <a:t>experienced</a:t>
            </a:r>
            <a:endParaRPr lang="en-GB" baseline="-25000" dirty="0"/>
          </a:p>
          <a:p>
            <a:pPr>
              <a:spcAft>
                <a:spcPts val="1200"/>
              </a:spcAft>
            </a:pPr>
            <a:r>
              <a:rPr lang="en-GB" dirty="0"/>
              <a:t>Opportunity to reduce </a:t>
            </a:r>
            <a:r>
              <a:rPr lang="en-GB" i="1" dirty="0"/>
              <a:t>T</a:t>
            </a:r>
            <a:r>
              <a:rPr lang="en-GB" baseline="-25000" dirty="0"/>
              <a:t>RATED</a:t>
            </a:r>
            <a:r>
              <a:rPr lang="en-GB" dirty="0"/>
              <a:t> &amp; thus the generator cost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Peak Torque Loading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4" name="Picture 2" descr="D:\USERS\rmb13211\ShareFile\My Files &amp; Folders\Strathcloud\2014-17 PhD\Presentations and Reports\Michael EAWE Paper\Peak Electrical Torque Loadi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5" r="6817"/>
          <a:stretch/>
        </p:blipFill>
        <p:spPr bwMode="auto">
          <a:xfrm>
            <a:off x="3851920" y="1647221"/>
            <a:ext cx="5118722" cy="4302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25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1604</TotalTime>
  <Words>1004</Words>
  <Application>Microsoft Office PowerPoint</Application>
  <PresentationFormat>On-screen Show (4:3)</PresentationFormat>
  <Paragraphs>270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Optimisation of Design &amp; Operation of Generators for Offshore VAWTs</vt:lpstr>
      <vt:lpstr>Overview</vt:lpstr>
      <vt:lpstr>Research Background</vt:lpstr>
      <vt:lpstr>VAWT Powertrain Options</vt:lpstr>
      <vt:lpstr>Torque Harmonics &amp; Control </vt:lpstr>
      <vt:lpstr>PowerPoint Presentation</vt:lpstr>
      <vt:lpstr>Generator Losses</vt:lpstr>
      <vt:lpstr>Losses at different wind speeds</vt:lpstr>
      <vt:lpstr>Peak Torque Loading</vt:lpstr>
      <vt:lpstr>Mechanical Power Loss</vt:lpstr>
      <vt:lpstr>Generator Optimisation Algorithm</vt:lpstr>
      <vt:lpstr>Generator Optimisation Results</vt:lpstr>
      <vt:lpstr>Generator Optimisation Results</vt:lpstr>
      <vt:lpstr>Future Work</vt:lpstr>
      <vt:lpstr>Conclusion</vt:lpstr>
      <vt:lpstr>PowerPoint Presentation</vt:lpstr>
    </vt:vector>
  </TitlesOfParts>
  <Company>University of Strathclyde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 Services</dc:creator>
  <cp:lastModifiedBy>Michael Argent</cp:lastModifiedBy>
  <cp:revision>117</cp:revision>
  <dcterms:created xsi:type="dcterms:W3CDTF">2011-09-15T12:59:51Z</dcterms:created>
  <dcterms:modified xsi:type="dcterms:W3CDTF">2017-01-13T12:06:58Z</dcterms:modified>
</cp:coreProperties>
</file>