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3" r:id="rId2"/>
    <p:sldId id="300" r:id="rId3"/>
    <p:sldId id="306" r:id="rId4"/>
    <p:sldId id="301" r:id="rId5"/>
    <p:sldId id="302" r:id="rId6"/>
    <p:sldId id="303" r:id="rId7"/>
    <p:sldId id="304" r:id="rId8"/>
    <p:sldId id="305" r:id="rId9"/>
    <p:sldId id="311" r:id="rId10"/>
    <p:sldId id="298" r:id="rId11"/>
  </p:sldIdLst>
  <p:sldSz cx="9144000" cy="6858000" type="screen4x3"/>
  <p:notesSz cx="9774238" cy="67246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526B957-7D94-4C1F-9810-447F1C532776}">
          <p14:sldIdLst>
            <p14:sldId id="273"/>
            <p14:sldId id="300"/>
            <p14:sldId id="306"/>
            <p14:sldId id="301"/>
            <p14:sldId id="302"/>
            <p14:sldId id="303"/>
            <p14:sldId id="304"/>
            <p14:sldId id="305"/>
            <p14:sldId id="311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26B"/>
    <a:srgbClr val="254061"/>
    <a:srgbClr val="0E67A1"/>
    <a:srgbClr val="C0DEE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46" y="-78"/>
      </p:cViewPr>
      <p:guideLst>
        <p:guide orient="horz" pos="2118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F07778-A861-481E-ABDB-33516CD7F710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</dgm:pt>
    <dgm:pt modelId="{B2D2527A-0AB1-4901-8852-0FF5D69F7A3F}">
      <dgm:prSet phldrT="[Text]"/>
      <dgm:spPr/>
      <dgm:t>
        <a:bodyPr/>
        <a:lstStyle/>
        <a:p>
          <a:r>
            <a:rPr lang="en-GB" dirty="0" smtClean="0"/>
            <a:t>Generate many possible policies</a:t>
          </a:r>
          <a:endParaRPr lang="en-GB" dirty="0"/>
        </a:p>
      </dgm:t>
    </dgm:pt>
    <dgm:pt modelId="{C709318B-58E9-4A44-BAC1-150C1D84A4F9}" type="parTrans" cxnId="{45251793-D6BD-49FB-8903-4D4D3956C3B4}">
      <dgm:prSet/>
      <dgm:spPr/>
      <dgm:t>
        <a:bodyPr/>
        <a:lstStyle/>
        <a:p>
          <a:endParaRPr lang="en-GB"/>
        </a:p>
      </dgm:t>
    </dgm:pt>
    <dgm:pt modelId="{D243D0FF-ABD0-4BEF-9A6A-10BA12CDB25E}" type="sibTrans" cxnId="{45251793-D6BD-49FB-8903-4D4D3956C3B4}">
      <dgm:prSet/>
      <dgm:spPr/>
      <dgm:t>
        <a:bodyPr/>
        <a:lstStyle/>
        <a:p>
          <a:endParaRPr lang="en-GB"/>
        </a:p>
      </dgm:t>
    </dgm:pt>
    <dgm:pt modelId="{ABFA8B0E-70BE-4951-8018-C215F3B79CB6}">
      <dgm:prSet phldrT="[Text]"/>
      <dgm:spPr/>
      <dgm:t>
        <a:bodyPr/>
        <a:lstStyle/>
        <a:p>
          <a:r>
            <a:rPr lang="en-GB" dirty="0" smtClean="0"/>
            <a:t>Calculate the value of each feasible policy</a:t>
          </a:r>
          <a:endParaRPr lang="en-GB" dirty="0"/>
        </a:p>
      </dgm:t>
    </dgm:pt>
    <dgm:pt modelId="{EAE23EBA-64EA-4D3B-BCF3-68C88B48227F}" type="parTrans" cxnId="{EB0E519E-C701-4F09-9902-A98984FF9C46}">
      <dgm:prSet/>
      <dgm:spPr/>
      <dgm:t>
        <a:bodyPr/>
        <a:lstStyle/>
        <a:p>
          <a:endParaRPr lang="en-GB"/>
        </a:p>
      </dgm:t>
    </dgm:pt>
    <dgm:pt modelId="{9BB41EFF-88A9-43F5-864D-B2BECBDF6667}" type="sibTrans" cxnId="{EB0E519E-C701-4F09-9902-A98984FF9C46}">
      <dgm:prSet/>
      <dgm:spPr/>
      <dgm:t>
        <a:bodyPr/>
        <a:lstStyle/>
        <a:p>
          <a:endParaRPr lang="en-GB"/>
        </a:p>
      </dgm:t>
    </dgm:pt>
    <dgm:pt modelId="{63529498-084D-48CE-A486-0712D0A0A642}">
      <dgm:prSet phldrT="[Text]"/>
      <dgm:spPr/>
      <dgm:t>
        <a:bodyPr/>
        <a:lstStyle/>
        <a:p>
          <a:r>
            <a:rPr lang="en-GB" dirty="0" smtClean="0"/>
            <a:t>Eliminate policies which can’t be carried out </a:t>
          </a:r>
          <a:endParaRPr lang="en-GB" dirty="0"/>
        </a:p>
      </dgm:t>
    </dgm:pt>
    <dgm:pt modelId="{A6B41F65-4458-492F-84A1-B66D0F96D5F2}" type="parTrans" cxnId="{6188954B-8006-4DB9-80BC-130817D037F1}">
      <dgm:prSet/>
      <dgm:spPr/>
      <dgm:t>
        <a:bodyPr/>
        <a:lstStyle/>
        <a:p>
          <a:endParaRPr lang="en-GB"/>
        </a:p>
      </dgm:t>
    </dgm:pt>
    <dgm:pt modelId="{8A4402DF-F08F-4CC0-8767-C25F7CEDDB81}" type="sibTrans" cxnId="{6188954B-8006-4DB9-80BC-130817D037F1}">
      <dgm:prSet/>
      <dgm:spPr/>
      <dgm:t>
        <a:bodyPr/>
        <a:lstStyle/>
        <a:p>
          <a:endParaRPr lang="en-GB"/>
        </a:p>
      </dgm:t>
    </dgm:pt>
    <dgm:pt modelId="{DEE38EF5-4254-476B-9ABD-8049A236F425}">
      <dgm:prSet phldrT="[Text]"/>
      <dgm:spPr/>
      <dgm:t>
        <a:bodyPr/>
        <a:lstStyle/>
        <a:p>
          <a:r>
            <a:rPr lang="en-GB" dirty="0" smtClean="0"/>
            <a:t>Select the highest value</a:t>
          </a:r>
          <a:endParaRPr lang="en-GB" dirty="0"/>
        </a:p>
      </dgm:t>
    </dgm:pt>
    <dgm:pt modelId="{080794AF-E8A1-420B-AB68-993A4FEE5F80}" type="parTrans" cxnId="{0F3A2441-EA78-474C-B59B-06F76C48DAFB}">
      <dgm:prSet/>
      <dgm:spPr/>
      <dgm:t>
        <a:bodyPr/>
        <a:lstStyle/>
        <a:p>
          <a:endParaRPr lang="en-GB"/>
        </a:p>
      </dgm:t>
    </dgm:pt>
    <dgm:pt modelId="{CE5C255F-3CDD-4A8B-B994-775F290D55DF}" type="sibTrans" cxnId="{0F3A2441-EA78-474C-B59B-06F76C48DAFB}">
      <dgm:prSet/>
      <dgm:spPr/>
      <dgm:t>
        <a:bodyPr/>
        <a:lstStyle/>
        <a:p>
          <a:endParaRPr lang="en-GB"/>
        </a:p>
      </dgm:t>
    </dgm:pt>
    <dgm:pt modelId="{AC6AD141-0303-454D-BE0F-BE447C8A8231}" type="pres">
      <dgm:prSet presAssocID="{EEF07778-A861-481E-ABDB-33516CD7F710}" presName="linearFlow" presStyleCnt="0">
        <dgm:presLayoutVars>
          <dgm:resizeHandles val="exact"/>
        </dgm:presLayoutVars>
      </dgm:prSet>
      <dgm:spPr/>
    </dgm:pt>
    <dgm:pt modelId="{AA903C52-B1CD-43F4-BD2B-1176572E31FE}" type="pres">
      <dgm:prSet presAssocID="{B2D2527A-0AB1-4901-8852-0FF5D69F7A3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B3869D-A67F-4A90-9FD0-7140FE43A7C3}" type="pres">
      <dgm:prSet presAssocID="{D243D0FF-ABD0-4BEF-9A6A-10BA12CDB25E}" presName="sibTrans" presStyleLbl="sibTrans2D1" presStyleIdx="0" presStyleCnt="3"/>
      <dgm:spPr/>
      <dgm:t>
        <a:bodyPr/>
        <a:lstStyle/>
        <a:p>
          <a:endParaRPr lang="en-GB"/>
        </a:p>
      </dgm:t>
    </dgm:pt>
    <dgm:pt modelId="{396F5E46-DD7A-4888-AB18-9E3B44065980}" type="pres">
      <dgm:prSet presAssocID="{D243D0FF-ABD0-4BEF-9A6A-10BA12CDB25E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7F89F4BF-7E80-4F31-91E3-C6DD14C1A73D}" type="pres">
      <dgm:prSet presAssocID="{63529498-084D-48CE-A486-0712D0A0A64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1C609F-9F8A-4D7B-8AEB-A89A93E06C79}" type="pres">
      <dgm:prSet presAssocID="{8A4402DF-F08F-4CC0-8767-C25F7CEDDB81}" presName="sibTrans" presStyleLbl="sibTrans2D1" presStyleIdx="1" presStyleCnt="3"/>
      <dgm:spPr/>
      <dgm:t>
        <a:bodyPr/>
        <a:lstStyle/>
        <a:p>
          <a:endParaRPr lang="en-GB"/>
        </a:p>
      </dgm:t>
    </dgm:pt>
    <dgm:pt modelId="{BE41AC62-34BB-47DE-A2F5-20D2F55DF76E}" type="pres">
      <dgm:prSet presAssocID="{8A4402DF-F08F-4CC0-8767-C25F7CEDDB81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7E6C5E4F-6EE4-4D20-8054-DCED80DB94EB}" type="pres">
      <dgm:prSet presAssocID="{ABFA8B0E-70BE-4951-8018-C215F3B79CB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E49856-D94C-4B16-AD00-8A515C875A9A}" type="pres">
      <dgm:prSet presAssocID="{9BB41EFF-88A9-43F5-864D-B2BECBDF6667}" presName="sibTrans" presStyleLbl="sibTrans2D1" presStyleIdx="2" presStyleCnt="3"/>
      <dgm:spPr/>
      <dgm:t>
        <a:bodyPr/>
        <a:lstStyle/>
        <a:p>
          <a:endParaRPr lang="en-GB"/>
        </a:p>
      </dgm:t>
    </dgm:pt>
    <dgm:pt modelId="{39558A5B-74B0-4296-BA5A-CF644077CE30}" type="pres">
      <dgm:prSet presAssocID="{9BB41EFF-88A9-43F5-864D-B2BECBDF6667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1BC14025-A948-419B-B78C-7C83FA63C928}" type="pres">
      <dgm:prSet presAssocID="{DEE38EF5-4254-476B-9ABD-8049A236F42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2E73CF6-7B0E-4FC9-9B7F-CFC4BC150321}" type="presOf" srcId="{8A4402DF-F08F-4CC0-8767-C25F7CEDDB81}" destId="{6A1C609F-9F8A-4D7B-8AEB-A89A93E06C79}" srcOrd="0" destOrd="0" presId="urn:microsoft.com/office/officeart/2005/8/layout/process2"/>
    <dgm:cxn modelId="{CA8C9BA8-A251-4E4B-A3FA-44F41B02A76E}" type="presOf" srcId="{9BB41EFF-88A9-43F5-864D-B2BECBDF6667}" destId="{E2E49856-D94C-4B16-AD00-8A515C875A9A}" srcOrd="0" destOrd="0" presId="urn:microsoft.com/office/officeart/2005/8/layout/process2"/>
    <dgm:cxn modelId="{5EF96C9A-BF70-4A1C-817F-DBC8CB22F8D2}" type="presOf" srcId="{D243D0FF-ABD0-4BEF-9A6A-10BA12CDB25E}" destId="{20B3869D-A67F-4A90-9FD0-7140FE43A7C3}" srcOrd="0" destOrd="0" presId="urn:microsoft.com/office/officeart/2005/8/layout/process2"/>
    <dgm:cxn modelId="{BE617788-17AE-47D0-8339-FE35EF54A0F9}" type="presOf" srcId="{ABFA8B0E-70BE-4951-8018-C215F3B79CB6}" destId="{7E6C5E4F-6EE4-4D20-8054-DCED80DB94EB}" srcOrd="0" destOrd="0" presId="urn:microsoft.com/office/officeart/2005/8/layout/process2"/>
    <dgm:cxn modelId="{75500D8C-E61D-4E52-B9F7-9D689A761749}" type="presOf" srcId="{D243D0FF-ABD0-4BEF-9A6A-10BA12CDB25E}" destId="{396F5E46-DD7A-4888-AB18-9E3B44065980}" srcOrd="1" destOrd="0" presId="urn:microsoft.com/office/officeart/2005/8/layout/process2"/>
    <dgm:cxn modelId="{90419BB9-E40E-4A17-BF04-F6050E552870}" type="presOf" srcId="{DEE38EF5-4254-476B-9ABD-8049A236F425}" destId="{1BC14025-A948-419B-B78C-7C83FA63C928}" srcOrd="0" destOrd="0" presId="urn:microsoft.com/office/officeart/2005/8/layout/process2"/>
    <dgm:cxn modelId="{6188954B-8006-4DB9-80BC-130817D037F1}" srcId="{EEF07778-A861-481E-ABDB-33516CD7F710}" destId="{63529498-084D-48CE-A486-0712D0A0A642}" srcOrd="1" destOrd="0" parTransId="{A6B41F65-4458-492F-84A1-B66D0F96D5F2}" sibTransId="{8A4402DF-F08F-4CC0-8767-C25F7CEDDB81}"/>
    <dgm:cxn modelId="{58DC2D12-B5BF-44B1-8882-30F3AAD2CC0E}" type="presOf" srcId="{9BB41EFF-88A9-43F5-864D-B2BECBDF6667}" destId="{39558A5B-74B0-4296-BA5A-CF644077CE30}" srcOrd="1" destOrd="0" presId="urn:microsoft.com/office/officeart/2005/8/layout/process2"/>
    <dgm:cxn modelId="{0F3A2441-EA78-474C-B59B-06F76C48DAFB}" srcId="{EEF07778-A861-481E-ABDB-33516CD7F710}" destId="{DEE38EF5-4254-476B-9ABD-8049A236F425}" srcOrd="3" destOrd="0" parTransId="{080794AF-E8A1-420B-AB68-993A4FEE5F80}" sibTransId="{CE5C255F-3CDD-4A8B-B994-775F290D55DF}"/>
    <dgm:cxn modelId="{EB0E519E-C701-4F09-9902-A98984FF9C46}" srcId="{EEF07778-A861-481E-ABDB-33516CD7F710}" destId="{ABFA8B0E-70BE-4951-8018-C215F3B79CB6}" srcOrd="2" destOrd="0" parTransId="{EAE23EBA-64EA-4D3B-BCF3-68C88B48227F}" sibTransId="{9BB41EFF-88A9-43F5-864D-B2BECBDF6667}"/>
    <dgm:cxn modelId="{E9D7A398-89B9-4D0F-9751-0F4412A50F08}" type="presOf" srcId="{63529498-084D-48CE-A486-0712D0A0A642}" destId="{7F89F4BF-7E80-4F31-91E3-C6DD14C1A73D}" srcOrd="0" destOrd="0" presId="urn:microsoft.com/office/officeart/2005/8/layout/process2"/>
    <dgm:cxn modelId="{619AC920-19EA-4BFC-8894-BE84C9E961B8}" type="presOf" srcId="{B2D2527A-0AB1-4901-8852-0FF5D69F7A3F}" destId="{AA903C52-B1CD-43F4-BD2B-1176572E31FE}" srcOrd="0" destOrd="0" presId="urn:microsoft.com/office/officeart/2005/8/layout/process2"/>
    <dgm:cxn modelId="{AAC7E0E6-23D3-4837-8F46-B1F5575D2F97}" type="presOf" srcId="{EEF07778-A861-481E-ABDB-33516CD7F710}" destId="{AC6AD141-0303-454D-BE0F-BE447C8A8231}" srcOrd="0" destOrd="0" presId="urn:microsoft.com/office/officeart/2005/8/layout/process2"/>
    <dgm:cxn modelId="{97487F09-C802-4704-8366-FA67F1E67F33}" type="presOf" srcId="{8A4402DF-F08F-4CC0-8767-C25F7CEDDB81}" destId="{BE41AC62-34BB-47DE-A2F5-20D2F55DF76E}" srcOrd="1" destOrd="0" presId="urn:microsoft.com/office/officeart/2005/8/layout/process2"/>
    <dgm:cxn modelId="{45251793-D6BD-49FB-8903-4D4D3956C3B4}" srcId="{EEF07778-A861-481E-ABDB-33516CD7F710}" destId="{B2D2527A-0AB1-4901-8852-0FF5D69F7A3F}" srcOrd="0" destOrd="0" parTransId="{C709318B-58E9-4A44-BAC1-150C1D84A4F9}" sibTransId="{D243D0FF-ABD0-4BEF-9A6A-10BA12CDB25E}"/>
    <dgm:cxn modelId="{7B2A6F42-37D7-432A-846A-4A55FA17117B}" type="presParOf" srcId="{AC6AD141-0303-454D-BE0F-BE447C8A8231}" destId="{AA903C52-B1CD-43F4-BD2B-1176572E31FE}" srcOrd="0" destOrd="0" presId="urn:microsoft.com/office/officeart/2005/8/layout/process2"/>
    <dgm:cxn modelId="{01D29238-ABED-436F-AB34-72739D98AD90}" type="presParOf" srcId="{AC6AD141-0303-454D-BE0F-BE447C8A8231}" destId="{20B3869D-A67F-4A90-9FD0-7140FE43A7C3}" srcOrd="1" destOrd="0" presId="urn:microsoft.com/office/officeart/2005/8/layout/process2"/>
    <dgm:cxn modelId="{1BE255C6-0A5B-495F-BBE3-12ABFEF9FBCB}" type="presParOf" srcId="{20B3869D-A67F-4A90-9FD0-7140FE43A7C3}" destId="{396F5E46-DD7A-4888-AB18-9E3B44065980}" srcOrd="0" destOrd="0" presId="urn:microsoft.com/office/officeart/2005/8/layout/process2"/>
    <dgm:cxn modelId="{30F59D90-9735-4401-B3FC-315F21E67B18}" type="presParOf" srcId="{AC6AD141-0303-454D-BE0F-BE447C8A8231}" destId="{7F89F4BF-7E80-4F31-91E3-C6DD14C1A73D}" srcOrd="2" destOrd="0" presId="urn:microsoft.com/office/officeart/2005/8/layout/process2"/>
    <dgm:cxn modelId="{7C07C599-D5DB-4B4E-BD00-750AD8DBBCEF}" type="presParOf" srcId="{AC6AD141-0303-454D-BE0F-BE447C8A8231}" destId="{6A1C609F-9F8A-4D7B-8AEB-A89A93E06C79}" srcOrd="3" destOrd="0" presId="urn:microsoft.com/office/officeart/2005/8/layout/process2"/>
    <dgm:cxn modelId="{89707351-BAAB-4AD4-8443-00D38311C8F6}" type="presParOf" srcId="{6A1C609F-9F8A-4D7B-8AEB-A89A93E06C79}" destId="{BE41AC62-34BB-47DE-A2F5-20D2F55DF76E}" srcOrd="0" destOrd="0" presId="urn:microsoft.com/office/officeart/2005/8/layout/process2"/>
    <dgm:cxn modelId="{C97E6C28-8BDE-446E-9A89-7918740DA44B}" type="presParOf" srcId="{AC6AD141-0303-454D-BE0F-BE447C8A8231}" destId="{7E6C5E4F-6EE4-4D20-8054-DCED80DB94EB}" srcOrd="4" destOrd="0" presId="urn:microsoft.com/office/officeart/2005/8/layout/process2"/>
    <dgm:cxn modelId="{A5A9F8A2-523A-4150-B299-82B3DE125EFA}" type="presParOf" srcId="{AC6AD141-0303-454D-BE0F-BE447C8A8231}" destId="{E2E49856-D94C-4B16-AD00-8A515C875A9A}" srcOrd="5" destOrd="0" presId="urn:microsoft.com/office/officeart/2005/8/layout/process2"/>
    <dgm:cxn modelId="{9CB2343A-38CC-4748-A8D1-655F864214EC}" type="presParOf" srcId="{E2E49856-D94C-4B16-AD00-8A515C875A9A}" destId="{39558A5B-74B0-4296-BA5A-CF644077CE30}" srcOrd="0" destOrd="0" presId="urn:microsoft.com/office/officeart/2005/8/layout/process2"/>
    <dgm:cxn modelId="{160E5D79-2246-4EF1-8295-F2A1677F43DE}" type="presParOf" srcId="{AC6AD141-0303-454D-BE0F-BE447C8A8231}" destId="{1BC14025-A948-419B-B78C-7C83FA63C928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903C52-B1CD-43F4-BD2B-1176572E31FE}">
      <dsp:nvSpPr>
        <dsp:cNvPr id="0" name=""/>
        <dsp:cNvSpPr/>
      </dsp:nvSpPr>
      <dsp:spPr>
        <a:xfrm>
          <a:off x="309522" y="2320"/>
          <a:ext cx="1613202" cy="8632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Generate many possible policies</a:t>
          </a:r>
          <a:endParaRPr lang="en-GB" sz="1600" kern="1200" dirty="0"/>
        </a:p>
      </dsp:txBody>
      <dsp:txXfrm>
        <a:off x="334806" y="27604"/>
        <a:ext cx="1562634" cy="812684"/>
      </dsp:txXfrm>
    </dsp:sp>
    <dsp:sp modelId="{20B3869D-A67F-4A90-9FD0-7140FE43A7C3}">
      <dsp:nvSpPr>
        <dsp:cNvPr id="0" name=""/>
        <dsp:cNvSpPr/>
      </dsp:nvSpPr>
      <dsp:spPr>
        <a:xfrm rot="5400000">
          <a:off x="954264" y="887154"/>
          <a:ext cx="323719" cy="388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-5400000">
        <a:off x="999585" y="919526"/>
        <a:ext cx="233077" cy="226603"/>
      </dsp:txXfrm>
    </dsp:sp>
    <dsp:sp modelId="{7F89F4BF-7E80-4F31-91E3-C6DD14C1A73D}">
      <dsp:nvSpPr>
        <dsp:cNvPr id="0" name=""/>
        <dsp:cNvSpPr/>
      </dsp:nvSpPr>
      <dsp:spPr>
        <a:xfrm>
          <a:off x="309522" y="1297198"/>
          <a:ext cx="1613202" cy="863252"/>
        </a:xfrm>
        <a:prstGeom prst="roundRect">
          <a:avLst>
            <a:gd name="adj" fmla="val 10000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Eliminate policies which can’t be carried out </a:t>
          </a:r>
          <a:endParaRPr lang="en-GB" sz="1600" kern="1200" dirty="0"/>
        </a:p>
      </dsp:txBody>
      <dsp:txXfrm>
        <a:off x="334806" y="1322482"/>
        <a:ext cx="1562634" cy="812684"/>
      </dsp:txXfrm>
    </dsp:sp>
    <dsp:sp modelId="{6A1C609F-9F8A-4D7B-8AEB-A89A93E06C79}">
      <dsp:nvSpPr>
        <dsp:cNvPr id="0" name=""/>
        <dsp:cNvSpPr/>
      </dsp:nvSpPr>
      <dsp:spPr>
        <a:xfrm rot="5400000">
          <a:off x="954264" y="2182032"/>
          <a:ext cx="323719" cy="388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-5400000">
        <a:off x="999585" y="2214404"/>
        <a:ext cx="233077" cy="226603"/>
      </dsp:txXfrm>
    </dsp:sp>
    <dsp:sp modelId="{7E6C5E4F-6EE4-4D20-8054-DCED80DB94EB}">
      <dsp:nvSpPr>
        <dsp:cNvPr id="0" name=""/>
        <dsp:cNvSpPr/>
      </dsp:nvSpPr>
      <dsp:spPr>
        <a:xfrm>
          <a:off x="309522" y="2592077"/>
          <a:ext cx="1613202" cy="863252"/>
        </a:xfrm>
        <a:prstGeom prst="roundRect">
          <a:avLst>
            <a:gd name="adj" fmla="val 10000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Calculate the value of each feasible policy</a:t>
          </a:r>
          <a:endParaRPr lang="en-GB" sz="1600" kern="1200" dirty="0"/>
        </a:p>
      </dsp:txBody>
      <dsp:txXfrm>
        <a:off x="334806" y="2617361"/>
        <a:ext cx="1562634" cy="812684"/>
      </dsp:txXfrm>
    </dsp:sp>
    <dsp:sp modelId="{E2E49856-D94C-4B16-AD00-8A515C875A9A}">
      <dsp:nvSpPr>
        <dsp:cNvPr id="0" name=""/>
        <dsp:cNvSpPr/>
      </dsp:nvSpPr>
      <dsp:spPr>
        <a:xfrm rot="5400000">
          <a:off x="954264" y="3476910"/>
          <a:ext cx="323719" cy="3884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 rot="-5400000">
        <a:off x="999585" y="3509282"/>
        <a:ext cx="233077" cy="226603"/>
      </dsp:txXfrm>
    </dsp:sp>
    <dsp:sp modelId="{1BC14025-A948-419B-B78C-7C83FA63C928}">
      <dsp:nvSpPr>
        <dsp:cNvPr id="0" name=""/>
        <dsp:cNvSpPr/>
      </dsp:nvSpPr>
      <dsp:spPr>
        <a:xfrm>
          <a:off x="309522" y="3886955"/>
          <a:ext cx="1613202" cy="863252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Select the highest value</a:t>
          </a:r>
          <a:endParaRPr lang="en-GB" sz="1600" kern="1200" dirty="0"/>
        </a:p>
      </dsp:txBody>
      <dsp:txXfrm>
        <a:off x="334806" y="3912239"/>
        <a:ext cx="1562634" cy="812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4" y="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5103D7F7-97BD-49D0-B9CE-923848E1B6B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725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4" y="638725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31C8408D-2EBE-4F4F-8185-A57A1590B9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8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4" y="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7260B371-BA4E-4D75-BE42-C76E8C8FE6AE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06750" y="503238"/>
            <a:ext cx="3360738" cy="2522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79" tIns="45139" rIns="90279" bIns="4513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94209"/>
            <a:ext cx="7819390" cy="3026093"/>
          </a:xfrm>
          <a:prstGeom prst="rect">
            <a:avLst/>
          </a:prstGeom>
        </p:spPr>
        <p:txBody>
          <a:bodyPr vert="horz" lIns="90279" tIns="45139" rIns="90279" bIns="4513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725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4" y="6387251"/>
            <a:ext cx="4235503" cy="33623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48D08F07-51D3-455B-8EE2-94DE0DEDB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5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8F07-51D3-455B-8EE2-94DE0DEDB95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023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062664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7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" y="980728"/>
            <a:ext cx="8229600" cy="21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Rafael Dawid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E67A1"/>
                </a:solidFill>
              </a:rPr>
              <a:t>Decision</a:t>
            </a:r>
            <a:r>
              <a:rPr lang="en-GB" baseline="0" dirty="0" smtClean="0">
                <a:solidFill>
                  <a:srgbClr val="0E67A1"/>
                </a:solidFill>
              </a:rPr>
              <a:t> support tool for offshore O&amp;M</a:t>
            </a:r>
            <a:endParaRPr lang="en-GB" dirty="0">
              <a:solidFill>
                <a:srgbClr val="0E67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3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9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9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7C3808-D0E5-4D15-A9FF-8BA6ECFFB88B}" type="datetimeFigureOut">
              <a:rPr lang="en-GB" smtClean="0"/>
              <a:pPr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D2E422D-0E65-4B81-9088-EA407164B4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50" r:id="rId3"/>
    <p:sldLayoutId id="2147483651" r:id="rId4"/>
    <p:sldLayoutId id="2147483652" r:id="rId5"/>
    <p:sldLayoutId id="2147483654" r:id="rId6"/>
    <p:sldLayoutId id="2147483664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299" y="1268761"/>
            <a:ext cx="7263037" cy="1368151"/>
          </a:xfrm>
        </p:spPr>
        <p:txBody>
          <a:bodyPr/>
          <a:lstStyle/>
          <a:p>
            <a:r>
              <a:rPr lang="en-GB" b="1" dirty="0">
                <a:solidFill>
                  <a:srgbClr val="03426B"/>
                </a:solidFill>
                <a:latin typeface="Gill Sans MT" panose="020B0502020104020203" pitchFamily="34" charset="0"/>
              </a:rPr>
              <a:t>Development of an O&amp;M </a:t>
            </a:r>
            <a:r>
              <a:rPr lang="en-GB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Tool </a:t>
            </a:r>
            <a:r>
              <a:rPr lang="en-GB" b="1" dirty="0">
                <a:solidFill>
                  <a:srgbClr val="03426B"/>
                </a:solidFill>
                <a:latin typeface="Gill Sans MT" panose="020B0502020104020203" pitchFamily="34" charset="0"/>
              </a:rPr>
              <a:t>for </a:t>
            </a:r>
            <a:r>
              <a:rPr lang="en-GB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Offshore Wind Farms</a:t>
            </a:r>
            <a:endParaRPr lang="en-GB" b="1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429000"/>
            <a:ext cx="7376864" cy="2304256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Rafael Dawid</a:t>
            </a:r>
          </a:p>
          <a:p>
            <a:r>
              <a:rPr lang="en-GB" sz="20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Rafael.dawid@strath.ac.uk</a:t>
            </a:r>
          </a:p>
          <a:p>
            <a:endParaRPr lang="en-GB" sz="2200" dirty="0" smtClean="0">
              <a:solidFill>
                <a:schemeClr val="bg1">
                  <a:lumMod val="50000"/>
                </a:schemeClr>
              </a:solidFill>
              <a:latin typeface="Gill Sans MT" panose="020B0502020104020203" pitchFamily="34" charset="0"/>
            </a:endParaRPr>
          </a:p>
          <a:p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Supervised by:</a:t>
            </a:r>
            <a:endParaRPr lang="en-GB" sz="2800" dirty="0">
              <a:solidFill>
                <a:schemeClr val="tx1">
                  <a:lumMod val="65000"/>
                  <a:lumOff val="35000"/>
                </a:schemeClr>
              </a:solidFill>
              <a:latin typeface="Gill Sans MT" panose="020B0502020104020203" pitchFamily="34" charset="0"/>
            </a:endParaRPr>
          </a:p>
          <a:p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David McMillan &amp; Matthew Revie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9" y="2780928"/>
            <a:ext cx="822960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2250138" y="116632"/>
            <a:ext cx="330768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Questions </a:t>
            </a:r>
            <a:r>
              <a:rPr lang="en-GB" dirty="0" smtClean="0">
                <a:solidFill>
                  <a:srgbClr val="03426B"/>
                </a:solidFill>
                <a:latin typeface="+mj-lt"/>
              </a:rPr>
              <a:t>?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" y="4996402"/>
            <a:ext cx="1971645" cy="1312918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2051720" y="1584146"/>
            <a:ext cx="5040560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8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f</a:t>
            </a:r>
            <a:r>
              <a:rPr lang="en-GB" sz="2800" dirty="0" err="1" smtClean="0">
                <a:solidFill>
                  <a:srgbClr val="03426B"/>
                </a:solidFill>
                <a:latin typeface="Gill Sans MT" panose="020B0502020104020203" pitchFamily="34" charset="0"/>
              </a:rPr>
              <a:t>uturewind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2017 is sponsored by: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2483768" y="5402588"/>
            <a:ext cx="6552727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2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Organised by the Wind &amp; Marine Energy Systems CDT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856" y="2140503"/>
            <a:ext cx="1825248" cy="1216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80"/>
            <a:ext cx="9144000" cy="11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412776"/>
            <a:ext cx="8229600" cy="4752527"/>
          </a:xfrm>
        </p:spPr>
        <p:txBody>
          <a:bodyPr>
            <a:normAutofit lnSpcReduction="10000"/>
          </a:bodyPr>
          <a:lstStyle/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The problem: On </a:t>
            </a:r>
            <a:r>
              <a:rPr lang="en-GB" sz="2800" dirty="0">
                <a:solidFill>
                  <a:srgbClr val="03426B"/>
                </a:solidFill>
                <a:latin typeface="Gill Sans MT" panose="020B0502020104020203" pitchFamily="34" charset="0"/>
              </a:rPr>
              <a:t>the day planning maintenance actions at an offshore wind farm: </a:t>
            </a:r>
          </a:p>
          <a:p>
            <a:pPr lvl="1"/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Which vessels to use?</a:t>
            </a:r>
          </a:p>
          <a:p>
            <a:pPr lvl="1"/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Which turbines to visit?</a:t>
            </a:r>
          </a:p>
          <a:p>
            <a:pPr lvl="1"/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In what order should repairs be carried out?</a:t>
            </a:r>
          </a:p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Vessel routing is still </a:t>
            </a:r>
            <a:r>
              <a:rPr lang="en-GB" sz="2800" dirty="0">
                <a:solidFill>
                  <a:srgbClr val="03426B"/>
                </a:solidFill>
                <a:latin typeface="Gill Sans MT" panose="020B0502020104020203" pitchFamily="34" charset="0"/>
              </a:rPr>
              <a:t>planned without decision support 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tools</a:t>
            </a:r>
            <a:endParaRPr lang="en-GB" sz="28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Low wind turbine accessibility </a:t>
            </a:r>
            <a:r>
              <a:rPr lang="en-GB" sz="2800" dirty="0">
                <a:solidFill>
                  <a:srgbClr val="03426B"/>
                </a:solidFill>
                <a:latin typeface="Gill Sans MT" panose="020B0502020104020203" pitchFamily="34" charset="0"/>
              </a:rPr>
              <a:t>during winter</a:t>
            </a:r>
          </a:p>
          <a:p>
            <a:r>
              <a:rPr lang="en-GB" sz="2800" dirty="0">
                <a:solidFill>
                  <a:srgbClr val="03426B"/>
                </a:solidFill>
                <a:latin typeface="Gill Sans MT" panose="020B0502020104020203" pitchFamily="34" charset="0"/>
              </a:rPr>
              <a:t>High uncertainties (failure diagnosis, repair duration, human error, transfer onto turbine not always possible)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Introduction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3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2411760" y="1556792"/>
            <a:ext cx="6285384" cy="468052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Not all possibilities can be analysed: number of possible combinations increases exponentially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with no. of WTs</a:t>
            </a:r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Key constraints are: time, vessel capacity, number of technicians 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Value = Rewards minus costs 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Is highest value policy always best?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Methodology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58594581"/>
              </p:ext>
            </p:extLst>
          </p:nvPr>
        </p:nvGraphicFramePr>
        <p:xfrm>
          <a:off x="179512" y="1484784"/>
          <a:ext cx="223224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78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Model Inputs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" y="1711077"/>
            <a:ext cx="4788024" cy="4788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582" y="1628800"/>
            <a:ext cx="4613095" cy="3030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2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Output: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Vessel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Dispatch Strategy</a:t>
            </a:r>
          </a:p>
        </p:txBody>
      </p:sp>
      <p:pic>
        <p:nvPicPr>
          <p:cNvPr id="6" name="Picture 2" descr="D:\USERS\mlb08156\Desktop\WindEurope EWEA\EWEA Case study\newroutepl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7432346" cy="479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97969"/>
            <a:ext cx="4788024" cy="478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1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Output: Gantt Chart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82659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42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23528" y="1412776"/>
            <a:ext cx="8496944" cy="4281339"/>
          </a:xfr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 some instances, only a handful of policies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enable visiting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the maximum number of turbines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Output:  Value function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7215115" cy="35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024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484784"/>
            <a:ext cx="8229600" cy="453650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Probability of successfully carrying out a policy is calculated. Factors considered (user inputs):</a:t>
            </a:r>
          </a:p>
          <a:p>
            <a:pPr lvl="1"/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Probability of successful transfer from </a:t>
            </a:r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a given vessel onto a given </a:t>
            </a:r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turbine</a:t>
            </a:r>
          </a:p>
          <a:p>
            <a:pPr lvl="1"/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Probability of each individual repair not taking longer than the expected duration + slack time</a:t>
            </a:r>
          </a:p>
          <a:p>
            <a:pPr lvl="1"/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Probability of correct </a:t>
            </a:r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failure diagnosis </a:t>
            </a:r>
            <a:endParaRPr lang="en-GB" sz="2400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Risk appetite can be defined by the user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Probability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12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Summary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3528" y="1586718"/>
            <a:ext cx="3960440" cy="45065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8000"/>
              <a:buNone/>
            </a:pPr>
            <a:r>
              <a:rPr lang="en-GB" sz="2000" b="1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Conclusions</a:t>
            </a:r>
          </a:p>
          <a:p>
            <a:pPr marL="0" indent="0">
              <a:buSzPct val="88000"/>
              <a:buNone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No other models in academia which can deal with the practical problem </a:t>
            </a:r>
          </a:p>
          <a:p>
            <a:pPr marL="0" indent="0">
              <a:buSzPct val="88000"/>
              <a:buNone/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Assumptions &amp; inputs verified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by offshore O&amp;M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operator</a:t>
            </a:r>
          </a:p>
          <a:p>
            <a:pPr marL="0" indent="0">
              <a:buSzPct val="88000"/>
              <a:buNone/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User-friendly outputs</a:t>
            </a:r>
            <a:endParaRPr lang="en-GB" sz="2000" dirty="0">
              <a:solidFill>
                <a:schemeClr val="tx2">
                  <a:lumMod val="50000"/>
                </a:schemeClr>
              </a:solidFill>
              <a:latin typeface="Gill Sans MT" panose="020B0502020104020203" pitchFamily="34" charset="0"/>
              <a:cs typeface="Aparajita" panose="020B0604020202020204" pitchFamily="34" charset="0"/>
            </a:endParaRPr>
          </a:p>
          <a:p>
            <a:pPr marL="0" indent="0">
              <a:buSzPct val="88000"/>
              <a:buNone/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Computational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time can be changed depending on the desired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accuracy</a:t>
            </a:r>
          </a:p>
          <a:p>
            <a:pPr marL="0" indent="0">
              <a:buSzPct val="88000"/>
              <a:buNone/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“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Repair probability” variable can be used to eliminate policies which are highly unlikely to be successful </a:t>
            </a:r>
            <a:endParaRPr lang="en-GB" sz="2000" dirty="0" smtClean="0">
              <a:solidFill>
                <a:schemeClr val="tx2">
                  <a:lumMod val="50000"/>
                </a:schemeClr>
              </a:solidFill>
              <a:latin typeface="Gill Sans MT" panose="020B0502020104020203" pitchFamily="34" charset="0"/>
              <a:cs typeface="Aparajita" panose="020B0604020202020204" pitchFamily="34" charset="0"/>
            </a:endParaRPr>
          </a:p>
          <a:p>
            <a:pPr marL="0" indent="0">
              <a:buSzPct val="88000"/>
              <a:buNone/>
            </a:pPr>
            <a:endParaRPr lang="en-GB" sz="2000" dirty="0"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marL="0" indent="0">
              <a:buSzPct val="88000"/>
              <a:buNone/>
            </a:pPr>
            <a:endParaRPr lang="en-GB" sz="2000" b="1" dirty="0" smtClean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44008" y="1586718"/>
            <a:ext cx="4248472" cy="45065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88000"/>
              <a:buNone/>
            </a:pPr>
            <a:r>
              <a:rPr lang="en-GB" sz="2000" b="1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Future Work</a:t>
            </a:r>
            <a:endParaRPr lang="en-GB" sz="2000" b="1" dirty="0">
              <a:solidFill>
                <a:schemeClr val="tx2">
                  <a:lumMod val="50000"/>
                </a:schemeClr>
              </a:solidFill>
              <a:latin typeface="Gill Sans MT" panose="020B0502020104020203" pitchFamily="34" charset="0"/>
              <a:cs typeface="Aparajita" panose="020B0604020202020204" pitchFamily="34" charset="0"/>
            </a:endParaRPr>
          </a:p>
          <a:p>
            <a:pPr marL="0" indent="0">
              <a:buSzPct val="88000"/>
              <a:buNone/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Assess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the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importancy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of getting the estimated time of repair 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right</a:t>
            </a:r>
          </a:p>
          <a:p>
            <a:pPr marL="0" indent="0">
              <a:buSzPct val="88000"/>
              <a:buNone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More in-depth real life case studies</a:t>
            </a:r>
          </a:p>
          <a:p>
            <a:pPr marL="0" indent="0">
              <a:buSzPct val="88000"/>
              <a:buNone/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  <a:latin typeface="Gill Sans MT" panose="020B0502020104020203" pitchFamily="34" charset="0"/>
                <a:cs typeface="Aparajita" panose="020B0604020202020204" pitchFamily="34" charset="0"/>
              </a:rPr>
              <a:t>Practical application/commercialisation?</a:t>
            </a:r>
          </a:p>
          <a:p>
            <a:pPr marL="0" indent="0">
              <a:buSzPct val="88000"/>
              <a:buNone/>
            </a:pPr>
            <a:endParaRPr lang="en-GB" sz="2000" dirty="0">
              <a:solidFill>
                <a:schemeClr val="tx2">
                  <a:lumMod val="50000"/>
                </a:schemeClr>
              </a:solidFill>
              <a:latin typeface="Gill Sans MT" panose="020B0502020104020203" pitchFamily="34" charset="0"/>
              <a:cs typeface="Aparajita" panose="020B0604020202020204" pitchFamily="34" charset="0"/>
            </a:endParaRPr>
          </a:p>
          <a:p>
            <a:pPr marL="0" indent="0">
              <a:buSzPct val="88000"/>
              <a:buNone/>
            </a:pPr>
            <a:endParaRPr lang="en-GB" sz="2000" dirty="0" smtClean="0">
              <a:solidFill>
                <a:schemeClr val="tx2">
                  <a:lumMod val="50000"/>
                </a:schemeClr>
              </a:solidFill>
              <a:latin typeface="Gill Sans MT" panose="020B0502020104020203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47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334</Words>
  <Application>Microsoft Office PowerPoint</Application>
  <PresentationFormat>On-screen Show (4:3)</PresentationFormat>
  <Paragraphs>49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Development of an O&amp;M Tool for Offshore Wind Farms</vt:lpstr>
      <vt:lpstr>Introduction</vt:lpstr>
      <vt:lpstr>Methodology</vt:lpstr>
      <vt:lpstr>Model Inputs</vt:lpstr>
      <vt:lpstr>Output:  Vessel Dispatch Strategy</vt:lpstr>
      <vt:lpstr>Output: Gantt Chart</vt:lpstr>
      <vt:lpstr>Output:  Value function</vt:lpstr>
      <vt:lpstr>Probability</vt:lpstr>
      <vt:lpstr>Summary</vt:lpstr>
      <vt:lpstr>PowerPoint Presentation</vt:lpstr>
    </vt:vector>
  </TitlesOfParts>
  <Company>University of Strathclyde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Rafael Dawid</cp:lastModifiedBy>
  <cp:revision>80</cp:revision>
  <cp:lastPrinted>2017-01-10T13:07:59Z</cp:lastPrinted>
  <dcterms:created xsi:type="dcterms:W3CDTF">2011-09-15T12:59:51Z</dcterms:created>
  <dcterms:modified xsi:type="dcterms:W3CDTF">2017-01-10T14:51:06Z</dcterms:modified>
</cp:coreProperties>
</file>