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3" r:id="rId2"/>
    <p:sldId id="300" r:id="rId3"/>
    <p:sldId id="299" r:id="rId4"/>
    <p:sldId id="315" r:id="rId5"/>
    <p:sldId id="302" r:id="rId6"/>
    <p:sldId id="310" r:id="rId7"/>
    <p:sldId id="312" r:id="rId8"/>
    <p:sldId id="305" r:id="rId9"/>
    <p:sldId id="311" r:id="rId10"/>
    <p:sldId id="308" r:id="rId11"/>
    <p:sldId id="313" r:id="rId12"/>
    <p:sldId id="298" r:id="rId13"/>
  </p:sldIdLst>
  <p:sldSz cx="9144000" cy="6858000" type="screen4x3"/>
  <p:notesSz cx="67833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00"/>
            <p14:sldId id="299"/>
            <p14:sldId id="315"/>
            <p14:sldId id="302"/>
            <p14:sldId id="310"/>
            <p14:sldId id="312"/>
            <p14:sldId id="305"/>
            <p14:sldId id="311"/>
            <p14:sldId id="308"/>
            <p14:sldId id="313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5" autoAdjust="0"/>
    <p:restoredTop sz="94660"/>
  </p:normalViewPr>
  <p:slideViewPr>
    <p:cSldViewPr>
      <p:cViewPr varScale="1">
        <p:scale>
          <a:sx n="107" d="100"/>
          <a:sy n="107" d="100"/>
        </p:scale>
        <p:origin x="-12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3127"/>
        <p:guide pos="21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235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235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2350" y="0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339" y="4715153"/>
            <a:ext cx="542671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2350" y="9428583"/>
            <a:ext cx="293946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91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Kevin</a:t>
            </a:r>
            <a:r>
              <a:rPr lang="en-GB" baseline="0" dirty="0" smtClean="0"/>
              <a:t> Connolly 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Economics</a:t>
            </a:r>
            <a:r>
              <a:rPr lang="en-GB" baseline="0" dirty="0" smtClean="0">
                <a:solidFill>
                  <a:srgbClr val="0E67A1"/>
                </a:solidFill>
              </a:rPr>
              <a:t> of offshore wind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5995" y="1700808"/>
            <a:ext cx="8136904" cy="821953"/>
          </a:xfrm>
        </p:spPr>
        <p:txBody>
          <a:bodyPr/>
          <a:lstStyle/>
          <a:p>
            <a:r>
              <a:rPr lang="en-GB" sz="3000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Examining the potential economic impacts of Scottish offshore wind development</a:t>
            </a:r>
            <a:endParaRPr lang="en-GB" sz="3000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Author: Kevin Connolly	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Email: k.connolly@strath.ac.uk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Supervisors: Grant Allan, Stuart McIntyre 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2780928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4690864" cy="428133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Modelling framework created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Based on Illustrative project 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£2 Billion total spend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3 Different multipliers </a:t>
            </a:r>
          </a:p>
          <a:p>
            <a:pPr lvl="1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Expenditure </a:t>
            </a:r>
          </a:p>
          <a:p>
            <a:pPr lvl="1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GVA</a:t>
            </a:r>
          </a:p>
          <a:p>
            <a:pPr lvl="1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Employment </a:t>
            </a:r>
          </a:p>
          <a:p>
            <a:pPr marL="457200" lvl="1" indent="0">
              <a:buNone/>
            </a:pP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Results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307032"/>
              </p:ext>
            </p:extLst>
          </p:nvPr>
        </p:nvGraphicFramePr>
        <p:xfrm>
          <a:off x="5148064" y="1700808"/>
          <a:ext cx="3744416" cy="352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9116"/>
                <a:gridCol w="1102650"/>
                <a:gridCol w="1102650"/>
              </a:tblGrid>
              <a:tr h="705678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Multipers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Type 1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Type 2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0567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Expenditure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1.45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2.05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0567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GVA 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1.47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2.05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0567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</a:rPr>
                        <a:t>Employment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1.60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 dirty="0">
                          <a:effectLst/>
                        </a:rPr>
                        <a:t>2.54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87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Policy moving towards low carbon economy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Green jobs – Hard to define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Create model for expenditure and local content for Scottish offshore wind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IO modelling used to measure jobs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Jobs created by offshore wind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Local content needs to be increased for economic growth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Conclusions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61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Policy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Green Jobs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Costs of offshore wind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Local Content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IO modelling </a:t>
            </a: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Result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Outline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4618856" cy="428133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Government targets for renewables/low carbon </a:t>
            </a:r>
          </a:p>
          <a:p>
            <a:pPr marL="0" indent="0">
              <a:buNone/>
            </a:pP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Technology advancing – new ideas all the time 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Need to stimulate economic growth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is green !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Policy – Why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AutoShape 4" descr="Image result for energy trilemma + econom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Isosceles Triangle 3"/>
          <p:cNvSpPr/>
          <p:nvPr/>
        </p:nvSpPr>
        <p:spPr>
          <a:xfrm>
            <a:off x="5503178" y="2836404"/>
            <a:ext cx="2813237" cy="2176772"/>
          </a:xfrm>
          <a:prstGeom prst="triangle">
            <a:avLst>
              <a:gd name="adj" fmla="val 503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921933" y="4999032"/>
            <a:ext cx="116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Carbon emissions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991872" y="509136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costs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16833" y="2420888"/>
            <a:ext cx="100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Security 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28803" y="3789040"/>
            <a:ext cx="1296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</a:t>
            </a:r>
          </a:p>
          <a:p>
            <a:r>
              <a:rPr lang="en-GB" dirty="0" smtClean="0"/>
              <a:t>trilemma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2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4618856" cy="428133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Government targets for renewables/low carbon </a:t>
            </a:r>
          </a:p>
          <a:p>
            <a:pPr marL="0" indent="0">
              <a:buNone/>
            </a:pP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Technology advancing – new ideas all the time 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Need to stimulate economic growth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is green !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Policy – Why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AutoShape 4" descr="Image result for energy trilemma + economic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921933" y="4999032"/>
            <a:ext cx="1162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Carbon emissions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991872" y="509136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Energy costs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21933" y="2097722"/>
            <a:ext cx="100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Security 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72200" y="3409877"/>
            <a:ext cx="1296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Energy </a:t>
            </a:r>
          </a:p>
          <a:p>
            <a:r>
              <a:rPr lang="en-GB" sz="2000" dirty="0" err="1" smtClean="0"/>
              <a:t>quadlema</a:t>
            </a:r>
            <a:endParaRPr lang="en-GB" sz="2000" dirty="0"/>
          </a:p>
        </p:txBody>
      </p:sp>
      <p:sp>
        <p:nvSpPr>
          <p:cNvPr id="2" name="Rectangle 1"/>
          <p:cNvSpPr/>
          <p:nvPr/>
        </p:nvSpPr>
        <p:spPr>
          <a:xfrm>
            <a:off x="5148064" y="2744053"/>
            <a:ext cx="3744416" cy="225497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683151" y="1916832"/>
            <a:ext cx="1209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Economic </a:t>
            </a:r>
          </a:p>
          <a:p>
            <a:r>
              <a:rPr lang="en-GB" dirty="0" smtClean="0"/>
              <a:t>growth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65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What exactly is a green job ? 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Many different type 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No clear definition</a:t>
            </a:r>
          </a:p>
          <a:p>
            <a:pPr lvl="1"/>
            <a:endParaRPr lang="en-GB" sz="18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Large range 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1 11,136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2	 63,400</a:t>
            </a:r>
            <a:endParaRPr lang="en-GB" sz="1800" b="1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3 &gt;74,000</a:t>
            </a:r>
          </a:p>
          <a:p>
            <a:endParaRPr lang="en-GB" sz="18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Variety of methods used to measure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National data </a:t>
            </a:r>
          </a:p>
          <a:p>
            <a:pPr lvl="1"/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Surveys  </a:t>
            </a:r>
          </a:p>
          <a:p>
            <a:endParaRPr lang="en-GB" sz="18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1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Methods have to be clear </a:t>
            </a:r>
            <a:endParaRPr lang="en-GB" sz="1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Green Jobs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05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95536" y="1628800"/>
            <a:ext cx="4186808" cy="428133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Need to estimate cost of Scottish offshore wind 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Scotland lots of potential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How many farms will be built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Focus on capex 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Need breakdown by year </a:t>
            </a: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&gt;50% on turbines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Cost of offshore wind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3074" name="Picture 2" descr="Image result for offshore wi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1700808"/>
            <a:ext cx="3978254" cy="371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Economic impact of Scottish spending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How much content is bought from Scotland ? I.E ‘local content’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Project management + install  high level</a:t>
            </a:r>
          </a:p>
          <a:p>
            <a:pPr marL="0" indent="0">
              <a:buNone/>
            </a:pP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Overall 7-9% of content spend in Scotland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Possibility for growth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Needs investment!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Local content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3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55000" lnSpcReduction="20000"/>
          </a:bodyPr>
          <a:lstStyle/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Standard form of economic analysis </a:t>
            </a:r>
          </a:p>
          <a:p>
            <a:endParaRPr lang="en-GB" sz="40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Based on the interdependencies between economic sectors</a:t>
            </a:r>
          </a:p>
          <a:p>
            <a:pPr marL="0" indent="0">
              <a:buNone/>
            </a:pPr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</a:t>
            </a:r>
          </a:p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Scottish IO tables regularly produced </a:t>
            </a:r>
          </a:p>
          <a:p>
            <a:endParaRPr lang="en-GB" sz="40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Based on work by Leontief</a:t>
            </a:r>
          </a:p>
          <a:p>
            <a:endParaRPr lang="en-GB" sz="40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Demand driven</a:t>
            </a:r>
          </a:p>
          <a:p>
            <a:pPr marL="0" indent="0">
              <a:buNone/>
            </a:pPr>
            <a:endParaRPr lang="en-GB" sz="40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4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Incorporates – direct, indirect and induced effects </a:t>
            </a:r>
          </a:p>
          <a:p>
            <a:pPr marL="0" indent="0">
              <a:buNone/>
            </a:pP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IO modelling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9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IO modelling process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1371242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Demand shock of 10 – (Manufacturing)</a:t>
            </a:r>
            <a:endParaRPr lang="en-GB" sz="1000" dirty="0"/>
          </a:p>
          <a:p>
            <a:endParaRPr lang="en-GB" sz="1000" dirty="0" smtClean="0"/>
          </a:p>
          <a:p>
            <a:endParaRPr lang="en-GB" dirty="0" smtClean="0"/>
          </a:p>
          <a:p>
            <a:r>
              <a:rPr lang="en-GB" dirty="0"/>
              <a:t>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051720" y="1804244"/>
            <a:ext cx="1656184" cy="544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283968" y="1804244"/>
            <a:ext cx="0" cy="544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88024" y="1804244"/>
            <a:ext cx="2304256" cy="323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1600" y="242088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Manufacturing (M)</a:t>
            </a:r>
          </a:p>
          <a:p>
            <a:r>
              <a:rPr lang="en-GB" dirty="0" smtClean="0"/>
              <a:t>0.2*10=2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491880" y="244846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Construction (C) </a:t>
            </a:r>
          </a:p>
          <a:p>
            <a:r>
              <a:rPr lang="en-GB" dirty="0" smtClean="0"/>
              <a:t>0.2*10=2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660232" y="232742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Other (O) </a:t>
            </a:r>
          </a:p>
          <a:p>
            <a:r>
              <a:rPr lang="en-GB" dirty="0" smtClean="0"/>
              <a:t>0.1*10=1 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115616" y="3094791"/>
            <a:ext cx="760276" cy="766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844080" y="3094791"/>
            <a:ext cx="63624" cy="918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07704" y="3094791"/>
            <a:ext cx="1152128" cy="766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923928" y="3094791"/>
            <a:ext cx="648072" cy="838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23928" y="3067219"/>
            <a:ext cx="2016224" cy="793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23928" y="3067219"/>
            <a:ext cx="3312368" cy="649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452320" y="3094791"/>
            <a:ext cx="576064" cy="5502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452320" y="3094791"/>
            <a:ext cx="1008112" cy="419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452320" y="3094791"/>
            <a:ext cx="1512168" cy="297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51520" y="3933056"/>
            <a:ext cx="1244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</a:t>
            </a:r>
          </a:p>
          <a:p>
            <a:r>
              <a:rPr lang="en-GB" dirty="0" smtClean="0"/>
              <a:t>2*0.2=0.4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548894" y="4105798"/>
            <a:ext cx="1187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</a:p>
          <a:p>
            <a:r>
              <a:rPr lang="en-GB" dirty="0" smtClean="0"/>
              <a:t>2*0.2=0.4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2682906" y="3933056"/>
            <a:ext cx="126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</a:t>
            </a:r>
          </a:p>
          <a:p>
            <a:r>
              <a:rPr lang="en-GB" dirty="0" smtClean="0"/>
              <a:t>2*0.1=0.2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355976" y="401344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</a:t>
            </a:r>
          </a:p>
          <a:p>
            <a:r>
              <a:rPr lang="en-GB" dirty="0" smtClean="0"/>
              <a:t>2*0.3=0.6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5724128" y="393305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</a:p>
          <a:p>
            <a:r>
              <a:rPr lang="en-GB" dirty="0" smtClean="0"/>
              <a:t>2*0.2=0.4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6876256" y="382878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</a:t>
            </a:r>
          </a:p>
          <a:p>
            <a:r>
              <a:rPr lang="en-GB" dirty="0" smtClean="0"/>
              <a:t>2*0.05=0.1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323528" y="4659779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39552" y="4659779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39552" y="4659779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4499992" y="4691590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716016" y="4691590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716016" y="4691590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5940152" y="4607980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6156176" y="4607980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6156176" y="4607980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7444416" y="4465862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660440" y="4465862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660440" y="4465862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1748775" y="4784678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964799" y="4784678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964799" y="4784678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3017547" y="4679988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3233571" y="4679988"/>
            <a:ext cx="216024" cy="425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3233571" y="4679988"/>
            <a:ext cx="720080" cy="3533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Oval 169"/>
          <p:cNvSpPr/>
          <p:nvPr/>
        </p:nvSpPr>
        <p:spPr>
          <a:xfrm>
            <a:off x="2238149" y="1371242"/>
            <a:ext cx="4191377" cy="43300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1" name="Oval 170"/>
          <p:cNvSpPr/>
          <p:nvPr/>
        </p:nvSpPr>
        <p:spPr>
          <a:xfrm>
            <a:off x="755576" y="2348880"/>
            <a:ext cx="2557400" cy="74591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Oval 171"/>
          <p:cNvSpPr/>
          <p:nvPr/>
        </p:nvSpPr>
        <p:spPr>
          <a:xfrm>
            <a:off x="3398729" y="2338150"/>
            <a:ext cx="2202525" cy="767369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Oval 172"/>
          <p:cNvSpPr/>
          <p:nvPr/>
        </p:nvSpPr>
        <p:spPr>
          <a:xfrm>
            <a:off x="5910799" y="2277631"/>
            <a:ext cx="2557400" cy="74591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Oval 173"/>
          <p:cNvSpPr/>
          <p:nvPr/>
        </p:nvSpPr>
        <p:spPr>
          <a:xfrm>
            <a:off x="2624" y="3931105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174"/>
          <p:cNvSpPr/>
          <p:nvPr/>
        </p:nvSpPr>
        <p:spPr>
          <a:xfrm>
            <a:off x="2693511" y="3933823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175"/>
          <p:cNvSpPr/>
          <p:nvPr/>
        </p:nvSpPr>
        <p:spPr>
          <a:xfrm>
            <a:off x="5601254" y="3996460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4175956" y="4064046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77"/>
          <p:cNvSpPr/>
          <p:nvPr/>
        </p:nvSpPr>
        <p:spPr>
          <a:xfrm>
            <a:off x="6948264" y="3861048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78"/>
          <p:cNvSpPr/>
          <p:nvPr/>
        </p:nvSpPr>
        <p:spPr>
          <a:xfrm>
            <a:off x="1403648" y="4105798"/>
            <a:ext cx="1296144" cy="61451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TextBox 179"/>
          <p:cNvSpPr txBox="1"/>
          <p:nvPr/>
        </p:nvSpPr>
        <p:spPr>
          <a:xfrm>
            <a:off x="223900" y="1371242"/>
            <a:ext cx="162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Injection = £10 </a:t>
            </a:r>
            <a:endParaRPr lang="en-GB" dirty="0"/>
          </a:p>
        </p:txBody>
      </p:sp>
      <p:sp>
        <p:nvSpPr>
          <p:cNvPr id="181" name="TextBox 180"/>
          <p:cNvSpPr txBox="1"/>
          <p:nvPr/>
        </p:nvSpPr>
        <p:spPr>
          <a:xfrm>
            <a:off x="-33123" y="2067548"/>
            <a:ext cx="186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Round 1 = 5  </a:t>
            </a:r>
            <a:endParaRPr lang="en-GB" dirty="0"/>
          </a:p>
        </p:txBody>
      </p:sp>
      <p:sp>
        <p:nvSpPr>
          <p:cNvPr id="182" name="TextBox 181"/>
          <p:cNvSpPr txBox="1"/>
          <p:nvPr/>
        </p:nvSpPr>
        <p:spPr>
          <a:xfrm>
            <a:off x="101275" y="3243458"/>
            <a:ext cx="1865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Round 2 = 2.1+ Others   </a:t>
            </a:r>
            <a:endParaRPr lang="en-GB" dirty="0"/>
          </a:p>
        </p:txBody>
      </p:sp>
      <p:sp>
        <p:nvSpPr>
          <p:cNvPr id="183" name="TextBox 182"/>
          <p:cNvSpPr txBox="1"/>
          <p:nvPr/>
        </p:nvSpPr>
        <p:spPr>
          <a:xfrm>
            <a:off x="168846" y="5301208"/>
            <a:ext cx="186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Round 3 = X </a:t>
            </a:r>
            <a:endParaRPr lang="en-GB" dirty="0"/>
          </a:p>
        </p:txBody>
      </p:sp>
      <p:sp>
        <p:nvSpPr>
          <p:cNvPr id="184" name="TextBox 183"/>
          <p:cNvSpPr txBox="1"/>
          <p:nvPr/>
        </p:nvSpPr>
        <p:spPr>
          <a:xfrm>
            <a:off x="2682906" y="5485874"/>
            <a:ext cx="2393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Total = 18.07</a:t>
            </a:r>
          </a:p>
          <a:p>
            <a:r>
              <a:rPr lang="en-GB" dirty="0" smtClean="0"/>
              <a:t>Multiplier = 18.07/10 = 1.81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01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/>
      <p:bldP spid="181" grpId="0"/>
      <p:bldP spid="182" grpId="0"/>
      <p:bldP spid="183" grpId="0"/>
      <p:bldP spid="18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384</Words>
  <Application>Microsoft Office PowerPoint</Application>
  <PresentationFormat>On-screen Show (4:3)</PresentationFormat>
  <Paragraphs>166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Examining the potential economic impacts of Scottish offshore wind development</vt:lpstr>
      <vt:lpstr>Outline </vt:lpstr>
      <vt:lpstr>Policy – Why </vt:lpstr>
      <vt:lpstr>Policy – Why </vt:lpstr>
      <vt:lpstr>Green Jobs </vt:lpstr>
      <vt:lpstr>Cost of offshore wind</vt:lpstr>
      <vt:lpstr>Local content </vt:lpstr>
      <vt:lpstr>IO modelling </vt:lpstr>
      <vt:lpstr>IO modelling process </vt:lpstr>
      <vt:lpstr>Results </vt:lpstr>
      <vt:lpstr>Conclusions 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Kevin Connolly</cp:lastModifiedBy>
  <cp:revision>97</cp:revision>
  <cp:lastPrinted>2017-01-10T13:00:23Z</cp:lastPrinted>
  <dcterms:created xsi:type="dcterms:W3CDTF">2011-09-15T12:59:51Z</dcterms:created>
  <dcterms:modified xsi:type="dcterms:W3CDTF">2017-01-10T13:42:58Z</dcterms:modified>
</cp:coreProperties>
</file>