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3" r:id="rId2"/>
    <p:sldId id="316" r:id="rId3"/>
    <p:sldId id="317" r:id="rId4"/>
    <p:sldId id="302" r:id="rId5"/>
    <p:sldId id="304" r:id="rId6"/>
    <p:sldId id="305" r:id="rId7"/>
    <p:sldId id="306" r:id="rId8"/>
    <p:sldId id="307" r:id="rId9"/>
    <p:sldId id="308" r:id="rId10"/>
    <p:sldId id="319" r:id="rId11"/>
    <p:sldId id="311" r:id="rId12"/>
    <p:sldId id="312" r:id="rId13"/>
    <p:sldId id="314" r:id="rId14"/>
    <p:sldId id="298" r:id="rId15"/>
    <p:sldId id="315" r:id="rId16"/>
    <p:sldId id="309" r:id="rId17"/>
    <p:sldId id="320" r:id="rId18"/>
    <p:sldId id="31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526B957-7D94-4C1F-9810-447F1C532776}">
          <p14:sldIdLst>
            <p14:sldId id="273"/>
            <p14:sldId id="316"/>
            <p14:sldId id="317"/>
            <p14:sldId id="302"/>
            <p14:sldId id="304"/>
            <p14:sldId id="305"/>
            <p14:sldId id="306"/>
            <p14:sldId id="307"/>
            <p14:sldId id="308"/>
            <p14:sldId id="319"/>
            <p14:sldId id="311"/>
            <p14:sldId id="312"/>
            <p14:sldId id="314"/>
            <p14:sldId id="298"/>
            <p14:sldId id="315"/>
            <p14:sldId id="309"/>
            <p14:sldId id="320"/>
            <p14:sldId id="31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26B"/>
    <a:srgbClr val="254061"/>
    <a:srgbClr val="FFFFFF"/>
    <a:srgbClr val="0E67A1"/>
    <a:srgbClr val="C0DE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34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3D7F7-97BD-49D0-B9CE-923848E1B6BB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8408D-2EBE-4F4F-8185-A57A1590B9A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0280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0B371-BA4E-4D75-BE42-C76E8C8FE6AE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08F07-51D3-455B-8EE2-94DE0DEDB95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5454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Not compatible with basic linear forecasting</a:t>
            </a:r>
          </a:p>
          <a:p>
            <a:r>
              <a:rPr lang="en-GB" sz="1200" dirty="0" smtClean="0"/>
              <a:t>Need circular distribution</a:t>
            </a:r>
          </a:p>
          <a:p>
            <a:r>
              <a:rPr lang="en-GB" sz="1200" dirty="0" smtClean="0"/>
              <a:t>Circular mean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08F07-51D3-455B-8EE2-94DE0DEDB954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148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967"/>
            <a:ext cx="8062664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737686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94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82296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71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34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" y="980728"/>
            <a:ext cx="8229600" cy="2160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85" y="6159998"/>
            <a:ext cx="2051719" cy="72538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597352"/>
            <a:ext cx="2051720" cy="260648"/>
          </a:xfrm>
          <a:prstGeom prst="rect">
            <a:avLst/>
          </a:prstGeom>
          <a:solidFill>
            <a:srgbClr val="0E67A1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Peter Mills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2030867" y="6597352"/>
            <a:ext cx="5025917" cy="260648"/>
          </a:xfrm>
          <a:prstGeom prst="rect">
            <a:avLst/>
          </a:prstGeom>
          <a:solidFill>
            <a:srgbClr val="C0D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Wave direction prediction for O&amp;M</a:t>
            </a:r>
            <a:endParaRPr lang="en-GB" dirty="0">
              <a:solidFill>
                <a:srgbClr val="0E67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5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06900"/>
            <a:ext cx="8027169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906713"/>
            <a:ext cx="802716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314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6707088" cy="93610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924944"/>
            <a:ext cx="4038600" cy="32012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924944"/>
            <a:ext cx="4038600" cy="32012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887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6707088" cy="93610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223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4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44824"/>
            <a:ext cx="5111750" cy="42813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79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72816"/>
            <a:ext cx="5486400" cy="2954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989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7C3808-D0E5-4D15-A9FF-8BA6ECFFB88B}" type="datetimeFigureOut">
              <a:rPr lang="en-GB" smtClean="0"/>
              <a:pPr/>
              <a:t>10/01/2017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D2E422D-0E65-4B81-9088-EA407164B4A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0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50" r:id="rId3"/>
    <p:sldLayoutId id="2147483651" r:id="rId4"/>
    <p:sldLayoutId id="2147483652" r:id="rId5"/>
    <p:sldLayoutId id="2147483654" r:id="rId6"/>
    <p:sldLayoutId id="2147483664" r:id="rId7"/>
    <p:sldLayoutId id="2147483656" r:id="rId8"/>
    <p:sldLayoutId id="2147483657" r:id="rId9"/>
    <p:sldLayoutId id="2147483658" r:id="rId10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player.com/slide/3270700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967"/>
            <a:ext cx="8136904" cy="821953"/>
          </a:xfrm>
        </p:spPr>
        <p:txBody>
          <a:bodyPr/>
          <a:lstStyle/>
          <a:p>
            <a:r>
              <a:rPr lang="en-GB" sz="3600" b="1" dirty="0">
                <a:solidFill>
                  <a:srgbClr val="03426B"/>
                </a:solidFill>
                <a:latin typeface="Gill Sans MT" panose="020B0502020104020203" pitchFamily="34" charset="0"/>
              </a:rPr>
              <a:t>Wave direction prediction for O&amp;M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Peter </a:t>
            </a:r>
            <a:r>
              <a:rPr lang="en-GB" sz="28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Mills</a:t>
            </a:r>
          </a:p>
          <a:p>
            <a:r>
              <a:rPr lang="en-GB" sz="28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peter.mills@strath.ac.uk</a:t>
            </a:r>
            <a:endParaRPr lang="en-GB" sz="2800" dirty="0" smtClean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r>
              <a:rPr lang="fi-FI" sz="28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B</a:t>
            </a:r>
            <a:r>
              <a:rPr lang="fi-FI" sz="280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. Stephen, D</a:t>
            </a:r>
            <a:r>
              <a:rPr lang="fi-FI" sz="2800" dirty="0">
                <a:solidFill>
                  <a:schemeClr val="tx1"/>
                </a:solidFill>
                <a:latin typeface="Gill Sans MT" panose="020B0502020104020203" pitchFamily="34" charset="0"/>
              </a:rPr>
              <a:t>. McMillan &amp; I. Lazakis</a:t>
            </a:r>
            <a:endParaRPr lang="en-GB" sz="2800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85" y="6159998"/>
            <a:ext cx="2051719" cy="725386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99" y="2780928"/>
            <a:ext cx="8229600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60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Results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7" t="5674" r="4675" b="-1453"/>
          <a:stretch/>
        </p:blipFill>
        <p:spPr bwMode="auto">
          <a:xfrm>
            <a:off x="1259632" y="1595785"/>
            <a:ext cx="6894633" cy="428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724773" y="2492896"/>
            <a:ext cx="720080" cy="481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732240" y="2442954"/>
            <a:ext cx="792088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 smtClean="0"/>
              <a:t>Actual</a:t>
            </a:r>
          </a:p>
          <a:p>
            <a:r>
              <a:rPr lang="en-GB" sz="1200" dirty="0" smtClean="0"/>
              <a:t>Copula </a:t>
            </a:r>
          </a:p>
          <a:p>
            <a:r>
              <a:rPr lang="en-GB" sz="1200" dirty="0" smtClean="0"/>
              <a:t>Prediction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2447497"/>
            <a:ext cx="461665" cy="221947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dirty="0" smtClean="0"/>
              <a:t>Wave direction (deg)</a:t>
            </a:r>
            <a:endParaRPr lang="en-GB" dirty="0"/>
          </a:p>
        </p:txBody>
      </p:sp>
      <p:sp>
        <p:nvSpPr>
          <p:cNvPr id="7" name="Content Placeholder 8"/>
          <p:cNvSpPr txBox="1">
            <a:spLocks/>
          </p:cNvSpPr>
          <p:nvPr/>
        </p:nvSpPr>
        <p:spPr>
          <a:xfrm>
            <a:off x="1008878" y="5877272"/>
            <a:ext cx="5867378" cy="576063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Offsetting issue  	 • Tracks</a:t>
            </a:r>
            <a:endParaRPr lang="en-GB" sz="1100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19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96331521"/>
              </p:ext>
            </p:extLst>
          </p:nvPr>
        </p:nvGraphicFramePr>
        <p:xfrm>
          <a:off x="457200" y="1739456"/>
          <a:ext cx="8229600" cy="3849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4996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Circular mean absoluter error (degrees)</a:t>
                      </a:r>
                      <a:endParaRPr lang="en-GB" sz="2400" dirty="0">
                        <a:effectLst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10999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Limits (degrees)</a:t>
                      </a:r>
                      <a:endParaRPr lang="en-GB" sz="24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Copula prediction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Persistence forecast </a:t>
                      </a:r>
                      <a:endParaRPr lang="en-GB" sz="2400" dirty="0" smtClean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 smtClean="0">
                          <a:effectLst/>
                        </a:rPr>
                        <a:t>(</a:t>
                      </a:r>
                      <a:r>
                        <a:rPr lang="en-GB" sz="2400" dirty="0">
                          <a:effectLst/>
                        </a:rPr>
                        <a:t>half hour ahead)</a:t>
                      </a:r>
                      <a:endParaRPr lang="en-GB" sz="24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54996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0 to 360 </a:t>
                      </a:r>
                      <a:endParaRPr lang="en-GB" sz="24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58.6</a:t>
                      </a:r>
                      <a:endParaRPr lang="en-GB" sz="24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9.6</a:t>
                      </a:r>
                      <a:endParaRPr lang="en-GB" sz="24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54996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60 to 300</a:t>
                      </a:r>
                      <a:endParaRPr lang="en-GB" sz="24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17.6</a:t>
                      </a:r>
                      <a:endParaRPr lang="en-GB" sz="24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10.6</a:t>
                      </a:r>
                      <a:endParaRPr lang="en-GB" sz="24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54996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150 to 360</a:t>
                      </a:r>
                      <a:endParaRPr lang="en-GB" sz="24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13.1</a:t>
                      </a:r>
                      <a:endParaRPr lang="en-GB" sz="24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9.6</a:t>
                      </a:r>
                      <a:endParaRPr lang="en-GB" sz="24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54996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0 to 200</a:t>
                      </a:r>
                      <a:endParaRPr lang="en-GB" sz="24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8.7</a:t>
                      </a:r>
                      <a:endParaRPr lang="en-GB" sz="24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9.6</a:t>
                      </a:r>
                      <a:endParaRPr lang="en-GB" sz="24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Results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92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8229600" cy="4281339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Offsetting issue requiring further work</a:t>
            </a:r>
          </a:p>
          <a:p>
            <a:pPr lvl="1"/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Probability due multimodal data</a:t>
            </a: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Copula model captures additional information compared to other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models</a:t>
            </a: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Copula allow inclusions of dependencies that traditional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linear </a:t>
            </a: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models do not</a:t>
            </a: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Model has flexibility to add other inputs</a:t>
            </a: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Prediction </a:t>
            </a: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with absence of measurement point 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4992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8229600" cy="4281339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Forecast – replace 2</a:t>
            </a:r>
            <a:r>
              <a:rPr lang="en-GB" baseline="300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nd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site with 1</a:t>
            </a:r>
            <a:r>
              <a:rPr lang="en-GB" baseline="300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st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site </a:t>
            </a:r>
            <a:r>
              <a:rPr lang="en-GB" smtClean="0">
                <a:solidFill>
                  <a:srgbClr val="03426B"/>
                </a:solidFill>
                <a:latin typeface="Gill Sans MT" panose="020B0502020104020203" pitchFamily="34" charset="0"/>
              </a:rPr>
              <a:t>with time offset</a:t>
            </a:r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Forecasting </a:t>
            </a: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with multimodal distribution</a:t>
            </a: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Include more than 2 locations as forecast inputs</a:t>
            </a: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Inclusion of other variables</a:t>
            </a:r>
          </a:p>
          <a:p>
            <a:pPr lvl="1"/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Wind direction</a:t>
            </a:r>
          </a:p>
          <a:p>
            <a:pPr lvl="1"/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Marine current direction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Future Work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01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7"/>
          <p:cNvSpPr txBox="1">
            <a:spLocks/>
          </p:cNvSpPr>
          <p:nvPr/>
        </p:nvSpPr>
        <p:spPr>
          <a:xfrm>
            <a:off x="2250138" y="116632"/>
            <a:ext cx="3307684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Questions </a:t>
            </a:r>
            <a:r>
              <a:rPr lang="en-GB" dirty="0" smtClean="0">
                <a:solidFill>
                  <a:srgbClr val="03426B"/>
                </a:solidFill>
                <a:latin typeface="+mj-lt"/>
              </a:rPr>
              <a:t>?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9" y="4996402"/>
            <a:ext cx="1971645" cy="1312918"/>
          </a:xfrm>
          <a:prstGeom prst="rect">
            <a:avLst/>
          </a:prstGeom>
        </p:spPr>
      </p:pic>
      <p:sp>
        <p:nvSpPr>
          <p:cNvPr id="9" name="Title 7"/>
          <p:cNvSpPr txBox="1">
            <a:spLocks/>
          </p:cNvSpPr>
          <p:nvPr/>
        </p:nvSpPr>
        <p:spPr>
          <a:xfrm>
            <a:off x="2051720" y="1584146"/>
            <a:ext cx="5040560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800" dirty="0">
                <a:solidFill>
                  <a:srgbClr val="03426B"/>
                </a:solidFill>
                <a:latin typeface="Gill Sans MT" panose="020B0502020104020203" pitchFamily="34" charset="0"/>
              </a:rPr>
              <a:t>f</a:t>
            </a:r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uturewind 2017 is sponsored by:</a:t>
            </a:r>
            <a:endParaRPr lang="en-GB" sz="2800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Title 7"/>
          <p:cNvSpPr txBox="1">
            <a:spLocks/>
          </p:cNvSpPr>
          <p:nvPr/>
        </p:nvSpPr>
        <p:spPr>
          <a:xfrm>
            <a:off x="2483768" y="5402588"/>
            <a:ext cx="6552727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2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Organised by the Wind &amp; Marine Energy Systems CDT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856" y="2140503"/>
            <a:ext cx="1825248" cy="12164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07380"/>
            <a:ext cx="9144000" cy="117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33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457200" y="1595438"/>
          <a:ext cx="82296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Transportation means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 </a:t>
                      </a:r>
                    </a:p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wave height</a:t>
                      </a:r>
                    </a:p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(m)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 </a:t>
                      </a:r>
                    </a:p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wind speed</a:t>
                      </a:r>
                    </a:p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(m/s)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Helicopter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Crew Transfer Vessel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Offshore Access Vessel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Jack-up Vessel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Leg-stabilised Vessel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Limitations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4869160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[1] Dalgic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Y. Lazakis, I. &amp; Turan, O. 2013. Vessel charter rate estimation for offshore wind O&amp;M activities. Developments in Maritime Transportation and Exploitation of Sea Resources. CRC Press.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[2] Dalgic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Y. Lazakis, I. Dinwoodie, I. McMillan, D. &amp; Revie, M. 2015a. Advanced logistics planning for offshore wind farm operation and maintenance activities. Ocean Engineering, 101: 211-226.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hangingPunct="0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[3] Dalgic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Y. Lazakis, I. &amp; Turan, O. 2015b. Investigation of Optimum Crew Transfer Vessel Fleet for Offshore Wind Farm Maintenance Operations. Wind Engineering, 39(1): 31-52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03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8229600" cy="4281339"/>
          </a:xfrm>
        </p:spPr>
        <p:txBody>
          <a:bodyPr>
            <a:normAutofit fontScale="70000" lnSpcReduction="20000"/>
          </a:bodyPr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Bayes theorem: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Substituting Sklar’s theorem for P(G,S) in Bayes theorem gives: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where:</a:t>
            </a: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G = Gabbard &amp; S = Southwold wave direction data</a:t>
            </a: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P(G|S) is probability for Gabbard given Southwold wave direction</a:t>
            </a: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P(G,S) is the joint probability distribution</a:t>
            </a: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C[…,…] is the copula function</a:t>
            </a: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F &amp; H denote the Von Mises cumulative distribution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function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sz="3600" dirty="0">
                <a:solidFill>
                  <a:srgbClr val="03426B"/>
                </a:solidFill>
                <a:latin typeface="Gill Sans MT" panose="020B0502020104020203" pitchFamily="34" charset="0"/>
              </a:rPr>
              <a:t>Conditional distribution predictor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28946" y="1340768"/>
                <a:ext cx="2779158" cy="989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b="0" i="0" smtClean="0">
                          <a:solidFill>
                            <a:srgbClr val="03426B"/>
                          </a:solidFill>
                          <a:latin typeface="Cambria Math"/>
                        </a:rPr>
                        <m:t>P</m:t>
                      </m:r>
                      <m:d>
                        <m:dPr>
                          <m:ctrlPr>
                            <a:rPr lang="en-GB" sz="2800" b="0" i="1" smtClean="0">
                              <a:solidFill>
                                <a:srgbClr val="03426B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S</m:t>
                          </m:r>
                        </m:e>
                      </m:d>
                      <m:r>
                        <a:rPr lang="en-GB" sz="2800" i="1" smtClean="0">
                          <a:solidFill>
                            <a:srgbClr val="03426B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800" i="1" smtClean="0">
                              <a:solidFill>
                                <a:srgbClr val="03426B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800" b="0" i="0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P</m:t>
                          </m:r>
                          <m:d>
                            <m:dPr>
                              <m:ctrlPr>
                                <a:rPr lang="en-GB" sz="2800" b="0" i="1" smtClean="0">
                                  <a:solidFill>
                                    <a:srgbClr val="03426B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GB" sz="2800" b="0" i="0" smtClean="0">
                                  <a:solidFill>
                                    <a:srgbClr val="03426B"/>
                                  </a:solidFill>
                                  <a:latin typeface="Cambria Math"/>
                                </a:rPr>
                                <m:t>G</m:t>
                              </m:r>
                              <m:r>
                                <a:rPr lang="en-GB" sz="2800" b="0" i="0" smtClean="0">
                                  <a:solidFill>
                                    <a:srgbClr val="03426B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 sz="2800" b="0" i="0" smtClean="0">
                                  <a:solidFill>
                                    <a:srgbClr val="03426B"/>
                                  </a:solidFill>
                                  <a:latin typeface="Cambria Math"/>
                                </a:rPr>
                                <m:t>S</m:t>
                              </m:r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GB" sz="280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P</m:t>
                          </m:r>
                          <m:d>
                            <m:dPr>
                              <m:ctrlPr>
                                <a:rPr lang="en-GB" sz="2800" i="1">
                                  <a:solidFill>
                                    <a:srgbClr val="03426B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solidFill>
                                    <a:srgbClr val="03426B"/>
                                  </a:solidFill>
                                  <a:latin typeface="Cambria Math"/>
                                </a:rPr>
                                <m:t>𝑆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8946" y="1340768"/>
                <a:ext cx="2779158" cy="98943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358000" y="2977788"/>
                <a:ext cx="473520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smtClean="0">
                          <a:solidFill>
                            <a:srgbClr val="03426B"/>
                          </a:solidFill>
                          <a:latin typeface="Cambria Math"/>
                        </a:rPr>
                        <m:t>P</m:t>
                      </m:r>
                      <m:d>
                        <m:dPr>
                          <m:ctrlPr>
                            <a:rPr lang="en-GB" sz="2800" i="1">
                              <a:solidFill>
                                <a:srgbClr val="03426B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280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G</m:t>
                          </m:r>
                        </m:e>
                        <m:e>
                          <m:r>
                            <m:rPr>
                              <m:sty m:val="p"/>
                            </m:rPr>
                            <a:rPr lang="en-GB" sz="280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S</m:t>
                          </m:r>
                        </m:e>
                      </m:d>
                      <m:r>
                        <a:rPr lang="en-GB" sz="2800" i="1">
                          <a:solidFill>
                            <a:srgbClr val="03426B"/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2800">
                          <a:solidFill>
                            <a:srgbClr val="03426B"/>
                          </a:solidFill>
                          <a:latin typeface="Cambria Math"/>
                        </a:rPr>
                        <m:t>P</m:t>
                      </m:r>
                      <m:d>
                        <m:dPr>
                          <m:ctrlPr>
                            <a:rPr lang="en-GB" sz="2800" i="1">
                              <a:solidFill>
                                <a:srgbClr val="03426B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280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G</m:t>
                          </m:r>
                        </m:e>
                      </m:d>
                      <m:r>
                        <a:rPr lang="en-GB" sz="2800" i="1">
                          <a:solidFill>
                            <a:srgbClr val="03426B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n-GB" sz="2800" b="0" i="0" smtClean="0">
                          <a:solidFill>
                            <a:srgbClr val="03426B"/>
                          </a:solidFill>
                          <a:latin typeface="Cambria Math"/>
                        </a:rPr>
                        <m:t>C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solidFill>
                                <a:srgbClr val="03426B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F</m:t>
                          </m:r>
                          <m:d>
                            <m:dPr>
                              <m:ctrlPr>
                                <a:rPr lang="en-GB" sz="2800" b="0" i="1" smtClean="0">
                                  <a:solidFill>
                                    <a:srgbClr val="03426B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GB" sz="2800" b="0" i="0" smtClean="0">
                                  <a:solidFill>
                                    <a:srgbClr val="03426B"/>
                                  </a:solidFill>
                                  <a:latin typeface="Cambria Math"/>
                                </a:rPr>
                                <m:t>G</m:t>
                              </m:r>
                            </m:e>
                          </m:d>
                          <m:r>
                            <a:rPr lang="en-GB" sz="2800" b="0" i="0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2800" i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n-GB" sz="2800" i="1">
                                  <a:solidFill>
                                    <a:srgbClr val="03426B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GB" sz="2800" i="0">
                                  <a:solidFill>
                                    <a:srgbClr val="03426B"/>
                                  </a:solidFill>
                                  <a:latin typeface="Cambria Math"/>
                                </a:rPr>
                                <m:t>S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8000" y="2977788"/>
                <a:ext cx="4735207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331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anvas 11"/>
          <p:cNvGrpSpPr/>
          <p:nvPr/>
        </p:nvGrpSpPr>
        <p:grpSpPr>
          <a:xfrm>
            <a:off x="971600" y="404664"/>
            <a:ext cx="5648586" cy="5741978"/>
            <a:chOff x="-540060" y="279635"/>
            <a:chExt cx="5847398" cy="5944076"/>
          </a:xfrm>
        </p:grpSpPr>
        <p:sp>
          <p:nvSpPr>
            <p:cNvPr id="3" name="Rectangle 2"/>
            <p:cNvSpPr/>
            <p:nvPr/>
          </p:nvSpPr>
          <p:spPr>
            <a:xfrm>
              <a:off x="-540060" y="279635"/>
              <a:ext cx="5847398" cy="5944076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277145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9169120"/>
              </p:ext>
            </p:extLst>
          </p:nvPr>
        </p:nvGraphicFramePr>
        <p:xfrm>
          <a:off x="457200" y="1739456"/>
          <a:ext cx="8229600" cy="4121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54996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Circular mean absoluter error (degrees)</a:t>
                      </a:r>
                      <a:endParaRPr lang="en-GB" sz="2000" dirty="0">
                        <a:effectLst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10999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Limits (degrees)</a:t>
                      </a:r>
                      <a:endParaRPr lang="en-GB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Copula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prediction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Copula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forecast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</a:rPr>
                        <a:t>(half hour ahead)</a:t>
                      </a:r>
                      <a:endParaRPr lang="en-GB" sz="2000" dirty="0" smtClean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Persistence forecast </a:t>
                      </a:r>
                      <a:endParaRPr lang="en-GB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(</a:t>
                      </a:r>
                      <a:r>
                        <a:rPr lang="en-GB" sz="2000" dirty="0">
                          <a:effectLst/>
                        </a:rPr>
                        <a:t>half hour ahead)</a:t>
                      </a:r>
                      <a:endParaRPr lang="en-GB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54996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 to 360 </a:t>
                      </a:r>
                      <a:endParaRPr lang="en-GB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58.6</a:t>
                      </a:r>
                      <a:endParaRPr lang="en-GB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22.6</a:t>
                      </a:r>
                      <a:endParaRPr lang="en-GB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9.6</a:t>
                      </a:r>
                      <a:endParaRPr lang="en-GB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54996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60 to 300</a:t>
                      </a:r>
                      <a:endParaRPr lang="en-GB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17.6</a:t>
                      </a:r>
                      <a:endParaRPr lang="en-GB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30.0</a:t>
                      </a:r>
                      <a:endParaRPr lang="en-GB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10.6</a:t>
                      </a:r>
                      <a:endParaRPr lang="en-GB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54996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150 to 360</a:t>
                      </a:r>
                      <a:endParaRPr lang="en-GB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13.1</a:t>
                      </a:r>
                      <a:endParaRPr lang="en-GB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9.9</a:t>
                      </a:r>
                      <a:endParaRPr lang="en-GB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9.6</a:t>
                      </a:r>
                      <a:endParaRPr lang="en-GB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54996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0 to 200</a:t>
                      </a:r>
                      <a:endParaRPr lang="en-GB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8.7</a:t>
                      </a:r>
                      <a:endParaRPr lang="en-GB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</a:t>
                      </a:r>
                      <a:endParaRPr lang="en-GB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9.6</a:t>
                      </a:r>
                      <a:endParaRPr lang="en-GB" sz="2000" dirty="0">
                        <a:effectLst/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Results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10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8229600" cy="4281339"/>
          </a:xfrm>
        </p:spPr>
        <p:txBody>
          <a:bodyPr>
            <a:normAutofit lnSpcReduction="10000"/>
          </a:bodyPr>
          <a:lstStyle/>
          <a:p>
            <a:pPr>
              <a:tabLst>
                <a:tab pos="360363" algn="l"/>
              </a:tabLst>
            </a:pP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Introduction</a:t>
            </a:r>
          </a:p>
          <a:p>
            <a:pPr>
              <a:tabLst>
                <a:tab pos="360363" algn="l"/>
              </a:tabLst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Case Study</a:t>
            </a:r>
          </a:p>
          <a:p>
            <a:pPr>
              <a:tabLst>
                <a:tab pos="360363" algn="l"/>
              </a:tabLst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Prediction </a:t>
            </a: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model</a:t>
            </a:r>
          </a:p>
          <a:p>
            <a:pPr lvl="1">
              <a:tabLst>
                <a:tab pos="360363" algn="l"/>
              </a:tabLst>
            </a:pP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Von Mises</a:t>
            </a:r>
          </a:p>
          <a:p>
            <a:pPr lvl="1">
              <a:tabLst>
                <a:tab pos="360363" algn="l"/>
              </a:tabLst>
            </a:pP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Copula</a:t>
            </a:r>
          </a:p>
          <a:p>
            <a:pPr lvl="1">
              <a:tabLst>
                <a:tab pos="360363" algn="l"/>
              </a:tabLst>
            </a:pP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Conditional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probability</a:t>
            </a:r>
          </a:p>
          <a:p>
            <a:pPr lvl="1">
              <a:tabLst>
                <a:tab pos="360363" algn="l"/>
              </a:tabLst>
            </a:pP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Maximum likelihood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estimation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pPr>
              <a:tabLst>
                <a:tab pos="360363" algn="l"/>
              </a:tabLst>
            </a:pP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Conclusions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Outline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4"/>
            <a:ext cx="4186808" cy="3848436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400"/>
              </a:spcAft>
              <a:tabLst>
                <a:tab pos="360363" algn="l"/>
              </a:tabLst>
            </a:pP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O&amp;M up to 30% of offshore wind lifetime costs [2]</a:t>
            </a:r>
          </a:p>
          <a:p>
            <a:pPr>
              <a:spcAft>
                <a:spcPts val="400"/>
              </a:spcAft>
              <a:tabLst>
                <a:tab pos="360363" algn="l"/>
              </a:tabLst>
            </a:pP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Winter: </a:t>
            </a:r>
          </a:p>
          <a:p>
            <a:pPr lvl="1">
              <a:spcAft>
                <a:spcPts val="400"/>
              </a:spcAft>
              <a:tabLst>
                <a:tab pos="360363" algn="l"/>
              </a:tabLst>
            </a:pP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Limited maintenance opportunities</a:t>
            </a:r>
          </a:p>
          <a:p>
            <a:pPr lvl="1">
              <a:spcAft>
                <a:spcPts val="400"/>
              </a:spcAft>
              <a:tabLst>
                <a:tab pos="360363" algn="l"/>
              </a:tabLst>
            </a:pP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High energy yield</a:t>
            </a:r>
          </a:p>
          <a:p>
            <a:pPr>
              <a:spcAft>
                <a:spcPts val="400"/>
              </a:spcAft>
              <a:tabLst>
                <a:tab pos="360363" algn="l"/>
              </a:tabLst>
            </a:pP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Aborted missions:      </a:t>
            </a:r>
          </a:p>
          <a:p>
            <a:pPr lvl="1">
              <a:spcAft>
                <a:spcPts val="400"/>
              </a:spcAft>
              <a:tabLst>
                <a:tab pos="360363" algn="l"/>
              </a:tabLst>
            </a:pP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fuel costs</a:t>
            </a:r>
          </a:p>
          <a:p>
            <a:pPr>
              <a:spcAft>
                <a:spcPts val="400"/>
              </a:spcAft>
              <a:tabLst>
                <a:tab pos="360363" algn="l"/>
              </a:tabLst>
            </a:pP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Crew transfers: wave heights below 1.5 m [2]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Introduction</a:t>
            </a:r>
          </a:p>
        </p:txBody>
      </p:sp>
      <p:pic>
        <p:nvPicPr>
          <p:cNvPr id="4" name="Picture 2" descr="C:\Users\cwb13172\Downloads\SC-Falcon-pushed-on-to-wind-turbin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27984" y="2204864"/>
            <a:ext cx="4584192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77461" y="5444369"/>
            <a:ext cx="831096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[1] Yellow &amp; Finch publishers. (2014).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CTruk's Latest OWSV Impresses During Sea Trials  | Yellow &amp; Finch Publishers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I. A. Dinwoodie, D. McMillan, M. Revie, I. Lazakis, and Y. Dalgic, "Development of a combined operational 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strategic decision support model for offshore wind," Energy Procedia, vol. 35, pp. 157-166, 2013.</a:t>
            </a:r>
          </a:p>
        </p:txBody>
      </p:sp>
    </p:spTree>
    <p:extLst>
      <p:ext uri="{BB962C8B-B14F-4D97-AF65-F5344CB8AC3E}">
        <p14:creationId xmlns:p14="http://schemas.microsoft.com/office/powerpoint/2010/main" val="219361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8229600" cy="4281339"/>
          </a:xfrm>
        </p:spPr>
        <p:txBody>
          <a:bodyPr/>
          <a:lstStyle/>
          <a:p>
            <a:pPr>
              <a:tabLst>
                <a:tab pos="360363" algn="l"/>
              </a:tabLst>
            </a:pP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“Clear decision criteria must be in place for conditions under which transfers can take place. This is not as simple as setting a wave height limit; other important variables are: - the wave direction (relative to the vessel)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…”</a:t>
            </a:r>
          </a:p>
          <a:p>
            <a:pPr marL="360363" indent="0">
              <a:buNone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Energy </a:t>
            </a: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Institute Working at height in the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offshore </a:t>
            </a: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wind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industry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Wave direction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8064" y="5271011"/>
            <a:ext cx="7848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[1] Energy Institute. 2014, Good practice guideline Working at height in the offshore wind industry, Energy Institute, (London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70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3898776" cy="4281339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Historical data at </a:t>
            </a:r>
            <a:r>
              <a:rPr lang="en-GB" dirty="0" err="1">
                <a:solidFill>
                  <a:srgbClr val="03426B"/>
                </a:solidFill>
                <a:latin typeface="Gill Sans MT" panose="020B0502020104020203" pitchFamily="34" charset="0"/>
              </a:rPr>
              <a:t>Gabbard</a:t>
            </a: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(origin site) &amp; </a:t>
            </a: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Southwold used for training</a:t>
            </a: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Prediction of wave directions at Gabbard given wave directions at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Southwold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Prediction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5"/>
          <a:stretch/>
        </p:blipFill>
        <p:spPr bwMode="auto">
          <a:xfrm>
            <a:off x="4427984" y="1772816"/>
            <a:ext cx="4488180" cy="3466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8"/>
          <p:cNvSpPr txBox="1">
            <a:spLocks/>
          </p:cNvSpPr>
          <p:nvPr/>
        </p:nvSpPr>
        <p:spPr>
          <a:xfrm>
            <a:off x="4489648" y="5301208"/>
            <a:ext cx="296267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Case study location</a:t>
            </a:r>
            <a:endParaRPr lang="en-GB" b="1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70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Directional data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" t="41212" r="1022" b="1942"/>
          <a:stretch/>
        </p:blipFill>
        <p:spPr bwMode="auto">
          <a:xfrm>
            <a:off x="457200" y="1916832"/>
            <a:ext cx="8229600" cy="33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8"/>
          <p:cNvSpPr txBox="1">
            <a:spLocks/>
          </p:cNvSpPr>
          <p:nvPr/>
        </p:nvSpPr>
        <p:spPr>
          <a:xfrm>
            <a:off x="457200" y="5229200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Von Mises distributions are </a:t>
            </a: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the assumed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marginals </a:t>
            </a: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for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the wave directions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438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8229600" cy="536923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Von Mises probability density function (pdf):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Von Mises distribution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4317928" y="3487457"/>
            <a:ext cx="47185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θ = wave direction (dominate peak) </a:t>
            </a:r>
          </a:p>
          <a:p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μ</a:t>
            </a:r>
            <a:r>
              <a:rPr lang="en-GB" sz="2400" baseline="-25000" dirty="0">
                <a:solidFill>
                  <a:srgbClr val="03426B"/>
                </a:solidFill>
                <a:latin typeface="Gill Sans MT" panose="020B0502020104020203" pitchFamily="34" charset="0"/>
              </a:rPr>
              <a:t>j</a:t>
            </a:r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 = preferred direction</a:t>
            </a:r>
          </a:p>
          <a:p>
            <a:r>
              <a:rPr lang="en-GB" sz="2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κ</a:t>
            </a:r>
            <a:r>
              <a:rPr lang="en-GB" sz="2400" baseline="-250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j</a:t>
            </a:r>
            <a:r>
              <a:rPr lang="en-GB" sz="2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</a:t>
            </a:r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= concentration Parameter</a:t>
            </a:r>
          </a:p>
          <a:p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I</a:t>
            </a:r>
            <a:r>
              <a:rPr lang="en-GB" sz="2400" baseline="-25000" dirty="0">
                <a:solidFill>
                  <a:srgbClr val="03426B"/>
                </a:solidFill>
                <a:latin typeface="Gill Sans MT" panose="020B0502020104020203" pitchFamily="34" charset="0"/>
              </a:rPr>
              <a:t>0</a:t>
            </a:r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 = Bessel function first kind order zero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27584" y="2083691"/>
                <a:ext cx="7056784" cy="1057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solidFill>
                                <a:srgbClr val="25406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solidFill>
                                <a:srgbClr val="254061"/>
                              </a:solidFill>
                              <a:latin typeface="Cambria Math"/>
                            </a:rPr>
                            <m:t>𝑣𝑀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rgbClr val="254061"/>
                              </a:solidFill>
                              <a:latin typeface="Cambria Math"/>
                            </a:rPr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en-GB" sz="2800" b="0" i="1" smtClean="0">
                              <a:solidFill>
                                <a:srgbClr val="25406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solidFill>
                                <a:srgbClr val="254061"/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en-GB" sz="2800" b="0" i="1" smtClean="0">
                              <a:solidFill>
                                <a:srgbClr val="254061"/>
                              </a:solidFill>
                              <a:latin typeface="Cambria Math"/>
                              <a:ea typeface="Cambria Math"/>
                            </a:rPr>
                            <m:t>;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solidFill>
                                    <a:srgbClr val="25406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solidFill>
                                    <a:srgbClr val="254061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2800" b="0" i="1" smtClean="0">
                                  <a:solidFill>
                                    <a:srgbClr val="254061"/>
                                  </a:solidFill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sz="2800" b="0" i="1" smtClean="0">
                              <a:solidFill>
                                <a:srgbClr val="254061"/>
                              </a:solidFill>
                              <a:latin typeface="Cambria Math"/>
                              <a:ea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solidFill>
                                    <a:srgbClr val="25406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solidFill>
                                    <a:srgbClr val="254061"/>
                                  </a:solidFill>
                                  <a:latin typeface="Cambria Math"/>
                                  <a:ea typeface="Cambria Math"/>
                                </a:rPr>
                                <m:t>𝜅</m:t>
                              </m:r>
                            </m:e>
                            <m:sub>
                              <m:r>
                                <a:rPr lang="en-GB" sz="2800" b="0" i="1" smtClean="0">
                                  <a:solidFill>
                                    <a:srgbClr val="254061"/>
                                  </a:solidFill>
                                  <a:latin typeface="Cambria Math"/>
                                  <a:ea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GB" sz="2800" b="0" i="1" smtClean="0">
                          <a:solidFill>
                            <a:srgbClr val="25406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solidFill>
                                <a:srgbClr val="25406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solidFill>
                                <a:srgbClr val="25406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2800" b="0" i="1" smtClean="0">
                              <a:solidFill>
                                <a:srgbClr val="25406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GB" sz="2800" b="0" i="1" smtClean="0">
                              <a:solidFill>
                                <a:srgbClr val="25406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solidFill>
                                    <a:srgbClr val="25406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solidFill>
                                    <a:srgbClr val="254061"/>
                                  </a:solidFill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2800" b="0" i="1" smtClean="0">
                                  <a:solidFill>
                                    <a:srgbClr val="254061"/>
                                  </a:solidFill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800" b="0" i="1" smtClean="0">
                                  <a:solidFill>
                                    <a:srgbClr val="25406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i="1">
                                      <a:solidFill>
                                        <a:srgbClr val="25406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i="1">
                                      <a:solidFill>
                                        <a:srgbClr val="25406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𝜅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solidFill>
                                        <a:srgbClr val="25406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sSup>
                        <m:sSupPr>
                          <m:ctrlPr>
                            <a:rPr lang="en-GB" sz="2800" b="0" i="1" smtClean="0">
                              <a:solidFill>
                                <a:srgbClr val="25406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solidFill>
                                <a:srgbClr val="254061"/>
                              </a:solidFill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en-GB" sz="2800" b="0" i="1" smtClean="0">
                                  <a:solidFill>
                                    <a:srgbClr val="254061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i="1">
                                      <a:solidFill>
                                        <a:srgbClr val="25406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i="1">
                                      <a:solidFill>
                                        <a:srgbClr val="25406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𝜅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solidFill>
                                        <a:srgbClr val="25406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𝑗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GB" sz="2800" i="1" smtClean="0">
                                      <a:solidFill>
                                        <a:srgbClr val="254061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2800" i="0" smtClean="0">
                                      <a:solidFill>
                                        <a:srgbClr val="25406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GB" sz="2800" i="1">
                                      <a:solidFill>
                                        <a:srgbClr val="25406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𝜃</m:t>
                                  </m:r>
                                  <m:r>
                                    <a:rPr lang="en-GB" sz="2800" b="0" i="1" smtClean="0">
                                      <a:solidFill>
                                        <a:srgbClr val="25406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 </m:t>
                                  </m:r>
                                  <m:r>
                                    <a:rPr lang="en-GB" sz="2800" i="1" smtClean="0">
                                      <a:solidFill>
                                        <a:srgbClr val="25406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en-GB" sz="2800" b="0" i="1" smtClean="0">
                                      <a:solidFill>
                                        <a:srgbClr val="25406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en-GB" sz="2800" i="1" smtClean="0">
                                          <a:solidFill>
                                            <a:srgbClr val="254061"/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800" i="1">
                                          <a:solidFill>
                                            <a:srgbClr val="25406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GB" sz="2800" i="1">
                                          <a:solidFill>
                                            <a:srgbClr val="25406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d>
                        </m:sup>
                      </m:s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2083691"/>
                <a:ext cx="7056784" cy="105727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8" t="5433"/>
          <a:stretch/>
        </p:blipFill>
        <p:spPr bwMode="auto">
          <a:xfrm>
            <a:off x="179512" y="3487457"/>
            <a:ext cx="4138416" cy="3026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19672" y="320368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preferred direction (</a:t>
            </a:r>
            <a:r>
              <a:rPr lang="el-GR" dirty="0" smtClean="0"/>
              <a:t>μ</a:t>
            </a:r>
            <a:r>
              <a:rPr lang="en-GB" dirty="0" smtClean="0"/>
              <a:t>)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633440" y="3476619"/>
            <a:ext cx="0" cy="105690"/>
          </a:xfrm>
          <a:prstGeom prst="straightConnector1">
            <a:avLst/>
          </a:prstGeom>
          <a:ln w="34925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123728" y="4662428"/>
            <a:ext cx="1008112" cy="0"/>
          </a:xfrm>
          <a:prstGeom prst="straightConnector1">
            <a:avLst/>
          </a:prstGeom>
          <a:ln w="412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339752" y="459042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f(</a:t>
            </a:r>
            <a:r>
              <a:rPr lang="el-GR" dirty="0" smtClean="0"/>
              <a:t>κ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317928" y="5465378"/>
            <a:ext cx="3782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1] Probability Theory and Statistics (Introduction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Available: www.memrise.com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03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8229600" cy="125700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Capture relation between sites</a:t>
            </a: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Sklar’s </a:t>
            </a: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theorem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: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Copula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3"/>
              <p:cNvSpPr txBox="1">
                <a:spLocks/>
              </p:cNvSpPr>
              <p:nvPr/>
            </p:nvSpPr>
            <p:spPr>
              <a:xfrm>
                <a:off x="662880" y="2708921"/>
                <a:ext cx="8229600" cy="720080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solidFill>
                            <a:srgbClr val="03426B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GB" sz="2800" i="1" smtClean="0">
                              <a:solidFill>
                                <a:srgbClr val="03426B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𝐺</m:t>
                          </m:r>
                          <m:r>
                            <a:rPr lang="en-GB" sz="280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GB" sz="280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𝑆</m:t>
                          </m:r>
                        </m:e>
                      </m:d>
                      <m:r>
                        <a:rPr lang="en-GB" sz="2800" i="1" smtClean="0">
                          <a:solidFill>
                            <a:srgbClr val="03426B"/>
                          </a:solidFill>
                          <a:latin typeface="Cambria Math"/>
                        </a:rPr>
                        <m:t>=</m:t>
                      </m:r>
                      <m:r>
                        <a:rPr lang="en-GB" sz="2800" i="1" smtClean="0">
                          <a:solidFill>
                            <a:srgbClr val="03426B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GB" sz="2800" i="1" smtClean="0">
                              <a:solidFill>
                                <a:srgbClr val="03426B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n-GB" sz="2800" i="1" smtClean="0">
                          <a:solidFill>
                            <a:srgbClr val="03426B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GB" sz="2800" i="1" smtClean="0">
                          <a:solidFill>
                            <a:srgbClr val="03426B"/>
                          </a:solidFill>
                          <a:latin typeface="Cambria Math"/>
                          <a:ea typeface="Cambria Math"/>
                        </a:rPr>
                        <m:t>𝐶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i="1" smtClean="0">
                              <a:solidFill>
                                <a:srgbClr val="03426B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sz="2800" i="1" smtClean="0">
                              <a:solidFill>
                                <a:srgbClr val="03426B"/>
                              </a:solidFill>
                              <a:latin typeface="Cambria Math"/>
                              <a:ea typeface="Cambria Math"/>
                            </a:rPr>
                            <m:t>𝐹</m:t>
                          </m:r>
                          <m:d>
                            <m:dPr>
                              <m:ctrlPr>
                                <a:rPr lang="en-GB" sz="2800" i="1" smtClean="0">
                                  <a:solidFill>
                                    <a:srgbClr val="03426B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GB" sz="2800" i="1" smtClean="0">
                                  <a:solidFill>
                                    <a:srgbClr val="03426B"/>
                                  </a:solidFill>
                                  <a:latin typeface="Cambria Math"/>
                                  <a:ea typeface="Cambria Math"/>
                                </a:rPr>
                                <m:t>𝐺</m:t>
                              </m:r>
                            </m:e>
                          </m:d>
                          <m:r>
                            <a:rPr lang="en-GB" sz="2800" i="1" smtClean="0">
                              <a:solidFill>
                                <a:srgbClr val="03426B"/>
                              </a:solidFill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GB" sz="2800" i="1" smtClean="0">
                              <a:solidFill>
                                <a:srgbClr val="03426B"/>
                              </a:solidFill>
                              <a:latin typeface="Cambria Math"/>
                              <a:ea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n-GB" sz="2800" i="1" smtClean="0">
                                  <a:solidFill>
                                    <a:srgbClr val="03426B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GB" sz="2800" i="1" smtClean="0">
                                  <a:solidFill>
                                    <a:srgbClr val="03426B"/>
                                  </a:solidFill>
                                  <a:latin typeface="Cambria Math"/>
                                  <a:ea typeface="Cambria Math"/>
                                </a:rPr>
                                <m:t>𝑆</m:t>
                              </m:r>
                            </m:e>
                          </m:d>
                        </m:e>
                      </m:d>
                      <m:r>
                        <a:rPr lang="en-GB" sz="2800" i="1" smtClean="0">
                          <a:solidFill>
                            <a:srgbClr val="03426B"/>
                          </a:solidFill>
                          <a:latin typeface="Cambria Math"/>
                          <a:ea typeface="Cambria Math"/>
                        </a:rPr>
                        <m:t> ∙</m:t>
                      </m:r>
                      <m:r>
                        <a:rPr lang="en-GB" sz="2800" i="1" smtClean="0">
                          <a:solidFill>
                            <a:srgbClr val="03426B"/>
                          </a:solidFill>
                          <a:latin typeface="Cambria Math"/>
                          <a:ea typeface="Cambria Math"/>
                        </a:rPr>
                        <m:t>𝑃</m:t>
                      </m:r>
                      <m:d>
                        <m:dPr>
                          <m:ctrlPr>
                            <a:rPr lang="en-GB" sz="2800" i="1" smtClean="0">
                              <a:solidFill>
                                <a:srgbClr val="03426B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sz="2800" i="1" smtClean="0">
                              <a:solidFill>
                                <a:srgbClr val="03426B"/>
                              </a:solidFill>
                              <a:latin typeface="Cambria Math"/>
                              <a:ea typeface="Cambria Math"/>
                            </a:rPr>
                            <m:t>𝑆</m:t>
                          </m:r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Content Placeholder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880" y="2708921"/>
                <a:ext cx="8229600" cy="72008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899592" y="3429000"/>
            <a:ext cx="70567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3426B"/>
                </a:solidFill>
                <a:latin typeface="Gill Sans MT" panose="020B0502020104020203" pitchFamily="34" charset="0"/>
              </a:rPr>
              <a:t>where: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3426B"/>
                </a:solidFill>
                <a:latin typeface="Gill Sans MT" panose="020B0502020104020203" pitchFamily="34" charset="0"/>
              </a:rPr>
              <a:t>G = </a:t>
            </a:r>
            <a:r>
              <a:rPr lang="en-GB" sz="20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Gabbard</a:t>
            </a:r>
            <a:r>
              <a:rPr lang="en-GB" sz="2000" dirty="0">
                <a:solidFill>
                  <a:srgbClr val="03426B"/>
                </a:solidFill>
                <a:latin typeface="Gill Sans MT" panose="020B0502020104020203" pitchFamily="34" charset="0"/>
              </a:rPr>
              <a:t> &amp; S = Southwold wave direction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3426B"/>
                </a:solidFill>
                <a:latin typeface="Gill Sans MT" panose="020B0502020104020203" pitchFamily="34" charset="0"/>
              </a:rPr>
              <a:t>P(G,S) is the joint probability distribution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3426B"/>
                </a:solidFill>
                <a:latin typeface="Gill Sans MT" panose="020B0502020104020203" pitchFamily="34" charset="0"/>
              </a:rPr>
              <a:t>P(G) &amp; P(S) are individual probability distributions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3426B"/>
                </a:solidFill>
                <a:latin typeface="Gill Sans MT" panose="020B0502020104020203" pitchFamily="34" charset="0"/>
              </a:rPr>
              <a:t>C[…,…] is the copula function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3426B"/>
                </a:solidFill>
                <a:latin typeface="Gill Sans MT" panose="020B0502020104020203" pitchFamily="34" charset="0"/>
              </a:rPr>
              <a:t>F(G)&amp; H(S) are functions of wave directions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3426B"/>
                </a:solidFill>
                <a:latin typeface="Gill Sans MT" panose="020B0502020104020203" pitchFamily="34" charset="0"/>
              </a:rPr>
              <a:t>F &amp; H denote the Von Mises cumulative distribution function</a:t>
            </a:r>
          </a:p>
        </p:txBody>
      </p:sp>
    </p:spTree>
    <p:extLst>
      <p:ext uri="{BB962C8B-B14F-4D97-AF65-F5344CB8AC3E}">
        <p14:creationId xmlns:p14="http://schemas.microsoft.com/office/powerpoint/2010/main" val="23211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Copula</a:t>
            </a:r>
            <a:b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</a:b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725350"/>
            <a:ext cx="451485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908442" y="5086925"/>
            <a:ext cx="3962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Gaussian copula for a correlation coefficient (</a:t>
            </a:r>
            <a:r>
              <a:rPr lang="en-GB" i="1" dirty="0"/>
              <a:t>ρ</a:t>
            </a:r>
            <a:r>
              <a:rPr lang="en-GB" dirty="0"/>
              <a:t>) of 0.3 </a:t>
            </a:r>
            <a:r>
              <a:rPr lang="en-GB" dirty="0" smtClean="0"/>
              <a:t>[1</a:t>
            </a:r>
            <a:r>
              <a:rPr lang="en-GB" dirty="0"/>
              <a:t>]</a:t>
            </a:r>
          </a:p>
        </p:txBody>
      </p:sp>
      <p:sp>
        <p:nvSpPr>
          <p:cNvPr id="2" name="Rectangle 1"/>
          <p:cNvSpPr/>
          <p:nvPr/>
        </p:nvSpPr>
        <p:spPr>
          <a:xfrm>
            <a:off x="5634" y="6060243"/>
            <a:ext cx="4507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] 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B. Hassine. Introduction to Copulas [Online]. PowerPoint Presentation Available: </a:t>
            </a:r>
            <a:r>
              <a:rPr lang="en-US" sz="10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http://slideplayer.com/slide/3270700/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[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07/11/16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8"/>
          <p:cNvSpPr txBox="1">
            <a:spLocks/>
          </p:cNvSpPr>
          <p:nvPr/>
        </p:nvSpPr>
        <p:spPr>
          <a:xfrm>
            <a:off x="457200" y="1595933"/>
            <a:ext cx="41148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Copula </a:t>
            </a:r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pPr lvl="1"/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include </a:t>
            </a:r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dependencies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Gaussian Copula</a:t>
            </a:r>
          </a:p>
          <a:p>
            <a:pPr lvl="1"/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correlation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Maximum likelihood criterion</a:t>
            </a:r>
          </a:p>
          <a:p>
            <a:pPr lvl="1"/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select the most probable prediction</a:t>
            </a:r>
          </a:p>
          <a:p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44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</TotalTime>
  <Words>881</Words>
  <Application>Microsoft Office PowerPoint</Application>
  <PresentationFormat>On-screen Show (4:3)</PresentationFormat>
  <Paragraphs>176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Cambria Math</vt:lpstr>
      <vt:lpstr>Gill Sans MT</vt:lpstr>
      <vt:lpstr>Office Theme</vt:lpstr>
      <vt:lpstr>Wave direction prediction for O&amp;M</vt:lpstr>
      <vt:lpstr>Outline</vt:lpstr>
      <vt:lpstr>Introduction</vt:lpstr>
      <vt:lpstr>Wave direction</vt:lpstr>
      <vt:lpstr>Prediction</vt:lpstr>
      <vt:lpstr>Directional data</vt:lpstr>
      <vt:lpstr>Von Mises distribution</vt:lpstr>
      <vt:lpstr>Copula</vt:lpstr>
      <vt:lpstr>Copula </vt:lpstr>
      <vt:lpstr>Results</vt:lpstr>
      <vt:lpstr>Results</vt:lpstr>
      <vt:lpstr>Conclusions</vt:lpstr>
      <vt:lpstr>Future Work</vt:lpstr>
      <vt:lpstr>PowerPoint Presentation</vt:lpstr>
      <vt:lpstr>Limitations</vt:lpstr>
      <vt:lpstr>Conditional distribution predictor</vt:lpstr>
      <vt:lpstr>PowerPoint Presentation</vt:lpstr>
      <vt:lpstr>Results</vt:lpstr>
    </vt:vector>
  </TitlesOfParts>
  <Company>University of Strathclyde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Services</dc:creator>
  <cp:lastModifiedBy>Peter Mills</cp:lastModifiedBy>
  <cp:revision>106</cp:revision>
  <dcterms:created xsi:type="dcterms:W3CDTF">2011-09-15T12:59:51Z</dcterms:created>
  <dcterms:modified xsi:type="dcterms:W3CDTF">2017-01-10T17:05:08Z</dcterms:modified>
</cp:coreProperties>
</file>