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3" r:id="rId2"/>
    <p:sldId id="300" r:id="rId3"/>
    <p:sldId id="299" r:id="rId4"/>
    <p:sldId id="304" r:id="rId5"/>
    <p:sldId id="303" r:id="rId6"/>
    <p:sldId id="302" r:id="rId7"/>
    <p:sldId id="305" r:id="rId8"/>
    <p:sldId id="309" r:id="rId9"/>
    <p:sldId id="308" r:id="rId10"/>
    <p:sldId id="307" r:id="rId11"/>
    <p:sldId id="301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526B957-7D94-4C1F-9810-447F1C532776}">
          <p14:sldIdLst>
            <p14:sldId id="273"/>
            <p14:sldId id="300"/>
            <p14:sldId id="299"/>
            <p14:sldId id="304"/>
            <p14:sldId id="303"/>
            <p14:sldId id="302"/>
            <p14:sldId id="305"/>
            <p14:sldId id="309"/>
            <p14:sldId id="308"/>
            <p14:sldId id="307"/>
            <p14:sldId id="301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26B"/>
    <a:srgbClr val="254061"/>
    <a:srgbClr val="0E67A1"/>
    <a:srgbClr val="C0DEE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9" d="100"/>
          <a:sy n="109" d="100"/>
        </p:scale>
        <p:origin x="168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34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3D7F7-97BD-49D0-B9CE-923848E1B6BB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408D-2EBE-4F4F-8185-A57A1590B9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8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0B371-BA4E-4D75-BE42-C76E8C8FE6AE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08F07-51D3-455B-8EE2-94DE0DEDB9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45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Concerned</a:t>
            </a:r>
            <a:r>
              <a:rPr lang="en-GB" baseline="0" dirty="0" smtClean="0"/>
              <a:t> that this may be hard to read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08F07-51D3-455B-8EE2-94DE0DEDB95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598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967"/>
            <a:ext cx="8062664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37686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82296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7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34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" y="980728"/>
            <a:ext cx="8229600" cy="216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97352"/>
            <a:ext cx="2051720" cy="260648"/>
          </a:xfrm>
          <a:prstGeom prst="rect">
            <a:avLst/>
          </a:prstGeom>
          <a:solidFill>
            <a:srgbClr val="0E67A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John Warnock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2030867" y="6597352"/>
            <a:ext cx="5025917" cy="260648"/>
          </a:xfrm>
          <a:prstGeom prst="rect">
            <a:avLst/>
          </a:prstGeom>
          <a:solidFill>
            <a:srgbClr val="C0D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E67A1"/>
                </a:solidFill>
              </a:rPr>
              <a:t>Review of Offshore Cable Reliability Metrics</a:t>
            </a:r>
            <a:endParaRPr lang="en-GB" dirty="0">
              <a:solidFill>
                <a:srgbClr val="0E67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02716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906713"/>
            <a:ext cx="802716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6707088" cy="93610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6707088" cy="93610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3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4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813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9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72816"/>
            <a:ext cx="5486400" cy="2954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89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7C3808-D0E5-4D15-A9FF-8BA6ECFFB88B}" type="datetimeFigureOut">
              <a:rPr lang="en-GB" smtClean="0"/>
              <a:pPr/>
              <a:t>11/01/2017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D2E422D-0E65-4B81-9088-EA407164B4A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0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50" r:id="rId3"/>
    <p:sldLayoutId id="2147483651" r:id="rId4"/>
    <p:sldLayoutId id="2147483652" r:id="rId5"/>
    <p:sldLayoutId id="2147483654" r:id="rId6"/>
    <p:sldLayoutId id="2147483664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136904" cy="821953"/>
          </a:xfrm>
        </p:spPr>
        <p:txBody>
          <a:bodyPr/>
          <a:lstStyle/>
          <a:p>
            <a:r>
              <a:rPr lang="en-GB" sz="5400" b="1" dirty="0">
                <a:solidFill>
                  <a:srgbClr val="03426B"/>
                </a:solidFill>
                <a:latin typeface="Gill Sans MT" panose="020B0502020104020203" pitchFamily="34" charset="0"/>
              </a:rPr>
              <a:t>Review of Offshore Cable Reliability Metrics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John Warnock</a:t>
            </a:r>
          </a:p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j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ohn.warnock@strath.ac.uk	</a:t>
            </a: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David McMillan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9" y="2780928"/>
            <a:ext cx="8229600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0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The figures found in the literature agree with those witnessed in offshore wind farms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High early life failure rates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Not enough data available – withheld by insurance companies etc.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CIGRE data should not be used in calculations </a:t>
            </a:r>
          </a:p>
          <a:p>
            <a:pPr marL="0" indent="0">
              <a:buNone/>
            </a:pP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Greater need for transparency in the field</a:t>
            </a:r>
          </a:p>
          <a:p>
            <a:pPr marL="0" indent="0">
              <a:buNone/>
            </a:pP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99861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[1]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C. MacIver, K. R. W. Bell and D. P. </a:t>
            </a:r>
            <a:r>
              <a:rPr lang="en-GB" sz="1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Nedic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, “A Reliability Evaluation of Offshore HVDC Grid Configuration Options.” University of Strathclyde, (2013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).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[2]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Sinclair Knight </a:t>
            </a:r>
            <a:r>
              <a:rPr lang="en-GB" sz="1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Merz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. "Calculating Target Availability Figures for HVDC Interconnectors", </a:t>
            </a:r>
            <a:r>
              <a:rPr lang="en-GB" sz="1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ofgem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, (2012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).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[3]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CIGRE working group B1.10. “Update of service experience of HV underground and submarine cables”, (2009).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[4]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CIGRE working group B1.21. “Third-Party Damage to Underground and Submarine Cables”, (2009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).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[5]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K. Linden, B. Jacobson, M. H. J. </a:t>
            </a:r>
            <a:r>
              <a:rPr lang="en-GB" sz="1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Bollen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, J. Lundquist. "Reliability study methodology for HVDC grids," presented at the </a:t>
            </a:r>
            <a:r>
              <a:rPr lang="en-GB" sz="1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Cigré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 Paris Session, paper B4-108, Paris, (2010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).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[6]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R. Svoma, M. Dickinson, C. Brown. “Subsea connections to high capacity offshore windfarms”, 19th International Conference on Electricity Distribution, Vienna, (2007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).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[7] A. </a:t>
            </a:r>
            <a:r>
              <a:rPr lang="en-GB" sz="1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Sannino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, H. </a:t>
            </a:r>
            <a:r>
              <a:rPr lang="en-GB" sz="1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Breder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, E. Nielsen. “Reliability of Collection Grids for Large offshore Wind Parks”, 9th International Conference on Probabilistic Methods Applied to Power Systems, Stockholm, (2006).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[8]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A. </a:t>
            </a:r>
            <a:r>
              <a:rPr lang="en-GB" sz="1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Underbrink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, J. Hansen, A. </a:t>
            </a:r>
            <a:r>
              <a:rPr lang="en-GB" sz="1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Osterholt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, W. Zimmerman.  “Probabilistic Reliability Calculations for the Grid Connection of and Offshore Wind Farm”,  9th International Conference on Probabilistic Methods Applied to Power Systems, Stockholm, (2006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).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[9]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http://news.bbc.co.uk/1/hi/england/norfolk/7190082.stm accessed on 05/10/2016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[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10]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http://news.bbc.co.uk/1/hi/england/norfolk/7190082.stm accessed on 05/10/2016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[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11]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http://news.bbc.co.uk/1/hi/england/7290290.stm accessed on 05/10/2016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[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12]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http://www.windpoweroffshore.com/article/1191497/thanet-cable-failure-cost-vattenfall-%E2%82%AC5m Accessed on 06/10/2016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[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13]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http://www.windpoweroffshore.com/article/1323873/balfour-beatty-awarded-thanet-transmission-licence accessed on 05/10/2016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[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14]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http://www.4coffshore.com/windfarms/remedial-works-underway-for-thanet-nid4649.html accessed on 05/10/2016 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[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15]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http://www.4coffshore.com/windfarms/pharos-recovers-faulty-walney-cable-nid3389.html accessed on 05/10/2016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[16]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https://www.ofgem.gov.uk/sites/default/files/docs/tc_robin_rigg_-_direction_under_paragraph_10_of_amended_standard_condition_e12-j4.pdf accessed on 05/10/2016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[17]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http://www.windpoweroffshore.com/article/1368848/horns-rev-2-cable-failure-confirmed-tso-updated accessed on 05/10/2016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[18]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http://www.sunwindenergy.com/news/cable-damage-british-offshore-wind-farms accessed on 05/10/2016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[19]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http://www.4coffshore.com/windfarms/anholt-cable-defects-nid1355.html accessed on 05/10/2016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[20]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http://www.4coffshore.com/windfarms/walney-2-no-go-since-friday-nid2963.html accessed on 05/10/2016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[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21]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http://www.vbms.com/en/projects/detail/gwynt-y-mor-cable-repair accessed on 05/10/2016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[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22] </a:t>
            </a:r>
            <a:r>
              <a:rPr lang="en-GB" sz="1400" dirty="0">
                <a:solidFill>
                  <a:srgbClr val="03426B"/>
                </a:solidFill>
                <a:latin typeface="Gill Sans MT" panose="020B0502020104020203" pitchFamily="34" charset="0"/>
              </a:rPr>
              <a:t>http://gymofto.co.uk/docs/Investor%20Report%20-%20March%202015.pdf accessed on 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05/10/2016</a:t>
            </a:r>
            <a:endParaRPr lang="en-GB" sz="1400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GB" sz="14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 marL="0" indent="0">
              <a:buNone/>
            </a:pPr>
            <a:endParaRPr lang="en-GB" sz="14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References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9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>
          <a:xfrm>
            <a:off x="2250138" y="116632"/>
            <a:ext cx="330768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Questions </a:t>
            </a:r>
            <a:r>
              <a:rPr lang="en-GB" dirty="0" smtClean="0">
                <a:solidFill>
                  <a:srgbClr val="03426B"/>
                </a:solidFill>
                <a:latin typeface="+mj-lt"/>
              </a:rPr>
              <a:t>?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9" y="4996402"/>
            <a:ext cx="1971645" cy="1312918"/>
          </a:xfrm>
          <a:prstGeom prst="rect">
            <a:avLst/>
          </a:prstGeom>
        </p:spPr>
      </p:pic>
      <p:sp>
        <p:nvSpPr>
          <p:cNvPr id="9" name="Title 7"/>
          <p:cNvSpPr txBox="1">
            <a:spLocks/>
          </p:cNvSpPr>
          <p:nvPr/>
        </p:nvSpPr>
        <p:spPr>
          <a:xfrm>
            <a:off x="2051720" y="1584146"/>
            <a:ext cx="5040560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8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f</a:t>
            </a:r>
            <a:r>
              <a:rPr lang="en-GB" sz="2800" dirty="0" err="1" smtClean="0">
                <a:solidFill>
                  <a:srgbClr val="03426B"/>
                </a:solidFill>
                <a:latin typeface="Gill Sans MT" panose="020B0502020104020203" pitchFamily="34" charset="0"/>
              </a:rPr>
              <a:t>uturewind</a:t>
            </a:r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2017 is sponsored by:</a:t>
            </a:r>
            <a:endParaRPr lang="en-GB" sz="2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2483768" y="5402588"/>
            <a:ext cx="6552727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2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Organised by the Wind &amp; Marine Energy Systems CDT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856" y="2140503"/>
            <a:ext cx="1825248" cy="12164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7380"/>
            <a:ext cx="9144000" cy="117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Lack of transparency when it comes to offshore cable reliability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No clear database collating the information that is publically available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To compare the failure rates being estimated to those being experienced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To analyse the impact of a failure 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Why Review the Metrics</a:t>
            </a:r>
          </a:p>
        </p:txBody>
      </p:sp>
    </p:spTree>
    <p:extLst>
      <p:ext uri="{BB962C8B-B14F-4D97-AF65-F5344CB8AC3E}">
        <p14:creationId xmlns:p14="http://schemas.microsoft.com/office/powerpoint/2010/main" val="65473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Literature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988195"/>
              </p:ext>
            </p:extLst>
          </p:nvPr>
        </p:nvGraphicFramePr>
        <p:xfrm>
          <a:off x="683568" y="1556792"/>
          <a:ext cx="7920879" cy="43483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642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75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Technology</a:t>
                      </a:r>
                      <a:endParaRPr lang="en-GB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Cable Rating</a:t>
                      </a:r>
                      <a:endParaRPr lang="en-GB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Failure rate (failures/year)</a:t>
                      </a:r>
                      <a:endParaRPr lang="en-GB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Year</a:t>
                      </a:r>
                      <a:endParaRPr lang="en-GB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Reference</a:t>
                      </a:r>
                      <a:endParaRPr lang="en-GB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12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HVDC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320 kV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Best: 0.00001107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2015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 Reliability Evaluation of Offshore HVDC Grid Configuration Options </a:t>
                      </a:r>
                      <a:r>
                        <a:rPr lang="en-GB" sz="1100" dirty="0" smtClean="0">
                          <a:effectLst/>
                        </a:rPr>
                        <a:t>[1]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Middle: 0.00002213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Worst: 0.0003689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99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HVAC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60 – 500 kV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0.000000101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Calculating Target Availability Figures for HVDC Interconnectors </a:t>
                      </a:r>
                      <a:r>
                        <a:rPr lang="en-GB" sz="1100" dirty="0" smtClean="0">
                          <a:effectLst/>
                        </a:rPr>
                        <a:t>[2] </a:t>
                      </a:r>
                      <a:r>
                        <a:rPr lang="en-GB" sz="1100" dirty="0">
                          <a:effectLst/>
                        </a:rPr>
                        <a:t>/ Update of service experience of HV underground and submarine cables </a:t>
                      </a:r>
                      <a:r>
                        <a:rPr lang="en-GB" sz="1100" dirty="0" smtClean="0">
                          <a:effectLst/>
                        </a:rPr>
                        <a:t>[3] </a:t>
                      </a:r>
                      <a:r>
                        <a:rPr lang="en-GB" sz="1100" dirty="0">
                          <a:effectLst/>
                        </a:rPr>
                        <a:t>/  Third-Party Damage to Underground and Submarine Cables </a:t>
                      </a:r>
                      <a:r>
                        <a:rPr lang="en-GB" sz="1100" dirty="0" smtClean="0">
                          <a:effectLst/>
                        </a:rPr>
                        <a:t>[4]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1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HVDC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60 – 500 kV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0.000000163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24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EHVAC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700 – 800 kV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Single Circuit: 0.3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2010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Reliability study methodology for HVDC grids </a:t>
                      </a:r>
                      <a:r>
                        <a:rPr lang="en-GB" sz="1100" dirty="0" smtClean="0">
                          <a:effectLst/>
                        </a:rPr>
                        <a:t>[5]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8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Double Circuit: 0.03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824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HVDC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600 – 650 kV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Single Pole: 0.4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8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Double Pole: 0.03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8245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HVAC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132 kV 3 Core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0.25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2007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Subsea connections to high capacity offshore windfarms </a:t>
                      </a:r>
                      <a:r>
                        <a:rPr lang="en-GB" sz="1100" dirty="0" smtClean="0">
                          <a:effectLst/>
                        </a:rPr>
                        <a:t>[6]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8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220 kV 3 Core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0.46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8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400 kV 3 Core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0.67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8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275 kV Single Core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0.15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8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400 kV Single Core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0.22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824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MVAC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30 kV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Feeder Cable: 0.003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2006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Reliability of Collection Grids for Large offshore Wind Parks [7]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75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Tower – Tower Cable: 0.0125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82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Tower Cable: 0.1875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824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M/HVAC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33 – 150 kV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Submarine: 0.00000467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2006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Probabilistic Reliability Calculations for the Grid Connection of and Offshore Wind Farm </a:t>
                      </a:r>
                      <a:r>
                        <a:rPr lang="en-GB" sz="1100" dirty="0" smtClean="0">
                          <a:effectLst/>
                        </a:rPr>
                        <a:t>[8]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067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Inter-Array: 0.0000323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859" marR="56859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927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47733927"/>
              </p:ext>
            </p:extLst>
          </p:nvPr>
        </p:nvGraphicFramePr>
        <p:xfrm>
          <a:off x="629316" y="1628800"/>
          <a:ext cx="7704855" cy="43924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7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9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5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25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99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Technology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Cable Rating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Failure rate (failures/year)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Year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Reference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MVAC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0.0625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2000 – 2016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Blyth </a:t>
                      </a:r>
                      <a:r>
                        <a:rPr lang="en-GB" sz="1200" dirty="0" smtClean="0">
                          <a:effectLst/>
                        </a:rPr>
                        <a:t>[9]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MVAC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33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0.167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2004 – 2016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Scroby</a:t>
                      </a:r>
                      <a:r>
                        <a:rPr lang="en-GB" sz="1200" dirty="0">
                          <a:effectLst/>
                        </a:rPr>
                        <a:t> Sands [</a:t>
                      </a:r>
                      <a:r>
                        <a:rPr lang="en-GB" sz="1200" dirty="0" smtClean="0">
                          <a:effectLst/>
                        </a:rPr>
                        <a:t>10,11]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HVAC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132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2010 – 2016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Thanet [</a:t>
                      </a:r>
                      <a:r>
                        <a:rPr lang="en-GB" sz="1200" dirty="0" smtClean="0">
                          <a:effectLst/>
                        </a:rPr>
                        <a:t>12,13,14]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HVAC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132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0.25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2012 – 2016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Walney</a:t>
                      </a:r>
                      <a:r>
                        <a:rPr lang="en-GB" sz="1200" dirty="0">
                          <a:effectLst/>
                        </a:rPr>
                        <a:t> [</a:t>
                      </a:r>
                      <a:r>
                        <a:rPr lang="en-GB" sz="1200" dirty="0" smtClean="0">
                          <a:effectLst/>
                        </a:rPr>
                        <a:t>15]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25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HVAC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132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0.167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2010 - 2016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Robin </a:t>
                      </a:r>
                      <a:r>
                        <a:rPr lang="en-GB" sz="1200" dirty="0" err="1">
                          <a:effectLst/>
                        </a:rPr>
                        <a:t>Rigg</a:t>
                      </a:r>
                      <a:r>
                        <a:rPr lang="en-GB" sz="1200" dirty="0">
                          <a:effectLst/>
                        </a:rPr>
                        <a:t> [</a:t>
                      </a:r>
                      <a:r>
                        <a:rPr lang="en-GB" sz="1200" dirty="0" smtClean="0">
                          <a:effectLst/>
                        </a:rPr>
                        <a:t>16]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HVAC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150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0.0714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2002 – 2016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Horns Rev </a:t>
                      </a:r>
                      <a:r>
                        <a:rPr lang="en-GB" sz="1200" dirty="0" smtClean="0">
                          <a:effectLst/>
                        </a:rPr>
                        <a:t>[17]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HVAC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150 – 170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2012 – 2016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London Array </a:t>
                      </a:r>
                      <a:r>
                        <a:rPr lang="en-GB" sz="1200" dirty="0" smtClean="0">
                          <a:effectLst/>
                        </a:rPr>
                        <a:t>[18]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HVAC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220 – 245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2013 – 2016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Anholt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smtClean="0">
                          <a:effectLst/>
                        </a:rPr>
                        <a:t>[19]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HVAC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132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2015 – 2016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Walney</a:t>
                      </a:r>
                      <a:r>
                        <a:rPr lang="en-GB" sz="1200" dirty="0">
                          <a:effectLst/>
                        </a:rPr>
                        <a:t> 2 [</a:t>
                      </a:r>
                      <a:r>
                        <a:rPr lang="en-GB" sz="1200" dirty="0" smtClean="0">
                          <a:effectLst/>
                        </a:rPr>
                        <a:t>20]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09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HVAC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132 kV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2015 – 2016 </a:t>
                      </a:r>
                      <a:endParaRPr lang="en-GB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Gwynt</a:t>
                      </a:r>
                      <a:r>
                        <a:rPr lang="en-GB" sz="1200" dirty="0">
                          <a:effectLst/>
                        </a:rPr>
                        <a:t> Y </a:t>
                      </a:r>
                      <a:r>
                        <a:rPr lang="en-GB" sz="1200" dirty="0" err="1">
                          <a:effectLst/>
                        </a:rPr>
                        <a:t>Mor</a:t>
                      </a:r>
                      <a:r>
                        <a:rPr lang="en-GB" sz="1200" dirty="0">
                          <a:effectLst/>
                        </a:rPr>
                        <a:t> [</a:t>
                      </a:r>
                      <a:r>
                        <a:rPr lang="en-GB" sz="1200" dirty="0" smtClean="0">
                          <a:effectLst/>
                        </a:rPr>
                        <a:t>21,22]</a:t>
                      </a:r>
                      <a:endParaRPr lang="en-GB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Publically</a:t>
            </a:r>
            <a:r>
              <a:rPr lang="en-GB" sz="3600" dirty="0">
                <a:solidFill>
                  <a:srgbClr val="03426B"/>
                </a:solidFill>
                <a:latin typeface="Gill Sans MT" panose="020B0502020104020203" pitchFamily="34" charset="0"/>
              </a:rPr>
              <a:t> Available Information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20438" y="5595410"/>
            <a:ext cx="7704856" cy="44461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16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Comparison of Results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09420"/>
            <a:ext cx="7128792" cy="4689994"/>
          </a:xfrm>
        </p:spPr>
      </p:pic>
    </p:spTree>
    <p:extLst>
      <p:ext uri="{BB962C8B-B14F-4D97-AF65-F5344CB8AC3E}">
        <p14:creationId xmlns:p14="http://schemas.microsoft.com/office/powerpoint/2010/main" val="202032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Comparison of Results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1484784"/>
            <a:ext cx="7128792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239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Early Life Failures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6" descr="D:\USERS\wdb13218\Desktop\ACDC Conference\RelSties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286305"/>
            <a:ext cx="6336704" cy="438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4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412776"/>
            <a:ext cx="8229600" cy="4281339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Fishing – anchors / trawling?</a:t>
            </a:r>
          </a:p>
          <a:p>
            <a:endParaRPr lang="en-GB" sz="2000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Manufacturing faults becoming apparent when cables are energised</a:t>
            </a:r>
          </a:p>
          <a:p>
            <a:endParaRPr lang="en-GB" sz="2000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Jack up vessels during installation</a:t>
            </a:r>
          </a:p>
          <a:p>
            <a:endParaRPr lang="en-GB" sz="2000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Cable movement</a:t>
            </a:r>
          </a:p>
          <a:p>
            <a:endParaRPr lang="en-GB" sz="2000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Cable protection</a:t>
            </a:r>
          </a:p>
          <a:p>
            <a:pPr lvl="1"/>
            <a:r>
              <a:rPr lang="en-GB" sz="2000" dirty="0">
                <a:solidFill>
                  <a:srgbClr val="03426B"/>
                </a:solidFill>
                <a:latin typeface="Gill Sans MT" panose="020B0502020104020203" pitchFamily="34" charset="0"/>
              </a:rPr>
              <a:t>Exposed cable</a:t>
            </a:r>
          </a:p>
          <a:p>
            <a:pPr marL="457200" lvl="1" indent="0">
              <a:buNone/>
            </a:pPr>
            <a:endParaRPr lang="en-GB" sz="20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Causes of Failures</a:t>
            </a:r>
          </a:p>
        </p:txBody>
      </p:sp>
    </p:spTree>
    <p:extLst>
      <p:ext uri="{BB962C8B-B14F-4D97-AF65-F5344CB8AC3E}">
        <p14:creationId xmlns:p14="http://schemas.microsoft.com/office/powerpoint/2010/main" val="99426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95933"/>
            <a:ext cx="8229600" cy="4281339"/>
          </a:xfr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Figures much smaller than those observed for wind 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farms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Most likely due to</a:t>
            </a:r>
          </a:p>
          <a:p>
            <a:pPr lvl="1"/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7,000 km of cable</a:t>
            </a:r>
          </a:p>
          <a:p>
            <a:pPr lvl="1"/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Different conditions</a:t>
            </a:r>
          </a:p>
          <a:p>
            <a:pPr lvl="1"/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Large range of capacities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3426B"/>
                </a:solidFill>
                <a:latin typeface="Gill Sans MT" panose="020B0502020104020203" pitchFamily="34" charset="0"/>
              </a:rPr>
              <a:t>CIGRE Results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36912"/>
            <a:ext cx="3313113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19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942</Words>
  <Application>Microsoft Office PowerPoint</Application>
  <PresentationFormat>On-screen Show (4:3)</PresentationFormat>
  <Paragraphs>184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Gill Sans MT</vt:lpstr>
      <vt:lpstr>Times New Roman</vt:lpstr>
      <vt:lpstr>Office Theme</vt:lpstr>
      <vt:lpstr>Review of Offshore Cable Reliability Metrics</vt:lpstr>
      <vt:lpstr>Why Review the Metrics</vt:lpstr>
      <vt:lpstr>Literature</vt:lpstr>
      <vt:lpstr>Publically Available Information</vt:lpstr>
      <vt:lpstr>Comparison of Results</vt:lpstr>
      <vt:lpstr>Comparison of Results</vt:lpstr>
      <vt:lpstr>Early Life Failures</vt:lpstr>
      <vt:lpstr>Causes of Failures</vt:lpstr>
      <vt:lpstr>CIGRE Results</vt:lpstr>
      <vt:lpstr>Conclusions</vt:lpstr>
      <vt:lpstr>References</vt:lpstr>
      <vt:lpstr>PowerPoint Presentation</vt:lpstr>
    </vt:vector>
  </TitlesOfParts>
  <Company>University of Strathclyde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Services</dc:creator>
  <cp:lastModifiedBy>presenter</cp:lastModifiedBy>
  <cp:revision>70</cp:revision>
  <dcterms:created xsi:type="dcterms:W3CDTF">2011-09-15T12:59:51Z</dcterms:created>
  <dcterms:modified xsi:type="dcterms:W3CDTF">2017-01-11T08:46:34Z</dcterms:modified>
</cp:coreProperties>
</file>