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3" r:id="rId2"/>
    <p:sldId id="302" r:id="rId3"/>
    <p:sldId id="299" r:id="rId4"/>
    <p:sldId id="300" r:id="rId5"/>
    <p:sldId id="303" r:id="rId6"/>
    <p:sldId id="304" r:id="rId7"/>
    <p:sldId id="301" r:id="rId8"/>
    <p:sldId id="305" r:id="rId9"/>
    <p:sldId id="306" r:id="rId10"/>
    <p:sldId id="307" r:id="rId11"/>
    <p:sldId id="298" r:id="rId12"/>
  </p:sldIdLst>
  <p:sldSz cx="9144000" cy="6858000" type="screen4x3"/>
  <p:notesSz cx="9774238" cy="67246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302"/>
            <p14:sldId id="299"/>
            <p14:sldId id="300"/>
            <p14:sldId id="303"/>
            <p14:sldId id="304"/>
            <p14:sldId id="301"/>
            <p14:sldId id="305"/>
            <p14:sldId id="306"/>
            <p14:sldId id="30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26B"/>
    <a:srgbClr val="254061"/>
    <a:srgbClr val="0E67A1"/>
    <a:srgbClr val="C0DE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2118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725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8725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06750" y="504825"/>
            <a:ext cx="3360738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94209"/>
            <a:ext cx="7819390" cy="3026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725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87250"/>
            <a:ext cx="4235503" cy="336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Euan</a:t>
            </a:r>
            <a:r>
              <a:rPr lang="en-GB" baseline="0" dirty="0" smtClean="0"/>
              <a:t> MacMahon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Control</a:t>
            </a:r>
            <a:r>
              <a:rPr lang="en-GB" baseline="0" dirty="0" smtClean="0">
                <a:solidFill>
                  <a:srgbClr val="0E67A1"/>
                </a:solidFill>
              </a:rPr>
              <a:t> System Design of a Multi Rotor System</a:t>
            </a:r>
            <a:endParaRPr lang="en-GB" dirty="0">
              <a:solidFill>
                <a:srgbClr val="0E67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10/01/2017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7C3808-D0E5-4D15-A9FF-8BA6ECFFB88B}" type="datetimeFigureOut">
              <a:rPr lang="en-GB" smtClean="0"/>
              <a:pPr/>
              <a:t>10/01/2017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2E422D-0E65-4B81-9088-EA407164B4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772816"/>
            <a:ext cx="8136904" cy="1614041"/>
          </a:xfrm>
        </p:spPr>
        <p:txBody>
          <a:bodyPr/>
          <a:lstStyle/>
          <a:p>
            <a:r>
              <a:rPr lang="en-GB" sz="5400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Control System Design of a Multi  Rotor System</a:t>
            </a:r>
            <a:endParaRPr lang="en-GB" sz="5400" b="1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7376864" cy="17526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Author: Euan MacMahon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Email: euan.macmahon@strath.ac.uk</a:t>
            </a: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Supervisors: Bill Leithead, Peter Jamieson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9" y="3530873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56793"/>
            <a:ext cx="8363272" cy="432048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Implement optimisation technique to 45 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rotor MRS</a:t>
            </a:r>
            <a:endParaRPr lang="en-GB" sz="28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Analyse system with rotors removed to simulate rotor failure</a:t>
            </a:r>
          </a:p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Model floating platform and design control technique for stabilisation</a:t>
            </a:r>
          </a:p>
          <a:p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Combine stabilisation and yawing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Future Work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err="1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179512" y="1484784"/>
                <a:ext cx="4464496" cy="4680520"/>
              </a:xfrm>
            </p:spPr>
            <p:txBody>
              <a:bodyPr>
                <a:noAutofit/>
              </a:bodyPr>
              <a:lstStyle/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Turbines increasing in size due to benefits of infrastructure and O &amp; M</a:t>
                </a:r>
              </a:p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Scaling laws dictate that cost increases at a greater rate than energy capture </a:t>
                </a:r>
              </a:p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20 MW MRS shows potential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16% reduction in LCOE compared to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two10MW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single rotor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turbines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without including possible energy capture and O &amp; M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benefits[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]</a:t>
                </a:r>
                <a:endParaRPr lang="en-GB" sz="24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79512" y="1484784"/>
                <a:ext cx="4464496" cy="4680520"/>
              </a:xfrm>
              <a:blipFill rotWithShape="1">
                <a:blip r:embed="rId2"/>
                <a:stretch>
                  <a:fillRect l="-1774" t="-1043" r="-3820" b="-19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Motivation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1026" name="Picture 2" descr="Vestas multi rotor wind turb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276" y="1700808"/>
            <a:ext cx="362893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5589240"/>
            <a:ext cx="4140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Fig 1: Vestas four rotor turbine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6249471"/>
            <a:ext cx="4140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[1] Innwind.EU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628800"/>
            <a:ext cx="4114800" cy="4248472"/>
          </a:xfrm>
        </p:spPr>
        <p:txBody>
          <a:bodyPr>
            <a:normAutofit/>
          </a:bodyPr>
          <a:lstStyle/>
          <a:p>
            <a:r>
              <a:rPr lang="en-GB" sz="24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InnWind</a:t>
            </a:r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 design used</a:t>
            </a: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20 MW, 45 rotor design</a:t>
            </a: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No yaw actuator in order to reduce costs</a:t>
            </a: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Yawing implemented by varying thrust force on individual </a:t>
            </a:r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rotor and power conversion (RPC) systems</a:t>
            </a:r>
            <a:endParaRPr lang="en-GB" sz="2400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All modelling is done in Simulink</a:t>
            </a:r>
          </a:p>
          <a:p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Design of MRS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4" name="Picture 3" descr="D:\USERS\wdb13158\ShareFile\My Files &amp; Folders\Early MRS work\My write ups\EWEA2015\MRSdesig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01985"/>
            <a:ext cx="3960440" cy="304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27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0" y="1268760"/>
                <a:ext cx="4114800" cy="6048672"/>
              </a:xfrm>
            </p:spPr>
            <p:txBody>
              <a:bodyPr>
                <a:noAutofit/>
              </a:bodyPr>
              <a:lstStyle/>
              <a:p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Aggregate controller estimates </a:t>
                </a:r>
                <a14:m>
                  <m:oMath xmlns:m="http://schemas.openxmlformats.org/officeDocument/2006/math">
                    <m:r>
                      <a:rPr lang="en-GB" sz="2300" i="1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300" i="1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r>
                  <a:rPr lang="en-GB" sz="2300" dirty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to alter total yaw moment in order to reduce yaw error</a:t>
                </a:r>
              </a:p>
              <a:p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Dispatch controller monitors state of individual turbines and works to optimise power</a:t>
                </a:r>
              </a:p>
              <a:p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PAC controller used to reduce thrust of </a:t>
                </a:r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systems</a:t>
                </a:r>
              </a:p>
              <a:p>
                <a:r>
                  <a:rPr lang="en-GB" sz="2300" dirty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Double feedback loop </a:t>
                </a:r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needed</a:t>
                </a:r>
                <a:endParaRPr lang="en-GB" sz="2300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Initially thrust reduced equally for all rotors on one </a:t>
                </a:r>
                <a:r>
                  <a:rPr lang="en-GB" sz="23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side</a:t>
                </a:r>
                <a:endParaRPr lang="en-GB" sz="23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0" y="1268760"/>
                <a:ext cx="4114800" cy="6048672"/>
              </a:xfrm>
              <a:blipFill rotWithShape="1">
                <a:blip r:embed="rId2"/>
                <a:stretch>
                  <a:fillRect l="-1630" t="-806" r="-3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Controller Design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00844"/>
            <a:ext cx="3888431" cy="2213779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17032"/>
            <a:ext cx="5076056" cy="236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73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Initial Results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94" y="1247897"/>
            <a:ext cx="3523438" cy="261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432" y="1208660"/>
            <a:ext cx="3499896" cy="265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888" y="3827934"/>
            <a:ext cx="3366492" cy="258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457200" y="1556792"/>
                <a:ext cx="4114800" cy="4752528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systems </a:t>
                </a:r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further from the yaw axis generate greater torque for given reduction in power</a:t>
                </a:r>
              </a:p>
              <a:p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systems </a:t>
                </a:r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given ranking using rate of change of torque with pitch</a:t>
                </a:r>
              </a:p>
              <a:p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Highest ranked </a:t>
                </a:r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will reduce thrust as much as possible to a safe limit</a:t>
                </a:r>
              </a:p>
              <a:p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Any remaining 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800" b="0" i="1" smtClean="0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from aggregate controller input to next highest ranked </a:t>
                </a:r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:endParaRPr lang="en-GB" sz="2800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r>
                  <a:rPr lang="en-GB" sz="28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8 rotor design used for initial testing </a:t>
                </a:r>
                <a:endParaRPr lang="en-GB" sz="28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556792"/>
                <a:ext cx="4114800" cy="4752528"/>
              </a:xfrm>
              <a:blipFill rotWithShape="1">
                <a:blip r:embed="rId2"/>
                <a:stretch>
                  <a:fillRect l="-1630" t="-2179" b="-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Optimisation of MRS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2775273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49350"/>
            <a:ext cx="4355976" cy="256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457200" y="1556792"/>
            <a:ext cx="4258816" cy="4824535"/>
          </a:xfrm>
        </p:spPr>
        <p:txBody>
          <a:bodyPr>
            <a:normAutofit lnSpcReduction="10000"/>
          </a:bodyPr>
          <a:lstStyle/>
          <a:p>
            <a:r>
              <a:rPr lang="en-GB" sz="2400" dirty="0">
                <a:solidFill>
                  <a:srgbClr val="03426B"/>
                </a:solidFill>
                <a:latin typeface="Gill Sans MT" panose="020B0502020104020203" pitchFamily="34" charset="0"/>
              </a:rPr>
              <a:t>Developed at Strathclyde the PAC wraps around FEC in order to change operating point </a:t>
            </a:r>
            <a:endParaRPr lang="en-GB" sz="2400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Safety limits needed to prevent operation in unsafe region</a:t>
            </a:r>
          </a:p>
          <a:p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Flags to indicate region of operation</a:t>
            </a:r>
          </a:p>
          <a:p>
            <a:r>
              <a:rPr lang="en-GB" sz="2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Limits on requested power of -30kW, -20kW and -15kW for green, amber and red regions respectively</a:t>
            </a:r>
          </a:p>
          <a:p>
            <a:endParaRPr lang="en-GB" sz="24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PAC and Supervisory Control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4320480" cy="3445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457200" y="1556793"/>
                <a:ext cx="4114800" cy="4320480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Blue line </a:t>
                </a:r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represents power reduction requested from aggregate controller</a:t>
                </a:r>
              </a:p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is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ranked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3426B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at 50 seconds and so all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400" i="1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r>
                  <a:rPr lang="en-GB" sz="2400" dirty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assigned there initially</a:t>
                </a:r>
              </a:p>
              <a:p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400" i="1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then exceeds safe limit for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so power distributed to second highest ranked rotor (rotor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3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)</a:t>
                </a:r>
                <a:endParaRPr lang="en-GB" sz="24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556793"/>
                <a:ext cx="4114800" cy="4320480"/>
              </a:xfrm>
              <a:blipFill rotWithShape="1">
                <a:blip r:embed="rId2"/>
                <a:stretch>
                  <a:fillRect l="-1926" t="-1128" r="-2370" b="-1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/>
              <p:cNvSpPr>
                <a:spLocks noGrp="1"/>
              </p:cNvSpPr>
              <p:nvPr>
                <p:ph type="ctrTitle" idx="4294967295"/>
              </p:nvPr>
            </p:nvSpPr>
            <p:spPr>
              <a:xfrm>
                <a:off x="251520" y="260648"/>
                <a:ext cx="7056784" cy="720080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en-GB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Example of Distribution of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b="0" i="1" smtClean="0">
                        <a:solidFill>
                          <a:srgbClr val="03426B"/>
                        </a:solidFill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GB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8" name="Title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 idx="4294967295"/>
              </p:nvPr>
            </p:nvSpPr>
            <p:spPr>
              <a:xfrm>
                <a:off x="251520" y="260648"/>
                <a:ext cx="7056784" cy="720080"/>
              </a:xfrm>
              <a:prstGeom prst="rect">
                <a:avLst/>
              </a:prstGeom>
              <a:blipFill rotWithShape="1">
                <a:blip r:embed="rId3"/>
                <a:stretch>
                  <a:fillRect l="-3022" t="-15254" b="-338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707" y="1790010"/>
            <a:ext cx="4448721" cy="3634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/>
              <p:cNvSpPr>
                <a:spLocks noGrp="1"/>
              </p:cNvSpPr>
              <p:nvPr>
                <p:ph idx="4294967295"/>
              </p:nvPr>
            </p:nvSpPr>
            <p:spPr>
              <a:xfrm>
                <a:off x="457200" y="1556793"/>
                <a:ext cx="4114800" cy="4320480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At 66 seconds </a:t>
                </a:r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returns an amber flag</a:t>
                </a:r>
              </a:p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At 74 seconds a ranking swap occurs. </a:t>
                </a:r>
                <a:r>
                  <a:rPr lang="en-GB" sz="2400" dirty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2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becomes the second ranked rotor</a:t>
                </a:r>
              </a:p>
              <a:p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At 77 seconds </a:t>
                </a:r>
                <a:r>
                  <a:rPr lang="en-GB" sz="2400" dirty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RPC system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rgbClr val="03426B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n-GB" sz="2400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 switches back to green however at 78 seconds it reverts back to amber</a:t>
                </a:r>
                <a:endParaRPr lang="en-GB" sz="24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556793"/>
                <a:ext cx="4114800" cy="4320480"/>
              </a:xfrm>
              <a:blipFill rotWithShape="1">
                <a:blip r:embed="rId2"/>
                <a:stretch>
                  <a:fillRect l="-1926" t="-1128" r="-1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 depth look at distribution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057" y="1772816"/>
            <a:ext cx="4715447" cy="3770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97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458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Control System Design of a Multi  Rotor System</vt:lpstr>
      <vt:lpstr>Motivation</vt:lpstr>
      <vt:lpstr>Design of MRS </vt:lpstr>
      <vt:lpstr>Controller Design</vt:lpstr>
      <vt:lpstr>Initial Results</vt:lpstr>
      <vt:lpstr>Optimisation of MRS</vt:lpstr>
      <vt:lpstr>PAC and Supervisory Control</vt:lpstr>
      <vt:lpstr>Example of Distribution of ∆P</vt:lpstr>
      <vt:lpstr>In depth look at distribution</vt:lpstr>
      <vt:lpstr>Future Work</vt:lpstr>
      <vt:lpstr>PowerPoint Presentation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Euan MacMahon</cp:lastModifiedBy>
  <cp:revision>84</cp:revision>
  <cp:lastPrinted>2017-01-10T09:47:28Z</cp:lastPrinted>
  <dcterms:created xsi:type="dcterms:W3CDTF">2011-09-15T12:59:51Z</dcterms:created>
  <dcterms:modified xsi:type="dcterms:W3CDTF">2017-01-10T12:32:56Z</dcterms:modified>
</cp:coreProperties>
</file>