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3" r:id="rId2"/>
    <p:sldId id="299" r:id="rId3"/>
    <p:sldId id="301" r:id="rId4"/>
    <p:sldId id="302" r:id="rId5"/>
    <p:sldId id="300" r:id="rId6"/>
    <p:sldId id="304" r:id="rId7"/>
    <p:sldId id="306" r:id="rId8"/>
    <p:sldId id="303" r:id="rId9"/>
    <p:sldId id="307" r:id="rId10"/>
    <p:sldId id="29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6526B957-7D94-4C1F-9810-447F1C532776}">
          <p14:sldIdLst>
            <p14:sldId id="273"/>
            <p14:sldId id="299"/>
            <p14:sldId id="301"/>
            <p14:sldId id="302"/>
            <p14:sldId id="300"/>
            <p14:sldId id="304"/>
            <p14:sldId id="306"/>
            <p14:sldId id="303"/>
            <p14:sldId id="307"/>
            <p14:sldId id="29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426B"/>
    <a:srgbClr val="85A644"/>
    <a:srgbClr val="254061"/>
    <a:srgbClr val="0E67A1"/>
    <a:srgbClr val="C0DEE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39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34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03D7F7-97BD-49D0-B9CE-923848E1B6BB}" type="datetimeFigureOut">
              <a:rPr lang="en-GB" smtClean="0"/>
              <a:t>13/01/2017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C8408D-2EBE-4F4F-8185-A57A1590B9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280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60B371-BA4E-4D75-BE42-C76E8C8FE6AE}" type="datetimeFigureOut">
              <a:rPr lang="en-GB" smtClean="0"/>
              <a:t>13/01/2017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D08F07-51D3-455B-8EE2-94DE0DEDB9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454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D08F07-51D3-455B-8EE2-94DE0DEDB95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019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886967"/>
            <a:ext cx="8062664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3789040"/>
            <a:ext cx="7376864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1940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16832"/>
            <a:ext cx="8229600" cy="42093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13/01/2017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71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834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9" y="980728"/>
            <a:ext cx="8229600" cy="2160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785" y="6159998"/>
            <a:ext cx="2051719" cy="725386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6597352"/>
            <a:ext cx="2051720" cy="260648"/>
          </a:xfrm>
          <a:prstGeom prst="rect">
            <a:avLst/>
          </a:prstGeom>
          <a:solidFill>
            <a:srgbClr val="0E67A1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Alice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Malvaldi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2030867" y="6597352"/>
            <a:ext cx="5025917" cy="260648"/>
          </a:xfrm>
          <a:prstGeom prst="rect">
            <a:avLst/>
          </a:prstGeom>
          <a:solidFill>
            <a:srgbClr val="C0DE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E67A1"/>
                </a:solidFill>
              </a:rPr>
              <a:t>Wind Power Generation across Europe</a:t>
            </a:r>
            <a:endParaRPr lang="en-GB" dirty="0">
              <a:solidFill>
                <a:srgbClr val="0E67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5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06900"/>
            <a:ext cx="8027169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2906713"/>
            <a:ext cx="802716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13/01/2017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14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772816"/>
            <a:ext cx="6707088" cy="93610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924944"/>
            <a:ext cx="4038600" cy="32012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924944"/>
            <a:ext cx="4038600" cy="32012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13/01/2017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870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16832"/>
            <a:ext cx="6707088" cy="93610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13/01/2017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23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745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844824"/>
            <a:ext cx="5111750" cy="42813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44824"/>
            <a:ext cx="3008313" cy="42813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13/01/2017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9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772816"/>
            <a:ext cx="5486400" cy="29547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3808-D0E5-4D15-A9FF-8BA6ECFFB88B}" type="datetimeFigureOut">
              <a:rPr lang="en-GB" smtClean="0"/>
              <a:t>13/01/2017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422D-0E65-4B81-9088-EA407164B4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890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47C3808-D0E5-4D15-A9FF-8BA6ECFFB88B}" type="datetimeFigureOut">
              <a:rPr lang="en-GB" smtClean="0"/>
              <a:pPr/>
              <a:t>13/01/2017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AD2E422D-0E65-4B81-9088-EA407164B4A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100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3" r:id="rId2"/>
    <p:sldLayoutId id="2147483650" r:id="rId3"/>
    <p:sldLayoutId id="2147483651" r:id="rId4"/>
    <p:sldLayoutId id="2147483652" r:id="rId5"/>
    <p:sldLayoutId id="2147483654" r:id="rId6"/>
    <p:sldLayoutId id="2147483664" r:id="rId7"/>
    <p:sldLayoutId id="2147483656" r:id="rId8"/>
    <p:sldLayoutId id="2147483657" r:id="rId9"/>
    <p:sldLayoutId id="2147483658" r:id="rId10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700808"/>
            <a:ext cx="8136904" cy="821953"/>
          </a:xfrm>
        </p:spPr>
        <p:txBody>
          <a:bodyPr/>
          <a:lstStyle/>
          <a:p>
            <a:r>
              <a:rPr lang="en-GB" sz="4800" b="1" smtClean="0">
                <a:solidFill>
                  <a:srgbClr val="03426B"/>
                </a:solidFill>
                <a:latin typeface="Gill Sans MT" panose="020B0502020104020203" pitchFamily="34" charset="0"/>
              </a:rPr>
              <a:t>Comparison of </a:t>
            </a:r>
            <a:r>
              <a:rPr lang="en-GB" sz="4800" b="1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Wind Power Generation across Europe</a:t>
            </a:r>
            <a:endParaRPr lang="en-GB" sz="4800" b="1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3789040"/>
            <a:ext cx="7376864" cy="2304256"/>
          </a:xfrm>
        </p:spPr>
        <p:txBody>
          <a:bodyPr>
            <a:normAutofit fontScale="92500" lnSpcReduction="10000"/>
          </a:bodyPr>
          <a:lstStyle/>
          <a:p>
            <a:r>
              <a:rPr lang="en-GB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ill Sans MT" panose="020B0502020104020203" pitchFamily="34" charset="0"/>
              </a:rPr>
              <a:t>Alice </a:t>
            </a:r>
            <a:r>
              <a:rPr lang="en-GB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Gill Sans MT" panose="020B0502020104020203" pitchFamily="34" charset="0"/>
              </a:rPr>
              <a:t>Malvaldi</a:t>
            </a:r>
            <a:endParaRPr lang="en-GB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Gill Sans MT" panose="020B0502020104020203" pitchFamily="34" charset="0"/>
            </a:endParaRPr>
          </a:p>
          <a:p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  <a:latin typeface="Gill Sans MT" panose="020B0502020104020203" pitchFamily="34" charset="0"/>
              </a:rPr>
              <a:t>alice.malvaldi@strath.ac.uk</a:t>
            </a:r>
          </a:p>
          <a:p>
            <a:endParaRPr lang="en-GB" sz="2800" dirty="0" smtClean="0">
              <a:solidFill>
                <a:schemeClr val="bg1">
                  <a:lumMod val="50000"/>
                </a:schemeClr>
              </a:solidFill>
              <a:latin typeface="Gill Sans MT" panose="020B0502020104020203" pitchFamily="34" charset="0"/>
            </a:endParaRPr>
          </a:p>
          <a:p>
            <a:pPr>
              <a:lnSpc>
                <a:spcPct val="170000"/>
              </a:lnSpc>
            </a:pPr>
            <a:r>
              <a:rPr lang="en-GB" sz="24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ill Sans MT" panose="020B0502020104020203" pitchFamily="34" charset="0"/>
              </a:rPr>
              <a:t>Supervisors</a:t>
            </a:r>
            <a:r>
              <a:rPr lang="en-GB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ill Sans MT" panose="020B0502020104020203" pitchFamily="34" charset="0"/>
              </a:rPr>
              <a:t>: Stephan Weiss, David Infield</a:t>
            </a:r>
          </a:p>
          <a:p>
            <a:r>
              <a:rPr lang="en-GB" sz="1700" dirty="0" smtClean="0">
                <a:solidFill>
                  <a:schemeClr val="bg1">
                    <a:lumMod val="50000"/>
                  </a:schemeClr>
                </a:solidFill>
                <a:latin typeface="Gill Sans MT" panose="020B0502020104020203" pitchFamily="34" charset="0"/>
              </a:rPr>
              <a:t>Work in collaboration with Aoife Foley at Queen’s University of Belfast</a:t>
            </a:r>
            <a:endParaRPr lang="en-GB" sz="1700" dirty="0">
              <a:solidFill>
                <a:schemeClr val="bg1">
                  <a:lumMod val="50000"/>
                </a:schemeClr>
              </a:solidFill>
              <a:latin typeface="Gill Sans MT" panose="020B0502020104020203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785" y="6159998"/>
            <a:ext cx="2051719" cy="725386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48" y="3284984"/>
            <a:ext cx="8229600" cy="21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60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7"/>
          <p:cNvSpPr txBox="1">
            <a:spLocks/>
          </p:cNvSpPr>
          <p:nvPr/>
        </p:nvSpPr>
        <p:spPr>
          <a:xfrm>
            <a:off x="2250138" y="116632"/>
            <a:ext cx="3307684" cy="7200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Questions </a:t>
            </a:r>
            <a:r>
              <a:rPr lang="en-GB" dirty="0" smtClean="0">
                <a:solidFill>
                  <a:srgbClr val="03426B"/>
                </a:solidFill>
                <a:latin typeface="+mj-lt"/>
              </a:rPr>
              <a:t>?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99" y="4996402"/>
            <a:ext cx="1971645" cy="1312918"/>
          </a:xfrm>
          <a:prstGeom prst="rect">
            <a:avLst/>
          </a:prstGeom>
        </p:spPr>
      </p:pic>
      <p:sp>
        <p:nvSpPr>
          <p:cNvPr id="9" name="Title 7"/>
          <p:cNvSpPr txBox="1">
            <a:spLocks/>
          </p:cNvSpPr>
          <p:nvPr/>
        </p:nvSpPr>
        <p:spPr>
          <a:xfrm>
            <a:off x="2051720" y="1584146"/>
            <a:ext cx="5040560" cy="7200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sz="2800" dirty="0" err="1">
                <a:solidFill>
                  <a:srgbClr val="03426B"/>
                </a:solidFill>
                <a:latin typeface="Gill Sans MT" panose="020B0502020104020203" pitchFamily="34" charset="0"/>
              </a:rPr>
              <a:t>f</a:t>
            </a:r>
            <a:r>
              <a:rPr lang="en-GB" sz="2800" dirty="0" err="1" smtClean="0">
                <a:solidFill>
                  <a:srgbClr val="03426B"/>
                </a:solidFill>
                <a:latin typeface="Gill Sans MT" panose="020B0502020104020203" pitchFamily="34" charset="0"/>
              </a:rPr>
              <a:t>uturewind</a:t>
            </a:r>
            <a:r>
              <a:rPr lang="en-GB" sz="28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 2017 is sponsored by:</a:t>
            </a:r>
            <a:endParaRPr lang="en-GB" sz="2800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10" name="Title 7"/>
          <p:cNvSpPr txBox="1">
            <a:spLocks/>
          </p:cNvSpPr>
          <p:nvPr/>
        </p:nvSpPr>
        <p:spPr>
          <a:xfrm>
            <a:off x="2483768" y="5402588"/>
            <a:ext cx="6552727" cy="7200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sz="22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Organised by the Wind &amp; Marine Energy Systems CDT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856" y="2140503"/>
            <a:ext cx="1825248" cy="121648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07380"/>
            <a:ext cx="9144000" cy="1173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33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282352" y="1628800"/>
            <a:ext cx="8579296" cy="4281339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Growing wind power penetration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More challenges for power system operators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Prospect of a single European energy market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More electricity interconnectors being built  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     Study of wind power correlation across Europe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Motivation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394537" y="5229200"/>
            <a:ext cx="432048" cy="216024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27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1041876"/>
              </p:ext>
            </p:extLst>
          </p:nvPr>
        </p:nvGraphicFramePr>
        <p:xfrm>
          <a:off x="467544" y="1556792"/>
          <a:ext cx="8136904" cy="4511040"/>
        </p:xfrm>
        <a:graphic>
          <a:graphicData uri="http://schemas.openxmlformats.org/drawingml/2006/table">
            <a:tbl>
              <a:tblPr firstRow="1" lastRow="1" bandRow="1">
                <a:tableStyleId>{F5AB1C69-6EDB-4FF4-983F-18BD219EF322}</a:tableStyleId>
              </a:tblPr>
              <a:tblGrid>
                <a:gridCol w="1898611"/>
                <a:gridCol w="1288343"/>
                <a:gridCol w="3525991"/>
                <a:gridCol w="1423959"/>
              </a:tblGrid>
              <a:tr h="57761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Country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solidFill>
                      <a:srgbClr val="85A64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Time </a:t>
                      </a:r>
                    </a:p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resolution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solidFill>
                      <a:srgbClr val="85A64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Source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solidFill>
                      <a:srgbClr val="85A64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2014  </a:t>
                      </a:r>
                    </a:p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[MW]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solidFill>
                      <a:srgbClr val="85A644"/>
                    </a:solidFill>
                  </a:tcPr>
                </a:tc>
              </a:tr>
              <a:tr h="330063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Austria (AT)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15 min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Austrian Power Grid</a:t>
                      </a:r>
                      <a:r>
                        <a:rPr lang="en-GB" sz="1600" baseline="0" dirty="0" smtClean="0">
                          <a:latin typeface="Gill Sans MT" panose="020B0502020104020203" pitchFamily="34" charset="0"/>
                        </a:rPr>
                        <a:t> (APG)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2,089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</a:tr>
              <a:tr h="330063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Belgium (BE)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15 min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Elia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1,959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</a:tr>
              <a:tr h="330063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Denmark (DK)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1 h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Energinet.dk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4,882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</a:tr>
              <a:tr h="57761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Germany (DE)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15 min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>
                          <a:latin typeface="Gill Sans MT" panose="020B0502020104020203" pitchFamily="34" charset="0"/>
                        </a:rPr>
                        <a:t>TransnetBW</a:t>
                      </a:r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,</a:t>
                      </a:r>
                      <a:r>
                        <a:rPr lang="en-GB" sz="1600" baseline="0" dirty="0" smtClean="0">
                          <a:latin typeface="Gill Sans MT" panose="020B0502020104020203" pitchFamily="34" charset="0"/>
                        </a:rPr>
                        <a:t>  </a:t>
                      </a:r>
                      <a:r>
                        <a:rPr lang="en-GB" sz="1600" baseline="0" dirty="0" err="1" smtClean="0">
                          <a:latin typeface="Gill Sans MT" panose="020B0502020104020203" pitchFamily="34" charset="0"/>
                        </a:rPr>
                        <a:t>TennetT</a:t>
                      </a:r>
                      <a:r>
                        <a:rPr lang="en-GB" sz="1600" baseline="0" dirty="0" smtClean="0">
                          <a:latin typeface="Gill Sans MT" panose="020B0502020104020203" pitchFamily="34" charset="0"/>
                        </a:rPr>
                        <a:t>, </a:t>
                      </a:r>
                    </a:p>
                    <a:p>
                      <a:pPr algn="ctr"/>
                      <a:r>
                        <a:rPr lang="en-GB" sz="1600" baseline="0" dirty="0" smtClean="0">
                          <a:latin typeface="Gill Sans MT" panose="020B0502020104020203" pitchFamily="34" charset="0"/>
                        </a:rPr>
                        <a:t>50Hertz, </a:t>
                      </a:r>
                      <a:r>
                        <a:rPr lang="en-GB" sz="1600" baseline="0" dirty="0" err="1" smtClean="0">
                          <a:latin typeface="Gill Sans MT" panose="020B0502020104020203" pitchFamily="34" charset="0"/>
                        </a:rPr>
                        <a:t>Amprion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39,128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</a:tr>
              <a:tr h="330063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Great Britain (GB)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5 min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>
                          <a:latin typeface="Gill Sans MT" panose="020B0502020104020203" pitchFamily="34" charset="0"/>
                        </a:rPr>
                        <a:t>Gridwatch</a:t>
                      </a:r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, BM Reports, ELEXON Ltd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12,298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</a:tr>
              <a:tr h="330063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Ireland (IE)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15 min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SONI and </a:t>
                      </a:r>
                      <a:r>
                        <a:rPr lang="en-GB" sz="1600" dirty="0" err="1" smtClean="0">
                          <a:latin typeface="Gill Sans MT" panose="020B0502020104020203" pitchFamily="34" charset="0"/>
                        </a:rPr>
                        <a:t>EirGrid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2,787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</a:tr>
              <a:tr h="330063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Italy (IT)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1 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>
                          <a:latin typeface="Gill Sans MT" panose="020B0502020104020203" pitchFamily="34" charset="0"/>
                        </a:rPr>
                        <a:t>Terna</a:t>
                      </a:r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 S.p.A.</a:t>
                      </a:r>
                      <a:r>
                        <a:rPr lang="en-GB" sz="1600" baseline="0" dirty="0" smtClean="0">
                          <a:latin typeface="Gill Sans MT" panose="020B0502020104020203" pitchFamily="34" charset="0"/>
                        </a:rPr>
                        <a:t> – Rete </a:t>
                      </a:r>
                      <a:r>
                        <a:rPr lang="en-GB" sz="1600" baseline="0" dirty="0" err="1" smtClean="0">
                          <a:latin typeface="Gill Sans MT" panose="020B0502020104020203" pitchFamily="34" charset="0"/>
                        </a:rPr>
                        <a:t>Elettrica</a:t>
                      </a:r>
                      <a:r>
                        <a:rPr lang="en-GB" sz="1600" baseline="0" dirty="0" smtClean="0">
                          <a:latin typeface="Gill Sans MT" panose="020B0502020104020203" pitchFamily="34" charset="0"/>
                        </a:rPr>
                        <a:t> </a:t>
                      </a:r>
                      <a:r>
                        <a:rPr lang="en-GB" sz="1600" baseline="0" dirty="0" err="1" smtClean="0">
                          <a:latin typeface="Gill Sans MT" panose="020B0502020104020203" pitchFamily="34" charset="0"/>
                        </a:rPr>
                        <a:t>Nazionale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8,663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</a:tr>
              <a:tr h="3300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Romania (RO)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10 min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>
                          <a:latin typeface="Gill Sans MT" panose="020B0502020104020203" pitchFamily="34" charset="0"/>
                        </a:rPr>
                        <a:t>Transelectrica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2,953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</a:tr>
              <a:tr h="330063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Spain (ES)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10 min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Red </a:t>
                      </a:r>
                      <a:r>
                        <a:rPr lang="en-GB" sz="1600" dirty="0" err="1" smtClean="0">
                          <a:latin typeface="Gill Sans MT" panose="020B0502020104020203" pitchFamily="34" charset="0"/>
                        </a:rPr>
                        <a:t>Eléctrica</a:t>
                      </a:r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 de </a:t>
                      </a:r>
                      <a:r>
                        <a:rPr lang="en-GB" sz="1600" dirty="0" err="1" smtClean="0">
                          <a:latin typeface="Gill Sans MT" panose="020B0502020104020203" pitchFamily="34" charset="0"/>
                        </a:rPr>
                        <a:t>España</a:t>
                      </a:r>
                      <a:endParaRPr lang="en-GB" sz="1600" dirty="0" smtClean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23,025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</a:tr>
              <a:tr h="330063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Sweden (SE)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1 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>
                          <a:latin typeface="Gill Sans MT" panose="020B0502020104020203" pitchFamily="34" charset="0"/>
                        </a:rPr>
                        <a:t>Svenska</a:t>
                      </a:r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 </a:t>
                      </a:r>
                      <a:r>
                        <a:rPr lang="en-GB" sz="1600" dirty="0" err="1" smtClean="0">
                          <a:latin typeface="Gill Sans MT" panose="020B0502020104020203" pitchFamily="34" charset="0"/>
                        </a:rPr>
                        <a:t>Kraftnät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Gill Sans MT" panose="020B0502020104020203" pitchFamily="34" charset="0"/>
                        </a:rPr>
                        <a:t>5,424</a:t>
                      </a:r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</a:tr>
              <a:tr h="330063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Gill Sans MT" panose="020B0502020104020203" pitchFamily="34" charset="0"/>
                        </a:rPr>
                        <a:t>Total</a:t>
                      </a:r>
                      <a:endParaRPr lang="en-GB" sz="1600" b="1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Gill Sans MT" panose="020B0502020104020203" pitchFamily="34" charset="0"/>
                        </a:rPr>
                        <a:t>79.82%</a:t>
                      </a:r>
                      <a:r>
                        <a:rPr lang="en-GB" sz="1200" baseline="0" dirty="0" smtClean="0">
                          <a:latin typeface="Gill Sans MT" panose="020B0502020104020203" pitchFamily="34" charset="0"/>
                        </a:rPr>
                        <a:t> of the total installed capacity in Europe (129,062 MW)</a:t>
                      </a:r>
                      <a:endParaRPr lang="en-GB" sz="1200" dirty="0" smtClean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Gill Sans MT" panose="020B0502020104020203" pitchFamily="34" charset="0"/>
                        </a:rPr>
                        <a:t>103,019</a:t>
                      </a:r>
                      <a:endParaRPr lang="en-GB" sz="1600" b="1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Datasets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595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Datasets and Interconnectors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3" t="4758" r="8041" b="2960"/>
          <a:stretch/>
        </p:blipFill>
        <p:spPr>
          <a:xfrm>
            <a:off x="1547664" y="1268760"/>
            <a:ext cx="5992427" cy="4873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2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Wind Power Production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7" t="2601" b="3003"/>
          <a:stretch/>
        </p:blipFill>
        <p:spPr>
          <a:xfrm>
            <a:off x="1837577" y="1547033"/>
            <a:ext cx="5468845" cy="411347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04814" y="5661248"/>
            <a:ext cx="6134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Time: 1</a:t>
            </a:r>
            <a:r>
              <a:rPr lang="en-GB" baseline="300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st</a:t>
            </a: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 December 2013 at 1am – 21</a:t>
            </a:r>
            <a:r>
              <a:rPr lang="en-GB" baseline="300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st</a:t>
            </a: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 December 2013 at 9pm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4732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Cross-Correlation Coefficients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3" t="4580" r="5445"/>
          <a:stretch/>
        </p:blipFill>
        <p:spPr>
          <a:xfrm>
            <a:off x="4097" y="1844824"/>
            <a:ext cx="4783927" cy="377832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572000" y="2135272"/>
                <a:ext cx="4572000" cy="28779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accent1"/>
                  </a:buClr>
                  <a:buFont typeface="Wingdings" panose="05000000000000000000" pitchFamily="2" charset="2"/>
                  <a:buChar char="§"/>
                </a:pPr>
                <a:r>
                  <a:rPr lang="en-GB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Normalised wind power: </a:t>
                </a:r>
              </a:p>
              <a:p>
                <a:endParaRPr lang="en-GB" dirty="0" smtClean="0">
                  <a:solidFill>
                    <a:srgbClr val="03426B"/>
                  </a:solidFill>
                  <a:latin typeface="Gill Sans MT" panose="020B0502020104020203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3426B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03426B"/>
                              </a:solidFill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03426B"/>
                              </a:solidFill>
                              <a:latin typeface="Cambria Math"/>
                            </a:rPr>
                            <m:t>𝑡</m:t>
                          </m:r>
                        </m:sub>
                      </m:sSub>
                      <m:r>
                        <a:rPr lang="en-GB" b="0" i="1" smtClean="0">
                          <a:solidFill>
                            <a:srgbClr val="03426B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rgbClr val="03426B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rgbClr val="03426B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rgbClr val="03426B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rgbClr val="03426B"/>
                                  </a:solidFill>
                                  <a:latin typeface="Cambria Math"/>
                                </a:rPr>
                                <m:t>𝑡</m:t>
                              </m:r>
                            </m:sub>
                          </m:sSub>
                        </m:num>
                        <m:den>
                          <m:r>
                            <a:rPr lang="en-GB" b="0" i="1" smtClean="0">
                              <a:solidFill>
                                <a:srgbClr val="03426B"/>
                              </a:solidFill>
                              <a:latin typeface="Cambria Math"/>
                            </a:rPr>
                            <m:t>𝐶</m:t>
                          </m:r>
                        </m:den>
                      </m:f>
                    </m:oMath>
                  </m:oMathPara>
                </a14:m>
                <a:endParaRPr lang="en-GB" dirty="0" smtClean="0">
                  <a:solidFill>
                    <a:srgbClr val="03426B"/>
                  </a:solidFill>
                  <a:latin typeface="Gill Sans MT" panose="020B0502020104020203" pitchFamily="34" charset="0"/>
                </a:endParaRPr>
              </a:p>
              <a:p>
                <a:endParaRPr lang="en-GB" dirty="0" smtClean="0">
                  <a:solidFill>
                    <a:srgbClr val="03426B"/>
                  </a:solidFill>
                  <a:latin typeface="Gill Sans MT" panose="020B0502020104020203" pitchFamily="34" charset="0"/>
                </a:endParaRPr>
              </a:p>
              <a:p>
                <a:endParaRPr lang="en-GB" dirty="0" smtClean="0">
                  <a:solidFill>
                    <a:srgbClr val="03426B"/>
                  </a:solidFill>
                  <a:latin typeface="Gill Sans MT" panose="020B0502020104020203" pitchFamily="34" charset="0"/>
                </a:endParaRPr>
              </a:p>
              <a:p>
                <a:pPr marL="285750" indent="-285750">
                  <a:buClr>
                    <a:schemeClr val="accent1"/>
                  </a:buClr>
                  <a:buFont typeface="Wingdings" panose="05000000000000000000" pitchFamily="2" charset="2"/>
                  <a:buChar char="§"/>
                </a:pPr>
                <a:r>
                  <a:rPr lang="en-GB" dirty="0" smtClean="0">
                    <a:solidFill>
                      <a:srgbClr val="03426B"/>
                    </a:solidFill>
                    <a:latin typeface="Gill Sans MT" panose="020B0502020104020203" pitchFamily="34" charset="0"/>
                  </a:rPr>
                  <a:t>Cross-correlation function:</a:t>
                </a:r>
              </a:p>
              <a:p>
                <a:endParaRPr lang="en-GB" dirty="0" smtClean="0">
                  <a:solidFill>
                    <a:srgbClr val="03426B"/>
                  </a:solidFill>
                  <a:latin typeface="Gill Sans MT" panose="020B0502020104020203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500" i="1" smtClean="0">
                              <a:solidFill>
                                <a:srgbClr val="03426B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500" i="1" smtClean="0">
                              <a:solidFill>
                                <a:srgbClr val="03426B"/>
                              </a:solidFill>
                              <a:latin typeface="Cambria Math"/>
                              <a:ea typeface="Cambria Math"/>
                            </a:rPr>
                            <m:t>𝜌</m:t>
                          </m:r>
                        </m:e>
                        <m:sub>
                          <m:r>
                            <a:rPr lang="en-GB" sz="1500" b="0" i="1" smtClean="0">
                              <a:solidFill>
                                <a:srgbClr val="03426B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GB" sz="1500" b="0" i="1" smtClean="0">
                              <a:solidFill>
                                <a:srgbClr val="03426B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GB" sz="1500" b="0" i="1" smtClean="0">
                              <a:solidFill>
                                <a:srgbClr val="03426B"/>
                              </a:solidFill>
                              <a:latin typeface="Cambria Math"/>
                            </a:rPr>
                            <m:t>𝑗</m:t>
                          </m:r>
                        </m:sub>
                      </m:sSub>
                      <m:d>
                        <m:dPr>
                          <m:ctrlPr>
                            <a:rPr lang="en-GB" sz="1500" b="0" i="1" smtClean="0">
                              <a:solidFill>
                                <a:srgbClr val="03426B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1500" b="0" i="1" smtClean="0">
                              <a:solidFill>
                                <a:srgbClr val="03426B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</m:d>
                      <m:r>
                        <a:rPr lang="en-GB" sz="1500" b="0" i="1" smtClean="0">
                          <a:solidFill>
                            <a:srgbClr val="03426B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GB" sz="1500" b="0" i="1" smtClean="0">
                              <a:solidFill>
                                <a:srgbClr val="03426B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1500" b="0" i="1" smtClean="0">
                              <a:solidFill>
                                <a:srgbClr val="03426B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sz="1500" b="0" i="1" smtClean="0">
                              <a:solidFill>
                                <a:srgbClr val="03426B"/>
                              </a:solidFill>
                              <a:latin typeface="Cambria Math"/>
                            </a:rPr>
                            <m:t>𝑁</m:t>
                          </m:r>
                          <m:r>
                            <a:rPr lang="en-GB" sz="1500" b="0" i="1" smtClean="0">
                              <a:solidFill>
                                <a:srgbClr val="03426B"/>
                              </a:solidFill>
                              <a:latin typeface="Cambria Math"/>
                            </a:rPr>
                            <m:t>−1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GB" sz="1500" b="0" i="1" smtClean="0">
                              <a:solidFill>
                                <a:srgbClr val="03426B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500" b="0" i="1" smtClean="0">
                              <a:solidFill>
                                <a:srgbClr val="03426B"/>
                              </a:solidFill>
                              <a:latin typeface="Cambria Math"/>
                            </a:rPr>
                            <m:t>𝑡</m:t>
                          </m:r>
                          <m:r>
                            <a:rPr lang="en-GB" sz="1500" b="0" i="1" smtClean="0">
                              <a:solidFill>
                                <a:srgbClr val="03426B"/>
                              </a:solidFill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GB" sz="1500" b="0" i="1" smtClean="0">
                              <a:solidFill>
                                <a:srgbClr val="03426B"/>
                              </a:solidFill>
                              <a:latin typeface="Cambria Math"/>
                            </a:rPr>
                            <m:t>𝑁</m:t>
                          </m:r>
                        </m:sup>
                        <m:e>
                          <m:d>
                            <m:dPr>
                              <m:ctrlPr>
                                <a:rPr lang="en-GB" sz="1500" b="0" i="1" smtClean="0">
                                  <a:solidFill>
                                    <a:srgbClr val="03426B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500" b="0" i="1" smtClean="0">
                                      <a:solidFill>
                                        <a:srgbClr val="03426B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acc>
                                    <m:accPr>
                                      <m:chr m:val="̅"/>
                                      <m:ctrlPr>
                                        <a:rPr lang="en-GB" sz="1500" b="0" i="1" smtClean="0">
                                          <a:solidFill>
                                            <a:srgbClr val="03426B"/>
                                          </a:solidFill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GB" sz="1500" b="0" i="1" smtClean="0">
                                              <a:solidFill>
                                                <a:srgbClr val="03426B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500" b="0" i="1" smtClean="0">
                                              <a:solidFill>
                                                <a:srgbClr val="03426B"/>
                                              </a:solidFill>
                                              <a:latin typeface="Cambria Math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lang="en-GB" sz="1500" b="0" i="1" smtClean="0">
                                              <a:solidFill>
                                                <a:srgbClr val="03426B"/>
                                              </a:solidFill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GB" sz="1500" b="0" i="1" smtClean="0">
                                              <a:solidFill>
                                                <a:srgbClr val="03426B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sz="1500" b="0" i="1" smtClean="0">
                                              <a:solidFill>
                                                <a:srgbClr val="03426B"/>
                                              </a:solidFill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e>
                                      </m:d>
                                      <m:r>
                                        <a:rPr lang="en-GB" sz="1500" b="0" i="1" smtClean="0">
                                          <a:solidFill>
                                            <a:srgbClr val="03426B"/>
                                          </a:solidFill>
                                          <a:latin typeface="Cambria Math"/>
                                        </a:rPr>
                                        <m:t>− </m:t>
                                      </m:r>
                                      <m:sSub>
                                        <m:sSubPr>
                                          <m:ctrlPr>
                                            <a:rPr lang="en-GB" sz="1500" b="0" i="1" smtClean="0">
                                              <a:solidFill>
                                                <a:srgbClr val="03426B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500" b="0" i="1" smtClean="0">
                                              <a:solidFill>
                                                <a:srgbClr val="03426B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𝜇</m:t>
                                          </m:r>
                                        </m:e>
                                        <m:sub>
                                          <m:r>
                                            <a:rPr lang="en-GB" sz="1500" b="0" i="1" smtClean="0">
                                              <a:solidFill>
                                                <a:srgbClr val="03426B"/>
                                              </a:solidFill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acc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1500" b="0" i="1" smtClean="0">
                                          <a:solidFill>
                                            <a:srgbClr val="03426B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500" b="0" i="1" smtClean="0">
                                          <a:solidFill>
                                            <a:srgbClr val="03426B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GB" sz="1500" b="0" i="1" smtClean="0">
                                          <a:solidFill>
                                            <a:srgbClr val="03426B"/>
                                          </a:solidFill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d>
                            <m:dPr>
                              <m:ctrlPr>
                                <a:rPr lang="en-GB" sz="1500" b="0" i="1" smtClean="0">
                                  <a:solidFill>
                                    <a:srgbClr val="03426B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500" b="0" i="1" smtClean="0">
                                      <a:solidFill>
                                        <a:srgbClr val="03426B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acc>
                                    <m:accPr>
                                      <m:chr m:val="̅"/>
                                      <m:ctrlPr>
                                        <a:rPr lang="en-GB" sz="1500" b="0" i="1" smtClean="0">
                                          <a:solidFill>
                                            <a:srgbClr val="03426B"/>
                                          </a:solidFill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GB" sz="1500" b="0" i="1" smtClean="0">
                                              <a:solidFill>
                                                <a:srgbClr val="03426B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500" b="0" i="1" smtClean="0">
                                              <a:solidFill>
                                                <a:srgbClr val="03426B"/>
                                              </a:solidFill>
                                              <a:latin typeface="Cambria Math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lang="en-GB" sz="1500" b="0" i="1" smtClean="0">
                                              <a:solidFill>
                                                <a:srgbClr val="03426B"/>
                                              </a:solidFill>
                                              <a:latin typeface="Cambria Math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GB" sz="1500" b="0" i="1" smtClean="0">
                                              <a:solidFill>
                                                <a:srgbClr val="03426B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sz="1500" b="0" i="1" smtClean="0">
                                              <a:solidFill>
                                                <a:srgbClr val="03426B"/>
                                              </a:solidFill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  <m:r>
                                            <a:rPr lang="en-GB" sz="1500" b="0" i="1" smtClean="0">
                                              <a:solidFill>
                                                <a:srgbClr val="03426B"/>
                                              </a:solidFill>
                                              <a:latin typeface="Cambria Math"/>
                                            </a:rPr>
                                            <m:t>−</m:t>
                                          </m:r>
                                          <m:r>
                                            <a:rPr lang="en-GB" sz="1500" b="0" i="1" smtClean="0">
                                              <a:solidFill>
                                                <a:srgbClr val="03426B"/>
                                              </a:solidFill>
                                              <a:latin typeface="Cambria Math"/>
                                            </a:rPr>
                                            <m:t>𝑚</m:t>
                                          </m:r>
                                        </m:e>
                                      </m:d>
                                      <m:r>
                                        <a:rPr lang="en-GB" sz="1500" b="0" i="1" smtClean="0">
                                          <a:solidFill>
                                            <a:srgbClr val="03426B"/>
                                          </a:solidFill>
                                          <a:latin typeface="Cambria Math"/>
                                        </a:rPr>
                                        <m:t>− </m:t>
                                      </m:r>
                                      <m:sSub>
                                        <m:sSubPr>
                                          <m:ctrlPr>
                                            <a:rPr lang="en-GB" sz="1500" b="0" i="1" smtClean="0">
                                              <a:solidFill>
                                                <a:srgbClr val="03426B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500" b="0" i="1" smtClean="0">
                                              <a:solidFill>
                                                <a:srgbClr val="03426B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𝜇</m:t>
                                          </m:r>
                                        </m:e>
                                        <m:sub>
                                          <m:r>
                                            <a:rPr lang="en-GB" sz="1500" b="0" i="1" smtClean="0">
                                              <a:solidFill>
                                                <a:srgbClr val="03426B"/>
                                              </a:solidFill>
                                              <a:latin typeface="Cambria Math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</m:e>
                                  </m:acc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1500" b="0" i="1" smtClean="0">
                                          <a:solidFill>
                                            <a:srgbClr val="03426B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500" b="0" i="1" smtClean="0">
                                          <a:solidFill>
                                            <a:srgbClr val="03426B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GB" sz="1500" b="0" i="1" smtClean="0">
                                          <a:solidFill>
                                            <a:srgbClr val="03426B"/>
                                          </a:solidFill>
                                          <a:latin typeface="Cambria Math"/>
                                        </a:rPr>
                                        <m:t>𝑗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nary>
                    </m:oMath>
                  </m:oMathPara>
                </a14:m>
                <a:endParaRPr lang="en-GB" sz="1500" dirty="0">
                  <a:solidFill>
                    <a:srgbClr val="03426B"/>
                  </a:solidFill>
                  <a:latin typeface="Gill Sans MT" panose="020B0502020104020203" pitchFamily="34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135272"/>
                <a:ext cx="4572000" cy="2877904"/>
              </a:xfrm>
              <a:prstGeom prst="rect">
                <a:avLst/>
              </a:prstGeom>
              <a:blipFill rotWithShape="1">
                <a:blip r:embed="rId3"/>
                <a:stretch>
                  <a:fillRect l="-800" t="-10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1702440" y="1537046"/>
            <a:ext cx="13872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Zero lag (</a:t>
            </a:r>
            <a:r>
              <a:rPr lang="en-GB" sz="1400" i="1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m</a:t>
            </a:r>
            <a:r>
              <a:rPr lang="en-GB" sz="1400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 = 0)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76266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Cross-Correlation Sequences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0" t="1383" r="7361" b="1698"/>
          <a:stretch/>
        </p:blipFill>
        <p:spPr>
          <a:xfrm>
            <a:off x="415283" y="1268760"/>
            <a:ext cx="5956917" cy="490935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350506" y="2204864"/>
            <a:ext cx="2169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West-East separation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6350506" y="4581128"/>
            <a:ext cx="2430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North-South separation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5410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Ideally Interconnected Europe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7" t="3575" r="6805"/>
          <a:stretch/>
        </p:blipFill>
        <p:spPr>
          <a:xfrm>
            <a:off x="2229277" y="2541265"/>
            <a:ext cx="4685445" cy="372119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8924" y="1556792"/>
            <a:ext cx="82555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Average of the 10 selected datasets (80% of the total EU installed capacity)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No power system flows modelled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No limits on power transport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342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323528" y="1628800"/>
            <a:ext cx="8496944" cy="4464496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Important correlation characteristics:</a:t>
            </a:r>
          </a:p>
          <a:p>
            <a:pPr lvl="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Lags in correlation between country pairs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pPr lvl="2">
              <a:lnSpc>
                <a:spcPct val="120000"/>
              </a:lnSpc>
              <a:buClr>
                <a:schemeClr val="accent1"/>
              </a:buClr>
              <a:buFont typeface="Gill Sans MT" panose="020B0502020104020203" pitchFamily="34" charset="0"/>
              <a:buChar char="–"/>
            </a:pP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Power system operations</a:t>
            </a:r>
          </a:p>
          <a:p>
            <a:pPr lvl="2">
              <a:lnSpc>
                <a:spcPct val="120000"/>
              </a:lnSpc>
              <a:buClr>
                <a:schemeClr val="accent1"/>
              </a:buClr>
              <a:buFont typeface="Gill Sans MT" panose="020B0502020104020203" pitchFamily="34" charset="0"/>
              <a:buChar char="–"/>
            </a:pP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Storage optimisation</a:t>
            </a:r>
          </a:p>
          <a:p>
            <a:pPr lvl="2">
              <a:lnSpc>
                <a:spcPct val="120000"/>
              </a:lnSpc>
              <a:buClr>
                <a:schemeClr val="accent1"/>
              </a:buClr>
              <a:buFont typeface="Gill Sans MT" panose="020B0502020104020203" pitchFamily="34" charset="0"/>
              <a:buChar char="–"/>
            </a:pP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Inter-market trading</a:t>
            </a:r>
          </a:p>
          <a:p>
            <a:pPr lvl="1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Direction of separation influences cross-correlation function</a:t>
            </a:r>
          </a:p>
          <a:p>
            <a:pPr lvl="2">
              <a:lnSpc>
                <a:spcPct val="120000"/>
              </a:lnSpc>
              <a:buClr>
                <a:schemeClr val="accent1"/>
              </a:buClr>
              <a:buFont typeface="Gill Sans MT" panose="020B0502020104020203" pitchFamily="34" charset="0"/>
              <a:buChar char="–"/>
            </a:pPr>
            <a:endParaRPr lang="en-GB" dirty="0" smtClean="0">
              <a:solidFill>
                <a:srgbClr val="03426B"/>
              </a:solidFill>
              <a:latin typeface="Gill Sans MT" panose="020B0502020104020203" pitchFamily="34" charset="0"/>
            </a:endParaRPr>
          </a:p>
          <a:p>
            <a:pPr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 An ideally interconnected European system exhibits less number of hours of very high and very low production - </a:t>
            </a:r>
            <a:r>
              <a:rPr lang="en-GB" i="1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smoothing effect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251520" y="260648"/>
            <a:ext cx="7056784" cy="72008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srgbClr val="03426B"/>
                </a:solidFill>
                <a:latin typeface="Gill Sans MT" panose="020B0502020104020203" pitchFamily="34" charset="0"/>
              </a:rPr>
              <a:t>Conclusion</a:t>
            </a:r>
            <a:endParaRPr lang="en-GB" dirty="0">
              <a:solidFill>
                <a:srgbClr val="03426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960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2605</TotalTime>
  <Words>393</Words>
  <Application>Microsoft Office PowerPoint</Application>
  <PresentationFormat>On-screen Show (4:3)</PresentationFormat>
  <Paragraphs>96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Comparison of Wind Power Generation across Europe</vt:lpstr>
      <vt:lpstr>Motivation</vt:lpstr>
      <vt:lpstr>Datasets</vt:lpstr>
      <vt:lpstr>Datasets and Interconnectors</vt:lpstr>
      <vt:lpstr>Wind Power Production</vt:lpstr>
      <vt:lpstr>Cross-Correlation Coefficients</vt:lpstr>
      <vt:lpstr>Cross-Correlation Sequences</vt:lpstr>
      <vt:lpstr>Ideally Interconnected Europe</vt:lpstr>
      <vt:lpstr>Conclusion</vt:lpstr>
      <vt:lpstr>PowerPoint Presentation</vt:lpstr>
    </vt:vector>
  </TitlesOfParts>
  <Company>University of Strathclyde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 Services</dc:creator>
  <cp:lastModifiedBy>Alice Malvaldi</cp:lastModifiedBy>
  <cp:revision>104</cp:revision>
  <dcterms:created xsi:type="dcterms:W3CDTF">2011-09-15T12:59:51Z</dcterms:created>
  <dcterms:modified xsi:type="dcterms:W3CDTF">2017-01-13T15:13:11Z</dcterms:modified>
</cp:coreProperties>
</file>