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72" r:id="rId4"/>
    <p:sldId id="273" r:id="rId5"/>
    <p:sldId id="283" r:id="rId6"/>
    <p:sldId id="291" r:id="rId7"/>
    <p:sldId id="290" r:id="rId8"/>
    <p:sldId id="286" r:id="rId9"/>
    <p:sldId id="300" r:id="rId10"/>
    <p:sldId id="295" r:id="rId11"/>
    <p:sldId id="287" r:id="rId12"/>
    <p:sldId id="297" r:id="rId13"/>
    <p:sldId id="299" r:id="rId14"/>
    <p:sldId id="296" r:id="rId15"/>
    <p:sldId id="298" r:id="rId16"/>
    <p:sldId id="292" r:id="rId17"/>
    <p:sldId id="293" r:id="rId18"/>
    <p:sldId id="301" r:id="rId19"/>
    <p:sldId id="294" r:id="rId20"/>
  </p:sldIdLst>
  <p:sldSz cx="9144000" cy="6858000" type="screen4x3"/>
  <p:notesSz cx="6669088" cy="9872663"/>
  <p:embeddedFontLst>
    <p:embeddedFont>
      <p:font typeface="Minion" panose="020B0604020202020204"/>
      <p:regular r:id="rId23"/>
      <p:bold r:id="rId24"/>
      <p:italic r:id="rId25"/>
      <p:boldItalic r:id="rId26"/>
    </p:embeddedFont>
  </p:embeddedFontLst>
  <p:defaultTextStyle>
    <a:defPPr>
      <a:defRPr lang="en-US"/>
    </a:defPPr>
    <a:lvl1pPr algn="l" rtl="0" fontAlgn="base">
      <a:lnSpc>
        <a:spcPct val="95000"/>
      </a:lnSpc>
      <a:spcBef>
        <a:spcPct val="0"/>
      </a:spcBef>
      <a:spcAft>
        <a:spcPct val="0"/>
      </a:spcAft>
      <a:buFont typeface="Arial" charset="0"/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1pPr>
    <a:lvl2pPr marL="457200" algn="l" rtl="0" fontAlgn="base">
      <a:lnSpc>
        <a:spcPct val="95000"/>
      </a:lnSpc>
      <a:spcBef>
        <a:spcPct val="0"/>
      </a:spcBef>
      <a:spcAft>
        <a:spcPct val="0"/>
      </a:spcAft>
      <a:buFont typeface="Arial" charset="0"/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2pPr>
    <a:lvl3pPr marL="914400" algn="l" rtl="0" fontAlgn="base">
      <a:lnSpc>
        <a:spcPct val="95000"/>
      </a:lnSpc>
      <a:spcBef>
        <a:spcPct val="0"/>
      </a:spcBef>
      <a:spcAft>
        <a:spcPct val="0"/>
      </a:spcAft>
      <a:buFont typeface="Arial" charset="0"/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3pPr>
    <a:lvl4pPr marL="1371600" algn="l" rtl="0" fontAlgn="base">
      <a:lnSpc>
        <a:spcPct val="95000"/>
      </a:lnSpc>
      <a:spcBef>
        <a:spcPct val="0"/>
      </a:spcBef>
      <a:spcAft>
        <a:spcPct val="0"/>
      </a:spcAft>
      <a:buFont typeface="Arial" charset="0"/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4pPr>
    <a:lvl5pPr marL="1828800" algn="l" rtl="0" fontAlgn="base">
      <a:lnSpc>
        <a:spcPct val="95000"/>
      </a:lnSpc>
      <a:spcBef>
        <a:spcPct val="0"/>
      </a:spcBef>
      <a:spcAft>
        <a:spcPct val="0"/>
      </a:spcAft>
      <a:buFont typeface="Arial" charset="0"/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Minion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577"/>
    <a:srgbClr val="0092A7"/>
    <a:srgbClr val="5692C9"/>
    <a:srgbClr val="EB7D11"/>
    <a:srgbClr val="007A45"/>
    <a:srgbClr val="DC002E"/>
    <a:srgbClr val="A6006A"/>
    <a:srgbClr val="D4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73728" autoAdjust="0"/>
  </p:normalViewPr>
  <p:slideViewPr>
    <p:cSldViewPr>
      <p:cViewPr varScale="1">
        <p:scale>
          <a:sx n="54" d="100"/>
          <a:sy n="54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ldewermink\Downloads\Copy%20of%20Misdrijven__opgelegd_14091614505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7174103237096E-2"/>
          <c:y val="0.15325240594925635"/>
          <c:w val="0.87328871391076113"/>
          <c:h val="0.68092847769028864"/>
        </c:manualLayout>
      </c:layout>
      <c:lineChart>
        <c:grouping val="standard"/>
        <c:varyColors val="0"/>
        <c:ser>
          <c:idx val="0"/>
          <c:order val="0"/>
          <c:tx>
            <c:strRef>
              <c:f>'[Copy of Misdrijven__opgelegd_140916145050.xlsx]Detentieratio'!$A$81</c:f>
              <c:strCache>
                <c:ptCount val="1"/>
                <c:pt idx="0">
                  <c:v>Nederland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'[Copy of Misdrijven__opgelegd_140916145050.xlsx]Detentieratio'!$B$80:$AJ$80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'[Copy of Misdrijven__opgelegd_140916145050.xlsx]Detentieratio'!$B$81:$AJ$81</c:f>
              <c:numCache>
                <c:formatCode>0</c:formatCode>
                <c:ptCount val="35"/>
                <c:pt idx="0">
                  <c:v>23.243323723899501</c:v>
                </c:pt>
                <c:pt idx="1">
                  <c:v>23.165851971476965</c:v>
                </c:pt>
                <c:pt idx="2">
                  <c:v>27.260301099782168</c:v>
                </c:pt>
                <c:pt idx="3">
                  <c:v>28.630603566318079</c:v>
                </c:pt>
                <c:pt idx="4">
                  <c:v>33.94900681082315</c:v>
                </c:pt>
                <c:pt idx="5">
                  <c:v>33.421722805293243</c:v>
                </c:pt>
                <c:pt idx="6">
                  <c:v>34.013034234653389</c:v>
                </c:pt>
                <c:pt idx="7">
                  <c:v>34.260261202008195</c:v>
                </c:pt>
                <c:pt idx="8">
                  <c:v>42.935116046621431</c:v>
                </c:pt>
                <c:pt idx="9">
                  <c:v>42.41147053340574</c:v>
                </c:pt>
                <c:pt idx="10">
                  <c:v>46.278098064176149</c:v>
                </c:pt>
                <c:pt idx="11">
                  <c:v>48.646093672710123</c:v>
                </c:pt>
                <c:pt idx="12">
                  <c:v>49.539962456706235</c:v>
                </c:pt>
                <c:pt idx="13">
                  <c:v>52.739051216791033</c:v>
                </c:pt>
                <c:pt idx="14">
                  <c:v>56.949905918911867</c:v>
                </c:pt>
                <c:pt idx="15">
                  <c:v>66.972092432769529</c:v>
                </c:pt>
                <c:pt idx="16">
                  <c:v>77.004498544588515</c:v>
                </c:pt>
                <c:pt idx="17">
                  <c:v>75</c:v>
                </c:pt>
                <c:pt idx="18">
                  <c:v>75</c:v>
                </c:pt>
                <c:pt idx="19">
                  <c:v>84</c:v>
                </c:pt>
                <c:pt idx="20">
                  <c:v>90</c:v>
                </c:pt>
                <c:pt idx="21">
                  <c:v>95</c:v>
                </c:pt>
                <c:pt idx="22">
                  <c:v>101</c:v>
                </c:pt>
                <c:pt idx="23">
                  <c:v>113</c:v>
                </c:pt>
                <c:pt idx="24">
                  <c:v>124</c:v>
                </c:pt>
                <c:pt idx="25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C2-4D08-8B95-0FFABF53DF7C}"/>
            </c:ext>
          </c:extLst>
        </c:ser>
        <c:ser>
          <c:idx val="1"/>
          <c:order val="1"/>
          <c:tx>
            <c:strRef>
              <c:f>'[Copy of Misdrijven__opgelegd_140916145050.xlsx]Detentieratio'!$A$82</c:f>
              <c:strCache>
                <c:ptCount val="1"/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'[Copy of Misdrijven__opgelegd_140916145050.xlsx]Detentieratio'!$B$80:$AJ$80</c:f>
              <c:numCache>
                <c:formatCode>General</c:formatCod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numCache>
            </c:numRef>
          </c:cat>
          <c:val>
            <c:numRef>
              <c:f>'[Copy of Misdrijven__opgelegd_140916145050.xlsx]Detentieratio'!$B$82:$AJ$82</c:f>
              <c:numCache>
                <c:formatCode>General</c:formatCode>
                <c:ptCount val="35"/>
                <c:pt idx="25">
                  <c:v>134</c:v>
                </c:pt>
                <c:pt idx="26" formatCode="_-* #,##0_-;_-* #,##0\-;_-* &quot;-&quot;??_-;_-@_-">
                  <c:v>124.9</c:v>
                </c:pt>
                <c:pt idx="27" formatCode="_-* #,##0_-;_-* #,##0\-;_-* &quot;-&quot;??_-;_-@_-">
                  <c:v>113.1</c:v>
                </c:pt>
                <c:pt idx="28" formatCode="_-* #,##0_-;_-* #,##0\-;_-* &quot;-&quot;??_-;_-@_-">
                  <c:v>103</c:v>
                </c:pt>
                <c:pt idx="29" formatCode="_-* #,##0_-;_-* #,##0\-;_-* &quot;-&quot;??_-;_-@_-">
                  <c:v>98.8</c:v>
                </c:pt>
                <c:pt idx="30" formatCode="_-* #,##0_-;_-* #,##0\-;_-* &quot;-&quot;??_-;_-@_-">
                  <c:v>70.8</c:v>
                </c:pt>
                <c:pt idx="31" formatCode="_-* #,##0_-;_-* #,##0\-;_-* &quot;-&quot;??_-;_-@_-">
                  <c:v>69.5</c:v>
                </c:pt>
                <c:pt idx="32" formatCode="_-* #,##0_-;_-* #,##0\-;_-* &quot;-&quot;??_-;_-@_-">
                  <c:v>67.900000000000006</c:v>
                </c:pt>
                <c:pt idx="33" formatCode="_-* #,##0_-;_-* #,##0\-;_-* &quot;-&quot;??_-;_-@_-">
                  <c:v>62.9</c:v>
                </c:pt>
                <c:pt idx="34" formatCode="_-* #,##0_-;_-* #,##0\-;_-* &quot;-&quot;??_-;_-@_-">
                  <c:v>60.8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C2-4D08-8B95-0FFABF53D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914304"/>
        <c:axId val="83301120"/>
      </c:lineChart>
      <c:catAx>
        <c:axId val="829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301120"/>
        <c:crosses val="autoZero"/>
        <c:auto val="1"/>
        <c:lblAlgn val="ctr"/>
        <c:lblOffset val="100"/>
        <c:noMultiLvlLbl val="0"/>
      </c:catAx>
      <c:valAx>
        <c:axId val="833011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291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C7A47373-7DF9-421D-86B3-93C170177701}" type="datetimeFigureOut">
              <a:rPr lang="nl-NL" smtClean="0"/>
              <a:pPr/>
              <a:t>3-7-2018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C6EC7A34-EF67-4B64-9CF5-D296F5420FB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080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4" tIns="45217" rIns="90434" bIns="45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opmaakprofielen van de modeltekst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34" tIns="45217" rIns="90434" bIns="4521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C079CF7-1AFC-4FC2-B0EB-309C521E85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2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FFF672-DD15-4F96-A2C5-D6F9EA7E39B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79CF7-1AFC-4FC2-B0EB-309C521E85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05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79CF7-1AFC-4FC2-B0EB-309C521E85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17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79CF7-1AFC-4FC2-B0EB-309C521E85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9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59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5057775"/>
            <a:ext cx="9144000" cy="1438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0" y="0"/>
            <a:ext cx="9144000" cy="4340225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buFontTx/>
              <a:buChar char="•"/>
            </a:pPr>
            <a:endParaRPr lang="nl-N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08500"/>
            <a:ext cx="8064500" cy="360363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268413"/>
            <a:ext cx="7916862" cy="143986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5190" name="Text Box 70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1600" b="1"/>
              <a:t>Discover the world at Leiden University</a:t>
            </a:r>
          </a:p>
        </p:txBody>
      </p:sp>
      <p:pic>
        <p:nvPicPr>
          <p:cNvPr id="5193" name="Picture 73" descr="Logo-UniversiteitLeiden-NL-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5221288"/>
            <a:ext cx="2681288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25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2033587" cy="554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333375"/>
            <a:ext cx="5949950" cy="554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64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32885" y="1052736"/>
            <a:ext cx="7720123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afsluiting</a:t>
            </a:r>
          </a:p>
        </p:txBody>
      </p:sp>
      <p:pic>
        <p:nvPicPr>
          <p:cNvPr id="2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00" y="4926606"/>
            <a:ext cx="2003969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10" y="6543376"/>
            <a:ext cx="2133576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891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36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8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39909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9925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0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93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84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4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26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307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1359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3024188" y="6521450"/>
            <a:ext cx="611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1600" b="1"/>
              <a:t>Discover the world at Leiden University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1359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Text</a:t>
            </a:r>
          </a:p>
          <a:p>
            <a:pPr lvl="2"/>
            <a:r>
              <a:rPr lang="en-US"/>
              <a:t>Text</a:t>
            </a:r>
          </a:p>
          <a:p>
            <a:pPr lvl="3"/>
            <a:r>
              <a:rPr lang="en-US"/>
              <a:t>Text</a:t>
            </a:r>
          </a:p>
          <a:p>
            <a:pPr lvl="4"/>
            <a:r>
              <a:rPr lang="en-US"/>
              <a:t>Text</a:t>
            </a:r>
          </a:p>
          <a:p>
            <a:pPr lvl="4"/>
            <a:r>
              <a:rPr lang="en-US"/>
              <a:t>Text</a:t>
            </a:r>
          </a:p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C2577"/>
          </a:solidFill>
          <a:latin typeface="Minion" pitchFamily="2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har char="•"/>
        <a:defRPr sz="3200">
          <a:solidFill>
            <a:srgbClr val="0C25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har char="•"/>
        <a:defRPr sz="2800">
          <a:solidFill>
            <a:srgbClr val="0C2577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har char="•"/>
        <a:defRPr sz="2400">
          <a:solidFill>
            <a:srgbClr val="0C2577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5pPr>
      <a:lvl6pPr marL="25146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6pPr>
      <a:lvl7pPr marL="29718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7pPr>
      <a:lvl8pPr marL="34290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8pPr>
      <a:lvl9pPr marL="3886200" indent="-228600" algn="l" rtl="0" eaLnBrk="1" fontAlgn="base" hangingPunct="1">
        <a:spcBef>
          <a:spcPct val="0"/>
        </a:spcBef>
        <a:spcAft>
          <a:spcPct val="0"/>
        </a:spcAft>
        <a:buChar char="•"/>
        <a:defRPr sz="2000">
          <a:solidFill>
            <a:srgbClr val="0C2577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NL" sz="3600" dirty="0"/>
              <a:t>Ethnic disparities in sentencing: </a:t>
            </a:r>
            <a:r>
              <a:rPr lang="nl-NL" sz="3200" dirty="0"/>
              <a:t>Refining ethnic minority measures and the role of pretrial detention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sz="2400" dirty="0"/>
              <a:t>Hilde Wermink &amp; Sigrid van Wingerden</a:t>
            </a:r>
            <a:endParaRPr lang="en-US" sz="2400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508500"/>
            <a:ext cx="7921625" cy="360363"/>
          </a:xfrm>
          <a:noFill/>
          <a:ln/>
        </p:spPr>
        <p:txBody>
          <a:bodyPr/>
          <a:lstStyle/>
          <a:p>
            <a:r>
              <a:rPr lang="nl-NL" sz="1800" dirty="0"/>
              <a:t>Hilde Wermink – </a:t>
            </a:r>
            <a:r>
              <a:rPr lang="nl-NL" sz="1800" dirty="0" smtClean="0"/>
              <a:t>EU </a:t>
            </a:r>
            <a:r>
              <a:rPr lang="nl-NL" sz="1800" dirty="0" err="1" smtClean="0"/>
              <a:t>Sentencing</a:t>
            </a:r>
            <a:r>
              <a:rPr lang="nl-NL" sz="1800" dirty="0" smtClean="0"/>
              <a:t> workshop, Leiden</a:t>
            </a:r>
            <a:r>
              <a:rPr lang="nl-NL" sz="1800" dirty="0"/>
              <a:t>	 </a:t>
            </a:r>
            <a:r>
              <a:rPr lang="nl-NL" sz="1800" dirty="0" smtClean="0"/>
              <a:t>               </a:t>
            </a:r>
            <a:r>
              <a:rPr lang="en-US" sz="1800" dirty="0" smtClean="0"/>
              <a:t>April 19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2018</a:t>
            </a:r>
            <a:endParaRPr lang="nl-NL" sz="1800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333375"/>
            <a:ext cx="8280151" cy="633413"/>
          </a:xfrm>
        </p:spPr>
        <p:txBody>
          <a:bodyPr/>
          <a:lstStyle/>
          <a:p>
            <a:r>
              <a:rPr lang="en-US" dirty="0"/>
              <a:t>Pretrial detention (y/n)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8313" y="1001108"/>
          <a:ext cx="813593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1600143530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2135231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</a:t>
                      </a:r>
                      <a:r>
                        <a:rPr lang="en-US" dirty="0"/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C2577"/>
                          </a:solidFill>
                        </a:rPr>
                        <a:t>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3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1.48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6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1.40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1.35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64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1.34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1.23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1.92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3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1.80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3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75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 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20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5936" y="6192868"/>
            <a:ext cx="3046027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500" dirty="0">
                <a:solidFill>
                  <a:srgbClr val="0C2577"/>
                </a:solidFill>
                <a:latin typeface="+mn-lt"/>
              </a:rPr>
              <a:t>* p &lt; 0,05; ** p &lt; 0,01; *** p &lt; 0,001.</a:t>
            </a:r>
            <a:endParaRPr lang="en-US" sz="1500" dirty="0">
              <a:solidFill>
                <a:srgbClr val="0C25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728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Imprisoned (y/n)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68404"/>
              </p:ext>
            </p:extLst>
          </p:nvPr>
        </p:nvGraphicFramePr>
        <p:xfrm>
          <a:off x="468313" y="1001108"/>
          <a:ext cx="813593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1600143530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2135231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</a:t>
                      </a:r>
                      <a:r>
                        <a:rPr lang="en-US" dirty="0"/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C2577"/>
                          </a:solidFill>
                        </a:rPr>
                        <a:t>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3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1.64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6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1.74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1.25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64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1.36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1.47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1.57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2.04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3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2.48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3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1.73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2.28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1.33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75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 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20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5936" y="6192868"/>
            <a:ext cx="3046027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500" dirty="0">
                <a:solidFill>
                  <a:srgbClr val="0C2577"/>
                </a:solidFill>
                <a:latin typeface="+mn-lt"/>
              </a:rPr>
              <a:t>* p &lt; 0,05; ** p &lt; 0,01; *** p &lt; 0,001.</a:t>
            </a:r>
            <a:endParaRPr lang="en-US" sz="1500" dirty="0">
              <a:solidFill>
                <a:srgbClr val="0C25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12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imprisonment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44209"/>
              </p:ext>
            </p:extLst>
          </p:nvPr>
        </p:nvGraphicFramePr>
        <p:xfrm>
          <a:off x="468313" y="1001108"/>
          <a:ext cx="813593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1600143530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2135231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</a:t>
                      </a:r>
                      <a:r>
                        <a:rPr lang="en-US" dirty="0"/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C2577"/>
                          </a:solidFill>
                        </a:rPr>
                        <a:t>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3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1.37 ***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66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30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564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1.14 ***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9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1.28 ***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42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051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383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1.17 ***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043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920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8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475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 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C2577"/>
                          </a:solidFill>
                          <a:effectLst/>
                          <a:latin typeface="+mn-lt"/>
                        </a:rPr>
                        <a:t>1.07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3320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5936" y="6192868"/>
            <a:ext cx="3046027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500" dirty="0">
                <a:solidFill>
                  <a:srgbClr val="0C2577"/>
                </a:solidFill>
                <a:latin typeface="+mn-lt"/>
              </a:rPr>
              <a:t>* p &lt; 0,05; ** p &lt; 0,01; *** p &lt; 0,001.</a:t>
            </a:r>
            <a:endParaRPr lang="en-US" sz="1500" dirty="0">
              <a:solidFill>
                <a:srgbClr val="0C25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9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pretrial detention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&gt; 2 times more likely to be imprisoned</a:t>
            </a:r>
          </a:p>
          <a:p>
            <a:pPr lvl="1"/>
            <a:r>
              <a:rPr lang="en-US" dirty="0"/>
              <a:t>Explained variance (Pseudo R2) +0.27</a:t>
            </a:r>
          </a:p>
          <a:p>
            <a:endParaRPr lang="en-US" dirty="0"/>
          </a:p>
          <a:p>
            <a:r>
              <a:rPr lang="en-US" dirty="0"/>
              <a:t>app. 1 year longer prison terms</a:t>
            </a:r>
          </a:p>
          <a:p>
            <a:pPr lvl="1"/>
            <a:r>
              <a:rPr lang="en-US" dirty="0"/>
              <a:t>Explained variance (R2) +0.21</a:t>
            </a:r>
          </a:p>
        </p:txBody>
      </p:sp>
    </p:spTree>
    <p:extLst>
      <p:ext uri="{BB962C8B-B14F-4D97-AF65-F5344CB8AC3E}">
        <p14:creationId xmlns:p14="http://schemas.microsoft.com/office/powerpoint/2010/main" val="11861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496175" cy="633413"/>
          </a:xfrm>
        </p:spPr>
        <p:txBody>
          <a:bodyPr/>
          <a:lstStyle/>
          <a:p>
            <a:r>
              <a:rPr lang="en-US" sz="3000" dirty="0"/>
              <a:t>Imprisoned (y/n) – including pretrial detention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561508"/>
              </p:ext>
            </p:extLst>
          </p:nvPr>
        </p:nvGraphicFramePr>
        <p:xfrm>
          <a:off x="468313" y="1001108"/>
          <a:ext cx="813593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1600143530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2135231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</a:t>
                      </a:r>
                      <a:r>
                        <a:rPr lang="en-US" dirty="0"/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C2577"/>
                          </a:solidFill>
                        </a:rPr>
                        <a:t>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3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6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64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1.70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**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3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3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75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 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0.93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20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5936" y="6192868"/>
            <a:ext cx="3046027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500" dirty="0">
                <a:solidFill>
                  <a:srgbClr val="0C2577"/>
                </a:solidFill>
                <a:latin typeface="+mn-lt"/>
              </a:rPr>
              <a:t>* p &lt; 0,05; ** p &lt; 0,01; *** p &lt; 0,001.</a:t>
            </a:r>
            <a:endParaRPr lang="en-US" sz="1500" dirty="0">
              <a:solidFill>
                <a:srgbClr val="0C25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59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496175" cy="633413"/>
          </a:xfrm>
        </p:spPr>
        <p:txBody>
          <a:bodyPr/>
          <a:lstStyle/>
          <a:p>
            <a:r>
              <a:rPr lang="en-US" sz="3000" dirty="0"/>
              <a:t>Length – including pretrial detention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946"/>
              </p:ext>
            </p:extLst>
          </p:nvPr>
        </p:nvGraphicFramePr>
        <p:xfrm>
          <a:off x="468313" y="1001108"/>
          <a:ext cx="813593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969">
                  <a:extLst>
                    <a:ext uri="{9D8B030D-6E8A-4147-A177-3AD203B41FA5}">
                      <a16:colId xmlns:a16="http://schemas.microsoft.com/office/drawing/2014/main" val="1600143530"/>
                    </a:ext>
                  </a:extLst>
                </a:gridCol>
                <a:gridCol w="4067969">
                  <a:extLst>
                    <a:ext uri="{9D8B030D-6E8A-4147-A177-3AD203B41FA5}">
                      <a16:colId xmlns:a16="http://schemas.microsoft.com/office/drawing/2014/main" val="2135231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Exp</a:t>
                      </a:r>
                      <a:r>
                        <a:rPr lang="en-US" dirty="0"/>
                        <a:t>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04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Dutch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0C2577"/>
                          </a:solidFill>
                        </a:rPr>
                        <a:t>(ref.)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73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1.19 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66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04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649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1.08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68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1.14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248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st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8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 Turks</a:t>
                      </a:r>
                      <a:endParaRPr lang="en-US" dirty="0">
                        <a:solidFill>
                          <a:srgbClr val="0C257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831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Moroccan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1.14 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37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Surinamese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0.97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Antilleans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89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 Other 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0.99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75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rgbClr val="0C2577"/>
                          </a:solidFill>
                        </a:rPr>
                        <a:t>2</a:t>
                      </a:r>
                      <a:r>
                        <a:rPr lang="en-US" baseline="30000" dirty="0">
                          <a:solidFill>
                            <a:srgbClr val="0C2577"/>
                          </a:solidFill>
                        </a:rPr>
                        <a:t>nd </a:t>
                      </a:r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Other non-Western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C2577"/>
                          </a:solidFill>
                        </a:rPr>
                        <a:t>1.04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3205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5936" y="6192868"/>
            <a:ext cx="3046027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1500" dirty="0">
                <a:solidFill>
                  <a:srgbClr val="0C2577"/>
                </a:solidFill>
                <a:latin typeface="+mn-lt"/>
              </a:rPr>
              <a:t>* p &lt; 0,05; ** p &lt; 0,01; *** p &lt; 0,001.</a:t>
            </a:r>
            <a:endParaRPr lang="en-US" sz="1500" dirty="0">
              <a:solidFill>
                <a:srgbClr val="0C25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20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Ethnic disparities exist in earlier sentencing stages</a:t>
            </a:r>
          </a:p>
          <a:p>
            <a:endParaRPr lang="en-US" dirty="0"/>
          </a:p>
          <a:p>
            <a:r>
              <a:rPr lang="en-US" dirty="0"/>
              <a:t>Pretrial detention important predictor of sentencing outcomes</a:t>
            </a:r>
          </a:p>
          <a:p>
            <a:endParaRPr lang="en-US" dirty="0"/>
          </a:p>
          <a:p>
            <a:r>
              <a:rPr lang="en-US" dirty="0"/>
              <a:t>Ethnic disparities in the decision to incarcerate are conditional on pretrial detention</a:t>
            </a:r>
          </a:p>
        </p:txBody>
      </p:sp>
    </p:spTree>
    <p:extLst>
      <p:ext uri="{BB962C8B-B14F-4D97-AF65-F5344CB8AC3E}">
        <p14:creationId xmlns:p14="http://schemas.microsoft.com/office/powerpoint/2010/main" val="7772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Disparities more visible for first generation immigrants</a:t>
            </a:r>
          </a:p>
          <a:p>
            <a:endParaRPr lang="en-US" dirty="0"/>
          </a:p>
          <a:p>
            <a:r>
              <a:rPr lang="en-US" dirty="0"/>
              <a:t>Moroccans and Turks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80920" cy="3600400"/>
          </a:xfrm>
        </p:spPr>
        <p:txBody>
          <a:bodyPr/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500" dirty="0" smtClean="0"/>
              <a:t>* Why are ethnic minority suspects more often pretrial detained?</a:t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* What can/should we do about this?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2558274804"/>
      </p:ext>
    </p:extLst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4294967295"/>
          </p:nvPr>
        </p:nvSpPr>
        <p:spPr>
          <a:xfrm>
            <a:off x="1" y="-1"/>
            <a:ext cx="9143999" cy="4521941"/>
          </a:xfrm>
        </p:spPr>
        <p:txBody>
          <a:bodyPr/>
          <a:lstStyle/>
          <a:p>
            <a:endParaRPr lang="nl-NL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solidFill>
            <a:srgbClr val="002060"/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63689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Dutch incarceration rate per 100,000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</a:rPr>
              <a:t>Source: </a:t>
            </a:r>
            <a:r>
              <a:rPr lang="en-US" sz="2000" dirty="0" err="1">
                <a:solidFill>
                  <a:srgbClr val="002060"/>
                </a:solidFill>
              </a:rPr>
              <a:t>Kalidien</a:t>
            </a:r>
            <a:r>
              <a:rPr lang="en-US" sz="2000" dirty="0">
                <a:solidFill>
                  <a:srgbClr val="002060"/>
                </a:solidFill>
              </a:rPr>
              <a:t>, 2016 (WODC / SPACE statistics)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753300"/>
              </p:ext>
            </p:extLst>
          </p:nvPr>
        </p:nvGraphicFramePr>
        <p:xfrm>
          <a:off x="215801" y="822425"/>
          <a:ext cx="8640960" cy="50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54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3864"/>
            <a:ext cx="8747537" cy="442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19834" y="6046508"/>
            <a:ext cx="721163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nl-NL" dirty="0">
                <a:solidFill>
                  <a:srgbClr val="0C2577"/>
                </a:solidFill>
              </a:rPr>
              <a:t>Source: </a:t>
            </a:r>
            <a:r>
              <a:rPr lang="nl-NL" baseline="30000" dirty="0">
                <a:solidFill>
                  <a:srgbClr val="0C2577"/>
                </a:solidFill>
              </a:rPr>
              <a:t>a </a:t>
            </a:r>
            <a:r>
              <a:rPr lang="nl-NL" dirty="0">
                <a:solidFill>
                  <a:srgbClr val="0C2577"/>
                </a:solidFill>
              </a:rPr>
              <a:t>CBS, 2014;  </a:t>
            </a:r>
            <a:r>
              <a:rPr lang="nl-NL" baseline="30000" dirty="0">
                <a:solidFill>
                  <a:srgbClr val="0C2577"/>
                </a:solidFill>
              </a:rPr>
              <a:t>b </a:t>
            </a:r>
            <a:r>
              <a:rPr lang="nl-NL" dirty="0">
                <a:solidFill>
                  <a:srgbClr val="0C2577"/>
                </a:solidFill>
              </a:rPr>
              <a:t>Linckens &amp; De Looff,  2014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404664"/>
            <a:ext cx="8352928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l-NL" sz="3600" b="1" dirty="0">
                <a:solidFill>
                  <a:srgbClr val="0C2577"/>
                </a:solidFill>
              </a:rPr>
              <a:t>Share in total population and prison population in 2013 (by country of birth)</a:t>
            </a:r>
            <a:endParaRPr lang="en-US" sz="3600" dirty="0">
              <a:solidFill>
                <a:srgbClr val="0C2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5937" cy="633413"/>
          </a:xfrm>
        </p:spPr>
        <p:txBody>
          <a:bodyPr/>
          <a:lstStyle/>
          <a:p>
            <a:r>
              <a:rPr lang="en-US" sz="4000" dirty="0"/>
              <a:t>Viable explanations for the overrepresentation</a:t>
            </a:r>
            <a:endParaRPr lang="nl-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Differential involvement: </a:t>
            </a:r>
          </a:p>
          <a:p>
            <a:pPr marL="0" indent="0">
              <a:buNone/>
            </a:pPr>
            <a:r>
              <a:rPr lang="en-US" sz="2400" dirty="0"/>
              <a:t>Members of ethnic minority groups commit more serious crimes and have more serious criminal records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Differential treatment</a:t>
            </a:r>
            <a:r>
              <a:rPr lang="nl-NL" dirty="0"/>
              <a:t>: </a:t>
            </a:r>
          </a:p>
          <a:p>
            <a:pPr marL="0" indent="0">
              <a:buNone/>
            </a:pPr>
            <a:r>
              <a:rPr lang="nl-NL" sz="2400" dirty="0"/>
              <a:t>Members of ethnic minority groups are treated differently by court officials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97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(un)known?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268412"/>
            <a:ext cx="8135937" cy="5112915"/>
          </a:xfrm>
        </p:spPr>
        <p:txBody>
          <a:bodyPr/>
          <a:lstStyle/>
          <a:p>
            <a:pPr marL="0" indent="0">
              <a:buNone/>
            </a:pPr>
            <a:r>
              <a:rPr lang="en-US" sz="1900" i="1" dirty="0"/>
              <a:t>“Most studies that examine the issue find young </a:t>
            </a:r>
            <a:r>
              <a:rPr lang="en-US" sz="1900" i="1" u="sng" dirty="0"/>
              <a:t>black</a:t>
            </a:r>
            <a:r>
              <a:rPr lang="en-US" sz="1900" i="1" dirty="0"/>
              <a:t>, and to a lesser extent </a:t>
            </a:r>
            <a:r>
              <a:rPr lang="en-US" sz="1900" i="1" u="sng" dirty="0"/>
              <a:t>Hispanic</a:t>
            </a:r>
            <a:r>
              <a:rPr lang="en-US" sz="1900" i="1" dirty="0"/>
              <a:t>, male defendants to be </a:t>
            </a:r>
            <a:r>
              <a:rPr lang="en-US" sz="1900" i="1" u="sng" dirty="0"/>
              <a:t>sentenced more severely </a:t>
            </a:r>
            <a:r>
              <a:rPr lang="en-US" sz="1900" i="1" dirty="0"/>
              <a:t>(just a few examples are Curry &amp; Corral-Camacho, 2008; Demuth &amp; </a:t>
            </a:r>
            <a:r>
              <a:rPr lang="en-US" sz="1900" i="1" dirty="0" err="1"/>
              <a:t>Steffensmeier</a:t>
            </a:r>
            <a:r>
              <a:rPr lang="en-US" sz="1900" i="1" dirty="0"/>
              <a:t>, 2004b; </a:t>
            </a:r>
            <a:r>
              <a:rPr lang="en-US" sz="1900" i="1" dirty="0" err="1"/>
              <a:t>Doerner</a:t>
            </a:r>
            <a:r>
              <a:rPr lang="en-US" sz="1900" i="1" dirty="0"/>
              <a:t> &amp; Demuth, 2009; </a:t>
            </a:r>
            <a:r>
              <a:rPr lang="en-US" sz="1900" i="1" dirty="0" err="1"/>
              <a:t>Kautt</a:t>
            </a:r>
            <a:r>
              <a:rPr lang="en-US" sz="1900" i="1" dirty="0"/>
              <a:t> &amp; </a:t>
            </a:r>
            <a:r>
              <a:rPr lang="en-US" sz="1900" i="1" dirty="0" err="1"/>
              <a:t>Spohn</a:t>
            </a:r>
            <a:r>
              <a:rPr lang="en-US" sz="1900" i="1" dirty="0"/>
              <a:t>, 2002; Kramer &amp; Ulmer, 2002, 2009; </a:t>
            </a:r>
            <a:r>
              <a:rPr lang="en-US" sz="1900" i="1" dirty="0" err="1"/>
              <a:t>Spohn</a:t>
            </a:r>
            <a:r>
              <a:rPr lang="en-US" sz="1900" i="1" dirty="0"/>
              <a:t> &amp; </a:t>
            </a:r>
            <a:r>
              <a:rPr lang="en-US" sz="1900" i="1" dirty="0" err="1"/>
              <a:t>Holleran</a:t>
            </a:r>
            <a:r>
              <a:rPr lang="en-US" sz="1900" i="1" dirty="0"/>
              <a:t>, 2000; Steen, Engen, and Gainey, 2005; </a:t>
            </a:r>
            <a:r>
              <a:rPr lang="en-US" sz="1900" i="1" dirty="0" err="1"/>
              <a:t>Steffensmeier</a:t>
            </a:r>
            <a:r>
              <a:rPr lang="en-US" sz="1900" i="1" dirty="0"/>
              <a:t> &amp; Demuth, 2000, 2001, 2006; Ulmer et al., 2007)” </a:t>
            </a:r>
          </a:p>
          <a:p>
            <a:pPr marL="0" indent="0">
              <a:buNone/>
            </a:pPr>
            <a:r>
              <a:rPr lang="en-US" sz="1900" dirty="0"/>
              <a:t>(Ulmer, 2012, p. 18)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i="1" dirty="0"/>
              <a:t>“Research on racial and ethnic disparities in criminal punishment … remains focused </a:t>
            </a:r>
            <a:r>
              <a:rPr lang="en-US" sz="1900" i="1" u="sng" dirty="0"/>
              <a:t>almost exclusively </a:t>
            </a:r>
            <a:r>
              <a:rPr lang="en-US" sz="1900" i="1" dirty="0"/>
              <a:t>on the treatment of </a:t>
            </a:r>
            <a:r>
              <a:rPr lang="en-US" sz="1900" i="1" u="sng" dirty="0"/>
              <a:t>black</a:t>
            </a:r>
            <a:r>
              <a:rPr lang="en-US" sz="1900" i="1" dirty="0"/>
              <a:t> and </a:t>
            </a:r>
            <a:r>
              <a:rPr lang="en-US" sz="1900" i="1" u="sng" dirty="0"/>
              <a:t>Hispanic</a:t>
            </a:r>
            <a:r>
              <a:rPr lang="en-US" sz="1900" i="1" dirty="0"/>
              <a:t> offenders.”</a:t>
            </a:r>
          </a:p>
          <a:p>
            <a:pPr marL="0" indent="0">
              <a:buNone/>
            </a:pPr>
            <a:r>
              <a:rPr lang="en-US" sz="1900" dirty="0"/>
              <a:t>(Johnson &amp; </a:t>
            </a:r>
            <a:r>
              <a:rPr lang="en-US" sz="1900" dirty="0" err="1"/>
              <a:t>Betsinger</a:t>
            </a:r>
            <a:r>
              <a:rPr lang="en-US" sz="1900" dirty="0"/>
              <a:t>, 2009, p. 1045)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i="1" dirty="0"/>
              <a:t>“… the research literature continues to focus overwhelmingly on the </a:t>
            </a:r>
            <a:r>
              <a:rPr lang="en-US" sz="1900" i="1" u="sng" dirty="0"/>
              <a:t>final sentencing stages</a:t>
            </a:r>
            <a:r>
              <a:rPr lang="en-US" sz="1900" i="1" dirty="0"/>
              <a:t>”</a:t>
            </a:r>
          </a:p>
          <a:p>
            <a:pPr marL="0" indent="0">
              <a:buNone/>
            </a:pPr>
            <a:r>
              <a:rPr lang="en-US" sz="1900" dirty="0"/>
              <a:t>(</a:t>
            </a:r>
            <a:r>
              <a:rPr lang="en-US" sz="1900" dirty="0" err="1"/>
              <a:t>Baumer</a:t>
            </a:r>
            <a:r>
              <a:rPr lang="en-US" sz="1900" dirty="0"/>
              <a:t>, 2013, p. 240)</a:t>
            </a:r>
          </a:p>
        </p:txBody>
      </p:sp>
    </p:spTree>
    <p:extLst>
      <p:ext uri="{BB962C8B-B14F-4D97-AF65-F5344CB8AC3E}">
        <p14:creationId xmlns:p14="http://schemas.microsoft.com/office/powerpoint/2010/main" val="129521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“The fact that … African Americans and … Hispanics were more likely than whites to be sentenced to prison, even after taking crime seriousness and prior criminal record into account, suggests that </a:t>
            </a:r>
            <a:r>
              <a:rPr lang="en-US" sz="2800" u="sng" dirty="0"/>
              <a:t>racial discrimination </a:t>
            </a:r>
            <a:r>
              <a:rPr lang="en-US" sz="2800" dirty="0"/>
              <a:t>in sentencing is </a:t>
            </a:r>
            <a:r>
              <a:rPr lang="en-US" sz="2800" u="sng" dirty="0"/>
              <a:t>not a thing of the past</a:t>
            </a:r>
            <a:r>
              <a:rPr lang="en-US" sz="2800" dirty="0"/>
              <a:t>.” </a:t>
            </a:r>
          </a:p>
          <a:p>
            <a:pPr marL="0" indent="0" algn="ctr">
              <a:buNone/>
            </a:pPr>
            <a:r>
              <a:rPr lang="en-US" sz="2800" dirty="0"/>
              <a:t>(</a:t>
            </a:r>
            <a:r>
              <a:rPr lang="en-US" sz="2800" dirty="0" err="1"/>
              <a:t>Spohn</a:t>
            </a:r>
            <a:r>
              <a:rPr lang="en-US" sz="2800" dirty="0"/>
              <a:t>, 2009, p. 190)</a:t>
            </a:r>
          </a:p>
        </p:txBody>
      </p:sp>
    </p:spTree>
    <p:extLst>
      <p:ext uri="{BB962C8B-B14F-4D97-AF65-F5344CB8AC3E}">
        <p14:creationId xmlns:p14="http://schemas.microsoft.com/office/powerpoint/2010/main" val="3089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7 ethnic groups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the Antilles, Morocco, Suriname, Turkey, other non-	Western, Western, the Netherlands</a:t>
            </a:r>
            <a:endParaRPr lang="en-US" dirty="0"/>
          </a:p>
          <a:p>
            <a:endParaRPr lang="en-US" dirty="0"/>
          </a:p>
          <a:p>
            <a:r>
              <a:rPr lang="en-US" dirty="0"/>
              <a:t>Immigrant generations</a:t>
            </a:r>
          </a:p>
          <a:p>
            <a:endParaRPr lang="en-US" dirty="0"/>
          </a:p>
          <a:p>
            <a:r>
              <a:rPr lang="en-US" dirty="0"/>
              <a:t>Pretrial detention and final sentencing decisions</a:t>
            </a:r>
          </a:p>
        </p:txBody>
      </p:sp>
    </p:spTree>
    <p:extLst>
      <p:ext uri="{BB962C8B-B14F-4D97-AF65-F5344CB8AC3E}">
        <p14:creationId xmlns:p14="http://schemas.microsoft.com/office/powerpoint/2010/main" val="19622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RISc</a:t>
            </a:r>
            <a:r>
              <a:rPr lang="en-US" dirty="0"/>
              <a:t>-data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Nationwide data from the Public Prosecutor’s Office combined with pre-sentencing report data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suspects between 2005-2007 (N=20,841)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Includes detailed information on offender’s personal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6172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Offense severity</a:t>
            </a:r>
          </a:p>
          <a:p>
            <a:r>
              <a:rPr lang="en-US" sz="2600" dirty="0"/>
              <a:t>Offense type (14 dummies)</a:t>
            </a:r>
          </a:p>
          <a:p>
            <a:r>
              <a:rPr lang="en-US" sz="2600" dirty="0"/>
              <a:t>Number of index offenses</a:t>
            </a:r>
          </a:p>
          <a:p>
            <a:r>
              <a:rPr lang="en-US" sz="2600" dirty="0"/>
              <a:t>Denial</a:t>
            </a:r>
          </a:p>
          <a:p>
            <a:r>
              <a:rPr lang="en-US" sz="2600" dirty="0"/>
              <a:t>Court (18 dummies)</a:t>
            </a:r>
          </a:p>
          <a:p>
            <a:r>
              <a:rPr lang="en-US" sz="2600" dirty="0"/>
              <a:t>Sex</a:t>
            </a:r>
          </a:p>
          <a:p>
            <a:r>
              <a:rPr lang="en-US" sz="2600" dirty="0"/>
              <a:t>Age</a:t>
            </a:r>
          </a:p>
          <a:p>
            <a:r>
              <a:rPr lang="en-US" sz="2600" dirty="0"/>
              <a:t>Criminal history (prior crimes, prior prison sentences)</a:t>
            </a:r>
          </a:p>
          <a:p>
            <a:r>
              <a:rPr lang="en-US" sz="2600" dirty="0"/>
              <a:t>Offender’s personal circumstances, e.g. drug use, alcohol use, living conditions, education/work, attitude, social network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838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C 2014 sociodemographics and punishment">
  <a:themeElements>
    <a:clrScheme name="presentatiesjabloon_wit_e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0033CC"/>
      </a:folHlink>
    </a:clrScheme>
    <a:fontScheme name="presentatiesjabloon_wit_en">
      <a:majorFont>
        <a:latin typeface="Minion"/>
        <a:ea typeface=""/>
        <a:cs typeface=""/>
      </a:majorFont>
      <a:minorFont>
        <a:latin typeface="Mini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Minion" pitchFamily="2" charset="0"/>
          </a:defRPr>
        </a:defPPr>
      </a:lstStyle>
    </a:lnDef>
  </a:objectDefaults>
  <a:extraClrSchemeLst>
    <a:extraClrScheme>
      <a:clrScheme name="presentatiesjabloon_wit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sjabloon_wit_e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sjabloon_wit_e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00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 2014 sociodemographics and punishment</Template>
  <TotalTime>1791</TotalTime>
  <Words>855</Words>
  <Application>Microsoft Office PowerPoint</Application>
  <PresentationFormat>On-screen Show (4:3)</PresentationFormat>
  <Paragraphs>236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Minion</vt:lpstr>
      <vt:lpstr>Arial</vt:lpstr>
      <vt:lpstr>ASC 2014 sociodemographics and punishment</vt:lpstr>
      <vt:lpstr>Ethnic disparities in sentencing: Refining ethnic minority measures and the role of pretrial detention  Hilde Wermink &amp; Sigrid van Wingerden</vt:lpstr>
      <vt:lpstr>Dutch incarceration rate per 100,000</vt:lpstr>
      <vt:lpstr>PowerPoint Presentation</vt:lpstr>
      <vt:lpstr>Viable explanations for the overrepresentation</vt:lpstr>
      <vt:lpstr>What is (un)known?</vt:lpstr>
      <vt:lpstr>PowerPoint Presentation</vt:lpstr>
      <vt:lpstr>Current study</vt:lpstr>
      <vt:lpstr>RISc-data</vt:lpstr>
      <vt:lpstr>Controls</vt:lpstr>
      <vt:lpstr>Pretrial detention (y/n)</vt:lpstr>
      <vt:lpstr>Imprisoned (y/n)</vt:lpstr>
      <vt:lpstr>Length of imprisonment</vt:lpstr>
      <vt:lpstr>Role of pretrial detention</vt:lpstr>
      <vt:lpstr>Imprisoned (y/n) – including pretrial detention</vt:lpstr>
      <vt:lpstr>Length – including pretrial detention</vt:lpstr>
      <vt:lpstr>Conclusion &amp; Discussion</vt:lpstr>
      <vt:lpstr>Conclusion &amp; Discussion</vt:lpstr>
      <vt:lpstr>Discussion  * Why are ethnic minority suspects more often pretrial detained?  * What can/should we do about this?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Sociodemographics and punishment in the Netherlands</dc:title>
  <dc:creator>Hilde</dc:creator>
  <cp:lastModifiedBy>Kirsty Stewart</cp:lastModifiedBy>
  <cp:revision>103</cp:revision>
  <cp:lastPrinted>2018-04-16T13:16:53Z</cp:lastPrinted>
  <dcterms:created xsi:type="dcterms:W3CDTF">2014-11-13T10:21:52Z</dcterms:created>
  <dcterms:modified xsi:type="dcterms:W3CDTF">2018-07-03T14:30:08Z</dcterms:modified>
</cp:coreProperties>
</file>