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18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Wednesday, June 20,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Wednesday, June 20,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Wednesday, June 20,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Wednesday, June 20,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Wednesday, June 20,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Wednesday, June 20,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Wednesday, June 20, 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Wednesday, June 20, 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Wednesday, June 20, 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Wednesday, June 20,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Wednesday, June 20,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Wednesday, June 20,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453235"/>
          </a:xfrm>
        </p:spPr>
        <p:txBody>
          <a:bodyPr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Sentencing criteria in the criminal justice system of Moldova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Mihaela </a:t>
            </a:r>
            <a:r>
              <a:rPr lang="en-US" sz="1800" dirty="0" err="1" smtClean="0"/>
              <a:t>Vidaicu</a:t>
            </a:r>
            <a:endParaRPr lang="en-US" sz="1800" dirty="0" smtClean="0"/>
          </a:p>
          <a:p>
            <a:r>
              <a:rPr lang="en-US" sz="1800" dirty="0" smtClean="0"/>
              <a:t>Moldova State University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04816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THANK YOU!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5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rgbClr val="292934"/>
                </a:solidFill>
              </a:rPr>
              <a:t>MOLDOVA</a:t>
            </a:r>
            <a:endParaRPr lang="en-US" sz="2800" b="1" dirty="0">
              <a:solidFill>
                <a:srgbClr val="29293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sz="2000" dirty="0" smtClean="0"/>
          </a:p>
          <a:p>
            <a:r>
              <a:rPr lang="en-US" sz="2000" dirty="0" smtClean="0"/>
              <a:t>Population: 3.55 million</a:t>
            </a:r>
          </a:p>
          <a:p>
            <a:endParaRPr lang="en-US" sz="2000" dirty="0" smtClean="0"/>
          </a:p>
          <a:p>
            <a:r>
              <a:rPr lang="en-US" sz="2000" dirty="0" smtClean="0"/>
              <a:t>Bordered by Romania and Ukraine</a:t>
            </a:r>
          </a:p>
          <a:p>
            <a:endParaRPr lang="en-US" sz="2000" dirty="0" smtClean="0"/>
          </a:p>
          <a:p>
            <a:r>
              <a:rPr lang="en-US" sz="2000" dirty="0" smtClean="0"/>
              <a:t>Declared independence in 1991</a:t>
            </a:r>
          </a:p>
          <a:p>
            <a:endParaRPr lang="en-US" sz="2000" dirty="0" smtClean="0"/>
          </a:p>
          <a:p>
            <a:r>
              <a:rPr lang="en-US" sz="2000" dirty="0" smtClean="0"/>
              <a:t>Parliamentary republic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92" r="1499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8614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rgbClr val="292934"/>
                </a:solidFill>
              </a:rPr>
              <a:t>PRISON POPULATION</a:t>
            </a:r>
            <a:endParaRPr lang="en-US" sz="2800" b="1" dirty="0">
              <a:solidFill>
                <a:srgbClr val="29293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Prison population: 7 635</a:t>
            </a:r>
          </a:p>
          <a:p>
            <a:pPr algn="ctr"/>
            <a:endParaRPr lang="en-US" dirty="0" smtClean="0"/>
          </a:p>
          <a:p>
            <a:r>
              <a:rPr lang="en-US" dirty="0" smtClean="0"/>
              <a:t>Female prisoners: 8,2%</a:t>
            </a:r>
          </a:p>
          <a:p>
            <a:endParaRPr lang="en-US" dirty="0" smtClean="0"/>
          </a:p>
          <a:p>
            <a:r>
              <a:rPr lang="en-US" dirty="0" smtClean="0"/>
              <a:t>Juvenile prisoners: 0,6%</a:t>
            </a:r>
          </a:p>
          <a:p>
            <a:endParaRPr lang="en-US" dirty="0" smtClean="0"/>
          </a:p>
          <a:p>
            <a:r>
              <a:rPr lang="en-US" dirty="0" smtClean="0"/>
              <a:t>Pre-trial detainees:17,6%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26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rgbClr val="292934"/>
                </a:solidFill>
              </a:rPr>
              <a:t>SENTENCING LEGAL FRAMEWORK</a:t>
            </a:r>
            <a:endParaRPr lang="en-US" sz="2800" b="1" dirty="0">
              <a:solidFill>
                <a:srgbClr val="29293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Criminal Code (effective as of June 12, 2003)</a:t>
            </a:r>
          </a:p>
          <a:p>
            <a:pPr marL="0" indent="0" algn="ctr">
              <a:buNone/>
            </a:pPr>
            <a:endParaRPr lang="en-US" dirty="0" smtClean="0"/>
          </a:p>
          <a:p>
            <a:r>
              <a:rPr lang="en-US" dirty="0" smtClean="0"/>
              <a:t>Purposes of criminal punishment</a:t>
            </a:r>
          </a:p>
          <a:p>
            <a:endParaRPr lang="en-US" dirty="0" smtClean="0"/>
          </a:p>
          <a:p>
            <a:r>
              <a:rPr lang="en-US" dirty="0" smtClean="0"/>
              <a:t>Categories of criminal punishments</a:t>
            </a:r>
          </a:p>
          <a:p>
            <a:endParaRPr lang="en-US" dirty="0" smtClean="0"/>
          </a:p>
          <a:p>
            <a:r>
              <a:rPr lang="en-US" dirty="0" smtClean="0"/>
              <a:t>Sentencing principles</a:t>
            </a:r>
          </a:p>
          <a:p>
            <a:endParaRPr lang="en-US" dirty="0" smtClean="0"/>
          </a:p>
          <a:p>
            <a:r>
              <a:rPr lang="en-US" dirty="0" smtClean="0"/>
              <a:t>Sentencing general and special criteria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82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rgbClr val="292934"/>
                </a:solidFill>
              </a:rPr>
              <a:t>GENERAL CRITERIA</a:t>
            </a:r>
            <a:endParaRPr lang="en-US" sz="2800" b="1" dirty="0">
              <a:solidFill>
                <a:srgbClr val="29293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seriousness </a:t>
            </a:r>
            <a:r>
              <a:rPr lang="en-US" dirty="0"/>
              <a:t>of the </a:t>
            </a:r>
            <a:r>
              <a:rPr lang="en-US" dirty="0" smtClean="0"/>
              <a:t>crime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motive </a:t>
            </a:r>
            <a:r>
              <a:rPr lang="en-US" dirty="0"/>
              <a:t>of committing the </a:t>
            </a:r>
            <a:r>
              <a:rPr lang="en-US" dirty="0" smtClean="0"/>
              <a:t>crime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offender’s personality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mitigating </a:t>
            </a:r>
            <a:r>
              <a:rPr lang="en-US" dirty="0"/>
              <a:t>and aggravating </a:t>
            </a:r>
            <a:r>
              <a:rPr lang="en-US" dirty="0" smtClean="0"/>
              <a:t>circumstances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influence of the punishment on reeducation of the </a:t>
            </a:r>
            <a:r>
              <a:rPr lang="en-US" dirty="0" smtClean="0"/>
              <a:t>offender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living </a:t>
            </a:r>
            <a:r>
              <a:rPr lang="en-US" dirty="0"/>
              <a:t>conditions of offender’s family </a:t>
            </a:r>
          </a:p>
        </p:txBody>
      </p:sp>
    </p:spTree>
    <p:extLst>
      <p:ext uri="{BB962C8B-B14F-4D97-AF65-F5344CB8AC3E}">
        <p14:creationId xmlns:p14="http://schemas.microsoft.com/office/powerpoint/2010/main" val="217514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rgbClr val="292934"/>
                </a:solidFill>
              </a:rPr>
              <a:t>SPECIAL CRITERIA</a:t>
            </a:r>
            <a:endParaRPr lang="en-US" sz="2800" b="1" dirty="0">
              <a:solidFill>
                <a:srgbClr val="29293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plea</a:t>
            </a:r>
            <a:r>
              <a:rPr lang="en-US" dirty="0"/>
              <a:t>-</a:t>
            </a:r>
            <a:r>
              <a:rPr lang="en-US" dirty="0" smtClean="0"/>
              <a:t>bargaining</a:t>
            </a:r>
          </a:p>
          <a:p>
            <a:r>
              <a:rPr lang="en-US" dirty="0" smtClean="0"/>
              <a:t>guilty plea</a:t>
            </a:r>
          </a:p>
          <a:p>
            <a:r>
              <a:rPr lang="en-US" dirty="0" smtClean="0"/>
              <a:t>unfinished crime </a:t>
            </a:r>
          </a:p>
          <a:p>
            <a:r>
              <a:rPr lang="en-US" dirty="0" smtClean="0"/>
              <a:t>recidivism</a:t>
            </a:r>
          </a:p>
          <a:p>
            <a:r>
              <a:rPr lang="en-US" dirty="0" smtClean="0"/>
              <a:t>participation </a:t>
            </a:r>
          </a:p>
          <a:p>
            <a:r>
              <a:rPr lang="en-US" dirty="0" smtClean="0"/>
              <a:t>plurality </a:t>
            </a:r>
            <a:r>
              <a:rPr lang="en-US" dirty="0"/>
              <a:t>of crimes and plurality of </a:t>
            </a:r>
            <a:r>
              <a:rPr lang="en-US" dirty="0" smtClean="0"/>
              <a:t>sentences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972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rgbClr val="292934"/>
                </a:solidFill>
              </a:rPr>
              <a:t>ISSUES</a:t>
            </a:r>
            <a:endParaRPr lang="en-US" sz="2800" b="1" dirty="0">
              <a:solidFill>
                <a:srgbClr val="29293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sz="2000" dirty="0" smtClean="0"/>
              <a:t>Inconsistency of judicial practice and sentencing disparities</a:t>
            </a:r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000" dirty="0" smtClean="0"/>
              <a:t>Poor reasoning of judicial decisions</a:t>
            </a:r>
          </a:p>
          <a:p>
            <a:endParaRPr lang="en-US" sz="2000" dirty="0" smtClean="0"/>
          </a:p>
          <a:p>
            <a:r>
              <a:rPr lang="en-US" sz="2000" dirty="0" smtClean="0"/>
              <a:t>Different approaches towards sentencing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 smtClean="0"/>
              <a:t>Judges tendency to be on prosecutors side (relations among legal professionals)</a:t>
            </a:r>
          </a:p>
          <a:p>
            <a:endParaRPr lang="en-US" sz="2000" dirty="0" smtClean="0"/>
          </a:p>
          <a:p>
            <a:r>
              <a:rPr lang="en-US" sz="2000" dirty="0" smtClean="0"/>
              <a:t>Reduced trust in the justice system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64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rgbClr val="292934"/>
                </a:solidFill>
              </a:rPr>
              <a:t>SUPREME COURT OF JUSTICE</a:t>
            </a:r>
            <a:endParaRPr lang="en-US" sz="2800" b="1" dirty="0">
              <a:solidFill>
                <a:srgbClr val="29293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The authority of the Supreme Court of </a:t>
            </a:r>
            <a:r>
              <a:rPr lang="en-US" dirty="0"/>
              <a:t>J</a:t>
            </a:r>
            <a:r>
              <a:rPr lang="en-US" dirty="0" smtClean="0"/>
              <a:t>ustice to assure the consistency in sentencing</a:t>
            </a:r>
          </a:p>
          <a:p>
            <a:endParaRPr lang="en-US" dirty="0"/>
          </a:p>
          <a:p>
            <a:r>
              <a:rPr lang="en-US" dirty="0" smtClean="0"/>
              <a:t>Sentencing explanatory decisions of the Supreme Court of Justice</a:t>
            </a:r>
          </a:p>
          <a:p>
            <a:endParaRPr lang="en-US" dirty="0"/>
          </a:p>
          <a:p>
            <a:r>
              <a:rPr lang="en-US" dirty="0" smtClean="0"/>
              <a:t>Different approach towards starting point in sentencing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09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292934"/>
                </a:solidFill>
              </a:rPr>
              <a:t>Sentencing </a:t>
            </a:r>
            <a:r>
              <a:rPr lang="en-US" dirty="0">
                <a:solidFill>
                  <a:srgbClr val="292934"/>
                </a:solidFill>
              </a:rPr>
              <a:t>G</a:t>
            </a:r>
            <a:r>
              <a:rPr lang="en-US" dirty="0" smtClean="0">
                <a:solidFill>
                  <a:srgbClr val="292934"/>
                </a:solidFill>
              </a:rPr>
              <a:t>uidelines </a:t>
            </a:r>
            <a:r>
              <a:rPr lang="en-US" dirty="0">
                <a:solidFill>
                  <a:srgbClr val="292934"/>
                </a:solidFill>
              </a:rPr>
              <a:t>I</a:t>
            </a:r>
            <a:r>
              <a:rPr lang="en-US" dirty="0" smtClean="0">
                <a:solidFill>
                  <a:srgbClr val="292934"/>
                </a:solidFill>
              </a:rPr>
              <a:t>nitiative</a:t>
            </a:r>
            <a:endParaRPr lang="en-US" dirty="0">
              <a:solidFill>
                <a:srgbClr val="29293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General sentencing recommendations (approved by the Supreme court in 2014)</a:t>
            </a:r>
          </a:p>
          <a:p>
            <a:endParaRPr lang="en-US" dirty="0"/>
          </a:p>
          <a:p>
            <a:r>
              <a:rPr lang="en-US" dirty="0" smtClean="0"/>
              <a:t>Sentencing recommendations on specific criminal offences: homicide, trafficking in human beings, illegal circulation of drugs, theft, active/passive corruption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47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94</TotalTime>
  <Words>239</Words>
  <Application>Microsoft Office PowerPoint</Application>
  <PresentationFormat>On-screen Show (4:3)</PresentationFormat>
  <Paragraphs>81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Arial</vt:lpstr>
      <vt:lpstr>Clarity</vt:lpstr>
      <vt:lpstr>Sentencing criteria in the criminal justice system of Moldova</vt:lpstr>
      <vt:lpstr>MOLDOVA</vt:lpstr>
      <vt:lpstr>PRISON POPULATION</vt:lpstr>
      <vt:lpstr>SENTENCING LEGAL FRAMEWORK</vt:lpstr>
      <vt:lpstr>GENERAL CRITERIA</vt:lpstr>
      <vt:lpstr>SPECIAL CRITERIA</vt:lpstr>
      <vt:lpstr>ISSUES</vt:lpstr>
      <vt:lpstr>SUPREME COURT OF JUSTICE</vt:lpstr>
      <vt:lpstr>Sentencing Guidelines Initiative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Sentencing criteria in the criminal justice system of Moldova</dc:title>
  <dc:creator>mihaela</dc:creator>
  <cp:lastModifiedBy>Kirsty Stewart</cp:lastModifiedBy>
  <cp:revision>9</cp:revision>
  <dcterms:created xsi:type="dcterms:W3CDTF">2018-04-20T03:37:38Z</dcterms:created>
  <dcterms:modified xsi:type="dcterms:W3CDTF">2018-06-20T15:00:14Z</dcterms:modified>
</cp:coreProperties>
</file>