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82" autoAdjust="0"/>
    <p:restoredTop sz="58284" autoAdjust="0"/>
  </p:normalViewPr>
  <p:slideViewPr>
    <p:cSldViewPr snapToGrid="0">
      <p:cViewPr varScale="1">
        <p:scale>
          <a:sx n="68" d="100"/>
          <a:sy n="68" d="100"/>
        </p:scale>
        <p:origin x="204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E26C98-BDDE-4893-82D2-5BB518D7CAA6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6B6D6123-0930-4951-A6A8-FC998AE6EC2C}">
      <dgm:prSet phldrT="[besedilo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sl-SI" smtClean="0"/>
            <a:t>1 - legislative</a:t>
          </a:r>
          <a:endParaRPr lang="sl-SI"/>
        </a:p>
      </dgm:t>
    </dgm:pt>
    <dgm:pt modelId="{7D2B9E2E-0AC0-4317-89EF-5AA4163A2151}" type="parTrans" cxnId="{97E2E039-8C6B-4B2E-B96E-3A153A0E3E0D}">
      <dgm:prSet/>
      <dgm:spPr/>
      <dgm:t>
        <a:bodyPr/>
        <a:lstStyle/>
        <a:p>
          <a:endParaRPr lang="sl-SI"/>
        </a:p>
      </dgm:t>
    </dgm:pt>
    <dgm:pt modelId="{40155F02-300D-41C8-AA15-8A5BB7151AB9}" type="sibTrans" cxnId="{97E2E039-8C6B-4B2E-B96E-3A153A0E3E0D}">
      <dgm:prSet/>
      <dgm:spPr/>
      <dgm:t>
        <a:bodyPr/>
        <a:lstStyle/>
        <a:p>
          <a:endParaRPr lang="sl-SI"/>
        </a:p>
      </dgm:t>
    </dgm:pt>
    <dgm:pt modelId="{D62B7AB2-189A-49EB-BE15-529F871F8988}">
      <dgm:prSet phldrT="[besedilo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sl-SI" smtClean="0"/>
            <a:t>2 - judicial</a:t>
          </a:r>
          <a:endParaRPr lang="sl-SI"/>
        </a:p>
      </dgm:t>
    </dgm:pt>
    <dgm:pt modelId="{D7F5DB8D-9E23-42D1-94EB-3EA121B1CB05}" type="parTrans" cxnId="{8A35449D-6E51-4EDC-A95D-EB3E32C093AC}">
      <dgm:prSet/>
      <dgm:spPr/>
      <dgm:t>
        <a:bodyPr/>
        <a:lstStyle/>
        <a:p>
          <a:endParaRPr lang="sl-SI"/>
        </a:p>
      </dgm:t>
    </dgm:pt>
    <dgm:pt modelId="{932B2738-855F-4C77-A5E1-E501529EC1FF}" type="sibTrans" cxnId="{8A35449D-6E51-4EDC-A95D-EB3E32C093AC}">
      <dgm:prSet/>
      <dgm:spPr/>
      <dgm:t>
        <a:bodyPr/>
        <a:lstStyle/>
        <a:p>
          <a:endParaRPr lang="sl-SI"/>
        </a:p>
      </dgm:t>
    </dgm:pt>
    <dgm:pt modelId="{EE022E72-FA69-46FA-AF92-4FD189A44FAE}">
      <dgm:prSet phldrT="[besedilo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sl-SI" smtClean="0"/>
            <a:t>3 -administrative</a:t>
          </a:r>
          <a:endParaRPr lang="sl-SI"/>
        </a:p>
      </dgm:t>
    </dgm:pt>
    <dgm:pt modelId="{539D4327-C93A-4287-B3A3-07A67F5EA883}" type="parTrans" cxnId="{6497FE0F-CD2F-4708-9D6C-E8C52603F7F7}">
      <dgm:prSet/>
      <dgm:spPr/>
      <dgm:t>
        <a:bodyPr/>
        <a:lstStyle/>
        <a:p>
          <a:endParaRPr lang="sl-SI"/>
        </a:p>
      </dgm:t>
    </dgm:pt>
    <dgm:pt modelId="{E299D375-845A-4D82-B6A0-0FB736BD1970}" type="sibTrans" cxnId="{6497FE0F-CD2F-4708-9D6C-E8C52603F7F7}">
      <dgm:prSet/>
      <dgm:spPr/>
      <dgm:t>
        <a:bodyPr/>
        <a:lstStyle/>
        <a:p>
          <a:endParaRPr lang="sl-SI"/>
        </a:p>
      </dgm:t>
    </dgm:pt>
    <dgm:pt modelId="{7CA3937C-3538-4766-8959-B1A4BFAB412D}" type="pres">
      <dgm:prSet presAssocID="{CBE26C98-BDDE-4893-82D2-5BB518D7CAA6}" presName="Name0" presStyleCnt="0">
        <dgm:presLayoutVars>
          <dgm:dir/>
          <dgm:resizeHandles val="exact"/>
        </dgm:presLayoutVars>
      </dgm:prSet>
      <dgm:spPr/>
    </dgm:pt>
    <dgm:pt modelId="{A4469E5A-A056-4371-8E00-8C1FA907C04C}" type="pres">
      <dgm:prSet presAssocID="{6B6D6123-0930-4951-A6A8-FC998AE6EC2C}" presName="parTxOnly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177AD831-8460-4FC2-BA85-F1758EE28EE2}" type="pres">
      <dgm:prSet presAssocID="{40155F02-300D-41C8-AA15-8A5BB7151AB9}" presName="parSpace" presStyleCnt="0"/>
      <dgm:spPr/>
    </dgm:pt>
    <dgm:pt modelId="{B3979762-0D1A-49DF-B0B7-13BED3DDFDCC}" type="pres">
      <dgm:prSet presAssocID="{D62B7AB2-189A-49EB-BE15-529F871F8988}" presName="parTxOnly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427D8A8C-009F-44A8-A418-1C40163C4D08}" type="pres">
      <dgm:prSet presAssocID="{932B2738-855F-4C77-A5E1-E501529EC1FF}" presName="parSpace" presStyleCnt="0"/>
      <dgm:spPr/>
    </dgm:pt>
    <dgm:pt modelId="{CFA044AD-047D-4A8F-9751-625E634087A5}" type="pres">
      <dgm:prSet presAssocID="{EE022E72-FA69-46FA-AF92-4FD189A44FAE}" presName="parTxOnly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5DA37E06-F786-4A09-933F-26EA73942F29}" type="presOf" srcId="{CBE26C98-BDDE-4893-82D2-5BB518D7CAA6}" destId="{7CA3937C-3538-4766-8959-B1A4BFAB412D}" srcOrd="0" destOrd="0" presId="urn:microsoft.com/office/officeart/2005/8/layout/hChevron3"/>
    <dgm:cxn modelId="{4CA967AC-C39F-478F-9940-C5F597B2EE8D}" type="presOf" srcId="{EE022E72-FA69-46FA-AF92-4FD189A44FAE}" destId="{CFA044AD-047D-4A8F-9751-625E634087A5}" srcOrd="0" destOrd="0" presId="urn:microsoft.com/office/officeart/2005/8/layout/hChevron3"/>
    <dgm:cxn modelId="{97E2E039-8C6B-4B2E-B96E-3A153A0E3E0D}" srcId="{CBE26C98-BDDE-4893-82D2-5BB518D7CAA6}" destId="{6B6D6123-0930-4951-A6A8-FC998AE6EC2C}" srcOrd="0" destOrd="0" parTransId="{7D2B9E2E-0AC0-4317-89EF-5AA4163A2151}" sibTransId="{40155F02-300D-41C8-AA15-8A5BB7151AB9}"/>
    <dgm:cxn modelId="{3E31F5C2-0559-4810-B7BA-5E5106DD630F}" type="presOf" srcId="{6B6D6123-0930-4951-A6A8-FC998AE6EC2C}" destId="{A4469E5A-A056-4371-8E00-8C1FA907C04C}" srcOrd="0" destOrd="0" presId="urn:microsoft.com/office/officeart/2005/8/layout/hChevron3"/>
    <dgm:cxn modelId="{8A35449D-6E51-4EDC-A95D-EB3E32C093AC}" srcId="{CBE26C98-BDDE-4893-82D2-5BB518D7CAA6}" destId="{D62B7AB2-189A-49EB-BE15-529F871F8988}" srcOrd="1" destOrd="0" parTransId="{D7F5DB8D-9E23-42D1-94EB-3EA121B1CB05}" sibTransId="{932B2738-855F-4C77-A5E1-E501529EC1FF}"/>
    <dgm:cxn modelId="{886CFEE0-2D84-4E26-9931-D7676E898F74}" type="presOf" srcId="{D62B7AB2-189A-49EB-BE15-529F871F8988}" destId="{B3979762-0D1A-49DF-B0B7-13BED3DDFDCC}" srcOrd="0" destOrd="0" presId="urn:microsoft.com/office/officeart/2005/8/layout/hChevron3"/>
    <dgm:cxn modelId="{6497FE0F-CD2F-4708-9D6C-E8C52603F7F7}" srcId="{CBE26C98-BDDE-4893-82D2-5BB518D7CAA6}" destId="{EE022E72-FA69-46FA-AF92-4FD189A44FAE}" srcOrd="2" destOrd="0" parTransId="{539D4327-C93A-4287-B3A3-07A67F5EA883}" sibTransId="{E299D375-845A-4D82-B6A0-0FB736BD1970}"/>
    <dgm:cxn modelId="{4E540591-FAF6-4EFF-9B1B-5437463F66B5}" type="presParOf" srcId="{7CA3937C-3538-4766-8959-B1A4BFAB412D}" destId="{A4469E5A-A056-4371-8E00-8C1FA907C04C}" srcOrd="0" destOrd="0" presId="urn:microsoft.com/office/officeart/2005/8/layout/hChevron3"/>
    <dgm:cxn modelId="{0202FB87-4130-4DA0-839C-42459DE8B50B}" type="presParOf" srcId="{7CA3937C-3538-4766-8959-B1A4BFAB412D}" destId="{177AD831-8460-4FC2-BA85-F1758EE28EE2}" srcOrd="1" destOrd="0" presId="urn:microsoft.com/office/officeart/2005/8/layout/hChevron3"/>
    <dgm:cxn modelId="{2D8C11B0-BA23-4EF0-8F1A-4CC826AC9786}" type="presParOf" srcId="{7CA3937C-3538-4766-8959-B1A4BFAB412D}" destId="{B3979762-0D1A-49DF-B0B7-13BED3DDFDCC}" srcOrd="2" destOrd="0" presId="urn:microsoft.com/office/officeart/2005/8/layout/hChevron3"/>
    <dgm:cxn modelId="{BFC74A60-C1C4-4CE4-A938-305FEDDF54E7}" type="presParOf" srcId="{7CA3937C-3538-4766-8959-B1A4BFAB412D}" destId="{427D8A8C-009F-44A8-A418-1C40163C4D08}" srcOrd="3" destOrd="0" presId="urn:microsoft.com/office/officeart/2005/8/layout/hChevron3"/>
    <dgm:cxn modelId="{B7CDD5D3-B1F4-4160-8A0B-76157D7BB38F}" type="presParOf" srcId="{7CA3937C-3538-4766-8959-B1A4BFAB412D}" destId="{CFA044AD-047D-4A8F-9751-625E634087A5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8097BD-5A4B-4D14-9E05-D85016FDD7D9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2D17AEEE-712E-4119-883C-3A78184BCD12}">
      <dgm:prSet phldrT="[besedilo]"/>
      <dgm:spPr/>
      <dgm:t>
        <a:bodyPr/>
        <a:lstStyle/>
        <a:p>
          <a:r>
            <a:rPr lang="sl-SI" smtClean="0"/>
            <a:t>legislative</a:t>
          </a:r>
          <a:endParaRPr lang="sl-SI"/>
        </a:p>
      </dgm:t>
    </dgm:pt>
    <dgm:pt modelId="{30BB8144-D963-4AB7-9732-0435F4703BDC}" type="parTrans" cxnId="{BB53D807-055B-44B9-8CE9-A0C7AE532200}">
      <dgm:prSet/>
      <dgm:spPr/>
      <dgm:t>
        <a:bodyPr/>
        <a:lstStyle/>
        <a:p>
          <a:endParaRPr lang="sl-SI"/>
        </a:p>
      </dgm:t>
    </dgm:pt>
    <dgm:pt modelId="{1E5E75A3-8065-497D-B264-C7AFDFEFFDEB}" type="sibTrans" cxnId="{BB53D807-055B-44B9-8CE9-A0C7AE532200}">
      <dgm:prSet/>
      <dgm:spPr/>
      <dgm:t>
        <a:bodyPr/>
        <a:lstStyle/>
        <a:p>
          <a:endParaRPr lang="sl-SI"/>
        </a:p>
      </dgm:t>
    </dgm:pt>
    <dgm:pt modelId="{34570B88-6D18-4D61-B688-EE73E7F3F4F0}">
      <dgm:prSet phldrT="[besedilo]"/>
      <dgm:spPr/>
      <dgm:t>
        <a:bodyPr/>
        <a:lstStyle/>
        <a:p>
          <a:r>
            <a:rPr lang="sl-SI" smtClean="0"/>
            <a:t>administrative</a:t>
          </a:r>
          <a:endParaRPr lang="sl-SI"/>
        </a:p>
      </dgm:t>
    </dgm:pt>
    <dgm:pt modelId="{94DE967F-9C47-4B3F-B78A-955182357934}" type="parTrans" cxnId="{F85E95F9-EF39-4401-BB44-00BDA51DEC67}">
      <dgm:prSet/>
      <dgm:spPr/>
      <dgm:t>
        <a:bodyPr/>
        <a:lstStyle/>
        <a:p>
          <a:endParaRPr lang="sl-SI"/>
        </a:p>
      </dgm:t>
    </dgm:pt>
    <dgm:pt modelId="{E9D6EF47-F699-466F-81BD-8C71CFCE20B6}" type="sibTrans" cxnId="{F85E95F9-EF39-4401-BB44-00BDA51DEC67}">
      <dgm:prSet/>
      <dgm:spPr/>
      <dgm:t>
        <a:bodyPr/>
        <a:lstStyle/>
        <a:p>
          <a:endParaRPr lang="sl-SI"/>
        </a:p>
      </dgm:t>
    </dgm:pt>
    <dgm:pt modelId="{3C8492E0-8FF2-4E95-918C-91F5C2F63C5D}">
      <dgm:prSet phldrT="[besedilo]"/>
      <dgm:spPr/>
      <dgm:t>
        <a:bodyPr/>
        <a:lstStyle/>
        <a:p>
          <a:r>
            <a:rPr lang="sl-SI" smtClean="0"/>
            <a:t>judicial</a:t>
          </a:r>
          <a:endParaRPr lang="sl-SI"/>
        </a:p>
      </dgm:t>
    </dgm:pt>
    <dgm:pt modelId="{700F1855-13E8-49B7-85C6-0BE8CEB2DA59}" type="parTrans" cxnId="{198B1AF2-9CD9-4D4A-8CAD-C0C03F3EC4E9}">
      <dgm:prSet/>
      <dgm:spPr/>
      <dgm:t>
        <a:bodyPr/>
        <a:lstStyle/>
        <a:p>
          <a:endParaRPr lang="sl-SI"/>
        </a:p>
      </dgm:t>
    </dgm:pt>
    <dgm:pt modelId="{30266A72-C9AA-4DBD-875D-78E964DF4240}" type="sibTrans" cxnId="{198B1AF2-9CD9-4D4A-8CAD-C0C03F3EC4E9}">
      <dgm:prSet/>
      <dgm:spPr/>
      <dgm:t>
        <a:bodyPr/>
        <a:lstStyle/>
        <a:p>
          <a:endParaRPr lang="sl-SI"/>
        </a:p>
      </dgm:t>
    </dgm:pt>
    <dgm:pt modelId="{1F4E0435-0429-48FB-8561-6353EA38C6D0}" type="pres">
      <dgm:prSet presAssocID="{BC8097BD-5A4B-4D14-9E05-D85016FDD7D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43F33D47-750C-4FE3-BC25-DD283A86BB16}" type="pres">
      <dgm:prSet presAssocID="{2D17AEEE-712E-4119-883C-3A78184BCD1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458D1926-C40D-465B-A0FB-07523A1FA449}" type="pres">
      <dgm:prSet presAssocID="{1E5E75A3-8065-497D-B264-C7AFDFEFFDEB}" presName="sibTrans" presStyleLbl="sibTrans2D1" presStyleIdx="0" presStyleCnt="3" custLinFactNeighborX="25910" custLinFactNeighborY="-25729"/>
      <dgm:spPr/>
      <dgm:t>
        <a:bodyPr/>
        <a:lstStyle/>
        <a:p>
          <a:endParaRPr lang="sl-SI"/>
        </a:p>
      </dgm:t>
    </dgm:pt>
    <dgm:pt modelId="{9933952D-104C-4EAA-B3F9-76BC5A769071}" type="pres">
      <dgm:prSet presAssocID="{1E5E75A3-8065-497D-B264-C7AFDFEFFDEB}" presName="connectorText" presStyleLbl="sibTrans2D1" presStyleIdx="0" presStyleCnt="3"/>
      <dgm:spPr/>
      <dgm:t>
        <a:bodyPr/>
        <a:lstStyle/>
        <a:p>
          <a:endParaRPr lang="sl-SI"/>
        </a:p>
      </dgm:t>
    </dgm:pt>
    <dgm:pt modelId="{7F6B87C6-8573-4318-A3DC-EFABCA72107D}" type="pres">
      <dgm:prSet presAssocID="{34570B88-6D18-4D61-B688-EE73E7F3F4F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088FF796-D272-4C04-A68C-122CB32AAE50}" type="pres">
      <dgm:prSet presAssocID="{E9D6EF47-F699-466F-81BD-8C71CFCE20B6}" presName="sibTrans" presStyleLbl="sibTrans2D1" presStyleIdx="1" presStyleCnt="3"/>
      <dgm:spPr/>
      <dgm:t>
        <a:bodyPr/>
        <a:lstStyle/>
        <a:p>
          <a:endParaRPr lang="sl-SI"/>
        </a:p>
      </dgm:t>
    </dgm:pt>
    <dgm:pt modelId="{37245778-B2AD-4698-A387-F5B5A8BA6677}" type="pres">
      <dgm:prSet presAssocID="{E9D6EF47-F699-466F-81BD-8C71CFCE20B6}" presName="connectorText" presStyleLbl="sibTrans2D1" presStyleIdx="1" presStyleCnt="3"/>
      <dgm:spPr/>
      <dgm:t>
        <a:bodyPr/>
        <a:lstStyle/>
        <a:p>
          <a:endParaRPr lang="sl-SI"/>
        </a:p>
      </dgm:t>
    </dgm:pt>
    <dgm:pt modelId="{3E624A77-E0DB-4226-BDF0-A6C86E3702E8}" type="pres">
      <dgm:prSet presAssocID="{3C8492E0-8FF2-4E95-918C-91F5C2F63C5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24A6EDD9-1040-40D7-B49B-D5919D360DB6}" type="pres">
      <dgm:prSet presAssocID="{30266A72-C9AA-4DBD-875D-78E964DF4240}" presName="sibTrans" presStyleLbl="sibTrans2D1" presStyleIdx="2" presStyleCnt="3" custLinFactNeighborX="-32820" custLinFactNeighborY="-28301"/>
      <dgm:spPr/>
      <dgm:t>
        <a:bodyPr/>
        <a:lstStyle/>
        <a:p>
          <a:endParaRPr lang="sl-SI"/>
        </a:p>
      </dgm:t>
    </dgm:pt>
    <dgm:pt modelId="{EDCF8979-3977-42FF-869E-D215044EE942}" type="pres">
      <dgm:prSet presAssocID="{30266A72-C9AA-4DBD-875D-78E964DF4240}" presName="connectorText" presStyleLbl="sibTrans2D1" presStyleIdx="2" presStyleCnt="3"/>
      <dgm:spPr/>
      <dgm:t>
        <a:bodyPr/>
        <a:lstStyle/>
        <a:p>
          <a:endParaRPr lang="sl-SI"/>
        </a:p>
      </dgm:t>
    </dgm:pt>
  </dgm:ptLst>
  <dgm:cxnLst>
    <dgm:cxn modelId="{BB53D807-055B-44B9-8CE9-A0C7AE532200}" srcId="{BC8097BD-5A4B-4D14-9E05-D85016FDD7D9}" destId="{2D17AEEE-712E-4119-883C-3A78184BCD12}" srcOrd="0" destOrd="0" parTransId="{30BB8144-D963-4AB7-9732-0435F4703BDC}" sibTransId="{1E5E75A3-8065-497D-B264-C7AFDFEFFDEB}"/>
    <dgm:cxn modelId="{0A5DC819-E144-4B54-9202-1574D4F7A7A7}" type="presOf" srcId="{3C8492E0-8FF2-4E95-918C-91F5C2F63C5D}" destId="{3E624A77-E0DB-4226-BDF0-A6C86E3702E8}" srcOrd="0" destOrd="0" presId="urn:microsoft.com/office/officeart/2005/8/layout/cycle7"/>
    <dgm:cxn modelId="{D8E80782-A031-40C9-A527-E1F146788BC2}" type="presOf" srcId="{2D17AEEE-712E-4119-883C-3A78184BCD12}" destId="{43F33D47-750C-4FE3-BC25-DD283A86BB16}" srcOrd="0" destOrd="0" presId="urn:microsoft.com/office/officeart/2005/8/layout/cycle7"/>
    <dgm:cxn modelId="{DF108A9A-2E6B-4593-B4D7-309786FF6950}" type="presOf" srcId="{34570B88-6D18-4D61-B688-EE73E7F3F4F0}" destId="{7F6B87C6-8573-4318-A3DC-EFABCA72107D}" srcOrd="0" destOrd="0" presId="urn:microsoft.com/office/officeart/2005/8/layout/cycle7"/>
    <dgm:cxn modelId="{35DB44D1-E7B2-4B5D-B0DB-30EE81327BAE}" type="presOf" srcId="{30266A72-C9AA-4DBD-875D-78E964DF4240}" destId="{EDCF8979-3977-42FF-869E-D215044EE942}" srcOrd="1" destOrd="0" presId="urn:microsoft.com/office/officeart/2005/8/layout/cycle7"/>
    <dgm:cxn modelId="{05AC9708-BB11-4069-956E-DAEB1C89F0A4}" type="presOf" srcId="{1E5E75A3-8065-497D-B264-C7AFDFEFFDEB}" destId="{9933952D-104C-4EAA-B3F9-76BC5A769071}" srcOrd="1" destOrd="0" presId="urn:microsoft.com/office/officeart/2005/8/layout/cycle7"/>
    <dgm:cxn modelId="{0A506A9B-B959-403A-8088-0F2DFEB00B84}" type="presOf" srcId="{E9D6EF47-F699-466F-81BD-8C71CFCE20B6}" destId="{37245778-B2AD-4698-A387-F5B5A8BA6677}" srcOrd="1" destOrd="0" presId="urn:microsoft.com/office/officeart/2005/8/layout/cycle7"/>
    <dgm:cxn modelId="{A2D9FA29-D441-42BC-808A-59FCA68DED53}" type="presOf" srcId="{E9D6EF47-F699-466F-81BD-8C71CFCE20B6}" destId="{088FF796-D272-4C04-A68C-122CB32AAE50}" srcOrd="0" destOrd="0" presId="urn:microsoft.com/office/officeart/2005/8/layout/cycle7"/>
    <dgm:cxn modelId="{69836B74-57F0-4891-B24E-81ED2D80AF78}" type="presOf" srcId="{1E5E75A3-8065-497D-B264-C7AFDFEFFDEB}" destId="{458D1926-C40D-465B-A0FB-07523A1FA449}" srcOrd="0" destOrd="0" presId="urn:microsoft.com/office/officeart/2005/8/layout/cycle7"/>
    <dgm:cxn modelId="{FD20F149-EC80-4508-961F-0FCE78006865}" type="presOf" srcId="{30266A72-C9AA-4DBD-875D-78E964DF4240}" destId="{24A6EDD9-1040-40D7-B49B-D5919D360DB6}" srcOrd="0" destOrd="0" presId="urn:microsoft.com/office/officeart/2005/8/layout/cycle7"/>
    <dgm:cxn modelId="{F85E95F9-EF39-4401-BB44-00BDA51DEC67}" srcId="{BC8097BD-5A4B-4D14-9E05-D85016FDD7D9}" destId="{34570B88-6D18-4D61-B688-EE73E7F3F4F0}" srcOrd="1" destOrd="0" parTransId="{94DE967F-9C47-4B3F-B78A-955182357934}" sibTransId="{E9D6EF47-F699-466F-81BD-8C71CFCE20B6}"/>
    <dgm:cxn modelId="{198B1AF2-9CD9-4D4A-8CAD-C0C03F3EC4E9}" srcId="{BC8097BD-5A4B-4D14-9E05-D85016FDD7D9}" destId="{3C8492E0-8FF2-4E95-918C-91F5C2F63C5D}" srcOrd="2" destOrd="0" parTransId="{700F1855-13E8-49B7-85C6-0BE8CEB2DA59}" sibTransId="{30266A72-C9AA-4DBD-875D-78E964DF4240}"/>
    <dgm:cxn modelId="{E5A6FECF-3E67-4EDF-A74D-D1EAFEA6748C}" type="presOf" srcId="{BC8097BD-5A4B-4D14-9E05-D85016FDD7D9}" destId="{1F4E0435-0429-48FB-8561-6353EA38C6D0}" srcOrd="0" destOrd="0" presId="urn:microsoft.com/office/officeart/2005/8/layout/cycle7"/>
    <dgm:cxn modelId="{C5ABF297-C737-499F-A347-E7B0F9335100}" type="presParOf" srcId="{1F4E0435-0429-48FB-8561-6353EA38C6D0}" destId="{43F33D47-750C-4FE3-BC25-DD283A86BB16}" srcOrd="0" destOrd="0" presId="urn:microsoft.com/office/officeart/2005/8/layout/cycle7"/>
    <dgm:cxn modelId="{2B102379-80D5-43D9-B74F-DD2F5E52D74A}" type="presParOf" srcId="{1F4E0435-0429-48FB-8561-6353EA38C6D0}" destId="{458D1926-C40D-465B-A0FB-07523A1FA449}" srcOrd="1" destOrd="0" presId="urn:microsoft.com/office/officeart/2005/8/layout/cycle7"/>
    <dgm:cxn modelId="{3E760880-1CE2-4B13-B7FA-929831B1CD13}" type="presParOf" srcId="{458D1926-C40D-465B-A0FB-07523A1FA449}" destId="{9933952D-104C-4EAA-B3F9-76BC5A769071}" srcOrd="0" destOrd="0" presId="urn:microsoft.com/office/officeart/2005/8/layout/cycle7"/>
    <dgm:cxn modelId="{CE4105BD-9043-416D-BBD9-324AF3A620B1}" type="presParOf" srcId="{1F4E0435-0429-48FB-8561-6353EA38C6D0}" destId="{7F6B87C6-8573-4318-A3DC-EFABCA72107D}" srcOrd="2" destOrd="0" presId="urn:microsoft.com/office/officeart/2005/8/layout/cycle7"/>
    <dgm:cxn modelId="{FF23E41F-7E9B-40E8-936C-C858706F9511}" type="presParOf" srcId="{1F4E0435-0429-48FB-8561-6353EA38C6D0}" destId="{088FF796-D272-4C04-A68C-122CB32AAE50}" srcOrd="3" destOrd="0" presId="urn:microsoft.com/office/officeart/2005/8/layout/cycle7"/>
    <dgm:cxn modelId="{594D0AEF-FC28-4CAE-A682-22D2150224B2}" type="presParOf" srcId="{088FF796-D272-4C04-A68C-122CB32AAE50}" destId="{37245778-B2AD-4698-A387-F5B5A8BA6677}" srcOrd="0" destOrd="0" presId="urn:microsoft.com/office/officeart/2005/8/layout/cycle7"/>
    <dgm:cxn modelId="{7C0EE844-B68A-4104-AF90-E9FB5BABCB5C}" type="presParOf" srcId="{1F4E0435-0429-48FB-8561-6353EA38C6D0}" destId="{3E624A77-E0DB-4226-BDF0-A6C86E3702E8}" srcOrd="4" destOrd="0" presId="urn:microsoft.com/office/officeart/2005/8/layout/cycle7"/>
    <dgm:cxn modelId="{F3F0F34A-185A-45F9-B5ED-2DFD15AE219B}" type="presParOf" srcId="{1F4E0435-0429-48FB-8561-6353EA38C6D0}" destId="{24A6EDD9-1040-40D7-B49B-D5919D360DB6}" srcOrd="5" destOrd="0" presId="urn:microsoft.com/office/officeart/2005/8/layout/cycle7"/>
    <dgm:cxn modelId="{E09A8137-AB43-49D3-AE25-E262EA4401F9}" type="presParOf" srcId="{24A6EDD9-1040-40D7-B49B-D5919D360DB6}" destId="{EDCF8979-3977-42FF-869E-D215044EE942}" srcOrd="0" destOrd="0" presId="urn:microsoft.com/office/officeart/2005/8/layout/cycle7"/>
  </dgm:cxnLst>
  <dgm:bg>
    <a:solidFill>
      <a:schemeClr val="accent1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469E5A-A056-4371-8E00-8C1FA907C04C}">
      <dsp:nvSpPr>
        <dsp:cNvPr id="0" name=""/>
        <dsp:cNvSpPr/>
      </dsp:nvSpPr>
      <dsp:spPr>
        <a:xfrm>
          <a:off x="3976" y="2013817"/>
          <a:ext cx="3477578" cy="1391031"/>
        </a:xfrm>
        <a:prstGeom prst="homePlate">
          <a:avLst/>
        </a:prstGeom>
        <a:solidFill>
          <a:schemeClr val="accent1">
            <a:lumMod val="75000"/>
          </a:schemeClr>
        </a:soli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38684" tIns="69342" rIns="34671" bIns="6934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600" kern="1200" smtClean="0"/>
            <a:t>1 - legislative</a:t>
          </a:r>
          <a:endParaRPr lang="sl-SI" sz="2600" kern="1200"/>
        </a:p>
      </dsp:txBody>
      <dsp:txXfrm>
        <a:off x="3976" y="2013817"/>
        <a:ext cx="3129820" cy="1391031"/>
      </dsp:txXfrm>
    </dsp:sp>
    <dsp:sp modelId="{B3979762-0D1A-49DF-B0B7-13BED3DDFDCC}">
      <dsp:nvSpPr>
        <dsp:cNvPr id="0" name=""/>
        <dsp:cNvSpPr/>
      </dsp:nvSpPr>
      <dsp:spPr>
        <a:xfrm>
          <a:off x="2786039" y="2013817"/>
          <a:ext cx="3477578" cy="1391031"/>
        </a:xfrm>
        <a:prstGeom prst="chevron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013" tIns="69342" rIns="34671" bIns="6934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600" kern="1200" smtClean="0"/>
            <a:t>2 - judicial</a:t>
          </a:r>
          <a:endParaRPr lang="sl-SI" sz="2600" kern="1200"/>
        </a:p>
      </dsp:txBody>
      <dsp:txXfrm>
        <a:off x="3481555" y="2013817"/>
        <a:ext cx="2086547" cy="1391031"/>
      </dsp:txXfrm>
    </dsp:sp>
    <dsp:sp modelId="{CFA044AD-047D-4A8F-9751-625E634087A5}">
      <dsp:nvSpPr>
        <dsp:cNvPr id="0" name=""/>
        <dsp:cNvSpPr/>
      </dsp:nvSpPr>
      <dsp:spPr>
        <a:xfrm>
          <a:off x="5568102" y="2013817"/>
          <a:ext cx="3477578" cy="1391031"/>
        </a:xfrm>
        <a:prstGeom prst="chevron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013" tIns="69342" rIns="34671" bIns="6934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600" kern="1200" smtClean="0"/>
            <a:t>3 -administrative</a:t>
          </a:r>
          <a:endParaRPr lang="sl-SI" sz="2600" kern="1200"/>
        </a:p>
      </dsp:txBody>
      <dsp:txXfrm>
        <a:off x="6263618" y="2013817"/>
        <a:ext cx="2086547" cy="13910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F33D47-750C-4FE3-BC25-DD283A86BB16}">
      <dsp:nvSpPr>
        <dsp:cNvPr id="0" name=""/>
        <dsp:cNvSpPr/>
      </dsp:nvSpPr>
      <dsp:spPr>
        <a:xfrm>
          <a:off x="3136021" y="976"/>
          <a:ext cx="2436529" cy="12182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900" kern="1200" smtClean="0"/>
            <a:t>legislative</a:t>
          </a:r>
          <a:endParaRPr lang="sl-SI" sz="2900" kern="1200"/>
        </a:p>
      </dsp:txBody>
      <dsp:txXfrm>
        <a:off x="3171703" y="36658"/>
        <a:ext cx="2365165" cy="1146900"/>
      </dsp:txXfrm>
    </dsp:sp>
    <dsp:sp modelId="{458D1926-C40D-465B-A0FB-07523A1FA449}">
      <dsp:nvSpPr>
        <dsp:cNvPr id="0" name=""/>
        <dsp:cNvSpPr/>
      </dsp:nvSpPr>
      <dsp:spPr>
        <a:xfrm rot="3600000">
          <a:off x="5054185" y="2028411"/>
          <a:ext cx="1267689" cy="42639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1800" kern="1200"/>
        </a:p>
      </dsp:txBody>
      <dsp:txXfrm>
        <a:off x="5182103" y="2113689"/>
        <a:ext cx="1011853" cy="255836"/>
      </dsp:txXfrm>
    </dsp:sp>
    <dsp:sp modelId="{7F6B87C6-8573-4318-A3DC-EFABCA72107D}">
      <dsp:nvSpPr>
        <dsp:cNvPr id="0" name=""/>
        <dsp:cNvSpPr/>
      </dsp:nvSpPr>
      <dsp:spPr>
        <a:xfrm>
          <a:off x="5146592" y="3483387"/>
          <a:ext cx="2436529" cy="12182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900" kern="1200" smtClean="0"/>
            <a:t>administrative</a:t>
          </a:r>
          <a:endParaRPr lang="sl-SI" sz="2900" kern="1200"/>
        </a:p>
      </dsp:txBody>
      <dsp:txXfrm>
        <a:off x="5182274" y="3519069"/>
        <a:ext cx="2365165" cy="1146900"/>
      </dsp:txXfrm>
    </dsp:sp>
    <dsp:sp modelId="{088FF796-D272-4C04-A68C-122CB32AAE50}">
      <dsp:nvSpPr>
        <dsp:cNvPr id="0" name=""/>
        <dsp:cNvSpPr/>
      </dsp:nvSpPr>
      <dsp:spPr>
        <a:xfrm rot="10800000">
          <a:off x="3720441" y="3879323"/>
          <a:ext cx="1267689" cy="42639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1800" kern="1200"/>
        </a:p>
      </dsp:txBody>
      <dsp:txXfrm rot="10800000">
        <a:off x="3848359" y="3964601"/>
        <a:ext cx="1011853" cy="255836"/>
      </dsp:txXfrm>
    </dsp:sp>
    <dsp:sp modelId="{3E624A77-E0DB-4226-BDF0-A6C86E3702E8}">
      <dsp:nvSpPr>
        <dsp:cNvPr id="0" name=""/>
        <dsp:cNvSpPr/>
      </dsp:nvSpPr>
      <dsp:spPr>
        <a:xfrm>
          <a:off x="1125451" y="3483387"/>
          <a:ext cx="2436529" cy="12182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900" kern="1200" smtClean="0"/>
            <a:t>judicial</a:t>
          </a:r>
          <a:endParaRPr lang="sl-SI" sz="2900" kern="1200"/>
        </a:p>
      </dsp:txBody>
      <dsp:txXfrm>
        <a:off x="1161133" y="3519069"/>
        <a:ext cx="2365165" cy="1146900"/>
      </dsp:txXfrm>
    </dsp:sp>
    <dsp:sp modelId="{24A6EDD9-1040-40D7-B49B-D5919D360DB6}">
      <dsp:nvSpPr>
        <dsp:cNvPr id="0" name=""/>
        <dsp:cNvSpPr/>
      </dsp:nvSpPr>
      <dsp:spPr>
        <a:xfrm rot="18000000">
          <a:off x="2299100" y="2017444"/>
          <a:ext cx="1267689" cy="42639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1800" kern="1200"/>
        </a:p>
      </dsp:txBody>
      <dsp:txXfrm>
        <a:off x="2427018" y="2102722"/>
        <a:ext cx="1011853" cy="2558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5E520F-3914-4F0D-9AEF-0DCC05EE34C3}" type="datetimeFigureOut">
              <a:rPr lang="sl-SI" smtClean="0"/>
              <a:t>3. 05. 2018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8941A9-8716-4E83-8F7C-3070955D8D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26011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8941A9-8716-4E83-8F7C-3070955D8DE5}" type="slidenum">
              <a:rPr lang="sl-SI" smtClean="0"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894327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8941A9-8716-4E83-8F7C-3070955D8DE5}" type="slidenum">
              <a:rPr lang="sl-SI" smtClean="0"/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234880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8941A9-8716-4E83-8F7C-3070955D8DE5}" type="slidenum">
              <a:rPr lang="sl-SI" smtClean="0"/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846935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8941A9-8716-4E83-8F7C-3070955D8DE5}" type="slidenum">
              <a:rPr lang="sl-SI" smtClean="0"/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715739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8941A9-8716-4E83-8F7C-3070955D8DE5}" type="slidenum">
              <a:rPr lang="sl-SI" smtClean="0"/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85855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C8A0-694D-4E51-AA26-EBBDD39C059C}" type="datetimeFigureOut">
              <a:rPr lang="sl-SI" smtClean="0"/>
              <a:t>3. 05. 2018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717F-4B06-4BEA-BBD8-3FF1A6AC81F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03652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C8A0-694D-4E51-AA26-EBBDD39C059C}" type="datetimeFigureOut">
              <a:rPr lang="sl-SI" smtClean="0"/>
              <a:t>3. 05. 2018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717F-4B06-4BEA-BBD8-3FF1A6AC81F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3292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C8A0-694D-4E51-AA26-EBBDD39C059C}" type="datetimeFigureOut">
              <a:rPr lang="sl-SI" smtClean="0"/>
              <a:t>3. 05. 2018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717F-4B06-4BEA-BBD8-3FF1A6AC81F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06005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C8A0-694D-4E51-AA26-EBBDD39C059C}" type="datetimeFigureOut">
              <a:rPr lang="sl-SI" smtClean="0"/>
              <a:t>3. 05. 2018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717F-4B06-4BEA-BBD8-3FF1A6AC81F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44654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C8A0-694D-4E51-AA26-EBBDD39C059C}" type="datetimeFigureOut">
              <a:rPr lang="sl-SI" smtClean="0"/>
              <a:t>3. 05. 2018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717F-4B06-4BEA-BBD8-3FF1A6AC81F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34276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C8A0-694D-4E51-AA26-EBBDD39C059C}" type="datetimeFigureOut">
              <a:rPr lang="sl-SI" smtClean="0"/>
              <a:t>3. 05. 2018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717F-4B06-4BEA-BBD8-3FF1A6AC81F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2777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C8A0-694D-4E51-AA26-EBBDD39C059C}" type="datetimeFigureOut">
              <a:rPr lang="sl-SI" smtClean="0"/>
              <a:t>3. 05. 2018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717F-4B06-4BEA-BBD8-3FF1A6AC81F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3084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C8A0-694D-4E51-AA26-EBBDD39C059C}" type="datetimeFigureOut">
              <a:rPr lang="sl-SI" smtClean="0"/>
              <a:t>3. 05. 2018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717F-4B06-4BEA-BBD8-3FF1A6AC81F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12830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C8A0-694D-4E51-AA26-EBBDD39C059C}" type="datetimeFigureOut">
              <a:rPr lang="sl-SI" smtClean="0"/>
              <a:t>3. 05. 2018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717F-4B06-4BEA-BBD8-3FF1A6AC81F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51338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C8A0-694D-4E51-AA26-EBBDD39C059C}" type="datetimeFigureOut">
              <a:rPr lang="sl-SI" smtClean="0"/>
              <a:t>3. 05. 2018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717F-4B06-4BEA-BBD8-3FF1A6AC81F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7010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C8A0-694D-4E51-AA26-EBBDD39C059C}" type="datetimeFigureOut">
              <a:rPr lang="sl-SI" smtClean="0"/>
              <a:t>3. 05. 2018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717F-4B06-4BEA-BBD8-3FF1A6AC81F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5318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5C8A0-694D-4E51-AA26-EBBDD39C059C}" type="datetimeFigureOut">
              <a:rPr lang="sl-SI" smtClean="0"/>
              <a:t>3. 05. 2018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5717F-4B06-4BEA-BBD8-3FF1A6AC81F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17747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38343" y="420128"/>
            <a:ext cx="9144000" cy="2387600"/>
          </a:xfrm>
        </p:spPr>
        <p:txBody>
          <a:bodyPr>
            <a:normAutofit/>
          </a:bodyPr>
          <a:lstStyle/>
          <a:p>
            <a:r>
              <a:rPr lang="en-GB" b="1" smtClean="0"/>
              <a:t>INDIVIDUALISATION AS A PROCESS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7242606" y="4214223"/>
            <a:ext cx="3840480" cy="482600"/>
          </a:xfrm>
        </p:spPr>
        <p:txBody>
          <a:bodyPr/>
          <a:lstStyle/>
          <a:p>
            <a:r>
              <a:rPr lang="sl-SI" dirty="0" smtClean="0"/>
              <a:t>Mojca M. Plesničar</a:t>
            </a:r>
            <a:endParaRPr lang="sl-SI" dirty="0"/>
          </a:p>
        </p:txBody>
      </p:sp>
      <p:sp>
        <p:nvSpPr>
          <p:cNvPr id="4" name="PoljeZBesedilom 3"/>
          <p:cNvSpPr txBox="1"/>
          <p:nvPr/>
        </p:nvSpPr>
        <p:spPr>
          <a:xfrm>
            <a:off x="659204" y="4214223"/>
            <a:ext cx="489382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/>
              <a:t>Individualisation in the </a:t>
            </a:r>
            <a:r>
              <a:rPr lang="en-GB" sz="2200" smtClean="0"/>
              <a:t>Sentencing </a:t>
            </a:r>
            <a:r>
              <a:rPr lang="en-GB" sz="2200"/>
              <a:t>&amp; Penal Decision-Making Process</a:t>
            </a:r>
            <a:r>
              <a:rPr lang="sl-SI" sz="2200" smtClean="0"/>
              <a:t>, </a:t>
            </a:r>
            <a:r>
              <a:rPr lang="en-GB" sz="2200"/>
              <a:t>Sentencing &amp; Penal Decision-Making </a:t>
            </a:r>
            <a:r>
              <a:rPr lang="en-GB" sz="2200" smtClean="0"/>
              <a:t>European </a:t>
            </a:r>
            <a:r>
              <a:rPr lang="en-GB" sz="2200"/>
              <a:t>Working Group </a:t>
            </a:r>
            <a:endParaRPr lang="sl-SI" sz="2200" smtClean="0"/>
          </a:p>
          <a:p>
            <a:endParaRPr lang="sl-SI" sz="2200" smtClean="0">
              <a:effectLst/>
            </a:endParaRPr>
          </a:p>
          <a:p>
            <a:r>
              <a:rPr lang="sl-SI" sz="2200" smtClean="0"/>
              <a:t>Leiden, Netherlands, 19-20 April 2018</a:t>
            </a:r>
            <a:endParaRPr lang="sl-SI" sz="2200" dirty="0" smtClean="0"/>
          </a:p>
        </p:txBody>
      </p:sp>
      <p:pic>
        <p:nvPicPr>
          <p:cNvPr id="5" name="Picture 2" descr="IK_ENG_logo_barvni_za_wor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671" y="5782152"/>
            <a:ext cx="5086350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989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sl-SI" sz="3600" smtClean="0"/>
              <a:t>The principle of individualisation</a:t>
            </a:r>
          </a:p>
          <a:p>
            <a:pPr marL="0" indent="0" algn="ctr">
              <a:buNone/>
            </a:pPr>
            <a:endParaRPr lang="sl-SI" sz="3600"/>
          </a:p>
          <a:p>
            <a:pPr marL="0" indent="0" algn="ctr">
              <a:buNone/>
            </a:pPr>
            <a:r>
              <a:rPr lang="sl-SI" sz="3600" smtClean="0"/>
              <a:t>vs.</a:t>
            </a:r>
          </a:p>
          <a:p>
            <a:pPr marL="0" indent="0" algn="ctr">
              <a:buNone/>
            </a:pPr>
            <a:endParaRPr lang="sl-SI" sz="3600"/>
          </a:p>
          <a:p>
            <a:pPr marL="0" indent="0" algn="ctr">
              <a:buNone/>
            </a:pPr>
            <a:r>
              <a:rPr lang="sl-SI" sz="3600" smtClean="0"/>
              <a:t>The process of individualisation</a:t>
            </a:r>
          </a:p>
          <a:p>
            <a:pPr marL="0" indent="0" algn="ctr">
              <a:buNone/>
            </a:pP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34885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Three phases of individualisation</a:t>
            </a:r>
            <a:endParaRPr lang="sl-SI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774626427"/>
              </p:ext>
            </p:extLst>
          </p:nvPr>
        </p:nvGraphicFramePr>
        <p:xfrm>
          <a:off x="0" y="1027906"/>
          <a:ext cx="9049658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Diagram poteka: Povezovalnik 6"/>
          <p:cNvSpPr/>
          <p:nvPr/>
        </p:nvSpPr>
        <p:spPr>
          <a:xfrm>
            <a:off x="9049658" y="2195191"/>
            <a:ext cx="3142341" cy="308409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smtClean="0"/>
              <a:t>individualised sentence</a:t>
            </a:r>
            <a:endParaRPr lang="sl-SI" sz="2800"/>
          </a:p>
        </p:txBody>
      </p:sp>
    </p:spTree>
    <p:extLst>
      <p:ext uri="{BB962C8B-B14F-4D97-AF65-F5344CB8AC3E}">
        <p14:creationId xmlns:p14="http://schemas.microsoft.com/office/powerpoint/2010/main" val="96122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The legislative phase</a:t>
            </a:r>
            <a:endParaRPr lang="sl-SI"/>
          </a:p>
        </p:txBody>
      </p:sp>
      <p:sp>
        <p:nvSpPr>
          <p:cNvPr id="9" name="Označba mesta vsebine 8"/>
          <p:cNvSpPr>
            <a:spLocks noGrp="1"/>
          </p:cNvSpPr>
          <p:nvPr>
            <p:ph idx="1"/>
          </p:nvPr>
        </p:nvSpPr>
        <p:spPr>
          <a:xfrm>
            <a:off x="838200" y="1825625"/>
            <a:ext cx="10657114" cy="4351338"/>
          </a:xfrm>
        </p:spPr>
        <p:txBody>
          <a:bodyPr>
            <a:normAutofit lnSpcReduction="10000"/>
          </a:bodyPr>
          <a:lstStyle/>
          <a:p>
            <a:r>
              <a:rPr lang="sl-SI" smtClean="0"/>
              <a:t>Setting the ground rules</a:t>
            </a:r>
          </a:p>
          <a:p>
            <a:endParaRPr lang="sl-SI" smtClean="0"/>
          </a:p>
          <a:p>
            <a:r>
              <a:rPr lang="sl-SI" smtClean="0"/>
              <a:t>WHO?</a:t>
            </a:r>
          </a:p>
          <a:p>
            <a:pPr lvl="1"/>
            <a:r>
              <a:rPr lang="sl-SI" smtClean="0"/>
              <a:t>Legislature / parliament</a:t>
            </a:r>
          </a:p>
          <a:p>
            <a:pPr lvl="1"/>
            <a:r>
              <a:rPr lang="sl-SI" smtClean="0"/>
              <a:t>Governmental bodies</a:t>
            </a:r>
          </a:p>
          <a:p>
            <a:pPr lvl="1"/>
            <a:endParaRPr lang="sl-SI"/>
          </a:p>
          <a:p>
            <a:r>
              <a:rPr lang="sl-SI" smtClean="0"/>
              <a:t>KEY QUESTIONS</a:t>
            </a:r>
          </a:p>
          <a:p>
            <a:pPr lvl="1"/>
            <a:r>
              <a:rPr lang="sl-SI" smtClean="0"/>
              <a:t>(What?)</a:t>
            </a:r>
          </a:p>
          <a:p>
            <a:pPr lvl="1"/>
            <a:r>
              <a:rPr lang="sl-SI" smtClean="0"/>
              <a:t>Why?</a:t>
            </a:r>
          </a:p>
          <a:p>
            <a:pPr lvl="1"/>
            <a:r>
              <a:rPr lang="sl-SI" smtClean="0"/>
              <a:t>How? </a:t>
            </a:r>
          </a:p>
          <a:p>
            <a:pPr lvl="1"/>
            <a:r>
              <a:rPr lang="sl-SI" smtClean="0"/>
              <a:t>How much?</a:t>
            </a:r>
          </a:p>
        </p:txBody>
      </p:sp>
      <p:sp>
        <p:nvSpPr>
          <p:cNvPr id="12" name="Diagram poteka: Povezovalnik 11"/>
          <p:cNvSpPr/>
          <p:nvPr/>
        </p:nvSpPr>
        <p:spPr>
          <a:xfrm>
            <a:off x="6865258" y="2467428"/>
            <a:ext cx="3585028" cy="3526972"/>
          </a:xfrm>
          <a:prstGeom prst="flowChartConnector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smtClean="0"/>
              <a:t>inherently political</a:t>
            </a:r>
            <a:endParaRPr lang="sl-SI" sz="3600"/>
          </a:p>
        </p:txBody>
      </p:sp>
    </p:spTree>
    <p:extLst>
      <p:ext uri="{BB962C8B-B14F-4D97-AF65-F5344CB8AC3E}">
        <p14:creationId xmlns:p14="http://schemas.microsoft.com/office/powerpoint/2010/main" val="91626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The judicial phase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mtClean="0"/>
              <a:t>Applying rules to individual cases + so much more</a:t>
            </a:r>
          </a:p>
          <a:p>
            <a:pPr lvl="1"/>
            <a:r>
              <a:rPr lang="sl-SI" smtClean="0"/>
              <a:t>Qualitative</a:t>
            </a:r>
          </a:p>
          <a:p>
            <a:pPr lvl="1"/>
            <a:r>
              <a:rPr lang="sl-SI" smtClean="0"/>
              <a:t>Quantitive</a:t>
            </a:r>
          </a:p>
          <a:p>
            <a:endParaRPr lang="sl-SI" smtClean="0"/>
          </a:p>
          <a:p>
            <a:r>
              <a:rPr lang="sl-SI" smtClean="0"/>
              <a:t>WHO?</a:t>
            </a:r>
          </a:p>
          <a:p>
            <a:pPr lvl="1"/>
            <a:r>
              <a:rPr lang="sl-SI" smtClean="0"/>
              <a:t>Judges</a:t>
            </a:r>
          </a:p>
          <a:p>
            <a:pPr lvl="1"/>
            <a:r>
              <a:rPr lang="sl-SI" smtClean="0"/>
              <a:t>Prosecutors? Counsel? Experts? Others?</a:t>
            </a:r>
          </a:p>
          <a:p>
            <a:pPr lvl="1"/>
            <a:endParaRPr lang="sl-SI"/>
          </a:p>
          <a:p>
            <a:pPr lvl="1"/>
            <a:endParaRPr lang="sl-SI" smtClean="0"/>
          </a:p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420495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The administrative phase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mtClean="0"/>
              <a:t>shaping individual experience with punishment</a:t>
            </a:r>
          </a:p>
          <a:p>
            <a:endParaRPr lang="sl-SI"/>
          </a:p>
          <a:p>
            <a:r>
              <a:rPr lang="sl-SI" smtClean="0"/>
              <a:t>WHO?</a:t>
            </a:r>
          </a:p>
          <a:p>
            <a:pPr lvl="1"/>
            <a:r>
              <a:rPr lang="sl-SI" smtClean="0"/>
              <a:t>Prisons</a:t>
            </a:r>
          </a:p>
          <a:p>
            <a:pPr lvl="1"/>
            <a:r>
              <a:rPr lang="sl-SI" smtClean="0"/>
              <a:t>Probation services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475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0916954"/>
              </p:ext>
            </p:extLst>
          </p:nvPr>
        </p:nvGraphicFramePr>
        <p:xfrm>
          <a:off x="319313" y="1741714"/>
          <a:ext cx="8708573" cy="47026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iagram poteka: Povezovalnik 4"/>
          <p:cNvSpPr/>
          <p:nvPr/>
        </p:nvSpPr>
        <p:spPr>
          <a:xfrm>
            <a:off x="9245600" y="2554514"/>
            <a:ext cx="2540000" cy="2525486"/>
          </a:xfrm>
          <a:prstGeom prst="flowChartConnector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smtClean="0"/>
              <a:t>society?</a:t>
            </a:r>
            <a:endParaRPr lang="sl-SI" sz="3200"/>
          </a:p>
        </p:txBody>
      </p:sp>
      <p:sp>
        <p:nvSpPr>
          <p:cNvPr id="6" name="Naslov 1"/>
          <p:cNvSpPr>
            <a:spLocks noGrp="1"/>
          </p:cNvSpPr>
          <p:nvPr>
            <p:ph type="title"/>
          </p:nvPr>
        </p:nvSpPr>
        <p:spPr>
          <a:xfrm>
            <a:off x="841827" y="297542"/>
            <a:ext cx="10515600" cy="1325563"/>
          </a:xfrm>
        </p:spPr>
        <p:txBody>
          <a:bodyPr/>
          <a:lstStyle/>
          <a:p>
            <a:r>
              <a:rPr lang="sl-SI" smtClean="0"/>
              <a:t>Interactions &amp; more</a:t>
            </a:r>
            <a:endParaRPr lang="sl-SI"/>
          </a:p>
        </p:txBody>
      </p:sp>
      <p:sp>
        <p:nvSpPr>
          <p:cNvPr id="7" name="Leva puščica 6"/>
          <p:cNvSpPr/>
          <p:nvPr/>
        </p:nvSpPr>
        <p:spPr>
          <a:xfrm>
            <a:off x="8265886" y="3447143"/>
            <a:ext cx="870857" cy="740228"/>
          </a:xfrm>
          <a:prstGeom prst="lef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372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1361</TotalTime>
  <Words>135</Words>
  <Application>Microsoft Office PowerPoint</Application>
  <PresentationFormat>Širokozaslonsko</PresentationFormat>
  <Paragraphs>53</Paragraphs>
  <Slides>7</Slides>
  <Notes>5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Officeova tema</vt:lpstr>
      <vt:lpstr>INDIVIDUALISATION AS A PROCESS</vt:lpstr>
      <vt:lpstr>PowerPointova predstavitev</vt:lpstr>
      <vt:lpstr>Three phases of individualisation</vt:lpstr>
      <vt:lpstr>The legislative phase</vt:lpstr>
      <vt:lpstr>The judicial phase</vt:lpstr>
      <vt:lpstr>The administrative phase</vt:lpstr>
      <vt:lpstr>Interactions &amp; more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INDIVIDUALISATION AS A PROCESS</dc:title>
  <dc:creator>Mojca Plesnicar</dc:creator>
  <cp:lastModifiedBy>Mojca M. Plesničar</cp:lastModifiedBy>
  <cp:revision>3</cp:revision>
  <dcterms:created xsi:type="dcterms:W3CDTF">2018-04-19T07:38:23Z</dcterms:created>
  <dcterms:modified xsi:type="dcterms:W3CDTF">2018-05-03T08:19:54Z</dcterms:modified>
</cp:coreProperties>
</file>