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2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4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2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6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6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74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4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7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6941-CF63-4E4E-ABDD-492DB946FB01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26CD-C3A1-4147-A6E9-2A7D5CEE9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3-Stage Trauma-informed HEI Service Framework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Equally Safe in Higher Education 2018</a:t>
            </a:r>
          </a:p>
          <a:p>
            <a:r>
              <a:rPr lang="en-GB" dirty="0" smtClean="0"/>
              <a:t>University of Strathclyde</a:t>
            </a:r>
          </a:p>
          <a:p>
            <a:r>
              <a:rPr lang="en-GB" smtClean="0"/>
              <a:t>equallysafe@strath.ac.uk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2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Herman’s three stage model for responding to survivors of trauma</a:t>
            </a:r>
            <a:br>
              <a:rPr lang="en-GB" alt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altLang="en-US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/>
              <a:t>Stage 1  -  Safety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/>
              <a:t>Stage 2  -  remembrance and mourning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/>
              <a:t>Stage 3  -  reconnection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/>
              <a:t>There are three ‘bottom lines’:</a:t>
            </a:r>
          </a:p>
          <a:p>
            <a:r>
              <a:rPr lang="en-GB" altLang="en-US" dirty="0" smtClean="0"/>
              <a:t>	The survivor is at the centre of the process, </a:t>
            </a:r>
          </a:p>
          <a:p>
            <a:r>
              <a:rPr lang="en-GB" altLang="en-US" dirty="0" smtClean="0"/>
              <a:t>         Their safety is paramount</a:t>
            </a:r>
          </a:p>
          <a:p>
            <a:r>
              <a:rPr lang="en-GB" altLang="en-US" dirty="0" smtClean="0"/>
              <a:t>	It is recognised that their process might not 	be linear.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24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10184"/>
              </p:ext>
            </p:extLst>
          </p:nvPr>
        </p:nvGraphicFramePr>
        <p:xfrm>
          <a:off x="1" y="0"/>
          <a:ext cx="12191998" cy="7076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332">
                  <a:extLst>
                    <a:ext uri="{9D8B030D-6E8A-4147-A177-3AD203B41FA5}">
                      <a16:colId xmlns:a16="http://schemas.microsoft.com/office/drawing/2014/main" val="2045508670"/>
                    </a:ext>
                  </a:extLst>
                </a:gridCol>
                <a:gridCol w="2003824">
                  <a:extLst>
                    <a:ext uri="{9D8B030D-6E8A-4147-A177-3AD203B41FA5}">
                      <a16:colId xmlns:a16="http://schemas.microsoft.com/office/drawing/2014/main" val="2206194301"/>
                    </a:ext>
                  </a:extLst>
                </a:gridCol>
                <a:gridCol w="5545687">
                  <a:extLst>
                    <a:ext uri="{9D8B030D-6E8A-4147-A177-3AD203B41FA5}">
                      <a16:colId xmlns:a16="http://schemas.microsoft.com/office/drawing/2014/main" val="2285670912"/>
                    </a:ext>
                  </a:extLst>
                </a:gridCol>
                <a:gridCol w="3323155">
                  <a:extLst>
                    <a:ext uri="{9D8B030D-6E8A-4147-A177-3AD203B41FA5}">
                      <a16:colId xmlns:a16="http://schemas.microsoft.com/office/drawing/2014/main" val="1992110081"/>
                    </a:ext>
                  </a:extLst>
                </a:gridCol>
              </a:tblGrid>
              <a:tr h="304800">
                <a:tc gridSpan="4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3-STAGE TRAUMA-INFORMED SERVICE FRAMEWORK IN AN HEI </a:t>
                      </a:r>
                      <a:r>
                        <a:rPr lang="en-US" sz="1400" kern="1200" dirty="0" smtClean="0">
                          <a:effectLst/>
                        </a:rPr>
                        <a:t>SETTING (Example)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524652"/>
                  </a:ext>
                </a:extLst>
              </a:tr>
              <a:tr h="375538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Interpersonal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Interdisciplinary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Agency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extLst>
                  <a:ext uri="{0D108BD9-81ED-4DB2-BD59-A6C34878D82A}">
                    <a16:rowId xmlns:a16="http://schemas.microsoft.com/office/drawing/2014/main" val="3042893235"/>
                  </a:ext>
                </a:extLst>
              </a:tr>
              <a:tr h="622320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Tasks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Departments, Services &amp; Agencies involved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Departments, Service &amp; Agencies with a role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extLst>
                  <a:ext uri="{0D108BD9-81ED-4DB2-BD59-A6C34878D82A}">
                    <a16:rowId xmlns:a16="http://schemas.microsoft.com/office/drawing/2014/main" val="692717027"/>
                  </a:ext>
                </a:extLst>
              </a:tr>
              <a:tr h="187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Stage 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effectLst/>
                        </a:rPr>
                        <a:t>Crisis intervention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effectLst/>
                        </a:rPr>
                        <a:t>Risk Assessment Safety planning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effectLst/>
                        </a:rPr>
                        <a:t>Symptom management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First Responders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Campus Security Services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Student Services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Student Union 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Residences Staff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Rape Crisis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Women’s Aid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Emergency services,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NHS e.g. A&amp;E,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Police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Police, ASSIST, University Security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Housing/Accommodation Services, NHS (including GP Out of Hours, A and E) GP, Student Health Services, Student/Community Nurses, Rape Crisis Helpline/Crisis line, Archway, Women’s Aid,  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extLst>
                  <a:ext uri="{0D108BD9-81ED-4DB2-BD59-A6C34878D82A}">
                    <a16:rowId xmlns:a16="http://schemas.microsoft.com/office/drawing/2014/main" val="748638034"/>
                  </a:ext>
                </a:extLst>
              </a:tr>
              <a:tr h="1458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Stage 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Therapeutic work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Telling the story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Processing and healing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GBV Support/Advocacy</a:t>
                      </a:r>
                      <a:r>
                        <a:rPr lang="en-GB" sz="1400">
                          <a:effectLst/>
                        </a:rPr>
                        <a:t>/</a:t>
                      </a:r>
                      <a:r>
                        <a:rPr lang="en-US" sz="1400" kern="1200">
                          <a:effectLst/>
                        </a:rPr>
                        <a:t>Counselling/Therapeutic services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Support Worker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Student Health Services, Staff and Employee Counselling services, CMHT, Some Social Work Services, Women’s Aid, Rape Crisis Support Services.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GBV Support and Advocacy Services, Student Health Services, Staff and Employee Counselling services, CMHT, Some Social Work Services, Women’s Aid, Rape Crisis Support Services; My Body Back Health Services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extLst>
                  <a:ext uri="{0D108BD9-81ED-4DB2-BD59-A6C34878D82A}">
                    <a16:rowId xmlns:a16="http://schemas.microsoft.com/office/drawing/2014/main" val="321127243"/>
                  </a:ext>
                </a:extLst>
              </a:tr>
              <a:tr h="1944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Stage 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Moving on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Positive Change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Connecting to community, resettlement,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>
                          <a:effectLst/>
                        </a:rPr>
                        <a:t>Reducing isolation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Advocate/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Counsellor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Personal Tutor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Student Services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H.R. Services</a:t>
                      </a:r>
                      <a:endParaRPr lang="en-GB" sz="140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Occupational Health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Student Services (including Student  Health Services, Counselling), HR (Including Occupational Health, Employee Counselling Services), Student Unions, Employee Trade Unions, Residences/ Accommodation services, , VAW services, Academic Support/Personal Tutor, Support, University Careers service. Scottish Women’s Rights Centre,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1" marR="39351" marT="0" marB="0"/>
                </a:tc>
                <a:extLst>
                  <a:ext uri="{0D108BD9-81ED-4DB2-BD59-A6C34878D82A}">
                    <a16:rowId xmlns:a16="http://schemas.microsoft.com/office/drawing/2014/main" val="196033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4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West Dunbartonshire 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2" y="143691"/>
            <a:ext cx="9896656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6983" y="6333700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</a:t>
            </a:r>
            <a:r>
              <a:rPr lang="en-GB" dirty="0" err="1" smtClean="0"/>
              <a:t>AlbiTaylor</a:t>
            </a:r>
            <a:r>
              <a:rPr lang="en-GB" smtClean="0"/>
              <a:t> www.albitaylor.com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299</Words>
  <Application>Microsoft Office PowerPoint</Application>
  <PresentationFormat>Widescreen</PresentationFormat>
  <Paragraphs>70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3-Stage Trauma-informed HEI Service Framework</vt:lpstr>
      <vt:lpstr>Herman’s three stage model for responding to survivors of trauma </vt:lpstr>
      <vt:lpstr>PowerPoint Presentation</vt:lpstr>
      <vt:lpstr>PowerPoint Presentation</vt:lpstr>
    </vt:vector>
  </TitlesOfParts>
  <Company>UOS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Donaldson</dc:creator>
  <cp:lastModifiedBy>Ann Donaldson</cp:lastModifiedBy>
  <cp:revision>5</cp:revision>
  <dcterms:created xsi:type="dcterms:W3CDTF">2018-03-05T14:32:53Z</dcterms:created>
  <dcterms:modified xsi:type="dcterms:W3CDTF">2018-03-29T10:24:09Z</dcterms:modified>
</cp:coreProperties>
</file>