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59" r:id="rId3"/>
    <p:sldId id="260" r:id="rId4"/>
    <p:sldId id="261" r:id="rId5"/>
    <p:sldId id="264" r:id="rId6"/>
    <p:sldId id="262" r:id="rId7"/>
    <p:sldId id="268" r:id="rId8"/>
    <p:sldId id="271" r:id="rId9"/>
    <p:sldId id="273" r:id="rId10"/>
    <p:sldId id="274" r:id="rId11"/>
    <p:sldId id="275" r:id="rId12"/>
    <p:sldId id="276" r:id="rId13"/>
    <p:sldId id="277" r:id="rId14"/>
    <p:sldId id="278" r:id="rId15"/>
    <p:sldId id="280" r:id="rId16"/>
    <p:sldId id="281" r:id="rId17"/>
    <p:sldId id="282" r:id="rId18"/>
    <p:sldId id="283" r:id="rId19"/>
    <p:sldId id="284" r:id="rId20"/>
    <p:sldId id="285" r:id="rId21"/>
    <p:sldId id="286" r:id="rId22"/>
    <p:sldId id="288"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6" r:id="rId36"/>
    <p:sldId id="303" r:id="rId37"/>
    <p:sldId id="30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54F769-DB50-4531-AD77-7E5FC9408CB3}" type="datetimeFigureOut">
              <a:rPr lang="en-GB" smtClean="0"/>
              <a:t>15/03/2018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56037F-B73A-4852-A5D4-50691FB77FC5}" type="slidenum">
              <a:rPr lang="en-GB" smtClean="0"/>
              <a:t>‹#›</a:t>
            </a:fld>
            <a:endParaRPr lang="en-GB"/>
          </a:p>
        </p:txBody>
      </p:sp>
    </p:spTree>
    <p:extLst>
      <p:ext uri="{BB962C8B-B14F-4D97-AF65-F5344CB8AC3E}">
        <p14:creationId xmlns:p14="http://schemas.microsoft.com/office/powerpoint/2010/main" val="4199848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18B356-21BA-424C-96F5-0E7210CD2D62}" type="slidenum">
              <a:rPr lang="en-US" altLang="en-US"/>
              <a:pPr/>
              <a:t>5</a:t>
            </a:fld>
            <a:endParaRPr lang="en-US" alt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9F2163-512F-4251-A58B-BB72E805C64F}" type="slidenum">
              <a:rPr lang="en-US" altLang="en-US"/>
              <a:pPr/>
              <a:t>8</a:t>
            </a:fld>
            <a:endParaRPr lang="en-US" alt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ECE666-209B-4CBB-BDE9-04BB47289906}" type="slidenum">
              <a:rPr lang="en-US" altLang="en-US"/>
              <a:pPr/>
              <a:t>13</a:t>
            </a:fld>
            <a:endParaRPr lang="en-US" alt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C4C642-91A0-441A-A623-E8965591E116}" type="slidenum">
              <a:rPr lang="en-US" altLang="en-US"/>
              <a:pPr/>
              <a:t>22</a:t>
            </a:fld>
            <a:endParaRPr lang="en-US" alt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276DE-7C24-4692-AA51-864CC2B6F153}" type="slidenum">
              <a:rPr lang="en-US" altLang="en-US"/>
              <a:pPr/>
              <a:t>36</a:t>
            </a:fld>
            <a:endParaRPr lang="en-US" alt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760ECED-B4FB-44B2-8230-C50018A1EA89}"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42493B-9AD6-4338-9B57-2C46F9002BD8}" type="slidenum">
              <a:rPr lang="en-GB" smtClean="0"/>
              <a:t>‹#›</a:t>
            </a:fld>
            <a:endParaRPr lang="en-GB"/>
          </a:p>
        </p:txBody>
      </p:sp>
    </p:spTree>
    <p:extLst>
      <p:ext uri="{BB962C8B-B14F-4D97-AF65-F5344CB8AC3E}">
        <p14:creationId xmlns:p14="http://schemas.microsoft.com/office/powerpoint/2010/main" val="655726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60ECED-B4FB-44B2-8230-C50018A1EA89}"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42493B-9AD6-4338-9B57-2C46F9002BD8}" type="slidenum">
              <a:rPr lang="en-GB" smtClean="0"/>
              <a:t>‹#›</a:t>
            </a:fld>
            <a:endParaRPr lang="en-GB"/>
          </a:p>
        </p:txBody>
      </p:sp>
    </p:spTree>
    <p:extLst>
      <p:ext uri="{BB962C8B-B14F-4D97-AF65-F5344CB8AC3E}">
        <p14:creationId xmlns:p14="http://schemas.microsoft.com/office/powerpoint/2010/main" val="3655312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60ECED-B4FB-44B2-8230-C50018A1EA89}"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42493B-9AD6-4338-9B57-2C46F9002BD8}" type="slidenum">
              <a:rPr lang="en-GB" smtClean="0"/>
              <a:t>‹#›</a:t>
            </a:fld>
            <a:endParaRPr lang="en-GB"/>
          </a:p>
        </p:txBody>
      </p:sp>
    </p:spTree>
    <p:extLst>
      <p:ext uri="{BB962C8B-B14F-4D97-AF65-F5344CB8AC3E}">
        <p14:creationId xmlns:p14="http://schemas.microsoft.com/office/powerpoint/2010/main" val="2447580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60ECED-B4FB-44B2-8230-C50018A1EA89}"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42493B-9AD6-4338-9B57-2C46F9002BD8}" type="slidenum">
              <a:rPr lang="en-GB" smtClean="0"/>
              <a:t>‹#›</a:t>
            </a:fld>
            <a:endParaRPr lang="en-GB"/>
          </a:p>
        </p:txBody>
      </p:sp>
    </p:spTree>
    <p:extLst>
      <p:ext uri="{BB962C8B-B14F-4D97-AF65-F5344CB8AC3E}">
        <p14:creationId xmlns:p14="http://schemas.microsoft.com/office/powerpoint/2010/main" val="1136611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60ECED-B4FB-44B2-8230-C50018A1EA89}"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42493B-9AD6-4338-9B57-2C46F9002BD8}" type="slidenum">
              <a:rPr lang="en-GB" smtClean="0"/>
              <a:t>‹#›</a:t>
            </a:fld>
            <a:endParaRPr lang="en-GB"/>
          </a:p>
        </p:txBody>
      </p:sp>
    </p:spTree>
    <p:extLst>
      <p:ext uri="{BB962C8B-B14F-4D97-AF65-F5344CB8AC3E}">
        <p14:creationId xmlns:p14="http://schemas.microsoft.com/office/powerpoint/2010/main" val="415453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760ECED-B4FB-44B2-8230-C50018A1EA89}" type="datetimeFigureOut">
              <a:rPr lang="en-GB" smtClean="0"/>
              <a:t>15/03/2018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42493B-9AD6-4338-9B57-2C46F9002BD8}" type="slidenum">
              <a:rPr lang="en-GB" smtClean="0"/>
              <a:t>‹#›</a:t>
            </a:fld>
            <a:endParaRPr lang="en-GB"/>
          </a:p>
        </p:txBody>
      </p:sp>
    </p:spTree>
    <p:extLst>
      <p:ext uri="{BB962C8B-B14F-4D97-AF65-F5344CB8AC3E}">
        <p14:creationId xmlns:p14="http://schemas.microsoft.com/office/powerpoint/2010/main" val="2449686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760ECED-B4FB-44B2-8230-C50018A1EA89}" type="datetimeFigureOut">
              <a:rPr lang="en-GB" smtClean="0"/>
              <a:t>15/03/2018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42493B-9AD6-4338-9B57-2C46F9002BD8}" type="slidenum">
              <a:rPr lang="en-GB" smtClean="0"/>
              <a:t>‹#›</a:t>
            </a:fld>
            <a:endParaRPr lang="en-GB"/>
          </a:p>
        </p:txBody>
      </p:sp>
    </p:spTree>
    <p:extLst>
      <p:ext uri="{BB962C8B-B14F-4D97-AF65-F5344CB8AC3E}">
        <p14:creationId xmlns:p14="http://schemas.microsoft.com/office/powerpoint/2010/main" val="158480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760ECED-B4FB-44B2-8230-C50018A1EA89}" type="datetimeFigureOut">
              <a:rPr lang="en-GB" smtClean="0"/>
              <a:t>15/03/2018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42493B-9AD6-4338-9B57-2C46F9002BD8}" type="slidenum">
              <a:rPr lang="en-GB" smtClean="0"/>
              <a:t>‹#›</a:t>
            </a:fld>
            <a:endParaRPr lang="en-GB"/>
          </a:p>
        </p:txBody>
      </p:sp>
    </p:spTree>
    <p:extLst>
      <p:ext uri="{BB962C8B-B14F-4D97-AF65-F5344CB8AC3E}">
        <p14:creationId xmlns:p14="http://schemas.microsoft.com/office/powerpoint/2010/main" val="12206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0ECED-B4FB-44B2-8230-C50018A1EA89}" type="datetimeFigureOut">
              <a:rPr lang="en-GB" smtClean="0"/>
              <a:t>15/03/2018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42493B-9AD6-4338-9B57-2C46F9002BD8}" type="slidenum">
              <a:rPr lang="en-GB" smtClean="0"/>
              <a:t>‹#›</a:t>
            </a:fld>
            <a:endParaRPr lang="en-GB"/>
          </a:p>
        </p:txBody>
      </p:sp>
    </p:spTree>
    <p:extLst>
      <p:ext uri="{BB962C8B-B14F-4D97-AF65-F5344CB8AC3E}">
        <p14:creationId xmlns:p14="http://schemas.microsoft.com/office/powerpoint/2010/main" val="4289078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0ECED-B4FB-44B2-8230-C50018A1EA89}" type="datetimeFigureOut">
              <a:rPr lang="en-GB" smtClean="0"/>
              <a:t>15/03/2018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42493B-9AD6-4338-9B57-2C46F9002BD8}" type="slidenum">
              <a:rPr lang="en-GB" smtClean="0"/>
              <a:t>‹#›</a:t>
            </a:fld>
            <a:endParaRPr lang="en-GB"/>
          </a:p>
        </p:txBody>
      </p:sp>
    </p:spTree>
    <p:extLst>
      <p:ext uri="{BB962C8B-B14F-4D97-AF65-F5344CB8AC3E}">
        <p14:creationId xmlns:p14="http://schemas.microsoft.com/office/powerpoint/2010/main" val="2597085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0ECED-B4FB-44B2-8230-C50018A1EA89}" type="datetimeFigureOut">
              <a:rPr lang="en-GB" smtClean="0"/>
              <a:t>15/03/2018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42493B-9AD6-4338-9B57-2C46F9002BD8}" type="slidenum">
              <a:rPr lang="en-GB" smtClean="0"/>
              <a:t>‹#›</a:t>
            </a:fld>
            <a:endParaRPr lang="en-GB"/>
          </a:p>
        </p:txBody>
      </p:sp>
    </p:spTree>
    <p:extLst>
      <p:ext uri="{BB962C8B-B14F-4D97-AF65-F5344CB8AC3E}">
        <p14:creationId xmlns:p14="http://schemas.microsoft.com/office/powerpoint/2010/main" val="2638315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0ECED-B4FB-44B2-8230-C50018A1EA89}" type="datetimeFigureOut">
              <a:rPr lang="en-GB" smtClean="0"/>
              <a:t>15/03/2018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2493B-9AD6-4338-9B57-2C46F9002BD8}" type="slidenum">
              <a:rPr lang="en-GB" smtClean="0"/>
              <a:t>‹#›</a:t>
            </a:fld>
            <a:endParaRPr lang="en-GB"/>
          </a:p>
        </p:txBody>
      </p:sp>
    </p:spTree>
    <p:extLst>
      <p:ext uri="{BB962C8B-B14F-4D97-AF65-F5344CB8AC3E}">
        <p14:creationId xmlns:p14="http://schemas.microsoft.com/office/powerpoint/2010/main" val="893633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blueblindfold.co.uk/"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www.roseyproject.co.uk/" TargetMode="External"/><Relationship Id="rId4" Type="http://schemas.openxmlformats.org/officeDocument/2006/relationships/hyperlink" Target="mailto:paula@rapecrisiscentre-glasgow.co.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4"/>
          <p:cNvSpPr txBox="1">
            <a:spLocks noChangeArrowheads="1"/>
          </p:cNvSpPr>
          <p:nvPr/>
        </p:nvSpPr>
        <p:spPr bwMode="auto">
          <a:xfrm>
            <a:off x="611188" y="1939925"/>
            <a:ext cx="69850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en-US" sz="2800" dirty="0">
              <a:solidFill>
                <a:schemeClr val="bg1"/>
              </a:solidFill>
            </a:endParaRPr>
          </a:p>
          <a:p>
            <a:pPr algn="ctr" eaLnBrk="1" hangingPunct="1">
              <a:spcBef>
                <a:spcPct val="0"/>
              </a:spcBef>
              <a:buFontTx/>
              <a:buNone/>
            </a:pPr>
            <a:r>
              <a:rPr lang="en-GB" altLang="en-US" sz="5400" dirty="0" smtClean="0">
                <a:solidFill>
                  <a:schemeClr val="bg1"/>
                </a:solidFill>
              </a:rPr>
              <a:t>Commercial Sexual Exploitation</a:t>
            </a:r>
            <a:endParaRPr lang="en-GB" altLang="en-US" sz="5400" dirty="0">
              <a:solidFill>
                <a:schemeClr val="bg1"/>
              </a:solidFill>
            </a:endParaRPr>
          </a:p>
          <a:p>
            <a:pPr eaLnBrk="1" hangingPunct="1">
              <a:spcBef>
                <a:spcPct val="0"/>
              </a:spcBef>
              <a:buFontTx/>
              <a:buNone/>
            </a:pPr>
            <a:endParaRPr lang="en-GB" altLang="en-US" sz="2800" dirty="0">
              <a:solidFill>
                <a:schemeClr val="bg1"/>
              </a:solidFill>
            </a:endParaRPr>
          </a:p>
        </p:txBody>
      </p:sp>
    </p:spTree>
    <p:extLst>
      <p:ext uri="{BB962C8B-B14F-4D97-AF65-F5344CB8AC3E}">
        <p14:creationId xmlns:p14="http://schemas.microsoft.com/office/powerpoint/2010/main" val="1907444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4"/>
          <p:cNvSpPr txBox="1">
            <a:spLocks noChangeArrowheads="1"/>
          </p:cNvSpPr>
          <p:nvPr/>
        </p:nvSpPr>
        <p:spPr bwMode="auto">
          <a:xfrm>
            <a:off x="652382" y="1988840"/>
            <a:ext cx="7127875" cy="16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a:lnSpc>
                <a:spcPct val="90000"/>
              </a:lnSpc>
              <a:buNone/>
            </a:pPr>
            <a:endParaRPr lang="en-GB" altLang="en-US" sz="2800" dirty="0" smtClean="0">
              <a:solidFill>
                <a:schemeClr val="bg1"/>
              </a:solidFill>
            </a:endParaRPr>
          </a:p>
          <a:p>
            <a:pPr marL="0" indent="0" algn="ctr">
              <a:lnSpc>
                <a:spcPct val="90000"/>
              </a:lnSpc>
              <a:buNone/>
            </a:pPr>
            <a:endParaRPr lang="en-GB" altLang="en-US" sz="2800" dirty="0" smtClean="0">
              <a:solidFill>
                <a:schemeClr val="bg1"/>
              </a:solidFill>
            </a:endParaRPr>
          </a:p>
          <a:p>
            <a:pPr marL="0" indent="0" algn="ctr">
              <a:lnSpc>
                <a:spcPct val="90000"/>
              </a:lnSpc>
              <a:buNone/>
            </a:pPr>
            <a:r>
              <a:rPr lang="en-GB" altLang="en-US" sz="4400" dirty="0" smtClean="0">
                <a:solidFill>
                  <a:schemeClr val="bg1"/>
                </a:solidFill>
              </a:rPr>
              <a:t>Prostitution  </a:t>
            </a:r>
            <a:endParaRPr lang="en-GB" altLang="en-US" sz="4400" dirty="0">
              <a:solidFill>
                <a:schemeClr val="bg1"/>
              </a:solidFill>
            </a:endParaRPr>
          </a:p>
        </p:txBody>
      </p:sp>
    </p:spTree>
    <p:extLst>
      <p:ext uri="{BB962C8B-B14F-4D97-AF65-F5344CB8AC3E}">
        <p14:creationId xmlns:p14="http://schemas.microsoft.com/office/powerpoint/2010/main" val="656964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87675" y="836613"/>
            <a:ext cx="4103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b="1" dirty="0" smtClean="0">
                <a:solidFill>
                  <a:schemeClr val="bg1"/>
                </a:solidFill>
              </a:rPr>
              <a:t>Prostitution</a:t>
            </a:r>
            <a:endParaRPr lang="en-GB" altLang="en-US" b="1" dirty="0">
              <a:solidFill>
                <a:schemeClr val="bg1"/>
              </a:solidFill>
            </a:endParaRPr>
          </a:p>
        </p:txBody>
      </p:sp>
      <p:sp>
        <p:nvSpPr>
          <p:cNvPr id="3077" name="TextBox 4"/>
          <p:cNvSpPr txBox="1">
            <a:spLocks noChangeArrowheads="1"/>
          </p:cNvSpPr>
          <p:nvPr/>
        </p:nvSpPr>
        <p:spPr bwMode="auto">
          <a:xfrm>
            <a:off x="684213" y="1916113"/>
            <a:ext cx="7127875" cy="473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altLang="en-US" sz="2000" dirty="0" smtClean="0">
                <a:solidFill>
                  <a:schemeClr val="bg1"/>
                </a:solidFill>
              </a:rPr>
              <a:t>Street prostitution</a:t>
            </a:r>
          </a:p>
          <a:p>
            <a:r>
              <a:rPr lang="en-GB" altLang="en-US" sz="2000" dirty="0" smtClean="0">
                <a:solidFill>
                  <a:schemeClr val="bg1"/>
                </a:solidFill>
              </a:rPr>
              <a:t>Off-street prostitution</a:t>
            </a:r>
          </a:p>
          <a:p>
            <a:r>
              <a:rPr lang="en-GB" altLang="en-US" sz="2000" dirty="0" smtClean="0">
                <a:solidFill>
                  <a:schemeClr val="bg1"/>
                </a:solidFill>
              </a:rPr>
              <a:t>Brothels </a:t>
            </a:r>
          </a:p>
          <a:p>
            <a:r>
              <a:rPr lang="en-GB" altLang="en-US" sz="2000" dirty="0" smtClean="0">
                <a:solidFill>
                  <a:schemeClr val="bg1"/>
                </a:solidFill>
              </a:rPr>
              <a:t>Saunas</a:t>
            </a:r>
          </a:p>
          <a:p>
            <a:r>
              <a:rPr lang="en-GB" altLang="en-US" sz="2000" dirty="0" smtClean="0">
                <a:solidFill>
                  <a:schemeClr val="bg1"/>
                </a:solidFill>
              </a:rPr>
              <a:t>In Scotland prostitution itself is not illegal (the exchange of sexual services for money) what is illegal is the associated activities such as public solicitation, operating a brothel or other forms of pimping. </a:t>
            </a:r>
          </a:p>
          <a:p>
            <a:r>
              <a:rPr lang="en-GB" altLang="en-US" sz="2000" dirty="0" smtClean="0">
                <a:solidFill>
                  <a:schemeClr val="bg1"/>
                </a:solidFill>
              </a:rPr>
              <a:t>It is illegal to kerb crawl in Scotland but there are currently no laws that criminalise the buyer of sexual services. This has been raised in the Scottish Parliament but it has for the moment been rejected</a:t>
            </a:r>
            <a:r>
              <a:rPr lang="en-GB" altLang="en-US" sz="2800" dirty="0" smtClean="0">
                <a:solidFill>
                  <a:schemeClr val="bg1"/>
                </a:solidFill>
              </a:rPr>
              <a:t>. </a:t>
            </a:r>
          </a:p>
          <a:p>
            <a:pPr>
              <a:buFontTx/>
              <a:buNone/>
            </a:pPr>
            <a:endParaRPr lang="en-GB" altLang="en-US" sz="2800" dirty="0">
              <a:solidFill>
                <a:srgbClr val="3399FF"/>
              </a:solidFill>
            </a:endParaRPr>
          </a:p>
        </p:txBody>
      </p:sp>
    </p:spTree>
    <p:extLst>
      <p:ext uri="{BB962C8B-B14F-4D97-AF65-F5344CB8AC3E}">
        <p14:creationId xmlns:p14="http://schemas.microsoft.com/office/powerpoint/2010/main" val="417015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87675" y="836613"/>
            <a:ext cx="4103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b="1" dirty="0" smtClean="0">
                <a:solidFill>
                  <a:schemeClr val="bg1"/>
                </a:solidFill>
              </a:rPr>
              <a:t>Prostitution</a:t>
            </a:r>
            <a:endParaRPr lang="en-GB" altLang="en-US" b="1" dirty="0">
              <a:solidFill>
                <a:schemeClr val="bg1"/>
              </a:solidFill>
            </a:endParaRPr>
          </a:p>
        </p:txBody>
      </p:sp>
      <p:sp>
        <p:nvSpPr>
          <p:cNvPr id="3077" name="TextBox 4"/>
          <p:cNvSpPr txBox="1">
            <a:spLocks noChangeArrowheads="1"/>
          </p:cNvSpPr>
          <p:nvPr/>
        </p:nvSpPr>
        <p:spPr bwMode="auto">
          <a:xfrm>
            <a:off x="684213" y="1916113"/>
            <a:ext cx="7127875"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altLang="en-US" sz="2000" dirty="0" smtClean="0">
                <a:solidFill>
                  <a:schemeClr val="bg1"/>
                </a:solidFill>
              </a:rPr>
              <a:t>Study carried out by the Eaves Project in London – 2009 </a:t>
            </a:r>
          </a:p>
          <a:p>
            <a:r>
              <a:rPr lang="en-GB" altLang="en-US" sz="2000" dirty="0" smtClean="0">
                <a:solidFill>
                  <a:schemeClr val="bg1"/>
                </a:solidFill>
              </a:rPr>
              <a:t>103 men took part in the study – 93% of them admitted that within the brothels or saunas that they used they were aware of the trafficking and coercive control issues that might be taking place but said this would not deter them from using them again.</a:t>
            </a:r>
          </a:p>
          <a:p>
            <a:r>
              <a:rPr lang="en-GB" altLang="en-US" sz="2000" dirty="0" smtClean="0">
                <a:solidFill>
                  <a:schemeClr val="bg1"/>
                </a:solidFill>
              </a:rPr>
              <a:t>Some quotes:</a:t>
            </a:r>
          </a:p>
          <a:p>
            <a:r>
              <a:rPr lang="en-GB" altLang="en-US" sz="2000" dirty="0" smtClean="0">
                <a:solidFill>
                  <a:schemeClr val="bg1"/>
                </a:solidFill>
              </a:rPr>
              <a:t>“You pay for the convenience, a bit like going to a public loo.”</a:t>
            </a:r>
          </a:p>
          <a:p>
            <a:r>
              <a:rPr lang="en-GB" altLang="en-US" sz="2000" dirty="0" smtClean="0">
                <a:solidFill>
                  <a:schemeClr val="bg1"/>
                </a:solidFill>
              </a:rPr>
              <a:t>“Prostitution is like masturbating without having to use your hand.”</a:t>
            </a:r>
          </a:p>
          <a:p>
            <a:r>
              <a:rPr lang="en-GB" altLang="en-US" sz="2000" dirty="0" smtClean="0">
                <a:solidFill>
                  <a:schemeClr val="bg1"/>
                </a:solidFill>
              </a:rPr>
              <a:t>“Prostitution is a last resort to unfulfilled sexual desires. Rape would be less safe, or if you’re forced to hurt someone or if you’re so frustrated you jack off all day.”	</a:t>
            </a:r>
          </a:p>
          <a:p>
            <a:r>
              <a:rPr lang="en-GB" altLang="en-US" sz="2000" dirty="0" smtClean="0">
                <a:solidFill>
                  <a:schemeClr val="bg1"/>
                </a:solidFill>
              </a:rPr>
              <a:t>“No big deal, it’s just like getting a beer.”</a:t>
            </a:r>
            <a:endParaRPr lang="en-GB" altLang="en-US" sz="2000" dirty="0">
              <a:solidFill>
                <a:schemeClr val="bg1"/>
              </a:solidFill>
            </a:endParaRPr>
          </a:p>
        </p:txBody>
      </p:sp>
    </p:spTree>
    <p:extLst>
      <p:ext uri="{BB962C8B-B14F-4D97-AF65-F5344CB8AC3E}">
        <p14:creationId xmlns:p14="http://schemas.microsoft.com/office/powerpoint/2010/main" val="2166857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altLang="en-US"/>
          </a:p>
        </p:txBody>
      </p:sp>
      <p:sp>
        <p:nvSpPr>
          <p:cNvPr id="13315" name="Rectangle 3"/>
          <p:cNvSpPr>
            <a:spLocks noGrp="1" noChangeArrowheads="1"/>
          </p:cNvSpPr>
          <p:nvPr>
            <p:ph type="body" idx="1"/>
          </p:nvPr>
        </p:nvSpPr>
        <p:spPr/>
        <p:txBody>
          <a:bodyPr/>
          <a:lstStyle/>
          <a:p>
            <a:endParaRPr lang="en-US" altLang="en-US"/>
          </a:p>
        </p:txBody>
      </p:sp>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1288"/>
            <a:ext cx="8497887" cy="619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175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4"/>
          <p:cNvSpPr txBox="1">
            <a:spLocks noChangeArrowheads="1"/>
          </p:cNvSpPr>
          <p:nvPr/>
        </p:nvSpPr>
        <p:spPr bwMode="auto">
          <a:xfrm>
            <a:off x="652382" y="1988840"/>
            <a:ext cx="7127875" cy="16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a:lnSpc>
                <a:spcPct val="90000"/>
              </a:lnSpc>
              <a:buNone/>
            </a:pPr>
            <a:endParaRPr lang="en-GB" altLang="en-US" sz="2800" dirty="0" smtClean="0">
              <a:solidFill>
                <a:schemeClr val="bg1"/>
              </a:solidFill>
            </a:endParaRPr>
          </a:p>
          <a:p>
            <a:pPr marL="0" indent="0" algn="ctr">
              <a:lnSpc>
                <a:spcPct val="90000"/>
              </a:lnSpc>
              <a:buNone/>
            </a:pPr>
            <a:endParaRPr lang="en-GB" altLang="en-US" sz="2800" dirty="0" smtClean="0">
              <a:solidFill>
                <a:schemeClr val="bg1"/>
              </a:solidFill>
            </a:endParaRPr>
          </a:p>
          <a:p>
            <a:pPr marL="0" indent="0" algn="ctr">
              <a:lnSpc>
                <a:spcPct val="90000"/>
              </a:lnSpc>
              <a:buNone/>
            </a:pPr>
            <a:r>
              <a:rPr lang="en-GB" altLang="en-US" sz="4400" dirty="0" smtClean="0">
                <a:solidFill>
                  <a:schemeClr val="bg1"/>
                </a:solidFill>
              </a:rPr>
              <a:t>Sex </a:t>
            </a:r>
            <a:r>
              <a:rPr lang="en-GB" altLang="en-US" sz="4400" dirty="0">
                <a:solidFill>
                  <a:schemeClr val="bg1"/>
                </a:solidFill>
              </a:rPr>
              <a:t>I</a:t>
            </a:r>
            <a:r>
              <a:rPr lang="en-GB" altLang="en-US" sz="4400" dirty="0" smtClean="0">
                <a:solidFill>
                  <a:schemeClr val="bg1"/>
                </a:solidFill>
              </a:rPr>
              <a:t>ndustry</a:t>
            </a:r>
            <a:endParaRPr lang="en-GB" altLang="en-US" sz="4400" dirty="0">
              <a:solidFill>
                <a:schemeClr val="bg1"/>
              </a:solidFill>
            </a:endParaRPr>
          </a:p>
        </p:txBody>
      </p:sp>
    </p:spTree>
    <p:extLst>
      <p:ext uri="{BB962C8B-B14F-4D97-AF65-F5344CB8AC3E}">
        <p14:creationId xmlns:p14="http://schemas.microsoft.com/office/powerpoint/2010/main" val="1723137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77904" y="836613"/>
            <a:ext cx="4103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b="1" dirty="0" smtClean="0">
                <a:solidFill>
                  <a:schemeClr val="bg1"/>
                </a:solidFill>
              </a:rPr>
              <a:t>Sex Industry</a:t>
            </a:r>
            <a:endParaRPr lang="en-GB" altLang="en-US" b="1" dirty="0">
              <a:solidFill>
                <a:schemeClr val="bg1"/>
              </a:solidFill>
            </a:endParaRPr>
          </a:p>
        </p:txBody>
      </p:sp>
      <p:sp>
        <p:nvSpPr>
          <p:cNvPr id="3077" name="TextBox 4"/>
          <p:cNvSpPr txBox="1">
            <a:spLocks noChangeArrowheads="1"/>
          </p:cNvSpPr>
          <p:nvPr/>
        </p:nvSpPr>
        <p:spPr bwMode="auto">
          <a:xfrm>
            <a:off x="684213" y="1916113"/>
            <a:ext cx="7127875" cy="405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altLang="en-US" sz="2800" dirty="0" smtClean="0">
                <a:solidFill>
                  <a:schemeClr val="bg1"/>
                </a:solidFill>
              </a:rPr>
              <a:t>Although not illegal ‘jobs’ they can be damaging to people who work in them. There have been reports of prostitution and trafficking taking place in </a:t>
            </a:r>
            <a:r>
              <a:rPr lang="en-GB" altLang="en-US" sz="2800" dirty="0" err="1" smtClean="0">
                <a:solidFill>
                  <a:schemeClr val="bg1"/>
                </a:solidFill>
              </a:rPr>
              <a:t>lapdancing</a:t>
            </a:r>
            <a:r>
              <a:rPr lang="en-GB" altLang="en-US" sz="2800" dirty="0" smtClean="0">
                <a:solidFill>
                  <a:schemeClr val="bg1"/>
                </a:solidFill>
              </a:rPr>
              <a:t> clubs in the UK. </a:t>
            </a:r>
          </a:p>
          <a:p>
            <a:r>
              <a:rPr lang="en-GB" altLang="en-US" sz="2800" dirty="0" smtClean="0">
                <a:solidFill>
                  <a:schemeClr val="bg1"/>
                </a:solidFill>
              </a:rPr>
              <a:t>There can also be pressure on girls and women working in escort agencies to take part in prostitution in order to get and maintain work. </a:t>
            </a:r>
            <a:endParaRPr lang="en-US" altLang="en-US" sz="2800" dirty="0">
              <a:solidFill>
                <a:schemeClr val="bg1"/>
              </a:solidFill>
            </a:endParaRPr>
          </a:p>
        </p:txBody>
      </p:sp>
    </p:spTree>
    <p:extLst>
      <p:ext uri="{BB962C8B-B14F-4D97-AF65-F5344CB8AC3E}">
        <p14:creationId xmlns:p14="http://schemas.microsoft.com/office/powerpoint/2010/main" val="4023960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77904" y="836613"/>
            <a:ext cx="4103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b="1" dirty="0" smtClean="0">
                <a:solidFill>
                  <a:schemeClr val="bg1"/>
                </a:solidFill>
              </a:rPr>
              <a:t>Reasons</a:t>
            </a:r>
            <a:endParaRPr lang="en-GB" altLang="en-US" b="1" dirty="0">
              <a:solidFill>
                <a:schemeClr val="bg1"/>
              </a:solidFill>
            </a:endParaRPr>
          </a:p>
        </p:txBody>
      </p:sp>
      <p:sp>
        <p:nvSpPr>
          <p:cNvPr id="3077" name="TextBox 4"/>
          <p:cNvSpPr txBox="1">
            <a:spLocks noChangeArrowheads="1"/>
          </p:cNvSpPr>
          <p:nvPr/>
        </p:nvSpPr>
        <p:spPr bwMode="auto">
          <a:xfrm>
            <a:off x="684213" y="1916113"/>
            <a:ext cx="7127875" cy="491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800" dirty="0" smtClean="0">
                <a:solidFill>
                  <a:schemeClr val="bg1"/>
                </a:solidFill>
              </a:rPr>
              <a:t>There have been several reports over the years that a lot of young women get involved in the sex industry to fund their education. </a:t>
            </a:r>
          </a:p>
          <a:p>
            <a:pPr>
              <a:lnSpc>
                <a:spcPct val="90000"/>
              </a:lnSpc>
            </a:pPr>
            <a:r>
              <a:rPr lang="en-US" altLang="en-US" sz="2800" dirty="0" smtClean="0">
                <a:solidFill>
                  <a:schemeClr val="bg1"/>
                </a:solidFill>
              </a:rPr>
              <a:t>Promoted as a ‘fun and easy way’ to make money, television adverts are often shown on digital channels in between popular teenage </a:t>
            </a:r>
            <a:r>
              <a:rPr lang="en-US" altLang="en-US" sz="2800" dirty="0" err="1" smtClean="0">
                <a:solidFill>
                  <a:schemeClr val="bg1"/>
                </a:solidFill>
              </a:rPr>
              <a:t>programmes</a:t>
            </a:r>
            <a:r>
              <a:rPr lang="en-US" altLang="en-US" sz="2800" dirty="0" smtClean="0">
                <a:solidFill>
                  <a:schemeClr val="bg1"/>
                </a:solidFill>
              </a:rPr>
              <a:t> for sex lines and internet chat rooms. </a:t>
            </a:r>
          </a:p>
          <a:p>
            <a:pPr>
              <a:lnSpc>
                <a:spcPct val="90000"/>
              </a:lnSpc>
            </a:pPr>
            <a:r>
              <a:rPr lang="en-US" altLang="en-US" sz="2800" dirty="0" smtClean="0">
                <a:solidFill>
                  <a:schemeClr val="bg1"/>
                </a:solidFill>
              </a:rPr>
              <a:t>Poverty and drug use are also reasons for women getting involved in the sex industry. </a:t>
            </a:r>
            <a:endParaRPr lang="en-US" altLang="en-US" sz="2800" dirty="0">
              <a:solidFill>
                <a:schemeClr val="bg1"/>
              </a:solidFill>
            </a:endParaRPr>
          </a:p>
        </p:txBody>
      </p:sp>
    </p:spTree>
    <p:extLst>
      <p:ext uri="{BB962C8B-B14F-4D97-AF65-F5344CB8AC3E}">
        <p14:creationId xmlns:p14="http://schemas.microsoft.com/office/powerpoint/2010/main" val="1417402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77904" y="836613"/>
            <a:ext cx="4103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b="1" dirty="0" smtClean="0">
                <a:solidFill>
                  <a:schemeClr val="bg1"/>
                </a:solidFill>
              </a:rPr>
              <a:t>Effects</a:t>
            </a:r>
            <a:endParaRPr lang="en-GB" altLang="en-US" b="1" dirty="0">
              <a:solidFill>
                <a:schemeClr val="bg1"/>
              </a:solidFill>
            </a:endParaRPr>
          </a:p>
        </p:txBody>
      </p:sp>
      <p:sp>
        <p:nvSpPr>
          <p:cNvPr id="3077" name="TextBox 4"/>
          <p:cNvSpPr txBox="1">
            <a:spLocks noChangeArrowheads="1"/>
          </p:cNvSpPr>
          <p:nvPr/>
        </p:nvSpPr>
        <p:spPr bwMode="auto">
          <a:xfrm>
            <a:off x="684213" y="1916113"/>
            <a:ext cx="7127875" cy="456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US" altLang="en-US" sz="2400" dirty="0" smtClean="0">
                <a:solidFill>
                  <a:schemeClr val="bg1"/>
                </a:solidFill>
              </a:rPr>
              <a:t>Drug use can sometimes begin after a woman or girl has entered the sex industry so they can cope with the pressures and demand placed on them by both their ‘employer’ and the men who use the services. </a:t>
            </a:r>
          </a:p>
          <a:p>
            <a:pPr>
              <a:lnSpc>
                <a:spcPct val="90000"/>
              </a:lnSpc>
            </a:pPr>
            <a:r>
              <a:rPr lang="en-US" altLang="en-US" sz="2400" dirty="0" smtClean="0">
                <a:solidFill>
                  <a:schemeClr val="bg1"/>
                </a:solidFill>
              </a:rPr>
              <a:t>Often with </a:t>
            </a:r>
            <a:r>
              <a:rPr lang="en-US" altLang="en-US" sz="2400" dirty="0" err="1" smtClean="0">
                <a:solidFill>
                  <a:schemeClr val="bg1"/>
                </a:solidFill>
              </a:rPr>
              <a:t>lapdancing</a:t>
            </a:r>
            <a:r>
              <a:rPr lang="en-US" altLang="en-US" sz="2400" dirty="0" smtClean="0">
                <a:solidFill>
                  <a:schemeClr val="bg1"/>
                </a:solidFill>
              </a:rPr>
              <a:t> and escorting there is a pressure to move on to prostitution, women and girls fear losing their job or getting less work if they don’t comply. </a:t>
            </a:r>
          </a:p>
          <a:p>
            <a:pPr>
              <a:lnSpc>
                <a:spcPct val="90000"/>
              </a:lnSpc>
            </a:pPr>
            <a:r>
              <a:rPr lang="en-US" altLang="en-US" sz="2400" dirty="0" smtClean="0">
                <a:solidFill>
                  <a:schemeClr val="bg1"/>
                </a:solidFill>
              </a:rPr>
              <a:t>Often their lives can be blighted by trying to conceal their past; there are a lot of negative opinions about women who work in the sex industry. </a:t>
            </a:r>
            <a:endParaRPr lang="en-US" altLang="en-US" sz="2400" dirty="0">
              <a:solidFill>
                <a:schemeClr val="bg1"/>
              </a:solidFill>
            </a:endParaRPr>
          </a:p>
        </p:txBody>
      </p:sp>
    </p:spTree>
    <p:extLst>
      <p:ext uri="{BB962C8B-B14F-4D97-AF65-F5344CB8AC3E}">
        <p14:creationId xmlns:p14="http://schemas.microsoft.com/office/powerpoint/2010/main" val="160436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79"/>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4"/>
          <p:cNvSpPr txBox="1">
            <a:spLocks noChangeArrowheads="1"/>
          </p:cNvSpPr>
          <p:nvPr/>
        </p:nvSpPr>
        <p:spPr bwMode="auto">
          <a:xfrm>
            <a:off x="652381" y="1985679"/>
            <a:ext cx="7127875" cy="16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a:lnSpc>
                <a:spcPct val="90000"/>
              </a:lnSpc>
              <a:buNone/>
            </a:pPr>
            <a:endParaRPr lang="en-GB" altLang="en-US" sz="2800" dirty="0" smtClean="0">
              <a:solidFill>
                <a:schemeClr val="bg1"/>
              </a:solidFill>
            </a:endParaRPr>
          </a:p>
          <a:p>
            <a:pPr marL="0" indent="0" algn="ctr">
              <a:lnSpc>
                <a:spcPct val="90000"/>
              </a:lnSpc>
              <a:buNone/>
            </a:pPr>
            <a:endParaRPr lang="en-GB" altLang="en-US" sz="2800" dirty="0" smtClean="0">
              <a:solidFill>
                <a:schemeClr val="bg1"/>
              </a:solidFill>
            </a:endParaRPr>
          </a:p>
          <a:p>
            <a:pPr marL="0" indent="0" algn="ctr">
              <a:lnSpc>
                <a:spcPct val="90000"/>
              </a:lnSpc>
              <a:buNone/>
            </a:pPr>
            <a:r>
              <a:rPr lang="en-GB" altLang="en-US" sz="4400" dirty="0" smtClean="0">
                <a:solidFill>
                  <a:schemeClr val="bg1"/>
                </a:solidFill>
              </a:rPr>
              <a:t>Lad’s Mags</a:t>
            </a:r>
            <a:endParaRPr lang="en-GB" altLang="en-US" sz="4400" dirty="0">
              <a:solidFill>
                <a:schemeClr val="bg1"/>
              </a:solidFill>
            </a:endParaRPr>
          </a:p>
        </p:txBody>
      </p:sp>
    </p:spTree>
    <p:extLst>
      <p:ext uri="{BB962C8B-B14F-4D97-AF65-F5344CB8AC3E}">
        <p14:creationId xmlns:p14="http://schemas.microsoft.com/office/powerpoint/2010/main" val="3883799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79"/>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4"/>
          <p:cNvSpPr txBox="1">
            <a:spLocks noChangeArrowheads="1"/>
          </p:cNvSpPr>
          <p:nvPr/>
        </p:nvSpPr>
        <p:spPr bwMode="auto">
          <a:xfrm>
            <a:off x="652381" y="1985679"/>
            <a:ext cx="7127875" cy="16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a:lnSpc>
                <a:spcPct val="90000"/>
              </a:lnSpc>
              <a:buNone/>
            </a:pPr>
            <a:endParaRPr lang="en-GB" altLang="en-US" sz="2800" dirty="0" smtClean="0">
              <a:solidFill>
                <a:schemeClr val="bg1"/>
              </a:solidFill>
            </a:endParaRPr>
          </a:p>
          <a:p>
            <a:pPr marL="0" indent="0" algn="ctr">
              <a:lnSpc>
                <a:spcPct val="90000"/>
              </a:lnSpc>
              <a:buNone/>
            </a:pPr>
            <a:endParaRPr lang="en-GB" altLang="en-US" sz="2800" dirty="0" smtClean="0">
              <a:solidFill>
                <a:schemeClr val="bg1"/>
              </a:solidFill>
            </a:endParaRPr>
          </a:p>
          <a:p>
            <a:pPr marL="0" indent="0" algn="ctr">
              <a:lnSpc>
                <a:spcPct val="90000"/>
              </a:lnSpc>
              <a:buNone/>
            </a:pPr>
            <a:endParaRPr lang="en-GB" altLang="en-US" sz="4400" dirty="0">
              <a:solidFill>
                <a:schemeClr val="bg1"/>
              </a:solidFill>
            </a:endParaRPr>
          </a:p>
        </p:txBody>
      </p:sp>
      <p:pic>
        <p:nvPicPr>
          <p:cNvPr id="5" name="Picture 7" descr="50336_118531934835008_2680595_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628799"/>
            <a:ext cx="190500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3357563"/>
            <a:ext cx="301942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descr="Lads_magaz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9372" y="1372833"/>
            <a:ext cx="280035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714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87675" y="836613"/>
            <a:ext cx="4103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b="1" dirty="0" smtClean="0">
                <a:solidFill>
                  <a:schemeClr val="bg1"/>
                </a:solidFill>
              </a:rPr>
              <a:t>What  is CSE? </a:t>
            </a:r>
            <a:endParaRPr lang="en-GB" altLang="en-US" b="1" dirty="0">
              <a:solidFill>
                <a:schemeClr val="bg1"/>
              </a:solidFill>
            </a:endParaRPr>
          </a:p>
        </p:txBody>
      </p:sp>
      <p:sp>
        <p:nvSpPr>
          <p:cNvPr id="3077" name="TextBox 4"/>
          <p:cNvSpPr txBox="1">
            <a:spLocks noChangeArrowheads="1"/>
          </p:cNvSpPr>
          <p:nvPr/>
        </p:nvSpPr>
        <p:spPr bwMode="auto">
          <a:xfrm>
            <a:off x="684213" y="1916113"/>
            <a:ext cx="7127875"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GB" altLang="en-US" sz="2800" dirty="0" smtClean="0">
                <a:solidFill>
                  <a:schemeClr val="bg1"/>
                </a:solidFill>
              </a:rPr>
              <a:t>Pornography  </a:t>
            </a:r>
          </a:p>
          <a:p>
            <a:pPr>
              <a:lnSpc>
                <a:spcPct val="90000"/>
              </a:lnSpc>
            </a:pPr>
            <a:r>
              <a:rPr lang="en-GB" altLang="en-US" sz="2800" dirty="0" smtClean="0">
                <a:solidFill>
                  <a:schemeClr val="bg1"/>
                </a:solidFill>
              </a:rPr>
              <a:t>Prostitution – brothels/sauna/street </a:t>
            </a:r>
          </a:p>
          <a:p>
            <a:pPr>
              <a:lnSpc>
                <a:spcPct val="90000"/>
              </a:lnSpc>
            </a:pPr>
            <a:r>
              <a:rPr lang="en-GB" altLang="en-US" sz="2800" dirty="0" smtClean="0">
                <a:solidFill>
                  <a:schemeClr val="bg1"/>
                </a:solidFill>
              </a:rPr>
              <a:t>Sex Industry – </a:t>
            </a:r>
            <a:r>
              <a:rPr lang="en-GB" altLang="en-US" sz="2800" dirty="0" err="1" smtClean="0">
                <a:solidFill>
                  <a:schemeClr val="bg1"/>
                </a:solidFill>
              </a:rPr>
              <a:t>lapdancing</a:t>
            </a:r>
            <a:r>
              <a:rPr lang="en-GB" altLang="en-US" sz="2800" dirty="0" smtClean="0">
                <a:solidFill>
                  <a:schemeClr val="bg1"/>
                </a:solidFill>
              </a:rPr>
              <a:t>/sex lines/internet chat rooms/escort agencies</a:t>
            </a:r>
          </a:p>
          <a:p>
            <a:pPr>
              <a:lnSpc>
                <a:spcPct val="90000"/>
              </a:lnSpc>
            </a:pPr>
            <a:r>
              <a:rPr lang="en-GB" altLang="en-US" sz="2800" dirty="0" smtClean="0">
                <a:solidFill>
                  <a:schemeClr val="bg1"/>
                </a:solidFill>
              </a:rPr>
              <a:t>Lads Mags</a:t>
            </a:r>
          </a:p>
          <a:p>
            <a:pPr>
              <a:lnSpc>
                <a:spcPct val="90000"/>
              </a:lnSpc>
            </a:pPr>
            <a:r>
              <a:rPr lang="en-GB" altLang="en-US" sz="2800" dirty="0" smtClean="0">
                <a:solidFill>
                  <a:schemeClr val="bg1"/>
                </a:solidFill>
              </a:rPr>
              <a:t>Sex tourism</a:t>
            </a:r>
          </a:p>
          <a:p>
            <a:pPr>
              <a:lnSpc>
                <a:spcPct val="90000"/>
              </a:lnSpc>
            </a:pPr>
            <a:r>
              <a:rPr lang="en-GB" altLang="en-US" sz="2800" dirty="0" smtClean="0">
                <a:solidFill>
                  <a:schemeClr val="bg1"/>
                </a:solidFill>
              </a:rPr>
              <a:t>Forced marriage</a:t>
            </a:r>
          </a:p>
          <a:p>
            <a:pPr>
              <a:lnSpc>
                <a:spcPct val="90000"/>
              </a:lnSpc>
            </a:pPr>
            <a:r>
              <a:rPr lang="en-GB" altLang="en-US" sz="2800" dirty="0" smtClean="0">
                <a:solidFill>
                  <a:schemeClr val="bg1"/>
                </a:solidFill>
              </a:rPr>
              <a:t>Trafficking</a:t>
            </a:r>
          </a:p>
          <a:p>
            <a:pPr>
              <a:lnSpc>
                <a:spcPct val="90000"/>
              </a:lnSpc>
            </a:pPr>
            <a:r>
              <a:rPr lang="en-GB" altLang="en-US" sz="2800" dirty="0" smtClean="0">
                <a:solidFill>
                  <a:schemeClr val="bg1"/>
                </a:solidFill>
              </a:rPr>
              <a:t>Mail order brides </a:t>
            </a:r>
            <a:endParaRPr lang="en-GB" altLang="en-US" sz="2800" dirty="0">
              <a:solidFill>
                <a:schemeClr val="bg1"/>
              </a:solidFill>
            </a:endParaRPr>
          </a:p>
        </p:txBody>
      </p:sp>
    </p:spTree>
    <p:extLst>
      <p:ext uri="{BB962C8B-B14F-4D97-AF65-F5344CB8AC3E}">
        <p14:creationId xmlns:p14="http://schemas.microsoft.com/office/powerpoint/2010/main" val="1985513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77904" y="836613"/>
            <a:ext cx="4103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b="1" dirty="0" smtClean="0">
                <a:solidFill>
                  <a:schemeClr val="bg1"/>
                </a:solidFill>
              </a:rPr>
              <a:t>Lad’s Mags </a:t>
            </a:r>
            <a:endParaRPr lang="en-GB" altLang="en-US" b="1" dirty="0">
              <a:solidFill>
                <a:schemeClr val="bg1"/>
              </a:solidFill>
            </a:endParaRPr>
          </a:p>
        </p:txBody>
      </p:sp>
      <p:sp>
        <p:nvSpPr>
          <p:cNvPr id="3077" name="TextBox 4"/>
          <p:cNvSpPr txBox="1">
            <a:spLocks noChangeArrowheads="1"/>
          </p:cNvSpPr>
          <p:nvPr/>
        </p:nvSpPr>
        <p:spPr bwMode="auto">
          <a:xfrm>
            <a:off x="684213" y="1916113"/>
            <a:ext cx="7127875" cy="445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altLang="en-US" sz="2400" dirty="0" smtClean="0">
                <a:solidFill>
                  <a:schemeClr val="bg1"/>
                </a:solidFill>
              </a:rPr>
              <a:t>‘Lads Mags’ or similar online images now seen as just harmless fun, they are often on shelves in shops at eye level of young people and children but what messages are young people getting from the images and ‘stories’ in these magazines. </a:t>
            </a:r>
          </a:p>
          <a:p>
            <a:r>
              <a:rPr lang="en-GB" altLang="en-US" sz="2400" dirty="0" smtClean="0">
                <a:solidFill>
                  <a:schemeClr val="bg1"/>
                </a:solidFill>
              </a:rPr>
              <a:t>What does it say about women and girls?</a:t>
            </a:r>
          </a:p>
          <a:p>
            <a:r>
              <a:rPr lang="en-GB" altLang="en-US" sz="2400" dirty="0" smtClean="0">
                <a:solidFill>
                  <a:schemeClr val="bg1"/>
                </a:solidFill>
              </a:rPr>
              <a:t>What might the effects be on society?</a:t>
            </a:r>
          </a:p>
          <a:p>
            <a:r>
              <a:rPr lang="en-GB" altLang="en-US" sz="2400" dirty="0" smtClean="0">
                <a:solidFill>
                  <a:schemeClr val="bg1"/>
                </a:solidFill>
              </a:rPr>
              <a:t>What attitudes could form?</a:t>
            </a:r>
          </a:p>
          <a:p>
            <a:r>
              <a:rPr lang="en-GB" altLang="en-US" sz="2400" dirty="0" smtClean="0">
                <a:solidFill>
                  <a:schemeClr val="bg1"/>
                </a:solidFill>
              </a:rPr>
              <a:t>What ‘choices’ do the women in the magazines have?</a:t>
            </a:r>
            <a:endParaRPr lang="en-GB" altLang="en-US" sz="2400" dirty="0">
              <a:solidFill>
                <a:schemeClr val="bg1"/>
              </a:solidFill>
            </a:endParaRPr>
          </a:p>
        </p:txBody>
      </p:sp>
    </p:spTree>
    <p:extLst>
      <p:ext uri="{BB962C8B-B14F-4D97-AF65-F5344CB8AC3E}">
        <p14:creationId xmlns:p14="http://schemas.microsoft.com/office/powerpoint/2010/main" val="2391745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4"/>
          <p:cNvSpPr txBox="1">
            <a:spLocks noChangeArrowheads="1"/>
          </p:cNvSpPr>
          <p:nvPr/>
        </p:nvSpPr>
        <p:spPr bwMode="auto">
          <a:xfrm>
            <a:off x="652382" y="1988840"/>
            <a:ext cx="7127875" cy="16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a:lnSpc>
                <a:spcPct val="90000"/>
              </a:lnSpc>
              <a:buNone/>
            </a:pPr>
            <a:endParaRPr lang="en-GB" altLang="en-US" sz="2800" dirty="0" smtClean="0">
              <a:solidFill>
                <a:schemeClr val="bg1"/>
              </a:solidFill>
            </a:endParaRPr>
          </a:p>
          <a:p>
            <a:pPr marL="0" indent="0" algn="ctr">
              <a:lnSpc>
                <a:spcPct val="90000"/>
              </a:lnSpc>
              <a:buNone/>
            </a:pPr>
            <a:endParaRPr lang="en-GB" altLang="en-US" sz="2800" dirty="0" smtClean="0">
              <a:solidFill>
                <a:schemeClr val="bg1"/>
              </a:solidFill>
            </a:endParaRPr>
          </a:p>
          <a:p>
            <a:pPr marL="0" indent="0" algn="ctr">
              <a:lnSpc>
                <a:spcPct val="90000"/>
              </a:lnSpc>
              <a:buNone/>
            </a:pPr>
            <a:r>
              <a:rPr lang="en-GB" altLang="en-US" sz="4400" dirty="0" smtClean="0">
                <a:solidFill>
                  <a:schemeClr val="bg1"/>
                </a:solidFill>
              </a:rPr>
              <a:t>Sex Tourism</a:t>
            </a:r>
            <a:endParaRPr lang="en-GB" altLang="en-US" sz="4400" dirty="0">
              <a:solidFill>
                <a:schemeClr val="bg1"/>
              </a:solidFill>
            </a:endParaRPr>
          </a:p>
        </p:txBody>
      </p:sp>
    </p:spTree>
    <p:extLst>
      <p:ext uri="{BB962C8B-B14F-4D97-AF65-F5344CB8AC3E}">
        <p14:creationId xmlns:p14="http://schemas.microsoft.com/office/powerpoint/2010/main" val="1009172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altLang="en-US"/>
          </a:p>
        </p:txBody>
      </p:sp>
      <p:sp>
        <p:nvSpPr>
          <p:cNvPr id="17411" name="Rectangle 3"/>
          <p:cNvSpPr>
            <a:spLocks noGrp="1" noChangeArrowheads="1"/>
          </p:cNvSpPr>
          <p:nvPr>
            <p:ph type="body" idx="1"/>
          </p:nvPr>
        </p:nvSpPr>
        <p:spPr/>
        <p:txBody>
          <a:bodyPr/>
          <a:lstStyle/>
          <a:p>
            <a:endParaRPr lang="en-US" altLang="en-US"/>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1113"/>
            <a:ext cx="8207375" cy="646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3324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77904" y="836613"/>
            <a:ext cx="4103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b="1" dirty="0" smtClean="0">
                <a:solidFill>
                  <a:schemeClr val="bg1"/>
                </a:solidFill>
              </a:rPr>
              <a:t>Sex Tourism </a:t>
            </a:r>
            <a:endParaRPr lang="en-GB" altLang="en-US" b="1" dirty="0">
              <a:solidFill>
                <a:schemeClr val="bg1"/>
              </a:solidFill>
            </a:endParaRPr>
          </a:p>
        </p:txBody>
      </p:sp>
      <p:sp>
        <p:nvSpPr>
          <p:cNvPr id="3077" name="TextBox 4"/>
          <p:cNvSpPr txBox="1">
            <a:spLocks noChangeArrowheads="1"/>
          </p:cNvSpPr>
          <p:nvPr/>
        </p:nvSpPr>
        <p:spPr bwMode="auto">
          <a:xfrm>
            <a:off x="684213" y="1916113"/>
            <a:ext cx="7127875"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altLang="en-US" sz="2000" b="1" dirty="0" smtClean="0">
                <a:solidFill>
                  <a:schemeClr val="bg1"/>
                </a:solidFill>
              </a:rPr>
              <a:t>Most ‘popular’ destination countries are</a:t>
            </a:r>
            <a:r>
              <a:rPr lang="en-GB" altLang="en-US" sz="2000" dirty="0" smtClean="0">
                <a:solidFill>
                  <a:schemeClr val="bg1"/>
                </a:solidFill>
              </a:rPr>
              <a:t>: Indonesia, Malaysia, the Philippines and Thailand. Closely followed by Mexico and Central America. </a:t>
            </a:r>
          </a:p>
          <a:p>
            <a:endParaRPr lang="en-GB" altLang="en-US" sz="2000" dirty="0" smtClean="0">
              <a:solidFill>
                <a:schemeClr val="bg1"/>
              </a:solidFill>
            </a:endParaRPr>
          </a:p>
          <a:p>
            <a:r>
              <a:rPr lang="en-GB" altLang="en-US" sz="2000" b="1" dirty="0" smtClean="0">
                <a:solidFill>
                  <a:schemeClr val="bg1"/>
                </a:solidFill>
              </a:rPr>
              <a:t>Factors supporting the child sex trade</a:t>
            </a:r>
            <a:r>
              <a:rPr lang="en-GB" altLang="en-US" sz="2000" dirty="0" smtClean="0">
                <a:solidFill>
                  <a:schemeClr val="bg1"/>
                </a:solidFill>
              </a:rPr>
              <a:t>: poverty resulting from turbulent politics and unstable economies. Illiteracy, limited employment opportunities, bleak financial circumstances. Female children have fewer educational/employment opportunities. Consequently, they must find other ways of earning a living.</a:t>
            </a:r>
            <a:endParaRPr lang="en-GB" altLang="en-US" sz="2000" dirty="0">
              <a:solidFill>
                <a:schemeClr val="bg1"/>
              </a:solidFill>
            </a:endParaRPr>
          </a:p>
        </p:txBody>
      </p:sp>
    </p:spTree>
    <p:extLst>
      <p:ext uri="{BB962C8B-B14F-4D97-AF65-F5344CB8AC3E}">
        <p14:creationId xmlns:p14="http://schemas.microsoft.com/office/powerpoint/2010/main" val="2382128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77904" y="836613"/>
            <a:ext cx="4103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b="1" dirty="0" smtClean="0">
                <a:solidFill>
                  <a:schemeClr val="bg1"/>
                </a:solidFill>
              </a:rPr>
              <a:t>Sex Tourism</a:t>
            </a:r>
            <a:endParaRPr lang="en-GB" altLang="en-US" b="1" dirty="0">
              <a:solidFill>
                <a:schemeClr val="bg1"/>
              </a:solidFill>
            </a:endParaRPr>
          </a:p>
        </p:txBody>
      </p:sp>
      <p:sp>
        <p:nvSpPr>
          <p:cNvPr id="3077" name="TextBox 4"/>
          <p:cNvSpPr txBox="1">
            <a:spLocks noChangeArrowheads="1"/>
          </p:cNvSpPr>
          <p:nvPr/>
        </p:nvSpPr>
        <p:spPr bwMode="auto">
          <a:xfrm>
            <a:off x="684213" y="1700808"/>
            <a:ext cx="7127875" cy="417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altLang="en-US" sz="1600" dirty="0" smtClean="0">
                <a:solidFill>
                  <a:schemeClr val="bg1"/>
                </a:solidFill>
              </a:rPr>
              <a:t>In the US there are laws that prohibit people from travelling to countries for the purposes of engaging in sexual activity with a minor. Successful prosecution </a:t>
            </a:r>
            <a:r>
              <a:rPr lang="en-US" altLang="en-US" sz="1600" dirty="0" smtClean="0">
                <a:solidFill>
                  <a:schemeClr val="bg1"/>
                </a:solidFill>
              </a:rPr>
              <a:t>requires the government to prove that an alleged child sex tourist from the United States formed the intent to engage in sexual activity with a child prior to meeting the child and initiating sexual contact. </a:t>
            </a:r>
          </a:p>
          <a:p>
            <a:endParaRPr lang="en-US" altLang="en-US" sz="1600" dirty="0" smtClean="0">
              <a:solidFill>
                <a:schemeClr val="bg1"/>
              </a:solidFill>
            </a:endParaRPr>
          </a:p>
          <a:p>
            <a:pPr>
              <a:buFontTx/>
              <a:buNone/>
            </a:pPr>
            <a:r>
              <a:rPr lang="en-US" altLang="en-US" sz="1600" dirty="0" smtClean="0">
                <a:solidFill>
                  <a:schemeClr val="bg1"/>
                </a:solidFill>
              </a:rPr>
              <a:t>Tourists from the United Kingdom</a:t>
            </a:r>
          </a:p>
          <a:p>
            <a:r>
              <a:rPr lang="en-US" altLang="en-US" sz="1600" dirty="0" smtClean="0">
                <a:solidFill>
                  <a:schemeClr val="bg1"/>
                </a:solidFill>
              </a:rPr>
              <a:t>The Sexual Offences Act 2003 enables British citizens and residents who commit sexual offences against children overseas to be prosecuted in England, Wales and Northern Ireland. Similar provisions are in force in Scotland under the Criminal Law (Consolidation) (Scotland) Act 1995 Some of the offences carry penalties of up to life imprisonment and anyone found guilty will be placed on the Sex Offenders Register. The UK police and the Child Exploitation and Online Protection Centre (CEOP) and Interpol are actively involved in monitoring child sex tourists and do prosecute.</a:t>
            </a:r>
            <a:endParaRPr lang="en-US" altLang="en-US" sz="1600" dirty="0">
              <a:solidFill>
                <a:schemeClr val="bg1"/>
              </a:solidFill>
            </a:endParaRPr>
          </a:p>
        </p:txBody>
      </p:sp>
    </p:spTree>
    <p:extLst>
      <p:ext uri="{BB962C8B-B14F-4D97-AF65-F5344CB8AC3E}">
        <p14:creationId xmlns:p14="http://schemas.microsoft.com/office/powerpoint/2010/main" val="2604855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4"/>
          <p:cNvSpPr txBox="1">
            <a:spLocks noChangeArrowheads="1"/>
          </p:cNvSpPr>
          <p:nvPr/>
        </p:nvSpPr>
        <p:spPr bwMode="auto">
          <a:xfrm>
            <a:off x="652381" y="2000742"/>
            <a:ext cx="7127875" cy="12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a:lnSpc>
                <a:spcPct val="90000"/>
              </a:lnSpc>
              <a:buNone/>
            </a:pPr>
            <a:endParaRPr lang="en-GB" altLang="en-US" sz="2800" dirty="0" smtClean="0">
              <a:solidFill>
                <a:schemeClr val="bg1"/>
              </a:solidFill>
            </a:endParaRPr>
          </a:p>
          <a:p>
            <a:pPr marL="0" indent="0" algn="ctr">
              <a:lnSpc>
                <a:spcPct val="90000"/>
              </a:lnSpc>
              <a:buNone/>
            </a:pPr>
            <a:r>
              <a:rPr lang="en-GB" altLang="en-US" sz="4400" dirty="0" smtClean="0">
                <a:solidFill>
                  <a:schemeClr val="bg1"/>
                </a:solidFill>
              </a:rPr>
              <a:t>Forced Marriage</a:t>
            </a:r>
          </a:p>
        </p:txBody>
      </p:sp>
    </p:spTree>
    <p:extLst>
      <p:ext uri="{BB962C8B-B14F-4D97-AF65-F5344CB8AC3E}">
        <p14:creationId xmlns:p14="http://schemas.microsoft.com/office/powerpoint/2010/main" val="25665726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77904" y="836613"/>
            <a:ext cx="4103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b="1" dirty="0" smtClean="0">
                <a:solidFill>
                  <a:schemeClr val="bg1"/>
                </a:solidFill>
              </a:rPr>
              <a:t>Forced Marriage</a:t>
            </a:r>
            <a:endParaRPr lang="en-GB" altLang="en-US" b="1" dirty="0">
              <a:solidFill>
                <a:schemeClr val="bg1"/>
              </a:solidFill>
            </a:endParaRPr>
          </a:p>
        </p:txBody>
      </p:sp>
      <p:sp>
        <p:nvSpPr>
          <p:cNvPr id="3077" name="TextBox 4"/>
          <p:cNvSpPr txBox="1">
            <a:spLocks noChangeArrowheads="1"/>
          </p:cNvSpPr>
          <p:nvPr/>
        </p:nvSpPr>
        <p:spPr bwMode="auto">
          <a:xfrm>
            <a:off x="684213" y="1700808"/>
            <a:ext cx="7127875"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altLang="en-US" sz="2400" dirty="0" smtClean="0">
                <a:solidFill>
                  <a:schemeClr val="bg1"/>
                </a:solidFill>
              </a:rPr>
              <a:t>Forced marriage is when a bride, groom or both are forced into marrying by others, usually their families. Every year thousands of young people in the UK are forced to marry by their families.</a:t>
            </a:r>
          </a:p>
          <a:p>
            <a:r>
              <a:rPr lang="en-GB" altLang="en-US" sz="2400" dirty="0" smtClean="0">
                <a:solidFill>
                  <a:schemeClr val="bg1"/>
                </a:solidFill>
              </a:rPr>
              <a:t>Forced marriage became illegal in Scotland in 2010 (it was made illegal in England, Wales and Northern Ireland in 2008).</a:t>
            </a:r>
          </a:p>
          <a:p>
            <a:r>
              <a:rPr lang="en-GB" altLang="en-US" sz="2400" dirty="0" smtClean="0">
                <a:solidFill>
                  <a:schemeClr val="bg1"/>
                </a:solidFill>
              </a:rPr>
              <a:t>Forced marriage must not be confused with arranged marriage </a:t>
            </a:r>
            <a:endParaRPr lang="en-US" altLang="en-US" sz="2400" dirty="0">
              <a:solidFill>
                <a:schemeClr val="bg1"/>
              </a:solidFill>
            </a:endParaRPr>
          </a:p>
        </p:txBody>
      </p:sp>
      <p:pic>
        <p:nvPicPr>
          <p:cNvPr id="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5085184"/>
            <a:ext cx="1512168"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34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77904" y="836613"/>
            <a:ext cx="4103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b="1" dirty="0" smtClean="0">
                <a:solidFill>
                  <a:schemeClr val="bg1"/>
                </a:solidFill>
              </a:rPr>
              <a:t>Motivations </a:t>
            </a:r>
            <a:endParaRPr lang="en-GB" altLang="en-US" b="1" dirty="0">
              <a:solidFill>
                <a:schemeClr val="bg1"/>
              </a:solidFill>
            </a:endParaRPr>
          </a:p>
        </p:txBody>
      </p:sp>
      <p:sp>
        <p:nvSpPr>
          <p:cNvPr id="3077" name="TextBox 4"/>
          <p:cNvSpPr txBox="1">
            <a:spLocks noChangeArrowheads="1"/>
          </p:cNvSpPr>
          <p:nvPr/>
        </p:nvSpPr>
        <p:spPr bwMode="auto">
          <a:xfrm>
            <a:off x="684213" y="1700808"/>
            <a:ext cx="7127875"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GB" altLang="en-US" sz="2000" dirty="0" smtClean="0">
                <a:solidFill>
                  <a:schemeClr val="bg1"/>
                </a:solidFill>
              </a:rPr>
              <a:t>Controlling unwanted behaviour including: sexuality, sexual orientation, alcohol/drug use, wearing make-up, speaking to members of the opposite sex or behaving in what is perceived to be a ‘westernised’ manner </a:t>
            </a:r>
          </a:p>
          <a:p>
            <a:pPr>
              <a:lnSpc>
                <a:spcPct val="90000"/>
              </a:lnSpc>
            </a:pPr>
            <a:r>
              <a:rPr lang="en-GB" altLang="en-US" sz="2000" dirty="0" smtClean="0">
                <a:solidFill>
                  <a:schemeClr val="bg1"/>
                </a:solidFill>
              </a:rPr>
              <a:t>Preventing unsuitable relationships</a:t>
            </a:r>
          </a:p>
          <a:p>
            <a:pPr>
              <a:lnSpc>
                <a:spcPct val="90000"/>
              </a:lnSpc>
            </a:pPr>
            <a:r>
              <a:rPr lang="en-GB" altLang="en-US" sz="2000" dirty="0" smtClean="0">
                <a:solidFill>
                  <a:schemeClr val="bg1"/>
                </a:solidFill>
              </a:rPr>
              <a:t>Protecting ‘family honour’ </a:t>
            </a:r>
          </a:p>
          <a:p>
            <a:pPr>
              <a:lnSpc>
                <a:spcPct val="90000"/>
              </a:lnSpc>
            </a:pPr>
            <a:r>
              <a:rPr lang="en-GB" altLang="en-US" sz="2000" dirty="0" smtClean="0">
                <a:solidFill>
                  <a:schemeClr val="bg1"/>
                </a:solidFill>
              </a:rPr>
              <a:t>Attempting to strengthen family links </a:t>
            </a:r>
          </a:p>
          <a:p>
            <a:pPr>
              <a:lnSpc>
                <a:spcPct val="90000"/>
              </a:lnSpc>
            </a:pPr>
            <a:r>
              <a:rPr lang="en-GB" altLang="en-US" sz="2000" dirty="0" smtClean="0">
                <a:solidFill>
                  <a:schemeClr val="bg1"/>
                </a:solidFill>
              </a:rPr>
              <a:t>Ensuring land, property &amp; wealth remains in the family</a:t>
            </a:r>
          </a:p>
          <a:p>
            <a:pPr>
              <a:lnSpc>
                <a:spcPct val="90000"/>
              </a:lnSpc>
            </a:pPr>
            <a:r>
              <a:rPr lang="en-GB" altLang="en-US" sz="2000" dirty="0" smtClean="0">
                <a:solidFill>
                  <a:schemeClr val="bg1"/>
                </a:solidFill>
              </a:rPr>
              <a:t>Concerns that younger siblings may seem undesirable if older brothers &amp; sisters are not married</a:t>
            </a:r>
          </a:p>
          <a:p>
            <a:pPr>
              <a:lnSpc>
                <a:spcPct val="90000"/>
              </a:lnSpc>
            </a:pPr>
            <a:r>
              <a:rPr lang="en-GB" altLang="en-US" sz="2000" dirty="0" smtClean="0">
                <a:solidFill>
                  <a:schemeClr val="bg1"/>
                </a:solidFill>
              </a:rPr>
              <a:t>Obtaining care for aging parents </a:t>
            </a:r>
            <a:endParaRPr lang="en-GB" altLang="en-US" sz="2000" dirty="0">
              <a:solidFill>
                <a:schemeClr val="bg1"/>
              </a:solidFill>
            </a:endParaRPr>
          </a:p>
        </p:txBody>
      </p:sp>
    </p:spTree>
    <p:extLst>
      <p:ext uri="{BB962C8B-B14F-4D97-AF65-F5344CB8AC3E}">
        <p14:creationId xmlns:p14="http://schemas.microsoft.com/office/powerpoint/2010/main" val="1979528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77904" y="836613"/>
            <a:ext cx="4103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2800" b="1" dirty="0" smtClean="0">
                <a:solidFill>
                  <a:schemeClr val="bg1"/>
                </a:solidFill>
              </a:rPr>
              <a:t>Effects on the Victim </a:t>
            </a:r>
            <a:endParaRPr lang="en-GB" altLang="en-US" sz="2800" b="1" dirty="0">
              <a:solidFill>
                <a:schemeClr val="bg1"/>
              </a:solidFill>
            </a:endParaRPr>
          </a:p>
        </p:txBody>
      </p:sp>
      <p:sp>
        <p:nvSpPr>
          <p:cNvPr id="3077" name="TextBox 4"/>
          <p:cNvSpPr txBox="1">
            <a:spLocks noChangeArrowheads="1"/>
          </p:cNvSpPr>
          <p:nvPr/>
        </p:nvSpPr>
        <p:spPr bwMode="auto">
          <a:xfrm>
            <a:off x="684213" y="1700808"/>
            <a:ext cx="712787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altLang="en-US" sz="2000" dirty="0" smtClean="0">
                <a:solidFill>
                  <a:schemeClr val="bg1"/>
                </a:solidFill>
              </a:rPr>
              <a:t>In Scotland forced marriage is seen as a form of Domestic Abuse, an abuse of human rights and when children are involved, child abuse. </a:t>
            </a:r>
          </a:p>
          <a:p>
            <a:r>
              <a:rPr lang="en-GB" altLang="en-US" sz="2000" dirty="0" smtClean="0">
                <a:solidFill>
                  <a:schemeClr val="bg1"/>
                </a:solidFill>
              </a:rPr>
              <a:t>Isolation</a:t>
            </a:r>
          </a:p>
          <a:p>
            <a:r>
              <a:rPr lang="en-GB" altLang="en-US" sz="2000" dirty="0" smtClean="0">
                <a:solidFill>
                  <a:schemeClr val="bg1"/>
                </a:solidFill>
              </a:rPr>
              <a:t>Trust issues</a:t>
            </a:r>
          </a:p>
          <a:p>
            <a:r>
              <a:rPr lang="en-GB" altLang="en-US" sz="2000" dirty="0" smtClean="0">
                <a:solidFill>
                  <a:schemeClr val="bg1"/>
                </a:solidFill>
              </a:rPr>
              <a:t>Limited English – making it difficult to get help</a:t>
            </a:r>
          </a:p>
          <a:p>
            <a:r>
              <a:rPr lang="en-GB" altLang="en-US" sz="2000" dirty="0" smtClean="0">
                <a:solidFill>
                  <a:schemeClr val="bg1"/>
                </a:solidFill>
              </a:rPr>
              <a:t>Stress</a:t>
            </a:r>
          </a:p>
          <a:p>
            <a:r>
              <a:rPr lang="en-GB" altLang="en-US" sz="2000" dirty="0" smtClean="0">
                <a:solidFill>
                  <a:schemeClr val="bg1"/>
                </a:solidFill>
              </a:rPr>
              <a:t>Mental Health Issues</a:t>
            </a:r>
          </a:p>
          <a:p>
            <a:r>
              <a:rPr lang="en-GB" altLang="en-US" sz="2000" dirty="0" smtClean="0">
                <a:solidFill>
                  <a:schemeClr val="bg1"/>
                </a:solidFill>
              </a:rPr>
              <a:t>Restricted Education (especially for young women)</a:t>
            </a:r>
          </a:p>
          <a:p>
            <a:r>
              <a:rPr lang="en-GB" altLang="en-US" sz="2000" dirty="0" smtClean="0">
                <a:solidFill>
                  <a:schemeClr val="bg1"/>
                </a:solidFill>
              </a:rPr>
              <a:t>Abuse – physical, emotional, sexual, financial </a:t>
            </a:r>
          </a:p>
          <a:p>
            <a:endParaRPr lang="en-GB" altLang="en-US" sz="2000" dirty="0">
              <a:solidFill>
                <a:srgbClr val="3399FF"/>
              </a:solidFill>
            </a:endParaRPr>
          </a:p>
        </p:txBody>
      </p:sp>
    </p:spTree>
    <p:extLst>
      <p:ext uri="{BB962C8B-B14F-4D97-AF65-F5344CB8AC3E}">
        <p14:creationId xmlns:p14="http://schemas.microsoft.com/office/powerpoint/2010/main" val="356828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4"/>
          <p:cNvSpPr txBox="1">
            <a:spLocks noChangeArrowheads="1"/>
          </p:cNvSpPr>
          <p:nvPr/>
        </p:nvSpPr>
        <p:spPr bwMode="auto">
          <a:xfrm>
            <a:off x="652381" y="2000742"/>
            <a:ext cx="7127875" cy="12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a:lnSpc>
                <a:spcPct val="90000"/>
              </a:lnSpc>
              <a:buNone/>
            </a:pPr>
            <a:endParaRPr lang="en-GB" altLang="en-US" sz="2800" dirty="0" smtClean="0">
              <a:solidFill>
                <a:schemeClr val="bg1"/>
              </a:solidFill>
            </a:endParaRPr>
          </a:p>
          <a:p>
            <a:pPr marL="0" indent="0" algn="ctr">
              <a:lnSpc>
                <a:spcPct val="90000"/>
              </a:lnSpc>
              <a:buNone/>
            </a:pPr>
            <a:endParaRPr lang="en-GB" altLang="en-US" sz="4400" dirty="0" smtClean="0">
              <a:solidFill>
                <a:schemeClr val="bg1"/>
              </a:solidFill>
            </a:endParaRP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950" y="1700808"/>
            <a:ext cx="6985000" cy="417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100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4"/>
          <p:cNvSpPr txBox="1">
            <a:spLocks noChangeArrowheads="1"/>
          </p:cNvSpPr>
          <p:nvPr/>
        </p:nvSpPr>
        <p:spPr bwMode="auto">
          <a:xfrm>
            <a:off x="652382" y="1988840"/>
            <a:ext cx="7127875" cy="16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a:lnSpc>
                <a:spcPct val="90000"/>
              </a:lnSpc>
              <a:buNone/>
            </a:pPr>
            <a:endParaRPr lang="en-GB" altLang="en-US" sz="2800" dirty="0" smtClean="0">
              <a:solidFill>
                <a:schemeClr val="bg1"/>
              </a:solidFill>
            </a:endParaRPr>
          </a:p>
          <a:p>
            <a:pPr marL="0" indent="0" algn="ctr">
              <a:lnSpc>
                <a:spcPct val="90000"/>
              </a:lnSpc>
              <a:buNone/>
            </a:pPr>
            <a:endParaRPr lang="en-GB" altLang="en-US" sz="2800" dirty="0" smtClean="0">
              <a:solidFill>
                <a:schemeClr val="bg1"/>
              </a:solidFill>
            </a:endParaRPr>
          </a:p>
          <a:p>
            <a:pPr marL="0" indent="0" algn="ctr">
              <a:lnSpc>
                <a:spcPct val="90000"/>
              </a:lnSpc>
              <a:buNone/>
            </a:pPr>
            <a:r>
              <a:rPr lang="en-GB" altLang="en-US" sz="4400" dirty="0" smtClean="0">
                <a:solidFill>
                  <a:schemeClr val="bg1"/>
                </a:solidFill>
              </a:rPr>
              <a:t>Pornography </a:t>
            </a:r>
            <a:endParaRPr lang="en-GB" altLang="en-US" sz="4400" dirty="0">
              <a:solidFill>
                <a:schemeClr val="bg1"/>
              </a:solidFill>
            </a:endParaRPr>
          </a:p>
        </p:txBody>
      </p:sp>
    </p:spTree>
    <p:extLst>
      <p:ext uri="{BB962C8B-B14F-4D97-AF65-F5344CB8AC3E}">
        <p14:creationId xmlns:p14="http://schemas.microsoft.com/office/powerpoint/2010/main" val="4933714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4"/>
          <p:cNvSpPr txBox="1">
            <a:spLocks noChangeArrowheads="1"/>
          </p:cNvSpPr>
          <p:nvPr/>
        </p:nvSpPr>
        <p:spPr bwMode="auto">
          <a:xfrm>
            <a:off x="652381" y="2000742"/>
            <a:ext cx="7127875" cy="12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a:lnSpc>
                <a:spcPct val="90000"/>
              </a:lnSpc>
              <a:buNone/>
            </a:pPr>
            <a:endParaRPr lang="en-GB" altLang="en-US" sz="2800" dirty="0" smtClean="0">
              <a:solidFill>
                <a:schemeClr val="bg1"/>
              </a:solidFill>
            </a:endParaRPr>
          </a:p>
          <a:p>
            <a:pPr marL="0" indent="0" algn="ctr">
              <a:lnSpc>
                <a:spcPct val="90000"/>
              </a:lnSpc>
              <a:buNone/>
            </a:pPr>
            <a:r>
              <a:rPr lang="en-GB" altLang="en-US" sz="4400" dirty="0" smtClean="0">
                <a:solidFill>
                  <a:schemeClr val="bg1"/>
                </a:solidFill>
              </a:rPr>
              <a:t>Human Trafficking</a:t>
            </a:r>
          </a:p>
        </p:txBody>
      </p:sp>
    </p:spTree>
    <p:extLst>
      <p:ext uri="{BB962C8B-B14F-4D97-AF65-F5344CB8AC3E}">
        <p14:creationId xmlns:p14="http://schemas.microsoft.com/office/powerpoint/2010/main" val="31939727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77904" y="836613"/>
            <a:ext cx="4103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2800" b="1" dirty="0" smtClean="0">
                <a:solidFill>
                  <a:schemeClr val="bg1"/>
                </a:solidFill>
              </a:rPr>
              <a:t>Human Trafficking </a:t>
            </a:r>
            <a:endParaRPr lang="en-GB" altLang="en-US" sz="2800" b="1" dirty="0">
              <a:solidFill>
                <a:schemeClr val="bg1"/>
              </a:solidFill>
            </a:endParaRPr>
          </a:p>
        </p:txBody>
      </p:sp>
      <p:sp>
        <p:nvSpPr>
          <p:cNvPr id="3077" name="TextBox 4"/>
          <p:cNvSpPr txBox="1">
            <a:spLocks noChangeArrowheads="1"/>
          </p:cNvSpPr>
          <p:nvPr/>
        </p:nvSpPr>
        <p:spPr bwMode="auto">
          <a:xfrm>
            <a:off x="684213" y="1700808"/>
            <a:ext cx="71278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altLang="en-US" dirty="0" smtClean="0">
                <a:solidFill>
                  <a:schemeClr val="bg1"/>
                </a:solidFill>
              </a:rPr>
              <a:t>In Scotland trafficking is illegal under the Criminal Justice Act (Scotland) 2003. the maximum sentence is 14 years in prison. To date there have been no successful prosecutions under this legislation. </a:t>
            </a:r>
            <a:endParaRPr lang="en-US" altLang="en-US" dirty="0">
              <a:solidFill>
                <a:schemeClr val="bg1"/>
              </a:solidFill>
            </a:endParaRPr>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4437112"/>
            <a:ext cx="2016125"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748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77904" y="836613"/>
            <a:ext cx="4103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2800" b="1" dirty="0" smtClean="0">
                <a:solidFill>
                  <a:schemeClr val="bg1"/>
                </a:solidFill>
              </a:rPr>
              <a:t>Human Trafficking</a:t>
            </a:r>
            <a:endParaRPr lang="en-GB" altLang="en-US" sz="2800" b="1" dirty="0">
              <a:solidFill>
                <a:schemeClr val="bg1"/>
              </a:solidFill>
            </a:endParaRPr>
          </a:p>
        </p:txBody>
      </p:sp>
      <p:sp>
        <p:nvSpPr>
          <p:cNvPr id="3077" name="TextBox 4"/>
          <p:cNvSpPr txBox="1">
            <a:spLocks noChangeArrowheads="1"/>
          </p:cNvSpPr>
          <p:nvPr/>
        </p:nvSpPr>
        <p:spPr bwMode="auto">
          <a:xfrm>
            <a:off x="684213" y="1700808"/>
            <a:ext cx="7127875" cy="430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altLang="en-US" sz="2400" dirty="0" smtClean="0">
                <a:solidFill>
                  <a:schemeClr val="bg1"/>
                </a:solidFill>
              </a:rPr>
              <a:t>In Scotland there is an anti trafficking team who recovered people thought to be trafficked for a variety of purposes. 2007/2008 statistics show that after a police operation more than 60 people were recovered, 25 of them were women trafficked for prostitution. </a:t>
            </a:r>
          </a:p>
          <a:p>
            <a:r>
              <a:rPr lang="en-GB" altLang="en-US" sz="2400" dirty="0" smtClean="0">
                <a:solidFill>
                  <a:schemeClr val="bg1"/>
                </a:solidFill>
              </a:rPr>
              <a:t>35 individuals were arrested, 17 were prosecuted, mainly for immigration or prostitution offences. </a:t>
            </a:r>
          </a:p>
          <a:p>
            <a:r>
              <a:rPr lang="en-GB" altLang="en-US" sz="2400" dirty="0" smtClean="0">
                <a:solidFill>
                  <a:schemeClr val="bg1"/>
                </a:solidFill>
              </a:rPr>
              <a:t>No child victims were recovered during this operation in Scotland.</a:t>
            </a:r>
            <a:endParaRPr lang="en-GB" altLang="en-US" sz="2400" dirty="0">
              <a:solidFill>
                <a:schemeClr val="bg1"/>
              </a:solidFill>
            </a:endParaRPr>
          </a:p>
        </p:txBody>
      </p:sp>
    </p:spTree>
    <p:extLst>
      <p:ext uri="{BB962C8B-B14F-4D97-AF65-F5344CB8AC3E}">
        <p14:creationId xmlns:p14="http://schemas.microsoft.com/office/powerpoint/2010/main" val="2909234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699792" y="847345"/>
            <a:ext cx="41036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None/>
            </a:pPr>
            <a:r>
              <a:rPr lang="en-GB" altLang="en-US" sz="2000" b="1" dirty="0" smtClean="0">
                <a:solidFill>
                  <a:schemeClr val="bg1"/>
                </a:solidFill>
              </a:rPr>
              <a:t>United Kingdom Human Trafficking Centre (UKHTC)</a:t>
            </a:r>
            <a:endParaRPr lang="en-GB" altLang="en-US" sz="2000" b="1" dirty="0">
              <a:solidFill>
                <a:schemeClr val="bg1"/>
              </a:solidFill>
            </a:endParaRPr>
          </a:p>
        </p:txBody>
      </p:sp>
      <p:sp>
        <p:nvSpPr>
          <p:cNvPr id="3077" name="TextBox 4"/>
          <p:cNvSpPr txBox="1">
            <a:spLocks noChangeArrowheads="1"/>
          </p:cNvSpPr>
          <p:nvPr/>
        </p:nvSpPr>
        <p:spPr bwMode="auto">
          <a:xfrm>
            <a:off x="684213" y="1700808"/>
            <a:ext cx="7127875"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80000"/>
              </a:lnSpc>
            </a:pPr>
            <a:r>
              <a:rPr lang="en-GB" altLang="en-US" sz="2000" dirty="0" smtClean="0">
                <a:solidFill>
                  <a:schemeClr val="bg1"/>
                </a:solidFill>
              </a:rPr>
              <a:t>In 2008 the UKHTC launched their public awareness campaign Blue Blindfold </a:t>
            </a:r>
            <a:r>
              <a:rPr lang="en-GB" altLang="en-US" sz="2000" dirty="0" smtClean="0">
                <a:solidFill>
                  <a:schemeClr val="bg1"/>
                </a:solidFill>
                <a:hlinkClick r:id="rId4"/>
              </a:rPr>
              <a:t>www.blueblindfold.co.uk</a:t>
            </a:r>
            <a:r>
              <a:rPr lang="en-GB" altLang="en-US" sz="2000" dirty="0" smtClean="0">
                <a:solidFill>
                  <a:schemeClr val="bg1"/>
                </a:solidFill>
              </a:rPr>
              <a:t> </a:t>
            </a:r>
          </a:p>
          <a:p>
            <a:pPr>
              <a:lnSpc>
                <a:spcPct val="80000"/>
              </a:lnSpc>
            </a:pPr>
            <a:r>
              <a:rPr lang="en-GB" altLang="en-US" sz="2000" dirty="0" smtClean="0">
                <a:solidFill>
                  <a:schemeClr val="bg1"/>
                </a:solidFill>
              </a:rPr>
              <a:t>The campaign raises awareness about all forms of human trafficking and the message is that it is happening in our local communities </a:t>
            </a:r>
          </a:p>
          <a:p>
            <a:pPr>
              <a:lnSpc>
                <a:spcPct val="80000"/>
              </a:lnSpc>
            </a:pPr>
            <a:r>
              <a:rPr lang="en-GB" altLang="en-US" sz="2000" dirty="0" smtClean="0">
                <a:solidFill>
                  <a:schemeClr val="bg1"/>
                </a:solidFill>
              </a:rPr>
              <a:t>The UKHTC helps co-ordinate victim care when people are recovered </a:t>
            </a:r>
          </a:p>
          <a:p>
            <a:pPr>
              <a:lnSpc>
                <a:spcPct val="80000"/>
              </a:lnSpc>
            </a:pPr>
            <a:r>
              <a:rPr lang="en-US" altLang="en-US" sz="2000" dirty="0" smtClean="0">
                <a:solidFill>
                  <a:schemeClr val="bg1"/>
                </a:solidFill>
              </a:rPr>
              <a:t>In respect of the 2014 Commonwealth Games the Scottish Government </a:t>
            </a:r>
            <a:r>
              <a:rPr lang="en-US" altLang="en-US" sz="2000" dirty="0" smtClean="0">
                <a:solidFill>
                  <a:schemeClr val="bg1"/>
                </a:solidFill>
              </a:rPr>
              <a:t>worked </a:t>
            </a:r>
            <a:r>
              <a:rPr lang="en-US" altLang="en-US" sz="2000" dirty="0" smtClean="0">
                <a:solidFill>
                  <a:schemeClr val="bg1"/>
                </a:solidFill>
              </a:rPr>
              <a:t>with its partner </a:t>
            </a:r>
            <a:r>
              <a:rPr lang="en-US" altLang="en-US" sz="2000" dirty="0" err="1" smtClean="0">
                <a:solidFill>
                  <a:schemeClr val="bg1"/>
                </a:solidFill>
              </a:rPr>
              <a:t>organisations</a:t>
            </a:r>
            <a:r>
              <a:rPr lang="en-US" altLang="en-US" sz="2000" dirty="0" smtClean="0">
                <a:solidFill>
                  <a:schemeClr val="bg1"/>
                </a:solidFill>
              </a:rPr>
              <a:t> and the police to ensure that procedures </a:t>
            </a:r>
            <a:r>
              <a:rPr lang="en-US" altLang="en-US" sz="2000" dirty="0" smtClean="0">
                <a:solidFill>
                  <a:schemeClr val="bg1"/>
                </a:solidFill>
              </a:rPr>
              <a:t>were</a:t>
            </a:r>
            <a:r>
              <a:rPr lang="en-US" altLang="en-US" sz="2000" dirty="0" smtClean="0">
                <a:solidFill>
                  <a:schemeClr val="bg1"/>
                </a:solidFill>
              </a:rPr>
              <a:t> </a:t>
            </a:r>
            <a:r>
              <a:rPr lang="en-US" altLang="en-US" sz="2000" dirty="0" smtClean="0">
                <a:solidFill>
                  <a:schemeClr val="bg1"/>
                </a:solidFill>
              </a:rPr>
              <a:t>put in place to </a:t>
            </a:r>
            <a:r>
              <a:rPr lang="en-US" altLang="en-US" sz="2000" dirty="0" err="1" smtClean="0">
                <a:solidFill>
                  <a:schemeClr val="bg1"/>
                </a:solidFill>
              </a:rPr>
              <a:t>minimise</a:t>
            </a:r>
            <a:r>
              <a:rPr lang="en-US" altLang="en-US" sz="2000" dirty="0" smtClean="0">
                <a:solidFill>
                  <a:schemeClr val="bg1"/>
                </a:solidFill>
              </a:rPr>
              <a:t> opportunities for trafficking in human beings for forced </a:t>
            </a:r>
            <a:r>
              <a:rPr lang="en-US" altLang="en-US" sz="2000" dirty="0" err="1" smtClean="0">
                <a:solidFill>
                  <a:schemeClr val="bg1"/>
                </a:solidFill>
              </a:rPr>
              <a:t>labour</a:t>
            </a:r>
            <a:r>
              <a:rPr lang="en-US" altLang="en-US" sz="2000" dirty="0" smtClean="0">
                <a:solidFill>
                  <a:schemeClr val="bg1"/>
                </a:solidFill>
              </a:rPr>
              <a:t> during the construction phase and to tackle potential trafficking for sexual exploitation while the games are running </a:t>
            </a:r>
            <a:endParaRPr lang="en-US" altLang="en-US" sz="2000" dirty="0" smtClean="0">
              <a:solidFill>
                <a:schemeClr val="bg1"/>
              </a:solidFill>
            </a:endParaRPr>
          </a:p>
          <a:p>
            <a:pPr>
              <a:lnSpc>
                <a:spcPct val="80000"/>
              </a:lnSpc>
            </a:pPr>
            <a:r>
              <a:rPr lang="en-US" altLang="en-US" sz="2000" dirty="0" smtClean="0">
                <a:solidFill>
                  <a:schemeClr val="bg1"/>
                </a:solidFill>
              </a:rPr>
              <a:t>World sporting events attract the demand for prostitution therefor trafficking increases at these times. </a:t>
            </a:r>
            <a:endParaRPr lang="en-US" altLang="en-US" sz="2000" dirty="0">
              <a:solidFill>
                <a:schemeClr val="bg1"/>
              </a:solidFill>
            </a:endParaRPr>
          </a:p>
        </p:txBody>
      </p:sp>
    </p:spTree>
    <p:extLst>
      <p:ext uri="{BB962C8B-B14F-4D97-AF65-F5344CB8AC3E}">
        <p14:creationId xmlns:p14="http://schemas.microsoft.com/office/powerpoint/2010/main" val="38717774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4"/>
          <p:cNvSpPr txBox="1">
            <a:spLocks noChangeArrowheads="1"/>
          </p:cNvSpPr>
          <p:nvPr/>
        </p:nvSpPr>
        <p:spPr bwMode="auto">
          <a:xfrm>
            <a:off x="652381" y="2034704"/>
            <a:ext cx="71278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a:lnSpc>
                <a:spcPct val="90000"/>
              </a:lnSpc>
              <a:buNone/>
            </a:pPr>
            <a:endParaRPr lang="en-GB" altLang="en-US" sz="4400" dirty="0" smtClean="0">
              <a:solidFill>
                <a:schemeClr val="bg1"/>
              </a:solidFill>
            </a:endParaRPr>
          </a:p>
          <a:p>
            <a:pPr marL="0" indent="0" algn="ctr">
              <a:lnSpc>
                <a:spcPct val="90000"/>
              </a:lnSpc>
              <a:buNone/>
            </a:pPr>
            <a:r>
              <a:rPr lang="en-GB" altLang="en-US" sz="4400" dirty="0" smtClean="0">
                <a:solidFill>
                  <a:schemeClr val="bg1"/>
                </a:solidFill>
              </a:rPr>
              <a:t>Mail Order Bride</a:t>
            </a:r>
            <a:endParaRPr lang="en-GB" altLang="en-US" sz="2800" dirty="0" smtClean="0">
              <a:solidFill>
                <a:schemeClr val="bg1"/>
              </a:solidFill>
            </a:endParaRPr>
          </a:p>
        </p:txBody>
      </p:sp>
    </p:spTree>
    <p:extLst>
      <p:ext uri="{BB962C8B-B14F-4D97-AF65-F5344CB8AC3E}">
        <p14:creationId xmlns:p14="http://schemas.microsoft.com/office/powerpoint/2010/main" val="2745131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699792" y="847345"/>
            <a:ext cx="4103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GB" altLang="en-US" sz="2800" b="1" dirty="0" smtClean="0">
                <a:solidFill>
                  <a:schemeClr val="bg1"/>
                </a:solidFill>
              </a:rPr>
              <a:t>Mail Order Brides </a:t>
            </a:r>
            <a:endParaRPr lang="en-GB" altLang="en-US" sz="2800" b="1" dirty="0">
              <a:solidFill>
                <a:schemeClr val="bg1"/>
              </a:solidFill>
            </a:endParaRPr>
          </a:p>
        </p:txBody>
      </p:sp>
      <p:sp>
        <p:nvSpPr>
          <p:cNvPr id="3077" name="TextBox 4"/>
          <p:cNvSpPr txBox="1">
            <a:spLocks noChangeArrowheads="1"/>
          </p:cNvSpPr>
          <p:nvPr/>
        </p:nvSpPr>
        <p:spPr bwMode="auto">
          <a:xfrm>
            <a:off x="684213" y="1700808"/>
            <a:ext cx="7127875" cy="416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GB" altLang="en-US" sz="1800" dirty="0">
                <a:solidFill>
                  <a:schemeClr val="bg1">
                    <a:lumMod val="95000"/>
                  </a:schemeClr>
                </a:solidFill>
              </a:rPr>
              <a:t>Mail order brides work with international marriage agencies which is legal in most countries however some countries have introduced policies to protect women who may be abused once they are married due to a number of high profile cases of women who have been abused or murdered by their foreign husband. </a:t>
            </a:r>
          </a:p>
          <a:p>
            <a:pPr>
              <a:lnSpc>
                <a:spcPct val="90000"/>
              </a:lnSpc>
            </a:pPr>
            <a:endParaRPr lang="en-GB" altLang="en-US" sz="1800" dirty="0">
              <a:solidFill>
                <a:schemeClr val="bg1">
                  <a:lumMod val="95000"/>
                </a:schemeClr>
              </a:solidFill>
            </a:endParaRPr>
          </a:p>
          <a:p>
            <a:pPr>
              <a:lnSpc>
                <a:spcPct val="90000"/>
              </a:lnSpc>
            </a:pPr>
            <a:r>
              <a:rPr lang="en-GB" altLang="en-US" sz="1800" dirty="0">
                <a:solidFill>
                  <a:schemeClr val="bg1">
                    <a:lumMod val="95000"/>
                  </a:schemeClr>
                </a:solidFill>
              </a:rPr>
              <a:t>The U.S. introduced stringent immigration laws to tackle the issue</a:t>
            </a:r>
          </a:p>
          <a:p>
            <a:pPr>
              <a:lnSpc>
                <a:spcPct val="90000"/>
              </a:lnSpc>
            </a:pPr>
            <a:r>
              <a:rPr lang="en-GB" altLang="en-US" sz="1800" dirty="0">
                <a:solidFill>
                  <a:schemeClr val="bg1">
                    <a:lumMod val="95000"/>
                  </a:schemeClr>
                </a:solidFill>
              </a:rPr>
              <a:t>The Philippines enacted an anti-mail order bride law in 1990</a:t>
            </a:r>
          </a:p>
          <a:p>
            <a:pPr>
              <a:lnSpc>
                <a:spcPct val="90000"/>
              </a:lnSpc>
            </a:pPr>
            <a:r>
              <a:rPr lang="en-GB" altLang="en-US" sz="1800" dirty="0">
                <a:solidFill>
                  <a:schemeClr val="bg1">
                    <a:lumMod val="95000"/>
                  </a:schemeClr>
                </a:solidFill>
              </a:rPr>
              <a:t>The Australian government introduced new policies in 2004 to eradicate ‘inappropriate immigration’ to tackle mail order bride issues </a:t>
            </a:r>
          </a:p>
          <a:p>
            <a:pPr>
              <a:lnSpc>
                <a:spcPct val="90000"/>
              </a:lnSpc>
            </a:pPr>
            <a:endParaRPr lang="en-GB" altLang="en-US" sz="1800" dirty="0">
              <a:solidFill>
                <a:schemeClr val="bg1">
                  <a:lumMod val="95000"/>
                </a:schemeClr>
              </a:solidFill>
            </a:endParaRPr>
          </a:p>
          <a:p>
            <a:pPr>
              <a:lnSpc>
                <a:spcPct val="90000"/>
              </a:lnSpc>
            </a:pPr>
            <a:r>
              <a:rPr lang="en-GB" altLang="en-US" sz="1800" dirty="0">
                <a:solidFill>
                  <a:schemeClr val="bg1">
                    <a:lumMod val="95000"/>
                  </a:schemeClr>
                </a:solidFill>
              </a:rPr>
              <a:t>But you just have to Google ‘Mail Order Bride’ to see how easy it is to exploit vulnerable young women for money. </a:t>
            </a:r>
            <a:endParaRPr lang="en-GB" altLang="en-US" sz="1800" dirty="0">
              <a:solidFill>
                <a:schemeClr val="bg1">
                  <a:lumMod val="95000"/>
                </a:schemeClr>
              </a:solidFill>
            </a:endParaRPr>
          </a:p>
        </p:txBody>
      </p:sp>
    </p:spTree>
    <p:extLst>
      <p:ext uri="{BB962C8B-B14F-4D97-AF65-F5344CB8AC3E}">
        <p14:creationId xmlns:p14="http://schemas.microsoft.com/office/powerpoint/2010/main" val="34245580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en-US" altLang="en-US"/>
          </a:p>
        </p:txBody>
      </p:sp>
      <p:pic>
        <p:nvPicPr>
          <p:cNvPr id="24579"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7200" y="620713"/>
            <a:ext cx="8229600" cy="5832475"/>
          </a:xfrm>
        </p:spPr>
      </p:pic>
    </p:spTree>
    <p:extLst>
      <p:ext uri="{BB962C8B-B14F-4D97-AF65-F5344CB8AC3E}">
        <p14:creationId xmlns:p14="http://schemas.microsoft.com/office/powerpoint/2010/main" val="13356286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77904" y="836613"/>
            <a:ext cx="4103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2800" b="1" dirty="0" smtClean="0">
                <a:solidFill>
                  <a:schemeClr val="bg1"/>
                </a:solidFill>
              </a:rPr>
              <a:t>Contact </a:t>
            </a:r>
            <a:endParaRPr lang="en-GB" altLang="en-US" sz="2800" b="1" dirty="0">
              <a:solidFill>
                <a:schemeClr val="bg1"/>
              </a:solidFill>
            </a:endParaRPr>
          </a:p>
        </p:txBody>
      </p:sp>
      <p:sp>
        <p:nvSpPr>
          <p:cNvPr id="3077" name="TextBox 4"/>
          <p:cNvSpPr txBox="1">
            <a:spLocks noChangeArrowheads="1"/>
          </p:cNvSpPr>
          <p:nvPr/>
        </p:nvSpPr>
        <p:spPr bwMode="auto">
          <a:xfrm>
            <a:off x="684213" y="1700808"/>
            <a:ext cx="7127875" cy="260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altLang="en-US" sz="2400" dirty="0" smtClean="0">
                <a:solidFill>
                  <a:schemeClr val="bg1"/>
                </a:solidFill>
              </a:rPr>
              <a:t>Contact: Paula Dunn</a:t>
            </a:r>
          </a:p>
          <a:p>
            <a:r>
              <a:rPr lang="en-GB" altLang="en-US" sz="2400" dirty="0" smtClean="0">
                <a:solidFill>
                  <a:schemeClr val="bg1"/>
                </a:solidFill>
              </a:rPr>
              <a:t>The Rosey Project &amp; Glasgow &amp; Clyde Rape Crisis</a:t>
            </a:r>
          </a:p>
          <a:p>
            <a:r>
              <a:rPr lang="en-GB" altLang="en-US" sz="2400" dirty="0" smtClean="0">
                <a:solidFill>
                  <a:schemeClr val="bg1"/>
                </a:solidFill>
              </a:rPr>
              <a:t>Helpline: 08088 00 00 14</a:t>
            </a:r>
          </a:p>
          <a:p>
            <a:r>
              <a:rPr lang="en-GB" altLang="en-US" sz="2400" dirty="0" smtClean="0">
                <a:solidFill>
                  <a:schemeClr val="bg1"/>
                </a:solidFill>
              </a:rPr>
              <a:t>Email: </a:t>
            </a:r>
            <a:r>
              <a:rPr lang="en-GB" altLang="en-US" sz="2400" dirty="0" smtClean="0">
                <a:solidFill>
                  <a:schemeClr val="bg1"/>
                </a:solidFill>
                <a:hlinkClick r:id="rId4"/>
              </a:rPr>
              <a:t>paula@rapecrisiscentre-glasgow.co.uk</a:t>
            </a:r>
            <a:r>
              <a:rPr lang="en-GB" altLang="en-US" sz="2400" dirty="0" smtClean="0">
                <a:solidFill>
                  <a:schemeClr val="bg1"/>
                </a:solidFill>
              </a:rPr>
              <a:t> </a:t>
            </a:r>
          </a:p>
          <a:p>
            <a:r>
              <a:rPr lang="en-GB" altLang="en-US" sz="2400" dirty="0" smtClean="0">
                <a:solidFill>
                  <a:schemeClr val="bg1"/>
                </a:solidFill>
              </a:rPr>
              <a:t>Web: </a:t>
            </a:r>
            <a:r>
              <a:rPr lang="en-GB" altLang="en-US" sz="2400" dirty="0" smtClean="0">
                <a:solidFill>
                  <a:schemeClr val="bg1"/>
                </a:solidFill>
                <a:hlinkClick r:id="rId5"/>
              </a:rPr>
              <a:t>www.roseyproject.co.uk</a:t>
            </a:r>
            <a:endParaRPr lang="en-GB" altLang="en-US" sz="2400" dirty="0">
              <a:solidFill>
                <a:schemeClr val="bg1"/>
              </a:solidFill>
            </a:endParaRPr>
          </a:p>
        </p:txBody>
      </p:sp>
    </p:spTree>
    <p:extLst>
      <p:ext uri="{BB962C8B-B14F-4D97-AF65-F5344CB8AC3E}">
        <p14:creationId xmlns:p14="http://schemas.microsoft.com/office/powerpoint/2010/main" val="2373604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77904" y="836613"/>
            <a:ext cx="4103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b="1" dirty="0" smtClean="0">
                <a:solidFill>
                  <a:schemeClr val="bg1"/>
                </a:solidFill>
              </a:rPr>
              <a:t>Pornography</a:t>
            </a:r>
            <a:endParaRPr lang="en-GB" altLang="en-US" b="1" dirty="0">
              <a:solidFill>
                <a:schemeClr val="bg1"/>
              </a:solidFill>
            </a:endParaRPr>
          </a:p>
        </p:txBody>
      </p:sp>
      <p:sp>
        <p:nvSpPr>
          <p:cNvPr id="3077" name="TextBox 4"/>
          <p:cNvSpPr txBox="1">
            <a:spLocks noChangeArrowheads="1"/>
          </p:cNvSpPr>
          <p:nvPr/>
        </p:nvSpPr>
        <p:spPr bwMode="auto">
          <a:xfrm>
            <a:off x="684213" y="1916113"/>
            <a:ext cx="712787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r>
              <a:rPr lang="en-GB" altLang="en-US" sz="2800" dirty="0" smtClean="0">
                <a:solidFill>
                  <a:schemeClr val="bg1"/>
                </a:solidFill>
              </a:rPr>
              <a:t>More and more young people are turning to the internet to find the answers to the questions they have……</a:t>
            </a:r>
          </a:p>
          <a:p>
            <a:pPr>
              <a:lnSpc>
                <a:spcPct val="90000"/>
              </a:lnSpc>
            </a:pPr>
            <a:r>
              <a:rPr lang="en-GB" altLang="en-US" sz="2800" dirty="0" smtClean="0">
                <a:solidFill>
                  <a:schemeClr val="bg1"/>
                </a:solidFill>
              </a:rPr>
              <a:t>What is sex?</a:t>
            </a:r>
          </a:p>
          <a:p>
            <a:pPr>
              <a:lnSpc>
                <a:spcPct val="90000"/>
              </a:lnSpc>
            </a:pPr>
            <a:r>
              <a:rPr lang="en-GB" altLang="en-US" sz="2800" dirty="0" smtClean="0">
                <a:solidFill>
                  <a:schemeClr val="bg1"/>
                </a:solidFill>
              </a:rPr>
              <a:t>What is a relationship?</a:t>
            </a:r>
          </a:p>
          <a:p>
            <a:pPr>
              <a:lnSpc>
                <a:spcPct val="90000"/>
              </a:lnSpc>
            </a:pPr>
            <a:r>
              <a:rPr lang="en-GB" altLang="en-US" sz="2800" dirty="0" smtClean="0">
                <a:solidFill>
                  <a:schemeClr val="bg1"/>
                </a:solidFill>
              </a:rPr>
              <a:t>What should I be doing with my girlfriend/boyfriend?</a:t>
            </a:r>
          </a:p>
          <a:p>
            <a:pPr>
              <a:lnSpc>
                <a:spcPct val="90000"/>
              </a:lnSpc>
            </a:pPr>
            <a:r>
              <a:rPr lang="en-GB" altLang="en-US" sz="2800" dirty="0" smtClean="0">
                <a:solidFill>
                  <a:schemeClr val="bg1"/>
                </a:solidFill>
              </a:rPr>
              <a:t>What’s normal?</a:t>
            </a:r>
          </a:p>
          <a:p>
            <a:pPr>
              <a:lnSpc>
                <a:spcPct val="90000"/>
              </a:lnSpc>
            </a:pPr>
            <a:r>
              <a:rPr lang="en-GB" altLang="en-US" sz="2800" dirty="0" smtClean="0">
                <a:solidFill>
                  <a:schemeClr val="bg1"/>
                </a:solidFill>
              </a:rPr>
              <a:t>Some search engines will show this when someone wants to know about sex…</a:t>
            </a:r>
            <a:endParaRPr lang="en-US" altLang="en-US" sz="2800" dirty="0">
              <a:solidFill>
                <a:schemeClr val="bg1"/>
              </a:solidFill>
            </a:endParaRPr>
          </a:p>
        </p:txBody>
      </p:sp>
    </p:spTree>
    <p:extLst>
      <p:ext uri="{BB962C8B-B14F-4D97-AF65-F5344CB8AC3E}">
        <p14:creationId xmlns:p14="http://schemas.microsoft.com/office/powerpoint/2010/main" val="1928212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altLang="en-US"/>
          </a:p>
        </p:txBody>
      </p:sp>
      <p:sp>
        <p:nvSpPr>
          <p:cNvPr id="7171" name="Rectangle 3"/>
          <p:cNvSpPr>
            <a:spLocks noGrp="1" noChangeArrowheads="1"/>
          </p:cNvSpPr>
          <p:nvPr>
            <p:ph type="body" idx="1"/>
          </p:nvPr>
        </p:nvSpPr>
        <p:spPr/>
        <p:txBody>
          <a:bodyPr/>
          <a:lstStyle/>
          <a:p>
            <a:endParaRPr lang="en-US" altLang="en-US"/>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76238"/>
            <a:ext cx="7923212" cy="610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531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771800" y="836613"/>
            <a:ext cx="4103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b="1" dirty="0" smtClean="0">
                <a:solidFill>
                  <a:schemeClr val="bg1"/>
                </a:solidFill>
              </a:rPr>
              <a:t>Pornography</a:t>
            </a:r>
            <a:endParaRPr lang="en-GB" altLang="en-US" b="1" dirty="0">
              <a:solidFill>
                <a:schemeClr val="bg1"/>
              </a:solidFill>
            </a:endParaRPr>
          </a:p>
        </p:txBody>
      </p:sp>
      <p:sp>
        <p:nvSpPr>
          <p:cNvPr id="3077" name="TextBox 4"/>
          <p:cNvSpPr txBox="1">
            <a:spLocks noChangeArrowheads="1"/>
          </p:cNvSpPr>
          <p:nvPr/>
        </p:nvSpPr>
        <p:spPr bwMode="auto">
          <a:xfrm>
            <a:off x="684213" y="1916113"/>
            <a:ext cx="7127875"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pPr>
            <a:endParaRPr lang="en-GB" altLang="en-US" sz="2800" dirty="0">
              <a:solidFill>
                <a:schemeClr val="bg1"/>
              </a:solidFill>
            </a:endParaRPr>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3" y="438150"/>
            <a:ext cx="9344026" cy="598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440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987675" y="836613"/>
            <a:ext cx="4103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b="1" dirty="0" smtClean="0">
                <a:solidFill>
                  <a:schemeClr val="bg1"/>
                </a:solidFill>
              </a:rPr>
              <a:t>Rape Tube </a:t>
            </a:r>
            <a:endParaRPr lang="en-GB" altLang="en-US" b="1" dirty="0">
              <a:solidFill>
                <a:schemeClr val="bg1"/>
              </a:solidFill>
            </a:endParaRPr>
          </a:p>
        </p:txBody>
      </p:sp>
      <p:sp>
        <p:nvSpPr>
          <p:cNvPr id="3077" name="TextBox 4"/>
          <p:cNvSpPr txBox="1">
            <a:spLocks noChangeArrowheads="1"/>
          </p:cNvSpPr>
          <p:nvPr/>
        </p:nvSpPr>
        <p:spPr bwMode="auto">
          <a:xfrm>
            <a:off x="684213" y="1916113"/>
            <a:ext cx="71278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altLang="en-US" sz="2400" dirty="0" smtClean="0">
                <a:solidFill>
                  <a:schemeClr val="bg1"/>
                </a:solidFill>
              </a:rPr>
              <a:t>One of the highest grossing genres of pornography on the internet is violent porn. Billions of pounds each year is spent by ordinary people (usually men/boys) to access pornography, increasingly the sites accessed depict forced and extremely violent sexual acts. One of the most ‘popular sites’ featuring and targeting young people  is Rape Tube………….</a:t>
            </a:r>
            <a:endParaRPr lang="en-US" altLang="en-US" sz="2400" dirty="0">
              <a:solidFill>
                <a:schemeClr val="bg1"/>
              </a:solidFill>
            </a:endParaRPr>
          </a:p>
        </p:txBody>
      </p:sp>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4981429"/>
            <a:ext cx="2713038" cy="183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678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en-US" altLang="en-US"/>
          </a:p>
        </p:txBody>
      </p:sp>
      <p:sp>
        <p:nvSpPr>
          <p:cNvPr id="11267" name="Rectangle 3"/>
          <p:cNvSpPr>
            <a:spLocks noGrp="1" noChangeArrowheads="1"/>
          </p:cNvSpPr>
          <p:nvPr>
            <p:ph type="body" idx="1"/>
          </p:nvPr>
        </p:nvSpPr>
        <p:spPr/>
        <p:txBody>
          <a:bodyPr/>
          <a:lstStyle/>
          <a:p>
            <a:endParaRPr lang="en-US" altLang="en-US"/>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93663"/>
            <a:ext cx="9866313" cy="704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086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endParaRPr lang="en-US" altLang="en-US"/>
          </a:p>
        </p:txBody>
      </p:sp>
      <p:sp>
        <p:nvSpPr>
          <p:cNvPr id="59395" name="Rectangle 3"/>
          <p:cNvSpPr>
            <a:spLocks noGrp="1" noChangeArrowheads="1"/>
          </p:cNvSpPr>
          <p:nvPr>
            <p:ph type="body" idx="1"/>
          </p:nvPr>
        </p:nvSpPr>
        <p:spPr/>
        <p:txBody>
          <a:bodyPr/>
          <a:lstStyle/>
          <a:p>
            <a:endParaRPr lang="en-US" altLang="en-US"/>
          </a:p>
        </p:txBody>
      </p:sp>
      <p:pic>
        <p:nvPicPr>
          <p:cNvPr id="593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8" y="-22225"/>
            <a:ext cx="9390063" cy="690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423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1541</Words>
  <Application>Microsoft Office PowerPoint</Application>
  <PresentationFormat>On-screen Show (4:3)</PresentationFormat>
  <Paragraphs>136</Paragraphs>
  <Slides>37</Slides>
  <Notes>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WorkGroup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Dunn</dc:creator>
  <cp:lastModifiedBy>Paula Dunn</cp:lastModifiedBy>
  <cp:revision>8</cp:revision>
  <dcterms:created xsi:type="dcterms:W3CDTF">2018-02-13T10:24:05Z</dcterms:created>
  <dcterms:modified xsi:type="dcterms:W3CDTF">2018-03-15T10:26:08Z</dcterms:modified>
</cp:coreProperties>
</file>