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customXml/itemProps1.xml" ContentType="application/vnd.openxmlformats-officedocument.customXmlProperties+xml"/>
  <Default Extension="rels" ContentType="application/vnd.openxmlformats-package.relationship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Default Extension="bin" ContentType="application/vnd.openxmlformats-officedocument.presentationml.printerSettings"/>
  <Default Extension="png" ContentType="image/png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customXml/itemProps2.xml" ContentType="application/vnd.openxmlformats-officedocument.customXmlProperties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Default Extension="jpeg" ContentType="image/jpeg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16" r:id="rId2"/>
  </p:sldMasterIdLst>
  <p:notesMasterIdLst>
    <p:notesMasterId r:id="rId4"/>
  </p:notesMasterIdLst>
  <p:sldIdLst>
    <p:sldId id="258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0" d="100"/>
          <a:sy n="140" d="100"/>
        </p:scale>
        <p:origin x="-96" y="-2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11" Type="http://schemas.openxmlformats.org/officeDocument/2006/relationships/customXml" Target="../customXml/item2.xml"/><Relationship Id="rId5" Type="http://schemas.openxmlformats.org/officeDocument/2006/relationships/printerSettings" Target="printerSettings/printerSettings1.bin"/><Relationship Id="rId10" Type="http://schemas.openxmlformats.org/officeDocument/2006/relationships/customXml" Target="../customXml/item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4F5484E-70C8-9340-80FD-47781C0081C1}" type="datetimeFigureOut">
              <a:rPr lang="en-GB"/>
              <a:pPr/>
              <a:t>05/01/15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A163986-3774-C54E-AE28-EDB22F33BA9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44502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>
              <a:ea typeface="ＭＳ Ｐゴシック" pitchFamily="-1" charset="-128"/>
            </a:endParaRPr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1pPr>
            <a:lvl2pPr marL="38507988" indent="-380428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2pPr>
            <a:lvl3pPr marL="1158875" indent="-2317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3pPr>
            <a:lvl4pPr marL="1624013" indent="-2317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4pPr>
            <a:lvl5pPr marL="2087563" indent="-2317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5pPr>
            <a:lvl6pPr marL="2544763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6pPr>
            <a:lvl7pPr marL="3001963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7pPr>
            <a:lvl8pPr marL="3459163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8pPr>
            <a:lvl9pPr marL="3916363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65B9DD3E-830D-4818-B746-BDE19CB3D83B}" type="slidenum">
              <a:rPr lang="en-GB" altLang="en-US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en-GB" altLang="en-US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charset="0"/>
              </a:defRPr>
            </a:lvl1pPr>
          </a:lstStyle>
          <a:p>
            <a:fld id="{C7A0A016-434F-B545-A949-8512E1F9D865}" type="datetime1">
              <a:rPr lang="en-US"/>
              <a:pPr/>
              <a:t>05/01/15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charset="0"/>
              </a:defRPr>
            </a:lvl1pPr>
          </a:lstStyle>
          <a:p>
            <a:fld id="{FFD0347A-1387-014D-9AAA-1C03DB00935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7379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charset="0"/>
              </a:defRPr>
            </a:lvl1pPr>
          </a:lstStyle>
          <a:p>
            <a:fld id="{24ED2DDA-829B-4B43-8854-DBF757526D52}" type="datetime1">
              <a:rPr lang="en-US"/>
              <a:pPr/>
              <a:t>05/01/15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charset="0"/>
              </a:defRPr>
            </a:lvl1pPr>
          </a:lstStyle>
          <a:p>
            <a:fld id="{27B2C94C-5AAB-AD4C-B066-14D74E603CA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4336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charset="0"/>
              </a:defRPr>
            </a:lvl1pPr>
          </a:lstStyle>
          <a:p>
            <a:fld id="{D6387BC0-5BBA-1E4F-A987-77FE0AD5DAF3}" type="datetime1">
              <a:rPr lang="en-US"/>
              <a:pPr/>
              <a:t>05/01/15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charset="0"/>
              </a:defRPr>
            </a:lvl1pPr>
          </a:lstStyle>
          <a:p>
            <a:fld id="{9ADEC8E0-5AE3-714E-B569-4F2CD57A3E0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52989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9BF5B0-316A-4E12-A9AB-D6D06C5A8195}" type="datetime1">
              <a:rPr lang="en-US" altLang="en-US"/>
              <a:pPr>
                <a:defRPr/>
              </a:pPr>
              <a:t>05/01/15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65" charset="0"/>
              </a:defRPr>
            </a:lvl1pPr>
          </a:lstStyle>
          <a:p>
            <a:pPr>
              <a:defRPr/>
            </a:pPr>
            <a:fld id="{B4BA89F8-10A7-4469-8FF1-B0E12C480C8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257704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61DD58-2855-41FB-97C6-BF0C86E93613}" type="datetime1">
              <a:rPr lang="en-US" altLang="en-US"/>
              <a:pPr>
                <a:defRPr/>
              </a:pPr>
              <a:t>05/01/15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65" charset="0"/>
              </a:defRPr>
            </a:lvl1pPr>
          </a:lstStyle>
          <a:p>
            <a:pPr>
              <a:defRPr/>
            </a:pPr>
            <a:fld id="{AC54735E-CBEF-4BAE-AC96-58543B9A984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568371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E641D-7C9B-4452-A259-844559DA448D}" type="datetime1">
              <a:rPr lang="en-US" altLang="en-US"/>
              <a:pPr>
                <a:defRPr/>
              </a:pPr>
              <a:t>05/01/15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65" charset="0"/>
              </a:defRPr>
            </a:lvl1pPr>
          </a:lstStyle>
          <a:p>
            <a:pPr>
              <a:defRPr/>
            </a:pPr>
            <a:fld id="{49175EEF-94B6-4950-A496-EB324AD79BB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68906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A5A841-8CE4-4892-9AF0-8FE5C8B46FC7}" type="datetime1">
              <a:rPr lang="en-US" altLang="en-US"/>
              <a:pPr>
                <a:defRPr/>
              </a:pPr>
              <a:t>05/01/15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65" charset="0"/>
              </a:defRPr>
            </a:lvl1pPr>
          </a:lstStyle>
          <a:p>
            <a:pPr>
              <a:defRPr/>
            </a:pPr>
            <a:fld id="{208C4D30-35A1-4FCB-99CE-1D36816FC7A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678317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758633-50EE-4EBC-A25D-44C1384862D2}" type="datetime1">
              <a:rPr lang="en-US" altLang="en-US"/>
              <a:pPr>
                <a:defRPr/>
              </a:pPr>
              <a:t>05/01/15</a:t>
            </a:fld>
            <a:endParaRPr lang="en-GB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65" charset="0"/>
              </a:defRPr>
            </a:lvl1pPr>
          </a:lstStyle>
          <a:p>
            <a:pPr>
              <a:defRPr/>
            </a:pPr>
            <a:fld id="{0CACAA21-12EB-4D02-A146-4F2C766A3A5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313824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C110F8-3EF6-46F8-8502-86BE514973E0}" type="datetime1">
              <a:rPr lang="en-US" altLang="en-US"/>
              <a:pPr>
                <a:defRPr/>
              </a:pPr>
              <a:t>05/01/15</a:t>
            </a:fld>
            <a:endParaRPr lang="en-GB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65" charset="0"/>
              </a:defRPr>
            </a:lvl1pPr>
          </a:lstStyle>
          <a:p>
            <a:pPr>
              <a:defRPr/>
            </a:pPr>
            <a:fld id="{90BDE10D-931C-4E7E-AC1E-09A5BC30194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540228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9509FB-D5E0-4A8E-876D-DF1B1C1620EF}" type="datetime1">
              <a:rPr lang="en-US" altLang="en-US"/>
              <a:pPr>
                <a:defRPr/>
              </a:pPr>
              <a:t>05/01/15</a:t>
            </a:fld>
            <a:endParaRPr lang="en-GB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65" charset="0"/>
              </a:defRPr>
            </a:lvl1pPr>
          </a:lstStyle>
          <a:p>
            <a:pPr>
              <a:defRPr/>
            </a:pPr>
            <a:fld id="{6B10CC24-6A8E-438D-A1BD-49B0780A706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243876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39555-D326-4808-AF55-C0C4E039BAA6}" type="datetime1">
              <a:rPr lang="en-US" altLang="en-US"/>
              <a:pPr>
                <a:defRPr/>
              </a:pPr>
              <a:t>05/01/15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65" charset="0"/>
              </a:defRPr>
            </a:lvl1pPr>
          </a:lstStyle>
          <a:p>
            <a:pPr>
              <a:defRPr/>
            </a:pPr>
            <a:fld id="{C5163741-C1A0-4B4B-A1A4-5C4780AE284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48766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charset="0"/>
              </a:defRPr>
            </a:lvl1pPr>
          </a:lstStyle>
          <a:p>
            <a:fld id="{A56E416D-786A-684D-91E2-78A1171BA8DD}" type="datetime1">
              <a:rPr lang="en-US"/>
              <a:pPr/>
              <a:t>05/01/15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charset="0"/>
              </a:defRPr>
            </a:lvl1pPr>
          </a:lstStyle>
          <a:p>
            <a:fld id="{A96B99F0-D453-DF45-B183-F44293FFB36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37474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EE347-327D-4308-8084-D92DE289C203}" type="datetime1">
              <a:rPr lang="en-US" altLang="en-US"/>
              <a:pPr>
                <a:defRPr/>
              </a:pPr>
              <a:t>05/01/15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65" charset="0"/>
              </a:defRPr>
            </a:lvl1pPr>
          </a:lstStyle>
          <a:p>
            <a:pPr>
              <a:defRPr/>
            </a:pPr>
            <a:fld id="{440BA169-183E-47B1-899F-E190CD9CCCC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69473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013284-B20C-47A7-92AD-036445BEC1DB}" type="datetime1">
              <a:rPr lang="en-US" altLang="en-US"/>
              <a:pPr>
                <a:defRPr/>
              </a:pPr>
              <a:t>05/01/15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65" charset="0"/>
              </a:defRPr>
            </a:lvl1pPr>
          </a:lstStyle>
          <a:p>
            <a:pPr>
              <a:defRPr/>
            </a:pPr>
            <a:fld id="{CBC88D44-EF7D-4560-B9F4-56DFCFF9B91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288679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69F2D8-242C-489B-8017-06C8D0CF49B9}" type="datetime1">
              <a:rPr lang="en-US" altLang="en-US"/>
              <a:pPr>
                <a:defRPr/>
              </a:pPr>
              <a:t>05/01/15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-65" charset="0"/>
              </a:defRPr>
            </a:lvl1pPr>
          </a:lstStyle>
          <a:p>
            <a:pPr>
              <a:defRPr/>
            </a:pPr>
            <a:fld id="{9B8F6BF1-A3D6-4A2B-9B98-44D193580BE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57941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charset="0"/>
              </a:defRPr>
            </a:lvl1pPr>
          </a:lstStyle>
          <a:p>
            <a:fld id="{E5F2D2B8-3F50-0E4A-ABC7-E61E32D13F7D}" type="datetime1">
              <a:rPr lang="en-US"/>
              <a:pPr/>
              <a:t>05/01/15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charset="0"/>
              </a:defRPr>
            </a:lvl1pPr>
          </a:lstStyle>
          <a:p>
            <a:fld id="{A8BDA523-E699-C446-9396-41B935B3991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365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charset="0"/>
              </a:defRPr>
            </a:lvl1pPr>
          </a:lstStyle>
          <a:p>
            <a:fld id="{5AA91664-27E0-004C-AAFD-EB1E746887BC}" type="datetime1">
              <a:rPr lang="en-US"/>
              <a:pPr/>
              <a:t>05/01/15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charset="0"/>
              </a:defRPr>
            </a:lvl1pPr>
          </a:lstStyle>
          <a:p>
            <a:fld id="{E9D78430-066F-664C-BD5E-A00D571038B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297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charset="0"/>
              </a:defRPr>
            </a:lvl1pPr>
          </a:lstStyle>
          <a:p>
            <a:fld id="{7610B19E-B986-BF4A-85A0-93D4F672746F}" type="datetime1">
              <a:rPr lang="en-US"/>
              <a:pPr/>
              <a:t>05/01/15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charset="0"/>
              </a:defRPr>
            </a:lvl1pPr>
          </a:lstStyle>
          <a:p>
            <a:fld id="{F676D50B-272F-3F4F-BA99-29432899DA4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801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charset="0"/>
              </a:defRPr>
            </a:lvl1pPr>
          </a:lstStyle>
          <a:p>
            <a:fld id="{AC9A176B-F274-5E4F-AECB-944E721056BE}" type="datetime1">
              <a:rPr lang="en-US"/>
              <a:pPr/>
              <a:t>05/01/15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charset="0"/>
              </a:defRPr>
            </a:lvl1pPr>
          </a:lstStyle>
          <a:p>
            <a:fld id="{EEFF9803-0833-3A41-8CA9-B9942ACD41F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14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charset="0"/>
              </a:defRPr>
            </a:lvl1pPr>
          </a:lstStyle>
          <a:p>
            <a:fld id="{34EB8519-639C-1A48-9465-5EEE93784FFD}" type="datetime1">
              <a:rPr lang="en-US"/>
              <a:pPr/>
              <a:t>05/01/15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charset="0"/>
              </a:defRPr>
            </a:lvl1pPr>
          </a:lstStyle>
          <a:p>
            <a:fld id="{187F87A5-B2B2-C04F-B9F7-E50CA48370E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9087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charset="0"/>
              </a:defRPr>
            </a:lvl1pPr>
          </a:lstStyle>
          <a:p>
            <a:fld id="{B6062DA1-BA36-E84B-90F5-65453860EB98}" type="datetime1">
              <a:rPr lang="en-US"/>
              <a:pPr/>
              <a:t>05/01/15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charset="0"/>
              </a:defRPr>
            </a:lvl1pPr>
          </a:lstStyle>
          <a:p>
            <a:fld id="{ED74A7D0-A9E3-094E-934E-E51C02129ED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0402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charset="0"/>
              </a:defRPr>
            </a:lvl1pPr>
          </a:lstStyle>
          <a:p>
            <a:fld id="{8A1D6BEE-2887-1F42-9D92-47FF4454682B}" type="datetime1">
              <a:rPr lang="en-US"/>
              <a:pPr/>
              <a:t>05/01/15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charset="0"/>
              </a:defRPr>
            </a:lvl1pPr>
          </a:lstStyle>
          <a:p>
            <a:fld id="{F696FF26-7576-DB44-B5D3-612FE4BA1CF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0565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2.png"/><Relationship Id="rId14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5" descr="General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3"/>
            <a:ext cx="9145588" cy="6867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Arial" charset="0"/>
              </a:defRPr>
            </a:lvl1pPr>
          </a:lstStyle>
          <a:p>
            <a:fld id="{0BD28756-7C2C-4542-8D16-81282E28FD3E}" type="datetime1">
              <a:rPr lang="en-US"/>
              <a:pPr/>
              <a:t>05/01/15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Arial" charset="0"/>
              </a:defRPr>
            </a:lvl1pPr>
          </a:lstStyle>
          <a:p>
            <a:fld id="{6973FCB8-140D-D94E-A968-2C3115984F38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0000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ea typeface="ＭＳ Ｐゴシック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ea typeface="ＭＳ Ｐゴシック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ea typeface="ＭＳ Ｐゴシック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ea typeface="ＭＳ Ｐゴシック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 pitchFamily="34" charset="0"/>
          <a:ea typeface="Arial" pitchFamily="-65" charset="0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Arial" pitchFamily="-65" charset="0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Arial" pitchFamily="-65" charset="0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Arial" pitchFamily="-65" charset="0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 descr="General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3"/>
            <a:ext cx="9145588" cy="6867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20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588E028-510A-4872-B211-8F3004AE3A8C}" type="datetime1">
              <a:rPr lang="en-US" altLang="en-US">
                <a:latin typeface="Arial" charset="0"/>
                <a:ea typeface="+mn-ea"/>
              </a:rPr>
              <a:pPr>
                <a:defRPr/>
              </a:pPr>
              <a:t>05/01/15</a:t>
            </a:fld>
            <a:endParaRPr lang="en-GB" altLang="en-US">
              <a:latin typeface="Arial" charset="0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AC6ED81-FF6B-4530-AAC1-967D423E23A7}" type="slidenum">
              <a:rPr lang="en-GB" altLang="en-US">
                <a:latin typeface="Arial" charset="0"/>
                <a:ea typeface="+mn-ea"/>
              </a:rPr>
              <a:pPr>
                <a:defRPr/>
              </a:pPr>
              <a:t>‹#›</a:t>
            </a:fld>
            <a:endParaRPr lang="en-GB" altLang="en-US">
              <a:latin typeface="Arial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161501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0000"/>
          </a:solidFill>
          <a:latin typeface="Arial" pitchFamily="34" charset="0"/>
          <a:ea typeface="Arial" pitchFamily="-65" charset="0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ea typeface="Arial" pitchFamily="-65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ea typeface="Arial" pitchFamily="-65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ea typeface="Arial" pitchFamily="-65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ea typeface="Arial" pitchFamily="-65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 pitchFamily="34" charset="0"/>
          <a:ea typeface="Arial" pitchFamily="-65" charset="0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 pitchFamily="34" charset="0"/>
          <a:ea typeface="Arial" pitchFamily="-65" charset="0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Arial" pitchFamily="-65" charset="0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Arial" pitchFamily="-65" charset="0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Arial" pitchFamily="-65" charset="0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33400" y="980728"/>
            <a:ext cx="8077200" cy="46805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scene3d>
            <a:camera prst="obliqueTopLeft">
              <a:rot lat="0" lon="0" rev="0"/>
            </a:camera>
            <a:lightRig rig="threePt" dir="t"/>
          </a:scene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  <a:latin typeface="Calibri"/>
            </a:endParaRPr>
          </a:p>
        </p:txBody>
      </p:sp>
      <p:sp>
        <p:nvSpPr>
          <p:cNvPr id="58371" name="Title 2"/>
          <p:cNvSpPr>
            <a:spLocks noGrp="1"/>
          </p:cNvSpPr>
          <p:nvPr>
            <p:ph type="title"/>
          </p:nvPr>
        </p:nvSpPr>
        <p:spPr>
          <a:xfrm>
            <a:off x="457200" y="126058"/>
            <a:ext cx="8229600" cy="926678"/>
          </a:xfrm>
        </p:spPr>
        <p:txBody>
          <a:bodyPr/>
          <a:lstStyle/>
          <a:p>
            <a:r>
              <a:rPr lang="en-GB" altLang="en-US" dirty="0" smtClean="0">
                <a:latin typeface="Arial" charset="0"/>
                <a:cs typeface="Arial" charset="0"/>
              </a:rPr>
              <a:t>Bystander Intervention Options</a:t>
            </a:r>
          </a:p>
        </p:txBody>
      </p:sp>
      <p:sp>
        <p:nvSpPr>
          <p:cNvPr id="58372" name="TextBox 3"/>
          <p:cNvSpPr txBox="1">
            <a:spLocks noChangeArrowheads="1"/>
          </p:cNvSpPr>
          <p:nvPr/>
        </p:nvSpPr>
        <p:spPr bwMode="auto">
          <a:xfrm>
            <a:off x="217488" y="5661025"/>
            <a:ext cx="7924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37931725" indent="-37474525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200" dirty="0">
                <a:solidFill>
                  <a:srgbClr val="A6A6A6"/>
                </a:solidFill>
                <a:ea typeface="+mn-ea"/>
              </a:rPr>
              <a:t>Adapted from </a:t>
            </a:r>
            <a:r>
              <a:rPr lang="en-US" altLang="en-US" sz="1200" dirty="0">
                <a:solidFill>
                  <a:srgbClr val="A6A6A6"/>
                </a:solidFill>
                <a:ea typeface="+mn-ea"/>
              </a:rPr>
              <a:t>Berkowitz, A. (2013). A Grassroots’ Guide to Fostering Healthy Norms to Reduce Violence in our </a:t>
            </a:r>
            <a:r>
              <a:rPr lang="en-US" altLang="en-US" sz="1200" dirty="0" err="1">
                <a:solidFill>
                  <a:srgbClr val="A6A6A6"/>
                </a:solidFill>
                <a:ea typeface="+mn-ea"/>
              </a:rPr>
              <a:t>Communities: Social</a:t>
            </a:r>
            <a:r>
              <a:rPr lang="en-US" altLang="en-US" sz="1200" dirty="0">
                <a:solidFill>
                  <a:srgbClr val="A6A6A6"/>
                </a:solidFill>
                <a:ea typeface="+mn-ea"/>
              </a:rPr>
              <a:t> Norms Toolkit.  USA: CDC</a:t>
            </a:r>
            <a:r>
              <a:rPr lang="en-US" altLang="en-US" sz="1200" dirty="0" smtClean="0">
                <a:solidFill>
                  <a:srgbClr val="A6A6A6"/>
                </a:solidFill>
                <a:ea typeface="+mn-ea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solidFill>
                  <a:srgbClr val="A6A6A6"/>
                </a:solidFill>
                <a:ea typeface="+mn-ea"/>
              </a:rPr>
              <a:t>Online </a:t>
            </a:r>
            <a:r>
              <a:rPr lang="en-US" altLang="en-US" sz="1200" dirty="0">
                <a:solidFill>
                  <a:srgbClr val="A6A6A6"/>
                </a:solidFill>
                <a:ea typeface="+mn-ea"/>
              </a:rPr>
              <a:t>at http://</a:t>
            </a:r>
            <a:r>
              <a:rPr lang="en-US" altLang="en-US" sz="1200" dirty="0" err="1">
                <a:solidFill>
                  <a:srgbClr val="A6A6A6"/>
                </a:solidFill>
                <a:ea typeface="+mn-ea"/>
              </a:rPr>
              <a:t>www.alanberkowitz.com</a:t>
            </a:r>
            <a:r>
              <a:rPr lang="en-US" altLang="en-US" sz="1200" dirty="0">
                <a:solidFill>
                  <a:srgbClr val="A6A6A6"/>
                </a:solidFill>
                <a:ea typeface="+mn-ea"/>
              </a:rPr>
              <a:t>/</a:t>
            </a:r>
            <a:r>
              <a:rPr lang="en-US" altLang="en-US" sz="1200" dirty="0" err="1">
                <a:solidFill>
                  <a:srgbClr val="A6A6A6"/>
                </a:solidFill>
                <a:ea typeface="+mn-ea"/>
              </a:rPr>
              <a:t>Social_Norms_Violence_Prevention_Toolkit.pdf</a:t>
            </a:r>
            <a:r>
              <a:rPr lang="en-US" altLang="en-US" sz="1200" dirty="0">
                <a:solidFill>
                  <a:srgbClr val="A6A6A6"/>
                </a:solidFill>
                <a:ea typeface="+mn-ea"/>
              </a:rPr>
              <a:t> </a:t>
            </a:r>
            <a:endParaRPr lang="en-GB" altLang="en-US" sz="1200" dirty="0">
              <a:solidFill>
                <a:srgbClr val="A6A6A6"/>
              </a:solidFill>
              <a:ea typeface="+mn-ea"/>
            </a:endParaRPr>
          </a:p>
        </p:txBody>
      </p:sp>
      <p:grpSp>
        <p:nvGrpSpPr>
          <p:cNvPr id="58373" name="Group 23"/>
          <p:cNvGrpSpPr>
            <a:grpSpLocks/>
          </p:cNvGrpSpPr>
          <p:nvPr/>
        </p:nvGrpSpPr>
        <p:grpSpPr bwMode="auto">
          <a:xfrm>
            <a:off x="611560" y="1052736"/>
            <a:ext cx="7922840" cy="4536504"/>
            <a:chOff x="611560" y="1052736"/>
            <a:chExt cx="7922840" cy="4536504"/>
          </a:xfrm>
        </p:grpSpPr>
        <p:sp>
          <p:nvSpPr>
            <p:cNvPr id="58374" name="TextBox 6"/>
            <p:cNvSpPr txBox="1">
              <a:spLocks noChangeArrowheads="1"/>
            </p:cNvSpPr>
            <p:nvPr/>
          </p:nvSpPr>
          <p:spPr bwMode="auto">
            <a:xfrm>
              <a:off x="4343400" y="2492896"/>
              <a:ext cx="6096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37931725" indent="-37474525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 dirty="0">
                  <a:solidFill>
                    <a:prstClr val="black"/>
                  </a:solidFill>
                  <a:ea typeface="+mn-ea"/>
                </a:rPr>
                <a:t>OR</a:t>
              </a:r>
            </a:p>
          </p:txBody>
        </p:sp>
        <p:sp>
          <p:nvSpPr>
            <p:cNvPr id="8" name="Rounded Rectangle 7"/>
            <p:cNvSpPr>
              <a:spLocks noChangeArrowheads="1"/>
            </p:cNvSpPr>
            <p:nvPr/>
          </p:nvSpPr>
          <p:spPr bwMode="auto">
            <a:xfrm>
              <a:off x="3276600" y="1052736"/>
              <a:ext cx="2667000" cy="4572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3A7CCB"/>
                </a:gs>
                <a:gs pos="20000">
                  <a:srgbClr val="3C7BC7"/>
                </a:gs>
                <a:gs pos="100000">
                  <a:srgbClr val="2C5D98"/>
                </a:gs>
              </a:gsLst>
              <a:lin ang="5400000"/>
            </a:gra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GB" altLang="en-US" sz="1800" b="1" dirty="0" smtClean="0">
                  <a:solidFill>
                    <a:prstClr val="black"/>
                  </a:solidFill>
                  <a:latin typeface="Calibri" pitchFamily="-65" charset="0"/>
                  <a:ea typeface="+mn-ea"/>
                </a:rPr>
                <a:t>Decide to Intervene</a:t>
              </a:r>
            </a:p>
          </p:txBody>
        </p:sp>
        <p:sp>
          <p:nvSpPr>
            <p:cNvPr id="13" name="Rounded Rectangle 12"/>
            <p:cNvSpPr>
              <a:spLocks noChangeArrowheads="1"/>
            </p:cNvSpPr>
            <p:nvPr/>
          </p:nvSpPr>
          <p:spPr bwMode="auto">
            <a:xfrm>
              <a:off x="3429000" y="1962200"/>
              <a:ext cx="2286000" cy="602704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3A7CCB"/>
                </a:gs>
                <a:gs pos="20000">
                  <a:srgbClr val="3C7BC7"/>
                </a:gs>
                <a:gs pos="100000">
                  <a:srgbClr val="2C5D98"/>
                </a:gs>
              </a:gsLst>
              <a:lin ang="5400000"/>
            </a:gra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GB" altLang="en-US" sz="1800" dirty="0" smtClean="0">
                  <a:solidFill>
                    <a:srgbClr val="FFFFFF"/>
                  </a:solidFill>
                  <a:latin typeface="Calibri" pitchFamily="-65" charset="0"/>
                  <a:ea typeface="+mn-ea"/>
                </a:rPr>
                <a:t>During the incident</a:t>
              </a:r>
            </a:p>
          </p:txBody>
        </p:sp>
        <p:sp>
          <p:nvSpPr>
            <p:cNvPr id="14" name="Rounded Rectangle 13"/>
            <p:cNvSpPr>
              <a:spLocks noChangeArrowheads="1"/>
            </p:cNvSpPr>
            <p:nvPr/>
          </p:nvSpPr>
          <p:spPr bwMode="auto">
            <a:xfrm>
              <a:off x="3429000" y="2826296"/>
              <a:ext cx="2286000" cy="602704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3A7CCB"/>
                </a:gs>
                <a:gs pos="20000">
                  <a:srgbClr val="3C7BC7"/>
                </a:gs>
                <a:gs pos="100000">
                  <a:srgbClr val="2C5D98"/>
                </a:gs>
              </a:gsLst>
              <a:lin ang="5400000"/>
            </a:gra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GB" altLang="en-US" sz="1800" dirty="0" smtClean="0">
                  <a:solidFill>
                    <a:srgbClr val="FFFFFF"/>
                  </a:solidFill>
                  <a:latin typeface="Calibri" pitchFamily="-65" charset="0"/>
                  <a:ea typeface="+mn-ea"/>
                </a:rPr>
                <a:t>After the incident</a:t>
              </a:r>
            </a:p>
          </p:txBody>
        </p:sp>
        <p:sp>
          <p:nvSpPr>
            <p:cNvPr id="15" name="Rounded Rectangle 14"/>
            <p:cNvSpPr>
              <a:spLocks noChangeArrowheads="1"/>
            </p:cNvSpPr>
            <p:nvPr/>
          </p:nvSpPr>
          <p:spPr bwMode="auto">
            <a:xfrm>
              <a:off x="5364088" y="3501008"/>
              <a:ext cx="3170312" cy="208823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3A7CCB"/>
                </a:gs>
                <a:gs pos="20000">
                  <a:srgbClr val="3C7BC7"/>
                </a:gs>
                <a:gs pos="100000">
                  <a:srgbClr val="2C5D98"/>
                </a:gs>
              </a:gsLst>
              <a:lin ang="5400000"/>
            </a:gra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Aft>
                  <a:spcPct val="35000"/>
                </a:spcAft>
                <a:defRPr/>
              </a:pPr>
              <a:r>
                <a:rPr lang="en-US" altLang="en-US" sz="1500" dirty="0" smtClean="0">
                  <a:solidFill>
                    <a:srgbClr val="000000"/>
                  </a:solidFill>
                  <a:latin typeface="Calibri" pitchFamily="-65" charset="0"/>
                  <a:ea typeface="+mn-ea"/>
                </a:rPr>
                <a:t>Confrontation:</a:t>
              </a:r>
            </a:p>
            <a:p>
              <a:pPr eaLnBrk="1" hangingPunct="1">
                <a:spcAft>
                  <a:spcPct val="35000"/>
                </a:spcAft>
                <a:tabLst>
                  <a:tab pos="271463" algn="l"/>
                </a:tabLst>
                <a:defRPr/>
              </a:pPr>
              <a:r>
                <a:rPr lang="en-US" altLang="en-US" sz="1200" dirty="0" smtClean="0">
                  <a:solidFill>
                    <a:srgbClr val="000000"/>
                  </a:solidFill>
                  <a:latin typeface="Calibri" pitchFamily="-65" charset="0"/>
                  <a:ea typeface="+mn-ea"/>
                </a:rPr>
                <a:t>	Set limits or express feelings</a:t>
              </a:r>
            </a:p>
            <a:p>
              <a:pPr eaLnBrk="1" hangingPunct="1">
                <a:spcAft>
                  <a:spcPct val="35000"/>
                </a:spcAft>
                <a:defRPr/>
              </a:pPr>
              <a:r>
                <a:rPr lang="en-US" altLang="en-US" sz="1500" dirty="0" smtClean="0">
                  <a:solidFill>
                    <a:srgbClr val="000000"/>
                  </a:solidFill>
                  <a:latin typeface="Calibri" pitchFamily="-65" charset="0"/>
                  <a:ea typeface="+mn-ea"/>
                </a:rPr>
                <a:t>Change the focus:</a:t>
              </a:r>
            </a:p>
            <a:p>
              <a:pPr eaLnBrk="1" hangingPunct="1">
                <a:spcAft>
                  <a:spcPct val="35000"/>
                </a:spcAft>
                <a:tabLst>
                  <a:tab pos="271463" algn="l"/>
                </a:tabLst>
                <a:defRPr/>
              </a:pPr>
              <a:r>
                <a:rPr lang="en-US" altLang="en-US" sz="1200" dirty="0" smtClean="0">
                  <a:solidFill>
                    <a:srgbClr val="000000"/>
                  </a:solidFill>
                  <a:latin typeface="Calibri" pitchFamily="-65" charset="0"/>
                  <a:ea typeface="+mn-ea"/>
                </a:rPr>
                <a:t>	Non-participation</a:t>
              </a:r>
            </a:p>
            <a:p>
              <a:pPr eaLnBrk="1" hangingPunct="1">
                <a:spcAft>
                  <a:spcPct val="35000"/>
                </a:spcAft>
                <a:tabLst>
                  <a:tab pos="271463" algn="l"/>
                </a:tabLst>
                <a:defRPr/>
              </a:pPr>
              <a:r>
                <a:rPr lang="en-US" altLang="en-US" sz="1200" dirty="0" smtClean="0">
                  <a:solidFill>
                    <a:srgbClr val="000000"/>
                  </a:solidFill>
                  <a:latin typeface="Calibri" pitchFamily="-65" charset="0"/>
                  <a:ea typeface="+mn-ea"/>
                </a:rPr>
                <a:t>	Change the subject</a:t>
              </a:r>
            </a:p>
            <a:p>
              <a:pPr eaLnBrk="1" hangingPunct="1">
                <a:spcAft>
                  <a:spcPct val="35000"/>
                </a:spcAft>
                <a:tabLst>
                  <a:tab pos="271463" algn="l"/>
                </a:tabLst>
                <a:defRPr/>
              </a:pPr>
              <a:r>
                <a:rPr lang="en-US" altLang="en-US" sz="1200" dirty="0" smtClean="0">
                  <a:solidFill>
                    <a:srgbClr val="000000"/>
                  </a:solidFill>
                  <a:latin typeface="Calibri" pitchFamily="-65" charset="0"/>
                  <a:ea typeface="+mn-ea"/>
                </a:rPr>
                <a:t>	Interrupt / distract</a:t>
              </a:r>
            </a:p>
            <a:p>
              <a:pPr eaLnBrk="1" hangingPunct="1">
                <a:spcAft>
                  <a:spcPct val="35000"/>
                </a:spcAft>
                <a:defRPr/>
              </a:pPr>
              <a:r>
                <a:rPr lang="en-US" altLang="en-US" sz="1500" dirty="0" smtClean="0">
                  <a:solidFill>
                    <a:srgbClr val="000000"/>
                  </a:solidFill>
                  <a:latin typeface="Calibri" pitchFamily="-65" charset="0"/>
                  <a:ea typeface="+mn-ea"/>
                </a:rPr>
                <a:t>Change the person/shift attitudes</a:t>
              </a:r>
              <a:endParaRPr lang="en-US" altLang="en-US" sz="1800" dirty="0" smtClean="0">
                <a:solidFill>
                  <a:srgbClr val="000000"/>
                </a:solidFill>
                <a:latin typeface="Calibri" pitchFamily="-65" charset="0"/>
                <a:ea typeface="+mn-ea"/>
              </a:endParaRPr>
            </a:p>
          </p:txBody>
        </p:sp>
        <p:sp>
          <p:nvSpPr>
            <p:cNvPr id="16" name="Rounded Rectangle 15"/>
            <p:cNvSpPr>
              <a:spLocks noChangeArrowheads="1"/>
            </p:cNvSpPr>
            <p:nvPr/>
          </p:nvSpPr>
          <p:spPr bwMode="auto">
            <a:xfrm>
              <a:off x="611560" y="3501008"/>
              <a:ext cx="3242320" cy="208823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3A7CCB"/>
                </a:gs>
                <a:gs pos="20000">
                  <a:srgbClr val="3C7BC7"/>
                </a:gs>
                <a:gs pos="100000">
                  <a:srgbClr val="2C5D98"/>
                </a:gs>
              </a:gsLst>
              <a:lin ang="5400000"/>
            </a:gra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indent="-177800">
                <a:lnSpc>
                  <a:spcPct val="150000"/>
                </a:lnSpc>
                <a:defRPr/>
              </a:pPr>
              <a:r>
                <a:rPr lang="en-US" sz="1500" dirty="0">
                  <a:solidFill>
                    <a:srgbClr val="000000"/>
                  </a:solidFill>
                  <a:latin typeface="Calibri"/>
                  <a:ea typeface="+mn-ea"/>
                </a:rPr>
                <a:t>Assess norm</a:t>
              </a:r>
            </a:p>
            <a:p>
              <a:pPr indent="-177800">
                <a:lnSpc>
                  <a:spcPct val="150000"/>
                </a:lnSpc>
                <a:defRPr/>
              </a:pPr>
              <a:r>
                <a:rPr lang="en-US" sz="1500" dirty="0">
                  <a:solidFill>
                    <a:srgbClr val="000000"/>
                  </a:solidFill>
                  <a:latin typeface="Calibri"/>
                  <a:ea typeface="+mn-ea"/>
                </a:rPr>
                <a:t>Engage allies &amp; bystanders</a:t>
              </a:r>
            </a:p>
            <a:p>
              <a:pPr indent="-177800">
                <a:lnSpc>
                  <a:spcPct val="150000"/>
                </a:lnSpc>
                <a:defRPr/>
              </a:pPr>
              <a:r>
                <a:rPr lang="en-US" sz="1500" dirty="0">
                  <a:solidFill>
                    <a:srgbClr val="000000"/>
                  </a:solidFill>
                  <a:latin typeface="Calibri"/>
                  <a:ea typeface="+mn-ea"/>
                </a:rPr>
                <a:t>Make a plan</a:t>
              </a:r>
            </a:p>
            <a:p>
              <a:pPr indent="-177800">
                <a:lnSpc>
                  <a:spcPct val="150000"/>
                </a:lnSpc>
                <a:defRPr/>
              </a:pPr>
              <a:r>
                <a:rPr lang="en-US" sz="1500" dirty="0">
                  <a:solidFill>
                    <a:srgbClr val="000000"/>
                  </a:solidFill>
                  <a:latin typeface="Calibri"/>
                  <a:ea typeface="+mn-ea"/>
                </a:rPr>
                <a:t>Develop a support for next step</a:t>
              </a:r>
            </a:p>
            <a:p>
              <a:pPr indent="-177800">
                <a:lnSpc>
                  <a:spcPct val="150000"/>
                </a:lnSpc>
                <a:defRPr/>
              </a:pPr>
              <a:r>
                <a:rPr lang="en-US" sz="1500" dirty="0">
                  <a:solidFill>
                    <a:srgbClr val="000000"/>
                  </a:solidFill>
                  <a:latin typeface="Calibri"/>
                  <a:ea typeface="+mn-ea"/>
                </a:rPr>
                <a:t>Offer support to the victim</a:t>
              </a:r>
            </a:p>
          </p:txBody>
        </p:sp>
        <p:sp>
          <p:nvSpPr>
            <p:cNvPr id="17" name="Down Arrow 16"/>
            <p:cNvSpPr>
              <a:spLocks noChangeArrowheads="1"/>
            </p:cNvSpPr>
            <p:nvPr/>
          </p:nvSpPr>
          <p:spPr bwMode="auto">
            <a:xfrm>
              <a:off x="4343400" y="1602160"/>
              <a:ext cx="457200" cy="308992"/>
            </a:xfrm>
            <a:prstGeom prst="downArrow">
              <a:avLst>
                <a:gd name="adj1" fmla="val 50000"/>
                <a:gd name="adj2" fmla="val 50000"/>
              </a:avLst>
            </a:prstGeom>
            <a:gradFill rotWithShape="1">
              <a:gsLst>
                <a:gs pos="0">
                  <a:srgbClr val="3A7CCB"/>
                </a:gs>
                <a:gs pos="20000">
                  <a:srgbClr val="3C7BC7"/>
                </a:gs>
                <a:gs pos="100000">
                  <a:srgbClr val="2C5D98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en-GB" sz="2400">
                <a:solidFill>
                  <a:prstClr val="black"/>
                </a:solidFill>
                <a:latin typeface="Arial" charset="0"/>
                <a:ea typeface="+mn-ea"/>
              </a:endParaRPr>
            </a:p>
          </p:txBody>
        </p:sp>
        <p:sp>
          <p:nvSpPr>
            <p:cNvPr id="18" name="Left-Right-Up Arrow 17"/>
            <p:cNvSpPr>
              <a:spLocks noChangeArrowheads="1"/>
            </p:cNvSpPr>
            <p:nvPr/>
          </p:nvSpPr>
          <p:spPr bwMode="auto">
            <a:xfrm rot="16200000">
              <a:off x="2415815" y="2272817"/>
              <a:ext cx="1216025" cy="792088"/>
            </a:xfrm>
            <a:custGeom>
              <a:avLst/>
              <a:gdLst>
                <a:gd name="T0" fmla="*/ 608076 w 1216152"/>
                <a:gd name="T1" fmla="*/ 0 h 850392"/>
                <a:gd name="T2" fmla="*/ 0 w 1216152"/>
                <a:gd name="T3" fmla="*/ 637794 h 850392"/>
                <a:gd name="T4" fmla="*/ 608076 w 1216152"/>
                <a:gd name="T5" fmla="*/ 744093 h 850392"/>
                <a:gd name="T6" fmla="*/ 1216152 w 1216152"/>
                <a:gd name="T7" fmla="*/ 637794 h 850392"/>
                <a:gd name="T8" fmla="*/ 3 60000 65536"/>
                <a:gd name="T9" fmla="*/ 2 60000 65536"/>
                <a:gd name="T10" fmla="*/ 1 60000 65536"/>
                <a:gd name="T11" fmla="*/ 0 60000 65536"/>
                <a:gd name="T12" fmla="*/ 106299 w 1216152"/>
                <a:gd name="T13" fmla="*/ 531495 h 850392"/>
                <a:gd name="T14" fmla="*/ 1109853 w 1216152"/>
                <a:gd name="T15" fmla="*/ 744093 h 8503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6152" h="850392">
                  <a:moveTo>
                    <a:pt x="0" y="637794"/>
                  </a:moveTo>
                  <a:lnTo>
                    <a:pt x="212598" y="425196"/>
                  </a:lnTo>
                  <a:lnTo>
                    <a:pt x="212598" y="531495"/>
                  </a:lnTo>
                  <a:lnTo>
                    <a:pt x="501777" y="531495"/>
                  </a:lnTo>
                  <a:lnTo>
                    <a:pt x="501777" y="212598"/>
                  </a:lnTo>
                  <a:lnTo>
                    <a:pt x="395478" y="212598"/>
                  </a:lnTo>
                  <a:lnTo>
                    <a:pt x="608076" y="0"/>
                  </a:lnTo>
                  <a:lnTo>
                    <a:pt x="820674" y="212598"/>
                  </a:lnTo>
                  <a:lnTo>
                    <a:pt x="714375" y="212598"/>
                  </a:lnTo>
                  <a:lnTo>
                    <a:pt x="714375" y="531495"/>
                  </a:lnTo>
                  <a:lnTo>
                    <a:pt x="1003554" y="531495"/>
                  </a:lnTo>
                  <a:lnTo>
                    <a:pt x="1003554" y="425196"/>
                  </a:lnTo>
                  <a:lnTo>
                    <a:pt x="1216152" y="637794"/>
                  </a:lnTo>
                  <a:lnTo>
                    <a:pt x="1003554" y="850392"/>
                  </a:lnTo>
                  <a:lnTo>
                    <a:pt x="1003554" y="744093"/>
                  </a:lnTo>
                  <a:lnTo>
                    <a:pt x="212598" y="744093"/>
                  </a:lnTo>
                  <a:lnTo>
                    <a:pt x="212598" y="850392"/>
                  </a:lnTo>
                  <a:close/>
                </a:path>
              </a:pathLst>
            </a:custGeom>
            <a:gradFill rotWithShape="1">
              <a:gsLst>
                <a:gs pos="0">
                  <a:srgbClr val="3A7CCB"/>
                </a:gs>
                <a:gs pos="20000">
                  <a:srgbClr val="3C7BC7"/>
                </a:gs>
                <a:gs pos="100000">
                  <a:srgbClr val="2C5D98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GB">
                <a:solidFill>
                  <a:prstClr val="white"/>
                </a:solidFill>
                <a:latin typeface="Calibri"/>
                <a:ea typeface="+mn-ea"/>
              </a:endParaRPr>
            </a:p>
          </p:txBody>
        </p:sp>
        <p:sp>
          <p:nvSpPr>
            <p:cNvPr id="19" name="Left-Right-Up Arrow 18"/>
            <p:cNvSpPr>
              <a:spLocks noChangeArrowheads="1"/>
            </p:cNvSpPr>
            <p:nvPr/>
          </p:nvSpPr>
          <p:spPr bwMode="auto">
            <a:xfrm rot="16200000" flipV="1">
              <a:off x="5535216" y="2249761"/>
              <a:ext cx="1216025" cy="838200"/>
            </a:xfrm>
            <a:custGeom>
              <a:avLst/>
              <a:gdLst>
                <a:gd name="T0" fmla="*/ 608076 w 1216152"/>
                <a:gd name="T1" fmla="*/ 0 h 838200"/>
                <a:gd name="T2" fmla="*/ 0 w 1216152"/>
                <a:gd name="T3" fmla="*/ 628650 h 838200"/>
                <a:gd name="T4" fmla="*/ 608076 w 1216152"/>
                <a:gd name="T5" fmla="*/ 733425 h 838200"/>
                <a:gd name="T6" fmla="*/ 1216152 w 1216152"/>
                <a:gd name="T7" fmla="*/ 628650 h 838200"/>
                <a:gd name="T8" fmla="*/ 3 60000 65536"/>
                <a:gd name="T9" fmla="*/ 2 60000 65536"/>
                <a:gd name="T10" fmla="*/ 1 60000 65536"/>
                <a:gd name="T11" fmla="*/ 0 60000 65536"/>
                <a:gd name="T12" fmla="*/ 104775 w 1216152"/>
                <a:gd name="T13" fmla="*/ 523875 h 838200"/>
                <a:gd name="T14" fmla="*/ 1111377 w 1216152"/>
                <a:gd name="T15" fmla="*/ 733425 h 8382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6152" h="838200">
                  <a:moveTo>
                    <a:pt x="0" y="628650"/>
                  </a:moveTo>
                  <a:lnTo>
                    <a:pt x="209550" y="419100"/>
                  </a:lnTo>
                  <a:lnTo>
                    <a:pt x="209550" y="523875"/>
                  </a:lnTo>
                  <a:lnTo>
                    <a:pt x="503301" y="523875"/>
                  </a:lnTo>
                  <a:lnTo>
                    <a:pt x="503301" y="209550"/>
                  </a:lnTo>
                  <a:lnTo>
                    <a:pt x="398526" y="209550"/>
                  </a:lnTo>
                  <a:lnTo>
                    <a:pt x="608076" y="0"/>
                  </a:lnTo>
                  <a:lnTo>
                    <a:pt x="817626" y="209550"/>
                  </a:lnTo>
                  <a:lnTo>
                    <a:pt x="712851" y="209550"/>
                  </a:lnTo>
                  <a:lnTo>
                    <a:pt x="712851" y="523875"/>
                  </a:lnTo>
                  <a:lnTo>
                    <a:pt x="1006602" y="523875"/>
                  </a:lnTo>
                  <a:lnTo>
                    <a:pt x="1006602" y="419100"/>
                  </a:lnTo>
                  <a:lnTo>
                    <a:pt x="1216152" y="628650"/>
                  </a:lnTo>
                  <a:lnTo>
                    <a:pt x="1006602" y="838200"/>
                  </a:lnTo>
                  <a:lnTo>
                    <a:pt x="1006602" y="733425"/>
                  </a:lnTo>
                  <a:lnTo>
                    <a:pt x="209550" y="733425"/>
                  </a:lnTo>
                  <a:lnTo>
                    <a:pt x="209550" y="838200"/>
                  </a:lnTo>
                  <a:close/>
                </a:path>
              </a:pathLst>
            </a:custGeom>
            <a:gradFill rotWithShape="1">
              <a:gsLst>
                <a:gs pos="0">
                  <a:srgbClr val="3A7CCB"/>
                </a:gs>
                <a:gs pos="20000">
                  <a:srgbClr val="3C7BC7"/>
                </a:gs>
                <a:gs pos="100000">
                  <a:srgbClr val="2C5D98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GB">
                <a:solidFill>
                  <a:prstClr val="white"/>
                </a:solidFill>
                <a:latin typeface="Calibri"/>
                <a:ea typeface="+mn-ea"/>
              </a:endParaRPr>
            </a:p>
          </p:txBody>
        </p:sp>
        <p:sp>
          <p:nvSpPr>
            <p:cNvPr id="20" name="Down Arrow Callout 19"/>
            <p:cNvSpPr>
              <a:spLocks noChangeArrowheads="1"/>
            </p:cNvSpPr>
            <p:nvPr/>
          </p:nvSpPr>
          <p:spPr bwMode="auto">
            <a:xfrm>
              <a:off x="807368" y="2209800"/>
              <a:ext cx="1676400" cy="1143000"/>
            </a:xfrm>
            <a:prstGeom prst="downArrowCallout">
              <a:avLst>
                <a:gd name="adj1" fmla="val 25001"/>
                <a:gd name="adj2" fmla="val 25001"/>
                <a:gd name="adj3" fmla="val 25000"/>
                <a:gd name="adj4" fmla="val 64977"/>
              </a:avLst>
            </a:prstGeom>
            <a:gradFill rotWithShape="1">
              <a:gsLst>
                <a:gs pos="0">
                  <a:srgbClr val="3A7CCB"/>
                </a:gs>
                <a:gs pos="20000">
                  <a:srgbClr val="3C7BC7"/>
                </a:gs>
                <a:gs pos="100000">
                  <a:srgbClr val="2C5D98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en-GB" sz="2400">
                <a:solidFill>
                  <a:prstClr val="black"/>
                </a:solidFill>
                <a:latin typeface="Arial" charset="0"/>
                <a:ea typeface="+mn-ea"/>
              </a:endParaRPr>
            </a:p>
          </p:txBody>
        </p:sp>
        <p:sp>
          <p:nvSpPr>
            <p:cNvPr id="58384" name="TextBox 20"/>
            <p:cNvSpPr txBox="1">
              <a:spLocks noChangeArrowheads="1"/>
            </p:cNvSpPr>
            <p:nvPr/>
          </p:nvSpPr>
          <p:spPr bwMode="auto">
            <a:xfrm>
              <a:off x="807368" y="2209800"/>
              <a:ext cx="1676400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37931725" indent="-37474525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500" dirty="0">
                  <a:solidFill>
                    <a:prstClr val="white"/>
                  </a:solidFill>
                  <a:latin typeface="Calibri" pitchFamily="-1" charset="0"/>
                  <a:ea typeface="+mn-ea"/>
                </a:rPr>
                <a:t>Indirect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500" dirty="0">
                  <a:solidFill>
                    <a:prstClr val="white"/>
                  </a:solidFill>
                  <a:latin typeface="Calibri" pitchFamily="-1" charset="0"/>
                  <a:ea typeface="+mn-ea"/>
                </a:rPr>
                <a:t>(to the </a:t>
              </a:r>
              <a:r>
                <a:rPr lang="en-GB" altLang="en-US" sz="1500" dirty="0" smtClean="0">
                  <a:solidFill>
                    <a:prstClr val="white"/>
                  </a:solidFill>
                  <a:latin typeface="Calibri" pitchFamily="-1" charset="0"/>
                  <a:ea typeface="+mn-ea"/>
                </a:rPr>
                <a:t>bystander</a:t>
              </a:r>
              <a:r>
                <a:rPr lang="en-GB" altLang="en-US" sz="1500" dirty="0">
                  <a:solidFill>
                    <a:prstClr val="white"/>
                  </a:solidFill>
                  <a:latin typeface="Calibri" pitchFamily="-1" charset="0"/>
                  <a:ea typeface="+mn-ea"/>
                </a:rPr>
                <a:t>)</a:t>
              </a:r>
            </a:p>
          </p:txBody>
        </p:sp>
        <p:sp>
          <p:nvSpPr>
            <p:cNvPr id="22" name="Down Arrow Callout 21"/>
            <p:cNvSpPr>
              <a:spLocks noChangeArrowheads="1"/>
            </p:cNvSpPr>
            <p:nvPr/>
          </p:nvSpPr>
          <p:spPr bwMode="auto">
            <a:xfrm>
              <a:off x="6732240" y="2209800"/>
              <a:ext cx="1676400" cy="1143000"/>
            </a:xfrm>
            <a:prstGeom prst="downArrowCallout">
              <a:avLst>
                <a:gd name="adj1" fmla="val 25001"/>
                <a:gd name="adj2" fmla="val 25001"/>
                <a:gd name="adj3" fmla="val 25000"/>
                <a:gd name="adj4" fmla="val 64977"/>
              </a:avLst>
            </a:prstGeom>
            <a:gradFill rotWithShape="1">
              <a:gsLst>
                <a:gs pos="0">
                  <a:srgbClr val="3A7CCB"/>
                </a:gs>
                <a:gs pos="20000">
                  <a:srgbClr val="3C7BC7"/>
                </a:gs>
                <a:gs pos="100000">
                  <a:srgbClr val="2C5D98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en-GB" sz="2400">
                <a:solidFill>
                  <a:prstClr val="black"/>
                </a:solidFill>
                <a:latin typeface="Arial" charset="0"/>
                <a:ea typeface="+mn-ea"/>
              </a:endParaRPr>
            </a:p>
          </p:txBody>
        </p:sp>
        <p:sp>
          <p:nvSpPr>
            <p:cNvPr id="58386" name="TextBox 22"/>
            <p:cNvSpPr txBox="1">
              <a:spLocks noChangeArrowheads="1"/>
            </p:cNvSpPr>
            <p:nvPr/>
          </p:nvSpPr>
          <p:spPr bwMode="auto">
            <a:xfrm>
              <a:off x="6732240" y="2209800"/>
              <a:ext cx="1676400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37931725" indent="-37474525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500" dirty="0">
                  <a:solidFill>
                    <a:prstClr val="white"/>
                  </a:solidFill>
                  <a:latin typeface="Calibri" pitchFamily="-1" charset="0"/>
                  <a:ea typeface="+mn-ea"/>
                </a:rPr>
                <a:t>Direct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500" dirty="0">
                  <a:solidFill>
                    <a:prstClr val="white"/>
                  </a:solidFill>
                  <a:latin typeface="Calibri" pitchFamily="-1" charset="0"/>
                  <a:ea typeface="+mn-ea"/>
                </a:rPr>
                <a:t>(to the offender</a:t>
              </a:r>
              <a:r>
                <a:rPr lang="en-GB" altLang="en-US" sz="1500" dirty="0" smtClean="0">
                  <a:solidFill>
                    <a:prstClr val="white"/>
                  </a:solidFill>
                  <a:latin typeface="Calibri" pitchFamily="-1" charset="0"/>
                  <a:ea typeface="+mn-ea"/>
                </a:rPr>
                <a:t>)</a:t>
              </a:r>
              <a:endParaRPr lang="en-GB" altLang="en-US" sz="1500" dirty="0">
                <a:solidFill>
                  <a:prstClr val="white"/>
                </a:solidFill>
                <a:latin typeface="Calibri" pitchFamily="-1" charset="0"/>
                <a:ea typeface="+mn-ea"/>
              </a:endParaRPr>
            </a:p>
          </p:txBody>
        </p:sp>
      </p:grpSp>
      <p:sp>
        <p:nvSpPr>
          <p:cNvPr id="2" name="Right Arrow 1"/>
          <p:cNvSpPr/>
          <p:nvPr/>
        </p:nvSpPr>
        <p:spPr>
          <a:xfrm>
            <a:off x="3995936" y="4437112"/>
            <a:ext cx="1296144" cy="4846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Arrow 20"/>
          <p:cNvSpPr/>
          <p:nvPr/>
        </p:nvSpPr>
        <p:spPr>
          <a:xfrm flipH="1">
            <a:off x="3923928" y="4941168"/>
            <a:ext cx="1296144" cy="4846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7261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Slide Option 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Slide Option 1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C81AA4CF1F5348BEEA191F41E8E156" ma:contentTypeVersion="0" ma:contentTypeDescription="Create a new document." ma:contentTypeScope="" ma:versionID="0462e522b336f4fe4c270925321c7f6a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B09C4BA1-534A-4F99-AD1F-A0E478C5B080}"/>
</file>

<file path=customXml/itemProps2.xml><?xml version="1.0" encoding="utf-8"?>
<ds:datastoreItem xmlns:ds="http://schemas.openxmlformats.org/officeDocument/2006/customXml" ds:itemID="{05555C47-AC59-491B-A031-5649B2063FEA}"/>
</file>

<file path=customXml/itemProps3.xml><?xml version="1.0" encoding="utf-8"?>
<ds:datastoreItem xmlns:ds="http://schemas.openxmlformats.org/officeDocument/2006/customXml" ds:itemID="{B06CCFE8-5D26-4B96-B996-4B6FA2D7A207}"/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90</Words>
  <Application>Microsoft Macintosh PowerPoint</Application>
  <PresentationFormat>On-screen Show (4:3)</PresentationFormat>
  <Paragraphs>24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Slide Option 1</vt:lpstr>
      <vt:lpstr>1_Slide Option 1</vt:lpstr>
      <vt:lpstr>Bystander Intervention Options</vt:lpstr>
    </vt:vector>
  </TitlesOfParts>
  <Company>University of the West of England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Bystander Intervention Options</dc:title>
  <dc:creator>Rachel Fenton</dc:creator>
  <cp:lastModifiedBy>Helen Mott</cp:lastModifiedBy>
  <cp:revision>8</cp:revision>
  <cp:lastPrinted>2014-12-22T16:47:41Z</cp:lastPrinted>
  <dcterms:created xsi:type="dcterms:W3CDTF">2014-06-10T15:52:43Z</dcterms:created>
  <dcterms:modified xsi:type="dcterms:W3CDTF">2015-01-05T11:13:26Z</dcterms:modified>
</cp:coreProperties>
</file>