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8" r:id="rId12"/>
    <p:sldId id="267"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E825E4-B594-4AB2-982A-77D9AFD05F23}" type="datetimeFigureOut">
              <a:rPr lang="en-GB" smtClean="0"/>
              <a:t>15/03/2018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C91E48-2DD1-4F02-9532-60864523EA8F}" type="slidenum">
              <a:rPr lang="en-GB" smtClean="0"/>
              <a:t>‹#›</a:t>
            </a:fld>
            <a:endParaRPr lang="en-GB"/>
          </a:p>
        </p:txBody>
      </p:sp>
    </p:spTree>
    <p:extLst>
      <p:ext uri="{BB962C8B-B14F-4D97-AF65-F5344CB8AC3E}">
        <p14:creationId xmlns:p14="http://schemas.microsoft.com/office/powerpoint/2010/main" val="13083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DC91E48-2DD1-4F02-9532-60864523EA8F}" type="slidenum">
              <a:rPr lang="en-GB" smtClean="0"/>
              <a:t>6</a:t>
            </a:fld>
            <a:endParaRPr lang="en-GB"/>
          </a:p>
        </p:txBody>
      </p:sp>
    </p:spTree>
    <p:extLst>
      <p:ext uri="{BB962C8B-B14F-4D97-AF65-F5344CB8AC3E}">
        <p14:creationId xmlns:p14="http://schemas.microsoft.com/office/powerpoint/2010/main" val="3453785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2C969A0-A23C-41D8-AFF9-36C6410A43F2}" type="datetimeFigureOut">
              <a:rPr lang="en-GB" smtClean="0"/>
              <a:t>15/03/2018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3809610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C969A0-A23C-41D8-AFF9-36C6410A43F2}" type="datetimeFigureOut">
              <a:rPr lang="en-GB" smtClean="0"/>
              <a:t>15/03/2018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2482767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C969A0-A23C-41D8-AFF9-36C6410A43F2}" type="datetimeFigureOut">
              <a:rPr lang="en-GB" smtClean="0"/>
              <a:t>15/03/2018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4194234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C969A0-A23C-41D8-AFF9-36C6410A43F2}" type="datetimeFigureOut">
              <a:rPr lang="en-GB" smtClean="0"/>
              <a:t>15/03/2018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4284129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C969A0-A23C-41D8-AFF9-36C6410A43F2}" type="datetimeFigureOut">
              <a:rPr lang="en-GB" smtClean="0"/>
              <a:t>15/03/2018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1162293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2C969A0-A23C-41D8-AFF9-36C6410A43F2}" type="datetimeFigureOut">
              <a:rPr lang="en-GB" smtClean="0"/>
              <a:t>15/03/2018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2027224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2C969A0-A23C-41D8-AFF9-36C6410A43F2}" type="datetimeFigureOut">
              <a:rPr lang="en-GB" smtClean="0"/>
              <a:t>15/03/2018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2335382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2C969A0-A23C-41D8-AFF9-36C6410A43F2}" type="datetimeFigureOut">
              <a:rPr lang="en-GB" smtClean="0"/>
              <a:t>15/03/2018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28900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969A0-A23C-41D8-AFF9-36C6410A43F2}" type="datetimeFigureOut">
              <a:rPr lang="en-GB" smtClean="0"/>
              <a:t>15/03/2018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1718741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C969A0-A23C-41D8-AFF9-36C6410A43F2}" type="datetimeFigureOut">
              <a:rPr lang="en-GB" smtClean="0"/>
              <a:t>15/03/2018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17666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C969A0-A23C-41D8-AFF9-36C6410A43F2}" type="datetimeFigureOut">
              <a:rPr lang="en-GB" smtClean="0"/>
              <a:t>15/03/2018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89B485-5401-46AE-BC2E-F3C7ABF06071}" type="slidenum">
              <a:rPr lang="en-GB" smtClean="0"/>
              <a:t>‹#›</a:t>
            </a:fld>
            <a:endParaRPr lang="en-GB"/>
          </a:p>
        </p:txBody>
      </p:sp>
    </p:spTree>
    <p:extLst>
      <p:ext uri="{BB962C8B-B14F-4D97-AF65-F5344CB8AC3E}">
        <p14:creationId xmlns:p14="http://schemas.microsoft.com/office/powerpoint/2010/main" val="2155528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C969A0-A23C-41D8-AFF9-36C6410A43F2}" type="datetimeFigureOut">
              <a:rPr lang="en-GB" smtClean="0"/>
              <a:t>15/03/2018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9B485-5401-46AE-BC2E-F3C7ABF06071}" type="slidenum">
              <a:rPr lang="en-GB" smtClean="0"/>
              <a:t>‹#›</a:t>
            </a:fld>
            <a:endParaRPr lang="en-GB"/>
          </a:p>
        </p:txBody>
      </p:sp>
    </p:spTree>
    <p:extLst>
      <p:ext uri="{BB962C8B-B14F-4D97-AF65-F5344CB8AC3E}">
        <p14:creationId xmlns:p14="http://schemas.microsoft.com/office/powerpoint/2010/main" val="1942166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Box 4"/>
          <p:cNvSpPr txBox="1">
            <a:spLocks noChangeArrowheads="1"/>
          </p:cNvSpPr>
          <p:nvPr/>
        </p:nvSpPr>
        <p:spPr bwMode="auto">
          <a:xfrm>
            <a:off x="611188" y="1939925"/>
            <a:ext cx="6985000" cy="218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GB" altLang="en-US" sz="2800" dirty="0">
              <a:solidFill>
                <a:schemeClr val="bg1"/>
              </a:solidFill>
            </a:endParaRPr>
          </a:p>
          <a:p>
            <a:pPr algn="ctr" eaLnBrk="1" hangingPunct="1">
              <a:spcBef>
                <a:spcPct val="0"/>
              </a:spcBef>
              <a:buFontTx/>
              <a:buNone/>
            </a:pPr>
            <a:endParaRPr lang="en-GB" altLang="en-US" sz="5400" dirty="0" smtClean="0">
              <a:solidFill>
                <a:schemeClr val="bg1"/>
              </a:solidFill>
            </a:endParaRPr>
          </a:p>
          <a:p>
            <a:pPr algn="ctr" eaLnBrk="1" hangingPunct="1">
              <a:spcBef>
                <a:spcPct val="0"/>
              </a:spcBef>
              <a:buFontTx/>
              <a:buNone/>
            </a:pPr>
            <a:r>
              <a:rPr lang="en-GB" altLang="en-US" sz="5400" dirty="0" smtClean="0">
                <a:solidFill>
                  <a:schemeClr val="bg1"/>
                </a:solidFill>
              </a:rPr>
              <a:t>Sexting &amp; Consent </a:t>
            </a:r>
            <a:endParaRPr lang="en-GB" altLang="en-US" sz="2000" dirty="0">
              <a:solidFill>
                <a:schemeClr val="bg1"/>
              </a:solidFill>
            </a:endParaRPr>
          </a:p>
        </p:txBody>
      </p:sp>
    </p:spTree>
    <p:extLst>
      <p:ext uri="{BB962C8B-B14F-4D97-AF65-F5344CB8AC3E}">
        <p14:creationId xmlns:p14="http://schemas.microsoft.com/office/powerpoint/2010/main" val="2634539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400" b="1" dirty="0" smtClean="0">
                <a:solidFill>
                  <a:schemeClr val="bg1"/>
                </a:solidFill>
              </a:rPr>
              <a:t>What Young People Say</a:t>
            </a:r>
            <a:endParaRPr lang="en-GB" altLang="en-US" sz="2400" b="1" dirty="0">
              <a:solidFill>
                <a:schemeClr val="bg1"/>
              </a:solidFill>
            </a:endParaRPr>
          </a:p>
        </p:txBody>
      </p:sp>
      <p:sp>
        <p:nvSpPr>
          <p:cNvPr id="3077" name="TextBox 4"/>
          <p:cNvSpPr txBox="1">
            <a:spLocks noChangeArrowheads="1"/>
          </p:cNvSpPr>
          <p:nvPr/>
        </p:nvSpPr>
        <p:spPr bwMode="auto">
          <a:xfrm>
            <a:off x="684213" y="1916113"/>
            <a:ext cx="7127875" cy="467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400" dirty="0" smtClean="0">
                <a:solidFill>
                  <a:schemeClr val="bg1"/>
                </a:solidFill>
              </a:rPr>
              <a:t>“The photos were on a phone that was stolen around 2 years ago...the photos were taken when I was under 17 years old.”</a:t>
            </a:r>
          </a:p>
          <a:p>
            <a:endParaRPr lang="en-GB" sz="2400" dirty="0" smtClean="0">
              <a:solidFill>
                <a:schemeClr val="bg1"/>
              </a:solidFill>
            </a:endParaRPr>
          </a:p>
          <a:p>
            <a:r>
              <a:rPr lang="en-GB" sz="2400" dirty="0" smtClean="0">
                <a:solidFill>
                  <a:schemeClr val="bg1"/>
                </a:solidFill>
              </a:rPr>
              <a:t>“I came to regret posting photographs of myself naively on the internet and tried to forget about it, but strangers recognised me from the photographs and made lewd remarks at school. I endured so much bullying because of this photograph and the others...I was eventually admitted for severe depression and was treated for a suicide attempt.”</a:t>
            </a:r>
            <a:endParaRPr lang="en-GB" sz="2400" dirty="0">
              <a:solidFill>
                <a:schemeClr val="bg1"/>
              </a:solidFill>
            </a:endParaRPr>
          </a:p>
        </p:txBody>
      </p:sp>
    </p:spTree>
    <p:extLst>
      <p:ext uri="{BB962C8B-B14F-4D97-AF65-F5344CB8AC3E}">
        <p14:creationId xmlns:p14="http://schemas.microsoft.com/office/powerpoint/2010/main" val="5782347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400" b="1" dirty="0" smtClean="0">
                <a:solidFill>
                  <a:schemeClr val="bg1"/>
                </a:solidFill>
              </a:rPr>
              <a:t>What Young People Say</a:t>
            </a:r>
            <a:endParaRPr lang="en-GB" altLang="en-US" sz="2400" b="1" dirty="0">
              <a:solidFill>
                <a:schemeClr val="bg1"/>
              </a:solidFill>
            </a:endParaRPr>
          </a:p>
        </p:txBody>
      </p:sp>
      <p:sp>
        <p:nvSpPr>
          <p:cNvPr id="3077" name="TextBox 4"/>
          <p:cNvSpPr txBox="1">
            <a:spLocks noChangeArrowheads="1"/>
          </p:cNvSpPr>
          <p:nvPr/>
        </p:nvSpPr>
        <p:spPr bwMode="auto">
          <a:xfrm>
            <a:off x="684213" y="1916113"/>
            <a:ext cx="7127875" cy="467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400" dirty="0" smtClean="0">
                <a:solidFill>
                  <a:schemeClr val="bg1"/>
                </a:solidFill>
              </a:rPr>
              <a:t>“The photos were on a phone that was stolen around 2 years ago...the photos were taken when I was under 17 years old.”</a:t>
            </a:r>
          </a:p>
          <a:p>
            <a:endParaRPr lang="en-GB" sz="2400" dirty="0" smtClean="0">
              <a:solidFill>
                <a:schemeClr val="bg1"/>
              </a:solidFill>
            </a:endParaRPr>
          </a:p>
          <a:p>
            <a:r>
              <a:rPr lang="en-GB" sz="2400" dirty="0" smtClean="0">
                <a:solidFill>
                  <a:schemeClr val="bg1"/>
                </a:solidFill>
              </a:rPr>
              <a:t>“I came to regret posting photographs of myself naively on the internet and tried to forget about it, but strangers recognised me from the photographs and made lewd remarks at school. I endured so much bullying because of this photograph and the others...I was eventually admitted for severe depression and was treated for a suicide attempt.”</a:t>
            </a:r>
            <a:endParaRPr lang="en-GB" sz="2400" dirty="0">
              <a:solidFill>
                <a:schemeClr val="bg1"/>
              </a:solidFill>
            </a:endParaRPr>
          </a:p>
        </p:txBody>
      </p:sp>
    </p:spTree>
    <p:extLst>
      <p:ext uri="{BB962C8B-B14F-4D97-AF65-F5344CB8AC3E}">
        <p14:creationId xmlns:p14="http://schemas.microsoft.com/office/powerpoint/2010/main" val="2638572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4723" y="820738"/>
            <a:ext cx="4103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400" b="1" dirty="0" smtClean="0">
                <a:solidFill>
                  <a:schemeClr val="bg1"/>
                </a:solidFill>
              </a:rPr>
              <a:t>A Thin Line</a:t>
            </a:r>
            <a:endParaRPr lang="en-GB" altLang="en-US" sz="2400" b="1" dirty="0">
              <a:solidFill>
                <a:schemeClr val="bg1"/>
              </a:solidFill>
            </a:endParaRPr>
          </a:p>
        </p:txBody>
      </p:sp>
      <p:sp>
        <p:nvSpPr>
          <p:cNvPr id="3077" name="TextBox 4"/>
          <p:cNvSpPr txBox="1">
            <a:spLocks noChangeArrowheads="1"/>
          </p:cNvSpPr>
          <p:nvPr/>
        </p:nvSpPr>
        <p:spPr bwMode="auto">
          <a:xfrm>
            <a:off x="719283" y="1896184"/>
            <a:ext cx="7127875" cy="259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800" dirty="0" smtClean="0">
                <a:solidFill>
                  <a:schemeClr val="bg1"/>
                </a:solidFill>
              </a:rPr>
              <a:t>1 in 5 sext recipients have passed/forwarded the sext to someone else. </a:t>
            </a:r>
          </a:p>
          <a:p>
            <a:r>
              <a:rPr lang="en-GB" sz="2800" dirty="0" smtClean="0">
                <a:solidFill>
                  <a:schemeClr val="bg1"/>
                </a:solidFill>
              </a:rPr>
              <a:t>50% of teenagers have shared the sext with multiple people. </a:t>
            </a:r>
          </a:p>
          <a:p>
            <a:pPr algn="r">
              <a:buNone/>
            </a:pPr>
            <a:r>
              <a:rPr lang="en-GB" sz="1400" dirty="0" smtClean="0">
                <a:solidFill>
                  <a:schemeClr val="bg1"/>
                </a:solidFill>
              </a:rPr>
              <a:t>(Source: A Thin Line, 2009)</a:t>
            </a:r>
            <a:endParaRPr lang="en-GB" sz="1400" dirty="0">
              <a:solidFill>
                <a:schemeClr val="bg1"/>
              </a:solidFill>
            </a:endParaRPr>
          </a:p>
        </p:txBody>
      </p:sp>
      <p:pic>
        <p:nvPicPr>
          <p:cNvPr id="7" name="irc_mi" descr="http://xnet.kp.org/domesticviolence/gethelp/images/a_thin_line.jpg"/>
          <p:cNvPicPr/>
          <p:nvPr/>
        </p:nvPicPr>
        <p:blipFill>
          <a:blip r:embed="rId4"/>
          <a:srcRect/>
          <a:stretch>
            <a:fillRect/>
          </a:stretch>
        </p:blipFill>
        <p:spPr bwMode="auto">
          <a:xfrm>
            <a:off x="6300192" y="4797152"/>
            <a:ext cx="1898015" cy="1149985"/>
          </a:xfrm>
          <a:prstGeom prst="rect">
            <a:avLst/>
          </a:prstGeom>
          <a:noFill/>
          <a:ln w="9525">
            <a:noFill/>
            <a:miter lim="800000"/>
            <a:headEnd/>
            <a:tailEnd/>
          </a:ln>
        </p:spPr>
      </p:pic>
    </p:spTree>
    <p:extLst>
      <p:ext uri="{BB962C8B-B14F-4D97-AF65-F5344CB8AC3E}">
        <p14:creationId xmlns:p14="http://schemas.microsoft.com/office/powerpoint/2010/main" val="619001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400" b="1" dirty="0" smtClean="0">
                <a:solidFill>
                  <a:schemeClr val="bg1"/>
                </a:solidFill>
              </a:rPr>
              <a:t>When Sexting is a Problem</a:t>
            </a:r>
            <a:endParaRPr lang="en-GB" altLang="en-US" sz="2400" b="1" dirty="0">
              <a:solidFill>
                <a:schemeClr val="bg1"/>
              </a:solidFill>
            </a:endParaRPr>
          </a:p>
        </p:txBody>
      </p:sp>
      <p:sp>
        <p:nvSpPr>
          <p:cNvPr id="3077" name="TextBox 4"/>
          <p:cNvSpPr txBox="1">
            <a:spLocks noChangeArrowheads="1"/>
          </p:cNvSpPr>
          <p:nvPr/>
        </p:nvSpPr>
        <p:spPr bwMode="auto">
          <a:xfrm>
            <a:off x="684213" y="1916113"/>
            <a:ext cx="7127875"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800" dirty="0" smtClean="0">
                <a:solidFill>
                  <a:schemeClr val="bg1"/>
                </a:solidFill>
              </a:rPr>
              <a:t>The person posing or sharing is under the age of 18 years old</a:t>
            </a:r>
          </a:p>
          <a:p>
            <a:r>
              <a:rPr lang="en-GB" sz="2800" dirty="0" smtClean="0">
                <a:solidFill>
                  <a:schemeClr val="bg1"/>
                </a:solidFill>
              </a:rPr>
              <a:t>Over 18:</a:t>
            </a:r>
          </a:p>
          <a:p>
            <a:r>
              <a:rPr lang="en-GB" sz="2800" dirty="0" smtClean="0">
                <a:solidFill>
                  <a:schemeClr val="bg1"/>
                </a:solidFill>
              </a:rPr>
              <a:t>Pressure or threats are involved </a:t>
            </a:r>
          </a:p>
          <a:p>
            <a:r>
              <a:rPr lang="en-GB" sz="2800" dirty="0" smtClean="0">
                <a:solidFill>
                  <a:schemeClr val="bg1"/>
                </a:solidFill>
              </a:rPr>
              <a:t>Coercion occurs</a:t>
            </a:r>
          </a:p>
          <a:p>
            <a:r>
              <a:rPr lang="en-GB" sz="2800" dirty="0" smtClean="0">
                <a:solidFill>
                  <a:schemeClr val="bg1"/>
                </a:solidFill>
              </a:rPr>
              <a:t>The image is shared without consent</a:t>
            </a:r>
          </a:p>
          <a:p>
            <a:r>
              <a:rPr lang="en-GB" sz="2800" dirty="0" smtClean="0">
                <a:solidFill>
                  <a:schemeClr val="bg1"/>
                </a:solidFill>
              </a:rPr>
              <a:t>Photo or video is taken without consent </a:t>
            </a:r>
          </a:p>
        </p:txBody>
      </p:sp>
    </p:spTree>
    <p:extLst>
      <p:ext uri="{BB962C8B-B14F-4D97-AF65-F5344CB8AC3E}">
        <p14:creationId xmlns:p14="http://schemas.microsoft.com/office/powerpoint/2010/main" val="3116376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400" b="1" dirty="0" smtClean="0">
                <a:solidFill>
                  <a:schemeClr val="bg1"/>
                </a:solidFill>
              </a:rPr>
              <a:t>When Sexting is a Problem</a:t>
            </a:r>
            <a:endParaRPr lang="en-GB" altLang="en-US" sz="2400" b="1" dirty="0">
              <a:solidFill>
                <a:schemeClr val="bg1"/>
              </a:solidFill>
            </a:endParaRPr>
          </a:p>
        </p:txBody>
      </p:sp>
      <p:sp>
        <p:nvSpPr>
          <p:cNvPr id="3077" name="TextBox 4"/>
          <p:cNvSpPr txBox="1">
            <a:spLocks noChangeArrowheads="1"/>
          </p:cNvSpPr>
          <p:nvPr/>
        </p:nvSpPr>
        <p:spPr bwMode="auto">
          <a:xfrm>
            <a:off x="684213" y="1916113"/>
            <a:ext cx="7127875"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800" dirty="0" smtClean="0">
                <a:solidFill>
                  <a:schemeClr val="bg1"/>
                </a:solidFill>
              </a:rPr>
              <a:t>The person posing or sharing is under the age of 18 years old</a:t>
            </a:r>
          </a:p>
          <a:p>
            <a:r>
              <a:rPr lang="en-GB" sz="2800" dirty="0" smtClean="0">
                <a:solidFill>
                  <a:schemeClr val="bg1"/>
                </a:solidFill>
              </a:rPr>
              <a:t>Over 18:</a:t>
            </a:r>
          </a:p>
          <a:p>
            <a:r>
              <a:rPr lang="en-GB" sz="2800" dirty="0" smtClean="0">
                <a:solidFill>
                  <a:schemeClr val="bg1"/>
                </a:solidFill>
              </a:rPr>
              <a:t>Pressure or threats are involved </a:t>
            </a:r>
          </a:p>
          <a:p>
            <a:r>
              <a:rPr lang="en-GB" sz="2800" dirty="0" smtClean="0">
                <a:solidFill>
                  <a:schemeClr val="bg1"/>
                </a:solidFill>
              </a:rPr>
              <a:t>Coercion occurs</a:t>
            </a:r>
          </a:p>
          <a:p>
            <a:r>
              <a:rPr lang="en-GB" sz="2800" dirty="0" smtClean="0">
                <a:solidFill>
                  <a:schemeClr val="bg1"/>
                </a:solidFill>
              </a:rPr>
              <a:t>The image is shared without consent</a:t>
            </a:r>
          </a:p>
          <a:p>
            <a:r>
              <a:rPr lang="en-GB" sz="2800" dirty="0" smtClean="0">
                <a:solidFill>
                  <a:schemeClr val="bg1"/>
                </a:solidFill>
              </a:rPr>
              <a:t>Photo or video is taken without consent </a:t>
            </a:r>
          </a:p>
        </p:txBody>
      </p:sp>
    </p:spTree>
    <p:extLst>
      <p:ext uri="{BB962C8B-B14F-4D97-AF65-F5344CB8AC3E}">
        <p14:creationId xmlns:p14="http://schemas.microsoft.com/office/powerpoint/2010/main" val="1741368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400" b="1" dirty="0" smtClean="0">
                <a:solidFill>
                  <a:schemeClr val="bg1"/>
                </a:solidFill>
              </a:rPr>
              <a:t>The Law in Scotland</a:t>
            </a:r>
            <a:endParaRPr lang="en-GB" altLang="en-US" sz="2400" b="1" dirty="0">
              <a:solidFill>
                <a:schemeClr val="bg1"/>
              </a:solidFill>
            </a:endParaRPr>
          </a:p>
        </p:txBody>
      </p:sp>
      <p:sp>
        <p:nvSpPr>
          <p:cNvPr id="3077" name="TextBox 4"/>
          <p:cNvSpPr txBox="1">
            <a:spLocks noChangeArrowheads="1"/>
          </p:cNvSpPr>
          <p:nvPr/>
        </p:nvSpPr>
        <p:spPr bwMode="auto">
          <a:xfrm>
            <a:off x="684213" y="1916113"/>
            <a:ext cx="7127875" cy="4191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1800" dirty="0" smtClean="0">
                <a:solidFill>
                  <a:schemeClr val="bg1"/>
                </a:solidFill>
              </a:rPr>
              <a:t>The Abusive Behaviour and Sexual Harm (Scotland) Act 2016</a:t>
            </a:r>
          </a:p>
          <a:p>
            <a:r>
              <a:rPr lang="en-GB" sz="1800" dirty="0" smtClean="0">
                <a:solidFill>
                  <a:schemeClr val="bg1"/>
                </a:solidFill>
              </a:rPr>
              <a:t>Passed in the Scottish Parliament on the 22</a:t>
            </a:r>
            <a:r>
              <a:rPr lang="en-GB" sz="1800" baseline="30000" dirty="0" smtClean="0">
                <a:solidFill>
                  <a:schemeClr val="bg1"/>
                </a:solidFill>
              </a:rPr>
              <a:t>nd</a:t>
            </a:r>
            <a:r>
              <a:rPr lang="en-GB" sz="1800" dirty="0" smtClean="0">
                <a:solidFill>
                  <a:schemeClr val="bg1"/>
                </a:solidFill>
              </a:rPr>
              <a:t> March 2016</a:t>
            </a:r>
          </a:p>
          <a:p>
            <a:r>
              <a:rPr lang="en-GB" sz="1800" dirty="0" smtClean="0">
                <a:solidFill>
                  <a:schemeClr val="bg1"/>
                </a:solidFill>
              </a:rPr>
              <a:t>Came in to effect April 1</a:t>
            </a:r>
            <a:r>
              <a:rPr lang="en-GB" sz="1800" baseline="30000" dirty="0" smtClean="0">
                <a:solidFill>
                  <a:schemeClr val="bg1"/>
                </a:solidFill>
              </a:rPr>
              <a:t>st</a:t>
            </a:r>
            <a:r>
              <a:rPr lang="en-GB" sz="1800" dirty="0" smtClean="0">
                <a:solidFill>
                  <a:schemeClr val="bg1"/>
                </a:solidFill>
              </a:rPr>
              <a:t> 2017</a:t>
            </a:r>
          </a:p>
          <a:p>
            <a:r>
              <a:rPr lang="en-GB" sz="1800" dirty="0" smtClean="0">
                <a:solidFill>
                  <a:schemeClr val="bg1"/>
                </a:solidFill>
              </a:rPr>
              <a:t>Non-consensual sharing of sexual images (age 18+)</a:t>
            </a:r>
          </a:p>
          <a:p>
            <a:r>
              <a:rPr lang="en-GB" sz="1800" dirty="0" smtClean="0">
                <a:solidFill>
                  <a:schemeClr val="bg1"/>
                </a:solidFill>
              </a:rPr>
              <a:t>Threatening to share sexual images</a:t>
            </a:r>
          </a:p>
          <a:p>
            <a:r>
              <a:rPr lang="en-GB" sz="1800" dirty="0" smtClean="0">
                <a:solidFill>
                  <a:schemeClr val="bg1"/>
                </a:solidFill>
              </a:rPr>
              <a:t>Carries up to 5 years in prison </a:t>
            </a:r>
          </a:p>
          <a:p>
            <a:endParaRPr lang="en-GB" sz="1800" dirty="0" smtClean="0">
              <a:solidFill>
                <a:schemeClr val="bg1"/>
              </a:solidFill>
            </a:endParaRPr>
          </a:p>
          <a:p>
            <a:r>
              <a:rPr lang="en-GB" sz="1800" dirty="0" smtClean="0">
                <a:solidFill>
                  <a:schemeClr val="bg1"/>
                </a:solidFill>
              </a:rPr>
              <a:t>You do not have to physically share the image or video, simply showing it on your </a:t>
            </a:r>
            <a:r>
              <a:rPr lang="en-GB" sz="1800" dirty="0" smtClean="0">
                <a:solidFill>
                  <a:schemeClr val="bg1"/>
                </a:solidFill>
              </a:rPr>
              <a:t>phone or other electronic device to </a:t>
            </a:r>
            <a:r>
              <a:rPr lang="en-GB" sz="1800" dirty="0" smtClean="0">
                <a:solidFill>
                  <a:schemeClr val="bg1"/>
                </a:solidFill>
              </a:rPr>
              <a:t>others is enough to break the law </a:t>
            </a:r>
          </a:p>
          <a:p>
            <a:endParaRPr lang="en-GB" sz="1800" dirty="0" smtClean="0">
              <a:solidFill>
                <a:schemeClr val="bg1"/>
              </a:solidFill>
            </a:endParaRPr>
          </a:p>
          <a:p>
            <a:r>
              <a:rPr lang="en-GB" sz="1800" dirty="0" smtClean="0">
                <a:solidFill>
                  <a:schemeClr val="bg1"/>
                </a:solidFill>
              </a:rPr>
              <a:t>It is always illegal to share sexual images or videos with anyone under the age of 18 years </a:t>
            </a:r>
            <a:endParaRPr lang="en-GB" sz="1800" dirty="0">
              <a:solidFill>
                <a:schemeClr val="bg1"/>
              </a:solidFill>
            </a:endParaRPr>
          </a:p>
        </p:txBody>
      </p:sp>
    </p:spTree>
    <p:extLst>
      <p:ext uri="{BB962C8B-B14F-4D97-AF65-F5344CB8AC3E}">
        <p14:creationId xmlns:p14="http://schemas.microsoft.com/office/powerpoint/2010/main" val="862160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1800" b="1" dirty="0" smtClean="0">
                <a:solidFill>
                  <a:schemeClr val="bg1"/>
                </a:solidFill>
              </a:rPr>
              <a:t>NSPCC Research  - February 2014</a:t>
            </a:r>
            <a:endParaRPr lang="en-GB" altLang="en-US" sz="1800" b="1" dirty="0">
              <a:solidFill>
                <a:schemeClr val="bg1"/>
              </a:solidFill>
            </a:endParaRPr>
          </a:p>
        </p:txBody>
      </p:sp>
      <p:sp>
        <p:nvSpPr>
          <p:cNvPr id="3077" name="TextBox 4"/>
          <p:cNvSpPr txBox="1">
            <a:spLocks noChangeArrowheads="1"/>
          </p:cNvSpPr>
          <p:nvPr/>
        </p:nvSpPr>
        <p:spPr bwMode="auto">
          <a:xfrm>
            <a:off x="684213" y="1916113"/>
            <a:ext cx="7127875" cy="4302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400" dirty="0" smtClean="0">
                <a:solidFill>
                  <a:schemeClr val="bg1"/>
                </a:solidFill>
              </a:rPr>
              <a:t>This report describes the experiences of 11-16 year olds on social networking sites and the strategies they use to deal with things that upset them online.</a:t>
            </a:r>
          </a:p>
          <a:p>
            <a:r>
              <a:rPr lang="en-GB" sz="2400" dirty="0" smtClean="0">
                <a:solidFill>
                  <a:schemeClr val="bg1"/>
                </a:solidFill>
              </a:rPr>
              <a:t>Researchers conducted an online self completion survey in December 2012 of 1,024 11-16 year olds in the UK.</a:t>
            </a:r>
          </a:p>
          <a:p>
            <a:r>
              <a:rPr lang="en-GB" sz="2400" dirty="0" smtClean="0">
                <a:solidFill>
                  <a:schemeClr val="bg1"/>
                </a:solidFill>
              </a:rPr>
              <a:t>The report found that 28% of children aged 11-16 with a profile on a social networking site have experienced something upsetting on it in the last year.</a:t>
            </a:r>
          </a:p>
        </p:txBody>
      </p:sp>
    </p:spTree>
    <p:extLst>
      <p:ext uri="{BB962C8B-B14F-4D97-AF65-F5344CB8AC3E}">
        <p14:creationId xmlns:p14="http://schemas.microsoft.com/office/powerpoint/2010/main" val="36989819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3131840" y="732393"/>
            <a:ext cx="410368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b="1" dirty="0" smtClean="0">
                <a:solidFill>
                  <a:schemeClr val="bg1"/>
                </a:solidFill>
              </a:rPr>
              <a:t>Findings</a:t>
            </a:r>
            <a:endParaRPr lang="en-GB" altLang="en-US" b="1" dirty="0">
              <a:solidFill>
                <a:schemeClr val="bg1"/>
              </a:solidFill>
            </a:endParaRPr>
          </a:p>
        </p:txBody>
      </p:sp>
      <p:sp>
        <p:nvSpPr>
          <p:cNvPr id="3077" name="TextBox 4"/>
          <p:cNvSpPr txBox="1">
            <a:spLocks noChangeArrowheads="1"/>
          </p:cNvSpPr>
          <p:nvPr/>
        </p:nvSpPr>
        <p:spPr bwMode="auto">
          <a:xfrm>
            <a:off x="684213" y="1916113"/>
            <a:ext cx="7127875"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800" dirty="0" smtClean="0">
                <a:solidFill>
                  <a:schemeClr val="bg1"/>
                </a:solidFill>
              </a:rPr>
              <a:t>Other issues experienced by children who had been upset included: pressure to look or act a certain way (14%), cyber stalking (12%), aggressive and violent language (18%), encouragement to hurt themselves (3%), receiving unwanted sexual messages (12%), and requests to send or respond to a sexual message (8%).</a:t>
            </a:r>
            <a:endParaRPr lang="en-GB" sz="2800" dirty="0">
              <a:solidFill>
                <a:schemeClr val="bg1"/>
              </a:solidFill>
            </a:endParaRPr>
          </a:p>
        </p:txBody>
      </p:sp>
    </p:spTree>
    <p:extLst>
      <p:ext uri="{BB962C8B-B14F-4D97-AF65-F5344CB8AC3E}">
        <p14:creationId xmlns:p14="http://schemas.microsoft.com/office/powerpoint/2010/main" val="16338955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3131840" y="732393"/>
            <a:ext cx="4103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800" b="1" dirty="0" smtClean="0">
                <a:solidFill>
                  <a:schemeClr val="bg1"/>
                </a:solidFill>
              </a:rPr>
              <a:t>Zero Tolerance Survey</a:t>
            </a:r>
            <a:endParaRPr lang="en-GB" altLang="en-US" sz="2800" b="1" dirty="0">
              <a:solidFill>
                <a:schemeClr val="bg1"/>
              </a:solidFill>
            </a:endParaRPr>
          </a:p>
        </p:txBody>
      </p:sp>
      <p:sp>
        <p:nvSpPr>
          <p:cNvPr id="3077" name="TextBox 4"/>
          <p:cNvSpPr txBox="1">
            <a:spLocks noChangeArrowheads="1"/>
          </p:cNvSpPr>
          <p:nvPr/>
        </p:nvSpPr>
        <p:spPr bwMode="auto">
          <a:xfrm>
            <a:off x="684213" y="1916113"/>
            <a:ext cx="7127875" cy="4635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1800" b="1" dirty="0" smtClean="0">
                <a:solidFill>
                  <a:schemeClr val="bg1"/>
                </a:solidFill>
              </a:rPr>
              <a:t>Specific issues for female participants included:</a:t>
            </a:r>
            <a:endParaRPr lang="en-GB" sz="1800" dirty="0" smtClean="0">
              <a:solidFill>
                <a:schemeClr val="bg1"/>
              </a:solidFill>
            </a:endParaRPr>
          </a:p>
          <a:p>
            <a:r>
              <a:rPr lang="en-GB" sz="1800" dirty="0" smtClean="0">
                <a:solidFill>
                  <a:schemeClr val="bg1"/>
                </a:solidFill>
              </a:rPr>
              <a:t>Pressure both to engage and not to engage in sexual and/or sexualised behaviour, with a range of negative consequences for failing to negotiate the ‘appropriate’ balance.</a:t>
            </a:r>
          </a:p>
          <a:p>
            <a:r>
              <a:rPr lang="en-GB" sz="1800" dirty="0" smtClean="0">
                <a:solidFill>
                  <a:schemeClr val="bg1"/>
                </a:solidFill>
              </a:rPr>
              <a:t>Pressure to conform to unrealistic beauty standards and resulting negative body image.</a:t>
            </a:r>
          </a:p>
          <a:p>
            <a:pPr>
              <a:buNone/>
            </a:pPr>
            <a:endParaRPr lang="en-GB" sz="1800" b="1" dirty="0" smtClean="0">
              <a:solidFill>
                <a:schemeClr val="bg1"/>
              </a:solidFill>
            </a:endParaRPr>
          </a:p>
          <a:p>
            <a:pPr>
              <a:buNone/>
            </a:pPr>
            <a:endParaRPr lang="en-GB" sz="1800" b="1" dirty="0" smtClean="0">
              <a:solidFill>
                <a:schemeClr val="bg1"/>
              </a:solidFill>
            </a:endParaRPr>
          </a:p>
          <a:p>
            <a:r>
              <a:rPr lang="en-GB" sz="1800" b="1" dirty="0" smtClean="0">
                <a:solidFill>
                  <a:schemeClr val="bg1"/>
                </a:solidFill>
              </a:rPr>
              <a:t>Specific issues for male participants included:</a:t>
            </a:r>
            <a:endParaRPr lang="en-GB" sz="1800" dirty="0" smtClean="0">
              <a:solidFill>
                <a:schemeClr val="bg1"/>
              </a:solidFill>
            </a:endParaRPr>
          </a:p>
          <a:p>
            <a:r>
              <a:rPr lang="en-GB" sz="1800" dirty="0" smtClean="0">
                <a:solidFill>
                  <a:schemeClr val="bg1"/>
                </a:solidFill>
              </a:rPr>
              <a:t>Pressure to conform to heterosexual male ‘norms’ of watching and approving of pornography, sexualising women and girls, and pursuing sex. Consequences of not fulfilling these include being labelled ‘gay’ or not adequately masculine.</a:t>
            </a:r>
          </a:p>
          <a:p>
            <a:r>
              <a:rPr lang="en-GB" sz="1800" dirty="0" smtClean="0">
                <a:solidFill>
                  <a:schemeClr val="bg1"/>
                </a:solidFill>
              </a:rPr>
              <a:t>Pressure to appear sexually experienced, which may lead to a rejection of </a:t>
            </a:r>
            <a:r>
              <a:rPr lang="en-GB" sz="1800" dirty="0" smtClean="0">
                <a:solidFill>
                  <a:schemeClr val="bg1"/>
                </a:solidFill>
              </a:rPr>
              <a:t>appropriate sex </a:t>
            </a:r>
            <a:r>
              <a:rPr lang="en-GB" sz="1800" dirty="0" smtClean="0">
                <a:solidFill>
                  <a:schemeClr val="bg1"/>
                </a:solidFill>
              </a:rPr>
              <a:t>education</a:t>
            </a:r>
          </a:p>
        </p:txBody>
      </p:sp>
    </p:spTree>
    <p:extLst>
      <p:ext uri="{BB962C8B-B14F-4D97-AF65-F5344CB8AC3E}">
        <p14:creationId xmlns:p14="http://schemas.microsoft.com/office/powerpoint/2010/main" val="25362153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20" y="-3863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3131840" y="732393"/>
            <a:ext cx="410368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b="1" dirty="0" smtClean="0">
                <a:solidFill>
                  <a:schemeClr val="bg1"/>
                </a:solidFill>
              </a:rPr>
              <a:t>Sex &amp; Consent </a:t>
            </a:r>
            <a:endParaRPr lang="en-GB" altLang="en-US" b="1" dirty="0">
              <a:solidFill>
                <a:schemeClr val="bg1"/>
              </a:solidFill>
            </a:endParaRPr>
          </a:p>
        </p:txBody>
      </p:sp>
      <p:sp>
        <p:nvSpPr>
          <p:cNvPr id="3077" name="TextBox 4"/>
          <p:cNvSpPr txBox="1">
            <a:spLocks noChangeArrowheads="1"/>
          </p:cNvSpPr>
          <p:nvPr/>
        </p:nvSpPr>
        <p:spPr bwMode="auto">
          <a:xfrm>
            <a:off x="684213" y="1916113"/>
            <a:ext cx="7127875" cy="294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endParaRPr lang="en-GB" dirty="0" smtClean="0">
              <a:solidFill>
                <a:schemeClr val="bg1"/>
              </a:solidFill>
            </a:endParaRPr>
          </a:p>
          <a:p>
            <a:r>
              <a:rPr lang="en-GB" dirty="0" smtClean="0">
                <a:solidFill>
                  <a:schemeClr val="bg1"/>
                </a:solidFill>
              </a:rPr>
              <a:t>What is the definition of Rape </a:t>
            </a:r>
          </a:p>
          <a:p>
            <a:endParaRPr lang="en-GB" dirty="0" smtClean="0">
              <a:solidFill>
                <a:schemeClr val="bg1"/>
              </a:solidFill>
            </a:endParaRPr>
          </a:p>
          <a:p>
            <a:endParaRPr lang="en-GB" dirty="0" smtClean="0">
              <a:solidFill>
                <a:schemeClr val="bg1"/>
              </a:solidFill>
            </a:endParaRPr>
          </a:p>
          <a:p>
            <a:r>
              <a:rPr lang="en-GB" dirty="0" smtClean="0">
                <a:solidFill>
                  <a:schemeClr val="bg1"/>
                </a:solidFill>
              </a:rPr>
              <a:t>What is consent? </a:t>
            </a:r>
            <a:endParaRPr lang="en-GB" dirty="0">
              <a:solidFill>
                <a:schemeClr val="bg1"/>
              </a:solidFill>
            </a:endParaRPr>
          </a:p>
        </p:txBody>
      </p:sp>
      <p:pic>
        <p:nvPicPr>
          <p:cNvPr id="6" name="irc_mi" descr="http://jacobsbones.files.wordpress.com/2012/02/sex-without-consent-isnt-sex.jpg"/>
          <p:cNvPicPr/>
          <p:nvPr/>
        </p:nvPicPr>
        <p:blipFill>
          <a:blip r:embed="rId4"/>
          <a:srcRect/>
          <a:stretch>
            <a:fillRect/>
          </a:stretch>
        </p:blipFill>
        <p:spPr bwMode="auto">
          <a:xfrm>
            <a:off x="6000760" y="4643446"/>
            <a:ext cx="2854325" cy="1939925"/>
          </a:xfrm>
          <a:prstGeom prst="rect">
            <a:avLst/>
          </a:prstGeom>
          <a:noFill/>
          <a:ln w="9525">
            <a:noFill/>
            <a:miter lim="800000"/>
            <a:headEnd/>
            <a:tailEnd/>
          </a:ln>
        </p:spPr>
      </p:pic>
    </p:spTree>
    <p:extLst>
      <p:ext uri="{BB962C8B-B14F-4D97-AF65-F5344CB8AC3E}">
        <p14:creationId xmlns:p14="http://schemas.microsoft.com/office/powerpoint/2010/main" val="3545365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b="1" dirty="0" smtClean="0">
                <a:solidFill>
                  <a:schemeClr val="bg1"/>
                </a:solidFill>
              </a:rPr>
              <a:t>Sexting</a:t>
            </a:r>
            <a:endParaRPr lang="en-GB" altLang="en-US" b="1" dirty="0">
              <a:solidFill>
                <a:schemeClr val="bg1"/>
              </a:solidFill>
            </a:endParaRPr>
          </a:p>
        </p:txBody>
      </p:sp>
      <p:sp>
        <p:nvSpPr>
          <p:cNvPr id="3077" name="TextBox 4"/>
          <p:cNvSpPr txBox="1">
            <a:spLocks noChangeArrowheads="1"/>
          </p:cNvSpPr>
          <p:nvPr/>
        </p:nvSpPr>
        <p:spPr bwMode="auto">
          <a:xfrm>
            <a:off x="684212" y="1892774"/>
            <a:ext cx="7127875"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lgn="ctr">
              <a:spcBef>
                <a:spcPct val="0"/>
              </a:spcBef>
              <a:buNone/>
            </a:pPr>
            <a:endParaRPr lang="en-GB" altLang="en-US" sz="2000" dirty="0" smtClean="0">
              <a:solidFill>
                <a:schemeClr val="bg1"/>
              </a:solidFill>
            </a:endParaRPr>
          </a:p>
          <a:p>
            <a:pPr marL="0" indent="0" algn="ctr">
              <a:spcBef>
                <a:spcPct val="0"/>
              </a:spcBef>
              <a:buNone/>
            </a:pPr>
            <a:endParaRPr lang="en-GB" altLang="en-US" sz="2000" dirty="0">
              <a:solidFill>
                <a:schemeClr val="bg1"/>
              </a:solidFill>
            </a:endParaRPr>
          </a:p>
          <a:p>
            <a:pPr marL="0" indent="0" algn="ctr">
              <a:spcBef>
                <a:spcPct val="0"/>
              </a:spcBef>
              <a:buNone/>
            </a:pPr>
            <a:endParaRPr lang="en-GB" altLang="en-US" sz="2000" dirty="0" smtClean="0">
              <a:solidFill>
                <a:schemeClr val="bg1"/>
              </a:solidFill>
            </a:endParaRPr>
          </a:p>
          <a:p>
            <a:pPr marL="0" indent="0" algn="ctr">
              <a:spcBef>
                <a:spcPct val="0"/>
              </a:spcBef>
              <a:buNone/>
            </a:pPr>
            <a:r>
              <a:rPr lang="en-GB" altLang="en-US" sz="4400" dirty="0" smtClean="0">
                <a:solidFill>
                  <a:schemeClr val="bg1"/>
                </a:solidFill>
              </a:rPr>
              <a:t>What does it mean?</a:t>
            </a:r>
          </a:p>
          <a:p>
            <a:pPr marL="0" indent="0" algn="ctr">
              <a:spcBef>
                <a:spcPct val="0"/>
              </a:spcBef>
              <a:buNone/>
            </a:pPr>
            <a:endParaRPr lang="en-GB" altLang="en-US" sz="4400" dirty="0">
              <a:solidFill>
                <a:schemeClr val="bg1"/>
              </a:solidFill>
            </a:endParaRPr>
          </a:p>
          <a:p>
            <a:pPr marL="0" indent="0" algn="ctr">
              <a:spcBef>
                <a:spcPct val="0"/>
              </a:spcBef>
              <a:buNone/>
            </a:pPr>
            <a:endParaRPr lang="en-GB" altLang="en-US" sz="4400" dirty="0">
              <a:solidFill>
                <a:schemeClr val="bg1"/>
              </a:solidFill>
            </a:endParaRPr>
          </a:p>
        </p:txBody>
      </p:sp>
      <p:pic>
        <p:nvPicPr>
          <p:cNvPr id="6" name="Picture 2" descr="http://resources2.news.com.au/images/2011/03/30/1226030/910314-teen-sexting.jpg"/>
          <p:cNvPicPr>
            <a:picLocks noChangeAspect="1" noChangeArrowheads="1"/>
          </p:cNvPicPr>
          <p:nvPr/>
        </p:nvPicPr>
        <p:blipFill>
          <a:blip r:embed="rId4"/>
          <a:srcRect/>
          <a:stretch>
            <a:fillRect/>
          </a:stretch>
        </p:blipFill>
        <p:spPr bwMode="auto">
          <a:xfrm>
            <a:off x="2555776" y="3789040"/>
            <a:ext cx="3171768" cy="1785950"/>
          </a:xfrm>
          <a:prstGeom prst="rect">
            <a:avLst/>
          </a:prstGeom>
          <a:noFill/>
        </p:spPr>
      </p:pic>
    </p:spTree>
    <p:extLst>
      <p:ext uri="{BB962C8B-B14F-4D97-AF65-F5344CB8AC3E}">
        <p14:creationId xmlns:p14="http://schemas.microsoft.com/office/powerpoint/2010/main" val="39207049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3131840" y="732393"/>
            <a:ext cx="4103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800" b="1" dirty="0" smtClean="0">
                <a:solidFill>
                  <a:schemeClr val="bg1"/>
                </a:solidFill>
              </a:rPr>
              <a:t>Definition of Rape</a:t>
            </a:r>
            <a:endParaRPr lang="en-GB" altLang="en-US" sz="2800" b="1" dirty="0">
              <a:solidFill>
                <a:schemeClr val="bg1"/>
              </a:solidFill>
            </a:endParaRPr>
          </a:p>
        </p:txBody>
      </p:sp>
      <p:sp>
        <p:nvSpPr>
          <p:cNvPr id="3077" name="TextBox 4"/>
          <p:cNvSpPr txBox="1">
            <a:spLocks noChangeArrowheads="1"/>
          </p:cNvSpPr>
          <p:nvPr/>
        </p:nvSpPr>
        <p:spPr bwMode="auto">
          <a:xfrm>
            <a:off x="684213" y="1916113"/>
            <a:ext cx="7127875"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None/>
            </a:pPr>
            <a:r>
              <a:rPr lang="en-GB" sz="1800" b="1" dirty="0" smtClean="0">
                <a:solidFill>
                  <a:schemeClr val="bg1"/>
                </a:solidFill>
              </a:rPr>
              <a:t>Definition of rape has changed since December 2010:</a:t>
            </a:r>
            <a:endParaRPr lang="en-GB" sz="1800" dirty="0" smtClean="0">
              <a:solidFill>
                <a:schemeClr val="bg1"/>
              </a:solidFill>
            </a:endParaRPr>
          </a:p>
          <a:p>
            <a:pPr>
              <a:buNone/>
            </a:pPr>
            <a:r>
              <a:rPr lang="en-GB" sz="1800" dirty="0" smtClean="0">
                <a:solidFill>
                  <a:schemeClr val="bg1"/>
                </a:solidFill>
              </a:rPr>
              <a:t> </a:t>
            </a:r>
          </a:p>
          <a:p>
            <a:pPr>
              <a:buNone/>
            </a:pPr>
            <a:r>
              <a:rPr lang="en-GB" sz="1800" dirty="0" smtClean="0">
                <a:solidFill>
                  <a:schemeClr val="bg1"/>
                </a:solidFill>
              </a:rPr>
              <a:t> </a:t>
            </a:r>
            <a:r>
              <a:rPr lang="en-GB" sz="1800" u="sng" dirty="0" smtClean="0">
                <a:solidFill>
                  <a:schemeClr val="bg1"/>
                </a:solidFill>
              </a:rPr>
              <a:t>The Sexual Offences (Scotland) Act 2009 </a:t>
            </a:r>
          </a:p>
          <a:p>
            <a:pPr>
              <a:buNone/>
            </a:pPr>
            <a:r>
              <a:rPr lang="en-GB" sz="1800" dirty="0" smtClean="0">
                <a:solidFill>
                  <a:schemeClr val="bg1"/>
                </a:solidFill>
              </a:rPr>
              <a:t>states that rape occurs when a person intentionally or recklessly</a:t>
            </a:r>
          </a:p>
          <a:p>
            <a:pPr>
              <a:buNone/>
            </a:pPr>
            <a:r>
              <a:rPr lang="en-GB" sz="1800" dirty="0" smtClean="0">
                <a:solidFill>
                  <a:schemeClr val="bg1"/>
                </a:solidFill>
              </a:rPr>
              <a:t>penetrates another person’s vagina, anus or mouth with their penis,</a:t>
            </a:r>
          </a:p>
          <a:p>
            <a:pPr>
              <a:buNone/>
            </a:pPr>
            <a:r>
              <a:rPr lang="en-GB" sz="1800" dirty="0" smtClean="0">
                <a:solidFill>
                  <a:schemeClr val="bg1"/>
                </a:solidFill>
              </a:rPr>
              <a:t>where the victim does not </a:t>
            </a:r>
            <a:r>
              <a:rPr lang="en-GB" sz="1800" b="1" dirty="0" smtClean="0">
                <a:solidFill>
                  <a:schemeClr val="bg1"/>
                </a:solidFill>
              </a:rPr>
              <a:t>consent </a:t>
            </a:r>
            <a:r>
              <a:rPr lang="en-GB" sz="1800" dirty="0" smtClean="0">
                <a:solidFill>
                  <a:schemeClr val="bg1"/>
                </a:solidFill>
              </a:rPr>
              <a:t>and the person responsible has no</a:t>
            </a:r>
          </a:p>
          <a:p>
            <a:pPr>
              <a:buNone/>
            </a:pPr>
            <a:r>
              <a:rPr lang="en-GB" sz="1800" dirty="0" smtClean="0">
                <a:solidFill>
                  <a:schemeClr val="bg1"/>
                </a:solidFill>
              </a:rPr>
              <a:t>reasonable belief that the victim is giving consent. </a:t>
            </a:r>
            <a:br>
              <a:rPr lang="en-GB" sz="1800" dirty="0" smtClean="0">
                <a:solidFill>
                  <a:schemeClr val="bg1"/>
                </a:solidFill>
              </a:rPr>
            </a:br>
            <a:endParaRPr lang="en-GB" sz="1800" dirty="0" smtClean="0">
              <a:solidFill>
                <a:schemeClr val="bg1"/>
              </a:solidFill>
            </a:endParaRPr>
          </a:p>
          <a:p>
            <a:pPr>
              <a:buNone/>
            </a:pPr>
            <a:r>
              <a:rPr lang="en-GB" sz="1800" dirty="0" smtClean="0">
                <a:solidFill>
                  <a:schemeClr val="bg1"/>
                </a:solidFill>
              </a:rPr>
              <a:t>In circumstances where penetration is initially consented to but</a:t>
            </a:r>
          </a:p>
          <a:p>
            <a:pPr>
              <a:buNone/>
            </a:pPr>
            <a:r>
              <a:rPr lang="en-GB" sz="1800" dirty="0" smtClean="0">
                <a:solidFill>
                  <a:schemeClr val="bg1"/>
                </a:solidFill>
              </a:rPr>
              <a:t>consent is later withdrawn, the person responsible will have</a:t>
            </a:r>
          </a:p>
          <a:p>
            <a:pPr>
              <a:buNone/>
            </a:pPr>
            <a:r>
              <a:rPr lang="en-GB" sz="1800" dirty="0" smtClean="0">
                <a:solidFill>
                  <a:schemeClr val="bg1"/>
                </a:solidFill>
              </a:rPr>
              <a:t>committed rape. </a:t>
            </a:r>
            <a:br>
              <a:rPr lang="en-GB" sz="1800" dirty="0" smtClean="0">
                <a:solidFill>
                  <a:schemeClr val="bg1"/>
                </a:solidFill>
              </a:rPr>
            </a:br>
            <a:endParaRPr lang="en-GB" sz="1800" dirty="0" smtClean="0">
              <a:solidFill>
                <a:schemeClr val="bg1"/>
              </a:solidFill>
            </a:endParaRPr>
          </a:p>
          <a:p>
            <a:pPr>
              <a:buNone/>
            </a:pPr>
            <a:r>
              <a:rPr lang="en-GB" sz="1800" dirty="0" smtClean="0">
                <a:solidFill>
                  <a:schemeClr val="bg1"/>
                </a:solidFill>
              </a:rPr>
              <a:t>The victim can be male or female. </a:t>
            </a:r>
          </a:p>
        </p:txBody>
      </p:sp>
    </p:spTree>
    <p:extLst>
      <p:ext uri="{BB962C8B-B14F-4D97-AF65-F5344CB8AC3E}">
        <p14:creationId xmlns:p14="http://schemas.microsoft.com/office/powerpoint/2010/main" val="38571634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3131840" y="732393"/>
            <a:ext cx="4103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800" b="1" dirty="0" smtClean="0">
                <a:solidFill>
                  <a:schemeClr val="bg1"/>
                </a:solidFill>
              </a:rPr>
              <a:t>Consent </a:t>
            </a:r>
            <a:endParaRPr lang="en-GB" altLang="en-US" sz="2800" b="1" dirty="0">
              <a:solidFill>
                <a:schemeClr val="bg1"/>
              </a:solidFill>
            </a:endParaRPr>
          </a:p>
        </p:txBody>
      </p:sp>
      <p:sp>
        <p:nvSpPr>
          <p:cNvPr id="3077" name="TextBox 4"/>
          <p:cNvSpPr txBox="1">
            <a:spLocks noChangeArrowheads="1"/>
          </p:cNvSpPr>
          <p:nvPr/>
        </p:nvSpPr>
        <p:spPr bwMode="auto">
          <a:xfrm>
            <a:off x="684213" y="1916113"/>
            <a:ext cx="7127875" cy="4167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400" dirty="0" smtClean="0">
                <a:solidFill>
                  <a:schemeClr val="bg1"/>
                </a:solidFill>
              </a:rPr>
              <a:t>Consent is defined as free agreement.  The law is clear that consent can be withdrawn at any time, and that consent to one sexual act does not in itself mean consent to a different act</a:t>
            </a:r>
          </a:p>
          <a:p>
            <a:r>
              <a:rPr lang="en-GB" sz="2400" dirty="0" smtClean="0">
                <a:solidFill>
                  <a:schemeClr val="bg1"/>
                </a:solidFill>
              </a:rPr>
              <a:t>Consent cannot be given when:</a:t>
            </a:r>
          </a:p>
          <a:p>
            <a:pPr lvl="1"/>
            <a:r>
              <a:rPr lang="en-GB" sz="2000" dirty="0" smtClean="0">
                <a:solidFill>
                  <a:schemeClr val="bg1"/>
                </a:solidFill>
              </a:rPr>
              <a:t>Someone is intoxicated or unconscious as a result of alcohol or drugs</a:t>
            </a:r>
          </a:p>
          <a:p>
            <a:pPr lvl="1"/>
            <a:r>
              <a:rPr lang="en-GB" sz="2000" dirty="0" smtClean="0">
                <a:solidFill>
                  <a:schemeClr val="bg1"/>
                </a:solidFill>
              </a:rPr>
              <a:t>Someone is asleep</a:t>
            </a:r>
          </a:p>
          <a:p>
            <a:pPr lvl="1"/>
            <a:r>
              <a:rPr lang="en-GB" sz="2000" dirty="0" smtClean="0">
                <a:solidFill>
                  <a:schemeClr val="bg1"/>
                </a:solidFill>
              </a:rPr>
              <a:t>The person is mentally disabled </a:t>
            </a:r>
          </a:p>
          <a:p>
            <a:pPr lvl="1"/>
            <a:r>
              <a:rPr lang="en-GB" sz="2000" dirty="0" smtClean="0">
                <a:solidFill>
                  <a:schemeClr val="bg1"/>
                </a:solidFill>
              </a:rPr>
              <a:t>False representation of identity </a:t>
            </a:r>
          </a:p>
          <a:p>
            <a:pPr lvl="1"/>
            <a:r>
              <a:rPr lang="en-GB" sz="2000" dirty="0" smtClean="0">
                <a:solidFill>
                  <a:schemeClr val="bg1"/>
                </a:solidFill>
              </a:rPr>
              <a:t>Consent cannot be coerced </a:t>
            </a:r>
          </a:p>
        </p:txBody>
      </p:sp>
    </p:spTree>
    <p:extLst>
      <p:ext uri="{BB962C8B-B14F-4D97-AF65-F5344CB8AC3E}">
        <p14:creationId xmlns:p14="http://schemas.microsoft.com/office/powerpoint/2010/main" val="12170175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b="1" dirty="0" smtClean="0">
                <a:solidFill>
                  <a:schemeClr val="bg1"/>
                </a:solidFill>
              </a:rPr>
              <a:t>Sexting</a:t>
            </a:r>
            <a:endParaRPr lang="en-GB" altLang="en-US" b="1" dirty="0">
              <a:solidFill>
                <a:schemeClr val="bg1"/>
              </a:solidFill>
            </a:endParaRPr>
          </a:p>
        </p:txBody>
      </p:sp>
      <p:sp>
        <p:nvSpPr>
          <p:cNvPr id="3077" name="TextBox 4"/>
          <p:cNvSpPr txBox="1">
            <a:spLocks noChangeArrowheads="1"/>
          </p:cNvSpPr>
          <p:nvPr/>
        </p:nvSpPr>
        <p:spPr bwMode="auto">
          <a:xfrm>
            <a:off x="684213" y="1916113"/>
            <a:ext cx="7127875" cy="3305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3600" b="1" dirty="0" smtClean="0">
                <a:solidFill>
                  <a:schemeClr val="bg1"/>
                </a:solidFill>
              </a:rPr>
              <a:t>Sexting</a:t>
            </a:r>
            <a:r>
              <a:rPr lang="en-GB" sz="3600" dirty="0" smtClean="0">
                <a:solidFill>
                  <a:schemeClr val="bg1"/>
                </a:solidFill>
              </a:rPr>
              <a:t> is the act of sending</a:t>
            </a:r>
          </a:p>
          <a:p>
            <a:pPr algn="ctr">
              <a:buNone/>
            </a:pPr>
            <a:r>
              <a:rPr lang="en-GB" sz="3600" dirty="0" smtClean="0">
                <a:solidFill>
                  <a:schemeClr val="bg1"/>
                </a:solidFill>
              </a:rPr>
              <a:t>sexually explicit messages</a:t>
            </a:r>
          </a:p>
          <a:p>
            <a:pPr algn="ctr">
              <a:buNone/>
            </a:pPr>
            <a:r>
              <a:rPr lang="en-GB" sz="3600" dirty="0" smtClean="0">
                <a:solidFill>
                  <a:schemeClr val="bg1"/>
                </a:solidFill>
              </a:rPr>
              <a:t>and/or photographs, primarily</a:t>
            </a:r>
          </a:p>
          <a:p>
            <a:pPr algn="ctr">
              <a:buNone/>
            </a:pPr>
            <a:r>
              <a:rPr lang="en-GB" sz="3600" dirty="0" smtClean="0">
                <a:solidFill>
                  <a:schemeClr val="bg1"/>
                </a:solidFill>
              </a:rPr>
              <a:t>between mobile phones but also </a:t>
            </a:r>
          </a:p>
          <a:p>
            <a:pPr algn="ctr">
              <a:buNone/>
            </a:pPr>
            <a:r>
              <a:rPr lang="en-GB" sz="3600" dirty="0" smtClean="0">
                <a:solidFill>
                  <a:schemeClr val="bg1"/>
                </a:solidFill>
              </a:rPr>
              <a:t>includes emails </a:t>
            </a:r>
            <a:endParaRPr lang="en-GB" sz="3600" b="1" dirty="0" smtClean="0">
              <a:solidFill>
                <a:schemeClr val="bg1"/>
              </a:solidFill>
            </a:endParaRPr>
          </a:p>
        </p:txBody>
      </p:sp>
    </p:spTree>
    <p:extLst>
      <p:ext uri="{BB962C8B-B14F-4D97-AF65-F5344CB8AC3E}">
        <p14:creationId xmlns:p14="http://schemas.microsoft.com/office/powerpoint/2010/main" val="1494817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800" b="1" dirty="0" smtClean="0">
                <a:solidFill>
                  <a:schemeClr val="bg1"/>
                </a:solidFill>
              </a:rPr>
              <a:t>Once it’s out there…</a:t>
            </a:r>
            <a:endParaRPr lang="en-GB" altLang="en-US" sz="2800" b="1" dirty="0">
              <a:solidFill>
                <a:schemeClr val="bg1"/>
              </a:solidFill>
            </a:endParaRPr>
          </a:p>
        </p:txBody>
      </p:sp>
      <p:sp>
        <p:nvSpPr>
          <p:cNvPr id="3077" name="TextBox 4"/>
          <p:cNvSpPr txBox="1">
            <a:spLocks noChangeArrowheads="1"/>
          </p:cNvSpPr>
          <p:nvPr/>
        </p:nvSpPr>
        <p:spPr bwMode="auto">
          <a:xfrm>
            <a:off x="684213" y="1916113"/>
            <a:ext cx="7127875"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800" dirty="0" smtClean="0">
                <a:solidFill>
                  <a:schemeClr val="bg1"/>
                </a:solidFill>
              </a:rPr>
              <a:t>A study by the Internet Watch Foundation (IWF) found that 88% of the self-generated, sexually explicit online images and videos of young people their analysts encountered had been taken from their original location and uploaded on to other websites.</a:t>
            </a:r>
            <a:endParaRPr lang="en-GB" sz="2800" dirty="0">
              <a:solidFill>
                <a:schemeClr val="bg1"/>
              </a:solidFill>
            </a:endParaRPr>
          </a:p>
        </p:txBody>
      </p:sp>
      <p:pic>
        <p:nvPicPr>
          <p:cNvPr id="6" name="Picture 2" descr="https://encrypted-tbn1.gstatic.com/images?q=tbn:ANd9GcT89YptUKIkQ9wmW4UhgxaiY4XqYC6tWplEQwFmxkV1HVyAd1jBzw"/>
          <p:cNvPicPr>
            <a:picLocks noChangeAspect="1" noChangeArrowheads="1"/>
          </p:cNvPicPr>
          <p:nvPr/>
        </p:nvPicPr>
        <p:blipFill>
          <a:blip r:embed="rId4"/>
          <a:srcRect/>
          <a:stretch>
            <a:fillRect/>
          </a:stretch>
        </p:blipFill>
        <p:spPr bwMode="auto">
          <a:xfrm>
            <a:off x="6516215" y="4941168"/>
            <a:ext cx="2362761" cy="1512168"/>
          </a:xfrm>
          <a:prstGeom prst="rect">
            <a:avLst/>
          </a:prstGeom>
          <a:noFill/>
        </p:spPr>
      </p:pic>
    </p:spTree>
    <p:extLst>
      <p:ext uri="{BB962C8B-B14F-4D97-AF65-F5344CB8AC3E}">
        <p14:creationId xmlns:p14="http://schemas.microsoft.com/office/powerpoint/2010/main" val="734943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800" b="1" dirty="0" smtClean="0">
                <a:solidFill>
                  <a:schemeClr val="bg1"/>
                </a:solidFill>
              </a:rPr>
              <a:t>Once it’s out there…</a:t>
            </a:r>
            <a:endParaRPr lang="en-GB" altLang="en-US" sz="2800" b="1" dirty="0">
              <a:solidFill>
                <a:schemeClr val="bg1"/>
              </a:solidFill>
            </a:endParaRPr>
          </a:p>
        </p:txBody>
      </p:sp>
      <p:sp>
        <p:nvSpPr>
          <p:cNvPr id="3077" name="TextBox 4"/>
          <p:cNvSpPr txBox="1">
            <a:spLocks noChangeArrowheads="1"/>
          </p:cNvSpPr>
          <p:nvPr/>
        </p:nvSpPr>
        <p:spPr bwMode="auto">
          <a:xfrm>
            <a:off x="684213" y="1916113"/>
            <a:ext cx="7127875"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GB" sz="2000" dirty="0" smtClean="0">
                <a:solidFill>
                  <a:schemeClr val="bg1"/>
                </a:solidFill>
              </a:rPr>
              <a:t>Most of the images and videos (88%) appeared on ‘parasite websites’, meaning they were taken from the original area where they were uploaded and made public on other websites. </a:t>
            </a:r>
          </a:p>
          <a:p>
            <a:r>
              <a:rPr lang="en-GB" sz="2000" dirty="0" smtClean="0">
                <a:solidFill>
                  <a:schemeClr val="bg1"/>
                </a:solidFill>
              </a:rPr>
              <a:t>These parasite websites had often been created for the sole purpose of offering sexually explicit images and videos of young people and therefore contained large amounts of sexually explicit content. </a:t>
            </a:r>
          </a:p>
          <a:p>
            <a:r>
              <a:rPr lang="en-GB" sz="2000" dirty="0" smtClean="0">
                <a:solidFill>
                  <a:schemeClr val="bg1"/>
                </a:solidFill>
              </a:rPr>
              <a:t>The young people in the following photos have no idea that their webcams have been hacked and these sites are taking photos of them without their consent and posting </a:t>
            </a:r>
            <a:r>
              <a:rPr lang="en-GB" sz="2000" dirty="0" smtClean="0">
                <a:solidFill>
                  <a:schemeClr val="bg1"/>
                </a:solidFill>
              </a:rPr>
              <a:t>them on </a:t>
            </a:r>
            <a:r>
              <a:rPr lang="en-GB" sz="2000" dirty="0" smtClean="0">
                <a:solidFill>
                  <a:schemeClr val="bg1"/>
                </a:solidFill>
              </a:rPr>
              <a:t>the child pornography sites </a:t>
            </a:r>
          </a:p>
        </p:txBody>
      </p:sp>
    </p:spTree>
    <p:extLst>
      <p:ext uri="{BB962C8B-B14F-4D97-AF65-F5344CB8AC3E}">
        <p14:creationId xmlns:p14="http://schemas.microsoft.com/office/powerpoint/2010/main" val="948216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800" b="1" dirty="0" smtClean="0">
                <a:solidFill>
                  <a:schemeClr val="bg1"/>
                </a:solidFill>
              </a:rPr>
              <a:t>Parasite Pornography </a:t>
            </a:r>
            <a:endParaRPr lang="en-GB" altLang="en-US" sz="2800" b="1" dirty="0">
              <a:solidFill>
                <a:schemeClr val="bg1"/>
              </a:solidFill>
            </a:endParaRPr>
          </a:p>
        </p:txBody>
      </p:sp>
      <p:pic>
        <p:nvPicPr>
          <p:cNvPr id="6" name="Content Placeholder 3" descr="Teen Dakota Skye just turned 18"/>
          <p:cNvPicPr>
            <a:picLocks/>
          </p:cNvPicPr>
          <p:nvPr/>
        </p:nvPicPr>
        <p:blipFill>
          <a:blip r:embed="rId5"/>
          <a:srcRect/>
          <a:stretch>
            <a:fillRect/>
          </a:stretch>
        </p:blipFill>
        <p:spPr bwMode="auto">
          <a:xfrm>
            <a:off x="1928794" y="1785926"/>
            <a:ext cx="4429156" cy="4071966"/>
          </a:xfrm>
          <a:prstGeom prst="rect">
            <a:avLst/>
          </a:prstGeom>
          <a:noFill/>
          <a:ln w="9525">
            <a:noFill/>
            <a:miter lim="800000"/>
            <a:headEnd/>
            <a:tailEnd/>
          </a:ln>
        </p:spPr>
      </p:pic>
    </p:spTree>
    <p:extLst>
      <p:ext uri="{BB962C8B-B14F-4D97-AF65-F5344CB8AC3E}">
        <p14:creationId xmlns:p14="http://schemas.microsoft.com/office/powerpoint/2010/main" val="1353510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800" b="1" dirty="0" smtClean="0">
                <a:solidFill>
                  <a:schemeClr val="bg1"/>
                </a:solidFill>
              </a:rPr>
              <a:t>Parasite Pornography</a:t>
            </a:r>
            <a:endParaRPr lang="en-GB" altLang="en-US" sz="2800" b="1" dirty="0">
              <a:solidFill>
                <a:schemeClr val="bg1"/>
              </a:solidFill>
            </a:endParaRPr>
          </a:p>
        </p:txBody>
      </p:sp>
      <p:pic>
        <p:nvPicPr>
          <p:cNvPr id="6" name="Content Placeholder 3" descr="Teen learning how to give a good blowjob"/>
          <p:cNvPicPr>
            <a:picLocks/>
          </p:cNvPicPr>
          <p:nvPr/>
        </p:nvPicPr>
        <p:blipFill>
          <a:blip r:embed="rId4"/>
          <a:srcRect/>
          <a:stretch>
            <a:fillRect/>
          </a:stretch>
        </p:blipFill>
        <p:spPr bwMode="auto">
          <a:xfrm>
            <a:off x="1428728" y="2428868"/>
            <a:ext cx="5643602" cy="3714775"/>
          </a:xfrm>
          <a:prstGeom prst="rect">
            <a:avLst/>
          </a:prstGeom>
          <a:noFill/>
          <a:ln w="9525">
            <a:noFill/>
            <a:miter lim="800000"/>
            <a:headEnd/>
            <a:tailEnd/>
          </a:ln>
        </p:spPr>
      </p:pic>
    </p:spTree>
    <p:extLst>
      <p:ext uri="{BB962C8B-B14F-4D97-AF65-F5344CB8AC3E}">
        <p14:creationId xmlns:p14="http://schemas.microsoft.com/office/powerpoint/2010/main" val="16365966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800" b="1" dirty="0" smtClean="0">
                <a:solidFill>
                  <a:schemeClr val="bg1"/>
                </a:solidFill>
              </a:rPr>
              <a:t>Parasite Pornography</a:t>
            </a:r>
            <a:endParaRPr lang="en-GB" altLang="en-US" sz="2800" b="1" dirty="0">
              <a:solidFill>
                <a:schemeClr val="bg1"/>
              </a:solidFill>
            </a:endParaRPr>
          </a:p>
        </p:txBody>
      </p:sp>
      <p:sp>
        <p:nvSpPr>
          <p:cNvPr id="3077" name="TextBox 4"/>
          <p:cNvSpPr txBox="1">
            <a:spLocks noChangeArrowheads="1"/>
          </p:cNvSpPr>
          <p:nvPr/>
        </p:nvSpPr>
        <p:spPr bwMode="auto">
          <a:xfrm>
            <a:off x="684213" y="1916113"/>
            <a:ext cx="71278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endParaRPr lang="en-GB" sz="2800" dirty="0" smtClean="0">
              <a:solidFill>
                <a:schemeClr val="bg1"/>
              </a:solidFill>
            </a:endParaRPr>
          </a:p>
        </p:txBody>
      </p:sp>
      <p:pic>
        <p:nvPicPr>
          <p:cNvPr id="6" name="Content Placeholder 3" descr="Fair haired doll with perfect huge melons looking really fierce"/>
          <p:cNvPicPr>
            <a:picLocks/>
          </p:cNvPicPr>
          <p:nvPr/>
        </p:nvPicPr>
        <p:blipFill>
          <a:blip r:embed="rId4"/>
          <a:srcRect/>
          <a:stretch>
            <a:fillRect/>
          </a:stretch>
        </p:blipFill>
        <p:spPr bwMode="auto">
          <a:xfrm>
            <a:off x="1071538" y="2000240"/>
            <a:ext cx="6175404" cy="4286280"/>
          </a:xfrm>
          <a:prstGeom prst="rect">
            <a:avLst/>
          </a:prstGeom>
          <a:noFill/>
          <a:ln w="9525">
            <a:noFill/>
            <a:miter lim="800000"/>
            <a:headEnd/>
            <a:tailEnd/>
          </a:ln>
        </p:spPr>
      </p:pic>
    </p:spTree>
    <p:extLst>
      <p:ext uri="{BB962C8B-B14F-4D97-AF65-F5344CB8AC3E}">
        <p14:creationId xmlns:p14="http://schemas.microsoft.com/office/powerpoint/2010/main" val="33758095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050"/>
            <a:ext cx="22860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2987675" y="836613"/>
            <a:ext cx="4103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800" b="1" dirty="0" smtClean="0">
                <a:solidFill>
                  <a:schemeClr val="bg1"/>
                </a:solidFill>
              </a:rPr>
              <a:t>Parasite Pornography</a:t>
            </a:r>
            <a:endParaRPr lang="en-GB" altLang="en-US" sz="2800" b="1" dirty="0">
              <a:solidFill>
                <a:schemeClr val="bg1"/>
              </a:solidFill>
            </a:endParaRPr>
          </a:p>
        </p:txBody>
      </p:sp>
      <p:pic>
        <p:nvPicPr>
          <p:cNvPr id="6" name="Content Placeholder 3" descr="Cute teen strips and plays..."/>
          <p:cNvPicPr>
            <a:picLocks/>
          </p:cNvPicPr>
          <p:nvPr/>
        </p:nvPicPr>
        <p:blipFill>
          <a:blip r:embed="rId4"/>
          <a:srcRect/>
          <a:stretch>
            <a:fillRect/>
          </a:stretch>
        </p:blipFill>
        <p:spPr bwMode="auto">
          <a:xfrm>
            <a:off x="1071538" y="2357430"/>
            <a:ext cx="6143668" cy="3714776"/>
          </a:xfrm>
          <a:prstGeom prst="rect">
            <a:avLst/>
          </a:prstGeom>
          <a:noFill/>
          <a:ln w="9525">
            <a:noFill/>
            <a:miter lim="800000"/>
            <a:headEnd/>
            <a:tailEnd/>
          </a:ln>
        </p:spPr>
      </p:pic>
    </p:spTree>
    <p:extLst>
      <p:ext uri="{BB962C8B-B14F-4D97-AF65-F5344CB8AC3E}">
        <p14:creationId xmlns:p14="http://schemas.microsoft.com/office/powerpoint/2010/main" val="5636179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891</Words>
  <Application>Microsoft Office PowerPoint</Application>
  <PresentationFormat>On-screen Show (4:3)</PresentationFormat>
  <Paragraphs>103</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WorkGroup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Paula Dunn</dc:creator>
  <cp:lastModifiedBy>Paula Dunn</cp:lastModifiedBy>
  <cp:revision>5</cp:revision>
  <dcterms:created xsi:type="dcterms:W3CDTF">2018-02-21T09:58:06Z</dcterms:created>
  <dcterms:modified xsi:type="dcterms:W3CDTF">2018-03-15T10:34:43Z</dcterms:modified>
</cp:coreProperties>
</file>