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44"/>
  </p:notesMasterIdLst>
  <p:handoutMasterIdLst>
    <p:handoutMasterId r:id="rId45"/>
  </p:handoutMasterIdLst>
  <p:sldIdLst>
    <p:sldId id="372" r:id="rId6"/>
    <p:sldId id="373" r:id="rId7"/>
    <p:sldId id="288" r:id="rId8"/>
    <p:sldId id="368" r:id="rId9"/>
    <p:sldId id="327" r:id="rId10"/>
    <p:sldId id="328" r:id="rId11"/>
    <p:sldId id="330" r:id="rId12"/>
    <p:sldId id="334" r:id="rId13"/>
    <p:sldId id="335" r:id="rId14"/>
    <p:sldId id="367" r:id="rId15"/>
    <p:sldId id="374" r:id="rId16"/>
    <p:sldId id="338" r:id="rId17"/>
    <p:sldId id="369" r:id="rId18"/>
    <p:sldId id="340" r:id="rId19"/>
    <p:sldId id="341" r:id="rId20"/>
    <p:sldId id="342" r:id="rId21"/>
    <p:sldId id="344" r:id="rId22"/>
    <p:sldId id="375" r:id="rId23"/>
    <p:sldId id="376" r:id="rId24"/>
    <p:sldId id="347" r:id="rId25"/>
    <p:sldId id="348" r:id="rId26"/>
    <p:sldId id="349" r:id="rId27"/>
    <p:sldId id="350" r:id="rId28"/>
    <p:sldId id="352" r:id="rId29"/>
    <p:sldId id="354" r:id="rId30"/>
    <p:sldId id="355" r:id="rId31"/>
    <p:sldId id="357" r:id="rId32"/>
    <p:sldId id="358" r:id="rId33"/>
    <p:sldId id="359" r:id="rId34"/>
    <p:sldId id="360" r:id="rId35"/>
    <p:sldId id="361" r:id="rId36"/>
    <p:sldId id="362" r:id="rId37"/>
    <p:sldId id="363" r:id="rId38"/>
    <p:sldId id="377" r:id="rId39"/>
    <p:sldId id="378" r:id="rId40"/>
    <p:sldId id="379" r:id="rId41"/>
    <p:sldId id="380" r:id="rId42"/>
    <p:sldId id="326" r:id="rId4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9BBB59"/>
    <a:srgbClr val="608CAB"/>
    <a:srgbClr val="5CB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660"/>
  </p:normalViewPr>
  <p:slideViewPr>
    <p:cSldViewPr snapToGrid="0" showGuides="1">
      <p:cViewPr>
        <p:scale>
          <a:sx n="66" d="100"/>
          <a:sy n="66" d="100"/>
        </p:scale>
        <p:origin x="1526" y="533"/>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0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2AB79-7B2C-4B2A-A410-D4565A4BD13D}" type="doc">
      <dgm:prSet loTypeId="urn:microsoft.com/office/officeart/2005/8/layout/rings+Icon" loCatId="officeonline" qsTypeId="urn:microsoft.com/office/officeart/2005/8/quickstyle/3d2" qsCatId="3D" csTypeId="urn:microsoft.com/office/officeart/2005/8/colors/accent1_2" csCatId="accent1" phldr="1"/>
      <dgm:spPr/>
    </dgm:pt>
    <dgm:pt modelId="{B9A5A24A-3ED4-4909-8F62-2B09D6E5469A}">
      <dgm:prSet phldrT="[Text]" custT="1"/>
      <dgm:spPr>
        <a:solidFill>
          <a:srgbClr val="00B0F0"/>
        </a:solidFill>
        <a:effectLst>
          <a:outerShdw blurRad="76200" dir="13500000" sy="23000" kx="1200000" algn="br" rotWithShape="0">
            <a:prstClr val="black">
              <a:alpha val="20000"/>
            </a:prstClr>
          </a:outerShdw>
        </a:effectLst>
      </dgm:spPr>
      <dgm:t>
        <a:bodyPr/>
        <a:lstStyle/>
        <a:p>
          <a:r>
            <a:rPr lang="en-US" sz="2400" dirty="0" smtClean="0"/>
            <a:t>consequences</a:t>
          </a:r>
          <a:endParaRPr lang="en-US" sz="2400" dirty="0"/>
        </a:p>
      </dgm:t>
    </dgm:pt>
    <dgm:pt modelId="{17C27371-429E-4E59-BAAA-54D707FB6506}" type="parTrans" cxnId="{E74CAA4A-4CD1-4C5A-9211-A1B1B9865C6C}">
      <dgm:prSet/>
      <dgm:spPr/>
      <dgm:t>
        <a:bodyPr/>
        <a:lstStyle/>
        <a:p>
          <a:endParaRPr lang="en-US"/>
        </a:p>
      </dgm:t>
    </dgm:pt>
    <dgm:pt modelId="{F1BD0C13-46E5-4B24-AF39-2458ABB8CD56}" type="sibTrans" cxnId="{E74CAA4A-4CD1-4C5A-9211-A1B1B9865C6C}">
      <dgm:prSet/>
      <dgm:spPr/>
      <dgm:t>
        <a:bodyPr/>
        <a:lstStyle/>
        <a:p>
          <a:endParaRPr lang="en-US"/>
        </a:p>
      </dgm:t>
    </dgm:pt>
    <dgm:pt modelId="{50B3AB0A-78CA-465D-9C03-012EB6A78102}">
      <dgm:prSet phldrT="[Text]"/>
      <dgm:spPr>
        <a:solidFill>
          <a:schemeClr val="accent6">
            <a:lumMod val="75000"/>
          </a:schemeClr>
        </a:solidFill>
        <a:effectLst>
          <a:outerShdw blurRad="76200" dir="13500000" sy="23000" kx="1200000" algn="br" rotWithShape="0">
            <a:prstClr val="black">
              <a:alpha val="20000"/>
            </a:prstClr>
          </a:outerShdw>
        </a:effectLst>
      </dgm:spPr>
      <dgm:t>
        <a:bodyPr/>
        <a:lstStyle/>
        <a:p>
          <a:r>
            <a:rPr lang="en-GB" sz="1800" dirty="0" smtClean="0">
              <a:latin typeface="+mj-lt"/>
            </a:rPr>
            <a:t>Whilst domestic abuse is experienced by both women and men regardless of sexuality, there are some key differences</a:t>
          </a:r>
          <a:endParaRPr lang="en-US" dirty="0"/>
        </a:p>
      </dgm:t>
    </dgm:pt>
    <dgm:pt modelId="{1E5BD4CA-DA4F-4B00-9B8D-18C94D837CF0}" type="parTrans" cxnId="{F9DF32FF-9E36-41B5-B787-1ECE3BE3F75B}">
      <dgm:prSet/>
      <dgm:spPr/>
      <dgm:t>
        <a:bodyPr/>
        <a:lstStyle/>
        <a:p>
          <a:endParaRPr lang="en-US"/>
        </a:p>
      </dgm:t>
    </dgm:pt>
    <dgm:pt modelId="{9E657AB6-9D5D-4D2B-8DAE-0B8C9FB02348}" type="sibTrans" cxnId="{F9DF32FF-9E36-41B5-B787-1ECE3BE3F75B}">
      <dgm:prSet/>
      <dgm:spPr/>
      <dgm:t>
        <a:bodyPr/>
        <a:lstStyle/>
        <a:p>
          <a:endParaRPr lang="en-US"/>
        </a:p>
      </dgm:t>
    </dgm:pt>
    <dgm:pt modelId="{392092FA-1A85-4FD8-BE9D-5C4C2662FDA3}">
      <dgm:prSet phldrT="[Text]"/>
      <dgm:spPr>
        <a:solidFill>
          <a:srgbClr val="92D050"/>
        </a:solidFill>
        <a:effectLst>
          <a:outerShdw blurRad="76200" dir="13500000" sy="23000" kx="1200000" algn="br" rotWithShape="0">
            <a:prstClr val="black">
              <a:alpha val="20000"/>
            </a:prstClr>
          </a:outerShdw>
        </a:effectLst>
      </dgm:spPr>
      <dgm:t>
        <a:bodyPr/>
        <a:lstStyle/>
        <a:p>
          <a:r>
            <a:rPr lang="en-US" dirty="0" smtClean="0"/>
            <a:t>impact</a:t>
          </a:r>
          <a:endParaRPr lang="en-US" dirty="0"/>
        </a:p>
      </dgm:t>
    </dgm:pt>
    <dgm:pt modelId="{F72DA6AC-93EC-4B26-8A1B-43DE48983B05}" type="parTrans" cxnId="{8B9A947C-8737-48C4-BDF3-12D9F6B0BF94}">
      <dgm:prSet/>
      <dgm:spPr/>
      <dgm:t>
        <a:bodyPr/>
        <a:lstStyle/>
        <a:p>
          <a:endParaRPr lang="en-US"/>
        </a:p>
      </dgm:t>
    </dgm:pt>
    <dgm:pt modelId="{B2BF7E22-E11F-4317-8EB2-DA728FF112EB}" type="sibTrans" cxnId="{8B9A947C-8737-48C4-BDF3-12D9F6B0BF94}">
      <dgm:prSet/>
      <dgm:spPr/>
      <dgm:t>
        <a:bodyPr/>
        <a:lstStyle/>
        <a:p>
          <a:endParaRPr lang="en-US"/>
        </a:p>
      </dgm:t>
    </dgm:pt>
    <dgm:pt modelId="{183B3FAB-7822-4893-8C92-25C51BCB8F06}" type="pres">
      <dgm:prSet presAssocID="{0CA2AB79-7B2C-4B2A-A410-D4565A4BD13D}" presName="Name0" presStyleCnt="0">
        <dgm:presLayoutVars>
          <dgm:chMax val="7"/>
          <dgm:dir/>
          <dgm:resizeHandles val="exact"/>
        </dgm:presLayoutVars>
      </dgm:prSet>
      <dgm:spPr/>
    </dgm:pt>
    <dgm:pt modelId="{933EC73A-4074-416A-98C0-0652339D56BF}" type="pres">
      <dgm:prSet presAssocID="{0CA2AB79-7B2C-4B2A-A410-D4565A4BD13D}" presName="ellipse1" presStyleLbl="vennNode1" presStyleIdx="0" presStyleCnt="3" custLinFactNeighborX="2301" custLinFactNeighborY="66233">
        <dgm:presLayoutVars>
          <dgm:bulletEnabled val="1"/>
        </dgm:presLayoutVars>
      </dgm:prSet>
      <dgm:spPr/>
      <dgm:t>
        <a:bodyPr/>
        <a:lstStyle/>
        <a:p>
          <a:endParaRPr lang="en-US"/>
        </a:p>
      </dgm:t>
    </dgm:pt>
    <dgm:pt modelId="{3C8BE8EC-0BB5-4C19-8EE1-D1F52B932EBE}" type="pres">
      <dgm:prSet presAssocID="{0CA2AB79-7B2C-4B2A-A410-D4565A4BD13D}" presName="ellipse2" presStyleLbl="vennNode1" presStyleIdx="1" presStyleCnt="3" custScaleX="226328" custScaleY="62440" custLinFactNeighborX="6644" custLinFactNeighborY="-93161">
        <dgm:presLayoutVars>
          <dgm:bulletEnabled val="1"/>
        </dgm:presLayoutVars>
      </dgm:prSet>
      <dgm:spPr/>
      <dgm:t>
        <a:bodyPr/>
        <a:lstStyle/>
        <a:p>
          <a:endParaRPr lang="en-US"/>
        </a:p>
      </dgm:t>
    </dgm:pt>
    <dgm:pt modelId="{F3A26EF3-4C26-4D10-8B95-6A0AF852CA8A}" type="pres">
      <dgm:prSet presAssocID="{0CA2AB79-7B2C-4B2A-A410-D4565A4BD13D}" presName="ellipse3" presStyleLbl="vennNode1" presStyleIdx="2" presStyleCnt="3" custLinFactNeighborX="10217" custLinFactNeighborY="53822">
        <dgm:presLayoutVars>
          <dgm:bulletEnabled val="1"/>
        </dgm:presLayoutVars>
      </dgm:prSet>
      <dgm:spPr/>
      <dgm:t>
        <a:bodyPr/>
        <a:lstStyle/>
        <a:p>
          <a:endParaRPr lang="en-US"/>
        </a:p>
      </dgm:t>
    </dgm:pt>
  </dgm:ptLst>
  <dgm:cxnLst>
    <dgm:cxn modelId="{2965CC8A-3BE7-4CE8-AAFA-E0DDEC91E607}" type="presOf" srcId="{0CA2AB79-7B2C-4B2A-A410-D4565A4BD13D}" destId="{183B3FAB-7822-4893-8C92-25C51BCB8F06}" srcOrd="0" destOrd="0" presId="urn:microsoft.com/office/officeart/2005/8/layout/rings+Icon"/>
    <dgm:cxn modelId="{8B9A947C-8737-48C4-BDF3-12D9F6B0BF94}" srcId="{0CA2AB79-7B2C-4B2A-A410-D4565A4BD13D}" destId="{392092FA-1A85-4FD8-BE9D-5C4C2662FDA3}" srcOrd="2" destOrd="0" parTransId="{F72DA6AC-93EC-4B26-8A1B-43DE48983B05}" sibTransId="{B2BF7E22-E11F-4317-8EB2-DA728FF112EB}"/>
    <dgm:cxn modelId="{F9DF32FF-9E36-41B5-B787-1ECE3BE3F75B}" srcId="{0CA2AB79-7B2C-4B2A-A410-D4565A4BD13D}" destId="{50B3AB0A-78CA-465D-9C03-012EB6A78102}" srcOrd="1" destOrd="0" parTransId="{1E5BD4CA-DA4F-4B00-9B8D-18C94D837CF0}" sibTransId="{9E657AB6-9D5D-4D2B-8DAE-0B8C9FB02348}"/>
    <dgm:cxn modelId="{E74CAA4A-4CD1-4C5A-9211-A1B1B9865C6C}" srcId="{0CA2AB79-7B2C-4B2A-A410-D4565A4BD13D}" destId="{B9A5A24A-3ED4-4909-8F62-2B09D6E5469A}" srcOrd="0" destOrd="0" parTransId="{17C27371-429E-4E59-BAAA-54D707FB6506}" sibTransId="{F1BD0C13-46E5-4B24-AF39-2458ABB8CD56}"/>
    <dgm:cxn modelId="{B859F7A5-9E25-4E0D-A8A4-5C39A2FBDFE2}" type="presOf" srcId="{50B3AB0A-78CA-465D-9C03-012EB6A78102}" destId="{3C8BE8EC-0BB5-4C19-8EE1-D1F52B932EBE}" srcOrd="0" destOrd="0" presId="urn:microsoft.com/office/officeart/2005/8/layout/rings+Icon"/>
    <dgm:cxn modelId="{58F4079C-FD38-44F5-B805-E084E3A06287}" type="presOf" srcId="{392092FA-1A85-4FD8-BE9D-5C4C2662FDA3}" destId="{F3A26EF3-4C26-4D10-8B95-6A0AF852CA8A}" srcOrd="0" destOrd="0" presId="urn:microsoft.com/office/officeart/2005/8/layout/rings+Icon"/>
    <dgm:cxn modelId="{EC0FC1F2-C374-4F31-A491-750BA3EAF442}" type="presOf" srcId="{B9A5A24A-3ED4-4909-8F62-2B09D6E5469A}" destId="{933EC73A-4074-416A-98C0-0652339D56BF}" srcOrd="0" destOrd="0" presId="urn:microsoft.com/office/officeart/2005/8/layout/rings+Icon"/>
    <dgm:cxn modelId="{80181B70-2E8A-4A04-9D7F-CB54260BAD3D}" type="presParOf" srcId="{183B3FAB-7822-4893-8C92-25C51BCB8F06}" destId="{933EC73A-4074-416A-98C0-0652339D56BF}" srcOrd="0" destOrd="0" presId="urn:microsoft.com/office/officeart/2005/8/layout/rings+Icon"/>
    <dgm:cxn modelId="{5866EE74-2C0A-480E-9774-1FBA829E362F}" type="presParOf" srcId="{183B3FAB-7822-4893-8C92-25C51BCB8F06}" destId="{3C8BE8EC-0BB5-4C19-8EE1-D1F52B932EBE}" srcOrd="1" destOrd="0" presId="urn:microsoft.com/office/officeart/2005/8/layout/rings+Icon"/>
    <dgm:cxn modelId="{C34CCCFE-4CB8-4B09-8C02-F49964D5AEE3}" type="presParOf" srcId="{183B3FAB-7822-4893-8C92-25C51BCB8F06}" destId="{F3A26EF3-4C26-4D10-8B95-6A0AF852CA8A}"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custT="1"/>
      <dgm:spPr/>
      <dgm:t>
        <a:bodyPr/>
        <a:lstStyle/>
        <a:p>
          <a:r>
            <a:rPr lang="en-GB" sz="1800" b="1" dirty="0" smtClean="0">
              <a:latin typeface="Candara" panose="020E0502030303020204" pitchFamily="34" charset="0"/>
            </a:rPr>
            <a:t>A.</a:t>
          </a:r>
          <a:endParaRPr lang="en-GB" sz="1800" b="1" dirty="0">
            <a:latin typeface="Candara" panose="020E0502030303020204" pitchFamily="34" charset="0"/>
          </a:endParaRPr>
        </a:p>
      </dgm:t>
    </dgm:pt>
    <dgm:pt modelId="{2C5AC054-898C-480C-9816-18FE2811CE09}" type="parTrans" cxnId="{67A14C81-D292-46A5-BD1F-23BE041CD262}">
      <dgm:prSet/>
      <dgm:spPr/>
      <dgm:t>
        <a:bodyPr/>
        <a:lstStyle/>
        <a:p>
          <a:endParaRPr lang="en-GB" sz="1800" b="1">
            <a:latin typeface="Candara" panose="020E0502030303020204" pitchFamily="34" charset="0"/>
          </a:endParaRPr>
        </a:p>
      </dgm:t>
    </dgm:pt>
    <dgm:pt modelId="{9DB0DA7F-3193-4ADA-9B2B-628DBB18F785}" type="sibTrans" cxnId="{67A14C81-D292-46A5-BD1F-23BE041CD262}">
      <dgm:prSet/>
      <dgm:spPr/>
      <dgm:t>
        <a:bodyPr/>
        <a:lstStyle/>
        <a:p>
          <a:endParaRPr lang="en-GB" sz="1800" b="1">
            <a:latin typeface="Candara" panose="020E0502030303020204" pitchFamily="34" charset="0"/>
          </a:endParaRPr>
        </a:p>
      </dgm:t>
    </dgm:pt>
    <dgm:pt modelId="{4B938BAD-F5A4-4EAC-B711-F3329CA8A91C}">
      <dgm:prSet phldrT="[Text]" custT="1"/>
      <dgm:spPr/>
      <dgm:t>
        <a:bodyPr/>
        <a:lstStyle/>
        <a:p>
          <a:pPr algn="l"/>
          <a:r>
            <a:rPr lang="en-GB" sz="1800" b="1" dirty="0" smtClean="0">
              <a:latin typeface="Candara" panose="020E0502030303020204" pitchFamily="34" charset="0"/>
            </a:rPr>
            <a:t>South Africa		</a:t>
          </a:r>
          <a:endParaRPr lang="en-GB" sz="1800" b="1" dirty="0">
            <a:latin typeface="Candara" panose="020E0502030303020204" pitchFamily="34" charset="0"/>
          </a:endParaRPr>
        </a:p>
      </dgm:t>
    </dgm:pt>
    <dgm:pt modelId="{317F1560-676D-4410-BF9E-1FC76974CD6D}" type="parTrans" cxnId="{357435DF-DA7C-48FE-9E8C-5E888EC312FB}">
      <dgm:prSet/>
      <dgm:spPr/>
      <dgm:t>
        <a:bodyPr/>
        <a:lstStyle/>
        <a:p>
          <a:endParaRPr lang="en-GB" sz="1800" b="1">
            <a:latin typeface="Candara" panose="020E0502030303020204" pitchFamily="34" charset="0"/>
          </a:endParaRPr>
        </a:p>
      </dgm:t>
    </dgm:pt>
    <dgm:pt modelId="{82A50917-7995-4F40-9EA6-E41A24EE9A2A}" type="sibTrans" cxnId="{357435DF-DA7C-48FE-9E8C-5E888EC312FB}">
      <dgm:prSet/>
      <dgm:spPr/>
      <dgm:t>
        <a:bodyPr/>
        <a:lstStyle/>
        <a:p>
          <a:endParaRPr lang="en-GB" sz="1800" b="1">
            <a:latin typeface="Candara" panose="020E0502030303020204" pitchFamily="34" charset="0"/>
          </a:endParaRPr>
        </a:p>
      </dgm:t>
    </dgm:pt>
    <dgm:pt modelId="{D01B477C-1216-439B-A3DC-D2FC17D2B3F4}">
      <dgm:prSet phldrT="[Text]" custT="1"/>
      <dgm:spPr/>
      <dgm:t>
        <a:bodyPr/>
        <a:lstStyle/>
        <a:p>
          <a:r>
            <a:rPr lang="en-GB" sz="1800" b="1" dirty="0" smtClean="0">
              <a:latin typeface="Candara" panose="020E0502030303020204" pitchFamily="34" charset="0"/>
            </a:rPr>
            <a:t>B.</a:t>
          </a:r>
          <a:endParaRPr lang="en-GB" sz="1800" b="1" dirty="0">
            <a:latin typeface="Candara" panose="020E0502030303020204" pitchFamily="34" charset="0"/>
          </a:endParaRPr>
        </a:p>
      </dgm:t>
    </dgm:pt>
    <dgm:pt modelId="{76E45430-A4F2-4A01-8DE1-34EBB1EF2E1C}" type="parTrans" cxnId="{26BD2563-0668-426E-AF06-8026E75E86D9}">
      <dgm:prSet/>
      <dgm:spPr/>
      <dgm:t>
        <a:bodyPr/>
        <a:lstStyle/>
        <a:p>
          <a:endParaRPr lang="en-GB" sz="1800" b="1">
            <a:latin typeface="Candara" panose="020E0502030303020204" pitchFamily="34" charset="0"/>
          </a:endParaRPr>
        </a:p>
      </dgm:t>
    </dgm:pt>
    <dgm:pt modelId="{900DE5CA-81E2-4E44-A9CC-FB326468D6BA}" type="sibTrans" cxnId="{26BD2563-0668-426E-AF06-8026E75E86D9}">
      <dgm:prSet/>
      <dgm:spPr/>
      <dgm:t>
        <a:bodyPr/>
        <a:lstStyle/>
        <a:p>
          <a:endParaRPr lang="en-GB" sz="1800" b="1">
            <a:latin typeface="Candara" panose="020E0502030303020204" pitchFamily="34" charset="0"/>
          </a:endParaRPr>
        </a:p>
      </dgm:t>
    </dgm:pt>
    <dgm:pt modelId="{42EEE6B9-37A9-40D5-BC39-24703E1ECB8F}">
      <dgm:prSet phldrT="[Text]" custT="1"/>
      <dgm:spPr/>
      <dgm:t>
        <a:bodyPr/>
        <a:lstStyle/>
        <a:p>
          <a:pPr algn="l"/>
          <a:r>
            <a:rPr lang="en-GB" sz="1800" b="1" dirty="0" smtClean="0">
              <a:latin typeface="Candara" panose="020E0502030303020204" pitchFamily="34" charset="0"/>
            </a:rPr>
            <a:t>UK </a:t>
          </a:r>
          <a:endParaRPr lang="en-GB" sz="1800" b="1" dirty="0">
            <a:latin typeface="Candara" panose="020E0502030303020204" pitchFamily="34" charset="0"/>
          </a:endParaRPr>
        </a:p>
      </dgm:t>
    </dgm:pt>
    <dgm:pt modelId="{412667EC-B5BB-4812-AF61-0BF876AFE8EF}" type="parTrans" cxnId="{C4B9B421-33C1-4D9B-8CDC-01419919B413}">
      <dgm:prSet/>
      <dgm:spPr/>
      <dgm:t>
        <a:bodyPr/>
        <a:lstStyle/>
        <a:p>
          <a:endParaRPr lang="en-GB" sz="1800" b="1">
            <a:latin typeface="Candara" panose="020E0502030303020204" pitchFamily="34" charset="0"/>
          </a:endParaRPr>
        </a:p>
      </dgm:t>
    </dgm:pt>
    <dgm:pt modelId="{80151943-1A52-4BEA-8A71-0FD1267A7224}" type="sibTrans" cxnId="{C4B9B421-33C1-4D9B-8CDC-01419919B413}">
      <dgm:prSet/>
      <dgm:spPr/>
      <dgm:t>
        <a:bodyPr/>
        <a:lstStyle/>
        <a:p>
          <a:endParaRPr lang="en-GB" sz="1800" b="1">
            <a:latin typeface="Candara" panose="020E0502030303020204" pitchFamily="34" charset="0"/>
          </a:endParaRPr>
        </a:p>
      </dgm:t>
    </dgm:pt>
    <dgm:pt modelId="{8665C21C-1233-4669-868D-48E2B243A0C5}">
      <dgm:prSet phldrT="[Text]" custT="1"/>
      <dgm:spPr/>
      <dgm:t>
        <a:bodyPr/>
        <a:lstStyle/>
        <a:p>
          <a:r>
            <a:rPr lang="en-GB" sz="1800" b="1" dirty="0" smtClean="0">
              <a:latin typeface="Candara" panose="020E0502030303020204" pitchFamily="34" charset="0"/>
            </a:rPr>
            <a:t>C.</a:t>
          </a:r>
          <a:endParaRPr lang="en-GB" sz="1800" b="1" dirty="0">
            <a:latin typeface="Candara" panose="020E0502030303020204" pitchFamily="34" charset="0"/>
          </a:endParaRPr>
        </a:p>
      </dgm:t>
    </dgm:pt>
    <dgm:pt modelId="{16017239-A050-441E-A14E-68DA3C1BEC28}" type="parTrans" cxnId="{66230C5B-D6E6-4A33-B80F-AEF23CB4B291}">
      <dgm:prSet/>
      <dgm:spPr/>
      <dgm:t>
        <a:bodyPr/>
        <a:lstStyle/>
        <a:p>
          <a:endParaRPr lang="en-GB" sz="1800" b="1">
            <a:latin typeface="Candara" panose="020E0502030303020204" pitchFamily="34" charset="0"/>
          </a:endParaRPr>
        </a:p>
      </dgm:t>
    </dgm:pt>
    <dgm:pt modelId="{D5CE1206-EA90-424F-ADAD-8569082FBE6C}" type="sibTrans" cxnId="{66230C5B-D6E6-4A33-B80F-AEF23CB4B291}">
      <dgm:prSet/>
      <dgm:spPr/>
      <dgm:t>
        <a:bodyPr/>
        <a:lstStyle/>
        <a:p>
          <a:endParaRPr lang="en-GB" sz="1800" b="1">
            <a:latin typeface="Candara" panose="020E0502030303020204" pitchFamily="34" charset="0"/>
          </a:endParaRPr>
        </a:p>
      </dgm:t>
    </dgm:pt>
    <dgm:pt modelId="{19C91230-A456-447B-8811-4C9A8517AF43}">
      <dgm:prSet phldrT="[Text]" custT="1"/>
      <dgm:spPr/>
      <dgm:t>
        <a:bodyPr/>
        <a:lstStyle/>
        <a:p>
          <a:pPr algn="l"/>
          <a:r>
            <a:rPr lang="en-GB" sz="1800" b="1" dirty="0" smtClean="0">
              <a:latin typeface="Candara" panose="020E0502030303020204" pitchFamily="34" charset="0"/>
            </a:rPr>
            <a:t>South America</a:t>
          </a:r>
          <a:endParaRPr lang="en-GB" sz="1800" b="1" dirty="0">
            <a:latin typeface="Candara" panose="020E0502030303020204" pitchFamily="34" charset="0"/>
          </a:endParaRPr>
        </a:p>
      </dgm:t>
    </dgm:pt>
    <dgm:pt modelId="{F0BA906F-D197-4CF6-9763-B9AA49FD5939}" type="parTrans" cxnId="{FC50DFF7-4EE3-41E9-B7A7-A9E7EF1666AD}">
      <dgm:prSet/>
      <dgm:spPr/>
      <dgm:t>
        <a:bodyPr/>
        <a:lstStyle/>
        <a:p>
          <a:endParaRPr lang="en-GB" sz="1800" b="1">
            <a:latin typeface="Candara" panose="020E0502030303020204" pitchFamily="34" charset="0"/>
          </a:endParaRPr>
        </a:p>
      </dgm:t>
    </dgm:pt>
    <dgm:pt modelId="{9D5312B6-5D81-4B09-B948-F5061721A7E1}" type="sibTrans" cxnId="{FC50DFF7-4EE3-41E9-B7A7-A9E7EF1666AD}">
      <dgm:prSet/>
      <dgm:spPr/>
      <dgm:t>
        <a:bodyPr/>
        <a:lstStyle/>
        <a:p>
          <a:endParaRPr lang="en-GB" sz="1800" b="1">
            <a:latin typeface="Candara" panose="020E0502030303020204" pitchFamily="34" charset="0"/>
          </a:endParaRPr>
        </a:p>
      </dgm:t>
    </dgm:pt>
    <dgm:pt modelId="{25D8F710-CC90-44FB-B021-C931F218FDAA}">
      <dgm:prSet phldrT="[Text]" custT="1"/>
      <dgm:spPr/>
      <dgm:t>
        <a:bodyPr/>
        <a:lstStyle/>
        <a:p>
          <a:pPr algn="l"/>
          <a:endParaRPr lang="en-GB" sz="1800" b="1" dirty="0">
            <a:latin typeface="Candara" panose="020E0502030303020204" pitchFamily="34" charset="0"/>
          </a:endParaRPr>
        </a:p>
      </dgm:t>
    </dgm:pt>
    <dgm:pt modelId="{86FAA7B2-0640-4D04-AD64-00BF82C4E700}" type="parTrans" cxnId="{4A5D21FB-055D-4027-91A8-D42FFF336394}">
      <dgm:prSet/>
      <dgm:spPr/>
      <dgm:t>
        <a:bodyPr/>
        <a:lstStyle/>
        <a:p>
          <a:endParaRPr lang="en-US"/>
        </a:p>
      </dgm:t>
    </dgm:pt>
    <dgm:pt modelId="{B1C022F9-B19B-4AF9-8F93-CB3812E4E9A3}" type="sibTrans" cxnId="{4A5D21FB-055D-4027-91A8-D42FFF336394}">
      <dgm:prSet/>
      <dgm:spPr/>
      <dgm:t>
        <a:bodyPr/>
        <a:lstStyle/>
        <a:p>
          <a:endParaRPr lang="en-US"/>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1"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4A5D21FB-055D-4027-91A8-D42FFF336394}" srcId="{94466620-639E-4D6F-ABD0-3B192D95690D}" destId="{25D8F710-CC90-44FB-B021-C931F218FDAA}" srcOrd="0" destOrd="0" parTransId="{86FAA7B2-0640-4D04-AD64-00BF82C4E700}" sibTransId="{B1C022F9-B19B-4AF9-8F93-CB3812E4E9A3}"/>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1"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2C170325-041A-435D-854E-992B709D1658}" type="presOf" srcId="{25D8F710-CC90-44FB-B021-C931F218FDAA}" destId="{2662754B-84CB-4956-89D8-AF55C3680A16}" srcOrd="0" destOrd="0" presId="urn:microsoft.com/office/officeart/2005/8/layout/vList5"/>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C91C2-F84F-4F35-A69C-F99E28ECF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94466620-639E-4D6F-ABD0-3B192D95690D}">
      <dgm:prSet phldrT="[Text]" custT="1"/>
      <dgm:spPr/>
      <dgm:t>
        <a:bodyPr/>
        <a:lstStyle/>
        <a:p>
          <a:r>
            <a:rPr lang="en-GB" sz="1800" b="1" dirty="0" smtClean="0">
              <a:latin typeface="Candara" panose="020E0502030303020204" pitchFamily="34" charset="0"/>
            </a:rPr>
            <a:t>A.</a:t>
          </a:r>
          <a:endParaRPr lang="en-GB" sz="1800" b="1" dirty="0">
            <a:latin typeface="Candara" panose="020E0502030303020204" pitchFamily="34" charset="0"/>
          </a:endParaRPr>
        </a:p>
      </dgm:t>
    </dgm:pt>
    <dgm:pt modelId="{2C5AC054-898C-480C-9816-18FE2811CE09}" type="parTrans" cxnId="{67A14C81-D292-46A5-BD1F-23BE041CD262}">
      <dgm:prSet/>
      <dgm:spPr/>
      <dgm:t>
        <a:bodyPr/>
        <a:lstStyle/>
        <a:p>
          <a:endParaRPr lang="en-GB" sz="1800" b="1">
            <a:latin typeface="Candara" panose="020E0502030303020204" pitchFamily="34" charset="0"/>
          </a:endParaRPr>
        </a:p>
      </dgm:t>
    </dgm:pt>
    <dgm:pt modelId="{9DB0DA7F-3193-4ADA-9B2B-628DBB18F785}" type="sibTrans" cxnId="{67A14C81-D292-46A5-BD1F-23BE041CD262}">
      <dgm:prSet/>
      <dgm:spPr/>
      <dgm:t>
        <a:bodyPr/>
        <a:lstStyle/>
        <a:p>
          <a:endParaRPr lang="en-GB" sz="1800" b="1">
            <a:latin typeface="Candara" panose="020E0502030303020204" pitchFamily="34" charset="0"/>
          </a:endParaRPr>
        </a:p>
      </dgm:t>
    </dgm:pt>
    <dgm:pt modelId="{4B938BAD-F5A4-4EAC-B711-F3329CA8A91C}">
      <dgm:prSet phldrT="[Text]" custT="1"/>
      <dgm:spPr/>
      <dgm:t>
        <a:bodyPr/>
        <a:lstStyle/>
        <a:p>
          <a:pPr algn="l"/>
          <a:r>
            <a:rPr lang="en-GB" sz="1800" b="1" dirty="0" smtClean="0">
              <a:latin typeface="Candara" panose="020E0502030303020204" pitchFamily="34" charset="0"/>
            </a:rPr>
            <a:t>South Africa		</a:t>
          </a:r>
          <a:endParaRPr lang="en-GB" sz="1800" b="1" dirty="0">
            <a:latin typeface="Candara" panose="020E0502030303020204" pitchFamily="34" charset="0"/>
          </a:endParaRPr>
        </a:p>
      </dgm:t>
    </dgm:pt>
    <dgm:pt modelId="{317F1560-676D-4410-BF9E-1FC76974CD6D}" type="parTrans" cxnId="{357435DF-DA7C-48FE-9E8C-5E888EC312FB}">
      <dgm:prSet/>
      <dgm:spPr/>
      <dgm:t>
        <a:bodyPr/>
        <a:lstStyle/>
        <a:p>
          <a:endParaRPr lang="en-GB" sz="1800" b="1">
            <a:latin typeface="Candara" panose="020E0502030303020204" pitchFamily="34" charset="0"/>
          </a:endParaRPr>
        </a:p>
      </dgm:t>
    </dgm:pt>
    <dgm:pt modelId="{82A50917-7995-4F40-9EA6-E41A24EE9A2A}" type="sibTrans" cxnId="{357435DF-DA7C-48FE-9E8C-5E888EC312FB}">
      <dgm:prSet/>
      <dgm:spPr/>
      <dgm:t>
        <a:bodyPr/>
        <a:lstStyle/>
        <a:p>
          <a:endParaRPr lang="en-GB" sz="1800" b="1">
            <a:latin typeface="Candara" panose="020E0502030303020204" pitchFamily="34" charset="0"/>
          </a:endParaRPr>
        </a:p>
      </dgm:t>
    </dgm:pt>
    <dgm:pt modelId="{D01B477C-1216-439B-A3DC-D2FC17D2B3F4}">
      <dgm:prSet phldrT="[Text]" custT="1"/>
      <dgm:spPr/>
      <dgm:t>
        <a:bodyPr/>
        <a:lstStyle/>
        <a:p>
          <a:r>
            <a:rPr lang="en-GB" sz="1800" b="1" dirty="0" smtClean="0">
              <a:latin typeface="Candara" panose="020E0502030303020204" pitchFamily="34" charset="0"/>
            </a:rPr>
            <a:t>B.</a:t>
          </a:r>
          <a:endParaRPr lang="en-GB" sz="1800" b="1" dirty="0">
            <a:latin typeface="Candara" panose="020E0502030303020204" pitchFamily="34" charset="0"/>
          </a:endParaRPr>
        </a:p>
      </dgm:t>
    </dgm:pt>
    <dgm:pt modelId="{76E45430-A4F2-4A01-8DE1-34EBB1EF2E1C}" type="parTrans" cxnId="{26BD2563-0668-426E-AF06-8026E75E86D9}">
      <dgm:prSet/>
      <dgm:spPr/>
      <dgm:t>
        <a:bodyPr/>
        <a:lstStyle/>
        <a:p>
          <a:endParaRPr lang="en-GB" sz="1800" b="1">
            <a:latin typeface="Candara" panose="020E0502030303020204" pitchFamily="34" charset="0"/>
          </a:endParaRPr>
        </a:p>
      </dgm:t>
    </dgm:pt>
    <dgm:pt modelId="{900DE5CA-81E2-4E44-A9CC-FB326468D6BA}" type="sibTrans" cxnId="{26BD2563-0668-426E-AF06-8026E75E86D9}">
      <dgm:prSet/>
      <dgm:spPr/>
      <dgm:t>
        <a:bodyPr/>
        <a:lstStyle/>
        <a:p>
          <a:endParaRPr lang="en-GB" sz="1800" b="1">
            <a:latin typeface="Candara" panose="020E0502030303020204" pitchFamily="34" charset="0"/>
          </a:endParaRPr>
        </a:p>
      </dgm:t>
    </dgm:pt>
    <dgm:pt modelId="{42EEE6B9-37A9-40D5-BC39-24703E1ECB8F}">
      <dgm:prSet phldrT="[Text]" custT="1"/>
      <dgm:spPr/>
      <dgm:t>
        <a:bodyPr/>
        <a:lstStyle/>
        <a:p>
          <a:pPr algn="l"/>
          <a:r>
            <a:rPr lang="en-GB" sz="1800" b="1" dirty="0" smtClean="0">
              <a:latin typeface="Candara" panose="020E0502030303020204" pitchFamily="34" charset="0"/>
            </a:rPr>
            <a:t>UK </a:t>
          </a:r>
          <a:endParaRPr lang="en-GB" sz="1800" b="1" dirty="0">
            <a:latin typeface="Candara" panose="020E0502030303020204" pitchFamily="34" charset="0"/>
          </a:endParaRPr>
        </a:p>
      </dgm:t>
    </dgm:pt>
    <dgm:pt modelId="{412667EC-B5BB-4812-AF61-0BF876AFE8EF}" type="parTrans" cxnId="{C4B9B421-33C1-4D9B-8CDC-01419919B413}">
      <dgm:prSet/>
      <dgm:spPr/>
      <dgm:t>
        <a:bodyPr/>
        <a:lstStyle/>
        <a:p>
          <a:endParaRPr lang="en-GB" sz="1800" b="1">
            <a:latin typeface="Candara" panose="020E0502030303020204" pitchFamily="34" charset="0"/>
          </a:endParaRPr>
        </a:p>
      </dgm:t>
    </dgm:pt>
    <dgm:pt modelId="{80151943-1A52-4BEA-8A71-0FD1267A7224}" type="sibTrans" cxnId="{C4B9B421-33C1-4D9B-8CDC-01419919B413}">
      <dgm:prSet/>
      <dgm:spPr/>
      <dgm:t>
        <a:bodyPr/>
        <a:lstStyle/>
        <a:p>
          <a:endParaRPr lang="en-GB" sz="1800" b="1">
            <a:latin typeface="Candara" panose="020E0502030303020204" pitchFamily="34" charset="0"/>
          </a:endParaRPr>
        </a:p>
      </dgm:t>
    </dgm:pt>
    <dgm:pt modelId="{8665C21C-1233-4669-868D-48E2B243A0C5}">
      <dgm:prSet phldrT="[Text]" custT="1"/>
      <dgm:spPr/>
      <dgm:t>
        <a:bodyPr/>
        <a:lstStyle/>
        <a:p>
          <a:r>
            <a:rPr lang="en-GB" sz="1800" b="1" dirty="0" smtClean="0">
              <a:latin typeface="Candara" panose="020E0502030303020204" pitchFamily="34" charset="0"/>
            </a:rPr>
            <a:t>C.</a:t>
          </a:r>
          <a:endParaRPr lang="en-GB" sz="1800" b="1" dirty="0">
            <a:latin typeface="Candara" panose="020E0502030303020204" pitchFamily="34" charset="0"/>
          </a:endParaRPr>
        </a:p>
      </dgm:t>
    </dgm:pt>
    <dgm:pt modelId="{16017239-A050-441E-A14E-68DA3C1BEC28}" type="parTrans" cxnId="{66230C5B-D6E6-4A33-B80F-AEF23CB4B291}">
      <dgm:prSet/>
      <dgm:spPr/>
      <dgm:t>
        <a:bodyPr/>
        <a:lstStyle/>
        <a:p>
          <a:endParaRPr lang="en-GB" sz="1800" b="1">
            <a:latin typeface="Candara" panose="020E0502030303020204" pitchFamily="34" charset="0"/>
          </a:endParaRPr>
        </a:p>
      </dgm:t>
    </dgm:pt>
    <dgm:pt modelId="{D5CE1206-EA90-424F-ADAD-8569082FBE6C}" type="sibTrans" cxnId="{66230C5B-D6E6-4A33-B80F-AEF23CB4B291}">
      <dgm:prSet/>
      <dgm:spPr/>
      <dgm:t>
        <a:bodyPr/>
        <a:lstStyle/>
        <a:p>
          <a:endParaRPr lang="en-GB" sz="1800" b="1">
            <a:latin typeface="Candara" panose="020E0502030303020204" pitchFamily="34" charset="0"/>
          </a:endParaRPr>
        </a:p>
      </dgm:t>
    </dgm:pt>
    <dgm:pt modelId="{19C91230-A456-447B-8811-4C9A8517AF43}">
      <dgm:prSet phldrT="[Text]" custT="1"/>
      <dgm:spPr/>
      <dgm:t>
        <a:bodyPr/>
        <a:lstStyle/>
        <a:p>
          <a:pPr algn="l"/>
          <a:r>
            <a:rPr lang="en-GB" sz="1800" b="1" dirty="0" smtClean="0">
              <a:latin typeface="Candara" panose="020E0502030303020204" pitchFamily="34" charset="0"/>
            </a:rPr>
            <a:t>South America</a:t>
          </a:r>
          <a:endParaRPr lang="en-GB" sz="1800" b="1" dirty="0">
            <a:latin typeface="Candara" panose="020E0502030303020204" pitchFamily="34" charset="0"/>
          </a:endParaRPr>
        </a:p>
      </dgm:t>
    </dgm:pt>
    <dgm:pt modelId="{F0BA906F-D197-4CF6-9763-B9AA49FD5939}" type="parTrans" cxnId="{FC50DFF7-4EE3-41E9-B7A7-A9E7EF1666AD}">
      <dgm:prSet/>
      <dgm:spPr/>
      <dgm:t>
        <a:bodyPr/>
        <a:lstStyle/>
        <a:p>
          <a:endParaRPr lang="en-GB" sz="1800" b="1">
            <a:latin typeface="Candara" panose="020E0502030303020204" pitchFamily="34" charset="0"/>
          </a:endParaRPr>
        </a:p>
      </dgm:t>
    </dgm:pt>
    <dgm:pt modelId="{9D5312B6-5D81-4B09-B948-F5061721A7E1}" type="sibTrans" cxnId="{FC50DFF7-4EE3-41E9-B7A7-A9E7EF1666AD}">
      <dgm:prSet/>
      <dgm:spPr/>
      <dgm:t>
        <a:bodyPr/>
        <a:lstStyle/>
        <a:p>
          <a:endParaRPr lang="en-GB" sz="1800" b="1">
            <a:latin typeface="Candara" panose="020E0502030303020204" pitchFamily="34" charset="0"/>
          </a:endParaRPr>
        </a:p>
      </dgm:t>
    </dgm:pt>
    <dgm:pt modelId="{25D8F710-CC90-44FB-B021-C931F218FDAA}">
      <dgm:prSet phldrT="[Text]" custT="1"/>
      <dgm:spPr/>
      <dgm:t>
        <a:bodyPr/>
        <a:lstStyle/>
        <a:p>
          <a:pPr algn="l"/>
          <a:endParaRPr lang="en-GB" sz="1800" b="1" dirty="0">
            <a:latin typeface="Candara" panose="020E0502030303020204" pitchFamily="34" charset="0"/>
          </a:endParaRPr>
        </a:p>
      </dgm:t>
    </dgm:pt>
    <dgm:pt modelId="{86FAA7B2-0640-4D04-AD64-00BF82C4E700}" type="parTrans" cxnId="{4A5D21FB-055D-4027-91A8-D42FFF336394}">
      <dgm:prSet/>
      <dgm:spPr/>
      <dgm:t>
        <a:bodyPr/>
        <a:lstStyle/>
        <a:p>
          <a:endParaRPr lang="en-US"/>
        </a:p>
      </dgm:t>
    </dgm:pt>
    <dgm:pt modelId="{B1C022F9-B19B-4AF9-8F93-CB3812E4E9A3}" type="sibTrans" cxnId="{4A5D21FB-055D-4027-91A8-D42FFF336394}">
      <dgm:prSet/>
      <dgm:spPr/>
      <dgm:t>
        <a:bodyPr/>
        <a:lstStyle/>
        <a:p>
          <a:endParaRPr lang="en-US"/>
        </a:p>
      </dgm:t>
    </dgm:pt>
    <dgm:pt modelId="{3AC8588B-8333-4FA2-8E23-EB2A12739BF8}" type="pres">
      <dgm:prSet presAssocID="{1EBC91C2-F84F-4F35-A69C-F99E28ECFB85}" presName="Name0" presStyleCnt="0">
        <dgm:presLayoutVars>
          <dgm:dir/>
          <dgm:animLvl val="lvl"/>
          <dgm:resizeHandles val="exact"/>
        </dgm:presLayoutVars>
      </dgm:prSet>
      <dgm:spPr/>
      <dgm:t>
        <a:bodyPr/>
        <a:lstStyle/>
        <a:p>
          <a:endParaRPr lang="en-GB"/>
        </a:p>
      </dgm:t>
    </dgm:pt>
    <dgm:pt modelId="{761141EF-E75D-4628-A98D-4A8A1799721E}" type="pres">
      <dgm:prSet presAssocID="{94466620-639E-4D6F-ABD0-3B192D95690D}" presName="linNode" presStyleCnt="0"/>
      <dgm:spPr/>
      <dgm:t>
        <a:bodyPr/>
        <a:lstStyle/>
        <a:p>
          <a:endParaRPr lang="en-US"/>
        </a:p>
      </dgm:t>
    </dgm:pt>
    <dgm:pt modelId="{B5590065-1C11-460E-836D-9650B6AB477B}" type="pres">
      <dgm:prSet presAssocID="{94466620-639E-4D6F-ABD0-3B192D95690D}" presName="parentText" presStyleLbl="node1" presStyleIdx="0" presStyleCnt="3">
        <dgm:presLayoutVars>
          <dgm:chMax val="1"/>
          <dgm:bulletEnabled val="1"/>
        </dgm:presLayoutVars>
      </dgm:prSet>
      <dgm:spPr/>
      <dgm:t>
        <a:bodyPr/>
        <a:lstStyle/>
        <a:p>
          <a:endParaRPr lang="en-GB"/>
        </a:p>
      </dgm:t>
    </dgm:pt>
    <dgm:pt modelId="{2662754B-84CB-4956-89D8-AF55C3680A16}" type="pres">
      <dgm:prSet presAssocID="{94466620-639E-4D6F-ABD0-3B192D95690D}" presName="descendantText" presStyleLbl="alignAccFollowNode1" presStyleIdx="0" presStyleCnt="3">
        <dgm:presLayoutVars>
          <dgm:bulletEnabled val="1"/>
        </dgm:presLayoutVars>
      </dgm:prSet>
      <dgm:spPr/>
      <dgm:t>
        <a:bodyPr/>
        <a:lstStyle/>
        <a:p>
          <a:endParaRPr lang="en-GB"/>
        </a:p>
      </dgm:t>
    </dgm:pt>
    <dgm:pt modelId="{9E4564EF-5247-4ABE-ABAB-6E96A71D4588}" type="pres">
      <dgm:prSet presAssocID="{9DB0DA7F-3193-4ADA-9B2B-628DBB18F785}" presName="sp" presStyleCnt="0"/>
      <dgm:spPr/>
      <dgm:t>
        <a:bodyPr/>
        <a:lstStyle/>
        <a:p>
          <a:endParaRPr lang="en-US"/>
        </a:p>
      </dgm:t>
    </dgm:pt>
    <dgm:pt modelId="{A6FC9593-D397-4038-B0D4-4A9B19305EBE}" type="pres">
      <dgm:prSet presAssocID="{D01B477C-1216-439B-A3DC-D2FC17D2B3F4}" presName="linNode" presStyleCnt="0"/>
      <dgm:spPr/>
      <dgm:t>
        <a:bodyPr/>
        <a:lstStyle/>
        <a:p>
          <a:endParaRPr lang="en-US"/>
        </a:p>
      </dgm:t>
    </dgm:pt>
    <dgm:pt modelId="{5FDD04EE-E3A6-43C6-92D3-2A7DB7D89EC2}" type="pres">
      <dgm:prSet presAssocID="{D01B477C-1216-439B-A3DC-D2FC17D2B3F4}" presName="parentText" presStyleLbl="node1" presStyleIdx="1" presStyleCnt="3">
        <dgm:presLayoutVars>
          <dgm:chMax val="1"/>
          <dgm:bulletEnabled val="1"/>
        </dgm:presLayoutVars>
      </dgm:prSet>
      <dgm:spPr/>
      <dgm:t>
        <a:bodyPr/>
        <a:lstStyle/>
        <a:p>
          <a:endParaRPr lang="en-GB"/>
        </a:p>
      </dgm:t>
    </dgm:pt>
    <dgm:pt modelId="{CD9892D2-027A-4E99-9F9B-642B5377478C}" type="pres">
      <dgm:prSet presAssocID="{D01B477C-1216-439B-A3DC-D2FC17D2B3F4}" presName="descendantText" presStyleLbl="alignAccFollowNode1" presStyleIdx="1" presStyleCnt="3">
        <dgm:presLayoutVars>
          <dgm:bulletEnabled val="1"/>
        </dgm:presLayoutVars>
      </dgm:prSet>
      <dgm:spPr/>
      <dgm:t>
        <a:bodyPr/>
        <a:lstStyle/>
        <a:p>
          <a:endParaRPr lang="en-GB"/>
        </a:p>
      </dgm:t>
    </dgm:pt>
    <dgm:pt modelId="{EE2664AD-E30A-4046-8DE6-E7919374EC42}" type="pres">
      <dgm:prSet presAssocID="{900DE5CA-81E2-4E44-A9CC-FB326468D6BA}" presName="sp" presStyleCnt="0"/>
      <dgm:spPr/>
      <dgm:t>
        <a:bodyPr/>
        <a:lstStyle/>
        <a:p>
          <a:endParaRPr lang="en-US"/>
        </a:p>
      </dgm:t>
    </dgm:pt>
    <dgm:pt modelId="{605D5291-F3AF-4347-B746-4D1A68DEB864}" type="pres">
      <dgm:prSet presAssocID="{8665C21C-1233-4669-868D-48E2B243A0C5}" presName="linNode" presStyleCnt="0"/>
      <dgm:spPr/>
      <dgm:t>
        <a:bodyPr/>
        <a:lstStyle/>
        <a:p>
          <a:endParaRPr lang="en-US"/>
        </a:p>
      </dgm:t>
    </dgm:pt>
    <dgm:pt modelId="{41D05BDF-C24F-489A-A44C-B677126D74EE}" type="pres">
      <dgm:prSet presAssocID="{8665C21C-1233-4669-868D-48E2B243A0C5}" presName="parentText" presStyleLbl="node1" presStyleIdx="2" presStyleCnt="3">
        <dgm:presLayoutVars>
          <dgm:chMax val="1"/>
          <dgm:bulletEnabled val="1"/>
        </dgm:presLayoutVars>
      </dgm:prSet>
      <dgm:spPr/>
      <dgm:t>
        <a:bodyPr/>
        <a:lstStyle/>
        <a:p>
          <a:endParaRPr lang="en-GB"/>
        </a:p>
      </dgm:t>
    </dgm:pt>
    <dgm:pt modelId="{E1D80B12-56B7-4E15-8284-21E658A12585}" type="pres">
      <dgm:prSet presAssocID="{8665C21C-1233-4669-868D-48E2B243A0C5}" presName="descendantText" presStyleLbl="alignAccFollowNode1" presStyleIdx="2" presStyleCnt="3">
        <dgm:presLayoutVars>
          <dgm:bulletEnabled val="1"/>
        </dgm:presLayoutVars>
      </dgm:prSet>
      <dgm:spPr/>
      <dgm:t>
        <a:bodyPr/>
        <a:lstStyle/>
        <a:p>
          <a:endParaRPr lang="en-GB"/>
        </a:p>
      </dgm:t>
    </dgm:pt>
  </dgm:ptLst>
  <dgm:cxnLst>
    <dgm:cxn modelId="{D7F834AE-94A6-47E1-8EFE-CC75E326A680}" type="presOf" srcId="{8665C21C-1233-4669-868D-48E2B243A0C5}" destId="{41D05BDF-C24F-489A-A44C-B677126D74EE}" srcOrd="0" destOrd="0" presId="urn:microsoft.com/office/officeart/2005/8/layout/vList5"/>
    <dgm:cxn modelId="{357435DF-DA7C-48FE-9E8C-5E888EC312FB}" srcId="{94466620-639E-4D6F-ABD0-3B192D95690D}" destId="{4B938BAD-F5A4-4EAC-B711-F3329CA8A91C}" srcOrd="1" destOrd="0" parTransId="{317F1560-676D-4410-BF9E-1FC76974CD6D}" sibTransId="{82A50917-7995-4F40-9EA6-E41A24EE9A2A}"/>
    <dgm:cxn modelId="{67A14C81-D292-46A5-BD1F-23BE041CD262}" srcId="{1EBC91C2-F84F-4F35-A69C-F99E28ECFB85}" destId="{94466620-639E-4D6F-ABD0-3B192D95690D}" srcOrd="0" destOrd="0" parTransId="{2C5AC054-898C-480C-9816-18FE2811CE09}" sibTransId="{9DB0DA7F-3193-4ADA-9B2B-628DBB18F785}"/>
    <dgm:cxn modelId="{4A5D21FB-055D-4027-91A8-D42FFF336394}" srcId="{94466620-639E-4D6F-ABD0-3B192D95690D}" destId="{25D8F710-CC90-44FB-B021-C931F218FDAA}" srcOrd="0" destOrd="0" parTransId="{86FAA7B2-0640-4D04-AD64-00BF82C4E700}" sibTransId="{B1C022F9-B19B-4AF9-8F93-CB3812E4E9A3}"/>
    <dgm:cxn modelId="{26BD2563-0668-426E-AF06-8026E75E86D9}" srcId="{1EBC91C2-F84F-4F35-A69C-F99E28ECFB85}" destId="{D01B477C-1216-439B-A3DC-D2FC17D2B3F4}" srcOrd="1" destOrd="0" parTransId="{76E45430-A4F2-4A01-8DE1-34EBB1EF2E1C}" sibTransId="{900DE5CA-81E2-4E44-A9CC-FB326468D6BA}"/>
    <dgm:cxn modelId="{76AC75A8-EA49-4113-9297-9CEC9695C535}" type="presOf" srcId="{1EBC91C2-F84F-4F35-A69C-F99E28ECFB85}" destId="{3AC8588B-8333-4FA2-8E23-EB2A12739BF8}" srcOrd="0" destOrd="0" presId="urn:microsoft.com/office/officeart/2005/8/layout/vList5"/>
    <dgm:cxn modelId="{42878687-4789-4A79-9B18-D0DF91A19040}" type="presOf" srcId="{4B938BAD-F5A4-4EAC-B711-F3329CA8A91C}" destId="{2662754B-84CB-4956-89D8-AF55C3680A16}" srcOrd="0" destOrd="1" presId="urn:microsoft.com/office/officeart/2005/8/layout/vList5"/>
    <dgm:cxn modelId="{66230C5B-D6E6-4A33-B80F-AEF23CB4B291}" srcId="{1EBC91C2-F84F-4F35-A69C-F99E28ECFB85}" destId="{8665C21C-1233-4669-868D-48E2B243A0C5}" srcOrd="2" destOrd="0" parTransId="{16017239-A050-441E-A14E-68DA3C1BEC28}" sibTransId="{D5CE1206-EA90-424F-ADAD-8569082FBE6C}"/>
    <dgm:cxn modelId="{F859CAA6-DBD7-4B1C-A6DC-4D320558344B}" type="presOf" srcId="{D01B477C-1216-439B-A3DC-D2FC17D2B3F4}" destId="{5FDD04EE-E3A6-43C6-92D3-2A7DB7D89EC2}" srcOrd="0" destOrd="0" presId="urn:microsoft.com/office/officeart/2005/8/layout/vList5"/>
    <dgm:cxn modelId="{6B5E3574-5E83-4B8A-A892-8426473D144E}" type="presOf" srcId="{94466620-639E-4D6F-ABD0-3B192D95690D}" destId="{B5590065-1C11-460E-836D-9650B6AB477B}" srcOrd="0" destOrd="0" presId="urn:microsoft.com/office/officeart/2005/8/layout/vList5"/>
    <dgm:cxn modelId="{85093958-C88A-4B8C-908C-C22CA1F4C4BF}" type="presOf" srcId="{19C91230-A456-447B-8811-4C9A8517AF43}" destId="{E1D80B12-56B7-4E15-8284-21E658A12585}" srcOrd="0" destOrd="0" presId="urn:microsoft.com/office/officeart/2005/8/layout/vList5"/>
    <dgm:cxn modelId="{C4B9B421-33C1-4D9B-8CDC-01419919B413}" srcId="{D01B477C-1216-439B-A3DC-D2FC17D2B3F4}" destId="{42EEE6B9-37A9-40D5-BC39-24703E1ECB8F}" srcOrd="0" destOrd="0" parTransId="{412667EC-B5BB-4812-AF61-0BF876AFE8EF}" sibTransId="{80151943-1A52-4BEA-8A71-0FD1267A7224}"/>
    <dgm:cxn modelId="{FC50DFF7-4EE3-41E9-B7A7-A9E7EF1666AD}" srcId="{8665C21C-1233-4669-868D-48E2B243A0C5}" destId="{19C91230-A456-447B-8811-4C9A8517AF43}" srcOrd="0" destOrd="0" parTransId="{F0BA906F-D197-4CF6-9763-B9AA49FD5939}" sibTransId="{9D5312B6-5D81-4B09-B948-F5061721A7E1}"/>
    <dgm:cxn modelId="{2C170325-041A-435D-854E-992B709D1658}" type="presOf" srcId="{25D8F710-CC90-44FB-B021-C931F218FDAA}" destId="{2662754B-84CB-4956-89D8-AF55C3680A16}" srcOrd="0" destOrd="0" presId="urn:microsoft.com/office/officeart/2005/8/layout/vList5"/>
    <dgm:cxn modelId="{A6377A5A-B357-4CE1-B364-CD6F9151FAB7}" type="presOf" srcId="{42EEE6B9-37A9-40D5-BC39-24703E1ECB8F}" destId="{CD9892D2-027A-4E99-9F9B-642B5377478C}" srcOrd="0" destOrd="0" presId="urn:microsoft.com/office/officeart/2005/8/layout/vList5"/>
    <dgm:cxn modelId="{0FAE011E-3050-4FDB-A9AA-65F8DCF3465C}" type="presParOf" srcId="{3AC8588B-8333-4FA2-8E23-EB2A12739BF8}" destId="{761141EF-E75D-4628-A98D-4A8A1799721E}" srcOrd="0" destOrd="0" presId="urn:microsoft.com/office/officeart/2005/8/layout/vList5"/>
    <dgm:cxn modelId="{D7A9BB37-AD54-4D12-AFBD-F613624FFA8A}" type="presParOf" srcId="{761141EF-E75D-4628-A98D-4A8A1799721E}" destId="{B5590065-1C11-460E-836D-9650B6AB477B}" srcOrd="0" destOrd="0" presId="urn:microsoft.com/office/officeart/2005/8/layout/vList5"/>
    <dgm:cxn modelId="{50E41BA4-6F89-4E29-AF61-56C8D03C0111}" type="presParOf" srcId="{761141EF-E75D-4628-A98D-4A8A1799721E}" destId="{2662754B-84CB-4956-89D8-AF55C3680A16}" srcOrd="1" destOrd="0" presId="urn:microsoft.com/office/officeart/2005/8/layout/vList5"/>
    <dgm:cxn modelId="{59407274-E17D-4345-8D4C-A1370E237B60}" type="presParOf" srcId="{3AC8588B-8333-4FA2-8E23-EB2A12739BF8}" destId="{9E4564EF-5247-4ABE-ABAB-6E96A71D4588}" srcOrd="1" destOrd="0" presId="urn:microsoft.com/office/officeart/2005/8/layout/vList5"/>
    <dgm:cxn modelId="{919DCFB4-FAAB-41A2-A25C-0C1E599741D8}" type="presParOf" srcId="{3AC8588B-8333-4FA2-8E23-EB2A12739BF8}" destId="{A6FC9593-D397-4038-B0D4-4A9B19305EBE}" srcOrd="2" destOrd="0" presId="urn:microsoft.com/office/officeart/2005/8/layout/vList5"/>
    <dgm:cxn modelId="{A30EB2ED-296B-4B32-95FD-487D299063D5}" type="presParOf" srcId="{A6FC9593-D397-4038-B0D4-4A9B19305EBE}" destId="{5FDD04EE-E3A6-43C6-92D3-2A7DB7D89EC2}" srcOrd="0" destOrd="0" presId="urn:microsoft.com/office/officeart/2005/8/layout/vList5"/>
    <dgm:cxn modelId="{890608F0-3FB1-43A9-A8D2-8F08EF8ED9F7}" type="presParOf" srcId="{A6FC9593-D397-4038-B0D4-4A9B19305EBE}" destId="{CD9892D2-027A-4E99-9F9B-642B5377478C}" srcOrd="1" destOrd="0" presId="urn:microsoft.com/office/officeart/2005/8/layout/vList5"/>
    <dgm:cxn modelId="{37711AD1-15FD-4D75-ABCF-BE1DFFC5AC5D}" type="presParOf" srcId="{3AC8588B-8333-4FA2-8E23-EB2A12739BF8}" destId="{EE2664AD-E30A-4046-8DE6-E7919374EC42}" srcOrd="3" destOrd="0" presId="urn:microsoft.com/office/officeart/2005/8/layout/vList5"/>
    <dgm:cxn modelId="{9CF4218D-F89B-4161-ACEA-6D746CB06374}" type="presParOf" srcId="{3AC8588B-8333-4FA2-8E23-EB2A12739BF8}" destId="{605D5291-F3AF-4347-B746-4D1A68DEB864}" srcOrd="4" destOrd="0" presId="urn:microsoft.com/office/officeart/2005/8/layout/vList5"/>
    <dgm:cxn modelId="{F30F95E5-BA0B-4B47-89A1-107B588660F5}" type="presParOf" srcId="{605D5291-F3AF-4347-B746-4D1A68DEB864}" destId="{41D05BDF-C24F-489A-A44C-B677126D74EE}" srcOrd="0" destOrd="0" presId="urn:microsoft.com/office/officeart/2005/8/layout/vList5"/>
    <dgm:cxn modelId="{5D9EE1C2-725E-47DA-B329-2B006FD1C6F2}" type="presParOf" srcId="{605D5291-F3AF-4347-B746-4D1A68DEB864}" destId="{E1D80B12-56B7-4E15-8284-21E658A125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500DC-5498-4FA1-A2B4-285491FC89A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DF8583F8-F14B-4C98-8F9D-51C4B1DC67C3}">
      <dgm:prSet phldrT="[Text]"/>
      <dgm:spPr/>
      <dgm:t>
        <a:bodyPr/>
        <a:lstStyle/>
        <a:p>
          <a:r>
            <a:rPr lang="en-GB" dirty="0" smtClean="0">
              <a:solidFill>
                <a:schemeClr val="tx1"/>
              </a:solidFill>
              <a:latin typeface="Franklin Gothic Heavy" panose="020B0903020102020204" pitchFamily="34" charset="0"/>
            </a:rPr>
            <a:t>It is going on all around you, in your community</a:t>
          </a:r>
          <a:endParaRPr lang="en-GB" b="1" dirty="0">
            <a:solidFill>
              <a:schemeClr val="tx1"/>
            </a:solidFill>
            <a:latin typeface="Candara" panose="020E0502030303020204" pitchFamily="34" charset="0"/>
          </a:endParaRPr>
        </a:p>
      </dgm:t>
    </dgm:pt>
    <dgm:pt modelId="{74B058FA-9C03-4746-82B9-F53DFD19F8D0}" type="parTrans" cxnId="{B93B2801-9484-4512-A114-F340280B960A}">
      <dgm:prSet/>
      <dgm:spPr/>
      <dgm:t>
        <a:bodyPr/>
        <a:lstStyle/>
        <a:p>
          <a:endParaRPr lang="en-GB"/>
        </a:p>
      </dgm:t>
    </dgm:pt>
    <dgm:pt modelId="{588DE5E1-1458-495F-9183-F8FB7371C47C}" type="sibTrans" cxnId="{B93B2801-9484-4512-A114-F340280B960A}">
      <dgm:prSet/>
      <dgm:spPr/>
      <dgm:t>
        <a:bodyPr/>
        <a:lstStyle/>
        <a:p>
          <a:endParaRPr lang="en-GB"/>
        </a:p>
      </dgm:t>
    </dgm:pt>
    <dgm:pt modelId="{120686B7-0990-46C7-B9EC-ED98B44D3803}">
      <dgm:prSet/>
      <dgm:spPr/>
      <dgm:t>
        <a:bodyPr/>
        <a:lstStyle/>
        <a:p>
          <a:r>
            <a:rPr lang="en-GB" dirty="0" smtClean="0">
              <a:latin typeface="+mj-lt"/>
            </a:rPr>
            <a:t>The increase in online abuse means the problem is going to get worse</a:t>
          </a:r>
          <a:endParaRPr lang="en-GB" b="1" dirty="0">
            <a:latin typeface="Candara" panose="020E0502030303020204" pitchFamily="34" charset="0"/>
          </a:endParaRPr>
        </a:p>
      </dgm:t>
    </dgm:pt>
    <dgm:pt modelId="{8A86DDB5-92A3-4D5C-8718-21FE9E55D263}" type="parTrans" cxnId="{CAF08A7B-5D23-450D-AA48-B3643FC871CC}">
      <dgm:prSet/>
      <dgm:spPr/>
      <dgm:t>
        <a:bodyPr/>
        <a:lstStyle/>
        <a:p>
          <a:endParaRPr lang="en-GB"/>
        </a:p>
      </dgm:t>
    </dgm:pt>
    <dgm:pt modelId="{2E4AE4ED-203B-427D-BF45-B10DF92EDDA9}" type="sibTrans" cxnId="{CAF08A7B-5D23-450D-AA48-B3643FC871CC}">
      <dgm:prSet/>
      <dgm:spPr/>
      <dgm:t>
        <a:bodyPr/>
        <a:lstStyle/>
        <a:p>
          <a:endParaRPr lang="en-GB"/>
        </a:p>
      </dgm:t>
    </dgm:pt>
    <dgm:pt modelId="{0275C31E-3BBE-4505-BF88-5AC9C7BB95ED}">
      <dgm:prSet/>
      <dgm:spPr/>
      <dgm:t>
        <a:bodyPr/>
        <a:lstStyle/>
        <a:p>
          <a:r>
            <a:rPr lang="en-GB" dirty="0" smtClean="0">
              <a:latin typeface="+mj-lt"/>
            </a:rPr>
            <a:t>Domestic abuse is not a problem that has been solved!</a:t>
          </a:r>
          <a:endParaRPr lang="en-US" altLang="en-US" b="1" dirty="0" smtClean="0">
            <a:latin typeface="Candara" panose="020E0502030303020204" pitchFamily="34" charset="0"/>
          </a:endParaRPr>
        </a:p>
      </dgm:t>
    </dgm:pt>
    <dgm:pt modelId="{7A25FDB0-BC89-4E05-A207-F09ACDC0C922}" type="parTrans" cxnId="{394B0EA2-8ABD-4D09-AC48-7568C3130A22}">
      <dgm:prSet/>
      <dgm:spPr/>
      <dgm:t>
        <a:bodyPr/>
        <a:lstStyle/>
        <a:p>
          <a:endParaRPr lang="en-GB"/>
        </a:p>
      </dgm:t>
    </dgm:pt>
    <dgm:pt modelId="{D655643E-F02F-43C3-AE9E-BC0F5423B2FB}" type="sibTrans" cxnId="{394B0EA2-8ABD-4D09-AC48-7568C3130A22}">
      <dgm:prSet/>
      <dgm:spPr/>
      <dgm:t>
        <a:bodyPr/>
        <a:lstStyle/>
        <a:p>
          <a:endParaRPr lang="en-GB"/>
        </a:p>
      </dgm:t>
    </dgm:pt>
    <dgm:pt modelId="{9B89C1A7-5F31-4CD5-BA07-6481DE1DE4C2}">
      <dgm:prSet/>
      <dgm:spPr/>
      <dgm:t>
        <a:bodyPr/>
        <a:lstStyle/>
        <a:p>
          <a:r>
            <a:rPr lang="en-GB" dirty="0" smtClean="0">
              <a:latin typeface="Franklin Gothic Heavy" panose="020B0903020102020204" pitchFamily="34" charset="0"/>
            </a:rPr>
            <a:t>VIOLENCE &amp; ABUSE IS EVERYBODY’S PROBLEM</a:t>
          </a:r>
          <a:endParaRPr lang="en-GB" b="1" dirty="0">
            <a:latin typeface="Candara" panose="020E0502030303020204" pitchFamily="34" charset="0"/>
          </a:endParaRPr>
        </a:p>
      </dgm:t>
    </dgm:pt>
    <dgm:pt modelId="{96CCBA69-7D7C-400D-BA4B-8152ACC52146}" type="parTrans" cxnId="{86DF5A37-AAFE-48C1-83A1-5B3A5429EC51}">
      <dgm:prSet/>
      <dgm:spPr/>
      <dgm:t>
        <a:bodyPr/>
        <a:lstStyle/>
        <a:p>
          <a:endParaRPr lang="en-GB"/>
        </a:p>
      </dgm:t>
    </dgm:pt>
    <dgm:pt modelId="{1F094DAD-C808-4938-B4E5-B04327953968}" type="sibTrans" cxnId="{86DF5A37-AAFE-48C1-83A1-5B3A5429EC51}">
      <dgm:prSet/>
      <dgm:spPr/>
      <dgm:t>
        <a:bodyPr/>
        <a:lstStyle/>
        <a:p>
          <a:endParaRPr lang="en-GB"/>
        </a:p>
      </dgm:t>
    </dgm:pt>
    <dgm:pt modelId="{6A44F5CE-7CAB-43A9-A467-4D7CD067D0CE}">
      <dgm:prSet/>
      <dgm:spPr/>
      <dgm:t>
        <a:bodyPr/>
        <a:lstStyle/>
        <a:p>
          <a:endParaRPr lang="en-GB" dirty="0" smtClean="0">
            <a:latin typeface="Franklin Gothic Heavy" panose="020B0903020102020204" pitchFamily="34" charset="0"/>
          </a:endParaRPr>
        </a:p>
        <a:p>
          <a:r>
            <a:rPr lang="en-GB" dirty="0" smtClean="0">
              <a:solidFill>
                <a:schemeClr val="accent3"/>
              </a:solidFill>
              <a:latin typeface="Franklin Gothic Heavy" panose="020B0903020102020204" pitchFamily="34" charset="0"/>
            </a:rPr>
            <a:t>YOU ARE PART OF THE SOLUTION!</a:t>
          </a:r>
          <a:endParaRPr lang="en-GB" b="1" dirty="0">
            <a:latin typeface="Candara" panose="020E0502030303020204" pitchFamily="34" charset="0"/>
          </a:endParaRPr>
        </a:p>
      </dgm:t>
    </dgm:pt>
    <dgm:pt modelId="{1E1AF1F9-DC25-42A9-9F9A-8BFB454EA399}" type="parTrans" cxnId="{0FB52205-6292-43AF-996C-6C3AAB2E4FD4}">
      <dgm:prSet/>
      <dgm:spPr/>
      <dgm:t>
        <a:bodyPr/>
        <a:lstStyle/>
        <a:p>
          <a:endParaRPr lang="en-US"/>
        </a:p>
      </dgm:t>
    </dgm:pt>
    <dgm:pt modelId="{1D28F98E-7378-49BD-A3C8-6EC0562AB75E}" type="sibTrans" cxnId="{0FB52205-6292-43AF-996C-6C3AAB2E4FD4}">
      <dgm:prSet/>
      <dgm:spPr/>
      <dgm:t>
        <a:bodyPr/>
        <a:lstStyle/>
        <a:p>
          <a:endParaRPr lang="en-US"/>
        </a:p>
      </dgm:t>
    </dgm:pt>
    <dgm:pt modelId="{E8F2E507-E8B4-41D3-B494-385A8B0B1829}" type="pres">
      <dgm:prSet presAssocID="{DA8500DC-5498-4FA1-A2B4-285491FC89AA}" presName="outerComposite" presStyleCnt="0">
        <dgm:presLayoutVars>
          <dgm:chMax val="5"/>
          <dgm:dir/>
          <dgm:resizeHandles val="exact"/>
        </dgm:presLayoutVars>
      </dgm:prSet>
      <dgm:spPr/>
      <dgm:t>
        <a:bodyPr/>
        <a:lstStyle/>
        <a:p>
          <a:endParaRPr lang="en-GB"/>
        </a:p>
      </dgm:t>
    </dgm:pt>
    <dgm:pt modelId="{0602E5A9-7EF4-402B-BA5D-FEE8DE7E4DB8}" type="pres">
      <dgm:prSet presAssocID="{DA8500DC-5498-4FA1-A2B4-285491FC89AA}" presName="dummyMaxCanvas" presStyleCnt="0">
        <dgm:presLayoutVars/>
      </dgm:prSet>
      <dgm:spPr/>
      <dgm:t>
        <a:bodyPr/>
        <a:lstStyle/>
        <a:p>
          <a:endParaRPr lang="en-US"/>
        </a:p>
      </dgm:t>
    </dgm:pt>
    <dgm:pt modelId="{0484E56D-9342-4174-88F0-3DD30D733144}" type="pres">
      <dgm:prSet presAssocID="{DA8500DC-5498-4FA1-A2B4-285491FC89AA}" presName="FiveNodes_1" presStyleLbl="node1" presStyleIdx="0" presStyleCnt="5" custScaleX="58792" custLinFactNeighborX="-20280">
        <dgm:presLayoutVars>
          <dgm:bulletEnabled val="1"/>
        </dgm:presLayoutVars>
      </dgm:prSet>
      <dgm:spPr/>
      <dgm:t>
        <a:bodyPr/>
        <a:lstStyle/>
        <a:p>
          <a:endParaRPr lang="en-US"/>
        </a:p>
      </dgm:t>
    </dgm:pt>
    <dgm:pt modelId="{17BBBDE8-7067-4143-AB68-AC93EA164E31}" type="pres">
      <dgm:prSet presAssocID="{DA8500DC-5498-4FA1-A2B4-285491FC89AA}" presName="FiveNodes_2" presStyleLbl="node1" presStyleIdx="1" presStyleCnt="5" custScaleX="69285" custLinFactNeighborX="-13239" custLinFactNeighborY="0">
        <dgm:presLayoutVars>
          <dgm:bulletEnabled val="1"/>
        </dgm:presLayoutVars>
      </dgm:prSet>
      <dgm:spPr/>
      <dgm:t>
        <a:bodyPr/>
        <a:lstStyle/>
        <a:p>
          <a:endParaRPr lang="en-US"/>
        </a:p>
      </dgm:t>
    </dgm:pt>
    <dgm:pt modelId="{FC3ED569-3F83-4D15-B5B6-79724D62AB0E}" type="pres">
      <dgm:prSet presAssocID="{DA8500DC-5498-4FA1-A2B4-285491FC89AA}" presName="FiveNodes_3" presStyleLbl="node1" presStyleIdx="2" presStyleCnt="5" custScaleX="59604" custLinFactNeighborX="-10402">
        <dgm:presLayoutVars>
          <dgm:bulletEnabled val="1"/>
        </dgm:presLayoutVars>
      </dgm:prSet>
      <dgm:spPr/>
      <dgm:t>
        <a:bodyPr/>
        <a:lstStyle/>
        <a:p>
          <a:endParaRPr lang="en-US"/>
        </a:p>
      </dgm:t>
    </dgm:pt>
    <dgm:pt modelId="{DBA80BE8-61C6-4BDE-9653-ED87C70A607C}" type="pres">
      <dgm:prSet presAssocID="{DA8500DC-5498-4FA1-A2B4-285491FC89AA}" presName="FiveNodes_4" presStyleLbl="node1" presStyleIdx="3" presStyleCnt="5" custScaleX="56017" custLinFactNeighborX="-6830" custLinFactNeighborY="-4608">
        <dgm:presLayoutVars>
          <dgm:bulletEnabled val="1"/>
        </dgm:presLayoutVars>
      </dgm:prSet>
      <dgm:spPr/>
      <dgm:t>
        <a:bodyPr/>
        <a:lstStyle/>
        <a:p>
          <a:endParaRPr lang="en-US"/>
        </a:p>
      </dgm:t>
    </dgm:pt>
    <dgm:pt modelId="{F30C47CC-D623-450C-83E4-EDA9C63172C8}" type="pres">
      <dgm:prSet presAssocID="{DA8500DC-5498-4FA1-A2B4-285491FC89AA}" presName="FiveNodes_5" presStyleLbl="node1" presStyleIdx="4" presStyleCnt="5" custScaleX="54532" custLinFactNeighborX="-1996" custLinFactNeighborY="-7680">
        <dgm:presLayoutVars>
          <dgm:bulletEnabled val="1"/>
        </dgm:presLayoutVars>
      </dgm:prSet>
      <dgm:spPr/>
      <dgm:t>
        <a:bodyPr/>
        <a:lstStyle/>
        <a:p>
          <a:endParaRPr lang="en-US"/>
        </a:p>
      </dgm:t>
    </dgm:pt>
    <dgm:pt modelId="{22921543-E813-4200-8092-313F34349B68}" type="pres">
      <dgm:prSet presAssocID="{DA8500DC-5498-4FA1-A2B4-285491FC89AA}" presName="FiveConn_1-2" presStyleLbl="fgAccFollowNode1" presStyleIdx="0" presStyleCnt="4" custLinFactX="-217521" custLinFactNeighborX="-300000" custLinFactNeighborY="-2363">
        <dgm:presLayoutVars>
          <dgm:bulletEnabled val="1"/>
        </dgm:presLayoutVars>
      </dgm:prSet>
      <dgm:spPr/>
      <dgm:t>
        <a:bodyPr/>
        <a:lstStyle/>
        <a:p>
          <a:endParaRPr lang="en-US"/>
        </a:p>
      </dgm:t>
    </dgm:pt>
    <dgm:pt modelId="{0AFF7FD7-F590-48AE-AD2C-744058FB4919}" type="pres">
      <dgm:prSet presAssocID="{DA8500DC-5498-4FA1-A2B4-285491FC89AA}" presName="FiveConn_2-3" presStyleLbl="fgAccFollowNode1" presStyleIdx="1" presStyleCnt="4" custLinFactX="-250604" custLinFactNeighborX="-300000" custLinFactNeighborY="18905">
        <dgm:presLayoutVars>
          <dgm:bulletEnabled val="1"/>
        </dgm:presLayoutVars>
      </dgm:prSet>
      <dgm:spPr/>
      <dgm:t>
        <a:bodyPr/>
        <a:lstStyle/>
        <a:p>
          <a:endParaRPr lang="en-US"/>
        </a:p>
      </dgm:t>
    </dgm:pt>
    <dgm:pt modelId="{840B5D6E-2365-4F92-A30B-2937BDDE8ACF}" type="pres">
      <dgm:prSet presAssocID="{DA8500DC-5498-4FA1-A2B4-285491FC89AA}" presName="FiveConn_3-4" presStyleLbl="fgAccFollowNode1" presStyleIdx="2" presStyleCnt="4" custLinFactX="-210431" custLinFactNeighborX="-300000" custLinFactNeighborY="21268">
        <dgm:presLayoutVars>
          <dgm:bulletEnabled val="1"/>
        </dgm:presLayoutVars>
      </dgm:prSet>
      <dgm:spPr/>
      <dgm:t>
        <a:bodyPr/>
        <a:lstStyle/>
        <a:p>
          <a:endParaRPr lang="en-US"/>
        </a:p>
      </dgm:t>
    </dgm:pt>
    <dgm:pt modelId="{E15B296D-2775-4CF4-B651-51E8BC69A4E2}" type="pres">
      <dgm:prSet presAssocID="{DA8500DC-5498-4FA1-A2B4-285491FC89AA}" presName="FiveConn_4-5" presStyleLbl="fgAccFollowNode1" presStyleIdx="3" presStyleCnt="4" custLinFactX="-200000" custLinFactNeighborX="-232449" custLinFactNeighborY="4726">
        <dgm:presLayoutVars>
          <dgm:bulletEnabled val="1"/>
        </dgm:presLayoutVars>
      </dgm:prSet>
      <dgm:spPr/>
      <dgm:t>
        <a:bodyPr/>
        <a:lstStyle/>
        <a:p>
          <a:endParaRPr lang="en-US"/>
        </a:p>
      </dgm:t>
    </dgm:pt>
    <dgm:pt modelId="{1C37557F-39E7-4614-8242-D5E5A5AEA55C}" type="pres">
      <dgm:prSet presAssocID="{DA8500DC-5498-4FA1-A2B4-285491FC89AA}" presName="FiveNodes_1_text" presStyleLbl="node1" presStyleIdx="4" presStyleCnt="5">
        <dgm:presLayoutVars>
          <dgm:bulletEnabled val="1"/>
        </dgm:presLayoutVars>
      </dgm:prSet>
      <dgm:spPr/>
      <dgm:t>
        <a:bodyPr/>
        <a:lstStyle/>
        <a:p>
          <a:endParaRPr lang="en-US"/>
        </a:p>
      </dgm:t>
    </dgm:pt>
    <dgm:pt modelId="{DC8F0979-D3EF-425A-BC1A-CC93636D4B17}" type="pres">
      <dgm:prSet presAssocID="{DA8500DC-5498-4FA1-A2B4-285491FC89AA}" presName="FiveNodes_2_text" presStyleLbl="node1" presStyleIdx="4" presStyleCnt="5">
        <dgm:presLayoutVars>
          <dgm:bulletEnabled val="1"/>
        </dgm:presLayoutVars>
      </dgm:prSet>
      <dgm:spPr/>
      <dgm:t>
        <a:bodyPr/>
        <a:lstStyle/>
        <a:p>
          <a:endParaRPr lang="en-US"/>
        </a:p>
      </dgm:t>
    </dgm:pt>
    <dgm:pt modelId="{AEC4A019-59EB-4278-A631-412B2193378A}" type="pres">
      <dgm:prSet presAssocID="{DA8500DC-5498-4FA1-A2B4-285491FC89AA}" presName="FiveNodes_3_text" presStyleLbl="node1" presStyleIdx="4" presStyleCnt="5">
        <dgm:presLayoutVars>
          <dgm:bulletEnabled val="1"/>
        </dgm:presLayoutVars>
      </dgm:prSet>
      <dgm:spPr/>
      <dgm:t>
        <a:bodyPr/>
        <a:lstStyle/>
        <a:p>
          <a:endParaRPr lang="en-US"/>
        </a:p>
      </dgm:t>
    </dgm:pt>
    <dgm:pt modelId="{13BF8D04-4793-497C-A7FF-FB236538970A}" type="pres">
      <dgm:prSet presAssocID="{DA8500DC-5498-4FA1-A2B4-285491FC89AA}" presName="FiveNodes_4_text" presStyleLbl="node1" presStyleIdx="4" presStyleCnt="5">
        <dgm:presLayoutVars>
          <dgm:bulletEnabled val="1"/>
        </dgm:presLayoutVars>
      </dgm:prSet>
      <dgm:spPr/>
      <dgm:t>
        <a:bodyPr/>
        <a:lstStyle/>
        <a:p>
          <a:endParaRPr lang="en-US"/>
        </a:p>
      </dgm:t>
    </dgm:pt>
    <dgm:pt modelId="{2187C23E-5520-4B80-87E7-C24FA852E5F7}" type="pres">
      <dgm:prSet presAssocID="{DA8500DC-5498-4FA1-A2B4-285491FC89AA}" presName="FiveNodes_5_text" presStyleLbl="node1" presStyleIdx="4" presStyleCnt="5">
        <dgm:presLayoutVars>
          <dgm:bulletEnabled val="1"/>
        </dgm:presLayoutVars>
      </dgm:prSet>
      <dgm:spPr/>
      <dgm:t>
        <a:bodyPr/>
        <a:lstStyle/>
        <a:p>
          <a:endParaRPr lang="en-US"/>
        </a:p>
      </dgm:t>
    </dgm:pt>
  </dgm:ptLst>
  <dgm:cxnLst>
    <dgm:cxn modelId="{94C7A4F5-67E2-4065-B78F-A6F0C817BEEB}" type="presOf" srcId="{DF8583F8-F14B-4C98-8F9D-51C4B1DC67C3}" destId="{AEC4A019-59EB-4278-A631-412B2193378A}" srcOrd="1" destOrd="0" presId="urn:microsoft.com/office/officeart/2005/8/layout/vProcess5"/>
    <dgm:cxn modelId="{AF38BA2E-3E62-4BFC-9F4F-3B84867E4CC1}" type="presOf" srcId="{1F094DAD-C808-4938-B4E5-B04327953968}" destId="{E15B296D-2775-4CF4-B651-51E8BC69A4E2}" srcOrd="0" destOrd="0" presId="urn:microsoft.com/office/officeart/2005/8/layout/vProcess5"/>
    <dgm:cxn modelId="{440E1F51-372A-4D2C-BDEF-6ED1BBCCBE0E}" type="presOf" srcId="{0275C31E-3BBE-4505-BF88-5AC9C7BB95ED}" destId="{1C37557F-39E7-4614-8242-D5E5A5AEA55C}" srcOrd="1" destOrd="0" presId="urn:microsoft.com/office/officeart/2005/8/layout/vProcess5"/>
    <dgm:cxn modelId="{C0A76429-582A-4568-864A-494F440DE287}" type="presOf" srcId="{120686B7-0990-46C7-B9EC-ED98B44D3803}" destId="{DC8F0979-D3EF-425A-BC1A-CC93636D4B17}" srcOrd="1" destOrd="0" presId="urn:microsoft.com/office/officeart/2005/8/layout/vProcess5"/>
    <dgm:cxn modelId="{B645A12F-4657-4A87-B9DA-525E73726D71}" type="presOf" srcId="{6A44F5CE-7CAB-43A9-A467-4D7CD067D0CE}" destId="{2187C23E-5520-4B80-87E7-C24FA852E5F7}" srcOrd="1" destOrd="0" presId="urn:microsoft.com/office/officeart/2005/8/layout/vProcess5"/>
    <dgm:cxn modelId="{CAF08A7B-5D23-450D-AA48-B3643FC871CC}" srcId="{DA8500DC-5498-4FA1-A2B4-285491FC89AA}" destId="{120686B7-0990-46C7-B9EC-ED98B44D3803}" srcOrd="1" destOrd="0" parTransId="{8A86DDB5-92A3-4D5C-8718-21FE9E55D263}" sibTransId="{2E4AE4ED-203B-427D-BF45-B10DF92EDDA9}"/>
    <dgm:cxn modelId="{7B142E10-854E-4183-BD30-730AD2ED9419}" type="presOf" srcId="{9B89C1A7-5F31-4CD5-BA07-6481DE1DE4C2}" destId="{DBA80BE8-61C6-4BDE-9653-ED87C70A607C}" srcOrd="0" destOrd="0" presId="urn:microsoft.com/office/officeart/2005/8/layout/vProcess5"/>
    <dgm:cxn modelId="{B93B2801-9484-4512-A114-F340280B960A}" srcId="{DA8500DC-5498-4FA1-A2B4-285491FC89AA}" destId="{DF8583F8-F14B-4C98-8F9D-51C4B1DC67C3}" srcOrd="2" destOrd="0" parTransId="{74B058FA-9C03-4746-82B9-F53DFD19F8D0}" sibTransId="{588DE5E1-1458-495F-9183-F8FB7371C47C}"/>
    <dgm:cxn modelId="{D04F9542-D36D-46A7-AB79-2C5868C28B02}" type="presOf" srcId="{0275C31E-3BBE-4505-BF88-5AC9C7BB95ED}" destId="{0484E56D-9342-4174-88F0-3DD30D733144}" srcOrd="0" destOrd="0" presId="urn:microsoft.com/office/officeart/2005/8/layout/vProcess5"/>
    <dgm:cxn modelId="{2FC7C6A3-D0C4-4A1F-965D-2F4AD3729242}" type="presOf" srcId="{DA8500DC-5498-4FA1-A2B4-285491FC89AA}" destId="{E8F2E507-E8B4-41D3-B494-385A8B0B1829}" srcOrd="0" destOrd="0" presId="urn:microsoft.com/office/officeart/2005/8/layout/vProcess5"/>
    <dgm:cxn modelId="{86D4A387-0EF7-4B4A-9008-9D82015E4384}" type="presOf" srcId="{6A44F5CE-7CAB-43A9-A467-4D7CD067D0CE}" destId="{F30C47CC-D623-450C-83E4-EDA9C63172C8}" srcOrd="0" destOrd="0" presId="urn:microsoft.com/office/officeart/2005/8/layout/vProcess5"/>
    <dgm:cxn modelId="{394B0EA2-8ABD-4D09-AC48-7568C3130A22}" srcId="{DA8500DC-5498-4FA1-A2B4-285491FC89AA}" destId="{0275C31E-3BBE-4505-BF88-5AC9C7BB95ED}" srcOrd="0" destOrd="0" parTransId="{7A25FDB0-BC89-4E05-A207-F09ACDC0C922}" sibTransId="{D655643E-F02F-43C3-AE9E-BC0F5423B2FB}"/>
    <dgm:cxn modelId="{E9352C54-1DDC-45EB-9680-FC2E0C4EC4D7}" type="presOf" srcId="{D655643E-F02F-43C3-AE9E-BC0F5423B2FB}" destId="{22921543-E813-4200-8092-313F34349B68}" srcOrd="0" destOrd="0" presId="urn:microsoft.com/office/officeart/2005/8/layout/vProcess5"/>
    <dgm:cxn modelId="{46182355-CED3-4C42-B73B-00BCFCEF8BCE}" type="presOf" srcId="{2E4AE4ED-203B-427D-BF45-B10DF92EDDA9}" destId="{0AFF7FD7-F590-48AE-AD2C-744058FB4919}" srcOrd="0" destOrd="0" presId="urn:microsoft.com/office/officeart/2005/8/layout/vProcess5"/>
    <dgm:cxn modelId="{0FB52205-6292-43AF-996C-6C3AAB2E4FD4}" srcId="{DA8500DC-5498-4FA1-A2B4-285491FC89AA}" destId="{6A44F5CE-7CAB-43A9-A467-4D7CD067D0CE}" srcOrd="4" destOrd="0" parTransId="{1E1AF1F9-DC25-42A9-9F9A-8BFB454EA399}" sibTransId="{1D28F98E-7378-49BD-A3C8-6EC0562AB75E}"/>
    <dgm:cxn modelId="{00B46749-14FB-4A4E-9EE6-23C600830FF0}" type="presOf" srcId="{588DE5E1-1458-495F-9183-F8FB7371C47C}" destId="{840B5D6E-2365-4F92-A30B-2937BDDE8ACF}" srcOrd="0" destOrd="0" presId="urn:microsoft.com/office/officeart/2005/8/layout/vProcess5"/>
    <dgm:cxn modelId="{DC084632-0390-4883-A373-F3E79D59CF09}" type="presOf" srcId="{9B89C1A7-5F31-4CD5-BA07-6481DE1DE4C2}" destId="{13BF8D04-4793-497C-A7FF-FB236538970A}" srcOrd="1" destOrd="0" presId="urn:microsoft.com/office/officeart/2005/8/layout/vProcess5"/>
    <dgm:cxn modelId="{198E5FC5-6275-458B-9EE8-FD4D812B6F33}" type="presOf" srcId="{DF8583F8-F14B-4C98-8F9D-51C4B1DC67C3}" destId="{FC3ED569-3F83-4D15-B5B6-79724D62AB0E}" srcOrd="0" destOrd="0" presId="urn:microsoft.com/office/officeart/2005/8/layout/vProcess5"/>
    <dgm:cxn modelId="{AE86EB1E-80A9-4F1D-A279-B9BB1FAC7832}" type="presOf" srcId="{120686B7-0990-46C7-B9EC-ED98B44D3803}" destId="{17BBBDE8-7067-4143-AB68-AC93EA164E31}" srcOrd="0" destOrd="0" presId="urn:microsoft.com/office/officeart/2005/8/layout/vProcess5"/>
    <dgm:cxn modelId="{86DF5A37-AAFE-48C1-83A1-5B3A5429EC51}" srcId="{DA8500DC-5498-4FA1-A2B4-285491FC89AA}" destId="{9B89C1A7-5F31-4CD5-BA07-6481DE1DE4C2}" srcOrd="3" destOrd="0" parTransId="{96CCBA69-7D7C-400D-BA4B-8152ACC52146}" sibTransId="{1F094DAD-C808-4938-B4E5-B04327953968}"/>
    <dgm:cxn modelId="{A4147CD5-1E28-4422-8952-B86ADA8AF2F0}" type="presParOf" srcId="{E8F2E507-E8B4-41D3-B494-385A8B0B1829}" destId="{0602E5A9-7EF4-402B-BA5D-FEE8DE7E4DB8}" srcOrd="0" destOrd="0" presId="urn:microsoft.com/office/officeart/2005/8/layout/vProcess5"/>
    <dgm:cxn modelId="{A8EFDD7E-CBCB-4D88-98DB-4347FB42CF89}" type="presParOf" srcId="{E8F2E507-E8B4-41D3-B494-385A8B0B1829}" destId="{0484E56D-9342-4174-88F0-3DD30D733144}" srcOrd="1" destOrd="0" presId="urn:microsoft.com/office/officeart/2005/8/layout/vProcess5"/>
    <dgm:cxn modelId="{DAAF3822-575C-4DF8-9C08-B557DEEC2927}" type="presParOf" srcId="{E8F2E507-E8B4-41D3-B494-385A8B0B1829}" destId="{17BBBDE8-7067-4143-AB68-AC93EA164E31}" srcOrd="2" destOrd="0" presId="urn:microsoft.com/office/officeart/2005/8/layout/vProcess5"/>
    <dgm:cxn modelId="{01A4C3AA-03DB-4C84-AC8D-8533C21B63BE}" type="presParOf" srcId="{E8F2E507-E8B4-41D3-B494-385A8B0B1829}" destId="{FC3ED569-3F83-4D15-B5B6-79724D62AB0E}" srcOrd="3" destOrd="0" presId="urn:microsoft.com/office/officeart/2005/8/layout/vProcess5"/>
    <dgm:cxn modelId="{CFA33AAE-5550-4363-B12C-B514F46BB50A}" type="presParOf" srcId="{E8F2E507-E8B4-41D3-B494-385A8B0B1829}" destId="{DBA80BE8-61C6-4BDE-9653-ED87C70A607C}" srcOrd="4" destOrd="0" presId="urn:microsoft.com/office/officeart/2005/8/layout/vProcess5"/>
    <dgm:cxn modelId="{A81C7E33-C708-4665-AE46-4AF4ACF3458F}" type="presParOf" srcId="{E8F2E507-E8B4-41D3-B494-385A8B0B1829}" destId="{F30C47CC-D623-450C-83E4-EDA9C63172C8}" srcOrd="5" destOrd="0" presId="urn:microsoft.com/office/officeart/2005/8/layout/vProcess5"/>
    <dgm:cxn modelId="{AC4E3A64-6253-4282-9217-935404391825}" type="presParOf" srcId="{E8F2E507-E8B4-41D3-B494-385A8B0B1829}" destId="{22921543-E813-4200-8092-313F34349B68}" srcOrd="6" destOrd="0" presId="urn:microsoft.com/office/officeart/2005/8/layout/vProcess5"/>
    <dgm:cxn modelId="{ADFBC86A-6014-4D76-9029-211B8A903A46}" type="presParOf" srcId="{E8F2E507-E8B4-41D3-B494-385A8B0B1829}" destId="{0AFF7FD7-F590-48AE-AD2C-744058FB4919}" srcOrd="7" destOrd="0" presId="urn:microsoft.com/office/officeart/2005/8/layout/vProcess5"/>
    <dgm:cxn modelId="{987E019C-00A8-477B-B211-850D1D77A0A5}" type="presParOf" srcId="{E8F2E507-E8B4-41D3-B494-385A8B0B1829}" destId="{840B5D6E-2365-4F92-A30B-2937BDDE8ACF}" srcOrd="8" destOrd="0" presId="urn:microsoft.com/office/officeart/2005/8/layout/vProcess5"/>
    <dgm:cxn modelId="{A7F4647E-AF4A-4655-B9E8-3877037886B9}" type="presParOf" srcId="{E8F2E507-E8B4-41D3-B494-385A8B0B1829}" destId="{E15B296D-2775-4CF4-B651-51E8BC69A4E2}" srcOrd="9" destOrd="0" presId="urn:microsoft.com/office/officeart/2005/8/layout/vProcess5"/>
    <dgm:cxn modelId="{E030ADD7-8FC6-4DC9-8B1C-DE5BF9F83FCE}" type="presParOf" srcId="{E8F2E507-E8B4-41D3-B494-385A8B0B1829}" destId="{1C37557F-39E7-4614-8242-D5E5A5AEA55C}" srcOrd="10" destOrd="0" presId="urn:microsoft.com/office/officeart/2005/8/layout/vProcess5"/>
    <dgm:cxn modelId="{F62F80FD-92FE-4A3A-8572-533235CA09DF}" type="presParOf" srcId="{E8F2E507-E8B4-41D3-B494-385A8B0B1829}" destId="{DC8F0979-D3EF-425A-BC1A-CC93636D4B17}" srcOrd="11" destOrd="0" presId="urn:microsoft.com/office/officeart/2005/8/layout/vProcess5"/>
    <dgm:cxn modelId="{5598474E-A171-4639-8DF7-6C3D1621A5A1}" type="presParOf" srcId="{E8F2E507-E8B4-41D3-B494-385A8B0B1829}" destId="{AEC4A019-59EB-4278-A631-412B2193378A}" srcOrd="12" destOrd="0" presId="urn:microsoft.com/office/officeart/2005/8/layout/vProcess5"/>
    <dgm:cxn modelId="{28420A3E-F11A-4032-A1B3-B1CF23AC13AC}" type="presParOf" srcId="{E8F2E507-E8B4-41D3-B494-385A8B0B1829}" destId="{13BF8D04-4793-497C-A7FF-FB236538970A}" srcOrd="13" destOrd="0" presId="urn:microsoft.com/office/officeart/2005/8/layout/vProcess5"/>
    <dgm:cxn modelId="{5F9AF4D5-577A-44C7-BEC9-F2A38FE58039}" type="presParOf" srcId="{E8F2E507-E8B4-41D3-B494-385A8B0B1829}" destId="{2187C23E-5520-4B80-87E7-C24FA852E5F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EC73A-4074-416A-98C0-0652339D56BF}">
      <dsp:nvSpPr>
        <dsp:cNvPr id="0" name=""/>
        <dsp:cNvSpPr/>
      </dsp:nvSpPr>
      <dsp:spPr>
        <a:xfrm>
          <a:off x="935738" y="2075267"/>
          <a:ext cx="3111648" cy="3111603"/>
        </a:xfrm>
        <a:prstGeom prst="ellipse">
          <a:avLst/>
        </a:prstGeom>
        <a:solidFill>
          <a:srgbClr val="00B0F0"/>
        </a:solidFill>
        <a:ln>
          <a:noFill/>
        </a:ln>
        <a:effectLst>
          <a:outerShdw blurRad="76200" dir="13500000" sy="23000" kx="1200000" algn="br"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consequences</a:t>
          </a:r>
          <a:endParaRPr lang="en-US" sz="2400" kern="1200" dirty="0"/>
        </a:p>
      </dsp:txBody>
      <dsp:txXfrm>
        <a:off x="1391428" y="2530951"/>
        <a:ext cx="2200268" cy="2200235"/>
      </dsp:txXfrm>
    </dsp:sp>
    <dsp:sp modelId="{3C8BE8EC-0BB5-4C19-8EE1-D1F52B932EBE}">
      <dsp:nvSpPr>
        <dsp:cNvPr id="0" name=""/>
        <dsp:cNvSpPr/>
      </dsp:nvSpPr>
      <dsp:spPr>
        <a:xfrm>
          <a:off x="707028" y="53004"/>
          <a:ext cx="7042531" cy="1942885"/>
        </a:xfrm>
        <a:prstGeom prst="ellipse">
          <a:avLst/>
        </a:prstGeom>
        <a:solidFill>
          <a:schemeClr val="accent6">
            <a:lumMod val="75000"/>
          </a:schemeClr>
        </a:solidFill>
        <a:ln>
          <a:noFill/>
        </a:ln>
        <a:effectLst>
          <a:outerShdw blurRad="76200" dir="13500000" sy="23000" kx="1200000" algn="br"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latin typeface="+mj-lt"/>
            </a:rPr>
            <a:t>Whilst domestic abuse is experienced by both women and men regardless of sexuality, there are some key differences</a:t>
          </a:r>
          <a:endParaRPr lang="en-US" sz="2300" kern="1200" dirty="0"/>
        </a:p>
      </dsp:txBody>
      <dsp:txXfrm>
        <a:off x="1738383" y="337533"/>
        <a:ext cx="4979821" cy="1373827"/>
      </dsp:txXfrm>
    </dsp:sp>
    <dsp:sp modelId="{F3A26EF3-4C26-4D10-8B95-6A0AF852CA8A}">
      <dsp:nvSpPr>
        <dsp:cNvPr id="0" name=""/>
        <dsp:cNvSpPr/>
      </dsp:nvSpPr>
      <dsp:spPr>
        <a:xfrm>
          <a:off x="4383348" y="1966907"/>
          <a:ext cx="3111648" cy="3111603"/>
        </a:xfrm>
        <a:prstGeom prst="ellipse">
          <a:avLst/>
        </a:prstGeom>
        <a:solidFill>
          <a:srgbClr val="92D050"/>
        </a:solidFill>
        <a:ln>
          <a:noFill/>
        </a:ln>
        <a:effectLst>
          <a:outerShdw blurRad="76200" dir="13500000" sy="23000" kx="1200000" algn="br" rotWithShape="0">
            <a:prstClr val="black">
              <a:alpha val="2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impact</a:t>
          </a:r>
          <a:endParaRPr lang="en-US" sz="2300" kern="1200" dirty="0"/>
        </a:p>
      </dsp:txBody>
      <dsp:txXfrm>
        <a:off x="4839038" y="2422591"/>
        <a:ext cx="2200268" cy="2200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2354055" y="-906139"/>
          <a:ext cx="514943" cy="245790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GB" sz="1800" b="1" kern="1200" dirty="0">
            <a:latin typeface="Candara" panose="020E0502030303020204" pitchFamily="34" charset="0"/>
          </a:endParaRPr>
        </a:p>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South Africa		</a:t>
          </a:r>
          <a:endParaRPr lang="en-GB" sz="1800" b="1" kern="1200" dirty="0">
            <a:latin typeface="Candara" panose="020E0502030303020204" pitchFamily="34" charset="0"/>
          </a:endParaRPr>
        </a:p>
      </dsp:txBody>
      <dsp:txXfrm rot="-5400000">
        <a:off x="1382574" y="90479"/>
        <a:ext cx="2432770" cy="464669"/>
      </dsp:txXfrm>
    </dsp:sp>
    <dsp:sp modelId="{B5590065-1C11-460E-836D-9650B6AB477B}">
      <dsp:nvSpPr>
        <dsp:cNvPr id="0" name=""/>
        <dsp:cNvSpPr/>
      </dsp:nvSpPr>
      <dsp:spPr>
        <a:xfrm>
          <a:off x="0" y="975"/>
          <a:ext cx="1382573" cy="643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A.</a:t>
          </a:r>
          <a:endParaRPr lang="en-GB" sz="1800" b="1" kern="1200" dirty="0">
            <a:latin typeface="Candara" panose="020E0502030303020204" pitchFamily="34" charset="0"/>
          </a:endParaRPr>
        </a:p>
      </dsp:txBody>
      <dsp:txXfrm>
        <a:off x="31422" y="32397"/>
        <a:ext cx="1319729" cy="580835"/>
      </dsp:txXfrm>
    </dsp:sp>
    <dsp:sp modelId="{CD9892D2-027A-4E99-9F9B-642B5377478C}">
      <dsp:nvSpPr>
        <dsp:cNvPr id="0" name=""/>
        <dsp:cNvSpPr/>
      </dsp:nvSpPr>
      <dsp:spPr>
        <a:xfrm rot="5400000">
          <a:off x="2354055" y="-230275"/>
          <a:ext cx="514943" cy="2457907"/>
        </a:xfrm>
        <a:prstGeom prst="round2SameRect">
          <a:avLst/>
        </a:prstGeom>
        <a:solidFill>
          <a:schemeClr val="accent3">
            <a:tint val="40000"/>
            <a:alpha val="90000"/>
            <a:hueOff val="5358427"/>
            <a:satOff val="-6896"/>
            <a:lumOff val="-537"/>
            <a:alphaOff val="0"/>
          </a:schemeClr>
        </a:solidFill>
        <a:ln w="12700" cap="flat" cmpd="sng" algn="ctr">
          <a:solidFill>
            <a:schemeClr val="accent3">
              <a:tint val="40000"/>
              <a:alpha val="90000"/>
              <a:hueOff val="5358427"/>
              <a:satOff val="-6896"/>
              <a:lumOff val="-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UK </a:t>
          </a:r>
          <a:endParaRPr lang="en-GB" sz="1800" b="1" kern="1200" dirty="0">
            <a:latin typeface="Candara" panose="020E0502030303020204" pitchFamily="34" charset="0"/>
          </a:endParaRPr>
        </a:p>
      </dsp:txBody>
      <dsp:txXfrm rot="-5400000">
        <a:off x="1382574" y="766343"/>
        <a:ext cx="2432770" cy="464669"/>
      </dsp:txXfrm>
    </dsp:sp>
    <dsp:sp modelId="{5FDD04EE-E3A6-43C6-92D3-2A7DB7D89EC2}">
      <dsp:nvSpPr>
        <dsp:cNvPr id="0" name=""/>
        <dsp:cNvSpPr/>
      </dsp:nvSpPr>
      <dsp:spPr>
        <a:xfrm>
          <a:off x="0" y="676838"/>
          <a:ext cx="1382573" cy="643679"/>
        </a:xfrm>
        <a:prstGeom prst="round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B.</a:t>
          </a:r>
          <a:endParaRPr lang="en-GB" sz="1800" b="1" kern="1200" dirty="0">
            <a:latin typeface="Candara" panose="020E0502030303020204" pitchFamily="34" charset="0"/>
          </a:endParaRPr>
        </a:p>
      </dsp:txBody>
      <dsp:txXfrm>
        <a:off x="31422" y="708260"/>
        <a:ext cx="1319729" cy="580835"/>
      </dsp:txXfrm>
    </dsp:sp>
    <dsp:sp modelId="{E1D80B12-56B7-4E15-8284-21E658A12585}">
      <dsp:nvSpPr>
        <dsp:cNvPr id="0" name=""/>
        <dsp:cNvSpPr/>
      </dsp:nvSpPr>
      <dsp:spPr>
        <a:xfrm rot="5400000">
          <a:off x="2354055" y="445587"/>
          <a:ext cx="514943" cy="2457907"/>
        </a:xfrm>
        <a:prstGeom prst="round2SameRect">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South America</a:t>
          </a:r>
          <a:endParaRPr lang="en-GB" sz="1800" b="1" kern="1200" dirty="0">
            <a:latin typeface="Candara" panose="020E0502030303020204" pitchFamily="34" charset="0"/>
          </a:endParaRPr>
        </a:p>
      </dsp:txBody>
      <dsp:txXfrm rot="-5400000">
        <a:off x="1382574" y="1442206"/>
        <a:ext cx="2432770" cy="464669"/>
      </dsp:txXfrm>
    </dsp:sp>
    <dsp:sp modelId="{41D05BDF-C24F-489A-A44C-B677126D74EE}">
      <dsp:nvSpPr>
        <dsp:cNvPr id="0" name=""/>
        <dsp:cNvSpPr/>
      </dsp:nvSpPr>
      <dsp:spPr>
        <a:xfrm>
          <a:off x="0" y="1352701"/>
          <a:ext cx="1382573" cy="643679"/>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C.</a:t>
          </a:r>
          <a:endParaRPr lang="en-GB" sz="1800" b="1" kern="1200" dirty="0">
            <a:latin typeface="Candara" panose="020E0502030303020204" pitchFamily="34" charset="0"/>
          </a:endParaRPr>
        </a:p>
      </dsp:txBody>
      <dsp:txXfrm>
        <a:off x="31422" y="1384123"/>
        <a:ext cx="1319729" cy="580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2754B-84CB-4956-89D8-AF55C3680A16}">
      <dsp:nvSpPr>
        <dsp:cNvPr id="0" name=""/>
        <dsp:cNvSpPr/>
      </dsp:nvSpPr>
      <dsp:spPr>
        <a:xfrm rot="5400000">
          <a:off x="2354055" y="-906139"/>
          <a:ext cx="514943" cy="245790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GB" sz="1800" b="1" kern="1200" dirty="0">
            <a:latin typeface="Candara" panose="020E0502030303020204" pitchFamily="34" charset="0"/>
          </a:endParaRPr>
        </a:p>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South Africa		</a:t>
          </a:r>
          <a:endParaRPr lang="en-GB" sz="1800" b="1" kern="1200" dirty="0">
            <a:latin typeface="Candara" panose="020E0502030303020204" pitchFamily="34" charset="0"/>
          </a:endParaRPr>
        </a:p>
      </dsp:txBody>
      <dsp:txXfrm rot="-5400000">
        <a:off x="1382574" y="90479"/>
        <a:ext cx="2432770" cy="464669"/>
      </dsp:txXfrm>
    </dsp:sp>
    <dsp:sp modelId="{B5590065-1C11-460E-836D-9650B6AB477B}">
      <dsp:nvSpPr>
        <dsp:cNvPr id="0" name=""/>
        <dsp:cNvSpPr/>
      </dsp:nvSpPr>
      <dsp:spPr>
        <a:xfrm>
          <a:off x="0" y="975"/>
          <a:ext cx="1382573" cy="643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A.</a:t>
          </a:r>
          <a:endParaRPr lang="en-GB" sz="1800" b="1" kern="1200" dirty="0">
            <a:latin typeface="Candara" panose="020E0502030303020204" pitchFamily="34" charset="0"/>
          </a:endParaRPr>
        </a:p>
      </dsp:txBody>
      <dsp:txXfrm>
        <a:off x="31422" y="32397"/>
        <a:ext cx="1319729" cy="580835"/>
      </dsp:txXfrm>
    </dsp:sp>
    <dsp:sp modelId="{CD9892D2-027A-4E99-9F9B-642B5377478C}">
      <dsp:nvSpPr>
        <dsp:cNvPr id="0" name=""/>
        <dsp:cNvSpPr/>
      </dsp:nvSpPr>
      <dsp:spPr>
        <a:xfrm rot="5400000">
          <a:off x="2354055" y="-230275"/>
          <a:ext cx="514943" cy="2457907"/>
        </a:xfrm>
        <a:prstGeom prst="round2SameRect">
          <a:avLst/>
        </a:prstGeom>
        <a:solidFill>
          <a:schemeClr val="accent3">
            <a:tint val="40000"/>
            <a:alpha val="90000"/>
            <a:hueOff val="5358427"/>
            <a:satOff val="-6896"/>
            <a:lumOff val="-537"/>
            <a:alphaOff val="0"/>
          </a:schemeClr>
        </a:solidFill>
        <a:ln w="12700" cap="flat" cmpd="sng" algn="ctr">
          <a:solidFill>
            <a:schemeClr val="accent3">
              <a:tint val="40000"/>
              <a:alpha val="90000"/>
              <a:hueOff val="5358427"/>
              <a:satOff val="-6896"/>
              <a:lumOff val="-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UK </a:t>
          </a:r>
          <a:endParaRPr lang="en-GB" sz="1800" b="1" kern="1200" dirty="0">
            <a:latin typeface="Candara" panose="020E0502030303020204" pitchFamily="34" charset="0"/>
          </a:endParaRPr>
        </a:p>
      </dsp:txBody>
      <dsp:txXfrm rot="-5400000">
        <a:off x="1382574" y="766343"/>
        <a:ext cx="2432770" cy="464669"/>
      </dsp:txXfrm>
    </dsp:sp>
    <dsp:sp modelId="{5FDD04EE-E3A6-43C6-92D3-2A7DB7D89EC2}">
      <dsp:nvSpPr>
        <dsp:cNvPr id="0" name=""/>
        <dsp:cNvSpPr/>
      </dsp:nvSpPr>
      <dsp:spPr>
        <a:xfrm>
          <a:off x="0" y="676838"/>
          <a:ext cx="1382573" cy="643679"/>
        </a:xfrm>
        <a:prstGeom prst="round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B.</a:t>
          </a:r>
          <a:endParaRPr lang="en-GB" sz="1800" b="1" kern="1200" dirty="0">
            <a:latin typeface="Candara" panose="020E0502030303020204" pitchFamily="34" charset="0"/>
          </a:endParaRPr>
        </a:p>
      </dsp:txBody>
      <dsp:txXfrm>
        <a:off x="31422" y="708260"/>
        <a:ext cx="1319729" cy="580835"/>
      </dsp:txXfrm>
    </dsp:sp>
    <dsp:sp modelId="{E1D80B12-56B7-4E15-8284-21E658A12585}">
      <dsp:nvSpPr>
        <dsp:cNvPr id="0" name=""/>
        <dsp:cNvSpPr/>
      </dsp:nvSpPr>
      <dsp:spPr>
        <a:xfrm rot="5400000">
          <a:off x="2354055" y="445587"/>
          <a:ext cx="514943" cy="2457907"/>
        </a:xfrm>
        <a:prstGeom prst="round2SameRect">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ndara" panose="020E0502030303020204" pitchFamily="34" charset="0"/>
            </a:rPr>
            <a:t>South America</a:t>
          </a:r>
          <a:endParaRPr lang="en-GB" sz="1800" b="1" kern="1200" dirty="0">
            <a:latin typeface="Candara" panose="020E0502030303020204" pitchFamily="34" charset="0"/>
          </a:endParaRPr>
        </a:p>
      </dsp:txBody>
      <dsp:txXfrm rot="-5400000">
        <a:off x="1382574" y="1442206"/>
        <a:ext cx="2432770" cy="464669"/>
      </dsp:txXfrm>
    </dsp:sp>
    <dsp:sp modelId="{41D05BDF-C24F-489A-A44C-B677126D74EE}">
      <dsp:nvSpPr>
        <dsp:cNvPr id="0" name=""/>
        <dsp:cNvSpPr/>
      </dsp:nvSpPr>
      <dsp:spPr>
        <a:xfrm>
          <a:off x="0" y="1352701"/>
          <a:ext cx="1382573" cy="643679"/>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latin typeface="Candara" panose="020E0502030303020204" pitchFamily="34" charset="0"/>
            </a:rPr>
            <a:t>C.</a:t>
          </a:r>
          <a:endParaRPr lang="en-GB" sz="1800" b="1" kern="1200" dirty="0">
            <a:latin typeface="Candara" panose="020E0502030303020204" pitchFamily="34" charset="0"/>
          </a:endParaRPr>
        </a:p>
      </dsp:txBody>
      <dsp:txXfrm>
        <a:off x="31422" y="1384123"/>
        <a:ext cx="1319729" cy="580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4E56D-9342-4174-88F0-3DD30D733144}">
      <dsp:nvSpPr>
        <dsp:cNvPr id="0" name=""/>
        <dsp:cNvSpPr/>
      </dsp:nvSpPr>
      <dsp:spPr>
        <a:xfrm>
          <a:off x="29896" y="0"/>
          <a:ext cx="5425011" cy="6965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latin typeface="+mj-lt"/>
            </a:rPr>
            <a:t>Domestic abuse is not a problem that has been solved!</a:t>
          </a:r>
          <a:endParaRPr lang="en-US" altLang="en-US" sz="1600" b="1" kern="1200" dirty="0" smtClean="0">
            <a:latin typeface="Candara" panose="020E0502030303020204" pitchFamily="34" charset="0"/>
          </a:endParaRPr>
        </a:p>
      </dsp:txBody>
      <dsp:txXfrm>
        <a:off x="50297" y="20401"/>
        <a:ext cx="4918380" cy="655756"/>
      </dsp:txXfrm>
    </dsp:sp>
    <dsp:sp modelId="{17BBBDE8-7067-4143-AB68-AC93EA164E31}">
      <dsp:nvSpPr>
        <dsp:cNvPr id="0" name=""/>
        <dsp:cNvSpPr/>
      </dsp:nvSpPr>
      <dsp:spPr>
        <a:xfrm>
          <a:off x="884547" y="793302"/>
          <a:ext cx="6393249" cy="696558"/>
        </a:xfrm>
        <a:prstGeom prst="roundRect">
          <a:avLst>
            <a:gd name="adj" fmla="val 10000"/>
          </a:avLst>
        </a:prstGeom>
        <a:solidFill>
          <a:schemeClr val="accent3">
            <a:hueOff val="2812566"/>
            <a:satOff val="-4220"/>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latin typeface="+mj-lt"/>
            </a:rPr>
            <a:t>The increase in online abuse means the problem is going to get worse</a:t>
          </a:r>
          <a:endParaRPr lang="en-GB" sz="1600" b="1" kern="1200" dirty="0">
            <a:latin typeface="Candara" panose="020E0502030303020204" pitchFamily="34" charset="0"/>
          </a:endParaRPr>
        </a:p>
      </dsp:txBody>
      <dsp:txXfrm>
        <a:off x="904948" y="813703"/>
        <a:ext cx="5561333" cy="655756"/>
      </dsp:txXfrm>
    </dsp:sp>
    <dsp:sp modelId="{FC3ED569-3F83-4D15-B5B6-79724D62AB0E}">
      <dsp:nvSpPr>
        <dsp:cNvPr id="0" name=""/>
        <dsp:cNvSpPr/>
      </dsp:nvSpPr>
      <dsp:spPr>
        <a:xfrm>
          <a:off x="2282050" y="1586604"/>
          <a:ext cx="5499938" cy="696558"/>
        </a:xfrm>
        <a:prstGeom prst="roundRect">
          <a:avLst>
            <a:gd name="adj" fmla="val 10000"/>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1"/>
              </a:solidFill>
              <a:latin typeface="Franklin Gothic Heavy" panose="020B0903020102020204" pitchFamily="34" charset="0"/>
            </a:rPr>
            <a:t>It is going on all around you, in your community</a:t>
          </a:r>
          <a:endParaRPr lang="en-GB" sz="1600" b="1" kern="1200" dirty="0">
            <a:solidFill>
              <a:schemeClr val="tx1"/>
            </a:solidFill>
            <a:latin typeface="Candara" panose="020E0502030303020204" pitchFamily="34" charset="0"/>
          </a:endParaRPr>
        </a:p>
      </dsp:txBody>
      <dsp:txXfrm>
        <a:off x="2302451" y="1607005"/>
        <a:ext cx="4778562" cy="655756"/>
      </dsp:txXfrm>
    </dsp:sp>
    <dsp:sp modelId="{DBA80BE8-61C6-4BDE-9653-ED87C70A607C}">
      <dsp:nvSpPr>
        <dsp:cNvPr id="0" name=""/>
        <dsp:cNvSpPr/>
      </dsp:nvSpPr>
      <dsp:spPr>
        <a:xfrm>
          <a:off x="3466214" y="2347809"/>
          <a:ext cx="5168949" cy="696558"/>
        </a:xfrm>
        <a:prstGeom prst="roundRect">
          <a:avLst>
            <a:gd name="adj" fmla="val 10000"/>
          </a:avLst>
        </a:prstGeom>
        <a:solidFill>
          <a:schemeClr val="accent3">
            <a:hueOff val="8437698"/>
            <a:satOff val="-12660"/>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latin typeface="Franklin Gothic Heavy" panose="020B0903020102020204" pitchFamily="34" charset="0"/>
            </a:rPr>
            <a:t>VIOLENCE &amp; ABUSE IS EVERYBODY’S PROBLEM</a:t>
          </a:r>
          <a:endParaRPr lang="en-GB" sz="1600" b="1" kern="1200" dirty="0">
            <a:latin typeface="Candara" panose="020E0502030303020204" pitchFamily="34" charset="0"/>
          </a:endParaRPr>
        </a:p>
      </dsp:txBody>
      <dsp:txXfrm>
        <a:off x="3486615" y="2368210"/>
        <a:ext cx="4488530" cy="655756"/>
      </dsp:txXfrm>
    </dsp:sp>
    <dsp:sp modelId="{F30C47CC-D623-450C-83E4-EDA9C63172C8}">
      <dsp:nvSpPr>
        <dsp:cNvPr id="0" name=""/>
        <dsp:cNvSpPr/>
      </dsp:nvSpPr>
      <dsp:spPr>
        <a:xfrm>
          <a:off x="4669847" y="3119714"/>
          <a:ext cx="5031921" cy="696558"/>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GB" sz="1600" kern="1200" dirty="0" smtClean="0">
            <a:latin typeface="Franklin Gothic Heavy" panose="020B0903020102020204" pitchFamily="34" charset="0"/>
          </a:endParaRPr>
        </a:p>
        <a:p>
          <a:pPr lvl="0" algn="l" defTabSz="711200">
            <a:lnSpc>
              <a:spcPct val="90000"/>
            </a:lnSpc>
            <a:spcBef>
              <a:spcPct val="0"/>
            </a:spcBef>
            <a:spcAft>
              <a:spcPct val="35000"/>
            </a:spcAft>
          </a:pPr>
          <a:r>
            <a:rPr lang="en-GB" sz="1600" kern="1200" dirty="0" smtClean="0">
              <a:solidFill>
                <a:schemeClr val="accent3"/>
              </a:solidFill>
              <a:latin typeface="Franklin Gothic Heavy" panose="020B0903020102020204" pitchFamily="34" charset="0"/>
            </a:rPr>
            <a:t>YOU ARE PART OF THE SOLUTION!</a:t>
          </a:r>
          <a:endParaRPr lang="en-GB" sz="1600" b="1" kern="1200" dirty="0">
            <a:latin typeface="Candara" panose="020E0502030303020204" pitchFamily="34" charset="0"/>
          </a:endParaRPr>
        </a:p>
      </dsp:txBody>
      <dsp:txXfrm>
        <a:off x="4690248" y="3140115"/>
        <a:ext cx="4368458" cy="655756"/>
      </dsp:txXfrm>
    </dsp:sp>
    <dsp:sp modelId="{22921543-E813-4200-8092-313F34349B68}">
      <dsp:nvSpPr>
        <dsp:cNvPr id="0" name=""/>
        <dsp:cNvSpPr/>
      </dsp:nvSpPr>
      <dsp:spPr>
        <a:xfrm>
          <a:off x="6431560" y="498175"/>
          <a:ext cx="452762" cy="45276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6533431" y="498175"/>
        <a:ext cx="249020" cy="340703"/>
      </dsp:txXfrm>
    </dsp:sp>
    <dsp:sp modelId="{0AFF7FD7-F590-48AE-AD2C-744058FB4919}">
      <dsp:nvSpPr>
        <dsp:cNvPr id="0" name=""/>
        <dsp:cNvSpPr/>
      </dsp:nvSpPr>
      <dsp:spPr>
        <a:xfrm>
          <a:off x="6970836" y="1387771"/>
          <a:ext cx="452762" cy="452762"/>
        </a:xfrm>
        <a:prstGeom prst="downArrow">
          <a:avLst>
            <a:gd name="adj1" fmla="val 55000"/>
            <a:gd name="adj2" fmla="val 45000"/>
          </a:avLst>
        </a:prstGeom>
        <a:solidFill>
          <a:schemeClr val="accent3">
            <a:tint val="40000"/>
            <a:alpha val="90000"/>
            <a:hueOff val="3572285"/>
            <a:satOff val="-4598"/>
            <a:lumOff val="-358"/>
            <a:alphaOff val="0"/>
          </a:schemeClr>
        </a:solidFill>
        <a:ln w="12700" cap="flat" cmpd="sng" algn="ctr">
          <a:solidFill>
            <a:schemeClr val="accent3">
              <a:tint val="40000"/>
              <a:alpha val="90000"/>
              <a:hueOff val="3572285"/>
              <a:satOff val="-4598"/>
              <a:lumOff val="-3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072707" y="1387771"/>
        <a:ext cx="249020" cy="340703"/>
      </dsp:txXfrm>
    </dsp:sp>
    <dsp:sp modelId="{840B5D6E-2365-4F92-A30B-2937BDDE8ACF}">
      <dsp:nvSpPr>
        <dsp:cNvPr id="0" name=""/>
        <dsp:cNvSpPr/>
      </dsp:nvSpPr>
      <dsp:spPr>
        <a:xfrm>
          <a:off x="7841789" y="2180163"/>
          <a:ext cx="452762" cy="452762"/>
        </a:xfrm>
        <a:prstGeom prst="downArrow">
          <a:avLst>
            <a:gd name="adj1" fmla="val 55000"/>
            <a:gd name="adj2" fmla="val 45000"/>
          </a:avLst>
        </a:prstGeom>
        <a:solidFill>
          <a:schemeClr val="accent3">
            <a:tint val="40000"/>
            <a:alpha val="90000"/>
            <a:hueOff val="7144569"/>
            <a:satOff val="-9195"/>
            <a:lumOff val="-717"/>
            <a:alphaOff val="0"/>
          </a:schemeClr>
        </a:solidFill>
        <a:ln w="12700" cap="flat" cmpd="sng" algn="ctr">
          <a:solidFill>
            <a:schemeClr val="accent3">
              <a:tint val="40000"/>
              <a:alpha val="90000"/>
              <a:hueOff val="7144569"/>
              <a:satOff val="-9195"/>
              <a:lumOff val="-7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943660" y="2180163"/>
        <a:ext cx="249020" cy="340703"/>
      </dsp:txXfrm>
    </dsp:sp>
    <dsp:sp modelId="{E15B296D-2775-4CF4-B651-51E8BC69A4E2}">
      <dsp:nvSpPr>
        <dsp:cNvPr id="0" name=""/>
        <dsp:cNvSpPr/>
      </dsp:nvSpPr>
      <dsp:spPr>
        <a:xfrm>
          <a:off x="8883926" y="2906309"/>
          <a:ext cx="452762" cy="452762"/>
        </a:xfrm>
        <a:prstGeom prst="downArrow">
          <a:avLst>
            <a:gd name="adj1" fmla="val 55000"/>
            <a:gd name="adj2" fmla="val 45000"/>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8985797" y="2906309"/>
        <a:ext cx="249020" cy="34070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388052" y="399155"/>
            <a:ext cx="4347990" cy="361325"/>
          </a:xfrm>
          <a:prstGeom prst="rect">
            <a:avLst/>
          </a:prstGeom>
        </p:spPr>
        <p:txBody>
          <a:bodyPr vert="horz" lIns="107348" tIns="53674" rIns="107348" bIns="53674" rtlCol="0"/>
          <a:lstStyle>
            <a:lvl1pPr algn="l">
              <a:defRPr sz="1400"/>
            </a:lvl1pPr>
          </a:lstStyle>
          <a:p>
            <a:r>
              <a:rPr lang="en-GB" dirty="0" smtClean="0">
                <a:latin typeface="Franklin Gothic Demi" panose="020B0703020102020204" pitchFamily="34" charset="0"/>
              </a:rPr>
              <a:t>Presentation Slides</a:t>
            </a:r>
            <a:endParaRPr lang="en-GB" dirty="0">
              <a:latin typeface="Franklin Gothic Demi" panose="020B07030201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28" y="294286"/>
            <a:ext cx="1685351" cy="571064"/>
          </a:xfrm>
          <a:prstGeom prst="rect">
            <a:avLst/>
          </a:prstGeom>
        </p:spPr>
      </p:pic>
    </p:spTree>
    <p:extLst>
      <p:ext uri="{BB962C8B-B14F-4D97-AF65-F5344CB8AC3E}">
        <p14:creationId xmlns:p14="http://schemas.microsoft.com/office/powerpoint/2010/main" val="640359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1C95A03-363A-42DF-BFBA-D391AC6B016E}" type="datetimeFigureOut">
              <a:rPr lang="en-GB" smtClean="0"/>
              <a:t>04/11/2019</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88D5ADDF-078C-43F3-8430-C3EFAD0B0A39}" type="slidenum">
              <a:rPr lang="en-GB" smtClean="0"/>
              <a:t>‹#›</a:t>
            </a:fld>
            <a:endParaRPr lang="en-GB"/>
          </a:p>
        </p:txBody>
      </p:sp>
    </p:spTree>
    <p:extLst>
      <p:ext uri="{BB962C8B-B14F-4D97-AF65-F5344CB8AC3E}">
        <p14:creationId xmlns:p14="http://schemas.microsoft.com/office/powerpoint/2010/main" val="79921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1456" y="851662"/>
            <a:ext cx="2743200" cy="365125"/>
          </a:xfrm>
          <a:prstGeom prst="rect">
            <a:avLst/>
          </a:prstGeom>
        </p:spPr>
        <p:txBody>
          <a:bodyPr/>
          <a:lstStyle/>
          <a:p>
            <a:r>
              <a:rPr lang="en-GB" dirty="0" smtClean="0"/>
              <a:t>		</a:t>
            </a:r>
            <a:fld id="{3E3CF599-16EC-4514-BCE8-03393E47B313}" type="slidenum">
              <a:rPr lang="en-GB" smtClean="0"/>
              <a:pPr/>
              <a:t>‹#›</a:t>
            </a:fld>
            <a:endParaRPr lang="en-GB" dirty="0"/>
          </a:p>
        </p:txBody>
      </p:sp>
    </p:spTree>
    <p:extLst>
      <p:ext uri="{BB962C8B-B14F-4D97-AF65-F5344CB8AC3E}">
        <p14:creationId xmlns:p14="http://schemas.microsoft.com/office/powerpoint/2010/main" val="37077735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336305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75253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92911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151143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41985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11001751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281745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159297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216493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135524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CF599-16EC-4514-BCE8-03393E47B313}" type="slidenum">
              <a:rPr lang="en-GB" smtClean="0"/>
              <a:t>‹#›</a:t>
            </a:fld>
            <a:endParaRPr lang="en-GB"/>
          </a:p>
        </p:txBody>
      </p:sp>
    </p:spTree>
    <p:extLst>
      <p:ext uri="{BB962C8B-B14F-4D97-AF65-F5344CB8AC3E}">
        <p14:creationId xmlns:p14="http://schemas.microsoft.com/office/powerpoint/2010/main" val="3285865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stretch>
            <a:fillRect/>
          </a:stretch>
        </p:blipFill>
        <p:spPr>
          <a:xfrm>
            <a:off x="572566" y="5675871"/>
            <a:ext cx="1079086" cy="705350"/>
          </a:xfrm>
          <a:prstGeom prst="rect">
            <a:avLst/>
          </a:prstGeom>
        </p:spPr>
      </p:pic>
      <p:pic>
        <p:nvPicPr>
          <p:cNvPr id="4" name="Picture 3"/>
          <p:cNvPicPr>
            <a:picLocks noChangeAspect="1"/>
          </p:cNvPicPr>
          <p:nvPr userDrawn="1"/>
        </p:nvPicPr>
        <p:blipFill>
          <a:blip r:embed="rId4"/>
          <a:stretch>
            <a:fillRect/>
          </a:stretch>
        </p:blipFill>
        <p:spPr>
          <a:xfrm>
            <a:off x="7786740" y="5911788"/>
            <a:ext cx="3670110" cy="469433"/>
          </a:xfrm>
          <a:prstGeom prst="rect">
            <a:avLst/>
          </a:prstGeom>
        </p:spPr>
      </p:pic>
    </p:spTree>
    <p:extLst>
      <p:ext uri="{BB962C8B-B14F-4D97-AF65-F5344CB8AC3E}">
        <p14:creationId xmlns:p14="http://schemas.microsoft.com/office/powerpoint/2010/main" val="3615166924"/>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CF599-16EC-4514-BCE8-03393E47B313}" type="slidenum">
              <a:rPr lang="en-GB" smtClean="0"/>
              <a:t>‹#›</a:t>
            </a:fld>
            <a:endParaRPr lang="en-GB"/>
          </a:p>
        </p:txBody>
      </p:sp>
    </p:spTree>
    <p:extLst>
      <p:ext uri="{BB962C8B-B14F-4D97-AF65-F5344CB8AC3E}">
        <p14:creationId xmlns:p14="http://schemas.microsoft.com/office/powerpoint/2010/main" val="410648054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r6G4BEfJ0p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54719" y="611359"/>
            <a:ext cx="5461000" cy="3819541"/>
            <a:chOff x="0" y="0"/>
            <a:chExt cx="1082605" cy="621665"/>
          </a:xfrm>
        </p:grpSpPr>
        <p:grpSp>
          <p:nvGrpSpPr>
            <p:cNvPr id="4" name="Group 3"/>
            <p:cNvGrpSpPr/>
            <p:nvPr/>
          </p:nvGrpSpPr>
          <p:grpSpPr>
            <a:xfrm>
              <a:off x="577780" y="0"/>
              <a:ext cx="504825" cy="621665"/>
              <a:chOff x="0" y="0"/>
              <a:chExt cx="504825" cy="621899"/>
            </a:xfrm>
          </p:grpSpPr>
          <p:pic>
            <p:nvPicPr>
              <p:cNvPr id="9" name="Picture 8"/>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0" y="0"/>
                <a:ext cx="504825" cy="61976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10" name="Freeform 9"/>
              <p:cNvSpPr/>
              <p:nvPr/>
            </p:nvSpPr>
            <p:spPr>
              <a:xfrm>
                <a:off x="0" y="1905"/>
                <a:ext cx="504825" cy="619994"/>
              </a:xfrm>
              <a:custGeom>
                <a:avLst/>
                <a:gdLst>
                  <a:gd name="connsiteX0" fmla="*/ 120396 w 487680"/>
                  <a:gd name="connsiteY0" fmla="*/ 134112 h 579120"/>
                  <a:gd name="connsiteX1" fmla="*/ 140208 w 487680"/>
                  <a:gd name="connsiteY1" fmla="*/ 0 h 579120"/>
                  <a:gd name="connsiteX2" fmla="*/ 326136 w 487680"/>
                  <a:gd name="connsiteY2" fmla="*/ 4572 h 579120"/>
                  <a:gd name="connsiteX3" fmla="*/ 344424 w 487680"/>
                  <a:gd name="connsiteY3" fmla="*/ 128016 h 579120"/>
                  <a:gd name="connsiteX4" fmla="*/ 304800 w 487680"/>
                  <a:gd name="connsiteY4" fmla="*/ 163068 h 579120"/>
                  <a:gd name="connsiteX5" fmla="*/ 403860 w 487680"/>
                  <a:gd name="connsiteY5" fmla="*/ 181356 h 579120"/>
                  <a:gd name="connsiteX6" fmla="*/ 487680 w 487680"/>
                  <a:gd name="connsiteY6" fmla="*/ 278892 h 579120"/>
                  <a:gd name="connsiteX7" fmla="*/ 469392 w 487680"/>
                  <a:gd name="connsiteY7" fmla="*/ 408432 h 579120"/>
                  <a:gd name="connsiteX8" fmla="*/ 403860 w 487680"/>
                  <a:gd name="connsiteY8" fmla="*/ 423672 h 579120"/>
                  <a:gd name="connsiteX9" fmla="*/ 385572 w 487680"/>
                  <a:gd name="connsiteY9" fmla="*/ 295656 h 579120"/>
                  <a:gd name="connsiteX10" fmla="*/ 388620 w 487680"/>
                  <a:gd name="connsiteY10" fmla="*/ 577596 h 579120"/>
                  <a:gd name="connsiteX11" fmla="*/ 102108 w 487680"/>
                  <a:gd name="connsiteY11" fmla="*/ 579120 h 579120"/>
                  <a:gd name="connsiteX12" fmla="*/ 77724 w 487680"/>
                  <a:gd name="connsiteY12" fmla="*/ 281940 h 579120"/>
                  <a:gd name="connsiteX13" fmla="*/ 60960 w 487680"/>
                  <a:gd name="connsiteY13" fmla="*/ 416052 h 579120"/>
                  <a:gd name="connsiteX14" fmla="*/ 0 w 487680"/>
                  <a:gd name="connsiteY14" fmla="*/ 384048 h 579120"/>
                  <a:gd name="connsiteX15" fmla="*/ 9144 w 487680"/>
                  <a:gd name="connsiteY15" fmla="*/ 271272 h 579120"/>
                  <a:gd name="connsiteX16" fmla="*/ 100584 w 487680"/>
                  <a:gd name="connsiteY16" fmla="*/ 188976 h 579120"/>
                  <a:gd name="connsiteX17" fmla="*/ 164592 w 487680"/>
                  <a:gd name="connsiteY17" fmla="*/ 169164 h 579120"/>
                  <a:gd name="connsiteX18" fmla="*/ 120396 w 487680"/>
                  <a:gd name="connsiteY18" fmla="*/ 134112 h 579120"/>
                  <a:gd name="connsiteX0" fmla="*/ 120396 w 487680"/>
                  <a:gd name="connsiteY0" fmla="*/ 148114 h 593122"/>
                  <a:gd name="connsiteX1" fmla="*/ 140208 w 487680"/>
                  <a:gd name="connsiteY1" fmla="*/ 14002 h 593122"/>
                  <a:gd name="connsiteX2" fmla="*/ 326136 w 487680"/>
                  <a:gd name="connsiteY2" fmla="*/ 18574 h 593122"/>
                  <a:gd name="connsiteX3" fmla="*/ 344424 w 487680"/>
                  <a:gd name="connsiteY3" fmla="*/ 142018 h 593122"/>
                  <a:gd name="connsiteX4" fmla="*/ 304800 w 487680"/>
                  <a:gd name="connsiteY4" fmla="*/ 177070 h 593122"/>
                  <a:gd name="connsiteX5" fmla="*/ 403860 w 487680"/>
                  <a:gd name="connsiteY5" fmla="*/ 195358 h 593122"/>
                  <a:gd name="connsiteX6" fmla="*/ 487680 w 487680"/>
                  <a:gd name="connsiteY6" fmla="*/ 292894 h 593122"/>
                  <a:gd name="connsiteX7" fmla="*/ 469392 w 487680"/>
                  <a:gd name="connsiteY7" fmla="*/ 422434 h 593122"/>
                  <a:gd name="connsiteX8" fmla="*/ 403860 w 487680"/>
                  <a:gd name="connsiteY8" fmla="*/ 437674 h 593122"/>
                  <a:gd name="connsiteX9" fmla="*/ 385572 w 487680"/>
                  <a:gd name="connsiteY9" fmla="*/ 309658 h 593122"/>
                  <a:gd name="connsiteX10" fmla="*/ 388620 w 487680"/>
                  <a:gd name="connsiteY10" fmla="*/ 591598 h 593122"/>
                  <a:gd name="connsiteX11" fmla="*/ 102108 w 487680"/>
                  <a:gd name="connsiteY11" fmla="*/ 593122 h 593122"/>
                  <a:gd name="connsiteX12" fmla="*/ 77724 w 487680"/>
                  <a:gd name="connsiteY12" fmla="*/ 295942 h 593122"/>
                  <a:gd name="connsiteX13" fmla="*/ 60960 w 487680"/>
                  <a:gd name="connsiteY13" fmla="*/ 430054 h 593122"/>
                  <a:gd name="connsiteX14" fmla="*/ 0 w 487680"/>
                  <a:gd name="connsiteY14" fmla="*/ 398050 h 593122"/>
                  <a:gd name="connsiteX15" fmla="*/ 9144 w 487680"/>
                  <a:gd name="connsiteY15" fmla="*/ 285274 h 593122"/>
                  <a:gd name="connsiteX16" fmla="*/ 100584 w 487680"/>
                  <a:gd name="connsiteY16" fmla="*/ 202978 h 593122"/>
                  <a:gd name="connsiteX17" fmla="*/ 164592 w 487680"/>
                  <a:gd name="connsiteY17" fmla="*/ 183166 h 593122"/>
                  <a:gd name="connsiteX18" fmla="*/ 120396 w 487680"/>
                  <a:gd name="connsiteY18" fmla="*/ 148114 h 593122"/>
                  <a:gd name="connsiteX0" fmla="*/ 120396 w 487680"/>
                  <a:gd name="connsiteY0" fmla="*/ 155511 h 600519"/>
                  <a:gd name="connsiteX1" fmla="*/ 140208 w 487680"/>
                  <a:gd name="connsiteY1" fmla="*/ 21399 h 600519"/>
                  <a:gd name="connsiteX2" fmla="*/ 326136 w 487680"/>
                  <a:gd name="connsiteY2" fmla="*/ 25971 h 600519"/>
                  <a:gd name="connsiteX3" fmla="*/ 344424 w 487680"/>
                  <a:gd name="connsiteY3" fmla="*/ 149415 h 600519"/>
                  <a:gd name="connsiteX4" fmla="*/ 304800 w 487680"/>
                  <a:gd name="connsiteY4" fmla="*/ 184467 h 600519"/>
                  <a:gd name="connsiteX5" fmla="*/ 403860 w 487680"/>
                  <a:gd name="connsiteY5" fmla="*/ 202755 h 600519"/>
                  <a:gd name="connsiteX6" fmla="*/ 487680 w 487680"/>
                  <a:gd name="connsiteY6" fmla="*/ 300291 h 600519"/>
                  <a:gd name="connsiteX7" fmla="*/ 469392 w 487680"/>
                  <a:gd name="connsiteY7" fmla="*/ 429831 h 600519"/>
                  <a:gd name="connsiteX8" fmla="*/ 403860 w 487680"/>
                  <a:gd name="connsiteY8" fmla="*/ 445071 h 600519"/>
                  <a:gd name="connsiteX9" fmla="*/ 385572 w 487680"/>
                  <a:gd name="connsiteY9" fmla="*/ 317055 h 600519"/>
                  <a:gd name="connsiteX10" fmla="*/ 388620 w 487680"/>
                  <a:gd name="connsiteY10" fmla="*/ 598995 h 600519"/>
                  <a:gd name="connsiteX11" fmla="*/ 102108 w 487680"/>
                  <a:gd name="connsiteY11" fmla="*/ 600519 h 600519"/>
                  <a:gd name="connsiteX12" fmla="*/ 77724 w 487680"/>
                  <a:gd name="connsiteY12" fmla="*/ 303339 h 600519"/>
                  <a:gd name="connsiteX13" fmla="*/ 60960 w 487680"/>
                  <a:gd name="connsiteY13" fmla="*/ 437451 h 600519"/>
                  <a:gd name="connsiteX14" fmla="*/ 0 w 487680"/>
                  <a:gd name="connsiteY14" fmla="*/ 405447 h 600519"/>
                  <a:gd name="connsiteX15" fmla="*/ 9144 w 487680"/>
                  <a:gd name="connsiteY15" fmla="*/ 292671 h 600519"/>
                  <a:gd name="connsiteX16" fmla="*/ 100584 w 487680"/>
                  <a:gd name="connsiteY16" fmla="*/ 210375 h 600519"/>
                  <a:gd name="connsiteX17" fmla="*/ 164592 w 487680"/>
                  <a:gd name="connsiteY17" fmla="*/ 190563 h 600519"/>
                  <a:gd name="connsiteX18" fmla="*/ 120396 w 487680"/>
                  <a:gd name="connsiteY18" fmla="*/ 155511 h 600519"/>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8115"/>
                  <a:gd name="connsiteY0" fmla="*/ 154900 h 599908"/>
                  <a:gd name="connsiteX1" fmla="*/ 140208 w 488115"/>
                  <a:gd name="connsiteY1" fmla="*/ 20788 h 599908"/>
                  <a:gd name="connsiteX2" fmla="*/ 326136 w 488115"/>
                  <a:gd name="connsiteY2" fmla="*/ 25360 h 599908"/>
                  <a:gd name="connsiteX3" fmla="*/ 344424 w 488115"/>
                  <a:gd name="connsiteY3" fmla="*/ 148804 h 599908"/>
                  <a:gd name="connsiteX4" fmla="*/ 304800 w 488115"/>
                  <a:gd name="connsiteY4" fmla="*/ 183856 h 599908"/>
                  <a:gd name="connsiteX5" fmla="*/ 403860 w 488115"/>
                  <a:gd name="connsiteY5" fmla="*/ 202144 h 599908"/>
                  <a:gd name="connsiteX6" fmla="*/ 487680 w 488115"/>
                  <a:gd name="connsiteY6" fmla="*/ 299680 h 599908"/>
                  <a:gd name="connsiteX7" fmla="*/ 469392 w 488115"/>
                  <a:gd name="connsiteY7" fmla="*/ 429220 h 599908"/>
                  <a:gd name="connsiteX8" fmla="*/ 403860 w 488115"/>
                  <a:gd name="connsiteY8" fmla="*/ 444460 h 599908"/>
                  <a:gd name="connsiteX9" fmla="*/ 385572 w 488115"/>
                  <a:gd name="connsiteY9" fmla="*/ 316444 h 599908"/>
                  <a:gd name="connsiteX10" fmla="*/ 388620 w 488115"/>
                  <a:gd name="connsiteY10" fmla="*/ 598384 h 599908"/>
                  <a:gd name="connsiteX11" fmla="*/ 102108 w 488115"/>
                  <a:gd name="connsiteY11" fmla="*/ 599908 h 599908"/>
                  <a:gd name="connsiteX12" fmla="*/ 77724 w 488115"/>
                  <a:gd name="connsiteY12" fmla="*/ 302728 h 599908"/>
                  <a:gd name="connsiteX13" fmla="*/ 60960 w 488115"/>
                  <a:gd name="connsiteY13" fmla="*/ 436840 h 599908"/>
                  <a:gd name="connsiteX14" fmla="*/ 0 w 488115"/>
                  <a:gd name="connsiteY14" fmla="*/ 404836 h 599908"/>
                  <a:gd name="connsiteX15" fmla="*/ 9144 w 488115"/>
                  <a:gd name="connsiteY15" fmla="*/ 292060 h 599908"/>
                  <a:gd name="connsiteX16" fmla="*/ 100584 w 488115"/>
                  <a:gd name="connsiteY16" fmla="*/ 209764 h 599908"/>
                  <a:gd name="connsiteX17" fmla="*/ 164592 w 488115"/>
                  <a:gd name="connsiteY17" fmla="*/ 189952 h 599908"/>
                  <a:gd name="connsiteX18" fmla="*/ 120396 w 488115"/>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5736 w 505240"/>
                  <a:gd name="connsiteY0" fmla="*/ 154900 h 599908"/>
                  <a:gd name="connsiteX1" fmla="*/ 145548 w 505240"/>
                  <a:gd name="connsiteY1" fmla="*/ 20788 h 599908"/>
                  <a:gd name="connsiteX2" fmla="*/ 331476 w 505240"/>
                  <a:gd name="connsiteY2" fmla="*/ 25360 h 599908"/>
                  <a:gd name="connsiteX3" fmla="*/ 349764 w 505240"/>
                  <a:gd name="connsiteY3" fmla="*/ 148804 h 599908"/>
                  <a:gd name="connsiteX4" fmla="*/ 310140 w 505240"/>
                  <a:gd name="connsiteY4" fmla="*/ 183856 h 599908"/>
                  <a:gd name="connsiteX5" fmla="*/ 409200 w 505240"/>
                  <a:gd name="connsiteY5" fmla="*/ 202144 h 599908"/>
                  <a:gd name="connsiteX6" fmla="*/ 493020 w 505240"/>
                  <a:gd name="connsiteY6" fmla="*/ 299680 h 599908"/>
                  <a:gd name="connsiteX7" fmla="*/ 505240 w 505240"/>
                  <a:gd name="connsiteY7" fmla="*/ 418544 h 599908"/>
                  <a:gd name="connsiteX8" fmla="*/ 409200 w 505240"/>
                  <a:gd name="connsiteY8" fmla="*/ 444460 h 599908"/>
                  <a:gd name="connsiteX9" fmla="*/ 390912 w 505240"/>
                  <a:gd name="connsiteY9" fmla="*/ 316444 h 599908"/>
                  <a:gd name="connsiteX10" fmla="*/ 393960 w 505240"/>
                  <a:gd name="connsiteY10" fmla="*/ 598384 h 599908"/>
                  <a:gd name="connsiteX11" fmla="*/ 107448 w 505240"/>
                  <a:gd name="connsiteY11" fmla="*/ 599908 h 599908"/>
                  <a:gd name="connsiteX12" fmla="*/ 83064 w 505240"/>
                  <a:gd name="connsiteY12" fmla="*/ 302728 h 599908"/>
                  <a:gd name="connsiteX13" fmla="*/ 66300 w 505240"/>
                  <a:gd name="connsiteY13" fmla="*/ 436840 h 599908"/>
                  <a:gd name="connsiteX14" fmla="*/ 5340 w 505240"/>
                  <a:gd name="connsiteY14" fmla="*/ 404836 h 599908"/>
                  <a:gd name="connsiteX15" fmla="*/ 14484 w 505240"/>
                  <a:gd name="connsiteY15" fmla="*/ 292060 h 599908"/>
                  <a:gd name="connsiteX16" fmla="*/ 105924 w 505240"/>
                  <a:gd name="connsiteY16" fmla="*/ 209764 h 599908"/>
                  <a:gd name="connsiteX17" fmla="*/ 169932 w 505240"/>
                  <a:gd name="connsiteY17" fmla="*/ 189952 h 599908"/>
                  <a:gd name="connsiteX18" fmla="*/ 125736 w 505240"/>
                  <a:gd name="connsiteY18" fmla="*/ 154900 h 599908"/>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58854 h 603862"/>
                  <a:gd name="connsiteX1" fmla="*/ 145548 w 505240"/>
                  <a:gd name="connsiteY1" fmla="*/ 24742 h 603862"/>
                  <a:gd name="connsiteX2" fmla="*/ 331476 w 505240"/>
                  <a:gd name="connsiteY2" fmla="*/ 29314 h 603862"/>
                  <a:gd name="connsiteX3" fmla="*/ 349764 w 505240"/>
                  <a:gd name="connsiteY3" fmla="*/ 152758 h 603862"/>
                  <a:gd name="connsiteX4" fmla="*/ 310140 w 505240"/>
                  <a:gd name="connsiteY4" fmla="*/ 187810 h 603862"/>
                  <a:gd name="connsiteX5" fmla="*/ 409200 w 505240"/>
                  <a:gd name="connsiteY5" fmla="*/ 206098 h 603862"/>
                  <a:gd name="connsiteX6" fmla="*/ 493020 w 505240"/>
                  <a:gd name="connsiteY6" fmla="*/ 303634 h 603862"/>
                  <a:gd name="connsiteX7" fmla="*/ 505240 w 505240"/>
                  <a:gd name="connsiteY7" fmla="*/ 422498 h 603862"/>
                  <a:gd name="connsiteX8" fmla="*/ 409200 w 505240"/>
                  <a:gd name="connsiteY8" fmla="*/ 448414 h 603862"/>
                  <a:gd name="connsiteX9" fmla="*/ 390912 w 505240"/>
                  <a:gd name="connsiteY9" fmla="*/ 320398 h 603862"/>
                  <a:gd name="connsiteX10" fmla="*/ 393960 w 505240"/>
                  <a:gd name="connsiteY10" fmla="*/ 602338 h 603862"/>
                  <a:gd name="connsiteX11" fmla="*/ 107448 w 505240"/>
                  <a:gd name="connsiteY11" fmla="*/ 603862 h 603862"/>
                  <a:gd name="connsiteX12" fmla="*/ 83064 w 505240"/>
                  <a:gd name="connsiteY12" fmla="*/ 306682 h 603862"/>
                  <a:gd name="connsiteX13" fmla="*/ 66300 w 505240"/>
                  <a:gd name="connsiteY13" fmla="*/ 440794 h 603862"/>
                  <a:gd name="connsiteX14" fmla="*/ 5340 w 505240"/>
                  <a:gd name="connsiteY14" fmla="*/ 408790 h 603862"/>
                  <a:gd name="connsiteX15" fmla="*/ 14484 w 505240"/>
                  <a:gd name="connsiteY15" fmla="*/ 296014 h 603862"/>
                  <a:gd name="connsiteX16" fmla="*/ 105924 w 505240"/>
                  <a:gd name="connsiteY16" fmla="*/ 213718 h 603862"/>
                  <a:gd name="connsiteX17" fmla="*/ 169932 w 505240"/>
                  <a:gd name="connsiteY17" fmla="*/ 193906 h 603862"/>
                  <a:gd name="connsiteX18" fmla="*/ 125736 w 505240"/>
                  <a:gd name="connsiteY18" fmla="*/ 158854 h 603862"/>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321"/>
                  <a:gd name="connsiteY0" fmla="*/ 160509 h 605517"/>
                  <a:gd name="connsiteX1" fmla="*/ 145548 w 505321"/>
                  <a:gd name="connsiteY1" fmla="*/ 26397 h 605517"/>
                  <a:gd name="connsiteX2" fmla="*/ 331476 w 505321"/>
                  <a:gd name="connsiteY2" fmla="*/ 30969 h 605517"/>
                  <a:gd name="connsiteX3" fmla="*/ 349764 w 505321"/>
                  <a:gd name="connsiteY3" fmla="*/ 154413 h 605517"/>
                  <a:gd name="connsiteX4" fmla="*/ 310140 w 505321"/>
                  <a:gd name="connsiteY4" fmla="*/ 189465 h 605517"/>
                  <a:gd name="connsiteX5" fmla="*/ 409200 w 505321"/>
                  <a:gd name="connsiteY5" fmla="*/ 207753 h 605517"/>
                  <a:gd name="connsiteX6" fmla="*/ 493020 w 505321"/>
                  <a:gd name="connsiteY6" fmla="*/ 305289 h 605517"/>
                  <a:gd name="connsiteX7" fmla="*/ 505240 w 505321"/>
                  <a:gd name="connsiteY7" fmla="*/ 424153 h 605517"/>
                  <a:gd name="connsiteX8" fmla="*/ 409200 w 505321"/>
                  <a:gd name="connsiteY8" fmla="*/ 450069 h 605517"/>
                  <a:gd name="connsiteX9" fmla="*/ 390912 w 505321"/>
                  <a:gd name="connsiteY9" fmla="*/ 322053 h 605517"/>
                  <a:gd name="connsiteX10" fmla="*/ 393960 w 505321"/>
                  <a:gd name="connsiteY10" fmla="*/ 603993 h 605517"/>
                  <a:gd name="connsiteX11" fmla="*/ 107448 w 505321"/>
                  <a:gd name="connsiteY11" fmla="*/ 605517 h 605517"/>
                  <a:gd name="connsiteX12" fmla="*/ 83064 w 505321"/>
                  <a:gd name="connsiteY12" fmla="*/ 308337 h 605517"/>
                  <a:gd name="connsiteX13" fmla="*/ 66300 w 505321"/>
                  <a:gd name="connsiteY13" fmla="*/ 442449 h 605517"/>
                  <a:gd name="connsiteX14" fmla="*/ 5340 w 505321"/>
                  <a:gd name="connsiteY14" fmla="*/ 410445 h 605517"/>
                  <a:gd name="connsiteX15" fmla="*/ 14484 w 505321"/>
                  <a:gd name="connsiteY15" fmla="*/ 297669 h 605517"/>
                  <a:gd name="connsiteX16" fmla="*/ 105924 w 505321"/>
                  <a:gd name="connsiteY16" fmla="*/ 215373 h 605517"/>
                  <a:gd name="connsiteX17" fmla="*/ 169932 w 505321"/>
                  <a:gd name="connsiteY17" fmla="*/ 195561 h 605517"/>
                  <a:gd name="connsiteX18" fmla="*/ 125736 w 505321"/>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1494 w 505240"/>
                  <a:gd name="connsiteY6" fmla="*/ 306814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61922 w 509816"/>
                  <a:gd name="connsiteY10" fmla="*/ 578070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12818"/>
                  <a:gd name="connsiteX1" fmla="*/ 145548 w 509816"/>
                  <a:gd name="connsiteY1" fmla="*/ 26397 h 612818"/>
                  <a:gd name="connsiteX2" fmla="*/ 331476 w 509816"/>
                  <a:gd name="connsiteY2" fmla="*/ 30969 h 612818"/>
                  <a:gd name="connsiteX3" fmla="*/ 349764 w 509816"/>
                  <a:gd name="connsiteY3" fmla="*/ 154413 h 612818"/>
                  <a:gd name="connsiteX4" fmla="*/ 310140 w 509816"/>
                  <a:gd name="connsiteY4" fmla="*/ 189465 h 612818"/>
                  <a:gd name="connsiteX5" fmla="*/ 409200 w 509816"/>
                  <a:gd name="connsiteY5" fmla="*/ 207753 h 612818"/>
                  <a:gd name="connsiteX6" fmla="*/ 491494 w 509816"/>
                  <a:gd name="connsiteY6" fmla="*/ 306814 h 612818"/>
                  <a:gd name="connsiteX7" fmla="*/ 509816 w 509816"/>
                  <a:gd name="connsiteY7" fmla="*/ 424153 h 612818"/>
                  <a:gd name="connsiteX8" fmla="*/ 407676 w 509816"/>
                  <a:gd name="connsiteY8" fmla="*/ 453119 h 612818"/>
                  <a:gd name="connsiteX9" fmla="*/ 390912 w 509816"/>
                  <a:gd name="connsiteY9" fmla="*/ 322053 h 612818"/>
                  <a:gd name="connsiteX10" fmla="*/ 395486 w 509816"/>
                  <a:gd name="connsiteY10" fmla="*/ 607043 h 612818"/>
                  <a:gd name="connsiteX11" fmla="*/ 107448 w 509816"/>
                  <a:gd name="connsiteY11" fmla="*/ 605517 h 612818"/>
                  <a:gd name="connsiteX12" fmla="*/ 83064 w 509816"/>
                  <a:gd name="connsiteY12" fmla="*/ 308337 h 612818"/>
                  <a:gd name="connsiteX13" fmla="*/ 66300 w 509816"/>
                  <a:gd name="connsiteY13" fmla="*/ 442449 h 612818"/>
                  <a:gd name="connsiteX14" fmla="*/ 5340 w 509816"/>
                  <a:gd name="connsiteY14" fmla="*/ 410445 h 612818"/>
                  <a:gd name="connsiteX15" fmla="*/ 14484 w 509816"/>
                  <a:gd name="connsiteY15" fmla="*/ 297669 h 612818"/>
                  <a:gd name="connsiteX16" fmla="*/ 105924 w 509816"/>
                  <a:gd name="connsiteY16" fmla="*/ 215373 h 612818"/>
                  <a:gd name="connsiteX17" fmla="*/ 169932 w 509816"/>
                  <a:gd name="connsiteY17" fmla="*/ 195561 h 612818"/>
                  <a:gd name="connsiteX18" fmla="*/ 125736 w 509816"/>
                  <a:gd name="connsiteY18" fmla="*/ 160509 h 612818"/>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238 w 509318"/>
                  <a:gd name="connsiteY0" fmla="*/ 160509 h 616576"/>
                  <a:gd name="connsiteX1" fmla="*/ 145050 w 509318"/>
                  <a:gd name="connsiteY1" fmla="*/ 26397 h 616576"/>
                  <a:gd name="connsiteX2" fmla="*/ 330978 w 509318"/>
                  <a:gd name="connsiteY2" fmla="*/ 30969 h 616576"/>
                  <a:gd name="connsiteX3" fmla="*/ 349266 w 509318"/>
                  <a:gd name="connsiteY3" fmla="*/ 154413 h 616576"/>
                  <a:gd name="connsiteX4" fmla="*/ 309642 w 509318"/>
                  <a:gd name="connsiteY4" fmla="*/ 189465 h 616576"/>
                  <a:gd name="connsiteX5" fmla="*/ 408702 w 509318"/>
                  <a:gd name="connsiteY5" fmla="*/ 207753 h 616576"/>
                  <a:gd name="connsiteX6" fmla="*/ 490996 w 509318"/>
                  <a:gd name="connsiteY6" fmla="*/ 306814 h 616576"/>
                  <a:gd name="connsiteX7" fmla="*/ 509318 w 509318"/>
                  <a:gd name="connsiteY7" fmla="*/ 424153 h 616576"/>
                  <a:gd name="connsiteX8" fmla="*/ 407178 w 509318"/>
                  <a:gd name="connsiteY8" fmla="*/ 453119 h 616576"/>
                  <a:gd name="connsiteX9" fmla="*/ 390414 w 509318"/>
                  <a:gd name="connsiteY9" fmla="*/ 322053 h 616576"/>
                  <a:gd name="connsiteX10" fmla="*/ 394988 w 509318"/>
                  <a:gd name="connsiteY10" fmla="*/ 607043 h 616576"/>
                  <a:gd name="connsiteX11" fmla="*/ 106950 w 509318"/>
                  <a:gd name="connsiteY11" fmla="*/ 605517 h 616576"/>
                  <a:gd name="connsiteX12" fmla="*/ 82566 w 509318"/>
                  <a:gd name="connsiteY12" fmla="*/ 308337 h 616576"/>
                  <a:gd name="connsiteX13" fmla="*/ 65802 w 509318"/>
                  <a:gd name="connsiteY13" fmla="*/ 442449 h 616576"/>
                  <a:gd name="connsiteX14" fmla="*/ 4842 w 509318"/>
                  <a:gd name="connsiteY14" fmla="*/ 410445 h 616576"/>
                  <a:gd name="connsiteX15" fmla="*/ 15511 w 509318"/>
                  <a:gd name="connsiteY15" fmla="*/ 302246 h 616576"/>
                  <a:gd name="connsiteX16" fmla="*/ 105426 w 509318"/>
                  <a:gd name="connsiteY16" fmla="*/ 215373 h 616576"/>
                  <a:gd name="connsiteX17" fmla="*/ 169434 w 509318"/>
                  <a:gd name="connsiteY17" fmla="*/ 195561 h 616576"/>
                  <a:gd name="connsiteX18" fmla="*/ 125238 w 509318"/>
                  <a:gd name="connsiteY18" fmla="*/ 160509 h 616576"/>
                  <a:gd name="connsiteX0" fmla="*/ 124206 w 508286"/>
                  <a:gd name="connsiteY0" fmla="*/ 160509 h 616576"/>
                  <a:gd name="connsiteX1" fmla="*/ 144018 w 508286"/>
                  <a:gd name="connsiteY1" fmla="*/ 26397 h 616576"/>
                  <a:gd name="connsiteX2" fmla="*/ 329946 w 508286"/>
                  <a:gd name="connsiteY2" fmla="*/ 30969 h 616576"/>
                  <a:gd name="connsiteX3" fmla="*/ 348234 w 508286"/>
                  <a:gd name="connsiteY3" fmla="*/ 154413 h 616576"/>
                  <a:gd name="connsiteX4" fmla="*/ 308610 w 508286"/>
                  <a:gd name="connsiteY4" fmla="*/ 189465 h 616576"/>
                  <a:gd name="connsiteX5" fmla="*/ 407670 w 508286"/>
                  <a:gd name="connsiteY5" fmla="*/ 207753 h 616576"/>
                  <a:gd name="connsiteX6" fmla="*/ 489964 w 508286"/>
                  <a:gd name="connsiteY6" fmla="*/ 306814 h 616576"/>
                  <a:gd name="connsiteX7" fmla="*/ 508286 w 508286"/>
                  <a:gd name="connsiteY7" fmla="*/ 424153 h 616576"/>
                  <a:gd name="connsiteX8" fmla="*/ 406146 w 508286"/>
                  <a:gd name="connsiteY8" fmla="*/ 453119 h 616576"/>
                  <a:gd name="connsiteX9" fmla="*/ 389382 w 508286"/>
                  <a:gd name="connsiteY9" fmla="*/ 322053 h 616576"/>
                  <a:gd name="connsiteX10" fmla="*/ 393956 w 508286"/>
                  <a:gd name="connsiteY10" fmla="*/ 607043 h 616576"/>
                  <a:gd name="connsiteX11" fmla="*/ 105918 w 508286"/>
                  <a:gd name="connsiteY11" fmla="*/ 605517 h 616576"/>
                  <a:gd name="connsiteX12" fmla="*/ 81534 w 508286"/>
                  <a:gd name="connsiteY12" fmla="*/ 308337 h 616576"/>
                  <a:gd name="connsiteX13" fmla="*/ 64770 w 508286"/>
                  <a:gd name="connsiteY13" fmla="*/ 442449 h 616576"/>
                  <a:gd name="connsiteX14" fmla="*/ 3810 w 508286"/>
                  <a:gd name="connsiteY14" fmla="*/ 410445 h 616576"/>
                  <a:gd name="connsiteX15" fmla="*/ 14479 w 508286"/>
                  <a:gd name="connsiteY15" fmla="*/ 302246 h 616576"/>
                  <a:gd name="connsiteX16" fmla="*/ 104394 w 508286"/>
                  <a:gd name="connsiteY16" fmla="*/ 215373 h 616576"/>
                  <a:gd name="connsiteX17" fmla="*/ 168402 w 508286"/>
                  <a:gd name="connsiteY17" fmla="*/ 195561 h 616576"/>
                  <a:gd name="connsiteX18" fmla="*/ 124206 w 508286"/>
                  <a:gd name="connsiteY18" fmla="*/ 160509 h 616576"/>
                  <a:gd name="connsiteX0" fmla="*/ 123615 w 507695"/>
                  <a:gd name="connsiteY0" fmla="*/ 160509 h 616576"/>
                  <a:gd name="connsiteX1" fmla="*/ 143427 w 507695"/>
                  <a:gd name="connsiteY1" fmla="*/ 26397 h 616576"/>
                  <a:gd name="connsiteX2" fmla="*/ 329355 w 507695"/>
                  <a:gd name="connsiteY2" fmla="*/ 30969 h 616576"/>
                  <a:gd name="connsiteX3" fmla="*/ 347643 w 507695"/>
                  <a:gd name="connsiteY3" fmla="*/ 154413 h 616576"/>
                  <a:gd name="connsiteX4" fmla="*/ 308019 w 507695"/>
                  <a:gd name="connsiteY4" fmla="*/ 189465 h 616576"/>
                  <a:gd name="connsiteX5" fmla="*/ 407079 w 507695"/>
                  <a:gd name="connsiteY5" fmla="*/ 207753 h 616576"/>
                  <a:gd name="connsiteX6" fmla="*/ 489373 w 507695"/>
                  <a:gd name="connsiteY6" fmla="*/ 306814 h 616576"/>
                  <a:gd name="connsiteX7" fmla="*/ 507695 w 507695"/>
                  <a:gd name="connsiteY7" fmla="*/ 424153 h 616576"/>
                  <a:gd name="connsiteX8" fmla="*/ 405555 w 507695"/>
                  <a:gd name="connsiteY8" fmla="*/ 453119 h 616576"/>
                  <a:gd name="connsiteX9" fmla="*/ 388791 w 507695"/>
                  <a:gd name="connsiteY9" fmla="*/ 322053 h 616576"/>
                  <a:gd name="connsiteX10" fmla="*/ 393365 w 507695"/>
                  <a:gd name="connsiteY10" fmla="*/ 607043 h 616576"/>
                  <a:gd name="connsiteX11" fmla="*/ 105327 w 507695"/>
                  <a:gd name="connsiteY11" fmla="*/ 605517 h 616576"/>
                  <a:gd name="connsiteX12" fmla="*/ 80943 w 507695"/>
                  <a:gd name="connsiteY12" fmla="*/ 308337 h 616576"/>
                  <a:gd name="connsiteX13" fmla="*/ 64179 w 507695"/>
                  <a:gd name="connsiteY13" fmla="*/ 442449 h 616576"/>
                  <a:gd name="connsiteX14" fmla="*/ 3219 w 507695"/>
                  <a:gd name="connsiteY14" fmla="*/ 410445 h 616576"/>
                  <a:gd name="connsiteX15" fmla="*/ 16938 w 507695"/>
                  <a:gd name="connsiteY15" fmla="*/ 297669 h 616576"/>
                  <a:gd name="connsiteX16" fmla="*/ 103803 w 507695"/>
                  <a:gd name="connsiteY16" fmla="*/ 215373 h 616576"/>
                  <a:gd name="connsiteX17" fmla="*/ 167811 w 507695"/>
                  <a:gd name="connsiteY17" fmla="*/ 195561 h 616576"/>
                  <a:gd name="connsiteX18" fmla="*/ 123615 w 507695"/>
                  <a:gd name="connsiteY18" fmla="*/ 160509 h 616576"/>
                  <a:gd name="connsiteX0" fmla="*/ 120396 w 504476"/>
                  <a:gd name="connsiteY0" fmla="*/ 160509 h 616576"/>
                  <a:gd name="connsiteX1" fmla="*/ 140208 w 504476"/>
                  <a:gd name="connsiteY1" fmla="*/ 26397 h 616576"/>
                  <a:gd name="connsiteX2" fmla="*/ 326136 w 504476"/>
                  <a:gd name="connsiteY2" fmla="*/ 30969 h 616576"/>
                  <a:gd name="connsiteX3" fmla="*/ 344424 w 504476"/>
                  <a:gd name="connsiteY3" fmla="*/ 154413 h 616576"/>
                  <a:gd name="connsiteX4" fmla="*/ 304800 w 504476"/>
                  <a:gd name="connsiteY4" fmla="*/ 189465 h 616576"/>
                  <a:gd name="connsiteX5" fmla="*/ 403860 w 504476"/>
                  <a:gd name="connsiteY5" fmla="*/ 207753 h 616576"/>
                  <a:gd name="connsiteX6" fmla="*/ 486154 w 504476"/>
                  <a:gd name="connsiteY6" fmla="*/ 306814 h 616576"/>
                  <a:gd name="connsiteX7" fmla="*/ 504476 w 504476"/>
                  <a:gd name="connsiteY7" fmla="*/ 424153 h 616576"/>
                  <a:gd name="connsiteX8" fmla="*/ 402336 w 504476"/>
                  <a:gd name="connsiteY8" fmla="*/ 453119 h 616576"/>
                  <a:gd name="connsiteX9" fmla="*/ 385572 w 504476"/>
                  <a:gd name="connsiteY9" fmla="*/ 322053 h 616576"/>
                  <a:gd name="connsiteX10" fmla="*/ 390146 w 504476"/>
                  <a:gd name="connsiteY10" fmla="*/ 607043 h 616576"/>
                  <a:gd name="connsiteX11" fmla="*/ 102108 w 504476"/>
                  <a:gd name="connsiteY11" fmla="*/ 605517 h 616576"/>
                  <a:gd name="connsiteX12" fmla="*/ 77724 w 504476"/>
                  <a:gd name="connsiteY12" fmla="*/ 308337 h 616576"/>
                  <a:gd name="connsiteX13" fmla="*/ 60960 w 504476"/>
                  <a:gd name="connsiteY13" fmla="*/ 442449 h 616576"/>
                  <a:gd name="connsiteX14" fmla="*/ 0 w 504476"/>
                  <a:gd name="connsiteY14" fmla="*/ 410445 h 616576"/>
                  <a:gd name="connsiteX15" fmla="*/ 13719 w 504476"/>
                  <a:gd name="connsiteY15" fmla="*/ 297669 h 616576"/>
                  <a:gd name="connsiteX16" fmla="*/ 100584 w 504476"/>
                  <a:gd name="connsiteY16" fmla="*/ 215373 h 616576"/>
                  <a:gd name="connsiteX17" fmla="*/ 164592 w 504476"/>
                  <a:gd name="connsiteY17" fmla="*/ 195561 h 616576"/>
                  <a:gd name="connsiteX18" fmla="*/ 120396 w 504476"/>
                  <a:gd name="connsiteY18" fmla="*/ 160509 h 616576"/>
                  <a:gd name="connsiteX0" fmla="*/ 120596 w 504676"/>
                  <a:gd name="connsiteY0" fmla="*/ 160509 h 616576"/>
                  <a:gd name="connsiteX1" fmla="*/ 140408 w 504676"/>
                  <a:gd name="connsiteY1" fmla="*/ 26397 h 616576"/>
                  <a:gd name="connsiteX2" fmla="*/ 326336 w 504676"/>
                  <a:gd name="connsiteY2" fmla="*/ 30969 h 616576"/>
                  <a:gd name="connsiteX3" fmla="*/ 344624 w 504676"/>
                  <a:gd name="connsiteY3" fmla="*/ 154413 h 616576"/>
                  <a:gd name="connsiteX4" fmla="*/ 305000 w 504676"/>
                  <a:gd name="connsiteY4" fmla="*/ 189465 h 616576"/>
                  <a:gd name="connsiteX5" fmla="*/ 404060 w 504676"/>
                  <a:gd name="connsiteY5" fmla="*/ 207753 h 616576"/>
                  <a:gd name="connsiteX6" fmla="*/ 486354 w 504676"/>
                  <a:gd name="connsiteY6" fmla="*/ 306814 h 616576"/>
                  <a:gd name="connsiteX7" fmla="*/ 504676 w 504676"/>
                  <a:gd name="connsiteY7" fmla="*/ 424153 h 616576"/>
                  <a:gd name="connsiteX8" fmla="*/ 402536 w 504676"/>
                  <a:gd name="connsiteY8" fmla="*/ 453119 h 616576"/>
                  <a:gd name="connsiteX9" fmla="*/ 385772 w 504676"/>
                  <a:gd name="connsiteY9" fmla="*/ 322053 h 616576"/>
                  <a:gd name="connsiteX10" fmla="*/ 390346 w 504676"/>
                  <a:gd name="connsiteY10" fmla="*/ 607043 h 616576"/>
                  <a:gd name="connsiteX11" fmla="*/ 102308 w 504676"/>
                  <a:gd name="connsiteY11" fmla="*/ 605517 h 616576"/>
                  <a:gd name="connsiteX12" fmla="*/ 77924 w 504676"/>
                  <a:gd name="connsiteY12" fmla="*/ 308337 h 616576"/>
                  <a:gd name="connsiteX13" fmla="*/ 61160 w 504676"/>
                  <a:gd name="connsiteY13" fmla="*/ 442449 h 616576"/>
                  <a:gd name="connsiteX14" fmla="*/ 200 w 504676"/>
                  <a:gd name="connsiteY14" fmla="*/ 410445 h 616576"/>
                  <a:gd name="connsiteX15" fmla="*/ 13919 w 504676"/>
                  <a:gd name="connsiteY15" fmla="*/ 297669 h 616576"/>
                  <a:gd name="connsiteX16" fmla="*/ 100784 w 504676"/>
                  <a:gd name="connsiteY16" fmla="*/ 215373 h 616576"/>
                  <a:gd name="connsiteX17" fmla="*/ 164792 w 504676"/>
                  <a:gd name="connsiteY17" fmla="*/ 195561 h 616576"/>
                  <a:gd name="connsiteX18" fmla="*/ 120596 w 504676"/>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1615 w 505131"/>
                  <a:gd name="connsiteY13" fmla="*/ 442449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56748 h 612815"/>
                  <a:gd name="connsiteX1" fmla="*/ 140863 w 505131"/>
                  <a:gd name="connsiteY1" fmla="*/ 22636 h 612815"/>
                  <a:gd name="connsiteX2" fmla="*/ 325907 w 505131"/>
                  <a:gd name="connsiteY2" fmla="*/ 27208 h 612815"/>
                  <a:gd name="connsiteX3" fmla="*/ 345079 w 505131"/>
                  <a:gd name="connsiteY3" fmla="*/ 150652 h 612815"/>
                  <a:gd name="connsiteX4" fmla="*/ 305455 w 505131"/>
                  <a:gd name="connsiteY4" fmla="*/ 185704 h 612815"/>
                  <a:gd name="connsiteX5" fmla="*/ 404515 w 505131"/>
                  <a:gd name="connsiteY5" fmla="*/ 203992 h 612815"/>
                  <a:gd name="connsiteX6" fmla="*/ 486809 w 505131"/>
                  <a:gd name="connsiteY6" fmla="*/ 303053 h 612815"/>
                  <a:gd name="connsiteX7" fmla="*/ 505131 w 505131"/>
                  <a:gd name="connsiteY7" fmla="*/ 420392 h 612815"/>
                  <a:gd name="connsiteX8" fmla="*/ 402991 w 505131"/>
                  <a:gd name="connsiteY8" fmla="*/ 449358 h 612815"/>
                  <a:gd name="connsiteX9" fmla="*/ 386227 w 505131"/>
                  <a:gd name="connsiteY9" fmla="*/ 318292 h 612815"/>
                  <a:gd name="connsiteX10" fmla="*/ 390801 w 505131"/>
                  <a:gd name="connsiteY10" fmla="*/ 603282 h 612815"/>
                  <a:gd name="connsiteX11" fmla="*/ 102763 w 505131"/>
                  <a:gd name="connsiteY11" fmla="*/ 601756 h 612815"/>
                  <a:gd name="connsiteX12" fmla="*/ 78379 w 505131"/>
                  <a:gd name="connsiteY12" fmla="*/ 304576 h 612815"/>
                  <a:gd name="connsiteX13" fmla="*/ 67715 w 505131"/>
                  <a:gd name="connsiteY13" fmla="*/ 440214 h 612815"/>
                  <a:gd name="connsiteX14" fmla="*/ 655 w 505131"/>
                  <a:gd name="connsiteY14" fmla="*/ 406684 h 612815"/>
                  <a:gd name="connsiteX15" fmla="*/ 14374 w 505131"/>
                  <a:gd name="connsiteY15" fmla="*/ 293908 h 612815"/>
                  <a:gd name="connsiteX16" fmla="*/ 101239 w 505131"/>
                  <a:gd name="connsiteY16" fmla="*/ 211612 h 612815"/>
                  <a:gd name="connsiteX17" fmla="*/ 165247 w 505131"/>
                  <a:gd name="connsiteY17" fmla="*/ 191800 h 612815"/>
                  <a:gd name="connsiteX18" fmla="*/ 121051 w 505131"/>
                  <a:gd name="connsiteY18" fmla="*/ 156748 h 612815"/>
                  <a:gd name="connsiteX0" fmla="*/ 121051 w 505131"/>
                  <a:gd name="connsiteY0" fmla="*/ 146742 h 602809"/>
                  <a:gd name="connsiteX1" fmla="*/ 142632 w 505131"/>
                  <a:gd name="connsiteY1" fmla="*/ 14842 h 602809"/>
                  <a:gd name="connsiteX2" fmla="*/ 325907 w 505131"/>
                  <a:gd name="connsiteY2" fmla="*/ 17202 h 602809"/>
                  <a:gd name="connsiteX3" fmla="*/ 345079 w 505131"/>
                  <a:gd name="connsiteY3" fmla="*/ 140646 h 602809"/>
                  <a:gd name="connsiteX4" fmla="*/ 305455 w 505131"/>
                  <a:gd name="connsiteY4" fmla="*/ 175698 h 602809"/>
                  <a:gd name="connsiteX5" fmla="*/ 404515 w 505131"/>
                  <a:gd name="connsiteY5" fmla="*/ 193986 h 602809"/>
                  <a:gd name="connsiteX6" fmla="*/ 486809 w 505131"/>
                  <a:gd name="connsiteY6" fmla="*/ 293047 h 602809"/>
                  <a:gd name="connsiteX7" fmla="*/ 505131 w 505131"/>
                  <a:gd name="connsiteY7" fmla="*/ 410386 h 602809"/>
                  <a:gd name="connsiteX8" fmla="*/ 402991 w 505131"/>
                  <a:gd name="connsiteY8" fmla="*/ 439352 h 602809"/>
                  <a:gd name="connsiteX9" fmla="*/ 386227 w 505131"/>
                  <a:gd name="connsiteY9" fmla="*/ 308286 h 602809"/>
                  <a:gd name="connsiteX10" fmla="*/ 390801 w 505131"/>
                  <a:gd name="connsiteY10" fmla="*/ 593276 h 602809"/>
                  <a:gd name="connsiteX11" fmla="*/ 102763 w 505131"/>
                  <a:gd name="connsiteY11" fmla="*/ 591750 h 602809"/>
                  <a:gd name="connsiteX12" fmla="*/ 78379 w 505131"/>
                  <a:gd name="connsiteY12" fmla="*/ 294570 h 602809"/>
                  <a:gd name="connsiteX13" fmla="*/ 67715 w 505131"/>
                  <a:gd name="connsiteY13" fmla="*/ 430208 h 602809"/>
                  <a:gd name="connsiteX14" fmla="*/ 655 w 505131"/>
                  <a:gd name="connsiteY14" fmla="*/ 396678 h 602809"/>
                  <a:gd name="connsiteX15" fmla="*/ 14374 w 505131"/>
                  <a:gd name="connsiteY15" fmla="*/ 283902 h 602809"/>
                  <a:gd name="connsiteX16" fmla="*/ 101239 w 505131"/>
                  <a:gd name="connsiteY16" fmla="*/ 201606 h 602809"/>
                  <a:gd name="connsiteX17" fmla="*/ 165247 w 505131"/>
                  <a:gd name="connsiteY17" fmla="*/ 181794 h 602809"/>
                  <a:gd name="connsiteX18" fmla="*/ 121051 w 505131"/>
                  <a:gd name="connsiteY18" fmla="*/ 146742 h 602809"/>
                  <a:gd name="connsiteX0" fmla="*/ 121051 w 505131"/>
                  <a:gd name="connsiteY0" fmla="*/ 151840 h 607907"/>
                  <a:gd name="connsiteX1" fmla="*/ 142632 w 505131"/>
                  <a:gd name="connsiteY1" fmla="*/ 19940 h 607907"/>
                  <a:gd name="connsiteX2" fmla="*/ 325907 w 505131"/>
                  <a:gd name="connsiteY2" fmla="*/ 22300 h 607907"/>
                  <a:gd name="connsiteX3" fmla="*/ 345079 w 505131"/>
                  <a:gd name="connsiteY3" fmla="*/ 145744 h 607907"/>
                  <a:gd name="connsiteX4" fmla="*/ 305455 w 505131"/>
                  <a:gd name="connsiteY4" fmla="*/ 180796 h 607907"/>
                  <a:gd name="connsiteX5" fmla="*/ 404515 w 505131"/>
                  <a:gd name="connsiteY5" fmla="*/ 199084 h 607907"/>
                  <a:gd name="connsiteX6" fmla="*/ 486809 w 505131"/>
                  <a:gd name="connsiteY6" fmla="*/ 298145 h 607907"/>
                  <a:gd name="connsiteX7" fmla="*/ 505131 w 505131"/>
                  <a:gd name="connsiteY7" fmla="*/ 415484 h 607907"/>
                  <a:gd name="connsiteX8" fmla="*/ 402991 w 505131"/>
                  <a:gd name="connsiteY8" fmla="*/ 444450 h 607907"/>
                  <a:gd name="connsiteX9" fmla="*/ 386227 w 505131"/>
                  <a:gd name="connsiteY9" fmla="*/ 313384 h 607907"/>
                  <a:gd name="connsiteX10" fmla="*/ 390801 w 505131"/>
                  <a:gd name="connsiteY10" fmla="*/ 598374 h 607907"/>
                  <a:gd name="connsiteX11" fmla="*/ 102763 w 505131"/>
                  <a:gd name="connsiteY11" fmla="*/ 596848 h 607907"/>
                  <a:gd name="connsiteX12" fmla="*/ 78379 w 505131"/>
                  <a:gd name="connsiteY12" fmla="*/ 299668 h 607907"/>
                  <a:gd name="connsiteX13" fmla="*/ 67715 w 505131"/>
                  <a:gd name="connsiteY13" fmla="*/ 435306 h 607907"/>
                  <a:gd name="connsiteX14" fmla="*/ 655 w 505131"/>
                  <a:gd name="connsiteY14" fmla="*/ 401776 h 607907"/>
                  <a:gd name="connsiteX15" fmla="*/ 14374 w 505131"/>
                  <a:gd name="connsiteY15" fmla="*/ 289000 h 607907"/>
                  <a:gd name="connsiteX16" fmla="*/ 101239 w 505131"/>
                  <a:gd name="connsiteY16" fmla="*/ 206704 h 607907"/>
                  <a:gd name="connsiteX17" fmla="*/ 165247 w 505131"/>
                  <a:gd name="connsiteY17" fmla="*/ 186892 h 607907"/>
                  <a:gd name="connsiteX18" fmla="*/ 121051 w 505131"/>
                  <a:gd name="connsiteY18" fmla="*/ 151840 h 607907"/>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05455 w 505131"/>
                  <a:gd name="connsiteY4" fmla="*/ 180958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5247 w 505131"/>
                  <a:gd name="connsiteY17" fmla="*/ 181889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48277 h 610980"/>
                  <a:gd name="connsiteX1" fmla="*/ 142632 w 505131"/>
                  <a:gd name="connsiteY1" fmla="*/ 23013 h 610980"/>
                  <a:gd name="connsiteX2" fmla="*/ 325907 w 505131"/>
                  <a:gd name="connsiteY2" fmla="*/ 25373 h 610980"/>
                  <a:gd name="connsiteX3" fmla="*/ 345521 w 505131"/>
                  <a:gd name="connsiteY3" fmla="*/ 151915 h 610980"/>
                  <a:gd name="connsiteX4" fmla="*/ 310319 w 505131"/>
                  <a:gd name="connsiteY4" fmla="*/ 185196 h 610980"/>
                  <a:gd name="connsiteX5" fmla="*/ 404515 w 505131"/>
                  <a:gd name="connsiteY5" fmla="*/ 202157 h 610980"/>
                  <a:gd name="connsiteX6" fmla="*/ 486809 w 505131"/>
                  <a:gd name="connsiteY6" fmla="*/ 301218 h 610980"/>
                  <a:gd name="connsiteX7" fmla="*/ 505131 w 505131"/>
                  <a:gd name="connsiteY7" fmla="*/ 418557 h 610980"/>
                  <a:gd name="connsiteX8" fmla="*/ 402991 w 505131"/>
                  <a:gd name="connsiteY8" fmla="*/ 447523 h 610980"/>
                  <a:gd name="connsiteX9" fmla="*/ 386227 w 505131"/>
                  <a:gd name="connsiteY9" fmla="*/ 316457 h 610980"/>
                  <a:gd name="connsiteX10" fmla="*/ 390801 w 505131"/>
                  <a:gd name="connsiteY10" fmla="*/ 601447 h 610980"/>
                  <a:gd name="connsiteX11" fmla="*/ 102763 w 505131"/>
                  <a:gd name="connsiteY11" fmla="*/ 599921 h 610980"/>
                  <a:gd name="connsiteX12" fmla="*/ 78379 w 505131"/>
                  <a:gd name="connsiteY12" fmla="*/ 302741 h 610980"/>
                  <a:gd name="connsiteX13" fmla="*/ 67715 w 505131"/>
                  <a:gd name="connsiteY13" fmla="*/ 438379 h 610980"/>
                  <a:gd name="connsiteX14" fmla="*/ 655 w 505131"/>
                  <a:gd name="connsiteY14" fmla="*/ 404849 h 610980"/>
                  <a:gd name="connsiteX15" fmla="*/ 14374 w 505131"/>
                  <a:gd name="connsiteY15" fmla="*/ 292073 h 610980"/>
                  <a:gd name="connsiteX16" fmla="*/ 101239 w 505131"/>
                  <a:gd name="connsiteY16" fmla="*/ 209777 h 610980"/>
                  <a:gd name="connsiteX17" fmla="*/ 167900 w 505131"/>
                  <a:gd name="connsiteY17" fmla="*/ 191292 h 610980"/>
                  <a:gd name="connsiteX18" fmla="*/ 117956 w 505131"/>
                  <a:gd name="connsiteY18" fmla="*/ 148277 h 610980"/>
                  <a:gd name="connsiteX0" fmla="*/ 117956 w 505131"/>
                  <a:gd name="connsiteY0" fmla="*/ 154618 h 617321"/>
                  <a:gd name="connsiteX1" fmla="*/ 142632 w 505131"/>
                  <a:gd name="connsiteY1" fmla="*/ 29354 h 617321"/>
                  <a:gd name="connsiteX2" fmla="*/ 325907 w 505131"/>
                  <a:gd name="connsiteY2" fmla="*/ 31714 h 617321"/>
                  <a:gd name="connsiteX3" fmla="*/ 345521 w 505131"/>
                  <a:gd name="connsiteY3" fmla="*/ 158256 h 617321"/>
                  <a:gd name="connsiteX4" fmla="*/ 310319 w 505131"/>
                  <a:gd name="connsiteY4" fmla="*/ 191537 h 617321"/>
                  <a:gd name="connsiteX5" fmla="*/ 404515 w 505131"/>
                  <a:gd name="connsiteY5" fmla="*/ 208498 h 617321"/>
                  <a:gd name="connsiteX6" fmla="*/ 486809 w 505131"/>
                  <a:gd name="connsiteY6" fmla="*/ 307559 h 617321"/>
                  <a:gd name="connsiteX7" fmla="*/ 505131 w 505131"/>
                  <a:gd name="connsiteY7" fmla="*/ 424898 h 617321"/>
                  <a:gd name="connsiteX8" fmla="*/ 402991 w 505131"/>
                  <a:gd name="connsiteY8" fmla="*/ 453864 h 617321"/>
                  <a:gd name="connsiteX9" fmla="*/ 386227 w 505131"/>
                  <a:gd name="connsiteY9" fmla="*/ 322798 h 617321"/>
                  <a:gd name="connsiteX10" fmla="*/ 390801 w 505131"/>
                  <a:gd name="connsiteY10" fmla="*/ 607788 h 617321"/>
                  <a:gd name="connsiteX11" fmla="*/ 102763 w 505131"/>
                  <a:gd name="connsiteY11" fmla="*/ 606262 h 617321"/>
                  <a:gd name="connsiteX12" fmla="*/ 78379 w 505131"/>
                  <a:gd name="connsiteY12" fmla="*/ 309082 h 617321"/>
                  <a:gd name="connsiteX13" fmla="*/ 67715 w 505131"/>
                  <a:gd name="connsiteY13" fmla="*/ 444720 h 617321"/>
                  <a:gd name="connsiteX14" fmla="*/ 655 w 505131"/>
                  <a:gd name="connsiteY14" fmla="*/ 411190 h 617321"/>
                  <a:gd name="connsiteX15" fmla="*/ 14374 w 505131"/>
                  <a:gd name="connsiteY15" fmla="*/ 298414 h 617321"/>
                  <a:gd name="connsiteX16" fmla="*/ 101239 w 505131"/>
                  <a:gd name="connsiteY16" fmla="*/ 216118 h 617321"/>
                  <a:gd name="connsiteX17" fmla="*/ 167900 w 505131"/>
                  <a:gd name="connsiteY17" fmla="*/ 197633 h 617321"/>
                  <a:gd name="connsiteX18" fmla="*/ 117956 w 505131"/>
                  <a:gd name="connsiteY18" fmla="*/ 154618 h 617321"/>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48616 h 611319"/>
                  <a:gd name="connsiteX1" fmla="*/ 142632 w 505131"/>
                  <a:gd name="connsiteY1" fmla="*/ 23352 h 611319"/>
                  <a:gd name="connsiteX2" fmla="*/ 324581 w 505131"/>
                  <a:gd name="connsiteY2" fmla="*/ 24827 h 611319"/>
                  <a:gd name="connsiteX3" fmla="*/ 345521 w 505131"/>
                  <a:gd name="connsiteY3" fmla="*/ 152254 h 611319"/>
                  <a:gd name="connsiteX4" fmla="*/ 310319 w 505131"/>
                  <a:gd name="connsiteY4" fmla="*/ 185535 h 611319"/>
                  <a:gd name="connsiteX5" fmla="*/ 404515 w 505131"/>
                  <a:gd name="connsiteY5" fmla="*/ 202496 h 611319"/>
                  <a:gd name="connsiteX6" fmla="*/ 486809 w 505131"/>
                  <a:gd name="connsiteY6" fmla="*/ 301557 h 611319"/>
                  <a:gd name="connsiteX7" fmla="*/ 505131 w 505131"/>
                  <a:gd name="connsiteY7" fmla="*/ 418896 h 611319"/>
                  <a:gd name="connsiteX8" fmla="*/ 402991 w 505131"/>
                  <a:gd name="connsiteY8" fmla="*/ 447862 h 611319"/>
                  <a:gd name="connsiteX9" fmla="*/ 386227 w 505131"/>
                  <a:gd name="connsiteY9" fmla="*/ 316796 h 611319"/>
                  <a:gd name="connsiteX10" fmla="*/ 390801 w 505131"/>
                  <a:gd name="connsiteY10" fmla="*/ 601786 h 611319"/>
                  <a:gd name="connsiteX11" fmla="*/ 102763 w 505131"/>
                  <a:gd name="connsiteY11" fmla="*/ 600260 h 611319"/>
                  <a:gd name="connsiteX12" fmla="*/ 78379 w 505131"/>
                  <a:gd name="connsiteY12" fmla="*/ 303080 h 611319"/>
                  <a:gd name="connsiteX13" fmla="*/ 67715 w 505131"/>
                  <a:gd name="connsiteY13" fmla="*/ 438718 h 611319"/>
                  <a:gd name="connsiteX14" fmla="*/ 655 w 505131"/>
                  <a:gd name="connsiteY14" fmla="*/ 405188 h 611319"/>
                  <a:gd name="connsiteX15" fmla="*/ 14374 w 505131"/>
                  <a:gd name="connsiteY15" fmla="*/ 292412 h 611319"/>
                  <a:gd name="connsiteX16" fmla="*/ 101239 w 505131"/>
                  <a:gd name="connsiteY16" fmla="*/ 210116 h 611319"/>
                  <a:gd name="connsiteX17" fmla="*/ 167900 w 505131"/>
                  <a:gd name="connsiteY17" fmla="*/ 191631 h 611319"/>
                  <a:gd name="connsiteX18" fmla="*/ 117956 w 505131"/>
                  <a:gd name="connsiteY18" fmla="*/ 148616 h 611319"/>
                  <a:gd name="connsiteX0" fmla="*/ 117956 w 505131"/>
                  <a:gd name="connsiteY0" fmla="*/ 155418 h 618121"/>
                  <a:gd name="connsiteX1" fmla="*/ 142632 w 505131"/>
                  <a:gd name="connsiteY1" fmla="*/ 30154 h 618121"/>
                  <a:gd name="connsiteX2" fmla="*/ 324581 w 505131"/>
                  <a:gd name="connsiteY2" fmla="*/ 31629 h 618121"/>
                  <a:gd name="connsiteX3" fmla="*/ 345521 w 505131"/>
                  <a:gd name="connsiteY3" fmla="*/ 159056 h 618121"/>
                  <a:gd name="connsiteX4" fmla="*/ 310319 w 505131"/>
                  <a:gd name="connsiteY4" fmla="*/ 192337 h 618121"/>
                  <a:gd name="connsiteX5" fmla="*/ 404515 w 505131"/>
                  <a:gd name="connsiteY5" fmla="*/ 209298 h 618121"/>
                  <a:gd name="connsiteX6" fmla="*/ 486809 w 505131"/>
                  <a:gd name="connsiteY6" fmla="*/ 308359 h 618121"/>
                  <a:gd name="connsiteX7" fmla="*/ 505131 w 505131"/>
                  <a:gd name="connsiteY7" fmla="*/ 425698 h 618121"/>
                  <a:gd name="connsiteX8" fmla="*/ 402991 w 505131"/>
                  <a:gd name="connsiteY8" fmla="*/ 454664 h 618121"/>
                  <a:gd name="connsiteX9" fmla="*/ 386227 w 505131"/>
                  <a:gd name="connsiteY9" fmla="*/ 323598 h 618121"/>
                  <a:gd name="connsiteX10" fmla="*/ 390801 w 505131"/>
                  <a:gd name="connsiteY10" fmla="*/ 608588 h 618121"/>
                  <a:gd name="connsiteX11" fmla="*/ 102763 w 505131"/>
                  <a:gd name="connsiteY11" fmla="*/ 607062 h 618121"/>
                  <a:gd name="connsiteX12" fmla="*/ 78379 w 505131"/>
                  <a:gd name="connsiteY12" fmla="*/ 309882 h 618121"/>
                  <a:gd name="connsiteX13" fmla="*/ 67715 w 505131"/>
                  <a:gd name="connsiteY13" fmla="*/ 445520 h 618121"/>
                  <a:gd name="connsiteX14" fmla="*/ 655 w 505131"/>
                  <a:gd name="connsiteY14" fmla="*/ 411990 h 618121"/>
                  <a:gd name="connsiteX15" fmla="*/ 14374 w 505131"/>
                  <a:gd name="connsiteY15" fmla="*/ 299214 h 618121"/>
                  <a:gd name="connsiteX16" fmla="*/ 101239 w 505131"/>
                  <a:gd name="connsiteY16" fmla="*/ 216918 h 618121"/>
                  <a:gd name="connsiteX17" fmla="*/ 167900 w 505131"/>
                  <a:gd name="connsiteY17" fmla="*/ 198433 h 618121"/>
                  <a:gd name="connsiteX18" fmla="*/ 117956 w 505131"/>
                  <a:gd name="connsiteY18" fmla="*/ 155418 h 618121"/>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54588 h 617291"/>
                  <a:gd name="connsiteX1" fmla="*/ 143074 w 505131"/>
                  <a:gd name="connsiteY1" fmla="*/ 30209 h 617291"/>
                  <a:gd name="connsiteX2" fmla="*/ 324581 w 505131"/>
                  <a:gd name="connsiteY2" fmla="*/ 30799 h 617291"/>
                  <a:gd name="connsiteX3" fmla="*/ 345521 w 505131"/>
                  <a:gd name="connsiteY3" fmla="*/ 158226 h 617291"/>
                  <a:gd name="connsiteX4" fmla="*/ 310319 w 505131"/>
                  <a:gd name="connsiteY4" fmla="*/ 191507 h 617291"/>
                  <a:gd name="connsiteX5" fmla="*/ 404515 w 505131"/>
                  <a:gd name="connsiteY5" fmla="*/ 208468 h 617291"/>
                  <a:gd name="connsiteX6" fmla="*/ 486809 w 505131"/>
                  <a:gd name="connsiteY6" fmla="*/ 307529 h 617291"/>
                  <a:gd name="connsiteX7" fmla="*/ 505131 w 505131"/>
                  <a:gd name="connsiteY7" fmla="*/ 424868 h 617291"/>
                  <a:gd name="connsiteX8" fmla="*/ 402991 w 505131"/>
                  <a:gd name="connsiteY8" fmla="*/ 453834 h 617291"/>
                  <a:gd name="connsiteX9" fmla="*/ 386227 w 505131"/>
                  <a:gd name="connsiteY9" fmla="*/ 322768 h 617291"/>
                  <a:gd name="connsiteX10" fmla="*/ 390801 w 505131"/>
                  <a:gd name="connsiteY10" fmla="*/ 607758 h 617291"/>
                  <a:gd name="connsiteX11" fmla="*/ 102763 w 505131"/>
                  <a:gd name="connsiteY11" fmla="*/ 606232 h 617291"/>
                  <a:gd name="connsiteX12" fmla="*/ 78379 w 505131"/>
                  <a:gd name="connsiteY12" fmla="*/ 309052 h 617291"/>
                  <a:gd name="connsiteX13" fmla="*/ 67715 w 505131"/>
                  <a:gd name="connsiteY13" fmla="*/ 444690 h 617291"/>
                  <a:gd name="connsiteX14" fmla="*/ 655 w 505131"/>
                  <a:gd name="connsiteY14" fmla="*/ 411160 h 617291"/>
                  <a:gd name="connsiteX15" fmla="*/ 14374 w 505131"/>
                  <a:gd name="connsiteY15" fmla="*/ 298384 h 617291"/>
                  <a:gd name="connsiteX16" fmla="*/ 101239 w 505131"/>
                  <a:gd name="connsiteY16" fmla="*/ 216088 h 617291"/>
                  <a:gd name="connsiteX17" fmla="*/ 167900 w 505131"/>
                  <a:gd name="connsiteY17" fmla="*/ 197603 h 617291"/>
                  <a:gd name="connsiteX18" fmla="*/ 117956 w 505131"/>
                  <a:gd name="connsiteY18" fmla="*/ 154588 h 617291"/>
                  <a:gd name="connsiteX0" fmla="*/ 117956 w 505131"/>
                  <a:gd name="connsiteY0" fmla="*/ 154383 h 617086"/>
                  <a:gd name="connsiteX1" fmla="*/ 143074 w 505131"/>
                  <a:gd name="connsiteY1" fmla="*/ 30004 h 617086"/>
                  <a:gd name="connsiteX2" fmla="*/ 324581 w 505131"/>
                  <a:gd name="connsiteY2" fmla="*/ 30594 h 617086"/>
                  <a:gd name="connsiteX3" fmla="*/ 345521 w 505131"/>
                  <a:gd name="connsiteY3" fmla="*/ 158021 h 617086"/>
                  <a:gd name="connsiteX4" fmla="*/ 310319 w 505131"/>
                  <a:gd name="connsiteY4" fmla="*/ 191302 h 617086"/>
                  <a:gd name="connsiteX5" fmla="*/ 404515 w 505131"/>
                  <a:gd name="connsiteY5" fmla="*/ 208263 h 617086"/>
                  <a:gd name="connsiteX6" fmla="*/ 486809 w 505131"/>
                  <a:gd name="connsiteY6" fmla="*/ 307324 h 617086"/>
                  <a:gd name="connsiteX7" fmla="*/ 505131 w 505131"/>
                  <a:gd name="connsiteY7" fmla="*/ 424663 h 617086"/>
                  <a:gd name="connsiteX8" fmla="*/ 402991 w 505131"/>
                  <a:gd name="connsiteY8" fmla="*/ 453629 h 617086"/>
                  <a:gd name="connsiteX9" fmla="*/ 386227 w 505131"/>
                  <a:gd name="connsiteY9" fmla="*/ 322563 h 617086"/>
                  <a:gd name="connsiteX10" fmla="*/ 390801 w 505131"/>
                  <a:gd name="connsiteY10" fmla="*/ 607553 h 617086"/>
                  <a:gd name="connsiteX11" fmla="*/ 102763 w 505131"/>
                  <a:gd name="connsiteY11" fmla="*/ 606027 h 617086"/>
                  <a:gd name="connsiteX12" fmla="*/ 78379 w 505131"/>
                  <a:gd name="connsiteY12" fmla="*/ 308847 h 617086"/>
                  <a:gd name="connsiteX13" fmla="*/ 67715 w 505131"/>
                  <a:gd name="connsiteY13" fmla="*/ 444485 h 617086"/>
                  <a:gd name="connsiteX14" fmla="*/ 655 w 505131"/>
                  <a:gd name="connsiteY14" fmla="*/ 410955 h 617086"/>
                  <a:gd name="connsiteX15" fmla="*/ 14374 w 505131"/>
                  <a:gd name="connsiteY15" fmla="*/ 298179 h 617086"/>
                  <a:gd name="connsiteX16" fmla="*/ 101239 w 505131"/>
                  <a:gd name="connsiteY16" fmla="*/ 215883 h 617086"/>
                  <a:gd name="connsiteX17" fmla="*/ 167900 w 505131"/>
                  <a:gd name="connsiteY17" fmla="*/ 197398 h 617086"/>
                  <a:gd name="connsiteX18" fmla="*/ 117956 w 505131"/>
                  <a:gd name="connsiteY18" fmla="*/ 154383 h 617086"/>
                  <a:gd name="connsiteX0" fmla="*/ 117956 w 505131"/>
                  <a:gd name="connsiteY0" fmla="*/ 154151 h 616854"/>
                  <a:gd name="connsiteX1" fmla="*/ 143074 w 505131"/>
                  <a:gd name="connsiteY1" fmla="*/ 29772 h 616854"/>
                  <a:gd name="connsiteX2" fmla="*/ 324581 w 505131"/>
                  <a:gd name="connsiteY2" fmla="*/ 30362 h 616854"/>
                  <a:gd name="connsiteX3" fmla="*/ 345521 w 505131"/>
                  <a:gd name="connsiteY3" fmla="*/ 157789 h 616854"/>
                  <a:gd name="connsiteX4" fmla="*/ 310319 w 505131"/>
                  <a:gd name="connsiteY4" fmla="*/ 191070 h 616854"/>
                  <a:gd name="connsiteX5" fmla="*/ 404515 w 505131"/>
                  <a:gd name="connsiteY5" fmla="*/ 208031 h 616854"/>
                  <a:gd name="connsiteX6" fmla="*/ 486809 w 505131"/>
                  <a:gd name="connsiteY6" fmla="*/ 307092 h 616854"/>
                  <a:gd name="connsiteX7" fmla="*/ 505131 w 505131"/>
                  <a:gd name="connsiteY7" fmla="*/ 424431 h 616854"/>
                  <a:gd name="connsiteX8" fmla="*/ 402991 w 505131"/>
                  <a:gd name="connsiteY8" fmla="*/ 453397 h 616854"/>
                  <a:gd name="connsiteX9" fmla="*/ 386227 w 505131"/>
                  <a:gd name="connsiteY9" fmla="*/ 322331 h 616854"/>
                  <a:gd name="connsiteX10" fmla="*/ 390801 w 505131"/>
                  <a:gd name="connsiteY10" fmla="*/ 607321 h 616854"/>
                  <a:gd name="connsiteX11" fmla="*/ 102763 w 505131"/>
                  <a:gd name="connsiteY11" fmla="*/ 605795 h 616854"/>
                  <a:gd name="connsiteX12" fmla="*/ 78379 w 505131"/>
                  <a:gd name="connsiteY12" fmla="*/ 308615 h 616854"/>
                  <a:gd name="connsiteX13" fmla="*/ 67715 w 505131"/>
                  <a:gd name="connsiteY13" fmla="*/ 444253 h 616854"/>
                  <a:gd name="connsiteX14" fmla="*/ 655 w 505131"/>
                  <a:gd name="connsiteY14" fmla="*/ 410723 h 616854"/>
                  <a:gd name="connsiteX15" fmla="*/ 14374 w 505131"/>
                  <a:gd name="connsiteY15" fmla="*/ 297947 h 616854"/>
                  <a:gd name="connsiteX16" fmla="*/ 101239 w 505131"/>
                  <a:gd name="connsiteY16" fmla="*/ 215651 h 616854"/>
                  <a:gd name="connsiteX17" fmla="*/ 167900 w 505131"/>
                  <a:gd name="connsiteY17" fmla="*/ 197166 h 616854"/>
                  <a:gd name="connsiteX18" fmla="*/ 117956 w 505131"/>
                  <a:gd name="connsiteY18" fmla="*/ 154151 h 616854"/>
                  <a:gd name="connsiteX0" fmla="*/ 117956 w 505131"/>
                  <a:gd name="connsiteY0" fmla="*/ 154407 h 617110"/>
                  <a:gd name="connsiteX1" fmla="*/ 143074 w 505131"/>
                  <a:gd name="connsiteY1" fmla="*/ 30028 h 617110"/>
                  <a:gd name="connsiteX2" fmla="*/ 324581 w 505131"/>
                  <a:gd name="connsiteY2" fmla="*/ 30618 h 617110"/>
                  <a:gd name="connsiteX3" fmla="*/ 345521 w 505131"/>
                  <a:gd name="connsiteY3" fmla="*/ 158045 h 617110"/>
                  <a:gd name="connsiteX4" fmla="*/ 310319 w 505131"/>
                  <a:gd name="connsiteY4" fmla="*/ 191326 h 617110"/>
                  <a:gd name="connsiteX5" fmla="*/ 404515 w 505131"/>
                  <a:gd name="connsiteY5" fmla="*/ 208287 h 617110"/>
                  <a:gd name="connsiteX6" fmla="*/ 486809 w 505131"/>
                  <a:gd name="connsiteY6" fmla="*/ 307348 h 617110"/>
                  <a:gd name="connsiteX7" fmla="*/ 505131 w 505131"/>
                  <a:gd name="connsiteY7" fmla="*/ 424687 h 617110"/>
                  <a:gd name="connsiteX8" fmla="*/ 402991 w 505131"/>
                  <a:gd name="connsiteY8" fmla="*/ 453653 h 617110"/>
                  <a:gd name="connsiteX9" fmla="*/ 386227 w 505131"/>
                  <a:gd name="connsiteY9" fmla="*/ 322587 h 617110"/>
                  <a:gd name="connsiteX10" fmla="*/ 390801 w 505131"/>
                  <a:gd name="connsiteY10" fmla="*/ 607577 h 617110"/>
                  <a:gd name="connsiteX11" fmla="*/ 102763 w 505131"/>
                  <a:gd name="connsiteY11" fmla="*/ 606051 h 617110"/>
                  <a:gd name="connsiteX12" fmla="*/ 78379 w 505131"/>
                  <a:gd name="connsiteY12" fmla="*/ 308871 h 617110"/>
                  <a:gd name="connsiteX13" fmla="*/ 67715 w 505131"/>
                  <a:gd name="connsiteY13" fmla="*/ 444509 h 617110"/>
                  <a:gd name="connsiteX14" fmla="*/ 655 w 505131"/>
                  <a:gd name="connsiteY14" fmla="*/ 410979 h 617110"/>
                  <a:gd name="connsiteX15" fmla="*/ 14374 w 505131"/>
                  <a:gd name="connsiteY15" fmla="*/ 298203 h 617110"/>
                  <a:gd name="connsiteX16" fmla="*/ 101239 w 505131"/>
                  <a:gd name="connsiteY16" fmla="*/ 215907 h 617110"/>
                  <a:gd name="connsiteX17" fmla="*/ 167900 w 505131"/>
                  <a:gd name="connsiteY17" fmla="*/ 197422 h 617110"/>
                  <a:gd name="connsiteX18" fmla="*/ 117956 w 505131"/>
                  <a:gd name="connsiteY18" fmla="*/ 154407 h 617110"/>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5173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761 w 505131"/>
                  <a:gd name="connsiteY4" fmla="*/ 186058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44111 h 602832"/>
                  <a:gd name="connsiteX1" fmla="*/ 143074 w 505131"/>
                  <a:gd name="connsiteY1" fmla="*/ 15750 h 602832"/>
                  <a:gd name="connsiteX2" fmla="*/ 324581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3697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1928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3938 h 602659"/>
                  <a:gd name="connsiteX1" fmla="*/ 143074 w 505131"/>
                  <a:gd name="connsiteY1" fmla="*/ 15577 h 602659"/>
                  <a:gd name="connsiteX2" fmla="*/ 322370 w 505131"/>
                  <a:gd name="connsiteY2" fmla="*/ 15282 h 602659"/>
                  <a:gd name="connsiteX3" fmla="*/ 345079 w 505131"/>
                  <a:gd name="connsiteY3" fmla="*/ 144479 h 602659"/>
                  <a:gd name="connsiteX4" fmla="*/ 310761 w 505131"/>
                  <a:gd name="connsiteY4" fmla="*/ 178202 h 602659"/>
                  <a:gd name="connsiteX5" fmla="*/ 404515 w 505131"/>
                  <a:gd name="connsiteY5" fmla="*/ 193836 h 602659"/>
                  <a:gd name="connsiteX6" fmla="*/ 486809 w 505131"/>
                  <a:gd name="connsiteY6" fmla="*/ 292897 h 602659"/>
                  <a:gd name="connsiteX7" fmla="*/ 505131 w 505131"/>
                  <a:gd name="connsiteY7" fmla="*/ 410236 h 602659"/>
                  <a:gd name="connsiteX8" fmla="*/ 402991 w 505131"/>
                  <a:gd name="connsiteY8" fmla="*/ 439202 h 602659"/>
                  <a:gd name="connsiteX9" fmla="*/ 386227 w 505131"/>
                  <a:gd name="connsiteY9" fmla="*/ 308136 h 602659"/>
                  <a:gd name="connsiteX10" fmla="*/ 390801 w 505131"/>
                  <a:gd name="connsiteY10" fmla="*/ 593126 h 602659"/>
                  <a:gd name="connsiteX11" fmla="*/ 102763 w 505131"/>
                  <a:gd name="connsiteY11" fmla="*/ 591600 h 602659"/>
                  <a:gd name="connsiteX12" fmla="*/ 78379 w 505131"/>
                  <a:gd name="connsiteY12" fmla="*/ 294420 h 602659"/>
                  <a:gd name="connsiteX13" fmla="*/ 67715 w 505131"/>
                  <a:gd name="connsiteY13" fmla="*/ 430058 h 602659"/>
                  <a:gd name="connsiteX14" fmla="*/ 655 w 505131"/>
                  <a:gd name="connsiteY14" fmla="*/ 396528 h 602659"/>
                  <a:gd name="connsiteX15" fmla="*/ 14374 w 505131"/>
                  <a:gd name="connsiteY15" fmla="*/ 283752 h 602659"/>
                  <a:gd name="connsiteX16" fmla="*/ 101239 w 505131"/>
                  <a:gd name="connsiteY16" fmla="*/ 201456 h 602659"/>
                  <a:gd name="connsiteX17" fmla="*/ 166131 w 505131"/>
                  <a:gd name="connsiteY17" fmla="*/ 183414 h 602659"/>
                  <a:gd name="connsiteX18" fmla="*/ 119725 w 505131"/>
                  <a:gd name="connsiteY18" fmla="*/ 143938 h 602659"/>
                  <a:gd name="connsiteX0" fmla="*/ 119725 w 505131"/>
                  <a:gd name="connsiteY0" fmla="*/ 152768 h 611489"/>
                  <a:gd name="connsiteX1" fmla="*/ 143074 w 505131"/>
                  <a:gd name="connsiteY1" fmla="*/ 24407 h 611489"/>
                  <a:gd name="connsiteX2" fmla="*/ 322370 w 505131"/>
                  <a:gd name="connsiteY2" fmla="*/ 24112 h 611489"/>
                  <a:gd name="connsiteX3" fmla="*/ 345079 w 505131"/>
                  <a:gd name="connsiteY3" fmla="*/ 153309 h 611489"/>
                  <a:gd name="connsiteX4" fmla="*/ 310761 w 505131"/>
                  <a:gd name="connsiteY4" fmla="*/ 187032 h 611489"/>
                  <a:gd name="connsiteX5" fmla="*/ 404515 w 505131"/>
                  <a:gd name="connsiteY5" fmla="*/ 202666 h 611489"/>
                  <a:gd name="connsiteX6" fmla="*/ 486809 w 505131"/>
                  <a:gd name="connsiteY6" fmla="*/ 301727 h 611489"/>
                  <a:gd name="connsiteX7" fmla="*/ 505131 w 505131"/>
                  <a:gd name="connsiteY7" fmla="*/ 419066 h 611489"/>
                  <a:gd name="connsiteX8" fmla="*/ 402991 w 505131"/>
                  <a:gd name="connsiteY8" fmla="*/ 448032 h 611489"/>
                  <a:gd name="connsiteX9" fmla="*/ 386227 w 505131"/>
                  <a:gd name="connsiteY9" fmla="*/ 316966 h 611489"/>
                  <a:gd name="connsiteX10" fmla="*/ 390801 w 505131"/>
                  <a:gd name="connsiteY10" fmla="*/ 601956 h 611489"/>
                  <a:gd name="connsiteX11" fmla="*/ 102763 w 505131"/>
                  <a:gd name="connsiteY11" fmla="*/ 600430 h 611489"/>
                  <a:gd name="connsiteX12" fmla="*/ 78379 w 505131"/>
                  <a:gd name="connsiteY12" fmla="*/ 303250 h 611489"/>
                  <a:gd name="connsiteX13" fmla="*/ 67715 w 505131"/>
                  <a:gd name="connsiteY13" fmla="*/ 438888 h 611489"/>
                  <a:gd name="connsiteX14" fmla="*/ 655 w 505131"/>
                  <a:gd name="connsiteY14" fmla="*/ 405358 h 611489"/>
                  <a:gd name="connsiteX15" fmla="*/ 14374 w 505131"/>
                  <a:gd name="connsiteY15" fmla="*/ 292582 h 611489"/>
                  <a:gd name="connsiteX16" fmla="*/ 101239 w 505131"/>
                  <a:gd name="connsiteY16" fmla="*/ 210286 h 611489"/>
                  <a:gd name="connsiteX17" fmla="*/ 166131 w 505131"/>
                  <a:gd name="connsiteY17" fmla="*/ 192244 h 611489"/>
                  <a:gd name="connsiteX18" fmla="*/ 119725 w 505131"/>
                  <a:gd name="connsiteY18" fmla="*/ 152768 h 611489"/>
                  <a:gd name="connsiteX0" fmla="*/ 119725 w 505131"/>
                  <a:gd name="connsiteY0" fmla="*/ 157406 h 616127"/>
                  <a:gd name="connsiteX1" fmla="*/ 143074 w 505131"/>
                  <a:gd name="connsiteY1" fmla="*/ 29045 h 616127"/>
                  <a:gd name="connsiteX2" fmla="*/ 322370 w 505131"/>
                  <a:gd name="connsiteY2" fmla="*/ 28750 h 616127"/>
                  <a:gd name="connsiteX3" fmla="*/ 345079 w 505131"/>
                  <a:gd name="connsiteY3" fmla="*/ 157947 h 616127"/>
                  <a:gd name="connsiteX4" fmla="*/ 310761 w 505131"/>
                  <a:gd name="connsiteY4" fmla="*/ 191670 h 616127"/>
                  <a:gd name="connsiteX5" fmla="*/ 404515 w 505131"/>
                  <a:gd name="connsiteY5" fmla="*/ 207304 h 616127"/>
                  <a:gd name="connsiteX6" fmla="*/ 486809 w 505131"/>
                  <a:gd name="connsiteY6" fmla="*/ 306365 h 616127"/>
                  <a:gd name="connsiteX7" fmla="*/ 505131 w 505131"/>
                  <a:gd name="connsiteY7" fmla="*/ 423704 h 616127"/>
                  <a:gd name="connsiteX8" fmla="*/ 402991 w 505131"/>
                  <a:gd name="connsiteY8" fmla="*/ 452670 h 616127"/>
                  <a:gd name="connsiteX9" fmla="*/ 386227 w 505131"/>
                  <a:gd name="connsiteY9" fmla="*/ 321604 h 616127"/>
                  <a:gd name="connsiteX10" fmla="*/ 390801 w 505131"/>
                  <a:gd name="connsiteY10" fmla="*/ 606594 h 616127"/>
                  <a:gd name="connsiteX11" fmla="*/ 102763 w 505131"/>
                  <a:gd name="connsiteY11" fmla="*/ 605068 h 616127"/>
                  <a:gd name="connsiteX12" fmla="*/ 78379 w 505131"/>
                  <a:gd name="connsiteY12" fmla="*/ 307888 h 616127"/>
                  <a:gd name="connsiteX13" fmla="*/ 67715 w 505131"/>
                  <a:gd name="connsiteY13" fmla="*/ 443526 h 616127"/>
                  <a:gd name="connsiteX14" fmla="*/ 655 w 505131"/>
                  <a:gd name="connsiteY14" fmla="*/ 409996 h 616127"/>
                  <a:gd name="connsiteX15" fmla="*/ 14374 w 505131"/>
                  <a:gd name="connsiteY15" fmla="*/ 297220 h 616127"/>
                  <a:gd name="connsiteX16" fmla="*/ 101239 w 505131"/>
                  <a:gd name="connsiteY16" fmla="*/ 214924 h 616127"/>
                  <a:gd name="connsiteX17" fmla="*/ 166131 w 505131"/>
                  <a:gd name="connsiteY17" fmla="*/ 196882 h 616127"/>
                  <a:gd name="connsiteX18" fmla="*/ 119725 w 505131"/>
                  <a:gd name="connsiteY18" fmla="*/ 157406 h 616127"/>
                  <a:gd name="connsiteX0" fmla="*/ 119725 w 505131"/>
                  <a:gd name="connsiteY0" fmla="*/ 156893 h 615614"/>
                  <a:gd name="connsiteX1" fmla="*/ 143074 w 505131"/>
                  <a:gd name="connsiteY1" fmla="*/ 28532 h 615614"/>
                  <a:gd name="connsiteX2" fmla="*/ 322370 w 505131"/>
                  <a:gd name="connsiteY2" fmla="*/ 28237 h 615614"/>
                  <a:gd name="connsiteX3" fmla="*/ 345079 w 505131"/>
                  <a:gd name="connsiteY3" fmla="*/ 157434 h 615614"/>
                  <a:gd name="connsiteX4" fmla="*/ 310761 w 505131"/>
                  <a:gd name="connsiteY4" fmla="*/ 191157 h 615614"/>
                  <a:gd name="connsiteX5" fmla="*/ 404515 w 505131"/>
                  <a:gd name="connsiteY5" fmla="*/ 206791 h 615614"/>
                  <a:gd name="connsiteX6" fmla="*/ 486809 w 505131"/>
                  <a:gd name="connsiteY6" fmla="*/ 305852 h 615614"/>
                  <a:gd name="connsiteX7" fmla="*/ 505131 w 505131"/>
                  <a:gd name="connsiteY7" fmla="*/ 423191 h 615614"/>
                  <a:gd name="connsiteX8" fmla="*/ 402991 w 505131"/>
                  <a:gd name="connsiteY8" fmla="*/ 452157 h 615614"/>
                  <a:gd name="connsiteX9" fmla="*/ 386227 w 505131"/>
                  <a:gd name="connsiteY9" fmla="*/ 321091 h 615614"/>
                  <a:gd name="connsiteX10" fmla="*/ 390801 w 505131"/>
                  <a:gd name="connsiteY10" fmla="*/ 606081 h 615614"/>
                  <a:gd name="connsiteX11" fmla="*/ 102763 w 505131"/>
                  <a:gd name="connsiteY11" fmla="*/ 604555 h 615614"/>
                  <a:gd name="connsiteX12" fmla="*/ 78379 w 505131"/>
                  <a:gd name="connsiteY12" fmla="*/ 307375 h 615614"/>
                  <a:gd name="connsiteX13" fmla="*/ 67715 w 505131"/>
                  <a:gd name="connsiteY13" fmla="*/ 443013 h 615614"/>
                  <a:gd name="connsiteX14" fmla="*/ 655 w 505131"/>
                  <a:gd name="connsiteY14" fmla="*/ 409483 h 615614"/>
                  <a:gd name="connsiteX15" fmla="*/ 14374 w 505131"/>
                  <a:gd name="connsiteY15" fmla="*/ 296707 h 615614"/>
                  <a:gd name="connsiteX16" fmla="*/ 101239 w 505131"/>
                  <a:gd name="connsiteY16" fmla="*/ 214411 h 615614"/>
                  <a:gd name="connsiteX17" fmla="*/ 166131 w 505131"/>
                  <a:gd name="connsiteY17" fmla="*/ 196369 h 615614"/>
                  <a:gd name="connsiteX18" fmla="*/ 119725 w 505131"/>
                  <a:gd name="connsiteY18" fmla="*/ 156893 h 615614"/>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2920"/>
                  <a:gd name="connsiteY0" fmla="*/ 157323 h 616044"/>
                  <a:gd name="connsiteX1" fmla="*/ 143074 w 502920"/>
                  <a:gd name="connsiteY1" fmla="*/ 28962 h 616044"/>
                  <a:gd name="connsiteX2" fmla="*/ 322370 w 502920"/>
                  <a:gd name="connsiteY2" fmla="*/ 28667 h 616044"/>
                  <a:gd name="connsiteX3" fmla="*/ 345079 w 502920"/>
                  <a:gd name="connsiteY3" fmla="*/ 157864 h 616044"/>
                  <a:gd name="connsiteX4" fmla="*/ 310761 w 502920"/>
                  <a:gd name="connsiteY4" fmla="*/ 191587 h 616044"/>
                  <a:gd name="connsiteX5" fmla="*/ 400535 w 502920"/>
                  <a:gd name="connsiteY5" fmla="*/ 210761 h 616044"/>
                  <a:gd name="connsiteX6" fmla="*/ 486809 w 502920"/>
                  <a:gd name="connsiteY6" fmla="*/ 306282 h 616044"/>
                  <a:gd name="connsiteX7" fmla="*/ 502920 w 502920"/>
                  <a:gd name="connsiteY7" fmla="*/ 424948 h 616044"/>
                  <a:gd name="connsiteX8" fmla="*/ 402991 w 502920"/>
                  <a:gd name="connsiteY8" fmla="*/ 452587 h 616044"/>
                  <a:gd name="connsiteX9" fmla="*/ 386227 w 502920"/>
                  <a:gd name="connsiteY9" fmla="*/ 321521 h 616044"/>
                  <a:gd name="connsiteX10" fmla="*/ 390801 w 502920"/>
                  <a:gd name="connsiteY10" fmla="*/ 606511 h 616044"/>
                  <a:gd name="connsiteX11" fmla="*/ 102763 w 502920"/>
                  <a:gd name="connsiteY11" fmla="*/ 604985 h 616044"/>
                  <a:gd name="connsiteX12" fmla="*/ 78379 w 502920"/>
                  <a:gd name="connsiteY12" fmla="*/ 307805 h 616044"/>
                  <a:gd name="connsiteX13" fmla="*/ 67715 w 502920"/>
                  <a:gd name="connsiteY13" fmla="*/ 443443 h 616044"/>
                  <a:gd name="connsiteX14" fmla="*/ 655 w 502920"/>
                  <a:gd name="connsiteY14" fmla="*/ 409913 h 616044"/>
                  <a:gd name="connsiteX15" fmla="*/ 14374 w 502920"/>
                  <a:gd name="connsiteY15" fmla="*/ 297137 h 616044"/>
                  <a:gd name="connsiteX16" fmla="*/ 101239 w 502920"/>
                  <a:gd name="connsiteY16" fmla="*/ 214841 h 616044"/>
                  <a:gd name="connsiteX17" fmla="*/ 166131 w 502920"/>
                  <a:gd name="connsiteY17" fmla="*/ 196799 h 616044"/>
                  <a:gd name="connsiteX18" fmla="*/ 119725 w 502920"/>
                  <a:gd name="connsiteY18" fmla="*/ 157323 h 616044"/>
                  <a:gd name="connsiteX0" fmla="*/ 119725 w 503356"/>
                  <a:gd name="connsiteY0" fmla="*/ 157323 h 616044"/>
                  <a:gd name="connsiteX1" fmla="*/ 143074 w 503356"/>
                  <a:gd name="connsiteY1" fmla="*/ 28962 h 616044"/>
                  <a:gd name="connsiteX2" fmla="*/ 322370 w 503356"/>
                  <a:gd name="connsiteY2" fmla="*/ 28667 h 616044"/>
                  <a:gd name="connsiteX3" fmla="*/ 345079 w 503356"/>
                  <a:gd name="connsiteY3" fmla="*/ 157864 h 616044"/>
                  <a:gd name="connsiteX4" fmla="*/ 310761 w 503356"/>
                  <a:gd name="connsiteY4" fmla="*/ 191587 h 616044"/>
                  <a:gd name="connsiteX5" fmla="*/ 400535 w 503356"/>
                  <a:gd name="connsiteY5" fmla="*/ 210761 h 616044"/>
                  <a:gd name="connsiteX6" fmla="*/ 486809 w 503356"/>
                  <a:gd name="connsiteY6" fmla="*/ 306282 h 616044"/>
                  <a:gd name="connsiteX7" fmla="*/ 502920 w 503356"/>
                  <a:gd name="connsiteY7" fmla="*/ 424948 h 616044"/>
                  <a:gd name="connsiteX8" fmla="*/ 402991 w 503356"/>
                  <a:gd name="connsiteY8" fmla="*/ 452587 h 616044"/>
                  <a:gd name="connsiteX9" fmla="*/ 386227 w 503356"/>
                  <a:gd name="connsiteY9" fmla="*/ 321521 h 616044"/>
                  <a:gd name="connsiteX10" fmla="*/ 390801 w 503356"/>
                  <a:gd name="connsiteY10" fmla="*/ 606511 h 616044"/>
                  <a:gd name="connsiteX11" fmla="*/ 102763 w 503356"/>
                  <a:gd name="connsiteY11" fmla="*/ 604985 h 616044"/>
                  <a:gd name="connsiteX12" fmla="*/ 78379 w 503356"/>
                  <a:gd name="connsiteY12" fmla="*/ 307805 h 616044"/>
                  <a:gd name="connsiteX13" fmla="*/ 67715 w 503356"/>
                  <a:gd name="connsiteY13" fmla="*/ 443443 h 616044"/>
                  <a:gd name="connsiteX14" fmla="*/ 655 w 503356"/>
                  <a:gd name="connsiteY14" fmla="*/ 409913 h 616044"/>
                  <a:gd name="connsiteX15" fmla="*/ 14374 w 503356"/>
                  <a:gd name="connsiteY15" fmla="*/ 297137 h 616044"/>
                  <a:gd name="connsiteX16" fmla="*/ 101239 w 503356"/>
                  <a:gd name="connsiteY16" fmla="*/ 214841 h 616044"/>
                  <a:gd name="connsiteX17" fmla="*/ 166131 w 503356"/>
                  <a:gd name="connsiteY17" fmla="*/ 196799 h 616044"/>
                  <a:gd name="connsiteX18" fmla="*/ 119725 w 503356"/>
                  <a:gd name="connsiteY18" fmla="*/ 157323 h 616044"/>
                  <a:gd name="connsiteX0" fmla="*/ 119725 w 503168"/>
                  <a:gd name="connsiteY0" fmla="*/ 157323 h 616044"/>
                  <a:gd name="connsiteX1" fmla="*/ 143074 w 503168"/>
                  <a:gd name="connsiteY1" fmla="*/ 28962 h 616044"/>
                  <a:gd name="connsiteX2" fmla="*/ 322370 w 503168"/>
                  <a:gd name="connsiteY2" fmla="*/ 28667 h 616044"/>
                  <a:gd name="connsiteX3" fmla="*/ 345079 w 503168"/>
                  <a:gd name="connsiteY3" fmla="*/ 157864 h 616044"/>
                  <a:gd name="connsiteX4" fmla="*/ 310761 w 503168"/>
                  <a:gd name="connsiteY4" fmla="*/ 191587 h 616044"/>
                  <a:gd name="connsiteX5" fmla="*/ 400535 w 503168"/>
                  <a:gd name="connsiteY5" fmla="*/ 210761 h 616044"/>
                  <a:gd name="connsiteX6" fmla="*/ 486809 w 503168"/>
                  <a:gd name="connsiteY6" fmla="*/ 306282 h 616044"/>
                  <a:gd name="connsiteX7" fmla="*/ 502920 w 503168"/>
                  <a:gd name="connsiteY7" fmla="*/ 424948 h 616044"/>
                  <a:gd name="connsiteX8" fmla="*/ 402991 w 503168"/>
                  <a:gd name="connsiteY8" fmla="*/ 452587 h 616044"/>
                  <a:gd name="connsiteX9" fmla="*/ 386227 w 503168"/>
                  <a:gd name="connsiteY9" fmla="*/ 321521 h 616044"/>
                  <a:gd name="connsiteX10" fmla="*/ 390801 w 503168"/>
                  <a:gd name="connsiteY10" fmla="*/ 606511 h 616044"/>
                  <a:gd name="connsiteX11" fmla="*/ 102763 w 503168"/>
                  <a:gd name="connsiteY11" fmla="*/ 604985 h 616044"/>
                  <a:gd name="connsiteX12" fmla="*/ 78379 w 503168"/>
                  <a:gd name="connsiteY12" fmla="*/ 307805 h 616044"/>
                  <a:gd name="connsiteX13" fmla="*/ 67715 w 503168"/>
                  <a:gd name="connsiteY13" fmla="*/ 443443 h 616044"/>
                  <a:gd name="connsiteX14" fmla="*/ 655 w 503168"/>
                  <a:gd name="connsiteY14" fmla="*/ 409913 h 616044"/>
                  <a:gd name="connsiteX15" fmla="*/ 14374 w 503168"/>
                  <a:gd name="connsiteY15" fmla="*/ 297137 h 616044"/>
                  <a:gd name="connsiteX16" fmla="*/ 101239 w 503168"/>
                  <a:gd name="connsiteY16" fmla="*/ 214841 h 616044"/>
                  <a:gd name="connsiteX17" fmla="*/ 166131 w 503168"/>
                  <a:gd name="connsiteY17" fmla="*/ 196799 h 616044"/>
                  <a:gd name="connsiteX18" fmla="*/ 119725 w 503168"/>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2991 w 503134"/>
                  <a:gd name="connsiteY8" fmla="*/ 452587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529 w 503134"/>
                  <a:gd name="connsiteY8" fmla="*/ 457011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372"/>
                  <a:gd name="connsiteX1" fmla="*/ 143074 w 503134"/>
                  <a:gd name="connsiteY1" fmla="*/ 28962 h 616372"/>
                  <a:gd name="connsiteX2" fmla="*/ 322370 w 503134"/>
                  <a:gd name="connsiteY2" fmla="*/ 28667 h 616372"/>
                  <a:gd name="connsiteX3" fmla="*/ 345079 w 503134"/>
                  <a:gd name="connsiteY3" fmla="*/ 157864 h 616372"/>
                  <a:gd name="connsiteX4" fmla="*/ 310761 w 503134"/>
                  <a:gd name="connsiteY4" fmla="*/ 191587 h 616372"/>
                  <a:gd name="connsiteX5" fmla="*/ 400535 w 503134"/>
                  <a:gd name="connsiteY5" fmla="*/ 210761 h 616372"/>
                  <a:gd name="connsiteX6" fmla="*/ 486809 w 503134"/>
                  <a:gd name="connsiteY6" fmla="*/ 306282 h 616372"/>
                  <a:gd name="connsiteX7" fmla="*/ 502920 w 503134"/>
                  <a:gd name="connsiteY7" fmla="*/ 424948 h 616372"/>
                  <a:gd name="connsiteX8" fmla="*/ 406087 w 503134"/>
                  <a:gd name="connsiteY8" fmla="*/ 457453 h 616372"/>
                  <a:gd name="connsiteX9" fmla="*/ 388438 w 503134"/>
                  <a:gd name="connsiteY9" fmla="*/ 326388 h 616372"/>
                  <a:gd name="connsiteX10" fmla="*/ 390801 w 503134"/>
                  <a:gd name="connsiteY10" fmla="*/ 606511 h 616372"/>
                  <a:gd name="connsiteX11" fmla="*/ 102763 w 503134"/>
                  <a:gd name="connsiteY11" fmla="*/ 604985 h 616372"/>
                  <a:gd name="connsiteX12" fmla="*/ 78379 w 503134"/>
                  <a:gd name="connsiteY12" fmla="*/ 307805 h 616372"/>
                  <a:gd name="connsiteX13" fmla="*/ 67715 w 503134"/>
                  <a:gd name="connsiteY13" fmla="*/ 443443 h 616372"/>
                  <a:gd name="connsiteX14" fmla="*/ 655 w 503134"/>
                  <a:gd name="connsiteY14" fmla="*/ 409913 h 616372"/>
                  <a:gd name="connsiteX15" fmla="*/ 14374 w 503134"/>
                  <a:gd name="connsiteY15" fmla="*/ 297137 h 616372"/>
                  <a:gd name="connsiteX16" fmla="*/ 101239 w 503134"/>
                  <a:gd name="connsiteY16" fmla="*/ 214841 h 616372"/>
                  <a:gd name="connsiteX17" fmla="*/ 166131 w 503134"/>
                  <a:gd name="connsiteY17" fmla="*/ 196799 h 616372"/>
                  <a:gd name="connsiteX18" fmla="*/ 119725 w 503134"/>
                  <a:gd name="connsiteY18" fmla="*/ 157323 h 616372"/>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787"/>
                  <a:gd name="connsiteX1" fmla="*/ 143074 w 503134"/>
                  <a:gd name="connsiteY1" fmla="*/ 28962 h 617787"/>
                  <a:gd name="connsiteX2" fmla="*/ 322370 w 503134"/>
                  <a:gd name="connsiteY2" fmla="*/ 28667 h 617787"/>
                  <a:gd name="connsiteX3" fmla="*/ 345079 w 503134"/>
                  <a:gd name="connsiteY3" fmla="*/ 157864 h 617787"/>
                  <a:gd name="connsiteX4" fmla="*/ 310761 w 503134"/>
                  <a:gd name="connsiteY4" fmla="*/ 191587 h 617787"/>
                  <a:gd name="connsiteX5" fmla="*/ 400535 w 503134"/>
                  <a:gd name="connsiteY5" fmla="*/ 210761 h 617787"/>
                  <a:gd name="connsiteX6" fmla="*/ 486809 w 503134"/>
                  <a:gd name="connsiteY6" fmla="*/ 306282 h 617787"/>
                  <a:gd name="connsiteX7" fmla="*/ 502920 w 503134"/>
                  <a:gd name="connsiteY7" fmla="*/ 424948 h 617787"/>
                  <a:gd name="connsiteX8" fmla="*/ 406087 w 503134"/>
                  <a:gd name="connsiteY8" fmla="*/ 457453 h 617787"/>
                  <a:gd name="connsiteX9" fmla="*/ 388438 w 503134"/>
                  <a:gd name="connsiteY9" fmla="*/ 326388 h 617787"/>
                  <a:gd name="connsiteX10" fmla="*/ 390801 w 503134"/>
                  <a:gd name="connsiteY10" fmla="*/ 606511 h 617787"/>
                  <a:gd name="connsiteX11" fmla="*/ 103487 w 503134"/>
                  <a:gd name="connsiteY11" fmla="*/ 606154 h 617787"/>
                  <a:gd name="connsiteX12" fmla="*/ 78379 w 503134"/>
                  <a:gd name="connsiteY12" fmla="*/ 307805 h 617787"/>
                  <a:gd name="connsiteX13" fmla="*/ 67715 w 503134"/>
                  <a:gd name="connsiteY13" fmla="*/ 443443 h 617787"/>
                  <a:gd name="connsiteX14" fmla="*/ 655 w 503134"/>
                  <a:gd name="connsiteY14" fmla="*/ 409913 h 617787"/>
                  <a:gd name="connsiteX15" fmla="*/ 14374 w 503134"/>
                  <a:gd name="connsiteY15" fmla="*/ 297137 h 617787"/>
                  <a:gd name="connsiteX16" fmla="*/ 101239 w 503134"/>
                  <a:gd name="connsiteY16" fmla="*/ 214841 h 617787"/>
                  <a:gd name="connsiteX17" fmla="*/ 166131 w 503134"/>
                  <a:gd name="connsiteY17" fmla="*/ 196799 h 617787"/>
                  <a:gd name="connsiteX18" fmla="*/ 119725 w 503134"/>
                  <a:gd name="connsiteY18" fmla="*/ 157323 h 617787"/>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7715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5946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5770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7993 w 501402"/>
                  <a:gd name="connsiteY0" fmla="*/ 157323 h 617292"/>
                  <a:gd name="connsiteX1" fmla="*/ 141342 w 501402"/>
                  <a:gd name="connsiteY1" fmla="*/ 28962 h 617292"/>
                  <a:gd name="connsiteX2" fmla="*/ 320638 w 501402"/>
                  <a:gd name="connsiteY2" fmla="*/ 28667 h 617292"/>
                  <a:gd name="connsiteX3" fmla="*/ 343347 w 501402"/>
                  <a:gd name="connsiteY3" fmla="*/ 157864 h 617292"/>
                  <a:gd name="connsiteX4" fmla="*/ 309029 w 501402"/>
                  <a:gd name="connsiteY4" fmla="*/ 191587 h 617292"/>
                  <a:gd name="connsiteX5" fmla="*/ 398803 w 501402"/>
                  <a:gd name="connsiteY5" fmla="*/ 210761 h 617292"/>
                  <a:gd name="connsiteX6" fmla="*/ 485077 w 501402"/>
                  <a:gd name="connsiteY6" fmla="*/ 306282 h 617292"/>
                  <a:gd name="connsiteX7" fmla="*/ 501188 w 501402"/>
                  <a:gd name="connsiteY7" fmla="*/ 424948 h 617292"/>
                  <a:gd name="connsiteX8" fmla="*/ 404355 w 501402"/>
                  <a:gd name="connsiteY8" fmla="*/ 457453 h 617292"/>
                  <a:gd name="connsiteX9" fmla="*/ 386706 w 501402"/>
                  <a:gd name="connsiteY9" fmla="*/ 326388 h 617292"/>
                  <a:gd name="connsiteX10" fmla="*/ 389069 w 501402"/>
                  <a:gd name="connsiteY10" fmla="*/ 606511 h 617292"/>
                  <a:gd name="connsiteX11" fmla="*/ 101755 w 501402"/>
                  <a:gd name="connsiteY11" fmla="*/ 606154 h 617292"/>
                  <a:gd name="connsiteX12" fmla="*/ 76647 w 501402"/>
                  <a:gd name="connsiteY12" fmla="*/ 317098 h 617292"/>
                  <a:gd name="connsiteX13" fmla="*/ 66425 w 501402"/>
                  <a:gd name="connsiteY13" fmla="*/ 443443 h 617292"/>
                  <a:gd name="connsiteX14" fmla="*/ 692 w 501402"/>
                  <a:gd name="connsiteY14" fmla="*/ 414338 h 617292"/>
                  <a:gd name="connsiteX15" fmla="*/ 13969 w 501402"/>
                  <a:gd name="connsiteY15" fmla="*/ 297137 h 617292"/>
                  <a:gd name="connsiteX16" fmla="*/ 99507 w 501402"/>
                  <a:gd name="connsiteY16" fmla="*/ 214841 h 617292"/>
                  <a:gd name="connsiteX17" fmla="*/ 164399 w 501402"/>
                  <a:gd name="connsiteY17" fmla="*/ 196799 h 617292"/>
                  <a:gd name="connsiteX18" fmla="*/ 117993 w 501402"/>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9757 w 503166"/>
                  <a:gd name="connsiteY0" fmla="*/ 157323 h 617292"/>
                  <a:gd name="connsiteX1" fmla="*/ 143106 w 503166"/>
                  <a:gd name="connsiteY1" fmla="*/ 28962 h 617292"/>
                  <a:gd name="connsiteX2" fmla="*/ 322402 w 503166"/>
                  <a:gd name="connsiteY2" fmla="*/ 28667 h 617292"/>
                  <a:gd name="connsiteX3" fmla="*/ 345111 w 503166"/>
                  <a:gd name="connsiteY3" fmla="*/ 157864 h 617292"/>
                  <a:gd name="connsiteX4" fmla="*/ 310793 w 503166"/>
                  <a:gd name="connsiteY4" fmla="*/ 191587 h 617292"/>
                  <a:gd name="connsiteX5" fmla="*/ 400567 w 503166"/>
                  <a:gd name="connsiteY5" fmla="*/ 210761 h 617292"/>
                  <a:gd name="connsiteX6" fmla="*/ 486841 w 503166"/>
                  <a:gd name="connsiteY6" fmla="*/ 306282 h 617292"/>
                  <a:gd name="connsiteX7" fmla="*/ 502952 w 503166"/>
                  <a:gd name="connsiteY7" fmla="*/ 424948 h 617292"/>
                  <a:gd name="connsiteX8" fmla="*/ 406119 w 503166"/>
                  <a:gd name="connsiteY8" fmla="*/ 457453 h 617292"/>
                  <a:gd name="connsiteX9" fmla="*/ 388470 w 503166"/>
                  <a:gd name="connsiteY9" fmla="*/ 326388 h 617292"/>
                  <a:gd name="connsiteX10" fmla="*/ 390833 w 503166"/>
                  <a:gd name="connsiteY10" fmla="*/ 606511 h 617292"/>
                  <a:gd name="connsiteX11" fmla="*/ 103519 w 503166"/>
                  <a:gd name="connsiteY11" fmla="*/ 606154 h 617292"/>
                  <a:gd name="connsiteX12" fmla="*/ 78411 w 503166"/>
                  <a:gd name="connsiteY12" fmla="*/ 317098 h 617292"/>
                  <a:gd name="connsiteX13" fmla="*/ 68189 w 503166"/>
                  <a:gd name="connsiteY13" fmla="*/ 443443 h 617292"/>
                  <a:gd name="connsiteX14" fmla="*/ 2456 w 503166"/>
                  <a:gd name="connsiteY14" fmla="*/ 414338 h 617292"/>
                  <a:gd name="connsiteX15" fmla="*/ 15733 w 503166"/>
                  <a:gd name="connsiteY15" fmla="*/ 297137 h 617292"/>
                  <a:gd name="connsiteX16" fmla="*/ 101271 w 503166"/>
                  <a:gd name="connsiteY16" fmla="*/ 214841 h 617292"/>
                  <a:gd name="connsiteX17" fmla="*/ 166163 w 503166"/>
                  <a:gd name="connsiteY17" fmla="*/ 196799 h 617292"/>
                  <a:gd name="connsiteX18" fmla="*/ 119757 w 503166"/>
                  <a:gd name="connsiteY18" fmla="*/ 157323 h 617292"/>
                  <a:gd name="connsiteX0" fmla="*/ 120355 w 503764"/>
                  <a:gd name="connsiteY0" fmla="*/ 157323 h 617292"/>
                  <a:gd name="connsiteX1" fmla="*/ 143704 w 503764"/>
                  <a:gd name="connsiteY1" fmla="*/ 28962 h 617292"/>
                  <a:gd name="connsiteX2" fmla="*/ 323000 w 503764"/>
                  <a:gd name="connsiteY2" fmla="*/ 28667 h 617292"/>
                  <a:gd name="connsiteX3" fmla="*/ 345709 w 503764"/>
                  <a:gd name="connsiteY3" fmla="*/ 157864 h 617292"/>
                  <a:gd name="connsiteX4" fmla="*/ 311391 w 503764"/>
                  <a:gd name="connsiteY4" fmla="*/ 191587 h 617292"/>
                  <a:gd name="connsiteX5" fmla="*/ 401165 w 503764"/>
                  <a:gd name="connsiteY5" fmla="*/ 210761 h 617292"/>
                  <a:gd name="connsiteX6" fmla="*/ 487439 w 503764"/>
                  <a:gd name="connsiteY6" fmla="*/ 306282 h 617292"/>
                  <a:gd name="connsiteX7" fmla="*/ 503550 w 503764"/>
                  <a:gd name="connsiteY7" fmla="*/ 424948 h 617292"/>
                  <a:gd name="connsiteX8" fmla="*/ 406717 w 503764"/>
                  <a:gd name="connsiteY8" fmla="*/ 457453 h 617292"/>
                  <a:gd name="connsiteX9" fmla="*/ 389068 w 503764"/>
                  <a:gd name="connsiteY9" fmla="*/ 326388 h 617292"/>
                  <a:gd name="connsiteX10" fmla="*/ 391431 w 503764"/>
                  <a:gd name="connsiteY10" fmla="*/ 606511 h 617292"/>
                  <a:gd name="connsiteX11" fmla="*/ 104117 w 503764"/>
                  <a:gd name="connsiteY11" fmla="*/ 606154 h 617292"/>
                  <a:gd name="connsiteX12" fmla="*/ 79009 w 503764"/>
                  <a:gd name="connsiteY12" fmla="*/ 317098 h 617292"/>
                  <a:gd name="connsiteX13" fmla="*/ 68787 w 503764"/>
                  <a:gd name="connsiteY13" fmla="*/ 443443 h 617292"/>
                  <a:gd name="connsiteX14" fmla="*/ 3054 w 503764"/>
                  <a:gd name="connsiteY14" fmla="*/ 414338 h 617292"/>
                  <a:gd name="connsiteX15" fmla="*/ 16331 w 503764"/>
                  <a:gd name="connsiteY15" fmla="*/ 297137 h 617292"/>
                  <a:gd name="connsiteX16" fmla="*/ 101869 w 503764"/>
                  <a:gd name="connsiteY16" fmla="*/ 214841 h 617292"/>
                  <a:gd name="connsiteX17" fmla="*/ 166761 w 503764"/>
                  <a:gd name="connsiteY17" fmla="*/ 196799 h 617292"/>
                  <a:gd name="connsiteX18" fmla="*/ 120355 w 503764"/>
                  <a:gd name="connsiteY18" fmla="*/ 157323 h 617292"/>
                  <a:gd name="connsiteX0" fmla="*/ 119758 w 503167"/>
                  <a:gd name="connsiteY0" fmla="*/ 157323 h 617292"/>
                  <a:gd name="connsiteX1" fmla="*/ 143107 w 503167"/>
                  <a:gd name="connsiteY1" fmla="*/ 28962 h 617292"/>
                  <a:gd name="connsiteX2" fmla="*/ 322403 w 503167"/>
                  <a:gd name="connsiteY2" fmla="*/ 28667 h 617292"/>
                  <a:gd name="connsiteX3" fmla="*/ 345112 w 503167"/>
                  <a:gd name="connsiteY3" fmla="*/ 157864 h 617292"/>
                  <a:gd name="connsiteX4" fmla="*/ 310794 w 503167"/>
                  <a:gd name="connsiteY4" fmla="*/ 191587 h 617292"/>
                  <a:gd name="connsiteX5" fmla="*/ 400568 w 503167"/>
                  <a:gd name="connsiteY5" fmla="*/ 210761 h 617292"/>
                  <a:gd name="connsiteX6" fmla="*/ 486842 w 503167"/>
                  <a:gd name="connsiteY6" fmla="*/ 306282 h 617292"/>
                  <a:gd name="connsiteX7" fmla="*/ 502953 w 503167"/>
                  <a:gd name="connsiteY7" fmla="*/ 424948 h 617292"/>
                  <a:gd name="connsiteX8" fmla="*/ 406120 w 503167"/>
                  <a:gd name="connsiteY8" fmla="*/ 457453 h 617292"/>
                  <a:gd name="connsiteX9" fmla="*/ 388471 w 503167"/>
                  <a:gd name="connsiteY9" fmla="*/ 326388 h 617292"/>
                  <a:gd name="connsiteX10" fmla="*/ 390834 w 503167"/>
                  <a:gd name="connsiteY10" fmla="*/ 606511 h 617292"/>
                  <a:gd name="connsiteX11" fmla="*/ 103520 w 503167"/>
                  <a:gd name="connsiteY11" fmla="*/ 606154 h 617292"/>
                  <a:gd name="connsiteX12" fmla="*/ 78412 w 503167"/>
                  <a:gd name="connsiteY12" fmla="*/ 317098 h 617292"/>
                  <a:gd name="connsiteX13" fmla="*/ 68190 w 503167"/>
                  <a:gd name="connsiteY13" fmla="*/ 443443 h 617292"/>
                  <a:gd name="connsiteX14" fmla="*/ 2457 w 503167"/>
                  <a:gd name="connsiteY14" fmla="*/ 414338 h 617292"/>
                  <a:gd name="connsiteX15" fmla="*/ 15734 w 503167"/>
                  <a:gd name="connsiteY15" fmla="*/ 297137 h 617292"/>
                  <a:gd name="connsiteX16" fmla="*/ 101272 w 503167"/>
                  <a:gd name="connsiteY16" fmla="*/ 214841 h 617292"/>
                  <a:gd name="connsiteX17" fmla="*/ 166164 w 503167"/>
                  <a:gd name="connsiteY17" fmla="*/ 196799 h 617292"/>
                  <a:gd name="connsiteX18" fmla="*/ 119758 w 50316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297137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301562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579 w 501988"/>
                  <a:gd name="connsiteY0" fmla="*/ 157323 h 617292"/>
                  <a:gd name="connsiteX1" fmla="*/ 141928 w 501988"/>
                  <a:gd name="connsiteY1" fmla="*/ 28962 h 617292"/>
                  <a:gd name="connsiteX2" fmla="*/ 321224 w 501988"/>
                  <a:gd name="connsiteY2" fmla="*/ 28667 h 617292"/>
                  <a:gd name="connsiteX3" fmla="*/ 343933 w 501988"/>
                  <a:gd name="connsiteY3" fmla="*/ 157864 h 617292"/>
                  <a:gd name="connsiteX4" fmla="*/ 309615 w 501988"/>
                  <a:gd name="connsiteY4" fmla="*/ 191587 h 617292"/>
                  <a:gd name="connsiteX5" fmla="*/ 399389 w 501988"/>
                  <a:gd name="connsiteY5" fmla="*/ 210761 h 617292"/>
                  <a:gd name="connsiteX6" fmla="*/ 485663 w 501988"/>
                  <a:gd name="connsiteY6" fmla="*/ 306282 h 617292"/>
                  <a:gd name="connsiteX7" fmla="*/ 501774 w 501988"/>
                  <a:gd name="connsiteY7" fmla="*/ 424948 h 617292"/>
                  <a:gd name="connsiteX8" fmla="*/ 404941 w 501988"/>
                  <a:gd name="connsiteY8" fmla="*/ 457453 h 617292"/>
                  <a:gd name="connsiteX9" fmla="*/ 387292 w 501988"/>
                  <a:gd name="connsiteY9" fmla="*/ 326388 h 617292"/>
                  <a:gd name="connsiteX10" fmla="*/ 389655 w 501988"/>
                  <a:gd name="connsiteY10" fmla="*/ 606511 h 617292"/>
                  <a:gd name="connsiteX11" fmla="*/ 102341 w 501988"/>
                  <a:gd name="connsiteY11" fmla="*/ 606154 h 617292"/>
                  <a:gd name="connsiteX12" fmla="*/ 77233 w 501988"/>
                  <a:gd name="connsiteY12" fmla="*/ 317098 h 617292"/>
                  <a:gd name="connsiteX13" fmla="*/ 67011 w 501988"/>
                  <a:gd name="connsiteY13" fmla="*/ 443443 h 617292"/>
                  <a:gd name="connsiteX14" fmla="*/ 1278 w 501988"/>
                  <a:gd name="connsiteY14" fmla="*/ 414338 h 617292"/>
                  <a:gd name="connsiteX15" fmla="*/ 14555 w 501988"/>
                  <a:gd name="connsiteY15" fmla="*/ 301562 h 617292"/>
                  <a:gd name="connsiteX16" fmla="*/ 102304 w 501988"/>
                  <a:gd name="connsiteY16" fmla="*/ 217939 h 617292"/>
                  <a:gd name="connsiteX17" fmla="*/ 164985 w 501988"/>
                  <a:gd name="connsiteY17" fmla="*/ 196799 h 617292"/>
                  <a:gd name="connsiteX18" fmla="*/ 118579 w 501988"/>
                  <a:gd name="connsiteY18" fmla="*/ 157323 h 617292"/>
                  <a:gd name="connsiteX0" fmla="*/ 118371 w 501780"/>
                  <a:gd name="connsiteY0" fmla="*/ 157323 h 617292"/>
                  <a:gd name="connsiteX1" fmla="*/ 141720 w 501780"/>
                  <a:gd name="connsiteY1" fmla="*/ 28962 h 617292"/>
                  <a:gd name="connsiteX2" fmla="*/ 321016 w 501780"/>
                  <a:gd name="connsiteY2" fmla="*/ 28667 h 617292"/>
                  <a:gd name="connsiteX3" fmla="*/ 343725 w 501780"/>
                  <a:gd name="connsiteY3" fmla="*/ 157864 h 617292"/>
                  <a:gd name="connsiteX4" fmla="*/ 309407 w 501780"/>
                  <a:gd name="connsiteY4" fmla="*/ 191587 h 617292"/>
                  <a:gd name="connsiteX5" fmla="*/ 399181 w 501780"/>
                  <a:gd name="connsiteY5" fmla="*/ 210761 h 617292"/>
                  <a:gd name="connsiteX6" fmla="*/ 485455 w 501780"/>
                  <a:gd name="connsiteY6" fmla="*/ 306282 h 617292"/>
                  <a:gd name="connsiteX7" fmla="*/ 501566 w 501780"/>
                  <a:gd name="connsiteY7" fmla="*/ 424948 h 617292"/>
                  <a:gd name="connsiteX8" fmla="*/ 404733 w 501780"/>
                  <a:gd name="connsiteY8" fmla="*/ 457453 h 617292"/>
                  <a:gd name="connsiteX9" fmla="*/ 387084 w 501780"/>
                  <a:gd name="connsiteY9" fmla="*/ 326388 h 617292"/>
                  <a:gd name="connsiteX10" fmla="*/ 389447 w 501780"/>
                  <a:gd name="connsiteY10" fmla="*/ 606511 h 617292"/>
                  <a:gd name="connsiteX11" fmla="*/ 102133 w 501780"/>
                  <a:gd name="connsiteY11" fmla="*/ 606154 h 617292"/>
                  <a:gd name="connsiteX12" fmla="*/ 77025 w 501780"/>
                  <a:gd name="connsiteY12" fmla="*/ 317098 h 617292"/>
                  <a:gd name="connsiteX13" fmla="*/ 66803 w 501780"/>
                  <a:gd name="connsiteY13" fmla="*/ 443443 h 617292"/>
                  <a:gd name="connsiteX14" fmla="*/ 1070 w 501780"/>
                  <a:gd name="connsiteY14" fmla="*/ 414338 h 617292"/>
                  <a:gd name="connsiteX15" fmla="*/ 16116 w 501780"/>
                  <a:gd name="connsiteY15" fmla="*/ 295367 h 617292"/>
                  <a:gd name="connsiteX16" fmla="*/ 102096 w 501780"/>
                  <a:gd name="connsiteY16" fmla="*/ 217939 h 617292"/>
                  <a:gd name="connsiteX17" fmla="*/ 164777 w 501780"/>
                  <a:gd name="connsiteY17" fmla="*/ 196799 h 617292"/>
                  <a:gd name="connsiteX18" fmla="*/ 118371 w 501780"/>
                  <a:gd name="connsiteY18" fmla="*/ 157323 h 617292"/>
                  <a:gd name="connsiteX0" fmla="*/ 118816 w 502225"/>
                  <a:gd name="connsiteY0" fmla="*/ 157323 h 617292"/>
                  <a:gd name="connsiteX1" fmla="*/ 142165 w 502225"/>
                  <a:gd name="connsiteY1" fmla="*/ 28962 h 617292"/>
                  <a:gd name="connsiteX2" fmla="*/ 321461 w 502225"/>
                  <a:gd name="connsiteY2" fmla="*/ 28667 h 617292"/>
                  <a:gd name="connsiteX3" fmla="*/ 344170 w 502225"/>
                  <a:gd name="connsiteY3" fmla="*/ 157864 h 617292"/>
                  <a:gd name="connsiteX4" fmla="*/ 309852 w 502225"/>
                  <a:gd name="connsiteY4" fmla="*/ 191587 h 617292"/>
                  <a:gd name="connsiteX5" fmla="*/ 399626 w 502225"/>
                  <a:gd name="connsiteY5" fmla="*/ 210761 h 617292"/>
                  <a:gd name="connsiteX6" fmla="*/ 485900 w 502225"/>
                  <a:gd name="connsiteY6" fmla="*/ 306282 h 617292"/>
                  <a:gd name="connsiteX7" fmla="*/ 502011 w 502225"/>
                  <a:gd name="connsiteY7" fmla="*/ 424948 h 617292"/>
                  <a:gd name="connsiteX8" fmla="*/ 405178 w 502225"/>
                  <a:gd name="connsiteY8" fmla="*/ 457453 h 617292"/>
                  <a:gd name="connsiteX9" fmla="*/ 387529 w 502225"/>
                  <a:gd name="connsiteY9" fmla="*/ 326388 h 617292"/>
                  <a:gd name="connsiteX10" fmla="*/ 389892 w 502225"/>
                  <a:gd name="connsiteY10" fmla="*/ 606511 h 617292"/>
                  <a:gd name="connsiteX11" fmla="*/ 102578 w 502225"/>
                  <a:gd name="connsiteY11" fmla="*/ 606154 h 617292"/>
                  <a:gd name="connsiteX12" fmla="*/ 77470 w 502225"/>
                  <a:gd name="connsiteY12" fmla="*/ 317098 h 617292"/>
                  <a:gd name="connsiteX13" fmla="*/ 67248 w 502225"/>
                  <a:gd name="connsiteY13" fmla="*/ 443443 h 617292"/>
                  <a:gd name="connsiteX14" fmla="*/ 1515 w 502225"/>
                  <a:gd name="connsiteY14" fmla="*/ 414338 h 617292"/>
                  <a:gd name="connsiteX15" fmla="*/ 16561 w 502225"/>
                  <a:gd name="connsiteY15" fmla="*/ 295367 h 617292"/>
                  <a:gd name="connsiteX16" fmla="*/ 102541 w 502225"/>
                  <a:gd name="connsiteY16" fmla="*/ 217939 h 617292"/>
                  <a:gd name="connsiteX17" fmla="*/ 165222 w 502225"/>
                  <a:gd name="connsiteY17" fmla="*/ 196799 h 617292"/>
                  <a:gd name="connsiteX18" fmla="*/ 118816 w 502225"/>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294" h="617292">
                    <a:moveTo>
                      <a:pt x="118885" y="157323"/>
                    </a:moveTo>
                    <a:cubicBezTo>
                      <a:pt x="87626" y="118730"/>
                      <a:pt x="104660" y="55063"/>
                      <a:pt x="142234" y="28962"/>
                    </a:cubicBezTo>
                    <a:cubicBezTo>
                      <a:pt x="199605" y="-10891"/>
                      <a:pt x="265753" y="-8303"/>
                      <a:pt x="321530" y="28667"/>
                    </a:cubicBezTo>
                    <a:cubicBezTo>
                      <a:pt x="354820" y="50732"/>
                      <a:pt x="378808" y="114283"/>
                      <a:pt x="344239" y="157864"/>
                    </a:cubicBezTo>
                    <a:cubicBezTo>
                      <a:pt x="330910" y="174668"/>
                      <a:pt x="321360" y="183000"/>
                      <a:pt x="309921" y="191587"/>
                    </a:cubicBezTo>
                    <a:cubicBezTo>
                      <a:pt x="339258" y="195412"/>
                      <a:pt x="365910" y="197453"/>
                      <a:pt x="399695" y="210761"/>
                    </a:cubicBezTo>
                    <a:cubicBezTo>
                      <a:pt x="450386" y="230728"/>
                      <a:pt x="467990" y="257713"/>
                      <a:pt x="485969" y="306282"/>
                    </a:cubicBezTo>
                    <a:cubicBezTo>
                      <a:pt x="499400" y="342565"/>
                      <a:pt x="503313" y="376035"/>
                      <a:pt x="502080" y="424948"/>
                    </a:cubicBezTo>
                    <a:cubicBezTo>
                      <a:pt x="474644" y="445241"/>
                      <a:pt x="443960" y="453785"/>
                      <a:pt x="405247" y="457453"/>
                    </a:cubicBezTo>
                    <a:cubicBezTo>
                      <a:pt x="406005" y="421360"/>
                      <a:pt x="403910" y="376325"/>
                      <a:pt x="390694" y="334796"/>
                    </a:cubicBezTo>
                    <a:cubicBezTo>
                      <a:pt x="417049" y="428543"/>
                      <a:pt x="402234" y="505973"/>
                      <a:pt x="389961" y="606511"/>
                    </a:cubicBezTo>
                    <a:cubicBezTo>
                      <a:pt x="298127" y="621292"/>
                      <a:pt x="184950" y="620591"/>
                      <a:pt x="102647" y="606154"/>
                    </a:cubicBezTo>
                    <a:cubicBezTo>
                      <a:pt x="76802" y="535857"/>
                      <a:pt x="53016" y="426242"/>
                      <a:pt x="75327" y="327718"/>
                    </a:cubicBezTo>
                    <a:cubicBezTo>
                      <a:pt x="62868" y="386522"/>
                      <a:pt x="66692" y="412800"/>
                      <a:pt x="67317" y="443443"/>
                    </a:cubicBezTo>
                    <a:cubicBezTo>
                      <a:pt x="37782" y="439894"/>
                      <a:pt x="17348" y="430685"/>
                      <a:pt x="1584" y="414338"/>
                    </a:cubicBezTo>
                    <a:cubicBezTo>
                      <a:pt x="-2081" y="377317"/>
                      <a:pt x="-288" y="333152"/>
                      <a:pt x="16630" y="295367"/>
                    </a:cubicBezTo>
                    <a:cubicBezTo>
                      <a:pt x="39677" y="243893"/>
                      <a:pt x="70757" y="229942"/>
                      <a:pt x="102610" y="217939"/>
                    </a:cubicBezTo>
                    <a:cubicBezTo>
                      <a:pt x="130429" y="207456"/>
                      <a:pt x="140785" y="204220"/>
                      <a:pt x="165291" y="196799"/>
                    </a:cubicBezTo>
                    <a:cubicBezTo>
                      <a:pt x="144368" y="186442"/>
                      <a:pt x="136656" y="179264"/>
                      <a:pt x="118885" y="15732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p:cNvSpPr/>
              <p:nvPr/>
            </p:nvSpPr>
            <p:spPr>
              <a:xfrm>
                <a:off x="102870" y="1905"/>
                <a:ext cx="259080" cy="2120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 name="Group 4"/>
            <p:cNvGrpSpPr/>
            <p:nvPr/>
          </p:nvGrpSpPr>
          <p:grpSpPr>
            <a:xfrm>
              <a:off x="0" y="0"/>
              <a:ext cx="506730" cy="619760"/>
              <a:chOff x="0" y="0"/>
              <a:chExt cx="506730" cy="619994"/>
            </a:xfrm>
          </p:grpSpPr>
          <p:pic>
            <p:nvPicPr>
              <p:cNvPr id="6" name="Picture 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0" y="0"/>
                <a:ext cx="504825" cy="61976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7" name="Freeform 6"/>
              <p:cNvSpPr/>
              <p:nvPr/>
            </p:nvSpPr>
            <p:spPr>
              <a:xfrm>
                <a:off x="1905" y="0"/>
                <a:ext cx="504825" cy="619994"/>
              </a:xfrm>
              <a:custGeom>
                <a:avLst/>
                <a:gdLst>
                  <a:gd name="connsiteX0" fmla="*/ 120396 w 487680"/>
                  <a:gd name="connsiteY0" fmla="*/ 134112 h 579120"/>
                  <a:gd name="connsiteX1" fmla="*/ 140208 w 487680"/>
                  <a:gd name="connsiteY1" fmla="*/ 0 h 579120"/>
                  <a:gd name="connsiteX2" fmla="*/ 326136 w 487680"/>
                  <a:gd name="connsiteY2" fmla="*/ 4572 h 579120"/>
                  <a:gd name="connsiteX3" fmla="*/ 344424 w 487680"/>
                  <a:gd name="connsiteY3" fmla="*/ 128016 h 579120"/>
                  <a:gd name="connsiteX4" fmla="*/ 304800 w 487680"/>
                  <a:gd name="connsiteY4" fmla="*/ 163068 h 579120"/>
                  <a:gd name="connsiteX5" fmla="*/ 403860 w 487680"/>
                  <a:gd name="connsiteY5" fmla="*/ 181356 h 579120"/>
                  <a:gd name="connsiteX6" fmla="*/ 487680 w 487680"/>
                  <a:gd name="connsiteY6" fmla="*/ 278892 h 579120"/>
                  <a:gd name="connsiteX7" fmla="*/ 469392 w 487680"/>
                  <a:gd name="connsiteY7" fmla="*/ 408432 h 579120"/>
                  <a:gd name="connsiteX8" fmla="*/ 403860 w 487680"/>
                  <a:gd name="connsiteY8" fmla="*/ 423672 h 579120"/>
                  <a:gd name="connsiteX9" fmla="*/ 385572 w 487680"/>
                  <a:gd name="connsiteY9" fmla="*/ 295656 h 579120"/>
                  <a:gd name="connsiteX10" fmla="*/ 388620 w 487680"/>
                  <a:gd name="connsiteY10" fmla="*/ 577596 h 579120"/>
                  <a:gd name="connsiteX11" fmla="*/ 102108 w 487680"/>
                  <a:gd name="connsiteY11" fmla="*/ 579120 h 579120"/>
                  <a:gd name="connsiteX12" fmla="*/ 77724 w 487680"/>
                  <a:gd name="connsiteY12" fmla="*/ 281940 h 579120"/>
                  <a:gd name="connsiteX13" fmla="*/ 60960 w 487680"/>
                  <a:gd name="connsiteY13" fmla="*/ 416052 h 579120"/>
                  <a:gd name="connsiteX14" fmla="*/ 0 w 487680"/>
                  <a:gd name="connsiteY14" fmla="*/ 384048 h 579120"/>
                  <a:gd name="connsiteX15" fmla="*/ 9144 w 487680"/>
                  <a:gd name="connsiteY15" fmla="*/ 271272 h 579120"/>
                  <a:gd name="connsiteX16" fmla="*/ 100584 w 487680"/>
                  <a:gd name="connsiteY16" fmla="*/ 188976 h 579120"/>
                  <a:gd name="connsiteX17" fmla="*/ 164592 w 487680"/>
                  <a:gd name="connsiteY17" fmla="*/ 169164 h 579120"/>
                  <a:gd name="connsiteX18" fmla="*/ 120396 w 487680"/>
                  <a:gd name="connsiteY18" fmla="*/ 134112 h 579120"/>
                  <a:gd name="connsiteX0" fmla="*/ 120396 w 487680"/>
                  <a:gd name="connsiteY0" fmla="*/ 148114 h 593122"/>
                  <a:gd name="connsiteX1" fmla="*/ 140208 w 487680"/>
                  <a:gd name="connsiteY1" fmla="*/ 14002 h 593122"/>
                  <a:gd name="connsiteX2" fmla="*/ 326136 w 487680"/>
                  <a:gd name="connsiteY2" fmla="*/ 18574 h 593122"/>
                  <a:gd name="connsiteX3" fmla="*/ 344424 w 487680"/>
                  <a:gd name="connsiteY3" fmla="*/ 142018 h 593122"/>
                  <a:gd name="connsiteX4" fmla="*/ 304800 w 487680"/>
                  <a:gd name="connsiteY4" fmla="*/ 177070 h 593122"/>
                  <a:gd name="connsiteX5" fmla="*/ 403860 w 487680"/>
                  <a:gd name="connsiteY5" fmla="*/ 195358 h 593122"/>
                  <a:gd name="connsiteX6" fmla="*/ 487680 w 487680"/>
                  <a:gd name="connsiteY6" fmla="*/ 292894 h 593122"/>
                  <a:gd name="connsiteX7" fmla="*/ 469392 w 487680"/>
                  <a:gd name="connsiteY7" fmla="*/ 422434 h 593122"/>
                  <a:gd name="connsiteX8" fmla="*/ 403860 w 487680"/>
                  <a:gd name="connsiteY8" fmla="*/ 437674 h 593122"/>
                  <a:gd name="connsiteX9" fmla="*/ 385572 w 487680"/>
                  <a:gd name="connsiteY9" fmla="*/ 309658 h 593122"/>
                  <a:gd name="connsiteX10" fmla="*/ 388620 w 487680"/>
                  <a:gd name="connsiteY10" fmla="*/ 591598 h 593122"/>
                  <a:gd name="connsiteX11" fmla="*/ 102108 w 487680"/>
                  <a:gd name="connsiteY11" fmla="*/ 593122 h 593122"/>
                  <a:gd name="connsiteX12" fmla="*/ 77724 w 487680"/>
                  <a:gd name="connsiteY12" fmla="*/ 295942 h 593122"/>
                  <a:gd name="connsiteX13" fmla="*/ 60960 w 487680"/>
                  <a:gd name="connsiteY13" fmla="*/ 430054 h 593122"/>
                  <a:gd name="connsiteX14" fmla="*/ 0 w 487680"/>
                  <a:gd name="connsiteY14" fmla="*/ 398050 h 593122"/>
                  <a:gd name="connsiteX15" fmla="*/ 9144 w 487680"/>
                  <a:gd name="connsiteY15" fmla="*/ 285274 h 593122"/>
                  <a:gd name="connsiteX16" fmla="*/ 100584 w 487680"/>
                  <a:gd name="connsiteY16" fmla="*/ 202978 h 593122"/>
                  <a:gd name="connsiteX17" fmla="*/ 164592 w 487680"/>
                  <a:gd name="connsiteY17" fmla="*/ 183166 h 593122"/>
                  <a:gd name="connsiteX18" fmla="*/ 120396 w 487680"/>
                  <a:gd name="connsiteY18" fmla="*/ 148114 h 593122"/>
                  <a:gd name="connsiteX0" fmla="*/ 120396 w 487680"/>
                  <a:gd name="connsiteY0" fmla="*/ 155511 h 600519"/>
                  <a:gd name="connsiteX1" fmla="*/ 140208 w 487680"/>
                  <a:gd name="connsiteY1" fmla="*/ 21399 h 600519"/>
                  <a:gd name="connsiteX2" fmla="*/ 326136 w 487680"/>
                  <a:gd name="connsiteY2" fmla="*/ 25971 h 600519"/>
                  <a:gd name="connsiteX3" fmla="*/ 344424 w 487680"/>
                  <a:gd name="connsiteY3" fmla="*/ 149415 h 600519"/>
                  <a:gd name="connsiteX4" fmla="*/ 304800 w 487680"/>
                  <a:gd name="connsiteY4" fmla="*/ 184467 h 600519"/>
                  <a:gd name="connsiteX5" fmla="*/ 403860 w 487680"/>
                  <a:gd name="connsiteY5" fmla="*/ 202755 h 600519"/>
                  <a:gd name="connsiteX6" fmla="*/ 487680 w 487680"/>
                  <a:gd name="connsiteY6" fmla="*/ 300291 h 600519"/>
                  <a:gd name="connsiteX7" fmla="*/ 469392 w 487680"/>
                  <a:gd name="connsiteY7" fmla="*/ 429831 h 600519"/>
                  <a:gd name="connsiteX8" fmla="*/ 403860 w 487680"/>
                  <a:gd name="connsiteY8" fmla="*/ 445071 h 600519"/>
                  <a:gd name="connsiteX9" fmla="*/ 385572 w 487680"/>
                  <a:gd name="connsiteY9" fmla="*/ 317055 h 600519"/>
                  <a:gd name="connsiteX10" fmla="*/ 388620 w 487680"/>
                  <a:gd name="connsiteY10" fmla="*/ 598995 h 600519"/>
                  <a:gd name="connsiteX11" fmla="*/ 102108 w 487680"/>
                  <a:gd name="connsiteY11" fmla="*/ 600519 h 600519"/>
                  <a:gd name="connsiteX12" fmla="*/ 77724 w 487680"/>
                  <a:gd name="connsiteY12" fmla="*/ 303339 h 600519"/>
                  <a:gd name="connsiteX13" fmla="*/ 60960 w 487680"/>
                  <a:gd name="connsiteY13" fmla="*/ 437451 h 600519"/>
                  <a:gd name="connsiteX14" fmla="*/ 0 w 487680"/>
                  <a:gd name="connsiteY14" fmla="*/ 405447 h 600519"/>
                  <a:gd name="connsiteX15" fmla="*/ 9144 w 487680"/>
                  <a:gd name="connsiteY15" fmla="*/ 292671 h 600519"/>
                  <a:gd name="connsiteX16" fmla="*/ 100584 w 487680"/>
                  <a:gd name="connsiteY16" fmla="*/ 210375 h 600519"/>
                  <a:gd name="connsiteX17" fmla="*/ 164592 w 487680"/>
                  <a:gd name="connsiteY17" fmla="*/ 190563 h 600519"/>
                  <a:gd name="connsiteX18" fmla="*/ 120396 w 487680"/>
                  <a:gd name="connsiteY18" fmla="*/ 155511 h 600519"/>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7680"/>
                  <a:gd name="connsiteY0" fmla="*/ 154900 h 599908"/>
                  <a:gd name="connsiteX1" fmla="*/ 140208 w 487680"/>
                  <a:gd name="connsiteY1" fmla="*/ 20788 h 599908"/>
                  <a:gd name="connsiteX2" fmla="*/ 326136 w 487680"/>
                  <a:gd name="connsiteY2" fmla="*/ 25360 h 599908"/>
                  <a:gd name="connsiteX3" fmla="*/ 344424 w 487680"/>
                  <a:gd name="connsiteY3" fmla="*/ 148804 h 599908"/>
                  <a:gd name="connsiteX4" fmla="*/ 304800 w 487680"/>
                  <a:gd name="connsiteY4" fmla="*/ 183856 h 599908"/>
                  <a:gd name="connsiteX5" fmla="*/ 403860 w 487680"/>
                  <a:gd name="connsiteY5" fmla="*/ 202144 h 599908"/>
                  <a:gd name="connsiteX6" fmla="*/ 487680 w 487680"/>
                  <a:gd name="connsiteY6" fmla="*/ 299680 h 599908"/>
                  <a:gd name="connsiteX7" fmla="*/ 469392 w 487680"/>
                  <a:gd name="connsiteY7" fmla="*/ 429220 h 599908"/>
                  <a:gd name="connsiteX8" fmla="*/ 403860 w 487680"/>
                  <a:gd name="connsiteY8" fmla="*/ 444460 h 599908"/>
                  <a:gd name="connsiteX9" fmla="*/ 385572 w 487680"/>
                  <a:gd name="connsiteY9" fmla="*/ 316444 h 599908"/>
                  <a:gd name="connsiteX10" fmla="*/ 388620 w 487680"/>
                  <a:gd name="connsiteY10" fmla="*/ 598384 h 599908"/>
                  <a:gd name="connsiteX11" fmla="*/ 102108 w 487680"/>
                  <a:gd name="connsiteY11" fmla="*/ 599908 h 599908"/>
                  <a:gd name="connsiteX12" fmla="*/ 77724 w 487680"/>
                  <a:gd name="connsiteY12" fmla="*/ 302728 h 599908"/>
                  <a:gd name="connsiteX13" fmla="*/ 60960 w 487680"/>
                  <a:gd name="connsiteY13" fmla="*/ 436840 h 599908"/>
                  <a:gd name="connsiteX14" fmla="*/ 0 w 487680"/>
                  <a:gd name="connsiteY14" fmla="*/ 404836 h 599908"/>
                  <a:gd name="connsiteX15" fmla="*/ 9144 w 487680"/>
                  <a:gd name="connsiteY15" fmla="*/ 292060 h 599908"/>
                  <a:gd name="connsiteX16" fmla="*/ 100584 w 487680"/>
                  <a:gd name="connsiteY16" fmla="*/ 209764 h 599908"/>
                  <a:gd name="connsiteX17" fmla="*/ 164592 w 487680"/>
                  <a:gd name="connsiteY17" fmla="*/ 189952 h 599908"/>
                  <a:gd name="connsiteX18" fmla="*/ 120396 w 487680"/>
                  <a:gd name="connsiteY18" fmla="*/ 154900 h 599908"/>
                  <a:gd name="connsiteX0" fmla="*/ 120396 w 488115"/>
                  <a:gd name="connsiteY0" fmla="*/ 154900 h 599908"/>
                  <a:gd name="connsiteX1" fmla="*/ 140208 w 488115"/>
                  <a:gd name="connsiteY1" fmla="*/ 20788 h 599908"/>
                  <a:gd name="connsiteX2" fmla="*/ 326136 w 488115"/>
                  <a:gd name="connsiteY2" fmla="*/ 25360 h 599908"/>
                  <a:gd name="connsiteX3" fmla="*/ 344424 w 488115"/>
                  <a:gd name="connsiteY3" fmla="*/ 148804 h 599908"/>
                  <a:gd name="connsiteX4" fmla="*/ 304800 w 488115"/>
                  <a:gd name="connsiteY4" fmla="*/ 183856 h 599908"/>
                  <a:gd name="connsiteX5" fmla="*/ 403860 w 488115"/>
                  <a:gd name="connsiteY5" fmla="*/ 202144 h 599908"/>
                  <a:gd name="connsiteX6" fmla="*/ 487680 w 488115"/>
                  <a:gd name="connsiteY6" fmla="*/ 299680 h 599908"/>
                  <a:gd name="connsiteX7" fmla="*/ 469392 w 488115"/>
                  <a:gd name="connsiteY7" fmla="*/ 429220 h 599908"/>
                  <a:gd name="connsiteX8" fmla="*/ 403860 w 488115"/>
                  <a:gd name="connsiteY8" fmla="*/ 444460 h 599908"/>
                  <a:gd name="connsiteX9" fmla="*/ 385572 w 488115"/>
                  <a:gd name="connsiteY9" fmla="*/ 316444 h 599908"/>
                  <a:gd name="connsiteX10" fmla="*/ 388620 w 488115"/>
                  <a:gd name="connsiteY10" fmla="*/ 598384 h 599908"/>
                  <a:gd name="connsiteX11" fmla="*/ 102108 w 488115"/>
                  <a:gd name="connsiteY11" fmla="*/ 599908 h 599908"/>
                  <a:gd name="connsiteX12" fmla="*/ 77724 w 488115"/>
                  <a:gd name="connsiteY12" fmla="*/ 302728 h 599908"/>
                  <a:gd name="connsiteX13" fmla="*/ 60960 w 488115"/>
                  <a:gd name="connsiteY13" fmla="*/ 436840 h 599908"/>
                  <a:gd name="connsiteX14" fmla="*/ 0 w 488115"/>
                  <a:gd name="connsiteY14" fmla="*/ 404836 h 599908"/>
                  <a:gd name="connsiteX15" fmla="*/ 9144 w 488115"/>
                  <a:gd name="connsiteY15" fmla="*/ 292060 h 599908"/>
                  <a:gd name="connsiteX16" fmla="*/ 100584 w 488115"/>
                  <a:gd name="connsiteY16" fmla="*/ 209764 h 599908"/>
                  <a:gd name="connsiteX17" fmla="*/ 164592 w 488115"/>
                  <a:gd name="connsiteY17" fmla="*/ 189952 h 599908"/>
                  <a:gd name="connsiteX18" fmla="*/ 120396 w 488115"/>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0396 w 499900"/>
                  <a:gd name="connsiteY0" fmla="*/ 154900 h 599908"/>
                  <a:gd name="connsiteX1" fmla="*/ 140208 w 499900"/>
                  <a:gd name="connsiteY1" fmla="*/ 20788 h 599908"/>
                  <a:gd name="connsiteX2" fmla="*/ 326136 w 499900"/>
                  <a:gd name="connsiteY2" fmla="*/ 25360 h 599908"/>
                  <a:gd name="connsiteX3" fmla="*/ 344424 w 499900"/>
                  <a:gd name="connsiteY3" fmla="*/ 148804 h 599908"/>
                  <a:gd name="connsiteX4" fmla="*/ 304800 w 499900"/>
                  <a:gd name="connsiteY4" fmla="*/ 183856 h 599908"/>
                  <a:gd name="connsiteX5" fmla="*/ 403860 w 499900"/>
                  <a:gd name="connsiteY5" fmla="*/ 202144 h 599908"/>
                  <a:gd name="connsiteX6" fmla="*/ 487680 w 499900"/>
                  <a:gd name="connsiteY6" fmla="*/ 299680 h 599908"/>
                  <a:gd name="connsiteX7" fmla="*/ 499900 w 499900"/>
                  <a:gd name="connsiteY7" fmla="*/ 418544 h 599908"/>
                  <a:gd name="connsiteX8" fmla="*/ 403860 w 499900"/>
                  <a:gd name="connsiteY8" fmla="*/ 444460 h 599908"/>
                  <a:gd name="connsiteX9" fmla="*/ 385572 w 499900"/>
                  <a:gd name="connsiteY9" fmla="*/ 316444 h 599908"/>
                  <a:gd name="connsiteX10" fmla="*/ 388620 w 499900"/>
                  <a:gd name="connsiteY10" fmla="*/ 598384 h 599908"/>
                  <a:gd name="connsiteX11" fmla="*/ 102108 w 499900"/>
                  <a:gd name="connsiteY11" fmla="*/ 599908 h 599908"/>
                  <a:gd name="connsiteX12" fmla="*/ 77724 w 499900"/>
                  <a:gd name="connsiteY12" fmla="*/ 302728 h 599908"/>
                  <a:gd name="connsiteX13" fmla="*/ 60960 w 499900"/>
                  <a:gd name="connsiteY13" fmla="*/ 436840 h 599908"/>
                  <a:gd name="connsiteX14" fmla="*/ 0 w 499900"/>
                  <a:gd name="connsiteY14" fmla="*/ 404836 h 599908"/>
                  <a:gd name="connsiteX15" fmla="*/ 9144 w 499900"/>
                  <a:gd name="connsiteY15" fmla="*/ 292060 h 599908"/>
                  <a:gd name="connsiteX16" fmla="*/ 100584 w 499900"/>
                  <a:gd name="connsiteY16" fmla="*/ 209764 h 599908"/>
                  <a:gd name="connsiteX17" fmla="*/ 164592 w 499900"/>
                  <a:gd name="connsiteY17" fmla="*/ 189952 h 599908"/>
                  <a:gd name="connsiteX18" fmla="*/ 120396 w 499900"/>
                  <a:gd name="connsiteY18" fmla="*/ 154900 h 599908"/>
                  <a:gd name="connsiteX0" fmla="*/ 125736 w 505240"/>
                  <a:gd name="connsiteY0" fmla="*/ 154900 h 599908"/>
                  <a:gd name="connsiteX1" fmla="*/ 145548 w 505240"/>
                  <a:gd name="connsiteY1" fmla="*/ 20788 h 599908"/>
                  <a:gd name="connsiteX2" fmla="*/ 331476 w 505240"/>
                  <a:gd name="connsiteY2" fmla="*/ 25360 h 599908"/>
                  <a:gd name="connsiteX3" fmla="*/ 349764 w 505240"/>
                  <a:gd name="connsiteY3" fmla="*/ 148804 h 599908"/>
                  <a:gd name="connsiteX4" fmla="*/ 310140 w 505240"/>
                  <a:gd name="connsiteY4" fmla="*/ 183856 h 599908"/>
                  <a:gd name="connsiteX5" fmla="*/ 409200 w 505240"/>
                  <a:gd name="connsiteY5" fmla="*/ 202144 h 599908"/>
                  <a:gd name="connsiteX6" fmla="*/ 493020 w 505240"/>
                  <a:gd name="connsiteY6" fmla="*/ 299680 h 599908"/>
                  <a:gd name="connsiteX7" fmla="*/ 505240 w 505240"/>
                  <a:gd name="connsiteY7" fmla="*/ 418544 h 599908"/>
                  <a:gd name="connsiteX8" fmla="*/ 409200 w 505240"/>
                  <a:gd name="connsiteY8" fmla="*/ 444460 h 599908"/>
                  <a:gd name="connsiteX9" fmla="*/ 390912 w 505240"/>
                  <a:gd name="connsiteY9" fmla="*/ 316444 h 599908"/>
                  <a:gd name="connsiteX10" fmla="*/ 393960 w 505240"/>
                  <a:gd name="connsiteY10" fmla="*/ 598384 h 599908"/>
                  <a:gd name="connsiteX11" fmla="*/ 107448 w 505240"/>
                  <a:gd name="connsiteY11" fmla="*/ 599908 h 599908"/>
                  <a:gd name="connsiteX12" fmla="*/ 83064 w 505240"/>
                  <a:gd name="connsiteY12" fmla="*/ 302728 h 599908"/>
                  <a:gd name="connsiteX13" fmla="*/ 66300 w 505240"/>
                  <a:gd name="connsiteY13" fmla="*/ 436840 h 599908"/>
                  <a:gd name="connsiteX14" fmla="*/ 5340 w 505240"/>
                  <a:gd name="connsiteY14" fmla="*/ 404836 h 599908"/>
                  <a:gd name="connsiteX15" fmla="*/ 14484 w 505240"/>
                  <a:gd name="connsiteY15" fmla="*/ 292060 h 599908"/>
                  <a:gd name="connsiteX16" fmla="*/ 105924 w 505240"/>
                  <a:gd name="connsiteY16" fmla="*/ 209764 h 599908"/>
                  <a:gd name="connsiteX17" fmla="*/ 169932 w 505240"/>
                  <a:gd name="connsiteY17" fmla="*/ 189952 h 599908"/>
                  <a:gd name="connsiteX18" fmla="*/ 125736 w 505240"/>
                  <a:gd name="connsiteY18" fmla="*/ 154900 h 599908"/>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59957 h 604965"/>
                  <a:gd name="connsiteX1" fmla="*/ 145548 w 505240"/>
                  <a:gd name="connsiteY1" fmla="*/ 25845 h 604965"/>
                  <a:gd name="connsiteX2" fmla="*/ 331476 w 505240"/>
                  <a:gd name="connsiteY2" fmla="*/ 30417 h 604965"/>
                  <a:gd name="connsiteX3" fmla="*/ 349764 w 505240"/>
                  <a:gd name="connsiteY3" fmla="*/ 153861 h 604965"/>
                  <a:gd name="connsiteX4" fmla="*/ 310140 w 505240"/>
                  <a:gd name="connsiteY4" fmla="*/ 188913 h 604965"/>
                  <a:gd name="connsiteX5" fmla="*/ 409200 w 505240"/>
                  <a:gd name="connsiteY5" fmla="*/ 207201 h 604965"/>
                  <a:gd name="connsiteX6" fmla="*/ 493020 w 505240"/>
                  <a:gd name="connsiteY6" fmla="*/ 304737 h 604965"/>
                  <a:gd name="connsiteX7" fmla="*/ 505240 w 505240"/>
                  <a:gd name="connsiteY7" fmla="*/ 423601 h 604965"/>
                  <a:gd name="connsiteX8" fmla="*/ 409200 w 505240"/>
                  <a:gd name="connsiteY8" fmla="*/ 449517 h 604965"/>
                  <a:gd name="connsiteX9" fmla="*/ 390912 w 505240"/>
                  <a:gd name="connsiteY9" fmla="*/ 321501 h 604965"/>
                  <a:gd name="connsiteX10" fmla="*/ 393960 w 505240"/>
                  <a:gd name="connsiteY10" fmla="*/ 603441 h 604965"/>
                  <a:gd name="connsiteX11" fmla="*/ 107448 w 505240"/>
                  <a:gd name="connsiteY11" fmla="*/ 604965 h 604965"/>
                  <a:gd name="connsiteX12" fmla="*/ 83064 w 505240"/>
                  <a:gd name="connsiteY12" fmla="*/ 307785 h 604965"/>
                  <a:gd name="connsiteX13" fmla="*/ 66300 w 505240"/>
                  <a:gd name="connsiteY13" fmla="*/ 441897 h 604965"/>
                  <a:gd name="connsiteX14" fmla="*/ 5340 w 505240"/>
                  <a:gd name="connsiteY14" fmla="*/ 409893 h 604965"/>
                  <a:gd name="connsiteX15" fmla="*/ 14484 w 505240"/>
                  <a:gd name="connsiteY15" fmla="*/ 297117 h 604965"/>
                  <a:gd name="connsiteX16" fmla="*/ 105924 w 505240"/>
                  <a:gd name="connsiteY16" fmla="*/ 214821 h 604965"/>
                  <a:gd name="connsiteX17" fmla="*/ 169932 w 505240"/>
                  <a:gd name="connsiteY17" fmla="*/ 195009 h 604965"/>
                  <a:gd name="connsiteX18" fmla="*/ 125736 w 505240"/>
                  <a:gd name="connsiteY18" fmla="*/ 159957 h 604965"/>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61643 h 606651"/>
                  <a:gd name="connsiteX1" fmla="*/ 145548 w 505240"/>
                  <a:gd name="connsiteY1" fmla="*/ 27531 h 606651"/>
                  <a:gd name="connsiteX2" fmla="*/ 331476 w 505240"/>
                  <a:gd name="connsiteY2" fmla="*/ 32103 h 606651"/>
                  <a:gd name="connsiteX3" fmla="*/ 349764 w 505240"/>
                  <a:gd name="connsiteY3" fmla="*/ 155547 h 606651"/>
                  <a:gd name="connsiteX4" fmla="*/ 310140 w 505240"/>
                  <a:gd name="connsiteY4" fmla="*/ 190599 h 606651"/>
                  <a:gd name="connsiteX5" fmla="*/ 409200 w 505240"/>
                  <a:gd name="connsiteY5" fmla="*/ 208887 h 606651"/>
                  <a:gd name="connsiteX6" fmla="*/ 493020 w 505240"/>
                  <a:gd name="connsiteY6" fmla="*/ 306423 h 606651"/>
                  <a:gd name="connsiteX7" fmla="*/ 505240 w 505240"/>
                  <a:gd name="connsiteY7" fmla="*/ 425287 h 606651"/>
                  <a:gd name="connsiteX8" fmla="*/ 409200 w 505240"/>
                  <a:gd name="connsiteY8" fmla="*/ 451203 h 606651"/>
                  <a:gd name="connsiteX9" fmla="*/ 390912 w 505240"/>
                  <a:gd name="connsiteY9" fmla="*/ 323187 h 606651"/>
                  <a:gd name="connsiteX10" fmla="*/ 393960 w 505240"/>
                  <a:gd name="connsiteY10" fmla="*/ 605127 h 606651"/>
                  <a:gd name="connsiteX11" fmla="*/ 107448 w 505240"/>
                  <a:gd name="connsiteY11" fmla="*/ 606651 h 606651"/>
                  <a:gd name="connsiteX12" fmla="*/ 83064 w 505240"/>
                  <a:gd name="connsiteY12" fmla="*/ 309471 h 606651"/>
                  <a:gd name="connsiteX13" fmla="*/ 66300 w 505240"/>
                  <a:gd name="connsiteY13" fmla="*/ 443583 h 606651"/>
                  <a:gd name="connsiteX14" fmla="*/ 5340 w 505240"/>
                  <a:gd name="connsiteY14" fmla="*/ 411579 h 606651"/>
                  <a:gd name="connsiteX15" fmla="*/ 14484 w 505240"/>
                  <a:gd name="connsiteY15" fmla="*/ 298803 h 606651"/>
                  <a:gd name="connsiteX16" fmla="*/ 105924 w 505240"/>
                  <a:gd name="connsiteY16" fmla="*/ 216507 h 606651"/>
                  <a:gd name="connsiteX17" fmla="*/ 169932 w 505240"/>
                  <a:gd name="connsiteY17" fmla="*/ 196695 h 606651"/>
                  <a:gd name="connsiteX18" fmla="*/ 125736 w 505240"/>
                  <a:gd name="connsiteY18" fmla="*/ 161643 h 606651"/>
                  <a:gd name="connsiteX0" fmla="*/ 125736 w 505240"/>
                  <a:gd name="connsiteY0" fmla="*/ 158854 h 603862"/>
                  <a:gd name="connsiteX1" fmla="*/ 145548 w 505240"/>
                  <a:gd name="connsiteY1" fmla="*/ 24742 h 603862"/>
                  <a:gd name="connsiteX2" fmla="*/ 331476 w 505240"/>
                  <a:gd name="connsiteY2" fmla="*/ 29314 h 603862"/>
                  <a:gd name="connsiteX3" fmla="*/ 349764 w 505240"/>
                  <a:gd name="connsiteY3" fmla="*/ 152758 h 603862"/>
                  <a:gd name="connsiteX4" fmla="*/ 310140 w 505240"/>
                  <a:gd name="connsiteY4" fmla="*/ 187810 h 603862"/>
                  <a:gd name="connsiteX5" fmla="*/ 409200 w 505240"/>
                  <a:gd name="connsiteY5" fmla="*/ 206098 h 603862"/>
                  <a:gd name="connsiteX6" fmla="*/ 493020 w 505240"/>
                  <a:gd name="connsiteY6" fmla="*/ 303634 h 603862"/>
                  <a:gd name="connsiteX7" fmla="*/ 505240 w 505240"/>
                  <a:gd name="connsiteY7" fmla="*/ 422498 h 603862"/>
                  <a:gd name="connsiteX8" fmla="*/ 409200 w 505240"/>
                  <a:gd name="connsiteY8" fmla="*/ 448414 h 603862"/>
                  <a:gd name="connsiteX9" fmla="*/ 390912 w 505240"/>
                  <a:gd name="connsiteY9" fmla="*/ 320398 h 603862"/>
                  <a:gd name="connsiteX10" fmla="*/ 393960 w 505240"/>
                  <a:gd name="connsiteY10" fmla="*/ 602338 h 603862"/>
                  <a:gd name="connsiteX11" fmla="*/ 107448 w 505240"/>
                  <a:gd name="connsiteY11" fmla="*/ 603862 h 603862"/>
                  <a:gd name="connsiteX12" fmla="*/ 83064 w 505240"/>
                  <a:gd name="connsiteY12" fmla="*/ 306682 h 603862"/>
                  <a:gd name="connsiteX13" fmla="*/ 66300 w 505240"/>
                  <a:gd name="connsiteY13" fmla="*/ 440794 h 603862"/>
                  <a:gd name="connsiteX14" fmla="*/ 5340 w 505240"/>
                  <a:gd name="connsiteY14" fmla="*/ 408790 h 603862"/>
                  <a:gd name="connsiteX15" fmla="*/ 14484 w 505240"/>
                  <a:gd name="connsiteY15" fmla="*/ 296014 h 603862"/>
                  <a:gd name="connsiteX16" fmla="*/ 105924 w 505240"/>
                  <a:gd name="connsiteY16" fmla="*/ 213718 h 603862"/>
                  <a:gd name="connsiteX17" fmla="*/ 169932 w 505240"/>
                  <a:gd name="connsiteY17" fmla="*/ 193906 h 603862"/>
                  <a:gd name="connsiteX18" fmla="*/ 125736 w 505240"/>
                  <a:gd name="connsiteY18" fmla="*/ 158854 h 603862"/>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3020 w 505240"/>
                  <a:gd name="connsiteY6" fmla="*/ 305289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5321"/>
                  <a:gd name="connsiteY0" fmla="*/ 160509 h 605517"/>
                  <a:gd name="connsiteX1" fmla="*/ 145548 w 505321"/>
                  <a:gd name="connsiteY1" fmla="*/ 26397 h 605517"/>
                  <a:gd name="connsiteX2" fmla="*/ 331476 w 505321"/>
                  <a:gd name="connsiteY2" fmla="*/ 30969 h 605517"/>
                  <a:gd name="connsiteX3" fmla="*/ 349764 w 505321"/>
                  <a:gd name="connsiteY3" fmla="*/ 154413 h 605517"/>
                  <a:gd name="connsiteX4" fmla="*/ 310140 w 505321"/>
                  <a:gd name="connsiteY4" fmla="*/ 189465 h 605517"/>
                  <a:gd name="connsiteX5" fmla="*/ 409200 w 505321"/>
                  <a:gd name="connsiteY5" fmla="*/ 207753 h 605517"/>
                  <a:gd name="connsiteX6" fmla="*/ 493020 w 505321"/>
                  <a:gd name="connsiteY6" fmla="*/ 305289 h 605517"/>
                  <a:gd name="connsiteX7" fmla="*/ 505240 w 505321"/>
                  <a:gd name="connsiteY7" fmla="*/ 424153 h 605517"/>
                  <a:gd name="connsiteX8" fmla="*/ 409200 w 505321"/>
                  <a:gd name="connsiteY8" fmla="*/ 450069 h 605517"/>
                  <a:gd name="connsiteX9" fmla="*/ 390912 w 505321"/>
                  <a:gd name="connsiteY9" fmla="*/ 322053 h 605517"/>
                  <a:gd name="connsiteX10" fmla="*/ 393960 w 505321"/>
                  <a:gd name="connsiteY10" fmla="*/ 603993 h 605517"/>
                  <a:gd name="connsiteX11" fmla="*/ 107448 w 505321"/>
                  <a:gd name="connsiteY11" fmla="*/ 605517 h 605517"/>
                  <a:gd name="connsiteX12" fmla="*/ 83064 w 505321"/>
                  <a:gd name="connsiteY12" fmla="*/ 308337 h 605517"/>
                  <a:gd name="connsiteX13" fmla="*/ 66300 w 505321"/>
                  <a:gd name="connsiteY13" fmla="*/ 442449 h 605517"/>
                  <a:gd name="connsiteX14" fmla="*/ 5340 w 505321"/>
                  <a:gd name="connsiteY14" fmla="*/ 410445 h 605517"/>
                  <a:gd name="connsiteX15" fmla="*/ 14484 w 505321"/>
                  <a:gd name="connsiteY15" fmla="*/ 297669 h 605517"/>
                  <a:gd name="connsiteX16" fmla="*/ 105924 w 505321"/>
                  <a:gd name="connsiteY16" fmla="*/ 215373 h 605517"/>
                  <a:gd name="connsiteX17" fmla="*/ 169932 w 505321"/>
                  <a:gd name="connsiteY17" fmla="*/ 195561 h 605517"/>
                  <a:gd name="connsiteX18" fmla="*/ 125736 w 505321"/>
                  <a:gd name="connsiteY18" fmla="*/ 160509 h 605517"/>
                  <a:gd name="connsiteX0" fmla="*/ 125736 w 505240"/>
                  <a:gd name="connsiteY0" fmla="*/ 160509 h 605517"/>
                  <a:gd name="connsiteX1" fmla="*/ 145548 w 505240"/>
                  <a:gd name="connsiteY1" fmla="*/ 26397 h 605517"/>
                  <a:gd name="connsiteX2" fmla="*/ 331476 w 505240"/>
                  <a:gd name="connsiteY2" fmla="*/ 30969 h 605517"/>
                  <a:gd name="connsiteX3" fmla="*/ 349764 w 505240"/>
                  <a:gd name="connsiteY3" fmla="*/ 154413 h 605517"/>
                  <a:gd name="connsiteX4" fmla="*/ 310140 w 505240"/>
                  <a:gd name="connsiteY4" fmla="*/ 189465 h 605517"/>
                  <a:gd name="connsiteX5" fmla="*/ 409200 w 505240"/>
                  <a:gd name="connsiteY5" fmla="*/ 207753 h 605517"/>
                  <a:gd name="connsiteX6" fmla="*/ 491494 w 505240"/>
                  <a:gd name="connsiteY6" fmla="*/ 306814 h 605517"/>
                  <a:gd name="connsiteX7" fmla="*/ 505240 w 505240"/>
                  <a:gd name="connsiteY7" fmla="*/ 424153 h 605517"/>
                  <a:gd name="connsiteX8" fmla="*/ 409200 w 505240"/>
                  <a:gd name="connsiteY8" fmla="*/ 450069 h 605517"/>
                  <a:gd name="connsiteX9" fmla="*/ 390912 w 505240"/>
                  <a:gd name="connsiteY9" fmla="*/ 322053 h 605517"/>
                  <a:gd name="connsiteX10" fmla="*/ 393960 w 505240"/>
                  <a:gd name="connsiteY10" fmla="*/ 603993 h 605517"/>
                  <a:gd name="connsiteX11" fmla="*/ 107448 w 505240"/>
                  <a:gd name="connsiteY11" fmla="*/ 605517 h 605517"/>
                  <a:gd name="connsiteX12" fmla="*/ 83064 w 505240"/>
                  <a:gd name="connsiteY12" fmla="*/ 308337 h 605517"/>
                  <a:gd name="connsiteX13" fmla="*/ 66300 w 505240"/>
                  <a:gd name="connsiteY13" fmla="*/ 442449 h 605517"/>
                  <a:gd name="connsiteX14" fmla="*/ 5340 w 505240"/>
                  <a:gd name="connsiteY14" fmla="*/ 410445 h 605517"/>
                  <a:gd name="connsiteX15" fmla="*/ 14484 w 505240"/>
                  <a:gd name="connsiteY15" fmla="*/ 297669 h 605517"/>
                  <a:gd name="connsiteX16" fmla="*/ 105924 w 505240"/>
                  <a:gd name="connsiteY16" fmla="*/ 215373 h 605517"/>
                  <a:gd name="connsiteX17" fmla="*/ 169932 w 505240"/>
                  <a:gd name="connsiteY17" fmla="*/ 195561 h 605517"/>
                  <a:gd name="connsiteX18" fmla="*/ 125736 w 505240"/>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9200 w 509816"/>
                  <a:gd name="connsiteY8" fmla="*/ 45006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07675 w 509816"/>
                  <a:gd name="connsiteY8" fmla="*/ 451594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93960 w 509816"/>
                  <a:gd name="connsiteY10" fmla="*/ 603993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5517"/>
                  <a:gd name="connsiteX1" fmla="*/ 145548 w 509816"/>
                  <a:gd name="connsiteY1" fmla="*/ 26397 h 605517"/>
                  <a:gd name="connsiteX2" fmla="*/ 331476 w 509816"/>
                  <a:gd name="connsiteY2" fmla="*/ 30969 h 605517"/>
                  <a:gd name="connsiteX3" fmla="*/ 349764 w 509816"/>
                  <a:gd name="connsiteY3" fmla="*/ 154413 h 605517"/>
                  <a:gd name="connsiteX4" fmla="*/ 310140 w 509816"/>
                  <a:gd name="connsiteY4" fmla="*/ 189465 h 605517"/>
                  <a:gd name="connsiteX5" fmla="*/ 409200 w 509816"/>
                  <a:gd name="connsiteY5" fmla="*/ 207753 h 605517"/>
                  <a:gd name="connsiteX6" fmla="*/ 491494 w 509816"/>
                  <a:gd name="connsiteY6" fmla="*/ 306814 h 605517"/>
                  <a:gd name="connsiteX7" fmla="*/ 509816 w 509816"/>
                  <a:gd name="connsiteY7" fmla="*/ 424153 h 605517"/>
                  <a:gd name="connsiteX8" fmla="*/ 412252 w 509816"/>
                  <a:gd name="connsiteY8" fmla="*/ 453119 h 605517"/>
                  <a:gd name="connsiteX9" fmla="*/ 390912 w 509816"/>
                  <a:gd name="connsiteY9" fmla="*/ 322053 h 605517"/>
                  <a:gd name="connsiteX10" fmla="*/ 361922 w 509816"/>
                  <a:gd name="connsiteY10" fmla="*/ 578070 h 605517"/>
                  <a:gd name="connsiteX11" fmla="*/ 107448 w 509816"/>
                  <a:gd name="connsiteY11" fmla="*/ 605517 h 605517"/>
                  <a:gd name="connsiteX12" fmla="*/ 83064 w 509816"/>
                  <a:gd name="connsiteY12" fmla="*/ 308337 h 605517"/>
                  <a:gd name="connsiteX13" fmla="*/ 66300 w 509816"/>
                  <a:gd name="connsiteY13" fmla="*/ 442449 h 605517"/>
                  <a:gd name="connsiteX14" fmla="*/ 5340 w 509816"/>
                  <a:gd name="connsiteY14" fmla="*/ 410445 h 605517"/>
                  <a:gd name="connsiteX15" fmla="*/ 14484 w 509816"/>
                  <a:gd name="connsiteY15" fmla="*/ 297669 h 605517"/>
                  <a:gd name="connsiteX16" fmla="*/ 105924 w 509816"/>
                  <a:gd name="connsiteY16" fmla="*/ 215373 h 605517"/>
                  <a:gd name="connsiteX17" fmla="*/ 169932 w 509816"/>
                  <a:gd name="connsiteY17" fmla="*/ 195561 h 605517"/>
                  <a:gd name="connsiteX18" fmla="*/ 125736 w 509816"/>
                  <a:gd name="connsiteY18" fmla="*/ 160509 h 605517"/>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12252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07043"/>
                  <a:gd name="connsiteX1" fmla="*/ 145548 w 509816"/>
                  <a:gd name="connsiteY1" fmla="*/ 26397 h 607043"/>
                  <a:gd name="connsiteX2" fmla="*/ 331476 w 509816"/>
                  <a:gd name="connsiteY2" fmla="*/ 30969 h 607043"/>
                  <a:gd name="connsiteX3" fmla="*/ 349764 w 509816"/>
                  <a:gd name="connsiteY3" fmla="*/ 154413 h 607043"/>
                  <a:gd name="connsiteX4" fmla="*/ 310140 w 509816"/>
                  <a:gd name="connsiteY4" fmla="*/ 189465 h 607043"/>
                  <a:gd name="connsiteX5" fmla="*/ 409200 w 509816"/>
                  <a:gd name="connsiteY5" fmla="*/ 207753 h 607043"/>
                  <a:gd name="connsiteX6" fmla="*/ 491494 w 509816"/>
                  <a:gd name="connsiteY6" fmla="*/ 306814 h 607043"/>
                  <a:gd name="connsiteX7" fmla="*/ 509816 w 509816"/>
                  <a:gd name="connsiteY7" fmla="*/ 424153 h 607043"/>
                  <a:gd name="connsiteX8" fmla="*/ 407676 w 509816"/>
                  <a:gd name="connsiteY8" fmla="*/ 453119 h 607043"/>
                  <a:gd name="connsiteX9" fmla="*/ 390912 w 509816"/>
                  <a:gd name="connsiteY9" fmla="*/ 322053 h 607043"/>
                  <a:gd name="connsiteX10" fmla="*/ 395486 w 509816"/>
                  <a:gd name="connsiteY10" fmla="*/ 607043 h 607043"/>
                  <a:gd name="connsiteX11" fmla="*/ 107448 w 509816"/>
                  <a:gd name="connsiteY11" fmla="*/ 605517 h 607043"/>
                  <a:gd name="connsiteX12" fmla="*/ 83064 w 509816"/>
                  <a:gd name="connsiteY12" fmla="*/ 308337 h 607043"/>
                  <a:gd name="connsiteX13" fmla="*/ 66300 w 509816"/>
                  <a:gd name="connsiteY13" fmla="*/ 442449 h 607043"/>
                  <a:gd name="connsiteX14" fmla="*/ 5340 w 509816"/>
                  <a:gd name="connsiteY14" fmla="*/ 410445 h 607043"/>
                  <a:gd name="connsiteX15" fmla="*/ 14484 w 509816"/>
                  <a:gd name="connsiteY15" fmla="*/ 297669 h 607043"/>
                  <a:gd name="connsiteX16" fmla="*/ 105924 w 509816"/>
                  <a:gd name="connsiteY16" fmla="*/ 215373 h 607043"/>
                  <a:gd name="connsiteX17" fmla="*/ 169932 w 509816"/>
                  <a:gd name="connsiteY17" fmla="*/ 195561 h 607043"/>
                  <a:gd name="connsiteX18" fmla="*/ 125736 w 509816"/>
                  <a:gd name="connsiteY18" fmla="*/ 160509 h 607043"/>
                  <a:gd name="connsiteX0" fmla="*/ 125736 w 509816"/>
                  <a:gd name="connsiteY0" fmla="*/ 160509 h 612818"/>
                  <a:gd name="connsiteX1" fmla="*/ 145548 w 509816"/>
                  <a:gd name="connsiteY1" fmla="*/ 26397 h 612818"/>
                  <a:gd name="connsiteX2" fmla="*/ 331476 w 509816"/>
                  <a:gd name="connsiteY2" fmla="*/ 30969 h 612818"/>
                  <a:gd name="connsiteX3" fmla="*/ 349764 w 509816"/>
                  <a:gd name="connsiteY3" fmla="*/ 154413 h 612818"/>
                  <a:gd name="connsiteX4" fmla="*/ 310140 w 509816"/>
                  <a:gd name="connsiteY4" fmla="*/ 189465 h 612818"/>
                  <a:gd name="connsiteX5" fmla="*/ 409200 w 509816"/>
                  <a:gd name="connsiteY5" fmla="*/ 207753 h 612818"/>
                  <a:gd name="connsiteX6" fmla="*/ 491494 w 509816"/>
                  <a:gd name="connsiteY6" fmla="*/ 306814 h 612818"/>
                  <a:gd name="connsiteX7" fmla="*/ 509816 w 509816"/>
                  <a:gd name="connsiteY7" fmla="*/ 424153 h 612818"/>
                  <a:gd name="connsiteX8" fmla="*/ 407676 w 509816"/>
                  <a:gd name="connsiteY8" fmla="*/ 453119 h 612818"/>
                  <a:gd name="connsiteX9" fmla="*/ 390912 w 509816"/>
                  <a:gd name="connsiteY9" fmla="*/ 322053 h 612818"/>
                  <a:gd name="connsiteX10" fmla="*/ 395486 w 509816"/>
                  <a:gd name="connsiteY10" fmla="*/ 607043 h 612818"/>
                  <a:gd name="connsiteX11" fmla="*/ 107448 w 509816"/>
                  <a:gd name="connsiteY11" fmla="*/ 605517 h 612818"/>
                  <a:gd name="connsiteX12" fmla="*/ 83064 w 509816"/>
                  <a:gd name="connsiteY12" fmla="*/ 308337 h 612818"/>
                  <a:gd name="connsiteX13" fmla="*/ 66300 w 509816"/>
                  <a:gd name="connsiteY13" fmla="*/ 442449 h 612818"/>
                  <a:gd name="connsiteX14" fmla="*/ 5340 w 509816"/>
                  <a:gd name="connsiteY14" fmla="*/ 410445 h 612818"/>
                  <a:gd name="connsiteX15" fmla="*/ 14484 w 509816"/>
                  <a:gd name="connsiteY15" fmla="*/ 297669 h 612818"/>
                  <a:gd name="connsiteX16" fmla="*/ 105924 w 509816"/>
                  <a:gd name="connsiteY16" fmla="*/ 215373 h 612818"/>
                  <a:gd name="connsiteX17" fmla="*/ 169932 w 509816"/>
                  <a:gd name="connsiteY17" fmla="*/ 195561 h 612818"/>
                  <a:gd name="connsiteX18" fmla="*/ 125736 w 509816"/>
                  <a:gd name="connsiteY18" fmla="*/ 160509 h 612818"/>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736 w 509816"/>
                  <a:gd name="connsiteY0" fmla="*/ 160509 h 616576"/>
                  <a:gd name="connsiteX1" fmla="*/ 145548 w 509816"/>
                  <a:gd name="connsiteY1" fmla="*/ 26397 h 616576"/>
                  <a:gd name="connsiteX2" fmla="*/ 331476 w 509816"/>
                  <a:gd name="connsiteY2" fmla="*/ 30969 h 616576"/>
                  <a:gd name="connsiteX3" fmla="*/ 349764 w 509816"/>
                  <a:gd name="connsiteY3" fmla="*/ 154413 h 616576"/>
                  <a:gd name="connsiteX4" fmla="*/ 310140 w 509816"/>
                  <a:gd name="connsiteY4" fmla="*/ 189465 h 616576"/>
                  <a:gd name="connsiteX5" fmla="*/ 409200 w 509816"/>
                  <a:gd name="connsiteY5" fmla="*/ 207753 h 616576"/>
                  <a:gd name="connsiteX6" fmla="*/ 491494 w 509816"/>
                  <a:gd name="connsiteY6" fmla="*/ 306814 h 616576"/>
                  <a:gd name="connsiteX7" fmla="*/ 509816 w 509816"/>
                  <a:gd name="connsiteY7" fmla="*/ 424153 h 616576"/>
                  <a:gd name="connsiteX8" fmla="*/ 407676 w 509816"/>
                  <a:gd name="connsiteY8" fmla="*/ 453119 h 616576"/>
                  <a:gd name="connsiteX9" fmla="*/ 390912 w 509816"/>
                  <a:gd name="connsiteY9" fmla="*/ 322053 h 616576"/>
                  <a:gd name="connsiteX10" fmla="*/ 395486 w 509816"/>
                  <a:gd name="connsiteY10" fmla="*/ 607043 h 616576"/>
                  <a:gd name="connsiteX11" fmla="*/ 107448 w 509816"/>
                  <a:gd name="connsiteY11" fmla="*/ 605517 h 616576"/>
                  <a:gd name="connsiteX12" fmla="*/ 83064 w 509816"/>
                  <a:gd name="connsiteY12" fmla="*/ 308337 h 616576"/>
                  <a:gd name="connsiteX13" fmla="*/ 66300 w 509816"/>
                  <a:gd name="connsiteY13" fmla="*/ 442449 h 616576"/>
                  <a:gd name="connsiteX14" fmla="*/ 5340 w 509816"/>
                  <a:gd name="connsiteY14" fmla="*/ 410445 h 616576"/>
                  <a:gd name="connsiteX15" fmla="*/ 14484 w 509816"/>
                  <a:gd name="connsiteY15" fmla="*/ 297669 h 616576"/>
                  <a:gd name="connsiteX16" fmla="*/ 105924 w 509816"/>
                  <a:gd name="connsiteY16" fmla="*/ 215373 h 616576"/>
                  <a:gd name="connsiteX17" fmla="*/ 169932 w 509816"/>
                  <a:gd name="connsiteY17" fmla="*/ 195561 h 616576"/>
                  <a:gd name="connsiteX18" fmla="*/ 125736 w 509816"/>
                  <a:gd name="connsiteY18" fmla="*/ 160509 h 616576"/>
                  <a:gd name="connsiteX0" fmla="*/ 125238 w 509318"/>
                  <a:gd name="connsiteY0" fmla="*/ 160509 h 616576"/>
                  <a:gd name="connsiteX1" fmla="*/ 145050 w 509318"/>
                  <a:gd name="connsiteY1" fmla="*/ 26397 h 616576"/>
                  <a:gd name="connsiteX2" fmla="*/ 330978 w 509318"/>
                  <a:gd name="connsiteY2" fmla="*/ 30969 h 616576"/>
                  <a:gd name="connsiteX3" fmla="*/ 349266 w 509318"/>
                  <a:gd name="connsiteY3" fmla="*/ 154413 h 616576"/>
                  <a:gd name="connsiteX4" fmla="*/ 309642 w 509318"/>
                  <a:gd name="connsiteY4" fmla="*/ 189465 h 616576"/>
                  <a:gd name="connsiteX5" fmla="*/ 408702 w 509318"/>
                  <a:gd name="connsiteY5" fmla="*/ 207753 h 616576"/>
                  <a:gd name="connsiteX6" fmla="*/ 490996 w 509318"/>
                  <a:gd name="connsiteY6" fmla="*/ 306814 h 616576"/>
                  <a:gd name="connsiteX7" fmla="*/ 509318 w 509318"/>
                  <a:gd name="connsiteY7" fmla="*/ 424153 h 616576"/>
                  <a:gd name="connsiteX8" fmla="*/ 407178 w 509318"/>
                  <a:gd name="connsiteY8" fmla="*/ 453119 h 616576"/>
                  <a:gd name="connsiteX9" fmla="*/ 390414 w 509318"/>
                  <a:gd name="connsiteY9" fmla="*/ 322053 h 616576"/>
                  <a:gd name="connsiteX10" fmla="*/ 394988 w 509318"/>
                  <a:gd name="connsiteY10" fmla="*/ 607043 h 616576"/>
                  <a:gd name="connsiteX11" fmla="*/ 106950 w 509318"/>
                  <a:gd name="connsiteY11" fmla="*/ 605517 h 616576"/>
                  <a:gd name="connsiteX12" fmla="*/ 82566 w 509318"/>
                  <a:gd name="connsiteY12" fmla="*/ 308337 h 616576"/>
                  <a:gd name="connsiteX13" fmla="*/ 65802 w 509318"/>
                  <a:gd name="connsiteY13" fmla="*/ 442449 h 616576"/>
                  <a:gd name="connsiteX14" fmla="*/ 4842 w 509318"/>
                  <a:gd name="connsiteY14" fmla="*/ 410445 h 616576"/>
                  <a:gd name="connsiteX15" fmla="*/ 15511 w 509318"/>
                  <a:gd name="connsiteY15" fmla="*/ 302246 h 616576"/>
                  <a:gd name="connsiteX16" fmla="*/ 105426 w 509318"/>
                  <a:gd name="connsiteY16" fmla="*/ 215373 h 616576"/>
                  <a:gd name="connsiteX17" fmla="*/ 169434 w 509318"/>
                  <a:gd name="connsiteY17" fmla="*/ 195561 h 616576"/>
                  <a:gd name="connsiteX18" fmla="*/ 125238 w 509318"/>
                  <a:gd name="connsiteY18" fmla="*/ 160509 h 616576"/>
                  <a:gd name="connsiteX0" fmla="*/ 124206 w 508286"/>
                  <a:gd name="connsiteY0" fmla="*/ 160509 h 616576"/>
                  <a:gd name="connsiteX1" fmla="*/ 144018 w 508286"/>
                  <a:gd name="connsiteY1" fmla="*/ 26397 h 616576"/>
                  <a:gd name="connsiteX2" fmla="*/ 329946 w 508286"/>
                  <a:gd name="connsiteY2" fmla="*/ 30969 h 616576"/>
                  <a:gd name="connsiteX3" fmla="*/ 348234 w 508286"/>
                  <a:gd name="connsiteY3" fmla="*/ 154413 h 616576"/>
                  <a:gd name="connsiteX4" fmla="*/ 308610 w 508286"/>
                  <a:gd name="connsiteY4" fmla="*/ 189465 h 616576"/>
                  <a:gd name="connsiteX5" fmla="*/ 407670 w 508286"/>
                  <a:gd name="connsiteY5" fmla="*/ 207753 h 616576"/>
                  <a:gd name="connsiteX6" fmla="*/ 489964 w 508286"/>
                  <a:gd name="connsiteY6" fmla="*/ 306814 h 616576"/>
                  <a:gd name="connsiteX7" fmla="*/ 508286 w 508286"/>
                  <a:gd name="connsiteY7" fmla="*/ 424153 h 616576"/>
                  <a:gd name="connsiteX8" fmla="*/ 406146 w 508286"/>
                  <a:gd name="connsiteY8" fmla="*/ 453119 h 616576"/>
                  <a:gd name="connsiteX9" fmla="*/ 389382 w 508286"/>
                  <a:gd name="connsiteY9" fmla="*/ 322053 h 616576"/>
                  <a:gd name="connsiteX10" fmla="*/ 393956 w 508286"/>
                  <a:gd name="connsiteY10" fmla="*/ 607043 h 616576"/>
                  <a:gd name="connsiteX11" fmla="*/ 105918 w 508286"/>
                  <a:gd name="connsiteY11" fmla="*/ 605517 h 616576"/>
                  <a:gd name="connsiteX12" fmla="*/ 81534 w 508286"/>
                  <a:gd name="connsiteY12" fmla="*/ 308337 h 616576"/>
                  <a:gd name="connsiteX13" fmla="*/ 64770 w 508286"/>
                  <a:gd name="connsiteY13" fmla="*/ 442449 h 616576"/>
                  <a:gd name="connsiteX14" fmla="*/ 3810 w 508286"/>
                  <a:gd name="connsiteY14" fmla="*/ 410445 h 616576"/>
                  <a:gd name="connsiteX15" fmla="*/ 14479 w 508286"/>
                  <a:gd name="connsiteY15" fmla="*/ 302246 h 616576"/>
                  <a:gd name="connsiteX16" fmla="*/ 104394 w 508286"/>
                  <a:gd name="connsiteY16" fmla="*/ 215373 h 616576"/>
                  <a:gd name="connsiteX17" fmla="*/ 168402 w 508286"/>
                  <a:gd name="connsiteY17" fmla="*/ 195561 h 616576"/>
                  <a:gd name="connsiteX18" fmla="*/ 124206 w 508286"/>
                  <a:gd name="connsiteY18" fmla="*/ 160509 h 616576"/>
                  <a:gd name="connsiteX0" fmla="*/ 123615 w 507695"/>
                  <a:gd name="connsiteY0" fmla="*/ 160509 h 616576"/>
                  <a:gd name="connsiteX1" fmla="*/ 143427 w 507695"/>
                  <a:gd name="connsiteY1" fmla="*/ 26397 h 616576"/>
                  <a:gd name="connsiteX2" fmla="*/ 329355 w 507695"/>
                  <a:gd name="connsiteY2" fmla="*/ 30969 h 616576"/>
                  <a:gd name="connsiteX3" fmla="*/ 347643 w 507695"/>
                  <a:gd name="connsiteY3" fmla="*/ 154413 h 616576"/>
                  <a:gd name="connsiteX4" fmla="*/ 308019 w 507695"/>
                  <a:gd name="connsiteY4" fmla="*/ 189465 h 616576"/>
                  <a:gd name="connsiteX5" fmla="*/ 407079 w 507695"/>
                  <a:gd name="connsiteY5" fmla="*/ 207753 h 616576"/>
                  <a:gd name="connsiteX6" fmla="*/ 489373 w 507695"/>
                  <a:gd name="connsiteY6" fmla="*/ 306814 h 616576"/>
                  <a:gd name="connsiteX7" fmla="*/ 507695 w 507695"/>
                  <a:gd name="connsiteY7" fmla="*/ 424153 h 616576"/>
                  <a:gd name="connsiteX8" fmla="*/ 405555 w 507695"/>
                  <a:gd name="connsiteY8" fmla="*/ 453119 h 616576"/>
                  <a:gd name="connsiteX9" fmla="*/ 388791 w 507695"/>
                  <a:gd name="connsiteY9" fmla="*/ 322053 h 616576"/>
                  <a:gd name="connsiteX10" fmla="*/ 393365 w 507695"/>
                  <a:gd name="connsiteY10" fmla="*/ 607043 h 616576"/>
                  <a:gd name="connsiteX11" fmla="*/ 105327 w 507695"/>
                  <a:gd name="connsiteY11" fmla="*/ 605517 h 616576"/>
                  <a:gd name="connsiteX12" fmla="*/ 80943 w 507695"/>
                  <a:gd name="connsiteY12" fmla="*/ 308337 h 616576"/>
                  <a:gd name="connsiteX13" fmla="*/ 64179 w 507695"/>
                  <a:gd name="connsiteY13" fmla="*/ 442449 h 616576"/>
                  <a:gd name="connsiteX14" fmla="*/ 3219 w 507695"/>
                  <a:gd name="connsiteY14" fmla="*/ 410445 h 616576"/>
                  <a:gd name="connsiteX15" fmla="*/ 16938 w 507695"/>
                  <a:gd name="connsiteY15" fmla="*/ 297669 h 616576"/>
                  <a:gd name="connsiteX16" fmla="*/ 103803 w 507695"/>
                  <a:gd name="connsiteY16" fmla="*/ 215373 h 616576"/>
                  <a:gd name="connsiteX17" fmla="*/ 167811 w 507695"/>
                  <a:gd name="connsiteY17" fmla="*/ 195561 h 616576"/>
                  <a:gd name="connsiteX18" fmla="*/ 123615 w 507695"/>
                  <a:gd name="connsiteY18" fmla="*/ 160509 h 616576"/>
                  <a:gd name="connsiteX0" fmla="*/ 120396 w 504476"/>
                  <a:gd name="connsiteY0" fmla="*/ 160509 h 616576"/>
                  <a:gd name="connsiteX1" fmla="*/ 140208 w 504476"/>
                  <a:gd name="connsiteY1" fmla="*/ 26397 h 616576"/>
                  <a:gd name="connsiteX2" fmla="*/ 326136 w 504476"/>
                  <a:gd name="connsiteY2" fmla="*/ 30969 h 616576"/>
                  <a:gd name="connsiteX3" fmla="*/ 344424 w 504476"/>
                  <a:gd name="connsiteY3" fmla="*/ 154413 h 616576"/>
                  <a:gd name="connsiteX4" fmla="*/ 304800 w 504476"/>
                  <a:gd name="connsiteY4" fmla="*/ 189465 h 616576"/>
                  <a:gd name="connsiteX5" fmla="*/ 403860 w 504476"/>
                  <a:gd name="connsiteY5" fmla="*/ 207753 h 616576"/>
                  <a:gd name="connsiteX6" fmla="*/ 486154 w 504476"/>
                  <a:gd name="connsiteY6" fmla="*/ 306814 h 616576"/>
                  <a:gd name="connsiteX7" fmla="*/ 504476 w 504476"/>
                  <a:gd name="connsiteY7" fmla="*/ 424153 h 616576"/>
                  <a:gd name="connsiteX8" fmla="*/ 402336 w 504476"/>
                  <a:gd name="connsiteY8" fmla="*/ 453119 h 616576"/>
                  <a:gd name="connsiteX9" fmla="*/ 385572 w 504476"/>
                  <a:gd name="connsiteY9" fmla="*/ 322053 h 616576"/>
                  <a:gd name="connsiteX10" fmla="*/ 390146 w 504476"/>
                  <a:gd name="connsiteY10" fmla="*/ 607043 h 616576"/>
                  <a:gd name="connsiteX11" fmla="*/ 102108 w 504476"/>
                  <a:gd name="connsiteY11" fmla="*/ 605517 h 616576"/>
                  <a:gd name="connsiteX12" fmla="*/ 77724 w 504476"/>
                  <a:gd name="connsiteY12" fmla="*/ 308337 h 616576"/>
                  <a:gd name="connsiteX13" fmla="*/ 60960 w 504476"/>
                  <a:gd name="connsiteY13" fmla="*/ 442449 h 616576"/>
                  <a:gd name="connsiteX14" fmla="*/ 0 w 504476"/>
                  <a:gd name="connsiteY14" fmla="*/ 410445 h 616576"/>
                  <a:gd name="connsiteX15" fmla="*/ 13719 w 504476"/>
                  <a:gd name="connsiteY15" fmla="*/ 297669 h 616576"/>
                  <a:gd name="connsiteX16" fmla="*/ 100584 w 504476"/>
                  <a:gd name="connsiteY16" fmla="*/ 215373 h 616576"/>
                  <a:gd name="connsiteX17" fmla="*/ 164592 w 504476"/>
                  <a:gd name="connsiteY17" fmla="*/ 195561 h 616576"/>
                  <a:gd name="connsiteX18" fmla="*/ 120396 w 504476"/>
                  <a:gd name="connsiteY18" fmla="*/ 160509 h 616576"/>
                  <a:gd name="connsiteX0" fmla="*/ 120596 w 504676"/>
                  <a:gd name="connsiteY0" fmla="*/ 160509 h 616576"/>
                  <a:gd name="connsiteX1" fmla="*/ 140408 w 504676"/>
                  <a:gd name="connsiteY1" fmla="*/ 26397 h 616576"/>
                  <a:gd name="connsiteX2" fmla="*/ 326336 w 504676"/>
                  <a:gd name="connsiteY2" fmla="*/ 30969 h 616576"/>
                  <a:gd name="connsiteX3" fmla="*/ 344624 w 504676"/>
                  <a:gd name="connsiteY3" fmla="*/ 154413 h 616576"/>
                  <a:gd name="connsiteX4" fmla="*/ 305000 w 504676"/>
                  <a:gd name="connsiteY4" fmla="*/ 189465 h 616576"/>
                  <a:gd name="connsiteX5" fmla="*/ 404060 w 504676"/>
                  <a:gd name="connsiteY5" fmla="*/ 207753 h 616576"/>
                  <a:gd name="connsiteX6" fmla="*/ 486354 w 504676"/>
                  <a:gd name="connsiteY6" fmla="*/ 306814 h 616576"/>
                  <a:gd name="connsiteX7" fmla="*/ 504676 w 504676"/>
                  <a:gd name="connsiteY7" fmla="*/ 424153 h 616576"/>
                  <a:gd name="connsiteX8" fmla="*/ 402536 w 504676"/>
                  <a:gd name="connsiteY8" fmla="*/ 453119 h 616576"/>
                  <a:gd name="connsiteX9" fmla="*/ 385772 w 504676"/>
                  <a:gd name="connsiteY9" fmla="*/ 322053 h 616576"/>
                  <a:gd name="connsiteX10" fmla="*/ 390346 w 504676"/>
                  <a:gd name="connsiteY10" fmla="*/ 607043 h 616576"/>
                  <a:gd name="connsiteX11" fmla="*/ 102308 w 504676"/>
                  <a:gd name="connsiteY11" fmla="*/ 605517 h 616576"/>
                  <a:gd name="connsiteX12" fmla="*/ 77924 w 504676"/>
                  <a:gd name="connsiteY12" fmla="*/ 308337 h 616576"/>
                  <a:gd name="connsiteX13" fmla="*/ 61160 w 504676"/>
                  <a:gd name="connsiteY13" fmla="*/ 442449 h 616576"/>
                  <a:gd name="connsiteX14" fmla="*/ 200 w 504676"/>
                  <a:gd name="connsiteY14" fmla="*/ 410445 h 616576"/>
                  <a:gd name="connsiteX15" fmla="*/ 13919 w 504676"/>
                  <a:gd name="connsiteY15" fmla="*/ 297669 h 616576"/>
                  <a:gd name="connsiteX16" fmla="*/ 100784 w 504676"/>
                  <a:gd name="connsiteY16" fmla="*/ 215373 h 616576"/>
                  <a:gd name="connsiteX17" fmla="*/ 164792 w 504676"/>
                  <a:gd name="connsiteY17" fmla="*/ 195561 h 616576"/>
                  <a:gd name="connsiteX18" fmla="*/ 120596 w 504676"/>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1615 w 505131"/>
                  <a:gd name="connsiteY13" fmla="*/ 442449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60509 h 616576"/>
                  <a:gd name="connsiteX1" fmla="*/ 140863 w 505131"/>
                  <a:gd name="connsiteY1" fmla="*/ 26397 h 616576"/>
                  <a:gd name="connsiteX2" fmla="*/ 326791 w 505131"/>
                  <a:gd name="connsiteY2" fmla="*/ 30969 h 616576"/>
                  <a:gd name="connsiteX3" fmla="*/ 345079 w 505131"/>
                  <a:gd name="connsiteY3" fmla="*/ 154413 h 616576"/>
                  <a:gd name="connsiteX4" fmla="*/ 305455 w 505131"/>
                  <a:gd name="connsiteY4" fmla="*/ 189465 h 616576"/>
                  <a:gd name="connsiteX5" fmla="*/ 404515 w 505131"/>
                  <a:gd name="connsiteY5" fmla="*/ 207753 h 616576"/>
                  <a:gd name="connsiteX6" fmla="*/ 486809 w 505131"/>
                  <a:gd name="connsiteY6" fmla="*/ 306814 h 616576"/>
                  <a:gd name="connsiteX7" fmla="*/ 505131 w 505131"/>
                  <a:gd name="connsiteY7" fmla="*/ 424153 h 616576"/>
                  <a:gd name="connsiteX8" fmla="*/ 402991 w 505131"/>
                  <a:gd name="connsiteY8" fmla="*/ 453119 h 616576"/>
                  <a:gd name="connsiteX9" fmla="*/ 386227 w 505131"/>
                  <a:gd name="connsiteY9" fmla="*/ 322053 h 616576"/>
                  <a:gd name="connsiteX10" fmla="*/ 390801 w 505131"/>
                  <a:gd name="connsiteY10" fmla="*/ 607043 h 616576"/>
                  <a:gd name="connsiteX11" fmla="*/ 102763 w 505131"/>
                  <a:gd name="connsiteY11" fmla="*/ 605517 h 616576"/>
                  <a:gd name="connsiteX12" fmla="*/ 78379 w 505131"/>
                  <a:gd name="connsiteY12" fmla="*/ 308337 h 616576"/>
                  <a:gd name="connsiteX13" fmla="*/ 67715 w 505131"/>
                  <a:gd name="connsiteY13" fmla="*/ 443975 h 616576"/>
                  <a:gd name="connsiteX14" fmla="*/ 655 w 505131"/>
                  <a:gd name="connsiteY14" fmla="*/ 410445 h 616576"/>
                  <a:gd name="connsiteX15" fmla="*/ 14374 w 505131"/>
                  <a:gd name="connsiteY15" fmla="*/ 297669 h 616576"/>
                  <a:gd name="connsiteX16" fmla="*/ 101239 w 505131"/>
                  <a:gd name="connsiteY16" fmla="*/ 215373 h 616576"/>
                  <a:gd name="connsiteX17" fmla="*/ 165247 w 505131"/>
                  <a:gd name="connsiteY17" fmla="*/ 195561 h 616576"/>
                  <a:gd name="connsiteX18" fmla="*/ 121051 w 505131"/>
                  <a:gd name="connsiteY18" fmla="*/ 160509 h 616576"/>
                  <a:gd name="connsiteX0" fmla="*/ 121051 w 505131"/>
                  <a:gd name="connsiteY0" fmla="*/ 156748 h 612815"/>
                  <a:gd name="connsiteX1" fmla="*/ 140863 w 505131"/>
                  <a:gd name="connsiteY1" fmla="*/ 22636 h 612815"/>
                  <a:gd name="connsiteX2" fmla="*/ 325907 w 505131"/>
                  <a:gd name="connsiteY2" fmla="*/ 27208 h 612815"/>
                  <a:gd name="connsiteX3" fmla="*/ 345079 w 505131"/>
                  <a:gd name="connsiteY3" fmla="*/ 150652 h 612815"/>
                  <a:gd name="connsiteX4" fmla="*/ 305455 w 505131"/>
                  <a:gd name="connsiteY4" fmla="*/ 185704 h 612815"/>
                  <a:gd name="connsiteX5" fmla="*/ 404515 w 505131"/>
                  <a:gd name="connsiteY5" fmla="*/ 203992 h 612815"/>
                  <a:gd name="connsiteX6" fmla="*/ 486809 w 505131"/>
                  <a:gd name="connsiteY6" fmla="*/ 303053 h 612815"/>
                  <a:gd name="connsiteX7" fmla="*/ 505131 w 505131"/>
                  <a:gd name="connsiteY7" fmla="*/ 420392 h 612815"/>
                  <a:gd name="connsiteX8" fmla="*/ 402991 w 505131"/>
                  <a:gd name="connsiteY8" fmla="*/ 449358 h 612815"/>
                  <a:gd name="connsiteX9" fmla="*/ 386227 w 505131"/>
                  <a:gd name="connsiteY9" fmla="*/ 318292 h 612815"/>
                  <a:gd name="connsiteX10" fmla="*/ 390801 w 505131"/>
                  <a:gd name="connsiteY10" fmla="*/ 603282 h 612815"/>
                  <a:gd name="connsiteX11" fmla="*/ 102763 w 505131"/>
                  <a:gd name="connsiteY11" fmla="*/ 601756 h 612815"/>
                  <a:gd name="connsiteX12" fmla="*/ 78379 w 505131"/>
                  <a:gd name="connsiteY12" fmla="*/ 304576 h 612815"/>
                  <a:gd name="connsiteX13" fmla="*/ 67715 w 505131"/>
                  <a:gd name="connsiteY13" fmla="*/ 440214 h 612815"/>
                  <a:gd name="connsiteX14" fmla="*/ 655 w 505131"/>
                  <a:gd name="connsiteY14" fmla="*/ 406684 h 612815"/>
                  <a:gd name="connsiteX15" fmla="*/ 14374 w 505131"/>
                  <a:gd name="connsiteY15" fmla="*/ 293908 h 612815"/>
                  <a:gd name="connsiteX16" fmla="*/ 101239 w 505131"/>
                  <a:gd name="connsiteY16" fmla="*/ 211612 h 612815"/>
                  <a:gd name="connsiteX17" fmla="*/ 165247 w 505131"/>
                  <a:gd name="connsiteY17" fmla="*/ 191800 h 612815"/>
                  <a:gd name="connsiteX18" fmla="*/ 121051 w 505131"/>
                  <a:gd name="connsiteY18" fmla="*/ 156748 h 612815"/>
                  <a:gd name="connsiteX0" fmla="*/ 121051 w 505131"/>
                  <a:gd name="connsiteY0" fmla="*/ 146742 h 602809"/>
                  <a:gd name="connsiteX1" fmla="*/ 142632 w 505131"/>
                  <a:gd name="connsiteY1" fmla="*/ 14842 h 602809"/>
                  <a:gd name="connsiteX2" fmla="*/ 325907 w 505131"/>
                  <a:gd name="connsiteY2" fmla="*/ 17202 h 602809"/>
                  <a:gd name="connsiteX3" fmla="*/ 345079 w 505131"/>
                  <a:gd name="connsiteY3" fmla="*/ 140646 h 602809"/>
                  <a:gd name="connsiteX4" fmla="*/ 305455 w 505131"/>
                  <a:gd name="connsiteY4" fmla="*/ 175698 h 602809"/>
                  <a:gd name="connsiteX5" fmla="*/ 404515 w 505131"/>
                  <a:gd name="connsiteY5" fmla="*/ 193986 h 602809"/>
                  <a:gd name="connsiteX6" fmla="*/ 486809 w 505131"/>
                  <a:gd name="connsiteY6" fmla="*/ 293047 h 602809"/>
                  <a:gd name="connsiteX7" fmla="*/ 505131 w 505131"/>
                  <a:gd name="connsiteY7" fmla="*/ 410386 h 602809"/>
                  <a:gd name="connsiteX8" fmla="*/ 402991 w 505131"/>
                  <a:gd name="connsiteY8" fmla="*/ 439352 h 602809"/>
                  <a:gd name="connsiteX9" fmla="*/ 386227 w 505131"/>
                  <a:gd name="connsiteY9" fmla="*/ 308286 h 602809"/>
                  <a:gd name="connsiteX10" fmla="*/ 390801 w 505131"/>
                  <a:gd name="connsiteY10" fmla="*/ 593276 h 602809"/>
                  <a:gd name="connsiteX11" fmla="*/ 102763 w 505131"/>
                  <a:gd name="connsiteY11" fmla="*/ 591750 h 602809"/>
                  <a:gd name="connsiteX12" fmla="*/ 78379 w 505131"/>
                  <a:gd name="connsiteY12" fmla="*/ 294570 h 602809"/>
                  <a:gd name="connsiteX13" fmla="*/ 67715 w 505131"/>
                  <a:gd name="connsiteY13" fmla="*/ 430208 h 602809"/>
                  <a:gd name="connsiteX14" fmla="*/ 655 w 505131"/>
                  <a:gd name="connsiteY14" fmla="*/ 396678 h 602809"/>
                  <a:gd name="connsiteX15" fmla="*/ 14374 w 505131"/>
                  <a:gd name="connsiteY15" fmla="*/ 283902 h 602809"/>
                  <a:gd name="connsiteX16" fmla="*/ 101239 w 505131"/>
                  <a:gd name="connsiteY16" fmla="*/ 201606 h 602809"/>
                  <a:gd name="connsiteX17" fmla="*/ 165247 w 505131"/>
                  <a:gd name="connsiteY17" fmla="*/ 181794 h 602809"/>
                  <a:gd name="connsiteX18" fmla="*/ 121051 w 505131"/>
                  <a:gd name="connsiteY18" fmla="*/ 146742 h 602809"/>
                  <a:gd name="connsiteX0" fmla="*/ 121051 w 505131"/>
                  <a:gd name="connsiteY0" fmla="*/ 151840 h 607907"/>
                  <a:gd name="connsiteX1" fmla="*/ 142632 w 505131"/>
                  <a:gd name="connsiteY1" fmla="*/ 19940 h 607907"/>
                  <a:gd name="connsiteX2" fmla="*/ 325907 w 505131"/>
                  <a:gd name="connsiteY2" fmla="*/ 22300 h 607907"/>
                  <a:gd name="connsiteX3" fmla="*/ 345079 w 505131"/>
                  <a:gd name="connsiteY3" fmla="*/ 145744 h 607907"/>
                  <a:gd name="connsiteX4" fmla="*/ 305455 w 505131"/>
                  <a:gd name="connsiteY4" fmla="*/ 180796 h 607907"/>
                  <a:gd name="connsiteX5" fmla="*/ 404515 w 505131"/>
                  <a:gd name="connsiteY5" fmla="*/ 199084 h 607907"/>
                  <a:gd name="connsiteX6" fmla="*/ 486809 w 505131"/>
                  <a:gd name="connsiteY6" fmla="*/ 298145 h 607907"/>
                  <a:gd name="connsiteX7" fmla="*/ 505131 w 505131"/>
                  <a:gd name="connsiteY7" fmla="*/ 415484 h 607907"/>
                  <a:gd name="connsiteX8" fmla="*/ 402991 w 505131"/>
                  <a:gd name="connsiteY8" fmla="*/ 444450 h 607907"/>
                  <a:gd name="connsiteX9" fmla="*/ 386227 w 505131"/>
                  <a:gd name="connsiteY9" fmla="*/ 313384 h 607907"/>
                  <a:gd name="connsiteX10" fmla="*/ 390801 w 505131"/>
                  <a:gd name="connsiteY10" fmla="*/ 598374 h 607907"/>
                  <a:gd name="connsiteX11" fmla="*/ 102763 w 505131"/>
                  <a:gd name="connsiteY11" fmla="*/ 596848 h 607907"/>
                  <a:gd name="connsiteX12" fmla="*/ 78379 w 505131"/>
                  <a:gd name="connsiteY12" fmla="*/ 299668 h 607907"/>
                  <a:gd name="connsiteX13" fmla="*/ 67715 w 505131"/>
                  <a:gd name="connsiteY13" fmla="*/ 435306 h 607907"/>
                  <a:gd name="connsiteX14" fmla="*/ 655 w 505131"/>
                  <a:gd name="connsiteY14" fmla="*/ 401776 h 607907"/>
                  <a:gd name="connsiteX15" fmla="*/ 14374 w 505131"/>
                  <a:gd name="connsiteY15" fmla="*/ 289000 h 607907"/>
                  <a:gd name="connsiteX16" fmla="*/ 101239 w 505131"/>
                  <a:gd name="connsiteY16" fmla="*/ 206704 h 607907"/>
                  <a:gd name="connsiteX17" fmla="*/ 165247 w 505131"/>
                  <a:gd name="connsiteY17" fmla="*/ 186892 h 607907"/>
                  <a:gd name="connsiteX18" fmla="*/ 121051 w 505131"/>
                  <a:gd name="connsiteY18" fmla="*/ 151840 h 607907"/>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60501 h 616568"/>
                  <a:gd name="connsiteX1" fmla="*/ 142632 w 505131"/>
                  <a:gd name="connsiteY1" fmla="*/ 28601 h 616568"/>
                  <a:gd name="connsiteX2" fmla="*/ 325907 w 505131"/>
                  <a:gd name="connsiteY2" fmla="*/ 30961 h 616568"/>
                  <a:gd name="connsiteX3" fmla="*/ 345079 w 505131"/>
                  <a:gd name="connsiteY3" fmla="*/ 154405 h 616568"/>
                  <a:gd name="connsiteX4" fmla="*/ 305455 w 505131"/>
                  <a:gd name="connsiteY4" fmla="*/ 189457 h 616568"/>
                  <a:gd name="connsiteX5" fmla="*/ 404515 w 505131"/>
                  <a:gd name="connsiteY5" fmla="*/ 207745 h 616568"/>
                  <a:gd name="connsiteX6" fmla="*/ 486809 w 505131"/>
                  <a:gd name="connsiteY6" fmla="*/ 306806 h 616568"/>
                  <a:gd name="connsiteX7" fmla="*/ 505131 w 505131"/>
                  <a:gd name="connsiteY7" fmla="*/ 424145 h 616568"/>
                  <a:gd name="connsiteX8" fmla="*/ 402991 w 505131"/>
                  <a:gd name="connsiteY8" fmla="*/ 453111 h 616568"/>
                  <a:gd name="connsiteX9" fmla="*/ 386227 w 505131"/>
                  <a:gd name="connsiteY9" fmla="*/ 322045 h 616568"/>
                  <a:gd name="connsiteX10" fmla="*/ 390801 w 505131"/>
                  <a:gd name="connsiteY10" fmla="*/ 607035 h 616568"/>
                  <a:gd name="connsiteX11" fmla="*/ 102763 w 505131"/>
                  <a:gd name="connsiteY11" fmla="*/ 605509 h 616568"/>
                  <a:gd name="connsiteX12" fmla="*/ 78379 w 505131"/>
                  <a:gd name="connsiteY12" fmla="*/ 308329 h 616568"/>
                  <a:gd name="connsiteX13" fmla="*/ 67715 w 505131"/>
                  <a:gd name="connsiteY13" fmla="*/ 443967 h 616568"/>
                  <a:gd name="connsiteX14" fmla="*/ 655 w 505131"/>
                  <a:gd name="connsiteY14" fmla="*/ 410437 h 616568"/>
                  <a:gd name="connsiteX15" fmla="*/ 14374 w 505131"/>
                  <a:gd name="connsiteY15" fmla="*/ 297661 h 616568"/>
                  <a:gd name="connsiteX16" fmla="*/ 101239 w 505131"/>
                  <a:gd name="connsiteY16" fmla="*/ 215365 h 616568"/>
                  <a:gd name="connsiteX17" fmla="*/ 165247 w 505131"/>
                  <a:gd name="connsiteY17" fmla="*/ 195553 h 616568"/>
                  <a:gd name="connsiteX18" fmla="*/ 121051 w 505131"/>
                  <a:gd name="connsiteY18" fmla="*/ 160501 h 616568"/>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05455 w 505131"/>
                  <a:gd name="connsiteY4" fmla="*/ 180958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051 w 505131"/>
                  <a:gd name="connsiteY0" fmla="*/ 152002 h 608069"/>
                  <a:gd name="connsiteX1" fmla="*/ 142632 w 505131"/>
                  <a:gd name="connsiteY1" fmla="*/ 20102 h 608069"/>
                  <a:gd name="connsiteX2" fmla="*/ 325907 w 505131"/>
                  <a:gd name="connsiteY2" fmla="*/ 22462 h 608069"/>
                  <a:gd name="connsiteX3" fmla="*/ 345521 w 505131"/>
                  <a:gd name="connsiteY3" fmla="*/ 149004 h 608069"/>
                  <a:gd name="connsiteX4" fmla="*/ 310319 w 505131"/>
                  <a:gd name="connsiteY4" fmla="*/ 182285 h 608069"/>
                  <a:gd name="connsiteX5" fmla="*/ 404515 w 505131"/>
                  <a:gd name="connsiteY5" fmla="*/ 199246 h 608069"/>
                  <a:gd name="connsiteX6" fmla="*/ 486809 w 505131"/>
                  <a:gd name="connsiteY6" fmla="*/ 298307 h 608069"/>
                  <a:gd name="connsiteX7" fmla="*/ 505131 w 505131"/>
                  <a:gd name="connsiteY7" fmla="*/ 415646 h 608069"/>
                  <a:gd name="connsiteX8" fmla="*/ 402991 w 505131"/>
                  <a:gd name="connsiteY8" fmla="*/ 444612 h 608069"/>
                  <a:gd name="connsiteX9" fmla="*/ 386227 w 505131"/>
                  <a:gd name="connsiteY9" fmla="*/ 313546 h 608069"/>
                  <a:gd name="connsiteX10" fmla="*/ 390801 w 505131"/>
                  <a:gd name="connsiteY10" fmla="*/ 598536 h 608069"/>
                  <a:gd name="connsiteX11" fmla="*/ 102763 w 505131"/>
                  <a:gd name="connsiteY11" fmla="*/ 597010 h 608069"/>
                  <a:gd name="connsiteX12" fmla="*/ 78379 w 505131"/>
                  <a:gd name="connsiteY12" fmla="*/ 299830 h 608069"/>
                  <a:gd name="connsiteX13" fmla="*/ 67715 w 505131"/>
                  <a:gd name="connsiteY13" fmla="*/ 435468 h 608069"/>
                  <a:gd name="connsiteX14" fmla="*/ 655 w 505131"/>
                  <a:gd name="connsiteY14" fmla="*/ 401938 h 608069"/>
                  <a:gd name="connsiteX15" fmla="*/ 14374 w 505131"/>
                  <a:gd name="connsiteY15" fmla="*/ 289162 h 608069"/>
                  <a:gd name="connsiteX16" fmla="*/ 101239 w 505131"/>
                  <a:gd name="connsiteY16" fmla="*/ 206866 h 608069"/>
                  <a:gd name="connsiteX17" fmla="*/ 165247 w 505131"/>
                  <a:gd name="connsiteY17" fmla="*/ 187054 h 608069"/>
                  <a:gd name="connsiteX18" fmla="*/ 121051 w 505131"/>
                  <a:gd name="connsiteY18" fmla="*/ 152002 h 608069"/>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5247 w 505131"/>
                  <a:gd name="connsiteY17" fmla="*/ 181889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21493 w 505131"/>
                  <a:gd name="connsiteY0" fmla="*/ 145510 h 602904"/>
                  <a:gd name="connsiteX1" fmla="*/ 142632 w 505131"/>
                  <a:gd name="connsiteY1" fmla="*/ 14937 h 602904"/>
                  <a:gd name="connsiteX2" fmla="*/ 325907 w 505131"/>
                  <a:gd name="connsiteY2" fmla="*/ 17297 h 602904"/>
                  <a:gd name="connsiteX3" fmla="*/ 345521 w 505131"/>
                  <a:gd name="connsiteY3" fmla="*/ 143839 h 602904"/>
                  <a:gd name="connsiteX4" fmla="*/ 310319 w 505131"/>
                  <a:gd name="connsiteY4" fmla="*/ 177120 h 602904"/>
                  <a:gd name="connsiteX5" fmla="*/ 404515 w 505131"/>
                  <a:gd name="connsiteY5" fmla="*/ 194081 h 602904"/>
                  <a:gd name="connsiteX6" fmla="*/ 486809 w 505131"/>
                  <a:gd name="connsiteY6" fmla="*/ 293142 h 602904"/>
                  <a:gd name="connsiteX7" fmla="*/ 505131 w 505131"/>
                  <a:gd name="connsiteY7" fmla="*/ 410481 h 602904"/>
                  <a:gd name="connsiteX8" fmla="*/ 402991 w 505131"/>
                  <a:gd name="connsiteY8" fmla="*/ 439447 h 602904"/>
                  <a:gd name="connsiteX9" fmla="*/ 386227 w 505131"/>
                  <a:gd name="connsiteY9" fmla="*/ 308381 h 602904"/>
                  <a:gd name="connsiteX10" fmla="*/ 390801 w 505131"/>
                  <a:gd name="connsiteY10" fmla="*/ 593371 h 602904"/>
                  <a:gd name="connsiteX11" fmla="*/ 102763 w 505131"/>
                  <a:gd name="connsiteY11" fmla="*/ 591845 h 602904"/>
                  <a:gd name="connsiteX12" fmla="*/ 78379 w 505131"/>
                  <a:gd name="connsiteY12" fmla="*/ 294665 h 602904"/>
                  <a:gd name="connsiteX13" fmla="*/ 67715 w 505131"/>
                  <a:gd name="connsiteY13" fmla="*/ 430303 h 602904"/>
                  <a:gd name="connsiteX14" fmla="*/ 655 w 505131"/>
                  <a:gd name="connsiteY14" fmla="*/ 396773 h 602904"/>
                  <a:gd name="connsiteX15" fmla="*/ 14374 w 505131"/>
                  <a:gd name="connsiteY15" fmla="*/ 283997 h 602904"/>
                  <a:gd name="connsiteX16" fmla="*/ 101239 w 505131"/>
                  <a:gd name="connsiteY16" fmla="*/ 201701 h 602904"/>
                  <a:gd name="connsiteX17" fmla="*/ 167900 w 505131"/>
                  <a:gd name="connsiteY17" fmla="*/ 183216 h 602904"/>
                  <a:gd name="connsiteX18" fmla="*/ 121493 w 505131"/>
                  <a:gd name="connsiteY18" fmla="*/ 145510 h 602904"/>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39853 h 602556"/>
                  <a:gd name="connsiteX1" fmla="*/ 142632 w 505131"/>
                  <a:gd name="connsiteY1" fmla="*/ 14589 h 602556"/>
                  <a:gd name="connsiteX2" fmla="*/ 325907 w 505131"/>
                  <a:gd name="connsiteY2" fmla="*/ 16949 h 602556"/>
                  <a:gd name="connsiteX3" fmla="*/ 345521 w 505131"/>
                  <a:gd name="connsiteY3" fmla="*/ 143491 h 602556"/>
                  <a:gd name="connsiteX4" fmla="*/ 310319 w 505131"/>
                  <a:gd name="connsiteY4" fmla="*/ 176772 h 602556"/>
                  <a:gd name="connsiteX5" fmla="*/ 404515 w 505131"/>
                  <a:gd name="connsiteY5" fmla="*/ 193733 h 602556"/>
                  <a:gd name="connsiteX6" fmla="*/ 486809 w 505131"/>
                  <a:gd name="connsiteY6" fmla="*/ 292794 h 602556"/>
                  <a:gd name="connsiteX7" fmla="*/ 505131 w 505131"/>
                  <a:gd name="connsiteY7" fmla="*/ 410133 h 602556"/>
                  <a:gd name="connsiteX8" fmla="*/ 402991 w 505131"/>
                  <a:gd name="connsiteY8" fmla="*/ 439099 h 602556"/>
                  <a:gd name="connsiteX9" fmla="*/ 386227 w 505131"/>
                  <a:gd name="connsiteY9" fmla="*/ 308033 h 602556"/>
                  <a:gd name="connsiteX10" fmla="*/ 390801 w 505131"/>
                  <a:gd name="connsiteY10" fmla="*/ 593023 h 602556"/>
                  <a:gd name="connsiteX11" fmla="*/ 102763 w 505131"/>
                  <a:gd name="connsiteY11" fmla="*/ 591497 h 602556"/>
                  <a:gd name="connsiteX12" fmla="*/ 78379 w 505131"/>
                  <a:gd name="connsiteY12" fmla="*/ 294317 h 602556"/>
                  <a:gd name="connsiteX13" fmla="*/ 67715 w 505131"/>
                  <a:gd name="connsiteY13" fmla="*/ 429955 h 602556"/>
                  <a:gd name="connsiteX14" fmla="*/ 655 w 505131"/>
                  <a:gd name="connsiteY14" fmla="*/ 396425 h 602556"/>
                  <a:gd name="connsiteX15" fmla="*/ 14374 w 505131"/>
                  <a:gd name="connsiteY15" fmla="*/ 283649 h 602556"/>
                  <a:gd name="connsiteX16" fmla="*/ 101239 w 505131"/>
                  <a:gd name="connsiteY16" fmla="*/ 201353 h 602556"/>
                  <a:gd name="connsiteX17" fmla="*/ 167900 w 505131"/>
                  <a:gd name="connsiteY17" fmla="*/ 182868 h 602556"/>
                  <a:gd name="connsiteX18" fmla="*/ 117956 w 505131"/>
                  <a:gd name="connsiteY18" fmla="*/ 139853 h 602556"/>
                  <a:gd name="connsiteX0" fmla="*/ 117956 w 505131"/>
                  <a:gd name="connsiteY0" fmla="*/ 148277 h 610980"/>
                  <a:gd name="connsiteX1" fmla="*/ 142632 w 505131"/>
                  <a:gd name="connsiteY1" fmla="*/ 23013 h 610980"/>
                  <a:gd name="connsiteX2" fmla="*/ 325907 w 505131"/>
                  <a:gd name="connsiteY2" fmla="*/ 25373 h 610980"/>
                  <a:gd name="connsiteX3" fmla="*/ 345521 w 505131"/>
                  <a:gd name="connsiteY3" fmla="*/ 151915 h 610980"/>
                  <a:gd name="connsiteX4" fmla="*/ 310319 w 505131"/>
                  <a:gd name="connsiteY4" fmla="*/ 185196 h 610980"/>
                  <a:gd name="connsiteX5" fmla="*/ 404515 w 505131"/>
                  <a:gd name="connsiteY5" fmla="*/ 202157 h 610980"/>
                  <a:gd name="connsiteX6" fmla="*/ 486809 w 505131"/>
                  <a:gd name="connsiteY6" fmla="*/ 301218 h 610980"/>
                  <a:gd name="connsiteX7" fmla="*/ 505131 w 505131"/>
                  <a:gd name="connsiteY7" fmla="*/ 418557 h 610980"/>
                  <a:gd name="connsiteX8" fmla="*/ 402991 w 505131"/>
                  <a:gd name="connsiteY8" fmla="*/ 447523 h 610980"/>
                  <a:gd name="connsiteX9" fmla="*/ 386227 w 505131"/>
                  <a:gd name="connsiteY9" fmla="*/ 316457 h 610980"/>
                  <a:gd name="connsiteX10" fmla="*/ 390801 w 505131"/>
                  <a:gd name="connsiteY10" fmla="*/ 601447 h 610980"/>
                  <a:gd name="connsiteX11" fmla="*/ 102763 w 505131"/>
                  <a:gd name="connsiteY11" fmla="*/ 599921 h 610980"/>
                  <a:gd name="connsiteX12" fmla="*/ 78379 w 505131"/>
                  <a:gd name="connsiteY12" fmla="*/ 302741 h 610980"/>
                  <a:gd name="connsiteX13" fmla="*/ 67715 w 505131"/>
                  <a:gd name="connsiteY13" fmla="*/ 438379 h 610980"/>
                  <a:gd name="connsiteX14" fmla="*/ 655 w 505131"/>
                  <a:gd name="connsiteY14" fmla="*/ 404849 h 610980"/>
                  <a:gd name="connsiteX15" fmla="*/ 14374 w 505131"/>
                  <a:gd name="connsiteY15" fmla="*/ 292073 h 610980"/>
                  <a:gd name="connsiteX16" fmla="*/ 101239 w 505131"/>
                  <a:gd name="connsiteY16" fmla="*/ 209777 h 610980"/>
                  <a:gd name="connsiteX17" fmla="*/ 167900 w 505131"/>
                  <a:gd name="connsiteY17" fmla="*/ 191292 h 610980"/>
                  <a:gd name="connsiteX18" fmla="*/ 117956 w 505131"/>
                  <a:gd name="connsiteY18" fmla="*/ 148277 h 610980"/>
                  <a:gd name="connsiteX0" fmla="*/ 117956 w 505131"/>
                  <a:gd name="connsiteY0" fmla="*/ 154618 h 617321"/>
                  <a:gd name="connsiteX1" fmla="*/ 142632 w 505131"/>
                  <a:gd name="connsiteY1" fmla="*/ 29354 h 617321"/>
                  <a:gd name="connsiteX2" fmla="*/ 325907 w 505131"/>
                  <a:gd name="connsiteY2" fmla="*/ 31714 h 617321"/>
                  <a:gd name="connsiteX3" fmla="*/ 345521 w 505131"/>
                  <a:gd name="connsiteY3" fmla="*/ 158256 h 617321"/>
                  <a:gd name="connsiteX4" fmla="*/ 310319 w 505131"/>
                  <a:gd name="connsiteY4" fmla="*/ 191537 h 617321"/>
                  <a:gd name="connsiteX5" fmla="*/ 404515 w 505131"/>
                  <a:gd name="connsiteY5" fmla="*/ 208498 h 617321"/>
                  <a:gd name="connsiteX6" fmla="*/ 486809 w 505131"/>
                  <a:gd name="connsiteY6" fmla="*/ 307559 h 617321"/>
                  <a:gd name="connsiteX7" fmla="*/ 505131 w 505131"/>
                  <a:gd name="connsiteY7" fmla="*/ 424898 h 617321"/>
                  <a:gd name="connsiteX8" fmla="*/ 402991 w 505131"/>
                  <a:gd name="connsiteY8" fmla="*/ 453864 h 617321"/>
                  <a:gd name="connsiteX9" fmla="*/ 386227 w 505131"/>
                  <a:gd name="connsiteY9" fmla="*/ 322798 h 617321"/>
                  <a:gd name="connsiteX10" fmla="*/ 390801 w 505131"/>
                  <a:gd name="connsiteY10" fmla="*/ 607788 h 617321"/>
                  <a:gd name="connsiteX11" fmla="*/ 102763 w 505131"/>
                  <a:gd name="connsiteY11" fmla="*/ 606262 h 617321"/>
                  <a:gd name="connsiteX12" fmla="*/ 78379 w 505131"/>
                  <a:gd name="connsiteY12" fmla="*/ 309082 h 617321"/>
                  <a:gd name="connsiteX13" fmla="*/ 67715 w 505131"/>
                  <a:gd name="connsiteY13" fmla="*/ 444720 h 617321"/>
                  <a:gd name="connsiteX14" fmla="*/ 655 w 505131"/>
                  <a:gd name="connsiteY14" fmla="*/ 411190 h 617321"/>
                  <a:gd name="connsiteX15" fmla="*/ 14374 w 505131"/>
                  <a:gd name="connsiteY15" fmla="*/ 298414 h 617321"/>
                  <a:gd name="connsiteX16" fmla="*/ 101239 w 505131"/>
                  <a:gd name="connsiteY16" fmla="*/ 216118 h 617321"/>
                  <a:gd name="connsiteX17" fmla="*/ 167900 w 505131"/>
                  <a:gd name="connsiteY17" fmla="*/ 197633 h 617321"/>
                  <a:gd name="connsiteX18" fmla="*/ 117956 w 505131"/>
                  <a:gd name="connsiteY18" fmla="*/ 154618 h 617321"/>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55265 h 617968"/>
                  <a:gd name="connsiteX1" fmla="*/ 142632 w 505131"/>
                  <a:gd name="connsiteY1" fmla="*/ 30001 h 617968"/>
                  <a:gd name="connsiteX2" fmla="*/ 325907 w 505131"/>
                  <a:gd name="connsiteY2" fmla="*/ 32361 h 617968"/>
                  <a:gd name="connsiteX3" fmla="*/ 345521 w 505131"/>
                  <a:gd name="connsiteY3" fmla="*/ 158903 h 617968"/>
                  <a:gd name="connsiteX4" fmla="*/ 310319 w 505131"/>
                  <a:gd name="connsiteY4" fmla="*/ 192184 h 617968"/>
                  <a:gd name="connsiteX5" fmla="*/ 404515 w 505131"/>
                  <a:gd name="connsiteY5" fmla="*/ 209145 h 617968"/>
                  <a:gd name="connsiteX6" fmla="*/ 486809 w 505131"/>
                  <a:gd name="connsiteY6" fmla="*/ 308206 h 617968"/>
                  <a:gd name="connsiteX7" fmla="*/ 505131 w 505131"/>
                  <a:gd name="connsiteY7" fmla="*/ 425545 h 617968"/>
                  <a:gd name="connsiteX8" fmla="*/ 402991 w 505131"/>
                  <a:gd name="connsiteY8" fmla="*/ 454511 h 617968"/>
                  <a:gd name="connsiteX9" fmla="*/ 386227 w 505131"/>
                  <a:gd name="connsiteY9" fmla="*/ 323445 h 617968"/>
                  <a:gd name="connsiteX10" fmla="*/ 390801 w 505131"/>
                  <a:gd name="connsiteY10" fmla="*/ 608435 h 617968"/>
                  <a:gd name="connsiteX11" fmla="*/ 102763 w 505131"/>
                  <a:gd name="connsiteY11" fmla="*/ 606909 h 617968"/>
                  <a:gd name="connsiteX12" fmla="*/ 78379 w 505131"/>
                  <a:gd name="connsiteY12" fmla="*/ 309729 h 617968"/>
                  <a:gd name="connsiteX13" fmla="*/ 67715 w 505131"/>
                  <a:gd name="connsiteY13" fmla="*/ 445367 h 617968"/>
                  <a:gd name="connsiteX14" fmla="*/ 655 w 505131"/>
                  <a:gd name="connsiteY14" fmla="*/ 411837 h 617968"/>
                  <a:gd name="connsiteX15" fmla="*/ 14374 w 505131"/>
                  <a:gd name="connsiteY15" fmla="*/ 299061 h 617968"/>
                  <a:gd name="connsiteX16" fmla="*/ 101239 w 505131"/>
                  <a:gd name="connsiteY16" fmla="*/ 216765 h 617968"/>
                  <a:gd name="connsiteX17" fmla="*/ 167900 w 505131"/>
                  <a:gd name="connsiteY17" fmla="*/ 198280 h 617968"/>
                  <a:gd name="connsiteX18" fmla="*/ 117956 w 505131"/>
                  <a:gd name="connsiteY18" fmla="*/ 155265 h 617968"/>
                  <a:gd name="connsiteX0" fmla="*/ 117956 w 505131"/>
                  <a:gd name="connsiteY0" fmla="*/ 148616 h 611319"/>
                  <a:gd name="connsiteX1" fmla="*/ 142632 w 505131"/>
                  <a:gd name="connsiteY1" fmla="*/ 23352 h 611319"/>
                  <a:gd name="connsiteX2" fmla="*/ 324581 w 505131"/>
                  <a:gd name="connsiteY2" fmla="*/ 24827 h 611319"/>
                  <a:gd name="connsiteX3" fmla="*/ 345521 w 505131"/>
                  <a:gd name="connsiteY3" fmla="*/ 152254 h 611319"/>
                  <a:gd name="connsiteX4" fmla="*/ 310319 w 505131"/>
                  <a:gd name="connsiteY4" fmla="*/ 185535 h 611319"/>
                  <a:gd name="connsiteX5" fmla="*/ 404515 w 505131"/>
                  <a:gd name="connsiteY5" fmla="*/ 202496 h 611319"/>
                  <a:gd name="connsiteX6" fmla="*/ 486809 w 505131"/>
                  <a:gd name="connsiteY6" fmla="*/ 301557 h 611319"/>
                  <a:gd name="connsiteX7" fmla="*/ 505131 w 505131"/>
                  <a:gd name="connsiteY7" fmla="*/ 418896 h 611319"/>
                  <a:gd name="connsiteX8" fmla="*/ 402991 w 505131"/>
                  <a:gd name="connsiteY8" fmla="*/ 447862 h 611319"/>
                  <a:gd name="connsiteX9" fmla="*/ 386227 w 505131"/>
                  <a:gd name="connsiteY9" fmla="*/ 316796 h 611319"/>
                  <a:gd name="connsiteX10" fmla="*/ 390801 w 505131"/>
                  <a:gd name="connsiteY10" fmla="*/ 601786 h 611319"/>
                  <a:gd name="connsiteX11" fmla="*/ 102763 w 505131"/>
                  <a:gd name="connsiteY11" fmla="*/ 600260 h 611319"/>
                  <a:gd name="connsiteX12" fmla="*/ 78379 w 505131"/>
                  <a:gd name="connsiteY12" fmla="*/ 303080 h 611319"/>
                  <a:gd name="connsiteX13" fmla="*/ 67715 w 505131"/>
                  <a:gd name="connsiteY13" fmla="*/ 438718 h 611319"/>
                  <a:gd name="connsiteX14" fmla="*/ 655 w 505131"/>
                  <a:gd name="connsiteY14" fmla="*/ 405188 h 611319"/>
                  <a:gd name="connsiteX15" fmla="*/ 14374 w 505131"/>
                  <a:gd name="connsiteY15" fmla="*/ 292412 h 611319"/>
                  <a:gd name="connsiteX16" fmla="*/ 101239 w 505131"/>
                  <a:gd name="connsiteY16" fmla="*/ 210116 h 611319"/>
                  <a:gd name="connsiteX17" fmla="*/ 167900 w 505131"/>
                  <a:gd name="connsiteY17" fmla="*/ 191631 h 611319"/>
                  <a:gd name="connsiteX18" fmla="*/ 117956 w 505131"/>
                  <a:gd name="connsiteY18" fmla="*/ 148616 h 611319"/>
                  <a:gd name="connsiteX0" fmla="*/ 117956 w 505131"/>
                  <a:gd name="connsiteY0" fmla="*/ 155418 h 618121"/>
                  <a:gd name="connsiteX1" fmla="*/ 142632 w 505131"/>
                  <a:gd name="connsiteY1" fmla="*/ 30154 h 618121"/>
                  <a:gd name="connsiteX2" fmla="*/ 324581 w 505131"/>
                  <a:gd name="connsiteY2" fmla="*/ 31629 h 618121"/>
                  <a:gd name="connsiteX3" fmla="*/ 345521 w 505131"/>
                  <a:gd name="connsiteY3" fmla="*/ 159056 h 618121"/>
                  <a:gd name="connsiteX4" fmla="*/ 310319 w 505131"/>
                  <a:gd name="connsiteY4" fmla="*/ 192337 h 618121"/>
                  <a:gd name="connsiteX5" fmla="*/ 404515 w 505131"/>
                  <a:gd name="connsiteY5" fmla="*/ 209298 h 618121"/>
                  <a:gd name="connsiteX6" fmla="*/ 486809 w 505131"/>
                  <a:gd name="connsiteY6" fmla="*/ 308359 h 618121"/>
                  <a:gd name="connsiteX7" fmla="*/ 505131 w 505131"/>
                  <a:gd name="connsiteY7" fmla="*/ 425698 h 618121"/>
                  <a:gd name="connsiteX8" fmla="*/ 402991 w 505131"/>
                  <a:gd name="connsiteY8" fmla="*/ 454664 h 618121"/>
                  <a:gd name="connsiteX9" fmla="*/ 386227 w 505131"/>
                  <a:gd name="connsiteY9" fmla="*/ 323598 h 618121"/>
                  <a:gd name="connsiteX10" fmla="*/ 390801 w 505131"/>
                  <a:gd name="connsiteY10" fmla="*/ 608588 h 618121"/>
                  <a:gd name="connsiteX11" fmla="*/ 102763 w 505131"/>
                  <a:gd name="connsiteY11" fmla="*/ 607062 h 618121"/>
                  <a:gd name="connsiteX12" fmla="*/ 78379 w 505131"/>
                  <a:gd name="connsiteY12" fmla="*/ 309882 h 618121"/>
                  <a:gd name="connsiteX13" fmla="*/ 67715 w 505131"/>
                  <a:gd name="connsiteY13" fmla="*/ 445520 h 618121"/>
                  <a:gd name="connsiteX14" fmla="*/ 655 w 505131"/>
                  <a:gd name="connsiteY14" fmla="*/ 411990 h 618121"/>
                  <a:gd name="connsiteX15" fmla="*/ 14374 w 505131"/>
                  <a:gd name="connsiteY15" fmla="*/ 299214 h 618121"/>
                  <a:gd name="connsiteX16" fmla="*/ 101239 w 505131"/>
                  <a:gd name="connsiteY16" fmla="*/ 216918 h 618121"/>
                  <a:gd name="connsiteX17" fmla="*/ 167900 w 505131"/>
                  <a:gd name="connsiteY17" fmla="*/ 198433 h 618121"/>
                  <a:gd name="connsiteX18" fmla="*/ 117956 w 505131"/>
                  <a:gd name="connsiteY18" fmla="*/ 155418 h 618121"/>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47702 h 610405"/>
                  <a:gd name="connsiteX1" fmla="*/ 143074 w 505131"/>
                  <a:gd name="connsiteY1" fmla="*/ 23323 h 610405"/>
                  <a:gd name="connsiteX2" fmla="*/ 324581 w 505131"/>
                  <a:gd name="connsiteY2" fmla="*/ 23913 h 610405"/>
                  <a:gd name="connsiteX3" fmla="*/ 345521 w 505131"/>
                  <a:gd name="connsiteY3" fmla="*/ 151340 h 610405"/>
                  <a:gd name="connsiteX4" fmla="*/ 310319 w 505131"/>
                  <a:gd name="connsiteY4" fmla="*/ 184621 h 610405"/>
                  <a:gd name="connsiteX5" fmla="*/ 404515 w 505131"/>
                  <a:gd name="connsiteY5" fmla="*/ 201582 h 610405"/>
                  <a:gd name="connsiteX6" fmla="*/ 486809 w 505131"/>
                  <a:gd name="connsiteY6" fmla="*/ 300643 h 610405"/>
                  <a:gd name="connsiteX7" fmla="*/ 505131 w 505131"/>
                  <a:gd name="connsiteY7" fmla="*/ 417982 h 610405"/>
                  <a:gd name="connsiteX8" fmla="*/ 402991 w 505131"/>
                  <a:gd name="connsiteY8" fmla="*/ 446948 h 610405"/>
                  <a:gd name="connsiteX9" fmla="*/ 386227 w 505131"/>
                  <a:gd name="connsiteY9" fmla="*/ 315882 h 610405"/>
                  <a:gd name="connsiteX10" fmla="*/ 390801 w 505131"/>
                  <a:gd name="connsiteY10" fmla="*/ 600872 h 610405"/>
                  <a:gd name="connsiteX11" fmla="*/ 102763 w 505131"/>
                  <a:gd name="connsiteY11" fmla="*/ 599346 h 610405"/>
                  <a:gd name="connsiteX12" fmla="*/ 78379 w 505131"/>
                  <a:gd name="connsiteY12" fmla="*/ 302166 h 610405"/>
                  <a:gd name="connsiteX13" fmla="*/ 67715 w 505131"/>
                  <a:gd name="connsiteY13" fmla="*/ 437804 h 610405"/>
                  <a:gd name="connsiteX14" fmla="*/ 655 w 505131"/>
                  <a:gd name="connsiteY14" fmla="*/ 404274 h 610405"/>
                  <a:gd name="connsiteX15" fmla="*/ 14374 w 505131"/>
                  <a:gd name="connsiteY15" fmla="*/ 291498 h 610405"/>
                  <a:gd name="connsiteX16" fmla="*/ 101239 w 505131"/>
                  <a:gd name="connsiteY16" fmla="*/ 209202 h 610405"/>
                  <a:gd name="connsiteX17" fmla="*/ 167900 w 505131"/>
                  <a:gd name="connsiteY17" fmla="*/ 190717 h 610405"/>
                  <a:gd name="connsiteX18" fmla="*/ 117956 w 505131"/>
                  <a:gd name="connsiteY18" fmla="*/ 147702 h 610405"/>
                  <a:gd name="connsiteX0" fmla="*/ 117956 w 505131"/>
                  <a:gd name="connsiteY0" fmla="*/ 154588 h 617291"/>
                  <a:gd name="connsiteX1" fmla="*/ 143074 w 505131"/>
                  <a:gd name="connsiteY1" fmla="*/ 30209 h 617291"/>
                  <a:gd name="connsiteX2" fmla="*/ 324581 w 505131"/>
                  <a:gd name="connsiteY2" fmla="*/ 30799 h 617291"/>
                  <a:gd name="connsiteX3" fmla="*/ 345521 w 505131"/>
                  <a:gd name="connsiteY3" fmla="*/ 158226 h 617291"/>
                  <a:gd name="connsiteX4" fmla="*/ 310319 w 505131"/>
                  <a:gd name="connsiteY4" fmla="*/ 191507 h 617291"/>
                  <a:gd name="connsiteX5" fmla="*/ 404515 w 505131"/>
                  <a:gd name="connsiteY5" fmla="*/ 208468 h 617291"/>
                  <a:gd name="connsiteX6" fmla="*/ 486809 w 505131"/>
                  <a:gd name="connsiteY6" fmla="*/ 307529 h 617291"/>
                  <a:gd name="connsiteX7" fmla="*/ 505131 w 505131"/>
                  <a:gd name="connsiteY7" fmla="*/ 424868 h 617291"/>
                  <a:gd name="connsiteX8" fmla="*/ 402991 w 505131"/>
                  <a:gd name="connsiteY8" fmla="*/ 453834 h 617291"/>
                  <a:gd name="connsiteX9" fmla="*/ 386227 w 505131"/>
                  <a:gd name="connsiteY9" fmla="*/ 322768 h 617291"/>
                  <a:gd name="connsiteX10" fmla="*/ 390801 w 505131"/>
                  <a:gd name="connsiteY10" fmla="*/ 607758 h 617291"/>
                  <a:gd name="connsiteX11" fmla="*/ 102763 w 505131"/>
                  <a:gd name="connsiteY11" fmla="*/ 606232 h 617291"/>
                  <a:gd name="connsiteX12" fmla="*/ 78379 w 505131"/>
                  <a:gd name="connsiteY12" fmla="*/ 309052 h 617291"/>
                  <a:gd name="connsiteX13" fmla="*/ 67715 w 505131"/>
                  <a:gd name="connsiteY13" fmla="*/ 444690 h 617291"/>
                  <a:gd name="connsiteX14" fmla="*/ 655 w 505131"/>
                  <a:gd name="connsiteY14" fmla="*/ 411160 h 617291"/>
                  <a:gd name="connsiteX15" fmla="*/ 14374 w 505131"/>
                  <a:gd name="connsiteY15" fmla="*/ 298384 h 617291"/>
                  <a:gd name="connsiteX16" fmla="*/ 101239 w 505131"/>
                  <a:gd name="connsiteY16" fmla="*/ 216088 h 617291"/>
                  <a:gd name="connsiteX17" fmla="*/ 167900 w 505131"/>
                  <a:gd name="connsiteY17" fmla="*/ 197603 h 617291"/>
                  <a:gd name="connsiteX18" fmla="*/ 117956 w 505131"/>
                  <a:gd name="connsiteY18" fmla="*/ 154588 h 617291"/>
                  <a:gd name="connsiteX0" fmla="*/ 117956 w 505131"/>
                  <a:gd name="connsiteY0" fmla="*/ 154383 h 617086"/>
                  <a:gd name="connsiteX1" fmla="*/ 143074 w 505131"/>
                  <a:gd name="connsiteY1" fmla="*/ 30004 h 617086"/>
                  <a:gd name="connsiteX2" fmla="*/ 324581 w 505131"/>
                  <a:gd name="connsiteY2" fmla="*/ 30594 h 617086"/>
                  <a:gd name="connsiteX3" fmla="*/ 345521 w 505131"/>
                  <a:gd name="connsiteY3" fmla="*/ 158021 h 617086"/>
                  <a:gd name="connsiteX4" fmla="*/ 310319 w 505131"/>
                  <a:gd name="connsiteY4" fmla="*/ 191302 h 617086"/>
                  <a:gd name="connsiteX5" fmla="*/ 404515 w 505131"/>
                  <a:gd name="connsiteY5" fmla="*/ 208263 h 617086"/>
                  <a:gd name="connsiteX6" fmla="*/ 486809 w 505131"/>
                  <a:gd name="connsiteY6" fmla="*/ 307324 h 617086"/>
                  <a:gd name="connsiteX7" fmla="*/ 505131 w 505131"/>
                  <a:gd name="connsiteY7" fmla="*/ 424663 h 617086"/>
                  <a:gd name="connsiteX8" fmla="*/ 402991 w 505131"/>
                  <a:gd name="connsiteY8" fmla="*/ 453629 h 617086"/>
                  <a:gd name="connsiteX9" fmla="*/ 386227 w 505131"/>
                  <a:gd name="connsiteY9" fmla="*/ 322563 h 617086"/>
                  <a:gd name="connsiteX10" fmla="*/ 390801 w 505131"/>
                  <a:gd name="connsiteY10" fmla="*/ 607553 h 617086"/>
                  <a:gd name="connsiteX11" fmla="*/ 102763 w 505131"/>
                  <a:gd name="connsiteY11" fmla="*/ 606027 h 617086"/>
                  <a:gd name="connsiteX12" fmla="*/ 78379 w 505131"/>
                  <a:gd name="connsiteY12" fmla="*/ 308847 h 617086"/>
                  <a:gd name="connsiteX13" fmla="*/ 67715 w 505131"/>
                  <a:gd name="connsiteY13" fmla="*/ 444485 h 617086"/>
                  <a:gd name="connsiteX14" fmla="*/ 655 w 505131"/>
                  <a:gd name="connsiteY14" fmla="*/ 410955 h 617086"/>
                  <a:gd name="connsiteX15" fmla="*/ 14374 w 505131"/>
                  <a:gd name="connsiteY15" fmla="*/ 298179 h 617086"/>
                  <a:gd name="connsiteX16" fmla="*/ 101239 w 505131"/>
                  <a:gd name="connsiteY16" fmla="*/ 215883 h 617086"/>
                  <a:gd name="connsiteX17" fmla="*/ 167900 w 505131"/>
                  <a:gd name="connsiteY17" fmla="*/ 197398 h 617086"/>
                  <a:gd name="connsiteX18" fmla="*/ 117956 w 505131"/>
                  <a:gd name="connsiteY18" fmla="*/ 154383 h 617086"/>
                  <a:gd name="connsiteX0" fmla="*/ 117956 w 505131"/>
                  <a:gd name="connsiteY0" fmla="*/ 154151 h 616854"/>
                  <a:gd name="connsiteX1" fmla="*/ 143074 w 505131"/>
                  <a:gd name="connsiteY1" fmla="*/ 29772 h 616854"/>
                  <a:gd name="connsiteX2" fmla="*/ 324581 w 505131"/>
                  <a:gd name="connsiteY2" fmla="*/ 30362 h 616854"/>
                  <a:gd name="connsiteX3" fmla="*/ 345521 w 505131"/>
                  <a:gd name="connsiteY3" fmla="*/ 157789 h 616854"/>
                  <a:gd name="connsiteX4" fmla="*/ 310319 w 505131"/>
                  <a:gd name="connsiteY4" fmla="*/ 191070 h 616854"/>
                  <a:gd name="connsiteX5" fmla="*/ 404515 w 505131"/>
                  <a:gd name="connsiteY5" fmla="*/ 208031 h 616854"/>
                  <a:gd name="connsiteX6" fmla="*/ 486809 w 505131"/>
                  <a:gd name="connsiteY6" fmla="*/ 307092 h 616854"/>
                  <a:gd name="connsiteX7" fmla="*/ 505131 w 505131"/>
                  <a:gd name="connsiteY7" fmla="*/ 424431 h 616854"/>
                  <a:gd name="connsiteX8" fmla="*/ 402991 w 505131"/>
                  <a:gd name="connsiteY8" fmla="*/ 453397 h 616854"/>
                  <a:gd name="connsiteX9" fmla="*/ 386227 w 505131"/>
                  <a:gd name="connsiteY9" fmla="*/ 322331 h 616854"/>
                  <a:gd name="connsiteX10" fmla="*/ 390801 w 505131"/>
                  <a:gd name="connsiteY10" fmla="*/ 607321 h 616854"/>
                  <a:gd name="connsiteX11" fmla="*/ 102763 w 505131"/>
                  <a:gd name="connsiteY11" fmla="*/ 605795 h 616854"/>
                  <a:gd name="connsiteX12" fmla="*/ 78379 w 505131"/>
                  <a:gd name="connsiteY12" fmla="*/ 308615 h 616854"/>
                  <a:gd name="connsiteX13" fmla="*/ 67715 w 505131"/>
                  <a:gd name="connsiteY13" fmla="*/ 444253 h 616854"/>
                  <a:gd name="connsiteX14" fmla="*/ 655 w 505131"/>
                  <a:gd name="connsiteY14" fmla="*/ 410723 h 616854"/>
                  <a:gd name="connsiteX15" fmla="*/ 14374 w 505131"/>
                  <a:gd name="connsiteY15" fmla="*/ 297947 h 616854"/>
                  <a:gd name="connsiteX16" fmla="*/ 101239 w 505131"/>
                  <a:gd name="connsiteY16" fmla="*/ 215651 h 616854"/>
                  <a:gd name="connsiteX17" fmla="*/ 167900 w 505131"/>
                  <a:gd name="connsiteY17" fmla="*/ 197166 h 616854"/>
                  <a:gd name="connsiteX18" fmla="*/ 117956 w 505131"/>
                  <a:gd name="connsiteY18" fmla="*/ 154151 h 616854"/>
                  <a:gd name="connsiteX0" fmla="*/ 117956 w 505131"/>
                  <a:gd name="connsiteY0" fmla="*/ 154407 h 617110"/>
                  <a:gd name="connsiteX1" fmla="*/ 143074 w 505131"/>
                  <a:gd name="connsiteY1" fmla="*/ 30028 h 617110"/>
                  <a:gd name="connsiteX2" fmla="*/ 324581 w 505131"/>
                  <a:gd name="connsiteY2" fmla="*/ 30618 h 617110"/>
                  <a:gd name="connsiteX3" fmla="*/ 345521 w 505131"/>
                  <a:gd name="connsiteY3" fmla="*/ 158045 h 617110"/>
                  <a:gd name="connsiteX4" fmla="*/ 310319 w 505131"/>
                  <a:gd name="connsiteY4" fmla="*/ 191326 h 617110"/>
                  <a:gd name="connsiteX5" fmla="*/ 404515 w 505131"/>
                  <a:gd name="connsiteY5" fmla="*/ 208287 h 617110"/>
                  <a:gd name="connsiteX6" fmla="*/ 486809 w 505131"/>
                  <a:gd name="connsiteY6" fmla="*/ 307348 h 617110"/>
                  <a:gd name="connsiteX7" fmla="*/ 505131 w 505131"/>
                  <a:gd name="connsiteY7" fmla="*/ 424687 h 617110"/>
                  <a:gd name="connsiteX8" fmla="*/ 402991 w 505131"/>
                  <a:gd name="connsiteY8" fmla="*/ 453653 h 617110"/>
                  <a:gd name="connsiteX9" fmla="*/ 386227 w 505131"/>
                  <a:gd name="connsiteY9" fmla="*/ 322587 h 617110"/>
                  <a:gd name="connsiteX10" fmla="*/ 390801 w 505131"/>
                  <a:gd name="connsiteY10" fmla="*/ 607577 h 617110"/>
                  <a:gd name="connsiteX11" fmla="*/ 102763 w 505131"/>
                  <a:gd name="connsiteY11" fmla="*/ 606051 h 617110"/>
                  <a:gd name="connsiteX12" fmla="*/ 78379 w 505131"/>
                  <a:gd name="connsiteY12" fmla="*/ 308871 h 617110"/>
                  <a:gd name="connsiteX13" fmla="*/ 67715 w 505131"/>
                  <a:gd name="connsiteY13" fmla="*/ 444509 h 617110"/>
                  <a:gd name="connsiteX14" fmla="*/ 655 w 505131"/>
                  <a:gd name="connsiteY14" fmla="*/ 410979 h 617110"/>
                  <a:gd name="connsiteX15" fmla="*/ 14374 w 505131"/>
                  <a:gd name="connsiteY15" fmla="*/ 298203 h 617110"/>
                  <a:gd name="connsiteX16" fmla="*/ 101239 w 505131"/>
                  <a:gd name="connsiteY16" fmla="*/ 215907 h 617110"/>
                  <a:gd name="connsiteX17" fmla="*/ 167900 w 505131"/>
                  <a:gd name="connsiteY17" fmla="*/ 197422 h 617110"/>
                  <a:gd name="connsiteX18" fmla="*/ 117956 w 505131"/>
                  <a:gd name="connsiteY18" fmla="*/ 154407 h 617110"/>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7956 w 505131"/>
                  <a:gd name="connsiteY0" fmla="*/ 154010 h 616713"/>
                  <a:gd name="connsiteX1" fmla="*/ 143074 w 505131"/>
                  <a:gd name="connsiteY1" fmla="*/ 29631 h 616713"/>
                  <a:gd name="connsiteX2" fmla="*/ 324581 w 505131"/>
                  <a:gd name="connsiteY2" fmla="*/ 30221 h 616713"/>
                  <a:gd name="connsiteX3" fmla="*/ 345521 w 505131"/>
                  <a:gd name="connsiteY3" fmla="*/ 157648 h 616713"/>
                  <a:gd name="connsiteX4" fmla="*/ 310319 w 505131"/>
                  <a:gd name="connsiteY4" fmla="*/ 190929 h 616713"/>
                  <a:gd name="connsiteX5" fmla="*/ 404515 w 505131"/>
                  <a:gd name="connsiteY5" fmla="*/ 207890 h 616713"/>
                  <a:gd name="connsiteX6" fmla="*/ 486809 w 505131"/>
                  <a:gd name="connsiteY6" fmla="*/ 306951 h 616713"/>
                  <a:gd name="connsiteX7" fmla="*/ 505131 w 505131"/>
                  <a:gd name="connsiteY7" fmla="*/ 424290 h 616713"/>
                  <a:gd name="connsiteX8" fmla="*/ 402991 w 505131"/>
                  <a:gd name="connsiteY8" fmla="*/ 453256 h 616713"/>
                  <a:gd name="connsiteX9" fmla="*/ 386227 w 505131"/>
                  <a:gd name="connsiteY9" fmla="*/ 322190 h 616713"/>
                  <a:gd name="connsiteX10" fmla="*/ 390801 w 505131"/>
                  <a:gd name="connsiteY10" fmla="*/ 607180 h 616713"/>
                  <a:gd name="connsiteX11" fmla="*/ 102763 w 505131"/>
                  <a:gd name="connsiteY11" fmla="*/ 605654 h 616713"/>
                  <a:gd name="connsiteX12" fmla="*/ 78379 w 505131"/>
                  <a:gd name="connsiteY12" fmla="*/ 308474 h 616713"/>
                  <a:gd name="connsiteX13" fmla="*/ 67715 w 505131"/>
                  <a:gd name="connsiteY13" fmla="*/ 444112 h 616713"/>
                  <a:gd name="connsiteX14" fmla="*/ 655 w 505131"/>
                  <a:gd name="connsiteY14" fmla="*/ 410582 h 616713"/>
                  <a:gd name="connsiteX15" fmla="*/ 14374 w 505131"/>
                  <a:gd name="connsiteY15" fmla="*/ 297806 h 616713"/>
                  <a:gd name="connsiteX16" fmla="*/ 101239 w 505131"/>
                  <a:gd name="connsiteY16" fmla="*/ 215510 h 616713"/>
                  <a:gd name="connsiteX17" fmla="*/ 167900 w 505131"/>
                  <a:gd name="connsiteY17" fmla="*/ 197025 h 616713"/>
                  <a:gd name="connsiteX18" fmla="*/ 117956 w 505131"/>
                  <a:gd name="connsiteY18" fmla="*/ 154010 h 616713"/>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7900 w 505131"/>
                  <a:gd name="connsiteY17" fmla="*/ 190827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4731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319 w 505131"/>
                  <a:gd name="connsiteY4" fmla="*/ 185173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51794 h 610515"/>
                  <a:gd name="connsiteX1" fmla="*/ 143074 w 505131"/>
                  <a:gd name="connsiteY1" fmla="*/ 23433 h 610515"/>
                  <a:gd name="connsiteX2" fmla="*/ 324581 w 505131"/>
                  <a:gd name="connsiteY2" fmla="*/ 24023 h 610515"/>
                  <a:gd name="connsiteX3" fmla="*/ 345521 w 505131"/>
                  <a:gd name="connsiteY3" fmla="*/ 151450 h 610515"/>
                  <a:gd name="connsiteX4" fmla="*/ 310761 w 505131"/>
                  <a:gd name="connsiteY4" fmla="*/ 186058 h 610515"/>
                  <a:gd name="connsiteX5" fmla="*/ 404515 w 505131"/>
                  <a:gd name="connsiteY5" fmla="*/ 201692 h 610515"/>
                  <a:gd name="connsiteX6" fmla="*/ 486809 w 505131"/>
                  <a:gd name="connsiteY6" fmla="*/ 300753 h 610515"/>
                  <a:gd name="connsiteX7" fmla="*/ 505131 w 505131"/>
                  <a:gd name="connsiteY7" fmla="*/ 418092 h 610515"/>
                  <a:gd name="connsiteX8" fmla="*/ 402991 w 505131"/>
                  <a:gd name="connsiteY8" fmla="*/ 447058 h 610515"/>
                  <a:gd name="connsiteX9" fmla="*/ 386227 w 505131"/>
                  <a:gd name="connsiteY9" fmla="*/ 315992 h 610515"/>
                  <a:gd name="connsiteX10" fmla="*/ 390801 w 505131"/>
                  <a:gd name="connsiteY10" fmla="*/ 600982 h 610515"/>
                  <a:gd name="connsiteX11" fmla="*/ 102763 w 505131"/>
                  <a:gd name="connsiteY11" fmla="*/ 599456 h 610515"/>
                  <a:gd name="connsiteX12" fmla="*/ 78379 w 505131"/>
                  <a:gd name="connsiteY12" fmla="*/ 302276 h 610515"/>
                  <a:gd name="connsiteX13" fmla="*/ 67715 w 505131"/>
                  <a:gd name="connsiteY13" fmla="*/ 437914 h 610515"/>
                  <a:gd name="connsiteX14" fmla="*/ 655 w 505131"/>
                  <a:gd name="connsiteY14" fmla="*/ 404384 h 610515"/>
                  <a:gd name="connsiteX15" fmla="*/ 14374 w 505131"/>
                  <a:gd name="connsiteY15" fmla="*/ 291608 h 610515"/>
                  <a:gd name="connsiteX16" fmla="*/ 101239 w 505131"/>
                  <a:gd name="connsiteY16" fmla="*/ 209312 h 610515"/>
                  <a:gd name="connsiteX17" fmla="*/ 166131 w 505131"/>
                  <a:gd name="connsiteY17" fmla="*/ 191270 h 610515"/>
                  <a:gd name="connsiteX18" fmla="*/ 119725 w 505131"/>
                  <a:gd name="connsiteY18" fmla="*/ 151794 h 610515"/>
                  <a:gd name="connsiteX0" fmla="*/ 119725 w 505131"/>
                  <a:gd name="connsiteY0" fmla="*/ 144111 h 602832"/>
                  <a:gd name="connsiteX1" fmla="*/ 143074 w 505131"/>
                  <a:gd name="connsiteY1" fmla="*/ 15750 h 602832"/>
                  <a:gd name="connsiteX2" fmla="*/ 324581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3697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111 h 602832"/>
                  <a:gd name="connsiteX1" fmla="*/ 143074 w 505131"/>
                  <a:gd name="connsiteY1" fmla="*/ 15750 h 602832"/>
                  <a:gd name="connsiteX2" fmla="*/ 321928 w 505131"/>
                  <a:gd name="connsiteY2" fmla="*/ 16340 h 602832"/>
                  <a:gd name="connsiteX3" fmla="*/ 345079 w 505131"/>
                  <a:gd name="connsiteY3" fmla="*/ 144652 h 602832"/>
                  <a:gd name="connsiteX4" fmla="*/ 310761 w 505131"/>
                  <a:gd name="connsiteY4" fmla="*/ 178375 h 602832"/>
                  <a:gd name="connsiteX5" fmla="*/ 404515 w 505131"/>
                  <a:gd name="connsiteY5" fmla="*/ 194009 h 602832"/>
                  <a:gd name="connsiteX6" fmla="*/ 486809 w 505131"/>
                  <a:gd name="connsiteY6" fmla="*/ 293070 h 602832"/>
                  <a:gd name="connsiteX7" fmla="*/ 505131 w 505131"/>
                  <a:gd name="connsiteY7" fmla="*/ 410409 h 602832"/>
                  <a:gd name="connsiteX8" fmla="*/ 402991 w 505131"/>
                  <a:gd name="connsiteY8" fmla="*/ 439375 h 602832"/>
                  <a:gd name="connsiteX9" fmla="*/ 386227 w 505131"/>
                  <a:gd name="connsiteY9" fmla="*/ 308309 h 602832"/>
                  <a:gd name="connsiteX10" fmla="*/ 390801 w 505131"/>
                  <a:gd name="connsiteY10" fmla="*/ 593299 h 602832"/>
                  <a:gd name="connsiteX11" fmla="*/ 102763 w 505131"/>
                  <a:gd name="connsiteY11" fmla="*/ 591773 h 602832"/>
                  <a:gd name="connsiteX12" fmla="*/ 78379 w 505131"/>
                  <a:gd name="connsiteY12" fmla="*/ 294593 h 602832"/>
                  <a:gd name="connsiteX13" fmla="*/ 67715 w 505131"/>
                  <a:gd name="connsiteY13" fmla="*/ 430231 h 602832"/>
                  <a:gd name="connsiteX14" fmla="*/ 655 w 505131"/>
                  <a:gd name="connsiteY14" fmla="*/ 396701 h 602832"/>
                  <a:gd name="connsiteX15" fmla="*/ 14374 w 505131"/>
                  <a:gd name="connsiteY15" fmla="*/ 283925 h 602832"/>
                  <a:gd name="connsiteX16" fmla="*/ 101239 w 505131"/>
                  <a:gd name="connsiteY16" fmla="*/ 201629 h 602832"/>
                  <a:gd name="connsiteX17" fmla="*/ 166131 w 505131"/>
                  <a:gd name="connsiteY17" fmla="*/ 183587 h 602832"/>
                  <a:gd name="connsiteX18" fmla="*/ 119725 w 505131"/>
                  <a:gd name="connsiteY18" fmla="*/ 144111 h 602832"/>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4606 h 603327"/>
                  <a:gd name="connsiteX1" fmla="*/ 143074 w 505131"/>
                  <a:gd name="connsiteY1" fmla="*/ 16245 h 603327"/>
                  <a:gd name="connsiteX2" fmla="*/ 322370 w 505131"/>
                  <a:gd name="connsiteY2" fmla="*/ 15950 h 603327"/>
                  <a:gd name="connsiteX3" fmla="*/ 345079 w 505131"/>
                  <a:gd name="connsiteY3" fmla="*/ 145147 h 603327"/>
                  <a:gd name="connsiteX4" fmla="*/ 310761 w 505131"/>
                  <a:gd name="connsiteY4" fmla="*/ 178870 h 603327"/>
                  <a:gd name="connsiteX5" fmla="*/ 404515 w 505131"/>
                  <a:gd name="connsiteY5" fmla="*/ 194504 h 603327"/>
                  <a:gd name="connsiteX6" fmla="*/ 486809 w 505131"/>
                  <a:gd name="connsiteY6" fmla="*/ 293565 h 603327"/>
                  <a:gd name="connsiteX7" fmla="*/ 505131 w 505131"/>
                  <a:gd name="connsiteY7" fmla="*/ 410904 h 603327"/>
                  <a:gd name="connsiteX8" fmla="*/ 402991 w 505131"/>
                  <a:gd name="connsiteY8" fmla="*/ 439870 h 603327"/>
                  <a:gd name="connsiteX9" fmla="*/ 386227 w 505131"/>
                  <a:gd name="connsiteY9" fmla="*/ 308804 h 603327"/>
                  <a:gd name="connsiteX10" fmla="*/ 390801 w 505131"/>
                  <a:gd name="connsiteY10" fmla="*/ 593794 h 603327"/>
                  <a:gd name="connsiteX11" fmla="*/ 102763 w 505131"/>
                  <a:gd name="connsiteY11" fmla="*/ 592268 h 603327"/>
                  <a:gd name="connsiteX12" fmla="*/ 78379 w 505131"/>
                  <a:gd name="connsiteY12" fmla="*/ 295088 h 603327"/>
                  <a:gd name="connsiteX13" fmla="*/ 67715 w 505131"/>
                  <a:gd name="connsiteY13" fmla="*/ 430726 h 603327"/>
                  <a:gd name="connsiteX14" fmla="*/ 655 w 505131"/>
                  <a:gd name="connsiteY14" fmla="*/ 397196 h 603327"/>
                  <a:gd name="connsiteX15" fmla="*/ 14374 w 505131"/>
                  <a:gd name="connsiteY15" fmla="*/ 284420 h 603327"/>
                  <a:gd name="connsiteX16" fmla="*/ 101239 w 505131"/>
                  <a:gd name="connsiteY16" fmla="*/ 202124 h 603327"/>
                  <a:gd name="connsiteX17" fmla="*/ 166131 w 505131"/>
                  <a:gd name="connsiteY17" fmla="*/ 184082 h 603327"/>
                  <a:gd name="connsiteX18" fmla="*/ 119725 w 505131"/>
                  <a:gd name="connsiteY18" fmla="*/ 144606 h 603327"/>
                  <a:gd name="connsiteX0" fmla="*/ 119725 w 505131"/>
                  <a:gd name="connsiteY0" fmla="*/ 143938 h 602659"/>
                  <a:gd name="connsiteX1" fmla="*/ 143074 w 505131"/>
                  <a:gd name="connsiteY1" fmla="*/ 15577 h 602659"/>
                  <a:gd name="connsiteX2" fmla="*/ 322370 w 505131"/>
                  <a:gd name="connsiteY2" fmla="*/ 15282 h 602659"/>
                  <a:gd name="connsiteX3" fmla="*/ 345079 w 505131"/>
                  <a:gd name="connsiteY3" fmla="*/ 144479 h 602659"/>
                  <a:gd name="connsiteX4" fmla="*/ 310761 w 505131"/>
                  <a:gd name="connsiteY4" fmla="*/ 178202 h 602659"/>
                  <a:gd name="connsiteX5" fmla="*/ 404515 w 505131"/>
                  <a:gd name="connsiteY5" fmla="*/ 193836 h 602659"/>
                  <a:gd name="connsiteX6" fmla="*/ 486809 w 505131"/>
                  <a:gd name="connsiteY6" fmla="*/ 292897 h 602659"/>
                  <a:gd name="connsiteX7" fmla="*/ 505131 w 505131"/>
                  <a:gd name="connsiteY7" fmla="*/ 410236 h 602659"/>
                  <a:gd name="connsiteX8" fmla="*/ 402991 w 505131"/>
                  <a:gd name="connsiteY8" fmla="*/ 439202 h 602659"/>
                  <a:gd name="connsiteX9" fmla="*/ 386227 w 505131"/>
                  <a:gd name="connsiteY9" fmla="*/ 308136 h 602659"/>
                  <a:gd name="connsiteX10" fmla="*/ 390801 w 505131"/>
                  <a:gd name="connsiteY10" fmla="*/ 593126 h 602659"/>
                  <a:gd name="connsiteX11" fmla="*/ 102763 w 505131"/>
                  <a:gd name="connsiteY11" fmla="*/ 591600 h 602659"/>
                  <a:gd name="connsiteX12" fmla="*/ 78379 w 505131"/>
                  <a:gd name="connsiteY12" fmla="*/ 294420 h 602659"/>
                  <a:gd name="connsiteX13" fmla="*/ 67715 w 505131"/>
                  <a:gd name="connsiteY13" fmla="*/ 430058 h 602659"/>
                  <a:gd name="connsiteX14" fmla="*/ 655 w 505131"/>
                  <a:gd name="connsiteY14" fmla="*/ 396528 h 602659"/>
                  <a:gd name="connsiteX15" fmla="*/ 14374 w 505131"/>
                  <a:gd name="connsiteY15" fmla="*/ 283752 h 602659"/>
                  <a:gd name="connsiteX16" fmla="*/ 101239 w 505131"/>
                  <a:gd name="connsiteY16" fmla="*/ 201456 h 602659"/>
                  <a:gd name="connsiteX17" fmla="*/ 166131 w 505131"/>
                  <a:gd name="connsiteY17" fmla="*/ 183414 h 602659"/>
                  <a:gd name="connsiteX18" fmla="*/ 119725 w 505131"/>
                  <a:gd name="connsiteY18" fmla="*/ 143938 h 602659"/>
                  <a:gd name="connsiteX0" fmla="*/ 119725 w 505131"/>
                  <a:gd name="connsiteY0" fmla="*/ 152768 h 611489"/>
                  <a:gd name="connsiteX1" fmla="*/ 143074 w 505131"/>
                  <a:gd name="connsiteY1" fmla="*/ 24407 h 611489"/>
                  <a:gd name="connsiteX2" fmla="*/ 322370 w 505131"/>
                  <a:gd name="connsiteY2" fmla="*/ 24112 h 611489"/>
                  <a:gd name="connsiteX3" fmla="*/ 345079 w 505131"/>
                  <a:gd name="connsiteY3" fmla="*/ 153309 h 611489"/>
                  <a:gd name="connsiteX4" fmla="*/ 310761 w 505131"/>
                  <a:gd name="connsiteY4" fmla="*/ 187032 h 611489"/>
                  <a:gd name="connsiteX5" fmla="*/ 404515 w 505131"/>
                  <a:gd name="connsiteY5" fmla="*/ 202666 h 611489"/>
                  <a:gd name="connsiteX6" fmla="*/ 486809 w 505131"/>
                  <a:gd name="connsiteY6" fmla="*/ 301727 h 611489"/>
                  <a:gd name="connsiteX7" fmla="*/ 505131 w 505131"/>
                  <a:gd name="connsiteY7" fmla="*/ 419066 h 611489"/>
                  <a:gd name="connsiteX8" fmla="*/ 402991 w 505131"/>
                  <a:gd name="connsiteY8" fmla="*/ 448032 h 611489"/>
                  <a:gd name="connsiteX9" fmla="*/ 386227 w 505131"/>
                  <a:gd name="connsiteY9" fmla="*/ 316966 h 611489"/>
                  <a:gd name="connsiteX10" fmla="*/ 390801 w 505131"/>
                  <a:gd name="connsiteY10" fmla="*/ 601956 h 611489"/>
                  <a:gd name="connsiteX11" fmla="*/ 102763 w 505131"/>
                  <a:gd name="connsiteY11" fmla="*/ 600430 h 611489"/>
                  <a:gd name="connsiteX12" fmla="*/ 78379 w 505131"/>
                  <a:gd name="connsiteY12" fmla="*/ 303250 h 611489"/>
                  <a:gd name="connsiteX13" fmla="*/ 67715 w 505131"/>
                  <a:gd name="connsiteY13" fmla="*/ 438888 h 611489"/>
                  <a:gd name="connsiteX14" fmla="*/ 655 w 505131"/>
                  <a:gd name="connsiteY14" fmla="*/ 405358 h 611489"/>
                  <a:gd name="connsiteX15" fmla="*/ 14374 w 505131"/>
                  <a:gd name="connsiteY15" fmla="*/ 292582 h 611489"/>
                  <a:gd name="connsiteX16" fmla="*/ 101239 w 505131"/>
                  <a:gd name="connsiteY16" fmla="*/ 210286 h 611489"/>
                  <a:gd name="connsiteX17" fmla="*/ 166131 w 505131"/>
                  <a:gd name="connsiteY17" fmla="*/ 192244 h 611489"/>
                  <a:gd name="connsiteX18" fmla="*/ 119725 w 505131"/>
                  <a:gd name="connsiteY18" fmla="*/ 152768 h 611489"/>
                  <a:gd name="connsiteX0" fmla="*/ 119725 w 505131"/>
                  <a:gd name="connsiteY0" fmla="*/ 157406 h 616127"/>
                  <a:gd name="connsiteX1" fmla="*/ 143074 w 505131"/>
                  <a:gd name="connsiteY1" fmla="*/ 29045 h 616127"/>
                  <a:gd name="connsiteX2" fmla="*/ 322370 w 505131"/>
                  <a:gd name="connsiteY2" fmla="*/ 28750 h 616127"/>
                  <a:gd name="connsiteX3" fmla="*/ 345079 w 505131"/>
                  <a:gd name="connsiteY3" fmla="*/ 157947 h 616127"/>
                  <a:gd name="connsiteX4" fmla="*/ 310761 w 505131"/>
                  <a:gd name="connsiteY4" fmla="*/ 191670 h 616127"/>
                  <a:gd name="connsiteX5" fmla="*/ 404515 w 505131"/>
                  <a:gd name="connsiteY5" fmla="*/ 207304 h 616127"/>
                  <a:gd name="connsiteX6" fmla="*/ 486809 w 505131"/>
                  <a:gd name="connsiteY6" fmla="*/ 306365 h 616127"/>
                  <a:gd name="connsiteX7" fmla="*/ 505131 w 505131"/>
                  <a:gd name="connsiteY7" fmla="*/ 423704 h 616127"/>
                  <a:gd name="connsiteX8" fmla="*/ 402991 w 505131"/>
                  <a:gd name="connsiteY8" fmla="*/ 452670 h 616127"/>
                  <a:gd name="connsiteX9" fmla="*/ 386227 w 505131"/>
                  <a:gd name="connsiteY9" fmla="*/ 321604 h 616127"/>
                  <a:gd name="connsiteX10" fmla="*/ 390801 w 505131"/>
                  <a:gd name="connsiteY10" fmla="*/ 606594 h 616127"/>
                  <a:gd name="connsiteX11" fmla="*/ 102763 w 505131"/>
                  <a:gd name="connsiteY11" fmla="*/ 605068 h 616127"/>
                  <a:gd name="connsiteX12" fmla="*/ 78379 w 505131"/>
                  <a:gd name="connsiteY12" fmla="*/ 307888 h 616127"/>
                  <a:gd name="connsiteX13" fmla="*/ 67715 w 505131"/>
                  <a:gd name="connsiteY13" fmla="*/ 443526 h 616127"/>
                  <a:gd name="connsiteX14" fmla="*/ 655 w 505131"/>
                  <a:gd name="connsiteY14" fmla="*/ 409996 h 616127"/>
                  <a:gd name="connsiteX15" fmla="*/ 14374 w 505131"/>
                  <a:gd name="connsiteY15" fmla="*/ 297220 h 616127"/>
                  <a:gd name="connsiteX16" fmla="*/ 101239 w 505131"/>
                  <a:gd name="connsiteY16" fmla="*/ 214924 h 616127"/>
                  <a:gd name="connsiteX17" fmla="*/ 166131 w 505131"/>
                  <a:gd name="connsiteY17" fmla="*/ 196882 h 616127"/>
                  <a:gd name="connsiteX18" fmla="*/ 119725 w 505131"/>
                  <a:gd name="connsiteY18" fmla="*/ 157406 h 616127"/>
                  <a:gd name="connsiteX0" fmla="*/ 119725 w 505131"/>
                  <a:gd name="connsiteY0" fmla="*/ 156893 h 615614"/>
                  <a:gd name="connsiteX1" fmla="*/ 143074 w 505131"/>
                  <a:gd name="connsiteY1" fmla="*/ 28532 h 615614"/>
                  <a:gd name="connsiteX2" fmla="*/ 322370 w 505131"/>
                  <a:gd name="connsiteY2" fmla="*/ 28237 h 615614"/>
                  <a:gd name="connsiteX3" fmla="*/ 345079 w 505131"/>
                  <a:gd name="connsiteY3" fmla="*/ 157434 h 615614"/>
                  <a:gd name="connsiteX4" fmla="*/ 310761 w 505131"/>
                  <a:gd name="connsiteY4" fmla="*/ 191157 h 615614"/>
                  <a:gd name="connsiteX5" fmla="*/ 404515 w 505131"/>
                  <a:gd name="connsiteY5" fmla="*/ 206791 h 615614"/>
                  <a:gd name="connsiteX6" fmla="*/ 486809 w 505131"/>
                  <a:gd name="connsiteY6" fmla="*/ 305852 h 615614"/>
                  <a:gd name="connsiteX7" fmla="*/ 505131 w 505131"/>
                  <a:gd name="connsiteY7" fmla="*/ 423191 h 615614"/>
                  <a:gd name="connsiteX8" fmla="*/ 402991 w 505131"/>
                  <a:gd name="connsiteY8" fmla="*/ 452157 h 615614"/>
                  <a:gd name="connsiteX9" fmla="*/ 386227 w 505131"/>
                  <a:gd name="connsiteY9" fmla="*/ 321091 h 615614"/>
                  <a:gd name="connsiteX10" fmla="*/ 390801 w 505131"/>
                  <a:gd name="connsiteY10" fmla="*/ 606081 h 615614"/>
                  <a:gd name="connsiteX11" fmla="*/ 102763 w 505131"/>
                  <a:gd name="connsiteY11" fmla="*/ 604555 h 615614"/>
                  <a:gd name="connsiteX12" fmla="*/ 78379 w 505131"/>
                  <a:gd name="connsiteY12" fmla="*/ 307375 h 615614"/>
                  <a:gd name="connsiteX13" fmla="*/ 67715 w 505131"/>
                  <a:gd name="connsiteY13" fmla="*/ 443013 h 615614"/>
                  <a:gd name="connsiteX14" fmla="*/ 655 w 505131"/>
                  <a:gd name="connsiteY14" fmla="*/ 409483 h 615614"/>
                  <a:gd name="connsiteX15" fmla="*/ 14374 w 505131"/>
                  <a:gd name="connsiteY15" fmla="*/ 296707 h 615614"/>
                  <a:gd name="connsiteX16" fmla="*/ 101239 w 505131"/>
                  <a:gd name="connsiteY16" fmla="*/ 214411 h 615614"/>
                  <a:gd name="connsiteX17" fmla="*/ 166131 w 505131"/>
                  <a:gd name="connsiteY17" fmla="*/ 196369 h 615614"/>
                  <a:gd name="connsiteX18" fmla="*/ 119725 w 505131"/>
                  <a:gd name="connsiteY18" fmla="*/ 156893 h 615614"/>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6674 h 615395"/>
                  <a:gd name="connsiteX1" fmla="*/ 143074 w 505131"/>
                  <a:gd name="connsiteY1" fmla="*/ 28313 h 615395"/>
                  <a:gd name="connsiteX2" fmla="*/ 322370 w 505131"/>
                  <a:gd name="connsiteY2" fmla="*/ 28018 h 615395"/>
                  <a:gd name="connsiteX3" fmla="*/ 345079 w 505131"/>
                  <a:gd name="connsiteY3" fmla="*/ 157215 h 615395"/>
                  <a:gd name="connsiteX4" fmla="*/ 310761 w 505131"/>
                  <a:gd name="connsiteY4" fmla="*/ 190938 h 615395"/>
                  <a:gd name="connsiteX5" fmla="*/ 404515 w 505131"/>
                  <a:gd name="connsiteY5" fmla="*/ 206572 h 615395"/>
                  <a:gd name="connsiteX6" fmla="*/ 486809 w 505131"/>
                  <a:gd name="connsiteY6" fmla="*/ 305633 h 615395"/>
                  <a:gd name="connsiteX7" fmla="*/ 505131 w 505131"/>
                  <a:gd name="connsiteY7" fmla="*/ 422972 h 615395"/>
                  <a:gd name="connsiteX8" fmla="*/ 402991 w 505131"/>
                  <a:gd name="connsiteY8" fmla="*/ 451938 h 615395"/>
                  <a:gd name="connsiteX9" fmla="*/ 386227 w 505131"/>
                  <a:gd name="connsiteY9" fmla="*/ 320872 h 615395"/>
                  <a:gd name="connsiteX10" fmla="*/ 390801 w 505131"/>
                  <a:gd name="connsiteY10" fmla="*/ 605862 h 615395"/>
                  <a:gd name="connsiteX11" fmla="*/ 102763 w 505131"/>
                  <a:gd name="connsiteY11" fmla="*/ 604336 h 615395"/>
                  <a:gd name="connsiteX12" fmla="*/ 78379 w 505131"/>
                  <a:gd name="connsiteY12" fmla="*/ 307156 h 615395"/>
                  <a:gd name="connsiteX13" fmla="*/ 67715 w 505131"/>
                  <a:gd name="connsiteY13" fmla="*/ 442794 h 615395"/>
                  <a:gd name="connsiteX14" fmla="*/ 655 w 505131"/>
                  <a:gd name="connsiteY14" fmla="*/ 409264 h 615395"/>
                  <a:gd name="connsiteX15" fmla="*/ 14374 w 505131"/>
                  <a:gd name="connsiteY15" fmla="*/ 296488 h 615395"/>
                  <a:gd name="connsiteX16" fmla="*/ 101239 w 505131"/>
                  <a:gd name="connsiteY16" fmla="*/ 214192 h 615395"/>
                  <a:gd name="connsiteX17" fmla="*/ 166131 w 505131"/>
                  <a:gd name="connsiteY17" fmla="*/ 196150 h 615395"/>
                  <a:gd name="connsiteX18" fmla="*/ 119725 w 505131"/>
                  <a:gd name="connsiteY18" fmla="*/ 156674 h 615395"/>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4515 w 505131"/>
                  <a:gd name="connsiteY5" fmla="*/ 20722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5131"/>
                  <a:gd name="connsiteY0" fmla="*/ 157323 h 616044"/>
                  <a:gd name="connsiteX1" fmla="*/ 143074 w 505131"/>
                  <a:gd name="connsiteY1" fmla="*/ 28962 h 616044"/>
                  <a:gd name="connsiteX2" fmla="*/ 322370 w 505131"/>
                  <a:gd name="connsiteY2" fmla="*/ 28667 h 616044"/>
                  <a:gd name="connsiteX3" fmla="*/ 345079 w 505131"/>
                  <a:gd name="connsiteY3" fmla="*/ 157864 h 616044"/>
                  <a:gd name="connsiteX4" fmla="*/ 310761 w 505131"/>
                  <a:gd name="connsiteY4" fmla="*/ 191587 h 616044"/>
                  <a:gd name="connsiteX5" fmla="*/ 400535 w 505131"/>
                  <a:gd name="connsiteY5" fmla="*/ 210761 h 616044"/>
                  <a:gd name="connsiteX6" fmla="*/ 486809 w 505131"/>
                  <a:gd name="connsiteY6" fmla="*/ 306282 h 616044"/>
                  <a:gd name="connsiteX7" fmla="*/ 505131 w 505131"/>
                  <a:gd name="connsiteY7" fmla="*/ 423621 h 616044"/>
                  <a:gd name="connsiteX8" fmla="*/ 402991 w 505131"/>
                  <a:gd name="connsiteY8" fmla="*/ 452587 h 616044"/>
                  <a:gd name="connsiteX9" fmla="*/ 386227 w 505131"/>
                  <a:gd name="connsiteY9" fmla="*/ 321521 h 616044"/>
                  <a:gd name="connsiteX10" fmla="*/ 390801 w 505131"/>
                  <a:gd name="connsiteY10" fmla="*/ 606511 h 616044"/>
                  <a:gd name="connsiteX11" fmla="*/ 102763 w 505131"/>
                  <a:gd name="connsiteY11" fmla="*/ 604985 h 616044"/>
                  <a:gd name="connsiteX12" fmla="*/ 78379 w 505131"/>
                  <a:gd name="connsiteY12" fmla="*/ 307805 h 616044"/>
                  <a:gd name="connsiteX13" fmla="*/ 67715 w 505131"/>
                  <a:gd name="connsiteY13" fmla="*/ 443443 h 616044"/>
                  <a:gd name="connsiteX14" fmla="*/ 655 w 505131"/>
                  <a:gd name="connsiteY14" fmla="*/ 409913 h 616044"/>
                  <a:gd name="connsiteX15" fmla="*/ 14374 w 505131"/>
                  <a:gd name="connsiteY15" fmla="*/ 297137 h 616044"/>
                  <a:gd name="connsiteX16" fmla="*/ 101239 w 505131"/>
                  <a:gd name="connsiteY16" fmla="*/ 214841 h 616044"/>
                  <a:gd name="connsiteX17" fmla="*/ 166131 w 505131"/>
                  <a:gd name="connsiteY17" fmla="*/ 196799 h 616044"/>
                  <a:gd name="connsiteX18" fmla="*/ 119725 w 505131"/>
                  <a:gd name="connsiteY18" fmla="*/ 157323 h 616044"/>
                  <a:gd name="connsiteX0" fmla="*/ 119725 w 502920"/>
                  <a:gd name="connsiteY0" fmla="*/ 157323 h 616044"/>
                  <a:gd name="connsiteX1" fmla="*/ 143074 w 502920"/>
                  <a:gd name="connsiteY1" fmla="*/ 28962 h 616044"/>
                  <a:gd name="connsiteX2" fmla="*/ 322370 w 502920"/>
                  <a:gd name="connsiteY2" fmla="*/ 28667 h 616044"/>
                  <a:gd name="connsiteX3" fmla="*/ 345079 w 502920"/>
                  <a:gd name="connsiteY3" fmla="*/ 157864 h 616044"/>
                  <a:gd name="connsiteX4" fmla="*/ 310761 w 502920"/>
                  <a:gd name="connsiteY4" fmla="*/ 191587 h 616044"/>
                  <a:gd name="connsiteX5" fmla="*/ 400535 w 502920"/>
                  <a:gd name="connsiteY5" fmla="*/ 210761 h 616044"/>
                  <a:gd name="connsiteX6" fmla="*/ 486809 w 502920"/>
                  <a:gd name="connsiteY6" fmla="*/ 306282 h 616044"/>
                  <a:gd name="connsiteX7" fmla="*/ 502920 w 502920"/>
                  <a:gd name="connsiteY7" fmla="*/ 424948 h 616044"/>
                  <a:gd name="connsiteX8" fmla="*/ 402991 w 502920"/>
                  <a:gd name="connsiteY8" fmla="*/ 452587 h 616044"/>
                  <a:gd name="connsiteX9" fmla="*/ 386227 w 502920"/>
                  <a:gd name="connsiteY9" fmla="*/ 321521 h 616044"/>
                  <a:gd name="connsiteX10" fmla="*/ 390801 w 502920"/>
                  <a:gd name="connsiteY10" fmla="*/ 606511 h 616044"/>
                  <a:gd name="connsiteX11" fmla="*/ 102763 w 502920"/>
                  <a:gd name="connsiteY11" fmla="*/ 604985 h 616044"/>
                  <a:gd name="connsiteX12" fmla="*/ 78379 w 502920"/>
                  <a:gd name="connsiteY12" fmla="*/ 307805 h 616044"/>
                  <a:gd name="connsiteX13" fmla="*/ 67715 w 502920"/>
                  <a:gd name="connsiteY13" fmla="*/ 443443 h 616044"/>
                  <a:gd name="connsiteX14" fmla="*/ 655 w 502920"/>
                  <a:gd name="connsiteY14" fmla="*/ 409913 h 616044"/>
                  <a:gd name="connsiteX15" fmla="*/ 14374 w 502920"/>
                  <a:gd name="connsiteY15" fmla="*/ 297137 h 616044"/>
                  <a:gd name="connsiteX16" fmla="*/ 101239 w 502920"/>
                  <a:gd name="connsiteY16" fmla="*/ 214841 h 616044"/>
                  <a:gd name="connsiteX17" fmla="*/ 166131 w 502920"/>
                  <a:gd name="connsiteY17" fmla="*/ 196799 h 616044"/>
                  <a:gd name="connsiteX18" fmla="*/ 119725 w 502920"/>
                  <a:gd name="connsiteY18" fmla="*/ 157323 h 616044"/>
                  <a:gd name="connsiteX0" fmla="*/ 119725 w 503356"/>
                  <a:gd name="connsiteY0" fmla="*/ 157323 h 616044"/>
                  <a:gd name="connsiteX1" fmla="*/ 143074 w 503356"/>
                  <a:gd name="connsiteY1" fmla="*/ 28962 h 616044"/>
                  <a:gd name="connsiteX2" fmla="*/ 322370 w 503356"/>
                  <a:gd name="connsiteY2" fmla="*/ 28667 h 616044"/>
                  <a:gd name="connsiteX3" fmla="*/ 345079 w 503356"/>
                  <a:gd name="connsiteY3" fmla="*/ 157864 h 616044"/>
                  <a:gd name="connsiteX4" fmla="*/ 310761 w 503356"/>
                  <a:gd name="connsiteY4" fmla="*/ 191587 h 616044"/>
                  <a:gd name="connsiteX5" fmla="*/ 400535 w 503356"/>
                  <a:gd name="connsiteY5" fmla="*/ 210761 h 616044"/>
                  <a:gd name="connsiteX6" fmla="*/ 486809 w 503356"/>
                  <a:gd name="connsiteY6" fmla="*/ 306282 h 616044"/>
                  <a:gd name="connsiteX7" fmla="*/ 502920 w 503356"/>
                  <a:gd name="connsiteY7" fmla="*/ 424948 h 616044"/>
                  <a:gd name="connsiteX8" fmla="*/ 402991 w 503356"/>
                  <a:gd name="connsiteY8" fmla="*/ 452587 h 616044"/>
                  <a:gd name="connsiteX9" fmla="*/ 386227 w 503356"/>
                  <a:gd name="connsiteY9" fmla="*/ 321521 h 616044"/>
                  <a:gd name="connsiteX10" fmla="*/ 390801 w 503356"/>
                  <a:gd name="connsiteY10" fmla="*/ 606511 h 616044"/>
                  <a:gd name="connsiteX11" fmla="*/ 102763 w 503356"/>
                  <a:gd name="connsiteY11" fmla="*/ 604985 h 616044"/>
                  <a:gd name="connsiteX12" fmla="*/ 78379 w 503356"/>
                  <a:gd name="connsiteY12" fmla="*/ 307805 h 616044"/>
                  <a:gd name="connsiteX13" fmla="*/ 67715 w 503356"/>
                  <a:gd name="connsiteY13" fmla="*/ 443443 h 616044"/>
                  <a:gd name="connsiteX14" fmla="*/ 655 w 503356"/>
                  <a:gd name="connsiteY14" fmla="*/ 409913 h 616044"/>
                  <a:gd name="connsiteX15" fmla="*/ 14374 w 503356"/>
                  <a:gd name="connsiteY15" fmla="*/ 297137 h 616044"/>
                  <a:gd name="connsiteX16" fmla="*/ 101239 w 503356"/>
                  <a:gd name="connsiteY16" fmla="*/ 214841 h 616044"/>
                  <a:gd name="connsiteX17" fmla="*/ 166131 w 503356"/>
                  <a:gd name="connsiteY17" fmla="*/ 196799 h 616044"/>
                  <a:gd name="connsiteX18" fmla="*/ 119725 w 503356"/>
                  <a:gd name="connsiteY18" fmla="*/ 157323 h 616044"/>
                  <a:gd name="connsiteX0" fmla="*/ 119725 w 503168"/>
                  <a:gd name="connsiteY0" fmla="*/ 157323 h 616044"/>
                  <a:gd name="connsiteX1" fmla="*/ 143074 w 503168"/>
                  <a:gd name="connsiteY1" fmla="*/ 28962 h 616044"/>
                  <a:gd name="connsiteX2" fmla="*/ 322370 w 503168"/>
                  <a:gd name="connsiteY2" fmla="*/ 28667 h 616044"/>
                  <a:gd name="connsiteX3" fmla="*/ 345079 w 503168"/>
                  <a:gd name="connsiteY3" fmla="*/ 157864 h 616044"/>
                  <a:gd name="connsiteX4" fmla="*/ 310761 w 503168"/>
                  <a:gd name="connsiteY4" fmla="*/ 191587 h 616044"/>
                  <a:gd name="connsiteX5" fmla="*/ 400535 w 503168"/>
                  <a:gd name="connsiteY5" fmla="*/ 210761 h 616044"/>
                  <a:gd name="connsiteX6" fmla="*/ 486809 w 503168"/>
                  <a:gd name="connsiteY6" fmla="*/ 306282 h 616044"/>
                  <a:gd name="connsiteX7" fmla="*/ 502920 w 503168"/>
                  <a:gd name="connsiteY7" fmla="*/ 424948 h 616044"/>
                  <a:gd name="connsiteX8" fmla="*/ 402991 w 503168"/>
                  <a:gd name="connsiteY8" fmla="*/ 452587 h 616044"/>
                  <a:gd name="connsiteX9" fmla="*/ 386227 w 503168"/>
                  <a:gd name="connsiteY9" fmla="*/ 321521 h 616044"/>
                  <a:gd name="connsiteX10" fmla="*/ 390801 w 503168"/>
                  <a:gd name="connsiteY10" fmla="*/ 606511 h 616044"/>
                  <a:gd name="connsiteX11" fmla="*/ 102763 w 503168"/>
                  <a:gd name="connsiteY11" fmla="*/ 604985 h 616044"/>
                  <a:gd name="connsiteX12" fmla="*/ 78379 w 503168"/>
                  <a:gd name="connsiteY12" fmla="*/ 307805 h 616044"/>
                  <a:gd name="connsiteX13" fmla="*/ 67715 w 503168"/>
                  <a:gd name="connsiteY13" fmla="*/ 443443 h 616044"/>
                  <a:gd name="connsiteX14" fmla="*/ 655 w 503168"/>
                  <a:gd name="connsiteY14" fmla="*/ 409913 h 616044"/>
                  <a:gd name="connsiteX15" fmla="*/ 14374 w 503168"/>
                  <a:gd name="connsiteY15" fmla="*/ 297137 h 616044"/>
                  <a:gd name="connsiteX16" fmla="*/ 101239 w 503168"/>
                  <a:gd name="connsiteY16" fmla="*/ 214841 h 616044"/>
                  <a:gd name="connsiteX17" fmla="*/ 166131 w 503168"/>
                  <a:gd name="connsiteY17" fmla="*/ 196799 h 616044"/>
                  <a:gd name="connsiteX18" fmla="*/ 119725 w 503168"/>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19"/>
                  <a:gd name="connsiteY0" fmla="*/ 157323 h 616044"/>
                  <a:gd name="connsiteX1" fmla="*/ 143074 w 503119"/>
                  <a:gd name="connsiteY1" fmla="*/ 28962 h 616044"/>
                  <a:gd name="connsiteX2" fmla="*/ 322370 w 503119"/>
                  <a:gd name="connsiteY2" fmla="*/ 28667 h 616044"/>
                  <a:gd name="connsiteX3" fmla="*/ 345079 w 503119"/>
                  <a:gd name="connsiteY3" fmla="*/ 157864 h 616044"/>
                  <a:gd name="connsiteX4" fmla="*/ 310761 w 503119"/>
                  <a:gd name="connsiteY4" fmla="*/ 191587 h 616044"/>
                  <a:gd name="connsiteX5" fmla="*/ 400535 w 503119"/>
                  <a:gd name="connsiteY5" fmla="*/ 210761 h 616044"/>
                  <a:gd name="connsiteX6" fmla="*/ 486809 w 503119"/>
                  <a:gd name="connsiteY6" fmla="*/ 306282 h 616044"/>
                  <a:gd name="connsiteX7" fmla="*/ 502920 w 503119"/>
                  <a:gd name="connsiteY7" fmla="*/ 424948 h 616044"/>
                  <a:gd name="connsiteX8" fmla="*/ 402991 w 503119"/>
                  <a:gd name="connsiteY8" fmla="*/ 452587 h 616044"/>
                  <a:gd name="connsiteX9" fmla="*/ 386227 w 503119"/>
                  <a:gd name="connsiteY9" fmla="*/ 321521 h 616044"/>
                  <a:gd name="connsiteX10" fmla="*/ 390801 w 503119"/>
                  <a:gd name="connsiteY10" fmla="*/ 606511 h 616044"/>
                  <a:gd name="connsiteX11" fmla="*/ 102763 w 503119"/>
                  <a:gd name="connsiteY11" fmla="*/ 604985 h 616044"/>
                  <a:gd name="connsiteX12" fmla="*/ 78379 w 503119"/>
                  <a:gd name="connsiteY12" fmla="*/ 307805 h 616044"/>
                  <a:gd name="connsiteX13" fmla="*/ 67715 w 503119"/>
                  <a:gd name="connsiteY13" fmla="*/ 443443 h 616044"/>
                  <a:gd name="connsiteX14" fmla="*/ 655 w 503119"/>
                  <a:gd name="connsiteY14" fmla="*/ 409913 h 616044"/>
                  <a:gd name="connsiteX15" fmla="*/ 14374 w 503119"/>
                  <a:gd name="connsiteY15" fmla="*/ 297137 h 616044"/>
                  <a:gd name="connsiteX16" fmla="*/ 101239 w 503119"/>
                  <a:gd name="connsiteY16" fmla="*/ 214841 h 616044"/>
                  <a:gd name="connsiteX17" fmla="*/ 166131 w 503119"/>
                  <a:gd name="connsiteY17" fmla="*/ 196799 h 616044"/>
                  <a:gd name="connsiteX18" fmla="*/ 119725 w 503119"/>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2991 w 503134"/>
                  <a:gd name="connsiteY8" fmla="*/ 452587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529 w 503134"/>
                  <a:gd name="connsiteY8" fmla="*/ 457011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6227 w 503134"/>
                  <a:gd name="connsiteY9" fmla="*/ 321521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044"/>
                  <a:gd name="connsiteX1" fmla="*/ 143074 w 503134"/>
                  <a:gd name="connsiteY1" fmla="*/ 28962 h 616044"/>
                  <a:gd name="connsiteX2" fmla="*/ 322370 w 503134"/>
                  <a:gd name="connsiteY2" fmla="*/ 28667 h 616044"/>
                  <a:gd name="connsiteX3" fmla="*/ 345079 w 503134"/>
                  <a:gd name="connsiteY3" fmla="*/ 157864 h 616044"/>
                  <a:gd name="connsiteX4" fmla="*/ 310761 w 503134"/>
                  <a:gd name="connsiteY4" fmla="*/ 191587 h 616044"/>
                  <a:gd name="connsiteX5" fmla="*/ 400535 w 503134"/>
                  <a:gd name="connsiteY5" fmla="*/ 210761 h 616044"/>
                  <a:gd name="connsiteX6" fmla="*/ 486809 w 503134"/>
                  <a:gd name="connsiteY6" fmla="*/ 306282 h 616044"/>
                  <a:gd name="connsiteX7" fmla="*/ 502920 w 503134"/>
                  <a:gd name="connsiteY7" fmla="*/ 424948 h 616044"/>
                  <a:gd name="connsiteX8" fmla="*/ 406087 w 503134"/>
                  <a:gd name="connsiteY8" fmla="*/ 457453 h 616044"/>
                  <a:gd name="connsiteX9" fmla="*/ 388438 w 503134"/>
                  <a:gd name="connsiteY9" fmla="*/ 326388 h 616044"/>
                  <a:gd name="connsiteX10" fmla="*/ 390801 w 503134"/>
                  <a:gd name="connsiteY10" fmla="*/ 606511 h 616044"/>
                  <a:gd name="connsiteX11" fmla="*/ 102763 w 503134"/>
                  <a:gd name="connsiteY11" fmla="*/ 604985 h 616044"/>
                  <a:gd name="connsiteX12" fmla="*/ 78379 w 503134"/>
                  <a:gd name="connsiteY12" fmla="*/ 307805 h 616044"/>
                  <a:gd name="connsiteX13" fmla="*/ 67715 w 503134"/>
                  <a:gd name="connsiteY13" fmla="*/ 443443 h 616044"/>
                  <a:gd name="connsiteX14" fmla="*/ 655 w 503134"/>
                  <a:gd name="connsiteY14" fmla="*/ 409913 h 616044"/>
                  <a:gd name="connsiteX15" fmla="*/ 14374 w 503134"/>
                  <a:gd name="connsiteY15" fmla="*/ 297137 h 616044"/>
                  <a:gd name="connsiteX16" fmla="*/ 101239 w 503134"/>
                  <a:gd name="connsiteY16" fmla="*/ 214841 h 616044"/>
                  <a:gd name="connsiteX17" fmla="*/ 166131 w 503134"/>
                  <a:gd name="connsiteY17" fmla="*/ 196799 h 616044"/>
                  <a:gd name="connsiteX18" fmla="*/ 119725 w 503134"/>
                  <a:gd name="connsiteY18" fmla="*/ 157323 h 616044"/>
                  <a:gd name="connsiteX0" fmla="*/ 119725 w 503134"/>
                  <a:gd name="connsiteY0" fmla="*/ 157323 h 616372"/>
                  <a:gd name="connsiteX1" fmla="*/ 143074 w 503134"/>
                  <a:gd name="connsiteY1" fmla="*/ 28962 h 616372"/>
                  <a:gd name="connsiteX2" fmla="*/ 322370 w 503134"/>
                  <a:gd name="connsiteY2" fmla="*/ 28667 h 616372"/>
                  <a:gd name="connsiteX3" fmla="*/ 345079 w 503134"/>
                  <a:gd name="connsiteY3" fmla="*/ 157864 h 616372"/>
                  <a:gd name="connsiteX4" fmla="*/ 310761 w 503134"/>
                  <a:gd name="connsiteY4" fmla="*/ 191587 h 616372"/>
                  <a:gd name="connsiteX5" fmla="*/ 400535 w 503134"/>
                  <a:gd name="connsiteY5" fmla="*/ 210761 h 616372"/>
                  <a:gd name="connsiteX6" fmla="*/ 486809 w 503134"/>
                  <a:gd name="connsiteY6" fmla="*/ 306282 h 616372"/>
                  <a:gd name="connsiteX7" fmla="*/ 502920 w 503134"/>
                  <a:gd name="connsiteY7" fmla="*/ 424948 h 616372"/>
                  <a:gd name="connsiteX8" fmla="*/ 406087 w 503134"/>
                  <a:gd name="connsiteY8" fmla="*/ 457453 h 616372"/>
                  <a:gd name="connsiteX9" fmla="*/ 388438 w 503134"/>
                  <a:gd name="connsiteY9" fmla="*/ 326388 h 616372"/>
                  <a:gd name="connsiteX10" fmla="*/ 390801 w 503134"/>
                  <a:gd name="connsiteY10" fmla="*/ 606511 h 616372"/>
                  <a:gd name="connsiteX11" fmla="*/ 102763 w 503134"/>
                  <a:gd name="connsiteY11" fmla="*/ 604985 h 616372"/>
                  <a:gd name="connsiteX12" fmla="*/ 78379 w 503134"/>
                  <a:gd name="connsiteY12" fmla="*/ 307805 h 616372"/>
                  <a:gd name="connsiteX13" fmla="*/ 67715 w 503134"/>
                  <a:gd name="connsiteY13" fmla="*/ 443443 h 616372"/>
                  <a:gd name="connsiteX14" fmla="*/ 655 w 503134"/>
                  <a:gd name="connsiteY14" fmla="*/ 409913 h 616372"/>
                  <a:gd name="connsiteX15" fmla="*/ 14374 w 503134"/>
                  <a:gd name="connsiteY15" fmla="*/ 297137 h 616372"/>
                  <a:gd name="connsiteX16" fmla="*/ 101239 w 503134"/>
                  <a:gd name="connsiteY16" fmla="*/ 214841 h 616372"/>
                  <a:gd name="connsiteX17" fmla="*/ 166131 w 503134"/>
                  <a:gd name="connsiteY17" fmla="*/ 196799 h 616372"/>
                  <a:gd name="connsiteX18" fmla="*/ 119725 w 503134"/>
                  <a:gd name="connsiteY18" fmla="*/ 157323 h 616372"/>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215"/>
                  <a:gd name="connsiteX1" fmla="*/ 143074 w 503134"/>
                  <a:gd name="connsiteY1" fmla="*/ 28962 h 617215"/>
                  <a:gd name="connsiteX2" fmla="*/ 322370 w 503134"/>
                  <a:gd name="connsiteY2" fmla="*/ 28667 h 617215"/>
                  <a:gd name="connsiteX3" fmla="*/ 345079 w 503134"/>
                  <a:gd name="connsiteY3" fmla="*/ 157864 h 617215"/>
                  <a:gd name="connsiteX4" fmla="*/ 310761 w 503134"/>
                  <a:gd name="connsiteY4" fmla="*/ 191587 h 617215"/>
                  <a:gd name="connsiteX5" fmla="*/ 400535 w 503134"/>
                  <a:gd name="connsiteY5" fmla="*/ 210761 h 617215"/>
                  <a:gd name="connsiteX6" fmla="*/ 486809 w 503134"/>
                  <a:gd name="connsiteY6" fmla="*/ 306282 h 617215"/>
                  <a:gd name="connsiteX7" fmla="*/ 502920 w 503134"/>
                  <a:gd name="connsiteY7" fmla="*/ 424948 h 617215"/>
                  <a:gd name="connsiteX8" fmla="*/ 406087 w 503134"/>
                  <a:gd name="connsiteY8" fmla="*/ 457453 h 617215"/>
                  <a:gd name="connsiteX9" fmla="*/ 388438 w 503134"/>
                  <a:gd name="connsiteY9" fmla="*/ 326388 h 617215"/>
                  <a:gd name="connsiteX10" fmla="*/ 390801 w 503134"/>
                  <a:gd name="connsiteY10" fmla="*/ 606511 h 617215"/>
                  <a:gd name="connsiteX11" fmla="*/ 102763 w 503134"/>
                  <a:gd name="connsiteY11" fmla="*/ 604985 h 617215"/>
                  <a:gd name="connsiteX12" fmla="*/ 78379 w 503134"/>
                  <a:gd name="connsiteY12" fmla="*/ 307805 h 617215"/>
                  <a:gd name="connsiteX13" fmla="*/ 67715 w 503134"/>
                  <a:gd name="connsiteY13" fmla="*/ 443443 h 617215"/>
                  <a:gd name="connsiteX14" fmla="*/ 655 w 503134"/>
                  <a:gd name="connsiteY14" fmla="*/ 409913 h 617215"/>
                  <a:gd name="connsiteX15" fmla="*/ 14374 w 503134"/>
                  <a:gd name="connsiteY15" fmla="*/ 297137 h 617215"/>
                  <a:gd name="connsiteX16" fmla="*/ 101239 w 503134"/>
                  <a:gd name="connsiteY16" fmla="*/ 214841 h 617215"/>
                  <a:gd name="connsiteX17" fmla="*/ 166131 w 503134"/>
                  <a:gd name="connsiteY17" fmla="*/ 196799 h 617215"/>
                  <a:gd name="connsiteX18" fmla="*/ 119725 w 503134"/>
                  <a:gd name="connsiteY18" fmla="*/ 157323 h 617215"/>
                  <a:gd name="connsiteX0" fmla="*/ 119725 w 503134"/>
                  <a:gd name="connsiteY0" fmla="*/ 157323 h 617787"/>
                  <a:gd name="connsiteX1" fmla="*/ 143074 w 503134"/>
                  <a:gd name="connsiteY1" fmla="*/ 28962 h 617787"/>
                  <a:gd name="connsiteX2" fmla="*/ 322370 w 503134"/>
                  <a:gd name="connsiteY2" fmla="*/ 28667 h 617787"/>
                  <a:gd name="connsiteX3" fmla="*/ 345079 w 503134"/>
                  <a:gd name="connsiteY3" fmla="*/ 157864 h 617787"/>
                  <a:gd name="connsiteX4" fmla="*/ 310761 w 503134"/>
                  <a:gd name="connsiteY4" fmla="*/ 191587 h 617787"/>
                  <a:gd name="connsiteX5" fmla="*/ 400535 w 503134"/>
                  <a:gd name="connsiteY5" fmla="*/ 210761 h 617787"/>
                  <a:gd name="connsiteX6" fmla="*/ 486809 w 503134"/>
                  <a:gd name="connsiteY6" fmla="*/ 306282 h 617787"/>
                  <a:gd name="connsiteX7" fmla="*/ 502920 w 503134"/>
                  <a:gd name="connsiteY7" fmla="*/ 424948 h 617787"/>
                  <a:gd name="connsiteX8" fmla="*/ 406087 w 503134"/>
                  <a:gd name="connsiteY8" fmla="*/ 457453 h 617787"/>
                  <a:gd name="connsiteX9" fmla="*/ 388438 w 503134"/>
                  <a:gd name="connsiteY9" fmla="*/ 326388 h 617787"/>
                  <a:gd name="connsiteX10" fmla="*/ 390801 w 503134"/>
                  <a:gd name="connsiteY10" fmla="*/ 606511 h 617787"/>
                  <a:gd name="connsiteX11" fmla="*/ 103487 w 503134"/>
                  <a:gd name="connsiteY11" fmla="*/ 606154 h 617787"/>
                  <a:gd name="connsiteX12" fmla="*/ 78379 w 503134"/>
                  <a:gd name="connsiteY12" fmla="*/ 307805 h 617787"/>
                  <a:gd name="connsiteX13" fmla="*/ 67715 w 503134"/>
                  <a:gd name="connsiteY13" fmla="*/ 443443 h 617787"/>
                  <a:gd name="connsiteX14" fmla="*/ 655 w 503134"/>
                  <a:gd name="connsiteY14" fmla="*/ 409913 h 617787"/>
                  <a:gd name="connsiteX15" fmla="*/ 14374 w 503134"/>
                  <a:gd name="connsiteY15" fmla="*/ 297137 h 617787"/>
                  <a:gd name="connsiteX16" fmla="*/ 101239 w 503134"/>
                  <a:gd name="connsiteY16" fmla="*/ 214841 h 617787"/>
                  <a:gd name="connsiteX17" fmla="*/ 166131 w 503134"/>
                  <a:gd name="connsiteY17" fmla="*/ 196799 h 617787"/>
                  <a:gd name="connsiteX18" fmla="*/ 119725 w 503134"/>
                  <a:gd name="connsiteY18" fmla="*/ 157323 h 617787"/>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7715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9725 w 503134"/>
                  <a:gd name="connsiteY0" fmla="*/ 157323 h 617292"/>
                  <a:gd name="connsiteX1" fmla="*/ 143074 w 503134"/>
                  <a:gd name="connsiteY1" fmla="*/ 28962 h 617292"/>
                  <a:gd name="connsiteX2" fmla="*/ 322370 w 503134"/>
                  <a:gd name="connsiteY2" fmla="*/ 28667 h 617292"/>
                  <a:gd name="connsiteX3" fmla="*/ 345079 w 503134"/>
                  <a:gd name="connsiteY3" fmla="*/ 157864 h 617292"/>
                  <a:gd name="connsiteX4" fmla="*/ 310761 w 503134"/>
                  <a:gd name="connsiteY4" fmla="*/ 191587 h 617292"/>
                  <a:gd name="connsiteX5" fmla="*/ 400535 w 503134"/>
                  <a:gd name="connsiteY5" fmla="*/ 210761 h 617292"/>
                  <a:gd name="connsiteX6" fmla="*/ 486809 w 503134"/>
                  <a:gd name="connsiteY6" fmla="*/ 306282 h 617292"/>
                  <a:gd name="connsiteX7" fmla="*/ 502920 w 503134"/>
                  <a:gd name="connsiteY7" fmla="*/ 424948 h 617292"/>
                  <a:gd name="connsiteX8" fmla="*/ 406087 w 503134"/>
                  <a:gd name="connsiteY8" fmla="*/ 457453 h 617292"/>
                  <a:gd name="connsiteX9" fmla="*/ 388438 w 503134"/>
                  <a:gd name="connsiteY9" fmla="*/ 326388 h 617292"/>
                  <a:gd name="connsiteX10" fmla="*/ 390801 w 503134"/>
                  <a:gd name="connsiteY10" fmla="*/ 606511 h 617292"/>
                  <a:gd name="connsiteX11" fmla="*/ 103487 w 503134"/>
                  <a:gd name="connsiteY11" fmla="*/ 606154 h 617292"/>
                  <a:gd name="connsiteX12" fmla="*/ 78379 w 503134"/>
                  <a:gd name="connsiteY12" fmla="*/ 307805 h 617292"/>
                  <a:gd name="connsiteX13" fmla="*/ 65946 w 503134"/>
                  <a:gd name="connsiteY13" fmla="*/ 443443 h 617292"/>
                  <a:gd name="connsiteX14" fmla="*/ 655 w 503134"/>
                  <a:gd name="connsiteY14" fmla="*/ 409913 h 617292"/>
                  <a:gd name="connsiteX15" fmla="*/ 14374 w 503134"/>
                  <a:gd name="connsiteY15" fmla="*/ 297137 h 617292"/>
                  <a:gd name="connsiteX16" fmla="*/ 101239 w 503134"/>
                  <a:gd name="connsiteY16" fmla="*/ 214841 h 617292"/>
                  <a:gd name="connsiteX17" fmla="*/ 166131 w 503134"/>
                  <a:gd name="connsiteY17" fmla="*/ 196799 h 617292"/>
                  <a:gd name="connsiteX18" fmla="*/ 119725 w 503134"/>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07805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5770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4538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8317 w 501726"/>
                  <a:gd name="connsiteY0" fmla="*/ 157323 h 617292"/>
                  <a:gd name="connsiteX1" fmla="*/ 141666 w 501726"/>
                  <a:gd name="connsiteY1" fmla="*/ 28962 h 617292"/>
                  <a:gd name="connsiteX2" fmla="*/ 320962 w 501726"/>
                  <a:gd name="connsiteY2" fmla="*/ 28667 h 617292"/>
                  <a:gd name="connsiteX3" fmla="*/ 343671 w 501726"/>
                  <a:gd name="connsiteY3" fmla="*/ 157864 h 617292"/>
                  <a:gd name="connsiteX4" fmla="*/ 309353 w 501726"/>
                  <a:gd name="connsiteY4" fmla="*/ 191587 h 617292"/>
                  <a:gd name="connsiteX5" fmla="*/ 399127 w 501726"/>
                  <a:gd name="connsiteY5" fmla="*/ 210761 h 617292"/>
                  <a:gd name="connsiteX6" fmla="*/ 485401 w 501726"/>
                  <a:gd name="connsiteY6" fmla="*/ 306282 h 617292"/>
                  <a:gd name="connsiteX7" fmla="*/ 501512 w 501726"/>
                  <a:gd name="connsiteY7" fmla="*/ 424948 h 617292"/>
                  <a:gd name="connsiteX8" fmla="*/ 404679 w 501726"/>
                  <a:gd name="connsiteY8" fmla="*/ 457453 h 617292"/>
                  <a:gd name="connsiteX9" fmla="*/ 387030 w 501726"/>
                  <a:gd name="connsiteY9" fmla="*/ 326388 h 617292"/>
                  <a:gd name="connsiteX10" fmla="*/ 389393 w 501726"/>
                  <a:gd name="connsiteY10" fmla="*/ 606511 h 617292"/>
                  <a:gd name="connsiteX11" fmla="*/ 102079 w 501726"/>
                  <a:gd name="connsiteY11" fmla="*/ 606154 h 617292"/>
                  <a:gd name="connsiteX12" fmla="*/ 76971 w 501726"/>
                  <a:gd name="connsiteY12" fmla="*/ 317098 h 617292"/>
                  <a:gd name="connsiteX13" fmla="*/ 66749 w 501726"/>
                  <a:gd name="connsiteY13" fmla="*/ 443443 h 617292"/>
                  <a:gd name="connsiteX14" fmla="*/ 1016 w 501726"/>
                  <a:gd name="connsiteY14" fmla="*/ 414338 h 617292"/>
                  <a:gd name="connsiteX15" fmla="*/ 12966 w 501726"/>
                  <a:gd name="connsiteY15" fmla="*/ 297137 h 617292"/>
                  <a:gd name="connsiteX16" fmla="*/ 99831 w 501726"/>
                  <a:gd name="connsiteY16" fmla="*/ 214841 h 617292"/>
                  <a:gd name="connsiteX17" fmla="*/ 164723 w 501726"/>
                  <a:gd name="connsiteY17" fmla="*/ 196799 h 617292"/>
                  <a:gd name="connsiteX18" fmla="*/ 118317 w 501726"/>
                  <a:gd name="connsiteY18" fmla="*/ 157323 h 617292"/>
                  <a:gd name="connsiteX0" fmla="*/ 117993 w 501402"/>
                  <a:gd name="connsiteY0" fmla="*/ 157323 h 617292"/>
                  <a:gd name="connsiteX1" fmla="*/ 141342 w 501402"/>
                  <a:gd name="connsiteY1" fmla="*/ 28962 h 617292"/>
                  <a:gd name="connsiteX2" fmla="*/ 320638 w 501402"/>
                  <a:gd name="connsiteY2" fmla="*/ 28667 h 617292"/>
                  <a:gd name="connsiteX3" fmla="*/ 343347 w 501402"/>
                  <a:gd name="connsiteY3" fmla="*/ 157864 h 617292"/>
                  <a:gd name="connsiteX4" fmla="*/ 309029 w 501402"/>
                  <a:gd name="connsiteY4" fmla="*/ 191587 h 617292"/>
                  <a:gd name="connsiteX5" fmla="*/ 398803 w 501402"/>
                  <a:gd name="connsiteY5" fmla="*/ 210761 h 617292"/>
                  <a:gd name="connsiteX6" fmla="*/ 485077 w 501402"/>
                  <a:gd name="connsiteY6" fmla="*/ 306282 h 617292"/>
                  <a:gd name="connsiteX7" fmla="*/ 501188 w 501402"/>
                  <a:gd name="connsiteY7" fmla="*/ 424948 h 617292"/>
                  <a:gd name="connsiteX8" fmla="*/ 404355 w 501402"/>
                  <a:gd name="connsiteY8" fmla="*/ 457453 h 617292"/>
                  <a:gd name="connsiteX9" fmla="*/ 386706 w 501402"/>
                  <a:gd name="connsiteY9" fmla="*/ 326388 h 617292"/>
                  <a:gd name="connsiteX10" fmla="*/ 389069 w 501402"/>
                  <a:gd name="connsiteY10" fmla="*/ 606511 h 617292"/>
                  <a:gd name="connsiteX11" fmla="*/ 101755 w 501402"/>
                  <a:gd name="connsiteY11" fmla="*/ 606154 h 617292"/>
                  <a:gd name="connsiteX12" fmla="*/ 76647 w 501402"/>
                  <a:gd name="connsiteY12" fmla="*/ 317098 h 617292"/>
                  <a:gd name="connsiteX13" fmla="*/ 66425 w 501402"/>
                  <a:gd name="connsiteY13" fmla="*/ 443443 h 617292"/>
                  <a:gd name="connsiteX14" fmla="*/ 692 w 501402"/>
                  <a:gd name="connsiteY14" fmla="*/ 414338 h 617292"/>
                  <a:gd name="connsiteX15" fmla="*/ 13969 w 501402"/>
                  <a:gd name="connsiteY15" fmla="*/ 297137 h 617292"/>
                  <a:gd name="connsiteX16" fmla="*/ 99507 w 501402"/>
                  <a:gd name="connsiteY16" fmla="*/ 214841 h 617292"/>
                  <a:gd name="connsiteX17" fmla="*/ 164399 w 501402"/>
                  <a:gd name="connsiteY17" fmla="*/ 196799 h 617292"/>
                  <a:gd name="connsiteX18" fmla="*/ 117993 w 501402"/>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8586 w 501995"/>
                  <a:gd name="connsiteY0" fmla="*/ 157323 h 617292"/>
                  <a:gd name="connsiteX1" fmla="*/ 141935 w 501995"/>
                  <a:gd name="connsiteY1" fmla="*/ 28962 h 617292"/>
                  <a:gd name="connsiteX2" fmla="*/ 321231 w 501995"/>
                  <a:gd name="connsiteY2" fmla="*/ 28667 h 617292"/>
                  <a:gd name="connsiteX3" fmla="*/ 343940 w 501995"/>
                  <a:gd name="connsiteY3" fmla="*/ 157864 h 617292"/>
                  <a:gd name="connsiteX4" fmla="*/ 309622 w 501995"/>
                  <a:gd name="connsiteY4" fmla="*/ 191587 h 617292"/>
                  <a:gd name="connsiteX5" fmla="*/ 399396 w 501995"/>
                  <a:gd name="connsiteY5" fmla="*/ 210761 h 617292"/>
                  <a:gd name="connsiteX6" fmla="*/ 485670 w 501995"/>
                  <a:gd name="connsiteY6" fmla="*/ 306282 h 617292"/>
                  <a:gd name="connsiteX7" fmla="*/ 501781 w 501995"/>
                  <a:gd name="connsiteY7" fmla="*/ 424948 h 617292"/>
                  <a:gd name="connsiteX8" fmla="*/ 404948 w 501995"/>
                  <a:gd name="connsiteY8" fmla="*/ 457453 h 617292"/>
                  <a:gd name="connsiteX9" fmla="*/ 387299 w 501995"/>
                  <a:gd name="connsiteY9" fmla="*/ 326388 h 617292"/>
                  <a:gd name="connsiteX10" fmla="*/ 389662 w 501995"/>
                  <a:gd name="connsiteY10" fmla="*/ 606511 h 617292"/>
                  <a:gd name="connsiteX11" fmla="*/ 102348 w 501995"/>
                  <a:gd name="connsiteY11" fmla="*/ 606154 h 617292"/>
                  <a:gd name="connsiteX12" fmla="*/ 77240 w 501995"/>
                  <a:gd name="connsiteY12" fmla="*/ 317098 h 617292"/>
                  <a:gd name="connsiteX13" fmla="*/ 67018 w 501995"/>
                  <a:gd name="connsiteY13" fmla="*/ 443443 h 617292"/>
                  <a:gd name="connsiteX14" fmla="*/ 1285 w 501995"/>
                  <a:gd name="connsiteY14" fmla="*/ 414338 h 617292"/>
                  <a:gd name="connsiteX15" fmla="*/ 14562 w 501995"/>
                  <a:gd name="connsiteY15" fmla="*/ 297137 h 617292"/>
                  <a:gd name="connsiteX16" fmla="*/ 100100 w 501995"/>
                  <a:gd name="connsiteY16" fmla="*/ 214841 h 617292"/>
                  <a:gd name="connsiteX17" fmla="*/ 164992 w 501995"/>
                  <a:gd name="connsiteY17" fmla="*/ 196799 h 617292"/>
                  <a:gd name="connsiteX18" fmla="*/ 118586 w 501995"/>
                  <a:gd name="connsiteY18" fmla="*/ 157323 h 617292"/>
                  <a:gd name="connsiteX0" fmla="*/ 119757 w 503166"/>
                  <a:gd name="connsiteY0" fmla="*/ 157323 h 617292"/>
                  <a:gd name="connsiteX1" fmla="*/ 143106 w 503166"/>
                  <a:gd name="connsiteY1" fmla="*/ 28962 h 617292"/>
                  <a:gd name="connsiteX2" fmla="*/ 322402 w 503166"/>
                  <a:gd name="connsiteY2" fmla="*/ 28667 h 617292"/>
                  <a:gd name="connsiteX3" fmla="*/ 345111 w 503166"/>
                  <a:gd name="connsiteY3" fmla="*/ 157864 h 617292"/>
                  <a:gd name="connsiteX4" fmla="*/ 310793 w 503166"/>
                  <a:gd name="connsiteY4" fmla="*/ 191587 h 617292"/>
                  <a:gd name="connsiteX5" fmla="*/ 400567 w 503166"/>
                  <a:gd name="connsiteY5" fmla="*/ 210761 h 617292"/>
                  <a:gd name="connsiteX6" fmla="*/ 486841 w 503166"/>
                  <a:gd name="connsiteY6" fmla="*/ 306282 h 617292"/>
                  <a:gd name="connsiteX7" fmla="*/ 502952 w 503166"/>
                  <a:gd name="connsiteY7" fmla="*/ 424948 h 617292"/>
                  <a:gd name="connsiteX8" fmla="*/ 406119 w 503166"/>
                  <a:gd name="connsiteY8" fmla="*/ 457453 h 617292"/>
                  <a:gd name="connsiteX9" fmla="*/ 388470 w 503166"/>
                  <a:gd name="connsiteY9" fmla="*/ 326388 h 617292"/>
                  <a:gd name="connsiteX10" fmla="*/ 390833 w 503166"/>
                  <a:gd name="connsiteY10" fmla="*/ 606511 h 617292"/>
                  <a:gd name="connsiteX11" fmla="*/ 103519 w 503166"/>
                  <a:gd name="connsiteY11" fmla="*/ 606154 h 617292"/>
                  <a:gd name="connsiteX12" fmla="*/ 78411 w 503166"/>
                  <a:gd name="connsiteY12" fmla="*/ 317098 h 617292"/>
                  <a:gd name="connsiteX13" fmla="*/ 68189 w 503166"/>
                  <a:gd name="connsiteY13" fmla="*/ 443443 h 617292"/>
                  <a:gd name="connsiteX14" fmla="*/ 2456 w 503166"/>
                  <a:gd name="connsiteY14" fmla="*/ 414338 h 617292"/>
                  <a:gd name="connsiteX15" fmla="*/ 15733 w 503166"/>
                  <a:gd name="connsiteY15" fmla="*/ 297137 h 617292"/>
                  <a:gd name="connsiteX16" fmla="*/ 101271 w 503166"/>
                  <a:gd name="connsiteY16" fmla="*/ 214841 h 617292"/>
                  <a:gd name="connsiteX17" fmla="*/ 166163 w 503166"/>
                  <a:gd name="connsiteY17" fmla="*/ 196799 h 617292"/>
                  <a:gd name="connsiteX18" fmla="*/ 119757 w 503166"/>
                  <a:gd name="connsiteY18" fmla="*/ 157323 h 617292"/>
                  <a:gd name="connsiteX0" fmla="*/ 120355 w 503764"/>
                  <a:gd name="connsiteY0" fmla="*/ 157323 h 617292"/>
                  <a:gd name="connsiteX1" fmla="*/ 143704 w 503764"/>
                  <a:gd name="connsiteY1" fmla="*/ 28962 h 617292"/>
                  <a:gd name="connsiteX2" fmla="*/ 323000 w 503764"/>
                  <a:gd name="connsiteY2" fmla="*/ 28667 h 617292"/>
                  <a:gd name="connsiteX3" fmla="*/ 345709 w 503764"/>
                  <a:gd name="connsiteY3" fmla="*/ 157864 h 617292"/>
                  <a:gd name="connsiteX4" fmla="*/ 311391 w 503764"/>
                  <a:gd name="connsiteY4" fmla="*/ 191587 h 617292"/>
                  <a:gd name="connsiteX5" fmla="*/ 401165 w 503764"/>
                  <a:gd name="connsiteY5" fmla="*/ 210761 h 617292"/>
                  <a:gd name="connsiteX6" fmla="*/ 487439 w 503764"/>
                  <a:gd name="connsiteY6" fmla="*/ 306282 h 617292"/>
                  <a:gd name="connsiteX7" fmla="*/ 503550 w 503764"/>
                  <a:gd name="connsiteY7" fmla="*/ 424948 h 617292"/>
                  <a:gd name="connsiteX8" fmla="*/ 406717 w 503764"/>
                  <a:gd name="connsiteY8" fmla="*/ 457453 h 617292"/>
                  <a:gd name="connsiteX9" fmla="*/ 389068 w 503764"/>
                  <a:gd name="connsiteY9" fmla="*/ 326388 h 617292"/>
                  <a:gd name="connsiteX10" fmla="*/ 391431 w 503764"/>
                  <a:gd name="connsiteY10" fmla="*/ 606511 h 617292"/>
                  <a:gd name="connsiteX11" fmla="*/ 104117 w 503764"/>
                  <a:gd name="connsiteY11" fmla="*/ 606154 h 617292"/>
                  <a:gd name="connsiteX12" fmla="*/ 79009 w 503764"/>
                  <a:gd name="connsiteY12" fmla="*/ 317098 h 617292"/>
                  <a:gd name="connsiteX13" fmla="*/ 68787 w 503764"/>
                  <a:gd name="connsiteY13" fmla="*/ 443443 h 617292"/>
                  <a:gd name="connsiteX14" fmla="*/ 3054 w 503764"/>
                  <a:gd name="connsiteY14" fmla="*/ 414338 h 617292"/>
                  <a:gd name="connsiteX15" fmla="*/ 16331 w 503764"/>
                  <a:gd name="connsiteY15" fmla="*/ 297137 h 617292"/>
                  <a:gd name="connsiteX16" fmla="*/ 101869 w 503764"/>
                  <a:gd name="connsiteY16" fmla="*/ 214841 h 617292"/>
                  <a:gd name="connsiteX17" fmla="*/ 166761 w 503764"/>
                  <a:gd name="connsiteY17" fmla="*/ 196799 h 617292"/>
                  <a:gd name="connsiteX18" fmla="*/ 120355 w 503764"/>
                  <a:gd name="connsiteY18" fmla="*/ 157323 h 617292"/>
                  <a:gd name="connsiteX0" fmla="*/ 119758 w 503167"/>
                  <a:gd name="connsiteY0" fmla="*/ 157323 h 617292"/>
                  <a:gd name="connsiteX1" fmla="*/ 143107 w 503167"/>
                  <a:gd name="connsiteY1" fmla="*/ 28962 h 617292"/>
                  <a:gd name="connsiteX2" fmla="*/ 322403 w 503167"/>
                  <a:gd name="connsiteY2" fmla="*/ 28667 h 617292"/>
                  <a:gd name="connsiteX3" fmla="*/ 345112 w 503167"/>
                  <a:gd name="connsiteY3" fmla="*/ 157864 h 617292"/>
                  <a:gd name="connsiteX4" fmla="*/ 310794 w 503167"/>
                  <a:gd name="connsiteY4" fmla="*/ 191587 h 617292"/>
                  <a:gd name="connsiteX5" fmla="*/ 400568 w 503167"/>
                  <a:gd name="connsiteY5" fmla="*/ 210761 h 617292"/>
                  <a:gd name="connsiteX6" fmla="*/ 486842 w 503167"/>
                  <a:gd name="connsiteY6" fmla="*/ 306282 h 617292"/>
                  <a:gd name="connsiteX7" fmla="*/ 502953 w 503167"/>
                  <a:gd name="connsiteY7" fmla="*/ 424948 h 617292"/>
                  <a:gd name="connsiteX8" fmla="*/ 406120 w 503167"/>
                  <a:gd name="connsiteY8" fmla="*/ 457453 h 617292"/>
                  <a:gd name="connsiteX9" fmla="*/ 388471 w 503167"/>
                  <a:gd name="connsiteY9" fmla="*/ 326388 h 617292"/>
                  <a:gd name="connsiteX10" fmla="*/ 390834 w 503167"/>
                  <a:gd name="connsiteY10" fmla="*/ 606511 h 617292"/>
                  <a:gd name="connsiteX11" fmla="*/ 103520 w 503167"/>
                  <a:gd name="connsiteY11" fmla="*/ 606154 h 617292"/>
                  <a:gd name="connsiteX12" fmla="*/ 78412 w 503167"/>
                  <a:gd name="connsiteY12" fmla="*/ 317098 h 617292"/>
                  <a:gd name="connsiteX13" fmla="*/ 68190 w 503167"/>
                  <a:gd name="connsiteY13" fmla="*/ 443443 h 617292"/>
                  <a:gd name="connsiteX14" fmla="*/ 2457 w 503167"/>
                  <a:gd name="connsiteY14" fmla="*/ 414338 h 617292"/>
                  <a:gd name="connsiteX15" fmla="*/ 15734 w 503167"/>
                  <a:gd name="connsiteY15" fmla="*/ 297137 h 617292"/>
                  <a:gd name="connsiteX16" fmla="*/ 101272 w 503167"/>
                  <a:gd name="connsiteY16" fmla="*/ 214841 h 617292"/>
                  <a:gd name="connsiteX17" fmla="*/ 166164 w 503167"/>
                  <a:gd name="connsiteY17" fmla="*/ 196799 h 617292"/>
                  <a:gd name="connsiteX18" fmla="*/ 119758 w 50316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9238 w 502647"/>
                  <a:gd name="connsiteY0" fmla="*/ 157323 h 617292"/>
                  <a:gd name="connsiteX1" fmla="*/ 142587 w 502647"/>
                  <a:gd name="connsiteY1" fmla="*/ 28962 h 617292"/>
                  <a:gd name="connsiteX2" fmla="*/ 321883 w 502647"/>
                  <a:gd name="connsiteY2" fmla="*/ 28667 h 617292"/>
                  <a:gd name="connsiteX3" fmla="*/ 344592 w 502647"/>
                  <a:gd name="connsiteY3" fmla="*/ 157864 h 617292"/>
                  <a:gd name="connsiteX4" fmla="*/ 310274 w 502647"/>
                  <a:gd name="connsiteY4" fmla="*/ 191587 h 617292"/>
                  <a:gd name="connsiteX5" fmla="*/ 400048 w 502647"/>
                  <a:gd name="connsiteY5" fmla="*/ 210761 h 617292"/>
                  <a:gd name="connsiteX6" fmla="*/ 486322 w 502647"/>
                  <a:gd name="connsiteY6" fmla="*/ 306282 h 617292"/>
                  <a:gd name="connsiteX7" fmla="*/ 502433 w 502647"/>
                  <a:gd name="connsiteY7" fmla="*/ 424948 h 617292"/>
                  <a:gd name="connsiteX8" fmla="*/ 405600 w 502647"/>
                  <a:gd name="connsiteY8" fmla="*/ 457453 h 617292"/>
                  <a:gd name="connsiteX9" fmla="*/ 387951 w 502647"/>
                  <a:gd name="connsiteY9" fmla="*/ 326388 h 617292"/>
                  <a:gd name="connsiteX10" fmla="*/ 390314 w 502647"/>
                  <a:gd name="connsiteY10" fmla="*/ 606511 h 617292"/>
                  <a:gd name="connsiteX11" fmla="*/ 103000 w 502647"/>
                  <a:gd name="connsiteY11" fmla="*/ 606154 h 617292"/>
                  <a:gd name="connsiteX12" fmla="*/ 77892 w 502647"/>
                  <a:gd name="connsiteY12" fmla="*/ 317098 h 617292"/>
                  <a:gd name="connsiteX13" fmla="*/ 67670 w 502647"/>
                  <a:gd name="connsiteY13" fmla="*/ 443443 h 617292"/>
                  <a:gd name="connsiteX14" fmla="*/ 1937 w 502647"/>
                  <a:gd name="connsiteY14" fmla="*/ 414338 h 617292"/>
                  <a:gd name="connsiteX15" fmla="*/ 15214 w 502647"/>
                  <a:gd name="connsiteY15" fmla="*/ 297137 h 617292"/>
                  <a:gd name="connsiteX16" fmla="*/ 102963 w 502647"/>
                  <a:gd name="connsiteY16" fmla="*/ 217939 h 617292"/>
                  <a:gd name="connsiteX17" fmla="*/ 165644 w 502647"/>
                  <a:gd name="connsiteY17" fmla="*/ 196799 h 617292"/>
                  <a:gd name="connsiteX18" fmla="*/ 119238 w 502647"/>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297137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936 w 502345"/>
                  <a:gd name="connsiteY0" fmla="*/ 157323 h 617292"/>
                  <a:gd name="connsiteX1" fmla="*/ 142285 w 502345"/>
                  <a:gd name="connsiteY1" fmla="*/ 28962 h 617292"/>
                  <a:gd name="connsiteX2" fmla="*/ 321581 w 502345"/>
                  <a:gd name="connsiteY2" fmla="*/ 28667 h 617292"/>
                  <a:gd name="connsiteX3" fmla="*/ 344290 w 502345"/>
                  <a:gd name="connsiteY3" fmla="*/ 157864 h 617292"/>
                  <a:gd name="connsiteX4" fmla="*/ 309972 w 502345"/>
                  <a:gd name="connsiteY4" fmla="*/ 191587 h 617292"/>
                  <a:gd name="connsiteX5" fmla="*/ 399746 w 502345"/>
                  <a:gd name="connsiteY5" fmla="*/ 210761 h 617292"/>
                  <a:gd name="connsiteX6" fmla="*/ 486020 w 502345"/>
                  <a:gd name="connsiteY6" fmla="*/ 306282 h 617292"/>
                  <a:gd name="connsiteX7" fmla="*/ 502131 w 502345"/>
                  <a:gd name="connsiteY7" fmla="*/ 424948 h 617292"/>
                  <a:gd name="connsiteX8" fmla="*/ 405298 w 502345"/>
                  <a:gd name="connsiteY8" fmla="*/ 457453 h 617292"/>
                  <a:gd name="connsiteX9" fmla="*/ 387649 w 502345"/>
                  <a:gd name="connsiteY9" fmla="*/ 326388 h 617292"/>
                  <a:gd name="connsiteX10" fmla="*/ 390012 w 502345"/>
                  <a:gd name="connsiteY10" fmla="*/ 606511 h 617292"/>
                  <a:gd name="connsiteX11" fmla="*/ 102698 w 502345"/>
                  <a:gd name="connsiteY11" fmla="*/ 606154 h 617292"/>
                  <a:gd name="connsiteX12" fmla="*/ 77590 w 502345"/>
                  <a:gd name="connsiteY12" fmla="*/ 317098 h 617292"/>
                  <a:gd name="connsiteX13" fmla="*/ 67368 w 502345"/>
                  <a:gd name="connsiteY13" fmla="*/ 443443 h 617292"/>
                  <a:gd name="connsiteX14" fmla="*/ 1635 w 502345"/>
                  <a:gd name="connsiteY14" fmla="*/ 414338 h 617292"/>
                  <a:gd name="connsiteX15" fmla="*/ 14912 w 502345"/>
                  <a:gd name="connsiteY15" fmla="*/ 301562 h 617292"/>
                  <a:gd name="connsiteX16" fmla="*/ 102661 w 502345"/>
                  <a:gd name="connsiteY16" fmla="*/ 217939 h 617292"/>
                  <a:gd name="connsiteX17" fmla="*/ 165342 w 502345"/>
                  <a:gd name="connsiteY17" fmla="*/ 196799 h 617292"/>
                  <a:gd name="connsiteX18" fmla="*/ 118936 w 502345"/>
                  <a:gd name="connsiteY18" fmla="*/ 157323 h 617292"/>
                  <a:gd name="connsiteX0" fmla="*/ 118579 w 501988"/>
                  <a:gd name="connsiteY0" fmla="*/ 157323 h 617292"/>
                  <a:gd name="connsiteX1" fmla="*/ 141928 w 501988"/>
                  <a:gd name="connsiteY1" fmla="*/ 28962 h 617292"/>
                  <a:gd name="connsiteX2" fmla="*/ 321224 w 501988"/>
                  <a:gd name="connsiteY2" fmla="*/ 28667 h 617292"/>
                  <a:gd name="connsiteX3" fmla="*/ 343933 w 501988"/>
                  <a:gd name="connsiteY3" fmla="*/ 157864 h 617292"/>
                  <a:gd name="connsiteX4" fmla="*/ 309615 w 501988"/>
                  <a:gd name="connsiteY4" fmla="*/ 191587 h 617292"/>
                  <a:gd name="connsiteX5" fmla="*/ 399389 w 501988"/>
                  <a:gd name="connsiteY5" fmla="*/ 210761 h 617292"/>
                  <a:gd name="connsiteX6" fmla="*/ 485663 w 501988"/>
                  <a:gd name="connsiteY6" fmla="*/ 306282 h 617292"/>
                  <a:gd name="connsiteX7" fmla="*/ 501774 w 501988"/>
                  <a:gd name="connsiteY7" fmla="*/ 424948 h 617292"/>
                  <a:gd name="connsiteX8" fmla="*/ 404941 w 501988"/>
                  <a:gd name="connsiteY8" fmla="*/ 457453 h 617292"/>
                  <a:gd name="connsiteX9" fmla="*/ 387292 w 501988"/>
                  <a:gd name="connsiteY9" fmla="*/ 326388 h 617292"/>
                  <a:gd name="connsiteX10" fmla="*/ 389655 w 501988"/>
                  <a:gd name="connsiteY10" fmla="*/ 606511 h 617292"/>
                  <a:gd name="connsiteX11" fmla="*/ 102341 w 501988"/>
                  <a:gd name="connsiteY11" fmla="*/ 606154 h 617292"/>
                  <a:gd name="connsiteX12" fmla="*/ 77233 w 501988"/>
                  <a:gd name="connsiteY12" fmla="*/ 317098 h 617292"/>
                  <a:gd name="connsiteX13" fmla="*/ 67011 w 501988"/>
                  <a:gd name="connsiteY13" fmla="*/ 443443 h 617292"/>
                  <a:gd name="connsiteX14" fmla="*/ 1278 w 501988"/>
                  <a:gd name="connsiteY14" fmla="*/ 414338 h 617292"/>
                  <a:gd name="connsiteX15" fmla="*/ 14555 w 501988"/>
                  <a:gd name="connsiteY15" fmla="*/ 301562 h 617292"/>
                  <a:gd name="connsiteX16" fmla="*/ 102304 w 501988"/>
                  <a:gd name="connsiteY16" fmla="*/ 217939 h 617292"/>
                  <a:gd name="connsiteX17" fmla="*/ 164985 w 501988"/>
                  <a:gd name="connsiteY17" fmla="*/ 196799 h 617292"/>
                  <a:gd name="connsiteX18" fmla="*/ 118579 w 501988"/>
                  <a:gd name="connsiteY18" fmla="*/ 157323 h 617292"/>
                  <a:gd name="connsiteX0" fmla="*/ 118371 w 501780"/>
                  <a:gd name="connsiteY0" fmla="*/ 157323 h 617292"/>
                  <a:gd name="connsiteX1" fmla="*/ 141720 w 501780"/>
                  <a:gd name="connsiteY1" fmla="*/ 28962 h 617292"/>
                  <a:gd name="connsiteX2" fmla="*/ 321016 w 501780"/>
                  <a:gd name="connsiteY2" fmla="*/ 28667 h 617292"/>
                  <a:gd name="connsiteX3" fmla="*/ 343725 w 501780"/>
                  <a:gd name="connsiteY3" fmla="*/ 157864 h 617292"/>
                  <a:gd name="connsiteX4" fmla="*/ 309407 w 501780"/>
                  <a:gd name="connsiteY4" fmla="*/ 191587 h 617292"/>
                  <a:gd name="connsiteX5" fmla="*/ 399181 w 501780"/>
                  <a:gd name="connsiteY5" fmla="*/ 210761 h 617292"/>
                  <a:gd name="connsiteX6" fmla="*/ 485455 w 501780"/>
                  <a:gd name="connsiteY6" fmla="*/ 306282 h 617292"/>
                  <a:gd name="connsiteX7" fmla="*/ 501566 w 501780"/>
                  <a:gd name="connsiteY7" fmla="*/ 424948 h 617292"/>
                  <a:gd name="connsiteX8" fmla="*/ 404733 w 501780"/>
                  <a:gd name="connsiteY8" fmla="*/ 457453 h 617292"/>
                  <a:gd name="connsiteX9" fmla="*/ 387084 w 501780"/>
                  <a:gd name="connsiteY9" fmla="*/ 326388 h 617292"/>
                  <a:gd name="connsiteX10" fmla="*/ 389447 w 501780"/>
                  <a:gd name="connsiteY10" fmla="*/ 606511 h 617292"/>
                  <a:gd name="connsiteX11" fmla="*/ 102133 w 501780"/>
                  <a:gd name="connsiteY11" fmla="*/ 606154 h 617292"/>
                  <a:gd name="connsiteX12" fmla="*/ 77025 w 501780"/>
                  <a:gd name="connsiteY12" fmla="*/ 317098 h 617292"/>
                  <a:gd name="connsiteX13" fmla="*/ 66803 w 501780"/>
                  <a:gd name="connsiteY13" fmla="*/ 443443 h 617292"/>
                  <a:gd name="connsiteX14" fmla="*/ 1070 w 501780"/>
                  <a:gd name="connsiteY14" fmla="*/ 414338 h 617292"/>
                  <a:gd name="connsiteX15" fmla="*/ 16116 w 501780"/>
                  <a:gd name="connsiteY15" fmla="*/ 295367 h 617292"/>
                  <a:gd name="connsiteX16" fmla="*/ 102096 w 501780"/>
                  <a:gd name="connsiteY16" fmla="*/ 217939 h 617292"/>
                  <a:gd name="connsiteX17" fmla="*/ 164777 w 501780"/>
                  <a:gd name="connsiteY17" fmla="*/ 196799 h 617292"/>
                  <a:gd name="connsiteX18" fmla="*/ 118371 w 501780"/>
                  <a:gd name="connsiteY18" fmla="*/ 157323 h 617292"/>
                  <a:gd name="connsiteX0" fmla="*/ 118816 w 502225"/>
                  <a:gd name="connsiteY0" fmla="*/ 157323 h 617292"/>
                  <a:gd name="connsiteX1" fmla="*/ 142165 w 502225"/>
                  <a:gd name="connsiteY1" fmla="*/ 28962 h 617292"/>
                  <a:gd name="connsiteX2" fmla="*/ 321461 w 502225"/>
                  <a:gd name="connsiteY2" fmla="*/ 28667 h 617292"/>
                  <a:gd name="connsiteX3" fmla="*/ 344170 w 502225"/>
                  <a:gd name="connsiteY3" fmla="*/ 157864 h 617292"/>
                  <a:gd name="connsiteX4" fmla="*/ 309852 w 502225"/>
                  <a:gd name="connsiteY4" fmla="*/ 191587 h 617292"/>
                  <a:gd name="connsiteX5" fmla="*/ 399626 w 502225"/>
                  <a:gd name="connsiteY5" fmla="*/ 210761 h 617292"/>
                  <a:gd name="connsiteX6" fmla="*/ 485900 w 502225"/>
                  <a:gd name="connsiteY6" fmla="*/ 306282 h 617292"/>
                  <a:gd name="connsiteX7" fmla="*/ 502011 w 502225"/>
                  <a:gd name="connsiteY7" fmla="*/ 424948 h 617292"/>
                  <a:gd name="connsiteX8" fmla="*/ 405178 w 502225"/>
                  <a:gd name="connsiteY8" fmla="*/ 457453 h 617292"/>
                  <a:gd name="connsiteX9" fmla="*/ 387529 w 502225"/>
                  <a:gd name="connsiteY9" fmla="*/ 326388 h 617292"/>
                  <a:gd name="connsiteX10" fmla="*/ 389892 w 502225"/>
                  <a:gd name="connsiteY10" fmla="*/ 606511 h 617292"/>
                  <a:gd name="connsiteX11" fmla="*/ 102578 w 502225"/>
                  <a:gd name="connsiteY11" fmla="*/ 606154 h 617292"/>
                  <a:gd name="connsiteX12" fmla="*/ 77470 w 502225"/>
                  <a:gd name="connsiteY12" fmla="*/ 317098 h 617292"/>
                  <a:gd name="connsiteX13" fmla="*/ 67248 w 502225"/>
                  <a:gd name="connsiteY13" fmla="*/ 443443 h 617292"/>
                  <a:gd name="connsiteX14" fmla="*/ 1515 w 502225"/>
                  <a:gd name="connsiteY14" fmla="*/ 414338 h 617292"/>
                  <a:gd name="connsiteX15" fmla="*/ 16561 w 502225"/>
                  <a:gd name="connsiteY15" fmla="*/ 295367 h 617292"/>
                  <a:gd name="connsiteX16" fmla="*/ 102541 w 502225"/>
                  <a:gd name="connsiteY16" fmla="*/ 217939 h 617292"/>
                  <a:gd name="connsiteX17" fmla="*/ 165222 w 502225"/>
                  <a:gd name="connsiteY17" fmla="*/ 196799 h 617292"/>
                  <a:gd name="connsiteX18" fmla="*/ 118816 w 502225"/>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7539 w 502294"/>
                  <a:gd name="connsiteY12" fmla="*/ 31709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87598 w 502294"/>
                  <a:gd name="connsiteY9" fmla="*/ 326388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 name="connsiteX0" fmla="*/ 118885 w 502294"/>
                  <a:gd name="connsiteY0" fmla="*/ 157323 h 617292"/>
                  <a:gd name="connsiteX1" fmla="*/ 142234 w 502294"/>
                  <a:gd name="connsiteY1" fmla="*/ 28962 h 617292"/>
                  <a:gd name="connsiteX2" fmla="*/ 321530 w 502294"/>
                  <a:gd name="connsiteY2" fmla="*/ 28667 h 617292"/>
                  <a:gd name="connsiteX3" fmla="*/ 344239 w 502294"/>
                  <a:gd name="connsiteY3" fmla="*/ 157864 h 617292"/>
                  <a:gd name="connsiteX4" fmla="*/ 309921 w 502294"/>
                  <a:gd name="connsiteY4" fmla="*/ 191587 h 617292"/>
                  <a:gd name="connsiteX5" fmla="*/ 399695 w 502294"/>
                  <a:gd name="connsiteY5" fmla="*/ 210761 h 617292"/>
                  <a:gd name="connsiteX6" fmla="*/ 485969 w 502294"/>
                  <a:gd name="connsiteY6" fmla="*/ 306282 h 617292"/>
                  <a:gd name="connsiteX7" fmla="*/ 502080 w 502294"/>
                  <a:gd name="connsiteY7" fmla="*/ 424948 h 617292"/>
                  <a:gd name="connsiteX8" fmla="*/ 405247 w 502294"/>
                  <a:gd name="connsiteY8" fmla="*/ 457453 h 617292"/>
                  <a:gd name="connsiteX9" fmla="*/ 390694 w 502294"/>
                  <a:gd name="connsiteY9" fmla="*/ 334796 h 617292"/>
                  <a:gd name="connsiteX10" fmla="*/ 389961 w 502294"/>
                  <a:gd name="connsiteY10" fmla="*/ 606511 h 617292"/>
                  <a:gd name="connsiteX11" fmla="*/ 102647 w 502294"/>
                  <a:gd name="connsiteY11" fmla="*/ 606154 h 617292"/>
                  <a:gd name="connsiteX12" fmla="*/ 75327 w 502294"/>
                  <a:gd name="connsiteY12" fmla="*/ 327718 h 617292"/>
                  <a:gd name="connsiteX13" fmla="*/ 67317 w 502294"/>
                  <a:gd name="connsiteY13" fmla="*/ 443443 h 617292"/>
                  <a:gd name="connsiteX14" fmla="*/ 1584 w 502294"/>
                  <a:gd name="connsiteY14" fmla="*/ 414338 h 617292"/>
                  <a:gd name="connsiteX15" fmla="*/ 16630 w 502294"/>
                  <a:gd name="connsiteY15" fmla="*/ 295367 h 617292"/>
                  <a:gd name="connsiteX16" fmla="*/ 102610 w 502294"/>
                  <a:gd name="connsiteY16" fmla="*/ 217939 h 617292"/>
                  <a:gd name="connsiteX17" fmla="*/ 165291 w 502294"/>
                  <a:gd name="connsiteY17" fmla="*/ 196799 h 617292"/>
                  <a:gd name="connsiteX18" fmla="*/ 118885 w 502294"/>
                  <a:gd name="connsiteY18" fmla="*/ 157323 h 6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294" h="617292">
                    <a:moveTo>
                      <a:pt x="118885" y="157323"/>
                    </a:moveTo>
                    <a:cubicBezTo>
                      <a:pt x="87626" y="118730"/>
                      <a:pt x="104660" y="55063"/>
                      <a:pt x="142234" y="28962"/>
                    </a:cubicBezTo>
                    <a:cubicBezTo>
                      <a:pt x="199605" y="-10891"/>
                      <a:pt x="265753" y="-8303"/>
                      <a:pt x="321530" y="28667"/>
                    </a:cubicBezTo>
                    <a:cubicBezTo>
                      <a:pt x="354820" y="50732"/>
                      <a:pt x="378808" y="114283"/>
                      <a:pt x="344239" y="157864"/>
                    </a:cubicBezTo>
                    <a:cubicBezTo>
                      <a:pt x="330910" y="174668"/>
                      <a:pt x="321360" y="183000"/>
                      <a:pt x="309921" y="191587"/>
                    </a:cubicBezTo>
                    <a:cubicBezTo>
                      <a:pt x="339258" y="195412"/>
                      <a:pt x="365910" y="197453"/>
                      <a:pt x="399695" y="210761"/>
                    </a:cubicBezTo>
                    <a:cubicBezTo>
                      <a:pt x="450386" y="230728"/>
                      <a:pt x="467990" y="257713"/>
                      <a:pt x="485969" y="306282"/>
                    </a:cubicBezTo>
                    <a:cubicBezTo>
                      <a:pt x="499400" y="342565"/>
                      <a:pt x="503313" y="376035"/>
                      <a:pt x="502080" y="424948"/>
                    </a:cubicBezTo>
                    <a:cubicBezTo>
                      <a:pt x="474644" y="445241"/>
                      <a:pt x="443960" y="453785"/>
                      <a:pt x="405247" y="457453"/>
                    </a:cubicBezTo>
                    <a:cubicBezTo>
                      <a:pt x="406005" y="421360"/>
                      <a:pt x="403910" y="376325"/>
                      <a:pt x="390694" y="334796"/>
                    </a:cubicBezTo>
                    <a:cubicBezTo>
                      <a:pt x="417049" y="428543"/>
                      <a:pt x="402234" y="505973"/>
                      <a:pt x="389961" y="606511"/>
                    </a:cubicBezTo>
                    <a:cubicBezTo>
                      <a:pt x="298127" y="621292"/>
                      <a:pt x="184950" y="620591"/>
                      <a:pt x="102647" y="606154"/>
                    </a:cubicBezTo>
                    <a:cubicBezTo>
                      <a:pt x="76802" y="535857"/>
                      <a:pt x="53016" y="426242"/>
                      <a:pt x="75327" y="327718"/>
                    </a:cubicBezTo>
                    <a:cubicBezTo>
                      <a:pt x="62868" y="386522"/>
                      <a:pt x="66692" y="412800"/>
                      <a:pt x="67317" y="443443"/>
                    </a:cubicBezTo>
                    <a:cubicBezTo>
                      <a:pt x="37782" y="439894"/>
                      <a:pt x="17348" y="430685"/>
                      <a:pt x="1584" y="414338"/>
                    </a:cubicBezTo>
                    <a:cubicBezTo>
                      <a:pt x="-2081" y="377317"/>
                      <a:pt x="-288" y="333152"/>
                      <a:pt x="16630" y="295367"/>
                    </a:cubicBezTo>
                    <a:cubicBezTo>
                      <a:pt x="39677" y="243893"/>
                      <a:pt x="70757" y="229942"/>
                      <a:pt x="102610" y="217939"/>
                    </a:cubicBezTo>
                    <a:cubicBezTo>
                      <a:pt x="130429" y="207456"/>
                      <a:pt x="140785" y="204220"/>
                      <a:pt x="165291" y="196799"/>
                    </a:cubicBezTo>
                    <a:cubicBezTo>
                      <a:pt x="144368" y="186442"/>
                      <a:pt x="136656" y="179264"/>
                      <a:pt x="118885" y="15732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p:cNvSpPr/>
              <p:nvPr/>
            </p:nvSpPr>
            <p:spPr>
              <a:xfrm>
                <a:off x="104775" y="0"/>
                <a:ext cx="260985" cy="21209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2" name="Rectangle 1"/>
          <p:cNvSpPr/>
          <p:nvPr/>
        </p:nvSpPr>
        <p:spPr>
          <a:xfrm>
            <a:off x="2243969" y="5165229"/>
            <a:ext cx="8213441" cy="144655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GB" sz="4400" b="1" smtClean="0">
                <a:ln/>
                <a:effectLst>
                  <a:outerShdw blurRad="60007" dist="310007" dir="7680000" sy="30000" kx="1300200" algn="ctr" rotWithShape="0">
                    <a:prstClr val="black">
                      <a:alpha val="32000"/>
                    </a:prstClr>
                  </a:outerShdw>
                </a:effectLst>
                <a:latin typeface="Candara" panose="020E0502030303020204" pitchFamily="34" charset="0"/>
              </a:rPr>
              <a:t>Session </a:t>
            </a:r>
            <a:r>
              <a:rPr lang="en-GB" sz="4400" b="1" dirty="0">
                <a:ln/>
                <a:effectLst>
                  <a:outerShdw blurRad="60007" dist="310007" dir="7680000" sy="30000" kx="1300200" algn="ctr" rotWithShape="0">
                    <a:prstClr val="black">
                      <a:alpha val="32000"/>
                    </a:prstClr>
                  </a:outerShdw>
                </a:effectLst>
                <a:latin typeface="Candara" panose="020E0502030303020204" pitchFamily="34" charset="0"/>
              </a:rPr>
              <a:t>4</a:t>
            </a:r>
            <a:r>
              <a:rPr lang="en-GB" sz="4400" b="1" smtClean="0">
                <a:ln/>
                <a:effectLst>
                  <a:outerShdw blurRad="60007" dist="310007" dir="7680000" sy="30000" kx="1300200" algn="ctr" rotWithShape="0">
                    <a:prstClr val="black">
                      <a:alpha val="32000"/>
                    </a:prstClr>
                  </a:outerShdw>
                </a:effectLst>
                <a:latin typeface="Candara" panose="020E0502030303020204" pitchFamily="34" charset="0"/>
              </a:rPr>
              <a:t>: </a:t>
            </a:r>
            <a:r>
              <a:rPr lang="en-GB" sz="4400" b="1" dirty="0" smtClean="0">
                <a:ln/>
                <a:effectLst>
                  <a:outerShdw blurRad="60007" dist="310007" dir="7680000" sy="30000" kx="1300200" algn="ctr" rotWithShape="0">
                    <a:prstClr val="black">
                      <a:alpha val="32000"/>
                    </a:prstClr>
                  </a:outerShdw>
                </a:effectLst>
                <a:latin typeface="Candara" panose="020E0502030303020204" pitchFamily="34" charset="0"/>
              </a:rPr>
              <a:t>Relationship Abuse</a:t>
            </a:r>
          </a:p>
          <a:p>
            <a:endParaRPr lang="en-GB" sz="4400" b="1" dirty="0">
              <a:ln/>
              <a:effectLst>
                <a:outerShdw blurRad="60007" dist="310007" dir="7680000" sy="30000" kx="1300200" algn="ctr" rotWithShape="0">
                  <a:prstClr val="black">
                    <a:alpha val="32000"/>
                  </a:prstClr>
                </a:outerShdw>
              </a:effectLst>
              <a:latin typeface="Candara" panose="020E0502030303020204" pitchFamily="34" charset="0"/>
            </a:endParaRPr>
          </a:p>
        </p:txBody>
      </p:sp>
      <p:sp>
        <p:nvSpPr>
          <p:cNvPr id="12" name="Rectangle 10"/>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p:cNvSpPr>
            <a:spLocks noChangeArrowheads="1"/>
          </p:cNvSpPr>
          <p:nvPr/>
        </p:nvSpPr>
        <p:spPr bwMode="auto">
          <a:xfrm>
            <a:off x="1169988"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4" name="Rectangle 22"/>
          <p:cNvSpPr>
            <a:spLocks noChangeArrowheads="1"/>
          </p:cNvSpPr>
          <p:nvPr/>
        </p:nvSpPr>
        <p:spPr bwMode="auto">
          <a:xfrm>
            <a:off x="6995910" y="510772"/>
            <a:ext cx="4353382"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rPr>
              <a:t>The Scottish</a:t>
            </a:r>
            <a:endParaRPr kumimoji="0" lang="en-GB" altLang="en-US" sz="60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6000" b="1" i="0" u="none" strike="noStrike" normalizeH="0" baseline="0" dirty="0" smtClean="0">
                <a:ln/>
                <a:solidFill>
                  <a:srgbClr val="FF0000"/>
                </a:solidFill>
                <a:effectLst>
                  <a:outerShdw blurRad="50800" dist="38100" dir="2700000" algn="tl" rotWithShape="0">
                    <a:prstClr val="black">
                      <a:alpha val="40000"/>
                    </a:prstClr>
                  </a:outerShdw>
                </a:effectLst>
                <a:latin typeface="Candara" panose="020E0502030303020204" pitchFamily="34" charset="0"/>
                <a:ea typeface="Calibri" panose="020F0502020204030204" pitchFamily="34" charset="0"/>
                <a:cs typeface="Lucida Sans" panose="020B0602040502020204" pitchFamily="34" charset="0"/>
              </a:rPr>
              <a:t>Intervention Initiative</a:t>
            </a:r>
          </a:p>
          <a:p>
            <a:pPr marL="0" marR="0" lvl="0" indent="0" defTabSz="914400" rtl="0" eaLnBrk="0" fontAlgn="base" latinLnBrk="0" hangingPunct="0">
              <a:lnSpc>
                <a:spcPct val="100000"/>
              </a:lnSpc>
              <a:spcBef>
                <a:spcPct val="0"/>
              </a:spcBef>
              <a:spcAft>
                <a:spcPct val="0"/>
              </a:spcAft>
              <a:buClrTx/>
              <a:buSzTx/>
              <a:buFontTx/>
              <a:buNone/>
              <a:tabLst/>
            </a:pPr>
            <a:r>
              <a:rPr lang="en-GB" altLang="en-US" sz="4400" b="1" dirty="0" smtClean="0">
                <a:ln/>
                <a:solidFill>
                  <a:srgbClr val="92D050"/>
                </a:solidFill>
                <a:effectLst>
                  <a:outerShdw blurRad="50800" dist="38100" dir="2700000" algn="tl" rotWithShape="0">
                    <a:prstClr val="black">
                      <a:alpha val="40000"/>
                    </a:prstClr>
                  </a:outerShdw>
                </a:effectLst>
                <a:latin typeface="Candara" panose="020E0502030303020204" pitchFamily="34" charset="0"/>
                <a:cs typeface="Lucida Sans" panose="020B0602040502020204" pitchFamily="34" charset="0"/>
              </a:rPr>
              <a:t>Bystander Training</a:t>
            </a:r>
            <a:r>
              <a:rPr kumimoji="0" lang="en-GB" altLang="en-US" sz="4400" b="1" i="0" u="none" strike="noStrike" normalizeH="0" baseline="0" dirty="0" smtClean="0">
                <a:ln/>
                <a:solidFill>
                  <a:srgbClr val="92D050"/>
                </a:solidFill>
                <a:effectLst>
                  <a:outerShdw blurRad="50800" dist="38100" dir="2700000" algn="tl" rotWithShape="0">
                    <a:prstClr val="black">
                      <a:alpha val="40000"/>
                    </a:prstClr>
                  </a:outerShdw>
                </a:effectLst>
              </a:rPr>
              <a:t> </a:t>
            </a:r>
            <a:endParaRPr kumimoji="0" lang="en-GB" altLang="en-US" sz="4400" b="1" i="0" u="none" strike="noStrike" normalizeH="0" baseline="0" dirty="0" smtClean="0">
              <a:ln/>
              <a:solidFill>
                <a:srgbClr val="92D050"/>
              </a:solidFill>
              <a:effectLst>
                <a:outerShdw blurRad="50800" dist="38100" dir="2700000" algn="tl" rotWithShape="0">
                  <a:prstClr val="black">
                    <a:alpha val="40000"/>
                  </a:prstClr>
                </a:outerShdw>
              </a:effectLst>
              <a:latin typeface="Arial" panose="020B0604020202020204" pitchFamily="34" charset="0"/>
            </a:endParaRPr>
          </a:p>
        </p:txBody>
      </p:sp>
      <p:sp>
        <p:nvSpPr>
          <p:cNvPr id="13" name="Slide Number Placeholder 12"/>
          <p:cNvSpPr>
            <a:spLocks noGrp="1"/>
          </p:cNvSpPr>
          <p:nvPr>
            <p:ph type="sldNum" sz="quarter" idx="12"/>
          </p:nvPr>
        </p:nvSpPr>
        <p:spPr/>
        <p:txBody>
          <a:bodyPr/>
          <a:lstStyle/>
          <a:p>
            <a:r>
              <a:rPr lang="en-GB" smtClean="0"/>
              <a:t>		</a:t>
            </a:r>
            <a:fld id="{3E3CF599-16EC-4514-BCE8-03393E47B313}" type="slidenum">
              <a:rPr lang="en-GB" smtClean="0"/>
              <a:pPr/>
              <a:t>1</a:t>
            </a:fld>
            <a:endParaRPr lang="en-GB" dirty="0"/>
          </a:p>
        </p:txBody>
      </p:sp>
    </p:spTree>
    <p:extLst>
      <p:ext uri="{BB962C8B-B14F-4D97-AF65-F5344CB8AC3E}">
        <p14:creationId xmlns:p14="http://schemas.microsoft.com/office/powerpoint/2010/main" val="411200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6951" y="2796508"/>
            <a:ext cx="5575116" cy="461665"/>
          </a:xfrm>
          <a:prstGeom prst="rect">
            <a:avLst/>
          </a:prstGeom>
        </p:spPr>
        <p:txBody>
          <a:bodyPr wrap="none">
            <a:spAutoFit/>
          </a:bodyPr>
          <a:lstStyle/>
          <a:p>
            <a:r>
              <a:rPr lang="en-GB" sz="2400" b="1" dirty="0" smtClean="0">
                <a:latin typeface="Candara" panose="020E0502030303020204" pitchFamily="34" charset="0"/>
              </a:rPr>
              <a:t>YouTube: </a:t>
            </a:r>
            <a:r>
              <a:rPr lang="en-GB" sz="2400" b="1" dirty="0" smtClean="0">
                <a:latin typeface="Candara" panose="020E0502030303020204" pitchFamily="34" charset="0"/>
                <a:hlinkClick r:id="rId2"/>
              </a:rPr>
              <a:t>https</a:t>
            </a:r>
            <a:r>
              <a:rPr lang="en-GB" sz="2400" b="1" dirty="0">
                <a:latin typeface="Candara" panose="020E0502030303020204" pitchFamily="34" charset="0"/>
                <a:hlinkClick r:id="rId2"/>
              </a:rPr>
              <a:t>://youtu.be/r6G4BEfJ0pM</a:t>
            </a:r>
            <a:endParaRPr lang="en-GB" sz="2400" b="1" dirty="0">
              <a:latin typeface="Candara" panose="020E0502030303020204" pitchFamily="34" charset="0"/>
            </a:endParaRPr>
          </a:p>
        </p:txBody>
      </p:sp>
      <p:sp>
        <p:nvSpPr>
          <p:cNvPr id="3" name="Rectangle 2"/>
          <p:cNvSpPr/>
          <p:nvPr/>
        </p:nvSpPr>
        <p:spPr>
          <a:xfrm>
            <a:off x="5406951" y="2232448"/>
            <a:ext cx="5226111" cy="646331"/>
          </a:xfrm>
          <a:prstGeom prst="rect">
            <a:avLst/>
          </a:prstGeom>
        </p:spPr>
        <p:txBody>
          <a:bodyPr wrap="none">
            <a:spAutoFit/>
          </a:bodyPr>
          <a:lstStyle/>
          <a:p>
            <a:r>
              <a:rPr lang="en-GB" sz="3600" b="1" dirty="0">
                <a:latin typeface="Candara" panose="020E0502030303020204" pitchFamily="34" charset="0"/>
              </a:rPr>
              <a:t>Hollyoaks “This is </a:t>
            </a:r>
            <a:r>
              <a:rPr lang="en-GB" sz="3600" b="1" dirty="0" smtClean="0">
                <a:latin typeface="Candara" panose="020E0502030303020204" pitchFamily="34" charset="0"/>
              </a:rPr>
              <a:t>Abuse”</a:t>
            </a:r>
            <a:endParaRPr lang="en-GB" sz="3600" b="1" dirty="0">
              <a:latin typeface="Candara" panose="020E0502030303020204" pitchFamily="34" charset="0"/>
            </a:endParaRPr>
          </a:p>
        </p:txBody>
      </p:sp>
      <p:sp>
        <p:nvSpPr>
          <p:cNvPr id="4" name="Rectangle 3"/>
          <p:cNvSpPr/>
          <p:nvPr/>
        </p:nvSpPr>
        <p:spPr>
          <a:xfrm>
            <a:off x="708294" y="329560"/>
            <a:ext cx="7463903" cy="1754326"/>
          </a:xfrm>
          <a:prstGeom prst="rect">
            <a:avLst/>
          </a:prstGeom>
        </p:spPr>
        <p:txBody>
          <a:bodyPr wrap="none">
            <a:spAutoFit/>
          </a:bodyPr>
          <a:lstStyle/>
          <a:p>
            <a:pPr algn="ctr"/>
            <a:r>
              <a:rPr lang="en-GB" sz="3600" b="1" dirty="0" smtClean="0">
                <a:solidFill>
                  <a:srgbClr val="FF0000"/>
                </a:solidFill>
                <a:latin typeface="Candara" panose="020E0502030303020204" pitchFamily="34" charset="0"/>
              </a:rPr>
              <a:t>**WARNING **</a:t>
            </a:r>
          </a:p>
          <a:p>
            <a:pPr algn="ctr"/>
            <a:r>
              <a:rPr lang="en-GB" sz="3600" b="1" dirty="0" smtClean="0">
                <a:latin typeface="Candara" panose="020E0502030303020204" pitchFamily="34" charset="0"/>
              </a:rPr>
              <a:t>some people may find this video clip </a:t>
            </a:r>
          </a:p>
          <a:p>
            <a:pPr algn="ctr"/>
            <a:r>
              <a:rPr lang="en-GB" sz="3600" b="1" dirty="0" smtClean="0">
                <a:latin typeface="Candara" panose="020E0502030303020204" pitchFamily="34" charset="0"/>
              </a:rPr>
              <a:t>quite difficult to watch</a:t>
            </a:r>
            <a:endParaRPr lang="en-GB" sz="3600" b="1" dirty="0">
              <a:latin typeface="Candara" panose="020E0502030303020204" pitchFamily="34" charset="0"/>
            </a:endParaRPr>
          </a:p>
        </p:txBody>
      </p:sp>
      <p:sp>
        <p:nvSpPr>
          <p:cNvPr id="5" name="Rectangle 4"/>
          <p:cNvSpPr/>
          <p:nvPr/>
        </p:nvSpPr>
        <p:spPr>
          <a:xfrm>
            <a:off x="624263" y="3739403"/>
            <a:ext cx="10960100" cy="1754326"/>
          </a:xfrm>
          <a:prstGeom prst="rect">
            <a:avLst/>
          </a:prstGeom>
        </p:spPr>
        <p:txBody>
          <a:bodyPr wrap="square">
            <a:spAutoFit/>
          </a:bodyPr>
          <a:lstStyle/>
          <a:p>
            <a:r>
              <a:rPr lang="en-GB" sz="2000" b="1" dirty="0">
                <a:latin typeface="Candara" panose="020E0502030303020204" pitchFamily="34" charset="0"/>
              </a:rPr>
              <a:t>Recognising abuse: a student’s </a:t>
            </a:r>
            <a:r>
              <a:rPr lang="en-GB" sz="2000" b="1" dirty="0" smtClean="0">
                <a:latin typeface="Candara" panose="020E0502030303020204" pitchFamily="34" charset="0"/>
              </a:rPr>
              <a:t>reflection</a:t>
            </a:r>
            <a:endParaRPr lang="en-GB" sz="2000" b="1" dirty="0">
              <a:latin typeface="Candara" panose="020E0502030303020204" pitchFamily="34" charset="0"/>
            </a:endParaRPr>
          </a:p>
          <a:p>
            <a:r>
              <a:rPr lang="en-GB" sz="2000" b="1" dirty="0">
                <a:solidFill>
                  <a:srgbClr val="9BBB59"/>
                </a:solidFill>
                <a:latin typeface="Candara" panose="020E0502030303020204" pitchFamily="34" charset="0"/>
              </a:rPr>
              <a:t>“I have had to...re-evaluate my thoughts about domestic violence in homosexual relationships. Although I am quite clear in my mind about what is violence and abuse in any…situation, I will admit that I failed to recognise the mistreatment that I was subjected to in an objective manner</a:t>
            </a:r>
            <a:r>
              <a:rPr lang="en-GB" sz="2000" b="1" dirty="0" smtClean="0">
                <a:solidFill>
                  <a:srgbClr val="9BBB59"/>
                </a:solidFill>
                <a:latin typeface="Candara" panose="020E0502030303020204" pitchFamily="34" charset="0"/>
              </a:rPr>
              <a:t>”</a:t>
            </a:r>
          </a:p>
          <a:p>
            <a:endParaRPr lang="en-GB" sz="1400" b="1" dirty="0" smtClean="0">
              <a:solidFill>
                <a:schemeClr val="tx1">
                  <a:lumMod val="50000"/>
                  <a:lumOff val="50000"/>
                </a:schemeClr>
              </a:solidFill>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NUS 2011 p.20</a:t>
            </a:r>
            <a:r>
              <a:rPr lang="en-GB" sz="1400" b="1" dirty="0" smtClean="0">
                <a:solidFill>
                  <a:schemeClr val="tx1">
                    <a:lumMod val="50000"/>
                    <a:lumOff val="50000"/>
                  </a:schemeClr>
                </a:solidFill>
                <a:latin typeface="Candara" panose="020E0502030303020204" pitchFamily="34" charset="0"/>
              </a:rPr>
              <a:t>)</a:t>
            </a:r>
            <a:endParaRPr lang="en-GB" sz="3600" b="1"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r>
              <a:rPr lang="en-GB" smtClean="0"/>
              <a:t>		</a:t>
            </a:r>
            <a:fld id="{3E3CF599-16EC-4514-BCE8-03393E47B313}" type="slidenum">
              <a:rPr lang="en-GB" smtClean="0"/>
              <a:pPr/>
              <a:t>10</a:t>
            </a:fld>
            <a:endParaRPr lang="en-GB" dirty="0"/>
          </a:p>
        </p:txBody>
      </p:sp>
    </p:spTree>
    <p:extLst>
      <p:ext uri="{BB962C8B-B14F-4D97-AF65-F5344CB8AC3E}">
        <p14:creationId xmlns:p14="http://schemas.microsoft.com/office/powerpoint/2010/main" val="6782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down)">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240" y="612845"/>
            <a:ext cx="10132060" cy="5201424"/>
          </a:xfrm>
          <a:prstGeom prst="rect">
            <a:avLst/>
          </a:prstGeom>
        </p:spPr>
        <p:txBody>
          <a:bodyPr wrap="square">
            <a:spAutoFit/>
          </a:bodyPr>
          <a:lstStyle/>
          <a:p>
            <a:r>
              <a:rPr lang="en-GB" sz="2000" b="1" dirty="0">
                <a:latin typeface="Candara" panose="020E0502030303020204" pitchFamily="34" charset="0"/>
              </a:rPr>
              <a:t>Male victims report difficulties dealing with the emotional impact of abuse: “You’re used to not being open with your feelings. And it’s quite hard to communicate so you tend to keep things to yourself and they you know sort of eat away at you a bit so…” </a:t>
            </a:r>
            <a:r>
              <a:rPr lang="en-GB" sz="1600" b="1" dirty="0">
                <a:solidFill>
                  <a:schemeClr val="tx1">
                    <a:lumMod val="50000"/>
                    <a:lumOff val="50000"/>
                  </a:schemeClr>
                </a:solidFill>
                <a:latin typeface="Candara" panose="020E0502030303020204" pitchFamily="34" charset="0"/>
              </a:rPr>
              <a:t>(p.14)</a:t>
            </a:r>
          </a:p>
          <a:p>
            <a:endParaRPr lang="en-GB" sz="2000" b="1" dirty="0">
              <a:latin typeface="Candara" panose="020E0502030303020204" pitchFamily="34" charset="0"/>
            </a:endParaRPr>
          </a:p>
          <a:p>
            <a:r>
              <a:rPr lang="en-GB" sz="2000" b="1" dirty="0">
                <a:latin typeface="Candara" panose="020E0502030303020204" pitchFamily="34" charset="0"/>
              </a:rPr>
              <a:t>Lesbian/Gay/Bisexual victims report that their sexuality is used as part of abuse, e.g. with threats to 'out' them</a:t>
            </a:r>
            <a:r>
              <a:rPr lang="en-GB" sz="2000" b="1" dirty="0" smtClean="0">
                <a:latin typeface="Candara" panose="020E0502030303020204" pitchFamily="34" charset="0"/>
              </a:rPr>
              <a:t>. </a:t>
            </a:r>
            <a:r>
              <a:rPr lang="en-GB" sz="1600" b="1" dirty="0" smtClean="0">
                <a:solidFill>
                  <a:schemeClr val="tx1">
                    <a:lumMod val="50000"/>
                    <a:lumOff val="50000"/>
                  </a:schemeClr>
                </a:solidFill>
                <a:latin typeface="Candara" panose="020E0502030303020204" pitchFamily="34" charset="0"/>
              </a:rPr>
              <a:t>(</a:t>
            </a:r>
            <a:r>
              <a:rPr lang="en-GB" sz="1600" b="1" dirty="0">
                <a:solidFill>
                  <a:schemeClr val="tx1">
                    <a:lumMod val="50000"/>
                    <a:lumOff val="50000"/>
                  </a:schemeClr>
                </a:solidFill>
                <a:latin typeface="Candara" panose="020E0502030303020204" pitchFamily="34" charset="0"/>
              </a:rPr>
              <a:t>p.30)</a:t>
            </a:r>
          </a:p>
          <a:p>
            <a:endParaRPr lang="en-GB" sz="2000" b="1" dirty="0">
              <a:latin typeface="Candara" panose="020E0502030303020204" pitchFamily="34" charset="0"/>
            </a:endParaRPr>
          </a:p>
          <a:p>
            <a:r>
              <a:rPr lang="en-GB" sz="2000" b="1" dirty="0">
                <a:latin typeface="Candara" panose="020E0502030303020204" pitchFamily="34" charset="0"/>
              </a:rPr>
              <a:t>Transgender victims of sexual violence identified it as a hidden issue in the trans-community, not talked about much, and was very unlikely to be reported. </a:t>
            </a:r>
            <a:r>
              <a:rPr lang="en-GB" sz="1600" b="1" dirty="0">
                <a:solidFill>
                  <a:schemeClr val="tx1">
                    <a:lumMod val="50000"/>
                    <a:lumOff val="50000"/>
                  </a:schemeClr>
                </a:solidFill>
                <a:latin typeface="Candara" panose="020E0502030303020204" pitchFamily="34" charset="0"/>
              </a:rPr>
              <a:t>(p.31)</a:t>
            </a:r>
          </a:p>
          <a:p>
            <a:endParaRPr lang="en-GB" sz="2000" b="1" dirty="0">
              <a:latin typeface="Candara" panose="020E0502030303020204" pitchFamily="34" charset="0"/>
            </a:endParaRPr>
          </a:p>
          <a:p>
            <a:r>
              <a:rPr lang="en-GB" sz="2000" b="1" dirty="0">
                <a:latin typeface="Candara" panose="020E0502030303020204" pitchFamily="34" charset="0"/>
              </a:rPr>
              <a:t>BME (Asian) women were anxious about reporting to support workers who were also Asian for fear that confidentiality would be breached to the wider community. </a:t>
            </a:r>
            <a:r>
              <a:rPr lang="en-GB" sz="1600" b="1" dirty="0">
                <a:solidFill>
                  <a:schemeClr val="tx1">
                    <a:lumMod val="50000"/>
                    <a:lumOff val="50000"/>
                  </a:schemeClr>
                </a:solidFill>
                <a:latin typeface="Candara" panose="020E0502030303020204" pitchFamily="34" charset="0"/>
              </a:rPr>
              <a:t>(p.45)</a:t>
            </a:r>
          </a:p>
          <a:p>
            <a:endParaRPr lang="en-GB" sz="2000" b="1" dirty="0">
              <a:latin typeface="Candara" panose="020E0502030303020204" pitchFamily="34" charset="0"/>
            </a:endParaRPr>
          </a:p>
          <a:p>
            <a:r>
              <a:rPr lang="en-GB" sz="2000" b="1" dirty="0" err="1">
                <a:latin typeface="Candara" panose="020E0502030303020204" pitchFamily="34" charset="0"/>
              </a:rPr>
              <a:t>LGBT</a:t>
            </a:r>
            <a:r>
              <a:rPr lang="en-GB" sz="2000" b="1" dirty="0">
                <a:latin typeface="Candara" panose="020E0502030303020204" pitchFamily="34" charset="0"/>
              </a:rPr>
              <a:t> and BME individuals feared potential homophobic or racist reactions from service providers. </a:t>
            </a:r>
            <a:r>
              <a:rPr lang="en-GB" sz="1600" b="1" dirty="0">
                <a:solidFill>
                  <a:schemeClr val="tx1">
                    <a:lumMod val="50000"/>
                    <a:lumOff val="50000"/>
                  </a:schemeClr>
                </a:solidFill>
                <a:latin typeface="Candara" panose="020E0502030303020204" pitchFamily="34" charset="0"/>
              </a:rPr>
              <a:t>(p.49</a:t>
            </a:r>
            <a:r>
              <a:rPr lang="en-GB" sz="1600" b="1" dirty="0" smtClean="0">
                <a:solidFill>
                  <a:schemeClr val="tx1">
                    <a:lumMod val="50000"/>
                    <a:lumOff val="50000"/>
                  </a:schemeClr>
                </a:solidFill>
                <a:latin typeface="Candara" panose="020E0502030303020204" pitchFamily="34" charset="0"/>
              </a:rPr>
              <a:t>) </a:t>
            </a:r>
          </a:p>
          <a:p>
            <a:pPr>
              <a:tabLst>
                <a:tab pos="8699500" algn="l"/>
              </a:tabLst>
            </a:pPr>
            <a:endParaRPr lang="en-GB" b="1" dirty="0" smtClean="0">
              <a:latin typeface="Candara" panose="020E0502030303020204" pitchFamily="34" charset="0"/>
            </a:endParaRPr>
          </a:p>
          <a:p>
            <a:pPr>
              <a:tabLst>
                <a:tab pos="8699500" algn="l"/>
              </a:tabLst>
            </a:pP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Hester, Williamson et al 2012)</a:t>
            </a: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11</a:t>
            </a:fld>
            <a:endParaRPr lang="en-GB" dirty="0"/>
          </a:p>
        </p:txBody>
      </p:sp>
    </p:spTree>
    <p:extLst>
      <p:ext uri="{BB962C8B-B14F-4D97-AF65-F5344CB8AC3E}">
        <p14:creationId xmlns:p14="http://schemas.microsoft.com/office/powerpoint/2010/main" val="2731493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75" y="471682"/>
            <a:ext cx="9670042" cy="5293757"/>
          </a:xfrm>
          <a:prstGeom prst="rect">
            <a:avLst/>
          </a:prstGeom>
        </p:spPr>
        <p:txBody>
          <a:bodyPr wrap="square">
            <a:spAutoFit/>
          </a:bodyPr>
          <a:lstStyle/>
          <a:p>
            <a:r>
              <a:rPr lang="en-GB" sz="3600" b="1" dirty="0">
                <a:solidFill>
                  <a:schemeClr val="accent4"/>
                </a:solidFill>
                <a:latin typeface="Candara" panose="020E0502030303020204" pitchFamily="34" charset="0"/>
              </a:rPr>
              <a:t>Online abuse</a:t>
            </a:r>
            <a:r>
              <a:rPr lang="en-GB" sz="3600" b="1" dirty="0" smtClean="0">
                <a:solidFill>
                  <a:schemeClr val="accent4"/>
                </a:solidFill>
                <a:latin typeface="Candara" panose="020E0502030303020204" pitchFamily="34" charset="0"/>
              </a:rPr>
              <a:t>:</a:t>
            </a:r>
          </a:p>
          <a:p>
            <a:endParaRPr lang="en-GB"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“Most stalking now includes an online element and stalkers will assist their offline activities with online tools as well. Stalking by ex-partners accounts for the largest group of victims with the majority of victims being </a:t>
            </a:r>
            <a:r>
              <a:rPr lang="en-GB" sz="2000" b="1" dirty="0" smtClean="0">
                <a:latin typeface="Candara" panose="020E0502030303020204" pitchFamily="34" charset="0"/>
              </a:rPr>
              <a:t>women” </a:t>
            </a:r>
            <a:r>
              <a:rPr lang="en-GB" sz="1200" b="1" dirty="0" smtClean="0">
                <a:solidFill>
                  <a:schemeClr val="tx1">
                    <a:lumMod val="50000"/>
                    <a:lumOff val="50000"/>
                  </a:schemeClr>
                </a:solidFill>
                <a:latin typeface="Candara" panose="020E0502030303020204" pitchFamily="34" charset="0"/>
              </a:rPr>
              <a:t>(Women's </a:t>
            </a:r>
            <a:r>
              <a:rPr lang="en-GB" sz="1200" b="1" dirty="0">
                <a:solidFill>
                  <a:schemeClr val="tx1">
                    <a:lumMod val="50000"/>
                    <a:lumOff val="50000"/>
                  </a:schemeClr>
                </a:solidFill>
                <a:latin typeface="Candara" panose="020E0502030303020204" pitchFamily="34" charset="0"/>
              </a:rPr>
              <a:t>Aid, Virtual World, Real Fear, 2014)</a:t>
            </a:r>
            <a:endParaRPr lang="en-GB" sz="1400" b="1" dirty="0">
              <a:solidFill>
                <a:schemeClr val="tx1">
                  <a:lumMod val="50000"/>
                  <a:lumOff val="50000"/>
                </a:schemeClr>
              </a:solidFill>
              <a:latin typeface="Candara" panose="020E0502030303020204" pitchFamily="34" charset="0"/>
            </a:endParaRPr>
          </a:p>
          <a:p>
            <a:pPr marL="342900" indent="-342900">
              <a:buFont typeface="Arial" panose="020B0604020202020204" pitchFamily="34" charset="0"/>
              <a:buChar char="•"/>
            </a:pPr>
            <a:endParaRPr lang="en-GB" sz="2000"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Student survey found 12% of respondents victims of stalking (including social networking, 89% perpetrators were male </a:t>
            </a:r>
            <a:r>
              <a:rPr lang="en-GB" sz="1200" b="1" dirty="0">
                <a:solidFill>
                  <a:schemeClr val="tx1">
                    <a:lumMod val="50000"/>
                    <a:lumOff val="50000"/>
                  </a:schemeClr>
                </a:solidFill>
                <a:latin typeface="Candara" panose="020E0502030303020204" pitchFamily="34" charset="0"/>
              </a:rPr>
              <a:t>(NUS 2011 p.3)</a:t>
            </a:r>
          </a:p>
          <a:p>
            <a:pPr marL="342900" indent="-342900">
              <a:buFont typeface="Arial" panose="020B0604020202020204" pitchFamily="34" charset="0"/>
              <a:buChar char="•"/>
            </a:pPr>
            <a:endParaRPr lang="en-GB" sz="2000"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Student survey found that “approximately one quarter of stalking victims (27 per cent) reported that their mental health, studies </a:t>
            </a:r>
            <a:r>
              <a:rPr lang="en-GB" sz="2000" b="1" dirty="0" smtClean="0">
                <a:latin typeface="Candara" panose="020E0502030303020204" pitchFamily="34" charset="0"/>
              </a:rPr>
              <a:t>&amp; </a:t>
            </a:r>
            <a:r>
              <a:rPr lang="en-GB" sz="2000" b="1" dirty="0">
                <a:latin typeface="Candara" panose="020E0502030303020204" pitchFamily="34" charset="0"/>
              </a:rPr>
              <a:t>relationships had been affected.” </a:t>
            </a:r>
            <a:r>
              <a:rPr lang="en-GB" sz="1200" b="1" dirty="0">
                <a:solidFill>
                  <a:schemeClr val="tx1">
                    <a:lumMod val="50000"/>
                    <a:lumOff val="50000"/>
                  </a:schemeClr>
                </a:solidFill>
                <a:latin typeface="Candara" panose="020E0502030303020204" pitchFamily="34" charset="0"/>
              </a:rPr>
              <a:t>(NUS 2011 p.27)</a:t>
            </a:r>
          </a:p>
          <a:p>
            <a:pPr marL="342900" indent="-342900">
              <a:buFont typeface="Arial" panose="020B0604020202020204" pitchFamily="34" charset="0"/>
              <a:buChar char="•"/>
            </a:pPr>
            <a:endParaRPr lang="en-GB" sz="2000" b="1" dirty="0">
              <a:latin typeface="Candara" panose="020E0502030303020204" pitchFamily="34" charset="0"/>
            </a:endParaRPr>
          </a:p>
          <a:p>
            <a:pPr marL="342900" indent="-342900">
              <a:buFont typeface="Arial" panose="020B0604020202020204" pitchFamily="34" charset="0"/>
              <a:buChar char="•"/>
            </a:pPr>
            <a:r>
              <a:rPr lang="en-GB" sz="2000" b="1" dirty="0">
                <a:latin typeface="Candara" panose="020E0502030303020204" pitchFamily="34" charset="0"/>
              </a:rPr>
              <a:t>‘Revenge porn</a:t>
            </a:r>
            <a:r>
              <a:rPr lang="en-GB" sz="2000" b="1" dirty="0" smtClean="0">
                <a:latin typeface="Candara" panose="020E0502030303020204" pitchFamily="34" charset="0"/>
              </a:rPr>
              <a:t>’ - </a:t>
            </a:r>
            <a:r>
              <a:rPr lang="en-GB" sz="2000" b="1" dirty="0">
                <a:latin typeface="Candara" panose="020E0502030303020204" pitchFamily="34" charset="0"/>
              </a:rPr>
              <a:t>sharing private sexually explicit photographs / films without consent with the intention of causing distress is now a criminal offence </a:t>
            </a:r>
            <a:r>
              <a:rPr lang="en-GB" sz="1200" b="1" dirty="0">
                <a:solidFill>
                  <a:schemeClr val="tx1">
                    <a:lumMod val="50000"/>
                    <a:lumOff val="50000"/>
                  </a:schemeClr>
                </a:solidFill>
                <a:latin typeface="Candara" panose="020E0502030303020204" pitchFamily="34" charset="0"/>
              </a:rPr>
              <a:t>(The Abusive Behaviour and Sexual Harm (Scotland) Act</a:t>
            </a:r>
            <a:r>
              <a:rPr lang="en-GB" sz="1200" b="1" dirty="0" smtClean="0">
                <a:solidFill>
                  <a:schemeClr val="tx1">
                    <a:lumMod val="50000"/>
                    <a:lumOff val="50000"/>
                  </a:schemeClr>
                </a:solidFill>
                <a:latin typeface="Candara" panose="020E0502030303020204" pitchFamily="34" charset="0"/>
              </a:rPr>
              <a:t>)</a:t>
            </a:r>
            <a:endParaRPr lang="en-GB" sz="16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12</a:t>
            </a:fld>
            <a:endParaRPr lang="en-GB" dirty="0"/>
          </a:p>
        </p:txBody>
      </p:sp>
    </p:spTree>
    <p:extLst>
      <p:ext uri="{BB962C8B-B14F-4D97-AF65-F5344CB8AC3E}">
        <p14:creationId xmlns:p14="http://schemas.microsoft.com/office/powerpoint/2010/main" val="195148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05" t="7564" r="6366" b="8020"/>
          <a:stretch/>
        </p:blipFill>
        <p:spPr>
          <a:xfrm>
            <a:off x="282633" y="1064028"/>
            <a:ext cx="5424460" cy="5511338"/>
          </a:xfrm>
          <a:prstGeom prst="rect">
            <a:avLst/>
          </a:prstGeom>
        </p:spPr>
      </p:pic>
      <p:pic>
        <p:nvPicPr>
          <p:cNvPr id="3" name="Picture 2"/>
          <p:cNvPicPr>
            <a:picLocks noChangeAspect="1"/>
          </p:cNvPicPr>
          <p:nvPr/>
        </p:nvPicPr>
        <p:blipFill rotWithShape="1">
          <a:blip r:embed="rId3"/>
          <a:srcRect l="5516" t="8684" r="6154" b="8044"/>
          <a:stretch/>
        </p:blipFill>
        <p:spPr>
          <a:xfrm>
            <a:off x="6454086" y="1064028"/>
            <a:ext cx="5366612" cy="5586153"/>
          </a:xfrm>
          <a:prstGeom prst="rect">
            <a:avLst/>
          </a:prstGeom>
        </p:spPr>
      </p:pic>
      <p:sp>
        <p:nvSpPr>
          <p:cNvPr id="4" name="Rectangle 3"/>
          <p:cNvSpPr/>
          <p:nvPr/>
        </p:nvSpPr>
        <p:spPr>
          <a:xfrm>
            <a:off x="3796907" y="394824"/>
            <a:ext cx="3504486" cy="584775"/>
          </a:xfrm>
          <a:prstGeom prst="rect">
            <a:avLst/>
          </a:prstGeom>
        </p:spPr>
        <p:txBody>
          <a:bodyPr wrap="none">
            <a:spAutoFit/>
          </a:bodyPr>
          <a:lstStyle/>
          <a:p>
            <a:r>
              <a:rPr lang="en-GB" sz="3200" b="1" dirty="0" smtClean="0">
                <a:solidFill>
                  <a:schemeClr val="accent4"/>
                </a:solidFill>
                <a:latin typeface="Candara" panose="020E0502030303020204" pitchFamily="34" charset="0"/>
              </a:rPr>
              <a:t>The Duluth Wheels</a:t>
            </a:r>
            <a:endParaRPr lang="en-GB" sz="3200" b="1" dirty="0">
              <a:solidFill>
                <a:schemeClr val="accent4"/>
              </a:solidFill>
              <a:latin typeface="Candara" panose="020E0502030303020204" pitchFamily="34" charset="0"/>
            </a:endParaRPr>
          </a:p>
        </p:txBody>
      </p:sp>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13</a:t>
            </a:fld>
            <a:endParaRPr lang="en-GB" dirty="0"/>
          </a:p>
        </p:txBody>
      </p:sp>
    </p:spTree>
    <p:extLst>
      <p:ext uri="{BB962C8B-B14F-4D97-AF65-F5344CB8AC3E}">
        <p14:creationId xmlns:p14="http://schemas.microsoft.com/office/powerpoint/2010/main" val="112037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41" y="214731"/>
            <a:ext cx="10242550" cy="5016758"/>
          </a:xfrm>
          <a:prstGeom prst="rect">
            <a:avLst/>
          </a:prstGeom>
        </p:spPr>
        <p:txBody>
          <a:bodyPr wrap="square">
            <a:spAutoFit/>
          </a:bodyPr>
          <a:lstStyle/>
          <a:p>
            <a:pPr>
              <a:spcAft>
                <a:spcPts val="1200"/>
              </a:spcAft>
            </a:pPr>
            <a:r>
              <a:rPr lang="en-GB" sz="3600" b="1" dirty="0" smtClean="0">
                <a:solidFill>
                  <a:schemeClr val="accent4"/>
                </a:solidFill>
                <a:latin typeface="Candara" panose="020E0502030303020204" pitchFamily="34" charset="0"/>
              </a:rPr>
              <a:t>Statistics</a:t>
            </a:r>
            <a:endParaRPr lang="en-GB" sz="3600" b="1" dirty="0">
              <a:solidFill>
                <a:schemeClr val="accent4"/>
              </a:solidFill>
              <a:latin typeface="Candara" panose="020E0502030303020204" pitchFamily="34" charset="0"/>
            </a:endParaRPr>
          </a:p>
          <a:p>
            <a:pPr marL="285750" indent="-285750">
              <a:spcAft>
                <a:spcPts val="1200"/>
              </a:spcAft>
              <a:buClr>
                <a:srgbClr val="7030A0"/>
              </a:buClr>
              <a:buFont typeface="Arial" panose="020B0604020202020204" pitchFamily="34" charset="0"/>
              <a:buChar char="•"/>
            </a:pPr>
            <a:r>
              <a:rPr lang="en-GB" sz="2400" b="1" dirty="0" smtClean="0">
                <a:solidFill>
                  <a:srgbClr val="9BBB59"/>
                </a:solidFill>
                <a:latin typeface="Candara" panose="020E0502030303020204" pitchFamily="34" charset="0"/>
              </a:rPr>
              <a:t>1 in 4 </a:t>
            </a:r>
            <a:r>
              <a:rPr lang="en-GB" sz="2400" b="1" dirty="0">
                <a:solidFill>
                  <a:srgbClr val="9BBB59"/>
                </a:solidFill>
                <a:latin typeface="Candara" panose="020E0502030303020204" pitchFamily="34" charset="0"/>
              </a:rPr>
              <a:t>women </a:t>
            </a:r>
            <a:r>
              <a:rPr lang="en-GB" sz="2400" b="1" dirty="0">
                <a:latin typeface="Candara" panose="020E0502030303020204" pitchFamily="34" charset="0"/>
              </a:rPr>
              <a:t>will experience domestic abuse at some point in their </a:t>
            </a:r>
            <a:r>
              <a:rPr lang="en-GB" sz="2400" b="1" dirty="0" smtClean="0">
                <a:latin typeface="Candara" panose="020E0502030303020204" pitchFamily="34" charset="0"/>
              </a:rPr>
              <a:t>lives</a:t>
            </a:r>
            <a:br>
              <a:rPr lang="en-GB" sz="2400" b="1" dirty="0" smtClean="0">
                <a:latin typeface="Candara" panose="020E0502030303020204" pitchFamily="34" charset="0"/>
              </a:rPr>
            </a:br>
            <a:r>
              <a:rPr lang="en-GB" sz="1400" b="1" dirty="0" smtClean="0">
                <a:solidFill>
                  <a:schemeClr val="tx1">
                    <a:lumMod val="50000"/>
                    <a:lumOff val="50000"/>
                  </a:schemeClr>
                </a:solidFill>
                <a:latin typeface="Candara" panose="020E0502030303020204" pitchFamily="34" charset="0"/>
              </a:rPr>
              <a:t>(Glasgow </a:t>
            </a:r>
            <a:r>
              <a:rPr lang="en-GB" sz="1400" b="1" dirty="0">
                <a:solidFill>
                  <a:schemeClr val="tx1">
                    <a:lumMod val="50000"/>
                    <a:lumOff val="50000"/>
                  </a:schemeClr>
                </a:solidFill>
                <a:latin typeface="Candara" panose="020E0502030303020204" pitchFamily="34" charset="0"/>
              </a:rPr>
              <a:t>Women’s Aid</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Both </a:t>
            </a:r>
            <a:r>
              <a:rPr lang="en-GB" sz="2400" b="1" dirty="0">
                <a:solidFill>
                  <a:srgbClr val="9BBB59"/>
                </a:solidFill>
                <a:latin typeface="Candara" panose="020E0502030303020204" pitchFamily="34" charset="0"/>
              </a:rPr>
              <a:t>men and women </a:t>
            </a:r>
            <a:r>
              <a:rPr lang="en-GB" sz="2400" b="1" dirty="0">
                <a:latin typeface="Candara" panose="020E0502030303020204" pitchFamily="34" charset="0"/>
              </a:rPr>
              <a:t>can be perpetrators.</a:t>
            </a: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Men more likely to be repeat offenders, men’s violence is </a:t>
            </a:r>
            <a:r>
              <a:rPr lang="en-GB" sz="2400" b="1" dirty="0">
                <a:solidFill>
                  <a:srgbClr val="9BBB59"/>
                </a:solidFill>
                <a:latin typeface="Candara" panose="020E0502030303020204" pitchFamily="34" charset="0"/>
              </a:rPr>
              <a:t>more severe </a:t>
            </a:r>
            <a:r>
              <a:rPr lang="en-GB" sz="2400" b="1" dirty="0">
                <a:latin typeface="Candara" panose="020E0502030303020204" pitchFamily="34" charset="0"/>
              </a:rPr>
              <a:t>and tends to create a </a:t>
            </a:r>
            <a:r>
              <a:rPr lang="en-GB" sz="2400" b="1" dirty="0">
                <a:solidFill>
                  <a:srgbClr val="9BBB59"/>
                </a:solidFill>
                <a:latin typeface="Candara" panose="020E0502030303020204" pitchFamily="34" charset="0"/>
              </a:rPr>
              <a:t>context of fear </a:t>
            </a:r>
            <a:r>
              <a:rPr lang="en-GB" sz="1400" b="1" dirty="0">
                <a:solidFill>
                  <a:schemeClr val="tx1">
                    <a:lumMod val="50000"/>
                    <a:lumOff val="50000"/>
                  </a:schemeClr>
                </a:solidFill>
                <a:latin typeface="Candara" panose="020E0502030303020204" pitchFamily="34" charset="0"/>
              </a:rPr>
              <a:t>(Hester, 2013)</a:t>
            </a: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Women are also more likely to have experienced </a:t>
            </a:r>
            <a:r>
              <a:rPr lang="en-GB" sz="2400" b="1" dirty="0">
                <a:solidFill>
                  <a:srgbClr val="9BBB59"/>
                </a:solidFill>
                <a:latin typeface="Candara" panose="020E0502030303020204" pitchFamily="34" charset="0"/>
              </a:rPr>
              <a:t>multiple incidents </a:t>
            </a:r>
            <a:r>
              <a:rPr lang="en-GB" sz="2400" b="1" dirty="0">
                <a:latin typeface="Candara" panose="020E0502030303020204" pitchFamily="34" charset="0"/>
              </a:rPr>
              <a:t>of abuse. Indeed, </a:t>
            </a:r>
            <a:r>
              <a:rPr lang="en-GB" sz="2400" b="1" dirty="0">
                <a:solidFill>
                  <a:srgbClr val="9BBB59"/>
                </a:solidFill>
                <a:latin typeface="Candara" panose="020E0502030303020204" pitchFamily="34" charset="0"/>
              </a:rPr>
              <a:t>89%</a:t>
            </a:r>
            <a:r>
              <a:rPr lang="en-GB" sz="2400" b="1" dirty="0">
                <a:latin typeface="Candara" panose="020E0502030303020204" pitchFamily="34" charset="0"/>
              </a:rPr>
              <a:t> of those individuals who have been subject to 4 or more incidents of DA (same perpetrator) since the age of 16 </a:t>
            </a:r>
            <a:r>
              <a:rPr lang="en-GB" sz="2400" b="1" dirty="0">
                <a:solidFill>
                  <a:srgbClr val="9BBB59"/>
                </a:solidFill>
                <a:latin typeface="Candara" panose="020E0502030303020204" pitchFamily="34" charset="0"/>
              </a:rPr>
              <a:t>are women </a:t>
            </a:r>
            <a:r>
              <a:rPr lang="en-GB" sz="1400" b="1" dirty="0">
                <a:solidFill>
                  <a:schemeClr val="tx1">
                    <a:lumMod val="50000"/>
                    <a:lumOff val="50000"/>
                  </a:schemeClr>
                </a:solidFill>
                <a:latin typeface="Candara" panose="020E0502030303020204" pitchFamily="34" charset="0"/>
              </a:rPr>
              <a:t>(Walby &amp; Allen, 2004</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a:p>
            <a:pPr marL="285750" indent="-285750">
              <a:spcAft>
                <a:spcPts val="1200"/>
              </a:spcAft>
              <a:buClr>
                <a:srgbClr val="7030A0"/>
              </a:buClr>
              <a:buFont typeface="Arial" panose="020B0604020202020204" pitchFamily="34" charset="0"/>
              <a:buChar char="•"/>
            </a:pPr>
            <a:r>
              <a:rPr lang="en-GB" sz="2400" b="1" dirty="0">
                <a:latin typeface="Candara" panose="020E0502030303020204" pitchFamily="34" charset="0"/>
              </a:rPr>
              <a:t>The average length of the abusive relationship is </a:t>
            </a:r>
            <a:r>
              <a:rPr lang="en-GB" sz="2400" b="1" dirty="0">
                <a:solidFill>
                  <a:srgbClr val="9BBB59"/>
                </a:solidFill>
                <a:latin typeface="Candara" panose="020E0502030303020204" pitchFamily="34" charset="0"/>
              </a:rPr>
              <a:t>5 years </a:t>
            </a:r>
            <a:r>
              <a:rPr lang="en-GB" sz="2400" b="1" dirty="0" smtClean="0">
                <a:solidFill>
                  <a:srgbClr val="9BBB59"/>
                </a:solidFill>
                <a:latin typeface="Candara" panose="020E0502030303020204" pitchFamily="34" charset="0"/>
              </a:rPr>
              <a:t/>
            </a:r>
            <a:br>
              <a:rPr lang="en-GB" sz="2400" b="1" dirty="0" smtClean="0">
                <a:solidFill>
                  <a:srgbClr val="9BBB59"/>
                </a:solidFill>
                <a:latin typeface="Candara" panose="020E0502030303020204" pitchFamily="34" charset="0"/>
              </a:rPr>
            </a:b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CAADA, 2012</a:t>
            </a: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http://www.caada.org.uk/policy/statistics.html</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14</a:t>
            </a:fld>
            <a:endParaRPr lang="en-GB" dirty="0"/>
          </a:p>
        </p:txBody>
      </p:sp>
    </p:spTree>
    <p:extLst>
      <p:ext uri="{BB962C8B-B14F-4D97-AF65-F5344CB8AC3E}">
        <p14:creationId xmlns:p14="http://schemas.microsoft.com/office/powerpoint/2010/main" val="3210395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31319736"/>
              </p:ext>
            </p:extLst>
          </p:nvPr>
        </p:nvGraphicFramePr>
        <p:xfrm>
          <a:off x="1475356" y="822043"/>
          <a:ext cx="8043113" cy="5186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15</a:t>
            </a:fld>
            <a:endParaRPr lang="en-GB" dirty="0"/>
          </a:p>
        </p:txBody>
      </p:sp>
    </p:spTree>
    <p:extLst>
      <p:ext uri="{BB962C8B-B14F-4D97-AF65-F5344CB8AC3E}">
        <p14:creationId xmlns:p14="http://schemas.microsoft.com/office/powerpoint/2010/main" val="857864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737" y="256370"/>
            <a:ext cx="10204507" cy="1415772"/>
          </a:xfrm>
          <a:prstGeom prst="rect">
            <a:avLst/>
          </a:prstGeom>
        </p:spPr>
        <p:txBody>
          <a:bodyPr wrap="square">
            <a:spAutoFit/>
          </a:bodyPr>
          <a:lstStyle/>
          <a:p>
            <a:r>
              <a:rPr lang="en-GB" sz="3600" b="1" dirty="0" smtClean="0">
                <a:solidFill>
                  <a:schemeClr val="accent4"/>
                </a:solidFill>
                <a:latin typeface="Candara" panose="020E0502030303020204" pitchFamily="34" charset="0"/>
              </a:rPr>
              <a:t>IMPACT is gendered:</a:t>
            </a:r>
          </a:p>
          <a:p>
            <a:endParaRPr lang="en-GB" b="1" dirty="0">
              <a:latin typeface="Candara" panose="020E0502030303020204" pitchFamily="34" charset="0"/>
            </a:endParaRPr>
          </a:p>
          <a:p>
            <a:r>
              <a:rPr lang="en-GB" b="1" dirty="0">
                <a:latin typeface="Candara" panose="020E0502030303020204" pitchFamily="34" charset="0"/>
              </a:rPr>
              <a:t>Teenage girls report much higher levels of negative impact on their welfare than boys </a:t>
            </a:r>
            <a:r>
              <a:rPr lang="en-GB" b="1" dirty="0" smtClean="0">
                <a:latin typeface="Candara" panose="020E0502030303020204" pitchFamily="34" charset="0"/>
              </a:rPr>
              <a:t/>
            </a:r>
            <a:br>
              <a:rPr lang="en-GB" b="1" dirty="0" smtClean="0">
                <a:latin typeface="Candara" panose="020E0502030303020204" pitchFamily="34" charset="0"/>
              </a:rPr>
            </a:br>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NSPCC, Barter </a:t>
            </a:r>
            <a:r>
              <a:rPr lang="en-GB" sz="1400" b="1" dirty="0" smtClean="0">
                <a:solidFill>
                  <a:schemeClr val="tx1">
                    <a:lumMod val="50000"/>
                    <a:lumOff val="50000"/>
                  </a:schemeClr>
                </a:solidFill>
                <a:latin typeface="Candara" panose="020E0502030303020204" pitchFamily="34" charset="0"/>
              </a:rPr>
              <a:t>, McCarry , </a:t>
            </a:r>
            <a:r>
              <a:rPr lang="en-GB" sz="1400" b="1" dirty="0" err="1" smtClean="0">
                <a:solidFill>
                  <a:schemeClr val="tx1">
                    <a:lumMod val="50000"/>
                    <a:lumOff val="50000"/>
                  </a:schemeClr>
                </a:solidFill>
                <a:latin typeface="Candara" panose="020E0502030303020204" pitchFamily="34" charset="0"/>
              </a:rPr>
              <a:t>Berridge</a:t>
            </a:r>
            <a:r>
              <a:rPr lang="en-GB" sz="1400" b="1" dirty="0" smtClean="0">
                <a:solidFill>
                  <a:schemeClr val="tx1">
                    <a:lumMod val="50000"/>
                    <a:lumOff val="50000"/>
                  </a:schemeClr>
                </a:solidFill>
                <a:latin typeface="Candara" panose="020E0502030303020204" pitchFamily="34" charset="0"/>
              </a:rPr>
              <a:t> and Evans </a:t>
            </a:r>
            <a:r>
              <a:rPr lang="en-GB" sz="1400" b="1" dirty="0">
                <a:solidFill>
                  <a:schemeClr val="tx1">
                    <a:lumMod val="50000"/>
                    <a:lumOff val="50000"/>
                  </a:schemeClr>
                </a:solidFill>
                <a:latin typeface="Candara" panose="020E0502030303020204" pitchFamily="34" charset="0"/>
              </a:rPr>
              <a:t>2009</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864922159"/>
              </p:ext>
            </p:extLst>
          </p:nvPr>
        </p:nvGraphicFramePr>
        <p:xfrm>
          <a:off x="340823" y="1878675"/>
          <a:ext cx="11346871" cy="4788134"/>
        </p:xfrm>
        <a:graphic>
          <a:graphicData uri="http://schemas.openxmlformats.org/drawingml/2006/table">
            <a:tbl>
              <a:tblPr firstRow="1" firstCol="1" bandRow="1">
                <a:tableStyleId>{1FECB4D8-DB02-4DC6-A0A2-4F2EBAE1DC90}</a:tableStyleId>
              </a:tblPr>
              <a:tblGrid>
                <a:gridCol w="4832043">
                  <a:extLst>
                    <a:ext uri="{9D8B030D-6E8A-4147-A177-3AD203B41FA5}">
                      <a16:colId xmlns:a16="http://schemas.microsoft.com/office/drawing/2014/main" val="20000"/>
                    </a:ext>
                  </a:extLst>
                </a:gridCol>
                <a:gridCol w="3257414">
                  <a:extLst>
                    <a:ext uri="{9D8B030D-6E8A-4147-A177-3AD203B41FA5}">
                      <a16:colId xmlns:a16="http://schemas.microsoft.com/office/drawing/2014/main" val="20001"/>
                    </a:ext>
                  </a:extLst>
                </a:gridCol>
                <a:gridCol w="3257414">
                  <a:extLst>
                    <a:ext uri="{9D8B030D-6E8A-4147-A177-3AD203B41FA5}">
                      <a16:colId xmlns:a16="http://schemas.microsoft.com/office/drawing/2014/main" val="20002"/>
                    </a:ext>
                  </a:extLst>
                </a:gridCol>
              </a:tblGrid>
              <a:tr h="515711">
                <a:tc gridSpan="3">
                  <a:txBody>
                    <a:bodyPr/>
                    <a:lstStyle/>
                    <a:p>
                      <a:pPr algn="ctr">
                        <a:lnSpc>
                          <a:spcPct val="107000"/>
                        </a:lnSpc>
                        <a:spcAft>
                          <a:spcPts val="0"/>
                        </a:spcAft>
                      </a:pPr>
                      <a:r>
                        <a:rPr lang="en-GB" sz="2000" b="0" dirty="0">
                          <a:effectLst/>
                          <a:latin typeface="+mj-lt"/>
                        </a:rPr>
                        <a:t> </a:t>
                      </a:r>
                      <a:r>
                        <a:rPr lang="en-GB" sz="2000" b="0" kern="1200" dirty="0" smtClean="0">
                          <a:effectLst/>
                          <a:latin typeface="+mj-lt"/>
                        </a:rPr>
                        <a:t>Differing </a:t>
                      </a:r>
                      <a:r>
                        <a:rPr lang="en-GB" sz="2000" b="1" kern="1200" dirty="0" smtClean="0">
                          <a:effectLst/>
                          <a:latin typeface="+mj-lt"/>
                        </a:rPr>
                        <a:t>Impact</a:t>
                      </a:r>
                      <a:r>
                        <a:rPr lang="en-GB" sz="2000" b="0" kern="1200" dirty="0" smtClean="0">
                          <a:effectLst/>
                          <a:latin typeface="+mj-lt"/>
                        </a:rPr>
                        <a:t> of Partner Abuse by Gender </a:t>
                      </a:r>
                      <a:endParaRPr lang="en-GB" sz="2000" b="0" dirty="0">
                        <a:solidFill>
                          <a:sysClr val="windowText" lastClr="00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4664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000" b="0" dirty="0">
                          <a:effectLst/>
                          <a:latin typeface="+mj-lt"/>
                        </a:rPr>
                        <a:t> </a:t>
                      </a:r>
                      <a:r>
                        <a:rPr lang="en-GB" sz="2000" b="0" kern="1200" dirty="0" smtClean="0">
                          <a:effectLst/>
                          <a:latin typeface="+mj-lt"/>
                        </a:rPr>
                        <a:t>Scotland</a:t>
                      </a:r>
                      <a:r>
                        <a:rPr lang="en-GB" sz="2000" b="0" dirty="0" smtClean="0">
                          <a:effectLst/>
                          <a:latin typeface="+mj-lt"/>
                        </a:rPr>
                        <a:t> </a:t>
                      </a:r>
                      <a:endParaRPr lang="en-GB" sz="2000" b="0" dirty="0" smtClean="0">
                        <a:solidFill>
                          <a:sysClr val="windowText" lastClr="00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a:effectLst/>
                          <a:latin typeface="+mj-lt"/>
                        </a:rPr>
                        <a:t>Men</a:t>
                      </a:r>
                      <a:endParaRPr lang="en-GB" sz="20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a:effectLst/>
                          <a:latin typeface="+mj-lt"/>
                        </a:rPr>
                        <a:t>Women</a:t>
                      </a:r>
                      <a:endParaRPr lang="en-GB" sz="20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446644">
                <a:tc>
                  <a:txBody>
                    <a:bodyPr/>
                    <a:lstStyle/>
                    <a:p>
                      <a:pPr algn="l">
                        <a:lnSpc>
                          <a:spcPct val="107000"/>
                        </a:lnSpc>
                        <a:spcAft>
                          <a:spcPts val="0"/>
                        </a:spcAft>
                      </a:pPr>
                      <a:r>
                        <a:rPr lang="en-GB" sz="2000" b="0" dirty="0">
                          <a:effectLst/>
                          <a:latin typeface="+mj-lt"/>
                        </a:rPr>
                        <a:t> </a:t>
                      </a:r>
                      <a:endParaRPr lang="en-GB" sz="20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gridSpan="2">
                  <a:txBody>
                    <a:bodyPr/>
                    <a:lstStyle/>
                    <a:p>
                      <a:pPr algn="ctr">
                        <a:lnSpc>
                          <a:spcPct val="107000"/>
                        </a:lnSpc>
                        <a:spcAft>
                          <a:spcPts val="0"/>
                        </a:spcAft>
                      </a:pPr>
                      <a:r>
                        <a:rPr lang="en-GB" sz="2000" b="0" dirty="0">
                          <a:effectLst/>
                          <a:latin typeface="+mj-lt"/>
                        </a:rPr>
                        <a:t>% Victims</a:t>
                      </a:r>
                      <a:endParaRPr lang="en-GB" sz="2000" b="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hMerge="1">
                  <a:txBody>
                    <a:bodyPr/>
                    <a:lstStyle/>
                    <a:p>
                      <a:endParaRPr lang="en-GB"/>
                    </a:p>
                  </a:txBody>
                  <a:tcPr/>
                </a:tc>
                <a:extLst>
                  <a:ext uri="{0D108BD9-81ED-4DB2-BD59-A6C34878D82A}">
                    <a16:rowId xmlns:a16="http://schemas.microsoft.com/office/drawing/2014/main" val="10002"/>
                  </a:ext>
                </a:extLst>
              </a:tr>
              <a:tr h="446644">
                <a:tc>
                  <a:txBody>
                    <a:bodyPr/>
                    <a:lstStyle/>
                    <a:p>
                      <a:pPr algn="l">
                        <a:lnSpc>
                          <a:spcPct val="107000"/>
                        </a:lnSpc>
                        <a:spcAft>
                          <a:spcPts val="0"/>
                        </a:spcAft>
                      </a:pPr>
                      <a:r>
                        <a:rPr lang="en-GB" sz="2000" b="0" dirty="0">
                          <a:effectLst/>
                          <a:latin typeface="+mn-lt"/>
                        </a:rPr>
                        <a:t>psychological or emotional </a:t>
                      </a:r>
                      <a:r>
                        <a:rPr lang="en-GB" sz="2000" b="0" dirty="0" smtClean="0">
                          <a:effectLst/>
                          <a:latin typeface="+mn-lt"/>
                        </a:rPr>
                        <a:t>problems</a:t>
                      </a: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effectLst/>
                          <a:latin typeface="+mn-lt"/>
                        </a:rPr>
                        <a:t>29%</a:t>
                      </a:r>
                      <a:endParaRPr lang="en-GB" sz="20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solidFill>
                            <a:schemeClr val="accent3">
                              <a:lumMod val="75000"/>
                            </a:schemeClr>
                          </a:solidFill>
                          <a:effectLst/>
                          <a:latin typeface="Franklin Gothic Heavy" panose="020B0903020102020204" pitchFamily="34" charset="0"/>
                        </a:rPr>
                        <a:t>47</a:t>
                      </a:r>
                      <a:r>
                        <a:rPr lang="en-GB" sz="2000" b="0" dirty="0" smtClean="0">
                          <a:effectLst/>
                          <a:latin typeface="+mn-lt"/>
                        </a:rPr>
                        <a:t>%</a:t>
                      </a:r>
                      <a:endParaRPr lang="en-GB" sz="2000" b="0" dirty="0">
                        <a:solidFill>
                          <a:schemeClr val="accent3">
                            <a:lumMod val="75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446644">
                <a:tc>
                  <a:txBody>
                    <a:bodyPr/>
                    <a:lstStyle/>
                    <a:p>
                      <a:pPr algn="l">
                        <a:lnSpc>
                          <a:spcPct val="107000"/>
                        </a:lnSpc>
                        <a:spcAft>
                          <a:spcPts val="0"/>
                        </a:spcAft>
                      </a:pPr>
                      <a:r>
                        <a:rPr lang="en-GB" sz="2000" b="0" dirty="0">
                          <a:effectLst/>
                          <a:latin typeface="+mn-lt"/>
                        </a:rPr>
                        <a:t>fear, anxiety and panic attacks</a:t>
                      </a:r>
                      <a:endParaRPr lang="en-GB" sz="20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effectLst/>
                          <a:latin typeface="+mn-lt"/>
                        </a:rPr>
                        <a:t>11%</a:t>
                      </a:r>
                      <a:endParaRPr lang="en-GB" sz="20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solidFill>
                            <a:schemeClr val="accent3">
                              <a:lumMod val="75000"/>
                            </a:schemeClr>
                          </a:solidFill>
                          <a:effectLst/>
                          <a:latin typeface="Franklin Gothic Heavy" panose="020B0903020102020204" pitchFamily="34" charset="0"/>
                        </a:rPr>
                        <a:t>27</a:t>
                      </a:r>
                      <a:r>
                        <a:rPr lang="en-GB" sz="2000" b="0" dirty="0" smtClean="0">
                          <a:effectLst/>
                          <a:latin typeface="+mn-lt"/>
                        </a:rPr>
                        <a:t>%</a:t>
                      </a:r>
                      <a:endParaRPr lang="en-GB" sz="2000" b="0" dirty="0">
                        <a:solidFill>
                          <a:schemeClr val="accent3">
                            <a:lumMod val="75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446644">
                <a:tc>
                  <a:txBody>
                    <a:bodyPr/>
                    <a:lstStyle/>
                    <a:p>
                      <a:pPr algn="l">
                        <a:lnSpc>
                          <a:spcPct val="107000"/>
                        </a:lnSpc>
                        <a:spcAft>
                          <a:spcPts val="0"/>
                        </a:spcAft>
                      </a:pPr>
                      <a:r>
                        <a:rPr lang="en-GB" sz="2000" b="0" dirty="0">
                          <a:effectLst/>
                          <a:latin typeface="+mn-lt"/>
                        </a:rPr>
                        <a:t>scratches and minor cuts</a:t>
                      </a:r>
                      <a:endParaRPr lang="en-GB" sz="20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effectLst/>
                          <a:latin typeface="+mn-lt"/>
                        </a:rPr>
                        <a:t>22%</a:t>
                      </a:r>
                      <a:endParaRPr lang="en-GB" sz="20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solidFill>
                            <a:schemeClr val="accent3">
                              <a:lumMod val="75000"/>
                            </a:schemeClr>
                          </a:solidFill>
                          <a:effectLst/>
                          <a:latin typeface="Franklin Gothic Heavy" panose="020B0903020102020204" pitchFamily="34" charset="0"/>
                        </a:rPr>
                        <a:t>10</a:t>
                      </a:r>
                      <a:r>
                        <a:rPr lang="en-GB" sz="2000" b="0" dirty="0" smtClean="0">
                          <a:effectLst/>
                          <a:latin typeface="+mn-lt"/>
                        </a:rPr>
                        <a:t>%</a:t>
                      </a:r>
                      <a:endParaRPr lang="en-GB" sz="2000" b="0" dirty="0">
                        <a:solidFill>
                          <a:schemeClr val="accent3">
                            <a:lumMod val="75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r h="446644">
                <a:tc>
                  <a:txBody>
                    <a:bodyPr/>
                    <a:lstStyle/>
                    <a:p>
                      <a:pPr algn="l">
                        <a:lnSpc>
                          <a:spcPct val="107000"/>
                        </a:lnSpc>
                        <a:spcAft>
                          <a:spcPts val="0"/>
                        </a:spcAft>
                      </a:pPr>
                      <a:r>
                        <a:rPr lang="en-GB" sz="2000" b="0" dirty="0">
                          <a:effectLst/>
                          <a:latin typeface="+mn-lt"/>
                        </a:rPr>
                        <a:t>four or more psychological effects*</a:t>
                      </a:r>
                      <a:endParaRPr lang="en-GB" sz="20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effectLst/>
                          <a:latin typeface="+mn-lt"/>
                        </a:rPr>
                        <a:t>5%</a:t>
                      </a:r>
                      <a:endParaRPr lang="en-GB" sz="20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solidFill>
                            <a:schemeClr val="accent3">
                              <a:lumMod val="75000"/>
                            </a:schemeClr>
                          </a:solidFill>
                          <a:effectLst/>
                          <a:latin typeface="Franklin Gothic Heavy" panose="020B0903020102020204" pitchFamily="34" charset="0"/>
                        </a:rPr>
                        <a:t>20</a:t>
                      </a:r>
                      <a:r>
                        <a:rPr lang="en-GB" sz="2000" b="0" dirty="0" smtClean="0">
                          <a:effectLst/>
                          <a:latin typeface="+mn-lt"/>
                        </a:rPr>
                        <a:t>%</a:t>
                      </a:r>
                      <a:endParaRPr lang="en-GB" sz="2000" b="0" dirty="0">
                        <a:solidFill>
                          <a:schemeClr val="accent3">
                            <a:lumMod val="75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6"/>
                  </a:ext>
                </a:extLst>
              </a:tr>
              <a:tr h="414988">
                <a:tc>
                  <a:txBody>
                    <a:bodyPr/>
                    <a:lstStyle/>
                    <a:p>
                      <a:pPr algn="l">
                        <a:lnSpc>
                          <a:spcPct val="107000"/>
                        </a:lnSpc>
                        <a:spcAft>
                          <a:spcPts val="0"/>
                        </a:spcAft>
                      </a:pPr>
                      <a:r>
                        <a:rPr lang="en-GB" sz="2000" b="0" dirty="0">
                          <a:effectLst/>
                          <a:latin typeface="+mn-lt"/>
                        </a:rPr>
                        <a:t>three or more physical </a:t>
                      </a:r>
                      <a:r>
                        <a:rPr lang="en-GB" sz="2000" b="0" dirty="0" smtClean="0">
                          <a:effectLst/>
                          <a:latin typeface="+mn-lt"/>
                        </a:rPr>
                        <a:t>effects</a:t>
                      </a:r>
                      <a:endParaRPr lang="en-GB" sz="2000" b="0" dirty="0">
                        <a:solidFill>
                          <a:sysClr val="windowText" lastClr="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effectLst/>
                          <a:latin typeface="+mn-lt"/>
                        </a:rPr>
                        <a:t>2%</a:t>
                      </a:r>
                      <a:endParaRPr lang="en-GB" sz="20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a:txBody>
                    <a:bodyPr/>
                    <a:lstStyle/>
                    <a:p>
                      <a:pPr algn="ctr">
                        <a:lnSpc>
                          <a:spcPct val="107000"/>
                        </a:lnSpc>
                        <a:spcAft>
                          <a:spcPts val="0"/>
                        </a:spcAft>
                      </a:pPr>
                      <a:r>
                        <a:rPr lang="en-GB" sz="2000" b="0" dirty="0" smtClean="0">
                          <a:solidFill>
                            <a:schemeClr val="accent3">
                              <a:lumMod val="75000"/>
                            </a:schemeClr>
                          </a:solidFill>
                          <a:effectLst/>
                          <a:latin typeface="Franklin Gothic Heavy" panose="020B0903020102020204" pitchFamily="34" charset="0"/>
                        </a:rPr>
                        <a:t>10</a:t>
                      </a:r>
                      <a:r>
                        <a:rPr lang="en-GB" sz="2000" b="0" dirty="0" smtClean="0">
                          <a:effectLst/>
                          <a:latin typeface="+mn-lt"/>
                        </a:rPr>
                        <a:t>%</a:t>
                      </a:r>
                      <a:endParaRPr lang="en-GB" sz="2000" b="0" dirty="0">
                        <a:solidFill>
                          <a:schemeClr val="accent3">
                            <a:lumMod val="75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7"/>
                  </a:ext>
                </a:extLst>
              </a:tr>
              <a:tr h="1177571">
                <a:tc gridSpan="3">
                  <a:txBody>
                    <a:bodyPr/>
                    <a:lstStyle/>
                    <a:p>
                      <a:pPr algn="l">
                        <a:lnSpc>
                          <a:spcPct val="107000"/>
                        </a:lnSpc>
                        <a:spcAft>
                          <a:spcPts val="0"/>
                        </a:spcAft>
                      </a:pPr>
                      <a:endParaRPr lang="en-US" sz="1200" b="0" kern="1200" dirty="0" smtClean="0">
                        <a:effectLst/>
                        <a:latin typeface="+mn-lt"/>
                      </a:endParaRPr>
                    </a:p>
                    <a:p>
                      <a:pPr algn="l">
                        <a:lnSpc>
                          <a:spcPct val="107000"/>
                        </a:lnSpc>
                        <a:spcAft>
                          <a:spcPts val="0"/>
                        </a:spcAft>
                      </a:pPr>
                      <a:r>
                        <a:rPr lang="en-US" sz="1200" b="0" kern="1200" dirty="0" smtClean="0">
                          <a:effectLst/>
                          <a:latin typeface="+mn-lt"/>
                        </a:rPr>
                        <a:t>Source</a:t>
                      </a:r>
                      <a:r>
                        <a:rPr lang="en-US" sz="1200" b="0" kern="1200" dirty="0">
                          <a:effectLst/>
                          <a:latin typeface="+mn-lt"/>
                        </a:rPr>
                        <a:t>: </a:t>
                      </a:r>
                      <a:r>
                        <a:rPr lang="en-GB" sz="1200" b="0" kern="1200" dirty="0">
                          <a:effectLst/>
                          <a:latin typeface="+mn-lt"/>
                        </a:rPr>
                        <a:t>Scottish Crime and Justice Survey 2012/13: Partner Abuse</a:t>
                      </a:r>
                      <a:r>
                        <a:rPr lang="en-US" sz="1200" b="0" kern="1200" dirty="0">
                          <a:effectLst/>
                          <a:latin typeface="+mn-lt"/>
                        </a:rPr>
                        <a:t> (2014)</a:t>
                      </a:r>
                      <a:endParaRPr lang="en-GB" sz="1800" b="0" dirty="0">
                        <a:effectLst/>
                        <a:latin typeface="+mn-lt"/>
                      </a:endParaRPr>
                    </a:p>
                    <a:p>
                      <a:pPr marL="171450" indent="-171450" algn="l">
                        <a:lnSpc>
                          <a:spcPct val="107000"/>
                        </a:lnSpc>
                        <a:spcAft>
                          <a:spcPts val="0"/>
                        </a:spcAft>
                        <a:buFont typeface="Arial" panose="020B0604020202020204" pitchFamily="34" charset="0"/>
                        <a:buChar char="•"/>
                      </a:pPr>
                      <a:r>
                        <a:rPr lang="en-GB" sz="1200" b="0" dirty="0" smtClean="0">
                          <a:effectLst/>
                          <a:latin typeface="+mn-lt"/>
                        </a:rPr>
                        <a:t>statistically significant</a:t>
                      </a:r>
                    </a:p>
                    <a:p>
                      <a:pPr marL="0" indent="0" algn="l">
                        <a:lnSpc>
                          <a:spcPct val="107000"/>
                        </a:lnSpc>
                        <a:spcAft>
                          <a:spcPts val="0"/>
                        </a:spcAft>
                        <a:buFont typeface="Arial" panose="020B0604020202020204" pitchFamily="34" charset="0"/>
                        <a:buNone/>
                      </a:pPr>
                      <a:endParaRPr lang="en-GB" sz="1800" b="0" dirty="0">
                        <a:effectLst/>
                        <a:latin typeface="+mn-lt"/>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cell3D prstMaterial="dkEdge">
                      <a:bevel/>
                      <a:lightRig rig="flood" dir="t"/>
                    </a:cell3D>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16</a:t>
            </a:fld>
            <a:endParaRPr lang="en-GB" dirty="0"/>
          </a:p>
        </p:txBody>
      </p:sp>
    </p:spTree>
    <p:extLst>
      <p:ext uri="{BB962C8B-B14F-4D97-AF65-F5344CB8AC3E}">
        <p14:creationId xmlns:p14="http://schemas.microsoft.com/office/powerpoint/2010/main" val="262013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700" y="450334"/>
            <a:ext cx="10194900" cy="1292662"/>
          </a:xfrm>
          <a:prstGeom prst="rect">
            <a:avLst/>
          </a:prstGeom>
        </p:spPr>
        <p:txBody>
          <a:bodyPr wrap="square">
            <a:spAutoFit/>
          </a:bodyPr>
          <a:lstStyle/>
          <a:p>
            <a:r>
              <a:rPr lang="en-GB" sz="3600" b="1" dirty="0">
                <a:solidFill>
                  <a:schemeClr val="accent4"/>
                </a:solidFill>
                <a:latin typeface="Candara" panose="020E0502030303020204" pitchFamily="34" charset="0"/>
              </a:rPr>
              <a:t>CONSEQUENCES</a:t>
            </a:r>
            <a:r>
              <a:rPr lang="en-GB" sz="3600" b="1" dirty="0">
                <a:latin typeface="Candara" panose="020E0502030303020204" pitchFamily="34" charset="0"/>
              </a:rPr>
              <a:t> are gendered</a:t>
            </a:r>
            <a:r>
              <a:rPr lang="en-GB" sz="3600" b="1" dirty="0" smtClean="0">
                <a:latin typeface="Candara" panose="020E0502030303020204" pitchFamily="34" charset="0"/>
              </a:rPr>
              <a:t>:</a:t>
            </a:r>
          </a:p>
          <a:p>
            <a:endParaRPr lang="en-GB" b="1" dirty="0">
              <a:latin typeface="Candara" panose="020E0502030303020204" pitchFamily="34" charset="0"/>
            </a:endParaRPr>
          </a:p>
          <a:p>
            <a:r>
              <a:rPr lang="en-GB" sz="2400" b="1" dirty="0">
                <a:latin typeface="Candara" panose="020E0502030303020204" pitchFamily="34" charset="0"/>
              </a:rPr>
              <a:t>Women are </a:t>
            </a:r>
            <a:r>
              <a:rPr lang="en-GB" sz="2400" b="1" dirty="0" smtClean="0">
                <a:latin typeface="Candara" panose="020E0502030303020204" pitchFamily="34" charset="0"/>
              </a:rPr>
              <a:t>much </a:t>
            </a:r>
            <a:r>
              <a:rPr lang="en-GB" sz="2400" b="1" dirty="0">
                <a:latin typeface="Candara" panose="020E0502030303020204" pitchFamily="34" charset="0"/>
              </a:rPr>
              <a:t>more likely to be high risk </a:t>
            </a:r>
            <a:r>
              <a:rPr lang="en-GB" sz="2400" b="1" dirty="0" smtClean="0">
                <a:latin typeface="Candara" panose="020E0502030303020204" pitchFamily="34" charset="0"/>
              </a:rPr>
              <a:t>victims:</a:t>
            </a:r>
            <a:endParaRPr lang="en-GB" sz="2400" b="1" dirty="0">
              <a:latin typeface="Candara" panose="020E0502030303020204" pitchFamily="34" charset="0"/>
            </a:endParaRPr>
          </a:p>
        </p:txBody>
      </p:sp>
      <p:sp>
        <p:nvSpPr>
          <p:cNvPr id="3" name="Rectangle 2"/>
          <p:cNvSpPr/>
          <p:nvPr/>
        </p:nvSpPr>
        <p:spPr>
          <a:xfrm>
            <a:off x="2057025" y="5503516"/>
            <a:ext cx="7992250" cy="523220"/>
          </a:xfrm>
          <a:prstGeom prst="rect">
            <a:avLst/>
          </a:prstGeom>
        </p:spPr>
        <p:txBody>
          <a:bodyPr wrap="square">
            <a:spAutoFit/>
          </a:bodyPr>
          <a:lstStyle/>
          <a:p>
            <a:r>
              <a:rPr lang="en-GB" sz="1400" dirty="0">
                <a:solidFill>
                  <a:schemeClr val="tx1">
                    <a:lumMod val="50000"/>
                    <a:lumOff val="50000"/>
                  </a:schemeClr>
                </a:solidFill>
              </a:rPr>
              <a:t>(http://www.hmic.gov.uk/wp-content/uploads/2014/04/improving-the-police-response-to-domestic-abuse.pdf (pp.28,30)</a:t>
            </a:r>
          </a:p>
        </p:txBody>
      </p:sp>
      <p:sp>
        <p:nvSpPr>
          <p:cNvPr id="4" name="Rectangle 3"/>
          <p:cNvSpPr/>
          <p:nvPr/>
        </p:nvSpPr>
        <p:spPr>
          <a:xfrm>
            <a:off x="1280160" y="2085896"/>
            <a:ext cx="9351818" cy="2554545"/>
          </a:xfrm>
          <a:prstGeom prst="rect">
            <a:avLst/>
          </a:prstGeom>
        </p:spPr>
        <p:txBody>
          <a:bodyPr wrap="square">
            <a:spAutoFit/>
          </a:bodyPr>
          <a:lstStyle/>
          <a:p>
            <a:pPr algn="ctr"/>
            <a:r>
              <a:rPr lang="en-GB" sz="4000" b="1" dirty="0" smtClean="0">
                <a:solidFill>
                  <a:schemeClr val="accent3">
                    <a:lumMod val="75000"/>
                  </a:schemeClr>
                </a:solidFill>
                <a:latin typeface="Candara" panose="020E0502030303020204" pitchFamily="34" charset="0"/>
              </a:rPr>
              <a:t>96%</a:t>
            </a:r>
            <a:r>
              <a:rPr lang="en-GB" sz="4000" b="1" dirty="0" smtClean="0">
                <a:solidFill>
                  <a:schemeClr val="accent3"/>
                </a:solidFill>
                <a:latin typeface="Candara" panose="020E0502030303020204" pitchFamily="34" charset="0"/>
              </a:rPr>
              <a:t> of all high risk of serious harm or murder cases referred to MARAC (multi-agency risk assessment conference) were women (</a:t>
            </a:r>
            <a:r>
              <a:rPr lang="en-GB" sz="4000" b="1" dirty="0">
                <a:solidFill>
                  <a:schemeClr val="accent3"/>
                </a:solidFill>
                <a:latin typeface="Candara" panose="020E0502030303020204" pitchFamily="34" charset="0"/>
              </a:rPr>
              <a:t>57,900 in 2012-2013) . </a:t>
            </a:r>
          </a:p>
        </p:txBody>
      </p:sp>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17</a:t>
            </a:fld>
            <a:endParaRPr lang="en-GB" dirty="0"/>
          </a:p>
        </p:txBody>
      </p:sp>
    </p:spTree>
    <p:extLst>
      <p:ext uri="{BB962C8B-B14F-4D97-AF65-F5344CB8AC3E}">
        <p14:creationId xmlns:p14="http://schemas.microsoft.com/office/powerpoint/2010/main" val="4268004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359" y="0"/>
            <a:ext cx="93006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Q.</a:t>
            </a:r>
            <a:endParaRPr lang="en-US" sz="5400" b="1" dirty="0">
              <a:ln/>
              <a:solidFill>
                <a:schemeClr val="accent3"/>
              </a:solidFill>
            </a:endParaRPr>
          </a:p>
        </p:txBody>
      </p:sp>
      <p:sp>
        <p:nvSpPr>
          <p:cNvPr id="5" name="Rectangle 4"/>
          <p:cNvSpPr/>
          <p:nvPr/>
        </p:nvSpPr>
        <p:spPr>
          <a:xfrm>
            <a:off x="1986507" y="200055"/>
            <a:ext cx="3865653" cy="1815882"/>
          </a:xfrm>
          <a:prstGeom prst="rect">
            <a:avLst/>
          </a:prstGeom>
        </p:spPr>
        <p:txBody>
          <a:bodyPr wrap="square">
            <a:spAutoFit/>
          </a:bodyPr>
          <a:lstStyle/>
          <a:p>
            <a:r>
              <a:rPr lang="en-GB" sz="2800" b="1" dirty="0" smtClean="0">
                <a:solidFill>
                  <a:schemeClr val="accent3">
                    <a:lumMod val="75000"/>
                  </a:schemeClr>
                </a:solidFill>
                <a:latin typeface="Candara" panose="020E0502030303020204" pitchFamily="34" charset="0"/>
              </a:rPr>
              <a:t>Where </a:t>
            </a:r>
            <a:r>
              <a:rPr lang="en-GB" sz="2800" b="1" dirty="0">
                <a:solidFill>
                  <a:schemeClr val="accent3">
                    <a:lumMod val="75000"/>
                  </a:schemeClr>
                </a:solidFill>
                <a:latin typeface="Candara" panose="020E0502030303020204" pitchFamily="34" charset="0"/>
              </a:rPr>
              <a:t>in the world are 2 women a week killed by </a:t>
            </a:r>
            <a:r>
              <a:rPr lang="en-GB" sz="2800" b="1" dirty="0" smtClean="0">
                <a:solidFill>
                  <a:schemeClr val="accent3">
                    <a:lumMod val="75000"/>
                  </a:schemeClr>
                </a:solidFill>
                <a:latin typeface="Candara" panose="020E0502030303020204" pitchFamily="34" charset="0"/>
              </a:rPr>
              <a:t>their partner or </a:t>
            </a:r>
          </a:p>
          <a:p>
            <a:r>
              <a:rPr lang="en-GB" sz="2800" b="1" dirty="0" smtClean="0">
                <a:solidFill>
                  <a:schemeClr val="accent3">
                    <a:lumMod val="75000"/>
                  </a:schemeClr>
                </a:solidFill>
                <a:latin typeface="Candara" panose="020E0502030303020204" pitchFamily="34" charset="0"/>
              </a:rPr>
              <a:t>ex-partner?*</a:t>
            </a:r>
            <a:endParaRPr lang="en-GB" sz="2800" b="1" dirty="0">
              <a:solidFill>
                <a:schemeClr val="accent3">
                  <a:lumMod val="50000"/>
                </a:schemeClr>
              </a:solidFill>
              <a:latin typeface="Candara" panose="020E0502030303020204" pitchFamily="34" charset="0"/>
            </a:endParaRPr>
          </a:p>
        </p:txBody>
      </p:sp>
      <p:graphicFrame>
        <p:nvGraphicFramePr>
          <p:cNvPr id="6" name="Diagram 5"/>
          <p:cNvGraphicFramePr/>
          <p:nvPr>
            <p:extLst>
              <p:ext uri="{D42A27DB-BD31-4B8C-83A1-F6EECF244321}">
                <p14:modId xmlns:p14="http://schemas.microsoft.com/office/powerpoint/2010/main" val="3794276668"/>
              </p:ext>
            </p:extLst>
          </p:nvPr>
        </p:nvGraphicFramePr>
        <p:xfrm>
          <a:off x="6018413" y="109318"/>
          <a:ext cx="3840481" cy="199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1986507" y="5603675"/>
            <a:ext cx="4446155" cy="307777"/>
          </a:xfrm>
          <a:prstGeom prst="rect">
            <a:avLst/>
          </a:prstGeom>
        </p:spPr>
        <p:txBody>
          <a:bodyPr wrap="square">
            <a:spAutoFit/>
          </a:bodyPr>
          <a:lstStyle/>
          <a:p>
            <a:r>
              <a:rPr lang="en-GB" sz="1400" dirty="0" smtClean="0">
                <a:solidFill>
                  <a:schemeClr val="tx1">
                    <a:lumMod val="50000"/>
                    <a:lumOff val="50000"/>
                  </a:schemeClr>
                </a:solidFill>
              </a:rPr>
              <a:t>* http</a:t>
            </a:r>
            <a:r>
              <a:rPr lang="en-GB" sz="1400" dirty="0">
                <a:solidFill>
                  <a:schemeClr val="tx1">
                    <a:lumMod val="50000"/>
                    <a:lumOff val="50000"/>
                  </a:schemeClr>
                </a:solidFill>
              </a:rPr>
              <a:t>://</a:t>
            </a:r>
            <a:r>
              <a:rPr lang="en-GB" sz="1400" dirty="0" smtClean="0">
                <a:solidFill>
                  <a:schemeClr val="tx1">
                    <a:lumMod val="50000"/>
                    <a:lumOff val="50000"/>
                  </a:schemeClr>
                </a:solidFill>
              </a:rPr>
              <a:t>kareningalasmith.com/counting-dead-women</a:t>
            </a:r>
            <a:endParaRPr lang="en-GB" sz="1400"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18</a:t>
            </a:fld>
            <a:endParaRPr lang="en-GB" dirty="0"/>
          </a:p>
        </p:txBody>
      </p:sp>
    </p:spTree>
    <p:extLst>
      <p:ext uri="{BB962C8B-B14F-4D97-AF65-F5344CB8AC3E}">
        <p14:creationId xmlns:p14="http://schemas.microsoft.com/office/powerpoint/2010/main" val="2425789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359" y="0"/>
            <a:ext cx="93006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Q.</a:t>
            </a:r>
            <a:endParaRPr lang="en-US" sz="5400" b="1" dirty="0">
              <a:ln/>
              <a:solidFill>
                <a:schemeClr val="accent3"/>
              </a:solidFill>
            </a:endParaRPr>
          </a:p>
        </p:txBody>
      </p:sp>
      <p:sp>
        <p:nvSpPr>
          <p:cNvPr id="5" name="Rectangle 4"/>
          <p:cNvSpPr/>
          <p:nvPr/>
        </p:nvSpPr>
        <p:spPr>
          <a:xfrm>
            <a:off x="1986507" y="200055"/>
            <a:ext cx="3865653" cy="1815882"/>
          </a:xfrm>
          <a:prstGeom prst="rect">
            <a:avLst/>
          </a:prstGeom>
        </p:spPr>
        <p:txBody>
          <a:bodyPr wrap="square">
            <a:spAutoFit/>
          </a:bodyPr>
          <a:lstStyle/>
          <a:p>
            <a:r>
              <a:rPr lang="en-GB" sz="2800" b="1" dirty="0" smtClean="0">
                <a:solidFill>
                  <a:schemeClr val="accent3">
                    <a:lumMod val="75000"/>
                  </a:schemeClr>
                </a:solidFill>
                <a:latin typeface="Candara" panose="020E0502030303020204" pitchFamily="34" charset="0"/>
              </a:rPr>
              <a:t>Where </a:t>
            </a:r>
            <a:r>
              <a:rPr lang="en-GB" sz="2800" b="1" dirty="0">
                <a:solidFill>
                  <a:schemeClr val="accent3">
                    <a:lumMod val="75000"/>
                  </a:schemeClr>
                </a:solidFill>
                <a:latin typeface="Candara" panose="020E0502030303020204" pitchFamily="34" charset="0"/>
              </a:rPr>
              <a:t>in the world are 2 women a week killed by </a:t>
            </a:r>
            <a:r>
              <a:rPr lang="en-GB" sz="2800" b="1" dirty="0" smtClean="0">
                <a:solidFill>
                  <a:schemeClr val="accent3">
                    <a:lumMod val="75000"/>
                  </a:schemeClr>
                </a:solidFill>
                <a:latin typeface="Candara" panose="020E0502030303020204" pitchFamily="34" charset="0"/>
              </a:rPr>
              <a:t>their partner or </a:t>
            </a:r>
          </a:p>
          <a:p>
            <a:r>
              <a:rPr lang="en-GB" sz="2800" b="1" dirty="0" smtClean="0">
                <a:solidFill>
                  <a:schemeClr val="accent3">
                    <a:lumMod val="75000"/>
                  </a:schemeClr>
                </a:solidFill>
                <a:latin typeface="Candara" panose="020E0502030303020204" pitchFamily="34" charset="0"/>
              </a:rPr>
              <a:t>ex-partner?*</a:t>
            </a:r>
            <a:endParaRPr lang="en-GB" sz="2800" b="1" dirty="0">
              <a:solidFill>
                <a:schemeClr val="accent3">
                  <a:lumMod val="50000"/>
                </a:schemeClr>
              </a:solidFill>
              <a:latin typeface="Candara" panose="020E0502030303020204" pitchFamily="34" charset="0"/>
            </a:endParaRPr>
          </a:p>
        </p:txBody>
      </p:sp>
      <p:graphicFrame>
        <p:nvGraphicFramePr>
          <p:cNvPr id="6" name="Diagram 5"/>
          <p:cNvGraphicFramePr/>
          <p:nvPr>
            <p:extLst/>
          </p:nvPr>
        </p:nvGraphicFramePr>
        <p:xfrm>
          <a:off x="6018413" y="109318"/>
          <a:ext cx="3840481" cy="199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1771764" y="5899766"/>
            <a:ext cx="4446155" cy="307777"/>
          </a:xfrm>
          <a:prstGeom prst="rect">
            <a:avLst/>
          </a:prstGeom>
        </p:spPr>
        <p:txBody>
          <a:bodyPr wrap="square">
            <a:spAutoFit/>
          </a:bodyPr>
          <a:lstStyle/>
          <a:p>
            <a:r>
              <a:rPr lang="en-GB" sz="1400" dirty="0" smtClean="0">
                <a:solidFill>
                  <a:schemeClr val="tx1">
                    <a:lumMod val="50000"/>
                    <a:lumOff val="50000"/>
                  </a:schemeClr>
                </a:solidFill>
              </a:rPr>
              <a:t>* http</a:t>
            </a:r>
            <a:r>
              <a:rPr lang="en-GB" sz="1400" dirty="0">
                <a:solidFill>
                  <a:schemeClr val="tx1">
                    <a:lumMod val="50000"/>
                    <a:lumOff val="50000"/>
                  </a:schemeClr>
                </a:solidFill>
              </a:rPr>
              <a:t>://</a:t>
            </a:r>
            <a:r>
              <a:rPr lang="en-GB" sz="1400" dirty="0" smtClean="0">
                <a:solidFill>
                  <a:schemeClr val="tx1">
                    <a:lumMod val="50000"/>
                    <a:lumOff val="50000"/>
                  </a:schemeClr>
                </a:solidFill>
              </a:rPr>
              <a:t>kareningalasmith.com/counting-dead-women</a:t>
            </a:r>
            <a:endParaRPr lang="en-GB" sz="1400" dirty="0">
              <a:solidFill>
                <a:schemeClr val="tx1">
                  <a:lumMod val="50000"/>
                  <a:lumOff val="50000"/>
                </a:schemeClr>
              </a:solidFill>
            </a:endParaRPr>
          </a:p>
        </p:txBody>
      </p:sp>
      <p:sp>
        <p:nvSpPr>
          <p:cNvPr id="8" name="Rectangle 7"/>
          <p:cNvSpPr/>
          <p:nvPr/>
        </p:nvSpPr>
        <p:spPr>
          <a:xfrm>
            <a:off x="707505" y="3170984"/>
            <a:ext cx="5144655" cy="1384995"/>
          </a:xfrm>
          <a:prstGeom prst="rect">
            <a:avLst/>
          </a:prstGeom>
        </p:spPr>
        <p:txBody>
          <a:bodyPr wrap="square">
            <a:spAutoFit/>
          </a:bodyPr>
          <a:lstStyle/>
          <a:p>
            <a:pPr algn="ctr"/>
            <a:r>
              <a:rPr lang="en-GB" sz="2800" b="1" dirty="0" smtClean="0">
                <a:solidFill>
                  <a:schemeClr val="accent4"/>
                </a:solidFill>
                <a:latin typeface="Candara" panose="020E0502030303020204" pitchFamily="34" charset="0"/>
              </a:rPr>
              <a:t>Shockingly</a:t>
            </a:r>
            <a:r>
              <a:rPr lang="en-GB" sz="2800" b="1" dirty="0">
                <a:solidFill>
                  <a:schemeClr val="accent4"/>
                </a:solidFill>
                <a:latin typeface="Candara" panose="020E0502030303020204" pitchFamily="34" charset="0"/>
              </a:rPr>
              <a:t>, 2 women a week are killed by their partner or ex-partner in the </a:t>
            </a:r>
            <a:r>
              <a:rPr lang="en-GB" sz="2800" b="1" dirty="0" smtClean="0">
                <a:solidFill>
                  <a:schemeClr val="accent4"/>
                </a:solidFill>
                <a:latin typeface="Candara" panose="020E0502030303020204" pitchFamily="34" charset="0"/>
              </a:rPr>
              <a:t>UK</a:t>
            </a:r>
            <a:endParaRPr lang="en-GB" sz="2800" b="1" dirty="0">
              <a:solidFill>
                <a:schemeClr val="accent4"/>
              </a:solidFill>
              <a:latin typeface="Candara" panose="020E0502030303020204" pitchFamily="34" charset="0"/>
            </a:endParaRP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6197959" y="2538832"/>
            <a:ext cx="4460342" cy="3116641"/>
          </a:xfrm>
          <a:prstGeom prst="rect">
            <a:avLst/>
          </a:prstGeom>
        </p:spPr>
      </p:pic>
      <p:sp>
        <p:nvSpPr>
          <p:cNvPr id="12" name="Rectangle 11"/>
          <p:cNvSpPr/>
          <p:nvPr/>
        </p:nvSpPr>
        <p:spPr>
          <a:xfrm>
            <a:off x="10523663" y="5591989"/>
            <a:ext cx="1582613" cy="307777"/>
          </a:xfrm>
          <a:prstGeom prst="rect">
            <a:avLst/>
          </a:prstGeom>
        </p:spPr>
        <p:txBody>
          <a:bodyPr wrap="none">
            <a:spAutoFit/>
          </a:bodyPr>
          <a:lstStyle/>
          <a:p>
            <a:r>
              <a:rPr lang="en-GB" sz="1400" dirty="0" smtClean="0">
                <a:solidFill>
                  <a:schemeClr val="tx1">
                    <a:lumMod val="50000"/>
                    <a:lumOff val="50000"/>
                  </a:schemeClr>
                </a:solidFill>
              </a:rPr>
              <a:t>www.refuge.org.uk</a:t>
            </a:r>
            <a:endParaRPr lang="en-GB" sz="1400"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19</a:t>
            </a:fld>
            <a:endParaRPr lang="en-GB" dirty="0"/>
          </a:p>
        </p:txBody>
      </p:sp>
    </p:spTree>
    <p:extLst>
      <p:ext uri="{BB962C8B-B14F-4D97-AF65-F5344CB8AC3E}">
        <p14:creationId xmlns:p14="http://schemas.microsoft.com/office/powerpoint/2010/main" val="3942468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ound rul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532" y="1122052"/>
            <a:ext cx="3719799" cy="34304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63275" y="660387"/>
            <a:ext cx="10865451" cy="5585793"/>
            <a:chOff x="253998" y="660387"/>
            <a:chExt cx="10865451" cy="5585793"/>
          </a:xfrm>
        </p:grpSpPr>
        <p:sp>
          <p:nvSpPr>
            <p:cNvPr id="2" name="Rectangle 1"/>
            <p:cNvSpPr/>
            <p:nvPr/>
          </p:nvSpPr>
          <p:spPr>
            <a:xfrm>
              <a:off x="253998" y="660387"/>
              <a:ext cx="10865451" cy="923330"/>
            </a:xfrm>
            <a:prstGeom prst="rect">
              <a:avLst/>
            </a:prstGeom>
          </p:spPr>
          <p:txBody>
            <a:bodyPr wrap="square">
              <a:spAutoFit/>
            </a:bodyPr>
            <a:lstStyle/>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We will learn &amp; work together as a group in this programme.</a:t>
              </a:r>
            </a:p>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Some of the material is sensitive &amp; some of us will have personal experience of the things we discuss.</a:t>
              </a:r>
            </a:p>
            <a:p>
              <a:pPr marL="285750" indent="-285750">
                <a:buClr>
                  <a:schemeClr val="accent3">
                    <a:lumMod val="75000"/>
                  </a:schemeClr>
                </a:buClr>
                <a:buFont typeface="Arial" panose="020B0604020202020204" pitchFamily="34" charset="0"/>
                <a:buChar char="•"/>
              </a:pPr>
              <a:r>
                <a:rPr lang="en-GB" dirty="0" smtClean="0">
                  <a:latin typeface="Candara" panose="020E0502030303020204" pitchFamily="34" charset="0"/>
                </a:rPr>
                <a:t>We will all be respectful of personal emotions as we learn.</a:t>
              </a:r>
              <a:endParaRPr lang="en-GB" dirty="0">
                <a:latin typeface="Candara" panose="020E0502030303020204" pitchFamily="34" charset="0"/>
              </a:endParaRPr>
            </a:p>
          </p:txBody>
        </p:sp>
        <p:sp>
          <p:nvSpPr>
            <p:cNvPr id="4" name="Rectangle 3"/>
            <p:cNvSpPr/>
            <p:nvPr/>
          </p:nvSpPr>
          <p:spPr>
            <a:xfrm>
              <a:off x="253998" y="2491306"/>
              <a:ext cx="10865451" cy="3754874"/>
            </a:xfrm>
            <a:prstGeom prst="rect">
              <a:avLst/>
            </a:prstGeom>
          </p:spPr>
          <p:txBody>
            <a:bodyPr wrap="square">
              <a:spAutoFit/>
            </a:bodyPr>
            <a:lstStyle/>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Confidentiality</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Appropriate language</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Attendance</a:t>
              </a:r>
            </a:p>
            <a:p>
              <a:pPr marL="457200" indent="-457200">
                <a:buClr>
                  <a:schemeClr val="accent3">
                    <a:lumMod val="75000"/>
                  </a:schemeClr>
                </a:buClr>
                <a:buFont typeface="Wingdings" panose="05000000000000000000" pitchFamily="2" charset="2"/>
                <a:buChar char="ü"/>
              </a:pPr>
              <a:r>
                <a:rPr lang="en-GB" sz="2800" dirty="0" smtClean="0">
                  <a:latin typeface="Candara" panose="020E0502030303020204" pitchFamily="34" charset="0"/>
                </a:rPr>
                <a:t>Communicating with the facilitator</a:t>
              </a:r>
            </a:p>
            <a:p>
              <a:pPr>
                <a:buClr>
                  <a:schemeClr val="accent3">
                    <a:lumMod val="75000"/>
                  </a:schemeClr>
                </a:buClr>
              </a:pPr>
              <a:endParaRPr lang="en-GB" sz="2800" dirty="0" smtClean="0">
                <a:latin typeface="Candara" panose="020E0502030303020204" pitchFamily="34" charset="0"/>
              </a:endParaRPr>
            </a:p>
            <a:p>
              <a:pPr algn="r"/>
              <a:endParaRPr lang="en-GB" dirty="0" smtClean="0">
                <a:latin typeface="Candara" panose="020E0502030303020204" pitchFamily="34" charset="0"/>
              </a:endParaRPr>
            </a:p>
            <a:p>
              <a:pPr algn="r"/>
              <a:r>
                <a:rPr lang="en-GB" sz="1600" dirty="0" smtClean="0">
                  <a:latin typeface="Candara" panose="020E0502030303020204" pitchFamily="34" charset="0"/>
                </a:rPr>
                <a:t>Please be aware that we will be discussing sensitive issues that might have affected you or people you care about. </a:t>
              </a:r>
            </a:p>
            <a:p>
              <a:pPr algn="r"/>
              <a:r>
                <a:rPr lang="en-GB" sz="1600" dirty="0" smtClean="0">
                  <a:latin typeface="Candara" panose="020E0502030303020204" pitchFamily="34" charset="0"/>
                </a:rPr>
                <a:t>If you feel uncomfortable or upset it is fine to leave the space. </a:t>
              </a:r>
            </a:p>
            <a:p>
              <a:pPr algn="r"/>
              <a:r>
                <a:rPr lang="en-GB" sz="1600" dirty="0" smtClean="0">
                  <a:latin typeface="Candara" panose="020E0502030303020204" pitchFamily="34" charset="0"/>
                </a:rPr>
                <a:t>Facilitators will understand &amp; are trained to help you.</a:t>
              </a:r>
            </a:p>
            <a:p>
              <a:pPr algn="r"/>
              <a:endParaRPr lang="en-GB" sz="1600" dirty="0"/>
            </a:p>
            <a:p>
              <a:pPr algn="r"/>
              <a:endParaRPr lang="en-GB" sz="1600" dirty="0"/>
            </a:p>
          </p:txBody>
        </p:sp>
      </p:gr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2</a:t>
            </a:fld>
            <a:endParaRPr lang="en-GB" dirty="0"/>
          </a:p>
        </p:txBody>
      </p:sp>
    </p:spTree>
    <p:extLst>
      <p:ext uri="{BB962C8B-B14F-4D97-AF65-F5344CB8AC3E}">
        <p14:creationId xmlns:p14="http://schemas.microsoft.com/office/powerpoint/2010/main" val="313734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612" y="513834"/>
            <a:ext cx="9142776" cy="5170646"/>
          </a:xfrm>
          <a:prstGeom prst="rect">
            <a:avLst/>
          </a:prstGeom>
        </p:spPr>
        <p:txBody>
          <a:bodyPr wrap="square">
            <a:spAutoFit/>
          </a:bodyPr>
          <a:lstStyle/>
          <a:p>
            <a:r>
              <a:rPr lang="en-GB" sz="3600" b="1" dirty="0" smtClean="0">
                <a:solidFill>
                  <a:schemeClr val="accent4"/>
                </a:solidFill>
                <a:latin typeface="Candara" panose="020E0502030303020204" pitchFamily="34" charset="0"/>
              </a:rPr>
              <a:t>Escalation</a:t>
            </a:r>
          </a:p>
          <a:p>
            <a:endParaRPr lang="en-GB" b="1" dirty="0">
              <a:latin typeface="Candara" panose="020E0502030303020204" pitchFamily="34" charset="0"/>
            </a:endParaRPr>
          </a:p>
          <a:p>
            <a:r>
              <a:rPr lang="en-GB" sz="6000" b="1" dirty="0" smtClean="0">
                <a:latin typeface="Candara" panose="020E0502030303020204" pitchFamily="34" charset="0"/>
              </a:rPr>
              <a:t>Domestic abuse is rarely a one-off. Incidents generally </a:t>
            </a:r>
            <a:r>
              <a:rPr lang="en-GB" sz="6000" b="1" dirty="0">
                <a:latin typeface="Candara" panose="020E0502030303020204" pitchFamily="34" charset="0"/>
              </a:rPr>
              <a:t>become more frequent and severe over time</a:t>
            </a:r>
          </a:p>
          <a:p>
            <a:endParaRPr lang="en-GB" b="1" dirty="0">
              <a:latin typeface="Candara" panose="020E0502030303020204" pitchFamily="34" charset="0"/>
            </a:endParaRPr>
          </a:p>
          <a:p>
            <a:r>
              <a:rPr lang="en-GB" sz="1400" b="1" dirty="0">
                <a:solidFill>
                  <a:schemeClr val="tx1">
                    <a:lumMod val="50000"/>
                    <a:lumOff val="50000"/>
                  </a:schemeClr>
                </a:solidFill>
                <a:latin typeface="Candara" panose="020E0502030303020204" pitchFamily="34" charset="0"/>
              </a:rPr>
              <a:t>(www.refuge.org.uk; Scottish Government, 2014 </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20</a:t>
            </a:fld>
            <a:endParaRPr lang="en-GB" dirty="0"/>
          </a:p>
        </p:txBody>
      </p:sp>
    </p:spTree>
    <p:extLst>
      <p:ext uri="{BB962C8B-B14F-4D97-AF65-F5344CB8AC3E}">
        <p14:creationId xmlns:p14="http://schemas.microsoft.com/office/powerpoint/2010/main" val="1133220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704" y="591589"/>
            <a:ext cx="5068824" cy="5068824"/>
          </a:xfrm>
          <a:prstGeom prst="rect">
            <a:avLst/>
          </a:prstGeom>
        </p:spPr>
      </p:pic>
      <p:sp>
        <p:nvSpPr>
          <p:cNvPr id="4" name="Rectangle 3"/>
          <p:cNvSpPr/>
          <p:nvPr/>
        </p:nvSpPr>
        <p:spPr>
          <a:xfrm>
            <a:off x="1094300" y="1277127"/>
            <a:ext cx="3319757" cy="1077218"/>
          </a:xfrm>
          <a:prstGeom prst="rect">
            <a:avLst/>
          </a:prstGeom>
        </p:spPr>
        <p:txBody>
          <a:bodyPr wrap="square">
            <a:spAutoFit/>
          </a:bodyPr>
          <a:lstStyle/>
          <a:p>
            <a:pPr algn="ctr"/>
            <a:r>
              <a:rPr lang="en-GB" sz="3200" dirty="0" smtClean="0">
                <a:solidFill>
                  <a:srgbClr val="8064A2"/>
                </a:solidFill>
                <a:latin typeface="Franklin Gothic Heavy" panose="020B0903020102020204" pitchFamily="34" charset="0"/>
              </a:rPr>
              <a:t>“</a:t>
            </a:r>
            <a:r>
              <a:rPr lang="en-GB" sz="3200" dirty="0" smtClean="0">
                <a:solidFill>
                  <a:schemeClr val="accent3"/>
                </a:solidFill>
                <a:latin typeface="Franklin Gothic Heavy" panose="020B0903020102020204" pitchFamily="34" charset="0"/>
              </a:rPr>
              <a:t>So why doesn’t </a:t>
            </a:r>
            <a:br>
              <a:rPr lang="en-GB" sz="3200" dirty="0" smtClean="0">
                <a:solidFill>
                  <a:schemeClr val="accent3"/>
                </a:solidFill>
                <a:latin typeface="Franklin Gothic Heavy" panose="020B0903020102020204" pitchFamily="34" charset="0"/>
              </a:rPr>
            </a:br>
            <a:r>
              <a:rPr lang="en-GB" sz="3200" dirty="0" smtClean="0">
                <a:solidFill>
                  <a:schemeClr val="accent3"/>
                </a:solidFill>
                <a:latin typeface="Franklin Gothic Heavy" panose="020B0903020102020204" pitchFamily="34" charset="0"/>
              </a:rPr>
              <a:t>she just leave?</a:t>
            </a:r>
            <a:r>
              <a:rPr lang="en-GB" sz="3200" dirty="0" smtClean="0">
                <a:solidFill>
                  <a:srgbClr val="8064A2"/>
                </a:solidFill>
                <a:latin typeface="Franklin Gothic Heavy" panose="020B0903020102020204" pitchFamily="34" charset="0"/>
              </a:rPr>
              <a:t>”</a:t>
            </a:r>
            <a:endParaRPr lang="en-GB" sz="3200" dirty="0">
              <a:solidFill>
                <a:srgbClr val="8064A2"/>
              </a:solidFill>
              <a:latin typeface="Franklin Gothic Heavy" panose="020B0903020102020204" pitchFamily="34" charset="0"/>
            </a:endParaRPr>
          </a:p>
        </p:txBody>
      </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21</a:t>
            </a:fld>
            <a:endParaRPr lang="en-GB" dirty="0"/>
          </a:p>
        </p:txBody>
      </p:sp>
    </p:spTree>
    <p:extLst>
      <p:ext uri="{BB962C8B-B14F-4D97-AF65-F5344CB8AC3E}">
        <p14:creationId xmlns:p14="http://schemas.microsoft.com/office/powerpoint/2010/main" val="2154675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99" y="540435"/>
            <a:ext cx="11218949" cy="5032147"/>
          </a:xfrm>
          <a:prstGeom prst="rect">
            <a:avLst/>
          </a:prstGeom>
        </p:spPr>
        <p:txBody>
          <a:bodyPr wrap="square">
            <a:spAutoFit/>
          </a:bodyPr>
          <a:lstStyle/>
          <a:p>
            <a:r>
              <a:rPr lang="en-GB" sz="2400" b="1" dirty="0">
                <a:solidFill>
                  <a:schemeClr val="accent4"/>
                </a:solidFill>
                <a:latin typeface="Candara" panose="020E0502030303020204" pitchFamily="34" charset="0"/>
              </a:rPr>
              <a:t>Reasons it can be extremely difficult to leave an abusive partner</a:t>
            </a:r>
            <a:r>
              <a:rPr lang="en-GB" sz="2400" b="1" dirty="0" smtClean="0">
                <a:solidFill>
                  <a:schemeClr val="accent4"/>
                </a:solidFill>
                <a:latin typeface="Candara" panose="020E0502030303020204" pitchFamily="34" charset="0"/>
              </a:rPr>
              <a:t>:</a:t>
            </a:r>
          </a:p>
          <a:p>
            <a:endParaRPr lang="en-GB" sz="2400" b="1" dirty="0">
              <a:latin typeface="Candara" panose="020E0502030303020204" pitchFamily="34" charset="0"/>
            </a:endParaRPr>
          </a:p>
          <a:p>
            <a:pPr marL="285750" indent="-285750">
              <a:spcAft>
                <a:spcPts val="600"/>
              </a:spcAft>
              <a:buClr>
                <a:schemeClr val="accent3"/>
              </a:buClr>
              <a:buFont typeface="Arial" panose="020B0604020202020204" pitchFamily="34" charset="0"/>
              <a:buChar char="•"/>
            </a:pPr>
            <a:r>
              <a:rPr lang="en-GB" sz="2400" b="1" dirty="0">
                <a:latin typeface="Candara" panose="020E0502030303020204" pitchFamily="34" charset="0"/>
              </a:rPr>
              <a:t>Fear what partner will do if they leave</a:t>
            </a:r>
          </a:p>
          <a:p>
            <a:pPr marL="285750" indent="-285750">
              <a:spcAft>
                <a:spcPts val="600"/>
              </a:spcAft>
              <a:buClr>
                <a:schemeClr val="accent3"/>
              </a:buClr>
              <a:buFont typeface="Arial" panose="020B0604020202020204" pitchFamily="34" charset="0"/>
              <a:buChar char="•"/>
            </a:pPr>
            <a:r>
              <a:rPr lang="en-GB" sz="2400" b="1" spc="-50" dirty="0">
                <a:latin typeface="Candara" panose="020E0502030303020204" pitchFamily="34" charset="0"/>
              </a:rPr>
              <a:t>Practical considerations (money, housing, children, language, isolation, where to go) </a:t>
            </a:r>
          </a:p>
          <a:p>
            <a:pPr marL="285750" indent="-285750">
              <a:spcAft>
                <a:spcPts val="600"/>
              </a:spcAft>
              <a:buClr>
                <a:schemeClr val="accent3"/>
              </a:buClr>
              <a:buFont typeface="Arial" panose="020B0604020202020204" pitchFamily="34" charset="0"/>
              <a:buChar char="•"/>
            </a:pPr>
            <a:r>
              <a:rPr lang="en-GB" sz="2400" b="1" dirty="0">
                <a:latin typeface="Candara" panose="020E0502030303020204" pitchFamily="34" charset="0"/>
              </a:rPr>
              <a:t>Women from different cultures can find it particularly difficult to leave an abusive man as this would bring shame on both themselves and their family. They may feel like they are betraying their community if they contact the police.</a:t>
            </a:r>
          </a:p>
          <a:p>
            <a:pPr marL="285750" indent="-285750">
              <a:spcAft>
                <a:spcPts val="600"/>
              </a:spcAft>
              <a:buClr>
                <a:schemeClr val="accent3"/>
              </a:buClr>
              <a:buFont typeface="Arial" panose="020B0604020202020204" pitchFamily="34" charset="0"/>
              <a:buChar char="•"/>
            </a:pPr>
            <a:r>
              <a:rPr lang="en-GB" sz="2400" b="1" dirty="0">
                <a:latin typeface="Candara" panose="020E0502030303020204" pitchFamily="34" charset="0"/>
              </a:rPr>
              <a:t>The self-esteem of a person being abused will have been steadily worn down so may feel there are no other options or cannot manage alone. </a:t>
            </a:r>
          </a:p>
          <a:p>
            <a:pPr marL="285750" indent="-285750">
              <a:spcAft>
                <a:spcPts val="600"/>
              </a:spcAft>
              <a:buClr>
                <a:schemeClr val="accent3"/>
              </a:buClr>
              <a:buFont typeface="Arial" panose="020B0604020202020204" pitchFamily="34" charset="0"/>
              <a:buChar char="•"/>
            </a:pPr>
            <a:r>
              <a:rPr lang="en-GB" sz="2400" b="1" dirty="0">
                <a:latin typeface="Candara" panose="020E0502030303020204" pitchFamily="34" charset="0"/>
              </a:rPr>
              <a:t>Feel ashamed of what has happened and believe the abuse is their fault.</a:t>
            </a:r>
          </a:p>
          <a:p>
            <a:pPr marL="285750" indent="-285750">
              <a:buClr>
                <a:schemeClr val="accent3"/>
              </a:buClr>
              <a:buFont typeface="Arial" panose="020B0604020202020204" pitchFamily="34" charset="0"/>
              <a:buChar char="•"/>
            </a:pPr>
            <a:r>
              <a:rPr lang="en-GB" sz="2400" b="1" dirty="0">
                <a:latin typeface="Candara" panose="020E0502030303020204" pitchFamily="34" charset="0"/>
              </a:rPr>
              <a:t>Hope that partner will change (investment in relationship) </a:t>
            </a:r>
          </a:p>
          <a:p>
            <a:endParaRPr lang="en-GB" b="1" dirty="0">
              <a:latin typeface="Candara" panose="020E0502030303020204" pitchFamily="34" charset="0"/>
            </a:endParaRPr>
          </a:p>
          <a:p>
            <a:r>
              <a:rPr lang="en-GB" sz="1400" b="1" dirty="0">
                <a:solidFill>
                  <a:schemeClr val="tx1">
                    <a:lumMod val="50000"/>
                    <a:lumOff val="50000"/>
                  </a:schemeClr>
                </a:solidFill>
                <a:latin typeface="Candara" panose="020E0502030303020204" pitchFamily="34" charset="0"/>
              </a:rPr>
              <a:t>(Adapted from Refuge and Women’s Aid</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22</a:t>
            </a:fld>
            <a:endParaRPr lang="en-GB" dirty="0"/>
          </a:p>
        </p:txBody>
      </p:sp>
    </p:spTree>
    <p:extLst>
      <p:ext uri="{BB962C8B-B14F-4D97-AF65-F5344CB8AC3E}">
        <p14:creationId xmlns:p14="http://schemas.microsoft.com/office/powerpoint/2010/main" val="58364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265" y="463034"/>
            <a:ext cx="11213869" cy="3108543"/>
          </a:xfrm>
          <a:prstGeom prst="rect">
            <a:avLst/>
          </a:prstGeom>
        </p:spPr>
        <p:txBody>
          <a:bodyPr wrap="square">
            <a:spAutoFit/>
          </a:bodyPr>
          <a:lstStyle/>
          <a:p>
            <a:r>
              <a:rPr lang="en-GB" sz="3600" b="1" dirty="0" smtClean="0">
                <a:latin typeface="Candara" panose="020E0502030303020204" pitchFamily="34" charset="0"/>
              </a:rPr>
              <a:t>Domestic abuse victims need specialist support</a:t>
            </a:r>
          </a:p>
          <a:p>
            <a:endParaRPr lang="en-GB" sz="3600" b="1" dirty="0">
              <a:latin typeface="Candara" panose="020E0502030303020204" pitchFamily="34" charset="0"/>
            </a:endParaRPr>
          </a:p>
          <a:p>
            <a:r>
              <a:rPr lang="en-GB" sz="2400" b="1" dirty="0">
                <a:solidFill>
                  <a:schemeClr val="accent3"/>
                </a:solidFill>
                <a:latin typeface="Candara" panose="020E0502030303020204" pitchFamily="34" charset="0"/>
              </a:rPr>
              <a:t>“Don’t tell her to leave or criticise her for staying. Although you may want her to leave, she has to make that decision in her own time. </a:t>
            </a:r>
            <a:r>
              <a:rPr lang="en-GB" sz="2400" b="1" dirty="0">
                <a:solidFill>
                  <a:schemeClr val="accent3">
                    <a:lumMod val="75000"/>
                  </a:schemeClr>
                </a:solidFill>
                <a:latin typeface="Candara" panose="020E0502030303020204" pitchFamily="34" charset="0"/>
              </a:rPr>
              <a:t>It is important to remember that research shows an abused woman is at most risk at the point of separation and immediately after leaving an abusive partner</a:t>
            </a:r>
            <a:r>
              <a:rPr lang="en-GB" sz="2400" b="1" dirty="0">
                <a:solidFill>
                  <a:schemeClr val="accent3"/>
                </a:solidFill>
                <a:latin typeface="Candara" panose="020E0502030303020204" pitchFamily="34" charset="0"/>
              </a:rPr>
              <a:t>.”</a:t>
            </a:r>
          </a:p>
          <a:p>
            <a:endParaRPr lang="en-GB" sz="1400" b="1" dirty="0" smtClean="0">
              <a:solidFill>
                <a:schemeClr val="tx1">
                  <a:lumMod val="50000"/>
                  <a:lumOff val="50000"/>
                </a:schemeClr>
              </a:solidFill>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UK National Domestic Violence helpline</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Rectangle 2"/>
          <p:cNvSpPr/>
          <p:nvPr/>
        </p:nvSpPr>
        <p:spPr>
          <a:xfrm>
            <a:off x="5449356" y="4470923"/>
            <a:ext cx="3810659" cy="584775"/>
          </a:xfrm>
          <a:prstGeom prst="rect">
            <a:avLst/>
          </a:prstGeom>
        </p:spPr>
        <p:txBody>
          <a:bodyPr wrap="none">
            <a:spAutoFit/>
          </a:bodyPr>
          <a:lstStyle/>
          <a:p>
            <a:r>
              <a:rPr lang="en-GB" sz="3200" dirty="0">
                <a:solidFill>
                  <a:srgbClr val="8064A2"/>
                </a:solidFill>
                <a:latin typeface="Franklin Gothic Heavy" panose="020B0903020102020204" pitchFamily="34" charset="0"/>
              </a:rPr>
              <a:t>“</a:t>
            </a:r>
            <a:r>
              <a:rPr lang="en-GB" sz="3200" dirty="0">
                <a:solidFill>
                  <a:schemeClr val="accent3"/>
                </a:solidFill>
                <a:latin typeface="Franklin Gothic Heavy" panose="020B0903020102020204" pitchFamily="34" charset="0"/>
              </a:rPr>
              <a:t>I won’t judge you</a:t>
            </a:r>
            <a:r>
              <a:rPr lang="en-GB" sz="3200" dirty="0">
                <a:solidFill>
                  <a:srgbClr val="8064A2"/>
                </a:solidFill>
                <a:latin typeface="Franklin Gothic Heavy" panose="020B0903020102020204" pitchFamily="34" charset="0"/>
              </a:rPr>
              <a:t>”</a:t>
            </a:r>
          </a:p>
        </p:txBody>
      </p:sp>
      <p:sp>
        <p:nvSpPr>
          <p:cNvPr id="4" name="Slide Number Placeholder 3"/>
          <p:cNvSpPr>
            <a:spLocks noGrp="1"/>
          </p:cNvSpPr>
          <p:nvPr>
            <p:ph type="sldNum" sz="quarter" idx="12"/>
          </p:nvPr>
        </p:nvSpPr>
        <p:spPr/>
        <p:txBody>
          <a:bodyPr/>
          <a:lstStyle/>
          <a:p>
            <a:r>
              <a:rPr lang="en-GB" smtClean="0"/>
              <a:t>		</a:t>
            </a:r>
            <a:fld id="{3E3CF599-16EC-4514-BCE8-03393E47B313}" type="slidenum">
              <a:rPr lang="en-GB" smtClean="0"/>
              <a:pPr/>
              <a:t>23</a:t>
            </a:fld>
            <a:endParaRPr lang="en-GB" dirty="0"/>
          </a:p>
        </p:txBody>
      </p:sp>
    </p:spTree>
    <p:extLst>
      <p:ext uri="{BB962C8B-B14F-4D97-AF65-F5344CB8AC3E}">
        <p14:creationId xmlns:p14="http://schemas.microsoft.com/office/powerpoint/2010/main" val="4245174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755" y="171626"/>
            <a:ext cx="11357380" cy="2062103"/>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GB" sz="2800" b="1" dirty="0">
                <a:latin typeface="Candara" panose="020E0502030303020204" pitchFamily="34" charset="0"/>
              </a:rPr>
              <a:t>A student on being judged</a:t>
            </a:r>
            <a:r>
              <a:rPr lang="en-GB" sz="2800" b="1" dirty="0" smtClean="0">
                <a:latin typeface="Candara" panose="020E0502030303020204" pitchFamily="34" charset="0"/>
              </a:rPr>
              <a:t>:</a:t>
            </a:r>
          </a:p>
          <a:p>
            <a:r>
              <a:rPr lang="en-GB" sz="2400" dirty="0" smtClean="0">
                <a:solidFill>
                  <a:schemeClr val="accent3"/>
                </a:solidFill>
                <a:latin typeface="Candara" panose="020E0502030303020204" pitchFamily="34" charset="0"/>
              </a:rPr>
              <a:t>“</a:t>
            </a:r>
            <a:r>
              <a:rPr lang="en-GB" sz="2400" dirty="0" smtClean="0">
                <a:latin typeface="Candara" panose="020E0502030303020204" pitchFamily="34" charset="0"/>
              </a:rPr>
              <a:t>I </a:t>
            </a:r>
            <a:r>
              <a:rPr lang="en-GB" sz="2400" dirty="0">
                <a:latin typeface="Candara" panose="020E0502030303020204" pitchFamily="34" charset="0"/>
              </a:rPr>
              <a:t>was in a violent relationship for 3 years and felt totally alone; there is a stigma that violence happens only to people of a certain </a:t>
            </a:r>
            <a:r>
              <a:rPr lang="en-GB" sz="2400" dirty="0" smtClean="0">
                <a:latin typeface="Candara" panose="020E0502030303020204" pitchFamily="34" charset="0"/>
              </a:rPr>
              <a:t>demographic ….</a:t>
            </a:r>
            <a:r>
              <a:rPr lang="en-GB" sz="2400" dirty="0">
                <a:latin typeface="Candara" panose="020E0502030303020204" pitchFamily="34" charset="0"/>
              </a:rPr>
              <a:t>When I spoke to my friends I always felt slightly judged, the classic ‘you are clever, why didn’t you leave’. Only now have I come to see that this was not my fault for being weak. </a:t>
            </a:r>
            <a:r>
              <a:rPr lang="en-GB" sz="2800" dirty="0" smtClean="0">
                <a:latin typeface="Candara" panose="020E0502030303020204" pitchFamily="34" charset="0"/>
              </a:rPr>
              <a:t>”</a:t>
            </a:r>
            <a:r>
              <a:rPr lang="en-GB" sz="2800" dirty="0" smtClean="0">
                <a:solidFill>
                  <a:schemeClr val="accent3"/>
                </a:solidFill>
                <a:latin typeface="Candara" panose="020E0502030303020204" pitchFamily="34" charset="0"/>
              </a:rPr>
              <a:t> </a:t>
            </a:r>
            <a:r>
              <a:rPr lang="en-GB" dirty="0" smtClean="0">
                <a:solidFill>
                  <a:schemeClr val="tx1">
                    <a:lumMod val="50000"/>
                    <a:lumOff val="50000"/>
                  </a:schemeClr>
                </a:solidFill>
                <a:latin typeface="Candara" panose="020E0502030303020204" pitchFamily="34" charset="0"/>
              </a:rPr>
              <a:t>(</a:t>
            </a:r>
            <a:r>
              <a:rPr lang="en-GB" dirty="0">
                <a:solidFill>
                  <a:schemeClr val="tx1">
                    <a:lumMod val="50000"/>
                    <a:lumOff val="50000"/>
                  </a:schemeClr>
                </a:solidFill>
                <a:latin typeface="Candara" panose="020E0502030303020204" pitchFamily="34" charset="0"/>
              </a:rPr>
              <a:t>NUS 2011 p25</a:t>
            </a:r>
            <a:r>
              <a:rPr lang="en-GB" dirty="0" smtClean="0">
                <a:solidFill>
                  <a:schemeClr val="tx1">
                    <a:lumMod val="50000"/>
                    <a:lumOff val="50000"/>
                  </a:schemeClr>
                </a:solidFill>
                <a:latin typeface="Candara" panose="020E0502030303020204" pitchFamily="34" charset="0"/>
              </a:rPr>
              <a:t>)</a:t>
            </a:r>
            <a:endParaRPr lang="en-GB" dirty="0">
              <a:solidFill>
                <a:schemeClr val="tx1">
                  <a:lumMod val="50000"/>
                  <a:lumOff val="50000"/>
                </a:schemeClr>
              </a:solidFill>
              <a:latin typeface="Candara" panose="020E0502030303020204" pitchFamily="34" charset="0"/>
            </a:endParaRPr>
          </a:p>
        </p:txBody>
      </p:sp>
      <p:sp>
        <p:nvSpPr>
          <p:cNvPr id="3" name="Rectangle 2"/>
          <p:cNvSpPr/>
          <p:nvPr/>
        </p:nvSpPr>
        <p:spPr>
          <a:xfrm>
            <a:off x="2304935" y="2981070"/>
            <a:ext cx="9474200" cy="2585323"/>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spcAft>
                <a:spcPts val="1200"/>
              </a:spcAft>
            </a:pPr>
            <a:r>
              <a:rPr lang="en-GB" sz="2800" b="1" dirty="0" smtClean="0">
                <a:latin typeface="Candara" panose="020E0502030303020204" pitchFamily="34" charset="0"/>
              </a:rPr>
              <a:t>One </a:t>
            </a:r>
            <a:r>
              <a:rPr lang="en-GB" sz="2800" b="1" dirty="0">
                <a:latin typeface="Candara" panose="020E0502030303020204" pitchFamily="34" charset="0"/>
              </a:rPr>
              <a:t>respondent explained why she had not told family members that </a:t>
            </a:r>
            <a:r>
              <a:rPr lang="en-GB" sz="2800" b="1" dirty="0" smtClean="0">
                <a:latin typeface="Candara" panose="020E0502030303020204" pitchFamily="34" charset="0"/>
              </a:rPr>
              <a:t>her boyfriend was physically abusing her:</a:t>
            </a:r>
          </a:p>
          <a:p>
            <a:r>
              <a:rPr lang="en-GB" sz="2400" dirty="0" smtClean="0">
                <a:solidFill>
                  <a:schemeClr val="accent3"/>
                </a:solidFill>
                <a:latin typeface="Candara" panose="020E0502030303020204" pitchFamily="34" charset="0"/>
              </a:rPr>
              <a:t>“</a:t>
            </a:r>
            <a:r>
              <a:rPr lang="en-GB" sz="2400" dirty="0">
                <a:solidFill>
                  <a:schemeClr val="bg1"/>
                </a:solidFill>
                <a:latin typeface="Candara" panose="020E0502030303020204" pitchFamily="34" charset="0"/>
              </a:rPr>
              <a:t>You never think it will happen to you and I always thought if it did I would be defiant and hit him back. When it did happen to me, I didn't know how to react. I still haven't told my family because I don’t want them to be disappointed in me</a:t>
            </a:r>
            <a:r>
              <a:rPr lang="en-GB" sz="2400" dirty="0" smtClean="0">
                <a:solidFill>
                  <a:schemeClr val="bg1"/>
                </a:solidFill>
                <a:latin typeface="Candara" panose="020E0502030303020204" pitchFamily="34" charset="0"/>
              </a:rPr>
              <a:t>.” </a:t>
            </a:r>
            <a:r>
              <a:rPr lang="en-GB" sz="1600" dirty="0" smtClean="0">
                <a:solidFill>
                  <a:schemeClr val="tx1">
                    <a:lumMod val="50000"/>
                    <a:lumOff val="50000"/>
                  </a:schemeClr>
                </a:solidFill>
                <a:latin typeface="Candara" panose="020E0502030303020204" pitchFamily="34" charset="0"/>
              </a:rPr>
              <a:t>(</a:t>
            </a:r>
            <a:r>
              <a:rPr lang="en-GB" sz="1600" dirty="0">
                <a:solidFill>
                  <a:schemeClr val="tx1">
                    <a:lumMod val="50000"/>
                    <a:lumOff val="50000"/>
                  </a:schemeClr>
                </a:solidFill>
                <a:latin typeface="Candara" panose="020E0502030303020204" pitchFamily="34" charset="0"/>
              </a:rPr>
              <a:t>NUS 2011 p.26</a:t>
            </a:r>
            <a:r>
              <a:rPr lang="en-GB" sz="1600" dirty="0" smtClean="0">
                <a:solidFill>
                  <a:schemeClr val="tx1">
                    <a:lumMod val="50000"/>
                    <a:lumOff val="50000"/>
                  </a:schemeClr>
                </a:solidFill>
                <a:latin typeface="Candara" panose="020E0502030303020204" pitchFamily="34" charset="0"/>
              </a:rPr>
              <a:t>)</a:t>
            </a:r>
            <a:endParaRPr lang="en-GB" sz="1600" dirty="0">
              <a:solidFill>
                <a:schemeClr val="tx1">
                  <a:lumMod val="50000"/>
                  <a:lumOff val="50000"/>
                </a:schemeClr>
              </a:solidFill>
              <a:latin typeface="Candara" panose="020E0502030303020204" pitchFamily="34" charset="0"/>
            </a:endParaRPr>
          </a:p>
        </p:txBody>
      </p:sp>
      <p:sp>
        <p:nvSpPr>
          <p:cNvPr id="4" name="Slide Number Placeholder 3"/>
          <p:cNvSpPr>
            <a:spLocks noGrp="1"/>
          </p:cNvSpPr>
          <p:nvPr>
            <p:ph type="sldNum" sz="quarter" idx="12"/>
          </p:nvPr>
        </p:nvSpPr>
        <p:spPr/>
        <p:txBody>
          <a:bodyPr/>
          <a:lstStyle/>
          <a:p>
            <a:r>
              <a:rPr lang="en-GB" smtClean="0"/>
              <a:t>		</a:t>
            </a:r>
            <a:fld id="{3E3CF599-16EC-4514-BCE8-03393E47B313}" type="slidenum">
              <a:rPr lang="en-GB" smtClean="0"/>
              <a:pPr/>
              <a:t>24</a:t>
            </a:fld>
            <a:endParaRPr lang="en-GB" dirty="0"/>
          </a:p>
        </p:txBody>
      </p:sp>
    </p:spTree>
    <p:extLst>
      <p:ext uri="{BB962C8B-B14F-4D97-AF65-F5344CB8AC3E}">
        <p14:creationId xmlns:p14="http://schemas.microsoft.com/office/powerpoint/2010/main" val="1296988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061" y="539053"/>
            <a:ext cx="8425873" cy="646331"/>
          </a:xfrm>
          <a:prstGeom prst="rect">
            <a:avLst/>
          </a:prstGeom>
        </p:spPr>
        <p:txBody>
          <a:bodyPr wrap="square">
            <a:spAutoFit/>
          </a:bodyPr>
          <a:lstStyle/>
          <a:p>
            <a:r>
              <a:rPr lang="en-GB" sz="3600" b="1" dirty="0" smtClean="0">
                <a:solidFill>
                  <a:schemeClr val="accent4"/>
                </a:solidFill>
                <a:latin typeface="Candara" panose="020E0502030303020204" pitchFamily="34" charset="0"/>
              </a:rPr>
              <a:t>Stage 2: Interpreting it as a Problem</a:t>
            </a:r>
            <a:endParaRPr lang="en-GB" sz="3600" b="1" dirty="0">
              <a:solidFill>
                <a:schemeClr val="accent4"/>
              </a:solidFill>
              <a:latin typeface="Candara" panose="020E0502030303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640070877"/>
              </p:ext>
            </p:extLst>
          </p:nvPr>
        </p:nvGraphicFramePr>
        <p:xfrm>
          <a:off x="959194" y="1658196"/>
          <a:ext cx="11983722" cy="3869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25</a:t>
            </a:fld>
            <a:endParaRPr lang="en-GB" dirty="0"/>
          </a:p>
        </p:txBody>
      </p:sp>
    </p:spTree>
    <p:extLst>
      <p:ext uri="{BB962C8B-B14F-4D97-AF65-F5344CB8AC3E}">
        <p14:creationId xmlns:p14="http://schemas.microsoft.com/office/powerpoint/2010/main" val="3988316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588" y="401419"/>
            <a:ext cx="3373809" cy="461665"/>
          </a:xfrm>
          <a:prstGeom prst="rect">
            <a:avLst/>
          </a:prstGeom>
        </p:spPr>
        <p:txBody>
          <a:bodyPr wrap="none">
            <a:spAutoFit/>
          </a:bodyPr>
          <a:lstStyle/>
          <a:p>
            <a:r>
              <a:rPr lang="en-GB" sz="2400" b="1" dirty="0">
                <a:solidFill>
                  <a:schemeClr val="accent4"/>
                </a:solidFill>
                <a:latin typeface="Candara" panose="020E0502030303020204" pitchFamily="34" charset="0"/>
              </a:rPr>
              <a:t>Young people are </a:t>
            </a:r>
            <a:r>
              <a:rPr lang="en-GB" sz="2400" b="1" dirty="0" smtClean="0">
                <a:solidFill>
                  <a:schemeClr val="accent4"/>
                </a:solidFill>
                <a:latin typeface="Candara" panose="020E0502030303020204" pitchFamily="34" charset="0"/>
              </a:rPr>
              <a:t>at </a:t>
            </a:r>
            <a:r>
              <a:rPr lang="en-GB" sz="2400" b="1" dirty="0">
                <a:solidFill>
                  <a:schemeClr val="accent4"/>
                </a:solidFill>
                <a:latin typeface="Candara" panose="020E0502030303020204" pitchFamily="34" charset="0"/>
              </a:rPr>
              <a:t>risk</a:t>
            </a:r>
          </a:p>
        </p:txBody>
      </p:sp>
      <p:graphicFrame>
        <p:nvGraphicFramePr>
          <p:cNvPr id="3" name="Table 2"/>
          <p:cNvGraphicFramePr>
            <a:graphicFrameLocks noGrp="1"/>
          </p:cNvGraphicFramePr>
          <p:nvPr>
            <p:extLst>
              <p:ext uri="{D42A27DB-BD31-4B8C-83A1-F6EECF244321}">
                <p14:modId xmlns:p14="http://schemas.microsoft.com/office/powerpoint/2010/main" val="3107259205"/>
              </p:ext>
            </p:extLst>
          </p:nvPr>
        </p:nvGraphicFramePr>
        <p:xfrm>
          <a:off x="391883" y="1036323"/>
          <a:ext cx="11303727" cy="4606836"/>
        </p:xfrm>
        <a:graphic>
          <a:graphicData uri="http://schemas.openxmlformats.org/drawingml/2006/table">
            <a:tbl>
              <a:tblPr/>
              <a:tblGrid>
                <a:gridCol w="1134987">
                  <a:extLst>
                    <a:ext uri="{9D8B030D-6E8A-4147-A177-3AD203B41FA5}">
                      <a16:colId xmlns:a16="http://schemas.microsoft.com/office/drawing/2014/main" val="20000"/>
                    </a:ext>
                  </a:extLst>
                </a:gridCol>
                <a:gridCol w="847395">
                  <a:extLst>
                    <a:ext uri="{9D8B030D-6E8A-4147-A177-3AD203B41FA5}">
                      <a16:colId xmlns:a16="http://schemas.microsoft.com/office/drawing/2014/main" val="20001"/>
                    </a:ext>
                  </a:extLst>
                </a:gridCol>
                <a:gridCol w="847395">
                  <a:extLst>
                    <a:ext uri="{9D8B030D-6E8A-4147-A177-3AD203B41FA5}">
                      <a16:colId xmlns:a16="http://schemas.microsoft.com/office/drawing/2014/main" val="20003"/>
                    </a:ext>
                  </a:extLst>
                </a:gridCol>
                <a:gridCol w="847395">
                  <a:extLst>
                    <a:ext uri="{9D8B030D-6E8A-4147-A177-3AD203B41FA5}">
                      <a16:colId xmlns:a16="http://schemas.microsoft.com/office/drawing/2014/main" val="20005"/>
                    </a:ext>
                  </a:extLst>
                </a:gridCol>
                <a:gridCol w="847395">
                  <a:extLst>
                    <a:ext uri="{9D8B030D-6E8A-4147-A177-3AD203B41FA5}">
                      <a16:colId xmlns:a16="http://schemas.microsoft.com/office/drawing/2014/main" val="20007"/>
                    </a:ext>
                  </a:extLst>
                </a:gridCol>
                <a:gridCol w="847395">
                  <a:extLst>
                    <a:ext uri="{9D8B030D-6E8A-4147-A177-3AD203B41FA5}">
                      <a16:colId xmlns:a16="http://schemas.microsoft.com/office/drawing/2014/main" val="20009"/>
                    </a:ext>
                  </a:extLst>
                </a:gridCol>
                <a:gridCol w="847395">
                  <a:extLst>
                    <a:ext uri="{9D8B030D-6E8A-4147-A177-3AD203B41FA5}">
                      <a16:colId xmlns:a16="http://schemas.microsoft.com/office/drawing/2014/main" val="20012"/>
                    </a:ext>
                  </a:extLst>
                </a:gridCol>
                <a:gridCol w="847395">
                  <a:extLst>
                    <a:ext uri="{9D8B030D-6E8A-4147-A177-3AD203B41FA5}">
                      <a16:colId xmlns:a16="http://schemas.microsoft.com/office/drawing/2014/main" val="20014"/>
                    </a:ext>
                  </a:extLst>
                </a:gridCol>
                <a:gridCol w="847395">
                  <a:extLst>
                    <a:ext uri="{9D8B030D-6E8A-4147-A177-3AD203B41FA5}">
                      <a16:colId xmlns:a16="http://schemas.microsoft.com/office/drawing/2014/main" val="20016"/>
                    </a:ext>
                  </a:extLst>
                </a:gridCol>
                <a:gridCol w="847395">
                  <a:extLst>
                    <a:ext uri="{9D8B030D-6E8A-4147-A177-3AD203B41FA5}">
                      <a16:colId xmlns:a16="http://schemas.microsoft.com/office/drawing/2014/main" val="20018"/>
                    </a:ext>
                  </a:extLst>
                </a:gridCol>
                <a:gridCol w="847395">
                  <a:extLst>
                    <a:ext uri="{9D8B030D-6E8A-4147-A177-3AD203B41FA5}">
                      <a16:colId xmlns:a16="http://schemas.microsoft.com/office/drawing/2014/main" val="20020"/>
                    </a:ext>
                  </a:extLst>
                </a:gridCol>
                <a:gridCol w="847395">
                  <a:extLst>
                    <a:ext uri="{9D8B030D-6E8A-4147-A177-3AD203B41FA5}">
                      <a16:colId xmlns:a16="http://schemas.microsoft.com/office/drawing/2014/main" val="20022"/>
                    </a:ext>
                  </a:extLst>
                </a:gridCol>
                <a:gridCol w="847395">
                  <a:extLst>
                    <a:ext uri="{9D8B030D-6E8A-4147-A177-3AD203B41FA5}">
                      <a16:colId xmlns:a16="http://schemas.microsoft.com/office/drawing/2014/main" val="20023"/>
                    </a:ext>
                  </a:extLst>
                </a:gridCol>
              </a:tblGrid>
              <a:tr h="429527">
                <a:tc gridSpan="13">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u="none" strike="noStrike" cap="none" normalizeH="0" baseline="0" dirty="0" smtClean="0">
                          <a:ln>
                            <a:noFill/>
                          </a:ln>
                          <a:effectLst/>
                          <a:latin typeface="+mj-lt"/>
                        </a:rPr>
                        <a:t>Appendix table 4.09:  Percentage of adults aged 16 to 59 who were victims of intimate violence</a:t>
                      </a:r>
                      <a:r>
                        <a:rPr kumimoji="0" lang="en-US" altLang="en-US" sz="1200" u="none" strike="noStrike" cap="none" normalizeH="0" baseline="30000" dirty="0" smtClean="0">
                          <a:ln>
                            <a:noFill/>
                          </a:ln>
                          <a:effectLst/>
                          <a:latin typeface="+mj-lt"/>
                        </a:rPr>
                        <a:t>1,2</a:t>
                      </a:r>
                      <a:r>
                        <a:rPr kumimoji="0" lang="en-US" altLang="en-US" sz="1200" u="none" strike="noStrike" cap="none" normalizeH="0" baseline="0" dirty="0" smtClean="0">
                          <a:ln>
                            <a:noFill/>
                          </a:ln>
                          <a:effectLst/>
                          <a:latin typeface="+mj-lt"/>
                        </a:rPr>
                        <a:t> in the last year, by headline categories, personal characteristics</a:t>
                      </a:r>
                      <a:r>
                        <a:rPr kumimoji="0" lang="en-US" altLang="en-US" sz="1200" u="none" strike="noStrike" cap="none" normalizeH="0" baseline="30000" dirty="0" smtClean="0">
                          <a:ln>
                            <a:noFill/>
                          </a:ln>
                          <a:effectLst/>
                          <a:latin typeface="+mj-lt"/>
                        </a:rPr>
                        <a:t>3 </a:t>
                      </a:r>
                      <a:r>
                        <a:rPr kumimoji="0" lang="en-US" altLang="en-US" sz="1200" u="none" strike="noStrike" cap="none" normalizeH="0" baseline="0" dirty="0" smtClean="0">
                          <a:ln>
                            <a:noFill/>
                          </a:ln>
                          <a:effectLst/>
                          <a:latin typeface="+mj-lt"/>
                        </a:rPr>
                        <a:t>and sex, 2012/13 CSEW (Crime Survey for England and Wales, Office for National Statistics)</a:t>
                      </a:r>
                      <a:endParaRPr kumimoji="0" lang="en-US" altLang="en-US" sz="1200" b="1"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53046">
                <a:tc rowSpan="3">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England and Wales</a:t>
                      </a: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gridSpan="1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50" u="none" strike="noStrike" cap="none" normalizeH="0" baseline="0" dirty="0" smtClean="0">
                          <a:ln>
                            <a:noFill/>
                          </a:ln>
                          <a:effectLst/>
                          <a:latin typeface="+mj-lt"/>
                        </a:rPr>
                        <a:t>Adults aged 16 to 59</a:t>
                      </a:r>
                      <a:endParaRPr kumimoji="0" lang="en-US" altLang="en-US" sz="105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p>
                      <a:endParaRPr lang="en-GB"/>
                    </a:p>
                  </a:txBody>
                  <a:tcPr/>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extLst>
                  <a:ext uri="{0D108BD9-81ED-4DB2-BD59-A6C34878D82A}">
                    <a16:rowId xmlns:a16="http://schemas.microsoft.com/office/drawing/2014/main" val="10002"/>
                  </a:ext>
                </a:extLst>
              </a:tr>
              <a:tr h="429527">
                <a:tc v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Any domestic abuse</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p>
                      <a:endParaRPr lang="en-GB"/>
                    </a:p>
                  </a:txBody>
                  <a:tcPr/>
                </a:tc>
                <a:tc grid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Partner abuse </a:t>
                      </a:r>
                      <a:br>
                        <a:rPr kumimoji="0" lang="en-GB" altLang="en-US" sz="1200" u="none" strike="noStrike" cap="none" normalizeH="0" baseline="0" dirty="0" smtClean="0">
                          <a:ln>
                            <a:noFill/>
                          </a:ln>
                          <a:effectLst/>
                          <a:latin typeface="+mj-lt"/>
                        </a:rPr>
                      </a:br>
                      <a:r>
                        <a:rPr kumimoji="0" lang="en-GB" altLang="en-US" sz="1200" u="none" strike="noStrike" cap="none" normalizeH="0" baseline="0" dirty="0" smtClean="0">
                          <a:ln>
                            <a:noFill/>
                          </a:ln>
                          <a:effectLst/>
                          <a:latin typeface="+mj-lt"/>
                        </a:rPr>
                        <a:t>(non-sexual)</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p>
                      <a:endParaRPr lang="en-GB"/>
                    </a:p>
                  </a:txBody>
                  <a:tcPr/>
                </a:tc>
                <a:tc grid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Family abuse </a:t>
                      </a:r>
                      <a:br>
                        <a:rPr kumimoji="0" lang="en-GB" altLang="en-US" sz="1200" u="none" strike="noStrike" cap="none" normalizeH="0" baseline="0" dirty="0" smtClean="0">
                          <a:ln>
                            <a:noFill/>
                          </a:ln>
                          <a:effectLst/>
                          <a:latin typeface="+mj-lt"/>
                        </a:rPr>
                      </a:br>
                      <a:r>
                        <a:rPr kumimoji="0" lang="en-GB" altLang="en-US" sz="1200" u="none" strike="noStrike" cap="none" normalizeH="0" baseline="0" dirty="0" smtClean="0">
                          <a:ln>
                            <a:noFill/>
                          </a:ln>
                          <a:effectLst/>
                          <a:latin typeface="+mj-lt"/>
                        </a:rPr>
                        <a:t>(non-sexual)</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p>
                      <a:endParaRPr lang="en-GB"/>
                    </a:p>
                  </a:txBody>
                  <a:tcPr/>
                </a:tc>
                <a:tc grid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Sexual assault</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p>
                      <a:endParaRPr lang="en-GB"/>
                    </a:p>
                  </a:txBody>
                  <a:tcPr/>
                </a:tc>
                <a:tc grid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Stalking</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p>
                      <a:endParaRPr lang="en-GB"/>
                    </a:p>
                  </a:txBody>
                  <a:tcPr/>
                </a:tc>
                <a:tc grid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Unweighted base</a:t>
                      </a:r>
                      <a:r>
                        <a:rPr kumimoji="0" lang="en-GB" altLang="en-US" sz="1200" u="none" strike="noStrike" cap="none" normalizeH="0" baseline="30000" dirty="0" smtClean="0">
                          <a:ln>
                            <a:noFill/>
                          </a:ln>
                          <a:effectLst/>
                          <a:latin typeface="+mj-lt"/>
                        </a:rPr>
                        <a:t>4</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hMerge="1">
                  <a:txBody>
                    <a:bodyPr/>
                    <a:lstStyle/>
                    <a:p>
                      <a:endParaRPr lang="en-GB"/>
                    </a:p>
                  </a:txBody>
                  <a:tcPr/>
                </a:tc>
                <a:extLst>
                  <a:ext uri="{0D108BD9-81ED-4DB2-BD59-A6C34878D82A}">
                    <a16:rowId xmlns:a16="http://schemas.microsoft.com/office/drawing/2014/main" val="10003"/>
                  </a:ext>
                </a:extLst>
              </a:tr>
              <a:tr h="363882">
                <a:tc v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Women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Women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Women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Women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Women</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Men</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Women</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04"/>
                  </a:ext>
                </a:extLst>
              </a:tr>
              <a:tr h="363882">
                <a:tc rowSpan="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ALL ADULTS</a:t>
                      </a:r>
                      <a:endParaRPr kumimoji="0" lang="en-GB" altLang="en-US" sz="1200" b="1"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gridSpan="1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smtClean="0">
                          <a:ln>
                            <a:noFill/>
                          </a:ln>
                          <a:effectLst/>
                          <a:latin typeface="+mj-lt"/>
                        </a:rPr>
                        <a:t>Percentage victims once or more</a:t>
                      </a:r>
                      <a:r>
                        <a:rPr kumimoji="0" lang="en-US" altLang="en-US" sz="1200" u="none" strike="noStrike" cap="none" normalizeH="0" baseline="30000" dirty="0" smtClean="0">
                          <a:ln>
                            <a:noFill/>
                          </a:ln>
                          <a:effectLst/>
                          <a:latin typeface="+mj-lt"/>
                        </a:rPr>
                        <a:t>5</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100" b="0" i="1"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solidFill>
                      <a:schemeClr val="accent3">
                        <a:lumMod val="40000"/>
                        <a:lumOff val="60000"/>
                      </a:schemeClr>
                    </a:solidFill>
                  </a:tcPr>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100" b="0" i="1"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extLst>
                  <a:ext uri="{0D108BD9-81ED-4DB2-BD59-A6C34878D82A}">
                    <a16:rowId xmlns:a16="http://schemas.microsoft.com/office/drawing/2014/main" val="10005"/>
                  </a:ext>
                </a:extLst>
              </a:tr>
              <a:tr h="363882">
                <a:tc vMerge="1">
                  <a:txBody>
                    <a:bodyPr/>
                    <a:lstStyle/>
                    <a:p>
                      <a:endParaRPr lang="en-GB"/>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4.4</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7.1</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2.8</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4.0</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1.5</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2.2</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0.5</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2.0</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1.9</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4.1</a:t>
                      </a:r>
                      <a:endParaRPr kumimoji="0" lang="en-GB" altLang="en-US" sz="1200" b="1"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4,285 </a:t>
                      </a:r>
                      <a:endParaRPr kumimoji="0" lang="en-GB" altLang="en-US" sz="1200" b="1"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5,237 </a:t>
                      </a:r>
                      <a:endParaRPr kumimoji="0" lang="en-GB" altLang="en-US" sz="1200" b="1"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725257463"/>
                  </a:ext>
                </a:extLst>
              </a:tr>
              <a:tr h="219798">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Age group</a:t>
                      </a:r>
                      <a:endParaRPr kumimoji="0" lang="en-GB" altLang="en-US" sz="1200" b="1"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gridSpan="12">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100" b="0" i="1" u="none" strike="noStrike" cap="none" normalizeH="0" baseline="0" smtClean="0">
                        <a:ln>
                          <a:noFill/>
                        </a:ln>
                        <a:solidFill>
                          <a:srgbClr val="000000"/>
                        </a:solidFill>
                        <a:effectLst/>
                        <a:latin typeface="+mn-lt"/>
                        <a:cs typeface="Arial" panose="020B0604020202020204" pitchFamily="34" charset="0"/>
                      </a:endParaRPr>
                    </a:p>
                  </a:txBody>
                  <a:tcPr marL="8780" marR="8780" marT="8781" marB="0" anchor="ctr" horzOverflow="overflow"/>
                </a:tc>
                <a:tc hMerge="1">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en-US" sz="1100" b="0" i="1" u="none" strike="noStrike" cap="none" normalizeH="0" baseline="0" dirty="0" smtClean="0">
                        <a:ln>
                          <a:noFill/>
                        </a:ln>
                        <a:solidFill>
                          <a:srgbClr val="000000"/>
                        </a:solidFill>
                        <a:effectLst/>
                        <a:latin typeface="+mn-lt"/>
                        <a:cs typeface="Arial" panose="020B0604020202020204" pitchFamily="34" charset="0"/>
                      </a:endParaRPr>
                    </a:p>
                  </a:txBody>
                  <a:tcPr marL="8780" marR="8780" marT="8781" marB="0" anchor="ctr" horzOverflow="overflow"/>
                </a:tc>
                <a:extLst>
                  <a:ext uri="{0D108BD9-81ED-4DB2-BD59-A6C34878D82A}">
                    <a16:rowId xmlns:a16="http://schemas.microsoft.com/office/drawing/2014/main" val="10009"/>
                  </a:ext>
                </a:extLst>
              </a:tr>
              <a:tr h="363882">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16-19</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7.5</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11.3</a:t>
                      </a:r>
                      <a:endParaRPr kumimoji="0" lang="en-GB" altLang="en-US" sz="1200" b="0" i="1"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3.6</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6.3</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3.9</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5.5</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1.2</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7.0</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2.6</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4.7</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258</a:t>
                      </a:r>
                      <a:endParaRPr kumimoji="0" lang="en-GB" altLang="en-US" sz="1200" b="0" i="1"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246</a:t>
                      </a:r>
                      <a:endParaRPr kumimoji="0" lang="en-GB" altLang="en-US" sz="1200" b="0" i="1"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10"/>
                  </a:ext>
                </a:extLst>
              </a:tr>
              <a:tr h="363882">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20-24</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6.9</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12.5</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5.1</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7.4</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2.3</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3.5</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0.3</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4.3</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1.5</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6.9</a:t>
                      </a:r>
                      <a:endParaRPr kumimoji="0" lang="en-GB" altLang="en-US" sz="1200" b="0" i="0"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334</a:t>
                      </a:r>
                      <a:endParaRPr kumimoji="0" lang="en-GB" altLang="en-US" sz="1200" b="0" i="1"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accent2"/>
                          </a:solidFill>
                          <a:effectLst/>
                          <a:latin typeface="Franklin Gothic Heavy" panose="020B0903020102020204" pitchFamily="34" charset="0"/>
                        </a:rPr>
                        <a:t>433</a:t>
                      </a:r>
                      <a:endParaRPr kumimoji="0" lang="en-GB" altLang="en-US" sz="1200" b="0" i="1" u="none" strike="noStrike" cap="none" normalizeH="0" baseline="0" dirty="0" smtClean="0">
                        <a:ln>
                          <a:noFill/>
                        </a:ln>
                        <a:solidFill>
                          <a:schemeClr val="accent2"/>
                        </a:solidFill>
                        <a:effectLst/>
                        <a:latin typeface="Franklin Gothic Heavy" panose="020B0903020102020204" pitchFamily="34" charset="0"/>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11"/>
                  </a:ext>
                </a:extLst>
              </a:tr>
              <a:tr h="363882">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25-34</a:t>
                      </a: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j-lt"/>
                          <a:cs typeface="Arial" panose="020B0604020202020204" pitchFamily="34" charset="0"/>
                        </a:rPr>
                        <a:t>4.8</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7.0</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3.3</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4.3</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1.8</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1.6</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1.0</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1.8</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1.4</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4.2</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914</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1,245</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12"/>
                  </a:ext>
                </a:extLst>
              </a:tr>
              <a:tr h="363882">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35-44</a:t>
                      </a: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3.1</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6.9</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1.8</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3.6</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0.5</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2.5</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0.0</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0.8</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2.2</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4.1</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1,057</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1,389</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13"/>
                  </a:ext>
                </a:extLst>
              </a:tr>
              <a:tr h="363882">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45-54</a:t>
                      </a: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3.4</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4.7</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2.3</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2.6</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1.1</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1.4</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0.4</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1.1</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2.3</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3.1</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1,184</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1,327</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14"/>
                  </a:ext>
                </a:extLst>
              </a:tr>
              <a:tr h="363882">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solidFill>
                            <a:schemeClr val="tx1"/>
                          </a:solidFill>
                          <a:effectLst/>
                          <a:latin typeface="+mj-lt"/>
                        </a:rPr>
                        <a:t>55-59</a:t>
                      </a:r>
                      <a:endParaRPr kumimoji="0" lang="en-GB" altLang="en-US" sz="1200" b="0" i="0" u="none" strike="noStrike" cap="none" normalizeH="0" baseline="0" dirty="0" smtClean="0">
                        <a:ln>
                          <a:noFill/>
                        </a:ln>
                        <a:solidFill>
                          <a:schemeClr val="tx1"/>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2.4</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2.7</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1.1</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1.5</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0.9</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0.7</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0.0</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0.5</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1.3</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2.0</a:t>
                      </a:r>
                      <a:endParaRPr kumimoji="0" lang="en-GB" altLang="en-US" sz="1200" b="0" i="0"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538</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en-US" sz="1200" u="none" strike="noStrike" cap="none" normalizeH="0" baseline="0" dirty="0" smtClean="0">
                          <a:ln>
                            <a:noFill/>
                          </a:ln>
                          <a:effectLst/>
                          <a:latin typeface="+mj-lt"/>
                        </a:rPr>
                        <a:t>597</a:t>
                      </a:r>
                      <a:endParaRPr kumimoji="0" lang="en-GB" altLang="en-US" sz="1200" b="0" i="1" u="none" strike="noStrike" cap="none" normalizeH="0" baseline="0" dirty="0" smtClean="0">
                        <a:ln>
                          <a:noFill/>
                        </a:ln>
                        <a:solidFill>
                          <a:srgbClr val="000000"/>
                        </a:solidFill>
                        <a:effectLst/>
                        <a:latin typeface="+mj-lt"/>
                        <a:cs typeface="Arial" panose="020B0604020202020204" pitchFamily="34" charset="0"/>
                      </a:endParaRPr>
                    </a:p>
                  </a:txBody>
                  <a:tcPr marL="8780" marR="8780" marT="8781"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tcP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r>
              <a:rPr lang="en-GB" smtClean="0"/>
              <a:t>		</a:t>
            </a:r>
            <a:fld id="{3E3CF599-16EC-4514-BCE8-03393E47B313}" type="slidenum">
              <a:rPr lang="en-GB" smtClean="0"/>
              <a:pPr/>
              <a:t>26</a:t>
            </a:fld>
            <a:endParaRPr lang="en-GB" dirty="0"/>
          </a:p>
        </p:txBody>
      </p:sp>
    </p:spTree>
    <p:extLst>
      <p:ext uri="{BB962C8B-B14F-4D97-AF65-F5344CB8AC3E}">
        <p14:creationId xmlns:p14="http://schemas.microsoft.com/office/powerpoint/2010/main" val="1078433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396" y="336034"/>
            <a:ext cx="10731154" cy="5724644"/>
          </a:xfrm>
          <a:prstGeom prst="rect">
            <a:avLst/>
          </a:prstGeom>
        </p:spPr>
        <p:txBody>
          <a:bodyPr wrap="square">
            <a:spAutoFit/>
          </a:bodyPr>
          <a:lstStyle/>
          <a:p>
            <a:pPr>
              <a:spcAft>
                <a:spcPts val="1200"/>
              </a:spcAft>
            </a:pPr>
            <a:r>
              <a:rPr lang="en-GB" sz="2400" b="1" dirty="0">
                <a:solidFill>
                  <a:srgbClr val="608CAB"/>
                </a:solidFill>
                <a:latin typeface="Candara" panose="020E0502030303020204" pitchFamily="34" charset="0"/>
              </a:rPr>
              <a:t>STAGE 3: </a:t>
            </a:r>
            <a:r>
              <a:rPr lang="en-GB" sz="2400" b="1" dirty="0">
                <a:latin typeface="Candara" panose="020E0502030303020204" pitchFamily="34" charset="0"/>
              </a:rPr>
              <a:t>Feeling </a:t>
            </a:r>
            <a:r>
              <a:rPr lang="en-GB" sz="2400" b="1" dirty="0" smtClean="0">
                <a:latin typeface="Candara" panose="020E0502030303020204" pitchFamily="34" charset="0"/>
              </a:rPr>
              <a:t>Responsible</a:t>
            </a:r>
            <a:endParaRPr lang="en-GB" sz="2400" b="1" dirty="0">
              <a:latin typeface="Candara" panose="020E0502030303020204" pitchFamily="34" charset="0"/>
            </a:endParaRPr>
          </a:p>
          <a:p>
            <a:pPr>
              <a:spcAft>
                <a:spcPts val="1200"/>
              </a:spcAft>
            </a:pPr>
            <a:r>
              <a:rPr lang="en-GB" sz="2400" b="1" dirty="0" smtClean="0">
                <a:latin typeface="Candara" panose="020E0502030303020204" pitchFamily="34" charset="0"/>
              </a:rPr>
              <a:t>*You </a:t>
            </a:r>
            <a:r>
              <a:rPr lang="en-GB" sz="2400" b="1" dirty="0">
                <a:latin typeface="Candara" panose="020E0502030303020204" pitchFamily="34" charset="0"/>
              </a:rPr>
              <a:t>are part of the community in which this is taking </a:t>
            </a:r>
            <a:r>
              <a:rPr lang="en-GB" sz="2400" b="1" dirty="0" smtClean="0">
                <a:latin typeface="Candara" panose="020E0502030303020204" pitchFamily="34" charset="0"/>
              </a:rPr>
              <a:t>place*</a:t>
            </a:r>
            <a:endParaRPr lang="en-GB" sz="2400" b="1" dirty="0">
              <a:latin typeface="Candara" panose="020E0502030303020204" pitchFamily="34" charset="0"/>
            </a:endParaRPr>
          </a:p>
          <a:p>
            <a:r>
              <a:rPr lang="en-GB" sz="2400" b="1" dirty="0">
                <a:solidFill>
                  <a:srgbClr val="608CAB"/>
                </a:solidFill>
                <a:latin typeface="Candara" panose="020E0502030303020204" pitchFamily="34" charset="0"/>
              </a:rPr>
              <a:t>We all have a responsibility to speak out</a:t>
            </a:r>
          </a:p>
          <a:p>
            <a:pPr marL="342900" indent="-342900">
              <a:buClr>
                <a:srgbClr val="608CAB"/>
              </a:buClr>
              <a:buFont typeface="Arial" panose="020B0604020202020204" pitchFamily="34" charset="0"/>
              <a:buChar char="•"/>
            </a:pPr>
            <a:r>
              <a:rPr lang="en-GB" sz="2400" b="1" dirty="0">
                <a:latin typeface="Candara" panose="020E0502030303020204" pitchFamily="34" charset="0"/>
              </a:rPr>
              <a:t>Domestic </a:t>
            </a:r>
            <a:r>
              <a:rPr lang="en-GB" sz="2400" b="1" dirty="0" smtClean="0">
                <a:latin typeface="Candara" panose="020E0502030303020204" pitchFamily="34" charset="0"/>
              </a:rPr>
              <a:t>abuse </a:t>
            </a:r>
            <a:r>
              <a:rPr lang="en-GB" sz="2400" b="1" dirty="0">
                <a:latin typeface="Candara" panose="020E0502030303020204" pitchFamily="34" charset="0"/>
              </a:rPr>
              <a:t>is a crime. It must not be ignored.</a:t>
            </a:r>
          </a:p>
          <a:p>
            <a:pPr marL="342900" indent="-342900">
              <a:buClr>
                <a:srgbClr val="608CAB"/>
              </a:buClr>
              <a:buFont typeface="Arial" panose="020B0604020202020204" pitchFamily="34" charset="0"/>
              <a:buChar char="•"/>
            </a:pPr>
            <a:r>
              <a:rPr lang="en-GB" sz="2400" b="1" dirty="0">
                <a:latin typeface="Candara" panose="020E0502030303020204" pitchFamily="34" charset="0"/>
              </a:rPr>
              <a:t>Domestic </a:t>
            </a:r>
            <a:r>
              <a:rPr lang="en-GB" sz="2400" b="1" dirty="0" smtClean="0">
                <a:latin typeface="Candara" panose="020E0502030303020204" pitchFamily="34" charset="0"/>
              </a:rPr>
              <a:t>abuse </a:t>
            </a:r>
            <a:r>
              <a:rPr lang="en-GB" sz="2400" b="1" dirty="0">
                <a:latin typeface="Candara" panose="020E0502030303020204" pitchFamily="34" charset="0"/>
              </a:rPr>
              <a:t>is protected by people's silence. If we do not speak out against it, we become part of the problem.</a:t>
            </a:r>
          </a:p>
          <a:p>
            <a:pPr marL="342900" indent="-342900">
              <a:spcAft>
                <a:spcPts val="1200"/>
              </a:spcAft>
              <a:buClr>
                <a:srgbClr val="608CAB"/>
              </a:buClr>
              <a:buFont typeface="Arial" panose="020B0604020202020204" pitchFamily="34" charset="0"/>
              <a:buChar char="•"/>
            </a:pPr>
            <a:r>
              <a:rPr lang="en-GB" sz="2400" b="1" dirty="0">
                <a:latin typeface="Candara" panose="020E0502030303020204" pitchFamily="34" charset="0"/>
              </a:rPr>
              <a:t>It hurts people who we care about</a:t>
            </a:r>
            <a:r>
              <a:rPr lang="en-GB" sz="2400" b="1" dirty="0" smtClean="0">
                <a:latin typeface="Candara" panose="020E0502030303020204" pitchFamily="34" charset="0"/>
              </a:rPr>
              <a:t>.</a:t>
            </a:r>
            <a:endParaRPr lang="en-GB" sz="2400" b="1" dirty="0">
              <a:latin typeface="Candara" panose="020E0502030303020204" pitchFamily="34" charset="0"/>
            </a:endParaRPr>
          </a:p>
          <a:p>
            <a:r>
              <a:rPr lang="en-GB" sz="2400" b="1" dirty="0">
                <a:solidFill>
                  <a:srgbClr val="608CAB"/>
                </a:solidFill>
                <a:latin typeface="Candara" panose="020E0502030303020204" pitchFamily="34" charset="0"/>
              </a:rPr>
              <a:t>Domestic violence affects us all</a:t>
            </a:r>
          </a:p>
          <a:p>
            <a:pPr marL="342900" indent="-342900">
              <a:buClr>
                <a:srgbClr val="608CAB"/>
              </a:buClr>
              <a:buFont typeface="Arial" panose="020B0604020202020204" pitchFamily="34" charset="0"/>
              <a:buChar char="•"/>
            </a:pPr>
            <a:r>
              <a:rPr lang="en-GB" sz="2400" b="1" dirty="0">
                <a:latin typeface="Candara" panose="020E0502030303020204" pitchFamily="34" charset="0"/>
              </a:rPr>
              <a:t>Many victims suffer in silence. By reaching out to a friend, you can help break their isolation.</a:t>
            </a:r>
          </a:p>
          <a:p>
            <a:pPr marL="342900" indent="-342900">
              <a:buClr>
                <a:srgbClr val="608CAB"/>
              </a:buClr>
              <a:buFont typeface="Arial" panose="020B0604020202020204" pitchFamily="34" charset="0"/>
              <a:buChar char="•"/>
            </a:pPr>
            <a:r>
              <a:rPr lang="en-GB" sz="2400" b="1" dirty="0">
                <a:latin typeface="Candara" panose="020E0502030303020204" pitchFamily="34" charset="0"/>
              </a:rPr>
              <a:t>People being abused need their friends more than ever.</a:t>
            </a:r>
          </a:p>
          <a:p>
            <a:pPr marL="342900" indent="-342900">
              <a:spcAft>
                <a:spcPts val="1200"/>
              </a:spcAft>
              <a:buClr>
                <a:srgbClr val="608CAB"/>
              </a:buClr>
              <a:buFont typeface="Arial" panose="020B0604020202020204" pitchFamily="34" charset="0"/>
              <a:buChar char="•"/>
            </a:pPr>
            <a:r>
              <a:rPr lang="en-GB" sz="2400" b="1" dirty="0">
                <a:latin typeface="Candara" panose="020E0502030303020204" pitchFamily="34" charset="0"/>
              </a:rPr>
              <a:t>People being abused often do not realise that what they are experiencing is domestic </a:t>
            </a:r>
            <a:r>
              <a:rPr lang="en-GB" sz="2400" b="1" dirty="0" smtClean="0">
                <a:latin typeface="Candara" panose="020E0502030303020204" pitchFamily="34" charset="0"/>
              </a:rPr>
              <a:t>abuse. </a:t>
            </a:r>
            <a:r>
              <a:rPr lang="en-GB" sz="2400" b="1" dirty="0">
                <a:latin typeface="Candara" panose="020E0502030303020204" pitchFamily="34" charset="0"/>
              </a:rPr>
              <a:t>You can help your friend to recognise the signs and be safe</a:t>
            </a:r>
            <a:r>
              <a:rPr lang="en-GB" sz="2400" b="1" dirty="0" smtClean="0">
                <a:latin typeface="Candara" panose="020E0502030303020204" pitchFamily="34" charset="0"/>
              </a:rPr>
              <a:t>.</a:t>
            </a:r>
            <a:endParaRPr lang="en-GB" sz="2400" b="1" dirty="0">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	(www.refuge.org)</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27</a:t>
            </a:fld>
            <a:endParaRPr lang="en-GB" dirty="0"/>
          </a:p>
        </p:txBody>
      </p:sp>
    </p:spTree>
    <p:extLst>
      <p:ext uri="{BB962C8B-B14F-4D97-AF65-F5344CB8AC3E}">
        <p14:creationId xmlns:p14="http://schemas.microsoft.com/office/powerpoint/2010/main" val="3554974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819" y="805934"/>
            <a:ext cx="10184363" cy="4955203"/>
          </a:xfrm>
          <a:prstGeom prst="rect">
            <a:avLst/>
          </a:prstGeom>
        </p:spPr>
        <p:txBody>
          <a:bodyPr wrap="square">
            <a:spAutoFit/>
          </a:bodyPr>
          <a:lstStyle/>
          <a:p>
            <a:r>
              <a:rPr lang="en-GB" sz="3600" b="1" dirty="0">
                <a:latin typeface="Candara" panose="020E0502030303020204" pitchFamily="34" charset="0"/>
              </a:rPr>
              <a:t>A student writes</a:t>
            </a:r>
            <a:r>
              <a:rPr lang="en-GB" sz="3600" b="1" dirty="0" smtClean="0">
                <a:latin typeface="Candara" panose="020E0502030303020204" pitchFamily="34" charset="0"/>
              </a:rPr>
              <a:t>:</a:t>
            </a:r>
          </a:p>
          <a:p>
            <a:r>
              <a:rPr lang="en-GB" sz="3600" b="1" dirty="0" smtClean="0">
                <a:solidFill>
                  <a:schemeClr val="accent3"/>
                </a:solidFill>
                <a:latin typeface="Candara" panose="020E0502030303020204" pitchFamily="34" charset="0"/>
              </a:rPr>
              <a:t>“</a:t>
            </a:r>
            <a:r>
              <a:rPr lang="en-GB" sz="3600" b="1" dirty="0">
                <a:solidFill>
                  <a:schemeClr val="accent3"/>
                </a:solidFill>
                <a:latin typeface="Candara" panose="020E0502030303020204" pitchFamily="34" charset="0"/>
              </a:rPr>
              <a:t>Preconceptions of domestic violence are so deeply-rooted that people think it doesn't happen in student relationships. It also means that people generally have no idea how to handle the situation. I can now forgive friends who didn't know where to stand at the time, but educating students is vital if we wish to fully support sufferers.”</a:t>
            </a:r>
          </a:p>
          <a:p>
            <a:endParaRPr lang="en-GB" sz="1400" b="1" dirty="0" smtClean="0">
              <a:solidFill>
                <a:schemeClr val="tx1">
                  <a:lumMod val="50000"/>
                  <a:lumOff val="50000"/>
                </a:schemeClr>
              </a:solidFill>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http://www.theguardian.com/education/mortarboard/2014/mar/07/domestic-violence-students-universities</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28</a:t>
            </a:fld>
            <a:endParaRPr lang="en-GB" dirty="0"/>
          </a:p>
        </p:txBody>
      </p:sp>
    </p:spTree>
    <p:extLst>
      <p:ext uri="{BB962C8B-B14F-4D97-AF65-F5344CB8AC3E}">
        <p14:creationId xmlns:p14="http://schemas.microsoft.com/office/powerpoint/2010/main" val="3763590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910" y="869434"/>
            <a:ext cx="6564618" cy="523220"/>
          </a:xfrm>
          <a:prstGeom prst="rect">
            <a:avLst/>
          </a:prstGeom>
        </p:spPr>
        <p:txBody>
          <a:bodyPr wrap="none">
            <a:spAutoFit/>
          </a:bodyPr>
          <a:lstStyle/>
          <a:p>
            <a:r>
              <a:rPr lang="en-GB" sz="2800" b="1" dirty="0">
                <a:solidFill>
                  <a:schemeClr val="accent4"/>
                </a:solidFill>
                <a:latin typeface="Candara" panose="020E0502030303020204" pitchFamily="34" charset="0"/>
              </a:rPr>
              <a:t>Mental Health Impact of Domestic Abuse</a:t>
            </a:r>
            <a:r>
              <a:rPr lang="en-GB" sz="2800" b="1" dirty="0" smtClean="0">
                <a:solidFill>
                  <a:schemeClr val="accent4"/>
                </a:solidFill>
                <a:latin typeface="Candara" panose="020E0502030303020204" pitchFamily="34" charset="0"/>
              </a:rPr>
              <a:t>:</a:t>
            </a:r>
            <a:endParaRPr lang="en-GB" sz="2800" b="1" dirty="0">
              <a:solidFill>
                <a:schemeClr val="accent4"/>
              </a:solidFill>
              <a:latin typeface="Candara" panose="020E0502030303020204" pitchFamily="34" charset="0"/>
            </a:endParaRPr>
          </a:p>
        </p:txBody>
      </p:sp>
      <p:sp>
        <p:nvSpPr>
          <p:cNvPr id="3" name="Rectangle 2"/>
          <p:cNvSpPr/>
          <p:nvPr/>
        </p:nvSpPr>
        <p:spPr>
          <a:xfrm>
            <a:off x="1002909" y="1726133"/>
            <a:ext cx="10181557" cy="3078623"/>
          </a:xfrm>
          <a:prstGeom prst="rect">
            <a:avLst/>
          </a:prstGeom>
        </p:spPr>
        <p:txBody>
          <a:bodyPr numCol="2" spcCol="360000">
            <a:noAutofit/>
          </a:bodyPr>
          <a:lstStyle/>
          <a:p>
            <a:pPr marL="457200" indent="-457200">
              <a:buClr>
                <a:schemeClr val="accent3"/>
              </a:buClr>
              <a:buFont typeface="Arial" panose="020B0604020202020204" pitchFamily="34" charset="0"/>
              <a:buChar char="•"/>
            </a:pPr>
            <a:r>
              <a:rPr lang="en-GB" sz="3600" b="1" dirty="0">
                <a:latin typeface="Candara" panose="020E0502030303020204" pitchFamily="34" charset="0"/>
              </a:rPr>
              <a:t>Studies affected</a:t>
            </a:r>
          </a:p>
          <a:p>
            <a:pPr marL="457200" indent="-457200">
              <a:buClr>
                <a:schemeClr val="accent3"/>
              </a:buClr>
              <a:buFont typeface="Arial" panose="020B0604020202020204" pitchFamily="34" charset="0"/>
              <a:buChar char="•"/>
            </a:pPr>
            <a:r>
              <a:rPr lang="en-GB" sz="3600" b="1" dirty="0">
                <a:latin typeface="Candara" panose="020E0502030303020204" pitchFamily="34" charset="0"/>
              </a:rPr>
              <a:t>Relationships affected</a:t>
            </a:r>
          </a:p>
          <a:p>
            <a:pPr marL="457200" indent="-457200">
              <a:buClr>
                <a:schemeClr val="accent3"/>
              </a:buClr>
              <a:buFont typeface="Arial" panose="020B0604020202020204" pitchFamily="34" charset="0"/>
              <a:buChar char="•"/>
            </a:pPr>
            <a:r>
              <a:rPr lang="en-GB" sz="3600" b="1" dirty="0">
                <a:latin typeface="Candara" panose="020E0502030303020204" pitchFamily="34" charset="0"/>
              </a:rPr>
              <a:t>Post-traumatic stress </a:t>
            </a:r>
          </a:p>
          <a:p>
            <a:pPr marL="457200" indent="-457200">
              <a:buClr>
                <a:schemeClr val="accent3"/>
              </a:buClr>
              <a:buFont typeface="Arial" panose="020B0604020202020204" pitchFamily="34" charset="0"/>
              <a:buChar char="•"/>
            </a:pPr>
            <a:r>
              <a:rPr lang="en-GB" sz="3600" b="1" dirty="0">
                <a:latin typeface="Candara" panose="020E0502030303020204" pitchFamily="34" charset="0"/>
              </a:rPr>
              <a:t>Anxiety</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Depression</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Panic attacks</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Sense of isolation</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Loss of confidence</a:t>
            </a:r>
          </a:p>
          <a:p>
            <a:pPr marL="457200" indent="-457200">
              <a:buClr>
                <a:schemeClr val="accent3"/>
              </a:buClr>
              <a:buFont typeface="Arial" panose="020B0604020202020204" pitchFamily="34" charset="0"/>
              <a:buChar char="•"/>
            </a:pPr>
            <a:r>
              <a:rPr lang="en-GB" sz="3600" b="1" dirty="0" smtClean="0">
                <a:latin typeface="Candara" panose="020E0502030303020204" pitchFamily="34" charset="0"/>
              </a:rPr>
              <a:t>Suicidal thoughts</a:t>
            </a:r>
            <a:endParaRPr lang="en-GB" sz="3600" b="1" dirty="0">
              <a:latin typeface="Candara" panose="020E0502030303020204" pitchFamily="34" charset="0"/>
            </a:endParaRPr>
          </a:p>
        </p:txBody>
      </p:sp>
      <p:sp>
        <p:nvSpPr>
          <p:cNvPr id="4" name="Rectangle 3"/>
          <p:cNvSpPr/>
          <p:nvPr/>
        </p:nvSpPr>
        <p:spPr>
          <a:xfrm>
            <a:off x="1002909" y="4568736"/>
            <a:ext cx="7190752" cy="954107"/>
          </a:xfrm>
          <a:prstGeom prst="rect">
            <a:avLst/>
          </a:prstGeom>
        </p:spPr>
        <p:txBody>
          <a:bodyPr wrap="square">
            <a:spAutoFit/>
          </a:bodyPr>
          <a:lstStyle/>
          <a:p>
            <a:r>
              <a:rPr lang="en-GB" sz="1400" dirty="0">
                <a:solidFill>
                  <a:schemeClr val="tx1">
                    <a:lumMod val="50000"/>
                    <a:lumOff val="50000"/>
                  </a:schemeClr>
                </a:solidFill>
              </a:rPr>
              <a:t>Adapted </a:t>
            </a:r>
            <a:r>
              <a:rPr lang="en-GB" sz="1400" dirty="0" smtClean="0">
                <a:solidFill>
                  <a:schemeClr val="tx1">
                    <a:lumMod val="50000"/>
                    <a:lumOff val="50000"/>
                  </a:schemeClr>
                </a:solidFill>
              </a:rPr>
              <a:t>from: </a:t>
            </a:r>
          </a:p>
          <a:p>
            <a:r>
              <a:rPr lang="en-GB" sz="1400" dirty="0" smtClean="0">
                <a:solidFill>
                  <a:schemeClr val="tx1">
                    <a:lumMod val="50000"/>
                    <a:lumOff val="50000"/>
                  </a:schemeClr>
                </a:solidFill>
              </a:rPr>
              <a:t>Horley</a:t>
            </a:r>
            <a:r>
              <a:rPr lang="en-GB" sz="1400" dirty="0">
                <a:solidFill>
                  <a:schemeClr val="tx1">
                    <a:lumMod val="50000"/>
                    <a:lumOff val="50000"/>
                  </a:schemeClr>
                </a:solidFill>
              </a:rPr>
              <a:t>, S. (2001). </a:t>
            </a:r>
            <a:r>
              <a:rPr lang="en-GB" sz="1400" i="1" dirty="0">
                <a:solidFill>
                  <a:schemeClr val="tx1">
                    <a:lumMod val="50000"/>
                    <a:lumOff val="50000"/>
                  </a:schemeClr>
                </a:solidFill>
              </a:rPr>
              <a:t>Power &amp; </a:t>
            </a:r>
            <a:r>
              <a:rPr lang="en-GB" sz="1400" i="1" dirty="0" smtClean="0">
                <a:solidFill>
                  <a:schemeClr val="tx1">
                    <a:lumMod val="50000"/>
                    <a:lumOff val="50000"/>
                  </a:schemeClr>
                </a:solidFill>
              </a:rPr>
              <a:t>Control</a:t>
            </a:r>
            <a:r>
              <a:rPr lang="en-GB" sz="1400" dirty="0" smtClean="0">
                <a:solidFill>
                  <a:schemeClr val="tx1">
                    <a:lumMod val="50000"/>
                    <a:lumOff val="50000"/>
                  </a:schemeClr>
                </a:solidFill>
              </a:rPr>
              <a:t>. London</a:t>
            </a:r>
            <a:r>
              <a:rPr lang="en-GB" sz="1400" dirty="0">
                <a:solidFill>
                  <a:schemeClr val="tx1">
                    <a:lumMod val="50000"/>
                    <a:lumOff val="50000"/>
                  </a:schemeClr>
                </a:solidFill>
              </a:rPr>
              <a:t>: Random House; </a:t>
            </a:r>
            <a:endParaRPr lang="en-GB" sz="1400" dirty="0" smtClean="0">
              <a:solidFill>
                <a:schemeClr val="tx1">
                  <a:lumMod val="50000"/>
                  <a:lumOff val="50000"/>
                </a:schemeClr>
              </a:solidFill>
            </a:endParaRPr>
          </a:p>
          <a:p>
            <a:r>
              <a:rPr lang="en-GB" sz="1400" dirty="0" smtClean="0">
                <a:solidFill>
                  <a:schemeClr val="tx1">
                    <a:lumMod val="50000"/>
                    <a:lumOff val="50000"/>
                  </a:schemeClr>
                </a:solidFill>
              </a:rPr>
              <a:t>NUS </a:t>
            </a:r>
            <a:r>
              <a:rPr lang="en-GB" sz="1400" dirty="0">
                <a:solidFill>
                  <a:schemeClr val="tx1">
                    <a:lumMod val="50000"/>
                    <a:lumOff val="50000"/>
                  </a:schemeClr>
                </a:solidFill>
              </a:rPr>
              <a:t>(2011) </a:t>
            </a:r>
            <a:r>
              <a:rPr lang="en-GB" sz="1400" i="1" dirty="0">
                <a:solidFill>
                  <a:schemeClr val="tx1">
                    <a:lumMod val="50000"/>
                    <a:lumOff val="50000"/>
                  </a:schemeClr>
                </a:solidFill>
              </a:rPr>
              <a:t>Hidden Marks report</a:t>
            </a:r>
            <a:r>
              <a:rPr lang="en-GB" sz="1400" dirty="0">
                <a:solidFill>
                  <a:schemeClr val="tx1">
                    <a:lumMod val="50000"/>
                    <a:lumOff val="50000"/>
                  </a:schemeClr>
                </a:solidFill>
              </a:rPr>
              <a:t>; </a:t>
            </a:r>
            <a:endParaRPr lang="en-GB" sz="1400" dirty="0" smtClean="0">
              <a:solidFill>
                <a:schemeClr val="tx1">
                  <a:lumMod val="50000"/>
                  <a:lumOff val="50000"/>
                </a:schemeClr>
              </a:solidFill>
            </a:endParaRPr>
          </a:p>
          <a:p>
            <a:r>
              <a:rPr lang="en-GB" sz="1400" dirty="0" smtClean="0">
                <a:solidFill>
                  <a:schemeClr val="tx1">
                    <a:lumMod val="50000"/>
                    <a:lumOff val="50000"/>
                  </a:schemeClr>
                </a:solidFill>
              </a:rPr>
              <a:t>WHO </a:t>
            </a:r>
            <a:r>
              <a:rPr lang="en-GB" sz="1400" dirty="0">
                <a:solidFill>
                  <a:schemeClr val="tx1">
                    <a:lumMod val="50000"/>
                    <a:lumOff val="50000"/>
                  </a:schemeClr>
                </a:solidFill>
              </a:rPr>
              <a:t>(2005) </a:t>
            </a:r>
            <a:r>
              <a:rPr lang="en-GB" sz="1400" i="1" dirty="0">
                <a:solidFill>
                  <a:schemeClr val="tx1">
                    <a:lumMod val="50000"/>
                    <a:lumOff val="50000"/>
                  </a:schemeClr>
                </a:solidFill>
              </a:rPr>
              <a:t>Multicountry Study on Women’s Health and Domestic Violence Against Women</a:t>
            </a:r>
            <a:r>
              <a:rPr lang="en-GB" sz="1400" dirty="0">
                <a:solidFill>
                  <a:schemeClr val="tx1">
                    <a:lumMod val="50000"/>
                    <a:lumOff val="50000"/>
                  </a:schemeClr>
                </a:solidFill>
              </a:rPr>
              <a:t>.</a:t>
            </a:r>
          </a:p>
        </p:txBody>
      </p:sp>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29</a:t>
            </a:fld>
            <a:endParaRPr lang="en-GB" dirty="0"/>
          </a:p>
        </p:txBody>
      </p:sp>
    </p:spTree>
    <p:extLst>
      <p:ext uri="{BB962C8B-B14F-4D97-AF65-F5344CB8AC3E}">
        <p14:creationId xmlns:p14="http://schemas.microsoft.com/office/powerpoint/2010/main" val="1760946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0430" y="408369"/>
            <a:ext cx="6389891" cy="646331"/>
          </a:xfrm>
          <a:prstGeom prst="rect">
            <a:avLst/>
          </a:prstGeom>
        </p:spPr>
        <p:txBody>
          <a:bodyPr wrap="none">
            <a:spAutoFit/>
          </a:bodyPr>
          <a:lstStyle/>
          <a:p>
            <a:r>
              <a:rPr lang="en-GB" sz="3600" b="1" dirty="0">
                <a:solidFill>
                  <a:schemeClr val="accent4"/>
                </a:solidFill>
                <a:latin typeface="Candara" panose="020E0502030303020204" pitchFamily="34" charset="0"/>
              </a:rPr>
              <a:t>This is a bystander programme:</a:t>
            </a:r>
          </a:p>
        </p:txBody>
      </p:sp>
      <p:sp>
        <p:nvSpPr>
          <p:cNvPr id="4" name="Rectangle 3"/>
          <p:cNvSpPr/>
          <p:nvPr/>
        </p:nvSpPr>
        <p:spPr>
          <a:xfrm>
            <a:off x="1015313" y="1762502"/>
            <a:ext cx="10161373" cy="2585323"/>
          </a:xfrm>
          <a:prstGeom prst="rect">
            <a:avLst/>
          </a:prstGeom>
        </p:spPr>
        <p:txBody>
          <a:bodyPr wrap="square">
            <a:spAutoFit/>
          </a:bodyPr>
          <a:lstStyle/>
          <a:p>
            <a:pPr algn="ctr"/>
            <a:r>
              <a:rPr lang="en-GB" sz="5400" b="1" dirty="0" smtClean="0">
                <a:solidFill>
                  <a:schemeClr val="accent3"/>
                </a:solidFill>
                <a:latin typeface="Candara" panose="020E0502030303020204" pitchFamily="34" charset="0"/>
              </a:rPr>
              <a:t>EMPOWERING YOU AS BYSTANDERS TO INTERVENE TO PREVENT VIOLENCE</a:t>
            </a:r>
            <a:endParaRPr lang="en-GB" sz="5400" b="1" dirty="0">
              <a:solidFill>
                <a:schemeClr val="accent3"/>
              </a:solidFill>
              <a:latin typeface="Candara" panose="020E0502030303020204" pitchFamily="34" charset="0"/>
            </a:endParaRPr>
          </a:p>
        </p:txBody>
      </p:sp>
      <p:sp>
        <p:nvSpPr>
          <p:cNvPr id="2" name="Rectangle 1"/>
          <p:cNvSpPr/>
          <p:nvPr/>
        </p:nvSpPr>
        <p:spPr>
          <a:xfrm>
            <a:off x="1015313" y="5055626"/>
            <a:ext cx="10161373" cy="646331"/>
          </a:xfrm>
          <a:prstGeom prst="rect">
            <a:avLst/>
          </a:prstGeom>
        </p:spPr>
        <p:txBody>
          <a:bodyPr wrap="square">
            <a:spAutoFit/>
          </a:bodyPr>
          <a:lstStyle/>
          <a:p>
            <a:r>
              <a:rPr lang="en-GB" b="1" dirty="0">
                <a:latin typeface="Candara" panose="020E0502030303020204" pitchFamily="34" charset="0"/>
              </a:rPr>
              <a:t>Warning: </a:t>
            </a:r>
            <a:r>
              <a:rPr lang="en-GB" b="1" dirty="0" smtClean="0">
                <a:latin typeface="Candara" panose="020E0502030303020204" pitchFamily="34" charset="0"/>
              </a:rPr>
              <a:t>Relationship </a:t>
            </a:r>
            <a:r>
              <a:rPr lang="en-GB" b="1" dirty="0">
                <a:latin typeface="Candara" panose="020E0502030303020204" pitchFamily="34" charset="0"/>
              </a:rPr>
              <a:t>abuse victims need specialist support – do not try to influence a victim’s decisions about staying in, or leaving, an abusive relationship.</a:t>
            </a:r>
          </a:p>
        </p:txBody>
      </p:sp>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3</a:t>
            </a:fld>
            <a:endParaRPr lang="en-GB" dirty="0"/>
          </a:p>
        </p:txBody>
      </p:sp>
    </p:spTree>
    <p:extLst>
      <p:ext uri="{BB962C8B-B14F-4D97-AF65-F5344CB8AC3E}">
        <p14:creationId xmlns:p14="http://schemas.microsoft.com/office/powerpoint/2010/main" val="111536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998" y="450334"/>
            <a:ext cx="10083800" cy="1477328"/>
          </a:xfrm>
          <a:prstGeom prst="rect">
            <a:avLst/>
          </a:prstGeom>
        </p:spPr>
        <p:txBody>
          <a:bodyPr wrap="square">
            <a:spAutoFit/>
          </a:bodyPr>
          <a:lstStyle/>
          <a:p>
            <a:r>
              <a:rPr lang="en-GB" sz="3600" b="1" dirty="0">
                <a:solidFill>
                  <a:schemeClr val="accent4"/>
                </a:solidFill>
                <a:latin typeface="Candara" panose="020E0502030303020204" pitchFamily="34" charset="0"/>
              </a:rPr>
              <a:t>Cost to society</a:t>
            </a:r>
            <a:r>
              <a:rPr lang="en-GB" sz="3600" b="1" dirty="0" smtClean="0">
                <a:solidFill>
                  <a:schemeClr val="accent4"/>
                </a:solidFill>
                <a:latin typeface="Candara" panose="020E0502030303020204" pitchFamily="34" charset="0"/>
              </a:rPr>
              <a:t>:</a:t>
            </a:r>
          </a:p>
          <a:p>
            <a:endParaRPr lang="en-GB" b="1" dirty="0">
              <a:latin typeface="Candara" panose="020E0502030303020204" pitchFamily="34" charset="0"/>
            </a:endParaRPr>
          </a:p>
          <a:p>
            <a:r>
              <a:rPr lang="en-GB" b="1" dirty="0">
                <a:latin typeface="Candara" panose="020E0502030303020204" pitchFamily="34" charset="0"/>
              </a:rPr>
              <a:t>Domestic abuse costs the Scottish economy £2.3 billion a year and </a:t>
            </a:r>
            <a:r>
              <a:rPr lang="en-GB" b="1" dirty="0" smtClean="0">
                <a:latin typeface="Candara" panose="020E0502030303020204" pitchFamily="34" charset="0"/>
              </a:rPr>
              <a:t>the </a:t>
            </a:r>
            <a:r>
              <a:rPr lang="en-GB" b="1" dirty="0">
                <a:latin typeface="Candara" panose="020E0502030303020204" pitchFamily="34" charset="0"/>
              </a:rPr>
              <a:t>UK tax payer an estimated £15.7bn per </a:t>
            </a:r>
            <a:r>
              <a:rPr lang="en-GB" b="1" dirty="0" smtClean="0">
                <a:latin typeface="Candara" panose="020E0502030303020204" pitchFamily="34" charset="0"/>
              </a:rPr>
              <a:t>year (Scottish </a:t>
            </a:r>
            <a:r>
              <a:rPr lang="en-GB" b="1" dirty="0">
                <a:latin typeface="Candara" panose="020E0502030303020204" pitchFamily="34" charset="0"/>
              </a:rPr>
              <a:t>Government; Walby, </a:t>
            </a:r>
            <a:r>
              <a:rPr lang="en-GB" b="1" dirty="0" smtClean="0">
                <a:latin typeface="Candara" panose="020E0502030303020204" pitchFamily="34" charset="0"/>
              </a:rPr>
              <a:t>2009)</a:t>
            </a:r>
            <a:endParaRPr lang="en-GB" b="1" dirty="0">
              <a:latin typeface="Candara" panose="020E0502030303020204" pitchFamily="34" charset="0"/>
            </a:endParaRPr>
          </a:p>
        </p:txBody>
      </p:sp>
      <p:grpSp>
        <p:nvGrpSpPr>
          <p:cNvPr id="5" name="Group 4"/>
          <p:cNvGrpSpPr/>
          <p:nvPr/>
        </p:nvGrpSpPr>
        <p:grpSpPr>
          <a:xfrm>
            <a:off x="2117600" y="2298353"/>
            <a:ext cx="7956801" cy="3690044"/>
            <a:chOff x="2088900" y="2031653"/>
            <a:chExt cx="7956801" cy="3690044"/>
          </a:xfrm>
        </p:grpSpPr>
        <p:sp>
          <p:nvSpPr>
            <p:cNvPr id="3" name="Rectangle 2"/>
            <p:cNvSpPr/>
            <p:nvPr/>
          </p:nvSpPr>
          <p:spPr>
            <a:xfrm>
              <a:off x="2088900" y="5198477"/>
              <a:ext cx="7956801" cy="523220"/>
            </a:xfrm>
            <a:prstGeom prst="rect">
              <a:avLst/>
            </a:prstGeom>
          </p:spPr>
          <p:txBody>
            <a:bodyPr wrap="square">
              <a:spAutoFit/>
            </a:bodyPr>
            <a:lstStyle/>
            <a:p>
              <a:r>
                <a:rPr lang="en-GB" sz="1400" b="1" dirty="0" smtClean="0">
                  <a:solidFill>
                    <a:schemeClr val="tx1">
                      <a:lumMod val="50000"/>
                      <a:lumOff val="50000"/>
                    </a:schemeClr>
                  </a:solidFill>
                  <a:latin typeface="Candara" panose="020E0502030303020204" pitchFamily="34" charset="0"/>
                </a:rPr>
                <a:t>(http</a:t>
              </a:r>
              <a:r>
                <a:rPr lang="en-GB" sz="1400" b="1" dirty="0">
                  <a:solidFill>
                    <a:schemeClr val="tx1">
                      <a:lumMod val="50000"/>
                      <a:lumOff val="50000"/>
                    </a:schemeClr>
                  </a:solidFill>
                  <a:latin typeface="Candara" panose="020E0502030303020204" pitchFamily="34" charset="0"/>
                </a:rPr>
                <a:t>://www.hmic.gov.uk/wp-content/uploads/2014/04/improving-the-police-response-to-domestic-abuse.pdf - p.28)</a:t>
              </a:r>
            </a:p>
          </p:txBody>
        </p:sp>
        <p:sp>
          <p:nvSpPr>
            <p:cNvPr id="4" name="Round Diagonal Corner Rectangle 3"/>
            <p:cNvSpPr/>
            <p:nvPr/>
          </p:nvSpPr>
          <p:spPr>
            <a:xfrm>
              <a:off x="2088900" y="2031653"/>
              <a:ext cx="7956800" cy="3166824"/>
            </a:xfrm>
            <a:prstGeom prst="round2DiagRect">
              <a:avLst/>
            </a:prstGeom>
            <a:solidFill>
              <a:schemeClr val="accent3">
                <a:lumMod val="20000"/>
                <a:lumOff val="80000"/>
              </a:schemeClr>
            </a:solidFill>
          </p:spPr>
          <p:txBody>
            <a:bodyPr wrap="square">
              <a:spAutoFit/>
            </a:bodyPr>
            <a:lstStyle/>
            <a:p>
              <a:r>
                <a:rPr lang="en-GB" b="1" dirty="0" smtClean="0">
                  <a:latin typeface="Candara" panose="020E0502030303020204" pitchFamily="34" charset="0"/>
                </a:rPr>
                <a:t>2015-16 </a:t>
              </a:r>
              <a:r>
                <a:rPr lang="en-GB" b="1" dirty="0">
                  <a:latin typeface="Candara" panose="020E0502030303020204" pitchFamily="34" charset="0"/>
                </a:rPr>
                <a:t>- </a:t>
              </a:r>
              <a:r>
                <a:rPr lang="en-GB" b="1" dirty="0">
                  <a:solidFill>
                    <a:schemeClr val="accent4"/>
                  </a:solidFill>
                  <a:latin typeface="Candara" panose="020E0502030303020204" pitchFamily="34" charset="0"/>
                </a:rPr>
                <a:t>58,104</a:t>
              </a:r>
              <a:r>
                <a:rPr lang="en-GB" b="1" dirty="0">
                  <a:latin typeface="Candara" panose="020E0502030303020204" pitchFamily="34" charset="0"/>
                </a:rPr>
                <a:t> DA incidents recorded by Police Scotland (Scot Gvt, </a:t>
              </a:r>
              <a:r>
                <a:rPr lang="en-GB" b="1" dirty="0" smtClean="0">
                  <a:latin typeface="Candara" panose="020E0502030303020204" pitchFamily="34" charset="0"/>
                </a:rPr>
                <a:t>2016)</a:t>
              </a:r>
            </a:p>
            <a:p>
              <a:endParaRPr lang="en-GB" b="1" dirty="0">
                <a:latin typeface="Candara" panose="020E0502030303020204" pitchFamily="34" charset="0"/>
              </a:endParaRPr>
            </a:p>
            <a:p>
              <a:r>
                <a:rPr lang="en-GB" b="1" dirty="0" smtClean="0">
                  <a:latin typeface="Candara" panose="020E0502030303020204" pitchFamily="34" charset="0"/>
                </a:rPr>
                <a:t>Domestic Abuse related crime is </a:t>
              </a:r>
              <a:endParaRPr lang="en-GB" b="1" dirty="0">
                <a:latin typeface="Candara" panose="020E0502030303020204" pitchFamily="34" charset="0"/>
              </a:endParaRPr>
            </a:p>
            <a:p>
              <a:r>
                <a:rPr lang="en-GB" b="1" dirty="0" smtClean="0">
                  <a:latin typeface="Candara" panose="020E0502030303020204" pitchFamily="34" charset="0"/>
                </a:rPr>
                <a:t>	8%    of </a:t>
              </a:r>
              <a:r>
                <a:rPr lang="en-GB" b="1" dirty="0">
                  <a:latin typeface="Candara" panose="020E0502030303020204" pitchFamily="34" charset="0"/>
                </a:rPr>
                <a:t>total crime 	</a:t>
              </a:r>
            </a:p>
            <a:p>
              <a:r>
                <a:rPr lang="en-GB" b="1" dirty="0" smtClean="0">
                  <a:latin typeface="Candara" panose="020E0502030303020204" pitchFamily="34" charset="0"/>
                </a:rPr>
                <a:t>	11</a:t>
              </a:r>
              <a:r>
                <a:rPr lang="en-GB" b="1" dirty="0">
                  <a:latin typeface="Candara" panose="020E0502030303020204" pitchFamily="34" charset="0"/>
                </a:rPr>
                <a:t>% </a:t>
              </a:r>
              <a:r>
                <a:rPr lang="en-GB" b="1" dirty="0" smtClean="0">
                  <a:latin typeface="Candara" panose="020E0502030303020204" pitchFamily="34" charset="0"/>
                </a:rPr>
                <a:t>  of </a:t>
              </a:r>
              <a:r>
                <a:rPr lang="en-GB" b="1" dirty="0">
                  <a:latin typeface="Candara" panose="020E0502030303020204" pitchFamily="34" charset="0"/>
                </a:rPr>
                <a:t>all recorded sexual offences 	</a:t>
              </a:r>
            </a:p>
            <a:p>
              <a:r>
                <a:rPr lang="en-GB" b="1" dirty="0" smtClean="0">
                  <a:latin typeface="Candara" panose="020E0502030303020204" pitchFamily="34" charset="0"/>
                </a:rPr>
                <a:t>	33</a:t>
              </a:r>
              <a:r>
                <a:rPr lang="en-GB" b="1" dirty="0">
                  <a:latin typeface="Candara" panose="020E0502030303020204" pitchFamily="34" charset="0"/>
                </a:rPr>
                <a:t>% </a:t>
              </a:r>
              <a:r>
                <a:rPr lang="en-GB" b="1" dirty="0" smtClean="0">
                  <a:latin typeface="Candara" panose="020E0502030303020204" pitchFamily="34" charset="0"/>
                </a:rPr>
                <a:t> of </a:t>
              </a:r>
              <a:r>
                <a:rPr lang="en-GB" b="1" dirty="0">
                  <a:latin typeface="Candara" panose="020E0502030303020204" pitchFamily="34" charset="0"/>
                </a:rPr>
                <a:t>all recorded assault with injury crimes 	</a:t>
              </a:r>
              <a:endParaRPr lang="en-GB" b="1" dirty="0" smtClean="0">
                <a:latin typeface="Candara" panose="020E0502030303020204" pitchFamily="34" charset="0"/>
              </a:endParaRPr>
            </a:p>
            <a:p>
              <a:r>
                <a:rPr lang="en-GB" b="1" dirty="0">
                  <a:latin typeface="Candara" panose="020E0502030303020204" pitchFamily="34" charset="0"/>
                </a:rPr>
                <a:t>	</a:t>
              </a:r>
              <a:r>
                <a:rPr lang="en-GB" b="1" dirty="0" smtClean="0">
                  <a:latin typeface="Candara" panose="020E0502030303020204" pitchFamily="34" charset="0"/>
                </a:rPr>
                <a:t>49</a:t>
              </a:r>
              <a:r>
                <a:rPr lang="en-GB" b="1" dirty="0">
                  <a:latin typeface="Candara" panose="020E0502030303020204" pitchFamily="34" charset="0"/>
                </a:rPr>
                <a:t>% </a:t>
              </a:r>
              <a:r>
                <a:rPr lang="en-GB" b="1" dirty="0" smtClean="0">
                  <a:latin typeface="Candara" panose="020E0502030303020204" pitchFamily="34" charset="0"/>
                </a:rPr>
                <a:t>of </a:t>
              </a:r>
              <a:r>
                <a:rPr lang="en-GB" b="1" dirty="0">
                  <a:latin typeface="Candara" panose="020E0502030303020204" pitchFamily="34" charset="0"/>
                </a:rPr>
                <a:t>all recorded harassment crimes 	</a:t>
              </a:r>
            </a:p>
            <a:p>
              <a:endParaRPr lang="en-GB" b="1" dirty="0" smtClean="0">
                <a:latin typeface="Candara" panose="020E0502030303020204" pitchFamily="34" charset="0"/>
              </a:endParaRPr>
            </a:p>
            <a:p>
              <a:r>
                <a:rPr lang="en-GB" b="1" dirty="0" smtClean="0">
                  <a:latin typeface="Candara" panose="020E0502030303020204" pitchFamily="34" charset="0"/>
                </a:rPr>
                <a:t>On </a:t>
              </a:r>
              <a:r>
                <a:rPr lang="en-GB" b="1" dirty="0">
                  <a:latin typeface="Candara" panose="020E0502030303020204" pitchFamily="34" charset="0"/>
                </a:rPr>
                <a:t>average every 30 seconds someone contacts the police for assistance with domestic abuse 2012-2013</a:t>
              </a:r>
            </a:p>
          </p:txBody>
        </p:sp>
      </p:grpSp>
      <p:sp>
        <p:nvSpPr>
          <p:cNvPr id="6" name="Slide Number Placeholder 5"/>
          <p:cNvSpPr>
            <a:spLocks noGrp="1"/>
          </p:cNvSpPr>
          <p:nvPr>
            <p:ph type="sldNum" sz="quarter" idx="12"/>
          </p:nvPr>
        </p:nvSpPr>
        <p:spPr/>
        <p:txBody>
          <a:bodyPr/>
          <a:lstStyle/>
          <a:p>
            <a:r>
              <a:rPr lang="en-GB" smtClean="0"/>
              <a:t>		</a:t>
            </a:r>
            <a:fld id="{3E3CF599-16EC-4514-BCE8-03393E47B313}" type="slidenum">
              <a:rPr lang="en-GB" smtClean="0"/>
              <a:pPr/>
              <a:t>30</a:t>
            </a:fld>
            <a:endParaRPr lang="en-GB" dirty="0"/>
          </a:p>
        </p:txBody>
      </p:sp>
    </p:spTree>
    <p:extLst>
      <p:ext uri="{BB962C8B-B14F-4D97-AF65-F5344CB8AC3E}">
        <p14:creationId xmlns:p14="http://schemas.microsoft.com/office/powerpoint/2010/main" val="3278446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2331" y="386834"/>
            <a:ext cx="10057555" cy="5278368"/>
          </a:xfrm>
          <a:prstGeom prst="rect">
            <a:avLst/>
          </a:prstGeom>
        </p:spPr>
        <p:txBody>
          <a:bodyPr wrap="square">
            <a:spAutoFit/>
          </a:bodyPr>
          <a:lstStyle/>
          <a:p>
            <a:r>
              <a:rPr lang="en-GB" sz="2300" b="1" dirty="0">
                <a:solidFill>
                  <a:schemeClr val="accent4"/>
                </a:solidFill>
                <a:latin typeface="Candara" panose="020E0502030303020204" pitchFamily="34" charset="0"/>
              </a:rPr>
              <a:t>Impact on </a:t>
            </a:r>
            <a:r>
              <a:rPr lang="en-GB" sz="2300" b="1" dirty="0" smtClean="0">
                <a:solidFill>
                  <a:schemeClr val="accent4"/>
                </a:solidFill>
                <a:latin typeface="Candara" panose="020E0502030303020204" pitchFamily="34" charset="0"/>
              </a:rPr>
              <a:t>offender</a:t>
            </a:r>
          </a:p>
          <a:p>
            <a:endParaRPr lang="en-GB" sz="2300" b="1" dirty="0">
              <a:latin typeface="Candara" panose="020E0502030303020204" pitchFamily="34" charset="0"/>
            </a:endParaRPr>
          </a:p>
          <a:p>
            <a:r>
              <a:rPr lang="en-GB" sz="2300" b="1" dirty="0">
                <a:latin typeface="Candara" panose="020E0502030303020204" pitchFamily="34" charset="0"/>
              </a:rPr>
              <a:t>Domestic Abuse (Scotland) Act </a:t>
            </a:r>
            <a:r>
              <a:rPr lang="en-GB" sz="2300" b="1" dirty="0" smtClean="0">
                <a:latin typeface="Candara" panose="020E0502030303020204" pitchFamily="34" charset="0"/>
              </a:rPr>
              <a:t>2018</a:t>
            </a:r>
            <a:endParaRPr lang="en-GB" sz="2300" b="1" dirty="0">
              <a:latin typeface="Candara" panose="020E0502030303020204" pitchFamily="34" charset="0"/>
            </a:endParaRPr>
          </a:p>
          <a:p>
            <a:endParaRPr lang="en-GB" sz="2300" b="1" dirty="0" smtClean="0">
              <a:solidFill>
                <a:schemeClr val="accent3"/>
              </a:solidFill>
              <a:latin typeface="Candara" panose="020E0502030303020204" pitchFamily="34" charset="0"/>
            </a:endParaRPr>
          </a:p>
          <a:p>
            <a:pPr>
              <a:spcAft>
                <a:spcPts val="600"/>
              </a:spcAft>
            </a:pPr>
            <a:r>
              <a:rPr lang="en-GB" sz="2300" b="1" dirty="0" smtClean="0">
                <a:latin typeface="Candara" panose="020E0502030303020204" pitchFamily="34" charset="0"/>
              </a:rPr>
              <a:t>The </a:t>
            </a:r>
            <a:r>
              <a:rPr lang="en-GB" sz="2300" b="1" dirty="0">
                <a:latin typeface="Candara" panose="020E0502030303020204" pitchFamily="34" charset="0"/>
              </a:rPr>
              <a:t>offence is committed when three specific conditions are met. </a:t>
            </a:r>
          </a:p>
          <a:p>
            <a:pPr marL="285750" indent="-285750">
              <a:spcAft>
                <a:spcPts val="600"/>
              </a:spcAft>
              <a:buClr>
                <a:schemeClr val="accent3"/>
              </a:buClr>
              <a:buFont typeface="Arial" panose="020B0604020202020204" pitchFamily="34" charset="0"/>
              <a:buChar char="•"/>
            </a:pPr>
            <a:r>
              <a:rPr lang="en-GB" sz="2300" b="1" dirty="0">
                <a:latin typeface="Candara" panose="020E0502030303020204" pitchFamily="34" charset="0"/>
              </a:rPr>
              <a:t>the perpetrator engages in a course of behaviour that is abusive of their partner or ex-partner.</a:t>
            </a:r>
          </a:p>
          <a:p>
            <a:pPr marL="285750" indent="-285750">
              <a:spcAft>
                <a:spcPts val="600"/>
              </a:spcAft>
              <a:buClr>
                <a:schemeClr val="accent3"/>
              </a:buClr>
              <a:buFont typeface="Arial" panose="020B0604020202020204" pitchFamily="34" charset="0"/>
              <a:buChar char="•"/>
            </a:pPr>
            <a:r>
              <a:rPr lang="en-GB" sz="2300" b="1" dirty="0">
                <a:latin typeface="Candara" panose="020E0502030303020204" pitchFamily="34" charset="0"/>
              </a:rPr>
              <a:t>a reasonable person would consider the course of behaviour to be likely to cause their partner or ex-partner to suffer physical or psychological harm.</a:t>
            </a:r>
          </a:p>
          <a:p>
            <a:pPr marL="285750" indent="-285750">
              <a:buClr>
                <a:schemeClr val="accent3"/>
              </a:buClr>
              <a:buFont typeface="Arial" panose="020B0604020202020204" pitchFamily="34" charset="0"/>
              <a:buChar char="•"/>
            </a:pPr>
            <a:r>
              <a:rPr lang="en-GB" sz="2300" b="1" dirty="0">
                <a:latin typeface="Candara" panose="020E0502030303020204" pitchFamily="34" charset="0"/>
              </a:rPr>
              <a:t>the perpetrator either intends to cause the victim to suffer harm or is reckless as to whether the course of behaviour causes the victim to suffer harm.</a:t>
            </a:r>
          </a:p>
          <a:p>
            <a:endParaRPr lang="en-GB" sz="2300" b="1" dirty="0" smtClean="0">
              <a:latin typeface="Candara" panose="020E0502030303020204" pitchFamily="34" charset="0"/>
            </a:endParaRPr>
          </a:p>
          <a:p>
            <a:pPr algn="ctr"/>
            <a:r>
              <a:rPr lang="en-GB" sz="2300" b="1" dirty="0" smtClean="0">
                <a:solidFill>
                  <a:schemeClr val="accent2"/>
                </a:solidFill>
                <a:latin typeface="Candara" panose="020E0502030303020204" pitchFamily="34" charset="0"/>
              </a:rPr>
              <a:t>Massive </a:t>
            </a:r>
            <a:r>
              <a:rPr lang="en-GB" sz="2300" b="1" dirty="0">
                <a:solidFill>
                  <a:schemeClr val="accent2"/>
                </a:solidFill>
                <a:latin typeface="Candara" panose="020E0502030303020204" pitchFamily="34" charset="0"/>
              </a:rPr>
              <a:t>consequences for future </a:t>
            </a:r>
            <a:r>
              <a:rPr lang="en-GB" sz="2300" b="1" dirty="0" smtClean="0">
                <a:solidFill>
                  <a:schemeClr val="accent2"/>
                </a:solidFill>
                <a:latin typeface="Candara" panose="020E0502030303020204" pitchFamily="34" charset="0"/>
              </a:rPr>
              <a:t>potential</a:t>
            </a:r>
            <a:endParaRPr lang="en-GB" sz="2300" b="1" dirty="0">
              <a:solidFill>
                <a:schemeClr val="accent2"/>
              </a:solidFill>
              <a:latin typeface="Candara" panose="020E0502030303020204" pitchFamily="34" charset="0"/>
            </a:endParaRPr>
          </a:p>
        </p:txBody>
      </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31</a:t>
            </a:fld>
            <a:endParaRPr lang="en-GB" dirty="0"/>
          </a:p>
        </p:txBody>
      </p:sp>
    </p:spTree>
    <p:extLst>
      <p:ext uri="{BB962C8B-B14F-4D97-AF65-F5344CB8AC3E}">
        <p14:creationId xmlns:p14="http://schemas.microsoft.com/office/powerpoint/2010/main" val="194494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304" y="704334"/>
            <a:ext cx="10183393" cy="4524315"/>
          </a:xfrm>
          <a:prstGeom prst="rect">
            <a:avLst/>
          </a:prstGeom>
        </p:spPr>
        <p:txBody>
          <a:bodyPr wrap="square">
            <a:spAutoFit/>
          </a:bodyPr>
          <a:lstStyle/>
          <a:p>
            <a:r>
              <a:rPr lang="en-GB" sz="3200" b="1" dirty="0">
                <a:solidFill>
                  <a:schemeClr val="accent4"/>
                </a:solidFill>
                <a:latin typeface="Candara" panose="020E0502030303020204" pitchFamily="34" charset="0"/>
              </a:rPr>
              <a:t>BEING A FRIEND</a:t>
            </a:r>
            <a:r>
              <a:rPr lang="en-GB" sz="3200" b="1" dirty="0" smtClean="0">
                <a:solidFill>
                  <a:schemeClr val="accent4"/>
                </a:solidFill>
                <a:latin typeface="Candara" panose="020E0502030303020204" pitchFamily="34" charset="0"/>
              </a:rPr>
              <a:t>:</a:t>
            </a:r>
          </a:p>
          <a:p>
            <a:endParaRPr lang="en-GB" sz="3200" b="1" dirty="0">
              <a:latin typeface="Candara" panose="020E0502030303020204" pitchFamily="34" charset="0"/>
            </a:endParaRPr>
          </a:p>
          <a:p>
            <a:pPr marL="285750" indent="-285750">
              <a:buClr>
                <a:schemeClr val="accent3"/>
              </a:buClr>
              <a:buFont typeface="Arial" panose="020B0604020202020204" pitchFamily="34" charset="0"/>
              <a:buChar char="•"/>
            </a:pPr>
            <a:r>
              <a:rPr lang="en-GB" sz="3200" b="1" dirty="0">
                <a:latin typeface="Candara" panose="020E0502030303020204" pitchFamily="34" charset="0"/>
              </a:rPr>
              <a:t>Noticing signs that a friend is being abused and reaching out</a:t>
            </a:r>
          </a:p>
          <a:p>
            <a:pPr marL="285750" indent="-285750">
              <a:buClr>
                <a:schemeClr val="accent3"/>
              </a:buClr>
              <a:buFont typeface="Arial" panose="020B0604020202020204" pitchFamily="34" charset="0"/>
              <a:buChar char="•"/>
            </a:pPr>
            <a:endParaRPr lang="en-GB" sz="3200" b="1" dirty="0">
              <a:latin typeface="Candara" panose="020E0502030303020204" pitchFamily="34" charset="0"/>
            </a:endParaRPr>
          </a:p>
          <a:p>
            <a:pPr marL="285750" indent="-285750">
              <a:buClr>
                <a:schemeClr val="accent3"/>
              </a:buClr>
              <a:buFont typeface="Arial" panose="020B0604020202020204" pitchFamily="34" charset="0"/>
              <a:buChar char="•"/>
            </a:pPr>
            <a:r>
              <a:rPr lang="en-GB" sz="3200" b="1" dirty="0">
                <a:latin typeface="Candara" panose="020E0502030303020204" pitchFamily="34" charset="0"/>
              </a:rPr>
              <a:t>Noticing signs that a friend is engaging in problematic behaviour and making them realise that their behaviour is not acceptable and they may be committing an offence</a:t>
            </a:r>
            <a:r>
              <a:rPr lang="en-GB" sz="3200" b="1" dirty="0" smtClean="0">
                <a:latin typeface="Candara" panose="020E0502030303020204" pitchFamily="34" charset="0"/>
              </a:rPr>
              <a:t>.</a:t>
            </a:r>
            <a:endParaRPr lang="en-GB" sz="3200" b="1"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32</a:t>
            </a:fld>
            <a:endParaRPr lang="en-GB" dirty="0"/>
          </a:p>
        </p:txBody>
      </p:sp>
    </p:spTree>
    <p:extLst>
      <p:ext uri="{BB962C8B-B14F-4D97-AF65-F5344CB8AC3E}">
        <p14:creationId xmlns:p14="http://schemas.microsoft.com/office/powerpoint/2010/main" val="2954891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161" y="361434"/>
            <a:ext cx="2770310" cy="646331"/>
          </a:xfrm>
          <a:prstGeom prst="rect">
            <a:avLst/>
          </a:prstGeom>
        </p:spPr>
        <p:txBody>
          <a:bodyPr wrap="none">
            <a:spAutoFit/>
          </a:bodyPr>
          <a:lstStyle/>
          <a:p>
            <a:r>
              <a:rPr lang="en-GB" sz="3600" b="1" dirty="0">
                <a:solidFill>
                  <a:schemeClr val="accent4"/>
                </a:solidFill>
                <a:latin typeface="Candara" panose="020E0502030303020204" pitchFamily="34" charset="0"/>
              </a:rPr>
              <a:t>Social Norms</a:t>
            </a:r>
          </a:p>
        </p:txBody>
      </p:sp>
      <p:pic>
        <p:nvPicPr>
          <p:cNvPr id="3" name="Content Placeholder 5"/>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570957" y="1077119"/>
            <a:ext cx="7050087" cy="4525963"/>
          </a:xfrm>
          <a:prstGeom prst="rect">
            <a:avLst/>
          </a:prstGeom>
        </p:spPr>
      </p:pic>
      <p:sp>
        <p:nvSpPr>
          <p:cNvPr id="4" name="Rectangle 3"/>
          <p:cNvSpPr/>
          <p:nvPr/>
        </p:nvSpPr>
        <p:spPr>
          <a:xfrm>
            <a:off x="2570957" y="5603082"/>
            <a:ext cx="5258050" cy="830997"/>
          </a:xfrm>
          <a:prstGeom prst="rect">
            <a:avLst/>
          </a:prstGeom>
        </p:spPr>
        <p:txBody>
          <a:bodyPr wrap="square">
            <a:spAutoFit/>
          </a:bodyPr>
          <a:lstStyle/>
          <a:p>
            <a:r>
              <a:rPr lang="en-GB" sz="1200" dirty="0">
                <a:solidFill>
                  <a:schemeClr val="tx1">
                    <a:lumMod val="50000"/>
                    <a:lumOff val="50000"/>
                  </a:schemeClr>
                </a:solidFill>
              </a:rPr>
              <a:t>(</a:t>
            </a:r>
            <a:r>
              <a:rPr lang="en-GB" sz="1200" dirty="0" err="1">
                <a:solidFill>
                  <a:schemeClr val="tx1">
                    <a:lumMod val="50000"/>
                    <a:lumOff val="50000"/>
                  </a:schemeClr>
                </a:solidFill>
              </a:rPr>
              <a:t>Neighbors</a:t>
            </a:r>
            <a:r>
              <a:rPr lang="en-GB" sz="1200" dirty="0">
                <a:solidFill>
                  <a:schemeClr val="tx1">
                    <a:lumMod val="50000"/>
                    <a:lumOff val="50000"/>
                  </a:schemeClr>
                </a:solidFill>
              </a:rPr>
              <a:t>, C., Walker, D. D., </a:t>
            </a:r>
            <a:r>
              <a:rPr lang="en-GB" sz="1200" dirty="0" err="1">
                <a:solidFill>
                  <a:schemeClr val="tx1">
                    <a:lumMod val="50000"/>
                    <a:lumOff val="50000"/>
                  </a:schemeClr>
                </a:solidFill>
              </a:rPr>
              <a:t>Mbilinyi</a:t>
            </a:r>
            <a:r>
              <a:rPr lang="en-GB" sz="1200" dirty="0">
                <a:solidFill>
                  <a:schemeClr val="tx1">
                    <a:lumMod val="50000"/>
                    <a:lumOff val="50000"/>
                  </a:schemeClr>
                </a:solidFill>
              </a:rPr>
              <a:t>, L. F., O'Rourke, A., </a:t>
            </a:r>
            <a:r>
              <a:rPr lang="en-GB" sz="1200" dirty="0" err="1">
                <a:solidFill>
                  <a:schemeClr val="tx1">
                    <a:lumMod val="50000"/>
                    <a:lumOff val="50000"/>
                  </a:schemeClr>
                </a:solidFill>
              </a:rPr>
              <a:t>Edleson</a:t>
            </a:r>
            <a:r>
              <a:rPr lang="en-GB" sz="1200" dirty="0">
                <a:solidFill>
                  <a:schemeClr val="tx1">
                    <a:lumMod val="50000"/>
                    <a:lumOff val="50000"/>
                  </a:schemeClr>
                </a:solidFill>
              </a:rPr>
              <a:t>, J. L., Zegree, J., &amp; </a:t>
            </a:r>
            <a:r>
              <a:rPr lang="en-GB" sz="1200" dirty="0" err="1">
                <a:solidFill>
                  <a:schemeClr val="tx1">
                    <a:lumMod val="50000"/>
                    <a:lumOff val="50000"/>
                  </a:schemeClr>
                </a:solidFill>
              </a:rPr>
              <a:t>Roffman</a:t>
            </a:r>
            <a:r>
              <a:rPr lang="en-GB" sz="1200" dirty="0">
                <a:solidFill>
                  <a:schemeClr val="tx1">
                    <a:lumMod val="50000"/>
                    <a:lumOff val="50000"/>
                  </a:schemeClr>
                </a:solidFill>
              </a:rPr>
              <a:t>, R. A. (2010). Normative misperceptions of abuse among perpetrators of intimate partner violence. </a:t>
            </a:r>
            <a:r>
              <a:rPr lang="en-GB" sz="1200" i="1" dirty="0" smtClean="0">
                <a:solidFill>
                  <a:schemeClr val="tx1">
                    <a:lumMod val="50000"/>
                    <a:lumOff val="50000"/>
                  </a:schemeClr>
                </a:solidFill>
              </a:rPr>
              <a:t>Violence Against Women</a:t>
            </a:r>
            <a:r>
              <a:rPr lang="en-GB" sz="1200" dirty="0" smtClean="0">
                <a:solidFill>
                  <a:schemeClr val="tx1">
                    <a:lumMod val="50000"/>
                    <a:lumOff val="50000"/>
                  </a:schemeClr>
                </a:solidFill>
              </a:rPr>
              <a:t>, </a:t>
            </a:r>
            <a:r>
              <a:rPr lang="en-GB" sz="1200" dirty="0">
                <a:solidFill>
                  <a:schemeClr val="tx1">
                    <a:lumMod val="50000"/>
                    <a:lumOff val="50000"/>
                  </a:schemeClr>
                </a:solidFill>
              </a:rPr>
              <a:t>16(4), 370-386.  </a:t>
            </a:r>
            <a:r>
              <a:rPr lang="en-GB" sz="1200" dirty="0" err="1">
                <a:solidFill>
                  <a:schemeClr val="tx1">
                    <a:lumMod val="50000"/>
                    <a:lumOff val="50000"/>
                  </a:schemeClr>
                </a:solidFill>
              </a:rPr>
              <a:t>DOI</a:t>
            </a:r>
            <a:r>
              <a:rPr lang="en-GB" sz="1200" dirty="0">
                <a:solidFill>
                  <a:schemeClr val="tx1">
                    <a:lumMod val="50000"/>
                    <a:lumOff val="50000"/>
                  </a:schemeClr>
                </a:solidFill>
              </a:rPr>
              <a:t>: 10.1177/1077801210363608  (p. 376))</a:t>
            </a:r>
          </a:p>
        </p:txBody>
      </p:sp>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33</a:t>
            </a:fld>
            <a:endParaRPr lang="en-GB" dirty="0"/>
          </a:p>
        </p:txBody>
      </p:sp>
    </p:spTree>
    <p:extLst>
      <p:ext uri="{BB962C8B-B14F-4D97-AF65-F5344CB8AC3E}">
        <p14:creationId xmlns:p14="http://schemas.microsoft.com/office/powerpoint/2010/main" val="4106401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Callout 21"/>
          <p:cNvSpPr/>
          <p:nvPr/>
        </p:nvSpPr>
        <p:spPr bwMode="auto">
          <a:xfrm>
            <a:off x="4359189" y="2196002"/>
            <a:ext cx="2665089" cy="1546225"/>
          </a:xfrm>
          <a:prstGeom prst="cloudCallout">
            <a:avLst>
              <a:gd name="adj1" fmla="val 22755"/>
              <a:gd name="adj2" fmla="val 99214"/>
            </a:avLst>
          </a:prstGeom>
          <a:solidFill>
            <a:srgbClr val="608CAB"/>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Calibri" pitchFamily="-108" charset="0"/>
                <a:cs typeface="Arial" charset="0"/>
              </a:defRPr>
            </a:lvl1pPr>
            <a:lvl2pPr marL="37931725" indent="-37474525">
              <a:defRPr sz="2400">
                <a:solidFill>
                  <a:schemeClr val="tx1"/>
                </a:solidFill>
                <a:latin typeface="Calibri" pitchFamily="-108" charset="0"/>
                <a:cs typeface="Arial" charset="0"/>
              </a:defRPr>
            </a:lvl2pPr>
            <a:lvl3pPr>
              <a:defRPr sz="2400">
                <a:solidFill>
                  <a:schemeClr val="tx1"/>
                </a:solidFill>
                <a:latin typeface="Calibri" pitchFamily="-108" charset="0"/>
                <a:cs typeface="Arial" charset="0"/>
              </a:defRPr>
            </a:lvl3pPr>
            <a:lvl4pPr>
              <a:defRPr sz="2400">
                <a:solidFill>
                  <a:schemeClr val="tx1"/>
                </a:solidFill>
                <a:latin typeface="Calibri" pitchFamily="-108" charset="0"/>
                <a:cs typeface="Arial" charset="0"/>
              </a:defRPr>
            </a:lvl4pPr>
            <a:lvl5pPr>
              <a:defRPr sz="2400">
                <a:solidFill>
                  <a:schemeClr val="tx1"/>
                </a:solidFill>
                <a:latin typeface="Calibri" pitchFamily="-108" charset="0"/>
                <a:cs typeface="Arial" charset="0"/>
              </a:defRPr>
            </a:lvl5pPr>
            <a:lvl6pPr marL="457200" eaLnBrk="0" fontAlgn="base" hangingPunct="0">
              <a:spcBef>
                <a:spcPct val="0"/>
              </a:spcBef>
              <a:spcAft>
                <a:spcPct val="0"/>
              </a:spcAft>
              <a:defRPr sz="2400">
                <a:solidFill>
                  <a:schemeClr val="tx1"/>
                </a:solidFill>
                <a:latin typeface="Calibri" pitchFamily="-108" charset="0"/>
                <a:cs typeface="Arial" charset="0"/>
              </a:defRPr>
            </a:lvl6pPr>
            <a:lvl7pPr marL="914400" eaLnBrk="0" fontAlgn="base" hangingPunct="0">
              <a:spcBef>
                <a:spcPct val="0"/>
              </a:spcBef>
              <a:spcAft>
                <a:spcPct val="0"/>
              </a:spcAft>
              <a:defRPr sz="2400">
                <a:solidFill>
                  <a:schemeClr val="tx1"/>
                </a:solidFill>
                <a:latin typeface="Calibri" pitchFamily="-108" charset="0"/>
                <a:cs typeface="Arial" charset="0"/>
              </a:defRPr>
            </a:lvl7pPr>
            <a:lvl8pPr marL="1371600" eaLnBrk="0" fontAlgn="base" hangingPunct="0">
              <a:spcBef>
                <a:spcPct val="0"/>
              </a:spcBef>
              <a:spcAft>
                <a:spcPct val="0"/>
              </a:spcAft>
              <a:defRPr sz="2400">
                <a:solidFill>
                  <a:schemeClr val="tx1"/>
                </a:solidFill>
                <a:latin typeface="Calibri" pitchFamily="-108" charset="0"/>
                <a:cs typeface="Arial" charset="0"/>
              </a:defRPr>
            </a:lvl8pPr>
            <a:lvl9pPr marL="1828800" eaLnBrk="0" fontAlgn="base" hangingPunct="0">
              <a:spcBef>
                <a:spcPct val="0"/>
              </a:spcBef>
              <a:spcAft>
                <a:spcPct val="0"/>
              </a:spcAft>
              <a:defRPr sz="2400">
                <a:solidFill>
                  <a:schemeClr val="tx1"/>
                </a:solidFill>
                <a:latin typeface="Calibri" pitchFamily="-108" charset="0"/>
                <a:cs typeface="Arial" charset="0"/>
              </a:defRPr>
            </a:lvl9pPr>
          </a:lstStyle>
          <a:p>
            <a:pPr algn="ctr">
              <a:defRPr/>
            </a:pPr>
            <a:r>
              <a:rPr lang="en-GB" altLang="en-US" sz="1600" b="1" dirty="0" smtClean="0">
                <a:solidFill>
                  <a:schemeClr val="bg1"/>
                </a:solidFill>
                <a:latin typeface="Candara" panose="020E0502030303020204" pitchFamily="34" charset="0"/>
              </a:rPr>
              <a:t>I’m uncomfortable but I’m the only one</a:t>
            </a:r>
          </a:p>
        </p:txBody>
      </p:sp>
      <p:sp>
        <p:nvSpPr>
          <p:cNvPr id="3" name="Rectangle 2"/>
          <p:cNvSpPr/>
          <p:nvPr/>
        </p:nvSpPr>
        <p:spPr>
          <a:xfrm>
            <a:off x="3245700" y="315749"/>
            <a:ext cx="5214889" cy="584775"/>
          </a:xfrm>
          <a:prstGeom prst="rect">
            <a:avLst/>
          </a:prstGeom>
        </p:spPr>
        <p:txBody>
          <a:bodyPr wrap="none">
            <a:spAutoFit/>
          </a:bodyPr>
          <a:lstStyle/>
          <a:p>
            <a:r>
              <a:rPr lang="en-GB" sz="3200" b="1" dirty="0">
                <a:latin typeface="Candara" panose="020E0502030303020204" pitchFamily="34" charset="0"/>
              </a:rPr>
              <a:t>The result of misperceptions</a:t>
            </a:r>
          </a:p>
        </p:txBody>
      </p:sp>
      <p:sp>
        <p:nvSpPr>
          <p:cNvPr id="12" name="Round Diagonal Corner Rectangle 11"/>
          <p:cNvSpPr/>
          <p:nvPr/>
        </p:nvSpPr>
        <p:spPr>
          <a:xfrm>
            <a:off x="569843" y="1300451"/>
            <a:ext cx="3562210" cy="783193"/>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b="1" dirty="0" smtClean="0">
                <a:solidFill>
                  <a:schemeClr val="accent4"/>
                </a:solidFill>
                <a:latin typeface="Candara" panose="020E0502030303020204" pitchFamily="34" charset="0"/>
              </a:rPr>
              <a:t>Misperceptions </a:t>
            </a:r>
            <a:r>
              <a:rPr lang="en-GB" sz="2000" b="1" dirty="0">
                <a:solidFill>
                  <a:schemeClr val="accent4"/>
                </a:solidFill>
                <a:latin typeface="Candara" panose="020E0502030303020204" pitchFamily="34" charset="0"/>
              </a:rPr>
              <a:t>inhibit bystander intervention. </a:t>
            </a:r>
            <a:endParaRPr lang="en-GB" sz="2000" b="1" dirty="0">
              <a:latin typeface="Candara" panose="020E0502030303020204" pitchFamily="34" charset="0"/>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l="9095" r="9095" b="2204"/>
          <a:stretch>
            <a:fillRect/>
          </a:stretch>
        </p:blipFill>
        <p:spPr>
          <a:xfrm>
            <a:off x="5855694" y="4780904"/>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3" name="Picture 12"/>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7540600" y="1616773"/>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5" name="Picture 14"/>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9806832" y="2637718"/>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9002854" y="4253719"/>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7" name="Picture 16"/>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8887262" y="1021717"/>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8" name="Picture 17"/>
          <p:cNvPicPr/>
          <p:nvPr/>
        </p:nvPicPr>
        <p:blipFill>
          <a:blip r:embed="rId3" cstate="print">
            <a:extLst>
              <a:ext uri="{28A0092B-C50C-407E-A947-70E740481C1C}">
                <a14:useLocalDpi xmlns:a14="http://schemas.microsoft.com/office/drawing/2010/main" val="0"/>
              </a:ext>
            </a:extLst>
          </a:blip>
          <a:srcRect l="12500" r="5710" b="2204"/>
          <a:stretch>
            <a:fillRect/>
          </a:stretch>
        </p:blipFill>
        <p:spPr>
          <a:xfrm>
            <a:off x="7540600" y="3742227"/>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34</a:t>
            </a:fld>
            <a:endParaRPr lang="en-GB" dirty="0"/>
          </a:p>
        </p:txBody>
      </p:sp>
    </p:spTree>
    <p:extLst>
      <p:ext uri="{BB962C8B-B14F-4D97-AF65-F5344CB8AC3E}">
        <p14:creationId xmlns:p14="http://schemas.microsoft.com/office/powerpoint/2010/main" val="2824463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30398" y="1178513"/>
            <a:ext cx="10538891" cy="4172833"/>
            <a:chOff x="962822" y="929131"/>
            <a:chExt cx="10538891" cy="4172833"/>
          </a:xfrm>
        </p:grpSpPr>
        <p:grpSp>
          <p:nvGrpSpPr>
            <p:cNvPr id="3" name="Group 2"/>
            <p:cNvGrpSpPr/>
            <p:nvPr/>
          </p:nvGrpSpPr>
          <p:grpSpPr>
            <a:xfrm>
              <a:off x="6867155" y="1307046"/>
              <a:ext cx="4634558" cy="3794918"/>
              <a:chOff x="3092357" y="1270000"/>
              <a:chExt cx="4634558" cy="3794918"/>
            </a:xfrm>
          </p:grpSpPr>
          <p:sp>
            <p:nvSpPr>
              <p:cNvPr id="7" name="Oval 6"/>
              <p:cNvSpPr/>
              <p:nvPr/>
            </p:nvSpPr>
            <p:spPr>
              <a:xfrm>
                <a:off x="3092357" y="1270000"/>
                <a:ext cx="3780000" cy="3780000"/>
              </a:xfrm>
              <a:prstGeom prst="ellipse">
                <a:avLst/>
              </a:prstGeom>
              <a:solidFill>
                <a:srgbClr val="92D050">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Oval 7"/>
              <p:cNvSpPr/>
              <p:nvPr/>
            </p:nvSpPr>
            <p:spPr>
              <a:xfrm>
                <a:off x="3946915" y="1284918"/>
                <a:ext cx="3780000" cy="3780000"/>
              </a:xfrm>
              <a:prstGeom prst="ellipse">
                <a:avLst/>
              </a:prstGeom>
              <a:solidFill>
                <a:srgbClr val="C00000">
                  <a:alpha val="8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p:nvSpPr>
            <p:spPr>
              <a:xfrm>
                <a:off x="4052236" y="2975334"/>
                <a:ext cx="2823209" cy="369332"/>
              </a:xfrm>
              <a:prstGeom prst="rect">
                <a:avLst/>
              </a:prstGeom>
            </p:spPr>
            <p:txBody>
              <a:bodyPr wrap="none">
                <a:spAutoFit/>
              </a:bodyPr>
              <a:lstStyle/>
              <a:p>
                <a:pPr algn="ctr"/>
                <a:r>
                  <a:rPr lang="en-GB" b="1" dirty="0" smtClean="0">
                    <a:solidFill>
                      <a:schemeClr val="bg1"/>
                    </a:solidFill>
                    <a:latin typeface="Candara" panose="020E0502030303020204" pitchFamily="34" charset="0"/>
                  </a:rPr>
                  <a:t>Most people thinks it’s OK</a:t>
                </a:r>
                <a:endParaRPr lang="en-GB" b="1" dirty="0">
                  <a:solidFill>
                    <a:schemeClr val="bg1"/>
                  </a:solidFill>
                  <a:latin typeface="Candara" panose="020E0502030303020204" pitchFamily="34" charset="0"/>
                </a:endParaRPr>
              </a:p>
            </p:txBody>
          </p:sp>
        </p:grpSp>
        <p:sp>
          <p:nvSpPr>
            <p:cNvPr id="16" name="Rectangle 15"/>
            <p:cNvSpPr/>
            <p:nvPr/>
          </p:nvSpPr>
          <p:spPr>
            <a:xfrm>
              <a:off x="962822" y="929131"/>
              <a:ext cx="5049775" cy="3708708"/>
            </a:xfrm>
            <a:prstGeom prst="rect">
              <a:avLst/>
            </a:prstGeom>
          </p:spPr>
          <p:txBody>
            <a:bodyPr wrap="square">
              <a:spAutoFit/>
            </a:bodyPr>
            <a:lstStyle/>
            <a:p>
              <a:r>
                <a:rPr lang="en-GB" sz="2800" b="1" dirty="0"/>
                <a:t>2. Research has found that the more male perpetrators of intimate partner violence overestimate other men’s violent and abusive behaviour, the more they report engaging in psychological abuse and physical </a:t>
              </a:r>
              <a:r>
                <a:rPr lang="en-GB" sz="2800" b="1" dirty="0" smtClean="0"/>
                <a:t>violence.</a:t>
              </a:r>
              <a:endParaRPr lang="en-GB" sz="2800" b="1" dirty="0"/>
            </a:p>
            <a:p>
              <a:r>
                <a:rPr lang="en-GB" sz="1100" b="1" dirty="0">
                  <a:solidFill>
                    <a:schemeClr val="tx1">
                      <a:lumMod val="50000"/>
                      <a:lumOff val="50000"/>
                    </a:schemeClr>
                  </a:solidFill>
                </a:rPr>
                <a:t>(</a:t>
              </a:r>
              <a:r>
                <a:rPr lang="en-GB" sz="1100" b="1" dirty="0" err="1">
                  <a:solidFill>
                    <a:schemeClr val="tx1">
                      <a:lumMod val="50000"/>
                      <a:lumOff val="50000"/>
                    </a:schemeClr>
                  </a:solidFill>
                </a:rPr>
                <a:t>Neighbors</a:t>
              </a:r>
              <a:r>
                <a:rPr lang="en-GB" sz="1100" b="1" dirty="0">
                  <a:solidFill>
                    <a:schemeClr val="tx1">
                      <a:lumMod val="50000"/>
                      <a:lumOff val="50000"/>
                    </a:schemeClr>
                  </a:solidFill>
                </a:rPr>
                <a:t> et al 2010 p.6)</a:t>
              </a:r>
            </a:p>
          </p:txBody>
        </p:sp>
      </p:grpSp>
      <p:pic>
        <p:nvPicPr>
          <p:cNvPr id="11" name="Picture 10"/>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10594794" y="2629082"/>
            <a:ext cx="946695" cy="10799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35</a:t>
            </a:fld>
            <a:endParaRPr lang="en-GB" dirty="0"/>
          </a:p>
        </p:txBody>
      </p:sp>
    </p:spTree>
    <p:extLst>
      <p:ext uri="{BB962C8B-B14F-4D97-AF65-F5344CB8AC3E}">
        <p14:creationId xmlns:p14="http://schemas.microsoft.com/office/powerpoint/2010/main" val="320164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1617" y="382451"/>
            <a:ext cx="5955028" cy="646331"/>
          </a:xfrm>
          <a:prstGeom prst="rect">
            <a:avLst/>
          </a:prstGeom>
        </p:spPr>
        <p:txBody>
          <a:bodyPr wrap="none">
            <a:spAutoFit/>
          </a:bodyPr>
          <a:lstStyle/>
          <a:p>
            <a:r>
              <a:rPr lang="en-GB" sz="3600" b="1" dirty="0">
                <a:latin typeface="Candara" panose="020E0502030303020204" pitchFamily="34" charset="0"/>
              </a:rPr>
              <a:t>You are </a:t>
            </a:r>
            <a:r>
              <a:rPr lang="en-GB" sz="3600" b="1" dirty="0" smtClean="0">
                <a:latin typeface="Candara" panose="020E0502030303020204" pitchFamily="34" charset="0"/>
              </a:rPr>
              <a:t>Part </a:t>
            </a:r>
            <a:r>
              <a:rPr lang="en-GB" sz="3600" b="1" dirty="0">
                <a:latin typeface="Candara" panose="020E0502030303020204" pitchFamily="34" charset="0"/>
              </a:rPr>
              <a:t>of the </a:t>
            </a:r>
            <a:r>
              <a:rPr lang="en-GB" sz="3600" b="1" dirty="0" smtClean="0">
                <a:latin typeface="Candara" panose="020E0502030303020204" pitchFamily="34" charset="0"/>
              </a:rPr>
              <a:t>Solution</a:t>
            </a:r>
            <a:r>
              <a:rPr lang="en-GB" sz="3600" b="1" dirty="0">
                <a:latin typeface="Candara" panose="020E0502030303020204" pitchFamily="34" charset="0"/>
              </a:rPr>
              <a:t>!</a:t>
            </a:r>
          </a:p>
        </p:txBody>
      </p:sp>
      <p:pic>
        <p:nvPicPr>
          <p:cNvPr id="12" name="Picture 11"/>
          <p:cNvPicPr/>
          <p:nvPr/>
        </p:nvPicPr>
        <p:blipFill>
          <a:blip r:embed="rId2" cstate="print">
            <a:extLst>
              <a:ext uri="{28A0092B-C50C-407E-A947-70E740481C1C}">
                <a14:useLocalDpi xmlns:a14="http://schemas.microsoft.com/office/drawing/2010/main" val="0"/>
              </a:ext>
            </a:extLst>
          </a:blip>
          <a:srcRect l="12500" r="5710" b="2204"/>
          <a:stretch>
            <a:fillRect/>
          </a:stretch>
        </p:blipFill>
        <p:spPr>
          <a:xfrm>
            <a:off x="5528920" y="3808728"/>
            <a:ext cx="1251986" cy="1616001"/>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3" name="Picture 12"/>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5417103" y="1613755"/>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5" name="Picture 14"/>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7005621" y="1278699"/>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6" name="Picture 15"/>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3683301" y="1518755"/>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7" name="Picture 16"/>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3274676" y="3624729"/>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pic>
        <p:nvPicPr>
          <p:cNvPr id="18" name="Picture 17"/>
          <p:cNvPicPr/>
          <p:nvPr/>
        </p:nvPicPr>
        <p:blipFill>
          <a:blip r:embed="rId3" cstate="print">
            <a:extLst>
              <a:ext uri="{28A0092B-C50C-407E-A947-70E740481C1C}">
                <a14:useLocalDpi xmlns:a14="http://schemas.microsoft.com/office/drawing/2010/main" val="0"/>
              </a:ext>
            </a:extLst>
          </a:blip>
          <a:srcRect l="9095" r="9095" b="2204"/>
          <a:stretch>
            <a:fillRect/>
          </a:stretch>
        </p:blipFill>
        <p:spPr>
          <a:xfrm>
            <a:off x="7412945" y="3285704"/>
            <a:ext cx="1475619" cy="1800000"/>
          </a:xfrm>
          <a:custGeom>
            <a:avLst/>
            <a:gdLst>
              <a:gd name="connsiteX0" fmla="*/ 233652 w 504826"/>
              <a:gd name="connsiteY0" fmla="*/ 6 h 619760"/>
              <a:gd name="connsiteX1" fmla="*/ 323151 w 504826"/>
              <a:gd name="connsiteY1" fmla="*/ 28782 h 619760"/>
              <a:gd name="connsiteX2" fmla="*/ 345975 w 504826"/>
              <a:gd name="connsiteY2" fmla="*/ 158495 h 619760"/>
              <a:gd name="connsiteX3" fmla="*/ 311484 w 504826"/>
              <a:gd name="connsiteY3" fmla="*/ 192353 h 619760"/>
              <a:gd name="connsiteX4" fmla="*/ 401710 w 504826"/>
              <a:gd name="connsiteY4" fmla="*/ 211604 h 619760"/>
              <a:gd name="connsiteX5" fmla="*/ 488419 w 504826"/>
              <a:gd name="connsiteY5" fmla="*/ 307507 h 619760"/>
              <a:gd name="connsiteX6" fmla="*/ 504611 w 504826"/>
              <a:gd name="connsiteY6" fmla="*/ 426647 h 619760"/>
              <a:gd name="connsiteX7" fmla="*/ 407290 w 504826"/>
              <a:gd name="connsiteY7" fmla="*/ 459282 h 619760"/>
              <a:gd name="connsiteX8" fmla="*/ 405553 w 504826"/>
              <a:gd name="connsiteY8" fmla="*/ 408758 h 619760"/>
              <a:gd name="connsiteX9" fmla="*/ 405458 w 504826"/>
              <a:gd name="connsiteY9" fmla="*/ 404273 h 619760"/>
              <a:gd name="connsiteX10" fmla="*/ 405386 w 504826"/>
              <a:gd name="connsiteY10" fmla="*/ 403889 h 619760"/>
              <a:gd name="connsiteX11" fmla="*/ 405244 w 504826"/>
              <a:gd name="connsiteY11" fmla="*/ 399755 h 619760"/>
              <a:gd name="connsiteX12" fmla="*/ 392664 w 504826"/>
              <a:gd name="connsiteY12" fmla="*/ 336135 h 619760"/>
              <a:gd name="connsiteX13" fmla="*/ 405386 w 504826"/>
              <a:gd name="connsiteY13" fmla="*/ 403889 h 619760"/>
              <a:gd name="connsiteX14" fmla="*/ 405553 w 504826"/>
              <a:gd name="connsiteY14" fmla="*/ 408758 h 619760"/>
              <a:gd name="connsiteX15" fmla="*/ 406854 w 504826"/>
              <a:gd name="connsiteY15" fmla="*/ 469979 h 619760"/>
              <a:gd name="connsiteX16" fmla="*/ 391927 w 504826"/>
              <a:gd name="connsiteY16" fmla="*/ 608936 h 619760"/>
              <a:gd name="connsiteX17" fmla="*/ 103165 w 504826"/>
              <a:gd name="connsiteY17" fmla="*/ 608578 h 619760"/>
              <a:gd name="connsiteX18" fmla="*/ 75708 w 504826"/>
              <a:gd name="connsiteY18" fmla="*/ 329028 h 619760"/>
              <a:gd name="connsiteX19" fmla="*/ 67657 w 504826"/>
              <a:gd name="connsiteY19" fmla="*/ 445216 h 619760"/>
              <a:gd name="connsiteX20" fmla="*/ 1593 w 504826"/>
              <a:gd name="connsiteY20" fmla="*/ 415995 h 619760"/>
              <a:gd name="connsiteX21" fmla="*/ 16715 w 504826"/>
              <a:gd name="connsiteY21" fmla="*/ 296548 h 619760"/>
              <a:gd name="connsiteX22" fmla="*/ 103128 w 504826"/>
              <a:gd name="connsiteY22" fmla="*/ 218811 h 619760"/>
              <a:gd name="connsiteX23" fmla="*/ 166125 w 504826"/>
              <a:gd name="connsiteY23" fmla="*/ 197586 h 619760"/>
              <a:gd name="connsiteX24" fmla="*/ 119485 w 504826"/>
              <a:gd name="connsiteY24" fmla="*/ 157952 h 619760"/>
              <a:gd name="connsiteX25" fmla="*/ 142952 w 504826"/>
              <a:gd name="connsiteY25" fmla="*/ 29078 h 619760"/>
              <a:gd name="connsiteX26" fmla="*/ 233652 w 504826"/>
              <a:gd name="connsiteY26" fmla="*/ 6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826" h="619760">
                <a:moveTo>
                  <a:pt x="233652" y="6"/>
                </a:moveTo>
                <a:cubicBezTo>
                  <a:pt x="264488" y="294"/>
                  <a:pt x="295122" y="10223"/>
                  <a:pt x="323151" y="28782"/>
                </a:cubicBezTo>
                <a:cubicBezTo>
                  <a:pt x="356609" y="50935"/>
                  <a:pt x="380718" y="114740"/>
                  <a:pt x="345975" y="158495"/>
                </a:cubicBezTo>
                <a:cubicBezTo>
                  <a:pt x="332579" y="175367"/>
                  <a:pt x="322981" y="183732"/>
                  <a:pt x="311484" y="192353"/>
                </a:cubicBezTo>
                <a:cubicBezTo>
                  <a:pt x="340969" y="196194"/>
                  <a:pt x="367755" y="198243"/>
                  <a:pt x="401710" y="211604"/>
                </a:cubicBezTo>
                <a:cubicBezTo>
                  <a:pt x="452657" y="231651"/>
                  <a:pt x="470349" y="258744"/>
                  <a:pt x="488419" y="307507"/>
                </a:cubicBezTo>
                <a:cubicBezTo>
                  <a:pt x="501918" y="343935"/>
                  <a:pt x="505850" y="377539"/>
                  <a:pt x="504611" y="426647"/>
                </a:cubicBezTo>
                <a:cubicBezTo>
                  <a:pt x="477037" y="447021"/>
                  <a:pt x="446198" y="455600"/>
                  <a:pt x="407290" y="459282"/>
                </a:cubicBezTo>
                <a:lnTo>
                  <a:pt x="405553" y="408758"/>
                </a:lnTo>
                <a:lnTo>
                  <a:pt x="405458" y="404273"/>
                </a:lnTo>
                <a:lnTo>
                  <a:pt x="405386" y="403889"/>
                </a:lnTo>
                <a:lnTo>
                  <a:pt x="405244" y="399755"/>
                </a:lnTo>
                <a:cubicBezTo>
                  <a:pt x="403152" y="378710"/>
                  <a:pt x="399305" y="356982"/>
                  <a:pt x="392664" y="336135"/>
                </a:cubicBezTo>
                <a:lnTo>
                  <a:pt x="405386" y="403889"/>
                </a:lnTo>
                <a:lnTo>
                  <a:pt x="405553" y="408758"/>
                </a:lnTo>
                <a:lnTo>
                  <a:pt x="406854" y="469979"/>
                </a:lnTo>
                <a:cubicBezTo>
                  <a:pt x="404901" y="513796"/>
                  <a:pt x="398095" y="558466"/>
                  <a:pt x="391927" y="608936"/>
                </a:cubicBezTo>
                <a:cubicBezTo>
                  <a:pt x="299630" y="623776"/>
                  <a:pt x="185883" y="623072"/>
                  <a:pt x="103165" y="608578"/>
                </a:cubicBezTo>
                <a:cubicBezTo>
                  <a:pt x="77190" y="538000"/>
                  <a:pt x="53284" y="427946"/>
                  <a:pt x="75708" y="329028"/>
                </a:cubicBezTo>
                <a:cubicBezTo>
                  <a:pt x="63186" y="388068"/>
                  <a:pt x="67029" y="414451"/>
                  <a:pt x="67657" y="445216"/>
                </a:cubicBezTo>
                <a:cubicBezTo>
                  <a:pt x="37974" y="441653"/>
                  <a:pt x="17437" y="432407"/>
                  <a:pt x="1593" y="415995"/>
                </a:cubicBezTo>
                <a:cubicBezTo>
                  <a:pt x="-2090" y="378826"/>
                  <a:pt x="-288" y="334484"/>
                  <a:pt x="16715" y="296548"/>
                </a:cubicBezTo>
                <a:cubicBezTo>
                  <a:pt x="39878" y="244868"/>
                  <a:pt x="71115" y="230862"/>
                  <a:pt x="103128" y="218811"/>
                </a:cubicBezTo>
                <a:cubicBezTo>
                  <a:pt x="131087" y="208286"/>
                  <a:pt x="141496" y="205037"/>
                  <a:pt x="166125" y="197586"/>
                </a:cubicBezTo>
                <a:cubicBezTo>
                  <a:pt x="145097" y="187188"/>
                  <a:pt x="137346" y="179981"/>
                  <a:pt x="119485" y="157952"/>
                </a:cubicBezTo>
                <a:cubicBezTo>
                  <a:pt x="88069" y="119205"/>
                  <a:pt x="105189" y="55283"/>
                  <a:pt x="142952" y="29078"/>
                </a:cubicBezTo>
                <a:cubicBezTo>
                  <a:pt x="171782" y="9072"/>
                  <a:pt x="202817" y="-282"/>
                  <a:pt x="233652" y="6"/>
                </a:cubicBezTo>
                <a:close/>
              </a:path>
            </a:pathLst>
          </a:custGeom>
        </p:spPr>
      </p:pic>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36</a:t>
            </a:fld>
            <a:endParaRPr lang="en-GB" dirty="0"/>
          </a:p>
        </p:txBody>
      </p:sp>
    </p:spTree>
    <p:extLst>
      <p:ext uri="{BB962C8B-B14F-4D97-AF65-F5344CB8AC3E}">
        <p14:creationId xmlns:p14="http://schemas.microsoft.com/office/powerpoint/2010/main" val="217256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340" y="873570"/>
            <a:ext cx="10078559" cy="3829753"/>
            <a:chOff x="807338" y="744174"/>
            <a:chExt cx="10078559" cy="3829753"/>
          </a:xfrm>
        </p:grpSpPr>
        <p:sp>
          <p:nvSpPr>
            <p:cNvPr id="2" name="Rectangle 1"/>
            <p:cNvSpPr/>
            <p:nvPr/>
          </p:nvSpPr>
          <p:spPr>
            <a:xfrm>
              <a:off x="4037230" y="744174"/>
              <a:ext cx="3781805" cy="646331"/>
            </a:xfrm>
            <a:prstGeom prst="rect">
              <a:avLst/>
            </a:prstGeom>
          </p:spPr>
          <p:txBody>
            <a:bodyPr wrap="none">
              <a:spAutoFit/>
            </a:bodyPr>
            <a:lstStyle/>
            <a:p>
              <a:r>
                <a:rPr lang="en-GB" sz="3600" b="1" dirty="0">
                  <a:solidFill>
                    <a:schemeClr val="accent4"/>
                  </a:solidFill>
                  <a:latin typeface="Candara" panose="020E0502030303020204" pitchFamily="34" charset="0"/>
                </a:rPr>
                <a:t>What can </a:t>
              </a:r>
              <a:r>
                <a:rPr lang="en-GB" sz="3600" b="1" u="sng" dirty="0" smtClean="0">
                  <a:latin typeface="Candara" panose="020E0502030303020204" pitchFamily="34" charset="0"/>
                </a:rPr>
                <a:t>YOU</a:t>
              </a:r>
              <a:r>
                <a:rPr lang="en-GB" sz="3600" b="1" dirty="0" smtClean="0">
                  <a:solidFill>
                    <a:schemeClr val="accent4"/>
                  </a:solidFill>
                  <a:latin typeface="Candara" panose="020E0502030303020204" pitchFamily="34" charset="0"/>
                </a:rPr>
                <a:t> </a:t>
              </a:r>
              <a:r>
                <a:rPr lang="en-GB" sz="3600" b="1" dirty="0">
                  <a:solidFill>
                    <a:schemeClr val="accent4"/>
                  </a:solidFill>
                  <a:latin typeface="Candara" panose="020E0502030303020204" pitchFamily="34" charset="0"/>
                </a:rPr>
                <a:t>do?</a:t>
              </a:r>
            </a:p>
          </p:txBody>
        </p:sp>
        <p:sp>
          <p:nvSpPr>
            <p:cNvPr id="3" name="Rectangle 2"/>
            <p:cNvSpPr/>
            <p:nvPr/>
          </p:nvSpPr>
          <p:spPr>
            <a:xfrm>
              <a:off x="807338" y="2019382"/>
              <a:ext cx="10078559" cy="2554545"/>
            </a:xfrm>
            <a:prstGeom prst="rect">
              <a:avLst/>
            </a:prstGeom>
          </p:spPr>
          <p:txBody>
            <a:bodyPr wrap="square">
              <a:spAutoFit/>
            </a:bodyPr>
            <a:lstStyle/>
            <a:p>
              <a:pPr marL="285750" indent="-285750">
                <a:buClr>
                  <a:schemeClr val="accent3"/>
                </a:buClr>
                <a:buFont typeface="Arial" panose="020B0604020202020204" pitchFamily="34" charset="0"/>
                <a:buChar char="•"/>
              </a:pPr>
              <a:r>
                <a:rPr lang="en-GB" sz="3200" b="1" dirty="0">
                  <a:latin typeface="Candara" panose="020E0502030303020204" pitchFamily="34" charset="0"/>
                </a:rPr>
                <a:t>How might you challenge the cultural </a:t>
              </a:r>
              <a:r>
                <a:rPr lang="en-GB" sz="3200" b="1" dirty="0" smtClean="0">
                  <a:latin typeface="Candara" panose="020E0502030303020204" pitchFamily="34" charset="0"/>
                </a:rPr>
                <a:t>context?</a:t>
              </a:r>
            </a:p>
            <a:p>
              <a:pPr marL="285750" indent="-285750">
                <a:buClr>
                  <a:schemeClr val="accent3"/>
                </a:buClr>
                <a:buFont typeface="Arial" panose="020B0604020202020204" pitchFamily="34" charset="0"/>
                <a:buChar char="•"/>
              </a:pPr>
              <a:endParaRPr lang="en-GB" sz="3200" b="1" dirty="0" smtClean="0">
                <a:latin typeface="Candara" panose="020E0502030303020204" pitchFamily="34" charset="0"/>
              </a:endParaRPr>
            </a:p>
            <a:p>
              <a:pPr marL="285750" indent="-285750">
                <a:buClr>
                  <a:schemeClr val="accent3"/>
                </a:buClr>
                <a:buFont typeface="Arial" panose="020B0604020202020204" pitchFamily="34" charset="0"/>
                <a:buChar char="•"/>
              </a:pPr>
              <a:r>
                <a:rPr lang="en-GB" sz="3200" b="1" dirty="0" smtClean="0">
                  <a:latin typeface="Candara" panose="020E0502030303020204" pitchFamily="34" charset="0"/>
                </a:rPr>
                <a:t>What </a:t>
              </a:r>
              <a:r>
                <a:rPr lang="en-GB" sz="3200" b="1" dirty="0">
                  <a:latin typeface="Candara" panose="020E0502030303020204" pitchFamily="34" charset="0"/>
                </a:rPr>
                <a:t>situations might you notice as they </a:t>
              </a:r>
              <a:r>
                <a:rPr lang="en-GB" sz="3200" b="1" dirty="0" smtClean="0">
                  <a:latin typeface="Candara" panose="020E0502030303020204" pitchFamily="34" charset="0"/>
                </a:rPr>
                <a:t>occur?</a:t>
              </a:r>
            </a:p>
            <a:p>
              <a:pPr marL="285750" indent="-285750">
                <a:buClr>
                  <a:schemeClr val="accent3"/>
                </a:buClr>
                <a:buFont typeface="Arial" panose="020B0604020202020204" pitchFamily="34" charset="0"/>
                <a:buChar char="•"/>
              </a:pPr>
              <a:endParaRPr lang="en-GB" sz="3200" b="1" dirty="0" smtClean="0">
                <a:latin typeface="Candara" panose="020E0502030303020204" pitchFamily="34" charset="0"/>
              </a:endParaRPr>
            </a:p>
            <a:p>
              <a:pPr marL="285750" indent="-285750">
                <a:buClr>
                  <a:schemeClr val="accent3"/>
                </a:buClr>
                <a:buFont typeface="Arial" panose="020B0604020202020204" pitchFamily="34" charset="0"/>
                <a:buChar char="•"/>
              </a:pPr>
              <a:r>
                <a:rPr lang="en-GB" sz="3200" b="1" dirty="0" smtClean="0">
                  <a:latin typeface="Candara" panose="020E0502030303020204" pitchFamily="34" charset="0"/>
                </a:rPr>
                <a:t>What </a:t>
              </a:r>
              <a:r>
                <a:rPr lang="en-GB" sz="3200" b="1" dirty="0">
                  <a:latin typeface="Candara" panose="020E0502030303020204" pitchFamily="34" charset="0"/>
                </a:rPr>
                <a:t>situations might you prevent beforehand</a:t>
              </a:r>
              <a:r>
                <a:rPr lang="en-GB" sz="3200" b="1" dirty="0" smtClean="0">
                  <a:latin typeface="Candara" panose="020E0502030303020204" pitchFamily="34" charset="0"/>
                </a:rPr>
                <a:t>?</a:t>
              </a:r>
              <a:endParaRPr lang="en-GB" sz="3200" b="1" dirty="0">
                <a:latin typeface="Candara" panose="020E0502030303020204" pitchFamily="34" charset="0"/>
              </a:endParaRPr>
            </a:p>
          </p:txBody>
        </p:sp>
      </p:grpSp>
      <p:pic>
        <p:nvPicPr>
          <p:cNvPr id="1028" name="Picture 4" descr="Image result for thinking pers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44" t="10231" r="23850" b="12564"/>
          <a:stretch/>
        </p:blipFill>
        <p:spPr bwMode="auto">
          <a:xfrm>
            <a:off x="9883833" y="249382"/>
            <a:ext cx="1679171" cy="34497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37</a:t>
            </a:fld>
            <a:endParaRPr lang="en-GB" dirty="0"/>
          </a:p>
        </p:txBody>
      </p:sp>
    </p:spTree>
    <p:extLst>
      <p:ext uri="{BB962C8B-B14F-4D97-AF65-F5344CB8AC3E}">
        <p14:creationId xmlns:p14="http://schemas.microsoft.com/office/powerpoint/2010/main" val="3991233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222" y="514386"/>
            <a:ext cx="10155557" cy="3447098"/>
          </a:xfrm>
          <a:prstGeom prst="rect">
            <a:avLst/>
          </a:prstGeom>
        </p:spPr>
        <p:txBody>
          <a:bodyPr wrap="square">
            <a:spAutoFit/>
          </a:bodyPr>
          <a:lstStyle/>
          <a:p>
            <a:r>
              <a:rPr lang="en-GB" sz="3600" b="1" dirty="0" smtClean="0">
                <a:solidFill>
                  <a:schemeClr val="accent4"/>
                </a:solidFill>
                <a:latin typeface="Candara" panose="020E0502030303020204" pitchFamily="34" charset="0"/>
              </a:rPr>
              <a:t>References</a:t>
            </a:r>
          </a:p>
          <a:p>
            <a:endParaRPr lang="en-GB" sz="2000" b="1" dirty="0">
              <a:latin typeface="Candara" panose="020E0502030303020204" pitchFamily="34" charset="0"/>
            </a:endParaRPr>
          </a:p>
          <a:p>
            <a:r>
              <a:rPr lang="en-GB" b="1" dirty="0">
                <a:latin typeface="Candara" panose="020E0502030303020204" pitchFamily="34" charset="0"/>
              </a:rPr>
              <a:t>Hester, M., </a:t>
            </a:r>
            <a:r>
              <a:rPr lang="en-GB" b="1" dirty="0" err="1">
                <a:latin typeface="Candara" panose="020E0502030303020204" pitchFamily="34" charset="0"/>
              </a:rPr>
              <a:t>Williamson,E</a:t>
            </a:r>
            <a:r>
              <a:rPr lang="en-GB" b="1" dirty="0">
                <a:latin typeface="Candara" panose="020E0502030303020204" pitchFamily="34" charset="0"/>
              </a:rPr>
              <a:t>., Regan, L., Coulter, M., </a:t>
            </a:r>
            <a:r>
              <a:rPr lang="en-GB" b="1" dirty="0" err="1">
                <a:latin typeface="Candara" panose="020E0502030303020204" pitchFamily="34" charset="0"/>
              </a:rPr>
              <a:t>Chantler</a:t>
            </a:r>
            <a:r>
              <a:rPr lang="en-GB" b="1" dirty="0">
                <a:latin typeface="Candara" panose="020E0502030303020204" pitchFamily="34" charset="0"/>
              </a:rPr>
              <a:t>, K., </a:t>
            </a:r>
            <a:r>
              <a:rPr lang="en-GB" b="1" dirty="0" err="1">
                <a:latin typeface="Candara" panose="020E0502030303020204" pitchFamily="34" charset="0"/>
              </a:rPr>
              <a:t>Gangoli</a:t>
            </a:r>
            <a:r>
              <a:rPr lang="en-GB" b="1" dirty="0">
                <a:latin typeface="Candara" panose="020E0502030303020204" pitchFamily="34" charset="0"/>
              </a:rPr>
              <a:t>, G., Davenport, R., &amp; Green, </a:t>
            </a:r>
            <a:r>
              <a:rPr lang="en-GB" b="1" dirty="0" smtClean="0">
                <a:latin typeface="Candara" panose="020E0502030303020204" pitchFamily="34" charset="0"/>
              </a:rPr>
              <a:t>L. (2012) </a:t>
            </a:r>
            <a:r>
              <a:rPr lang="en-GB" b="1" i="1" dirty="0" smtClean="0">
                <a:latin typeface="Candara" panose="020E0502030303020204" pitchFamily="34" charset="0"/>
              </a:rPr>
              <a:t>Exploring </a:t>
            </a:r>
            <a:r>
              <a:rPr lang="en-GB" b="1" i="1" dirty="0">
                <a:latin typeface="Candara" panose="020E0502030303020204" pitchFamily="34" charset="0"/>
              </a:rPr>
              <a:t>the service and support needs of male, lesbian, gay, bi-sexual and transgendered and black and other minority ethnic victims of </a:t>
            </a:r>
            <a:r>
              <a:rPr lang="en-GB" b="1" i="1" dirty="0" smtClean="0">
                <a:latin typeface="Candara" panose="020E0502030303020204" pitchFamily="34" charset="0"/>
              </a:rPr>
              <a:t>domestic and </a:t>
            </a:r>
            <a:r>
              <a:rPr lang="en-GB" b="1" i="1" dirty="0">
                <a:latin typeface="Candara" panose="020E0502030303020204" pitchFamily="34" charset="0"/>
              </a:rPr>
              <a:t>sexual violence</a:t>
            </a:r>
            <a:r>
              <a:rPr lang="en-GB" b="1" dirty="0">
                <a:latin typeface="Candara" panose="020E0502030303020204" pitchFamily="34" charset="0"/>
              </a:rPr>
              <a:t>, University of </a:t>
            </a:r>
            <a:r>
              <a:rPr lang="en-GB" b="1" dirty="0" smtClean="0">
                <a:latin typeface="Candara" panose="020E0502030303020204" pitchFamily="34" charset="0"/>
              </a:rPr>
              <a:t>Bristol.</a:t>
            </a:r>
            <a:endParaRPr lang="en-GB" b="1" dirty="0">
              <a:latin typeface="Candara" panose="020E0502030303020204" pitchFamily="34" charset="0"/>
            </a:endParaRPr>
          </a:p>
          <a:p>
            <a:endParaRPr lang="en-GB" b="1" dirty="0">
              <a:latin typeface="Candara" panose="020E0502030303020204" pitchFamily="34" charset="0"/>
            </a:endParaRPr>
          </a:p>
          <a:p>
            <a:r>
              <a:rPr lang="en-GB" b="1" dirty="0">
                <a:latin typeface="Candara" panose="020E0502030303020204" pitchFamily="34" charset="0"/>
              </a:rPr>
              <a:t>Hester, M. (2013) “English police records Who does what to whom? Gender and domestic violence perpetrators”, </a:t>
            </a:r>
            <a:r>
              <a:rPr lang="en-GB" b="1" i="1" dirty="0">
                <a:latin typeface="Candara" panose="020E0502030303020204" pitchFamily="34" charset="0"/>
              </a:rPr>
              <a:t>European Journal of Criminology </a:t>
            </a:r>
            <a:r>
              <a:rPr lang="en-GB" b="1" dirty="0">
                <a:latin typeface="Candara" panose="020E0502030303020204" pitchFamily="34" charset="0"/>
              </a:rPr>
              <a:t>10: 623 </a:t>
            </a:r>
          </a:p>
          <a:p>
            <a:endParaRPr lang="en-GB" b="1" dirty="0">
              <a:latin typeface="Candara" panose="020E0502030303020204" pitchFamily="34" charset="0"/>
            </a:endParaRPr>
          </a:p>
          <a:p>
            <a:r>
              <a:rPr lang="en-GB" b="1" dirty="0">
                <a:latin typeface="Candara" panose="020E0502030303020204" pitchFamily="34" charset="0"/>
              </a:rPr>
              <a:t>Barter, C., McCarry, M., </a:t>
            </a:r>
            <a:r>
              <a:rPr lang="en-GB" b="1" dirty="0" err="1">
                <a:latin typeface="Candara" panose="020E0502030303020204" pitchFamily="34" charset="0"/>
              </a:rPr>
              <a:t>Berridge</a:t>
            </a:r>
            <a:r>
              <a:rPr lang="en-GB" b="1" dirty="0">
                <a:latin typeface="Candara" panose="020E0502030303020204" pitchFamily="34" charset="0"/>
              </a:rPr>
              <a:t> D., and Evans, K</a:t>
            </a:r>
            <a:r>
              <a:rPr lang="en-GB" b="1" i="1" dirty="0" smtClean="0">
                <a:latin typeface="Candara" panose="020E0502030303020204" pitchFamily="34" charset="0"/>
              </a:rPr>
              <a:t>. (2009) </a:t>
            </a:r>
            <a:r>
              <a:rPr lang="en-GB" b="1" i="1" dirty="0">
                <a:latin typeface="Candara" panose="020E0502030303020204" pitchFamily="34" charset="0"/>
              </a:rPr>
              <a:t>Partner exploitation and violence in teenage intimate relationships</a:t>
            </a:r>
            <a:r>
              <a:rPr lang="en-GB" b="1" dirty="0">
                <a:latin typeface="Candara" panose="020E0502030303020204" pitchFamily="34" charset="0"/>
              </a:rPr>
              <a:t>, </a:t>
            </a:r>
            <a:r>
              <a:rPr lang="en-GB" b="1" dirty="0" smtClean="0">
                <a:latin typeface="Candara" panose="020E0502030303020204" pitchFamily="34" charset="0"/>
              </a:rPr>
              <a:t>NSPCC.</a:t>
            </a:r>
            <a:endParaRPr lang="en-GB" sz="2000" b="1"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38</a:t>
            </a:fld>
            <a:endParaRPr lang="en-GB" dirty="0"/>
          </a:p>
        </p:txBody>
      </p:sp>
    </p:spTree>
    <p:extLst>
      <p:ext uri="{BB962C8B-B14F-4D97-AF65-F5344CB8AC3E}">
        <p14:creationId xmlns:p14="http://schemas.microsoft.com/office/powerpoint/2010/main" val="108871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00" y="213668"/>
            <a:ext cx="7855527" cy="2154436"/>
          </a:xfrm>
          <a:prstGeom prst="rect">
            <a:avLst/>
          </a:prstGeom>
        </p:spPr>
        <p:txBody>
          <a:bodyPr wrap="square">
            <a:spAutoFit/>
          </a:bodyPr>
          <a:lstStyle/>
          <a:p>
            <a:r>
              <a:rPr lang="en-GB" sz="3200" b="1" dirty="0" smtClean="0">
                <a:solidFill>
                  <a:srgbClr val="9BBB59"/>
                </a:solidFill>
                <a:latin typeface="Candara" panose="020E0502030303020204" pitchFamily="34" charset="0"/>
              </a:rPr>
              <a:t>Relationship Abuse</a:t>
            </a:r>
          </a:p>
          <a:p>
            <a:endParaRPr lang="en-GB" b="1" dirty="0">
              <a:solidFill>
                <a:srgbClr val="9BBB59"/>
              </a:solidFill>
              <a:latin typeface="Candara" panose="020E0502030303020204" pitchFamily="34" charset="0"/>
            </a:endParaRPr>
          </a:p>
          <a:p>
            <a:r>
              <a:rPr lang="en-GB" sz="2800" b="1" dirty="0" smtClean="0">
                <a:latin typeface="Candara" panose="020E0502030303020204" pitchFamily="34" charset="0"/>
              </a:rPr>
              <a:t>By this we mean abuse between people who may be in an intimate relationship.</a:t>
            </a:r>
          </a:p>
          <a:p>
            <a:r>
              <a:rPr lang="en-GB" sz="2800" b="1" dirty="0" smtClean="0">
                <a:latin typeface="Candara" panose="020E0502030303020204" pitchFamily="34" charset="0"/>
              </a:rPr>
              <a:t>This may also be referred to as Domestic Abuse.</a:t>
            </a:r>
            <a:endParaRPr lang="en-GB" sz="2800" b="1" dirty="0">
              <a:latin typeface="Candara" panose="020E0502030303020204" pitchFamily="34" charset="0"/>
            </a:endParaRPr>
          </a:p>
        </p:txBody>
      </p:sp>
      <p:sp>
        <p:nvSpPr>
          <p:cNvPr id="3" name="Rectangle 2"/>
          <p:cNvSpPr/>
          <p:nvPr/>
        </p:nvSpPr>
        <p:spPr>
          <a:xfrm>
            <a:off x="1857413" y="3180980"/>
            <a:ext cx="10013162" cy="2246769"/>
          </a:xfrm>
          <a:prstGeom prst="rect">
            <a:avLst/>
          </a:prstGeom>
        </p:spPr>
        <p:txBody>
          <a:bodyPr wrap="square">
            <a:spAutoFit/>
          </a:bodyPr>
          <a:lstStyle/>
          <a:p>
            <a:pPr algn="r"/>
            <a:r>
              <a:rPr lang="en-GB" sz="2800" b="1" dirty="0">
                <a:solidFill>
                  <a:srgbClr val="9BBB59"/>
                </a:solidFill>
                <a:latin typeface="Candara" panose="020E0502030303020204" pitchFamily="34" charset="0"/>
              </a:rPr>
              <a:t>Stage 1: </a:t>
            </a:r>
            <a:r>
              <a:rPr lang="en-GB" sz="2800" b="1" dirty="0">
                <a:latin typeface="Candara" panose="020E0502030303020204" pitchFamily="34" charset="0"/>
              </a:rPr>
              <a:t>Noticing behaviour </a:t>
            </a:r>
            <a:r>
              <a:rPr lang="en-GB" sz="2800" b="1" dirty="0" smtClean="0">
                <a:latin typeface="Candara" panose="020E0502030303020204" pitchFamily="34" charset="0"/>
              </a:rPr>
              <a:t>or an event</a:t>
            </a:r>
          </a:p>
          <a:p>
            <a:pPr algn="r"/>
            <a:endParaRPr lang="en-GB" sz="2800" b="1" dirty="0">
              <a:latin typeface="Candara" panose="020E0502030303020204" pitchFamily="34" charset="0"/>
            </a:endParaRPr>
          </a:p>
          <a:p>
            <a:pPr algn="r"/>
            <a:r>
              <a:rPr lang="en-GB" sz="2800" b="1" dirty="0">
                <a:latin typeface="Candara" panose="020E0502030303020204" pitchFamily="34" charset="0"/>
              </a:rPr>
              <a:t>We need to understand and learn about </a:t>
            </a:r>
            <a:r>
              <a:rPr lang="en-GB" sz="2800" b="1" dirty="0" smtClean="0">
                <a:latin typeface="Candara" panose="020E0502030303020204" pitchFamily="34" charset="0"/>
              </a:rPr>
              <a:t>relationship abuse in </a:t>
            </a:r>
            <a:r>
              <a:rPr lang="en-GB" sz="2800" b="1" dirty="0">
                <a:latin typeface="Candara" panose="020E0502030303020204" pitchFamily="34" charset="0"/>
              </a:rPr>
              <a:t>order to be able to </a:t>
            </a:r>
            <a:r>
              <a:rPr lang="en-GB" sz="2800" b="1" dirty="0">
                <a:solidFill>
                  <a:schemeClr val="accent3"/>
                </a:solidFill>
                <a:latin typeface="Candara" panose="020E0502030303020204" pitchFamily="34" charset="0"/>
              </a:rPr>
              <a:t>notice situations </a:t>
            </a:r>
            <a:r>
              <a:rPr lang="en-GB" sz="2800" b="1" dirty="0">
                <a:latin typeface="Candara" panose="020E0502030303020204" pitchFamily="34" charset="0"/>
              </a:rPr>
              <a:t>and </a:t>
            </a:r>
            <a:r>
              <a:rPr lang="en-GB" sz="2800" b="1" dirty="0">
                <a:solidFill>
                  <a:schemeClr val="accent3"/>
                </a:solidFill>
                <a:latin typeface="Candara" panose="020E0502030303020204" pitchFamily="34" charset="0"/>
              </a:rPr>
              <a:t>see behaviours or events as potentially problematic</a:t>
            </a:r>
            <a:r>
              <a:rPr lang="en-GB" sz="2800" b="1" dirty="0" smtClean="0">
                <a:solidFill>
                  <a:schemeClr val="accent3"/>
                </a:solidFill>
                <a:latin typeface="Candara" panose="020E0502030303020204" pitchFamily="34" charset="0"/>
              </a:rPr>
              <a:t>.</a:t>
            </a:r>
            <a:endParaRPr lang="en-GB" sz="2800" b="1"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r>
              <a:rPr lang="en-GB" smtClean="0"/>
              <a:t>		</a:t>
            </a:r>
            <a:fld id="{3E3CF599-16EC-4514-BCE8-03393E47B313}" type="slidenum">
              <a:rPr lang="en-GB" smtClean="0"/>
              <a:pPr/>
              <a:t>4</a:t>
            </a:fld>
            <a:endParaRPr lang="en-GB" dirty="0"/>
          </a:p>
        </p:txBody>
      </p:sp>
    </p:spTree>
    <p:extLst>
      <p:ext uri="{BB962C8B-B14F-4D97-AF65-F5344CB8AC3E}">
        <p14:creationId xmlns:p14="http://schemas.microsoft.com/office/powerpoint/2010/main" val="10860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352800" y="1230784"/>
            <a:ext cx="5492384" cy="4248472"/>
          </a:xfrm>
          <a:prstGeom prst="triangle">
            <a:avLst/>
          </a:prstGeom>
          <a:solidFill>
            <a:srgbClr val="608CA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221402" y="629980"/>
            <a:ext cx="1622560" cy="584775"/>
          </a:xfrm>
          <a:prstGeom prst="rect">
            <a:avLst/>
          </a:prstGeom>
          <a:noFill/>
        </p:spPr>
        <p:txBody>
          <a:bodyPr wrap="none" rtlCol="0">
            <a:spAutoFit/>
          </a:bodyPr>
          <a:lstStyle/>
          <a:p>
            <a:r>
              <a:rPr lang="en-GB" sz="3200" b="1" dirty="0" smtClean="0">
                <a:latin typeface="Candara" panose="020E0502030303020204" pitchFamily="34" charset="0"/>
              </a:rPr>
              <a:t>Dictator</a:t>
            </a:r>
            <a:endParaRPr lang="en-GB" sz="3200" b="1" dirty="0">
              <a:latin typeface="Candara" panose="020E0502030303020204" pitchFamily="34" charset="0"/>
            </a:endParaRPr>
          </a:p>
        </p:txBody>
      </p:sp>
      <p:sp>
        <p:nvSpPr>
          <p:cNvPr id="5" name="TextBox 4"/>
          <p:cNvSpPr txBox="1"/>
          <p:nvPr/>
        </p:nvSpPr>
        <p:spPr>
          <a:xfrm>
            <a:off x="3352800" y="4921751"/>
            <a:ext cx="5492383" cy="400110"/>
          </a:xfrm>
          <a:prstGeom prst="rect">
            <a:avLst/>
          </a:prstGeom>
          <a:noFill/>
        </p:spPr>
        <p:txBody>
          <a:bodyPr wrap="square" rtlCol="0">
            <a:spAutoFit/>
          </a:bodyPr>
          <a:lstStyle/>
          <a:p>
            <a:pPr algn="ctr"/>
            <a:r>
              <a:rPr lang="en-GB" sz="2000" dirty="0" smtClean="0">
                <a:solidFill>
                  <a:schemeClr val="bg1"/>
                </a:solidFill>
                <a:latin typeface="+mj-lt"/>
              </a:rPr>
              <a:t>What does the dictator control?</a:t>
            </a:r>
            <a:endParaRPr lang="en-GB" sz="2000" dirty="0">
              <a:solidFill>
                <a:schemeClr val="bg1"/>
              </a:solidFill>
              <a:latin typeface="+mj-lt"/>
            </a:endParaRPr>
          </a:p>
        </p:txBody>
      </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5</a:t>
            </a:fld>
            <a:endParaRPr lang="en-GB" dirty="0"/>
          </a:p>
        </p:txBody>
      </p:sp>
    </p:spTree>
    <p:extLst>
      <p:ext uri="{BB962C8B-B14F-4D97-AF65-F5344CB8AC3E}">
        <p14:creationId xmlns:p14="http://schemas.microsoft.com/office/powerpoint/2010/main" val="4166857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05" y="117132"/>
            <a:ext cx="9847569" cy="2246769"/>
          </a:xfrm>
          <a:prstGeom prst="rect">
            <a:avLst/>
          </a:prstGeom>
        </p:spPr>
        <p:txBody>
          <a:bodyPr wrap="square">
            <a:spAutoFit/>
          </a:bodyPr>
          <a:lstStyle/>
          <a:p>
            <a:r>
              <a:rPr lang="en-GB" sz="2800" b="1" dirty="0">
                <a:latin typeface="Candara" panose="020E0502030303020204" pitchFamily="34" charset="0"/>
              </a:rPr>
              <a:t>A student writes</a:t>
            </a:r>
            <a:r>
              <a:rPr lang="en-GB" sz="2800" b="1" dirty="0" smtClean="0">
                <a:latin typeface="Candara" panose="020E0502030303020204" pitchFamily="34" charset="0"/>
              </a:rPr>
              <a:t>…</a:t>
            </a:r>
            <a:endParaRPr lang="en-GB" sz="2800" b="1" dirty="0">
              <a:latin typeface="Candara" panose="020E0502030303020204" pitchFamily="34" charset="0"/>
            </a:endParaRPr>
          </a:p>
          <a:p>
            <a:r>
              <a:rPr lang="en-GB" sz="2800" b="1" dirty="0">
                <a:solidFill>
                  <a:schemeClr val="accent3"/>
                </a:solidFill>
                <a:latin typeface="Candara" panose="020E0502030303020204" pitchFamily="34" charset="0"/>
              </a:rPr>
              <a:t>“I was in a violent relationship for 3 years and felt totally alone; there is a stigma that violence happens only to people of a certain </a:t>
            </a:r>
            <a:r>
              <a:rPr lang="en-GB" sz="2800" b="1" dirty="0" smtClean="0">
                <a:solidFill>
                  <a:schemeClr val="accent3"/>
                </a:solidFill>
                <a:latin typeface="Candara" panose="020E0502030303020204" pitchFamily="34" charset="0"/>
              </a:rPr>
              <a:t>demographic…”</a:t>
            </a:r>
          </a:p>
          <a:p>
            <a:endParaRPr lang="en-GB" sz="1400" b="1" dirty="0" smtClean="0">
              <a:solidFill>
                <a:schemeClr val="tx1">
                  <a:lumMod val="50000"/>
                  <a:lumOff val="50000"/>
                </a:schemeClr>
              </a:solidFill>
              <a:latin typeface="Candara" panose="020E0502030303020204" pitchFamily="34" charset="0"/>
            </a:endParaRPr>
          </a:p>
          <a:p>
            <a:r>
              <a:rPr lang="en-GB" sz="1400" b="1" dirty="0" smtClean="0">
                <a:solidFill>
                  <a:schemeClr val="tx1">
                    <a:lumMod val="50000"/>
                    <a:lumOff val="50000"/>
                  </a:schemeClr>
                </a:solidFill>
                <a:latin typeface="Candara" panose="020E0502030303020204" pitchFamily="34" charset="0"/>
              </a:rPr>
              <a:t>(</a:t>
            </a:r>
            <a:r>
              <a:rPr lang="en-GB" sz="1400" b="1" dirty="0">
                <a:solidFill>
                  <a:schemeClr val="tx1">
                    <a:lumMod val="50000"/>
                    <a:lumOff val="50000"/>
                  </a:schemeClr>
                </a:solidFill>
                <a:latin typeface="Candara" panose="020E0502030303020204" pitchFamily="34" charset="0"/>
              </a:rPr>
              <a:t>NUS 2011 p.25</a:t>
            </a:r>
            <a:r>
              <a:rPr lang="en-GB" sz="1400" b="1" dirty="0" smtClean="0">
                <a:solidFill>
                  <a:schemeClr val="tx1">
                    <a:lumMod val="50000"/>
                    <a:lumOff val="50000"/>
                  </a:schemeClr>
                </a:solidFill>
                <a:latin typeface="Candara" panose="020E0502030303020204" pitchFamily="34" charset="0"/>
              </a:rPr>
              <a:t>)</a:t>
            </a:r>
            <a:endParaRPr lang="en-GB" sz="1400" b="1" dirty="0">
              <a:solidFill>
                <a:schemeClr val="tx1">
                  <a:lumMod val="50000"/>
                  <a:lumOff val="50000"/>
                </a:schemeClr>
              </a:solidFill>
              <a:latin typeface="Candara" panose="020E0502030303020204" pitchFamily="34" charset="0"/>
            </a:endParaRPr>
          </a:p>
        </p:txBody>
      </p:sp>
      <p:pic>
        <p:nvPicPr>
          <p:cNvPr id="3" name="Picture 8" descr="Image result for f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5" y="2875344"/>
            <a:ext cx="3043941" cy="2134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9946" y="2875344"/>
            <a:ext cx="7903799" cy="2985433"/>
          </a:xfrm>
          <a:prstGeom prst="rect">
            <a:avLst/>
          </a:prstGeom>
        </p:spPr>
        <p:txBody>
          <a:bodyPr wrap="square">
            <a:spAutoFit/>
          </a:bodyPr>
          <a:lstStyle/>
          <a:p>
            <a:pPr marL="285750" indent="-285750">
              <a:buClr>
                <a:schemeClr val="accent3"/>
              </a:buClr>
              <a:buFont typeface="Arial" panose="020B0604020202020204" pitchFamily="34" charset="0"/>
              <a:buChar char="•"/>
            </a:pPr>
            <a:r>
              <a:rPr lang="en-GB" sz="2000" b="1" dirty="0" smtClean="0">
                <a:latin typeface="Candara" panose="020E0502030303020204" pitchFamily="34" charset="0"/>
              </a:rPr>
              <a:t>Domestic </a:t>
            </a:r>
            <a:r>
              <a:rPr lang="en-GB" sz="2000" b="1" dirty="0">
                <a:latin typeface="Candara" panose="020E0502030303020204" pitchFamily="34" charset="0"/>
              </a:rPr>
              <a:t>abuse can happen to anyone, regardless of age, social background, gender, religion, sexuality or </a:t>
            </a:r>
            <a:r>
              <a:rPr lang="en-GB" sz="2000" b="1" dirty="0" smtClean="0">
                <a:latin typeface="Candara" panose="020E0502030303020204" pitchFamily="34" charset="0"/>
              </a:rPr>
              <a:t>ethnicity</a:t>
            </a:r>
          </a:p>
          <a:p>
            <a:pPr marL="285750" indent="-285750">
              <a:buClr>
                <a:schemeClr val="accent3"/>
              </a:buClr>
              <a:buFont typeface="Arial" panose="020B0604020202020204" pitchFamily="34" charset="0"/>
              <a:buChar char="•"/>
            </a:pPr>
            <a:endParaRPr lang="en-GB" sz="2000" b="1" dirty="0">
              <a:latin typeface="Candara" panose="020E0502030303020204" pitchFamily="34" charset="0"/>
            </a:endParaRPr>
          </a:p>
          <a:p>
            <a:pPr marL="285750" indent="-285750">
              <a:buClr>
                <a:schemeClr val="accent3"/>
              </a:buClr>
              <a:buFont typeface="Arial" panose="020B0604020202020204" pitchFamily="34" charset="0"/>
              <a:buChar char="•"/>
            </a:pPr>
            <a:r>
              <a:rPr lang="en-GB" sz="2000" b="1" dirty="0" smtClean="0">
                <a:latin typeface="Candara" panose="020E0502030303020204" pitchFamily="34" charset="0"/>
              </a:rPr>
              <a:t>It </a:t>
            </a:r>
            <a:r>
              <a:rPr lang="en-GB" sz="2000" b="1" dirty="0">
                <a:latin typeface="Candara" panose="020E0502030303020204" pitchFamily="34" charset="0"/>
              </a:rPr>
              <a:t>happens in all kinds of relationships: heterosexual, lesbian, gay, bisexual </a:t>
            </a:r>
            <a:r>
              <a:rPr lang="en-GB" sz="2000" b="1" dirty="0" smtClean="0">
                <a:latin typeface="Candara" panose="020E0502030303020204" pitchFamily="34" charset="0"/>
              </a:rPr>
              <a:t>&amp; transgender</a:t>
            </a:r>
          </a:p>
          <a:p>
            <a:pPr marL="285750" indent="-285750">
              <a:buClr>
                <a:schemeClr val="accent3"/>
              </a:buClr>
              <a:buFont typeface="Arial" panose="020B0604020202020204" pitchFamily="34" charset="0"/>
              <a:buChar char="•"/>
            </a:pPr>
            <a:endParaRPr lang="en-GB" sz="2000" b="1" dirty="0">
              <a:latin typeface="Candara" panose="020E0502030303020204" pitchFamily="34" charset="0"/>
            </a:endParaRPr>
          </a:p>
          <a:p>
            <a:pPr marL="285750" indent="-285750">
              <a:buClr>
                <a:schemeClr val="accent3"/>
              </a:buClr>
              <a:buFont typeface="Arial" panose="020B0604020202020204" pitchFamily="34" charset="0"/>
              <a:buChar char="•"/>
            </a:pPr>
            <a:r>
              <a:rPr lang="en-GB" sz="2000" b="1" dirty="0" smtClean="0">
                <a:latin typeface="Candara" panose="020E0502030303020204" pitchFamily="34" charset="0"/>
              </a:rPr>
              <a:t>Statistics </a:t>
            </a:r>
            <a:r>
              <a:rPr lang="en-GB" sz="2000" b="1" dirty="0">
                <a:latin typeface="Candara" panose="020E0502030303020204" pitchFamily="34" charset="0"/>
              </a:rPr>
              <a:t>show the vast majority of domestic abuse incidents are carried out by men </a:t>
            </a:r>
            <a:r>
              <a:rPr lang="en-GB" sz="2000" b="1" dirty="0" smtClean="0">
                <a:latin typeface="Candara" panose="020E0502030303020204" pitchFamily="34" charset="0"/>
              </a:rPr>
              <a:t>&amp; </a:t>
            </a:r>
            <a:r>
              <a:rPr lang="en-GB" sz="2000" b="1" dirty="0">
                <a:latin typeface="Candara" panose="020E0502030303020204" pitchFamily="34" charset="0"/>
              </a:rPr>
              <a:t>experienced by women</a:t>
            </a:r>
          </a:p>
          <a:p>
            <a:endParaRPr lang="en-GB" sz="1400" dirty="0" smtClean="0">
              <a:solidFill>
                <a:schemeClr val="tx1">
                  <a:lumMod val="50000"/>
                  <a:lumOff val="50000"/>
                </a:schemeClr>
              </a:solidFill>
              <a:latin typeface="Candara" panose="020E0502030303020204" pitchFamily="34" charset="0"/>
            </a:endParaRPr>
          </a:p>
          <a:p>
            <a:r>
              <a:rPr lang="en-GB" sz="1400" dirty="0" smtClean="0">
                <a:solidFill>
                  <a:schemeClr val="tx1">
                    <a:lumMod val="50000"/>
                    <a:lumOff val="50000"/>
                  </a:schemeClr>
                </a:solidFill>
                <a:latin typeface="Candara" panose="020E0502030303020204" pitchFamily="34" charset="0"/>
              </a:rPr>
              <a:t>(</a:t>
            </a:r>
            <a:r>
              <a:rPr lang="en-GB" sz="1400" dirty="0">
                <a:solidFill>
                  <a:schemeClr val="tx1">
                    <a:lumMod val="50000"/>
                    <a:lumOff val="50000"/>
                  </a:schemeClr>
                </a:solidFill>
                <a:latin typeface="Candara" panose="020E0502030303020204" pitchFamily="34" charset="0"/>
              </a:rPr>
              <a:t>www.refuge.org.uk</a:t>
            </a:r>
            <a:r>
              <a:rPr lang="en-GB" sz="1400" dirty="0" smtClean="0">
                <a:solidFill>
                  <a:schemeClr val="tx1">
                    <a:lumMod val="50000"/>
                    <a:lumOff val="50000"/>
                  </a:schemeClr>
                </a:solidFill>
                <a:latin typeface="Candara" panose="020E0502030303020204" pitchFamily="34" charset="0"/>
              </a:rPr>
              <a:t>)</a:t>
            </a:r>
            <a:endParaRPr lang="en-GB" sz="1400" dirty="0">
              <a:solidFill>
                <a:schemeClr val="tx1">
                  <a:lumMod val="50000"/>
                  <a:lumOff val="50000"/>
                </a:schemeClr>
              </a:solidFill>
              <a:latin typeface="Candara" panose="020E0502030303020204" pitchFamily="34" charset="0"/>
            </a:endParaRPr>
          </a:p>
        </p:txBody>
      </p:sp>
      <p:sp>
        <p:nvSpPr>
          <p:cNvPr id="5" name="Slide Number Placeholder 4"/>
          <p:cNvSpPr>
            <a:spLocks noGrp="1"/>
          </p:cNvSpPr>
          <p:nvPr>
            <p:ph type="sldNum" sz="quarter" idx="12"/>
          </p:nvPr>
        </p:nvSpPr>
        <p:spPr/>
        <p:txBody>
          <a:bodyPr/>
          <a:lstStyle/>
          <a:p>
            <a:r>
              <a:rPr lang="en-GB" smtClean="0"/>
              <a:t>		</a:t>
            </a:r>
            <a:fld id="{3E3CF599-16EC-4514-BCE8-03393E47B313}" type="slidenum">
              <a:rPr lang="en-GB" smtClean="0"/>
              <a:pPr/>
              <a:t>6</a:t>
            </a:fld>
            <a:endParaRPr lang="en-GB" dirty="0"/>
          </a:p>
        </p:txBody>
      </p:sp>
    </p:spTree>
    <p:extLst>
      <p:ext uri="{BB962C8B-B14F-4D97-AF65-F5344CB8AC3E}">
        <p14:creationId xmlns:p14="http://schemas.microsoft.com/office/powerpoint/2010/main" val="2136496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2589271" y="396504"/>
            <a:ext cx="64459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cs typeface="Arial" charset="0"/>
              </a:defRPr>
            </a:lvl1pPr>
            <a:lvl2pPr marL="37931725" indent="-37474525">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spcBef>
                <a:spcPct val="0"/>
              </a:spcBef>
              <a:buFontTx/>
              <a:buNone/>
            </a:pPr>
            <a:r>
              <a:rPr lang="en-GB" altLang="en-US" sz="3600" b="1" dirty="0" smtClean="0">
                <a:solidFill>
                  <a:srgbClr val="000000"/>
                </a:solidFill>
                <a:latin typeface="Candara" panose="020E0502030303020204" pitchFamily="34" charset="0"/>
                <a:ea typeface="ＭＳ Ｐゴシック" pitchFamily="-1" charset="-128"/>
              </a:rPr>
              <a:t>Scottish Government </a:t>
            </a:r>
            <a:r>
              <a:rPr lang="en-GB" altLang="en-US" sz="3600" b="1" dirty="0">
                <a:solidFill>
                  <a:srgbClr val="000000"/>
                </a:solidFill>
                <a:latin typeface="Candara" panose="020E0502030303020204" pitchFamily="34" charset="0"/>
                <a:ea typeface="ＭＳ Ｐゴシック" pitchFamily="-1" charset="-128"/>
              </a:rPr>
              <a:t>Definition</a:t>
            </a:r>
          </a:p>
        </p:txBody>
      </p:sp>
      <p:grpSp>
        <p:nvGrpSpPr>
          <p:cNvPr id="28" name="Group 27"/>
          <p:cNvGrpSpPr/>
          <p:nvPr/>
        </p:nvGrpSpPr>
        <p:grpSpPr>
          <a:xfrm>
            <a:off x="2800268" y="1334223"/>
            <a:ext cx="6024000" cy="4509228"/>
            <a:chOff x="3011266" y="1386475"/>
            <a:chExt cx="6169468" cy="4700318"/>
          </a:xfrm>
        </p:grpSpPr>
        <p:cxnSp>
          <p:nvCxnSpPr>
            <p:cNvPr id="19" name="Straight Connector 18"/>
            <p:cNvCxnSpPr/>
            <p:nvPr/>
          </p:nvCxnSpPr>
          <p:spPr>
            <a:xfrm>
              <a:off x="3641266" y="3282825"/>
              <a:ext cx="1540334" cy="33032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096000" y="1963153"/>
              <a:ext cx="0" cy="131332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7099300" y="3089510"/>
              <a:ext cx="1451434" cy="52364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6376334" y="3906475"/>
              <a:ext cx="1095970" cy="155031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4719696" y="3943295"/>
              <a:ext cx="1078430" cy="1513498"/>
            </a:xfrm>
            <a:prstGeom prst="line">
              <a:avLst/>
            </a:prstGeom>
          </p:spPr>
          <p:style>
            <a:lnRef idx="1">
              <a:schemeClr val="dk1"/>
            </a:lnRef>
            <a:fillRef idx="0">
              <a:schemeClr val="dk1"/>
            </a:fillRef>
            <a:effectRef idx="0">
              <a:schemeClr val="dk1"/>
            </a:effectRef>
            <a:fontRef idx="minor">
              <a:schemeClr val="tx1"/>
            </a:fontRef>
          </p:style>
        </p:cxnSp>
        <p:sp>
          <p:nvSpPr>
            <p:cNvPr id="5" name="Freeform 4"/>
            <p:cNvSpPr/>
            <p:nvPr/>
          </p:nvSpPr>
          <p:spPr>
            <a:xfrm>
              <a:off x="4719696" y="2990115"/>
              <a:ext cx="2752608" cy="1620000"/>
            </a:xfrm>
            <a:custGeom>
              <a:avLst/>
              <a:gdLst>
                <a:gd name="connsiteX0" fmla="*/ 0 w 2614046"/>
                <a:gd name="connsiteY0" fmla="*/ 393820 h 2362874"/>
                <a:gd name="connsiteX1" fmla="*/ 393820 w 2614046"/>
                <a:gd name="connsiteY1" fmla="*/ 0 h 2362874"/>
                <a:gd name="connsiteX2" fmla="*/ 2220226 w 2614046"/>
                <a:gd name="connsiteY2" fmla="*/ 0 h 2362874"/>
                <a:gd name="connsiteX3" fmla="*/ 2614046 w 2614046"/>
                <a:gd name="connsiteY3" fmla="*/ 393820 h 2362874"/>
                <a:gd name="connsiteX4" fmla="*/ 2614046 w 2614046"/>
                <a:gd name="connsiteY4" fmla="*/ 1969054 h 2362874"/>
                <a:gd name="connsiteX5" fmla="*/ 2220226 w 2614046"/>
                <a:gd name="connsiteY5" fmla="*/ 2362874 h 2362874"/>
                <a:gd name="connsiteX6" fmla="*/ 393820 w 2614046"/>
                <a:gd name="connsiteY6" fmla="*/ 2362874 h 2362874"/>
                <a:gd name="connsiteX7" fmla="*/ 0 w 2614046"/>
                <a:gd name="connsiteY7" fmla="*/ 1969054 h 2362874"/>
                <a:gd name="connsiteX8" fmla="*/ 0 w 2614046"/>
                <a:gd name="connsiteY8" fmla="*/ 393820 h 236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4046" h="2362874">
                  <a:moveTo>
                    <a:pt x="0" y="393820"/>
                  </a:moveTo>
                  <a:cubicBezTo>
                    <a:pt x="0" y="176319"/>
                    <a:pt x="176319" y="0"/>
                    <a:pt x="393820" y="0"/>
                  </a:cubicBezTo>
                  <a:lnTo>
                    <a:pt x="2220226" y="0"/>
                  </a:lnTo>
                  <a:cubicBezTo>
                    <a:pt x="2437727" y="0"/>
                    <a:pt x="2614046" y="176319"/>
                    <a:pt x="2614046" y="393820"/>
                  </a:cubicBezTo>
                  <a:lnTo>
                    <a:pt x="2614046" y="1969054"/>
                  </a:lnTo>
                  <a:cubicBezTo>
                    <a:pt x="2614046" y="2186555"/>
                    <a:pt x="2437727" y="2362874"/>
                    <a:pt x="2220226" y="2362874"/>
                  </a:cubicBezTo>
                  <a:lnTo>
                    <a:pt x="393820" y="2362874"/>
                  </a:lnTo>
                  <a:cubicBezTo>
                    <a:pt x="176319" y="2362874"/>
                    <a:pt x="0" y="2186555"/>
                    <a:pt x="0" y="1969054"/>
                  </a:cubicBezTo>
                  <a:lnTo>
                    <a:pt x="0" y="39382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61066" tIns="161066" rIns="161066" bIns="161066" numCol="1" spcCol="1270" anchor="ctr" anchorCtr="0">
              <a:noAutofit/>
            </a:bodyPr>
            <a:lstStyle/>
            <a:p>
              <a:pPr lvl="0" algn="ctr" defTabSz="800100">
                <a:lnSpc>
                  <a:spcPct val="90000"/>
                </a:lnSpc>
                <a:spcBef>
                  <a:spcPct val="0"/>
                </a:spcBef>
                <a:spcAft>
                  <a:spcPct val="35000"/>
                </a:spcAft>
              </a:pPr>
              <a:r>
                <a:rPr lang="en-GB" sz="1400" b="1" kern="1200" dirty="0" smtClean="0">
                  <a:solidFill>
                    <a:schemeClr val="bg1"/>
                  </a:solidFill>
                  <a:latin typeface="Candara" panose="020E0502030303020204" pitchFamily="34" charset="0"/>
                </a:rPr>
                <a:t>Domestic abuse is gender based violence</a:t>
              </a:r>
            </a:p>
            <a:p>
              <a:pPr lvl="0" algn="ctr" defTabSz="800100">
                <a:lnSpc>
                  <a:spcPct val="90000"/>
                </a:lnSpc>
                <a:spcBef>
                  <a:spcPct val="0"/>
                </a:spcBef>
                <a:spcAft>
                  <a:spcPct val="35000"/>
                </a:spcAft>
              </a:pPr>
              <a:r>
                <a:rPr lang="en-GB" sz="1400" b="1" kern="1200" dirty="0" smtClean="0">
                  <a:solidFill>
                    <a:schemeClr val="bg1"/>
                  </a:solidFill>
                  <a:latin typeface="Candara" panose="020E0502030303020204" pitchFamily="34" charset="0"/>
                </a:rPr>
                <a:t>Current / ex partners</a:t>
              </a:r>
            </a:p>
            <a:p>
              <a:pPr lvl="0" algn="ctr" defTabSz="800100">
                <a:lnSpc>
                  <a:spcPct val="90000"/>
                </a:lnSpc>
                <a:spcBef>
                  <a:spcPct val="0"/>
                </a:spcBef>
                <a:spcAft>
                  <a:spcPct val="35000"/>
                </a:spcAft>
              </a:pPr>
              <a:r>
                <a:rPr lang="en-GB" sz="1400" b="1" i="0" kern="1200" dirty="0" smtClean="0">
                  <a:solidFill>
                    <a:schemeClr val="bg1"/>
                  </a:solidFill>
                  <a:latin typeface="Candara" panose="020E0502030303020204" pitchFamily="34" charset="0"/>
                </a:rPr>
                <a:t>pattern of coercive control often escalating in frequency and severity over time</a:t>
              </a:r>
            </a:p>
          </p:txBody>
        </p:sp>
        <p:sp>
          <p:nvSpPr>
            <p:cNvPr id="7" name="Freeform 6"/>
            <p:cNvSpPr/>
            <p:nvPr/>
          </p:nvSpPr>
          <p:spPr>
            <a:xfrm>
              <a:off x="5466000" y="1386475"/>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91268" tIns="91268" rIns="91268" bIns="91268" numCol="1" spcCol="1270" anchor="ctr" anchorCtr="0">
              <a:noAutofit/>
            </a:bodyPr>
            <a:lstStyle/>
            <a:p>
              <a:pPr lvl="0" algn="ctr" defTabSz="666750">
                <a:lnSpc>
                  <a:spcPct val="90000"/>
                </a:lnSpc>
                <a:spcBef>
                  <a:spcPct val="0"/>
                </a:spcBef>
                <a:spcAft>
                  <a:spcPct val="35000"/>
                </a:spcAft>
              </a:pPr>
              <a:r>
                <a:rPr lang="en-GB" sz="1400" b="1" kern="1200" dirty="0" smtClean="0">
                  <a:solidFill>
                    <a:schemeClr val="bg1"/>
                  </a:solidFill>
                  <a:latin typeface="Candara" panose="020E0502030303020204" pitchFamily="34" charset="0"/>
                </a:rPr>
                <a:t>Controlling behaviours</a:t>
              </a:r>
              <a:endParaRPr lang="en-GB" sz="1400" b="1" kern="1200" dirty="0">
                <a:solidFill>
                  <a:schemeClr val="bg1"/>
                </a:solidFill>
                <a:latin typeface="Candara" panose="020E0502030303020204" pitchFamily="34" charset="0"/>
              </a:endParaRPr>
            </a:p>
          </p:txBody>
        </p:sp>
        <p:sp>
          <p:nvSpPr>
            <p:cNvPr id="9" name="Freeform 8"/>
            <p:cNvSpPr/>
            <p:nvPr/>
          </p:nvSpPr>
          <p:spPr>
            <a:xfrm>
              <a:off x="7920734" y="2646475"/>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3968" tIns="103968" rIns="103968" bIns="103968" numCol="1" spcCol="1270" anchor="ctr" anchorCtr="0">
              <a:noAutofit/>
            </a:bodyPr>
            <a:lstStyle/>
            <a:p>
              <a:pPr lvl="0" algn="ctr" defTabSz="889000">
                <a:lnSpc>
                  <a:spcPct val="90000"/>
                </a:lnSpc>
                <a:spcBef>
                  <a:spcPct val="0"/>
                </a:spcBef>
                <a:spcAft>
                  <a:spcPct val="35000"/>
                </a:spcAft>
              </a:pPr>
              <a:r>
                <a:rPr lang="en-GB" sz="1400" b="1" kern="1200" dirty="0" smtClean="0">
                  <a:solidFill>
                    <a:schemeClr val="bg1"/>
                  </a:solidFill>
                  <a:latin typeface="Candara" panose="020E0502030303020204" pitchFamily="34" charset="0"/>
                </a:rPr>
                <a:t>Physical</a:t>
              </a:r>
              <a:endParaRPr lang="en-GB" sz="1400" b="1" kern="1200" dirty="0">
                <a:solidFill>
                  <a:schemeClr val="bg1"/>
                </a:solidFill>
                <a:latin typeface="Candara" panose="020E0502030303020204" pitchFamily="34" charset="0"/>
              </a:endParaRPr>
            </a:p>
          </p:txBody>
        </p:sp>
        <p:sp>
          <p:nvSpPr>
            <p:cNvPr id="11" name="Freeform 10"/>
            <p:cNvSpPr/>
            <p:nvPr/>
          </p:nvSpPr>
          <p:spPr>
            <a:xfrm>
              <a:off x="6842304" y="4826793"/>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16668" tIns="116668" rIns="116668" bIns="116668" numCol="1" spcCol="1270" anchor="ctr" anchorCtr="0">
              <a:noAutofit/>
            </a:bodyPr>
            <a:lstStyle/>
            <a:p>
              <a:pPr lvl="0" algn="ctr" defTabSz="1111250">
                <a:lnSpc>
                  <a:spcPct val="90000"/>
                </a:lnSpc>
                <a:spcBef>
                  <a:spcPct val="0"/>
                </a:spcBef>
                <a:spcAft>
                  <a:spcPct val="35000"/>
                </a:spcAft>
              </a:pPr>
              <a:r>
                <a:rPr lang="en-GB" sz="1400" b="1" kern="1200" dirty="0" smtClean="0">
                  <a:solidFill>
                    <a:schemeClr val="bg1"/>
                  </a:solidFill>
                  <a:latin typeface="Candara" panose="020E0502030303020204" pitchFamily="34" charset="0"/>
                </a:rPr>
                <a:t>Sexual</a:t>
              </a:r>
              <a:endParaRPr lang="en-GB" sz="1400" b="1" kern="1200" dirty="0">
                <a:solidFill>
                  <a:schemeClr val="bg1"/>
                </a:solidFill>
                <a:latin typeface="Candara" panose="020E0502030303020204" pitchFamily="34" charset="0"/>
              </a:endParaRPr>
            </a:p>
          </p:txBody>
        </p:sp>
        <p:sp>
          <p:nvSpPr>
            <p:cNvPr id="13" name="Freeform 12"/>
            <p:cNvSpPr/>
            <p:nvPr/>
          </p:nvSpPr>
          <p:spPr>
            <a:xfrm>
              <a:off x="4089696" y="4826793"/>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101428" tIns="101428" rIns="101428" bIns="101428" numCol="1" spcCol="1270" anchor="ctr" anchorCtr="0">
              <a:noAutofit/>
            </a:bodyPr>
            <a:lstStyle/>
            <a:p>
              <a:pPr lvl="0" algn="ctr" defTabSz="844550">
                <a:lnSpc>
                  <a:spcPct val="90000"/>
                </a:lnSpc>
                <a:spcBef>
                  <a:spcPct val="0"/>
                </a:spcBef>
                <a:spcAft>
                  <a:spcPct val="35000"/>
                </a:spcAft>
              </a:pPr>
              <a:r>
                <a:rPr lang="en-GB" sz="1400" b="1" kern="1200" dirty="0" smtClean="0">
                  <a:solidFill>
                    <a:schemeClr val="bg1"/>
                  </a:solidFill>
                  <a:latin typeface="Candara" panose="020E0502030303020204" pitchFamily="34" charset="0"/>
                </a:rPr>
                <a:t>Financial</a:t>
              </a:r>
              <a:endParaRPr lang="en-GB" sz="1400" b="1" kern="1200" dirty="0">
                <a:solidFill>
                  <a:schemeClr val="bg1"/>
                </a:solidFill>
                <a:latin typeface="Candara" panose="020E0502030303020204" pitchFamily="34" charset="0"/>
              </a:endParaRPr>
            </a:p>
          </p:txBody>
        </p:sp>
        <p:sp>
          <p:nvSpPr>
            <p:cNvPr id="15" name="Freeform 14"/>
            <p:cNvSpPr/>
            <p:nvPr/>
          </p:nvSpPr>
          <p:spPr>
            <a:xfrm>
              <a:off x="3011266" y="2646475"/>
              <a:ext cx="1260000" cy="1260000"/>
            </a:xfrm>
            <a:custGeom>
              <a:avLst/>
              <a:gdLst>
                <a:gd name="connsiteX0" fmla="*/ 0 w 1089152"/>
                <a:gd name="connsiteY0" fmla="*/ 181529 h 1089152"/>
                <a:gd name="connsiteX1" fmla="*/ 181529 w 1089152"/>
                <a:gd name="connsiteY1" fmla="*/ 0 h 1089152"/>
                <a:gd name="connsiteX2" fmla="*/ 907623 w 1089152"/>
                <a:gd name="connsiteY2" fmla="*/ 0 h 1089152"/>
                <a:gd name="connsiteX3" fmla="*/ 1089152 w 1089152"/>
                <a:gd name="connsiteY3" fmla="*/ 181529 h 1089152"/>
                <a:gd name="connsiteX4" fmla="*/ 1089152 w 1089152"/>
                <a:gd name="connsiteY4" fmla="*/ 907623 h 1089152"/>
                <a:gd name="connsiteX5" fmla="*/ 907623 w 1089152"/>
                <a:gd name="connsiteY5" fmla="*/ 1089152 h 1089152"/>
                <a:gd name="connsiteX6" fmla="*/ 181529 w 1089152"/>
                <a:gd name="connsiteY6" fmla="*/ 1089152 h 1089152"/>
                <a:gd name="connsiteX7" fmla="*/ 0 w 1089152"/>
                <a:gd name="connsiteY7" fmla="*/ 907623 h 1089152"/>
                <a:gd name="connsiteX8" fmla="*/ 0 w 1089152"/>
                <a:gd name="connsiteY8" fmla="*/ 181529 h 108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152" h="1089152">
                  <a:moveTo>
                    <a:pt x="0" y="181529"/>
                  </a:moveTo>
                  <a:cubicBezTo>
                    <a:pt x="0" y="81273"/>
                    <a:pt x="81273" y="0"/>
                    <a:pt x="181529" y="0"/>
                  </a:cubicBezTo>
                  <a:lnTo>
                    <a:pt x="907623" y="0"/>
                  </a:lnTo>
                  <a:cubicBezTo>
                    <a:pt x="1007879" y="0"/>
                    <a:pt x="1089152" y="81273"/>
                    <a:pt x="1089152" y="181529"/>
                  </a:cubicBezTo>
                  <a:lnTo>
                    <a:pt x="1089152" y="907623"/>
                  </a:lnTo>
                  <a:cubicBezTo>
                    <a:pt x="1089152" y="1007879"/>
                    <a:pt x="1007879" y="1089152"/>
                    <a:pt x="907623" y="1089152"/>
                  </a:cubicBezTo>
                  <a:lnTo>
                    <a:pt x="181529" y="1089152"/>
                  </a:lnTo>
                  <a:cubicBezTo>
                    <a:pt x="81273" y="1089152"/>
                    <a:pt x="0" y="1007879"/>
                    <a:pt x="0" y="907623"/>
                  </a:cubicBezTo>
                  <a:lnTo>
                    <a:pt x="0" y="181529"/>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83648" tIns="83648" rIns="83648" bIns="83648" numCol="1" spcCol="1270" anchor="ctr" anchorCtr="0">
              <a:noAutofit/>
            </a:bodyPr>
            <a:lstStyle/>
            <a:p>
              <a:pPr lvl="0" algn="ctr" defTabSz="533400">
                <a:lnSpc>
                  <a:spcPct val="90000"/>
                </a:lnSpc>
                <a:spcBef>
                  <a:spcPct val="0"/>
                </a:spcBef>
                <a:spcAft>
                  <a:spcPct val="35000"/>
                </a:spcAft>
              </a:pPr>
              <a:r>
                <a:rPr lang="en-GB" sz="1400" b="1" kern="1200" dirty="0" smtClean="0">
                  <a:solidFill>
                    <a:schemeClr val="bg1"/>
                  </a:solidFill>
                  <a:latin typeface="Candara" panose="020E0502030303020204" pitchFamily="34" charset="0"/>
                </a:rPr>
                <a:t>Emotional / psychological</a:t>
              </a:r>
              <a:endParaRPr lang="en-GB" sz="1400" b="1" kern="1200" dirty="0">
                <a:solidFill>
                  <a:schemeClr val="bg1"/>
                </a:solidFill>
                <a:latin typeface="Candara" panose="020E0502030303020204" pitchFamily="34" charset="0"/>
              </a:endParaRPr>
            </a:p>
          </p:txBody>
        </p:sp>
      </p:gr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7</a:t>
            </a:fld>
            <a:endParaRPr lang="en-GB" dirty="0"/>
          </a:p>
        </p:txBody>
      </p:sp>
    </p:spTree>
    <p:extLst>
      <p:ext uri="{BB962C8B-B14F-4D97-AF65-F5344CB8AC3E}">
        <p14:creationId xmlns:p14="http://schemas.microsoft.com/office/powerpoint/2010/main" val="380096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053" y="2657519"/>
            <a:ext cx="3011959" cy="1200329"/>
          </a:xfrm>
          <a:prstGeom prst="rect">
            <a:avLst/>
          </a:prstGeom>
        </p:spPr>
        <p:txBody>
          <a:bodyPr wrap="square">
            <a:spAutoFit/>
          </a:bodyPr>
          <a:lstStyle/>
          <a:p>
            <a:pPr algn="r"/>
            <a:r>
              <a:rPr lang="en-GB" sz="3600" b="1" dirty="0">
                <a:latin typeface="Candara" panose="020E0502030303020204" pitchFamily="34" charset="0"/>
              </a:rPr>
              <a:t>Identifying </a:t>
            </a:r>
            <a:endParaRPr lang="en-GB" sz="3600" b="1" dirty="0" smtClean="0">
              <a:latin typeface="Candara" panose="020E0502030303020204" pitchFamily="34" charset="0"/>
            </a:endParaRPr>
          </a:p>
          <a:p>
            <a:pPr algn="r"/>
            <a:r>
              <a:rPr lang="en-GB" sz="3600" b="1" dirty="0" smtClean="0">
                <a:latin typeface="Candara" panose="020E0502030303020204" pitchFamily="34" charset="0"/>
              </a:rPr>
              <a:t>Abuse…</a:t>
            </a:r>
            <a:endParaRPr lang="en-GB" sz="3600" b="1" dirty="0">
              <a:latin typeface="Candara" panose="020E0502030303020204" pitchFamily="34" charset="0"/>
            </a:endParaRPr>
          </a:p>
        </p:txBody>
      </p:sp>
      <p:sp>
        <p:nvSpPr>
          <p:cNvPr id="10" name="Rectangle 9"/>
          <p:cNvSpPr/>
          <p:nvPr/>
        </p:nvSpPr>
        <p:spPr>
          <a:xfrm>
            <a:off x="1555667" y="4598476"/>
            <a:ext cx="10107089" cy="1200329"/>
          </a:xfrm>
          <a:prstGeom prst="rect">
            <a:avLst/>
          </a:prstGeom>
        </p:spPr>
        <p:txBody>
          <a:bodyPr wrap="square">
            <a:spAutoFit/>
          </a:bodyPr>
          <a:lstStyle/>
          <a:p>
            <a:r>
              <a:rPr lang="en-GB" sz="2400" b="1" dirty="0">
                <a:solidFill>
                  <a:schemeClr val="accent3"/>
                </a:solidFill>
                <a:latin typeface="Candara" panose="020E0502030303020204" pitchFamily="34" charset="0"/>
              </a:rPr>
              <a:t>There are many other forms of </a:t>
            </a:r>
            <a:r>
              <a:rPr lang="en-GB" sz="2400" b="1" dirty="0" smtClean="0">
                <a:solidFill>
                  <a:schemeClr val="accent3"/>
                </a:solidFill>
                <a:latin typeface="Candara" panose="020E0502030303020204" pitchFamily="34" charset="0"/>
              </a:rPr>
              <a:t>abuse</a:t>
            </a:r>
          </a:p>
          <a:p>
            <a:pPr algn="ctr"/>
            <a:endParaRPr lang="en-GB" sz="2400" b="1" dirty="0">
              <a:solidFill>
                <a:schemeClr val="accent3"/>
              </a:solidFill>
              <a:latin typeface="Candara" panose="020E0502030303020204" pitchFamily="34" charset="0"/>
            </a:endParaRPr>
          </a:p>
          <a:p>
            <a:pPr algn="ctr"/>
            <a:r>
              <a:rPr lang="en-GB" sz="2400" b="1" dirty="0" smtClean="0">
                <a:solidFill>
                  <a:schemeClr val="accent2">
                    <a:lumMod val="75000"/>
                  </a:schemeClr>
                </a:solidFill>
                <a:latin typeface="Candara" panose="020E0502030303020204" pitchFamily="34" charset="0"/>
              </a:rPr>
              <a:t>!! Remember !!</a:t>
            </a:r>
            <a:r>
              <a:rPr lang="en-GB" sz="2400" b="1" dirty="0" smtClean="0">
                <a:solidFill>
                  <a:schemeClr val="accent2"/>
                </a:solidFill>
                <a:latin typeface="Candara" panose="020E0502030303020204" pitchFamily="34" charset="0"/>
              </a:rPr>
              <a:t> it </a:t>
            </a:r>
            <a:r>
              <a:rPr lang="en-GB" sz="2400" b="1" dirty="0">
                <a:solidFill>
                  <a:schemeClr val="accent2"/>
                </a:solidFill>
                <a:latin typeface="Candara" panose="020E0502030303020204" pitchFamily="34" charset="0"/>
              </a:rPr>
              <a:t>can be any incident or PATTERN of incidents of </a:t>
            </a:r>
            <a:r>
              <a:rPr lang="en-GB" sz="2400" b="1" dirty="0" smtClean="0">
                <a:solidFill>
                  <a:schemeClr val="accent2"/>
                </a:solidFill>
                <a:latin typeface="Candara" panose="020E0502030303020204" pitchFamily="34" charset="0"/>
              </a:rPr>
              <a:t>behaviour</a:t>
            </a:r>
            <a:endParaRPr lang="en-GB" sz="2400" b="1" dirty="0">
              <a:solidFill>
                <a:schemeClr val="accent2"/>
              </a:solidFill>
              <a:latin typeface="Candara" panose="020E0502030303020204" pitchFamily="34" charset="0"/>
            </a:endParaRPr>
          </a:p>
        </p:txBody>
      </p:sp>
      <p:sp>
        <p:nvSpPr>
          <p:cNvPr id="8" name="Round Diagonal Corner Rectangle 7"/>
          <p:cNvSpPr/>
          <p:nvPr/>
        </p:nvSpPr>
        <p:spPr>
          <a:xfrm>
            <a:off x="4452066" y="2341010"/>
            <a:ext cx="6572448" cy="1940957"/>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3600" b="1" dirty="0">
                <a:solidFill>
                  <a:schemeClr val="accent2">
                    <a:lumMod val="75000"/>
                  </a:schemeClr>
                </a:solidFill>
                <a:latin typeface="Candara" panose="020E0502030303020204" pitchFamily="34" charset="0"/>
              </a:rPr>
              <a:t>Physical violence: punching; slapping; hitting; biting; pinching…</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5934">
            <a:off x="10342409" y="1804503"/>
            <a:ext cx="1706033" cy="170603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04956">
            <a:off x="3747786" y="2969294"/>
            <a:ext cx="1706033" cy="1706033"/>
          </a:xfrm>
          <a:prstGeom prst="rect">
            <a:avLst/>
          </a:prstGeom>
        </p:spPr>
      </p:pic>
      <p:sp>
        <p:nvSpPr>
          <p:cNvPr id="11" name="Rectangle 10"/>
          <p:cNvSpPr/>
          <p:nvPr/>
        </p:nvSpPr>
        <p:spPr>
          <a:xfrm>
            <a:off x="295549" y="209958"/>
            <a:ext cx="11608276" cy="1323439"/>
          </a:xfrm>
          <a:prstGeom prst="rect">
            <a:avLst/>
          </a:prstGeom>
        </p:spPr>
        <p:txBody>
          <a:bodyPr wrap="square">
            <a:spAutoFit/>
          </a:bodyPr>
          <a:lstStyle/>
          <a:p>
            <a:pPr algn="ctr"/>
            <a:r>
              <a:rPr lang="en-GB" sz="2000" b="1" dirty="0">
                <a:latin typeface="Candara" panose="020E0502030303020204" pitchFamily="34" charset="0"/>
              </a:rPr>
              <a:t>Physical violence experienced by a </a:t>
            </a:r>
            <a:r>
              <a:rPr lang="en-GB" sz="2000" b="1" dirty="0" smtClean="0">
                <a:latin typeface="Candara" panose="020E0502030303020204" pitchFamily="34" charset="0"/>
              </a:rPr>
              <a:t>student: </a:t>
            </a:r>
            <a:r>
              <a:rPr lang="en-GB" sz="2000" b="1" dirty="0" smtClean="0">
                <a:solidFill>
                  <a:schemeClr val="accent3"/>
                </a:solidFill>
                <a:latin typeface="Candara" panose="020E0502030303020204" pitchFamily="34" charset="0"/>
              </a:rPr>
              <a:t>“</a:t>
            </a:r>
            <a:r>
              <a:rPr lang="en-GB" sz="2000" b="1" dirty="0">
                <a:solidFill>
                  <a:schemeClr val="accent3"/>
                </a:solidFill>
                <a:latin typeface="Candara" panose="020E0502030303020204" pitchFamily="34" charset="0"/>
              </a:rPr>
              <a:t>All of the first four [pushed, slapped, shoved or had hair pulled; something thrown at you; kicked, bitten, hit with a fist; choked, dragged, strangled or burnt] have happened to me whilst living with my ex- boyfriend during my 1st and 2nd year of </a:t>
            </a:r>
            <a:r>
              <a:rPr lang="en-GB" sz="2000" b="1" dirty="0" err="1">
                <a:solidFill>
                  <a:schemeClr val="accent3"/>
                </a:solidFill>
                <a:latin typeface="Candara" panose="020E0502030303020204" pitchFamily="34" charset="0"/>
              </a:rPr>
              <a:t>uni</a:t>
            </a:r>
            <a:r>
              <a:rPr lang="en-GB" sz="2000" b="1" dirty="0">
                <a:solidFill>
                  <a:schemeClr val="accent3"/>
                </a:solidFill>
                <a:latin typeface="Candara" panose="020E0502030303020204" pitchFamily="34" charset="0"/>
              </a:rPr>
              <a:t>, but I considered being choked the most dangerous. He also threatened me</a:t>
            </a:r>
            <a:r>
              <a:rPr lang="en-GB" sz="2000" b="1" dirty="0" smtClean="0">
                <a:solidFill>
                  <a:schemeClr val="accent3"/>
                </a:solidFill>
                <a:latin typeface="Candara" panose="020E0502030303020204" pitchFamily="34" charset="0"/>
              </a:rPr>
              <a:t>.” </a:t>
            </a:r>
            <a:r>
              <a:rPr lang="en-GB" sz="1400" dirty="0" smtClean="0">
                <a:solidFill>
                  <a:schemeClr val="tx1">
                    <a:lumMod val="50000"/>
                    <a:lumOff val="50000"/>
                  </a:schemeClr>
                </a:solidFill>
                <a:latin typeface="Candara" panose="020E0502030303020204" pitchFamily="34" charset="0"/>
              </a:rPr>
              <a:t>(</a:t>
            </a:r>
            <a:r>
              <a:rPr lang="en-GB" sz="1400" dirty="0">
                <a:solidFill>
                  <a:schemeClr val="tx1">
                    <a:lumMod val="50000"/>
                    <a:lumOff val="50000"/>
                  </a:schemeClr>
                </a:solidFill>
                <a:latin typeface="Candara" panose="020E0502030303020204" pitchFamily="34" charset="0"/>
              </a:rPr>
              <a:t>NUS 2011 p.16</a:t>
            </a:r>
            <a:r>
              <a:rPr lang="en-GB" sz="1400" dirty="0" smtClean="0">
                <a:solidFill>
                  <a:schemeClr val="tx1">
                    <a:lumMod val="50000"/>
                    <a:lumOff val="50000"/>
                  </a:schemeClr>
                </a:solidFill>
                <a:latin typeface="Candara" panose="020E0502030303020204" pitchFamily="34" charset="0"/>
              </a:rPr>
              <a:t>)</a:t>
            </a:r>
            <a:endParaRPr lang="en-GB" dirty="0">
              <a:latin typeface="Candara" panose="020E0502030303020204" pitchFamily="34" charset="0"/>
            </a:endParaRPr>
          </a:p>
        </p:txBody>
      </p:sp>
      <p:sp>
        <p:nvSpPr>
          <p:cNvPr id="2" name="Slide Number Placeholder 1"/>
          <p:cNvSpPr>
            <a:spLocks noGrp="1"/>
          </p:cNvSpPr>
          <p:nvPr>
            <p:ph type="sldNum" sz="quarter" idx="12"/>
          </p:nvPr>
        </p:nvSpPr>
        <p:spPr/>
        <p:txBody>
          <a:bodyPr/>
          <a:lstStyle/>
          <a:p>
            <a:r>
              <a:rPr lang="en-GB" smtClean="0"/>
              <a:t>		</a:t>
            </a:r>
            <a:fld id="{3E3CF599-16EC-4514-BCE8-03393E47B313}" type="slidenum">
              <a:rPr lang="en-GB" smtClean="0"/>
              <a:pPr/>
              <a:t>8</a:t>
            </a:fld>
            <a:endParaRPr lang="en-GB" dirty="0"/>
          </a:p>
        </p:txBody>
      </p:sp>
    </p:spTree>
    <p:extLst>
      <p:ext uri="{BB962C8B-B14F-4D97-AF65-F5344CB8AC3E}">
        <p14:creationId xmlns:p14="http://schemas.microsoft.com/office/powerpoint/2010/main" val="348999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anim calcmode="lin" valueType="num">
                                      <p:cBhvr>
                                        <p:cTn id="2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6" y="756335"/>
            <a:ext cx="10789919" cy="4832092"/>
          </a:xfrm>
          <a:prstGeom prst="rect">
            <a:avLst/>
          </a:prstGeom>
        </p:spPr>
        <p:txBody>
          <a:bodyPr wrap="square">
            <a:spAutoFit/>
          </a:bodyPr>
          <a:lstStyle/>
          <a:p>
            <a:r>
              <a:rPr lang="en-GB" sz="2800" dirty="0">
                <a:latin typeface="+mj-lt"/>
              </a:rPr>
              <a:t>Some </a:t>
            </a:r>
            <a:r>
              <a:rPr lang="en-GB" sz="2800" b="1" dirty="0">
                <a:latin typeface="Candara" panose="020E0502030303020204" pitchFamily="34" charset="0"/>
              </a:rPr>
              <a:t>subtle</a:t>
            </a:r>
            <a:r>
              <a:rPr lang="en-GB" sz="2800" dirty="0">
                <a:latin typeface="+mj-lt"/>
              </a:rPr>
              <a:t> and </a:t>
            </a:r>
            <a:r>
              <a:rPr lang="en-GB" sz="2800" dirty="0">
                <a:latin typeface="Franklin Gothic Heavy" panose="020B0903020102020204" pitchFamily="34" charset="0"/>
              </a:rPr>
              <a:t>not so subtle </a:t>
            </a:r>
            <a:r>
              <a:rPr lang="en-GB" sz="2800" dirty="0">
                <a:latin typeface="+mj-lt"/>
              </a:rPr>
              <a:t>signs of abuse. Is your friend</a:t>
            </a:r>
            <a:r>
              <a:rPr lang="en-GB" sz="2800" dirty="0" smtClean="0">
                <a:latin typeface="+mj-lt"/>
              </a:rPr>
              <a:t>…</a:t>
            </a:r>
          </a:p>
          <a:p>
            <a:endParaRPr lang="en-GB" sz="2800" dirty="0"/>
          </a:p>
          <a:p>
            <a:pPr>
              <a:buClr>
                <a:schemeClr val="accent2"/>
              </a:buClr>
              <a:buSzPct val="150000"/>
            </a:pPr>
            <a:r>
              <a:rPr lang="en-GB" sz="2800" dirty="0" smtClean="0"/>
              <a:t>	… being </a:t>
            </a:r>
            <a:r>
              <a:rPr lang="en-GB" sz="2800" dirty="0"/>
              <a:t>stopped from seeing friends &amp; </a:t>
            </a:r>
            <a:r>
              <a:rPr lang="en-GB" sz="2800" dirty="0" smtClean="0"/>
              <a:t>family?</a:t>
            </a:r>
            <a:endParaRPr lang="en-GB" sz="2800" dirty="0"/>
          </a:p>
          <a:p>
            <a:pPr>
              <a:buClr>
                <a:schemeClr val="accent2"/>
              </a:buClr>
              <a:buSzPct val="150000"/>
            </a:pPr>
            <a:r>
              <a:rPr lang="en-GB" sz="2800" dirty="0" smtClean="0"/>
              <a:t>	… having </a:t>
            </a:r>
            <a:r>
              <a:rPr lang="en-GB" sz="2800" dirty="0"/>
              <a:t>their movements monitored (being checked up on</a:t>
            </a:r>
            <a:r>
              <a:rPr lang="en-GB" sz="2800" dirty="0" smtClean="0"/>
              <a:t>)?</a:t>
            </a:r>
            <a:endParaRPr lang="en-GB" sz="2800" dirty="0"/>
          </a:p>
          <a:p>
            <a:pPr>
              <a:buClr>
                <a:schemeClr val="accent2"/>
              </a:buClr>
              <a:buSzPct val="150000"/>
            </a:pPr>
            <a:r>
              <a:rPr lang="en-GB" sz="2800" dirty="0" smtClean="0"/>
              <a:t>	… having </a:t>
            </a:r>
            <a:r>
              <a:rPr lang="en-GB" sz="2800" dirty="0"/>
              <a:t>their phone &amp; social media </a:t>
            </a:r>
            <a:r>
              <a:rPr lang="en-GB" sz="2800" dirty="0" smtClean="0"/>
              <a:t>monitored?</a:t>
            </a:r>
            <a:endParaRPr lang="en-GB" sz="2800" dirty="0"/>
          </a:p>
          <a:p>
            <a:pPr>
              <a:buClr>
                <a:schemeClr val="accent2"/>
              </a:buClr>
              <a:buSzPct val="150000"/>
            </a:pPr>
            <a:r>
              <a:rPr lang="en-GB" sz="2800" dirty="0" smtClean="0"/>
              <a:t>	… having </a:t>
            </a:r>
            <a:r>
              <a:rPr lang="en-GB" sz="2800" dirty="0"/>
              <a:t>their finances </a:t>
            </a:r>
            <a:r>
              <a:rPr lang="en-GB" sz="2800" dirty="0" smtClean="0"/>
              <a:t>controlled?</a:t>
            </a:r>
            <a:endParaRPr lang="en-GB" sz="2800" dirty="0"/>
          </a:p>
          <a:p>
            <a:pPr>
              <a:buClr>
                <a:schemeClr val="accent2"/>
              </a:buClr>
              <a:buSzPct val="150000"/>
            </a:pPr>
            <a:r>
              <a:rPr lang="en-GB" sz="2800" dirty="0" smtClean="0"/>
              <a:t>	… </a:t>
            </a:r>
            <a:r>
              <a:rPr lang="en-GB" sz="2800" dirty="0"/>
              <a:t>b</a:t>
            </a:r>
            <a:r>
              <a:rPr lang="en-GB" sz="2800" dirty="0" smtClean="0"/>
              <a:t>eing </a:t>
            </a:r>
            <a:r>
              <a:rPr lang="en-GB" sz="2800" dirty="0"/>
              <a:t>put down in </a:t>
            </a:r>
            <a:r>
              <a:rPr lang="en-GB" sz="2800" dirty="0" smtClean="0"/>
              <a:t>public?</a:t>
            </a:r>
            <a:endParaRPr lang="en-GB" sz="2800" dirty="0"/>
          </a:p>
          <a:p>
            <a:pPr>
              <a:buClr>
                <a:schemeClr val="accent2"/>
              </a:buClr>
              <a:buSzPct val="150000"/>
            </a:pPr>
            <a:r>
              <a:rPr lang="en-GB" sz="2800" dirty="0" smtClean="0"/>
              <a:t>	… being </a:t>
            </a:r>
            <a:r>
              <a:rPr lang="en-GB" sz="2800" dirty="0"/>
              <a:t>told what to wear, how to </a:t>
            </a:r>
            <a:r>
              <a:rPr lang="en-GB" sz="2800" dirty="0" smtClean="0"/>
              <a:t>behave?</a:t>
            </a:r>
            <a:endParaRPr lang="en-GB" sz="2800" dirty="0"/>
          </a:p>
          <a:p>
            <a:pPr>
              <a:buClr>
                <a:schemeClr val="accent2"/>
              </a:buClr>
              <a:buSzPct val="150000"/>
            </a:pPr>
            <a:r>
              <a:rPr lang="en-GB" sz="2800" dirty="0" smtClean="0"/>
              <a:t>	… “walking </a:t>
            </a:r>
            <a:r>
              <a:rPr lang="en-GB" sz="2800" dirty="0"/>
              <a:t>on eggshells</a:t>
            </a:r>
            <a:r>
              <a:rPr lang="en-GB" sz="2800" dirty="0" smtClean="0"/>
              <a:t>”?</a:t>
            </a:r>
            <a:endParaRPr lang="en-GB" sz="2800" dirty="0"/>
          </a:p>
          <a:p>
            <a:pPr>
              <a:buClr>
                <a:schemeClr val="accent2"/>
              </a:buClr>
              <a:buSzPct val="150000"/>
            </a:pPr>
            <a:r>
              <a:rPr lang="en-GB" sz="2800" dirty="0" smtClean="0"/>
              <a:t>	… being </a:t>
            </a:r>
            <a:r>
              <a:rPr lang="en-GB" sz="2800" dirty="0"/>
              <a:t>coerced to have </a:t>
            </a:r>
            <a:r>
              <a:rPr lang="en-GB" sz="2800" dirty="0" smtClean="0"/>
              <a:t>sex?</a:t>
            </a:r>
            <a:endParaRPr lang="en-GB" sz="2800" dirty="0"/>
          </a:p>
          <a:p>
            <a:pPr>
              <a:buClr>
                <a:schemeClr val="accent2"/>
              </a:buClr>
              <a:buSzPct val="150000"/>
            </a:pPr>
            <a:r>
              <a:rPr lang="en-GB" sz="2800" dirty="0" smtClean="0"/>
              <a:t>	… being </a:t>
            </a:r>
            <a:r>
              <a:rPr lang="en-GB" sz="2800" dirty="0"/>
              <a:t>physically </a:t>
            </a:r>
            <a:r>
              <a:rPr lang="en-GB" sz="2800" dirty="0" smtClean="0"/>
              <a:t>hurt?</a:t>
            </a:r>
            <a:endParaRPr lang="en-GB" sz="2800" dirty="0"/>
          </a:p>
        </p:txBody>
      </p:sp>
      <p:sp>
        <p:nvSpPr>
          <p:cNvPr id="3" name="Slide Number Placeholder 2"/>
          <p:cNvSpPr>
            <a:spLocks noGrp="1"/>
          </p:cNvSpPr>
          <p:nvPr>
            <p:ph type="sldNum" sz="quarter" idx="12"/>
          </p:nvPr>
        </p:nvSpPr>
        <p:spPr/>
        <p:txBody>
          <a:bodyPr/>
          <a:lstStyle/>
          <a:p>
            <a:r>
              <a:rPr lang="en-GB" smtClean="0"/>
              <a:t>		</a:t>
            </a:r>
            <a:fld id="{3E3CF599-16EC-4514-BCE8-03393E47B313}" type="slidenum">
              <a:rPr lang="en-GB" smtClean="0"/>
              <a:pPr/>
              <a:t>9</a:t>
            </a:fld>
            <a:endParaRPr lang="en-GB" dirty="0"/>
          </a:p>
        </p:txBody>
      </p:sp>
    </p:spTree>
    <p:extLst>
      <p:ext uri="{BB962C8B-B14F-4D97-AF65-F5344CB8AC3E}">
        <p14:creationId xmlns:p14="http://schemas.microsoft.com/office/powerpoint/2010/main" val="271052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225680B9C50489130D057AF04EFB7" ma:contentTypeVersion="0" ma:contentTypeDescription="Create a new document." ma:contentTypeScope="" ma:versionID="cc750769f8181acf4500a53a3fe311e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E2496-21EE-4534-BC6E-B2CD606B2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F7DA04-F4FC-44CE-9A96-A56678CA49D9}">
  <ds:schemaRefs>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20D997-FCC0-42B9-A77A-836A3CC243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1340</TotalTime>
  <Words>2550</Words>
  <Application>Microsoft Office PowerPoint</Application>
  <PresentationFormat>Widescreen</PresentationFormat>
  <Paragraphs>424</Paragraphs>
  <Slides>38</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ＭＳ Ｐゴシック</vt:lpstr>
      <vt:lpstr>Arial</vt:lpstr>
      <vt:lpstr>Calibri</vt:lpstr>
      <vt:lpstr>Calibri Light</vt:lpstr>
      <vt:lpstr>Candara</vt:lpstr>
      <vt:lpstr>Franklin Gothic Book</vt:lpstr>
      <vt:lpstr>Franklin Gothic Demi</vt:lpstr>
      <vt:lpstr>Franklin Gothic Heavy</vt:lpstr>
      <vt:lpstr>Franklin Gothic Medium</vt:lpstr>
      <vt:lpstr>Lucida Sans</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McCarry</dc:creator>
  <cp:lastModifiedBy>UOS</cp:lastModifiedBy>
  <cp:revision>99</cp:revision>
  <cp:lastPrinted>2017-03-02T14:53:15Z</cp:lastPrinted>
  <dcterms:created xsi:type="dcterms:W3CDTF">2017-02-23T14:32:21Z</dcterms:created>
  <dcterms:modified xsi:type="dcterms:W3CDTF">2019-11-04T16:38:23Z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0x0101006F8225680B9C50489130D057AF04EFB7</vt:lpwstr>
  </property>
</Properties>
</file>