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71"/>
  </p:notesMasterIdLst>
  <p:handoutMasterIdLst>
    <p:handoutMasterId r:id="rId72"/>
  </p:handoutMasterIdLst>
  <p:sldIdLst>
    <p:sldId id="257" r:id="rId5"/>
    <p:sldId id="279" r:id="rId6"/>
    <p:sldId id="259" r:id="rId7"/>
    <p:sldId id="261" r:id="rId8"/>
    <p:sldId id="260" r:id="rId9"/>
    <p:sldId id="262" r:id="rId10"/>
    <p:sldId id="266" r:id="rId11"/>
    <p:sldId id="267" r:id="rId12"/>
    <p:sldId id="268" r:id="rId13"/>
    <p:sldId id="285" r:id="rId14"/>
    <p:sldId id="286" r:id="rId15"/>
    <p:sldId id="287" r:id="rId16"/>
    <p:sldId id="288" r:id="rId17"/>
    <p:sldId id="269" r:id="rId18"/>
    <p:sldId id="270" r:id="rId19"/>
    <p:sldId id="271" r:id="rId20"/>
    <p:sldId id="272" r:id="rId21"/>
    <p:sldId id="273" r:id="rId22"/>
    <p:sldId id="291" r:id="rId23"/>
    <p:sldId id="292" r:id="rId24"/>
    <p:sldId id="294" r:id="rId25"/>
    <p:sldId id="297" r:id="rId26"/>
    <p:sldId id="298" r:id="rId27"/>
    <p:sldId id="300" r:id="rId28"/>
    <p:sldId id="302"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30" r:id="rId50"/>
    <p:sldId id="325" r:id="rId51"/>
    <p:sldId id="326" r:id="rId52"/>
    <p:sldId id="327" r:id="rId53"/>
    <p:sldId id="328" r:id="rId54"/>
    <p:sldId id="329" r:id="rId55"/>
    <p:sldId id="331" r:id="rId56"/>
    <p:sldId id="332" r:id="rId57"/>
    <p:sldId id="333" r:id="rId58"/>
    <p:sldId id="334" r:id="rId59"/>
    <p:sldId id="335" r:id="rId60"/>
    <p:sldId id="336" r:id="rId61"/>
    <p:sldId id="337" r:id="rId62"/>
    <p:sldId id="338" r:id="rId63"/>
    <p:sldId id="341" r:id="rId64"/>
    <p:sldId id="342" r:id="rId65"/>
    <p:sldId id="343" r:id="rId66"/>
    <p:sldId id="344" r:id="rId67"/>
    <p:sldId id="345" r:id="rId68"/>
    <p:sldId id="346" r:id="rId69"/>
    <p:sldId id="347" r:id="rId7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BC5EC"/>
    <a:srgbClr val="DFB9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1" autoAdjust="0"/>
    <p:restoredTop sz="94660"/>
  </p:normalViewPr>
  <p:slideViewPr>
    <p:cSldViewPr snapToGrid="0" showGuides="1">
      <p:cViewPr varScale="1">
        <p:scale>
          <a:sx n="88" d="100"/>
          <a:sy n="88" d="100"/>
        </p:scale>
        <p:origin x="274" y="62"/>
      </p:cViewPr>
      <p:guideLst>
        <p:guide orient="horz" pos="2160"/>
        <p:guide pos="3840"/>
      </p:guideLst>
    </p:cSldViewPr>
  </p:slideViewPr>
  <p:notesTextViewPr>
    <p:cViewPr>
      <p:scale>
        <a:sx n="1" d="1"/>
        <a:sy n="1" d="1"/>
      </p:scale>
      <p:origin x="0" y="0"/>
    </p:cViewPr>
  </p:notesTextViewPr>
  <p:notesViewPr>
    <p:cSldViewPr snapToGrid="0">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4CAB7-B492-4244-A521-333BEDC8C1A4}" type="doc">
      <dgm:prSet loTypeId="urn:microsoft.com/office/officeart/2005/8/layout/hProcess9" loCatId="process" qsTypeId="urn:microsoft.com/office/officeart/2005/8/quickstyle/3d3" qsCatId="3D" csTypeId="urn:microsoft.com/office/officeart/2005/8/colors/colorful3" csCatId="colorful" phldr="1"/>
      <dgm:spPr/>
    </dgm:pt>
    <dgm:pt modelId="{D75371C1-6331-4A4F-9CBB-DDD7C684F8C2}">
      <dgm:prSet phldrT="[Text]" custT="1"/>
      <dgm:spPr>
        <a:solidFill>
          <a:schemeClr val="accent6"/>
        </a:solidFill>
      </dgm:spPr>
      <dgm:t>
        <a:bodyPr/>
        <a:lstStyle/>
        <a:p>
          <a:r>
            <a:rPr lang="en-GB" sz="2800" b="1" dirty="0" smtClean="0">
              <a:latin typeface="Candara" panose="020E0502030303020204" pitchFamily="34" charset="0"/>
            </a:rPr>
            <a:t>Not involved in the event (not a victim or perpetrator)</a:t>
          </a:r>
          <a:endParaRPr lang="en-GB" sz="2800" b="1" dirty="0">
            <a:latin typeface="Candara" panose="020E0502030303020204" pitchFamily="34" charset="0"/>
          </a:endParaRPr>
        </a:p>
      </dgm:t>
    </dgm:pt>
    <dgm:pt modelId="{6E923717-D091-40F3-B76A-DB67AF619367}" type="parTrans" cxnId="{5283CECC-E636-471E-A542-D09756A21E07}">
      <dgm:prSet/>
      <dgm:spPr/>
      <dgm:t>
        <a:bodyPr/>
        <a:lstStyle/>
        <a:p>
          <a:endParaRPr lang="en-GB"/>
        </a:p>
      </dgm:t>
    </dgm:pt>
    <dgm:pt modelId="{AB0D1F61-588B-4CB1-84F4-18F5FC2F5CEA}" type="sibTrans" cxnId="{5283CECC-E636-471E-A542-D09756A21E07}">
      <dgm:prSet/>
      <dgm:spPr/>
      <dgm:t>
        <a:bodyPr/>
        <a:lstStyle/>
        <a:p>
          <a:endParaRPr lang="en-GB"/>
        </a:p>
      </dgm:t>
    </dgm:pt>
    <dgm:pt modelId="{7F558853-D7E5-4047-B7C5-7D2A18BA0888}">
      <dgm:prSet phldrT="[Text]" custT="1"/>
      <dgm:spPr>
        <a:solidFill>
          <a:srgbClr val="7030A0"/>
        </a:solidFill>
      </dgm:spPr>
      <dgm:t>
        <a:bodyPr/>
        <a:lstStyle/>
        <a:p>
          <a:r>
            <a:rPr lang="en-GB" sz="2800" b="1" dirty="0" smtClean="0">
              <a:latin typeface="Candara" panose="020E0502030303020204" pitchFamily="34" charset="0"/>
            </a:rPr>
            <a:t>Witnesses a situation</a:t>
          </a:r>
          <a:endParaRPr lang="en-GB" sz="2800" b="1" dirty="0">
            <a:latin typeface="Candara" panose="020E0502030303020204" pitchFamily="34" charset="0"/>
          </a:endParaRPr>
        </a:p>
      </dgm:t>
    </dgm:pt>
    <dgm:pt modelId="{DA4F8DEA-33EF-43F7-91D7-5CED1B1B3DE0}" type="parTrans" cxnId="{2B605D4B-C65A-4B5E-AF75-59B7C33559B9}">
      <dgm:prSet/>
      <dgm:spPr/>
      <dgm:t>
        <a:bodyPr/>
        <a:lstStyle/>
        <a:p>
          <a:endParaRPr lang="en-GB"/>
        </a:p>
      </dgm:t>
    </dgm:pt>
    <dgm:pt modelId="{3B65A896-AAFB-465A-88C9-1247DAAE7126}" type="sibTrans" cxnId="{2B605D4B-C65A-4B5E-AF75-59B7C33559B9}">
      <dgm:prSet/>
      <dgm:spPr/>
      <dgm:t>
        <a:bodyPr/>
        <a:lstStyle/>
        <a:p>
          <a:endParaRPr lang="en-GB"/>
        </a:p>
      </dgm:t>
    </dgm:pt>
    <dgm:pt modelId="{F0C4DF6F-3FF5-489B-8C81-DC14018DC894}" type="pres">
      <dgm:prSet presAssocID="{F1F4CAB7-B492-4244-A521-333BEDC8C1A4}" presName="CompostProcess" presStyleCnt="0">
        <dgm:presLayoutVars>
          <dgm:dir/>
          <dgm:resizeHandles val="exact"/>
        </dgm:presLayoutVars>
      </dgm:prSet>
      <dgm:spPr/>
    </dgm:pt>
    <dgm:pt modelId="{8F938077-4171-45A6-ADCF-98F3DC9789B1}" type="pres">
      <dgm:prSet presAssocID="{F1F4CAB7-B492-4244-A521-333BEDC8C1A4}" presName="arrow" presStyleLbl="bgShp" presStyleIdx="0" presStyleCnt="1" custLinFactNeighborX="-2324" custLinFactNeighborY="-1023"/>
      <dgm:spPr>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C19A110C-AD27-427F-B277-C76CBB4B984F}" type="pres">
      <dgm:prSet presAssocID="{F1F4CAB7-B492-4244-A521-333BEDC8C1A4}" presName="linearProcess" presStyleCnt="0"/>
      <dgm:spPr/>
    </dgm:pt>
    <dgm:pt modelId="{184CAA93-FDC6-472D-BA58-9748FD016098}" type="pres">
      <dgm:prSet presAssocID="{D75371C1-6331-4A4F-9CBB-DDD7C684F8C2}" presName="textNode" presStyleLbl="node1" presStyleIdx="0" presStyleCnt="2" custLinFactNeighborX="-39881" custLinFactNeighborY="1850">
        <dgm:presLayoutVars>
          <dgm:bulletEnabled val="1"/>
        </dgm:presLayoutVars>
      </dgm:prSet>
      <dgm:spPr/>
      <dgm:t>
        <a:bodyPr/>
        <a:lstStyle/>
        <a:p>
          <a:endParaRPr lang="en-GB"/>
        </a:p>
      </dgm:t>
    </dgm:pt>
    <dgm:pt modelId="{F1095930-EF80-4FE2-8DA0-EE3FAB192C28}" type="pres">
      <dgm:prSet presAssocID="{AB0D1F61-588B-4CB1-84F4-18F5FC2F5CEA}" presName="sibTrans" presStyleCnt="0"/>
      <dgm:spPr/>
    </dgm:pt>
    <dgm:pt modelId="{91F4D8F4-C3A6-471C-82E8-BFF524C140A2}" type="pres">
      <dgm:prSet presAssocID="{7F558853-D7E5-4047-B7C5-7D2A18BA0888}" presName="textNode" presStyleLbl="node1" presStyleIdx="1" presStyleCnt="2" custLinFactNeighborX="-84589" custLinFactNeighborY="2519">
        <dgm:presLayoutVars>
          <dgm:bulletEnabled val="1"/>
        </dgm:presLayoutVars>
      </dgm:prSet>
      <dgm:spPr/>
      <dgm:t>
        <a:bodyPr/>
        <a:lstStyle/>
        <a:p>
          <a:endParaRPr lang="en-GB"/>
        </a:p>
      </dgm:t>
    </dgm:pt>
  </dgm:ptLst>
  <dgm:cxnLst>
    <dgm:cxn modelId="{5283CECC-E636-471E-A542-D09756A21E07}" srcId="{F1F4CAB7-B492-4244-A521-333BEDC8C1A4}" destId="{D75371C1-6331-4A4F-9CBB-DDD7C684F8C2}" srcOrd="0" destOrd="0" parTransId="{6E923717-D091-40F3-B76A-DB67AF619367}" sibTransId="{AB0D1F61-588B-4CB1-84F4-18F5FC2F5CEA}"/>
    <dgm:cxn modelId="{6FF6ADC4-8566-40FE-9A43-115B8F6B996D}" type="presOf" srcId="{F1F4CAB7-B492-4244-A521-333BEDC8C1A4}" destId="{F0C4DF6F-3FF5-489B-8C81-DC14018DC894}" srcOrd="0" destOrd="0" presId="urn:microsoft.com/office/officeart/2005/8/layout/hProcess9"/>
    <dgm:cxn modelId="{2B605D4B-C65A-4B5E-AF75-59B7C33559B9}" srcId="{F1F4CAB7-B492-4244-A521-333BEDC8C1A4}" destId="{7F558853-D7E5-4047-B7C5-7D2A18BA0888}" srcOrd="1" destOrd="0" parTransId="{DA4F8DEA-33EF-43F7-91D7-5CED1B1B3DE0}" sibTransId="{3B65A896-AAFB-465A-88C9-1247DAAE7126}"/>
    <dgm:cxn modelId="{A88D1B15-DC53-44B3-8FDC-47771FB5EB96}" type="presOf" srcId="{7F558853-D7E5-4047-B7C5-7D2A18BA0888}" destId="{91F4D8F4-C3A6-471C-82E8-BFF524C140A2}" srcOrd="0" destOrd="0" presId="urn:microsoft.com/office/officeart/2005/8/layout/hProcess9"/>
    <dgm:cxn modelId="{6B0BB164-97DC-4CD5-9216-656D7F79815D}" type="presOf" srcId="{D75371C1-6331-4A4F-9CBB-DDD7C684F8C2}" destId="{184CAA93-FDC6-472D-BA58-9748FD016098}" srcOrd="0" destOrd="0" presId="urn:microsoft.com/office/officeart/2005/8/layout/hProcess9"/>
    <dgm:cxn modelId="{CBC296FA-D015-4C91-9BE2-6D279A5CBAD4}" type="presParOf" srcId="{F0C4DF6F-3FF5-489B-8C81-DC14018DC894}" destId="{8F938077-4171-45A6-ADCF-98F3DC9789B1}" srcOrd="0" destOrd="0" presId="urn:microsoft.com/office/officeart/2005/8/layout/hProcess9"/>
    <dgm:cxn modelId="{DB48F87D-E957-4D8F-B215-D0C70F2FE759}" type="presParOf" srcId="{F0C4DF6F-3FF5-489B-8C81-DC14018DC894}" destId="{C19A110C-AD27-427F-B277-C76CBB4B984F}" srcOrd="1" destOrd="0" presId="urn:microsoft.com/office/officeart/2005/8/layout/hProcess9"/>
    <dgm:cxn modelId="{68CDC826-B385-4624-86E6-1212549A2C83}" type="presParOf" srcId="{C19A110C-AD27-427F-B277-C76CBB4B984F}" destId="{184CAA93-FDC6-472D-BA58-9748FD016098}" srcOrd="0" destOrd="0" presId="urn:microsoft.com/office/officeart/2005/8/layout/hProcess9"/>
    <dgm:cxn modelId="{A2C539A7-F319-4498-AA17-BC73B7BEC725}" type="presParOf" srcId="{C19A110C-AD27-427F-B277-C76CBB4B984F}" destId="{F1095930-EF80-4FE2-8DA0-EE3FAB192C28}" srcOrd="1" destOrd="0" presId="urn:microsoft.com/office/officeart/2005/8/layout/hProcess9"/>
    <dgm:cxn modelId="{EF26C11F-BFA1-4854-AE78-080F3882BDE9}" type="presParOf" srcId="{C19A110C-AD27-427F-B277-C76CBB4B984F}" destId="{91F4D8F4-C3A6-471C-82E8-BFF524C140A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BC91C2-F84F-4F35-A69C-F99E28ECFB8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94466620-639E-4D6F-ABD0-3B192D95690D}">
      <dgm:prSet phldrT="[Text]" custT="1"/>
      <dgm:spPr>
        <a:solidFill>
          <a:schemeClr val="accent6"/>
        </a:solidFill>
      </dgm:spPr>
      <dgm:t>
        <a:bodyPr/>
        <a:lstStyle/>
        <a:p>
          <a:r>
            <a:rPr lang="en-GB" sz="1800" b="1" dirty="0" smtClean="0">
              <a:latin typeface="Candara" panose="020E0502030303020204" pitchFamily="34" charset="0"/>
            </a:rPr>
            <a:t>A.</a:t>
          </a:r>
          <a:endParaRPr lang="en-GB" sz="1800" b="1" dirty="0">
            <a:latin typeface="Candara" panose="020E0502030303020204" pitchFamily="34" charset="0"/>
          </a:endParaRPr>
        </a:p>
      </dgm:t>
    </dgm:pt>
    <dgm:pt modelId="{2C5AC054-898C-480C-9816-18FE2811CE09}" type="parTrans" cxnId="{67A14C81-D292-46A5-BD1F-23BE041CD262}">
      <dgm:prSet/>
      <dgm:spPr/>
      <dgm:t>
        <a:bodyPr/>
        <a:lstStyle/>
        <a:p>
          <a:endParaRPr lang="en-GB" sz="1800" b="1">
            <a:latin typeface="Candara" panose="020E0502030303020204" pitchFamily="34" charset="0"/>
          </a:endParaRPr>
        </a:p>
      </dgm:t>
    </dgm:pt>
    <dgm:pt modelId="{9DB0DA7F-3193-4ADA-9B2B-628DBB18F785}" type="sibTrans" cxnId="{67A14C81-D292-46A5-BD1F-23BE041CD262}">
      <dgm:prSet/>
      <dgm:spPr/>
      <dgm:t>
        <a:bodyPr/>
        <a:lstStyle/>
        <a:p>
          <a:endParaRPr lang="en-GB" sz="1800" b="1">
            <a:latin typeface="Candara" panose="020E0502030303020204" pitchFamily="34" charset="0"/>
          </a:endParaRPr>
        </a:p>
      </dgm:t>
    </dgm:pt>
    <dgm:pt modelId="{4B938BAD-F5A4-4EAC-B711-F3329CA8A91C}">
      <dgm:prSet phldrT="[Text]" custT="1"/>
      <dgm:spPr>
        <a:solidFill>
          <a:schemeClr val="accent6">
            <a:alpha val="90000"/>
          </a:schemeClr>
        </a:solidFill>
      </dgm:spPr>
      <dgm:t>
        <a:bodyPr/>
        <a:lstStyle/>
        <a:p>
          <a:pPr algn="l"/>
          <a:r>
            <a:rPr lang="en-GB" sz="1800" b="1" dirty="0" smtClean="0">
              <a:latin typeface="Candara" panose="020E0502030303020204" pitchFamily="34" charset="0"/>
            </a:rPr>
            <a:t>South Africa		</a:t>
          </a:r>
          <a:endParaRPr lang="en-GB" sz="1800" b="1" dirty="0">
            <a:latin typeface="Candara" panose="020E0502030303020204" pitchFamily="34" charset="0"/>
          </a:endParaRPr>
        </a:p>
      </dgm:t>
    </dgm:pt>
    <dgm:pt modelId="{317F1560-676D-4410-BF9E-1FC76974CD6D}" type="parTrans" cxnId="{357435DF-DA7C-48FE-9E8C-5E888EC312FB}">
      <dgm:prSet/>
      <dgm:spPr/>
      <dgm:t>
        <a:bodyPr/>
        <a:lstStyle/>
        <a:p>
          <a:endParaRPr lang="en-GB" sz="1800" b="1">
            <a:latin typeface="Candara" panose="020E0502030303020204" pitchFamily="34" charset="0"/>
          </a:endParaRPr>
        </a:p>
      </dgm:t>
    </dgm:pt>
    <dgm:pt modelId="{82A50917-7995-4F40-9EA6-E41A24EE9A2A}" type="sibTrans" cxnId="{357435DF-DA7C-48FE-9E8C-5E888EC312FB}">
      <dgm:prSet/>
      <dgm:spPr/>
      <dgm:t>
        <a:bodyPr/>
        <a:lstStyle/>
        <a:p>
          <a:endParaRPr lang="en-GB" sz="1800" b="1">
            <a:latin typeface="Candara" panose="020E0502030303020204" pitchFamily="34" charset="0"/>
          </a:endParaRPr>
        </a:p>
      </dgm:t>
    </dgm:pt>
    <dgm:pt modelId="{D01B477C-1216-439B-A3DC-D2FC17D2B3F4}">
      <dgm:prSet phldrT="[Text]" custT="1"/>
      <dgm:spPr>
        <a:solidFill>
          <a:schemeClr val="accent1"/>
        </a:solidFill>
      </dgm:spPr>
      <dgm:t>
        <a:bodyPr/>
        <a:lstStyle/>
        <a:p>
          <a:r>
            <a:rPr lang="en-GB" sz="1800" b="1" dirty="0" smtClean="0">
              <a:latin typeface="Candara" panose="020E0502030303020204" pitchFamily="34" charset="0"/>
            </a:rPr>
            <a:t>B.</a:t>
          </a:r>
          <a:endParaRPr lang="en-GB" sz="1800" b="1" dirty="0">
            <a:latin typeface="Candara" panose="020E0502030303020204" pitchFamily="34" charset="0"/>
          </a:endParaRPr>
        </a:p>
      </dgm:t>
    </dgm:pt>
    <dgm:pt modelId="{76E45430-A4F2-4A01-8DE1-34EBB1EF2E1C}" type="parTrans" cxnId="{26BD2563-0668-426E-AF06-8026E75E86D9}">
      <dgm:prSet/>
      <dgm:spPr/>
      <dgm:t>
        <a:bodyPr/>
        <a:lstStyle/>
        <a:p>
          <a:endParaRPr lang="en-GB" sz="1800" b="1">
            <a:latin typeface="Candara" panose="020E0502030303020204" pitchFamily="34" charset="0"/>
          </a:endParaRPr>
        </a:p>
      </dgm:t>
    </dgm:pt>
    <dgm:pt modelId="{900DE5CA-81E2-4E44-A9CC-FB326468D6BA}" type="sibTrans" cxnId="{26BD2563-0668-426E-AF06-8026E75E86D9}">
      <dgm:prSet/>
      <dgm:spPr/>
      <dgm:t>
        <a:bodyPr/>
        <a:lstStyle/>
        <a:p>
          <a:endParaRPr lang="en-GB" sz="1800" b="1">
            <a:latin typeface="Candara" panose="020E0502030303020204" pitchFamily="34" charset="0"/>
          </a:endParaRPr>
        </a:p>
      </dgm:t>
    </dgm:pt>
    <dgm:pt modelId="{42EEE6B9-37A9-40D5-BC39-24703E1ECB8F}">
      <dgm:prSet phldrT="[Text]" custT="1"/>
      <dgm:spPr>
        <a:solidFill>
          <a:schemeClr val="accent1">
            <a:alpha val="90000"/>
          </a:schemeClr>
        </a:solidFill>
      </dgm:spPr>
      <dgm:t>
        <a:bodyPr/>
        <a:lstStyle/>
        <a:p>
          <a:pPr algn="l"/>
          <a:r>
            <a:rPr lang="en-GB" sz="1800" b="1" dirty="0" smtClean="0">
              <a:latin typeface="Candara" panose="020E0502030303020204" pitchFamily="34" charset="0"/>
            </a:rPr>
            <a:t>UK </a:t>
          </a:r>
          <a:endParaRPr lang="en-GB" sz="1800" b="1" dirty="0">
            <a:latin typeface="Candara" panose="020E0502030303020204" pitchFamily="34" charset="0"/>
          </a:endParaRPr>
        </a:p>
      </dgm:t>
    </dgm:pt>
    <dgm:pt modelId="{412667EC-B5BB-4812-AF61-0BF876AFE8EF}" type="parTrans" cxnId="{C4B9B421-33C1-4D9B-8CDC-01419919B413}">
      <dgm:prSet/>
      <dgm:spPr/>
      <dgm:t>
        <a:bodyPr/>
        <a:lstStyle/>
        <a:p>
          <a:endParaRPr lang="en-GB" sz="1800" b="1">
            <a:latin typeface="Candara" panose="020E0502030303020204" pitchFamily="34" charset="0"/>
          </a:endParaRPr>
        </a:p>
      </dgm:t>
    </dgm:pt>
    <dgm:pt modelId="{80151943-1A52-4BEA-8A71-0FD1267A7224}" type="sibTrans" cxnId="{C4B9B421-33C1-4D9B-8CDC-01419919B413}">
      <dgm:prSet/>
      <dgm:spPr/>
      <dgm:t>
        <a:bodyPr/>
        <a:lstStyle/>
        <a:p>
          <a:endParaRPr lang="en-GB" sz="1800" b="1">
            <a:latin typeface="Candara" panose="020E0502030303020204" pitchFamily="34" charset="0"/>
          </a:endParaRPr>
        </a:p>
      </dgm:t>
    </dgm:pt>
    <dgm:pt modelId="{8665C21C-1233-4669-868D-48E2B243A0C5}">
      <dgm:prSet phldrT="[Text]" custT="1"/>
      <dgm:spPr>
        <a:solidFill>
          <a:srgbClr val="7030A0"/>
        </a:solidFill>
      </dgm:spPr>
      <dgm:t>
        <a:bodyPr/>
        <a:lstStyle/>
        <a:p>
          <a:r>
            <a:rPr lang="en-GB" sz="1800" b="1" dirty="0" smtClean="0">
              <a:latin typeface="Candara" panose="020E0502030303020204" pitchFamily="34" charset="0"/>
            </a:rPr>
            <a:t>C.</a:t>
          </a:r>
          <a:endParaRPr lang="en-GB" sz="1800" b="1" dirty="0">
            <a:latin typeface="Candara" panose="020E0502030303020204" pitchFamily="34" charset="0"/>
          </a:endParaRPr>
        </a:p>
      </dgm:t>
    </dgm:pt>
    <dgm:pt modelId="{16017239-A050-441E-A14E-68DA3C1BEC28}" type="parTrans" cxnId="{66230C5B-D6E6-4A33-B80F-AEF23CB4B291}">
      <dgm:prSet/>
      <dgm:spPr/>
      <dgm:t>
        <a:bodyPr/>
        <a:lstStyle/>
        <a:p>
          <a:endParaRPr lang="en-GB" sz="1800" b="1">
            <a:latin typeface="Candara" panose="020E0502030303020204" pitchFamily="34" charset="0"/>
          </a:endParaRPr>
        </a:p>
      </dgm:t>
    </dgm:pt>
    <dgm:pt modelId="{D5CE1206-EA90-424F-ADAD-8569082FBE6C}" type="sibTrans" cxnId="{66230C5B-D6E6-4A33-B80F-AEF23CB4B291}">
      <dgm:prSet/>
      <dgm:spPr/>
      <dgm:t>
        <a:bodyPr/>
        <a:lstStyle/>
        <a:p>
          <a:endParaRPr lang="en-GB" sz="1800" b="1">
            <a:latin typeface="Candara" panose="020E0502030303020204" pitchFamily="34" charset="0"/>
          </a:endParaRPr>
        </a:p>
      </dgm:t>
    </dgm:pt>
    <dgm:pt modelId="{19C91230-A456-447B-8811-4C9A8517AF43}">
      <dgm:prSet phldrT="[Text]" custT="1"/>
      <dgm:spPr>
        <a:solidFill>
          <a:srgbClr val="7030A0">
            <a:alpha val="90000"/>
          </a:srgbClr>
        </a:solidFill>
      </dgm:spPr>
      <dgm:t>
        <a:bodyPr/>
        <a:lstStyle/>
        <a:p>
          <a:pPr algn="l"/>
          <a:r>
            <a:rPr lang="en-GB" sz="1800" b="1" dirty="0" smtClean="0">
              <a:latin typeface="Candara" panose="020E0502030303020204" pitchFamily="34" charset="0"/>
            </a:rPr>
            <a:t>South America</a:t>
          </a:r>
          <a:endParaRPr lang="en-GB" sz="1800" b="1" dirty="0">
            <a:latin typeface="Candara" panose="020E0502030303020204" pitchFamily="34" charset="0"/>
          </a:endParaRPr>
        </a:p>
      </dgm:t>
    </dgm:pt>
    <dgm:pt modelId="{F0BA906F-D197-4CF6-9763-B9AA49FD5939}" type="parTrans" cxnId="{FC50DFF7-4EE3-41E9-B7A7-A9E7EF1666AD}">
      <dgm:prSet/>
      <dgm:spPr/>
      <dgm:t>
        <a:bodyPr/>
        <a:lstStyle/>
        <a:p>
          <a:endParaRPr lang="en-GB" sz="1800" b="1">
            <a:latin typeface="Candara" panose="020E0502030303020204" pitchFamily="34" charset="0"/>
          </a:endParaRPr>
        </a:p>
      </dgm:t>
    </dgm:pt>
    <dgm:pt modelId="{9D5312B6-5D81-4B09-B948-F5061721A7E1}" type="sibTrans" cxnId="{FC50DFF7-4EE3-41E9-B7A7-A9E7EF1666AD}">
      <dgm:prSet/>
      <dgm:spPr/>
      <dgm:t>
        <a:bodyPr/>
        <a:lstStyle/>
        <a:p>
          <a:endParaRPr lang="en-GB" sz="1800" b="1">
            <a:latin typeface="Candara" panose="020E0502030303020204" pitchFamily="34" charset="0"/>
          </a:endParaRPr>
        </a:p>
      </dgm:t>
    </dgm:pt>
    <dgm:pt modelId="{25D8F710-CC90-44FB-B021-C931F218FDAA}">
      <dgm:prSet phldrT="[Text]" custT="1"/>
      <dgm:spPr>
        <a:solidFill>
          <a:schemeClr val="accent6">
            <a:alpha val="90000"/>
          </a:schemeClr>
        </a:solidFill>
      </dgm:spPr>
      <dgm:t>
        <a:bodyPr/>
        <a:lstStyle/>
        <a:p>
          <a:pPr algn="l"/>
          <a:endParaRPr lang="en-GB" sz="1800" b="1" dirty="0">
            <a:latin typeface="Candara" panose="020E0502030303020204" pitchFamily="34" charset="0"/>
          </a:endParaRPr>
        </a:p>
      </dgm:t>
    </dgm:pt>
    <dgm:pt modelId="{86FAA7B2-0640-4D04-AD64-00BF82C4E700}" type="parTrans" cxnId="{4A5D21FB-055D-4027-91A8-D42FFF336394}">
      <dgm:prSet/>
      <dgm:spPr/>
      <dgm:t>
        <a:bodyPr/>
        <a:lstStyle/>
        <a:p>
          <a:endParaRPr lang="en-US"/>
        </a:p>
      </dgm:t>
    </dgm:pt>
    <dgm:pt modelId="{B1C022F9-B19B-4AF9-8F93-CB3812E4E9A3}" type="sibTrans" cxnId="{4A5D21FB-055D-4027-91A8-D42FFF336394}">
      <dgm:prSet/>
      <dgm:spPr/>
      <dgm:t>
        <a:bodyPr/>
        <a:lstStyle/>
        <a:p>
          <a:endParaRPr lang="en-US"/>
        </a:p>
      </dgm:t>
    </dgm:pt>
    <dgm:pt modelId="{3AC8588B-8333-4FA2-8E23-EB2A12739BF8}" type="pres">
      <dgm:prSet presAssocID="{1EBC91C2-F84F-4F35-A69C-F99E28ECFB85}" presName="Name0" presStyleCnt="0">
        <dgm:presLayoutVars>
          <dgm:dir/>
          <dgm:animLvl val="lvl"/>
          <dgm:resizeHandles val="exact"/>
        </dgm:presLayoutVars>
      </dgm:prSet>
      <dgm:spPr/>
      <dgm:t>
        <a:bodyPr/>
        <a:lstStyle/>
        <a:p>
          <a:endParaRPr lang="en-GB"/>
        </a:p>
      </dgm:t>
    </dgm:pt>
    <dgm:pt modelId="{761141EF-E75D-4628-A98D-4A8A1799721E}" type="pres">
      <dgm:prSet presAssocID="{94466620-639E-4D6F-ABD0-3B192D95690D}" presName="linNode" presStyleCnt="0"/>
      <dgm:spPr/>
      <dgm:t>
        <a:bodyPr/>
        <a:lstStyle/>
        <a:p>
          <a:endParaRPr lang="en-US"/>
        </a:p>
      </dgm:t>
    </dgm:pt>
    <dgm:pt modelId="{B5590065-1C11-460E-836D-9650B6AB477B}" type="pres">
      <dgm:prSet presAssocID="{94466620-639E-4D6F-ABD0-3B192D95690D}" presName="parentText" presStyleLbl="node1" presStyleIdx="0" presStyleCnt="3">
        <dgm:presLayoutVars>
          <dgm:chMax val="1"/>
          <dgm:bulletEnabled val="1"/>
        </dgm:presLayoutVars>
      </dgm:prSet>
      <dgm:spPr/>
      <dgm:t>
        <a:bodyPr/>
        <a:lstStyle/>
        <a:p>
          <a:endParaRPr lang="en-GB"/>
        </a:p>
      </dgm:t>
    </dgm:pt>
    <dgm:pt modelId="{2662754B-84CB-4956-89D8-AF55C3680A16}" type="pres">
      <dgm:prSet presAssocID="{94466620-639E-4D6F-ABD0-3B192D95690D}" presName="descendantText" presStyleLbl="alignAccFollowNode1" presStyleIdx="0" presStyleCnt="3">
        <dgm:presLayoutVars>
          <dgm:bulletEnabled val="1"/>
        </dgm:presLayoutVars>
      </dgm:prSet>
      <dgm:spPr/>
      <dgm:t>
        <a:bodyPr/>
        <a:lstStyle/>
        <a:p>
          <a:endParaRPr lang="en-GB"/>
        </a:p>
      </dgm:t>
    </dgm:pt>
    <dgm:pt modelId="{9E4564EF-5247-4ABE-ABAB-6E96A71D4588}" type="pres">
      <dgm:prSet presAssocID="{9DB0DA7F-3193-4ADA-9B2B-628DBB18F785}" presName="sp" presStyleCnt="0"/>
      <dgm:spPr/>
      <dgm:t>
        <a:bodyPr/>
        <a:lstStyle/>
        <a:p>
          <a:endParaRPr lang="en-US"/>
        </a:p>
      </dgm:t>
    </dgm:pt>
    <dgm:pt modelId="{A6FC9593-D397-4038-B0D4-4A9B19305EBE}" type="pres">
      <dgm:prSet presAssocID="{D01B477C-1216-439B-A3DC-D2FC17D2B3F4}" presName="linNode" presStyleCnt="0"/>
      <dgm:spPr/>
      <dgm:t>
        <a:bodyPr/>
        <a:lstStyle/>
        <a:p>
          <a:endParaRPr lang="en-US"/>
        </a:p>
      </dgm:t>
    </dgm:pt>
    <dgm:pt modelId="{5FDD04EE-E3A6-43C6-92D3-2A7DB7D89EC2}" type="pres">
      <dgm:prSet presAssocID="{D01B477C-1216-439B-A3DC-D2FC17D2B3F4}" presName="parentText" presStyleLbl="node1" presStyleIdx="1" presStyleCnt="3">
        <dgm:presLayoutVars>
          <dgm:chMax val="1"/>
          <dgm:bulletEnabled val="1"/>
        </dgm:presLayoutVars>
      </dgm:prSet>
      <dgm:spPr/>
      <dgm:t>
        <a:bodyPr/>
        <a:lstStyle/>
        <a:p>
          <a:endParaRPr lang="en-GB"/>
        </a:p>
      </dgm:t>
    </dgm:pt>
    <dgm:pt modelId="{CD9892D2-027A-4E99-9F9B-642B5377478C}" type="pres">
      <dgm:prSet presAssocID="{D01B477C-1216-439B-A3DC-D2FC17D2B3F4}" presName="descendantText" presStyleLbl="alignAccFollowNode1" presStyleIdx="1" presStyleCnt="3">
        <dgm:presLayoutVars>
          <dgm:bulletEnabled val="1"/>
        </dgm:presLayoutVars>
      </dgm:prSet>
      <dgm:spPr/>
      <dgm:t>
        <a:bodyPr/>
        <a:lstStyle/>
        <a:p>
          <a:endParaRPr lang="en-GB"/>
        </a:p>
      </dgm:t>
    </dgm:pt>
    <dgm:pt modelId="{EE2664AD-E30A-4046-8DE6-E7919374EC42}" type="pres">
      <dgm:prSet presAssocID="{900DE5CA-81E2-4E44-A9CC-FB326468D6BA}" presName="sp" presStyleCnt="0"/>
      <dgm:spPr/>
      <dgm:t>
        <a:bodyPr/>
        <a:lstStyle/>
        <a:p>
          <a:endParaRPr lang="en-US"/>
        </a:p>
      </dgm:t>
    </dgm:pt>
    <dgm:pt modelId="{605D5291-F3AF-4347-B746-4D1A68DEB864}" type="pres">
      <dgm:prSet presAssocID="{8665C21C-1233-4669-868D-48E2B243A0C5}" presName="linNode" presStyleCnt="0"/>
      <dgm:spPr/>
      <dgm:t>
        <a:bodyPr/>
        <a:lstStyle/>
        <a:p>
          <a:endParaRPr lang="en-US"/>
        </a:p>
      </dgm:t>
    </dgm:pt>
    <dgm:pt modelId="{41D05BDF-C24F-489A-A44C-B677126D74EE}" type="pres">
      <dgm:prSet presAssocID="{8665C21C-1233-4669-868D-48E2B243A0C5}" presName="parentText" presStyleLbl="node1" presStyleIdx="2" presStyleCnt="3">
        <dgm:presLayoutVars>
          <dgm:chMax val="1"/>
          <dgm:bulletEnabled val="1"/>
        </dgm:presLayoutVars>
      </dgm:prSet>
      <dgm:spPr/>
      <dgm:t>
        <a:bodyPr/>
        <a:lstStyle/>
        <a:p>
          <a:endParaRPr lang="en-GB"/>
        </a:p>
      </dgm:t>
    </dgm:pt>
    <dgm:pt modelId="{E1D80B12-56B7-4E15-8284-21E658A12585}" type="pres">
      <dgm:prSet presAssocID="{8665C21C-1233-4669-868D-48E2B243A0C5}" presName="descendantText" presStyleLbl="alignAccFollowNode1" presStyleIdx="2" presStyleCnt="3">
        <dgm:presLayoutVars>
          <dgm:bulletEnabled val="1"/>
        </dgm:presLayoutVars>
      </dgm:prSet>
      <dgm:spPr/>
      <dgm:t>
        <a:bodyPr/>
        <a:lstStyle/>
        <a:p>
          <a:endParaRPr lang="en-GB"/>
        </a:p>
      </dgm:t>
    </dgm:pt>
  </dgm:ptLst>
  <dgm:cxnLst>
    <dgm:cxn modelId="{D7F834AE-94A6-47E1-8EFE-CC75E326A680}" type="presOf" srcId="{8665C21C-1233-4669-868D-48E2B243A0C5}" destId="{41D05BDF-C24F-489A-A44C-B677126D74EE}" srcOrd="0" destOrd="0" presId="urn:microsoft.com/office/officeart/2005/8/layout/vList5"/>
    <dgm:cxn modelId="{357435DF-DA7C-48FE-9E8C-5E888EC312FB}" srcId="{94466620-639E-4D6F-ABD0-3B192D95690D}" destId="{4B938BAD-F5A4-4EAC-B711-F3329CA8A91C}" srcOrd="1" destOrd="0" parTransId="{317F1560-676D-4410-BF9E-1FC76974CD6D}" sibTransId="{82A50917-7995-4F40-9EA6-E41A24EE9A2A}"/>
    <dgm:cxn modelId="{67A14C81-D292-46A5-BD1F-23BE041CD262}" srcId="{1EBC91C2-F84F-4F35-A69C-F99E28ECFB85}" destId="{94466620-639E-4D6F-ABD0-3B192D95690D}" srcOrd="0" destOrd="0" parTransId="{2C5AC054-898C-480C-9816-18FE2811CE09}" sibTransId="{9DB0DA7F-3193-4ADA-9B2B-628DBB18F785}"/>
    <dgm:cxn modelId="{4A5D21FB-055D-4027-91A8-D42FFF336394}" srcId="{94466620-639E-4D6F-ABD0-3B192D95690D}" destId="{25D8F710-CC90-44FB-B021-C931F218FDAA}" srcOrd="0" destOrd="0" parTransId="{86FAA7B2-0640-4D04-AD64-00BF82C4E700}" sibTransId="{B1C022F9-B19B-4AF9-8F93-CB3812E4E9A3}"/>
    <dgm:cxn modelId="{26BD2563-0668-426E-AF06-8026E75E86D9}" srcId="{1EBC91C2-F84F-4F35-A69C-F99E28ECFB85}" destId="{D01B477C-1216-439B-A3DC-D2FC17D2B3F4}" srcOrd="1" destOrd="0" parTransId="{76E45430-A4F2-4A01-8DE1-34EBB1EF2E1C}" sibTransId="{900DE5CA-81E2-4E44-A9CC-FB326468D6BA}"/>
    <dgm:cxn modelId="{76AC75A8-EA49-4113-9297-9CEC9695C535}" type="presOf" srcId="{1EBC91C2-F84F-4F35-A69C-F99E28ECFB85}" destId="{3AC8588B-8333-4FA2-8E23-EB2A12739BF8}" srcOrd="0" destOrd="0" presId="urn:microsoft.com/office/officeart/2005/8/layout/vList5"/>
    <dgm:cxn modelId="{42878687-4789-4A79-9B18-D0DF91A19040}" type="presOf" srcId="{4B938BAD-F5A4-4EAC-B711-F3329CA8A91C}" destId="{2662754B-84CB-4956-89D8-AF55C3680A16}" srcOrd="0" destOrd="1" presId="urn:microsoft.com/office/officeart/2005/8/layout/vList5"/>
    <dgm:cxn modelId="{66230C5B-D6E6-4A33-B80F-AEF23CB4B291}" srcId="{1EBC91C2-F84F-4F35-A69C-F99E28ECFB85}" destId="{8665C21C-1233-4669-868D-48E2B243A0C5}" srcOrd="2" destOrd="0" parTransId="{16017239-A050-441E-A14E-68DA3C1BEC28}" sibTransId="{D5CE1206-EA90-424F-ADAD-8569082FBE6C}"/>
    <dgm:cxn modelId="{F859CAA6-DBD7-4B1C-A6DC-4D320558344B}" type="presOf" srcId="{D01B477C-1216-439B-A3DC-D2FC17D2B3F4}" destId="{5FDD04EE-E3A6-43C6-92D3-2A7DB7D89EC2}" srcOrd="0" destOrd="0" presId="urn:microsoft.com/office/officeart/2005/8/layout/vList5"/>
    <dgm:cxn modelId="{6B5E3574-5E83-4B8A-A892-8426473D144E}" type="presOf" srcId="{94466620-639E-4D6F-ABD0-3B192D95690D}" destId="{B5590065-1C11-460E-836D-9650B6AB477B}" srcOrd="0" destOrd="0" presId="urn:microsoft.com/office/officeart/2005/8/layout/vList5"/>
    <dgm:cxn modelId="{85093958-C88A-4B8C-908C-C22CA1F4C4BF}" type="presOf" srcId="{19C91230-A456-447B-8811-4C9A8517AF43}" destId="{E1D80B12-56B7-4E15-8284-21E658A12585}" srcOrd="0" destOrd="0" presId="urn:microsoft.com/office/officeart/2005/8/layout/vList5"/>
    <dgm:cxn modelId="{C4B9B421-33C1-4D9B-8CDC-01419919B413}" srcId="{D01B477C-1216-439B-A3DC-D2FC17D2B3F4}" destId="{42EEE6B9-37A9-40D5-BC39-24703E1ECB8F}" srcOrd="0" destOrd="0" parTransId="{412667EC-B5BB-4812-AF61-0BF876AFE8EF}" sibTransId="{80151943-1A52-4BEA-8A71-0FD1267A7224}"/>
    <dgm:cxn modelId="{FC50DFF7-4EE3-41E9-B7A7-A9E7EF1666AD}" srcId="{8665C21C-1233-4669-868D-48E2B243A0C5}" destId="{19C91230-A456-447B-8811-4C9A8517AF43}" srcOrd="0" destOrd="0" parTransId="{F0BA906F-D197-4CF6-9763-B9AA49FD5939}" sibTransId="{9D5312B6-5D81-4B09-B948-F5061721A7E1}"/>
    <dgm:cxn modelId="{2C170325-041A-435D-854E-992B709D1658}" type="presOf" srcId="{25D8F710-CC90-44FB-B021-C931F218FDAA}" destId="{2662754B-84CB-4956-89D8-AF55C3680A16}" srcOrd="0" destOrd="0" presId="urn:microsoft.com/office/officeart/2005/8/layout/vList5"/>
    <dgm:cxn modelId="{A6377A5A-B357-4CE1-B364-CD6F9151FAB7}" type="presOf" srcId="{42EEE6B9-37A9-40D5-BC39-24703E1ECB8F}" destId="{CD9892D2-027A-4E99-9F9B-642B5377478C}" srcOrd="0" destOrd="0" presId="urn:microsoft.com/office/officeart/2005/8/layout/vList5"/>
    <dgm:cxn modelId="{0FAE011E-3050-4FDB-A9AA-65F8DCF3465C}" type="presParOf" srcId="{3AC8588B-8333-4FA2-8E23-EB2A12739BF8}" destId="{761141EF-E75D-4628-A98D-4A8A1799721E}" srcOrd="0" destOrd="0" presId="urn:microsoft.com/office/officeart/2005/8/layout/vList5"/>
    <dgm:cxn modelId="{D7A9BB37-AD54-4D12-AFBD-F613624FFA8A}" type="presParOf" srcId="{761141EF-E75D-4628-A98D-4A8A1799721E}" destId="{B5590065-1C11-460E-836D-9650B6AB477B}" srcOrd="0" destOrd="0" presId="urn:microsoft.com/office/officeart/2005/8/layout/vList5"/>
    <dgm:cxn modelId="{50E41BA4-6F89-4E29-AF61-56C8D03C0111}" type="presParOf" srcId="{761141EF-E75D-4628-A98D-4A8A1799721E}" destId="{2662754B-84CB-4956-89D8-AF55C3680A16}" srcOrd="1" destOrd="0" presId="urn:microsoft.com/office/officeart/2005/8/layout/vList5"/>
    <dgm:cxn modelId="{59407274-E17D-4345-8D4C-A1370E237B60}" type="presParOf" srcId="{3AC8588B-8333-4FA2-8E23-EB2A12739BF8}" destId="{9E4564EF-5247-4ABE-ABAB-6E96A71D4588}" srcOrd="1" destOrd="0" presId="urn:microsoft.com/office/officeart/2005/8/layout/vList5"/>
    <dgm:cxn modelId="{919DCFB4-FAAB-41A2-A25C-0C1E599741D8}" type="presParOf" srcId="{3AC8588B-8333-4FA2-8E23-EB2A12739BF8}" destId="{A6FC9593-D397-4038-B0D4-4A9B19305EBE}" srcOrd="2" destOrd="0" presId="urn:microsoft.com/office/officeart/2005/8/layout/vList5"/>
    <dgm:cxn modelId="{A30EB2ED-296B-4B32-95FD-487D299063D5}" type="presParOf" srcId="{A6FC9593-D397-4038-B0D4-4A9B19305EBE}" destId="{5FDD04EE-E3A6-43C6-92D3-2A7DB7D89EC2}" srcOrd="0" destOrd="0" presId="urn:microsoft.com/office/officeart/2005/8/layout/vList5"/>
    <dgm:cxn modelId="{890608F0-3FB1-43A9-A8D2-8F08EF8ED9F7}" type="presParOf" srcId="{A6FC9593-D397-4038-B0D4-4A9B19305EBE}" destId="{CD9892D2-027A-4E99-9F9B-642B5377478C}" srcOrd="1" destOrd="0" presId="urn:microsoft.com/office/officeart/2005/8/layout/vList5"/>
    <dgm:cxn modelId="{37711AD1-15FD-4D75-ABCF-BE1DFFC5AC5D}" type="presParOf" srcId="{3AC8588B-8333-4FA2-8E23-EB2A12739BF8}" destId="{EE2664AD-E30A-4046-8DE6-E7919374EC42}" srcOrd="3" destOrd="0" presId="urn:microsoft.com/office/officeart/2005/8/layout/vList5"/>
    <dgm:cxn modelId="{9CF4218D-F89B-4161-ACEA-6D746CB06374}" type="presParOf" srcId="{3AC8588B-8333-4FA2-8E23-EB2A12739BF8}" destId="{605D5291-F3AF-4347-B746-4D1A68DEB864}" srcOrd="4" destOrd="0" presId="urn:microsoft.com/office/officeart/2005/8/layout/vList5"/>
    <dgm:cxn modelId="{F30F95E5-BA0B-4B47-89A1-107B588660F5}" type="presParOf" srcId="{605D5291-F3AF-4347-B746-4D1A68DEB864}" destId="{41D05BDF-C24F-489A-A44C-B677126D74EE}" srcOrd="0" destOrd="0" presId="urn:microsoft.com/office/officeart/2005/8/layout/vList5"/>
    <dgm:cxn modelId="{5D9EE1C2-725E-47DA-B329-2B006FD1C6F2}" type="presParOf" srcId="{605D5291-F3AF-4347-B746-4D1A68DEB864}" destId="{E1D80B12-56B7-4E15-8284-21E658A125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634475-35D3-EF4A-BFE1-A495E0005B48}" type="doc">
      <dgm:prSet loTypeId="urn:microsoft.com/office/officeart/2005/8/layout/pyramid1" loCatId="pyramid" qsTypeId="urn:microsoft.com/office/officeart/2005/8/quickstyle/simple4" qsCatId="simple" csTypeId="urn:microsoft.com/office/officeart/2005/8/colors/colorful2" csCatId="colorful" phldr="1"/>
      <dgm:spPr/>
    </dgm:pt>
    <dgm:pt modelId="{D0383051-1881-464B-81BA-CFB5AFC5F519}">
      <dgm:prSet phldrT="[Text]" custT="1"/>
      <dgm:spPr/>
      <dgm:t>
        <a:bodyPr anchor="b" anchorCtr="1"/>
        <a:lstStyle/>
        <a:p>
          <a:r>
            <a:rPr lang="en-US" sz="1200" b="1" dirty="0" smtClean="0">
              <a:solidFill>
                <a:schemeClr val="bg1"/>
              </a:solidFill>
              <a:latin typeface="BlairMdITC TT-Medium"/>
              <a:cs typeface="BlairMdITC TT-Medium"/>
            </a:rPr>
            <a:t>HOMICIDE</a:t>
          </a:r>
        </a:p>
        <a:p>
          <a:r>
            <a:rPr lang="en-US" sz="1200" b="1" dirty="0" smtClean="0">
              <a:solidFill>
                <a:schemeClr val="bg1"/>
              </a:solidFill>
              <a:latin typeface="BlairMdITC TT-Medium"/>
              <a:cs typeface="BlairMdITC TT-Medium"/>
            </a:rPr>
            <a:t>SUICIDE</a:t>
          </a:r>
        </a:p>
      </dgm:t>
    </dgm:pt>
    <dgm:pt modelId="{5BC75922-3AD7-B742-8477-40E6C45E470B}" type="parTrans" cxnId="{63DC4D35-D16A-4549-A3C6-5DB7B3364237}">
      <dgm:prSet/>
      <dgm:spPr/>
      <dgm:t>
        <a:bodyPr/>
        <a:lstStyle/>
        <a:p>
          <a:endParaRPr lang="en-US"/>
        </a:p>
      </dgm:t>
    </dgm:pt>
    <dgm:pt modelId="{2AF719D2-A89B-DA40-B874-7FAB1F12ED69}" type="sibTrans" cxnId="{63DC4D35-D16A-4549-A3C6-5DB7B3364237}">
      <dgm:prSet/>
      <dgm:spPr/>
      <dgm:t>
        <a:bodyPr/>
        <a:lstStyle/>
        <a:p>
          <a:endParaRPr lang="en-US"/>
        </a:p>
      </dgm:t>
    </dgm:pt>
    <dgm:pt modelId="{6D95C106-1177-DF4F-BF59-869CCB61FD69}">
      <dgm:prSet phldrT="[Text]" custT="1"/>
      <dgm:spPr/>
      <dgm:t>
        <a:bodyPr/>
        <a:lstStyle/>
        <a:p>
          <a:r>
            <a:rPr lang="en-US" sz="1100" b="1" dirty="0" smtClean="0">
              <a:solidFill>
                <a:schemeClr val="bg1"/>
              </a:solidFill>
              <a:latin typeface="BlairMdITC TT-Medium"/>
              <a:cs typeface="BlairMdITC TT-Medium"/>
            </a:rPr>
            <a:t>PHYSICAL EXPRESSION:</a:t>
          </a:r>
        </a:p>
        <a:p>
          <a:r>
            <a:rPr lang="en-US" sz="900" dirty="0" smtClean="0">
              <a:solidFill>
                <a:schemeClr val="bg1"/>
              </a:solidFill>
              <a:latin typeface="BlairMdITC TT-Medium"/>
              <a:cs typeface="BlairMdITC TT-Medium"/>
            </a:rPr>
            <a:t>PHYSICAL/SEXUAL ASSAULT</a:t>
          </a:r>
          <a:endParaRPr lang="en-US" sz="900" dirty="0">
            <a:solidFill>
              <a:schemeClr val="bg1"/>
            </a:solidFill>
            <a:latin typeface="BlairMdITC TT-Medium"/>
            <a:cs typeface="BlairMdITC TT-Medium"/>
          </a:endParaRPr>
        </a:p>
      </dgm:t>
    </dgm:pt>
    <dgm:pt modelId="{EDCF3DF1-4491-724C-A3FA-7DC8CB390D29}" type="parTrans" cxnId="{818E7FC8-2BFA-3743-9AF1-E15C7D3C4152}">
      <dgm:prSet/>
      <dgm:spPr/>
      <dgm:t>
        <a:bodyPr/>
        <a:lstStyle/>
        <a:p>
          <a:endParaRPr lang="en-US"/>
        </a:p>
      </dgm:t>
    </dgm:pt>
    <dgm:pt modelId="{A31A05CC-4640-4448-8E69-CA3130C58676}" type="sibTrans" cxnId="{818E7FC8-2BFA-3743-9AF1-E15C7D3C4152}">
      <dgm:prSet/>
      <dgm:spPr/>
      <dgm:t>
        <a:bodyPr/>
        <a:lstStyle/>
        <a:p>
          <a:endParaRPr lang="en-US"/>
        </a:p>
      </dgm:t>
    </dgm:pt>
    <dgm:pt modelId="{84790398-2A44-6E44-8756-1387C6883EAB}">
      <dgm:prSet phldrT="[Text]" custT="1"/>
      <dgm:spPr/>
      <dgm:t>
        <a:bodyPr/>
        <a:lstStyle/>
        <a:p>
          <a:r>
            <a:rPr lang="en-US" sz="1200" b="1" dirty="0" smtClean="0">
              <a:solidFill>
                <a:schemeClr val="bg1"/>
              </a:solidFill>
              <a:latin typeface="BlairMdITC TT-Medium"/>
              <a:cs typeface="BlairMdITC TT-Medium"/>
            </a:rPr>
            <a:t>CULTURAL </a:t>
          </a:r>
          <a:r>
            <a:rPr lang="en-US" sz="1200" b="1" dirty="0" err="1" smtClean="0">
              <a:solidFill>
                <a:schemeClr val="bg1"/>
              </a:solidFill>
              <a:latin typeface="BlairMdITC TT-Medium"/>
              <a:cs typeface="BlairMdITC TT-Medium"/>
            </a:rPr>
            <a:t>MICROAGGRESSIONS</a:t>
          </a:r>
          <a:r>
            <a:rPr lang="en-US" sz="900" dirty="0" smtClean="0">
              <a:solidFill>
                <a:schemeClr val="bg1"/>
              </a:solidFill>
              <a:latin typeface="BlairMdITC TT-Medium"/>
              <a:cs typeface="BlairMdITC TT-Medium"/>
            </a:rPr>
            <a:t/>
          </a:r>
          <a:br>
            <a:rPr lang="en-US" sz="900" dirty="0" smtClean="0">
              <a:solidFill>
                <a:schemeClr val="bg1"/>
              </a:solidFill>
              <a:latin typeface="BlairMdITC TT-Medium"/>
              <a:cs typeface="BlairMdITC TT-Medium"/>
            </a:rPr>
          </a:br>
          <a:r>
            <a:rPr lang="en-US" sz="900" dirty="0" smtClean="0">
              <a:solidFill>
                <a:schemeClr val="bg1"/>
              </a:solidFill>
              <a:latin typeface="BlairMdITC TT-Medium"/>
              <a:cs typeface="BlairMdITC TT-Medium"/>
            </a:rPr>
            <a:t>(SUBTLE, INTENTIONAL OR UNINTENTIONAL): CULTURAL INVISIBILITY, SOCIAL EXCLUSION, </a:t>
          </a:r>
          <a:r>
            <a:rPr lang="en-US" sz="900" dirty="0" err="1" smtClean="0">
              <a:solidFill>
                <a:schemeClr val="bg1"/>
              </a:solidFill>
              <a:latin typeface="BlairMdITC TT-Medium"/>
              <a:cs typeface="BlairMdITC TT-Medium"/>
            </a:rPr>
            <a:t>MISPREPRESENTATION</a:t>
          </a:r>
          <a:r>
            <a:rPr lang="en-US" sz="900" dirty="0" smtClean="0">
              <a:solidFill>
                <a:schemeClr val="bg1"/>
              </a:solidFill>
              <a:latin typeface="BlairMdITC TT-Medium"/>
              <a:cs typeface="BlairMdITC TT-Medium"/>
            </a:rPr>
            <a:t>, VIOLENT PORN</a:t>
          </a:r>
          <a:endParaRPr lang="en-US" sz="900" dirty="0">
            <a:solidFill>
              <a:schemeClr val="bg1"/>
            </a:solidFill>
            <a:latin typeface="BlairMdITC TT-Medium"/>
            <a:cs typeface="BlairMdITC TT-Medium"/>
          </a:endParaRPr>
        </a:p>
      </dgm:t>
    </dgm:pt>
    <dgm:pt modelId="{8BFB0C3E-674E-6B43-8AEE-6A4D967009E3}" type="parTrans" cxnId="{DE4B9CB9-345F-FD4D-A325-2E4127C9EF47}">
      <dgm:prSet/>
      <dgm:spPr/>
      <dgm:t>
        <a:bodyPr/>
        <a:lstStyle/>
        <a:p>
          <a:endParaRPr lang="en-US"/>
        </a:p>
      </dgm:t>
    </dgm:pt>
    <dgm:pt modelId="{88B5D178-5387-F948-ABBB-9E46C5C1E35A}" type="sibTrans" cxnId="{DE4B9CB9-345F-FD4D-A325-2E4127C9EF47}">
      <dgm:prSet/>
      <dgm:spPr/>
      <dgm:t>
        <a:bodyPr/>
        <a:lstStyle/>
        <a:p>
          <a:endParaRPr lang="en-US"/>
        </a:p>
      </dgm:t>
    </dgm:pt>
    <dgm:pt modelId="{41EDD1A4-8EE2-774A-AA0B-FB88AD48842A}">
      <dgm:prSet custT="1"/>
      <dgm:spPr/>
      <dgm:t>
        <a:bodyPr/>
        <a:lstStyle/>
        <a:p>
          <a:r>
            <a:rPr lang="en-US" sz="1200" b="1" dirty="0" smtClean="0">
              <a:solidFill>
                <a:schemeClr val="bg1"/>
              </a:solidFill>
              <a:latin typeface="BlairMdITC TT-Medium"/>
              <a:cs typeface="BlairMdITC TT-Medium"/>
            </a:rPr>
            <a:t>VERBAL EXPRESSION: </a:t>
          </a:r>
        </a:p>
        <a:p>
          <a:r>
            <a:rPr lang="en-US" sz="900" dirty="0" smtClean="0">
              <a:solidFill>
                <a:schemeClr val="bg1"/>
              </a:solidFill>
              <a:latin typeface="BlairMdITC TT-Medium"/>
              <a:cs typeface="BlairMdITC TT-Medium"/>
            </a:rPr>
            <a:t>SEXUAL HARASSMENT</a:t>
          </a:r>
        </a:p>
        <a:p>
          <a:r>
            <a:rPr lang="en-US" sz="900" dirty="0" smtClean="0">
              <a:solidFill>
                <a:schemeClr val="bg1"/>
              </a:solidFill>
              <a:latin typeface="BlairMdITC TT-Medium"/>
              <a:cs typeface="BlairMdITC TT-Medium"/>
            </a:rPr>
            <a:t>MAKING SEXUAL JOKES</a:t>
          </a:r>
          <a:endParaRPr lang="en-US" sz="900" dirty="0">
            <a:solidFill>
              <a:schemeClr val="bg1"/>
            </a:solidFill>
            <a:latin typeface="BlairMdITC TT-Medium"/>
            <a:cs typeface="BlairMdITC TT-Medium"/>
          </a:endParaRPr>
        </a:p>
      </dgm:t>
    </dgm:pt>
    <dgm:pt modelId="{9809F38E-4749-4642-A266-C062E139108F}" type="parTrans" cxnId="{DE67AFED-A1E3-EC42-B808-EF97731D93D6}">
      <dgm:prSet/>
      <dgm:spPr/>
      <dgm:t>
        <a:bodyPr/>
        <a:lstStyle/>
        <a:p>
          <a:endParaRPr lang="en-US"/>
        </a:p>
      </dgm:t>
    </dgm:pt>
    <dgm:pt modelId="{F3FA41D6-59A9-0844-AFF0-AA78CAD91DF7}" type="sibTrans" cxnId="{DE67AFED-A1E3-EC42-B808-EF97731D93D6}">
      <dgm:prSet/>
      <dgm:spPr/>
      <dgm:t>
        <a:bodyPr/>
        <a:lstStyle/>
        <a:p>
          <a:endParaRPr lang="en-US"/>
        </a:p>
      </dgm:t>
    </dgm:pt>
    <dgm:pt modelId="{3ACC24A0-9CF8-A24C-9619-CD8463DAE070}">
      <dgm:prSet phldrT="[Text]" custT="1"/>
      <dgm:spPr/>
      <dgm:t>
        <a:bodyPr/>
        <a:lstStyle/>
        <a:p>
          <a:r>
            <a:rPr lang="en-US" sz="1400" b="1" dirty="0" smtClean="0">
              <a:solidFill>
                <a:schemeClr val="bg1"/>
              </a:solidFill>
              <a:latin typeface="BlairMdITC TT-Medium"/>
              <a:cs typeface="BlairMdITC TT-Medium"/>
            </a:rPr>
            <a:t>ATTITUDES &amp; BELIEFS:</a:t>
          </a:r>
          <a:r>
            <a:rPr lang="en-US" sz="1300" dirty="0" smtClean="0">
              <a:solidFill>
                <a:schemeClr val="bg1"/>
              </a:solidFill>
              <a:latin typeface="BlairMdITC TT-Medium"/>
              <a:cs typeface="BlairMdITC TT-Medium"/>
            </a:rPr>
            <a:t/>
          </a:r>
          <a:br>
            <a:rPr lang="en-US" sz="1300" dirty="0" smtClean="0">
              <a:solidFill>
                <a:schemeClr val="bg1"/>
              </a:solidFill>
              <a:latin typeface="BlairMdITC TT-Medium"/>
              <a:cs typeface="BlairMdITC TT-Medium"/>
            </a:rPr>
          </a:br>
          <a:r>
            <a:rPr lang="en-US" sz="1200" dirty="0" smtClean="0">
              <a:solidFill>
                <a:schemeClr val="bg1"/>
              </a:solidFill>
              <a:latin typeface="BlairMdITC TT-Medium"/>
              <a:cs typeface="BlairMdITC TT-Medium"/>
            </a:rPr>
            <a:t>RACISM     SEXISM     HOMOPHOBIA</a:t>
          </a:r>
          <a:br>
            <a:rPr lang="en-US" sz="1200" dirty="0" smtClean="0">
              <a:solidFill>
                <a:schemeClr val="bg1"/>
              </a:solidFill>
              <a:latin typeface="BlairMdITC TT-Medium"/>
              <a:cs typeface="BlairMdITC TT-Medium"/>
            </a:rPr>
          </a:br>
          <a:r>
            <a:rPr lang="en-US" sz="1200" dirty="0" smtClean="0">
              <a:solidFill>
                <a:schemeClr val="bg1"/>
              </a:solidFill>
              <a:latin typeface="BlairMdITC TT-Medium"/>
              <a:cs typeface="BlairMdITC TT-Medium"/>
            </a:rPr>
            <a:t>TRANSPHOBIA   </a:t>
          </a:r>
          <a:r>
            <a:rPr lang="en-US" sz="1200" dirty="0" err="1" smtClean="0">
              <a:solidFill>
                <a:schemeClr val="bg1"/>
              </a:solidFill>
              <a:latin typeface="BlairMdITC TT-Medium"/>
              <a:cs typeface="BlairMdITC TT-Medium"/>
            </a:rPr>
            <a:t>DISABLISM</a:t>
          </a:r>
          <a:r>
            <a:rPr lang="en-US" sz="1200" dirty="0" smtClean="0">
              <a:solidFill>
                <a:schemeClr val="bg1"/>
              </a:solidFill>
              <a:latin typeface="BlairMdITC TT-Medium"/>
              <a:cs typeface="BlairMdITC TT-Medium"/>
            </a:rPr>
            <a:t>    AGEISM</a:t>
          </a:r>
          <a:endParaRPr lang="en-US" sz="1200" dirty="0">
            <a:solidFill>
              <a:schemeClr val="bg1"/>
            </a:solidFill>
            <a:latin typeface="BlairMdITC TT-Medium"/>
            <a:cs typeface="BlairMdITC TT-Medium"/>
          </a:endParaRPr>
        </a:p>
      </dgm:t>
    </dgm:pt>
    <dgm:pt modelId="{9A574713-3E24-3D46-B3B7-6DD5A741F968}" type="parTrans" cxnId="{94C12C01-CC72-DF49-9BC2-631C2A92F32B}">
      <dgm:prSet/>
      <dgm:spPr/>
      <dgm:t>
        <a:bodyPr/>
        <a:lstStyle/>
        <a:p>
          <a:endParaRPr lang="en-US"/>
        </a:p>
      </dgm:t>
    </dgm:pt>
    <dgm:pt modelId="{1B9B8F4E-CF92-9140-9657-1CC22C6A4982}" type="sibTrans" cxnId="{94C12C01-CC72-DF49-9BC2-631C2A92F32B}">
      <dgm:prSet/>
      <dgm:spPr/>
      <dgm:t>
        <a:bodyPr/>
        <a:lstStyle/>
        <a:p>
          <a:endParaRPr lang="en-US"/>
        </a:p>
      </dgm:t>
    </dgm:pt>
    <dgm:pt modelId="{185B1E46-4733-034A-979C-0D3345298EA5}" type="pres">
      <dgm:prSet presAssocID="{FC634475-35D3-EF4A-BFE1-A495E0005B48}" presName="Name0" presStyleCnt="0">
        <dgm:presLayoutVars>
          <dgm:dir/>
          <dgm:animLvl val="lvl"/>
          <dgm:resizeHandles val="exact"/>
        </dgm:presLayoutVars>
      </dgm:prSet>
      <dgm:spPr/>
    </dgm:pt>
    <dgm:pt modelId="{025488C6-D3EB-3B4F-9C6A-D796E98E894D}" type="pres">
      <dgm:prSet presAssocID="{D0383051-1881-464B-81BA-CFB5AFC5F519}" presName="Name8" presStyleCnt="0"/>
      <dgm:spPr/>
    </dgm:pt>
    <dgm:pt modelId="{343F343E-7D4B-944D-AA15-CDA6547A87FE}" type="pres">
      <dgm:prSet presAssocID="{D0383051-1881-464B-81BA-CFB5AFC5F519}" presName="level" presStyleLbl="node1" presStyleIdx="0" presStyleCnt="5">
        <dgm:presLayoutVars>
          <dgm:chMax val="1"/>
          <dgm:bulletEnabled val="1"/>
        </dgm:presLayoutVars>
      </dgm:prSet>
      <dgm:spPr/>
      <dgm:t>
        <a:bodyPr/>
        <a:lstStyle/>
        <a:p>
          <a:endParaRPr lang="en-US"/>
        </a:p>
      </dgm:t>
    </dgm:pt>
    <dgm:pt modelId="{DB360754-E105-5142-B9E0-0F5B66AB23AA}" type="pres">
      <dgm:prSet presAssocID="{D0383051-1881-464B-81BA-CFB5AFC5F519}" presName="levelTx" presStyleLbl="revTx" presStyleIdx="0" presStyleCnt="0">
        <dgm:presLayoutVars>
          <dgm:chMax val="1"/>
          <dgm:bulletEnabled val="1"/>
        </dgm:presLayoutVars>
      </dgm:prSet>
      <dgm:spPr/>
      <dgm:t>
        <a:bodyPr/>
        <a:lstStyle/>
        <a:p>
          <a:endParaRPr lang="en-US"/>
        </a:p>
      </dgm:t>
    </dgm:pt>
    <dgm:pt modelId="{610C90CE-30BE-FC44-9C89-FC0D47EC6DCE}" type="pres">
      <dgm:prSet presAssocID="{6D95C106-1177-DF4F-BF59-869CCB61FD69}" presName="Name8" presStyleCnt="0"/>
      <dgm:spPr/>
    </dgm:pt>
    <dgm:pt modelId="{9E35BE82-9E52-F947-B12D-A25EBEEC6959}" type="pres">
      <dgm:prSet presAssocID="{6D95C106-1177-DF4F-BF59-869CCB61FD69}" presName="level" presStyleLbl="node1" presStyleIdx="1" presStyleCnt="5">
        <dgm:presLayoutVars>
          <dgm:chMax val="1"/>
          <dgm:bulletEnabled val="1"/>
        </dgm:presLayoutVars>
      </dgm:prSet>
      <dgm:spPr/>
      <dgm:t>
        <a:bodyPr/>
        <a:lstStyle/>
        <a:p>
          <a:endParaRPr lang="en-US"/>
        </a:p>
      </dgm:t>
    </dgm:pt>
    <dgm:pt modelId="{0A8EB507-6010-4F4D-A720-D72303DE226F}" type="pres">
      <dgm:prSet presAssocID="{6D95C106-1177-DF4F-BF59-869CCB61FD69}" presName="levelTx" presStyleLbl="revTx" presStyleIdx="0" presStyleCnt="0">
        <dgm:presLayoutVars>
          <dgm:chMax val="1"/>
          <dgm:bulletEnabled val="1"/>
        </dgm:presLayoutVars>
      </dgm:prSet>
      <dgm:spPr/>
      <dgm:t>
        <a:bodyPr/>
        <a:lstStyle/>
        <a:p>
          <a:endParaRPr lang="en-US"/>
        </a:p>
      </dgm:t>
    </dgm:pt>
    <dgm:pt modelId="{AD3D4EAC-1F68-754F-83DD-C2614C5EA701}" type="pres">
      <dgm:prSet presAssocID="{41EDD1A4-8EE2-774A-AA0B-FB88AD48842A}" presName="Name8" presStyleCnt="0"/>
      <dgm:spPr/>
    </dgm:pt>
    <dgm:pt modelId="{11BB07C0-4E4A-E34A-BFAC-33F509AC9121}" type="pres">
      <dgm:prSet presAssocID="{41EDD1A4-8EE2-774A-AA0B-FB88AD48842A}" presName="level" presStyleLbl="node1" presStyleIdx="2" presStyleCnt="5">
        <dgm:presLayoutVars>
          <dgm:chMax val="1"/>
          <dgm:bulletEnabled val="1"/>
        </dgm:presLayoutVars>
      </dgm:prSet>
      <dgm:spPr/>
      <dgm:t>
        <a:bodyPr/>
        <a:lstStyle/>
        <a:p>
          <a:endParaRPr lang="en-US"/>
        </a:p>
      </dgm:t>
    </dgm:pt>
    <dgm:pt modelId="{7A6A4778-5547-684A-8AE6-15BAA0DC4901}" type="pres">
      <dgm:prSet presAssocID="{41EDD1A4-8EE2-774A-AA0B-FB88AD48842A}" presName="levelTx" presStyleLbl="revTx" presStyleIdx="0" presStyleCnt="0">
        <dgm:presLayoutVars>
          <dgm:chMax val="1"/>
          <dgm:bulletEnabled val="1"/>
        </dgm:presLayoutVars>
      </dgm:prSet>
      <dgm:spPr/>
      <dgm:t>
        <a:bodyPr/>
        <a:lstStyle/>
        <a:p>
          <a:endParaRPr lang="en-US"/>
        </a:p>
      </dgm:t>
    </dgm:pt>
    <dgm:pt modelId="{1160320D-9501-4B41-A8B1-43DF158FD4E7}" type="pres">
      <dgm:prSet presAssocID="{84790398-2A44-6E44-8756-1387C6883EAB}" presName="Name8" presStyleCnt="0"/>
      <dgm:spPr/>
    </dgm:pt>
    <dgm:pt modelId="{3C3A8CAC-3AD5-5D4B-8AEE-9E4351045EA1}" type="pres">
      <dgm:prSet presAssocID="{84790398-2A44-6E44-8756-1387C6883EAB}" presName="level" presStyleLbl="node1" presStyleIdx="3" presStyleCnt="5" custScaleY="92109">
        <dgm:presLayoutVars>
          <dgm:chMax val="1"/>
          <dgm:bulletEnabled val="1"/>
        </dgm:presLayoutVars>
      </dgm:prSet>
      <dgm:spPr/>
      <dgm:t>
        <a:bodyPr/>
        <a:lstStyle/>
        <a:p>
          <a:endParaRPr lang="en-US"/>
        </a:p>
      </dgm:t>
    </dgm:pt>
    <dgm:pt modelId="{F3F746FB-7218-A147-901D-92D88C585148}" type="pres">
      <dgm:prSet presAssocID="{84790398-2A44-6E44-8756-1387C6883EAB}" presName="levelTx" presStyleLbl="revTx" presStyleIdx="0" presStyleCnt="0">
        <dgm:presLayoutVars>
          <dgm:chMax val="1"/>
          <dgm:bulletEnabled val="1"/>
        </dgm:presLayoutVars>
      </dgm:prSet>
      <dgm:spPr/>
      <dgm:t>
        <a:bodyPr/>
        <a:lstStyle/>
        <a:p>
          <a:endParaRPr lang="en-US"/>
        </a:p>
      </dgm:t>
    </dgm:pt>
    <dgm:pt modelId="{AC872141-03E9-1447-852B-715C176FEF65}" type="pres">
      <dgm:prSet presAssocID="{3ACC24A0-9CF8-A24C-9619-CD8463DAE070}" presName="Name8" presStyleCnt="0"/>
      <dgm:spPr/>
    </dgm:pt>
    <dgm:pt modelId="{9838AA53-205B-974E-86F5-2F79BAA4AD55}" type="pres">
      <dgm:prSet presAssocID="{3ACC24A0-9CF8-A24C-9619-CD8463DAE070}" presName="level" presStyleLbl="node1" presStyleIdx="4" presStyleCnt="5">
        <dgm:presLayoutVars>
          <dgm:chMax val="1"/>
          <dgm:bulletEnabled val="1"/>
        </dgm:presLayoutVars>
      </dgm:prSet>
      <dgm:spPr/>
      <dgm:t>
        <a:bodyPr/>
        <a:lstStyle/>
        <a:p>
          <a:endParaRPr lang="en-US"/>
        </a:p>
      </dgm:t>
    </dgm:pt>
    <dgm:pt modelId="{E8069CEF-966A-AC48-9315-B823296E9713}" type="pres">
      <dgm:prSet presAssocID="{3ACC24A0-9CF8-A24C-9619-CD8463DAE070}" presName="levelTx" presStyleLbl="revTx" presStyleIdx="0" presStyleCnt="0">
        <dgm:presLayoutVars>
          <dgm:chMax val="1"/>
          <dgm:bulletEnabled val="1"/>
        </dgm:presLayoutVars>
      </dgm:prSet>
      <dgm:spPr/>
      <dgm:t>
        <a:bodyPr/>
        <a:lstStyle/>
        <a:p>
          <a:endParaRPr lang="en-US"/>
        </a:p>
      </dgm:t>
    </dgm:pt>
  </dgm:ptLst>
  <dgm:cxnLst>
    <dgm:cxn modelId="{8A6CEAC2-3711-4511-8BD8-D1FE6C0D3222}" type="presOf" srcId="{6D95C106-1177-DF4F-BF59-869CCB61FD69}" destId="{0A8EB507-6010-4F4D-A720-D72303DE226F}" srcOrd="1" destOrd="0" presId="urn:microsoft.com/office/officeart/2005/8/layout/pyramid1"/>
    <dgm:cxn modelId="{C948289F-2D60-405B-901C-322A98CFD48D}" type="presOf" srcId="{D0383051-1881-464B-81BA-CFB5AFC5F519}" destId="{DB360754-E105-5142-B9E0-0F5B66AB23AA}" srcOrd="1" destOrd="0" presId="urn:microsoft.com/office/officeart/2005/8/layout/pyramid1"/>
    <dgm:cxn modelId="{94C12C01-CC72-DF49-9BC2-631C2A92F32B}" srcId="{FC634475-35D3-EF4A-BFE1-A495E0005B48}" destId="{3ACC24A0-9CF8-A24C-9619-CD8463DAE070}" srcOrd="4" destOrd="0" parTransId="{9A574713-3E24-3D46-B3B7-6DD5A741F968}" sibTransId="{1B9B8F4E-CF92-9140-9657-1CC22C6A4982}"/>
    <dgm:cxn modelId="{A32BF3DB-F1F1-4654-BAB4-12F78999AB8C}" type="presOf" srcId="{41EDD1A4-8EE2-774A-AA0B-FB88AD48842A}" destId="{7A6A4778-5547-684A-8AE6-15BAA0DC4901}" srcOrd="1" destOrd="0" presId="urn:microsoft.com/office/officeart/2005/8/layout/pyramid1"/>
    <dgm:cxn modelId="{6C8B21DE-FFF6-41B6-BCA9-BE071978E20A}" type="presOf" srcId="{84790398-2A44-6E44-8756-1387C6883EAB}" destId="{3C3A8CAC-3AD5-5D4B-8AEE-9E4351045EA1}" srcOrd="0" destOrd="0" presId="urn:microsoft.com/office/officeart/2005/8/layout/pyramid1"/>
    <dgm:cxn modelId="{DE67AFED-A1E3-EC42-B808-EF97731D93D6}" srcId="{FC634475-35D3-EF4A-BFE1-A495E0005B48}" destId="{41EDD1A4-8EE2-774A-AA0B-FB88AD48842A}" srcOrd="2" destOrd="0" parTransId="{9809F38E-4749-4642-A266-C062E139108F}" sibTransId="{F3FA41D6-59A9-0844-AFF0-AA78CAD91DF7}"/>
    <dgm:cxn modelId="{63DC4D35-D16A-4549-A3C6-5DB7B3364237}" srcId="{FC634475-35D3-EF4A-BFE1-A495E0005B48}" destId="{D0383051-1881-464B-81BA-CFB5AFC5F519}" srcOrd="0" destOrd="0" parTransId="{5BC75922-3AD7-B742-8477-40E6C45E470B}" sibTransId="{2AF719D2-A89B-DA40-B874-7FAB1F12ED69}"/>
    <dgm:cxn modelId="{DE4B9CB9-345F-FD4D-A325-2E4127C9EF47}" srcId="{FC634475-35D3-EF4A-BFE1-A495E0005B48}" destId="{84790398-2A44-6E44-8756-1387C6883EAB}" srcOrd="3" destOrd="0" parTransId="{8BFB0C3E-674E-6B43-8AEE-6A4D967009E3}" sibTransId="{88B5D178-5387-F948-ABBB-9E46C5C1E35A}"/>
    <dgm:cxn modelId="{4D313C62-87FE-4163-A76C-71687127F4FE}" type="presOf" srcId="{3ACC24A0-9CF8-A24C-9619-CD8463DAE070}" destId="{E8069CEF-966A-AC48-9315-B823296E9713}" srcOrd="1" destOrd="0" presId="urn:microsoft.com/office/officeart/2005/8/layout/pyramid1"/>
    <dgm:cxn modelId="{0FE2487C-A5CA-4318-9850-11144E16C388}" type="presOf" srcId="{41EDD1A4-8EE2-774A-AA0B-FB88AD48842A}" destId="{11BB07C0-4E4A-E34A-BFAC-33F509AC9121}" srcOrd="0" destOrd="0" presId="urn:microsoft.com/office/officeart/2005/8/layout/pyramid1"/>
    <dgm:cxn modelId="{6C7F1DBD-AD61-4013-B533-9622BA525F1A}" type="presOf" srcId="{3ACC24A0-9CF8-A24C-9619-CD8463DAE070}" destId="{9838AA53-205B-974E-86F5-2F79BAA4AD55}" srcOrd="0" destOrd="0" presId="urn:microsoft.com/office/officeart/2005/8/layout/pyramid1"/>
    <dgm:cxn modelId="{F61D0687-F0FC-4119-BC0A-6F0CA2A130DB}" type="presOf" srcId="{6D95C106-1177-DF4F-BF59-869CCB61FD69}" destId="{9E35BE82-9E52-F947-B12D-A25EBEEC6959}" srcOrd="0" destOrd="0" presId="urn:microsoft.com/office/officeart/2005/8/layout/pyramid1"/>
    <dgm:cxn modelId="{200A5BDA-CFC4-41F6-B676-AAA1CF4C022F}" type="presOf" srcId="{FC634475-35D3-EF4A-BFE1-A495E0005B48}" destId="{185B1E46-4733-034A-979C-0D3345298EA5}" srcOrd="0" destOrd="0" presId="urn:microsoft.com/office/officeart/2005/8/layout/pyramid1"/>
    <dgm:cxn modelId="{7EA00673-3A3F-4FAA-86A0-AD99C9514A4D}" type="presOf" srcId="{D0383051-1881-464B-81BA-CFB5AFC5F519}" destId="{343F343E-7D4B-944D-AA15-CDA6547A87FE}" srcOrd="0" destOrd="0" presId="urn:microsoft.com/office/officeart/2005/8/layout/pyramid1"/>
    <dgm:cxn modelId="{818E7FC8-2BFA-3743-9AF1-E15C7D3C4152}" srcId="{FC634475-35D3-EF4A-BFE1-A495E0005B48}" destId="{6D95C106-1177-DF4F-BF59-869CCB61FD69}" srcOrd="1" destOrd="0" parTransId="{EDCF3DF1-4491-724C-A3FA-7DC8CB390D29}" sibTransId="{A31A05CC-4640-4448-8E69-CA3130C58676}"/>
    <dgm:cxn modelId="{502C7BEB-81BC-49D7-BE40-3FE7EF605436}" type="presOf" srcId="{84790398-2A44-6E44-8756-1387C6883EAB}" destId="{F3F746FB-7218-A147-901D-92D88C585148}" srcOrd="1" destOrd="0" presId="urn:microsoft.com/office/officeart/2005/8/layout/pyramid1"/>
    <dgm:cxn modelId="{BCA0E40B-1306-42C5-9B20-BB7679034C17}" type="presParOf" srcId="{185B1E46-4733-034A-979C-0D3345298EA5}" destId="{025488C6-D3EB-3B4F-9C6A-D796E98E894D}" srcOrd="0" destOrd="0" presId="urn:microsoft.com/office/officeart/2005/8/layout/pyramid1"/>
    <dgm:cxn modelId="{4648E6F3-CC49-4B59-8F07-5921E07C7D6F}" type="presParOf" srcId="{025488C6-D3EB-3B4F-9C6A-D796E98E894D}" destId="{343F343E-7D4B-944D-AA15-CDA6547A87FE}" srcOrd="0" destOrd="0" presId="urn:microsoft.com/office/officeart/2005/8/layout/pyramid1"/>
    <dgm:cxn modelId="{C453A6F1-1948-496B-85A0-F6A7F8F1C52B}" type="presParOf" srcId="{025488C6-D3EB-3B4F-9C6A-D796E98E894D}" destId="{DB360754-E105-5142-B9E0-0F5B66AB23AA}" srcOrd="1" destOrd="0" presId="urn:microsoft.com/office/officeart/2005/8/layout/pyramid1"/>
    <dgm:cxn modelId="{05BB14D9-9EC2-4DC4-973B-995634C5AE60}" type="presParOf" srcId="{185B1E46-4733-034A-979C-0D3345298EA5}" destId="{610C90CE-30BE-FC44-9C89-FC0D47EC6DCE}" srcOrd="1" destOrd="0" presId="urn:microsoft.com/office/officeart/2005/8/layout/pyramid1"/>
    <dgm:cxn modelId="{8153D953-5B65-42CE-9E00-840B6D1E86AA}" type="presParOf" srcId="{610C90CE-30BE-FC44-9C89-FC0D47EC6DCE}" destId="{9E35BE82-9E52-F947-B12D-A25EBEEC6959}" srcOrd="0" destOrd="0" presId="urn:microsoft.com/office/officeart/2005/8/layout/pyramid1"/>
    <dgm:cxn modelId="{520EBEC7-F4E7-4041-8AE9-9DD622636939}" type="presParOf" srcId="{610C90CE-30BE-FC44-9C89-FC0D47EC6DCE}" destId="{0A8EB507-6010-4F4D-A720-D72303DE226F}" srcOrd="1" destOrd="0" presId="urn:microsoft.com/office/officeart/2005/8/layout/pyramid1"/>
    <dgm:cxn modelId="{71BEA16A-DA74-4F8A-89F4-A178ECDCA031}" type="presParOf" srcId="{185B1E46-4733-034A-979C-0D3345298EA5}" destId="{AD3D4EAC-1F68-754F-83DD-C2614C5EA701}" srcOrd="2" destOrd="0" presId="urn:microsoft.com/office/officeart/2005/8/layout/pyramid1"/>
    <dgm:cxn modelId="{BDFA455D-90EF-49B2-AF62-93717EAD8824}" type="presParOf" srcId="{AD3D4EAC-1F68-754F-83DD-C2614C5EA701}" destId="{11BB07C0-4E4A-E34A-BFAC-33F509AC9121}" srcOrd="0" destOrd="0" presId="urn:microsoft.com/office/officeart/2005/8/layout/pyramid1"/>
    <dgm:cxn modelId="{5662A9A0-CB9E-407A-B127-F936290E22AA}" type="presParOf" srcId="{AD3D4EAC-1F68-754F-83DD-C2614C5EA701}" destId="{7A6A4778-5547-684A-8AE6-15BAA0DC4901}" srcOrd="1" destOrd="0" presId="urn:microsoft.com/office/officeart/2005/8/layout/pyramid1"/>
    <dgm:cxn modelId="{F2A2D0ED-2364-4222-9256-45AF6DE5B72E}" type="presParOf" srcId="{185B1E46-4733-034A-979C-0D3345298EA5}" destId="{1160320D-9501-4B41-A8B1-43DF158FD4E7}" srcOrd="3" destOrd="0" presId="urn:microsoft.com/office/officeart/2005/8/layout/pyramid1"/>
    <dgm:cxn modelId="{ACC0B774-A01B-4E94-A21F-5D26EC0C0773}" type="presParOf" srcId="{1160320D-9501-4B41-A8B1-43DF158FD4E7}" destId="{3C3A8CAC-3AD5-5D4B-8AEE-9E4351045EA1}" srcOrd="0" destOrd="0" presId="urn:microsoft.com/office/officeart/2005/8/layout/pyramid1"/>
    <dgm:cxn modelId="{1982F59F-1E01-4653-8C7C-1C0908F04114}" type="presParOf" srcId="{1160320D-9501-4B41-A8B1-43DF158FD4E7}" destId="{F3F746FB-7218-A147-901D-92D88C585148}" srcOrd="1" destOrd="0" presId="urn:microsoft.com/office/officeart/2005/8/layout/pyramid1"/>
    <dgm:cxn modelId="{1889A9E9-EF70-482D-B96C-4368FCFDC9B0}" type="presParOf" srcId="{185B1E46-4733-034A-979C-0D3345298EA5}" destId="{AC872141-03E9-1447-852B-715C176FEF65}" srcOrd="4" destOrd="0" presId="urn:microsoft.com/office/officeart/2005/8/layout/pyramid1"/>
    <dgm:cxn modelId="{12943963-1933-4CCD-8A78-F737EEF2F274}" type="presParOf" srcId="{AC872141-03E9-1447-852B-715C176FEF65}" destId="{9838AA53-205B-974E-86F5-2F79BAA4AD55}" srcOrd="0" destOrd="0" presId="urn:microsoft.com/office/officeart/2005/8/layout/pyramid1"/>
    <dgm:cxn modelId="{4A3FA1A4-8F5A-40B6-BA64-49C42C25B317}" type="presParOf" srcId="{AC872141-03E9-1447-852B-715C176FEF65}" destId="{E8069CEF-966A-AC48-9315-B823296E971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F4CAB7-B492-4244-A521-333BEDC8C1A4}" type="doc">
      <dgm:prSet loTypeId="urn:microsoft.com/office/officeart/2005/8/layout/hProcess9" loCatId="process" qsTypeId="urn:microsoft.com/office/officeart/2005/8/quickstyle/3d3" qsCatId="3D" csTypeId="urn:microsoft.com/office/officeart/2005/8/colors/colorful3" csCatId="colorful" phldr="1"/>
      <dgm:spPr/>
    </dgm:pt>
    <dgm:pt modelId="{D75371C1-6331-4A4F-9CBB-DDD7C684F8C2}">
      <dgm:prSet phldrT="[Text]" custT="1"/>
      <dgm:spPr>
        <a:solidFill>
          <a:schemeClr val="accent6"/>
        </a:solidFill>
      </dgm:spPr>
      <dgm:t>
        <a:bodyPr/>
        <a:lstStyle/>
        <a:p>
          <a:r>
            <a:rPr lang="en-GB" sz="2800" b="1" dirty="0" smtClean="0">
              <a:latin typeface="Candara" panose="020E0502030303020204" pitchFamily="34" charset="0"/>
            </a:rPr>
            <a:t>Passive bystander </a:t>
          </a:r>
        </a:p>
        <a:p>
          <a:r>
            <a:rPr lang="en-GB" sz="2800" b="1" dirty="0" smtClean="0">
              <a:latin typeface="Candara" panose="020E0502030303020204" pitchFamily="34" charset="0"/>
            </a:rPr>
            <a:t>(does nothing)</a:t>
          </a:r>
          <a:endParaRPr lang="en-GB" sz="2800" b="1" dirty="0">
            <a:latin typeface="Candara" panose="020E0502030303020204" pitchFamily="34" charset="0"/>
          </a:endParaRPr>
        </a:p>
      </dgm:t>
    </dgm:pt>
    <dgm:pt modelId="{AB0D1F61-588B-4CB1-84F4-18F5FC2F5CEA}" type="sibTrans" cxnId="{5283CECC-E636-471E-A542-D09756A21E07}">
      <dgm:prSet/>
      <dgm:spPr/>
      <dgm:t>
        <a:bodyPr/>
        <a:lstStyle/>
        <a:p>
          <a:endParaRPr lang="en-GB"/>
        </a:p>
      </dgm:t>
    </dgm:pt>
    <dgm:pt modelId="{6E923717-D091-40F3-B76A-DB67AF619367}" type="parTrans" cxnId="{5283CECC-E636-471E-A542-D09756A21E07}">
      <dgm:prSet/>
      <dgm:spPr/>
      <dgm:t>
        <a:bodyPr/>
        <a:lstStyle/>
        <a:p>
          <a:endParaRPr lang="en-GB"/>
        </a:p>
      </dgm:t>
    </dgm:pt>
    <dgm:pt modelId="{7F558853-D7E5-4047-B7C5-7D2A18BA0888}">
      <dgm:prSet phldrT="[Text]" custT="1"/>
      <dgm:spPr>
        <a:solidFill>
          <a:srgbClr val="7030A0"/>
        </a:solidFill>
      </dgm:spPr>
      <dgm:t>
        <a:bodyPr/>
        <a:lstStyle/>
        <a:p>
          <a:r>
            <a:rPr lang="en-GB" sz="2800" b="1" dirty="0" smtClean="0">
              <a:latin typeface="Candara" panose="020E0502030303020204" pitchFamily="34" charset="0"/>
            </a:rPr>
            <a:t>Active or prosocial</a:t>
          </a:r>
        </a:p>
        <a:p>
          <a:r>
            <a:rPr lang="en-GB" sz="2800" b="1" dirty="0" smtClean="0">
              <a:latin typeface="Candara" panose="020E0502030303020204" pitchFamily="34" charset="0"/>
            </a:rPr>
            <a:t> bystander (intervenes)</a:t>
          </a:r>
          <a:endParaRPr lang="en-GB" sz="2800" b="1" dirty="0">
            <a:latin typeface="Candara" panose="020E0502030303020204" pitchFamily="34" charset="0"/>
          </a:endParaRPr>
        </a:p>
      </dgm:t>
    </dgm:pt>
    <dgm:pt modelId="{3B65A896-AAFB-465A-88C9-1247DAAE7126}" type="sibTrans" cxnId="{2B605D4B-C65A-4B5E-AF75-59B7C33559B9}">
      <dgm:prSet/>
      <dgm:spPr/>
      <dgm:t>
        <a:bodyPr/>
        <a:lstStyle/>
        <a:p>
          <a:endParaRPr lang="en-GB"/>
        </a:p>
      </dgm:t>
    </dgm:pt>
    <dgm:pt modelId="{DA4F8DEA-33EF-43F7-91D7-5CED1B1B3DE0}" type="parTrans" cxnId="{2B605D4B-C65A-4B5E-AF75-59B7C33559B9}">
      <dgm:prSet/>
      <dgm:spPr/>
      <dgm:t>
        <a:bodyPr/>
        <a:lstStyle/>
        <a:p>
          <a:endParaRPr lang="en-GB"/>
        </a:p>
      </dgm:t>
    </dgm:pt>
    <dgm:pt modelId="{F0C4DF6F-3FF5-489B-8C81-DC14018DC894}" type="pres">
      <dgm:prSet presAssocID="{F1F4CAB7-B492-4244-A521-333BEDC8C1A4}" presName="CompostProcess" presStyleCnt="0">
        <dgm:presLayoutVars>
          <dgm:dir/>
          <dgm:resizeHandles val="exact"/>
        </dgm:presLayoutVars>
      </dgm:prSet>
      <dgm:spPr/>
    </dgm:pt>
    <dgm:pt modelId="{8F938077-4171-45A6-ADCF-98F3DC9789B1}" type="pres">
      <dgm:prSet presAssocID="{F1F4CAB7-B492-4244-A521-333BEDC8C1A4}" presName="arrow" presStyleLbl="bgShp" presStyleIdx="0" presStyleCnt="1" custScaleX="115373"/>
      <dgm:spPr>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C19A110C-AD27-427F-B277-C76CBB4B984F}" type="pres">
      <dgm:prSet presAssocID="{F1F4CAB7-B492-4244-A521-333BEDC8C1A4}" presName="linearProcess" presStyleCnt="0"/>
      <dgm:spPr/>
    </dgm:pt>
    <dgm:pt modelId="{184CAA93-FDC6-472D-BA58-9748FD016098}" type="pres">
      <dgm:prSet presAssocID="{D75371C1-6331-4A4F-9CBB-DDD7C684F8C2}" presName="textNode" presStyleLbl="node1" presStyleIdx="0" presStyleCnt="2" custScaleX="94027" custScaleY="84407">
        <dgm:presLayoutVars>
          <dgm:bulletEnabled val="1"/>
        </dgm:presLayoutVars>
      </dgm:prSet>
      <dgm:spPr/>
      <dgm:t>
        <a:bodyPr/>
        <a:lstStyle/>
        <a:p>
          <a:endParaRPr lang="en-GB"/>
        </a:p>
      </dgm:t>
    </dgm:pt>
    <dgm:pt modelId="{F1095930-EF80-4FE2-8DA0-EE3FAB192C28}" type="pres">
      <dgm:prSet presAssocID="{AB0D1F61-588B-4CB1-84F4-18F5FC2F5CEA}" presName="sibTrans" presStyleCnt="0"/>
      <dgm:spPr/>
    </dgm:pt>
    <dgm:pt modelId="{91F4D8F4-C3A6-471C-82E8-BFF524C140A2}" type="pres">
      <dgm:prSet presAssocID="{7F558853-D7E5-4047-B7C5-7D2A18BA0888}" presName="textNode" presStyleLbl="node1" presStyleIdx="1" presStyleCnt="2" custScaleX="106658" custScaleY="82898" custLinFactNeighborX="-57995" custLinFactNeighborY="-3015">
        <dgm:presLayoutVars>
          <dgm:bulletEnabled val="1"/>
        </dgm:presLayoutVars>
      </dgm:prSet>
      <dgm:spPr/>
      <dgm:t>
        <a:bodyPr/>
        <a:lstStyle/>
        <a:p>
          <a:endParaRPr lang="en-GB"/>
        </a:p>
      </dgm:t>
    </dgm:pt>
  </dgm:ptLst>
  <dgm:cxnLst>
    <dgm:cxn modelId="{5283CECC-E636-471E-A542-D09756A21E07}" srcId="{F1F4CAB7-B492-4244-A521-333BEDC8C1A4}" destId="{D75371C1-6331-4A4F-9CBB-DDD7C684F8C2}" srcOrd="0" destOrd="0" parTransId="{6E923717-D091-40F3-B76A-DB67AF619367}" sibTransId="{AB0D1F61-588B-4CB1-84F4-18F5FC2F5CEA}"/>
    <dgm:cxn modelId="{AF756C32-9A5E-4B14-BD02-47E102AB514D}" type="presOf" srcId="{7F558853-D7E5-4047-B7C5-7D2A18BA0888}" destId="{91F4D8F4-C3A6-471C-82E8-BFF524C140A2}" srcOrd="0" destOrd="0" presId="urn:microsoft.com/office/officeart/2005/8/layout/hProcess9"/>
    <dgm:cxn modelId="{2B605D4B-C65A-4B5E-AF75-59B7C33559B9}" srcId="{F1F4CAB7-B492-4244-A521-333BEDC8C1A4}" destId="{7F558853-D7E5-4047-B7C5-7D2A18BA0888}" srcOrd="1" destOrd="0" parTransId="{DA4F8DEA-33EF-43F7-91D7-5CED1B1B3DE0}" sibTransId="{3B65A896-AAFB-465A-88C9-1247DAAE7126}"/>
    <dgm:cxn modelId="{BA72EC0A-D0D0-44E6-8C77-3D40DF006A67}" type="presOf" srcId="{F1F4CAB7-B492-4244-A521-333BEDC8C1A4}" destId="{F0C4DF6F-3FF5-489B-8C81-DC14018DC894}" srcOrd="0" destOrd="0" presId="urn:microsoft.com/office/officeart/2005/8/layout/hProcess9"/>
    <dgm:cxn modelId="{19ACF695-D473-4410-98C0-40FF8C952EBE}" type="presOf" srcId="{D75371C1-6331-4A4F-9CBB-DDD7C684F8C2}" destId="{184CAA93-FDC6-472D-BA58-9748FD016098}" srcOrd="0" destOrd="0" presId="urn:microsoft.com/office/officeart/2005/8/layout/hProcess9"/>
    <dgm:cxn modelId="{22548114-EF22-4498-89D4-6963B6AE3755}" type="presParOf" srcId="{F0C4DF6F-3FF5-489B-8C81-DC14018DC894}" destId="{8F938077-4171-45A6-ADCF-98F3DC9789B1}" srcOrd="0" destOrd="0" presId="urn:microsoft.com/office/officeart/2005/8/layout/hProcess9"/>
    <dgm:cxn modelId="{D5F7AE9A-6BE8-4F37-A550-FC52EC59F554}" type="presParOf" srcId="{F0C4DF6F-3FF5-489B-8C81-DC14018DC894}" destId="{C19A110C-AD27-427F-B277-C76CBB4B984F}" srcOrd="1" destOrd="0" presId="urn:microsoft.com/office/officeart/2005/8/layout/hProcess9"/>
    <dgm:cxn modelId="{818EA0CE-51D3-492F-B979-AF65980CDE1C}" type="presParOf" srcId="{C19A110C-AD27-427F-B277-C76CBB4B984F}" destId="{184CAA93-FDC6-472D-BA58-9748FD016098}" srcOrd="0" destOrd="0" presId="urn:microsoft.com/office/officeart/2005/8/layout/hProcess9"/>
    <dgm:cxn modelId="{BB7F7F09-318B-42FC-9789-C8E46651333A}" type="presParOf" srcId="{C19A110C-AD27-427F-B277-C76CBB4B984F}" destId="{F1095930-EF80-4FE2-8DA0-EE3FAB192C28}" srcOrd="1" destOrd="0" presId="urn:microsoft.com/office/officeart/2005/8/layout/hProcess9"/>
    <dgm:cxn modelId="{52AF710A-4A29-479E-8033-DC450BF52EF6}" type="presParOf" srcId="{C19A110C-AD27-427F-B277-C76CBB4B984F}" destId="{91F4D8F4-C3A6-471C-82E8-BFF524C140A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90631B-2800-4B11-9CBF-FA6A66DFA1F4}" type="doc">
      <dgm:prSet loTypeId="urn:microsoft.com/office/officeart/2005/8/layout/radial5" loCatId="relationship" qsTypeId="urn:microsoft.com/office/officeart/2005/8/quickstyle/3d3" qsCatId="3D" csTypeId="urn:microsoft.com/office/officeart/2005/8/colors/accent1_2" csCatId="accent1" phldr="1"/>
      <dgm:spPr/>
      <dgm:t>
        <a:bodyPr/>
        <a:lstStyle/>
        <a:p>
          <a:endParaRPr lang="en-US"/>
        </a:p>
      </dgm:t>
    </dgm:pt>
    <dgm:pt modelId="{E09FB86D-F322-4859-AADA-3B7B4787AA4C}">
      <dgm:prSet phldrT="[Text]"/>
      <dgm:spPr>
        <a:solidFill>
          <a:srgbClr val="00B0F0"/>
        </a:solidFill>
      </dgm:spPr>
      <dgm:t>
        <a:bodyPr/>
        <a:lstStyle/>
        <a:p>
          <a:r>
            <a:rPr lang="en-US" dirty="0" smtClean="0"/>
            <a:t>What is an Intervention?</a:t>
          </a:r>
          <a:endParaRPr lang="en-US" dirty="0"/>
        </a:p>
      </dgm:t>
    </dgm:pt>
    <dgm:pt modelId="{86DD0FB5-FF97-4CE7-B8B5-E6B26684A304}" type="parTrans" cxnId="{79BF6CC0-4CA3-4D01-B179-78C4801E55B7}">
      <dgm:prSet/>
      <dgm:spPr/>
      <dgm:t>
        <a:bodyPr/>
        <a:lstStyle/>
        <a:p>
          <a:endParaRPr lang="en-US"/>
        </a:p>
      </dgm:t>
    </dgm:pt>
    <dgm:pt modelId="{2AE6D794-76F8-40E6-AB22-85E4CE279DA7}" type="sibTrans" cxnId="{79BF6CC0-4CA3-4D01-B179-78C4801E55B7}">
      <dgm:prSet/>
      <dgm:spPr/>
      <dgm:t>
        <a:bodyPr/>
        <a:lstStyle/>
        <a:p>
          <a:endParaRPr lang="en-US"/>
        </a:p>
      </dgm:t>
    </dgm:pt>
    <dgm:pt modelId="{A4667B39-DD87-44D4-AD5A-0F97BB150606}">
      <dgm:prSet phldrT="[Text]"/>
      <dgm:spPr/>
      <dgm:t>
        <a:bodyPr/>
        <a:lstStyle/>
        <a:p>
          <a:r>
            <a:rPr lang="en-US" dirty="0" smtClean="0"/>
            <a:t>Distraction </a:t>
          </a:r>
          <a:endParaRPr lang="en-US" dirty="0"/>
        </a:p>
      </dgm:t>
    </dgm:pt>
    <dgm:pt modelId="{9AC75768-3281-40C2-9733-3CBDB6B6BFB1}" type="parTrans" cxnId="{6339763D-8202-4F20-8495-D08C72F56E76}">
      <dgm:prSet/>
      <dgm:spPr/>
      <dgm:t>
        <a:bodyPr/>
        <a:lstStyle/>
        <a:p>
          <a:endParaRPr lang="en-US"/>
        </a:p>
      </dgm:t>
    </dgm:pt>
    <dgm:pt modelId="{28279FF2-81D3-40E7-8084-932707206864}" type="sibTrans" cxnId="{6339763D-8202-4F20-8495-D08C72F56E76}">
      <dgm:prSet/>
      <dgm:spPr/>
      <dgm:t>
        <a:bodyPr/>
        <a:lstStyle/>
        <a:p>
          <a:endParaRPr lang="en-US"/>
        </a:p>
      </dgm:t>
    </dgm:pt>
    <dgm:pt modelId="{875503AE-9C7F-4DBE-BE42-4003FCAC60E0}">
      <dgm:prSet phldrT="[Text]"/>
      <dgm:spPr/>
      <dgm:t>
        <a:bodyPr/>
        <a:lstStyle/>
        <a:p>
          <a:r>
            <a:rPr lang="en-US" dirty="0" smtClean="0"/>
            <a:t>Interruption</a:t>
          </a:r>
          <a:endParaRPr lang="en-US" dirty="0"/>
        </a:p>
      </dgm:t>
    </dgm:pt>
    <dgm:pt modelId="{35E8E180-DA9B-4E26-949D-D7C1B872193C}" type="parTrans" cxnId="{A06A81E8-86D6-42F4-99BE-94492A4D929C}">
      <dgm:prSet/>
      <dgm:spPr/>
      <dgm:t>
        <a:bodyPr/>
        <a:lstStyle/>
        <a:p>
          <a:endParaRPr lang="en-US"/>
        </a:p>
      </dgm:t>
    </dgm:pt>
    <dgm:pt modelId="{C164A63E-6455-422A-87B6-95A9BFAD0C3D}" type="sibTrans" cxnId="{A06A81E8-86D6-42F4-99BE-94492A4D929C}">
      <dgm:prSet/>
      <dgm:spPr/>
      <dgm:t>
        <a:bodyPr/>
        <a:lstStyle/>
        <a:p>
          <a:endParaRPr lang="en-US"/>
        </a:p>
      </dgm:t>
    </dgm:pt>
    <dgm:pt modelId="{5835A52A-49D5-4E56-B95A-3C4F658B3412}">
      <dgm:prSet phldrT="[Text]"/>
      <dgm:spPr/>
      <dgm:t>
        <a:bodyPr/>
        <a:lstStyle/>
        <a:p>
          <a:r>
            <a:rPr lang="en-US" dirty="0" smtClean="0"/>
            <a:t>Facebook post</a:t>
          </a:r>
          <a:endParaRPr lang="en-US" dirty="0"/>
        </a:p>
      </dgm:t>
    </dgm:pt>
    <dgm:pt modelId="{E37EF71B-ADAB-42EE-B15A-DC43F3C5FEEA}" type="parTrans" cxnId="{9AD38977-B3B3-4687-88E8-C178A70118FD}">
      <dgm:prSet/>
      <dgm:spPr/>
      <dgm:t>
        <a:bodyPr/>
        <a:lstStyle/>
        <a:p>
          <a:endParaRPr lang="en-US"/>
        </a:p>
      </dgm:t>
    </dgm:pt>
    <dgm:pt modelId="{83042BCC-D238-432E-9491-4586607A487D}" type="sibTrans" cxnId="{9AD38977-B3B3-4687-88E8-C178A70118FD}">
      <dgm:prSet/>
      <dgm:spPr/>
      <dgm:t>
        <a:bodyPr/>
        <a:lstStyle/>
        <a:p>
          <a:endParaRPr lang="en-US"/>
        </a:p>
      </dgm:t>
    </dgm:pt>
    <dgm:pt modelId="{6EAA5F79-3365-4C5D-8ADD-074F918A3E1B}">
      <dgm:prSet phldrT="[Text]"/>
      <dgm:spPr/>
      <dgm:t>
        <a:bodyPr/>
        <a:lstStyle/>
        <a:p>
          <a:r>
            <a:rPr lang="en-US" dirty="0" smtClean="0"/>
            <a:t>Body language signaling disapproval</a:t>
          </a:r>
          <a:endParaRPr lang="en-US" dirty="0"/>
        </a:p>
      </dgm:t>
    </dgm:pt>
    <dgm:pt modelId="{BE7D1725-19FE-4372-90CA-B9F033409F0D}" type="parTrans" cxnId="{3973822B-554C-4E0A-B1AE-EE3E624B18D5}">
      <dgm:prSet/>
      <dgm:spPr/>
      <dgm:t>
        <a:bodyPr/>
        <a:lstStyle/>
        <a:p>
          <a:endParaRPr lang="en-US"/>
        </a:p>
      </dgm:t>
    </dgm:pt>
    <dgm:pt modelId="{6DC99DC6-8E80-4E64-A431-8CF4132AB9C8}" type="sibTrans" cxnId="{3973822B-554C-4E0A-B1AE-EE3E624B18D5}">
      <dgm:prSet/>
      <dgm:spPr/>
      <dgm:t>
        <a:bodyPr/>
        <a:lstStyle/>
        <a:p>
          <a:endParaRPr lang="en-US"/>
        </a:p>
      </dgm:t>
    </dgm:pt>
    <dgm:pt modelId="{8077490A-6210-4D78-8AA0-F61C91A91062}">
      <dgm:prSet phldrT="[Text]" phldr="1"/>
      <dgm:spPr/>
      <dgm:t>
        <a:bodyPr/>
        <a:lstStyle/>
        <a:p>
          <a:endParaRPr lang="en-US" dirty="0"/>
        </a:p>
      </dgm:t>
    </dgm:pt>
    <dgm:pt modelId="{9F0ECB99-3BF1-4F08-90DC-74C34F21D6CD}" type="parTrans" cxnId="{327DFEC7-9FB3-4425-9F72-14A447759732}">
      <dgm:prSet/>
      <dgm:spPr/>
      <dgm:t>
        <a:bodyPr/>
        <a:lstStyle/>
        <a:p>
          <a:endParaRPr lang="en-US"/>
        </a:p>
      </dgm:t>
    </dgm:pt>
    <dgm:pt modelId="{E95050BC-4044-49BB-BFB4-DFC0DDDB2461}" type="sibTrans" cxnId="{327DFEC7-9FB3-4425-9F72-14A447759732}">
      <dgm:prSet/>
      <dgm:spPr/>
      <dgm:t>
        <a:bodyPr/>
        <a:lstStyle/>
        <a:p>
          <a:endParaRPr lang="en-US"/>
        </a:p>
      </dgm:t>
    </dgm:pt>
    <dgm:pt modelId="{9E6DB88B-3A74-48E1-880E-CBF122A14F0E}">
      <dgm:prSet custRadScaleRad="151982" custRadScaleInc="-271951"/>
      <dgm:spPr/>
      <dgm:t>
        <a:bodyPr/>
        <a:lstStyle/>
        <a:p>
          <a:endParaRPr lang="en-US"/>
        </a:p>
      </dgm:t>
    </dgm:pt>
    <dgm:pt modelId="{8F5B1F6A-3050-43E0-AA3D-6E81EC5CB8F3}" type="parTrans" cxnId="{DF7A2102-4FDA-43E8-BC14-7BA173325A14}">
      <dgm:prSet/>
      <dgm:spPr/>
      <dgm:t>
        <a:bodyPr/>
        <a:lstStyle/>
        <a:p>
          <a:endParaRPr lang="en-US"/>
        </a:p>
      </dgm:t>
    </dgm:pt>
    <dgm:pt modelId="{0EA6795C-228D-488B-89FD-B7D16A8EC680}" type="sibTrans" cxnId="{DF7A2102-4FDA-43E8-BC14-7BA173325A14}">
      <dgm:prSet/>
      <dgm:spPr/>
      <dgm:t>
        <a:bodyPr/>
        <a:lstStyle/>
        <a:p>
          <a:endParaRPr lang="en-US"/>
        </a:p>
      </dgm:t>
    </dgm:pt>
    <dgm:pt modelId="{052BAA52-FC1D-4648-8790-ABEFE0521EC4}">
      <dgm:prSet custRadScaleRad="151982" custRadScaleInc="-271951"/>
      <dgm:spPr/>
      <dgm:t>
        <a:bodyPr/>
        <a:lstStyle/>
        <a:p>
          <a:endParaRPr lang="en-US"/>
        </a:p>
      </dgm:t>
    </dgm:pt>
    <dgm:pt modelId="{3EE41EB6-1CD5-4BC5-B7FB-7F7F0631DEAC}" type="parTrans" cxnId="{448FF7E0-3C51-4844-B288-B2D4FF7D7B30}">
      <dgm:prSet/>
      <dgm:spPr/>
      <dgm:t>
        <a:bodyPr/>
        <a:lstStyle/>
        <a:p>
          <a:endParaRPr lang="en-US"/>
        </a:p>
      </dgm:t>
    </dgm:pt>
    <dgm:pt modelId="{43838A5A-A846-4802-981B-3156B84CB53A}" type="sibTrans" cxnId="{448FF7E0-3C51-4844-B288-B2D4FF7D7B30}">
      <dgm:prSet/>
      <dgm:spPr/>
      <dgm:t>
        <a:bodyPr/>
        <a:lstStyle/>
        <a:p>
          <a:endParaRPr lang="en-US"/>
        </a:p>
      </dgm:t>
    </dgm:pt>
    <dgm:pt modelId="{FF1C9A54-8B39-495B-8B6C-66D79219D090}">
      <dgm:prSet custRadScaleRad="151982" custRadScaleInc="-271951"/>
      <dgm:spPr/>
      <dgm:t>
        <a:bodyPr/>
        <a:lstStyle/>
        <a:p>
          <a:endParaRPr lang="en-US"/>
        </a:p>
      </dgm:t>
    </dgm:pt>
    <dgm:pt modelId="{0A43C6F0-D6D4-433D-91DF-046263B5CF43}" type="parTrans" cxnId="{F7682C2D-9C33-46A3-AEDF-81E3245145B5}">
      <dgm:prSet custLinFactY="100000" custLinFactNeighborX="-69147" custLinFactNeighborY="191878"/>
      <dgm:spPr/>
      <dgm:t>
        <a:bodyPr/>
        <a:lstStyle/>
        <a:p>
          <a:endParaRPr lang="en-US"/>
        </a:p>
      </dgm:t>
    </dgm:pt>
    <dgm:pt modelId="{3AFA8C93-D218-48CD-9742-94144F2D11E3}" type="sibTrans" cxnId="{F7682C2D-9C33-46A3-AEDF-81E3245145B5}">
      <dgm:prSet/>
      <dgm:spPr/>
      <dgm:t>
        <a:bodyPr/>
        <a:lstStyle/>
        <a:p>
          <a:endParaRPr lang="en-US"/>
        </a:p>
      </dgm:t>
    </dgm:pt>
    <dgm:pt modelId="{A7FF23A9-DF1F-400D-A85B-F7650AFA32DB}" type="pres">
      <dgm:prSet presAssocID="{0290631B-2800-4B11-9CBF-FA6A66DFA1F4}" presName="Name0" presStyleCnt="0">
        <dgm:presLayoutVars>
          <dgm:chMax val="1"/>
          <dgm:dir/>
          <dgm:animLvl val="ctr"/>
          <dgm:resizeHandles val="exact"/>
        </dgm:presLayoutVars>
      </dgm:prSet>
      <dgm:spPr/>
      <dgm:t>
        <a:bodyPr/>
        <a:lstStyle/>
        <a:p>
          <a:endParaRPr lang="en-US"/>
        </a:p>
      </dgm:t>
    </dgm:pt>
    <dgm:pt modelId="{DB95D39A-D9EE-429B-BF24-D03AE1A33534}" type="pres">
      <dgm:prSet presAssocID="{E09FB86D-F322-4859-AADA-3B7B4787AA4C}" presName="centerShape" presStyleLbl="node0" presStyleIdx="0" presStyleCnt="1" custScaleX="165200" custScaleY="143807"/>
      <dgm:spPr/>
      <dgm:t>
        <a:bodyPr/>
        <a:lstStyle/>
        <a:p>
          <a:endParaRPr lang="en-US"/>
        </a:p>
      </dgm:t>
    </dgm:pt>
    <dgm:pt modelId="{0840FF78-ABF8-4FFD-B809-800CE6BA9CA2}" type="pres">
      <dgm:prSet presAssocID="{9AC75768-3281-40C2-9733-3CBDB6B6BFB1}" presName="parTrans" presStyleLbl="sibTrans2D1" presStyleIdx="0" presStyleCnt="4"/>
      <dgm:spPr/>
      <dgm:t>
        <a:bodyPr/>
        <a:lstStyle/>
        <a:p>
          <a:endParaRPr lang="en-US"/>
        </a:p>
      </dgm:t>
    </dgm:pt>
    <dgm:pt modelId="{83D6C38B-76E7-43D9-9D82-95DD84226A9E}" type="pres">
      <dgm:prSet presAssocID="{9AC75768-3281-40C2-9733-3CBDB6B6BFB1}" presName="connectorText" presStyleLbl="sibTrans2D1" presStyleIdx="0" presStyleCnt="4"/>
      <dgm:spPr/>
      <dgm:t>
        <a:bodyPr/>
        <a:lstStyle/>
        <a:p>
          <a:endParaRPr lang="en-US"/>
        </a:p>
      </dgm:t>
    </dgm:pt>
    <dgm:pt modelId="{9344739E-D107-4F30-AAFA-CCDCD9FB4698}" type="pres">
      <dgm:prSet presAssocID="{A4667B39-DD87-44D4-AD5A-0F97BB150606}" presName="node" presStyleLbl="node1" presStyleIdx="0" presStyleCnt="4" custRadScaleRad="115673" custRadScaleInc="-45348">
        <dgm:presLayoutVars>
          <dgm:bulletEnabled val="1"/>
        </dgm:presLayoutVars>
      </dgm:prSet>
      <dgm:spPr/>
      <dgm:t>
        <a:bodyPr/>
        <a:lstStyle/>
        <a:p>
          <a:endParaRPr lang="en-US"/>
        </a:p>
      </dgm:t>
    </dgm:pt>
    <dgm:pt modelId="{26050A70-AEB0-4A20-8EBA-F8AE5D7E6969}" type="pres">
      <dgm:prSet presAssocID="{35E8E180-DA9B-4E26-949D-D7C1B872193C}" presName="parTrans" presStyleLbl="sibTrans2D1" presStyleIdx="1" presStyleCnt="4"/>
      <dgm:spPr/>
      <dgm:t>
        <a:bodyPr/>
        <a:lstStyle/>
        <a:p>
          <a:endParaRPr lang="en-US"/>
        </a:p>
      </dgm:t>
    </dgm:pt>
    <dgm:pt modelId="{21DEE71A-4769-4C5C-928E-EC6061798BB8}" type="pres">
      <dgm:prSet presAssocID="{35E8E180-DA9B-4E26-949D-D7C1B872193C}" presName="connectorText" presStyleLbl="sibTrans2D1" presStyleIdx="1" presStyleCnt="4"/>
      <dgm:spPr/>
      <dgm:t>
        <a:bodyPr/>
        <a:lstStyle/>
        <a:p>
          <a:endParaRPr lang="en-US"/>
        </a:p>
      </dgm:t>
    </dgm:pt>
    <dgm:pt modelId="{B5C93E46-2ABB-4F44-9788-6871C570A405}" type="pres">
      <dgm:prSet presAssocID="{875503AE-9C7F-4DBE-BE42-4003FCAC60E0}" presName="node" presStyleLbl="node1" presStyleIdx="1" presStyleCnt="4" custRadScaleRad="141327" custRadScaleInc="-15066">
        <dgm:presLayoutVars>
          <dgm:bulletEnabled val="1"/>
        </dgm:presLayoutVars>
      </dgm:prSet>
      <dgm:spPr/>
      <dgm:t>
        <a:bodyPr/>
        <a:lstStyle/>
        <a:p>
          <a:endParaRPr lang="en-US"/>
        </a:p>
      </dgm:t>
    </dgm:pt>
    <dgm:pt modelId="{FB3715C0-0E29-4532-9F35-70BB27FFE28A}" type="pres">
      <dgm:prSet presAssocID="{E37EF71B-ADAB-42EE-B15A-DC43F3C5FEEA}" presName="parTrans" presStyleLbl="sibTrans2D1" presStyleIdx="2" presStyleCnt="4" custLinFactNeighborX="-16388" custLinFactNeighborY="22721"/>
      <dgm:spPr/>
      <dgm:t>
        <a:bodyPr/>
        <a:lstStyle/>
        <a:p>
          <a:endParaRPr lang="en-US"/>
        </a:p>
      </dgm:t>
    </dgm:pt>
    <dgm:pt modelId="{6BECFDB1-EBD7-4D4D-A3FA-2254E786989D}" type="pres">
      <dgm:prSet presAssocID="{E37EF71B-ADAB-42EE-B15A-DC43F3C5FEEA}" presName="connectorText" presStyleLbl="sibTrans2D1" presStyleIdx="2" presStyleCnt="4"/>
      <dgm:spPr/>
      <dgm:t>
        <a:bodyPr/>
        <a:lstStyle/>
        <a:p>
          <a:endParaRPr lang="en-US"/>
        </a:p>
      </dgm:t>
    </dgm:pt>
    <dgm:pt modelId="{4435B21F-854F-492F-9755-B5FD88340F24}" type="pres">
      <dgm:prSet presAssocID="{5835A52A-49D5-4E56-B95A-3C4F658B3412}" presName="node" presStyleLbl="node1" presStyleIdx="2" presStyleCnt="4" custRadScaleRad="173304" custRadScaleInc="-289738">
        <dgm:presLayoutVars>
          <dgm:bulletEnabled val="1"/>
        </dgm:presLayoutVars>
      </dgm:prSet>
      <dgm:spPr/>
      <dgm:t>
        <a:bodyPr/>
        <a:lstStyle/>
        <a:p>
          <a:endParaRPr lang="en-US"/>
        </a:p>
      </dgm:t>
    </dgm:pt>
    <dgm:pt modelId="{49296CC2-0658-4D8B-A967-AC75AF524393}" type="pres">
      <dgm:prSet presAssocID="{BE7D1725-19FE-4372-90CA-B9F033409F0D}" presName="parTrans" presStyleLbl="sibTrans2D1" presStyleIdx="3" presStyleCnt="4"/>
      <dgm:spPr/>
      <dgm:t>
        <a:bodyPr/>
        <a:lstStyle/>
        <a:p>
          <a:endParaRPr lang="en-US"/>
        </a:p>
      </dgm:t>
    </dgm:pt>
    <dgm:pt modelId="{732C8FE4-FFDB-4C91-A109-2931738D148A}" type="pres">
      <dgm:prSet presAssocID="{BE7D1725-19FE-4372-90CA-B9F033409F0D}" presName="connectorText" presStyleLbl="sibTrans2D1" presStyleIdx="3" presStyleCnt="4"/>
      <dgm:spPr/>
      <dgm:t>
        <a:bodyPr/>
        <a:lstStyle/>
        <a:p>
          <a:endParaRPr lang="en-US"/>
        </a:p>
      </dgm:t>
    </dgm:pt>
    <dgm:pt modelId="{CFDFBC77-327F-4857-905D-A33159F215EF}" type="pres">
      <dgm:prSet presAssocID="{6EAA5F79-3365-4C5D-8ADD-074F918A3E1B}" presName="node" presStyleLbl="node1" presStyleIdx="3" presStyleCnt="4" custScaleX="134191" custScaleY="107546" custRadScaleRad="132917" custRadScaleInc="7420">
        <dgm:presLayoutVars>
          <dgm:bulletEnabled val="1"/>
        </dgm:presLayoutVars>
      </dgm:prSet>
      <dgm:spPr/>
      <dgm:t>
        <a:bodyPr/>
        <a:lstStyle/>
        <a:p>
          <a:endParaRPr lang="en-US"/>
        </a:p>
      </dgm:t>
    </dgm:pt>
  </dgm:ptLst>
  <dgm:cxnLst>
    <dgm:cxn modelId="{BBAD2B9F-9FB1-4743-94F8-5D82A71BF013}" type="presOf" srcId="{875503AE-9C7F-4DBE-BE42-4003FCAC60E0}" destId="{B5C93E46-2ABB-4F44-9788-6871C570A405}" srcOrd="0" destOrd="0" presId="urn:microsoft.com/office/officeart/2005/8/layout/radial5"/>
    <dgm:cxn modelId="{8BF2C440-5C8D-4C64-B5C8-A522F0428989}" type="presOf" srcId="{9AC75768-3281-40C2-9733-3CBDB6B6BFB1}" destId="{0840FF78-ABF8-4FFD-B809-800CE6BA9CA2}" srcOrd="0" destOrd="0" presId="urn:microsoft.com/office/officeart/2005/8/layout/radial5"/>
    <dgm:cxn modelId="{3973822B-554C-4E0A-B1AE-EE3E624B18D5}" srcId="{E09FB86D-F322-4859-AADA-3B7B4787AA4C}" destId="{6EAA5F79-3365-4C5D-8ADD-074F918A3E1B}" srcOrd="3" destOrd="0" parTransId="{BE7D1725-19FE-4372-90CA-B9F033409F0D}" sibTransId="{6DC99DC6-8E80-4E64-A431-8CF4132AB9C8}"/>
    <dgm:cxn modelId="{68B67886-8A78-4EC5-B446-363053A188E3}" type="presOf" srcId="{BE7D1725-19FE-4372-90CA-B9F033409F0D}" destId="{49296CC2-0658-4D8B-A967-AC75AF524393}" srcOrd="0" destOrd="0" presId="urn:microsoft.com/office/officeart/2005/8/layout/radial5"/>
    <dgm:cxn modelId="{327DFEC7-9FB3-4425-9F72-14A447759732}" srcId="{0290631B-2800-4B11-9CBF-FA6A66DFA1F4}" destId="{8077490A-6210-4D78-8AA0-F61C91A91062}" srcOrd="1" destOrd="0" parTransId="{9F0ECB99-3BF1-4F08-90DC-74C34F21D6CD}" sibTransId="{E95050BC-4044-49BB-BFB4-DFC0DDDB2461}"/>
    <dgm:cxn modelId="{752F9060-208B-483B-AC16-AE6C29B499B7}" type="presOf" srcId="{A4667B39-DD87-44D4-AD5A-0F97BB150606}" destId="{9344739E-D107-4F30-AAFA-CCDCD9FB4698}" srcOrd="0" destOrd="0" presId="urn:microsoft.com/office/officeart/2005/8/layout/radial5"/>
    <dgm:cxn modelId="{6B7CCFE0-0F12-40CA-9AFC-4C3448FDABE0}" type="presOf" srcId="{9AC75768-3281-40C2-9733-3CBDB6B6BFB1}" destId="{83D6C38B-76E7-43D9-9D82-95DD84226A9E}" srcOrd="1" destOrd="0" presId="urn:microsoft.com/office/officeart/2005/8/layout/radial5"/>
    <dgm:cxn modelId="{448FF7E0-3C51-4844-B288-B2D4FF7D7B30}" srcId="{0290631B-2800-4B11-9CBF-FA6A66DFA1F4}" destId="{052BAA52-FC1D-4648-8790-ABEFE0521EC4}" srcOrd="3" destOrd="0" parTransId="{3EE41EB6-1CD5-4BC5-B7FB-7F7F0631DEAC}" sibTransId="{43838A5A-A846-4802-981B-3156B84CB53A}"/>
    <dgm:cxn modelId="{9AD38977-B3B3-4687-88E8-C178A70118FD}" srcId="{E09FB86D-F322-4859-AADA-3B7B4787AA4C}" destId="{5835A52A-49D5-4E56-B95A-3C4F658B3412}" srcOrd="2" destOrd="0" parTransId="{E37EF71B-ADAB-42EE-B15A-DC43F3C5FEEA}" sibTransId="{83042BCC-D238-432E-9491-4586607A487D}"/>
    <dgm:cxn modelId="{DF7A2102-4FDA-43E8-BC14-7BA173325A14}" srcId="{0290631B-2800-4B11-9CBF-FA6A66DFA1F4}" destId="{9E6DB88B-3A74-48E1-880E-CBF122A14F0E}" srcOrd="2" destOrd="0" parTransId="{8F5B1F6A-3050-43E0-AA3D-6E81EC5CB8F3}" sibTransId="{0EA6795C-228D-488B-89FD-B7D16A8EC680}"/>
    <dgm:cxn modelId="{E1041C35-5468-44D3-9159-5E542481E885}" type="presOf" srcId="{35E8E180-DA9B-4E26-949D-D7C1B872193C}" destId="{21DEE71A-4769-4C5C-928E-EC6061798BB8}" srcOrd="1" destOrd="0" presId="urn:microsoft.com/office/officeart/2005/8/layout/radial5"/>
    <dgm:cxn modelId="{A06A81E8-86D6-42F4-99BE-94492A4D929C}" srcId="{E09FB86D-F322-4859-AADA-3B7B4787AA4C}" destId="{875503AE-9C7F-4DBE-BE42-4003FCAC60E0}" srcOrd="1" destOrd="0" parTransId="{35E8E180-DA9B-4E26-949D-D7C1B872193C}" sibTransId="{C164A63E-6455-422A-87B6-95A9BFAD0C3D}"/>
    <dgm:cxn modelId="{9EDDA07C-4116-44A1-A757-F689B8C30DE5}" type="presOf" srcId="{6EAA5F79-3365-4C5D-8ADD-074F918A3E1B}" destId="{CFDFBC77-327F-4857-905D-A33159F215EF}" srcOrd="0" destOrd="0" presId="urn:microsoft.com/office/officeart/2005/8/layout/radial5"/>
    <dgm:cxn modelId="{7502188F-719E-4488-A5F2-59F56DCFA28F}" type="presOf" srcId="{35E8E180-DA9B-4E26-949D-D7C1B872193C}" destId="{26050A70-AEB0-4A20-8EBA-F8AE5D7E6969}" srcOrd="0" destOrd="0" presId="urn:microsoft.com/office/officeart/2005/8/layout/radial5"/>
    <dgm:cxn modelId="{FF151BBC-BFAC-4BDA-A8ED-4A15A1E5B323}" type="presOf" srcId="{5835A52A-49D5-4E56-B95A-3C4F658B3412}" destId="{4435B21F-854F-492F-9755-B5FD88340F24}" srcOrd="0" destOrd="0" presId="urn:microsoft.com/office/officeart/2005/8/layout/radial5"/>
    <dgm:cxn modelId="{79BF6CC0-4CA3-4D01-B179-78C4801E55B7}" srcId="{0290631B-2800-4B11-9CBF-FA6A66DFA1F4}" destId="{E09FB86D-F322-4859-AADA-3B7B4787AA4C}" srcOrd="0" destOrd="0" parTransId="{86DD0FB5-FF97-4CE7-B8B5-E6B26684A304}" sibTransId="{2AE6D794-76F8-40E6-AB22-85E4CE279DA7}"/>
    <dgm:cxn modelId="{F7682C2D-9C33-46A3-AEDF-81E3245145B5}" srcId="{0290631B-2800-4B11-9CBF-FA6A66DFA1F4}" destId="{FF1C9A54-8B39-495B-8B6C-66D79219D090}" srcOrd="4" destOrd="0" parTransId="{0A43C6F0-D6D4-433D-91DF-046263B5CF43}" sibTransId="{3AFA8C93-D218-48CD-9742-94144F2D11E3}"/>
    <dgm:cxn modelId="{0443A37A-8CB3-4CC6-AC6F-E34E9CA3167F}" type="presOf" srcId="{E09FB86D-F322-4859-AADA-3B7B4787AA4C}" destId="{DB95D39A-D9EE-429B-BF24-D03AE1A33534}" srcOrd="0" destOrd="0" presId="urn:microsoft.com/office/officeart/2005/8/layout/radial5"/>
    <dgm:cxn modelId="{6339763D-8202-4F20-8495-D08C72F56E76}" srcId="{E09FB86D-F322-4859-AADA-3B7B4787AA4C}" destId="{A4667B39-DD87-44D4-AD5A-0F97BB150606}" srcOrd="0" destOrd="0" parTransId="{9AC75768-3281-40C2-9733-3CBDB6B6BFB1}" sibTransId="{28279FF2-81D3-40E7-8084-932707206864}"/>
    <dgm:cxn modelId="{5ACBA4E4-ECED-4D4F-8E15-F0CC10ECA7D3}" type="presOf" srcId="{E37EF71B-ADAB-42EE-B15A-DC43F3C5FEEA}" destId="{6BECFDB1-EBD7-4D4D-A3FA-2254E786989D}" srcOrd="1" destOrd="0" presId="urn:microsoft.com/office/officeart/2005/8/layout/radial5"/>
    <dgm:cxn modelId="{4BE12268-5C62-4EA4-AD14-544016D093DA}" type="presOf" srcId="{0290631B-2800-4B11-9CBF-FA6A66DFA1F4}" destId="{A7FF23A9-DF1F-400D-A85B-F7650AFA32DB}" srcOrd="0" destOrd="0" presId="urn:microsoft.com/office/officeart/2005/8/layout/radial5"/>
    <dgm:cxn modelId="{C17863E0-0E62-47BF-A04B-0E97B1EBA88B}" type="presOf" srcId="{BE7D1725-19FE-4372-90CA-B9F033409F0D}" destId="{732C8FE4-FFDB-4C91-A109-2931738D148A}" srcOrd="1" destOrd="0" presId="urn:microsoft.com/office/officeart/2005/8/layout/radial5"/>
    <dgm:cxn modelId="{9F09F659-2483-4D8A-A0C4-9F2185AF65E9}" type="presOf" srcId="{E37EF71B-ADAB-42EE-B15A-DC43F3C5FEEA}" destId="{FB3715C0-0E29-4532-9F35-70BB27FFE28A}" srcOrd="0" destOrd="0" presId="urn:microsoft.com/office/officeart/2005/8/layout/radial5"/>
    <dgm:cxn modelId="{FC374935-2475-48FF-9109-6B5D48E64461}" type="presParOf" srcId="{A7FF23A9-DF1F-400D-A85B-F7650AFA32DB}" destId="{DB95D39A-D9EE-429B-BF24-D03AE1A33534}" srcOrd="0" destOrd="0" presId="urn:microsoft.com/office/officeart/2005/8/layout/radial5"/>
    <dgm:cxn modelId="{09ACA899-2D88-4956-81E1-52E806529148}" type="presParOf" srcId="{A7FF23A9-DF1F-400D-A85B-F7650AFA32DB}" destId="{0840FF78-ABF8-4FFD-B809-800CE6BA9CA2}" srcOrd="1" destOrd="0" presId="urn:microsoft.com/office/officeart/2005/8/layout/radial5"/>
    <dgm:cxn modelId="{A0E91917-059B-4972-A64C-6C268E93168E}" type="presParOf" srcId="{0840FF78-ABF8-4FFD-B809-800CE6BA9CA2}" destId="{83D6C38B-76E7-43D9-9D82-95DD84226A9E}" srcOrd="0" destOrd="0" presId="urn:microsoft.com/office/officeart/2005/8/layout/radial5"/>
    <dgm:cxn modelId="{52C33AE2-A19B-4797-8E23-18BE38292166}" type="presParOf" srcId="{A7FF23A9-DF1F-400D-A85B-F7650AFA32DB}" destId="{9344739E-D107-4F30-AAFA-CCDCD9FB4698}" srcOrd="2" destOrd="0" presId="urn:microsoft.com/office/officeart/2005/8/layout/radial5"/>
    <dgm:cxn modelId="{F7858FFF-82CC-4E68-B01C-C1804DEE1625}" type="presParOf" srcId="{A7FF23A9-DF1F-400D-A85B-F7650AFA32DB}" destId="{26050A70-AEB0-4A20-8EBA-F8AE5D7E6969}" srcOrd="3" destOrd="0" presId="urn:microsoft.com/office/officeart/2005/8/layout/radial5"/>
    <dgm:cxn modelId="{96A8BA8C-11DA-4527-BD86-68ED910FF52A}" type="presParOf" srcId="{26050A70-AEB0-4A20-8EBA-F8AE5D7E6969}" destId="{21DEE71A-4769-4C5C-928E-EC6061798BB8}" srcOrd="0" destOrd="0" presId="urn:microsoft.com/office/officeart/2005/8/layout/radial5"/>
    <dgm:cxn modelId="{2F3E27E3-A3B0-4C0E-8BAC-BBC69CF58EE4}" type="presParOf" srcId="{A7FF23A9-DF1F-400D-A85B-F7650AFA32DB}" destId="{B5C93E46-2ABB-4F44-9788-6871C570A405}" srcOrd="4" destOrd="0" presId="urn:microsoft.com/office/officeart/2005/8/layout/radial5"/>
    <dgm:cxn modelId="{31B63EB9-4015-415B-9F40-FFFCCBF04450}" type="presParOf" srcId="{A7FF23A9-DF1F-400D-A85B-F7650AFA32DB}" destId="{FB3715C0-0E29-4532-9F35-70BB27FFE28A}" srcOrd="5" destOrd="0" presId="urn:microsoft.com/office/officeart/2005/8/layout/radial5"/>
    <dgm:cxn modelId="{3B4EA535-ADE2-4C10-B397-CAA997A8EB42}" type="presParOf" srcId="{FB3715C0-0E29-4532-9F35-70BB27FFE28A}" destId="{6BECFDB1-EBD7-4D4D-A3FA-2254E786989D}" srcOrd="0" destOrd="0" presId="urn:microsoft.com/office/officeart/2005/8/layout/radial5"/>
    <dgm:cxn modelId="{4BCA4DEC-AF9B-416D-BFD9-7C11FDF71304}" type="presParOf" srcId="{A7FF23A9-DF1F-400D-A85B-F7650AFA32DB}" destId="{4435B21F-854F-492F-9755-B5FD88340F24}" srcOrd="6" destOrd="0" presId="urn:microsoft.com/office/officeart/2005/8/layout/radial5"/>
    <dgm:cxn modelId="{5D1C6280-5B4D-4633-AF47-818800FEDAD7}" type="presParOf" srcId="{A7FF23A9-DF1F-400D-A85B-F7650AFA32DB}" destId="{49296CC2-0658-4D8B-A967-AC75AF524393}" srcOrd="7" destOrd="0" presId="urn:microsoft.com/office/officeart/2005/8/layout/radial5"/>
    <dgm:cxn modelId="{D8F75698-4529-4298-BC17-6E46F32AB3BC}" type="presParOf" srcId="{49296CC2-0658-4D8B-A967-AC75AF524393}" destId="{732C8FE4-FFDB-4C91-A109-2931738D148A}" srcOrd="0" destOrd="0" presId="urn:microsoft.com/office/officeart/2005/8/layout/radial5"/>
    <dgm:cxn modelId="{0A9F9B1D-E550-44C3-88B4-06FD4AA36174}" type="presParOf" srcId="{A7FF23A9-DF1F-400D-A85B-F7650AFA32DB}" destId="{CFDFBC77-327F-4857-905D-A33159F215E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8500DC-5498-4FA1-A2B4-285491FC89AA}"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DF8583F8-F14B-4C98-8F9D-51C4B1DC67C3}">
      <dgm:prSet phldrT="[Text]"/>
      <dgm:spPr>
        <a:solidFill>
          <a:schemeClr val="accent5">
            <a:lumMod val="75000"/>
          </a:schemeClr>
        </a:solidFill>
      </dgm:spPr>
      <dgm:t>
        <a:bodyPr/>
        <a:lstStyle/>
        <a:p>
          <a:r>
            <a:rPr lang="en-GB" b="1" dirty="0" smtClean="0">
              <a:latin typeface="Candara" panose="020E0502030303020204" pitchFamily="34" charset="0"/>
            </a:rPr>
            <a:t>3. Feel responsible for dealing with it</a:t>
          </a:r>
          <a:endParaRPr lang="en-GB" b="1" dirty="0">
            <a:latin typeface="Candara" panose="020E0502030303020204" pitchFamily="34" charset="0"/>
          </a:endParaRPr>
        </a:p>
      </dgm:t>
    </dgm:pt>
    <dgm:pt modelId="{74B058FA-9C03-4746-82B9-F53DFD19F8D0}" type="parTrans" cxnId="{B93B2801-9484-4512-A114-F340280B960A}">
      <dgm:prSet/>
      <dgm:spPr/>
      <dgm:t>
        <a:bodyPr/>
        <a:lstStyle/>
        <a:p>
          <a:endParaRPr lang="en-GB"/>
        </a:p>
      </dgm:t>
    </dgm:pt>
    <dgm:pt modelId="{588DE5E1-1458-495F-9183-F8FB7371C47C}" type="sibTrans" cxnId="{B93B2801-9484-4512-A114-F340280B960A}">
      <dgm:prSet/>
      <dgm:spPr>
        <a:solidFill>
          <a:schemeClr val="accent6">
            <a:lumMod val="20000"/>
            <a:lumOff val="80000"/>
            <a:alpha val="90000"/>
          </a:schemeClr>
        </a:solidFill>
      </dgm:spPr>
      <dgm:t>
        <a:bodyPr/>
        <a:lstStyle/>
        <a:p>
          <a:endParaRPr lang="en-GB"/>
        </a:p>
      </dgm:t>
    </dgm:pt>
    <dgm:pt modelId="{120686B7-0990-46C7-B9EC-ED98B44D3803}">
      <dgm:prSet/>
      <dgm:spPr>
        <a:solidFill>
          <a:schemeClr val="accent6">
            <a:lumMod val="75000"/>
          </a:schemeClr>
        </a:solidFill>
      </dgm:spPr>
      <dgm:t>
        <a:bodyPr/>
        <a:lstStyle/>
        <a:p>
          <a:r>
            <a:rPr lang="en-GB" b="1" dirty="0" smtClean="0">
              <a:latin typeface="Candara" panose="020E0502030303020204" pitchFamily="34" charset="0"/>
            </a:rPr>
            <a:t>2. Interpret it as a problem</a:t>
          </a:r>
          <a:endParaRPr lang="en-GB" b="1" dirty="0">
            <a:latin typeface="Candara" panose="020E0502030303020204" pitchFamily="34" charset="0"/>
          </a:endParaRPr>
        </a:p>
      </dgm:t>
    </dgm:pt>
    <dgm:pt modelId="{8A86DDB5-92A3-4D5C-8718-21FE9E55D263}" type="parTrans" cxnId="{CAF08A7B-5D23-450D-AA48-B3643FC871CC}">
      <dgm:prSet/>
      <dgm:spPr/>
      <dgm:t>
        <a:bodyPr/>
        <a:lstStyle/>
        <a:p>
          <a:endParaRPr lang="en-GB"/>
        </a:p>
      </dgm:t>
    </dgm:pt>
    <dgm:pt modelId="{2E4AE4ED-203B-427D-BF45-B10DF92EDDA9}" type="sibTrans" cxnId="{CAF08A7B-5D23-450D-AA48-B3643FC871CC}">
      <dgm:prSet/>
      <dgm:spPr>
        <a:solidFill>
          <a:schemeClr val="accent6">
            <a:lumMod val="40000"/>
            <a:lumOff val="60000"/>
            <a:alpha val="90000"/>
          </a:schemeClr>
        </a:solidFill>
      </dgm:spPr>
      <dgm:t>
        <a:bodyPr/>
        <a:lstStyle/>
        <a:p>
          <a:endParaRPr lang="en-GB"/>
        </a:p>
      </dgm:t>
    </dgm:pt>
    <dgm:pt modelId="{0275C31E-3BBE-4505-BF88-5AC9C7BB95ED}">
      <dgm:prSet/>
      <dgm:spPr>
        <a:solidFill>
          <a:schemeClr val="accent6"/>
        </a:solidFill>
      </dgm:spPr>
      <dgm:t>
        <a:bodyPr/>
        <a:lstStyle/>
        <a:p>
          <a:r>
            <a:rPr lang="en-US" altLang="en-US" b="1" dirty="0" smtClean="0">
              <a:latin typeface="Candara" panose="020E0502030303020204" pitchFamily="34" charset="0"/>
            </a:rPr>
            <a:t>1. Notice the event</a:t>
          </a:r>
        </a:p>
      </dgm:t>
    </dgm:pt>
    <dgm:pt modelId="{7A25FDB0-BC89-4E05-A207-F09ACDC0C922}" type="parTrans" cxnId="{394B0EA2-8ABD-4D09-AC48-7568C3130A22}">
      <dgm:prSet/>
      <dgm:spPr/>
      <dgm:t>
        <a:bodyPr/>
        <a:lstStyle/>
        <a:p>
          <a:endParaRPr lang="en-GB"/>
        </a:p>
      </dgm:t>
    </dgm:pt>
    <dgm:pt modelId="{D655643E-F02F-43C3-AE9E-BC0F5423B2FB}" type="sibTrans" cxnId="{394B0EA2-8ABD-4D09-AC48-7568C3130A22}">
      <dgm:prSet/>
      <dgm:spPr>
        <a:solidFill>
          <a:schemeClr val="accent6">
            <a:lumMod val="20000"/>
            <a:lumOff val="80000"/>
            <a:alpha val="90000"/>
          </a:schemeClr>
        </a:solidFill>
      </dgm:spPr>
      <dgm:t>
        <a:bodyPr/>
        <a:lstStyle/>
        <a:p>
          <a:endParaRPr lang="en-GB"/>
        </a:p>
      </dgm:t>
    </dgm:pt>
    <dgm:pt modelId="{9B89C1A7-5F31-4CD5-BA07-6481DE1DE4C2}">
      <dgm:prSet/>
      <dgm:spPr>
        <a:solidFill>
          <a:srgbClr val="7030A0"/>
        </a:solidFill>
      </dgm:spPr>
      <dgm:t>
        <a:bodyPr/>
        <a:lstStyle/>
        <a:p>
          <a:r>
            <a:rPr lang="en-GB" b="1" dirty="0" smtClean="0">
              <a:latin typeface="Candara" panose="020E0502030303020204" pitchFamily="34" charset="0"/>
            </a:rPr>
            <a:t>4. Possess necessary skills to act</a:t>
          </a:r>
          <a:endParaRPr lang="en-GB" b="1" dirty="0">
            <a:latin typeface="Candara" panose="020E0502030303020204" pitchFamily="34" charset="0"/>
          </a:endParaRPr>
        </a:p>
      </dgm:t>
    </dgm:pt>
    <dgm:pt modelId="{96CCBA69-7D7C-400D-BA4B-8152ACC52146}" type="parTrans" cxnId="{86DF5A37-AAFE-48C1-83A1-5B3A5429EC51}">
      <dgm:prSet/>
      <dgm:spPr/>
      <dgm:t>
        <a:bodyPr/>
        <a:lstStyle/>
        <a:p>
          <a:endParaRPr lang="en-GB"/>
        </a:p>
      </dgm:t>
    </dgm:pt>
    <dgm:pt modelId="{1F094DAD-C808-4938-B4E5-B04327953968}" type="sibTrans" cxnId="{86DF5A37-AAFE-48C1-83A1-5B3A5429EC51}">
      <dgm:prSet/>
      <dgm:spPr/>
      <dgm:t>
        <a:bodyPr/>
        <a:lstStyle/>
        <a:p>
          <a:endParaRPr lang="en-GB"/>
        </a:p>
      </dgm:t>
    </dgm:pt>
    <dgm:pt modelId="{E8F2E507-E8B4-41D3-B494-385A8B0B1829}" type="pres">
      <dgm:prSet presAssocID="{DA8500DC-5498-4FA1-A2B4-285491FC89AA}" presName="outerComposite" presStyleCnt="0">
        <dgm:presLayoutVars>
          <dgm:chMax val="5"/>
          <dgm:dir/>
          <dgm:resizeHandles val="exact"/>
        </dgm:presLayoutVars>
      </dgm:prSet>
      <dgm:spPr/>
      <dgm:t>
        <a:bodyPr/>
        <a:lstStyle/>
        <a:p>
          <a:endParaRPr lang="en-GB"/>
        </a:p>
      </dgm:t>
    </dgm:pt>
    <dgm:pt modelId="{0602E5A9-7EF4-402B-BA5D-FEE8DE7E4DB8}" type="pres">
      <dgm:prSet presAssocID="{DA8500DC-5498-4FA1-A2B4-285491FC89AA}" presName="dummyMaxCanvas" presStyleCnt="0">
        <dgm:presLayoutVars/>
      </dgm:prSet>
      <dgm:spPr/>
      <dgm:t>
        <a:bodyPr/>
        <a:lstStyle/>
        <a:p>
          <a:endParaRPr lang="en-US"/>
        </a:p>
      </dgm:t>
    </dgm:pt>
    <dgm:pt modelId="{9F4B0E64-D3E8-4050-99A7-49132DAA22E6}" type="pres">
      <dgm:prSet presAssocID="{DA8500DC-5498-4FA1-A2B4-285491FC89AA}" presName="FourNodes_1" presStyleLbl="node1" presStyleIdx="0" presStyleCnt="4">
        <dgm:presLayoutVars>
          <dgm:bulletEnabled val="1"/>
        </dgm:presLayoutVars>
      </dgm:prSet>
      <dgm:spPr/>
      <dgm:t>
        <a:bodyPr/>
        <a:lstStyle/>
        <a:p>
          <a:endParaRPr lang="en-GB"/>
        </a:p>
      </dgm:t>
    </dgm:pt>
    <dgm:pt modelId="{01DFD6B6-9BCE-4A40-99D6-35EF1BCE8519}" type="pres">
      <dgm:prSet presAssocID="{DA8500DC-5498-4FA1-A2B4-285491FC89AA}" presName="FourNodes_2" presStyleLbl="node1" presStyleIdx="1" presStyleCnt="4">
        <dgm:presLayoutVars>
          <dgm:bulletEnabled val="1"/>
        </dgm:presLayoutVars>
      </dgm:prSet>
      <dgm:spPr/>
      <dgm:t>
        <a:bodyPr/>
        <a:lstStyle/>
        <a:p>
          <a:endParaRPr lang="en-GB"/>
        </a:p>
      </dgm:t>
    </dgm:pt>
    <dgm:pt modelId="{7D6D2B86-A24A-4948-9385-024311F44200}" type="pres">
      <dgm:prSet presAssocID="{DA8500DC-5498-4FA1-A2B4-285491FC89AA}" presName="FourNodes_3" presStyleLbl="node1" presStyleIdx="2" presStyleCnt="4" custLinFactNeighborX="-454" custLinFactNeighborY="-171">
        <dgm:presLayoutVars>
          <dgm:bulletEnabled val="1"/>
        </dgm:presLayoutVars>
      </dgm:prSet>
      <dgm:spPr/>
      <dgm:t>
        <a:bodyPr/>
        <a:lstStyle/>
        <a:p>
          <a:endParaRPr lang="en-GB"/>
        </a:p>
      </dgm:t>
    </dgm:pt>
    <dgm:pt modelId="{476B8C97-D49D-44DB-A54F-E932884AABA6}" type="pres">
      <dgm:prSet presAssocID="{DA8500DC-5498-4FA1-A2B4-285491FC89AA}" presName="FourNodes_4" presStyleLbl="node1" presStyleIdx="3" presStyleCnt="4">
        <dgm:presLayoutVars>
          <dgm:bulletEnabled val="1"/>
        </dgm:presLayoutVars>
      </dgm:prSet>
      <dgm:spPr/>
      <dgm:t>
        <a:bodyPr/>
        <a:lstStyle/>
        <a:p>
          <a:endParaRPr lang="en-GB"/>
        </a:p>
      </dgm:t>
    </dgm:pt>
    <dgm:pt modelId="{6549F40F-B0F2-47F0-977A-8C583808BCA3}" type="pres">
      <dgm:prSet presAssocID="{DA8500DC-5498-4FA1-A2B4-285491FC89AA}" presName="FourConn_1-2" presStyleLbl="fgAccFollowNode1" presStyleIdx="0" presStyleCnt="3">
        <dgm:presLayoutVars>
          <dgm:bulletEnabled val="1"/>
        </dgm:presLayoutVars>
      </dgm:prSet>
      <dgm:spPr/>
      <dgm:t>
        <a:bodyPr/>
        <a:lstStyle/>
        <a:p>
          <a:endParaRPr lang="en-GB"/>
        </a:p>
      </dgm:t>
    </dgm:pt>
    <dgm:pt modelId="{B5E0C784-D869-4164-8EDF-91B26CA6EBA4}" type="pres">
      <dgm:prSet presAssocID="{DA8500DC-5498-4FA1-A2B4-285491FC89AA}" presName="FourConn_2-3" presStyleLbl="fgAccFollowNode1" presStyleIdx="1" presStyleCnt="3">
        <dgm:presLayoutVars>
          <dgm:bulletEnabled val="1"/>
        </dgm:presLayoutVars>
      </dgm:prSet>
      <dgm:spPr/>
      <dgm:t>
        <a:bodyPr/>
        <a:lstStyle/>
        <a:p>
          <a:endParaRPr lang="en-GB"/>
        </a:p>
      </dgm:t>
    </dgm:pt>
    <dgm:pt modelId="{3A075C58-6D81-4DA7-948F-6EE2832529B3}" type="pres">
      <dgm:prSet presAssocID="{DA8500DC-5498-4FA1-A2B4-285491FC89AA}" presName="FourConn_3-4" presStyleLbl="fgAccFollowNode1" presStyleIdx="2" presStyleCnt="3">
        <dgm:presLayoutVars>
          <dgm:bulletEnabled val="1"/>
        </dgm:presLayoutVars>
      </dgm:prSet>
      <dgm:spPr/>
      <dgm:t>
        <a:bodyPr/>
        <a:lstStyle/>
        <a:p>
          <a:endParaRPr lang="en-GB"/>
        </a:p>
      </dgm:t>
    </dgm:pt>
    <dgm:pt modelId="{BDA8D1DE-DD11-42AA-A3BB-FF75CF40ECAD}" type="pres">
      <dgm:prSet presAssocID="{DA8500DC-5498-4FA1-A2B4-285491FC89AA}" presName="FourNodes_1_text" presStyleLbl="node1" presStyleIdx="3" presStyleCnt="4">
        <dgm:presLayoutVars>
          <dgm:bulletEnabled val="1"/>
        </dgm:presLayoutVars>
      </dgm:prSet>
      <dgm:spPr/>
      <dgm:t>
        <a:bodyPr/>
        <a:lstStyle/>
        <a:p>
          <a:endParaRPr lang="en-GB"/>
        </a:p>
      </dgm:t>
    </dgm:pt>
    <dgm:pt modelId="{7983F295-6085-4D7D-BAD2-C9FEC3012A97}" type="pres">
      <dgm:prSet presAssocID="{DA8500DC-5498-4FA1-A2B4-285491FC89AA}" presName="FourNodes_2_text" presStyleLbl="node1" presStyleIdx="3" presStyleCnt="4">
        <dgm:presLayoutVars>
          <dgm:bulletEnabled val="1"/>
        </dgm:presLayoutVars>
      </dgm:prSet>
      <dgm:spPr/>
      <dgm:t>
        <a:bodyPr/>
        <a:lstStyle/>
        <a:p>
          <a:endParaRPr lang="en-GB"/>
        </a:p>
      </dgm:t>
    </dgm:pt>
    <dgm:pt modelId="{3744751D-52CD-4EE5-94C3-0D1B8A08B6C5}" type="pres">
      <dgm:prSet presAssocID="{DA8500DC-5498-4FA1-A2B4-285491FC89AA}" presName="FourNodes_3_text" presStyleLbl="node1" presStyleIdx="3" presStyleCnt="4">
        <dgm:presLayoutVars>
          <dgm:bulletEnabled val="1"/>
        </dgm:presLayoutVars>
      </dgm:prSet>
      <dgm:spPr/>
      <dgm:t>
        <a:bodyPr/>
        <a:lstStyle/>
        <a:p>
          <a:endParaRPr lang="en-GB"/>
        </a:p>
      </dgm:t>
    </dgm:pt>
    <dgm:pt modelId="{EA167252-EC87-49ED-89C6-D35EACE4C98E}" type="pres">
      <dgm:prSet presAssocID="{DA8500DC-5498-4FA1-A2B4-285491FC89AA}" presName="FourNodes_4_text" presStyleLbl="node1" presStyleIdx="3" presStyleCnt="4">
        <dgm:presLayoutVars>
          <dgm:bulletEnabled val="1"/>
        </dgm:presLayoutVars>
      </dgm:prSet>
      <dgm:spPr/>
      <dgm:t>
        <a:bodyPr/>
        <a:lstStyle/>
        <a:p>
          <a:endParaRPr lang="en-GB"/>
        </a:p>
      </dgm:t>
    </dgm:pt>
  </dgm:ptLst>
  <dgm:cxnLst>
    <dgm:cxn modelId="{E3C94E36-19D0-410F-9E90-696F9BD231CA}" type="presOf" srcId="{9B89C1A7-5F31-4CD5-BA07-6481DE1DE4C2}" destId="{476B8C97-D49D-44DB-A54F-E932884AABA6}" srcOrd="0" destOrd="0" presId="urn:microsoft.com/office/officeart/2005/8/layout/vProcess5"/>
    <dgm:cxn modelId="{3772F0D4-4569-4818-9A9D-B2348CB467C2}" type="presOf" srcId="{120686B7-0990-46C7-B9EC-ED98B44D3803}" destId="{01DFD6B6-9BCE-4A40-99D6-35EF1BCE8519}" srcOrd="0" destOrd="0" presId="urn:microsoft.com/office/officeart/2005/8/layout/vProcess5"/>
    <dgm:cxn modelId="{73EDD63F-023A-40FA-8F8E-2BA171C69D1E}" type="presOf" srcId="{0275C31E-3BBE-4505-BF88-5AC9C7BB95ED}" destId="{BDA8D1DE-DD11-42AA-A3BB-FF75CF40ECAD}" srcOrd="1" destOrd="0" presId="urn:microsoft.com/office/officeart/2005/8/layout/vProcess5"/>
    <dgm:cxn modelId="{CAF08A7B-5D23-450D-AA48-B3643FC871CC}" srcId="{DA8500DC-5498-4FA1-A2B4-285491FC89AA}" destId="{120686B7-0990-46C7-B9EC-ED98B44D3803}" srcOrd="1" destOrd="0" parTransId="{8A86DDB5-92A3-4D5C-8718-21FE9E55D263}" sibTransId="{2E4AE4ED-203B-427D-BF45-B10DF92EDDA9}"/>
    <dgm:cxn modelId="{B93B2801-9484-4512-A114-F340280B960A}" srcId="{DA8500DC-5498-4FA1-A2B4-285491FC89AA}" destId="{DF8583F8-F14B-4C98-8F9D-51C4B1DC67C3}" srcOrd="2" destOrd="0" parTransId="{74B058FA-9C03-4746-82B9-F53DFD19F8D0}" sibTransId="{588DE5E1-1458-495F-9183-F8FB7371C47C}"/>
    <dgm:cxn modelId="{2FC7C6A3-D0C4-4A1F-965D-2F4AD3729242}" type="presOf" srcId="{DA8500DC-5498-4FA1-A2B4-285491FC89AA}" destId="{E8F2E507-E8B4-41D3-B494-385A8B0B1829}" srcOrd="0" destOrd="0" presId="urn:microsoft.com/office/officeart/2005/8/layout/vProcess5"/>
    <dgm:cxn modelId="{23CAAB57-19ED-4EED-BB4F-256B1E7AFDF1}" type="presOf" srcId="{D655643E-F02F-43C3-AE9E-BC0F5423B2FB}" destId="{6549F40F-B0F2-47F0-977A-8C583808BCA3}" srcOrd="0" destOrd="0" presId="urn:microsoft.com/office/officeart/2005/8/layout/vProcess5"/>
    <dgm:cxn modelId="{6030233F-EE84-46E0-BD76-9829BFECE7C9}" type="presOf" srcId="{588DE5E1-1458-495F-9183-F8FB7371C47C}" destId="{3A075C58-6D81-4DA7-948F-6EE2832529B3}" srcOrd="0" destOrd="0" presId="urn:microsoft.com/office/officeart/2005/8/layout/vProcess5"/>
    <dgm:cxn modelId="{394B0EA2-8ABD-4D09-AC48-7568C3130A22}" srcId="{DA8500DC-5498-4FA1-A2B4-285491FC89AA}" destId="{0275C31E-3BBE-4505-BF88-5AC9C7BB95ED}" srcOrd="0" destOrd="0" parTransId="{7A25FDB0-BC89-4E05-A207-F09ACDC0C922}" sibTransId="{D655643E-F02F-43C3-AE9E-BC0F5423B2FB}"/>
    <dgm:cxn modelId="{5573BA37-C8D7-49DE-8566-1F98C5AAD176}" type="presOf" srcId="{120686B7-0990-46C7-B9EC-ED98B44D3803}" destId="{7983F295-6085-4D7D-BAD2-C9FEC3012A97}" srcOrd="1" destOrd="0" presId="urn:microsoft.com/office/officeart/2005/8/layout/vProcess5"/>
    <dgm:cxn modelId="{FD692F83-815E-4B16-B69D-24708A9219F9}" type="presOf" srcId="{0275C31E-3BBE-4505-BF88-5AC9C7BB95ED}" destId="{9F4B0E64-D3E8-4050-99A7-49132DAA22E6}" srcOrd="0" destOrd="0" presId="urn:microsoft.com/office/officeart/2005/8/layout/vProcess5"/>
    <dgm:cxn modelId="{996D8707-D741-4A24-A160-2840CF1D1107}" type="presOf" srcId="{2E4AE4ED-203B-427D-BF45-B10DF92EDDA9}" destId="{B5E0C784-D869-4164-8EDF-91B26CA6EBA4}" srcOrd="0" destOrd="0" presId="urn:microsoft.com/office/officeart/2005/8/layout/vProcess5"/>
    <dgm:cxn modelId="{2F593E80-1BEE-4035-BFAB-0A578981F52F}" type="presOf" srcId="{DF8583F8-F14B-4C98-8F9D-51C4B1DC67C3}" destId="{7D6D2B86-A24A-4948-9385-024311F44200}" srcOrd="0" destOrd="0" presId="urn:microsoft.com/office/officeart/2005/8/layout/vProcess5"/>
    <dgm:cxn modelId="{6406E9ED-200A-4156-8568-EF67909D85AE}" type="presOf" srcId="{DF8583F8-F14B-4C98-8F9D-51C4B1DC67C3}" destId="{3744751D-52CD-4EE5-94C3-0D1B8A08B6C5}" srcOrd="1" destOrd="0" presId="urn:microsoft.com/office/officeart/2005/8/layout/vProcess5"/>
    <dgm:cxn modelId="{380BE31F-22F7-47F5-8E36-7153F6550BA6}" type="presOf" srcId="{9B89C1A7-5F31-4CD5-BA07-6481DE1DE4C2}" destId="{EA167252-EC87-49ED-89C6-D35EACE4C98E}" srcOrd="1" destOrd="0" presId="urn:microsoft.com/office/officeart/2005/8/layout/vProcess5"/>
    <dgm:cxn modelId="{86DF5A37-AAFE-48C1-83A1-5B3A5429EC51}" srcId="{DA8500DC-5498-4FA1-A2B4-285491FC89AA}" destId="{9B89C1A7-5F31-4CD5-BA07-6481DE1DE4C2}" srcOrd="3" destOrd="0" parTransId="{96CCBA69-7D7C-400D-BA4B-8152ACC52146}" sibTransId="{1F094DAD-C808-4938-B4E5-B04327953968}"/>
    <dgm:cxn modelId="{A4147CD5-1E28-4422-8952-B86ADA8AF2F0}" type="presParOf" srcId="{E8F2E507-E8B4-41D3-B494-385A8B0B1829}" destId="{0602E5A9-7EF4-402B-BA5D-FEE8DE7E4DB8}" srcOrd="0" destOrd="0" presId="urn:microsoft.com/office/officeart/2005/8/layout/vProcess5"/>
    <dgm:cxn modelId="{CFDC4637-5C09-463B-BA53-682EA02825EE}" type="presParOf" srcId="{E8F2E507-E8B4-41D3-B494-385A8B0B1829}" destId="{9F4B0E64-D3E8-4050-99A7-49132DAA22E6}" srcOrd="1" destOrd="0" presId="urn:microsoft.com/office/officeart/2005/8/layout/vProcess5"/>
    <dgm:cxn modelId="{264B04E4-405C-468B-BE86-C57E1F14C469}" type="presParOf" srcId="{E8F2E507-E8B4-41D3-B494-385A8B0B1829}" destId="{01DFD6B6-9BCE-4A40-99D6-35EF1BCE8519}" srcOrd="2" destOrd="0" presId="urn:microsoft.com/office/officeart/2005/8/layout/vProcess5"/>
    <dgm:cxn modelId="{7F812171-334B-4B28-9910-E1E1204D68B6}" type="presParOf" srcId="{E8F2E507-E8B4-41D3-B494-385A8B0B1829}" destId="{7D6D2B86-A24A-4948-9385-024311F44200}" srcOrd="3" destOrd="0" presId="urn:microsoft.com/office/officeart/2005/8/layout/vProcess5"/>
    <dgm:cxn modelId="{90BFA1BE-4846-40C2-9F13-BACCA13B6D27}" type="presParOf" srcId="{E8F2E507-E8B4-41D3-B494-385A8B0B1829}" destId="{476B8C97-D49D-44DB-A54F-E932884AABA6}" srcOrd="4" destOrd="0" presId="urn:microsoft.com/office/officeart/2005/8/layout/vProcess5"/>
    <dgm:cxn modelId="{AB4EEBB3-7C1A-47D7-A319-CE224561E574}" type="presParOf" srcId="{E8F2E507-E8B4-41D3-B494-385A8B0B1829}" destId="{6549F40F-B0F2-47F0-977A-8C583808BCA3}" srcOrd="5" destOrd="0" presId="urn:microsoft.com/office/officeart/2005/8/layout/vProcess5"/>
    <dgm:cxn modelId="{0D6EB57E-E255-4639-81E8-A70CA771D678}" type="presParOf" srcId="{E8F2E507-E8B4-41D3-B494-385A8B0B1829}" destId="{B5E0C784-D869-4164-8EDF-91B26CA6EBA4}" srcOrd="6" destOrd="0" presId="urn:microsoft.com/office/officeart/2005/8/layout/vProcess5"/>
    <dgm:cxn modelId="{4AD4A836-59B9-4406-A81A-A1B9B586B196}" type="presParOf" srcId="{E8F2E507-E8B4-41D3-B494-385A8B0B1829}" destId="{3A075C58-6D81-4DA7-948F-6EE2832529B3}" srcOrd="7" destOrd="0" presId="urn:microsoft.com/office/officeart/2005/8/layout/vProcess5"/>
    <dgm:cxn modelId="{C630478B-955E-4EB5-B4DE-A8A06564A486}" type="presParOf" srcId="{E8F2E507-E8B4-41D3-B494-385A8B0B1829}" destId="{BDA8D1DE-DD11-42AA-A3BB-FF75CF40ECAD}" srcOrd="8" destOrd="0" presId="urn:microsoft.com/office/officeart/2005/8/layout/vProcess5"/>
    <dgm:cxn modelId="{CAC0B4F5-E0BA-4600-98B2-5390FCC26F71}" type="presParOf" srcId="{E8F2E507-E8B4-41D3-B494-385A8B0B1829}" destId="{7983F295-6085-4D7D-BAD2-C9FEC3012A97}" srcOrd="9" destOrd="0" presId="urn:microsoft.com/office/officeart/2005/8/layout/vProcess5"/>
    <dgm:cxn modelId="{3D6210A0-00B5-43E7-AEF6-FC697D6FDAEA}" type="presParOf" srcId="{E8F2E507-E8B4-41D3-B494-385A8B0B1829}" destId="{3744751D-52CD-4EE5-94C3-0D1B8A08B6C5}" srcOrd="10" destOrd="0" presId="urn:microsoft.com/office/officeart/2005/8/layout/vProcess5"/>
    <dgm:cxn modelId="{75C38BA1-5C64-49FC-9580-6CC93106233B}" type="presParOf" srcId="{E8F2E507-E8B4-41D3-B494-385A8B0B1829}" destId="{EA167252-EC87-49ED-89C6-D35EACE4C98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34DB5C-3EB9-499D-8642-2973A689D56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E081F391-10D1-46E9-BB4E-F8C7D3369F08}">
      <dgm:prSet custT="1"/>
      <dgm:spPr>
        <a:solidFill>
          <a:schemeClr val="accent6"/>
        </a:solidFill>
      </dgm:spPr>
      <dgm:t>
        <a:bodyPr/>
        <a:lstStyle/>
        <a:p>
          <a:r>
            <a:rPr lang="en-US" altLang="en-US" sz="2400" b="1" dirty="0" smtClean="0">
              <a:latin typeface="Candara" panose="020E0502030303020204" pitchFamily="34" charset="0"/>
            </a:rPr>
            <a:t>1. Social influence / identity</a:t>
          </a:r>
          <a:endParaRPr lang="en-GB" sz="2400" b="1" dirty="0">
            <a:latin typeface="Candara" panose="020E0502030303020204" pitchFamily="34" charset="0"/>
          </a:endParaRPr>
        </a:p>
      </dgm:t>
    </dgm:pt>
    <dgm:pt modelId="{77203992-A02F-467D-A18A-C7F211146E78}" type="parTrans" cxnId="{B63FD833-8C89-491B-9A1F-B22236FB4C64}">
      <dgm:prSet/>
      <dgm:spPr/>
      <dgm:t>
        <a:bodyPr/>
        <a:lstStyle/>
        <a:p>
          <a:endParaRPr lang="en-GB"/>
        </a:p>
      </dgm:t>
    </dgm:pt>
    <dgm:pt modelId="{76952F9D-DC2D-4FF1-8C83-45806281C13B}" type="sibTrans" cxnId="{B63FD833-8C89-491B-9A1F-B22236FB4C64}">
      <dgm:prSet/>
      <dgm:spPr/>
      <dgm:t>
        <a:bodyPr/>
        <a:lstStyle/>
        <a:p>
          <a:endParaRPr lang="en-GB"/>
        </a:p>
      </dgm:t>
    </dgm:pt>
    <dgm:pt modelId="{2AA594AC-2F31-4A72-A1C9-CEFFE92E70FF}">
      <dgm:prSet custT="1"/>
      <dgm:spPr>
        <a:solidFill>
          <a:schemeClr val="accent6">
            <a:lumMod val="75000"/>
          </a:schemeClr>
        </a:solidFill>
      </dgm:spPr>
      <dgm:t>
        <a:bodyPr/>
        <a:lstStyle/>
        <a:p>
          <a:r>
            <a:rPr lang="en-GB" sz="2400" b="1" dirty="0" smtClean="0">
              <a:latin typeface="Candara" panose="020E0502030303020204" pitchFamily="34" charset="0"/>
            </a:rPr>
            <a:t>2. Audience inhibition</a:t>
          </a:r>
          <a:endParaRPr lang="en-US" altLang="en-US" sz="2400" b="1" dirty="0" smtClean="0">
            <a:latin typeface="Candara" panose="020E0502030303020204" pitchFamily="34" charset="0"/>
          </a:endParaRPr>
        </a:p>
      </dgm:t>
    </dgm:pt>
    <dgm:pt modelId="{F87F914B-24A6-4A45-932E-73D8D941E157}" type="parTrans" cxnId="{63FE3A88-E1B2-41D3-9762-CDD45F6BC10B}">
      <dgm:prSet/>
      <dgm:spPr/>
      <dgm:t>
        <a:bodyPr/>
        <a:lstStyle/>
        <a:p>
          <a:endParaRPr lang="en-GB"/>
        </a:p>
      </dgm:t>
    </dgm:pt>
    <dgm:pt modelId="{C2317D93-FA46-4ED4-9068-D5FE5D1261F5}" type="sibTrans" cxnId="{63FE3A88-E1B2-41D3-9762-CDD45F6BC10B}">
      <dgm:prSet/>
      <dgm:spPr/>
      <dgm:t>
        <a:bodyPr/>
        <a:lstStyle/>
        <a:p>
          <a:endParaRPr lang="en-GB"/>
        </a:p>
      </dgm:t>
    </dgm:pt>
    <dgm:pt modelId="{E6E1AEE6-D4AB-4233-A695-D5D6762F9C54}">
      <dgm:prSet custT="1"/>
      <dgm:spPr>
        <a:solidFill>
          <a:schemeClr val="accent5"/>
        </a:solidFill>
      </dgm:spPr>
      <dgm:t>
        <a:bodyPr/>
        <a:lstStyle/>
        <a:p>
          <a:r>
            <a:rPr lang="en-GB" sz="2400" b="1" dirty="0" smtClean="0">
              <a:latin typeface="Candara" panose="020E0502030303020204" pitchFamily="34" charset="0"/>
            </a:rPr>
            <a:t>3. Diffusion of responsibility</a:t>
          </a:r>
          <a:endParaRPr lang="en-US" altLang="en-US" sz="2400" b="1" dirty="0" smtClean="0">
            <a:latin typeface="Candara" panose="020E0502030303020204" pitchFamily="34" charset="0"/>
          </a:endParaRPr>
        </a:p>
      </dgm:t>
    </dgm:pt>
    <dgm:pt modelId="{A45AED93-E03E-4331-B9E5-65808A65E471}" type="parTrans" cxnId="{7BA609C8-0115-484C-813A-9094D3C808A2}">
      <dgm:prSet/>
      <dgm:spPr/>
      <dgm:t>
        <a:bodyPr/>
        <a:lstStyle/>
        <a:p>
          <a:endParaRPr lang="en-GB"/>
        </a:p>
      </dgm:t>
    </dgm:pt>
    <dgm:pt modelId="{18A1EE16-3ED4-4CB5-B144-C93E71ECCCBB}" type="sibTrans" cxnId="{7BA609C8-0115-484C-813A-9094D3C808A2}">
      <dgm:prSet/>
      <dgm:spPr/>
      <dgm:t>
        <a:bodyPr/>
        <a:lstStyle/>
        <a:p>
          <a:endParaRPr lang="en-GB"/>
        </a:p>
      </dgm:t>
    </dgm:pt>
    <dgm:pt modelId="{4F6C90A0-E69B-4EF3-A35E-1EA8814E1240}">
      <dgm:prSet custT="1"/>
      <dgm:spPr>
        <a:solidFill>
          <a:srgbClr val="002060"/>
        </a:solidFill>
      </dgm:spPr>
      <dgm:t>
        <a:bodyPr/>
        <a:lstStyle/>
        <a:p>
          <a:r>
            <a:rPr lang="en-GB" sz="2400" b="1" dirty="0" smtClean="0">
              <a:latin typeface="Candara" panose="020E0502030303020204" pitchFamily="34" charset="0"/>
            </a:rPr>
            <a:t>4. Fear of retaliation</a:t>
          </a:r>
          <a:endParaRPr lang="en-US" altLang="en-US" sz="2400" b="1" dirty="0" smtClean="0">
            <a:latin typeface="Candara" panose="020E0502030303020204" pitchFamily="34" charset="0"/>
          </a:endParaRPr>
        </a:p>
      </dgm:t>
    </dgm:pt>
    <dgm:pt modelId="{6823A7E8-0044-4FBE-A6A0-7E2F36C052B9}" type="parTrans" cxnId="{58939868-0522-4AB0-81DA-125D1775E6C4}">
      <dgm:prSet/>
      <dgm:spPr/>
      <dgm:t>
        <a:bodyPr/>
        <a:lstStyle/>
        <a:p>
          <a:endParaRPr lang="en-GB"/>
        </a:p>
      </dgm:t>
    </dgm:pt>
    <dgm:pt modelId="{A38F5572-6D07-4590-BAD5-0DABE1E185A6}" type="sibTrans" cxnId="{58939868-0522-4AB0-81DA-125D1775E6C4}">
      <dgm:prSet/>
      <dgm:spPr/>
      <dgm:t>
        <a:bodyPr/>
        <a:lstStyle/>
        <a:p>
          <a:endParaRPr lang="en-GB"/>
        </a:p>
      </dgm:t>
    </dgm:pt>
    <dgm:pt modelId="{113847D4-9151-4405-B724-0FCA31643DF4}">
      <dgm:prSet custT="1"/>
      <dgm:spPr>
        <a:solidFill>
          <a:srgbClr val="7030A0"/>
        </a:solidFill>
      </dgm:spPr>
      <dgm:t>
        <a:bodyPr/>
        <a:lstStyle/>
        <a:p>
          <a:r>
            <a:rPr lang="en-GB" sz="2400" b="1" dirty="0" smtClean="0">
              <a:latin typeface="Candara" panose="020E0502030303020204" pitchFamily="34" charset="0"/>
            </a:rPr>
            <a:t>5. Pluralistic ignorance</a:t>
          </a:r>
          <a:endParaRPr lang="en-GB" sz="2400" b="1" dirty="0">
            <a:latin typeface="Candara" panose="020E0502030303020204" pitchFamily="34" charset="0"/>
          </a:endParaRPr>
        </a:p>
      </dgm:t>
    </dgm:pt>
    <dgm:pt modelId="{CE9B8FCB-3A1A-43A7-B58C-12F1342ADFE3}" type="parTrans" cxnId="{4CD45D12-FDF8-4002-9508-1B4C274CD4F5}">
      <dgm:prSet/>
      <dgm:spPr/>
      <dgm:t>
        <a:bodyPr/>
        <a:lstStyle/>
        <a:p>
          <a:endParaRPr lang="en-GB"/>
        </a:p>
      </dgm:t>
    </dgm:pt>
    <dgm:pt modelId="{BE930D15-EA2C-49EA-9B4D-CE0F8D28138A}" type="sibTrans" cxnId="{4CD45D12-FDF8-4002-9508-1B4C274CD4F5}">
      <dgm:prSet/>
      <dgm:spPr/>
      <dgm:t>
        <a:bodyPr/>
        <a:lstStyle/>
        <a:p>
          <a:endParaRPr lang="en-GB"/>
        </a:p>
      </dgm:t>
    </dgm:pt>
    <dgm:pt modelId="{3AC9F460-4A2E-42BD-9CEB-4E7106159B0D}" type="pres">
      <dgm:prSet presAssocID="{4A34DB5C-3EB9-499D-8642-2973A689D565}" presName="linear" presStyleCnt="0">
        <dgm:presLayoutVars>
          <dgm:dir/>
          <dgm:animLvl val="lvl"/>
          <dgm:resizeHandles val="exact"/>
        </dgm:presLayoutVars>
      </dgm:prSet>
      <dgm:spPr/>
      <dgm:t>
        <a:bodyPr/>
        <a:lstStyle/>
        <a:p>
          <a:endParaRPr lang="en-GB"/>
        </a:p>
      </dgm:t>
    </dgm:pt>
    <dgm:pt modelId="{F23E77FF-5014-4B42-A534-DFC52E19D68E}" type="pres">
      <dgm:prSet presAssocID="{E081F391-10D1-46E9-BB4E-F8C7D3369F08}" presName="parentLin" presStyleCnt="0"/>
      <dgm:spPr/>
      <dgm:t>
        <a:bodyPr/>
        <a:lstStyle/>
        <a:p>
          <a:endParaRPr lang="en-US"/>
        </a:p>
      </dgm:t>
    </dgm:pt>
    <dgm:pt modelId="{C2893624-2708-476A-86BA-0B106A7DEF27}" type="pres">
      <dgm:prSet presAssocID="{E081F391-10D1-46E9-BB4E-F8C7D3369F08}" presName="parentLeftMargin" presStyleLbl="node1" presStyleIdx="0" presStyleCnt="5"/>
      <dgm:spPr/>
      <dgm:t>
        <a:bodyPr/>
        <a:lstStyle/>
        <a:p>
          <a:endParaRPr lang="en-GB"/>
        </a:p>
      </dgm:t>
    </dgm:pt>
    <dgm:pt modelId="{2C2C3F5D-A085-4B25-810E-A04C560C4839}" type="pres">
      <dgm:prSet presAssocID="{E081F391-10D1-46E9-BB4E-F8C7D3369F08}" presName="parentText" presStyleLbl="node1" presStyleIdx="0" presStyleCnt="5">
        <dgm:presLayoutVars>
          <dgm:chMax val="0"/>
          <dgm:bulletEnabled val="1"/>
        </dgm:presLayoutVars>
      </dgm:prSet>
      <dgm:spPr/>
      <dgm:t>
        <a:bodyPr/>
        <a:lstStyle/>
        <a:p>
          <a:endParaRPr lang="en-GB"/>
        </a:p>
      </dgm:t>
    </dgm:pt>
    <dgm:pt modelId="{C272AA3E-F5CB-456F-8103-1BF7DBD07337}" type="pres">
      <dgm:prSet presAssocID="{E081F391-10D1-46E9-BB4E-F8C7D3369F08}" presName="negativeSpace" presStyleCnt="0"/>
      <dgm:spPr/>
      <dgm:t>
        <a:bodyPr/>
        <a:lstStyle/>
        <a:p>
          <a:endParaRPr lang="en-US"/>
        </a:p>
      </dgm:t>
    </dgm:pt>
    <dgm:pt modelId="{2B8D1493-1AD9-49C8-B1EB-4BEB943CDBA2}" type="pres">
      <dgm:prSet presAssocID="{E081F391-10D1-46E9-BB4E-F8C7D3369F08}" presName="childText" presStyleLbl="conFgAcc1" presStyleIdx="0" presStyleCnt="5">
        <dgm:presLayoutVars>
          <dgm:bulletEnabled val="1"/>
        </dgm:presLayoutVars>
      </dgm:prSet>
      <dgm:spPr/>
      <dgm:t>
        <a:bodyPr/>
        <a:lstStyle/>
        <a:p>
          <a:endParaRPr lang="en-US"/>
        </a:p>
      </dgm:t>
    </dgm:pt>
    <dgm:pt modelId="{B94F2E84-A8A5-4D0F-8357-DFCC61DFB6B8}" type="pres">
      <dgm:prSet presAssocID="{76952F9D-DC2D-4FF1-8C83-45806281C13B}" presName="spaceBetweenRectangles" presStyleCnt="0"/>
      <dgm:spPr/>
      <dgm:t>
        <a:bodyPr/>
        <a:lstStyle/>
        <a:p>
          <a:endParaRPr lang="en-US"/>
        </a:p>
      </dgm:t>
    </dgm:pt>
    <dgm:pt modelId="{2C497C52-7FD5-43D5-89F9-68B51FDCF34E}" type="pres">
      <dgm:prSet presAssocID="{2AA594AC-2F31-4A72-A1C9-CEFFE92E70FF}" presName="parentLin" presStyleCnt="0"/>
      <dgm:spPr/>
      <dgm:t>
        <a:bodyPr/>
        <a:lstStyle/>
        <a:p>
          <a:endParaRPr lang="en-US"/>
        </a:p>
      </dgm:t>
    </dgm:pt>
    <dgm:pt modelId="{9C31AA01-5DDB-425D-91E1-5B2DCEF36052}" type="pres">
      <dgm:prSet presAssocID="{2AA594AC-2F31-4A72-A1C9-CEFFE92E70FF}" presName="parentLeftMargin" presStyleLbl="node1" presStyleIdx="0" presStyleCnt="5"/>
      <dgm:spPr/>
      <dgm:t>
        <a:bodyPr/>
        <a:lstStyle/>
        <a:p>
          <a:endParaRPr lang="en-GB"/>
        </a:p>
      </dgm:t>
    </dgm:pt>
    <dgm:pt modelId="{565FB4E0-ED49-46FD-AB93-24C393A6F2F4}" type="pres">
      <dgm:prSet presAssocID="{2AA594AC-2F31-4A72-A1C9-CEFFE92E70FF}" presName="parentText" presStyleLbl="node1" presStyleIdx="1" presStyleCnt="5">
        <dgm:presLayoutVars>
          <dgm:chMax val="0"/>
          <dgm:bulletEnabled val="1"/>
        </dgm:presLayoutVars>
      </dgm:prSet>
      <dgm:spPr/>
      <dgm:t>
        <a:bodyPr/>
        <a:lstStyle/>
        <a:p>
          <a:endParaRPr lang="en-GB"/>
        </a:p>
      </dgm:t>
    </dgm:pt>
    <dgm:pt modelId="{66B12549-DBAC-4495-A7D6-6F35B4B09790}" type="pres">
      <dgm:prSet presAssocID="{2AA594AC-2F31-4A72-A1C9-CEFFE92E70FF}" presName="negativeSpace" presStyleCnt="0"/>
      <dgm:spPr/>
      <dgm:t>
        <a:bodyPr/>
        <a:lstStyle/>
        <a:p>
          <a:endParaRPr lang="en-US"/>
        </a:p>
      </dgm:t>
    </dgm:pt>
    <dgm:pt modelId="{D9F3B144-794B-4864-9E41-685AC6F1F93B}" type="pres">
      <dgm:prSet presAssocID="{2AA594AC-2F31-4A72-A1C9-CEFFE92E70FF}" presName="childText" presStyleLbl="conFgAcc1" presStyleIdx="1" presStyleCnt="5">
        <dgm:presLayoutVars>
          <dgm:bulletEnabled val="1"/>
        </dgm:presLayoutVars>
      </dgm:prSet>
      <dgm:spPr/>
      <dgm:t>
        <a:bodyPr/>
        <a:lstStyle/>
        <a:p>
          <a:endParaRPr lang="en-US"/>
        </a:p>
      </dgm:t>
    </dgm:pt>
    <dgm:pt modelId="{573D346F-5841-40F5-B4D9-32E1568AADB6}" type="pres">
      <dgm:prSet presAssocID="{C2317D93-FA46-4ED4-9068-D5FE5D1261F5}" presName="spaceBetweenRectangles" presStyleCnt="0"/>
      <dgm:spPr/>
      <dgm:t>
        <a:bodyPr/>
        <a:lstStyle/>
        <a:p>
          <a:endParaRPr lang="en-US"/>
        </a:p>
      </dgm:t>
    </dgm:pt>
    <dgm:pt modelId="{9F3C7B0A-7761-40A3-B45D-274A83F1F3B2}" type="pres">
      <dgm:prSet presAssocID="{E6E1AEE6-D4AB-4233-A695-D5D6762F9C54}" presName="parentLin" presStyleCnt="0"/>
      <dgm:spPr/>
      <dgm:t>
        <a:bodyPr/>
        <a:lstStyle/>
        <a:p>
          <a:endParaRPr lang="en-US"/>
        </a:p>
      </dgm:t>
    </dgm:pt>
    <dgm:pt modelId="{F31B7C81-9B13-4696-8A37-7DE75FA9DE2C}" type="pres">
      <dgm:prSet presAssocID="{E6E1AEE6-D4AB-4233-A695-D5D6762F9C54}" presName="parentLeftMargin" presStyleLbl="node1" presStyleIdx="1" presStyleCnt="5"/>
      <dgm:spPr/>
      <dgm:t>
        <a:bodyPr/>
        <a:lstStyle/>
        <a:p>
          <a:endParaRPr lang="en-GB"/>
        </a:p>
      </dgm:t>
    </dgm:pt>
    <dgm:pt modelId="{A10B9F55-346A-446D-AD95-4F9FDF01218C}" type="pres">
      <dgm:prSet presAssocID="{E6E1AEE6-D4AB-4233-A695-D5D6762F9C54}" presName="parentText" presStyleLbl="node1" presStyleIdx="2" presStyleCnt="5">
        <dgm:presLayoutVars>
          <dgm:chMax val="0"/>
          <dgm:bulletEnabled val="1"/>
        </dgm:presLayoutVars>
      </dgm:prSet>
      <dgm:spPr/>
      <dgm:t>
        <a:bodyPr/>
        <a:lstStyle/>
        <a:p>
          <a:endParaRPr lang="en-GB"/>
        </a:p>
      </dgm:t>
    </dgm:pt>
    <dgm:pt modelId="{716EF9C0-C242-49E6-B6D5-B25A5484C3BD}" type="pres">
      <dgm:prSet presAssocID="{E6E1AEE6-D4AB-4233-A695-D5D6762F9C54}" presName="negativeSpace" presStyleCnt="0"/>
      <dgm:spPr/>
      <dgm:t>
        <a:bodyPr/>
        <a:lstStyle/>
        <a:p>
          <a:endParaRPr lang="en-US"/>
        </a:p>
      </dgm:t>
    </dgm:pt>
    <dgm:pt modelId="{EC2A662C-2EC9-4658-883D-DF5DFC97B931}" type="pres">
      <dgm:prSet presAssocID="{E6E1AEE6-D4AB-4233-A695-D5D6762F9C54}" presName="childText" presStyleLbl="conFgAcc1" presStyleIdx="2" presStyleCnt="5">
        <dgm:presLayoutVars>
          <dgm:bulletEnabled val="1"/>
        </dgm:presLayoutVars>
      </dgm:prSet>
      <dgm:spPr/>
      <dgm:t>
        <a:bodyPr/>
        <a:lstStyle/>
        <a:p>
          <a:endParaRPr lang="en-US"/>
        </a:p>
      </dgm:t>
    </dgm:pt>
    <dgm:pt modelId="{F94F60DB-86F3-4854-A73C-0B29D39D64BB}" type="pres">
      <dgm:prSet presAssocID="{18A1EE16-3ED4-4CB5-B144-C93E71ECCCBB}" presName="spaceBetweenRectangles" presStyleCnt="0"/>
      <dgm:spPr/>
      <dgm:t>
        <a:bodyPr/>
        <a:lstStyle/>
        <a:p>
          <a:endParaRPr lang="en-US"/>
        </a:p>
      </dgm:t>
    </dgm:pt>
    <dgm:pt modelId="{FEC28403-963A-4505-B52B-BA165FF1C73F}" type="pres">
      <dgm:prSet presAssocID="{4F6C90A0-E69B-4EF3-A35E-1EA8814E1240}" presName="parentLin" presStyleCnt="0"/>
      <dgm:spPr/>
      <dgm:t>
        <a:bodyPr/>
        <a:lstStyle/>
        <a:p>
          <a:endParaRPr lang="en-US"/>
        </a:p>
      </dgm:t>
    </dgm:pt>
    <dgm:pt modelId="{3EFFF706-C471-4965-8F0D-AEC11923E976}" type="pres">
      <dgm:prSet presAssocID="{4F6C90A0-E69B-4EF3-A35E-1EA8814E1240}" presName="parentLeftMargin" presStyleLbl="node1" presStyleIdx="2" presStyleCnt="5"/>
      <dgm:spPr/>
      <dgm:t>
        <a:bodyPr/>
        <a:lstStyle/>
        <a:p>
          <a:endParaRPr lang="en-GB"/>
        </a:p>
      </dgm:t>
    </dgm:pt>
    <dgm:pt modelId="{CF57D0B9-02E5-4CCC-A5E2-4A99D8E48A64}" type="pres">
      <dgm:prSet presAssocID="{4F6C90A0-E69B-4EF3-A35E-1EA8814E1240}" presName="parentText" presStyleLbl="node1" presStyleIdx="3" presStyleCnt="5">
        <dgm:presLayoutVars>
          <dgm:chMax val="0"/>
          <dgm:bulletEnabled val="1"/>
        </dgm:presLayoutVars>
      </dgm:prSet>
      <dgm:spPr/>
      <dgm:t>
        <a:bodyPr/>
        <a:lstStyle/>
        <a:p>
          <a:endParaRPr lang="en-GB"/>
        </a:p>
      </dgm:t>
    </dgm:pt>
    <dgm:pt modelId="{5F68C875-0AF1-4FC4-80E6-9B4E39298568}" type="pres">
      <dgm:prSet presAssocID="{4F6C90A0-E69B-4EF3-A35E-1EA8814E1240}" presName="negativeSpace" presStyleCnt="0"/>
      <dgm:spPr/>
      <dgm:t>
        <a:bodyPr/>
        <a:lstStyle/>
        <a:p>
          <a:endParaRPr lang="en-US"/>
        </a:p>
      </dgm:t>
    </dgm:pt>
    <dgm:pt modelId="{5BFA5462-18C7-4F1A-8D74-81B627D92737}" type="pres">
      <dgm:prSet presAssocID="{4F6C90A0-E69B-4EF3-A35E-1EA8814E1240}" presName="childText" presStyleLbl="conFgAcc1" presStyleIdx="3" presStyleCnt="5">
        <dgm:presLayoutVars>
          <dgm:bulletEnabled val="1"/>
        </dgm:presLayoutVars>
      </dgm:prSet>
      <dgm:spPr/>
      <dgm:t>
        <a:bodyPr/>
        <a:lstStyle/>
        <a:p>
          <a:endParaRPr lang="en-US"/>
        </a:p>
      </dgm:t>
    </dgm:pt>
    <dgm:pt modelId="{79746293-36F3-46EB-A13C-46052E0C05C6}" type="pres">
      <dgm:prSet presAssocID="{A38F5572-6D07-4590-BAD5-0DABE1E185A6}" presName="spaceBetweenRectangles" presStyleCnt="0"/>
      <dgm:spPr/>
      <dgm:t>
        <a:bodyPr/>
        <a:lstStyle/>
        <a:p>
          <a:endParaRPr lang="en-US"/>
        </a:p>
      </dgm:t>
    </dgm:pt>
    <dgm:pt modelId="{5471D436-0E7E-491E-A1D1-9B5C031BD879}" type="pres">
      <dgm:prSet presAssocID="{113847D4-9151-4405-B724-0FCA31643DF4}" presName="parentLin" presStyleCnt="0"/>
      <dgm:spPr/>
      <dgm:t>
        <a:bodyPr/>
        <a:lstStyle/>
        <a:p>
          <a:endParaRPr lang="en-US"/>
        </a:p>
      </dgm:t>
    </dgm:pt>
    <dgm:pt modelId="{BD91EF89-5B41-46D8-AC63-717103B4B103}" type="pres">
      <dgm:prSet presAssocID="{113847D4-9151-4405-B724-0FCA31643DF4}" presName="parentLeftMargin" presStyleLbl="node1" presStyleIdx="3" presStyleCnt="5"/>
      <dgm:spPr/>
      <dgm:t>
        <a:bodyPr/>
        <a:lstStyle/>
        <a:p>
          <a:endParaRPr lang="en-GB"/>
        </a:p>
      </dgm:t>
    </dgm:pt>
    <dgm:pt modelId="{C6850E88-7331-47BB-8686-BA6B16BF63A7}" type="pres">
      <dgm:prSet presAssocID="{113847D4-9151-4405-B724-0FCA31643DF4}" presName="parentText" presStyleLbl="node1" presStyleIdx="4" presStyleCnt="5">
        <dgm:presLayoutVars>
          <dgm:chMax val="0"/>
          <dgm:bulletEnabled val="1"/>
        </dgm:presLayoutVars>
      </dgm:prSet>
      <dgm:spPr/>
      <dgm:t>
        <a:bodyPr/>
        <a:lstStyle/>
        <a:p>
          <a:endParaRPr lang="en-GB"/>
        </a:p>
      </dgm:t>
    </dgm:pt>
    <dgm:pt modelId="{AD66AFAF-0CCA-47BC-9E26-F4499DDB0F13}" type="pres">
      <dgm:prSet presAssocID="{113847D4-9151-4405-B724-0FCA31643DF4}" presName="negativeSpace" presStyleCnt="0"/>
      <dgm:spPr/>
      <dgm:t>
        <a:bodyPr/>
        <a:lstStyle/>
        <a:p>
          <a:endParaRPr lang="en-US"/>
        </a:p>
      </dgm:t>
    </dgm:pt>
    <dgm:pt modelId="{6008C67F-C34D-4905-AC4D-93E55CB98D7F}" type="pres">
      <dgm:prSet presAssocID="{113847D4-9151-4405-B724-0FCA31643DF4}" presName="childText" presStyleLbl="conFgAcc1" presStyleIdx="4" presStyleCnt="5">
        <dgm:presLayoutVars>
          <dgm:bulletEnabled val="1"/>
        </dgm:presLayoutVars>
      </dgm:prSet>
      <dgm:spPr/>
      <dgm:t>
        <a:bodyPr/>
        <a:lstStyle/>
        <a:p>
          <a:endParaRPr lang="en-US"/>
        </a:p>
      </dgm:t>
    </dgm:pt>
  </dgm:ptLst>
  <dgm:cxnLst>
    <dgm:cxn modelId="{F23575E5-97E7-41C9-AFA0-23FF4FCD77F9}" type="presOf" srcId="{2AA594AC-2F31-4A72-A1C9-CEFFE92E70FF}" destId="{565FB4E0-ED49-46FD-AB93-24C393A6F2F4}" srcOrd="1" destOrd="0" presId="urn:microsoft.com/office/officeart/2005/8/layout/list1"/>
    <dgm:cxn modelId="{19C36011-09C6-4422-93F9-00ABE0E1F597}" type="presOf" srcId="{2AA594AC-2F31-4A72-A1C9-CEFFE92E70FF}" destId="{9C31AA01-5DDB-425D-91E1-5B2DCEF36052}" srcOrd="0" destOrd="0" presId="urn:microsoft.com/office/officeart/2005/8/layout/list1"/>
    <dgm:cxn modelId="{E3D8AEDD-E3E4-48C2-ABF8-CB2C9BC4DC69}" type="presOf" srcId="{113847D4-9151-4405-B724-0FCA31643DF4}" destId="{BD91EF89-5B41-46D8-AC63-717103B4B103}" srcOrd="0" destOrd="0" presId="urn:microsoft.com/office/officeart/2005/8/layout/list1"/>
    <dgm:cxn modelId="{C180E79C-FC98-460E-8DF6-72A44198B720}" type="presOf" srcId="{E081F391-10D1-46E9-BB4E-F8C7D3369F08}" destId="{2C2C3F5D-A085-4B25-810E-A04C560C4839}" srcOrd="1" destOrd="0" presId="urn:microsoft.com/office/officeart/2005/8/layout/list1"/>
    <dgm:cxn modelId="{4C83ABAC-A0E0-4488-BBF5-8139E44CE543}" type="presOf" srcId="{4F6C90A0-E69B-4EF3-A35E-1EA8814E1240}" destId="{CF57D0B9-02E5-4CCC-A5E2-4A99D8E48A64}" srcOrd="1" destOrd="0" presId="urn:microsoft.com/office/officeart/2005/8/layout/list1"/>
    <dgm:cxn modelId="{58939868-0522-4AB0-81DA-125D1775E6C4}" srcId="{4A34DB5C-3EB9-499D-8642-2973A689D565}" destId="{4F6C90A0-E69B-4EF3-A35E-1EA8814E1240}" srcOrd="3" destOrd="0" parTransId="{6823A7E8-0044-4FBE-A6A0-7E2F36C052B9}" sibTransId="{A38F5572-6D07-4590-BAD5-0DABE1E185A6}"/>
    <dgm:cxn modelId="{4CD45D12-FDF8-4002-9508-1B4C274CD4F5}" srcId="{4A34DB5C-3EB9-499D-8642-2973A689D565}" destId="{113847D4-9151-4405-B724-0FCA31643DF4}" srcOrd="4" destOrd="0" parTransId="{CE9B8FCB-3A1A-43A7-B58C-12F1342ADFE3}" sibTransId="{BE930D15-EA2C-49EA-9B4D-CE0F8D28138A}"/>
    <dgm:cxn modelId="{77CE88A8-9197-4049-880A-99B97C028080}" type="presOf" srcId="{4A34DB5C-3EB9-499D-8642-2973A689D565}" destId="{3AC9F460-4A2E-42BD-9CEB-4E7106159B0D}" srcOrd="0" destOrd="0" presId="urn:microsoft.com/office/officeart/2005/8/layout/list1"/>
    <dgm:cxn modelId="{5BEA674A-2BF0-40D7-A86C-085F2109765A}" type="presOf" srcId="{E6E1AEE6-D4AB-4233-A695-D5D6762F9C54}" destId="{A10B9F55-346A-446D-AD95-4F9FDF01218C}" srcOrd="1" destOrd="0" presId="urn:microsoft.com/office/officeart/2005/8/layout/list1"/>
    <dgm:cxn modelId="{63FE3A88-E1B2-41D3-9762-CDD45F6BC10B}" srcId="{4A34DB5C-3EB9-499D-8642-2973A689D565}" destId="{2AA594AC-2F31-4A72-A1C9-CEFFE92E70FF}" srcOrd="1" destOrd="0" parTransId="{F87F914B-24A6-4A45-932E-73D8D941E157}" sibTransId="{C2317D93-FA46-4ED4-9068-D5FE5D1261F5}"/>
    <dgm:cxn modelId="{8C89297C-1303-4886-9B01-DEA773A1D7AC}" type="presOf" srcId="{E6E1AEE6-D4AB-4233-A695-D5D6762F9C54}" destId="{F31B7C81-9B13-4696-8A37-7DE75FA9DE2C}" srcOrd="0" destOrd="0" presId="urn:microsoft.com/office/officeart/2005/8/layout/list1"/>
    <dgm:cxn modelId="{7BA609C8-0115-484C-813A-9094D3C808A2}" srcId="{4A34DB5C-3EB9-499D-8642-2973A689D565}" destId="{E6E1AEE6-D4AB-4233-A695-D5D6762F9C54}" srcOrd="2" destOrd="0" parTransId="{A45AED93-E03E-4331-B9E5-65808A65E471}" sibTransId="{18A1EE16-3ED4-4CB5-B144-C93E71ECCCBB}"/>
    <dgm:cxn modelId="{819DB4C5-7D73-4C67-A6E2-EE341597071C}" type="presOf" srcId="{E081F391-10D1-46E9-BB4E-F8C7D3369F08}" destId="{C2893624-2708-476A-86BA-0B106A7DEF27}" srcOrd="0" destOrd="0" presId="urn:microsoft.com/office/officeart/2005/8/layout/list1"/>
    <dgm:cxn modelId="{B63FD833-8C89-491B-9A1F-B22236FB4C64}" srcId="{4A34DB5C-3EB9-499D-8642-2973A689D565}" destId="{E081F391-10D1-46E9-BB4E-F8C7D3369F08}" srcOrd="0" destOrd="0" parTransId="{77203992-A02F-467D-A18A-C7F211146E78}" sibTransId="{76952F9D-DC2D-4FF1-8C83-45806281C13B}"/>
    <dgm:cxn modelId="{953CFF9B-BE44-4838-B3CB-20806B833895}" type="presOf" srcId="{113847D4-9151-4405-B724-0FCA31643DF4}" destId="{C6850E88-7331-47BB-8686-BA6B16BF63A7}" srcOrd="1" destOrd="0" presId="urn:microsoft.com/office/officeart/2005/8/layout/list1"/>
    <dgm:cxn modelId="{67319BC8-8858-4D70-927B-C808D9225CAE}" type="presOf" srcId="{4F6C90A0-E69B-4EF3-A35E-1EA8814E1240}" destId="{3EFFF706-C471-4965-8F0D-AEC11923E976}" srcOrd="0" destOrd="0" presId="urn:microsoft.com/office/officeart/2005/8/layout/list1"/>
    <dgm:cxn modelId="{F60F93CC-BED7-4158-810E-429EE60BBBB7}" type="presParOf" srcId="{3AC9F460-4A2E-42BD-9CEB-4E7106159B0D}" destId="{F23E77FF-5014-4B42-A534-DFC52E19D68E}" srcOrd="0" destOrd="0" presId="urn:microsoft.com/office/officeart/2005/8/layout/list1"/>
    <dgm:cxn modelId="{B6786D12-5206-4C48-9A69-C7CD5FAA298A}" type="presParOf" srcId="{F23E77FF-5014-4B42-A534-DFC52E19D68E}" destId="{C2893624-2708-476A-86BA-0B106A7DEF27}" srcOrd="0" destOrd="0" presId="urn:microsoft.com/office/officeart/2005/8/layout/list1"/>
    <dgm:cxn modelId="{35C1F638-8E66-47C4-8380-371E2E700EEA}" type="presParOf" srcId="{F23E77FF-5014-4B42-A534-DFC52E19D68E}" destId="{2C2C3F5D-A085-4B25-810E-A04C560C4839}" srcOrd="1" destOrd="0" presId="urn:microsoft.com/office/officeart/2005/8/layout/list1"/>
    <dgm:cxn modelId="{79A8F014-EED8-48B4-BF46-F1C69DD2CA48}" type="presParOf" srcId="{3AC9F460-4A2E-42BD-9CEB-4E7106159B0D}" destId="{C272AA3E-F5CB-456F-8103-1BF7DBD07337}" srcOrd="1" destOrd="0" presId="urn:microsoft.com/office/officeart/2005/8/layout/list1"/>
    <dgm:cxn modelId="{6FBB9661-F4A3-425D-8276-D9A37C4B1483}" type="presParOf" srcId="{3AC9F460-4A2E-42BD-9CEB-4E7106159B0D}" destId="{2B8D1493-1AD9-49C8-B1EB-4BEB943CDBA2}" srcOrd="2" destOrd="0" presId="urn:microsoft.com/office/officeart/2005/8/layout/list1"/>
    <dgm:cxn modelId="{85A4DAF8-6209-4082-B0A8-EEE0609A34DD}" type="presParOf" srcId="{3AC9F460-4A2E-42BD-9CEB-4E7106159B0D}" destId="{B94F2E84-A8A5-4D0F-8357-DFCC61DFB6B8}" srcOrd="3" destOrd="0" presId="urn:microsoft.com/office/officeart/2005/8/layout/list1"/>
    <dgm:cxn modelId="{D615E823-5946-4D0F-A0B5-F11DA6AC38F0}" type="presParOf" srcId="{3AC9F460-4A2E-42BD-9CEB-4E7106159B0D}" destId="{2C497C52-7FD5-43D5-89F9-68B51FDCF34E}" srcOrd="4" destOrd="0" presId="urn:microsoft.com/office/officeart/2005/8/layout/list1"/>
    <dgm:cxn modelId="{0860504E-C75B-478E-9F4F-64D2E844F39F}" type="presParOf" srcId="{2C497C52-7FD5-43D5-89F9-68B51FDCF34E}" destId="{9C31AA01-5DDB-425D-91E1-5B2DCEF36052}" srcOrd="0" destOrd="0" presId="urn:microsoft.com/office/officeart/2005/8/layout/list1"/>
    <dgm:cxn modelId="{F4D950A7-FC69-4A84-9AAE-1148C4246053}" type="presParOf" srcId="{2C497C52-7FD5-43D5-89F9-68B51FDCF34E}" destId="{565FB4E0-ED49-46FD-AB93-24C393A6F2F4}" srcOrd="1" destOrd="0" presId="urn:microsoft.com/office/officeart/2005/8/layout/list1"/>
    <dgm:cxn modelId="{8CB70AEF-CD0B-4DCB-B082-D7711575F675}" type="presParOf" srcId="{3AC9F460-4A2E-42BD-9CEB-4E7106159B0D}" destId="{66B12549-DBAC-4495-A7D6-6F35B4B09790}" srcOrd="5" destOrd="0" presId="urn:microsoft.com/office/officeart/2005/8/layout/list1"/>
    <dgm:cxn modelId="{47A06919-691D-4B0C-91DD-8A6B84E8381B}" type="presParOf" srcId="{3AC9F460-4A2E-42BD-9CEB-4E7106159B0D}" destId="{D9F3B144-794B-4864-9E41-685AC6F1F93B}" srcOrd="6" destOrd="0" presId="urn:microsoft.com/office/officeart/2005/8/layout/list1"/>
    <dgm:cxn modelId="{07EF0CD1-F97A-4F16-A275-44B14EF342B9}" type="presParOf" srcId="{3AC9F460-4A2E-42BD-9CEB-4E7106159B0D}" destId="{573D346F-5841-40F5-B4D9-32E1568AADB6}" srcOrd="7" destOrd="0" presId="urn:microsoft.com/office/officeart/2005/8/layout/list1"/>
    <dgm:cxn modelId="{F14EDAFA-6E57-43FF-B0BF-5E76F63E5A4F}" type="presParOf" srcId="{3AC9F460-4A2E-42BD-9CEB-4E7106159B0D}" destId="{9F3C7B0A-7761-40A3-B45D-274A83F1F3B2}" srcOrd="8" destOrd="0" presId="urn:microsoft.com/office/officeart/2005/8/layout/list1"/>
    <dgm:cxn modelId="{EE90278E-6030-4530-B218-895794F7F7C9}" type="presParOf" srcId="{9F3C7B0A-7761-40A3-B45D-274A83F1F3B2}" destId="{F31B7C81-9B13-4696-8A37-7DE75FA9DE2C}" srcOrd="0" destOrd="0" presId="urn:microsoft.com/office/officeart/2005/8/layout/list1"/>
    <dgm:cxn modelId="{01966669-01E2-42B1-B951-303C200B1142}" type="presParOf" srcId="{9F3C7B0A-7761-40A3-B45D-274A83F1F3B2}" destId="{A10B9F55-346A-446D-AD95-4F9FDF01218C}" srcOrd="1" destOrd="0" presId="urn:microsoft.com/office/officeart/2005/8/layout/list1"/>
    <dgm:cxn modelId="{46FFB6E2-BE6C-4EA3-8060-0F97C77F2009}" type="presParOf" srcId="{3AC9F460-4A2E-42BD-9CEB-4E7106159B0D}" destId="{716EF9C0-C242-49E6-B6D5-B25A5484C3BD}" srcOrd="9" destOrd="0" presId="urn:microsoft.com/office/officeart/2005/8/layout/list1"/>
    <dgm:cxn modelId="{5B790BBC-A730-4F23-BE6F-EF55ACB927A8}" type="presParOf" srcId="{3AC9F460-4A2E-42BD-9CEB-4E7106159B0D}" destId="{EC2A662C-2EC9-4658-883D-DF5DFC97B931}" srcOrd="10" destOrd="0" presId="urn:microsoft.com/office/officeart/2005/8/layout/list1"/>
    <dgm:cxn modelId="{FBCC2791-D056-40BB-A476-C8CC558B1A00}" type="presParOf" srcId="{3AC9F460-4A2E-42BD-9CEB-4E7106159B0D}" destId="{F94F60DB-86F3-4854-A73C-0B29D39D64BB}" srcOrd="11" destOrd="0" presId="urn:microsoft.com/office/officeart/2005/8/layout/list1"/>
    <dgm:cxn modelId="{0A5E7E24-AA45-464F-A298-BB28F533DB03}" type="presParOf" srcId="{3AC9F460-4A2E-42BD-9CEB-4E7106159B0D}" destId="{FEC28403-963A-4505-B52B-BA165FF1C73F}" srcOrd="12" destOrd="0" presId="urn:microsoft.com/office/officeart/2005/8/layout/list1"/>
    <dgm:cxn modelId="{2430536E-4B2C-4504-828B-A614A320FA96}" type="presParOf" srcId="{FEC28403-963A-4505-B52B-BA165FF1C73F}" destId="{3EFFF706-C471-4965-8F0D-AEC11923E976}" srcOrd="0" destOrd="0" presId="urn:microsoft.com/office/officeart/2005/8/layout/list1"/>
    <dgm:cxn modelId="{B1C152DF-7ECF-4539-BB1A-2B79092DDE35}" type="presParOf" srcId="{FEC28403-963A-4505-B52B-BA165FF1C73F}" destId="{CF57D0B9-02E5-4CCC-A5E2-4A99D8E48A64}" srcOrd="1" destOrd="0" presId="urn:microsoft.com/office/officeart/2005/8/layout/list1"/>
    <dgm:cxn modelId="{06D6702F-8E82-4DAC-88B8-3D4B200CA4F0}" type="presParOf" srcId="{3AC9F460-4A2E-42BD-9CEB-4E7106159B0D}" destId="{5F68C875-0AF1-4FC4-80E6-9B4E39298568}" srcOrd="13" destOrd="0" presId="urn:microsoft.com/office/officeart/2005/8/layout/list1"/>
    <dgm:cxn modelId="{732BA216-D27F-4D2D-8FA1-1A8D4D5622B2}" type="presParOf" srcId="{3AC9F460-4A2E-42BD-9CEB-4E7106159B0D}" destId="{5BFA5462-18C7-4F1A-8D74-81B627D92737}" srcOrd="14" destOrd="0" presId="urn:microsoft.com/office/officeart/2005/8/layout/list1"/>
    <dgm:cxn modelId="{A25B5FC7-D6EC-41CD-862C-70023F5AE2FD}" type="presParOf" srcId="{3AC9F460-4A2E-42BD-9CEB-4E7106159B0D}" destId="{79746293-36F3-46EB-A13C-46052E0C05C6}" srcOrd="15" destOrd="0" presId="urn:microsoft.com/office/officeart/2005/8/layout/list1"/>
    <dgm:cxn modelId="{104255B6-E094-4ECB-AFB0-2BA4557BB0E0}" type="presParOf" srcId="{3AC9F460-4A2E-42BD-9CEB-4E7106159B0D}" destId="{5471D436-0E7E-491E-A1D1-9B5C031BD879}" srcOrd="16" destOrd="0" presId="urn:microsoft.com/office/officeart/2005/8/layout/list1"/>
    <dgm:cxn modelId="{22078585-340A-406D-9C5B-D25EA3AF3095}" type="presParOf" srcId="{5471D436-0E7E-491E-A1D1-9B5C031BD879}" destId="{BD91EF89-5B41-46D8-AC63-717103B4B103}" srcOrd="0" destOrd="0" presId="urn:microsoft.com/office/officeart/2005/8/layout/list1"/>
    <dgm:cxn modelId="{0E925574-86E9-4818-B94B-326E05EEAC92}" type="presParOf" srcId="{5471D436-0E7E-491E-A1D1-9B5C031BD879}" destId="{C6850E88-7331-47BB-8686-BA6B16BF63A7}" srcOrd="1" destOrd="0" presId="urn:microsoft.com/office/officeart/2005/8/layout/list1"/>
    <dgm:cxn modelId="{C14FA55C-D551-4650-824D-4153477A5CBC}" type="presParOf" srcId="{3AC9F460-4A2E-42BD-9CEB-4E7106159B0D}" destId="{AD66AFAF-0CCA-47BC-9E26-F4499DDB0F13}" srcOrd="17" destOrd="0" presId="urn:microsoft.com/office/officeart/2005/8/layout/list1"/>
    <dgm:cxn modelId="{0B6ACB3C-8103-49EB-B77F-8AA4CC288C03}" type="presParOf" srcId="{3AC9F460-4A2E-42BD-9CEB-4E7106159B0D}" destId="{6008C67F-C34D-4905-AC4D-93E55CB98D7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BC91C2-F84F-4F35-A69C-F99E28ECFB8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94466620-639E-4D6F-ABD0-3B192D95690D}">
      <dgm:prSet phldrT="[Text]"/>
      <dgm:spPr>
        <a:solidFill>
          <a:srgbClr val="92D050"/>
        </a:solidFill>
      </dgm:spPr>
      <dgm:t>
        <a:bodyPr/>
        <a:lstStyle/>
        <a:p>
          <a:r>
            <a:rPr lang="en-GB" dirty="0" smtClean="0"/>
            <a:t>A.</a:t>
          </a:r>
          <a:endParaRPr lang="en-GB" dirty="0"/>
        </a:p>
      </dgm:t>
    </dgm:pt>
    <dgm:pt modelId="{2C5AC054-898C-480C-9816-18FE2811CE09}" type="parTrans" cxnId="{67A14C81-D292-46A5-BD1F-23BE041CD262}">
      <dgm:prSet/>
      <dgm:spPr/>
      <dgm:t>
        <a:bodyPr/>
        <a:lstStyle/>
        <a:p>
          <a:endParaRPr lang="en-GB"/>
        </a:p>
      </dgm:t>
    </dgm:pt>
    <dgm:pt modelId="{9DB0DA7F-3193-4ADA-9B2B-628DBB18F785}" type="sibTrans" cxnId="{67A14C81-D292-46A5-BD1F-23BE041CD262}">
      <dgm:prSet/>
      <dgm:spPr/>
      <dgm:t>
        <a:bodyPr/>
        <a:lstStyle/>
        <a:p>
          <a:endParaRPr lang="en-GB"/>
        </a:p>
      </dgm:t>
    </dgm:pt>
    <dgm:pt modelId="{4B938BAD-F5A4-4EAC-B711-F3329CA8A91C}">
      <dgm:prSet phldrT="[Text]"/>
      <dgm:spPr>
        <a:solidFill>
          <a:srgbClr val="92D050">
            <a:alpha val="90000"/>
          </a:srgbClr>
        </a:solidFill>
      </dgm:spPr>
      <dgm:t>
        <a:bodyPr/>
        <a:lstStyle/>
        <a:p>
          <a:pPr algn="ctr"/>
          <a:r>
            <a:rPr lang="en-GB" dirty="0" smtClean="0"/>
            <a:t>35%</a:t>
          </a:r>
          <a:endParaRPr lang="en-GB" dirty="0"/>
        </a:p>
      </dgm:t>
    </dgm:pt>
    <dgm:pt modelId="{317F1560-676D-4410-BF9E-1FC76974CD6D}" type="parTrans" cxnId="{357435DF-DA7C-48FE-9E8C-5E888EC312FB}">
      <dgm:prSet/>
      <dgm:spPr/>
      <dgm:t>
        <a:bodyPr/>
        <a:lstStyle/>
        <a:p>
          <a:endParaRPr lang="en-GB"/>
        </a:p>
      </dgm:t>
    </dgm:pt>
    <dgm:pt modelId="{82A50917-7995-4F40-9EA6-E41A24EE9A2A}" type="sibTrans" cxnId="{357435DF-DA7C-48FE-9E8C-5E888EC312FB}">
      <dgm:prSet/>
      <dgm:spPr/>
      <dgm:t>
        <a:bodyPr/>
        <a:lstStyle/>
        <a:p>
          <a:endParaRPr lang="en-GB"/>
        </a:p>
      </dgm:t>
    </dgm:pt>
    <dgm:pt modelId="{D01B477C-1216-439B-A3DC-D2FC17D2B3F4}">
      <dgm:prSet phldrT="[Text]"/>
      <dgm:spPr>
        <a:solidFill>
          <a:schemeClr val="accent1">
            <a:lumMod val="75000"/>
          </a:schemeClr>
        </a:solidFill>
      </dgm:spPr>
      <dgm:t>
        <a:bodyPr/>
        <a:lstStyle/>
        <a:p>
          <a:r>
            <a:rPr lang="en-GB" dirty="0" smtClean="0"/>
            <a:t>B.</a:t>
          </a:r>
          <a:endParaRPr lang="en-GB" dirty="0"/>
        </a:p>
      </dgm:t>
    </dgm:pt>
    <dgm:pt modelId="{76E45430-A4F2-4A01-8DE1-34EBB1EF2E1C}" type="parTrans" cxnId="{26BD2563-0668-426E-AF06-8026E75E86D9}">
      <dgm:prSet/>
      <dgm:spPr/>
      <dgm:t>
        <a:bodyPr/>
        <a:lstStyle/>
        <a:p>
          <a:endParaRPr lang="en-GB"/>
        </a:p>
      </dgm:t>
    </dgm:pt>
    <dgm:pt modelId="{900DE5CA-81E2-4E44-A9CC-FB326468D6BA}" type="sibTrans" cxnId="{26BD2563-0668-426E-AF06-8026E75E86D9}">
      <dgm:prSet/>
      <dgm:spPr/>
      <dgm:t>
        <a:bodyPr/>
        <a:lstStyle/>
        <a:p>
          <a:endParaRPr lang="en-GB"/>
        </a:p>
      </dgm:t>
    </dgm:pt>
    <dgm:pt modelId="{42EEE6B9-37A9-40D5-BC39-24703E1ECB8F}">
      <dgm:prSet phldrT="[Text]"/>
      <dgm:spPr>
        <a:solidFill>
          <a:schemeClr val="accent1">
            <a:lumMod val="75000"/>
            <a:alpha val="90000"/>
          </a:schemeClr>
        </a:solidFill>
      </dgm:spPr>
      <dgm:t>
        <a:bodyPr/>
        <a:lstStyle/>
        <a:p>
          <a:pPr algn="ctr"/>
          <a:r>
            <a:rPr lang="en-GB" dirty="0" smtClean="0"/>
            <a:t>71%</a:t>
          </a:r>
          <a:endParaRPr lang="en-GB" dirty="0"/>
        </a:p>
      </dgm:t>
    </dgm:pt>
    <dgm:pt modelId="{412667EC-B5BB-4812-AF61-0BF876AFE8EF}" type="parTrans" cxnId="{C4B9B421-33C1-4D9B-8CDC-01419919B413}">
      <dgm:prSet/>
      <dgm:spPr/>
      <dgm:t>
        <a:bodyPr/>
        <a:lstStyle/>
        <a:p>
          <a:endParaRPr lang="en-GB"/>
        </a:p>
      </dgm:t>
    </dgm:pt>
    <dgm:pt modelId="{80151943-1A52-4BEA-8A71-0FD1267A7224}" type="sibTrans" cxnId="{C4B9B421-33C1-4D9B-8CDC-01419919B413}">
      <dgm:prSet/>
      <dgm:spPr/>
      <dgm:t>
        <a:bodyPr/>
        <a:lstStyle/>
        <a:p>
          <a:endParaRPr lang="en-GB"/>
        </a:p>
      </dgm:t>
    </dgm:pt>
    <dgm:pt modelId="{8665C21C-1233-4669-868D-48E2B243A0C5}">
      <dgm:prSet phldrT="[Text]"/>
      <dgm:spPr>
        <a:solidFill>
          <a:srgbClr val="7030A0"/>
        </a:solidFill>
      </dgm:spPr>
      <dgm:t>
        <a:bodyPr/>
        <a:lstStyle/>
        <a:p>
          <a:r>
            <a:rPr lang="en-GB" dirty="0" smtClean="0"/>
            <a:t>C.</a:t>
          </a:r>
          <a:endParaRPr lang="en-GB" dirty="0"/>
        </a:p>
      </dgm:t>
    </dgm:pt>
    <dgm:pt modelId="{16017239-A050-441E-A14E-68DA3C1BEC28}" type="parTrans" cxnId="{66230C5B-D6E6-4A33-B80F-AEF23CB4B291}">
      <dgm:prSet/>
      <dgm:spPr/>
      <dgm:t>
        <a:bodyPr/>
        <a:lstStyle/>
        <a:p>
          <a:endParaRPr lang="en-GB"/>
        </a:p>
      </dgm:t>
    </dgm:pt>
    <dgm:pt modelId="{D5CE1206-EA90-424F-ADAD-8569082FBE6C}" type="sibTrans" cxnId="{66230C5B-D6E6-4A33-B80F-AEF23CB4B291}">
      <dgm:prSet/>
      <dgm:spPr/>
      <dgm:t>
        <a:bodyPr/>
        <a:lstStyle/>
        <a:p>
          <a:endParaRPr lang="en-GB"/>
        </a:p>
      </dgm:t>
    </dgm:pt>
    <dgm:pt modelId="{19C91230-A456-447B-8811-4C9A8517AF43}">
      <dgm:prSet phldrT="[Text]"/>
      <dgm:spPr>
        <a:solidFill>
          <a:srgbClr val="7030A0">
            <a:alpha val="90000"/>
          </a:srgbClr>
        </a:solidFill>
      </dgm:spPr>
      <dgm:t>
        <a:bodyPr/>
        <a:lstStyle/>
        <a:p>
          <a:pPr algn="ctr"/>
          <a:r>
            <a:rPr lang="en-GB" dirty="0" smtClean="0"/>
            <a:t>85%</a:t>
          </a:r>
          <a:endParaRPr lang="en-GB" dirty="0"/>
        </a:p>
      </dgm:t>
    </dgm:pt>
    <dgm:pt modelId="{F0BA906F-D197-4CF6-9763-B9AA49FD5939}" type="parTrans" cxnId="{FC50DFF7-4EE3-41E9-B7A7-A9E7EF1666AD}">
      <dgm:prSet/>
      <dgm:spPr/>
      <dgm:t>
        <a:bodyPr/>
        <a:lstStyle/>
        <a:p>
          <a:endParaRPr lang="en-GB"/>
        </a:p>
      </dgm:t>
    </dgm:pt>
    <dgm:pt modelId="{9D5312B6-5D81-4B09-B948-F5061721A7E1}" type="sibTrans" cxnId="{FC50DFF7-4EE3-41E9-B7A7-A9E7EF1666AD}">
      <dgm:prSet/>
      <dgm:spPr/>
      <dgm:t>
        <a:bodyPr/>
        <a:lstStyle/>
        <a:p>
          <a:endParaRPr lang="en-GB"/>
        </a:p>
      </dgm:t>
    </dgm:pt>
    <dgm:pt modelId="{3AC8588B-8333-4FA2-8E23-EB2A12739BF8}" type="pres">
      <dgm:prSet presAssocID="{1EBC91C2-F84F-4F35-A69C-F99E28ECFB85}" presName="Name0" presStyleCnt="0">
        <dgm:presLayoutVars>
          <dgm:dir/>
          <dgm:animLvl val="lvl"/>
          <dgm:resizeHandles val="exact"/>
        </dgm:presLayoutVars>
      </dgm:prSet>
      <dgm:spPr/>
      <dgm:t>
        <a:bodyPr/>
        <a:lstStyle/>
        <a:p>
          <a:endParaRPr lang="en-GB"/>
        </a:p>
      </dgm:t>
    </dgm:pt>
    <dgm:pt modelId="{761141EF-E75D-4628-A98D-4A8A1799721E}" type="pres">
      <dgm:prSet presAssocID="{94466620-639E-4D6F-ABD0-3B192D95690D}" presName="linNode" presStyleCnt="0"/>
      <dgm:spPr/>
      <dgm:t>
        <a:bodyPr/>
        <a:lstStyle/>
        <a:p>
          <a:endParaRPr lang="en-US"/>
        </a:p>
      </dgm:t>
    </dgm:pt>
    <dgm:pt modelId="{B5590065-1C11-460E-836D-9650B6AB477B}" type="pres">
      <dgm:prSet presAssocID="{94466620-639E-4D6F-ABD0-3B192D95690D}" presName="parentText" presStyleLbl="node1" presStyleIdx="0" presStyleCnt="3">
        <dgm:presLayoutVars>
          <dgm:chMax val="1"/>
          <dgm:bulletEnabled val="1"/>
        </dgm:presLayoutVars>
      </dgm:prSet>
      <dgm:spPr/>
      <dgm:t>
        <a:bodyPr/>
        <a:lstStyle/>
        <a:p>
          <a:endParaRPr lang="en-GB"/>
        </a:p>
      </dgm:t>
    </dgm:pt>
    <dgm:pt modelId="{2662754B-84CB-4956-89D8-AF55C3680A16}" type="pres">
      <dgm:prSet presAssocID="{94466620-639E-4D6F-ABD0-3B192D95690D}" presName="descendantText" presStyleLbl="alignAccFollowNode1" presStyleIdx="0" presStyleCnt="3">
        <dgm:presLayoutVars>
          <dgm:bulletEnabled val="1"/>
        </dgm:presLayoutVars>
      </dgm:prSet>
      <dgm:spPr/>
      <dgm:t>
        <a:bodyPr/>
        <a:lstStyle/>
        <a:p>
          <a:endParaRPr lang="en-GB"/>
        </a:p>
      </dgm:t>
    </dgm:pt>
    <dgm:pt modelId="{9E4564EF-5247-4ABE-ABAB-6E96A71D4588}" type="pres">
      <dgm:prSet presAssocID="{9DB0DA7F-3193-4ADA-9B2B-628DBB18F785}" presName="sp" presStyleCnt="0"/>
      <dgm:spPr/>
      <dgm:t>
        <a:bodyPr/>
        <a:lstStyle/>
        <a:p>
          <a:endParaRPr lang="en-US"/>
        </a:p>
      </dgm:t>
    </dgm:pt>
    <dgm:pt modelId="{A6FC9593-D397-4038-B0D4-4A9B19305EBE}" type="pres">
      <dgm:prSet presAssocID="{D01B477C-1216-439B-A3DC-D2FC17D2B3F4}" presName="linNode" presStyleCnt="0"/>
      <dgm:spPr/>
      <dgm:t>
        <a:bodyPr/>
        <a:lstStyle/>
        <a:p>
          <a:endParaRPr lang="en-US"/>
        </a:p>
      </dgm:t>
    </dgm:pt>
    <dgm:pt modelId="{5FDD04EE-E3A6-43C6-92D3-2A7DB7D89EC2}" type="pres">
      <dgm:prSet presAssocID="{D01B477C-1216-439B-A3DC-D2FC17D2B3F4}" presName="parentText" presStyleLbl="node1" presStyleIdx="1" presStyleCnt="3">
        <dgm:presLayoutVars>
          <dgm:chMax val="1"/>
          <dgm:bulletEnabled val="1"/>
        </dgm:presLayoutVars>
      </dgm:prSet>
      <dgm:spPr/>
      <dgm:t>
        <a:bodyPr/>
        <a:lstStyle/>
        <a:p>
          <a:endParaRPr lang="en-GB"/>
        </a:p>
      </dgm:t>
    </dgm:pt>
    <dgm:pt modelId="{CD9892D2-027A-4E99-9F9B-642B5377478C}" type="pres">
      <dgm:prSet presAssocID="{D01B477C-1216-439B-A3DC-D2FC17D2B3F4}" presName="descendantText" presStyleLbl="alignAccFollowNode1" presStyleIdx="1" presStyleCnt="3">
        <dgm:presLayoutVars>
          <dgm:bulletEnabled val="1"/>
        </dgm:presLayoutVars>
      </dgm:prSet>
      <dgm:spPr/>
      <dgm:t>
        <a:bodyPr/>
        <a:lstStyle/>
        <a:p>
          <a:endParaRPr lang="en-GB"/>
        </a:p>
      </dgm:t>
    </dgm:pt>
    <dgm:pt modelId="{EE2664AD-E30A-4046-8DE6-E7919374EC42}" type="pres">
      <dgm:prSet presAssocID="{900DE5CA-81E2-4E44-A9CC-FB326468D6BA}" presName="sp" presStyleCnt="0"/>
      <dgm:spPr/>
      <dgm:t>
        <a:bodyPr/>
        <a:lstStyle/>
        <a:p>
          <a:endParaRPr lang="en-US"/>
        </a:p>
      </dgm:t>
    </dgm:pt>
    <dgm:pt modelId="{605D5291-F3AF-4347-B746-4D1A68DEB864}" type="pres">
      <dgm:prSet presAssocID="{8665C21C-1233-4669-868D-48E2B243A0C5}" presName="linNode" presStyleCnt="0"/>
      <dgm:spPr/>
      <dgm:t>
        <a:bodyPr/>
        <a:lstStyle/>
        <a:p>
          <a:endParaRPr lang="en-US"/>
        </a:p>
      </dgm:t>
    </dgm:pt>
    <dgm:pt modelId="{41D05BDF-C24F-489A-A44C-B677126D74EE}" type="pres">
      <dgm:prSet presAssocID="{8665C21C-1233-4669-868D-48E2B243A0C5}" presName="parentText" presStyleLbl="node1" presStyleIdx="2" presStyleCnt="3">
        <dgm:presLayoutVars>
          <dgm:chMax val="1"/>
          <dgm:bulletEnabled val="1"/>
        </dgm:presLayoutVars>
      </dgm:prSet>
      <dgm:spPr/>
      <dgm:t>
        <a:bodyPr/>
        <a:lstStyle/>
        <a:p>
          <a:endParaRPr lang="en-GB"/>
        </a:p>
      </dgm:t>
    </dgm:pt>
    <dgm:pt modelId="{E1D80B12-56B7-4E15-8284-21E658A12585}" type="pres">
      <dgm:prSet presAssocID="{8665C21C-1233-4669-868D-48E2B243A0C5}" presName="descendantText" presStyleLbl="alignAccFollowNode1" presStyleIdx="2" presStyleCnt="3">
        <dgm:presLayoutVars>
          <dgm:bulletEnabled val="1"/>
        </dgm:presLayoutVars>
      </dgm:prSet>
      <dgm:spPr/>
      <dgm:t>
        <a:bodyPr/>
        <a:lstStyle/>
        <a:p>
          <a:endParaRPr lang="en-GB"/>
        </a:p>
      </dgm:t>
    </dgm:pt>
  </dgm:ptLst>
  <dgm:cxnLst>
    <dgm:cxn modelId="{D7F834AE-94A6-47E1-8EFE-CC75E326A680}" type="presOf" srcId="{8665C21C-1233-4669-868D-48E2B243A0C5}" destId="{41D05BDF-C24F-489A-A44C-B677126D74EE}" srcOrd="0" destOrd="0" presId="urn:microsoft.com/office/officeart/2005/8/layout/vList5"/>
    <dgm:cxn modelId="{357435DF-DA7C-48FE-9E8C-5E888EC312FB}" srcId="{94466620-639E-4D6F-ABD0-3B192D95690D}" destId="{4B938BAD-F5A4-4EAC-B711-F3329CA8A91C}" srcOrd="0" destOrd="0" parTransId="{317F1560-676D-4410-BF9E-1FC76974CD6D}" sibTransId="{82A50917-7995-4F40-9EA6-E41A24EE9A2A}"/>
    <dgm:cxn modelId="{67A14C81-D292-46A5-BD1F-23BE041CD262}" srcId="{1EBC91C2-F84F-4F35-A69C-F99E28ECFB85}" destId="{94466620-639E-4D6F-ABD0-3B192D95690D}" srcOrd="0" destOrd="0" parTransId="{2C5AC054-898C-480C-9816-18FE2811CE09}" sibTransId="{9DB0DA7F-3193-4ADA-9B2B-628DBB18F785}"/>
    <dgm:cxn modelId="{26BD2563-0668-426E-AF06-8026E75E86D9}" srcId="{1EBC91C2-F84F-4F35-A69C-F99E28ECFB85}" destId="{D01B477C-1216-439B-A3DC-D2FC17D2B3F4}" srcOrd="1" destOrd="0" parTransId="{76E45430-A4F2-4A01-8DE1-34EBB1EF2E1C}" sibTransId="{900DE5CA-81E2-4E44-A9CC-FB326468D6BA}"/>
    <dgm:cxn modelId="{76AC75A8-EA49-4113-9297-9CEC9695C535}" type="presOf" srcId="{1EBC91C2-F84F-4F35-A69C-F99E28ECFB85}" destId="{3AC8588B-8333-4FA2-8E23-EB2A12739BF8}" srcOrd="0" destOrd="0" presId="urn:microsoft.com/office/officeart/2005/8/layout/vList5"/>
    <dgm:cxn modelId="{42878687-4789-4A79-9B18-D0DF91A19040}" type="presOf" srcId="{4B938BAD-F5A4-4EAC-B711-F3329CA8A91C}" destId="{2662754B-84CB-4956-89D8-AF55C3680A16}" srcOrd="0" destOrd="0" presId="urn:microsoft.com/office/officeart/2005/8/layout/vList5"/>
    <dgm:cxn modelId="{66230C5B-D6E6-4A33-B80F-AEF23CB4B291}" srcId="{1EBC91C2-F84F-4F35-A69C-F99E28ECFB85}" destId="{8665C21C-1233-4669-868D-48E2B243A0C5}" srcOrd="2" destOrd="0" parTransId="{16017239-A050-441E-A14E-68DA3C1BEC28}" sibTransId="{D5CE1206-EA90-424F-ADAD-8569082FBE6C}"/>
    <dgm:cxn modelId="{F859CAA6-DBD7-4B1C-A6DC-4D320558344B}" type="presOf" srcId="{D01B477C-1216-439B-A3DC-D2FC17D2B3F4}" destId="{5FDD04EE-E3A6-43C6-92D3-2A7DB7D89EC2}" srcOrd="0" destOrd="0" presId="urn:microsoft.com/office/officeart/2005/8/layout/vList5"/>
    <dgm:cxn modelId="{6B5E3574-5E83-4B8A-A892-8426473D144E}" type="presOf" srcId="{94466620-639E-4D6F-ABD0-3B192D95690D}" destId="{B5590065-1C11-460E-836D-9650B6AB477B}" srcOrd="0" destOrd="0" presId="urn:microsoft.com/office/officeart/2005/8/layout/vList5"/>
    <dgm:cxn modelId="{85093958-C88A-4B8C-908C-C22CA1F4C4BF}" type="presOf" srcId="{19C91230-A456-447B-8811-4C9A8517AF43}" destId="{E1D80B12-56B7-4E15-8284-21E658A12585}" srcOrd="0" destOrd="0" presId="urn:microsoft.com/office/officeart/2005/8/layout/vList5"/>
    <dgm:cxn modelId="{C4B9B421-33C1-4D9B-8CDC-01419919B413}" srcId="{D01B477C-1216-439B-A3DC-D2FC17D2B3F4}" destId="{42EEE6B9-37A9-40D5-BC39-24703E1ECB8F}" srcOrd="0" destOrd="0" parTransId="{412667EC-B5BB-4812-AF61-0BF876AFE8EF}" sibTransId="{80151943-1A52-4BEA-8A71-0FD1267A7224}"/>
    <dgm:cxn modelId="{FC50DFF7-4EE3-41E9-B7A7-A9E7EF1666AD}" srcId="{8665C21C-1233-4669-868D-48E2B243A0C5}" destId="{19C91230-A456-447B-8811-4C9A8517AF43}" srcOrd="0" destOrd="0" parTransId="{F0BA906F-D197-4CF6-9763-B9AA49FD5939}" sibTransId="{9D5312B6-5D81-4B09-B948-F5061721A7E1}"/>
    <dgm:cxn modelId="{A6377A5A-B357-4CE1-B364-CD6F9151FAB7}" type="presOf" srcId="{42EEE6B9-37A9-40D5-BC39-24703E1ECB8F}" destId="{CD9892D2-027A-4E99-9F9B-642B5377478C}" srcOrd="0" destOrd="0" presId="urn:microsoft.com/office/officeart/2005/8/layout/vList5"/>
    <dgm:cxn modelId="{0FAE011E-3050-4FDB-A9AA-65F8DCF3465C}" type="presParOf" srcId="{3AC8588B-8333-4FA2-8E23-EB2A12739BF8}" destId="{761141EF-E75D-4628-A98D-4A8A1799721E}" srcOrd="0" destOrd="0" presId="urn:microsoft.com/office/officeart/2005/8/layout/vList5"/>
    <dgm:cxn modelId="{D7A9BB37-AD54-4D12-AFBD-F613624FFA8A}" type="presParOf" srcId="{761141EF-E75D-4628-A98D-4A8A1799721E}" destId="{B5590065-1C11-460E-836D-9650B6AB477B}" srcOrd="0" destOrd="0" presId="urn:microsoft.com/office/officeart/2005/8/layout/vList5"/>
    <dgm:cxn modelId="{50E41BA4-6F89-4E29-AF61-56C8D03C0111}" type="presParOf" srcId="{761141EF-E75D-4628-A98D-4A8A1799721E}" destId="{2662754B-84CB-4956-89D8-AF55C3680A16}" srcOrd="1" destOrd="0" presId="urn:microsoft.com/office/officeart/2005/8/layout/vList5"/>
    <dgm:cxn modelId="{59407274-E17D-4345-8D4C-A1370E237B60}" type="presParOf" srcId="{3AC8588B-8333-4FA2-8E23-EB2A12739BF8}" destId="{9E4564EF-5247-4ABE-ABAB-6E96A71D4588}" srcOrd="1" destOrd="0" presId="urn:microsoft.com/office/officeart/2005/8/layout/vList5"/>
    <dgm:cxn modelId="{919DCFB4-FAAB-41A2-A25C-0C1E599741D8}" type="presParOf" srcId="{3AC8588B-8333-4FA2-8E23-EB2A12739BF8}" destId="{A6FC9593-D397-4038-B0D4-4A9B19305EBE}" srcOrd="2" destOrd="0" presId="urn:microsoft.com/office/officeart/2005/8/layout/vList5"/>
    <dgm:cxn modelId="{A30EB2ED-296B-4B32-95FD-487D299063D5}" type="presParOf" srcId="{A6FC9593-D397-4038-B0D4-4A9B19305EBE}" destId="{5FDD04EE-E3A6-43C6-92D3-2A7DB7D89EC2}" srcOrd="0" destOrd="0" presId="urn:microsoft.com/office/officeart/2005/8/layout/vList5"/>
    <dgm:cxn modelId="{890608F0-3FB1-43A9-A8D2-8F08EF8ED9F7}" type="presParOf" srcId="{A6FC9593-D397-4038-B0D4-4A9B19305EBE}" destId="{CD9892D2-027A-4E99-9F9B-642B5377478C}" srcOrd="1" destOrd="0" presId="urn:microsoft.com/office/officeart/2005/8/layout/vList5"/>
    <dgm:cxn modelId="{37711AD1-15FD-4D75-ABCF-BE1DFFC5AC5D}" type="presParOf" srcId="{3AC8588B-8333-4FA2-8E23-EB2A12739BF8}" destId="{EE2664AD-E30A-4046-8DE6-E7919374EC42}" srcOrd="3" destOrd="0" presId="urn:microsoft.com/office/officeart/2005/8/layout/vList5"/>
    <dgm:cxn modelId="{9CF4218D-F89B-4161-ACEA-6D746CB06374}" type="presParOf" srcId="{3AC8588B-8333-4FA2-8E23-EB2A12739BF8}" destId="{605D5291-F3AF-4347-B746-4D1A68DEB864}" srcOrd="4" destOrd="0" presId="urn:microsoft.com/office/officeart/2005/8/layout/vList5"/>
    <dgm:cxn modelId="{F30F95E5-BA0B-4B47-89A1-107B588660F5}" type="presParOf" srcId="{605D5291-F3AF-4347-B746-4D1A68DEB864}" destId="{41D05BDF-C24F-489A-A44C-B677126D74EE}" srcOrd="0" destOrd="0" presId="urn:microsoft.com/office/officeart/2005/8/layout/vList5"/>
    <dgm:cxn modelId="{5D9EE1C2-725E-47DA-B329-2B006FD1C6F2}" type="presParOf" srcId="{605D5291-F3AF-4347-B746-4D1A68DEB864}" destId="{E1D80B12-56B7-4E15-8284-21E658A125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BC91C2-F84F-4F35-A69C-F99E28ECFB8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94466620-639E-4D6F-ABD0-3B192D95690D}">
      <dgm:prSet phldrT="[Text]"/>
      <dgm:spPr>
        <a:solidFill>
          <a:schemeClr val="accent6"/>
        </a:solidFill>
      </dgm:spPr>
      <dgm:t>
        <a:bodyPr/>
        <a:lstStyle/>
        <a:p>
          <a:r>
            <a:rPr lang="en-GB" dirty="0" smtClean="0"/>
            <a:t>A.</a:t>
          </a:r>
          <a:endParaRPr lang="en-GB" dirty="0"/>
        </a:p>
      </dgm:t>
    </dgm:pt>
    <dgm:pt modelId="{2C5AC054-898C-480C-9816-18FE2811CE09}" type="parTrans" cxnId="{67A14C81-D292-46A5-BD1F-23BE041CD262}">
      <dgm:prSet/>
      <dgm:spPr/>
      <dgm:t>
        <a:bodyPr/>
        <a:lstStyle/>
        <a:p>
          <a:endParaRPr lang="en-GB"/>
        </a:p>
      </dgm:t>
    </dgm:pt>
    <dgm:pt modelId="{9DB0DA7F-3193-4ADA-9B2B-628DBB18F785}" type="sibTrans" cxnId="{67A14C81-D292-46A5-BD1F-23BE041CD262}">
      <dgm:prSet/>
      <dgm:spPr/>
      <dgm:t>
        <a:bodyPr/>
        <a:lstStyle/>
        <a:p>
          <a:endParaRPr lang="en-GB"/>
        </a:p>
      </dgm:t>
    </dgm:pt>
    <dgm:pt modelId="{4B938BAD-F5A4-4EAC-B711-F3329CA8A91C}">
      <dgm:prSet phldrT="[Text]"/>
      <dgm:spPr>
        <a:solidFill>
          <a:schemeClr val="accent6">
            <a:alpha val="90000"/>
          </a:schemeClr>
        </a:solidFill>
      </dgm:spPr>
      <dgm:t>
        <a:bodyPr/>
        <a:lstStyle/>
        <a:p>
          <a:pPr algn="l"/>
          <a:r>
            <a:rPr lang="en-GB" b="0" dirty="0" smtClean="0">
              <a:latin typeface="Candara" panose="020E0502030303020204" pitchFamily="34" charset="0"/>
            </a:rPr>
            <a:t>Agree</a:t>
          </a:r>
          <a:endParaRPr lang="en-GB" b="0" dirty="0">
            <a:latin typeface="Candara" panose="020E0502030303020204" pitchFamily="34" charset="0"/>
          </a:endParaRPr>
        </a:p>
      </dgm:t>
    </dgm:pt>
    <dgm:pt modelId="{317F1560-676D-4410-BF9E-1FC76974CD6D}" type="parTrans" cxnId="{357435DF-DA7C-48FE-9E8C-5E888EC312FB}">
      <dgm:prSet/>
      <dgm:spPr/>
      <dgm:t>
        <a:bodyPr/>
        <a:lstStyle/>
        <a:p>
          <a:endParaRPr lang="en-GB"/>
        </a:p>
      </dgm:t>
    </dgm:pt>
    <dgm:pt modelId="{82A50917-7995-4F40-9EA6-E41A24EE9A2A}" type="sibTrans" cxnId="{357435DF-DA7C-48FE-9E8C-5E888EC312FB}">
      <dgm:prSet/>
      <dgm:spPr/>
      <dgm:t>
        <a:bodyPr/>
        <a:lstStyle/>
        <a:p>
          <a:endParaRPr lang="en-GB"/>
        </a:p>
      </dgm:t>
    </dgm:pt>
    <dgm:pt modelId="{D01B477C-1216-439B-A3DC-D2FC17D2B3F4}">
      <dgm:prSet phldrT="[Text]"/>
      <dgm:spPr>
        <a:solidFill>
          <a:schemeClr val="accent1"/>
        </a:solidFill>
      </dgm:spPr>
      <dgm:t>
        <a:bodyPr/>
        <a:lstStyle/>
        <a:p>
          <a:r>
            <a:rPr lang="en-GB" dirty="0" smtClean="0"/>
            <a:t>B.</a:t>
          </a:r>
          <a:endParaRPr lang="en-GB" dirty="0"/>
        </a:p>
      </dgm:t>
    </dgm:pt>
    <dgm:pt modelId="{76E45430-A4F2-4A01-8DE1-34EBB1EF2E1C}" type="parTrans" cxnId="{26BD2563-0668-426E-AF06-8026E75E86D9}">
      <dgm:prSet/>
      <dgm:spPr/>
      <dgm:t>
        <a:bodyPr/>
        <a:lstStyle/>
        <a:p>
          <a:endParaRPr lang="en-GB"/>
        </a:p>
      </dgm:t>
    </dgm:pt>
    <dgm:pt modelId="{900DE5CA-81E2-4E44-A9CC-FB326468D6BA}" type="sibTrans" cxnId="{26BD2563-0668-426E-AF06-8026E75E86D9}">
      <dgm:prSet/>
      <dgm:spPr/>
      <dgm:t>
        <a:bodyPr/>
        <a:lstStyle/>
        <a:p>
          <a:endParaRPr lang="en-GB"/>
        </a:p>
      </dgm:t>
    </dgm:pt>
    <dgm:pt modelId="{42EEE6B9-37A9-40D5-BC39-24703E1ECB8F}">
      <dgm:prSet phldrT="[Text]"/>
      <dgm:spPr>
        <a:solidFill>
          <a:schemeClr val="accent1">
            <a:alpha val="90000"/>
          </a:schemeClr>
        </a:solidFill>
      </dgm:spPr>
      <dgm:t>
        <a:bodyPr/>
        <a:lstStyle/>
        <a:p>
          <a:pPr algn="l"/>
          <a:r>
            <a:rPr lang="en-GB" dirty="0" smtClean="0"/>
            <a:t>Disagree </a:t>
          </a:r>
          <a:endParaRPr lang="en-GB" dirty="0"/>
        </a:p>
      </dgm:t>
    </dgm:pt>
    <dgm:pt modelId="{412667EC-B5BB-4812-AF61-0BF876AFE8EF}" type="parTrans" cxnId="{C4B9B421-33C1-4D9B-8CDC-01419919B413}">
      <dgm:prSet/>
      <dgm:spPr/>
      <dgm:t>
        <a:bodyPr/>
        <a:lstStyle/>
        <a:p>
          <a:endParaRPr lang="en-GB"/>
        </a:p>
      </dgm:t>
    </dgm:pt>
    <dgm:pt modelId="{80151943-1A52-4BEA-8A71-0FD1267A7224}" type="sibTrans" cxnId="{C4B9B421-33C1-4D9B-8CDC-01419919B413}">
      <dgm:prSet/>
      <dgm:spPr/>
      <dgm:t>
        <a:bodyPr/>
        <a:lstStyle/>
        <a:p>
          <a:endParaRPr lang="en-GB"/>
        </a:p>
      </dgm:t>
    </dgm:pt>
    <dgm:pt modelId="{8665C21C-1233-4669-868D-48E2B243A0C5}">
      <dgm:prSet phldrT="[Text]"/>
      <dgm:spPr>
        <a:solidFill>
          <a:srgbClr val="7030A0"/>
        </a:solidFill>
      </dgm:spPr>
      <dgm:t>
        <a:bodyPr/>
        <a:lstStyle/>
        <a:p>
          <a:r>
            <a:rPr lang="en-GB" dirty="0" smtClean="0"/>
            <a:t>C.</a:t>
          </a:r>
          <a:endParaRPr lang="en-GB" dirty="0"/>
        </a:p>
      </dgm:t>
    </dgm:pt>
    <dgm:pt modelId="{16017239-A050-441E-A14E-68DA3C1BEC28}" type="parTrans" cxnId="{66230C5B-D6E6-4A33-B80F-AEF23CB4B291}">
      <dgm:prSet/>
      <dgm:spPr/>
      <dgm:t>
        <a:bodyPr/>
        <a:lstStyle/>
        <a:p>
          <a:endParaRPr lang="en-GB"/>
        </a:p>
      </dgm:t>
    </dgm:pt>
    <dgm:pt modelId="{D5CE1206-EA90-424F-ADAD-8569082FBE6C}" type="sibTrans" cxnId="{66230C5B-D6E6-4A33-B80F-AEF23CB4B291}">
      <dgm:prSet/>
      <dgm:spPr/>
      <dgm:t>
        <a:bodyPr/>
        <a:lstStyle/>
        <a:p>
          <a:endParaRPr lang="en-GB"/>
        </a:p>
      </dgm:t>
    </dgm:pt>
    <dgm:pt modelId="{19C91230-A456-447B-8811-4C9A8517AF43}">
      <dgm:prSet phldrT="[Text]"/>
      <dgm:spPr>
        <a:solidFill>
          <a:srgbClr val="7030A0">
            <a:alpha val="90000"/>
          </a:srgbClr>
        </a:solidFill>
      </dgm:spPr>
      <dgm:t>
        <a:bodyPr/>
        <a:lstStyle/>
        <a:p>
          <a:pPr algn="l"/>
          <a:r>
            <a:rPr lang="en-GB" dirty="0" smtClean="0"/>
            <a:t>Unsure</a:t>
          </a:r>
          <a:endParaRPr lang="en-GB" dirty="0"/>
        </a:p>
      </dgm:t>
    </dgm:pt>
    <dgm:pt modelId="{F0BA906F-D197-4CF6-9763-B9AA49FD5939}" type="parTrans" cxnId="{FC50DFF7-4EE3-41E9-B7A7-A9E7EF1666AD}">
      <dgm:prSet/>
      <dgm:spPr/>
      <dgm:t>
        <a:bodyPr/>
        <a:lstStyle/>
        <a:p>
          <a:endParaRPr lang="en-GB"/>
        </a:p>
      </dgm:t>
    </dgm:pt>
    <dgm:pt modelId="{9D5312B6-5D81-4B09-B948-F5061721A7E1}" type="sibTrans" cxnId="{FC50DFF7-4EE3-41E9-B7A7-A9E7EF1666AD}">
      <dgm:prSet/>
      <dgm:spPr/>
      <dgm:t>
        <a:bodyPr/>
        <a:lstStyle/>
        <a:p>
          <a:endParaRPr lang="en-GB"/>
        </a:p>
      </dgm:t>
    </dgm:pt>
    <dgm:pt modelId="{3AC8588B-8333-4FA2-8E23-EB2A12739BF8}" type="pres">
      <dgm:prSet presAssocID="{1EBC91C2-F84F-4F35-A69C-F99E28ECFB85}" presName="Name0" presStyleCnt="0">
        <dgm:presLayoutVars>
          <dgm:dir/>
          <dgm:animLvl val="lvl"/>
          <dgm:resizeHandles val="exact"/>
        </dgm:presLayoutVars>
      </dgm:prSet>
      <dgm:spPr/>
      <dgm:t>
        <a:bodyPr/>
        <a:lstStyle/>
        <a:p>
          <a:endParaRPr lang="en-GB"/>
        </a:p>
      </dgm:t>
    </dgm:pt>
    <dgm:pt modelId="{761141EF-E75D-4628-A98D-4A8A1799721E}" type="pres">
      <dgm:prSet presAssocID="{94466620-639E-4D6F-ABD0-3B192D95690D}" presName="linNode" presStyleCnt="0"/>
      <dgm:spPr/>
      <dgm:t>
        <a:bodyPr/>
        <a:lstStyle/>
        <a:p>
          <a:endParaRPr lang="en-US"/>
        </a:p>
      </dgm:t>
    </dgm:pt>
    <dgm:pt modelId="{B5590065-1C11-460E-836D-9650B6AB477B}" type="pres">
      <dgm:prSet presAssocID="{94466620-639E-4D6F-ABD0-3B192D95690D}" presName="parentText" presStyleLbl="node1" presStyleIdx="0" presStyleCnt="3">
        <dgm:presLayoutVars>
          <dgm:chMax val="1"/>
          <dgm:bulletEnabled val="1"/>
        </dgm:presLayoutVars>
      </dgm:prSet>
      <dgm:spPr/>
      <dgm:t>
        <a:bodyPr/>
        <a:lstStyle/>
        <a:p>
          <a:endParaRPr lang="en-GB"/>
        </a:p>
      </dgm:t>
    </dgm:pt>
    <dgm:pt modelId="{2662754B-84CB-4956-89D8-AF55C3680A16}" type="pres">
      <dgm:prSet presAssocID="{94466620-639E-4D6F-ABD0-3B192D95690D}" presName="descendantText" presStyleLbl="alignAccFollowNode1" presStyleIdx="0" presStyleCnt="3">
        <dgm:presLayoutVars>
          <dgm:bulletEnabled val="1"/>
        </dgm:presLayoutVars>
      </dgm:prSet>
      <dgm:spPr/>
      <dgm:t>
        <a:bodyPr/>
        <a:lstStyle/>
        <a:p>
          <a:endParaRPr lang="en-GB"/>
        </a:p>
      </dgm:t>
    </dgm:pt>
    <dgm:pt modelId="{9E4564EF-5247-4ABE-ABAB-6E96A71D4588}" type="pres">
      <dgm:prSet presAssocID="{9DB0DA7F-3193-4ADA-9B2B-628DBB18F785}" presName="sp" presStyleCnt="0"/>
      <dgm:spPr/>
      <dgm:t>
        <a:bodyPr/>
        <a:lstStyle/>
        <a:p>
          <a:endParaRPr lang="en-US"/>
        </a:p>
      </dgm:t>
    </dgm:pt>
    <dgm:pt modelId="{A6FC9593-D397-4038-B0D4-4A9B19305EBE}" type="pres">
      <dgm:prSet presAssocID="{D01B477C-1216-439B-A3DC-D2FC17D2B3F4}" presName="linNode" presStyleCnt="0"/>
      <dgm:spPr/>
      <dgm:t>
        <a:bodyPr/>
        <a:lstStyle/>
        <a:p>
          <a:endParaRPr lang="en-US"/>
        </a:p>
      </dgm:t>
    </dgm:pt>
    <dgm:pt modelId="{5FDD04EE-E3A6-43C6-92D3-2A7DB7D89EC2}" type="pres">
      <dgm:prSet presAssocID="{D01B477C-1216-439B-A3DC-D2FC17D2B3F4}" presName="parentText" presStyleLbl="node1" presStyleIdx="1" presStyleCnt="3">
        <dgm:presLayoutVars>
          <dgm:chMax val="1"/>
          <dgm:bulletEnabled val="1"/>
        </dgm:presLayoutVars>
      </dgm:prSet>
      <dgm:spPr/>
      <dgm:t>
        <a:bodyPr/>
        <a:lstStyle/>
        <a:p>
          <a:endParaRPr lang="en-GB"/>
        </a:p>
      </dgm:t>
    </dgm:pt>
    <dgm:pt modelId="{CD9892D2-027A-4E99-9F9B-642B5377478C}" type="pres">
      <dgm:prSet presAssocID="{D01B477C-1216-439B-A3DC-D2FC17D2B3F4}" presName="descendantText" presStyleLbl="alignAccFollowNode1" presStyleIdx="1" presStyleCnt="3">
        <dgm:presLayoutVars>
          <dgm:bulletEnabled val="1"/>
        </dgm:presLayoutVars>
      </dgm:prSet>
      <dgm:spPr/>
      <dgm:t>
        <a:bodyPr/>
        <a:lstStyle/>
        <a:p>
          <a:endParaRPr lang="en-GB"/>
        </a:p>
      </dgm:t>
    </dgm:pt>
    <dgm:pt modelId="{EE2664AD-E30A-4046-8DE6-E7919374EC42}" type="pres">
      <dgm:prSet presAssocID="{900DE5CA-81E2-4E44-A9CC-FB326468D6BA}" presName="sp" presStyleCnt="0"/>
      <dgm:spPr/>
      <dgm:t>
        <a:bodyPr/>
        <a:lstStyle/>
        <a:p>
          <a:endParaRPr lang="en-US"/>
        </a:p>
      </dgm:t>
    </dgm:pt>
    <dgm:pt modelId="{605D5291-F3AF-4347-B746-4D1A68DEB864}" type="pres">
      <dgm:prSet presAssocID="{8665C21C-1233-4669-868D-48E2B243A0C5}" presName="linNode" presStyleCnt="0"/>
      <dgm:spPr/>
      <dgm:t>
        <a:bodyPr/>
        <a:lstStyle/>
        <a:p>
          <a:endParaRPr lang="en-US"/>
        </a:p>
      </dgm:t>
    </dgm:pt>
    <dgm:pt modelId="{41D05BDF-C24F-489A-A44C-B677126D74EE}" type="pres">
      <dgm:prSet presAssocID="{8665C21C-1233-4669-868D-48E2B243A0C5}" presName="parentText" presStyleLbl="node1" presStyleIdx="2" presStyleCnt="3">
        <dgm:presLayoutVars>
          <dgm:chMax val="1"/>
          <dgm:bulletEnabled val="1"/>
        </dgm:presLayoutVars>
      </dgm:prSet>
      <dgm:spPr/>
      <dgm:t>
        <a:bodyPr/>
        <a:lstStyle/>
        <a:p>
          <a:endParaRPr lang="en-GB"/>
        </a:p>
      </dgm:t>
    </dgm:pt>
    <dgm:pt modelId="{E1D80B12-56B7-4E15-8284-21E658A12585}" type="pres">
      <dgm:prSet presAssocID="{8665C21C-1233-4669-868D-48E2B243A0C5}" presName="descendantText" presStyleLbl="alignAccFollowNode1" presStyleIdx="2" presStyleCnt="3">
        <dgm:presLayoutVars>
          <dgm:bulletEnabled val="1"/>
        </dgm:presLayoutVars>
      </dgm:prSet>
      <dgm:spPr/>
      <dgm:t>
        <a:bodyPr/>
        <a:lstStyle/>
        <a:p>
          <a:endParaRPr lang="en-GB"/>
        </a:p>
      </dgm:t>
    </dgm:pt>
  </dgm:ptLst>
  <dgm:cxnLst>
    <dgm:cxn modelId="{D7F834AE-94A6-47E1-8EFE-CC75E326A680}" type="presOf" srcId="{8665C21C-1233-4669-868D-48E2B243A0C5}" destId="{41D05BDF-C24F-489A-A44C-B677126D74EE}" srcOrd="0" destOrd="0" presId="urn:microsoft.com/office/officeart/2005/8/layout/vList5"/>
    <dgm:cxn modelId="{357435DF-DA7C-48FE-9E8C-5E888EC312FB}" srcId="{94466620-639E-4D6F-ABD0-3B192D95690D}" destId="{4B938BAD-F5A4-4EAC-B711-F3329CA8A91C}" srcOrd="0" destOrd="0" parTransId="{317F1560-676D-4410-BF9E-1FC76974CD6D}" sibTransId="{82A50917-7995-4F40-9EA6-E41A24EE9A2A}"/>
    <dgm:cxn modelId="{67A14C81-D292-46A5-BD1F-23BE041CD262}" srcId="{1EBC91C2-F84F-4F35-A69C-F99E28ECFB85}" destId="{94466620-639E-4D6F-ABD0-3B192D95690D}" srcOrd="0" destOrd="0" parTransId="{2C5AC054-898C-480C-9816-18FE2811CE09}" sibTransId="{9DB0DA7F-3193-4ADA-9B2B-628DBB18F785}"/>
    <dgm:cxn modelId="{26BD2563-0668-426E-AF06-8026E75E86D9}" srcId="{1EBC91C2-F84F-4F35-A69C-F99E28ECFB85}" destId="{D01B477C-1216-439B-A3DC-D2FC17D2B3F4}" srcOrd="1" destOrd="0" parTransId="{76E45430-A4F2-4A01-8DE1-34EBB1EF2E1C}" sibTransId="{900DE5CA-81E2-4E44-A9CC-FB326468D6BA}"/>
    <dgm:cxn modelId="{76AC75A8-EA49-4113-9297-9CEC9695C535}" type="presOf" srcId="{1EBC91C2-F84F-4F35-A69C-F99E28ECFB85}" destId="{3AC8588B-8333-4FA2-8E23-EB2A12739BF8}" srcOrd="0" destOrd="0" presId="urn:microsoft.com/office/officeart/2005/8/layout/vList5"/>
    <dgm:cxn modelId="{42878687-4789-4A79-9B18-D0DF91A19040}" type="presOf" srcId="{4B938BAD-F5A4-4EAC-B711-F3329CA8A91C}" destId="{2662754B-84CB-4956-89D8-AF55C3680A16}" srcOrd="0" destOrd="0" presId="urn:microsoft.com/office/officeart/2005/8/layout/vList5"/>
    <dgm:cxn modelId="{66230C5B-D6E6-4A33-B80F-AEF23CB4B291}" srcId="{1EBC91C2-F84F-4F35-A69C-F99E28ECFB85}" destId="{8665C21C-1233-4669-868D-48E2B243A0C5}" srcOrd="2" destOrd="0" parTransId="{16017239-A050-441E-A14E-68DA3C1BEC28}" sibTransId="{D5CE1206-EA90-424F-ADAD-8569082FBE6C}"/>
    <dgm:cxn modelId="{F859CAA6-DBD7-4B1C-A6DC-4D320558344B}" type="presOf" srcId="{D01B477C-1216-439B-A3DC-D2FC17D2B3F4}" destId="{5FDD04EE-E3A6-43C6-92D3-2A7DB7D89EC2}" srcOrd="0" destOrd="0" presId="urn:microsoft.com/office/officeart/2005/8/layout/vList5"/>
    <dgm:cxn modelId="{6B5E3574-5E83-4B8A-A892-8426473D144E}" type="presOf" srcId="{94466620-639E-4D6F-ABD0-3B192D95690D}" destId="{B5590065-1C11-460E-836D-9650B6AB477B}" srcOrd="0" destOrd="0" presId="urn:microsoft.com/office/officeart/2005/8/layout/vList5"/>
    <dgm:cxn modelId="{85093958-C88A-4B8C-908C-C22CA1F4C4BF}" type="presOf" srcId="{19C91230-A456-447B-8811-4C9A8517AF43}" destId="{E1D80B12-56B7-4E15-8284-21E658A12585}" srcOrd="0" destOrd="0" presId="urn:microsoft.com/office/officeart/2005/8/layout/vList5"/>
    <dgm:cxn modelId="{C4B9B421-33C1-4D9B-8CDC-01419919B413}" srcId="{D01B477C-1216-439B-A3DC-D2FC17D2B3F4}" destId="{42EEE6B9-37A9-40D5-BC39-24703E1ECB8F}" srcOrd="0" destOrd="0" parTransId="{412667EC-B5BB-4812-AF61-0BF876AFE8EF}" sibTransId="{80151943-1A52-4BEA-8A71-0FD1267A7224}"/>
    <dgm:cxn modelId="{FC50DFF7-4EE3-41E9-B7A7-A9E7EF1666AD}" srcId="{8665C21C-1233-4669-868D-48E2B243A0C5}" destId="{19C91230-A456-447B-8811-4C9A8517AF43}" srcOrd="0" destOrd="0" parTransId="{F0BA906F-D197-4CF6-9763-B9AA49FD5939}" sibTransId="{9D5312B6-5D81-4B09-B948-F5061721A7E1}"/>
    <dgm:cxn modelId="{A6377A5A-B357-4CE1-B364-CD6F9151FAB7}" type="presOf" srcId="{42EEE6B9-37A9-40D5-BC39-24703E1ECB8F}" destId="{CD9892D2-027A-4E99-9F9B-642B5377478C}" srcOrd="0" destOrd="0" presId="urn:microsoft.com/office/officeart/2005/8/layout/vList5"/>
    <dgm:cxn modelId="{0FAE011E-3050-4FDB-A9AA-65F8DCF3465C}" type="presParOf" srcId="{3AC8588B-8333-4FA2-8E23-EB2A12739BF8}" destId="{761141EF-E75D-4628-A98D-4A8A1799721E}" srcOrd="0" destOrd="0" presId="urn:microsoft.com/office/officeart/2005/8/layout/vList5"/>
    <dgm:cxn modelId="{D7A9BB37-AD54-4D12-AFBD-F613624FFA8A}" type="presParOf" srcId="{761141EF-E75D-4628-A98D-4A8A1799721E}" destId="{B5590065-1C11-460E-836D-9650B6AB477B}" srcOrd="0" destOrd="0" presId="urn:microsoft.com/office/officeart/2005/8/layout/vList5"/>
    <dgm:cxn modelId="{50E41BA4-6F89-4E29-AF61-56C8D03C0111}" type="presParOf" srcId="{761141EF-E75D-4628-A98D-4A8A1799721E}" destId="{2662754B-84CB-4956-89D8-AF55C3680A16}" srcOrd="1" destOrd="0" presId="urn:microsoft.com/office/officeart/2005/8/layout/vList5"/>
    <dgm:cxn modelId="{59407274-E17D-4345-8D4C-A1370E237B60}" type="presParOf" srcId="{3AC8588B-8333-4FA2-8E23-EB2A12739BF8}" destId="{9E4564EF-5247-4ABE-ABAB-6E96A71D4588}" srcOrd="1" destOrd="0" presId="urn:microsoft.com/office/officeart/2005/8/layout/vList5"/>
    <dgm:cxn modelId="{919DCFB4-FAAB-41A2-A25C-0C1E599741D8}" type="presParOf" srcId="{3AC8588B-8333-4FA2-8E23-EB2A12739BF8}" destId="{A6FC9593-D397-4038-B0D4-4A9B19305EBE}" srcOrd="2" destOrd="0" presId="urn:microsoft.com/office/officeart/2005/8/layout/vList5"/>
    <dgm:cxn modelId="{A30EB2ED-296B-4B32-95FD-487D299063D5}" type="presParOf" srcId="{A6FC9593-D397-4038-B0D4-4A9B19305EBE}" destId="{5FDD04EE-E3A6-43C6-92D3-2A7DB7D89EC2}" srcOrd="0" destOrd="0" presId="urn:microsoft.com/office/officeart/2005/8/layout/vList5"/>
    <dgm:cxn modelId="{890608F0-3FB1-43A9-A8D2-8F08EF8ED9F7}" type="presParOf" srcId="{A6FC9593-D397-4038-B0D4-4A9B19305EBE}" destId="{CD9892D2-027A-4E99-9F9B-642B5377478C}" srcOrd="1" destOrd="0" presId="urn:microsoft.com/office/officeart/2005/8/layout/vList5"/>
    <dgm:cxn modelId="{37711AD1-15FD-4D75-ABCF-BE1DFFC5AC5D}" type="presParOf" srcId="{3AC8588B-8333-4FA2-8E23-EB2A12739BF8}" destId="{EE2664AD-E30A-4046-8DE6-E7919374EC42}" srcOrd="3" destOrd="0" presId="urn:microsoft.com/office/officeart/2005/8/layout/vList5"/>
    <dgm:cxn modelId="{9CF4218D-F89B-4161-ACEA-6D746CB06374}" type="presParOf" srcId="{3AC8588B-8333-4FA2-8E23-EB2A12739BF8}" destId="{605D5291-F3AF-4347-B746-4D1A68DEB864}" srcOrd="4" destOrd="0" presId="urn:microsoft.com/office/officeart/2005/8/layout/vList5"/>
    <dgm:cxn modelId="{F30F95E5-BA0B-4B47-89A1-107B588660F5}" type="presParOf" srcId="{605D5291-F3AF-4347-B746-4D1A68DEB864}" destId="{41D05BDF-C24F-489A-A44C-B677126D74EE}" srcOrd="0" destOrd="0" presId="urn:microsoft.com/office/officeart/2005/8/layout/vList5"/>
    <dgm:cxn modelId="{5D9EE1C2-725E-47DA-B329-2B006FD1C6F2}" type="presParOf" srcId="{605D5291-F3AF-4347-B746-4D1A68DEB864}" destId="{E1D80B12-56B7-4E15-8284-21E658A125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BC91C2-F84F-4F35-A69C-F99E28ECFB8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94466620-639E-4D6F-ABD0-3B192D95690D}">
      <dgm:prSet phldrT="[Text]"/>
      <dgm:spPr>
        <a:solidFill>
          <a:srgbClr val="7030A0"/>
        </a:solidFill>
      </dgm:spPr>
      <dgm:t>
        <a:bodyPr/>
        <a:lstStyle/>
        <a:p>
          <a:r>
            <a:rPr lang="en-GB" dirty="0" smtClean="0"/>
            <a:t>A.</a:t>
          </a:r>
          <a:endParaRPr lang="en-GB" dirty="0"/>
        </a:p>
      </dgm:t>
    </dgm:pt>
    <dgm:pt modelId="{2C5AC054-898C-480C-9816-18FE2811CE09}" type="parTrans" cxnId="{67A14C81-D292-46A5-BD1F-23BE041CD262}">
      <dgm:prSet/>
      <dgm:spPr/>
      <dgm:t>
        <a:bodyPr/>
        <a:lstStyle/>
        <a:p>
          <a:endParaRPr lang="en-GB"/>
        </a:p>
      </dgm:t>
    </dgm:pt>
    <dgm:pt modelId="{9DB0DA7F-3193-4ADA-9B2B-628DBB18F785}" type="sibTrans" cxnId="{67A14C81-D292-46A5-BD1F-23BE041CD262}">
      <dgm:prSet/>
      <dgm:spPr/>
      <dgm:t>
        <a:bodyPr/>
        <a:lstStyle/>
        <a:p>
          <a:endParaRPr lang="en-GB"/>
        </a:p>
      </dgm:t>
    </dgm:pt>
    <dgm:pt modelId="{4B938BAD-F5A4-4EAC-B711-F3329CA8A91C}">
      <dgm:prSet phldrT="[Text]" custT="1"/>
      <dgm:spPr>
        <a:solidFill>
          <a:srgbClr val="7030A0">
            <a:alpha val="90000"/>
          </a:srgbClr>
        </a:solidFill>
      </dgm:spPr>
      <dgm:t>
        <a:bodyPr/>
        <a:lstStyle/>
        <a:p>
          <a:pPr algn="l"/>
          <a:r>
            <a:rPr lang="en-GB" sz="2000" b="0" dirty="0" smtClean="0">
              <a:latin typeface="Candara" panose="020E0502030303020204" pitchFamily="34" charset="0"/>
            </a:rPr>
            <a:t>should be held responsible if they are sexually assaulted or raped.</a:t>
          </a:r>
          <a:endParaRPr lang="en-GB" sz="2000" b="0" dirty="0">
            <a:latin typeface="Candara" panose="020E0502030303020204" pitchFamily="34" charset="0"/>
          </a:endParaRPr>
        </a:p>
      </dgm:t>
    </dgm:pt>
    <dgm:pt modelId="{317F1560-676D-4410-BF9E-1FC76974CD6D}" type="parTrans" cxnId="{357435DF-DA7C-48FE-9E8C-5E888EC312FB}">
      <dgm:prSet/>
      <dgm:spPr/>
      <dgm:t>
        <a:bodyPr/>
        <a:lstStyle/>
        <a:p>
          <a:endParaRPr lang="en-GB"/>
        </a:p>
      </dgm:t>
    </dgm:pt>
    <dgm:pt modelId="{82A50917-7995-4F40-9EA6-E41A24EE9A2A}" type="sibTrans" cxnId="{357435DF-DA7C-48FE-9E8C-5E888EC312FB}">
      <dgm:prSet/>
      <dgm:spPr/>
      <dgm:t>
        <a:bodyPr/>
        <a:lstStyle/>
        <a:p>
          <a:endParaRPr lang="en-GB"/>
        </a:p>
      </dgm:t>
    </dgm:pt>
    <dgm:pt modelId="{D01B477C-1216-439B-A3DC-D2FC17D2B3F4}">
      <dgm:prSet phldrT="[Text]"/>
      <dgm:spPr>
        <a:solidFill>
          <a:schemeClr val="accent6"/>
        </a:solidFill>
      </dgm:spPr>
      <dgm:t>
        <a:bodyPr/>
        <a:lstStyle/>
        <a:p>
          <a:r>
            <a:rPr lang="en-GB" dirty="0" smtClean="0"/>
            <a:t>B.</a:t>
          </a:r>
          <a:endParaRPr lang="en-GB" dirty="0"/>
        </a:p>
      </dgm:t>
    </dgm:pt>
    <dgm:pt modelId="{76E45430-A4F2-4A01-8DE1-34EBB1EF2E1C}" type="parTrans" cxnId="{26BD2563-0668-426E-AF06-8026E75E86D9}">
      <dgm:prSet/>
      <dgm:spPr/>
      <dgm:t>
        <a:bodyPr/>
        <a:lstStyle/>
        <a:p>
          <a:endParaRPr lang="en-GB"/>
        </a:p>
      </dgm:t>
    </dgm:pt>
    <dgm:pt modelId="{900DE5CA-81E2-4E44-A9CC-FB326468D6BA}" type="sibTrans" cxnId="{26BD2563-0668-426E-AF06-8026E75E86D9}">
      <dgm:prSet/>
      <dgm:spPr/>
      <dgm:t>
        <a:bodyPr/>
        <a:lstStyle/>
        <a:p>
          <a:endParaRPr lang="en-GB"/>
        </a:p>
      </dgm:t>
    </dgm:pt>
    <dgm:pt modelId="{42EEE6B9-37A9-40D5-BC39-24703E1ECB8F}">
      <dgm:prSet phldrT="[Text]" custT="1"/>
      <dgm:spPr>
        <a:solidFill>
          <a:schemeClr val="accent6">
            <a:alpha val="90000"/>
          </a:schemeClr>
        </a:solidFill>
      </dgm:spPr>
      <dgm:t>
        <a:bodyPr/>
        <a:lstStyle/>
        <a:p>
          <a:pPr algn="l"/>
          <a:r>
            <a:rPr lang="en-GB" sz="2000" dirty="0" smtClean="0"/>
            <a:t>should be held partly responsible </a:t>
          </a:r>
          <a:r>
            <a:rPr lang="en-GB" sz="2000" b="0" dirty="0" smtClean="0">
              <a:latin typeface="Candara" panose="020E0502030303020204" pitchFamily="34" charset="0"/>
            </a:rPr>
            <a:t>if they are sexually assaulted or raped.</a:t>
          </a:r>
          <a:endParaRPr lang="en-GB" sz="2000" dirty="0"/>
        </a:p>
      </dgm:t>
    </dgm:pt>
    <dgm:pt modelId="{412667EC-B5BB-4812-AF61-0BF876AFE8EF}" type="parTrans" cxnId="{C4B9B421-33C1-4D9B-8CDC-01419919B413}">
      <dgm:prSet/>
      <dgm:spPr/>
      <dgm:t>
        <a:bodyPr/>
        <a:lstStyle/>
        <a:p>
          <a:endParaRPr lang="en-GB"/>
        </a:p>
      </dgm:t>
    </dgm:pt>
    <dgm:pt modelId="{80151943-1A52-4BEA-8A71-0FD1267A7224}" type="sibTrans" cxnId="{C4B9B421-33C1-4D9B-8CDC-01419919B413}">
      <dgm:prSet/>
      <dgm:spPr/>
      <dgm:t>
        <a:bodyPr/>
        <a:lstStyle/>
        <a:p>
          <a:endParaRPr lang="en-GB"/>
        </a:p>
      </dgm:t>
    </dgm:pt>
    <dgm:pt modelId="{8665C21C-1233-4669-868D-48E2B243A0C5}">
      <dgm:prSet phldrT="[Text]"/>
      <dgm:spPr>
        <a:solidFill>
          <a:schemeClr val="accent1"/>
        </a:solidFill>
      </dgm:spPr>
      <dgm:t>
        <a:bodyPr/>
        <a:lstStyle/>
        <a:p>
          <a:r>
            <a:rPr lang="en-GB" dirty="0" smtClean="0"/>
            <a:t>C.</a:t>
          </a:r>
          <a:endParaRPr lang="en-GB" dirty="0"/>
        </a:p>
      </dgm:t>
    </dgm:pt>
    <dgm:pt modelId="{16017239-A050-441E-A14E-68DA3C1BEC28}" type="parTrans" cxnId="{66230C5B-D6E6-4A33-B80F-AEF23CB4B291}">
      <dgm:prSet/>
      <dgm:spPr/>
      <dgm:t>
        <a:bodyPr/>
        <a:lstStyle/>
        <a:p>
          <a:endParaRPr lang="en-GB"/>
        </a:p>
      </dgm:t>
    </dgm:pt>
    <dgm:pt modelId="{D5CE1206-EA90-424F-ADAD-8569082FBE6C}" type="sibTrans" cxnId="{66230C5B-D6E6-4A33-B80F-AEF23CB4B291}">
      <dgm:prSet/>
      <dgm:spPr/>
      <dgm:t>
        <a:bodyPr/>
        <a:lstStyle/>
        <a:p>
          <a:endParaRPr lang="en-GB"/>
        </a:p>
      </dgm:t>
    </dgm:pt>
    <dgm:pt modelId="{19C91230-A456-447B-8811-4C9A8517AF43}">
      <dgm:prSet phldrT="[Text]" custT="1"/>
      <dgm:spPr>
        <a:solidFill>
          <a:schemeClr val="accent1">
            <a:alpha val="90000"/>
          </a:schemeClr>
        </a:solidFill>
      </dgm:spPr>
      <dgm:t>
        <a:bodyPr/>
        <a:lstStyle/>
        <a:p>
          <a:pPr algn="l"/>
          <a:r>
            <a:rPr lang="en-GB" sz="2000" dirty="0" smtClean="0"/>
            <a:t>are NEVER responsible if </a:t>
          </a:r>
          <a:r>
            <a:rPr lang="en-GB" sz="2000" b="0" dirty="0" smtClean="0">
              <a:latin typeface="Candara" panose="020E0502030303020204" pitchFamily="34" charset="0"/>
            </a:rPr>
            <a:t>they are sexually assaulted or raped.</a:t>
          </a:r>
          <a:endParaRPr lang="en-GB" sz="2000" dirty="0"/>
        </a:p>
      </dgm:t>
    </dgm:pt>
    <dgm:pt modelId="{F0BA906F-D197-4CF6-9763-B9AA49FD5939}" type="parTrans" cxnId="{FC50DFF7-4EE3-41E9-B7A7-A9E7EF1666AD}">
      <dgm:prSet/>
      <dgm:spPr/>
      <dgm:t>
        <a:bodyPr/>
        <a:lstStyle/>
        <a:p>
          <a:endParaRPr lang="en-GB"/>
        </a:p>
      </dgm:t>
    </dgm:pt>
    <dgm:pt modelId="{9D5312B6-5D81-4B09-B948-F5061721A7E1}" type="sibTrans" cxnId="{FC50DFF7-4EE3-41E9-B7A7-A9E7EF1666AD}">
      <dgm:prSet/>
      <dgm:spPr/>
      <dgm:t>
        <a:bodyPr/>
        <a:lstStyle/>
        <a:p>
          <a:endParaRPr lang="en-GB"/>
        </a:p>
      </dgm:t>
    </dgm:pt>
    <dgm:pt modelId="{3AC8588B-8333-4FA2-8E23-EB2A12739BF8}" type="pres">
      <dgm:prSet presAssocID="{1EBC91C2-F84F-4F35-A69C-F99E28ECFB85}" presName="Name0" presStyleCnt="0">
        <dgm:presLayoutVars>
          <dgm:dir/>
          <dgm:animLvl val="lvl"/>
          <dgm:resizeHandles val="exact"/>
        </dgm:presLayoutVars>
      </dgm:prSet>
      <dgm:spPr/>
      <dgm:t>
        <a:bodyPr/>
        <a:lstStyle/>
        <a:p>
          <a:endParaRPr lang="en-GB"/>
        </a:p>
      </dgm:t>
    </dgm:pt>
    <dgm:pt modelId="{761141EF-E75D-4628-A98D-4A8A1799721E}" type="pres">
      <dgm:prSet presAssocID="{94466620-639E-4D6F-ABD0-3B192D95690D}" presName="linNode" presStyleCnt="0"/>
      <dgm:spPr/>
      <dgm:t>
        <a:bodyPr/>
        <a:lstStyle/>
        <a:p>
          <a:endParaRPr lang="en-US"/>
        </a:p>
      </dgm:t>
    </dgm:pt>
    <dgm:pt modelId="{B5590065-1C11-460E-836D-9650B6AB477B}" type="pres">
      <dgm:prSet presAssocID="{94466620-639E-4D6F-ABD0-3B192D95690D}" presName="parentText" presStyleLbl="node1" presStyleIdx="0" presStyleCnt="3" custScaleX="57490">
        <dgm:presLayoutVars>
          <dgm:chMax val="1"/>
          <dgm:bulletEnabled val="1"/>
        </dgm:presLayoutVars>
      </dgm:prSet>
      <dgm:spPr/>
      <dgm:t>
        <a:bodyPr/>
        <a:lstStyle/>
        <a:p>
          <a:endParaRPr lang="en-GB"/>
        </a:p>
      </dgm:t>
    </dgm:pt>
    <dgm:pt modelId="{2662754B-84CB-4956-89D8-AF55C3680A16}" type="pres">
      <dgm:prSet presAssocID="{94466620-639E-4D6F-ABD0-3B192D95690D}" presName="descendantText" presStyleLbl="alignAccFollowNode1" presStyleIdx="0" presStyleCnt="3" custScaleX="121513">
        <dgm:presLayoutVars>
          <dgm:bulletEnabled val="1"/>
        </dgm:presLayoutVars>
      </dgm:prSet>
      <dgm:spPr/>
      <dgm:t>
        <a:bodyPr/>
        <a:lstStyle/>
        <a:p>
          <a:endParaRPr lang="en-GB"/>
        </a:p>
      </dgm:t>
    </dgm:pt>
    <dgm:pt modelId="{9E4564EF-5247-4ABE-ABAB-6E96A71D4588}" type="pres">
      <dgm:prSet presAssocID="{9DB0DA7F-3193-4ADA-9B2B-628DBB18F785}" presName="sp" presStyleCnt="0"/>
      <dgm:spPr/>
      <dgm:t>
        <a:bodyPr/>
        <a:lstStyle/>
        <a:p>
          <a:endParaRPr lang="en-US"/>
        </a:p>
      </dgm:t>
    </dgm:pt>
    <dgm:pt modelId="{A6FC9593-D397-4038-B0D4-4A9B19305EBE}" type="pres">
      <dgm:prSet presAssocID="{D01B477C-1216-439B-A3DC-D2FC17D2B3F4}" presName="linNode" presStyleCnt="0"/>
      <dgm:spPr/>
      <dgm:t>
        <a:bodyPr/>
        <a:lstStyle/>
        <a:p>
          <a:endParaRPr lang="en-US"/>
        </a:p>
      </dgm:t>
    </dgm:pt>
    <dgm:pt modelId="{5FDD04EE-E3A6-43C6-92D3-2A7DB7D89EC2}" type="pres">
      <dgm:prSet presAssocID="{D01B477C-1216-439B-A3DC-D2FC17D2B3F4}" presName="parentText" presStyleLbl="node1" presStyleIdx="1" presStyleCnt="3" custScaleX="58110">
        <dgm:presLayoutVars>
          <dgm:chMax val="1"/>
          <dgm:bulletEnabled val="1"/>
        </dgm:presLayoutVars>
      </dgm:prSet>
      <dgm:spPr/>
      <dgm:t>
        <a:bodyPr/>
        <a:lstStyle/>
        <a:p>
          <a:endParaRPr lang="en-GB"/>
        </a:p>
      </dgm:t>
    </dgm:pt>
    <dgm:pt modelId="{CD9892D2-027A-4E99-9F9B-642B5377478C}" type="pres">
      <dgm:prSet presAssocID="{D01B477C-1216-439B-A3DC-D2FC17D2B3F4}" presName="descendantText" presStyleLbl="alignAccFollowNode1" presStyleIdx="1" presStyleCnt="3" custScaleX="120969">
        <dgm:presLayoutVars>
          <dgm:bulletEnabled val="1"/>
        </dgm:presLayoutVars>
      </dgm:prSet>
      <dgm:spPr/>
      <dgm:t>
        <a:bodyPr/>
        <a:lstStyle/>
        <a:p>
          <a:endParaRPr lang="en-GB"/>
        </a:p>
      </dgm:t>
    </dgm:pt>
    <dgm:pt modelId="{EE2664AD-E30A-4046-8DE6-E7919374EC42}" type="pres">
      <dgm:prSet presAssocID="{900DE5CA-81E2-4E44-A9CC-FB326468D6BA}" presName="sp" presStyleCnt="0"/>
      <dgm:spPr/>
      <dgm:t>
        <a:bodyPr/>
        <a:lstStyle/>
        <a:p>
          <a:endParaRPr lang="en-US"/>
        </a:p>
      </dgm:t>
    </dgm:pt>
    <dgm:pt modelId="{605D5291-F3AF-4347-B746-4D1A68DEB864}" type="pres">
      <dgm:prSet presAssocID="{8665C21C-1233-4669-868D-48E2B243A0C5}" presName="linNode" presStyleCnt="0"/>
      <dgm:spPr/>
      <dgm:t>
        <a:bodyPr/>
        <a:lstStyle/>
        <a:p>
          <a:endParaRPr lang="en-US"/>
        </a:p>
      </dgm:t>
    </dgm:pt>
    <dgm:pt modelId="{41D05BDF-C24F-489A-A44C-B677126D74EE}" type="pres">
      <dgm:prSet presAssocID="{8665C21C-1233-4669-868D-48E2B243A0C5}" presName="parentText" presStyleLbl="node1" presStyleIdx="2" presStyleCnt="3" custScaleX="57490">
        <dgm:presLayoutVars>
          <dgm:chMax val="1"/>
          <dgm:bulletEnabled val="1"/>
        </dgm:presLayoutVars>
      </dgm:prSet>
      <dgm:spPr/>
      <dgm:t>
        <a:bodyPr/>
        <a:lstStyle/>
        <a:p>
          <a:endParaRPr lang="en-GB"/>
        </a:p>
      </dgm:t>
    </dgm:pt>
    <dgm:pt modelId="{E1D80B12-56B7-4E15-8284-21E658A12585}" type="pres">
      <dgm:prSet presAssocID="{8665C21C-1233-4669-868D-48E2B243A0C5}" presName="descendantText" presStyleLbl="alignAccFollowNode1" presStyleIdx="2" presStyleCnt="3" custScaleX="121862">
        <dgm:presLayoutVars>
          <dgm:bulletEnabled val="1"/>
        </dgm:presLayoutVars>
      </dgm:prSet>
      <dgm:spPr/>
      <dgm:t>
        <a:bodyPr/>
        <a:lstStyle/>
        <a:p>
          <a:endParaRPr lang="en-GB"/>
        </a:p>
      </dgm:t>
    </dgm:pt>
  </dgm:ptLst>
  <dgm:cxnLst>
    <dgm:cxn modelId="{D7F834AE-94A6-47E1-8EFE-CC75E326A680}" type="presOf" srcId="{8665C21C-1233-4669-868D-48E2B243A0C5}" destId="{41D05BDF-C24F-489A-A44C-B677126D74EE}" srcOrd="0" destOrd="0" presId="urn:microsoft.com/office/officeart/2005/8/layout/vList5"/>
    <dgm:cxn modelId="{357435DF-DA7C-48FE-9E8C-5E888EC312FB}" srcId="{94466620-639E-4D6F-ABD0-3B192D95690D}" destId="{4B938BAD-F5A4-4EAC-B711-F3329CA8A91C}" srcOrd="0" destOrd="0" parTransId="{317F1560-676D-4410-BF9E-1FC76974CD6D}" sibTransId="{82A50917-7995-4F40-9EA6-E41A24EE9A2A}"/>
    <dgm:cxn modelId="{67A14C81-D292-46A5-BD1F-23BE041CD262}" srcId="{1EBC91C2-F84F-4F35-A69C-F99E28ECFB85}" destId="{94466620-639E-4D6F-ABD0-3B192D95690D}" srcOrd="0" destOrd="0" parTransId="{2C5AC054-898C-480C-9816-18FE2811CE09}" sibTransId="{9DB0DA7F-3193-4ADA-9B2B-628DBB18F785}"/>
    <dgm:cxn modelId="{26BD2563-0668-426E-AF06-8026E75E86D9}" srcId="{1EBC91C2-F84F-4F35-A69C-F99E28ECFB85}" destId="{D01B477C-1216-439B-A3DC-D2FC17D2B3F4}" srcOrd="1" destOrd="0" parTransId="{76E45430-A4F2-4A01-8DE1-34EBB1EF2E1C}" sibTransId="{900DE5CA-81E2-4E44-A9CC-FB326468D6BA}"/>
    <dgm:cxn modelId="{76AC75A8-EA49-4113-9297-9CEC9695C535}" type="presOf" srcId="{1EBC91C2-F84F-4F35-A69C-F99E28ECFB85}" destId="{3AC8588B-8333-4FA2-8E23-EB2A12739BF8}" srcOrd="0" destOrd="0" presId="urn:microsoft.com/office/officeart/2005/8/layout/vList5"/>
    <dgm:cxn modelId="{42878687-4789-4A79-9B18-D0DF91A19040}" type="presOf" srcId="{4B938BAD-F5A4-4EAC-B711-F3329CA8A91C}" destId="{2662754B-84CB-4956-89D8-AF55C3680A16}" srcOrd="0" destOrd="0" presId="urn:microsoft.com/office/officeart/2005/8/layout/vList5"/>
    <dgm:cxn modelId="{66230C5B-D6E6-4A33-B80F-AEF23CB4B291}" srcId="{1EBC91C2-F84F-4F35-A69C-F99E28ECFB85}" destId="{8665C21C-1233-4669-868D-48E2B243A0C5}" srcOrd="2" destOrd="0" parTransId="{16017239-A050-441E-A14E-68DA3C1BEC28}" sibTransId="{D5CE1206-EA90-424F-ADAD-8569082FBE6C}"/>
    <dgm:cxn modelId="{F859CAA6-DBD7-4B1C-A6DC-4D320558344B}" type="presOf" srcId="{D01B477C-1216-439B-A3DC-D2FC17D2B3F4}" destId="{5FDD04EE-E3A6-43C6-92D3-2A7DB7D89EC2}" srcOrd="0" destOrd="0" presId="urn:microsoft.com/office/officeart/2005/8/layout/vList5"/>
    <dgm:cxn modelId="{6B5E3574-5E83-4B8A-A892-8426473D144E}" type="presOf" srcId="{94466620-639E-4D6F-ABD0-3B192D95690D}" destId="{B5590065-1C11-460E-836D-9650B6AB477B}" srcOrd="0" destOrd="0" presId="urn:microsoft.com/office/officeart/2005/8/layout/vList5"/>
    <dgm:cxn modelId="{85093958-C88A-4B8C-908C-C22CA1F4C4BF}" type="presOf" srcId="{19C91230-A456-447B-8811-4C9A8517AF43}" destId="{E1D80B12-56B7-4E15-8284-21E658A12585}" srcOrd="0" destOrd="0" presId="urn:microsoft.com/office/officeart/2005/8/layout/vList5"/>
    <dgm:cxn modelId="{C4B9B421-33C1-4D9B-8CDC-01419919B413}" srcId="{D01B477C-1216-439B-A3DC-D2FC17D2B3F4}" destId="{42EEE6B9-37A9-40D5-BC39-24703E1ECB8F}" srcOrd="0" destOrd="0" parTransId="{412667EC-B5BB-4812-AF61-0BF876AFE8EF}" sibTransId="{80151943-1A52-4BEA-8A71-0FD1267A7224}"/>
    <dgm:cxn modelId="{FC50DFF7-4EE3-41E9-B7A7-A9E7EF1666AD}" srcId="{8665C21C-1233-4669-868D-48E2B243A0C5}" destId="{19C91230-A456-447B-8811-4C9A8517AF43}" srcOrd="0" destOrd="0" parTransId="{F0BA906F-D197-4CF6-9763-B9AA49FD5939}" sibTransId="{9D5312B6-5D81-4B09-B948-F5061721A7E1}"/>
    <dgm:cxn modelId="{A6377A5A-B357-4CE1-B364-CD6F9151FAB7}" type="presOf" srcId="{42EEE6B9-37A9-40D5-BC39-24703E1ECB8F}" destId="{CD9892D2-027A-4E99-9F9B-642B5377478C}" srcOrd="0" destOrd="0" presId="urn:microsoft.com/office/officeart/2005/8/layout/vList5"/>
    <dgm:cxn modelId="{0FAE011E-3050-4FDB-A9AA-65F8DCF3465C}" type="presParOf" srcId="{3AC8588B-8333-4FA2-8E23-EB2A12739BF8}" destId="{761141EF-E75D-4628-A98D-4A8A1799721E}" srcOrd="0" destOrd="0" presId="urn:microsoft.com/office/officeart/2005/8/layout/vList5"/>
    <dgm:cxn modelId="{D7A9BB37-AD54-4D12-AFBD-F613624FFA8A}" type="presParOf" srcId="{761141EF-E75D-4628-A98D-4A8A1799721E}" destId="{B5590065-1C11-460E-836D-9650B6AB477B}" srcOrd="0" destOrd="0" presId="urn:microsoft.com/office/officeart/2005/8/layout/vList5"/>
    <dgm:cxn modelId="{50E41BA4-6F89-4E29-AF61-56C8D03C0111}" type="presParOf" srcId="{761141EF-E75D-4628-A98D-4A8A1799721E}" destId="{2662754B-84CB-4956-89D8-AF55C3680A16}" srcOrd="1" destOrd="0" presId="urn:microsoft.com/office/officeart/2005/8/layout/vList5"/>
    <dgm:cxn modelId="{59407274-E17D-4345-8D4C-A1370E237B60}" type="presParOf" srcId="{3AC8588B-8333-4FA2-8E23-EB2A12739BF8}" destId="{9E4564EF-5247-4ABE-ABAB-6E96A71D4588}" srcOrd="1" destOrd="0" presId="urn:microsoft.com/office/officeart/2005/8/layout/vList5"/>
    <dgm:cxn modelId="{919DCFB4-FAAB-41A2-A25C-0C1E599741D8}" type="presParOf" srcId="{3AC8588B-8333-4FA2-8E23-EB2A12739BF8}" destId="{A6FC9593-D397-4038-B0D4-4A9B19305EBE}" srcOrd="2" destOrd="0" presId="urn:microsoft.com/office/officeart/2005/8/layout/vList5"/>
    <dgm:cxn modelId="{A30EB2ED-296B-4B32-95FD-487D299063D5}" type="presParOf" srcId="{A6FC9593-D397-4038-B0D4-4A9B19305EBE}" destId="{5FDD04EE-E3A6-43C6-92D3-2A7DB7D89EC2}" srcOrd="0" destOrd="0" presId="urn:microsoft.com/office/officeart/2005/8/layout/vList5"/>
    <dgm:cxn modelId="{890608F0-3FB1-43A9-A8D2-8F08EF8ED9F7}" type="presParOf" srcId="{A6FC9593-D397-4038-B0D4-4A9B19305EBE}" destId="{CD9892D2-027A-4E99-9F9B-642B5377478C}" srcOrd="1" destOrd="0" presId="urn:microsoft.com/office/officeart/2005/8/layout/vList5"/>
    <dgm:cxn modelId="{37711AD1-15FD-4D75-ABCF-BE1DFFC5AC5D}" type="presParOf" srcId="{3AC8588B-8333-4FA2-8E23-EB2A12739BF8}" destId="{EE2664AD-E30A-4046-8DE6-E7919374EC42}" srcOrd="3" destOrd="0" presId="urn:microsoft.com/office/officeart/2005/8/layout/vList5"/>
    <dgm:cxn modelId="{9CF4218D-F89B-4161-ACEA-6D746CB06374}" type="presParOf" srcId="{3AC8588B-8333-4FA2-8E23-EB2A12739BF8}" destId="{605D5291-F3AF-4347-B746-4D1A68DEB864}" srcOrd="4" destOrd="0" presId="urn:microsoft.com/office/officeart/2005/8/layout/vList5"/>
    <dgm:cxn modelId="{F30F95E5-BA0B-4B47-89A1-107B588660F5}" type="presParOf" srcId="{605D5291-F3AF-4347-B746-4D1A68DEB864}" destId="{41D05BDF-C24F-489A-A44C-B677126D74EE}" srcOrd="0" destOrd="0" presId="urn:microsoft.com/office/officeart/2005/8/layout/vList5"/>
    <dgm:cxn modelId="{5D9EE1C2-725E-47DA-B329-2B006FD1C6F2}" type="presParOf" srcId="{605D5291-F3AF-4347-B746-4D1A68DEB864}" destId="{E1D80B12-56B7-4E15-8284-21E658A125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BC91C2-F84F-4F35-A69C-F99E28ECFB8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94466620-639E-4D6F-ABD0-3B192D95690D}">
      <dgm:prSet phldrT="[Text]"/>
      <dgm:spPr>
        <a:solidFill>
          <a:schemeClr val="accent6"/>
        </a:solidFill>
      </dgm:spPr>
      <dgm:t>
        <a:bodyPr/>
        <a:lstStyle/>
        <a:p>
          <a:r>
            <a:rPr lang="en-GB" dirty="0" smtClean="0"/>
            <a:t>A.</a:t>
          </a:r>
          <a:endParaRPr lang="en-GB" dirty="0"/>
        </a:p>
      </dgm:t>
    </dgm:pt>
    <dgm:pt modelId="{2C5AC054-898C-480C-9816-18FE2811CE09}" type="parTrans" cxnId="{67A14C81-D292-46A5-BD1F-23BE041CD262}">
      <dgm:prSet/>
      <dgm:spPr/>
      <dgm:t>
        <a:bodyPr/>
        <a:lstStyle/>
        <a:p>
          <a:endParaRPr lang="en-GB"/>
        </a:p>
      </dgm:t>
    </dgm:pt>
    <dgm:pt modelId="{9DB0DA7F-3193-4ADA-9B2B-628DBB18F785}" type="sibTrans" cxnId="{67A14C81-D292-46A5-BD1F-23BE041CD262}">
      <dgm:prSet/>
      <dgm:spPr/>
      <dgm:t>
        <a:bodyPr/>
        <a:lstStyle/>
        <a:p>
          <a:endParaRPr lang="en-GB"/>
        </a:p>
      </dgm:t>
    </dgm:pt>
    <dgm:pt modelId="{4B938BAD-F5A4-4EAC-B711-F3329CA8A91C}">
      <dgm:prSet phldrT="[Text]" custT="1"/>
      <dgm:spPr>
        <a:solidFill>
          <a:schemeClr val="accent6">
            <a:alpha val="90000"/>
          </a:schemeClr>
        </a:solidFill>
      </dgm:spPr>
      <dgm:t>
        <a:bodyPr/>
        <a:lstStyle/>
        <a:p>
          <a:pPr algn="l"/>
          <a:r>
            <a:rPr lang="en-GB" sz="2000" b="0" dirty="0" smtClean="0">
              <a:latin typeface="Candara" panose="020E0502030303020204" pitchFamily="34" charset="0"/>
            </a:rPr>
            <a:t>she should be held responsible if she is sexually assaulted or raped.</a:t>
          </a:r>
          <a:endParaRPr lang="en-GB" sz="2000" b="0" dirty="0">
            <a:latin typeface="Candara" panose="020E0502030303020204" pitchFamily="34" charset="0"/>
          </a:endParaRPr>
        </a:p>
      </dgm:t>
    </dgm:pt>
    <dgm:pt modelId="{317F1560-676D-4410-BF9E-1FC76974CD6D}" type="parTrans" cxnId="{357435DF-DA7C-48FE-9E8C-5E888EC312FB}">
      <dgm:prSet/>
      <dgm:spPr/>
      <dgm:t>
        <a:bodyPr/>
        <a:lstStyle/>
        <a:p>
          <a:endParaRPr lang="en-GB"/>
        </a:p>
      </dgm:t>
    </dgm:pt>
    <dgm:pt modelId="{82A50917-7995-4F40-9EA6-E41A24EE9A2A}" type="sibTrans" cxnId="{357435DF-DA7C-48FE-9E8C-5E888EC312FB}">
      <dgm:prSet/>
      <dgm:spPr/>
      <dgm:t>
        <a:bodyPr/>
        <a:lstStyle/>
        <a:p>
          <a:endParaRPr lang="en-GB"/>
        </a:p>
      </dgm:t>
    </dgm:pt>
    <dgm:pt modelId="{D01B477C-1216-439B-A3DC-D2FC17D2B3F4}">
      <dgm:prSet phldrT="[Text]"/>
      <dgm:spPr>
        <a:solidFill>
          <a:schemeClr val="accent1"/>
        </a:solidFill>
      </dgm:spPr>
      <dgm:t>
        <a:bodyPr/>
        <a:lstStyle/>
        <a:p>
          <a:r>
            <a:rPr lang="en-GB" dirty="0" smtClean="0"/>
            <a:t>B.</a:t>
          </a:r>
          <a:endParaRPr lang="en-GB" dirty="0"/>
        </a:p>
      </dgm:t>
    </dgm:pt>
    <dgm:pt modelId="{76E45430-A4F2-4A01-8DE1-34EBB1EF2E1C}" type="parTrans" cxnId="{26BD2563-0668-426E-AF06-8026E75E86D9}">
      <dgm:prSet/>
      <dgm:spPr/>
      <dgm:t>
        <a:bodyPr/>
        <a:lstStyle/>
        <a:p>
          <a:endParaRPr lang="en-GB"/>
        </a:p>
      </dgm:t>
    </dgm:pt>
    <dgm:pt modelId="{900DE5CA-81E2-4E44-A9CC-FB326468D6BA}" type="sibTrans" cxnId="{26BD2563-0668-426E-AF06-8026E75E86D9}">
      <dgm:prSet/>
      <dgm:spPr/>
      <dgm:t>
        <a:bodyPr/>
        <a:lstStyle/>
        <a:p>
          <a:endParaRPr lang="en-GB"/>
        </a:p>
      </dgm:t>
    </dgm:pt>
    <dgm:pt modelId="{42EEE6B9-37A9-40D5-BC39-24703E1ECB8F}">
      <dgm:prSet phldrT="[Text]" custT="1"/>
      <dgm:spPr>
        <a:solidFill>
          <a:schemeClr val="accent1">
            <a:alpha val="90000"/>
          </a:schemeClr>
        </a:solidFill>
      </dgm:spPr>
      <dgm:t>
        <a:bodyPr/>
        <a:lstStyle/>
        <a:p>
          <a:pPr algn="l"/>
          <a:r>
            <a:rPr lang="en-GB" sz="2000" dirty="0" smtClean="0"/>
            <a:t>she should be held partly responsible </a:t>
          </a:r>
          <a:r>
            <a:rPr lang="en-GB" sz="2000" b="0" dirty="0" smtClean="0">
              <a:latin typeface="Candara" panose="020E0502030303020204" pitchFamily="34" charset="0"/>
            </a:rPr>
            <a:t>if she is sexually assaulted or raped.</a:t>
          </a:r>
          <a:endParaRPr lang="en-GB" sz="2000" dirty="0"/>
        </a:p>
      </dgm:t>
    </dgm:pt>
    <dgm:pt modelId="{412667EC-B5BB-4812-AF61-0BF876AFE8EF}" type="parTrans" cxnId="{C4B9B421-33C1-4D9B-8CDC-01419919B413}">
      <dgm:prSet/>
      <dgm:spPr/>
      <dgm:t>
        <a:bodyPr/>
        <a:lstStyle/>
        <a:p>
          <a:endParaRPr lang="en-GB"/>
        </a:p>
      </dgm:t>
    </dgm:pt>
    <dgm:pt modelId="{80151943-1A52-4BEA-8A71-0FD1267A7224}" type="sibTrans" cxnId="{C4B9B421-33C1-4D9B-8CDC-01419919B413}">
      <dgm:prSet/>
      <dgm:spPr/>
      <dgm:t>
        <a:bodyPr/>
        <a:lstStyle/>
        <a:p>
          <a:endParaRPr lang="en-GB"/>
        </a:p>
      </dgm:t>
    </dgm:pt>
    <dgm:pt modelId="{8665C21C-1233-4669-868D-48E2B243A0C5}">
      <dgm:prSet phldrT="[Text]"/>
      <dgm:spPr>
        <a:solidFill>
          <a:srgbClr val="7030A0"/>
        </a:solidFill>
      </dgm:spPr>
      <dgm:t>
        <a:bodyPr/>
        <a:lstStyle/>
        <a:p>
          <a:r>
            <a:rPr lang="en-GB" dirty="0" smtClean="0"/>
            <a:t>C.</a:t>
          </a:r>
          <a:endParaRPr lang="en-GB" dirty="0"/>
        </a:p>
      </dgm:t>
    </dgm:pt>
    <dgm:pt modelId="{16017239-A050-441E-A14E-68DA3C1BEC28}" type="parTrans" cxnId="{66230C5B-D6E6-4A33-B80F-AEF23CB4B291}">
      <dgm:prSet/>
      <dgm:spPr/>
      <dgm:t>
        <a:bodyPr/>
        <a:lstStyle/>
        <a:p>
          <a:endParaRPr lang="en-GB"/>
        </a:p>
      </dgm:t>
    </dgm:pt>
    <dgm:pt modelId="{D5CE1206-EA90-424F-ADAD-8569082FBE6C}" type="sibTrans" cxnId="{66230C5B-D6E6-4A33-B80F-AEF23CB4B291}">
      <dgm:prSet/>
      <dgm:spPr/>
      <dgm:t>
        <a:bodyPr/>
        <a:lstStyle/>
        <a:p>
          <a:endParaRPr lang="en-GB"/>
        </a:p>
      </dgm:t>
    </dgm:pt>
    <dgm:pt modelId="{19C91230-A456-447B-8811-4C9A8517AF43}">
      <dgm:prSet phldrT="[Text]" custT="1"/>
      <dgm:spPr>
        <a:solidFill>
          <a:srgbClr val="7030A0">
            <a:alpha val="90000"/>
          </a:srgbClr>
        </a:solidFill>
      </dgm:spPr>
      <dgm:t>
        <a:bodyPr/>
        <a:lstStyle/>
        <a:p>
          <a:pPr algn="l"/>
          <a:r>
            <a:rPr lang="en-GB" sz="2000" dirty="0" smtClean="0"/>
            <a:t>she is NEVER responsible if she</a:t>
          </a:r>
          <a:r>
            <a:rPr lang="en-GB" sz="2000" b="0" dirty="0" smtClean="0">
              <a:latin typeface="Candara" panose="020E0502030303020204" pitchFamily="34" charset="0"/>
            </a:rPr>
            <a:t> is sexually assaulted or raped.</a:t>
          </a:r>
          <a:endParaRPr lang="en-GB" sz="2000" dirty="0"/>
        </a:p>
      </dgm:t>
    </dgm:pt>
    <dgm:pt modelId="{F0BA906F-D197-4CF6-9763-B9AA49FD5939}" type="parTrans" cxnId="{FC50DFF7-4EE3-41E9-B7A7-A9E7EF1666AD}">
      <dgm:prSet/>
      <dgm:spPr/>
      <dgm:t>
        <a:bodyPr/>
        <a:lstStyle/>
        <a:p>
          <a:endParaRPr lang="en-GB"/>
        </a:p>
      </dgm:t>
    </dgm:pt>
    <dgm:pt modelId="{9D5312B6-5D81-4B09-B948-F5061721A7E1}" type="sibTrans" cxnId="{FC50DFF7-4EE3-41E9-B7A7-A9E7EF1666AD}">
      <dgm:prSet/>
      <dgm:spPr/>
      <dgm:t>
        <a:bodyPr/>
        <a:lstStyle/>
        <a:p>
          <a:endParaRPr lang="en-GB"/>
        </a:p>
      </dgm:t>
    </dgm:pt>
    <dgm:pt modelId="{3AC8588B-8333-4FA2-8E23-EB2A12739BF8}" type="pres">
      <dgm:prSet presAssocID="{1EBC91C2-F84F-4F35-A69C-F99E28ECFB85}" presName="Name0" presStyleCnt="0">
        <dgm:presLayoutVars>
          <dgm:dir/>
          <dgm:animLvl val="lvl"/>
          <dgm:resizeHandles val="exact"/>
        </dgm:presLayoutVars>
      </dgm:prSet>
      <dgm:spPr/>
      <dgm:t>
        <a:bodyPr/>
        <a:lstStyle/>
        <a:p>
          <a:endParaRPr lang="en-GB"/>
        </a:p>
      </dgm:t>
    </dgm:pt>
    <dgm:pt modelId="{761141EF-E75D-4628-A98D-4A8A1799721E}" type="pres">
      <dgm:prSet presAssocID="{94466620-639E-4D6F-ABD0-3B192D95690D}" presName="linNode" presStyleCnt="0"/>
      <dgm:spPr/>
      <dgm:t>
        <a:bodyPr/>
        <a:lstStyle/>
        <a:p>
          <a:endParaRPr lang="en-US"/>
        </a:p>
      </dgm:t>
    </dgm:pt>
    <dgm:pt modelId="{B5590065-1C11-460E-836D-9650B6AB477B}" type="pres">
      <dgm:prSet presAssocID="{94466620-639E-4D6F-ABD0-3B192D95690D}" presName="parentText" presStyleLbl="node1" presStyleIdx="0" presStyleCnt="3" custScaleX="58128" custLinFactNeighborX="307" custLinFactNeighborY="2554">
        <dgm:presLayoutVars>
          <dgm:chMax val="1"/>
          <dgm:bulletEnabled val="1"/>
        </dgm:presLayoutVars>
      </dgm:prSet>
      <dgm:spPr/>
      <dgm:t>
        <a:bodyPr/>
        <a:lstStyle/>
        <a:p>
          <a:endParaRPr lang="en-GB"/>
        </a:p>
      </dgm:t>
    </dgm:pt>
    <dgm:pt modelId="{2662754B-84CB-4956-89D8-AF55C3680A16}" type="pres">
      <dgm:prSet presAssocID="{94466620-639E-4D6F-ABD0-3B192D95690D}" presName="descendantText" presStyleLbl="alignAccFollowNode1" presStyleIdx="0" presStyleCnt="3" custScaleX="127178" custLinFactNeighborX="11704" custLinFactNeighborY="5408">
        <dgm:presLayoutVars>
          <dgm:bulletEnabled val="1"/>
        </dgm:presLayoutVars>
      </dgm:prSet>
      <dgm:spPr/>
      <dgm:t>
        <a:bodyPr/>
        <a:lstStyle/>
        <a:p>
          <a:endParaRPr lang="en-GB"/>
        </a:p>
      </dgm:t>
    </dgm:pt>
    <dgm:pt modelId="{9E4564EF-5247-4ABE-ABAB-6E96A71D4588}" type="pres">
      <dgm:prSet presAssocID="{9DB0DA7F-3193-4ADA-9B2B-628DBB18F785}" presName="sp" presStyleCnt="0"/>
      <dgm:spPr/>
      <dgm:t>
        <a:bodyPr/>
        <a:lstStyle/>
        <a:p>
          <a:endParaRPr lang="en-US"/>
        </a:p>
      </dgm:t>
    </dgm:pt>
    <dgm:pt modelId="{A6FC9593-D397-4038-B0D4-4A9B19305EBE}" type="pres">
      <dgm:prSet presAssocID="{D01B477C-1216-439B-A3DC-D2FC17D2B3F4}" presName="linNode" presStyleCnt="0"/>
      <dgm:spPr/>
      <dgm:t>
        <a:bodyPr/>
        <a:lstStyle/>
        <a:p>
          <a:endParaRPr lang="en-US"/>
        </a:p>
      </dgm:t>
    </dgm:pt>
    <dgm:pt modelId="{5FDD04EE-E3A6-43C6-92D3-2A7DB7D89EC2}" type="pres">
      <dgm:prSet presAssocID="{D01B477C-1216-439B-A3DC-D2FC17D2B3F4}" presName="parentText" presStyleLbl="node1" presStyleIdx="1" presStyleCnt="3" custScaleX="58110">
        <dgm:presLayoutVars>
          <dgm:chMax val="1"/>
          <dgm:bulletEnabled val="1"/>
        </dgm:presLayoutVars>
      </dgm:prSet>
      <dgm:spPr/>
      <dgm:t>
        <a:bodyPr/>
        <a:lstStyle/>
        <a:p>
          <a:endParaRPr lang="en-GB"/>
        </a:p>
      </dgm:t>
    </dgm:pt>
    <dgm:pt modelId="{CD9892D2-027A-4E99-9F9B-642B5377478C}" type="pres">
      <dgm:prSet presAssocID="{D01B477C-1216-439B-A3DC-D2FC17D2B3F4}" presName="descendantText" presStyleLbl="alignAccFollowNode1" presStyleIdx="1" presStyleCnt="3" custScaleX="120969">
        <dgm:presLayoutVars>
          <dgm:bulletEnabled val="1"/>
        </dgm:presLayoutVars>
      </dgm:prSet>
      <dgm:spPr/>
      <dgm:t>
        <a:bodyPr/>
        <a:lstStyle/>
        <a:p>
          <a:endParaRPr lang="en-GB"/>
        </a:p>
      </dgm:t>
    </dgm:pt>
    <dgm:pt modelId="{EE2664AD-E30A-4046-8DE6-E7919374EC42}" type="pres">
      <dgm:prSet presAssocID="{900DE5CA-81E2-4E44-A9CC-FB326468D6BA}" presName="sp" presStyleCnt="0"/>
      <dgm:spPr/>
      <dgm:t>
        <a:bodyPr/>
        <a:lstStyle/>
        <a:p>
          <a:endParaRPr lang="en-US"/>
        </a:p>
      </dgm:t>
    </dgm:pt>
    <dgm:pt modelId="{605D5291-F3AF-4347-B746-4D1A68DEB864}" type="pres">
      <dgm:prSet presAssocID="{8665C21C-1233-4669-868D-48E2B243A0C5}" presName="linNode" presStyleCnt="0"/>
      <dgm:spPr/>
      <dgm:t>
        <a:bodyPr/>
        <a:lstStyle/>
        <a:p>
          <a:endParaRPr lang="en-US"/>
        </a:p>
      </dgm:t>
    </dgm:pt>
    <dgm:pt modelId="{41D05BDF-C24F-489A-A44C-B677126D74EE}" type="pres">
      <dgm:prSet presAssocID="{8665C21C-1233-4669-868D-48E2B243A0C5}" presName="parentText" presStyleLbl="node1" presStyleIdx="2" presStyleCnt="3" custScaleX="57490">
        <dgm:presLayoutVars>
          <dgm:chMax val="1"/>
          <dgm:bulletEnabled val="1"/>
        </dgm:presLayoutVars>
      </dgm:prSet>
      <dgm:spPr/>
      <dgm:t>
        <a:bodyPr/>
        <a:lstStyle/>
        <a:p>
          <a:endParaRPr lang="en-GB"/>
        </a:p>
      </dgm:t>
    </dgm:pt>
    <dgm:pt modelId="{E1D80B12-56B7-4E15-8284-21E658A12585}" type="pres">
      <dgm:prSet presAssocID="{8665C21C-1233-4669-868D-48E2B243A0C5}" presName="descendantText" presStyleLbl="alignAccFollowNode1" presStyleIdx="2" presStyleCnt="3" custScaleX="121862">
        <dgm:presLayoutVars>
          <dgm:bulletEnabled val="1"/>
        </dgm:presLayoutVars>
      </dgm:prSet>
      <dgm:spPr/>
      <dgm:t>
        <a:bodyPr/>
        <a:lstStyle/>
        <a:p>
          <a:endParaRPr lang="en-GB"/>
        </a:p>
      </dgm:t>
    </dgm:pt>
  </dgm:ptLst>
  <dgm:cxnLst>
    <dgm:cxn modelId="{D7F834AE-94A6-47E1-8EFE-CC75E326A680}" type="presOf" srcId="{8665C21C-1233-4669-868D-48E2B243A0C5}" destId="{41D05BDF-C24F-489A-A44C-B677126D74EE}" srcOrd="0" destOrd="0" presId="urn:microsoft.com/office/officeart/2005/8/layout/vList5"/>
    <dgm:cxn modelId="{357435DF-DA7C-48FE-9E8C-5E888EC312FB}" srcId="{94466620-639E-4D6F-ABD0-3B192D95690D}" destId="{4B938BAD-F5A4-4EAC-B711-F3329CA8A91C}" srcOrd="0" destOrd="0" parTransId="{317F1560-676D-4410-BF9E-1FC76974CD6D}" sibTransId="{82A50917-7995-4F40-9EA6-E41A24EE9A2A}"/>
    <dgm:cxn modelId="{67A14C81-D292-46A5-BD1F-23BE041CD262}" srcId="{1EBC91C2-F84F-4F35-A69C-F99E28ECFB85}" destId="{94466620-639E-4D6F-ABD0-3B192D95690D}" srcOrd="0" destOrd="0" parTransId="{2C5AC054-898C-480C-9816-18FE2811CE09}" sibTransId="{9DB0DA7F-3193-4ADA-9B2B-628DBB18F785}"/>
    <dgm:cxn modelId="{26BD2563-0668-426E-AF06-8026E75E86D9}" srcId="{1EBC91C2-F84F-4F35-A69C-F99E28ECFB85}" destId="{D01B477C-1216-439B-A3DC-D2FC17D2B3F4}" srcOrd="1" destOrd="0" parTransId="{76E45430-A4F2-4A01-8DE1-34EBB1EF2E1C}" sibTransId="{900DE5CA-81E2-4E44-A9CC-FB326468D6BA}"/>
    <dgm:cxn modelId="{76AC75A8-EA49-4113-9297-9CEC9695C535}" type="presOf" srcId="{1EBC91C2-F84F-4F35-A69C-F99E28ECFB85}" destId="{3AC8588B-8333-4FA2-8E23-EB2A12739BF8}" srcOrd="0" destOrd="0" presId="urn:microsoft.com/office/officeart/2005/8/layout/vList5"/>
    <dgm:cxn modelId="{42878687-4789-4A79-9B18-D0DF91A19040}" type="presOf" srcId="{4B938BAD-F5A4-4EAC-B711-F3329CA8A91C}" destId="{2662754B-84CB-4956-89D8-AF55C3680A16}" srcOrd="0" destOrd="0" presId="urn:microsoft.com/office/officeart/2005/8/layout/vList5"/>
    <dgm:cxn modelId="{66230C5B-D6E6-4A33-B80F-AEF23CB4B291}" srcId="{1EBC91C2-F84F-4F35-A69C-F99E28ECFB85}" destId="{8665C21C-1233-4669-868D-48E2B243A0C5}" srcOrd="2" destOrd="0" parTransId="{16017239-A050-441E-A14E-68DA3C1BEC28}" sibTransId="{D5CE1206-EA90-424F-ADAD-8569082FBE6C}"/>
    <dgm:cxn modelId="{F859CAA6-DBD7-4B1C-A6DC-4D320558344B}" type="presOf" srcId="{D01B477C-1216-439B-A3DC-D2FC17D2B3F4}" destId="{5FDD04EE-E3A6-43C6-92D3-2A7DB7D89EC2}" srcOrd="0" destOrd="0" presId="urn:microsoft.com/office/officeart/2005/8/layout/vList5"/>
    <dgm:cxn modelId="{6B5E3574-5E83-4B8A-A892-8426473D144E}" type="presOf" srcId="{94466620-639E-4D6F-ABD0-3B192D95690D}" destId="{B5590065-1C11-460E-836D-9650B6AB477B}" srcOrd="0" destOrd="0" presId="urn:microsoft.com/office/officeart/2005/8/layout/vList5"/>
    <dgm:cxn modelId="{85093958-C88A-4B8C-908C-C22CA1F4C4BF}" type="presOf" srcId="{19C91230-A456-447B-8811-4C9A8517AF43}" destId="{E1D80B12-56B7-4E15-8284-21E658A12585}" srcOrd="0" destOrd="0" presId="urn:microsoft.com/office/officeart/2005/8/layout/vList5"/>
    <dgm:cxn modelId="{C4B9B421-33C1-4D9B-8CDC-01419919B413}" srcId="{D01B477C-1216-439B-A3DC-D2FC17D2B3F4}" destId="{42EEE6B9-37A9-40D5-BC39-24703E1ECB8F}" srcOrd="0" destOrd="0" parTransId="{412667EC-B5BB-4812-AF61-0BF876AFE8EF}" sibTransId="{80151943-1A52-4BEA-8A71-0FD1267A7224}"/>
    <dgm:cxn modelId="{FC50DFF7-4EE3-41E9-B7A7-A9E7EF1666AD}" srcId="{8665C21C-1233-4669-868D-48E2B243A0C5}" destId="{19C91230-A456-447B-8811-4C9A8517AF43}" srcOrd="0" destOrd="0" parTransId="{F0BA906F-D197-4CF6-9763-B9AA49FD5939}" sibTransId="{9D5312B6-5D81-4B09-B948-F5061721A7E1}"/>
    <dgm:cxn modelId="{A6377A5A-B357-4CE1-B364-CD6F9151FAB7}" type="presOf" srcId="{42EEE6B9-37A9-40D5-BC39-24703E1ECB8F}" destId="{CD9892D2-027A-4E99-9F9B-642B5377478C}" srcOrd="0" destOrd="0" presId="urn:microsoft.com/office/officeart/2005/8/layout/vList5"/>
    <dgm:cxn modelId="{0FAE011E-3050-4FDB-A9AA-65F8DCF3465C}" type="presParOf" srcId="{3AC8588B-8333-4FA2-8E23-EB2A12739BF8}" destId="{761141EF-E75D-4628-A98D-4A8A1799721E}" srcOrd="0" destOrd="0" presId="urn:microsoft.com/office/officeart/2005/8/layout/vList5"/>
    <dgm:cxn modelId="{D7A9BB37-AD54-4D12-AFBD-F613624FFA8A}" type="presParOf" srcId="{761141EF-E75D-4628-A98D-4A8A1799721E}" destId="{B5590065-1C11-460E-836D-9650B6AB477B}" srcOrd="0" destOrd="0" presId="urn:microsoft.com/office/officeart/2005/8/layout/vList5"/>
    <dgm:cxn modelId="{50E41BA4-6F89-4E29-AF61-56C8D03C0111}" type="presParOf" srcId="{761141EF-E75D-4628-A98D-4A8A1799721E}" destId="{2662754B-84CB-4956-89D8-AF55C3680A16}" srcOrd="1" destOrd="0" presId="urn:microsoft.com/office/officeart/2005/8/layout/vList5"/>
    <dgm:cxn modelId="{59407274-E17D-4345-8D4C-A1370E237B60}" type="presParOf" srcId="{3AC8588B-8333-4FA2-8E23-EB2A12739BF8}" destId="{9E4564EF-5247-4ABE-ABAB-6E96A71D4588}" srcOrd="1" destOrd="0" presId="urn:microsoft.com/office/officeart/2005/8/layout/vList5"/>
    <dgm:cxn modelId="{919DCFB4-FAAB-41A2-A25C-0C1E599741D8}" type="presParOf" srcId="{3AC8588B-8333-4FA2-8E23-EB2A12739BF8}" destId="{A6FC9593-D397-4038-B0D4-4A9B19305EBE}" srcOrd="2" destOrd="0" presId="urn:microsoft.com/office/officeart/2005/8/layout/vList5"/>
    <dgm:cxn modelId="{A30EB2ED-296B-4B32-95FD-487D299063D5}" type="presParOf" srcId="{A6FC9593-D397-4038-B0D4-4A9B19305EBE}" destId="{5FDD04EE-E3A6-43C6-92D3-2A7DB7D89EC2}" srcOrd="0" destOrd="0" presId="urn:microsoft.com/office/officeart/2005/8/layout/vList5"/>
    <dgm:cxn modelId="{890608F0-3FB1-43A9-A8D2-8F08EF8ED9F7}" type="presParOf" srcId="{A6FC9593-D397-4038-B0D4-4A9B19305EBE}" destId="{CD9892D2-027A-4E99-9F9B-642B5377478C}" srcOrd="1" destOrd="0" presId="urn:microsoft.com/office/officeart/2005/8/layout/vList5"/>
    <dgm:cxn modelId="{37711AD1-15FD-4D75-ABCF-BE1DFFC5AC5D}" type="presParOf" srcId="{3AC8588B-8333-4FA2-8E23-EB2A12739BF8}" destId="{EE2664AD-E30A-4046-8DE6-E7919374EC42}" srcOrd="3" destOrd="0" presId="urn:microsoft.com/office/officeart/2005/8/layout/vList5"/>
    <dgm:cxn modelId="{9CF4218D-F89B-4161-ACEA-6D746CB06374}" type="presParOf" srcId="{3AC8588B-8333-4FA2-8E23-EB2A12739BF8}" destId="{605D5291-F3AF-4347-B746-4D1A68DEB864}" srcOrd="4" destOrd="0" presId="urn:microsoft.com/office/officeart/2005/8/layout/vList5"/>
    <dgm:cxn modelId="{F30F95E5-BA0B-4B47-89A1-107B588660F5}" type="presParOf" srcId="{605D5291-F3AF-4347-B746-4D1A68DEB864}" destId="{41D05BDF-C24F-489A-A44C-B677126D74EE}" srcOrd="0" destOrd="0" presId="urn:microsoft.com/office/officeart/2005/8/layout/vList5"/>
    <dgm:cxn modelId="{5D9EE1C2-725E-47DA-B329-2B006FD1C6F2}" type="presParOf" srcId="{605D5291-F3AF-4347-B746-4D1A68DEB864}" destId="{E1D80B12-56B7-4E15-8284-21E658A125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38077-4171-45A6-ADCF-98F3DC9789B1}">
      <dsp:nvSpPr>
        <dsp:cNvPr id="0" name=""/>
        <dsp:cNvSpPr/>
      </dsp:nvSpPr>
      <dsp:spPr>
        <a:xfrm>
          <a:off x="534812" y="0"/>
          <a:ext cx="8228477" cy="4064000"/>
        </a:xfrm>
        <a:prstGeom prst="rightArrow">
          <a:avLst/>
        </a:prstGeom>
        <a:solidFill>
          <a:schemeClr val="accent1">
            <a:lumMod val="7500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1">
          <a:scrgbClr r="0" g="0" b="0"/>
        </a:lnRef>
        <a:fillRef idx="1">
          <a:scrgbClr r="0" g="0" b="0"/>
        </a:fillRef>
        <a:effectRef idx="0">
          <a:scrgbClr r="0" g="0" b="0"/>
        </a:effectRef>
        <a:fontRef idx="minor"/>
      </dsp:style>
    </dsp:sp>
    <dsp:sp modelId="{184CAA93-FDC6-472D-BA58-9748FD016098}">
      <dsp:nvSpPr>
        <dsp:cNvPr id="0" name=""/>
        <dsp:cNvSpPr/>
      </dsp:nvSpPr>
      <dsp:spPr>
        <a:xfrm>
          <a:off x="1077538" y="1249273"/>
          <a:ext cx="3327693" cy="1625600"/>
        </a:xfrm>
        <a:prstGeom prst="round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latin typeface="Candara" panose="020E0502030303020204" pitchFamily="34" charset="0"/>
            </a:rPr>
            <a:t>Not involved in the event (not a victim or perpetrator)</a:t>
          </a:r>
          <a:endParaRPr lang="en-GB" sz="2800" b="1" kern="1200" dirty="0">
            <a:latin typeface="Candara" panose="020E0502030303020204" pitchFamily="34" charset="0"/>
          </a:endParaRPr>
        </a:p>
      </dsp:txBody>
      <dsp:txXfrm>
        <a:off x="1156893" y="1328628"/>
        <a:ext cx="3168983" cy="1466890"/>
      </dsp:txXfrm>
    </dsp:sp>
    <dsp:sp modelId="{91F4D8F4-C3A6-471C-82E8-BFF524C140A2}">
      <dsp:nvSpPr>
        <dsp:cNvPr id="0" name=""/>
        <dsp:cNvSpPr/>
      </dsp:nvSpPr>
      <dsp:spPr>
        <a:xfrm>
          <a:off x="4672860" y="1260148"/>
          <a:ext cx="3327693" cy="1625600"/>
        </a:xfrm>
        <a:prstGeom prst="roundRect">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latin typeface="Candara" panose="020E0502030303020204" pitchFamily="34" charset="0"/>
            </a:rPr>
            <a:t>Witnesses a situation</a:t>
          </a:r>
          <a:endParaRPr lang="en-GB" sz="2800" b="1" kern="1200" dirty="0">
            <a:latin typeface="Candara" panose="020E0502030303020204" pitchFamily="34" charset="0"/>
          </a:endParaRPr>
        </a:p>
      </dsp:txBody>
      <dsp:txXfrm>
        <a:off x="4752215" y="1339503"/>
        <a:ext cx="3168983" cy="14668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754B-84CB-4956-89D8-AF55C3680A16}">
      <dsp:nvSpPr>
        <dsp:cNvPr id="0" name=""/>
        <dsp:cNvSpPr/>
      </dsp:nvSpPr>
      <dsp:spPr>
        <a:xfrm rot="5400000">
          <a:off x="2354055" y="-906139"/>
          <a:ext cx="514943" cy="2457907"/>
        </a:xfrm>
        <a:prstGeom prst="round2SameRect">
          <a:avLst/>
        </a:prstGeom>
        <a:solidFill>
          <a:schemeClr val="accent6">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GB" sz="1800" b="1" kern="1200" dirty="0">
            <a:latin typeface="Candara" panose="020E0502030303020204" pitchFamily="34" charset="0"/>
          </a:endParaRPr>
        </a:p>
        <a:p>
          <a:pPr marL="171450" lvl="1" indent="-171450" algn="l" defTabSz="800100">
            <a:lnSpc>
              <a:spcPct val="90000"/>
            </a:lnSpc>
            <a:spcBef>
              <a:spcPct val="0"/>
            </a:spcBef>
            <a:spcAft>
              <a:spcPct val="15000"/>
            </a:spcAft>
            <a:buChar char="••"/>
          </a:pPr>
          <a:r>
            <a:rPr lang="en-GB" sz="1800" b="1" kern="1200" dirty="0" smtClean="0">
              <a:latin typeface="Candara" panose="020E0502030303020204" pitchFamily="34" charset="0"/>
            </a:rPr>
            <a:t>South Africa		</a:t>
          </a:r>
          <a:endParaRPr lang="en-GB" sz="1800" b="1" kern="1200" dirty="0">
            <a:latin typeface="Candara" panose="020E0502030303020204" pitchFamily="34" charset="0"/>
          </a:endParaRPr>
        </a:p>
      </dsp:txBody>
      <dsp:txXfrm rot="-5400000">
        <a:off x="1382574" y="90479"/>
        <a:ext cx="2432770" cy="464669"/>
      </dsp:txXfrm>
    </dsp:sp>
    <dsp:sp modelId="{B5590065-1C11-460E-836D-9650B6AB477B}">
      <dsp:nvSpPr>
        <dsp:cNvPr id="0" name=""/>
        <dsp:cNvSpPr/>
      </dsp:nvSpPr>
      <dsp:spPr>
        <a:xfrm>
          <a:off x="0" y="975"/>
          <a:ext cx="1382573" cy="64367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A.</a:t>
          </a:r>
          <a:endParaRPr lang="en-GB" sz="1800" b="1" kern="1200" dirty="0">
            <a:latin typeface="Candara" panose="020E0502030303020204" pitchFamily="34" charset="0"/>
          </a:endParaRPr>
        </a:p>
      </dsp:txBody>
      <dsp:txXfrm>
        <a:off x="31422" y="32397"/>
        <a:ext cx="1319729" cy="580835"/>
      </dsp:txXfrm>
    </dsp:sp>
    <dsp:sp modelId="{CD9892D2-027A-4E99-9F9B-642B5377478C}">
      <dsp:nvSpPr>
        <dsp:cNvPr id="0" name=""/>
        <dsp:cNvSpPr/>
      </dsp:nvSpPr>
      <dsp:spPr>
        <a:xfrm rot="5400000">
          <a:off x="2354055" y="-230275"/>
          <a:ext cx="514943" cy="2457907"/>
        </a:xfrm>
        <a:prstGeom prst="round2SameRect">
          <a:avLst/>
        </a:prstGeom>
        <a:solidFill>
          <a:schemeClr val="accent1">
            <a:alpha val="9000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latin typeface="Candara" panose="020E0502030303020204" pitchFamily="34" charset="0"/>
            </a:rPr>
            <a:t>UK </a:t>
          </a:r>
          <a:endParaRPr lang="en-GB" sz="1800" b="1" kern="1200" dirty="0">
            <a:latin typeface="Candara" panose="020E0502030303020204" pitchFamily="34" charset="0"/>
          </a:endParaRPr>
        </a:p>
      </dsp:txBody>
      <dsp:txXfrm rot="-5400000">
        <a:off x="1382574" y="766343"/>
        <a:ext cx="2432770" cy="464669"/>
      </dsp:txXfrm>
    </dsp:sp>
    <dsp:sp modelId="{5FDD04EE-E3A6-43C6-92D3-2A7DB7D89EC2}">
      <dsp:nvSpPr>
        <dsp:cNvPr id="0" name=""/>
        <dsp:cNvSpPr/>
      </dsp:nvSpPr>
      <dsp:spPr>
        <a:xfrm>
          <a:off x="0" y="676838"/>
          <a:ext cx="1382573" cy="64367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B.</a:t>
          </a:r>
          <a:endParaRPr lang="en-GB" sz="1800" b="1" kern="1200" dirty="0">
            <a:latin typeface="Candara" panose="020E0502030303020204" pitchFamily="34" charset="0"/>
          </a:endParaRPr>
        </a:p>
      </dsp:txBody>
      <dsp:txXfrm>
        <a:off x="31422" y="708260"/>
        <a:ext cx="1319729" cy="580835"/>
      </dsp:txXfrm>
    </dsp:sp>
    <dsp:sp modelId="{E1D80B12-56B7-4E15-8284-21E658A12585}">
      <dsp:nvSpPr>
        <dsp:cNvPr id="0" name=""/>
        <dsp:cNvSpPr/>
      </dsp:nvSpPr>
      <dsp:spPr>
        <a:xfrm rot="5400000">
          <a:off x="2354055" y="445587"/>
          <a:ext cx="514943" cy="2457907"/>
        </a:xfrm>
        <a:prstGeom prst="round2SameRect">
          <a:avLst/>
        </a:prstGeom>
        <a:solidFill>
          <a:srgbClr val="7030A0">
            <a:alpha val="90000"/>
          </a:srgb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latin typeface="Candara" panose="020E0502030303020204" pitchFamily="34" charset="0"/>
            </a:rPr>
            <a:t>South America</a:t>
          </a:r>
          <a:endParaRPr lang="en-GB" sz="1800" b="1" kern="1200" dirty="0">
            <a:latin typeface="Candara" panose="020E0502030303020204" pitchFamily="34" charset="0"/>
          </a:endParaRPr>
        </a:p>
      </dsp:txBody>
      <dsp:txXfrm rot="-5400000">
        <a:off x="1382574" y="1442206"/>
        <a:ext cx="2432770" cy="464669"/>
      </dsp:txXfrm>
    </dsp:sp>
    <dsp:sp modelId="{41D05BDF-C24F-489A-A44C-B677126D74EE}">
      <dsp:nvSpPr>
        <dsp:cNvPr id="0" name=""/>
        <dsp:cNvSpPr/>
      </dsp:nvSpPr>
      <dsp:spPr>
        <a:xfrm>
          <a:off x="0" y="1352701"/>
          <a:ext cx="1382573" cy="64367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C.</a:t>
          </a:r>
          <a:endParaRPr lang="en-GB" sz="1800" b="1" kern="1200" dirty="0">
            <a:latin typeface="Candara" panose="020E0502030303020204" pitchFamily="34" charset="0"/>
          </a:endParaRPr>
        </a:p>
      </dsp:txBody>
      <dsp:txXfrm>
        <a:off x="31422" y="1384123"/>
        <a:ext cx="1319729" cy="5808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F343E-7D4B-944D-AA15-CDA6547A87FE}">
      <dsp:nvSpPr>
        <dsp:cNvPr id="0" name=""/>
        <dsp:cNvSpPr/>
      </dsp:nvSpPr>
      <dsp:spPr>
        <a:xfrm>
          <a:off x="3089491" y="0"/>
          <a:ext cx="1575832" cy="1084858"/>
        </a:xfrm>
        <a:prstGeom prst="trapezoid">
          <a:avLst>
            <a:gd name="adj" fmla="val 72628"/>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b" anchorCtr="1">
          <a:noAutofit/>
        </a:bodyPr>
        <a:lstStyle/>
        <a:p>
          <a:pPr lvl="0" algn="ctr" defTabSz="533400">
            <a:lnSpc>
              <a:spcPct val="90000"/>
            </a:lnSpc>
            <a:spcBef>
              <a:spcPct val="0"/>
            </a:spcBef>
            <a:spcAft>
              <a:spcPct val="35000"/>
            </a:spcAft>
          </a:pPr>
          <a:r>
            <a:rPr lang="en-US" sz="1200" b="1" kern="1200" dirty="0" smtClean="0">
              <a:solidFill>
                <a:schemeClr val="bg1"/>
              </a:solidFill>
              <a:latin typeface="BlairMdITC TT-Medium"/>
              <a:cs typeface="BlairMdITC TT-Medium"/>
            </a:rPr>
            <a:t>HOMICIDE</a:t>
          </a:r>
        </a:p>
        <a:p>
          <a:pPr lvl="0" algn="ctr" defTabSz="533400">
            <a:lnSpc>
              <a:spcPct val="90000"/>
            </a:lnSpc>
            <a:spcBef>
              <a:spcPct val="0"/>
            </a:spcBef>
            <a:spcAft>
              <a:spcPct val="35000"/>
            </a:spcAft>
          </a:pPr>
          <a:r>
            <a:rPr lang="en-US" sz="1200" b="1" kern="1200" dirty="0" smtClean="0">
              <a:solidFill>
                <a:schemeClr val="bg1"/>
              </a:solidFill>
              <a:latin typeface="BlairMdITC TT-Medium"/>
              <a:cs typeface="BlairMdITC TT-Medium"/>
            </a:rPr>
            <a:t>SUICIDE</a:t>
          </a:r>
        </a:p>
      </dsp:txBody>
      <dsp:txXfrm>
        <a:off x="3089491" y="0"/>
        <a:ext cx="1575832" cy="1084858"/>
      </dsp:txXfrm>
    </dsp:sp>
    <dsp:sp modelId="{9E35BE82-9E52-F947-B12D-A25EBEEC6959}">
      <dsp:nvSpPr>
        <dsp:cNvPr id="0" name=""/>
        <dsp:cNvSpPr/>
      </dsp:nvSpPr>
      <dsp:spPr>
        <a:xfrm>
          <a:off x="2301575" y="1084858"/>
          <a:ext cx="3151665" cy="1084858"/>
        </a:xfrm>
        <a:prstGeom prst="trapezoid">
          <a:avLst>
            <a:gd name="adj" fmla="val 72628"/>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BlairMdITC TT-Medium"/>
              <a:cs typeface="BlairMdITC TT-Medium"/>
            </a:rPr>
            <a:t>PHYSICAL EXPRESSION:</a:t>
          </a:r>
        </a:p>
        <a:p>
          <a:pPr lvl="0" algn="ctr" defTabSz="488950">
            <a:lnSpc>
              <a:spcPct val="90000"/>
            </a:lnSpc>
            <a:spcBef>
              <a:spcPct val="0"/>
            </a:spcBef>
            <a:spcAft>
              <a:spcPct val="35000"/>
            </a:spcAft>
          </a:pPr>
          <a:r>
            <a:rPr lang="en-US" sz="900" kern="1200" dirty="0" smtClean="0">
              <a:solidFill>
                <a:schemeClr val="bg1"/>
              </a:solidFill>
              <a:latin typeface="BlairMdITC TT-Medium"/>
              <a:cs typeface="BlairMdITC TT-Medium"/>
            </a:rPr>
            <a:t>PHYSICAL/SEXUAL ASSAULT</a:t>
          </a:r>
          <a:endParaRPr lang="en-US" sz="900" kern="1200" dirty="0">
            <a:solidFill>
              <a:schemeClr val="bg1"/>
            </a:solidFill>
            <a:latin typeface="BlairMdITC TT-Medium"/>
            <a:cs typeface="BlairMdITC TT-Medium"/>
          </a:endParaRPr>
        </a:p>
      </dsp:txBody>
      <dsp:txXfrm>
        <a:off x="2853116" y="1084858"/>
        <a:ext cx="2048582" cy="1084858"/>
      </dsp:txXfrm>
    </dsp:sp>
    <dsp:sp modelId="{11BB07C0-4E4A-E34A-BFAC-33F509AC9121}">
      <dsp:nvSpPr>
        <dsp:cNvPr id="0" name=""/>
        <dsp:cNvSpPr/>
      </dsp:nvSpPr>
      <dsp:spPr>
        <a:xfrm>
          <a:off x="1513658" y="2169717"/>
          <a:ext cx="4727498" cy="1084858"/>
        </a:xfrm>
        <a:prstGeom prst="trapezoid">
          <a:avLst>
            <a:gd name="adj" fmla="val 72628"/>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BlairMdITC TT-Medium"/>
              <a:cs typeface="BlairMdITC TT-Medium"/>
            </a:rPr>
            <a:t>VERBAL EXPRESSION: </a:t>
          </a:r>
        </a:p>
        <a:p>
          <a:pPr lvl="0" algn="ctr" defTabSz="533400">
            <a:lnSpc>
              <a:spcPct val="90000"/>
            </a:lnSpc>
            <a:spcBef>
              <a:spcPct val="0"/>
            </a:spcBef>
            <a:spcAft>
              <a:spcPct val="35000"/>
            </a:spcAft>
          </a:pPr>
          <a:r>
            <a:rPr lang="en-US" sz="900" kern="1200" dirty="0" smtClean="0">
              <a:solidFill>
                <a:schemeClr val="bg1"/>
              </a:solidFill>
              <a:latin typeface="BlairMdITC TT-Medium"/>
              <a:cs typeface="BlairMdITC TT-Medium"/>
            </a:rPr>
            <a:t>SEXUAL HARASSMENT</a:t>
          </a:r>
        </a:p>
        <a:p>
          <a:pPr lvl="0" algn="ctr" defTabSz="533400">
            <a:lnSpc>
              <a:spcPct val="90000"/>
            </a:lnSpc>
            <a:spcBef>
              <a:spcPct val="0"/>
            </a:spcBef>
            <a:spcAft>
              <a:spcPct val="35000"/>
            </a:spcAft>
          </a:pPr>
          <a:r>
            <a:rPr lang="en-US" sz="900" kern="1200" dirty="0" smtClean="0">
              <a:solidFill>
                <a:schemeClr val="bg1"/>
              </a:solidFill>
              <a:latin typeface="BlairMdITC TT-Medium"/>
              <a:cs typeface="BlairMdITC TT-Medium"/>
            </a:rPr>
            <a:t>MAKING SEXUAL JOKES</a:t>
          </a:r>
          <a:endParaRPr lang="en-US" sz="900" kern="1200" dirty="0">
            <a:solidFill>
              <a:schemeClr val="bg1"/>
            </a:solidFill>
            <a:latin typeface="BlairMdITC TT-Medium"/>
            <a:cs typeface="BlairMdITC TT-Medium"/>
          </a:endParaRPr>
        </a:p>
      </dsp:txBody>
      <dsp:txXfrm>
        <a:off x="2340970" y="2169717"/>
        <a:ext cx="3072874" cy="1084858"/>
      </dsp:txXfrm>
    </dsp:sp>
    <dsp:sp modelId="{3C3A8CAC-3AD5-5D4B-8AEE-9E4351045EA1}">
      <dsp:nvSpPr>
        <dsp:cNvPr id="0" name=""/>
        <dsp:cNvSpPr/>
      </dsp:nvSpPr>
      <dsp:spPr>
        <a:xfrm>
          <a:off x="787916" y="3254575"/>
          <a:ext cx="6178983" cy="999252"/>
        </a:xfrm>
        <a:prstGeom prst="trapezoid">
          <a:avLst>
            <a:gd name="adj" fmla="val 72628"/>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BlairMdITC TT-Medium"/>
              <a:cs typeface="BlairMdITC TT-Medium"/>
            </a:rPr>
            <a:t>CULTURAL </a:t>
          </a:r>
          <a:r>
            <a:rPr lang="en-US" sz="1200" b="1" kern="1200" dirty="0" err="1" smtClean="0">
              <a:solidFill>
                <a:schemeClr val="bg1"/>
              </a:solidFill>
              <a:latin typeface="BlairMdITC TT-Medium"/>
              <a:cs typeface="BlairMdITC TT-Medium"/>
            </a:rPr>
            <a:t>MICROAGGRESSIONS</a:t>
          </a:r>
          <a:r>
            <a:rPr lang="en-US" sz="900" kern="1200" dirty="0" smtClean="0">
              <a:solidFill>
                <a:schemeClr val="bg1"/>
              </a:solidFill>
              <a:latin typeface="BlairMdITC TT-Medium"/>
              <a:cs typeface="BlairMdITC TT-Medium"/>
            </a:rPr>
            <a:t/>
          </a:r>
          <a:br>
            <a:rPr lang="en-US" sz="900" kern="1200" dirty="0" smtClean="0">
              <a:solidFill>
                <a:schemeClr val="bg1"/>
              </a:solidFill>
              <a:latin typeface="BlairMdITC TT-Medium"/>
              <a:cs typeface="BlairMdITC TT-Medium"/>
            </a:rPr>
          </a:br>
          <a:r>
            <a:rPr lang="en-US" sz="900" kern="1200" dirty="0" smtClean="0">
              <a:solidFill>
                <a:schemeClr val="bg1"/>
              </a:solidFill>
              <a:latin typeface="BlairMdITC TT-Medium"/>
              <a:cs typeface="BlairMdITC TT-Medium"/>
            </a:rPr>
            <a:t>(SUBTLE, INTENTIONAL OR UNINTENTIONAL): CULTURAL INVISIBILITY, SOCIAL EXCLUSION, </a:t>
          </a:r>
          <a:r>
            <a:rPr lang="en-US" sz="900" kern="1200" dirty="0" err="1" smtClean="0">
              <a:solidFill>
                <a:schemeClr val="bg1"/>
              </a:solidFill>
              <a:latin typeface="BlairMdITC TT-Medium"/>
              <a:cs typeface="BlairMdITC TT-Medium"/>
            </a:rPr>
            <a:t>MISPREPRESENTATION</a:t>
          </a:r>
          <a:r>
            <a:rPr lang="en-US" sz="900" kern="1200" dirty="0" smtClean="0">
              <a:solidFill>
                <a:schemeClr val="bg1"/>
              </a:solidFill>
              <a:latin typeface="BlairMdITC TT-Medium"/>
              <a:cs typeface="BlairMdITC TT-Medium"/>
            </a:rPr>
            <a:t>, VIOLENT PORN</a:t>
          </a:r>
          <a:endParaRPr lang="en-US" sz="900" kern="1200" dirty="0">
            <a:solidFill>
              <a:schemeClr val="bg1"/>
            </a:solidFill>
            <a:latin typeface="BlairMdITC TT-Medium"/>
            <a:cs typeface="BlairMdITC TT-Medium"/>
          </a:endParaRPr>
        </a:p>
      </dsp:txBody>
      <dsp:txXfrm>
        <a:off x="1869238" y="3254575"/>
        <a:ext cx="4016338" cy="999252"/>
      </dsp:txXfrm>
    </dsp:sp>
    <dsp:sp modelId="{9838AA53-205B-974E-86F5-2F79BAA4AD55}">
      <dsp:nvSpPr>
        <dsp:cNvPr id="0" name=""/>
        <dsp:cNvSpPr/>
      </dsp:nvSpPr>
      <dsp:spPr>
        <a:xfrm>
          <a:off x="0" y="4253828"/>
          <a:ext cx="7754816" cy="1084858"/>
        </a:xfrm>
        <a:prstGeom prst="trapezoid">
          <a:avLst>
            <a:gd name="adj" fmla="val 72628"/>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BlairMdITC TT-Medium"/>
              <a:cs typeface="BlairMdITC TT-Medium"/>
            </a:rPr>
            <a:t>ATTITUDES &amp; BELIEFS:</a:t>
          </a:r>
          <a:r>
            <a:rPr lang="en-US" sz="1300" kern="1200" dirty="0" smtClean="0">
              <a:solidFill>
                <a:schemeClr val="bg1"/>
              </a:solidFill>
              <a:latin typeface="BlairMdITC TT-Medium"/>
              <a:cs typeface="BlairMdITC TT-Medium"/>
            </a:rPr>
            <a:t/>
          </a:r>
          <a:br>
            <a:rPr lang="en-US" sz="1300" kern="1200" dirty="0" smtClean="0">
              <a:solidFill>
                <a:schemeClr val="bg1"/>
              </a:solidFill>
              <a:latin typeface="BlairMdITC TT-Medium"/>
              <a:cs typeface="BlairMdITC TT-Medium"/>
            </a:rPr>
          </a:br>
          <a:r>
            <a:rPr lang="en-US" sz="1200" kern="1200" dirty="0" smtClean="0">
              <a:solidFill>
                <a:schemeClr val="bg1"/>
              </a:solidFill>
              <a:latin typeface="BlairMdITC TT-Medium"/>
              <a:cs typeface="BlairMdITC TT-Medium"/>
            </a:rPr>
            <a:t>RACISM     SEXISM     HOMOPHOBIA</a:t>
          </a:r>
          <a:br>
            <a:rPr lang="en-US" sz="1200" kern="1200" dirty="0" smtClean="0">
              <a:solidFill>
                <a:schemeClr val="bg1"/>
              </a:solidFill>
              <a:latin typeface="BlairMdITC TT-Medium"/>
              <a:cs typeface="BlairMdITC TT-Medium"/>
            </a:rPr>
          </a:br>
          <a:r>
            <a:rPr lang="en-US" sz="1200" kern="1200" dirty="0" smtClean="0">
              <a:solidFill>
                <a:schemeClr val="bg1"/>
              </a:solidFill>
              <a:latin typeface="BlairMdITC TT-Medium"/>
              <a:cs typeface="BlairMdITC TT-Medium"/>
            </a:rPr>
            <a:t>TRANSPHOBIA   </a:t>
          </a:r>
          <a:r>
            <a:rPr lang="en-US" sz="1200" kern="1200" dirty="0" err="1" smtClean="0">
              <a:solidFill>
                <a:schemeClr val="bg1"/>
              </a:solidFill>
              <a:latin typeface="BlairMdITC TT-Medium"/>
              <a:cs typeface="BlairMdITC TT-Medium"/>
            </a:rPr>
            <a:t>DISABLISM</a:t>
          </a:r>
          <a:r>
            <a:rPr lang="en-US" sz="1200" kern="1200" dirty="0" smtClean="0">
              <a:solidFill>
                <a:schemeClr val="bg1"/>
              </a:solidFill>
              <a:latin typeface="BlairMdITC TT-Medium"/>
              <a:cs typeface="BlairMdITC TT-Medium"/>
            </a:rPr>
            <a:t>    AGEISM</a:t>
          </a:r>
          <a:endParaRPr lang="en-US" sz="1200" kern="1200" dirty="0">
            <a:solidFill>
              <a:schemeClr val="bg1"/>
            </a:solidFill>
            <a:latin typeface="BlairMdITC TT-Medium"/>
            <a:cs typeface="BlairMdITC TT-Medium"/>
          </a:endParaRPr>
        </a:p>
      </dsp:txBody>
      <dsp:txXfrm>
        <a:off x="1357092" y="4253828"/>
        <a:ext cx="5040630" cy="1084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38077-4171-45A6-ADCF-98F3DC9789B1}">
      <dsp:nvSpPr>
        <dsp:cNvPr id="0" name=""/>
        <dsp:cNvSpPr/>
      </dsp:nvSpPr>
      <dsp:spPr>
        <a:xfrm>
          <a:off x="95522" y="0"/>
          <a:ext cx="9692588" cy="4525963"/>
        </a:xfrm>
        <a:prstGeom prst="rightArrow">
          <a:avLst/>
        </a:prstGeom>
        <a:solidFill>
          <a:schemeClr val="accent1">
            <a:lumMod val="7500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1">
          <a:scrgbClr r="0" g="0" b="0"/>
        </a:lnRef>
        <a:fillRef idx="1">
          <a:scrgbClr r="0" g="0" b="0"/>
        </a:fillRef>
        <a:effectRef idx="0">
          <a:scrgbClr r="0" g="0" b="0"/>
        </a:effectRef>
        <a:fontRef idx="minor"/>
      </dsp:style>
    </dsp:sp>
    <dsp:sp modelId="{184CAA93-FDC6-472D-BA58-9748FD016098}">
      <dsp:nvSpPr>
        <dsp:cNvPr id="0" name=""/>
        <dsp:cNvSpPr/>
      </dsp:nvSpPr>
      <dsp:spPr>
        <a:xfrm>
          <a:off x="661873" y="1498935"/>
          <a:ext cx="3779027" cy="1528091"/>
        </a:xfrm>
        <a:prstGeom prst="round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latin typeface="Candara" panose="020E0502030303020204" pitchFamily="34" charset="0"/>
            </a:rPr>
            <a:t>Passive bystander </a:t>
          </a:r>
        </a:p>
        <a:p>
          <a:pPr lvl="0" algn="ctr" defTabSz="1244600">
            <a:lnSpc>
              <a:spcPct val="90000"/>
            </a:lnSpc>
            <a:spcBef>
              <a:spcPct val="0"/>
            </a:spcBef>
            <a:spcAft>
              <a:spcPct val="35000"/>
            </a:spcAft>
          </a:pPr>
          <a:r>
            <a:rPr lang="en-GB" sz="2800" b="1" kern="1200" dirty="0" smtClean="0">
              <a:latin typeface="Candara" panose="020E0502030303020204" pitchFamily="34" charset="0"/>
            </a:rPr>
            <a:t>(does nothing)</a:t>
          </a:r>
          <a:endParaRPr lang="en-GB" sz="2800" b="1" kern="1200" dirty="0">
            <a:latin typeface="Candara" panose="020E0502030303020204" pitchFamily="34" charset="0"/>
          </a:endParaRPr>
        </a:p>
      </dsp:txBody>
      <dsp:txXfrm>
        <a:off x="736468" y="1573530"/>
        <a:ext cx="3629837" cy="1378901"/>
      </dsp:txXfrm>
    </dsp:sp>
    <dsp:sp modelId="{91F4D8F4-C3A6-471C-82E8-BFF524C140A2}">
      <dsp:nvSpPr>
        <dsp:cNvPr id="0" name=""/>
        <dsp:cNvSpPr/>
      </dsp:nvSpPr>
      <dsp:spPr>
        <a:xfrm>
          <a:off x="4648481" y="1458011"/>
          <a:ext cx="4286677" cy="1500773"/>
        </a:xfrm>
        <a:prstGeom prst="roundRect">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latin typeface="Candara" panose="020E0502030303020204" pitchFamily="34" charset="0"/>
            </a:rPr>
            <a:t>Active or prosocial</a:t>
          </a:r>
        </a:p>
        <a:p>
          <a:pPr lvl="0" algn="ctr" defTabSz="1244600">
            <a:lnSpc>
              <a:spcPct val="90000"/>
            </a:lnSpc>
            <a:spcBef>
              <a:spcPct val="0"/>
            </a:spcBef>
            <a:spcAft>
              <a:spcPct val="35000"/>
            </a:spcAft>
          </a:pPr>
          <a:r>
            <a:rPr lang="en-GB" sz="2800" b="1" kern="1200" dirty="0" smtClean="0">
              <a:latin typeface="Candara" panose="020E0502030303020204" pitchFamily="34" charset="0"/>
            </a:rPr>
            <a:t> bystander (intervenes)</a:t>
          </a:r>
          <a:endParaRPr lang="en-GB" sz="2800" b="1" kern="1200" dirty="0">
            <a:latin typeface="Candara" panose="020E0502030303020204" pitchFamily="34" charset="0"/>
          </a:endParaRPr>
        </a:p>
      </dsp:txBody>
      <dsp:txXfrm>
        <a:off x="4721743" y="1531273"/>
        <a:ext cx="4140153" cy="1354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5D39A-D9EE-429B-BF24-D03AE1A33534}">
      <dsp:nvSpPr>
        <dsp:cNvPr id="0" name=""/>
        <dsp:cNvSpPr/>
      </dsp:nvSpPr>
      <dsp:spPr>
        <a:xfrm>
          <a:off x="3008917" y="1684865"/>
          <a:ext cx="2353738" cy="2048935"/>
        </a:xfrm>
        <a:prstGeom prst="ellipse">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What is an Intervention?</a:t>
          </a:r>
          <a:endParaRPr lang="en-US" sz="2200" kern="1200" dirty="0"/>
        </a:p>
      </dsp:txBody>
      <dsp:txXfrm>
        <a:off x="3353614" y="1984925"/>
        <a:ext cx="1664344" cy="1448815"/>
      </dsp:txXfrm>
    </dsp:sp>
    <dsp:sp modelId="{0840FF78-ABF8-4FFD-B809-800CE6BA9CA2}">
      <dsp:nvSpPr>
        <dsp:cNvPr id="0" name=""/>
        <dsp:cNvSpPr/>
      </dsp:nvSpPr>
      <dsp:spPr>
        <a:xfrm rot="14883849">
          <a:off x="3618783" y="1321207"/>
          <a:ext cx="211032" cy="48442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662263" y="1447455"/>
        <a:ext cx="147722" cy="290655"/>
      </dsp:txXfrm>
    </dsp:sp>
    <dsp:sp modelId="{9344739E-D107-4F30-AAFA-CCDCD9FB4698}">
      <dsp:nvSpPr>
        <dsp:cNvPr id="0" name=""/>
        <dsp:cNvSpPr/>
      </dsp:nvSpPr>
      <dsp:spPr>
        <a:xfrm>
          <a:off x="2669178" y="0"/>
          <a:ext cx="1424781" cy="142478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Distraction </a:t>
          </a:r>
          <a:endParaRPr lang="en-US" sz="1500" kern="1200" dirty="0"/>
        </a:p>
      </dsp:txBody>
      <dsp:txXfrm>
        <a:off x="2877832" y="208654"/>
        <a:ext cx="1007473" cy="1007473"/>
      </dsp:txXfrm>
    </dsp:sp>
    <dsp:sp modelId="{26050A70-AEB0-4A20-8EBA-F8AE5D7E6969}">
      <dsp:nvSpPr>
        <dsp:cNvPr id="0" name=""/>
        <dsp:cNvSpPr/>
      </dsp:nvSpPr>
      <dsp:spPr>
        <a:xfrm rot="21193218">
          <a:off x="5553569" y="2275172"/>
          <a:ext cx="493613" cy="48442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554077" y="2380635"/>
        <a:ext cx="348286" cy="290655"/>
      </dsp:txXfrm>
    </dsp:sp>
    <dsp:sp modelId="{B5C93E46-2ABB-4F44-9788-6871C570A405}">
      <dsp:nvSpPr>
        <dsp:cNvPr id="0" name=""/>
        <dsp:cNvSpPr/>
      </dsp:nvSpPr>
      <dsp:spPr>
        <a:xfrm>
          <a:off x="6271683" y="1664272"/>
          <a:ext cx="1424781" cy="142478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Interruption</a:t>
          </a:r>
          <a:endParaRPr lang="en-US" sz="1500" kern="1200" dirty="0"/>
        </a:p>
      </dsp:txBody>
      <dsp:txXfrm>
        <a:off x="6480337" y="1872926"/>
        <a:ext cx="1007473" cy="1007473"/>
      </dsp:txXfrm>
    </dsp:sp>
    <dsp:sp modelId="{FB3715C0-0E29-4532-9F35-70BB27FFE28A}">
      <dsp:nvSpPr>
        <dsp:cNvPr id="0" name=""/>
        <dsp:cNvSpPr/>
      </dsp:nvSpPr>
      <dsp:spPr>
        <a:xfrm rot="19368878">
          <a:off x="5124053" y="1470856"/>
          <a:ext cx="783338" cy="48442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138827" y="1611659"/>
        <a:ext cx="638011" cy="290655"/>
      </dsp:txXfrm>
    </dsp:sp>
    <dsp:sp modelId="{4435B21F-854F-492F-9755-B5FD88340F24}">
      <dsp:nvSpPr>
        <dsp:cNvPr id="0" name=""/>
        <dsp:cNvSpPr/>
      </dsp:nvSpPr>
      <dsp:spPr>
        <a:xfrm>
          <a:off x="6105666" y="0"/>
          <a:ext cx="1424781" cy="142478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Facebook post</a:t>
          </a:r>
          <a:endParaRPr lang="en-US" sz="1500" kern="1200" dirty="0"/>
        </a:p>
      </dsp:txBody>
      <dsp:txXfrm>
        <a:off x="6314320" y="208654"/>
        <a:ext cx="1007473" cy="1007473"/>
      </dsp:txXfrm>
    </dsp:sp>
    <dsp:sp modelId="{49296CC2-0658-4D8B-A967-AC75AF524393}">
      <dsp:nvSpPr>
        <dsp:cNvPr id="0" name=""/>
        <dsp:cNvSpPr/>
      </dsp:nvSpPr>
      <dsp:spPr>
        <a:xfrm rot="11000340">
          <a:off x="2622723" y="2383951"/>
          <a:ext cx="275073" cy="48442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705175" y="2483239"/>
        <a:ext cx="192551" cy="290655"/>
      </dsp:txXfrm>
    </dsp:sp>
    <dsp:sp modelId="{CFDFBC77-327F-4857-905D-A33159F215EF}">
      <dsp:nvSpPr>
        <dsp:cNvPr id="0" name=""/>
        <dsp:cNvSpPr/>
      </dsp:nvSpPr>
      <dsp:spPr>
        <a:xfrm>
          <a:off x="584020" y="1788822"/>
          <a:ext cx="1911928" cy="153229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Body language signaling disapproval</a:t>
          </a:r>
          <a:endParaRPr lang="en-US" sz="1500" kern="1200" dirty="0"/>
        </a:p>
      </dsp:txBody>
      <dsp:txXfrm>
        <a:off x="864015" y="2013221"/>
        <a:ext cx="1351938" cy="1083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B0E64-D3E8-4050-99A7-49132DAA22E6}">
      <dsp:nvSpPr>
        <dsp:cNvPr id="0" name=""/>
        <dsp:cNvSpPr/>
      </dsp:nvSpPr>
      <dsp:spPr>
        <a:xfrm>
          <a:off x="0" y="0"/>
          <a:ext cx="8649547" cy="89035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en-US" sz="3500" b="1" kern="1200" dirty="0" smtClean="0">
              <a:latin typeface="Candara" panose="020E0502030303020204" pitchFamily="34" charset="0"/>
            </a:rPr>
            <a:t>1. Notice the event</a:t>
          </a:r>
        </a:p>
      </dsp:txBody>
      <dsp:txXfrm>
        <a:off x="26078" y="26078"/>
        <a:ext cx="7613549" cy="838198"/>
      </dsp:txXfrm>
    </dsp:sp>
    <dsp:sp modelId="{01DFD6B6-9BCE-4A40-99D6-35EF1BCE8519}">
      <dsp:nvSpPr>
        <dsp:cNvPr id="0" name=""/>
        <dsp:cNvSpPr/>
      </dsp:nvSpPr>
      <dsp:spPr>
        <a:xfrm>
          <a:off x="724399" y="1052237"/>
          <a:ext cx="8649547" cy="890354"/>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GB" sz="3500" b="1" kern="1200" dirty="0" smtClean="0">
              <a:latin typeface="Candara" panose="020E0502030303020204" pitchFamily="34" charset="0"/>
            </a:rPr>
            <a:t>2. Interpret it as a problem</a:t>
          </a:r>
          <a:endParaRPr lang="en-GB" sz="3500" b="1" kern="1200" dirty="0">
            <a:latin typeface="Candara" panose="020E0502030303020204" pitchFamily="34" charset="0"/>
          </a:endParaRPr>
        </a:p>
      </dsp:txBody>
      <dsp:txXfrm>
        <a:off x="750477" y="1078315"/>
        <a:ext cx="7294261" cy="838198"/>
      </dsp:txXfrm>
    </dsp:sp>
    <dsp:sp modelId="{7D6D2B86-A24A-4948-9385-024311F44200}">
      <dsp:nvSpPr>
        <dsp:cNvPr id="0" name=""/>
        <dsp:cNvSpPr/>
      </dsp:nvSpPr>
      <dsp:spPr>
        <a:xfrm>
          <a:off x="1398718" y="2102952"/>
          <a:ext cx="8649547" cy="890354"/>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GB" sz="3500" b="1" kern="1200" dirty="0" smtClean="0">
              <a:latin typeface="Candara" panose="020E0502030303020204" pitchFamily="34" charset="0"/>
            </a:rPr>
            <a:t>3. Feel responsible for dealing with it</a:t>
          </a:r>
          <a:endParaRPr lang="en-GB" sz="3500" b="1" kern="1200" dirty="0">
            <a:latin typeface="Candara" panose="020E0502030303020204" pitchFamily="34" charset="0"/>
          </a:endParaRPr>
        </a:p>
      </dsp:txBody>
      <dsp:txXfrm>
        <a:off x="1424796" y="2129030"/>
        <a:ext cx="7305072" cy="838198"/>
      </dsp:txXfrm>
    </dsp:sp>
    <dsp:sp modelId="{476B8C97-D49D-44DB-A54F-E932884AABA6}">
      <dsp:nvSpPr>
        <dsp:cNvPr id="0" name=""/>
        <dsp:cNvSpPr/>
      </dsp:nvSpPr>
      <dsp:spPr>
        <a:xfrm>
          <a:off x="2162386" y="3156712"/>
          <a:ext cx="8649547" cy="890354"/>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GB" sz="3500" b="1" kern="1200" dirty="0" smtClean="0">
              <a:latin typeface="Candara" panose="020E0502030303020204" pitchFamily="34" charset="0"/>
            </a:rPr>
            <a:t>4. Possess necessary skills to act</a:t>
          </a:r>
          <a:endParaRPr lang="en-GB" sz="3500" b="1" kern="1200" dirty="0">
            <a:latin typeface="Candara" panose="020E0502030303020204" pitchFamily="34" charset="0"/>
          </a:endParaRPr>
        </a:p>
      </dsp:txBody>
      <dsp:txXfrm>
        <a:off x="2188464" y="3182790"/>
        <a:ext cx="7294261" cy="838198"/>
      </dsp:txXfrm>
    </dsp:sp>
    <dsp:sp modelId="{6549F40F-B0F2-47F0-977A-8C583808BCA3}">
      <dsp:nvSpPr>
        <dsp:cNvPr id="0" name=""/>
        <dsp:cNvSpPr/>
      </dsp:nvSpPr>
      <dsp:spPr>
        <a:xfrm>
          <a:off x="8070816" y="681930"/>
          <a:ext cx="578730" cy="578730"/>
        </a:xfrm>
        <a:prstGeom prst="downArrow">
          <a:avLst>
            <a:gd name="adj1" fmla="val 55000"/>
            <a:gd name="adj2" fmla="val 45000"/>
          </a:avLst>
        </a:prstGeom>
        <a:solidFill>
          <a:schemeClr val="accent6">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8201030" y="681930"/>
        <a:ext cx="318302" cy="435494"/>
      </dsp:txXfrm>
    </dsp:sp>
    <dsp:sp modelId="{B5E0C784-D869-4164-8EDF-91B26CA6EBA4}">
      <dsp:nvSpPr>
        <dsp:cNvPr id="0" name=""/>
        <dsp:cNvSpPr/>
      </dsp:nvSpPr>
      <dsp:spPr>
        <a:xfrm>
          <a:off x="8795216" y="1734168"/>
          <a:ext cx="578730" cy="578730"/>
        </a:xfrm>
        <a:prstGeom prst="downArrow">
          <a:avLst>
            <a:gd name="adj1" fmla="val 55000"/>
            <a:gd name="adj2" fmla="val 45000"/>
          </a:avLst>
        </a:prstGeom>
        <a:solidFill>
          <a:schemeClr val="accent6">
            <a:lumMod val="40000"/>
            <a:lumOff val="60000"/>
            <a:alpha val="9000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8925430" y="1734168"/>
        <a:ext cx="318302" cy="435494"/>
      </dsp:txXfrm>
    </dsp:sp>
    <dsp:sp modelId="{3A075C58-6D81-4DA7-948F-6EE2832529B3}">
      <dsp:nvSpPr>
        <dsp:cNvPr id="0" name=""/>
        <dsp:cNvSpPr/>
      </dsp:nvSpPr>
      <dsp:spPr>
        <a:xfrm>
          <a:off x="9508803" y="2786405"/>
          <a:ext cx="578730" cy="578730"/>
        </a:xfrm>
        <a:prstGeom prst="downArrow">
          <a:avLst>
            <a:gd name="adj1" fmla="val 55000"/>
            <a:gd name="adj2" fmla="val 45000"/>
          </a:avLst>
        </a:prstGeom>
        <a:solidFill>
          <a:schemeClr val="accent6">
            <a:lumMod val="20000"/>
            <a:lumOff val="80000"/>
            <a:alpha val="9000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9639017" y="2786405"/>
        <a:ext cx="318302" cy="435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D1493-1AD9-49C8-B1EB-4BEB943CDBA2}">
      <dsp:nvSpPr>
        <dsp:cNvPr id="0" name=""/>
        <dsp:cNvSpPr/>
      </dsp:nvSpPr>
      <dsp:spPr>
        <a:xfrm>
          <a:off x="0" y="344181"/>
          <a:ext cx="8466667"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C3F5D-A085-4B25-810E-A04C560C4839}">
      <dsp:nvSpPr>
        <dsp:cNvPr id="0" name=""/>
        <dsp:cNvSpPr/>
      </dsp:nvSpPr>
      <dsp:spPr>
        <a:xfrm>
          <a:off x="423333" y="48981"/>
          <a:ext cx="5926666" cy="59040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014" tIns="0" rIns="224014" bIns="0" numCol="1" spcCol="1270" anchor="ctr" anchorCtr="0">
          <a:noAutofit/>
        </a:bodyPr>
        <a:lstStyle/>
        <a:p>
          <a:pPr lvl="0" algn="l" defTabSz="1066800">
            <a:lnSpc>
              <a:spcPct val="90000"/>
            </a:lnSpc>
            <a:spcBef>
              <a:spcPct val="0"/>
            </a:spcBef>
            <a:spcAft>
              <a:spcPct val="35000"/>
            </a:spcAft>
          </a:pPr>
          <a:r>
            <a:rPr lang="en-US" altLang="en-US" sz="2400" b="1" kern="1200" dirty="0" smtClean="0">
              <a:latin typeface="Candara" panose="020E0502030303020204" pitchFamily="34" charset="0"/>
            </a:rPr>
            <a:t>1. Social influence / identity</a:t>
          </a:r>
          <a:endParaRPr lang="en-GB" sz="2400" b="1" kern="1200" dirty="0">
            <a:latin typeface="Candara" panose="020E0502030303020204" pitchFamily="34" charset="0"/>
          </a:endParaRPr>
        </a:p>
      </dsp:txBody>
      <dsp:txXfrm>
        <a:off x="452154" y="77802"/>
        <a:ext cx="5869024" cy="532758"/>
      </dsp:txXfrm>
    </dsp:sp>
    <dsp:sp modelId="{D9F3B144-794B-4864-9E41-685AC6F1F93B}">
      <dsp:nvSpPr>
        <dsp:cNvPr id="0" name=""/>
        <dsp:cNvSpPr/>
      </dsp:nvSpPr>
      <dsp:spPr>
        <a:xfrm>
          <a:off x="0" y="1251381"/>
          <a:ext cx="8466667" cy="5040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5FB4E0-ED49-46FD-AB93-24C393A6F2F4}">
      <dsp:nvSpPr>
        <dsp:cNvPr id="0" name=""/>
        <dsp:cNvSpPr/>
      </dsp:nvSpPr>
      <dsp:spPr>
        <a:xfrm>
          <a:off x="423333" y="956181"/>
          <a:ext cx="5926666" cy="59040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014" tIns="0" rIns="224014" bIns="0" numCol="1" spcCol="1270" anchor="ctr" anchorCtr="0">
          <a:noAutofit/>
        </a:bodyPr>
        <a:lstStyle/>
        <a:p>
          <a:pPr lvl="0" algn="l" defTabSz="1066800">
            <a:lnSpc>
              <a:spcPct val="90000"/>
            </a:lnSpc>
            <a:spcBef>
              <a:spcPct val="0"/>
            </a:spcBef>
            <a:spcAft>
              <a:spcPct val="35000"/>
            </a:spcAft>
          </a:pPr>
          <a:r>
            <a:rPr lang="en-GB" sz="2400" b="1" kern="1200" dirty="0" smtClean="0">
              <a:latin typeface="Candara" panose="020E0502030303020204" pitchFamily="34" charset="0"/>
            </a:rPr>
            <a:t>2. Audience inhibition</a:t>
          </a:r>
          <a:endParaRPr lang="en-US" altLang="en-US" sz="2400" b="1" kern="1200" dirty="0" smtClean="0">
            <a:latin typeface="Candara" panose="020E0502030303020204" pitchFamily="34" charset="0"/>
          </a:endParaRPr>
        </a:p>
      </dsp:txBody>
      <dsp:txXfrm>
        <a:off x="452154" y="985002"/>
        <a:ext cx="5869024" cy="532758"/>
      </dsp:txXfrm>
    </dsp:sp>
    <dsp:sp modelId="{EC2A662C-2EC9-4658-883D-DF5DFC97B931}">
      <dsp:nvSpPr>
        <dsp:cNvPr id="0" name=""/>
        <dsp:cNvSpPr/>
      </dsp:nvSpPr>
      <dsp:spPr>
        <a:xfrm>
          <a:off x="0" y="2158581"/>
          <a:ext cx="8466667" cy="5040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0B9F55-346A-446D-AD95-4F9FDF01218C}">
      <dsp:nvSpPr>
        <dsp:cNvPr id="0" name=""/>
        <dsp:cNvSpPr/>
      </dsp:nvSpPr>
      <dsp:spPr>
        <a:xfrm>
          <a:off x="423333" y="1863381"/>
          <a:ext cx="5926666" cy="5904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014" tIns="0" rIns="224014" bIns="0" numCol="1" spcCol="1270" anchor="ctr" anchorCtr="0">
          <a:noAutofit/>
        </a:bodyPr>
        <a:lstStyle/>
        <a:p>
          <a:pPr lvl="0" algn="l" defTabSz="1066800">
            <a:lnSpc>
              <a:spcPct val="90000"/>
            </a:lnSpc>
            <a:spcBef>
              <a:spcPct val="0"/>
            </a:spcBef>
            <a:spcAft>
              <a:spcPct val="35000"/>
            </a:spcAft>
          </a:pPr>
          <a:r>
            <a:rPr lang="en-GB" sz="2400" b="1" kern="1200" dirty="0" smtClean="0">
              <a:latin typeface="Candara" panose="020E0502030303020204" pitchFamily="34" charset="0"/>
            </a:rPr>
            <a:t>3. Diffusion of responsibility</a:t>
          </a:r>
          <a:endParaRPr lang="en-US" altLang="en-US" sz="2400" b="1" kern="1200" dirty="0" smtClean="0">
            <a:latin typeface="Candara" panose="020E0502030303020204" pitchFamily="34" charset="0"/>
          </a:endParaRPr>
        </a:p>
      </dsp:txBody>
      <dsp:txXfrm>
        <a:off x="452154" y="1892202"/>
        <a:ext cx="5869024" cy="532758"/>
      </dsp:txXfrm>
    </dsp:sp>
    <dsp:sp modelId="{5BFA5462-18C7-4F1A-8D74-81B627D92737}">
      <dsp:nvSpPr>
        <dsp:cNvPr id="0" name=""/>
        <dsp:cNvSpPr/>
      </dsp:nvSpPr>
      <dsp:spPr>
        <a:xfrm>
          <a:off x="0" y="3065781"/>
          <a:ext cx="8466667" cy="5040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57D0B9-02E5-4CCC-A5E2-4A99D8E48A64}">
      <dsp:nvSpPr>
        <dsp:cNvPr id="0" name=""/>
        <dsp:cNvSpPr/>
      </dsp:nvSpPr>
      <dsp:spPr>
        <a:xfrm>
          <a:off x="423333" y="2770581"/>
          <a:ext cx="5926666" cy="5904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014" tIns="0" rIns="224014" bIns="0" numCol="1" spcCol="1270" anchor="ctr" anchorCtr="0">
          <a:noAutofit/>
        </a:bodyPr>
        <a:lstStyle/>
        <a:p>
          <a:pPr lvl="0" algn="l" defTabSz="1066800">
            <a:lnSpc>
              <a:spcPct val="90000"/>
            </a:lnSpc>
            <a:spcBef>
              <a:spcPct val="0"/>
            </a:spcBef>
            <a:spcAft>
              <a:spcPct val="35000"/>
            </a:spcAft>
          </a:pPr>
          <a:r>
            <a:rPr lang="en-GB" sz="2400" b="1" kern="1200" dirty="0" smtClean="0">
              <a:latin typeface="Candara" panose="020E0502030303020204" pitchFamily="34" charset="0"/>
            </a:rPr>
            <a:t>4. Fear of retaliation</a:t>
          </a:r>
          <a:endParaRPr lang="en-US" altLang="en-US" sz="2400" b="1" kern="1200" dirty="0" smtClean="0">
            <a:latin typeface="Candara" panose="020E0502030303020204" pitchFamily="34" charset="0"/>
          </a:endParaRPr>
        </a:p>
      </dsp:txBody>
      <dsp:txXfrm>
        <a:off x="452154" y="2799402"/>
        <a:ext cx="5869024" cy="532758"/>
      </dsp:txXfrm>
    </dsp:sp>
    <dsp:sp modelId="{6008C67F-C34D-4905-AC4D-93E55CB98D7F}">
      <dsp:nvSpPr>
        <dsp:cNvPr id="0" name=""/>
        <dsp:cNvSpPr/>
      </dsp:nvSpPr>
      <dsp:spPr>
        <a:xfrm>
          <a:off x="0" y="3972981"/>
          <a:ext cx="8466667" cy="5040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50E88-7331-47BB-8686-BA6B16BF63A7}">
      <dsp:nvSpPr>
        <dsp:cNvPr id="0" name=""/>
        <dsp:cNvSpPr/>
      </dsp:nvSpPr>
      <dsp:spPr>
        <a:xfrm>
          <a:off x="423333" y="3677781"/>
          <a:ext cx="5926666" cy="59040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014" tIns="0" rIns="224014" bIns="0" numCol="1" spcCol="1270" anchor="ctr" anchorCtr="0">
          <a:noAutofit/>
        </a:bodyPr>
        <a:lstStyle/>
        <a:p>
          <a:pPr lvl="0" algn="l" defTabSz="1066800">
            <a:lnSpc>
              <a:spcPct val="90000"/>
            </a:lnSpc>
            <a:spcBef>
              <a:spcPct val="0"/>
            </a:spcBef>
            <a:spcAft>
              <a:spcPct val="35000"/>
            </a:spcAft>
          </a:pPr>
          <a:r>
            <a:rPr lang="en-GB" sz="2400" b="1" kern="1200" dirty="0" smtClean="0">
              <a:latin typeface="Candara" panose="020E0502030303020204" pitchFamily="34" charset="0"/>
            </a:rPr>
            <a:t>5. Pluralistic ignorance</a:t>
          </a:r>
          <a:endParaRPr lang="en-GB" sz="2400" b="1" kern="1200" dirty="0">
            <a:latin typeface="Candara" panose="020E0502030303020204" pitchFamily="34" charset="0"/>
          </a:endParaRPr>
        </a:p>
      </dsp:txBody>
      <dsp:txXfrm>
        <a:off x="452154" y="3706602"/>
        <a:ext cx="5869024"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754B-84CB-4956-89D8-AF55C3680A16}">
      <dsp:nvSpPr>
        <dsp:cNvPr id="0" name=""/>
        <dsp:cNvSpPr/>
      </dsp:nvSpPr>
      <dsp:spPr>
        <a:xfrm rot="5400000">
          <a:off x="2912324" y="-1118731"/>
          <a:ext cx="642937" cy="3043570"/>
        </a:xfrm>
        <a:prstGeom prst="round2SameRect">
          <a:avLst/>
        </a:prstGeom>
        <a:solidFill>
          <a:srgbClr val="92D050">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ctr" defTabSz="1422400">
            <a:lnSpc>
              <a:spcPct val="90000"/>
            </a:lnSpc>
            <a:spcBef>
              <a:spcPct val="0"/>
            </a:spcBef>
            <a:spcAft>
              <a:spcPct val="15000"/>
            </a:spcAft>
            <a:buChar char="••"/>
          </a:pPr>
          <a:r>
            <a:rPr lang="en-GB" sz="3200" kern="1200" dirty="0" smtClean="0"/>
            <a:t>35%</a:t>
          </a:r>
          <a:endParaRPr lang="en-GB" sz="3200" kern="1200" dirty="0"/>
        </a:p>
      </dsp:txBody>
      <dsp:txXfrm rot="-5400000">
        <a:off x="1712008" y="112971"/>
        <a:ext cx="3012184" cy="580165"/>
      </dsp:txXfrm>
    </dsp:sp>
    <dsp:sp modelId="{B5590065-1C11-460E-836D-9650B6AB477B}">
      <dsp:nvSpPr>
        <dsp:cNvPr id="0" name=""/>
        <dsp:cNvSpPr/>
      </dsp:nvSpPr>
      <dsp:spPr>
        <a:xfrm>
          <a:off x="0" y="1217"/>
          <a:ext cx="1712008" cy="803672"/>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GB" sz="4000" kern="1200" dirty="0" smtClean="0"/>
            <a:t>A.</a:t>
          </a:r>
          <a:endParaRPr lang="en-GB" sz="4000" kern="1200" dirty="0"/>
        </a:p>
      </dsp:txBody>
      <dsp:txXfrm>
        <a:off x="39232" y="40449"/>
        <a:ext cx="1633544" cy="725208"/>
      </dsp:txXfrm>
    </dsp:sp>
    <dsp:sp modelId="{CD9892D2-027A-4E99-9F9B-642B5377478C}">
      <dsp:nvSpPr>
        <dsp:cNvPr id="0" name=""/>
        <dsp:cNvSpPr/>
      </dsp:nvSpPr>
      <dsp:spPr>
        <a:xfrm rot="5400000">
          <a:off x="2912324" y="-274875"/>
          <a:ext cx="642937" cy="3043570"/>
        </a:xfrm>
        <a:prstGeom prst="round2SameRect">
          <a:avLst/>
        </a:prstGeom>
        <a:solidFill>
          <a:schemeClr val="accent1">
            <a:lumMod val="75000"/>
            <a:alpha val="9000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ctr" defTabSz="1422400">
            <a:lnSpc>
              <a:spcPct val="90000"/>
            </a:lnSpc>
            <a:spcBef>
              <a:spcPct val="0"/>
            </a:spcBef>
            <a:spcAft>
              <a:spcPct val="15000"/>
            </a:spcAft>
            <a:buChar char="••"/>
          </a:pPr>
          <a:r>
            <a:rPr lang="en-GB" sz="3200" kern="1200" dirty="0" smtClean="0"/>
            <a:t>71%</a:t>
          </a:r>
          <a:endParaRPr lang="en-GB" sz="3200" kern="1200" dirty="0"/>
        </a:p>
      </dsp:txBody>
      <dsp:txXfrm rot="-5400000">
        <a:off x="1712008" y="956827"/>
        <a:ext cx="3012184" cy="580165"/>
      </dsp:txXfrm>
    </dsp:sp>
    <dsp:sp modelId="{5FDD04EE-E3A6-43C6-92D3-2A7DB7D89EC2}">
      <dsp:nvSpPr>
        <dsp:cNvPr id="0" name=""/>
        <dsp:cNvSpPr/>
      </dsp:nvSpPr>
      <dsp:spPr>
        <a:xfrm>
          <a:off x="0" y="845073"/>
          <a:ext cx="1712008" cy="80367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GB" sz="4000" kern="1200" dirty="0" smtClean="0"/>
            <a:t>B.</a:t>
          </a:r>
          <a:endParaRPr lang="en-GB" sz="4000" kern="1200" dirty="0"/>
        </a:p>
      </dsp:txBody>
      <dsp:txXfrm>
        <a:off x="39232" y="884305"/>
        <a:ext cx="1633544" cy="725208"/>
      </dsp:txXfrm>
    </dsp:sp>
    <dsp:sp modelId="{E1D80B12-56B7-4E15-8284-21E658A12585}">
      <dsp:nvSpPr>
        <dsp:cNvPr id="0" name=""/>
        <dsp:cNvSpPr/>
      </dsp:nvSpPr>
      <dsp:spPr>
        <a:xfrm rot="5400000">
          <a:off x="2912324" y="568980"/>
          <a:ext cx="642937" cy="3043570"/>
        </a:xfrm>
        <a:prstGeom prst="round2SameRect">
          <a:avLst/>
        </a:prstGeom>
        <a:solidFill>
          <a:srgbClr val="7030A0">
            <a:alpha val="90000"/>
          </a:srgb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ctr" defTabSz="1422400">
            <a:lnSpc>
              <a:spcPct val="90000"/>
            </a:lnSpc>
            <a:spcBef>
              <a:spcPct val="0"/>
            </a:spcBef>
            <a:spcAft>
              <a:spcPct val="15000"/>
            </a:spcAft>
            <a:buChar char="••"/>
          </a:pPr>
          <a:r>
            <a:rPr lang="en-GB" sz="3200" kern="1200" dirty="0" smtClean="0"/>
            <a:t>85%</a:t>
          </a:r>
          <a:endParaRPr lang="en-GB" sz="3200" kern="1200" dirty="0"/>
        </a:p>
      </dsp:txBody>
      <dsp:txXfrm rot="-5400000">
        <a:off x="1712008" y="1800682"/>
        <a:ext cx="3012184" cy="580165"/>
      </dsp:txXfrm>
    </dsp:sp>
    <dsp:sp modelId="{41D05BDF-C24F-489A-A44C-B677126D74EE}">
      <dsp:nvSpPr>
        <dsp:cNvPr id="0" name=""/>
        <dsp:cNvSpPr/>
      </dsp:nvSpPr>
      <dsp:spPr>
        <a:xfrm>
          <a:off x="0" y="1688929"/>
          <a:ext cx="1712008" cy="803672"/>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GB" sz="4000" kern="1200" dirty="0" smtClean="0"/>
            <a:t>C.</a:t>
          </a:r>
          <a:endParaRPr lang="en-GB" sz="4000" kern="1200" dirty="0"/>
        </a:p>
      </dsp:txBody>
      <dsp:txXfrm>
        <a:off x="39232" y="1728161"/>
        <a:ext cx="1633544" cy="7252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754B-84CB-4956-89D8-AF55C3680A16}">
      <dsp:nvSpPr>
        <dsp:cNvPr id="0" name=""/>
        <dsp:cNvSpPr/>
      </dsp:nvSpPr>
      <dsp:spPr>
        <a:xfrm rot="5400000">
          <a:off x="2354055" y="-906139"/>
          <a:ext cx="514943" cy="2457907"/>
        </a:xfrm>
        <a:prstGeom prst="round2SameRect">
          <a:avLst/>
        </a:prstGeom>
        <a:solidFill>
          <a:schemeClr val="accent6">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b="0" kern="1200" dirty="0" smtClean="0">
              <a:latin typeface="Candara" panose="020E0502030303020204" pitchFamily="34" charset="0"/>
            </a:rPr>
            <a:t>Agree</a:t>
          </a:r>
          <a:endParaRPr lang="en-GB" sz="2600" b="0" kern="1200" dirty="0">
            <a:latin typeface="Candara" panose="020E0502030303020204" pitchFamily="34" charset="0"/>
          </a:endParaRPr>
        </a:p>
      </dsp:txBody>
      <dsp:txXfrm rot="-5400000">
        <a:off x="1382574" y="90479"/>
        <a:ext cx="2432770" cy="464669"/>
      </dsp:txXfrm>
    </dsp:sp>
    <dsp:sp modelId="{B5590065-1C11-460E-836D-9650B6AB477B}">
      <dsp:nvSpPr>
        <dsp:cNvPr id="0" name=""/>
        <dsp:cNvSpPr/>
      </dsp:nvSpPr>
      <dsp:spPr>
        <a:xfrm>
          <a:off x="0" y="975"/>
          <a:ext cx="1382573" cy="64367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t>A.</a:t>
          </a:r>
          <a:endParaRPr lang="en-GB" sz="3200" kern="1200" dirty="0"/>
        </a:p>
      </dsp:txBody>
      <dsp:txXfrm>
        <a:off x="31422" y="32397"/>
        <a:ext cx="1319729" cy="580835"/>
      </dsp:txXfrm>
    </dsp:sp>
    <dsp:sp modelId="{CD9892D2-027A-4E99-9F9B-642B5377478C}">
      <dsp:nvSpPr>
        <dsp:cNvPr id="0" name=""/>
        <dsp:cNvSpPr/>
      </dsp:nvSpPr>
      <dsp:spPr>
        <a:xfrm rot="5400000">
          <a:off x="2354055" y="-230275"/>
          <a:ext cx="514943" cy="2457907"/>
        </a:xfrm>
        <a:prstGeom prst="round2SameRect">
          <a:avLst/>
        </a:prstGeom>
        <a:solidFill>
          <a:schemeClr val="accent1">
            <a:alpha val="9000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smtClean="0"/>
            <a:t>Disagree </a:t>
          </a:r>
          <a:endParaRPr lang="en-GB" sz="2600" kern="1200" dirty="0"/>
        </a:p>
      </dsp:txBody>
      <dsp:txXfrm rot="-5400000">
        <a:off x="1382574" y="766343"/>
        <a:ext cx="2432770" cy="464669"/>
      </dsp:txXfrm>
    </dsp:sp>
    <dsp:sp modelId="{5FDD04EE-E3A6-43C6-92D3-2A7DB7D89EC2}">
      <dsp:nvSpPr>
        <dsp:cNvPr id="0" name=""/>
        <dsp:cNvSpPr/>
      </dsp:nvSpPr>
      <dsp:spPr>
        <a:xfrm>
          <a:off x="0" y="676838"/>
          <a:ext cx="1382573" cy="64367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t>B.</a:t>
          </a:r>
          <a:endParaRPr lang="en-GB" sz="3200" kern="1200" dirty="0"/>
        </a:p>
      </dsp:txBody>
      <dsp:txXfrm>
        <a:off x="31422" y="708260"/>
        <a:ext cx="1319729" cy="580835"/>
      </dsp:txXfrm>
    </dsp:sp>
    <dsp:sp modelId="{E1D80B12-56B7-4E15-8284-21E658A12585}">
      <dsp:nvSpPr>
        <dsp:cNvPr id="0" name=""/>
        <dsp:cNvSpPr/>
      </dsp:nvSpPr>
      <dsp:spPr>
        <a:xfrm rot="5400000">
          <a:off x="2354055" y="445587"/>
          <a:ext cx="514943" cy="2457907"/>
        </a:xfrm>
        <a:prstGeom prst="round2SameRect">
          <a:avLst/>
        </a:prstGeom>
        <a:solidFill>
          <a:srgbClr val="7030A0">
            <a:alpha val="90000"/>
          </a:srgb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smtClean="0"/>
            <a:t>Unsure</a:t>
          </a:r>
          <a:endParaRPr lang="en-GB" sz="2600" kern="1200" dirty="0"/>
        </a:p>
      </dsp:txBody>
      <dsp:txXfrm rot="-5400000">
        <a:off x="1382574" y="1442206"/>
        <a:ext cx="2432770" cy="464669"/>
      </dsp:txXfrm>
    </dsp:sp>
    <dsp:sp modelId="{41D05BDF-C24F-489A-A44C-B677126D74EE}">
      <dsp:nvSpPr>
        <dsp:cNvPr id="0" name=""/>
        <dsp:cNvSpPr/>
      </dsp:nvSpPr>
      <dsp:spPr>
        <a:xfrm>
          <a:off x="0" y="1352701"/>
          <a:ext cx="1382573" cy="64367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t>C.</a:t>
          </a:r>
          <a:endParaRPr lang="en-GB" sz="3200" kern="1200" dirty="0"/>
        </a:p>
      </dsp:txBody>
      <dsp:txXfrm>
        <a:off x="31422" y="1384123"/>
        <a:ext cx="1319729" cy="5808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754B-84CB-4956-89D8-AF55C3680A16}">
      <dsp:nvSpPr>
        <dsp:cNvPr id="0" name=""/>
        <dsp:cNvSpPr/>
      </dsp:nvSpPr>
      <dsp:spPr>
        <a:xfrm rot="5400000">
          <a:off x="4229067" y="-2573356"/>
          <a:ext cx="514943" cy="5792343"/>
        </a:xfrm>
        <a:prstGeom prst="round2SameRect">
          <a:avLst/>
        </a:prstGeom>
        <a:solidFill>
          <a:srgbClr val="7030A0">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smtClean="0">
              <a:latin typeface="Candara" panose="020E0502030303020204" pitchFamily="34" charset="0"/>
            </a:rPr>
            <a:t>should be held responsible if they are sexually assaulted or raped.</a:t>
          </a:r>
          <a:endParaRPr lang="en-GB" sz="2000" b="0" kern="1200" dirty="0">
            <a:latin typeface="Candara" panose="020E0502030303020204" pitchFamily="34" charset="0"/>
          </a:endParaRPr>
        </a:p>
      </dsp:txBody>
      <dsp:txXfrm rot="-5400000">
        <a:off x="1590368" y="90480"/>
        <a:ext cx="5767206" cy="464669"/>
      </dsp:txXfrm>
    </dsp:sp>
    <dsp:sp modelId="{B5590065-1C11-460E-836D-9650B6AB477B}">
      <dsp:nvSpPr>
        <dsp:cNvPr id="0" name=""/>
        <dsp:cNvSpPr/>
      </dsp:nvSpPr>
      <dsp:spPr>
        <a:xfrm>
          <a:off x="48857" y="975"/>
          <a:ext cx="1541510" cy="64367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t>A.</a:t>
          </a:r>
          <a:endParaRPr lang="en-GB" sz="3200" kern="1200" dirty="0"/>
        </a:p>
      </dsp:txBody>
      <dsp:txXfrm>
        <a:off x="80279" y="32397"/>
        <a:ext cx="1478666" cy="580835"/>
      </dsp:txXfrm>
    </dsp:sp>
    <dsp:sp modelId="{CD9892D2-027A-4E99-9F9B-642B5377478C}">
      <dsp:nvSpPr>
        <dsp:cNvPr id="0" name=""/>
        <dsp:cNvSpPr/>
      </dsp:nvSpPr>
      <dsp:spPr>
        <a:xfrm rot="5400000">
          <a:off x="4232725" y="-1884527"/>
          <a:ext cx="514943" cy="5766411"/>
        </a:xfrm>
        <a:prstGeom prst="round2SameRect">
          <a:avLst/>
        </a:prstGeom>
        <a:solidFill>
          <a:schemeClr val="accent6">
            <a:alpha val="9000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should be held partly responsible </a:t>
          </a:r>
          <a:r>
            <a:rPr lang="en-GB" sz="2000" b="0" kern="1200" dirty="0" smtClean="0">
              <a:latin typeface="Candara" panose="020E0502030303020204" pitchFamily="34" charset="0"/>
            </a:rPr>
            <a:t>if they are sexually assaulted or raped.</a:t>
          </a:r>
          <a:endParaRPr lang="en-GB" sz="2000" kern="1200" dirty="0"/>
        </a:p>
      </dsp:txBody>
      <dsp:txXfrm rot="-5400000">
        <a:off x="1606992" y="766343"/>
        <a:ext cx="5741274" cy="464669"/>
      </dsp:txXfrm>
    </dsp:sp>
    <dsp:sp modelId="{5FDD04EE-E3A6-43C6-92D3-2A7DB7D89EC2}">
      <dsp:nvSpPr>
        <dsp:cNvPr id="0" name=""/>
        <dsp:cNvSpPr/>
      </dsp:nvSpPr>
      <dsp:spPr>
        <a:xfrm>
          <a:off x="48857" y="676838"/>
          <a:ext cx="1558134" cy="64367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t>B.</a:t>
          </a:r>
          <a:endParaRPr lang="en-GB" sz="3200" kern="1200" dirty="0"/>
        </a:p>
      </dsp:txBody>
      <dsp:txXfrm>
        <a:off x="80279" y="708260"/>
        <a:ext cx="1495290" cy="580835"/>
      </dsp:txXfrm>
    </dsp:sp>
    <dsp:sp modelId="{E1D80B12-56B7-4E15-8284-21E658A12585}">
      <dsp:nvSpPr>
        <dsp:cNvPr id="0" name=""/>
        <dsp:cNvSpPr/>
      </dsp:nvSpPr>
      <dsp:spPr>
        <a:xfrm rot="5400000">
          <a:off x="4237385" y="-1229948"/>
          <a:ext cx="514943" cy="5808979"/>
        </a:xfrm>
        <a:prstGeom prst="round2SameRect">
          <a:avLst/>
        </a:prstGeom>
        <a:solidFill>
          <a:schemeClr val="accent1">
            <a:alpha val="9000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are NEVER responsible if </a:t>
          </a:r>
          <a:r>
            <a:rPr lang="en-GB" sz="2000" b="0" kern="1200" dirty="0" smtClean="0">
              <a:latin typeface="Candara" panose="020E0502030303020204" pitchFamily="34" charset="0"/>
            </a:rPr>
            <a:t>they are sexually assaulted or raped.</a:t>
          </a:r>
          <a:endParaRPr lang="en-GB" sz="2000" kern="1200" dirty="0"/>
        </a:p>
      </dsp:txBody>
      <dsp:txXfrm rot="-5400000">
        <a:off x="1590368" y="1442206"/>
        <a:ext cx="5783842" cy="464669"/>
      </dsp:txXfrm>
    </dsp:sp>
    <dsp:sp modelId="{41D05BDF-C24F-489A-A44C-B677126D74EE}">
      <dsp:nvSpPr>
        <dsp:cNvPr id="0" name=""/>
        <dsp:cNvSpPr/>
      </dsp:nvSpPr>
      <dsp:spPr>
        <a:xfrm>
          <a:off x="48857" y="1352701"/>
          <a:ext cx="1541510" cy="64367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t>C.</a:t>
          </a:r>
          <a:endParaRPr lang="en-GB" sz="3200" kern="1200" dirty="0"/>
        </a:p>
      </dsp:txBody>
      <dsp:txXfrm>
        <a:off x="80279" y="1384123"/>
        <a:ext cx="1478666" cy="5808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754B-84CB-4956-89D8-AF55C3680A16}">
      <dsp:nvSpPr>
        <dsp:cNvPr id="0" name=""/>
        <dsp:cNvSpPr/>
      </dsp:nvSpPr>
      <dsp:spPr>
        <a:xfrm rot="5400000">
          <a:off x="4230583" y="-2609486"/>
          <a:ext cx="514943" cy="5920298"/>
        </a:xfrm>
        <a:prstGeom prst="round2SameRect">
          <a:avLst/>
        </a:prstGeom>
        <a:solidFill>
          <a:schemeClr val="accent6">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smtClean="0">
              <a:latin typeface="Candara" panose="020E0502030303020204" pitchFamily="34" charset="0"/>
            </a:rPr>
            <a:t>she should be held responsible if she is sexually assaulted or raped.</a:t>
          </a:r>
          <a:endParaRPr lang="en-GB" sz="2000" b="0" kern="1200" dirty="0">
            <a:latin typeface="Candara" panose="020E0502030303020204" pitchFamily="34" charset="0"/>
          </a:endParaRPr>
        </a:p>
      </dsp:txBody>
      <dsp:txXfrm rot="-5400000">
        <a:off x="1527906" y="118328"/>
        <a:ext cx="5895161" cy="464669"/>
      </dsp:txXfrm>
    </dsp:sp>
    <dsp:sp modelId="{B5590065-1C11-460E-836D-9650B6AB477B}">
      <dsp:nvSpPr>
        <dsp:cNvPr id="0" name=""/>
        <dsp:cNvSpPr/>
      </dsp:nvSpPr>
      <dsp:spPr>
        <a:xfrm>
          <a:off x="17200" y="17414"/>
          <a:ext cx="1522087" cy="64367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t>A.</a:t>
          </a:r>
          <a:endParaRPr lang="en-GB" sz="3200" kern="1200" dirty="0"/>
        </a:p>
      </dsp:txBody>
      <dsp:txXfrm>
        <a:off x="48622" y="48836"/>
        <a:ext cx="1459243" cy="580835"/>
      </dsp:txXfrm>
    </dsp:sp>
    <dsp:sp modelId="{CD9892D2-027A-4E99-9F9B-642B5377478C}">
      <dsp:nvSpPr>
        <dsp:cNvPr id="0" name=""/>
        <dsp:cNvSpPr/>
      </dsp:nvSpPr>
      <dsp:spPr>
        <a:xfrm rot="5400000">
          <a:off x="4186777" y="-1884527"/>
          <a:ext cx="514943" cy="5766411"/>
        </a:xfrm>
        <a:prstGeom prst="round2SameRect">
          <a:avLst/>
        </a:prstGeom>
        <a:solidFill>
          <a:schemeClr val="accent1">
            <a:alpha val="9000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she should be held partly responsible </a:t>
          </a:r>
          <a:r>
            <a:rPr lang="en-GB" sz="2000" b="0" kern="1200" dirty="0" smtClean="0">
              <a:latin typeface="Candara" panose="020E0502030303020204" pitchFamily="34" charset="0"/>
            </a:rPr>
            <a:t>if she is sexually assaulted or raped.</a:t>
          </a:r>
          <a:endParaRPr lang="en-GB" sz="2000" kern="1200" dirty="0"/>
        </a:p>
      </dsp:txBody>
      <dsp:txXfrm rot="-5400000">
        <a:off x="1561044" y="766343"/>
        <a:ext cx="5741274" cy="464669"/>
      </dsp:txXfrm>
    </dsp:sp>
    <dsp:sp modelId="{5FDD04EE-E3A6-43C6-92D3-2A7DB7D89EC2}">
      <dsp:nvSpPr>
        <dsp:cNvPr id="0" name=""/>
        <dsp:cNvSpPr/>
      </dsp:nvSpPr>
      <dsp:spPr>
        <a:xfrm>
          <a:off x="2909" y="676838"/>
          <a:ext cx="1558134" cy="64367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t>B.</a:t>
          </a:r>
          <a:endParaRPr lang="en-GB" sz="3200" kern="1200" dirty="0"/>
        </a:p>
      </dsp:txBody>
      <dsp:txXfrm>
        <a:off x="34331" y="708260"/>
        <a:ext cx="1495290" cy="580835"/>
      </dsp:txXfrm>
    </dsp:sp>
    <dsp:sp modelId="{E1D80B12-56B7-4E15-8284-21E658A12585}">
      <dsp:nvSpPr>
        <dsp:cNvPr id="0" name=""/>
        <dsp:cNvSpPr/>
      </dsp:nvSpPr>
      <dsp:spPr>
        <a:xfrm rot="5400000">
          <a:off x="4191437" y="-1229948"/>
          <a:ext cx="514943" cy="5808979"/>
        </a:xfrm>
        <a:prstGeom prst="round2SameRect">
          <a:avLst/>
        </a:prstGeom>
        <a:solidFill>
          <a:srgbClr val="7030A0">
            <a:alpha val="90000"/>
          </a:srgb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she is NEVER responsible if she</a:t>
          </a:r>
          <a:r>
            <a:rPr lang="en-GB" sz="2000" b="0" kern="1200" dirty="0" smtClean="0">
              <a:latin typeface="Candara" panose="020E0502030303020204" pitchFamily="34" charset="0"/>
            </a:rPr>
            <a:t> is sexually assaulted or raped.</a:t>
          </a:r>
          <a:endParaRPr lang="en-GB" sz="2000" kern="1200" dirty="0"/>
        </a:p>
      </dsp:txBody>
      <dsp:txXfrm rot="-5400000">
        <a:off x="1544420" y="1442206"/>
        <a:ext cx="5783842" cy="464669"/>
      </dsp:txXfrm>
    </dsp:sp>
    <dsp:sp modelId="{41D05BDF-C24F-489A-A44C-B677126D74EE}">
      <dsp:nvSpPr>
        <dsp:cNvPr id="0" name=""/>
        <dsp:cNvSpPr/>
      </dsp:nvSpPr>
      <dsp:spPr>
        <a:xfrm>
          <a:off x="2909" y="1352701"/>
          <a:ext cx="1541510" cy="64367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t>C.</a:t>
          </a:r>
          <a:endParaRPr lang="en-GB" sz="3200" kern="1200" dirty="0"/>
        </a:p>
      </dsp:txBody>
      <dsp:txXfrm>
        <a:off x="34331" y="1384123"/>
        <a:ext cx="1478666" cy="5808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358455" y="444430"/>
            <a:ext cx="1564304" cy="313108"/>
          </a:xfrm>
          <a:prstGeom prst="rect">
            <a:avLst/>
          </a:prstGeom>
        </p:spPr>
        <p:txBody>
          <a:bodyPr vert="horz" lIns="95558" tIns="47779" rIns="95558" bIns="47779" rtlCol="0"/>
          <a:lstStyle>
            <a:lvl1pPr algn="l">
              <a:defRPr sz="1300"/>
            </a:lvl1pPr>
          </a:lstStyle>
          <a:p>
            <a:r>
              <a:rPr lang="en-GB" dirty="0" smtClean="0">
                <a:latin typeface="Franklin Gothic Demi" panose="020B0703020102020204" pitchFamily="34" charset="0"/>
              </a:rPr>
              <a:t>Presentation Slides</a:t>
            </a:r>
            <a:endParaRPr lang="en-GB" dirty="0">
              <a:latin typeface="Franklin Gothic Demi" panose="020B0703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9174" y="353556"/>
            <a:ext cx="1556807" cy="494858"/>
          </a:xfrm>
          <a:prstGeom prst="rect">
            <a:avLst/>
          </a:prstGeom>
        </p:spPr>
      </p:pic>
    </p:spTree>
    <p:extLst>
      <p:ext uri="{BB962C8B-B14F-4D97-AF65-F5344CB8AC3E}">
        <p14:creationId xmlns:p14="http://schemas.microsoft.com/office/powerpoint/2010/main" val="259637208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B50A5EDD-039A-41E3-8C88-D039A6203962}" type="datetime1">
              <a:rPr lang="en-GB" smtClean="0"/>
              <a:t>03/12/2019</a:t>
            </a:fld>
            <a:endParaRPr lang="en-GB"/>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2740AAEB-493C-476C-BB49-04527977DF21}" type="slidenum">
              <a:rPr lang="en-GB" smtClean="0"/>
              <a:t>‹#›</a:t>
            </a:fld>
            <a:endParaRPr lang="en-GB"/>
          </a:p>
        </p:txBody>
      </p:sp>
    </p:spTree>
    <p:extLst>
      <p:ext uri="{BB962C8B-B14F-4D97-AF65-F5344CB8AC3E}">
        <p14:creationId xmlns:p14="http://schemas.microsoft.com/office/powerpoint/2010/main" val="368644604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a:xfrm>
            <a:off x="8610600" y="365125"/>
            <a:ext cx="2743200" cy="365125"/>
          </a:xfrm>
        </p:spPr>
        <p:txBody>
          <a:bodyPr/>
          <a:lstStyle/>
          <a:p>
            <a:fld id="{66F65FB4-4995-4333-AAF6-F87CB16DE276}" type="slidenum">
              <a:rPr lang="en-GB" smtClean="0"/>
              <a:t>‹#›</a:t>
            </a:fld>
            <a:endParaRPr lang="en-GB" dirty="0"/>
          </a:p>
        </p:txBody>
      </p:sp>
      <p:sp>
        <p:nvSpPr>
          <p:cNvPr id="5" name="Slide Number Placeholder 2"/>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8317270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300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416046" y="6176963"/>
            <a:ext cx="1079086" cy="609653"/>
          </a:xfrm>
          <a:prstGeom prst="rect">
            <a:avLst/>
          </a:prstGeom>
        </p:spPr>
      </p:pic>
      <p:pic>
        <p:nvPicPr>
          <p:cNvPr id="8" name="Picture 7"/>
          <p:cNvPicPr>
            <a:picLocks noChangeAspect="1"/>
          </p:cNvPicPr>
          <p:nvPr userDrawn="1"/>
        </p:nvPicPr>
        <p:blipFill>
          <a:blip r:embed="rId5"/>
          <a:stretch>
            <a:fillRect/>
          </a:stretch>
        </p:blipFill>
        <p:spPr>
          <a:xfrm>
            <a:off x="7677512" y="6252042"/>
            <a:ext cx="3670110" cy="469433"/>
          </a:xfrm>
          <a:prstGeom prst="rect">
            <a:avLst/>
          </a:prstGeom>
        </p:spPr>
      </p:pic>
      <p:sp>
        <p:nvSpPr>
          <p:cNvPr id="9" name="Slide Number Placeholder 8"/>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65FB4-4995-4333-AAF6-F87CB16DE276}" type="slidenum">
              <a:rPr lang="en-GB" smtClean="0"/>
              <a:t>‹#›</a:t>
            </a:fld>
            <a:endParaRPr lang="en-GB"/>
          </a:p>
        </p:txBody>
      </p:sp>
    </p:spTree>
    <p:extLst>
      <p:ext uri="{BB962C8B-B14F-4D97-AF65-F5344CB8AC3E}">
        <p14:creationId xmlns:p14="http://schemas.microsoft.com/office/powerpoint/2010/main" val="1500024548"/>
      </p:ext>
    </p:extLst>
  </p:cSld>
  <p:clrMap bg1="lt1" tx1="dk1" bg2="lt2" tx2="dk2" accent1="accent1" accent2="accent2" accent3="accent3" accent4="accent4" accent5="accent5" accent6="accent6" hlink="hlink" folHlink="folHlink"/>
  <p:sldLayoutIdLst>
    <p:sldLayoutId id="2147483675" r:id="rId1"/>
    <p:sldLayoutId id="2147483676"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s://vimeo.com/205066680"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0.xml"/><Relationship Id="rId7" Type="http://schemas.openxmlformats.org/officeDocument/2006/relationships/image" Target="../media/image1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hyperlink" Target="https://ls-video2.ces.strath.ac.uk/View.aspx?id=10857~5i~adregWkf8q" TargetMode="External"/><Relationship Id="rId2" Type="http://schemas.openxmlformats.org/officeDocument/2006/relationships/hyperlink" Target="https://youtu.be/ZYhaodUPqSU"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youtu.be/iUj2OHLAG3w"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4719" y="611359"/>
            <a:ext cx="5461000" cy="3819541"/>
            <a:chOff x="0" y="0"/>
            <a:chExt cx="1082605" cy="621665"/>
          </a:xfrm>
        </p:grpSpPr>
        <p:grpSp>
          <p:nvGrpSpPr>
            <p:cNvPr id="4" name="Group 3"/>
            <p:cNvGrpSpPr/>
            <p:nvPr/>
          </p:nvGrpSpPr>
          <p:grpSpPr>
            <a:xfrm>
              <a:off x="577780" y="0"/>
              <a:ext cx="504825" cy="621665"/>
              <a:chOff x="0" y="0"/>
              <a:chExt cx="504825" cy="621899"/>
            </a:xfrm>
          </p:grpSpPr>
          <p:pic>
            <p:nvPicPr>
              <p:cNvPr id="9" name="Picture 8"/>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0" y="0"/>
                <a:ext cx="504825" cy="61976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10" name="Freeform 9"/>
              <p:cNvSpPr/>
              <p:nvPr/>
            </p:nvSpPr>
            <p:spPr>
              <a:xfrm>
                <a:off x="0" y="1905"/>
                <a:ext cx="504825" cy="619994"/>
              </a:xfrm>
              <a:custGeom>
                <a:avLst/>
                <a:gdLst>
                  <a:gd name="connsiteX0" fmla="*/ 120396 w 487680"/>
                  <a:gd name="connsiteY0" fmla="*/ 134112 h 579120"/>
                  <a:gd name="connsiteX1" fmla="*/ 140208 w 487680"/>
                  <a:gd name="connsiteY1" fmla="*/ 0 h 579120"/>
                  <a:gd name="connsiteX2" fmla="*/ 326136 w 487680"/>
                  <a:gd name="connsiteY2" fmla="*/ 4572 h 579120"/>
                  <a:gd name="connsiteX3" fmla="*/ 344424 w 487680"/>
                  <a:gd name="connsiteY3" fmla="*/ 128016 h 579120"/>
                  <a:gd name="connsiteX4" fmla="*/ 304800 w 487680"/>
                  <a:gd name="connsiteY4" fmla="*/ 163068 h 579120"/>
                  <a:gd name="connsiteX5" fmla="*/ 403860 w 487680"/>
                  <a:gd name="connsiteY5" fmla="*/ 181356 h 579120"/>
                  <a:gd name="connsiteX6" fmla="*/ 487680 w 487680"/>
                  <a:gd name="connsiteY6" fmla="*/ 278892 h 579120"/>
                  <a:gd name="connsiteX7" fmla="*/ 469392 w 487680"/>
                  <a:gd name="connsiteY7" fmla="*/ 408432 h 579120"/>
                  <a:gd name="connsiteX8" fmla="*/ 403860 w 487680"/>
                  <a:gd name="connsiteY8" fmla="*/ 423672 h 579120"/>
                  <a:gd name="connsiteX9" fmla="*/ 385572 w 487680"/>
                  <a:gd name="connsiteY9" fmla="*/ 295656 h 579120"/>
                  <a:gd name="connsiteX10" fmla="*/ 388620 w 487680"/>
                  <a:gd name="connsiteY10" fmla="*/ 577596 h 579120"/>
                  <a:gd name="connsiteX11" fmla="*/ 102108 w 487680"/>
                  <a:gd name="connsiteY11" fmla="*/ 579120 h 579120"/>
                  <a:gd name="connsiteX12" fmla="*/ 77724 w 487680"/>
                  <a:gd name="connsiteY12" fmla="*/ 281940 h 579120"/>
                  <a:gd name="connsiteX13" fmla="*/ 60960 w 487680"/>
                  <a:gd name="connsiteY13" fmla="*/ 416052 h 579120"/>
                  <a:gd name="connsiteX14" fmla="*/ 0 w 487680"/>
                  <a:gd name="connsiteY14" fmla="*/ 384048 h 579120"/>
                  <a:gd name="connsiteX15" fmla="*/ 9144 w 487680"/>
                  <a:gd name="connsiteY15" fmla="*/ 271272 h 579120"/>
                  <a:gd name="connsiteX16" fmla="*/ 100584 w 487680"/>
                  <a:gd name="connsiteY16" fmla="*/ 188976 h 579120"/>
                  <a:gd name="connsiteX17" fmla="*/ 164592 w 487680"/>
                  <a:gd name="connsiteY17" fmla="*/ 169164 h 579120"/>
                  <a:gd name="connsiteX18" fmla="*/ 120396 w 487680"/>
                  <a:gd name="connsiteY18" fmla="*/ 134112 h 579120"/>
                  <a:gd name="connsiteX0" fmla="*/ 120396 w 487680"/>
                  <a:gd name="connsiteY0" fmla="*/ 148114 h 593122"/>
                  <a:gd name="connsiteX1" fmla="*/ 140208 w 487680"/>
                  <a:gd name="connsiteY1" fmla="*/ 14002 h 593122"/>
                  <a:gd name="connsiteX2" fmla="*/ 326136 w 487680"/>
                  <a:gd name="connsiteY2" fmla="*/ 18574 h 593122"/>
                  <a:gd name="connsiteX3" fmla="*/ 344424 w 487680"/>
                  <a:gd name="connsiteY3" fmla="*/ 142018 h 593122"/>
                  <a:gd name="connsiteX4" fmla="*/ 304800 w 487680"/>
                  <a:gd name="connsiteY4" fmla="*/ 177070 h 593122"/>
                  <a:gd name="connsiteX5" fmla="*/ 403860 w 487680"/>
                  <a:gd name="connsiteY5" fmla="*/ 195358 h 593122"/>
                  <a:gd name="connsiteX6" fmla="*/ 487680 w 487680"/>
                  <a:gd name="connsiteY6" fmla="*/ 292894 h 593122"/>
                  <a:gd name="connsiteX7" fmla="*/ 469392 w 487680"/>
                  <a:gd name="connsiteY7" fmla="*/ 422434 h 593122"/>
                  <a:gd name="connsiteX8" fmla="*/ 403860 w 487680"/>
                  <a:gd name="connsiteY8" fmla="*/ 437674 h 593122"/>
                  <a:gd name="connsiteX9" fmla="*/ 385572 w 487680"/>
                  <a:gd name="connsiteY9" fmla="*/ 309658 h 593122"/>
                  <a:gd name="connsiteX10" fmla="*/ 388620 w 487680"/>
                  <a:gd name="connsiteY10" fmla="*/ 591598 h 593122"/>
                  <a:gd name="connsiteX11" fmla="*/ 102108 w 487680"/>
                  <a:gd name="connsiteY11" fmla="*/ 593122 h 593122"/>
                  <a:gd name="connsiteX12" fmla="*/ 77724 w 487680"/>
                  <a:gd name="connsiteY12" fmla="*/ 295942 h 593122"/>
                  <a:gd name="connsiteX13" fmla="*/ 60960 w 487680"/>
                  <a:gd name="connsiteY13" fmla="*/ 430054 h 593122"/>
                  <a:gd name="connsiteX14" fmla="*/ 0 w 487680"/>
                  <a:gd name="connsiteY14" fmla="*/ 398050 h 593122"/>
                  <a:gd name="connsiteX15" fmla="*/ 9144 w 487680"/>
                  <a:gd name="connsiteY15" fmla="*/ 285274 h 593122"/>
                  <a:gd name="connsiteX16" fmla="*/ 100584 w 487680"/>
                  <a:gd name="connsiteY16" fmla="*/ 202978 h 593122"/>
                  <a:gd name="connsiteX17" fmla="*/ 164592 w 487680"/>
                  <a:gd name="connsiteY17" fmla="*/ 183166 h 593122"/>
                  <a:gd name="connsiteX18" fmla="*/ 120396 w 487680"/>
                  <a:gd name="connsiteY18" fmla="*/ 148114 h 593122"/>
                  <a:gd name="connsiteX0" fmla="*/ 120396 w 487680"/>
                  <a:gd name="connsiteY0" fmla="*/ 155511 h 600519"/>
                  <a:gd name="connsiteX1" fmla="*/ 140208 w 487680"/>
                  <a:gd name="connsiteY1" fmla="*/ 21399 h 600519"/>
                  <a:gd name="connsiteX2" fmla="*/ 326136 w 487680"/>
                  <a:gd name="connsiteY2" fmla="*/ 25971 h 600519"/>
                  <a:gd name="connsiteX3" fmla="*/ 344424 w 487680"/>
                  <a:gd name="connsiteY3" fmla="*/ 149415 h 600519"/>
                  <a:gd name="connsiteX4" fmla="*/ 304800 w 487680"/>
                  <a:gd name="connsiteY4" fmla="*/ 184467 h 600519"/>
                  <a:gd name="connsiteX5" fmla="*/ 403860 w 487680"/>
                  <a:gd name="connsiteY5" fmla="*/ 202755 h 600519"/>
                  <a:gd name="connsiteX6" fmla="*/ 487680 w 487680"/>
                  <a:gd name="connsiteY6" fmla="*/ 300291 h 600519"/>
                  <a:gd name="connsiteX7" fmla="*/ 469392 w 487680"/>
                  <a:gd name="connsiteY7" fmla="*/ 429831 h 600519"/>
                  <a:gd name="connsiteX8" fmla="*/ 403860 w 487680"/>
                  <a:gd name="connsiteY8" fmla="*/ 445071 h 600519"/>
                  <a:gd name="connsiteX9" fmla="*/ 385572 w 487680"/>
                  <a:gd name="connsiteY9" fmla="*/ 317055 h 600519"/>
                  <a:gd name="connsiteX10" fmla="*/ 388620 w 487680"/>
                  <a:gd name="connsiteY10" fmla="*/ 598995 h 600519"/>
                  <a:gd name="connsiteX11" fmla="*/ 102108 w 487680"/>
                  <a:gd name="connsiteY11" fmla="*/ 600519 h 600519"/>
                  <a:gd name="connsiteX12" fmla="*/ 77724 w 487680"/>
                  <a:gd name="connsiteY12" fmla="*/ 303339 h 600519"/>
                  <a:gd name="connsiteX13" fmla="*/ 60960 w 487680"/>
                  <a:gd name="connsiteY13" fmla="*/ 437451 h 600519"/>
                  <a:gd name="connsiteX14" fmla="*/ 0 w 487680"/>
                  <a:gd name="connsiteY14" fmla="*/ 405447 h 600519"/>
                  <a:gd name="connsiteX15" fmla="*/ 9144 w 487680"/>
                  <a:gd name="connsiteY15" fmla="*/ 292671 h 600519"/>
                  <a:gd name="connsiteX16" fmla="*/ 100584 w 487680"/>
                  <a:gd name="connsiteY16" fmla="*/ 210375 h 600519"/>
                  <a:gd name="connsiteX17" fmla="*/ 164592 w 487680"/>
                  <a:gd name="connsiteY17" fmla="*/ 190563 h 600519"/>
                  <a:gd name="connsiteX18" fmla="*/ 120396 w 487680"/>
                  <a:gd name="connsiteY18" fmla="*/ 155511 h 600519"/>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8115"/>
                  <a:gd name="connsiteY0" fmla="*/ 154900 h 599908"/>
                  <a:gd name="connsiteX1" fmla="*/ 140208 w 488115"/>
                  <a:gd name="connsiteY1" fmla="*/ 20788 h 599908"/>
                  <a:gd name="connsiteX2" fmla="*/ 326136 w 488115"/>
                  <a:gd name="connsiteY2" fmla="*/ 25360 h 599908"/>
                  <a:gd name="connsiteX3" fmla="*/ 344424 w 488115"/>
                  <a:gd name="connsiteY3" fmla="*/ 148804 h 599908"/>
                  <a:gd name="connsiteX4" fmla="*/ 304800 w 488115"/>
                  <a:gd name="connsiteY4" fmla="*/ 183856 h 599908"/>
                  <a:gd name="connsiteX5" fmla="*/ 403860 w 488115"/>
                  <a:gd name="connsiteY5" fmla="*/ 202144 h 599908"/>
                  <a:gd name="connsiteX6" fmla="*/ 487680 w 488115"/>
                  <a:gd name="connsiteY6" fmla="*/ 299680 h 599908"/>
                  <a:gd name="connsiteX7" fmla="*/ 469392 w 488115"/>
                  <a:gd name="connsiteY7" fmla="*/ 429220 h 599908"/>
                  <a:gd name="connsiteX8" fmla="*/ 403860 w 488115"/>
                  <a:gd name="connsiteY8" fmla="*/ 444460 h 599908"/>
                  <a:gd name="connsiteX9" fmla="*/ 385572 w 488115"/>
                  <a:gd name="connsiteY9" fmla="*/ 316444 h 599908"/>
                  <a:gd name="connsiteX10" fmla="*/ 388620 w 488115"/>
                  <a:gd name="connsiteY10" fmla="*/ 598384 h 599908"/>
                  <a:gd name="connsiteX11" fmla="*/ 102108 w 488115"/>
                  <a:gd name="connsiteY11" fmla="*/ 599908 h 599908"/>
                  <a:gd name="connsiteX12" fmla="*/ 77724 w 488115"/>
                  <a:gd name="connsiteY12" fmla="*/ 302728 h 599908"/>
                  <a:gd name="connsiteX13" fmla="*/ 60960 w 488115"/>
                  <a:gd name="connsiteY13" fmla="*/ 436840 h 599908"/>
                  <a:gd name="connsiteX14" fmla="*/ 0 w 488115"/>
                  <a:gd name="connsiteY14" fmla="*/ 404836 h 599908"/>
                  <a:gd name="connsiteX15" fmla="*/ 9144 w 488115"/>
                  <a:gd name="connsiteY15" fmla="*/ 292060 h 599908"/>
                  <a:gd name="connsiteX16" fmla="*/ 100584 w 488115"/>
                  <a:gd name="connsiteY16" fmla="*/ 209764 h 599908"/>
                  <a:gd name="connsiteX17" fmla="*/ 164592 w 488115"/>
                  <a:gd name="connsiteY17" fmla="*/ 189952 h 599908"/>
                  <a:gd name="connsiteX18" fmla="*/ 120396 w 488115"/>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5736 w 505240"/>
                  <a:gd name="connsiteY0" fmla="*/ 154900 h 599908"/>
                  <a:gd name="connsiteX1" fmla="*/ 145548 w 505240"/>
                  <a:gd name="connsiteY1" fmla="*/ 20788 h 599908"/>
                  <a:gd name="connsiteX2" fmla="*/ 331476 w 505240"/>
                  <a:gd name="connsiteY2" fmla="*/ 25360 h 599908"/>
                  <a:gd name="connsiteX3" fmla="*/ 349764 w 505240"/>
                  <a:gd name="connsiteY3" fmla="*/ 148804 h 599908"/>
                  <a:gd name="connsiteX4" fmla="*/ 310140 w 505240"/>
                  <a:gd name="connsiteY4" fmla="*/ 183856 h 599908"/>
                  <a:gd name="connsiteX5" fmla="*/ 409200 w 505240"/>
                  <a:gd name="connsiteY5" fmla="*/ 202144 h 599908"/>
                  <a:gd name="connsiteX6" fmla="*/ 493020 w 505240"/>
                  <a:gd name="connsiteY6" fmla="*/ 299680 h 599908"/>
                  <a:gd name="connsiteX7" fmla="*/ 505240 w 505240"/>
                  <a:gd name="connsiteY7" fmla="*/ 418544 h 599908"/>
                  <a:gd name="connsiteX8" fmla="*/ 409200 w 505240"/>
                  <a:gd name="connsiteY8" fmla="*/ 444460 h 599908"/>
                  <a:gd name="connsiteX9" fmla="*/ 390912 w 505240"/>
                  <a:gd name="connsiteY9" fmla="*/ 316444 h 599908"/>
                  <a:gd name="connsiteX10" fmla="*/ 393960 w 505240"/>
                  <a:gd name="connsiteY10" fmla="*/ 598384 h 599908"/>
                  <a:gd name="connsiteX11" fmla="*/ 107448 w 505240"/>
                  <a:gd name="connsiteY11" fmla="*/ 599908 h 599908"/>
                  <a:gd name="connsiteX12" fmla="*/ 83064 w 505240"/>
                  <a:gd name="connsiteY12" fmla="*/ 302728 h 599908"/>
                  <a:gd name="connsiteX13" fmla="*/ 66300 w 505240"/>
                  <a:gd name="connsiteY13" fmla="*/ 436840 h 599908"/>
                  <a:gd name="connsiteX14" fmla="*/ 5340 w 505240"/>
                  <a:gd name="connsiteY14" fmla="*/ 404836 h 599908"/>
                  <a:gd name="connsiteX15" fmla="*/ 14484 w 505240"/>
                  <a:gd name="connsiteY15" fmla="*/ 292060 h 599908"/>
                  <a:gd name="connsiteX16" fmla="*/ 105924 w 505240"/>
                  <a:gd name="connsiteY16" fmla="*/ 209764 h 599908"/>
                  <a:gd name="connsiteX17" fmla="*/ 169932 w 505240"/>
                  <a:gd name="connsiteY17" fmla="*/ 189952 h 599908"/>
                  <a:gd name="connsiteX18" fmla="*/ 125736 w 505240"/>
                  <a:gd name="connsiteY18" fmla="*/ 154900 h 599908"/>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58854 h 603862"/>
                  <a:gd name="connsiteX1" fmla="*/ 145548 w 505240"/>
                  <a:gd name="connsiteY1" fmla="*/ 24742 h 603862"/>
                  <a:gd name="connsiteX2" fmla="*/ 331476 w 505240"/>
                  <a:gd name="connsiteY2" fmla="*/ 29314 h 603862"/>
                  <a:gd name="connsiteX3" fmla="*/ 349764 w 505240"/>
                  <a:gd name="connsiteY3" fmla="*/ 152758 h 603862"/>
                  <a:gd name="connsiteX4" fmla="*/ 310140 w 505240"/>
                  <a:gd name="connsiteY4" fmla="*/ 187810 h 603862"/>
                  <a:gd name="connsiteX5" fmla="*/ 409200 w 505240"/>
                  <a:gd name="connsiteY5" fmla="*/ 206098 h 603862"/>
                  <a:gd name="connsiteX6" fmla="*/ 493020 w 505240"/>
                  <a:gd name="connsiteY6" fmla="*/ 303634 h 603862"/>
                  <a:gd name="connsiteX7" fmla="*/ 505240 w 505240"/>
                  <a:gd name="connsiteY7" fmla="*/ 422498 h 603862"/>
                  <a:gd name="connsiteX8" fmla="*/ 409200 w 505240"/>
                  <a:gd name="connsiteY8" fmla="*/ 448414 h 603862"/>
                  <a:gd name="connsiteX9" fmla="*/ 390912 w 505240"/>
                  <a:gd name="connsiteY9" fmla="*/ 320398 h 603862"/>
                  <a:gd name="connsiteX10" fmla="*/ 393960 w 505240"/>
                  <a:gd name="connsiteY10" fmla="*/ 602338 h 603862"/>
                  <a:gd name="connsiteX11" fmla="*/ 107448 w 505240"/>
                  <a:gd name="connsiteY11" fmla="*/ 603862 h 603862"/>
                  <a:gd name="connsiteX12" fmla="*/ 83064 w 505240"/>
                  <a:gd name="connsiteY12" fmla="*/ 306682 h 603862"/>
                  <a:gd name="connsiteX13" fmla="*/ 66300 w 505240"/>
                  <a:gd name="connsiteY13" fmla="*/ 440794 h 603862"/>
                  <a:gd name="connsiteX14" fmla="*/ 5340 w 505240"/>
                  <a:gd name="connsiteY14" fmla="*/ 408790 h 603862"/>
                  <a:gd name="connsiteX15" fmla="*/ 14484 w 505240"/>
                  <a:gd name="connsiteY15" fmla="*/ 296014 h 603862"/>
                  <a:gd name="connsiteX16" fmla="*/ 105924 w 505240"/>
                  <a:gd name="connsiteY16" fmla="*/ 213718 h 603862"/>
                  <a:gd name="connsiteX17" fmla="*/ 169932 w 505240"/>
                  <a:gd name="connsiteY17" fmla="*/ 193906 h 603862"/>
                  <a:gd name="connsiteX18" fmla="*/ 125736 w 505240"/>
                  <a:gd name="connsiteY18" fmla="*/ 158854 h 603862"/>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321"/>
                  <a:gd name="connsiteY0" fmla="*/ 160509 h 605517"/>
                  <a:gd name="connsiteX1" fmla="*/ 145548 w 505321"/>
                  <a:gd name="connsiteY1" fmla="*/ 26397 h 605517"/>
                  <a:gd name="connsiteX2" fmla="*/ 331476 w 505321"/>
                  <a:gd name="connsiteY2" fmla="*/ 30969 h 605517"/>
                  <a:gd name="connsiteX3" fmla="*/ 349764 w 505321"/>
                  <a:gd name="connsiteY3" fmla="*/ 154413 h 605517"/>
                  <a:gd name="connsiteX4" fmla="*/ 310140 w 505321"/>
                  <a:gd name="connsiteY4" fmla="*/ 189465 h 605517"/>
                  <a:gd name="connsiteX5" fmla="*/ 409200 w 505321"/>
                  <a:gd name="connsiteY5" fmla="*/ 207753 h 605517"/>
                  <a:gd name="connsiteX6" fmla="*/ 493020 w 505321"/>
                  <a:gd name="connsiteY6" fmla="*/ 305289 h 605517"/>
                  <a:gd name="connsiteX7" fmla="*/ 505240 w 505321"/>
                  <a:gd name="connsiteY7" fmla="*/ 424153 h 605517"/>
                  <a:gd name="connsiteX8" fmla="*/ 409200 w 505321"/>
                  <a:gd name="connsiteY8" fmla="*/ 450069 h 605517"/>
                  <a:gd name="connsiteX9" fmla="*/ 390912 w 505321"/>
                  <a:gd name="connsiteY9" fmla="*/ 322053 h 605517"/>
                  <a:gd name="connsiteX10" fmla="*/ 393960 w 505321"/>
                  <a:gd name="connsiteY10" fmla="*/ 603993 h 605517"/>
                  <a:gd name="connsiteX11" fmla="*/ 107448 w 505321"/>
                  <a:gd name="connsiteY11" fmla="*/ 605517 h 605517"/>
                  <a:gd name="connsiteX12" fmla="*/ 83064 w 505321"/>
                  <a:gd name="connsiteY12" fmla="*/ 308337 h 605517"/>
                  <a:gd name="connsiteX13" fmla="*/ 66300 w 505321"/>
                  <a:gd name="connsiteY13" fmla="*/ 442449 h 605517"/>
                  <a:gd name="connsiteX14" fmla="*/ 5340 w 505321"/>
                  <a:gd name="connsiteY14" fmla="*/ 410445 h 605517"/>
                  <a:gd name="connsiteX15" fmla="*/ 14484 w 505321"/>
                  <a:gd name="connsiteY15" fmla="*/ 297669 h 605517"/>
                  <a:gd name="connsiteX16" fmla="*/ 105924 w 505321"/>
                  <a:gd name="connsiteY16" fmla="*/ 215373 h 605517"/>
                  <a:gd name="connsiteX17" fmla="*/ 169932 w 505321"/>
                  <a:gd name="connsiteY17" fmla="*/ 195561 h 605517"/>
                  <a:gd name="connsiteX18" fmla="*/ 125736 w 505321"/>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1494 w 505240"/>
                  <a:gd name="connsiteY6" fmla="*/ 306814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61922 w 509816"/>
                  <a:gd name="connsiteY10" fmla="*/ 578070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12818"/>
                  <a:gd name="connsiteX1" fmla="*/ 145548 w 509816"/>
                  <a:gd name="connsiteY1" fmla="*/ 26397 h 612818"/>
                  <a:gd name="connsiteX2" fmla="*/ 331476 w 509816"/>
                  <a:gd name="connsiteY2" fmla="*/ 30969 h 612818"/>
                  <a:gd name="connsiteX3" fmla="*/ 349764 w 509816"/>
                  <a:gd name="connsiteY3" fmla="*/ 154413 h 612818"/>
                  <a:gd name="connsiteX4" fmla="*/ 310140 w 509816"/>
                  <a:gd name="connsiteY4" fmla="*/ 189465 h 612818"/>
                  <a:gd name="connsiteX5" fmla="*/ 409200 w 509816"/>
                  <a:gd name="connsiteY5" fmla="*/ 207753 h 612818"/>
                  <a:gd name="connsiteX6" fmla="*/ 491494 w 509816"/>
                  <a:gd name="connsiteY6" fmla="*/ 306814 h 612818"/>
                  <a:gd name="connsiteX7" fmla="*/ 509816 w 509816"/>
                  <a:gd name="connsiteY7" fmla="*/ 424153 h 612818"/>
                  <a:gd name="connsiteX8" fmla="*/ 407676 w 509816"/>
                  <a:gd name="connsiteY8" fmla="*/ 453119 h 612818"/>
                  <a:gd name="connsiteX9" fmla="*/ 390912 w 509816"/>
                  <a:gd name="connsiteY9" fmla="*/ 322053 h 612818"/>
                  <a:gd name="connsiteX10" fmla="*/ 395486 w 509816"/>
                  <a:gd name="connsiteY10" fmla="*/ 607043 h 612818"/>
                  <a:gd name="connsiteX11" fmla="*/ 107448 w 509816"/>
                  <a:gd name="connsiteY11" fmla="*/ 605517 h 612818"/>
                  <a:gd name="connsiteX12" fmla="*/ 83064 w 509816"/>
                  <a:gd name="connsiteY12" fmla="*/ 308337 h 612818"/>
                  <a:gd name="connsiteX13" fmla="*/ 66300 w 509816"/>
                  <a:gd name="connsiteY13" fmla="*/ 442449 h 612818"/>
                  <a:gd name="connsiteX14" fmla="*/ 5340 w 509816"/>
                  <a:gd name="connsiteY14" fmla="*/ 410445 h 612818"/>
                  <a:gd name="connsiteX15" fmla="*/ 14484 w 509816"/>
                  <a:gd name="connsiteY15" fmla="*/ 297669 h 612818"/>
                  <a:gd name="connsiteX16" fmla="*/ 105924 w 509816"/>
                  <a:gd name="connsiteY16" fmla="*/ 215373 h 612818"/>
                  <a:gd name="connsiteX17" fmla="*/ 169932 w 509816"/>
                  <a:gd name="connsiteY17" fmla="*/ 195561 h 612818"/>
                  <a:gd name="connsiteX18" fmla="*/ 125736 w 509816"/>
                  <a:gd name="connsiteY18" fmla="*/ 160509 h 612818"/>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238 w 509318"/>
                  <a:gd name="connsiteY0" fmla="*/ 160509 h 616576"/>
                  <a:gd name="connsiteX1" fmla="*/ 145050 w 509318"/>
                  <a:gd name="connsiteY1" fmla="*/ 26397 h 616576"/>
                  <a:gd name="connsiteX2" fmla="*/ 330978 w 509318"/>
                  <a:gd name="connsiteY2" fmla="*/ 30969 h 616576"/>
                  <a:gd name="connsiteX3" fmla="*/ 349266 w 509318"/>
                  <a:gd name="connsiteY3" fmla="*/ 154413 h 616576"/>
                  <a:gd name="connsiteX4" fmla="*/ 309642 w 509318"/>
                  <a:gd name="connsiteY4" fmla="*/ 189465 h 616576"/>
                  <a:gd name="connsiteX5" fmla="*/ 408702 w 509318"/>
                  <a:gd name="connsiteY5" fmla="*/ 207753 h 616576"/>
                  <a:gd name="connsiteX6" fmla="*/ 490996 w 509318"/>
                  <a:gd name="connsiteY6" fmla="*/ 306814 h 616576"/>
                  <a:gd name="connsiteX7" fmla="*/ 509318 w 509318"/>
                  <a:gd name="connsiteY7" fmla="*/ 424153 h 616576"/>
                  <a:gd name="connsiteX8" fmla="*/ 407178 w 509318"/>
                  <a:gd name="connsiteY8" fmla="*/ 453119 h 616576"/>
                  <a:gd name="connsiteX9" fmla="*/ 390414 w 509318"/>
                  <a:gd name="connsiteY9" fmla="*/ 322053 h 616576"/>
                  <a:gd name="connsiteX10" fmla="*/ 394988 w 509318"/>
                  <a:gd name="connsiteY10" fmla="*/ 607043 h 616576"/>
                  <a:gd name="connsiteX11" fmla="*/ 106950 w 509318"/>
                  <a:gd name="connsiteY11" fmla="*/ 605517 h 616576"/>
                  <a:gd name="connsiteX12" fmla="*/ 82566 w 509318"/>
                  <a:gd name="connsiteY12" fmla="*/ 308337 h 616576"/>
                  <a:gd name="connsiteX13" fmla="*/ 65802 w 509318"/>
                  <a:gd name="connsiteY13" fmla="*/ 442449 h 616576"/>
                  <a:gd name="connsiteX14" fmla="*/ 4842 w 509318"/>
                  <a:gd name="connsiteY14" fmla="*/ 410445 h 616576"/>
                  <a:gd name="connsiteX15" fmla="*/ 15511 w 509318"/>
                  <a:gd name="connsiteY15" fmla="*/ 302246 h 616576"/>
                  <a:gd name="connsiteX16" fmla="*/ 105426 w 509318"/>
                  <a:gd name="connsiteY16" fmla="*/ 215373 h 616576"/>
                  <a:gd name="connsiteX17" fmla="*/ 169434 w 509318"/>
                  <a:gd name="connsiteY17" fmla="*/ 195561 h 616576"/>
                  <a:gd name="connsiteX18" fmla="*/ 125238 w 509318"/>
                  <a:gd name="connsiteY18" fmla="*/ 160509 h 616576"/>
                  <a:gd name="connsiteX0" fmla="*/ 124206 w 508286"/>
                  <a:gd name="connsiteY0" fmla="*/ 160509 h 616576"/>
                  <a:gd name="connsiteX1" fmla="*/ 144018 w 508286"/>
                  <a:gd name="connsiteY1" fmla="*/ 26397 h 616576"/>
                  <a:gd name="connsiteX2" fmla="*/ 329946 w 508286"/>
                  <a:gd name="connsiteY2" fmla="*/ 30969 h 616576"/>
                  <a:gd name="connsiteX3" fmla="*/ 348234 w 508286"/>
                  <a:gd name="connsiteY3" fmla="*/ 154413 h 616576"/>
                  <a:gd name="connsiteX4" fmla="*/ 308610 w 508286"/>
                  <a:gd name="connsiteY4" fmla="*/ 189465 h 616576"/>
                  <a:gd name="connsiteX5" fmla="*/ 407670 w 508286"/>
                  <a:gd name="connsiteY5" fmla="*/ 207753 h 616576"/>
                  <a:gd name="connsiteX6" fmla="*/ 489964 w 508286"/>
                  <a:gd name="connsiteY6" fmla="*/ 306814 h 616576"/>
                  <a:gd name="connsiteX7" fmla="*/ 508286 w 508286"/>
                  <a:gd name="connsiteY7" fmla="*/ 424153 h 616576"/>
                  <a:gd name="connsiteX8" fmla="*/ 406146 w 508286"/>
                  <a:gd name="connsiteY8" fmla="*/ 453119 h 616576"/>
                  <a:gd name="connsiteX9" fmla="*/ 389382 w 508286"/>
                  <a:gd name="connsiteY9" fmla="*/ 322053 h 616576"/>
                  <a:gd name="connsiteX10" fmla="*/ 393956 w 508286"/>
                  <a:gd name="connsiteY10" fmla="*/ 607043 h 616576"/>
                  <a:gd name="connsiteX11" fmla="*/ 105918 w 508286"/>
                  <a:gd name="connsiteY11" fmla="*/ 605517 h 616576"/>
                  <a:gd name="connsiteX12" fmla="*/ 81534 w 508286"/>
                  <a:gd name="connsiteY12" fmla="*/ 308337 h 616576"/>
                  <a:gd name="connsiteX13" fmla="*/ 64770 w 508286"/>
                  <a:gd name="connsiteY13" fmla="*/ 442449 h 616576"/>
                  <a:gd name="connsiteX14" fmla="*/ 3810 w 508286"/>
                  <a:gd name="connsiteY14" fmla="*/ 410445 h 616576"/>
                  <a:gd name="connsiteX15" fmla="*/ 14479 w 508286"/>
                  <a:gd name="connsiteY15" fmla="*/ 302246 h 616576"/>
                  <a:gd name="connsiteX16" fmla="*/ 104394 w 508286"/>
                  <a:gd name="connsiteY16" fmla="*/ 215373 h 616576"/>
                  <a:gd name="connsiteX17" fmla="*/ 168402 w 508286"/>
                  <a:gd name="connsiteY17" fmla="*/ 195561 h 616576"/>
                  <a:gd name="connsiteX18" fmla="*/ 124206 w 508286"/>
                  <a:gd name="connsiteY18" fmla="*/ 160509 h 616576"/>
                  <a:gd name="connsiteX0" fmla="*/ 123615 w 507695"/>
                  <a:gd name="connsiteY0" fmla="*/ 160509 h 616576"/>
                  <a:gd name="connsiteX1" fmla="*/ 143427 w 507695"/>
                  <a:gd name="connsiteY1" fmla="*/ 26397 h 616576"/>
                  <a:gd name="connsiteX2" fmla="*/ 329355 w 507695"/>
                  <a:gd name="connsiteY2" fmla="*/ 30969 h 616576"/>
                  <a:gd name="connsiteX3" fmla="*/ 347643 w 507695"/>
                  <a:gd name="connsiteY3" fmla="*/ 154413 h 616576"/>
                  <a:gd name="connsiteX4" fmla="*/ 308019 w 507695"/>
                  <a:gd name="connsiteY4" fmla="*/ 189465 h 616576"/>
                  <a:gd name="connsiteX5" fmla="*/ 407079 w 507695"/>
                  <a:gd name="connsiteY5" fmla="*/ 207753 h 616576"/>
                  <a:gd name="connsiteX6" fmla="*/ 489373 w 507695"/>
                  <a:gd name="connsiteY6" fmla="*/ 306814 h 616576"/>
                  <a:gd name="connsiteX7" fmla="*/ 507695 w 507695"/>
                  <a:gd name="connsiteY7" fmla="*/ 424153 h 616576"/>
                  <a:gd name="connsiteX8" fmla="*/ 405555 w 507695"/>
                  <a:gd name="connsiteY8" fmla="*/ 453119 h 616576"/>
                  <a:gd name="connsiteX9" fmla="*/ 388791 w 507695"/>
                  <a:gd name="connsiteY9" fmla="*/ 322053 h 616576"/>
                  <a:gd name="connsiteX10" fmla="*/ 393365 w 507695"/>
                  <a:gd name="connsiteY10" fmla="*/ 607043 h 616576"/>
                  <a:gd name="connsiteX11" fmla="*/ 105327 w 507695"/>
                  <a:gd name="connsiteY11" fmla="*/ 605517 h 616576"/>
                  <a:gd name="connsiteX12" fmla="*/ 80943 w 507695"/>
                  <a:gd name="connsiteY12" fmla="*/ 308337 h 616576"/>
                  <a:gd name="connsiteX13" fmla="*/ 64179 w 507695"/>
                  <a:gd name="connsiteY13" fmla="*/ 442449 h 616576"/>
                  <a:gd name="connsiteX14" fmla="*/ 3219 w 507695"/>
                  <a:gd name="connsiteY14" fmla="*/ 410445 h 616576"/>
                  <a:gd name="connsiteX15" fmla="*/ 16938 w 507695"/>
                  <a:gd name="connsiteY15" fmla="*/ 297669 h 616576"/>
                  <a:gd name="connsiteX16" fmla="*/ 103803 w 507695"/>
                  <a:gd name="connsiteY16" fmla="*/ 215373 h 616576"/>
                  <a:gd name="connsiteX17" fmla="*/ 167811 w 507695"/>
                  <a:gd name="connsiteY17" fmla="*/ 195561 h 616576"/>
                  <a:gd name="connsiteX18" fmla="*/ 123615 w 507695"/>
                  <a:gd name="connsiteY18" fmla="*/ 160509 h 616576"/>
                  <a:gd name="connsiteX0" fmla="*/ 120396 w 504476"/>
                  <a:gd name="connsiteY0" fmla="*/ 160509 h 616576"/>
                  <a:gd name="connsiteX1" fmla="*/ 140208 w 504476"/>
                  <a:gd name="connsiteY1" fmla="*/ 26397 h 616576"/>
                  <a:gd name="connsiteX2" fmla="*/ 326136 w 504476"/>
                  <a:gd name="connsiteY2" fmla="*/ 30969 h 616576"/>
                  <a:gd name="connsiteX3" fmla="*/ 344424 w 504476"/>
                  <a:gd name="connsiteY3" fmla="*/ 154413 h 616576"/>
                  <a:gd name="connsiteX4" fmla="*/ 304800 w 504476"/>
                  <a:gd name="connsiteY4" fmla="*/ 189465 h 616576"/>
                  <a:gd name="connsiteX5" fmla="*/ 403860 w 504476"/>
                  <a:gd name="connsiteY5" fmla="*/ 207753 h 616576"/>
                  <a:gd name="connsiteX6" fmla="*/ 486154 w 504476"/>
                  <a:gd name="connsiteY6" fmla="*/ 306814 h 616576"/>
                  <a:gd name="connsiteX7" fmla="*/ 504476 w 504476"/>
                  <a:gd name="connsiteY7" fmla="*/ 424153 h 616576"/>
                  <a:gd name="connsiteX8" fmla="*/ 402336 w 504476"/>
                  <a:gd name="connsiteY8" fmla="*/ 453119 h 616576"/>
                  <a:gd name="connsiteX9" fmla="*/ 385572 w 504476"/>
                  <a:gd name="connsiteY9" fmla="*/ 322053 h 616576"/>
                  <a:gd name="connsiteX10" fmla="*/ 390146 w 504476"/>
                  <a:gd name="connsiteY10" fmla="*/ 607043 h 616576"/>
                  <a:gd name="connsiteX11" fmla="*/ 102108 w 504476"/>
                  <a:gd name="connsiteY11" fmla="*/ 605517 h 616576"/>
                  <a:gd name="connsiteX12" fmla="*/ 77724 w 504476"/>
                  <a:gd name="connsiteY12" fmla="*/ 308337 h 616576"/>
                  <a:gd name="connsiteX13" fmla="*/ 60960 w 504476"/>
                  <a:gd name="connsiteY13" fmla="*/ 442449 h 616576"/>
                  <a:gd name="connsiteX14" fmla="*/ 0 w 504476"/>
                  <a:gd name="connsiteY14" fmla="*/ 410445 h 616576"/>
                  <a:gd name="connsiteX15" fmla="*/ 13719 w 504476"/>
                  <a:gd name="connsiteY15" fmla="*/ 297669 h 616576"/>
                  <a:gd name="connsiteX16" fmla="*/ 100584 w 504476"/>
                  <a:gd name="connsiteY16" fmla="*/ 215373 h 616576"/>
                  <a:gd name="connsiteX17" fmla="*/ 164592 w 504476"/>
                  <a:gd name="connsiteY17" fmla="*/ 195561 h 616576"/>
                  <a:gd name="connsiteX18" fmla="*/ 120396 w 504476"/>
                  <a:gd name="connsiteY18" fmla="*/ 160509 h 616576"/>
                  <a:gd name="connsiteX0" fmla="*/ 120596 w 504676"/>
                  <a:gd name="connsiteY0" fmla="*/ 160509 h 616576"/>
                  <a:gd name="connsiteX1" fmla="*/ 140408 w 504676"/>
                  <a:gd name="connsiteY1" fmla="*/ 26397 h 616576"/>
                  <a:gd name="connsiteX2" fmla="*/ 326336 w 504676"/>
                  <a:gd name="connsiteY2" fmla="*/ 30969 h 616576"/>
                  <a:gd name="connsiteX3" fmla="*/ 344624 w 504676"/>
                  <a:gd name="connsiteY3" fmla="*/ 154413 h 616576"/>
                  <a:gd name="connsiteX4" fmla="*/ 305000 w 504676"/>
                  <a:gd name="connsiteY4" fmla="*/ 189465 h 616576"/>
                  <a:gd name="connsiteX5" fmla="*/ 404060 w 504676"/>
                  <a:gd name="connsiteY5" fmla="*/ 207753 h 616576"/>
                  <a:gd name="connsiteX6" fmla="*/ 486354 w 504676"/>
                  <a:gd name="connsiteY6" fmla="*/ 306814 h 616576"/>
                  <a:gd name="connsiteX7" fmla="*/ 504676 w 504676"/>
                  <a:gd name="connsiteY7" fmla="*/ 424153 h 616576"/>
                  <a:gd name="connsiteX8" fmla="*/ 402536 w 504676"/>
                  <a:gd name="connsiteY8" fmla="*/ 453119 h 616576"/>
                  <a:gd name="connsiteX9" fmla="*/ 385772 w 504676"/>
                  <a:gd name="connsiteY9" fmla="*/ 322053 h 616576"/>
                  <a:gd name="connsiteX10" fmla="*/ 390346 w 504676"/>
                  <a:gd name="connsiteY10" fmla="*/ 607043 h 616576"/>
                  <a:gd name="connsiteX11" fmla="*/ 102308 w 504676"/>
                  <a:gd name="connsiteY11" fmla="*/ 605517 h 616576"/>
                  <a:gd name="connsiteX12" fmla="*/ 77924 w 504676"/>
                  <a:gd name="connsiteY12" fmla="*/ 308337 h 616576"/>
                  <a:gd name="connsiteX13" fmla="*/ 61160 w 504676"/>
                  <a:gd name="connsiteY13" fmla="*/ 442449 h 616576"/>
                  <a:gd name="connsiteX14" fmla="*/ 200 w 504676"/>
                  <a:gd name="connsiteY14" fmla="*/ 410445 h 616576"/>
                  <a:gd name="connsiteX15" fmla="*/ 13919 w 504676"/>
                  <a:gd name="connsiteY15" fmla="*/ 297669 h 616576"/>
                  <a:gd name="connsiteX16" fmla="*/ 100784 w 504676"/>
                  <a:gd name="connsiteY16" fmla="*/ 215373 h 616576"/>
                  <a:gd name="connsiteX17" fmla="*/ 164792 w 504676"/>
                  <a:gd name="connsiteY17" fmla="*/ 195561 h 616576"/>
                  <a:gd name="connsiteX18" fmla="*/ 120596 w 504676"/>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1615 w 505131"/>
                  <a:gd name="connsiteY13" fmla="*/ 442449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56748 h 612815"/>
                  <a:gd name="connsiteX1" fmla="*/ 140863 w 505131"/>
                  <a:gd name="connsiteY1" fmla="*/ 22636 h 612815"/>
                  <a:gd name="connsiteX2" fmla="*/ 325907 w 505131"/>
                  <a:gd name="connsiteY2" fmla="*/ 27208 h 612815"/>
                  <a:gd name="connsiteX3" fmla="*/ 345079 w 505131"/>
                  <a:gd name="connsiteY3" fmla="*/ 150652 h 612815"/>
                  <a:gd name="connsiteX4" fmla="*/ 305455 w 505131"/>
                  <a:gd name="connsiteY4" fmla="*/ 185704 h 612815"/>
                  <a:gd name="connsiteX5" fmla="*/ 404515 w 505131"/>
                  <a:gd name="connsiteY5" fmla="*/ 203992 h 612815"/>
                  <a:gd name="connsiteX6" fmla="*/ 486809 w 505131"/>
                  <a:gd name="connsiteY6" fmla="*/ 303053 h 612815"/>
                  <a:gd name="connsiteX7" fmla="*/ 505131 w 505131"/>
                  <a:gd name="connsiteY7" fmla="*/ 420392 h 612815"/>
                  <a:gd name="connsiteX8" fmla="*/ 402991 w 505131"/>
                  <a:gd name="connsiteY8" fmla="*/ 449358 h 612815"/>
                  <a:gd name="connsiteX9" fmla="*/ 386227 w 505131"/>
                  <a:gd name="connsiteY9" fmla="*/ 318292 h 612815"/>
                  <a:gd name="connsiteX10" fmla="*/ 390801 w 505131"/>
                  <a:gd name="connsiteY10" fmla="*/ 603282 h 612815"/>
                  <a:gd name="connsiteX11" fmla="*/ 102763 w 505131"/>
                  <a:gd name="connsiteY11" fmla="*/ 601756 h 612815"/>
                  <a:gd name="connsiteX12" fmla="*/ 78379 w 505131"/>
                  <a:gd name="connsiteY12" fmla="*/ 304576 h 612815"/>
                  <a:gd name="connsiteX13" fmla="*/ 67715 w 505131"/>
                  <a:gd name="connsiteY13" fmla="*/ 440214 h 612815"/>
                  <a:gd name="connsiteX14" fmla="*/ 655 w 505131"/>
                  <a:gd name="connsiteY14" fmla="*/ 406684 h 612815"/>
                  <a:gd name="connsiteX15" fmla="*/ 14374 w 505131"/>
                  <a:gd name="connsiteY15" fmla="*/ 293908 h 612815"/>
                  <a:gd name="connsiteX16" fmla="*/ 101239 w 505131"/>
                  <a:gd name="connsiteY16" fmla="*/ 211612 h 612815"/>
                  <a:gd name="connsiteX17" fmla="*/ 165247 w 505131"/>
                  <a:gd name="connsiteY17" fmla="*/ 191800 h 612815"/>
                  <a:gd name="connsiteX18" fmla="*/ 121051 w 505131"/>
                  <a:gd name="connsiteY18" fmla="*/ 156748 h 612815"/>
                  <a:gd name="connsiteX0" fmla="*/ 121051 w 505131"/>
                  <a:gd name="connsiteY0" fmla="*/ 146742 h 602809"/>
                  <a:gd name="connsiteX1" fmla="*/ 142632 w 505131"/>
                  <a:gd name="connsiteY1" fmla="*/ 14842 h 602809"/>
                  <a:gd name="connsiteX2" fmla="*/ 325907 w 505131"/>
                  <a:gd name="connsiteY2" fmla="*/ 17202 h 602809"/>
                  <a:gd name="connsiteX3" fmla="*/ 345079 w 505131"/>
                  <a:gd name="connsiteY3" fmla="*/ 140646 h 602809"/>
                  <a:gd name="connsiteX4" fmla="*/ 305455 w 505131"/>
                  <a:gd name="connsiteY4" fmla="*/ 175698 h 602809"/>
                  <a:gd name="connsiteX5" fmla="*/ 404515 w 505131"/>
                  <a:gd name="connsiteY5" fmla="*/ 193986 h 602809"/>
                  <a:gd name="connsiteX6" fmla="*/ 486809 w 505131"/>
                  <a:gd name="connsiteY6" fmla="*/ 293047 h 602809"/>
                  <a:gd name="connsiteX7" fmla="*/ 505131 w 505131"/>
                  <a:gd name="connsiteY7" fmla="*/ 410386 h 602809"/>
                  <a:gd name="connsiteX8" fmla="*/ 402991 w 505131"/>
                  <a:gd name="connsiteY8" fmla="*/ 439352 h 602809"/>
                  <a:gd name="connsiteX9" fmla="*/ 386227 w 505131"/>
                  <a:gd name="connsiteY9" fmla="*/ 308286 h 602809"/>
                  <a:gd name="connsiteX10" fmla="*/ 390801 w 505131"/>
                  <a:gd name="connsiteY10" fmla="*/ 593276 h 602809"/>
                  <a:gd name="connsiteX11" fmla="*/ 102763 w 505131"/>
                  <a:gd name="connsiteY11" fmla="*/ 591750 h 602809"/>
                  <a:gd name="connsiteX12" fmla="*/ 78379 w 505131"/>
                  <a:gd name="connsiteY12" fmla="*/ 294570 h 602809"/>
                  <a:gd name="connsiteX13" fmla="*/ 67715 w 505131"/>
                  <a:gd name="connsiteY13" fmla="*/ 430208 h 602809"/>
                  <a:gd name="connsiteX14" fmla="*/ 655 w 505131"/>
                  <a:gd name="connsiteY14" fmla="*/ 396678 h 602809"/>
                  <a:gd name="connsiteX15" fmla="*/ 14374 w 505131"/>
                  <a:gd name="connsiteY15" fmla="*/ 283902 h 602809"/>
                  <a:gd name="connsiteX16" fmla="*/ 101239 w 505131"/>
                  <a:gd name="connsiteY16" fmla="*/ 201606 h 602809"/>
                  <a:gd name="connsiteX17" fmla="*/ 165247 w 505131"/>
                  <a:gd name="connsiteY17" fmla="*/ 181794 h 602809"/>
                  <a:gd name="connsiteX18" fmla="*/ 121051 w 505131"/>
                  <a:gd name="connsiteY18" fmla="*/ 146742 h 602809"/>
                  <a:gd name="connsiteX0" fmla="*/ 121051 w 505131"/>
                  <a:gd name="connsiteY0" fmla="*/ 151840 h 607907"/>
                  <a:gd name="connsiteX1" fmla="*/ 142632 w 505131"/>
                  <a:gd name="connsiteY1" fmla="*/ 19940 h 607907"/>
                  <a:gd name="connsiteX2" fmla="*/ 325907 w 505131"/>
                  <a:gd name="connsiteY2" fmla="*/ 22300 h 607907"/>
                  <a:gd name="connsiteX3" fmla="*/ 345079 w 505131"/>
                  <a:gd name="connsiteY3" fmla="*/ 145744 h 607907"/>
                  <a:gd name="connsiteX4" fmla="*/ 305455 w 505131"/>
                  <a:gd name="connsiteY4" fmla="*/ 180796 h 607907"/>
                  <a:gd name="connsiteX5" fmla="*/ 404515 w 505131"/>
                  <a:gd name="connsiteY5" fmla="*/ 199084 h 607907"/>
                  <a:gd name="connsiteX6" fmla="*/ 486809 w 505131"/>
                  <a:gd name="connsiteY6" fmla="*/ 298145 h 607907"/>
                  <a:gd name="connsiteX7" fmla="*/ 505131 w 505131"/>
                  <a:gd name="connsiteY7" fmla="*/ 415484 h 607907"/>
                  <a:gd name="connsiteX8" fmla="*/ 402991 w 505131"/>
                  <a:gd name="connsiteY8" fmla="*/ 444450 h 607907"/>
                  <a:gd name="connsiteX9" fmla="*/ 386227 w 505131"/>
                  <a:gd name="connsiteY9" fmla="*/ 313384 h 607907"/>
                  <a:gd name="connsiteX10" fmla="*/ 390801 w 505131"/>
                  <a:gd name="connsiteY10" fmla="*/ 598374 h 607907"/>
                  <a:gd name="connsiteX11" fmla="*/ 102763 w 505131"/>
                  <a:gd name="connsiteY11" fmla="*/ 596848 h 607907"/>
                  <a:gd name="connsiteX12" fmla="*/ 78379 w 505131"/>
                  <a:gd name="connsiteY12" fmla="*/ 299668 h 607907"/>
                  <a:gd name="connsiteX13" fmla="*/ 67715 w 505131"/>
                  <a:gd name="connsiteY13" fmla="*/ 435306 h 607907"/>
                  <a:gd name="connsiteX14" fmla="*/ 655 w 505131"/>
                  <a:gd name="connsiteY14" fmla="*/ 401776 h 607907"/>
                  <a:gd name="connsiteX15" fmla="*/ 14374 w 505131"/>
                  <a:gd name="connsiteY15" fmla="*/ 289000 h 607907"/>
                  <a:gd name="connsiteX16" fmla="*/ 101239 w 505131"/>
                  <a:gd name="connsiteY16" fmla="*/ 206704 h 607907"/>
                  <a:gd name="connsiteX17" fmla="*/ 165247 w 505131"/>
                  <a:gd name="connsiteY17" fmla="*/ 186892 h 607907"/>
                  <a:gd name="connsiteX18" fmla="*/ 121051 w 505131"/>
                  <a:gd name="connsiteY18" fmla="*/ 151840 h 607907"/>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05455 w 505131"/>
                  <a:gd name="connsiteY4" fmla="*/ 180958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5247 w 505131"/>
                  <a:gd name="connsiteY17" fmla="*/ 181889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48277 h 610980"/>
                  <a:gd name="connsiteX1" fmla="*/ 142632 w 505131"/>
                  <a:gd name="connsiteY1" fmla="*/ 23013 h 610980"/>
                  <a:gd name="connsiteX2" fmla="*/ 325907 w 505131"/>
                  <a:gd name="connsiteY2" fmla="*/ 25373 h 610980"/>
                  <a:gd name="connsiteX3" fmla="*/ 345521 w 505131"/>
                  <a:gd name="connsiteY3" fmla="*/ 151915 h 610980"/>
                  <a:gd name="connsiteX4" fmla="*/ 310319 w 505131"/>
                  <a:gd name="connsiteY4" fmla="*/ 185196 h 610980"/>
                  <a:gd name="connsiteX5" fmla="*/ 404515 w 505131"/>
                  <a:gd name="connsiteY5" fmla="*/ 202157 h 610980"/>
                  <a:gd name="connsiteX6" fmla="*/ 486809 w 505131"/>
                  <a:gd name="connsiteY6" fmla="*/ 301218 h 610980"/>
                  <a:gd name="connsiteX7" fmla="*/ 505131 w 505131"/>
                  <a:gd name="connsiteY7" fmla="*/ 418557 h 610980"/>
                  <a:gd name="connsiteX8" fmla="*/ 402991 w 505131"/>
                  <a:gd name="connsiteY8" fmla="*/ 447523 h 610980"/>
                  <a:gd name="connsiteX9" fmla="*/ 386227 w 505131"/>
                  <a:gd name="connsiteY9" fmla="*/ 316457 h 610980"/>
                  <a:gd name="connsiteX10" fmla="*/ 390801 w 505131"/>
                  <a:gd name="connsiteY10" fmla="*/ 601447 h 610980"/>
                  <a:gd name="connsiteX11" fmla="*/ 102763 w 505131"/>
                  <a:gd name="connsiteY11" fmla="*/ 599921 h 610980"/>
                  <a:gd name="connsiteX12" fmla="*/ 78379 w 505131"/>
                  <a:gd name="connsiteY12" fmla="*/ 302741 h 610980"/>
                  <a:gd name="connsiteX13" fmla="*/ 67715 w 505131"/>
                  <a:gd name="connsiteY13" fmla="*/ 438379 h 610980"/>
                  <a:gd name="connsiteX14" fmla="*/ 655 w 505131"/>
                  <a:gd name="connsiteY14" fmla="*/ 404849 h 610980"/>
                  <a:gd name="connsiteX15" fmla="*/ 14374 w 505131"/>
                  <a:gd name="connsiteY15" fmla="*/ 292073 h 610980"/>
                  <a:gd name="connsiteX16" fmla="*/ 101239 w 505131"/>
                  <a:gd name="connsiteY16" fmla="*/ 209777 h 610980"/>
                  <a:gd name="connsiteX17" fmla="*/ 167900 w 505131"/>
                  <a:gd name="connsiteY17" fmla="*/ 191292 h 610980"/>
                  <a:gd name="connsiteX18" fmla="*/ 117956 w 505131"/>
                  <a:gd name="connsiteY18" fmla="*/ 148277 h 610980"/>
                  <a:gd name="connsiteX0" fmla="*/ 117956 w 505131"/>
                  <a:gd name="connsiteY0" fmla="*/ 154618 h 617321"/>
                  <a:gd name="connsiteX1" fmla="*/ 142632 w 505131"/>
                  <a:gd name="connsiteY1" fmla="*/ 29354 h 617321"/>
                  <a:gd name="connsiteX2" fmla="*/ 325907 w 505131"/>
                  <a:gd name="connsiteY2" fmla="*/ 31714 h 617321"/>
                  <a:gd name="connsiteX3" fmla="*/ 345521 w 505131"/>
                  <a:gd name="connsiteY3" fmla="*/ 158256 h 617321"/>
                  <a:gd name="connsiteX4" fmla="*/ 310319 w 505131"/>
                  <a:gd name="connsiteY4" fmla="*/ 191537 h 617321"/>
                  <a:gd name="connsiteX5" fmla="*/ 404515 w 505131"/>
                  <a:gd name="connsiteY5" fmla="*/ 208498 h 617321"/>
                  <a:gd name="connsiteX6" fmla="*/ 486809 w 505131"/>
                  <a:gd name="connsiteY6" fmla="*/ 307559 h 617321"/>
                  <a:gd name="connsiteX7" fmla="*/ 505131 w 505131"/>
                  <a:gd name="connsiteY7" fmla="*/ 424898 h 617321"/>
                  <a:gd name="connsiteX8" fmla="*/ 402991 w 505131"/>
                  <a:gd name="connsiteY8" fmla="*/ 453864 h 617321"/>
                  <a:gd name="connsiteX9" fmla="*/ 386227 w 505131"/>
                  <a:gd name="connsiteY9" fmla="*/ 322798 h 617321"/>
                  <a:gd name="connsiteX10" fmla="*/ 390801 w 505131"/>
                  <a:gd name="connsiteY10" fmla="*/ 607788 h 617321"/>
                  <a:gd name="connsiteX11" fmla="*/ 102763 w 505131"/>
                  <a:gd name="connsiteY11" fmla="*/ 606262 h 617321"/>
                  <a:gd name="connsiteX12" fmla="*/ 78379 w 505131"/>
                  <a:gd name="connsiteY12" fmla="*/ 309082 h 617321"/>
                  <a:gd name="connsiteX13" fmla="*/ 67715 w 505131"/>
                  <a:gd name="connsiteY13" fmla="*/ 444720 h 617321"/>
                  <a:gd name="connsiteX14" fmla="*/ 655 w 505131"/>
                  <a:gd name="connsiteY14" fmla="*/ 411190 h 617321"/>
                  <a:gd name="connsiteX15" fmla="*/ 14374 w 505131"/>
                  <a:gd name="connsiteY15" fmla="*/ 298414 h 617321"/>
                  <a:gd name="connsiteX16" fmla="*/ 101239 w 505131"/>
                  <a:gd name="connsiteY16" fmla="*/ 216118 h 617321"/>
                  <a:gd name="connsiteX17" fmla="*/ 167900 w 505131"/>
                  <a:gd name="connsiteY17" fmla="*/ 197633 h 617321"/>
                  <a:gd name="connsiteX18" fmla="*/ 117956 w 505131"/>
                  <a:gd name="connsiteY18" fmla="*/ 154618 h 617321"/>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48616 h 611319"/>
                  <a:gd name="connsiteX1" fmla="*/ 142632 w 505131"/>
                  <a:gd name="connsiteY1" fmla="*/ 23352 h 611319"/>
                  <a:gd name="connsiteX2" fmla="*/ 324581 w 505131"/>
                  <a:gd name="connsiteY2" fmla="*/ 24827 h 611319"/>
                  <a:gd name="connsiteX3" fmla="*/ 345521 w 505131"/>
                  <a:gd name="connsiteY3" fmla="*/ 152254 h 611319"/>
                  <a:gd name="connsiteX4" fmla="*/ 310319 w 505131"/>
                  <a:gd name="connsiteY4" fmla="*/ 185535 h 611319"/>
                  <a:gd name="connsiteX5" fmla="*/ 404515 w 505131"/>
                  <a:gd name="connsiteY5" fmla="*/ 202496 h 611319"/>
                  <a:gd name="connsiteX6" fmla="*/ 486809 w 505131"/>
                  <a:gd name="connsiteY6" fmla="*/ 301557 h 611319"/>
                  <a:gd name="connsiteX7" fmla="*/ 505131 w 505131"/>
                  <a:gd name="connsiteY7" fmla="*/ 418896 h 611319"/>
                  <a:gd name="connsiteX8" fmla="*/ 402991 w 505131"/>
                  <a:gd name="connsiteY8" fmla="*/ 447862 h 611319"/>
                  <a:gd name="connsiteX9" fmla="*/ 386227 w 505131"/>
                  <a:gd name="connsiteY9" fmla="*/ 316796 h 611319"/>
                  <a:gd name="connsiteX10" fmla="*/ 390801 w 505131"/>
                  <a:gd name="connsiteY10" fmla="*/ 601786 h 611319"/>
                  <a:gd name="connsiteX11" fmla="*/ 102763 w 505131"/>
                  <a:gd name="connsiteY11" fmla="*/ 600260 h 611319"/>
                  <a:gd name="connsiteX12" fmla="*/ 78379 w 505131"/>
                  <a:gd name="connsiteY12" fmla="*/ 303080 h 611319"/>
                  <a:gd name="connsiteX13" fmla="*/ 67715 w 505131"/>
                  <a:gd name="connsiteY13" fmla="*/ 438718 h 611319"/>
                  <a:gd name="connsiteX14" fmla="*/ 655 w 505131"/>
                  <a:gd name="connsiteY14" fmla="*/ 405188 h 611319"/>
                  <a:gd name="connsiteX15" fmla="*/ 14374 w 505131"/>
                  <a:gd name="connsiteY15" fmla="*/ 292412 h 611319"/>
                  <a:gd name="connsiteX16" fmla="*/ 101239 w 505131"/>
                  <a:gd name="connsiteY16" fmla="*/ 210116 h 611319"/>
                  <a:gd name="connsiteX17" fmla="*/ 167900 w 505131"/>
                  <a:gd name="connsiteY17" fmla="*/ 191631 h 611319"/>
                  <a:gd name="connsiteX18" fmla="*/ 117956 w 505131"/>
                  <a:gd name="connsiteY18" fmla="*/ 148616 h 611319"/>
                  <a:gd name="connsiteX0" fmla="*/ 117956 w 505131"/>
                  <a:gd name="connsiteY0" fmla="*/ 155418 h 618121"/>
                  <a:gd name="connsiteX1" fmla="*/ 142632 w 505131"/>
                  <a:gd name="connsiteY1" fmla="*/ 30154 h 618121"/>
                  <a:gd name="connsiteX2" fmla="*/ 324581 w 505131"/>
                  <a:gd name="connsiteY2" fmla="*/ 31629 h 618121"/>
                  <a:gd name="connsiteX3" fmla="*/ 345521 w 505131"/>
                  <a:gd name="connsiteY3" fmla="*/ 159056 h 618121"/>
                  <a:gd name="connsiteX4" fmla="*/ 310319 w 505131"/>
                  <a:gd name="connsiteY4" fmla="*/ 192337 h 618121"/>
                  <a:gd name="connsiteX5" fmla="*/ 404515 w 505131"/>
                  <a:gd name="connsiteY5" fmla="*/ 209298 h 618121"/>
                  <a:gd name="connsiteX6" fmla="*/ 486809 w 505131"/>
                  <a:gd name="connsiteY6" fmla="*/ 308359 h 618121"/>
                  <a:gd name="connsiteX7" fmla="*/ 505131 w 505131"/>
                  <a:gd name="connsiteY7" fmla="*/ 425698 h 618121"/>
                  <a:gd name="connsiteX8" fmla="*/ 402991 w 505131"/>
                  <a:gd name="connsiteY8" fmla="*/ 454664 h 618121"/>
                  <a:gd name="connsiteX9" fmla="*/ 386227 w 505131"/>
                  <a:gd name="connsiteY9" fmla="*/ 323598 h 618121"/>
                  <a:gd name="connsiteX10" fmla="*/ 390801 w 505131"/>
                  <a:gd name="connsiteY10" fmla="*/ 608588 h 618121"/>
                  <a:gd name="connsiteX11" fmla="*/ 102763 w 505131"/>
                  <a:gd name="connsiteY11" fmla="*/ 607062 h 618121"/>
                  <a:gd name="connsiteX12" fmla="*/ 78379 w 505131"/>
                  <a:gd name="connsiteY12" fmla="*/ 309882 h 618121"/>
                  <a:gd name="connsiteX13" fmla="*/ 67715 w 505131"/>
                  <a:gd name="connsiteY13" fmla="*/ 445520 h 618121"/>
                  <a:gd name="connsiteX14" fmla="*/ 655 w 505131"/>
                  <a:gd name="connsiteY14" fmla="*/ 411990 h 618121"/>
                  <a:gd name="connsiteX15" fmla="*/ 14374 w 505131"/>
                  <a:gd name="connsiteY15" fmla="*/ 299214 h 618121"/>
                  <a:gd name="connsiteX16" fmla="*/ 101239 w 505131"/>
                  <a:gd name="connsiteY16" fmla="*/ 216918 h 618121"/>
                  <a:gd name="connsiteX17" fmla="*/ 167900 w 505131"/>
                  <a:gd name="connsiteY17" fmla="*/ 198433 h 618121"/>
                  <a:gd name="connsiteX18" fmla="*/ 117956 w 505131"/>
                  <a:gd name="connsiteY18" fmla="*/ 155418 h 618121"/>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54588 h 617291"/>
                  <a:gd name="connsiteX1" fmla="*/ 143074 w 505131"/>
                  <a:gd name="connsiteY1" fmla="*/ 30209 h 617291"/>
                  <a:gd name="connsiteX2" fmla="*/ 324581 w 505131"/>
                  <a:gd name="connsiteY2" fmla="*/ 30799 h 617291"/>
                  <a:gd name="connsiteX3" fmla="*/ 345521 w 505131"/>
                  <a:gd name="connsiteY3" fmla="*/ 158226 h 617291"/>
                  <a:gd name="connsiteX4" fmla="*/ 310319 w 505131"/>
                  <a:gd name="connsiteY4" fmla="*/ 191507 h 617291"/>
                  <a:gd name="connsiteX5" fmla="*/ 404515 w 505131"/>
                  <a:gd name="connsiteY5" fmla="*/ 208468 h 617291"/>
                  <a:gd name="connsiteX6" fmla="*/ 486809 w 505131"/>
                  <a:gd name="connsiteY6" fmla="*/ 307529 h 617291"/>
                  <a:gd name="connsiteX7" fmla="*/ 505131 w 505131"/>
                  <a:gd name="connsiteY7" fmla="*/ 424868 h 617291"/>
                  <a:gd name="connsiteX8" fmla="*/ 402991 w 505131"/>
                  <a:gd name="connsiteY8" fmla="*/ 453834 h 617291"/>
                  <a:gd name="connsiteX9" fmla="*/ 386227 w 505131"/>
                  <a:gd name="connsiteY9" fmla="*/ 322768 h 617291"/>
                  <a:gd name="connsiteX10" fmla="*/ 390801 w 505131"/>
                  <a:gd name="connsiteY10" fmla="*/ 607758 h 617291"/>
                  <a:gd name="connsiteX11" fmla="*/ 102763 w 505131"/>
                  <a:gd name="connsiteY11" fmla="*/ 606232 h 617291"/>
                  <a:gd name="connsiteX12" fmla="*/ 78379 w 505131"/>
                  <a:gd name="connsiteY12" fmla="*/ 309052 h 617291"/>
                  <a:gd name="connsiteX13" fmla="*/ 67715 w 505131"/>
                  <a:gd name="connsiteY13" fmla="*/ 444690 h 617291"/>
                  <a:gd name="connsiteX14" fmla="*/ 655 w 505131"/>
                  <a:gd name="connsiteY14" fmla="*/ 411160 h 617291"/>
                  <a:gd name="connsiteX15" fmla="*/ 14374 w 505131"/>
                  <a:gd name="connsiteY15" fmla="*/ 298384 h 617291"/>
                  <a:gd name="connsiteX16" fmla="*/ 101239 w 505131"/>
                  <a:gd name="connsiteY16" fmla="*/ 216088 h 617291"/>
                  <a:gd name="connsiteX17" fmla="*/ 167900 w 505131"/>
                  <a:gd name="connsiteY17" fmla="*/ 197603 h 617291"/>
                  <a:gd name="connsiteX18" fmla="*/ 117956 w 505131"/>
                  <a:gd name="connsiteY18" fmla="*/ 154588 h 617291"/>
                  <a:gd name="connsiteX0" fmla="*/ 117956 w 505131"/>
                  <a:gd name="connsiteY0" fmla="*/ 154383 h 617086"/>
                  <a:gd name="connsiteX1" fmla="*/ 143074 w 505131"/>
                  <a:gd name="connsiteY1" fmla="*/ 30004 h 617086"/>
                  <a:gd name="connsiteX2" fmla="*/ 324581 w 505131"/>
                  <a:gd name="connsiteY2" fmla="*/ 30594 h 617086"/>
                  <a:gd name="connsiteX3" fmla="*/ 345521 w 505131"/>
                  <a:gd name="connsiteY3" fmla="*/ 158021 h 617086"/>
                  <a:gd name="connsiteX4" fmla="*/ 310319 w 505131"/>
                  <a:gd name="connsiteY4" fmla="*/ 191302 h 617086"/>
                  <a:gd name="connsiteX5" fmla="*/ 404515 w 505131"/>
                  <a:gd name="connsiteY5" fmla="*/ 208263 h 617086"/>
                  <a:gd name="connsiteX6" fmla="*/ 486809 w 505131"/>
                  <a:gd name="connsiteY6" fmla="*/ 307324 h 617086"/>
                  <a:gd name="connsiteX7" fmla="*/ 505131 w 505131"/>
                  <a:gd name="connsiteY7" fmla="*/ 424663 h 617086"/>
                  <a:gd name="connsiteX8" fmla="*/ 402991 w 505131"/>
                  <a:gd name="connsiteY8" fmla="*/ 453629 h 617086"/>
                  <a:gd name="connsiteX9" fmla="*/ 386227 w 505131"/>
                  <a:gd name="connsiteY9" fmla="*/ 322563 h 617086"/>
                  <a:gd name="connsiteX10" fmla="*/ 390801 w 505131"/>
                  <a:gd name="connsiteY10" fmla="*/ 607553 h 617086"/>
                  <a:gd name="connsiteX11" fmla="*/ 102763 w 505131"/>
                  <a:gd name="connsiteY11" fmla="*/ 606027 h 617086"/>
                  <a:gd name="connsiteX12" fmla="*/ 78379 w 505131"/>
                  <a:gd name="connsiteY12" fmla="*/ 308847 h 617086"/>
                  <a:gd name="connsiteX13" fmla="*/ 67715 w 505131"/>
                  <a:gd name="connsiteY13" fmla="*/ 444485 h 617086"/>
                  <a:gd name="connsiteX14" fmla="*/ 655 w 505131"/>
                  <a:gd name="connsiteY14" fmla="*/ 410955 h 617086"/>
                  <a:gd name="connsiteX15" fmla="*/ 14374 w 505131"/>
                  <a:gd name="connsiteY15" fmla="*/ 298179 h 617086"/>
                  <a:gd name="connsiteX16" fmla="*/ 101239 w 505131"/>
                  <a:gd name="connsiteY16" fmla="*/ 215883 h 617086"/>
                  <a:gd name="connsiteX17" fmla="*/ 167900 w 505131"/>
                  <a:gd name="connsiteY17" fmla="*/ 197398 h 617086"/>
                  <a:gd name="connsiteX18" fmla="*/ 117956 w 505131"/>
                  <a:gd name="connsiteY18" fmla="*/ 154383 h 617086"/>
                  <a:gd name="connsiteX0" fmla="*/ 117956 w 505131"/>
                  <a:gd name="connsiteY0" fmla="*/ 154151 h 616854"/>
                  <a:gd name="connsiteX1" fmla="*/ 143074 w 505131"/>
                  <a:gd name="connsiteY1" fmla="*/ 29772 h 616854"/>
                  <a:gd name="connsiteX2" fmla="*/ 324581 w 505131"/>
                  <a:gd name="connsiteY2" fmla="*/ 30362 h 616854"/>
                  <a:gd name="connsiteX3" fmla="*/ 345521 w 505131"/>
                  <a:gd name="connsiteY3" fmla="*/ 157789 h 616854"/>
                  <a:gd name="connsiteX4" fmla="*/ 310319 w 505131"/>
                  <a:gd name="connsiteY4" fmla="*/ 191070 h 616854"/>
                  <a:gd name="connsiteX5" fmla="*/ 404515 w 505131"/>
                  <a:gd name="connsiteY5" fmla="*/ 208031 h 616854"/>
                  <a:gd name="connsiteX6" fmla="*/ 486809 w 505131"/>
                  <a:gd name="connsiteY6" fmla="*/ 307092 h 616854"/>
                  <a:gd name="connsiteX7" fmla="*/ 505131 w 505131"/>
                  <a:gd name="connsiteY7" fmla="*/ 424431 h 616854"/>
                  <a:gd name="connsiteX8" fmla="*/ 402991 w 505131"/>
                  <a:gd name="connsiteY8" fmla="*/ 453397 h 616854"/>
                  <a:gd name="connsiteX9" fmla="*/ 386227 w 505131"/>
                  <a:gd name="connsiteY9" fmla="*/ 322331 h 616854"/>
                  <a:gd name="connsiteX10" fmla="*/ 390801 w 505131"/>
                  <a:gd name="connsiteY10" fmla="*/ 607321 h 616854"/>
                  <a:gd name="connsiteX11" fmla="*/ 102763 w 505131"/>
                  <a:gd name="connsiteY11" fmla="*/ 605795 h 616854"/>
                  <a:gd name="connsiteX12" fmla="*/ 78379 w 505131"/>
                  <a:gd name="connsiteY12" fmla="*/ 308615 h 616854"/>
                  <a:gd name="connsiteX13" fmla="*/ 67715 w 505131"/>
                  <a:gd name="connsiteY13" fmla="*/ 444253 h 616854"/>
                  <a:gd name="connsiteX14" fmla="*/ 655 w 505131"/>
                  <a:gd name="connsiteY14" fmla="*/ 410723 h 616854"/>
                  <a:gd name="connsiteX15" fmla="*/ 14374 w 505131"/>
                  <a:gd name="connsiteY15" fmla="*/ 297947 h 616854"/>
                  <a:gd name="connsiteX16" fmla="*/ 101239 w 505131"/>
                  <a:gd name="connsiteY16" fmla="*/ 215651 h 616854"/>
                  <a:gd name="connsiteX17" fmla="*/ 167900 w 505131"/>
                  <a:gd name="connsiteY17" fmla="*/ 197166 h 616854"/>
                  <a:gd name="connsiteX18" fmla="*/ 117956 w 505131"/>
                  <a:gd name="connsiteY18" fmla="*/ 154151 h 616854"/>
                  <a:gd name="connsiteX0" fmla="*/ 117956 w 505131"/>
                  <a:gd name="connsiteY0" fmla="*/ 154407 h 617110"/>
                  <a:gd name="connsiteX1" fmla="*/ 143074 w 505131"/>
                  <a:gd name="connsiteY1" fmla="*/ 30028 h 617110"/>
                  <a:gd name="connsiteX2" fmla="*/ 324581 w 505131"/>
                  <a:gd name="connsiteY2" fmla="*/ 30618 h 617110"/>
                  <a:gd name="connsiteX3" fmla="*/ 345521 w 505131"/>
                  <a:gd name="connsiteY3" fmla="*/ 158045 h 617110"/>
                  <a:gd name="connsiteX4" fmla="*/ 310319 w 505131"/>
                  <a:gd name="connsiteY4" fmla="*/ 191326 h 617110"/>
                  <a:gd name="connsiteX5" fmla="*/ 404515 w 505131"/>
                  <a:gd name="connsiteY5" fmla="*/ 208287 h 617110"/>
                  <a:gd name="connsiteX6" fmla="*/ 486809 w 505131"/>
                  <a:gd name="connsiteY6" fmla="*/ 307348 h 617110"/>
                  <a:gd name="connsiteX7" fmla="*/ 505131 w 505131"/>
                  <a:gd name="connsiteY7" fmla="*/ 424687 h 617110"/>
                  <a:gd name="connsiteX8" fmla="*/ 402991 w 505131"/>
                  <a:gd name="connsiteY8" fmla="*/ 453653 h 617110"/>
                  <a:gd name="connsiteX9" fmla="*/ 386227 w 505131"/>
                  <a:gd name="connsiteY9" fmla="*/ 322587 h 617110"/>
                  <a:gd name="connsiteX10" fmla="*/ 390801 w 505131"/>
                  <a:gd name="connsiteY10" fmla="*/ 607577 h 617110"/>
                  <a:gd name="connsiteX11" fmla="*/ 102763 w 505131"/>
                  <a:gd name="connsiteY11" fmla="*/ 606051 h 617110"/>
                  <a:gd name="connsiteX12" fmla="*/ 78379 w 505131"/>
                  <a:gd name="connsiteY12" fmla="*/ 308871 h 617110"/>
                  <a:gd name="connsiteX13" fmla="*/ 67715 w 505131"/>
                  <a:gd name="connsiteY13" fmla="*/ 444509 h 617110"/>
                  <a:gd name="connsiteX14" fmla="*/ 655 w 505131"/>
                  <a:gd name="connsiteY14" fmla="*/ 410979 h 617110"/>
                  <a:gd name="connsiteX15" fmla="*/ 14374 w 505131"/>
                  <a:gd name="connsiteY15" fmla="*/ 298203 h 617110"/>
                  <a:gd name="connsiteX16" fmla="*/ 101239 w 505131"/>
                  <a:gd name="connsiteY16" fmla="*/ 215907 h 617110"/>
                  <a:gd name="connsiteX17" fmla="*/ 167900 w 505131"/>
                  <a:gd name="connsiteY17" fmla="*/ 197422 h 617110"/>
                  <a:gd name="connsiteX18" fmla="*/ 117956 w 505131"/>
                  <a:gd name="connsiteY18" fmla="*/ 154407 h 617110"/>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5173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761 w 505131"/>
                  <a:gd name="connsiteY4" fmla="*/ 186058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44111 h 602832"/>
                  <a:gd name="connsiteX1" fmla="*/ 143074 w 505131"/>
                  <a:gd name="connsiteY1" fmla="*/ 15750 h 602832"/>
                  <a:gd name="connsiteX2" fmla="*/ 324581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3697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1928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3938 h 602659"/>
                  <a:gd name="connsiteX1" fmla="*/ 143074 w 505131"/>
                  <a:gd name="connsiteY1" fmla="*/ 15577 h 602659"/>
                  <a:gd name="connsiteX2" fmla="*/ 322370 w 505131"/>
                  <a:gd name="connsiteY2" fmla="*/ 15282 h 602659"/>
                  <a:gd name="connsiteX3" fmla="*/ 345079 w 505131"/>
                  <a:gd name="connsiteY3" fmla="*/ 144479 h 602659"/>
                  <a:gd name="connsiteX4" fmla="*/ 310761 w 505131"/>
                  <a:gd name="connsiteY4" fmla="*/ 178202 h 602659"/>
                  <a:gd name="connsiteX5" fmla="*/ 404515 w 505131"/>
                  <a:gd name="connsiteY5" fmla="*/ 193836 h 602659"/>
                  <a:gd name="connsiteX6" fmla="*/ 486809 w 505131"/>
                  <a:gd name="connsiteY6" fmla="*/ 292897 h 602659"/>
                  <a:gd name="connsiteX7" fmla="*/ 505131 w 505131"/>
                  <a:gd name="connsiteY7" fmla="*/ 410236 h 602659"/>
                  <a:gd name="connsiteX8" fmla="*/ 402991 w 505131"/>
                  <a:gd name="connsiteY8" fmla="*/ 439202 h 602659"/>
                  <a:gd name="connsiteX9" fmla="*/ 386227 w 505131"/>
                  <a:gd name="connsiteY9" fmla="*/ 308136 h 602659"/>
                  <a:gd name="connsiteX10" fmla="*/ 390801 w 505131"/>
                  <a:gd name="connsiteY10" fmla="*/ 593126 h 602659"/>
                  <a:gd name="connsiteX11" fmla="*/ 102763 w 505131"/>
                  <a:gd name="connsiteY11" fmla="*/ 591600 h 602659"/>
                  <a:gd name="connsiteX12" fmla="*/ 78379 w 505131"/>
                  <a:gd name="connsiteY12" fmla="*/ 294420 h 602659"/>
                  <a:gd name="connsiteX13" fmla="*/ 67715 w 505131"/>
                  <a:gd name="connsiteY13" fmla="*/ 430058 h 602659"/>
                  <a:gd name="connsiteX14" fmla="*/ 655 w 505131"/>
                  <a:gd name="connsiteY14" fmla="*/ 396528 h 602659"/>
                  <a:gd name="connsiteX15" fmla="*/ 14374 w 505131"/>
                  <a:gd name="connsiteY15" fmla="*/ 283752 h 602659"/>
                  <a:gd name="connsiteX16" fmla="*/ 101239 w 505131"/>
                  <a:gd name="connsiteY16" fmla="*/ 201456 h 602659"/>
                  <a:gd name="connsiteX17" fmla="*/ 166131 w 505131"/>
                  <a:gd name="connsiteY17" fmla="*/ 183414 h 602659"/>
                  <a:gd name="connsiteX18" fmla="*/ 119725 w 505131"/>
                  <a:gd name="connsiteY18" fmla="*/ 143938 h 602659"/>
                  <a:gd name="connsiteX0" fmla="*/ 119725 w 505131"/>
                  <a:gd name="connsiteY0" fmla="*/ 152768 h 611489"/>
                  <a:gd name="connsiteX1" fmla="*/ 143074 w 505131"/>
                  <a:gd name="connsiteY1" fmla="*/ 24407 h 611489"/>
                  <a:gd name="connsiteX2" fmla="*/ 322370 w 505131"/>
                  <a:gd name="connsiteY2" fmla="*/ 24112 h 611489"/>
                  <a:gd name="connsiteX3" fmla="*/ 345079 w 505131"/>
                  <a:gd name="connsiteY3" fmla="*/ 153309 h 611489"/>
                  <a:gd name="connsiteX4" fmla="*/ 310761 w 505131"/>
                  <a:gd name="connsiteY4" fmla="*/ 187032 h 611489"/>
                  <a:gd name="connsiteX5" fmla="*/ 404515 w 505131"/>
                  <a:gd name="connsiteY5" fmla="*/ 202666 h 611489"/>
                  <a:gd name="connsiteX6" fmla="*/ 486809 w 505131"/>
                  <a:gd name="connsiteY6" fmla="*/ 301727 h 611489"/>
                  <a:gd name="connsiteX7" fmla="*/ 505131 w 505131"/>
                  <a:gd name="connsiteY7" fmla="*/ 419066 h 611489"/>
                  <a:gd name="connsiteX8" fmla="*/ 402991 w 505131"/>
                  <a:gd name="connsiteY8" fmla="*/ 448032 h 611489"/>
                  <a:gd name="connsiteX9" fmla="*/ 386227 w 505131"/>
                  <a:gd name="connsiteY9" fmla="*/ 316966 h 611489"/>
                  <a:gd name="connsiteX10" fmla="*/ 390801 w 505131"/>
                  <a:gd name="connsiteY10" fmla="*/ 601956 h 611489"/>
                  <a:gd name="connsiteX11" fmla="*/ 102763 w 505131"/>
                  <a:gd name="connsiteY11" fmla="*/ 600430 h 611489"/>
                  <a:gd name="connsiteX12" fmla="*/ 78379 w 505131"/>
                  <a:gd name="connsiteY12" fmla="*/ 303250 h 611489"/>
                  <a:gd name="connsiteX13" fmla="*/ 67715 w 505131"/>
                  <a:gd name="connsiteY13" fmla="*/ 438888 h 611489"/>
                  <a:gd name="connsiteX14" fmla="*/ 655 w 505131"/>
                  <a:gd name="connsiteY14" fmla="*/ 405358 h 611489"/>
                  <a:gd name="connsiteX15" fmla="*/ 14374 w 505131"/>
                  <a:gd name="connsiteY15" fmla="*/ 292582 h 611489"/>
                  <a:gd name="connsiteX16" fmla="*/ 101239 w 505131"/>
                  <a:gd name="connsiteY16" fmla="*/ 210286 h 611489"/>
                  <a:gd name="connsiteX17" fmla="*/ 166131 w 505131"/>
                  <a:gd name="connsiteY17" fmla="*/ 192244 h 611489"/>
                  <a:gd name="connsiteX18" fmla="*/ 119725 w 505131"/>
                  <a:gd name="connsiteY18" fmla="*/ 152768 h 611489"/>
                  <a:gd name="connsiteX0" fmla="*/ 119725 w 505131"/>
                  <a:gd name="connsiteY0" fmla="*/ 157406 h 616127"/>
                  <a:gd name="connsiteX1" fmla="*/ 143074 w 505131"/>
                  <a:gd name="connsiteY1" fmla="*/ 29045 h 616127"/>
                  <a:gd name="connsiteX2" fmla="*/ 322370 w 505131"/>
                  <a:gd name="connsiteY2" fmla="*/ 28750 h 616127"/>
                  <a:gd name="connsiteX3" fmla="*/ 345079 w 505131"/>
                  <a:gd name="connsiteY3" fmla="*/ 157947 h 616127"/>
                  <a:gd name="connsiteX4" fmla="*/ 310761 w 505131"/>
                  <a:gd name="connsiteY4" fmla="*/ 191670 h 616127"/>
                  <a:gd name="connsiteX5" fmla="*/ 404515 w 505131"/>
                  <a:gd name="connsiteY5" fmla="*/ 207304 h 616127"/>
                  <a:gd name="connsiteX6" fmla="*/ 486809 w 505131"/>
                  <a:gd name="connsiteY6" fmla="*/ 306365 h 616127"/>
                  <a:gd name="connsiteX7" fmla="*/ 505131 w 505131"/>
                  <a:gd name="connsiteY7" fmla="*/ 423704 h 616127"/>
                  <a:gd name="connsiteX8" fmla="*/ 402991 w 505131"/>
                  <a:gd name="connsiteY8" fmla="*/ 452670 h 616127"/>
                  <a:gd name="connsiteX9" fmla="*/ 386227 w 505131"/>
                  <a:gd name="connsiteY9" fmla="*/ 321604 h 616127"/>
                  <a:gd name="connsiteX10" fmla="*/ 390801 w 505131"/>
                  <a:gd name="connsiteY10" fmla="*/ 606594 h 616127"/>
                  <a:gd name="connsiteX11" fmla="*/ 102763 w 505131"/>
                  <a:gd name="connsiteY11" fmla="*/ 605068 h 616127"/>
                  <a:gd name="connsiteX12" fmla="*/ 78379 w 505131"/>
                  <a:gd name="connsiteY12" fmla="*/ 307888 h 616127"/>
                  <a:gd name="connsiteX13" fmla="*/ 67715 w 505131"/>
                  <a:gd name="connsiteY13" fmla="*/ 443526 h 616127"/>
                  <a:gd name="connsiteX14" fmla="*/ 655 w 505131"/>
                  <a:gd name="connsiteY14" fmla="*/ 409996 h 616127"/>
                  <a:gd name="connsiteX15" fmla="*/ 14374 w 505131"/>
                  <a:gd name="connsiteY15" fmla="*/ 297220 h 616127"/>
                  <a:gd name="connsiteX16" fmla="*/ 101239 w 505131"/>
                  <a:gd name="connsiteY16" fmla="*/ 214924 h 616127"/>
                  <a:gd name="connsiteX17" fmla="*/ 166131 w 505131"/>
                  <a:gd name="connsiteY17" fmla="*/ 196882 h 616127"/>
                  <a:gd name="connsiteX18" fmla="*/ 119725 w 505131"/>
                  <a:gd name="connsiteY18" fmla="*/ 157406 h 616127"/>
                  <a:gd name="connsiteX0" fmla="*/ 119725 w 505131"/>
                  <a:gd name="connsiteY0" fmla="*/ 156893 h 615614"/>
                  <a:gd name="connsiteX1" fmla="*/ 143074 w 505131"/>
                  <a:gd name="connsiteY1" fmla="*/ 28532 h 615614"/>
                  <a:gd name="connsiteX2" fmla="*/ 322370 w 505131"/>
                  <a:gd name="connsiteY2" fmla="*/ 28237 h 615614"/>
                  <a:gd name="connsiteX3" fmla="*/ 345079 w 505131"/>
                  <a:gd name="connsiteY3" fmla="*/ 157434 h 615614"/>
                  <a:gd name="connsiteX4" fmla="*/ 310761 w 505131"/>
                  <a:gd name="connsiteY4" fmla="*/ 191157 h 615614"/>
                  <a:gd name="connsiteX5" fmla="*/ 404515 w 505131"/>
                  <a:gd name="connsiteY5" fmla="*/ 206791 h 615614"/>
                  <a:gd name="connsiteX6" fmla="*/ 486809 w 505131"/>
                  <a:gd name="connsiteY6" fmla="*/ 305852 h 615614"/>
                  <a:gd name="connsiteX7" fmla="*/ 505131 w 505131"/>
                  <a:gd name="connsiteY7" fmla="*/ 423191 h 615614"/>
                  <a:gd name="connsiteX8" fmla="*/ 402991 w 505131"/>
                  <a:gd name="connsiteY8" fmla="*/ 452157 h 615614"/>
                  <a:gd name="connsiteX9" fmla="*/ 386227 w 505131"/>
                  <a:gd name="connsiteY9" fmla="*/ 321091 h 615614"/>
                  <a:gd name="connsiteX10" fmla="*/ 390801 w 505131"/>
                  <a:gd name="connsiteY10" fmla="*/ 606081 h 615614"/>
                  <a:gd name="connsiteX11" fmla="*/ 102763 w 505131"/>
                  <a:gd name="connsiteY11" fmla="*/ 604555 h 615614"/>
                  <a:gd name="connsiteX12" fmla="*/ 78379 w 505131"/>
                  <a:gd name="connsiteY12" fmla="*/ 307375 h 615614"/>
                  <a:gd name="connsiteX13" fmla="*/ 67715 w 505131"/>
                  <a:gd name="connsiteY13" fmla="*/ 443013 h 615614"/>
                  <a:gd name="connsiteX14" fmla="*/ 655 w 505131"/>
                  <a:gd name="connsiteY14" fmla="*/ 409483 h 615614"/>
                  <a:gd name="connsiteX15" fmla="*/ 14374 w 505131"/>
                  <a:gd name="connsiteY15" fmla="*/ 296707 h 615614"/>
                  <a:gd name="connsiteX16" fmla="*/ 101239 w 505131"/>
                  <a:gd name="connsiteY16" fmla="*/ 214411 h 615614"/>
                  <a:gd name="connsiteX17" fmla="*/ 166131 w 505131"/>
                  <a:gd name="connsiteY17" fmla="*/ 196369 h 615614"/>
                  <a:gd name="connsiteX18" fmla="*/ 119725 w 505131"/>
                  <a:gd name="connsiteY18" fmla="*/ 156893 h 615614"/>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2920"/>
                  <a:gd name="connsiteY0" fmla="*/ 157323 h 616044"/>
                  <a:gd name="connsiteX1" fmla="*/ 143074 w 502920"/>
                  <a:gd name="connsiteY1" fmla="*/ 28962 h 616044"/>
                  <a:gd name="connsiteX2" fmla="*/ 322370 w 502920"/>
                  <a:gd name="connsiteY2" fmla="*/ 28667 h 616044"/>
                  <a:gd name="connsiteX3" fmla="*/ 345079 w 502920"/>
                  <a:gd name="connsiteY3" fmla="*/ 157864 h 616044"/>
                  <a:gd name="connsiteX4" fmla="*/ 310761 w 502920"/>
                  <a:gd name="connsiteY4" fmla="*/ 191587 h 616044"/>
                  <a:gd name="connsiteX5" fmla="*/ 400535 w 502920"/>
                  <a:gd name="connsiteY5" fmla="*/ 210761 h 616044"/>
                  <a:gd name="connsiteX6" fmla="*/ 486809 w 502920"/>
                  <a:gd name="connsiteY6" fmla="*/ 306282 h 616044"/>
                  <a:gd name="connsiteX7" fmla="*/ 502920 w 502920"/>
                  <a:gd name="connsiteY7" fmla="*/ 424948 h 616044"/>
                  <a:gd name="connsiteX8" fmla="*/ 402991 w 502920"/>
                  <a:gd name="connsiteY8" fmla="*/ 452587 h 616044"/>
                  <a:gd name="connsiteX9" fmla="*/ 386227 w 502920"/>
                  <a:gd name="connsiteY9" fmla="*/ 321521 h 616044"/>
                  <a:gd name="connsiteX10" fmla="*/ 390801 w 502920"/>
                  <a:gd name="connsiteY10" fmla="*/ 606511 h 616044"/>
                  <a:gd name="connsiteX11" fmla="*/ 102763 w 502920"/>
                  <a:gd name="connsiteY11" fmla="*/ 604985 h 616044"/>
                  <a:gd name="connsiteX12" fmla="*/ 78379 w 502920"/>
                  <a:gd name="connsiteY12" fmla="*/ 307805 h 616044"/>
                  <a:gd name="connsiteX13" fmla="*/ 67715 w 502920"/>
                  <a:gd name="connsiteY13" fmla="*/ 443443 h 616044"/>
                  <a:gd name="connsiteX14" fmla="*/ 655 w 502920"/>
                  <a:gd name="connsiteY14" fmla="*/ 409913 h 616044"/>
                  <a:gd name="connsiteX15" fmla="*/ 14374 w 502920"/>
                  <a:gd name="connsiteY15" fmla="*/ 297137 h 616044"/>
                  <a:gd name="connsiteX16" fmla="*/ 101239 w 502920"/>
                  <a:gd name="connsiteY16" fmla="*/ 214841 h 616044"/>
                  <a:gd name="connsiteX17" fmla="*/ 166131 w 502920"/>
                  <a:gd name="connsiteY17" fmla="*/ 196799 h 616044"/>
                  <a:gd name="connsiteX18" fmla="*/ 119725 w 502920"/>
                  <a:gd name="connsiteY18" fmla="*/ 157323 h 616044"/>
                  <a:gd name="connsiteX0" fmla="*/ 119725 w 503356"/>
                  <a:gd name="connsiteY0" fmla="*/ 157323 h 616044"/>
                  <a:gd name="connsiteX1" fmla="*/ 143074 w 503356"/>
                  <a:gd name="connsiteY1" fmla="*/ 28962 h 616044"/>
                  <a:gd name="connsiteX2" fmla="*/ 322370 w 503356"/>
                  <a:gd name="connsiteY2" fmla="*/ 28667 h 616044"/>
                  <a:gd name="connsiteX3" fmla="*/ 345079 w 503356"/>
                  <a:gd name="connsiteY3" fmla="*/ 157864 h 616044"/>
                  <a:gd name="connsiteX4" fmla="*/ 310761 w 503356"/>
                  <a:gd name="connsiteY4" fmla="*/ 191587 h 616044"/>
                  <a:gd name="connsiteX5" fmla="*/ 400535 w 503356"/>
                  <a:gd name="connsiteY5" fmla="*/ 210761 h 616044"/>
                  <a:gd name="connsiteX6" fmla="*/ 486809 w 503356"/>
                  <a:gd name="connsiteY6" fmla="*/ 306282 h 616044"/>
                  <a:gd name="connsiteX7" fmla="*/ 502920 w 503356"/>
                  <a:gd name="connsiteY7" fmla="*/ 424948 h 616044"/>
                  <a:gd name="connsiteX8" fmla="*/ 402991 w 503356"/>
                  <a:gd name="connsiteY8" fmla="*/ 452587 h 616044"/>
                  <a:gd name="connsiteX9" fmla="*/ 386227 w 503356"/>
                  <a:gd name="connsiteY9" fmla="*/ 321521 h 616044"/>
                  <a:gd name="connsiteX10" fmla="*/ 390801 w 503356"/>
                  <a:gd name="connsiteY10" fmla="*/ 606511 h 616044"/>
                  <a:gd name="connsiteX11" fmla="*/ 102763 w 503356"/>
                  <a:gd name="connsiteY11" fmla="*/ 604985 h 616044"/>
                  <a:gd name="connsiteX12" fmla="*/ 78379 w 503356"/>
                  <a:gd name="connsiteY12" fmla="*/ 307805 h 616044"/>
                  <a:gd name="connsiteX13" fmla="*/ 67715 w 503356"/>
                  <a:gd name="connsiteY13" fmla="*/ 443443 h 616044"/>
                  <a:gd name="connsiteX14" fmla="*/ 655 w 503356"/>
                  <a:gd name="connsiteY14" fmla="*/ 409913 h 616044"/>
                  <a:gd name="connsiteX15" fmla="*/ 14374 w 503356"/>
                  <a:gd name="connsiteY15" fmla="*/ 297137 h 616044"/>
                  <a:gd name="connsiteX16" fmla="*/ 101239 w 503356"/>
                  <a:gd name="connsiteY16" fmla="*/ 214841 h 616044"/>
                  <a:gd name="connsiteX17" fmla="*/ 166131 w 503356"/>
                  <a:gd name="connsiteY17" fmla="*/ 196799 h 616044"/>
                  <a:gd name="connsiteX18" fmla="*/ 119725 w 503356"/>
                  <a:gd name="connsiteY18" fmla="*/ 157323 h 616044"/>
                  <a:gd name="connsiteX0" fmla="*/ 119725 w 503168"/>
                  <a:gd name="connsiteY0" fmla="*/ 157323 h 616044"/>
                  <a:gd name="connsiteX1" fmla="*/ 143074 w 503168"/>
                  <a:gd name="connsiteY1" fmla="*/ 28962 h 616044"/>
                  <a:gd name="connsiteX2" fmla="*/ 322370 w 503168"/>
                  <a:gd name="connsiteY2" fmla="*/ 28667 h 616044"/>
                  <a:gd name="connsiteX3" fmla="*/ 345079 w 503168"/>
                  <a:gd name="connsiteY3" fmla="*/ 157864 h 616044"/>
                  <a:gd name="connsiteX4" fmla="*/ 310761 w 503168"/>
                  <a:gd name="connsiteY4" fmla="*/ 191587 h 616044"/>
                  <a:gd name="connsiteX5" fmla="*/ 400535 w 503168"/>
                  <a:gd name="connsiteY5" fmla="*/ 210761 h 616044"/>
                  <a:gd name="connsiteX6" fmla="*/ 486809 w 503168"/>
                  <a:gd name="connsiteY6" fmla="*/ 306282 h 616044"/>
                  <a:gd name="connsiteX7" fmla="*/ 502920 w 503168"/>
                  <a:gd name="connsiteY7" fmla="*/ 424948 h 616044"/>
                  <a:gd name="connsiteX8" fmla="*/ 402991 w 503168"/>
                  <a:gd name="connsiteY8" fmla="*/ 452587 h 616044"/>
                  <a:gd name="connsiteX9" fmla="*/ 386227 w 503168"/>
                  <a:gd name="connsiteY9" fmla="*/ 321521 h 616044"/>
                  <a:gd name="connsiteX10" fmla="*/ 390801 w 503168"/>
                  <a:gd name="connsiteY10" fmla="*/ 606511 h 616044"/>
                  <a:gd name="connsiteX11" fmla="*/ 102763 w 503168"/>
                  <a:gd name="connsiteY11" fmla="*/ 604985 h 616044"/>
                  <a:gd name="connsiteX12" fmla="*/ 78379 w 503168"/>
                  <a:gd name="connsiteY12" fmla="*/ 307805 h 616044"/>
                  <a:gd name="connsiteX13" fmla="*/ 67715 w 503168"/>
                  <a:gd name="connsiteY13" fmla="*/ 443443 h 616044"/>
                  <a:gd name="connsiteX14" fmla="*/ 655 w 503168"/>
                  <a:gd name="connsiteY14" fmla="*/ 409913 h 616044"/>
                  <a:gd name="connsiteX15" fmla="*/ 14374 w 503168"/>
                  <a:gd name="connsiteY15" fmla="*/ 297137 h 616044"/>
                  <a:gd name="connsiteX16" fmla="*/ 101239 w 503168"/>
                  <a:gd name="connsiteY16" fmla="*/ 214841 h 616044"/>
                  <a:gd name="connsiteX17" fmla="*/ 166131 w 503168"/>
                  <a:gd name="connsiteY17" fmla="*/ 196799 h 616044"/>
                  <a:gd name="connsiteX18" fmla="*/ 119725 w 503168"/>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2991 w 503134"/>
                  <a:gd name="connsiteY8" fmla="*/ 452587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529 w 503134"/>
                  <a:gd name="connsiteY8" fmla="*/ 457011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372"/>
                  <a:gd name="connsiteX1" fmla="*/ 143074 w 503134"/>
                  <a:gd name="connsiteY1" fmla="*/ 28962 h 616372"/>
                  <a:gd name="connsiteX2" fmla="*/ 322370 w 503134"/>
                  <a:gd name="connsiteY2" fmla="*/ 28667 h 616372"/>
                  <a:gd name="connsiteX3" fmla="*/ 345079 w 503134"/>
                  <a:gd name="connsiteY3" fmla="*/ 157864 h 616372"/>
                  <a:gd name="connsiteX4" fmla="*/ 310761 w 503134"/>
                  <a:gd name="connsiteY4" fmla="*/ 191587 h 616372"/>
                  <a:gd name="connsiteX5" fmla="*/ 400535 w 503134"/>
                  <a:gd name="connsiteY5" fmla="*/ 210761 h 616372"/>
                  <a:gd name="connsiteX6" fmla="*/ 486809 w 503134"/>
                  <a:gd name="connsiteY6" fmla="*/ 306282 h 616372"/>
                  <a:gd name="connsiteX7" fmla="*/ 502920 w 503134"/>
                  <a:gd name="connsiteY7" fmla="*/ 424948 h 616372"/>
                  <a:gd name="connsiteX8" fmla="*/ 406087 w 503134"/>
                  <a:gd name="connsiteY8" fmla="*/ 457453 h 616372"/>
                  <a:gd name="connsiteX9" fmla="*/ 388438 w 503134"/>
                  <a:gd name="connsiteY9" fmla="*/ 326388 h 616372"/>
                  <a:gd name="connsiteX10" fmla="*/ 390801 w 503134"/>
                  <a:gd name="connsiteY10" fmla="*/ 606511 h 616372"/>
                  <a:gd name="connsiteX11" fmla="*/ 102763 w 503134"/>
                  <a:gd name="connsiteY11" fmla="*/ 604985 h 616372"/>
                  <a:gd name="connsiteX12" fmla="*/ 78379 w 503134"/>
                  <a:gd name="connsiteY12" fmla="*/ 307805 h 616372"/>
                  <a:gd name="connsiteX13" fmla="*/ 67715 w 503134"/>
                  <a:gd name="connsiteY13" fmla="*/ 443443 h 616372"/>
                  <a:gd name="connsiteX14" fmla="*/ 655 w 503134"/>
                  <a:gd name="connsiteY14" fmla="*/ 409913 h 616372"/>
                  <a:gd name="connsiteX15" fmla="*/ 14374 w 503134"/>
                  <a:gd name="connsiteY15" fmla="*/ 297137 h 616372"/>
                  <a:gd name="connsiteX16" fmla="*/ 101239 w 503134"/>
                  <a:gd name="connsiteY16" fmla="*/ 214841 h 616372"/>
                  <a:gd name="connsiteX17" fmla="*/ 166131 w 503134"/>
                  <a:gd name="connsiteY17" fmla="*/ 196799 h 616372"/>
                  <a:gd name="connsiteX18" fmla="*/ 119725 w 503134"/>
                  <a:gd name="connsiteY18" fmla="*/ 157323 h 616372"/>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787"/>
                  <a:gd name="connsiteX1" fmla="*/ 143074 w 503134"/>
                  <a:gd name="connsiteY1" fmla="*/ 28962 h 617787"/>
                  <a:gd name="connsiteX2" fmla="*/ 322370 w 503134"/>
                  <a:gd name="connsiteY2" fmla="*/ 28667 h 617787"/>
                  <a:gd name="connsiteX3" fmla="*/ 345079 w 503134"/>
                  <a:gd name="connsiteY3" fmla="*/ 157864 h 617787"/>
                  <a:gd name="connsiteX4" fmla="*/ 310761 w 503134"/>
                  <a:gd name="connsiteY4" fmla="*/ 191587 h 617787"/>
                  <a:gd name="connsiteX5" fmla="*/ 400535 w 503134"/>
                  <a:gd name="connsiteY5" fmla="*/ 210761 h 617787"/>
                  <a:gd name="connsiteX6" fmla="*/ 486809 w 503134"/>
                  <a:gd name="connsiteY6" fmla="*/ 306282 h 617787"/>
                  <a:gd name="connsiteX7" fmla="*/ 502920 w 503134"/>
                  <a:gd name="connsiteY7" fmla="*/ 424948 h 617787"/>
                  <a:gd name="connsiteX8" fmla="*/ 406087 w 503134"/>
                  <a:gd name="connsiteY8" fmla="*/ 457453 h 617787"/>
                  <a:gd name="connsiteX9" fmla="*/ 388438 w 503134"/>
                  <a:gd name="connsiteY9" fmla="*/ 326388 h 617787"/>
                  <a:gd name="connsiteX10" fmla="*/ 390801 w 503134"/>
                  <a:gd name="connsiteY10" fmla="*/ 606511 h 617787"/>
                  <a:gd name="connsiteX11" fmla="*/ 103487 w 503134"/>
                  <a:gd name="connsiteY11" fmla="*/ 606154 h 617787"/>
                  <a:gd name="connsiteX12" fmla="*/ 78379 w 503134"/>
                  <a:gd name="connsiteY12" fmla="*/ 307805 h 617787"/>
                  <a:gd name="connsiteX13" fmla="*/ 67715 w 503134"/>
                  <a:gd name="connsiteY13" fmla="*/ 443443 h 617787"/>
                  <a:gd name="connsiteX14" fmla="*/ 655 w 503134"/>
                  <a:gd name="connsiteY14" fmla="*/ 409913 h 617787"/>
                  <a:gd name="connsiteX15" fmla="*/ 14374 w 503134"/>
                  <a:gd name="connsiteY15" fmla="*/ 297137 h 617787"/>
                  <a:gd name="connsiteX16" fmla="*/ 101239 w 503134"/>
                  <a:gd name="connsiteY16" fmla="*/ 214841 h 617787"/>
                  <a:gd name="connsiteX17" fmla="*/ 166131 w 503134"/>
                  <a:gd name="connsiteY17" fmla="*/ 196799 h 617787"/>
                  <a:gd name="connsiteX18" fmla="*/ 119725 w 503134"/>
                  <a:gd name="connsiteY18" fmla="*/ 157323 h 617787"/>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7715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5946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5770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7993 w 501402"/>
                  <a:gd name="connsiteY0" fmla="*/ 157323 h 617292"/>
                  <a:gd name="connsiteX1" fmla="*/ 141342 w 501402"/>
                  <a:gd name="connsiteY1" fmla="*/ 28962 h 617292"/>
                  <a:gd name="connsiteX2" fmla="*/ 320638 w 501402"/>
                  <a:gd name="connsiteY2" fmla="*/ 28667 h 617292"/>
                  <a:gd name="connsiteX3" fmla="*/ 343347 w 501402"/>
                  <a:gd name="connsiteY3" fmla="*/ 157864 h 617292"/>
                  <a:gd name="connsiteX4" fmla="*/ 309029 w 501402"/>
                  <a:gd name="connsiteY4" fmla="*/ 191587 h 617292"/>
                  <a:gd name="connsiteX5" fmla="*/ 398803 w 501402"/>
                  <a:gd name="connsiteY5" fmla="*/ 210761 h 617292"/>
                  <a:gd name="connsiteX6" fmla="*/ 485077 w 501402"/>
                  <a:gd name="connsiteY6" fmla="*/ 306282 h 617292"/>
                  <a:gd name="connsiteX7" fmla="*/ 501188 w 501402"/>
                  <a:gd name="connsiteY7" fmla="*/ 424948 h 617292"/>
                  <a:gd name="connsiteX8" fmla="*/ 404355 w 501402"/>
                  <a:gd name="connsiteY8" fmla="*/ 457453 h 617292"/>
                  <a:gd name="connsiteX9" fmla="*/ 386706 w 501402"/>
                  <a:gd name="connsiteY9" fmla="*/ 326388 h 617292"/>
                  <a:gd name="connsiteX10" fmla="*/ 389069 w 501402"/>
                  <a:gd name="connsiteY10" fmla="*/ 606511 h 617292"/>
                  <a:gd name="connsiteX11" fmla="*/ 101755 w 501402"/>
                  <a:gd name="connsiteY11" fmla="*/ 606154 h 617292"/>
                  <a:gd name="connsiteX12" fmla="*/ 76647 w 501402"/>
                  <a:gd name="connsiteY12" fmla="*/ 317098 h 617292"/>
                  <a:gd name="connsiteX13" fmla="*/ 66425 w 501402"/>
                  <a:gd name="connsiteY13" fmla="*/ 443443 h 617292"/>
                  <a:gd name="connsiteX14" fmla="*/ 692 w 501402"/>
                  <a:gd name="connsiteY14" fmla="*/ 414338 h 617292"/>
                  <a:gd name="connsiteX15" fmla="*/ 13969 w 501402"/>
                  <a:gd name="connsiteY15" fmla="*/ 297137 h 617292"/>
                  <a:gd name="connsiteX16" fmla="*/ 99507 w 501402"/>
                  <a:gd name="connsiteY16" fmla="*/ 214841 h 617292"/>
                  <a:gd name="connsiteX17" fmla="*/ 164399 w 501402"/>
                  <a:gd name="connsiteY17" fmla="*/ 196799 h 617292"/>
                  <a:gd name="connsiteX18" fmla="*/ 117993 w 501402"/>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9757 w 503166"/>
                  <a:gd name="connsiteY0" fmla="*/ 157323 h 617292"/>
                  <a:gd name="connsiteX1" fmla="*/ 143106 w 503166"/>
                  <a:gd name="connsiteY1" fmla="*/ 28962 h 617292"/>
                  <a:gd name="connsiteX2" fmla="*/ 322402 w 503166"/>
                  <a:gd name="connsiteY2" fmla="*/ 28667 h 617292"/>
                  <a:gd name="connsiteX3" fmla="*/ 345111 w 503166"/>
                  <a:gd name="connsiteY3" fmla="*/ 157864 h 617292"/>
                  <a:gd name="connsiteX4" fmla="*/ 310793 w 503166"/>
                  <a:gd name="connsiteY4" fmla="*/ 191587 h 617292"/>
                  <a:gd name="connsiteX5" fmla="*/ 400567 w 503166"/>
                  <a:gd name="connsiteY5" fmla="*/ 210761 h 617292"/>
                  <a:gd name="connsiteX6" fmla="*/ 486841 w 503166"/>
                  <a:gd name="connsiteY6" fmla="*/ 306282 h 617292"/>
                  <a:gd name="connsiteX7" fmla="*/ 502952 w 503166"/>
                  <a:gd name="connsiteY7" fmla="*/ 424948 h 617292"/>
                  <a:gd name="connsiteX8" fmla="*/ 406119 w 503166"/>
                  <a:gd name="connsiteY8" fmla="*/ 457453 h 617292"/>
                  <a:gd name="connsiteX9" fmla="*/ 388470 w 503166"/>
                  <a:gd name="connsiteY9" fmla="*/ 326388 h 617292"/>
                  <a:gd name="connsiteX10" fmla="*/ 390833 w 503166"/>
                  <a:gd name="connsiteY10" fmla="*/ 606511 h 617292"/>
                  <a:gd name="connsiteX11" fmla="*/ 103519 w 503166"/>
                  <a:gd name="connsiteY11" fmla="*/ 606154 h 617292"/>
                  <a:gd name="connsiteX12" fmla="*/ 78411 w 503166"/>
                  <a:gd name="connsiteY12" fmla="*/ 317098 h 617292"/>
                  <a:gd name="connsiteX13" fmla="*/ 68189 w 503166"/>
                  <a:gd name="connsiteY13" fmla="*/ 443443 h 617292"/>
                  <a:gd name="connsiteX14" fmla="*/ 2456 w 503166"/>
                  <a:gd name="connsiteY14" fmla="*/ 414338 h 617292"/>
                  <a:gd name="connsiteX15" fmla="*/ 15733 w 503166"/>
                  <a:gd name="connsiteY15" fmla="*/ 297137 h 617292"/>
                  <a:gd name="connsiteX16" fmla="*/ 101271 w 503166"/>
                  <a:gd name="connsiteY16" fmla="*/ 214841 h 617292"/>
                  <a:gd name="connsiteX17" fmla="*/ 166163 w 503166"/>
                  <a:gd name="connsiteY17" fmla="*/ 196799 h 617292"/>
                  <a:gd name="connsiteX18" fmla="*/ 119757 w 503166"/>
                  <a:gd name="connsiteY18" fmla="*/ 157323 h 617292"/>
                  <a:gd name="connsiteX0" fmla="*/ 120355 w 503764"/>
                  <a:gd name="connsiteY0" fmla="*/ 157323 h 617292"/>
                  <a:gd name="connsiteX1" fmla="*/ 143704 w 503764"/>
                  <a:gd name="connsiteY1" fmla="*/ 28962 h 617292"/>
                  <a:gd name="connsiteX2" fmla="*/ 323000 w 503764"/>
                  <a:gd name="connsiteY2" fmla="*/ 28667 h 617292"/>
                  <a:gd name="connsiteX3" fmla="*/ 345709 w 503764"/>
                  <a:gd name="connsiteY3" fmla="*/ 157864 h 617292"/>
                  <a:gd name="connsiteX4" fmla="*/ 311391 w 503764"/>
                  <a:gd name="connsiteY4" fmla="*/ 191587 h 617292"/>
                  <a:gd name="connsiteX5" fmla="*/ 401165 w 503764"/>
                  <a:gd name="connsiteY5" fmla="*/ 210761 h 617292"/>
                  <a:gd name="connsiteX6" fmla="*/ 487439 w 503764"/>
                  <a:gd name="connsiteY6" fmla="*/ 306282 h 617292"/>
                  <a:gd name="connsiteX7" fmla="*/ 503550 w 503764"/>
                  <a:gd name="connsiteY7" fmla="*/ 424948 h 617292"/>
                  <a:gd name="connsiteX8" fmla="*/ 406717 w 503764"/>
                  <a:gd name="connsiteY8" fmla="*/ 457453 h 617292"/>
                  <a:gd name="connsiteX9" fmla="*/ 389068 w 503764"/>
                  <a:gd name="connsiteY9" fmla="*/ 326388 h 617292"/>
                  <a:gd name="connsiteX10" fmla="*/ 391431 w 503764"/>
                  <a:gd name="connsiteY10" fmla="*/ 606511 h 617292"/>
                  <a:gd name="connsiteX11" fmla="*/ 104117 w 503764"/>
                  <a:gd name="connsiteY11" fmla="*/ 606154 h 617292"/>
                  <a:gd name="connsiteX12" fmla="*/ 79009 w 503764"/>
                  <a:gd name="connsiteY12" fmla="*/ 317098 h 617292"/>
                  <a:gd name="connsiteX13" fmla="*/ 68787 w 503764"/>
                  <a:gd name="connsiteY13" fmla="*/ 443443 h 617292"/>
                  <a:gd name="connsiteX14" fmla="*/ 3054 w 503764"/>
                  <a:gd name="connsiteY14" fmla="*/ 414338 h 617292"/>
                  <a:gd name="connsiteX15" fmla="*/ 16331 w 503764"/>
                  <a:gd name="connsiteY15" fmla="*/ 297137 h 617292"/>
                  <a:gd name="connsiteX16" fmla="*/ 101869 w 503764"/>
                  <a:gd name="connsiteY16" fmla="*/ 214841 h 617292"/>
                  <a:gd name="connsiteX17" fmla="*/ 166761 w 503764"/>
                  <a:gd name="connsiteY17" fmla="*/ 196799 h 617292"/>
                  <a:gd name="connsiteX18" fmla="*/ 120355 w 503764"/>
                  <a:gd name="connsiteY18" fmla="*/ 157323 h 617292"/>
                  <a:gd name="connsiteX0" fmla="*/ 119758 w 503167"/>
                  <a:gd name="connsiteY0" fmla="*/ 157323 h 617292"/>
                  <a:gd name="connsiteX1" fmla="*/ 143107 w 503167"/>
                  <a:gd name="connsiteY1" fmla="*/ 28962 h 617292"/>
                  <a:gd name="connsiteX2" fmla="*/ 322403 w 503167"/>
                  <a:gd name="connsiteY2" fmla="*/ 28667 h 617292"/>
                  <a:gd name="connsiteX3" fmla="*/ 345112 w 503167"/>
                  <a:gd name="connsiteY3" fmla="*/ 157864 h 617292"/>
                  <a:gd name="connsiteX4" fmla="*/ 310794 w 503167"/>
                  <a:gd name="connsiteY4" fmla="*/ 191587 h 617292"/>
                  <a:gd name="connsiteX5" fmla="*/ 400568 w 503167"/>
                  <a:gd name="connsiteY5" fmla="*/ 210761 h 617292"/>
                  <a:gd name="connsiteX6" fmla="*/ 486842 w 503167"/>
                  <a:gd name="connsiteY6" fmla="*/ 306282 h 617292"/>
                  <a:gd name="connsiteX7" fmla="*/ 502953 w 503167"/>
                  <a:gd name="connsiteY7" fmla="*/ 424948 h 617292"/>
                  <a:gd name="connsiteX8" fmla="*/ 406120 w 503167"/>
                  <a:gd name="connsiteY8" fmla="*/ 457453 h 617292"/>
                  <a:gd name="connsiteX9" fmla="*/ 388471 w 503167"/>
                  <a:gd name="connsiteY9" fmla="*/ 326388 h 617292"/>
                  <a:gd name="connsiteX10" fmla="*/ 390834 w 503167"/>
                  <a:gd name="connsiteY10" fmla="*/ 606511 h 617292"/>
                  <a:gd name="connsiteX11" fmla="*/ 103520 w 503167"/>
                  <a:gd name="connsiteY11" fmla="*/ 606154 h 617292"/>
                  <a:gd name="connsiteX12" fmla="*/ 78412 w 503167"/>
                  <a:gd name="connsiteY12" fmla="*/ 317098 h 617292"/>
                  <a:gd name="connsiteX13" fmla="*/ 68190 w 503167"/>
                  <a:gd name="connsiteY13" fmla="*/ 443443 h 617292"/>
                  <a:gd name="connsiteX14" fmla="*/ 2457 w 503167"/>
                  <a:gd name="connsiteY14" fmla="*/ 414338 h 617292"/>
                  <a:gd name="connsiteX15" fmla="*/ 15734 w 503167"/>
                  <a:gd name="connsiteY15" fmla="*/ 297137 h 617292"/>
                  <a:gd name="connsiteX16" fmla="*/ 101272 w 503167"/>
                  <a:gd name="connsiteY16" fmla="*/ 214841 h 617292"/>
                  <a:gd name="connsiteX17" fmla="*/ 166164 w 503167"/>
                  <a:gd name="connsiteY17" fmla="*/ 196799 h 617292"/>
                  <a:gd name="connsiteX18" fmla="*/ 119758 w 50316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297137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301562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579 w 501988"/>
                  <a:gd name="connsiteY0" fmla="*/ 157323 h 617292"/>
                  <a:gd name="connsiteX1" fmla="*/ 141928 w 501988"/>
                  <a:gd name="connsiteY1" fmla="*/ 28962 h 617292"/>
                  <a:gd name="connsiteX2" fmla="*/ 321224 w 501988"/>
                  <a:gd name="connsiteY2" fmla="*/ 28667 h 617292"/>
                  <a:gd name="connsiteX3" fmla="*/ 343933 w 501988"/>
                  <a:gd name="connsiteY3" fmla="*/ 157864 h 617292"/>
                  <a:gd name="connsiteX4" fmla="*/ 309615 w 501988"/>
                  <a:gd name="connsiteY4" fmla="*/ 191587 h 617292"/>
                  <a:gd name="connsiteX5" fmla="*/ 399389 w 501988"/>
                  <a:gd name="connsiteY5" fmla="*/ 210761 h 617292"/>
                  <a:gd name="connsiteX6" fmla="*/ 485663 w 501988"/>
                  <a:gd name="connsiteY6" fmla="*/ 306282 h 617292"/>
                  <a:gd name="connsiteX7" fmla="*/ 501774 w 501988"/>
                  <a:gd name="connsiteY7" fmla="*/ 424948 h 617292"/>
                  <a:gd name="connsiteX8" fmla="*/ 404941 w 501988"/>
                  <a:gd name="connsiteY8" fmla="*/ 457453 h 617292"/>
                  <a:gd name="connsiteX9" fmla="*/ 387292 w 501988"/>
                  <a:gd name="connsiteY9" fmla="*/ 326388 h 617292"/>
                  <a:gd name="connsiteX10" fmla="*/ 389655 w 501988"/>
                  <a:gd name="connsiteY10" fmla="*/ 606511 h 617292"/>
                  <a:gd name="connsiteX11" fmla="*/ 102341 w 501988"/>
                  <a:gd name="connsiteY11" fmla="*/ 606154 h 617292"/>
                  <a:gd name="connsiteX12" fmla="*/ 77233 w 501988"/>
                  <a:gd name="connsiteY12" fmla="*/ 317098 h 617292"/>
                  <a:gd name="connsiteX13" fmla="*/ 67011 w 501988"/>
                  <a:gd name="connsiteY13" fmla="*/ 443443 h 617292"/>
                  <a:gd name="connsiteX14" fmla="*/ 1278 w 501988"/>
                  <a:gd name="connsiteY14" fmla="*/ 414338 h 617292"/>
                  <a:gd name="connsiteX15" fmla="*/ 14555 w 501988"/>
                  <a:gd name="connsiteY15" fmla="*/ 301562 h 617292"/>
                  <a:gd name="connsiteX16" fmla="*/ 102304 w 501988"/>
                  <a:gd name="connsiteY16" fmla="*/ 217939 h 617292"/>
                  <a:gd name="connsiteX17" fmla="*/ 164985 w 501988"/>
                  <a:gd name="connsiteY17" fmla="*/ 196799 h 617292"/>
                  <a:gd name="connsiteX18" fmla="*/ 118579 w 501988"/>
                  <a:gd name="connsiteY18" fmla="*/ 157323 h 617292"/>
                  <a:gd name="connsiteX0" fmla="*/ 118371 w 501780"/>
                  <a:gd name="connsiteY0" fmla="*/ 157323 h 617292"/>
                  <a:gd name="connsiteX1" fmla="*/ 141720 w 501780"/>
                  <a:gd name="connsiteY1" fmla="*/ 28962 h 617292"/>
                  <a:gd name="connsiteX2" fmla="*/ 321016 w 501780"/>
                  <a:gd name="connsiteY2" fmla="*/ 28667 h 617292"/>
                  <a:gd name="connsiteX3" fmla="*/ 343725 w 501780"/>
                  <a:gd name="connsiteY3" fmla="*/ 157864 h 617292"/>
                  <a:gd name="connsiteX4" fmla="*/ 309407 w 501780"/>
                  <a:gd name="connsiteY4" fmla="*/ 191587 h 617292"/>
                  <a:gd name="connsiteX5" fmla="*/ 399181 w 501780"/>
                  <a:gd name="connsiteY5" fmla="*/ 210761 h 617292"/>
                  <a:gd name="connsiteX6" fmla="*/ 485455 w 501780"/>
                  <a:gd name="connsiteY6" fmla="*/ 306282 h 617292"/>
                  <a:gd name="connsiteX7" fmla="*/ 501566 w 501780"/>
                  <a:gd name="connsiteY7" fmla="*/ 424948 h 617292"/>
                  <a:gd name="connsiteX8" fmla="*/ 404733 w 501780"/>
                  <a:gd name="connsiteY8" fmla="*/ 457453 h 617292"/>
                  <a:gd name="connsiteX9" fmla="*/ 387084 w 501780"/>
                  <a:gd name="connsiteY9" fmla="*/ 326388 h 617292"/>
                  <a:gd name="connsiteX10" fmla="*/ 389447 w 501780"/>
                  <a:gd name="connsiteY10" fmla="*/ 606511 h 617292"/>
                  <a:gd name="connsiteX11" fmla="*/ 102133 w 501780"/>
                  <a:gd name="connsiteY11" fmla="*/ 606154 h 617292"/>
                  <a:gd name="connsiteX12" fmla="*/ 77025 w 501780"/>
                  <a:gd name="connsiteY12" fmla="*/ 317098 h 617292"/>
                  <a:gd name="connsiteX13" fmla="*/ 66803 w 501780"/>
                  <a:gd name="connsiteY13" fmla="*/ 443443 h 617292"/>
                  <a:gd name="connsiteX14" fmla="*/ 1070 w 501780"/>
                  <a:gd name="connsiteY14" fmla="*/ 414338 h 617292"/>
                  <a:gd name="connsiteX15" fmla="*/ 16116 w 501780"/>
                  <a:gd name="connsiteY15" fmla="*/ 295367 h 617292"/>
                  <a:gd name="connsiteX16" fmla="*/ 102096 w 501780"/>
                  <a:gd name="connsiteY16" fmla="*/ 217939 h 617292"/>
                  <a:gd name="connsiteX17" fmla="*/ 164777 w 501780"/>
                  <a:gd name="connsiteY17" fmla="*/ 196799 h 617292"/>
                  <a:gd name="connsiteX18" fmla="*/ 118371 w 501780"/>
                  <a:gd name="connsiteY18" fmla="*/ 157323 h 617292"/>
                  <a:gd name="connsiteX0" fmla="*/ 118816 w 502225"/>
                  <a:gd name="connsiteY0" fmla="*/ 157323 h 617292"/>
                  <a:gd name="connsiteX1" fmla="*/ 142165 w 502225"/>
                  <a:gd name="connsiteY1" fmla="*/ 28962 h 617292"/>
                  <a:gd name="connsiteX2" fmla="*/ 321461 w 502225"/>
                  <a:gd name="connsiteY2" fmla="*/ 28667 h 617292"/>
                  <a:gd name="connsiteX3" fmla="*/ 344170 w 502225"/>
                  <a:gd name="connsiteY3" fmla="*/ 157864 h 617292"/>
                  <a:gd name="connsiteX4" fmla="*/ 309852 w 502225"/>
                  <a:gd name="connsiteY4" fmla="*/ 191587 h 617292"/>
                  <a:gd name="connsiteX5" fmla="*/ 399626 w 502225"/>
                  <a:gd name="connsiteY5" fmla="*/ 210761 h 617292"/>
                  <a:gd name="connsiteX6" fmla="*/ 485900 w 502225"/>
                  <a:gd name="connsiteY6" fmla="*/ 306282 h 617292"/>
                  <a:gd name="connsiteX7" fmla="*/ 502011 w 502225"/>
                  <a:gd name="connsiteY7" fmla="*/ 424948 h 617292"/>
                  <a:gd name="connsiteX8" fmla="*/ 405178 w 502225"/>
                  <a:gd name="connsiteY8" fmla="*/ 457453 h 617292"/>
                  <a:gd name="connsiteX9" fmla="*/ 387529 w 502225"/>
                  <a:gd name="connsiteY9" fmla="*/ 326388 h 617292"/>
                  <a:gd name="connsiteX10" fmla="*/ 389892 w 502225"/>
                  <a:gd name="connsiteY10" fmla="*/ 606511 h 617292"/>
                  <a:gd name="connsiteX11" fmla="*/ 102578 w 502225"/>
                  <a:gd name="connsiteY11" fmla="*/ 606154 h 617292"/>
                  <a:gd name="connsiteX12" fmla="*/ 77470 w 502225"/>
                  <a:gd name="connsiteY12" fmla="*/ 317098 h 617292"/>
                  <a:gd name="connsiteX13" fmla="*/ 67248 w 502225"/>
                  <a:gd name="connsiteY13" fmla="*/ 443443 h 617292"/>
                  <a:gd name="connsiteX14" fmla="*/ 1515 w 502225"/>
                  <a:gd name="connsiteY14" fmla="*/ 414338 h 617292"/>
                  <a:gd name="connsiteX15" fmla="*/ 16561 w 502225"/>
                  <a:gd name="connsiteY15" fmla="*/ 295367 h 617292"/>
                  <a:gd name="connsiteX16" fmla="*/ 102541 w 502225"/>
                  <a:gd name="connsiteY16" fmla="*/ 217939 h 617292"/>
                  <a:gd name="connsiteX17" fmla="*/ 165222 w 502225"/>
                  <a:gd name="connsiteY17" fmla="*/ 196799 h 617292"/>
                  <a:gd name="connsiteX18" fmla="*/ 118816 w 502225"/>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294" h="617292">
                    <a:moveTo>
                      <a:pt x="118885" y="157323"/>
                    </a:moveTo>
                    <a:cubicBezTo>
                      <a:pt x="87626" y="118730"/>
                      <a:pt x="104660" y="55063"/>
                      <a:pt x="142234" y="28962"/>
                    </a:cubicBezTo>
                    <a:cubicBezTo>
                      <a:pt x="199605" y="-10891"/>
                      <a:pt x="265753" y="-8303"/>
                      <a:pt x="321530" y="28667"/>
                    </a:cubicBezTo>
                    <a:cubicBezTo>
                      <a:pt x="354820" y="50732"/>
                      <a:pt x="378808" y="114283"/>
                      <a:pt x="344239" y="157864"/>
                    </a:cubicBezTo>
                    <a:cubicBezTo>
                      <a:pt x="330910" y="174668"/>
                      <a:pt x="321360" y="183000"/>
                      <a:pt x="309921" y="191587"/>
                    </a:cubicBezTo>
                    <a:cubicBezTo>
                      <a:pt x="339258" y="195412"/>
                      <a:pt x="365910" y="197453"/>
                      <a:pt x="399695" y="210761"/>
                    </a:cubicBezTo>
                    <a:cubicBezTo>
                      <a:pt x="450386" y="230728"/>
                      <a:pt x="467990" y="257713"/>
                      <a:pt x="485969" y="306282"/>
                    </a:cubicBezTo>
                    <a:cubicBezTo>
                      <a:pt x="499400" y="342565"/>
                      <a:pt x="503313" y="376035"/>
                      <a:pt x="502080" y="424948"/>
                    </a:cubicBezTo>
                    <a:cubicBezTo>
                      <a:pt x="474644" y="445241"/>
                      <a:pt x="443960" y="453785"/>
                      <a:pt x="405247" y="457453"/>
                    </a:cubicBezTo>
                    <a:cubicBezTo>
                      <a:pt x="406005" y="421360"/>
                      <a:pt x="403910" y="376325"/>
                      <a:pt x="390694" y="334796"/>
                    </a:cubicBezTo>
                    <a:cubicBezTo>
                      <a:pt x="417049" y="428543"/>
                      <a:pt x="402234" y="505973"/>
                      <a:pt x="389961" y="606511"/>
                    </a:cubicBezTo>
                    <a:cubicBezTo>
                      <a:pt x="298127" y="621292"/>
                      <a:pt x="184950" y="620591"/>
                      <a:pt x="102647" y="606154"/>
                    </a:cubicBezTo>
                    <a:cubicBezTo>
                      <a:pt x="76802" y="535857"/>
                      <a:pt x="53016" y="426242"/>
                      <a:pt x="75327" y="327718"/>
                    </a:cubicBezTo>
                    <a:cubicBezTo>
                      <a:pt x="62868" y="386522"/>
                      <a:pt x="66692" y="412800"/>
                      <a:pt x="67317" y="443443"/>
                    </a:cubicBezTo>
                    <a:cubicBezTo>
                      <a:pt x="37782" y="439894"/>
                      <a:pt x="17348" y="430685"/>
                      <a:pt x="1584" y="414338"/>
                    </a:cubicBezTo>
                    <a:cubicBezTo>
                      <a:pt x="-2081" y="377317"/>
                      <a:pt x="-288" y="333152"/>
                      <a:pt x="16630" y="295367"/>
                    </a:cubicBezTo>
                    <a:cubicBezTo>
                      <a:pt x="39677" y="243893"/>
                      <a:pt x="70757" y="229942"/>
                      <a:pt x="102610" y="217939"/>
                    </a:cubicBezTo>
                    <a:cubicBezTo>
                      <a:pt x="130429" y="207456"/>
                      <a:pt x="140785" y="204220"/>
                      <a:pt x="165291" y="196799"/>
                    </a:cubicBezTo>
                    <a:cubicBezTo>
                      <a:pt x="144368" y="186442"/>
                      <a:pt x="136656" y="179264"/>
                      <a:pt x="118885" y="157323"/>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p:cNvSpPr/>
              <p:nvPr/>
            </p:nvSpPr>
            <p:spPr>
              <a:xfrm>
                <a:off x="102870" y="1905"/>
                <a:ext cx="259080" cy="21209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 name="Group 4"/>
            <p:cNvGrpSpPr/>
            <p:nvPr/>
          </p:nvGrpSpPr>
          <p:grpSpPr>
            <a:xfrm>
              <a:off x="0" y="0"/>
              <a:ext cx="506730" cy="619760"/>
              <a:chOff x="0" y="0"/>
              <a:chExt cx="506730" cy="619994"/>
            </a:xfrm>
          </p:grpSpPr>
          <p:pic>
            <p:nvPicPr>
              <p:cNvPr id="6" name="Picture 5"/>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0" y="0"/>
                <a:ext cx="504825" cy="61976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7" name="Freeform 6"/>
              <p:cNvSpPr/>
              <p:nvPr/>
            </p:nvSpPr>
            <p:spPr>
              <a:xfrm>
                <a:off x="1905" y="0"/>
                <a:ext cx="504825" cy="619994"/>
              </a:xfrm>
              <a:custGeom>
                <a:avLst/>
                <a:gdLst>
                  <a:gd name="connsiteX0" fmla="*/ 120396 w 487680"/>
                  <a:gd name="connsiteY0" fmla="*/ 134112 h 579120"/>
                  <a:gd name="connsiteX1" fmla="*/ 140208 w 487680"/>
                  <a:gd name="connsiteY1" fmla="*/ 0 h 579120"/>
                  <a:gd name="connsiteX2" fmla="*/ 326136 w 487680"/>
                  <a:gd name="connsiteY2" fmla="*/ 4572 h 579120"/>
                  <a:gd name="connsiteX3" fmla="*/ 344424 w 487680"/>
                  <a:gd name="connsiteY3" fmla="*/ 128016 h 579120"/>
                  <a:gd name="connsiteX4" fmla="*/ 304800 w 487680"/>
                  <a:gd name="connsiteY4" fmla="*/ 163068 h 579120"/>
                  <a:gd name="connsiteX5" fmla="*/ 403860 w 487680"/>
                  <a:gd name="connsiteY5" fmla="*/ 181356 h 579120"/>
                  <a:gd name="connsiteX6" fmla="*/ 487680 w 487680"/>
                  <a:gd name="connsiteY6" fmla="*/ 278892 h 579120"/>
                  <a:gd name="connsiteX7" fmla="*/ 469392 w 487680"/>
                  <a:gd name="connsiteY7" fmla="*/ 408432 h 579120"/>
                  <a:gd name="connsiteX8" fmla="*/ 403860 w 487680"/>
                  <a:gd name="connsiteY8" fmla="*/ 423672 h 579120"/>
                  <a:gd name="connsiteX9" fmla="*/ 385572 w 487680"/>
                  <a:gd name="connsiteY9" fmla="*/ 295656 h 579120"/>
                  <a:gd name="connsiteX10" fmla="*/ 388620 w 487680"/>
                  <a:gd name="connsiteY10" fmla="*/ 577596 h 579120"/>
                  <a:gd name="connsiteX11" fmla="*/ 102108 w 487680"/>
                  <a:gd name="connsiteY11" fmla="*/ 579120 h 579120"/>
                  <a:gd name="connsiteX12" fmla="*/ 77724 w 487680"/>
                  <a:gd name="connsiteY12" fmla="*/ 281940 h 579120"/>
                  <a:gd name="connsiteX13" fmla="*/ 60960 w 487680"/>
                  <a:gd name="connsiteY13" fmla="*/ 416052 h 579120"/>
                  <a:gd name="connsiteX14" fmla="*/ 0 w 487680"/>
                  <a:gd name="connsiteY14" fmla="*/ 384048 h 579120"/>
                  <a:gd name="connsiteX15" fmla="*/ 9144 w 487680"/>
                  <a:gd name="connsiteY15" fmla="*/ 271272 h 579120"/>
                  <a:gd name="connsiteX16" fmla="*/ 100584 w 487680"/>
                  <a:gd name="connsiteY16" fmla="*/ 188976 h 579120"/>
                  <a:gd name="connsiteX17" fmla="*/ 164592 w 487680"/>
                  <a:gd name="connsiteY17" fmla="*/ 169164 h 579120"/>
                  <a:gd name="connsiteX18" fmla="*/ 120396 w 487680"/>
                  <a:gd name="connsiteY18" fmla="*/ 134112 h 579120"/>
                  <a:gd name="connsiteX0" fmla="*/ 120396 w 487680"/>
                  <a:gd name="connsiteY0" fmla="*/ 148114 h 593122"/>
                  <a:gd name="connsiteX1" fmla="*/ 140208 w 487680"/>
                  <a:gd name="connsiteY1" fmla="*/ 14002 h 593122"/>
                  <a:gd name="connsiteX2" fmla="*/ 326136 w 487680"/>
                  <a:gd name="connsiteY2" fmla="*/ 18574 h 593122"/>
                  <a:gd name="connsiteX3" fmla="*/ 344424 w 487680"/>
                  <a:gd name="connsiteY3" fmla="*/ 142018 h 593122"/>
                  <a:gd name="connsiteX4" fmla="*/ 304800 w 487680"/>
                  <a:gd name="connsiteY4" fmla="*/ 177070 h 593122"/>
                  <a:gd name="connsiteX5" fmla="*/ 403860 w 487680"/>
                  <a:gd name="connsiteY5" fmla="*/ 195358 h 593122"/>
                  <a:gd name="connsiteX6" fmla="*/ 487680 w 487680"/>
                  <a:gd name="connsiteY6" fmla="*/ 292894 h 593122"/>
                  <a:gd name="connsiteX7" fmla="*/ 469392 w 487680"/>
                  <a:gd name="connsiteY7" fmla="*/ 422434 h 593122"/>
                  <a:gd name="connsiteX8" fmla="*/ 403860 w 487680"/>
                  <a:gd name="connsiteY8" fmla="*/ 437674 h 593122"/>
                  <a:gd name="connsiteX9" fmla="*/ 385572 w 487680"/>
                  <a:gd name="connsiteY9" fmla="*/ 309658 h 593122"/>
                  <a:gd name="connsiteX10" fmla="*/ 388620 w 487680"/>
                  <a:gd name="connsiteY10" fmla="*/ 591598 h 593122"/>
                  <a:gd name="connsiteX11" fmla="*/ 102108 w 487680"/>
                  <a:gd name="connsiteY11" fmla="*/ 593122 h 593122"/>
                  <a:gd name="connsiteX12" fmla="*/ 77724 w 487680"/>
                  <a:gd name="connsiteY12" fmla="*/ 295942 h 593122"/>
                  <a:gd name="connsiteX13" fmla="*/ 60960 w 487680"/>
                  <a:gd name="connsiteY13" fmla="*/ 430054 h 593122"/>
                  <a:gd name="connsiteX14" fmla="*/ 0 w 487680"/>
                  <a:gd name="connsiteY14" fmla="*/ 398050 h 593122"/>
                  <a:gd name="connsiteX15" fmla="*/ 9144 w 487680"/>
                  <a:gd name="connsiteY15" fmla="*/ 285274 h 593122"/>
                  <a:gd name="connsiteX16" fmla="*/ 100584 w 487680"/>
                  <a:gd name="connsiteY16" fmla="*/ 202978 h 593122"/>
                  <a:gd name="connsiteX17" fmla="*/ 164592 w 487680"/>
                  <a:gd name="connsiteY17" fmla="*/ 183166 h 593122"/>
                  <a:gd name="connsiteX18" fmla="*/ 120396 w 487680"/>
                  <a:gd name="connsiteY18" fmla="*/ 148114 h 593122"/>
                  <a:gd name="connsiteX0" fmla="*/ 120396 w 487680"/>
                  <a:gd name="connsiteY0" fmla="*/ 155511 h 600519"/>
                  <a:gd name="connsiteX1" fmla="*/ 140208 w 487680"/>
                  <a:gd name="connsiteY1" fmla="*/ 21399 h 600519"/>
                  <a:gd name="connsiteX2" fmla="*/ 326136 w 487680"/>
                  <a:gd name="connsiteY2" fmla="*/ 25971 h 600519"/>
                  <a:gd name="connsiteX3" fmla="*/ 344424 w 487680"/>
                  <a:gd name="connsiteY3" fmla="*/ 149415 h 600519"/>
                  <a:gd name="connsiteX4" fmla="*/ 304800 w 487680"/>
                  <a:gd name="connsiteY4" fmla="*/ 184467 h 600519"/>
                  <a:gd name="connsiteX5" fmla="*/ 403860 w 487680"/>
                  <a:gd name="connsiteY5" fmla="*/ 202755 h 600519"/>
                  <a:gd name="connsiteX6" fmla="*/ 487680 w 487680"/>
                  <a:gd name="connsiteY6" fmla="*/ 300291 h 600519"/>
                  <a:gd name="connsiteX7" fmla="*/ 469392 w 487680"/>
                  <a:gd name="connsiteY7" fmla="*/ 429831 h 600519"/>
                  <a:gd name="connsiteX8" fmla="*/ 403860 w 487680"/>
                  <a:gd name="connsiteY8" fmla="*/ 445071 h 600519"/>
                  <a:gd name="connsiteX9" fmla="*/ 385572 w 487680"/>
                  <a:gd name="connsiteY9" fmla="*/ 317055 h 600519"/>
                  <a:gd name="connsiteX10" fmla="*/ 388620 w 487680"/>
                  <a:gd name="connsiteY10" fmla="*/ 598995 h 600519"/>
                  <a:gd name="connsiteX11" fmla="*/ 102108 w 487680"/>
                  <a:gd name="connsiteY11" fmla="*/ 600519 h 600519"/>
                  <a:gd name="connsiteX12" fmla="*/ 77724 w 487680"/>
                  <a:gd name="connsiteY12" fmla="*/ 303339 h 600519"/>
                  <a:gd name="connsiteX13" fmla="*/ 60960 w 487680"/>
                  <a:gd name="connsiteY13" fmla="*/ 437451 h 600519"/>
                  <a:gd name="connsiteX14" fmla="*/ 0 w 487680"/>
                  <a:gd name="connsiteY14" fmla="*/ 405447 h 600519"/>
                  <a:gd name="connsiteX15" fmla="*/ 9144 w 487680"/>
                  <a:gd name="connsiteY15" fmla="*/ 292671 h 600519"/>
                  <a:gd name="connsiteX16" fmla="*/ 100584 w 487680"/>
                  <a:gd name="connsiteY16" fmla="*/ 210375 h 600519"/>
                  <a:gd name="connsiteX17" fmla="*/ 164592 w 487680"/>
                  <a:gd name="connsiteY17" fmla="*/ 190563 h 600519"/>
                  <a:gd name="connsiteX18" fmla="*/ 120396 w 487680"/>
                  <a:gd name="connsiteY18" fmla="*/ 155511 h 600519"/>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8115"/>
                  <a:gd name="connsiteY0" fmla="*/ 154900 h 599908"/>
                  <a:gd name="connsiteX1" fmla="*/ 140208 w 488115"/>
                  <a:gd name="connsiteY1" fmla="*/ 20788 h 599908"/>
                  <a:gd name="connsiteX2" fmla="*/ 326136 w 488115"/>
                  <a:gd name="connsiteY2" fmla="*/ 25360 h 599908"/>
                  <a:gd name="connsiteX3" fmla="*/ 344424 w 488115"/>
                  <a:gd name="connsiteY3" fmla="*/ 148804 h 599908"/>
                  <a:gd name="connsiteX4" fmla="*/ 304800 w 488115"/>
                  <a:gd name="connsiteY4" fmla="*/ 183856 h 599908"/>
                  <a:gd name="connsiteX5" fmla="*/ 403860 w 488115"/>
                  <a:gd name="connsiteY5" fmla="*/ 202144 h 599908"/>
                  <a:gd name="connsiteX6" fmla="*/ 487680 w 488115"/>
                  <a:gd name="connsiteY6" fmla="*/ 299680 h 599908"/>
                  <a:gd name="connsiteX7" fmla="*/ 469392 w 488115"/>
                  <a:gd name="connsiteY7" fmla="*/ 429220 h 599908"/>
                  <a:gd name="connsiteX8" fmla="*/ 403860 w 488115"/>
                  <a:gd name="connsiteY8" fmla="*/ 444460 h 599908"/>
                  <a:gd name="connsiteX9" fmla="*/ 385572 w 488115"/>
                  <a:gd name="connsiteY9" fmla="*/ 316444 h 599908"/>
                  <a:gd name="connsiteX10" fmla="*/ 388620 w 488115"/>
                  <a:gd name="connsiteY10" fmla="*/ 598384 h 599908"/>
                  <a:gd name="connsiteX11" fmla="*/ 102108 w 488115"/>
                  <a:gd name="connsiteY11" fmla="*/ 599908 h 599908"/>
                  <a:gd name="connsiteX12" fmla="*/ 77724 w 488115"/>
                  <a:gd name="connsiteY12" fmla="*/ 302728 h 599908"/>
                  <a:gd name="connsiteX13" fmla="*/ 60960 w 488115"/>
                  <a:gd name="connsiteY13" fmla="*/ 436840 h 599908"/>
                  <a:gd name="connsiteX14" fmla="*/ 0 w 488115"/>
                  <a:gd name="connsiteY14" fmla="*/ 404836 h 599908"/>
                  <a:gd name="connsiteX15" fmla="*/ 9144 w 488115"/>
                  <a:gd name="connsiteY15" fmla="*/ 292060 h 599908"/>
                  <a:gd name="connsiteX16" fmla="*/ 100584 w 488115"/>
                  <a:gd name="connsiteY16" fmla="*/ 209764 h 599908"/>
                  <a:gd name="connsiteX17" fmla="*/ 164592 w 488115"/>
                  <a:gd name="connsiteY17" fmla="*/ 189952 h 599908"/>
                  <a:gd name="connsiteX18" fmla="*/ 120396 w 488115"/>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5736 w 505240"/>
                  <a:gd name="connsiteY0" fmla="*/ 154900 h 599908"/>
                  <a:gd name="connsiteX1" fmla="*/ 145548 w 505240"/>
                  <a:gd name="connsiteY1" fmla="*/ 20788 h 599908"/>
                  <a:gd name="connsiteX2" fmla="*/ 331476 w 505240"/>
                  <a:gd name="connsiteY2" fmla="*/ 25360 h 599908"/>
                  <a:gd name="connsiteX3" fmla="*/ 349764 w 505240"/>
                  <a:gd name="connsiteY3" fmla="*/ 148804 h 599908"/>
                  <a:gd name="connsiteX4" fmla="*/ 310140 w 505240"/>
                  <a:gd name="connsiteY4" fmla="*/ 183856 h 599908"/>
                  <a:gd name="connsiteX5" fmla="*/ 409200 w 505240"/>
                  <a:gd name="connsiteY5" fmla="*/ 202144 h 599908"/>
                  <a:gd name="connsiteX6" fmla="*/ 493020 w 505240"/>
                  <a:gd name="connsiteY6" fmla="*/ 299680 h 599908"/>
                  <a:gd name="connsiteX7" fmla="*/ 505240 w 505240"/>
                  <a:gd name="connsiteY7" fmla="*/ 418544 h 599908"/>
                  <a:gd name="connsiteX8" fmla="*/ 409200 w 505240"/>
                  <a:gd name="connsiteY8" fmla="*/ 444460 h 599908"/>
                  <a:gd name="connsiteX9" fmla="*/ 390912 w 505240"/>
                  <a:gd name="connsiteY9" fmla="*/ 316444 h 599908"/>
                  <a:gd name="connsiteX10" fmla="*/ 393960 w 505240"/>
                  <a:gd name="connsiteY10" fmla="*/ 598384 h 599908"/>
                  <a:gd name="connsiteX11" fmla="*/ 107448 w 505240"/>
                  <a:gd name="connsiteY11" fmla="*/ 599908 h 599908"/>
                  <a:gd name="connsiteX12" fmla="*/ 83064 w 505240"/>
                  <a:gd name="connsiteY12" fmla="*/ 302728 h 599908"/>
                  <a:gd name="connsiteX13" fmla="*/ 66300 w 505240"/>
                  <a:gd name="connsiteY13" fmla="*/ 436840 h 599908"/>
                  <a:gd name="connsiteX14" fmla="*/ 5340 w 505240"/>
                  <a:gd name="connsiteY14" fmla="*/ 404836 h 599908"/>
                  <a:gd name="connsiteX15" fmla="*/ 14484 w 505240"/>
                  <a:gd name="connsiteY15" fmla="*/ 292060 h 599908"/>
                  <a:gd name="connsiteX16" fmla="*/ 105924 w 505240"/>
                  <a:gd name="connsiteY16" fmla="*/ 209764 h 599908"/>
                  <a:gd name="connsiteX17" fmla="*/ 169932 w 505240"/>
                  <a:gd name="connsiteY17" fmla="*/ 189952 h 599908"/>
                  <a:gd name="connsiteX18" fmla="*/ 125736 w 505240"/>
                  <a:gd name="connsiteY18" fmla="*/ 154900 h 599908"/>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58854 h 603862"/>
                  <a:gd name="connsiteX1" fmla="*/ 145548 w 505240"/>
                  <a:gd name="connsiteY1" fmla="*/ 24742 h 603862"/>
                  <a:gd name="connsiteX2" fmla="*/ 331476 w 505240"/>
                  <a:gd name="connsiteY2" fmla="*/ 29314 h 603862"/>
                  <a:gd name="connsiteX3" fmla="*/ 349764 w 505240"/>
                  <a:gd name="connsiteY3" fmla="*/ 152758 h 603862"/>
                  <a:gd name="connsiteX4" fmla="*/ 310140 w 505240"/>
                  <a:gd name="connsiteY4" fmla="*/ 187810 h 603862"/>
                  <a:gd name="connsiteX5" fmla="*/ 409200 w 505240"/>
                  <a:gd name="connsiteY5" fmla="*/ 206098 h 603862"/>
                  <a:gd name="connsiteX6" fmla="*/ 493020 w 505240"/>
                  <a:gd name="connsiteY6" fmla="*/ 303634 h 603862"/>
                  <a:gd name="connsiteX7" fmla="*/ 505240 w 505240"/>
                  <a:gd name="connsiteY7" fmla="*/ 422498 h 603862"/>
                  <a:gd name="connsiteX8" fmla="*/ 409200 w 505240"/>
                  <a:gd name="connsiteY8" fmla="*/ 448414 h 603862"/>
                  <a:gd name="connsiteX9" fmla="*/ 390912 w 505240"/>
                  <a:gd name="connsiteY9" fmla="*/ 320398 h 603862"/>
                  <a:gd name="connsiteX10" fmla="*/ 393960 w 505240"/>
                  <a:gd name="connsiteY10" fmla="*/ 602338 h 603862"/>
                  <a:gd name="connsiteX11" fmla="*/ 107448 w 505240"/>
                  <a:gd name="connsiteY11" fmla="*/ 603862 h 603862"/>
                  <a:gd name="connsiteX12" fmla="*/ 83064 w 505240"/>
                  <a:gd name="connsiteY12" fmla="*/ 306682 h 603862"/>
                  <a:gd name="connsiteX13" fmla="*/ 66300 w 505240"/>
                  <a:gd name="connsiteY13" fmla="*/ 440794 h 603862"/>
                  <a:gd name="connsiteX14" fmla="*/ 5340 w 505240"/>
                  <a:gd name="connsiteY14" fmla="*/ 408790 h 603862"/>
                  <a:gd name="connsiteX15" fmla="*/ 14484 w 505240"/>
                  <a:gd name="connsiteY15" fmla="*/ 296014 h 603862"/>
                  <a:gd name="connsiteX16" fmla="*/ 105924 w 505240"/>
                  <a:gd name="connsiteY16" fmla="*/ 213718 h 603862"/>
                  <a:gd name="connsiteX17" fmla="*/ 169932 w 505240"/>
                  <a:gd name="connsiteY17" fmla="*/ 193906 h 603862"/>
                  <a:gd name="connsiteX18" fmla="*/ 125736 w 505240"/>
                  <a:gd name="connsiteY18" fmla="*/ 158854 h 603862"/>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321"/>
                  <a:gd name="connsiteY0" fmla="*/ 160509 h 605517"/>
                  <a:gd name="connsiteX1" fmla="*/ 145548 w 505321"/>
                  <a:gd name="connsiteY1" fmla="*/ 26397 h 605517"/>
                  <a:gd name="connsiteX2" fmla="*/ 331476 w 505321"/>
                  <a:gd name="connsiteY2" fmla="*/ 30969 h 605517"/>
                  <a:gd name="connsiteX3" fmla="*/ 349764 w 505321"/>
                  <a:gd name="connsiteY3" fmla="*/ 154413 h 605517"/>
                  <a:gd name="connsiteX4" fmla="*/ 310140 w 505321"/>
                  <a:gd name="connsiteY4" fmla="*/ 189465 h 605517"/>
                  <a:gd name="connsiteX5" fmla="*/ 409200 w 505321"/>
                  <a:gd name="connsiteY5" fmla="*/ 207753 h 605517"/>
                  <a:gd name="connsiteX6" fmla="*/ 493020 w 505321"/>
                  <a:gd name="connsiteY6" fmla="*/ 305289 h 605517"/>
                  <a:gd name="connsiteX7" fmla="*/ 505240 w 505321"/>
                  <a:gd name="connsiteY7" fmla="*/ 424153 h 605517"/>
                  <a:gd name="connsiteX8" fmla="*/ 409200 w 505321"/>
                  <a:gd name="connsiteY8" fmla="*/ 450069 h 605517"/>
                  <a:gd name="connsiteX9" fmla="*/ 390912 w 505321"/>
                  <a:gd name="connsiteY9" fmla="*/ 322053 h 605517"/>
                  <a:gd name="connsiteX10" fmla="*/ 393960 w 505321"/>
                  <a:gd name="connsiteY10" fmla="*/ 603993 h 605517"/>
                  <a:gd name="connsiteX11" fmla="*/ 107448 w 505321"/>
                  <a:gd name="connsiteY11" fmla="*/ 605517 h 605517"/>
                  <a:gd name="connsiteX12" fmla="*/ 83064 w 505321"/>
                  <a:gd name="connsiteY12" fmla="*/ 308337 h 605517"/>
                  <a:gd name="connsiteX13" fmla="*/ 66300 w 505321"/>
                  <a:gd name="connsiteY13" fmla="*/ 442449 h 605517"/>
                  <a:gd name="connsiteX14" fmla="*/ 5340 w 505321"/>
                  <a:gd name="connsiteY14" fmla="*/ 410445 h 605517"/>
                  <a:gd name="connsiteX15" fmla="*/ 14484 w 505321"/>
                  <a:gd name="connsiteY15" fmla="*/ 297669 h 605517"/>
                  <a:gd name="connsiteX16" fmla="*/ 105924 w 505321"/>
                  <a:gd name="connsiteY16" fmla="*/ 215373 h 605517"/>
                  <a:gd name="connsiteX17" fmla="*/ 169932 w 505321"/>
                  <a:gd name="connsiteY17" fmla="*/ 195561 h 605517"/>
                  <a:gd name="connsiteX18" fmla="*/ 125736 w 505321"/>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1494 w 505240"/>
                  <a:gd name="connsiteY6" fmla="*/ 306814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61922 w 509816"/>
                  <a:gd name="connsiteY10" fmla="*/ 578070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12818"/>
                  <a:gd name="connsiteX1" fmla="*/ 145548 w 509816"/>
                  <a:gd name="connsiteY1" fmla="*/ 26397 h 612818"/>
                  <a:gd name="connsiteX2" fmla="*/ 331476 w 509816"/>
                  <a:gd name="connsiteY2" fmla="*/ 30969 h 612818"/>
                  <a:gd name="connsiteX3" fmla="*/ 349764 w 509816"/>
                  <a:gd name="connsiteY3" fmla="*/ 154413 h 612818"/>
                  <a:gd name="connsiteX4" fmla="*/ 310140 w 509816"/>
                  <a:gd name="connsiteY4" fmla="*/ 189465 h 612818"/>
                  <a:gd name="connsiteX5" fmla="*/ 409200 w 509816"/>
                  <a:gd name="connsiteY5" fmla="*/ 207753 h 612818"/>
                  <a:gd name="connsiteX6" fmla="*/ 491494 w 509816"/>
                  <a:gd name="connsiteY6" fmla="*/ 306814 h 612818"/>
                  <a:gd name="connsiteX7" fmla="*/ 509816 w 509816"/>
                  <a:gd name="connsiteY7" fmla="*/ 424153 h 612818"/>
                  <a:gd name="connsiteX8" fmla="*/ 407676 w 509816"/>
                  <a:gd name="connsiteY8" fmla="*/ 453119 h 612818"/>
                  <a:gd name="connsiteX9" fmla="*/ 390912 w 509816"/>
                  <a:gd name="connsiteY9" fmla="*/ 322053 h 612818"/>
                  <a:gd name="connsiteX10" fmla="*/ 395486 w 509816"/>
                  <a:gd name="connsiteY10" fmla="*/ 607043 h 612818"/>
                  <a:gd name="connsiteX11" fmla="*/ 107448 w 509816"/>
                  <a:gd name="connsiteY11" fmla="*/ 605517 h 612818"/>
                  <a:gd name="connsiteX12" fmla="*/ 83064 w 509816"/>
                  <a:gd name="connsiteY12" fmla="*/ 308337 h 612818"/>
                  <a:gd name="connsiteX13" fmla="*/ 66300 w 509816"/>
                  <a:gd name="connsiteY13" fmla="*/ 442449 h 612818"/>
                  <a:gd name="connsiteX14" fmla="*/ 5340 w 509816"/>
                  <a:gd name="connsiteY14" fmla="*/ 410445 h 612818"/>
                  <a:gd name="connsiteX15" fmla="*/ 14484 w 509816"/>
                  <a:gd name="connsiteY15" fmla="*/ 297669 h 612818"/>
                  <a:gd name="connsiteX16" fmla="*/ 105924 w 509816"/>
                  <a:gd name="connsiteY16" fmla="*/ 215373 h 612818"/>
                  <a:gd name="connsiteX17" fmla="*/ 169932 w 509816"/>
                  <a:gd name="connsiteY17" fmla="*/ 195561 h 612818"/>
                  <a:gd name="connsiteX18" fmla="*/ 125736 w 509816"/>
                  <a:gd name="connsiteY18" fmla="*/ 160509 h 612818"/>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238 w 509318"/>
                  <a:gd name="connsiteY0" fmla="*/ 160509 h 616576"/>
                  <a:gd name="connsiteX1" fmla="*/ 145050 w 509318"/>
                  <a:gd name="connsiteY1" fmla="*/ 26397 h 616576"/>
                  <a:gd name="connsiteX2" fmla="*/ 330978 w 509318"/>
                  <a:gd name="connsiteY2" fmla="*/ 30969 h 616576"/>
                  <a:gd name="connsiteX3" fmla="*/ 349266 w 509318"/>
                  <a:gd name="connsiteY3" fmla="*/ 154413 h 616576"/>
                  <a:gd name="connsiteX4" fmla="*/ 309642 w 509318"/>
                  <a:gd name="connsiteY4" fmla="*/ 189465 h 616576"/>
                  <a:gd name="connsiteX5" fmla="*/ 408702 w 509318"/>
                  <a:gd name="connsiteY5" fmla="*/ 207753 h 616576"/>
                  <a:gd name="connsiteX6" fmla="*/ 490996 w 509318"/>
                  <a:gd name="connsiteY6" fmla="*/ 306814 h 616576"/>
                  <a:gd name="connsiteX7" fmla="*/ 509318 w 509318"/>
                  <a:gd name="connsiteY7" fmla="*/ 424153 h 616576"/>
                  <a:gd name="connsiteX8" fmla="*/ 407178 w 509318"/>
                  <a:gd name="connsiteY8" fmla="*/ 453119 h 616576"/>
                  <a:gd name="connsiteX9" fmla="*/ 390414 w 509318"/>
                  <a:gd name="connsiteY9" fmla="*/ 322053 h 616576"/>
                  <a:gd name="connsiteX10" fmla="*/ 394988 w 509318"/>
                  <a:gd name="connsiteY10" fmla="*/ 607043 h 616576"/>
                  <a:gd name="connsiteX11" fmla="*/ 106950 w 509318"/>
                  <a:gd name="connsiteY11" fmla="*/ 605517 h 616576"/>
                  <a:gd name="connsiteX12" fmla="*/ 82566 w 509318"/>
                  <a:gd name="connsiteY12" fmla="*/ 308337 h 616576"/>
                  <a:gd name="connsiteX13" fmla="*/ 65802 w 509318"/>
                  <a:gd name="connsiteY13" fmla="*/ 442449 h 616576"/>
                  <a:gd name="connsiteX14" fmla="*/ 4842 w 509318"/>
                  <a:gd name="connsiteY14" fmla="*/ 410445 h 616576"/>
                  <a:gd name="connsiteX15" fmla="*/ 15511 w 509318"/>
                  <a:gd name="connsiteY15" fmla="*/ 302246 h 616576"/>
                  <a:gd name="connsiteX16" fmla="*/ 105426 w 509318"/>
                  <a:gd name="connsiteY16" fmla="*/ 215373 h 616576"/>
                  <a:gd name="connsiteX17" fmla="*/ 169434 w 509318"/>
                  <a:gd name="connsiteY17" fmla="*/ 195561 h 616576"/>
                  <a:gd name="connsiteX18" fmla="*/ 125238 w 509318"/>
                  <a:gd name="connsiteY18" fmla="*/ 160509 h 616576"/>
                  <a:gd name="connsiteX0" fmla="*/ 124206 w 508286"/>
                  <a:gd name="connsiteY0" fmla="*/ 160509 h 616576"/>
                  <a:gd name="connsiteX1" fmla="*/ 144018 w 508286"/>
                  <a:gd name="connsiteY1" fmla="*/ 26397 h 616576"/>
                  <a:gd name="connsiteX2" fmla="*/ 329946 w 508286"/>
                  <a:gd name="connsiteY2" fmla="*/ 30969 h 616576"/>
                  <a:gd name="connsiteX3" fmla="*/ 348234 w 508286"/>
                  <a:gd name="connsiteY3" fmla="*/ 154413 h 616576"/>
                  <a:gd name="connsiteX4" fmla="*/ 308610 w 508286"/>
                  <a:gd name="connsiteY4" fmla="*/ 189465 h 616576"/>
                  <a:gd name="connsiteX5" fmla="*/ 407670 w 508286"/>
                  <a:gd name="connsiteY5" fmla="*/ 207753 h 616576"/>
                  <a:gd name="connsiteX6" fmla="*/ 489964 w 508286"/>
                  <a:gd name="connsiteY6" fmla="*/ 306814 h 616576"/>
                  <a:gd name="connsiteX7" fmla="*/ 508286 w 508286"/>
                  <a:gd name="connsiteY7" fmla="*/ 424153 h 616576"/>
                  <a:gd name="connsiteX8" fmla="*/ 406146 w 508286"/>
                  <a:gd name="connsiteY8" fmla="*/ 453119 h 616576"/>
                  <a:gd name="connsiteX9" fmla="*/ 389382 w 508286"/>
                  <a:gd name="connsiteY9" fmla="*/ 322053 h 616576"/>
                  <a:gd name="connsiteX10" fmla="*/ 393956 w 508286"/>
                  <a:gd name="connsiteY10" fmla="*/ 607043 h 616576"/>
                  <a:gd name="connsiteX11" fmla="*/ 105918 w 508286"/>
                  <a:gd name="connsiteY11" fmla="*/ 605517 h 616576"/>
                  <a:gd name="connsiteX12" fmla="*/ 81534 w 508286"/>
                  <a:gd name="connsiteY12" fmla="*/ 308337 h 616576"/>
                  <a:gd name="connsiteX13" fmla="*/ 64770 w 508286"/>
                  <a:gd name="connsiteY13" fmla="*/ 442449 h 616576"/>
                  <a:gd name="connsiteX14" fmla="*/ 3810 w 508286"/>
                  <a:gd name="connsiteY14" fmla="*/ 410445 h 616576"/>
                  <a:gd name="connsiteX15" fmla="*/ 14479 w 508286"/>
                  <a:gd name="connsiteY15" fmla="*/ 302246 h 616576"/>
                  <a:gd name="connsiteX16" fmla="*/ 104394 w 508286"/>
                  <a:gd name="connsiteY16" fmla="*/ 215373 h 616576"/>
                  <a:gd name="connsiteX17" fmla="*/ 168402 w 508286"/>
                  <a:gd name="connsiteY17" fmla="*/ 195561 h 616576"/>
                  <a:gd name="connsiteX18" fmla="*/ 124206 w 508286"/>
                  <a:gd name="connsiteY18" fmla="*/ 160509 h 616576"/>
                  <a:gd name="connsiteX0" fmla="*/ 123615 w 507695"/>
                  <a:gd name="connsiteY0" fmla="*/ 160509 h 616576"/>
                  <a:gd name="connsiteX1" fmla="*/ 143427 w 507695"/>
                  <a:gd name="connsiteY1" fmla="*/ 26397 h 616576"/>
                  <a:gd name="connsiteX2" fmla="*/ 329355 w 507695"/>
                  <a:gd name="connsiteY2" fmla="*/ 30969 h 616576"/>
                  <a:gd name="connsiteX3" fmla="*/ 347643 w 507695"/>
                  <a:gd name="connsiteY3" fmla="*/ 154413 h 616576"/>
                  <a:gd name="connsiteX4" fmla="*/ 308019 w 507695"/>
                  <a:gd name="connsiteY4" fmla="*/ 189465 h 616576"/>
                  <a:gd name="connsiteX5" fmla="*/ 407079 w 507695"/>
                  <a:gd name="connsiteY5" fmla="*/ 207753 h 616576"/>
                  <a:gd name="connsiteX6" fmla="*/ 489373 w 507695"/>
                  <a:gd name="connsiteY6" fmla="*/ 306814 h 616576"/>
                  <a:gd name="connsiteX7" fmla="*/ 507695 w 507695"/>
                  <a:gd name="connsiteY7" fmla="*/ 424153 h 616576"/>
                  <a:gd name="connsiteX8" fmla="*/ 405555 w 507695"/>
                  <a:gd name="connsiteY8" fmla="*/ 453119 h 616576"/>
                  <a:gd name="connsiteX9" fmla="*/ 388791 w 507695"/>
                  <a:gd name="connsiteY9" fmla="*/ 322053 h 616576"/>
                  <a:gd name="connsiteX10" fmla="*/ 393365 w 507695"/>
                  <a:gd name="connsiteY10" fmla="*/ 607043 h 616576"/>
                  <a:gd name="connsiteX11" fmla="*/ 105327 w 507695"/>
                  <a:gd name="connsiteY11" fmla="*/ 605517 h 616576"/>
                  <a:gd name="connsiteX12" fmla="*/ 80943 w 507695"/>
                  <a:gd name="connsiteY12" fmla="*/ 308337 h 616576"/>
                  <a:gd name="connsiteX13" fmla="*/ 64179 w 507695"/>
                  <a:gd name="connsiteY13" fmla="*/ 442449 h 616576"/>
                  <a:gd name="connsiteX14" fmla="*/ 3219 w 507695"/>
                  <a:gd name="connsiteY14" fmla="*/ 410445 h 616576"/>
                  <a:gd name="connsiteX15" fmla="*/ 16938 w 507695"/>
                  <a:gd name="connsiteY15" fmla="*/ 297669 h 616576"/>
                  <a:gd name="connsiteX16" fmla="*/ 103803 w 507695"/>
                  <a:gd name="connsiteY16" fmla="*/ 215373 h 616576"/>
                  <a:gd name="connsiteX17" fmla="*/ 167811 w 507695"/>
                  <a:gd name="connsiteY17" fmla="*/ 195561 h 616576"/>
                  <a:gd name="connsiteX18" fmla="*/ 123615 w 507695"/>
                  <a:gd name="connsiteY18" fmla="*/ 160509 h 616576"/>
                  <a:gd name="connsiteX0" fmla="*/ 120396 w 504476"/>
                  <a:gd name="connsiteY0" fmla="*/ 160509 h 616576"/>
                  <a:gd name="connsiteX1" fmla="*/ 140208 w 504476"/>
                  <a:gd name="connsiteY1" fmla="*/ 26397 h 616576"/>
                  <a:gd name="connsiteX2" fmla="*/ 326136 w 504476"/>
                  <a:gd name="connsiteY2" fmla="*/ 30969 h 616576"/>
                  <a:gd name="connsiteX3" fmla="*/ 344424 w 504476"/>
                  <a:gd name="connsiteY3" fmla="*/ 154413 h 616576"/>
                  <a:gd name="connsiteX4" fmla="*/ 304800 w 504476"/>
                  <a:gd name="connsiteY4" fmla="*/ 189465 h 616576"/>
                  <a:gd name="connsiteX5" fmla="*/ 403860 w 504476"/>
                  <a:gd name="connsiteY5" fmla="*/ 207753 h 616576"/>
                  <a:gd name="connsiteX6" fmla="*/ 486154 w 504476"/>
                  <a:gd name="connsiteY6" fmla="*/ 306814 h 616576"/>
                  <a:gd name="connsiteX7" fmla="*/ 504476 w 504476"/>
                  <a:gd name="connsiteY7" fmla="*/ 424153 h 616576"/>
                  <a:gd name="connsiteX8" fmla="*/ 402336 w 504476"/>
                  <a:gd name="connsiteY8" fmla="*/ 453119 h 616576"/>
                  <a:gd name="connsiteX9" fmla="*/ 385572 w 504476"/>
                  <a:gd name="connsiteY9" fmla="*/ 322053 h 616576"/>
                  <a:gd name="connsiteX10" fmla="*/ 390146 w 504476"/>
                  <a:gd name="connsiteY10" fmla="*/ 607043 h 616576"/>
                  <a:gd name="connsiteX11" fmla="*/ 102108 w 504476"/>
                  <a:gd name="connsiteY11" fmla="*/ 605517 h 616576"/>
                  <a:gd name="connsiteX12" fmla="*/ 77724 w 504476"/>
                  <a:gd name="connsiteY12" fmla="*/ 308337 h 616576"/>
                  <a:gd name="connsiteX13" fmla="*/ 60960 w 504476"/>
                  <a:gd name="connsiteY13" fmla="*/ 442449 h 616576"/>
                  <a:gd name="connsiteX14" fmla="*/ 0 w 504476"/>
                  <a:gd name="connsiteY14" fmla="*/ 410445 h 616576"/>
                  <a:gd name="connsiteX15" fmla="*/ 13719 w 504476"/>
                  <a:gd name="connsiteY15" fmla="*/ 297669 h 616576"/>
                  <a:gd name="connsiteX16" fmla="*/ 100584 w 504476"/>
                  <a:gd name="connsiteY16" fmla="*/ 215373 h 616576"/>
                  <a:gd name="connsiteX17" fmla="*/ 164592 w 504476"/>
                  <a:gd name="connsiteY17" fmla="*/ 195561 h 616576"/>
                  <a:gd name="connsiteX18" fmla="*/ 120396 w 504476"/>
                  <a:gd name="connsiteY18" fmla="*/ 160509 h 616576"/>
                  <a:gd name="connsiteX0" fmla="*/ 120596 w 504676"/>
                  <a:gd name="connsiteY0" fmla="*/ 160509 h 616576"/>
                  <a:gd name="connsiteX1" fmla="*/ 140408 w 504676"/>
                  <a:gd name="connsiteY1" fmla="*/ 26397 h 616576"/>
                  <a:gd name="connsiteX2" fmla="*/ 326336 w 504676"/>
                  <a:gd name="connsiteY2" fmla="*/ 30969 h 616576"/>
                  <a:gd name="connsiteX3" fmla="*/ 344624 w 504676"/>
                  <a:gd name="connsiteY3" fmla="*/ 154413 h 616576"/>
                  <a:gd name="connsiteX4" fmla="*/ 305000 w 504676"/>
                  <a:gd name="connsiteY4" fmla="*/ 189465 h 616576"/>
                  <a:gd name="connsiteX5" fmla="*/ 404060 w 504676"/>
                  <a:gd name="connsiteY5" fmla="*/ 207753 h 616576"/>
                  <a:gd name="connsiteX6" fmla="*/ 486354 w 504676"/>
                  <a:gd name="connsiteY6" fmla="*/ 306814 h 616576"/>
                  <a:gd name="connsiteX7" fmla="*/ 504676 w 504676"/>
                  <a:gd name="connsiteY7" fmla="*/ 424153 h 616576"/>
                  <a:gd name="connsiteX8" fmla="*/ 402536 w 504676"/>
                  <a:gd name="connsiteY8" fmla="*/ 453119 h 616576"/>
                  <a:gd name="connsiteX9" fmla="*/ 385772 w 504676"/>
                  <a:gd name="connsiteY9" fmla="*/ 322053 h 616576"/>
                  <a:gd name="connsiteX10" fmla="*/ 390346 w 504676"/>
                  <a:gd name="connsiteY10" fmla="*/ 607043 h 616576"/>
                  <a:gd name="connsiteX11" fmla="*/ 102308 w 504676"/>
                  <a:gd name="connsiteY11" fmla="*/ 605517 h 616576"/>
                  <a:gd name="connsiteX12" fmla="*/ 77924 w 504676"/>
                  <a:gd name="connsiteY12" fmla="*/ 308337 h 616576"/>
                  <a:gd name="connsiteX13" fmla="*/ 61160 w 504676"/>
                  <a:gd name="connsiteY13" fmla="*/ 442449 h 616576"/>
                  <a:gd name="connsiteX14" fmla="*/ 200 w 504676"/>
                  <a:gd name="connsiteY14" fmla="*/ 410445 h 616576"/>
                  <a:gd name="connsiteX15" fmla="*/ 13919 w 504676"/>
                  <a:gd name="connsiteY15" fmla="*/ 297669 h 616576"/>
                  <a:gd name="connsiteX16" fmla="*/ 100784 w 504676"/>
                  <a:gd name="connsiteY16" fmla="*/ 215373 h 616576"/>
                  <a:gd name="connsiteX17" fmla="*/ 164792 w 504676"/>
                  <a:gd name="connsiteY17" fmla="*/ 195561 h 616576"/>
                  <a:gd name="connsiteX18" fmla="*/ 120596 w 504676"/>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1615 w 505131"/>
                  <a:gd name="connsiteY13" fmla="*/ 442449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56748 h 612815"/>
                  <a:gd name="connsiteX1" fmla="*/ 140863 w 505131"/>
                  <a:gd name="connsiteY1" fmla="*/ 22636 h 612815"/>
                  <a:gd name="connsiteX2" fmla="*/ 325907 w 505131"/>
                  <a:gd name="connsiteY2" fmla="*/ 27208 h 612815"/>
                  <a:gd name="connsiteX3" fmla="*/ 345079 w 505131"/>
                  <a:gd name="connsiteY3" fmla="*/ 150652 h 612815"/>
                  <a:gd name="connsiteX4" fmla="*/ 305455 w 505131"/>
                  <a:gd name="connsiteY4" fmla="*/ 185704 h 612815"/>
                  <a:gd name="connsiteX5" fmla="*/ 404515 w 505131"/>
                  <a:gd name="connsiteY5" fmla="*/ 203992 h 612815"/>
                  <a:gd name="connsiteX6" fmla="*/ 486809 w 505131"/>
                  <a:gd name="connsiteY6" fmla="*/ 303053 h 612815"/>
                  <a:gd name="connsiteX7" fmla="*/ 505131 w 505131"/>
                  <a:gd name="connsiteY7" fmla="*/ 420392 h 612815"/>
                  <a:gd name="connsiteX8" fmla="*/ 402991 w 505131"/>
                  <a:gd name="connsiteY8" fmla="*/ 449358 h 612815"/>
                  <a:gd name="connsiteX9" fmla="*/ 386227 w 505131"/>
                  <a:gd name="connsiteY9" fmla="*/ 318292 h 612815"/>
                  <a:gd name="connsiteX10" fmla="*/ 390801 w 505131"/>
                  <a:gd name="connsiteY10" fmla="*/ 603282 h 612815"/>
                  <a:gd name="connsiteX11" fmla="*/ 102763 w 505131"/>
                  <a:gd name="connsiteY11" fmla="*/ 601756 h 612815"/>
                  <a:gd name="connsiteX12" fmla="*/ 78379 w 505131"/>
                  <a:gd name="connsiteY12" fmla="*/ 304576 h 612815"/>
                  <a:gd name="connsiteX13" fmla="*/ 67715 w 505131"/>
                  <a:gd name="connsiteY13" fmla="*/ 440214 h 612815"/>
                  <a:gd name="connsiteX14" fmla="*/ 655 w 505131"/>
                  <a:gd name="connsiteY14" fmla="*/ 406684 h 612815"/>
                  <a:gd name="connsiteX15" fmla="*/ 14374 w 505131"/>
                  <a:gd name="connsiteY15" fmla="*/ 293908 h 612815"/>
                  <a:gd name="connsiteX16" fmla="*/ 101239 w 505131"/>
                  <a:gd name="connsiteY16" fmla="*/ 211612 h 612815"/>
                  <a:gd name="connsiteX17" fmla="*/ 165247 w 505131"/>
                  <a:gd name="connsiteY17" fmla="*/ 191800 h 612815"/>
                  <a:gd name="connsiteX18" fmla="*/ 121051 w 505131"/>
                  <a:gd name="connsiteY18" fmla="*/ 156748 h 612815"/>
                  <a:gd name="connsiteX0" fmla="*/ 121051 w 505131"/>
                  <a:gd name="connsiteY0" fmla="*/ 146742 h 602809"/>
                  <a:gd name="connsiteX1" fmla="*/ 142632 w 505131"/>
                  <a:gd name="connsiteY1" fmla="*/ 14842 h 602809"/>
                  <a:gd name="connsiteX2" fmla="*/ 325907 w 505131"/>
                  <a:gd name="connsiteY2" fmla="*/ 17202 h 602809"/>
                  <a:gd name="connsiteX3" fmla="*/ 345079 w 505131"/>
                  <a:gd name="connsiteY3" fmla="*/ 140646 h 602809"/>
                  <a:gd name="connsiteX4" fmla="*/ 305455 w 505131"/>
                  <a:gd name="connsiteY4" fmla="*/ 175698 h 602809"/>
                  <a:gd name="connsiteX5" fmla="*/ 404515 w 505131"/>
                  <a:gd name="connsiteY5" fmla="*/ 193986 h 602809"/>
                  <a:gd name="connsiteX6" fmla="*/ 486809 w 505131"/>
                  <a:gd name="connsiteY6" fmla="*/ 293047 h 602809"/>
                  <a:gd name="connsiteX7" fmla="*/ 505131 w 505131"/>
                  <a:gd name="connsiteY7" fmla="*/ 410386 h 602809"/>
                  <a:gd name="connsiteX8" fmla="*/ 402991 w 505131"/>
                  <a:gd name="connsiteY8" fmla="*/ 439352 h 602809"/>
                  <a:gd name="connsiteX9" fmla="*/ 386227 w 505131"/>
                  <a:gd name="connsiteY9" fmla="*/ 308286 h 602809"/>
                  <a:gd name="connsiteX10" fmla="*/ 390801 w 505131"/>
                  <a:gd name="connsiteY10" fmla="*/ 593276 h 602809"/>
                  <a:gd name="connsiteX11" fmla="*/ 102763 w 505131"/>
                  <a:gd name="connsiteY11" fmla="*/ 591750 h 602809"/>
                  <a:gd name="connsiteX12" fmla="*/ 78379 w 505131"/>
                  <a:gd name="connsiteY12" fmla="*/ 294570 h 602809"/>
                  <a:gd name="connsiteX13" fmla="*/ 67715 w 505131"/>
                  <a:gd name="connsiteY13" fmla="*/ 430208 h 602809"/>
                  <a:gd name="connsiteX14" fmla="*/ 655 w 505131"/>
                  <a:gd name="connsiteY14" fmla="*/ 396678 h 602809"/>
                  <a:gd name="connsiteX15" fmla="*/ 14374 w 505131"/>
                  <a:gd name="connsiteY15" fmla="*/ 283902 h 602809"/>
                  <a:gd name="connsiteX16" fmla="*/ 101239 w 505131"/>
                  <a:gd name="connsiteY16" fmla="*/ 201606 h 602809"/>
                  <a:gd name="connsiteX17" fmla="*/ 165247 w 505131"/>
                  <a:gd name="connsiteY17" fmla="*/ 181794 h 602809"/>
                  <a:gd name="connsiteX18" fmla="*/ 121051 w 505131"/>
                  <a:gd name="connsiteY18" fmla="*/ 146742 h 602809"/>
                  <a:gd name="connsiteX0" fmla="*/ 121051 w 505131"/>
                  <a:gd name="connsiteY0" fmla="*/ 151840 h 607907"/>
                  <a:gd name="connsiteX1" fmla="*/ 142632 w 505131"/>
                  <a:gd name="connsiteY1" fmla="*/ 19940 h 607907"/>
                  <a:gd name="connsiteX2" fmla="*/ 325907 w 505131"/>
                  <a:gd name="connsiteY2" fmla="*/ 22300 h 607907"/>
                  <a:gd name="connsiteX3" fmla="*/ 345079 w 505131"/>
                  <a:gd name="connsiteY3" fmla="*/ 145744 h 607907"/>
                  <a:gd name="connsiteX4" fmla="*/ 305455 w 505131"/>
                  <a:gd name="connsiteY4" fmla="*/ 180796 h 607907"/>
                  <a:gd name="connsiteX5" fmla="*/ 404515 w 505131"/>
                  <a:gd name="connsiteY5" fmla="*/ 199084 h 607907"/>
                  <a:gd name="connsiteX6" fmla="*/ 486809 w 505131"/>
                  <a:gd name="connsiteY6" fmla="*/ 298145 h 607907"/>
                  <a:gd name="connsiteX7" fmla="*/ 505131 w 505131"/>
                  <a:gd name="connsiteY7" fmla="*/ 415484 h 607907"/>
                  <a:gd name="connsiteX8" fmla="*/ 402991 w 505131"/>
                  <a:gd name="connsiteY8" fmla="*/ 444450 h 607907"/>
                  <a:gd name="connsiteX9" fmla="*/ 386227 w 505131"/>
                  <a:gd name="connsiteY9" fmla="*/ 313384 h 607907"/>
                  <a:gd name="connsiteX10" fmla="*/ 390801 w 505131"/>
                  <a:gd name="connsiteY10" fmla="*/ 598374 h 607907"/>
                  <a:gd name="connsiteX11" fmla="*/ 102763 w 505131"/>
                  <a:gd name="connsiteY11" fmla="*/ 596848 h 607907"/>
                  <a:gd name="connsiteX12" fmla="*/ 78379 w 505131"/>
                  <a:gd name="connsiteY12" fmla="*/ 299668 h 607907"/>
                  <a:gd name="connsiteX13" fmla="*/ 67715 w 505131"/>
                  <a:gd name="connsiteY13" fmla="*/ 435306 h 607907"/>
                  <a:gd name="connsiteX14" fmla="*/ 655 w 505131"/>
                  <a:gd name="connsiteY14" fmla="*/ 401776 h 607907"/>
                  <a:gd name="connsiteX15" fmla="*/ 14374 w 505131"/>
                  <a:gd name="connsiteY15" fmla="*/ 289000 h 607907"/>
                  <a:gd name="connsiteX16" fmla="*/ 101239 w 505131"/>
                  <a:gd name="connsiteY16" fmla="*/ 206704 h 607907"/>
                  <a:gd name="connsiteX17" fmla="*/ 165247 w 505131"/>
                  <a:gd name="connsiteY17" fmla="*/ 186892 h 607907"/>
                  <a:gd name="connsiteX18" fmla="*/ 121051 w 505131"/>
                  <a:gd name="connsiteY18" fmla="*/ 151840 h 607907"/>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05455 w 505131"/>
                  <a:gd name="connsiteY4" fmla="*/ 180958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5247 w 505131"/>
                  <a:gd name="connsiteY17" fmla="*/ 181889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48277 h 610980"/>
                  <a:gd name="connsiteX1" fmla="*/ 142632 w 505131"/>
                  <a:gd name="connsiteY1" fmla="*/ 23013 h 610980"/>
                  <a:gd name="connsiteX2" fmla="*/ 325907 w 505131"/>
                  <a:gd name="connsiteY2" fmla="*/ 25373 h 610980"/>
                  <a:gd name="connsiteX3" fmla="*/ 345521 w 505131"/>
                  <a:gd name="connsiteY3" fmla="*/ 151915 h 610980"/>
                  <a:gd name="connsiteX4" fmla="*/ 310319 w 505131"/>
                  <a:gd name="connsiteY4" fmla="*/ 185196 h 610980"/>
                  <a:gd name="connsiteX5" fmla="*/ 404515 w 505131"/>
                  <a:gd name="connsiteY5" fmla="*/ 202157 h 610980"/>
                  <a:gd name="connsiteX6" fmla="*/ 486809 w 505131"/>
                  <a:gd name="connsiteY6" fmla="*/ 301218 h 610980"/>
                  <a:gd name="connsiteX7" fmla="*/ 505131 w 505131"/>
                  <a:gd name="connsiteY7" fmla="*/ 418557 h 610980"/>
                  <a:gd name="connsiteX8" fmla="*/ 402991 w 505131"/>
                  <a:gd name="connsiteY8" fmla="*/ 447523 h 610980"/>
                  <a:gd name="connsiteX9" fmla="*/ 386227 w 505131"/>
                  <a:gd name="connsiteY9" fmla="*/ 316457 h 610980"/>
                  <a:gd name="connsiteX10" fmla="*/ 390801 w 505131"/>
                  <a:gd name="connsiteY10" fmla="*/ 601447 h 610980"/>
                  <a:gd name="connsiteX11" fmla="*/ 102763 w 505131"/>
                  <a:gd name="connsiteY11" fmla="*/ 599921 h 610980"/>
                  <a:gd name="connsiteX12" fmla="*/ 78379 w 505131"/>
                  <a:gd name="connsiteY12" fmla="*/ 302741 h 610980"/>
                  <a:gd name="connsiteX13" fmla="*/ 67715 w 505131"/>
                  <a:gd name="connsiteY13" fmla="*/ 438379 h 610980"/>
                  <a:gd name="connsiteX14" fmla="*/ 655 w 505131"/>
                  <a:gd name="connsiteY14" fmla="*/ 404849 h 610980"/>
                  <a:gd name="connsiteX15" fmla="*/ 14374 w 505131"/>
                  <a:gd name="connsiteY15" fmla="*/ 292073 h 610980"/>
                  <a:gd name="connsiteX16" fmla="*/ 101239 w 505131"/>
                  <a:gd name="connsiteY16" fmla="*/ 209777 h 610980"/>
                  <a:gd name="connsiteX17" fmla="*/ 167900 w 505131"/>
                  <a:gd name="connsiteY17" fmla="*/ 191292 h 610980"/>
                  <a:gd name="connsiteX18" fmla="*/ 117956 w 505131"/>
                  <a:gd name="connsiteY18" fmla="*/ 148277 h 610980"/>
                  <a:gd name="connsiteX0" fmla="*/ 117956 w 505131"/>
                  <a:gd name="connsiteY0" fmla="*/ 154618 h 617321"/>
                  <a:gd name="connsiteX1" fmla="*/ 142632 w 505131"/>
                  <a:gd name="connsiteY1" fmla="*/ 29354 h 617321"/>
                  <a:gd name="connsiteX2" fmla="*/ 325907 w 505131"/>
                  <a:gd name="connsiteY2" fmla="*/ 31714 h 617321"/>
                  <a:gd name="connsiteX3" fmla="*/ 345521 w 505131"/>
                  <a:gd name="connsiteY3" fmla="*/ 158256 h 617321"/>
                  <a:gd name="connsiteX4" fmla="*/ 310319 w 505131"/>
                  <a:gd name="connsiteY4" fmla="*/ 191537 h 617321"/>
                  <a:gd name="connsiteX5" fmla="*/ 404515 w 505131"/>
                  <a:gd name="connsiteY5" fmla="*/ 208498 h 617321"/>
                  <a:gd name="connsiteX6" fmla="*/ 486809 w 505131"/>
                  <a:gd name="connsiteY6" fmla="*/ 307559 h 617321"/>
                  <a:gd name="connsiteX7" fmla="*/ 505131 w 505131"/>
                  <a:gd name="connsiteY7" fmla="*/ 424898 h 617321"/>
                  <a:gd name="connsiteX8" fmla="*/ 402991 w 505131"/>
                  <a:gd name="connsiteY8" fmla="*/ 453864 h 617321"/>
                  <a:gd name="connsiteX9" fmla="*/ 386227 w 505131"/>
                  <a:gd name="connsiteY9" fmla="*/ 322798 h 617321"/>
                  <a:gd name="connsiteX10" fmla="*/ 390801 w 505131"/>
                  <a:gd name="connsiteY10" fmla="*/ 607788 h 617321"/>
                  <a:gd name="connsiteX11" fmla="*/ 102763 w 505131"/>
                  <a:gd name="connsiteY11" fmla="*/ 606262 h 617321"/>
                  <a:gd name="connsiteX12" fmla="*/ 78379 w 505131"/>
                  <a:gd name="connsiteY12" fmla="*/ 309082 h 617321"/>
                  <a:gd name="connsiteX13" fmla="*/ 67715 w 505131"/>
                  <a:gd name="connsiteY13" fmla="*/ 444720 h 617321"/>
                  <a:gd name="connsiteX14" fmla="*/ 655 w 505131"/>
                  <a:gd name="connsiteY14" fmla="*/ 411190 h 617321"/>
                  <a:gd name="connsiteX15" fmla="*/ 14374 w 505131"/>
                  <a:gd name="connsiteY15" fmla="*/ 298414 h 617321"/>
                  <a:gd name="connsiteX16" fmla="*/ 101239 w 505131"/>
                  <a:gd name="connsiteY16" fmla="*/ 216118 h 617321"/>
                  <a:gd name="connsiteX17" fmla="*/ 167900 w 505131"/>
                  <a:gd name="connsiteY17" fmla="*/ 197633 h 617321"/>
                  <a:gd name="connsiteX18" fmla="*/ 117956 w 505131"/>
                  <a:gd name="connsiteY18" fmla="*/ 154618 h 617321"/>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48616 h 611319"/>
                  <a:gd name="connsiteX1" fmla="*/ 142632 w 505131"/>
                  <a:gd name="connsiteY1" fmla="*/ 23352 h 611319"/>
                  <a:gd name="connsiteX2" fmla="*/ 324581 w 505131"/>
                  <a:gd name="connsiteY2" fmla="*/ 24827 h 611319"/>
                  <a:gd name="connsiteX3" fmla="*/ 345521 w 505131"/>
                  <a:gd name="connsiteY3" fmla="*/ 152254 h 611319"/>
                  <a:gd name="connsiteX4" fmla="*/ 310319 w 505131"/>
                  <a:gd name="connsiteY4" fmla="*/ 185535 h 611319"/>
                  <a:gd name="connsiteX5" fmla="*/ 404515 w 505131"/>
                  <a:gd name="connsiteY5" fmla="*/ 202496 h 611319"/>
                  <a:gd name="connsiteX6" fmla="*/ 486809 w 505131"/>
                  <a:gd name="connsiteY6" fmla="*/ 301557 h 611319"/>
                  <a:gd name="connsiteX7" fmla="*/ 505131 w 505131"/>
                  <a:gd name="connsiteY7" fmla="*/ 418896 h 611319"/>
                  <a:gd name="connsiteX8" fmla="*/ 402991 w 505131"/>
                  <a:gd name="connsiteY8" fmla="*/ 447862 h 611319"/>
                  <a:gd name="connsiteX9" fmla="*/ 386227 w 505131"/>
                  <a:gd name="connsiteY9" fmla="*/ 316796 h 611319"/>
                  <a:gd name="connsiteX10" fmla="*/ 390801 w 505131"/>
                  <a:gd name="connsiteY10" fmla="*/ 601786 h 611319"/>
                  <a:gd name="connsiteX11" fmla="*/ 102763 w 505131"/>
                  <a:gd name="connsiteY11" fmla="*/ 600260 h 611319"/>
                  <a:gd name="connsiteX12" fmla="*/ 78379 w 505131"/>
                  <a:gd name="connsiteY12" fmla="*/ 303080 h 611319"/>
                  <a:gd name="connsiteX13" fmla="*/ 67715 w 505131"/>
                  <a:gd name="connsiteY13" fmla="*/ 438718 h 611319"/>
                  <a:gd name="connsiteX14" fmla="*/ 655 w 505131"/>
                  <a:gd name="connsiteY14" fmla="*/ 405188 h 611319"/>
                  <a:gd name="connsiteX15" fmla="*/ 14374 w 505131"/>
                  <a:gd name="connsiteY15" fmla="*/ 292412 h 611319"/>
                  <a:gd name="connsiteX16" fmla="*/ 101239 w 505131"/>
                  <a:gd name="connsiteY16" fmla="*/ 210116 h 611319"/>
                  <a:gd name="connsiteX17" fmla="*/ 167900 w 505131"/>
                  <a:gd name="connsiteY17" fmla="*/ 191631 h 611319"/>
                  <a:gd name="connsiteX18" fmla="*/ 117956 w 505131"/>
                  <a:gd name="connsiteY18" fmla="*/ 148616 h 611319"/>
                  <a:gd name="connsiteX0" fmla="*/ 117956 w 505131"/>
                  <a:gd name="connsiteY0" fmla="*/ 155418 h 618121"/>
                  <a:gd name="connsiteX1" fmla="*/ 142632 w 505131"/>
                  <a:gd name="connsiteY1" fmla="*/ 30154 h 618121"/>
                  <a:gd name="connsiteX2" fmla="*/ 324581 w 505131"/>
                  <a:gd name="connsiteY2" fmla="*/ 31629 h 618121"/>
                  <a:gd name="connsiteX3" fmla="*/ 345521 w 505131"/>
                  <a:gd name="connsiteY3" fmla="*/ 159056 h 618121"/>
                  <a:gd name="connsiteX4" fmla="*/ 310319 w 505131"/>
                  <a:gd name="connsiteY4" fmla="*/ 192337 h 618121"/>
                  <a:gd name="connsiteX5" fmla="*/ 404515 w 505131"/>
                  <a:gd name="connsiteY5" fmla="*/ 209298 h 618121"/>
                  <a:gd name="connsiteX6" fmla="*/ 486809 w 505131"/>
                  <a:gd name="connsiteY6" fmla="*/ 308359 h 618121"/>
                  <a:gd name="connsiteX7" fmla="*/ 505131 w 505131"/>
                  <a:gd name="connsiteY7" fmla="*/ 425698 h 618121"/>
                  <a:gd name="connsiteX8" fmla="*/ 402991 w 505131"/>
                  <a:gd name="connsiteY8" fmla="*/ 454664 h 618121"/>
                  <a:gd name="connsiteX9" fmla="*/ 386227 w 505131"/>
                  <a:gd name="connsiteY9" fmla="*/ 323598 h 618121"/>
                  <a:gd name="connsiteX10" fmla="*/ 390801 w 505131"/>
                  <a:gd name="connsiteY10" fmla="*/ 608588 h 618121"/>
                  <a:gd name="connsiteX11" fmla="*/ 102763 w 505131"/>
                  <a:gd name="connsiteY11" fmla="*/ 607062 h 618121"/>
                  <a:gd name="connsiteX12" fmla="*/ 78379 w 505131"/>
                  <a:gd name="connsiteY12" fmla="*/ 309882 h 618121"/>
                  <a:gd name="connsiteX13" fmla="*/ 67715 w 505131"/>
                  <a:gd name="connsiteY13" fmla="*/ 445520 h 618121"/>
                  <a:gd name="connsiteX14" fmla="*/ 655 w 505131"/>
                  <a:gd name="connsiteY14" fmla="*/ 411990 h 618121"/>
                  <a:gd name="connsiteX15" fmla="*/ 14374 w 505131"/>
                  <a:gd name="connsiteY15" fmla="*/ 299214 h 618121"/>
                  <a:gd name="connsiteX16" fmla="*/ 101239 w 505131"/>
                  <a:gd name="connsiteY16" fmla="*/ 216918 h 618121"/>
                  <a:gd name="connsiteX17" fmla="*/ 167900 w 505131"/>
                  <a:gd name="connsiteY17" fmla="*/ 198433 h 618121"/>
                  <a:gd name="connsiteX18" fmla="*/ 117956 w 505131"/>
                  <a:gd name="connsiteY18" fmla="*/ 155418 h 618121"/>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54588 h 617291"/>
                  <a:gd name="connsiteX1" fmla="*/ 143074 w 505131"/>
                  <a:gd name="connsiteY1" fmla="*/ 30209 h 617291"/>
                  <a:gd name="connsiteX2" fmla="*/ 324581 w 505131"/>
                  <a:gd name="connsiteY2" fmla="*/ 30799 h 617291"/>
                  <a:gd name="connsiteX3" fmla="*/ 345521 w 505131"/>
                  <a:gd name="connsiteY3" fmla="*/ 158226 h 617291"/>
                  <a:gd name="connsiteX4" fmla="*/ 310319 w 505131"/>
                  <a:gd name="connsiteY4" fmla="*/ 191507 h 617291"/>
                  <a:gd name="connsiteX5" fmla="*/ 404515 w 505131"/>
                  <a:gd name="connsiteY5" fmla="*/ 208468 h 617291"/>
                  <a:gd name="connsiteX6" fmla="*/ 486809 w 505131"/>
                  <a:gd name="connsiteY6" fmla="*/ 307529 h 617291"/>
                  <a:gd name="connsiteX7" fmla="*/ 505131 w 505131"/>
                  <a:gd name="connsiteY7" fmla="*/ 424868 h 617291"/>
                  <a:gd name="connsiteX8" fmla="*/ 402991 w 505131"/>
                  <a:gd name="connsiteY8" fmla="*/ 453834 h 617291"/>
                  <a:gd name="connsiteX9" fmla="*/ 386227 w 505131"/>
                  <a:gd name="connsiteY9" fmla="*/ 322768 h 617291"/>
                  <a:gd name="connsiteX10" fmla="*/ 390801 w 505131"/>
                  <a:gd name="connsiteY10" fmla="*/ 607758 h 617291"/>
                  <a:gd name="connsiteX11" fmla="*/ 102763 w 505131"/>
                  <a:gd name="connsiteY11" fmla="*/ 606232 h 617291"/>
                  <a:gd name="connsiteX12" fmla="*/ 78379 w 505131"/>
                  <a:gd name="connsiteY12" fmla="*/ 309052 h 617291"/>
                  <a:gd name="connsiteX13" fmla="*/ 67715 w 505131"/>
                  <a:gd name="connsiteY13" fmla="*/ 444690 h 617291"/>
                  <a:gd name="connsiteX14" fmla="*/ 655 w 505131"/>
                  <a:gd name="connsiteY14" fmla="*/ 411160 h 617291"/>
                  <a:gd name="connsiteX15" fmla="*/ 14374 w 505131"/>
                  <a:gd name="connsiteY15" fmla="*/ 298384 h 617291"/>
                  <a:gd name="connsiteX16" fmla="*/ 101239 w 505131"/>
                  <a:gd name="connsiteY16" fmla="*/ 216088 h 617291"/>
                  <a:gd name="connsiteX17" fmla="*/ 167900 w 505131"/>
                  <a:gd name="connsiteY17" fmla="*/ 197603 h 617291"/>
                  <a:gd name="connsiteX18" fmla="*/ 117956 w 505131"/>
                  <a:gd name="connsiteY18" fmla="*/ 154588 h 617291"/>
                  <a:gd name="connsiteX0" fmla="*/ 117956 w 505131"/>
                  <a:gd name="connsiteY0" fmla="*/ 154383 h 617086"/>
                  <a:gd name="connsiteX1" fmla="*/ 143074 w 505131"/>
                  <a:gd name="connsiteY1" fmla="*/ 30004 h 617086"/>
                  <a:gd name="connsiteX2" fmla="*/ 324581 w 505131"/>
                  <a:gd name="connsiteY2" fmla="*/ 30594 h 617086"/>
                  <a:gd name="connsiteX3" fmla="*/ 345521 w 505131"/>
                  <a:gd name="connsiteY3" fmla="*/ 158021 h 617086"/>
                  <a:gd name="connsiteX4" fmla="*/ 310319 w 505131"/>
                  <a:gd name="connsiteY4" fmla="*/ 191302 h 617086"/>
                  <a:gd name="connsiteX5" fmla="*/ 404515 w 505131"/>
                  <a:gd name="connsiteY5" fmla="*/ 208263 h 617086"/>
                  <a:gd name="connsiteX6" fmla="*/ 486809 w 505131"/>
                  <a:gd name="connsiteY6" fmla="*/ 307324 h 617086"/>
                  <a:gd name="connsiteX7" fmla="*/ 505131 w 505131"/>
                  <a:gd name="connsiteY7" fmla="*/ 424663 h 617086"/>
                  <a:gd name="connsiteX8" fmla="*/ 402991 w 505131"/>
                  <a:gd name="connsiteY8" fmla="*/ 453629 h 617086"/>
                  <a:gd name="connsiteX9" fmla="*/ 386227 w 505131"/>
                  <a:gd name="connsiteY9" fmla="*/ 322563 h 617086"/>
                  <a:gd name="connsiteX10" fmla="*/ 390801 w 505131"/>
                  <a:gd name="connsiteY10" fmla="*/ 607553 h 617086"/>
                  <a:gd name="connsiteX11" fmla="*/ 102763 w 505131"/>
                  <a:gd name="connsiteY11" fmla="*/ 606027 h 617086"/>
                  <a:gd name="connsiteX12" fmla="*/ 78379 w 505131"/>
                  <a:gd name="connsiteY12" fmla="*/ 308847 h 617086"/>
                  <a:gd name="connsiteX13" fmla="*/ 67715 w 505131"/>
                  <a:gd name="connsiteY13" fmla="*/ 444485 h 617086"/>
                  <a:gd name="connsiteX14" fmla="*/ 655 w 505131"/>
                  <a:gd name="connsiteY14" fmla="*/ 410955 h 617086"/>
                  <a:gd name="connsiteX15" fmla="*/ 14374 w 505131"/>
                  <a:gd name="connsiteY15" fmla="*/ 298179 h 617086"/>
                  <a:gd name="connsiteX16" fmla="*/ 101239 w 505131"/>
                  <a:gd name="connsiteY16" fmla="*/ 215883 h 617086"/>
                  <a:gd name="connsiteX17" fmla="*/ 167900 w 505131"/>
                  <a:gd name="connsiteY17" fmla="*/ 197398 h 617086"/>
                  <a:gd name="connsiteX18" fmla="*/ 117956 w 505131"/>
                  <a:gd name="connsiteY18" fmla="*/ 154383 h 617086"/>
                  <a:gd name="connsiteX0" fmla="*/ 117956 w 505131"/>
                  <a:gd name="connsiteY0" fmla="*/ 154151 h 616854"/>
                  <a:gd name="connsiteX1" fmla="*/ 143074 w 505131"/>
                  <a:gd name="connsiteY1" fmla="*/ 29772 h 616854"/>
                  <a:gd name="connsiteX2" fmla="*/ 324581 w 505131"/>
                  <a:gd name="connsiteY2" fmla="*/ 30362 h 616854"/>
                  <a:gd name="connsiteX3" fmla="*/ 345521 w 505131"/>
                  <a:gd name="connsiteY3" fmla="*/ 157789 h 616854"/>
                  <a:gd name="connsiteX4" fmla="*/ 310319 w 505131"/>
                  <a:gd name="connsiteY4" fmla="*/ 191070 h 616854"/>
                  <a:gd name="connsiteX5" fmla="*/ 404515 w 505131"/>
                  <a:gd name="connsiteY5" fmla="*/ 208031 h 616854"/>
                  <a:gd name="connsiteX6" fmla="*/ 486809 w 505131"/>
                  <a:gd name="connsiteY6" fmla="*/ 307092 h 616854"/>
                  <a:gd name="connsiteX7" fmla="*/ 505131 w 505131"/>
                  <a:gd name="connsiteY7" fmla="*/ 424431 h 616854"/>
                  <a:gd name="connsiteX8" fmla="*/ 402991 w 505131"/>
                  <a:gd name="connsiteY8" fmla="*/ 453397 h 616854"/>
                  <a:gd name="connsiteX9" fmla="*/ 386227 w 505131"/>
                  <a:gd name="connsiteY9" fmla="*/ 322331 h 616854"/>
                  <a:gd name="connsiteX10" fmla="*/ 390801 w 505131"/>
                  <a:gd name="connsiteY10" fmla="*/ 607321 h 616854"/>
                  <a:gd name="connsiteX11" fmla="*/ 102763 w 505131"/>
                  <a:gd name="connsiteY11" fmla="*/ 605795 h 616854"/>
                  <a:gd name="connsiteX12" fmla="*/ 78379 w 505131"/>
                  <a:gd name="connsiteY12" fmla="*/ 308615 h 616854"/>
                  <a:gd name="connsiteX13" fmla="*/ 67715 w 505131"/>
                  <a:gd name="connsiteY13" fmla="*/ 444253 h 616854"/>
                  <a:gd name="connsiteX14" fmla="*/ 655 w 505131"/>
                  <a:gd name="connsiteY14" fmla="*/ 410723 h 616854"/>
                  <a:gd name="connsiteX15" fmla="*/ 14374 w 505131"/>
                  <a:gd name="connsiteY15" fmla="*/ 297947 h 616854"/>
                  <a:gd name="connsiteX16" fmla="*/ 101239 w 505131"/>
                  <a:gd name="connsiteY16" fmla="*/ 215651 h 616854"/>
                  <a:gd name="connsiteX17" fmla="*/ 167900 w 505131"/>
                  <a:gd name="connsiteY17" fmla="*/ 197166 h 616854"/>
                  <a:gd name="connsiteX18" fmla="*/ 117956 w 505131"/>
                  <a:gd name="connsiteY18" fmla="*/ 154151 h 616854"/>
                  <a:gd name="connsiteX0" fmla="*/ 117956 w 505131"/>
                  <a:gd name="connsiteY0" fmla="*/ 154407 h 617110"/>
                  <a:gd name="connsiteX1" fmla="*/ 143074 w 505131"/>
                  <a:gd name="connsiteY1" fmla="*/ 30028 h 617110"/>
                  <a:gd name="connsiteX2" fmla="*/ 324581 w 505131"/>
                  <a:gd name="connsiteY2" fmla="*/ 30618 h 617110"/>
                  <a:gd name="connsiteX3" fmla="*/ 345521 w 505131"/>
                  <a:gd name="connsiteY3" fmla="*/ 158045 h 617110"/>
                  <a:gd name="connsiteX4" fmla="*/ 310319 w 505131"/>
                  <a:gd name="connsiteY4" fmla="*/ 191326 h 617110"/>
                  <a:gd name="connsiteX5" fmla="*/ 404515 w 505131"/>
                  <a:gd name="connsiteY5" fmla="*/ 208287 h 617110"/>
                  <a:gd name="connsiteX6" fmla="*/ 486809 w 505131"/>
                  <a:gd name="connsiteY6" fmla="*/ 307348 h 617110"/>
                  <a:gd name="connsiteX7" fmla="*/ 505131 w 505131"/>
                  <a:gd name="connsiteY7" fmla="*/ 424687 h 617110"/>
                  <a:gd name="connsiteX8" fmla="*/ 402991 w 505131"/>
                  <a:gd name="connsiteY8" fmla="*/ 453653 h 617110"/>
                  <a:gd name="connsiteX9" fmla="*/ 386227 w 505131"/>
                  <a:gd name="connsiteY9" fmla="*/ 322587 h 617110"/>
                  <a:gd name="connsiteX10" fmla="*/ 390801 w 505131"/>
                  <a:gd name="connsiteY10" fmla="*/ 607577 h 617110"/>
                  <a:gd name="connsiteX11" fmla="*/ 102763 w 505131"/>
                  <a:gd name="connsiteY11" fmla="*/ 606051 h 617110"/>
                  <a:gd name="connsiteX12" fmla="*/ 78379 w 505131"/>
                  <a:gd name="connsiteY12" fmla="*/ 308871 h 617110"/>
                  <a:gd name="connsiteX13" fmla="*/ 67715 w 505131"/>
                  <a:gd name="connsiteY13" fmla="*/ 444509 h 617110"/>
                  <a:gd name="connsiteX14" fmla="*/ 655 w 505131"/>
                  <a:gd name="connsiteY14" fmla="*/ 410979 h 617110"/>
                  <a:gd name="connsiteX15" fmla="*/ 14374 w 505131"/>
                  <a:gd name="connsiteY15" fmla="*/ 298203 h 617110"/>
                  <a:gd name="connsiteX16" fmla="*/ 101239 w 505131"/>
                  <a:gd name="connsiteY16" fmla="*/ 215907 h 617110"/>
                  <a:gd name="connsiteX17" fmla="*/ 167900 w 505131"/>
                  <a:gd name="connsiteY17" fmla="*/ 197422 h 617110"/>
                  <a:gd name="connsiteX18" fmla="*/ 117956 w 505131"/>
                  <a:gd name="connsiteY18" fmla="*/ 154407 h 617110"/>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5173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761 w 505131"/>
                  <a:gd name="connsiteY4" fmla="*/ 186058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44111 h 602832"/>
                  <a:gd name="connsiteX1" fmla="*/ 143074 w 505131"/>
                  <a:gd name="connsiteY1" fmla="*/ 15750 h 602832"/>
                  <a:gd name="connsiteX2" fmla="*/ 324581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3697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1928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3938 h 602659"/>
                  <a:gd name="connsiteX1" fmla="*/ 143074 w 505131"/>
                  <a:gd name="connsiteY1" fmla="*/ 15577 h 602659"/>
                  <a:gd name="connsiteX2" fmla="*/ 322370 w 505131"/>
                  <a:gd name="connsiteY2" fmla="*/ 15282 h 602659"/>
                  <a:gd name="connsiteX3" fmla="*/ 345079 w 505131"/>
                  <a:gd name="connsiteY3" fmla="*/ 144479 h 602659"/>
                  <a:gd name="connsiteX4" fmla="*/ 310761 w 505131"/>
                  <a:gd name="connsiteY4" fmla="*/ 178202 h 602659"/>
                  <a:gd name="connsiteX5" fmla="*/ 404515 w 505131"/>
                  <a:gd name="connsiteY5" fmla="*/ 193836 h 602659"/>
                  <a:gd name="connsiteX6" fmla="*/ 486809 w 505131"/>
                  <a:gd name="connsiteY6" fmla="*/ 292897 h 602659"/>
                  <a:gd name="connsiteX7" fmla="*/ 505131 w 505131"/>
                  <a:gd name="connsiteY7" fmla="*/ 410236 h 602659"/>
                  <a:gd name="connsiteX8" fmla="*/ 402991 w 505131"/>
                  <a:gd name="connsiteY8" fmla="*/ 439202 h 602659"/>
                  <a:gd name="connsiteX9" fmla="*/ 386227 w 505131"/>
                  <a:gd name="connsiteY9" fmla="*/ 308136 h 602659"/>
                  <a:gd name="connsiteX10" fmla="*/ 390801 w 505131"/>
                  <a:gd name="connsiteY10" fmla="*/ 593126 h 602659"/>
                  <a:gd name="connsiteX11" fmla="*/ 102763 w 505131"/>
                  <a:gd name="connsiteY11" fmla="*/ 591600 h 602659"/>
                  <a:gd name="connsiteX12" fmla="*/ 78379 w 505131"/>
                  <a:gd name="connsiteY12" fmla="*/ 294420 h 602659"/>
                  <a:gd name="connsiteX13" fmla="*/ 67715 w 505131"/>
                  <a:gd name="connsiteY13" fmla="*/ 430058 h 602659"/>
                  <a:gd name="connsiteX14" fmla="*/ 655 w 505131"/>
                  <a:gd name="connsiteY14" fmla="*/ 396528 h 602659"/>
                  <a:gd name="connsiteX15" fmla="*/ 14374 w 505131"/>
                  <a:gd name="connsiteY15" fmla="*/ 283752 h 602659"/>
                  <a:gd name="connsiteX16" fmla="*/ 101239 w 505131"/>
                  <a:gd name="connsiteY16" fmla="*/ 201456 h 602659"/>
                  <a:gd name="connsiteX17" fmla="*/ 166131 w 505131"/>
                  <a:gd name="connsiteY17" fmla="*/ 183414 h 602659"/>
                  <a:gd name="connsiteX18" fmla="*/ 119725 w 505131"/>
                  <a:gd name="connsiteY18" fmla="*/ 143938 h 602659"/>
                  <a:gd name="connsiteX0" fmla="*/ 119725 w 505131"/>
                  <a:gd name="connsiteY0" fmla="*/ 152768 h 611489"/>
                  <a:gd name="connsiteX1" fmla="*/ 143074 w 505131"/>
                  <a:gd name="connsiteY1" fmla="*/ 24407 h 611489"/>
                  <a:gd name="connsiteX2" fmla="*/ 322370 w 505131"/>
                  <a:gd name="connsiteY2" fmla="*/ 24112 h 611489"/>
                  <a:gd name="connsiteX3" fmla="*/ 345079 w 505131"/>
                  <a:gd name="connsiteY3" fmla="*/ 153309 h 611489"/>
                  <a:gd name="connsiteX4" fmla="*/ 310761 w 505131"/>
                  <a:gd name="connsiteY4" fmla="*/ 187032 h 611489"/>
                  <a:gd name="connsiteX5" fmla="*/ 404515 w 505131"/>
                  <a:gd name="connsiteY5" fmla="*/ 202666 h 611489"/>
                  <a:gd name="connsiteX6" fmla="*/ 486809 w 505131"/>
                  <a:gd name="connsiteY6" fmla="*/ 301727 h 611489"/>
                  <a:gd name="connsiteX7" fmla="*/ 505131 w 505131"/>
                  <a:gd name="connsiteY7" fmla="*/ 419066 h 611489"/>
                  <a:gd name="connsiteX8" fmla="*/ 402991 w 505131"/>
                  <a:gd name="connsiteY8" fmla="*/ 448032 h 611489"/>
                  <a:gd name="connsiteX9" fmla="*/ 386227 w 505131"/>
                  <a:gd name="connsiteY9" fmla="*/ 316966 h 611489"/>
                  <a:gd name="connsiteX10" fmla="*/ 390801 w 505131"/>
                  <a:gd name="connsiteY10" fmla="*/ 601956 h 611489"/>
                  <a:gd name="connsiteX11" fmla="*/ 102763 w 505131"/>
                  <a:gd name="connsiteY11" fmla="*/ 600430 h 611489"/>
                  <a:gd name="connsiteX12" fmla="*/ 78379 w 505131"/>
                  <a:gd name="connsiteY12" fmla="*/ 303250 h 611489"/>
                  <a:gd name="connsiteX13" fmla="*/ 67715 w 505131"/>
                  <a:gd name="connsiteY13" fmla="*/ 438888 h 611489"/>
                  <a:gd name="connsiteX14" fmla="*/ 655 w 505131"/>
                  <a:gd name="connsiteY14" fmla="*/ 405358 h 611489"/>
                  <a:gd name="connsiteX15" fmla="*/ 14374 w 505131"/>
                  <a:gd name="connsiteY15" fmla="*/ 292582 h 611489"/>
                  <a:gd name="connsiteX16" fmla="*/ 101239 w 505131"/>
                  <a:gd name="connsiteY16" fmla="*/ 210286 h 611489"/>
                  <a:gd name="connsiteX17" fmla="*/ 166131 w 505131"/>
                  <a:gd name="connsiteY17" fmla="*/ 192244 h 611489"/>
                  <a:gd name="connsiteX18" fmla="*/ 119725 w 505131"/>
                  <a:gd name="connsiteY18" fmla="*/ 152768 h 611489"/>
                  <a:gd name="connsiteX0" fmla="*/ 119725 w 505131"/>
                  <a:gd name="connsiteY0" fmla="*/ 157406 h 616127"/>
                  <a:gd name="connsiteX1" fmla="*/ 143074 w 505131"/>
                  <a:gd name="connsiteY1" fmla="*/ 29045 h 616127"/>
                  <a:gd name="connsiteX2" fmla="*/ 322370 w 505131"/>
                  <a:gd name="connsiteY2" fmla="*/ 28750 h 616127"/>
                  <a:gd name="connsiteX3" fmla="*/ 345079 w 505131"/>
                  <a:gd name="connsiteY3" fmla="*/ 157947 h 616127"/>
                  <a:gd name="connsiteX4" fmla="*/ 310761 w 505131"/>
                  <a:gd name="connsiteY4" fmla="*/ 191670 h 616127"/>
                  <a:gd name="connsiteX5" fmla="*/ 404515 w 505131"/>
                  <a:gd name="connsiteY5" fmla="*/ 207304 h 616127"/>
                  <a:gd name="connsiteX6" fmla="*/ 486809 w 505131"/>
                  <a:gd name="connsiteY6" fmla="*/ 306365 h 616127"/>
                  <a:gd name="connsiteX7" fmla="*/ 505131 w 505131"/>
                  <a:gd name="connsiteY7" fmla="*/ 423704 h 616127"/>
                  <a:gd name="connsiteX8" fmla="*/ 402991 w 505131"/>
                  <a:gd name="connsiteY8" fmla="*/ 452670 h 616127"/>
                  <a:gd name="connsiteX9" fmla="*/ 386227 w 505131"/>
                  <a:gd name="connsiteY9" fmla="*/ 321604 h 616127"/>
                  <a:gd name="connsiteX10" fmla="*/ 390801 w 505131"/>
                  <a:gd name="connsiteY10" fmla="*/ 606594 h 616127"/>
                  <a:gd name="connsiteX11" fmla="*/ 102763 w 505131"/>
                  <a:gd name="connsiteY11" fmla="*/ 605068 h 616127"/>
                  <a:gd name="connsiteX12" fmla="*/ 78379 w 505131"/>
                  <a:gd name="connsiteY12" fmla="*/ 307888 h 616127"/>
                  <a:gd name="connsiteX13" fmla="*/ 67715 w 505131"/>
                  <a:gd name="connsiteY13" fmla="*/ 443526 h 616127"/>
                  <a:gd name="connsiteX14" fmla="*/ 655 w 505131"/>
                  <a:gd name="connsiteY14" fmla="*/ 409996 h 616127"/>
                  <a:gd name="connsiteX15" fmla="*/ 14374 w 505131"/>
                  <a:gd name="connsiteY15" fmla="*/ 297220 h 616127"/>
                  <a:gd name="connsiteX16" fmla="*/ 101239 w 505131"/>
                  <a:gd name="connsiteY16" fmla="*/ 214924 h 616127"/>
                  <a:gd name="connsiteX17" fmla="*/ 166131 w 505131"/>
                  <a:gd name="connsiteY17" fmla="*/ 196882 h 616127"/>
                  <a:gd name="connsiteX18" fmla="*/ 119725 w 505131"/>
                  <a:gd name="connsiteY18" fmla="*/ 157406 h 616127"/>
                  <a:gd name="connsiteX0" fmla="*/ 119725 w 505131"/>
                  <a:gd name="connsiteY0" fmla="*/ 156893 h 615614"/>
                  <a:gd name="connsiteX1" fmla="*/ 143074 w 505131"/>
                  <a:gd name="connsiteY1" fmla="*/ 28532 h 615614"/>
                  <a:gd name="connsiteX2" fmla="*/ 322370 w 505131"/>
                  <a:gd name="connsiteY2" fmla="*/ 28237 h 615614"/>
                  <a:gd name="connsiteX3" fmla="*/ 345079 w 505131"/>
                  <a:gd name="connsiteY3" fmla="*/ 157434 h 615614"/>
                  <a:gd name="connsiteX4" fmla="*/ 310761 w 505131"/>
                  <a:gd name="connsiteY4" fmla="*/ 191157 h 615614"/>
                  <a:gd name="connsiteX5" fmla="*/ 404515 w 505131"/>
                  <a:gd name="connsiteY5" fmla="*/ 206791 h 615614"/>
                  <a:gd name="connsiteX6" fmla="*/ 486809 w 505131"/>
                  <a:gd name="connsiteY6" fmla="*/ 305852 h 615614"/>
                  <a:gd name="connsiteX7" fmla="*/ 505131 w 505131"/>
                  <a:gd name="connsiteY7" fmla="*/ 423191 h 615614"/>
                  <a:gd name="connsiteX8" fmla="*/ 402991 w 505131"/>
                  <a:gd name="connsiteY8" fmla="*/ 452157 h 615614"/>
                  <a:gd name="connsiteX9" fmla="*/ 386227 w 505131"/>
                  <a:gd name="connsiteY9" fmla="*/ 321091 h 615614"/>
                  <a:gd name="connsiteX10" fmla="*/ 390801 w 505131"/>
                  <a:gd name="connsiteY10" fmla="*/ 606081 h 615614"/>
                  <a:gd name="connsiteX11" fmla="*/ 102763 w 505131"/>
                  <a:gd name="connsiteY11" fmla="*/ 604555 h 615614"/>
                  <a:gd name="connsiteX12" fmla="*/ 78379 w 505131"/>
                  <a:gd name="connsiteY12" fmla="*/ 307375 h 615614"/>
                  <a:gd name="connsiteX13" fmla="*/ 67715 w 505131"/>
                  <a:gd name="connsiteY13" fmla="*/ 443013 h 615614"/>
                  <a:gd name="connsiteX14" fmla="*/ 655 w 505131"/>
                  <a:gd name="connsiteY14" fmla="*/ 409483 h 615614"/>
                  <a:gd name="connsiteX15" fmla="*/ 14374 w 505131"/>
                  <a:gd name="connsiteY15" fmla="*/ 296707 h 615614"/>
                  <a:gd name="connsiteX16" fmla="*/ 101239 w 505131"/>
                  <a:gd name="connsiteY16" fmla="*/ 214411 h 615614"/>
                  <a:gd name="connsiteX17" fmla="*/ 166131 w 505131"/>
                  <a:gd name="connsiteY17" fmla="*/ 196369 h 615614"/>
                  <a:gd name="connsiteX18" fmla="*/ 119725 w 505131"/>
                  <a:gd name="connsiteY18" fmla="*/ 156893 h 615614"/>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2920"/>
                  <a:gd name="connsiteY0" fmla="*/ 157323 h 616044"/>
                  <a:gd name="connsiteX1" fmla="*/ 143074 w 502920"/>
                  <a:gd name="connsiteY1" fmla="*/ 28962 h 616044"/>
                  <a:gd name="connsiteX2" fmla="*/ 322370 w 502920"/>
                  <a:gd name="connsiteY2" fmla="*/ 28667 h 616044"/>
                  <a:gd name="connsiteX3" fmla="*/ 345079 w 502920"/>
                  <a:gd name="connsiteY3" fmla="*/ 157864 h 616044"/>
                  <a:gd name="connsiteX4" fmla="*/ 310761 w 502920"/>
                  <a:gd name="connsiteY4" fmla="*/ 191587 h 616044"/>
                  <a:gd name="connsiteX5" fmla="*/ 400535 w 502920"/>
                  <a:gd name="connsiteY5" fmla="*/ 210761 h 616044"/>
                  <a:gd name="connsiteX6" fmla="*/ 486809 w 502920"/>
                  <a:gd name="connsiteY6" fmla="*/ 306282 h 616044"/>
                  <a:gd name="connsiteX7" fmla="*/ 502920 w 502920"/>
                  <a:gd name="connsiteY7" fmla="*/ 424948 h 616044"/>
                  <a:gd name="connsiteX8" fmla="*/ 402991 w 502920"/>
                  <a:gd name="connsiteY8" fmla="*/ 452587 h 616044"/>
                  <a:gd name="connsiteX9" fmla="*/ 386227 w 502920"/>
                  <a:gd name="connsiteY9" fmla="*/ 321521 h 616044"/>
                  <a:gd name="connsiteX10" fmla="*/ 390801 w 502920"/>
                  <a:gd name="connsiteY10" fmla="*/ 606511 h 616044"/>
                  <a:gd name="connsiteX11" fmla="*/ 102763 w 502920"/>
                  <a:gd name="connsiteY11" fmla="*/ 604985 h 616044"/>
                  <a:gd name="connsiteX12" fmla="*/ 78379 w 502920"/>
                  <a:gd name="connsiteY12" fmla="*/ 307805 h 616044"/>
                  <a:gd name="connsiteX13" fmla="*/ 67715 w 502920"/>
                  <a:gd name="connsiteY13" fmla="*/ 443443 h 616044"/>
                  <a:gd name="connsiteX14" fmla="*/ 655 w 502920"/>
                  <a:gd name="connsiteY14" fmla="*/ 409913 h 616044"/>
                  <a:gd name="connsiteX15" fmla="*/ 14374 w 502920"/>
                  <a:gd name="connsiteY15" fmla="*/ 297137 h 616044"/>
                  <a:gd name="connsiteX16" fmla="*/ 101239 w 502920"/>
                  <a:gd name="connsiteY16" fmla="*/ 214841 h 616044"/>
                  <a:gd name="connsiteX17" fmla="*/ 166131 w 502920"/>
                  <a:gd name="connsiteY17" fmla="*/ 196799 h 616044"/>
                  <a:gd name="connsiteX18" fmla="*/ 119725 w 502920"/>
                  <a:gd name="connsiteY18" fmla="*/ 157323 h 616044"/>
                  <a:gd name="connsiteX0" fmla="*/ 119725 w 503356"/>
                  <a:gd name="connsiteY0" fmla="*/ 157323 h 616044"/>
                  <a:gd name="connsiteX1" fmla="*/ 143074 w 503356"/>
                  <a:gd name="connsiteY1" fmla="*/ 28962 h 616044"/>
                  <a:gd name="connsiteX2" fmla="*/ 322370 w 503356"/>
                  <a:gd name="connsiteY2" fmla="*/ 28667 h 616044"/>
                  <a:gd name="connsiteX3" fmla="*/ 345079 w 503356"/>
                  <a:gd name="connsiteY3" fmla="*/ 157864 h 616044"/>
                  <a:gd name="connsiteX4" fmla="*/ 310761 w 503356"/>
                  <a:gd name="connsiteY4" fmla="*/ 191587 h 616044"/>
                  <a:gd name="connsiteX5" fmla="*/ 400535 w 503356"/>
                  <a:gd name="connsiteY5" fmla="*/ 210761 h 616044"/>
                  <a:gd name="connsiteX6" fmla="*/ 486809 w 503356"/>
                  <a:gd name="connsiteY6" fmla="*/ 306282 h 616044"/>
                  <a:gd name="connsiteX7" fmla="*/ 502920 w 503356"/>
                  <a:gd name="connsiteY7" fmla="*/ 424948 h 616044"/>
                  <a:gd name="connsiteX8" fmla="*/ 402991 w 503356"/>
                  <a:gd name="connsiteY8" fmla="*/ 452587 h 616044"/>
                  <a:gd name="connsiteX9" fmla="*/ 386227 w 503356"/>
                  <a:gd name="connsiteY9" fmla="*/ 321521 h 616044"/>
                  <a:gd name="connsiteX10" fmla="*/ 390801 w 503356"/>
                  <a:gd name="connsiteY10" fmla="*/ 606511 h 616044"/>
                  <a:gd name="connsiteX11" fmla="*/ 102763 w 503356"/>
                  <a:gd name="connsiteY11" fmla="*/ 604985 h 616044"/>
                  <a:gd name="connsiteX12" fmla="*/ 78379 w 503356"/>
                  <a:gd name="connsiteY12" fmla="*/ 307805 h 616044"/>
                  <a:gd name="connsiteX13" fmla="*/ 67715 w 503356"/>
                  <a:gd name="connsiteY13" fmla="*/ 443443 h 616044"/>
                  <a:gd name="connsiteX14" fmla="*/ 655 w 503356"/>
                  <a:gd name="connsiteY14" fmla="*/ 409913 h 616044"/>
                  <a:gd name="connsiteX15" fmla="*/ 14374 w 503356"/>
                  <a:gd name="connsiteY15" fmla="*/ 297137 h 616044"/>
                  <a:gd name="connsiteX16" fmla="*/ 101239 w 503356"/>
                  <a:gd name="connsiteY16" fmla="*/ 214841 h 616044"/>
                  <a:gd name="connsiteX17" fmla="*/ 166131 w 503356"/>
                  <a:gd name="connsiteY17" fmla="*/ 196799 h 616044"/>
                  <a:gd name="connsiteX18" fmla="*/ 119725 w 503356"/>
                  <a:gd name="connsiteY18" fmla="*/ 157323 h 616044"/>
                  <a:gd name="connsiteX0" fmla="*/ 119725 w 503168"/>
                  <a:gd name="connsiteY0" fmla="*/ 157323 h 616044"/>
                  <a:gd name="connsiteX1" fmla="*/ 143074 w 503168"/>
                  <a:gd name="connsiteY1" fmla="*/ 28962 h 616044"/>
                  <a:gd name="connsiteX2" fmla="*/ 322370 w 503168"/>
                  <a:gd name="connsiteY2" fmla="*/ 28667 h 616044"/>
                  <a:gd name="connsiteX3" fmla="*/ 345079 w 503168"/>
                  <a:gd name="connsiteY3" fmla="*/ 157864 h 616044"/>
                  <a:gd name="connsiteX4" fmla="*/ 310761 w 503168"/>
                  <a:gd name="connsiteY4" fmla="*/ 191587 h 616044"/>
                  <a:gd name="connsiteX5" fmla="*/ 400535 w 503168"/>
                  <a:gd name="connsiteY5" fmla="*/ 210761 h 616044"/>
                  <a:gd name="connsiteX6" fmla="*/ 486809 w 503168"/>
                  <a:gd name="connsiteY6" fmla="*/ 306282 h 616044"/>
                  <a:gd name="connsiteX7" fmla="*/ 502920 w 503168"/>
                  <a:gd name="connsiteY7" fmla="*/ 424948 h 616044"/>
                  <a:gd name="connsiteX8" fmla="*/ 402991 w 503168"/>
                  <a:gd name="connsiteY8" fmla="*/ 452587 h 616044"/>
                  <a:gd name="connsiteX9" fmla="*/ 386227 w 503168"/>
                  <a:gd name="connsiteY9" fmla="*/ 321521 h 616044"/>
                  <a:gd name="connsiteX10" fmla="*/ 390801 w 503168"/>
                  <a:gd name="connsiteY10" fmla="*/ 606511 h 616044"/>
                  <a:gd name="connsiteX11" fmla="*/ 102763 w 503168"/>
                  <a:gd name="connsiteY11" fmla="*/ 604985 h 616044"/>
                  <a:gd name="connsiteX12" fmla="*/ 78379 w 503168"/>
                  <a:gd name="connsiteY12" fmla="*/ 307805 h 616044"/>
                  <a:gd name="connsiteX13" fmla="*/ 67715 w 503168"/>
                  <a:gd name="connsiteY13" fmla="*/ 443443 h 616044"/>
                  <a:gd name="connsiteX14" fmla="*/ 655 w 503168"/>
                  <a:gd name="connsiteY14" fmla="*/ 409913 h 616044"/>
                  <a:gd name="connsiteX15" fmla="*/ 14374 w 503168"/>
                  <a:gd name="connsiteY15" fmla="*/ 297137 h 616044"/>
                  <a:gd name="connsiteX16" fmla="*/ 101239 w 503168"/>
                  <a:gd name="connsiteY16" fmla="*/ 214841 h 616044"/>
                  <a:gd name="connsiteX17" fmla="*/ 166131 w 503168"/>
                  <a:gd name="connsiteY17" fmla="*/ 196799 h 616044"/>
                  <a:gd name="connsiteX18" fmla="*/ 119725 w 503168"/>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2991 w 503134"/>
                  <a:gd name="connsiteY8" fmla="*/ 452587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529 w 503134"/>
                  <a:gd name="connsiteY8" fmla="*/ 457011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372"/>
                  <a:gd name="connsiteX1" fmla="*/ 143074 w 503134"/>
                  <a:gd name="connsiteY1" fmla="*/ 28962 h 616372"/>
                  <a:gd name="connsiteX2" fmla="*/ 322370 w 503134"/>
                  <a:gd name="connsiteY2" fmla="*/ 28667 h 616372"/>
                  <a:gd name="connsiteX3" fmla="*/ 345079 w 503134"/>
                  <a:gd name="connsiteY3" fmla="*/ 157864 h 616372"/>
                  <a:gd name="connsiteX4" fmla="*/ 310761 w 503134"/>
                  <a:gd name="connsiteY4" fmla="*/ 191587 h 616372"/>
                  <a:gd name="connsiteX5" fmla="*/ 400535 w 503134"/>
                  <a:gd name="connsiteY5" fmla="*/ 210761 h 616372"/>
                  <a:gd name="connsiteX6" fmla="*/ 486809 w 503134"/>
                  <a:gd name="connsiteY6" fmla="*/ 306282 h 616372"/>
                  <a:gd name="connsiteX7" fmla="*/ 502920 w 503134"/>
                  <a:gd name="connsiteY7" fmla="*/ 424948 h 616372"/>
                  <a:gd name="connsiteX8" fmla="*/ 406087 w 503134"/>
                  <a:gd name="connsiteY8" fmla="*/ 457453 h 616372"/>
                  <a:gd name="connsiteX9" fmla="*/ 388438 w 503134"/>
                  <a:gd name="connsiteY9" fmla="*/ 326388 h 616372"/>
                  <a:gd name="connsiteX10" fmla="*/ 390801 w 503134"/>
                  <a:gd name="connsiteY10" fmla="*/ 606511 h 616372"/>
                  <a:gd name="connsiteX11" fmla="*/ 102763 w 503134"/>
                  <a:gd name="connsiteY11" fmla="*/ 604985 h 616372"/>
                  <a:gd name="connsiteX12" fmla="*/ 78379 w 503134"/>
                  <a:gd name="connsiteY12" fmla="*/ 307805 h 616372"/>
                  <a:gd name="connsiteX13" fmla="*/ 67715 w 503134"/>
                  <a:gd name="connsiteY13" fmla="*/ 443443 h 616372"/>
                  <a:gd name="connsiteX14" fmla="*/ 655 w 503134"/>
                  <a:gd name="connsiteY14" fmla="*/ 409913 h 616372"/>
                  <a:gd name="connsiteX15" fmla="*/ 14374 w 503134"/>
                  <a:gd name="connsiteY15" fmla="*/ 297137 h 616372"/>
                  <a:gd name="connsiteX16" fmla="*/ 101239 w 503134"/>
                  <a:gd name="connsiteY16" fmla="*/ 214841 h 616372"/>
                  <a:gd name="connsiteX17" fmla="*/ 166131 w 503134"/>
                  <a:gd name="connsiteY17" fmla="*/ 196799 h 616372"/>
                  <a:gd name="connsiteX18" fmla="*/ 119725 w 503134"/>
                  <a:gd name="connsiteY18" fmla="*/ 157323 h 616372"/>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787"/>
                  <a:gd name="connsiteX1" fmla="*/ 143074 w 503134"/>
                  <a:gd name="connsiteY1" fmla="*/ 28962 h 617787"/>
                  <a:gd name="connsiteX2" fmla="*/ 322370 w 503134"/>
                  <a:gd name="connsiteY2" fmla="*/ 28667 h 617787"/>
                  <a:gd name="connsiteX3" fmla="*/ 345079 w 503134"/>
                  <a:gd name="connsiteY3" fmla="*/ 157864 h 617787"/>
                  <a:gd name="connsiteX4" fmla="*/ 310761 w 503134"/>
                  <a:gd name="connsiteY4" fmla="*/ 191587 h 617787"/>
                  <a:gd name="connsiteX5" fmla="*/ 400535 w 503134"/>
                  <a:gd name="connsiteY5" fmla="*/ 210761 h 617787"/>
                  <a:gd name="connsiteX6" fmla="*/ 486809 w 503134"/>
                  <a:gd name="connsiteY6" fmla="*/ 306282 h 617787"/>
                  <a:gd name="connsiteX7" fmla="*/ 502920 w 503134"/>
                  <a:gd name="connsiteY7" fmla="*/ 424948 h 617787"/>
                  <a:gd name="connsiteX8" fmla="*/ 406087 w 503134"/>
                  <a:gd name="connsiteY8" fmla="*/ 457453 h 617787"/>
                  <a:gd name="connsiteX9" fmla="*/ 388438 w 503134"/>
                  <a:gd name="connsiteY9" fmla="*/ 326388 h 617787"/>
                  <a:gd name="connsiteX10" fmla="*/ 390801 w 503134"/>
                  <a:gd name="connsiteY10" fmla="*/ 606511 h 617787"/>
                  <a:gd name="connsiteX11" fmla="*/ 103487 w 503134"/>
                  <a:gd name="connsiteY11" fmla="*/ 606154 h 617787"/>
                  <a:gd name="connsiteX12" fmla="*/ 78379 w 503134"/>
                  <a:gd name="connsiteY12" fmla="*/ 307805 h 617787"/>
                  <a:gd name="connsiteX13" fmla="*/ 67715 w 503134"/>
                  <a:gd name="connsiteY13" fmla="*/ 443443 h 617787"/>
                  <a:gd name="connsiteX14" fmla="*/ 655 w 503134"/>
                  <a:gd name="connsiteY14" fmla="*/ 409913 h 617787"/>
                  <a:gd name="connsiteX15" fmla="*/ 14374 w 503134"/>
                  <a:gd name="connsiteY15" fmla="*/ 297137 h 617787"/>
                  <a:gd name="connsiteX16" fmla="*/ 101239 w 503134"/>
                  <a:gd name="connsiteY16" fmla="*/ 214841 h 617787"/>
                  <a:gd name="connsiteX17" fmla="*/ 166131 w 503134"/>
                  <a:gd name="connsiteY17" fmla="*/ 196799 h 617787"/>
                  <a:gd name="connsiteX18" fmla="*/ 119725 w 503134"/>
                  <a:gd name="connsiteY18" fmla="*/ 157323 h 617787"/>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7715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5946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5770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7993 w 501402"/>
                  <a:gd name="connsiteY0" fmla="*/ 157323 h 617292"/>
                  <a:gd name="connsiteX1" fmla="*/ 141342 w 501402"/>
                  <a:gd name="connsiteY1" fmla="*/ 28962 h 617292"/>
                  <a:gd name="connsiteX2" fmla="*/ 320638 w 501402"/>
                  <a:gd name="connsiteY2" fmla="*/ 28667 h 617292"/>
                  <a:gd name="connsiteX3" fmla="*/ 343347 w 501402"/>
                  <a:gd name="connsiteY3" fmla="*/ 157864 h 617292"/>
                  <a:gd name="connsiteX4" fmla="*/ 309029 w 501402"/>
                  <a:gd name="connsiteY4" fmla="*/ 191587 h 617292"/>
                  <a:gd name="connsiteX5" fmla="*/ 398803 w 501402"/>
                  <a:gd name="connsiteY5" fmla="*/ 210761 h 617292"/>
                  <a:gd name="connsiteX6" fmla="*/ 485077 w 501402"/>
                  <a:gd name="connsiteY6" fmla="*/ 306282 h 617292"/>
                  <a:gd name="connsiteX7" fmla="*/ 501188 w 501402"/>
                  <a:gd name="connsiteY7" fmla="*/ 424948 h 617292"/>
                  <a:gd name="connsiteX8" fmla="*/ 404355 w 501402"/>
                  <a:gd name="connsiteY8" fmla="*/ 457453 h 617292"/>
                  <a:gd name="connsiteX9" fmla="*/ 386706 w 501402"/>
                  <a:gd name="connsiteY9" fmla="*/ 326388 h 617292"/>
                  <a:gd name="connsiteX10" fmla="*/ 389069 w 501402"/>
                  <a:gd name="connsiteY10" fmla="*/ 606511 h 617292"/>
                  <a:gd name="connsiteX11" fmla="*/ 101755 w 501402"/>
                  <a:gd name="connsiteY11" fmla="*/ 606154 h 617292"/>
                  <a:gd name="connsiteX12" fmla="*/ 76647 w 501402"/>
                  <a:gd name="connsiteY12" fmla="*/ 317098 h 617292"/>
                  <a:gd name="connsiteX13" fmla="*/ 66425 w 501402"/>
                  <a:gd name="connsiteY13" fmla="*/ 443443 h 617292"/>
                  <a:gd name="connsiteX14" fmla="*/ 692 w 501402"/>
                  <a:gd name="connsiteY14" fmla="*/ 414338 h 617292"/>
                  <a:gd name="connsiteX15" fmla="*/ 13969 w 501402"/>
                  <a:gd name="connsiteY15" fmla="*/ 297137 h 617292"/>
                  <a:gd name="connsiteX16" fmla="*/ 99507 w 501402"/>
                  <a:gd name="connsiteY16" fmla="*/ 214841 h 617292"/>
                  <a:gd name="connsiteX17" fmla="*/ 164399 w 501402"/>
                  <a:gd name="connsiteY17" fmla="*/ 196799 h 617292"/>
                  <a:gd name="connsiteX18" fmla="*/ 117993 w 501402"/>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9757 w 503166"/>
                  <a:gd name="connsiteY0" fmla="*/ 157323 h 617292"/>
                  <a:gd name="connsiteX1" fmla="*/ 143106 w 503166"/>
                  <a:gd name="connsiteY1" fmla="*/ 28962 h 617292"/>
                  <a:gd name="connsiteX2" fmla="*/ 322402 w 503166"/>
                  <a:gd name="connsiteY2" fmla="*/ 28667 h 617292"/>
                  <a:gd name="connsiteX3" fmla="*/ 345111 w 503166"/>
                  <a:gd name="connsiteY3" fmla="*/ 157864 h 617292"/>
                  <a:gd name="connsiteX4" fmla="*/ 310793 w 503166"/>
                  <a:gd name="connsiteY4" fmla="*/ 191587 h 617292"/>
                  <a:gd name="connsiteX5" fmla="*/ 400567 w 503166"/>
                  <a:gd name="connsiteY5" fmla="*/ 210761 h 617292"/>
                  <a:gd name="connsiteX6" fmla="*/ 486841 w 503166"/>
                  <a:gd name="connsiteY6" fmla="*/ 306282 h 617292"/>
                  <a:gd name="connsiteX7" fmla="*/ 502952 w 503166"/>
                  <a:gd name="connsiteY7" fmla="*/ 424948 h 617292"/>
                  <a:gd name="connsiteX8" fmla="*/ 406119 w 503166"/>
                  <a:gd name="connsiteY8" fmla="*/ 457453 h 617292"/>
                  <a:gd name="connsiteX9" fmla="*/ 388470 w 503166"/>
                  <a:gd name="connsiteY9" fmla="*/ 326388 h 617292"/>
                  <a:gd name="connsiteX10" fmla="*/ 390833 w 503166"/>
                  <a:gd name="connsiteY10" fmla="*/ 606511 h 617292"/>
                  <a:gd name="connsiteX11" fmla="*/ 103519 w 503166"/>
                  <a:gd name="connsiteY11" fmla="*/ 606154 h 617292"/>
                  <a:gd name="connsiteX12" fmla="*/ 78411 w 503166"/>
                  <a:gd name="connsiteY12" fmla="*/ 317098 h 617292"/>
                  <a:gd name="connsiteX13" fmla="*/ 68189 w 503166"/>
                  <a:gd name="connsiteY13" fmla="*/ 443443 h 617292"/>
                  <a:gd name="connsiteX14" fmla="*/ 2456 w 503166"/>
                  <a:gd name="connsiteY14" fmla="*/ 414338 h 617292"/>
                  <a:gd name="connsiteX15" fmla="*/ 15733 w 503166"/>
                  <a:gd name="connsiteY15" fmla="*/ 297137 h 617292"/>
                  <a:gd name="connsiteX16" fmla="*/ 101271 w 503166"/>
                  <a:gd name="connsiteY16" fmla="*/ 214841 h 617292"/>
                  <a:gd name="connsiteX17" fmla="*/ 166163 w 503166"/>
                  <a:gd name="connsiteY17" fmla="*/ 196799 h 617292"/>
                  <a:gd name="connsiteX18" fmla="*/ 119757 w 503166"/>
                  <a:gd name="connsiteY18" fmla="*/ 157323 h 617292"/>
                  <a:gd name="connsiteX0" fmla="*/ 120355 w 503764"/>
                  <a:gd name="connsiteY0" fmla="*/ 157323 h 617292"/>
                  <a:gd name="connsiteX1" fmla="*/ 143704 w 503764"/>
                  <a:gd name="connsiteY1" fmla="*/ 28962 h 617292"/>
                  <a:gd name="connsiteX2" fmla="*/ 323000 w 503764"/>
                  <a:gd name="connsiteY2" fmla="*/ 28667 h 617292"/>
                  <a:gd name="connsiteX3" fmla="*/ 345709 w 503764"/>
                  <a:gd name="connsiteY3" fmla="*/ 157864 h 617292"/>
                  <a:gd name="connsiteX4" fmla="*/ 311391 w 503764"/>
                  <a:gd name="connsiteY4" fmla="*/ 191587 h 617292"/>
                  <a:gd name="connsiteX5" fmla="*/ 401165 w 503764"/>
                  <a:gd name="connsiteY5" fmla="*/ 210761 h 617292"/>
                  <a:gd name="connsiteX6" fmla="*/ 487439 w 503764"/>
                  <a:gd name="connsiteY6" fmla="*/ 306282 h 617292"/>
                  <a:gd name="connsiteX7" fmla="*/ 503550 w 503764"/>
                  <a:gd name="connsiteY7" fmla="*/ 424948 h 617292"/>
                  <a:gd name="connsiteX8" fmla="*/ 406717 w 503764"/>
                  <a:gd name="connsiteY8" fmla="*/ 457453 h 617292"/>
                  <a:gd name="connsiteX9" fmla="*/ 389068 w 503764"/>
                  <a:gd name="connsiteY9" fmla="*/ 326388 h 617292"/>
                  <a:gd name="connsiteX10" fmla="*/ 391431 w 503764"/>
                  <a:gd name="connsiteY10" fmla="*/ 606511 h 617292"/>
                  <a:gd name="connsiteX11" fmla="*/ 104117 w 503764"/>
                  <a:gd name="connsiteY11" fmla="*/ 606154 h 617292"/>
                  <a:gd name="connsiteX12" fmla="*/ 79009 w 503764"/>
                  <a:gd name="connsiteY12" fmla="*/ 317098 h 617292"/>
                  <a:gd name="connsiteX13" fmla="*/ 68787 w 503764"/>
                  <a:gd name="connsiteY13" fmla="*/ 443443 h 617292"/>
                  <a:gd name="connsiteX14" fmla="*/ 3054 w 503764"/>
                  <a:gd name="connsiteY14" fmla="*/ 414338 h 617292"/>
                  <a:gd name="connsiteX15" fmla="*/ 16331 w 503764"/>
                  <a:gd name="connsiteY15" fmla="*/ 297137 h 617292"/>
                  <a:gd name="connsiteX16" fmla="*/ 101869 w 503764"/>
                  <a:gd name="connsiteY16" fmla="*/ 214841 h 617292"/>
                  <a:gd name="connsiteX17" fmla="*/ 166761 w 503764"/>
                  <a:gd name="connsiteY17" fmla="*/ 196799 h 617292"/>
                  <a:gd name="connsiteX18" fmla="*/ 120355 w 503764"/>
                  <a:gd name="connsiteY18" fmla="*/ 157323 h 617292"/>
                  <a:gd name="connsiteX0" fmla="*/ 119758 w 503167"/>
                  <a:gd name="connsiteY0" fmla="*/ 157323 h 617292"/>
                  <a:gd name="connsiteX1" fmla="*/ 143107 w 503167"/>
                  <a:gd name="connsiteY1" fmla="*/ 28962 h 617292"/>
                  <a:gd name="connsiteX2" fmla="*/ 322403 w 503167"/>
                  <a:gd name="connsiteY2" fmla="*/ 28667 h 617292"/>
                  <a:gd name="connsiteX3" fmla="*/ 345112 w 503167"/>
                  <a:gd name="connsiteY3" fmla="*/ 157864 h 617292"/>
                  <a:gd name="connsiteX4" fmla="*/ 310794 w 503167"/>
                  <a:gd name="connsiteY4" fmla="*/ 191587 h 617292"/>
                  <a:gd name="connsiteX5" fmla="*/ 400568 w 503167"/>
                  <a:gd name="connsiteY5" fmla="*/ 210761 h 617292"/>
                  <a:gd name="connsiteX6" fmla="*/ 486842 w 503167"/>
                  <a:gd name="connsiteY6" fmla="*/ 306282 h 617292"/>
                  <a:gd name="connsiteX7" fmla="*/ 502953 w 503167"/>
                  <a:gd name="connsiteY7" fmla="*/ 424948 h 617292"/>
                  <a:gd name="connsiteX8" fmla="*/ 406120 w 503167"/>
                  <a:gd name="connsiteY8" fmla="*/ 457453 h 617292"/>
                  <a:gd name="connsiteX9" fmla="*/ 388471 w 503167"/>
                  <a:gd name="connsiteY9" fmla="*/ 326388 h 617292"/>
                  <a:gd name="connsiteX10" fmla="*/ 390834 w 503167"/>
                  <a:gd name="connsiteY10" fmla="*/ 606511 h 617292"/>
                  <a:gd name="connsiteX11" fmla="*/ 103520 w 503167"/>
                  <a:gd name="connsiteY11" fmla="*/ 606154 h 617292"/>
                  <a:gd name="connsiteX12" fmla="*/ 78412 w 503167"/>
                  <a:gd name="connsiteY12" fmla="*/ 317098 h 617292"/>
                  <a:gd name="connsiteX13" fmla="*/ 68190 w 503167"/>
                  <a:gd name="connsiteY13" fmla="*/ 443443 h 617292"/>
                  <a:gd name="connsiteX14" fmla="*/ 2457 w 503167"/>
                  <a:gd name="connsiteY14" fmla="*/ 414338 h 617292"/>
                  <a:gd name="connsiteX15" fmla="*/ 15734 w 503167"/>
                  <a:gd name="connsiteY15" fmla="*/ 297137 h 617292"/>
                  <a:gd name="connsiteX16" fmla="*/ 101272 w 503167"/>
                  <a:gd name="connsiteY16" fmla="*/ 214841 h 617292"/>
                  <a:gd name="connsiteX17" fmla="*/ 166164 w 503167"/>
                  <a:gd name="connsiteY17" fmla="*/ 196799 h 617292"/>
                  <a:gd name="connsiteX18" fmla="*/ 119758 w 50316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297137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301562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579 w 501988"/>
                  <a:gd name="connsiteY0" fmla="*/ 157323 h 617292"/>
                  <a:gd name="connsiteX1" fmla="*/ 141928 w 501988"/>
                  <a:gd name="connsiteY1" fmla="*/ 28962 h 617292"/>
                  <a:gd name="connsiteX2" fmla="*/ 321224 w 501988"/>
                  <a:gd name="connsiteY2" fmla="*/ 28667 h 617292"/>
                  <a:gd name="connsiteX3" fmla="*/ 343933 w 501988"/>
                  <a:gd name="connsiteY3" fmla="*/ 157864 h 617292"/>
                  <a:gd name="connsiteX4" fmla="*/ 309615 w 501988"/>
                  <a:gd name="connsiteY4" fmla="*/ 191587 h 617292"/>
                  <a:gd name="connsiteX5" fmla="*/ 399389 w 501988"/>
                  <a:gd name="connsiteY5" fmla="*/ 210761 h 617292"/>
                  <a:gd name="connsiteX6" fmla="*/ 485663 w 501988"/>
                  <a:gd name="connsiteY6" fmla="*/ 306282 h 617292"/>
                  <a:gd name="connsiteX7" fmla="*/ 501774 w 501988"/>
                  <a:gd name="connsiteY7" fmla="*/ 424948 h 617292"/>
                  <a:gd name="connsiteX8" fmla="*/ 404941 w 501988"/>
                  <a:gd name="connsiteY8" fmla="*/ 457453 h 617292"/>
                  <a:gd name="connsiteX9" fmla="*/ 387292 w 501988"/>
                  <a:gd name="connsiteY9" fmla="*/ 326388 h 617292"/>
                  <a:gd name="connsiteX10" fmla="*/ 389655 w 501988"/>
                  <a:gd name="connsiteY10" fmla="*/ 606511 h 617292"/>
                  <a:gd name="connsiteX11" fmla="*/ 102341 w 501988"/>
                  <a:gd name="connsiteY11" fmla="*/ 606154 h 617292"/>
                  <a:gd name="connsiteX12" fmla="*/ 77233 w 501988"/>
                  <a:gd name="connsiteY12" fmla="*/ 317098 h 617292"/>
                  <a:gd name="connsiteX13" fmla="*/ 67011 w 501988"/>
                  <a:gd name="connsiteY13" fmla="*/ 443443 h 617292"/>
                  <a:gd name="connsiteX14" fmla="*/ 1278 w 501988"/>
                  <a:gd name="connsiteY14" fmla="*/ 414338 h 617292"/>
                  <a:gd name="connsiteX15" fmla="*/ 14555 w 501988"/>
                  <a:gd name="connsiteY15" fmla="*/ 301562 h 617292"/>
                  <a:gd name="connsiteX16" fmla="*/ 102304 w 501988"/>
                  <a:gd name="connsiteY16" fmla="*/ 217939 h 617292"/>
                  <a:gd name="connsiteX17" fmla="*/ 164985 w 501988"/>
                  <a:gd name="connsiteY17" fmla="*/ 196799 h 617292"/>
                  <a:gd name="connsiteX18" fmla="*/ 118579 w 501988"/>
                  <a:gd name="connsiteY18" fmla="*/ 157323 h 617292"/>
                  <a:gd name="connsiteX0" fmla="*/ 118371 w 501780"/>
                  <a:gd name="connsiteY0" fmla="*/ 157323 h 617292"/>
                  <a:gd name="connsiteX1" fmla="*/ 141720 w 501780"/>
                  <a:gd name="connsiteY1" fmla="*/ 28962 h 617292"/>
                  <a:gd name="connsiteX2" fmla="*/ 321016 w 501780"/>
                  <a:gd name="connsiteY2" fmla="*/ 28667 h 617292"/>
                  <a:gd name="connsiteX3" fmla="*/ 343725 w 501780"/>
                  <a:gd name="connsiteY3" fmla="*/ 157864 h 617292"/>
                  <a:gd name="connsiteX4" fmla="*/ 309407 w 501780"/>
                  <a:gd name="connsiteY4" fmla="*/ 191587 h 617292"/>
                  <a:gd name="connsiteX5" fmla="*/ 399181 w 501780"/>
                  <a:gd name="connsiteY5" fmla="*/ 210761 h 617292"/>
                  <a:gd name="connsiteX6" fmla="*/ 485455 w 501780"/>
                  <a:gd name="connsiteY6" fmla="*/ 306282 h 617292"/>
                  <a:gd name="connsiteX7" fmla="*/ 501566 w 501780"/>
                  <a:gd name="connsiteY7" fmla="*/ 424948 h 617292"/>
                  <a:gd name="connsiteX8" fmla="*/ 404733 w 501780"/>
                  <a:gd name="connsiteY8" fmla="*/ 457453 h 617292"/>
                  <a:gd name="connsiteX9" fmla="*/ 387084 w 501780"/>
                  <a:gd name="connsiteY9" fmla="*/ 326388 h 617292"/>
                  <a:gd name="connsiteX10" fmla="*/ 389447 w 501780"/>
                  <a:gd name="connsiteY10" fmla="*/ 606511 h 617292"/>
                  <a:gd name="connsiteX11" fmla="*/ 102133 w 501780"/>
                  <a:gd name="connsiteY11" fmla="*/ 606154 h 617292"/>
                  <a:gd name="connsiteX12" fmla="*/ 77025 w 501780"/>
                  <a:gd name="connsiteY12" fmla="*/ 317098 h 617292"/>
                  <a:gd name="connsiteX13" fmla="*/ 66803 w 501780"/>
                  <a:gd name="connsiteY13" fmla="*/ 443443 h 617292"/>
                  <a:gd name="connsiteX14" fmla="*/ 1070 w 501780"/>
                  <a:gd name="connsiteY14" fmla="*/ 414338 h 617292"/>
                  <a:gd name="connsiteX15" fmla="*/ 16116 w 501780"/>
                  <a:gd name="connsiteY15" fmla="*/ 295367 h 617292"/>
                  <a:gd name="connsiteX16" fmla="*/ 102096 w 501780"/>
                  <a:gd name="connsiteY16" fmla="*/ 217939 h 617292"/>
                  <a:gd name="connsiteX17" fmla="*/ 164777 w 501780"/>
                  <a:gd name="connsiteY17" fmla="*/ 196799 h 617292"/>
                  <a:gd name="connsiteX18" fmla="*/ 118371 w 501780"/>
                  <a:gd name="connsiteY18" fmla="*/ 157323 h 617292"/>
                  <a:gd name="connsiteX0" fmla="*/ 118816 w 502225"/>
                  <a:gd name="connsiteY0" fmla="*/ 157323 h 617292"/>
                  <a:gd name="connsiteX1" fmla="*/ 142165 w 502225"/>
                  <a:gd name="connsiteY1" fmla="*/ 28962 h 617292"/>
                  <a:gd name="connsiteX2" fmla="*/ 321461 w 502225"/>
                  <a:gd name="connsiteY2" fmla="*/ 28667 h 617292"/>
                  <a:gd name="connsiteX3" fmla="*/ 344170 w 502225"/>
                  <a:gd name="connsiteY3" fmla="*/ 157864 h 617292"/>
                  <a:gd name="connsiteX4" fmla="*/ 309852 w 502225"/>
                  <a:gd name="connsiteY4" fmla="*/ 191587 h 617292"/>
                  <a:gd name="connsiteX5" fmla="*/ 399626 w 502225"/>
                  <a:gd name="connsiteY5" fmla="*/ 210761 h 617292"/>
                  <a:gd name="connsiteX6" fmla="*/ 485900 w 502225"/>
                  <a:gd name="connsiteY6" fmla="*/ 306282 h 617292"/>
                  <a:gd name="connsiteX7" fmla="*/ 502011 w 502225"/>
                  <a:gd name="connsiteY7" fmla="*/ 424948 h 617292"/>
                  <a:gd name="connsiteX8" fmla="*/ 405178 w 502225"/>
                  <a:gd name="connsiteY8" fmla="*/ 457453 h 617292"/>
                  <a:gd name="connsiteX9" fmla="*/ 387529 w 502225"/>
                  <a:gd name="connsiteY9" fmla="*/ 326388 h 617292"/>
                  <a:gd name="connsiteX10" fmla="*/ 389892 w 502225"/>
                  <a:gd name="connsiteY10" fmla="*/ 606511 h 617292"/>
                  <a:gd name="connsiteX11" fmla="*/ 102578 w 502225"/>
                  <a:gd name="connsiteY11" fmla="*/ 606154 h 617292"/>
                  <a:gd name="connsiteX12" fmla="*/ 77470 w 502225"/>
                  <a:gd name="connsiteY12" fmla="*/ 317098 h 617292"/>
                  <a:gd name="connsiteX13" fmla="*/ 67248 w 502225"/>
                  <a:gd name="connsiteY13" fmla="*/ 443443 h 617292"/>
                  <a:gd name="connsiteX14" fmla="*/ 1515 w 502225"/>
                  <a:gd name="connsiteY14" fmla="*/ 414338 h 617292"/>
                  <a:gd name="connsiteX15" fmla="*/ 16561 w 502225"/>
                  <a:gd name="connsiteY15" fmla="*/ 295367 h 617292"/>
                  <a:gd name="connsiteX16" fmla="*/ 102541 w 502225"/>
                  <a:gd name="connsiteY16" fmla="*/ 217939 h 617292"/>
                  <a:gd name="connsiteX17" fmla="*/ 165222 w 502225"/>
                  <a:gd name="connsiteY17" fmla="*/ 196799 h 617292"/>
                  <a:gd name="connsiteX18" fmla="*/ 118816 w 502225"/>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294" h="617292">
                    <a:moveTo>
                      <a:pt x="118885" y="157323"/>
                    </a:moveTo>
                    <a:cubicBezTo>
                      <a:pt x="87626" y="118730"/>
                      <a:pt x="104660" y="55063"/>
                      <a:pt x="142234" y="28962"/>
                    </a:cubicBezTo>
                    <a:cubicBezTo>
                      <a:pt x="199605" y="-10891"/>
                      <a:pt x="265753" y="-8303"/>
                      <a:pt x="321530" y="28667"/>
                    </a:cubicBezTo>
                    <a:cubicBezTo>
                      <a:pt x="354820" y="50732"/>
                      <a:pt x="378808" y="114283"/>
                      <a:pt x="344239" y="157864"/>
                    </a:cubicBezTo>
                    <a:cubicBezTo>
                      <a:pt x="330910" y="174668"/>
                      <a:pt x="321360" y="183000"/>
                      <a:pt x="309921" y="191587"/>
                    </a:cubicBezTo>
                    <a:cubicBezTo>
                      <a:pt x="339258" y="195412"/>
                      <a:pt x="365910" y="197453"/>
                      <a:pt x="399695" y="210761"/>
                    </a:cubicBezTo>
                    <a:cubicBezTo>
                      <a:pt x="450386" y="230728"/>
                      <a:pt x="467990" y="257713"/>
                      <a:pt x="485969" y="306282"/>
                    </a:cubicBezTo>
                    <a:cubicBezTo>
                      <a:pt x="499400" y="342565"/>
                      <a:pt x="503313" y="376035"/>
                      <a:pt x="502080" y="424948"/>
                    </a:cubicBezTo>
                    <a:cubicBezTo>
                      <a:pt x="474644" y="445241"/>
                      <a:pt x="443960" y="453785"/>
                      <a:pt x="405247" y="457453"/>
                    </a:cubicBezTo>
                    <a:cubicBezTo>
                      <a:pt x="406005" y="421360"/>
                      <a:pt x="403910" y="376325"/>
                      <a:pt x="390694" y="334796"/>
                    </a:cubicBezTo>
                    <a:cubicBezTo>
                      <a:pt x="417049" y="428543"/>
                      <a:pt x="402234" y="505973"/>
                      <a:pt x="389961" y="606511"/>
                    </a:cubicBezTo>
                    <a:cubicBezTo>
                      <a:pt x="298127" y="621292"/>
                      <a:pt x="184950" y="620591"/>
                      <a:pt x="102647" y="606154"/>
                    </a:cubicBezTo>
                    <a:cubicBezTo>
                      <a:pt x="76802" y="535857"/>
                      <a:pt x="53016" y="426242"/>
                      <a:pt x="75327" y="327718"/>
                    </a:cubicBezTo>
                    <a:cubicBezTo>
                      <a:pt x="62868" y="386522"/>
                      <a:pt x="66692" y="412800"/>
                      <a:pt x="67317" y="443443"/>
                    </a:cubicBezTo>
                    <a:cubicBezTo>
                      <a:pt x="37782" y="439894"/>
                      <a:pt x="17348" y="430685"/>
                      <a:pt x="1584" y="414338"/>
                    </a:cubicBezTo>
                    <a:cubicBezTo>
                      <a:pt x="-2081" y="377317"/>
                      <a:pt x="-288" y="333152"/>
                      <a:pt x="16630" y="295367"/>
                    </a:cubicBezTo>
                    <a:cubicBezTo>
                      <a:pt x="39677" y="243893"/>
                      <a:pt x="70757" y="229942"/>
                      <a:pt x="102610" y="217939"/>
                    </a:cubicBezTo>
                    <a:cubicBezTo>
                      <a:pt x="130429" y="207456"/>
                      <a:pt x="140785" y="204220"/>
                      <a:pt x="165291" y="196799"/>
                    </a:cubicBezTo>
                    <a:cubicBezTo>
                      <a:pt x="144368" y="186442"/>
                      <a:pt x="136656" y="179264"/>
                      <a:pt x="118885" y="157323"/>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p:cNvSpPr/>
              <p:nvPr/>
            </p:nvSpPr>
            <p:spPr>
              <a:xfrm>
                <a:off x="104775" y="0"/>
                <a:ext cx="260985" cy="21209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2" name="Rectangle 1"/>
          <p:cNvSpPr/>
          <p:nvPr/>
        </p:nvSpPr>
        <p:spPr>
          <a:xfrm>
            <a:off x="1678844" y="5165229"/>
            <a:ext cx="10634132" cy="769441"/>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GB" sz="4400" b="1" dirty="0" smtClean="0">
                <a:ln/>
                <a:effectLst>
                  <a:outerShdw blurRad="60007" dist="310007" dir="7680000" sy="30000" kx="1300200" algn="ctr" rotWithShape="0">
                    <a:prstClr val="black">
                      <a:alpha val="32000"/>
                    </a:prstClr>
                  </a:outerShdw>
                </a:effectLst>
                <a:latin typeface="Candara" panose="020E0502030303020204" pitchFamily="34" charset="0"/>
              </a:rPr>
              <a:t>Session 1: Introducing the Bystander</a:t>
            </a:r>
            <a:endParaRPr lang="en-GB" sz="4400" b="1" dirty="0">
              <a:ln/>
              <a:effectLst>
                <a:outerShdw blurRad="60007" dist="310007" dir="7680000" sy="30000" kx="1300200" algn="ctr" rotWithShape="0">
                  <a:prstClr val="black">
                    <a:alpha val="32000"/>
                  </a:prstClr>
                </a:outerShdw>
              </a:effectLst>
              <a:latin typeface="Candara" panose="020E0502030303020204" pitchFamily="34" charset="0"/>
            </a:endParaRPr>
          </a:p>
        </p:txBody>
      </p:sp>
      <p:sp>
        <p:nvSpPr>
          <p:cNvPr id="12" name="Rectangle 10"/>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Rectangle 11"/>
          <p:cNvSpPr>
            <a:spLocks noChangeArrowheads="1"/>
          </p:cNvSpPr>
          <p:nvPr/>
        </p:nvSpPr>
        <p:spPr bwMode="auto">
          <a:xfrm>
            <a:off x="1169988"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4" name="Rectangle 22"/>
          <p:cNvSpPr>
            <a:spLocks noChangeArrowheads="1"/>
          </p:cNvSpPr>
          <p:nvPr/>
        </p:nvSpPr>
        <p:spPr bwMode="auto">
          <a:xfrm>
            <a:off x="6995910" y="510772"/>
            <a:ext cx="4353382" cy="40934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normalizeH="0" baseline="0" dirty="0" smtClean="0">
                <a:ln/>
                <a:solidFill>
                  <a:srgbClr val="FF0000"/>
                </a:solidFill>
                <a:effectLst>
                  <a:outerShdw blurRad="50800" dist="38100" dir="2700000" algn="tl" rotWithShape="0">
                    <a:prstClr val="black">
                      <a:alpha val="40000"/>
                    </a:prstClr>
                  </a:outerShdw>
                </a:effectLst>
                <a:latin typeface="Candara" panose="020E0502030303020204" pitchFamily="34" charset="0"/>
                <a:ea typeface="Calibri" panose="020F0502020204030204" pitchFamily="34" charset="0"/>
                <a:cs typeface="Lucida Sans" panose="020B0602040502020204" pitchFamily="34" charset="0"/>
              </a:rPr>
              <a:t>The Scottish</a:t>
            </a:r>
            <a:endParaRPr kumimoji="0" lang="en-GB" altLang="en-US" sz="6000" b="1" i="0" u="none" strike="noStrike" normalizeH="0" baseline="0" dirty="0" smtClean="0">
              <a:ln/>
              <a:solidFill>
                <a:srgbClr val="FF0000"/>
              </a:solidFill>
              <a:effectLst>
                <a:outerShdw blurRad="50800" dist="38100" dir="2700000" algn="tl" rotWithShape="0">
                  <a:prstClr val="black">
                    <a:alpha val="40000"/>
                  </a:prstClr>
                </a:outerShdw>
              </a:effectLst>
              <a:latin typeface="Candara" panose="020E0502030303020204" pitchFamily="34" charset="0"/>
              <a:ea typeface="Calibri" panose="020F0502020204030204" pitchFamily="34" charset="0"/>
              <a:cs typeface="Lucida Sans" panose="020B06020405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6000" b="1" i="0" u="none" strike="noStrike" normalizeH="0" baseline="0" dirty="0" smtClean="0">
                <a:ln/>
                <a:solidFill>
                  <a:srgbClr val="FF0000"/>
                </a:solidFill>
                <a:effectLst>
                  <a:outerShdw blurRad="50800" dist="38100" dir="2700000" algn="tl" rotWithShape="0">
                    <a:prstClr val="black">
                      <a:alpha val="40000"/>
                    </a:prstClr>
                  </a:outerShdw>
                </a:effectLst>
                <a:latin typeface="Candara" panose="020E0502030303020204" pitchFamily="34" charset="0"/>
                <a:ea typeface="Calibri" panose="020F0502020204030204" pitchFamily="34" charset="0"/>
                <a:cs typeface="Lucida Sans" panose="020B0602040502020204" pitchFamily="34" charset="0"/>
              </a:rPr>
              <a:t>Intervention Initiative</a:t>
            </a:r>
          </a:p>
          <a:p>
            <a:pPr marL="0" marR="0" lvl="0" indent="0" defTabSz="914400" rtl="0" eaLnBrk="0" fontAlgn="base" latinLnBrk="0" hangingPunct="0">
              <a:lnSpc>
                <a:spcPct val="100000"/>
              </a:lnSpc>
              <a:spcBef>
                <a:spcPct val="0"/>
              </a:spcBef>
              <a:spcAft>
                <a:spcPct val="0"/>
              </a:spcAft>
              <a:buClrTx/>
              <a:buSzTx/>
              <a:buFontTx/>
              <a:buNone/>
              <a:tabLst/>
            </a:pPr>
            <a:r>
              <a:rPr lang="en-GB" altLang="en-US" sz="4400" b="1" dirty="0" smtClean="0">
                <a:ln/>
                <a:solidFill>
                  <a:srgbClr val="92D050"/>
                </a:solidFill>
                <a:effectLst>
                  <a:outerShdw blurRad="50800" dist="38100" dir="2700000" algn="tl" rotWithShape="0">
                    <a:prstClr val="black">
                      <a:alpha val="40000"/>
                    </a:prstClr>
                  </a:outerShdw>
                </a:effectLst>
                <a:latin typeface="Candara" panose="020E0502030303020204" pitchFamily="34" charset="0"/>
                <a:cs typeface="Lucida Sans" panose="020B0602040502020204" pitchFamily="34" charset="0"/>
              </a:rPr>
              <a:t>Bystander Training</a:t>
            </a:r>
            <a:r>
              <a:rPr kumimoji="0" lang="en-GB" altLang="en-US" sz="4400" b="1" i="0" u="none" strike="noStrike" normalizeH="0" baseline="0" dirty="0" smtClean="0">
                <a:ln/>
                <a:solidFill>
                  <a:srgbClr val="92D050"/>
                </a:solidFill>
                <a:effectLst>
                  <a:outerShdw blurRad="50800" dist="38100" dir="2700000" algn="tl" rotWithShape="0">
                    <a:prstClr val="black">
                      <a:alpha val="40000"/>
                    </a:prstClr>
                  </a:outerShdw>
                </a:effectLst>
              </a:rPr>
              <a:t> </a:t>
            </a:r>
            <a:endParaRPr kumimoji="0" lang="en-GB" altLang="en-US" sz="4400" b="1" i="0" u="none" strike="noStrike" normalizeH="0" baseline="0" dirty="0" smtClean="0">
              <a:ln/>
              <a:solidFill>
                <a:srgbClr val="92D050"/>
              </a:solidFill>
              <a:effectLst>
                <a:outerShdw blurRad="50800" dist="38100" dir="2700000" algn="tl" rotWithShape="0">
                  <a:prstClr val="black">
                    <a:alpha val="40000"/>
                  </a:prstClr>
                </a:outerShdw>
              </a:effectLst>
              <a:latin typeface="Arial" panose="020B0604020202020204" pitchFamily="34" charset="0"/>
            </a:endParaRPr>
          </a:p>
        </p:txBody>
      </p:sp>
      <p:sp>
        <p:nvSpPr>
          <p:cNvPr id="13" name="Slide Number Placeholder 12"/>
          <p:cNvSpPr>
            <a:spLocks noGrp="1"/>
          </p:cNvSpPr>
          <p:nvPr>
            <p:ph type="sldNum" sz="quarter" idx="10"/>
          </p:nvPr>
        </p:nvSpPr>
        <p:spPr/>
        <p:txBody>
          <a:bodyPr/>
          <a:lstStyle/>
          <a:p>
            <a:fld id="{66F65FB4-4995-4333-AAF6-F87CB16DE276}" type="slidenum">
              <a:rPr lang="en-GB" smtClean="0"/>
              <a:t>1</a:t>
            </a:fld>
            <a:endParaRPr lang="en-GB"/>
          </a:p>
        </p:txBody>
      </p:sp>
    </p:spTree>
    <p:extLst>
      <p:ext uri="{BB962C8B-B14F-4D97-AF65-F5344CB8AC3E}">
        <p14:creationId xmlns:p14="http://schemas.microsoft.com/office/powerpoint/2010/main" val="3768256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97787" y="1175870"/>
            <a:ext cx="5075062" cy="4389201"/>
            <a:chOff x="2751175" y="1270000"/>
            <a:chExt cx="5075062" cy="4389201"/>
          </a:xfrm>
        </p:grpSpPr>
        <p:sp>
          <p:nvSpPr>
            <p:cNvPr id="7" name="Oval 6"/>
            <p:cNvSpPr/>
            <p:nvPr/>
          </p:nvSpPr>
          <p:spPr>
            <a:xfrm>
              <a:off x="2751175" y="1290401"/>
              <a:ext cx="4368800" cy="4368800"/>
            </a:xfrm>
            <a:prstGeom prst="ellipse">
              <a:avLst/>
            </a:prstGeom>
            <a:solidFill>
              <a:srgbClr val="92D050">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Oval 7"/>
            <p:cNvSpPr/>
            <p:nvPr/>
          </p:nvSpPr>
          <p:spPr>
            <a:xfrm>
              <a:off x="3457437" y="1270000"/>
              <a:ext cx="4368800" cy="4368800"/>
            </a:xfrm>
            <a:prstGeom prst="ellipse">
              <a:avLst/>
            </a:prstGeom>
            <a:solidFill>
              <a:srgbClr val="C00000">
                <a:alpha val="8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p:cNvSpPr/>
            <p:nvPr/>
          </p:nvSpPr>
          <p:spPr>
            <a:xfrm>
              <a:off x="3545920" y="3269734"/>
              <a:ext cx="3574055" cy="369332"/>
            </a:xfrm>
            <a:prstGeom prst="rect">
              <a:avLst/>
            </a:prstGeom>
          </p:spPr>
          <p:txBody>
            <a:bodyPr wrap="none">
              <a:spAutoFit/>
            </a:bodyPr>
            <a:lstStyle/>
            <a:p>
              <a:pPr algn="ctr"/>
              <a:r>
                <a:rPr lang="en-GB" dirty="0" smtClean="0">
                  <a:solidFill>
                    <a:schemeClr val="bg1"/>
                  </a:solidFill>
                  <a:latin typeface="Franklin Gothic Heavy" panose="020B0903020102020204" pitchFamily="34" charset="0"/>
                </a:rPr>
                <a:t>Acceptable/Majority Behaviour</a:t>
              </a:r>
              <a:endParaRPr lang="en-GB" dirty="0">
                <a:solidFill>
                  <a:schemeClr val="bg1"/>
                </a:solidFill>
                <a:latin typeface="Franklin Gothic Heavy" panose="020B0903020102020204" pitchFamily="34" charset="0"/>
              </a:endParaRPr>
            </a:p>
          </p:txBody>
        </p:sp>
      </p:grpSp>
      <p:sp>
        <p:nvSpPr>
          <p:cNvPr id="3" name="Rectangle 2"/>
          <p:cNvSpPr/>
          <p:nvPr/>
        </p:nvSpPr>
        <p:spPr>
          <a:xfrm>
            <a:off x="493058" y="1175870"/>
            <a:ext cx="4987870" cy="3539430"/>
          </a:xfrm>
          <a:prstGeom prst="rect">
            <a:avLst/>
          </a:prstGeom>
        </p:spPr>
        <p:txBody>
          <a:bodyPr wrap="square">
            <a:spAutoFit/>
          </a:bodyPr>
          <a:lstStyle/>
          <a:p>
            <a:r>
              <a:rPr lang="en-GB" sz="3200" b="1" dirty="0">
                <a:latin typeface="Candara" panose="020E0502030303020204" pitchFamily="34" charset="0"/>
              </a:rPr>
              <a:t>But from the perspective of those in the </a:t>
            </a:r>
            <a:r>
              <a:rPr lang="en-GB" sz="3200" b="1" dirty="0">
                <a:solidFill>
                  <a:schemeClr val="accent2">
                    <a:lumMod val="75000"/>
                  </a:schemeClr>
                </a:solidFill>
                <a:latin typeface="Candara" panose="020E0502030303020204" pitchFamily="34" charset="0"/>
              </a:rPr>
              <a:t>minority</a:t>
            </a:r>
            <a:r>
              <a:rPr lang="en-GB" sz="3200" b="1" dirty="0">
                <a:latin typeface="Candara" panose="020E0502030303020204" pitchFamily="34" charset="0"/>
              </a:rPr>
              <a:t> – </a:t>
            </a:r>
          </a:p>
          <a:p>
            <a:endParaRPr lang="en-GB" sz="3200" b="1" dirty="0">
              <a:latin typeface="Candara" panose="020E0502030303020204" pitchFamily="34" charset="0"/>
            </a:endParaRPr>
          </a:p>
          <a:p>
            <a:r>
              <a:rPr lang="en-GB" sz="3200" b="1" dirty="0">
                <a:latin typeface="Candara" panose="020E0502030303020204" pitchFamily="34" charset="0"/>
              </a:rPr>
              <a:t>they believe they are in the </a:t>
            </a:r>
            <a:r>
              <a:rPr lang="en-GB" sz="3200" b="1" dirty="0">
                <a:solidFill>
                  <a:schemeClr val="accent3">
                    <a:lumMod val="75000"/>
                  </a:schemeClr>
                </a:solidFill>
                <a:latin typeface="Candara" panose="020E0502030303020204" pitchFamily="34" charset="0"/>
              </a:rPr>
              <a:t>majority</a:t>
            </a:r>
            <a:r>
              <a:rPr lang="en-GB" sz="3200" b="1" dirty="0">
                <a:latin typeface="Candara" panose="020E0502030303020204" pitchFamily="34" charset="0"/>
              </a:rPr>
              <a:t> (false consensus) and that their behaviour is not </a:t>
            </a:r>
            <a:r>
              <a:rPr lang="en-GB" sz="3200" b="1" dirty="0" smtClean="0">
                <a:latin typeface="Candara" panose="020E0502030303020204" pitchFamily="34" charset="0"/>
              </a:rPr>
              <a:t>problematic.</a:t>
            </a:r>
            <a:endParaRPr lang="en-GB" sz="3200" b="1" dirty="0">
              <a:latin typeface="Candara" panose="020E0502030303020204" pitchFamily="34"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10266587" y="2478703"/>
            <a:ext cx="1487978" cy="1763134"/>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4" name="Slide Number Placeholder 3"/>
          <p:cNvSpPr>
            <a:spLocks noGrp="1"/>
          </p:cNvSpPr>
          <p:nvPr>
            <p:ph type="sldNum" sz="quarter" idx="4294967295"/>
          </p:nvPr>
        </p:nvSpPr>
        <p:spPr/>
        <p:txBody>
          <a:bodyPr/>
          <a:lstStyle/>
          <a:p>
            <a:fld id="{E86F2E8C-0A13-4E69-9F47-17C03A55EB2A}" type="slidenum">
              <a:rPr lang="en-GB" smtClean="0"/>
              <a:t>10</a:t>
            </a:fld>
            <a:endParaRPr lang="en-GB"/>
          </a:p>
        </p:txBody>
      </p:sp>
    </p:spTree>
    <p:extLst>
      <p:ext uri="{BB962C8B-B14F-4D97-AF65-F5344CB8AC3E}">
        <p14:creationId xmlns:p14="http://schemas.microsoft.com/office/powerpoint/2010/main" val="3731179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71894" y="382601"/>
            <a:ext cx="5280163" cy="646331"/>
          </a:xfrm>
          <a:prstGeom prst="rect">
            <a:avLst/>
          </a:prstGeom>
        </p:spPr>
        <p:txBody>
          <a:bodyPr wrap="none">
            <a:spAutoFit/>
          </a:bodyPr>
          <a:lstStyle/>
          <a:p>
            <a:r>
              <a:rPr lang="en-GB" sz="3600" b="1" dirty="0" smtClean="0">
                <a:latin typeface="Candara" panose="020E0502030303020204" pitchFamily="34" charset="0"/>
              </a:rPr>
              <a:t>Where We Need to Get To</a:t>
            </a:r>
            <a:endParaRPr lang="en-GB" sz="3600" b="1" dirty="0">
              <a:latin typeface="Candara" panose="020E0502030303020204" pitchFamily="34" charset="0"/>
            </a:endParaRPr>
          </a:p>
        </p:txBody>
      </p:sp>
      <p:sp>
        <p:nvSpPr>
          <p:cNvPr id="7" name="Oval 6"/>
          <p:cNvSpPr/>
          <p:nvPr/>
        </p:nvSpPr>
        <p:spPr>
          <a:xfrm>
            <a:off x="1203856" y="1270000"/>
            <a:ext cx="4368800" cy="4368800"/>
          </a:xfrm>
          <a:prstGeom prst="ellipse">
            <a:avLst/>
          </a:prstGeom>
          <a:solidFill>
            <a:srgbClr val="92D050">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Oval 7"/>
          <p:cNvSpPr/>
          <p:nvPr/>
        </p:nvSpPr>
        <p:spPr>
          <a:xfrm>
            <a:off x="5452043" y="2899136"/>
            <a:ext cx="1110529" cy="1110529"/>
          </a:xfrm>
          <a:prstGeom prst="ellipse">
            <a:avLst/>
          </a:prstGeom>
          <a:solidFill>
            <a:srgbClr val="C00000">
              <a:alpha val="8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p:cNvSpPr/>
          <p:nvPr/>
        </p:nvSpPr>
        <p:spPr>
          <a:xfrm>
            <a:off x="2127395" y="2423349"/>
            <a:ext cx="2521723" cy="2062103"/>
          </a:xfrm>
          <a:prstGeom prst="rect">
            <a:avLst/>
          </a:prstGeom>
        </p:spPr>
        <p:txBody>
          <a:bodyPr wrap="square">
            <a:spAutoFit/>
          </a:bodyPr>
          <a:lstStyle/>
          <a:p>
            <a:pPr algn="ctr"/>
            <a:r>
              <a:rPr lang="en-GB" sz="3200" b="1" dirty="0" smtClean="0">
                <a:latin typeface="Candara" panose="020E0502030303020204" pitchFamily="34" charset="0"/>
              </a:rPr>
              <a:t>Healthy &amp; Positive Majority Behaviour</a:t>
            </a:r>
            <a:endParaRPr lang="en-GB" sz="3200" b="1" dirty="0">
              <a:latin typeface="Candara" panose="020E0502030303020204" pitchFamily="34" charset="0"/>
            </a:endParaRPr>
          </a:p>
        </p:txBody>
      </p:sp>
      <p:sp>
        <p:nvSpPr>
          <p:cNvPr id="2" name="Right Arrow 1"/>
          <p:cNvSpPr/>
          <p:nvPr/>
        </p:nvSpPr>
        <p:spPr>
          <a:xfrm rot="10800000">
            <a:off x="6562571" y="3270250"/>
            <a:ext cx="4651297" cy="368297"/>
          </a:xfrm>
          <a:prstGeom prst="rightArrow">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1" name="Rectangle 10"/>
          <p:cNvSpPr/>
          <p:nvPr/>
        </p:nvSpPr>
        <p:spPr>
          <a:xfrm>
            <a:off x="6938586" y="2052894"/>
            <a:ext cx="4339055" cy="1323439"/>
          </a:xfrm>
          <a:prstGeom prst="rect">
            <a:avLst/>
          </a:prstGeom>
        </p:spPr>
        <p:txBody>
          <a:bodyPr wrap="square">
            <a:spAutoFit/>
          </a:bodyPr>
          <a:lstStyle/>
          <a:p>
            <a:r>
              <a:rPr lang="en-GB" sz="2000" b="1" dirty="0" smtClean="0">
                <a:latin typeface="Candara" panose="020E0502030303020204" pitchFamily="34" charset="0"/>
              </a:rPr>
              <a:t>Unacceptable behaviour becomes SO socially rejected (clearly defined as unacceptable) that most people stop doing it.</a:t>
            </a:r>
            <a:endParaRPr lang="en-GB" sz="2000" b="1" dirty="0">
              <a:latin typeface="Candara" panose="020E0502030303020204" pitchFamily="34" charset="0"/>
            </a:endParaRPr>
          </a:p>
        </p:txBody>
      </p:sp>
      <p:sp>
        <p:nvSpPr>
          <p:cNvPr id="3" name="Slide Number Placeholder 2"/>
          <p:cNvSpPr>
            <a:spLocks noGrp="1"/>
          </p:cNvSpPr>
          <p:nvPr>
            <p:ph type="sldNum" sz="quarter" idx="4294967295"/>
          </p:nvPr>
        </p:nvSpPr>
        <p:spPr/>
        <p:txBody>
          <a:bodyPr/>
          <a:lstStyle/>
          <a:p>
            <a:fld id="{E86F2E8C-0A13-4E69-9F47-17C03A55EB2A}" type="slidenum">
              <a:rPr lang="en-GB" smtClean="0"/>
              <a:t>11</a:t>
            </a:fld>
            <a:endParaRPr lang="en-GB"/>
          </a:p>
        </p:txBody>
      </p:sp>
    </p:spTree>
    <p:extLst>
      <p:ext uri="{BB962C8B-B14F-4D97-AF65-F5344CB8AC3E}">
        <p14:creationId xmlns:p14="http://schemas.microsoft.com/office/powerpoint/2010/main" val="4216632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5829" y="378990"/>
            <a:ext cx="7372531" cy="646331"/>
          </a:xfrm>
          <a:prstGeom prst="rect">
            <a:avLst/>
          </a:prstGeom>
        </p:spPr>
        <p:txBody>
          <a:bodyPr wrap="none">
            <a:spAutoFit/>
          </a:bodyPr>
          <a:lstStyle/>
          <a:p>
            <a:r>
              <a:rPr lang="en-GB" sz="3600" b="1" dirty="0">
                <a:latin typeface="Candara" panose="020E0502030303020204" pitchFamily="34" charset="0"/>
              </a:rPr>
              <a:t>How can we help to alter behaviour?</a:t>
            </a:r>
          </a:p>
        </p:txBody>
      </p:sp>
      <p:sp>
        <p:nvSpPr>
          <p:cNvPr id="12" name="Right Arrow 11"/>
          <p:cNvSpPr/>
          <p:nvPr/>
        </p:nvSpPr>
        <p:spPr>
          <a:xfrm>
            <a:off x="4327500" y="2993033"/>
            <a:ext cx="3630706" cy="1116106"/>
          </a:xfrm>
          <a:prstGeom prst="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Rectangle 12"/>
          <p:cNvSpPr/>
          <p:nvPr/>
        </p:nvSpPr>
        <p:spPr>
          <a:xfrm>
            <a:off x="4866237" y="1187355"/>
            <a:ext cx="2196435" cy="450892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GB" sz="28700" dirty="0" smtClean="0">
                <a:solidFill>
                  <a:srgbClr val="92D050"/>
                </a:solidFill>
                <a:latin typeface="Franklin Gothic Heavy" panose="020B0903020102020204" pitchFamily="34" charset="0"/>
              </a:rPr>
              <a:t>?</a:t>
            </a:r>
            <a:endParaRPr lang="en-GB" sz="28700" dirty="0">
              <a:solidFill>
                <a:srgbClr val="92D050"/>
              </a:solidFill>
              <a:latin typeface="Franklin Gothic Heavy" panose="020B090302010202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l="9095" r="9095" b="2204"/>
          <a:stretch>
            <a:fillRect/>
          </a:stretch>
        </p:blipFill>
        <p:spPr>
          <a:xfrm>
            <a:off x="8363571" y="2584931"/>
            <a:ext cx="1737638" cy="212352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8" name="Picture 7"/>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2186247" y="2553524"/>
            <a:ext cx="1735888" cy="1995124"/>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2" name="Slide Number Placeholder 1"/>
          <p:cNvSpPr>
            <a:spLocks noGrp="1"/>
          </p:cNvSpPr>
          <p:nvPr>
            <p:ph type="sldNum" sz="quarter" idx="4294967295"/>
          </p:nvPr>
        </p:nvSpPr>
        <p:spPr/>
        <p:txBody>
          <a:bodyPr/>
          <a:lstStyle/>
          <a:p>
            <a:fld id="{E86F2E8C-0A13-4E69-9F47-17C03A55EB2A}" type="slidenum">
              <a:rPr lang="en-GB" smtClean="0"/>
              <a:t>12</a:t>
            </a:fld>
            <a:endParaRPr lang="en-GB"/>
          </a:p>
        </p:txBody>
      </p:sp>
    </p:spTree>
    <p:extLst>
      <p:ext uri="{BB962C8B-B14F-4D97-AF65-F5344CB8AC3E}">
        <p14:creationId xmlns:p14="http://schemas.microsoft.com/office/powerpoint/2010/main" val="2240894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7324" y="599365"/>
            <a:ext cx="8389726" cy="3903615"/>
            <a:chOff x="1970708" y="541176"/>
            <a:chExt cx="8389726" cy="3903615"/>
          </a:xfrm>
        </p:grpSpPr>
        <p:sp>
          <p:nvSpPr>
            <p:cNvPr id="4" name="Rounded Rectangular Callout 3"/>
            <p:cNvSpPr/>
            <p:nvPr/>
          </p:nvSpPr>
          <p:spPr>
            <a:xfrm>
              <a:off x="2848695" y="541176"/>
              <a:ext cx="1331259" cy="913213"/>
            </a:xfrm>
            <a:prstGeom prst="wedgeRoundRectCallout">
              <a:avLst>
                <a:gd name="adj1" fmla="val -43055"/>
                <a:gd name="adj2" fmla="val 87533"/>
                <a:gd name="adj3" fmla="val 16667"/>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solidFill>
                    <a:schemeClr val="tx1"/>
                  </a:solidFill>
                  <a:latin typeface="Candara" panose="020E0502030303020204" pitchFamily="34" charset="0"/>
                </a:rPr>
                <a:t>Not cool</a:t>
              </a:r>
              <a:endParaRPr lang="en-GB" b="1" dirty="0">
                <a:solidFill>
                  <a:schemeClr val="tx1"/>
                </a:solidFill>
                <a:latin typeface="Candara" panose="020E0502030303020204" pitchFamily="34" charset="0"/>
              </a:endParaRPr>
            </a:p>
          </p:txBody>
        </p:sp>
        <p:sp>
          <p:nvSpPr>
            <p:cNvPr id="15" name="Rounded Rectangular Callout 14"/>
            <p:cNvSpPr/>
            <p:nvPr/>
          </p:nvSpPr>
          <p:spPr>
            <a:xfrm>
              <a:off x="6623295" y="552160"/>
              <a:ext cx="1331259" cy="913213"/>
            </a:xfrm>
            <a:prstGeom prst="wedgeRoundRectCallout">
              <a:avLst>
                <a:gd name="adj1" fmla="val -43055"/>
                <a:gd name="adj2" fmla="val 87533"/>
                <a:gd name="adj3" fmla="val 16667"/>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solidFill>
                    <a:schemeClr val="tx1"/>
                  </a:solidFill>
                  <a:latin typeface="Candara" panose="020E0502030303020204" pitchFamily="34" charset="0"/>
                </a:rPr>
                <a:t>Not okay</a:t>
              </a:r>
              <a:endParaRPr lang="en-GB" b="1" dirty="0">
                <a:solidFill>
                  <a:schemeClr val="tx1"/>
                </a:solidFill>
                <a:latin typeface="Candara" panose="020E0502030303020204" pitchFamily="34" charset="0"/>
              </a:endParaRPr>
            </a:p>
          </p:txBody>
        </p:sp>
        <p:sp>
          <p:nvSpPr>
            <p:cNvPr id="16" name="Rounded Rectangular Callout 15"/>
            <p:cNvSpPr/>
            <p:nvPr/>
          </p:nvSpPr>
          <p:spPr>
            <a:xfrm>
              <a:off x="9029175" y="541176"/>
              <a:ext cx="1331259" cy="913213"/>
            </a:xfrm>
            <a:prstGeom prst="wedgeRoundRectCallout">
              <a:avLst>
                <a:gd name="adj1" fmla="val 51895"/>
                <a:gd name="adj2" fmla="val 80171"/>
                <a:gd name="adj3" fmla="val 16667"/>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solidFill>
                    <a:schemeClr val="tx1"/>
                  </a:solidFill>
                  <a:latin typeface="Candara" panose="020E0502030303020204" pitchFamily="34" charset="0"/>
                </a:rPr>
                <a:t>You’re better than that</a:t>
              </a:r>
              <a:endParaRPr lang="en-GB" b="1" dirty="0">
                <a:solidFill>
                  <a:schemeClr val="tx1"/>
                </a:solidFill>
                <a:latin typeface="Candara" panose="020E0502030303020204" pitchFamily="34" charset="0"/>
              </a:endParaRPr>
            </a:p>
          </p:txBody>
        </p:sp>
        <p:sp>
          <p:nvSpPr>
            <p:cNvPr id="17" name="Rounded Rectangular Callout 16"/>
            <p:cNvSpPr/>
            <p:nvPr/>
          </p:nvSpPr>
          <p:spPr>
            <a:xfrm>
              <a:off x="8208338" y="3063667"/>
              <a:ext cx="1954999" cy="1381124"/>
            </a:xfrm>
            <a:prstGeom prst="wedgeRoundRectCallout">
              <a:avLst>
                <a:gd name="adj1" fmla="val -40515"/>
                <a:gd name="adj2" fmla="val 73452"/>
                <a:gd name="adj3" fmla="val 16667"/>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solidFill>
                    <a:schemeClr val="tx1"/>
                  </a:solidFill>
                  <a:latin typeface="Candara" panose="020E0502030303020204" pitchFamily="34" charset="0"/>
                </a:rPr>
                <a:t>This is making me uncomfortable</a:t>
              </a:r>
              <a:endParaRPr lang="en-GB" b="1" dirty="0">
                <a:solidFill>
                  <a:schemeClr val="tx1"/>
                </a:solidFill>
                <a:latin typeface="Candara" panose="020E0502030303020204" pitchFamily="34" charset="0"/>
              </a:endParaRPr>
            </a:p>
          </p:txBody>
        </p:sp>
        <p:sp>
          <p:nvSpPr>
            <p:cNvPr id="18" name="Rounded Rectangular Callout 17"/>
            <p:cNvSpPr/>
            <p:nvPr/>
          </p:nvSpPr>
          <p:spPr>
            <a:xfrm>
              <a:off x="1970708" y="3425118"/>
              <a:ext cx="1331259" cy="913213"/>
            </a:xfrm>
            <a:prstGeom prst="wedgeRoundRectCallout">
              <a:avLst>
                <a:gd name="adj1" fmla="val 47854"/>
                <a:gd name="adj2" fmla="val 87533"/>
                <a:gd name="adj3" fmla="val 16667"/>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solidFill>
                    <a:schemeClr val="tx1"/>
                  </a:solidFill>
                  <a:latin typeface="Candara" panose="020E0502030303020204" pitchFamily="34" charset="0"/>
                </a:rPr>
                <a:t>Don’t be an eejit</a:t>
              </a:r>
              <a:endParaRPr lang="en-GB" b="1" dirty="0">
                <a:solidFill>
                  <a:schemeClr val="tx1"/>
                </a:solidFill>
                <a:latin typeface="Candara" panose="020E0502030303020204" pitchFamily="34" charset="0"/>
              </a:endParaRPr>
            </a:p>
          </p:txBody>
        </p:sp>
      </p:grpSp>
      <p:pic>
        <p:nvPicPr>
          <p:cNvPr id="22" name="Picture 21"/>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4647184" y="3754229"/>
            <a:ext cx="1487978" cy="1763134"/>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23" name="Picture 22"/>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1047703" y="1455453"/>
            <a:ext cx="1445826" cy="188634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24" name="Picture 23"/>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2498941" y="4197740"/>
            <a:ext cx="1445826" cy="188634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25" name="Picture 24"/>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4668260" y="1366784"/>
            <a:ext cx="1445826" cy="188634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26" name="Picture 25"/>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9797050" y="1512578"/>
            <a:ext cx="1445826" cy="188634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27" name="Picture 26"/>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6725540" y="4635653"/>
            <a:ext cx="1445826" cy="188634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3" name="Slide Number Placeholder 2"/>
          <p:cNvSpPr>
            <a:spLocks noGrp="1"/>
          </p:cNvSpPr>
          <p:nvPr>
            <p:ph type="sldNum" sz="quarter" idx="4294967295"/>
          </p:nvPr>
        </p:nvSpPr>
        <p:spPr/>
        <p:txBody>
          <a:bodyPr/>
          <a:lstStyle/>
          <a:p>
            <a:fld id="{E86F2E8C-0A13-4E69-9F47-17C03A55EB2A}" type="slidenum">
              <a:rPr lang="en-GB" smtClean="0"/>
              <a:t>13</a:t>
            </a:fld>
            <a:endParaRPr lang="en-GB"/>
          </a:p>
        </p:txBody>
      </p:sp>
    </p:spTree>
    <p:extLst>
      <p:ext uri="{BB962C8B-B14F-4D97-AF65-F5344CB8AC3E}">
        <p14:creationId xmlns:p14="http://schemas.microsoft.com/office/powerpoint/2010/main" val="523985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25067" y="806020"/>
            <a:ext cx="5181601" cy="5078313"/>
          </a:xfrm>
          <a:prstGeom prst="rect">
            <a:avLst/>
          </a:prstGeom>
        </p:spPr>
        <p:txBody>
          <a:bodyPr wrap="square">
            <a:spAutoFit/>
          </a:bodyPr>
          <a:lstStyle/>
          <a:p>
            <a:pPr algn="ctr"/>
            <a:r>
              <a:rPr lang="en-GB" sz="5400" b="1" dirty="0" smtClean="0">
                <a:solidFill>
                  <a:schemeClr val="accent3"/>
                </a:solidFill>
                <a:latin typeface="Candara" panose="020E0502030303020204" pitchFamily="34" charset="0"/>
              </a:rPr>
              <a:t>Only intervene when it is safe for you to do so. If not safe, in an emergency, dial 999.</a:t>
            </a:r>
            <a:endParaRPr lang="en-GB" sz="5400" b="1" dirty="0">
              <a:solidFill>
                <a:schemeClr val="accent3"/>
              </a:solidFill>
              <a:latin typeface="Candara" panose="020E0502030303020204" pitchFamily="34" charset="0"/>
            </a:endParaRPr>
          </a:p>
        </p:txBody>
      </p:sp>
      <p:pic>
        <p:nvPicPr>
          <p:cNvPr id="3076" name="Picture 4" descr="Image result for golden rule"/>
          <p:cNvPicPr>
            <a:picLocks noChangeAspect="1" noChangeArrowheads="1"/>
          </p:cNvPicPr>
          <p:nvPr/>
        </p:nvPicPr>
        <p:blipFill rotWithShape="1">
          <a:blip r:embed="rId2">
            <a:extLst>
              <a:ext uri="{28A0092B-C50C-407E-A947-70E740481C1C}">
                <a14:useLocalDpi xmlns:a14="http://schemas.microsoft.com/office/drawing/2010/main" val="0"/>
              </a:ext>
            </a:extLst>
          </a:blip>
          <a:srcRect l="1317" t="16115" r="2036" b="15158"/>
          <a:stretch/>
        </p:blipFill>
        <p:spPr bwMode="auto">
          <a:xfrm>
            <a:off x="355600" y="719667"/>
            <a:ext cx="4817533" cy="51646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66F65FB4-4995-4333-AAF6-F87CB16DE276}" type="slidenum">
              <a:rPr lang="en-GB" smtClean="0"/>
              <a:t>14</a:t>
            </a:fld>
            <a:endParaRPr lang="en-GB"/>
          </a:p>
        </p:txBody>
      </p:sp>
    </p:spTree>
    <p:extLst>
      <p:ext uri="{BB962C8B-B14F-4D97-AF65-F5344CB8AC3E}">
        <p14:creationId xmlns:p14="http://schemas.microsoft.com/office/powerpoint/2010/main" val="2008999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key message"/>
          <p:cNvPicPr>
            <a:picLocks noChangeAspect="1" noChangeArrowheads="1"/>
          </p:cNvPicPr>
          <p:nvPr/>
        </p:nvPicPr>
        <p:blipFill rotWithShape="1">
          <a:blip r:embed="rId2">
            <a:extLst>
              <a:ext uri="{28A0092B-C50C-407E-A947-70E740481C1C}">
                <a14:useLocalDpi xmlns:a14="http://schemas.microsoft.com/office/drawing/2010/main" val="0"/>
              </a:ext>
            </a:extLst>
          </a:blip>
          <a:srcRect l="13467" t="20183" r="12357" b="21499"/>
          <a:stretch/>
        </p:blipFill>
        <p:spPr bwMode="auto">
          <a:xfrm>
            <a:off x="27295" y="-13647"/>
            <a:ext cx="12146507" cy="6878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5501" y="887485"/>
            <a:ext cx="9223320" cy="3785652"/>
          </a:xfrm>
          <a:prstGeom prst="rect">
            <a:avLst/>
          </a:prstGeom>
        </p:spPr>
        <p:txBody>
          <a:bodyPr wrap="square">
            <a:spAutoFit/>
          </a:bodyPr>
          <a:lstStyle/>
          <a:p>
            <a:pPr algn="ctr"/>
            <a:r>
              <a:rPr lang="en-GB" sz="4800" b="1" dirty="0">
                <a:solidFill>
                  <a:srgbClr val="7030A0"/>
                </a:solidFill>
                <a:latin typeface="Candara" panose="020E0502030303020204" pitchFamily="34" charset="0"/>
              </a:rPr>
              <a:t>This programme is </a:t>
            </a:r>
            <a:endParaRPr lang="en-GB" sz="4800" b="1" dirty="0" smtClean="0">
              <a:solidFill>
                <a:srgbClr val="7030A0"/>
              </a:solidFill>
              <a:latin typeface="Candara" panose="020E0502030303020204" pitchFamily="34" charset="0"/>
            </a:endParaRPr>
          </a:p>
          <a:p>
            <a:pPr algn="ctr"/>
            <a:r>
              <a:rPr lang="en-GB" sz="4800" b="1" dirty="0" smtClean="0">
                <a:solidFill>
                  <a:srgbClr val="7030A0"/>
                </a:solidFill>
                <a:latin typeface="Candara" panose="020E0502030303020204" pitchFamily="34" charset="0"/>
              </a:rPr>
              <a:t>specifically </a:t>
            </a:r>
            <a:r>
              <a:rPr lang="en-GB" sz="4800" b="1" dirty="0">
                <a:solidFill>
                  <a:srgbClr val="7030A0"/>
                </a:solidFill>
                <a:latin typeface="Candara" panose="020E0502030303020204" pitchFamily="34" charset="0"/>
              </a:rPr>
              <a:t>about </a:t>
            </a:r>
            <a:endParaRPr lang="en-GB" sz="4800" b="1" dirty="0" smtClean="0">
              <a:solidFill>
                <a:srgbClr val="7030A0"/>
              </a:solidFill>
              <a:latin typeface="Candara" panose="020E0502030303020204" pitchFamily="34" charset="0"/>
            </a:endParaRPr>
          </a:p>
          <a:p>
            <a:pPr algn="ctr"/>
            <a:r>
              <a:rPr lang="en-GB" sz="4800" b="1" dirty="0" smtClean="0">
                <a:solidFill>
                  <a:srgbClr val="7030A0"/>
                </a:solidFill>
                <a:latin typeface="Candara" panose="020E0502030303020204" pitchFamily="34" charset="0"/>
              </a:rPr>
              <a:t>bystander </a:t>
            </a:r>
            <a:r>
              <a:rPr lang="en-GB" sz="4800" b="1" dirty="0">
                <a:solidFill>
                  <a:srgbClr val="7030A0"/>
                </a:solidFill>
                <a:latin typeface="Candara" panose="020E0502030303020204" pitchFamily="34" charset="0"/>
              </a:rPr>
              <a:t>intervention </a:t>
            </a:r>
            <a:endParaRPr lang="en-GB" sz="4800" b="1" dirty="0" smtClean="0">
              <a:solidFill>
                <a:srgbClr val="7030A0"/>
              </a:solidFill>
              <a:latin typeface="Candara" panose="020E0502030303020204" pitchFamily="34" charset="0"/>
            </a:endParaRPr>
          </a:p>
          <a:p>
            <a:pPr algn="ctr"/>
            <a:r>
              <a:rPr lang="en-GB" sz="4800" b="1" dirty="0" smtClean="0">
                <a:solidFill>
                  <a:srgbClr val="7030A0"/>
                </a:solidFill>
                <a:latin typeface="Candara" panose="020E0502030303020204" pitchFamily="34" charset="0"/>
              </a:rPr>
              <a:t>in sexual </a:t>
            </a:r>
            <a:r>
              <a:rPr lang="en-GB" sz="4800" b="1" dirty="0">
                <a:solidFill>
                  <a:srgbClr val="7030A0"/>
                </a:solidFill>
                <a:latin typeface="Candara" panose="020E0502030303020204" pitchFamily="34" charset="0"/>
              </a:rPr>
              <a:t>violence </a:t>
            </a:r>
            <a:r>
              <a:rPr lang="en-GB" sz="4800" b="1" dirty="0" smtClean="0">
                <a:solidFill>
                  <a:srgbClr val="7030A0"/>
                </a:solidFill>
                <a:latin typeface="Candara" panose="020E0502030303020204" pitchFamily="34" charset="0"/>
              </a:rPr>
              <a:t>&amp; </a:t>
            </a:r>
          </a:p>
          <a:p>
            <a:pPr algn="ctr"/>
            <a:r>
              <a:rPr lang="en-GB" sz="4800" b="1" dirty="0" smtClean="0">
                <a:solidFill>
                  <a:srgbClr val="7030A0"/>
                </a:solidFill>
                <a:latin typeface="Candara" panose="020E0502030303020204" pitchFamily="34" charset="0"/>
              </a:rPr>
              <a:t>domestic </a:t>
            </a:r>
            <a:r>
              <a:rPr lang="en-GB" sz="4800" b="1" dirty="0">
                <a:solidFill>
                  <a:srgbClr val="7030A0"/>
                </a:solidFill>
                <a:latin typeface="Candara" panose="020E0502030303020204" pitchFamily="34" charset="0"/>
              </a:rPr>
              <a:t>abuse.</a:t>
            </a:r>
          </a:p>
        </p:txBody>
      </p:sp>
      <p:sp>
        <p:nvSpPr>
          <p:cNvPr id="2" name="Slide Number Placeholder 1"/>
          <p:cNvSpPr>
            <a:spLocks noGrp="1"/>
          </p:cNvSpPr>
          <p:nvPr>
            <p:ph type="sldNum" sz="quarter" idx="10"/>
          </p:nvPr>
        </p:nvSpPr>
        <p:spPr/>
        <p:txBody>
          <a:bodyPr/>
          <a:lstStyle/>
          <a:p>
            <a:fld id="{66F65FB4-4995-4333-AAF6-F87CB16DE276}" type="slidenum">
              <a:rPr lang="en-GB" smtClean="0"/>
              <a:t>15</a:t>
            </a:fld>
            <a:endParaRPr lang="en-GB"/>
          </a:p>
        </p:txBody>
      </p:sp>
    </p:spTree>
    <p:extLst>
      <p:ext uri="{BB962C8B-B14F-4D97-AF65-F5344CB8AC3E}">
        <p14:creationId xmlns:p14="http://schemas.microsoft.com/office/powerpoint/2010/main" val="3725435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63632" y="365668"/>
            <a:ext cx="5513048" cy="646331"/>
          </a:xfrm>
          <a:prstGeom prst="rect">
            <a:avLst/>
          </a:prstGeom>
        </p:spPr>
        <p:txBody>
          <a:bodyPr wrap="none">
            <a:spAutoFit/>
          </a:bodyPr>
          <a:lstStyle/>
          <a:p>
            <a:r>
              <a:rPr lang="en-GB" sz="3600" b="1" dirty="0" smtClean="0">
                <a:solidFill>
                  <a:srgbClr val="7030A0"/>
                </a:solidFill>
                <a:latin typeface="Candara" panose="020E0502030303020204" pitchFamily="34" charset="0"/>
              </a:rPr>
              <a:t>Why? Evidence shows that:</a:t>
            </a:r>
            <a:endParaRPr lang="en-GB" sz="3600" b="1" dirty="0">
              <a:solidFill>
                <a:srgbClr val="7030A0"/>
              </a:solidFill>
              <a:latin typeface="Candara" panose="020E0502030303020204" pitchFamily="34" charset="0"/>
            </a:endParaRPr>
          </a:p>
        </p:txBody>
      </p:sp>
      <p:sp>
        <p:nvSpPr>
          <p:cNvPr id="4" name="Round Diagonal Corner Rectangle 3"/>
          <p:cNvSpPr/>
          <p:nvPr/>
        </p:nvSpPr>
        <p:spPr>
          <a:xfrm>
            <a:off x="349054" y="1348691"/>
            <a:ext cx="2669685" cy="2349579"/>
          </a:xfrm>
          <a:prstGeom prst="round2Diag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400" b="1" dirty="0" smtClean="0">
                <a:solidFill>
                  <a:schemeClr val="accent3">
                    <a:lumMod val="50000"/>
                  </a:schemeClr>
                </a:solidFill>
                <a:latin typeface="Candara" panose="020E0502030303020204" pitchFamily="34" charset="0"/>
              </a:rPr>
              <a:t>77% </a:t>
            </a:r>
            <a:r>
              <a:rPr lang="en-GB" sz="2400" b="1" dirty="0" smtClean="0">
                <a:latin typeface="Candara" panose="020E0502030303020204" pitchFamily="34" charset="0"/>
              </a:rPr>
              <a:t>students have experienced sexual harassment </a:t>
            </a:r>
          </a:p>
          <a:p>
            <a:pPr algn="ctr">
              <a:defRPr/>
            </a:pPr>
            <a:r>
              <a:rPr lang="en-GB" sz="1200" b="1" dirty="0" smtClean="0">
                <a:latin typeface="Candara" panose="020E0502030303020204" pitchFamily="34" charset="0"/>
              </a:rPr>
              <a:t>(Cambridge 2014 p.6)</a:t>
            </a:r>
            <a:endParaRPr lang="en-GB" sz="1200" b="1" dirty="0">
              <a:latin typeface="Candara" panose="020E0502030303020204" pitchFamily="34" charset="0"/>
            </a:endParaRPr>
          </a:p>
        </p:txBody>
      </p:sp>
      <p:sp>
        <p:nvSpPr>
          <p:cNvPr id="5" name="Round Diagonal Corner Rectangle 4"/>
          <p:cNvSpPr/>
          <p:nvPr/>
        </p:nvSpPr>
        <p:spPr>
          <a:xfrm>
            <a:off x="6680369" y="1497481"/>
            <a:ext cx="2448000" cy="2052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algn="ctr">
              <a:defRPr/>
            </a:pPr>
            <a:r>
              <a:rPr lang="en-GB" sz="2400" b="1" dirty="0">
                <a:solidFill>
                  <a:schemeClr val="accent5">
                    <a:lumMod val="50000"/>
                  </a:schemeClr>
                </a:solidFill>
                <a:latin typeface="Candara" panose="020E0502030303020204" pitchFamily="34" charset="0"/>
              </a:rPr>
              <a:t>12% </a:t>
            </a:r>
            <a:r>
              <a:rPr lang="en-GB" sz="2400" b="1" dirty="0">
                <a:latin typeface="Candara" panose="020E0502030303020204" pitchFamily="34" charset="0"/>
              </a:rPr>
              <a:t>women students subjected to stalking</a:t>
            </a:r>
          </a:p>
          <a:p>
            <a:pPr algn="ctr">
              <a:defRPr/>
            </a:pPr>
            <a:r>
              <a:rPr lang="en-GB" b="1" dirty="0">
                <a:latin typeface="Candara" panose="020E0502030303020204" pitchFamily="34" charset="0"/>
              </a:rPr>
              <a:t> </a:t>
            </a:r>
            <a:r>
              <a:rPr lang="en-GB" sz="1200" b="1" dirty="0">
                <a:latin typeface="Candara" panose="020E0502030303020204" pitchFamily="34" charset="0"/>
              </a:rPr>
              <a:t>(NUS 2011 p.3)</a:t>
            </a:r>
          </a:p>
        </p:txBody>
      </p:sp>
      <p:sp>
        <p:nvSpPr>
          <p:cNvPr id="6" name="Round Diagonal Corner Rectangle 5"/>
          <p:cNvSpPr/>
          <p:nvPr/>
        </p:nvSpPr>
        <p:spPr>
          <a:xfrm>
            <a:off x="1083776" y="4078796"/>
            <a:ext cx="2879726" cy="1532334"/>
          </a:xfrm>
          <a:prstGeom prst="round2Diag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spAutoFit/>
          </a:bodyPr>
          <a:lstStyle/>
          <a:p>
            <a:pPr algn="ctr">
              <a:defRPr/>
            </a:pPr>
            <a:r>
              <a:rPr lang="en-GB" sz="2400" b="1" dirty="0">
                <a:solidFill>
                  <a:schemeClr val="accent2"/>
                </a:solidFill>
                <a:latin typeface="Candara" panose="020E0502030303020204" pitchFamily="34" charset="0"/>
              </a:rPr>
              <a:t>28.5% </a:t>
            </a:r>
            <a:r>
              <a:rPr lang="en-GB" sz="2400" b="1" dirty="0">
                <a:latin typeface="Candara" panose="020E0502030303020204" pitchFamily="34" charset="0"/>
              </a:rPr>
              <a:t>students experienced sexual assault</a:t>
            </a:r>
          </a:p>
          <a:p>
            <a:pPr algn="ctr">
              <a:defRPr/>
            </a:pPr>
            <a:r>
              <a:rPr lang="en-GB" sz="1200" b="1" dirty="0">
                <a:solidFill>
                  <a:prstClr val="white"/>
                </a:solidFill>
                <a:latin typeface="Candara" panose="020E0502030303020204" pitchFamily="34" charset="0"/>
              </a:rPr>
              <a:t>(Cambridge 2014 p.6</a:t>
            </a:r>
            <a:r>
              <a:rPr lang="en-GB" sz="1200" b="1" dirty="0" smtClean="0">
                <a:solidFill>
                  <a:prstClr val="white"/>
                </a:solidFill>
                <a:latin typeface="Candara" panose="020E0502030303020204" pitchFamily="34" charset="0"/>
              </a:rPr>
              <a:t>)</a:t>
            </a:r>
            <a:endParaRPr lang="en-GB" b="1" dirty="0">
              <a:latin typeface="Candara" panose="020E0502030303020204" pitchFamily="34" charset="0"/>
            </a:endParaRPr>
          </a:p>
        </p:txBody>
      </p:sp>
      <p:sp>
        <p:nvSpPr>
          <p:cNvPr id="7" name="Round Diagonal Corner Rectangle 6"/>
          <p:cNvSpPr/>
          <p:nvPr/>
        </p:nvSpPr>
        <p:spPr>
          <a:xfrm>
            <a:off x="7702182" y="4027718"/>
            <a:ext cx="3385100" cy="1634490"/>
          </a:xfrm>
          <a:prstGeom prst="round2Diag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400" b="1" dirty="0">
                <a:solidFill>
                  <a:schemeClr val="accent3">
                    <a:lumMod val="50000"/>
                  </a:schemeClr>
                </a:solidFill>
                <a:latin typeface="Candara" panose="020E0502030303020204" pitchFamily="34" charset="0"/>
              </a:rPr>
              <a:t>7% </a:t>
            </a:r>
            <a:r>
              <a:rPr lang="en-GB" sz="2400" b="1" dirty="0">
                <a:latin typeface="Candara" panose="020E0502030303020204" pitchFamily="34" charset="0"/>
              </a:rPr>
              <a:t>women students experienced a serious sexual assault</a:t>
            </a:r>
          </a:p>
          <a:p>
            <a:pPr algn="ctr">
              <a:defRPr/>
            </a:pPr>
            <a:r>
              <a:rPr lang="en-GB" b="1" dirty="0">
                <a:latin typeface="Candara" panose="020E0502030303020204" pitchFamily="34" charset="0"/>
              </a:rPr>
              <a:t> </a:t>
            </a:r>
            <a:r>
              <a:rPr lang="en-GB" sz="1200" b="1" dirty="0">
                <a:latin typeface="Candara" panose="020E0502030303020204" pitchFamily="34" charset="0"/>
              </a:rPr>
              <a:t>(NUS 2011 p.3)</a:t>
            </a:r>
          </a:p>
        </p:txBody>
      </p:sp>
      <p:sp>
        <p:nvSpPr>
          <p:cNvPr id="8" name="Round Diagonal Corner Rectangle 7"/>
          <p:cNvSpPr/>
          <p:nvPr/>
        </p:nvSpPr>
        <p:spPr>
          <a:xfrm>
            <a:off x="9363879" y="1348691"/>
            <a:ext cx="2448000" cy="2349579"/>
          </a:xfrm>
          <a:prstGeom prst="round2Diag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GB" sz="2400" b="1" dirty="0">
                <a:solidFill>
                  <a:schemeClr val="accent3">
                    <a:lumMod val="50000"/>
                  </a:schemeClr>
                </a:solidFill>
                <a:latin typeface="Candara" panose="020E0502030303020204" pitchFamily="34" charset="0"/>
              </a:rPr>
              <a:t>91% </a:t>
            </a:r>
            <a:r>
              <a:rPr lang="en-GB" sz="2400" b="1" dirty="0">
                <a:latin typeface="Candara" panose="020E0502030303020204" pitchFamily="34" charset="0"/>
              </a:rPr>
              <a:t>of perpetrators of sexual assault were </a:t>
            </a:r>
            <a:r>
              <a:rPr lang="en-GB" sz="2400" b="1" dirty="0" smtClean="0">
                <a:latin typeface="Candara" panose="020E0502030303020204" pitchFamily="34" charset="0"/>
              </a:rPr>
              <a:t>men</a:t>
            </a:r>
          </a:p>
          <a:p>
            <a:pPr algn="ctr">
              <a:defRPr/>
            </a:pPr>
            <a:endParaRPr lang="en-GB" sz="2400" b="1" dirty="0">
              <a:latin typeface="Candara" panose="020E0502030303020204" pitchFamily="34" charset="0"/>
            </a:endParaRPr>
          </a:p>
          <a:p>
            <a:pPr algn="ctr">
              <a:defRPr/>
            </a:pPr>
            <a:r>
              <a:rPr lang="en-GB" sz="1200" b="1" dirty="0">
                <a:solidFill>
                  <a:prstClr val="white"/>
                </a:solidFill>
                <a:latin typeface="Candara" panose="020E0502030303020204" pitchFamily="34" charset="0"/>
              </a:rPr>
              <a:t>(Cambridge 2014 p.6</a:t>
            </a:r>
            <a:r>
              <a:rPr lang="en-GB" sz="1200" b="1" dirty="0" smtClean="0">
                <a:solidFill>
                  <a:prstClr val="white"/>
                </a:solidFill>
                <a:latin typeface="Candara" panose="020E0502030303020204" pitchFamily="34" charset="0"/>
              </a:rPr>
              <a:t>)</a:t>
            </a:r>
            <a:endParaRPr lang="en-GB" b="1" dirty="0">
              <a:latin typeface="Candara" panose="020E0502030303020204" pitchFamily="34" charset="0"/>
            </a:endParaRPr>
          </a:p>
        </p:txBody>
      </p:sp>
      <p:sp>
        <p:nvSpPr>
          <p:cNvPr id="9" name="Round Diagonal Corner Rectangle 8"/>
          <p:cNvSpPr/>
          <p:nvPr/>
        </p:nvSpPr>
        <p:spPr>
          <a:xfrm>
            <a:off x="4330152" y="4078796"/>
            <a:ext cx="3005380" cy="1532334"/>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defRPr/>
            </a:pPr>
            <a:r>
              <a:rPr lang="en-GB" sz="2400" b="1" dirty="0">
                <a:solidFill>
                  <a:schemeClr val="accent5">
                    <a:lumMod val="50000"/>
                  </a:schemeClr>
                </a:solidFill>
                <a:latin typeface="Candara" panose="020E0502030303020204" pitchFamily="34" charset="0"/>
              </a:rPr>
              <a:t>85% </a:t>
            </a:r>
            <a:r>
              <a:rPr lang="en-GB" sz="2400" b="1" dirty="0">
                <a:latin typeface="Candara" panose="020E0502030303020204" pitchFamily="34" charset="0"/>
              </a:rPr>
              <a:t>experienced a negative impact on their mental health</a:t>
            </a:r>
          </a:p>
          <a:p>
            <a:pPr algn="ctr">
              <a:defRPr/>
            </a:pPr>
            <a:r>
              <a:rPr lang="en-GB" sz="1200" b="1" dirty="0">
                <a:solidFill>
                  <a:prstClr val="white"/>
                </a:solidFill>
                <a:latin typeface="Candara" panose="020E0502030303020204" pitchFamily="34" charset="0"/>
              </a:rPr>
              <a:t>(Cambridge 2014 p.6</a:t>
            </a:r>
            <a:r>
              <a:rPr lang="en-GB" sz="1200" b="1" dirty="0" smtClean="0">
                <a:solidFill>
                  <a:prstClr val="white"/>
                </a:solidFill>
                <a:latin typeface="Candara" panose="020E0502030303020204" pitchFamily="34" charset="0"/>
              </a:rPr>
              <a:t>)</a:t>
            </a:r>
            <a:endParaRPr lang="en-GB" b="1" dirty="0">
              <a:latin typeface="Candara" panose="020E0502030303020204" pitchFamily="34" charset="0"/>
            </a:endParaRPr>
          </a:p>
        </p:txBody>
      </p:sp>
      <p:sp>
        <p:nvSpPr>
          <p:cNvPr id="10" name="Round Diagonal Corner Rectangle 9"/>
          <p:cNvSpPr/>
          <p:nvPr/>
        </p:nvSpPr>
        <p:spPr>
          <a:xfrm>
            <a:off x="3254248" y="1553002"/>
            <a:ext cx="3190612" cy="1940957"/>
          </a:xfrm>
          <a:prstGeom prst="round2Diag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defRPr/>
            </a:pPr>
            <a:r>
              <a:rPr lang="en-GB" sz="2400" b="1" dirty="0">
                <a:solidFill>
                  <a:srgbClr val="FFFFFF"/>
                </a:solidFill>
                <a:latin typeface="Candara" panose="020E0502030303020204" pitchFamily="34" charset="0"/>
                <a:ea typeface="Arial" pitchFamily="-1" charset="0"/>
                <a:cs typeface="Arial" pitchFamily="-1" charset="0"/>
              </a:rPr>
              <a:t>Women aged 16-24 have higher risk of experiencing domestic </a:t>
            </a:r>
            <a:r>
              <a:rPr lang="en-GB" sz="2400" b="1" dirty="0" smtClean="0">
                <a:solidFill>
                  <a:srgbClr val="FFFFFF"/>
                </a:solidFill>
                <a:latin typeface="Candara" panose="020E0502030303020204" pitchFamily="34" charset="0"/>
                <a:ea typeface="Arial" pitchFamily="-1" charset="0"/>
                <a:cs typeface="Arial" pitchFamily="-1" charset="0"/>
              </a:rPr>
              <a:t>abuse</a:t>
            </a:r>
            <a:br>
              <a:rPr lang="en-GB" sz="2400" b="1" dirty="0" smtClean="0">
                <a:solidFill>
                  <a:srgbClr val="FFFFFF"/>
                </a:solidFill>
                <a:latin typeface="Candara" panose="020E0502030303020204" pitchFamily="34" charset="0"/>
                <a:ea typeface="Arial" pitchFamily="-1" charset="0"/>
                <a:cs typeface="Arial" pitchFamily="-1" charset="0"/>
              </a:rPr>
            </a:br>
            <a:r>
              <a:rPr lang="en-GB" sz="1200" b="1" dirty="0" smtClean="0">
                <a:solidFill>
                  <a:srgbClr val="FFFFFF"/>
                </a:solidFill>
                <a:latin typeface="Candara" panose="020E0502030303020204" pitchFamily="34" charset="0"/>
                <a:ea typeface="Arial" pitchFamily="-1" charset="0"/>
                <a:cs typeface="Arial" pitchFamily="-1" charset="0"/>
              </a:rPr>
              <a:t>(ONS </a:t>
            </a:r>
            <a:r>
              <a:rPr lang="en-GB" sz="1200" b="1" dirty="0">
                <a:solidFill>
                  <a:srgbClr val="FFFFFF"/>
                </a:solidFill>
                <a:latin typeface="Candara" panose="020E0502030303020204" pitchFamily="34" charset="0"/>
                <a:ea typeface="Arial" pitchFamily="-1" charset="0"/>
                <a:cs typeface="Arial" pitchFamily="-1" charset="0"/>
              </a:rPr>
              <a:t>2013)</a:t>
            </a:r>
          </a:p>
        </p:txBody>
      </p:sp>
      <p:sp>
        <p:nvSpPr>
          <p:cNvPr id="11" name="TextBox 1"/>
          <p:cNvSpPr txBox="1">
            <a:spLocks noChangeArrowheads="1"/>
          </p:cNvSpPr>
          <p:nvPr/>
        </p:nvSpPr>
        <p:spPr bwMode="auto">
          <a:xfrm>
            <a:off x="5234601" y="6560756"/>
            <a:ext cx="2592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200" dirty="0">
                <a:solidFill>
                  <a:srgbClr val="A6A6A6"/>
                </a:solidFill>
              </a:rPr>
              <a:t>References at end of slide show</a:t>
            </a:r>
          </a:p>
        </p:txBody>
      </p:sp>
      <p:sp>
        <p:nvSpPr>
          <p:cNvPr id="2" name="Slide Number Placeholder 1"/>
          <p:cNvSpPr>
            <a:spLocks noGrp="1"/>
          </p:cNvSpPr>
          <p:nvPr>
            <p:ph type="sldNum" sz="quarter" idx="10"/>
          </p:nvPr>
        </p:nvSpPr>
        <p:spPr/>
        <p:txBody>
          <a:bodyPr/>
          <a:lstStyle/>
          <a:p>
            <a:fld id="{66F65FB4-4995-4333-AAF6-F87CB16DE276}" type="slidenum">
              <a:rPr lang="en-GB" smtClean="0"/>
              <a:t>16</a:t>
            </a:fld>
            <a:endParaRPr lang="en-GB"/>
          </a:p>
        </p:txBody>
      </p:sp>
    </p:spTree>
    <p:extLst>
      <p:ext uri="{BB962C8B-B14F-4D97-AF65-F5344CB8AC3E}">
        <p14:creationId xmlns:p14="http://schemas.microsoft.com/office/powerpoint/2010/main" val="2751719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5022" y="355600"/>
            <a:ext cx="2263761" cy="646331"/>
          </a:xfrm>
          <a:prstGeom prst="rect">
            <a:avLst/>
          </a:prstGeom>
        </p:spPr>
        <p:txBody>
          <a:bodyPr wrap="none">
            <a:spAutoFit/>
          </a:bodyPr>
          <a:lstStyle/>
          <a:p>
            <a:r>
              <a:rPr lang="en-GB" sz="3600" b="1" dirty="0" smtClean="0">
                <a:solidFill>
                  <a:srgbClr val="7030A0"/>
                </a:solidFill>
                <a:latin typeface="Candara" panose="020E0502030303020204" pitchFamily="34" charset="0"/>
              </a:rPr>
              <a:t>Key Points</a:t>
            </a:r>
            <a:endParaRPr lang="en-GB" sz="3600" b="1" dirty="0">
              <a:solidFill>
                <a:srgbClr val="7030A0"/>
              </a:solidFill>
              <a:latin typeface="Candara" panose="020E0502030303020204" pitchFamily="34" charset="0"/>
            </a:endParaRPr>
          </a:p>
        </p:txBody>
      </p:sp>
      <p:sp>
        <p:nvSpPr>
          <p:cNvPr id="4" name="Rectangle 3"/>
          <p:cNvSpPr/>
          <p:nvPr/>
        </p:nvSpPr>
        <p:spPr>
          <a:xfrm>
            <a:off x="709684" y="1001931"/>
            <a:ext cx="11068334" cy="4893647"/>
          </a:xfrm>
          <a:prstGeom prst="rect">
            <a:avLst/>
          </a:prstGeom>
        </p:spPr>
        <p:txBody>
          <a:bodyPr wrap="square">
            <a:spAutoFit/>
          </a:bodyPr>
          <a:lstStyle/>
          <a:p>
            <a:pPr marL="342900" indent="-342900">
              <a:buClr>
                <a:schemeClr val="accent3"/>
              </a:buClr>
              <a:buFont typeface="Wingdings" panose="05000000000000000000" pitchFamily="2" charset="2"/>
              <a:buChar char="Ø"/>
            </a:pPr>
            <a:r>
              <a:rPr lang="en-GB" sz="2400" b="1" dirty="0" smtClean="0">
                <a:latin typeface="Candara" panose="020E0502030303020204" pitchFamily="34" charset="0"/>
              </a:rPr>
              <a:t>Domestic abuse, sexual coercion </a:t>
            </a:r>
            <a:r>
              <a:rPr lang="en-GB" sz="2400" b="1" dirty="0">
                <a:latin typeface="Candara" panose="020E0502030303020204" pitchFamily="34" charset="0"/>
              </a:rPr>
              <a:t>&amp;</a:t>
            </a:r>
            <a:r>
              <a:rPr lang="en-GB" sz="2400" b="1" dirty="0" smtClean="0">
                <a:latin typeface="Candara" panose="020E0502030303020204" pitchFamily="34" charset="0"/>
              </a:rPr>
              <a:t> rape in student populations are a serious and widespread problem. </a:t>
            </a:r>
          </a:p>
          <a:p>
            <a:pPr marL="342900" indent="-342900">
              <a:buClr>
                <a:schemeClr val="accent3"/>
              </a:buClr>
              <a:buFont typeface="Wingdings" panose="05000000000000000000" pitchFamily="2" charset="2"/>
              <a:buChar char="Ø"/>
            </a:pPr>
            <a:r>
              <a:rPr lang="en-GB" sz="2400" b="1" dirty="0" smtClean="0">
                <a:latin typeface="Candara" panose="020E0502030303020204" pitchFamily="34" charset="0"/>
              </a:rPr>
              <a:t>Anyone can experience the trauma of being in an abusive relationship or situation &amp; anyone can be an abuser. </a:t>
            </a:r>
          </a:p>
          <a:p>
            <a:pPr marL="285750" indent="-285750">
              <a:buClr>
                <a:schemeClr val="accent3"/>
              </a:buClr>
              <a:buFont typeface="Arial" panose="020B0604020202020204" pitchFamily="34" charset="0"/>
              <a:buChar char="•"/>
            </a:pPr>
            <a:endParaRPr lang="en-GB" sz="2400" b="1" dirty="0">
              <a:latin typeface="Candara" panose="020E0502030303020204" pitchFamily="34" charset="0"/>
            </a:endParaRPr>
          </a:p>
          <a:p>
            <a:pPr>
              <a:buClr>
                <a:schemeClr val="accent3"/>
              </a:buClr>
            </a:pPr>
            <a:r>
              <a:rPr lang="en-GB" sz="3600" b="1" dirty="0" smtClean="0">
                <a:solidFill>
                  <a:srgbClr val="7030A0"/>
                </a:solidFill>
                <a:latin typeface="Candara" panose="020E0502030303020204" pitchFamily="34" charset="0"/>
              </a:rPr>
              <a:t>However…</a:t>
            </a:r>
          </a:p>
          <a:p>
            <a:pPr marL="342900" indent="-342900">
              <a:buClr>
                <a:schemeClr val="accent3"/>
              </a:buClr>
              <a:buFont typeface="Wingdings" panose="05000000000000000000" pitchFamily="2" charset="2"/>
              <a:buChar char="Ø"/>
            </a:pPr>
            <a:r>
              <a:rPr lang="en-GB" sz="2400" b="1" dirty="0" smtClean="0">
                <a:latin typeface="Candara" panose="020E0502030303020204" pitchFamily="34" charset="0"/>
              </a:rPr>
              <a:t>The majority of harm is experienced by women &amp; the majority of people who do the harming are men.</a:t>
            </a:r>
          </a:p>
          <a:p>
            <a:pPr marL="285750" indent="-285750">
              <a:buClr>
                <a:schemeClr val="accent3"/>
              </a:buClr>
              <a:buFont typeface="Arial" panose="020B0604020202020204" pitchFamily="34" charset="0"/>
              <a:buChar char="•"/>
            </a:pPr>
            <a:endParaRPr lang="en-GB" sz="2400" b="1" dirty="0" smtClean="0">
              <a:latin typeface="Candara" panose="020E0502030303020204" pitchFamily="34" charset="0"/>
            </a:endParaRPr>
          </a:p>
          <a:p>
            <a:pPr>
              <a:buClr>
                <a:schemeClr val="accent3"/>
              </a:buClr>
            </a:pPr>
            <a:r>
              <a:rPr lang="en-GB" sz="3600" b="1" dirty="0" smtClean="0">
                <a:solidFill>
                  <a:srgbClr val="7030A0"/>
                </a:solidFill>
                <a:latin typeface="Candara" panose="020E0502030303020204" pitchFamily="34" charset="0"/>
              </a:rPr>
              <a:t>But…</a:t>
            </a:r>
          </a:p>
          <a:p>
            <a:pPr marL="342900" indent="-342900">
              <a:buClr>
                <a:schemeClr val="accent3"/>
              </a:buClr>
              <a:buFont typeface="Wingdings" panose="05000000000000000000" pitchFamily="2" charset="2"/>
              <a:buChar char="Ø"/>
            </a:pPr>
            <a:r>
              <a:rPr lang="en-GB" sz="2400" b="1" dirty="0" smtClean="0">
                <a:latin typeface="Candara" panose="020E0502030303020204" pitchFamily="34" charset="0"/>
              </a:rPr>
              <a:t>This doesn’t mean that ‘most men’ or ‘all men’ are offenders or that ‘no women’ are offenders!</a:t>
            </a:r>
            <a:endParaRPr lang="en-GB" sz="2400" b="1" dirty="0">
              <a:latin typeface="Candara" panose="020E0502030303020204" pitchFamily="34" charset="0"/>
            </a:endParaRPr>
          </a:p>
        </p:txBody>
      </p:sp>
      <p:sp>
        <p:nvSpPr>
          <p:cNvPr id="2" name="Slide Number Placeholder 1"/>
          <p:cNvSpPr>
            <a:spLocks noGrp="1"/>
          </p:cNvSpPr>
          <p:nvPr>
            <p:ph type="sldNum" sz="quarter" idx="10"/>
          </p:nvPr>
        </p:nvSpPr>
        <p:spPr/>
        <p:txBody>
          <a:bodyPr/>
          <a:lstStyle/>
          <a:p>
            <a:fld id="{66F65FB4-4995-4333-AAF6-F87CB16DE276}" type="slidenum">
              <a:rPr lang="en-GB" smtClean="0"/>
              <a:t>17</a:t>
            </a:fld>
            <a:endParaRPr lang="en-GB"/>
          </a:p>
        </p:txBody>
      </p:sp>
    </p:spTree>
    <p:extLst>
      <p:ext uri="{BB962C8B-B14F-4D97-AF65-F5344CB8AC3E}">
        <p14:creationId xmlns:p14="http://schemas.microsoft.com/office/powerpoint/2010/main" val="4217363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2388" y="658326"/>
            <a:ext cx="11000096" cy="4339650"/>
          </a:xfrm>
          <a:prstGeom prst="rect">
            <a:avLst/>
          </a:prstGeom>
        </p:spPr>
        <p:txBody>
          <a:bodyPr wrap="square">
            <a:spAutoFit/>
          </a:bodyPr>
          <a:lstStyle/>
          <a:p>
            <a:r>
              <a:rPr lang="en-GB" sz="3600" b="1" dirty="0" smtClean="0">
                <a:solidFill>
                  <a:srgbClr val="7030A0"/>
                </a:solidFill>
                <a:latin typeface="Candara" panose="020E0502030303020204" pitchFamily="34" charset="0"/>
              </a:rPr>
              <a:t>How does this make you feel?</a:t>
            </a:r>
          </a:p>
          <a:p>
            <a:endParaRPr lang="en-GB" sz="3600" b="1" dirty="0">
              <a:latin typeface="Candara" panose="020E0502030303020204" pitchFamily="34" charset="0"/>
            </a:endParaRPr>
          </a:p>
          <a:p>
            <a:r>
              <a:rPr lang="en-GB" sz="3600" b="1" dirty="0" smtClean="0">
                <a:latin typeface="Candara" panose="020E0502030303020204" pitchFamily="34" charset="0"/>
              </a:rPr>
              <a:t>Research indicates that:</a:t>
            </a:r>
          </a:p>
          <a:p>
            <a:endParaRPr lang="en-GB" sz="3600" b="1" dirty="0">
              <a:latin typeface="Candara" panose="020E0502030303020204" pitchFamily="34" charset="0"/>
            </a:endParaRPr>
          </a:p>
          <a:p>
            <a:r>
              <a:rPr lang="en-GB" sz="4000" b="1" dirty="0">
                <a:solidFill>
                  <a:schemeClr val="accent3"/>
                </a:solidFill>
                <a:latin typeface="Candara" panose="020E0502030303020204" pitchFamily="34" charset="0"/>
              </a:rPr>
              <a:t>“</a:t>
            </a:r>
            <a:r>
              <a:rPr lang="en-GB" sz="4000" b="1" dirty="0">
                <a:solidFill>
                  <a:schemeClr val="accent6"/>
                </a:solidFill>
                <a:latin typeface="Candara" panose="020E0502030303020204" pitchFamily="34" charset="0"/>
              </a:rPr>
              <a:t>Prevention messages can be heard by some…as defining all men as perpetrators </a:t>
            </a:r>
            <a:r>
              <a:rPr lang="en-GB" sz="4000" b="1" i="1" dirty="0">
                <a:solidFill>
                  <a:schemeClr val="accent6"/>
                </a:solidFill>
                <a:latin typeface="Candara" panose="020E0502030303020204" pitchFamily="34" charset="0"/>
              </a:rPr>
              <a:t>only</a:t>
            </a:r>
            <a:r>
              <a:rPr lang="en-GB" sz="4000" b="1" dirty="0">
                <a:solidFill>
                  <a:schemeClr val="accent6"/>
                </a:solidFill>
                <a:latin typeface="Candara" panose="020E0502030303020204" pitchFamily="34" charset="0"/>
              </a:rPr>
              <a:t> and women </a:t>
            </a:r>
            <a:r>
              <a:rPr lang="en-GB" sz="4000" b="1" i="1" dirty="0">
                <a:solidFill>
                  <a:schemeClr val="accent6"/>
                </a:solidFill>
                <a:latin typeface="Candara" panose="020E0502030303020204" pitchFamily="34" charset="0"/>
              </a:rPr>
              <a:t>only</a:t>
            </a:r>
            <a:r>
              <a:rPr lang="en-GB" sz="4000" b="1" dirty="0">
                <a:solidFill>
                  <a:schemeClr val="accent6"/>
                </a:solidFill>
                <a:latin typeface="Candara" panose="020E0502030303020204" pitchFamily="34" charset="0"/>
              </a:rPr>
              <a:t> as victims</a:t>
            </a:r>
            <a:r>
              <a:rPr lang="en-GB" sz="4000" b="1" dirty="0" smtClean="0">
                <a:solidFill>
                  <a:schemeClr val="accent6"/>
                </a:solidFill>
                <a:latin typeface="Candara" panose="020E0502030303020204" pitchFamily="34" charset="0"/>
              </a:rPr>
              <a:t>”</a:t>
            </a:r>
          </a:p>
          <a:p>
            <a:r>
              <a:rPr lang="en-GB" sz="1200" b="1" dirty="0" smtClean="0">
                <a:solidFill>
                  <a:schemeClr val="tx1">
                    <a:lumMod val="50000"/>
                    <a:lumOff val="50000"/>
                  </a:schemeClr>
                </a:solidFill>
                <a:latin typeface="Candara" panose="020E0502030303020204" pitchFamily="34" charset="0"/>
              </a:rPr>
              <a:t>(</a:t>
            </a:r>
            <a:r>
              <a:rPr lang="en-GB" sz="1200" b="1" dirty="0">
                <a:solidFill>
                  <a:schemeClr val="tx1">
                    <a:lumMod val="50000"/>
                    <a:lumOff val="50000"/>
                  </a:schemeClr>
                </a:solidFill>
                <a:latin typeface="Candara" panose="020E0502030303020204" pitchFamily="34" charset="0"/>
              </a:rPr>
              <a:t>Powell 2011</a:t>
            </a:r>
            <a:r>
              <a:rPr lang="en-GB" sz="1200" b="1" dirty="0" smtClean="0">
                <a:solidFill>
                  <a:schemeClr val="tx1">
                    <a:lumMod val="50000"/>
                    <a:lumOff val="50000"/>
                  </a:schemeClr>
                </a:solidFill>
                <a:latin typeface="Candara" panose="020E0502030303020204" pitchFamily="34" charset="0"/>
              </a:rPr>
              <a:t>)</a:t>
            </a:r>
            <a:endParaRPr lang="en-GB" sz="1200" b="1" dirty="0" smtClean="0">
              <a:latin typeface="Candara" panose="020E0502030303020204" pitchFamily="34" charset="0"/>
            </a:endParaRPr>
          </a:p>
        </p:txBody>
      </p:sp>
      <p:sp>
        <p:nvSpPr>
          <p:cNvPr id="2" name="Slide Number Placeholder 1"/>
          <p:cNvSpPr>
            <a:spLocks noGrp="1"/>
          </p:cNvSpPr>
          <p:nvPr>
            <p:ph type="sldNum" sz="quarter" idx="10"/>
          </p:nvPr>
        </p:nvSpPr>
        <p:spPr/>
        <p:txBody>
          <a:bodyPr/>
          <a:lstStyle/>
          <a:p>
            <a:fld id="{66F65FB4-4995-4333-AAF6-F87CB16DE276}" type="slidenum">
              <a:rPr lang="en-GB" smtClean="0"/>
              <a:t>18</a:t>
            </a:fld>
            <a:endParaRPr lang="en-GB"/>
          </a:p>
        </p:txBody>
      </p:sp>
    </p:spTree>
    <p:extLst>
      <p:ext uri="{BB962C8B-B14F-4D97-AF65-F5344CB8AC3E}">
        <p14:creationId xmlns:p14="http://schemas.microsoft.com/office/powerpoint/2010/main" val="1414313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11977" y="1489166"/>
            <a:ext cx="6100264" cy="3175544"/>
          </a:xfrm>
          <a:prstGeom prst="rect">
            <a:avLst/>
          </a:prstGeom>
          <a:ln>
            <a:solidFill>
              <a:schemeClr val="tx1"/>
            </a:solidFill>
          </a:ln>
        </p:spPr>
      </p:pic>
    </p:spTree>
    <p:extLst>
      <p:ext uri="{BB962C8B-B14F-4D97-AF65-F5344CB8AC3E}">
        <p14:creationId xmlns:p14="http://schemas.microsoft.com/office/powerpoint/2010/main" val="98873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ound rul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532" y="1122052"/>
            <a:ext cx="3719799" cy="343048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63275" y="660387"/>
            <a:ext cx="10865451" cy="5585793"/>
            <a:chOff x="253998" y="660387"/>
            <a:chExt cx="10865451" cy="5585793"/>
          </a:xfrm>
        </p:grpSpPr>
        <p:sp>
          <p:nvSpPr>
            <p:cNvPr id="2" name="Rectangle 1"/>
            <p:cNvSpPr/>
            <p:nvPr/>
          </p:nvSpPr>
          <p:spPr>
            <a:xfrm>
              <a:off x="253998" y="660387"/>
              <a:ext cx="10865451" cy="923330"/>
            </a:xfrm>
            <a:prstGeom prst="rect">
              <a:avLst/>
            </a:prstGeom>
          </p:spPr>
          <p:txBody>
            <a:bodyPr wrap="square">
              <a:spAutoFit/>
            </a:bodyPr>
            <a:lstStyle/>
            <a:p>
              <a:pPr marL="285750" indent="-285750">
                <a:buClr>
                  <a:schemeClr val="accent3">
                    <a:lumMod val="75000"/>
                  </a:schemeClr>
                </a:buClr>
                <a:buFont typeface="Arial" panose="020B0604020202020204" pitchFamily="34" charset="0"/>
                <a:buChar char="•"/>
              </a:pPr>
              <a:r>
                <a:rPr lang="en-GB" dirty="0" smtClean="0">
                  <a:latin typeface="Candara" panose="020E0502030303020204" pitchFamily="34" charset="0"/>
                </a:rPr>
                <a:t>We will learn &amp; work together as a group in this programme.</a:t>
              </a:r>
            </a:p>
            <a:p>
              <a:pPr marL="285750" indent="-285750">
                <a:buClr>
                  <a:schemeClr val="accent3">
                    <a:lumMod val="75000"/>
                  </a:schemeClr>
                </a:buClr>
                <a:buFont typeface="Arial" panose="020B0604020202020204" pitchFamily="34" charset="0"/>
                <a:buChar char="•"/>
              </a:pPr>
              <a:r>
                <a:rPr lang="en-GB" dirty="0" smtClean="0">
                  <a:latin typeface="Candara" panose="020E0502030303020204" pitchFamily="34" charset="0"/>
                </a:rPr>
                <a:t>Some of the material is sensitive &amp; some of us will have personal experience of the things we discuss.</a:t>
              </a:r>
            </a:p>
            <a:p>
              <a:pPr marL="285750" indent="-285750">
                <a:buClr>
                  <a:schemeClr val="accent3">
                    <a:lumMod val="75000"/>
                  </a:schemeClr>
                </a:buClr>
                <a:buFont typeface="Arial" panose="020B0604020202020204" pitchFamily="34" charset="0"/>
                <a:buChar char="•"/>
              </a:pPr>
              <a:r>
                <a:rPr lang="en-GB" dirty="0" smtClean="0">
                  <a:latin typeface="Candara" panose="020E0502030303020204" pitchFamily="34" charset="0"/>
                </a:rPr>
                <a:t>We will all be respectful of personal emotions as we learn.</a:t>
              </a:r>
              <a:endParaRPr lang="en-GB" dirty="0">
                <a:latin typeface="Candara" panose="020E0502030303020204" pitchFamily="34" charset="0"/>
              </a:endParaRPr>
            </a:p>
          </p:txBody>
        </p:sp>
        <p:sp>
          <p:nvSpPr>
            <p:cNvPr id="4" name="Rectangle 3"/>
            <p:cNvSpPr/>
            <p:nvPr/>
          </p:nvSpPr>
          <p:spPr>
            <a:xfrm>
              <a:off x="253998" y="2491306"/>
              <a:ext cx="10865451" cy="3754874"/>
            </a:xfrm>
            <a:prstGeom prst="rect">
              <a:avLst/>
            </a:prstGeom>
          </p:spPr>
          <p:txBody>
            <a:bodyPr wrap="square">
              <a:spAutoFit/>
            </a:bodyPr>
            <a:lstStyle/>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Confidentiality</a:t>
              </a:r>
            </a:p>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Appropriate language</a:t>
              </a:r>
            </a:p>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Attendance</a:t>
              </a:r>
            </a:p>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Communicating with the facilitator</a:t>
              </a:r>
            </a:p>
            <a:p>
              <a:pPr>
                <a:buClr>
                  <a:schemeClr val="accent3">
                    <a:lumMod val="75000"/>
                  </a:schemeClr>
                </a:buClr>
              </a:pPr>
              <a:endParaRPr lang="en-GB" sz="2800" dirty="0" smtClean="0">
                <a:latin typeface="Candara" panose="020E0502030303020204" pitchFamily="34" charset="0"/>
              </a:endParaRPr>
            </a:p>
            <a:p>
              <a:pPr algn="r"/>
              <a:endParaRPr lang="en-GB" dirty="0" smtClean="0">
                <a:latin typeface="Candara" panose="020E0502030303020204" pitchFamily="34" charset="0"/>
              </a:endParaRPr>
            </a:p>
            <a:p>
              <a:pPr algn="r"/>
              <a:r>
                <a:rPr lang="en-GB" sz="1600" dirty="0" smtClean="0">
                  <a:latin typeface="Candara" panose="020E0502030303020204" pitchFamily="34" charset="0"/>
                </a:rPr>
                <a:t>Please be aware that we will be discussing sensitive issues that might have affected you or people you care about. </a:t>
              </a:r>
            </a:p>
            <a:p>
              <a:pPr algn="r"/>
              <a:r>
                <a:rPr lang="en-GB" sz="1600" dirty="0" smtClean="0">
                  <a:latin typeface="Candara" panose="020E0502030303020204" pitchFamily="34" charset="0"/>
                </a:rPr>
                <a:t>If you feel uncomfortable or upset it is fine to leave the space. </a:t>
              </a:r>
            </a:p>
            <a:p>
              <a:pPr algn="r"/>
              <a:r>
                <a:rPr lang="en-GB" sz="1600" dirty="0" smtClean="0">
                  <a:latin typeface="Candara" panose="020E0502030303020204" pitchFamily="34" charset="0"/>
                </a:rPr>
                <a:t>Facilitators will understand &amp; are trained to help you.</a:t>
              </a:r>
            </a:p>
            <a:p>
              <a:pPr algn="r"/>
              <a:endParaRPr lang="en-GB" sz="1600" dirty="0"/>
            </a:p>
            <a:p>
              <a:pPr algn="r"/>
              <a:endParaRPr lang="en-GB" sz="1600" dirty="0"/>
            </a:p>
          </p:txBody>
        </p:sp>
      </p:grpSp>
      <p:sp>
        <p:nvSpPr>
          <p:cNvPr id="3" name="Slide Number Placeholder 2"/>
          <p:cNvSpPr>
            <a:spLocks noGrp="1"/>
          </p:cNvSpPr>
          <p:nvPr>
            <p:ph type="sldNum" sz="quarter" idx="10"/>
          </p:nvPr>
        </p:nvSpPr>
        <p:spPr/>
        <p:txBody>
          <a:bodyPr/>
          <a:lstStyle/>
          <a:p>
            <a:fld id="{66F65FB4-4995-4333-AAF6-F87CB16DE276}" type="slidenum">
              <a:rPr lang="en-GB" smtClean="0"/>
              <a:t>2</a:t>
            </a:fld>
            <a:endParaRPr lang="en-GB" dirty="0"/>
          </a:p>
        </p:txBody>
      </p:sp>
    </p:spTree>
    <p:extLst>
      <p:ext uri="{BB962C8B-B14F-4D97-AF65-F5344CB8AC3E}">
        <p14:creationId xmlns:p14="http://schemas.microsoft.com/office/powerpoint/2010/main" val="3979031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441" y="387903"/>
            <a:ext cx="10619992" cy="2246769"/>
          </a:xfrm>
          <a:prstGeom prst="rect">
            <a:avLst/>
          </a:prstGeom>
          <a:solidFill>
            <a:srgbClr val="DFB9D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GB" sz="2800" b="1" dirty="0">
                <a:latin typeface="Candara" panose="020E0502030303020204" pitchFamily="34" charset="0"/>
              </a:rPr>
              <a:t>Stage 1:</a:t>
            </a:r>
            <a:r>
              <a:rPr lang="en-GB" sz="2800" b="1" dirty="0">
                <a:solidFill>
                  <a:srgbClr val="7030A0"/>
                </a:solidFill>
                <a:latin typeface="Candara" panose="020E0502030303020204" pitchFamily="34" charset="0"/>
              </a:rPr>
              <a:t> Noticing behaviour </a:t>
            </a:r>
            <a:r>
              <a:rPr lang="en-GB" sz="2800" b="1" dirty="0" smtClean="0">
                <a:solidFill>
                  <a:srgbClr val="7030A0"/>
                </a:solidFill>
                <a:latin typeface="Candara" panose="020E0502030303020204" pitchFamily="34" charset="0"/>
              </a:rPr>
              <a:t>or an event</a:t>
            </a:r>
          </a:p>
          <a:p>
            <a:endParaRPr lang="en-GB" sz="2800" b="1" dirty="0">
              <a:solidFill>
                <a:srgbClr val="7030A0"/>
              </a:solidFill>
              <a:latin typeface="Candara" panose="020E0502030303020204" pitchFamily="34" charset="0"/>
            </a:endParaRPr>
          </a:p>
          <a:p>
            <a:r>
              <a:rPr lang="en-GB" sz="2800" b="1" dirty="0">
                <a:solidFill>
                  <a:srgbClr val="7030A0"/>
                </a:solidFill>
                <a:latin typeface="Candara" panose="020E0502030303020204" pitchFamily="34" charset="0"/>
              </a:rPr>
              <a:t>We need to understand and learn about rape and sexual assault in order to be able to </a:t>
            </a:r>
            <a:r>
              <a:rPr lang="en-GB" sz="2800" b="1" dirty="0">
                <a:latin typeface="Candara" panose="020E0502030303020204" pitchFamily="34" charset="0"/>
              </a:rPr>
              <a:t>notice situations </a:t>
            </a:r>
            <a:r>
              <a:rPr lang="en-GB" sz="2800" b="1" dirty="0">
                <a:solidFill>
                  <a:srgbClr val="7030A0"/>
                </a:solidFill>
                <a:latin typeface="Candara" panose="020E0502030303020204" pitchFamily="34" charset="0"/>
              </a:rPr>
              <a:t>and </a:t>
            </a:r>
            <a:r>
              <a:rPr lang="en-GB" sz="2800" b="1" dirty="0">
                <a:latin typeface="Candara" panose="020E0502030303020204" pitchFamily="34" charset="0"/>
              </a:rPr>
              <a:t>see behaviours or events as potentially problematic</a:t>
            </a:r>
            <a:r>
              <a:rPr lang="en-GB" sz="2800" b="1" dirty="0" smtClean="0">
                <a:latin typeface="Candara" panose="020E0502030303020204" pitchFamily="34" charset="0"/>
              </a:rPr>
              <a:t>.</a:t>
            </a:r>
            <a:endParaRPr lang="en-GB" sz="2800" b="1" dirty="0">
              <a:latin typeface="Candara" panose="020E0502030303020204" pitchFamily="34" charset="0"/>
            </a:endParaRPr>
          </a:p>
        </p:txBody>
      </p:sp>
      <p:sp>
        <p:nvSpPr>
          <p:cNvPr id="3" name="Rectangle 2"/>
          <p:cNvSpPr/>
          <p:nvPr/>
        </p:nvSpPr>
        <p:spPr>
          <a:xfrm>
            <a:off x="2220958" y="3399297"/>
            <a:ext cx="3331943" cy="2246769"/>
          </a:xfrm>
          <a:prstGeom prst="rect">
            <a:avLst/>
          </a:prstGeom>
          <a:noFill/>
        </p:spPr>
        <p:txBody>
          <a:bodyPr wrap="square">
            <a:spAutoFit/>
          </a:bodyPr>
          <a:lstStyle/>
          <a:p>
            <a:r>
              <a:rPr lang="en-GB" sz="2800" b="1" dirty="0" smtClean="0">
                <a:solidFill>
                  <a:srgbClr val="7030A0"/>
                </a:solidFill>
                <a:latin typeface="Candara" panose="020E0502030303020204" pitchFamily="34" charset="0"/>
              </a:rPr>
              <a:t>What </a:t>
            </a:r>
            <a:r>
              <a:rPr lang="en-GB" sz="2800" b="1" dirty="0">
                <a:solidFill>
                  <a:srgbClr val="7030A0"/>
                </a:solidFill>
                <a:latin typeface="Candara" panose="020E0502030303020204" pitchFamily="34" charset="0"/>
              </a:rPr>
              <a:t>percentage </a:t>
            </a:r>
            <a:endParaRPr lang="en-GB" sz="2800" b="1" dirty="0" smtClean="0">
              <a:solidFill>
                <a:srgbClr val="7030A0"/>
              </a:solidFill>
              <a:latin typeface="Candara" panose="020E0502030303020204" pitchFamily="34" charset="0"/>
            </a:endParaRPr>
          </a:p>
          <a:p>
            <a:r>
              <a:rPr lang="en-GB" sz="2800" b="1" dirty="0" smtClean="0">
                <a:solidFill>
                  <a:srgbClr val="7030A0"/>
                </a:solidFill>
                <a:latin typeface="Candara" panose="020E0502030303020204" pitchFamily="34" charset="0"/>
              </a:rPr>
              <a:t>of </a:t>
            </a:r>
            <a:r>
              <a:rPr lang="en-GB" sz="2800" b="1" dirty="0">
                <a:solidFill>
                  <a:srgbClr val="7030A0"/>
                </a:solidFill>
                <a:latin typeface="Candara" panose="020E0502030303020204" pitchFamily="34" charset="0"/>
              </a:rPr>
              <a:t>rapes are committed by someone known </a:t>
            </a:r>
            <a:endParaRPr lang="en-GB" sz="2800" b="1" dirty="0" smtClean="0">
              <a:solidFill>
                <a:srgbClr val="7030A0"/>
              </a:solidFill>
              <a:latin typeface="Candara" panose="020E0502030303020204" pitchFamily="34" charset="0"/>
            </a:endParaRPr>
          </a:p>
          <a:p>
            <a:r>
              <a:rPr lang="en-GB" sz="2800" b="1" dirty="0" smtClean="0">
                <a:solidFill>
                  <a:srgbClr val="7030A0"/>
                </a:solidFill>
                <a:latin typeface="Candara" panose="020E0502030303020204" pitchFamily="34" charset="0"/>
              </a:rPr>
              <a:t>to </a:t>
            </a:r>
            <a:r>
              <a:rPr lang="en-GB" sz="2800" b="1" dirty="0">
                <a:solidFill>
                  <a:srgbClr val="7030A0"/>
                </a:solidFill>
                <a:latin typeface="Candara" panose="020E0502030303020204" pitchFamily="34" charset="0"/>
              </a:rPr>
              <a:t>the victim?</a:t>
            </a:r>
          </a:p>
        </p:txBody>
      </p:sp>
      <p:graphicFrame>
        <p:nvGraphicFramePr>
          <p:cNvPr id="4" name="Diagram 3"/>
          <p:cNvGraphicFramePr/>
          <p:nvPr>
            <p:extLst>
              <p:ext uri="{D42A27DB-BD31-4B8C-83A1-F6EECF244321}">
                <p14:modId xmlns:p14="http://schemas.microsoft.com/office/powerpoint/2010/main" val="2452015312"/>
              </p:ext>
            </p:extLst>
          </p:nvPr>
        </p:nvGraphicFramePr>
        <p:xfrm>
          <a:off x="5552901" y="3399297"/>
          <a:ext cx="4755579" cy="2493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97902" y="3177276"/>
            <a:ext cx="99097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rgbClr val="7030A0"/>
                </a:solidFill>
              </a:rPr>
              <a:t>Q.</a:t>
            </a:r>
            <a:endParaRPr lang="en-US" sz="5400" b="1" dirty="0">
              <a:ln/>
              <a:solidFill>
                <a:srgbClr val="7030A0"/>
              </a:solidFill>
            </a:endParaRPr>
          </a:p>
        </p:txBody>
      </p:sp>
    </p:spTree>
    <p:extLst>
      <p:ext uri="{BB962C8B-B14F-4D97-AF65-F5344CB8AC3E}">
        <p14:creationId xmlns:p14="http://schemas.microsoft.com/office/powerpoint/2010/main" val="3835428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45025" y="395117"/>
            <a:ext cx="1430584" cy="646331"/>
          </a:xfrm>
          <a:prstGeom prst="rect">
            <a:avLst/>
          </a:prstGeom>
        </p:spPr>
        <p:txBody>
          <a:bodyPr wrap="none">
            <a:spAutoFit/>
          </a:bodyPr>
          <a:lstStyle/>
          <a:p>
            <a:r>
              <a:rPr lang="en-GB" sz="3600" b="1" dirty="0" smtClean="0">
                <a:solidFill>
                  <a:schemeClr val="accent6"/>
                </a:solidFill>
                <a:latin typeface="Candara" panose="020E0502030303020204" pitchFamily="34" charset="0"/>
              </a:rPr>
              <a:t>FACTS</a:t>
            </a:r>
            <a:endParaRPr lang="en-GB" sz="3600" b="1" dirty="0">
              <a:solidFill>
                <a:schemeClr val="accent6"/>
              </a:solidFill>
              <a:latin typeface="Candara" panose="020E0502030303020204" pitchFamily="34" charset="0"/>
            </a:endParaRPr>
          </a:p>
        </p:txBody>
      </p:sp>
      <p:sp>
        <p:nvSpPr>
          <p:cNvPr id="4" name="Rectangle 3"/>
          <p:cNvSpPr/>
          <p:nvPr/>
        </p:nvSpPr>
        <p:spPr>
          <a:xfrm>
            <a:off x="1073426" y="1308726"/>
            <a:ext cx="10045148" cy="4339650"/>
          </a:xfrm>
          <a:prstGeom prst="rect">
            <a:avLst/>
          </a:prstGeom>
        </p:spPr>
        <p:txBody>
          <a:bodyPr wrap="square">
            <a:spAutoFit/>
          </a:bodyPr>
          <a:lstStyle/>
          <a:p>
            <a:r>
              <a:rPr lang="en-GB" sz="3600" b="1" dirty="0">
                <a:solidFill>
                  <a:schemeClr val="accent6"/>
                </a:solidFill>
                <a:latin typeface="Candara" panose="020E0502030303020204" pitchFamily="34" charset="0"/>
              </a:rPr>
              <a:t>Rape is rarely committed by strangers: 85 </a:t>
            </a:r>
            <a:r>
              <a:rPr lang="en-GB" sz="3600" b="1" dirty="0" smtClean="0">
                <a:solidFill>
                  <a:schemeClr val="accent6"/>
                </a:solidFill>
                <a:latin typeface="Candara" panose="020E0502030303020204" pitchFamily="34" charset="0"/>
              </a:rPr>
              <a:t>% </a:t>
            </a:r>
            <a:r>
              <a:rPr lang="en-GB" sz="3600" b="1" dirty="0">
                <a:solidFill>
                  <a:schemeClr val="accent6"/>
                </a:solidFill>
                <a:latin typeface="Candara" panose="020E0502030303020204" pitchFamily="34" charset="0"/>
              </a:rPr>
              <a:t>of reported rapes are carried out by someone known to the </a:t>
            </a:r>
            <a:r>
              <a:rPr lang="en-GB" sz="3600" b="1" dirty="0" smtClean="0">
                <a:solidFill>
                  <a:schemeClr val="accent6"/>
                </a:solidFill>
                <a:latin typeface="Candara" panose="020E0502030303020204" pitchFamily="34" charset="0"/>
              </a:rPr>
              <a:t>victim. </a:t>
            </a:r>
            <a:endParaRPr lang="en-GB" sz="3600" b="1" dirty="0">
              <a:solidFill>
                <a:schemeClr val="accent6"/>
              </a:solidFill>
              <a:latin typeface="Candara" panose="020E0502030303020204" pitchFamily="34" charset="0"/>
            </a:endParaRPr>
          </a:p>
          <a:p>
            <a:r>
              <a:rPr lang="en-GB" sz="1400" b="1" dirty="0">
                <a:solidFill>
                  <a:schemeClr val="accent6"/>
                </a:solidFill>
                <a:latin typeface="Candara" panose="020E0502030303020204" pitchFamily="34" charset="0"/>
              </a:rPr>
              <a:t>(</a:t>
            </a:r>
            <a:r>
              <a:rPr lang="en-GB" sz="1400" b="1" dirty="0" err="1">
                <a:solidFill>
                  <a:schemeClr val="accent6"/>
                </a:solidFill>
                <a:latin typeface="Candara" panose="020E0502030303020204" pitchFamily="34" charset="0"/>
              </a:rPr>
              <a:t>HMIC</a:t>
            </a:r>
            <a:r>
              <a:rPr lang="en-GB" sz="1400" b="1" dirty="0">
                <a:solidFill>
                  <a:schemeClr val="accent6"/>
                </a:solidFill>
                <a:latin typeface="Candara" panose="020E0502030303020204" pitchFamily="34" charset="0"/>
              </a:rPr>
              <a:t>, 2007</a:t>
            </a:r>
            <a:r>
              <a:rPr lang="en-GB" sz="1400" b="1" dirty="0" smtClean="0">
                <a:solidFill>
                  <a:schemeClr val="accent6"/>
                </a:solidFill>
                <a:latin typeface="Candara" panose="020E0502030303020204" pitchFamily="34" charset="0"/>
              </a:rPr>
              <a:t>)</a:t>
            </a:r>
          </a:p>
          <a:p>
            <a:endParaRPr lang="en-GB" sz="3200" b="1" dirty="0">
              <a:solidFill>
                <a:schemeClr val="accent6"/>
              </a:solidFill>
              <a:latin typeface="Candara" panose="020E0502030303020204" pitchFamily="34" charset="0"/>
            </a:endParaRPr>
          </a:p>
          <a:p>
            <a:r>
              <a:rPr lang="en-GB" sz="3600" b="1" dirty="0">
                <a:solidFill>
                  <a:schemeClr val="accent6"/>
                </a:solidFill>
                <a:latin typeface="Candara" panose="020E0502030303020204" pitchFamily="34" charset="0"/>
              </a:rPr>
              <a:t>NUS survey found that the majority of perpetrators of stalking, sexual assault </a:t>
            </a:r>
            <a:r>
              <a:rPr lang="en-GB" sz="3600" b="1" dirty="0" smtClean="0">
                <a:solidFill>
                  <a:schemeClr val="accent6"/>
                </a:solidFill>
                <a:latin typeface="Candara" panose="020E0502030303020204" pitchFamily="34" charset="0"/>
              </a:rPr>
              <a:t>&amp; </a:t>
            </a:r>
            <a:r>
              <a:rPr lang="en-GB" sz="3600" b="1" dirty="0">
                <a:solidFill>
                  <a:schemeClr val="accent6"/>
                </a:solidFill>
                <a:latin typeface="Candara" panose="020E0502030303020204" pitchFamily="34" charset="0"/>
              </a:rPr>
              <a:t>physical violence were already known to the </a:t>
            </a:r>
            <a:r>
              <a:rPr lang="en-GB" sz="3600" b="1" dirty="0" smtClean="0">
                <a:solidFill>
                  <a:schemeClr val="accent6"/>
                </a:solidFill>
                <a:latin typeface="Candara" panose="020E0502030303020204" pitchFamily="34" charset="0"/>
              </a:rPr>
              <a:t>victim.</a:t>
            </a:r>
            <a:endParaRPr lang="en-GB" sz="3600" b="1" dirty="0">
              <a:solidFill>
                <a:schemeClr val="accent6"/>
              </a:solidFill>
              <a:latin typeface="Candara" panose="020E0502030303020204" pitchFamily="34" charset="0"/>
            </a:endParaRPr>
          </a:p>
          <a:p>
            <a:r>
              <a:rPr lang="en-GB" sz="1400" b="1" dirty="0">
                <a:solidFill>
                  <a:schemeClr val="accent6"/>
                </a:solidFill>
                <a:latin typeface="Candara" panose="020E0502030303020204" pitchFamily="34" charset="0"/>
              </a:rPr>
              <a:t>(NUS 2011 p.19</a:t>
            </a:r>
            <a:r>
              <a:rPr lang="en-GB" sz="1400" b="1" dirty="0" smtClean="0">
                <a:solidFill>
                  <a:schemeClr val="accent6"/>
                </a:solidFill>
                <a:latin typeface="Candara" panose="020E0502030303020204" pitchFamily="34" charset="0"/>
              </a:rPr>
              <a:t>)</a:t>
            </a:r>
            <a:endParaRPr lang="en-GB" sz="1400" b="1" dirty="0">
              <a:solidFill>
                <a:schemeClr val="accent6"/>
              </a:solidFill>
              <a:latin typeface="Candara" panose="020E0502030303020204" pitchFamily="34" charset="0"/>
            </a:endParaRPr>
          </a:p>
        </p:txBody>
      </p:sp>
    </p:spTree>
    <p:extLst>
      <p:ext uri="{BB962C8B-B14F-4D97-AF65-F5344CB8AC3E}">
        <p14:creationId xmlns:p14="http://schemas.microsoft.com/office/powerpoint/2010/main" val="3083120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902" y="0"/>
            <a:ext cx="99097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6"/>
                </a:solidFill>
              </a:rPr>
              <a:t>Q.</a:t>
            </a:r>
            <a:endParaRPr lang="en-US" sz="5400" b="1" dirty="0">
              <a:ln/>
              <a:solidFill>
                <a:schemeClr val="accent6"/>
              </a:solidFill>
            </a:endParaRPr>
          </a:p>
        </p:txBody>
      </p:sp>
      <p:sp>
        <p:nvSpPr>
          <p:cNvPr id="5" name="Rectangle 4"/>
          <p:cNvSpPr/>
          <p:nvPr/>
        </p:nvSpPr>
        <p:spPr>
          <a:xfrm>
            <a:off x="1986507" y="200055"/>
            <a:ext cx="3331943" cy="1815882"/>
          </a:xfrm>
          <a:prstGeom prst="rect">
            <a:avLst/>
          </a:prstGeom>
        </p:spPr>
        <p:txBody>
          <a:bodyPr wrap="square">
            <a:spAutoFit/>
          </a:bodyPr>
          <a:lstStyle/>
          <a:p>
            <a:r>
              <a:rPr lang="en-GB" sz="2800" b="1" dirty="0" smtClean="0">
                <a:solidFill>
                  <a:schemeClr val="accent6"/>
                </a:solidFill>
                <a:latin typeface="Candara" panose="020E0502030303020204" pitchFamily="34" charset="0"/>
              </a:rPr>
              <a:t>‘A rape victim will resist &amp; fight the attacker &amp; there will be signs of injury.</a:t>
            </a:r>
            <a:endParaRPr lang="en-GB" sz="2800" b="1" dirty="0">
              <a:solidFill>
                <a:schemeClr val="accent6"/>
              </a:solidFill>
              <a:latin typeface="Candara" panose="020E0502030303020204" pitchFamily="34" charset="0"/>
            </a:endParaRPr>
          </a:p>
        </p:txBody>
      </p:sp>
      <p:graphicFrame>
        <p:nvGraphicFramePr>
          <p:cNvPr id="6" name="Diagram 5"/>
          <p:cNvGraphicFramePr/>
          <p:nvPr>
            <p:extLst>
              <p:ext uri="{D42A27DB-BD31-4B8C-83A1-F6EECF244321}">
                <p14:modId xmlns:p14="http://schemas.microsoft.com/office/powerpoint/2010/main" val="4013794491"/>
              </p:ext>
            </p:extLst>
          </p:nvPr>
        </p:nvGraphicFramePr>
        <p:xfrm>
          <a:off x="5394959" y="105764"/>
          <a:ext cx="3840481" cy="199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958287" y="2205923"/>
            <a:ext cx="3445083" cy="954107"/>
          </a:xfrm>
          <a:prstGeom prst="rect">
            <a:avLst/>
          </a:prstGeom>
        </p:spPr>
        <p:txBody>
          <a:bodyPr wrap="square">
            <a:spAutoFit/>
          </a:bodyPr>
          <a:lstStyle/>
          <a:p>
            <a:r>
              <a:rPr lang="en-GB" sz="2800" b="1" dirty="0">
                <a:solidFill>
                  <a:srgbClr val="7030A0"/>
                </a:solidFill>
                <a:latin typeface="Candara" panose="020E0502030303020204" pitchFamily="34" charset="0"/>
              </a:rPr>
              <a:t>Victim </a:t>
            </a:r>
            <a:r>
              <a:rPr lang="en-GB" sz="2800" b="1" dirty="0" smtClean="0">
                <a:solidFill>
                  <a:srgbClr val="7030A0"/>
                </a:solidFill>
                <a:latin typeface="Candara" panose="020E0502030303020204" pitchFamily="34" charset="0"/>
              </a:rPr>
              <a:t>Resistance …</a:t>
            </a:r>
            <a:endParaRPr lang="en-GB" sz="2800" b="1" dirty="0">
              <a:solidFill>
                <a:srgbClr val="7030A0"/>
              </a:solidFill>
              <a:latin typeface="Candara" panose="020E0502030303020204" pitchFamily="34" charset="0"/>
            </a:endParaRPr>
          </a:p>
          <a:p>
            <a:endParaRPr lang="en-GB" sz="2800" b="1" dirty="0" smtClean="0">
              <a:latin typeface="Candara" panose="020E0502030303020204" pitchFamily="34" charset="0"/>
            </a:endParaRPr>
          </a:p>
        </p:txBody>
      </p:sp>
      <p:sp>
        <p:nvSpPr>
          <p:cNvPr id="8" name="Rectangle 7"/>
          <p:cNvSpPr/>
          <p:nvPr/>
        </p:nvSpPr>
        <p:spPr>
          <a:xfrm>
            <a:off x="493149" y="3011061"/>
            <a:ext cx="5463513" cy="2308324"/>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a:spAutoFit/>
          </a:bodyPr>
          <a:lstStyle/>
          <a:p>
            <a:r>
              <a:rPr lang="en-GB" sz="2400" b="1" dirty="0" smtClean="0">
                <a:latin typeface="Candara" panose="020E0502030303020204" pitchFamily="34" charset="0"/>
              </a:rPr>
              <a:t>How </a:t>
            </a:r>
            <a:r>
              <a:rPr lang="en-GB" sz="2400" b="1" dirty="0">
                <a:latin typeface="Candara" panose="020E0502030303020204" pitchFamily="34" charset="0"/>
              </a:rPr>
              <a:t>do victims of rape </a:t>
            </a:r>
            <a:r>
              <a:rPr lang="en-GB" sz="2400" b="1" dirty="0" smtClean="0">
                <a:latin typeface="Candara" panose="020E0502030303020204" pitchFamily="34" charset="0"/>
              </a:rPr>
              <a:t>resist?</a:t>
            </a:r>
          </a:p>
          <a:p>
            <a:pPr marL="457200" indent="-457200">
              <a:buFont typeface="Wingdings" panose="05000000000000000000" pitchFamily="2" charset="2"/>
              <a:buChar char="Ø"/>
            </a:pPr>
            <a:r>
              <a:rPr lang="en-GB" sz="2400" b="1" dirty="0">
                <a:latin typeface="Candara" panose="020E0502030303020204" pitchFamily="34" charset="0"/>
              </a:rPr>
              <a:t>Physical resistance</a:t>
            </a:r>
            <a:r>
              <a:rPr lang="en-GB" sz="2400" dirty="0" smtClean="0">
                <a:latin typeface="Candara" panose="020E0502030303020204" pitchFamily="34" charset="0"/>
              </a:rPr>
              <a:t>: fighting</a:t>
            </a:r>
            <a:r>
              <a:rPr lang="en-GB" sz="2400" dirty="0">
                <a:latin typeface="Candara" panose="020E0502030303020204" pitchFamily="34" charset="0"/>
              </a:rPr>
              <a:t>, hitting, struggling, running away</a:t>
            </a:r>
          </a:p>
          <a:p>
            <a:pPr marL="457200" indent="-457200">
              <a:buFont typeface="Wingdings" panose="05000000000000000000" pitchFamily="2" charset="2"/>
              <a:buChar char="Ø"/>
            </a:pPr>
            <a:r>
              <a:rPr lang="en-GB" sz="2400" b="1" dirty="0">
                <a:latin typeface="Candara" panose="020E0502030303020204" pitchFamily="34" charset="0"/>
              </a:rPr>
              <a:t>Verbal </a:t>
            </a:r>
            <a:r>
              <a:rPr lang="en-GB" sz="2400" b="1" dirty="0" smtClean="0">
                <a:latin typeface="Candara" panose="020E0502030303020204" pitchFamily="34" charset="0"/>
              </a:rPr>
              <a:t>resistance</a:t>
            </a:r>
            <a:r>
              <a:rPr lang="en-GB" sz="2400" dirty="0" smtClean="0">
                <a:latin typeface="Candara" panose="020E0502030303020204" pitchFamily="34" charset="0"/>
              </a:rPr>
              <a:t>: telling </a:t>
            </a:r>
            <a:r>
              <a:rPr lang="en-GB" sz="2400" dirty="0">
                <a:latin typeface="Candara" panose="020E0502030303020204" pitchFamily="34" charset="0"/>
              </a:rPr>
              <a:t>the perpetrator(s) </a:t>
            </a:r>
            <a:r>
              <a:rPr lang="en-GB" sz="2400" dirty="0" smtClean="0">
                <a:latin typeface="Candara" panose="020E0502030303020204" pitchFamily="34" charset="0"/>
              </a:rPr>
              <a:t>to </a:t>
            </a:r>
            <a:r>
              <a:rPr lang="en-GB" sz="2400" dirty="0">
                <a:latin typeface="Candara" panose="020E0502030303020204" pitchFamily="34" charset="0"/>
              </a:rPr>
              <a:t>stop, persuasion, shouting, </a:t>
            </a:r>
            <a:r>
              <a:rPr lang="en-GB" sz="2400" dirty="0" smtClean="0">
                <a:latin typeface="Candara" panose="020E0502030303020204" pitchFamily="34" charset="0"/>
              </a:rPr>
              <a:t>screaming</a:t>
            </a:r>
            <a:endParaRPr lang="en-GB" sz="2400" b="1" dirty="0">
              <a:latin typeface="Candara" panose="020E0502030303020204" pitchFamily="34" charset="0"/>
            </a:endParaRPr>
          </a:p>
        </p:txBody>
      </p:sp>
      <p:sp>
        <p:nvSpPr>
          <p:cNvPr id="9" name="Rectangle 8"/>
          <p:cNvSpPr/>
          <p:nvPr/>
        </p:nvSpPr>
        <p:spPr>
          <a:xfrm>
            <a:off x="6954153" y="2898910"/>
            <a:ext cx="3996494" cy="2677656"/>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a:spAutoFit/>
          </a:bodyPr>
          <a:lstStyle/>
          <a:p>
            <a:r>
              <a:rPr lang="en-GB" sz="2400" b="1" dirty="0" smtClean="0">
                <a:latin typeface="Candara" panose="020E0502030303020204" pitchFamily="34" charset="0"/>
              </a:rPr>
              <a:t>Not </a:t>
            </a:r>
            <a:r>
              <a:rPr lang="en-GB" sz="2400" b="1" dirty="0">
                <a:latin typeface="Candara" panose="020E0502030303020204" pitchFamily="34" charset="0"/>
              </a:rPr>
              <a:t>all victims resist. Why is </a:t>
            </a:r>
            <a:r>
              <a:rPr lang="en-GB" sz="2400" b="1" dirty="0" smtClean="0">
                <a:latin typeface="Candara" panose="020E0502030303020204" pitchFamily="34" charset="0"/>
              </a:rPr>
              <a:t>this?</a:t>
            </a:r>
          </a:p>
          <a:p>
            <a:pPr marL="457200" indent="-457200">
              <a:buFont typeface="Wingdings" panose="05000000000000000000" pitchFamily="2" charset="2"/>
              <a:buChar char="Ø"/>
            </a:pPr>
            <a:r>
              <a:rPr lang="en-GB" sz="2400" b="1" dirty="0" smtClean="0">
                <a:latin typeface="Candara" panose="020E0502030303020204" pitchFamily="34" charset="0"/>
              </a:rPr>
              <a:t>Fear</a:t>
            </a:r>
            <a:r>
              <a:rPr lang="en-GB" sz="2400" dirty="0" smtClean="0">
                <a:latin typeface="Candara" panose="020E0502030303020204" pitchFamily="34" charset="0"/>
              </a:rPr>
              <a:t> </a:t>
            </a:r>
            <a:r>
              <a:rPr lang="en-GB" sz="2400" dirty="0">
                <a:latin typeface="Candara" panose="020E0502030303020204" pitchFamily="34" charset="0"/>
              </a:rPr>
              <a:t>(the ‘freeze fright’ </a:t>
            </a:r>
            <a:r>
              <a:rPr lang="en-GB" sz="2400" dirty="0" smtClean="0">
                <a:latin typeface="Candara" panose="020E0502030303020204" pitchFamily="34" charset="0"/>
              </a:rPr>
              <a:t>response)</a:t>
            </a:r>
          </a:p>
          <a:p>
            <a:pPr marL="457200" indent="-457200">
              <a:buFont typeface="Wingdings" panose="05000000000000000000" pitchFamily="2" charset="2"/>
              <a:buChar char="Ø"/>
            </a:pPr>
            <a:r>
              <a:rPr lang="en-GB" sz="2400" dirty="0" smtClean="0">
                <a:latin typeface="Candara" panose="020E0502030303020204" pitchFamily="34" charset="0"/>
              </a:rPr>
              <a:t>the </a:t>
            </a:r>
            <a:r>
              <a:rPr lang="en-GB" sz="2400" dirty="0">
                <a:latin typeface="Candara" panose="020E0502030303020204" pitchFamily="34" charset="0"/>
              </a:rPr>
              <a:t>use of </a:t>
            </a:r>
            <a:r>
              <a:rPr lang="en-GB" sz="2400" b="1" dirty="0" smtClean="0">
                <a:latin typeface="Candara" panose="020E0502030303020204" pitchFamily="34" charset="0"/>
              </a:rPr>
              <a:t>weapons</a:t>
            </a:r>
          </a:p>
          <a:p>
            <a:pPr marL="457200" indent="-457200">
              <a:buFont typeface="Wingdings" panose="05000000000000000000" pitchFamily="2" charset="2"/>
              <a:buChar char="Ø"/>
            </a:pPr>
            <a:r>
              <a:rPr lang="en-GB" sz="2400" b="1" dirty="0" smtClean="0">
                <a:latin typeface="Candara" panose="020E0502030303020204" pitchFamily="34" charset="0"/>
              </a:rPr>
              <a:t>multiple</a:t>
            </a:r>
            <a:r>
              <a:rPr lang="en-GB" sz="2400" dirty="0" smtClean="0">
                <a:latin typeface="Candara" panose="020E0502030303020204" pitchFamily="34" charset="0"/>
              </a:rPr>
              <a:t> </a:t>
            </a:r>
            <a:r>
              <a:rPr lang="en-GB" sz="2400" dirty="0">
                <a:latin typeface="Candara" panose="020E0502030303020204" pitchFamily="34" charset="0"/>
              </a:rPr>
              <a:t>assailants or </a:t>
            </a:r>
            <a:r>
              <a:rPr lang="en-GB" sz="2400" dirty="0" smtClean="0">
                <a:latin typeface="Candara" panose="020E0502030303020204" pitchFamily="34" charset="0"/>
              </a:rPr>
              <a:t>threats</a:t>
            </a:r>
            <a:endParaRPr lang="en-GB" sz="2400" dirty="0">
              <a:latin typeface="Candara" panose="020E0502030303020204" pitchFamily="34" charset="0"/>
            </a:endParaRPr>
          </a:p>
        </p:txBody>
      </p:sp>
      <p:sp>
        <p:nvSpPr>
          <p:cNvPr id="12" name="TextBox 11"/>
          <p:cNvSpPr txBox="1"/>
          <p:nvPr/>
        </p:nvSpPr>
        <p:spPr>
          <a:xfrm>
            <a:off x="3155237" y="5714967"/>
            <a:ext cx="3798916" cy="646331"/>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smtClean="0">
                <a:latin typeface="Candara" panose="020E0502030303020204" pitchFamily="34" charset="0"/>
              </a:rPr>
              <a:t> </a:t>
            </a:r>
            <a:r>
              <a:rPr lang="en-GB" b="1" dirty="0" smtClean="0">
                <a:latin typeface="Candara" panose="020E0502030303020204" pitchFamily="34" charset="0"/>
              </a:rPr>
              <a:t>I JUST FROZE – Rape Crisis Scotland</a:t>
            </a:r>
          </a:p>
          <a:p>
            <a:pPr algn="ctr"/>
            <a:r>
              <a:rPr lang="en-GB" dirty="0" smtClean="0">
                <a:solidFill>
                  <a:srgbClr val="00B050"/>
                </a:solidFill>
                <a:latin typeface="Candara" panose="020E0502030303020204" pitchFamily="34" charset="0"/>
                <a:hlinkClick r:id="rId7"/>
              </a:rPr>
              <a:t>https</a:t>
            </a:r>
            <a:r>
              <a:rPr lang="en-GB" dirty="0">
                <a:solidFill>
                  <a:srgbClr val="00B050"/>
                </a:solidFill>
                <a:latin typeface="Candara" panose="020E0502030303020204" pitchFamily="34" charset="0"/>
                <a:hlinkClick r:id="rId7"/>
              </a:rPr>
              <a:t>://</a:t>
            </a:r>
            <a:r>
              <a:rPr lang="en-GB" dirty="0" smtClean="0">
                <a:solidFill>
                  <a:srgbClr val="00B050"/>
                </a:solidFill>
                <a:latin typeface="Candara" panose="020E0502030303020204" pitchFamily="34" charset="0"/>
                <a:hlinkClick r:id="rId7"/>
              </a:rPr>
              <a:t>vimeo.com/205066680</a:t>
            </a:r>
            <a:endParaRPr lang="en-GB" dirty="0" smtClean="0">
              <a:solidFill>
                <a:srgbClr val="00B050"/>
              </a:solidFill>
              <a:latin typeface="Candara" panose="020E0502030303020204" pitchFamily="34" charset="0"/>
            </a:endParaRPr>
          </a:p>
        </p:txBody>
      </p:sp>
    </p:spTree>
    <p:extLst>
      <p:ext uri="{BB962C8B-B14F-4D97-AF65-F5344CB8AC3E}">
        <p14:creationId xmlns:p14="http://schemas.microsoft.com/office/powerpoint/2010/main" val="1891513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8792" y="319108"/>
            <a:ext cx="10151290" cy="5232202"/>
          </a:xfrm>
          <a:prstGeom prst="rect">
            <a:avLst/>
          </a:prstGeom>
        </p:spPr>
        <p:txBody>
          <a:bodyPr wrap="square">
            <a:spAutoFit/>
          </a:bodyPr>
          <a:lstStyle/>
          <a:p>
            <a:r>
              <a:rPr lang="en-GB" sz="4000" b="1" dirty="0">
                <a:latin typeface="Candara" panose="020E0502030303020204" pitchFamily="34" charset="0"/>
              </a:rPr>
              <a:t>A student’s experience: questions about masculinity</a:t>
            </a:r>
            <a:r>
              <a:rPr lang="en-GB" sz="4000" b="1" dirty="0" smtClean="0">
                <a:latin typeface="Candara" panose="020E0502030303020204" pitchFamily="34" charset="0"/>
              </a:rPr>
              <a:t>?</a:t>
            </a:r>
          </a:p>
          <a:p>
            <a:endParaRPr lang="en-GB" sz="4000" b="1" dirty="0">
              <a:latin typeface="Candara" panose="020E0502030303020204" pitchFamily="34" charset="0"/>
            </a:endParaRPr>
          </a:p>
          <a:p>
            <a:r>
              <a:rPr lang="en-GB" sz="4000" b="1" dirty="0" smtClean="0">
                <a:solidFill>
                  <a:schemeClr val="accent6"/>
                </a:solidFill>
                <a:latin typeface="Candara" panose="020E0502030303020204" pitchFamily="34" charset="0"/>
              </a:rPr>
              <a:t>‘</a:t>
            </a:r>
            <a:r>
              <a:rPr lang="en-GB" sz="4000" b="1" dirty="0">
                <a:solidFill>
                  <a:schemeClr val="accent6"/>
                </a:solidFill>
                <a:latin typeface="Candara" panose="020E0502030303020204" pitchFamily="34" charset="0"/>
              </a:rPr>
              <a:t>My main problem was dealing with the fact that men can get raped too. Others said I should have beaten him up or been more of a man or that it was a lesson for being seen as a bit promiscuous at times</a:t>
            </a:r>
            <a:r>
              <a:rPr lang="en-GB" sz="4000" b="1" dirty="0" smtClean="0">
                <a:solidFill>
                  <a:schemeClr val="accent6"/>
                </a:solidFill>
                <a:latin typeface="Candara" panose="020E0502030303020204" pitchFamily="34" charset="0"/>
              </a:rPr>
              <a:t>.’</a:t>
            </a:r>
          </a:p>
          <a:p>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Cambridge 2014 p.20</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sp>
        <p:nvSpPr>
          <p:cNvPr id="4" name="Rectangle 3"/>
          <p:cNvSpPr/>
          <p:nvPr/>
        </p:nvSpPr>
        <p:spPr>
          <a:xfrm>
            <a:off x="1587231" y="5446030"/>
            <a:ext cx="8044069" cy="738664"/>
          </a:xfrm>
          <a:prstGeom prst="rect">
            <a:avLst/>
          </a:prstGeom>
        </p:spPr>
        <p:txBody>
          <a:bodyPr wrap="square">
            <a:spAutoFit/>
          </a:bodyPr>
          <a:lstStyle/>
          <a:p>
            <a:r>
              <a:rPr lang="en-GB" sz="1400" dirty="0">
                <a:solidFill>
                  <a:schemeClr val="tx1">
                    <a:lumMod val="50000"/>
                    <a:lumOff val="50000"/>
                  </a:schemeClr>
                </a:solidFill>
              </a:rPr>
              <a:t>Cambridge study: </a:t>
            </a:r>
            <a:r>
              <a:rPr lang="en-GB" sz="1400" dirty="0" err="1">
                <a:solidFill>
                  <a:schemeClr val="tx1">
                    <a:lumMod val="50000"/>
                    <a:lumOff val="50000"/>
                  </a:schemeClr>
                </a:solidFill>
              </a:rPr>
              <a:t>CUSU</a:t>
            </a:r>
            <a:r>
              <a:rPr lang="en-GB" sz="1400" dirty="0">
                <a:solidFill>
                  <a:schemeClr val="tx1">
                    <a:lumMod val="50000"/>
                    <a:lumOff val="50000"/>
                  </a:schemeClr>
                </a:solidFill>
              </a:rPr>
              <a:t> (Cambridge University Students' Union) (2014). Cambridge Speaks Out. Cambridge: </a:t>
            </a:r>
            <a:r>
              <a:rPr lang="en-GB" sz="1400" dirty="0" err="1">
                <a:solidFill>
                  <a:schemeClr val="tx1">
                    <a:lumMod val="50000"/>
                    <a:lumOff val="50000"/>
                  </a:schemeClr>
                </a:solidFill>
              </a:rPr>
              <a:t>CUSU</a:t>
            </a:r>
            <a:r>
              <a:rPr lang="en-GB" sz="1400" dirty="0">
                <a:solidFill>
                  <a:schemeClr val="tx1">
                    <a:lumMod val="50000"/>
                    <a:lumOff val="50000"/>
                  </a:schemeClr>
                </a:solidFill>
              </a:rPr>
              <a:t> Women's Campaign. Online at http://www.womens.cusu.cam.ac.uk/Cambridge%20Speaks%20Out%20Report%202014.pdf</a:t>
            </a:r>
          </a:p>
        </p:txBody>
      </p:sp>
    </p:spTree>
    <p:extLst>
      <p:ext uri="{BB962C8B-B14F-4D97-AF65-F5344CB8AC3E}">
        <p14:creationId xmlns:p14="http://schemas.microsoft.com/office/powerpoint/2010/main" val="2138378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09" y="0"/>
            <a:ext cx="99097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6"/>
                </a:solidFill>
              </a:rPr>
              <a:t>Q.</a:t>
            </a:r>
            <a:endParaRPr lang="en-US" sz="5400" b="1" dirty="0">
              <a:ln/>
              <a:solidFill>
                <a:schemeClr val="accent6"/>
              </a:solidFill>
            </a:endParaRPr>
          </a:p>
        </p:txBody>
      </p:sp>
      <p:sp>
        <p:nvSpPr>
          <p:cNvPr id="5" name="Rectangle 4"/>
          <p:cNvSpPr/>
          <p:nvPr/>
        </p:nvSpPr>
        <p:spPr>
          <a:xfrm>
            <a:off x="1471117" y="180578"/>
            <a:ext cx="3331943" cy="1384995"/>
          </a:xfrm>
          <a:prstGeom prst="rect">
            <a:avLst/>
          </a:prstGeom>
        </p:spPr>
        <p:txBody>
          <a:bodyPr wrap="square">
            <a:spAutoFit/>
          </a:bodyPr>
          <a:lstStyle/>
          <a:p>
            <a:r>
              <a:rPr lang="en-GB" sz="2800" b="1" dirty="0" smtClean="0">
                <a:solidFill>
                  <a:schemeClr val="accent6"/>
                </a:solidFill>
                <a:latin typeface="Candara" panose="020E0502030303020204" pitchFamily="34" charset="0"/>
              </a:rPr>
              <a:t>A person who is drunk or using drugs…</a:t>
            </a:r>
            <a:endParaRPr lang="en-GB" sz="2800" b="1" dirty="0">
              <a:solidFill>
                <a:schemeClr val="accent6"/>
              </a:solidFill>
              <a:latin typeface="Candara" panose="020E0502030303020204" pitchFamily="34" charset="0"/>
            </a:endParaRPr>
          </a:p>
        </p:txBody>
      </p:sp>
      <p:graphicFrame>
        <p:nvGraphicFramePr>
          <p:cNvPr id="6" name="Diagram 5"/>
          <p:cNvGraphicFramePr/>
          <p:nvPr>
            <p:extLst>
              <p:ext uri="{D42A27DB-BD31-4B8C-83A1-F6EECF244321}">
                <p14:modId xmlns:p14="http://schemas.microsoft.com/office/powerpoint/2010/main" val="3355425956"/>
              </p:ext>
            </p:extLst>
          </p:nvPr>
        </p:nvGraphicFramePr>
        <p:xfrm>
          <a:off x="4322618" y="280331"/>
          <a:ext cx="7448204" cy="199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944997" y="2774260"/>
            <a:ext cx="10609694" cy="26776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buClr>
                <a:schemeClr val="accent3"/>
              </a:buClr>
            </a:pPr>
            <a:r>
              <a:rPr lang="en-GB" sz="2800" b="1" dirty="0">
                <a:solidFill>
                  <a:srgbClr val="7030A0"/>
                </a:solidFill>
                <a:latin typeface="Candara" panose="020E0502030303020204" pitchFamily="34" charset="0"/>
              </a:rPr>
              <a:t>Why rape is not the victim’s </a:t>
            </a:r>
            <a:r>
              <a:rPr lang="en-GB" sz="2800" b="1" dirty="0" smtClean="0">
                <a:solidFill>
                  <a:srgbClr val="7030A0"/>
                </a:solidFill>
                <a:latin typeface="Candara" panose="020E0502030303020204" pitchFamily="34" charset="0"/>
              </a:rPr>
              <a:t>fault</a:t>
            </a:r>
          </a:p>
          <a:p>
            <a:pPr>
              <a:buClr>
                <a:schemeClr val="accent3"/>
              </a:buClr>
            </a:pPr>
            <a:endParaRPr lang="en-GB" sz="2800" b="1" dirty="0">
              <a:solidFill>
                <a:schemeClr val="accent4"/>
              </a:solidFill>
              <a:latin typeface="Candara" panose="020E0502030303020204" pitchFamily="34" charset="0"/>
            </a:endParaRPr>
          </a:p>
          <a:p>
            <a:pPr marL="285750" indent="-285750">
              <a:buClr>
                <a:schemeClr val="accent3"/>
              </a:buClr>
              <a:buFont typeface="Arial" panose="020B0604020202020204" pitchFamily="34" charset="0"/>
              <a:buChar char="•"/>
            </a:pPr>
            <a:r>
              <a:rPr lang="en-GB" sz="2800" b="1" dirty="0" smtClean="0">
                <a:latin typeface="Candara" panose="020E0502030303020204" pitchFamily="34" charset="0"/>
              </a:rPr>
              <a:t>Rape is a violation &amp; act of violence with harmful consequences.</a:t>
            </a:r>
          </a:p>
          <a:p>
            <a:pPr marL="285750" indent="-285750">
              <a:buClr>
                <a:schemeClr val="accent3"/>
              </a:buClr>
              <a:buFont typeface="Arial" panose="020B0604020202020204" pitchFamily="34" charset="0"/>
              <a:buChar char="•"/>
            </a:pPr>
            <a:r>
              <a:rPr lang="en-GB" sz="2800" b="1" dirty="0" smtClean="0">
                <a:latin typeface="Candara" panose="020E0502030303020204" pitchFamily="34" charset="0"/>
              </a:rPr>
              <a:t>Responsibility only lies with the perpetrator.</a:t>
            </a:r>
          </a:p>
          <a:p>
            <a:pPr marL="285750" indent="-285750">
              <a:buClr>
                <a:schemeClr val="accent3"/>
              </a:buClr>
              <a:buFont typeface="Arial" panose="020B0604020202020204" pitchFamily="34" charset="0"/>
              <a:buChar char="•"/>
            </a:pPr>
            <a:r>
              <a:rPr lang="en-GB" sz="2800" b="1" dirty="0" smtClean="0">
                <a:latin typeface="Candara" panose="020E0502030303020204" pitchFamily="34" charset="0"/>
              </a:rPr>
              <a:t>Nobody has a right to your body without your consent, no matter what you do or how you behave.</a:t>
            </a:r>
            <a:endParaRPr lang="en-GB" sz="2800" b="1" dirty="0">
              <a:latin typeface="Candara" panose="020E0502030303020204" pitchFamily="34" charset="0"/>
            </a:endParaRPr>
          </a:p>
        </p:txBody>
      </p:sp>
    </p:spTree>
    <p:extLst>
      <p:ext uri="{BB962C8B-B14F-4D97-AF65-F5344CB8AC3E}">
        <p14:creationId xmlns:p14="http://schemas.microsoft.com/office/powerpoint/2010/main" val="586101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56696" y="266042"/>
            <a:ext cx="9816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cs typeface="Arial" charset="0"/>
              </a:defRPr>
            </a:lvl1pPr>
            <a:lvl2pPr marL="37931725" indent="-37474525">
              <a:spcBef>
                <a:spcPct val="20000"/>
              </a:spcBef>
              <a:buFont typeface="Arial" charset="0"/>
              <a:buChar char="–"/>
              <a:defRPr sz="28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GB" altLang="en-US" sz="3600" b="1" dirty="0" smtClean="0">
                <a:latin typeface="Candara" panose="020E0502030303020204" pitchFamily="34" charset="0"/>
                <a:ea typeface="ＭＳ Ｐゴシック" pitchFamily="-1" charset="-128"/>
              </a:rPr>
              <a:t>RAPE: Sexual Offences (Scotland) Act 2009 (s.1)</a:t>
            </a:r>
            <a:endParaRPr lang="en-GB" altLang="en-US" sz="1400" b="1" dirty="0">
              <a:solidFill>
                <a:schemeClr val="tx1">
                  <a:lumMod val="50000"/>
                  <a:lumOff val="50000"/>
                </a:schemeClr>
              </a:solidFill>
              <a:latin typeface="Candara" panose="020E0502030303020204" pitchFamily="34" charset="0"/>
              <a:ea typeface="ＭＳ Ｐゴシック" pitchFamily="-1" charset="-128"/>
            </a:endParaRPr>
          </a:p>
        </p:txBody>
      </p:sp>
      <p:sp>
        <p:nvSpPr>
          <p:cNvPr id="4" name="Oval 3"/>
          <p:cNvSpPr/>
          <p:nvPr/>
        </p:nvSpPr>
        <p:spPr>
          <a:xfrm>
            <a:off x="4445841" y="4808422"/>
            <a:ext cx="2785858" cy="1680953"/>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1600" b="1" dirty="0">
                <a:latin typeface="Candara" panose="020E0502030303020204" pitchFamily="34" charset="0"/>
              </a:rPr>
              <a:t>Max </a:t>
            </a:r>
            <a:r>
              <a:rPr lang="en-GB" sz="1600" b="1" dirty="0" smtClean="0">
                <a:latin typeface="Candara" panose="020E0502030303020204" pitchFamily="34" charset="0"/>
              </a:rPr>
              <a:t>penalty:</a:t>
            </a:r>
          </a:p>
          <a:p>
            <a:pPr algn="ctr">
              <a:defRPr/>
            </a:pPr>
            <a:r>
              <a:rPr lang="en-GB" sz="1600" b="1" dirty="0" smtClean="0">
                <a:latin typeface="Candara" panose="020E0502030303020204" pitchFamily="34" charset="0"/>
              </a:rPr>
              <a:t> </a:t>
            </a:r>
            <a:r>
              <a:rPr lang="en-GB" sz="1600" b="1" dirty="0">
                <a:latin typeface="Candara" panose="020E0502030303020204" pitchFamily="34" charset="0"/>
              </a:rPr>
              <a:t>life imprisonment</a:t>
            </a:r>
          </a:p>
        </p:txBody>
      </p:sp>
      <p:grpSp>
        <p:nvGrpSpPr>
          <p:cNvPr id="16" name="Group 15"/>
          <p:cNvGrpSpPr/>
          <p:nvPr/>
        </p:nvGrpSpPr>
        <p:grpSpPr>
          <a:xfrm>
            <a:off x="2870171" y="1309933"/>
            <a:ext cx="5836509" cy="3272192"/>
            <a:chOff x="3822080" y="1251743"/>
            <a:chExt cx="4116656" cy="3272192"/>
          </a:xfrm>
          <a:solidFill>
            <a:srgbClr val="608CAB"/>
          </a:solidFill>
        </p:grpSpPr>
        <p:sp>
          <p:nvSpPr>
            <p:cNvPr id="8" name="Freeform 7"/>
            <p:cNvSpPr/>
            <p:nvPr/>
          </p:nvSpPr>
          <p:spPr>
            <a:xfrm>
              <a:off x="5371342" y="1252091"/>
              <a:ext cx="1089152" cy="1089152"/>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spcFirstLastPara="0" vert="horz" wrap="square" lIns="106508" tIns="106508" rIns="106508" bIns="106508" numCol="1" spcCol="1270" anchor="ctr" anchorCtr="0">
              <a:noAutofit/>
            </a:bodyPr>
            <a:lstStyle/>
            <a:p>
              <a:pPr lvl="0" algn="ctr" defTabSz="933450">
                <a:lnSpc>
                  <a:spcPct val="90000"/>
                </a:lnSpc>
                <a:spcBef>
                  <a:spcPct val="0"/>
                </a:spcBef>
                <a:spcAft>
                  <a:spcPct val="35000"/>
                </a:spcAft>
              </a:pPr>
              <a:r>
                <a:rPr lang="en-GB" sz="2100" b="1" kern="1200" dirty="0" smtClean="0">
                  <a:solidFill>
                    <a:schemeClr val="bg1"/>
                  </a:solidFill>
                  <a:latin typeface="Candara" panose="020E0502030303020204" pitchFamily="34" charset="0"/>
                </a:rPr>
                <a:t>VAGINA</a:t>
              </a:r>
              <a:endParaRPr lang="en-GB" sz="2100" b="1" kern="1200" dirty="0">
                <a:solidFill>
                  <a:schemeClr val="bg1"/>
                </a:solidFill>
                <a:latin typeface="Candara" panose="020E0502030303020204" pitchFamily="34" charset="0"/>
              </a:endParaRPr>
            </a:p>
          </p:txBody>
        </p:sp>
        <p:sp>
          <p:nvSpPr>
            <p:cNvPr id="10" name="Freeform 9"/>
            <p:cNvSpPr/>
            <p:nvPr/>
          </p:nvSpPr>
          <p:spPr>
            <a:xfrm>
              <a:off x="6849584" y="1251743"/>
              <a:ext cx="1089152" cy="1089152"/>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spcFirstLastPara="0" vert="horz" wrap="square" lIns="106508" tIns="106508" rIns="106508" bIns="106508" numCol="1" spcCol="1270" anchor="ctr" anchorCtr="0">
              <a:noAutofit/>
            </a:bodyPr>
            <a:lstStyle/>
            <a:p>
              <a:pPr lvl="0" algn="ctr" defTabSz="933450">
                <a:lnSpc>
                  <a:spcPct val="90000"/>
                </a:lnSpc>
                <a:spcBef>
                  <a:spcPct val="0"/>
                </a:spcBef>
                <a:spcAft>
                  <a:spcPct val="35000"/>
                </a:spcAft>
              </a:pPr>
              <a:r>
                <a:rPr lang="en-GB" sz="2100" b="1" kern="1200" dirty="0" smtClean="0">
                  <a:solidFill>
                    <a:schemeClr val="bg1"/>
                  </a:solidFill>
                  <a:latin typeface="Candara" panose="020E0502030303020204" pitchFamily="34" charset="0"/>
                </a:rPr>
                <a:t>MOUTH</a:t>
              </a:r>
              <a:endParaRPr lang="en-GB" sz="2100" b="1" kern="1200" dirty="0">
                <a:solidFill>
                  <a:schemeClr val="bg1"/>
                </a:solidFill>
                <a:latin typeface="Candara" panose="020E0502030303020204" pitchFamily="34" charset="0"/>
              </a:endParaRPr>
            </a:p>
          </p:txBody>
        </p:sp>
        <p:sp>
          <p:nvSpPr>
            <p:cNvPr id="12" name="Freeform 11"/>
            <p:cNvSpPr/>
            <p:nvPr/>
          </p:nvSpPr>
          <p:spPr>
            <a:xfrm>
              <a:off x="3822080" y="1251743"/>
              <a:ext cx="1089152" cy="1089152"/>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spcFirstLastPara="0" vert="horz" wrap="square" lIns="121748" tIns="121748" rIns="121748" bIns="121748" numCol="1" spcCol="1270" anchor="ctr" anchorCtr="0">
              <a:noAutofit/>
            </a:bodyPr>
            <a:lstStyle/>
            <a:p>
              <a:pPr lvl="0" algn="ctr" defTabSz="1200150">
                <a:lnSpc>
                  <a:spcPct val="90000"/>
                </a:lnSpc>
                <a:spcBef>
                  <a:spcPct val="0"/>
                </a:spcBef>
                <a:spcAft>
                  <a:spcPct val="35000"/>
                </a:spcAft>
              </a:pPr>
              <a:r>
                <a:rPr lang="en-GB" sz="2700" b="1" kern="1200" dirty="0" smtClean="0">
                  <a:solidFill>
                    <a:schemeClr val="bg1"/>
                  </a:solidFill>
                  <a:latin typeface="Candara" panose="020E0502030303020204" pitchFamily="34" charset="0"/>
                </a:rPr>
                <a:t>ANUS</a:t>
              </a:r>
              <a:endParaRPr lang="en-GB" sz="2700" b="1" kern="1200" dirty="0">
                <a:solidFill>
                  <a:schemeClr val="bg1"/>
                </a:solidFill>
                <a:latin typeface="Candara" panose="020E0502030303020204" pitchFamily="34" charset="0"/>
              </a:endParaRPr>
            </a:p>
          </p:txBody>
        </p:sp>
        <p:sp>
          <p:nvSpPr>
            <p:cNvPr id="6" name="Freeform 5"/>
            <p:cNvSpPr/>
            <p:nvPr/>
          </p:nvSpPr>
          <p:spPr>
            <a:xfrm>
              <a:off x="4297471" y="2714057"/>
              <a:ext cx="3236894" cy="1809878"/>
            </a:xfrm>
            <a:custGeom>
              <a:avLst/>
              <a:gdLst>
                <a:gd name="connsiteX0" fmla="*/ 0 w 3236894"/>
                <a:gd name="connsiteY0" fmla="*/ 301652 h 1809878"/>
                <a:gd name="connsiteX1" fmla="*/ 301652 w 3236894"/>
                <a:gd name="connsiteY1" fmla="*/ 0 h 1809878"/>
                <a:gd name="connsiteX2" fmla="*/ 2935242 w 3236894"/>
                <a:gd name="connsiteY2" fmla="*/ 0 h 1809878"/>
                <a:gd name="connsiteX3" fmla="*/ 3236894 w 3236894"/>
                <a:gd name="connsiteY3" fmla="*/ 301652 h 1809878"/>
                <a:gd name="connsiteX4" fmla="*/ 3236894 w 3236894"/>
                <a:gd name="connsiteY4" fmla="*/ 1508226 h 1809878"/>
                <a:gd name="connsiteX5" fmla="*/ 2935242 w 3236894"/>
                <a:gd name="connsiteY5" fmla="*/ 1809878 h 1809878"/>
                <a:gd name="connsiteX6" fmla="*/ 301652 w 3236894"/>
                <a:gd name="connsiteY6" fmla="*/ 1809878 h 1809878"/>
                <a:gd name="connsiteX7" fmla="*/ 0 w 3236894"/>
                <a:gd name="connsiteY7" fmla="*/ 1508226 h 1809878"/>
                <a:gd name="connsiteX8" fmla="*/ 0 w 3236894"/>
                <a:gd name="connsiteY8" fmla="*/ 301652 h 180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894" h="1809878">
                  <a:moveTo>
                    <a:pt x="0" y="301652"/>
                  </a:moveTo>
                  <a:cubicBezTo>
                    <a:pt x="0" y="135054"/>
                    <a:pt x="135054" y="0"/>
                    <a:pt x="301652" y="0"/>
                  </a:cubicBezTo>
                  <a:lnTo>
                    <a:pt x="2935242" y="0"/>
                  </a:lnTo>
                  <a:cubicBezTo>
                    <a:pt x="3101840" y="0"/>
                    <a:pt x="3236894" y="135054"/>
                    <a:pt x="3236894" y="301652"/>
                  </a:cubicBezTo>
                  <a:lnTo>
                    <a:pt x="3236894" y="1508226"/>
                  </a:lnTo>
                  <a:cubicBezTo>
                    <a:pt x="3236894" y="1674824"/>
                    <a:pt x="3101840" y="1809878"/>
                    <a:pt x="2935242" y="1809878"/>
                  </a:cubicBezTo>
                  <a:lnTo>
                    <a:pt x="301652" y="1809878"/>
                  </a:lnTo>
                  <a:cubicBezTo>
                    <a:pt x="135054" y="1809878"/>
                    <a:pt x="0" y="1674824"/>
                    <a:pt x="0" y="1508226"/>
                  </a:cubicBezTo>
                  <a:lnTo>
                    <a:pt x="0" y="301652"/>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spcFirstLastPara="0" vert="horz" wrap="square" lIns="159471" tIns="159471" rIns="159471" bIns="159471"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bg1"/>
                  </a:solidFill>
                  <a:latin typeface="Candara" panose="020E0502030303020204" pitchFamily="34" charset="0"/>
                </a:rPr>
                <a:t>INTENTIONAL PENETRATION by PENIS WITHOUT CONSENT</a:t>
              </a:r>
              <a:endParaRPr lang="en-GB" sz="2800" b="1" kern="1200" dirty="0">
                <a:solidFill>
                  <a:schemeClr val="bg1"/>
                </a:solidFill>
                <a:latin typeface="Candara" panose="020E0502030303020204" pitchFamily="34" charset="0"/>
              </a:endParaRPr>
            </a:p>
          </p:txBody>
        </p:sp>
      </p:grpSp>
      <p:sp>
        <p:nvSpPr>
          <p:cNvPr id="2" name="Notched Right Arrow 1"/>
          <p:cNvSpPr/>
          <p:nvPr/>
        </p:nvSpPr>
        <p:spPr>
          <a:xfrm rot="14736774">
            <a:off x="3544170" y="2456927"/>
            <a:ext cx="454252" cy="315320"/>
          </a:xfrm>
          <a:prstGeom prst="notchedRightArrow">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Notched Right Arrow 16"/>
          <p:cNvSpPr/>
          <p:nvPr/>
        </p:nvSpPr>
        <p:spPr>
          <a:xfrm rot="18535797">
            <a:off x="7301431" y="2453133"/>
            <a:ext cx="454252" cy="315320"/>
          </a:xfrm>
          <a:prstGeom prst="notchedRightArrow">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Notched Right Arrow 17"/>
          <p:cNvSpPr/>
          <p:nvPr/>
        </p:nvSpPr>
        <p:spPr>
          <a:xfrm rot="16200000">
            <a:off x="5611645" y="2428007"/>
            <a:ext cx="454252" cy="315320"/>
          </a:xfrm>
          <a:prstGeom prst="notchedRightArrow">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0085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5133975" y="3931413"/>
            <a:ext cx="1924050" cy="1924050"/>
          </a:xfrm>
          <a:custGeom>
            <a:avLst/>
            <a:gdLst>
              <a:gd name="connsiteX0" fmla="*/ 0 w 1924050"/>
              <a:gd name="connsiteY0" fmla="*/ 962025 h 1924050"/>
              <a:gd name="connsiteX1" fmla="*/ 962025 w 1924050"/>
              <a:gd name="connsiteY1" fmla="*/ 0 h 1924050"/>
              <a:gd name="connsiteX2" fmla="*/ 1924050 w 1924050"/>
              <a:gd name="connsiteY2" fmla="*/ 962025 h 1924050"/>
              <a:gd name="connsiteX3" fmla="*/ 962025 w 1924050"/>
              <a:gd name="connsiteY3" fmla="*/ 1924050 h 1924050"/>
              <a:gd name="connsiteX4" fmla="*/ 0 w 1924050"/>
              <a:gd name="connsiteY4" fmla="*/ 962025 h 192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50" h="1924050">
                <a:moveTo>
                  <a:pt x="0" y="962025"/>
                </a:moveTo>
                <a:cubicBezTo>
                  <a:pt x="0" y="430713"/>
                  <a:pt x="430713" y="0"/>
                  <a:pt x="962025" y="0"/>
                </a:cubicBezTo>
                <a:cubicBezTo>
                  <a:pt x="1493337" y="0"/>
                  <a:pt x="1924050" y="430713"/>
                  <a:pt x="1924050" y="962025"/>
                </a:cubicBezTo>
                <a:cubicBezTo>
                  <a:pt x="1924050" y="1493337"/>
                  <a:pt x="1493337" y="1924050"/>
                  <a:pt x="962025" y="1924050"/>
                </a:cubicBezTo>
                <a:cubicBezTo>
                  <a:pt x="430713" y="1924050"/>
                  <a:pt x="0" y="1493337"/>
                  <a:pt x="0" y="96202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spcFirstLastPara="0" vert="horz" wrap="square" lIns="297011" tIns="297011" rIns="297011" bIns="297011"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Candara" panose="020E0502030303020204" pitchFamily="34" charset="0"/>
              </a:rPr>
              <a:t>CONSENT</a:t>
            </a:r>
            <a:endParaRPr lang="en-GB" sz="2400" b="1" kern="1200" dirty="0">
              <a:solidFill>
                <a:schemeClr val="bg1"/>
              </a:solidFill>
              <a:latin typeface="Candara" panose="020E0502030303020204" pitchFamily="34" charset="0"/>
            </a:endParaRPr>
          </a:p>
        </p:txBody>
      </p:sp>
      <p:sp>
        <p:nvSpPr>
          <p:cNvPr id="7" name="Freeform 6"/>
          <p:cNvSpPr/>
          <p:nvPr/>
        </p:nvSpPr>
        <p:spPr>
          <a:xfrm>
            <a:off x="3049684" y="2669182"/>
            <a:ext cx="1827847" cy="1462278"/>
          </a:xfrm>
          <a:custGeom>
            <a:avLst/>
            <a:gdLst>
              <a:gd name="connsiteX0" fmla="*/ 0 w 1827847"/>
              <a:gd name="connsiteY0" fmla="*/ 146228 h 1462278"/>
              <a:gd name="connsiteX1" fmla="*/ 146228 w 1827847"/>
              <a:gd name="connsiteY1" fmla="*/ 0 h 1462278"/>
              <a:gd name="connsiteX2" fmla="*/ 1681619 w 1827847"/>
              <a:gd name="connsiteY2" fmla="*/ 0 h 1462278"/>
              <a:gd name="connsiteX3" fmla="*/ 1827847 w 1827847"/>
              <a:gd name="connsiteY3" fmla="*/ 146228 h 1462278"/>
              <a:gd name="connsiteX4" fmla="*/ 1827847 w 1827847"/>
              <a:gd name="connsiteY4" fmla="*/ 1316050 h 1462278"/>
              <a:gd name="connsiteX5" fmla="*/ 1681619 w 1827847"/>
              <a:gd name="connsiteY5" fmla="*/ 1462278 h 1462278"/>
              <a:gd name="connsiteX6" fmla="*/ 146228 w 1827847"/>
              <a:gd name="connsiteY6" fmla="*/ 1462278 h 1462278"/>
              <a:gd name="connsiteX7" fmla="*/ 0 w 1827847"/>
              <a:gd name="connsiteY7" fmla="*/ 1316050 h 1462278"/>
              <a:gd name="connsiteX8" fmla="*/ 0 w 1827847"/>
              <a:gd name="connsiteY8" fmla="*/ 146228 h 146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7847" h="1462278">
                <a:moveTo>
                  <a:pt x="0" y="146228"/>
                </a:moveTo>
                <a:cubicBezTo>
                  <a:pt x="0" y="65469"/>
                  <a:pt x="65469" y="0"/>
                  <a:pt x="146228" y="0"/>
                </a:cubicBezTo>
                <a:lnTo>
                  <a:pt x="1681619" y="0"/>
                </a:lnTo>
                <a:cubicBezTo>
                  <a:pt x="1762378" y="0"/>
                  <a:pt x="1827847" y="65469"/>
                  <a:pt x="1827847" y="146228"/>
                </a:cubicBezTo>
                <a:lnTo>
                  <a:pt x="1827847" y="1316050"/>
                </a:lnTo>
                <a:cubicBezTo>
                  <a:pt x="1827847" y="1396809"/>
                  <a:pt x="1762378" y="1462278"/>
                  <a:pt x="1681619" y="1462278"/>
                </a:cubicBezTo>
                <a:lnTo>
                  <a:pt x="146228" y="1462278"/>
                </a:lnTo>
                <a:cubicBezTo>
                  <a:pt x="65469" y="1462278"/>
                  <a:pt x="0" y="1396809"/>
                  <a:pt x="0" y="1316050"/>
                </a:cubicBezTo>
                <a:lnTo>
                  <a:pt x="0" y="146228"/>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spcFirstLastPara="0" vert="horz" wrap="square" lIns="94264" tIns="94264" rIns="94264" bIns="94264" numCol="1" spcCol="1270" anchor="ctr" anchorCtr="0">
            <a:noAutofit/>
          </a:bodyPr>
          <a:lstStyle/>
          <a:p>
            <a:pPr lvl="0" algn="ctr" defTabSz="1200150">
              <a:lnSpc>
                <a:spcPct val="90000"/>
              </a:lnSpc>
              <a:spcBef>
                <a:spcPct val="0"/>
              </a:spcBef>
              <a:spcAft>
                <a:spcPct val="35000"/>
              </a:spcAft>
            </a:pPr>
            <a:r>
              <a:rPr lang="en-GB" sz="2700" b="1" kern="1200" dirty="0" smtClean="0">
                <a:solidFill>
                  <a:schemeClr val="bg1"/>
                </a:solidFill>
                <a:latin typeface="Candara" panose="020E0502030303020204" pitchFamily="34" charset="0"/>
              </a:rPr>
              <a:t>CHOICE</a:t>
            </a:r>
            <a:endParaRPr lang="en-GB" sz="2700" b="1" kern="1200" dirty="0">
              <a:solidFill>
                <a:schemeClr val="bg1"/>
              </a:solidFill>
              <a:latin typeface="Candara" panose="020E0502030303020204" pitchFamily="34" charset="0"/>
            </a:endParaRPr>
          </a:p>
        </p:txBody>
      </p:sp>
      <p:sp>
        <p:nvSpPr>
          <p:cNvPr id="9" name="Freeform 8"/>
          <p:cNvSpPr/>
          <p:nvPr/>
        </p:nvSpPr>
        <p:spPr>
          <a:xfrm>
            <a:off x="5237866" y="1407752"/>
            <a:ext cx="1827847" cy="1462278"/>
          </a:xfrm>
          <a:custGeom>
            <a:avLst/>
            <a:gdLst>
              <a:gd name="connsiteX0" fmla="*/ 0 w 1827847"/>
              <a:gd name="connsiteY0" fmla="*/ 146228 h 1462278"/>
              <a:gd name="connsiteX1" fmla="*/ 146228 w 1827847"/>
              <a:gd name="connsiteY1" fmla="*/ 0 h 1462278"/>
              <a:gd name="connsiteX2" fmla="*/ 1681619 w 1827847"/>
              <a:gd name="connsiteY2" fmla="*/ 0 h 1462278"/>
              <a:gd name="connsiteX3" fmla="*/ 1827847 w 1827847"/>
              <a:gd name="connsiteY3" fmla="*/ 146228 h 1462278"/>
              <a:gd name="connsiteX4" fmla="*/ 1827847 w 1827847"/>
              <a:gd name="connsiteY4" fmla="*/ 1316050 h 1462278"/>
              <a:gd name="connsiteX5" fmla="*/ 1681619 w 1827847"/>
              <a:gd name="connsiteY5" fmla="*/ 1462278 h 1462278"/>
              <a:gd name="connsiteX6" fmla="*/ 146228 w 1827847"/>
              <a:gd name="connsiteY6" fmla="*/ 1462278 h 1462278"/>
              <a:gd name="connsiteX7" fmla="*/ 0 w 1827847"/>
              <a:gd name="connsiteY7" fmla="*/ 1316050 h 1462278"/>
              <a:gd name="connsiteX8" fmla="*/ 0 w 1827847"/>
              <a:gd name="connsiteY8" fmla="*/ 146228 h 146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7847" h="1462278">
                <a:moveTo>
                  <a:pt x="0" y="146228"/>
                </a:moveTo>
                <a:cubicBezTo>
                  <a:pt x="0" y="65469"/>
                  <a:pt x="65469" y="0"/>
                  <a:pt x="146228" y="0"/>
                </a:cubicBezTo>
                <a:lnTo>
                  <a:pt x="1681619" y="0"/>
                </a:lnTo>
                <a:cubicBezTo>
                  <a:pt x="1762378" y="0"/>
                  <a:pt x="1827847" y="65469"/>
                  <a:pt x="1827847" y="146228"/>
                </a:cubicBezTo>
                <a:lnTo>
                  <a:pt x="1827847" y="1316050"/>
                </a:lnTo>
                <a:cubicBezTo>
                  <a:pt x="1827847" y="1396809"/>
                  <a:pt x="1762378" y="1462278"/>
                  <a:pt x="1681619" y="1462278"/>
                </a:cubicBezTo>
                <a:lnTo>
                  <a:pt x="146228" y="1462278"/>
                </a:lnTo>
                <a:cubicBezTo>
                  <a:pt x="65469" y="1462278"/>
                  <a:pt x="0" y="1396809"/>
                  <a:pt x="0" y="1316050"/>
                </a:cubicBezTo>
                <a:lnTo>
                  <a:pt x="0" y="146228"/>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spcFirstLastPara="0" vert="horz" wrap="square" lIns="94264" tIns="94264" rIns="94264" bIns="94264" numCol="1" spcCol="1270" anchor="ctr" anchorCtr="0">
            <a:noAutofit/>
          </a:bodyPr>
          <a:lstStyle/>
          <a:p>
            <a:pPr lvl="0" algn="ctr" defTabSz="1200150">
              <a:lnSpc>
                <a:spcPct val="90000"/>
              </a:lnSpc>
              <a:spcBef>
                <a:spcPct val="0"/>
              </a:spcBef>
              <a:spcAft>
                <a:spcPct val="35000"/>
              </a:spcAft>
            </a:pPr>
            <a:r>
              <a:rPr lang="en-GB" sz="2700" b="1" kern="1200" dirty="0" smtClean="0">
                <a:solidFill>
                  <a:schemeClr val="bg1"/>
                </a:solidFill>
                <a:latin typeface="Candara" panose="020E0502030303020204" pitchFamily="34" charset="0"/>
              </a:rPr>
              <a:t>FREEDOM</a:t>
            </a:r>
            <a:endParaRPr lang="en-GB" sz="2700" b="1" kern="1200" dirty="0">
              <a:solidFill>
                <a:schemeClr val="bg1"/>
              </a:solidFill>
              <a:latin typeface="Candara" panose="020E0502030303020204" pitchFamily="34" charset="0"/>
            </a:endParaRPr>
          </a:p>
        </p:txBody>
      </p:sp>
      <p:sp>
        <p:nvSpPr>
          <p:cNvPr id="11" name="Freeform 10"/>
          <p:cNvSpPr/>
          <p:nvPr/>
        </p:nvSpPr>
        <p:spPr>
          <a:xfrm>
            <a:off x="7362570" y="2669180"/>
            <a:ext cx="1827847" cy="1462278"/>
          </a:xfrm>
          <a:custGeom>
            <a:avLst/>
            <a:gdLst>
              <a:gd name="connsiteX0" fmla="*/ 0 w 1827847"/>
              <a:gd name="connsiteY0" fmla="*/ 146228 h 1462278"/>
              <a:gd name="connsiteX1" fmla="*/ 146228 w 1827847"/>
              <a:gd name="connsiteY1" fmla="*/ 0 h 1462278"/>
              <a:gd name="connsiteX2" fmla="*/ 1681619 w 1827847"/>
              <a:gd name="connsiteY2" fmla="*/ 0 h 1462278"/>
              <a:gd name="connsiteX3" fmla="*/ 1827847 w 1827847"/>
              <a:gd name="connsiteY3" fmla="*/ 146228 h 1462278"/>
              <a:gd name="connsiteX4" fmla="*/ 1827847 w 1827847"/>
              <a:gd name="connsiteY4" fmla="*/ 1316050 h 1462278"/>
              <a:gd name="connsiteX5" fmla="*/ 1681619 w 1827847"/>
              <a:gd name="connsiteY5" fmla="*/ 1462278 h 1462278"/>
              <a:gd name="connsiteX6" fmla="*/ 146228 w 1827847"/>
              <a:gd name="connsiteY6" fmla="*/ 1462278 h 1462278"/>
              <a:gd name="connsiteX7" fmla="*/ 0 w 1827847"/>
              <a:gd name="connsiteY7" fmla="*/ 1316050 h 1462278"/>
              <a:gd name="connsiteX8" fmla="*/ 0 w 1827847"/>
              <a:gd name="connsiteY8" fmla="*/ 146228 h 146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7847" h="1462278">
                <a:moveTo>
                  <a:pt x="0" y="146228"/>
                </a:moveTo>
                <a:cubicBezTo>
                  <a:pt x="0" y="65469"/>
                  <a:pt x="65469" y="0"/>
                  <a:pt x="146228" y="0"/>
                </a:cubicBezTo>
                <a:lnTo>
                  <a:pt x="1681619" y="0"/>
                </a:lnTo>
                <a:cubicBezTo>
                  <a:pt x="1762378" y="0"/>
                  <a:pt x="1827847" y="65469"/>
                  <a:pt x="1827847" y="146228"/>
                </a:cubicBezTo>
                <a:lnTo>
                  <a:pt x="1827847" y="1316050"/>
                </a:lnTo>
                <a:cubicBezTo>
                  <a:pt x="1827847" y="1396809"/>
                  <a:pt x="1762378" y="1462278"/>
                  <a:pt x="1681619" y="1462278"/>
                </a:cubicBezTo>
                <a:lnTo>
                  <a:pt x="146228" y="1462278"/>
                </a:lnTo>
                <a:cubicBezTo>
                  <a:pt x="65469" y="1462278"/>
                  <a:pt x="0" y="1396809"/>
                  <a:pt x="0" y="1316050"/>
                </a:cubicBezTo>
                <a:lnTo>
                  <a:pt x="0" y="146228"/>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spcFirstLastPara="0" vert="horz" wrap="square" lIns="94264" tIns="94264" rIns="94264" bIns="94264" numCol="1" spcCol="1270" anchor="ctr" anchorCtr="0">
            <a:noAutofit/>
          </a:bodyPr>
          <a:lstStyle/>
          <a:p>
            <a:pPr lvl="0" algn="ctr" defTabSz="1200150">
              <a:lnSpc>
                <a:spcPct val="90000"/>
              </a:lnSpc>
              <a:spcBef>
                <a:spcPct val="0"/>
              </a:spcBef>
              <a:spcAft>
                <a:spcPct val="35000"/>
              </a:spcAft>
            </a:pPr>
            <a:r>
              <a:rPr lang="en-GB" sz="2700" b="1" kern="1200" dirty="0" smtClean="0">
                <a:solidFill>
                  <a:schemeClr val="bg1"/>
                </a:solidFill>
                <a:latin typeface="Candara" panose="020E0502030303020204" pitchFamily="34" charset="0"/>
              </a:rPr>
              <a:t>CAPACITY</a:t>
            </a:r>
            <a:endParaRPr lang="en-GB" sz="2700" b="1" kern="1200" dirty="0">
              <a:solidFill>
                <a:schemeClr val="bg1"/>
              </a:solidFill>
              <a:latin typeface="Candara" panose="020E0502030303020204" pitchFamily="34" charset="0"/>
            </a:endParaRPr>
          </a:p>
        </p:txBody>
      </p:sp>
      <p:sp>
        <p:nvSpPr>
          <p:cNvPr id="3" name="TextBox 2"/>
          <p:cNvSpPr txBox="1">
            <a:spLocks noChangeArrowheads="1"/>
          </p:cNvSpPr>
          <p:nvPr/>
        </p:nvSpPr>
        <p:spPr bwMode="auto">
          <a:xfrm>
            <a:off x="2050854" y="436261"/>
            <a:ext cx="72875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Arial" charset="0"/>
                <a:cs typeface="Arial" charset="0"/>
              </a:defRPr>
            </a:lvl1pPr>
            <a:lvl2pPr marL="37931725" indent="-37474525">
              <a:spcBef>
                <a:spcPct val="20000"/>
              </a:spcBef>
              <a:buFont typeface="Arial" charset="0"/>
              <a:buChar char="–"/>
              <a:defRPr sz="28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3600" b="1" dirty="0">
                <a:latin typeface="Candara" panose="020E0502030303020204" pitchFamily="34" charset="0"/>
              </a:rPr>
              <a:t>Sexual Offences </a:t>
            </a:r>
            <a:r>
              <a:rPr lang="en-GB" altLang="en-US" sz="3600" b="1" dirty="0" smtClean="0">
                <a:latin typeface="Candara" panose="020E0502030303020204" pitchFamily="34" charset="0"/>
              </a:rPr>
              <a:t>(Scotland) Act 2009</a:t>
            </a:r>
            <a:endParaRPr lang="en-GB" altLang="en-US" sz="3600" b="1" dirty="0">
              <a:latin typeface="Candara" panose="020E0502030303020204" pitchFamily="34" charset="0"/>
            </a:endParaRPr>
          </a:p>
        </p:txBody>
      </p:sp>
      <p:sp>
        <p:nvSpPr>
          <p:cNvPr id="12" name="Notched Right Arrow 11"/>
          <p:cNvSpPr/>
          <p:nvPr/>
        </p:nvSpPr>
        <p:spPr>
          <a:xfrm rot="12918463" flipH="1">
            <a:off x="4667911" y="3885966"/>
            <a:ext cx="675682" cy="490985"/>
          </a:xfrm>
          <a:prstGeom prst="notchedRightArrow">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Notched Right Arrow 12"/>
          <p:cNvSpPr/>
          <p:nvPr/>
        </p:nvSpPr>
        <p:spPr>
          <a:xfrm rot="16200000" flipH="1">
            <a:off x="5721291" y="3242841"/>
            <a:ext cx="808618" cy="490985"/>
          </a:xfrm>
          <a:prstGeom prst="notchedRightArrow">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Notched Right Arrow 13"/>
          <p:cNvSpPr/>
          <p:nvPr/>
        </p:nvSpPr>
        <p:spPr>
          <a:xfrm rot="19326966" flipH="1">
            <a:off x="6848407" y="3929118"/>
            <a:ext cx="675682" cy="490985"/>
          </a:xfrm>
          <a:prstGeom prst="notchedRightArrow">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1880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09" y="0"/>
            <a:ext cx="99097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6"/>
                </a:solidFill>
              </a:rPr>
              <a:t>Q.</a:t>
            </a:r>
            <a:endParaRPr lang="en-US" sz="5400" b="1" dirty="0">
              <a:ln/>
              <a:solidFill>
                <a:schemeClr val="accent6"/>
              </a:solidFill>
            </a:endParaRPr>
          </a:p>
        </p:txBody>
      </p:sp>
      <p:sp>
        <p:nvSpPr>
          <p:cNvPr id="5" name="Rectangle 4"/>
          <p:cNvSpPr/>
          <p:nvPr/>
        </p:nvSpPr>
        <p:spPr>
          <a:xfrm>
            <a:off x="1471117" y="180578"/>
            <a:ext cx="3331943" cy="1015663"/>
          </a:xfrm>
          <a:prstGeom prst="rect">
            <a:avLst/>
          </a:prstGeom>
        </p:spPr>
        <p:txBody>
          <a:bodyPr wrap="square">
            <a:spAutoFit/>
          </a:bodyPr>
          <a:lstStyle/>
          <a:p>
            <a:r>
              <a:rPr lang="en-GB" sz="2000" b="1" dirty="0" smtClean="0">
                <a:solidFill>
                  <a:schemeClr val="accent6"/>
                </a:solidFill>
                <a:latin typeface="Candara" panose="020E0502030303020204" pitchFamily="34" charset="0"/>
              </a:rPr>
              <a:t>If a woman does not </a:t>
            </a:r>
          </a:p>
          <a:p>
            <a:r>
              <a:rPr lang="en-GB" sz="2000" b="1" dirty="0" smtClean="0">
                <a:solidFill>
                  <a:schemeClr val="accent6"/>
                </a:solidFill>
                <a:latin typeface="Candara" panose="020E0502030303020204" pitchFamily="34" charset="0"/>
              </a:rPr>
              <a:t>clearly say NO to a man then…</a:t>
            </a:r>
            <a:endParaRPr lang="en-GB" sz="2000" b="1" dirty="0">
              <a:solidFill>
                <a:schemeClr val="accent6"/>
              </a:solidFill>
              <a:latin typeface="Candara" panose="020E0502030303020204" pitchFamily="34" charset="0"/>
            </a:endParaRPr>
          </a:p>
        </p:txBody>
      </p:sp>
      <p:graphicFrame>
        <p:nvGraphicFramePr>
          <p:cNvPr id="6" name="Diagram 5"/>
          <p:cNvGraphicFramePr/>
          <p:nvPr>
            <p:extLst>
              <p:ext uri="{D42A27DB-BD31-4B8C-83A1-F6EECF244321}">
                <p14:modId xmlns:p14="http://schemas.microsoft.com/office/powerpoint/2010/main" val="3918207316"/>
              </p:ext>
            </p:extLst>
          </p:nvPr>
        </p:nvGraphicFramePr>
        <p:xfrm>
          <a:off x="4322618" y="280331"/>
          <a:ext cx="7448204" cy="199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944997" y="2774260"/>
            <a:ext cx="10609694" cy="26776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buClr>
                <a:schemeClr val="accent3"/>
              </a:buClr>
            </a:pPr>
            <a:endParaRPr lang="en-GB" sz="2800" b="1" dirty="0">
              <a:solidFill>
                <a:schemeClr val="accent4"/>
              </a:solidFill>
              <a:latin typeface="Candara" panose="020E0502030303020204" pitchFamily="34" charset="0"/>
            </a:endParaRPr>
          </a:p>
          <a:p>
            <a:pPr marL="285750" indent="-285750">
              <a:buClr>
                <a:schemeClr val="accent3"/>
              </a:buClr>
              <a:buFont typeface="Arial" panose="020B0604020202020204" pitchFamily="34" charset="0"/>
              <a:buChar char="•"/>
            </a:pPr>
            <a:r>
              <a:rPr lang="en-GB" sz="2800" b="1" dirty="0" smtClean="0">
                <a:latin typeface="Candara" panose="020E0502030303020204" pitchFamily="34" charset="0"/>
              </a:rPr>
              <a:t>The absence of a No does NOT mean that sex is consensual.</a:t>
            </a:r>
          </a:p>
          <a:p>
            <a:pPr marL="285750" indent="-285750">
              <a:buClr>
                <a:schemeClr val="accent3"/>
              </a:buClr>
              <a:buFont typeface="Arial" panose="020B0604020202020204" pitchFamily="34" charset="0"/>
              <a:buChar char="•"/>
            </a:pPr>
            <a:r>
              <a:rPr lang="en-GB" sz="2800" b="1" dirty="0" smtClean="0">
                <a:solidFill>
                  <a:schemeClr val="bg1"/>
                </a:solidFill>
                <a:latin typeface="Candara" panose="020E0502030303020204" pitchFamily="34" charset="0"/>
              </a:rPr>
              <a:t>Someone </a:t>
            </a:r>
            <a:r>
              <a:rPr lang="en-GB" sz="2800" b="1" dirty="0">
                <a:solidFill>
                  <a:schemeClr val="bg1"/>
                </a:solidFill>
                <a:latin typeface="Candara" panose="020E0502030303020204" pitchFamily="34" charset="0"/>
              </a:rPr>
              <a:t>who is asleep or unconscious cannot consent to sexual </a:t>
            </a:r>
            <a:r>
              <a:rPr lang="en-GB" sz="2800" b="1" dirty="0" smtClean="0">
                <a:solidFill>
                  <a:schemeClr val="bg1"/>
                </a:solidFill>
                <a:latin typeface="Candara" panose="020E0502030303020204" pitchFamily="34" charset="0"/>
              </a:rPr>
              <a:t>activity.</a:t>
            </a:r>
          </a:p>
          <a:p>
            <a:pPr marL="285750" indent="-285750">
              <a:buClr>
                <a:schemeClr val="accent3"/>
              </a:buClr>
              <a:buFont typeface="Arial" panose="020B0604020202020204" pitchFamily="34" charset="0"/>
              <a:buChar char="•"/>
            </a:pPr>
            <a:r>
              <a:rPr lang="en-GB" sz="2800" b="1" dirty="0" smtClean="0">
                <a:solidFill>
                  <a:schemeClr val="bg1"/>
                </a:solidFill>
                <a:latin typeface="Candara" panose="020E0502030303020204" pitchFamily="34" charset="0"/>
              </a:rPr>
              <a:t>Someone </a:t>
            </a:r>
            <a:r>
              <a:rPr lang="en-GB" sz="2800" b="1" dirty="0">
                <a:solidFill>
                  <a:schemeClr val="bg1"/>
                </a:solidFill>
                <a:latin typeface="Candara" panose="020E0502030303020204" pitchFamily="34" charset="0"/>
              </a:rPr>
              <a:t>who is very drunk or drugged may not have capacity to give </a:t>
            </a:r>
            <a:r>
              <a:rPr lang="en-GB" sz="2800" b="1" dirty="0" smtClean="0">
                <a:solidFill>
                  <a:schemeClr val="bg1"/>
                </a:solidFill>
                <a:latin typeface="Candara" panose="020E0502030303020204" pitchFamily="34" charset="0"/>
              </a:rPr>
              <a:t>consent.</a:t>
            </a:r>
            <a:endParaRPr lang="en-GB" sz="2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69894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Image result for f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4372140" cy="30659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14292" y="2522478"/>
            <a:ext cx="4758054" cy="3508653"/>
          </a:xfrm>
          <a:prstGeom prst="rect">
            <a:avLst/>
          </a:prstGeom>
        </p:spPr>
        <p:txBody>
          <a:bodyPr wrap="square">
            <a:spAutoFit/>
          </a:bodyPr>
          <a:lstStyle/>
          <a:p>
            <a:r>
              <a:rPr lang="en-GB" sz="4800" dirty="0">
                <a:solidFill>
                  <a:schemeClr val="accent3">
                    <a:lumMod val="75000"/>
                  </a:schemeClr>
                </a:solidFill>
                <a:latin typeface="Franklin Gothic Heavy" panose="020B0903020102020204" pitchFamily="34" charset="0"/>
              </a:rPr>
              <a:t>8</a:t>
            </a:r>
            <a:r>
              <a:rPr lang="en-GB" sz="3200" dirty="0">
                <a:solidFill>
                  <a:schemeClr val="accent3">
                    <a:lumMod val="75000"/>
                  </a:schemeClr>
                </a:solidFill>
                <a:latin typeface="Franklin Gothic Heavy" panose="020B0903020102020204" pitchFamily="34" charset="0"/>
              </a:rPr>
              <a:t>% </a:t>
            </a:r>
            <a:r>
              <a:rPr lang="en-GB" sz="3200" dirty="0">
                <a:solidFill>
                  <a:schemeClr val="accent3"/>
                </a:solidFill>
                <a:latin typeface="+mj-lt"/>
              </a:rPr>
              <a:t>of respondents to the </a:t>
            </a:r>
            <a:r>
              <a:rPr lang="en-GB" sz="3200" b="1" dirty="0">
                <a:solidFill>
                  <a:schemeClr val="accent3"/>
                </a:solidFill>
                <a:latin typeface="Candara" panose="020E0502030303020204" pitchFamily="34" charset="0"/>
              </a:rPr>
              <a:t>student</a:t>
            </a:r>
            <a:r>
              <a:rPr lang="en-GB" sz="3200" dirty="0">
                <a:solidFill>
                  <a:schemeClr val="accent3"/>
                </a:solidFill>
                <a:latin typeface="+mj-lt"/>
              </a:rPr>
              <a:t> survey had had sexual intercourse ‘when they didn’t want to’ because they </a:t>
            </a:r>
            <a:r>
              <a:rPr lang="en-GB" sz="3200" dirty="0" smtClean="0">
                <a:solidFill>
                  <a:schemeClr val="accent3"/>
                </a:solidFill>
                <a:latin typeface="+mj-lt"/>
              </a:rPr>
              <a:t>were, </a:t>
            </a:r>
            <a:r>
              <a:rPr lang="en-GB" sz="3200" dirty="0">
                <a:solidFill>
                  <a:schemeClr val="accent3"/>
                </a:solidFill>
                <a:latin typeface="+mj-lt"/>
              </a:rPr>
              <a:t>or </a:t>
            </a:r>
            <a:r>
              <a:rPr lang="en-GB" sz="3200" dirty="0" smtClean="0">
                <a:solidFill>
                  <a:schemeClr val="accent3"/>
                </a:solidFill>
                <a:latin typeface="+mj-lt"/>
              </a:rPr>
              <a:t>felt, </a:t>
            </a:r>
            <a:r>
              <a:rPr lang="en-GB" sz="3200" dirty="0">
                <a:solidFill>
                  <a:schemeClr val="accent3"/>
                </a:solidFill>
                <a:latin typeface="+mj-lt"/>
              </a:rPr>
              <a:t>unable to say ‘no’</a:t>
            </a:r>
          </a:p>
          <a:p>
            <a:r>
              <a:rPr lang="en-GB" sz="1400" dirty="0" smtClean="0">
                <a:solidFill>
                  <a:schemeClr val="tx1">
                    <a:lumMod val="50000"/>
                    <a:lumOff val="50000"/>
                  </a:schemeClr>
                </a:solidFill>
              </a:rPr>
              <a:t>(</a:t>
            </a:r>
            <a:r>
              <a:rPr lang="en-GB" sz="1400" dirty="0">
                <a:solidFill>
                  <a:schemeClr val="tx1">
                    <a:lumMod val="50000"/>
                    <a:lumOff val="50000"/>
                  </a:schemeClr>
                </a:solidFill>
              </a:rPr>
              <a:t>NUS 2011 p.16</a:t>
            </a:r>
            <a:r>
              <a:rPr lang="en-GB" sz="1400" dirty="0" smtClean="0">
                <a:solidFill>
                  <a:schemeClr val="tx1">
                    <a:lumMod val="50000"/>
                    <a:lumOff val="50000"/>
                  </a:schemeClr>
                </a:solidFill>
              </a:rPr>
              <a:t>)</a:t>
            </a:r>
            <a:endParaRPr lang="en-GB" sz="3200" dirty="0">
              <a:solidFill>
                <a:schemeClr val="accent3"/>
              </a:solidFill>
              <a:latin typeface="+mj-lt"/>
            </a:endParaRPr>
          </a:p>
        </p:txBody>
      </p:sp>
      <p:sp>
        <p:nvSpPr>
          <p:cNvPr id="2" name="Rectangle 1"/>
          <p:cNvSpPr/>
          <p:nvPr/>
        </p:nvSpPr>
        <p:spPr>
          <a:xfrm>
            <a:off x="1740893" y="6015741"/>
            <a:ext cx="8017566" cy="461665"/>
          </a:xfrm>
          <a:prstGeom prst="rect">
            <a:avLst/>
          </a:prstGeom>
        </p:spPr>
        <p:txBody>
          <a:bodyPr wrap="square">
            <a:spAutoFit/>
          </a:bodyPr>
          <a:lstStyle/>
          <a:p>
            <a:r>
              <a:rPr lang="en-GB" sz="1200" dirty="0">
                <a:solidFill>
                  <a:schemeClr val="tx1">
                    <a:lumMod val="50000"/>
                    <a:lumOff val="50000"/>
                  </a:schemeClr>
                </a:solidFill>
              </a:rPr>
              <a:t>NUS study: NUS (National Union of Students) (2011) (2nd </a:t>
            </a:r>
            <a:r>
              <a:rPr lang="en-GB" sz="1200" dirty="0" smtClean="0">
                <a:solidFill>
                  <a:schemeClr val="tx1">
                    <a:lumMod val="50000"/>
                    <a:lumOff val="50000"/>
                  </a:schemeClr>
                </a:solidFill>
              </a:rPr>
              <a:t>Ed.) </a:t>
            </a:r>
            <a:r>
              <a:rPr lang="en-GB" sz="1200" i="1" dirty="0" smtClean="0">
                <a:solidFill>
                  <a:schemeClr val="tx1">
                    <a:lumMod val="50000"/>
                    <a:lumOff val="50000"/>
                  </a:schemeClr>
                </a:solidFill>
              </a:rPr>
              <a:t>Hidden </a:t>
            </a:r>
            <a:r>
              <a:rPr lang="en-GB" sz="1200" i="1" dirty="0">
                <a:solidFill>
                  <a:schemeClr val="tx1">
                    <a:lumMod val="50000"/>
                    <a:lumOff val="50000"/>
                  </a:schemeClr>
                </a:solidFill>
              </a:rPr>
              <a:t>Marks</a:t>
            </a:r>
            <a:r>
              <a:rPr lang="en-GB" sz="1200" dirty="0">
                <a:solidFill>
                  <a:schemeClr val="tx1">
                    <a:lumMod val="50000"/>
                    <a:lumOff val="50000"/>
                  </a:schemeClr>
                </a:solidFill>
              </a:rPr>
              <a:t>. London: </a:t>
            </a:r>
            <a:r>
              <a:rPr lang="en-GB" sz="1200" dirty="0" smtClean="0">
                <a:solidFill>
                  <a:schemeClr val="tx1">
                    <a:lumMod val="50000"/>
                    <a:lumOff val="50000"/>
                  </a:schemeClr>
                </a:solidFill>
              </a:rPr>
              <a:t>NUS. Online </a:t>
            </a:r>
            <a:r>
              <a:rPr lang="en-GB" sz="1200" dirty="0">
                <a:solidFill>
                  <a:schemeClr val="tx1">
                    <a:lumMod val="50000"/>
                    <a:lumOff val="50000"/>
                  </a:schemeClr>
                </a:solidFill>
              </a:rPr>
              <a:t>at http://www.nus.org.uk/Global/NUS_hidden_marks_report_2nd_edition_web.pdf</a:t>
            </a:r>
          </a:p>
        </p:txBody>
      </p:sp>
      <p:sp>
        <p:nvSpPr>
          <p:cNvPr id="5" name="AutoShape 2" descr="Image result for f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7159081" y="1190421"/>
            <a:ext cx="4346825" cy="1469263"/>
          </a:xfrm>
          <a:prstGeom prst="rect">
            <a:avLst/>
          </a:prstGeom>
        </p:spPr>
      </p:pic>
      <p:pic>
        <p:nvPicPr>
          <p:cNvPr id="9" name="Picture 8"/>
          <p:cNvPicPr>
            <a:picLocks noChangeAspect="1"/>
          </p:cNvPicPr>
          <p:nvPr/>
        </p:nvPicPr>
        <p:blipFill>
          <a:blip r:embed="rId4"/>
          <a:stretch>
            <a:fillRect/>
          </a:stretch>
        </p:blipFill>
        <p:spPr>
          <a:xfrm>
            <a:off x="7261270" y="3073901"/>
            <a:ext cx="4359018" cy="499915"/>
          </a:xfrm>
          <a:prstGeom prst="rect">
            <a:avLst/>
          </a:prstGeom>
        </p:spPr>
      </p:pic>
    </p:spTree>
    <p:extLst>
      <p:ext uri="{BB962C8B-B14F-4D97-AF65-F5344CB8AC3E}">
        <p14:creationId xmlns:p14="http://schemas.microsoft.com/office/powerpoint/2010/main" val="30673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2138" y="390317"/>
            <a:ext cx="112720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cs typeface="Arial" charset="0"/>
              </a:defRPr>
            </a:lvl1pPr>
            <a:lvl2pPr marL="37931725" indent="-37474525">
              <a:spcBef>
                <a:spcPct val="20000"/>
              </a:spcBef>
              <a:buFont typeface="Arial" charset="0"/>
              <a:buChar char="–"/>
              <a:defRPr sz="28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a:spcBef>
                <a:spcPct val="0"/>
              </a:spcBef>
              <a:buNone/>
            </a:pPr>
            <a:r>
              <a:rPr lang="en-GB" altLang="en-US" sz="3600" b="1" dirty="0">
                <a:latin typeface="Candara" panose="020E0502030303020204" pitchFamily="34" charset="0"/>
              </a:rPr>
              <a:t>Sexual Assault by </a:t>
            </a:r>
            <a:r>
              <a:rPr lang="en-GB" altLang="en-US" sz="3600" b="1" dirty="0" smtClean="0">
                <a:latin typeface="Candara" panose="020E0502030303020204" pitchFamily="34" charset="0"/>
              </a:rPr>
              <a:t>Penetration: </a:t>
            </a:r>
          </a:p>
          <a:p>
            <a:pPr algn="ctr">
              <a:spcBef>
                <a:spcPct val="0"/>
              </a:spcBef>
              <a:buNone/>
            </a:pPr>
            <a:r>
              <a:rPr lang="en-GB" altLang="en-US" sz="3600" b="1" dirty="0" smtClean="0">
                <a:latin typeface="Candara" panose="020E0502030303020204" pitchFamily="34" charset="0"/>
                <a:ea typeface="ＭＳ Ｐゴシック" pitchFamily="-1" charset="-128"/>
              </a:rPr>
              <a:t>Sexual Offences (Scotland) Act 2009 (s.1)</a:t>
            </a:r>
            <a:endParaRPr lang="en-GB" altLang="en-US" sz="1400" b="1" dirty="0">
              <a:solidFill>
                <a:schemeClr val="tx1">
                  <a:lumMod val="50000"/>
                  <a:lumOff val="50000"/>
                </a:schemeClr>
              </a:solidFill>
              <a:latin typeface="Candara" panose="020E0502030303020204" pitchFamily="34" charset="0"/>
              <a:ea typeface="ＭＳ Ｐゴシック" pitchFamily="-1" charset="-128"/>
            </a:endParaRPr>
          </a:p>
        </p:txBody>
      </p:sp>
      <p:sp>
        <p:nvSpPr>
          <p:cNvPr id="4" name="Oval 3"/>
          <p:cNvSpPr/>
          <p:nvPr/>
        </p:nvSpPr>
        <p:spPr>
          <a:xfrm>
            <a:off x="4445841" y="4808422"/>
            <a:ext cx="2785858" cy="1680953"/>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1600" b="1" dirty="0">
                <a:latin typeface="Candara" panose="020E0502030303020204" pitchFamily="34" charset="0"/>
              </a:rPr>
              <a:t>Max </a:t>
            </a:r>
            <a:r>
              <a:rPr lang="en-GB" sz="1600" b="1" dirty="0" smtClean="0">
                <a:latin typeface="Candara" panose="020E0502030303020204" pitchFamily="34" charset="0"/>
              </a:rPr>
              <a:t>penalty:</a:t>
            </a:r>
          </a:p>
          <a:p>
            <a:pPr algn="ctr">
              <a:defRPr/>
            </a:pPr>
            <a:r>
              <a:rPr lang="en-GB" sz="1600" b="1" dirty="0" smtClean="0">
                <a:latin typeface="Candara" panose="020E0502030303020204" pitchFamily="34" charset="0"/>
              </a:rPr>
              <a:t>life </a:t>
            </a:r>
            <a:r>
              <a:rPr lang="en-GB" sz="1600" b="1" dirty="0">
                <a:latin typeface="Candara" panose="020E0502030303020204" pitchFamily="34" charset="0"/>
              </a:rPr>
              <a:t>imprisonment</a:t>
            </a:r>
          </a:p>
        </p:txBody>
      </p:sp>
      <p:grpSp>
        <p:nvGrpSpPr>
          <p:cNvPr id="16" name="Group 15"/>
          <p:cNvGrpSpPr/>
          <p:nvPr/>
        </p:nvGrpSpPr>
        <p:grpSpPr>
          <a:xfrm>
            <a:off x="616712" y="1750019"/>
            <a:ext cx="10444116" cy="2899030"/>
            <a:chOff x="2867501" y="1624905"/>
            <a:chExt cx="6149750" cy="2899030"/>
          </a:xfrm>
          <a:solidFill>
            <a:srgbClr val="608CAB"/>
          </a:solidFill>
        </p:grpSpPr>
        <p:sp>
          <p:nvSpPr>
            <p:cNvPr id="8" name="Freeform 7"/>
            <p:cNvSpPr/>
            <p:nvPr/>
          </p:nvSpPr>
          <p:spPr>
            <a:xfrm>
              <a:off x="7928099" y="1659522"/>
              <a:ext cx="1089152" cy="1089152"/>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spcFirstLastPara="0" vert="horz" wrap="square" lIns="106508" tIns="106508" rIns="106508" bIns="106508" numCol="1" spcCol="1270" anchor="ctr" anchorCtr="0">
              <a:noAutofit/>
            </a:bodyPr>
            <a:lstStyle/>
            <a:p>
              <a:pPr lvl="0" algn="ctr" defTabSz="933450">
                <a:lnSpc>
                  <a:spcPct val="90000"/>
                </a:lnSpc>
                <a:spcBef>
                  <a:spcPct val="0"/>
                </a:spcBef>
                <a:spcAft>
                  <a:spcPct val="35000"/>
                </a:spcAft>
              </a:pPr>
              <a:r>
                <a:rPr lang="en-GB" sz="2100" b="1" kern="1200" dirty="0" smtClean="0">
                  <a:solidFill>
                    <a:schemeClr val="bg1"/>
                  </a:solidFill>
                  <a:latin typeface="Candara" panose="020E0502030303020204" pitchFamily="34" charset="0"/>
                </a:rPr>
                <a:t>VAGINA</a:t>
              </a:r>
              <a:endParaRPr lang="en-GB" sz="2100" b="1" kern="1200" dirty="0">
                <a:solidFill>
                  <a:schemeClr val="bg1"/>
                </a:solidFill>
                <a:latin typeface="Candara" panose="020E0502030303020204" pitchFamily="34" charset="0"/>
              </a:endParaRPr>
            </a:p>
          </p:txBody>
        </p:sp>
        <p:sp>
          <p:nvSpPr>
            <p:cNvPr id="12" name="Freeform 11"/>
            <p:cNvSpPr/>
            <p:nvPr/>
          </p:nvSpPr>
          <p:spPr>
            <a:xfrm>
              <a:off x="2867501" y="1624905"/>
              <a:ext cx="1089152" cy="1089152"/>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spcFirstLastPara="0" vert="horz" wrap="square" lIns="121748" tIns="121748" rIns="121748" bIns="121748" numCol="1" spcCol="1270" anchor="ctr" anchorCtr="0">
              <a:noAutofit/>
            </a:bodyPr>
            <a:lstStyle/>
            <a:p>
              <a:pPr lvl="0" algn="ctr" defTabSz="1200150">
                <a:lnSpc>
                  <a:spcPct val="90000"/>
                </a:lnSpc>
                <a:spcBef>
                  <a:spcPct val="0"/>
                </a:spcBef>
                <a:spcAft>
                  <a:spcPct val="35000"/>
                </a:spcAft>
              </a:pPr>
              <a:r>
                <a:rPr lang="en-GB" sz="2700" b="1" kern="1200" dirty="0" smtClean="0">
                  <a:solidFill>
                    <a:schemeClr val="bg1"/>
                  </a:solidFill>
                  <a:latin typeface="Candara" panose="020E0502030303020204" pitchFamily="34" charset="0"/>
                </a:rPr>
                <a:t>ANUS</a:t>
              </a:r>
              <a:endParaRPr lang="en-GB" sz="2700" b="1" kern="1200" dirty="0">
                <a:solidFill>
                  <a:schemeClr val="bg1"/>
                </a:solidFill>
                <a:latin typeface="Candara" panose="020E0502030303020204" pitchFamily="34" charset="0"/>
              </a:endParaRPr>
            </a:p>
          </p:txBody>
        </p:sp>
        <p:sp>
          <p:nvSpPr>
            <p:cNvPr id="6" name="Freeform 5"/>
            <p:cNvSpPr/>
            <p:nvPr/>
          </p:nvSpPr>
          <p:spPr>
            <a:xfrm>
              <a:off x="4297471" y="2714057"/>
              <a:ext cx="3236894" cy="1809878"/>
            </a:xfrm>
            <a:custGeom>
              <a:avLst/>
              <a:gdLst>
                <a:gd name="connsiteX0" fmla="*/ 0 w 3236894"/>
                <a:gd name="connsiteY0" fmla="*/ 301652 h 1809878"/>
                <a:gd name="connsiteX1" fmla="*/ 301652 w 3236894"/>
                <a:gd name="connsiteY1" fmla="*/ 0 h 1809878"/>
                <a:gd name="connsiteX2" fmla="*/ 2935242 w 3236894"/>
                <a:gd name="connsiteY2" fmla="*/ 0 h 1809878"/>
                <a:gd name="connsiteX3" fmla="*/ 3236894 w 3236894"/>
                <a:gd name="connsiteY3" fmla="*/ 301652 h 1809878"/>
                <a:gd name="connsiteX4" fmla="*/ 3236894 w 3236894"/>
                <a:gd name="connsiteY4" fmla="*/ 1508226 h 1809878"/>
                <a:gd name="connsiteX5" fmla="*/ 2935242 w 3236894"/>
                <a:gd name="connsiteY5" fmla="*/ 1809878 h 1809878"/>
                <a:gd name="connsiteX6" fmla="*/ 301652 w 3236894"/>
                <a:gd name="connsiteY6" fmla="*/ 1809878 h 1809878"/>
                <a:gd name="connsiteX7" fmla="*/ 0 w 3236894"/>
                <a:gd name="connsiteY7" fmla="*/ 1508226 h 1809878"/>
                <a:gd name="connsiteX8" fmla="*/ 0 w 3236894"/>
                <a:gd name="connsiteY8" fmla="*/ 301652 h 180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894" h="1809878">
                  <a:moveTo>
                    <a:pt x="0" y="301652"/>
                  </a:moveTo>
                  <a:cubicBezTo>
                    <a:pt x="0" y="135054"/>
                    <a:pt x="135054" y="0"/>
                    <a:pt x="301652" y="0"/>
                  </a:cubicBezTo>
                  <a:lnTo>
                    <a:pt x="2935242" y="0"/>
                  </a:lnTo>
                  <a:cubicBezTo>
                    <a:pt x="3101840" y="0"/>
                    <a:pt x="3236894" y="135054"/>
                    <a:pt x="3236894" y="301652"/>
                  </a:cubicBezTo>
                  <a:lnTo>
                    <a:pt x="3236894" y="1508226"/>
                  </a:lnTo>
                  <a:cubicBezTo>
                    <a:pt x="3236894" y="1674824"/>
                    <a:pt x="3101840" y="1809878"/>
                    <a:pt x="2935242" y="1809878"/>
                  </a:cubicBezTo>
                  <a:lnTo>
                    <a:pt x="301652" y="1809878"/>
                  </a:lnTo>
                  <a:cubicBezTo>
                    <a:pt x="135054" y="1809878"/>
                    <a:pt x="0" y="1674824"/>
                    <a:pt x="0" y="1508226"/>
                  </a:cubicBezTo>
                  <a:lnTo>
                    <a:pt x="0" y="301652"/>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spcFirstLastPara="0" vert="horz" wrap="square" lIns="159471" tIns="159471" rIns="159471" bIns="159471" numCol="1" spcCol="1270" anchor="ctr" anchorCtr="0">
              <a:noAutofit/>
            </a:bodyPr>
            <a:lstStyle/>
            <a:p>
              <a:pPr algn="ctr" defTabSz="1244600">
                <a:lnSpc>
                  <a:spcPct val="90000"/>
                </a:lnSpc>
                <a:spcBef>
                  <a:spcPct val="0"/>
                </a:spcBef>
                <a:spcAft>
                  <a:spcPct val="35000"/>
                </a:spcAft>
              </a:pPr>
              <a:endParaRPr lang="en-GB" altLang="en-US" sz="2800" b="1" dirty="0">
                <a:solidFill>
                  <a:schemeClr val="bg1"/>
                </a:solidFill>
                <a:latin typeface="Candara" panose="020E0502030303020204" pitchFamily="34" charset="0"/>
              </a:endParaRPr>
            </a:p>
            <a:p>
              <a:pPr algn="ctr" defTabSz="1244600">
                <a:lnSpc>
                  <a:spcPct val="90000"/>
                </a:lnSpc>
                <a:spcBef>
                  <a:spcPct val="0"/>
                </a:spcBef>
                <a:spcAft>
                  <a:spcPct val="35000"/>
                </a:spcAft>
              </a:pPr>
              <a:r>
                <a:rPr lang="en-GB" altLang="en-US" sz="2800" dirty="0" smtClean="0">
                  <a:solidFill>
                    <a:schemeClr val="bg1"/>
                  </a:solidFill>
                  <a:cs typeface="Arial" charset="0"/>
                </a:rPr>
                <a:t>PENETRATION BY OBJECT OR OTHER BODY PART </a:t>
              </a:r>
              <a:br>
                <a:rPr lang="en-GB" altLang="en-US" sz="2800" dirty="0" smtClean="0">
                  <a:solidFill>
                    <a:schemeClr val="bg1"/>
                  </a:solidFill>
                  <a:cs typeface="Arial" charset="0"/>
                </a:rPr>
              </a:br>
              <a:r>
                <a:rPr lang="en-GB" altLang="en-US" sz="2800" dirty="0" smtClean="0">
                  <a:solidFill>
                    <a:schemeClr val="bg1"/>
                  </a:solidFill>
                  <a:cs typeface="Arial" charset="0"/>
                </a:rPr>
                <a:t>(E.G. FINGERS) WITHOUT CONSENT</a:t>
              </a:r>
              <a:endParaRPr lang="en-GB" sz="2800" dirty="0" smtClean="0">
                <a:solidFill>
                  <a:schemeClr val="bg1"/>
                </a:solidFill>
              </a:endParaRPr>
            </a:p>
            <a:p>
              <a:pPr lvl="0" algn="ctr" defTabSz="1244600">
                <a:lnSpc>
                  <a:spcPct val="90000"/>
                </a:lnSpc>
                <a:spcBef>
                  <a:spcPct val="0"/>
                </a:spcBef>
                <a:spcAft>
                  <a:spcPct val="35000"/>
                </a:spcAft>
              </a:pPr>
              <a:endParaRPr lang="en-GB" sz="2800" b="1" kern="1200" dirty="0">
                <a:solidFill>
                  <a:schemeClr val="bg1"/>
                </a:solidFill>
                <a:latin typeface="Candara" panose="020E0502030303020204" pitchFamily="34" charset="0"/>
              </a:endParaRPr>
            </a:p>
          </p:txBody>
        </p:sp>
      </p:grpSp>
      <p:sp>
        <p:nvSpPr>
          <p:cNvPr id="2" name="Notched Right Arrow 1"/>
          <p:cNvSpPr/>
          <p:nvPr/>
        </p:nvSpPr>
        <p:spPr>
          <a:xfrm rot="13434418">
            <a:off x="2397406" y="2961543"/>
            <a:ext cx="633067" cy="315320"/>
          </a:xfrm>
          <a:prstGeom prst="notchedRightArrow">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Notched Right Arrow 17"/>
          <p:cNvSpPr/>
          <p:nvPr/>
        </p:nvSpPr>
        <p:spPr>
          <a:xfrm rot="19316918">
            <a:off x="8596998" y="2846309"/>
            <a:ext cx="630879" cy="315320"/>
          </a:xfrm>
          <a:prstGeom prst="notchedRightArrow">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8088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6271" y="568868"/>
            <a:ext cx="4126451" cy="646331"/>
          </a:xfrm>
          <a:prstGeom prst="rect">
            <a:avLst/>
          </a:prstGeom>
        </p:spPr>
        <p:txBody>
          <a:bodyPr wrap="none">
            <a:spAutoFit/>
          </a:bodyPr>
          <a:lstStyle/>
          <a:p>
            <a:r>
              <a:rPr lang="en-GB" sz="3600" b="1" dirty="0" smtClean="0">
                <a:solidFill>
                  <a:srgbClr val="7030A0"/>
                </a:solidFill>
                <a:latin typeface="Candara" panose="020E0502030303020204" pitchFamily="34" charset="0"/>
              </a:rPr>
              <a:t>Who is a Bystander?</a:t>
            </a:r>
            <a:endParaRPr lang="en-GB" sz="3600" b="1" dirty="0">
              <a:solidFill>
                <a:srgbClr val="7030A0"/>
              </a:solidFill>
              <a:latin typeface="Candara" panose="020E0502030303020204" pitchFamily="34" charset="0"/>
            </a:endParaRPr>
          </a:p>
        </p:txBody>
      </p:sp>
      <p:graphicFrame>
        <p:nvGraphicFramePr>
          <p:cNvPr id="3" name="Diagram 2"/>
          <p:cNvGraphicFramePr/>
          <p:nvPr>
            <p:extLst>
              <p:ext uri="{D42A27DB-BD31-4B8C-83A1-F6EECF244321}">
                <p14:modId xmlns:p14="http://schemas.microsoft.com/office/powerpoint/2010/main" val="2086160514"/>
              </p:ext>
            </p:extLst>
          </p:nvPr>
        </p:nvGraphicFramePr>
        <p:xfrm>
          <a:off x="1947331" y="1464733"/>
          <a:ext cx="96805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6F65FB4-4995-4333-AAF6-F87CB16DE276}" type="slidenum">
              <a:rPr lang="en-GB" smtClean="0"/>
              <a:t>3</a:t>
            </a:fld>
            <a:endParaRPr lang="en-GB"/>
          </a:p>
        </p:txBody>
      </p:sp>
    </p:spTree>
    <p:extLst>
      <p:ext uri="{BB962C8B-B14F-4D97-AF65-F5344CB8AC3E}">
        <p14:creationId xmlns:p14="http://schemas.microsoft.com/office/powerpoint/2010/main" val="2595460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46674" y="297447"/>
            <a:ext cx="112720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cs typeface="Arial" charset="0"/>
              </a:defRPr>
            </a:lvl1pPr>
            <a:lvl2pPr marL="37931725" indent="-37474525">
              <a:spcBef>
                <a:spcPct val="20000"/>
              </a:spcBef>
              <a:buFont typeface="Arial" charset="0"/>
              <a:buChar char="–"/>
              <a:defRPr sz="28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a:spcBef>
                <a:spcPct val="0"/>
              </a:spcBef>
              <a:buNone/>
            </a:pPr>
            <a:r>
              <a:rPr lang="en-GB" altLang="en-US" sz="3600" b="1" dirty="0">
                <a:latin typeface="Candara" panose="020E0502030303020204" pitchFamily="34" charset="0"/>
              </a:rPr>
              <a:t>Sexual </a:t>
            </a:r>
            <a:r>
              <a:rPr lang="en-GB" altLang="en-US" sz="3600" b="1" dirty="0" smtClean="0">
                <a:latin typeface="Candara" panose="020E0502030303020204" pitchFamily="34" charset="0"/>
              </a:rPr>
              <a:t>Assault: </a:t>
            </a:r>
          </a:p>
          <a:p>
            <a:pPr algn="ctr">
              <a:spcBef>
                <a:spcPct val="0"/>
              </a:spcBef>
              <a:buNone/>
            </a:pPr>
            <a:r>
              <a:rPr lang="en-GB" altLang="en-US" sz="3600" b="1" dirty="0" smtClean="0">
                <a:latin typeface="Candara" panose="020E0502030303020204" pitchFamily="34" charset="0"/>
                <a:ea typeface="ＭＳ Ｐゴシック" pitchFamily="-1" charset="-128"/>
              </a:rPr>
              <a:t>Sexual Offences (Scotland) Act 2009 (s.3)</a:t>
            </a:r>
            <a:endParaRPr lang="en-GB" altLang="en-US" sz="1400" b="1" dirty="0">
              <a:solidFill>
                <a:schemeClr val="tx1">
                  <a:lumMod val="50000"/>
                  <a:lumOff val="50000"/>
                </a:schemeClr>
              </a:solidFill>
              <a:latin typeface="Candara" panose="020E0502030303020204" pitchFamily="34" charset="0"/>
              <a:ea typeface="ＭＳ Ｐゴシック" pitchFamily="-1" charset="-128"/>
            </a:endParaRPr>
          </a:p>
        </p:txBody>
      </p:sp>
      <p:sp>
        <p:nvSpPr>
          <p:cNvPr id="8" name="Oval 7"/>
          <p:cNvSpPr/>
          <p:nvPr/>
        </p:nvSpPr>
        <p:spPr>
          <a:xfrm>
            <a:off x="1802195" y="1777011"/>
            <a:ext cx="2785858" cy="1680953"/>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1600" b="1" dirty="0">
                <a:latin typeface="Candara" panose="020E0502030303020204" pitchFamily="34" charset="0"/>
              </a:rPr>
              <a:t>Max </a:t>
            </a:r>
            <a:r>
              <a:rPr lang="en-GB" sz="1600" b="1" dirty="0" smtClean="0">
                <a:latin typeface="Candara" panose="020E0502030303020204" pitchFamily="34" charset="0"/>
              </a:rPr>
              <a:t>penalty:</a:t>
            </a:r>
          </a:p>
          <a:p>
            <a:pPr algn="ctr">
              <a:defRPr/>
            </a:pPr>
            <a:r>
              <a:rPr lang="en-GB" sz="1600" b="1" dirty="0" smtClean="0">
                <a:latin typeface="Candara" panose="020E0502030303020204" pitchFamily="34" charset="0"/>
              </a:rPr>
              <a:t>10 year </a:t>
            </a:r>
            <a:r>
              <a:rPr lang="en-GB" sz="1600" b="1" dirty="0">
                <a:latin typeface="Candara" panose="020E0502030303020204" pitchFamily="34" charset="0"/>
              </a:rPr>
              <a:t>imprisonment</a:t>
            </a:r>
          </a:p>
        </p:txBody>
      </p:sp>
      <p:sp>
        <p:nvSpPr>
          <p:cNvPr id="10" name="Freeform 9"/>
          <p:cNvSpPr/>
          <p:nvPr/>
        </p:nvSpPr>
        <p:spPr>
          <a:xfrm>
            <a:off x="6305712" y="2163773"/>
            <a:ext cx="5497215" cy="1809878"/>
          </a:xfrm>
          <a:custGeom>
            <a:avLst/>
            <a:gdLst>
              <a:gd name="connsiteX0" fmla="*/ 0 w 3236894"/>
              <a:gd name="connsiteY0" fmla="*/ 301652 h 1809878"/>
              <a:gd name="connsiteX1" fmla="*/ 301652 w 3236894"/>
              <a:gd name="connsiteY1" fmla="*/ 0 h 1809878"/>
              <a:gd name="connsiteX2" fmla="*/ 2935242 w 3236894"/>
              <a:gd name="connsiteY2" fmla="*/ 0 h 1809878"/>
              <a:gd name="connsiteX3" fmla="*/ 3236894 w 3236894"/>
              <a:gd name="connsiteY3" fmla="*/ 301652 h 1809878"/>
              <a:gd name="connsiteX4" fmla="*/ 3236894 w 3236894"/>
              <a:gd name="connsiteY4" fmla="*/ 1508226 h 1809878"/>
              <a:gd name="connsiteX5" fmla="*/ 2935242 w 3236894"/>
              <a:gd name="connsiteY5" fmla="*/ 1809878 h 1809878"/>
              <a:gd name="connsiteX6" fmla="*/ 301652 w 3236894"/>
              <a:gd name="connsiteY6" fmla="*/ 1809878 h 1809878"/>
              <a:gd name="connsiteX7" fmla="*/ 0 w 3236894"/>
              <a:gd name="connsiteY7" fmla="*/ 1508226 h 1809878"/>
              <a:gd name="connsiteX8" fmla="*/ 0 w 3236894"/>
              <a:gd name="connsiteY8" fmla="*/ 301652 h 180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894" h="1809878">
                <a:moveTo>
                  <a:pt x="0" y="301652"/>
                </a:moveTo>
                <a:cubicBezTo>
                  <a:pt x="0" y="135054"/>
                  <a:pt x="135054" y="0"/>
                  <a:pt x="301652" y="0"/>
                </a:cubicBezTo>
                <a:lnTo>
                  <a:pt x="2935242" y="0"/>
                </a:lnTo>
                <a:cubicBezTo>
                  <a:pt x="3101840" y="0"/>
                  <a:pt x="3236894" y="135054"/>
                  <a:pt x="3236894" y="301652"/>
                </a:cubicBezTo>
                <a:lnTo>
                  <a:pt x="3236894" y="1508226"/>
                </a:lnTo>
                <a:cubicBezTo>
                  <a:pt x="3236894" y="1674824"/>
                  <a:pt x="3101840" y="1809878"/>
                  <a:pt x="2935242" y="1809878"/>
                </a:cubicBezTo>
                <a:lnTo>
                  <a:pt x="301652" y="1809878"/>
                </a:lnTo>
                <a:cubicBezTo>
                  <a:pt x="135054" y="1809878"/>
                  <a:pt x="0" y="1674824"/>
                  <a:pt x="0" y="1508226"/>
                </a:cubicBezTo>
                <a:lnTo>
                  <a:pt x="0" y="301652"/>
                </a:lnTo>
                <a:close/>
              </a:path>
            </a:pathLst>
          </a:custGeom>
          <a:solidFill>
            <a:srgbClr val="608CA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spcFirstLastPara="0" vert="horz" wrap="square" lIns="159471" tIns="159471" rIns="159471" bIns="159471" numCol="1" spcCol="1270" anchor="ctr" anchorCtr="0">
            <a:noAutofit/>
          </a:bodyPr>
          <a:lstStyle/>
          <a:p>
            <a:pPr algn="ctr" defTabSz="1244600">
              <a:lnSpc>
                <a:spcPct val="90000"/>
              </a:lnSpc>
              <a:spcBef>
                <a:spcPct val="0"/>
              </a:spcBef>
              <a:spcAft>
                <a:spcPct val="35000"/>
              </a:spcAft>
            </a:pPr>
            <a:r>
              <a:rPr lang="en-GB" altLang="en-US" sz="2800" dirty="0" smtClean="0">
                <a:solidFill>
                  <a:schemeClr val="bg1"/>
                </a:solidFill>
                <a:cs typeface="Arial" charset="0"/>
              </a:rPr>
              <a:t>SEXUAL TOUCHING WITHOUT CONSENT e.g. TOUCHING BREASTS, GROPING, KISSING.</a:t>
            </a:r>
            <a:endParaRPr lang="en-GB" sz="2800" b="1" kern="1200" dirty="0">
              <a:solidFill>
                <a:schemeClr val="bg1"/>
              </a:solidFill>
              <a:latin typeface="Candara" panose="020E0502030303020204" pitchFamily="34" charset="0"/>
            </a:endParaRPr>
          </a:p>
        </p:txBody>
      </p:sp>
      <p:sp>
        <p:nvSpPr>
          <p:cNvPr id="11" name="Freeform 10"/>
          <p:cNvSpPr/>
          <p:nvPr/>
        </p:nvSpPr>
        <p:spPr>
          <a:xfrm>
            <a:off x="2095001" y="4353761"/>
            <a:ext cx="5497215" cy="1809878"/>
          </a:xfrm>
          <a:custGeom>
            <a:avLst/>
            <a:gdLst>
              <a:gd name="connsiteX0" fmla="*/ 0 w 3236894"/>
              <a:gd name="connsiteY0" fmla="*/ 301652 h 1809878"/>
              <a:gd name="connsiteX1" fmla="*/ 301652 w 3236894"/>
              <a:gd name="connsiteY1" fmla="*/ 0 h 1809878"/>
              <a:gd name="connsiteX2" fmla="*/ 2935242 w 3236894"/>
              <a:gd name="connsiteY2" fmla="*/ 0 h 1809878"/>
              <a:gd name="connsiteX3" fmla="*/ 3236894 w 3236894"/>
              <a:gd name="connsiteY3" fmla="*/ 301652 h 1809878"/>
              <a:gd name="connsiteX4" fmla="*/ 3236894 w 3236894"/>
              <a:gd name="connsiteY4" fmla="*/ 1508226 h 1809878"/>
              <a:gd name="connsiteX5" fmla="*/ 2935242 w 3236894"/>
              <a:gd name="connsiteY5" fmla="*/ 1809878 h 1809878"/>
              <a:gd name="connsiteX6" fmla="*/ 301652 w 3236894"/>
              <a:gd name="connsiteY6" fmla="*/ 1809878 h 1809878"/>
              <a:gd name="connsiteX7" fmla="*/ 0 w 3236894"/>
              <a:gd name="connsiteY7" fmla="*/ 1508226 h 1809878"/>
              <a:gd name="connsiteX8" fmla="*/ 0 w 3236894"/>
              <a:gd name="connsiteY8" fmla="*/ 301652 h 180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894" h="1809878">
                <a:moveTo>
                  <a:pt x="0" y="301652"/>
                </a:moveTo>
                <a:cubicBezTo>
                  <a:pt x="0" y="135054"/>
                  <a:pt x="135054" y="0"/>
                  <a:pt x="301652" y="0"/>
                </a:cubicBezTo>
                <a:lnTo>
                  <a:pt x="2935242" y="0"/>
                </a:lnTo>
                <a:cubicBezTo>
                  <a:pt x="3101840" y="0"/>
                  <a:pt x="3236894" y="135054"/>
                  <a:pt x="3236894" y="301652"/>
                </a:cubicBezTo>
                <a:lnTo>
                  <a:pt x="3236894" y="1508226"/>
                </a:lnTo>
                <a:cubicBezTo>
                  <a:pt x="3236894" y="1674824"/>
                  <a:pt x="3101840" y="1809878"/>
                  <a:pt x="2935242" y="1809878"/>
                </a:cubicBezTo>
                <a:lnTo>
                  <a:pt x="301652" y="1809878"/>
                </a:lnTo>
                <a:cubicBezTo>
                  <a:pt x="135054" y="1809878"/>
                  <a:pt x="0" y="1674824"/>
                  <a:pt x="0" y="1508226"/>
                </a:cubicBezTo>
                <a:lnTo>
                  <a:pt x="0" y="301652"/>
                </a:lnTo>
                <a:close/>
              </a:path>
            </a:pathLst>
          </a:cu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spcFirstLastPara="0" vert="horz" wrap="square" lIns="159471" tIns="159471" rIns="159471" bIns="159471" numCol="1" spcCol="1270" anchor="ctr" anchorCtr="0">
            <a:noAutofit/>
          </a:bodyPr>
          <a:lstStyle/>
          <a:p>
            <a:pPr algn="ctr">
              <a:defRPr/>
            </a:pPr>
            <a:r>
              <a:rPr lang="en-GB" sz="2800" dirty="0">
                <a:solidFill>
                  <a:schemeClr val="bg1"/>
                </a:solidFill>
              </a:rPr>
              <a:t>The offence is triable summarily or on indictment. Where tried on indictment, the maximum penalty is life imprisonment. </a:t>
            </a:r>
          </a:p>
        </p:txBody>
      </p:sp>
      <p:sp>
        <p:nvSpPr>
          <p:cNvPr id="12" name="TextBox 11"/>
          <p:cNvSpPr txBox="1"/>
          <p:nvPr/>
        </p:nvSpPr>
        <p:spPr>
          <a:xfrm>
            <a:off x="2971800" y="3712041"/>
            <a:ext cx="1724537" cy="523220"/>
          </a:xfrm>
          <a:prstGeom prst="rect">
            <a:avLst/>
          </a:prstGeom>
          <a:noFill/>
        </p:spPr>
        <p:txBody>
          <a:bodyPr wrap="square" rtlCol="0">
            <a:spAutoFit/>
          </a:bodyPr>
          <a:lstStyle/>
          <a:p>
            <a:r>
              <a:rPr lang="en-GB" sz="2800" b="1" dirty="0" smtClean="0"/>
              <a:t>but…..</a:t>
            </a:r>
            <a:endParaRPr lang="en-GB" sz="2800" b="1" dirty="0"/>
          </a:p>
        </p:txBody>
      </p:sp>
      <p:sp>
        <p:nvSpPr>
          <p:cNvPr id="13" name="Curved Right Arrow 12"/>
          <p:cNvSpPr/>
          <p:nvPr/>
        </p:nvSpPr>
        <p:spPr>
          <a:xfrm>
            <a:off x="2189747" y="3573379"/>
            <a:ext cx="601579" cy="529390"/>
          </a:xfrm>
          <a:prstGeom prst="curvedRightArrow">
            <a:avLst/>
          </a:prstGeom>
          <a:solidFill>
            <a:srgbClr val="FF0000"/>
          </a:solidFill>
          <a:ln>
            <a:solidFill>
              <a:srgbClr val="FF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45170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8721" y="3352692"/>
            <a:ext cx="4022908" cy="1569660"/>
          </a:xfrm>
          <a:prstGeom prst="rect">
            <a:avLst/>
          </a:prstGeom>
        </p:spPr>
        <p:txBody>
          <a:bodyPr wrap="square">
            <a:spAutoFit/>
          </a:bodyPr>
          <a:lstStyle/>
          <a:p>
            <a:r>
              <a:rPr lang="en-GB" sz="2400" b="1" dirty="0">
                <a:solidFill>
                  <a:schemeClr val="accent6"/>
                </a:solidFill>
                <a:latin typeface="Candara" panose="020E0502030303020204" pitchFamily="34" charset="0"/>
              </a:rPr>
              <a:t>16% of student respondents have experienced some form of sexual assault</a:t>
            </a:r>
          </a:p>
          <a:p>
            <a:r>
              <a:rPr lang="en-GB" sz="2400" b="1" dirty="0" smtClean="0">
                <a:solidFill>
                  <a:schemeClr val="accent6"/>
                </a:solidFill>
                <a:latin typeface="Candara" panose="020E0502030303020204" pitchFamily="34" charset="0"/>
              </a:rPr>
              <a:t>(</a:t>
            </a:r>
            <a:r>
              <a:rPr lang="en-GB" sz="2400" b="1" dirty="0">
                <a:solidFill>
                  <a:schemeClr val="accent6"/>
                </a:solidFill>
                <a:latin typeface="Candara" panose="020E0502030303020204" pitchFamily="34" charset="0"/>
              </a:rPr>
              <a:t>NUS </a:t>
            </a:r>
            <a:r>
              <a:rPr lang="en-GB" sz="2400" b="1" dirty="0" smtClean="0">
                <a:solidFill>
                  <a:schemeClr val="accent6"/>
                </a:solidFill>
                <a:latin typeface="Candara" panose="020E0502030303020204" pitchFamily="34" charset="0"/>
              </a:rPr>
              <a:t>2011: 11)</a:t>
            </a:r>
            <a:endParaRPr lang="en-GB" sz="2400" b="1" dirty="0">
              <a:solidFill>
                <a:schemeClr val="accent6"/>
              </a:solidFill>
              <a:latin typeface="Candara" panose="020E0502030303020204" pitchFamily="34" charset="0"/>
            </a:endParaRPr>
          </a:p>
        </p:txBody>
      </p:sp>
      <p:sp>
        <p:nvSpPr>
          <p:cNvPr id="2" name="Rectangle 1"/>
          <p:cNvSpPr/>
          <p:nvPr/>
        </p:nvSpPr>
        <p:spPr>
          <a:xfrm>
            <a:off x="1660497" y="5880814"/>
            <a:ext cx="8017566" cy="461665"/>
          </a:xfrm>
          <a:prstGeom prst="rect">
            <a:avLst/>
          </a:prstGeom>
        </p:spPr>
        <p:txBody>
          <a:bodyPr wrap="square">
            <a:spAutoFit/>
          </a:bodyPr>
          <a:lstStyle/>
          <a:p>
            <a:r>
              <a:rPr lang="en-GB" sz="1200" dirty="0">
                <a:solidFill>
                  <a:schemeClr val="tx1">
                    <a:lumMod val="50000"/>
                    <a:lumOff val="50000"/>
                  </a:schemeClr>
                </a:solidFill>
              </a:rPr>
              <a:t>NUS study: NUS (National Union of Students) (2011) (2nd </a:t>
            </a:r>
            <a:r>
              <a:rPr lang="en-GB" sz="1200" dirty="0" smtClean="0">
                <a:solidFill>
                  <a:schemeClr val="tx1">
                    <a:lumMod val="50000"/>
                    <a:lumOff val="50000"/>
                  </a:schemeClr>
                </a:solidFill>
              </a:rPr>
              <a:t>Ed.) </a:t>
            </a:r>
            <a:r>
              <a:rPr lang="en-GB" sz="1200" i="1" dirty="0" smtClean="0">
                <a:solidFill>
                  <a:schemeClr val="tx1">
                    <a:lumMod val="50000"/>
                    <a:lumOff val="50000"/>
                  </a:schemeClr>
                </a:solidFill>
              </a:rPr>
              <a:t>Hidden </a:t>
            </a:r>
            <a:r>
              <a:rPr lang="en-GB" sz="1200" i="1" dirty="0">
                <a:solidFill>
                  <a:schemeClr val="tx1">
                    <a:lumMod val="50000"/>
                    <a:lumOff val="50000"/>
                  </a:schemeClr>
                </a:solidFill>
              </a:rPr>
              <a:t>Marks</a:t>
            </a:r>
            <a:r>
              <a:rPr lang="en-GB" sz="1200" dirty="0">
                <a:solidFill>
                  <a:schemeClr val="tx1">
                    <a:lumMod val="50000"/>
                    <a:lumOff val="50000"/>
                  </a:schemeClr>
                </a:solidFill>
              </a:rPr>
              <a:t>. London: </a:t>
            </a:r>
            <a:r>
              <a:rPr lang="en-GB" sz="1200" dirty="0" smtClean="0">
                <a:solidFill>
                  <a:schemeClr val="tx1">
                    <a:lumMod val="50000"/>
                    <a:lumOff val="50000"/>
                  </a:schemeClr>
                </a:solidFill>
              </a:rPr>
              <a:t>NUS. Online </a:t>
            </a:r>
            <a:r>
              <a:rPr lang="en-GB" sz="1200" dirty="0">
                <a:solidFill>
                  <a:schemeClr val="tx1">
                    <a:lumMod val="50000"/>
                    <a:lumOff val="50000"/>
                  </a:schemeClr>
                </a:solidFill>
              </a:rPr>
              <a:t>at http://www.nus.org.uk/Global/NUS_hidden_marks_report_2nd_edition_web.pdf</a:t>
            </a:r>
          </a:p>
        </p:txBody>
      </p:sp>
      <p:pic>
        <p:nvPicPr>
          <p:cNvPr id="5" name="Picture 8" descr="Image result for f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4372140" cy="30659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69280" y="718281"/>
            <a:ext cx="5669280" cy="3785652"/>
          </a:xfrm>
          <a:prstGeom prst="rect">
            <a:avLst/>
          </a:prstGeom>
        </p:spPr>
        <p:txBody>
          <a:bodyPr wrap="square">
            <a:spAutoFit/>
          </a:bodyPr>
          <a:lstStyle/>
          <a:p>
            <a:r>
              <a:rPr lang="en-GB" sz="2400" b="1" dirty="0">
                <a:latin typeface="Candara" panose="020E0502030303020204" pitchFamily="34" charset="0"/>
              </a:rPr>
              <a:t>Other behaviours experienced on campus</a:t>
            </a:r>
          </a:p>
          <a:p>
            <a:pPr algn="r"/>
            <a:endParaRPr lang="en-GB" sz="2400" b="1" dirty="0" smtClean="0">
              <a:solidFill>
                <a:schemeClr val="accent3">
                  <a:lumMod val="75000"/>
                </a:schemeClr>
              </a:solidFill>
              <a:latin typeface="Candara" panose="020E0502030303020204" pitchFamily="34" charset="0"/>
            </a:endParaRPr>
          </a:p>
          <a:p>
            <a:pPr algn="r"/>
            <a:r>
              <a:rPr lang="en-GB" sz="2400" b="1" dirty="0" smtClean="0">
                <a:solidFill>
                  <a:schemeClr val="accent6"/>
                </a:solidFill>
                <a:latin typeface="Candara" panose="020E0502030303020204" pitchFamily="34" charset="0"/>
              </a:rPr>
              <a:t>65</a:t>
            </a:r>
            <a:r>
              <a:rPr lang="en-GB" sz="2400" b="1" dirty="0">
                <a:solidFill>
                  <a:schemeClr val="accent6"/>
                </a:solidFill>
                <a:latin typeface="Candara" panose="020E0502030303020204" pitchFamily="34" charset="0"/>
              </a:rPr>
              <a:t>% of respondents to NUS survey reported verbal harassment e.g. sexual comments, wolf whistling, </a:t>
            </a:r>
            <a:r>
              <a:rPr lang="en-GB" sz="2400" b="1" dirty="0" smtClean="0">
                <a:solidFill>
                  <a:schemeClr val="accent6"/>
                </a:solidFill>
                <a:latin typeface="Candara" panose="020E0502030303020204" pitchFamily="34" charset="0"/>
              </a:rPr>
              <a:t>catcalling</a:t>
            </a:r>
          </a:p>
          <a:p>
            <a:pPr algn="r"/>
            <a:r>
              <a:rPr lang="en-GB" sz="2400" b="1" dirty="0" smtClean="0">
                <a:solidFill>
                  <a:schemeClr val="accent6"/>
                </a:solidFill>
                <a:latin typeface="Candara" panose="020E0502030303020204" pitchFamily="34" charset="0"/>
              </a:rPr>
              <a:t>(</a:t>
            </a:r>
            <a:r>
              <a:rPr lang="en-GB" sz="2400" b="1" dirty="0">
                <a:solidFill>
                  <a:schemeClr val="accent6"/>
                </a:solidFill>
                <a:latin typeface="Candara" panose="020E0502030303020204" pitchFamily="34" charset="0"/>
              </a:rPr>
              <a:t>NUS </a:t>
            </a:r>
            <a:r>
              <a:rPr lang="en-GB" sz="2400" b="1" dirty="0" smtClean="0">
                <a:solidFill>
                  <a:schemeClr val="accent6"/>
                </a:solidFill>
                <a:latin typeface="Candara" panose="020E0502030303020204" pitchFamily="34" charset="0"/>
              </a:rPr>
              <a:t>2011: 12)</a:t>
            </a:r>
            <a:endParaRPr lang="en-GB" sz="2400" b="1" dirty="0">
              <a:solidFill>
                <a:schemeClr val="accent6"/>
              </a:solidFill>
              <a:latin typeface="Candara" panose="020E0502030303020204" pitchFamily="34" charset="0"/>
            </a:endParaRPr>
          </a:p>
          <a:p>
            <a:endParaRPr lang="en-GB" sz="2400" b="1" dirty="0" smtClean="0">
              <a:solidFill>
                <a:schemeClr val="accent6"/>
              </a:solidFill>
              <a:latin typeface="Candara" panose="020E0502030303020204" pitchFamily="34" charset="0"/>
            </a:endParaRPr>
          </a:p>
          <a:p>
            <a:endParaRPr lang="en-GB" sz="2400" b="1" dirty="0" smtClean="0">
              <a:solidFill>
                <a:schemeClr val="accent6"/>
              </a:solidFill>
              <a:latin typeface="Candara" panose="020E0502030303020204" pitchFamily="34" charset="0"/>
            </a:endParaRPr>
          </a:p>
          <a:p>
            <a:pPr algn="r"/>
            <a:r>
              <a:rPr lang="en-GB" sz="2400" b="1" dirty="0" smtClean="0">
                <a:solidFill>
                  <a:schemeClr val="accent6"/>
                </a:solidFill>
                <a:latin typeface="Candara" panose="020E0502030303020204" pitchFamily="34" charset="0"/>
              </a:rPr>
              <a:t>12</a:t>
            </a:r>
            <a:r>
              <a:rPr lang="en-GB" sz="2400" b="1" dirty="0">
                <a:solidFill>
                  <a:schemeClr val="accent6"/>
                </a:solidFill>
                <a:latin typeface="Candara" panose="020E0502030303020204" pitchFamily="34" charset="0"/>
              </a:rPr>
              <a:t>% had experienced </a:t>
            </a:r>
            <a:r>
              <a:rPr lang="en-GB" sz="2400" b="1" dirty="0" smtClean="0">
                <a:solidFill>
                  <a:schemeClr val="accent6"/>
                </a:solidFill>
                <a:latin typeface="Candara" panose="020E0502030303020204" pitchFamily="34" charset="0"/>
              </a:rPr>
              <a:t>stalking</a:t>
            </a:r>
          </a:p>
          <a:p>
            <a:pPr algn="r"/>
            <a:r>
              <a:rPr lang="en-GB" sz="2400" b="1" dirty="0" smtClean="0">
                <a:solidFill>
                  <a:schemeClr val="accent6"/>
                </a:solidFill>
                <a:latin typeface="Candara" panose="020E0502030303020204" pitchFamily="34" charset="0"/>
              </a:rPr>
              <a:t>(NUS 2011: 11)</a:t>
            </a:r>
            <a:endParaRPr lang="en-GB" sz="2400" b="1" dirty="0">
              <a:solidFill>
                <a:schemeClr val="accent6"/>
              </a:solidFill>
              <a:latin typeface="Candara" panose="020E0502030303020204" pitchFamily="34" charset="0"/>
            </a:endParaRPr>
          </a:p>
        </p:txBody>
      </p:sp>
    </p:spTree>
    <p:extLst>
      <p:ext uri="{BB962C8B-B14F-4D97-AF65-F5344CB8AC3E}">
        <p14:creationId xmlns:p14="http://schemas.microsoft.com/office/powerpoint/2010/main" val="790682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3352800" y="1230784"/>
            <a:ext cx="5492384" cy="4248472"/>
          </a:xfrm>
          <a:prstGeom prst="triangle">
            <a:avLst/>
          </a:prstGeom>
          <a:solidFill>
            <a:srgbClr val="608CA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221402" y="629980"/>
            <a:ext cx="1622560" cy="584775"/>
          </a:xfrm>
          <a:prstGeom prst="rect">
            <a:avLst/>
          </a:prstGeom>
          <a:noFill/>
        </p:spPr>
        <p:txBody>
          <a:bodyPr wrap="none" rtlCol="0">
            <a:spAutoFit/>
          </a:bodyPr>
          <a:lstStyle/>
          <a:p>
            <a:r>
              <a:rPr lang="en-GB" sz="3200" b="1" dirty="0" smtClean="0">
                <a:latin typeface="Candara" panose="020E0502030303020204" pitchFamily="34" charset="0"/>
              </a:rPr>
              <a:t>Dictator</a:t>
            </a:r>
            <a:endParaRPr lang="en-GB" sz="3200" b="1" dirty="0">
              <a:latin typeface="Candara" panose="020E0502030303020204" pitchFamily="34" charset="0"/>
            </a:endParaRPr>
          </a:p>
        </p:txBody>
      </p:sp>
      <p:sp>
        <p:nvSpPr>
          <p:cNvPr id="5" name="TextBox 4"/>
          <p:cNvSpPr txBox="1"/>
          <p:nvPr/>
        </p:nvSpPr>
        <p:spPr>
          <a:xfrm>
            <a:off x="3352800" y="4921751"/>
            <a:ext cx="5492383" cy="400110"/>
          </a:xfrm>
          <a:prstGeom prst="rect">
            <a:avLst/>
          </a:prstGeom>
          <a:noFill/>
        </p:spPr>
        <p:txBody>
          <a:bodyPr wrap="square" rtlCol="0">
            <a:spAutoFit/>
          </a:bodyPr>
          <a:lstStyle/>
          <a:p>
            <a:pPr algn="ctr"/>
            <a:r>
              <a:rPr lang="en-GB" sz="2000" dirty="0" smtClean="0">
                <a:solidFill>
                  <a:schemeClr val="bg1"/>
                </a:solidFill>
                <a:latin typeface="+mj-lt"/>
              </a:rPr>
              <a:t>What does the dictator control?</a:t>
            </a:r>
            <a:endParaRPr lang="en-GB" sz="2000" dirty="0">
              <a:solidFill>
                <a:schemeClr val="bg1"/>
              </a:solidFill>
              <a:latin typeface="+mj-lt"/>
            </a:endParaRPr>
          </a:p>
        </p:txBody>
      </p:sp>
      <p:sp>
        <p:nvSpPr>
          <p:cNvPr id="2" name="Slide Number Placeholder 1"/>
          <p:cNvSpPr>
            <a:spLocks noGrp="1"/>
          </p:cNvSpPr>
          <p:nvPr>
            <p:ph type="sldNum" sz="quarter" idx="4294967295"/>
          </p:nvPr>
        </p:nvSpPr>
        <p:spPr/>
        <p:txBody>
          <a:bodyPr/>
          <a:lstStyle/>
          <a:p>
            <a:r>
              <a:rPr lang="en-GB" smtClean="0"/>
              <a:t>		</a:t>
            </a:r>
            <a:fld id="{3E3CF599-16EC-4514-BCE8-03393E47B313}" type="slidenum">
              <a:rPr lang="en-GB" smtClean="0"/>
              <a:pPr/>
              <a:t>32</a:t>
            </a:fld>
            <a:endParaRPr lang="en-GB" dirty="0"/>
          </a:p>
        </p:txBody>
      </p:sp>
    </p:spTree>
    <p:extLst>
      <p:ext uri="{BB962C8B-B14F-4D97-AF65-F5344CB8AC3E}">
        <p14:creationId xmlns:p14="http://schemas.microsoft.com/office/powerpoint/2010/main" val="3668438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005" y="117132"/>
            <a:ext cx="9847569" cy="2246769"/>
          </a:xfrm>
          <a:prstGeom prst="rect">
            <a:avLst/>
          </a:prstGeom>
        </p:spPr>
        <p:txBody>
          <a:bodyPr wrap="square">
            <a:spAutoFit/>
          </a:bodyPr>
          <a:lstStyle/>
          <a:p>
            <a:r>
              <a:rPr lang="en-GB" sz="2800" b="1" dirty="0">
                <a:latin typeface="Candara" panose="020E0502030303020204" pitchFamily="34" charset="0"/>
              </a:rPr>
              <a:t>A student writes</a:t>
            </a:r>
            <a:r>
              <a:rPr lang="en-GB" sz="2800" b="1" dirty="0" smtClean="0">
                <a:latin typeface="Candara" panose="020E0502030303020204" pitchFamily="34" charset="0"/>
              </a:rPr>
              <a:t>…</a:t>
            </a:r>
            <a:endParaRPr lang="en-GB" sz="2800" b="1" dirty="0">
              <a:latin typeface="Candara" panose="020E0502030303020204" pitchFamily="34" charset="0"/>
            </a:endParaRPr>
          </a:p>
          <a:p>
            <a:r>
              <a:rPr lang="en-GB" sz="2800" b="1" dirty="0">
                <a:solidFill>
                  <a:schemeClr val="accent3"/>
                </a:solidFill>
                <a:latin typeface="Candara" panose="020E0502030303020204" pitchFamily="34" charset="0"/>
              </a:rPr>
              <a:t>“</a:t>
            </a:r>
            <a:r>
              <a:rPr lang="en-GB" sz="2800" b="1" dirty="0">
                <a:solidFill>
                  <a:schemeClr val="accent6"/>
                </a:solidFill>
                <a:latin typeface="Candara" panose="020E0502030303020204" pitchFamily="34" charset="0"/>
              </a:rPr>
              <a:t>I was in a violent relationship for 3 years and felt totally alone; there is a stigma that violence happens only to people of a certain </a:t>
            </a:r>
            <a:r>
              <a:rPr lang="en-GB" sz="2800" b="1" dirty="0" smtClean="0">
                <a:solidFill>
                  <a:schemeClr val="accent6"/>
                </a:solidFill>
                <a:latin typeface="Candara" panose="020E0502030303020204" pitchFamily="34" charset="0"/>
              </a:rPr>
              <a:t>demographic…”</a:t>
            </a:r>
          </a:p>
          <a:p>
            <a:endParaRPr lang="en-GB" sz="1400" b="1" dirty="0" smtClean="0">
              <a:solidFill>
                <a:schemeClr val="accent6"/>
              </a:solidFill>
              <a:latin typeface="Candara" panose="020E0502030303020204" pitchFamily="34" charset="0"/>
            </a:endParaRPr>
          </a:p>
          <a:p>
            <a:r>
              <a:rPr lang="en-GB" sz="1400" b="1" dirty="0" smtClean="0">
                <a:solidFill>
                  <a:schemeClr val="accent6"/>
                </a:solidFill>
                <a:latin typeface="Candara" panose="020E0502030303020204" pitchFamily="34" charset="0"/>
              </a:rPr>
              <a:t>(</a:t>
            </a:r>
            <a:r>
              <a:rPr lang="en-GB" sz="1400" b="1" dirty="0">
                <a:solidFill>
                  <a:schemeClr val="accent6"/>
                </a:solidFill>
                <a:latin typeface="Candara" panose="020E0502030303020204" pitchFamily="34" charset="0"/>
              </a:rPr>
              <a:t>NUS 2011 p.25</a:t>
            </a:r>
            <a:r>
              <a:rPr lang="en-GB" sz="1400" b="1" dirty="0" smtClean="0">
                <a:solidFill>
                  <a:schemeClr val="accent6"/>
                </a:solidFill>
                <a:latin typeface="Candara" panose="020E0502030303020204" pitchFamily="34" charset="0"/>
              </a:rPr>
              <a:t>)</a:t>
            </a:r>
            <a:endParaRPr lang="en-GB" sz="1400" b="1" dirty="0">
              <a:solidFill>
                <a:schemeClr val="accent6"/>
              </a:solidFill>
              <a:latin typeface="Candara" panose="020E0502030303020204" pitchFamily="34" charset="0"/>
            </a:endParaRPr>
          </a:p>
        </p:txBody>
      </p:sp>
      <p:pic>
        <p:nvPicPr>
          <p:cNvPr id="3" name="Picture 8" descr="Image result for f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05" y="2875344"/>
            <a:ext cx="3043941" cy="2134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9946" y="2875344"/>
            <a:ext cx="7903799" cy="2985433"/>
          </a:xfrm>
          <a:prstGeom prst="rect">
            <a:avLst/>
          </a:prstGeom>
        </p:spPr>
        <p:txBody>
          <a:bodyPr wrap="square">
            <a:spAutoFit/>
          </a:bodyPr>
          <a:lstStyle/>
          <a:p>
            <a:pPr marL="285750" indent="-285750">
              <a:buClr>
                <a:schemeClr val="accent3"/>
              </a:buClr>
              <a:buFont typeface="Arial" panose="020B0604020202020204" pitchFamily="34" charset="0"/>
              <a:buChar char="•"/>
            </a:pPr>
            <a:r>
              <a:rPr lang="en-GB" sz="2000" b="1" dirty="0" smtClean="0">
                <a:latin typeface="Candara" panose="020E0502030303020204" pitchFamily="34" charset="0"/>
              </a:rPr>
              <a:t>Domestic </a:t>
            </a:r>
            <a:r>
              <a:rPr lang="en-GB" sz="2000" b="1" dirty="0">
                <a:latin typeface="Candara" panose="020E0502030303020204" pitchFamily="34" charset="0"/>
              </a:rPr>
              <a:t>abuse can happen to anyone, regardless of age, social background, gender, religion, sexuality or </a:t>
            </a:r>
            <a:r>
              <a:rPr lang="en-GB" sz="2000" b="1" dirty="0" smtClean="0">
                <a:latin typeface="Candara" panose="020E0502030303020204" pitchFamily="34" charset="0"/>
              </a:rPr>
              <a:t>ethnicity</a:t>
            </a:r>
          </a:p>
          <a:p>
            <a:pPr marL="285750" indent="-285750">
              <a:buClr>
                <a:schemeClr val="accent3"/>
              </a:buClr>
              <a:buFont typeface="Arial" panose="020B0604020202020204" pitchFamily="34" charset="0"/>
              <a:buChar char="•"/>
            </a:pPr>
            <a:endParaRPr lang="en-GB" sz="2000" b="1" dirty="0">
              <a:latin typeface="Candara" panose="020E0502030303020204" pitchFamily="34" charset="0"/>
            </a:endParaRPr>
          </a:p>
          <a:p>
            <a:pPr marL="285750" indent="-285750">
              <a:buClr>
                <a:schemeClr val="accent3"/>
              </a:buClr>
              <a:buFont typeface="Arial" panose="020B0604020202020204" pitchFamily="34" charset="0"/>
              <a:buChar char="•"/>
            </a:pPr>
            <a:r>
              <a:rPr lang="en-GB" sz="2000" b="1" dirty="0" smtClean="0">
                <a:latin typeface="Candara" panose="020E0502030303020204" pitchFamily="34" charset="0"/>
              </a:rPr>
              <a:t>It </a:t>
            </a:r>
            <a:r>
              <a:rPr lang="en-GB" sz="2000" b="1" dirty="0">
                <a:latin typeface="Candara" panose="020E0502030303020204" pitchFamily="34" charset="0"/>
              </a:rPr>
              <a:t>happens in all kinds of relationships: heterosexual, lesbian, gay, bisexual </a:t>
            </a:r>
            <a:r>
              <a:rPr lang="en-GB" sz="2000" b="1" dirty="0" smtClean="0">
                <a:latin typeface="Candara" panose="020E0502030303020204" pitchFamily="34" charset="0"/>
              </a:rPr>
              <a:t>&amp; transgender</a:t>
            </a:r>
          </a:p>
          <a:p>
            <a:pPr marL="285750" indent="-285750">
              <a:buClr>
                <a:schemeClr val="accent3"/>
              </a:buClr>
              <a:buFont typeface="Arial" panose="020B0604020202020204" pitchFamily="34" charset="0"/>
              <a:buChar char="•"/>
            </a:pPr>
            <a:endParaRPr lang="en-GB" sz="2000" b="1" dirty="0">
              <a:latin typeface="Candara" panose="020E0502030303020204" pitchFamily="34" charset="0"/>
            </a:endParaRPr>
          </a:p>
          <a:p>
            <a:pPr marL="285750" indent="-285750">
              <a:buClr>
                <a:schemeClr val="accent3"/>
              </a:buClr>
              <a:buFont typeface="Arial" panose="020B0604020202020204" pitchFamily="34" charset="0"/>
              <a:buChar char="•"/>
            </a:pPr>
            <a:r>
              <a:rPr lang="en-GB" sz="2000" b="1" dirty="0" smtClean="0">
                <a:latin typeface="Candara" panose="020E0502030303020204" pitchFamily="34" charset="0"/>
              </a:rPr>
              <a:t>Statistics </a:t>
            </a:r>
            <a:r>
              <a:rPr lang="en-GB" sz="2000" b="1" dirty="0">
                <a:latin typeface="Candara" panose="020E0502030303020204" pitchFamily="34" charset="0"/>
              </a:rPr>
              <a:t>show the vast majority of domestic abuse incidents are carried out by men </a:t>
            </a:r>
            <a:r>
              <a:rPr lang="en-GB" sz="2000" b="1" dirty="0" smtClean="0">
                <a:latin typeface="Candara" panose="020E0502030303020204" pitchFamily="34" charset="0"/>
              </a:rPr>
              <a:t>&amp; </a:t>
            </a:r>
            <a:r>
              <a:rPr lang="en-GB" sz="2000" b="1" dirty="0">
                <a:latin typeface="Candara" panose="020E0502030303020204" pitchFamily="34" charset="0"/>
              </a:rPr>
              <a:t>experienced by women</a:t>
            </a:r>
          </a:p>
          <a:p>
            <a:endParaRPr lang="en-GB" sz="1400" dirty="0" smtClean="0">
              <a:solidFill>
                <a:schemeClr val="tx1">
                  <a:lumMod val="50000"/>
                  <a:lumOff val="50000"/>
                </a:schemeClr>
              </a:solidFill>
              <a:latin typeface="Candara" panose="020E0502030303020204" pitchFamily="34" charset="0"/>
            </a:endParaRPr>
          </a:p>
          <a:p>
            <a:r>
              <a:rPr lang="en-GB" sz="1400" dirty="0" smtClean="0">
                <a:solidFill>
                  <a:schemeClr val="tx1">
                    <a:lumMod val="50000"/>
                    <a:lumOff val="50000"/>
                  </a:schemeClr>
                </a:solidFill>
                <a:latin typeface="Candara" panose="020E0502030303020204" pitchFamily="34" charset="0"/>
              </a:rPr>
              <a:t>(</a:t>
            </a:r>
            <a:r>
              <a:rPr lang="en-GB" sz="1400" dirty="0">
                <a:solidFill>
                  <a:schemeClr val="tx1">
                    <a:lumMod val="50000"/>
                    <a:lumOff val="50000"/>
                  </a:schemeClr>
                </a:solidFill>
                <a:latin typeface="Candara" panose="020E0502030303020204" pitchFamily="34" charset="0"/>
              </a:rPr>
              <a:t>www.refuge.org.uk</a:t>
            </a:r>
            <a:r>
              <a:rPr lang="en-GB" sz="1400" dirty="0" smtClean="0">
                <a:solidFill>
                  <a:schemeClr val="tx1">
                    <a:lumMod val="50000"/>
                    <a:lumOff val="50000"/>
                  </a:schemeClr>
                </a:solidFill>
                <a:latin typeface="Candara" panose="020E0502030303020204" pitchFamily="34" charset="0"/>
              </a:rPr>
              <a:t>)</a:t>
            </a:r>
            <a:endParaRPr lang="en-GB" sz="1400" dirty="0">
              <a:solidFill>
                <a:schemeClr val="tx1">
                  <a:lumMod val="50000"/>
                  <a:lumOff val="50000"/>
                </a:schemeClr>
              </a:solidFill>
              <a:latin typeface="Candara" panose="020E0502030303020204" pitchFamily="34" charset="0"/>
            </a:endParaRPr>
          </a:p>
        </p:txBody>
      </p:sp>
      <p:sp>
        <p:nvSpPr>
          <p:cNvPr id="5" name="Slide Number Placeholder 4"/>
          <p:cNvSpPr>
            <a:spLocks noGrp="1"/>
          </p:cNvSpPr>
          <p:nvPr>
            <p:ph type="sldNum" sz="quarter" idx="4294967295"/>
          </p:nvPr>
        </p:nvSpPr>
        <p:spPr/>
        <p:txBody>
          <a:bodyPr/>
          <a:lstStyle/>
          <a:p>
            <a:r>
              <a:rPr lang="en-GB" smtClean="0"/>
              <a:t>		</a:t>
            </a:r>
            <a:fld id="{3E3CF599-16EC-4514-BCE8-03393E47B313}" type="slidenum">
              <a:rPr lang="en-GB" smtClean="0"/>
              <a:pPr/>
              <a:t>33</a:t>
            </a:fld>
            <a:endParaRPr lang="en-GB" dirty="0"/>
          </a:p>
        </p:txBody>
      </p:sp>
    </p:spTree>
    <p:extLst>
      <p:ext uri="{BB962C8B-B14F-4D97-AF65-F5344CB8AC3E}">
        <p14:creationId xmlns:p14="http://schemas.microsoft.com/office/powerpoint/2010/main" val="3971980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2589271" y="396504"/>
            <a:ext cx="64459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Arial" charset="0"/>
                <a:cs typeface="Arial" charset="0"/>
              </a:defRPr>
            </a:lvl1pPr>
            <a:lvl2pPr marL="37931725" indent="-37474525">
              <a:spcBef>
                <a:spcPct val="20000"/>
              </a:spcBef>
              <a:buFont typeface="Arial" charset="0"/>
              <a:buChar char="–"/>
              <a:defRPr sz="28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3600" b="1" dirty="0" smtClean="0">
                <a:solidFill>
                  <a:srgbClr val="000000"/>
                </a:solidFill>
                <a:latin typeface="Candara" panose="020E0502030303020204" pitchFamily="34" charset="0"/>
                <a:ea typeface="ＭＳ Ｐゴシック" pitchFamily="-1" charset="-128"/>
              </a:rPr>
              <a:t>Scottish Government </a:t>
            </a:r>
            <a:r>
              <a:rPr lang="en-GB" altLang="en-US" sz="3600" b="1" dirty="0">
                <a:solidFill>
                  <a:srgbClr val="000000"/>
                </a:solidFill>
                <a:latin typeface="Candara" panose="020E0502030303020204" pitchFamily="34" charset="0"/>
                <a:ea typeface="ＭＳ Ｐゴシック" pitchFamily="-1" charset="-128"/>
              </a:rPr>
              <a:t>Definition</a:t>
            </a:r>
          </a:p>
        </p:txBody>
      </p:sp>
      <p:grpSp>
        <p:nvGrpSpPr>
          <p:cNvPr id="28" name="Group 27"/>
          <p:cNvGrpSpPr/>
          <p:nvPr/>
        </p:nvGrpSpPr>
        <p:grpSpPr>
          <a:xfrm>
            <a:off x="2800268" y="1334223"/>
            <a:ext cx="6024000" cy="4509228"/>
            <a:chOff x="3011266" y="1386475"/>
            <a:chExt cx="6169468" cy="4700318"/>
          </a:xfrm>
        </p:grpSpPr>
        <p:cxnSp>
          <p:nvCxnSpPr>
            <p:cNvPr id="19" name="Straight Connector 18"/>
            <p:cNvCxnSpPr/>
            <p:nvPr/>
          </p:nvCxnSpPr>
          <p:spPr>
            <a:xfrm>
              <a:off x="3641266" y="3282825"/>
              <a:ext cx="1540334" cy="33032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096000" y="1963153"/>
              <a:ext cx="0" cy="131332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7099300" y="3089510"/>
              <a:ext cx="1451434" cy="52364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6376334" y="3906475"/>
              <a:ext cx="1095970" cy="1550318"/>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4719696" y="3943295"/>
              <a:ext cx="1078430" cy="1513498"/>
            </a:xfrm>
            <a:prstGeom prst="line">
              <a:avLst/>
            </a:prstGeom>
          </p:spPr>
          <p:style>
            <a:lnRef idx="1">
              <a:schemeClr val="dk1"/>
            </a:lnRef>
            <a:fillRef idx="0">
              <a:schemeClr val="dk1"/>
            </a:fillRef>
            <a:effectRef idx="0">
              <a:schemeClr val="dk1"/>
            </a:effectRef>
            <a:fontRef idx="minor">
              <a:schemeClr val="tx1"/>
            </a:fontRef>
          </p:style>
        </p:cxnSp>
        <p:sp>
          <p:nvSpPr>
            <p:cNvPr id="5" name="Freeform 4"/>
            <p:cNvSpPr/>
            <p:nvPr/>
          </p:nvSpPr>
          <p:spPr>
            <a:xfrm>
              <a:off x="4719696" y="2990115"/>
              <a:ext cx="2752608" cy="1620000"/>
            </a:xfrm>
            <a:custGeom>
              <a:avLst/>
              <a:gdLst>
                <a:gd name="connsiteX0" fmla="*/ 0 w 2614046"/>
                <a:gd name="connsiteY0" fmla="*/ 393820 h 2362874"/>
                <a:gd name="connsiteX1" fmla="*/ 393820 w 2614046"/>
                <a:gd name="connsiteY1" fmla="*/ 0 h 2362874"/>
                <a:gd name="connsiteX2" fmla="*/ 2220226 w 2614046"/>
                <a:gd name="connsiteY2" fmla="*/ 0 h 2362874"/>
                <a:gd name="connsiteX3" fmla="*/ 2614046 w 2614046"/>
                <a:gd name="connsiteY3" fmla="*/ 393820 h 2362874"/>
                <a:gd name="connsiteX4" fmla="*/ 2614046 w 2614046"/>
                <a:gd name="connsiteY4" fmla="*/ 1969054 h 2362874"/>
                <a:gd name="connsiteX5" fmla="*/ 2220226 w 2614046"/>
                <a:gd name="connsiteY5" fmla="*/ 2362874 h 2362874"/>
                <a:gd name="connsiteX6" fmla="*/ 393820 w 2614046"/>
                <a:gd name="connsiteY6" fmla="*/ 2362874 h 2362874"/>
                <a:gd name="connsiteX7" fmla="*/ 0 w 2614046"/>
                <a:gd name="connsiteY7" fmla="*/ 1969054 h 2362874"/>
                <a:gd name="connsiteX8" fmla="*/ 0 w 2614046"/>
                <a:gd name="connsiteY8" fmla="*/ 393820 h 236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4046" h="2362874">
                  <a:moveTo>
                    <a:pt x="0" y="393820"/>
                  </a:moveTo>
                  <a:cubicBezTo>
                    <a:pt x="0" y="176319"/>
                    <a:pt x="176319" y="0"/>
                    <a:pt x="393820" y="0"/>
                  </a:cubicBezTo>
                  <a:lnTo>
                    <a:pt x="2220226" y="0"/>
                  </a:lnTo>
                  <a:cubicBezTo>
                    <a:pt x="2437727" y="0"/>
                    <a:pt x="2614046" y="176319"/>
                    <a:pt x="2614046" y="393820"/>
                  </a:cubicBezTo>
                  <a:lnTo>
                    <a:pt x="2614046" y="1969054"/>
                  </a:lnTo>
                  <a:cubicBezTo>
                    <a:pt x="2614046" y="2186555"/>
                    <a:pt x="2437727" y="2362874"/>
                    <a:pt x="2220226" y="2362874"/>
                  </a:cubicBezTo>
                  <a:lnTo>
                    <a:pt x="393820" y="2362874"/>
                  </a:lnTo>
                  <a:cubicBezTo>
                    <a:pt x="176319" y="2362874"/>
                    <a:pt x="0" y="2186555"/>
                    <a:pt x="0" y="1969054"/>
                  </a:cubicBezTo>
                  <a:lnTo>
                    <a:pt x="0" y="393820"/>
                  </a:lnTo>
                  <a:close/>
                </a:path>
              </a:pathLst>
            </a:custGeom>
            <a:solidFill>
              <a:srgbClr val="7030A0"/>
            </a:solidFill>
            <a:ln>
              <a:noFill/>
            </a:ln>
          </p:spPr>
          <p:style>
            <a:lnRef idx="0">
              <a:scrgbClr r="0" g="0" b="0"/>
            </a:lnRef>
            <a:fillRef idx="0">
              <a:scrgbClr r="0" g="0" b="0"/>
            </a:fillRef>
            <a:effectRef idx="0">
              <a:scrgbClr r="0" g="0" b="0"/>
            </a:effectRef>
            <a:fontRef idx="minor">
              <a:schemeClr val="lt1"/>
            </a:fontRef>
          </p:style>
          <p:txBody>
            <a:bodyPr spcFirstLastPara="0" vert="horz" wrap="square" lIns="161066" tIns="161066" rIns="161066" bIns="161066" numCol="1" spcCol="1270" anchor="ctr" anchorCtr="0">
              <a:noAutofit/>
            </a:bodyPr>
            <a:lstStyle/>
            <a:p>
              <a:pPr lvl="0" algn="ctr" defTabSz="800100">
                <a:lnSpc>
                  <a:spcPct val="90000"/>
                </a:lnSpc>
                <a:spcBef>
                  <a:spcPct val="0"/>
                </a:spcBef>
                <a:spcAft>
                  <a:spcPct val="35000"/>
                </a:spcAft>
              </a:pPr>
              <a:r>
                <a:rPr lang="en-GB" sz="1400" b="1" kern="1200" dirty="0" smtClean="0">
                  <a:solidFill>
                    <a:schemeClr val="bg1"/>
                  </a:solidFill>
                  <a:latin typeface="Candara" panose="020E0502030303020204" pitchFamily="34" charset="0"/>
                </a:rPr>
                <a:t>Domestic abuse is gender based violence</a:t>
              </a:r>
            </a:p>
            <a:p>
              <a:pPr lvl="0" algn="ctr" defTabSz="800100">
                <a:lnSpc>
                  <a:spcPct val="90000"/>
                </a:lnSpc>
                <a:spcBef>
                  <a:spcPct val="0"/>
                </a:spcBef>
                <a:spcAft>
                  <a:spcPct val="35000"/>
                </a:spcAft>
              </a:pPr>
              <a:r>
                <a:rPr lang="en-GB" sz="1400" b="1" kern="1200" dirty="0" smtClean="0">
                  <a:solidFill>
                    <a:schemeClr val="bg1"/>
                  </a:solidFill>
                  <a:latin typeface="Candara" panose="020E0502030303020204" pitchFamily="34" charset="0"/>
                </a:rPr>
                <a:t>Current / ex partners</a:t>
              </a:r>
            </a:p>
            <a:p>
              <a:pPr lvl="0" algn="ctr" defTabSz="800100">
                <a:lnSpc>
                  <a:spcPct val="90000"/>
                </a:lnSpc>
                <a:spcBef>
                  <a:spcPct val="0"/>
                </a:spcBef>
                <a:spcAft>
                  <a:spcPct val="35000"/>
                </a:spcAft>
              </a:pPr>
              <a:r>
                <a:rPr lang="en-GB" sz="1400" b="1" i="0" kern="1200" dirty="0" smtClean="0">
                  <a:solidFill>
                    <a:schemeClr val="bg1"/>
                  </a:solidFill>
                  <a:latin typeface="Candara" panose="020E0502030303020204" pitchFamily="34" charset="0"/>
                </a:rPr>
                <a:t>pattern of coercive control often escalating in frequency and severity over time</a:t>
              </a:r>
            </a:p>
          </p:txBody>
        </p:sp>
        <p:sp>
          <p:nvSpPr>
            <p:cNvPr id="7" name="Freeform 6"/>
            <p:cNvSpPr/>
            <p:nvPr/>
          </p:nvSpPr>
          <p:spPr>
            <a:xfrm>
              <a:off x="5466000" y="1386475"/>
              <a:ext cx="1260000" cy="126000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rgbClr val="7030A0"/>
            </a:solidFill>
            <a:ln>
              <a:noFill/>
            </a:ln>
          </p:spPr>
          <p:style>
            <a:lnRef idx="0">
              <a:scrgbClr r="0" g="0" b="0"/>
            </a:lnRef>
            <a:fillRef idx="0">
              <a:scrgbClr r="0" g="0" b="0"/>
            </a:fillRef>
            <a:effectRef idx="0">
              <a:scrgbClr r="0" g="0" b="0"/>
            </a:effectRef>
            <a:fontRef idx="minor">
              <a:schemeClr val="lt1"/>
            </a:fontRef>
          </p:style>
          <p:txBody>
            <a:bodyPr spcFirstLastPara="0" vert="horz" wrap="square" lIns="91268" tIns="91268" rIns="91268" bIns="91268" numCol="1" spcCol="1270" anchor="ctr" anchorCtr="0">
              <a:noAutofit/>
            </a:bodyPr>
            <a:lstStyle/>
            <a:p>
              <a:pPr lvl="0" algn="ctr" defTabSz="666750">
                <a:lnSpc>
                  <a:spcPct val="90000"/>
                </a:lnSpc>
                <a:spcBef>
                  <a:spcPct val="0"/>
                </a:spcBef>
                <a:spcAft>
                  <a:spcPct val="35000"/>
                </a:spcAft>
              </a:pPr>
              <a:r>
                <a:rPr lang="en-GB" sz="1400" b="1" kern="1200" dirty="0" smtClean="0">
                  <a:solidFill>
                    <a:schemeClr val="bg1"/>
                  </a:solidFill>
                  <a:latin typeface="Candara" panose="020E0502030303020204" pitchFamily="34" charset="0"/>
                </a:rPr>
                <a:t>Controlling behaviours</a:t>
              </a:r>
              <a:endParaRPr lang="en-GB" sz="1400" b="1" kern="1200" dirty="0">
                <a:solidFill>
                  <a:schemeClr val="bg1"/>
                </a:solidFill>
                <a:latin typeface="Candara" panose="020E0502030303020204" pitchFamily="34" charset="0"/>
              </a:endParaRPr>
            </a:p>
          </p:txBody>
        </p:sp>
        <p:sp>
          <p:nvSpPr>
            <p:cNvPr id="9" name="Freeform 8"/>
            <p:cNvSpPr/>
            <p:nvPr/>
          </p:nvSpPr>
          <p:spPr>
            <a:xfrm>
              <a:off x="7920734" y="2646475"/>
              <a:ext cx="1260000" cy="126000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rgbClr val="7030A0"/>
            </a:solidFill>
            <a:ln>
              <a:noFill/>
            </a:ln>
          </p:spPr>
          <p:style>
            <a:lnRef idx="0">
              <a:scrgbClr r="0" g="0" b="0"/>
            </a:lnRef>
            <a:fillRef idx="0">
              <a:scrgbClr r="0" g="0" b="0"/>
            </a:fillRef>
            <a:effectRef idx="0">
              <a:scrgbClr r="0" g="0" b="0"/>
            </a:effectRef>
            <a:fontRef idx="minor">
              <a:schemeClr val="lt1"/>
            </a:fontRef>
          </p:style>
          <p:txBody>
            <a:bodyPr spcFirstLastPara="0" vert="horz" wrap="square" lIns="103968" tIns="103968" rIns="103968" bIns="103968" numCol="1" spcCol="1270" anchor="ctr" anchorCtr="0">
              <a:noAutofit/>
            </a:bodyPr>
            <a:lstStyle/>
            <a:p>
              <a:pPr lvl="0" algn="ctr" defTabSz="889000">
                <a:lnSpc>
                  <a:spcPct val="90000"/>
                </a:lnSpc>
                <a:spcBef>
                  <a:spcPct val="0"/>
                </a:spcBef>
                <a:spcAft>
                  <a:spcPct val="35000"/>
                </a:spcAft>
              </a:pPr>
              <a:r>
                <a:rPr lang="en-GB" sz="1400" b="1" kern="1200" dirty="0" smtClean="0">
                  <a:solidFill>
                    <a:schemeClr val="bg1"/>
                  </a:solidFill>
                  <a:latin typeface="Candara" panose="020E0502030303020204" pitchFamily="34" charset="0"/>
                </a:rPr>
                <a:t>Physical</a:t>
              </a:r>
              <a:endParaRPr lang="en-GB" sz="1400" b="1" kern="1200" dirty="0">
                <a:solidFill>
                  <a:schemeClr val="bg1"/>
                </a:solidFill>
                <a:latin typeface="Candara" panose="020E0502030303020204" pitchFamily="34" charset="0"/>
              </a:endParaRPr>
            </a:p>
          </p:txBody>
        </p:sp>
        <p:sp>
          <p:nvSpPr>
            <p:cNvPr id="11" name="Freeform 10"/>
            <p:cNvSpPr/>
            <p:nvPr/>
          </p:nvSpPr>
          <p:spPr>
            <a:xfrm>
              <a:off x="6842304" y="4826793"/>
              <a:ext cx="1260000" cy="126000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rgbClr val="7030A0"/>
            </a:solidFill>
            <a:ln>
              <a:noFill/>
            </a:ln>
          </p:spPr>
          <p:style>
            <a:lnRef idx="0">
              <a:scrgbClr r="0" g="0" b="0"/>
            </a:lnRef>
            <a:fillRef idx="0">
              <a:scrgbClr r="0" g="0" b="0"/>
            </a:fillRef>
            <a:effectRef idx="0">
              <a:scrgbClr r="0" g="0" b="0"/>
            </a:effectRef>
            <a:fontRef idx="minor">
              <a:schemeClr val="lt1"/>
            </a:fontRef>
          </p:style>
          <p:txBody>
            <a:bodyPr spcFirstLastPara="0" vert="horz" wrap="square" lIns="116668" tIns="116668" rIns="116668" bIns="116668" numCol="1" spcCol="1270" anchor="ctr" anchorCtr="0">
              <a:noAutofit/>
            </a:bodyPr>
            <a:lstStyle/>
            <a:p>
              <a:pPr lvl="0" algn="ctr" defTabSz="1111250">
                <a:lnSpc>
                  <a:spcPct val="90000"/>
                </a:lnSpc>
                <a:spcBef>
                  <a:spcPct val="0"/>
                </a:spcBef>
                <a:spcAft>
                  <a:spcPct val="35000"/>
                </a:spcAft>
              </a:pPr>
              <a:r>
                <a:rPr lang="en-GB" sz="1400" b="1" kern="1200" dirty="0" smtClean="0">
                  <a:solidFill>
                    <a:schemeClr val="bg1"/>
                  </a:solidFill>
                  <a:latin typeface="Candara" panose="020E0502030303020204" pitchFamily="34" charset="0"/>
                </a:rPr>
                <a:t>Sexual</a:t>
              </a:r>
              <a:endParaRPr lang="en-GB" sz="1400" b="1" kern="1200" dirty="0">
                <a:solidFill>
                  <a:schemeClr val="bg1"/>
                </a:solidFill>
                <a:latin typeface="Candara" panose="020E0502030303020204" pitchFamily="34" charset="0"/>
              </a:endParaRPr>
            </a:p>
          </p:txBody>
        </p:sp>
        <p:sp>
          <p:nvSpPr>
            <p:cNvPr id="13" name="Freeform 12"/>
            <p:cNvSpPr/>
            <p:nvPr/>
          </p:nvSpPr>
          <p:spPr>
            <a:xfrm>
              <a:off x="4089696" y="4826793"/>
              <a:ext cx="1260000" cy="126000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rgbClr val="7030A0"/>
            </a:solidFill>
            <a:ln>
              <a:noFill/>
            </a:ln>
          </p:spPr>
          <p:style>
            <a:lnRef idx="0">
              <a:scrgbClr r="0" g="0" b="0"/>
            </a:lnRef>
            <a:fillRef idx="0">
              <a:scrgbClr r="0" g="0" b="0"/>
            </a:fillRef>
            <a:effectRef idx="0">
              <a:scrgbClr r="0" g="0" b="0"/>
            </a:effectRef>
            <a:fontRef idx="minor">
              <a:schemeClr val="lt1"/>
            </a:fontRef>
          </p:style>
          <p:txBody>
            <a:bodyPr spcFirstLastPara="0" vert="horz" wrap="square" lIns="101428" tIns="101428" rIns="101428" bIns="101428" numCol="1" spcCol="1270" anchor="ctr" anchorCtr="0">
              <a:noAutofit/>
            </a:bodyPr>
            <a:lstStyle/>
            <a:p>
              <a:pPr lvl="0" algn="ctr" defTabSz="844550">
                <a:lnSpc>
                  <a:spcPct val="90000"/>
                </a:lnSpc>
                <a:spcBef>
                  <a:spcPct val="0"/>
                </a:spcBef>
                <a:spcAft>
                  <a:spcPct val="35000"/>
                </a:spcAft>
              </a:pPr>
              <a:r>
                <a:rPr lang="en-GB" sz="1400" b="1" kern="1200" dirty="0" smtClean="0">
                  <a:solidFill>
                    <a:schemeClr val="bg1"/>
                  </a:solidFill>
                  <a:latin typeface="Candara" panose="020E0502030303020204" pitchFamily="34" charset="0"/>
                </a:rPr>
                <a:t>Financial</a:t>
              </a:r>
              <a:endParaRPr lang="en-GB" sz="1400" b="1" kern="1200" dirty="0">
                <a:solidFill>
                  <a:schemeClr val="bg1"/>
                </a:solidFill>
                <a:latin typeface="Candara" panose="020E0502030303020204" pitchFamily="34" charset="0"/>
              </a:endParaRPr>
            </a:p>
          </p:txBody>
        </p:sp>
        <p:sp>
          <p:nvSpPr>
            <p:cNvPr id="15" name="Freeform 14"/>
            <p:cNvSpPr/>
            <p:nvPr/>
          </p:nvSpPr>
          <p:spPr>
            <a:xfrm>
              <a:off x="3011266" y="2646475"/>
              <a:ext cx="1260000" cy="126000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solidFill>
              <a:srgbClr val="7030A0"/>
            </a:solidFill>
            <a:ln>
              <a:noFill/>
            </a:ln>
          </p:spPr>
          <p:style>
            <a:lnRef idx="0">
              <a:scrgbClr r="0" g="0" b="0"/>
            </a:lnRef>
            <a:fillRef idx="0">
              <a:scrgbClr r="0" g="0" b="0"/>
            </a:fillRef>
            <a:effectRef idx="0">
              <a:scrgbClr r="0" g="0" b="0"/>
            </a:effectRef>
            <a:fontRef idx="minor">
              <a:schemeClr val="lt1"/>
            </a:fontRef>
          </p:style>
          <p:txBody>
            <a:bodyPr spcFirstLastPara="0" vert="horz" wrap="square" lIns="83648" tIns="83648" rIns="83648" bIns="83648" numCol="1" spcCol="1270" anchor="ctr" anchorCtr="0">
              <a:noAutofit/>
            </a:bodyPr>
            <a:lstStyle/>
            <a:p>
              <a:pPr lvl="0" algn="ctr" defTabSz="533400">
                <a:lnSpc>
                  <a:spcPct val="90000"/>
                </a:lnSpc>
                <a:spcBef>
                  <a:spcPct val="0"/>
                </a:spcBef>
                <a:spcAft>
                  <a:spcPct val="35000"/>
                </a:spcAft>
              </a:pPr>
              <a:r>
                <a:rPr lang="en-GB" sz="1400" b="1" kern="1200" dirty="0" smtClean="0">
                  <a:solidFill>
                    <a:schemeClr val="bg1"/>
                  </a:solidFill>
                  <a:latin typeface="Candara" panose="020E0502030303020204" pitchFamily="34" charset="0"/>
                </a:rPr>
                <a:t>Emotional / psychological</a:t>
              </a:r>
              <a:endParaRPr lang="en-GB" sz="1400" b="1" kern="1200" dirty="0">
                <a:solidFill>
                  <a:schemeClr val="bg1"/>
                </a:solidFill>
                <a:latin typeface="Candara" panose="020E0502030303020204" pitchFamily="34" charset="0"/>
              </a:endParaRPr>
            </a:p>
          </p:txBody>
        </p:sp>
      </p:grpSp>
      <p:sp>
        <p:nvSpPr>
          <p:cNvPr id="2" name="Slide Number Placeholder 1"/>
          <p:cNvSpPr>
            <a:spLocks noGrp="1"/>
          </p:cNvSpPr>
          <p:nvPr>
            <p:ph type="sldNum" sz="quarter" idx="4294967295"/>
          </p:nvPr>
        </p:nvSpPr>
        <p:spPr/>
        <p:txBody>
          <a:bodyPr/>
          <a:lstStyle/>
          <a:p>
            <a:r>
              <a:rPr lang="en-GB" smtClean="0"/>
              <a:t>		</a:t>
            </a:r>
            <a:fld id="{3E3CF599-16EC-4514-BCE8-03393E47B313}" type="slidenum">
              <a:rPr lang="en-GB" smtClean="0"/>
              <a:pPr/>
              <a:t>34</a:t>
            </a:fld>
            <a:endParaRPr lang="en-GB" dirty="0"/>
          </a:p>
        </p:txBody>
      </p:sp>
    </p:spTree>
    <p:extLst>
      <p:ext uri="{BB962C8B-B14F-4D97-AF65-F5344CB8AC3E}">
        <p14:creationId xmlns:p14="http://schemas.microsoft.com/office/powerpoint/2010/main" val="2548995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4053" y="2657519"/>
            <a:ext cx="3011959" cy="1200329"/>
          </a:xfrm>
          <a:prstGeom prst="rect">
            <a:avLst/>
          </a:prstGeom>
        </p:spPr>
        <p:txBody>
          <a:bodyPr wrap="square">
            <a:spAutoFit/>
          </a:bodyPr>
          <a:lstStyle/>
          <a:p>
            <a:pPr algn="r"/>
            <a:r>
              <a:rPr lang="en-GB" sz="3600" b="1" dirty="0">
                <a:latin typeface="Candara" panose="020E0502030303020204" pitchFamily="34" charset="0"/>
              </a:rPr>
              <a:t>Identifying </a:t>
            </a:r>
            <a:endParaRPr lang="en-GB" sz="3600" b="1" dirty="0" smtClean="0">
              <a:latin typeface="Candara" panose="020E0502030303020204" pitchFamily="34" charset="0"/>
            </a:endParaRPr>
          </a:p>
          <a:p>
            <a:pPr algn="r"/>
            <a:r>
              <a:rPr lang="en-GB" sz="3600" b="1" dirty="0" smtClean="0">
                <a:latin typeface="Candara" panose="020E0502030303020204" pitchFamily="34" charset="0"/>
              </a:rPr>
              <a:t>Abuse…</a:t>
            </a:r>
            <a:endParaRPr lang="en-GB" sz="3600" b="1" dirty="0">
              <a:latin typeface="Candara" panose="020E0502030303020204" pitchFamily="34" charset="0"/>
            </a:endParaRPr>
          </a:p>
        </p:txBody>
      </p:sp>
      <p:sp>
        <p:nvSpPr>
          <p:cNvPr id="10" name="Rectangle 9"/>
          <p:cNvSpPr/>
          <p:nvPr/>
        </p:nvSpPr>
        <p:spPr>
          <a:xfrm>
            <a:off x="1555667" y="4598476"/>
            <a:ext cx="10107089" cy="1200329"/>
          </a:xfrm>
          <a:prstGeom prst="rect">
            <a:avLst/>
          </a:prstGeom>
        </p:spPr>
        <p:txBody>
          <a:bodyPr wrap="square">
            <a:spAutoFit/>
          </a:bodyPr>
          <a:lstStyle/>
          <a:p>
            <a:r>
              <a:rPr lang="en-GB" sz="2400" b="1" dirty="0">
                <a:solidFill>
                  <a:schemeClr val="accent6"/>
                </a:solidFill>
                <a:latin typeface="Candara" panose="020E0502030303020204" pitchFamily="34" charset="0"/>
              </a:rPr>
              <a:t>There are many other forms of </a:t>
            </a:r>
            <a:r>
              <a:rPr lang="en-GB" sz="2400" b="1" dirty="0" smtClean="0">
                <a:solidFill>
                  <a:schemeClr val="accent6"/>
                </a:solidFill>
                <a:latin typeface="Candara" panose="020E0502030303020204" pitchFamily="34" charset="0"/>
              </a:rPr>
              <a:t>abuse</a:t>
            </a:r>
          </a:p>
          <a:p>
            <a:pPr algn="ctr"/>
            <a:endParaRPr lang="en-GB" sz="2400" b="1" dirty="0">
              <a:solidFill>
                <a:schemeClr val="accent3"/>
              </a:solidFill>
              <a:latin typeface="Candara" panose="020E0502030303020204" pitchFamily="34" charset="0"/>
            </a:endParaRPr>
          </a:p>
          <a:p>
            <a:pPr algn="ctr"/>
            <a:r>
              <a:rPr lang="en-GB" sz="2400" b="1" dirty="0" smtClean="0">
                <a:solidFill>
                  <a:schemeClr val="accent2">
                    <a:lumMod val="75000"/>
                  </a:schemeClr>
                </a:solidFill>
                <a:latin typeface="Candara" panose="020E0502030303020204" pitchFamily="34" charset="0"/>
              </a:rPr>
              <a:t>!! Remember !!</a:t>
            </a:r>
            <a:r>
              <a:rPr lang="en-GB" sz="2400" b="1" dirty="0" smtClean="0">
                <a:solidFill>
                  <a:schemeClr val="accent2"/>
                </a:solidFill>
                <a:latin typeface="Candara" panose="020E0502030303020204" pitchFamily="34" charset="0"/>
              </a:rPr>
              <a:t> it </a:t>
            </a:r>
            <a:r>
              <a:rPr lang="en-GB" sz="2400" b="1" dirty="0">
                <a:solidFill>
                  <a:schemeClr val="accent2"/>
                </a:solidFill>
                <a:latin typeface="Candara" panose="020E0502030303020204" pitchFamily="34" charset="0"/>
              </a:rPr>
              <a:t>can be any incident or PATTERN of incidents of </a:t>
            </a:r>
            <a:r>
              <a:rPr lang="en-GB" sz="2400" b="1" dirty="0" smtClean="0">
                <a:solidFill>
                  <a:schemeClr val="accent2"/>
                </a:solidFill>
                <a:latin typeface="Candara" panose="020E0502030303020204" pitchFamily="34" charset="0"/>
              </a:rPr>
              <a:t>behaviour</a:t>
            </a:r>
            <a:endParaRPr lang="en-GB" sz="2400" b="1" dirty="0">
              <a:solidFill>
                <a:schemeClr val="accent2"/>
              </a:solidFill>
              <a:latin typeface="Candara" panose="020E0502030303020204" pitchFamily="34" charset="0"/>
            </a:endParaRPr>
          </a:p>
        </p:txBody>
      </p:sp>
      <p:sp>
        <p:nvSpPr>
          <p:cNvPr id="8" name="Round Diagonal Corner Rectangle 7"/>
          <p:cNvSpPr/>
          <p:nvPr/>
        </p:nvSpPr>
        <p:spPr>
          <a:xfrm>
            <a:off x="4452066" y="2341010"/>
            <a:ext cx="6572448" cy="1940957"/>
          </a:xfrm>
          <a:prstGeom prst="round2Diag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3600" b="1" dirty="0">
                <a:solidFill>
                  <a:schemeClr val="accent2">
                    <a:lumMod val="75000"/>
                  </a:schemeClr>
                </a:solidFill>
                <a:latin typeface="Candara" panose="020E0502030303020204" pitchFamily="34" charset="0"/>
              </a:rPr>
              <a:t>Physical violence: punching; slapping; hitting; biting; pinching…</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5934">
            <a:off x="10342409" y="1804503"/>
            <a:ext cx="1706033" cy="1706033"/>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04956">
            <a:off x="3747786" y="2969294"/>
            <a:ext cx="1706033" cy="1706033"/>
          </a:xfrm>
          <a:prstGeom prst="rect">
            <a:avLst/>
          </a:prstGeom>
        </p:spPr>
      </p:pic>
      <p:sp>
        <p:nvSpPr>
          <p:cNvPr id="11" name="Rectangle 10"/>
          <p:cNvSpPr/>
          <p:nvPr/>
        </p:nvSpPr>
        <p:spPr>
          <a:xfrm>
            <a:off x="295549" y="209958"/>
            <a:ext cx="11608276" cy="1323439"/>
          </a:xfrm>
          <a:prstGeom prst="rect">
            <a:avLst/>
          </a:prstGeom>
        </p:spPr>
        <p:txBody>
          <a:bodyPr wrap="square">
            <a:spAutoFit/>
          </a:bodyPr>
          <a:lstStyle/>
          <a:p>
            <a:pPr algn="ctr"/>
            <a:r>
              <a:rPr lang="en-GB" sz="2000" b="1" dirty="0">
                <a:latin typeface="Candara" panose="020E0502030303020204" pitchFamily="34" charset="0"/>
              </a:rPr>
              <a:t>Physical violence experienced by a </a:t>
            </a:r>
            <a:r>
              <a:rPr lang="en-GB" sz="2000" b="1" dirty="0" smtClean="0">
                <a:latin typeface="Candara" panose="020E0502030303020204" pitchFamily="34" charset="0"/>
              </a:rPr>
              <a:t>student: </a:t>
            </a:r>
            <a:r>
              <a:rPr lang="en-GB" sz="2000" b="1" dirty="0" smtClean="0">
                <a:solidFill>
                  <a:schemeClr val="accent6"/>
                </a:solidFill>
                <a:latin typeface="Candara" panose="020E0502030303020204" pitchFamily="34" charset="0"/>
              </a:rPr>
              <a:t>“</a:t>
            </a:r>
            <a:r>
              <a:rPr lang="en-GB" sz="2000" b="1" dirty="0">
                <a:solidFill>
                  <a:schemeClr val="accent6"/>
                </a:solidFill>
                <a:latin typeface="Candara" panose="020E0502030303020204" pitchFamily="34" charset="0"/>
              </a:rPr>
              <a:t>All of the first four [pushed, slapped, shoved or had hair pulled; something thrown at you; kicked, bitten, hit with a fist; choked, dragged, strangled or burnt] have happened to me whilst living with my ex- boyfriend during my 1st and 2nd year of </a:t>
            </a:r>
            <a:r>
              <a:rPr lang="en-GB" sz="2000" b="1" dirty="0" err="1">
                <a:solidFill>
                  <a:schemeClr val="accent6"/>
                </a:solidFill>
                <a:latin typeface="Candara" panose="020E0502030303020204" pitchFamily="34" charset="0"/>
              </a:rPr>
              <a:t>uni</a:t>
            </a:r>
            <a:r>
              <a:rPr lang="en-GB" sz="2000" b="1" dirty="0">
                <a:solidFill>
                  <a:schemeClr val="accent6"/>
                </a:solidFill>
                <a:latin typeface="Candara" panose="020E0502030303020204" pitchFamily="34" charset="0"/>
              </a:rPr>
              <a:t>, but I considered being choked the most dangerous. He also threatened me</a:t>
            </a:r>
            <a:r>
              <a:rPr lang="en-GB" sz="2000" b="1" dirty="0" smtClean="0">
                <a:solidFill>
                  <a:schemeClr val="accent6"/>
                </a:solidFill>
                <a:latin typeface="Candara" panose="020E0502030303020204" pitchFamily="34" charset="0"/>
              </a:rPr>
              <a:t>.” </a:t>
            </a:r>
            <a:r>
              <a:rPr lang="en-GB" sz="1400" dirty="0" smtClean="0">
                <a:solidFill>
                  <a:schemeClr val="tx1">
                    <a:lumMod val="50000"/>
                    <a:lumOff val="50000"/>
                  </a:schemeClr>
                </a:solidFill>
                <a:latin typeface="Candara" panose="020E0502030303020204" pitchFamily="34" charset="0"/>
              </a:rPr>
              <a:t>(</a:t>
            </a:r>
            <a:r>
              <a:rPr lang="en-GB" sz="1400" dirty="0">
                <a:solidFill>
                  <a:schemeClr val="tx1">
                    <a:lumMod val="50000"/>
                    <a:lumOff val="50000"/>
                  </a:schemeClr>
                </a:solidFill>
                <a:latin typeface="Candara" panose="020E0502030303020204" pitchFamily="34" charset="0"/>
              </a:rPr>
              <a:t>NUS 2011 p.16</a:t>
            </a:r>
            <a:r>
              <a:rPr lang="en-GB" sz="1400" dirty="0" smtClean="0">
                <a:solidFill>
                  <a:schemeClr val="tx1">
                    <a:lumMod val="50000"/>
                    <a:lumOff val="50000"/>
                  </a:schemeClr>
                </a:solidFill>
                <a:latin typeface="Candara" panose="020E0502030303020204" pitchFamily="34" charset="0"/>
              </a:rPr>
              <a:t>)</a:t>
            </a:r>
            <a:endParaRPr lang="en-GB" dirty="0">
              <a:latin typeface="Candara" panose="020E0502030303020204" pitchFamily="34" charset="0"/>
            </a:endParaRPr>
          </a:p>
        </p:txBody>
      </p:sp>
      <p:sp>
        <p:nvSpPr>
          <p:cNvPr id="2" name="Slide Number Placeholder 1"/>
          <p:cNvSpPr>
            <a:spLocks noGrp="1"/>
          </p:cNvSpPr>
          <p:nvPr>
            <p:ph type="sldNum" sz="quarter" idx="4294967295"/>
          </p:nvPr>
        </p:nvSpPr>
        <p:spPr/>
        <p:txBody>
          <a:bodyPr/>
          <a:lstStyle/>
          <a:p>
            <a:r>
              <a:rPr lang="en-GB" smtClean="0"/>
              <a:t>		</a:t>
            </a:r>
            <a:fld id="{3E3CF599-16EC-4514-BCE8-03393E47B313}" type="slidenum">
              <a:rPr lang="en-GB" smtClean="0"/>
              <a:pPr/>
              <a:t>35</a:t>
            </a:fld>
            <a:endParaRPr lang="en-GB" dirty="0"/>
          </a:p>
        </p:txBody>
      </p:sp>
    </p:spTree>
    <p:extLst>
      <p:ext uri="{BB962C8B-B14F-4D97-AF65-F5344CB8AC3E}">
        <p14:creationId xmlns:p14="http://schemas.microsoft.com/office/powerpoint/2010/main" val="67993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1000"/>
                                        <p:tgtEl>
                                          <p:spTgt spid="10">
                                            <p:txEl>
                                              <p:pRg st="2" end="2"/>
                                            </p:txEl>
                                          </p:spTgt>
                                        </p:tgtEl>
                                      </p:cBhvr>
                                    </p:animEffect>
                                    <p:anim calcmode="lin" valueType="num">
                                      <p:cBhvr>
                                        <p:cTn id="2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956" y="756335"/>
            <a:ext cx="10789919" cy="4832092"/>
          </a:xfrm>
          <a:prstGeom prst="rect">
            <a:avLst/>
          </a:prstGeom>
        </p:spPr>
        <p:txBody>
          <a:bodyPr wrap="square">
            <a:spAutoFit/>
          </a:bodyPr>
          <a:lstStyle/>
          <a:p>
            <a:r>
              <a:rPr lang="en-GB" sz="2800" dirty="0">
                <a:latin typeface="+mj-lt"/>
              </a:rPr>
              <a:t>Some </a:t>
            </a:r>
            <a:r>
              <a:rPr lang="en-GB" sz="2800" b="1" dirty="0">
                <a:latin typeface="Candara" panose="020E0502030303020204" pitchFamily="34" charset="0"/>
              </a:rPr>
              <a:t>subtle</a:t>
            </a:r>
            <a:r>
              <a:rPr lang="en-GB" sz="2800" dirty="0">
                <a:latin typeface="+mj-lt"/>
              </a:rPr>
              <a:t> and </a:t>
            </a:r>
            <a:r>
              <a:rPr lang="en-GB" sz="2800" dirty="0">
                <a:latin typeface="Franklin Gothic Heavy" panose="020B0903020102020204" pitchFamily="34" charset="0"/>
              </a:rPr>
              <a:t>not so subtle </a:t>
            </a:r>
            <a:r>
              <a:rPr lang="en-GB" sz="2800" dirty="0">
                <a:latin typeface="+mj-lt"/>
              </a:rPr>
              <a:t>signs of abuse. Is your friend</a:t>
            </a:r>
            <a:r>
              <a:rPr lang="en-GB" sz="2800" dirty="0" smtClean="0">
                <a:latin typeface="+mj-lt"/>
              </a:rPr>
              <a:t>…</a:t>
            </a:r>
          </a:p>
          <a:p>
            <a:endParaRPr lang="en-GB" sz="2800" dirty="0"/>
          </a:p>
          <a:p>
            <a:pPr>
              <a:buClr>
                <a:schemeClr val="accent2"/>
              </a:buClr>
              <a:buSzPct val="150000"/>
            </a:pPr>
            <a:r>
              <a:rPr lang="en-GB" sz="2800" dirty="0" smtClean="0"/>
              <a:t>	… being </a:t>
            </a:r>
            <a:r>
              <a:rPr lang="en-GB" sz="2800" dirty="0"/>
              <a:t>stopped from seeing friends &amp; </a:t>
            </a:r>
            <a:r>
              <a:rPr lang="en-GB" sz="2800" dirty="0" smtClean="0"/>
              <a:t>family?</a:t>
            </a:r>
            <a:endParaRPr lang="en-GB" sz="2800" dirty="0"/>
          </a:p>
          <a:p>
            <a:pPr>
              <a:buClr>
                <a:schemeClr val="accent2"/>
              </a:buClr>
              <a:buSzPct val="150000"/>
            </a:pPr>
            <a:r>
              <a:rPr lang="en-GB" sz="2800" dirty="0" smtClean="0"/>
              <a:t>	… having </a:t>
            </a:r>
            <a:r>
              <a:rPr lang="en-GB" sz="2800" dirty="0"/>
              <a:t>their movements monitored (being checked up on</a:t>
            </a:r>
            <a:r>
              <a:rPr lang="en-GB" sz="2800" dirty="0" smtClean="0"/>
              <a:t>)?</a:t>
            </a:r>
            <a:endParaRPr lang="en-GB" sz="2800" dirty="0"/>
          </a:p>
          <a:p>
            <a:pPr>
              <a:buClr>
                <a:schemeClr val="accent2"/>
              </a:buClr>
              <a:buSzPct val="150000"/>
            </a:pPr>
            <a:r>
              <a:rPr lang="en-GB" sz="2800" dirty="0" smtClean="0"/>
              <a:t>	… having </a:t>
            </a:r>
            <a:r>
              <a:rPr lang="en-GB" sz="2800" dirty="0"/>
              <a:t>their phone &amp; social media </a:t>
            </a:r>
            <a:r>
              <a:rPr lang="en-GB" sz="2800" dirty="0" smtClean="0"/>
              <a:t>monitored?</a:t>
            </a:r>
            <a:endParaRPr lang="en-GB" sz="2800" dirty="0"/>
          </a:p>
          <a:p>
            <a:pPr>
              <a:buClr>
                <a:schemeClr val="accent2"/>
              </a:buClr>
              <a:buSzPct val="150000"/>
            </a:pPr>
            <a:r>
              <a:rPr lang="en-GB" sz="2800" dirty="0" smtClean="0"/>
              <a:t>	… having </a:t>
            </a:r>
            <a:r>
              <a:rPr lang="en-GB" sz="2800" dirty="0"/>
              <a:t>their finances </a:t>
            </a:r>
            <a:r>
              <a:rPr lang="en-GB" sz="2800" dirty="0" smtClean="0"/>
              <a:t>controlled?</a:t>
            </a:r>
            <a:endParaRPr lang="en-GB" sz="2800" dirty="0"/>
          </a:p>
          <a:p>
            <a:pPr>
              <a:buClr>
                <a:schemeClr val="accent2"/>
              </a:buClr>
              <a:buSzPct val="150000"/>
            </a:pPr>
            <a:r>
              <a:rPr lang="en-GB" sz="2800" dirty="0" smtClean="0"/>
              <a:t>	… </a:t>
            </a:r>
            <a:r>
              <a:rPr lang="en-GB" sz="2800" dirty="0"/>
              <a:t>b</a:t>
            </a:r>
            <a:r>
              <a:rPr lang="en-GB" sz="2800" dirty="0" smtClean="0"/>
              <a:t>eing </a:t>
            </a:r>
            <a:r>
              <a:rPr lang="en-GB" sz="2800" dirty="0"/>
              <a:t>put down in </a:t>
            </a:r>
            <a:r>
              <a:rPr lang="en-GB" sz="2800" dirty="0" smtClean="0"/>
              <a:t>public?</a:t>
            </a:r>
            <a:endParaRPr lang="en-GB" sz="2800" dirty="0"/>
          </a:p>
          <a:p>
            <a:pPr>
              <a:buClr>
                <a:schemeClr val="accent2"/>
              </a:buClr>
              <a:buSzPct val="150000"/>
            </a:pPr>
            <a:r>
              <a:rPr lang="en-GB" sz="2800" dirty="0" smtClean="0"/>
              <a:t>	… being </a:t>
            </a:r>
            <a:r>
              <a:rPr lang="en-GB" sz="2800" dirty="0"/>
              <a:t>told what to wear, how to </a:t>
            </a:r>
            <a:r>
              <a:rPr lang="en-GB" sz="2800" dirty="0" smtClean="0"/>
              <a:t>behave?</a:t>
            </a:r>
            <a:endParaRPr lang="en-GB" sz="2800" dirty="0"/>
          </a:p>
          <a:p>
            <a:pPr>
              <a:buClr>
                <a:schemeClr val="accent2"/>
              </a:buClr>
              <a:buSzPct val="150000"/>
            </a:pPr>
            <a:r>
              <a:rPr lang="en-GB" sz="2800" dirty="0" smtClean="0"/>
              <a:t>	… “walking </a:t>
            </a:r>
            <a:r>
              <a:rPr lang="en-GB" sz="2800" dirty="0"/>
              <a:t>on eggshells</a:t>
            </a:r>
            <a:r>
              <a:rPr lang="en-GB" sz="2800" dirty="0" smtClean="0"/>
              <a:t>”?</a:t>
            </a:r>
            <a:endParaRPr lang="en-GB" sz="2800" dirty="0"/>
          </a:p>
          <a:p>
            <a:pPr>
              <a:buClr>
                <a:schemeClr val="accent2"/>
              </a:buClr>
              <a:buSzPct val="150000"/>
            </a:pPr>
            <a:r>
              <a:rPr lang="en-GB" sz="2800" dirty="0" smtClean="0"/>
              <a:t>	… being </a:t>
            </a:r>
            <a:r>
              <a:rPr lang="en-GB" sz="2800" dirty="0"/>
              <a:t>coerced to have </a:t>
            </a:r>
            <a:r>
              <a:rPr lang="en-GB" sz="2800" dirty="0" smtClean="0"/>
              <a:t>sex?</a:t>
            </a:r>
            <a:endParaRPr lang="en-GB" sz="2800" dirty="0"/>
          </a:p>
          <a:p>
            <a:pPr>
              <a:buClr>
                <a:schemeClr val="accent2"/>
              </a:buClr>
              <a:buSzPct val="150000"/>
            </a:pPr>
            <a:r>
              <a:rPr lang="en-GB" sz="2800" dirty="0" smtClean="0"/>
              <a:t>	… being </a:t>
            </a:r>
            <a:r>
              <a:rPr lang="en-GB" sz="2800" dirty="0"/>
              <a:t>physically </a:t>
            </a:r>
            <a:r>
              <a:rPr lang="en-GB" sz="2800" dirty="0" smtClean="0"/>
              <a:t>hurt?</a:t>
            </a:r>
            <a:endParaRPr lang="en-GB" sz="2800" dirty="0"/>
          </a:p>
        </p:txBody>
      </p:sp>
      <p:sp>
        <p:nvSpPr>
          <p:cNvPr id="3" name="Slide Number Placeholder 2"/>
          <p:cNvSpPr>
            <a:spLocks noGrp="1"/>
          </p:cNvSpPr>
          <p:nvPr>
            <p:ph type="sldNum" sz="quarter" idx="4294967295"/>
          </p:nvPr>
        </p:nvSpPr>
        <p:spPr/>
        <p:txBody>
          <a:bodyPr/>
          <a:lstStyle/>
          <a:p>
            <a:r>
              <a:rPr lang="en-GB" smtClean="0"/>
              <a:t>		</a:t>
            </a:r>
            <a:fld id="{3E3CF599-16EC-4514-BCE8-03393E47B313}" type="slidenum">
              <a:rPr lang="en-GB" smtClean="0"/>
              <a:pPr/>
              <a:t>36</a:t>
            </a:fld>
            <a:endParaRPr lang="en-GB" dirty="0"/>
          </a:p>
        </p:txBody>
      </p:sp>
    </p:spTree>
    <p:extLst>
      <p:ext uri="{BB962C8B-B14F-4D97-AF65-F5344CB8AC3E}">
        <p14:creationId xmlns:p14="http://schemas.microsoft.com/office/powerpoint/2010/main" val="2185307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8240" y="612845"/>
            <a:ext cx="10132060" cy="5201424"/>
          </a:xfrm>
          <a:prstGeom prst="rect">
            <a:avLst/>
          </a:prstGeom>
        </p:spPr>
        <p:txBody>
          <a:bodyPr wrap="square">
            <a:spAutoFit/>
          </a:bodyPr>
          <a:lstStyle/>
          <a:p>
            <a:r>
              <a:rPr lang="en-GB" sz="2000" b="1" dirty="0">
                <a:latin typeface="Candara" panose="020E0502030303020204" pitchFamily="34" charset="0"/>
              </a:rPr>
              <a:t>Male victims report difficulties dealing with the emotional impact of abuse: “You’re used to not being open with your feelings. And it’s quite hard to communicate so you tend to keep things to yourself and they you know sort of eat away at you a bit so…” </a:t>
            </a:r>
            <a:r>
              <a:rPr lang="en-GB" sz="1600" b="1" dirty="0">
                <a:solidFill>
                  <a:schemeClr val="tx1">
                    <a:lumMod val="50000"/>
                    <a:lumOff val="50000"/>
                  </a:schemeClr>
                </a:solidFill>
                <a:latin typeface="Candara" panose="020E0502030303020204" pitchFamily="34" charset="0"/>
              </a:rPr>
              <a:t>(p.14)</a:t>
            </a:r>
          </a:p>
          <a:p>
            <a:endParaRPr lang="en-GB" sz="2000" b="1" dirty="0">
              <a:latin typeface="Candara" panose="020E0502030303020204" pitchFamily="34" charset="0"/>
            </a:endParaRPr>
          </a:p>
          <a:p>
            <a:r>
              <a:rPr lang="en-GB" sz="2000" b="1" dirty="0">
                <a:latin typeface="Candara" panose="020E0502030303020204" pitchFamily="34" charset="0"/>
              </a:rPr>
              <a:t>Lesbian/Gay/Bisexual victims report that their sexuality is used as part of abuse, e.g. with threats to 'out' them</a:t>
            </a:r>
            <a:r>
              <a:rPr lang="en-GB" sz="2000" b="1" dirty="0" smtClean="0">
                <a:latin typeface="Candara" panose="020E0502030303020204" pitchFamily="34" charset="0"/>
              </a:rPr>
              <a:t>. </a:t>
            </a:r>
            <a:r>
              <a:rPr lang="en-GB" sz="1600" b="1" dirty="0" smtClean="0">
                <a:solidFill>
                  <a:schemeClr val="tx1">
                    <a:lumMod val="50000"/>
                    <a:lumOff val="50000"/>
                  </a:schemeClr>
                </a:solidFill>
                <a:latin typeface="Candara" panose="020E0502030303020204" pitchFamily="34" charset="0"/>
              </a:rPr>
              <a:t>(</a:t>
            </a:r>
            <a:r>
              <a:rPr lang="en-GB" sz="1600" b="1" dirty="0">
                <a:solidFill>
                  <a:schemeClr val="tx1">
                    <a:lumMod val="50000"/>
                    <a:lumOff val="50000"/>
                  </a:schemeClr>
                </a:solidFill>
                <a:latin typeface="Candara" panose="020E0502030303020204" pitchFamily="34" charset="0"/>
              </a:rPr>
              <a:t>p.30)</a:t>
            </a:r>
          </a:p>
          <a:p>
            <a:endParaRPr lang="en-GB" sz="2000" b="1" dirty="0">
              <a:latin typeface="Candara" panose="020E0502030303020204" pitchFamily="34" charset="0"/>
            </a:endParaRPr>
          </a:p>
          <a:p>
            <a:r>
              <a:rPr lang="en-GB" sz="2000" b="1" dirty="0">
                <a:latin typeface="Candara" panose="020E0502030303020204" pitchFamily="34" charset="0"/>
              </a:rPr>
              <a:t>Transgender victims of sexual violence identified it as a hidden issue in the trans-community, not talked about much, and was very unlikely to be reported. </a:t>
            </a:r>
            <a:r>
              <a:rPr lang="en-GB" sz="1600" b="1" dirty="0">
                <a:solidFill>
                  <a:schemeClr val="tx1">
                    <a:lumMod val="50000"/>
                    <a:lumOff val="50000"/>
                  </a:schemeClr>
                </a:solidFill>
                <a:latin typeface="Candara" panose="020E0502030303020204" pitchFamily="34" charset="0"/>
              </a:rPr>
              <a:t>(p.31)</a:t>
            </a:r>
          </a:p>
          <a:p>
            <a:endParaRPr lang="en-GB" sz="2000" b="1" dirty="0">
              <a:latin typeface="Candara" panose="020E0502030303020204" pitchFamily="34" charset="0"/>
            </a:endParaRPr>
          </a:p>
          <a:p>
            <a:r>
              <a:rPr lang="en-GB" sz="2000" b="1" dirty="0">
                <a:latin typeface="Candara" panose="020E0502030303020204" pitchFamily="34" charset="0"/>
              </a:rPr>
              <a:t>BME (Asian) women were anxious about reporting to support workers who were also Asian for fear that confidentiality would be breached to the wider community. </a:t>
            </a:r>
            <a:r>
              <a:rPr lang="en-GB" sz="1600" b="1" dirty="0">
                <a:solidFill>
                  <a:schemeClr val="tx1">
                    <a:lumMod val="50000"/>
                    <a:lumOff val="50000"/>
                  </a:schemeClr>
                </a:solidFill>
                <a:latin typeface="Candara" panose="020E0502030303020204" pitchFamily="34" charset="0"/>
              </a:rPr>
              <a:t>(p.45)</a:t>
            </a:r>
          </a:p>
          <a:p>
            <a:endParaRPr lang="en-GB" sz="2000" b="1" dirty="0">
              <a:latin typeface="Candara" panose="020E0502030303020204" pitchFamily="34" charset="0"/>
            </a:endParaRPr>
          </a:p>
          <a:p>
            <a:r>
              <a:rPr lang="en-GB" sz="2000" b="1" dirty="0" err="1">
                <a:latin typeface="Candara" panose="020E0502030303020204" pitchFamily="34" charset="0"/>
              </a:rPr>
              <a:t>LGBT</a:t>
            </a:r>
            <a:r>
              <a:rPr lang="en-GB" sz="2000" b="1" dirty="0">
                <a:latin typeface="Candara" panose="020E0502030303020204" pitchFamily="34" charset="0"/>
              </a:rPr>
              <a:t> and BME individuals feared potential homophobic or racist reactions from service providers. </a:t>
            </a:r>
            <a:r>
              <a:rPr lang="en-GB" sz="1600" b="1" dirty="0">
                <a:solidFill>
                  <a:schemeClr val="tx1">
                    <a:lumMod val="50000"/>
                    <a:lumOff val="50000"/>
                  </a:schemeClr>
                </a:solidFill>
                <a:latin typeface="Candara" panose="020E0502030303020204" pitchFamily="34" charset="0"/>
              </a:rPr>
              <a:t>(p.49</a:t>
            </a:r>
            <a:r>
              <a:rPr lang="en-GB" sz="1600" b="1" dirty="0" smtClean="0">
                <a:solidFill>
                  <a:schemeClr val="tx1">
                    <a:lumMod val="50000"/>
                    <a:lumOff val="50000"/>
                  </a:schemeClr>
                </a:solidFill>
                <a:latin typeface="Candara" panose="020E0502030303020204" pitchFamily="34" charset="0"/>
              </a:rPr>
              <a:t>) </a:t>
            </a:r>
          </a:p>
          <a:p>
            <a:pPr>
              <a:tabLst>
                <a:tab pos="8699500" algn="l"/>
              </a:tabLst>
            </a:pPr>
            <a:endParaRPr lang="en-GB" b="1" dirty="0" smtClean="0">
              <a:latin typeface="Candara" panose="020E0502030303020204" pitchFamily="34" charset="0"/>
            </a:endParaRPr>
          </a:p>
          <a:p>
            <a:pPr>
              <a:tabLst>
                <a:tab pos="8699500" algn="l"/>
              </a:tabLst>
            </a:pPr>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Hester, Williamson et al 2012)</a:t>
            </a:r>
          </a:p>
        </p:txBody>
      </p:sp>
      <p:sp>
        <p:nvSpPr>
          <p:cNvPr id="3" name="Slide Number Placeholder 2"/>
          <p:cNvSpPr>
            <a:spLocks noGrp="1"/>
          </p:cNvSpPr>
          <p:nvPr>
            <p:ph type="sldNum" sz="quarter" idx="4294967295"/>
          </p:nvPr>
        </p:nvSpPr>
        <p:spPr/>
        <p:txBody>
          <a:bodyPr/>
          <a:lstStyle/>
          <a:p>
            <a:r>
              <a:rPr lang="en-GB" smtClean="0"/>
              <a:t>		</a:t>
            </a:r>
            <a:fld id="{3E3CF599-16EC-4514-BCE8-03393E47B313}" type="slidenum">
              <a:rPr lang="en-GB" smtClean="0"/>
              <a:pPr/>
              <a:t>37</a:t>
            </a:fld>
            <a:endParaRPr lang="en-GB" dirty="0"/>
          </a:p>
        </p:txBody>
      </p:sp>
    </p:spTree>
    <p:extLst>
      <p:ext uri="{BB962C8B-B14F-4D97-AF65-F5344CB8AC3E}">
        <p14:creationId xmlns:p14="http://schemas.microsoft.com/office/powerpoint/2010/main" val="1902090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975" y="471682"/>
            <a:ext cx="9670042" cy="5293757"/>
          </a:xfrm>
          <a:prstGeom prst="rect">
            <a:avLst/>
          </a:prstGeom>
        </p:spPr>
        <p:txBody>
          <a:bodyPr wrap="square">
            <a:spAutoFit/>
          </a:bodyPr>
          <a:lstStyle/>
          <a:p>
            <a:r>
              <a:rPr lang="en-GB" sz="3600" b="1" dirty="0">
                <a:solidFill>
                  <a:schemeClr val="accent4"/>
                </a:solidFill>
                <a:latin typeface="Candara" panose="020E0502030303020204" pitchFamily="34" charset="0"/>
              </a:rPr>
              <a:t>Online abuse</a:t>
            </a:r>
            <a:r>
              <a:rPr lang="en-GB" sz="3600" b="1" dirty="0" smtClean="0">
                <a:solidFill>
                  <a:schemeClr val="accent4"/>
                </a:solidFill>
                <a:latin typeface="Candara" panose="020E0502030303020204" pitchFamily="34" charset="0"/>
              </a:rPr>
              <a:t>:</a:t>
            </a:r>
          </a:p>
          <a:p>
            <a:endParaRPr lang="en-GB" b="1" dirty="0">
              <a:latin typeface="Candara" panose="020E0502030303020204" pitchFamily="34" charset="0"/>
            </a:endParaRPr>
          </a:p>
          <a:p>
            <a:pPr marL="342900" indent="-342900">
              <a:buFont typeface="Arial" panose="020B0604020202020204" pitchFamily="34" charset="0"/>
              <a:buChar char="•"/>
            </a:pPr>
            <a:r>
              <a:rPr lang="en-GB" sz="2000" b="1" dirty="0">
                <a:latin typeface="Candara" panose="020E0502030303020204" pitchFamily="34" charset="0"/>
              </a:rPr>
              <a:t>“Most stalking now includes an online element and stalkers will assist their offline activities with online tools as well. Stalking by ex-partners accounts for the largest group of victims with the majority of victims being </a:t>
            </a:r>
            <a:r>
              <a:rPr lang="en-GB" sz="2000" b="1" dirty="0" smtClean="0">
                <a:latin typeface="Candara" panose="020E0502030303020204" pitchFamily="34" charset="0"/>
              </a:rPr>
              <a:t>women” </a:t>
            </a:r>
            <a:r>
              <a:rPr lang="en-GB" sz="1200" b="1" dirty="0" smtClean="0">
                <a:solidFill>
                  <a:schemeClr val="tx1">
                    <a:lumMod val="50000"/>
                    <a:lumOff val="50000"/>
                  </a:schemeClr>
                </a:solidFill>
                <a:latin typeface="Candara" panose="020E0502030303020204" pitchFamily="34" charset="0"/>
              </a:rPr>
              <a:t>(Women's </a:t>
            </a:r>
            <a:r>
              <a:rPr lang="en-GB" sz="1200" b="1" dirty="0">
                <a:solidFill>
                  <a:schemeClr val="tx1">
                    <a:lumMod val="50000"/>
                    <a:lumOff val="50000"/>
                  </a:schemeClr>
                </a:solidFill>
                <a:latin typeface="Candara" panose="020E0502030303020204" pitchFamily="34" charset="0"/>
              </a:rPr>
              <a:t>Aid, Virtual World, Real Fear, 2014)</a:t>
            </a:r>
            <a:endParaRPr lang="en-GB" sz="1400" b="1" dirty="0">
              <a:solidFill>
                <a:schemeClr val="tx1">
                  <a:lumMod val="50000"/>
                  <a:lumOff val="50000"/>
                </a:schemeClr>
              </a:solidFill>
              <a:latin typeface="Candara" panose="020E0502030303020204" pitchFamily="34" charset="0"/>
            </a:endParaRPr>
          </a:p>
          <a:p>
            <a:pPr marL="342900" indent="-342900">
              <a:buFont typeface="Arial" panose="020B0604020202020204" pitchFamily="34" charset="0"/>
              <a:buChar char="•"/>
            </a:pPr>
            <a:endParaRPr lang="en-GB" sz="2000" b="1" dirty="0">
              <a:latin typeface="Candara" panose="020E0502030303020204" pitchFamily="34" charset="0"/>
            </a:endParaRPr>
          </a:p>
          <a:p>
            <a:pPr marL="342900" indent="-342900">
              <a:buFont typeface="Arial" panose="020B0604020202020204" pitchFamily="34" charset="0"/>
              <a:buChar char="•"/>
            </a:pPr>
            <a:r>
              <a:rPr lang="en-GB" sz="2000" b="1" dirty="0">
                <a:latin typeface="Candara" panose="020E0502030303020204" pitchFamily="34" charset="0"/>
              </a:rPr>
              <a:t>Student survey found 12% of respondents victims of stalking (including social networking, 89% perpetrators were male </a:t>
            </a:r>
            <a:r>
              <a:rPr lang="en-GB" sz="1200" b="1" dirty="0">
                <a:solidFill>
                  <a:schemeClr val="tx1">
                    <a:lumMod val="50000"/>
                    <a:lumOff val="50000"/>
                  </a:schemeClr>
                </a:solidFill>
                <a:latin typeface="Candara" panose="020E0502030303020204" pitchFamily="34" charset="0"/>
              </a:rPr>
              <a:t>(NUS 2011 p.3)</a:t>
            </a:r>
          </a:p>
          <a:p>
            <a:pPr marL="342900" indent="-342900">
              <a:buFont typeface="Arial" panose="020B0604020202020204" pitchFamily="34" charset="0"/>
              <a:buChar char="•"/>
            </a:pPr>
            <a:endParaRPr lang="en-GB" sz="2000" b="1" dirty="0">
              <a:latin typeface="Candara" panose="020E0502030303020204" pitchFamily="34" charset="0"/>
            </a:endParaRPr>
          </a:p>
          <a:p>
            <a:pPr marL="342900" indent="-342900">
              <a:buFont typeface="Arial" panose="020B0604020202020204" pitchFamily="34" charset="0"/>
              <a:buChar char="•"/>
            </a:pPr>
            <a:r>
              <a:rPr lang="en-GB" sz="2000" b="1" dirty="0">
                <a:latin typeface="Candara" panose="020E0502030303020204" pitchFamily="34" charset="0"/>
              </a:rPr>
              <a:t>Student survey found that “approximately one quarter of stalking victims (27 per cent) reported that their mental health, studies </a:t>
            </a:r>
            <a:r>
              <a:rPr lang="en-GB" sz="2000" b="1" dirty="0" smtClean="0">
                <a:latin typeface="Candara" panose="020E0502030303020204" pitchFamily="34" charset="0"/>
              </a:rPr>
              <a:t>&amp; </a:t>
            </a:r>
            <a:r>
              <a:rPr lang="en-GB" sz="2000" b="1" dirty="0">
                <a:latin typeface="Candara" panose="020E0502030303020204" pitchFamily="34" charset="0"/>
              </a:rPr>
              <a:t>relationships had been affected.” </a:t>
            </a:r>
            <a:r>
              <a:rPr lang="en-GB" sz="1200" b="1" dirty="0">
                <a:solidFill>
                  <a:schemeClr val="tx1">
                    <a:lumMod val="50000"/>
                    <a:lumOff val="50000"/>
                  </a:schemeClr>
                </a:solidFill>
                <a:latin typeface="Candara" panose="020E0502030303020204" pitchFamily="34" charset="0"/>
              </a:rPr>
              <a:t>(NUS 2011 p.27)</a:t>
            </a:r>
          </a:p>
          <a:p>
            <a:pPr marL="342900" indent="-342900">
              <a:buFont typeface="Arial" panose="020B0604020202020204" pitchFamily="34" charset="0"/>
              <a:buChar char="•"/>
            </a:pPr>
            <a:endParaRPr lang="en-GB" sz="2000" b="1" dirty="0">
              <a:latin typeface="Candara" panose="020E0502030303020204" pitchFamily="34" charset="0"/>
            </a:endParaRPr>
          </a:p>
          <a:p>
            <a:pPr marL="342900" indent="-342900">
              <a:buFont typeface="Arial" panose="020B0604020202020204" pitchFamily="34" charset="0"/>
              <a:buChar char="•"/>
            </a:pPr>
            <a:r>
              <a:rPr lang="en-GB" sz="2000" b="1" dirty="0">
                <a:latin typeface="Candara" panose="020E0502030303020204" pitchFamily="34" charset="0"/>
              </a:rPr>
              <a:t>‘Revenge porn</a:t>
            </a:r>
            <a:r>
              <a:rPr lang="en-GB" sz="2000" b="1" dirty="0" smtClean="0">
                <a:latin typeface="Candara" panose="020E0502030303020204" pitchFamily="34" charset="0"/>
              </a:rPr>
              <a:t>’ - </a:t>
            </a:r>
            <a:r>
              <a:rPr lang="en-GB" sz="2000" b="1" dirty="0">
                <a:latin typeface="Candara" panose="020E0502030303020204" pitchFamily="34" charset="0"/>
              </a:rPr>
              <a:t>sharing private sexually explicit photographs / films without consent with the intention of causing distress is now a criminal offence </a:t>
            </a:r>
            <a:r>
              <a:rPr lang="en-GB" sz="1200" b="1" dirty="0">
                <a:solidFill>
                  <a:schemeClr val="tx1">
                    <a:lumMod val="50000"/>
                    <a:lumOff val="50000"/>
                  </a:schemeClr>
                </a:solidFill>
                <a:latin typeface="Candara" panose="020E0502030303020204" pitchFamily="34" charset="0"/>
              </a:rPr>
              <a:t>(The Abusive Behaviour and Sexual Harm (Scotland) Act</a:t>
            </a:r>
            <a:r>
              <a:rPr lang="en-GB" sz="1200" b="1" dirty="0" smtClean="0">
                <a:solidFill>
                  <a:schemeClr val="tx1">
                    <a:lumMod val="50000"/>
                    <a:lumOff val="50000"/>
                  </a:schemeClr>
                </a:solidFill>
                <a:latin typeface="Candara" panose="020E0502030303020204" pitchFamily="34" charset="0"/>
              </a:rPr>
              <a:t>)</a:t>
            </a:r>
            <a:endParaRPr lang="en-GB" sz="16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4294967295"/>
          </p:nvPr>
        </p:nvSpPr>
        <p:spPr/>
        <p:txBody>
          <a:bodyPr/>
          <a:lstStyle/>
          <a:p>
            <a:r>
              <a:rPr lang="en-GB" smtClean="0"/>
              <a:t>		</a:t>
            </a:r>
            <a:fld id="{3E3CF599-16EC-4514-BCE8-03393E47B313}" type="slidenum">
              <a:rPr lang="en-GB" smtClean="0"/>
              <a:pPr/>
              <a:t>38</a:t>
            </a:fld>
            <a:endParaRPr lang="en-GB" dirty="0"/>
          </a:p>
        </p:txBody>
      </p:sp>
    </p:spTree>
    <p:extLst>
      <p:ext uri="{BB962C8B-B14F-4D97-AF65-F5344CB8AC3E}">
        <p14:creationId xmlns:p14="http://schemas.microsoft.com/office/powerpoint/2010/main" val="2546206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841" y="214731"/>
            <a:ext cx="10242550" cy="5016758"/>
          </a:xfrm>
          <a:prstGeom prst="rect">
            <a:avLst/>
          </a:prstGeom>
        </p:spPr>
        <p:txBody>
          <a:bodyPr wrap="square">
            <a:spAutoFit/>
          </a:bodyPr>
          <a:lstStyle/>
          <a:p>
            <a:pPr>
              <a:spcAft>
                <a:spcPts val="1200"/>
              </a:spcAft>
            </a:pPr>
            <a:r>
              <a:rPr lang="en-GB" sz="3600" b="1" dirty="0" smtClean="0">
                <a:solidFill>
                  <a:schemeClr val="accent4"/>
                </a:solidFill>
                <a:latin typeface="Candara" panose="020E0502030303020204" pitchFamily="34" charset="0"/>
              </a:rPr>
              <a:t>Statistics</a:t>
            </a:r>
            <a:endParaRPr lang="en-GB" sz="3600" b="1" dirty="0">
              <a:solidFill>
                <a:schemeClr val="accent4"/>
              </a:solidFill>
              <a:latin typeface="Candara" panose="020E0502030303020204" pitchFamily="34" charset="0"/>
            </a:endParaRPr>
          </a:p>
          <a:p>
            <a:pPr marL="285750" indent="-285750">
              <a:spcAft>
                <a:spcPts val="1200"/>
              </a:spcAft>
              <a:buClr>
                <a:srgbClr val="7030A0"/>
              </a:buClr>
              <a:buFont typeface="Arial" panose="020B0604020202020204" pitchFamily="34" charset="0"/>
              <a:buChar char="•"/>
            </a:pPr>
            <a:r>
              <a:rPr lang="en-GB" sz="2400" b="1" dirty="0" smtClean="0">
                <a:solidFill>
                  <a:srgbClr val="9BBB59"/>
                </a:solidFill>
                <a:latin typeface="Candara" panose="020E0502030303020204" pitchFamily="34" charset="0"/>
              </a:rPr>
              <a:t>1 in 4 </a:t>
            </a:r>
            <a:r>
              <a:rPr lang="en-GB" sz="2400" b="1" dirty="0">
                <a:solidFill>
                  <a:srgbClr val="9BBB59"/>
                </a:solidFill>
                <a:latin typeface="Candara" panose="020E0502030303020204" pitchFamily="34" charset="0"/>
              </a:rPr>
              <a:t>women </a:t>
            </a:r>
            <a:r>
              <a:rPr lang="en-GB" sz="2400" b="1" dirty="0">
                <a:latin typeface="Candara" panose="020E0502030303020204" pitchFamily="34" charset="0"/>
              </a:rPr>
              <a:t>will experience domestic abuse at some point in their </a:t>
            </a:r>
            <a:r>
              <a:rPr lang="en-GB" sz="2400" b="1" dirty="0" smtClean="0">
                <a:latin typeface="Candara" panose="020E0502030303020204" pitchFamily="34" charset="0"/>
              </a:rPr>
              <a:t>lives</a:t>
            </a:r>
            <a:br>
              <a:rPr lang="en-GB" sz="2400" b="1" dirty="0" smtClean="0">
                <a:latin typeface="Candara" panose="020E0502030303020204" pitchFamily="34" charset="0"/>
              </a:rPr>
            </a:br>
            <a:r>
              <a:rPr lang="en-GB" sz="1400" b="1" dirty="0" smtClean="0">
                <a:solidFill>
                  <a:schemeClr val="tx1">
                    <a:lumMod val="50000"/>
                    <a:lumOff val="50000"/>
                  </a:schemeClr>
                </a:solidFill>
                <a:latin typeface="Candara" panose="020E0502030303020204" pitchFamily="34" charset="0"/>
              </a:rPr>
              <a:t>(Glasgow </a:t>
            </a:r>
            <a:r>
              <a:rPr lang="en-GB" sz="1400" b="1" dirty="0">
                <a:solidFill>
                  <a:schemeClr val="tx1">
                    <a:lumMod val="50000"/>
                    <a:lumOff val="50000"/>
                  </a:schemeClr>
                </a:solidFill>
                <a:latin typeface="Candara" panose="020E0502030303020204" pitchFamily="34" charset="0"/>
              </a:rPr>
              <a:t>Women’s Aid</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a:p>
            <a:pPr marL="285750" indent="-285750">
              <a:spcAft>
                <a:spcPts val="1200"/>
              </a:spcAft>
              <a:buClr>
                <a:srgbClr val="7030A0"/>
              </a:buClr>
              <a:buFont typeface="Arial" panose="020B0604020202020204" pitchFamily="34" charset="0"/>
              <a:buChar char="•"/>
            </a:pPr>
            <a:r>
              <a:rPr lang="en-GB" sz="2400" b="1" dirty="0">
                <a:latin typeface="Candara" panose="020E0502030303020204" pitchFamily="34" charset="0"/>
              </a:rPr>
              <a:t>Both </a:t>
            </a:r>
            <a:r>
              <a:rPr lang="en-GB" sz="2400" b="1" dirty="0">
                <a:solidFill>
                  <a:srgbClr val="9BBB59"/>
                </a:solidFill>
                <a:latin typeface="Candara" panose="020E0502030303020204" pitchFamily="34" charset="0"/>
              </a:rPr>
              <a:t>men and women </a:t>
            </a:r>
            <a:r>
              <a:rPr lang="en-GB" sz="2400" b="1" dirty="0">
                <a:latin typeface="Candara" panose="020E0502030303020204" pitchFamily="34" charset="0"/>
              </a:rPr>
              <a:t>can be perpetrators.</a:t>
            </a:r>
          </a:p>
          <a:p>
            <a:pPr marL="285750" indent="-285750">
              <a:spcAft>
                <a:spcPts val="1200"/>
              </a:spcAft>
              <a:buClr>
                <a:srgbClr val="7030A0"/>
              </a:buClr>
              <a:buFont typeface="Arial" panose="020B0604020202020204" pitchFamily="34" charset="0"/>
              <a:buChar char="•"/>
            </a:pPr>
            <a:r>
              <a:rPr lang="en-GB" sz="2400" b="1" dirty="0">
                <a:latin typeface="Candara" panose="020E0502030303020204" pitchFamily="34" charset="0"/>
              </a:rPr>
              <a:t>Men more likely to be repeat offenders, men’s violence is </a:t>
            </a:r>
            <a:r>
              <a:rPr lang="en-GB" sz="2400" b="1" dirty="0">
                <a:solidFill>
                  <a:srgbClr val="9BBB59"/>
                </a:solidFill>
                <a:latin typeface="Candara" panose="020E0502030303020204" pitchFamily="34" charset="0"/>
              </a:rPr>
              <a:t>more severe </a:t>
            </a:r>
            <a:r>
              <a:rPr lang="en-GB" sz="2400" b="1" dirty="0">
                <a:latin typeface="Candara" panose="020E0502030303020204" pitchFamily="34" charset="0"/>
              </a:rPr>
              <a:t>and tends to create a </a:t>
            </a:r>
            <a:r>
              <a:rPr lang="en-GB" sz="2400" b="1" dirty="0">
                <a:solidFill>
                  <a:srgbClr val="9BBB59"/>
                </a:solidFill>
                <a:latin typeface="Candara" panose="020E0502030303020204" pitchFamily="34" charset="0"/>
              </a:rPr>
              <a:t>context of fear </a:t>
            </a:r>
            <a:r>
              <a:rPr lang="en-GB" sz="1400" b="1" dirty="0">
                <a:solidFill>
                  <a:schemeClr val="tx1">
                    <a:lumMod val="50000"/>
                    <a:lumOff val="50000"/>
                  </a:schemeClr>
                </a:solidFill>
                <a:latin typeface="Candara" panose="020E0502030303020204" pitchFamily="34" charset="0"/>
              </a:rPr>
              <a:t>(Hester, 2013)</a:t>
            </a:r>
          </a:p>
          <a:p>
            <a:pPr marL="285750" indent="-285750">
              <a:spcAft>
                <a:spcPts val="1200"/>
              </a:spcAft>
              <a:buClr>
                <a:srgbClr val="7030A0"/>
              </a:buClr>
              <a:buFont typeface="Arial" panose="020B0604020202020204" pitchFamily="34" charset="0"/>
              <a:buChar char="•"/>
            </a:pPr>
            <a:r>
              <a:rPr lang="en-GB" sz="2400" b="1" dirty="0">
                <a:latin typeface="Candara" panose="020E0502030303020204" pitchFamily="34" charset="0"/>
              </a:rPr>
              <a:t>Women are also more likely to have experienced </a:t>
            </a:r>
            <a:r>
              <a:rPr lang="en-GB" sz="2400" b="1" dirty="0">
                <a:solidFill>
                  <a:srgbClr val="9BBB59"/>
                </a:solidFill>
                <a:latin typeface="Candara" panose="020E0502030303020204" pitchFamily="34" charset="0"/>
              </a:rPr>
              <a:t>multiple incidents </a:t>
            </a:r>
            <a:r>
              <a:rPr lang="en-GB" sz="2400" b="1" dirty="0">
                <a:latin typeface="Candara" panose="020E0502030303020204" pitchFamily="34" charset="0"/>
              </a:rPr>
              <a:t>of abuse. Indeed, </a:t>
            </a:r>
            <a:r>
              <a:rPr lang="en-GB" sz="2400" b="1" dirty="0">
                <a:solidFill>
                  <a:srgbClr val="9BBB59"/>
                </a:solidFill>
                <a:latin typeface="Candara" panose="020E0502030303020204" pitchFamily="34" charset="0"/>
              </a:rPr>
              <a:t>89%</a:t>
            </a:r>
            <a:r>
              <a:rPr lang="en-GB" sz="2400" b="1" dirty="0">
                <a:latin typeface="Candara" panose="020E0502030303020204" pitchFamily="34" charset="0"/>
              </a:rPr>
              <a:t> of those individuals who have been subject to 4 or more incidents of DA (same perpetrator) since the age of 16 </a:t>
            </a:r>
            <a:r>
              <a:rPr lang="en-GB" sz="2400" b="1" dirty="0">
                <a:solidFill>
                  <a:srgbClr val="9BBB59"/>
                </a:solidFill>
                <a:latin typeface="Candara" panose="020E0502030303020204" pitchFamily="34" charset="0"/>
              </a:rPr>
              <a:t>are women </a:t>
            </a:r>
            <a:r>
              <a:rPr lang="en-GB" sz="1400" b="1" dirty="0">
                <a:solidFill>
                  <a:schemeClr val="tx1">
                    <a:lumMod val="50000"/>
                    <a:lumOff val="50000"/>
                  </a:schemeClr>
                </a:solidFill>
                <a:latin typeface="Candara" panose="020E0502030303020204" pitchFamily="34" charset="0"/>
              </a:rPr>
              <a:t>(Walby &amp; Allen, 2004</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a:p>
            <a:pPr marL="285750" indent="-285750">
              <a:spcAft>
                <a:spcPts val="1200"/>
              </a:spcAft>
              <a:buClr>
                <a:srgbClr val="7030A0"/>
              </a:buClr>
              <a:buFont typeface="Arial" panose="020B0604020202020204" pitchFamily="34" charset="0"/>
              <a:buChar char="•"/>
            </a:pPr>
            <a:r>
              <a:rPr lang="en-GB" sz="2400" b="1" dirty="0">
                <a:latin typeface="Candara" panose="020E0502030303020204" pitchFamily="34" charset="0"/>
              </a:rPr>
              <a:t>The average length of the abusive relationship is </a:t>
            </a:r>
            <a:r>
              <a:rPr lang="en-GB" sz="2400" b="1" dirty="0">
                <a:solidFill>
                  <a:srgbClr val="9BBB59"/>
                </a:solidFill>
                <a:latin typeface="Candara" panose="020E0502030303020204" pitchFamily="34" charset="0"/>
              </a:rPr>
              <a:t>5 years </a:t>
            </a:r>
            <a:r>
              <a:rPr lang="en-GB" sz="2400" b="1" dirty="0" smtClean="0">
                <a:solidFill>
                  <a:srgbClr val="9BBB59"/>
                </a:solidFill>
                <a:latin typeface="Candara" panose="020E0502030303020204" pitchFamily="34" charset="0"/>
              </a:rPr>
              <a:t/>
            </a:r>
            <a:br>
              <a:rPr lang="en-GB" sz="2400" b="1" dirty="0" smtClean="0">
                <a:solidFill>
                  <a:srgbClr val="9BBB59"/>
                </a:solidFill>
                <a:latin typeface="Candara" panose="020E0502030303020204" pitchFamily="34" charset="0"/>
              </a:rPr>
            </a:br>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CAADA, 2012</a:t>
            </a:r>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http://www.caada.org.uk/policy/statistics.html</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4294967295"/>
          </p:nvPr>
        </p:nvSpPr>
        <p:spPr/>
        <p:txBody>
          <a:bodyPr/>
          <a:lstStyle/>
          <a:p>
            <a:r>
              <a:rPr lang="en-GB" smtClean="0"/>
              <a:t>		</a:t>
            </a:r>
            <a:fld id="{3E3CF599-16EC-4514-BCE8-03393E47B313}" type="slidenum">
              <a:rPr lang="en-GB" smtClean="0"/>
              <a:pPr/>
              <a:t>39</a:t>
            </a:fld>
            <a:endParaRPr lang="en-GB" dirty="0"/>
          </a:p>
        </p:txBody>
      </p:sp>
    </p:spTree>
    <p:extLst>
      <p:ext uri="{BB962C8B-B14F-4D97-AF65-F5344CB8AC3E}">
        <p14:creationId xmlns:p14="http://schemas.microsoft.com/office/powerpoint/2010/main" val="3595585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563364346"/>
              </p:ext>
            </p:extLst>
          </p:nvPr>
        </p:nvGraphicFramePr>
        <p:xfrm>
          <a:off x="1498599" y="999066"/>
          <a:ext cx="988363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806271" y="568868"/>
            <a:ext cx="4026680" cy="646331"/>
          </a:xfrm>
          <a:prstGeom prst="rect">
            <a:avLst/>
          </a:prstGeom>
        </p:spPr>
        <p:txBody>
          <a:bodyPr wrap="none">
            <a:spAutoFit/>
          </a:bodyPr>
          <a:lstStyle/>
          <a:p>
            <a:r>
              <a:rPr lang="en-GB" sz="3600" b="1" dirty="0" smtClean="0">
                <a:solidFill>
                  <a:srgbClr val="7030A0"/>
                </a:solidFill>
                <a:latin typeface="Candara" panose="020E0502030303020204" pitchFamily="34" charset="0"/>
              </a:rPr>
              <a:t>Type of Bystander?</a:t>
            </a:r>
            <a:endParaRPr lang="en-GB" sz="3600" b="1" dirty="0">
              <a:solidFill>
                <a:srgbClr val="7030A0"/>
              </a:solidFill>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66F65FB4-4995-4333-AAF6-F87CB16DE276}" type="slidenum">
              <a:rPr lang="en-GB" smtClean="0"/>
              <a:t>4</a:t>
            </a:fld>
            <a:endParaRPr lang="en-GB"/>
          </a:p>
        </p:txBody>
      </p:sp>
    </p:spTree>
    <p:extLst>
      <p:ext uri="{BB962C8B-B14F-4D97-AF65-F5344CB8AC3E}">
        <p14:creationId xmlns:p14="http://schemas.microsoft.com/office/powerpoint/2010/main" val="818001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902" y="0"/>
            <a:ext cx="99097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6"/>
                </a:solidFill>
              </a:rPr>
              <a:t>Q.</a:t>
            </a:r>
            <a:endParaRPr lang="en-US" sz="5400" b="1" dirty="0">
              <a:ln/>
              <a:solidFill>
                <a:schemeClr val="accent6"/>
              </a:solidFill>
            </a:endParaRPr>
          </a:p>
        </p:txBody>
      </p:sp>
      <p:sp>
        <p:nvSpPr>
          <p:cNvPr id="5" name="Rectangle 4"/>
          <p:cNvSpPr/>
          <p:nvPr/>
        </p:nvSpPr>
        <p:spPr>
          <a:xfrm>
            <a:off x="1986507" y="200055"/>
            <a:ext cx="3865653" cy="1815882"/>
          </a:xfrm>
          <a:prstGeom prst="rect">
            <a:avLst/>
          </a:prstGeom>
        </p:spPr>
        <p:txBody>
          <a:bodyPr wrap="square">
            <a:spAutoFit/>
          </a:bodyPr>
          <a:lstStyle/>
          <a:p>
            <a:r>
              <a:rPr lang="en-GB" sz="2800" b="1" dirty="0" smtClean="0">
                <a:solidFill>
                  <a:schemeClr val="accent6"/>
                </a:solidFill>
                <a:latin typeface="Candara" panose="020E0502030303020204" pitchFamily="34" charset="0"/>
              </a:rPr>
              <a:t>Where </a:t>
            </a:r>
            <a:r>
              <a:rPr lang="en-GB" sz="2800" b="1" dirty="0">
                <a:solidFill>
                  <a:schemeClr val="accent6"/>
                </a:solidFill>
                <a:latin typeface="Candara" panose="020E0502030303020204" pitchFamily="34" charset="0"/>
              </a:rPr>
              <a:t>in the world are 2 women a week killed by </a:t>
            </a:r>
            <a:r>
              <a:rPr lang="en-GB" sz="2800" b="1" dirty="0" smtClean="0">
                <a:solidFill>
                  <a:schemeClr val="accent6"/>
                </a:solidFill>
                <a:latin typeface="Candara" panose="020E0502030303020204" pitchFamily="34" charset="0"/>
              </a:rPr>
              <a:t>their partner or </a:t>
            </a:r>
          </a:p>
          <a:p>
            <a:r>
              <a:rPr lang="en-GB" sz="2800" b="1" dirty="0" smtClean="0">
                <a:solidFill>
                  <a:schemeClr val="accent6"/>
                </a:solidFill>
                <a:latin typeface="Candara" panose="020E0502030303020204" pitchFamily="34" charset="0"/>
              </a:rPr>
              <a:t>ex-partner?*</a:t>
            </a:r>
            <a:endParaRPr lang="en-GB" sz="2800" b="1" dirty="0">
              <a:solidFill>
                <a:schemeClr val="accent6"/>
              </a:solidFill>
              <a:latin typeface="Candara" panose="020E0502030303020204" pitchFamily="34" charset="0"/>
            </a:endParaRPr>
          </a:p>
        </p:txBody>
      </p:sp>
      <p:graphicFrame>
        <p:nvGraphicFramePr>
          <p:cNvPr id="6" name="Diagram 5"/>
          <p:cNvGraphicFramePr/>
          <p:nvPr>
            <p:extLst>
              <p:ext uri="{D42A27DB-BD31-4B8C-83A1-F6EECF244321}">
                <p14:modId xmlns:p14="http://schemas.microsoft.com/office/powerpoint/2010/main" val="4174277793"/>
              </p:ext>
            </p:extLst>
          </p:nvPr>
        </p:nvGraphicFramePr>
        <p:xfrm>
          <a:off x="6018413" y="109318"/>
          <a:ext cx="3840481" cy="199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1771764" y="5899766"/>
            <a:ext cx="4446155" cy="307777"/>
          </a:xfrm>
          <a:prstGeom prst="rect">
            <a:avLst/>
          </a:prstGeom>
        </p:spPr>
        <p:txBody>
          <a:bodyPr wrap="square">
            <a:spAutoFit/>
          </a:bodyPr>
          <a:lstStyle/>
          <a:p>
            <a:r>
              <a:rPr lang="en-GB" sz="1400" dirty="0" smtClean="0">
                <a:solidFill>
                  <a:schemeClr val="tx1">
                    <a:lumMod val="50000"/>
                    <a:lumOff val="50000"/>
                  </a:schemeClr>
                </a:solidFill>
              </a:rPr>
              <a:t>* http</a:t>
            </a:r>
            <a:r>
              <a:rPr lang="en-GB" sz="1400" dirty="0">
                <a:solidFill>
                  <a:schemeClr val="tx1">
                    <a:lumMod val="50000"/>
                    <a:lumOff val="50000"/>
                  </a:schemeClr>
                </a:solidFill>
              </a:rPr>
              <a:t>://</a:t>
            </a:r>
            <a:r>
              <a:rPr lang="en-GB" sz="1400" dirty="0" smtClean="0">
                <a:solidFill>
                  <a:schemeClr val="tx1">
                    <a:lumMod val="50000"/>
                    <a:lumOff val="50000"/>
                  </a:schemeClr>
                </a:solidFill>
              </a:rPr>
              <a:t>kareningalasmith.com/counting-dead-women</a:t>
            </a:r>
            <a:endParaRPr lang="en-GB" sz="1400" dirty="0">
              <a:solidFill>
                <a:schemeClr val="tx1">
                  <a:lumMod val="50000"/>
                  <a:lumOff val="50000"/>
                </a:schemeClr>
              </a:solidFill>
            </a:endParaRPr>
          </a:p>
        </p:txBody>
      </p:sp>
      <p:sp>
        <p:nvSpPr>
          <p:cNvPr id="8" name="Rectangle 7"/>
          <p:cNvSpPr/>
          <p:nvPr/>
        </p:nvSpPr>
        <p:spPr>
          <a:xfrm>
            <a:off x="707505" y="3170984"/>
            <a:ext cx="5144655" cy="1384995"/>
          </a:xfrm>
          <a:prstGeom prst="rect">
            <a:avLst/>
          </a:prstGeom>
        </p:spPr>
        <p:txBody>
          <a:bodyPr wrap="square">
            <a:spAutoFit/>
          </a:bodyPr>
          <a:lstStyle/>
          <a:p>
            <a:pPr algn="ctr"/>
            <a:r>
              <a:rPr lang="en-GB" sz="2800" b="1" dirty="0" smtClean="0">
                <a:solidFill>
                  <a:schemeClr val="accent6"/>
                </a:solidFill>
                <a:latin typeface="Candara" panose="020E0502030303020204" pitchFamily="34" charset="0"/>
              </a:rPr>
              <a:t>Shockingly</a:t>
            </a:r>
            <a:r>
              <a:rPr lang="en-GB" sz="2800" b="1" dirty="0">
                <a:solidFill>
                  <a:schemeClr val="accent6"/>
                </a:solidFill>
                <a:latin typeface="Candara" panose="020E0502030303020204" pitchFamily="34" charset="0"/>
              </a:rPr>
              <a:t>, 2 women a week are killed by their partner or ex-partner in the </a:t>
            </a:r>
            <a:r>
              <a:rPr lang="en-GB" sz="2800" b="1" dirty="0" smtClean="0">
                <a:solidFill>
                  <a:schemeClr val="accent6"/>
                </a:solidFill>
                <a:latin typeface="Candara" panose="020E0502030303020204" pitchFamily="34" charset="0"/>
              </a:rPr>
              <a:t>UK</a:t>
            </a:r>
            <a:endParaRPr lang="en-GB" sz="2800" b="1" dirty="0">
              <a:solidFill>
                <a:schemeClr val="accent6"/>
              </a:solidFill>
              <a:latin typeface="Candara" panose="020E0502030303020204" pitchFamily="34" charset="0"/>
            </a:endParaRP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6197959" y="2538832"/>
            <a:ext cx="4460342" cy="3116641"/>
          </a:xfrm>
          <a:prstGeom prst="rect">
            <a:avLst/>
          </a:prstGeom>
        </p:spPr>
      </p:pic>
      <p:sp>
        <p:nvSpPr>
          <p:cNvPr id="12" name="Rectangle 11"/>
          <p:cNvSpPr/>
          <p:nvPr/>
        </p:nvSpPr>
        <p:spPr>
          <a:xfrm>
            <a:off x="10523663" y="5591989"/>
            <a:ext cx="1582613" cy="307777"/>
          </a:xfrm>
          <a:prstGeom prst="rect">
            <a:avLst/>
          </a:prstGeom>
        </p:spPr>
        <p:txBody>
          <a:bodyPr wrap="none">
            <a:spAutoFit/>
          </a:bodyPr>
          <a:lstStyle/>
          <a:p>
            <a:r>
              <a:rPr lang="en-GB" sz="1400" dirty="0" smtClean="0">
                <a:solidFill>
                  <a:schemeClr val="tx1">
                    <a:lumMod val="50000"/>
                    <a:lumOff val="50000"/>
                  </a:schemeClr>
                </a:solidFill>
              </a:rPr>
              <a:t>www.refuge.org.uk</a:t>
            </a:r>
            <a:endParaRPr lang="en-GB" sz="1400" dirty="0">
              <a:solidFill>
                <a:schemeClr val="tx1">
                  <a:lumMod val="50000"/>
                  <a:lumOff val="50000"/>
                </a:schemeClr>
              </a:solidFill>
            </a:endParaRPr>
          </a:p>
        </p:txBody>
      </p:sp>
      <p:sp>
        <p:nvSpPr>
          <p:cNvPr id="2" name="Slide Number Placeholder 1"/>
          <p:cNvSpPr>
            <a:spLocks noGrp="1"/>
          </p:cNvSpPr>
          <p:nvPr>
            <p:ph type="sldNum" sz="quarter" idx="4294967295"/>
          </p:nvPr>
        </p:nvSpPr>
        <p:spPr/>
        <p:txBody>
          <a:bodyPr/>
          <a:lstStyle/>
          <a:p>
            <a:r>
              <a:rPr lang="en-GB" smtClean="0"/>
              <a:t>		</a:t>
            </a:r>
            <a:fld id="{3E3CF599-16EC-4514-BCE8-03393E47B313}" type="slidenum">
              <a:rPr lang="en-GB" smtClean="0"/>
              <a:pPr/>
              <a:t>40</a:t>
            </a:fld>
            <a:endParaRPr lang="en-GB" dirty="0"/>
          </a:p>
        </p:txBody>
      </p:sp>
    </p:spTree>
    <p:extLst>
      <p:ext uri="{BB962C8B-B14F-4D97-AF65-F5344CB8AC3E}">
        <p14:creationId xmlns:p14="http://schemas.microsoft.com/office/powerpoint/2010/main" val="1035053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612" y="513834"/>
            <a:ext cx="9142776" cy="5170646"/>
          </a:xfrm>
          <a:prstGeom prst="rect">
            <a:avLst/>
          </a:prstGeom>
        </p:spPr>
        <p:txBody>
          <a:bodyPr wrap="square">
            <a:spAutoFit/>
          </a:bodyPr>
          <a:lstStyle/>
          <a:p>
            <a:r>
              <a:rPr lang="en-GB" sz="3600" b="1" dirty="0" smtClean="0">
                <a:solidFill>
                  <a:schemeClr val="accent6"/>
                </a:solidFill>
                <a:latin typeface="Candara" panose="020E0502030303020204" pitchFamily="34" charset="0"/>
              </a:rPr>
              <a:t>Escalation</a:t>
            </a:r>
          </a:p>
          <a:p>
            <a:endParaRPr lang="en-GB" b="1" dirty="0">
              <a:latin typeface="Candara" panose="020E0502030303020204" pitchFamily="34" charset="0"/>
            </a:endParaRPr>
          </a:p>
          <a:p>
            <a:r>
              <a:rPr lang="en-GB" sz="6000" b="1" dirty="0" smtClean="0">
                <a:latin typeface="Candara" panose="020E0502030303020204" pitchFamily="34" charset="0"/>
              </a:rPr>
              <a:t>Domestic abuse is rarely a one-off. Incidents generally </a:t>
            </a:r>
            <a:r>
              <a:rPr lang="en-GB" sz="6000" b="1" dirty="0">
                <a:latin typeface="Candara" panose="020E0502030303020204" pitchFamily="34" charset="0"/>
              </a:rPr>
              <a:t>become more frequent and severe over time</a:t>
            </a:r>
          </a:p>
          <a:p>
            <a:endParaRPr lang="en-GB" b="1" dirty="0">
              <a:latin typeface="Candara" panose="020E0502030303020204" pitchFamily="34" charset="0"/>
            </a:endParaRPr>
          </a:p>
          <a:p>
            <a:r>
              <a:rPr lang="en-GB" sz="1400" b="1" dirty="0">
                <a:solidFill>
                  <a:schemeClr val="tx1">
                    <a:lumMod val="50000"/>
                    <a:lumOff val="50000"/>
                  </a:schemeClr>
                </a:solidFill>
                <a:latin typeface="Candara" panose="020E0502030303020204" pitchFamily="34" charset="0"/>
              </a:rPr>
              <a:t>(www.refuge.org.uk; Scottish Government, 2014 </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4294967295"/>
          </p:nvPr>
        </p:nvSpPr>
        <p:spPr/>
        <p:txBody>
          <a:bodyPr/>
          <a:lstStyle/>
          <a:p>
            <a:r>
              <a:rPr lang="en-GB" smtClean="0"/>
              <a:t>		</a:t>
            </a:r>
            <a:fld id="{3E3CF599-16EC-4514-BCE8-03393E47B313}" type="slidenum">
              <a:rPr lang="en-GB" smtClean="0"/>
              <a:pPr/>
              <a:t>41</a:t>
            </a:fld>
            <a:endParaRPr lang="en-GB" dirty="0"/>
          </a:p>
        </p:txBody>
      </p:sp>
    </p:spTree>
    <p:extLst>
      <p:ext uri="{BB962C8B-B14F-4D97-AF65-F5344CB8AC3E}">
        <p14:creationId xmlns:p14="http://schemas.microsoft.com/office/powerpoint/2010/main" val="3648137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396" y="336034"/>
            <a:ext cx="10731154" cy="5724644"/>
          </a:xfrm>
          <a:prstGeom prst="rect">
            <a:avLst/>
          </a:prstGeom>
        </p:spPr>
        <p:txBody>
          <a:bodyPr wrap="square">
            <a:spAutoFit/>
          </a:bodyPr>
          <a:lstStyle/>
          <a:p>
            <a:pPr>
              <a:spcAft>
                <a:spcPts val="1200"/>
              </a:spcAft>
            </a:pPr>
            <a:r>
              <a:rPr lang="en-GB" sz="2400" b="1" dirty="0">
                <a:solidFill>
                  <a:srgbClr val="608CAB"/>
                </a:solidFill>
                <a:latin typeface="Candara" panose="020E0502030303020204" pitchFamily="34" charset="0"/>
              </a:rPr>
              <a:t>STAGE 3: </a:t>
            </a:r>
            <a:r>
              <a:rPr lang="en-GB" sz="2400" b="1" dirty="0">
                <a:latin typeface="Candara" panose="020E0502030303020204" pitchFamily="34" charset="0"/>
              </a:rPr>
              <a:t>Feeling </a:t>
            </a:r>
            <a:r>
              <a:rPr lang="en-GB" sz="2400" b="1" dirty="0" smtClean="0">
                <a:latin typeface="Candara" panose="020E0502030303020204" pitchFamily="34" charset="0"/>
              </a:rPr>
              <a:t>Responsible</a:t>
            </a:r>
            <a:endParaRPr lang="en-GB" sz="2400" b="1" dirty="0">
              <a:latin typeface="Candara" panose="020E0502030303020204" pitchFamily="34" charset="0"/>
            </a:endParaRPr>
          </a:p>
          <a:p>
            <a:pPr>
              <a:spcAft>
                <a:spcPts val="1200"/>
              </a:spcAft>
            </a:pPr>
            <a:r>
              <a:rPr lang="en-GB" sz="2400" b="1" dirty="0" smtClean="0">
                <a:latin typeface="Candara" panose="020E0502030303020204" pitchFamily="34" charset="0"/>
              </a:rPr>
              <a:t>*You </a:t>
            </a:r>
            <a:r>
              <a:rPr lang="en-GB" sz="2400" b="1" dirty="0">
                <a:latin typeface="Candara" panose="020E0502030303020204" pitchFamily="34" charset="0"/>
              </a:rPr>
              <a:t>are part of the community in which this is taking </a:t>
            </a:r>
            <a:r>
              <a:rPr lang="en-GB" sz="2400" b="1" dirty="0" smtClean="0">
                <a:latin typeface="Candara" panose="020E0502030303020204" pitchFamily="34" charset="0"/>
              </a:rPr>
              <a:t>place*</a:t>
            </a:r>
            <a:endParaRPr lang="en-GB" sz="2400" b="1" dirty="0">
              <a:latin typeface="Candara" panose="020E0502030303020204" pitchFamily="34" charset="0"/>
            </a:endParaRPr>
          </a:p>
          <a:p>
            <a:r>
              <a:rPr lang="en-GB" sz="2400" b="1" dirty="0">
                <a:solidFill>
                  <a:srgbClr val="608CAB"/>
                </a:solidFill>
                <a:latin typeface="Candara" panose="020E0502030303020204" pitchFamily="34" charset="0"/>
              </a:rPr>
              <a:t>We all have a responsibility to speak out</a:t>
            </a:r>
          </a:p>
          <a:p>
            <a:pPr marL="342900" indent="-342900">
              <a:buClr>
                <a:srgbClr val="608CAB"/>
              </a:buClr>
              <a:buFont typeface="Arial" panose="020B0604020202020204" pitchFamily="34" charset="0"/>
              <a:buChar char="•"/>
            </a:pPr>
            <a:r>
              <a:rPr lang="en-GB" sz="2400" b="1" dirty="0">
                <a:latin typeface="Candara" panose="020E0502030303020204" pitchFamily="34" charset="0"/>
              </a:rPr>
              <a:t>Domestic </a:t>
            </a:r>
            <a:r>
              <a:rPr lang="en-GB" sz="2400" b="1" dirty="0" smtClean="0">
                <a:latin typeface="Candara" panose="020E0502030303020204" pitchFamily="34" charset="0"/>
              </a:rPr>
              <a:t>abuse </a:t>
            </a:r>
            <a:r>
              <a:rPr lang="en-GB" sz="2400" b="1" dirty="0">
                <a:latin typeface="Candara" panose="020E0502030303020204" pitchFamily="34" charset="0"/>
              </a:rPr>
              <a:t>is a crime. It must not be ignored.</a:t>
            </a:r>
          </a:p>
          <a:p>
            <a:pPr marL="342900" indent="-342900">
              <a:buClr>
                <a:srgbClr val="608CAB"/>
              </a:buClr>
              <a:buFont typeface="Arial" panose="020B0604020202020204" pitchFamily="34" charset="0"/>
              <a:buChar char="•"/>
            </a:pPr>
            <a:r>
              <a:rPr lang="en-GB" sz="2400" b="1" dirty="0">
                <a:latin typeface="Candara" panose="020E0502030303020204" pitchFamily="34" charset="0"/>
              </a:rPr>
              <a:t>Domestic </a:t>
            </a:r>
            <a:r>
              <a:rPr lang="en-GB" sz="2400" b="1" dirty="0" smtClean="0">
                <a:latin typeface="Candara" panose="020E0502030303020204" pitchFamily="34" charset="0"/>
              </a:rPr>
              <a:t>abuse </a:t>
            </a:r>
            <a:r>
              <a:rPr lang="en-GB" sz="2400" b="1" dirty="0">
                <a:latin typeface="Candara" panose="020E0502030303020204" pitchFamily="34" charset="0"/>
              </a:rPr>
              <a:t>is protected by people's silence. If we do not speak out against it, we become part of the problem.</a:t>
            </a:r>
          </a:p>
          <a:p>
            <a:pPr marL="342900" indent="-342900">
              <a:spcAft>
                <a:spcPts val="1200"/>
              </a:spcAft>
              <a:buClr>
                <a:srgbClr val="608CAB"/>
              </a:buClr>
              <a:buFont typeface="Arial" panose="020B0604020202020204" pitchFamily="34" charset="0"/>
              <a:buChar char="•"/>
            </a:pPr>
            <a:r>
              <a:rPr lang="en-GB" sz="2400" b="1" dirty="0">
                <a:latin typeface="Candara" panose="020E0502030303020204" pitchFamily="34" charset="0"/>
              </a:rPr>
              <a:t>It hurts people who we care about</a:t>
            </a:r>
            <a:r>
              <a:rPr lang="en-GB" sz="2400" b="1" dirty="0" smtClean="0">
                <a:latin typeface="Candara" panose="020E0502030303020204" pitchFamily="34" charset="0"/>
              </a:rPr>
              <a:t>.</a:t>
            </a:r>
            <a:endParaRPr lang="en-GB" sz="2400" b="1" dirty="0">
              <a:latin typeface="Candara" panose="020E0502030303020204" pitchFamily="34" charset="0"/>
            </a:endParaRPr>
          </a:p>
          <a:p>
            <a:r>
              <a:rPr lang="en-GB" sz="2400" b="1" dirty="0">
                <a:solidFill>
                  <a:srgbClr val="608CAB"/>
                </a:solidFill>
                <a:latin typeface="Candara" panose="020E0502030303020204" pitchFamily="34" charset="0"/>
              </a:rPr>
              <a:t>Domestic violence affects us all</a:t>
            </a:r>
          </a:p>
          <a:p>
            <a:pPr marL="342900" indent="-342900">
              <a:buClr>
                <a:srgbClr val="608CAB"/>
              </a:buClr>
              <a:buFont typeface="Arial" panose="020B0604020202020204" pitchFamily="34" charset="0"/>
              <a:buChar char="•"/>
            </a:pPr>
            <a:r>
              <a:rPr lang="en-GB" sz="2400" b="1" dirty="0">
                <a:latin typeface="Candara" panose="020E0502030303020204" pitchFamily="34" charset="0"/>
              </a:rPr>
              <a:t>Many victims suffer in silence. By reaching out to a friend, you can help break their isolation.</a:t>
            </a:r>
          </a:p>
          <a:p>
            <a:pPr marL="342900" indent="-342900">
              <a:buClr>
                <a:srgbClr val="608CAB"/>
              </a:buClr>
              <a:buFont typeface="Arial" panose="020B0604020202020204" pitchFamily="34" charset="0"/>
              <a:buChar char="•"/>
            </a:pPr>
            <a:r>
              <a:rPr lang="en-GB" sz="2400" b="1" dirty="0">
                <a:latin typeface="Candara" panose="020E0502030303020204" pitchFamily="34" charset="0"/>
              </a:rPr>
              <a:t>People being abused need their friends more than ever.</a:t>
            </a:r>
          </a:p>
          <a:p>
            <a:pPr marL="342900" indent="-342900">
              <a:spcAft>
                <a:spcPts val="1200"/>
              </a:spcAft>
              <a:buClr>
                <a:srgbClr val="608CAB"/>
              </a:buClr>
              <a:buFont typeface="Arial" panose="020B0604020202020204" pitchFamily="34" charset="0"/>
              <a:buChar char="•"/>
            </a:pPr>
            <a:r>
              <a:rPr lang="en-GB" sz="2400" b="1" dirty="0">
                <a:latin typeface="Candara" panose="020E0502030303020204" pitchFamily="34" charset="0"/>
              </a:rPr>
              <a:t>People being abused often do not realise that what they are experiencing is domestic </a:t>
            </a:r>
            <a:r>
              <a:rPr lang="en-GB" sz="2400" b="1" dirty="0" smtClean="0">
                <a:latin typeface="Candara" panose="020E0502030303020204" pitchFamily="34" charset="0"/>
              </a:rPr>
              <a:t>abuse. </a:t>
            </a:r>
            <a:r>
              <a:rPr lang="en-GB" sz="2400" b="1" dirty="0">
                <a:latin typeface="Candara" panose="020E0502030303020204" pitchFamily="34" charset="0"/>
              </a:rPr>
              <a:t>You can help your friend to recognise the signs and be safe</a:t>
            </a:r>
            <a:r>
              <a:rPr lang="en-GB" sz="2400" b="1" dirty="0" smtClean="0">
                <a:latin typeface="Candara" panose="020E0502030303020204" pitchFamily="34" charset="0"/>
              </a:rPr>
              <a:t>.</a:t>
            </a:r>
            <a:endParaRPr lang="en-GB" sz="2400" b="1" dirty="0">
              <a:latin typeface="Candara" panose="020E0502030303020204" pitchFamily="34" charset="0"/>
            </a:endParaRPr>
          </a:p>
          <a:p>
            <a:r>
              <a:rPr lang="en-GB" sz="1400" b="1" dirty="0" smtClean="0">
                <a:solidFill>
                  <a:schemeClr val="tx1">
                    <a:lumMod val="50000"/>
                    <a:lumOff val="50000"/>
                  </a:schemeClr>
                </a:solidFill>
                <a:latin typeface="Candara" panose="020E0502030303020204" pitchFamily="34" charset="0"/>
              </a:rPr>
              <a:t>	(www.refuge.org)</a:t>
            </a:r>
            <a:endParaRPr lang="en-GB" sz="14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4294967295"/>
          </p:nvPr>
        </p:nvSpPr>
        <p:spPr/>
        <p:txBody>
          <a:bodyPr/>
          <a:lstStyle/>
          <a:p>
            <a:r>
              <a:rPr lang="en-GB" smtClean="0"/>
              <a:t>		</a:t>
            </a:r>
            <a:fld id="{3E3CF599-16EC-4514-BCE8-03393E47B313}" type="slidenum">
              <a:rPr lang="en-GB" smtClean="0"/>
              <a:pPr/>
              <a:t>42</a:t>
            </a:fld>
            <a:endParaRPr lang="en-GB" dirty="0"/>
          </a:p>
        </p:txBody>
      </p:sp>
    </p:spTree>
    <p:extLst>
      <p:ext uri="{BB962C8B-B14F-4D97-AF65-F5344CB8AC3E}">
        <p14:creationId xmlns:p14="http://schemas.microsoft.com/office/powerpoint/2010/main" val="3715287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819" y="805934"/>
            <a:ext cx="10184363" cy="4955203"/>
          </a:xfrm>
          <a:prstGeom prst="rect">
            <a:avLst/>
          </a:prstGeom>
        </p:spPr>
        <p:txBody>
          <a:bodyPr wrap="square">
            <a:spAutoFit/>
          </a:bodyPr>
          <a:lstStyle/>
          <a:p>
            <a:r>
              <a:rPr lang="en-GB" sz="3600" b="1" dirty="0">
                <a:latin typeface="Candara" panose="020E0502030303020204" pitchFamily="34" charset="0"/>
              </a:rPr>
              <a:t>A student writes</a:t>
            </a:r>
            <a:r>
              <a:rPr lang="en-GB" sz="3600" b="1" dirty="0" smtClean="0">
                <a:latin typeface="Candara" panose="020E0502030303020204" pitchFamily="34" charset="0"/>
              </a:rPr>
              <a:t>:</a:t>
            </a:r>
          </a:p>
          <a:p>
            <a:r>
              <a:rPr lang="en-GB" sz="3600" b="1" dirty="0" smtClean="0">
                <a:solidFill>
                  <a:schemeClr val="accent6"/>
                </a:solidFill>
                <a:latin typeface="Candara" panose="020E0502030303020204" pitchFamily="34" charset="0"/>
              </a:rPr>
              <a:t>“</a:t>
            </a:r>
            <a:r>
              <a:rPr lang="en-GB" sz="3600" b="1" dirty="0">
                <a:solidFill>
                  <a:schemeClr val="accent6"/>
                </a:solidFill>
                <a:latin typeface="Candara" panose="020E0502030303020204" pitchFamily="34" charset="0"/>
              </a:rPr>
              <a:t>Preconceptions of domestic violence are so deeply-rooted that people think it doesn't happen in student relationships. It also means that people generally have no idea how to handle the situation. I can now forgive friends who didn't know where to stand at the time, but educating students is vital if we wish to fully support sufferers.”</a:t>
            </a:r>
          </a:p>
          <a:p>
            <a:endParaRPr lang="en-GB" sz="1400" b="1" dirty="0" smtClean="0">
              <a:solidFill>
                <a:schemeClr val="tx1">
                  <a:lumMod val="50000"/>
                  <a:lumOff val="50000"/>
                </a:schemeClr>
              </a:solidFill>
              <a:latin typeface="Candara" panose="020E0502030303020204" pitchFamily="34" charset="0"/>
            </a:endParaRPr>
          </a:p>
          <a:p>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http://www.theguardian.com/education/mortarboard/2014/mar/07/domestic-violence-students-universities</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4294967295"/>
          </p:nvPr>
        </p:nvSpPr>
        <p:spPr/>
        <p:txBody>
          <a:bodyPr/>
          <a:lstStyle/>
          <a:p>
            <a:r>
              <a:rPr lang="en-GB" smtClean="0"/>
              <a:t>		</a:t>
            </a:r>
            <a:fld id="{3E3CF599-16EC-4514-BCE8-03393E47B313}" type="slidenum">
              <a:rPr lang="en-GB" smtClean="0"/>
              <a:pPr/>
              <a:t>43</a:t>
            </a:fld>
            <a:endParaRPr lang="en-GB" dirty="0"/>
          </a:p>
        </p:txBody>
      </p:sp>
    </p:spTree>
    <p:extLst>
      <p:ext uri="{BB962C8B-B14F-4D97-AF65-F5344CB8AC3E}">
        <p14:creationId xmlns:p14="http://schemas.microsoft.com/office/powerpoint/2010/main" val="4124388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910" y="869434"/>
            <a:ext cx="6564618" cy="523220"/>
          </a:xfrm>
          <a:prstGeom prst="rect">
            <a:avLst/>
          </a:prstGeom>
        </p:spPr>
        <p:txBody>
          <a:bodyPr wrap="none">
            <a:spAutoFit/>
          </a:bodyPr>
          <a:lstStyle/>
          <a:p>
            <a:r>
              <a:rPr lang="en-GB" sz="2800" b="1" dirty="0">
                <a:solidFill>
                  <a:srgbClr val="7030A0"/>
                </a:solidFill>
                <a:latin typeface="Candara" panose="020E0502030303020204" pitchFamily="34" charset="0"/>
              </a:rPr>
              <a:t>Mental Health Impact of Domestic Abuse</a:t>
            </a:r>
            <a:r>
              <a:rPr lang="en-GB" sz="2800" b="1" dirty="0" smtClean="0">
                <a:solidFill>
                  <a:schemeClr val="accent4"/>
                </a:solidFill>
                <a:latin typeface="Candara" panose="020E0502030303020204" pitchFamily="34" charset="0"/>
              </a:rPr>
              <a:t>:</a:t>
            </a:r>
            <a:endParaRPr lang="en-GB" sz="2800" b="1" dirty="0">
              <a:solidFill>
                <a:schemeClr val="accent4"/>
              </a:solidFill>
              <a:latin typeface="Candara" panose="020E0502030303020204" pitchFamily="34" charset="0"/>
            </a:endParaRPr>
          </a:p>
        </p:txBody>
      </p:sp>
      <p:sp>
        <p:nvSpPr>
          <p:cNvPr id="3" name="Rectangle 2"/>
          <p:cNvSpPr/>
          <p:nvPr/>
        </p:nvSpPr>
        <p:spPr>
          <a:xfrm>
            <a:off x="1002909" y="1726133"/>
            <a:ext cx="10181557" cy="3078623"/>
          </a:xfrm>
          <a:prstGeom prst="rect">
            <a:avLst/>
          </a:prstGeom>
        </p:spPr>
        <p:txBody>
          <a:bodyPr numCol="2" spcCol="360000">
            <a:noAutofit/>
          </a:bodyPr>
          <a:lstStyle/>
          <a:p>
            <a:pPr marL="457200" indent="-457200">
              <a:buClr>
                <a:schemeClr val="accent3"/>
              </a:buClr>
              <a:buFont typeface="Arial" panose="020B0604020202020204" pitchFamily="34" charset="0"/>
              <a:buChar char="•"/>
            </a:pPr>
            <a:r>
              <a:rPr lang="en-GB" sz="3600" b="1" dirty="0">
                <a:latin typeface="Candara" panose="020E0502030303020204" pitchFamily="34" charset="0"/>
              </a:rPr>
              <a:t>Studies affected</a:t>
            </a:r>
          </a:p>
          <a:p>
            <a:pPr marL="457200" indent="-457200">
              <a:buClr>
                <a:schemeClr val="accent3"/>
              </a:buClr>
              <a:buFont typeface="Arial" panose="020B0604020202020204" pitchFamily="34" charset="0"/>
              <a:buChar char="•"/>
            </a:pPr>
            <a:r>
              <a:rPr lang="en-GB" sz="3600" b="1" dirty="0">
                <a:latin typeface="Candara" panose="020E0502030303020204" pitchFamily="34" charset="0"/>
              </a:rPr>
              <a:t>Relationships affected</a:t>
            </a:r>
          </a:p>
          <a:p>
            <a:pPr marL="457200" indent="-457200">
              <a:buClr>
                <a:schemeClr val="accent3"/>
              </a:buClr>
              <a:buFont typeface="Arial" panose="020B0604020202020204" pitchFamily="34" charset="0"/>
              <a:buChar char="•"/>
            </a:pPr>
            <a:r>
              <a:rPr lang="en-GB" sz="3600" b="1" dirty="0">
                <a:latin typeface="Candara" panose="020E0502030303020204" pitchFamily="34" charset="0"/>
              </a:rPr>
              <a:t>Post-traumatic stress </a:t>
            </a:r>
          </a:p>
          <a:p>
            <a:pPr marL="457200" indent="-457200">
              <a:buClr>
                <a:schemeClr val="accent3"/>
              </a:buClr>
              <a:buFont typeface="Arial" panose="020B0604020202020204" pitchFamily="34" charset="0"/>
              <a:buChar char="•"/>
            </a:pPr>
            <a:r>
              <a:rPr lang="en-GB" sz="3600" b="1" dirty="0">
                <a:latin typeface="Candara" panose="020E0502030303020204" pitchFamily="34" charset="0"/>
              </a:rPr>
              <a:t>Anxiety</a:t>
            </a:r>
          </a:p>
          <a:p>
            <a:pPr marL="457200" indent="-457200">
              <a:buClr>
                <a:schemeClr val="accent3"/>
              </a:buClr>
              <a:buFont typeface="Arial" panose="020B0604020202020204" pitchFamily="34" charset="0"/>
              <a:buChar char="•"/>
            </a:pPr>
            <a:r>
              <a:rPr lang="en-GB" sz="3600" b="1" dirty="0" smtClean="0">
                <a:latin typeface="Candara" panose="020E0502030303020204" pitchFamily="34" charset="0"/>
              </a:rPr>
              <a:t>Depression</a:t>
            </a:r>
          </a:p>
          <a:p>
            <a:pPr marL="457200" indent="-457200">
              <a:buClr>
                <a:schemeClr val="accent3"/>
              </a:buClr>
              <a:buFont typeface="Arial" panose="020B0604020202020204" pitchFamily="34" charset="0"/>
              <a:buChar char="•"/>
            </a:pPr>
            <a:r>
              <a:rPr lang="en-GB" sz="3600" b="1" dirty="0" smtClean="0">
                <a:latin typeface="Candara" panose="020E0502030303020204" pitchFamily="34" charset="0"/>
              </a:rPr>
              <a:t>Panic attacks</a:t>
            </a:r>
          </a:p>
          <a:p>
            <a:pPr marL="457200" indent="-457200">
              <a:buClr>
                <a:schemeClr val="accent3"/>
              </a:buClr>
              <a:buFont typeface="Arial" panose="020B0604020202020204" pitchFamily="34" charset="0"/>
              <a:buChar char="•"/>
            </a:pPr>
            <a:r>
              <a:rPr lang="en-GB" sz="3600" b="1" dirty="0" smtClean="0">
                <a:latin typeface="Candara" panose="020E0502030303020204" pitchFamily="34" charset="0"/>
              </a:rPr>
              <a:t>Sense of isolation</a:t>
            </a:r>
          </a:p>
          <a:p>
            <a:pPr marL="457200" indent="-457200">
              <a:buClr>
                <a:schemeClr val="accent3"/>
              </a:buClr>
              <a:buFont typeface="Arial" panose="020B0604020202020204" pitchFamily="34" charset="0"/>
              <a:buChar char="•"/>
            </a:pPr>
            <a:r>
              <a:rPr lang="en-GB" sz="3600" b="1" dirty="0" smtClean="0">
                <a:latin typeface="Candara" panose="020E0502030303020204" pitchFamily="34" charset="0"/>
              </a:rPr>
              <a:t>Loss of confidence</a:t>
            </a:r>
          </a:p>
          <a:p>
            <a:pPr marL="457200" indent="-457200">
              <a:buClr>
                <a:schemeClr val="accent3"/>
              </a:buClr>
              <a:buFont typeface="Arial" panose="020B0604020202020204" pitchFamily="34" charset="0"/>
              <a:buChar char="•"/>
            </a:pPr>
            <a:r>
              <a:rPr lang="en-GB" sz="3600" b="1" dirty="0" smtClean="0">
                <a:latin typeface="Candara" panose="020E0502030303020204" pitchFamily="34" charset="0"/>
              </a:rPr>
              <a:t>Suicidal thoughts</a:t>
            </a:r>
            <a:endParaRPr lang="en-GB" sz="3600" b="1" dirty="0">
              <a:latin typeface="Candara" panose="020E0502030303020204" pitchFamily="34" charset="0"/>
            </a:endParaRPr>
          </a:p>
        </p:txBody>
      </p:sp>
      <p:sp>
        <p:nvSpPr>
          <p:cNvPr id="4" name="Rectangle 3"/>
          <p:cNvSpPr/>
          <p:nvPr/>
        </p:nvSpPr>
        <p:spPr>
          <a:xfrm>
            <a:off x="1002909" y="4568736"/>
            <a:ext cx="7190752" cy="954107"/>
          </a:xfrm>
          <a:prstGeom prst="rect">
            <a:avLst/>
          </a:prstGeom>
        </p:spPr>
        <p:txBody>
          <a:bodyPr wrap="square">
            <a:spAutoFit/>
          </a:bodyPr>
          <a:lstStyle/>
          <a:p>
            <a:r>
              <a:rPr lang="en-GB" sz="1400" dirty="0">
                <a:solidFill>
                  <a:schemeClr val="tx1">
                    <a:lumMod val="50000"/>
                    <a:lumOff val="50000"/>
                  </a:schemeClr>
                </a:solidFill>
              </a:rPr>
              <a:t>Adapted </a:t>
            </a:r>
            <a:r>
              <a:rPr lang="en-GB" sz="1400" dirty="0" smtClean="0">
                <a:solidFill>
                  <a:schemeClr val="tx1">
                    <a:lumMod val="50000"/>
                    <a:lumOff val="50000"/>
                  </a:schemeClr>
                </a:solidFill>
              </a:rPr>
              <a:t>from: </a:t>
            </a:r>
          </a:p>
          <a:p>
            <a:r>
              <a:rPr lang="en-GB" sz="1400" dirty="0" smtClean="0">
                <a:solidFill>
                  <a:schemeClr val="tx1">
                    <a:lumMod val="50000"/>
                    <a:lumOff val="50000"/>
                  </a:schemeClr>
                </a:solidFill>
              </a:rPr>
              <a:t>Horley</a:t>
            </a:r>
            <a:r>
              <a:rPr lang="en-GB" sz="1400" dirty="0">
                <a:solidFill>
                  <a:schemeClr val="tx1">
                    <a:lumMod val="50000"/>
                    <a:lumOff val="50000"/>
                  </a:schemeClr>
                </a:solidFill>
              </a:rPr>
              <a:t>, S. (2001). </a:t>
            </a:r>
            <a:r>
              <a:rPr lang="en-GB" sz="1400" i="1" dirty="0">
                <a:solidFill>
                  <a:schemeClr val="tx1">
                    <a:lumMod val="50000"/>
                    <a:lumOff val="50000"/>
                  </a:schemeClr>
                </a:solidFill>
              </a:rPr>
              <a:t>Power &amp; </a:t>
            </a:r>
            <a:r>
              <a:rPr lang="en-GB" sz="1400" i="1" dirty="0" smtClean="0">
                <a:solidFill>
                  <a:schemeClr val="tx1">
                    <a:lumMod val="50000"/>
                    <a:lumOff val="50000"/>
                  </a:schemeClr>
                </a:solidFill>
              </a:rPr>
              <a:t>Control</a:t>
            </a:r>
            <a:r>
              <a:rPr lang="en-GB" sz="1400" dirty="0" smtClean="0">
                <a:solidFill>
                  <a:schemeClr val="tx1">
                    <a:lumMod val="50000"/>
                    <a:lumOff val="50000"/>
                  </a:schemeClr>
                </a:solidFill>
              </a:rPr>
              <a:t>. London</a:t>
            </a:r>
            <a:r>
              <a:rPr lang="en-GB" sz="1400" dirty="0">
                <a:solidFill>
                  <a:schemeClr val="tx1">
                    <a:lumMod val="50000"/>
                    <a:lumOff val="50000"/>
                  </a:schemeClr>
                </a:solidFill>
              </a:rPr>
              <a:t>: Random House; </a:t>
            </a:r>
            <a:endParaRPr lang="en-GB" sz="1400" dirty="0" smtClean="0">
              <a:solidFill>
                <a:schemeClr val="tx1">
                  <a:lumMod val="50000"/>
                  <a:lumOff val="50000"/>
                </a:schemeClr>
              </a:solidFill>
            </a:endParaRPr>
          </a:p>
          <a:p>
            <a:r>
              <a:rPr lang="en-GB" sz="1400" dirty="0" smtClean="0">
                <a:solidFill>
                  <a:schemeClr val="tx1">
                    <a:lumMod val="50000"/>
                    <a:lumOff val="50000"/>
                  </a:schemeClr>
                </a:solidFill>
              </a:rPr>
              <a:t>NUS </a:t>
            </a:r>
            <a:r>
              <a:rPr lang="en-GB" sz="1400" dirty="0">
                <a:solidFill>
                  <a:schemeClr val="tx1">
                    <a:lumMod val="50000"/>
                    <a:lumOff val="50000"/>
                  </a:schemeClr>
                </a:solidFill>
              </a:rPr>
              <a:t>(2011) </a:t>
            </a:r>
            <a:r>
              <a:rPr lang="en-GB" sz="1400" i="1" dirty="0">
                <a:solidFill>
                  <a:schemeClr val="tx1">
                    <a:lumMod val="50000"/>
                    <a:lumOff val="50000"/>
                  </a:schemeClr>
                </a:solidFill>
              </a:rPr>
              <a:t>Hidden Marks report</a:t>
            </a:r>
            <a:r>
              <a:rPr lang="en-GB" sz="1400" dirty="0">
                <a:solidFill>
                  <a:schemeClr val="tx1">
                    <a:lumMod val="50000"/>
                    <a:lumOff val="50000"/>
                  </a:schemeClr>
                </a:solidFill>
              </a:rPr>
              <a:t>; </a:t>
            </a:r>
            <a:endParaRPr lang="en-GB" sz="1400" dirty="0" smtClean="0">
              <a:solidFill>
                <a:schemeClr val="tx1">
                  <a:lumMod val="50000"/>
                  <a:lumOff val="50000"/>
                </a:schemeClr>
              </a:solidFill>
            </a:endParaRPr>
          </a:p>
          <a:p>
            <a:r>
              <a:rPr lang="en-GB" sz="1400" dirty="0" smtClean="0">
                <a:solidFill>
                  <a:schemeClr val="tx1">
                    <a:lumMod val="50000"/>
                    <a:lumOff val="50000"/>
                  </a:schemeClr>
                </a:solidFill>
              </a:rPr>
              <a:t>WHO </a:t>
            </a:r>
            <a:r>
              <a:rPr lang="en-GB" sz="1400" dirty="0">
                <a:solidFill>
                  <a:schemeClr val="tx1">
                    <a:lumMod val="50000"/>
                    <a:lumOff val="50000"/>
                  </a:schemeClr>
                </a:solidFill>
              </a:rPr>
              <a:t>(2005) </a:t>
            </a:r>
            <a:r>
              <a:rPr lang="en-GB" sz="1400" i="1" dirty="0">
                <a:solidFill>
                  <a:schemeClr val="tx1">
                    <a:lumMod val="50000"/>
                    <a:lumOff val="50000"/>
                  </a:schemeClr>
                </a:solidFill>
              </a:rPr>
              <a:t>Multicountry Study on Women’s Health and Domestic Violence Against Women</a:t>
            </a:r>
            <a:r>
              <a:rPr lang="en-GB" sz="1400" dirty="0">
                <a:solidFill>
                  <a:schemeClr val="tx1">
                    <a:lumMod val="50000"/>
                    <a:lumOff val="50000"/>
                  </a:schemeClr>
                </a:solidFill>
              </a:rPr>
              <a:t>.</a:t>
            </a:r>
          </a:p>
        </p:txBody>
      </p:sp>
      <p:sp>
        <p:nvSpPr>
          <p:cNvPr id="5" name="Slide Number Placeholder 4"/>
          <p:cNvSpPr>
            <a:spLocks noGrp="1"/>
          </p:cNvSpPr>
          <p:nvPr>
            <p:ph type="sldNum" sz="quarter" idx="4294967295"/>
          </p:nvPr>
        </p:nvSpPr>
        <p:spPr/>
        <p:txBody>
          <a:bodyPr/>
          <a:lstStyle/>
          <a:p>
            <a:r>
              <a:rPr lang="en-GB" smtClean="0"/>
              <a:t>		</a:t>
            </a:r>
            <a:fld id="{3E3CF599-16EC-4514-BCE8-03393E47B313}" type="slidenum">
              <a:rPr lang="en-GB" smtClean="0"/>
              <a:pPr/>
              <a:t>44</a:t>
            </a:fld>
            <a:endParaRPr lang="en-GB" dirty="0"/>
          </a:p>
        </p:txBody>
      </p:sp>
    </p:spTree>
    <p:extLst>
      <p:ext uri="{BB962C8B-B14F-4D97-AF65-F5344CB8AC3E}">
        <p14:creationId xmlns:p14="http://schemas.microsoft.com/office/powerpoint/2010/main" val="2119915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998" y="450334"/>
            <a:ext cx="10083800" cy="1477328"/>
          </a:xfrm>
          <a:prstGeom prst="rect">
            <a:avLst/>
          </a:prstGeom>
        </p:spPr>
        <p:txBody>
          <a:bodyPr wrap="square">
            <a:spAutoFit/>
          </a:bodyPr>
          <a:lstStyle/>
          <a:p>
            <a:r>
              <a:rPr lang="en-GB" sz="3600" b="1" dirty="0">
                <a:solidFill>
                  <a:srgbClr val="7030A0"/>
                </a:solidFill>
                <a:latin typeface="Candara" panose="020E0502030303020204" pitchFamily="34" charset="0"/>
              </a:rPr>
              <a:t>Cost to society</a:t>
            </a:r>
            <a:r>
              <a:rPr lang="en-GB" sz="3600" b="1" dirty="0" smtClean="0">
                <a:solidFill>
                  <a:srgbClr val="7030A0"/>
                </a:solidFill>
                <a:latin typeface="Candara" panose="020E0502030303020204" pitchFamily="34" charset="0"/>
              </a:rPr>
              <a:t>:</a:t>
            </a:r>
          </a:p>
          <a:p>
            <a:endParaRPr lang="en-GB" b="1" dirty="0">
              <a:latin typeface="Candara" panose="020E0502030303020204" pitchFamily="34" charset="0"/>
            </a:endParaRPr>
          </a:p>
          <a:p>
            <a:r>
              <a:rPr lang="en-GB" b="1" dirty="0">
                <a:latin typeface="Candara" panose="020E0502030303020204" pitchFamily="34" charset="0"/>
              </a:rPr>
              <a:t>Domestic abuse costs the Scottish economy £2.3 billion a year and </a:t>
            </a:r>
            <a:r>
              <a:rPr lang="en-GB" b="1" dirty="0" smtClean="0">
                <a:latin typeface="Candara" panose="020E0502030303020204" pitchFamily="34" charset="0"/>
              </a:rPr>
              <a:t>the </a:t>
            </a:r>
            <a:r>
              <a:rPr lang="en-GB" b="1" dirty="0">
                <a:latin typeface="Candara" panose="020E0502030303020204" pitchFamily="34" charset="0"/>
              </a:rPr>
              <a:t>UK tax payer an estimated £15.7bn per </a:t>
            </a:r>
            <a:r>
              <a:rPr lang="en-GB" b="1" dirty="0" smtClean="0">
                <a:latin typeface="Candara" panose="020E0502030303020204" pitchFamily="34" charset="0"/>
              </a:rPr>
              <a:t>year (Scottish </a:t>
            </a:r>
            <a:r>
              <a:rPr lang="en-GB" b="1" dirty="0">
                <a:latin typeface="Candara" panose="020E0502030303020204" pitchFamily="34" charset="0"/>
              </a:rPr>
              <a:t>Government; Walby, </a:t>
            </a:r>
            <a:r>
              <a:rPr lang="en-GB" b="1" dirty="0" smtClean="0">
                <a:latin typeface="Candara" panose="020E0502030303020204" pitchFamily="34" charset="0"/>
              </a:rPr>
              <a:t>2009)</a:t>
            </a:r>
            <a:endParaRPr lang="en-GB" b="1" dirty="0">
              <a:latin typeface="Candara" panose="020E0502030303020204" pitchFamily="34" charset="0"/>
            </a:endParaRPr>
          </a:p>
        </p:txBody>
      </p:sp>
      <p:grpSp>
        <p:nvGrpSpPr>
          <p:cNvPr id="5" name="Group 4"/>
          <p:cNvGrpSpPr/>
          <p:nvPr/>
        </p:nvGrpSpPr>
        <p:grpSpPr>
          <a:xfrm>
            <a:off x="2117600" y="2298353"/>
            <a:ext cx="7956801" cy="3690044"/>
            <a:chOff x="2088900" y="2031653"/>
            <a:chExt cx="7956801" cy="3690044"/>
          </a:xfrm>
        </p:grpSpPr>
        <p:sp>
          <p:nvSpPr>
            <p:cNvPr id="3" name="Rectangle 2"/>
            <p:cNvSpPr/>
            <p:nvPr/>
          </p:nvSpPr>
          <p:spPr>
            <a:xfrm>
              <a:off x="2088900" y="5198477"/>
              <a:ext cx="7956801" cy="523220"/>
            </a:xfrm>
            <a:prstGeom prst="rect">
              <a:avLst/>
            </a:prstGeom>
          </p:spPr>
          <p:txBody>
            <a:bodyPr wrap="square">
              <a:spAutoFit/>
            </a:bodyPr>
            <a:lstStyle/>
            <a:p>
              <a:r>
                <a:rPr lang="en-GB" sz="1400" b="1" dirty="0" smtClean="0">
                  <a:solidFill>
                    <a:schemeClr val="tx1">
                      <a:lumMod val="50000"/>
                      <a:lumOff val="50000"/>
                    </a:schemeClr>
                  </a:solidFill>
                  <a:latin typeface="Candara" panose="020E0502030303020204" pitchFamily="34" charset="0"/>
                </a:rPr>
                <a:t>(http</a:t>
              </a:r>
              <a:r>
                <a:rPr lang="en-GB" sz="1400" b="1" dirty="0">
                  <a:solidFill>
                    <a:schemeClr val="tx1">
                      <a:lumMod val="50000"/>
                      <a:lumOff val="50000"/>
                    </a:schemeClr>
                  </a:solidFill>
                  <a:latin typeface="Candara" panose="020E0502030303020204" pitchFamily="34" charset="0"/>
                </a:rPr>
                <a:t>://www.hmic.gov.uk/wp-content/uploads/2014/04/improving-the-police-response-to-domestic-abuse.pdf - p.28)</a:t>
              </a:r>
            </a:p>
          </p:txBody>
        </p:sp>
        <p:sp>
          <p:nvSpPr>
            <p:cNvPr id="4" name="Round Diagonal Corner Rectangle 3"/>
            <p:cNvSpPr/>
            <p:nvPr/>
          </p:nvSpPr>
          <p:spPr>
            <a:xfrm>
              <a:off x="2088900" y="2031653"/>
              <a:ext cx="7956800" cy="3166824"/>
            </a:xfrm>
            <a:prstGeom prst="round2DiagRect">
              <a:avLst/>
            </a:prstGeom>
            <a:solidFill>
              <a:schemeClr val="accent6"/>
            </a:solidFill>
          </p:spPr>
          <p:txBody>
            <a:bodyPr wrap="square">
              <a:spAutoFit/>
            </a:bodyPr>
            <a:lstStyle/>
            <a:p>
              <a:r>
                <a:rPr lang="en-GB" b="1" dirty="0" smtClean="0">
                  <a:latin typeface="Candara" panose="020E0502030303020204" pitchFamily="34" charset="0"/>
                </a:rPr>
                <a:t>2015-16 </a:t>
              </a:r>
              <a:r>
                <a:rPr lang="en-GB" b="1" dirty="0">
                  <a:latin typeface="Candara" panose="020E0502030303020204" pitchFamily="34" charset="0"/>
                </a:rPr>
                <a:t>-</a:t>
              </a:r>
              <a:r>
                <a:rPr lang="en-GB" b="1" dirty="0">
                  <a:solidFill>
                    <a:srgbClr val="7030A0"/>
                  </a:solidFill>
                  <a:latin typeface="Candara" panose="020E0502030303020204" pitchFamily="34" charset="0"/>
                </a:rPr>
                <a:t> 58,104 </a:t>
              </a:r>
              <a:r>
                <a:rPr lang="en-GB" b="1" dirty="0">
                  <a:latin typeface="Candara" panose="020E0502030303020204" pitchFamily="34" charset="0"/>
                </a:rPr>
                <a:t>DA incidents recorded by Police Scotland (Scot Gvt, </a:t>
              </a:r>
              <a:r>
                <a:rPr lang="en-GB" b="1" dirty="0" smtClean="0">
                  <a:latin typeface="Candara" panose="020E0502030303020204" pitchFamily="34" charset="0"/>
                </a:rPr>
                <a:t>2016)</a:t>
              </a:r>
            </a:p>
            <a:p>
              <a:endParaRPr lang="en-GB" b="1" dirty="0">
                <a:latin typeface="Candara" panose="020E0502030303020204" pitchFamily="34" charset="0"/>
              </a:endParaRPr>
            </a:p>
            <a:p>
              <a:r>
                <a:rPr lang="en-GB" b="1" dirty="0" smtClean="0">
                  <a:latin typeface="Candara" panose="020E0502030303020204" pitchFamily="34" charset="0"/>
                </a:rPr>
                <a:t>Domestic Abuse related crime is </a:t>
              </a:r>
              <a:endParaRPr lang="en-GB" b="1" dirty="0">
                <a:latin typeface="Candara" panose="020E0502030303020204" pitchFamily="34" charset="0"/>
              </a:endParaRPr>
            </a:p>
            <a:p>
              <a:r>
                <a:rPr lang="en-GB" b="1" dirty="0" smtClean="0">
                  <a:latin typeface="Candara" panose="020E0502030303020204" pitchFamily="34" charset="0"/>
                </a:rPr>
                <a:t>	8%    of </a:t>
              </a:r>
              <a:r>
                <a:rPr lang="en-GB" b="1" dirty="0">
                  <a:latin typeface="Candara" panose="020E0502030303020204" pitchFamily="34" charset="0"/>
                </a:rPr>
                <a:t>total crime 	</a:t>
              </a:r>
            </a:p>
            <a:p>
              <a:r>
                <a:rPr lang="en-GB" b="1" dirty="0" smtClean="0">
                  <a:latin typeface="Candara" panose="020E0502030303020204" pitchFamily="34" charset="0"/>
                </a:rPr>
                <a:t>	11</a:t>
              </a:r>
              <a:r>
                <a:rPr lang="en-GB" b="1" dirty="0">
                  <a:latin typeface="Candara" panose="020E0502030303020204" pitchFamily="34" charset="0"/>
                </a:rPr>
                <a:t>% </a:t>
              </a:r>
              <a:r>
                <a:rPr lang="en-GB" b="1" dirty="0" smtClean="0">
                  <a:latin typeface="Candara" panose="020E0502030303020204" pitchFamily="34" charset="0"/>
                </a:rPr>
                <a:t>  of </a:t>
              </a:r>
              <a:r>
                <a:rPr lang="en-GB" b="1" dirty="0">
                  <a:latin typeface="Candara" panose="020E0502030303020204" pitchFamily="34" charset="0"/>
                </a:rPr>
                <a:t>all recorded sexual offences 	</a:t>
              </a:r>
            </a:p>
            <a:p>
              <a:r>
                <a:rPr lang="en-GB" b="1" dirty="0" smtClean="0">
                  <a:latin typeface="Candara" panose="020E0502030303020204" pitchFamily="34" charset="0"/>
                </a:rPr>
                <a:t>	33</a:t>
              </a:r>
              <a:r>
                <a:rPr lang="en-GB" b="1" dirty="0">
                  <a:latin typeface="Candara" panose="020E0502030303020204" pitchFamily="34" charset="0"/>
                </a:rPr>
                <a:t>% </a:t>
              </a:r>
              <a:r>
                <a:rPr lang="en-GB" b="1" dirty="0" smtClean="0">
                  <a:latin typeface="Candara" panose="020E0502030303020204" pitchFamily="34" charset="0"/>
                </a:rPr>
                <a:t> of </a:t>
              </a:r>
              <a:r>
                <a:rPr lang="en-GB" b="1" dirty="0">
                  <a:latin typeface="Candara" panose="020E0502030303020204" pitchFamily="34" charset="0"/>
                </a:rPr>
                <a:t>all recorded assault with injury crimes 	</a:t>
              </a:r>
              <a:endParaRPr lang="en-GB" b="1" dirty="0" smtClean="0">
                <a:latin typeface="Candara" panose="020E0502030303020204" pitchFamily="34" charset="0"/>
              </a:endParaRPr>
            </a:p>
            <a:p>
              <a:r>
                <a:rPr lang="en-GB" b="1" dirty="0">
                  <a:latin typeface="Candara" panose="020E0502030303020204" pitchFamily="34" charset="0"/>
                </a:rPr>
                <a:t>	</a:t>
              </a:r>
              <a:r>
                <a:rPr lang="en-GB" b="1" dirty="0" smtClean="0">
                  <a:latin typeface="Candara" panose="020E0502030303020204" pitchFamily="34" charset="0"/>
                </a:rPr>
                <a:t>49</a:t>
              </a:r>
              <a:r>
                <a:rPr lang="en-GB" b="1" dirty="0">
                  <a:latin typeface="Candara" panose="020E0502030303020204" pitchFamily="34" charset="0"/>
                </a:rPr>
                <a:t>% </a:t>
              </a:r>
              <a:r>
                <a:rPr lang="en-GB" b="1" dirty="0" smtClean="0">
                  <a:latin typeface="Candara" panose="020E0502030303020204" pitchFamily="34" charset="0"/>
                </a:rPr>
                <a:t>of </a:t>
              </a:r>
              <a:r>
                <a:rPr lang="en-GB" b="1" dirty="0">
                  <a:latin typeface="Candara" panose="020E0502030303020204" pitchFamily="34" charset="0"/>
                </a:rPr>
                <a:t>all recorded harassment crimes 	</a:t>
              </a:r>
            </a:p>
            <a:p>
              <a:endParaRPr lang="en-GB" b="1" dirty="0" smtClean="0">
                <a:latin typeface="Candara" panose="020E0502030303020204" pitchFamily="34" charset="0"/>
              </a:endParaRPr>
            </a:p>
            <a:p>
              <a:r>
                <a:rPr lang="en-GB" b="1" dirty="0" smtClean="0">
                  <a:latin typeface="Candara" panose="020E0502030303020204" pitchFamily="34" charset="0"/>
                </a:rPr>
                <a:t>On </a:t>
              </a:r>
              <a:r>
                <a:rPr lang="en-GB" b="1" dirty="0">
                  <a:latin typeface="Candara" panose="020E0502030303020204" pitchFamily="34" charset="0"/>
                </a:rPr>
                <a:t>average every 30 seconds someone contacts the police for assistance with domestic abuse 2012-2013</a:t>
              </a:r>
            </a:p>
          </p:txBody>
        </p:sp>
      </p:grpSp>
      <p:sp>
        <p:nvSpPr>
          <p:cNvPr id="6" name="Slide Number Placeholder 5"/>
          <p:cNvSpPr>
            <a:spLocks noGrp="1"/>
          </p:cNvSpPr>
          <p:nvPr>
            <p:ph type="sldNum" sz="quarter" idx="4294967295"/>
          </p:nvPr>
        </p:nvSpPr>
        <p:spPr/>
        <p:txBody>
          <a:bodyPr/>
          <a:lstStyle/>
          <a:p>
            <a:r>
              <a:rPr lang="en-GB" smtClean="0"/>
              <a:t>		</a:t>
            </a:r>
            <a:fld id="{3E3CF599-16EC-4514-BCE8-03393E47B313}" type="slidenum">
              <a:rPr lang="en-GB" smtClean="0"/>
              <a:pPr/>
              <a:t>45</a:t>
            </a:fld>
            <a:endParaRPr lang="en-GB" dirty="0"/>
          </a:p>
        </p:txBody>
      </p:sp>
    </p:spTree>
    <p:extLst>
      <p:ext uri="{BB962C8B-B14F-4D97-AF65-F5344CB8AC3E}">
        <p14:creationId xmlns:p14="http://schemas.microsoft.com/office/powerpoint/2010/main" val="2568781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ender jail image.jpg"/>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bwMode="auto">
          <a:xfrm>
            <a:off x="4463935" y="904999"/>
            <a:ext cx="3366653" cy="44816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52088" y="904998"/>
            <a:ext cx="3296988" cy="4320000"/>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Cosmopolitan September 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6781" y="904997"/>
            <a:ext cx="3402273" cy="439020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p:txBody>
          <a:bodyPr/>
          <a:lstStyle/>
          <a:p>
            <a:fld id="{E86F2E8C-0A13-4E69-9F47-17C03A55EB2A}" type="slidenum">
              <a:rPr lang="en-GB" smtClean="0"/>
              <a:t>46</a:t>
            </a:fld>
            <a:endParaRPr lang="en-GB"/>
          </a:p>
        </p:txBody>
      </p:sp>
    </p:spTree>
    <p:extLst>
      <p:ext uri="{BB962C8B-B14F-4D97-AF65-F5344CB8AC3E}">
        <p14:creationId xmlns:p14="http://schemas.microsoft.com/office/powerpoint/2010/main" val="2696217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1260" y="264944"/>
            <a:ext cx="5640840" cy="1015663"/>
          </a:xfrm>
          <a:prstGeom prst="rect">
            <a:avLst/>
          </a:prstGeom>
        </p:spPr>
        <p:txBody>
          <a:bodyPr wrap="none">
            <a:spAutoFit/>
          </a:bodyPr>
          <a:lstStyle/>
          <a:p>
            <a:pPr algn="ctr"/>
            <a:r>
              <a:rPr lang="en-GB" sz="3600" b="1" dirty="0">
                <a:latin typeface="Candara" panose="020E0502030303020204" pitchFamily="34" charset="0"/>
              </a:rPr>
              <a:t>“We are </a:t>
            </a:r>
            <a:r>
              <a:rPr lang="en-GB" sz="3600" b="1" dirty="0" smtClean="0">
                <a:latin typeface="Candara" panose="020E0502030303020204" pitchFamily="34" charset="0"/>
              </a:rPr>
              <a:t>Man”</a:t>
            </a:r>
          </a:p>
          <a:p>
            <a:pPr algn="ctr"/>
            <a:r>
              <a:rPr lang="en-GB" sz="2400" b="1" dirty="0">
                <a:latin typeface="Candara" panose="020E0502030303020204" pitchFamily="34" charset="0"/>
              </a:rPr>
              <a:t>YouTube: </a:t>
            </a:r>
            <a:r>
              <a:rPr lang="en-GB" sz="2400" b="1" dirty="0">
                <a:latin typeface="Candara" panose="020E0502030303020204" pitchFamily="34" charset="0"/>
                <a:hlinkClick r:id="rId2"/>
              </a:rPr>
              <a:t>https://youtu.be/ZYhaodUPqSU</a:t>
            </a:r>
            <a:endParaRPr lang="en-GB" sz="2400" b="1" dirty="0" smtClean="0">
              <a:latin typeface="Candara" panose="020E0502030303020204" pitchFamily="34" charset="0"/>
            </a:endParaRPr>
          </a:p>
        </p:txBody>
      </p:sp>
      <p:grpSp>
        <p:nvGrpSpPr>
          <p:cNvPr id="3" name="Group 2"/>
          <p:cNvGrpSpPr/>
          <p:nvPr/>
        </p:nvGrpSpPr>
        <p:grpSpPr>
          <a:xfrm>
            <a:off x="801340" y="1944628"/>
            <a:ext cx="10938457" cy="4014382"/>
            <a:chOff x="253283" y="1096730"/>
            <a:chExt cx="10938457" cy="4014382"/>
          </a:xfrm>
        </p:grpSpPr>
        <p:sp>
          <p:nvSpPr>
            <p:cNvPr id="4" name="Rectangle 3"/>
            <p:cNvSpPr/>
            <p:nvPr/>
          </p:nvSpPr>
          <p:spPr>
            <a:xfrm>
              <a:off x="253283" y="1096730"/>
              <a:ext cx="10665728" cy="2862322"/>
            </a:xfrm>
            <a:prstGeom prst="rect">
              <a:avLst/>
            </a:prstGeom>
          </p:spPr>
          <p:txBody>
            <a:bodyPr wrap="square">
              <a:spAutoFit/>
            </a:bodyPr>
            <a:lstStyle/>
            <a:p>
              <a:pPr algn="ctr"/>
              <a:r>
                <a:rPr lang="en-GB" sz="6000" b="1" dirty="0" smtClean="0">
                  <a:solidFill>
                    <a:schemeClr val="accent6"/>
                  </a:solidFill>
                  <a:latin typeface="Candara" panose="020E0502030303020204" pitchFamily="34" charset="0"/>
                </a:rPr>
                <a:t>“But what’s the problem with </a:t>
              </a:r>
            </a:p>
            <a:p>
              <a:pPr algn="ctr"/>
              <a:r>
                <a:rPr lang="en-GB" sz="6000" b="1" dirty="0" smtClean="0">
                  <a:solidFill>
                    <a:schemeClr val="accent6"/>
                  </a:solidFill>
                  <a:latin typeface="Candara" panose="020E0502030303020204" pitchFamily="34" charset="0"/>
                </a:rPr>
                <a:t>a bit of harmless banter? </a:t>
              </a:r>
            </a:p>
            <a:p>
              <a:pPr algn="ctr"/>
              <a:r>
                <a:rPr lang="en-GB" sz="6000" b="1" dirty="0" smtClean="0">
                  <a:solidFill>
                    <a:schemeClr val="accent6"/>
                  </a:solidFill>
                  <a:latin typeface="Candara" panose="020E0502030303020204" pitchFamily="34" charset="0"/>
                </a:rPr>
                <a:t>It’s only a joke</a:t>
              </a:r>
              <a:r>
                <a:rPr lang="en-GB" sz="6000" b="1" dirty="0" smtClean="0">
                  <a:solidFill>
                    <a:schemeClr val="accent3"/>
                  </a:solidFill>
                  <a:latin typeface="Candara" panose="020E0502030303020204" pitchFamily="34" charset="0"/>
                </a:rPr>
                <a:t>”</a:t>
              </a:r>
              <a:endParaRPr lang="en-GB" sz="6000" b="1" dirty="0">
                <a:solidFill>
                  <a:schemeClr val="accent3"/>
                </a:solidFill>
                <a:latin typeface="Candara" panose="020E0502030303020204" pitchFamily="34" charset="0"/>
              </a:endParaRPr>
            </a:p>
          </p:txBody>
        </p:sp>
        <p:sp>
          <p:nvSpPr>
            <p:cNvPr id="5" name="Rectangle 4"/>
            <p:cNvSpPr/>
            <p:nvPr/>
          </p:nvSpPr>
          <p:spPr>
            <a:xfrm>
              <a:off x="253283" y="4680225"/>
              <a:ext cx="10938457" cy="430887"/>
            </a:xfrm>
            <a:prstGeom prst="rect">
              <a:avLst/>
            </a:prstGeom>
          </p:spPr>
          <p:txBody>
            <a:bodyPr wrap="square">
              <a:spAutoFit/>
            </a:bodyPr>
            <a:lstStyle/>
            <a:p>
              <a:pPr>
                <a:spcBef>
                  <a:spcPct val="0"/>
                </a:spcBef>
              </a:pPr>
              <a:r>
                <a:rPr lang="en-US" altLang="en-US" sz="1100" b="1" i="1" dirty="0">
                  <a:solidFill>
                    <a:schemeClr val="tx1">
                      <a:lumMod val="50000"/>
                      <a:lumOff val="50000"/>
                    </a:schemeClr>
                  </a:solidFill>
                  <a:latin typeface="Candara" panose="020E0502030303020204" pitchFamily="34" charset="0"/>
                </a:rPr>
                <a:t>Blurred Lines: The New Battle of the Sexes </a:t>
              </a:r>
              <a:r>
                <a:rPr lang="en-US" altLang="en-US" sz="1100" b="1" dirty="0">
                  <a:solidFill>
                    <a:schemeClr val="tx1">
                      <a:lumMod val="50000"/>
                      <a:lumOff val="50000"/>
                    </a:schemeClr>
                  </a:solidFill>
                  <a:latin typeface="Candara" panose="020E0502030303020204" pitchFamily="34" charset="0"/>
                </a:rPr>
                <a:t>[television </a:t>
              </a:r>
              <a:r>
                <a:rPr lang="en-US" altLang="en-US" sz="1100" b="1" dirty="0" err="1">
                  <a:solidFill>
                    <a:schemeClr val="tx1">
                      <a:lumMod val="50000"/>
                      <a:lumOff val="50000"/>
                    </a:schemeClr>
                  </a:solidFill>
                  <a:latin typeface="Candara" panose="020E0502030303020204" pitchFamily="34" charset="0"/>
                </a:rPr>
                <a:t>programme</a:t>
              </a:r>
              <a:r>
                <a:rPr lang="en-US" altLang="en-US" sz="1100" b="1" dirty="0">
                  <a:solidFill>
                    <a:schemeClr val="tx1">
                      <a:lumMod val="50000"/>
                      <a:lumOff val="50000"/>
                    </a:schemeClr>
                  </a:solidFill>
                  <a:latin typeface="Candara" panose="020E0502030303020204" pitchFamily="34" charset="0"/>
                </a:rPr>
                <a:t>, online] 21:30 8/5/2014, BBC TWO, 60mins. </a:t>
              </a:r>
              <a:r>
                <a:rPr lang="en-US" altLang="en-US" sz="1100" b="1" dirty="0">
                  <a:solidFill>
                    <a:schemeClr val="tx1">
                      <a:lumMod val="50000"/>
                      <a:lumOff val="50000"/>
                    </a:schemeClr>
                  </a:solidFill>
                  <a:latin typeface="Candara" panose="020E0502030303020204" pitchFamily="34" charset="0"/>
                  <a:hlinkClick r:id="rId3"/>
                </a:rPr>
                <a:t>https://</a:t>
              </a:r>
              <a:r>
                <a:rPr lang="en-US" altLang="en-US" sz="1100" b="1" dirty="0" smtClean="0">
                  <a:solidFill>
                    <a:schemeClr val="tx1">
                      <a:lumMod val="50000"/>
                      <a:lumOff val="50000"/>
                    </a:schemeClr>
                  </a:solidFill>
                  <a:latin typeface="Candara" panose="020E0502030303020204" pitchFamily="34" charset="0"/>
                  <a:hlinkClick r:id="rId3"/>
                </a:rPr>
                <a:t>ls-video2.ces.strath.ac.uk/View.aspx?id=10857~5i~adregWkf8q</a:t>
              </a:r>
              <a:endParaRPr lang="en-GB" altLang="en-US" sz="1100" b="1" dirty="0">
                <a:solidFill>
                  <a:schemeClr val="tx1">
                    <a:lumMod val="50000"/>
                    <a:lumOff val="50000"/>
                  </a:schemeClr>
                </a:solidFill>
                <a:latin typeface="Candara" panose="020E0502030303020204" pitchFamily="34" charset="0"/>
              </a:endParaRPr>
            </a:p>
            <a:p>
              <a:pPr>
                <a:spcBef>
                  <a:spcPct val="0"/>
                </a:spcBef>
              </a:pPr>
              <a:r>
                <a:rPr lang="en-US" altLang="en-US" sz="1100" b="1" dirty="0" smtClean="0">
                  <a:solidFill>
                    <a:schemeClr val="tx1">
                      <a:lumMod val="50000"/>
                      <a:lumOff val="50000"/>
                    </a:schemeClr>
                  </a:solidFill>
                  <a:latin typeface="Candara" panose="020E0502030303020204" pitchFamily="34" charset="0"/>
                </a:rPr>
                <a:t> Time on Clip (20.20-23.43)</a:t>
              </a:r>
            </a:p>
          </p:txBody>
        </p:sp>
      </p:grpSp>
      <p:sp>
        <p:nvSpPr>
          <p:cNvPr id="6" name="Slide Number Placeholder 5"/>
          <p:cNvSpPr>
            <a:spLocks noGrp="1"/>
          </p:cNvSpPr>
          <p:nvPr>
            <p:ph type="sldNum" sz="quarter" idx="4294967295"/>
          </p:nvPr>
        </p:nvSpPr>
        <p:spPr/>
        <p:txBody>
          <a:bodyPr/>
          <a:lstStyle/>
          <a:p>
            <a:fld id="{E86F2E8C-0A13-4E69-9F47-17C03A55EB2A}" type="slidenum">
              <a:rPr lang="en-GB" smtClean="0"/>
              <a:t>47</a:t>
            </a:fld>
            <a:endParaRPr lang="en-GB"/>
          </a:p>
        </p:txBody>
      </p:sp>
    </p:spTree>
    <p:extLst>
      <p:ext uri="{BB962C8B-B14F-4D97-AF65-F5344CB8AC3E}">
        <p14:creationId xmlns:p14="http://schemas.microsoft.com/office/powerpoint/2010/main" val="4172399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44371" y="372345"/>
            <a:ext cx="3392275" cy="707886"/>
          </a:xfrm>
          <a:prstGeom prst="rect">
            <a:avLst/>
          </a:prstGeom>
        </p:spPr>
        <p:txBody>
          <a:bodyPr wrap="none">
            <a:spAutoFit/>
          </a:bodyPr>
          <a:lstStyle/>
          <a:p>
            <a:r>
              <a:rPr lang="en-GB" sz="4000" b="1" dirty="0">
                <a:latin typeface="Candara" panose="020E0502030303020204" pitchFamily="34" charset="0"/>
              </a:rPr>
              <a:t>“Lad Culture”?</a:t>
            </a:r>
          </a:p>
        </p:txBody>
      </p:sp>
      <p:sp>
        <p:nvSpPr>
          <p:cNvPr id="4" name="Round Diagonal Corner Rectangle 3"/>
          <p:cNvSpPr/>
          <p:nvPr/>
        </p:nvSpPr>
        <p:spPr>
          <a:xfrm>
            <a:off x="384098" y="1642938"/>
            <a:ext cx="3638967" cy="3960000"/>
          </a:xfrm>
          <a:prstGeom prst="round2DiagRect">
            <a:avLst/>
          </a:prstGeom>
          <a:solidFill>
            <a:schemeClr val="accent3">
              <a:lumMod val="20000"/>
              <a:lumOff val="80000"/>
            </a:schemeClr>
          </a:solidFill>
        </p:spPr>
        <p:txBody>
          <a:bodyPr wrap="square">
            <a:spAutoFit/>
          </a:bodyPr>
          <a:lstStyle/>
          <a:p>
            <a:r>
              <a:rPr lang="en-GB" sz="2400" b="1" dirty="0" smtClean="0">
                <a:solidFill>
                  <a:schemeClr val="accent3">
                    <a:lumMod val="75000"/>
                  </a:schemeClr>
                </a:solidFill>
                <a:latin typeface="Candara" panose="020E0502030303020204" pitchFamily="34" charset="0"/>
              </a:rPr>
              <a:t>On Friday night at Syndicate a young female fresher passed out about 1am. Nobody moved to help her get up but four boys crowded around taking </a:t>
            </a:r>
            <a:r>
              <a:rPr lang="en-GB" sz="2400" b="1" dirty="0" err="1" smtClean="0">
                <a:solidFill>
                  <a:schemeClr val="accent3">
                    <a:lumMod val="75000"/>
                  </a:schemeClr>
                </a:solidFill>
                <a:latin typeface="Candara" panose="020E0502030303020204" pitchFamily="34" charset="0"/>
              </a:rPr>
              <a:t>upskirt</a:t>
            </a:r>
            <a:r>
              <a:rPr lang="en-GB" sz="2400" b="1" dirty="0" smtClean="0">
                <a:solidFill>
                  <a:schemeClr val="accent3">
                    <a:lumMod val="75000"/>
                  </a:schemeClr>
                </a:solidFill>
                <a:latin typeface="Candara" panose="020E0502030303020204" pitchFamily="34" charset="0"/>
              </a:rPr>
              <a:t> photos. </a:t>
            </a:r>
          </a:p>
          <a:p>
            <a:r>
              <a:rPr lang="en-GB" sz="1600" b="1" dirty="0" err="1" smtClean="0">
                <a:solidFill>
                  <a:schemeClr val="tx1">
                    <a:lumMod val="50000"/>
                    <a:lumOff val="50000"/>
                  </a:schemeClr>
                </a:solidFill>
                <a:latin typeface="Candara" panose="020E0502030303020204" pitchFamily="34" charset="0"/>
              </a:rPr>
              <a:t>Freshers’</a:t>
            </a:r>
            <a:r>
              <a:rPr lang="en-GB" sz="1600" b="1" dirty="0" smtClean="0">
                <a:solidFill>
                  <a:schemeClr val="tx1">
                    <a:lumMod val="50000"/>
                    <a:lumOff val="50000"/>
                  </a:schemeClr>
                </a:solidFill>
                <a:latin typeface="Candara" panose="020E0502030303020204" pitchFamily="34" charset="0"/>
              </a:rPr>
              <a:t> week at Bristol University September 2013 via Facebook</a:t>
            </a:r>
            <a:endParaRPr lang="en-GB" sz="1600" b="1" dirty="0">
              <a:solidFill>
                <a:schemeClr val="tx1">
                  <a:lumMod val="50000"/>
                  <a:lumOff val="50000"/>
                </a:schemeClr>
              </a:solidFill>
              <a:latin typeface="Candara" panose="020E0502030303020204" pitchFamily="34" charset="0"/>
            </a:endParaRPr>
          </a:p>
        </p:txBody>
      </p:sp>
      <p:sp>
        <p:nvSpPr>
          <p:cNvPr id="5" name="Round Diagonal Corner Rectangle 4"/>
          <p:cNvSpPr/>
          <p:nvPr/>
        </p:nvSpPr>
        <p:spPr>
          <a:xfrm>
            <a:off x="7947629" y="1642938"/>
            <a:ext cx="3944384" cy="4016752"/>
          </a:xfrm>
          <a:prstGeom prst="round2DiagRect">
            <a:avLst/>
          </a:prstGeom>
          <a:solidFill>
            <a:schemeClr val="accent3">
              <a:lumMod val="20000"/>
              <a:lumOff val="80000"/>
            </a:schemeClr>
          </a:solidFill>
        </p:spPr>
        <p:txBody>
          <a:bodyPr wrap="square">
            <a:spAutoFit/>
          </a:bodyPr>
          <a:lstStyle/>
          <a:p>
            <a:r>
              <a:rPr lang="en-GB" sz="2400" b="1" dirty="0">
                <a:solidFill>
                  <a:schemeClr val="accent3">
                    <a:lumMod val="75000"/>
                  </a:schemeClr>
                </a:solidFill>
                <a:latin typeface="Candara" panose="020E0502030303020204" pitchFamily="34" charset="0"/>
              </a:rPr>
              <a:t>A rugby club at Oxford University has been banned from competing </a:t>
            </a:r>
            <a:r>
              <a:rPr lang="en-GB" sz="2400" b="1" dirty="0" smtClean="0">
                <a:solidFill>
                  <a:schemeClr val="accent3">
                    <a:lumMod val="75000"/>
                  </a:schemeClr>
                </a:solidFill>
                <a:latin typeface="Candara" panose="020E0502030303020204" pitchFamily="34" charset="0"/>
              </a:rPr>
              <a:t>&amp; </a:t>
            </a:r>
            <a:r>
              <a:rPr lang="en-GB" sz="2400" b="1" dirty="0">
                <a:solidFill>
                  <a:schemeClr val="accent3">
                    <a:lumMod val="75000"/>
                  </a:schemeClr>
                </a:solidFill>
                <a:latin typeface="Candara" panose="020E0502030303020204" pitchFamily="34" charset="0"/>
              </a:rPr>
              <a:t>had its leadership dismissed after organising a "free pussy" event, which instructed students to spike their dates' drinks.</a:t>
            </a:r>
          </a:p>
          <a:p>
            <a:r>
              <a:rPr lang="en-GB" sz="1600" b="1" dirty="0" err="1">
                <a:solidFill>
                  <a:schemeClr val="tx1">
                    <a:lumMod val="50000"/>
                    <a:lumOff val="50000"/>
                  </a:schemeClr>
                </a:solidFill>
                <a:latin typeface="Candara" panose="020E0502030303020204" pitchFamily="34" charset="0"/>
              </a:rPr>
              <a:t>Huffpo</a:t>
            </a:r>
            <a:r>
              <a:rPr lang="en-GB" sz="1600" b="1" dirty="0">
                <a:solidFill>
                  <a:schemeClr val="tx1">
                    <a:lumMod val="50000"/>
                    <a:lumOff val="50000"/>
                  </a:schemeClr>
                </a:solidFill>
                <a:latin typeface="Candara" panose="020E0502030303020204" pitchFamily="34" charset="0"/>
              </a:rPr>
              <a:t>, 5/11/13</a:t>
            </a:r>
          </a:p>
        </p:txBody>
      </p:sp>
      <p:grpSp>
        <p:nvGrpSpPr>
          <p:cNvPr id="9" name="Group 8"/>
          <p:cNvGrpSpPr/>
          <p:nvPr/>
        </p:nvGrpSpPr>
        <p:grpSpPr>
          <a:xfrm>
            <a:off x="4317533" y="1642938"/>
            <a:ext cx="3335628" cy="3960000"/>
            <a:chOff x="4219377" y="1582615"/>
            <a:chExt cx="3335628" cy="3851031"/>
          </a:xfrm>
        </p:grpSpPr>
        <p:pic>
          <p:nvPicPr>
            <p:cNvPr id="6" name="Content Placeholder 3" descr="o-ABERYSTWYTH-UNIVERSITY-570.jp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858" t="9244" r="874" b="5669"/>
            <a:stretch/>
          </p:blipFill>
          <p:spPr>
            <a:xfrm>
              <a:off x="4219377" y="1582615"/>
              <a:ext cx="3335628" cy="3851031"/>
            </a:xfrm>
            <a:prstGeom prst="round2DiagRect">
              <a:avLst/>
            </a:prstGeom>
          </p:spPr>
        </p:pic>
        <p:sp>
          <p:nvSpPr>
            <p:cNvPr id="7" name="Rectangle 6"/>
            <p:cNvSpPr/>
            <p:nvPr/>
          </p:nvSpPr>
          <p:spPr>
            <a:xfrm>
              <a:off x="4255185" y="3799156"/>
              <a:ext cx="3264012" cy="1589513"/>
            </a:xfrm>
            <a:prstGeom prst="round2DiagRect">
              <a:avLst/>
            </a:prstGeom>
          </p:spPr>
          <p:txBody>
            <a:bodyPr wrap="square">
              <a:spAutoFit/>
            </a:bodyPr>
            <a:lstStyle/>
            <a:p>
              <a:r>
                <a:rPr lang="en-GB" b="1" dirty="0">
                  <a:solidFill>
                    <a:schemeClr val="bg1"/>
                  </a:solidFill>
                  <a:latin typeface="Candara" panose="020E0502030303020204" pitchFamily="34" charset="0"/>
                </a:rPr>
                <a:t>Aberystwyth University men's cricket club (</a:t>
              </a:r>
              <a:r>
                <a:rPr lang="en-GB" b="1" dirty="0" err="1">
                  <a:solidFill>
                    <a:schemeClr val="bg1"/>
                  </a:solidFill>
                  <a:latin typeface="Candara" panose="020E0502030303020204" pitchFamily="34" charset="0"/>
                </a:rPr>
                <a:t>AUMCC</a:t>
              </a:r>
              <a:r>
                <a:rPr lang="en-GB" b="1" dirty="0">
                  <a:solidFill>
                    <a:schemeClr val="bg1"/>
                  </a:solidFill>
                  <a:latin typeface="Candara" panose="020E0502030303020204" pitchFamily="34" charset="0"/>
                </a:rPr>
                <a:t>) social last year. The team were banned from playing </a:t>
              </a:r>
              <a:r>
                <a:rPr lang="en-GB" b="1" dirty="0" smtClean="0">
                  <a:solidFill>
                    <a:schemeClr val="bg1"/>
                  </a:solidFill>
                  <a:latin typeface="Candara" panose="020E0502030303020204" pitchFamily="34" charset="0"/>
                </a:rPr>
                <a:t>&amp; </a:t>
              </a:r>
              <a:r>
                <a:rPr lang="en-GB" b="1" dirty="0">
                  <a:solidFill>
                    <a:schemeClr val="bg1"/>
                  </a:solidFill>
                  <a:latin typeface="Candara" panose="020E0502030303020204" pitchFamily="34" charset="0"/>
                </a:rPr>
                <a:t>had their funding withdrawn.</a:t>
              </a:r>
            </a:p>
          </p:txBody>
        </p:sp>
      </p:grpSp>
      <p:sp>
        <p:nvSpPr>
          <p:cNvPr id="2" name="Slide Number Placeholder 1"/>
          <p:cNvSpPr>
            <a:spLocks noGrp="1"/>
          </p:cNvSpPr>
          <p:nvPr>
            <p:ph type="sldNum" sz="quarter" idx="4294967295"/>
          </p:nvPr>
        </p:nvSpPr>
        <p:spPr/>
        <p:txBody>
          <a:bodyPr/>
          <a:lstStyle/>
          <a:p>
            <a:fld id="{E86F2E8C-0A13-4E69-9F47-17C03A55EB2A}" type="slidenum">
              <a:rPr lang="en-GB" smtClean="0"/>
              <a:t>48</a:t>
            </a:fld>
            <a:endParaRPr lang="en-GB"/>
          </a:p>
        </p:txBody>
      </p:sp>
    </p:spTree>
    <p:extLst>
      <p:ext uri="{BB962C8B-B14F-4D97-AF65-F5344CB8AC3E}">
        <p14:creationId xmlns:p14="http://schemas.microsoft.com/office/powerpoint/2010/main" val="32895976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21350142">
            <a:off x="314505" y="108411"/>
            <a:ext cx="3027144" cy="3846433"/>
          </a:xfrm>
          <a:prstGeom prst="round2DiagRect">
            <a:avLst/>
          </a:prstGeom>
          <a:solidFill>
            <a:schemeClr val="accent4">
              <a:lumMod val="20000"/>
              <a:lumOff val="80000"/>
            </a:schemeClr>
          </a:solidFill>
        </p:spPr>
        <p:txBody>
          <a:bodyPr wrap="square" rIns="324000" rtlCol="0">
            <a:spAutoFit/>
          </a:bodyPr>
          <a:lstStyle/>
          <a:p>
            <a:r>
              <a:rPr lang="en-GB" b="1" dirty="0" smtClean="0">
                <a:solidFill>
                  <a:srgbClr val="002060"/>
                </a:solidFill>
                <a:latin typeface="Candara" panose="020E0502030303020204" pitchFamily="34" charset="0"/>
                <a:cs typeface="Narkisim" panose="020E0502050101010101" pitchFamily="34" charset="-79"/>
              </a:rPr>
              <a:t>Edinburgh rugby players chant rape jokes at female students.</a:t>
            </a:r>
          </a:p>
          <a:p>
            <a:r>
              <a:rPr lang="en-GB" b="1" dirty="0" smtClean="0">
                <a:solidFill>
                  <a:srgbClr val="002060"/>
                </a:solidFill>
                <a:latin typeface="Candara" panose="020E0502030303020204" pitchFamily="34" charset="0"/>
              </a:rPr>
              <a:t>Boozed-up rugby players yelled jokes about “gang rape” at female students in the queue outside Edinburgh Students’ Union on Saturday night.</a:t>
            </a:r>
          </a:p>
          <a:p>
            <a:r>
              <a:rPr lang="en-GB" sz="1000" b="1" dirty="0" smtClean="0">
                <a:solidFill>
                  <a:srgbClr val="002060"/>
                </a:solidFill>
                <a:latin typeface="Candara" panose="020E0502030303020204" pitchFamily="34" charset="0"/>
                <a:cs typeface="Narkisim" panose="020E0502050101010101" pitchFamily="34" charset="-79"/>
              </a:rPr>
              <a:t>The Tab, 25/09/2014</a:t>
            </a:r>
            <a:endParaRPr lang="en-GB" sz="1000" b="1" dirty="0">
              <a:solidFill>
                <a:srgbClr val="002060"/>
              </a:solidFill>
              <a:latin typeface="Candara" panose="020E0502030303020204" pitchFamily="34" charset="0"/>
              <a:cs typeface="Narkisim" panose="020E0502050101010101" pitchFamily="34" charset="-79"/>
            </a:endParaRPr>
          </a:p>
        </p:txBody>
      </p:sp>
      <p:sp>
        <p:nvSpPr>
          <p:cNvPr id="2" name="Title 1"/>
          <p:cNvSpPr txBox="1">
            <a:spLocks/>
          </p:cNvSpPr>
          <p:nvPr/>
        </p:nvSpPr>
        <p:spPr bwMode="auto">
          <a:xfrm>
            <a:off x="3268459" y="75329"/>
            <a:ext cx="3735986" cy="1143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3600" b="1" dirty="0">
                <a:latin typeface="Candara" panose="020E0502030303020204" pitchFamily="34" charset="0"/>
                <a:ea typeface="ＭＳ Ｐゴシック" pitchFamily="-1" charset="-128"/>
              </a:rPr>
              <a:t>“Lad Culture</a:t>
            </a:r>
            <a:r>
              <a:rPr lang="en-GB" altLang="en-US" sz="3600" b="1" dirty="0" smtClean="0">
                <a:latin typeface="Candara" panose="020E0502030303020204" pitchFamily="34" charset="0"/>
                <a:ea typeface="ＭＳ Ｐゴシック" pitchFamily="-1" charset="-128"/>
              </a:rPr>
              <a:t>”?</a:t>
            </a:r>
            <a:endParaRPr lang="en-GB" altLang="en-US" sz="3600" b="1" dirty="0">
              <a:latin typeface="Candara" panose="020E0502030303020204" pitchFamily="34" charset="0"/>
              <a:ea typeface="ＭＳ Ｐゴシック" pitchFamily="-1" charset="-128"/>
            </a:endParaRPr>
          </a:p>
        </p:txBody>
      </p:sp>
      <p:grpSp>
        <p:nvGrpSpPr>
          <p:cNvPr id="17" name="Group 16"/>
          <p:cNvGrpSpPr/>
          <p:nvPr/>
        </p:nvGrpSpPr>
        <p:grpSpPr>
          <a:xfrm>
            <a:off x="3432433" y="1233518"/>
            <a:ext cx="4657491" cy="4876144"/>
            <a:chOff x="4312338" y="484093"/>
            <a:chExt cx="4449895" cy="4876144"/>
          </a:xfrm>
        </p:grpSpPr>
        <p:pic>
          <p:nvPicPr>
            <p:cNvPr id="5" name="Picture 5" descr="Screen Shot 2014-05-09 at 14.19.36.png"/>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98831" y="484093"/>
              <a:ext cx="4363402" cy="46350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6"/>
            <p:cNvSpPr txBox="1">
              <a:spLocks noChangeArrowheads="1"/>
            </p:cNvSpPr>
            <p:nvPr/>
          </p:nvSpPr>
          <p:spPr bwMode="auto">
            <a:xfrm>
              <a:off x="4312338" y="5098627"/>
              <a:ext cx="19539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1050" dirty="0">
                  <a:solidFill>
                    <a:schemeClr val="tx1">
                      <a:lumMod val="50000"/>
                      <a:lumOff val="50000"/>
                    </a:schemeClr>
                  </a:solidFill>
                  <a:latin typeface="+mn-lt"/>
                  <a:ea typeface="ＭＳ Ｐゴシック" pitchFamily="-1" charset="-128"/>
                </a:rPr>
                <a:t>The Independent, 15/11/2013</a:t>
              </a:r>
            </a:p>
          </p:txBody>
        </p:sp>
      </p:grpSp>
      <p:sp>
        <p:nvSpPr>
          <p:cNvPr id="10" name="Round Diagonal Corner Rectangle 9"/>
          <p:cNvSpPr/>
          <p:nvPr/>
        </p:nvSpPr>
        <p:spPr>
          <a:xfrm rot="472755">
            <a:off x="8449964" y="2940300"/>
            <a:ext cx="3551070" cy="3030617"/>
          </a:xfrm>
          <a:prstGeom prst="round2DiagRect">
            <a:avLst/>
          </a:prstGeom>
          <a:solidFill>
            <a:schemeClr val="accent4">
              <a:lumMod val="20000"/>
              <a:lumOff val="80000"/>
            </a:schemeClr>
          </a:solidFill>
          <a:ln w="3175">
            <a:noFill/>
          </a:ln>
        </p:spPr>
        <p:txBody>
          <a:bodyPr wrap="square">
            <a:spAutoFit/>
          </a:bodyPr>
          <a:lstStyle/>
          <a:p>
            <a:r>
              <a:rPr lang="en-GB" b="1" dirty="0" smtClean="0">
                <a:solidFill>
                  <a:srgbClr val="002060"/>
                </a:solidFill>
                <a:latin typeface="Candara" panose="020E0502030303020204" pitchFamily="34" charset="0"/>
              </a:rPr>
              <a:t>‘I found photos of me in pyjamas in my bed on some boys’ WhatsApp group,’ student Rosie Wilcox says. ‘They did the same to one of my friends and she wasn’t wearing anything… They thought it was really funny but she was devastated’</a:t>
            </a:r>
          </a:p>
          <a:p>
            <a:r>
              <a:rPr lang="en-GB" sz="1000" b="1" dirty="0" smtClean="0">
                <a:solidFill>
                  <a:srgbClr val="002060"/>
                </a:solidFill>
                <a:latin typeface="Candara" panose="020E0502030303020204" pitchFamily="34" charset="0"/>
              </a:rPr>
              <a:t>The Guardian: “Campus Nightmare”, 11/10/2014</a:t>
            </a:r>
            <a:endParaRPr lang="en-GB" sz="1000" b="1" dirty="0">
              <a:solidFill>
                <a:srgbClr val="002060"/>
              </a:solidFill>
              <a:latin typeface="Candara" panose="020E0502030303020204" pitchFamily="34" charset="0"/>
            </a:endParaRPr>
          </a:p>
        </p:txBody>
      </p:sp>
      <p:grpSp>
        <p:nvGrpSpPr>
          <p:cNvPr id="16" name="Group 15"/>
          <p:cNvGrpSpPr/>
          <p:nvPr/>
        </p:nvGrpSpPr>
        <p:grpSpPr>
          <a:xfrm rot="583431">
            <a:off x="8000311" y="1967597"/>
            <a:ext cx="4244868" cy="583637"/>
            <a:chOff x="263454" y="873078"/>
            <a:chExt cx="4244868" cy="583637"/>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54" y="873078"/>
              <a:ext cx="4191000" cy="3429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2713840" y="1210494"/>
              <a:ext cx="1794482" cy="246221"/>
            </a:xfrm>
            <a:prstGeom prst="rect">
              <a:avLst/>
            </a:prstGeom>
            <a:noFill/>
            <a:ln>
              <a:noFill/>
            </a:ln>
          </p:spPr>
          <p:txBody>
            <a:bodyPr wrap="square">
              <a:spAutoFit/>
            </a:bodyPr>
            <a:lstStyle/>
            <a:p>
              <a:r>
                <a:rPr lang="en-GB" sz="1000" b="1" dirty="0" smtClean="0">
                  <a:solidFill>
                    <a:srgbClr val="002060"/>
                  </a:solidFill>
                  <a:latin typeface="Candara" panose="020E0502030303020204" pitchFamily="34" charset="0"/>
                </a:rPr>
                <a:t>The Independent, 6/10/2014</a:t>
              </a:r>
              <a:endParaRPr lang="en-GB" sz="1000" b="1" dirty="0">
                <a:solidFill>
                  <a:srgbClr val="002060"/>
                </a:solidFill>
                <a:latin typeface="Candara" panose="020E0502030303020204" pitchFamily="34" charset="0"/>
              </a:endParaRPr>
            </a:p>
          </p:txBody>
        </p:sp>
      </p:grpSp>
      <p:sp>
        <p:nvSpPr>
          <p:cNvPr id="15" name="TextBox 14"/>
          <p:cNvSpPr txBox="1"/>
          <p:nvPr/>
        </p:nvSpPr>
        <p:spPr>
          <a:xfrm rot="21076579">
            <a:off x="280365" y="4262899"/>
            <a:ext cx="3194781" cy="1191816"/>
          </a:xfrm>
          <a:prstGeom prst="round2DiagRect">
            <a:avLst/>
          </a:prstGeom>
          <a:solidFill>
            <a:schemeClr val="accent4"/>
          </a:solidFill>
        </p:spPr>
        <p:txBody>
          <a:bodyPr wrap="square" rtlCol="0">
            <a:spAutoFit/>
          </a:bodyPr>
          <a:lstStyle/>
          <a:p>
            <a:r>
              <a:rPr lang="en-GB" b="1" dirty="0" smtClean="0">
                <a:solidFill>
                  <a:srgbClr val="002060"/>
                </a:solidFill>
                <a:latin typeface="Candara" panose="020E0502030303020204" pitchFamily="34" charset="0"/>
              </a:rPr>
              <a:t>Government orders inquiry over violence against women at universities </a:t>
            </a:r>
          </a:p>
          <a:p>
            <a:r>
              <a:rPr lang="en-GB" sz="1000" b="1" dirty="0" smtClean="0">
                <a:solidFill>
                  <a:srgbClr val="002060"/>
                </a:solidFill>
                <a:latin typeface="Candara" panose="020E0502030303020204" pitchFamily="34" charset="0"/>
              </a:rPr>
              <a:t>The Guardian 6/9/15</a:t>
            </a:r>
            <a:endParaRPr lang="en-GB" sz="1000" b="1" dirty="0">
              <a:solidFill>
                <a:srgbClr val="002060"/>
              </a:solidFill>
              <a:latin typeface="Candara" panose="020E0502030303020204" pitchFamily="34" charset="0"/>
            </a:endParaRPr>
          </a:p>
        </p:txBody>
      </p:sp>
      <p:grpSp>
        <p:nvGrpSpPr>
          <p:cNvPr id="18" name="Group 17"/>
          <p:cNvGrpSpPr/>
          <p:nvPr/>
        </p:nvGrpSpPr>
        <p:grpSpPr>
          <a:xfrm rot="668222">
            <a:off x="6720588" y="711893"/>
            <a:ext cx="5515768" cy="727017"/>
            <a:chOff x="3429820" y="5862930"/>
            <a:chExt cx="5515768" cy="727017"/>
          </a:xfrm>
        </p:grpSpPr>
        <p:pic>
          <p:nvPicPr>
            <p:cNvPr id="8" name="Picture 14" descr="Screen Shot 2014-05-09 at 14.33.42.png"/>
            <p:cNvPicPr>
              <a:picLocks noChangeAspect="1"/>
            </p:cNvPicPr>
            <p:nvPr/>
          </p:nvPicPr>
          <p:blipFill rotWithShape="1">
            <a:blip r:embed="rId5">
              <a:extLst>
                <a:ext uri="{28A0092B-C50C-407E-A947-70E740481C1C}">
                  <a14:useLocalDpi xmlns:a14="http://schemas.microsoft.com/office/drawing/2010/main" val="0"/>
                </a:ext>
              </a:extLst>
            </a:blip>
            <a:srcRect b="19927"/>
            <a:stretch/>
          </p:blipFill>
          <p:spPr bwMode="auto">
            <a:xfrm>
              <a:off x="3429820" y="5862930"/>
              <a:ext cx="5400976" cy="47511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
          <p:nvSpPr>
            <p:cNvPr id="9" name="TextBox 15"/>
            <p:cNvSpPr txBox="1">
              <a:spLocks noChangeArrowheads="1"/>
            </p:cNvSpPr>
            <p:nvPr/>
          </p:nvSpPr>
          <p:spPr bwMode="auto">
            <a:xfrm>
              <a:off x="5933447" y="6343726"/>
              <a:ext cx="3012141" cy="246221"/>
            </a:xfrm>
            <a:prstGeom prst="rect">
              <a:avLst/>
            </a:prstGeom>
            <a:noFill/>
            <a:ln w="9525">
              <a:no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1000" b="1" dirty="0">
                  <a:solidFill>
                    <a:srgbClr val="002060"/>
                  </a:solidFill>
                  <a:latin typeface="Candara" panose="020E0502030303020204" pitchFamily="34" charset="0"/>
                  <a:ea typeface="ＭＳ Ｐゴシック" pitchFamily="-1" charset="-128"/>
                </a:rPr>
                <a:t>The Times Higher Education Supplement, 8/3/2013</a:t>
              </a:r>
            </a:p>
          </p:txBody>
        </p:sp>
      </p:grpSp>
      <p:sp>
        <p:nvSpPr>
          <p:cNvPr id="3" name="Slide Number Placeholder 2"/>
          <p:cNvSpPr>
            <a:spLocks noGrp="1"/>
          </p:cNvSpPr>
          <p:nvPr>
            <p:ph type="sldNum" sz="quarter" idx="4294967295"/>
          </p:nvPr>
        </p:nvSpPr>
        <p:spPr/>
        <p:txBody>
          <a:bodyPr/>
          <a:lstStyle/>
          <a:p>
            <a:fld id="{E86F2E8C-0A13-4E69-9F47-17C03A55EB2A}" type="slidenum">
              <a:rPr lang="en-GB" smtClean="0"/>
              <a:t>49</a:t>
            </a:fld>
            <a:endParaRPr lang="en-GB"/>
          </a:p>
        </p:txBody>
      </p:sp>
    </p:spTree>
    <p:extLst>
      <p:ext uri="{BB962C8B-B14F-4D97-AF65-F5344CB8AC3E}">
        <p14:creationId xmlns:p14="http://schemas.microsoft.com/office/powerpoint/2010/main" val="395622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9668" y="802773"/>
            <a:ext cx="10532694" cy="4647426"/>
          </a:xfrm>
          <a:prstGeom prst="rect">
            <a:avLst/>
          </a:prstGeom>
        </p:spPr>
        <p:txBody>
          <a:bodyPr wrap="square">
            <a:spAutoFit/>
          </a:bodyPr>
          <a:lstStyle/>
          <a:p>
            <a:pPr algn="ctr"/>
            <a:r>
              <a:rPr lang="en-GB" sz="2800" b="1" dirty="0">
                <a:solidFill>
                  <a:srgbClr val="00B050"/>
                </a:solidFill>
                <a:latin typeface="Candara" panose="020E0502030303020204" pitchFamily="34" charset="0"/>
              </a:rPr>
              <a:t>It’s a lovely sunny day and you are sitting by the river on your own, no one else is around. Suddenly you hear splashing and screaming for help. A person is caught in the current and drowning.</a:t>
            </a:r>
          </a:p>
          <a:p>
            <a:pPr algn="ctr"/>
            <a:endParaRPr lang="en-GB" sz="2800" b="1" dirty="0">
              <a:solidFill>
                <a:srgbClr val="00B050"/>
              </a:solidFill>
              <a:latin typeface="Candara" panose="020E0502030303020204" pitchFamily="34" charset="0"/>
            </a:endParaRPr>
          </a:p>
          <a:p>
            <a:pPr algn="ctr"/>
            <a:r>
              <a:rPr lang="en-GB" sz="2800" b="1" dirty="0">
                <a:solidFill>
                  <a:srgbClr val="00B050"/>
                </a:solidFill>
                <a:latin typeface="Candara" panose="020E0502030303020204" pitchFamily="34" charset="0"/>
              </a:rPr>
              <a:t>You are the bystander. There is no mobile phone signal. You can swim. There is a life ring on the riverbank.</a:t>
            </a:r>
          </a:p>
          <a:p>
            <a:pPr algn="ctr"/>
            <a:endParaRPr lang="en-GB" sz="2800" b="1" dirty="0">
              <a:latin typeface="Candara" panose="020E0502030303020204" pitchFamily="34" charset="0"/>
            </a:endParaRPr>
          </a:p>
          <a:p>
            <a:pPr algn="ctr"/>
            <a:r>
              <a:rPr lang="en-GB" sz="4800" b="1" dirty="0" smtClean="0">
                <a:solidFill>
                  <a:srgbClr val="7030A0"/>
                </a:solidFill>
                <a:latin typeface="Candara" panose="020E0502030303020204" pitchFamily="34" charset="0"/>
              </a:rPr>
              <a:t>What do you do?</a:t>
            </a:r>
          </a:p>
          <a:p>
            <a:pPr algn="ctr"/>
            <a:endParaRPr lang="en-GB" sz="2800" dirty="0">
              <a:latin typeface="Franklin Gothic Heavy" panose="020B0903020102020204" pitchFamily="34" charset="0"/>
            </a:endParaRPr>
          </a:p>
          <a:p>
            <a:pPr algn="ctr"/>
            <a:r>
              <a:rPr lang="en-GB" sz="1200" dirty="0">
                <a:solidFill>
                  <a:schemeClr val="tx1">
                    <a:lumMod val="50000"/>
                    <a:lumOff val="50000"/>
                  </a:schemeClr>
                </a:solidFill>
              </a:rPr>
              <a:t>[</a:t>
            </a:r>
            <a:r>
              <a:rPr lang="en-GB" sz="1200" dirty="0" smtClean="0">
                <a:solidFill>
                  <a:schemeClr val="tx1">
                    <a:lumMod val="50000"/>
                    <a:lumOff val="50000"/>
                  </a:schemeClr>
                </a:solidFill>
              </a:rPr>
              <a:t>Adapted from Crapser, B. G., &amp; Stewart, A. L. (2014). </a:t>
            </a:r>
            <a:r>
              <a:rPr lang="en-GB" sz="1200" i="1" dirty="0" smtClean="0">
                <a:solidFill>
                  <a:schemeClr val="tx1">
                    <a:lumMod val="50000"/>
                    <a:lumOff val="50000"/>
                  </a:schemeClr>
                </a:solidFill>
              </a:rPr>
              <a:t>Men's Project: Sexual assault prevention program for college men program manual</a:t>
            </a:r>
            <a:r>
              <a:rPr lang="en-GB" sz="1200" dirty="0" smtClean="0">
                <a:solidFill>
                  <a:schemeClr val="tx1">
                    <a:lumMod val="50000"/>
                    <a:lumOff val="50000"/>
                  </a:schemeClr>
                </a:solidFill>
              </a:rPr>
              <a:t>. Storrs, CT: University of Connecticut,pp.26-27]</a:t>
            </a:r>
            <a:endParaRPr lang="en-GB" sz="1200" dirty="0">
              <a:solidFill>
                <a:schemeClr val="tx1">
                  <a:lumMod val="50000"/>
                  <a:lumOff val="50000"/>
                </a:schemeClr>
              </a:solidFill>
            </a:endParaRPr>
          </a:p>
        </p:txBody>
      </p:sp>
      <p:sp>
        <p:nvSpPr>
          <p:cNvPr id="2" name="Slide Number Placeholder 1"/>
          <p:cNvSpPr>
            <a:spLocks noGrp="1"/>
          </p:cNvSpPr>
          <p:nvPr>
            <p:ph type="sldNum" sz="quarter" idx="10"/>
          </p:nvPr>
        </p:nvSpPr>
        <p:spPr/>
        <p:txBody>
          <a:bodyPr/>
          <a:lstStyle/>
          <a:p>
            <a:fld id="{66F65FB4-4995-4333-AAF6-F87CB16DE276}" type="slidenum">
              <a:rPr lang="en-GB" smtClean="0"/>
              <a:t>5</a:t>
            </a:fld>
            <a:endParaRPr lang="en-GB"/>
          </a:p>
        </p:txBody>
      </p:sp>
    </p:spTree>
    <p:extLst>
      <p:ext uri="{BB962C8B-B14F-4D97-AF65-F5344CB8AC3E}">
        <p14:creationId xmlns:p14="http://schemas.microsoft.com/office/powerpoint/2010/main" val="4029415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1510" y="5873694"/>
            <a:ext cx="6168980" cy="246221"/>
          </a:xfrm>
          <a:prstGeom prst="rect">
            <a:avLst/>
          </a:prstGeom>
          <a:noFill/>
        </p:spPr>
        <p:txBody>
          <a:bodyPr wrap="square">
            <a:spAutoFit/>
          </a:bodyPr>
          <a:lstStyle/>
          <a:p>
            <a:pPr>
              <a:defRPr/>
            </a:pPr>
            <a:r>
              <a:rPr lang="en-GB" sz="1000" dirty="0">
                <a:solidFill>
                  <a:schemeClr val="tx1">
                    <a:lumMod val="50000"/>
                    <a:lumOff val="50000"/>
                  </a:schemeClr>
                </a:solidFill>
                <a:ea typeface="Arial" pitchFamily="-84" charset="0"/>
                <a:cs typeface="Arial" pitchFamily="-84" charset="0"/>
              </a:rPr>
              <a:t>Ideas incorporated from </a:t>
            </a:r>
            <a:r>
              <a:rPr lang="en-GB" sz="1000" dirty="0" err="1">
                <a:solidFill>
                  <a:schemeClr val="tx1">
                    <a:lumMod val="50000"/>
                    <a:lumOff val="50000"/>
                  </a:schemeClr>
                </a:solidFill>
                <a:ea typeface="Arial" pitchFamily="-84" charset="0"/>
                <a:cs typeface="Arial" pitchFamily="-84" charset="0"/>
              </a:rPr>
              <a:t>ccasayourworld.com</a:t>
            </a:r>
            <a:r>
              <a:rPr lang="en-GB" sz="1000" dirty="0">
                <a:solidFill>
                  <a:schemeClr val="tx1">
                    <a:lumMod val="50000"/>
                    <a:lumOff val="50000"/>
                  </a:schemeClr>
                </a:solidFill>
                <a:ea typeface="Arial" pitchFamily="-84" charset="0"/>
                <a:cs typeface="Arial" pitchFamily="-84" charset="0"/>
              </a:rPr>
              <a:t>; McMahon &amp; </a:t>
            </a:r>
            <a:r>
              <a:rPr lang="en-GB" sz="1000" dirty="0" err="1">
                <a:solidFill>
                  <a:schemeClr val="tx1">
                    <a:lumMod val="50000"/>
                    <a:lumOff val="50000"/>
                  </a:schemeClr>
                </a:solidFill>
                <a:ea typeface="Arial" pitchFamily="-84" charset="0"/>
                <a:cs typeface="Arial" pitchFamily="-84" charset="0"/>
              </a:rPr>
              <a:t>Banyard</a:t>
            </a:r>
            <a:r>
              <a:rPr lang="en-GB" sz="1000" dirty="0">
                <a:solidFill>
                  <a:schemeClr val="tx1">
                    <a:lumMod val="50000"/>
                    <a:lumOff val="50000"/>
                  </a:schemeClr>
                </a:solidFill>
                <a:ea typeface="Arial" pitchFamily="-84" charset="0"/>
                <a:cs typeface="Arial" pitchFamily="-84" charset="0"/>
              </a:rPr>
              <a:t>, 2012 DOI: 10.1177/1524838011426015 </a:t>
            </a:r>
          </a:p>
        </p:txBody>
      </p:sp>
      <p:graphicFrame>
        <p:nvGraphicFramePr>
          <p:cNvPr id="4" name="Diagram 3"/>
          <p:cNvGraphicFramePr/>
          <p:nvPr>
            <p:extLst/>
          </p:nvPr>
        </p:nvGraphicFramePr>
        <p:xfrm>
          <a:off x="2218592" y="376313"/>
          <a:ext cx="7754816" cy="5338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2"/>
          <p:cNvSpPr txBox="1">
            <a:spLocks noChangeArrowheads="1"/>
          </p:cNvSpPr>
          <p:nvPr/>
        </p:nvSpPr>
        <p:spPr bwMode="auto">
          <a:xfrm rot="18357221">
            <a:off x="3241055" y="3267075"/>
            <a:ext cx="2087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37931725" indent="-37474525"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600" b="1" i="1" dirty="0">
                <a:solidFill>
                  <a:schemeClr val="bg1"/>
                </a:solidFill>
              </a:rPr>
              <a:t>DISCRIMINATION</a:t>
            </a:r>
          </a:p>
        </p:txBody>
      </p:sp>
      <p:sp>
        <p:nvSpPr>
          <p:cNvPr id="3" name="Slide Number Placeholder 2"/>
          <p:cNvSpPr>
            <a:spLocks noGrp="1"/>
          </p:cNvSpPr>
          <p:nvPr>
            <p:ph type="sldNum" sz="quarter" idx="4294967295"/>
          </p:nvPr>
        </p:nvSpPr>
        <p:spPr/>
        <p:txBody>
          <a:bodyPr/>
          <a:lstStyle/>
          <a:p>
            <a:fld id="{E86F2E8C-0A13-4E69-9F47-17C03A55EB2A}" type="slidenum">
              <a:rPr lang="en-GB" smtClean="0"/>
              <a:t>50</a:t>
            </a:fld>
            <a:endParaRPr lang="en-GB"/>
          </a:p>
        </p:txBody>
      </p:sp>
    </p:spTree>
    <p:extLst>
      <p:ext uri="{BB962C8B-B14F-4D97-AF65-F5344CB8AC3E}">
        <p14:creationId xmlns:p14="http://schemas.microsoft.com/office/powerpoint/2010/main" val="42375345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273" y="1847780"/>
            <a:ext cx="4410374" cy="3231654"/>
          </a:xfrm>
          <a:prstGeom prst="rect">
            <a:avLst/>
          </a:prstGeom>
          <a:solidFill>
            <a:srgbClr val="00B0F0"/>
          </a:solidFill>
          <a:ln>
            <a:solidFill>
              <a:schemeClr val="tx2">
                <a:lumMod val="75000"/>
              </a:schemeClr>
            </a:solidFill>
          </a:ln>
        </p:spPr>
        <p:txBody>
          <a:bodyPr wrap="square">
            <a:spAutoFit/>
          </a:bodyPr>
          <a:lstStyle/>
          <a:p>
            <a:r>
              <a:rPr lang="en-GB" sz="3200" b="1" dirty="0" smtClean="0">
                <a:solidFill>
                  <a:schemeClr val="bg1"/>
                </a:solidFill>
                <a:latin typeface="Candara" panose="020E0502030303020204" pitchFamily="34" charset="0"/>
              </a:rPr>
              <a:t>“Men … report that they do not personally believe in many societal myths about masculinity but believe that other men do”</a:t>
            </a:r>
          </a:p>
          <a:p>
            <a:r>
              <a:rPr lang="en-GB" sz="1200" b="1" dirty="0" smtClean="0">
                <a:solidFill>
                  <a:schemeClr val="bg1"/>
                </a:solidFill>
                <a:latin typeface="Candara" panose="020E0502030303020204" pitchFamily="34" charset="0"/>
              </a:rPr>
              <a:t>(Fabiano et al., 2003)</a:t>
            </a:r>
          </a:p>
        </p:txBody>
      </p:sp>
      <p:sp>
        <p:nvSpPr>
          <p:cNvPr id="3" name="Rectangle 2"/>
          <p:cNvSpPr/>
          <p:nvPr/>
        </p:nvSpPr>
        <p:spPr>
          <a:xfrm>
            <a:off x="1517744" y="5524530"/>
            <a:ext cx="8014953" cy="707886"/>
          </a:xfrm>
          <a:prstGeom prst="rect">
            <a:avLst/>
          </a:prstGeom>
        </p:spPr>
        <p:txBody>
          <a:bodyPr wrap="square">
            <a:spAutoFit/>
          </a:bodyPr>
          <a:lstStyle/>
          <a:p>
            <a:r>
              <a:rPr lang="en-GB" sz="1000" dirty="0">
                <a:solidFill>
                  <a:schemeClr val="tx1">
                    <a:lumMod val="50000"/>
                    <a:lumOff val="50000"/>
                  </a:schemeClr>
                </a:solidFill>
              </a:rPr>
              <a:t>Fabiano, P. M., Perkins, H. W., Berkowitz, A., Linkenbach, J., &amp; Stark, C. (2003). Engaging men as social justice allies in ending violence against women: Evidence for a social norms approach. </a:t>
            </a:r>
            <a:r>
              <a:rPr lang="en-GB" sz="1000" i="1" dirty="0">
                <a:solidFill>
                  <a:schemeClr val="tx1">
                    <a:lumMod val="50000"/>
                    <a:lumOff val="50000"/>
                  </a:schemeClr>
                </a:solidFill>
              </a:rPr>
              <a:t>Journal of American College Health</a:t>
            </a:r>
            <a:r>
              <a:rPr lang="en-GB" sz="1000" dirty="0">
                <a:solidFill>
                  <a:schemeClr val="tx1">
                    <a:lumMod val="50000"/>
                    <a:lumOff val="50000"/>
                  </a:schemeClr>
                </a:solidFill>
              </a:rPr>
              <a:t>, 52(3), 105-112.</a:t>
            </a:r>
          </a:p>
          <a:p>
            <a:r>
              <a:rPr lang="en-GB" sz="1000" dirty="0">
                <a:solidFill>
                  <a:schemeClr val="tx1">
                    <a:lumMod val="50000"/>
                    <a:lumOff val="50000"/>
                  </a:schemeClr>
                </a:solidFill>
              </a:rPr>
              <a:t>Berkowitz, A. (2013). </a:t>
            </a:r>
            <a:r>
              <a:rPr lang="en-GB" sz="1000" i="1" dirty="0">
                <a:solidFill>
                  <a:schemeClr val="tx1">
                    <a:lumMod val="50000"/>
                    <a:lumOff val="50000"/>
                  </a:schemeClr>
                </a:solidFill>
              </a:rPr>
              <a:t>A Grassroots’ Guide to Fostering Healthy Norms to Reduce Violence in our </a:t>
            </a:r>
            <a:r>
              <a:rPr lang="en-GB" sz="1000" i="1" dirty="0" smtClean="0">
                <a:solidFill>
                  <a:schemeClr val="tx1">
                    <a:lumMod val="50000"/>
                    <a:lumOff val="50000"/>
                  </a:schemeClr>
                </a:solidFill>
              </a:rPr>
              <a:t>Communities: Social </a:t>
            </a:r>
            <a:r>
              <a:rPr lang="en-GB" sz="1000" i="1" dirty="0">
                <a:solidFill>
                  <a:schemeClr val="tx1">
                    <a:lumMod val="50000"/>
                    <a:lumOff val="50000"/>
                  </a:schemeClr>
                </a:solidFill>
              </a:rPr>
              <a:t>Norms Toolkit</a:t>
            </a:r>
            <a:r>
              <a:rPr lang="en-GB" sz="1000" dirty="0">
                <a:solidFill>
                  <a:schemeClr val="tx1">
                    <a:lumMod val="50000"/>
                    <a:lumOff val="50000"/>
                  </a:schemeClr>
                </a:solidFill>
              </a:rPr>
              <a:t>.  USA: CDC. Online at http://</a:t>
            </a:r>
            <a:r>
              <a:rPr lang="en-GB" sz="1000" dirty="0" smtClean="0">
                <a:solidFill>
                  <a:schemeClr val="tx1">
                    <a:lumMod val="50000"/>
                    <a:lumOff val="50000"/>
                  </a:schemeClr>
                </a:solidFill>
              </a:rPr>
              <a:t>www.alanberkowitz.com/Social_Norms_Violence_Prevention_Toolkit.pdf</a:t>
            </a:r>
            <a:endParaRPr lang="en-GB" sz="1000" dirty="0">
              <a:solidFill>
                <a:schemeClr val="tx1">
                  <a:lumMod val="50000"/>
                  <a:lumOff val="50000"/>
                </a:schemeClr>
              </a:solidFill>
            </a:endParaRPr>
          </a:p>
        </p:txBody>
      </p:sp>
      <p:sp>
        <p:nvSpPr>
          <p:cNvPr id="4" name="Rectangle 3"/>
          <p:cNvSpPr/>
          <p:nvPr/>
        </p:nvSpPr>
        <p:spPr>
          <a:xfrm>
            <a:off x="1061353" y="656289"/>
            <a:ext cx="10374094" cy="646331"/>
          </a:xfrm>
          <a:prstGeom prst="rect">
            <a:avLst/>
          </a:prstGeom>
        </p:spPr>
        <p:txBody>
          <a:bodyPr wrap="square">
            <a:spAutoFit/>
          </a:bodyPr>
          <a:lstStyle/>
          <a:p>
            <a:r>
              <a:rPr lang="en-GB" sz="3600" b="1" dirty="0" smtClean="0">
                <a:latin typeface="Candara" panose="020E0502030303020204" pitchFamily="34" charset="0"/>
              </a:rPr>
              <a:t>Research shows…</a:t>
            </a:r>
            <a:endParaRPr lang="en-GB" sz="1200" b="1" dirty="0">
              <a:solidFill>
                <a:schemeClr val="tx1">
                  <a:lumMod val="50000"/>
                  <a:lumOff val="50000"/>
                </a:schemeClr>
              </a:solidFill>
              <a:latin typeface="Candara" panose="020E0502030303020204" pitchFamily="34" charset="0"/>
            </a:endParaRPr>
          </a:p>
        </p:txBody>
      </p:sp>
      <p:sp>
        <p:nvSpPr>
          <p:cNvPr id="5" name="Rectangle 4"/>
          <p:cNvSpPr/>
          <p:nvPr/>
        </p:nvSpPr>
        <p:spPr>
          <a:xfrm>
            <a:off x="6317979" y="1847780"/>
            <a:ext cx="4721323" cy="3231654"/>
          </a:xfrm>
          <a:prstGeom prst="rect">
            <a:avLst/>
          </a:prstGeom>
          <a:solidFill>
            <a:srgbClr val="00B0F0"/>
          </a:solidFill>
          <a:ln>
            <a:solidFill>
              <a:schemeClr val="tx2">
                <a:lumMod val="75000"/>
              </a:schemeClr>
            </a:solidFill>
          </a:ln>
        </p:spPr>
        <p:txBody>
          <a:bodyPr wrap="square">
            <a:spAutoFit/>
          </a:bodyPr>
          <a:lstStyle/>
          <a:p>
            <a:r>
              <a:rPr lang="en-GB" sz="3200" b="1" dirty="0" smtClean="0">
                <a:solidFill>
                  <a:schemeClr val="bg1"/>
                </a:solidFill>
                <a:latin typeface="Candara" panose="020E0502030303020204" pitchFamily="34" charset="0"/>
              </a:rPr>
              <a:t>Men often underestimate the extent to which other men are uncomfortable with stereotypical (negative) masculine behaviour.</a:t>
            </a:r>
          </a:p>
          <a:p>
            <a:r>
              <a:rPr lang="en-GB" sz="1200" b="1" dirty="0" smtClean="0">
                <a:solidFill>
                  <a:schemeClr val="bg1"/>
                </a:solidFill>
                <a:latin typeface="Candara" panose="020E0502030303020204" pitchFamily="34" charset="0"/>
              </a:rPr>
              <a:t>(studies cited in Berkowitz, 2013)</a:t>
            </a:r>
            <a:endParaRPr lang="en-GB" sz="1200" b="1" dirty="0">
              <a:solidFill>
                <a:schemeClr val="bg1"/>
              </a:solidFill>
              <a:latin typeface="Candara" panose="020E0502030303020204" pitchFamily="34" charset="0"/>
            </a:endParaRPr>
          </a:p>
        </p:txBody>
      </p:sp>
      <p:sp>
        <p:nvSpPr>
          <p:cNvPr id="6" name="Slide Number Placeholder 5"/>
          <p:cNvSpPr>
            <a:spLocks noGrp="1"/>
          </p:cNvSpPr>
          <p:nvPr>
            <p:ph type="sldNum" sz="quarter" idx="4294967295"/>
          </p:nvPr>
        </p:nvSpPr>
        <p:spPr/>
        <p:txBody>
          <a:bodyPr/>
          <a:lstStyle/>
          <a:p>
            <a:fld id="{E86F2E8C-0A13-4E69-9F47-17C03A55EB2A}" type="slidenum">
              <a:rPr lang="en-GB" smtClean="0"/>
              <a:t>51</a:t>
            </a:fld>
            <a:endParaRPr lang="en-GB"/>
          </a:p>
        </p:txBody>
      </p:sp>
    </p:spTree>
    <p:extLst>
      <p:ext uri="{BB962C8B-B14F-4D97-AF65-F5344CB8AC3E}">
        <p14:creationId xmlns:p14="http://schemas.microsoft.com/office/powerpoint/2010/main" val="8154523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77833" y="382601"/>
            <a:ext cx="3064813" cy="646331"/>
          </a:xfrm>
          <a:prstGeom prst="rect">
            <a:avLst/>
          </a:prstGeom>
        </p:spPr>
        <p:txBody>
          <a:bodyPr wrap="none">
            <a:spAutoFit/>
          </a:bodyPr>
          <a:lstStyle/>
          <a:p>
            <a:r>
              <a:rPr lang="en-GB" sz="3600" b="1" dirty="0" smtClean="0">
                <a:latin typeface="Candara" panose="020E0502030303020204" pitchFamily="34" charset="0"/>
              </a:rPr>
              <a:t>Where We Are</a:t>
            </a:r>
            <a:endParaRPr lang="en-GB" sz="3600" b="1" dirty="0">
              <a:latin typeface="Candara" panose="020E0502030303020204" pitchFamily="34" charset="0"/>
            </a:endParaRPr>
          </a:p>
        </p:txBody>
      </p:sp>
      <p:grpSp>
        <p:nvGrpSpPr>
          <p:cNvPr id="2" name="Group 1"/>
          <p:cNvGrpSpPr/>
          <p:nvPr/>
        </p:nvGrpSpPr>
        <p:grpSpPr>
          <a:xfrm>
            <a:off x="3092357" y="1270000"/>
            <a:ext cx="6602725" cy="4368800"/>
            <a:chOff x="2751175" y="1270000"/>
            <a:chExt cx="6602725" cy="4368800"/>
          </a:xfrm>
          <a:scene3d>
            <a:camera prst="orthographicFront">
              <a:rot lat="0" lon="0" rev="0"/>
            </a:camera>
            <a:lightRig rig="glow" dir="t">
              <a:rot lat="0" lon="0" rev="4800000"/>
            </a:lightRig>
          </a:scene3d>
        </p:grpSpPr>
        <p:sp>
          <p:nvSpPr>
            <p:cNvPr id="7" name="Oval 6"/>
            <p:cNvSpPr/>
            <p:nvPr/>
          </p:nvSpPr>
          <p:spPr>
            <a:xfrm>
              <a:off x="2751175" y="1270000"/>
              <a:ext cx="4368800" cy="4368800"/>
            </a:xfrm>
            <a:prstGeom prst="ellipse">
              <a:avLst/>
            </a:prstGeom>
            <a:solidFill>
              <a:srgbClr val="92D050">
                <a:alpha val="90000"/>
              </a:srgbClr>
            </a:solidFill>
            <a:ln>
              <a:noFill/>
            </a:ln>
            <a:effectLst>
              <a:outerShdw blurRad="190500" dist="228600" dir="2700000" algn="ctr">
                <a:srgbClr val="000000">
                  <a:alpha val="30000"/>
                </a:srgbClr>
              </a:outerShdw>
            </a:effectLst>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latin typeface="Candara" panose="020E0502030303020204" pitchFamily="34" charset="0"/>
              </a:endParaRPr>
            </a:p>
          </p:txBody>
        </p:sp>
        <p:sp>
          <p:nvSpPr>
            <p:cNvPr id="8" name="Oval 7"/>
            <p:cNvSpPr/>
            <p:nvPr/>
          </p:nvSpPr>
          <p:spPr>
            <a:xfrm>
              <a:off x="5572656" y="1971698"/>
              <a:ext cx="3667102" cy="3667102"/>
            </a:xfrm>
            <a:prstGeom prst="ellipse">
              <a:avLst/>
            </a:prstGeom>
            <a:solidFill>
              <a:srgbClr val="C00000">
                <a:alpha val="80000"/>
              </a:srgbClr>
            </a:solidFill>
            <a:ln>
              <a:noFill/>
            </a:ln>
            <a:effectLst>
              <a:outerShdw blurRad="190500" dist="228600" dir="2700000" algn="ctr">
                <a:srgbClr val="000000">
                  <a:alpha val="30000"/>
                </a:srgbClr>
              </a:outerShdw>
            </a:effectLst>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latin typeface="Candara" panose="020E0502030303020204" pitchFamily="34" charset="0"/>
              </a:endParaRPr>
            </a:p>
          </p:txBody>
        </p:sp>
        <p:sp>
          <p:nvSpPr>
            <p:cNvPr id="10" name="Rectangle 9"/>
            <p:cNvSpPr/>
            <p:nvPr/>
          </p:nvSpPr>
          <p:spPr>
            <a:xfrm>
              <a:off x="2978994" y="3270357"/>
              <a:ext cx="2521723" cy="707886"/>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sz="2000" b="1" dirty="0" smtClean="0">
                  <a:latin typeface="Candara" panose="020E0502030303020204" pitchFamily="34" charset="0"/>
                </a:rPr>
                <a:t>Healthy &amp; Positive Behaviour (</a:t>
              </a:r>
              <a:r>
                <a:rPr lang="en-GB" sz="2000" b="1" dirty="0" smtClean="0">
                  <a:solidFill>
                    <a:schemeClr val="accent3">
                      <a:lumMod val="50000"/>
                    </a:schemeClr>
                  </a:solidFill>
                  <a:latin typeface="Candara" panose="020E0502030303020204" pitchFamily="34" charset="0"/>
                </a:rPr>
                <a:t>Majority</a:t>
              </a:r>
              <a:r>
                <a:rPr lang="en-GB" sz="2000" b="1" dirty="0" smtClean="0">
                  <a:latin typeface="Candara" panose="020E0502030303020204" pitchFamily="34" charset="0"/>
                </a:rPr>
                <a:t>)</a:t>
              </a:r>
              <a:endParaRPr lang="en-GB" sz="2000" b="1" dirty="0">
                <a:latin typeface="Candara" panose="020E0502030303020204" pitchFamily="34" charset="0"/>
              </a:endParaRPr>
            </a:p>
          </p:txBody>
        </p:sp>
        <p:sp>
          <p:nvSpPr>
            <p:cNvPr id="11" name="Rectangle 10"/>
            <p:cNvSpPr/>
            <p:nvPr/>
          </p:nvSpPr>
          <p:spPr>
            <a:xfrm>
              <a:off x="7090945" y="3270357"/>
              <a:ext cx="2262955" cy="1015663"/>
            </a:xfrm>
            <a:prstGeom prst="rect">
              <a:avLst/>
            </a:prstGeom>
            <a:ln>
              <a:noFill/>
            </a:ln>
            <a:effectLst>
              <a:outerShdw blurRad="190500" dist="228600" dir="2700000" algn="ctr">
                <a:srgbClr val="000000">
                  <a:alpha val="30000"/>
                </a:srgbClr>
              </a:outerShdw>
            </a:effectLst>
            <a:sp3d prstMaterial="matte">
              <a:bevelT w="127000" h="63500"/>
            </a:sp3d>
          </p:spPr>
          <p:txBody>
            <a:bodyPr wrap="square">
              <a:spAutoFit/>
            </a:bodyPr>
            <a:lstStyle/>
            <a:p>
              <a:pPr algn="ctr"/>
              <a:r>
                <a:rPr lang="en-GB" sz="2000" b="1" dirty="0" smtClean="0">
                  <a:latin typeface="Candara" panose="020E0502030303020204" pitchFamily="34" charset="0"/>
                </a:rPr>
                <a:t>Unacceptable Behaviour (</a:t>
              </a:r>
              <a:r>
                <a:rPr lang="en-GB" sz="2000" b="1" dirty="0" smtClean="0">
                  <a:solidFill>
                    <a:schemeClr val="accent2">
                      <a:lumMod val="50000"/>
                    </a:schemeClr>
                  </a:solidFill>
                  <a:latin typeface="Candara" panose="020E0502030303020204" pitchFamily="34" charset="0"/>
                </a:rPr>
                <a:t>Minority</a:t>
              </a:r>
              <a:r>
                <a:rPr lang="en-GB" sz="2000" b="1" dirty="0" smtClean="0">
                  <a:latin typeface="Candara" panose="020E0502030303020204" pitchFamily="34" charset="0"/>
                </a:rPr>
                <a:t>)</a:t>
              </a:r>
              <a:endParaRPr lang="en-GB" sz="2000" b="1" dirty="0">
                <a:latin typeface="Candara" panose="020E0502030303020204" pitchFamily="34" charset="0"/>
              </a:endParaRPr>
            </a:p>
          </p:txBody>
        </p:sp>
        <p:sp>
          <p:nvSpPr>
            <p:cNvPr id="12" name="Rectangle 11"/>
            <p:cNvSpPr/>
            <p:nvPr/>
          </p:nvSpPr>
          <p:spPr>
            <a:xfrm>
              <a:off x="5705957" y="3270357"/>
              <a:ext cx="1435009" cy="646331"/>
            </a:xfrm>
            <a:prstGeom prst="rect">
              <a:avLst/>
            </a:prstGeom>
            <a:ln>
              <a:noFill/>
            </a:ln>
            <a:effectLst>
              <a:outerShdw blurRad="190500" dist="228600" dir="2700000" algn="ctr">
                <a:srgbClr val="000000">
                  <a:alpha val="30000"/>
                </a:srgbClr>
              </a:outerShdw>
            </a:effectLst>
            <a:sp3d prstMaterial="matte">
              <a:bevelT w="127000" h="63500"/>
            </a:sp3d>
          </p:spPr>
          <p:txBody>
            <a:bodyPr wrap="none">
              <a:spAutoFit/>
            </a:bodyPr>
            <a:lstStyle/>
            <a:p>
              <a:pPr algn="ctr"/>
              <a:r>
                <a:rPr lang="en-GB" b="1" dirty="0" smtClean="0">
                  <a:solidFill>
                    <a:schemeClr val="bg1"/>
                  </a:solidFill>
                  <a:latin typeface="Candara" panose="020E0502030303020204" pitchFamily="34" charset="0"/>
                </a:rPr>
                <a:t>Problematic </a:t>
              </a:r>
            </a:p>
            <a:p>
              <a:pPr algn="ctr"/>
              <a:r>
                <a:rPr lang="en-GB" b="1" dirty="0" smtClean="0">
                  <a:solidFill>
                    <a:schemeClr val="bg1"/>
                  </a:solidFill>
                  <a:latin typeface="Candara" panose="020E0502030303020204" pitchFamily="34" charset="0"/>
                </a:rPr>
                <a:t>Behaviour</a:t>
              </a:r>
              <a:endParaRPr lang="en-GB" b="1" dirty="0">
                <a:solidFill>
                  <a:schemeClr val="bg1"/>
                </a:solidFill>
                <a:latin typeface="Candara" panose="020E0502030303020204" pitchFamily="34" charset="0"/>
              </a:endParaRPr>
            </a:p>
          </p:txBody>
        </p:sp>
      </p:grpSp>
      <p:pic>
        <p:nvPicPr>
          <p:cNvPr id="15" name="Picture 14"/>
          <p:cNvPicPr/>
          <p:nvPr/>
        </p:nvPicPr>
        <p:blipFill>
          <a:blip r:embed="rId2" cstate="print">
            <a:extLst>
              <a:ext uri="{28A0092B-C50C-407E-A947-70E740481C1C}">
                <a14:useLocalDpi xmlns:a14="http://schemas.microsoft.com/office/drawing/2010/main" val="0"/>
              </a:ext>
            </a:extLst>
          </a:blip>
          <a:srcRect l="9095" r="9095" b="2204"/>
          <a:stretch>
            <a:fillRect/>
          </a:stretch>
        </p:blipFill>
        <p:spPr>
          <a:xfrm>
            <a:off x="2337215" y="1146829"/>
            <a:ext cx="1737638" cy="212352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6" name="Picture 15"/>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8715983" y="1916164"/>
            <a:ext cx="979099" cy="106627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3" name="Slide Number Placeholder 2"/>
          <p:cNvSpPr>
            <a:spLocks noGrp="1"/>
          </p:cNvSpPr>
          <p:nvPr>
            <p:ph type="sldNum" sz="quarter" idx="4294967295"/>
          </p:nvPr>
        </p:nvSpPr>
        <p:spPr/>
        <p:txBody>
          <a:bodyPr/>
          <a:lstStyle/>
          <a:p>
            <a:fld id="{E86F2E8C-0A13-4E69-9F47-17C03A55EB2A}" type="slidenum">
              <a:rPr lang="en-GB" smtClean="0"/>
              <a:t>52</a:t>
            </a:fld>
            <a:endParaRPr lang="en-GB"/>
          </a:p>
        </p:txBody>
      </p:sp>
    </p:spTree>
    <p:extLst>
      <p:ext uri="{BB962C8B-B14F-4D97-AF65-F5344CB8AC3E}">
        <p14:creationId xmlns:p14="http://schemas.microsoft.com/office/powerpoint/2010/main" val="22218432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3724074" y="4332511"/>
            <a:ext cx="1092706" cy="1203765"/>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3" name="Picture 2"/>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8847484" y="4152403"/>
            <a:ext cx="1052974" cy="1209306"/>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4" name="Picture 3"/>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7179398" y="3187605"/>
            <a:ext cx="1068094" cy="120982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5" name="Picture 4"/>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5269757" y="2426127"/>
            <a:ext cx="1014665" cy="121484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6" name="Picture 5"/>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7498925" y="1003461"/>
            <a:ext cx="1096435" cy="122435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7" name="Picture 6"/>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3840479" y="753350"/>
            <a:ext cx="1113905" cy="120845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8" name="Picture 7"/>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2338114" y="2959266"/>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9" name="Cloud Callout 8"/>
          <p:cNvSpPr>
            <a:spLocks noChangeArrowheads="1"/>
          </p:cNvSpPr>
          <p:nvPr/>
        </p:nvSpPr>
        <p:spPr bwMode="auto">
          <a:xfrm>
            <a:off x="307801" y="681514"/>
            <a:ext cx="2514600" cy="1905000"/>
          </a:xfrm>
          <a:prstGeom prst="cloudCallout">
            <a:avLst>
              <a:gd name="adj1" fmla="val 35202"/>
              <a:gd name="adj2" fmla="val 65421"/>
            </a:avLst>
          </a:prstGeom>
          <a:solidFill>
            <a:schemeClr val="accent5">
              <a:lumMod val="75000"/>
            </a:schemeClr>
          </a:solidFill>
          <a:ln>
            <a:solidFill>
              <a:schemeClr val="accent1">
                <a:lumMod val="50000"/>
              </a:schemeClr>
            </a:solidFill>
            <a:headEnd/>
            <a:tailEnd/>
          </a:ln>
        </p:spPr>
        <p:style>
          <a:lnRef idx="1">
            <a:schemeClr val="accent4"/>
          </a:lnRef>
          <a:fillRef idx="2">
            <a:schemeClr val="accent4"/>
          </a:fillRef>
          <a:effectRef idx="1">
            <a:schemeClr val="accent4"/>
          </a:effectRef>
          <a:fontRef idx="minor">
            <a:schemeClr val="dk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dirty="0">
                <a:solidFill>
                  <a:schemeClr val="bg1"/>
                </a:solidFill>
                <a:latin typeface="+mj-lt"/>
              </a:rPr>
              <a:t>I’m uncomfortable but I’m the only </a:t>
            </a:r>
            <a:r>
              <a:rPr lang="en-GB" altLang="en-US" sz="1800" dirty="0" smtClean="0">
                <a:solidFill>
                  <a:schemeClr val="bg1"/>
                </a:solidFill>
                <a:latin typeface="+mj-lt"/>
              </a:rPr>
              <a:t>one</a:t>
            </a:r>
            <a:endParaRPr lang="en-GB" altLang="en-US" sz="1800" dirty="0">
              <a:solidFill>
                <a:schemeClr val="bg1"/>
              </a:solidFill>
              <a:latin typeface="+mj-lt"/>
            </a:endParaRPr>
          </a:p>
        </p:txBody>
      </p:sp>
      <p:sp>
        <p:nvSpPr>
          <p:cNvPr id="12" name="Oval Callout 11"/>
          <p:cNvSpPr>
            <a:spLocks noChangeArrowheads="1"/>
          </p:cNvSpPr>
          <p:nvPr/>
        </p:nvSpPr>
        <p:spPr bwMode="auto">
          <a:xfrm>
            <a:off x="6036398" y="1536600"/>
            <a:ext cx="1143000" cy="838200"/>
          </a:xfrm>
          <a:prstGeom prst="wedgeEllipseCallout">
            <a:avLst>
              <a:gd name="adj1" fmla="val -45759"/>
              <a:gd name="adj2" fmla="val 60687"/>
            </a:avLst>
          </a:prstGeom>
          <a:solidFill>
            <a:schemeClr val="accent5">
              <a:lumMod val="75000"/>
            </a:schemeClr>
          </a:solidFill>
          <a:ln>
            <a:solidFill>
              <a:schemeClr val="accent1">
                <a:lumMod val="50000"/>
              </a:schemeClr>
            </a:solidFill>
            <a:headEnd/>
            <a:tailEn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1600" dirty="0">
                <a:solidFill>
                  <a:schemeClr val="bg1"/>
                </a:solidFill>
                <a:latin typeface="+mj-lt"/>
              </a:rPr>
              <a:t>***</a:t>
            </a:r>
          </a:p>
          <a:p>
            <a:pPr algn="ctr">
              <a:defRPr/>
            </a:pPr>
            <a:r>
              <a:rPr lang="en-GB" sz="1600" dirty="0">
                <a:solidFill>
                  <a:schemeClr val="bg1"/>
                </a:solidFill>
                <a:latin typeface="+mj-lt"/>
              </a:rPr>
              <a:t>!!!</a:t>
            </a:r>
          </a:p>
          <a:p>
            <a:pPr algn="ctr">
              <a:defRPr/>
            </a:pPr>
            <a:r>
              <a:rPr lang="en-GB" sz="1600" dirty="0">
                <a:solidFill>
                  <a:schemeClr val="bg1"/>
                </a:solidFill>
                <a:latin typeface="+mj-lt"/>
              </a:rPr>
              <a:t>***</a:t>
            </a:r>
          </a:p>
        </p:txBody>
      </p:sp>
      <p:sp>
        <p:nvSpPr>
          <p:cNvPr id="10" name="Slide Number Placeholder 9"/>
          <p:cNvSpPr>
            <a:spLocks noGrp="1"/>
          </p:cNvSpPr>
          <p:nvPr>
            <p:ph type="sldNum" sz="quarter" idx="4294967295"/>
          </p:nvPr>
        </p:nvSpPr>
        <p:spPr/>
        <p:txBody>
          <a:bodyPr/>
          <a:lstStyle/>
          <a:p>
            <a:fld id="{E86F2E8C-0A13-4E69-9F47-17C03A55EB2A}" type="slidenum">
              <a:rPr lang="en-GB" smtClean="0"/>
              <a:t>53</a:t>
            </a:fld>
            <a:endParaRPr lang="en-GB"/>
          </a:p>
        </p:txBody>
      </p:sp>
    </p:spTree>
    <p:extLst>
      <p:ext uri="{BB962C8B-B14F-4D97-AF65-F5344CB8AC3E}">
        <p14:creationId xmlns:p14="http://schemas.microsoft.com/office/powerpoint/2010/main" val="28261409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5677565" y="2428897"/>
            <a:ext cx="1092706" cy="1203765"/>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4" name="Oval Callout 3"/>
          <p:cNvSpPr>
            <a:spLocks noChangeArrowheads="1"/>
          </p:cNvSpPr>
          <p:nvPr/>
        </p:nvSpPr>
        <p:spPr bwMode="auto">
          <a:xfrm>
            <a:off x="6543474" y="1445160"/>
            <a:ext cx="1143000" cy="838200"/>
          </a:xfrm>
          <a:prstGeom prst="wedgeEllipseCallout">
            <a:avLst>
              <a:gd name="adj1" fmla="val -45759"/>
              <a:gd name="adj2" fmla="val 60687"/>
            </a:avLst>
          </a:prstGeom>
          <a:solidFill>
            <a:schemeClr val="accent5">
              <a:lumMod val="75000"/>
            </a:schemeClr>
          </a:solidFill>
          <a:ln>
            <a:solidFill>
              <a:schemeClr val="accent1">
                <a:lumMod val="50000"/>
              </a:schemeClr>
            </a:solidFill>
            <a:headEnd/>
            <a:tailEn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1600" dirty="0">
                <a:solidFill>
                  <a:schemeClr val="bg1"/>
                </a:solidFill>
                <a:latin typeface="+mj-lt"/>
              </a:rPr>
              <a:t>***</a:t>
            </a:r>
          </a:p>
          <a:p>
            <a:pPr algn="ctr">
              <a:defRPr/>
            </a:pPr>
            <a:r>
              <a:rPr lang="en-GB" sz="1600" dirty="0">
                <a:solidFill>
                  <a:schemeClr val="bg1"/>
                </a:solidFill>
                <a:latin typeface="+mj-lt"/>
              </a:rPr>
              <a:t>!!!</a:t>
            </a:r>
          </a:p>
          <a:p>
            <a:pPr algn="ctr">
              <a:defRPr/>
            </a:pPr>
            <a:r>
              <a:rPr lang="en-GB" sz="1600" dirty="0">
                <a:solidFill>
                  <a:schemeClr val="bg1"/>
                </a:solidFill>
                <a:latin typeface="+mj-lt"/>
              </a:rPr>
              <a:t>***</a:t>
            </a:r>
          </a:p>
        </p:txBody>
      </p:sp>
      <p:pic>
        <p:nvPicPr>
          <p:cNvPr id="5" name="Picture 4"/>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2338114" y="2959266"/>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6" name="Picture 5"/>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3961867" y="933267"/>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7" name="Picture 6"/>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9160093" y="4264429"/>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8" name="Picture 7"/>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8474696" y="792578"/>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9" name="Picture 8"/>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7093485" y="3416466"/>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0" name="Picture 9"/>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4280774" y="4416829"/>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11" name="Rounded Rectangular Callout 10"/>
          <p:cNvSpPr/>
          <p:nvPr/>
        </p:nvSpPr>
        <p:spPr bwMode="auto">
          <a:xfrm>
            <a:off x="3238799" y="2313161"/>
            <a:ext cx="1371600" cy="854075"/>
          </a:xfrm>
          <a:prstGeom prst="wedgeRoundRectCallout">
            <a:avLst>
              <a:gd name="adj1" fmla="val -37041"/>
              <a:gd name="adj2" fmla="val 65598"/>
              <a:gd name="adj3" fmla="val 16667"/>
            </a:avLst>
          </a:prstGeom>
          <a:solidFill>
            <a:schemeClr val="accent5">
              <a:lumMod val="75000"/>
            </a:schemeClr>
          </a:solidFill>
          <a:ln>
            <a:solidFill>
              <a:schemeClr val="accent1">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dirty="0">
                <a:solidFill>
                  <a:schemeClr val="bg1"/>
                </a:solidFill>
                <a:latin typeface="+mj-lt"/>
              </a:rPr>
              <a:t>Don’t say stuff like that.</a:t>
            </a:r>
          </a:p>
        </p:txBody>
      </p:sp>
      <p:sp>
        <p:nvSpPr>
          <p:cNvPr id="2" name="Slide Number Placeholder 1"/>
          <p:cNvSpPr>
            <a:spLocks noGrp="1"/>
          </p:cNvSpPr>
          <p:nvPr>
            <p:ph type="sldNum" sz="quarter" idx="4294967295"/>
          </p:nvPr>
        </p:nvSpPr>
        <p:spPr/>
        <p:txBody>
          <a:bodyPr/>
          <a:lstStyle/>
          <a:p>
            <a:fld id="{E86F2E8C-0A13-4E69-9F47-17C03A55EB2A}" type="slidenum">
              <a:rPr lang="en-GB" smtClean="0"/>
              <a:t>54</a:t>
            </a:fld>
            <a:endParaRPr lang="en-GB"/>
          </a:p>
        </p:txBody>
      </p:sp>
    </p:spTree>
    <p:extLst>
      <p:ext uri="{BB962C8B-B14F-4D97-AF65-F5344CB8AC3E}">
        <p14:creationId xmlns:p14="http://schemas.microsoft.com/office/powerpoint/2010/main" val="23718613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958" y="445715"/>
            <a:ext cx="10970632" cy="923330"/>
          </a:xfrm>
          <a:prstGeom prst="rect">
            <a:avLst/>
          </a:prstGeom>
        </p:spPr>
        <p:txBody>
          <a:bodyPr wrap="none">
            <a:spAutoFit/>
          </a:bodyPr>
          <a:lstStyle/>
          <a:p>
            <a:r>
              <a:rPr lang="en-GB" b="1" dirty="0">
                <a:latin typeface="Candara" panose="020E0502030303020204" pitchFamily="34" charset="0"/>
              </a:rPr>
              <a:t>Social Norms </a:t>
            </a:r>
            <a:r>
              <a:rPr lang="en-GB" b="1" dirty="0" smtClean="0">
                <a:latin typeface="Candara" panose="020E0502030303020204" pitchFamily="34" charset="0"/>
              </a:rPr>
              <a:t>Feedback 1</a:t>
            </a:r>
          </a:p>
          <a:p>
            <a:endParaRPr lang="en-GB" b="1" dirty="0" smtClean="0">
              <a:latin typeface="Candara" panose="020E0502030303020204" pitchFamily="34" charset="0"/>
            </a:endParaRPr>
          </a:p>
          <a:p>
            <a:r>
              <a:rPr lang="en-GB" b="1" dirty="0">
                <a:latin typeface="Candara" panose="020E0502030303020204" pitchFamily="34" charset="0"/>
              </a:rPr>
              <a:t>Students at </a:t>
            </a:r>
            <a:r>
              <a:rPr lang="en-GB" b="1" dirty="0" smtClean="0">
                <a:latin typeface="Candara" panose="020E0502030303020204" pitchFamily="34" charset="0"/>
              </a:rPr>
              <a:t>Strathclyde </a:t>
            </a:r>
            <a:r>
              <a:rPr lang="en-GB" b="1" dirty="0">
                <a:latin typeface="Candara" panose="020E0502030303020204" pitchFamily="34" charset="0"/>
              </a:rPr>
              <a:t>rate themselves as less supportive of sexual violence and rape myths than their peers. </a:t>
            </a:r>
          </a:p>
        </p:txBody>
      </p:sp>
      <p:sp>
        <p:nvSpPr>
          <p:cNvPr id="11" name="Round Diagonal Corner Rectangle 10"/>
          <p:cNvSpPr/>
          <p:nvPr/>
        </p:nvSpPr>
        <p:spPr>
          <a:xfrm>
            <a:off x="1043796" y="1861058"/>
            <a:ext cx="5566554" cy="918102"/>
          </a:xfrm>
          <a:prstGeom prst="round2DiagRect">
            <a:avLst/>
          </a:prstGeom>
          <a:solidFill>
            <a:schemeClr val="accent6"/>
          </a:solidFill>
          <a:ln>
            <a:solidFill>
              <a:schemeClr val="accent3">
                <a:lumMod val="60000"/>
                <a:lumOff val="40000"/>
              </a:schemeClr>
            </a:solidFill>
          </a:ln>
        </p:spPr>
        <p:txBody>
          <a:bodyPr wrap="square" anchor="ctr" anchorCtr="0">
            <a:noAutofit/>
          </a:bodyPr>
          <a:lstStyle/>
          <a:p>
            <a:pPr>
              <a:lnSpc>
                <a:spcPct val="115000"/>
              </a:lnSpc>
              <a:spcAft>
                <a:spcPts val="1000"/>
              </a:spcAft>
            </a:pPr>
            <a:r>
              <a:rPr lang="en-GB" b="1" dirty="0">
                <a:solidFill>
                  <a:schemeClr val="bg1"/>
                </a:solidFill>
                <a:latin typeface="Candara" panose="020E0502030303020204" pitchFamily="34" charset="0"/>
                <a:ea typeface="Calibri"/>
                <a:cs typeface="Times New Roman"/>
              </a:rPr>
              <a:t>“Would stop sexual activity when asked to </a:t>
            </a:r>
            <a:r>
              <a:rPr lang="en-GB" b="1" dirty="0" smtClean="0">
                <a:solidFill>
                  <a:schemeClr val="bg1"/>
                </a:solidFill>
                <a:latin typeface="Candara" panose="020E0502030303020204" pitchFamily="34" charset="0"/>
                <a:ea typeface="Calibri"/>
                <a:cs typeface="Times New Roman"/>
              </a:rPr>
              <a:t/>
            </a:r>
            <a:br>
              <a:rPr lang="en-GB" b="1" dirty="0" smtClean="0">
                <a:solidFill>
                  <a:schemeClr val="bg1"/>
                </a:solidFill>
                <a:latin typeface="Candara" panose="020E0502030303020204" pitchFamily="34" charset="0"/>
                <a:ea typeface="Calibri"/>
                <a:cs typeface="Times New Roman"/>
              </a:rPr>
            </a:br>
            <a:r>
              <a:rPr lang="en-GB" b="1" dirty="0" smtClean="0">
                <a:solidFill>
                  <a:schemeClr val="bg1"/>
                </a:solidFill>
                <a:latin typeface="Candara" panose="020E0502030303020204" pitchFamily="34" charset="0"/>
                <a:ea typeface="Calibri"/>
                <a:cs typeface="Times New Roman"/>
              </a:rPr>
              <a:t>even </a:t>
            </a:r>
            <a:r>
              <a:rPr lang="en-GB" b="1" dirty="0">
                <a:solidFill>
                  <a:schemeClr val="bg1"/>
                </a:solidFill>
                <a:latin typeface="Candara" panose="020E0502030303020204" pitchFamily="34" charset="0"/>
                <a:ea typeface="Calibri"/>
                <a:cs typeface="Times New Roman"/>
              </a:rPr>
              <a:t>if aroused”</a:t>
            </a:r>
          </a:p>
        </p:txBody>
      </p:sp>
      <p:sp>
        <p:nvSpPr>
          <p:cNvPr id="12" name="Round Diagonal Corner Rectangle 11"/>
          <p:cNvSpPr/>
          <p:nvPr/>
        </p:nvSpPr>
        <p:spPr>
          <a:xfrm>
            <a:off x="2224896" y="3245975"/>
            <a:ext cx="5566554" cy="918102"/>
          </a:xfrm>
          <a:prstGeom prst="round2DiagRect">
            <a:avLst/>
          </a:prstGeom>
          <a:solidFill>
            <a:srgbClr val="7030A0"/>
          </a:solidFill>
        </p:spPr>
        <p:txBody>
          <a:bodyPr wrap="square" anchor="ctr" anchorCtr="0">
            <a:noAutofit/>
          </a:bodyPr>
          <a:lstStyle/>
          <a:p>
            <a:pPr>
              <a:lnSpc>
                <a:spcPct val="115000"/>
              </a:lnSpc>
              <a:spcAft>
                <a:spcPts val="1000"/>
              </a:spcAft>
            </a:pPr>
            <a:r>
              <a:rPr lang="en-GB" b="1" dirty="0">
                <a:solidFill>
                  <a:schemeClr val="bg1"/>
                </a:solidFill>
                <a:latin typeface="Candara" panose="020E0502030303020204" pitchFamily="34" charset="0"/>
                <a:ea typeface="Calibri"/>
                <a:cs typeface="Times New Roman"/>
              </a:rPr>
              <a:t>Agree: “When girls go to parties wearing </a:t>
            </a:r>
            <a:br>
              <a:rPr lang="en-GB" b="1" dirty="0">
                <a:solidFill>
                  <a:schemeClr val="bg1"/>
                </a:solidFill>
                <a:latin typeface="Candara" panose="020E0502030303020204" pitchFamily="34" charset="0"/>
                <a:ea typeface="Calibri"/>
                <a:cs typeface="Times New Roman"/>
              </a:rPr>
            </a:br>
            <a:r>
              <a:rPr lang="en-GB" b="1" dirty="0" smtClean="0">
                <a:solidFill>
                  <a:schemeClr val="bg1"/>
                </a:solidFill>
                <a:latin typeface="Candara" panose="020E0502030303020204" pitchFamily="34" charset="0"/>
                <a:ea typeface="Calibri"/>
                <a:cs typeface="Times New Roman"/>
              </a:rPr>
              <a:t>slutty </a:t>
            </a:r>
            <a:r>
              <a:rPr lang="en-GB" b="1" dirty="0">
                <a:solidFill>
                  <a:schemeClr val="bg1"/>
                </a:solidFill>
                <a:latin typeface="Candara" panose="020E0502030303020204" pitchFamily="34" charset="0"/>
                <a:ea typeface="Calibri"/>
                <a:cs typeface="Times New Roman"/>
              </a:rPr>
              <a:t>clothes they are asking for trouble”</a:t>
            </a:r>
          </a:p>
        </p:txBody>
      </p:sp>
      <p:graphicFrame>
        <p:nvGraphicFramePr>
          <p:cNvPr id="13" name="Table 12"/>
          <p:cNvGraphicFramePr>
            <a:graphicFrameLocks noGrp="1"/>
          </p:cNvGraphicFramePr>
          <p:nvPr>
            <p:extLst/>
          </p:nvPr>
        </p:nvGraphicFramePr>
        <p:xfrm>
          <a:off x="7266198" y="3365687"/>
          <a:ext cx="2888938" cy="956618"/>
        </p:xfrm>
        <a:graphic>
          <a:graphicData uri="http://schemas.openxmlformats.org/drawingml/2006/table">
            <a:tbl>
              <a:tblPr/>
              <a:tblGrid>
                <a:gridCol w="1444469">
                  <a:extLst>
                    <a:ext uri="{9D8B030D-6E8A-4147-A177-3AD203B41FA5}">
                      <a16:colId xmlns:a16="http://schemas.microsoft.com/office/drawing/2014/main" val="398889990"/>
                    </a:ext>
                  </a:extLst>
                </a:gridCol>
                <a:gridCol w="1444469">
                  <a:extLst>
                    <a:ext uri="{9D8B030D-6E8A-4147-A177-3AD203B41FA5}">
                      <a16:colId xmlns:a16="http://schemas.microsoft.com/office/drawing/2014/main" val="1477469606"/>
                    </a:ext>
                  </a:extLst>
                </a:gridCol>
              </a:tblGrid>
              <a:tr h="242876">
                <a:tc gridSpan="2">
                  <a:txBody>
                    <a:bodyPr/>
                    <a:lstStyle/>
                    <a:p>
                      <a:pPr algn="ctr">
                        <a:lnSpc>
                          <a:spcPct val="115000"/>
                        </a:lnSpc>
                        <a:spcAft>
                          <a:spcPts val="0"/>
                        </a:spcAft>
                      </a:pPr>
                      <a:r>
                        <a:rPr lang="en-GB" sz="1600" b="0" dirty="0">
                          <a:effectLst/>
                          <a:latin typeface="+mn-lt"/>
                          <a:ea typeface="Calibri"/>
                          <a:cs typeface="Times New Roman"/>
                        </a:rPr>
                        <a:t>NORM</a:t>
                      </a: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919075982"/>
                  </a:ext>
                </a:extLst>
              </a:tr>
              <a:tr h="230216">
                <a:tc>
                  <a:txBody>
                    <a:bodyPr/>
                    <a:lstStyle/>
                    <a:p>
                      <a:pPr algn="ctr">
                        <a:lnSpc>
                          <a:spcPct val="115000"/>
                        </a:lnSpc>
                        <a:spcAft>
                          <a:spcPts val="0"/>
                        </a:spcAft>
                      </a:pPr>
                      <a:r>
                        <a:rPr lang="en-GB" sz="1400" b="0" dirty="0">
                          <a:effectLst/>
                          <a:latin typeface="+mn-lt"/>
                          <a:ea typeface="Calibri"/>
                          <a:cs typeface="Times New Roman"/>
                        </a:rPr>
                        <a:t>Actual (self)</a:t>
                      </a: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GB" sz="1400" b="0" dirty="0">
                          <a:effectLst/>
                          <a:latin typeface="+mn-lt"/>
                          <a:ea typeface="Calibri"/>
                          <a:cs typeface="Times New Roman"/>
                        </a:rPr>
                        <a:t>Perceived (Peers)</a:t>
                      </a: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50357482"/>
                  </a:ext>
                </a:extLst>
              </a:tr>
              <a:tr h="430838">
                <a:tc>
                  <a:txBody>
                    <a:bodyPr/>
                    <a:lstStyle/>
                    <a:p>
                      <a:pPr algn="ctr">
                        <a:lnSpc>
                          <a:spcPct val="115000"/>
                        </a:lnSpc>
                        <a:spcAft>
                          <a:spcPts val="1000"/>
                        </a:spcAft>
                      </a:pPr>
                      <a:r>
                        <a:rPr lang="en-GB" sz="1600" b="0" dirty="0" smtClean="0">
                          <a:solidFill>
                            <a:srgbClr val="00B050"/>
                          </a:solidFill>
                          <a:effectLst/>
                          <a:latin typeface="Franklin Gothic Heavy" panose="020B0903020102020204" pitchFamily="34" charset="0"/>
                          <a:ea typeface="Calibri"/>
                          <a:cs typeface="Times New Roman"/>
                        </a:rPr>
                        <a:t>2.1%</a:t>
                      </a:r>
                      <a:endParaRPr lang="en-GB" sz="1600" b="0" dirty="0">
                        <a:solidFill>
                          <a:srgbClr val="00B050"/>
                        </a:solidFill>
                        <a:effectLst/>
                        <a:latin typeface="Franklin Gothic Heavy" panose="020B0903020102020204" pitchFamily="34" charset="0"/>
                        <a:ea typeface="Calibri"/>
                        <a:cs typeface="Times New Roman"/>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1000"/>
                        </a:spcAft>
                      </a:pPr>
                      <a:r>
                        <a:rPr lang="en-GB" sz="1600" b="0" dirty="0" smtClean="0">
                          <a:solidFill>
                            <a:srgbClr val="FF0000"/>
                          </a:solidFill>
                          <a:effectLst/>
                          <a:latin typeface="Franklin Gothic Heavy" panose="020B0903020102020204" pitchFamily="34" charset="0"/>
                          <a:ea typeface="Calibri"/>
                          <a:cs typeface="Times New Roman"/>
                        </a:rPr>
                        <a:t>30%</a:t>
                      </a:r>
                      <a:endParaRPr lang="en-GB" sz="1600" b="0" dirty="0">
                        <a:solidFill>
                          <a:srgbClr val="FF0000"/>
                        </a:solidFill>
                        <a:effectLst/>
                        <a:latin typeface="Franklin Gothic Heavy" panose="020B0903020102020204" pitchFamily="34" charset="0"/>
                        <a:ea typeface="Calibri"/>
                        <a:cs typeface="Times New Roman"/>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99827975"/>
                  </a:ext>
                </a:extLst>
              </a:tr>
            </a:tbl>
          </a:graphicData>
        </a:graphic>
      </p:graphicFrame>
      <p:sp>
        <p:nvSpPr>
          <p:cNvPr id="15" name="Round Diagonal Corner Rectangle 14"/>
          <p:cNvSpPr/>
          <p:nvPr/>
        </p:nvSpPr>
        <p:spPr>
          <a:xfrm>
            <a:off x="3172334" y="4594692"/>
            <a:ext cx="5566554" cy="918102"/>
          </a:xfrm>
          <a:prstGeom prst="round2DiagRect">
            <a:avLst/>
          </a:prstGeom>
          <a:solidFill>
            <a:schemeClr val="accent1"/>
          </a:solidFill>
        </p:spPr>
        <p:txBody>
          <a:bodyPr wrap="square" anchor="ctr" anchorCtr="0">
            <a:noAutofit/>
          </a:bodyPr>
          <a:lstStyle/>
          <a:p>
            <a:pPr>
              <a:lnSpc>
                <a:spcPct val="115000"/>
              </a:lnSpc>
              <a:spcAft>
                <a:spcPts val="1000"/>
              </a:spcAft>
            </a:pPr>
            <a:r>
              <a:rPr lang="en-GB" b="1" dirty="0">
                <a:solidFill>
                  <a:schemeClr val="bg1"/>
                </a:solidFill>
                <a:latin typeface="Candara" panose="020E0502030303020204" pitchFamily="34" charset="0"/>
                <a:ea typeface="Calibri"/>
                <a:cs typeface="Times New Roman"/>
              </a:rPr>
              <a:t>Agree: “If a girl doesn’t physically resist sex </a:t>
            </a:r>
            <a:r>
              <a:rPr lang="en-GB" b="1" dirty="0" smtClean="0">
                <a:solidFill>
                  <a:schemeClr val="bg1"/>
                </a:solidFill>
                <a:latin typeface="Candara" panose="020E0502030303020204" pitchFamily="34" charset="0"/>
                <a:ea typeface="Calibri"/>
                <a:cs typeface="Times New Roman"/>
              </a:rPr>
              <a:t>– </a:t>
            </a:r>
            <a:br>
              <a:rPr lang="en-GB" b="1" dirty="0" smtClean="0">
                <a:solidFill>
                  <a:schemeClr val="bg1"/>
                </a:solidFill>
                <a:latin typeface="Candara" panose="020E0502030303020204" pitchFamily="34" charset="0"/>
                <a:ea typeface="Calibri"/>
                <a:cs typeface="Times New Roman"/>
              </a:rPr>
            </a:br>
            <a:r>
              <a:rPr lang="en-GB" b="1" dirty="0" smtClean="0">
                <a:solidFill>
                  <a:schemeClr val="bg1"/>
                </a:solidFill>
                <a:latin typeface="Candara" panose="020E0502030303020204" pitchFamily="34" charset="0"/>
                <a:ea typeface="Calibri"/>
                <a:cs typeface="Times New Roman"/>
              </a:rPr>
              <a:t>even </a:t>
            </a:r>
            <a:r>
              <a:rPr lang="en-GB" b="1" dirty="0">
                <a:solidFill>
                  <a:schemeClr val="bg1"/>
                </a:solidFill>
                <a:latin typeface="Candara" panose="020E0502030303020204" pitchFamily="34" charset="0"/>
                <a:ea typeface="Calibri"/>
                <a:cs typeface="Times New Roman"/>
              </a:rPr>
              <a:t>if protesting verbally - it really can’t be considered rape”</a:t>
            </a:r>
          </a:p>
        </p:txBody>
      </p:sp>
      <p:graphicFrame>
        <p:nvGraphicFramePr>
          <p:cNvPr id="7" name="Table 6"/>
          <p:cNvGraphicFramePr>
            <a:graphicFrameLocks noGrp="1"/>
          </p:cNvGraphicFramePr>
          <p:nvPr>
            <p:extLst/>
          </p:nvPr>
        </p:nvGraphicFramePr>
        <p:xfrm>
          <a:off x="6085098" y="2100483"/>
          <a:ext cx="2888938" cy="956618"/>
        </p:xfrm>
        <a:graphic>
          <a:graphicData uri="http://schemas.openxmlformats.org/drawingml/2006/table">
            <a:tbl>
              <a:tblPr/>
              <a:tblGrid>
                <a:gridCol w="1444469">
                  <a:extLst>
                    <a:ext uri="{9D8B030D-6E8A-4147-A177-3AD203B41FA5}">
                      <a16:colId xmlns:a16="http://schemas.microsoft.com/office/drawing/2014/main" val="20001"/>
                    </a:ext>
                  </a:extLst>
                </a:gridCol>
                <a:gridCol w="1444469">
                  <a:extLst>
                    <a:ext uri="{9D8B030D-6E8A-4147-A177-3AD203B41FA5}">
                      <a16:colId xmlns:a16="http://schemas.microsoft.com/office/drawing/2014/main" val="20002"/>
                    </a:ext>
                  </a:extLst>
                </a:gridCol>
              </a:tblGrid>
              <a:tr h="0">
                <a:tc gridSpan="2">
                  <a:txBody>
                    <a:bodyPr/>
                    <a:lstStyle/>
                    <a:p>
                      <a:pPr algn="ctr">
                        <a:lnSpc>
                          <a:spcPct val="115000"/>
                        </a:lnSpc>
                        <a:spcAft>
                          <a:spcPts val="0"/>
                        </a:spcAft>
                      </a:pPr>
                      <a:r>
                        <a:rPr lang="en-GB" sz="1600" b="0" dirty="0">
                          <a:effectLst/>
                          <a:latin typeface="+mn-lt"/>
                          <a:ea typeface="Calibri"/>
                          <a:cs typeface="Times New Roman"/>
                        </a:rPr>
                        <a:t>NORM</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230216">
                <a:tc>
                  <a:txBody>
                    <a:bodyPr/>
                    <a:lstStyle/>
                    <a:p>
                      <a:pPr algn="ctr">
                        <a:lnSpc>
                          <a:spcPct val="115000"/>
                        </a:lnSpc>
                        <a:spcAft>
                          <a:spcPts val="0"/>
                        </a:spcAft>
                      </a:pPr>
                      <a:r>
                        <a:rPr lang="en-GB" sz="1400" b="0" dirty="0">
                          <a:effectLst/>
                          <a:latin typeface="+mn-lt"/>
                          <a:ea typeface="Calibri"/>
                          <a:cs typeface="Times New Roman"/>
                        </a:rPr>
                        <a:t>Actual (self)</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GB" sz="1400" b="0" dirty="0">
                          <a:effectLst/>
                          <a:latin typeface="+mn-lt"/>
                          <a:ea typeface="Calibri"/>
                          <a:cs typeface="Times New Roman"/>
                        </a:rPr>
                        <a:t>Perceived (Peers)</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30838">
                <a:tc>
                  <a:txBody>
                    <a:bodyPr/>
                    <a:lstStyle/>
                    <a:p>
                      <a:pPr algn="ctr">
                        <a:lnSpc>
                          <a:spcPct val="115000"/>
                        </a:lnSpc>
                        <a:spcAft>
                          <a:spcPts val="1000"/>
                        </a:spcAft>
                      </a:pPr>
                      <a:r>
                        <a:rPr lang="en-GB" sz="1600" b="0" dirty="0">
                          <a:solidFill>
                            <a:srgbClr val="00B050"/>
                          </a:solidFill>
                          <a:effectLst/>
                          <a:latin typeface="Franklin Gothic Heavy" panose="020B0903020102020204" pitchFamily="34" charset="0"/>
                          <a:ea typeface="Calibri"/>
                          <a:cs typeface="Times New Roman"/>
                        </a:rPr>
                        <a:t>88.4%</a:t>
                      </a: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1000"/>
                        </a:spcAft>
                      </a:pPr>
                      <a:r>
                        <a:rPr lang="en-GB" sz="1600" b="0" dirty="0">
                          <a:solidFill>
                            <a:srgbClr val="FF0000"/>
                          </a:solidFill>
                          <a:effectLst/>
                          <a:latin typeface="Franklin Gothic Heavy" panose="020B0903020102020204" pitchFamily="34" charset="0"/>
                          <a:ea typeface="Calibri"/>
                          <a:cs typeface="Times New Roman"/>
                        </a:rPr>
                        <a:t>79.9%</a:t>
                      </a: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nvPr>
        </p:nvGraphicFramePr>
        <p:xfrm>
          <a:off x="8252090" y="4752920"/>
          <a:ext cx="2888938" cy="913069"/>
        </p:xfrm>
        <a:graphic>
          <a:graphicData uri="http://schemas.openxmlformats.org/drawingml/2006/table">
            <a:tbl>
              <a:tblPr/>
              <a:tblGrid>
                <a:gridCol w="1444469">
                  <a:extLst>
                    <a:ext uri="{9D8B030D-6E8A-4147-A177-3AD203B41FA5}">
                      <a16:colId xmlns:a16="http://schemas.microsoft.com/office/drawing/2014/main" val="398889990"/>
                    </a:ext>
                  </a:extLst>
                </a:gridCol>
                <a:gridCol w="1444469">
                  <a:extLst>
                    <a:ext uri="{9D8B030D-6E8A-4147-A177-3AD203B41FA5}">
                      <a16:colId xmlns:a16="http://schemas.microsoft.com/office/drawing/2014/main" val="1477469606"/>
                    </a:ext>
                  </a:extLst>
                </a:gridCol>
              </a:tblGrid>
              <a:tr h="252072">
                <a:tc gridSpan="2">
                  <a:txBody>
                    <a:bodyPr/>
                    <a:lstStyle/>
                    <a:p>
                      <a:pPr algn="ctr">
                        <a:lnSpc>
                          <a:spcPct val="115000"/>
                        </a:lnSpc>
                        <a:spcAft>
                          <a:spcPts val="0"/>
                        </a:spcAft>
                      </a:pPr>
                      <a:r>
                        <a:rPr lang="en-GB" sz="1600" b="0" dirty="0">
                          <a:effectLst/>
                          <a:latin typeface="+mn-lt"/>
                          <a:ea typeface="Calibri"/>
                          <a:cs typeface="Times New Roman"/>
                        </a:rPr>
                        <a:t>NORM</a:t>
                      </a:r>
                    </a:p>
                  </a:txBody>
                  <a:tcPr marL="68580" marR="68580" marT="0" marB="0">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919075982"/>
                  </a:ext>
                </a:extLst>
              </a:tr>
              <a:tr h="220563">
                <a:tc>
                  <a:txBody>
                    <a:bodyPr/>
                    <a:lstStyle/>
                    <a:p>
                      <a:pPr algn="ctr">
                        <a:lnSpc>
                          <a:spcPct val="115000"/>
                        </a:lnSpc>
                        <a:spcAft>
                          <a:spcPts val="0"/>
                        </a:spcAft>
                      </a:pPr>
                      <a:r>
                        <a:rPr lang="en-GB" sz="1400" b="0" dirty="0">
                          <a:effectLst/>
                          <a:latin typeface="+mn-lt"/>
                          <a:ea typeface="Calibri"/>
                          <a:cs typeface="Times New Roman"/>
                        </a:rPr>
                        <a:t>Actual (self)</a:t>
                      </a:r>
                    </a:p>
                  </a:txBody>
                  <a:tcPr marL="68580" marR="68580" marT="0" marB="0">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en-GB" sz="1400" b="0" dirty="0">
                          <a:effectLst/>
                          <a:latin typeface="+mn-lt"/>
                          <a:ea typeface="Calibri"/>
                          <a:cs typeface="Times New Roman"/>
                        </a:rPr>
                        <a:t>Perceived (Peers)</a:t>
                      </a:r>
                    </a:p>
                  </a:txBody>
                  <a:tcPr marL="68580" marR="68580" marT="0" marB="0">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50357482"/>
                  </a:ext>
                </a:extLst>
              </a:tr>
              <a:tr h="387289">
                <a:tc>
                  <a:txBody>
                    <a:bodyPr/>
                    <a:lstStyle/>
                    <a:p>
                      <a:pPr algn="ctr">
                        <a:lnSpc>
                          <a:spcPct val="115000"/>
                        </a:lnSpc>
                        <a:spcAft>
                          <a:spcPts val="1000"/>
                        </a:spcAft>
                      </a:pPr>
                      <a:r>
                        <a:rPr lang="en-GB" sz="1600" b="0" dirty="0" smtClean="0">
                          <a:solidFill>
                            <a:srgbClr val="00B050"/>
                          </a:solidFill>
                          <a:effectLst/>
                          <a:latin typeface="Franklin Gothic Heavy" panose="020B0903020102020204" pitchFamily="34" charset="0"/>
                          <a:ea typeface="Calibri"/>
                          <a:cs typeface="Times New Roman"/>
                        </a:rPr>
                        <a:t>2.6%</a:t>
                      </a:r>
                      <a:endParaRPr lang="en-GB" sz="1600" b="0" dirty="0">
                        <a:solidFill>
                          <a:srgbClr val="00B050"/>
                        </a:solidFill>
                        <a:effectLst/>
                        <a:latin typeface="Franklin Gothic Heavy" panose="020B0903020102020204" pitchFamily="34" charset="0"/>
                        <a:ea typeface="Calibri"/>
                        <a:cs typeface="Times New Roman"/>
                      </a:endParaRP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1000"/>
                        </a:spcAft>
                      </a:pPr>
                      <a:r>
                        <a:rPr lang="en-GB" sz="1600" b="0" dirty="0" smtClean="0">
                          <a:solidFill>
                            <a:srgbClr val="FF0000"/>
                          </a:solidFill>
                          <a:effectLst/>
                          <a:latin typeface="Franklin Gothic Heavy" panose="020B0903020102020204" pitchFamily="34" charset="0"/>
                          <a:ea typeface="Calibri"/>
                          <a:cs typeface="Times New Roman"/>
                        </a:rPr>
                        <a:t>18%</a:t>
                      </a:r>
                      <a:endParaRPr lang="en-GB" sz="1600" b="0" dirty="0">
                        <a:solidFill>
                          <a:srgbClr val="FF0000"/>
                        </a:solidFill>
                        <a:effectLst/>
                        <a:latin typeface="Franklin Gothic Heavy" panose="020B0903020102020204" pitchFamily="34" charset="0"/>
                        <a:ea typeface="Calibri"/>
                        <a:cs typeface="Times New Roman"/>
                      </a:endParaRP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99827975"/>
                  </a:ext>
                </a:extLst>
              </a:tr>
            </a:tbl>
          </a:graphicData>
        </a:graphic>
      </p:graphicFrame>
    </p:spTree>
    <p:extLst>
      <p:ext uri="{BB962C8B-B14F-4D97-AF65-F5344CB8AC3E}">
        <p14:creationId xmlns:p14="http://schemas.microsoft.com/office/powerpoint/2010/main" val="135799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6089" y="528935"/>
            <a:ext cx="9679822" cy="1015663"/>
          </a:xfrm>
          <a:prstGeom prst="rect">
            <a:avLst/>
          </a:prstGeom>
        </p:spPr>
        <p:txBody>
          <a:bodyPr wrap="square">
            <a:spAutoFit/>
          </a:bodyPr>
          <a:lstStyle/>
          <a:p>
            <a:r>
              <a:rPr lang="en-GB" sz="2000" b="1" dirty="0">
                <a:latin typeface="Candara" panose="020E0502030303020204" pitchFamily="34" charset="0"/>
              </a:rPr>
              <a:t> </a:t>
            </a:r>
            <a:r>
              <a:rPr lang="en-GB" sz="2000" b="1" dirty="0" smtClean="0">
                <a:latin typeface="Candara" panose="020E0502030303020204" pitchFamily="34" charset="0"/>
              </a:rPr>
              <a:t>    Strathclyde students:</a:t>
            </a:r>
            <a:r>
              <a:rPr lang="en-GB" sz="2000" b="1" dirty="0" smtClean="0">
                <a:solidFill>
                  <a:srgbClr val="7030A0"/>
                </a:solidFill>
                <a:latin typeface="Candara" panose="020E0502030303020204" pitchFamily="34" charset="0"/>
              </a:rPr>
              <a:t>	Perceived </a:t>
            </a:r>
            <a:r>
              <a:rPr lang="en-GB" sz="2000" b="1" dirty="0">
                <a:solidFill>
                  <a:srgbClr val="7030A0"/>
                </a:solidFill>
                <a:latin typeface="Candara" panose="020E0502030303020204" pitchFamily="34" charset="0"/>
              </a:rPr>
              <a:t>peer </a:t>
            </a:r>
            <a:r>
              <a:rPr lang="en-GB" sz="2000" b="1" dirty="0" smtClean="0">
                <a:solidFill>
                  <a:srgbClr val="7030A0"/>
                </a:solidFill>
                <a:latin typeface="Candara" panose="020E0502030303020204" pitchFamily="34" charset="0"/>
              </a:rPr>
              <a:t>norm</a:t>
            </a:r>
          </a:p>
          <a:p>
            <a:r>
              <a:rPr lang="en-GB" sz="2000" b="1" dirty="0" smtClean="0">
                <a:latin typeface="Candara" panose="020E0502030303020204" pitchFamily="34" charset="0"/>
              </a:rPr>
              <a:t>                       Who Agree: 	If </a:t>
            </a:r>
            <a:r>
              <a:rPr lang="en-GB" sz="2000" b="1" dirty="0">
                <a:latin typeface="Candara" panose="020E0502030303020204" pitchFamily="34" charset="0"/>
              </a:rPr>
              <a:t>a girl doesn’t physically resist sex – even if protesting </a:t>
            </a:r>
            <a:r>
              <a:rPr lang="en-GB" sz="2000" b="1" dirty="0" smtClean="0">
                <a:latin typeface="Candara" panose="020E0502030303020204" pitchFamily="34" charset="0"/>
              </a:rPr>
              <a:t>				verbally </a:t>
            </a:r>
            <a:r>
              <a:rPr lang="en-GB" sz="2000" b="1" dirty="0">
                <a:latin typeface="Candara" panose="020E0502030303020204" pitchFamily="34" charset="0"/>
              </a:rPr>
              <a:t>– that </a:t>
            </a:r>
            <a:r>
              <a:rPr lang="en-GB" sz="2000" b="1" dirty="0" smtClean="0">
                <a:latin typeface="Candara" panose="020E0502030303020204" pitchFamily="34" charset="0"/>
              </a:rPr>
              <a:t>it really </a:t>
            </a:r>
            <a:r>
              <a:rPr lang="en-GB" sz="2000" b="1" dirty="0">
                <a:latin typeface="Candara" panose="020E0502030303020204" pitchFamily="34" charset="0"/>
              </a:rPr>
              <a:t>can’t be considered rape?</a:t>
            </a:r>
          </a:p>
        </p:txBody>
      </p:sp>
      <p:grpSp>
        <p:nvGrpSpPr>
          <p:cNvPr id="5" name="Group 4"/>
          <p:cNvGrpSpPr/>
          <p:nvPr/>
        </p:nvGrpSpPr>
        <p:grpSpPr>
          <a:xfrm>
            <a:off x="3629965" y="2150754"/>
            <a:ext cx="4992477" cy="3780000"/>
            <a:chOff x="3872135" y="1542574"/>
            <a:chExt cx="4992477" cy="3780000"/>
          </a:xfrm>
        </p:grpSpPr>
        <p:sp>
          <p:nvSpPr>
            <p:cNvPr id="7" name="Oval 6"/>
            <p:cNvSpPr/>
            <p:nvPr/>
          </p:nvSpPr>
          <p:spPr>
            <a:xfrm>
              <a:off x="3872135" y="1542574"/>
              <a:ext cx="3780000" cy="3780000"/>
            </a:xfrm>
            <a:prstGeom prst="ellipse">
              <a:avLst/>
            </a:prstGeom>
            <a:solidFill>
              <a:srgbClr val="92D050">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latin typeface="Candara" panose="020E0502030303020204" pitchFamily="34" charset="0"/>
              </a:endParaRPr>
            </a:p>
          </p:txBody>
        </p:sp>
        <p:sp>
          <p:nvSpPr>
            <p:cNvPr id="8" name="Oval 7"/>
            <p:cNvSpPr/>
            <p:nvPr/>
          </p:nvSpPr>
          <p:spPr>
            <a:xfrm>
              <a:off x="6775028" y="2748144"/>
              <a:ext cx="2089584" cy="2089584"/>
            </a:xfrm>
            <a:prstGeom prst="ellipse">
              <a:avLst/>
            </a:prstGeom>
            <a:solidFill>
              <a:srgbClr val="C00000">
                <a:alpha val="8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latin typeface="Candara" panose="020E0502030303020204" pitchFamily="34" charset="0"/>
              </a:endParaRPr>
            </a:p>
          </p:txBody>
        </p:sp>
        <p:sp>
          <p:nvSpPr>
            <p:cNvPr id="12" name="Rectangle 11"/>
            <p:cNvSpPr/>
            <p:nvPr/>
          </p:nvSpPr>
          <p:spPr>
            <a:xfrm>
              <a:off x="5123840" y="3109408"/>
              <a:ext cx="1156086" cy="646331"/>
            </a:xfrm>
            <a:prstGeom prst="rect">
              <a:avLst/>
            </a:prstGeom>
          </p:spPr>
          <p:txBody>
            <a:bodyPr wrap="none">
              <a:spAutoFit/>
            </a:bodyPr>
            <a:lstStyle/>
            <a:p>
              <a:pPr algn="ctr"/>
              <a:r>
                <a:rPr lang="en-GB" dirty="0" smtClean="0">
                  <a:solidFill>
                    <a:schemeClr val="bg1"/>
                  </a:solidFill>
                  <a:latin typeface="Franklin Gothic Heavy" panose="020B0903020102020204" pitchFamily="34" charset="0"/>
                </a:rPr>
                <a:t>Disagree</a:t>
              </a:r>
            </a:p>
            <a:p>
              <a:pPr algn="ctr"/>
              <a:r>
                <a:rPr lang="en-GB" dirty="0" smtClean="0">
                  <a:solidFill>
                    <a:schemeClr val="bg1"/>
                  </a:solidFill>
                  <a:latin typeface="Franklin Gothic Heavy" panose="020B0903020102020204" pitchFamily="34" charset="0"/>
                </a:rPr>
                <a:t>82%</a:t>
              </a:r>
              <a:endParaRPr lang="en-GB" dirty="0">
                <a:solidFill>
                  <a:schemeClr val="bg1"/>
                </a:solidFill>
                <a:latin typeface="Franklin Gothic Heavy" panose="020B0903020102020204" pitchFamily="34" charset="0"/>
              </a:endParaRPr>
            </a:p>
          </p:txBody>
        </p:sp>
        <p:sp>
          <p:nvSpPr>
            <p:cNvPr id="10" name="Rectangle 9"/>
            <p:cNvSpPr/>
            <p:nvPr/>
          </p:nvSpPr>
          <p:spPr>
            <a:xfrm>
              <a:off x="7471020" y="3469770"/>
              <a:ext cx="825034" cy="646331"/>
            </a:xfrm>
            <a:prstGeom prst="rect">
              <a:avLst/>
            </a:prstGeom>
          </p:spPr>
          <p:txBody>
            <a:bodyPr wrap="none">
              <a:spAutoFit/>
            </a:bodyPr>
            <a:lstStyle/>
            <a:p>
              <a:pPr algn="ctr"/>
              <a:r>
                <a:rPr lang="en-GB" dirty="0" smtClean="0">
                  <a:solidFill>
                    <a:schemeClr val="bg1"/>
                  </a:solidFill>
                  <a:latin typeface="Franklin Gothic Heavy" panose="020B0903020102020204" pitchFamily="34" charset="0"/>
                </a:rPr>
                <a:t>Agree</a:t>
              </a:r>
            </a:p>
            <a:p>
              <a:pPr algn="ctr"/>
              <a:r>
                <a:rPr lang="en-GB" dirty="0" smtClean="0">
                  <a:solidFill>
                    <a:schemeClr val="bg1"/>
                  </a:solidFill>
                  <a:latin typeface="Franklin Gothic Heavy" panose="020B0903020102020204" pitchFamily="34" charset="0"/>
                </a:rPr>
                <a:t>18%</a:t>
              </a:r>
              <a:endParaRPr lang="en-GB" dirty="0">
                <a:solidFill>
                  <a:schemeClr val="bg1"/>
                </a:solidFill>
                <a:latin typeface="Franklin Gothic Heavy" panose="020B0903020102020204" pitchFamily="34" charset="0"/>
              </a:endParaRPr>
            </a:p>
          </p:txBody>
        </p:sp>
      </p:grpSp>
      <p:pic>
        <p:nvPicPr>
          <p:cNvPr id="17" name="Picture 16"/>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8246715" y="4401115"/>
            <a:ext cx="946695" cy="10799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8" name="Picture 17"/>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2496540" y="2349612"/>
            <a:ext cx="2137579" cy="2735952"/>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Tree>
    <p:extLst>
      <p:ext uri="{BB962C8B-B14F-4D97-AF65-F5344CB8AC3E}">
        <p14:creationId xmlns:p14="http://schemas.microsoft.com/office/powerpoint/2010/main" val="20872513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284229" y="1589797"/>
            <a:ext cx="4629374" cy="4423919"/>
            <a:chOff x="3945824" y="1538999"/>
            <a:chExt cx="4629374" cy="4423919"/>
          </a:xfrm>
        </p:grpSpPr>
        <p:sp>
          <p:nvSpPr>
            <p:cNvPr id="7" name="Oval 6"/>
            <p:cNvSpPr/>
            <p:nvPr/>
          </p:nvSpPr>
          <p:spPr>
            <a:xfrm>
              <a:off x="3945824" y="1538999"/>
              <a:ext cx="4423919" cy="4423919"/>
            </a:xfrm>
            <a:prstGeom prst="ellipse">
              <a:avLst/>
            </a:prstGeom>
            <a:solidFill>
              <a:srgbClr val="92D050">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Rectangle 11"/>
            <p:cNvSpPr/>
            <p:nvPr/>
          </p:nvSpPr>
          <p:spPr>
            <a:xfrm>
              <a:off x="5389785" y="3273905"/>
              <a:ext cx="1535998" cy="954107"/>
            </a:xfrm>
            <a:prstGeom prst="rect">
              <a:avLst/>
            </a:prstGeom>
          </p:spPr>
          <p:txBody>
            <a:bodyPr wrap="none">
              <a:spAutoFit/>
            </a:bodyPr>
            <a:lstStyle/>
            <a:p>
              <a:pPr algn="ctr"/>
              <a:r>
                <a:rPr lang="en-GB" sz="2800" b="1" dirty="0" smtClean="0">
                  <a:solidFill>
                    <a:schemeClr val="bg1"/>
                  </a:solidFill>
                  <a:latin typeface="Candara" panose="020E0502030303020204" pitchFamily="34" charset="0"/>
                </a:rPr>
                <a:t>Disagree</a:t>
              </a:r>
            </a:p>
            <a:p>
              <a:pPr algn="ctr"/>
              <a:r>
                <a:rPr lang="en-GB" sz="2800" b="1" dirty="0" smtClean="0">
                  <a:solidFill>
                    <a:schemeClr val="bg1"/>
                  </a:solidFill>
                  <a:latin typeface="Candara" panose="020E0502030303020204" pitchFamily="34" charset="0"/>
                </a:rPr>
                <a:t>97.4%</a:t>
              </a:r>
              <a:endParaRPr lang="en-GB" sz="2800" b="1" dirty="0">
                <a:solidFill>
                  <a:schemeClr val="bg1"/>
                </a:solidFill>
                <a:latin typeface="Candara" panose="020E0502030303020204" pitchFamily="34" charset="0"/>
              </a:endParaRPr>
            </a:p>
          </p:txBody>
        </p:sp>
        <p:grpSp>
          <p:nvGrpSpPr>
            <p:cNvPr id="6" name="Group 5"/>
            <p:cNvGrpSpPr/>
            <p:nvPr/>
          </p:nvGrpSpPr>
          <p:grpSpPr>
            <a:xfrm>
              <a:off x="7879206" y="4348878"/>
              <a:ext cx="695992" cy="695992"/>
              <a:chOff x="6860003" y="4138162"/>
              <a:chExt cx="695992" cy="695992"/>
            </a:xfrm>
          </p:grpSpPr>
          <p:sp>
            <p:nvSpPr>
              <p:cNvPr id="8" name="Oval 7"/>
              <p:cNvSpPr/>
              <p:nvPr/>
            </p:nvSpPr>
            <p:spPr>
              <a:xfrm>
                <a:off x="6860003" y="4138162"/>
                <a:ext cx="695992" cy="695992"/>
              </a:xfrm>
              <a:prstGeom prst="ellipse">
                <a:avLst/>
              </a:prstGeom>
              <a:solidFill>
                <a:srgbClr val="C00000">
                  <a:alpha val="8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p:cNvSpPr/>
              <p:nvPr/>
            </p:nvSpPr>
            <p:spPr>
              <a:xfrm>
                <a:off x="6916894" y="4255326"/>
                <a:ext cx="582212" cy="461665"/>
              </a:xfrm>
              <a:prstGeom prst="rect">
                <a:avLst/>
              </a:prstGeom>
            </p:spPr>
            <p:txBody>
              <a:bodyPr wrap="none">
                <a:spAutoFit/>
              </a:bodyPr>
              <a:lstStyle/>
              <a:p>
                <a:pPr algn="ctr"/>
                <a:r>
                  <a:rPr lang="en-GB" sz="1200" b="1" dirty="0" smtClean="0">
                    <a:solidFill>
                      <a:schemeClr val="bg1"/>
                    </a:solidFill>
                    <a:latin typeface="Candara" panose="020E0502030303020204" pitchFamily="34" charset="0"/>
                  </a:rPr>
                  <a:t>Agree</a:t>
                </a:r>
              </a:p>
              <a:p>
                <a:pPr algn="ctr"/>
                <a:r>
                  <a:rPr lang="en-GB" sz="1200" b="1" dirty="0" smtClean="0">
                    <a:solidFill>
                      <a:schemeClr val="bg1"/>
                    </a:solidFill>
                    <a:latin typeface="Candara" panose="020E0502030303020204" pitchFamily="34" charset="0"/>
                  </a:rPr>
                  <a:t>2.6%</a:t>
                </a:r>
                <a:endParaRPr lang="en-GB" sz="1200" b="1" dirty="0">
                  <a:solidFill>
                    <a:schemeClr val="bg1"/>
                  </a:solidFill>
                  <a:latin typeface="Candara" panose="020E0502030303020204" pitchFamily="34" charset="0"/>
                </a:endParaRPr>
              </a:p>
            </p:txBody>
          </p:sp>
        </p:grpSp>
      </p:grpSp>
      <p:sp>
        <p:nvSpPr>
          <p:cNvPr id="14" name="Rectangle 13"/>
          <p:cNvSpPr/>
          <p:nvPr/>
        </p:nvSpPr>
        <p:spPr>
          <a:xfrm>
            <a:off x="964902" y="287446"/>
            <a:ext cx="9679822" cy="1015663"/>
          </a:xfrm>
          <a:prstGeom prst="rect">
            <a:avLst/>
          </a:prstGeom>
        </p:spPr>
        <p:txBody>
          <a:bodyPr wrap="square">
            <a:spAutoFit/>
          </a:bodyPr>
          <a:lstStyle/>
          <a:p>
            <a:r>
              <a:rPr lang="en-GB" sz="2000" b="1" dirty="0">
                <a:latin typeface="Candara" panose="020E0502030303020204" pitchFamily="34" charset="0"/>
              </a:rPr>
              <a:t> </a:t>
            </a:r>
            <a:r>
              <a:rPr lang="en-GB" sz="2000" b="1" dirty="0" smtClean="0">
                <a:latin typeface="Candara" panose="020E0502030303020204" pitchFamily="34" charset="0"/>
              </a:rPr>
              <a:t>    Strathclyde students:	</a:t>
            </a:r>
            <a:r>
              <a:rPr lang="en-GB" sz="2000" b="1" dirty="0" smtClean="0">
                <a:solidFill>
                  <a:srgbClr val="7030A0"/>
                </a:solidFill>
                <a:latin typeface="Candara" panose="020E0502030303020204" pitchFamily="34" charset="0"/>
              </a:rPr>
              <a:t>ACTUAL norm</a:t>
            </a:r>
          </a:p>
          <a:p>
            <a:r>
              <a:rPr lang="en-GB" sz="2000" b="1" dirty="0" smtClean="0">
                <a:latin typeface="Candara" panose="020E0502030303020204" pitchFamily="34" charset="0"/>
              </a:rPr>
              <a:t>                       Who Agree: 	If </a:t>
            </a:r>
            <a:r>
              <a:rPr lang="en-GB" sz="2000" b="1" dirty="0">
                <a:latin typeface="Candara" panose="020E0502030303020204" pitchFamily="34" charset="0"/>
              </a:rPr>
              <a:t>a girl doesn’t physically resist sex – even if protesting </a:t>
            </a:r>
            <a:r>
              <a:rPr lang="en-GB" sz="2000" b="1" dirty="0" smtClean="0">
                <a:latin typeface="Candara" panose="020E0502030303020204" pitchFamily="34" charset="0"/>
              </a:rPr>
              <a:t>				verbally </a:t>
            </a:r>
            <a:r>
              <a:rPr lang="en-GB" sz="2000" b="1" dirty="0">
                <a:latin typeface="Candara" panose="020E0502030303020204" pitchFamily="34" charset="0"/>
              </a:rPr>
              <a:t>– that </a:t>
            </a:r>
            <a:r>
              <a:rPr lang="en-GB" sz="2000" b="1" dirty="0" smtClean="0">
                <a:latin typeface="Candara" panose="020E0502030303020204" pitchFamily="34" charset="0"/>
              </a:rPr>
              <a:t>it really </a:t>
            </a:r>
            <a:r>
              <a:rPr lang="en-GB" sz="2000" b="1" dirty="0">
                <a:latin typeface="Candara" panose="020E0502030303020204" pitchFamily="34" charset="0"/>
              </a:rPr>
              <a:t>can’t be considered rape?</a:t>
            </a:r>
          </a:p>
        </p:txBody>
      </p:sp>
      <p:pic>
        <p:nvPicPr>
          <p:cNvPr id="15" name="Picture 14"/>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8905786" y="4747674"/>
            <a:ext cx="346952" cy="424885"/>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6" name="Picture 15"/>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2616207" y="1776670"/>
            <a:ext cx="2825576" cy="3395889"/>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Tree>
    <p:extLst>
      <p:ext uri="{BB962C8B-B14F-4D97-AF65-F5344CB8AC3E}">
        <p14:creationId xmlns:p14="http://schemas.microsoft.com/office/powerpoint/2010/main" val="4125899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8847484" y="4152403"/>
            <a:ext cx="1052974" cy="1209306"/>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4" name="Picture 3"/>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7179398" y="3187605"/>
            <a:ext cx="1068094" cy="120982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5" name="Picture 4"/>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5269757" y="2426127"/>
            <a:ext cx="1014665" cy="1214848"/>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6" name="Picture 5"/>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7498925" y="1003461"/>
            <a:ext cx="1096435" cy="122435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7" name="Picture 6"/>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4366462" y="425987"/>
            <a:ext cx="1113905" cy="120845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8" name="Picture 7"/>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2302358" y="3339636"/>
            <a:ext cx="1053479" cy="1305163"/>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9" name="Cloud Callout 8"/>
          <p:cNvSpPr>
            <a:spLocks noChangeArrowheads="1"/>
          </p:cNvSpPr>
          <p:nvPr/>
        </p:nvSpPr>
        <p:spPr bwMode="auto">
          <a:xfrm>
            <a:off x="330629" y="1160365"/>
            <a:ext cx="2514600" cy="1905000"/>
          </a:xfrm>
          <a:prstGeom prst="cloudCallout">
            <a:avLst>
              <a:gd name="adj1" fmla="val 35202"/>
              <a:gd name="adj2" fmla="val 65421"/>
            </a:avLst>
          </a:prstGeom>
          <a:solidFill>
            <a:schemeClr val="accent5">
              <a:lumMod val="75000"/>
            </a:schemeClr>
          </a:solidFill>
          <a:ln>
            <a:solidFill>
              <a:schemeClr val="accent1">
                <a:lumMod val="50000"/>
              </a:schemeClr>
            </a:solidFill>
            <a:headEnd/>
            <a:tailEnd/>
          </a:ln>
        </p:spPr>
        <p:style>
          <a:lnRef idx="1">
            <a:schemeClr val="accent4"/>
          </a:lnRef>
          <a:fillRef idx="2">
            <a:schemeClr val="accent4"/>
          </a:fillRef>
          <a:effectRef idx="1">
            <a:schemeClr val="accent4"/>
          </a:effectRef>
          <a:fontRef idx="minor">
            <a:schemeClr val="dk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dirty="0">
                <a:solidFill>
                  <a:schemeClr val="bg1"/>
                </a:solidFill>
                <a:latin typeface="+mj-lt"/>
              </a:rPr>
              <a:t>I’m uncomfortable but I’m the only </a:t>
            </a:r>
            <a:r>
              <a:rPr lang="en-GB" altLang="en-US" sz="1800" dirty="0" smtClean="0">
                <a:solidFill>
                  <a:schemeClr val="bg1"/>
                </a:solidFill>
                <a:latin typeface="+mj-lt"/>
              </a:rPr>
              <a:t>one</a:t>
            </a:r>
            <a:endParaRPr lang="en-GB" altLang="en-US" sz="1800" dirty="0">
              <a:solidFill>
                <a:schemeClr val="bg1"/>
              </a:solidFill>
              <a:latin typeface="+mj-lt"/>
            </a:endParaRPr>
          </a:p>
        </p:txBody>
      </p:sp>
      <p:sp>
        <p:nvSpPr>
          <p:cNvPr id="12" name="Oval Callout 11"/>
          <p:cNvSpPr>
            <a:spLocks noChangeArrowheads="1"/>
          </p:cNvSpPr>
          <p:nvPr/>
        </p:nvSpPr>
        <p:spPr bwMode="auto">
          <a:xfrm>
            <a:off x="6036398" y="1536600"/>
            <a:ext cx="1143000" cy="838200"/>
          </a:xfrm>
          <a:prstGeom prst="wedgeEllipseCallout">
            <a:avLst>
              <a:gd name="adj1" fmla="val -45759"/>
              <a:gd name="adj2" fmla="val 60687"/>
            </a:avLst>
          </a:prstGeom>
          <a:solidFill>
            <a:schemeClr val="accent5">
              <a:lumMod val="75000"/>
            </a:schemeClr>
          </a:solidFill>
          <a:ln>
            <a:solidFill>
              <a:schemeClr val="accent1">
                <a:lumMod val="50000"/>
              </a:schemeClr>
            </a:solidFill>
            <a:headEnd/>
            <a:tailEn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1600" dirty="0">
                <a:solidFill>
                  <a:schemeClr val="bg1"/>
                </a:solidFill>
                <a:latin typeface="+mj-lt"/>
              </a:rPr>
              <a:t>***</a:t>
            </a:r>
          </a:p>
          <a:p>
            <a:pPr algn="ctr">
              <a:defRPr/>
            </a:pPr>
            <a:r>
              <a:rPr lang="en-GB" sz="1600" dirty="0">
                <a:solidFill>
                  <a:schemeClr val="bg1"/>
                </a:solidFill>
                <a:latin typeface="+mj-lt"/>
              </a:rPr>
              <a:t>!!!</a:t>
            </a:r>
          </a:p>
          <a:p>
            <a:pPr algn="ctr">
              <a:defRPr/>
            </a:pPr>
            <a:r>
              <a:rPr lang="en-GB" sz="1600" dirty="0">
                <a:solidFill>
                  <a:schemeClr val="bg1"/>
                </a:solidFill>
                <a:latin typeface="+mj-lt"/>
              </a:rPr>
              <a:t>***</a:t>
            </a:r>
          </a:p>
        </p:txBody>
      </p:sp>
      <p:sp>
        <p:nvSpPr>
          <p:cNvPr id="11" name="Rounded Rectangular Callout 10"/>
          <p:cNvSpPr/>
          <p:nvPr/>
        </p:nvSpPr>
        <p:spPr bwMode="auto">
          <a:xfrm>
            <a:off x="3248861" y="2496047"/>
            <a:ext cx="1371600" cy="854075"/>
          </a:xfrm>
          <a:prstGeom prst="wedgeRoundRectCallout">
            <a:avLst>
              <a:gd name="adj1" fmla="val -37041"/>
              <a:gd name="adj2" fmla="val 65598"/>
              <a:gd name="adj3" fmla="val 16667"/>
            </a:avLst>
          </a:prstGeom>
          <a:solidFill>
            <a:srgbClr val="608CAB"/>
          </a:solidFill>
          <a:ln>
            <a:solidFill>
              <a:schemeClr val="accent1">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en-US" sz="1800" dirty="0">
                <a:solidFill>
                  <a:schemeClr val="bg1"/>
                </a:solidFill>
                <a:latin typeface="+mj-lt"/>
              </a:rPr>
              <a:t>Don’t say stuff like that.</a:t>
            </a:r>
          </a:p>
        </p:txBody>
      </p:sp>
      <p:sp>
        <p:nvSpPr>
          <p:cNvPr id="13" name="Rectangle 12"/>
          <p:cNvSpPr/>
          <p:nvPr/>
        </p:nvSpPr>
        <p:spPr>
          <a:xfrm>
            <a:off x="2302358" y="5026723"/>
            <a:ext cx="6017218" cy="923330"/>
          </a:xfrm>
          <a:prstGeom prst="rect">
            <a:avLst/>
          </a:prstGeom>
        </p:spPr>
        <p:txBody>
          <a:bodyPr wrap="square">
            <a:spAutoFit/>
          </a:bodyPr>
          <a:lstStyle/>
          <a:p>
            <a:r>
              <a:rPr lang="en-GB" b="1" dirty="0" smtClean="0">
                <a:latin typeface="Candara" panose="020E0502030303020204" pitchFamily="34" charset="0"/>
              </a:rPr>
              <a:t>Strathclyde students </a:t>
            </a:r>
            <a:r>
              <a:rPr lang="en-GB" b="1" dirty="0">
                <a:latin typeface="Candara" panose="020E0502030303020204" pitchFamily="34" charset="0"/>
              </a:rPr>
              <a:t>think more people hold problematic views about sexual violence than is actually the case: Your views are the majority, healthy positive views.</a:t>
            </a:r>
          </a:p>
        </p:txBody>
      </p:sp>
      <p:sp>
        <p:nvSpPr>
          <p:cNvPr id="14" name="Rectangle 13"/>
          <p:cNvSpPr/>
          <p:nvPr/>
        </p:nvSpPr>
        <p:spPr>
          <a:xfrm>
            <a:off x="239704" y="434890"/>
            <a:ext cx="3065263" cy="369332"/>
          </a:xfrm>
          <a:prstGeom prst="rect">
            <a:avLst/>
          </a:prstGeom>
        </p:spPr>
        <p:txBody>
          <a:bodyPr wrap="none">
            <a:spAutoFit/>
          </a:bodyPr>
          <a:lstStyle/>
          <a:p>
            <a:r>
              <a:rPr lang="en-GB" b="1" dirty="0">
                <a:latin typeface="Candara" panose="020E0502030303020204" pitchFamily="34" charset="0"/>
              </a:rPr>
              <a:t>The </a:t>
            </a:r>
            <a:r>
              <a:rPr lang="en-GB" b="1" dirty="0" smtClean="0">
                <a:latin typeface="Candara" panose="020E0502030303020204" pitchFamily="34" charset="0"/>
              </a:rPr>
              <a:t>Result </a:t>
            </a:r>
            <a:r>
              <a:rPr lang="en-GB" b="1" dirty="0">
                <a:latin typeface="Candara" panose="020E0502030303020204" pitchFamily="34" charset="0"/>
              </a:rPr>
              <a:t>of </a:t>
            </a:r>
            <a:r>
              <a:rPr lang="en-GB" b="1" dirty="0" smtClean="0">
                <a:latin typeface="Candara" panose="020E0502030303020204" pitchFamily="34" charset="0"/>
              </a:rPr>
              <a:t>Misperceptions</a:t>
            </a:r>
            <a:endParaRPr lang="en-GB" b="1" dirty="0">
              <a:latin typeface="Candara" panose="020E0502030303020204" pitchFamily="34" charset="0"/>
            </a:endParaRPr>
          </a:p>
        </p:txBody>
      </p:sp>
    </p:spTree>
    <p:extLst>
      <p:ext uri="{BB962C8B-B14F-4D97-AF65-F5344CB8AC3E}">
        <p14:creationId xmlns:p14="http://schemas.microsoft.com/office/powerpoint/2010/main" val="342684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958" y="445715"/>
            <a:ext cx="10192070" cy="1200329"/>
          </a:xfrm>
          <a:prstGeom prst="rect">
            <a:avLst/>
          </a:prstGeom>
        </p:spPr>
        <p:txBody>
          <a:bodyPr wrap="square">
            <a:spAutoFit/>
          </a:bodyPr>
          <a:lstStyle/>
          <a:p>
            <a:r>
              <a:rPr lang="en-GB" b="1" dirty="0">
                <a:latin typeface="Candara" panose="020E0502030303020204" pitchFamily="34" charset="0"/>
              </a:rPr>
              <a:t>Social Norms </a:t>
            </a:r>
            <a:r>
              <a:rPr lang="en-GB" b="1" dirty="0" smtClean="0">
                <a:latin typeface="Candara" panose="020E0502030303020204" pitchFamily="34" charset="0"/>
              </a:rPr>
              <a:t>Feedback 2</a:t>
            </a:r>
          </a:p>
          <a:p>
            <a:endParaRPr lang="en-GB" b="1" dirty="0" smtClean="0">
              <a:latin typeface="Candara" panose="020E0502030303020204" pitchFamily="34" charset="0"/>
            </a:endParaRPr>
          </a:p>
          <a:p>
            <a:r>
              <a:rPr lang="en-GB" b="1" dirty="0" smtClean="0">
                <a:latin typeface="Candara" panose="020E0502030303020204" pitchFamily="34" charset="0"/>
              </a:rPr>
              <a:t>and</a:t>
            </a:r>
            <a:r>
              <a:rPr lang="en-GB" b="1" dirty="0">
                <a:latin typeface="Candara" panose="020E0502030303020204" pitchFamily="34" charset="0"/>
              </a:rPr>
              <a:t>... for helping behaviour (positive bystander behaviour) we think others are less likely to help than we are ourselves.</a:t>
            </a:r>
          </a:p>
        </p:txBody>
      </p:sp>
      <p:sp>
        <p:nvSpPr>
          <p:cNvPr id="11" name="Round Diagonal Corner Rectangle 10"/>
          <p:cNvSpPr/>
          <p:nvPr/>
        </p:nvSpPr>
        <p:spPr>
          <a:xfrm>
            <a:off x="1249262" y="2144810"/>
            <a:ext cx="5997155" cy="918102"/>
          </a:xfrm>
          <a:prstGeom prst="round2DiagRect">
            <a:avLst/>
          </a:prstGeom>
          <a:solidFill>
            <a:schemeClr val="accent6"/>
          </a:solidFill>
          <a:ln>
            <a:solidFill>
              <a:schemeClr val="accent3">
                <a:lumMod val="60000"/>
                <a:lumOff val="40000"/>
              </a:schemeClr>
            </a:solidFill>
          </a:ln>
        </p:spPr>
        <p:txBody>
          <a:bodyPr wrap="square" anchor="ctr" anchorCtr="0">
            <a:noAutofit/>
          </a:bodyPr>
          <a:lstStyle/>
          <a:p>
            <a:pPr>
              <a:lnSpc>
                <a:spcPct val="115000"/>
              </a:lnSpc>
              <a:spcAft>
                <a:spcPts val="1000"/>
              </a:spcAft>
            </a:pPr>
            <a:r>
              <a:rPr lang="en-GB" sz="2000" b="1" dirty="0">
                <a:solidFill>
                  <a:schemeClr val="bg1"/>
                </a:solidFill>
                <a:latin typeface="Candara" panose="020E0502030303020204" pitchFamily="34" charset="0"/>
                <a:ea typeface="Calibri"/>
                <a:cs typeface="Times New Roman"/>
              </a:rPr>
              <a:t>Likely to approach a friend in an abusive </a:t>
            </a:r>
            <a:br>
              <a:rPr lang="en-GB" sz="2000" b="1" dirty="0">
                <a:solidFill>
                  <a:schemeClr val="bg1"/>
                </a:solidFill>
                <a:latin typeface="Candara" panose="020E0502030303020204" pitchFamily="34" charset="0"/>
                <a:ea typeface="Calibri"/>
                <a:cs typeface="Times New Roman"/>
              </a:rPr>
            </a:br>
            <a:r>
              <a:rPr lang="en-GB" sz="2000" b="1" dirty="0" smtClean="0">
                <a:solidFill>
                  <a:schemeClr val="bg1"/>
                </a:solidFill>
                <a:latin typeface="Candara" panose="020E0502030303020204" pitchFamily="34" charset="0"/>
                <a:ea typeface="Calibri"/>
                <a:cs typeface="Times New Roman"/>
              </a:rPr>
              <a:t>relationship </a:t>
            </a:r>
            <a:r>
              <a:rPr lang="en-GB" sz="2000" b="1" dirty="0">
                <a:solidFill>
                  <a:schemeClr val="bg1"/>
                </a:solidFill>
                <a:latin typeface="Candara" panose="020E0502030303020204" pitchFamily="34" charset="0"/>
                <a:ea typeface="Calibri"/>
                <a:cs typeface="Times New Roman"/>
              </a:rPr>
              <a:t>to offer help</a:t>
            </a:r>
          </a:p>
        </p:txBody>
      </p:sp>
      <p:sp>
        <p:nvSpPr>
          <p:cNvPr id="12" name="Round Diagonal Corner Rectangle 11"/>
          <p:cNvSpPr/>
          <p:nvPr/>
        </p:nvSpPr>
        <p:spPr>
          <a:xfrm>
            <a:off x="2022344" y="3754231"/>
            <a:ext cx="5997155" cy="918102"/>
          </a:xfrm>
          <a:prstGeom prst="round2DiagRect">
            <a:avLst/>
          </a:prstGeom>
          <a:solidFill>
            <a:srgbClr val="7030A0"/>
          </a:solidFill>
        </p:spPr>
        <p:txBody>
          <a:bodyPr wrap="square" anchor="ctr" anchorCtr="0">
            <a:noAutofit/>
          </a:bodyPr>
          <a:lstStyle/>
          <a:p>
            <a:pPr>
              <a:lnSpc>
                <a:spcPct val="115000"/>
              </a:lnSpc>
              <a:spcAft>
                <a:spcPts val="1000"/>
              </a:spcAft>
            </a:pPr>
            <a:r>
              <a:rPr lang="en-GB" sz="2000" b="1" dirty="0">
                <a:solidFill>
                  <a:schemeClr val="bg1"/>
                </a:solidFill>
                <a:latin typeface="Candara" panose="020E0502030303020204" pitchFamily="34" charset="0"/>
                <a:ea typeface="Calibri"/>
                <a:cs typeface="Times New Roman"/>
              </a:rPr>
              <a:t>Do something to help a person who </a:t>
            </a:r>
            <a:r>
              <a:rPr lang="en-GB" sz="2000" b="1" dirty="0" smtClean="0">
                <a:solidFill>
                  <a:schemeClr val="bg1"/>
                </a:solidFill>
                <a:latin typeface="Candara" panose="020E0502030303020204" pitchFamily="34" charset="0"/>
                <a:ea typeface="Calibri"/>
                <a:cs typeface="Times New Roman"/>
              </a:rPr>
              <a:t>appears intoxicated </a:t>
            </a:r>
            <a:r>
              <a:rPr lang="en-GB" sz="2000" b="1" dirty="0">
                <a:solidFill>
                  <a:schemeClr val="bg1"/>
                </a:solidFill>
                <a:latin typeface="Candara" panose="020E0502030303020204" pitchFamily="34" charset="0"/>
                <a:ea typeface="Calibri"/>
                <a:cs typeface="Times New Roman"/>
              </a:rPr>
              <a:t>being taken upstairs at a party</a:t>
            </a:r>
          </a:p>
        </p:txBody>
      </p:sp>
      <p:graphicFrame>
        <p:nvGraphicFramePr>
          <p:cNvPr id="13" name="Table 12"/>
          <p:cNvGraphicFramePr>
            <a:graphicFrameLocks noGrp="1"/>
          </p:cNvGraphicFramePr>
          <p:nvPr>
            <p:extLst>
              <p:ext uri="{D42A27DB-BD31-4B8C-83A1-F6EECF244321}">
                <p14:modId xmlns:p14="http://schemas.microsoft.com/office/powerpoint/2010/main" val="956415251"/>
              </p:ext>
            </p:extLst>
          </p:nvPr>
        </p:nvGraphicFramePr>
        <p:xfrm>
          <a:off x="7142400" y="4213282"/>
          <a:ext cx="2888938" cy="1399048"/>
        </p:xfrm>
        <a:graphic>
          <a:graphicData uri="http://schemas.openxmlformats.org/drawingml/2006/table">
            <a:tbl>
              <a:tblPr/>
              <a:tblGrid>
                <a:gridCol w="1444469">
                  <a:extLst>
                    <a:ext uri="{9D8B030D-6E8A-4147-A177-3AD203B41FA5}">
                      <a16:colId xmlns:a16="http://schemas.microsoft.com/office/drawing/2014/main" val="398889990"/>
                    </a:ext>
                  </a:extLst>
                </a:gridCol>
                <a:gridCol w="1444469">
                  <a:extLst>
                    <a:ext uri="{9D8B030D-6E8A-4147-A177-3AD203B41FA5}">
                      <a16:colId xmlns:a16="http://schemas.microsoft.com/office/drawing/2014/main" val="1477469606"/>
                    </a:ext>
                  </a:extLst>
                </a:gridCol>
              </a:tblGrid>
              <a:tr h="292008">
                <a:tc gridSpan="2">
                  <a:txBody>
                    <a:bodyPr/>
                    <a:lstStyle/>
                    <a:p>
                      <a:pPr algn="ctr">
                        <a:lnSpc>
                          <a:spcPct val="115000"/>
                        </a:lnSpc>
                        <a:spcAft>
                          <a:spcPts val="0"/>
                        </a:spcAft>
                      </a:pPr>
                      <a:r>
                        <a:rPr lang="en-GB" sz="1600" b="0" dirty="0">
                          <a:solidFill>
                            <a:schemeClr val="tx1"/>
                          </a:solidFill>
                          <a:effectLst/>
                          <a:latin typeface="+mn-lt"/>
                          <a:ea typeface="Calibri"/>
                          <a:cs typeface="Times New Roman"/>
                        </a:rPr>
                        <a:t>NORM</a:t>
                      </a: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rgbClr val="CCCCFF"/>
                    </a:solidFill>
                  </a:tcPr>
                </a:tc>
                <a:tc hMerge="1">
                  <a:txBody>
                    <a:bodyPr/>
                    <a:lstStyle/>
                    <a:p>
                      <a:endParaRPr lang="en-GB"/>
                    </a:p>
                  </a:txBody>
                  <a:tcPr/>
                </a:tc>
                <a:extLst>
                  <a:ext uri="{0D108BD9-81ED-4DB2-BD59-A6C34878D82A}">
                    <a16:rowId xmlns:a16="http://schemas.microsoft.com/office/drawing/2014/main" val="919075982"/>
                  </a:ext>
                </a:extLst>
              </a:tr>
              <a:tr h="230216">
                <a:tc>
                  <a:txBody>
                    <a:bodyPr/>
                    <a:lstStyle/>
                    <a:p>
                      <a:pPr algn="ctr">
                        <a:lnSpc>
                          <a:spcPct val="115000"/>
                        </a:lnSpc>
                        <a:spcAft>
                          <a:spcPts val="0"/>
                        </a:spcAft>
                      </a:pPr>
                      <a:r>
                        <a:rPr lang="en-GB" sz="1400" b="0" dirty="0">
                          <a:solidFill>
                            <a:schemeClr val="tx1"/>
                          </a:solidFill>
                          <a:effectLst/>
                          <a:latin typeface="+mn-lt"/>
                          <a:ea typeface="Calibri"/>
                          <a:cs typeface="Times New Roman"/>
                        </a:rPr>
                        <a:t>Actual (self)</a:t>
                      </a: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rgbClr val="CCCCFF"/>
                    </a:solidFill>
                  </a:tcPr>
                </a:tc>
                <a:tc>
                  <a:txBody>
                    <a:bodyPr/>
                    <a:lstStyle/>
                    <a:p>
                      <a:pPr algn="ctr">
                        <a:lnSpc>
                          <a:spcPct val="115000"/>
                        </a:lnSpc>
                        <a:spcAft>
                          <a:spcPts val="0"/>
                        </a:spcAft>
                      </a:pPr>
                      <a:r>
                        <a:rPr lang="en-GB" sz="1400" b="0" dirty="0">
                          <a:solidFill>
                            <a:schemeClr val="tx1"/>
                          </a:solidFill>
                          <a:effectLst/>
                          <a:latin typeface="+mn-lt"/>
                          <a:ea typeface="Calibri"/>
                          <a:cs typeface="Times New Roman"/>
                        </a:rPr>
                        <a:t>Perceived (Peers)</a:t>
                      </a: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rgbClr val="CCCCFF"/>
                    </a:solidFill>
                  </a:tcPr>
                </a:tc>
                <a:extLst>
                  <a:ext uri="{0D108BD9-81ED-4DB2-BD59-A6C34878D82A}">
                    <a16:rowId xmlns:a16="http://schemas.microsoft.com/office/drawing/2014/main" val="3650357482"/>
                  </a:ext>
                </a:extLst>
              </a:tr>
              <a:tr h="430838">
                <a:tc>
                  <a:txBody>
                    <a:bodyPr/>
                    <a:lstStyle/>
                    <a:p>
                      <a:pPr algn="ctr">
                        <a:lnSpc>
                          <a:spcPct val="115000"/>
                        </a:lnSpc>
                        <a:spcAft>
                          <a:spcPts val="1000"/>
                        </a:spcAft>
                      </a:pPr>
                      <a:r>
                        <a:rPr lang="en-GB" sz="1600" b="0" dirty="0" smtClean="0">
                          <a:solidFill>
                            <a:schemeClr val="tx1"/>
                          </a:solidFill>
                          <a:effectLst/>
                          <a:latin typeface="Franklin Gothic Heavy" panose="020B0903020102020204" pitchFamily="34" charset="0"/>
                          <a:ea typeface="Calibri"/>
                          <a:cs typeface="Times New Roman"/>
                        </a:rPr>
                        <a:t>2.1% (Men)</a:t>
                      </a:r>
                      <a:endParaRPr lang="en-GB" sz="1600" b="0" dirty="0">
                        <a:solidFill>
                          <a:schemeClr val="tx1"/>
                        </a:solidFill>
                        <a:effectLst/>
                        <a:latin typeface="Franklin Gothic Heavy" panose="020B0903020102020204" pitchFamily="34" charset="0"/>
                        <a:ea typeface="Calibri"/>
                        <a:cs typeface="Times New Roman"/>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rgbClr val="CCCCFF"/>
                    </a:solidFill>
                  </a:tcPr>
                </a:tc>
                <a:tc>
                  <a:txBody>
                    <a:bodyPr/>
                    <a:lstStyle/>
                    <a:p>
                      <a:pPr algn="ctr">
                        <a:lnSpc>
                          <a:spcPct val="115000"/>
                        </a:lnSpc>
                        <a:spcAft>
                          <a:spcPts val="1000"/>
                        </a:spcAft>
                      </a:pPr>
                      <a:r>
                        <a:rPr lang="en-GB" sz="1600" b="0" dirty="0" smtClean="0">
                          <a:solidFill>
                            <a:schemeClr val="tx1"/>
                          </a:solidFill>
                          <a:effectLst/>
                          <a:latin typeface="Franklin Gothic Heavy" panose="020B0903020102020204" pitchFamily="34" charset="0"/>
                          <a:ea typeface="Calibri"/>
                          <a:cs typeface="Times New Roman"/>
                        </a:rPr>
                        <a:t>30% (Men)</a:t>
                      </a:r>
                      <a:endParaRPr lang="en-GB" sz="1600" b="0" dirty="0">
                        <a:solidFill>
                          <a:schemeClr val="tx1"/>
                        </a:solidFill>
                        <a:effectLst/>
                        <a:latin typeface="Franklin Gothic Heavy" panose="020B0903020102020204" pitchFamily="34" charset="0"/>
                        <a:ea typeface="Calibri"/>
                        <a:cs typeface="Times New Roman"/>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rgbClr val="CCCCFF"/>
                    </a:solidFill>
                  </a:tcPr>
                </a:tc>
                <a:extLst>
                  <a:ext uri="{0D108BD9-81ED-4DB2-BD59-A6C34878D82A}">
                    <a16:rowId xmlns:a16="http://schemas.microsoft.com/office/drawing/2014/main" val="799827975"/>
                  </a:ext>
                </a:extLst>
              </a:tr>
              <a:tr h="430838">
                <a:tc>
                  <a:txBody>
                    <a:bodyPr/>
                    <a:lstStyle/>
                    <a:p>
                      <a:pPr algn="ctr">
                        <a:lnSpc>
                          <a:spcPct val="115000"/>
                        </a:lnSpc>
                        <a:spcAft>
                          <a:spcPts val="1000"/>
                        </a:spcAft>
                      </a:pPr>
                      <a:r>
                        <a:rPr lang="en-GB" sz="1600" b="0" dirty="0" smtClean="0">
                          <a:solidFill>
                            <a:schemeClr val="tx1"/>
                          </a:solidFill>
                          <a:effectLst/>
                          <a:latin typeface="Franklin Gothic Heavy" panose="020B0903020102020204" pitchFamily="34" charset="0"/>
                          <a:ea typeface="Calibri"/>
                          <a:cs typeface="Times New Roman"/>
                        </a:rPr>
                        <a:t>87% (Women)</a:t>
                      </a:r>
                      <a:endParaRPr lang="en-GB" sz="1600" b="0" dirty="0">
                        <a:solidFill>
                          <a:schemeClr val="tx1"/>
                        </a:solidFill>
                        <a:effectLst/>
                        <a:latin typeface="Franklin Gothic Heavy" panose="020B0903020102020204" pitchFamily="34" charset="0"/>
                        <a:ea typeface="Calibri"/>
                        <a:cs typeface="Times New Roman"/>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rgbClr val="CCCCFF"/>
                    </a:solidFill>
                  </a:tcPr>
                </a:tc>
                <a:tc>
                  <a:txBody>
                    <a:bodyPr/>
                    <a:lstStyle/>
                    <a:p>
                      <a:pPr algn="ctr">
                        <a:lnSpc>
                          <a:spcPct val="115000"/>
                        </a:lnSpc>
                        <a:spcAft>
                          <a:spcPts val="1000"/>
                        </a:spcAft>
                      </a:pPr>
                      <a:r>
                        <a:rPr lang="en-GB" sz="1600" b="0" dirty="0" smtClean="0">
                          <a:solidFill>
                            <a:schemeClr val="tx1"/>
                          </a:solidFill>
                          <a:effectLst/>
                          <a:latin typeface="Franklin Gothic Heavy" panose="020B0903020102020204" pitchFamily="34" charset="0"/>
                          <a:ea typeface="Calibri"/>
                          <a:cs typeface="Times New Roman"/>
                        </a:rPr>
                        <a:t>81% (Women)</a:t>
                      </a:r>
                      <a:endParaRPr lang="en-GB" sz="1600" b="0" dirty="0">
                        <a:solidFill>
                          <a:schemeClr val="tx1"/>
                        </a:solidFill>
                        <a:effectLst/>
                        <a:latin typeface="Franklin Gothic Heavy" panose="020B0903020102020204" pitchFamily="34" charset="0"/>
                        <a:ea typeface="Calibri"/>
                        <a:cs typeface="Times New Roman"/>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rgbClr val="CCCCFF"/>
                    </a:solidFill>
                  </a:tcPr>
                </a:tc>
                <a:extLst>
                  <a:ext uri="{0D108BD9-81ED-4DB2-BD59-A6C34878D82A}">
                    <a16:rowId xmlns:a16="http://schemas.microsoft.com/office/drawing/2014/main" val="4127851625"/>
                  </a:ext>
                </a:extLst>
              </a:tr>
            </a:tbl>
          </a:graphicData>
        </a:graphic>
      </p:graphicFrame>
      <p:graphicFrame>
        <p:nvGraphicFramePr>
          <p:cNvPr id="7" name="Table 6"/>
          <p:cNvGraphicFramePr>
            <a:graphicFrameLocks noGrp="1"/>
          </p:cNvGraphicFramePr>
          <p:nvPr>
            <p:extLst/>
          </p:nvPr>
        </p:nvGraphicFramePr>
        <p:xfrm>
          <a:off x="6261251" y="2451354"/>
          <a:ext cx="2888938" cy="956618"/>
        </p:xfrm>
        <a:graphic>
          <a:graphicData uri="http://schemas.openxmlformats.org/drawingml/2006/table">
            <a:tbl>
              <a:tblPr/>
              <a:tblGrid>
                <a:gridCol w="1444469">
                  <a:extLst>
                    <a:ext uri="{9D8B030D-6E8A-4147-A177-3AD203B41FA5}">
                      <a16:colId xmlns:a16="http://schemas.microsoft.com/office/drawing/2014/main" val="20001"/>
                    </a:ext>
                  </a:extLst>
                </a:gridCol>
                <a:gridCol w="1444469">
                  <a:extLst>
                    <a:ext uri="{9D8B030D-6E8A-4147-A177-3AD203B41FA5}">
                      <a16:colId xmlns:a16="http://schemas.microsoft.com/office/drawing/2014/main" val="20002"/>
                    </a:ext>
                  </a:extLst>
                </a:gridCol>
              </a:tblGrid>
              <a:tr h="0">
                <a:tc gridSpan="2">
                  <a:txBody>
                    <a:bodyPr/>
                    <a:lstStyle/>
                    <a:p>
                      <a:pPr algn="ctr">
                        <a:lnSpc>
                          <a:spcPct val="115000"/>
                        </a:lnSpc>
                        <a:spcAft>
                          <a:spcPts val="0"/>
                        </a:spcAft>
                      </a:pPr>
                      <a:r>
                        <a:rPr lang="en-GB" sz="1600" b="0" dirty="0">
                          <a:solidFill>
                            <a:schemeClr val="tx1"/>
                          </a:solidFill>
                          <a:effectLst/>
                          <a:latin typeface="+mn-lt"/>
                          <a:ea typeface="Calibri"/>
                          <a:cs typeface="Times New Roman"/>
                        </a:rPr>
                        <a:t>NORM</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230216">
                <a:tc>
                  <a:txBody>
                    <a:bodyPr/>
                    <a:lstStyle/>
                    <a:p>
                      <a:pPr algn="ctr">
                        <a:lnSpc>
                          <a:spcPct val="115000"/>
                        </a:lnSpc>
                        <a:spcAft>
                          <a:spcPts val="0"/>
                        </a:spcAft>
                      </a:pPr>
                      <a:r>
                        <a:rPr lang="en-GB" sz="1400" b="0" dirty="0">
                          <a:solidFill>
                            <a:schemeClr val="tx1"/>
                          </a:solidFill>
                          <a:effectLst/>
                          <a:latin typeface="+mn-lt"/>
                          <a:ea typeface="Calibri"/>
                          <a:cs typeface="Times New Roman"/>
                        </a:rPr>
                        <a:t>Actual (self)</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GB" sz="1400" b="0" dirty="0">
                          <a:solidFill>
                            <a:schemeClr val="tx1"/>
                          </a:solidFill>
                          <a:effectLst/>
                          <a:latin typeface="+mn-lt"/>
                          <a:ea typeface="Calibri"/>
                          <a:cs typeface="Times New Roman"/>
                        </a:rPr>
                        <a:t>Perceived (Peers)</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30838">
                <a:tc>
                  <a:txBody>
                    <a:bodyPr/>
                    <a:lstStyle/>
                    <a:p>
                      <a:pPr algn="ctr">
                        <a:lnSpc>
                          <a:spcPct val="115000"/>
                        </a:lnSpc>
                        <a:spcAft>
                          <a:spcPts val="1000"/>
                        </a:spcAft>
                      </a:pPr>
                      <a:r>
                        <a:rPr lang="en-GB" sz="1600" b="0" dirty="0" smtClean="0">
                          <a:solidFill>
                            <a:schemeClr val="tx1"/>
                          </a:solidFill>
                          <a:effectLst/>
                          <a:latin typeface="Franklin Gothic Heavy" panose="020B0903020102020204" pitchFamily="34" charset="0"/>
                          <a:ea typeface="Calibri"/>
                          <a:cs typeface="Times New Roman"/>
                        </a:rPr>
                        <a:t>96%</a:t>
                      </a:r>
                      <a:endParaRPr lang="en-GB" sz="1600" b="0" dirty="0">
                        <a:solidFill>
                          <a:schemeClr val="tx1"/>
                        </a:solidFill>
                        <a:effectLst/>
                        <a:latin typeface="Franklin Gothic Heavy" panose="020B0903020102020204" pitchFamily="34" charset="0"/>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1000"/>
                        </a:spcAft>
                      </a:pPr>
                      <a:r>
                        <a:rPr lang="en-GB" sz="1600" b="0" dirty="0" smtClean="0">
                          <a:solidFill>
                            <a:schemeClr val="tx1"/>
                          </a:solidFill>
                          <a:effectLst/>
                          <a:latin typeface="Franklin Gothic Heavy" panose="020B0903020102020204" pitchFamily="34" charset="0"/>
                          <a:ea typeface="Calibri"/>
                          <a:cs typeface="Times New Roman"/>
                        </a:rPr>
                        <a:t>84%</a:t>
                      </a:r>
                      <a:endParaRPr lang="en-GB" sz="1600" b="0" dirty="0">
                        <a:solidFill>
                          <a:schemeClr val="tx1"/>
                        </a:solidFill>
                        <a:effectLst/>
                        <a:latin typeface="Franklin Gothic Heavy" panose="020B0903020102020204" pitchFamily="34" charset="0"/>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745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867602"/>
            <a:ext cx="10058400" cy="4524315"/>
          </a:xfrm>
          <a:prstGeom prst="rect">
            <a:avLst/>
          </a:prstGeom>
          <a:effectLst>
            <a:outerShdw blurRad="50800" dist="38100" dir="2700000" algn="tl" rotWithShape="0">
              <a:prstClr val="black">
                <a:alpha val="40000"/>
              </a:prstClr>
            </a:outerShdw>
          </a:effectLst>
        </p:spPr>
        <p:txBody>
          <a:bodyPr wrap="square">
            <a:spAutoFit/>
          </a:bodyPr>
          <a:lstStyle/>
          <a:p>
            <a:pPr algn="ctr"/>
            <a:r>
              <a:rPr lang="en-GB" sz="4800" b="1" dirty="0" smtClean="0">
                <a:solidFill>
                  <a:schemeClr val="accent6"/>
                </a:solidFill>
                <a:latin typeface="Candara" panose="020E0502030303020204" pitchFamily="34" charset="0"/>
              </a:rPr>
              <a:t>A bystander can intervene to stop events before they happen or while they are happening</a:t>
            </a:r>
          </a:p>
          <a:p>
            <a:pPr algn="ctr"/>
            <a:r>
              <a:rPr lang="en-GB" sz="4800" b="1" dirty="0" smtClean="0">
                <a:solidFill>
                  <a:schemeClr val="accent6"/>
                </a:solidFill>
                <a:latin typeface="Candara" panose="020E0502030303020204" pitchFamily="34" charset="0"/>
              </a:rPr>
              <a:t>a bystander can </a:t>
            </a:r>
            <a:r>
              <a:rPr lang="en-GB" sz="4800" b="1" dirty="0" smtClean="0">
                <a:solidFill>
                  <a:srgbClr val="7030A0"/>
                </a:solidFill>
                <a:latin typeface="Candara" panose="020E0502030303020204" pitchFamily="34" charset="0"/>
              </a:rPr>
              <a:t>PREVENT</a:t>
            </a:r>
            <a:r>
              <a:rPr lang="en-GB" sz="4800" b="1" dirty="0" smtClean="0">
                <a:solidFill>
                  <a:schemeClr val="accent6"/>
                </a:solidFill>
                <a:latin typeface="Candara" panose="020E0502030303020204" pitchFamily="34" charset="0"/>
              </a:rPr>
              <a:t> the potential outcome as well as deal with an outcome.</a:t>
            </a:r>
            <a:endParaRPr lang="en-GB" sz="4800" b="1" dirty="0">
              <a:solidFill>
                <a:schemeClr val="accent6"/>
              </a:solidFill>
              <a:latin typeface="Candara" panose="020E0502030303020204" pitchFamily="34" charset="0"/>
            </a:endParaRPr>
          </a:p>
        </p:txBody>
      </p:sp>
      <p:sp>
        <p:nvSpPr>
          <p:cNvPr id="4" name="Curved Right Arrow 3"/>
          <p:cNvSpPr/>
          <p:nvPr/>
        </p:nvSpPr>
        <p:spPr>
          <a:xfrm>
            <a:off x="1066800" y="2997200"/>
            <a:ext cx="1100667" cy="770467"/>
          </a:xfrm>
          <a:prstGeom prst="curvedRightArrow">
            <a:avLst/>
          </a:prstGeom>
          <a:solidFill>
            <a:srgbClr val="7030A0"/>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rgbClr val="7030A0"/>
              </a:solidFill>
            </a:endParaRPr>
          </a:p>
        </p:txBody>
      </p:sp>
      <p:sp>
        <p:nvSpPr>
          <p:cNvPr id="3" name="Slide Number Placeholder 2"/>
          <p:cNvSpPr>
            <a:spLocks noGrp="1"/>
          </p:cNvSpPr>
          <p:nvPr>
            <p:ph type="sldNum" sz="quarter" idx="10"/>
          </p:nvPr>
        </p:nvSpPr>
        <p:spPr/>
        <p:txBody>
          <a:bodyPr/>
          <a:lstStyle/>
          <a:p>
            <a:fld id="{66F65FB4-4995-4333-AAF6-F87CB16DE276}" type="slidenum">
              <a:rPr lang="en-GB" smtClean="0"/>
              <a:t>6</a:t>
            </a:fld>
            <a:endParaRPr lang="en-GB"/>
          </a:p>
        </p:txBody>
      </p:sp>
    </p:spTree>
    <p:extLst>
      <p:ext uri="{BB962C8B-B14F-4D97-AF65-F5344CB8AC3E}">
        <p14:creationId xmlns:p14="http://schemas.microsoft.com/office/powerpoint/2010/main" val="38088465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161" y="361434"/>
            <a:ext cx="2770310" cy="646331"/>
          </a:xfrm>
          <a:prstGeom prst="rect">
            <a:avLst/>
          </a:prstGeom>
        </p:spPr>
        <p:txBody>
          <a:bodyPr wrap="none">
            <a:spAutoFit/>
          </a:bodyPr>
          <a:lstStyle/>
          <a:p>
            <a:r>
              <a:rPr lang="en-GB" sz="3600" b="1" dirty="0">
                <a:solidFill>
                  <a:srgbClr val="7030A0"/>
                </a:solidFill>
                <a:latin typeface="Candara" panose="020E0502030303020204" pitchFamily="34" charset="0"/>
              </a:rPr>
              <a:t>Social Norms</a:t>
            </a:r>
          </a:p>
        </p:txBody>
      </p:sp>
      <p:pic>
        <p:nvPicPr>
          <p:cNvPr id="3" name="Content Placeholder 5"/>
          <p:cNvPicPr>
            <a:picLocks/>
          </p:cNvPicPr>
          <p:nvPr/>
        </p:nvPicPr>
        <p:blipFill>
          <a:blip r:embed="rId2">
            <a:extLst>
              <a:ext uri="{28A0092B-C50C-407E-A947-70E740481C1C}">
                <a14:useLocalDpi xmlns:a14="http://schemas.microsoft.com/office/drawing/2010/main" val="0"/>
              </a:ext>
            </a:extLst>
          </a:blip>
          <a:srcRect/>
          <a:stretch>
            <a:fillRect/>
          </a:stretch>
        </p:blipFill>
        <p:spPr>
          <a:xfrm>
            <a:off x="2570957" y="1077119"/>
            <a:ext cx="7050087" cy="4525963"/>
          </a:xfrm>
          <a:prstGeom prst="rect">
            <a:avLst/>
          </a:prstGeom>
        </p:spPr>
      </p:pic>
      <p:sp>
        <p:nvSpPr>
          <p:cNvPr id="4" name="Rectangle 3"/>
          <p:cNvSpPr/>
          <p:nvPr/>
        </p:nvSpPr>
        <p:spPr>
          <a:xfrm>
            <a:off x="2570957" y="5603082"/>
            <a:ext cx="5258050" cy="830997"/>
          </a:xfrm>
          <a:prstGeom prst="rect">
            <a:avLst/>
          </a:prstGeom>
        </p:spPr>
        <p:txBody>
          <a:bodyPr wrap="square">
            <a:spAutoFit/>
          </a:bodyPr>
          <a:lstStyle/>
          <a:p>
            <a:r>
              <a:rPr lang="en-GB" sz="1200" dirty="0">
                <a:solidFill>
                  <a:schemeClr val="tx1">
                    <a:lumMod val="50000"/>
                    <a:lumOff val="50000"/>
                  </a:schemeClr>
                </a:solidFill>
              </a:rPr>
              <a:t>(</a:t>
            </a:r>
            <a:r>
              <a:rPr lang="en-GB" sz="1200" dirty="0" err="1">
                <a:solidFill>
                  <a:schemeClr val="tx1">
                    <a:lumMod val="50000"/>
                    <a:lumOff val="50000"/>
                  </a:schemeClr>
                </a:solidFill>
              </a:rPr>
              <a:t>Neighbors</a:t>
            </a:r>
            <a:r>
              <a:rPr lang="en-GB" sz="1200" dirty="0">
                <a:solidFill>
                  <a:schemeClr val="tx1">
                    <a:lumMod val="50000"/>
                    <a:lumOff val="50000"/>
                  </a:schemeClr>
                </a:solidFill>
              </a:rPr>
              <a:t>, C., Walker, D. D., </a:t>
            </a:r>
            <a:r>
              <a:rPr lang="en-GB" sz="1200" dirty="0" err="1">
                <a:solidFill>
                  <a:schemeClr val="tx1">
                    <a:lumMod val="50000"/>
                    <a:lumOff val="50000"/>
                  </a:schemeClr>
                </a:solidFill>
              </a:rPr>
              <a:t>Mbilinyi</a:t>
            </a:r>
            <a:r>
              <a:rPr lang="en-GB" sz="1200" dirty="0">
                <a:solidFill>
                  <a:schemeClr val="tx1">
                    <a:lumMod val="50000"/>
                    <a:lumOff val="50000"/>
                  </a:schemeClr>
                </a:solidFill>
              </a:rPr>
              <a:t>, L. F., O'Rourke, A., </a:t>
            </a:r>
            <a:r>
              <a:rPr lang="en-GB" sz="1200" dirty="0" err="1">
                <a:solidFill>
                  <a:schemeClr val="tx1">
                    <a:lumMod val="50000"/>
                    <a:lumOff val="50000"/>
                  </a:schemeClr>
                </a:solidFill>
              </a:rPr>
              <a:t>Edleson</a:t>
            </a:r>
            <a:r>
              <a:rPr lang="en-GB" sz="1200" dirty="0">
                <a:solidFill>
                  <a:schemeClr val="tx1">
                    <a:lumMod val="50000"/>
                    <a:lumOff val="50000"/>
                  </a:schemeClr>
                </a:solidFill>
              </a:rPr>
              <a:t>, J. L., Zegree, J., &amp; </a:t>
            </a:r>
            <a:r>
              <a:rPr lang="en-GB" sz="1200" dirty="0" err="1">
                <a:solidFill>
                  <a:schemeClr val="tx1">
                    <a:lumMod val="50000"/>
                    <a:lumOff val="50000"/>
                  </a:schemeClr>
                </a:solidFill>
              </a:rPr>
              <a:t>Roffman</a:t>
            </a:r>
            <a:r>
              <a:rPr lang="en-GB" sz="1200" dirty="0">
                <a:solidFill>
                  <a:schemeClr val="tx1">
                    <a:lumMod val="50000"/>
                    <a:lumOff val="50000"/>
                  </a:schemeClr>
                </a:solidFill>
              </a:rPr>
              <a:t>, R. A. (2010). Normative misperceptions of abuse among perpetrators of intimate partner violence. </a:t>
            </a:r>
            <a:r>
              <a:rPr lang="en-GB" sz="1200" i="1" dirty="0" smtClean="0">
                <a:solidFill>
                  <a:schemeClr val="tx1">
                    <a:lumMod val="50000"/>
                    <a:lumOff val="50000"/>
                  </a:schemeClr>
                </a:solidFill>
              </a:rPr>
              <a:t>Violence Against Women</a:t>
            </a:r>
            <a:r>
              <a:rPr lang="en-GB" sz="1200" dirty="0" smtClean="0">
                <a:solidFill>
                  <a:schemeClr val="tx1">
                    <a:lumMod val="50000"/>
                    <a:lumOff val="50000"/>
                  </a:schemeClr>
                </a:solidFill>
              </a:rPr>
              <a:t>, </a:t>
            </a:r>
            <a:r>
              <a:rPr lang="en-GB" sz="1200" dirty="0">
                <a:solidFill>
                  <a:schemeClr val="tx1">
                    <a:lumMod val="50000"/>
                    <a:lumOff val="50000"/>
                  </a:schemeClr>
                </a:solidFill>
              </a:rPr>
              <a:t>16(4), 370-386.  </a:t>
            </a:r>
            <a:r>
              <a:rPr lang="en-GB" sz="1200" dirty="0" err="1">
                <a:solidFill>
                  <a:schemeClr val="tx1">
                    <a:lumMod val="50000"/>
                    <a:lumOff val="50000"/>
                  </a:schemeClr>
                </a:solidFill>
              </a:rPr>
              <a:t>DOI</a:t>
            </a:r>
            <a:r>
              <a:rPr lang="en-GB" sz="1200" dirty="0">
                <a:solidFill>
                  <a:schemeClr val="tx1">
                    <a:lumMod val="50000"/>
                    <a:lumOff val="50000"/>
                  </a:schemeClr>
                </a:solidFill>
              </a:rPr>
              <a:t>: 10.1177/1077801210363608  (p. 376))</a:t>
            </a:r>
          </a:p>
        </p:txBody>
      </p:sp>
      <p:sp>
        <p:nvSpPr>
          <p:cNvPr id="5" name="Slide Number Placeholder 4"/>
          <p:cNvSpPr>
            <a:spLocks noGrp="1"/>
          </p:cNvSpPr>
          <p:nvPr>
            <p:ph type="sldNum" sz="quarter" idx="4294967295"/>
          </p:nvPr>
        </p:nvSpPr>
        <p:spPr/>
        <p:txBody>
          <a:bodyPr/>
          <a:lstStyle/>
          <a:p>
            <a:r>
              <a:rPr lang="en-GB" smtClean="0"/>
              <a:t>		</a:t>
            </a:r>
            <a:fld id="{3E3CF599-16EC-4514-BCE8-03393E47B313}" type="slidenum">
              <a:rPr lang="en-GB" smtClean="0"/>
              <a:pPr/>
              <a:t>60</a:t>
            </a:fld>
            <a:endParaRPr lang="en-GB" dirty="0"/>
          </a:p>
        </p:txBody>
      </p:sp>
    </p:spTree>
    <p:extLst>
      <p:ext uri="{BB962C8B-B14F-4D97-AF65-F5344CB8AC3E}">
        <p14:creationId xmlns:p14="http://schemas.microsoft.com/office/powerpoint/2010/main" val="2276621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loud Callout 21"/>
          <p:cNvSpPr/>
          <p:nvPr/>
        </p:nvSpPr>
        <p:spPr bwMode="auto">
          <a:xfrm>
            <a:off x="4359189" y="2196002"/>
            <a:ext cx="2665089" cy="1546225"/>
          </a:xfrm>
          <a:prstGeom prst="cloudCallout">
            <a:avLst>
              <a:gd name="adj1" fmla="val 22755"/>
              <a:gd name="adj2" fmla="val 99214"/>
            </a:avLst>
          </a:prstGeom>
          <a:solidFill>
            <a:srgbClr val="608CAB"/>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itchFamily="-108" charset="0"/>
                <a:cs typeface="Arial" charset="0"/>
              </a:defRPr>
            </a:lvl1pPr>
            <a:lvl2pPr marL="37931725" indent="-37474525">
              <a:defRPr sz="2400">
                <a:solidFill>
                  <a:schemeClr val="tx1"/>
                </a:solidFill>
                <a:latin typeface="Calibri" pitchFamily="-108" charset="0"/>
                <a:cs typeface="Arial" charset="0"/>
              </a:defRPr>
            </a:lvl2pPr>
            <a:lvl3pPr>
              <a:defRPr sz="2400">
                <a:solidFill>
                  <a:schemeClr val="tx1"/>
                </a:solidFill>
                <a:latin typeface="Calibri" pitchFamily="-108" charset="0"/>
                <a:cs typeface="Arial" charset="0"/>
              </a:defRPr>
            </a:lvl3pPr>
            <a:lvl4pPr>
              <a:defRPr sz="2400">
                <a:solidFill>
                  <a:schemeClr val="tx1"/>
                </a:solidFill>
                <a:latin typeface="Calibri" pitchFamily="-108" charset="0"/>
                <a:cs typeface="Arial" charset="0"/>
              </a:defRPr>
            </a:lvl4pPr>
            <a:lvl5pPr>
              <a:defRPr sz="2400">
                <a:solidFill>
                  <a:schemeClr val="tx1"/>
                </a:solidFill>
                <a:latin typeface="Calibri" pitchFamily="-108" charset="0"/>
                <a:cs typeface="Arial" charset="0"/>
              </a:defRPr>
            </a:lvl5pPr>
            <a:lvl6pPr marL="457200" eaLnBrk="0" fontAlgn="base" hangingPunct="0">
              <a:spcBef>
                <a:spcPct val="0"/>
              </a:spcBef>
              <a:spcAft>
                <a:spcPct val="0"/>
              </a:spcAft>
              <a:defRPr sz="2400">
                <a:solidFill>
                  <a:schemeClr val="tx1"/>
                </a:solidFill>
                <a:latin typeface="Calibri" pitchFamily="-108" charset="0"/>
                <a:cs typeface="Arial" charset="0"/>
              </a:defRPr>
            </a:lvl6pPr>
            <a:lvl7pPr marL="914400" eaLnBrk="0" fontAlgn="base" hangingPunct="0">
              <a:spcBef>
                <a:spcPct val="0"/>
              </a:spcBef>
              <a:spcAft>
                <a:spcPct val="0"/>
              </a:spcAft>
              <a:defRPr sz="2400">
                <a:solidFill>
                  <a:schemeClr val="tx1"/>
                </a:solidFill>
                <a:latin typeface="Calibri" pitchFamily="-108" charset="0"/>
                <a:cs typeface="Arial" charset="0"/>
              </a:defRPr>
            </a:lvl7pPr>
            <a:lvl8pPr marL="1371600" eaLnBrk="0" fontAlgn="base" hangingPunct="0">
              <a:spcBef>
                <a:spcPct val="0"/>
              </a:spcBef>
              <a:spcAft>
                <a:spcPct val="0"/>
              </a:spcAft>
              <a:defRPr sz="2400">
                <a:solidFill>
                  <a:schemeClr val="tx1"/>
                </a:solidFill>
                <a:latin typeface="Calibri" pitchFamily="-108" charset="0"/>
                <a:cs typeface="Arial" charset="0"/>
              </a:defRPr>
            </a:lvl8pPr>
            <a:lvl9pPr marL="1828800" eaLnBrk="0" fontAlgn="base" hangingPunct="0">
              <a:spcBef>
                <a:spcPct val="0"/>
              </a:spcBef>
              <a:spcAft>
                <a:spcPct val="0"/>
              </a:spcAft>
              <a:defRPr sz="2400">
                <a:solidFill>
                  <a:schemeClr val="tx1"/>
                </a:solidFill>
                <a:latin typeface="Calibri" pitchFamily="-108" charset="0"/>
                <a:cs typeface="Arial" charset="0"/>
              </a:defRPr>
            </a:lvl9pPr>
          </a:lstStyle>
          <a:p>
            <a:pPr algn="ctr">
              <a:defRPr/>
            </a:pPr>
            <a:r>
              <a:rPr lang="en-GB" altLang="en-US" sz="1600" b="1" dirty="0" smtClean="0">
                <a:solidFill>
                  <a:schemeClr val="bg1"/>
                </a:solidFill>
                <a:latin typeface="Candara" panose="020E0502030303020204" pitchFamily="34" charset="0"/>
              </a:rPr>
              <a:t>I’m uncomfortable but I’m the only one</a:t>
            </a:r>
          </a:p>
        </p:txBody>
      </p:sp>
      <p:sp>
        <p:nvSpPr>
          <p:cNvPr id="3" name="Rectangle 2"/>
          <p:cNvSpPr/>
          <p:nvPr/>
        </p:nvSpPr>
        <p:spPr>
          <a:xfrm>
            <a:off x="3245700" y="315749"/>
            <a:ext cx="5214889" cy="584775"/>
          </a:xfrm>
          <a:prstGeom prst="rect">
            <a:avLst/>
          </a:prstGeom>
        </p:spPr>
        <p:txBody>
          <a:bodyPr wrap="none">
            <a:spAutoFit/>
          </a:bodyPr>
          <a:lstStyle/>
          <a:p>
            <a:r>
              <a:rPr lang="en-GB" sz="3200" b="1" dirty="0">
                <a:latin typeface="Candara" panose="020E0502030303020204" pitchFamily="34" charset="0"/>
              </a:rPr>
              <a:t>The result of misperceptions</a:t>
            </a:r>
          </a:p>
        </p:txBody>
      </p:sp>
      <p:sp>
        <p:nvSpPr>
          <p:cNvPr id="12" name="Round Diagonal Corner Rectangle 11"/>
          <p:cNvSpPr/>
          <p:nvPr/>
        </p:nvSpPr>
        <p:spPr>
          <a:xfrm>
            <a:off x="569843" y="1300451"/>
            <a:ext cx="3562210" cy="783193"/>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000" b="1" dirty="0" smtClean="0">
                <a:solidFill>
                  <a:srgbClr val="7030A0"/>
                </a:solidFill>
                <a:latin typeface="Candara" panose="020E0502030303020204" pitchFamily="34" charset="0"/>
              </a:rPr>
              <a:t>Misperceptions </a:t>
            </a:r>
            <a:r>
              <a:rPr lang="en-GB" sz="2000" b="1" dirty="0">
                <a:solidFill>
                  <a:srgbClr val="7030A0"/>
                </a:solidFill>
                <a:latin typeface="Candara" panose="020E0502030303020204" pitchFamily="34" charset="0"/>
              </a:rPr>
              <a:t>inhibit bystander intervention. </a:t>
            </a:r>
          </a:p>
        </p:txBody>
      </p:sp>
      <p:pic>
        <p:nvPicPr>
          <p:cNvPr id="11" name="Picture 10"/>
          <p:cNvPicPr/>
          <p:nvPr/>
        </p:nvPicPr>
        <p:blipFill>
          <a:blip r:embed="rId2" cstate="print">
            <a:extLst>
              <a:ext uri="{28A0092B-C50C-407E-A947-70E740481C1C}">
                <a14:useLocalDpi xmlns:a14="http://schemas.microsoft.com/office/drawing/2010/main" val="0"/>
              </a:ext>
            </a:extLst>
          </a:blip>
          <a:srcRect l="9095" r="9095" b="2204"/>
          <a:stretch>
            <a:fillRect/>
          </a:stretch>
        </p:blipFill>
        <p:spPr>
          <a:xfrm>
            <a:off x="5855694" y="4780904"/>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3" name="Picture 12"/>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7540600" y="1616773"/>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5" name="Picture 14"/>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9806832" y="2637718"/>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6" name="Picture 15"/>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9002854" y="4253719"/>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7" name="Picture 16"/>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8887262" y="1021717"/>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8" name="Picture 17"/>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7540600" y="3742227"/>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2" name="Slide Number Placeholder 1"/>
          <p:cNvSpPr>
            <a:spLocks noGrp="1"/>
          </p:cNvSpPr>
          <p:nvPr>
            <p:ph type="sldNum" sz="quarter" idx="4294967295"/>
          </p:nvPr>
        </p:nvSpPr>
        <p:spPr/>
        <p:txBody>
          <a:bodyPr/>
          <a:lstStyle/>
          <a:p>
            <a:r>
              <a:rPr lang="en-GB" smtClean="0"/>
              <a:t>		</a:t>
            </a:r>
            <a:fld id="{3E3CF599-16EC-4514-BCE8-03393E47B313}" type="slidenum">
              <a:rPr lang="en-GB" smtClean="0"/>
              <a:pPr/>
              <a:t>61</a:t>
            </a:fld>
            <a:endParaRPr lang="en-GB" dirty="0"/>
          </a:p>
        </p:txBody>
      </p:sp>
    </p:spTree>
    <p:extLst>
      <p:ext uri="{BB962C8B-B14F-4D97-AF65-F5344CB8AC3E}">
        <p14:creationId xmlns:p14="http://schemas.microsoft.com/office/powerpoint/2010/main" val="13227461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30398" y="1178513"/>
            <a:ext cx="10538891" cy="4172833"/>
            <a:chOff x="962822" y="929131"/>
            <a:chExt cx="10538891" cy="4172833"/>
          </a:xfrm>
        </p:grpSpPr>
        <p:grpSp>
          <p:nvGrpSpPr>
            <p:cNvPr id="3" name="Group 2"/>
            <p:cNvGrpSpPr/>
            <p:nvPr/>
          </p:nvGrpSpPr>
          <p:grpSpPr>
            <a:xfrm>
              <a:off x="6867155" y="1307046"/>
              <a:ext cx="4634558" cy="3794918"/>
              <a:chOff x="3092357" y="1270000"/>
              <a:chExt cx="4634558" cy="3794918"/>
            </a:xfrm>
          </p:grpSpPr>
          <p:sp>
            <p:nvSpPr>
              <p:cNvPr id="7" name="Oval 6"/>
              <p:cNvSpPr/>
              <p:nvPr/>
            </p:nvSpPr>
            <p:spPr>
              <a:xfrm>
                <a:off x="3092357" y="1270000"/>
                <a:ext cx="3780000" cy="3780000"/>
              </a:xfrm>
              <a:prstGeom prst="ellipse">
                <a:avLst/>
              </a:prstGeom>
              <a:solidFill>
                <a:srgbClr val="92D050">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Oval 7"/>
              <p:cNvSpPr/>
              <p:nvPr/>
            </p:nvSpPr>
            <p:spPr>
              <a:xfrm>
                <a:off x="3946915" y="1284918"/>
                <a:ext cx="3780000" cy="3780000"/>
              </a:xfrm>
              <a:prstGeom prst="ellipse">
                <a:avLst/>
              </a:prstGeom>
              <a:solidFill>
                <a:srgbClr val="C00000">
                  <a:alpha val="8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p:cNvSpPr/>
              <p:nvPr/>
            </p:nvSpPr>
            <p:spPr>
              <a:xfrm>
                <a:off x="4052236" y="2975334"/>
                <a:ext cx="2823209" cy="369332"/>
              </a:xfrm>
              <a:prstGeom prst="rect">
                <a:avLst/>
              </a:prstGeom>
            </p:spPr>
            <p:txBody>
              <a:bodyPr wrap="none">
                <a:spAutoFit/>
              </a:bodyPr>
              <a:lstStyle/>
              <a:p>
                <a:pPr algn="ctr"/>
                <a:r>
                  <a:rPr lang="en-GB" b="1" dirty="0" smtClean="0">
                    <a:solidFill>
                      <a:schemeClr val="bg1"/>
                    </a:solidFill>
                    <a:latin typeface="Candara" panose="020E0502030303020204" pitchFamily="34" charset="0"/>
                  </a:rPr>
                  <a:t>Most people thinks it’s OK</a:t>
                </a:r>
                <a:endParaRPr lang="en-GB" b="1" dirty="0">
                  <a:solidFill>
                    <a:schemeClr val="bg1"/>
                  </a:solidFill>
                  <a:latin typeface="Candara" panose="020E0502030303020204" pitchFamily="34" charset="0"/>
                </a:endParaRPr>
              </a:p>
            </p:txBody>
          </p:sp>
        </p:grpSp>
        <p:sp>
          <p:nvSpPr>
            <p:cNvPr id="16" name="Rectangle 15"/>
            <p:cNvSpPr/>
            <p:nvPr/>
          </p:nvSpPr>
          <p:spPr>
            <a:xfrm>
              <a:off x="962822" y="929131"/>
              <a:ext cx="5049775" cy="3708708"/>
            </a:xfrm>
            <a:prstGeom prst="rect">
              <a:avLst/>
            </a:prstGeom>
          </p:spPr>
          <p:txBody>
            <a:bodyPr wrap="square">
              <a:spAutoFit/>
            </a:bodyPr>
            <a:lstStyle/>
            <a:p>
              <a:r>
                <a:rPr lang="en-GB" sz="2800" b="1" dirty="0"/>
                <a:t>2. Research has found that the more male perpetrators of intimate partner violence overestimate other men’s violent and abusive behaviour, the more they report engaging in psychological abuse and physical </a:t>
              </a:r>
              <a:r>
                <a:rPr lang="en-GB" sz="2800" b="1" dirty="0" smtClean="0"/>
                <a:t>violence.</a:t>
              </a:r>
              <a:endParaRPr lang="en-GB" sz="2800" b="1" dirty="0"/>
            </a:p>
            <a:p>
              <a:r>
                <a:rPr lang="en-GB" sz="1100" b="1" dirty="0">
                  <a:solidFill>
                    <a:schemeClr val="tx1">
                      <a:lumMod val="50000"/>
                      <a:lumOff val="50000"/>
                    </a:schemeClr>
                  </a:solidFill>
                </a:rPr>
                <a:t>(</a:t>
              </a:r>
              <a:r>
                <a:rPr lang="en-GB" sz="1100" b="1" dirty="0" err="1">
                  <a:solidFill>
                    <a:schemeClr val="tx1">
                      <a:lumMod val="50000"/>
                      <a:lumOff val="50000"/>
                    </a:schemeClr>
                  </a:solidFill>
                </a:rPr>
                <a:t>Neighbors</a:t>
              </a:r>
              <a:r>
                <a:rPr lang="en-GB" sz="1100" b="1" dirty="0">
                  <a:solidFill>
                    <a:schemeClr val="tx1">
                      <a:lumMod val="50000"/>
                      <a:lumOff val="50000"/>
                    </a:schemeClr>
                  </a:solidFill>
                </a:rPr>
                <a:t> et al 2010 p.6)</a:t>
              </a:r>
            </a:p>
          </p:txBody>
        </p:sp>
      </p:grpSp>
      <p:pic>
        <p:nvPicPr>
          <p:cNvPr id="11" name="Picture 10"/>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10594794" y="2629082"/>
            <a:ext cx="946695" cy="10799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2" name="Slide Number Placeholder 1"/>
          <p:cNvSpPr>
            <a:spLocks noGrp="1"/>
          </p:cNvSpPr>
          <p:nvPr>
            <p:ph type="sldNum" sz="quarter" idx="4294967295"/>
          </p:nvPr>
        </p:nvSpPr>
        <p:spPr/>
        <p:txBody>
          <a:bodyPr/>
          <a:lstStyle/>
          <a:p>
            <a:r>
              <a:rPr lang="en-GB" smtClean="0"/>
              <a:t>		</a:t>
            </a:r>
            <a:fld id="{3E3CF599-16EC-4514-BCE8-03393E47B313}" type="slidenum">
              <a:rPr lang="en-GB" smtClean="0"/>
              <a:pPr/>
              <a:t>62</a:t>
            </a:fld>
            <a:endParaRPr lang="en-GB" dirty="0"/>
          </a:p>
        </p:txBody>
      </p:sp>
    </p:spTree>
    <p:extLst>
      <p:ext uri="{BB962C8B-B14F-4D97-AF65-F5344CB8AC3E}">
        <p14:creationId xmlns:p14="http://schemas.microsoft.com/office/powerpoint/2010/main" val="2006173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1617" y="382451"/>
            <a:ext cx="5955028" cy="646331"/>
          </a:xfrm>
          <a:prstGeom prst="rect">
            <a:avLst/>
          </a:prstGeom>
        </p:spPr>
        <p:txBody>
          <a:bodyPr wrap="none">
            <a:spAutoFit/>
          </a:bodyPr>
          <a:lstStyle/>
          <a:p>
            <a:r>
              <a:rPr lang="en-GB" sz="3600" b="1" dirty="0">
                <a:latin typeface="Candara" panose="020E0502030303020204" pitchFamily="34" charset="0"/>
              </a:rPr>
              <a:t>You are </a:t>
            </a:r>
            <a:r>
              <a:rPr lang="en-GB" sz="3600" b="1" dirty="0" smtClean="0">
                <a:latin typeface="Candara" panose="020E0502030303020204" pitchFamily="34" charset="0"/>
              </a:rPr>
              <a:t>Part </a:t>
            </a:r>
            <a:r>
              <a:rPr lang="en-GB" sz="3600" b="1" dirty="0">
                <a:latin typeface="Candara" panose="020E0502030303020204" pitchFamily="34" charset="0"/>
              </a:rPr>
              <a:t>of the </a:t>
            </a:r>
            <a:r>
              <a:rPr lang="en-GB" sz="3600" b="1" dirty="0" smtClean="0">
                <a:latin typeface="Candara" panose="020E0502030303020204" pitchFamily="34" charset="0"/>
              </a:rPr>
              <a:t>Solution</a:t>
            </a:r>
            <a:r>
              <a:rPr lang="en-GB" sz="3600" b="1" dirty="0">
                <a:latin typeface="Candara" panose="020E0502030303020204" pitchFamily="34" charset="0"/>
              </a:rPr>
              <a:t>!</a:t>
            </a:r>
          </a:p>
        </p:txBody>
      </p:sp>
      <p:pic>
        <p:nvPicPr>
          <p:cNvPr id="12" name="Picture 11"/>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5528920" y="3808728"/>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3" name="Picture 12"/>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5417103" y="1613755"/>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5" name="Picture 14"/>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7005621" y="1278699"/>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6" name="Picture 15"/>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3683301" y="1518755"/>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7" name="Picture 16"/>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3274676" y="3624729"/>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8" name="Picture 17"/>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7412945" y="3285704"/>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2" name="Slide Number Placeholder 1"/>
          <p:cNvSpPr>
            <a:spLocks noGrp="1"/>
          </p:cNvSpPr>
          <p:nvPr>
            <p:ph type="sldNum" sz="quarter" idx="4294967295"/>
          </p:nvPr>
        </p:nvSpPr>
        <p:spPr/>
        <p:txBody>
          <a:bodyPr/>
          <a:lstStyle/>
          <a:p>
            <a:r>
              <a:rPr lang="en-GB" smtClean="0"/>
              <a:t>		</a:t>
            </a:r>
            <a:fld id="{3E3CF599-16EC-4514-BCE8-03393E47B313}" type="slidenum">
              <a:rPr lang="en-GB" smtClean="0"/>
              <a:pPr/>
              <a:t>63</a:t>
            </a:fld>
            <a:endParaRPr lang="en-GB" dirty="0"/>
          </a:p>
        </p:txBody>
      </p:sp>
    </p:spTree>
    <p:extLst>
      <p:ext uri="{BB962C8B-B14F-4D97-AF65-F5344CB8AC3E}">
        <p14:creationId xmlns:p14="http://schemas.microsoft.com/office/powerpoint/2010/main" val="24801520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402" y="828835"/>
            <a:ext cx="9017277" cy="1938992"/>
          </a:xfrm>
          <a:prstGeom prst="rect">
            <a:avLst/>
          </a:prstGeom>
        </p:spPr>
        <p:txBody>
          <a:bodyPr wrap="none">
            <a:spAutoFit/>
          </a:bodyPr>
          <a:lstStyle/>
          <a:p>
            <a:pPr algn="ctr"/>
            <a:r>
              <a:rPr lang="en-GB" sz="4000" b="1" dirty="0" smtClean="0">
                <a:solidFill>
                  <a:srgbClr val="FF0000"/>
                </a:solidFill>
                <a:latin typeface="Candara" panose="020E0502030303020204" pitchFamily="34" charset="0"/>
              </a:rPr>
              <a:t>**WARNING**</a:t>
            </a:r>
          </a:p>
          <a:p>
            <a:pPr algn="ctr"/>
            <a:r>
              <a:rPr lang="en-GB" sz="4000" b="1" dirty="0" smtClean="0">
                <a:latin typeface="Candara" panose="020E0502030303020204" pitchFamily="34" charset="0"/>
              </a:rPr>
              <a:t>Some viewers may find this clip difficult </a:t>
            </a:r>
          </a:p>
          <a:p>
            <a:pPr algn="ctr"/>
            <a:r>
              <a:rPr lang="en-GB" sz="4000" b="1" dirty="0" smtClean="0">
                <a:latin typeface="Candara" panose="020E0502030303020204" pitchFamily="34" charset="0"/>
              </a:rPr>
              <a:t>to watch</a:t>
            </a:r>
          </a:p>
        </p:txBody>
      </p:sp>
      <p:sp>
        <p:nvSpPr>
          <p:cNvPr id="3" name="Rectangle 2"/>
          <p:cNvSpPr/>
          <p:nvPr/>
        </p:nvSpPr>
        <p:spPr>
          <a:xfrm>
            <a:off x="3832264" y="3929482"/>
            <a:ext cx="6722033" cy="1077218"/>
          </a:xfrm>
          <a:prstGeom prst="rect">
            <a:avLst/>
          </a:prstGeom>
        </p:spPr>
        <p:txBody>
          <a:bodyPr wrap="none">
            <a:spAutoFit/>
          </a:bodyPr>
          <a:lstStyle/>
          <a:p>
            <a:pPr algn="ctr"/>
            <a:r>
              <a:rPr lang="en-GB" sz="4000" b="1" dirty="0" smtClean="0">
                <a:latin typeface="Candara" panose="020E0502030303020204" pitchFamily="34" charset="0"/>
              </a:rPr>
              <a:t>New Zealand Bystander Video</a:t>
            </a:r>
          </a:p>
          <a:p>
            <a:pPr algn="ctr"/>
            <a:r>
              <a:rPr lang="en-GB" sz="2400" b="1" dirty="0" smtClean="0">
                <a:latin typeface="Candara" panose="020E0502030303020204" pitchFamily="34" charset="0"/>
              </a:rPr>
              <a:t>YouTube: </a:t>
            </a:r>
            <a:r>
              <a:rPr lang="en-GB" sz="2400" b="1" dirty="0" smtClean="0">
                <a:latin typeface="Candara" panose="020E0502030303020204" pitchFamily="34" charset="0"/>
                <a:hlinkClick r:id="rId2"/>
              </a:rPr>
              <a:t>https</a:t>
            </a:r>
            <a:r>
              <a:rPr lang="en-GB" sz="2400" b="1" dirty="0">
                <a:latin typeface="Candara" panose="020E0502030303020204" pitchFamily="34" charset="0"/>
                <a:hlinkClick r:id="rId2"/>
              </a:rPr>
              <a:t>://youtu.be/iUj2OHLAG3w</a:t>
            </a:r>
            <a:endParaRPr lang="en-GB" sz="2400" b="1" dirty="0">
              <a:latin typeface="Candara" panose="020E0502030303020204" pitchFamily="34" charset="0"/>
            </a:endParaRPr>
          </a:p>
        </p:txBody>
      </p:sp>
    </p:spTree>
    <p:extLst>
      <p:ext uri="{BB962C8B-B14F-4D97-AF65-F5344CB8AC3E}">
        <p14:creationId xmlns:p14="http://schemas.microsoft.com/office/powerpoint/2010/main" val="1413513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602702" y="113698"/>
            <a:ext cx="6986593" cy="646331"/>
          </a:xfrm>
          <a:prstGeom prst="rect">
            <a:avLst/>
          </a:prstGeom>
        </p:spPr>
        <p:txBody>
          <a:bodyPr wrap="none" anchor="ctr" anchorCtr="0">
            <a:noAutofit/>
          </a:bodyPr>
          <a:lstStyle/>
          <a:p>
            <a:pPr algn="ctr"/>
            <a:r>
              <a:rPr lang="en-GB" sz="2800" b="1" dirty="0">
                <a:latin typeface="Candara" panose="020E0502030303020204" pitchFamily="34" charset="0"/>
              </a:rPr>
              <a:t>Bystander Intervention Options</a:t>
            </a:r>
          </a:p>
        </p:txBody>
      </p:sp>
      <p:sp>
        <p:nvSpPr>
          <p:cNvPr id="22" name="Rectangle 21"/>
          <p:cNvSpPr/>
          <p:nvPr/>
        </p:nvSpPr>
        <p:spPr>
          <a:xfrm>
            <a:off x="1816252" y="5780699"/>
            <a:ext cx="6305152" cy="646331"/>
          </a:xfrm>
          <a:prstGeom prst="rect">
            <a:avLst/>
          </a:prstGeom>
        </p:spPr>
        <p:txBody>
          <a:bodyPr wrap="square" anchor="ctr" anchorCtr="0">
            <a:noAutofit/>
          </a:bodyPr>
          <a:lstStyle/>
          <a:p>
            <a:r>
              <a:rPr lang="en-GB" sz="1200" dirty="0">
                <a:solidFill>
                  <a:schemeClr val="tx1">
                    <a:lumMod val="50000"/>
                    <a:lumOff val="50000"/>
                  </a:schemeClr>
                </a:solidFill>
                <a:latin typeface="+mj-lt"/>
              </a:rPr>
              <a:t>Adapted from Berkowitz, A. (2013). A Grassroots’ Guide to Fostering Healthy Norms to Reduce Violence in our Communities: Social Norms Toolkit.  USA: </a:t>
            </a:r>
            <a:r>
              <a:rPr lang="en-GB" sz="1200" dirty="0" smtClean="0">
                <a:solidFill>
                  <a:schemeClr val="tx1">
                    <a:lumMod val="50000"/>
                    <a:lumOff val="50000"/>
                  </a:schemeClr>
                </a:solidFill>
                <a:latin typeface="+mj-lt"/>
              </a:rPr>
              <a:t>CDC. Online at: http</a:t>
            </a:r>
            <a:r>
              <a:rPr lang="en-GB" sz="1200" dirty="0">
                <a:solidFill>
                  <a:schemeClr val="tx1">
                    <a:lumMod val="50000"/>
                    <a:lumOff val="50000"/>
                  </a:schemeClr>
                </a:solidFill>
                <a:latin typeface="+mj-lt"/>
              </a:rPr>
              <a:t>://www.alanberkowitz.com/Social_Norms_Violence_Prevention_Toolkit.pdf </a:t>
            </a:r>
          </a:p>
        </p:txBody>
      </p:sp>
      <p:sp>
        <p:nvSpPr>
          <p:cNvPr id="24" name="Down Arrow Callout 23"/>
          <p:cNvSpPr/>
          <p:nvPr/>
        </p:nvSpPr>
        <p:spPr>
          <a:xfrm>
            <a:off x="1459326" y="2288234"/>
            <a:ext cx="2520000" cy="900000"/>
          </a:xfrm>
          <a:prstGeom prst="downArrowCallou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chorCtr="0">
            <a:noAutofit/>
          </a:bodyPr>
          <a:lstStyle/>
          <a:p>
            <a:pPr algn="ctr"/>
            <a:r>
              <a:rPr lang="en-GB" sz="1600" b="1" dirty="0" smtClean="0">
                <a:latin typeface="Candara" panose="020E0502030303020204" pitchFamily="34" charset="0"/>
              </a:rPr>
              <a:t>Indirect (to the Bystander)</a:t>
            </a:r>
            <a:endParaRPr lang="en-GB" sz="1600" b="1" dirty="0">
              <a:latin typeface="Candara" panose="020E0502030303020204" pitchFamily="34" charset="0"/>
            </a:endParaRPr>
          </a:p>
        </p:txBody>
      </p:sp>
      <p:sp>
        <p:nvSpPr>
          <p:cNvPr id="25" name="Down Arrow Callout 24"/>
          <p:cNvSpPr/>
          <p:nvPr/>
        </p:nvSpPr>
        <p:spPr>
          <a:xfrm>
            <a:off x="8121404" y="2288234"/>
            <a:ext cx="2520000" cy="900000"/>
          </a:xfrm>
          <a:prstGeom prst="downArrowCallou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chorCtr="0">
            <a:noAutofit/>
          </a:bodyPr>
          <a:lstStyle/>
          <a:p>
            <a:pPr algn="ctr"/>
            <a:r>
              <a:rPr lang="en-GB" sz="1600" b="1" dirty="0" smtClean="0">
                <a:latin typeface="Candara" panose="020E0502030303020204" pitchFamily="34" charset="0"/>
              </a:rPr>
              <a:t>Direct (</a:t>
            </a:r>
            <a:r>
              <a:rPr lang="en-GB" sz="1600" b="1" dirty="0">
                <a:latin typeface="Candara" panose="020E0502030303020204" pitchFamily="34" charset="0"/>
              </a:rPr>
              <a:t>to the </a:t>
            </a:r>
            <a:r>
              <a:rPr lang="en-GB" sz="1600" b="1" dirty="0" smtClean="0">
                <a:latin typeface="Candara" panose="020E0502030303020204" pitchFamily="34" charset="0"/>
              </a:rPr>
              <a:t>Offender</a:t>
            </a:r>
            <a:r>
              <a:rPr lang="en-GB" sz="1600" b="1" dirty="0">
                <a:latin typeface="Candara" panose="020E0502030303020204" pitchFamily="34" charset="0"/>
              </a:rPr>
              <a:t>)</a:t>
            </a:r>
          </a:p>
        </p:txBody>
      </p:sp>
      <p:grpSp>
        <p:nvGrpSpPr>
          <p:cNvPr id="39" name="Group 38"/>
          <p:cNvGrpSpPr/>
          <p:nvPr/>
        </p:nvGrpSpPr>
        <p:grpSpPr>
          <a:xfrm>
            <a:off x="4929919" y="1015372"/>
            <a:ext cx="2267854" cy="2709841"/>
            <a:chOff x="4962073" y="1276865"/>
            <a:chExt cx="2267854" cy="2709841"/>
          </a:xfrm>
          <a:solidFill>
            <a:schemeClr val="accent6">
              <a:lumMod val="60000"/>
              <a:lumOff val="40000"/>
            </a:schemeClr>
          </a:solidFill>
          <a:scene3d>
            <a:camera prst="orthographicFront">
              <a:rot lat="0" lon="0" rev="0"/>
            </a:camera>
            <a:lightRig rig="balanced" dir="t">
              <a:rot lat="0" lon="0" rev="8700000"/>
            </a:lightRig>
          </a:scene3d>
        </p:grpSpPr>
        <p:sp>
          <p:nvSpPr>
            <p:cNvPr id="23" name="Down Arrow Callout 22"/>
            <p:cNvSpPr/>
            <p:nvPr/>
          </p:nvSpPr>
          <p:spPr>
            <a:xfrm>
              <a:off x="5016000" y="1276865"/>
              <a:ext cx="2160000" cy="900000"/>
            </a:xfrm>
            <a:prstGeom prst="downArrowCallout">
              <a:avLst/>
            </a:prstGeom>
            <a:grpFill/>
            <a:ln>
              <a:noFill/>
            </a:ln>
            <a:effectLst>
              <a:outerShdw blurRad="44450" dist="27940" dir="5400000" algn="ctr">
                <a:srgbClr val="000000">
                  <a:alpha val="32000"/>
                </a:srgbClr>
              </a:outerShdw>
            </a:effectLst>
            <a:sp3d>
              <a:bevelT w="190500" h="38100"/>
            </a:sp3d>
          </p:spPr>
          <p:txBody>
            <a:bodyPr wrap="none" anchor="ctr" anchorCtr="0">
              <a:noAutofit/>
            </a:bodyPr>
            <a:lstStyle/>
            <a:p>
              <a:pPr algn="ctr"/>
              <a:r>
                <a:rPr lang="en-GB" sz="1600" b="1" dirty="0">
                  <a:latin typeface="Candara" panose="020E0502030303020204" pitchFamily="34" charset="0"/>
                </a:rPr>
                <a:t>Decide to Intervene</a:t>
              </a:r>
            </a:p>
          </p:txBody>
        </p:sp>
        <p:grpSp>
          <p:nvGrpSpPr>
            <p:cNvPr id="38" name="Group 37"/>
            <p:cNvGrpSpPr/>
            <p:nvPr/>
          </p:nvGrpSpPr>
          <p:grpSpPr>
            <a:xfrm>
              <a:off x="4962073" y="2215346"/>
              <a:ext cx="2267854" cy="1771360"/>
              <a:chOff x="4962073" y="2543320"/>
              <a:chExt cx="2267854" cy="1771360"/>
            </a:xfrm>
            <a:grpFill/>
          </p:grpSpPr>
          <p:sp>
            <p:nvSpPr>
              <p:cNvPr id="37" name="Rounded Rectangle 36"/>
              <p:cNvSpPr/>
              <p:nvPr/>
            </p:nvSpPr>
            <p:spPr>
              <a:xfrm>
                <a:off x="4962073" y="2543320"/>
                <a:ext cx="2267854" cy="1771360"/>
              </a:xfrm>
              <a:prstGeom prst="roundRect">
                <a:avLst/>
              </a:prstGeom>
              <a:grpFill/>
              <a:ln>
                <a:noFill/>
              </a:ln>
              <a:effectLst>
                <a:outerShdw blurRad="44450" dist="27940" dir="5400000" algn="ctr">
                  <a:srgbClr val="000000">
                    <a:alpha val="32000"/>
                  </a:srgbClr>
                </a:outerShdw>
              </a:effectLst>
              <a:sp3d>
                <a:bevelT w="190500" h="38100"/>
              </a:sp3d>
            </p:spPr>
            <p:txBody>
              <a:bodyPr wrap="square" anchor="ctr" anchorCtr="0">
                <a:noAutofit/>
              </a:bodyPr>
              <a:lstStyle/>
              <a:p>
                <a:pPr marL="285750" indent="-285750">
                  <a:buFont typeface="Arial" panose="020B0604020202020204" pitchFamily="34" charset="0"/>
                  <a:buChar char="•"/>
                </a:pPr>
                <a:endParaRPr lang="en-GB" sz="1600" b="1" dirty="0">
                  <a:latin typeface="Candara" panose="020E0502030303020204" pitchFamily="34" charset="0"/>
                </a:endParaRPr>
              </a:p>
            </p:txBody>
          </p:sp>
          <p:grpSp>
            <p:nvGrpSpPr>
              <p:cNvPr id="36" name="Group 35"/>
              <p:cNvGrpSpPr/>
              <p:nvPr/>
            </p:nvGrpSpPr>
            <p:grpSpPr>
              <a:xfrm>
                <a:off x="5106000" y="2937102"/>
                <a:ext cx="1980000" cy="983796"/>
                <a:chOff x="5106000" y="2326858"/>
                <a:chExt cx="1980000" cy="983796"/>
              </a:xfrm>
              <a:grpFill/>
            </p:grpSpPr>
            <p:sp>
              <p:nvSpPr>
                <p:cNvPr id="26" name="Rounded Rectangle 25"/>
                <p:cNvSpPr/>
                <p:nvPr/>
              </p:nvSpPr>
              <p:spPr>
                <a:xfrm>
                  <a:off x="5106000" y="2326858"/>
                  <a:ext cx="1980000" cy="374571"/>
                </a:xfrm>
                <a:prstGeom prst="roundRect">
                  <a:avLst/>
                </a:prstGeom>
                <a:grpFill/>
                <a:ln>
                  <a:noFill/>
                </a:ln>
                <a:effectLst>
                  <a:outerShdw blurRad="44450" dist="27940" dir="5400000" algn="ctr">
                    <a:srgbClr val="000000">
                      <a:alpha val="32000"/>
                    </a:srgbClr>
                  </a:outerShdw>
                </a:effectLst>
                <a:sp3d>
                  <a:bevelT w="190500" h="38100"/>
                </a:sp3d>
              </p:spPr>
              <p:txBody>
                <a:bodyPr wrap="none" anchor="ctr" anchorCtr="0">
                  <a:noAutofit/>
                </a:bodyPr>
                <a:lstStyle/>
                <a:p>
                  <a:pPr algn="ctr"/>
                  <a:r>
                    <a:rPr lang="en-GB" sz="1600" b="1" dirty="0">
                      <a:latin typeface="Candara" panose="020E0502030303020204" pitchFamily="34" charset="0"/>
                    </a:rPr>
                    <a:t>During the </a:t>
                  </a:r>
                  <a:r>
                    <a:rPr lang="en-GB" sz="1600" b="1" dirty="0" smtClean="0">
                      <a:latin typeface="Candara" panose="020E0502030303020204" pitchFamily="34" charset="0"/>
                    </a:rPr>
                    <a:t>Incident</a:t>
                  </a:r>
                  <a:endParaRPr lang="en-GB" sz="1600" b="1" dirty="0">
                    <a:latin typeface="Candara" panose="020E0502030303020204" pitchFamily="34" charset="0"/>
                  </a:endParaRPr>
                </a:p>
              </p:txBody>
            </p:sp>
            <p:sp>
              <p:nvSpPr>
                <p:cNvPr id="27" name="Rounded Rectangle 26"/>
                <p:cNvSpPr/>
                <p:nvPr/>
              </p:nvSpPr>
              <p:spPr>
                <a:xfrm>
                  <a:off x="5106000" y="2936083"/>
                  <a:ext cx="1980000" cy="374571"/>
                </a:xfrm>
                <a:prstGeom prst="roundRect">
                  <a:avLst/>
                </a:prstGeom>
                <a:grpFill/>
                <a:ln>
                  <a:noFill/>
                </a:ln>
                <a:effectLst>
                  <a:outerShdw blurRad="44450" dist="27940" dir="5400000" algn="ctr">
                    <a:srgbClr val="000000">
                      <a:alpha val="32000"/>
                    </a:srgbClr>
                  </a:outerShdw>
                </a:effectLst>
                <a:sp3d>
                  <a:bevelT w="190500" h="38100"/>
                </a:sp3d>
              </p:spPr>
              <p:txBody>
                <a:bodyPr wrap="none" anchor="ctr" anchorCtr="0">
                  <a:noAutofit/>
                </a:bodyPr>
                <a:lstStyle/>
                <a:p>
                  <a:pPr algn="ctr"/>
                  <a:r>
                    <a:rPr lang="en-GB" sz="1600" b="1" dirty="0">
                      <a:latin typeface="Candara" panose="020E0502030303020204" pitchFamily="34" charset="0"/>
                    </a:rPr>
                    <a:t>After the </a:t>
                  </a:r>
                  <a:r>
                    <a:rPr lang="en-GB" sz="1600" b="1" dirty="0" smtClean="0">
                      <a:latin typeface="Candara" panose="020E0502030303020204" pitchFamily="34" charset="0"/>
                    </a:rPr>
                    <a:t>Incident</a:t>
                  </a:r>
                  <a:endParaRPr lang="en-GB" sz="1600" b="1" dirty="0">
                    <a:latin typeface="Candara" panose="020E0502030303020204" pitchFamily="34" charset="0"/>
                  </a:endParaRPr>
                </a:p>
              </p:txBody>
            </p:sp>
            <p:sp>
              <p:nvSpPr>
                <p:cNvPr id="28" name="Rectangle 27"/>
                <p:cNvSpPr/>
                <p:nvPr/>
              </p:nvSpPr>
              <p:spPr>
                <a:xfrm>
                  <a:off x="5872221" y="2665641"/>
                  <a:ext cx="447558" cy="338554"/>
                </a:xfrm>
                <a:prstGeom prst="rect">
                  <a:avLst/>
                </a:prstGeom>
                <a:grpFill/>
                <a:ln>
                  <a:noFill/>
                </a:ln>
                <a:effectLst>
                  <a:outerShdw blurRad="44450" dist="27940" dir="5400000" algn="ctr">
                    <a:srgbClr val="000000">
                      <a:alpha val="32000"/>
                    </a:srgbClr>
                  </a:outerShdw>
                </a:effectLst>
                <a:sp3d>
                  <a:bevelT w="190500" h="38100"/>
                </a:sp3d>
              </p:spPr>
              <p:txBody>
                <a:bodyPr wrap="none" anchor="ctr" anchorCtr="0">
                  <a:noAutofit/>
                </a:bodyPr>
                <a:lstStyle/>
                <a:p>
                  <a:pPr algn="ctr"/>
                  <a:r>
                    <a:rPr lang="en-GB" sz="1600" b="1" dirty="0" smtClean="0">
                      <a:latin typeface="Candara" panose="020E0502030303020204" pitchFamily="34" charset="0"/>
                    </a:rPr>
                    <a:t>OR</a:t>
                  </a:r>
                </a:p>
              </p:txBody>
            </p:sp>
          </p:grpSp>
        </p:grpSp>
      </p:grpSp>
      <p:sp>
        <p:nvSpPr>
          <p:cNvPr id="29" name="Rounded Rectangle 28"/>
          <p:cNvSpPr/>
          <p:nvPr/>
        </p:nvSpPr>
        <p:spPr>
          <a:xfrm>
            <a:off x="1027881" y="3188234"/>
            <a:ext cx="3420000" cy="23400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chorCtr="0">
            <a:noAutofit/>
          </a:bodyPr>
          <a:lstStyle/>
          <a:p>
            <a:pPr marL="285750" indent="-285750">
              <a:buFont typeface="Arial" panose="020B0604020202020204" pitchFamily="34" charset="0"/>
              <a:buChar char="•"/>
            </a:pPr>
            <a:r>
              <a:rPr lang="en-GB" sz="1600" b="1" dirty="0">
                <a:latin typeface="Candara" panose="020E0502030303020204" pitchFamily="34" charset="0"/>
              </a:rPr>
              <a:t>Assess norm</a:t>
            </a:r>
          </a:p>
          <a:p>
            <a:pPr marL="285750" indent="-285750">
              <a:buFont typeface="Arial" panose="020B0604020202020204" pitchFamily="34" charset="0"/>
              <a:buChar char="•"/>
            </a:pPr>
            <a:r>
              <a:rPr lang="en-GB" sz="1600" b="1" dirty="0">
                <a:latin typeface="Candara" panose="020E0502030303020204" pitchFamily="34" charset="0"/>
              </a:rPr>
              <a:t>Engage allies &amp; bystanders</a:t>
            </a:r>
          </a:p>
          <a:p>
            <a:pPr marL="285750" indent="-285750">
              <a:buFont typeface="Arial" panose="020B0604020202020204" pitchFamily="34" charset="0"/>
              <a:buChar char="•"/>
            </a:pPr>
            <a:r>
              <a:rPr lang="en-GB" sz="1600" b="1" dirty="0">
                <a:latin typeface="Candara" panose="020E0502030303020204" pitchFamily="34" charset="0"/>
              </a:rPr>
              <a:t>Make a plan</a:t>
            </a:r>
          </a:p>
          <a:p>
            <a:pPr marL="285750" indent="-285750">
              <a:buFont typeface="Arial" panose="020B0604020202020204" pitchFamily="34" charset="0"/>
              <a:buChar char="•"/>
            </a:pPr>
            <a:r>
              <a:rPr lang="en-GB" sz="1600" b="1" dirty="0">
                <a:latin typeface="Candara" panose="020E0502030303020204" pitchFamily="34" charset="0"/>
              </a:rPr>
              <a:t>Develop a support for next step</a:t>
            </a:r>
          </a:p>
          <a:p>
            <a:pPr marL="285750" indent="-285750">
              <a:buFont typeface="Arial" panose="020B0604020202020204" pitchFamily="34" charset="0"/>
              <a:buChar char="•"/>
            </a:pPr>
            <a:r>
              <a:rPr lang="en-GB" sz="1600" b="1" dirty="0">
                <a:latin typeface="Candara" panose="020E0502030303020204" pitchFamily="34" charset="0"/>
              </a:rPr>
              <a:t>Offer support to the victim</a:t>
            </a:r>
          </a:p>
        </p:txBody>
      </p:sp>
      <p:sp>
        <p:nvSpPr>
          <p:cNvPr id="30" name="Rounded Rectangle 29"/>
          <p:cNvSpPr/>
          <p:nvPr/>
        </p:nvSpPr>
        <p:spPr>
          <a:xfrm>
            <a:off x="7737538" y="3188234"/>
            <a:ext cx="3420000" cy="23400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chorCtr="0">
            <a:noAutofit/>
          </a:bodyPr>
          <a:lstStyle/>
          <a:p>
            <a:pPr marL="285750" indent="-285750">
              <a:buFont typeface="Arial" panose="020B0604020202020204" pitchFamily="34" charset="0"/>
              <a:buChar char="•"/>
            </a:pPr>
            <a:r>
              <a:rPr lang="en-GB" sz="1600" b="1" dirty="0">
                <a:latin typeface="Candara" panose="020E0502030303020204" pitchFamily="34" charset="0"/>
              </a:rPr>
              <a:t>Confrontation:</a:t>
            </a:r>
          </a:p>
          <a:p>
            <a:r>
              <a:rPr lang="en-GB" sz="1600" dirty="0" smtClean="0">
                <a:latin typeface="Candara" panose="020E0502030303020204" pitchFamily="34" charset="0"/>
              </a:rPr>
              <a:t>      Set </a:t>
            </a:r>
            <a:r>
              <a:rPr lang="en-GB" sz="1600" dirty="0">
                <a:latin typeface="Candara" panose="020E0502030303020204" pitchFamily="34" charset="0"/>
              </a:rPr>
              <a:t>limits or express feelings</a:t>
            </a:r>
          </a:p>
          <a:p>
            <a:pPr marL="285750" indent="-285750">
              <a:buFont typeface="Arial" panose="020B0604020202020204" pitchFamily="34" charset="0"/>
              <a:buChar char="•"/>
            </a:pPr>
            <a:r>
              <a:rPr lang="en-GB" sz="1600" b="1" dirty="0">
                <a:latin typeface="Candara" panose="020E0502030303020204" pitchFamily="34" charset="0"/>
              </a:rPr>
              <a:t>Change the focus:</a:t>
            </a:r>
          </a:p>
          <a:p>
            <a:r>
              <a:rPr lang="en-GB" sz="1600" dirty="0" smtClean="0">
                <a:latin typeface="Candara" panose="020E0502030303020204" pitchFamily="34" charset="0"/>
              </a:rPr>
              <a:t>      Non-participation</a:t>
            </a:r>
          </a:p>
          <a:p>
            <a:r>
              <a:rPr lang="en-GB" sz="1600" dirty="0" smtClean="0">
                <a:latin typeface="Candara" panose="020E0502030303020204" pitchFamily="34" charset="0"/>
              </a:rPr>
              <a:t>      Change the subject</a:t>
            </a:r>
          </a:p>
          <a:p>
            <a:r>
              <a:rPr lang="en-GB" sz="1600" dirty="0" smtClean="0">
                <a:latin typeface="Candara" panose="020E0502030303020204" pitchFamily="34" charset="0"/>
              </a:rPr>
              <a:t>      Interrupt / distract</a:t>
            </a:r>
          </a:p>
          <a:p>
            <a:pPr marL="285750" indent="-285750">
              <a:buFont typeface="Arial" panose="020B0604020202020204" pitchFamily="34" charset="0"/>
              <a:buChar char="•"/>
            </a:pPr>
            <a:r>
              <a:rPr lang="en-GB" sz="1600" b="1" dirty="0" smtClean="0">
                <a:latin typeface="Candara" panose="020E0502030303020204" pitchFamily="34" charset="0"/>
              </a:rPr>
              <a:t>Change </a:t>
            </a:r>
            <a:r>
              <a:rPr lang="en-GB" sz="1600" b="1" dirty="0">
                <a:latin typeface="Candara" panose="020E0502030303020204" pitchFamily="34" charset="0"/>
              </a:rPr>
              <a:t>the person/shift attitudes</a:t>
            </a:r>
          </a:p>
        </p:txBody>
      </p:sp>
      <p:sp>
        <p:nvSpPr>
          <p:cNvPr id="31" name="Left-Right-Up Arrow 30"/>
          <p:cNvSpPr/>
          <p:nvPr/>
        </p:nvSpPr>
        <p:spPr>
          <a:xfrm rot="16200000">
            <a:off x="3881880" y="2192875"/>
            <a:ext cx="1132004" cy="828107"/>
          </a:xfrm>
          <a:prstGeom prst="leftRightUpArrow">
            <a:avLst>
              <a:gd name="adj1" fmla="val 25000"/>
              <a:gd name="adj2" fmla="val 21853"/>
              <a:gd name="adj3" fmla="val 25000"/>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Right Arrow 32"/>
          <p:cNvSpPr/>
          <p:nvPr/>
        </p:nvSpPr>
        <p:spPr>
          <a:xfrm>
            <a:off x="4664381" y="4141688"/>
            <a:ext cx="2879255" cy="460234"/>
          </a:xfrm>
          <a:prstGeom prst="rightArrow">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4" name="Right Arrow 33"/>
          <p:cNvSpPr/>
          <p:nvPr/>
        </p:nvSpPr>
        <p:spPr>
          <a:xfrm rot="10800000">
            <a:off x="4667335" y="4750062"/>
            <a:ext cx="2876301" cy="460234"/>
          </a:xfrm>
          <a:prstGeom prst="rightArrow">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0" name="Left-Right-Up Arrow 39"/>
          <p:cNvSpPr/>
          <p:nvPr/>
        </p:nvSpPr>
        <p:spPr>
          <a:xfrm rot="5400000">
            <a:off x="7059307" y="2192875"/>
            <a:ext cx="1132004" cy="828107"/>
          </a:xfrm>
          <a:prstGeom prst="leftRightUpArrow">
            <a:avLst>
              <a:gd name="adj1" fmla="val 25000"/>
              <a:gd name="adj2" fmla="val 21853"/>
              <a:gd name="adj3" fmla="val 25000"/>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29329649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07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2731422"/>
              </p:ext>
            </p:extLst>
          </p:nvPr>
        </p:nvGraphicFramePr>
        <p:xfrm>
          <a:off x="1649810" y="85816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6154076" y="544293"/>
            <a:ext cx="1424781" cy="1424781"/>
            <a:chOff x="3351609" y="2990"/>
            <a:chExt cx="1424781" cy="1424781"/>
          </a:xfrm>
          <a:scene3d>
            <a:camera prst="orthographicFront">
              <a:rot lat="0" lon="0" rev="0"/>
            </a:camera>
            <a:lightRig rig="contrasting" dir="t">
              <a:rot lat="0" lon="0" rev="1200000"/>
            </a:lightRig>
          </a:scene3d>
        </p:grpSpPr>
        <p:sp>
          <p:nvSpPr>
            <p:cNvPr id="6" name="Oval 5"/>
            <p:cNvSpPr/>
            <p:nvPr/>
          </p:nvSpPr>
          <p:spPr>
            <a:xfrm>
              <a:off x="3351609" y="2990"/>
              <a:ext cx="1424781" cy="1424781"/>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Oval 4"/>
            <p:cNvSpPr txBox="1"/>
            <p:nvPr/>
          </p:nvSpPr>
          <p:spPr>
            <a:xfrm>
              <a:off x="3560263" y="211644"/>
              <a:ext cx="1007473" cy="10074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dirty="0" smtClean="0"/>
                <a:t>Not laughing at a joke</a:t>
              </a:r>
              <a:endParaRPr lang="en-US" sz="1300" kern="1200" dirty="0"/>
            </a:p>
          </p:txBody>
        </p:sp>
      </p:grpSp>
      <p:grpSp>
        <p:nvGrpSpPr>
          <p:cNvPr id="9" name="Group 8"/>
          <p:cNvGrpSpPr/>
          <p:nvPr/>
        </p:nvGrpSpPr>
        <p:grpSpPr>
          <a:xfrm>
            <a:off x="1717543" y="739028"/>
            <a:ext cx="2007790" cy="1868705"/>
            <a:chOff x="3351609" y="2990"/>
            <a:chExt cx="1424781" cy="1424781"/>
          </a:xfrm>
          <a:scene3d>
            <a:camera prst="orthographicFront">
              <a:rot lat="0" lon="0" rev="0"/>
            </a:camera>
            <a:lightRig rig="contrasting" dir="t">
              <a:rot lat="0" lon="0" rev="1200000"/>
            </a:lightRig>
          </a:scene3d>
        </p:grpSpPr>
        <p:sp>
          <p:nvSpPr>
            <p:cNvPr id="10" name="Oval 9"/>
            <p:cNvSpPr/>
            <p:nvPr/>
          </p:nvSpPr>
          <p:spPr>
            <a:xfrm>
              <a:off x="3351609" y="2990"/>
              <a:ext cx="1424781" cy="1424781"/>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Oval 4"/>
            <p:cNvSpPr txBox="1"/>
            <p:nvPr/>
          </p:nvSpPr>
          <p:spPr>
            <a:xfrm>
              <a:off x="3560263" y="211644"/>
              <a:ext cx="1007473" cy="10074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dirty="0" smtClean="0"/>
                <a:t>Being supportive to friends</a:t>
              </a:r>
              <a:endParaRPr lang="en-US" sz="1300" kern="1200" dirty="0"/>
            </a:p>
          </p:txBody>
        </p:sp>
      </p:grpSp>
      <p:sp>
        <p:nvSpPr>
          <p:cNvPr id="12" name="Rounded Rectangle 11"/>
          <p:cNvSpPr/>
          <p:nvPr/>
        </p:nvSpPr>
        <p:spPr>
          <a:xfrm>
            <a:off x="3517353" y="5243072"/>
            <a:ext cx="4902200" cy="94159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Its not all about confrontation!</a:t>
            </a:r>
            <a:endParaRPr lang="en-GB" sz="2800" b="1" dirty="0"/>
          </a:p>
        </p:txBody>
      </p:sp>
      <p:grpSp>
        <p:nvGrpSpPr>
          <p:cNvPr id="13" name="Group 12"/>
          <p:cNvGrpSpPr/>
          <p:nvPr/>
        </p:nvGrpSpPr>
        <p:grpSpPr>
          <a:xfrm rot="19909200">
            <a:off x="3819833" y="2023546"/>
            <a:ext cx="687679" cy="834942"/>
            <a:chOff x="3482086" y="1457904"/>
            <a:chExt cx="484425" cy="211032"/>
          </a:xfrm>
          <a:scene3d>
            <a:camera prst="orthographicFront">
              <a:rot lat="0" lon="0" rev="0"/>
            </a:camera>
            <a:lightRig rig="contrasting" dir="t">
              <a:rot lat="0" lon="0" rev="1200000"/>
            </a:lightRig>
          </a:scene3d>
        </p:grpSpPr>
        <p:sp>
          <p:nvSpPr>
            <p:cNvPr id="14" name="Right Arrow 13"/>
            <p:cNvSpPr/>
            <p:nvPr/>
          </p:nvSpPr>
          <p:spPr>
            <a:xfrm rot="14883849">
              <a:off x="3618783" y="1321207"/>
              <a:ext cx="211032" cy="484425"/>
            </a:xfrm>
            <a:prstGeom prst="rightArrow">
              <a:avLst>
                <a:gd name="adj1" fmla="val 60000"/>
                <a:gd name="adj2" fmla="val 50000"/>
              </a:avLst>
            </a:prstGeom>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4"/>
            <p:cNvSpPr txBox="1"/>
            <p:nvPr/>
          </p:nvSpPr>
          <p:spPr>
            <a:xfrm rot="25683849">
              <a:off x="3662263" y="1447455"/>
              <a:ext cx="147722" cy="290655"/>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16" name="Group 15"/>
          <p:cNvGrpSpPr/>
          <p:nvPr/>
        </p:nvGrpSpPr>
        <p:grpSpPr>
          <a:xfrm rot="2938407">
            <a:off x="6088651" y="1910530"/>
            <a:ext cx="546605" cy="660260"/>
            <a:chOff x="3482086" y="1457904"/>
            <a:chExt cx="484425" cy="211032"/>
          </a:xfrm>
          <a:scene3d>
            <a:camera prst="orthographicFront">
              <a:rot lat="0" lon="0" rev="0"/>
            </a:camera>
            <a:lightRig rig="contrasting" dir="t">
              <a:rot lat="0" lon="0" rev="1200000"/>
            </a:lightRig>
          </a:scene3d>
        </p:grpSpPr>
        <p:sp>
          <p:nvSpPr>
            <p:cNvPr id="17" name="Right Arrow 16"/>
            <p:cNvSpPr/>
            <p:nvPr/>
          </p:nvSpPr>
          <p:spPr>
            <a:xfrm rot="14883849">
              <a:off x="3618783" y="1321207"/>
              <a:ext cx="211032" cy="484425"/>
            </a:xfrm>
            <a:prstGeom prst="rightArrow">
              <a:avLst>
                <a:gd name="adj1" fmla="val 60000"/>
                <a:gd name="adj2" fmla="val 50000"/>
              </a:avLst>
            </a:prstGeom>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Right Arrow 4"/>
            <p:cNvSpPr txBox="1"/>
            <p:nvPr/>
          </p:nvSpPr>
          <p:spPr>
            <a:xfrm rot="25683849">
              <a:off x="3662263" y="1447455"/>
              <a:ext cx="147722" cy="290655"/>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19" name="Group 18"/>
          <p:cNvGrpSpPr/>
          <p:nvPr/>
        </p:nvGrpSpPr>
        <p:grpSpPr>
          <a:xfrm rot="12079654">
            <a:off x="5594792" y="4629073"/>
            <a:ext cx="523153" cy="562513"/>
            <a:chOff x="3482086" y="1457904"/>
            <a:chExt cx="484425" cy="211032"/>
          </a:xfrm>
          <a:solidFill>
            <a:srgbClr val="FF0000"/>
          </a:solidFill>
          <a:scene3d>
            <a:camera prst="orthographicFront">
              <a:rot lat="0" lon="0" rev="0"/>
            </a:camera>
            <a:lightRig rig="contrasting" dir="t">
              <a:rot lat="0" lon="0" rev="1200000"/>
            </a:lightRig>
          </a:scene3d>
        </p:grpSpPr>
        <p:sp>
          <p:nvSpPr>
            <p:cNvPr id="20" name="Right Arrow 19"/>
            <p:cNvSpPr/>
            <p:nvPr/>
          </p:nvSpPr>
          <p:spPr>
            <a:xfrm rot="14883849">
              <a:off x="3618783" y="1321207"/>
              <a:ext cx="211032" cy="484425"/>
            </a:xfrm>
            <a:prstGeom prst="rightArrow">
              <a:avLst>
                <a:gd name="adj1" fmla="val 60000"/>
                <a:gd name="adj2" fmla="val 50000"/>
              </a:avLst>
            </a:prstGeom>
            <a:grpFill/>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4"/>
            <p:cNvSpPr txBox="1"/>
            <p:nvPr/>
          </p:nvSpPr>
          <p:spPr>
            <a:xfrm rot="25683849">
              <a:off x="3662263" y="1447455"/>
              <a:ext cx="147722" cy="290655"/>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sp>
        <p:nvSpPr>
          <p:cNvPr id="2" name="Slide Number Placeholder 1"/>
          <p:cNvSpPr>
            <a:spLocks noGrp="1"/>
          </p:cNvSpPr>
          <p:nvPr>
            <p:ph type="sldNum" sz="quarter" idx="10"/>
          </p:nvPr>
        </p:nvSpPr>
        <p:spPr/>
        <p:txBody>
          <a:bodyPr/>
          <a:lstStyle/>
          <a:p>
            <a:fld id="{66F65FB4-4995-4333-AAF6-F87CB16DE276}" type="slidenum">
              <a:rPr lang="en-GB" smtClean="0"/>
              <a:t>7</a:t>
            </a:fld>
            <a:endParaRPr lang="en-GB"/>
          </a:p>
        </p:txBody>
      </p:sp>
    </p:spTree>
    <p:extLst>
      <p:ext uri="{BB962C8B-B14F-4D97-AF65-F5344CB8AC3E}">
        <p14:creationId xmlns:p14="http://schemas.microsoft.com/office/powerpoint/2010/main" val="1859719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4975" y="369668"/>
            <a:ext cx="5128327" cy="646331"/>
          </a:xfrm>
          <a:prstGeom prst="rect">
            <a:avLst/>
          </a:prstGeom>
        </p:spPr>
        <p:txBody>
          <a:bodyPr wrap="none">
            <a:spAutoFit/>
          </a:bodyPr>
          <a:lstStyle/>
          <a:p>
            <a:r>
              <a:rPr lang="en-GB" sz="3600" b="1" dirty="0" smtClean="0">
                <a:solidFill>
                  <a:srgbClr val="7030A0"/>
                </a:solidFill>
                <a:latin typeface="Candara" panose="020E0502030303020204" pitchFamily="34" charset="0"/>
              </a:rPr>
              <a:t>4 Stages for Intervention</a:t>
            </a:r>
            <a:endParaRPr lang="en-GB" sz="3600" b="1" dirty="0">
              <a:solidFill>
                <a:srgbClr val="7030A0"/>
              </a:solidFill>
              <a:latin typeface="Candara" panose="020E0502030303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1435035767"/>
              </p:ext>
            </p:extLst>
          </p:nvPr>
        </p:nvGraphicFramePr>
        <p:xfrm>
          <a:off x="698500" y="1295399"/>
          <a:ext cx="10811934" cy="4047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93333" y="6093136"/>
            <a:ext cx="6012566" cy="523220"/>
          </a:xfrm>
          <a:prstGeom prst="rect">
            <a:avLst/>
          </a:prstGeom>
        </p:spPr>
        <p:txBody>
          <a:bodyPr wrap="square">
            <a:spAutoFit/>
          </a:bodyPr>
          <a:lstStyle/>
          <a:p>
            <a:pPr>
              <a:spcBef>
                <a:spcPct val="0"/>
              </a:spcBef>
            </a:pPr>
            <a:r>
              <a:rPr lang="en-GB" altLang="en-US" sz="1400" dirty="0">
                <a:solidFill>
                  <a:schemeClr val="tx1">
                    <a:lumMod val="50000"/>
                    <a:lumOff val="50000"/>
                  </a:schemeClr>
                </a:solidFill>
              </a:rPr>
              <a:t>[</a:t>
            </a:r>
            <a:r>
              <a:rPr lang="en-GB" altLang="en-US" sz="1400" dirty="0" smtClean="0">
                <a:solidFill>
                  <a:schemeClr val="tx1">
                    <a:lumMod val="50000"/>
                    <a:lumOff val="50000"/>
                  </a:schemeClr>
                </a:solidFill>
              </a:rPr>
              <a:t>Adapted </a:t>
            </a:r>
            <a:r>
              <a:rPr lang="en-GB" altLang="en-US" sz="1400" dirty="0">
                <a:solidFill>
                  <a:schemeClr val="tx1">
                    <a:lumMod val="50000"/>
                    <a:lumOff val="50000"/>
                  </a:schemeClr>
                </a:solidFill>
              </a:rPr>
              <a:t>from Berkowitz, A. (2009) </a:t>
            </a:r>
            <a:r>
              <a:rPr lang="en-GB" altLang="en-US" sz="1400" i="1" dirty="0">
                <a:solidFill>
                  <a:schemeClr val="tx1">
                    <a:lumMod val="50000"/>
                    <a:lumOff val="50000"/>
                  </a:schemeClr>
                </a:solidFill>
              </a:rPr>
              <a:t>Response Ability: A Complete Guide to Bystander Intervention</a:t>
            </a:r>
            <a:r>
              <a:rPr lang="en-GB" altLang="en-US" sz="1400" dirty="0">
                <a:solidFill>
                  <a:schemeClr val="tx1">
                    <a:lumMod val="50000"/>
                    <a:lumOff val="50000"/>
                  </a:schemeClr>
                </a:solidFill>
              </a:rPr>
              <a:t>, Beck &amp; Co., </a:t>
            </a:r>
            <a:r>
              <a:rPr lang="en-GB" altLang="en-US" sz="1400" dirty="0" smtClean="0">
                <a:solidFill>
                  <a:schemeClr val="tx1">
                    <a:lumMod val="50000"/>
                    <a:lumOff val="50000"/>
                  </a:schemeClr>
                </a:solidFill>
              </a:rPr>
              <a:t>p. 10]</a:t>
            </a:r>
            <a:endParaRPr lang="en-GB" altLang="en-US" sz="1400"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66F65FB4-4995-4333-AAF6-F87CB16DE276}" type="slidenum">
              <a:rPr lang="en-GB" smtClean="0"/>
              <a:t>8</a:t>
            </a:fld>
            <a:endParaRPr lang="en-GB"/>
          </a:p>
        </p:txBody>
      </p:sp>
    </p:spTree>
    <p:extLst>
      <p:ext uri="{BB962C8B-B14F-4D97-AF65-F5344CB8AC3E}">
        <p14:creationId xmlns:p14="http://schemas.microsoft.com/office/powerpoint/2010/main" val="818995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6259" y="389467"/>
            <a:ext cx="5966698" cy="646331"/>
          </a:xfrm>
          <a:prstGeom prst="rect">
            <a:avLst/>
          </a:prstGeom>
        </p:spPr>
        <p:txBody>
          <a:bodyPr wrap="none">
            <a:spAutoFit/>
          </a:bodyPr>
          <a:lstStyle/>
          <a:p>
            <a:r>
              <a:rPr lang="en-GB" sz="3600" b="1" dirty="0" smtClean="0">
                <a:solidFill>
                  <a:srgbClr val="7030A0"/>
                </a:solidFill>
                <a:latin typeface="Candara" panose="020E0502030303020204" pitchFamily="34" charset="0"/>
              </a:rPr>
              <a:t>Reasons for non-intervention</a:t>
            </a:r>
            <a:endParaRPr lang="en-GB" sz="3600" b="1" dirty="0">
              <a:solidFill>
                <a:srgbClr val="7030A0"/>
              </a:solidFill>
              <a:latin typeface="Candara" panose="020E0502030303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228492538"/>
              </p:ext>
            </p:extLst>
          </p:nvPr>
        </p:nvGraphicFramePr>
        <p:xfrm>
          <a:off x="1981200" y="1244600"/>
          <a:ext cx="846666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981200" y="6211669"/>
            <a:ext cx="5724698" cy="523220"/>
          </a:xfrm>
          <a:prstGeom prst="rect">
            <a:avLst/>
          </a:prstGeom>
        </p:spPr>
        <p:txBody>
          <a:bodyPr wrap="square">
            <a:spAutoFit/>
          </a:bodyPr>
          <a:lstStyle/>
          <a:p>
            <a:pPr>
              <a:spcBef>
                <a:spcPct val="0"/>
              </a:spcBef>
            </a:pPr>
            <a:r>
              <a:rPr lang="en-GB" altLang="en-US" sz="1400" dirty="0">
                <a:solidFill>
                  <a:schemeClr val="tx1">
                    <a:lumMod val="50000"/>
                    <a:lumOff val="50000"/>
                  </a:schemeClr>
                </a:solidFill>
              </a:rPr>
              <a:t>[</a:t>
            </a:r>
            <a:r>
              <a:rPr lang="en-GB" altLang="en-US" sz="1400" dirty="0" smtClean="0">
                <a:solidFill>
                  <a:schemeClr val="tx1">
                    <a:lumMod val="50000"/>
                    <a:lumOff val="50000"/>
                  </a:schemeClr>
                </a:solidFill>
              </a:rPr>
              <a:t>Adapted </a:t>
            </a:r>
            <a:r>
              <a:rPr lang="en-GB" altLang="en-US" sz="1400" dirty="0">
                <a:solidFill>
                  <a:schemeClr val="tx1">
                    <a:lumMod val="50000"/>
                    <a:lumOff val="50000"/>
                  </a:schemeClr>
                </a:solidFill>
              </a:rPr>
              <a:t>from Berkowitz, A. (2009) </a:t>
            </a:r>
            <a:r>
              <a:rPr lang="en-GB" altLang="en-US" sz="1400" i="1" dirty="0">
                <a:solidFill>
                  <a:schemeClr val="tx1">
                    <a:lumMod val="50000"/>
                    <a:lumOff val="50000"/>
                  </a:schemeClr>
                </a:solidFill>
              </a:rPr>
              <a:t>Response Ability: A Complete Guide to Bystander Intervention</a:t>
            </a:r>
            <a:r>
              <a:rPr lang="en-GB" altLang="en-US" sz="1400" dirty="0">
                <a:solidFill>
                  <a:schemeClr val="tx1">
                    <a:lumMod val="50000"/>
                    <a:lumOff val="50000"/>
                  </a:schemeClr>
                </a:solidFill>
              </a:rPr>
              <a:t>, Beck &amp; Co., </a:t>
            </a:r>
            <a:r>
              <a:rPr lang="en-GB" altLang="en-US" sz="1400" dirty="0" smtClean="0">
                <a:solidFill>
                  <a:schemeClr val="tx1">
                    <a:lumMod val="50000"/>
                    <a:lumOff val="50000"/>
                  </a:schemeClr>
                </a:solidFill>
              </a:rPr>
              <a:t>p.18]</a:t>
            </a:r>
            <a:endParaRPr lang="en-GB" altLang="en-US" sz="1400" dirty="0">
              <a:solidFill>
                <a:schemeClr val="tx1">
                  <a:lumMod val="50000"/>
                  <a:lumOff val="50000"/>
                </a:schemeClr>
              </a:solidFill>
            </a:endParaRPr>
          </a:p>
        </p:txBody>
      </p:sp>
      <p:sp>
        <p:nvSpPr>
          <p:cNvPr id="5" name="Slide Number Placeholder 4"/>
          <p:cNvSpPr>
            <a:spLocks noGrp="1"/>
          </p:cNvSpPr>
          <p:nvPr>
            <p:ph type="sldNum" sz="quarter" idx="10"/>
          </p:nvPr>
        </p:nvSpPr>
        <p:spPr/>
        <p:txBody>
          <a:bodyPr/>
          <a:lstStyle/>
          <a:p>
            <a:fld id="{66F65FB4-4995-4333-AAF6-F87CB16DE276}" type="slidenum">
              <a:rPr lang="en-GB" smtClean="0"/>
              <a:t>9</a:t>
            </a:fld>
            <a:endParaRPr lang="en-GB"/>
          </a:p>
        </p:txBody>
      </p:sp>
    </p:spTree>
    <p:extLst>
      <p:ext uri="{BB962C8B-B14F-4D97-AF65-F5344CB8AC3E}">
        <p14:creationId xmlns:p14="http://schemas.microsoft.com/office/powerpoint/2010/main" val="495062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225680B9C50489130D057AF04EFB7" ma:contentTypeVersion="0" ma:contentTypeDescription="Create a new document." ma:contentTypeScope="" ma:versionID="cc750769f8181acf4500a53a3fe311e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C20C2A-0077-46F4-A219-3F8B3FABB6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680DC07-8C64-435A-9249-1EC4259F828D}">
  <ds:schemaRefs>
    <ds:schemaRef ds:uri="http://schemas.microsoft.com/office/2006/metadata/properties"/>
    <ds:schemaRef ds:uri="http://schemas.openxmlformats.org/package/2006/metadata/core-properties"/>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AD7B63E6-87BE-486F-BC3B-E321C4C17C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992</TotalTime>
  <Words>3599</Words>
  <Application>Microsoft Office PowerPoint</Application>
  <PresentationFormat>Widescreen</PresentationFormat>
  <Paragraphs>530</Paragraphs>
  <Slides>66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66</vt:i4>
      </vt:variant>
    </vt:vector>
  </HeadingPairs>
  <TitlesOfParts>
    <vt:vector size="79" baseType="lpstr">
      <vt:lpstr>ＭＳ Ｐゴシック</vt:lpstr>
      <vt:lpstr>Arial</vt:lpstr>
      <vt:lpstr>BlairMdITC TT-Medium</vt:lpstr>
      <vt:lpstr>Calibri</vt:lpstr>
      <vt:lpstr>Calibri Light</vt:lpstr>
      <vt:lpstr>Candara</vt:lpstr>
      <vt:lpstr>Franklin Gothic Demi</vt:lpstr>
      <vt:lpstr>Franklin Gothic Heavy</vt:lpstr>
      <vt:lpstr>Lucida Sans</vt:lpstr>
      <vt:lpstr>Narkisim</vt:lpstr>
      <vt:lpstr>Times New Roman</vt:lpstr>
      <vt:lpstr>Wingdings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McCarry</dc:creator>
  <cp:lastModifiedBy>UOS</cp:lastModifiedBy>
  <cp:revision>59</cp:revision>
  <cp:lastPrinted>2019-11-29T13:56:13Z</cp:lastPrinted>
  <dcterms:created xsi:type="dcterms:W3CDTF">2017-02-23T14:32:21Z</dcterms:created>
  <dcterms:modified xsi:type="dcterms:W3CDTF">2019-12-03T08:32:40Z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0x0101006F8225680B9C50489130D057AF04EFB7</vt:lpwstr>
  </property>
</Properties>
</file>