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4" r:id="rId5"/>
  </p:sldMasterIdLst>
  <p:notesMasterIdLst>
    <p:notesMasterId r:id="rId11"/>
  </p:notesMasterIdLst>
  <p:handoutMasterIdLst>
    <p:handoutMasterId r:id="rId12"/>
  </p:handoutMasterIdLst>
  <p:sldIdLst>
    <p:sldId id="354" r:id="rId6"/>
    <p:sldId id="355" r:id="rId7"/>
    <p:sldId id="326" r:id="rId8"/>
    <p:sldId id="357" r:id="rId9"/>
    <p:sldId id="351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CAB"/>
    <a:srgbClr val="9BBB59"/>
    <a:srgbClr val="8064A2"/>
    <a:srgbClr val="5CB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0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71317" y="387144"/>
            <a:ext cx="2851286" cy="350452"/>
          </a:xfrm>
          <a:prstGeom prst="rect">
            <a:avLst/>
          </a:prstGeom>
        </p:spPr>
        <p:txBody>
          <a:bodyPr vert="horz" lIns="103537" tIns="51769" rIns="103537" bIns="51769" rtlCol="0"/>
          <a:lstStyle>
            <a:lvl1pPr algn="l">
              <a:defRPr sz="1400"/>
            </a:lvl1pPr>
          </a:lstStyle>
          <a:p>
            <a:r>
              <a:rPr lang="en-GB" dirty="0" smtClean="0">
                <a:latin typeface="Franklin Gothic Demi" panose="020B0703020102020204" pitchFamily="34" charset="0"/>
              </a:rPr>
              <a:t>Presentation Slides</a:t>
            </a:r>
            <a:endParaRPr lang="en-GB" dirty="0">
              <a:latin typeface="Franklin Gothic Demi" panose="020B0703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627" y="285430"/>
            <a:ext cx="1612664" cy="55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26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E1C95A03-363A-42DF-BFBA-D391AC6B016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88D5ADDF-078C-43F3-8430-C3EFAD0B0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ea typeface="ＭＳ Ｐゴシック" pitchFamily="-1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39640009" indent="-3916221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94476" indent="-23889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72266" indent="-23889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150057" indent="-238895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627847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3105637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583428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4061218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47494C-B8B6-41E0-B20C-828378823B87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9937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223" y="7828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57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14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04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7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50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0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7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71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0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7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35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58588" y="5879818"/>
            <a:ext cx="3670110" cy="4694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0890" y="5733502"/>
            <a:ext cx="1079086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3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9EC9-4345-4CA3-82D8-E0739A82E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05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54719" y="611359"/>
            <a:ext cx="5461000" cy="3819541"/>
            <a:chOff x="0" y="0"/>
            <a:chExt cx="1082605" cy="621665"/>
          </a:xfrm>
        </p:grpSpPr>
        <p:grpSp>
          <p:nvGrpSpPr>
            <p:cNvPr id="4" name="Group 3"/>
            <p:cNvGrpSpPr/>
            <p:nvPr/>
          </p:nvGrpSpPr>
          <p:grpSpPr>
            <a:xfrm>
              <a:off x="577780" y="0"/>
              <a:ext cx="504825" cy="621665"/>
              <a:chOff x="0" y="0"/>
              <a:chExt cx="504825" cy="621899"/>
            </a:xfrm>
          </p:grpSpPr>
          <p:pic>
            <p:nvPicPr>
              <p:cNvPr id="9" name="Picture 8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500" r="5710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10" name="Freeform 9"/>
              <p:cNvSpPr/>
              <p:nvPr/>
            </p:nvSpPr>
            <p:spPr>
              <a:xfrm>
                <a:off x="0" y="1905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2870" y="1905"/>
                <a:ext cx="259080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0" y="0"/>
              <a:ext cx="506730" cy="619760"/>
              <a:chOff x="0" y="0"/>
              <a:chExt cx="506730" cy="619994"/>
            </a:xfrm>
          </p:grpSpPr>
          <p:pic>
            <p:nvPicPr>
              <p:cNvPr id="6" name="Picture 5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95" r="9095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7" name="Freeform 6"/>
              <p:cNvSpPr/>
              <p:nvPr/>
            </p:nvSpPr>
            <p:spPr>
              <a:xfrm>
                <a:off x="1905" y="0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04775" y="0"/>
                <a:ext cx="260985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2243969" y="5165229"/>
            <a:ext cx="8213441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4400" b="1" dirty="0" smtClean="0">
                <a:ln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ndara" panose="020E0502030303020204" pitchFamily="34" charset="0"/>
              </a:rPr>
              <a:t>Session 7: Scripted Role Play</a:t>
            </a:r>
            <a:endParaRPr lang="en-GB" sz="4400" b="1" dirty="0">
              <a:ln/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169988" y="27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6995910" y="510772"/>
            <a:ext cx="4353382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4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The Scottish</a:t>
            </a:r>
            <a:endParaRPr kumimoji="0" lang="en-GB" altLang="en-US" sz="6000" b="1" i="0" u="none" strike="noStrike" normalizeH="0" baseline="0" dirty="0" smtClean="0">
              <a:ln/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anose="020E0502030303020204" pitchFamily="34" charset="0"/>
              <a:ea typeface="Calibri" panose="020F0502020204030204" pitchFamily="34" charset="0"/>
              <a:cs typeface="Lucida Sans" panose="020B06020405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60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Intervention Initiative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400" b="1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cs typeface="Lucida Sans" panose="020B0602040502020204" pitchFamily="34" charset="0"/>
              </a:rPr>
              <a:t>Bystander Training</a:t>
            </a:r>
            <a:r>
              <a:rPr kumimoji="0" lang="en-GB" altLang="en-US" sz="4400" b="1" i="0" u="none" strike="noStrike" normalizeH="0" baseline="0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kumimoji="0" lang="en-GB" altLang="en-US" sz="4400" b="1" i="0" u="none" strike="noStrike" normalizeH="0" baseline="0" dirty="0" smtClean="0">
              <a:ln/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4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ound rule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32" y="1122052"/>
            <a:ext cx="3719799" cy="343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3275" y="660387"/>
            <a:ext cx="10865451" cy="5585793"/>
            <a:chOff x="253998" y="660387"/>
            <a:chExt cx="10865451" cy="5585793"/>
          </a:xfrm>
        </p:grpSpPr>
        <p:sp>
          <p:nvSpPr>
            <p:cNvPr id="2" name="Rectangle 1"/>
            <p:cNvSpPr/>
            <p:nvPr/>
          </p:nvSpPr>
          <p:spPr>
            <a:xfrm>
              <a:off x="253998" y="660387"/>
              <a:ext cx="1086545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learn &amp; work together as a group in this programme.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Some of the material is sensitive &amp; some of us will have personal experience of the things we discuss.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all be respectful of personal emotions as we learn.</a:t>
              </a:r>
              <a:endParaRPr lang="en-GB" dirty="0">
                <a:latin typeface="Candara" panose="020E0502030303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53998" y="2491306"/>
              <a:ext cx="10865451" cy="3754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Confidentiality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Appropriate language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Attendance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Communicating with the facilitator</a:t>
              </a:r>
            </a:p>
            <a:p>
              <a:pPr>
                <a:buClr>
                  <a:schemeClr val="accent3">
                    <a:lumMod val="75000"/>
                  </a:schemeClr>
                </a:buClr>
              </a:pPr>
              <a:endParaRPr lang="en-GB" sz="2800" dirty="0" smtClean="0">
                <a:latin typeface="Candara" panose="020E0502030303020204" pitchFamily="34" charset="0"/>
              </a:endParaRPr>
            </a:p>
            <a:p>
              <a:pPr algn="r"/>
              <a:endParaRPr lang="en-GB" dirty="0" smtClean="0">
                <a:latin typeface="Candara" panose="020E0502030303020204" pitchFamily="34" charset="0"/>
              </a:endParaRP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Please be aware that we will be discussing sensitive issues that might have affected you or people you care about.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If you feel uncomfortable or upset it is fine to leave the space.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Facilitators will understand &amp; are trained to help you.</a:t>
              </a:r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8635" y="177223"/>
            <a:ext cx="1135089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accent4"/>
                </a:solidFill>
                <a:latin typeface="Candara" panose="020E0502030303020204" pitchFamily="34" charset="0"/>
              </a:rPr>
              <a:t>Students' feedback about </a:t>
            </a:r>
            <a:r>
              <a:rPr lang="en-GB" sz="3600" b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role-play</a:t>
            </a:r>
          </a:p>
          <a:p>
            <a:endParaRPr lang="en-GB" sz="1600" b="1" dirty="0">
              <a:latin typeface="Candara" panose="020E050203030302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sz="1600" b="1" dirty="0" smtClean="0">
                <a:solidFill>
                  <a:schemeClr val="accent3"/>
                </a:solidFill>
                <a:latin typeface="Candara" panose="020E0502030303020204" pitchFamily="34" charset="0"/>
              </a:rPr>
              <a:t>Rehearsal</a:t>
            </a:r>
            <a:r>
              <a:rPr lang="en-GB" sz="1600" b="1" dirty="0" smtClean="0">
                <a:latin typeface="Candara" panose="020E0502030303020204" pitchFamily="34" charset="0"/>
              </a:rPr>
              <a:t/>
            </a:r>
            <a:br>
              <a:rPr lang="en-GB" sz="1600" b="1" dirty="0" smtClean="0">
                <a:latin typeface="Candara" panose="020E0502030303020204" pitchFamily="34" charset="0"/>
              </a:rPr>
            </a:br>
            <a:r>
              <a:rPr lang="en-GB" sz="1600" b="1" dirty="0" smtClean="0">
                <a:latin typeface="Candara" panose="020E0502030303020204" pitchFamily="34" charset="0"/>
              </a:rPr>
              <a:t>"It </a:t>
            </a:r>
            <a:r>
              <a:rPr lang="en-GB" sz="1600" b="1" dirty="0">
                <a:latin typeface="Candara" panose="020E0502030303020204" pitchFamily="34" charset="0"/>
              </a:rPr>
              <a:t>enabled me to use my skills directly and assess their effects on other people</a:t>
            </a:r>
            <a:r>
              <a:rPr lang="en-GB" sz="1600" b="1" dirty="0" smtClean="0">
                <a:latin typeface="Candara" panose="020E0502030303020204" pitchFamily="34" charset="0"/>
              </a:rPr>
              <a:t>...“</a:t>
            </a:r>
            <a:br>
              <a:rPr lang="en-GB" sz="1600" b="1" dirty="0" smtClean="0">
                <a:latin typeface="Candara" panose="020E0502030303020204" pitchFamily="34" charset="0"/>
              </a:rPr>
            </a:br>
            <a:r>
              <a:rPr lang="en-GB" sz="1600" b="1" dirty="0" smtClean="0">
                <a:latin typeface="Candara" panose="020E0502030303020204" pitchFamily="34" charset="0"/>
              </a:rPr>
              <a:t>"</a:t>
            </a:r>
            <a:r>
              <a:rPr lang="en-GB" sz="1600" b="1" dirty="0">
                <a:latin typeface="Candara" panose="020E0502030303020204" pitchFamily="34" charset="0"/>
              </a:rPr>
              <a:t>First hand experience – to understand the difficulties in communication which are hard to get without actually doing it</a:t>
            </a:r>
            <a:r>
              <a:rPr lang="en-GB" sz="1600" b="1" dirty="0" smtClean="0">
                <a:latin typeface="Candara" panose="020E0502030303020204" pitchFamily="34" charset="0"/>
              </a:rPr>
              <a:t>”</a:t>
            </a:r>
            <a:br>
              <a:rPr lang="en-GB" sz="1600" b="1" dirty="0" smtClean="0">
                <a:latin typeface="Candara" panose="020E0502030303020204" pitchFamily="34" charset="0"/>
              </a:rPr>
            </a:br>
            <a:r>
              <a:rPr lang="en-GB" sz="1600" b="1" dirty="0" smtClean="0">
                <a:latin typeface="Candara" panose="020E0502030303020204" pitchFamily="34" charset="0"/>
              </a:rPr>
              <a:t>"</a:t>
            </a:r>
            <a:r>
              <a:rPr lang="en-GB" sz="1600" b="1" dirty="0">
                <a:latin typeface="Candara" panose="020E0502030303020204" pitchFamily="34" charset="0"/>
              </a:rPr>
              <a:t>Good chance to try out something that looks so easy but makes you realise that it is difficult and does require practice."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sz="1600" b="1" dirty="0" smtClean="0">
                <a:solidFill>
                  <a:schemeClr val="accent3"/>
                </a:solidFill>
                <a:latin typeface="Candara" panose="020E0502030303020204" pitchFamily="34" charset="0"/>
              </a:rPr>
              <a:t>Feedback</a:t>
            </a:r>
            <a:r>
              <a:rPr lang="en-GB" sz="1600" b="1" dirty="0" smtClean="0">
                <a:latin typeface="Candara" panose="020E0502030303020204" pitchFamily="34" charset="0"/>
              </a:rPr>
              <a:t/>
            </a:r>
            <a:br>
              <a:rPr lang="en-GB" sz="1600" b="1" dirty="0" smtClean="0">
                <a:latin typeface="Candara" panose="020E0502030303020204" pitchFamily="34" charset="0"/>
              </a:rPr>
            </a:br>
            <a:r>
              <a:rPr lang="en-GB" sz="1600" b="1" dirty="0" smtClean="0">
                <a:latin typeface="Candara" panose="020E0502030303020204" pitchFamily="34" charset="0"/>
              </a:rPr>
              <a:t>"It's </a:t>
            </a:r>
            <a:r>
              <a:rPr lang="en-GB" sz="1600" b="1" dirty="0">
                <a:latin typeface="Candara" panose="020E0502030303020204" pitchFamily="34" charset="0"/>
              </a:rPr>
              <a:t>good to receive constructive criticism and be made aware of your </a:t>
            </a:r>
            <a:r>
              <a:rPr lang="en-GB" sz="1600" b="1" dirty="0" smtClean="0">
                <a:latin typeface="Candara" panose="020E0502030303020204" pitchFamily="34" charset="0"/>
              </a:rPr>
              <a:t>behaviour“</a:t>
            </a:r>
            <a:br>
              <a:rPr lang="en-GB" sz="1600" b="1" dirty="0" smtClean="0">
                <a:latin typeface="Candara" panose="020E0502030303020204" pitchFamily="34" charset="0"/>
              </a:rPr>
            </a:br>
            <a:r>
              <a:rPr lang="en-GB" sz="1600" b="1" dirty="0" smtClean="0">
                <a:latin typeface="Candara" panose="020E0502030303020204" pitchFamily="34" charset="0"/>
              </a:rPr>
              <a:t>"</a:t>
            </a:r>
            <a:r>
              <a:rPr lang="en-GB" sz="1600" b="1" dirty="0">
                <a:latin typeface="Candara" panose="020E0502030303020204" pitchFamily="34" charset="0"/>
              </a:rPr>
              <a:t>Group discussion afterwards (as well as individual feedback) allowing us to learn from other people's experiences too</a:t>
            </a:r>
            <a:r>
              <a:rPr lang="en-GB" sz="1600" b="1" dirty="0" smtClean="0">
                <a:latin typeface="Candara" panose="020E0502030303020204" pitchFamily="34" charset="0"/>
              </a:rPr>
              <a:t>."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sz="1600" b="1" dirty="0" smtClean="0">
                <a:solidFill>
                  <a:schemeClr val="accent3"/>
                </a:solidFill>
                <a:latin typeface="Candara" panose="020E0502030303020204" pitchFamily="34" charset="0"/>
              </a:rPr>
              <a:t>Different perspectives</a:t>
            </a:r>
            <a:r>
              <a:rPr lang="en-GB" sz="1600" b="1" dirty="0" smtClean="0">
                <a:latin typeface="Candara" panose="020E0502030303020204" pitchFamily="34" charset="0"/>
              </a:rPr>
              <a:t/>
            </a:r>
            <a:br>
              <a:rPr lang="en-GB" sz="1600" b="1" dirty="0" smtClean="0">
                <a:latin typeface="Candara" panose="020E0502030303020204" pitchFamily="34" charset="0"/>
              </a:rPr>
            </a:br>
            <a:r>
              <a:rPr lang="en-GB" sz="1600" b="1" dirty="0" smtClean="0">
                <a:latin typeface="Candara" panose="020E0502030303020204" pitchFamily="34" charset="0"/>
              </a:rPr>
              <a:t>"Positive </a:t>
            </a:r>
            <a:r>
              <a:rPr lang="en-GB" sz="1600" b="1" dirty="0">
                <a:latin typeface="Candara" panose="020E0502030303020204" pitchFamily="34" charset="0"/>
              </a:rPr>
              <a:t>to see things from [the other person’s] perspective”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sz="1600" b="1" dirty="0">
                <a:solidFill>
                  <a:schemeClr val="accent3"/>
                </a:solidFill>
                <a:latin typeface="Candara" panose="020E0502030303020204" pitchFamily="34" charset="0"/>
              </a:rPr>
              <a:t>Safety using </a:t>
            </a:r>
            <a:r>
              <a:rPr lang="en-GB" sz="1600" b="1" dirty="0" smtClean="0">
                <a:solidFill>
                  <a:schemeClr val="accent3"/>
                </a:solidFill>
                <a:latin typeface="Candara" panose="020E0502030303020204" pitchFamily="34" charset="0"/>
              </a:rPr>
              <a:t>role-play</a:t>
            </a:r>
            <a:r>
              <a:rPr lang="en-GB" sz="1600" b="1" dirty="0" smtClean="0">
                <a:latin typeface="Candara" panose="020E0502030303020204" pitchFamily="34" charset="0"/>
              </a:rPr>
              <a:t/>
            </a:r>
            <a:br>
              <a:rPr lang="en-GB" sz="1600" b="1" dirty="0" smtClean="0">
                <a:latin typeface="Candara" panose="020E0502030303020204" pitchFamily="34" charset="0"/>
              </a:rPr>
            </a:br>
            <a:r>
              <a:rPr lang="en-GB" sz="1600" b="1" dirty="0" smtClean="0">
                <a:latin typeface="Candara" panose="020E0502030303020204" pitchFamily="34" charset="0"/>
              </a:rPr>
              <a:t>"It </a:t>
            </a:r>
            <a:r>
              <a:rPr lang="en-GB" sz="1600" b="1" dirty="0">
                <a:latin typeface="Candara" panose="020E0502030303020204" pitchFamily="34" charset="0"/>
              </a:rPr>
              <a:t>puts you in a real-life situation where you can practice what you know but still it is a role-play so if you make mistakes it is okay"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SzPct val="200000"/>
              <a:buFont typeface="Wingdings" panose="05000000000000000000" pitchFamily="2" charset="2"/>
              <a:buChar char="ü"/>
            </a:pPr>
            <a:r>
              <a:rPr lang="en-GB" sz="1600" b="1" dirty="0">
                <a:solidFill>
                  <a:schemeClr val="accent3"/>
                </a:solidFill>
                <a:latin typeface="Candara" panose="020E0502030303020204" pitchFamily="34" charset="0"/>
              </a:rPr>
              <a:t>Professional skills and personal </a:t>
            </a:r>
            <a:r>
              <a:rPr lang="en-GB" sz="1600" b="1" dirty="0" smtClean="0">
                <a:solidFill>
                  <a:schemeClr val="accent3"/>
                </a:solidFill>
                <a:latin typeface="Candara" panose="020E0502030303020204" pitchFamily="34" charset="0"/>
              </a:rPr>
              <a:t>development</a:t>
            </a:r>
            <a:r>
              <a:rPr lang="en-GB" sz="1600" b="1" dirty="0" smtClean="0">
                <a:latin typeface="Candara" panose="020E0502030303020204" pitchFamily="34" charset="0"/>
              </a:rPr>
              <a:t/>
            </a:r>
            <a:br>
              <a:rPr lang="en-GB" sz="1600" b="1" dirty="0" smtClean="0">
                <a:latin typeface="Candara" panose="020E0502030303020204" pitchFamily="34" charset="0"/>
              </a:rPr>
            </a:br>
            <a:r>
              <a:rPr lang="en-GB" sz="1600" b="1" dirty="0" smtClean="0">
                <a:latin typeface="Candara" panose="020E0502030303020204" pitchFamily="34" charset="0"/>
              </a:rPr>
              <a:t>"Good </a:t>
            </a:r>
            <a:r>
              <a:rPr lang="en-GB" sz="1600" b="1" dirty="0">
                <a:latin typeface="Candara" panose="020E0502030303020204" pitchFamily="34" charset="0"/>
              </a:rPr>
              <a:t>method of learning and helping people feel less nervous talking in front of others</a:t>
            </a:r>
            <a:r>
              <a:rPr lang="en-GB" sz="1600" b="1" dirty="0" smtClean="0">
                <a:latin typeface="Candara" panose="020E0502030303020204" pitchFamily="34" charset="0"/>
              </a:rPr>
              <a:t>.”</a:t>
            </a:r>
            <a:br>
              <a:rPr lang="en-GB" sz="1600" b="1" dirty="0" smtClean="0">
                <a:latin typeface="Candara" panose="020E0502030303020204" pitchFamily="34" charset="0"/>
              </a:rPr>
            </a:br>
            <a:r>
              <a:rPr lang="en-GB" sz="1600" b="1" dirty="0" smtClean="0">
                <a:latin typeface="Candara" panose="020E0502030303020204" pitchFamily="34" charset="0"/>
              </a:rPr>
              <a:t>"</a:t>
            </a:r>
            <a:r>
              <a:rPr lang="en-GB" sz="1600" b="1" dirty="0">
                <a:latin typeface="Candara" panose="020E0502030303020204" pitchFamily="34" charset="0"/>
              </a:rPr>
              <a:t>Role-play changes your perspective on subjects and can open up new avenues of thinking</a:t>
            </a:r>
            <a:r>
              <a:rPr lang="en-GB" sz="1600" b="1" dirty="0" smtClean="0">
                <a:latin typeface="Candara" panose="020E0502030303020204" pitchFamily="34" charset="0"/>
              </a:rPr>
              <a:t>”</a:t>
            </a:r>
            <a:endParaRPr lang="en-GB" b="1" dirty="0">
              <a:latin typeface="Candara" panose="020E0502030303020204" pitchFamily="34" charset="0"/>
            </a:endParaRPr>
          </a:p>
          <a:p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Adapted from </a:t>
            </a:r>
            <a:r>
              <a:rPr lang="en-GB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Nestel</a:t>
            </a:r>
            <a:r>
              <a:rPr lang="en-GB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 &amp; Tierney (2007) </a:t>
            </a:r>
            <a:r>
              <a:rPr lang="en-GB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anose="020E0502030303020204" pitchFamily="34" charset="0"/>
              </a:rPr>
              <a:t>doi:10.1186/1472-6920-7-3</a:t>
            </a:r>
            <a:endParaRPr lang="en-GB" sz="1400" b="1" dirty="0">
              <a:solidFill>
                <a:schemeClr val="tx1">
                  <a:lumMod val="50000"/>
                  <a:lumOff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52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602702" y="113698"/>
            <a:ext cx="6986593" cy="646331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/>
            <a:r>
              <a:rPr lang="en-GB" sz="2800" b="1" dirty="0">
                <a:latin typeface="Candara" panose="020E0502030303020204" pitchFamily="34" charset="0"/>
              </a:rPr>
              <a:t>Bystander Intervention Options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59726" y="5852160"/>
            <a:ext cx="5879637" cy="83983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Adapted from Berkowitz, A. (2013). A Grassroots’ Guide to Fostering Healthy Norms to Reduce Violence in our Communities: Social Norms Toolkit.  USA: 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CDC. Online at: http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://www.alanberkowitz.com/Social_Norms_Violence_Prevention_Toolkit.pdf </a:t>
            </a:r>
          </a:p>
        </p:txBody>
      </p:sp>
      <p:sp>
        <p:nvSpPr>
          <p:cNvPr id="24" name="Down Arrow Callout 23"/>
          <p:cNvSpPr/>
          <p:nvPr/>
        </p:nvSpPr>
        <p:spPr>
          <a:xfrm>
            <a:off x="1459326" y="2288234"/>
            <a:ext cx="2520000" cy="9000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GB" sz="1600" b="1" dirty="0" smtClean="0">
                <a:latin typeface="Candara" panose="020E0502030303020204" pitchFamily="34" charset="0"/>
              </a:rPr>
              <a:t>Indirect (to the Bystander)</a:t>
            </a:r>
            <a:endParaRPr lang="en-GB" sz="1600" b="1" dirty="0">
              <a:latin typeface="Candara" panose="020E0502030303020204" pitchFamily="34" charset="0"/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8121404" y="2288234"/>
            <a:ext cx="2520000" cy="9000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GB" sz="1600" b="1" dirty="0" smtClean="0">
                <a:latin typeface="Candara" panose="020E0502030303020204" pitchFamily="34" charset="0"/>
              </a:rPr>
              <a:t>Direct (</a:t>
            </a:r>
            <a:r>
              <a:rPr lang="en-GB" sz="1600" b="1" dirty="0">
                <a:latin typeface="Candara" panose="020E0502030303020204" pitchFamily="34" charset="0"/>
              </a:rPr>
              <a:t>to the </a:t>
            </a:r>
            <a:r>
              <a:rPr lang="en-GB" sz="1600" b="1" dirty="0" smtClean="0">
                <a:latin typeface="Candara" panose="020E0502030303020204" pitchFamily="34" charset="0"/>
              </a:rPr>
              <a:t>Offender</a:t>
            </a:r>
            <a:r>
              <a:rPr lang="en-GB" sz="1600" b="1" dirty="0">
                <a:latin typeface="Candara" panose="020E0502030303020204" pitchFamily="34" charset="0"/>
              </a:rPr>
              <a:t>)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29919" y="1015372"/>
            <a:ext cx="2267854" cy="2709841"/>
            <a:chOff x="4962073" y="1276865"/>
            <a:chExt cx="2267854" cy="270984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Down Arrow Callout 22"/>
            <p:cNvSpPr/>
            <p:nvPr/>
          </p:nvSpPr>
          <p:spPr>
            <a:xfrm>
              <a:off x="5016000" y="1276865"/>
              <a:ext cx="2160000" cy="900000"/>
            </a:xfrm>
            <a:prstGeom prst="downArrowCallo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 anchorCtr="0">
              <a:noAutofit/>
            </a:bodyPr>
            <a:lstStyle/>
            <a:p>
              <a:pPr algn="ctr"/>
              <a:r>
                <a:rPr lang="en-GB" sz="1600" b="1" dirty="0">
                  <a:latin typeface="Candara" panose="020E0502030303020204" pitchFamily="34" charset="0"/>
                </a:rPr>
                <a:t>Decide to Intervene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962073" y="2215346"/>
              <a:ext cx="2267854" cy="1771360"/>
              <a:chOff x="4962073" y="2543320"/>
              <a:chExt cx="2267854" cy="177136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4962073" y="2543320"/>
                <a:ext cx="2267854" cy="1771360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square" anchor="ctr" anchorCtr="0"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106000" y="2937102"/>
                <a:ext cx="1980000" cy="983796"/>
                <a:chOff x="5106000" y="2326858"/>
                <a:chExt cx="1980000" cy="983796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5106000" y="2326858"/>
                  <a:ext cx="1980000" cy="374571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>
                      <a:latin typeface="Candara" panose="020E0502030303020204" pitchFamily="34" charset="0"/>
                    </a:rPr>
                    <a:t>During the </a:t>
                  </a:r>
                  <a:r>
                    <a:rPr lang="en-GB" sz="1600" b="1" dirty="0" smtClean="0">
                      <a:latin typeface="Candara" panose="020E0502030303020204" pitchFamily="34" charset="0"/>
                    </a:rPr>
                    <a:t>Incident</a:t>
                  </a:r>
                  <a:endParaRPr lang="en-GB" sz="16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106000" y="2936083"/>
                  <a:ext cx="1980000" cy="374571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>
                      <a:latin typeface="Candara" panose="020E0502030303020204" pitchFamily="34" charset="0"/>
                    </a:rPr>
                    <a:t>After the </a:t>
                  </a:r>
                  <a:r>
                    <a:rPr lang="en-GB" sz="1600" b="1" dirty="0" smtClean="0">
                      <a:latin typeface="Candara" panose="020E0502030303020204" pitchFamily="34" charset="0"/>
                    </a:rPr>
                    <a:t>Incident</a:t>
                  </a:r>
                  <a:endParaRPr lang="en-GB" sz="16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872221" y="2665641"/>
                  <a:ext cx="447558" cy="338554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 smtClean="0">
                      <a:latin typeface="Candara" panose="020E0502030303020204" pitchFamily="34" charset="0"/>
                    </a:rPr>
                    <a:t>OR</a:t>
                  </a:r>
                </a:p>
              </p:txBody>
            </p:sp>
          </p:grpSp>
        </p:grpSp>
      </p:grpSp>
      <p:sp>
        <p:nvSpPr>
          <p:cNvPr id="29" name="Rounded Rectangle 28"/>
          <p:cNvSpPr/>
          <p:nvPr/>
        </p:nvSpPr>
        <p:spPr>
          <a:xfrm>
            <a:off x="1027881" y="3188234"/>
            <a:ext cx="3420000" cy="234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Assess norm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Engage allies &amp; bystanders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Make a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Develop a support for next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Offer support to the victim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737538" y="3188234"/>
            <a:ext cx="3420000" cy="234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Confrontation: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Set </a:t>
            </a:r>
            <a:r>
              <a:rPr lang="en-GB" sz="1600" dirty="0">
                <a:latin typeface="Candara" panose="020E0502030303020204" pitchFamily="34" charset="0"/>
              </a:rPr>
              <a:t>limits or express feelings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Change the focus: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Non-participation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Change the subject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Interrupt / distract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Candara" panose="020E0502030303020204" pitchFamily="34" charset="0"/>
              </a:rPr>
              <a:t>Change </a:t>
            </a:r>
            <a:r>
              <a:rPr lang="en-GB" sz="1600" b="1" dirty="0">
                <a:latin typeface="Candara" panose="020E0502030303020204" pitchFamily="34" charset="0"/>
              </a:rPr>
              <a:t>the person/shift attitudes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3881880" y="2192875"/>
            <a:ext cx="1132004" cy="828107"/>
          </a:xfrm>
          <a:prstGeom prst="leftRightUpArrow">
            <a:avLst>
              <a:gd name="adj1" fmla="val 25000"/>
              <a:gd name="adj2" fmla="val 21853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3" name="Right Arrow 32"/>
          <p:cNvSpPr/>
          <p:nvPr/>
        </p:nvSpPr>
        <p:spPr>
          <a:xfrm>
            <a:off x="4664381" y="4141688"/>
            <a:ext cx="2879255" cy="46023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4" name="Right Arrow 33"/>
          <p:cNvSpPr/>
          <p:nvPr/>
        </p:nvSpPr>
        <p:spPr>
          <a:xfrm rot="10800000">
            <a:off x="4667335" y="4750062"/>
            <a:ext cx="2876301" cy="46023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0" name="Left-Right-Up Arrow 39"/>
          <p:cNvSpPr/>
          <p:nvPr/>
        </p:nvSpPr>
        <p:spPr>
          <a:xfrm rot="5400000">
            <a:off x="7059307" y="2192875"/>
            <a:ext cx="1132004" cy="828107"/>
          </a:xfrm>
          <a:prstGeom prst="leftRightUpArrow">
            <a:avLst>
              <a:gd name="adj1" fmla="val 25000"/>
              <a:gd name="adj2" fmla="val 21853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2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9466" y="606362"/>
            <a:ext cx="869962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accent4"/>
                </a:solidFill>
                <a:latin typeface="Candara" panose="020E0502030303020204" pitchFamily="34" charset="0"/>
              </a:rPr>
              <a:t>Techniques </a:t>
            </a:r>
            <a:endParaRPr lang="en-GB" sz="3600" b="1" dirty="0" smtClean="0">
              <a:solidFill>
                <a:schemeClr val="accent4"/>
              </a:solidFill>
              <a:latin typeface="Candara" panose="020E0502030303020204" pitchFamily="34" charset="0"/>
            </a:endParaRPr>
          </a:p>
          <a:p>
            <a:endParaRPr lang="en-GB" sz="2800" b="1" dirty="0">
              <a:latin typeface="Candara" panose="020E050203030302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Using body language (communicating disapproval)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Distraction (changing the focus)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Humour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“I” statements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Encouraging empathy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Using caring and friendship as a framework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Using social </a:t>
            </a:r>
            <a:r>
              <a:rPr lang="en-GB" sz="2800" b="1" dirty="0" smtClean="0">
                <a:latin typeface="Candara" panose="020E0502030303020204" pitchFamily="34" charset="0"/>
              </a:rPr>
              <a:t>norms</a:t>
            </a:r>
            <a:endParaRPr lang="en-GB" sz="2800" b="1" dirty="0">
              <a:latin typeface="Candara" panose="020E0502030303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FE9EC9-4345-4CA3-82D8-E0739A82EC5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3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225680B9C50489130D057AF04EFB7" ma:contentTypeVersion="0" ma:contentTypeDescription="Create a new document." ma:contentTypeScope="" ma:versionID="cc750769f8181acf4500a53a3fe311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E97DA2-5A86-4C4D-B490-CAB5260917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940134-DB55-4A01-882D-048349BD6C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345C42-1858-4E70-9224-3E3C8491E9C8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262</Words>
  <Application>Microsoft Office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Candara</vt:lpstr>
      <vt:lpstr>Franklin Gothic Book</vt:lpstr>
      <vt:lpstr>Franklin Gothic Demi</vt:lpstr>
      <vt:lpstr>Franklin Gothic Medium</vt:lpstr>
      <vt:lpstr>Lucida Sans</vt:lpstr>
      <vt:lpstr>Wingdings</vt:lpstr>
      <vt:lpstr>1_Office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McCarry</dc:creator>
  <cp:lastModifiedBy>UOS</cp:lastModifiedBy>
  <cp:revision>92</cp:revision>
  <cp:lastPrinted>2019-10-07T14:37:40Z</cp:lastPrinted>
  <dcterms:created xsi:type="dcterms:W3CDTF">2017-02-23T14:32:21Z</dcterms:created>
  <dcterms:modified xsi:type="dcterms:W3CDTF">2019-11-04T20:32:30Z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0x0101006F8225680B9C50489130D057AF04EFB7</vt:lpwstr>
  </property>
</Properties>
</file>