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285" r:id="rId30"/>
    <p:sldId id="286" r:id="rId31"/>
    <p:sldId id="287" r:id="rId32"/>
    <p:sldId id="288" r:id="rId33"/>
    <p:sldId id="289" r:id="rId34"/>
    <p:sldId id="295" r:id="rId35"/>
    <p:sldId id="290" r:id="rId36"/>
    <p:sldId id="296" r:id="rId37"/>
    <p:sldId id="309" r:id="rId38"/>
    <p:sldId id="292" r:id="rId39"/>
    <p:sldId id="297" r:id="rId40"/>
    <p:sldId id="293" r:id="rId41"/>
    <p:sldId id="294" r:id="rId42"/>
    <p:sldId id="298" r:id="rId43"/>
    <p:sldId id="299" r:id="rId44"/>
    <p:sldId id="310" r:id="rId45"/>
    <p:sldId id="301" r:id="rId46"/>
    <p:sldId id="302" r:id="rId47"/>
    <p:sldId id="303" r:id="rId48"/>
    <p:sldId id="304" r:id="rId49"/>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9165" autoAdjust="0"/>
  </p:normalViewPr>
  <p:slideViewPr>
    <p:cSldViewPr snapToGrid="0">
      <p:cViewPr varScale="1">
        <p:scale>
          <a:sx n="76" d="100"/>
          <a:sy n="76" d="100"/>
        </p:scale>
        <p:origin x="18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8500DC-5498-4FA1-A2B4-285491FC89AA}"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GB"/>
        </a:p>
      </dgm:t>
    </dgm:pt>
    <dgm:pt modelId="{DF8583F8-F14B-4C98-8F9D-51C4B1DC67C3}">
      <dgm:prSet phldrT="[Text]" custT="1"/>
      <dgm:spPr>
        <a:solidFill>
          <a:srgbClr val="608CAB"/>
        </a:solidFill>
      </dgm:spPr>
      <dgm:t>
        <a:bodyPr/>
        <a:lstStyle/>
        <a:p>
          <a:pPr marL="355600" indent="-355600"/>
          <a:r>
            <a:rPr lang="en-GB" sz="2800" b="1" dirty="0" smtClean="0">
              <a:latin typeface="Candara" panose="020E0502030303020204" pitchFamily="34" charset="0"/>
            </a:rPr>
            <a:t>3.</a:t>
          </a:r>
          <a:r>
            <a:rPr lang="en-GB" sz="2300" dirty="0" smtClean="0">
              <a:latin typeface="Candara" panose="020E0502030303020204" pitchFamily="34" charset="0"/>
            </a:rPr>
            <a:t>	To respond safely and sensitively to disclosures and know where and when to access appropriate support</a:t>
          </a:r>
          <a:endParaRPr lang="en-GB" sz="2300" dirty="0">
            <a:latin typeface="Candara" panose="020E0502030303020204" pitchFamily="34" charset="0"/>
          </a:endParaRPr>
        </a:p>
      </dgm:t>
    </dgm:pt>
    <dgm:pt modelId="{74B058FA-9C03-4746-82B9-F53DFD19F8D0}" type="parTrans" cxnId="{B93B2801-9484-4512-A114-F340280B960A}">
      <dgm:prSet/>
      <dgm:spPr/>
      <dgm:t>
        <a:bodyPr/>
        <a:lstStyle/>
        <a:p>
          <a:endParaRPr lang="en-GB"/>
        </a:p>
      </dgm:t>
    </dgm:pt>
    <dgm:pt modelId="{588DE5E1-1458-495F-9183-F8FB7371C47C}" type="sibTrans" cxnId="{B93B2801-9484-4512-A114-F340280B960A}">
      <dgm:prSet/>
      <dgm:spPr/>
      <dgm:t>
        <a:bodyPr/>
        <a:lstStyle/>
        <a:p>
          <a:endParaRPr lang="en-GB"/>
        </a:p>
      </dgm:t>
    </dgm:pt>
    <dgm:pt modelId="{120686B7-0990-46C7-B9EC-ED98B44D3803}">
      <dgm:prSet custT="1"/>
      <dgm:spPr>
        <a:solidFill>
          <a:srgbClr val="5CB37C"/>
        </a:solidFill>
      </dgm:spPr>
      <dgm:t>
        <a:bodyPr/>
        <a:lstStyle/>
        <a:p>
          <a:pPr marL="355600" indent="-355600"/>
          <a:r>
            <a:rPr lang="en-GB" sz="2800" b="1" dirty="0" smtClean="0">
              <a:latin typeface="Candara" panose="020E0502030303020204" pitchFamily="34" charset="0"/>
            </a:rPr>
            <a:t>2.</a:t>
          </a:r>
          <a:r>
            <a:rPr lang="en-GB" sz="2300" dirty="0" smtClean="0">
              <a:latin typeface="Candara" panose="020E0502030303020204" pitchFamily="34" charset="0"/>
            </a:rPr>
            <a:t>	To define the role of the facilitators and gain skills and confidence in facilitating</a:t>
          </a:r>
          <a:endParaRPr lang="en-GB" sz="2300" dirty="0">
            <a:latin typeface="Candara" panose="020E0502030303020204" pitchFamily="34" charset="0"/>
          </a:endParaRPr>
        </a:p>
      </dgm:t>
    </dgm:pt>
    <dgm:pt modelId="{8A86DDB5-92A3-4D5C-8718-21FE9E55D263}" type="parTrans" cxnId="{CAF08A7B-5D23-450D-AA48-B3643FC871CC}">
      <dgm:prSet/>
      <dgm:spPr/>
      <dgm:t>
        <a:bodyPr/>
        <a:lstStyle/>
        <a:p>
          <a:endParaRPr lang="en-GB"/>
        </a:p>
      </dgm:t>
    </dgm:pt>
    <dgm:pt modelId="{2E4AE4ED-203B-427D-BF45-B10DF92EDDA9}" type="sibTrans" cxnId="{CAF08A7B-5D23-450D-AA48-B3643FC871CC}">
      <dgm:prSet/>
      <dgm:spPr/>
      <dgm:t>
        <a:bodyPr/>
        <a:lstStyle/>
        <a:p>
          <a:endParaRPr lang="en-GB"/>
        </a:p>
      </dgm:t>
    </dgm:pt>
    <dgm:pt modelId="{0275C31E-3BBE-4505-BF88-5AC9C7BB95ED}">
      <dgm:prSet custT="1"/>
      <dgm:spPr>
        <a:solidFill>
          <a:srgbClr val="9BBB59"/>
        </a:solidFill>
      </dgm:spPr>
      <dgm:t>
        <a:bodyPr/>
        <a:lstStyle/>
        <a:p>
          <a:pPr marL="355600" indent="-355600"/>
          <a:r>
            <a:rPr lang="en-US" altLang="en-US" sz="2800" b="1" dirty="0" smtClean="0">
              <a:latin typeface="Candara" panose="020E0502030303020204" pitchFamily="34" charset="0"/>
            </a:rPr>
            <a:t>1.</a:t>
          </a:r>
          <a:r>
            <a:rPr lang="en-US" altLang="en-US" sz="2300" dirty="0" smtClean="0">
              <a:latin typeface="Candara" panose="020E0502030303020204" pitchFamily="34" charset="0"/>
            </a:rPr>
            <a:t>	</a:t>
          </a:r>
          <a:r>
            <a:rPr lang="en-GB" sz="2300" dirty="0" smtClean="0">
              <a:latin typeface="Candara" panose="020E0502030303020204" pitchFamily="34" charset="0"/>
            </a:rPr>
            <a:t>To understand the context and rationale for delivering The Scottish Intervention Initiative</a:t>
          </a:r>
          <a:endParaRPr lang="en-US" altLang="en-US" sz="2300" dirty="0" smtClean="0">
            <a:latin typeface="Candara" panose="020E0502030303020204" pitchFamily="34" charset="0"/>
          </a:endParaRPr>
        </a:p>
      </dgm:t>
    </dgm:pt>
    <dgm:pt modelId="{7A25FDB0-BC89-4E05-A207-F09ACDC0C922}" type="parTrans" cxnId="{394B0EA2-8ABD-4D09-AC48-7568C3130A22}">
      <dgm:prSet/>
      <dgm:spPr/>
      <dgm:t>
        <a:bodyPr/>
        <a:lstStyle/>
        <a:p>
          <a:endParaRPr lang="en-GB"/>
        </a:p>
      </dgm:t>
    </dgm:pt>
    <dgm:pt modelId="{D655643E-F02F-43C3-AE9E-BC0F5423B2FB}" type="sibTrans" cxnId="{394B0EA2-8ABD-4D09-AC48-7568C3130A22}">
      <dgm:prSet/>
      <dgm:spPr/>
      <dgm:t>
        <a:bodyPr/>
        <a:lstStyle/>
        <a:p>
          <a:endParaRPr lang="en-GB"/>
        </a:p>
      </dgm:t>
    </dgm:pt>
    <dgm:pt modelId="{9B89C1A7-5F31-4CD5-BA07-6481DE1DE4C2}">
      <dgm:prSet custT="1"/>
      <dgm:spPr>
        <a:solidFill>
          <a:srgbClr val="8064A2"/>
        </a:solidFill>
      </dgm:spPr>
      <dgm:t>
        <a:bodyPr/>
        <a:lstStyle/>
        <a:p>
          <a:pPr marL="355600" indent="-355600"/>
          <a:r>
            <a:rPr lang="en-GB" sz="2800" b="1" dirty="0" smtClean="0">
              <a:latin typeface="Candara" panose="020E0502030303020204" pitchFamily="34" charset="0"/>
            </a:rPr>
            <a:t>4.</a:t>
          </a:r>
          <a:r>
            <a:rPr lang="en-GB" sz="2300" dirty="0" smtClean="0">
              <a:latin typeface="Candara" panose="020E0502030303020204" pitchFamily="34" charset="0"/>
            </a:rPr>
            <a:t>	To respond to tricky situations and questions in a sensitive and confident way</a:t>
          </a:r>
          <a:endParaRPr lang="en-GB" sz="2300" dirty="0">
            <a:latin typeface="Candara" panose="020E0502030303020204" pitchFamily="34" charset="0"/>
          </a:endParaRPr>
        </a:p>
      </dgm:t>
    </dgm:pt>
    <dgm:pt modelId="{96CCBA69-7D7C-400D-BA4B-8152ACC52146}" type="parTrans" cxnId="{86DF5A37-AAFE-48C1-83A1-5B3A5429EC51}">
      <dgm:prSet/>
      <dgm:spPr/>
      <dgm:t>
        <a:bodyPr/>
        <a:lstStyle/>
        <a:p>
          <a:endParaRPr lang="en-GB"/>
        </a:p>
      </dgm:t>
    </dgm:pt>
    <dgm:pt modelId="{1F094DAD-C808-4938-B4E5-B04327953968}" type="sibTrans" cxnId="{86DF5A37-AAFE-48C1-83A1-5B3A5429EC51}">
      <dgm:prSet/>
      <dgm:spPr/>
      <dgm:t>
        <a:bodyPr/>
        <a:lstStyle/>
        <a:p>
          <a:endParaRPr lang="en-GB"/>
        </a:p>
      </dgm:t>
    </dgm:pt>
    <dgm:pt modelId="{E8F2E507-E8B4-41D3-B494-385A8B0B1829}" type="pres">
      <dgm:prSet presAssocID="{DA8500DC-5498-4FA1-A2B4-285491FC89AA}" presName="outerComposite" presStyleCnt="0">
        <dgm:presLayoutVars>
          <dgm:chMax val="5"/>
          <dgm:dir/>
          <dgm:resizeHandles val="exact"/>
        </dgm:presLayoutVars>
      </dgm:prSet>
      <dgm:spPr/>
      <dgm:t>
        <a:bodyPr/>
        <a:lstStyle/>
        <a:p>
          <a:endParaRPr lang="en-GB"/>
        </a:p>
      </dgm:t>
    </dgm:pt>
    <dgm:pt modelId="{0602E5A9-7EF4-402B-BA5D-FEE8DE7E4DB8}" type="pres">
      <dgm:prSet presAssocID="{DA8500DC-5498-4FA1-A2B4-285491FC89AA}" presName="dummyMaxCanvas" presStyleCnt="0">
        <dgm:presLayoutVars/>
      </dgm:prSet>
      <dgm:spPr/>
      <dgm:t>
        <a:bodyPr/>
        <a:lstStyle/>
        <a:p>
          <a:endParaRPr lang="en-US"/>
        </a:p>
      </dgm:t>
    </dgm:pt>
    <dgm:pt modelId="{9F4B0E64-D3E8-4050-99A7-49132DAA22E6}" type="pres">
      <dgm:prSet presAssocID="{DA8500DC-5498-4FA1-A2B4-285491FC89AA}" presName="FourNodes_1" presStyleLbl="node1" presStyleIdx="0" presStyleCnt="4">
        <dgm:presLayoutVars>
          <dgm:bulletEnabled val="1"/>
        </dgm:presLayoutVars>
      </dgm:prSet>
      <dgm:spPr/>
      <dgm:t>
        <a:bodyPr/>
        <a:lstStyle/>
        <a:p>
          <a:endParaRPr lang="en-GB"/>
        </a:p>
      </dgm:t>
    </dgm:pt>
    <dgm:pt modelId="{01DFD6B6-9BCE-4A40-99D6-35EF1BCE8519}" type="pres">
      <dgm:prSet presAssocID="{DA8500DC-5498-4FA1-A2B4-285491FC89AA}" presName="FourNodes_2" presStyleLbl="node1" presStyleIdx="1" presStyleCnt="4">
        <dgm:presLayoutVars>
          <dgm:bulletEnabled val="1"/>
        </dgm:presLayoutVars>
      </dgm:prSet>
      <dgm:spPr/>
      <dgm:t>
        <a:bodyPr/>
        <a:lstStyle/>
        <a:p>
          <a:endParaRPr lang="en-GB"/>
        </a:p>
      </dgm:t>
    </dgm:pt>
    <dgm:pt modelId="{7D6D2B86-A24A-4948-9385-024311F44200}" type="pres">
      <dgm:prSet presAssocID="{DA8500DC-5498-4FA1-A2B4-285491FC89AA}" presName="FourNodes_3" presStyleLbl="node1" presStyleIdx="2" presStyleCnt="4" custLinFactNeighborX="-62" custLinFactNeighborY="-2073">
        <dgm:presLayoutVars>
          <dgm:bulletEnabled val="1"/>
        </dgm:presLayoutVars>
      </dgm:prSet>
      <dgm:spPr/>
      <dgm:t>
        <a:bodyPr/>
        <a:lstStyle/>
        <a:p>
          <a:endParaRPr lang="en-GB"/>
        </a:p>
      </dgm:t>
    </dgm:pt>
    <dgm:pt modelId="{476B8C97-D49D-44DB-A54F-E932884AABA6}" type="pres">
      <dgm:prSet presAssocID="{DA8500DC-5498-4FA1-A2B4-285491FC89AA}" presName="FourNodes_4" presStyleLbl="node1" presStyleIdx="3" presStyleCnt="4">
        <dgm:presLayoutVars>
          <dgm:bulletEnabled val="1"/>
        </dgm:presLayoutVars>
      </dgm:prSet>
      <dgm:spPr/>
      <dgm:t>
        <a:bodyPr/>
        <a:lstStyle/>
        <a:p>
          <a:endParaRPr lang="en-GB"/>
        </a:p>
      </dgm:t>
    </dgm:pt>
    <dgm:pt modelId="{6549F40F-B0F2-47F0-977A-8C583808BCA3}" type="pres">
      <dgm:prSet presAssocID="{DA8500DC-5498-4FA1-A2B4-285491FC89AA}" presName="FourConn_1-2" presStyleLbl="fgAccFollowNode1" presStyleIdx="0" presStyleCnt="3">
        <dgm:presLayoutVars>
          <dgm:bulletEnabled val="1"/>
        </dgm:presLayoutVars>
      </dgm:prSet>
      <dgm:spPr/>
      <dgm:t>
        <a:bodyPr/>
        <a:lstStyle/>
        <a:p>
          <a:endParaRPr lang="en-GB"/>
        </a:p>
      </dgm:t>
    </dgm:pt>
    <dgm:pt modelId="{B5E0C784-D869-4164-8EDF-91B26CA6EBA4}" type="pres">
      <dgm:prSet presAssocID="{DA8500DC-5498-4FA1-A2B4-285491FC89AA}" presName="FourConn_2-3" presStyleLbl="fgAccFollowNode1" presStyleIdx="1" presStyleCnt="3">
        <dgm:presLayoutVars>
          <dgm:bulletEnabled val="1"/>
        </dgm:presLayoutVars>
      </dgm:prSet>
      <dgm:spPr/>
      <dgm:t>
        <a:bodyPr/>
        <a:lstStyle/>
        <a:p>
          <a:endParaRPr lang="en-GB"/>
        </a:p>
      </dgm:t>
    </dgm:pt>
    <dgm:pt modelId="{3A075C58-6D81-4DA7-948F-6EE2832529B3}" type="pres">
      <dgm:prSet presAssocID="{DA8500DC-5498-4FA1-A2B4-285491FC89AA}" presName="FourConn_3-4" presStyleLbl="fgAccFollowNode1" presStyleIdx="2" presStyleCnt="3">
        <dgm:presLayoutVars>
          <dgm:bulletEnabled val="1"/>
        </dgm:presLayoutVars>
      </dgm:prSet>
      <dgm:spPr/>
      <dgm:t>
        <a:bodyPr/>
        <a:lstStyle/>
        <a:p>
          <a:endParaRPr lang="en-GB"/>
        </a:p>
      </dgm:t>
    </dgm:pt>
    <dgm:pt modelId="{BDA8D1DE-DD11-42AA-A3BB-FF75CF40ECAD}" type="pres">
      <dgm:prSet presAssocID="{DA8500DC-5498-4FA1-A2B4-285491FC89AA}" presName="FourNodes_1_text" presStyleLbl="node1" presStyleIdx="3" presStyleCnt="4">
        <dgm:presLayoutVars>
          <dgm:bulletEnabled val="1"/>
        </dgm:presLayoutVars>
      </dgm:prSet>
      <dgm:spPr/>
      <dgm:t>
        <a:bodyPr/>
        <a:lstStyle/>
        <a:p>
          <a:endParaRPr lang="en-GB"/>
        </a:p>
      </dgm:t>
    </dgm:pt>
    <dgm:pt modelId="{7983F295-6085-4D7D-BAD2-C9FEC3012A97}" type="pres">
      <dgm:prSet presAssocID="{DA8500DC-5498-4FA1-A2B4-285491FC89AA}" presName="FourNodes_2_text" presStyleLbl="node1" presStyleIdx="3" presStyleCnt="4">
        <dgm:presLayoutVars>
          <dgm:bulletEnabled val="1"/>
        </dgm:presLayoutVars>
      </dgm:prSet>
      <dgm:spPr/>
      <dgm:t>
        <a:bodyPr/>
        <a:lstStyle/>
        <a:p>
          <a:endParaRPr lang="en-GB"/>
        </a:p>
      </dgm:t>
    </dgm:pt>
    <dgm:pt modelId="{3744751D-52CD-4EE5-94C3-0D1B8A08B6C5}" type="pres">
      <dgm:prSet presAssocID="{DA8500DC-5498-4FA1-A2B4-285491FC89AA}" presName="FourNodes_3_text" presStyleLbl="node1" presStyleIdx="3" presStyleCnt="4">
        <dgm:presLayoutVars>
          <dgm:bulletEnabled val="1"/>
        </dgm:presLayoutVars>
      </dgm:prSet>
      <dgm:spPr/>
      <dgm:t>
        <a:bodyPr/>
        <a:lstStyle/>
        <a:p>
          <a:endParaRPr lang="en-GB"/>
        </a:p>
      </dgm:t>
    </dgm:pt>
    <dgm:pt modelId="{EA167252-EC87-49ED-89C6-D35EACE4C98E}" type="pres">
      <dgm:prSet presAssocID="{DA8500DC-5498-4FA1-A2B4-285491FC89AA}" presName="FourNodes_4_text" presStyleLbl="node1" presStyleIdx="3" presStyleCnt="4">
        <dgm:presLayoutVars>
          <dgm:bulletEnabled val="1"/>
        </dgm:presLayoutVars>
      </dgm:prSet>
      <dgm:spPr/>
      <dgm:t>
        <a:bodyPr/>
        <a:lstStyle/>
        <a:p>
          <a:endParaRPr lang="en-GB"/>
        </a:p>
      </dgm:t>
    </dgm:pt>
  </dgm:ptLst>
  <dgm:cxnLst>
    <dgm:cxn modelId="{E3C94E36-19D0-410F-9E90-696F9BD231CA}" type="presOf" srcId="{9B89C1A7-5F31-4CD5-BA07-6481DE1DE4C2}" destId="{476B8C97-D49D-44DB-A54F-E932884AABA6}" srcOrd="0" destOrd="0" presId="urn:microsoft.com/office/officeart/2005/8/layout/vProcess5"/>
    <dgm:cxn modelId="{3772F0D4-4569-4818-9A9D-B2348CB467C2}" type="presOf" srcId="{120686B7-0990-46C7-B9EC-ED98B44D3803}" destId="{01DFD6B6-9BCE-4A40-99D6-35EF1BCE8519}" srcOrd="0" destOrd="0" presId="urn:microsoft.com/office/officeart/2005/8/layout/vProcess5"/>
    <dgm:cxn modelId="{73EDD63F-023A-40FA-8F8E-2BA171C69D1E}" type="presOf" srcId="{0275C31E-3BBE-4505-BF88-5AC9C7BB95ED}" destId="{BDA8D1DE-DD11-42AA-A3BB-FF75CF40ECAD}" srcOrd="1" destOrd="0" presId="urn:microsoft.com/office/officeart/2005/8/layout/vProcess5"/>
    <dgm:cxn modelId="{CAF08A7B-5D23-450D-AA48-B3643FC871CC}" srcId="{DA8500DC-5498-4FA1-A2B4-285491FC89AA}" destId="{120686B7-0990-46C7-B9EC-ED98B44D3803}" srcOrd="1" destOrd="0" parTransId="{8A86DDB5-92A3-4D5C-8718-21FE9E55D263}" sibTransId="{2E4AE4ED-203B-427D-BF45-B10DF92EDDA9}"/>
    <dgm:cxn modelId="{B93B2801-9484-4512-A114-F340280B960A}" srcId="{DA8500DC-5498-4FA1-A2B4-285491FC89AA}" destId="{DF8583F8-F14B-4C98-8F9D-51C4B1DC67C3}" srcOrd="2" destOrd="0" parTransId="{74B058FA-9C03-4746-82B9-F53DFD19F8D0}" sibTransId="{588DE5E1-1458-495F-9183-F8FB7371C47C}"/>
    <dgm:cxn modelId="{2FC7C6A3-D0C4-4A1F-965D-2F4AD3729242}" type="presOf" srcId="{DA8500DC-5498-4FA1-A2B4-285491FC89AA}" destId="{E8F2E507-E8B4-41D3-B494-385A8B0B1829}" srcOrd="0" destOrd="0" presId="urn:microsoft.com/office/officeart/2005/8/layout/vProcess5"/>
    <dgm:cxn modelId="{23CAAB57-19ED-4EED-BB4F-256B1E7AFDF1}" type="presOf" srcId="{D655643E-F02F-43C3-AE9E-BC0F5423B2FB}" destId="{6549F40F-B0F2-47F0-977A-8C583808BCA3}" srcOrd="0" destOrd="0" presId="urn:microsoft.com/office/officeart/2005/8/layout/vProcess5"/>
    <dgm:cxn modelId="{6030233F-EE84-46E0-BD76-9829BFECE7C9}" type="presOf" srcId="{588DE5E1-1458-495F-9183-F8FB7371C47C}" destId="{3A075C58-6D81-4DA7-948F-6EE2832529B3}" srcOrd="0" destOrd="0" presId="urn:microsoft.com/office/officeart/2005/8/layout/vProcess5"/>
    <dgm:cxn modelId="{394B0EA2-8ABD-4D09-AC48-7568C3130A22}" srcId="{DA8500DC-5498-4FA1-A2B4-285491FC89AA}" destId="{0275C31E-3BBE-4505-BF88-5AC9C7BB95ED}" srcOrd="0" destOrd="0" parTransId="{7A25FDB0-BC89-4E05-A207-F09ACDC0C922}" sibTransId="{D655643E-F02F-43C3-AE9E-BC0F5423B2FB}"/>
    <dgm:cxn modelId="{5573BA37-C8D7-49DE-8566-1F98C5AAD176}" type="presOf" srcId="{120686B7-0990-46C7-B9EC-ED98B44D3803}" destId="{7983F295-6085-4D7D-BAD2-C9FEC3012A97}" srcOrd="1" destOrd="0" presId="urn:microsoft.com/office/officeart/2005/8/layout/vProcess5"/>
    <dgm:cxn modelId="{FD692F83-815E-4B16-B69D-24708A9219F9}" type="presOf" srcId="{0275C31E-3BBE-4505-BF88-5AC9C7BB95ED}" destId="{9F4B0E64-D3E8-4050-99A7-49132DAA22E6}" srcOrd="0" destOrd="0" presId="urn:microsoft.com/office/officeart/2005/8/layout/vProcess5"/>
    <dgm:cxn modelId="{996D8707-D741-4A24-A160-2840CF1D1107}" type="presOf" srcId="{2E4AE4ED-203B-427D-BF45-B10DF92EDDA9}" destId="{B5E0C784-D869-4164-8EDF-91B26CA6EBA4}" srcOrd="0" destOrd="0" presId="urn:microsoft.com/office/officeart/2005/8/layout/vProcess5"/>
    <dgm:cxn modelId="{2F593E80-1BEE-4035-BFAB-0A578981F52F}" type="presOf" srcId="{DF8583F8-F14B-4C98-8F9D-51C4B1DC67C3}" destId="{7D6D2B86-A24A-4948-9385-024311F44200}" srcOrd="0" destOrd="0" presId="urn:microsoft.com/office/officeart/2005/8/layout/vProcess5"/>
    <dgm:cxn modelId="{6406E9ED-200A-4156-8568-EF67909D85AE}" type="presOf" srcId="{DF8583F8-F14B-4C98-8F9D-51C4B1DC67C3}" destId="{3744751D-52CD-4EE5-94C3-0D1B8A08B6C5}" srcOrd="1" destOrd="0" presId="urn:microsoft.com/office/officeart/2005/8/layout/vProcess5"/>
    <dgm:cxn modelId="{380BE31F-22F7-47F5-8E36-7153F6550BA6}" type="presOf" srcId="{9B89C1A7-5F31-4CD5-BA07-6481DE1DE4C2}" destId="{EA167252-EC87-49ED-89C6-D35EACE4C98E}" srcOrd="1" destOrd="0" presId="urn:microsoft.com/office/officeart/2005/8/layout/vProcess5"/>
    <dgm:cxn modelId="{86DF5A37-AAFE-48C1-83A1-5B3A5429EC51}" srcId="{DA8500DC-5498-4FA1-A2B4-285491FC89AA}" destId="{9B89C1A7-5F31-4CD5-BA07-6481DE1DE4C2}" srcOrd="3" destOrd="0" parTransId="{96CCBA69-7D7C-400D-BA4B-8152ACC52146}" sibTransId="{1F094DAD-C808-4938-B4E5-B04327953968}"/>
    <dgm:cxn modelId="{A4147CD5-1E28-4422-8952-B86ADA8AF2F0}" type="presParOf" srcId="{E8F2E507-E8B4-41D3-B494-385A8B0B1829}" destId="{0602E5A9-7EF4-402B-BA5D-FEE8DE7E4DB8}" srcOrd="0" destOrd="0" presId="urn:microsoft.com/office/officeart/2005/8/layout/vProcess5"/>
    <dgm:cxn modelId="{CFDC4637-5C09-463B-BA53-682EA02825EE}" type="presParOf" srcId="{E8F2E507-E8B4-41D3-B494-385A8B0B1829}" destId="{9F4B0E64-D3E8-4050-99A7-49132DAA22E6}" srcOrd="1" destOrd="0" presId="urn:microsoft.com/office/officeart/2005/8/layout/vProcess5"/>
    <dgm:cxn modelId="{264B04E4-405C-468B-BE86-C57E1F14C469}" type="presParOf" srcId="{E8F2E507-E8B4-41D3-B494-385A8B0B1829}" destId="{01DFD6B6-9BCE-4A40-99D6-35EF1BCE8519}" srcOrd="2" destOrd="0" presId="urn:microsoft.com/office/officeart/2005/8/layout/vProcess5"/>
    <dgm:cxn modelId="{7F812171-334B-4B28-9910-E1E1204D68B6}" type="presParOf" srcId="{E8F2E507-E8B4-41D3-B494-385A8B0B1829}" destId="{7D6D2B86-A24A-4948-9385-024311F44200}" srcOrd="3" destOrd="0" presId="urn:microsoft.com/office/officeart/2005/8/layout/vProcess5"/>
    <dgm:cxn modelId="{90BFA1BE-4846-40C2-9F13-BACCA13B6D27}" type="presParOf" srcId="{E8F2E507-E8B4-41D3-B494-385A8B0B1829}" destId="{476B8C97-D49D-44DB-A54F-E932884AABA6}" srcOrd="4" destOrd="0" presId="urn:microsoft.com/office/officeart/2005/8/layout/vProcess5"/>
    <dgm:cxn modelId="{AB4EEBB3-7C1A-47D7-A319-CE224561E574}" type="presParOf" srcId="{E8F2E507-E8B4-41D3-B494-385A8B0B1829}" destId="{6549F40F-B0F2-47F0-977A-8C583808BCA3}" srcOrd="5" destOrd="0" presId="urn:microsoft.com/office/officeart/2005/8/layout/vProcess5"/>
    <dgm:cxn modelId="{0D6EB57E-E255-4639-81E8-A70CA771D678}" type="presParOf" srcId="{E8F2E507-E8B4-41D3-B494-385A8B0B1829}" destId="{B5E0C784-D869-4164-8EDF-91B26CA6EBA4}" srcOrd="6" destOrd="0" presId="urn:microsoft.com/office/officeart/2005/8/layout/vProcess5"/>
    <dgm:cxn modelId="{4AD4A836-59B9-4406-A81A-A1B9B586B196}" type="presParOf" srcId="{E8F2E507-E8B4-41D3-B494-385A8B0B1829}" destId="{3A075C58-6D81-4DA7-948F-6EE2832529B3}" srcOrd="7" destOrd="0" presId="urn:microsoft.com/office/officeart/2005/8/layout/vProcess5"/>
    <dgm:cxn modelId="{C630478B-955E-4EB5-B4DE-A8A06564A486}" type="presParOf" srcId="{E8F2E507-E8B4-41D3-B494-385A8B0B1829}" destId="{BDA8D1DE-DD11-42AA-A3BB-FF75CF40ECAD}" srcOrd="8" destOrd="0" presId="urn:microsoft.com/office/officeart/2005/8/layout/vProcess5"/>
    <dgm:cxn modelId="{CAC0B4F5-E0BA-4600-98B2-5390FCC26F71}" type="presParOf" srcId="{E8F2E507-E8B4-41D3-B494-385A8B0B1829}" destId="{7983F295-6085-4D7D-BAD2-C9FEC3012A97}" srcOrd="9" destOrd="0" presId="urn:microsoft.com/office/officeart/2005/8/layout/vProcess5"/>
    <dgm:cxn modelId="{3D6210A0-00B5-43E7-AEF6-FC697D6FDAEA}" type="presParOf" srcId="{E8F2E507-E8B4-41D3-B494-385A8B0B1829}" destId="{3744751D-52CD-4EE5-94C3-0D1B8A08B6C5}" srcOrd="10" destOrd="0" presId="urn:microsoft.com/office/officeart/2005/8/layout/vProcess5"/>
    <dgm:cxn modelId="{75C38BA1-5C64-49FC-9580-6CC93106233B}" type="presParOf" srcId="{E8F2E507-E8B4-41D3-B494-385A8B0B1829}" destId="{EA167252-EC87-49ED-89C6-D35EACE4C98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A4479C-9546-4451-AD29-7906378503D7}" type="doc">
      <dgm:prSet loTypeId="urn:microsoft.com/office/officeart/2005/8/layout/cycle1" loCatId="cycle" qsTypeId="urn:microsoft.com/office/officeart/2005/8/quickstyle/simple1" qsCatId="simple" csTypeId="urn:microsoft.com/office/officeart/2005/8/colors/colorful3" csCatId="colorful" phldr="1"/>
      <dgm:spPr/>
      <dgm:t>
        <a:bodyPr/>
        <a:lstStyle/>
        <a:p>
          <a:endParaRPr lang="en-US"/>
        </a:p>
      </dgm:t>
    </dgm:pt>
    <dgm:pt modelId="{86A57AE6-EF0D-46E7-A164-799E63910058}">
      <dgm:prSet phldrT="[Text]"/>
      <dgm:spPr/>
      <dgm:t>
        <a:bodyPr/>
        <a:lstStyle/>
        <a:p>
          <a:r>
            <a:rPr lang="en-US" b="1" dirty="0" smtClean="0">
              <a:latin typeface="Candara" panose="020E0502030303020204" pitchFamily="34" charset="0"/>
            </a:rPr>
            <a:t>Gender inequality</a:t>
          </a:r>
          <a:endParaRPr lang="en-US" b="1" dirty="0">
            <a:latin typeface="Candara" panose="020E0502030303020204" pitchFamily="34" charset="0"/>
          </a:endParaRPr>
        </a:p>
      </dgm:t>
    </dgm:pt>
    <dgm:pt modelId="{A6ADDA3C-5756-4221-B88B-3868089C5B32}" type="parTrans" cxnId="{FAC4768E-510D-4D33-9F04-754B975860E2}">
      <dgm:prSet/>
      <dgm:spPr/>
      <dgm:t>
        <a:bodyPr/>
        <a:lstStyle/>
        <a:p>
          <a:endParaRPr lang="en-US"/>
        </a:p>
      </dgm:t>
    </dgm:pt>
    <dgm:pt modelId="{1C603241-13BB-4F19-8B6F-DB21D7341948}" type="sibTrans" cxnId="{FAC4768E-510D-4D33-9F04-754B975860E2}">
      <dgm:prSet/>
      <dgm:spPr/>
      <dgm:t>
        <a:bodyPr/>
        <a:lstStyle/>
        <a:p>
          <a:endParaRPr lang="en-US"/>
        </a:p>
      </dgm:t>
    </dgm:pt>
    <dgm:pt modelId="{553F61F1-B81B-4856-9BAE-AA7D630F1E3F}">
      <dgm:prSet phldrT="[Text]"/>
      <dgm:spPr/>
      <dgm:t>
        <a:bodyPr/>
        <a:lstStyle/>
        <a:p>
          <a:r>
            <a:rPr lang="en-US" b="1" dirty="0" smtClean="0">
              <a:latin typeface="Candara" panose="020E0502030303020204" pitchFamily="34" charset="0"/>
            </a:rPr>
            <a:t>Gender-based violence</a:t>
          </a:r>
          <a:endParaRPr lang="en-US" b="1" dirty="0">
            <a:latin typeface="Candara" panose="020E0502030303020204" pitchFamily="34" charset="0"/>
          </a:endParaRPr>
        </a:p>
      </dgm:t>
    </dgm:pt>
    <dgm:pt modelId="{FAA28390-752D-4A3A-B5DE-4D0214EC665A}" type="parTrans" cxnId="{4C7E96BF-E8A5-44AA-BBF3-6E531D6326AB}">
      <dgm:prSet/>
      <dgm:spPr/>
      <dgm:t>
        <a:bodyPr/>
        <a:lstStyle/>
        <a:p>
          <a:endParaRPr lang="en-US"/>
        </a:p>
      </dgm:t>
    </dgm:pt>
    <dgm:pt modelId="{CDB7807B-08F1-4E88-9454-1A9B7EAD7758}" type="sibTrans" cxnId="{4C7E96BF-E8A5-44AA-BBF3-6E531D6326AB}">
      <dgm:prSet/>
      <dgm:spPr/>
      <dgm:t>
        <a:bodyPr/>
        <a:lstStyle/>
        <a:p>
          <a:endParaRPr lang="en-US"/>
        </a:p>
      </dgm:t>
    </dgm:pt>
    <dgm:pt modelId="{DEB2ECE3-B8E8-4B69-832C-872DB6424228}" type="pres">
      <dgm:prSet presAssocID="{BDA4479C-9546-4451-AD29-7906378503D7}" presName="cycle" presStyleCnt="0">
        <dgm:presLayoutVars>
          <dgm:dir/>
          <dgm:resizeHandles val="exact"/>
        </dgm:presLayoutVars>
      </dgm:prSet>
      <dgm:spPr/>
      <dgm:t>
        <a:bodyPr/>
        <a:lstStyle/>
        <a:p>
          <a:endParaRPr lang="en-US"/>
        </a:p>
      </dgm:t>
    </dgm:pt>
    <dgm:pt modelId="{AD7EAE46-9D6D-4308-8BC6-F6B69F05A850}" type="pres">
      <dgm:prSet presAssocID="{86A57AE6-EF0D-46E7-A164-799E63910058}" presName="dummy" presStyleCnt="0"/>
      <dgm:spPr/>
    </dgm:pt>
    <dgm:pt modelId="{71646034-5AD3-4A5C-AD87-3742617819F9}" type="pres">
      <dgm:prSet presAssocID="{86A57AE6-EF0D-46E7-A164-799E63910058}" presName="node" presStyleLbl="revTx" presStyleIdx="0" presStyleCnt="2">
        <dgm:presLayoutVars>
          <dgm:bulletEnabled val="1"/>
        </dgm:presLayoutVars>
      </dgm:prSet>
      <dgm:spPr/>
      <dgm:t>
        <a:bodyPr/>
        <a:lstStyle/>
        <a:p>
          <a:endParaRPr lang="en-US"/>
        </a:p>
      </dgm:t>
    </dgm:pt>
    <dgm:pt modelId="{D5BC9EFC-043B-4FAB-B70C-363A1EA4B227}" type="pres">
      <dgm:prSet presAssocID="{1C603241-13BB-4F19-8B6F-DB21D7341948}" presName="sibTrans" presStyleLbl="node1" presStyleIdx="0" presStyleCnt="2"/>
      <dgm:spPr/>
      <dgm:t>
        <a:bodyPr/>
        <a:lstStyle/>
        <a:p>
          <a:endParaRPr lang="en-US"/>
        </a:p>
      </dgm:t>
    </dgm:pt>
    <dgm:pt modelId="{DD169F18-68D8-490B-82D6-66C36D4AB978}" type="pres">
      <dgm:prSet presAssocID="{553F61F1-B81B-4856-9BAE-AA7D630F1E3F}" presName="dummy" presStyleCnt="0"/>
      <dgm:spPr/>
    </dgm:pt>
    <dgm:pt modelId="{E1A2746D-A066-42D1-91D7-E79156EE7B8F}" type="pres">
      <dgm:prSet presAssocID="{553F61F1-B81B-4856-9BAE-AA7D630F1E3F}" presName="node" presStyleLbl="revTx" presStyleIdx="1" presStyleCnt="2">
        <dgm:presLayoutVars>
          <dgm:bulletEnabled val="1"/>
        </dgm:presLayoutVars>
      </dgm:prSet>
      <dgm:spPr/>
      <dgm:t>
        <a:bodyPr/>
        <a:lstStyle/>
        <a:p>
          <a:endParaRPr lang="en-US"/>
        </a:p>
      </dgm:t>
    </dgm:pt>
    <dgm:pt modelId="{D3AAE26D-F477-424E-8504-9475CC4AFAEE}" type="pres">
      <dgm:prSet presAssocID="{CDB7807B-08F1-4E88-9454-1A9B7EAD7758}" presName="sibTrans" presStyleLbl="node1" presStyleIdx="1" presStyleCnt="2"/>
      <dgm:spPr/>
      <dgm:t>
        <a:bodyPr/>
        <a:lstStyle/>
        <a:p>
          <a:endParaRPr lang="en-US"/>
        </a:p>
      </dgm:t>
    </dgm:pt>
  </dgm:ptLst>
  <dgm:cxnLst>
    <dgm:cxn modelId="{32C1D2FB-133E-4A70-9D1E-2F6B62901C4B}" type="presOf" srcId="{BDA4479C-9546-4451-AD29-7906378503D7}" destId="{DEB2ECE3-B8E8-4B69-832C-872DB6424228}" srcOrd="0" destOrd="0" presId="urn:microsoft.com/office/officeart/2005/8/layout/cycle1"/>
    <dgm:cxn modelId="{E66A3F09-3F06-4ECB-8E04-BFEEDDB53AF8}" type="presOf" srcId="{CDB7807B-08F1-4E88-9454-1A9B7EAD7758}" destId="{D3AAE26D-F477-424E-8504-9475CC4AFAEE}" srcOrd="0" destOrd="0" presId="urn:microsoft.com/office/officeart/2005/8/layout/cycle1"/>
    <dgm:cxn modelId="{43FF1506-877C-420F-B934-23A5951E81EB}" type="presOf" srcId="{1C603241-13BB-4F19-8B6F-DB21D7341948}" destId="{D5BC9EFC-043B-4FAB-B70C-363A1EA4B227}" srcOrd="0" destOrd="0" presId="urn:microsoft.com/office/officeart/2005/8/layout/cycle1"/>
    <dgm:cxn modelId="{90210A6B-1A27-4FFB-8D4F-52C9F9F25E7C}" type="presOf" srcId="{553F61F1-B81B-4856-9BAE-AA7D630F1E3F}" destId="{E1A2746D-A066-42D1-91D7-E79156EE7B8F}" srcOrd="0" destOrd="0" presId="urn:microsoft.com/office/officeart/2005/8/layout/cycle1"/>
    <dgm:cxn modelId="{4C7E96BF-E8A5-44AA-BBF3-6E531D6326AB}" srcId="{BDA4479C-9546-4451-AD29-7906378503D7}" destId="{553F61F1-B81B-4856-9BAE-AA7D630F1E3F}" srcOrd="1" destOrd="0" parTransId="{FAA28390-752D-4A3A-B5DE-4D0214EC665A}" sibTransId="{CDB7807B-08F1-4E88-9454-1A9B7EAD7758}"/>
    <dgm:cxn modelId="{2CEF196C-453C-421C-B826-1B1B7C4E25E3}" type="presOf" srcId="{86A57AE6-EF0D-46E7-A164-799E63910058}" destId="{71646034-5AD3-4A5C-AD87-3742617819F9}" srcOrd="0" destOrd="0" presId="urn:microsoft.com/office/officeart/2005/8/layout/cycle1"/>
    <dgm:cxn modelId="{FAC4768E-510D-4D33-9F04-754B975860E2}" srcId="{BDA4479C-9546-4451-AD29-7906378503D7}" destId="{86A57AE6-EF0D-46E7-A164-799E63910058}" srcOrd="0" destOrd="0" parTransId="{A6ADDA3C-5756-4221-B88B-3868089C5B32}" sibTransId="{1C603241-13BB-4F19-8B6F-DB21D7341948}"/>
    <dgm:cxn modelId="{550B3017-1515-4896-91D9-CF9BDFC59B88}" type="presParOf" srcId="{DEB2ECE3-B8E8-4B69-832C-872DB6424228}" destId="{AD7EAE46-9D6D-4308-8BC6-F6B69F05A850}" srcOrd="0" destOrd="0" presId="urn:microsoft.com/office/officeart/2005/8/layout/cycle1"/>
    <dgm:cxn modelId="{5AE1C4FB-9BA9-40F1-BCD6-D5D2E56BB2FE}" type="presParOf" srcId="{DEB2ECE3-B8E8-4B69-832C-872DB6424228}" destId="{71646034-5AD3-4A5C-AD87-3742617819F9}" srcOrd="1" destOrd="0" presId="urn:microsoft.com/office/officeart/2005/8/layout/cycle1"/>
    <dgm:cxn modelId="{40631DA4-6969-4D0A-9DE3-45864D6295DB}" type="presParOf" srcId="{DEB2ECE3-B8E8-4B69-832C-872DB6424228}" destId="{D5BC9EFC-043B-4FAB-B70C-363A1EA4B227}" srcOrd="2" destOrd="0" presId="urn:microsoft.com/office/officeart/2005/8/layout/cycle1"/>
    <dgm:cxn modelId="{ACF8BCA3-65E8-4B62-B089-7B0741210904}" type="presParOf" srcId="{DEB2ECE3-B8E8-4B69-832C-872DB6424228}" destId="{DD169F18-68D8-490B-82D6-66C36D4AB978}" srcOrd="3" destOrd="0" presId="urn:microsoft.com/office/officeart/2005/8/layout/cycle1"/>
    <dgm:cxn modelId="{F5EC857A-6DB4-4150-BCA5-261982EEC6C9}" type="presParOf" srcId="{DEB2ECE3-B8E8-4B69-832C-872DB6424228}" destId="{E1A2746D-A066-42D1-91D7-E79156EE7B8F}" srcOrd="4" destOrd="0" presId="urn:microsoft.com/office/officeart/2005/8/layout/cycle1"/>
    <dgm:cxn modelId="{CCEF5E9B-C832-4A34-8517-68EA6166643B}" type="presParOf" srcId="{DEB2ECE3-B8E8-4B69-832C-872DB6424228}" destId="{D3AAE26D-F477-424E-8504-9475CC4AFAEE}" srcOrd="5"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F549C6-A3C7-4B53-8F64-974301144EBC}" type="doc">
      <dgm:prSet loTypeId="urn:microsoft.com/office/officeart/2005/8/layout/cycle8" loCatId="cycle" qsTypeId="urn:microsoft.com/office/officeart/2005/8/quickstyle/simple1" qsCatId="simple" csTypeId="urn:microsoft.com/office/officeart/2005/8/colors/accent0_1" csCatId="mainScheme" phldr="1"/>
      <dgm:spPr/>
    </dgm:pt>
    <dgm:pt modelId="{EF730059-24F0-489F-816D-1DB5BC483B38}">
      <dgm:prSet phldrT="[Text]" phldr="1"/>
      <dgm:spPr>
        <a:noFill/>
        <a:ln>
          <a:noFill/>
        </a:ln>
      </dgm:spPr>
      <dgm:t>
        <a:bodyPr/>
        <a:lstStyle/>
        <a:p>
          <a:endParaRPr lang="en-US"/>
        </a:p>
      </dgm:t>
    </dgm:pt>
    <dgm:pt modelId="{BED8422E-DDEB-4387-88E6-99E05907FF1C}" type="parTrans" cxnId="{1A2F08DE-89CB-4ED5-A816-0485A4F06C1E}">
      <dgm:prSet/>
      <dgm:spPr/>
      <dgm:t>
        <a:bodyPr/>
        <a:lstStyle/>
        <a:p>
          <a:endParaRPr lang="en-US"/>
        </a:p>
      </dgm:t>
    </dgm:pt>
    <dgm:pt modelId="{BD0DC387-901F-4315-95AB-6DD2F51E5977}" type="sibTrans" cxnId="{1A2F08DE-89CB-4ED5-A816-0485A4F06C1E}">
      <dgm:prSet/>
      <dgm:spPr/>
      <dgm:t>
        <a:bodyPr/>
        <a:lstStyle/>
        <a:p>
          <a:endParaRPr lang="en-US"/>
        </a:p>
      </dgm:t>
    </dgm:pt>
    <dgm:pt modelId="{F2FF850D-8D00-4517-96FB-4F9BE98C3A13}">
      <dgm:prSet phldrT="[Text]" phldr="1"/>
      <dgm:spPr>
        <a:noFill/>
        <a:ln>
          <a:noFill/>
        </a:ln>
      </dgm:spPr>
      <dgm:t>
        <a:bodyPr/>
        <a:lstStyle/>
        <a:p>
          <a:endParaRPr lang="en-US" dirty="0"/>
        </a:p>
      </dgm:t>
    </dgm:pt>
    <dgm:pt modelId="{0B8D00FC-57C4-4B78-9982-BF240F70AEA2}" type="parTrans" cxnId="{365A1EC1-5246-4AC2-8DAC-54D5CFE728C6}">
      <dgm:prSet/>
      <dgm:spPr/>
      <dgm:t>
        <a:bodyPr/>
        <a:lstStyle/>
        <a:p>
          <a:endParaRPr lang="en-US"/>
        </a:p>
      </dgm:t>
    </dgm:pt>
    <dgm:pt modelId="{44FEA17A-ACE8-41A7-89C3-94766FD5ADDD}" type="sibTrans" cxnId="{365A1EC1-5246-4AC2-8DAC-54D5CFE728C6}">
      <dgm:prSet/>
      <dgm:spPr/>
      <dgm:t>
        <a:bodyPr/>
        <a:lstStyle/>
        <a:p>
          <a:endParaRPr lang="en-US"/>
        </a:p>
      </dgm:t>
    </dgm:pt>
    <dgm:pt modelId="{63500E77-5681-47F7-A12F-655920026F64}">
      <dgm:prSet phldrT="[Text]" phldr="1"/>
      <dgm:spPr>
        <a:noFill/>
        <a:ln>
          <a:noFill/>
        </a:ln>
      </dgm:spPr>
      <dgm:t>
        <a:bodyPr/>
        <a:lstStyle/>
        <a:p>
          <a:endParaRPr lang="en-US" dirty="0"/>
        </a:p>
      </dgm:t>
    </dgm:pt>
    <dgm:pt modelId="{B33B90B9-A6D7-4C34-A31C-C480EE651E7C}" type="parTrans" cxnId="{B85C5742-EF20-442A-B1CE-C7E1F58A7461}">
      <dgm:prSet/>
      <dgm:spPr/>
      <dgm:t>
        <a:bodyPr/>
        <a:lstStyle/>
        <a:p>
          <a:endParaRPr lang="en-US"/>
        </a:p>
      </dgm:t>
    </dgm:pt>
    <dgm:pt modelId="{68EDD50F-3CB0-4A8D-833A-5E281C18523D}" type="sibTrans" cxnId="{B85C5742-EF20-442A-B1CE-C7E1F58A7461}">
      <dgm:prSet/>
      <dgm:spPr/>
      <dgm:t>
        <a:bodyPr/>
        <a:lstStyle/>
        <a:p>
          <a:endParaRPr lang="en-US"/>
        </a:p>
      </dgm:t>
    </dgm:pt>
    <dgm:pt modelId="{A279CC83-CCC7-4F29-8304-8A59D3212A2F}">
      <dgm:prSet phldrT="[Text]"/>
      <dgm:spPr>
        <a:noFill/>
        <a:ln>
          <a:noFill/>
        </a:ln>
      </dgm:spPr>
      <dgm:t>
        <a:bodyPr/>
        <a:lstStyle/>
        <a:p>
          <a:endParaRPr lang="en-US" dirty="0"/>
        </a:p>
      </dgm:t>
    </dgm:pt>
    <dgm:pt modelId="{D17FAF59-FF22-4B42-BFD2-26DC170B5674}" type="parTrans" cxnId="{CEE815DD-8642-44A2-88B6-A2DDE6C48290}">
      <dgm:prSet/>
      <dgm:spPr/>
      <dgm:t>
        <a:bodyPr/>
        <a:lstStyle/>
        <a:p>
          <a:endParaRPr lang="en-US"/>
        </a:p>
      </dgm:t>
    </dgm:pt>
    <dgm:pt modelId="{49C7AA7B-F229-4C5D-95B1-037E22D37682}" type="sibTrans" cxnId="{CEE815DD-8642-44A2-88B6-A2DDE6C48290}">
      <dgm:prSet/>
      <dgm:spPr/>
      <dgm:t>
        <a:bodyPr/>
        <a:lstStyle/>
        <a:p>
          <a:endParaRPr lang="en-US"/>
        </a:p>
      </dgm:t>
    </dgm:pt>
    <dgm:pt modelId="{DCAB64E3-A1C3-4E81-8A1C-A8D3DF38AB33}" type="pres">
      <dgm:prSet presAssocID="{DDF549C6-A3C7-4B53-8F64-974301144EBC}" presName="compositeShape" presStyleCnt="0">
        <dgm:presLayoutVars>
          <dgm:chMax val="7"/>
          <dgm:dir/>
          <dgm:resizeHandles val="exact"/>
        </dgm:presLayoutVars>
      </dgm:prSet>
      <dgm:spPr/>
    </dgm:pt>
    <dgm:pt modelId="{C8DC1048-FA73-4B9A-951A-37D0C43AC99F}" type="pres">
      <dgm:prSet presAssocID="{DDF549C6-A3C7-4B53-8F64-974301144EBC}" presName="wedge1" presStyleLbl="node1" presStyleIdx="0" presStyleCnt="4"/>
      <dgm:spPr/>
      <dgm:t>
        <a:bodyPr/>
        <a:lstStyle/>
        <a:p>
          <a:endParaRPr lang="en-US"/>
        </a:p>
      </dgm:t>
    </dgm:pt>
    <dgm:pt modelId="{D87988F6-1E71-411B-89D3-DC6EA3719781}" type="pres">
      <dgm:prSet presAssocID="{DDF549C6-A3C7-4B53-8F64-974301144EBC}" presName="dummy1a" presStyleCnt="0"/>
      <dgm:spPr/>
    </dgm:pt>
    <dgm:pt modelId="{332D9D69-5B4C-4A07-9B7B-E0029F8D56A9}" type="pres">
      <dgm:prSet presAssocID="{DDF549C6-A3C7-4B53-8F64-974301144EBC}" presName="dummy1b" presStyleCnt="0"/>
      <dgm:spPr/>
    </dgm:pt>
    <dgm:pt modelId="{D12A6D35-2C92-4AFE-9EC3-7FDB8BDC3593}" type="pres">
      <dgm:prSet presAssocID="{DDF549C6-A3C7-4B53-8F64-974301144EBC}" presName="wedge1Tx" presStyleLbl="node1" presStyleIdx="0" presStyleCnt="4">
        <dgm:presLayoutVars>
          <dgm:chMax val="0"/>
          <dgm:chPref val="0"/>
          <dgm:bulletEnabled val="1"/>
        </dgm:presLayoutVars>
      </dgm:prSet>
      <dgm:spPr/>
      <dgm:t>
        <a:bodyPr/>
        <a:lstStyle/>
        <a:p>
          <a:endParaRPr lang="en-US"/>
        </a:p>
      </dgm:t>
    </dgm:pt>
    <dgm:pt modelId="{217C2B4B-0155-4E33-A18B-F5EBA14597D0}" type="pres">
      <dgm:prSet presAssocID="{DDF549C6-A3C7-4B53-8F64-974301144EBC}" presName="wedge2" presStyleLbl="node1" presStyleIdx="1" presStyleCnt="4"/>
      <dgm:spPr/>
      <dgm:t>
        <a:bodyPr/>
        <a:lstStyle/>
        <a:p>
          <a:endParaRPr lang="en-US"/>
        </a:p>
      </dgm:t>
    </dgm:pt>
    <dgm:pt modelId="{604DBC28-8CBC-4209-9402-3C0CAD5C7C3E}" type="pres">
      <dgm:prSet presAssocID="{DDF549C6-A3C7-4B53-8F64-974301144EBC}" presName="dummy2a" presStyleCnt="0"/>
      <dgm:spPr/>
    </dgm:pt>
    <dgm:pt modelId="{95279DF3-DE0F-449B-8893-723AE890C997}" type="pres">
      <dgm:prSet presAssocID="{DDF549C6-A3C7-4B53-8F64-974301144EBC}" presName="dummy2b" presStyleCnt="0"/>
      <dgm:spPr/>
    </dgm:pt>
    <dgm:pt modelId="{DEEC05C8-F81B-4D6B-B3D5-616D5E1AF549}" type="pres">
      <dgm:prSet presAssocID="{DDF549C6-A3C7-4B53-8F64-974301144EBC}" presName="wedge2Tx" presStyleLbl="node1" presStyleIdx="1" presStyleCnt="4">
        <dgm:presLayoutVars>
          <dgm:chMax val="0"/>
          <dgm:chPref val="0"/>
          <dgm:bulletEnabled val="1"/>
        </dgm:presLayoutVars>
      </dgm:prSet>
      <dgm:spPr/>
      <dgm:t>
        <a:bodyPr/>
        <a:lstStyle/>
        <a:p>
          <a:endParaRPr lang="en-US"/>
        </a:p>
      </dgm:t>
    </dgm:pt>
    <dgm:pt modelId="{C6A8173B-6F9A-43A2-ADD6-B40E3A7F4FF8}" type="pres">
      <dgm:prSet presAssocID="{DDF549C6-A3C7-4B53-8F64-974301144EBC}" presName="wedge3" presStyleLbl="node1" presStyleIdx="2" presStyleCnt="4"/>
      <dgm:spPr/>
      <dgm:t>
        <a:bodyPr/>
        <a:lstStyle/>
        <a:p>
          <a:endParaRPr lang="en-US"/>
        </a:p>
      </dgm:t>
    </dgm:pt>
    <dgm:pt modelId="{925F45C1-A332-44B0-BF94-AC023324730D}" type="pres">
      <dgm:prSet presAssocID="{DDF549C6-A3C7-4B53-8F64-974301144EBC}" presName="dummy3a" presStyleCnt="0"/>
      <dgm:spPr/>
    </dgm:pt>
    <dgm:pt modelId="{5C81EF1F-3A0F-4431-8590-6968F0FB72A7}" type="pres">
      <dgm:prSet presAssocID="{DDF549C6-A3C7-4B53-8F64-974301144EBC}" presName="dummy3b" presStyleCnt="0"/>
      <dgm:spPr/>
    </dgm:pt>
    <dgm:pt modelId="{D005CC6A-50EC-47E8-A99E-A0ED7F4A0287}" type="pres">
      <dgm:prSet presAssocID="{DDF549C6-A3C7-4B53-8F64-974301144EBC}" presName="wedge3Tx" presStyleLbl="node1" presStyleIdx="2" presStyleCnt="4">
        <dgm:presLayoutVars>
          <dgm:chMax val="0"/>
          <dgm:chPref val="0"/>
          <dgm:bulletEnabled val="1"/>
        </dgm:presLayoutVars>
      </dgm:prSet>
      <dgm:spPr/>
      <dgm:t>
        <a:bodyPr/>
        <a:lstStyle/>
        <a:p>
          <a:endParaRPr lang="en-US"/>
        </a:p>
      </dgm:t>
    </dgm:pt>
    <dgm:pt modelId="{446BF00F-D2B0-4A29-AF7C-962611D5059C}" type="pres">
      <dgm:prSet presAssocID="{DDF549C6-A3C7-4B53-8F64-974301144EBC}" presName="wedge4" presStyleLbl="node1" presStyleIdx="3" presStyleCnt="4"/>
      <dgm:spPr/>
      <dgm:t>
        <a:bodyPr/>
        <a:lstStyle/>
        <a:p>
          <a:endParaRPr lang="en-US"/>
        </a:p>
      </dgm:t>
    </dgm:pt>
    <dgm:pt modelId="{B3119AC4-E715-47A3-B55B-07B76485DBC4}" type="pres">
      <dgm:prSet presAssocID="{DDF549C6-A3C7-4B53-8F64-974301144EBC}" presName="dummy4a" presStyleCnt="0"/>
      <dgm:spPr/>
    </dgm:pt>
    <dgm:pt modelId="{BB100808-00FC-4FD9-BBB2-3B2EFA396B73}" type="pres">
      <dgm:prSet presAssocID="{DDF549C6-A3C7-4B53-8F64-974301144EBC}" presName="dummy4b" presStyleCnt="0"/>
      <dgm:spPr/>
    </dgm:pt>
    <dgm:pt modelId="{11F4718D-ED67-488D-AE96-9045755B4C63}" type="pres">
      <dgm:prSet presAssocID="{DDF549C6-A3C7-4B53-8F64-974301144EBC}" presName="wedge4Tx" presStyleLbl="node1" presStyleIdx="3" presStyleCnt="4">
        <dgm:presLayoutVars>
          <dgm:chMax val="0"/>
          <dgm:chPref val="0"/>
          <dgm:bulletEnabled val="1"/>
        </dgm:presLayoutVars>
      </dgm:prSet>
      <dgm:spPr/>
      <dgm:t>
        <a:bodyPr/>
        <a:lstStyle/>
        <a:p>
          <a:endParaRPr lang="en-US"/>
        </a:p>
      </dgm:t>
    </dgm:pt>
    <dgm:pt modelId="{4CA5241E-3EB5-41B0-9DBF-A17D79751853}" type="pres">
      <dgm:prSet presAssocID="{BD0DC387-901F-4315-95AB-6DD2F51E5977}" presName="arrowWedge1" presStyleLbl="fgSibTrans2D1" presStyleIdx="0" presStyleCnt="4"/>
      <dgm:spPr>
        <a:solidFill>
          <a:schemeClr val="accent3">
            <a:lumMod val="75000"/>
          </a:schemeClr>
        </a:solidFill>
        <a:ln w="76200" cap="flat">
          <a:solidFill>
            <a:schemeClr val="accent3">
              <a:lumMod val="75000"/>
            </a:schemeClr>
          </a:solidFill>
          <a:miter lim="800000"/>
        </a:ln>
      </dgm:spPr>
    </dgm:pt>
    <dgm:pt modelId="{96A9BABD-7B46-424C-BE42-48ACF321D543}" type="pres">
      <dgm:prSet presAssocID="{44FEA17A-ACE8-41A7-89C3-94766FD5ADDD}" presName="arrowWedge2" presStyleLbl="fgSibTrans2D1" presStyleIdx="1" presStyleCnt="4"/>
      <dgm:spPr>
        <a:solidFill>
          <a:schemeClr val="accent5">
            <a:lumMod val="75000"/>
          </a:schemeClr>
        </a:solidFill>
        <a:ln w="76200">
          <a:solidFill>
            <a:schemeClr val="accent5">
              <a:lumMod val="75000"/>
            </a:schemeClr>
          </a:solidFill>
          <a:miter lim="800000"/>
        </a:ln>
      </dgm:spPr>
    </dgm:pt>
    <dgm:pt modelId="{15D063DE-1657-482F-8AB8-6F236354D87F}" type="pres">
      <dgm:prSet presAssocID="{68EDD50F-3CB0-4A8D-833A-5E281C18523D}" presName="arrowWedge3" presStyleLbl="fgSibTrans2D1" presStyleIdx="2" presStyleCnt="4"/>
      <dgm:spPr>
        <a:solidFill>
          <a:schemeClr val="accent1">
            <a:lumMod val="75000"/>
          </a:schemeClr>
        </a:solidFill>
        <a:ln w="76200">
          <a:solidFill>
            <a:schemeClr val="accent1">
              <a:lumMod val="75000"/>
            </a:schemeClr>
          </a:solidFill>
          <a:miter lim="800000"/>
        </a:ln>
      </dgm:spPr>
    </dgm:pt>
    <dgm:pt modelId="{30D23A65-C53F-46A6-9A68-EE1A52A52193}" type="pres">
      <dgm:prSet presAssocID="{49C7AA7B-F229-4C5D-95B1-037E22D37682}" presName="arrowWedge4" presStyleLbl="fgSibTrans2D1" presStyleIdx="3" presStyleCnt="4"/>
      <dgm:spPr>
        <a:solidFill>
          <a:schemeClr val="accent4">
            <a:lumMod val="75000"/>
          </a:schemeClr>
        </a:solidFill>
        <a:ln w="76200">
          <a:solidFill>
            <a:schemeClr val="accent4">
              <a:lumMod val="75000"/>
            </a:schemeClr>
          </a:solidFill>
          <a:miter lim="800000"/>
        </a:ln>
      </dgm:spPr>
    </dgm:pt>
  </dgm:ptLst>
  <dgm:cxnLst>
    <dgm:cxn modelId="{48D4C279-1D95-4B1A-88DE-F9A2227E2F71}" type="presOf" srcId="{F2FF850D-8D00-4517-96FB-4F9BE98C3A13}" destId="{DEEC05C8-F81B-4D6B-B3D5-616D5E1AF549}" srcOrd="1" destOrd="0" presId="urn:microsoft.com/office/officeart/2005/8/layout/cycle8"/>
    <dgm:cxn modelId="{1A2F08DE-89CB-4ED5-A816-0485A4F06C1E}" srcId="{DDF549C6-A3C7-4B53-8F64-974301144EBC}" destId="{EF730059-24F0-489F-816D-1DB5BC483B38}" srcOrd="0" destOrd="0" parTransId="{BED8422E-DDEB-4387-88E6-99E05907FF1C}" sibTransId="{BD0DC387-901F-4315-95AB-6DD2F51E5977}"/>
    <dgm:cxn modelId="{11B533D1-2940-43D2-A85E-1F5E1D8C7AFE}" type="presOf" srcId="{EF730059-24F0-489F-816D-1DB5BC483B38}" destId="{D12A6D35-2C92-4AFE-9EC3-7FDB8BDC3593}" srcOrd="1" destOrd="0" presId="urn:microsoft.com/office/officeart/2005/8/layout/cycle8"/>
    <dgm:cxn modelId="{458D8D26-58FA-4852-852C-B1CAD9160078}" type="presOf" srcId="{63500E77-5681-47F7-A12F-655920026F64}" destId="{C6A8173B-6F9A-43A2-ADD6-B40E3A7F4FF8}" srcOrd="0" destOrd="0" presId="urn:microsoft.com/office/officeart/2005/8/layout/cycle8"/>
    <dgm:cxn modelId="{B85C5742-EF20-442A-B1CE-C7E1F58A7461}" srcId="{DDF549C6-A3C7-4B53-8F64-974301144EBC}" destId="{63500E77-5681-47F7-A12F-655920026F64}" srcOrd="2" destOrd="0" parTransId="{B33B90B9-A6D7-4C34-A31C-C480EE651E7C}" sibTransId="{68EDD50F-3CB0-4A8D-833A-5E281C18523D}"/>
    <dgm:cxn modelId="{365A1EC1-5246-4AC2-8DAC-54D5CFE728C6}" srcId="{DDF549C6-A3C7-4B53-8F64-974301144EBC}" destId="{F2FF850D-8D00-4517-96FB-4F9BE98C3A13}" srcOrd="1" destOrd="0" parTransId="{0B8D00FC-57C4-4B78-9982-BF240F70AEA2}" sibTransId="{44FEA17A-ACE8-41A7-89C3-94766FD5ADDD}"/>
    <dgm:cxn modelId="{0AE10E7F-FD1A-4470-AA0B-11A663A23323}" type="presOf" srcId="{DDF549C6-A3C7-4B53-8F64-974301144EBC}" destId="{DCAB64E3-A1C3-4E81-8A1C-A8D3DF38AB33}" srcOrd="0" destOrd="0" presId="urn:microsoft.com/office/officeart/2005/8/layout/cycle8"/>
    <dgm:cxn modelId="{614AE658-0184-47E1-884C-A1098353965A}" type="presOf" srcId="{F2FF850D-8D00-4517-96FB-4F9BE98C3A13}" destId="{217C2B4B-0155-4E33-A18B-F5EBA14597D0}" srcOrd="0" destOrd="0" presId="urn:microsoft.com/office/officeart/2005/8/layout/cycle8"/>
    <dgm:cxn modelId="{BBD74243-0A13-48CA-BB8E-871ACFE10944}" type="presOf" srcId="{63500E77-5681-47F7-A12F-655920026F64}" destId="{D005CC6A-50EC-47E8-A99E-A0ED7F4A0287}" srcOrd="1" destOrd="0" presId="urn:microsoft.com/office/officeart/2005/8/layout/cycle8"/>
    <dgm:cxn modelId="{CEE815DD-8642-44A2-88B6-A2DDE6C48290}" srcId="{DDF549C6-A3C7-4B53-8F64-974301144EBC}" destId="{A279CC83-CCC7-4F29-8304-8A59D3212A2F}" srcOrd="3" destOrd="0" parTransId="{D17FAF59-FF22-4B42-BFD2-26DC170B5674}" sibTransId="{49C7AA7B-F229-4C5D-95B1-037E22D37682}"/>
    <dgm:cxn modelId="{0B210199-B40C-44AD-B5B4-D2CDB480D8B2}" type="presOf" srcId="{A279CC83-CCC7-4F29-8304-8A59D3212A2F}" destId="{11F4718D-ED67-488D-AE96-9045755B4C63}" srcOrd="1" destOrd="0" presId="urn:microsoft.com/office/officeart/2005/8/layout/cycle8"/>
    <dgm:cxn modelId="{5ABFF2D7-4AD6-4EBF-AB5A-09A97025AE5A}" type="presOf" srcId="{EF730059-24F0-489F-816D-1DB5BC483B38}" destId="{C8DC1048-FA73-4B9A-951A-37D0C43AC99F}" srcOrd="0" destOrd="0" presId="urn:microsoft.com/office/officeart/2005/8/layout/cycle8"/>
    <dgm:cxn modelId="{2F8E2A52-C474-4A6A-B307-8E17F554F7F2}" type="presOf" srcId="{A279CC83-CCC7-4F29-8304-8A59D3212A2F}" destId="{446BF00F-D2B0-4A29-AF7C-962611D5059C}" srcOrd="0" destOrd="0" presId="urn:microsoft.com/office/officeart/2005/8/layout/cycle8"/>
    <dgm:cxn modelId="{2F5274F7-BBD5-44C9-B599-7FA57166D154}" type="presParOf" srcId="{DCAB64E3-A1C3-4E81-8A1C-A8D3DF38AB33}" destId="{C8DC1048-FA73-4B9A-951A-37D0C43AC99F}" srcOrd="0" destOrd="0" presId="urn:microsoft.com/office/officeart/2005/8/layout/cycle8"/>
    <dgm:cxn modelId="{27AD5DED-7919-42D0-A98E-0A08C8EB78FC}" type="presParOf" srcId="{DCAB64E3-A1C3-4E81-8A1C-A8D3DF38AB33}" destId="{D87988F6-1E71-411B-89D3-DC6EA3719781}" srcOrd="1" destOrd="0" presId="urn:microsoft.com/office/officeart/2005/8/layout/cycle8"/>
    <dgm:cxn modelId="{B49D6A1F-3265-4489-9F19-EE0C0581AEB2}" type="presParOf" srcId="{DCAB64E3-A1C3-4E81-8A1C-A8D3DF38AB33}" destId="{332D9D69-5B4C-4A07-9B7B-E0029F8D56A9}" srcOrd="2" destOrd="0" presId="urn:microsoft.com/office/officeart/2005/8/layout/cycle8"/>
    <dgm:cxn modelId="{EF2F4CDE-39B7-4036-A07A-68024D807728}" type="presParOf" srcId="{DCAB64E3-A1C3-4E81-8A1C-A8D3DF38AB33}" destId="{D12A6D35-2C92-4AFE-9EC3-7FDB8BDC3593}" srcOrd="3" destOrd="0" presId="urn:microsoft.com/office/officeart/2005/8/layout/cycle8"/>
    <dgm:cxn modelId="{25047407-4120-4CF7-B2BB-15545637635E}" type="presParOf" srcId="{DCAB64E3-A1C3-4E81-8A1C-A8D3DF38AB33}" destId="{217C2B4B-0155-4E33-A18B-F5EBA14597D0}" srcOrd="4" destOrd="0" presId="urn:microsoft.com/office/officeart/2005/8/layout/cycle8"/>
    <dgm:cxn modelId="{25B46C7E-7283-4480-8312-84313ABA5C81}" type="presParOf" srcId="{DCAB64E3-A1C3-4E81-8A1C-A8D3DF38AB33}" destId="{604DBC28-8CBC-4209-9402-3C0CAD5C7C3E}" srcOrd="5" destOrd="0" presId="urn:microsoft.com/office/officeart/2005/8/layout/cycle8"/>
    <dgm:cxn modelId="{FAE89DEC-80A3-416D-9E69-B92D8BFEAB1E}" type="presParOf" srcId="{DCAB64E3-A1C3-4E81-8A1C-A8D3DF38AB33}" destId="{95279DF3-DE0F-449B-8893-723AE890C997}" srcOrd="6" destOrd="0" presId="urn:microsoft.com/office/officeart/2005/8/layout/cycle8"/>
    <dgm:cxn modelId="{41D31A72-1603-41C7-947C-F264CFFE4403}" type="presParOf" srcId="{DCAB64E3-A1C3-4E81-8A1C-A8D3DF38AB33}" destId="{DEEC05C8-F81B-4D6B-B3D5-616D5E1AF549}" srcOrd="7" destOrd="0" presId="urn:microsoft.com/office/officeart/2005/8/layout/cycle8"/>
    <dgm:cxn modelId="{33B1B093-22F1-488D-A9EF-F7EA23A74983}" type="presParOf" srcId="{DCAB64E3-A1C3-4E81-8A1C-A8D3DF38AB33}" destId="{C6A8173B-6F9A-43A2-ADD6-B40E3A7F4FF8}" srcOrd="8" destOrd="0" presId="urn:microsoft.com/office/officeart/2005/8/layout/cycle8"/>
    <dgm:cxn modelId="{559286BF-2BC3-40C0-B89D-D1E6F4AEAFD6}" type="presParOf" srcId="{DCAB64E3-A1C3-4E81-8A1C-A8D3DF38AB33}" destId="{925F45C1-A332-44B0-BF94-AC023324730D}" srcOrd="9" destOrd="0" presId="urn:microsoft.com/office/officeart/2005/8/layout/cycle8"/>
    <dgm:cxn modelId="{87FFCADD-042C-408A-9625-FBB20CC12E81}" type="presParOf" srcId="{DCAB64E3-A1C3-4E81-8A1C-A8D3DF38AB33}" destId="{5C81EF1F-3A0F-4431-8590-6968F0FB72A7}" srcOrd="10" destOrd="0" presId="urn:microsoft.com/office/officeart/2005/8/layout/cycle8"/>
    <dgm:cxn modelId="{AA35DE17-8917-4BDF-A26E-D744D9A10E1B}" type="presParOf" srcId="{DCAB64E3-A1C3-4E81-8A1C-A8D3DF38AB33}" destId="{D005CC6A-50EC-47E8-A99E-A0ED7F4A0287}" srcOrd="11" destOrd="0" presId="urn:microsoft.com/office/officeart/2005/8/layout/cycle8"/>
    <dgm:cxn modelId="{6C936696-510C-4667-8C6A-0DA919D83A5B}" type="presParOf" srcId="{DCAB64E3-A1C3-4E81-8A1C-A8D3DF38AB33}" destId="{446BF00F-D2B0-4A29-AF7C-962611D5059C}" srcOrd="12" destOrd="0" presId="urn:microsoft.com/office/officeart/2005/8/layout/cycle8"/>
    <dgm:cxn modelId="{03F35B81-33BB-4FF3-93CD-186846578F37}" type="presParOf" srcId="{DCAB64E3-A1C3-4E81-8A1C-A8D3DF38AB33}" destId="{B3119AC4-E715-47A3-B55B-07B76485DBC4}" srcOrd="13" destOrd="0" presId="urn:microsoft.com/office/officeart/2005/8/layout/cycle8"/>
    <dgm:cxn modelId="{15893F1A-E9A1-4F9B-9980-13EF5B249ED9}" type="presParOf" srcId="{DCAB64E3-A1C3-4E81-8A1C-A8D3DF38AB33}" destId="{BB100808-00FC-4FD9-BBB2-3B2EFA396B73}" srcOrd="14" destOrd="0" presId="urn:microsoft.com/office/officeart/2005/8/layout/cycle8"/>
    <dgm:cxn modelId="{C551B6B7-62EF-44FF-BBDE-0E92B27FFF62}" type="presParOf" srcId="{DCAB64E3-A1C3-4E81-8A1C-A8D3DF38AB33}" destId="{11F4718D-ED67-488D-AE96-9045755B4C63}" srcOrd="15" destOrd="0" presId="urn:microsoft.com/office/officeart/2005/8/layout/cycle8"/>
    <dgm:cxn modelId="{A718324A-467F-4EB0-900F-E338F804541F}" type="presParOf" srcId="{DCAB64E3-A1C3-4E81-8A1C-A8D3DF38AB33}" destId="{4CA5241E-3EB5-41B0-9DBF-A17D79751853}" srcOrd="16" destOrd="0" presId="urn:microsoft.com/office/officeart/2005/8/layout/cycle8"/>
    <dgm:cxn modelId="{FB47F717-B6A1-4267-8A67-BB54E8086EDF}" type="presParOf" srcId="{DCAB64E3-A1C3-4E81-8A1C-A8D3DF38AB33}" destId="{96A9BABD-7B46-424C-BE42-48ACF321D543}" srcOrd="17" destOrd="0" presId="urn:microsoft.com/office/officeart/2005/8/layout/cycle8"/>
    <dgm:cxn modelId="{466B5831-657A-4B8B-A82B-A2802719EEF9}" type="presParOf" srcId="{DCAB64E3-A1C3-4E81-8A1C-A8D3DF38AB33}" destId="{15D063DE-1657-482F-8AB8-6F236354D87F}" srcOrd="18" destOrd="0" presId="urn:microsoft.com/office/officeart/2005/8/layout/cycle8"/>
    <dgm:cxn modelId="{EFE6FF89-9EC4-42D6-8C88-6C00D240B451}" type="presParOf" srcId="{DCAB64E3-A1C3-4E81-8A1C-A8D3DF38AB33}" destId="{30D23A65-C53F-46A6-9A68-EE1A52A52193}"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26818A-CAC2-4F95-94EF-477FF9DCB945}" type="doc">
      <dgm:prSet loTypeId="urn:microsoft.com/office/officeart/2005/8/layout/vList4" loCatId="list" qsTypeId="urn:microsoft.com/office/officeart/2005/8/quickstyle/simple1" qsCatId="simple" csTypeId="urn:microsoft.com/office/officeart/2005/8/colors/colorful3" csCatId="colorful" phldr="1"/>
      <dgm:spPr/>
      <dgm:t>
        <a:bodyPr/>
        <a:lstStyle/>
        <a:p>
          <a:endParaRPr lang="en-US"/>
        </a:p>
      </dgm:t>
    </dgm:pt>
    <dgm:pt modelId="{5455F792-FB2F-4A6A-A849-93BF2F73A3E8}">
      <dgm:prSet phldrT="[Text]" custT="1"/>
      <dgm:spPr/>
      <dgm:t>
        <a:bodyPr/>
        <a:lstStyle/>
        <a:p>
          <a:r>
            <a:rPr lang="en-GB" sz="2200" dirty="0" smtClean="0">
              <a:latin typeface="Candara" panose="020E0502030303020204" pitchFamily="34" charset="0"/>
            </a:rPr>
            <a:t>Timetable: 8 x 1 hour, 4 x 2 hours, or 1.5 days</a:t>
          </a:r>
          <a:endParaRPr lang="en-US" sz="2200" dirty="0">
            <a:latin typeface="Candara" panose="020E0502030303020204" pitchFamily="34" charset="0"/>
          </a:endParaRPr>
        </a:p>
      </dgm:t>
    </dgm:pt>
    <dgm:pt modelId="{6967455B-A2A7-4F0A-A076-7560CDAC0A46}" type="parTrans" cxnId="{1F4E81CF-1F56-4F0A-9256-D8B80A508093}">
      <dgm:prSet/>
      <dgm:spPr/>
      <dgm:t>
        <a:bodyPr/>
        <a:lstStyle/>
        <a:p>
          <a:endParaRPr lang="en-US" sz="2200">
            <a:latin typeface="Candara" panose="020E0502030303020204" pitchFamily="34" charset="0"/>
          </a:endParaRPr>
        </a:p>
      </dgm:t>
    </dgm:pt>
    <dgm:pt modelId="{09B45B37-37B2-4244-95CF-213B3EAC04A8}" type="sibTrans" cxnId="{1F4E81CF-1F56-4F0A-9256-D8B80A508093}">
      <dgm:prSet/>
      <dgm:spPr/>
      <dgm:t>
        <a:bodyPr/>
        <a:lstStyle/>
        <a:p>
          <a:endParaRPr lang="en-US" sz="2200">
            <a:latin typeface="Candara" panose="020E0502030303020204" pitchFamily="34" charset="0"/>
          </a:endParaRPr>
        </a:p>
      </dgm:t>
    </dgm:pt>
    <dgm:pt modelId="{2083F063-5911-4344-9AFB-0EA57137170D}">
      <dgm:prSet phldrT="[Text]" custT="1"/>
      <dgm:spPr/>
      <dgm:t>
        <a:bodyPr/>
        <a:lstStyle/>
        <a:p>
          <a:r>
            <a:rPr lang="en-GB" sz="2200" dirty="0" smtClean="0">
              <a:latin typeface="Candara" panose="020E0502030303020204" pitchFamily="34" charset="0"/>
            </a:rPr>
            <a:t>Promotion to target audience in multiple formats at various locations and repeated reminders</a:t>
          </a:r>
          <a:endParaRPr lang="en-US" sz="2200" dirty="0">
            <a:latin typeface="Candara" panose="020E0502030303020204" pitchFamily="34" charset="0"/>
          </a:endParaRPr>
        </a:p>
      </dgm:t>
    </dgm:pt>
    <dgm:pt modelId="{6A027786-8AE2-4537-ADE1-4375DE187D72}" type="parTrans" cxnId="{E14941B0-3853-4457-B072-AD6FA9F594C5}">
      <dgm:prSet/>
      <dgm:spPr/>
      <dgm:t>
        <a:bodyPr/>
        <a:lstStyle/>
        <a:p>
          <a:endParaRPr lang="en-US" sz="2200">
            <a:latin typeface="Candara" panose="020E0502030303020204" pitchFamily="34" charset="0"/>
          </a:endParaRPr>
        </a:p>
      </dgm:t>
    </dgm:pt>
    <dgm:pt modelId="{3E730847-F609-45CD-B2E0-E99F2842165F}" type="sibTrans" cxnId="{E14941B0-3853-4457-B072-AD6FA9F594C5}">
      <dgm:prSet/>
      <dgm:spPr/>
      <dgm:t>
        <a:bodyPr/>
        <a:lstStyle/>
        <a:p>
          <a:endParaRPr lang="en-US" sz="2200">
            <a:latin typeface="Candara" panose="020E0502030303020204" pitchFamily="34" charset="0"/>
          </a:endParaRPr>
        </a:p>
      </dgm:t>
    </dgm:pt>
    <dgm:pt modelId="{97BFCFA6-3D7C-41D6-BD58-FB46BAC10823}">
      <dgm:prSet phldrT="[Text]" custT="1"/>
      <dgm:spPr/>
      <dgm:t>
        <a:bodyPr/>
        <a:lstStyle/>
        <a:p>
          <a:r>
            <a:rPr lang="en-US" sz="2200" dirty="0" smtClean="0">
              <a:latin typeface="Candara" panose="020E0502030303020204" pitchFamily="34" charset="0"/>
            </a:rPr>
            <a:t>Group size: 15-25, over-recruiting</a:t>
          </a:r>
          <a:endParaRPr lang="en-US" sz="2200" dirty="0">
            <a:latin typeface="Candara" panose="020E0502030303020204" pitchFamily="34" charset="0"/>
          </a:endParaRPr>
        </a:p>
      </dgm:t>
    </dgm:pt>
    <dgm:pt modelId="{9FFEB990-FAD7-4A5D-97E6-12B5DC0E3EFE}" type="parTrans" cxnId="{C23FE5EE-245B-4607-BB75-068E69E8192F}">
      <dgm:prSet/>
      <dgm:spPr/>
      <dgm:t>
        <a:bodyPr/>
        <a:lstStyle/>
        <a:p>
          <a:endParaRPr lang="en-US" sz="2200">
            <a:latin typeface="Candara" panose="020E0502030303020204" pitchFamily="34" charset="0"/>
          </a:endParaRPr>
        </a:p>
      </dgm:t>
    </dgm:pt>
    <dgm:pt modelId="{798EEF57-B854-4353-BEDE-6A1A05790D91}" type="sibTrans" cxnId="{C23FE5EE-245B-4607-BB75-068E69E8192F}">
      <dgm:prSet/>
      <dgm:spPr/>
      <dgm:t>
        <a:bodyPr/>
        <a:lstStyle/>
        <a:p>
          <a:endParaRPr lang="en-US" sz="2200">
            <a:latin typeface="Candara" panose="020E0502030303020204" pitchFamily="34" charset="0"/>
          </a:endParaRPr>
        </a:p>
      </dgm:t>
    </dgm:pt>
    <dgm:pt modelId="{13A8DE04-D95F-4B85-8E45-67C1B11DF827}">
      <dgm:prSet phldrT="[Text]" custT="1"/>
      <dgm:spPr/>
      <dgm:t>
        <a:bodyPr/>
        <a:lstStyle/>
        <a:p>
          <a:r>
            <a:rPr lang="en-US" sz="2200" dirty="0" smtClean="0">
              <a:latin typeface="Candara" panose="020E0502030303020204" pitchFamily="34" charset="0"/>
            </a:rPr>
            <a:t>Room booking</a:t>
          </a:r>
          <a:endParaRPr lang="en-US" sz="2200" dirty="0">
            <a:latin typeface="Candara" panose="020E0502030303020204" pitchFamily="34" charset="0"/>
          </a:endParaRPr>
        </a:p>
      </dgm:t>
    </dgm:pt>
    <dgm:pt modelId="{9902650A-1FFD-491C-B2E3-CA198ACAADEE}" type="parTrans" cxnId="{1BF1F498-E2E2-4092-BDE4-B5A59772EB6E}">
      <dgm:prSet/>
      <dgm:spPr/>
      <dgm:t>
        <a:bodyPr/>
        <a:lstStyle/>
        <a:p>
          <a:endParaRPr lang="en-US" sz="2200">
            <a:latin typeface="Candara" panose="020E0502030303020204" pitchFamily="34" charset="0"/>
          </a:endParaRPr>
        </a:p>
      </dgm:t>
    </dgm:pt>
    <dgm:pt modelId="{509978A9-FE0B-4B7F-B7A1-B889578C7312}" type="sibTrans" cxnId="{1BF1F498-E2E2-4092-BDE4-B5A59772EB6E}">
      <dgm:prSet/>
      <dgm:spPr/>
      <dgm:t>
        <a:bodyPr/>
        <a:lstStyle/>
        <a:p>
          <a:endParaRPr lang="en-US" sz="2200">
            <a:latin typeface="Candara" panose="020E0502030303020204" pitchFamily="34" charset="0"/>
          </a:endParaRPr>
        </a:p>
      </dgm:t>
    </dgm:pt>
    <dgm:pt modelId="{300643AC-3E2E-4469-8FA0-08FD5C47930C}">
      <dgm:prSet phldrT="[Text]" custT="1"/>
      <dgm:spPr/>
      <dgm:t>
        <a:bodyPr/>
        <a:lstStyle/>
        <a:p>
          <a:r>
            <a:rPr lang="en-US" sz="2200" dirty="0" smtClean="0">
              <a:latin typeface="Candara" panose="020E0502030303020204" pitchFamily="34" charset="0"/>
            </a:rPr>
            <a:t>Access to course material</a:t>
          </a:r>
          <a:endParaRPr lang="en-US" sz="2200" dirty="0">
            <a:latin typeface="Candara" panose="020E0502030303020204" pitchFamily="34" charset="0"/>
          </a:endParaRPr>
        </a:p>
      </dgm:t>
    </dgm:pt>
    <dgm:pt modelId="{072222BE-B299-4E50-A84D-35BBC717E62E}" type="parTrans" cxnId="{84854882-EACE-4CC2-ABED-72BD8228D031}">
      <dgm:prSet/>
      <dgm:spPr/>
      <dgm:t>
        <a:bodyPr/>
        <a:lstStyle/>
        <a:p>
          <a:endParaRPr lang="en-US" sz="2200">
            <a:latin typeface="Candara" panose="020E0502030303020204" pitchFamily="34" charset="0"/>
          </a:endParaRPr>
        </a:p>
      </dgm:t>
    </dgm:pt>
    <dgm:pt modelId="{66A090C4-7946-43D1-9E96-E244006BC87F}" type="sibTrans" cxnId="{84854882-EACE-4CC2-ABED-72BD8228D031}">
      <dgm:prSet/>
      <dgm:spPr/>
      <dgm:t>
        <a:bodyPr/>
        <a:lstStyle/>
        <a:p>
          <a:endParaRPr lang="en-US" sz="2200">
            <a:latin typeface="Candara" panose="020E0502030303020204" pitchFamily="34" charset="0"/>
          </a:endParaRPr>
        </a:p>
      </dgm:t>
    </dgm:pt>
    <dgm:pt modelId="{7ACDABC8-A79F-4DF2-939C-AEBD68BFCEA6}">
      <dgm:prSet phldrT="[Text]" custT="1"/>
      <dgm:spPr/>
      <dgm:t>
        <a:bodyPr/>
        <a:lstStyle/>
        <a:p>
          <a:r>
            <a:rPr lang="en-GB" sz="2200" dirty="0" smtClean="0">
              <a:latin typeface="Candara" panose="020E0502030303020204" pitchFamily="34" charset="0"/>
            </a:rPr>
            <a:t> Always two trained facilitators</a:t>
          </a:r>
          <a:endParaRPr lang="en-US" sz="2200" dirty="0">
            <a:latin typeface="Candara" panose="020E0502030303020204" pitchFamily="34" charset="0"/>
          </a:endParaRPr>
        </a:p>
      </dgm:t>
    </dgm:pt>
    <dgm:pt modelId="{F49D8D4F-7807-48EA-8A89-DA8F65F03A97}" type="parTrans" cxnId="{973B8F03-62BE-408D-86AC-03EDA3E2FC08}">
      <dgm:prSet/>
      <dgm:spPr/>
      <dgm:t>
        <a:bodyPr/>
        <a:lstStyle/>
        <a:p>
          <a:endParaRPr lang="en-US" sz="2200">
            <a:latin typeface="Candara" panose="020E0502030303020204" pitchFamily="34" charset="0"/>
          </a:endParaRPr>
        </a:p>
      </dgm:t>
    </dgm:pt>
    <dgm:pt modelId="{4B4E19CB-5F88-430E-ABE7-6035859CE1F2}" type="sibTrans" cxnId="{973B8F03-62BE-408D-86AC-03EDA3E2FC08}">
      <dgm:prSet/>
      <dgm:spPr/>
      <dgm:t>
        <a:bodyPr/>
        <a:lstStyle/>
        <a:p>
          <a:endParaRPr lang="en-US" sz="2200">
            <a:latin typeface="Candara" panose="020E0502030303020204" pitchFamily="34" charset="0"/>
          </a:endParaRPr>
        </a:p>
      </dgm:t>
    </dgm:pt>
    <dgm:pt modelId="{4A92B092-28BD-4764-9364-AEEC416FD26B}" type="pres">
      <dgm:prSet presAssocID="{E626818A-CAC2-4F95-94EF-477FF9DCB945}" presName="linear" presStyleCnt="0">
        <dgm:presLayoutVars>
          <dgm:dir/>
          <dgm:resizeHandles val="exact"/>
        </dgm:presLayoutVars>
      </dgm:prSet>
      <dgm:spPr/>
      <dgm:t>
        <a:bodyPr/>
        <a:lstStyle/>
        <a:p>
          <a:endParaRPr lang="en-US"/>
        </a:p>
      </dgm:t>
    </dgm:pt>
    <dgm:pt modelId="{EBE641DC-7D5C-4257-BD59-86EDA7FD64A2}" type="pres">
      <dgm:prSet presAssocID="{5455F792-FB2F-4A6A-A849-93BF2F73A3E8}" presName="comp" presStyleCnt="0"/>
      <dgm:spPr/>
    </dgm:pt>
    <dgm:pt modelId="{508EECC5-01C9-49F4-91C3-C956518B66AD}" type="pres">
      <dgm:prSet presAssocID="{5455F792-FB2F-4A6A-A849-93BF2F73A3E8}" presName="box" presStyleLbl="node1" presStyleIdx="0" presStyleCnt="6"/>
      <dgm:spPr/>
      <dgm:t>
        <a:bodyPr/>
        <a:lstStyle/>
        <a:p>
          <a:endParaRPr lang="en-US"/>
        </a:p>
      </dgm:t>
    </dgm:pt>
    <dgm:pt modelId="{F3BBBA7C-7C7B-4DA5-A5BB-D8EABB778C35}" type="pres">
      <dgm:prSet presAssocID="{5455F792-FB2F-4A6A-A849-93BF2F73A3E8}" presName="img" presStyleLbl="fgImgPlace1" presStyleIdx="0" presStyleCnt="6"/>
      <dgm:spPr/>
    </dgm:pt>
    <dgm:pt modelId="{4CEAFCBC-FCC4-44AB-8B2C-9C497DF59F03}" type="pres">
      <dgm:prSet presAssocID="{5455F792-FB2F-4A6A-A849-93BF2F73A3E8}" presName="text" presStyleLbl="node1" presStyleIdx="0" presStyleCnt="6">
        <dgm:presLayoutVars>
          <dgm:bulletEnabled val="1"/>
        </dgm:presLayoutVars>
      </dgm:prSet>
      <dgm:spPr/>
      <dgm:t>
        <a:bodyPr/>
        <a:lstStyle/>
        <a:p>
          <a:endParaRPr lang="en-US"/>
        </a:p>
      </dgm:t>
    </dgm:pt>
    <dgm:pt modelId="{021DBFD5-57B7-4617-BE29-E8B2A248BDC9}" type="pres">
      <dgm:prSet presAssocID="{09B45B37-37B2-4244-95CF-213B3EAC04A8}" presName="spacer" presStyleCnt="0"/>
      <dgm:spPr/>
    </dgm:pt>
    <dgm:pt modelId="{8DA8D1EA-4667-4124-B282-05DD88CCD1D3}" type="pres">
      <dgm:prSet presAssocID="{2083F063-5911-4344-9AFB-0EA57137170D}" presName="comp" presStyleCnt="0"/>
      <dgm:spPr/>
    </dgm:pt>
    <dgm:pt modelId="{753E6DC6-8643-4E84-9E04-71E08A0340E9}" type="pres">
      <dgm:prSet presAssocID="{2083F063-5911-4344-9AFB-0EA57137170D}" presName="box" presStyleLbl="node1" presStyleIdx="1" presStyleCnt="6"/>
      <dgm:spPr/>
      <dgm:t>
        <a:bodyPr/>
        <a:lstStyle/>
        <a:p>
          <a:endParaRPr lang="en-US"/>
        </a:p>
      </dgm:t>
    </dgm:pt>
    <dgm:pt modelId="{7F16EF25-2790-4B41-AFA9-98F99C20CD61}" type="pres">
      <dgm:prSet presAssocID="{2083F063-5911-4344-9AFB-0EA57137170D}" presName="img" presStyleLbl="fgImgPlace1" presStyleIdx="1" presStyleCnt="6"/>
      <dgm:spPr/>
    </dgm:pt>
    <dgm:pt modelId="{1B2D43A9-A81F-48BF-AB56-BB49C06DC7B8}" type="pres">
      <dgm:prSet presAssocID="{2083F063-5911-4344-9AFB-0EA57137170D}" presName="text" presStyleLbl="node1" presStyleIdx="1" presStyleCnt="6">
        <dgm:presLayoutVars>
          <dgm:bulletEnabled val="1"/>
        </dgm:presLayoutVars>
      </dgm:prSet>
      <dgm:spPr/>
      <dgm:t>
        <a:bodyPr/>
        <a:lstStyle/>
        <a:p>
          <a:endParaRPr lang="en-US"/>
        </a:p>
      </dgm:t>
    </dgm:pt>
    <dgm:pt modelId="{009C5E52-57FD-48FA-A2D5-B7AE5E45F170}" type="pres">
      <dgm:prSet presAssocID="{3E730847-F609-45CD-B2E0-E99F2842165F}" presName="spacer" presStyleCnt="0"/>
      <dgm:spPr/>
    </dgm:pt>
    <dgm:pt modelId="{36922EF4-E1B0-41F7-819F-AC315A66F074}" type="pres">
      <dgm:prSet presAssocID="{97BFCFA6-3D7C-41D6-BD58-FB46BAC10823}" presName="comp" presStyleCnt="0"/>
      <dgm:spPr/>
    </dgm:pt>
    <dgm:pt modelId="{883C0DF6-5DB1-460B-8C5B-96FE90DDC67D}" type="pres">
      <dgm:prSet presAssocID="{97BFCFA6-3D7C-41D6-BD58-FB46BAC10823}" presName="box" presStyleLbl="node1" presStyleIdx="2" presStyleCnt="6"/>
      <dgm:spPr/>
      <dgm:t>
        <a:bodyPr/>
        <a:lstStyle/>
        <a:p>
          <a:endParaRPr lang="en-US"/>
        </a:p>
      </dgm:t>
    </dgm:pt>
    <dgm:pt modelId="{29080F42-6BA9-4915-AC3A-BF7006346B1B}" type="pres">
      <dgm:prSet presAssocID="{97BFCFA6-3D7C-41D6-BD58-FB46BAC10823}" presName="img" presStyleLbl="fgImgPlace1" presStyleIdx="2" presStyleCnt="6"/>
      <dgm:spPr/>
    </dgm:pt>
    <dgm:pt modelId="{9E49ABEB-945D-4287-8EEF-F80F434518D4}" type="pres">
      <dgm:prSet presAssocID="{97BFCFA6-3D7C-41D6-BD58-FB46BAC10823}" presName="text" presStyleLbl="node1" presStyleIdx="2" presStyleCnt="6">
        <dgm:presLayoutVars>
          <dgm:bulletEnabled val="1"/>
        </dgm:presLayoutVars>
      </dgm:prSet>
      <dgm:spPr/>
      <dgm:t>
        <a:bodyPr/>
        <a:lstStyle/>
        <a:p>
          <a:endParaRPr lang="en-US"/>
        </a:p>
      </dgm:t>
    </dgm:pt>
    <dgm:pt modelId="{EEE15CAD-4C3C-46DF-B617-2B5A5D88C196}" type="pres">
      <dgm:prSet presAssocID="{798EEF57-B854-4353-BEDE-6A1A05790D91}" presName="spacer" presStyleCnt="0"/>
      <dgm:spPr/>
    </dgm:pt>
    <dgm:pt modelId="{72B42C4E-3FC7-42D8-96BF-D3EEAE7DF490}" type="pres">
      <dgm:prSet presAssocID="{13A8DE04-D95F-4B85-8E45-67C1B11DF827}" presName="comp" presStyleCnt="0"/>
      <dgm:spPr/>
    </dgm:pt>
    <dgm:pt modelId="{EA2DBDE4-F4CB-4446-8240-7BEF63F4A7EF}" type="pres">
      <dgm:prSet presAssocID="{13A8DE04-D95F-4B85-8E45-67C1B11DF827}" presName="box" presStyleLbl="node1" presStyleIdx="3" presStyleCnt="6"/>
      <dgm:spPr/>
      <dgm:t>
        <a:bodyPr/>
        <a:lstStyle/>
        <a:p>
          <a:endParaRPr lang="en-US"/>
        </a:p>
      </dgm:t>
    </dgm:pt>
    <dgm:pt modelId="{4FB1AFDB-F695-4AB8-A1D6-15374034FA21}" type="pres">
      <dgm:prSet presAssocID="{13A8DE04-D95F-4B85-8E45-67C1B11DF827}" presName="img" presStyleLbl="fgImgPlace1" presStyleIdx="3" presStyleCnt="6"/>
      <dgm:spPr/>
    </dgm:pt>
    <dgm:pt modelId="{D0F78D20-7D56-4B56-A116-62CC42CE0FBA}" type="pres">
      <dgm:prSet presAssocID="{13A8DE04-D95F-4B85-8E45-67C1B11DF827}" presName="text" presStyleLbl="node1" presStyleIdx="3" presStyleCnt="6">
        <dgm:presLayoutVars>
          <dgm:bulletEnabled val="1"/>
        </dgm:presLayoutVars>
      </dgm:prSet>
      <dgm:spPr/>
      <dgm:t>
        <a:bodyPr/>
        <a:lstStyle/>
        <a:p>
          <a:endParaRPr lang="en-US"/>
        </a:p>
      </dgm:t>
    </dgm:pt>
    <dgm:pt modelId="{74C0A21C-594E-40D9-B71D-8E194B6EF247}" type="pres">
      <dgm:prSet presAssocID="{509978A9-FE0B-4B7F-B7A1-B889578C7312}" presName="spacer" presStyleCnt="0"/>
      <dgm:spPr/>
    </dgm:pt>
    <dgm:pt modelId="{38D861EC-24CF-47ED-A33A-7C890AF16562}" type="pres">
      <dgm:prSet presAssocID="{300643AC-3E2E-4469-8FA0-08FD5C47930C}" presName="comp" presStyleCnt="0"/>
      <dgm:spPr/>
    </dgm:pt>
    <dgm:pt modelId="{1A16E409-8448-49CB-A317-7CDEC051AF5E}" type="pres">
      <dgm:prSet presAssocID="{300643AC-3E2E-4469-8FA0-08FD5C47930C}" presName="box" presStyleLbl="node1" presStyleIdx="4" presStyleCnt="6"/>
      <dgm:spPr/>
      <dgm:t>
        <a:bodyPr/>
        <a:lstStyle/>
        <a:p>
          <a:endParaRPr lang="en-US"/>
        </a:p>
      </dgm:t>
    </dgm:pt>
    <dgm:pt modelId="{6F971AAC-E662-4514-8DCF-A3F0AC190B97}" type="pres">
      <dgm:prSet presAssocID="{300643AC-3E2E-4469-8FA0-08FD5C47930C}" presName="img" presStyleLbl="fgImgPlace1" presStyleIdx="4" presStyleCnt="6"/>
      <dgm:spPr/>
    </dgm:pt>
    <dgm:pt modelId="{00E16AF9-C999-46FF-A562-93A8DBD44D0F}" type="pres">
      <dgm:prSet presAssocID="{300643AC-3E2E-4469-8FA0-08FD5C47930C}" presName="text" presStyleLbl="node1" presStyleIdx="4" presStyleCnt="6">
        <dgm:presLayoutVars>
          <dgm:bulletEnabled val="1"/>
        </dgm:presLayoutVars>
      </dgm:prSet>
      <dgm:spPr/>
      <dgm:t>
        <a:bodyPr/>
        <a:lstStyle/>
        <a:p>
          <a:endParaRPr lang="en-US"/>
        </a:p>
      </dgm:t>
    </dgm:pt>
    <dgm:pt modelId="{FE020208-9C82-437E-9949-FE0C9F1A3D28}" type="pres">
      <dgm:prSet presAssocID="{66A090C4-7946-43D1-9E96-E244006BC87F}" presName="spacer" presStyleCnt="0"/>
      <dgm:spPr/>
    </dgm:pt>
    <dgm:pt modelId="{1289A343-FF6B-4255-A9D9-21C2B11AD0A3}" type="pres">
      <dgm:prSet presAssocID="{7ACDABC8-A79F-4DF2-939C-AEBD68BFCEA6}" presName="comp" presStyleCnt="0"/>
      <dgm:spPr/>
    </dgm:pt>
    <dgm:pt modelId="{3BCF35D0-04D5-4354-A352-C8F2E09FE38C}" type="pres">
      <dgm:prSet presAssocID="{7ACDABC8-A79F-4DF2-939C-AEBD68BFCEA6}" presName="box" presStyleLbl="node1" presStyleIdx="5" presStyleCnt="6"/>
      <dgm:spPr/>
      <dgm:t>
        <a:bodyPr/>
        <a:lstStyle/>
        <a:p>
          <a:endParaRPr lang="en-US"/>
        </a:p>
      </dgm:t>
    </dgm:pt>
    <dgm:pt modelId="{E1AD1EB0-F705-4860-BCE0-24C4D6F459AA}" type="pres">
      <dgm:prSet presAssocID="{7ACDABC8-A79F-4DF2-939C-AEBD68BFCEA6}" presName="img" presStyleLbl="fgImgPlace1" presStyleIdx="5" presStyleCnt="6"/>
      <dgm:spPr/>
    </dgm:pt>
    <dgm:pt modelId="{452BDE3A-9F70-4F34-991F-322510AA56B4}" type="pres">
      <dgm:prSet presAssocID="{7ACDABC8-A79F-4DF2-939C-AEBD68BFCEA6}" presName="text" presStyleLbl="node1" presStyleIdx="5" presStyleCnt="6">
        <dgm:presLayoutVars>
          <dgm:bulletEnabled val="1"/>
        </dgm:presLayoutVars>
      </dgm:prSet>
      <dgm:spPr/>
      <dgm:t>
        <a:bodyPr/>
        <a:lstStyle/>
        <a:p>
          <a:endParaRPr lang="en-US"/>
        </a:p>
      </dgm:t>
    </dgm:pt>
  </dgm:ptLst>
  <dgm:cxnLst>
    <dgm:cxn modelId="{FC392CDB-F26F-4BC3-9272-26F9F5F8BF5F}" type="presOf" srcId="{300643AC-3E2E-4469-8FA0-08FD5C47930C}" destId="{00E16AF9-C999-46FF-A562-93A8DBD44D0F}" srcOrd="1" destOrd="0" presId="urn:microsoft.com/office/officeart/2005/8/layout/vList4"/>
    <dgm:cxn modelId="{D18E20D0-2381-4E93-ADB6-43278CBF82AA}" type="presOf" srcId="{7ACDABC8-A79F-4DF2-939C-AEBD68BFCEA6}" destId="{3BCF35D0-04D5-4354-A352-C8F2E09FE38C}" srcOrd="0" destOrd="0" presId="urn:microsoft.com/office/officeart/2005/8/layout/vList4"/>
    <dgm:cxn modelId="{927A578A-728B-4081-9A21-D8B727FEDFB9}" type="presOf" srcId="{2083F063-5911-4344-9AFB-0EA57137170D}" destId="{753E6DC6-8643-4E84-9E04-71E08A0340E9}" srcOrd="0" destOrd="0" presId="urn:microsoft.com/office/officeart/2005/8/layout/vList4"/>
    <dgm:cxn modelId="{26B962CE-3741-4C16-A6C6-822DC8361540}" type="presOf" srcId="{5455F792-FB2F-4A6A-A849-93BF2F73A3E8}" destId="{508EECC5-01C9-49F4-91C3-C956518B66AD}" srcOrd="0" destOrd="0" presId="urn:microsoft.com/office/officeart/2005/8/layout/vList4"/>
    <dgm:cxn modelId="{B366C486-83B6-4B1B-8438-BCA334B8390D}" type="presOf" srcId="{97BFCFA6-3D7C-41D6-BD58-FB46BAC10823}" destId="{883C0DF6-5DB1-460B-8C5B-96FE90DDC67D}" srcOrd="0" destOrd="0" presId="urn:microsoft.com/office/officeart/2005/8/layout/vList4"/>
    <dgm:cxn modelId="{1BF1F498-E2E2-4092-BDE4-B5A59772EB6E}" srcId="{E626818A-CAC2-4F95-94EF-477FF9DCB945}" destId="{13A8DE04-D95F-4B85-8E45-67C1B11DF827}" srcOrd="3" destOrd="0" parTransId="{9902650A-1FFD-491C-B2E3-CA198ACAADEE}" sibTransId="{509978A9-FE0B-4B7F-B7A1-B889578C7312}"/>
    <dgm:cxn modelId="{C23FE5EE-245B-4607-BB75-068E69E8192F}" srcId="{E626818A-CAC2-4F95-94EF-477FF9DCB945}" destId="{97BFCFA6-3D7C-41D6-BD58-FB46BAC10823}" srcOrd="2" destOrd="0" parTransId="{9FFEB990-FAD7-4A5D-97E6-12B5DC0E3EFE}" sibTransId="{798EEF57-B854-4353-BEDE-6A1A05790D91}"/>
    <dgm:cxn modelId="{2A82C863-8E04-4553-A207-9228C198AEF5}" type="presOf" srcId="{5455F792-FB2F-4A6A-A849-93BF2F73A3E8}" destId="{4CEAFCBC-FCC4-44AB-8B2C-9C497DF59F03}" srcOrd="1" destOrd="0" presId="urn:microsoft.com/office/officeart/2005/8/layout/vList4"/>
    <dgm:cxn modelId="{DFF28D71-BA13-4C4A-B6E7-A5C4FCFB0345}" type="presOf" srcId="{13A8DE04-D95F-4B85-8E45-67C1B11DF827}" destId="{D0F78D20-7D56-4B56-A116-62CC42CE0FBA}" srcOrd="1" destOrd="0" presId="urn:microsoft.com/office/officeart/2005/8/layout/vList4"/>
    <dgm:cxn modelId="{9AD2D2B7-7235-456D-8079-A1B571208580}" type="presOf" srcId="{300643AC-3E2E-4469-8FA0-08FD5C47930C}" destId="{1A16E409-8448-49CB-A317-7CDEC051AF5E}" srcOrd="0" destOrd="0" presId="urn:microsoft.com/office/officeart/2005/8/layout/vList4"/>
    <dgm:cxn modelId="{58E7A4F8-0BDD-4778-9E82-945520E113AF}" type="presOf" srcId="{97BFCFA6-3D7C-41D6-BD58-FB46BAC10823}" destId="{9E49ABEB-945D-4287-8EEF-F80F434518D4}" srcOrd="1" destOrd="0" presId="urn:microsoft.com/office/officeart/2005/8/layout/vList4"/>
    <dgm:cxn modelId="{5694EDF4-9948-4C46-965B-43072C20F028}" type="presOf" srcId="{2083F063-5911-4344-9AFB-0EA57137170D}" destId="{1B2D43A9-A81F-48BF-AB56-BB49C06DC7B8}" srcOrd="1" destOrd="0" presId="urn:microsoft.com/office/officeart/2005/8/layout/vList4"/>
    <dgm:cxn modelId="{973B8F03-62BE-408D-86AC-03EDA3E2FC08}" srcId="{E626818A-CAC2-4F95-94EF-477FF9DCB945}" destId="{7ACDABC8-A79F-4DF2-939C-AEBD68BFCEA6}" srcOrd="5" destOrd="0" parTransId="{F49D8D4F-7807-48EA-8A89-DA8F65F03A97}" sibTransId="{4B4E19CB-5F88-430E-ABE7-6035859CE1F2}"/>
    <dgm:cxn modelId="{B6DBCB2F-011A-480C-95D2-49596EFC2819}" type="presOf" srcId="{7ACDABC8-A79F-4DF2-939C-AEBD68BFCEA6}" destId="{452BDE3A-9F70-4F34-991F-322510AA56B4}" srcOrd="1" destOrd="0" presId="urn:microsoft.com/office/officeart/2005/8/layout/vList4"/>
    <dgm:cxn modelId="{1F4E81CF-1F56-4F0A-9256-D8B80A508093}" srcId="{E626818A-CAC2-4F95-94EF-477FF9DCB945}" destId="{5455F792-FB2F-4A6A-A849-93BF2F73A3E8}" srcOrd="0" destOrd="0" parTransId="{6967455B-A2A7-4F0A-A076-7560CDAC0A46}" sibTransId="{09B45B37-37B2-4244-95CF-213B3EAC04A8}"/>
    <dgm:cxn modelId="{E14941B0-3853-4457-B072-AD6FA9F594C5}" srcId="{E626818A-CAC2-4F95-94EF-477FF9DCB945}" destId="{2083F063-5911-4344-9AFB-0EA57137170D}" srcOrd="1" destOrd="0" parTransId="{6A027786-8AE2-4537-ADE1-4375DE187D72}" sibTransId="{3E730847-F609-45CD-B2E0-E99F2842165F}"/>
    <dgm:cxn modelId="{E773EF21-1308-485A-B347-2BFAC72C65E0}" type="presOf" srcId="{E626818A-CAC2-4F95-94EF-477FF9DCB945}" destId="{4A92B092-28BD-4764-9364-AEEC416FD26B}" srcOrd="0" destOrd="0" presId="urn:microsoft.com/office/officeart/2005/8/layout/vList4"/>
    <dgm:cxn modelId="{84854882-EACE-4CC2-ABED-72BD8228D031}" srcId="{E626818A-CAC2-4F95-94EF-477FF9DCB945}" destId="{300643AC-3E2E-4469-8FA0-08FD5C47930C}" srcOrd="4" destOrd="0" parTransId="{072222BE-B299-4E50-A84D-35BBC717E62E}" sibTransId="{66A090C4-7946-43D1-9E96-E244006BC87F}"/>
    <dgm:cxn modelId="{24206E27-BB6F-408D-96D0-B00221DF3CE4}" type="presOf" srcId="{13A8DE04-D95F-4B85-8E45-67C1B11DF827}" destId="{EA2DBDE4-F4CB-4446-8240-7BEF63F4A7EF}" srcOrd="0" destOrd="0" presId="urn:microsoft.com/office/officeart/2005/8/layout/vList4"/>
    <dgm:cxn modelId="{3803EB13-9D89-44E1-B365-35C3E80BC98E}" type="presParOf" srcId="{4A92B092-28BD-4764-9364-AEEC416FD26B}" destId="{EBE641DC-7D5C-4257-BD59-86EDA7FD64A2}" srcOrd="0" destOrd="0" presId="urn:microsoft.com/office/officeart/2005/8/layout/vList4"/>
    <dgm:cxn modelId="{AEBFE05E-C943-4C31-B91A-5A500346DC7C}" type="presParOf" srcId="{EBE641DC-7D5C-4257-BD59-86EDA7FD64A2}" destId="{508EECC5-01C9-49F4-91C3-C956518B66AD}" srcOrd="0" destOrd="0" presId="urn:microsoft.com/office/officeart/2005/8/layout/vList4"/>
    <dgm:cxn modelId="{DE9DD61E-6E1D-4BF4-9A99-14A95C2E7BF3}" type="presParOf" srcId="{EBE641DC-7D5C-4257-BD59-86EDA7FD64A2}" destId="{F3BBBA7C-7C7B-4DA5-A5BB-D8EABB778C35}" srcOrd="1" destOrd="0" presId="urn:microsoft.com/office/officeart/2005/8/layout/vList4"/>
    <dgm:cxn modelId="{03DEB11C-9C5B-4C9B-AB60-6C1B3BDEDE85}" type="presParOf" srcId="{EBE641DC-7D5C-4257-BD59-86EDA7FD64A2}" destId="{4CEAFCBC-FCC4-44AB-8B2C-9C497DF59F03}" srcOrd="2" destOrd="0" presId="urn:microsoft.com/office/officeart/2005/8/layout/vList4"/>
    <dgm:cxn modelId="{C3890D7D-85F4-41D3-BD8B-C8AC89BF6EEB}" type="presParOf" srcId="{4A92B092-28BD-4764-9364-AEEC416FD26B}" destId="{021DBFD5-57B7-4617-BE29-E8B2A248BDC9}" srcOrd="1" destOrd="0" presId="urn:microsoft.com/office/officeart/2005/8/layout/vList4"/>
    <dgm:cxn modelId="{7933771B-A129-43A4-919A-8B3B6C3F354E}" type="presParOf" srcId="{4A92B092-28BD-4764-9364-AEEC416FD26B}" destId="{8DA8D1EA-4667-4124-B282-05DD88CCD1D3}" srcOrd="2" destOrd="0" presId="urn:microsoft.com/office/officeart/2005/8/layout/vList4"/>
    <dgm:cxn modelId="{26D9243A-5EC6-494B-97D5-1214AF090A40}" type="presParOf" srcId="{8DA8D1EA-4667-4124-B282-05DD88CCD1D3}" destId="{753E6DC6-8643-4E84-9E04-71E08A0340E9}" srcOrd="0" destOrd="0" presId="urn:microsoft.com/office/officeart/2005/8/layout/vList4"/>
    <dgm:cxn modelId="{40954A07-E201-4448-BC1A-428639EE35CE}" type="presParOf" srcId="{8DA8D1EA-4667-4124-B282-05DD88CCD1D3}" destId="{7F16EF25-2790-4B41-AFA9-98F99C20CD61}" srcOrd="1" destOrd="0" presId="urn:microsoft.com/office/officeart/2005/8/layout/vList4"/>
    <dgm:cxn modelId="{2A06BB8A-E890-4C03-90C2-DD1A23D15BCE}" type="presParOf" srcId="{8DA8D1EA-4667-4124-B282-05DD88CCD1D3}" destId="{1B2D43A9-A81F-48BF-AB56-BB49C06DC7B8}" srcOrd="2" destOrd="0" presId="urn:microsoft.com/office/officeart/2005/8/layout/vList4"/>
    <dgm:cxn modelId="{E7A5EA33-C704-4C07-ACF6-88AC0AE9FCF5}" type="presParOf" srcId="{4A92B092-28BD-4764-9364-AEEC416FD26B}" destId="{009C5E52-57FD-48FA-A2D5-B7AE5E45F170}" srcOrd="3" destOrd="0" presId="urn:microsoft.com/office/officeart/2005/8/layout/vList4"/>
    <dgm:cxn modelId="{86341D08-5066-4373-B6BF-342C6B1698C4}" type="presParOf" srcId="{4A92B092-28BD-4764-9364-AEEC416FD26B}" destId="{36922EF4-E1B0-41F7-819F-AC315A66F074}" srcOrd="4" destOrd="0" presId="urn:microsoft.com/office/officeart/2005/8/layout/vList4"/>
    <dgm:cxn modelId="{8204123F-7D66-4403-8101-5BF92EC56C99}" type="presParOf" srcId="{36922EF4-E1B0-41F7-819F-AC315A66F074}" destId="{883C0DF6-5DB1-460B-8C5B-96FE90DDC67D}" srcOrd="0" destOrd="0" presId="urn:microsoft.com/office/officeart/2005/8/layout/vList4"/>
    <dgm:cxn modelId="{395C4C9C-AEEE-4E68-967E-4D6AF6BFF10B}" type="presParOf" srcId="{36922EF4-E1B0-41F7-819F-AC315A66F074}" destId="{29080F42-6BA9-4915-AC3A-BF7006346B1B}" srcOrd="1" destOrd="0" presId="urn:microsoft.com/office/officeart/2005/8/layout/vList4"/>
    <dgm:cxn modelId="{7EBA4F57-33B8-4BE3-8D93-96D7BC4FA6B3}" type="presParOf" srcId="{36922EF4-E1B0-41F7-819F-AC315A66F074}" destId="{9E49ABEB-945D-4287-8EEF-F80F434518D4}" srcOrd="2" destOrd="0" presId="urn:microsoft.com/office/officeart/2005/8/layout/vList4"/>
    <dgm:cxn modelId="{1CA80A17-BD6C-431D-A944-25927B072D4E}" type="presParOf" srcId="{4A92B092-28BD-4764-9364-AEEC416FD26B}" destId="{EEE15CAD-4C3C-46DF-B617-2B5A5D88C196}" srcOrd="5" destOrd="0" presId="urn:microsoft.com/office/officeart/2005/8/layout/vList4"/>
    <dgm:cxn modelId="{3B4DDCF3-66CB-4BDE-9A25-10A87BA22390}" type="presParOf" srcId="{4A92B092-28BD-4764-9364-AEEC416FD26B}" destId="{72B42C4E-3FC7-42D8-96BF-D3EEAE7DF490}" srcOrd="6" destOrd="0" presId="urn:microsoft.com/office/officeart/2005/8/layout/vList4"/>
    <dgm:cxn modelId="{878A334A-F8C2-4AA8-BD6A-F269E85375E8}" type="presParOf" srcId="{72B42C4E-3FC7-42D8-96BF-D3EEAE7DF490}" destId="{EA2DBDE4-F4CB-4446-8240-7BEF63F4A7EF}" srcOrd="0" destOrd="0" presId="urn:microsoft.com/office/officeart/2005/8/layout/vList4"/>
    <dgm:cxn modelId="{B560789E-D15B-4321-9599-ECEAFA3D2602}" type="presParOf" srcId="{72B42C4E-3FC7-42D8-96BF-D3EEAE7DF490}" destId="{4FB1AFDB-F695-4AB8-A1D6-15374034FA21}" srcOrd="1" destOrd="0" presId="urn:microsoft.com/office/officeart/2005/8/layout/vList4"/>
    <dgm:cxn modelId="{CEA50FB6-BA71-4721-BA68-DDAE9AB811CF}" type="presParOf" srcId="{72B42C4E-3FC7-42D8-96BF-D3EEAE7DF490}" destId="{D0F78D20-7D56-4B56-A116-62CC42CE0FBA}" srcOrd="2" destOrd="0" presId="urn:microsoft.com/office/officeart/2005/8/layout/vList4"/>
    <dgm:cxn modelId="{38387278-9FFB-4A1C-A8AD-57B5ACBC6A19}" type="presParOf" srcId="{4A92B092-28BD-4764-9364-AEEC416FD26B}" destId="{74C0A21C-594E-40D9-B71D-8E194B6EF247}" srcOrd="7" destOrd="0" presId="urn:microsoft.com/office/officeart/2005/8/layout/vList4"/>
    <dgm:cxn modelId="{1C8D10D4-8F12-4622-A3CB-A820818DCCB6}" type="presParOf" srcId="{4A92B092-28BD-4764-9364-AEEC416FD26B}" destId="{38D861EC-24CF-47ED-A33A-7C890AF16562}" srcOrd="8" destOrd="0" presId="urn:microsoft.com/office/officeart/2005/8/layout/vList4"/>
    <dgm:cxn modelId="{5C60CC6D-6BBF-480F-8AB5-CED7F8F95819}" type="presParOf" srcId="{38D861EC-24CF-47ED-A33A-7C890AF16562}" destId="{1A16E409-8448-49CB-A317-7CDEC051AF5E}" srcOrd="0" destOrd="0" presId="urn:microsoft.com/office/officeart/2005/8/layout/vList4"/>
    <dgm:cxn modelId="{8881A21F-611D-40A7-8FEC-B031403602F8}" type="presParOf" srcId="{38D861EC-24CF-47ED-A33A-7C890AF16562}" destId="{6F971AAC-E662-4514-8DCF-A3F0AC190B97}" srcOrd="1" destOrd="0" presId="urn:microsoft.com/office/officeart/2005/8/layout/vList4"/>
    <dgm:cxn modelId="{010370B0-01A4-4794-A6E3-19CF97845BAC}" type="presParOf" srcId="{38D861EC-24CF-47ED-A33A-7C890AF16562}" destId="{00E16AF9-C999-46FF-A562-93A8DBD44D0F}" srcOrd="2" destOrd="0" presId="urn:microsoft.com/office/officeart/2005/8/layout/vList4"/>
    <dgm:cxn modelId="{299A9631-B422-4CF6-B0FC-1DE9A7FF8658}" type="presParOf" srcId="{4A92B092-28BD-4764-9364-AEEC416FD26B}" destId="{FE020208-9C82-437E-9949-FE0C9F1A3D28}" srcOrd="9" destOrd="0" presId="urn:microsoft.com/office/officeart/2005/8/layout/vList4"/>
    <dgm:cxn modelId="{3C195443-6BF2-4D16-BF53-93312671E27E}" type="presParOf" srcId="{4A92B092-28BD-4764-9364-AEEC416FD26B}" destId="{1289A343-FF6B-4255-A9D9-21C2B11AD0A3}" srcOrd="10" destOrd="0" presId="urn:microsoft.com/office/officeart/2005/8/layout/vList4"/>
    <dgm:cxn modelId="{52F33F97-17D7-4D2E-8BD3-38E6CEEDF1E3}" type="presParOf" srcId="{1289A343-FF6B-4255-A9D9-21C2B11AD0A3}" destId="{3BCF35D0-04D5-4354-A352-C8F2E09FE38C}" srcOrd="0" destOrd="0" presId="urn:microsoft.com/office/officeart/2005/8/layout/vList4"/>
    <dgm:cxn modelId="{ABCBCC0C-3FB1-4C03-A22A-73E4418F6ABF}" type="presParOf" srcId="{1289A343-FF6B-4255-A9D9-21C2B11AD0A3}" destId="{E1AD1EB0-F705-4860-BCE0-24C4D6F459AA}" srcOrd="1" destOrd="0" presId="urn:microsoft.com/office/officeart/2005/8/layout/vList4"/>
    <dgm:cxn modelId="{85A33E17-53E3-4914-B691-F3037B87717F}" type="presParOf" srcId="{1289A343-FF6B-4255-A9D9-21C2B11AD0A3}" destId="{452BDE3A-9F70-4F34-991F-322510AA56B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D12E91-F951-4D5B-A02B-C795E79EF43C}"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A6DEA73D-B4D7-4AF3-816F-466423089C07}">
      <dgm:prSet phldrT="[Text]"/>
      <dgm:spPr/>
      <dgm:t>
        <a:bodyPr/>
        <a:lstStyle/>
        <a:p>
          <a:r>
            <a:rPr lang="en-US" dirty="0" smtClean="0">
              <a:latin typeface="Candara" panose="020E0502030303020204" pitchFamily="34" charset="0"/>
            </a:rPr>
            <a:t>  Acknowledge their experience</a:t>
          </a:r>
          <a:endParaRPr lang="en-US" dirty="0">
            <a:latin typeface="Candara" panose="020E0502030303020204" pitchFamily="34" charset="0"/>
          </a:endParaRPr>
        </a:p>
      </dgm:t>
    </dgm:pt>
    <dgm:pt modelId="{E7482873-8848-47F8-8A39-F55E8DDD1CFA}" type="parTrans" cxnId="{2432518E-57C7-4348-905A-EF8ECECF5C26}">
      <dgm:prSet/>
      <dgm:spPr/>
      <dgm:t>
        <a:bodyPr/>
        <a:lstStyle/>
        <a:p>
          <a:endParaRPr lang="en-US">
            <a:latin typeface="Candara" panose="020E0502030303020204" pitchFamily="34" charset="0"/>
          </a:endParaRPr>
        </a:p>
      </dgm:t>
    </dgm:pt>
    <dgm:pt modelId="{8E14229E-436F-4613-AA96-D8EBEDDAB89A}" type="sibTrans" cxnId="{2432518E-57C7-4348-905A-EF8ECECF5C26}">
      <dgm:prSet/>
      <dgm:spPr/>
      <dgm:t>
        <a:bodyPr/>
        <a:lstStyle/>
        <a:p>
          <a:endParaRPr lang="en-US">
            <a:latin typeface="Candara" panose="020E0502030303020204" pitchFamily="34" charset="0"/>
          </a:endParaRPr>
        </a:p>
      </dgm:t>
    </dgm:pt>
    <dgm:pt modelId="{79C41DC4-FAFB-4ACF-8A6F-8DACE76C3AB6}">
      <dgm:prSet phldrT="[Text]"/>
      <dgm:spPr/>
      <dgm:t>
        <a:bodyPr/>
        <a:lstStyle/>
        <a:p>
          <a:r>
            <a:rPr lang="en-US" dirty="0" smtClean="0">
              <a:latin typeface="Candara" panose="020E0502030303020204" pitchFamily="34" charset="0"/>
            </a:rPr>
            <a:t>  Believe and reassure them</a:t>
          </a:r>
          <a:endParaRPr lang="en-US" dirty="0">
            <a:latin typeface="Candara" panose="020E0502030303020204" pitchFamily="34" charset="0"/>
          </a:endParaRPr>
        </a:p>
      </dgm:t>
    </dgm:pt>
    <dgm:pt modelId="{BCF11668-07E8-4E26-A18B-CCA6B92DC769}" type="parTrans" cxnId="{CF8FDF47-6CC7-4C7B-AC9D-C1D38FA330B0}">
      <dgm:prSet/>
      <dgm:spPr/>
      <dgm:t>
        <a:bodyPr/>
        <a:lstStyle/>
        <a:p>
          <a:endParaRPr lang="en-US">
            <a:latin typeface="Candara" panose="020E0502030303020204" pitchFamily="34" charset="0"/>
          </a:endParaRPr>
        </a:p>
      </dgm:t>
    </dgm:pt>
    <dgm:pt modelId="{0904FA23-1EAA-4A48-8921-B93AABAA5FC6}" type="sibTrans" cxnId="{CF8FDF47-6CC7-4C7B-AC9D-C1D38FA330B0}">
      <dgm:prSet/>
      <dgm:spPr/>
      <dgm:t>
        <a:bodyPr/>
        <a:lstStyle/>
        <a:p>
          <a:endParaRPr lang="en-US">
            <a:latin typeface="Candara" panose="020E0502030303020204" pitchFamily="34" charset="0"/>
          </a:endParaRPr>
        </a:p>
      </dgm:t>
    </dgm:pt>
    <dgm:pt modelId="{FC9FE06F-771D-4DD6-9B45-784F08431441}">
      <dgm:prSet phldrT="[Text]"/>
      <dgm:spPr/>
      <dgm:t>
        <a:bodyPr/>
        <a:lstStyle/>
        <a:p>
          <a:r>
            <a:rPr lang="en-US" dirty="0" smtClean="0">
              <a:latin typeface="Candara" panose="020E0502030303020204" pitchFamily="34" charset="0"/>
            </a:rPr>
            <a:t>  Listen actively</a:t>
          </a:r>
          <a:endParaRPr lang="en-US" dirty="0">
            <a:latin typeface="Candara" panose="020E0502030303020204" pitchFamily="34" charset="0"/>
          </a:endParaRPr>
        </a:p>
      </dgm:t>
    </dgm:pt>
    <dgm:pt modelId="{B0A168D5-E722-43F3-9A1B-C9EEAE2F4C34}" type="parTrans" cxnId="{8CBB9892-43AD-4D53-9DF7-9886B40ED4E6}">
      <dgm:prSet/>
      <dgm:spPr/>
      <dgm:t>
        <a:bodyPr/>
        <a:lstStyle/>
        <a:p>
          <a:endParaRPr lang="en-US">
            <a:latin typeface="Candara" panose="020E0502030303020204" pitchFamily="34" charset="0"/>
          </a:endParaRPr>
        </a:p>
      </dgm:t>
    </dgm:pt>
    <dgm:pt modelId="{D59E73E2-392C-4210-AEE7-CE801CC0DF9C}" type="sibTrans" cxnId="{8CBB9892-43AD-4D53-9DF7-9886B40ED4E6}">
      <dgm:prSet/>
      <dgm:spPr/>
      <dgm:t>
        <a:bodyPr/>
        <a:lstStyle/>
        <a:p>
          <a:endParaRPr lang="en-US">
            <a:latin typeface="Candara" panose="020E0502030303020204" pitchFamily="34" charset="0"/>
          </a:endParaRPr>
        </a:p>
      </dgm:t>
    </dgm:pt>
    <dgm:pt modelId="{48405D5F-1797-4F31-8A3F-7E1469AB6D9F}">
      <dgm:prSet phldrT="[Text]"/>
      <dgm:spPr/>
      <dgm:t>
        <a:bodyPr/>
        <a:lstStyle/>
        <a:p>
          <a:r>
            <a:rPr lang="en-US" dirty="0" smtClean="0">
              <a:latin typeface="Candara" panose="020E0502030303020204" pitchFamily="34" charset="0"/>
            </a:rPr>
            <a:t>  Give them control</a:t>
          </a:r>
          <a:endParaRPr lang="en-US" dirty="0">
            <a:latin typeface="Candara" panose="020E0502030303020204" pitchFamily="34" charset="0"/>
          </a:endParaRPr>
        </a:p>
      </dgm:t>
    </dgm:pt>
    <dgm:pt modelId="{DB02E97E-9004-4EE6-AF03-7EDE07935EA5}" type="parTrans" cxnId="{F46F8AF6-570E-44A5-878E-54210FCAB937}">
      <dgm:prSet/>
      <dgm:spPr/>
      <dgm:t>
        <a:bodyPr/>
        <a:lstStyle/>
        <a:p>
          <a:endParaRPr lang="en-US">
            <a:latin typeface="Candara" panose="020E0502030303020204" pitchFamily="34" charset="0"/>
          </a:endParaRPr>
        </a:p>
      </dgm:t>
    </dgm:pt>
    <dgm:pt modelId="{329022A2-C316-4BC2-88B8-4B93F6AE8FCF}" type="sibTrans" cxnId="{F46F8AF6-570E-44A5-878E-54210FCAB937}">
      <dgm:prSet/>
      <dgm:spPr/>
      <dgm:t>
        <a:bodyPr/>
        <a:lstStyle/>
        <a:p>
          <a:endParaRPr lang="en-US">
            <a:latin typeface="Candara" panose="020E0502030303020204" pitchFamily="34" charset="0"/>
          </a:endParaRPr>
        </a:p>
      </dgm:t>
    </dgm:pt>
    <dgm:pt modelId="{2CC1C151-C0B6-4019-9438-838A2E9D44CF}">
      <dgm:prSet phldrT="[Text]"/>
      <dgm:spPr/>
      <dgm:t>
        <a:bodyPr/>
        <a:lstStyle/>
        <a:p>
          <a:r>
            <a:rPr lang="en-GB" dirty="0" smtClean="0">
              <a:latin typeface="Candara" panose="020E0502030303020204" pitchFamily="34" charset="0"/>
            </a:rPr>
            <a:t>  Ask if they feel safe</a:t>
          </a:r>
          <a:endParaRPr lang="en-US" dirty="0">
            <a:latin typeface="Candara" panose="020E0502030303020204" pitchFamily="34" charset="0"/>
          </a:endParaRPr>
        </a:p>
      </dgm:t>
    </dgm:pt>
    <dgm:pt modelId="{4440D4E1-EB19-4BF5-AE32-75DC997C5ECA}" type="parTrans" cxnId="{09619F41-87EB-4557-8CBA-8F3F97085B9D}">
      <dgm:prSet/>
      <dgm:spPr/>
      <dgm:t>
        <a:bodyPr/>
        <a:lstStyle/>
        <a:p>
          <a:endParaRPr lang="en-US">
            <a:latin typeface="Candara" panose="020E0502030303020204" pitchFamily="34" charset="0"/>
          </a:endParaRPr>
        </a:p>
      </dgm:t>
    </dgm:pt>
    <dgm:pt modelId="{8827D9D7-B57D-4A7F-8254-E2923598EF5A}" type="sibTrans" cxnId="{09619F41-87EB-4557-8CBA-8F3F97085B9D}">
      <dgm:prSet/>
      <dgm:spPr/>
      <dgm:t>
        <a:bodyPr/>
        <a:lstStyle/>
        <a:p>
          <a:endParaRPr lang="en-US">
            <a:latin typeface="Candara" panose="020E0502030303020204" pitchFamily="34" charset="0"/>
          </a:endParaRPr>
        </a:p>
      </dgm:t>
    </dgm:pt>
    <dgm:pt modelId="{0ECA7441-2C61-45E6-9AB3-44636F706FE7}">
      <dgm:prSet phldrT="[Text]"/>
      <dgm:spPr/>
      <dgm:t>
        <a:bodyPr/>
        <a:lstStyle/>
        <a:p>
          <a:r>
            <a:rPr lang="en-GB" dirty="0" smtClean="0">
              <a:latin typeface="Candara" panose="020E0502030303020204" pitchFamily="34" charset="0"/>
            </a:rPr>
            <a:t>  Explain your role and encourage towards specialist support</a:t>
          </a:r>
          <a:endParaRPr lang="en-US" dirty="0">
            <a:latin typeface="Candara" panose="020E0502030303020204" pitchFamily="34" charset="0"/>
          </a:endParaRPr>
        </a:p>
      </dgm:t>
    </dgm:pt>
    <dgm:pt modelId="{303C85E4-17F5-4823-AE89-EC48A32929B3}" type="parTrans" cxnId="{0D4DB882-2F08-4EAB-822A-9CA3BA1E0EED}">
      <dgm:prSet/>
      <dgm:spPr/>
      <dgm:t>
        <a:bodyPr/>
        <a:lstStyle/>
        <a:p>
          <a:endParaRPr lang="en-US">
            <a:latin typeface="Candara" panose="020E0502030303020204" pitchFamily="34" charset="0"/>
          </a:endParaRPr>
        </a:p>
      </dgm:t>
    </dgm:pt>
    <dgm:pt modelId="{E3C94706-AA5D-4429-9EA9-C21BE7690618}" type="sibTrans" cxnId="{0D4DB882-2F08-4EAB-822A-9CA3BA1E0EED}">
      <dgm:prSet/>
      <dgm:spPr/>
      <dgm:t>
        <a:bodyPr/>
        <a:lstStyle/>
        <a:p>
          <a:endParaRPr lang="en-US">
            <a:latin typeface="Candara" panose="020E0502030303020204" pitchFamily="34" charset="0"/>
          </a:endParaRPr>
        </a:p>
      </dgm:t>
    </dgm:pt>
    <dgm:pt modelId="{D5B59C81-9484-4960-80C0-69017834D68E}" type="pres">
      <dgm:prSet presAssocID="{FDD12E91-F951-4D5B-A02B-C795E79EF43C}" presName="Name0" presStyleCnt="0">
        <dgm:presLayoutVars>
          <dgm:chMax val="7"/>
          <dgm:chPref val="7"/>
          <dgm:dir/>
        </dgm:presLayoutVars>
      </dgm:prSet>
      <dgm:spPr/>
      <dgm:t>
        <a:bodyPr/>
        <a:lstStyle/>
        <a:p>
          <a:endParaRPr lang="en-US"/>
        </a:p>
      </dgm:t>
    </dgm:pt>
    <dgm:pt modelId="{1AD4612B-19A4-4BD7-823B-A1461B963AD4}" type="pres">
      <dgm:prSet presAssocID="{FDD12E91-F951-4D5B-A02B-C795E79EF43C}" presName="Name1" presStyleCnt="0"/>
      <dgm:spPr/>
    </dgm:pt>
    <dgm:pt modelId="{0C57C4B3-15B8-47A9-B9AC-A58EE58AB7A1}" type="pres">
      <dgm:prSet presAssocID="{FDD12E91-F951-4D5B-A02B-C795E79EF43C}" presName="cycle" presStyleCnt="0"/>
      <dgm:spPr/>
    </dgm:pt>
    <dgm:pt modelId="{8C119A66-76CA-425C-83FB-C1CDC26E60B0}" type="pres">
      <dgm:prSet presAssocID="{FDD12E91-F951-4D5B-A02B-C795E79EF43C}" presName="srcNode" presStyleLbl="node1" presStyleIdx="0" presStyleCnt="6"/>
      <dgm:spPr/>
    </dgm:pt>
    <dgm:pt modelId="{51C966A2-AD5F-4690-968E-827840E723CE}" type="pres">
      <dgm:prSet presAssocID="{FDD12E91-F951-4D5B-A02B-C795E79EF43C}" presName="conn" presStyleLbl="parChTrans1D2" presStyleIdx="0" presStyleCnt="1"/>
      <dgm:spPr/>
      <dgm:t>
        <a:bodyPr/>
        <a:lstStyle/>
        <a:p>
          <a:endParaRPr lang="en-US"/>
        </a:p>
      </dgm:t>
    </dgm:pt>
    <dgm:pt modelId="{13E5B162-3647-43E9-9A19-9D2EB766B731}" type="pres">
      <dgm:prSet presAssocID="{FDD12E91-F951-4D5B-A02B-C795E79EF43C}" presName="extraNode" presStyleLbl="node1" presStyleIdx="0" presStyleCnt="6"/>
      <dgm:spPr/>
    </dgm:pt>
    <dgm:pt modelId="{C3862DDE-EA93-4B12-9FDC-5BDD4AF9E684}" type="pres">
      <dgm:prSet presAssocID="{FDD12E91-F951-4D5B-A02B-C795E79EF43C}" presName="dstNode" presStyleLbl="node1" presStyleIdx="0" presStyleCnt="6"/>
      <dgm:spPr/>
    </dgm:pt>
    <dgm:pt modelId="{4999D0EB-126E-4D48-B659-01C409C75A99}" type="pres">
      <dgm:prSet presAssocID="{A6DEA73D-B4D7-4AF3-816F-466423089C07}" presName="text_1" presStyleLbl="node1" presStyleIdx="0" presStyleCnt="6">
        <dgm:presLayoutVars>
          <dgm:bulletEnabled val="1"/>
        </dgm:presLayoutVars>
      </dgm:prSet>
      <dgm:spPr/>
      <dgm:t>
        <a:bodyPr/>
        <a:lstStyle/>
        <a:p>
          <a:endParaRPr lang="en-US"/>
        </a:p>
      </dgm:t>
    </dgm:pt>
    <dgm:pt modelId="{2DDEAA20-B1A9-497E-90D0-10BB1B52CDBB}" type="pres">
      <dgm:prSet presAssocID="{A6DEA73D-B4D7-4AF3-816F-466423089C07}" presName="accent_1" presStyleCnt="0"/>
      <dgm:spPr/>
    </dgm:pt>
    <dgm:pt modelId="{C6485CEC-A073-4F4B-85B0-D3AEACC3A52F}" type="pres">
      <dgm:prSet presAssocID="{A6DEA73D-B4D7-4AF3-816F-466423089C07}" presName="accentRepeatNode" presStyleLbl="solidFgAcc1" presStyleIdx="0" presStyleCnt="6"/>
      <dgm:spPr/>
    </dgm:pt>
    <dgm:pt modelId="{471B5E15-D1B7-46ED-A942-5C9FDCB9BB74}" type="pres">
      <dgm:prSet presAssocID="{79C41DC4-FAFB-4ACF-8A6F-8DACE76C3AB6}" presName="text_2" presStyleLbl="node1" presStyleIdx="1" presStyleCnt="6">
        <dgm:presLayoutVars>
          <dgm:bulletEnabled val="1"/>
        </dgm:presLayoutVars>
      </dgm:prSet>
      <dgm:spPr/>
      <dgm:t>
        <a:bodyPr/>
        <a:lstStyle/>
        <a:p>
          <a:endParaRPr lang="en-US"/>
        </a:p>
      </dgm:t>
    </dgm:pt>
    <dgm:pt modelId="{412A6B3F-008F-4C64-979D-CD29D4EB9A9F}" type="pres">
      <dgm:prSet presAssocID="{79C41DC4-FAFB-4ACF-8A6F-8DACE76C3AB6}" presName="accent_2" presStyleCnt="0"/>
      <dgm:spPr/>
    </dgm:pt>
    <dgm:pt modelId="{70FC228F-DEA2-46F6-A55E-332326F59035}" type="pres">
      <dgm:prSet presAssocID="{79C41DC4-FAFB-4ACF-8A6F-8DACE76C3AB6}" presName="accentRepeatNode" presStyleLbl="solidFgAcc1" presStyleIdx="1" presStyleCnt="6"/>
      <dgm:spPr/>
    </dgm:pt>
    <dgm:pt modelId="{AF7DFB2A-3484-48D9-B724-4AFC9CD61F2B}" type="pres">
      <dgm:prSet presAssocID="{FC9FE06F-771D-4DD6-9B45-784F08431441}" presName="text_3" presStyleLbl="node1" presStyleIdx="2" presStyleCnt="6">
        <dgm:presLayoutVars>
          <dgm:bulletEnabled val="1"/>
        </dgm:presLayoutVars>
      </dgm:prSet>
      <dgm:spPr/>
      <dgm:t>
        <a:bodyPr/>
        <a:lstStyle/>
        <a:p>
          <a:endParaRPr lang="en-US"/>
        </a:p>
      </dgm:t>
    </dgm:pt>
    <dgm:pt modelId="{991CB0F8-8FAA-4EA4-AF43-2D22E521C51F}" type="pres">
      <dgm:prSet presAssocID="{FC9FE06F-771D-4DD6-9B45-784F08431441}" presName="accent_3" presStyleCnt="0"/>
      <dgm:spPr/>
    </dgm:pt>
    <dgm:pt modelId="{5BEF0A52-02E0-4F1B-9600-E92AAE911DF7}" type="pres">
      <dgm:prSet presAssocID="{FC9FE06F-771D-4DD6-9B45-784F08431441}" presName="accentRepeatNode" presStyleLbl="solidFgAcc1" presStyleIdx="2" presStyleCnt="6"/>
      <dgm:spPr/>
    </dgm:pt>
    <dgm:pt modelId="{2DACA2BD-B7B2-4BF4-98C7-6DF1D4A48D53}" type="pres">
      <dgm:prSet presAssocID="{2CC1C151-C0B6-4019-9438-838A2E9D44CF}" presName="text_4" presStyleLbl="node1" presStyleIdx="3" presStyleCnt="6">
        <dgm:presLayoutVars>
          <dgm:bulletEnabled val="1"/>
        </dgm:presLayoutVars>
      </dgm:prSet>
      <dgm:spPr/>
      <dgm:t>
        <a:bodyPr/>
        <a:lstStyle/>
        <a:p>
          <a:endParaRPr lang="en-US"/>
        </a:p>
      </dgm:t>
    </dgm:pt>
    <dgm:pt modelId="{F1A45363-A9A8-437E-A429-1487C1A7DE13}" type="pres">
      <dgm:prSet presAssocID="{2CC1C151-C0B6-4019-9438-838A2E9D44CF}" presName="accent_4" presStyleCnt="0"/>
      <dgm:spPr/>
    </dgm:pt>
    <dgm:pt modelId="{8C418AC1-1351-467D-AB0A-6510E5BFE53B}" type="pres">
      <dgm:prSet presAssocID="{2CC1C151-C0B6-4019-9438-838A2E9D44CF}" presName="accentRepeatNode" presStyleLbl="solidFgAcc1" presStyleIdx="3" presStyleCnt="6"/>
      <dgm:spPr/>
    </dgm:pt>
    <dgm:pt modelId="{C544E110-107C-4287-8545-54504AB2F669}" type="pres">
      <dgm:prSet presAssocID="{0ECA7441-2C61-45E6-9AB3-44636F706FE7}" presName="text_5" presStyleLbl="node1" presStyleIdx="4" presStyleCnt="6">
        <dgm:presLayoutVars>
          <dgm:bulletEnabled val="1"/>
        </dgm:presLayoutVars>
      </dgm:prSet>
      <dgm:spPr/>
      <dgm:t>
        <a:bodyPr/>
        <a:lstStyle/>
        <a:p>
          <a:endParaRPr lang="en-US"/>
        </a:p>
      </dgm:t>
    </dgm:pt>
    <dgm:pt modelId="{885EE501-059C-4B2D-9B3E-7918D485405F}" type="pres">
      <dgm:prSet presAssocID="{0ECA7441-2C61-45E6-9AB3-44636F706FE7}" presName="accent_5" presStyleCnt="0"/>
      <dgm:spPr/>
    </dgm:pt>
    <dgm:pt modelId="{59EA52C4-ABA0-4AE1-9BF3-3FABA2BB2D82}" type="pres">
      <dgm:prSet presAssocID="{0ECA7441-2C61-45E6-9AB3-44636F706FE7}" presName="accentRepeatNode" presStyleLbl="solidFgAcc1" presStyleIdx="4" presStyleCnt="6"/>
      <dgm:spPr/>
    </dgm:pt>
    <dgm:pt modelId="{F19CB156-CCAC-481D-9DD5-58986CA9DBED}" type="pres">
      <dgm:prSet presAssocID="{48405D5F-1797-4F31-8A3F-7E1469AB6D9F}" presName="text_6" presStyleLbl="node1" presStyleIdx="5" presStyleCnt="6">
        <dgm:presLayoutVars>
          <dgm:bulletEnabled val="1"/>
        </dgm:presLayoutVars>
      </dgm:prSet>
      <dgm:spPr/>
      <dgm:t>
        <a:bodyPr/>
        <a:lstStyle/>
        <a:p>
          <a:endParaRPr lang="en-US"/>
        </a:p>
      </dgm:t>
    </dgm:pt>
    <dgm:pt modelId="{1ECCD917-6557-4906-9373-52F5706A8DA8}" type="pres">
      <dgm:prSet presAssocID="{48405D5F-1797-4F31-8A3F-7E1469AB6D9F}" presName="accent_6" presStyleCnt="0"/>
      <dgm:spPr/>
    </dgm:pt>
    <dgm:pt modelId="{6F402F3A-406A-4FE1-A459-26A2B96857AE}" type="pres">
      <dgm:prSet presAssocID="{48405D5F-1797-4F31-8A3F-7E1469AB6D9F}" presName="accentRepeatNode" presStyleLbl="solidFgAcc1" presStyleIdx="5" presStyleCnt="6"/>
      <dgm:spPr/>
    </dgm:pt>
  </dgm:ptLst>
  <dgm:cxnLst>
    <dgm:cxn modelId="{CF8FDF47-6CC7-4C7B-AC9D-C1D38FA330B0}" srcId="{FDD12E91-F951-4D5B-A02B-C795E79EF43C}" destId="{79C41DC4-FAFB-4ACF-8A6F-8DACE76C3AB6}" srcOrd="1" destOrd="0" parTransId="{BCF11668-07E8-4E26-A18B-CCA6B92DC769}" sibTransId="{0904FA23-1EAA-4A48-8921-B93AABAA5FC6}"/>
    <dgm:cxn modelId="{1090C650-9B51-4B45-9F89-449635D03D0E}" type="presOf" srcId="{FDD12E91-F951-4D5B-A02B-C795E79EF43C}" destId="{D5B59C81-9484-4960-80C0-69017834D68E}" srcOrd="0" destOrd="0" presId="urn:microsoft.com/office/officeart/2008/layout/VerticalCurvedList"/>
    <dgm:cxn modelId="{9A6EB4D2-7097-45B3-81C9-B241B0B18156}" type="presOf" srcId="{79C41DC4-FAFB-4ACF-8A6F-8DACE76C3AB6}" destId="{471B5E15-D1B7-46ED-A942-5C9FDCB9BB74}" srcOrd="0" destOrd="0" presId="urn:microsoft.com/office/officeart/2008/layout/VerticalCurvedList"/>
    <dgm:cxn modelId="{0D4DB882-2F08-4EAB-822A-9CA3BA1E0EED}" srcId="{FDD12E91-F951-4D5B-A02B-C795E79EF43C}" destId="{0ECA7441-2C61-45E6-9AB3-44636F706FE7}" srcOrd="4" destOrd="0" parTransId="{303C85E4-17F5-4823-AE89-EC48A32929B3}" sibTransId="{E3C94706-AA5D-4429-9EA9-C21BE7690618}"/>
    <dgm:cxn modelId="{F46F8AF6-570E-44A5-878E-54210FCAB937}" srcId="{FDD12E91-F951-4D5B-A02B-C795E79EF43C}" destId="{48405D5F-1797-4F31-8A3F-7E1469AB6D9F}" srcOrd="5" destOrd="0" parTransId="{DB02E97E-9004-4EE6-AF03-7EDE07935EA5}" sibTransId="{329022A2-C316-4BC2-88B8-4B93F6AE8FCF}"/>
    <dgm:cxn modelId="{4CE1EA3D-578A-453F-B64C-84A469B203EA}" type="presOf" srcId="{2CC1C151-C0B6-4019-9438-838A2E9D44CF}" destId="{2DACA2BD-B7B2-4BF4-98C7-6DF1D4A48D53}" srcOrd="0" destOrd="0" presId="urn:microsoft.com/office/officeart/2008/layout/VerticalCurvedList"/>
    <dgm:cxn modelId="{D66D6956-83E7-4240-9D2F-A4FD8D1D5348}" type="presOf" srcId="{48405D5F-1797-4F31-8A3F-7E1469AB6D9F}" destId="{F19CB156-CCAC-481D-9DD5-58986CA9DBED}" srcOrd="0" destOrd="0" presId="urn:microsoft.com/office/officeart/2008/layout/VerticalCurvedList"/>
    <dgm:cxn modelId="{09619F41-87EB-4557-8CBA-8F3F97085B9D}" srcId="{FDD12E91-F951-4D5B-A02B-C795E79EF43C}" destId="{2CC1C151-C0B6-4019-9438-838A2E9D44CF}" srcOrd="3" destOrd="0" parTransId="{4440D4E1-EB19-4BF5-AE32-75DC997C5ECA}" sibTransId="{8827D9D7-B57D-4A7F-8254-E2923598EF5A}"/>
    <dgm:cxn modelId="{D9B808B1-601B-498D-9486-2343B51FB7BC}" type="presOf" srcId="{A6DEA73D-B4D7-4AF3-816F-466423089C07}" destId="{4999D0EB-126E-4D48-B659-01C409C75A99}" srcOrd="0" destOrd="0" presId="urn:microsoft.com/office/officeart/2008/layout/VerticalCurvedList"/>
    <dgm:cxn modelId="{2432518E-57C7-4348-905A-EF8ECECF5C26}" srcId="{FDD12E91-F951-4D5B-A02B-C795E79EF43C}" destId="{A6DEA73D-B4D7-4AF3-816F-466423089C07}" srcOrd="0" destOrd="0" parTransId="{E7482873-8848-47F8-8A39-F55E8DDD1CFA}" sibTransId="{8E14229E-436F-4613-AA96-D8EBEDDAB89A}"/>
    <dgm:cxn modelId="{B6B5C74F-8839-49D1-B1A3-FC4EFD1FA05F}" type="presOf" srcId="{0ECA7441-2C61-45E6-9AB3-44636F706FE7}" destId="{C544E110-107C-4287-8545-54504AB2F669}" srcOrd="0" destOrd="0" presId="urn:microsoft.com/office/officeart/2008/layout/VerticalCurvedList"/>
    <dgm:cxn modelId="{8CBB9892-43AD-4D53-9DF7-9886B40ED4E6}" srcId="{FDD12E91-F951-4D5B-A02B-C795E79EF43C}" destId="{FC9FE06F-771D-4DD6-9B45-784F08431441}" srcOrd="2" destOrd="0" parTransId="{B0A168D5-E722-43F3-9A1B-C9EEAE2F4C34}" sibTransId="{D59E73E2-392C-4210-AEE7-CE801CC0DF9C}"/>
    <dgm:cxn modelId="{BE8FAAA0-8E4E-4D5B-B38B-620914A49937}" type="presOf" srcId="{FC9FE06F-771D-4DD6-9B45-784F08431441}" destId="{AF7DFB2A-3484-48D9-B724-4AFC9CD61F2B}" srcOrd="0" destOrd="0" presId="urn:microsoft.com/office/officeart/2008/layout/VerticalCurvedList"/>
    <dgm:cxn modelId="{5075D626-0DE6-4D1B-8083-3B6BB05FEBF4}" type="presOf" srcId="{8E14229E-436F-4613-AA96-D8EBEDDAB89A}" destId="{51C966A2-AD5F-4690-968E-827840E723CE}" srcOrd="0" destOrd="0" presId="urn:microsoft.com/office/officeart/2008/layout/VerticalCurvedList"/>
    <dgm:cxn modelId="{300D07A5-B94D-4BDF-B566-2FEA22257247}" type="presParOf" srcId="{D5B59C81-9484-4960-80C0-69017834D68E}" destId="{1AD4612B-19A4-4BD7-823B-A1461B963AD4}" srcOrd="0" destOrd="0" presId="urn:microsoft.com/office/officeart/2008/layout/VerticalCurvedList"/>
    <dgm:cxn modelId="{0F6D0297-0E55-4BD7-9602-D7E9E79BC663}" type="presParOf" srcId="{1AD4612B-19A4-4BD7-823B-A1461B963AD4}" destId="{0C57C4B3-15B8-47A9-B9AC-A58EE58AB7A1}" srcOrd="0" destOrd="0" presId="urn:microsoft.com/office/officeart/2008/layout/VerticalCurvedList"/>
    <dgm:cxn modelId="{7BD2A855-6A8E-4BE3-BD4B-7EF7D860BA8C}" type="presParOf" srcId="{0C57C4B3-15B8-47A9-B9AC-A58EE58AB7A1}" destId="{8C119A66-76CA-425C-83FB-C1CDC26E60B0}" srcOrd="0" destOrd="0" presId="urn:microsoft.com/office/officeart/2008/layout/VerticalCurvedList"/>
    <dgm:cxn modelId="{4794F0F9-77E0-4396-8880-E339569A2401}" type="presParOf" srcId="{0C57C4B3-15B8-47A9-B9AC-A58EE58AB7A1}" destId="{51C966A2-AD5F-4690-968E-827840E723CE}" srcOrd="1" destOrd="0" presId="urn:microsoft.com/office/officeart/2008/layout/VerticalCurvedList"/>
    <dgm:cxn modelId="{BE6A7A0D-75F4-4F91-93DF-1A446CC112B0}" type="presParOf" srcId="{0C57C4B3-15B8-47A9-B9AC-A58EE58AB7A1}" destId="{13E5B162-3647-43E9-9A19-9D2EB766B731}" srcOrd="2" destOrd="0" presId="urn:microsoft.com/office/officeart/2008/layout/VerticalCurvedList"/>
    <dgm:cxn modelId="{38AA5402-2021-4B51-BC03-0FF01A799750}" type="presParOf" srcId="{0C57C4B3-15B8-47A9-B9AC-A58EE58AB7A1}" destId="{C3862DDE-EA93-4B12-9FDC-5BDD4AF9E684}" srcOrd="3" destOrd="0" presId="urn:microsoft.com/office/officeart/2008/layout/VerticalCurvedList"/>
    <dgm:cxn modelId="{849918CC-79A2-4EC8-B729-41854998238A}" type="presParOf" srcId="{1AD4612B-19A4-4BD7-823B-A1461B963AD4}" destId="{4999D0EB-126E-4D48-B659-01C409C75A99}" srcOrd="1" destOrd="0" presId="urn:microsoft.com/office/officeart/2008/layout/VerticalCurvedList"/>
    <dgm:cxn modelId="{D4566804-C3CF-44A4-9B12-7D98A76E07EA}" type="presParOf" srcId="{1AD4612B-19A4-4BD7-823B-A1461B963AD4}" destId="{2DDEAA20-B1A9-497E-90D0-10BB1B52CDBB}" srcOrd="2" destOrd="0" presId="urn:microsoft.com/office/officeart/2008/layout/VerticalCurvedList"/>
    <dgm:cxn modelId="{F4AFE533-4A97-4CAF-BC93-B2F903E7D4D8}" type="presParOf" srcId="{2DDEAA20-B1A9-497E-90D0-10BB1B52CDBB}" destId="{C6485CEC-A073-4F4B-85B0-D3AEACC3A52F}" srcOrd="0" destOrd="0" presId="urn:microsoft.com/office/officeart/2008/layout/VerticalCurvedList"/>
    <dgm:cxn modelId="{222A8F5F-B5F7-4C97-97ED-F3EBED2E03B2}" type="presParOf" srcId="{1AD4612B-19A4-4BD7-823B-A1461B963AD4}" destId="{471B5E15-D1B7-46ED-A942-5C9FDCB9BB74}" srcOrd="3" destOrd="0" presId="urn:microsoft.com/office/officeart/2008/layout/VerticalCurvedList"/>
    <dgm:cxn modelId="{48356311-80B6-41A4-B0FD-53F65603422C}" type="presParOf" srcId="{1AD4612B-19A4-4BD7-823B-A1461B963AD4}" destId="{412A6B3F-008F-4C64-979D-CD29D4EB9A9F}" srcOrd="4" destOrd="0" presId="urn:microsoft.com/office/officeart/2008/layout/VerticalCurvedList"/>
    <dgm:cxn modelId="{F0CD981A-D69B-4434-9F4F-A6234AAEA8E8}" type="presParOf" srcId="{412A6B3F-008F-4C64-979D-CD29D4EB9A9F}" destId="{70FC228F-DEA2-46F6-A55E-332326F59035}" srcOrd="0" destOrd="0" presId="urn:microsoft.com/office/officeart/2008/layout/VerticalCurvedList"/>
    <dgm:cxn modelId="{7EAE2F9E-419B-4631-8767-1AB9CFCF439D}" type="presParOf" srcId="{1AD4612B-19A4-4BD7-823B-A1461B963AD4}" destId="{AF7DFB2A-3484-48D9-B724-4AFC9CD61F2B}" srcOrd="5" destOrd="0" presId="urn:microsoft.com/office/officeart/2008/layout/VerticalCurvedList"/>
    <dgm:cxn modelId="{F496D7C8-B4E2-42BE-A47A-803388BED876}" type="presParOf" srcId="{1AD4612B-19A4-4BD7-823B-A1461B963AD4}" destId="{991CB0F8-8FAA-4EA4-AF43-2D22E521C51F}" srcOrd="6" destOrd="0" presId="urn:microsoft.com/office/officeart/2008/layout/VerticalCurvedList"/>
    <dgm:cxn modelId="{87A4C6BF-0141-4BF5-B637-B60E1B53BA98}" type="presParOf" srcId="{991CB0F8-8FAA-4EA4-AF43-2D22E521C51F}" destId="{5BEF0A52-02E0-4F1B-9600-E92AAE911DF7}" srcOrd="0" destOrd="0" presId="urn:microsoft.com/office/officeart/2008/layout/VerticalCurvedList"/>
    <dgm:cxn modelId="{C9F6A8D0-982D-4CC1-9EEF-3F79859F7017}" type="presParOf" srcId="{1AD4612B-19A4-4BD7-823B-A1461B963AD4}" destId="{2DACA2BD-B7B2-4BF4-98C7-6DF1D4A48D53}" srcOrd="7" destOrd="0" presId="urn:microsoft.com/office/officeart/2008/layout/VerticalCurvedList"/>
    <dgm:cxn modelId="{C9A7FC1E-3201-49F9-8886-5816ABF87BDF}" type="presParOf" srcId="{1AD4612B-19A4-4BD7-823B-A1461B963AD4}" destId="{F1A45363-A9A8-437E-A429-1487C1A7DE13}" srcOrd="8" destOrd="0" presId="urn:microsoft.com/office/officeart/2008/layout/VerticalCurvedList"/>
    <dgm:cxn modelId="{BDDCE4CE-842E-4D72-9648-67D668BBEE7E}" type="presParOf" srcId="{F1A45363-A9A8-437E-A429-1487C1A7DE13}" destId="{8C418AC1-1351-467D-AB0A-6510E5BFE53B}" srcOrd="0" destOrd="0" presId="urn:microsoft.com/office/officeart/2008/layout/VerticalCurvedList"/>
    <dgm:cxn modelId="{E8FA3497-3D3F-4A3E-9506-4A47931E324D}" type="presParOf" srcId="{1AD4612B-19A4-4BD7-823B-A1461B963AD4}" destId="{C544E110-107C-4287-8545-54504AB2F669}" srcOrd="9" destOrd="0" presId="urn:microsoft.com/office/officeart/2008/layout/VerticalCurvedList"/>
    <dgm:cxn modelId="{AFF44F49-1C8C-4C60-B6D3-9C79F4B52F72}" type="presParOf" srcId="{1AD4612B-19A4-4BD7-823B-A1461B963AD4}" destId="{885EE501-059C-4B2D-9B3E-7918D485405F}" srcOrd="10" destOrd="0" presId="urn:microsoft.com/office/officeart/2008/layout/VerticalCurvedList"/>
    <dgm:cxn modelId="{4BFD3D38-12F1-4556-A64C-142E6DAD2D44}" type="presParOf" srcId="{885EE501-059C-4B2D-9B3E-7918D485405F}" destId="{59EA52C4-ABA0-4AE1-9BF3-3FABA2BB2D82}" srcOrd="0" destOrd="0" presId="urn:microsoft.com/office/officeart/2008/layout/VerticalCurvedList"/>
    <dgm:cxn modelId="{6BE1273B-C2EF-4E92-9AE9-E948A16D8BAD}" type="presParOf" srcId="{1AD4612B-19A4-4BD7-823B-A1461B963AD4}" destId="{F19CB156-CCAC-481D-9DD5-58986CA9DBED}" srcOrd="11" destOrd="0" presId="urn:microsoft.com/office/officeart/2008/layout/VerticalCurvedList"/>
    <dgm:cxn modelId="{7CE63A6A-30A1-4CC9-970E-A02FA54F6526}" type="presParOf" srcId="{1AD4612B-19A4-4BD7-823B-A1461B963AD4}" destId="{1ECCD917-6557-4906-9373-52F5706A8DA8}" srcOrd="12" destOrd="0" presId="urn:microsoft.com/office/officeart/2008/layout/VerticalCurvedList"/>
    <dgm:cxn modelId="{FF95043C-E438-4E18-A8C2-7ABBB6F5562B}" type="presParOf" srcId="{1ECCD917-6557-4906-9373-52F5706A8DA8}" destId="{6F402F3A-406A-4FE1-A459-26A2B96857A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9D00A0-72CF-4A77-A830-1AD6EC5585B3}" type="doc">
      <dgm:prSet loTypeId="urn:microsoft.com/office/officeart/2005/8/layout/vList4" loCatId="picture" qsTypeId="urn:microsoft.com/office/officeart/2005/8/quickstyle/simple1" qsCatId="simple" csTypeId="urn:microsoft.com/office/officeart/2005/8/colors/colorful3" csCatId="colorful" phldr="1"/>
      <dgm:spPr/>
      <dgm:t>
        <a:bodyPr/>
        <a:lstStyle/>
        <a:p>
          <a:endParaRPr lang="en-US"/>
        </a:p>
      </dgm:t>
    </dgm:pt>
    <dgm:pt modelId="{6392614C-6CAA-49FA-9BB0-D06551A8E3F3}">
      <dgm:prSet phldrT="[Text]"/>
      <dgm:spPr/>
      <dgm:t>
        <a:bodyPr/>
        <a:lstStyle/>
        <a:p>
          <a:pPr marL="0" indent="0" rtl="0"/>
          <a:r>
            <a:rPr lang="en-US" dirty="0" smtClean="0">
              <a:latin typeface="Candara" panose="020E0502030303020204" pitchFamily="34" charset="0"/>
            </a:rPr>
            <a:t>Stay calm!</a:t>
          </a:r>
          <a:endParaRPr lang="en-US" dirty="0">
            <a:latin typeface="Candara" panose="020E0502030303020204" pitchFamily="34" charset="0"/>
          </a:endParaRPr>
        </a:p>
      </dgm:t>
    </dgm:pt>
    <dgm:pt modelId="{0A1E6D27-DC1E-4424-BE25-6778F0FC4F7D}" type="parTrans" cxnId="{5A0D6206-1FA2-4C4B-9E0A-E51B864DC896}">
      <dgm:prSet/>
      <dgm:spPr/>
      <dgm:t>
        <a:bodyPr/>
        <a:lstStyle/>
        <a:p>
          <a:endParaRPr lang="en-US"/>
        </a:p>
      </dgm:t>
    </dgm:pt>
    <dgm:pt modelId="{58C7C2D0-6D7A-43D4-80A2-491D1E6E698E}" type="sibTrans" cxnId="{5A0D6206-1FA2-4C4B-9E0A-E51B864DC896}">
      <dgm:prSet/>
      <dgm:spPr/>
      <dgm:t>
        <a:bodyPr/>
        <a:lstStyle/>
        <a:p>
          <a:endParaRPr lang="en-US"/>
        </a:p>
      </dgm:t>
    </dgm:pt>
    <dgm:pt modelId="{92FCEC52-F600-4714-ADFE-AD77EE0B6229}">
      <dgm:prSet phldrT="[Text]"/>
      <dgm:spPr/>
      <dgm:t>
        <a:bodyPr/>
        <a:lstStyle/>
        <a:p>
          <a:pPr rtl="0"/>
          <a:r>
            <a:rPr lang="en-GB" baseline="0" dirty="0" smtClean="0">
              <a:latin typeface="Candara" panose="020E0502030303020204" pitchFamily="34" charset="0"/>
            </a:rPr>
            <a:t>If someone is dominating the discussion, summarise and invite others’ feedback.</a:t>
          </a:r>
          <a:endParaRPr lang="en-US" dirty="0">
            <a:latin typeface="Candara" panose="020E0502030303020204" pitchFamily="34" charset="0"/>
          </a:endParaRPr>
        </a:p>
      </dgm:t>
    </dgm:pt>
    <dgm:pt modelId="{39F4C65A-74E0-4A6F-A425-703F5AB5C9E3}" type="parTrans" cxnId="{84560119-87B4-44DB-A3A8-0E3AA06AE7B9}">
      <dgm:prSet/>
      <dgm:spPr/>
      <dgm:t>
        <a:bodyPr/>
        <a:lstStyle/>
        <a:p>
          <a:endParaRPr lang="en-US"/>
        </a:p>
      </dgm:t>
    </dgm:pt>
    <dgm:pt modelId="{5CE956AD-D35E-4C5B-848F-FBD86D5755A7}" type="sibTrans" cxnId="{84560119-87B4-44DB-A3A8-0E3AA06AE7B9}">
      <dgm:prSet/>
      <dgm:spPr/>
      <dgm:t>
        <a:bodyPr/>
        <a:lstStyle/>
        <a:p>
          <a:endParaRPr lang="en-US"/>
        </a:p>
      </dgm:t>
    </dgm:pt>
    <dgm:pt modelId="{78044A8B-E460-4A7D-BB76-90E5F279D6F0}">
      <dgm:prSet phldrT="[Text]"/>
      <dgm:spPr/>
      <dgm:t>
        <a:bodyPr/>
        <a:lstStyle/>
        <a:p>
          <a:r>
            <a:rPr lang="en-GB" baseline="0" dirty="0" smtClean="0">
              <a:latin typeface="Candara" panose="020E0502030303020204" pitchFamily="34" charset="0"/>
            </a:rPr>
            <a:t>If a person seems hostile or antagonistic, asked to repeat what they have said to reframe it in a positive way.</a:t>
          </a:r>
          <a:endParaRPr lang="en-US" dirty="0">
            <a:latin typeface="Candara" panose="020E0502030303020204" pitchFamily="34" charset="0"/>
          </a:endParaRPr>
        </a:p>
      </dgm:t>
    </dgm:pt>
    <dgm:pt modelId="{E537A457-C40D-4677-BB77-12187448CCCA}" type="parTrans" cxnId="{B5F08B62-C05F-47E2-9FDE-4A1563118793}">
      <dgm:prSet/>
      <dgm:spPr/>
      <dgm:t>
        <a:bodyPr/>
        <a:lstStyle/>
        <a:p>
          <a:endParaRPr lang="en-US"/>
        </a:p>
      </dgm:t>
    </dgm:pt>
    <dgm:pt modelId="{2E8C6C5B-D893-4338-B89A-945CCFB38946}" type="sibTrans" cxnId="{B5F08B62-C05F-47E2-9FDE-4A1563118793}">
      <dgm:prSet/>
      <dgm:spPr/>
      <dgm:t>
        <a:bodyPr/>
        <a:lstStyle/>
        <a:p>
          <a:endParaRPr lang="en-US"/>
        </a:p>
      </dgm:t>
    </dgm:pt>
    <dgm:pt modelId="{9BAC446E-EE0B-4059-A51A-67960B901ECE}" type="pres">
      <dgm:prSet presAssocID="{719D00A0-72CF-4A77-A830-1AD6EC5585B3}" presName="linear" presStyleCnt="0">
        <dgm:presLayoutVars>
          <dgm:dir/>
          <dgm:resizeHandles val="exact"/>
        </dgm:presLayoutVars>
      </dgm:prSet>
      <dgm:spPr/>
      <dgm:t>
        <a:bodyPr/>
        <a:lstStyle/>
        <a:p>
          <a:endParaRPr lang="en-US"/>
        </a:p>
      </dgm:t>
    </dgm:pt>
    <dgm:pt modelId="{1EC4DDD9-94A2-45CC-9C44-F2502521984A}" type="pres">
      <dgm:prSet presAssocID="{6392614C-6CAA-49FA-9BB0-D06551A8E3F3}" presName="comp" presStyleCnt="0"/>
      <dgm:spPr/>
    </dgm:pt>
    <dgm:pt modelId="{0B38EDF2-BFDC-408D-B3CD-6E84A28EBDEE}" type="pres">
      <dgm:prSet presAssocID="{6392614C-6CAA-49FA-9BB0-D06551A8E3F3}" presName="box" presStyleLbl="node1" presStyleIdx="0" presStyleCnt="3"/>
      <dgm:spPr/>
      <dgm:t>
        <a:bodyPr/>
        <a:lstStyle/>
        <a:p>
          <a:endParaRPr lang="en-US"/>
        </a:p>
      </dgm:t>
    </dgm:pt>
    <dgm:pt modelId="{E9848F52-DAFA-4819-9FA9-0504FE58C072}" type="pres">
      <dgm:prSet presAssocID="{6392614C-6CAA-49FA-9BB0-D06551A8E3F3}" presName="img" presStyleLbl="fgImgPlace1" presStyleIdx="0" presStyleCnt="3"/>
      <dgm:spPr/>
    </dgm:pt>
    <dgm:pt modelId="{C6BC0191-D253-40DB-B4A2-98AD55F0B28E}" type="pres">
      <dgm:prSet presAssocID="{6392614C-6CAA-49FA-9BB0-D06551A8E3F3}" presName="text" presStyleLbl="node1" presStyleIdx="0" presStyleCnt="3">
        <dgm:presLayoutVars>
          <dgm:bulletEnabled val="1"/>
        </dgm:presLayoutVars>
      </dgm:prSet>
      <dgm:spPr/>
      <dgm:t>
        <a:bodyPr/>
        <a:lstStyle/>
        <a:p>
          <a:endParaRPr lang="en-US"/>
        </a:p>
      </dgm:t>
    </dgm:pt>
    <dgm:pt modelId="{2CA69AC6-586C-444E-B51D-9B13F942F1CC}" type="pres">
      <dgm:prSet presAssocID="{58C7C2D0-6D7A-43D4-80A2-491D1E6E698E}" presName="spacer" presStyleCnt="0"/>
      <dgm:spPr/>
    </dgm:pt>
    <dgm:pt modelId="{77E4103F-03BB-4E4A-BA2C-B545F9B0E0A1}" type="pres">
      <dgm:prSet presAssocID="{92FCEC52-F600-4714-ADFE-AD77EE0B6229}" presName="comp" presStyleCnt="0"/>
      <dgm:spPr/>
    </dgm:pt>
    <dgm:pt modelId="{CE1BC65F-9186-400A-933D-5B251B9134F3}" type="pres">
      <dgm:prSet presAssocID="{92FCEC52-F600-4714-ADFE-AD77EE0B6229}" presName="box" presStyleLbl="node1" presStyleIdx="1" presStyleCnt="3"/>
      <dgm:spPr/>
      <dgm:t>
        <a:bodyPr/>
        <a:lstStyle/>
        <a:p>
          <a:endParaRPr lang="en-US"/>
        </a:p>
      </dgm:t>
    </dgm:pt>
    <dgm:pt modelId="{13C7F288-092A-4874-8522-A8414B1D9F9E}" type="pres">
      <dgm:prSet presAssocID="{92FCEC52-F600-4714-ADFE-AD77EE0B6229}" presName="img" presStyleLbl="fgImgPlace1" presStyleIdx="1" presStyleCnt="3"/>
      <dgm:spPr/>
    </dgm:pt>
    <dgm:pt modelId="{C68AAD3D-202D-4F18-92A6-B30FC1276932}" type="pres">
      <dgm:prSet presAssocID="{92FCEC52-F600-4714-ADFE-AD77EE0B6229}" presName="text" presStyleLbl="node1" presStyleIdx="1" presStyleCnt="3">
        <dgm:presLayoutVars>
          <dgm:bulletEnabled val="1"/>
        </dgm:presLayoutVars>
      </dgm:prSet>
      <dgm:spPr/>
      <dgm:t>
        <a:bodyPr/>
        <a:lstStyle/>
        <a:p>
          <a:endParaRPr lang="en-US"/>
        </a:p>
      </dgm:t>
    </dgm:pt>
    <dgm:pt modelId="{7D79F9D1-3E73-4BE0-8684-A8F398A101C7}" type="pres">
      <dgm:prSet presAssocID="{5CE956AD-D35E-4C5B-848F-FBD86D5755A7}" presName="spacer" presStyleCnt="0"/>
      <dgm:spPr/>
    </dgm:pt>
    <dgm:pt modelId="{DF57D288-4D15-4CFB-9679-F8E0B416C90A}" type="pres">
      <dgm:prSet presAssocID="{78044A8B-E460-4A7D-BB76-90E5F279D6F0}" presName="comp" presStyleCnt="0"/>
      <dgm:spPr/>
    </dgm:pt>
    <dgm:pt modelId="{C3552865-001A-4458-BF39-0B0695B42606}" type="pres">
      <dgm:prSet presAssocID="{78044A8B-E460-4A7D-BB76-90E5F279D6F0}" presName="box" presStyleLbl="node1" presStyleIdx="2" presStyleCnt="3"/>
      <dgm:spPr/>
      <dgm:t>
        <a:bodyPr/>
        <a:lstStyle/>
        <a:p>
          <a:endParaRPr lang="en-US"/>
        </a:p>
      </dgm:t>
    </dgm:pt>
    <dgm:pt modelId="{F9EB8BB2-E532-426E-93BC-95A39F488D29}" type="pres">
      <dgm:prSet presAssocID="{78044A8B-E460-4A7D-BB76-90E5F279D6F0}" presName="img" presStyleLbl="fgImgPlace1" presStyleIdx="2" presStyleCnt="3"/>
      <dgm:spPr/>
    </dgm:pt>
    <dgm:pt modelId="{60993249-0365-40FA-AF23-C89C9A955934}" type="pres">
      <dgm:prSet presAssocID="{78044A8B-E460-4A7D-BB76-90E5F279D6F0}" presName="text" presStyleLbl="node1" presStyleIdx="2" presStyleCnt="3">
        <dgm:presLayoutVars>
          <dgm:bulletEnabled val="1"/>
        </dgm:presLayoutVars>
      </dgm:prSet>
      <dgm:spPr/>
      <dgm:t>
        <a:bodyPr/>
        <a:lstStyle/>
        <a:p>
          <a:endParaRPr lang="en-US"/>
        </a:p>
      </dgm:t>
    </dgm:pt>
  </dgm:ptLst>
  <dgm:cxnLst>
    <dgm:cxn modelId="{5A0D6206-1FA2-4C4B-9E0A-E51B864DC896}" srcId="{719D00A0-72CF-4A77-A830-1AD6EC5585B3}" destId="{6392614C-6CAA-49FA-9BB0-D06551A8E3F3}" srcOrd="0" destOrd="0" parTransId="{0A1E6D27-DC1E-4424-BE25-6778F0FC4F7D}" sibTransId="{58C7C2D0-6D7A-43D4-80A2-491D1E6E698E}"/>
    <dgm:cxn modelId="{AF687714-171D-4CB9-9E84-A1AD43D08297}" type="presOf" srcId="{719D00A0-72CF-4A77-A830-1AD6EC5585B3}" destId="{9BAC446E-EE0B-4059-A51A-67960B901ECE}" srcOrd="0" destOrd="0" presId="urn:microsoft.com/office/officeart/2005/8/layout/vList4"/>
    <dgm:cxn modelId="{3F3056E5-E9DB-4CE8-96D8-AB5CA9DC37A8}" type="presOf" srcId="{6392614C-6CAA-49FA-9BB0-D06551A8E3F3}" destId="{0B38EDF2-BFDC-408D-B3CD-6E84A28EBDEE}" srcOrd="0" destOrd="0" presId="urn:microsoft.com/office/officeart/2005/8/layout/vList4"/>
    <dgm:cxn modelId="{6C946892-8CAD-41E2-BD41-8ABE8A675297}" type="presOf" srcId="{92FCEC52-F600-4714-ADFE-AD77EE0B6229}" destId="{CE1BC65F-9186-400A-933D-5B251B9134F3}" srcOrd="0" destOrd="0" presId="urn:microsoft.com/office/officeart/2005/8/layout/vList4"/>
    <dgm:cxn modelId="{B5F08B62-C05F-47E2-9FDE-4A1563118793}" srcId="{719D00A0-72CF-4A77-A830-1AD6EC5585B3}" destId="{78044A8B-E460-4A7D-BB76-90E5F279D6F0}" srcOrd="2" destOrd="0" parTransId="{E537A457-C40D-4677-BB77-12187448CCCA}" sibTransId="{2E8C6C5B-D893-4338-B89A-945CCFB38946}"/>
    <dgm:cxn modelId="{A9B13932-CF6C-494B-9407-57D99740B6CA}" type="presOf" srcId="{78044A8B-E460-4A7D-BB76-90E5F279D6F0}" destId="{60993249-0365-40FA-AF23-C89C9A955934}" srcOrd="1" destOrd="0" presId="urn:microsoft.com/office/officeart/2005/8/layout/vList4"/>
    <dgm:cxn modelId="{5813F1BF-E6D1-4DA1-B776-BF530E4DA10A}" type="presOf" srcId="{78044A8B-E460-4A7D-BB76-90E5F279D6F0}" destId="{C3552865-001A-4458-BF39-0B0695B42606}" srcOrd="0" destOrd="0" presId="urn:microsoft.com/office/officeart/2005/8/layout/vList4"/>
    <dgm:cxn modelId="{7F30860B-29F5-4317-B852-05A5FF995716}" type="presOf" srcId="{6392614C-6CAA-49FA-9BB0-D06551A8E3F3}" destId="{C6BC0191-D253-40DB-B4A2-98AD55F0B28E}" srcOrd="1" destOrd="0" presId="urn:microsoft.com/office/officeart/2005/8/layout/vList4"/>
    <dgm:cxn modelId="{246749E9-D485-4FF3-9E26-113C975F1550}" type="presOf" srcId="{92FCEC52-F600-4714-ADFE-AD77EE0B6229}" destId="{C68AAD3D-202D-4F18-92A6-B30FC1276932}" srcOrd="1" destOrd="0" presId="urn:microsoft.com/office/officeart/2005/8/layout/vList4"/>
    <dgm:cxn modelId="{84560119-87B4-44DB-A3A8-0E3AA06AE7B9}" srcId="{719D00A0-72CF-4A77-A830-1AD6EC5585B3}" destId="{92FCEC52-F600-4714-ADFE-AD77EE0B6229}" srcOrd="1" destOrd="0" parTransId="{39F4C65A-74E0-4A6F-A425-703F5AB5C9E3}" sibTransId="{5CE956AD-D35E-4C5B-848F-FBD86D5755A7}"/>
    <dgm:cxn modelId="{5C5CB8B3-D522-4043-87CB-BC76F412FEBE}" type="presParOf" srcId="{9BAC446E-EE0B-4059-A51A-67960B901ECE}" destId="{1EC4DDD9-94A2-45CC-9C44-F2502521984A}" srcOrd="0" destOrd="0" presId="urn:microsoft.com/office/officeart/2005/8/layout/vList4"/>
    <dgm:cxn modelId="{2BC37D21-1FD4-4736-A53F-AFBF1F267FEB}" type="presParOf" srcId="{1EC4DDD9-94A2-45CC-9C44-F2502521984A}" destId="{0B38EDF2-BFDC-408D-B3CD-6E84A28EBDEE}" srcOrd="0" destOrd="0" presId="urn:microsoft.com/office/officeart/2005/8/layout/vList4"/>
    <dgm:cxn modelId="{59BE388D-C606-43EC-9C7F-F71B04284986}" type="presParOf" srcId="{1EC4DDD9-94A2-45CC-9C44-F2502521984A}" destId="{E9848F52-DAFA-4819-9FA9-0504FE58C072}" srcOrd="1" destOrd="0" presId="urn:microsoft.com/office/officeart/2005/8/layout/vList4"/>
    <dgm:cxn modelId="{0A700A3D-F5CA-4A0F-A2D4-FBAEB2D89370}" type="presParOf" srcId="{1EC4DDD9-94A2-45CC-9C44-F2502521984A}" destId="{C6BC0191-D253-40DB-B4A2-98AD55F0B28E}" srcOrd="2" destOrd="0" presId="urn:microsoft.com/office/officeart/2005/8/layout/vList4"/>
    <dgm:cxn modelId="{70AF9A57-CCD9-4F00-AF7A-F2907DADCA2D}" type="presParOf" srcId="{9BAC446E-EE0B-4059-A51A-67960B901ECE}" destId="{2CA69AC6-586C-444E-B51D-9B13F942F1CC}" srcOrd="1" destOrd="0" presId="urn:microsoft.com/office/officeart/2005/8/layout/vList4"/>
    <dgm:cxn modelId="{2B667886-3115-4DA3-8A93-886FBFA9EB29}" type="presParOf" srcId="{9BAC446E-EE0B-4059-A51A-67960B901ECE}" destId="{77E4103F-03BB-4E4A-BA2C-B545F9B0E0A1}" srcOrd="2" destOrd="0" presId="urn:microsoft.com/office/officeart/2005/8/layout/vList4"/>
    <dgm:cxn modelId="{6A4B639C-C565-41B6-A990-31D784D56642}" type="presParOf" srcId="{77E4103F-03BB-4E4A-BA2C-B545F9B0E0A1}" destId="{CE1BC65F-9186-400A-933D-5B251B9134F3}" srcOrd="0" destOrd="0" presId="urn:microsoft.com/office/officeart/2005/8/layout/vList4"/>
    <dgm:cxn modelId="{71CD41C4-D044-43D0-A888-CA4B11B05E47}" type="presParOf" srcId="{77E4103F-03BB-4E4A-BA2C-B545F9B0E0A1}" destId="{13C7F288-092A-4874-8522-A8414B1D9F9E}" srcOrd="1" destOrd="0" presId="urn:microsoft.com/office/officeart/2005/8/layout/vList4"/>
    <dgm:cxn modelId="{3C2A0D10-934C-40A7-9F5D-E3FB51B6A916}" type="presParOf" srcId="{77E4103F-03BB-4E4A-BA2C-B545F9B0E0A1}" destId="{C68AAD3D-202D-4F18-92A6-B30FC1276932}" srcOrd="2" destOrd="0" presId="urn:microsoft.com/office/officeart/2005/8/layout/vList4"/>
    <dgm:cxn modelId="{22DAF3DA-7929-4EA1-A6F7-74854097E1C1}" type="presParOf" srcId="{9BAC446E-EE0B-4059-A51A-67960B901ECE}" destId="{7D79F9D1-3E73-4BE0-8684-A8F398A101C7}" srcOrd="3" destOrd="0" presId="urn:microsoft.com/office/officeart/2005/8/layout/vList4"/>
    <dgm:cxn modelId="{27CAC449-E743-42B0-9890-1780A3CC1DB8}" type="presParOf" srcId="{9BAC446E-EE0B-4059-A51A-67960B901ECE}" destId="{DF57D288-4D15-4CFB-9679-F8E0B416C90A}" srcOrd="4" destOrd="0" presId="urn:microsoft.com/office/officeart/2005/8/layout/vList4"/>
    <dgm:cxn modelId="{29F97310-FE8A-470E-948F-BDA08B4A0A8D}" type="presParOf" srcId="{DF57D288-4D15-4CFB-9679-F8E0B416C90A}" destId="{C3552865-001A-4458-BF39-0B0695B42606}" srcOrd="0" destOrd="0" presId="urn:microsoft.com/office/officeart/2005/8/layout/vList4"/>
    <dgm:cxn modelId="{E2C95FED-1EC0-484D-A0DB-CEB1369FCFDF}" type="presParOf" srcId="{DF57D288-4D15-4CFB-9679-F8E0B416C90A}" destId="{F9EB8BB2-E532-426E-93BC-95A39F488D29}" srcOrd="1" destOrd="0" presId="urn:microsoft.com/office/officeart/2005/8/layout/vList4"/>
    <dgm:cxn modelId="{72C3FBA8-D50E-4142-B4AF-9E1E1ED3B027}" type="presParOf" srcId="{DF57D288-4D15-4CFB-9679-F8E0B416C90A}" destId="{60993249-0365-40FA-AF23-C89C9A95593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9D00A0-72CF-4A77-A830-1AD6EC5585B3}" type="doc">
      <dgm:prSet loTypeId="urn:microsoft.com/office/officeart/2005/8/layout/vList4" loCatId="picture" qsTypeId="urn:microsoft.com/office/officeart/2005/8/quickstyle/simple1" qsCatId="simple" csTypeId="urn:microsoft.com/office/officeart/2005/8/colors/colorful4" csCatId="colorful" phldr="1"/>
      <dgm:spPr/>
      <dgm:t>
        <a:bodyPr/>
        <a:lstStyle/>
        <a:p>
          <a:endParaRPr lang="en-US"/>
        </a:p>
      </dgm:t>
    </dgm:pt>
    <dgm:pt modelId="{FCBE1DA9-B3AC-48C2-9107-E8A61CB79C92}">
      <dgm:prSet phldrT="[Text]"/>
      <dgm:spPr/>
      <dgm:t>
        <a:bodyPr/>
        <a:lstStyle/>
        <a:p>
          <a:pPr marL="0" indent="0"/>
          <a:r>
            <a:rPr lang="en-GB" dirty="0" smtClean="0">
              <a:latin typeface="Candara" panose="020E0502030303020204" pitchFamily="34" charset="0"/>
            </a:rPr>
            <a:t>Stay informed about current GBV research, statistics, news and intervention practices.</a:t>
          </a:r>
          <a:endParaRPr lang="en-US" dirty="0">
            <a:latin typeface="Candara" panose="020E0502030303020204" pitchFamily="34" charset="0"/>
          </a:endParaRPr>
        </a:p>
      </dgm:t>
    </dgm:pt>
    <dgm:pt modelId="{C3F631D4-5B39-4EA6-97C9-9CE57A1593A2}" type="parTrans" cxnId="{87CECCA5-9BD7-4851-92AF-73C3FE9CB2A5}">
      <dgm:prSet/>
      <dgm:spPr/>
      <dgm:t>
        <a:bodyPr/>
        <a:lstStyle/>
        <a:p>
          <a:endParaRPr lang="en-US"/>
        </a:p>
      </dgm:t>
    </dgm:pt>
    <dgm:pt modelId="{A25BE4B4-B7D3-4B84-8B3E-EA75979ABE99}" type="sibTrans" cxnId="{87CECCA5-9BD7-4851-92AF-73C3FE9CB2A5}">
      <dgm:prSet/>
      <dgm:spPr/>
      <dgm:t>
        <a:bodyPr/>
        <a:lstStyle/>
        <a:p>
          <a:endParaRPr lang="en-US"/>
        </a:p>
      </dgm:t>
    </dgm:pt>
    <dgm:pt modelId="{B94BEA3C-1CF0-4CB0-8B73-05B754A6F86A}">
      <dgm:prSet phldrT="[Text]"/>
      <dgm:spPr/>
      <dgm:t>
        <a:bodyPr/>
        <a:lstStyle/>
        <a:p>
          <a:pPr rtl="0"/>
          <a:r>
            <a:rPr lang="en-US" dirty="0" smtClean="0">
              <a:latin typeface="Candara" panose="020E0502030303020204" pitchFamily="34" charset="0"/>
            </a:rPr>
            <a:t>Involve the group in responding to tricky questions or scenarios.</a:t>
          </a:r>
          <a:endParaRPr lang="en-US" dirty="0">
            <a:latin typeface="Candara" panose="020E0502030303020204" pitchFamily="34" charset="0"/>
          </a:endParaRPr>
        </a:p>
      </dgm:t>
    </dgm:pt>
    <dgm:pt modelId="{020451AF-465D-4E78-8AC2-67B92DA14C01}" type="parTrans" cxnId="{8730A4A7-B558-4BB1-B483-E19967A50FA7}">
      <dgm:prSet/>
      <dgm:spPr/>
      <dgm:t>
        <a:bodyPr/>
        <a:lstStyle/>
        <a:p>
          <a:endParaRPr lang="en-US"/>
        </a:p>
      </dgm:t>
    </dgm:pt>
    <dgm:pt modelId="{9113B71B-AF93-4AAB-B53B-37C24F4D351B}" type="sibTrans" cxnId="{8730A4A7-B558-4BB1-B483-E19967A50FA7}">
      <dgm:prSet/>
      <dgm:spPr/>
      <dgm:t>
        <a:bodyPr/>
        <a:lstStyle/>
        <a:p>
          <a:endParaRPr lang="en-US"/>
        </a:p>
      </dgm:t>
    </dgm:pt>
    <dgm:pt modelId="{2F8E6E47-B607-4295-8DFC-1425AFE355F0}">
      <dgm:prSet phldrT="[Text]"/>
      <dgm:spPr/>
      <dgm:t>
        <a:bodyPr/>
        <a:lstStyle/>
        <a:p>
          <a:pPr rtl="0"/>
          <a:r>
            <a:rPr lang="en-GB" baseline="0" dirty="0" smtClean="0">
              <a:latin typeface="Candara" panose="020E0502030303020204" pitchFamily="34" charset="0"/>
            </a:rPr>
            <a:t>Frame your responses positively. Focus on behaviour or contextual factors rather than people.</a:t>
          </a:r>
          <a:endParaRPr lang="en-US" dirty="0">
            <a:latin typeface="Candara" panose="020E0502030303020204" pitchFamily="34" charset="0"/>
          </a:endParaRPr>
        </a:p>
      </dgm:t>
    </dgm:pt>
    <dgm:pt modelId="{5D5A7BBE-6F6F-41BF-A699-0D97B9FB85A2}" type="parTrans" cxnId="{7D330E1B-CFD4-44E5-8158-D992FA466F75}">
      <dgm:prSet/>
      <dgm:spPr/>
      <dgm:t>
        <a:bodyPr/>
        <a:lstStyle/>
        <a:p>
          <a:endParaRPr lang="en-US"/>
        </a:p>
      </dgm:t>
    </dgm:pt>
    <dgm:pt modelId="{0FFACD94-D38B-4904-9168-48BC96B6F6A5}" type="sibTrans" cxnId="{7D330E1B-CFD4-44E5-8158-D992FA466F75}">
      <dgm:prSet/>
      <dgm:spPr/>
      <dgm:t>
        <a:bodyPr/>
        <a:lstStyle/>
        <a:p>
          <a:endParaRPr lang="en-US"/>
        </a:p>
      </dgm:t>
    </dgm:pt>
    <dgm:pt modelId="{9BAC446E-EE0B-4059-A51A-67960B901ECE}" type="pres">
      <dgm:prSet presAssocID="{719D00A0-72CF-4A77-A830-1AD6EC5585B3}" presName="linear" presStyleCnt="0">
        <dgm:presLayoutVars>
          <dgm:dir/>
          <dgm:resizeHandles val="exact"/>
        </dgm:presLayoutVars>
      </dgm:prSet>
      <dgm:spPr/>
      <dgm:t>
        <a:bodyPr/>
        <a:lstStyle/>
        <a:p>
          <a:endParaRPr lang="en-US"/>
        </a:p>
      </dgm:t>
    </dgm:pt>
    <dgm:pt modelId="{2691D7EB-AEAC-478D-A5A2-7F47D8EA525F}" type="pres">
      <dgm:prSet presAssocID="{FCBE1DA9-B3AC-48C2-9107-E8A61CB79C92}" presName="comp" presStyleCnt="0"/>
      <dgm:spPr/>
      <dgm:t>
        <a:bodyPr/>
        <a:lstStyle/>
        <a:p>
          <a:endParaRPr lang="en-US"/>
        </a:p>
      </dgm:t>
    </dgm:pt>
    <dgm:pt modelId="{3AED2E58-02AC-4CEF-91EF-B6167720F228}" type="pres">
      <dgm:prSet presAssocID="{FCBE1DA9-B3AC-48C2-9107-E8A61CB79C92}" presName="box" presStyleLbl="node1" presStyleIdx="0" presStyleCnt="3"/>
      <dgm:spPr/>
      <dgm:t>
        <a:bodyPr/>
        <a:lstStyle/>
        <a:p>
          <a:endParaRPr lang="en-US"/>
        </a:p>
      </dgm:t>
    </dgm:pt>
    <dgm:pt modelId="{1C73C717-55D0-4FAD-B23F-4EC85AD7A4C2}" type="pres">
      <dgm:prSet presAssocID="{FCBE1DA9-B3AC-48C2-9107-E8A61CB79C92}" presName="img" presStyleLbl="fgImgPlace1" presStyleIdx="0" presStyleCnt="3"/>
      <dgm:spPr/>
      <dgm:t>
        <a:bodyPr/>
        <a:lstStyle/>
        <a:p>
          <a:endParaRPr lang="en-US"/>
        </a:p>
      </dgm:t>
    </dgm:pt>
    <dgm:pt modelId="{B638A808-A7FC-4CE1-975B-83A60FB8B8AE}" type="pres">
      <dgm:prSet presAssocID="{FCBE1DA9-B3AC-48C2-9107-E8A61CB79C92}" presName="text" presStyleLbl="node1" presStyleIdx="0" presStyleCnt="3">
        <dgm:presLayoutVars>
          <dgm:bulletEnabled val="1"/>
        </dgm:presLayoutVars>
      </dgm:prSet>
      <dgm:spPr/>
      <dgm:t>
        <a:bodyPr/>
        <a:lstStyle/>
        <a:p>
          <a:endParaRPr lang="en-US"/>
        </a:p>
      </dgm:t>
    </dgm:pt>
    <dgm:pt modelId="{5672FB7F-76EC-42CD-A12D-4D3C13DB5C56}" type="pres">
      <dgm:prSet presAssocID="{A25BE4B4-B7D3-4B84-8B3E-EA75979ABE99}" presName="spacer" presStyleCnt="0"/>
      <dgm:spPr/>
      <dgm:t>
        <a:bodyPr/>
        <a:lstStyle/>
        <a:p>
          <a:endParaRPr lang="en-US"/>
        </a:p>
      </dgm:t>
    </dgm:pt>
    <dgm:pt modelId="{A4F64BDA-B090-46AB-9E46-5C0B24DFA6C1}" type="pres">
      <dgm:prSet presAssocID="{B94BEA3C-1CF0-4CB0-8B73-05B754A6F86A}" presName="comp" presStyleCnt="0"/>
      <dgm:spPr/>
      <dgm:t>
        <a:bodyPr/>
        <a:lstStyle/>
        <a:p>
          <a:endParaRPr lang="en-US"/>
        </a:p>
      </dgm:t>
    </dgm:pt>
    <dgm:pt modelId="{E97FE96C-5F32-45DF-9ED3-4E4A9900BF26}" type="pres">
      <dgm:prSet presAssocID="{B94BEA3C-1CF0-4CB0-8B73-05B754A6F86A}" presName="box" presStyleLbl="node1" presStyleIdx="1" presStyleCnt="3"/>
      <dgm:spPr/>
      <dgm:t>
        <a:bodyPr/>
        <a:lstStyle/>
        <a:p>
          <a:endParaRPr lang="en-US"/>
        </a:p>
      </dgm:t>
    </dgm:pt>
    <dgm:pt modelId="{90C75203-6469-48D5-8304-F1B27CB5DF8F}" type="pres">
      <dgm:prSet presAssocID="{B94BEA3C-1CF0-4CB0-8B73-05B754A6F86A}" presName="img" presStyleLbl="fgImgPlace1" presStyleIdx="1" presStyleCnt="3"/>
      <dgm:spPr/>
      <dgm:t>
        <a:bodyPr/>
        <a:lstStyle/>
        <a:p>
          <a:endParaRPr lang="en-US"/>
        </a:p>
      </dgm:t>
    </dgm:pt>
    <dgm:pt modelId="{BEE56898-352A-4538-85C0-9D8ABC65CDBA}" type="pres">
      <dgm:prSet presAssocID="{B94BEA3C-1CF0-4CB0-8B73-05B754A6F86A}" presName="text" presStyleLbl="node1" presStyleIdx="1" presStyleCnt="3">
        <dgm:presLayoutVars>
          <dgm:bulletEnabled val="1"/>
        </dgm:presLayoutVars>
      </dgm:prSet>
      <dgm:spPr/>
      <dgm:t>
        <a:bodyPr/>
        <a:lstStyle/>
        <a:p>
          <a:endParaRPr lang="en-US"/>
        </a:p>
      </dgm:t>
    </dgm:pt>
    <dgm:pt modelId="{691E3D7A-1D39-40A6-9B8B-C3CF956294D2}" type="pres">
      <dgm:prSet presAssocID="{9113B71B-AF93-4AAB-B53B-37C24F4D351B}" presName="spacer" presStyleCnt="0"/>
      <dgm:spPr/>
      <dgm:t>
        <a:bodyPr/>
        <a:lstStyle/>
        <a:p>
          <a:endParaRPr lang="en-US"/>
        </a:p>
      </dgm:t>
    </dgm:pt>
    <dgm:pt modelId="{5CA6E13A-55A8-4AB1-B562-A7912D3685D3}" type="pres">
      <dgm:prSet presAssocID="{2F8E6E47-B607-4295-8DFC-1425AFE355F0}" presName="comp" presStyleCnt="0"/>
      <dgm:spPr/>
      <dgm:t>
        <a:bodyPr/>
        <a:lstStyle/>
        <a:p>
          <a:endParaRPr lang="en-US"/>
        </a:p>
      </dgm:t>
    </dgm:pt>
    <dgm:pt modelId="{214653FA-E5C9-4092-AAB4-218548F47836}" type="pres">
      <dgm:prSet presAssocID="{2F8E6E47-B607-4295-8DFC-1425AFE355F0}" presName="box" presStyleLbl="node1" presStyleIdx="2" presStyleCnt="3"/>
      <dgm:spPr/>
      <dgm:t>
        <a:bodyPr/>
        <a:lstStyle/>
        <a:p>
          <a:endParaRPr lang="en-US"/>
        </a:p>
      </dgm:t>
    </dgm:pt>
    <dgm:pt modelId="{E54BA66B-932F-433E-8A31-717C3F540ED3}" type="pres">
      <dgm:prSet presAssocID="{2F8E6E47-B607-4295-8DFC-1425AFE355F0}" presName="img" presStyleLbl="fgImgPlace1" presStyleIdx="2" presStyleCnt="3"/>
      <dgm:spPr/>
      <dgm:t>
        <a:bodyPr/>
        <a:lstStyle/>
        <a:p>
          <a:endParaRPr lang="en-US"/>
        </a:p>
      </dgm:t>
    </dgm:pt>
    <dgm:pt modelId="{ECB1F087-16B7-4973-9C2B-68880D606DF1}" type="pres">
      <dgm:prSet presAssocID="{2F8E6E47-B607-4295-8DFC-1425AFE355F0}" presName="text" presStyleLbl="node1" presStyleIdx="2" presStyleCnt="3">
        <dgm:presLayoutVars>
          <dgm:bulletEnabled val="1"/>
        </dgm:presLayoutVars>
      </dgm:prSet>
      <dgm:spPr/>
      <dgm:t>
        <a:bodyPr/>
        <a:lstStyle/>
        <a:p>
          <a:endParaRPr lang="en-US"/>
        </a:p>
      </dgm:t>
    </dgm:pt>
  </dgm:ptLst>
  <dgm:cxnLst>
    <dgm:cxn modelId="{AF687714-171D-4CB9-9E84-A1AD43D08297}" type="presOf" srcId="{719D00A0-72CF-4A77-A830-1AD6EC5585B3}" destId="{9BAC446E-EE0B-4059-A51A-67960B901ECE}" srcOrd="0" destOrd="0" presId="urn:microsoft.com/office/officeart/2005/8/layout/vList4"/>
    <dgm:cxn modelId="{DF536975-E9AB-48EA-86AD-3FA63F1667CE}" type="presOf" srcId="{FCBE1DA9-B3AC-48C2-9107-E8A61CB79C92}" destId="{3AED2E58-02AC-4CEF-91EF-B6167720F228}" srcOrd="0" destOrd="0" presId="urn:microsoft.com/office/officeart/2005/8/layout/vList4"/>
    <dgm:cxn modelId="{30415353-4500-4935-B0DA-3D8BF278E4BE}" type="presOf" srcId="{2F8E6E47-B607-4295-8DFC-1425AFE355F0}" destId="{ECB1F087-16B7-4973-9C2B-68880D606DF1}" srcOrd="1" destOrd="0" presId="urn:microsoft.com/office/officeart/2005/8/layout/vList4"/>
    <dgm:cxn modelId="{8A4297CF-FBF1-475F-98F7-64A7180219D5}" type="presOf" srcId="{B94BEA3C-1CF0-4CB0-8B73-05B754A6F86A}" destId="{E97FE96C-5F32-45DF-9ED3-4E4A9900BF26}" srcOrd="0" destOrd="0" presId="urn:microsoft.com/office/officeart/2005/8/layout/vList4"/>
    <dgm:cxn modelId="{48E372D3-44FA-411C-889E-BF24D8A208DC}" type="presOf" srcId="{FCBE1DA9-B3AC-48C2-9107-E8A61CB79C92}" destId="{B638A808-A7FC-4CE1-975B-83A60FB8B8AE}" srcOrd="1" destOrd="0" presId="urn:microsoft.com/office/officeart/2005/8/layout/vList4"/>
    <dgm:cxn modelId="{87CECCA5-9BD7-4851-92AF-73C3FE9CB2A5}" srcId="{719D00A0-72CF-4A77-A830-1AD6EC5585B3}" destId="{FCBE1DA9-B3AC-48C2-9107-E8A61CB79C92}" srcOrd="0" destOrd="0" parTransId="{C3F631D4-5B39-4EA6-97C9-9CE57A1593A2}" sibTransId="{A25BE4B4-B7D3-4B84-8B3E-EA75979ABE99}"/>
    <dgm:cxn modelId="{7D330E1B-CFD4-44E5-8158-D992FA466F75}" srcId="{719D00A0-72CF-4A77-A830-1AD6EC5585B3}" destId="{2F8E6E47-B607-4295-8DFC-1425AFE355F0}" srcOrd="2" destOrd="0" parTransId="{5D5A7BBE-6F6F-41BF-A699-0D97B9FB85A2}" sibTransId="{0FFACD94-D38B-4904-9168-48BC96B6F6A5}"/>
    <dgm:cxn modelId="{03E87178-950B-4936-BDD1-5A175A0627D2}" type="presOf" srcId="{B94BEA3C-1CF0-4CB0-8B73-05B754A6F86A}" destId="{BEE56898-352A-4538-85C0-9D8ABC65CDBA}" srcOrd="1" destOrd="0" presId="urn:microsoft.com/office/officeart/2005/8/layout/vList4"/>
    <dgm:cxn modelId="{8730A4A7-B558-4BB1-B483-E19967A50FA7}" srcId="{719D00A0-72CF-4A77-A830-1AD6EC5585B3}" destId="{B94BEA3C-1CF0-4CB0-8B73-05B754A6F86A}" srcOrd="1" destOrd="0" parTransId="{020451AF-465D-4E78-8AC2-67B92DA14C01}" sibTransId="{9113B71B-AF93-4AAB-B53B-37C24F4D351B}"/>
    <dgm:cxn modelId="{F2C69D9C-7D80-4B07-8B6A-0F7DD995C884}" type="presOf" srcId="{2F8E6E47-B607-4295-8DFC-1425AFE355F0}" destId="{214653FA-E5C9-4092-AAB4-218548F47836}" srcOrd="0" destOrd="0" presId="urn:microsoft.com/office/officeart/2005/8/layout/vList4"/>
    <dgm:cxn modelId="{BC9A28A5-A818-41ED-B72D-E858FC20FFAB}" type="presParOf" srcId="{9BAC446E-EE0B-4059-A51A-67960B901ECE}" destId="{2691D7EB-AEAC-478D-A5A2-7F47D8EA525F}" srcOrd="0" destOrd="0" presId="urn:microsoft.com/office/officeart/2005/8/layout/vList4"/>
    <dgm:cxn modelId="{C106E290-8462-4FD3-A66A-A810B25EC943}" type="presParOf" srcId="{2691D7EB-AEAC-478D-A5A2-7F47D8EA525F}" destId="{3AED2E58-02AC-4CEF-91EF-B6167720F228}" srcOrd="0" destOrd="0" presId="urn:microsoft.com/office/officeart/2005/8/layout/vList4"/>
    <dgm:cxn modelId="{0A51F25A-1B84-45E6-AC42-082F4FD0D732}" type="presParOf" srcId="{2691D7EB-AEAC-478D-A5A2-7F47D8EA525F}" destId="{1C73C717-55D0-4FAD-B23F-4EC85AD7A4C2}" srcOrd="1" destOrd="0" presId="urn:microsoft.com/office/officeart/2005/8/layout/vList4"/>
    <dgm:cxn modelId="{B7CB7FEA-21EB-47B1-B058-E3D701BEA8DD}" type="presParOf" srcId="{2691D7EB-AEAC-478D-A5A2-7F47D8EA525F}" destId="{B638A808-A7FC-4CE1-975B-83A60FB8B8AE}" srcOrd="2" destOrd="0" presId="urn:microsoft.com/office/officeart/2005/8/layout/vList4"/>
    <dgm:cxn modelId="{DF79CDB6-A7DF-46C7-9524-682D886DD65C}" type="presParOf" srcId="{9BAC446E-EE0B-4059-A51A-67960B901ECE}" destId="{5672FB7F-76EC-42CD-A12D-4D3C13DB5C56}" srcOrd="1" destOrd="0" presId="urn:microsoft.com/office/officeart/2005/8/layout/vList4"/>
    <dgm:cxn modelId="{DE3F0694-E225-431C-831F-A10F7F02A87C}" type="presParOf" srcId="{9BAC446E-EE0B-4059-A51A-67960B901ECE}" destId="{A4F64BDA-B090-46AB-9E46-5C0B24DFA6C1}" srcOrd="2" destOrd="0" presId="urn:microsoft.com/office/officeart/2005/8/layout/vList4"/>
    <dgm:cxn modelId="{3D067DB9-103A-4004-9825-E93DA45E1E96}" type="presParOf" srcId="{A4F64BDA-B090-46AB-9E46-5C0B24DFA6C1}" destId="{E97FE96C-5F32-45DF-9ED3-4E4A9900BF26}" srcOrd="0" destOrd="0" presId="urn:microsoft.com/office/officeart/2005/8/layout/vList4"/>
    <dgm:cxn modelId="{41F9B1C0-9A66-4209-9B95-73ACD9699AE6}" type="presParOf" srcId="{A4F64BDA-B090-46AB-9E46-5C0B24DFA6C1}" destId="{90C75203-6469-48D5-8304-F1B27CB5DF8F}" srcOrd="1" destOrd="0" presId="urn:microsoft.com/office/officeart/2005/8/layout/vList4"/>
    <dgm:cxn modelId="{7FD05096-BD3B-4541-9A2B-C3DA082CE212}" type="presParOf" srcId="{A4F64BDA-B090-46AB-9E46-5C0B24DFA6C1}" destId="{BEE56898-352A-4538-85C0-9D8ABC65CDBA}" srcOrd="2" destOrd="0" presId="urn:microsoft.com/office/officeart/2005/8/layout/vList4"/>
    <dgm:cxn modelId="{C11CF722-77A4-40CE-91EF-C7E164AF78E0}" type="presParOf" srcId="{9BAC446E-EE0B-4059-A51A-67960B901ECE}" destId="{691E3D7A-1D39-40A6-9B8B-C3CF956294D2}" srcOrd="3" destOrd="0" presId="urn:microsoft.com/office/officeart/2005/8/layout/vList4"/>
    <dgm:cxn modelId="{3AD5D72A-8894-4949-82F8-D128E84A68BF}" type="presParOf" srcId="{9BAC446E-EE0B-4059-A51A-67960B901ECE}" destId="{5CA6E13A-55A8-4AB1-B562-A7912D3685D3}" srcOrd="4" destOrd="0" presId="urn:microsoft.com/office/officeart/2005/8/layout/vList4"/>
    <dgm:cxn modelId="{26B8FDF5-7461-4461-BA41-59872F302FD6}" type="presParOf" srcId="{5CA6E13A-55A8-4AB1-B562-A7912D3685D3}" destId="{214653FA-E5C9-4092-AAB4-218548F47836}" srcOrd="0" destOrd="0" presId="urn:microsoft.com/office/officeart/2005/8/layout/vList4"/>
    <dgm:cxn modelId="{6695300C-AA53-42E2-B76C-E08DF17012F0}" type="presParOf" srcId="{5CA6E13A-55A8-4AB1-B562-A7912D3685D3}" destId="{E54BA66B-932F-433E-8A31-717C3F540ED3}" srcOrd="1" destOrd="0" presId="urn:microsoft.com/office/officeart/2005/8/layout/vList4"/>
    <dgm:cxn modelId="{2B38B91F-F3F8-49F9-A3C4-11052C767440}" type="presParOf" srcId="{5CA6E13A-55A8-4AB1-B562-A7912D3685D3}" destId="{ECB1F087-16B7-4973-9C2B-68880D606DF1}"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818DA2-99C3-4A77-8220-6815490E03B3}"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3553C54A-69AF-488D-8AE4-2BE2FC16D783}">
      <dgm:prSet phldrT="[Text]" custT="1"/>
      <dgm:spPr/>
      <dgm:t>
        <a:bodyPr/>
        <a:lstStyle/>
        <a:p>
          <a:r>
            <a:rPr lang="en-GB" sz="1800" b="1" dirty="0" smtClean="0">
              <a:latin typeface="Candara" panose="020E0502030303020204" pitchFamily="34" charset="0"/>
            </a:rPr>
            <a:t>Scenario 1</a:t>
          </a:r>
          <a:r>
            <a:rPr lang="en-GB" sz="1800" dirty="0" smtClean="0">
              <a:latin typeface="Candara" panose="020E0502030303020204" pitchFamily="34" charset="0"/>
            </a:rPr>
            <a:t>: “Men don’t experience GBV. It’s women’s problem.”</a:t>
          </a:r>
          <a:endParaRPr lang="en-US" sz="1800" dirty="0">
            <a:latin typeface="Candara" panose="020E0502030303020204" pitchFamily="34" charset="0"/>
          </a:endParaRPr>
        </a:p>
      </dgm:t>
    </dgm:pt>
    <dgm:pt modelId="{92699E98-FE9B-4F81-A162-28B2000C10DB}" type="parTrans" cxnId="{8E7D132C-A6E7-4446-B1C2-5B6CA4C1D98F}">
      <dgm:prSet/>
      <dgm:spPr/>
      <dgm:t>
        <a:bodyPr/>
        <a:lstStyle/>
        <a:p>
          <a:endParaRPr lang="en-US" sz="1800">
            <a:latin typeface="Candara" panose="020E0502030303020204" pitchFamily="34" charset="0"/>
          </a:endParaRPr>
        </a:p>
      </dgm:t>
    </dgm:pt>
    <dgm:pt modelId="{60CFCCAF-A6CD-4CCB-ADAD-6C0BBD1F6AA6}" type="sibTrans" cxnId="{8E7D132C-A6E7-4446-B1C2-5B6CA4C1D98F}">
      <dgm:prSet/>
      <dgm:spPr/>
      <dgm:t>
        <a:bodyPr/>
        <a:lstStyle/>
        <a:p>
          <a:endParaRPr lang="en-US" sz="1800">
            <a:latin typeface="Candara" panose="020E0502030303020204" pitchFamily="34" charset="0"/>
          </a:endParaRPr>
        </a:p>
      </dgm:t>
    </dgm:pt>
    <dgm:pt modelId="{70321031-4FFA-4E94-B8A3-FB4B37EE6B90}">
      <dgm:prSet phldrT="[Text]" custT="1"/>
      <dgm:spPr/>
      <dgm:t>
        <a:bodyPr/>
        <a:lstStyle/>
        <a:p>
          <a:r>
            <a:rPr lang="en-GB" sz="1800" b="1" dirty="0" smtClean="0">
              <a:latin typeface="Candara" panose="020E0502030303020204" pitchFamily="34" charset="0"/>
            </a:rPr>
            <a:t>Scenario 2</a:t>
          </a:r>
          <a:r>
            <a:rPr lang="en-GB" sz="1800" dirty="0" smtClean="0">
              <a:latin typeface="Candara" panose="020E0502030303020204" pitchFamily="34" charset="0"/>
            </a:rPr>
            <a:t>: “All the media reports about false allegations of rape/sexual assault show that most women just make it up.”</a:t>
          </a:r>
          <a:endParaRPr lang="en-US" sz="1800" dirty="0">
            <a:latin typeface="Candara" panose="020E0502030303020204" pitchFamily="34" charset="0"/>
          </a:endParaRPr>
        </a:p>
      </dgm:t>
    </dgm:pt>
    <dgm:pt modelId="{71F24640-0667-4013-8928-AD8F81264D9F}" type="parTrans" cxnId="{7FFF7566-D031-47CE-B055-B4D497CB66F2}">
      <dgm:prSet/>
      <dgm:spPr/>
      <dgm:t>
        <a:bodyPr/>
        <a:lstStyle/>
        <a:p>
          <a:endParaRPr lang="en-US" sz="1800">
            <a:latin typeface="Candara" panose="020E0502030303020204" pitchFamily="34" charset="0"/>
          </a:endParaRPr>
        </a:p>
      </dgm:t>
    </dgm:pt>
    <dgm:pt modelId="{BB057C9E-5F20-4DE1-9F9C-7381198F6369}" type="sibTrans" cxnId="{7FFF7566-D031-47CE-B055-B4D497CB66F2}">
      <dgm:prSet/>
      <dgm:spPr/>
      <dgm:t>
        <a:bodyPr/>
        <a:lstStyle/>
        <a:p>
          <a:endParaRPr lang="en-US" sz="1800">
            <a:latin typeface="Candara" panose="020E0502030303020204" pitchFamily="34" charset="0"/>
          </a:endParaRPr>
        </a:p>
      </dgm:t>
    </dgm:pt>
    <dgm:pt modelId="{0C6E565C-3A9C-4B9F-AEE7-9A7E878525E3}">
      <dgm:prSet phldrT="[Text]" custT="1"/>
      <dgm:spPr/>
      <dgm:t>
        <a:bodyPr/>
        <a:lstStyle/>
        <a:p>
          <a:r>
            <a:rPr lang="en-GB" sz="1800" b="1" dirty="0" smtClean="0">
              <a:latin typeface="Candara" panose="020E0502030303020204" pitchFamily="34" charset="0"/>
            </a:rPr>
            <a:t>Scenario 3</a:t>
          </a:r>
          <a:r>
            <a:rPr lang="en-GB" sz="1800" dirty="0" smtClean="0">
              <a:latin typeface="Candara" panose="020E0502030303020204" pitchFamily="34" charset="0"/>
            </a:rPr>
            <a:t>: In response to student A (female) disclosing being sexually harassment by male student, participant B (male) said</a:t>
          </a:r>
          <a:r>
            <a:rPr lang="en-GB" sz="1800" dirty="0" smtClean="0"/>
            <a:t>: </a:t>
          </a:r>
          <a:r>
            <a:rPr lang="en-GB" sz="1800" dirty="0" smtClean="0">
              <a:latin typeface="Candara" panose="020E0502030303020204" pitchFamily="34" charset="0"/>
            </a:rPr>
            <a:t>“If I had been there I would have beaten him up!”</a:t>
          </a:r>
          <a:endParaRPr lang="en-US" sz="1800" dirty="0">
            <a:latin typeface="Candara" panose="020E0502030303020204" pitchFamily="34" charset="0"/>
          </a:endParaRPr>
        </a:p>
      </dgm:t>
    </dgm:pt>
    <dgm:pt modelId="{27B54FFB-D68D-4CEF-A2BC-A3A4D3468EF5}" type="parTrans" cxnId="{F7FEF95A-3EAE-4D8A-90A7-0DC17F44AED7}">
      <dgm:prSet/>
      <dgm:spPr/>
      <dgm:t>
        <a:bodyPr/>
        <a:lstStyle/>
        <a:p>
          <a:endParaRPr lang="en-US" sz="1800">
            <a:latin typeface="Candara" panose="020E0502030303020204" pitchFamily="34" charset="0"/>
          </a:endParaRPr>
        </a:p>
      </dgm:t>
    </dgm:pt>
    <dgm:pt modelId="{468FD410-47CC-481D-A810-2A56048A833A}" type="sibTrans" cxnId="{F7FEF95A-3EAE-4D8A-90A7-0DC17F44AED7}">
      <dgm:prSet/>
      <dgm:spPr/>
      <dgm:t>
        <a:bodyPr/>
        <a:lstStyle/>
        <a:p>
          <a:endParaRPr lang="en-US" sz="1800">
            <a:latin typeface="Candara" panose="020E0502030303020204" pitchFamily="34" charset="0"/>
          </a:endParaRPr>
        </a:p>
      </dgm:t>
    </dgm:pt>
    <dgm:pt modelId="{C858A41D-182D-45EF-B56B-92D9FA0E4B11}">
      <dgm:prSet phldrT="[Text]" custT="1"/>
      <dgm:spPr/>
      <dgm:t>
        <a:bodyPr/>
        <a:lstStyle/>
        <a:p>
          <a:r>
            <a:rPr lang="en-GB" sz="1800" b="1" dirty="0" smtClean="0">
              <a:latin typeface="Candara" panose="020E0502030303020204" pitchFamily="34" charset="0"/>
            </a:rPr>
            <a:t>Scenario 4</a:t>
          </a:r>
          <a:r>
            <a:rPr lang="en-GB" sz="1800" dirty="0" smtClean="0">
              <a:latin typeface="Candara" panose="020E0502030303020204" pitchFamily="34" charset="0"/>
            </a:rPr>
            <a:t>: “But women are also abusive towards men.</a:t>
          </a:r>
          <a:endParaRPr lang="en-US" sz="1800" dirty="0">
            <a:latin typeface="Candara" panose="020E0502030303020204" pitchFamily="34" charset="0"/>
          </a:endParaRPr>
        </a:p>
      </dgm:t>
    </dgm:pt>
    <dgm:pt modelId="{874D03F9-E4DC-4E92-91F5-59ECF3C43190}" type="parTrans" cxnId="{97B40AE0-09CD-4F1C-A04A-596014DE5F4A}">
      <dgm:prSet/>
      <dgm:spPr/>
      <dgm:t>
        <a:bodyPr/>
        <a:lstStyle/>
        <a:p>
          <a:endParaRPr lang="en-US" sz="1800">
            <a:latin typeface="Candara" panose="020E0502030303020204" pitchFamily="34" charset="0"/>
          </a:endParaRPr>
        </a:p>
      </dgm:t>
    </dgm:pt>
    <dgm:pt modelId="{313A531E-7D78-43D4-962E-8AA2EBEE5451}" type="sibTrans" cxnId="{97B40AE0-09CD-4F1C-A04A-596014DE5F4A}">
      <dgm:prSet/>
      <dgm:spPr/>
      <dgm:t>
        <a:bodyPr/>
        <a:lstStyle/>
        <a:p>
          <a:endParaRPr lang="en-US" sz="1800">
            <a:latin typeface="Candara" panose="020E0502030303020204" pitchFamily="34" charset="0"/>
          </a:endParaRPr>
        </a:p>
      </dgm:t>
    </dgm:pt>
    <dgm:pt modelId="{9D56C253-23C6-40AF-9E23-A550D3CD7264}">
      <dgm:prSet phldrT="[Text]" custT="1"/>
      <dgm:spPr/>
      <dgm:t>
        <a:bodyPr/>
        <a:lstStyle/>
        <a:p>
          <a:r>
            <a:rPr lang="en-GB" sz="1800" b="1" dirty="0" smtClean="0">
              <a:latin typeface="Candara" panose="020E0502030303020204" pitchFamily="34" charset="0"/>
            </a:rPr>
            <a:t>Scenario 5</a:t>
          </a:r>
          <a:r>
            <a:rPr lang="en-GB" sz="1800" dirty="0" smtClean="0">
              <a:latin typeface="Candara" panose="020E0502030303020204" pitchFamily="34" charset="0"/>
            </a:rPr>
            <a:t>: “My mates made bets on who would take the most drunken girl/guy home after a party.”</a:t>
          </a:r>
          <a:endParaRPr lang="en-US" sz="1800" dirty="0">
            <a:latin typeface="Candara" panose="020E0502030303020204" pitchFamily="34" charset="0"/>
          </a:endParaRPr>
        </a:p>
      </dgm:t>
    </dgm:pt>
    <dgm:pt modelId="{1EA65FB9-AC3E-46BD-ADF0-14975D5BDC83}" type="parTrans" cxnId="{E7AC3077-C5C9-43B4-B12D-9051FAEAB1BF}">
      <dgm:prSet/>
      <dgm:spPr/>
      <dgm:t>
        <a:bodyPr/>
        <a:lstStyle/>
        <a:p>
          <a:endParaRPr lang="en-US" sz="1800">
            <a:latin typeface="Candara" panose="020E0502030303020204" pitchFamily="34" charset="0"/>
          </a:endParaRPr>
        </a:p>
      </dgm:t>
    </dgm:pt>
    <dgm:pt modelId="{29CA6D99-3EC0-4ED3-85EA-1EB2C319079A}" type="sibTrans" cxnId="{E7AC3077-C5C9-43B4-B12D-9051FAEAB1BF}">
      <dgm:prSet/>
      <dgm:spPr/>
      <dgm:t>
        <a:bodyPr/>
        <a:lstStyle/>
        <a:p>
          <a:endParaRPr lang="en-US" sz="1800">
            <a:latin typeface="Candara" panose="020E0502030303020204" pitchFamily="34" charset="0"/>
          </a:endParaRPr>
        </a:p>
      </dgm:t>
    </dgm:pt>
    <dgm:pt modelId="{D2883D7B-99E6-45FB-815F-045EA4F4EA2B}">
      <dgm:prSet phldrT="[Text]" custT="1"/>
      <dgm:spPr/>
      <dgm:t>
        <a:bodyPr/>
        <a:lstStyle/>
        <a:p>
          <a:r>
            <a:rPr lang="en-GB" sz="1800" b="1" dirty="0" smtClean="0">
              <a:latin typeface="Candara" panose="020E0502030303020204" pitchFamily="34" charset="0"/>
            </a:rPr>
            <a:t>Scenario 6</a:t>
          </a:r>
          <a:r>
            <a:rPr lang="en-GB" sz="1800" dirty="0" smtClean="0">
              <a:latin typeface="Candara" panose="020E0502030303020204" pitchFamily="34" charset="0"/>
            </a:rPr>
            <a:t>: “Women are perfectly able to choose … It’s not just men who are the problem.“</a:t>
          </a:r>
          <a:endParaRPr lang="en-US" sz="1800" dirty="0">
            <a:latin typeface="Candara" panose="020E0502030303020204" pitchFamily="34" charset="0"/>
          </a:endParaRPr>
        </a:p>
      </dgm:t>
    </dgm:pt>
    <dgm:pt modelId="{AB2ED1B5-3538-4ED9-BA91-CE47B229E646}" type="parTrans" cxnId="{55F5561D-8983-44C1-A751-76E5E4CCC536}">
      <dgm:prSet/>
      <dgm:spPr/>
      <dgm:t>
        <a:bodyPr/>
        <a:lstStyle/>
        <a:p>
          <a:endParaRPr lang="en-US" sz="1800">
            <a:latin typeface="Candara" panose="020E0502030303020204" pitchFamily="34" charset="0"/>
          </a:endParaRPr>
        </a:p>
      </dgm:t>
    </dgm:pt>
    <dgm:pt modelId="{61DA37E2-BC8A-4CB5-8E52-1A22AAB9E52B}" type="sibTrans" cxnId="{55F5561D-8983-44C1-A751-76E5E4CCC536}">
      <dgm:prSet/>
      <dgm:spPr/>
      <dgm:t>
        <a:bodyPr/>
        <a:lstStyle/>
        <a:p>
          <a:endParaRPr lang="en-US" sz="1800">
            <a:latin typeface="Candara" panose="020E0502030303020204" pitchFamily="34" charset="0"/>
          </a:endParaRPr>
        </a:p>
      </dgm:t>
    </dgm:pt>
    <dgm:pt modelId="{69DC35C0-173D-4CC3-A413-E2C756B30A76}" type="pres">
      <dgm:prSet presAssocID="{6F818DA2-99C3-4A77-8220-6815490E03B3}" presName="diagram" presStyleCnt="0">
        <dgm:presLayoutVars>
          <dgm:dir/>
          <dgm:resizeHandles val="exact"/>
        </dgm:presLayoutVars>
      </dgm:prSet>
      <dgm:spPr/>
      <dgm:t>
        <a:bodyPr/>
        <a:lstStyle/>
        <a:p>
          <a:endParaRPr lang="en-US"/>
        </a:p>
      </dgm:t>
    </dgm:pt>
    <dgm:pt modelId="{14BB202D-CC55-47F3-AE14-50CB80844357}" type="pres">
      <dgm:prSet presAssocID="{3553C54A-69AF-488D-8AE4-2BE2FC16D783}" presName="node" presStyleLbl="node1" presStyleIdx="0" presStyleCnt="6" custScaleX="151097" custScaleY="121583">
        <dgm:presLayoutVars>
          <dgm:bulletEnabled val="1"/>
        </dgm:presLayoutVars>
      </dgm:prSet>
      <dgm:spPr/>
      <dgm:t>
        <a:bodyPr/>
        <a:lstStyle/>
        <a:p>
          <a:endParaRPr lang="en-US"/>
        </a:p>
      </dgm:t>
    </dgm:pt>
    <dgm:pt modelId="{383DE7FD-00BF-41CE-9FEB-9AB423C0355B}" type="pres">
      <dgm:prSet presAssocID="{60CFCCAF-A6CD-4CCB-ADAD-6C0BBD1F6AA6}" presName="sibTrans" presStyleCnt="0"/>
      <dgm:spPr/>
    </dgm:pt>
    <dgm:pt modelId="{6DA82388-652F-495A-94BA-87E0ABF29E8D}" type="pres">
      <dgm:prSet presAssocID="{70321031-4FFA-4E94-B8A3-FB4B37EE6B90}" presName="node" presStyleLbl="node1" presStyleIdx="1" presStyleCnt="6" custScaleX="151097" custScaleY="122006">
        <dgm:presLayoutVars>
          <dgm:bulletEnabled val="1"/>
        </dgm:presLayoutVars>
      </dgm:prSet>
      <dgm:spPr/>
      <dgm:t>
        <a:bodyPr/>
        <a:lstStyle/>
        <a:p>
          <a:endParaRPr lang="en-US"/>
        </a:p>
      </dgm:t>
    </dgm:pt>
    <dgm:pt modelId="{F0FB07BF-1FD8-4857-B0EB-773363A9B167}" type="pres">
      <dgm:prSet presAssocID="{BB057C9E-5F20-4DE1-9F9C-7381198F6369}" presName="sibTrans" presStyleCnt="0"/>
      <dgm:spPr/>
    </dgm:pt>
    <dgm:pt modelId="{BA7E2417-6E83-46CD-BD71-8859FDC5BC21}" type="pres">
      <dgm:prSet presAssocID="{0C6E565C-3A9C-4B9F-AEE7-9A7E878525E3}" presName="node" presStyleLbl="node1" presStyleIdx="2" presStyleCnt="6" custScaleX="151097" custScaleY="122006">
        <dgm:presLayoutVars>
          <dgm:bulletEnabled val="1"/>
        </dgm:presLayoutVars>
      </dgm:prSet>
      <dgm:spPr/>
      <dgm:t>
        <a:bodyPr/>
        <a:lstStyle/>
        <a:p>
          <a:endParaRPr lang="en-US"/>
        </a:p>
      </dgm:t>
    </dgm:pt>
    <dgm:pt modelId="{C66DF113-B6DE-44A9-8693-9B3E003573D1}" type="pres">
      <dgm:prSet presAssocID="{468FD410-47CC-481D-A810-2A56048A833A}" presName="sibTrans" presStyleCnt="0"/>
      <dgm:spPr/>
    </dgm:pt>
    <dgm:pt modelId="{8726A534-0D59-4BF2-A63F-4102D7BA061C}" type="pres">
      <dgm:prSet presAssocID="{C858A41D-182D-45EF-B56B-92D9FA0E4B11}" presName="node" presStyleLbl="node1" presStyleIdx="3" presStyleCnt="6" custScaleX="151097" custScaleY="121583">
        <dgm:presLayoutVars>
          <dgm:bulletEnabled val="1"/>
        </dgm:presLayoutVars>
      </dgm:prSet>
      <dgm:spPr/>
      <dgm:t>
        <a:bodyPr/>
        <a:lstStyle/>
        <a:p>
          <a:endParaRPr lang="en-US"/>
        </a:p>
      </dgm:t>
    </dgm:pt>
    <dgm:pt modelId="{0B87E78E-1D81-42ED-B3FD-FD69BC5609CC}" type="pres">
      <dgm:prSet presAssocID="{313A531E-7D78-43D4-962E-8AA2EBEE5451}" presName="sibTrans" presStyleCnt="0"/>
      <dgm:spPr/>
    </dgm:pt>
    <dgm:pt modelId="{A5990B8D-D916-48FD-9798-6E8786A4D99D}" type="pres">
      <dgm:prSet presAssocID="{9D56C253-23C6-40AF-9E23-A550D3CD7264}" presName="node" presStyleLbl="node1" presStyleIdx="4" presStyleCnt="6" custScaleX="151097" custScaleY="121583">
        <dgm:presLayoutVars>
          <dgm:bulletEnabled val="1"/>
        </dgm:presLayoutVars>
      </dgm:prSet>
      <dgm:spPr/>
      <dgm:t>
        <a:bodyPr/>
        <a:lstStyle/>
        <a:p>
          <a:endParaRPr lang="en-US"/>
        </a:p>
      </dgm:t>
    </dgm:pt>
    <dgm:pt modelId="{9F0CA036-7EC4-4B78-9A96-C121AEE0AA0A}" type="pres">
      <dgm:prSet presAssocID="{29CA6D99-3EC0-4ED3-85EA-1EB2C319079A}" presName="sibTrans" presStyleCnt="0"/>
      <dgm:spPr/>
    </dgm:pt>
    <dgm:pt modelId="{6FA19F87-076A-4D93-80D7-5903951FD130}" type="pres">
      <dgm:prSet presAssocID="{D2883D7B-99E6-45FB-815F-045EA4F4EA2B}" presName="node" presStyleLbl="node1" presStyleIdx="5" presStyleCnt="6" custScaleX="151097" custScaleY="121583">
        <dgm:presLayoutVars>
          <dgm:bulletEnabled val="1"/>
        </dgm:presLayoutVars>
      </dgm:prSet>
      <dgm:spPr/>
      <dgm:t>
        <a:bodyPr/>
        <a:lstStyle/>
        <a:p>
          <a:endParaRPr lang="en-US"/>
        </a:p>
      </dgm:t>
    </dgm:pt>
  </dgm:ptLst>
  <dgm:cxnLst>
    <dgm:cxn modelId="{7FFF7566-D031-47CE-B055-B4D497CB66F2}" srcId="{6F818DA2-99C3-4A77-8220-6815490E03B3}" destId="{70321031-4FFA-4E94-B8A3-FB4B37EE6B90}" srcOrd="1" destOrd="0" parTransId="{71F24640-0667-4013-8928-AD8F81264D9F}" sibTransId="{BB057C9E-5F20-4DE1-9F9C-7381198F6369}"/>
    <dgm:cxn modelId="{F7FEF95A-3EAE-4D8A-90A7-0DC17F44AED7}" srcId="{6F818DA2-99C3-4A77-8220-6815490E03B3}" destId="{0C6E565C-3A9C-4B9F-AEE7-9A7E878525E3}" srcOrd="2" destOrd="0" parTransId="{27B54FFB-D68D-4CEF-A2BC-A3A4D3468EF5}" sibTransId="{468FD410-47CC-481D-A810-2A56048A833A}"/>
    <dgm:cxn modelId="{A6CAA179-331E-401D-99CB-0F671C342DBE}" type="presOf" srcId="{9D56C253-23C6-40AF-9E23-A550D3CD7264}" destId="{A5990B8D-D916-48FD-9798-6E8786A4D99D}" srcOrd="0" destOrd="0" presId="urn:microsoft.com/office/officeart/2005/8/layout/default"/>
    <dgm:cxn modelId="{82CE321B-69F5-4E5E-8466-DABFB0B04F5E}" type="presOf" srcId="{70321031-4FFA-4E94-B8A3-FB4B37EE6B90}" destId="{6DA82388-652F-495A-94BA-87E0ABF29E8D}" srcOrd="0" destOrd="0" presId="urn:microsoft.com/office/officeart/2005/8/layout/default"/>
    <dgm:cxn modelId="{9118C4B3-412C-4EAB-A340-6A9FBBB671A9}" type="presOf" srcId="{3553C54A-69AF-488D-8AE4-2BE2FC16D783}" destId="{14BB202D-CC55-47F3-AE14-50CB80844357}" srcOrd="0" destOrd="0" presId="urn:microsoft.com/office/officeart/2005/8/layout/default"/>
    <dgm:cxn modelId="{8E7D132C-A6E7-4446-B1C2-5B6CA4C1D98F}" srcId="{6F818DA2-99C3-4A77-8220-6815490E03B3}" destId="{3553C54A-69AF-488D-8AE4-2BE2FC16D783}" srcOrd="0" destOrd="0" parTransId="{92699E98-FE9B-4F81-A162-28B2000C10DB}" sibTransId="{60CFCCAF-A6CD-4CCB-ADAD-6C0BBD1F6AA6}"/>
    <dgm:cxn modelId="{0D71481B-8AE4-46C1-A712-C8D818158A8B}" type="presOf" srcId="{6F818DA2-99C3-4A77-8220-6815490E03B3}" destId="{69DC35C0-173D-4CC3-A413-E2C756B30A76}" srcOrd="0" destOrd="0" presId="urn:microsoft.com/office/officeart/2005/8/layout/default"/>
    <dgm:cxn modelId="{97B40AE0-09CD-4F1C-A04A-596014DE5F4A}" srcId="{6F818DA2-99C3-4A77-8220-6815490E03B3}" destId="{C858A41D-182D-45EF-B56B-92D9FA0E4B11}" srcOrd="3" destOrd="0" parTransId="{874D03F9-E4DC-4E92-91F5-59ECF3C43190}" sibTransId="{313A531E-7D78-43D4-962E-8AA2EBEE5451}"/>
    <dgm:cxn modelId="{EF8070E1-739E-434F-BCFC-2BCEA6D11ED9}" type="presOf" srcId="{D2883D7B-99E6-45FB-815F-045EA4F4EA2B}" destId="{6FA19F87-076A-4D93-80D7-5903951FD130}" srcOrd="0" destOrd="0" presId="urn:microsoft.com/office/officeart/2005/8/layout/default"/>
    <dgm:cxn modelId="{93E9336D-7413-4CAA-B8B3-E76ADA420E00}" type="presOf" srcId="{0C6E565C-3A9C-4B9F-AEE7-9A7E878525E3}" destId="{BA7E2417-6E83-46CD-BD71-8859FDC5BC21}" srcOrd="0" destOrd="0" presId="urn:microsoft.com/office/officeart/2005/8/layout/default"/>
    <dgm:cxn modelId="{E7AC3077-C5C9-43B4-B12D-9051FAEAB1BF}" srcId="{6F818DA2-99C3-4A77-8220-6815490E03B3}" destId="{9D56C253-23C6-40AF-9E23-A550D3CD7264}" srcOrd="4" destOrd="0" parTransId="{1EA65FB9-AC3E-46BD-ADF0-14975D5BDC83}" sibTransId="{29CA6D99-3EC0-4ED3-85EA-1EB2C319079A}"/>
    <dgm:cxn modelId="{39A9938E-6FD1-4490-8806-DF05E01AC0DB}" type="presOf" srcId="{C858A41D-182D-45EF-B56B-92D9FA0E4B11}" destId="{8726A534-0D59-4BF2-A63F-4102D7BA061C}" srcOrd="0" destOrd="0" presId="urn:microsoft.com/office/officeart/2005/8/layout/default"/>
    <dgm:cxn modelId="{55F5561D-8983-44C1-A751-76E5E4CCC536}" srcId="{6F818DA2-99C3-4A77-8220-6815490E03B3}" destId="{D2883D7B-99E6-45FB-815F-045EA4F4EA2B}" srcOrd="5" destOrd="0" parTransId="{AB2ED1B5-3538-4ED9-BA91-CE47B229E646}" sibTransId="{61DA37E2-BC8A-4CB5-8E52-1A22AAB9E52B}"/>
    <dgm:cxn modelId="{08F7E52F-905F-4A25-B80E-12826EDD1161}" type="presParOf" srcId="{69DC35C0-173D-4CC3-A413-E2C756B30A76}" destId="{14BB202D-CC55-47F3-AE14-50CB80844357}" srcOrd="0" destOrd="0" presId="urn:microsoft.com/office/officeart/2005/8/layout/default"/>
    <dgm:cxn modelId="{32085EFC-59E5-43C6-A7AD-95CBCE5F4B41}" type="presParOf" srcId="{69DC35C0-173D-4CC3-A413-E2C756B30A76}" destId="{383DE7FD-00BF-41CE-9FEB-9AB423C0355B}" srcOrd="1" destOrd="0" presId="urn:microsoft.com/office/officeart/2005/8/layout/default"/>
    <dgm:cxn modelId="{21219F9A-391C-4B50-8982-73E3957D12A0}" type="presParOf" srcId="{69DC35C0-173D-4CC3-A413-E2C756B30A76}" destId="{6DA82388-652F-495A-94BA-87E0ABF29E8D}" srcOrd="2" destOrd="0" presId="urn:microsoft.com/office/officeart/2005/8/layout/default"/>
    <dgm:cxn modelId="{063FB7F3-9349-431C-8D7A-F816C26DF6AA}" type="presParOf" srcId="{69DC35C0-173D-4CC3-A413-E2C756B30A76}" destId="{F0FB07BF-1FD8-4857-B0EB-773363A9B167}" srcOrd="3" destOrd="0" presId="urn:microsoft.com/office/officeart/2005/8/layout/default"/>
    <dgm:cxn modelId="{5F24736C-8B69-4CA4-A1C7-407583145116}" type="presParOf" srcId="{69DC35C0-173D-4CC3-A413-E2C756B30A76}" destId="{BA7E2417-6E83-46CD-BD71-8859FDC5BC21}" srcOrd="4" destOrd="0" presId="urn:microsoft.com/office/officeart/2005/8/layout/default"/>
    <dgm:cxn modelId="{CA9AD89C-86C6-43E0-965C-DD68F4520985}" type="presParOf" srcId="{69DC35C0-173D-4CC3-A413-E2C756B30A76}" destId="{C66DF113-B6DE-44A9-8693-9B3E003573D1}" srcOrd="5" destOrd="0" presId="urn:microsoft.com/office/officeart/2005/8/layout/default"/>
    <dgm:cxn modelId="{848F8869-E8B6-4780-8F13-6BE2DBBA15B0}" type="presParOf" srcId="{69DC35C0-173D-4CC3-A413-E2C756B30A76}" destId="{8726A534-0D59-4BF2-A63F-4102D7BA061C}" srcOrd="6" destOrd="0" presId="urn:microsoft.com/office/officeart/2005/8/layout/default"/>
    <dgm:cxn modelId="{5D187933-86CE-4396-A6E3-0AB081338DC5}" type="presParOf" srcId="{69DC35C0-173D-4CC3-A413-E2C756B30A76}" destId="{0B87E78E-1D81-42ED-B3FD-FD69BC5609CC}" srcOrd="7" destOrd="0" presId="urn:microsoft.com/office/officeart/2005/8/layout/default"/>
    <dgm:cxn modelId="{439CBAB9-11D9-4F61-8AEC-F8315E4A8925}" type="presParOf" srcId="{69DC35C0-173D-4CC3-A413-E2C756B30A76}" destId="{A5990B8D-D916-48FD-9798-6E8786A4D99D}" srcOrd="8" destOrd="0" presId="urn:microsoft.com/office/officeart/2005/8/layout/default"/>
    <dgm:cxn modelId="{34E06D80-D4C9-4560-B005-F154E929809B}" type="presParOf" srcId="{69DC35C0-173D-4CC3-A413-E2C756B30A76}" destId="{9F0CA036-7EC4-4B78-9A96-C121AEE0AA0A}" srcOrd="9" destOrd="0" presId="urn:microsoft.com/office/officeart/2005/8/layout/default"/>
    <dgm:cxn modelId="{5EC0D94C-6092-445F-952B-767097FB841E}" type="presParOf" srcId="{69DC35C0-173D-4CC3-A413-E2C756B30A76}" destId="{6FA19F87-076A-4D93-80D7-5903951FD13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8500DC-5498-4FA1-A2B4-285491FC89AA}"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GB"/>
        </a:p>
      </dgm:t>
    </dgm:pt>
    <dgm:pt modelId="{DF8583F8-F14B-4C98-8F9D-51C4B1DC67C3}">
      <dgm:prSet phldrT="[Text]" custT="1"/>
      <dgm:spPr>
        <a:solidFill>
          <a:srgbClr val="608CAB"/>
        </a:solidFill>
      </dgm:spPr>
      <dgm:t>
        <a:bodyPr/>
        <a:lstStyle/>
        <a:p>
          <a:pPr marL="355600" indent="-355600"/>
          <a:r>
            <a:rPr lang="en-GB" sz="2800" b="1" dirty="0" smtClean="0">
              <a:latin typeface="Candara" panose="020E0502030303020204" pitchFamily="34" charset="0"/>
            </a:rPr>
            <a:t>3.</a:t>
          </a:r>
          <a:r>
            <a:rPr lang="en-GB" sz="2300" dirty="0" smtClean="0">
              <a:latin typeface="Candara" panose="020E0502030303020204" pitchFamily="34" charset="0"/>
            </a:rPr>
            <a:t>	To respond safely and sensitively to disclosures and know where and when to access appropriate support</a:t>
          </a:r>
          <a:endParaRPr lang="en-GB" sz="2300" dirty="0">
            <a:latin typeface="Candara" panose="020E0502030303020204" pitchFamily="34" charset="0"/>
          </a:endParaRPr>
        </a:p>
      </dgm:t>
    </dgm:pt>
    <dgm:pt modelId="{74B058FA-9C03-4746-82B9-F53DFD19F8D0}" type="parTrans" cxnId="{B93B2801-9484-4512-A114-F340280B960A}">
      <dgm:prSet/>
      <dgm:spPr/>
      <dgm:t>
        <a:bodyPr/>
        <a:lstStyle/>
        <a:p>
          <a:endParaRPr lang="en-GB">
            <a:latin typeface="Candara" panose="020E0502030303020204" pitchFamily="34" charset="0"/>
          </a:endParaRPr>
        </a:p>
      </dgm:t>
    </dgm:pt>
    <dgm:pt modelId="{588DE5E1-1458-495F-9183-F8FB7371C47C}" type="sibTrans" cxnId="{B93B2801-9484-4512-A114-F340280B960A}">
      <dgm:prSet/>
      <dgm:spPr/>
      <dgm:t>
        <a:bodyPr/>
        <a:lstStyle/>
        <a:p>
          <a:endParaRPr lang="en-GB">
            <a:latin typeface="Candara" panose="020E0502030303020204" pitchFamily="34" charset="0"/>
          </a:endParaRPr>
        </a:p>
      </dgm:t>
    </dgm:pt>
    <dgm:pt modelId="{120686B7-0990-46C7-B9EC-ED98B44D3803}">
      <dgm:prSet custT="1"/>
      <dgm:spPr>
        <a:solidFill>
          <a:srgbClr val="5CB37C"/>
        </a:solidFill>
      </dgm:spPr>
      <dgm:t>
        <a:bodyPr/>
        <a:lstStyle/>
        <a:p>
          <a:pPr marL="355600" indent="-355600"/>
          <a:r>
            <a:rPr lang="en-GB" sz="2800" b="1" dirty="0" smtClean="0">
              <a:latin typeface="Candara" panose="020E0502030303020204" pitchFamily="34" charset="0"/>
            </a:rPr>
            <a:t>2.</a:t>
          </a:r>
          <a:r>
            <a:rPr lang="en-GB" sz="2300" dirty="0" smtClean="0">
              <a:latin typeface="Candara" panose="020E0502030303020204" pitchFamily="34" charset="0"/>
            </a:rPr>
            <a:t>	To define the role of the facilitators and gain skills and confidence in facilitating</a:t>
          </a:r>
          <a:endParaRPr lang="en-GB" sz="2300" dirty="0">
            <a:latin typeface="Candara" panose="020E0502030303020204" pitchFamily="34" charset="0"/>
          </a:endParaRPr>
        </a:p>
      </dgm:t>
    </dgm:pt>
    <dgm:pt modelId="{8A86DDB5-92A3-4D5C-8718-21FE9E55D263}" type="parTrans" cxnId="{CAF08A7B-5D23-450D-AA48-B3643FC871CC}">
      <dgm:prSet/>
      <dgm:spPr/>
      <dgm:t>
        <a:bodyPr/>
        <a:lstStyle/>
        <a:p>
          <a:endParaRPr lang="en-GB">
            <a:latin typeface="Candara" panose="020E0502030303020204" pitchFamily="34" charset="0"/>
          </a:endParaRPr>
        </a:p>
      </dgm:t>
    </dgm:pt>
    <dgm:pt modelId="{2E4AE4ED-203B-427D-BF45-B10DF92EDDA9}" type="sibTrans" cxnId="{CAF08A7B-5D23-450D-AA48-B3643FC871CC}">
      <dgm:prSet/>
      <dgm:spPr/>
      <dgm:t>
        <a:bodyPr/>
        <a:lstStyle/>
        <a:p>
          <a:endParaRPr lang="en-GB">
            <a:latin typeface="Candara" panose="020E0502030303020204" pitchFamily="34" charset="0"/>
          </a:endParaRPr>
        </a:p>
      </dgm:t>
    </dgm:pt>
    <dgm:pt modelId="{0275C31E-3BBE-4505-BF88-5AC9C7BB95ED}">
      <dgm:prSet custT="1"/>
      <dgm:spPr>
        <a:solidFill>
          <a:srgbClr val="9BBB59"/>
        </a:solidFill>
      </dgm:spPr>
      <dgm:t>
        <a:bodyPr/>
        <a:lstStyle/>
        <a:p>
          <a:pPr marL="355600" indent="-355600"/>
          <a:r>
            <a:rPr lang="en-US" altLang="en-US" sz="2800" b="1" dirty="0" smtClean="0">
              <a:latin typeface="Candara" panose="020E0502030303020204" pitchFamily="34" charset="0"/>
            </a:rPr>
            <a:t>1.</a:t>
          </a:r>
          <a:r>
            <a:rPr lang="en-US" altLang="en-US" sz="2300" dirty="0" smtClean="0">
              <a:latin typeface="Candara" panose="020E0502030303020204" pitchFamily="34" charset="0"/>
            </a:rPr>
            <a:t>	</a:t>
          </a:r>
          <a:r>
            <a:rPr lang="en-GB" sz="2300" dirty="0" smtClean="0">
              <a:latin typeface="Candara" panose="020E0502030303020204" pitchFamily="34" charset="0"/>
            </a:rPr>
            <a:t>To understand the context and rationale for delivering The Scottish Intervention Initiative</a:t>
          </a:r>
          <a:endParaRPr lang="en-US" altLang="en-US" sz="2300" dirty="0" smtClean="0">
            <a:latin typeface="Candara" panose="020E0502030303020204" pitchFamily="34" charset="0"/>
          </a:endParaRPr>
        </a:p>
      </dgm:t>
    </dgm:pt>
    <dgm:pt modelId="{7A25FDB0-BC89-4E05-A207-F09ACDC0C922}" type="parTrans" cxnId="{394B0EA2-8ABD-4D09-AC48-7568C3130A22}">
      <dgm:prSet/>
      <dgm:spPr/>
      <dgm:t>
        <a:bodyPr/>
        <a:lstStyle/>
        <a:p>
          <a:endParaRPr lang="en-GB">
            <a:latin typeface="Candara" panose="020E0502030303020204" pitchFamily="34" charset="0"/>
          </a:endParaRPr>
        </a:p>
      </dgm:t>
    </dgm:pt>
    <dgm:pt modelId="{D655643E-F02F-43C3-AE9E-BC0F5423B2FB}" type="sibTrans" cxnId="{394B0EA2-8ABD-4D09-AC48-7568C3130A22}">
      <dgm:prSet/>
      <dgm:spPr/>
      <dgm:t>
        <a:bodyPr/>
        <a:lstStyle/>
        <a:p>
          <a:endParaRPr lang="en-GB">
            <a:latin typeface="Candara" panose="020E0502030303020204" pitchFamily="34" charset="0"/>
          </a:endParaRPr>
        </a:p>
      </dgm:t>
    </dgm:pt>
    <dgm:pt modelId="{9B89C1A7-5F31-4CD5-BA07-6481DE1DE4C2}">
      <dgm:prSet custT="1"/>
      <dgm:spPr>
        <a:solidFill>
          <a:srgbClr val="8064A2"/>
        </a:solidFill>
      </dgm:spPr>
      <dgm:t>
        <a:bodyPr/>
        <a:lstStyle/>
        <a:p>
          <a:pPr marL="355600" indent="-355600"/>
          <a:r>
            <a:rPr lang="en-GB" sz="2800" b="1" dirty="0" smtClean="0">
              <a:latin typeface="Candara" panose="020E0502030303020204" pitchFamily="34" charset="0"/>
            </a:rPr>
            <a:t>4.</a:t>
          </a:r>
          <a:r>
            <a:rPr lang="en-GB" sz="2300" dirty="0" smtClean="0">
              <a:latin typeface="Candara" panose="020E0502030303020204" pitchFamily="34" charset="0"/>
            </a:rPr>
            <a:t>	To respond to tricky situations and questions in a sensitive and confident way</a:t>
          </a:r>
          <a:endParaRPr lang="en-GB" sz="2300" dirty="0">
            <a:latin typeface="Candara" panose="020E0502030303020204" pitchFamily="34" charset="0"/>
          </a:endParaRPr>
        </a:p>
      </dgm:t>
    </dgm:pt>
    <dgm:pt modelId="{96CCBA69-7D7C-400D-BA4B-8152ACC52146}" type="parTrans" cxnId="{86DF5A37-AAFE-48C1-83A1-5B3A5429EC51}">
      <dgm:prSet/>
      <dgm:spPr/>
      <dgm:t>
        <a:bodyPr/>
        <a:lstStyle/>
        <a:p>
          <a:endParaRPr lang="en-GB">
            <a:latin typeface="Candara" panose="020E0502030303020204" pitchFamily="34" charset="0"/>
          </a:endParaRPr>
        </a:p>
      </dgm:t>
    </dgm:pt>
    <dgm:pt modelId="{1F094DAD-C808-4938-B4E5-B04327953968}" type="sibTrans" cxnId="{86DF5A37-AAFE-48C1-83A1-5B3A5429EC51}">
      <dgm:prSet/>
      <dgm:spPr/>
      <dgm:t>
        <a:bodyPr/>
        <a:lstStyle/>
        <a:p>
          <a:endParaRPr lang="en-GB">
            <a:latin typeface="Candara" panose="020E0502030303020204" pitchFamily="34" charset="0"/>
          </a:endParaRPr>
        </a:p>
      </dgm:t>
    </dgm:pt>
    <dgm:pt modelId="{E8F2E507-E8B4-41D3-B494-385A8B0B1829}" type="pres">
      <dgm:prSet presAssocID="{DA8500DC-5498-4FA1-A2B4-285491FC89AA}" presName="outerComposite" presStyleCnt="0">
        <dgm:presLayoutVars>
          <dgm:chMax val="5"/>
          <dgm:dir/>
          <dgm:resizeHandles val="exact"/>
        </dgm:presLayoutVars>
      </dgm:prSet>
      <dgm:spPr/>
      <dgm:t>
        <a:bodyPr/>
        <a:lstStyle/>
        <a:p>
          <a:endParaRPr lang="en-GB"/>
        </a:p>
      </dgm:t>
    </dgm:pt>
    <dgm:pt modelId="{0602E5A9-7EF4-402B-BA5D-FEE8DE7E4DB8}" type="pres">
      <dgm:prSet presAssocID="{DA8500DC-5498-4FA1-A2B4-285491FC89AA}" presName="dummyMaxCanvas" presStyleCnt="0">
        <dgm:presLayoutVars/>
      </dgm:prSet>
      <dgm:spPr/>
      <dgm:t>
        <a:bodyPr/>
        <a:lstStyle/>
        <a:p>
          <a:endParaRPr lang="en-US"/>
        </a:p>
      </dgm:t>
    </dgm:pt>
    <dgm:pt modelId="{9F4B0E64-D3E8-4050-99A7-49132DAA22E6}" type="pres">
      <dgm:prSet presAssocID="{DA8500DC-5498-4FA1-A2B4-285491FC89AA}" presName="FourNodes_1" presStyleLbl="node1" presStyleIdx="0" presStyleCnt="4">
        <dgm:presLayoutVars>
          <dgm:bulletEnabled val="1"/>
        </dgm:presLayoutVars>
      </dgm:prSet>
      <dgm:spPr/>
      <dgm:t>
        <a:bodyPr/>
        <a:lstStyle/>
        <a:p>
          <a:endParaRPr lang="en-GB"/>
        </a:p>
      </dgm:t>
    </dgm:pt>
    <dgm:pt modelId="{01DFD6B6-9BCE-4A40-99D6-35EF1BCE8519}" type="pres">
      <dgm:prSet presAssocID="{DA8500DC-5498-4FA1-A2B4-285491FC89AA}" presName="FourNodes_2" presStyleLbl="node1" presStyleIdx="1" presStyleCnt="4">
        <dgm:presLayoutVars>
          <dgm:bulletEnabled val="1"/>
        </dgm:presLayoutVars>
      </dgm:prSet>
      <dgm:spPr/>
      <dgm:t>
        <a:bodyPr/>
        <a:lstStyle/>
        <a:p>
          <a:endParaRPr lang="en-GB"/>
        </a:p>
      </dgm:t>
    </dgm:pt>
    <dgm:pt modelId="{7D6D2B86-A24A-4948-9385-024311F44200}" type="pres">
      <dgm:prSet presAssocID="{DA8500DC-5498-4FA1-A2B4-285491FC89AA}" presName="FourNodes_3" presStyleLbl="node1" presStyleIdx="2" presStyleCnt="4" custLinFactNeighborX="-62" custLinFactNeighborY="-2073">
        <dgm:presLayoutVars>
          <dgm:bulletEnabled val="1"/>
        </dgm:presLayoutVars>
      </dgm:prSet>
      <dgm:spPr/>
      <dgm:t>
        <a:bodyPr/>
        <a:lstStyle/>
        <a:p>
          <a:endParaRPr lang="en-GB"/>
        </a:p>
      </dgm:t>
    </dgm:pt>
    <dgm:pt modelId="{476B8C97-D49D-44DB-A54F-E932884AABA6}" type="pres">
      <dgm:prSet presAssocID="{DA8500DC-5498-4FA1-A2B4-285491FC89AA}" presName="FourNodes_4" presStyleLbl="node1" presStyleIdx="3" presStyleCnt="4">
        <dgm:presLayoutVars>
          <dgm:bulletEnabled val="1"/>
        </dgm:presLayoutVars>
      </dgm:prSet>
      <dgm:spPr/>
      <dgm:t>
        <a:bodyPr/>
        <a:lstStyle/>
        <a:p>
          <a:endParaRPr lang="en-GB"/>
        </a:p>
      </dgm:t>
    </dgm:pt>
    <dgm:pt modelId="{6549F40F-B0F2-47F0-977A-8C583808BCA3}" type="pres">
      <dgm:prSet presAssocID="{DA8500DC-5498-4FA1-A2B4-285491FC89AA}" presName="FourConn_1-2" presStyleLbl="fgAccFollowNode1" presStyleIdx="0" presStyleCnt="3">
        <dgm:presLayoutVars>
          <dgm:bulletEnabled val="1"/>
        </dgm:presLayoutVars>
      </dgm:prSet>
      <dgm:spPr/>
      <dgm:t>
        <a:bodyPr/>
        <a:lstStyle/>
        <a:p>
          <a:endParaRPr lang="en-GB"/>
        </a:p>
      </dgm:t>
    </dgm:pt>
    <dgm:pt modelId="{B5E0C784-D869-4164-8EDF-91B26CA6EBA4}" type="pres">
      <dgm:prSet presAssocID="{DA8500DC-5498-4FA1-A2B4-285491FC89AA}" presName="FourConn_2-3" presStyleLbl="fgAccFollowNode1" presStyleIdx="1" presStyleCnt="3">
        <dgm:presLayoutVars>
          <dgm:bulletEnabled val="1"/>
        </dgm:presLayoutVars>
      </dgm:prSet>
      <dgm:spPr/>
      <dgm:t>
        <a:bodyPr/>
        <a:lstStyle/>
        <a:p>
          <a:endParaRPr lang="en-GB"/>
        </a:p>
      </dgm:t>
    </dgm:pt>
    <dgm:pt modelId="{3A075C58-6D81-4DA7-948F-6EE2832529B3}" type="pres">
      <dgm:prSet presAssocID="{DA8500DC-5498-4FA1-A2B4-285491FC89AA}" presName="FourConn_3-4" presStyleLbl="fgAccFollowNode1" presStyleIdx="2" presStyleCnt="3">
        <dgm:presLayoutVars>
          <dgm:bulletEnabled val="1"/>
        </dgm:presLayoutVars>
      </dgm:prSet>
      <dgm:spPr/>
      <dgm:t>
        <a:bodyPr/>
        <a:lstStyle/>
        <a:p>
          <a:endParaRPr lang="en-GB"/>
        </a:p>
      </dgm:t>
    </dgm:pt>
    <dgm:pt modelId="{BDA8D1DE-DD11-42AA-A3BB-FF75CF40ECAD}" type="pres">
      <dgm:prSet presAssocID="{DA8500DC-5498-4FA1-A2B4-285491FC89AA}" presName="FourNodes_1_text" presStyleLbl="node1" presStyleIdx="3" presStyleCnt="4">
        <dgm:presLayoutVars>
          <dgm:bulletEnabled val="1"/>
        </dgm:presLayoutVars>
      </dgm:prSet>
      <dgm:spPr/>
      <dgm:t>
        <a:bodyPr/>
        <a:lstStyle/>
        <a:p>
          <a:endParaRPr lang="en-GB"/>
        </a:p>
      </dgm:t>
    </dgm:pt>
    <dgm:pt modelId="{7983F295-6085-4D7D-BAD2-C9FEC3012A97}" type="pres">
      <dgm:prSet presAssocID="{DA8500DC-5498-4FA1-A2B4-285491FC89AA}" presName="FourNodes_2_text" presStyleLbl="node1" presStyleIdx="3" presStyleCnt="4">
        <dgm:presLayoutVars>
          <dgm:bulletEnabled val="1"/>
        </dgm:presLayoutVars>
      </dgm:prSet>
      <dgm:spPr/>
      <dgm:t>
        <a:bodyPr/>
        <a:lstStyle/>
        <a:p>
          <a:endParaRPr lang="en-GB"/>
        </a:p>
      </dgm:t>
    </dgm:pt>
    <dgm:pt modelId="{3744751D-52CD-4EE5-94C3-0D1B8A08B6C5}" type="pres">
      <dgm:prSet presAssocID="{DA8500DC-5498-4FA1-A2B4-285491FC89AA}" presName="FourNodes_3_text" presStyleLbl="node1" presStyleIdx="3" presStyleCnt="4">
        <dgm:presLayoutVars>
          <dgm:bulletEnabled val="1"/>
        </dgm:presLayoutVars>
      </dgm:prSet>
      <dgm:spPr/>
      <dgm:t>
        <a:bodyPr/>
        <a:lstStyle/>
        <a:p>
          <a:endParaRPr lang="en-GB"/>
        </a:p>
      </dgm:t>
    </dgm:pt>
    <dgm:pt modelId="{EA167252-EC87-49ED-89C6-D35EACE4C98E}" type="pres">
      <dgm:prSet presAssocID="{DA8500DC-5498-4FA1-A2B4-285491FC89AA}" presName="FourNodes_4_text" presStyleLbl="node1" presStyleIdx="3" presStyleCnt="4">
        <dgm:presLayoutVars>
          <dgm:bulletEnabled val="1"/>
        </dgm:presLayoutVars>
      </dgm:prSet>
      <dgm:spPr/>
      <dgm:t>
        <a:bodyPr/>
        <a:lstStyle/>
        <a:p>
          <a:endParaRPr lang="en-GB"/>
        </a:p>
      </dgm:t>
    </dgm:pt>
  </dgm:ptLst>
  <dgm:cxnLst>
    <dgm:cxn modelId="{E3C94E36-19D0-410F-9E90-696F9BD231CA}" type="presOf" srcId="{9B89C1A7-5F31-4CD5-BA07-6481DE1DE4C2}" destId="{476B8C97-D49D-44DB-A54F-E932884AABA6}" srcOrd="0" destOrd="0" presId="urn:microsoft.com/office/officeart/2005/8/layout/vProcess5"/>
    <dgm:cxn modelId="{3772F0D4-4569-4818-9A9D-B2348CB467C2}" type="presOf" srcId="{120686B7-0990-46C7-B9EC-ED98B44D3803}" destId="{01DFD6B6-9BCE-4A40-99D6-35EF1BCE8519}" srcOrd="0" destOrd="0" presId="urn:microsoft.com/office/officeart/2005/8/layout/vProcess5"/>
    <dgm:cxn modelId="{73EDD63F-023A-40FA-8F8E-2BA171C69D1E}" type="presOf" srcId="{0275C31E-3BBE-4505-BF88-5AC9C7BB95ED}" destId="{BDA8D1DE-DD11-42AA-A3BB-FF75CF40ECAD}" srcOrd="1" destOrd="0" presId="urn:microsoft.com/office/officeart/2005/8/layout/vProcess5"/>
    <dgm:cxn modelId="{CAF08A7B-5D23-450D-AA48-B3643FC871CC}" srcId="{DA8500DC-5498-4FA1-A2B4-285491FC89AA}" destId="{120686B7-0990-46C7-B9EC-ED98B44D3803}" srcOrd="1" destOrd="0" parTransId="{8A86DDB5-92A3-4D5C-8718-21FE9E55D263}" sibTransId="{2E4AE4ED-203B-427D-BF45-B10DF92EDDA9}"/>
    <dgm:cxn modelId="{B93B2801-9484-4512-A114-F340280B960A}" srcId="{DA8500DC-5498-4FA1-A2B4-285491FC89AA}" destId="{DF8583F8-F14B-4C98-8F9D-51C4B1DC67C3}" srcOrd="2" destOrd="0" parTransId="{74B058FA-9C03-4746-82B9-F53DFD19F8D0}" sibTransId="{588DE5E1-1458-495F-9183-F8FB7371C47C}"/>
    <dgm:cxn modelId="{2FC7C6A3-D0C4-4A1F-965D-2F4AD3729242}" type="presOf" srcId="{DA8500DC-5498-4FA1-A2B4-285491FC89AA}" destId="{E8F2E507-E8B4-41D3-B494-385A8B0B1829}" srcOrd="0" destOrd="0" presId="urn:microsoft.com/office/officeart/2005/8/layout/vProcess5"/>
    <dgm:cxn modelId="{23CAAB57-19ED-4EED-BB4F-256B1E7AFDF1}" type="presOf" srcId="{D655643E-F02F-43C3-AE9E-BC0F5423B2FB}" destId="{6549F40F-B0F2-47F0-977A-8C583808BCA3}" srcOrd="0" destOrd="0" presId="urn:microsoft.com/office/officeart/2005/8/layout/vProcess5"/>
    <dgm:cxn modelId="{6030233F-EE84-46E0-BD76-9829BFECE7C9}" type="presOf" srcId="{588DE5E1-1458-495F-9183-F8FB7371C47C}" destId="{3A075C58-6D81-4DA7-948F-6EE2832529B3}" srcOrd="0" destOrd="0" presId="urn:microsoft.com/office/officeart/2005/8/layout/vProcess5"/>
    <dgm:cxn modelId="{394B0EA2-8ABD-4D09-AC48-7568C3130A22}" srcId="{DA8500DC-5498-4FA1-A2B4-285491FC89AA}" destId="{0275C31E-3BBE-4505-BF88-5AC9C7BB95ED}" srcOrd="0" destOrd="0" parTransId="{7A25FDB0-BC89-4E05-A207-F09ACDC0C922}" sibTransId="{D655643E-F02F-43C3-AE9E-BC0F5423B2FB}"/>
    <dgm:cxn modelId="{5573BA37-C8D7-49DE-8566-1F98C5AAD176}" type="presOf" srcId="{120686B7-0990-46C7-B9EC-ED98B44D3803}" destId="{7983F295-6085-4D7D-BAD2-C9FEC3012A97}" srcOrd="1" destOrd="0" presId="urn:microsoft.com/office/officeart/2005/8/layout/vProcess5"/>
    <dgm:cxn modelId="{FD692F83-815E-4B16-B69D-24708A9219F9}" type="presOf" srcId="{0275C31E-3BBE-4505-BF88-5AC9C7BB95ED}" destId="{9F4B0E64-D3E8-4050-99A7-49132DAA22E6}" srcOrd="0" destOrd="0" presId="urn:microsoft.com/office/officeart/2005/8/layout/vProcess5"/>
    <dgm:cxn modelId="{996D8707-D741-4A24-A160-2840CF1D1107}" type="presOf" srcId="{2E4AE4ED-203B-427D-BF45-B10DF92EDDA9}" destId="{B5E0C784-D869-4164-8EDF-91B26CA6EBA4}" srcOrd="0" destOrd="0" presId="urn:microsoft.com/office/officeart/2005/8/layout/vProcess5"/>
    <dgm:cxn modelId="{2F593E80-1BEE-4035-BFAB-0A578981F52F}" type="presOf" srcId="{DF8583F8-F14B-4C98-8F9D-51C4B1DC67C3}" destId="{7D6D2B86-A24A-4948-9385-024311F44200}" srcOrd="0" destOrd="0" presId="urn:microsoft.com/office/officeart/2005/8/layout/vProcess5"/>
    <dgm:cxn modelId="{6406E9ED-200A-4156-8568-EF67909D85AE}" type="presOf" srcId="{DF8583F8-F14B-4C98-8F9D-51C4B1DC67C3}" destId="{3744751D-52CD-4EE5-94C3-0D1B8A08B6C5}" srcOrd="1" destOrd="0" presId="urn:microsoft.com/office/officeart/2005/8/layout/vProcess5"/>
    <dgm:cxn modelId="{380BE31F-22F7-47F5-8E36-7153F6550BA6}" type="presOf" srcId="{9B89C1A7-5F31-4CD5-BA07-6481DE1DE4C2}" destId="{EA167252-EC87-49ED-89C6-D35EACE4C98E}" srcOrd="1" destOrd="0" presId="urn:microsoft.com/office/officeart/2005/8/layout/vProcess5"/>
    <dgm:cxn modelId="{86DF5A37-AAFE-48C1-83A1-5B3A5429EC51}" srcId="{DA8500DC-5498-4FA1-A2B4-285491FC89AA}" destId="{9B89C1A7-5F31-4CD5-BA07-6481DE1DE4C2}" srcOrd="3" destOrd="0" parTransId="{96CCBA69-7D7C-400D-BA4B-8152ACC52146}" sibTransId="{1F094DAD-C808-4938-B4E5-B04327953968}"/>
    <dgm:cxn modelId="{A4147CD5-1E28-4422-8952-B86ADA8AF2F0}" type="presParOf" srcId="{E8F2E507-E8B4-41D3-B494-385A8B0B1829}" destId="{0602E5A9-7EF4-402B-BA5D-FEE8DE7E4DB8}" srcOrd="0" destOrd="0" presId="urn:microsoft.com/office/officeart/2005/8/layout/vProcess5"/>
    <dgm:cxn modelId="{CFDC4637-5C09-463B-BA53-682EA02825EE}" type="presParOf" srcId="{E8F2E507-E8B4-41D3-B494-385A8B0B1829}" destId="{9F4B0E64-D3E8-4050-99A7-49132DAA22E6}" srcOrd="1" destOrd="0" presId="urn:microsoft.com/office/officeart/2005/8/layout/vProcess5"/>
    <dgm:cxn modelId="{264B04E4-405C-468B-BE86-C57E1F14C469}" type="presParOf" srcId="{E8F2E507-E8B4-41D3-B494-385A8B0B1829}" destId="{01DFD6B6-9BCE-4A40-99D6-35EF1BCE8519}" srcOrd="2" destOrd="0" presId="urn:microsoft.com/office/officeart/2005/8/layout/vProcess5"/>
    <dgm:cxn modelId="{7F812171-334B-4B28-9910-E1E1204D68B6}" type="presParOf" srcId="{E8F2E507-E8B4-41D3-B494-385A8B0B1829}" destId="{7D6D2B86-A24A-4948-9385-024311F44200}" srcOrd="3" destOrd="0" presId="urn:microsoft.com/office/officeart/2005/8/layout/vProcess5"/>
    <dgm:cxn modelId="{90BFA1BE-4846-40C2-9F13-BACCA13B6D27}" type="presParOf" srcId="{E8F2E507-E8B4-41D3-B494-385A8B0B1829}" destId="{476B8C97-D49D-44DB-A54F-E932884AABA6}" srcOrd="4" destOrd="0" presId="urn:microsoft.com/office/officeart/2005/8/layout/vProcess5"/>
    <dgm:cxn modelId="{AB4EEBB3-7C1A-47D7-A319-CE224561E574}" type="presParOf" srcId="{E8F2E507-E8B4-41D3-B494-385A8B0B1829}" destId="{6549F40F-B0F2-47F0-977A-8C583808BCA3}" srcOrd="5" destOrd="0" presId="urn:microsoft.com/office/officeart/2005/8/layout/vProcess5"/>
    <dgm:cxn modelId="{0D6EB57E-E255-4639-81E8-A70CA771D678}" type="presParOf" srcId="{E8F2E507-E8B4-41D3-B494-385A8B0B1829}" destId="{B5E0C784-D869-4164-8EDF-91B26CA6EBA4}" srcOrd="6" destOrd="0" presId="urn:microsoft.com/office/officeart/2005/8/layout/vProcess5"/>
    <dgm:cxn modelId="{4AD4A836-59B9-4406-A81A-A1B9B586B196}" type="presParOf" srcId="{E8F2E507-E8B4-41D3-B494-385A8B0B1829}" destId="{3A075C58-6D81-4DA7-948F-6EE2832529B3}" srcOrd="7" destOrd="0" presId="urn:microsoft.com/office/officeart/2005/8/layout/vProcess5"/>
    <dgm:cxn modelId="{C630478B-955E-4EB5-B4DE-A8A06564A486}" type="presParOf" srcId="{E8F2E507-E8B4-41D3-B494-385A8B0B1829}" destId="{BDA8D1DE-DD11-42AA-A3BB-FF75CF40ECAD}" srcOrd="8" destOrd="0" presId="urn:microsoft.com/office/officeart/2005/8/layout/vProcess5"/>
    <dgm:cxn modelId="{CAC0B4F5-E0BA-4600-98B2-5390FCC26F71}" type="presParOf" srcId="{E8F2E507-E8B4-41D3-B494-385A8B0B1829}" destId="{7983F295-6085-4D7D-BAD2-C9FEC3012A97}" srcOrd="9" destOrd="0" presId="urn:microsoft.com/office/officeart/2005/8/layout/vProcess5"/>
    <dgm:cxn modelId="{3D6210A0-00B5-43E7-AEF6-FC697D6FDAEA}" type="presParOf" srcId="{E8F2E507-E8B4-41D3-B494-385A8B0B1829}" destId="{3744751D-52CD-4EE5-94C3-0D1B8A08B6C5}" srcOrd="10" destOrd="0" presId="urn:microsoft.com/office/officeart/2005/8/layout/vProcess5"/>
    <dgm:cxn modelId="{75C38BA1-5C64-49FC-9580-6CC93106233B}" type="presParOf" srcId="{E8F2E507-E8B4-41D3-B494-385A8B0B1829}" destId="{EA167252-EC87-49ED-89C6-D35EACE4C98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B0E64-D3E8-4050-99A7-49132DAA22E6}">
      <dsp:nvSpPr>
        <dsp:cNvPr id="0" name=""/>
        <dsp:cNvSpPr/>
      </dsp:nvSpPr>
      <dsp:spPr>
        <a:xfrm>
          <a:off x="0" y="0"/>
          <a:ext cx="8649547" cy="890354"/>
        </a:xfrm>
        <a:prstGeom prst="roundRect">
          <a:avLst>
            <a:gd name="adj" fmla="val 10000"/>
          </a:avLst>
        </a:prstGeom>
        <a:solidFill>
          <a:srgbClr val="9BBB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355600" lvl="0" indent="-355600" algn="l" defTabSz="1244600">
            <a:lnSpc>
              <a:spcPct val="90000"/>
            </a:lnSpc>
            <a:spcBef>
              <a:spcPct val="0"/>
            </a:spcBef>
            <a:spcAft>
              <a:spcPct val="35000"/>
            </a:spcAft>
          </a:pPr>
          <a:r>
            <a:rPr lang="en-US" altLang="en-US" sz="2800" b="1" kern="1200" dirty="0" smtClean="0">
              <a:latin typeface="Candara" panose="020E0502030303020204" pitchFamily="34" charset="0"/>
            </a:rPr>
            <a:t>1.</a:t>
          </a:r>
          <a:r>
            <a:rPr lang="en-US" altLang="en-US" sz="2300" kern="1200" dirty="0" smtClean="0">
              <a:latin typeface="Candara" panose="020E0502030303020204" pitchFamily="34" charset="0"/>
            </a:rPr>
            <a:t>	</a:t>
          </a:r>
          <a:r>
            <a:rPr lang="en-GB" sz="2300" kern="1200" dirty="0" smtClean="0">
              <a:latin typeface="Candara" panose="020E0502030303020204" pitchFamily="34" charset="0"/>
            </a:rPr>
            <a:t>To understand the context and rationale for delivering The Scottish Intervention Initiative</a:t>
          </a:r>
          <a:endParaRPr lang="en-US" altLang="en-US" sz="2300" kern="1200" dirty="0" smtClean="0">
            <a:latin typeface="Candara" panose="020E0502030303020204" pitchFamily="34" charset="0"/>
          </a:endParaRPr>
        </a:p>
      </dsp:txBody>
      <dsp:txXfrm>
        <a:off x="26078" y="26078"/>
        <a:ext cx="7613549" cy="838198"/>
      </dsp:txXfrm>
    </dsp:sp>
    <dsp:sp modelId="{01DFD6B6-9BCE-4A40-99D6-35EF1BCE8519}">
      <dsp:nvSpPr>
        <dsp:cNvPr id="0" name=""/>
        <dsp:cNvSpPr/>
      </dsp:nvSpPr>
      <dsp:spPr>
        <a:xfrm>
          <a:off x="724399" y="1052237"/>
          <a:ext cx="8649547" cy="890354"/>
        </a:xfrm>
        <a:prstGeom prst="roundRect">
          <a:avLst>
            <a:gd name="adj" fmla="val 10000"/>
          </a:avLst>
        </a:prstGeom>
        <a:solidFill>
          <a:srgbClr val="5CB3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355600" lvl="0" indent="-355600" algn="l" defTabSz="1244600">
            <a:lnSpc>
              <a:spcPct val="90000"/>
            </a:lnSpc>
            <a:spcBef>
              <a:spcPct val="0"/>
            </a:spcBef>
            <a:spcAft>
              <a:spcPct val="35000"/>
            </a:spcAft>
          </a:pPr>
          <a:r>
            <a:rPr lang="en-GB" sz="2800" b="1" kern="1200" dirty="0" smtClean="0">
              <a:latin typeface="Candara" panose="020E0502030303020204" pitchFamily="34" charset="0"/>
            </a:rPr>
            <a:t>2.</a:t>
          </a:r>
          <a:r>
            <a:rPr lang="en-GB" sz="2300" kern="1200" dirty="0" smtClean="0">
              <a:latin typeface="Candara" panose="020E0502030303020204" pitchFamily="34" charset="0"/>
            </a:rPr>
            <a:t>	To define the role of the facilitators and gain skills and confidence in facilitating</a:t>
          </a:r>
          <a:endParaRPr lang="en-GB" sz="2300" kern="1200" dirty="0">
            <a:latin typeface="Candara" panose="020E0502030303020204" pitchFamily="34" charset="0"/>
          </a:endParaRPr>
        </a:p>
      </dsp:txBody>
      <dsp:txXfrm>
        <a:off x="750477" y="1078315"/>
        <a:ext cx="7294261" cy="838198"/>
      </dsp:txXfrm>
    </dsp:sp>
    <dsp:sp modelId="{7D6D2B86-A24A-4948-9385-024311F44200}">
      <dsp:nvSpPr>
        <dsp:cNvPr id="0" name=""/>
        <dsp:cNvSpPr/>
      </dsp:nvSpPr>
      <dsp:spPr>
        <a:xfrm>
          <a:off x="1432624" y="2086017"/>
          <a:ext cx="8649547" cy="890354"/>
        </a:xfrm>
        <a:prstGeom prst="roundRect">
          <a:avLst>
            <a:gd name="adj" fmla="val 10000"/>
          </a:avLst>
        </a:prstGeom>
        <a:solidFill>
          <a:srgbClr val="608C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355600" lvl="0" indent="-355600" algn="l" defTabSz="1244600">
            <a:lnSpc>
              <a:spcPct val="90000"/>
            </a:lnSpc>
            <a:spcBef>
              <a:spcPct val="0"/>
            </a:spcBef>
            <a:spcAft>
              <a:spcPct val="35000"/>
            </a:spcAft>
          </a:pPr>
          <a:r>
            <a:rPr lang="en-GB" sz="2800" b="1" kern="1200" dirty="0" smtClean="0">
              <a:latin typeface="Candara" panose="020E0502030303020204" pitchFamily="34" charset="0"/>
            </a:rPr>
            <a:t>3.</a:t>
          </a:r>
          <a:r>
            <a:rPr lang="en-GB" sz="2300" kern="1200" dirty="0" smtClean="0">
              <a:latin typeface="Candara" panose="020E0502030303020204" pitchFamily="34" charset="0"/>
            </a:rPr>
            <a:t>	To respond safely and sensitively to disclosures and know where and when to access appropriate support</a:t>
          </a:r>
          <a:endParaRPr lang="en-GB" sz="2300" kern="1200" dirty="0">
            <a:latin typeface="Candara" panose="020E0502030303020204" pitchFamily="34" charset="0"/>
          </a:endParaRPr>
        </a:p>
      </dsp:txBody>
      <dsp:txXfrm>
        <a:off x="1458702" y="2112095"/>
        <a:ext cx="7305072" cy="838198"/>
      </dsp:txXfrm>
    </dsp:sp>
    <dsp:sp modelId="{476B8C97-D49D-44DB-A54F-E932884AABA6}">
      <dsp:nvSpPr>
        <dsp:cNvPr id="0" name=""/>
        <dsp:cNvSpPr/>
      </dsp:nvSpPr>
      <dsp:spPr>
        <a:xfrm>
          <a:off x="2162386" y="3156712"/>
          <a:ext cx="8649547" cy="890354"/>
        </a:xfrm>
        <a:prstGeom prst="roundRect">
          <a:avLst>
            <a:gd name="adj" fmla="val 10000"/>
          </a:avLst>
        </a:prstGeom>
        <a:solidFill>
          <a:srgbClr val="8064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355600" lvl="0" indent="-355600" algn="l" defTabSz="1244600">
            <a:lnSpc>
              <a:spcPct val="90000"/>
            </a:lnSpc>
            <a:spcBef>
              <a:spcPct val="0"/>
            </a:spcBef>
            <a:spcAft>
              <a:spcPct val="35000"/>
            </a:spcAft>
          </a:pPr>
          <a:r>
            <a:rPr lang="en-GB" sz="2800" b="1" kern="1200" dirty="0" smtClean="0">
              <a:latin typeface="Candara" panose="020E0502030303020204" pitchFamily="34" charset="0"/>
            </a:rPr>
            <a:t>4.</a:t>
          </a:r>
          <a:r>
            <a:rPr lang="en-GB" sz="2300" kern="1200" dirty="0" smtClean="0">
              <a:latin typeface="Candara" panose="020E0502030303020204" pitchFamily="34" charset="0"/>
            </a:rPr>
            <a:t>	To respond to tricky situations and questions in a sensitive and confident way</a:t>
          </a:r>
          <a:endParaRPr lang="en-GB" sz="2300" kern="1200" dirty="0">
            <a:latin typeface="Candara" panose="020E0502030303020204" pitchFamily="34" charset="0"/>
          </a:endParaRPr>
        </a:p>
      </dsp:txBody>
      <dsp:txXfrm>
        <a:off x="2188464" y="3182790"/>
        <a:ext cx="7294261" cy="838198"/>
      </dsp:txXfrm>
    </dsp:sp>
    <dsp:sp modelId="{6549F40F-B0F2-47F0-977A-8C583808BCA3}">
      <dsp:nvSpPr>
        <dsp:cNvPr id="0" name=""/>
        <dsp:cNvSpPr/>
      </dsp:nvSpPr>
      <dsp:spPr>
        <a:xfrm>
          <a:off x="8070816" y="681930"/>
          <a:ext cx="578730" cy="578730"/>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GB" sz="2600" kern="1200"/>
        </a:p>
      </dsp:txBody>
      <dsp:txXfrm>
        <a:off x="8201030" y="681930"/>
        <a:ext cx="318302" cy="435494"/>
      </dsp:txXfrm>
    </dsp:sp>
    <dsp:sp modelId="{B5E0C784-D869-4164-8EDF-91B26CA6EBA4}">
      <dsp:nvSpPr>
        <dsp:cNvPr id="0" name=""/>
        <dsp:cNvSpPr/>
      </dsp:nvSpPr>
      <dsp:spPr>
        <a:xfrm>
          <a:off x="8795216" y="1734168"/>
          <a:ext cx="578730" cy="578730"/>
        </a:xfrm>
        <a:prstGeom prst="downArrow">
          <a:avLst>
            <a:gd name="adj1" fmla="val 55000"/>
            <a:gd name="adj2" fmla="val 45000"/>
          </a:avLst>
        </a:prstGeom>
        <a:solidFill>
          <a:schemeClr val="accent3">
            <a:tint val="40000"/>
            <a:alpha val="90000"/>
            <a:hueOff val="5358427"/>
            <a:satOff val="-6896"/>
            <a:lumOff val="-537"/>
            <a:alphaOff val="0"/>
          </a:schemeClr>
        </a:solidFill>
        <a:ln w="12700" cap="flat" cmpd="sng" algn="ctr">
          <a:solidFill>
            <a:schemeClr val="accent3">
              <a:tint val="40000"/>
              <a:alpha val="90000"/>
              <a:hueOff val="5358427"/>
              <a:satOff val="-6896"/>
              <a:lumOff val="-5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GB" sz="2600" kern="1200"/>
        </a:p>
      </dsp:txBody>
      <dsp:txXfrm>
        <a:off x="8925430" y="1734168"/>
        <a:ext cx="318302" cy="435494"/>
      </dsp:txXfrm>
    </dsp:sp>
    <dsp:sp modelId="{3A075C58-6D81-4DA7-948F-6EE2832529B3}">
      <dsp:nvSpPr>
        <dsp:cNvPr id="0" name=""/>
        <dsp:cNvSpPr/>
      </dsp:nvSpPr>
      <dsp:spPr>
        <a:xfrm>
          <a:off x="9508803" y="2786405"/>
          <a:ext cx="578730" cy="578730"/>
        </a:xfrm>
        <a:prstGeom prst="downArrow">
          <a:avLst>
            <a:gd name="adj1" fmla="val 55000"/>
            <a:gd name="adj2" fmla="val 45000"/>
          </a:avLst>
        </a:prstGeom>
        <a:solidFill>
          <a:schemeClr val="accent3">
            <a:tint val="40000"/>
            <a:alpha val="90000"/>
            <a:hueOff val="10716854"/>
            <a:satOff val="-13793"/>
            <a:lumOff val="-1075"/>
            <a:alphaOff val="0"/>
          </a:schemeClr>
        </a:solidFill>
        <a:ln w="12700" cap="flat" cmpd="sng" algn="ctr">
          <a:solidFill>
            <a:schemeClr val="accent3">
              <a:tint val="40000"/>
              <a:alpha val="90000"/>
              <a:hueOff val="10716854"/>
              <a:satOff val="-13793"/>
              <a:lumOff val="-10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GB" sz="2600" kern="1200"/>
        </a:p>
      </dsp:txBody>
      <dsp:txXfrm>
        <a:off x="9639017" y="2786405"/>
        <a:ext cx="318302" cy="4354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46034-5AD3-4A5C-AD87-3742617819F9}">
      <dsp:nvSpPr>
        <dsp:cNvPr id="0" name=""/>
        <dsp:cNvSpPr/>
      </dsp:nvSpPr>
      <dsp:spPr>
        <a:xfrm>
          <a:off x="2614922" y="881599"/>
          <a:ext cx="1599375" cy="159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latin typeface="Candara" panose="020E0502030303020204" pitchFamily="34" charset="0"/>
            </a:rPr>
            <a:t>Gender inequality</a:t>
          </a:r>
          <a:endParaRPr lang="en-US" sz="2800" b="1" kern="1200" dirty="0">
            <a:latin typeface="Candara" panose="020E0502030303020204" pitchFamily="34" charset="0"/>
          </a:endParaRPr>
        </a:p>
      </dsp:txBody>
      <dsp:txXfrm>
        <a:off x="2614922" y="881599"/>
        <a:ext cx="1599375" cy="1599375"/>
      </dsp:txXfrm>
    </dsp:sp>
    <dsp:sp modelId="{D5BC9EFC-043B-4FAB-B70C-363A1EA4B227}">
      <dsp:nvSpPr>
        <dsp:cNvPr id="0" name=""/>
        <dsp:cNvSpPr/>
      </dsp:nvSpPr>
      <dsp:spPr>
        <a:xfrm>
          <a:off x="463122" y="36609"/>
          <a:ext cx="3289355" cy="3289355"/>
        </a:xfrm>
        <a:prstGeom prst="circularArrow">
          <a:avLst>
            <a:gd name="adj1" fmla="val 9481"/>
            <a:gd name="adj2" fmla="val 684832"/>
            <a:gd name="adj3" fmla="val 7851378"/>
            <a:gd name="adj4" fmla="val 2263791"/>
            <a:gd name="adj5" fmla="val 11062"/>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A2746D-A066-42D1-91D7-E79156EE7B8F}">
      <dsp:nvSpPr>
        <dsp:cNvPr id="0" name=""/>
        <dsp:cNvSpPr/>
      </dsp:nvSpPr>
      <dsp:spPr>
        <a:xfrm>
          <a:off x="1302" y="881599"/>
          <a:ext cx="1599375" cy="159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latin typeface="Candara" panose="020E0502030303020204" pitchFamily="34" charset="0"/>
            </a:rPr>
            <a:t>Gender-based violence</a:t>
          </a:r>
          <a:endParaRPr lang="en-US" sz="2800" b="1" kern="1200" dirty="0">
            <a:latin typeface="Candara" panose="020E0502030303020204" pitchFamily="34" charset="0"/>
          </a:endParaRPr>
        </a:p>
      </dsp:txBody>
      <dsp:txXfrm>
        <a:off x="1302" y="881599"/>
        <a:ext cx="1599375" cy="1599375"/>
      </dsp:txXfrm>
    </dsp:sp>
    <dsp:sp modelId="{D3AAE26D-F477-424E-8504-9475CC4AFAEE}">
      <dsp:nvSpPr>
        <dsp:cNvPr id="0" name=""/>
        <dsp:cNvSpPr/>
      </dsp:nvSpPr>
      <dsp:spPr>
        <a:xfrm>
          <a:off x="463122" y="36609"/>
          <a:ext cx="3289355" cy="3289355"/>
        </a:xfrm>
        <a:prstGeom prst="circularArrow">
          <a:avLst>
            <a:gd name="adj1" fmla="val 9481"/>
            <a:gd name="adj2" fmla="val 684832"/>
            <a:gd name="adj3" fmla="val 18651378"/>
            <a:gd name="adj4" fmla="val 13063791"/>
            <a:gd name="adj5" fmla="val 11062"/>
          </a:avLst>
        </a:prstGeom>
        <a:solidFill>
          <a:schemeClr val="accent3">
            <a:hueOff val="11250264"/>
            <a:satOff val="-1688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C1048-FA73-4B9A-951A-37D0C43AC99F}">
      <dsp:nvSpPr>
        <dsp:cNvPr id="0" name=""/>
        <dsp:cNvSpPr/>
      </dsp:nvSpPr>
      <dsp:spPr>
        <a:xfrm>
          <a:off x="3473591" y="268753"/>
          <a:ext cx="3655123" cy="3655123"/>
        </a:xfrm>
        <a:prstGeom prst="pie">
          <a:avLst>
            <a:gd name="adj1" fmla="val 16200000"/>
            <a:gd name="adj2" fmla="val 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lang="en-US" sz="4300" kern="1200"/>
        </a:p>
      </dsp:txBody>
      <dsp:txXfrm>
        <a:off x="5413853" y="1026321"/>
        <a:ext cx="1348914" cy="1000807"/>
      </dsp:txXfrm>
    </dsp:sp>
    <dsp:sp modelId="{217C2B4B-0155-4E33-A18B-F5EBA14597D0}">
      <dsp:nvSpPr>
        <dsp:cNvPr id="0" name=""/>
        <dsp:cNvSpPr/>
      </dsp:nvSpPr>
      <dsp:spPr>
        <a:xfrm>
          <a:off x="3473591" y="391460"/>
          <a:ext cx="3655123" cy="3655123"/>
        </a:xfrm>
        <a:prstGeom prst="pie">
          <a:avLst>
            <a:gd name="adj1" fmla="val 0"/>
            <a:gd name="adj2" fmla="val 540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lang="en-US" sz="4300" kern="1200" dirty="0"/>
        </a:p>
      </dsp:txBody>
      <dsp:txXfrm>
        <a:off x="5413853" y="2288209"/>
        <a:ext cx="1348914" cy="1000807"/>
      </dsp:txXfrm>
    </dsp:sp>
    <dsp:sp modelId="{C6A8173B-6F9A-43A2-ADD6-B40E3A7F4FF8}">
      <dsp:nvSpPr>
        <dsp:cNvPr id="0" name=""/>
        <dsp:cNvSpPr/>
      </dsp:nvSpPr>
      <dsp:spPr>
        <a:xfrm>
          <a:off x="3350884" y="391460"/>
          <a:ext cx="3655123" cy="3655123"/>
        </a:xfrm>
        <a:prstGeom prst="pie">
          <a:avLst>
            <a:gd name="adj1" fmla="val 5400000"/>
            <a:gd name="adj2" fmla="val 1080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lang="en-US" sz="4300" kern="1200" dirty="0"/>
        </a:p>
      </dsp:txBody>
      <dsp:txXfrm>
        <a:off x="3716831" y="2288209"/>
        <a:ext cx="1348914" cy="1000807"/>
      </dsp:txXfrm>
    </dsp:sp>
    <dsp:sp modelId="{446BF00F-D2B0-4A29-AF7C-962611D5059C}">
      <dsp:nvSpPr>
        <dsp:cNvPr id="0" name=""/>
        <dsp:cNvSpPr/>
      </dsp:nvSpPr>
      <dsp:spPr>
        <a:xfrm>
          <a:off x="3350884" y="268753"/>
          <a:ext cx="3655123" cy="3655123"/>
        </a:xfrm>
        <a:prstGeom prst="pie">
          <a:avLst>
            <a:gd name="adj1" fmla="val 10800000"/>
            <a:gd name="adj2" fmla="val 1620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endParaRPr lang="en-US" sz="6000" kern="1200" dirty="0"/>
        </a:p>
      </dsp:txBody>
      <dsp:txXfrm>
        <a:off x="3716831" y="1026321"/>
        <a:ext cx="1348914" cy="1000807"/>
      </dsp:txXfrm>
    </dsp:sp>
    <dsp:sp modelId="{4CA5241E-3EB5-41B0-9DBF-A17D79751853}">
      <dsp:nvSpPr>
        <dsp:cNvPr id="0" name=""/>
        <dsp:cNvSpPr/>
      </dsp:nvSpPr>
      <dsp:spPr>
        <a:xfrm>
          <a:off x="3247322" y="42483"/>
          <a:ext cx="4107663" cy="4107663"/>
        </a:xfrm>
        <a:prstGeom prst="circularArrow">
          <a:avLst>
            <a:gd name="adj1" fmla="val 5085"/>
            <a:gd name="adj2" fmla="val 327528"/>
            <a:gd name="adj3" fmla="val 21272472"/>
            <a:gd name="adj4" fmla="val 16200000"/>
            <a:gd name="adj5" fmla="val 5932"/>
          </a:avLst>
        </a:prstGeom>
        <a:solidFill>
          <a:schemeClr val="accent3">
            <a:lumMod val="75000"/>
          </a:schemeClr>
        </a:solidFill>
        <a:ln w="76200" cap="flat">
          <a:solidFill>
            <a:schemeClr val="accent3">
              <a:lumMod val="75000"/>
            </a:schemeClr>
          </a:solidFill>
          <a:miter lim="800000"/>
        </a:ln>
        <a:effectLst/>
      </dsp:spPr>
      <dsp:style>
        <a:lnRef idx="0">
          <a:scrgbClr r="0" g="0" b="0"/>
        </a:lnRef>
        <a:fillRef idx="1">
          <a:scrgbClr r="0" g="0" b="0"/>
        </a:fillRef>
        <a:effectRef idx="0">
          <a:scrgbClr r="0" g="0" b="0"/>
        </a:effectRef>
        <a:fontRef idx="minor">
          <a:schemeClr val="lt1"/>
        </a:fontRef>
      </dsp:style>
    </dsp:sp>
    <dsp:sp modelId="{96A9BABD-7B46-424C-BE42-48ACF321D543}">
      <dsp:nvSpPr>
        <dsp:cNvPr id="0" name=""/>
        <dsp:cNvSpPr/>
      </dsp:nvSpPr>
      <dsp:spPr>
        <a:xfrm>
          <a:off x="3247322" y="165191"/>
          <a:ext cx="4107663" cy="4107663"/>
        </a:xfrm>
        <a:prstGeom prst="circularArrow">
          <a:avLst>
            <a:gd name="adj1" fmla="val 5085"/>
            <a:gd name="adj2" fmla="val 327528"/>
            <a:gd name="adj3" fmla="val 5072472"/>
            <a:gd name="adj4" fmla="val 0"/>
            <a:gd name="adj5" fmla="val 5932"/>
          </a:avLst>
        </a:prstGeom>
        <a:solidFill>
          <a:schemeClr val="accent5">
            <a:lumMod val="75000"/>
          </a:schemeClr>
        </a:solidFill>
        <a:ln w="76200">
          <a:solidFill>
            <a:schemeClr val="accent5">
              <a:lumMod val="75000"/>
            </a:schemeClr>
          </a:solidFill>
          <a:miter lim="800000"/>
        </a:ln>
        <a:effectLst/>
      </dsp:spPr>
      <dsp:style>
        <a:lnRef idx="0">
          <a:scrgbClr r="0" g="0" b="0"/>
        </a:lnRef>
        <a:fillRef idx="1">
          <a:scrgbClr r="0" g="0" b="0"/>
        </a:fillRef>
        <a:effectRef idx="0">
          <a:scrgbClr r="0" g="0" b="0"/>
        </a:effectRef>
        <a:fontRef idx="minor">
          <a:schemeClr val="lt1"/>
        </a:fontRef>
      </dsp:style>
    </dsp:sp>
    <dsp:sp modelId="{15D063DE-1657-482F-8AB8-6F236354D87F}">
      <dsp:nvSpPr>
        <dsp:cNvPr id="0" name=""/>
        <dsp:cNvSpPr/>
      </dsp:nvSpPr>
      <dsp:spPr>
        <a:xfrm>
          <a:off x="3124614" y="165191"/>
          <a:ext cx="4107663" cy="4107663"/>
        </a:xfrm>
        <a:prstGeom prst="circularArrow">
          <a:avLst>
            <a:gd name="adj1" fmla="val 5085"/>
            <a:gd name="adj2" fmla="val 327528"/>
            <a:gd name="adj3" fmla="val 10472472"/>
            <a:gd name="adj4" fmla="val 5400000"/>
            <a:gd name="adj5" fmla="val 5932"/>
          </a:avLst>
        </a:prstGeom>
        <a:solidFill>
          <a:schemeClr val="accent1">
            <a:lumMod val="75000"/>
          </a:schemeClr>
        </a:solidFill>
        <a:ln w="76200">
          <a:solidFill>
            <a:schemeClr val="accent1">
              <a:lumMod val="75000"/>
            </a:schemeClr>
          </a:solidFill>
          <a:miter lim="800000"/>
        </a:ln>
        <a:effectLst/>
      </dsp:spPr>
      <dsp:style>
        <a:lnRef idx="0">
          <a:scrgbClr r="0" g="0" b="0"/>
        </a:lnRef>
        <a:fillRef idx="1">
          <a:scrgbClr r="0" g="0" b="0"/>
        </a:fillRef>
        <a:effectRef idx="0">
          <a:scrgbClr r="0" g="0" b="0"/>
        </a:effectRef>
        <a:fontRef idx="minor">
          <a:schemeClr val="lt1"/>
        </a:fontRef>
      </dsp:style>
    </dsp:sp>
    <dsp:sp modelId="{30D23A65-C53F-46A6-9A68-EE1A52A52193}">
      <dsp:nvSpPr>
        <dsp:cNvPr id="0" name=""/>
        <dsp:cNvSpPr/>
      </dsp:nvSpPr>
      <dsp:spPr>
        <a:xfrm>
          <a:off x="3124614" y="42483"/>
          <a:ext cx="4107663" cy="4107663"/>
        </a:xfrm>
        <a:prstGeom prst="circularArrow">
          <a:avLst>
            <a:gd name="adj1" fmla="val 5085"/>
            <a:gd name="adj2" fmla="val 327528"/>
            <a:gd name="adj3" fmla="val 15872472"/>
            <a:gd name="adj4" fmla="val 10800000"/>
            <a:gd name="adj5" fmla="val 5932"/>
          </a:avLst>
        </a:prstGeom>
        <a:solidFill>
          <a:schemeClr val="accent4">
            <a:lumMod val="75000"/>
          </a:schemeClr>
        </a:solidFill>
        <a:ln w="76200">
          <a:solidFill>
            <a:schemeClr val="accent4">
              <a:lumMod val="75000"/>
            </a:schemeClr>
          </a:solidFill>
          <a:miter lim="800000"/>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EECC5-01C9-49F4-91C3-C956518B66AD}">
      <dsp:nvSpPr>
        <dsp:cNvPr id="0" name=""/>
        <dsp:cNvSpPr/>
      </dsp:nvSpPr>
      <dsp:spPr>
        <a:xfrm>
          <a:off x="0" y="0"/>
          <a:ext cx="7779389" cy="66802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kern="1200" dirty="0" smtClean="0">
              <a:latin typeface="Candara" panose="020E0502030303020204" pitchFamily="34" charset="0"/>
            </a:rPr>
            <a:t>Timetable: 8 x 1 hour, 4 x 2 hours, or 1.5 days</a:t>
          </a:r>
          <a:endParaRPr lang="en-US" sz="2200" kern="1200" dirty="0">
            <a:latin typeface="Candara" panose="020E0502030303020204" pitchFamily="34" charset="0"/>
          </a:endParaRPr>
        </a:p>
      </dsp:txBody>
      <dsp:txXfrm>
        <a:off x="1622679" y="0"/>
        <a:ext cx="6156709" cy="668020"/>
      </dsp:txXfrm>
    </dsp:sp>
    <dsp:sp modelId="{F3BBBA7C-7C7B-4DA5-A5BB-D8EABB778C35}">
      <dsp:nvSpPr>
        <dsp:cNvPr id="0" name=""/>
        <dsp:cNvSpPr/>
      </dsp:nvSpPr>
      <dsp:spPr>
        <a:xfrm>
          <a:off x="66802" y="66802"/>
          <a:ext cx="1555877" cy="534416"/>
        </a:xfrm>
        <a:prstGeom prst="roundRect">
          <a:avLst>
            <a:gd name="adj" fmla="val 10000"/>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3E6DC6-8643-4E84-9E04-71E08A0340E9}">
      <dsp:nvSpPr>
        <dsp:cNvPr id="0" name=""/>
        <dsp:cNvSpPr/>
      </dsp:nvSpPr>
      <dsp:spPr>
        <a:xfrm>
          <a:off x="0" y="734822"/>
          <a:ext cx="7779389" cy="668020"/>
        </a:xfrm>
        <a:prstGeom prst="roundRect">
          <a:avLst>
            <a:gd name="adj" fmla="val 10000"/>
          </a:avLst>
        </a:prstGeom>
        <a:solidFill>
          <a:schemeClr val="accent3">
            <a:hueOff val="2250053"/>
            <a:satOff val="-3376"/>
            <a:lumOff val="-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kern="1200" dirty="0" smtClean="0">
              <a:latin typeface="Candara" panose="020E0502030303020204" pitchFamily="34" charset="0"/>
            </a:rPr>
            <a:t>Promotion to target audience in multiple formats at various locations and repeated reminders</a:t>
          </a:r>
          <a:endParaRPr lang="en-US" sz="2200" kern="1200" dirty="0">
            <a:latin typeface="Candara" panose="020E0502030303020204" pitchFamily="34" charset="0"/>
          </a:endParaRPr>
        </a:p>
      </dsp:txBody>
      <dsp:txXfrm>
        <a:off x="1622679" y="734822"/>
        <a:ext cx="6156709" cy="668020"/>
      </dsp:txXfrm>
    </dsp:sp>
    <dsp:sp modelId="{7F16EF25-2790-4B41-AFA9-98F99C20CD61}">
      <dsp:nvSpPr>
        <dsp:cNvPr id="0" name=""/>
        <dsp:cNvSpPr/>
      </dsp:nvSpPr>
      <dsp:spPr>
        <a:xfrm>
          <a:off x="66802" y="801624"/>
          <a:ext cx="1555877" cy="534416"/>
        </a:xfrm>
        <a:prstGeom prst="roundRect">
          <a:avLst>
            <a:gd name="adj" fmla="val 10000"/>
          </a:avLst>
        </a:prstGeom>
        <a:solidFill>
          <a:schemeClr val="accent3">
            <a:tint val="50000"/>
            <a:hueOff val="2150440"/>
            <a:satOff val="-2822"/>
            <a:lumOff val="-2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3C0DF6-5DB1-460B-8C5B-96FE90DDC67D}">
      <dsp:nvSpPr>
        <dsp:cNvPr id="0" name=""/>
        <dsp:cNvSpPr/>
      </dsp:nvSpPr>
      <dsp:spPr>
        <a:xfrm>
          <a:off x="0" y="1469644"/>
          <a:ext cx="7779389" cy="668020"/>
        </a:xfrm>
        <a:prstGeom prst="roundRect">
          <a:avLst>
            <a:gd name="adj" fmla="val 10000"/>
          </a:avLst>
        </a:prstGeom>
        <a:solidFill>
          <a:schemeClr val="accent3">
            <a:hueOff val="4500106"/>
            <a:satOff val="-6752"/>
            <a:lumOff val="-1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latin typeface="Candara" panose="020E0502030303020204" pitchFamily="34" charset="0"/>
            </a:rPr>
            <a:t>Group size: 15-25, over-recruiting</a:t>
          </a:r>
          <a:endParaRPr lang="en-US" sz="2200" kern="1200" dirty="0">
            <a:latin typeface="Candara" panose="020E0502030303020204" pitchFamily="34" charset="0"/>
          </a:endParaRPr>
        </a:p>
      </dsp:txBody>
      <dsp:txXfrm>
        <a:off x="1622679" y="1469644"/>
        <a:ext cx="6156709" cy="668020"/>
      </dsp:txXfrm>
    </dsp:sp>
    <dsp:sp modelId="{29080F42-6BA9-4915-AC3A-BF7006346B1B}">
      <dsp:nvSpPr>
        <dsp:cNvPr id="0" name=""/>
        <dsp:cNvSpPr/>
      </dsp:nvSpPr>
      <dsp:spPr>
        <a:xfrm>
          <a:off x="66802" y="1536446"/>
          <a:ext cx="1555877" cy="534416"/>
        </a:xfrm>
        <a:prstGeom prst="roundRect">
          <a:avLst>
            <a:gd name="adj" fmla="val 10000"/>
          </a:avLst>
        </a:prstGeom>
        <a:solidFill>
          <a:schemeClr val="accent3">
            <a:tint val="50000"/>
            <a:hueOff val="4300880"/>
            <a:satOff val="-5643"/>
            <a:lumOff val="-5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2DBDE4-F4CB-4446-8240-7BEF63F4A7EF}">
      <dsp:nvSpPr>
        <dsp:cNvPr id="0" name=""/>
        <dsp:cNvSpPr/>
      </dsp:nvSpPr>
      <dsp:spPr>
        <a:xfrm>
          <a:off x="0" y="2204466"/>
          <a:ext cx="7779389" cy="668020"/>
        </a:xfrm>
        <a:prstGeom prst="roundRect">
          <a:avLst>
            <a:gd name="adj" fmla="val 10000"/>
          </a:avLst>
        </a:prstGeom>
        <a:solidFill>
          <a:schemeClr val="accent3">
            <a:hueOff val="6750158"/>
            <a:satOff val="-10128"/>
            <a:lumOff val="-1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latin typeface="Candara" panose="020E0502030303020204" pitchFamily="34" charset="0"/>
            </a:rPr>
            <a:t>Room booking</a:t>
          </a:r>
          <a:endParaRPr lang="en-US" sz="2200" kern="1200" dirty="0">
            <a:latin typeface="Candara" panose="020E0502030303020204" pitchFamily="34" charset="0"/>
          </a:endParaRPr>
        </a:p>
      </dsp:txBody>
      <dsp:txXfrm>
        <a:off x="1622679" y="2204466"/>
        <a:ext cx="6156709" cy="668020"/>
      </dsp:txXfrm>
    </dsp:sp>
    <dsp:sp modelId="{4FB1AFDB-F695-4AB8-A1D6-15374034FA21}">
      <dsp:nvSpPr>
        <dsp:cNvPr id="0" name=""/>
        <dsp:cNvSpPr/>
      </dsp:nvSpPr>
      <dsp:spPr>
        <a:xfrm>
          <a:off x="66802" y="2271268"/>
          <a:ext cx="1555877" cy="534416"/>
        </a:xfrm>
        <a:prstGeom prst="roundRect">
          <a:avLst>
            <a:gd name="adj" fmla="val 10000"/>
          </a:avLst>
        </a:prstGeom>
        <a:solidFill>
          <a:schemeClr val="accent3">
            <a:tint val="50000"/>
            <a:hueOff val="6451319"/>
            <a:satOff val="-8465"/>
            <a:lumOff val="-8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16E409-8448-49CB-A317-7CDEC051AF5E}">
      <dsp:nvSpPr>
        <dsp:cNvPr id="0" name=""/>
        <dsp:cNvSpPr/>
      </dsp:nvSpPr>
      <dsp:spPr>
        <a:xfrm>
          <a:off x="0" y="2939288"/>
          <a:ext cx="7779389" cy="668020"/>
        </a:xfrm>
        <a:prstGeom prst="roundRect">
          <a:avLst>
            <a:gd name="adj" fmla="val 10000"/>
          </a:avLst>
        </a:prstGeom>
        <a:solidFill>
          <a:schemeClr val="accent3">
            <a:hueOff val="9000211"/>
            <a:satOff val="-13504"/>
            <a:lumOff val="-2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latin typeface="Candara" panose="020E0502030303020204" pitchFamily="34" charset="0"/>
            </a:rPr>
            <a:t>Access to course material</a:t>
          </a:r>
          <a:endParaRPr lang="en-US" sz="2200" kern="1200" dirty="0">
            <a:latin typeface="Candara" panose="020E0502030303020204" pitchFamily="34" charset="0"/>
          </a:endParaRPr>
        </a:p>
      </dsp:txBody>
      <dsp:txXfrm>
        <a:off x="1622679" y="2939288"/>
        <a:ext cx="6156709" cy="668020"/>
      </dsp:txXfrm>
    </dsp:sp>
    <dsp:sp modelId="{6F971AAC-E662-4514-8DCF-A3F0AC190B97}">
      <dsp:nvSpPr>
        <dsp:cNvPr id="0" name=""/>
        <dsp:cNvSpPr/>
      </dsp:nvSpPr>
      <dsp:spPr>
        <a:xfrm>
          <a:off x="66802" y="3006090"/>
          <a:ext cx="1555877" cy="534416"/>
        </a:xfrm>
        <a:prstGeom prst="roundRect">
          <a:avLst>
            <a:gd name="adj" fmla="val 10000"/>
          </a:avLst>
        </a:prstGeom>
        <a:solidFill>
          <a:schemeClr val="accent3">
            <a:tint val="50000"/>
            <a:hueOff val="8601759"/>
            <a:satOff val="-11286"/>
            <a:lumOff val="-11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CF35D0-04D5-4354-A352-C8F2E09FE38C}">
      <dsp:nvSpPr>
        <dsp:cNvPr id="0" name=""/>
        <dsp:cNvSpPr/>
      </dsp:nvSpPr>
      <dsp:spPr>
        <a:xfrm>
          <a:off x="0" y="3674110"/>
          <a:ext cx="7779389" cy="668020"/>
        </a:xfrm>
        <a:prstGeom prst="roundRect">
          <a:avLst>
            <a:gd name="adj" fmla="val 10000"/>
          </a:avLst>
        </a:prstGeom>
        <a:solidFill>
          <a:schemeClr val="accent3">
            <a:hueOff val="11250264"/>
            <a:satOff val="-1688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kern="1200" dirty="0" smtClean="0">
              <a:latin typeface="Candara" panose="020E0502030303020204" pitchFamily="34" charset="0"/>
            </a:rPr>
            <a:t> Always two trained facilitators</a:t>
          </a:r>
          <a:endParaRPr lang="en-US" sz="2200" kern="1200" dirty="0">
            <a:latin typeface="Candara" panose="020E0502030303020204" pitchFamily="34" charset="0"/>
          </a:endParaRPr>
        </a:p>
      </dsp:txBody>
      <dsp:txXfrm>
        <a:off x="1622679" y="3674110"/>
        <a:ext cx="6156709" cy="668020"/>
      </dsp:txXfrm>
    </dsp:sp>
    <dsp:sp modelId="{E1AD1EB0-F705-4860-BCE0-24C4D6F459AA}">
      <dsp:nvSpPr>
        <dsp:cNvPr id="0" name=""/>
        <dsp:cNvSpPr/>
      </dsp:nvSpPr>
      <dsp:spPr>
        <a:xfrm>
          <a:off x="66802" y="3740912"/>
          <a:ext cx="1555877" cy="534416"/>
        </a:xfrm>
        <a:prstGeom prst="roundRect">
          <a:avLst>
            <a:gd name="adj" fmla="val 10000"/>
          </a:avLst>
        </a:prstGeom>
        <a:solidFill>
          <a:schemeClr val="accent3">
            <a:tint val="50000"/>
            <a:hueOff val="10752198"/>
            <a:satOff val="-14108"/>
            <a:lumOff val="-13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966A2-AD5F-4690-968E-827840E723CE}">
      <dsp:nvSpPr>
        <dsp:cNvPr id="0" name=""/>
        <dsp:cNvSpPr/>
      </dsp:nvSpPr>
      <dsp:spPr>
        <a:xfrm>
          <a:off x="-5072089" y="-777039"/>
          <a:ext cx="6040353" cy="6040353"/>
        </a:xfrm>
        <a:prstGeom prst="blockArc">
          <a:avLst>
            <a:gd name="adj1" fmla="val 18900000"/>
            <a:gd name="adj2" fmla="val 2700000"/>
            <a:gd name="adj3" fmla="val 358"/>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99D0EB-126E-4D48-B659-01C409C75A99}">
      <dsp:nvSpPr>
        <dsp:cNvPr id="0" name=""/>
        <dsp:cNvSpPr/>
      </dsp:nvSpPr>
      <dsp:spPr>
        <a:xfrm>
          <a:off x="361199" y="236247"/>
          <a:ext cx="8745887" cy="47231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4900"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latin typeface="Candara" panose="020E0502030303020204" pitchFamily="34" charset="0"/>
            </a:rPr>
            <a:t>  Acknowledge their experience</a:t>
          </a:r>
          <a:endParaRPr lang="en-US" sz="2400" kern="1200" dirty="0">
            <a:latin typeface="Candara" panose="020E0502030303020204" pitchFamily="34" charset="0"/>
          </a:endParaRPr>
        </a:p>
      </dsp:txBody>
      <dsp:txXfrm>
        <a:off x="361199" y="236247"/>
        <a:ext cx="8745887" cy="472315"/>
      </dsp:txXfrm>
    </dsp:sp>
    <dsp:sp modelId="{C6485CEC-A073-4F4B-85B0-D3AEACC3A52F}">
      <dsp:nvSpPr>
        <dsp:cNvPr id="0" name=""/>
        <dsp:cNvSpPr/>
      </dsp:nvSpPr>
      <dsp:spPr>
        <a:xfrm>
          <a:off x="66002" y="177207"/>
          <a:ext cx="590393" cy="590393"/>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1B5E15-D1B7-46ED-A942-5C9FDCB9BB74}">
      <dsp:nvSpPr>
        <dsp:cNvPr id="0" name=""/>
        <dsp:cNvSpPr/>
      </dsp:nvSpPr>
      <dsp:spPr>
        <a:xfrm>
          <a:off x="749711" y="944630"/>
          <a:ext cx="8357375" cy="472315"/>
        </a:xfrm>
        <a:prstGeom prst="rect">
          <a:avLst/>
        </a:prstGeom>
        <a:solidFill>
          <a:schemeClr val="accent3">
            <a:hueOff val="2250053"/>
            <a:satOff val="-3376"/>
            <a:lumOff val="-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4900"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latin typeface="Candara" panose="020E0502030303020204" pitchFamily="34" charset="0"/>
            </a:rPr>
            <a:t>  Believe and reassure them</a:t>
          </a:r>
          <a:endParaRPr lang="en-US" sz="2400" kern="1200" dirty="0">
            <a:latin typeface="Candara" panose="020E0502030303020204" pitchFamily="34" charset="0"/>
          </a:endParaRPr>
        </a:p>
      </dsp:txBody>
      <dsp:txXfrm>
        <a:off x="749711" y="944630"/>
        <a:ext cx="8357375" cy="472315"/>
      </dsp:txXfrm>
    </dsp:sp>
    <dsp:sp modelId="{70FC228F-DEA2-46F6-A55E-332326F59035}">
      <dsp:nvSpPr>
        <dsp:cNvPr id="0" name=""/>
        <dsp:cNvSpPr/>
      </dsp:nvSpPr>
      <dsp:spPr>
        <a:xfrm>
          <a:off x="454514" y="885590"/>
          <a:ext cx="590393" cy="590393"/>
        </a:xfrm>
        <a:prstGeom prst="ellipse">
          <a:avLst/>
        </a:prstGeom>
        <a:solidFill>
          <a:schemeClr val="lt1">
            <a:hueOff val="0"/>
            <a:satOff val="0"/>
            <a:lumOff val="0"/>
            <a:alphaOff val="0"/>
          </a:schemeClr>
        </a:solidFill>
        <a:ln w="12700" cap="flat" cmpd="sng" algn="ctr">
          <a:solidFill>
            <a:schemeClr val="accent3">
              <a:hueOff val="2250053"/>
              <a:satOff val="-3376"/>
              <a:lumOff val="-549"/>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7DFB2A-3484-48D9-B724-4AFC9CD61F2B}">
      <dsp:nvSpPr>
        <dsp:cNvPr id="0" name=""/>
        <dsp:cNvSpPr/>
      </dsp:nvSpPr>
      <dsp:spPr>
        <a:xfrm>
          <a:off x="927367" y="1653012"/>
          <a:ext cx="8179719" cy="472315"/>
        </a:xfrm>
        <a:prstGeom prst="rect">
          <a:avLst/>
        </a:prstGeom>
        <a:solidFill>
          <a:schemeClr val="accent3">
            <a:hueOff val="4500106"/>
            <a:satOff val="-6752"/>
            <a:lumOff val="-1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4900"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latin typeface="Candara" panose="020E0502030303020204" pitchFamily="34" charset="0"/>
            </a:rPr>
            <a:t>  Listen actively</a:t>
          </a:r>
          <a:endParaRPr lang="en-US" sz="2400" kern="1200" dirty="0">
            <a:latin typeface="Candara" panose="020E0502030303020204" pitchFamily="34" charset="0"/>
          </a:endParaRPr>
        </a:p>
      </dsp:txBody>
      <dsp:txXfrm>
        <a:off x="927367" y="1653012"/>
        <a:ext cx="8179719" cy="472315"/>
      </dsp:txXfrm>
    </dsp:sp>
    <dsp:sp modelId="{5BEF0A52-02E0-4F1B-9600-E92AAE911DF7}">
      <dsp:nvSpPr>
        <dsp:cNvPr id="0" name=""/>
        <dsp:cNvSpPr/>
      </dsp:nvSpPr>
      <dsp:spPr>
        <a:xfrm>
          <a:off x="632170" y="1593973"/>
          <a:ext cx="590393" cy="590393"/>
        </a:xfrm>
        <a:prstGeom prst="ellipse">
          <a:avLst/>
        </a:prstGeom>
        <a:solidFill>
          <a:schemeClr val="lt1">
            <a:hueOff val="0"/>
            <a:satOff val="0"/>
            <a:lumOff val="0"/>
            <a:alphaOff val="0"/>
          </a:schemeClr>
        </a:solidFill>
        <a:ln w="12700" cap="flat" cmpd="sng" algn="ctr">
          <a:solidFill>
            <a:schemeClr val="accent3">
              <a:hueOff val="4500106"/>
              <a:satOff val="-6752"/>
              <a:lumOff val="-1098"/>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ACA2BD-B7B2-4BF4-98C7-6DF1D4A48D53}">
      <dsp:nvSpPr>
        <dsp:cNvPr id="0" name=""/>
        <dsp:cNvSpPr/>
      </dsp:nvSpPr>
      <dsp:spPr>
        <a:xfrm>
          <a:off x="927367" y="2360947"/>
          <a:ext cx="8179719" cy="472315"/>
        </a:xfrm>
        <a:prstGeom prst="rect">
          <a:avLst/>
        </a:prstGeom>
        <a:solidFill>
          <a:schemeClr val="accent3">
            <a:hueOff val="6750158"/>
            <a:satOff val="-10128"/>
            <a:lumOff val="-1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4900" tIns="60960" rIns="60960" bIns="60960" numCol="1" spcCol="1270" anchor="ctr" anchorCtr="0">
          <a:noAutofit/>
        </a:bodyPr>
        <a:lstStyle/>
        <a:p>
          <a:pPr lvl="0" algn="l" defTabSz="1066800">
            <a:lnSpc>
              <a:spcPct val="90000"/>
            </a:lnSpc>
            <a:spcBef>
              <a:spcPct val="0"/>
            </a:spcBef>
            <a:spcAft>
              <a:spcPct val="35000"/>
            </a:spcAft>
          </a:pPr>
          <a:r>
            <a:rPr lang="en-GB" sz="2400" kern="1200" dirty="0" smtClean="0">
              <a:latin typeface="Candara" panose="020E0502030303020204" pitchFamily="34" charset="0"/>
            </a:rPr>
            <a:t>  Ask if they feel safe</a:t>
          </a:r>
          <a:endParaRPr lang="en-US" sz="2400" kern="1200" dirty="0">
            <a:latin typeface="Candara" panose="020E0502030303020204" pitchFamily="34" charset="0"/>
          </a:endParaRPr>
        </a:p>
      </dsp:txBody>
      <dsp:txXfrm>
        <a:off x="927367" y="2360947"/>
        <a:ext cx="8179719" cy="472315"/>
      </dsp:txXfrm>
    </dsp:sp>
    <dsp:sp modelId="{8C418AC1-1351-467D-AB0A-6510E5BFE53B}">
      <dsp:nvSpPr>
        <dsp:cNvPr id="0" name=""/>
        <dsp:cNvSpPr/>
      </dsp:nvSpPr>
      <dsp:spPr>
        <a:xfrm>
          <a:off x="632170" y="2301907"/>
          <a:ext cx="590393" cy="590393"/>
        </a:xfrm>
        <a:prstGeom prst="ellipse">
          <a:avLst/>
        </a:prstGeom>
        <a:solidFill>
          <a:schemeClr val="lt1">
            <a:hueOff val="0"/>
            <a:satOff val="0"/>
            <a:lumOff val="0"/>
            <a:alphaOff val="0"/>
          </a:schemeClr>
        </a:solidFill>
        <a:ln w="12700" cap="flat" cmpd="sng" algn="ctr">
          <a:solidFill>
            <a:schemeClr val="accent3">
              <a:hueOff val="6750158"/>
              <a:satOff val="-10128"/>
              <a:lumOff val="-1647"/>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44E110-107C-4287-8545-54504AB2F669}">
      <dsp:nvSpPr>
        <dsp:cNvPr id="0" name=""/>
        <dsp:cNvSpPr/>
      </dsp:nvSpPr>
      <dsp:spPr>
        <a:xfrm>
          <a:off x="749711" y="3069329"/>
          <a:ext cx="8357375" cy="472315"/>
        </a:xfrm>
        <a:prstGeom prst="rect">
          <a:avLst/>
        </a:prstGeom>
        <a:solidFill>
          <a:schemeClr val="accent3">
            <a:hueOff val="9000211"/>
            <a:satOff val="-13504"/>
            <a:lumOff val="-2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4900" tIns="60960" rIns="60960" bIns="60960" numCol="1" spcCol="1270" anchor="ctr" anchorCtr="0">
          <a:noAutofit/>
        </a:bodyPr>
        <a:lstStyle/>
        <a:p>
          <a:pPr lvl="0" algn="l" defTabSz="1066800">
            <a:lnSpc>
              <a:spcPct val="90000"/>
            </a:lnSpc>
            <a:spcBef>
              <a:spcPct val="0"/>
            </a:spcBef>
            <a:spcAft>
              <a:spcPct val="35000"/>
            </a:spcAft>
          </a:pPr>
          <a:r>
            <a:rPr lang="en-GB" sz="2400" kern="1200" dirty="0" smtClean="0">
              <a:latin typeface="Candara" panose="020E0502030303020204" pitchFamily="34" charset="0"/>
            </a:rPr>
            <a:t>  Explain your role and encourage towards specialist support</a:t>
          </a:r>
          <a:endParaRPr lang="en-US" sz="2400" kern="1200" dirty="0">
            <a:latin typeface="Candara" panose="020E0502030303020204" pitchFamily="34" charset="0"/>
          </a:endParaRPr>
        </a:p>
      </dsp:txBody>
      <dsp:txXfrm>
        <a:off x="749711" y="3069329"/>
        <a:ext cx="8357375" cy="472315"/>
      </dsp:txXfrm>
    </dsp:sp>
    <dsp:sp modelId="{59EA52C4-ABA0-4AE1-9BF3-3FABA2BB2D82}">
      <dsp:nvSpPr>
        <dsp:cNvPr id="0" name=""/>
        <dsp:cNvSpPr/>
      </dsp:nvSpPr>
      <dsp:spPr>
        <a:xfrm>
          <a:off x="454514" y="3010290"/>
          <a:ext cx="590393" cy="590393"/>
        </a:xfrm>
        <a:prstGeom prst="ellipse">
          <a:avLst/>
        </a:prstGeom>
        <a:solidFill>
          <a:schemeClr val="lt1">
            <a:hueOff val="0"/>
            <a:satOff val="0"/>
            <a:lumOff val="0"/>
            <a:alphaOff val="0"/>
          </a:schemeClr>
        </a:solidFill>
        <a:ln w="12700" cap="flat" cmpd="sng" algn="ctr">
          <a:solidFill>
            <a:schemeClr val="accent3">
              <a:hueOff val="9000211"/>
              <a:satOff val="-13504"/>
              <a:lumOff val="-2196"/>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9CB156-CCAC-481D-9DD5-58986CA9DBED}">
      <dsp:nvSpPr>
        <dsp:cNvPr id="0" name=""/>
        <dsp:cNvSpPr/>
      </dsp:nvSpPr>
      <dsp:spPr>
        <a:xfrm>
          <a:off x="361199" y="3777712"/>
          <a:ext cx="8745887" cy="472315"/>
        </a:xfrm>
        <a:prstGeom prst="rect">
          <a:avLst/>
        </a:prstGeom>
        <a:solidFill>
          <a:schemeClr val="accent3">
            <a:hueOff val="11250264"/>
            <a:satOff val="-1688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4900"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latin typeface="Candara" panose="020E0502030303020204" pitchFamily="34" charset="0"/>
            </a:rPr>
            <a:t>  Give them control</a:t>
          </a:r>
          <a:endParaRPr lang="en-US" sz="2400" kern="1200" dirty="0">
            <a:latin typeface="Candara" panose="020E0502030303020204" pitchFamily="34" charset="0"/>
          </a:endParaRPr>
        </a:p>
      </dsp:txBody>
      <dsp:txXfrm>
        <a:off x="361199" y="3777712"/>
        <a:ext cx="8745887" cy="472315"/>
      </dsp:txXfrm>
    </dsp:sp>
    <dsp:sp modelId="{6F402F3A-406A-4FE1-A459-26A2B96857AE}">
      <dsp:nvSpPr>
        <dsp:cNvPr id="0" name=""/>
        <dsp:cNvSpPr/>
      </dsp:nvSpPr>
      <dsp:spPr>
        <a:xfrm>
          <a:off x="66002" y="3718673"/>
          <a:ext cx="590393" cy="590393"/>
        </a:xfrm>
        <a:prstGeom prst="ellipse">
          <a:avLst/>
        </a:prstGeom>
        <a:solidFill>
          <a:schemeClr val="lt1">
            <a:hueOff val="0"/>
            <a:satOff val="0"/>
            <a:lumOff val="0"/>
            <a:alphaOff val="0"/>
          </a:schemeClr>
        </a:solidFill>
        <a:ln w="12700" cap="flat" cmpd="sng" algn="ctr">
          <a:solidFill>
            <a:schemeClr val="accent3">
              <a:hueOff val="11250264"/>
              <a:satOff val="-16880"/>
              <a:lumOff val="-274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8EDF2-BFDC-408D-B3CD-6E84A28EBDEE}">
      <dsp:nvSpPr>
        <dsp:cNvPr id="0" name=""/>
        <dsp:cNvSpPr/>
      </dsp:nvSpPr>
      <dsp:spPr>
        <a:xfrm>
          <a:off x="0" y="0"/>
          <a:ext cx="5088467" cy="132206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pPr>
          <a:r>
            <a:rPr lang="en-US" sz="2000" kern="1200" dirty="0" smtClean="0">
              <a:latin typeface="Candara" panose="020E0502030303020204" pitchFamily="34" charset="0"/>
            </a:rPr>
            <a:t>Stay calm!</a:t>
          </a:r>
          <a:endParaRPr lang="en-US" sz="2000" kern="1200" dirty="0">
            <a:latin typeface="Candara" panose="020E0502030303020204" pitchFamily="34" charset="0"/>
          </a:endParaRPr>
        </a:p>
      </dsp:txBody>
      <dsp:txXfrm>
        <a:off x="1149900" y="0"/>
        <a:ext cx="3938566" cy="1322068"/>
      </dsp:txXfrm>
    </dsp:sp>
    <dsp:sp modelId="{E9848F52-DAFA-4819-9FA9-0504FE58C072}">
      <dsp:nvSpPr>
        <dsp:cNvPr id="0" name=""/>
        <dsp:cNvSpPr/>
      </dsp:nvSpPr>
      <dsp:spPr>
        <a:xfrm>
          <a:off x="132206" y="132206"/>
          <a:ext cx="1017693" cy="1057654"/>
        </a:xfrm>
        <a:prstGeom prst="roundRect">
          <a:avLst>
            <a:gd name="adj" fmla="val 10000"/>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1BC65F-9186-400A-933D-5B251B9134F3}">
      <dsp:nvSpPr>
        <dsp:cNvPr id="0" name=""/>
        <dsp:cNvSpPr/>
      </dsp:nvSpPr>
      <dsp:spPr>
        <a:xfrm>
          <a:off x="0" y="1454275"/>
          <a:ext cx="5088467" cy="1322068"/>
        </a:xfrm>
        <a:prstGeom prst="roundRect">
          <a:avLst>
            <a:gd name="adj" fmla="val 10000"/>
          </a:avLst>
        </a:prstGeom>
        <a:solidFill>
          <a:schemeClr val="accent3">
            <a:hueOff val="5625132"/>
            <a:satOff val="-8440"/>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baseline="0" dirty="0" smtClean="0">
              <a:latin typeface="Candara" panose="020E0502030303020204" pitchFamily="34" charset="0"/>
            </a:rPr>
            <a:t>If someone is dominating the discussion, summarise and invite others’ feedback.</a:t>
          </a:r>
          <a:endParaRPr lang="en-US" sz="2000" kern="1200" dirty="0">
            <a:latin typeface="Candara" panose="020E0502030303020204" pitchFamily="34" charset="0"/>
          </a:endParaRPr>
        </a:p>
      </dsp:txBody>
      <dsp:txXfrm>
        <a:off x="1149900" y="1454275"/>
        <a:ext cx="3938566" cy="1322068"/>
      </dsp:txXfrm>
    </dsp:sp>
    <dsp:sp modelId="{13C7F288-092A-4874-8522-A8414B1D9F9E}">
      <dsp:nvSpPr>
        <dsp:cNvPr id="0" name=""/>
        <dsp:cNvSpPr/>
      </dsp:nvSpPr>
      <dsp:spPr>
        <a:xfrm>
          <a:off x="132206" y="1586482"/>
          <a:ext cx="1017693" cy="1057654"/>
        </a:xfrm>
        <a:prstGeom prst="roundRect">
          <a:avLst>
            <a:gd name="adj" fmla="val 10000"/>
          </a:avLst>
        </a:prstGeom>
        <a:solidFill>
          <a:schemeClr val="accent3">
            <a:tint val="50000"/>
            <a:hueOff val="5376099"/>
            <a:satOff val="-7054"/>
            <a:lumOff val="-6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552865-001A-4458-BF39-0B0695B42606}">
      <dsp:nvSpPr>
        <dsp:cNvPr id="0" name=""/>
        <dsp:cNvSpPr/>
      </dsp:nvSpPr>
      <dsp:spPr>
        <a:xfrm>
          <a:off x="0" y="2908551"/>
          <a:ext cx="5088467" cy="1322068"/>
        </a:xfrm>
        <a:prstGeom prst="roundRect">
          <a:avLst>
            <a:gd name="adj" fmla="val 10000"/>
          </a:avLst>
        </a:prstGeom>
        <a:solidFill>
          <a:schemeClr val="accent3">
            <a:hueOff val="11250264"/>
            <a:satOff val="-1688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baseline="0" dirty="0" smtClean="0">
              <a:latin typeface="Candara" panose="020E0502030303020204" pitchFamily="34" charset="0"/>
            </a:rPr>
            <a:t>If a person seems hostile or antagonistic, asked to repeat what they have said to reframe it in a positive way.</a:t>
          </a:r>
          <a:endParaRPr lang="en-US" sz="2000" kern="1200" dirty="0">
            <a:latin typeface="Candara" panose="020E0502030303020204" pitchFamily="34" charset="0"/>
          </a:endParaRPr>
        </a:p>
      </dsp:txBody>
      <dsp:txXfrm>
        <a:off x="1149900" y="2908551"/>
        <a:ext cx="3938566" cy="1322068"/>
      </dsp:txXfrm>
    </dsp:sp>
    <dsp:sp modelId="{F9EB8BB2-E532-426E-93BC-95A39F488D29}">
      <dsp:nvSpPr>
        <dsp:cNvPr id="0" name=""/>
        <dsp:cNvSpPr/>
      </dsp:nvSpPr>
      <dsp:spPr>
        <a:xfrm>
          <a:off x="132206" y="3040758"/>
          <a:ext cx="1017693" cy="1057654"/>
        </a:xfrm>
        <a:prstGeom prst="roundRect">
          <a:avLst>
            <a:gd name="adj" fmla="val 10000"/>
          </a:avLst>
        </a:prstGeom>
        <a:solidFill>
          <a:schemeClr val="accent3">
            <a:tint val="50000"/>
            <a:hueOff val="10752198"/>
            <a:satOff val="-14108"/>
            <a:lumOff val="-13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D2E58-02AC-4CEF-91EF-B6167720F228}">
      <dsp:nvSpPr>
        <dsp:cNvPr id="0" name=""/>
        <dsp:cNvSpPr/>
      </dsp:nvSpPr>
      <dsp:spPr>
        <a:xfrm>
          <a:off x="0" y="0"/>
          <a:ext cx="5065889" cy="132206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pPr>
          <a:r>
            <a:rPr lang="en-GB" sz="2000" kern="1200" dirty="0" smtClean="0">
              <a:latin typeface="Candara" panose="020E0502030303020204" pitchFamily="34" charset="0"/>
            </a:rPr>
            <a:t>Stay informed about current GBV research, statistics, news and intervention practices.</a:t>
          </a:r>
          <a:endParaRPr lang="en-US" sz="2000" kern="1200" dirty="0">
            <a:latin typeface="Candara" panose="020E0502030303020204" pitchFamily="34" charset="0"/>
          </a:endParaRPr>
        </a:p>
      </dsp:txBody>
      <dsp:txXfrm>
        <a:off x="1145384" y="0"/>
        <a:ext cx="3920504" cy="1322068"/>
      </dsp:txXfrm>
    </dsp:sp>
    <dsp:sp modelId="{1C73C717-55D0-4FAD-B23F-4EC85AD7A4C2}">
      <dsp:nvSpPr>
        <dsp:cNvPr id="0" name=""/>
        <dsp:cNvSpPr/>
      </dsp:nvSpPr>
      <dsp:spPr>
        <a:xfrm>
          <a:off x="132206" y="132206"/>
          <a:ext cx="1013177" cy="1057654"/>
        </a:xfrm>
        <a:prstGeom prst="roundRect">
          <a:avLst>
            <a:gd name="adj" fmla="val 10000"/>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7FE96C-5F32-45DF-9ED3-4E4A9900BF26}">
      <dsp:nvSpPr>
        <dsp:cNvPr id="0" name=""/>
        <dsp:cNvSpPr/>
      </dsp:nvSpPr>
      <dsp:spPr>
        <a:xfrm>
          <a:off x="0" y="1454275"/>
          <a:ext cx="5065889" cy="1322068"/>
        </a:xfrm>
        <a:prstGeom prst="roundRect">
          <a:avLst>
            <a:gd name="adj" fmla="val 10000"/>
          </a:avLst>
        </a:prstGeom>
        <a:solidFill>
          <a:schemeClr val="accent4">
            <a:hueOff val="-2232385"/>
            <a:satOff val="13449"/>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latin typeface="Candara" panose="020E0502030303020204" pitchFamily="34" charset="0"/>
            </a:rPr>
            <a:t>Involve the group in responding to tricky questions or scenarios.</a:t>
          </a:r>
          <a:endParaRPr lang="en-US" sz="2000" kern="1200" dirty="0">
            <a:latin typeface="Candara" panose="020E0502030303020204" pitchFamily="34" charset="0"/>
          </a:endParaRPr>
        </a:p>
      </dsp:txBody>
      <dsp:txXfrm>
        <a:off x="1145384" y="1454275"/>
        <a:ext cx="3920504" cy="1322068"/>
      </dsp:txXfrm>
    </dsp:sp>
    <dsp:sp modelId="{90C75203-6469-48D5-8304-F1B27CB5DF8F}">
      <dsp:nvSpPr>
        <dsp:cNvPr id="0" name=""/>
        <dsp:cNvSpPr/>
      </dsp:nvSpPr>
      <dsp:spPr>
        <a:xfrm>
          <a:off x="132206" y="1586482"/>
          <a:ext cx="1013177" cy="1057654"/>
        </a:xfrm>
        <a:prstGeom prst="roundRect">
          <a:avLst>
            <a:gd name="adj" fmla="val 10000"/>
          </a:avLst>
        </a:prstGeom>
        <a:solidFill>
          <a:schemeClr val="accent4">
            <a:tint val="50000"/>
            <a:hueOff val="-1990641"/>
            <a:satOff val="11305"/>
            <a:lumOff val="8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4653FA-E5C9-4092-AAB4-218548F47836}">
      <dsp:nvSpPr>
        <dsp:cNvPr id="0" name=""/>
        <dsp:cNvSpPr/>
      </dsp:nvSpPr>
      <dsp:spPr>
        <a:xfrm>
          <a:off x="0" y="2908551"/>
          <a:ext cx="5065889" cy="1322068"/>
        </a:xfrm>
        <a:prstGeom prst="roundRect">
          <a:avLst>
            <a:gd name="adj" fmla="val 10000"/>
          </a:avLst>
        </a:prstGeom>
        <a:solidFill>
          <a:schemeClr val="accent4">
            <a:hueOff val="-4464770"/>
            <a:satOff val="26899"/>
            <a:lumOff val="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baseline="0" dirty="0" smtClean="0">
              <a:latin typeface="Candara" panose="020E0502030303020204" pitchFamily="34" charset="0"/>
            </a:rPr>
            <a:t>Frame your responses positively. Focus on behaviour or contextual factors rather than people.</a:t>
          </a:r>
          <a:endParaRPr lang="en-US" sz="2000" kern="1200" dirty="0">
            <a:latin typeface="Candara" panose="020E0502030303020204" pitchFamily="34" charset="0"/>
          </a:endParaRPr>
        </a:p>
      </dsp:txBody>
      <dsp:txXfrm>
        <a:off x="1145384" y="2908551"/>
        <a:ext cx="3920504" cy="1322068"/>
      </dsp:txXfrm>
    </dsp:sp>
    <dsp:sp modelId="{E54BA66B-932F-433E-8A31-717C3F540ED3}">
      <dsp:nvSpPr>
        <dsp:cNvPr id="0" name=""/>
        <dsp:cNvSpPr/>
      </dsp:nvSpPr>
      <dsp:spPr>
        <a:xfrm>
          <a:off x="132206" y="3040758"/>
          <a:ext cx="1013177" cy="1057654"/>
        </a:xfrm>
        <a:prstGeom prst="roundRect">
          <a:avLst>
            <a:gd name="adj" fmla="val 10000"/>
          </a:avLst>
        </a:prstGeom>
        <a:solidFill>
          <a:schemeClr val="accent4">
            <a:tint val="50000"/>
            <a:hueOff val="-3981281"/>
            <a:satOff val="22610"/>
            <a:lumOff val="17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B202D-CC55-47F3-AE14-50CB80844357}">
      <dsp:nvSpPr>
        <dsp:cNvPr id="0" name=""/>
        <dsp:cNvSpPr/>
      </dsp:nvSpPr>
      <dsp:spPr>
        <a:xfrm>
          <a:off x="2609" y="248967"/>
          <a:ext cx="3355413" cy="161999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latin typeface="Candara" panose="020E0502030303020204" pitchFamily="34" charset="0"/>
            </a:rPr>
            <a:t>Scenario 1</a:t>
          </a:r>
          <a:r>
            <a:rPr lang="en-GB" sz="1800" kern="1200" dirty="0" smtClean="0">
              <a:latin typeface="Candara" panose="020E0502030303020204" pitchFamily="34" charset="0"/>
            </a:rPr>
            <a:t>: “Men don’t experience GBV. It’s women’s problem.”</a:t>
          </a:r>
          <a:endParaRPr lang="en-US" sz="1800" kern="1200" dirty="0">
            <a:latin typeface="Candara" panose="020E0502030303020204" pitchFamily="34" charset="0"/>
          </a:endParaRPr>
        </a:p>
      </dsp:txBody>
      <dsp:txXfrm>
        <a:off x="2609" y="248967"/>
        <a:ext cx="3355413" cy="1619997"/>
      </dsp:txXfrm>
    </dsp:sp>
    <dsp:sp modelId="{6DA82388-652F-495A-94BA-87E0ABF29E8D}">
      <dsp:nvSpPr>
        <dsp:cNvPr id="0" name=""/>
        <dsp:cNvSpPr/>
      </dsp:nvSpPr>
      <dsp:spPr>
        <a:xfrm>
          <a:off x="3580093" y="246149"/>
          <a:ext cx="3355413" cy="1625633"/>
        </a:xfrm>
        <a:prstGeom prst="rect">
          <a:avLst/>
        </a:prstGeom>
        <a:solidFill>
          <a:schemeClr val="accent3">
            <a:hueOff val="2250053"/>
            <a:satOff val="-3376"/>
            <a:lumOff val="-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latin typeface="Candara" panose="020E0502030303020204" pitchFamily="34" charset="0"/>
            </a:rPr>
            <a:t>Scenario 2</a:t>
          </a:r>
          <a:r>
            <a:rPr lang="en-GB" sz="1800" kern="1200" dirty="0" smtClean="0">
              <a:latin typeface="Candara" panose="020E0502030303020204" pitchFamily="34" charset="0"/>
            </a:rPr>
            <a:t>: “All the media reports about false allegations of rape/sexual assault show that most women just make it up.”</a:t>
          </a:r>
          <a:endParaRPr lang="en-US" sz="1800" kern="1200" dirty="0">
            <a:latin typeface="Candara" panose="020E0502030303020204" pitchFamily="34" charset="0"/>
          </a:endParaRPr>
        </a:p>
      </dsp:txBody>
      <dsp:txXfrm>
        <a:off x="3580093" y="246149"/>
        <a:ext cx="3355413" cy="1625633"/>
      </dsp:txXfrm>
    </dsp:sp>
    <dsp:sp modelId="{BA7E2417-6E83-46CD-BD71-8859FDC5BC21}">
      <dsp:nvSpPr>
        <dsp:cNvPr id="0" name=""/>
        <dsp:cNvSpPr/>
      </dsp:nvSpPr>
      <dsp:spPr>
        <a:xfrm>
          <a:off x="7157576" y="246149"/>
          <a:ext cx="3355413" cy="1625633"/>
        </a:xfrm>
        <a:prstGeom prst="rect">
          <a:avLst/>
        </a:prstGeom>
        <a:solidFill>
          <a:schemeClr val="accent3">
            <a:hueOff val="4500106"/>
            <a:satOff val="-6752"/>
            <a:lumOff val="-1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latin typeface="Candara" panose="020E0502030303020204" pitchFamily="34" charset="0"/>
            </a:rPr>
            <a:t>Scenario 3</a:t>
          </a:r>
          <a:r>
            <a:rPr lang="en-GB" sz="1800" kern="1200" dirty="0" smtClean="0">
              <a:latin typeface="Candara" panose="020E0502030303020204" pitchFamily="34" charset="0"/>
            </a:rPr>
            <a:t>: In response to student A (female) disclosing being sexually harassment by male student, participant B (male) said</a:t>
          </a:r>
          <a:r>
            <a:rPr lang="en-GB" sz="1800" kern="1200" dirty="0" smtClean="0"/>
            <a:t>: </a:t>
          </a:r>
          <a:r>
            <a:rPr lang="en-GB" sz="1800" kern="1200" dirty="0" smtClean="0">
              <a:latin typeface="Candara" panose="020E0502030303020204" pitchFamily="34" charset="0"/>
            </a:rPr>
            <a:t>“If I had been there I would have beaten him up!”</a:t>
          </a:r>
          <a:endParaRPr lang="en-US" sz="1800" kern="1200" dirty="0">
            <a:latin typeface="Candara" panose="020E0502030303020204" pitchFamily="34" charset="0"/>
          </a:endParaRPr>
        </a:p>
      </dsp:txBody>
      <dsp:txXfrm>
        <a:off x="7157576" y="246149"/>
        <a:ext cx="3355413" cy="1625633"/>
      </dsp:txXfrm>
    </dsp:sp>
    <dsp:sp modelId="{8726A534-0D59-4BF2-A63F-4102D7BA061C}">
      <dsp:nvSpPr>
        <dsp:cNvPr id="0" name=""/>
        <dsp:cNvSpPr/>
      </dsp:nvSpPr>
      <dsp:spPr>
        <a:xfrm>
          <a:off x="2609" y="2093853"/>
          <a:ext cx="3355413" cy="1619997"/>
        </a:xfrm>
        <a:prstGeom prst="rect">
          <a:avLst/>
        </a:prstGeom>
        <a:solidFill>
          <a:schemeClr val="accent3">
            <a:hueOff val="6750158"/>
            <a:satOff val="-10128"/>
            <a:lumOff val="-1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latin typeface="Candara" panose="020E0502030303020204" pitchFamily="34" charset="0"/>
            </a:rPr>
            <a:t>Scenario 4</a:t>
          </a:r>
          <a:r>
            <a:rPr lang="en-GB" sz="1800" kern="1200" dirty="0" smtClean="0">
              <a:latin typeface="Candara" panose="020E0502030303020204" pitchFamily="34" charset="0"/>
            </a:rPr>
            <a:t>: “But women are also abusive towards men.</a:t>
          </a:r>
          <a:endParaRPr lang="en-US" sz="1800" kern="1200" dirty="0">
            <a:latin typeface="Candara" panose="020E0502030303020204" pitchFamily="34" charset="0"/>
          </a:endParaRPr>
        </a:p>
      </dsp:txBody>
      <dsp:txXfrm>
        <a:off x="2609" y="2093853"/>
        <a:ext cx="3355413" cy="1619997"/>
      </dsp:txXfrm>
    </dsp:sp>
    <dsp:sp modelId="{A5990B8D-D916-48FD-9798-6E8786A4D99D}">
      <dsp:nvSpPr>
        <dsp:cNvPr id="0" name=""/>
        <dsp:cNvSpPr/>
      </dsp:nvSpPr>
      <dsp:spPr>
        <a:xfrm>
          <a:off x="3580093" y="2093853"/>
          <a:ext cx="3355413" cy="1619997"/>
        </a:xfrm>
        <a:prstGeom prst="rect">
          <a:avLst/>
        </a:prstGeom>
        <a:solidFill>
          <a:schemeClr val="accent3">
            <a:hueOff val="9000211"/>
            <a:satOff val="-13504"/>
            <a:lumOff val="-2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latin typeface="Candara" panose="020E0502030303020204" pitchFamily="34" charset="0"/>
            </a:rPr>
            <a:t>Scenario 5</a:t>
          </a:r>
          <a:r>
            <a:rPr lang="en-GB" sz="1800" kern="1200" dirty="0" smtClean="0">
              <a:latin typeface="Candara" panose="020E0502030303020204" pitchFamily="34" charset="0"/>
            </a:rPr>
            <a:t>: “My mates made bets on who would take the most drunken girl/guy home after a party.”</a:t>
          </a:r>
          <a:endParaRPr lang="en-US" sz="1800" kern="1200" dirty="0">
            <a:latin typeface="Candara" panose="020E0502030303020204" pitchFamily="34" charset="0"/>
          </a:endParaRPr>
        </a:p>
      </dsp:txBody>
      <dsp:txXfrm>
        <a:off x="3580093" y="2093853"/>
        <a:ext cx="3355413" cy="1619997"/>
      </dsp:txXfrm>
    </dsp:sp>
    <dsp:sp modelId="{6FA19F87-076A-4D93-80D7-5903951FD130}">
      <dsp:nvSpPr>
        <dsp:cNvPr id="0" name=""/>
        <dsp:cNvSpPr/>
      </dsp:nvSpPr>
      <dsp:spPr>
        <a:xfrm>
          <a:off x="7157576" y="2093853"/>
          <a:ext cx="3355413" cy="1619997"/>
        </a:xfrm>
        <a:prstGeom prst="rect">
          <a:avLst/>
        </a:prstGeom>
        <a:solidFill>
          <a:schemeClr val="accent3">
            <a:hueOff val="11250264"/>
            <a:satOff val="-1688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latin typeface="Candara" panose="020E0502030303020204" pitchFamily="34" charset="0"/>
            </a:rPr>
            <a:t>Scenario 6</a:t>
          </a:r>
          <a:r>
            <a:rPr lang="en-GB" sz="1800" kern="1200" dirty="0" smtClean="0">
              <a:latin typeface="Candara" panose="020E0502030303020204" pitchFamily="34" charset="0"/>
            </a:rPr>
            <a:t>: “Women are perfectly able to choose … It’s not just men who are the problem.“</a:t>
          </a:r>
          <a:endParaRPr lang="en-US" sz="1800" kern="1200" dirty="0">
            <a:latin typeface="Candara" panose="020E0502030303020204" pitchFamily="34" charset="0"/>
          </a:endParaRPr>
        </a:p>
      </dsp:txBody>
      <dsp:txXfrm>
        <a:off x="7157576" y="2093853"/>
        <a:ext cx="3355413" cy="16199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B0E64-D3E8-4050-99A7-49132DAA22E6}">
      <dsp:nvSpPr>
        <dsp:cNvPr id="0" name=""/>
        <dsp:cNvSpPr/>
      </dsp:nvSpPr>
      <dsp:spPr>
        <a:xfrm>
          <a:off x="0" y="0"/>
          <a:ext cx="8649547" cy="890354"/>
        </a:xfrm>
        <a:prstGeom prst="roundRect">
          <a:avLst>
            <a:gd name="adj" fmla="val 10000"/>
          </a:avLst>
        </a:prstGeom>
        <a:solidFill>
          <a:srgbClr val="9BBB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355600" lvl="0" indent="-355600" algn="l" defTabSz="1244600">
            <a:lnSpc>
              <a:spcPct val="90000"/>
            </a:lnSpc>
            <a:spcBef>
              <a:spcPct val="0"/>
            </a:spcBef>
            <a:spcAft>
              <a:spcPct val="35000"/>
            </a:spcAft>
          </a:pPr>
          <a:r>
            <a:rPr lang="en-US" altLang="en-US" sz="2800" b="1" kern="1200" dirty="0" smtClean="0">
              <a:latin typeface="Candara" panose="020E0502030303020204" pitchFamily="34" charset="0"/>
            </a:rPr>
            <a:t>1.</a:t>
          </a:r>
          <a:r>
            <a:rPr lang="en-US" altLang="en-US" sz="2300" kern="1200" dirty="0" smtClean="0">
              <a:latin typeface="Candara" panose="020E0502030303020204" pitchFamily="34" charset="0"/>
            </a:rPr>
            <a:t>	</a:t>
          </a:r>
          <a:r>
            <a:rPr lang="en-GB" sz="2300" kern="1200" dirty="0" smtClean="0">
              <a:latin typeface="Candara" panose="020E0502030303020204" pitchFamily="34" charset="0"/>
            </a:rPr>
            <a:t>To understand the context and rationale for delivering The Scottish Intervention Initiative</a:t>
          </a:r>
          <a:endParaRPr lang="en-US" altLang="en-US" sz="2300" kern="1200" dirty="0" smtClean="0">
            <a:latin typeface="Candara" panose="020E0502030303020204" pitchFamily="34" charset="0"/>
          </a:endParaRPr>
        </a:p>
      </dsp:txBody>
      <dsp:txXfrm>
        <a:off x="26078" y="26078"/>
        <a:ext cx="7613549" cy="838198"/>
      </dsp:txXfrm>
    </dsp:sp>
    <dsp:sp modelId="{01DFD6B6-9BCE-4A40-99D6-35EF1BCE8519}">
      <dsp:nvSpPr>
        <dsp:cNvPr id="0" name=""/>
        <dsp:cNvSpPr/>
      </dsp:nvSpPr>
      <dsp:spPr>
        <a:xfrm>
          <a:off x="724399" y="1052237"/>
          <a:ext cx="8649547" cy="890354"/>
        </a:xfrm>
        <a:prstGeom prst="roundRect">
          <a:avLst>
            <a:gd name="adj" fmla="val 10000"/>
          </a:avLst>
        </a:prstGeom>
        <a:solidFill>
          <a:srgbClr val="5CB3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355600" lvl="0" indent="-355600" algn="l" defTabSz="1244600">
            <a:lnSpc>
              <a:spcPct val="90000"/>
            </a:lnSpc>
            <a:spcBef>
              <a:spcPct val="0"/>
            </a:spcBef>
            <a:spcAft>
              <a:spcPct val="35000"/>
            </a:spcAft>
          </a:pPr>
          <a:r>
            <a:rPr lang="en-GB" sz="2800" b="1" kern="1200" dirty="0" smtClean="0">
              <a:latin typeface="Candara" panose="020E0502030303020204" pitchFamily="34" charset="0"/>
            </a:rPr>
            <a:t>2.</a:t>
          </a:r>
          <a:r>
            <a:rPr lang="en-GB" sz="2300" kern="1200" dirty="0" smtClean="0">
              <a:latin typeface="Candara" panose="020E0502030303020204" pitchFamily="34" charset="0"/>
            </a:rPr>
            <a:t>	To define the role of the facilitators and gain skills and confidence in facilitating</a:t>
          </a:r>
          <a:endParaRPr lang="en-GB" sz="2300" kern="1200" dirty="0">
            <a:latin typeface="Candara" panose="020E0502030303020204" pitchFamily="34" charset="0"/>
          </a:endParaRPr>
        </a:p>
      </dsp:txBody>
      <dsp:txXfrm>
        <a:off x="750477" y="1078315"/>
        <a:ext cx="7294261" cy="838198"/>
      </dsp:txXfrm>
    </dsp:sp>
    <dsp:sp modelId="{7D6D2B86-A24A-4948-9385-024311F44200}">
      <dsp:nvSpPr>
        <dsp:cNvPr id="0" name=""/>
        <dsp:cNvSpPr/>
      </dsp:nvSpPr>
      <dsp:spPr>
        <a:xfrm>
          <a:off x="1432624" y="2086017"/>
          <a:ext cx="8649547" cy="890354"/>
        </a:xfrm>
        <a:prstGeom prst="roundRect">
          <a:avLst>
            <a:gd name="adj" fmla="val 10000"/>
          </a:avLst>
        </a:prstGeom>
        <a:solidFill>
          <a:srgbClr val="608C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355600" lvl="0" indent="-355600" algn="l" defTabSz="1244600">
            <a:lnSpc>
              <a:spcPct val="90000"/>
            </a:lnSpc>
            <a:spcBef>
              <a:spcPct val="0"/>
            </a:spcBef>
            <a:spcAft>
              <a:spcPct val="35000"/>
            </a:spcAft>
          </a:pPr>
          <a:r>
            <a:rPr lang="en-GB" sz="2800" b="1" kern="1200" dirty="0" smtClean="0">
              <a:latin typeface="Candara" panose="020E0502030303020204" pitchFamily="34" charset="0"/>
            </a:rPr>
            <a:t>3.</a:t>
          </a:r>
          <a:r>
            <a:rPr lang="en-GB" sz="2300" kern="1200" dirty="0" smtClean="0">
              <a:latin typeface="Candara" panose="020E0502030303020204" pitchFamily="34" charset="0"/>
            </a:rPr>
            <a:t>	To respond safely and sensitively to disclosures and know where and when to access appropriate support</a:t>
          </a:r>
          <a:endParaRPr lang="en-GB" sz="2300" kern="1200" dirty="0">
            <a:latin typeface="Candara" panose="020E0502030303020204" pitchFamily="34" charset="0"/>
          </a:endParaRPr>
        </a:p>
      </dsp:txBody>
      <dsp:txXfrm>
        <a:off x="1458702" y="2112095"/>
        <a:ext cx="7305072" cy="838198"/>
      </dsp:txXfrm>
    </dsp:sp>
    <dsp:sp modelId="{476B8C97-D49D-44DB-A54F-E932884AABA6}">
      <dsp:nvSpPr>
        <dsp:cNvPr id="0" name=""/>
        <dsp:cNvSpPr/>
      </dsp:nvSpPr>
      <dsp:spPr>
        <a:xfrm>
          <a:off x="2162386" y="3156712"/>
          <a:ext cx="8649547" cy="890354"/>
        </a:xfrm>
        <a:prstGeom prst="roundRect">
          <a:avLst>
            <a:gd name="adj" fmla="val 10000"/>
          </a:avLst>
        </a:prstGeom>
        <a:solidFill>
          <a:srgbClr val="8064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355600" lvl="0" indent="-355600" algn="l" defTabSz="1244600">
            <a:lnSpc>
              <a:spcPct val="90000"/>
            </a:lnSpc>
            <a:spcBef>
              <a:spcPct val="0"/>
            </a:spcBef>
            <a:spcAft>
              <a:spcPct val="35000"/>
            </a:spcAft>
          </a:pPr>
          <a:r>
            <a:rPr lang="en-GB" sz="2800" b="1" kern="1200" dirty="0" smtClean="0">
              <a:latin typeface="Candara" panose="020E0502030303020204" pitchFamily="34" charset="0"/>
            </a:rPr>
            <a:t>4.</a:t>
          </a:r>
          <a:r>
            <a:rPr lang="en-GB" sz="2300" kern="1200" dirty="0" smtClean="0">
              <a:latin typeface="Candara" panose="020E0502030303020204" pitchFamily="34" charset="0"/>
            </a:rPr>
            <a:t>	To respond to tricky situations and questions in a sensitive and confident way</a:t>
          </a:r>
          <a:endParaRPr lang="en-GB" sz="2300" kern="1200" dirty="0">
            <a:latin typeface="Candara" panose="020E0502030303020204" pitchFamily="34" charset="0"/>
          </a:endParaRPr>
        </a:p>
      </dsp:txBody>
      <dsp:txXfrm>
        <a:off x="2188464" y="3182790"/>
        <a:ext cx="7294261" cy="838198"/>
      </dsp:txXfrm>
    </dsp:sp>
    <dsp:sp modelId="{6549F40F-B0F2-47F0-977A-8C583808BCA3}">
      <dsp:nvSpPr>
        <dsp:cNvPr id="0" name=""/>
        <dsp:cNvSpPr/>
      </dsp:nvSpPr>
      <dsp:spPr>
        <a:xfrm>
          <a:off x="8070816" y="681930"/>
          <a:ext cx="578730" cy="578730"/>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GB" sz="2600" kern="1200">
            <a:latin typeface="Candara" panose="020E0502030303020204" pitchFamily="34" charset="0"/>
          </a:endParaRPr>
        </a:p>
      </dsp:txBody>
      <dsp:txXfrm>
        <a:off x="8201030" y="681930"/>
        <a:ext cx="318302" cy="435494"/>
      </dsp:txXfrm>
    </dsp:sp>
    <dsp:sp modelId="{B5E0C784-D869-4164-8EDF-91B26CA6EBA4}">
      <dsp:nvSpPr>
        <dsp:cNvPr id="0" name=""/>
        <dsp:cNvSpPr/>
      </dsp:nvSpPr>
      <dsp:spPr>
        <a:xfrm>
          <a:off x="8795216" y="1734168"/>
          <a:ext cx="578730" cy="578730"/>
        </a:xfrm>
        <a:prstGeom prst="downArrow">
          <a:avLst>
            <a:gd name="adj1" fmla="val 55000"/>
            <a:gd name="adj2" fmla="val 45000"/>
          </a:avLst>
        </a:prstGeom>
        <a:solidFill>
          <a:schemeClr val="accent3">
            <a:tint val="40000"/>
            <a:alpha val="90000"/>
            <a:hueOff val="5358427"/>
            <a:satOff val="-6896"/>
            <a:lumOff val="-537"/>
            <a:alphaOff val="0"/>
          </a:schemeClr>
        </a:solidFill>
        <a:ln w="12700" cap="flat" cmpd="sng" algn="ctr">
          <a:solidFill>
            <a:schemeClr val="accent3">
              <a:tint val="40000"/>
              <a:alpha val="90000"/>
              <a:hueOff val="5358427"/>
              <a:satOff val="-6896"/>
              <a:lumOff val="-5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GB" sz="2600" kern="1200">
            <a:latin typeface="Candara" panose="020E0502030303020204" pitchFamily="34" charset="0"/>
          </a:endParaRPr>
        </a:p>
      </dsp:txBody>
      <dsp:txXfrm>
        <a:off x="8925430" y="1734168"/>
        <a:ext cx="318302" cy="435494"/>
      </dsp:txXfrm>
    </dsp:sp>
    <dsp:sp modelId="{3A075C58-6D81-4DA7-948F-6EE2832529B3}">
      <dsp:nvSpPr>
        <dsp:cNvPr id="0" name=""/>
        <dsp:cNvSpPr/>
      </dsp:nvSpPr>
      <dsp:spPr>
        <a:xfrm>
          <a:off x="9508803" y="2786405"/>
          <a:ext cx="578730" cy="578730"/>
        </a:xfrm>
        <a:prstGeom prst="downArrow">
          <a:avLst>
            <a:gd name="adj1" fmla="val 55000"/>
            <a:gd name="adj2" fmla="val 45000"/>
          </a:avLst>
        </a:prstGeom>
        <a:solidFill>
          <a:schemeClr val="accent3">
            <a:tint val="40000"/>
            <a:alpha val="90000"/>
            <a:hueOff val="10716854"/>
            <a:satOff val="-13793"/>
            <a:lumOff val="-1075"/>
            <a:alphaOff val="0"/>
          </a:schemeClr>
        </a:solidFill>
        <a:ln w="12700" cap="flat" cmpd="sng" algn="ctr">
          <a:solidFill>
            <a:schemeClr val="accent3">
              <a:tint val="40000"/>
              <a:alpha val="90000"/>
              <a:hueOff val="10716854"/>
              <a:satOff val="-13793"/>
              <a:lumOff val="-10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GB" sz="2600" kern="1200">
            <a:latin typeface="Candara" panose="020E0502030303020204" pitchFamily="34" charset="0"/>
          </a:endParaRPr>
        </a:p>
      </dsp:txBody>
      <dsp:txXfrm>
        <a:off x="9639017" y="2786405"/>
        <a:ext cx="318302" cy="43549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625" cy="3402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1697" y="1"/>
            <a:ext cx="4302625" cy="340265"/>
          </a:xfrm>
          <a:prstGeom prst="rect">
            <a:avLst/>
          </a:prstGeom>
        </p:spPr>
        <p:txBody>
          <a:bodyPr vert="horz" lIns="91440" tIns="45720" rIns="91440" bIns="45720" rtlCol="0"/>
          <a:lstStyle>
            <a:lvl1pPr algn="r">
              <a:defRPr sz="1200"/>
            </a:lvl1pPr>
          </a:lstStyle>
          <a:p>
            <a:fld id="{C59ED924-77D3-46F5-BAEC-4EEDD3D8389A}" type="datetimeFigureOut">
              <a:rPr lang="en-GB" smtClean="0"/>
              <a:t>29/10/2019</a:t>
            </a:fld>
            <a:endParaRPr lang="en-GB"/>
          </a:p>
        </p:txBody>
      </p:sp>
      <p:sp>
        <p:nvSpPr>
          <p:cNvPr id="4" name="Footer Placeholder 3"/>
          <p:cNvSpPr>
            <a:spLocks noGrp="1"/>
          </p:cNvSpPr>
          <p:nvPr>
            <p:ph type="ftr" sz="quarter" idx="2"/>
          </p:nvPr>
        </p:nvSpPr>
        <p:spPr>
          <a:xfrm>
            <a:off x="0" y="6457411"/>
            <a:ext cx="4302625" cy="34026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1697" y="6457411"/>
            <a:ext cx="4302625" cy="340265"/>
          </a:xfrm>
          <a:prstGeom prst="rect">
            <a:avLst/>
          </a:prstGeom>
        </p:spPr>
        <p:txBody>
          <a:bodyPr vert="horz" lIns="91440" tIns="45720" rIns="91440" bIns="45720" rtlCol="0" anchor="b"/>
          <a:lstStyle>
            <a:lvl1pPr algn="r">
              <a:defRPr sz="1200"/>
            </a:lvl1pPr>
          </a:lstStyle>
          <a:p>
            <a:fld id="{CEF52188-BD13-4256-8FC6-A5099CFDCDD4}" type="slidenum">
              <a:rPr lang="en-GB" smtClean="0"/>
              <a:t>‹#›</a:t>
            </a:fld>
            <a:endParaRPr lang="en-GB"/>
          </a:p>
        </p:txBody>
      </p:sp>
    </p:spTree>
    <p:extLst>
      <p:ext uri="{BB962C8B-B14F-4D97-AF65-F5344CB8AC3E}">
        <p14:creationId xmlns:p14="http://schemas.microsoft.com/office/powerpoint/2010/main" val="6168217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1543" cy="3410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800" y="0"/>
            <a:ext cx="4301543" cy="341064"/>
          </a:xfrm>
          <a:prstGeom prst="rect">
            <a:avLst/>
          </a:prstGeom>
        </p:spPr>
        <p:txBody>
          <a:bodyPr vert="horz" lIns="91440" tIns="45720" rIns="91440" bIns="45720" rtlCol="0"/>
          <a:lstStyle>
            <a:lvl1pPr algn="r">
              <a:defRPr sz="1200"/>
            </a:lvl1pPr>
          </a:lstStyle>
          <a:p>
            <a:fld id="{41CE70AC-03CF-44F0-B933-944540FF9427}" type="datetimeFigureOut">
              <a:rPr lang="en-GB" smtClean="0"/>
              <a:t>29/10/2019</a:t>
            </a:fld>
            <a:endParaRPr lang="en-GB"/>
          </a:p>
        </p:txBody>
      </p:sp>
      <p:sp>
        <p:nvSpPr>
          <p:cNvPr id="4" name="Slide Image Placeholder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6456612"/>
            <a:ext cx="4301543" cy="34106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800" y="6456612"/>
            <a:ext cx="4301543" cy="341064"/>
          </a:xfrm>
          <a:prstGeom prst="rect">
            <a:avLst/>
          </a:prstGeom>
        </p:spPr>
        <p:txBody>
          <a:bodyPr vert="horz" lIns="91440" tIns="45720" rIns="91440" bIns="45720" rtlCol="0" anchor="b"/>
          <a:lstStyle>
            <a:lvl1pPr algn="r">
              <a:defRPr sz="1200"/>
            </a:lvl1pPr>
          </a:lstStyle>
          <a:p>
            <a:fld id="{E1B7C582-DF01-43F1-AD71-F607206717FB}" type="slidenum">
              <a:rPr lang="en-GB" smtClean="0"/>
              <a:t>‹#›</a:t>
            </a:fld>
            <a:endParaRPr lang="en-GB"/>
          </a:p>
        </p:txBody>
      </p:sp>
    </p:spTree>
    <p:extLst>
      <p:ext uri="{BB962C8B-B14F-4D97-AF65-F5344CB8AC3E}">
        <p14:creationId xmlns:p14="http://schemas.microsoft.com/office/powerpoint/2010/main" val="30506662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211838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600" b="1">
                <a:latin typeface="Candara" panose="020E0502030303020204"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8155B109-65CB-4558-BA98-526DCF144522}" type="datetimeFigureOut">
              <a:rPr lang="en-GB" smtClean="0"/>
              <a:t>29/10/2019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39739-A652-4BB3-B9B5-283734781A69}"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2105" y="223593"/>
            <a:ext cx="1452114" cy="822024"/>
          </a:xfrm>
          <a:prstGeom prst="rect">
            <a:avLst/>
          </a:prstGeom>
        </p:spPr>
      </p:pic>
    </p:spTree>
    <p:extLst>
      <p:ext uri="{BB962C8B-B14F-4D97-AF65-F5344CB8AC3E}">
        <p14:creationId xmlns:p14="http://schemas.microsoft.com/office/powerpoint/2010/main" val="3830037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latin typeface="Candara" panose="020E0502030303020204" pitchFamily="34" charset="0"/>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8155B109-65CB-4558-BA98-526DCF144522}" type="datetimeFigureOut">
              <a:rPr lang="en-GB" smtClean="0"/>
              <a:t>29/10/2019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39739-A652-4BB3-B9B5-283734781A69}"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282" y="6059701"/>
            <a:ext cx="1081105" cy="612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82882" y="6224470"/>
            <a:ext cx="3669683" cy="468000"/>
          </a:xfrm>
          <a:prstGeom prst="rect">
            <a:avLst/>
          </a:prstGeom>
        </p:spPr>
      </p:pic>
      <p:sp>
        <p:nvSpPr>
          <p:cNvPr id="10" name="TextBox 9"/>
          <p:cNvSpPr txBox="1"/>
          <p:nvPr userDrawn="1"/>
        </p:nvSpPr>
        <p:spPr>
          <a:xfrm>
            <a:off x="838200" y="6460012"/>
            <a:ext cx="10515599" cy="324000"/>
          </a:xfrm>
          <a:prstGeom prst="rect">
            <a:avLst/>
          </a:prstGeom>
          <a:noFill/>
        </p:spPr>
        <p:txBody>
          <a:bodyPr wrap="square" rtlCol="0">
            <a:spAutoFit/>
          </a:bodyPr>
          <a:lstStyle/>
          <a:p>
            <a:pPr algn="ctr"/>
            <a:fld id="{81B110CD-934E-43C7-992C-72E908F94636}" type="slidenum">
              <a:rPr lang="en-GB" sz="1400" smtClean="0">
                <a:latin typeface="Candara" panose="020E0502030303020204" pitchFamily="34" charset="0"/>
              </a:rPr>
              <a:pPr algn="ctr"/>
              <a:t>‹#›</a:t>
            </a:fld>
            <a:endParaRPr lang="en-GB" sz="1600" dirty="0">
              <a:latin typeface="Candara" panose="020E0502030303020204" pitchFamily="34" charset="0"/>
            </a:endParaRPr>
          </a:p>
        </p:txBody>
      </p:sp>
    </p:spTree>
    <p:extLst>
      <p:ext uri="{BB962C8B-B14F-4D97-AF65-F5344CB8AC3E}">
        <p14:creationId xmlns:p14="http://schemas.microsoft.com/office/powerpoint/2010/main" val="100843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1">
                <a:solidFill>
                  <a:schemeClr val="tx2"/>
                </a:solidFill>
                <a:latin typeface="Candara" panose="020E0502030303020204" pitchFamily="34" charset="0"/>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8155B109-65CB-4558-BA98-526DCF144522}" type="datetimeFigureOut">
              <a:rPr lang="en-GB" smtClean="0"/>
              <a:t>29/10/2019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39739-A652-4BB3-B9B5-283734781A69}"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282" y="6059701"/>
            <a:ext cx="1081105" cy="612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82882" y="6224470"/>
            <a:ext cx="3669683" cy="468000"/>
          </a:xfrm>
          <a:prstGeom prst="rect">
            <a:avLst/>
          </a:prstGeom>
        </p:spPr>
      </p:pic>
      <p:sp>
        <p:nvSpPr>
          <p:cNvPr id="10" name="TextBox 9"/>
          <p:cNvSpPr txBox="1"/>
          <p:nvPr userDrawn="1"/>
        </p:nvSpPr>
        <p:spPr>
          <a:xfrm>
            <a:off x="838200" y="6460012"/>
            <a:ext cx="10515599" cy="324000"/>
          </a:xfrm>
          <a:prstGeom prst="rect">
            <a:avLst/>
          </a:prstGeom>
          <a:noFill/>
        </p:spPr>
        <p:txBody>
          <a:bodyPr wrap="square" rtlCol="0">
            <a:spAutoFit/>
          </a:bodyPr>
          <a:lstStyle/>
          <a:p>
            <a:pPr algn="ctr"/>
            <a:fld id="{81B110CD-934E-43C7-992C-72E908F94636}" type="slidenum">
              <a:rPr lang="en-GB" sz="1400" smtClean="0">
                <a:latin typeface="Candara" panose="020E0502030303020204" pitchFamily="34" charset="0"/>
              </a:rPr>
              <a:pPr algn="ctr"/>
              <a:t>‹#›</a:t>
            </a:fld>
            <a:endParaRPr lang="en-GB" sz="1600" dirty="0">
              <a:latin typeface="Candara" panose="020E0502030303020204" pitchFamily="34" charset="0"/>
            </a:endParaRPr>
          </a:p>
        </p:txBody>
      </p:sp>
    </p:spTree>
    <p:extLst>
      <p:ext uri="{BB962C8B-B14F-4D97-AF65-F5344CB8AC3E}">
        <p14:creationId xmlns:p14="http://schemas.microsoft.com/office/powerpoint/2010/main" val="1410663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latin typeface="Candara" panose="020E0502030303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8155B109-65CB-4558-BA98-526DCF144522}" type="datetimeFigureOut">
              <a:rPr lang="en-GB" smtClean="0"/>
              <a:t>29/10/2019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39739-A652-4BB3-B9B5-283734781A69}"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282" y="6059701"/>
            <a:ext cx="1081105" cy="612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82882" y="6224470"/>
            <a:ext cx="3669683" cy="468000"/>
          </a:xfrm>
          <a:prstGeom prst="rect">
            <a:avLst/>
          </a:prstGeom>
        </p:spPr>
      </p:pic>
      <p:sp>
        <p:nvSpPr>
          <p:cNvPr id="11" name="TextBox 10"/>
          <p:cNvSpPr txBox="1"/>
          <p:nvPr userDrawn="1"/>
        </p:nvSpPr>
        <p:spPr>
          <a:xfrm>
            <a:off x="838200" y="6460012"/>
            <a:ext cx="10515599" cy="324000"/>
          </a:xfrm>
          <a:prstGeom prst="rect">
            <a:avLst/>
          </a:prstGeom>
          <a:noFill/>
        </p:spPr>
        <p:txBody>
          <a:bodyPr wrap="square" rtlCol="0">
            <a:spAutoFit/>
          </a:bodyPr>
          <a:lstStyle/>
          <a:p>
            <a:pPr algn="ctr"/>
            <a:fld id="{81B110CD-934E-43C7-992C-72E908F94636}" type="slidenum">
              <a:rPr lang="en-GB" sz="1400" smtClean="0">
                <a:latin typeface="Candara" panose="020E0502030303020204" pitchFamily="34" charset="0"/>
              </a:rPr>
              <a:pPr algn="ctr"/>
              <a:t>‹#›</a:t>
            </a:fld>
            <a:endParaRPr lang="en-GB" sz="1600" dirty="0">
              <a:latin typeface="Candara" panose="020E0502030303020204" pitchFamily="34" charset="0"/>
            </a:endParaRPr>
          </a:p>
        </p:txBody>
      </p:sp>
    </p:spTree>
    <p:extLst>
      <p:ext uri="{BB962C8B-B14F-4D97-AF65-F5344CB8AC3E}">
        <p14:creationId xmlns:p14="http://schemas.microsoft.com/office/powerpoint/2010/main" val="1014100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155B109-65CB-4558-BA98-526DCF144522}" type="datetimeFigureOut">
              <a:rPr lang="en-GB" smtClean="0"/>
              <a:t>29/10/2019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39739-A652-4BB3-B9B5-283734781A69}"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282" y="6059701"/>
            <a:ext cx="1081105" cy="612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82882" y="6224470"/>
            <a:ext cx="3669683" cy="468000"/>
          </a:xfrm>
          <a:prstGeom prst="rect">
            <a:avLst/>
          </a:prstGeom>
        </p:spPr>
      </p:pic>
      <p:sp>
        <p:nvSpPr>
          <p:cNvPr id="10" name="TextBox 9"/>
          <p:cNvSpPr txBox="1"/>
          <p:nvPr userDrawn="1"/>
        </p:nvSpPr>
        <p:spPr>
          <a:xfrm>
            <a:off x="838200" y="6460012"/>
            <a:ext cx="10515599" cy="324000"/>
          </a:xfrm>
          <a:prstGeom prst="rect">
            <a:avLst/>
          </a:prstGeom>
          <a:noFill/>
        </p:spPr>
        <p:txBody>
          <a:bodyPr wrap="square" rtlCol="0">
            <a:spAutoFit/>
          </a:bodyPr>
          <a:lstStyle/>
          <a:p>
            <a:pPr algn="ctr"/>
            <a:fld id="{81B110CD-934E-43C7-992C-72E908F94636}" type="slidenum">
              <a:rPr lang="en-GB" sz="1400" smtClean="0">
                <a:latin typeface="Candara" panose="020E0502030303020204" pitchFamily="34" charset="0"/>
              </a:rPr>
              <a:pPr algn="ctr"/>
              <a:t>‹#›</a:t>
            </a:fld>
            <a:endParaRPr lang="en-GB" sz="1600" dirty="0">
              <a:latin typeface="Candara" panose="020E0502030303020204" pitchFamily="34" charset="0"/>
            </a:endParaRPr>
          </a:p>
        </p:txBody>
      </p:sp>
      <p:sp>
        <p:nvSpPr>
          <p:cNvPr id="11" name="Title 1"/>
          <p:cNvSpPr>
            <a:spLocks noGrp="1"/>
          </p:cNvSpPr>
          <p:nvPr>
            <p:ph type="ctrTitle"/>
          </p:nvPr>
        </p:nvSpPr>
        <p:spPr>
          <a:xfrm>
            <a:off x="1524000" y="1122363"/>
            <a:ext cx="9144000" cy="2387600"/>
          </a:xfrm>
        </p:spPr>
        <p:txBody>
          <a:bodyPr anchor="b">
            <a:normAutofit/>
          </a:bodyPr>
          <a:lstStyle>
            <a:lvl1pPr algn="ctr">
              <a:defRPr sz="5600" b="1">
                <a:solidFill>
                  <a:schemeClr val="tx2"/>
                </a:solidFill>
                <a:latin typeface="Candara" panose="020E0502030303020204" pitchFamily="34" charset="0"/>
              </a:defRPr>
            </a:lvl1pPr>
          </a:lstStyle>
          <a:p>
            <a:r>
              <a:rPr lang="en-US" dirty="0" smtClean="0"/>
              <a:t>Click to edit Master title style</a:t>
            </a:r>
            <a:endParaRPr lang="en-GB" dirty="0"/>
          </a:p>
        </p:txBody>
      </p:sp>
      <p:sp>
        <p:nvSpPr>
          <p:cNvPr id="12" name="Subtitle 2"/>
          <p:cNvSpPr>
            <a:spLocks noGrp="1"/>
          </p:cNvSpPr>
          <p:nvPr>
            <p:ph type="subTitle" idx="1"/>
          </p:nvPr>
        </p:nvSpPr>
        <p:spPr>
          <a:xfrm>
            <a:off x="1524000" y="3602038"/>
            <a:ext cx="9144000" cy="1655762"/>
          </a:xfrm>
        </p:spPr>
        <p:txBody>
          <a:bodyPr>
            <a:normAutofit/>
          </a:bodyPr>
          <a:lstStyle>
            <a:lvl1pPr marL="0" indent="0" algn="ctr">
              <a:buNone/>
              <a:defRPr sz="4800" b="1">
                <a:solidFill>
                  <a:schemeClr val="accent3"/>
                </a:solidFill>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Tree>
    <p:extLst>
      <p:ext uri="{BB962C8B-B14F-4D97-AF65-F5344CB8AC3E}">
        <p14:creationId xmlns:p14="http://schemas.microsoft.com/office/powerpoint/2010/main" val="3306874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latin typeface="Candara" panose="020E0502030303020204"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8155B109-65CB-4558-BA98-526DCF144522}" type="datetimeFigureOut">
              <a:rPr lang="en-GB" smtClean="0"/>
              <a:t>29/10/2019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839739-A652-4BB3-B9B5-283734781A69}"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282" y="6059701"/>
            <a:ext cx="1081105" cy="612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82882" y="6224470"/>
            <a:ext cx="3669683" cy="468000"/>
          </a:xfrm>
          <a:prstGeom prst="rect">
            <a:avLst/>
          </a:prstGeom>
        </p:spPr>
      </p:pic>
      <p:sp>
        <p:nvSpPr>
          <p:cNvPr id="12" name="TextBox 11"/>
          <p:cNvSpPr txBox="1"/>
          <p:nvPr userDrawn="1"/>
        </p:nvSpPr>
        <p:spPr>
          <a:xfrm>
            <a:off x="838200" y="6460012"/>
            <a:ext cx="10515599" cy="324000"/>
          </a:xfrm>
          <a:prstGeom prst="rect">
            <a:avLst/>
          </a:prstGeom>
          <a:noFill/>
        </p:spPr>
        <p:txBody>
          <a:bodyPr wrap="square" rtlCol="0">
            <a:spAutoFit/>
          </a:bodyPr>
          <a:lstStyle/>
          <a:p>
            <a:pPr algn="ctr"/>
            <a:fld id="{81B110CD-934E-43C7-992C-72E908F94636}" type="slidenum">
              <a:rPr lang="en-GB" sz="1400" smtClean="0">
                <a:latin typeface="Candara" panose="020E0502030303020204" pitchFamily="34" charset="0"/>
              </a:rPr>
              <a:pPr algn="ctr"/>
              <a:t>‹#›</a:t>
            </a:fld>
            <a:endParaRPr lang="en-GB" sz="1600" dirty="0">
              <a:latin typeface="Candara" panose="020E0502030303020204" pitchFamily="34" charset="0"/>
            </a:endParaRPr>
          </a:p>
        </p:txBody>
      </p:sp>
    </p:spTree>
    <p:extLst>
      <p:ext uri="{BB962C8B-B14F-4D97-AF65-F5344CB8AC3E}">
        <p14:creationId xmlns:p14="http://schemas.microsoft.com/office/powerpoint/2010/main" val="4246405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solidFill>
                  <a:schemeClr val="tx2"/>
                </a:solidFill>
                <a:latin typeface="Candara" panose="020E0502030303020204"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ndara" panose="020E05020303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ndara" panose="020E05020303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fld id="{8155B109-65CB-4558-BA98-526DCF144522}" type="datetimeFigureOut">
              <a:rPr lang="en-GB" smtClean="0"/>
              <a:t>29/10/2019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839739-A652-4BB3-B9B5-283734781A69}" type="slidenum">
              <a:rPr lang="en-GB" smtClean="0"/>
              <a:t>‹#›</a:t>
            </a:fld>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282" y="6059701"/>
            <a:ext cx="1081105" cy="612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82882" y="6224470"/>
            <a:ext cx="3669683" cy="468000"/>
          </a:xfrm>
          <a:prstGeom prst="rect">
            <a:avLst/>
          </a:prstGeom>
        </p:spPr>
      </p:pic>
      <p:sp>
        <p:nvSpPr>
          <p:cNvPr id="13" name="TextBox 12"/>
          <p:cNvSpPr txBox="1"/>
          <p:nvPr userDrawn="1"/>
        </p:nvSpPr>
        <p:spPr>
          <a:xfrm>
            <a:off x="838200" y="6460012"/>
            <a:ext cx="10515599" cy="324000"/>
          </a:xfrm>
          <a:prstGeom prst="rect">
            <a:avLst/>
          </a:prstGeom>
          <a:noFill/>
        </p:spPr>
        <p:txBody>
          <a:bodyPr wrap="square" rtlCol="0">
            <a:spAutoFit/>
          </a:bodyPr>
          <a:lstStyle/>
          <a:p>
            <a:pPr algn="ctr"/>
            <a:fld id="{81B110CD-934E-43C7-992C-72E908F94636}" type="slidenum">
              <a:rPr lang="en-GB" sz="1400" smtClean="0">
                <a:latin typeface="Candara" panose="020E0502030303020204" pitchFamily="34" charset="0"/>
              </a:rPr>
              <a:pPr algn="ctr"/>
              <a:t>‹#›</a:t>
            </a:fld>
            <a:endParaRPr lang="en-GB" sz="1600" dirty="0">
              <a:latin typeface="Candara" panose="020E0502030303020204" pitchFamily="34" charset="0"/>
            </a:endParaRPr>
          </a:p>
        </p:txBody>
      </p:sp>
    </p:spTree>
    <p:extLst>
      <p:ext uri="{BB962C8B-B14F-4D97-AF65-F5344CB8AC3E}">
        <p14:creationId xmlns:p14="http://schemas.microsoft.com/office/powerpoint/2010/main" val="100826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latin typeface="Candara" panose="020E0502030303020204" pitchFamily="34" charset="0"/>
              </a:defRPr>
            </a:lvl1p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8155B109-65CB-4558-BA98-526DCF144522}" type="datetimeFigureOut">
              <a:rPr lang="en-GB" smtClean="0"/>
              <a:t>29/10/2019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839739-A652-4BB3-B9B5-283734781A69}" type="slidenum">
              <a:rPr lang="en-GB" smtClean="0"/>
              <a:t>‹#›</a:t>
            </a:fld>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282" y="6059701"/>
            <a:ext cx="1081105" cy="6120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82882" y="6224470"/>
            <a:ext cx="3669683" cy="468000"/>
          </a:xfrm>
          <a:prstGeom prst="rect">
            <a:avLst/>
          </a:prstGeom>
        </p:spPr>
      </p:pic>
      <p:sp>
        <p:nvSpPr>
          <p:cNvPr id="9" name="TextBox 8"/>
          <p:cNvSpPr txBox="1"/>
          <p:nvPr userDrawn="1"/>
        </p:nvSpPr>
        <p:spPr>
          <a:xfrm>
            <a:off x="838200" y="6460012"/>
            <a:ext cx="10515599" cy="324000"/>
          </a:xfrm>
          <a:prstGeom prst="rect">
            <a:avLst/>
          </a:prstGeom>
          <a:noFill/>
        </p:spPr>
        <p:txBody>
          <a:bodyPr wrap="square" rtlCol="0">
            <a:spAutoFit/>
          </a:bodyPr>
          <a:lstStyle/>
          <a:p>
            <a:pPr algn="ctr"/>
            <a:fld id="{81B110CD-934E-43C7-992C-72E908F94636}" type="slidenum">
              <a:rPr lang="en-GB" sz="1400" smtClean="0">
                <a:latin typeface="Candara" panose="020E0502030303020204" pitchFamily="34" charset="0"/>
              </a:rPr>
              <a:pPr algn="ctr"/>
              <a:t>‹#›</a:t>
            </a:fld>
            <a:endParaRPr lang="en-GB" sz="1600" dirty="0">
              <a:latin typeface="Candara" panose="020E0502030303020204" pitchFamily="34" charset="0"/>
            </a:endParaRPr>
          </a:p>
        </p:txBody>
      </p:sp>
    </p:spTree>
    <p:extLst>
      <p:ext uri="{BB962C8B-B14F-4D97-AF65-F5344CB8AC3E}">
        <p14:creationId xmlns:p14="http://schemas.microsoft.com/office/powerpoint/2010/main" val="1905587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55B109-65CB-4558-BA98-526DCF144522}" type="datetimeFigureOut">
              <a:rPr lang="en-GB" smtClean="0"/>
              <a:t>29/10/2019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839739-A652-4BB3-B9B5-283734781A69}" type="slidenum">
              <a:rPr lang="en-GB" smtClean="0"/>
              <a:t>‹#›</a:t>
            </a:fld>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282" y="6059701"/>
            <a:ext cx="1081105" cy="612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82882" y="6224470"/>
            <a:ext cx="3669683" cy="468000"/>
          </a:xfrm>
          <a:prstGeom prst="rect">
            <a:avLst/>
          </a:prstGeom>
        </p:spPr>
      </p:pic>
      <p:sp>
        <p:nvSpPr>
          <p:cNvPr id="8" name="TextBox 7"/>
          <p:cNvSpPr txBox="1"/>
          <p:nvPr userDrawn="1"/>
        </p:nvSpPr>
        <p:spPr>
          <a:xfrm>
            <a:off x="838200" y="6460012"/>
            <a:ext cx="10515599" cy="324000"/>
          </a:xfrm>
          <a:prstGeom prst="rect">
            <a:avLst/>
          </a:prstGeom>
          <a:noFill/>
        </p:spPr>
        <p:txBody>
          <a:bodyPr wrap="square" rtlCol="0">
            <a:spAutoFit/>
          </a:bodyPr>
          <a:lstStyle/>
          <a:p>
            <a:pPr algn="ctr"/>
            <a:fld id="{81B110CD-934E-43C7-992C-72E908F94636}" type="slidenum">
              <a:rPr lang="en-GB" sz="1400" smtClean="0">
                <a:latin typeface="Candara" panose="020E0502030303020204" pitchFamily="34" charset="0"/>
              </a:rPr>
              <a:pPr algn="ctr"/>
              <a:t>‹#›</a:t>
            </a:fld>
            <a:endParaRPr lang="en-GB" sz="1600" dirty="0">
              <a:latin typeface="Candara" panose="020E0502030303020204" pitchFamily="34" charset="0"/>
            </a:endParaRPr>
          </a:p>
        </p:txBody>
      </p:sp>
    </p:spTree>
    <p:extLst>
      <p:ext uri="{BB962C8B-B14F-4D97-AF65-F5344CB8AC3E}">
        <p14:creationId xmlns:p14="http://schemas.microsoft.com/office/powerpoint/2010/main" val="397424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solidFill>
                  <a:schemeClr val="tx2"/>
                </a:solidFill>
                <a:latin typeface="Candara" panose="020E0502030303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atin typeface="Candara" panose="020E0502030303020204" pitchFamily="34" charset="0"/>
              </a:defRPr>
            </a:lvl1pPr>
            <a:lvl2pPr>
              <a:defRPr sz="2800">
                <a:latin typeface="Candara" panose="020E0502030303020204" pitchFamily="34" charset="0"/>
              </a:defRPr>
            </a:lvl2pPr>
            <a:lvl3pPr>
              <a:defRPr sz="2400">
                <a:latin typeface="Candara" panose="020E0502030303020204" pitchFamily="34" charset="0"/>
              </a:defRPr>
            </a:lvl3pPr>
            <a:lvl4pPr>
              <a:defRPr sz="2000">
                <a:latin typeface="Candara" panose="020E0502030303020204" pitchFamily="34" charset="0"/>
              </a:defRPr>
            </a:lvl4pPr>
            <a:lvl5pPr>
              <a:defRPr sz="2000">
                <a:latin typeface="Candara" panose="020E0502030303020204" pitchFamily="34" charset="0"/>
              </a:defRPr>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ndara" panose="020E05020303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5" name="Date Placeholder 4"/>
          <p:cNvSpPr>
            <a:spLocks noGrp="1"/>
          </p:cNvSpPr>
          <p:nvPr>
            <p:ph type="dt" sz="half" idx="10"/>
          </p:nvPr>
        </p:nvSpPr>
        <p:spPr/>
        <p:txBody>
          <a:bodyPr/>
          <a:lstStyle/>
          <a:p>
            <a:fld id="{8155B109-65CB-4558-BA98-526DCF144522}" type="datetimeFigureOut">
              <a:rPr lang="en-GB" smtClean="0"/>
              <a:t>29/10/2019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839739-A652-4BB3-B9B5-283734781A69}"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282" y="6059701"/>
            <a:ext cx="1081105" cy="612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82882" y="6224470"/>
            <a:ext cx="3669683" cy="468000"/>
          </a:xfrm>
          <a:prstGeom prst="rect">
            <a:avLst/>
          </a:prstGeom>
        </p:spPr>
      </p:pic>
      <p:sp>
        <p:nvSpPr>
          <p:cNvPr id="11" name="TextBox 10"/>
          <p:cNvSpPr txBox="1"/>
          <p:nvPr userDrawn="1"/>
        </p:nvSpPr>
        <p:spPr>
          <a:xfrm>
            <a:off x="838200" y="6460012"/>
            <a:ext cx="10515599" cy="324000"/>
          </a:xfrm>
          <a:prstGeom prst="rect">
            <a:avLst/>
          </a:prstGeom>
          <a:noFill/>
        </p:spPr>
        <p:txBody>
          <a:bodyPr wrap="square" rtlCol="0">
            <a:spAutoFit/>
          </a:bodyPr>
          <a:lstStyle/>
          <a:p>
            <a:pPr algn="ctr"/>
            <a:fld id="{81B110CD-934E-43C7-992C-72E908F94636}" type="slidenum">
              <a:rPr lang="en-GB" sz="1400" smtClean="0">
                <a:latin typeface="Candara" panose="020E0502030303020204" pitchFamily="34" charset="0"/>
              </a:rPr>
              <a:pPr algn="ctr"/>
              <a:t>‹#›</a:t>
            </a:fld>
            <a:endParaRPr lang="en-GB" sz="1600" dirty="0">
              <a:latin typeface="Candara" panose="020E0502030303020204" pitchFamily="34" charset="0"/>
            </a:endParaRPr>
          </a:p>
        </p:txBody>
      </p:sp>
    </p:spTree>
    <p:extLst>
      <p:ext uri="{BB962C8B-B14F-4D97-AF65-F5344CB8AC3E}">
        <p14:creationId xmlns:p14="http://schemas.microsoft.com/office/powerpoint/2010/main" val="454296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solidFill>
                  <a:schemeClr val="tx2"/>
                </a:solidFill>
                <a:latin typeface="Candara" panose="020E0502030303020204" pitchFamily="34" charset="0"/>
              </a:defRPr>
            </a:lvl1pPr>
          </a:lstStyle>
          <a:p>
            <a:r>
              <a:rPr lang="en-US" dirty="0" smtClean="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ndara" panose="020E05020303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5" name="Date Placeholder 4"/>
          <p:cNvSpPr>
            <a:spLocks noGrp="1"/>
          </p:cNvSpPr>
          <p:nvPr>
            <p:ph type="dt" sz="half" idx="10"/>
          </p:nvPr>
        </p:nvSpPr>
        <p:spPr/>
        <p:txBody>
          <a:bodyPr/>
          <a:lstStyle/>
          <a:p>
            <a:fld id="{8155B109-65CB-4558-BA98-526DCF144522}" type="datetimeFigureOut">
              <a:rPr lang="en-GB" smtClean="0"/>
              <a:t>29/10/2019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839739-A652-4BB3-B9B5-283734781A69}"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282" y="6059701"/>
            <a:ext cx="1081105" cy="612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82882" y="6224470"/>
            <a:ext cx="3669683" cy="468000"/>
          </a:xfrm>
          <a:prstGeom prst="rect">
            <a:avLst/>
          </a:prstGeom>
        </p:spPr>
      </p:pic>
      <p:sp>
        <p:nvSpPr>
          <p:cNvPr id="11" name="TextBox 10"/>
          <p:cNvSpPr txBox="1"/>
          <p:nvPr userDrawn="1"/>
        </p:nvSpPr>
        <p:spPr>
          <a:xfrm>
            <a:off x="838200" y="6460012"/>
            <a:ext cx="10515599" cy="324000"/>
          </a:xfrm>
          <a:prstGeom prst="rect">
            <a:avLst/>
          </a:prstGeom>
          <a:noFill/>
        </p:spPr>
        <p:txBody>
          <a:bodyPr wrap="square" rtlCol="0">
            <a:spAutoFit/>
          </a:bodyPr>
          <a:lstStyle/>
          <a:p>
            <a:pPr algn="ctr"/>
            <a:fld id="{81B110CD-934E-43C7-992C-72E908F94636}" type="slidenum">
              <a:rPr lang="en-GB" sz="1400" smtClean="0">
                <a:latin typeface="Candara" panose="020E0502030303020204" pitchFamily="34" charset="0"/>
              </a:rPr>
              <a:pPr algn="ctr"/>
              <a:t>‹#›</a:t>
            </a:fld>
            <a:endParaRPr lang="en-GB" sz="1600" dirty="0">
              <a:latin typeface="Candara" panose="020E0502030303020204" pitchFamily="34" charset="0"/>
            </a:endParaRPr>
          </a:p>
        </p:txBody>
      </p:sp>
    </p:spTree>
    <p:extLst>
      <p:ext uri="{BB962C8B-B14F-4D97-AF65-F5344CB8AC3E}">
        <p14:creationId xmlns:p14="http://schemas.microsoft.com/office/powerpoint/2010/main" val="372253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55B109-65CB-4558-BA98-526DCF144522}" type="datetimeFigureOut">
              <a:rPr lang="en-GB" smtClean="0"/>
              <a:t>29/10/2019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39739-A652-4BB3-B9B5-283734781A69}" type="slidenum">
              <a:rPr lang="en-GB" smtClean="0"/>
              <a:t>‹#›</a:t>
            </a:fld>
            <a:endParaRPr lang="en-GB"/>
          </a:p>
        </p:txBody>
      </p:sp>
    </p:spTree>
    <p:extLst>
      <p:ext uri="{BB962C8B-B14F-4D97-AF65-F5344CB8AC3E}">
        <p14:creationId xmlns:p14="http://schemas.microsoft.com/office/powerpoint/2010/main" val="2200884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Candara" panose="020E05020303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oky4Ge1_CCc"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youtube.com/watch?v=0Xdk9SnAY3Q"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microsoft.com/office/2007/relationships/hdphoto" Target="../media/hdphoto1.wdp"/><Relationship Id="rId9"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diagramLayout" Target="../diagrams/layout4.xml"/><Relationship Id="rId7" Type="http://schemas.openxmlformats.org/officeDocument/2006/relationships/image" Target="../media/image19.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10" Type="http://schemas.microsoft.com/office/2007/relationships/hdphoto" Target="../media/hdphoto4.wdp"/><Relationship Id="rId4" Type="http://schemas.openxmlformats.org/officeDocument/2006/relationships/diagramQuickStyle" Target="../diagrams/quickStyle4.xml"/><Relationship Id="rId9"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normAutofit/>
          </a:bodyPr>
          <a:lstStyle/>
          <a:p>
            <a:pPr marL="2304000" algn="l"/>
            <a:endParaRPr lang="en-GB" sz="1800" b="1" dirty="0" smtClean="0"/>
          </a:p>
          <a:p>
            <a:pPr marL="2304000" algn="l"/>
            <a:r>
              <a:rPr lang="en-GB" sz="4400" b="1" dirty="0" smtClean="0">
                <a:solidFill>
                  <a:srgbClr val="7030A0"/>
                </a:solidFill>
              </a:rPr>
              <a:t>Training </a:t>
            </a:r>
            <a:r>
              <a:rPr lang="en-GB" sz="4400" b="1" dirty="0">
                <a:solidFill>
                  <a:srgbClr val="7030A0"/>
                </a:solidFill>
              </a:rPr>
              <a:t>for </a:t>
            </a:r>
            <a:r>
              <a:rPr lang="en-GB" sz="4400" b="1" dirty="0" smtClean="0">
                <a:solidFill>
                  <a:srgbClr val="7030A0"/>
                </a:solidFill>
              </a:rPr>
              <a:t>Trainers</a:t>
            </a:r>
            <a:endParaRPr lang="en-GB" sz="4400" b="1" dirty="0">
              <a:solidFill>
                <a:srgbClr val="7030A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4219" y="2534864"/>
            <a:ext cx="8340279" cy="1063648"/>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03" r="702" b="645"/>
          <a:stretch/>
        </p:blipFill>
        <p:spPr>
          <a:xfrm>
            <a:off x="10394498" y="0"/>
            <a:ext cx="1452113" cy="1636284"/>
          </a:xfrm>
          <a:prstGeom prst="rect">
            <a:avLst/>
          </a:prstGeom>
        </p:spPr>
      </p:pic>
    </p:spTree>
    <p:extLst>
      <p:ext uri="{BB962C8B-B14F-4D97-AF65-F5344CB8AC3E}">
        <p14:creationId xmlns:p14="http://schemas.microsoft.com/office/powerpoint/2010/main" val="3931235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Gendered Analysis</a:t>
            </a:r>
            <a:endParaRPr lang="en-GB" dirty="0"/>
          </a:p>
        </p:txBody>
      </p:sp>
      <p:sp>
        <p:nvSpPr>
          <p:cNvPr id="3" name="Content Placeholder 2"/>
          <p:cNvSpPr>
            <a:spLocks noGrp="1"/>
          </p:cNvSpPr>
          <p:nvPr>
            <p:ph idx="1"/>
          </p:nvPr>
        </p:nvSpPr>
        <p:spPr>
          <a:xfrm>
            <a:off x="838199" y="1825625"/>
            <a:ext cx="6300000" cy="4351338"/>
          </a:xfrm>
        </p:spPr>
        <p:txBody>
          <a:bodyPr>
            <a:normAutofit fontScale="92500" lnSpcReduction="10000"/>
          </a:bodyPr>
          <a:lstStyle/>
          <a:p>
            <a:pPr marL="0" indent="0">
              <a:buNone/>
            </a:pPr>
            <a:r>
              <a:rPr lang="en-GB" sz="3000" b="1" dirty="0">
                <a:solidFill>
                  <a:schemeClr val="accent3"/>
                </a:solidFill>
              </a:rPr>
              <a:t>Violence against women is regarded as both cause and consequences of women’s inequality</a:t>
            </a:r>
          </a:p>
          <a:p>
            <a:pPr>
              <a:spcBef>
                <a:spcPts val="800"/>
              </a:spcBef>
            </a:pPr>
            <a:r>
              <a:rPr lang="en-GB" sz="2400" dirty="0"/>
              <a:t>Mostly affects women for being women</a:t>
            </a:r>
          </a:p>
          <a:p>
            <a:pPr>
              <a:spcBef>
                <a:spcPts val="800"/>
              </a:spcBef>
            </a:pPr>
            <a:r>
              <a:rPr lang="en-GB" sz="2400" dirty="0"/>
              <a:t>Historic roots of women’s subordination reinforced through men’s use of physical and sexual violence</a:t>
            </a:r>
          </a:p>
          <a:p>
            <a:pPr>
              <a:spcBef>
                <a:spcPts val="800"/>
              </a:spcBef>
            </a:pPr>
            <a:r>
              <a:rPr lang="en-GB" sz="2400" dirty="0"/>
              <a:t>Continuum of violence against (mostly) women permeates throughout society still today and maintains unequal power relations which encourage further violence</a:t>
            </a:r>
          </a:p>
          <a:p>
            <a:pPr>
              <a:spcBef>
                <a:spcPts val="800"/>
              </a:spcBef>
            </a:pPr>
            <a:r>
              <a:rPr lang="en-GB" sz="2400" dirty="0"/>
              <a:t>Women and men use and experience violence </a:t>
            </a:r>
            <a:r>
              <a:rPr lang="en-GB" sz="2400" dirty="0" smtClean="0"/>
              <a:t>differently</a:t>
            </a:r>
            <a:endParaRPr lang="en-GB" sz="2400" dirty="0"/>
          </a:p>
        </p:txBody>
      </p:sp>
      <p:sp>
        <p:nvSpPr>
          <p:cNvPr id="5" name="Oval 4"/>
          <p:cNvSpPr/>
          <p:nvPr/>
        </p:nvSpPr>
        <p:spPr>
          <a:xfrm>
            <a:off x="7134296" y="1634749"/>
            <a:ext cx="4219504" cy="42195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Diagram 3"/>
          <p:cNvGraphicFramePr/>
          <p:nvPr>
            <p:extLst>
              <p:ext uri="{D42A27DB-BD31-4B8C-83A1-F6EECF244321}">
                <p14:modId xmlns:p14="http://schemas.microsoft.com/office/powerpoint/2010/main" val="1644302210"/>
              </p:ext>
            </p:extLst>
          </p:nvPr>
        </p:nvGraphicFramePr>
        <p:xfrm>
          <a:off x="7138199" y="2063214"/>
          <a:ext cx="4215601" cy="3362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5151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Gendered Analysis</a:t>
            </a:r>
            <a:endParaRPr lang="en-GB" dirty="0"/>
          </a:p>
        </p:txBody>
      </p:sp>
      <p:sp>
        <p:nvSpPr>
          <p:cNvPr id="3" name="Content Placeholder 2"/>
          <p:cNvSpPr>
            <a:spLocks noGrp="1"/>
          </p:cNvSpPr>
          <p:nvPr>
            <p:ph idx="1"/>
          </p:nvPr>
        </p:nvSpPr>
        <p:spPr/>
        <p:txBody>
          <a:bodyPr/>
          <a:lstStyle/>
          <a:p>
            <a:pPr marL="0" indent="0">
              <a:buNone/>
            </a:pPr>
            <a:endParaRPr lang="en-GB" dirty="0" smtClean="0">
              <a:hlinkClick r:id="rId2"/>
            </a:endParaRPr>
          </a:p>
          <a:p>
            <a:pPr marL="0" indent="0">
              <a:buNone/>
            </a:pPr>
            <a:endParaRPr lang="en-GB" dirty="0">
              <a:hlinkClick r:id="rId2"/>
            </a:endParaRPr>
          </a:p>
          <a:p>
            <a:pPr marL="0" indent="0">
              <a:buNone/>
            </a:pPr>
            <a:endParaRPr lang="en-GB" dirty="0" smtClean="0">
              <a:hlinkClick r:id="rId2"/>
            </a:endParaRPr>
          </a:p>
          <a:p>
            <a:pPr marL="0" indent="0">
              <a:buNone/>
            </a:pPr>
            <a:endParaRPr lang="en-GB" dirty="0">
              <a:hlinkClick r:id="rId2"/>
            </a:endParaRPr>
          </a:p>
          <a:p>
            <a:pPr marL="0" indent="0">
              <a:buNone/>
            </a:pPr>
            <a:endParaRPr lang="en-GB" dirty="0" smtClean="0">
              <a:hlinkClick r:id="rId2"/>
            </a:endParaRPr>
          </a:p>
          <a:p>
            <a:pPr marL="0" indent="0">
              <a:buNone/>
            </a:pPr>
            <a:endParaRPr lang="en-GB" dirty="0">
              <a:hlinkClick r:id="rId2"/>
            </a:endParaRPr>
          </a:p>
          <a:p>
            <a:pPr marL="0" indent="0">
              <a:buNone/>
            </a:pPr>
            <a:endParaRPr lang="en-GB" dirty="0" smtClean="0">
              <a:hlinkClick r:id="rId2"/>
            </a:endParaRPr>
          </a:p>
          <a:p>
            <a:pPr marL="0" indent="0" algn="ctr">
              <a:buNone/>
            </a:pPr>
            <a:r>
              <a:rPr lang="en-GB" dirty="0" smtClean="0">
                <a:hlinkClick r:id="rId2"/>
              </a:rPr>
              <a:t>https</a:t>
            </a:r>
            <a:r>
              <a:rPr lang="en-GB" dirty="0">
                <a:hlinkClick r:id="rId2"/>
              </a:rPr>
              <a:t>://</a:t>
            </a:r>
            <a:r>
              <a:rPr lang="en-GB" dirty="0" smtClean="0">
                <a:hlinkClick r:id="rId2"/>
              </a:rPr>
              <a:t>www.youtube.com/watch?v=oky4Ge1_CCc</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574" y="1825625"/>
            <a:ext cx="6096851" cy="3429479"/>
          </a:xfrm>
          <a:prstGeom prst="rect">
            <a:avLst/>
          </a:prstGeom>
        </p:spPr>
      </p:pic>
    </p:spTree>
    <p:extLst>
      <p:ext uri="{BB962C8B-B14F-4D97-AF65-F5344CB8AC3E}">
        <p14:creationId xmlns:p14="http://schemas.microsoft.com/office/powerpoint/2010/main" val="450283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 for Delivering The Scottish Intervention Initiative</a:t>
            </a:r>
            <a:endParaRPr lang="en-GB" dirty="0"/>
          </a:p>
        </p:txBody>
      </p:sp>
      <p:sp>
        <p:nvSpPr>
          <p:cNvPr id="3" name="Content Placeholder 2"/>
          <p:cNvSpPr>
            <a:spLocks noGrp="1"/>
          </p:cNvSpPr>
          <p:nvPr>
            <p:ph idx="1"/>
          </p:nvPr>
        </p:nvSpPr>
        <p:spPr/>
        <p:txBody>
          <a:bodyPr>
            <a:normAutofit/>
          </a:bodyPr>
          <a:lstStyle/>
          <a:p>
            <a:pPr marL="1890713" indent="-1890713">
              <a:buNone/>
              <a:tabLst>
                <a:tab pos="1708150" algn="r"/>
              </a:tabLst>
            </a:pPr>
            <a:r>
              <a:rPr lang="en-GB" dirty="0">
                <a:solidFill>
                  <a:schemeClr val="accent3"/>
                </a:solidFill>
              </a:rPr>
              <a:t>	</a:t>
            </a:r>
            <a:r>
              <a:rPr lang="en-GB" sz="3200" b="1" dirty="0">
                <a:solidFill>
                  <a:schemeClr val="accent3"/>
                </a:solidFill>
              </a:rPr>
              <a:t>2014-2016</a:t>
            </a:r>
            <a:r>
              <a:rPr lang="en-GB" dirty="0">
                <a:solidFill>
                  <a:schemeClr val="accent3"/>
                </a:solidFill>
              </a:rPr>
              <a:t>	</a:t>
            </a:r>
            <a:r>
              <a:rPr lang="en-GB" dirty="0"/>
              <a:t>Mott &amp; Fenton (University of the West of England) </a:t>
            </a:r>
            <a:r>
              <a:rPr lang="en-GB" dirty="0" smtClean="0"/>
              <a:t>adapted </a:t>
            </a:r>
            <a:r>
              <a:rPr lang="en-GB" dirty="0"/>
              <a:t>the ‘Get SAVI’ project by Scottish Women’s Aid to develop </a:t>
            </a:r>
            <a:r>
              <a:rPr lang="en-GB" dirty="0" smtClean="0"/>
              <a:t>The </a:t>
            </a:r>
            <a:r>
              <a:rPr lang="en-GB" dirty="0"/>
              <a:t>Intervention Initiative</a:t>
            </a:r>
          </a:p>
          <a:p>
            <a:pPr marL="1890713" indent="-1890713">
              <a:buNone/>
              <a:tabLst>
                <a:tab pos="1708150" algn="r"/>
              </a:tabLst>
            </a:pPr>
            <a:r>
              <a:rPr lang="en-GB" dirty="0">
                <a:solidFill>
                  <a:schemeClr val="accent3"/>
                </a:solidFill>
              </a:rPr>
              <a:t>	</a:t>
            </a:r>
            <a:r>
              <a:rPr lang="en-GB" sz="3200" b="1" dirty="0" smtClean="0">
                <a:solidFill>
                  <a:schemeClr val="accent3"/>
                </a:solidFill>
              </a:rPr>
              <a:t>2016-2019</a:t>
            </a:r>
            <a:r>
              <a:rPr lang="en-GB" dirty="0"/>
              <a:t>	Adapted to the Scottish </a:t>
            </a:r>
            <a:r>
              <a:rPr lang="en-GB" dirty="0" smtClean="0"/>
              <a:t>context and renamed as TSII </a:t>
            </a:r>
            <a:r>
              <a:rPr lang="en-GB" dirty="0"/>
              <a:t>by the University of Strathclyde and delivered with Rape Crisis Scotland to university students and staff</a:t>
            </a:r>
          </a:p>
          <a:p>
            <a:pPr marL="1890713" indent="-1890713">
              <a:buNone/>
              <a:tabLst>
                <a:tab pos="1708150" algn="r"/>
              </a:tabLst>
            </a:pPr>
            <a:r>
              <a:rPr lang="en-GB" dirty="0">
                <a:solidFill>
                  <a:schemeClr val="accent3"/>
                </a:solidFill>
              </a:rPr>
              <a:t>	</a:t>
            </a:r>
            <a:r>
              <a:rPr lang="en-GB" b="1" dirty="0" smtClean="0">
                <a:solidFill>
                  <a:schemeClr val="accent3"/>
                </a:solidFill>
              </a:rPr>
              <a:t>since </a:t>
            </a:r>
            <a:r>
              <a:rPr lang="en-GB" sz="3200" b="1" dirty="0" smtClean="0">
                <a:solidFill>
                  <a:schemeClr val="accent3"/>
                </a:solidFill>
              </a:rPr>
              <a:t>2018</a:t>
            </a:r>
            <a:r>
              <a:rPr lang="en-GB" dirty="0"/>
              <a:t>	Delivered to colleges and universities across </a:t>
            </a:r>
            <a:r>
              <a:rPr lang="en-GB" dirty="0" smtClean="0"/>
              <a:t>Scotland in response </a:t>
            </a:r>
            <a:r>
              <a:rPr lang="en-GB" dirty="0"/>
              <a:t>to the Scottish Government’s agenda </a:t>
            </a:r>
            <a:r>
              <a:rPr lang="en-GB" i="1" dirty="0" smtClean="0"/>
              <a:t>Equally </a:t>
            </a:r>
            <a:r>
              <a:rPr lang="en-GB" i="1" dirty="0"/>
              <a:t>Safe </a:t>
            </a:r>
            <a:r>
              <a:rPr lang="en-GB" dirty="0"/>
              <a:t>to tackle gender based violence in colleges and </a:t>
            </a:r>
            <a:r>
              <a:rPr lang="en-GB" dirty="0" smtClean="0"/>
              <a:t>universities</a:t>
            </a:r>
            <a:endParaRPr lang="en-GB" dirty="0"/>
          </a:p>
        </p:txBody>
      </p:sp>
    </p:spTree>
    <p:extLst>
      <p:ext uri="{BB962C8B-B14F-4D97-AF65-F5344CB8AC3E}">
        <p14:creationId xmlns:p14="http://schemas.microsoft.com/office/powerpoint/2010/main" val="2200984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Rationale of The Scottish </a:t>
            </a:r>
            <a:br>
              <a:rPr lang="en-GB" dirty="0" smtClean="0"/>
            </a:br>
            <a:r>
              <a:rPr lang="en-GB" dirty="0" smtClean="0"/>
              <a:t>Intervention Initiative</a:t>
            </a:r>
            <a:endParaRPr lang="en-GB" dirty="0"/>
          </a:p>
        </p:txBody>
      </p:sp>
      <p:sp>
        <p:nvSpPr>
          <p:cNvPr id="3" name="Content Placeholder 2"/>
          <p:cNvSpPr>
            <a:spLocks noGrp="1"/>
          </p:cNvSpPr>
          <p:nvPr>
            <p:ph idx="1"/>
          </p:nvPr>
        </p:nvSpPr>
        <p:spPr/>
        <p:txBody>
          <a:bodyPr>
            <a:normAutofit/>
          </a:bodyPr>
          <a:lstStyle/>
          <a:p>
            <a:pPr marL="0" indent="0">
              <a:buNone/>
            </a:pPr>
            <a:r>
              <a:rPr lang="en-GB" sz="4000" b="1" dirty="0">
                <a:solidFill>
                  <a:schemeClr val="accent3"/>
                </a:solidFill>
              </a:rPr>
              <a:t>To promote change in the social environment that facilitates rape, sexual assault and domestic violence in University and Further Education </a:t>
            </a:r>
            <a:r>
              <a:rPr lang="en-GB" sz="4000" b="1" dirty="0" smtClean="0">
                <a:solidFill>
                  <a:schemeClr val="accent3"/>
                </a:solidFill>
              </a:rPr>
              <a:t>settings</a:t>
            </a:r>
          </a:p>
        </p:txBody>
      </p:sp>
      <p:sp>
        <p:nvSpPr>
          <p:cNvPr id="4" name="TextBox 3"/>
          <p:cNvSpPr txBox="1"/>
          <p:nvPr/>
        </p:nvSpPr>
        <p:spPr>
          <a:xfrm>
            <a:off x="1557557" y="5992282"/>
            <a:ext cx="6606729" cy="646331"/>
          </a:xfrm>
          <a:prstGeom prst="rect">
            <a:avLst/>
          </a:prstGeom>
          <a:noFill/>
        </p:spPr>
        <p:txBody>
          <a:bodyPr wrap="square" rtlCol="0">
            <a:spAutoFit/>
          </a:bodyPr>
          <a:lstStyle/>
          <a:p>
            <a:r>
              <a:rPr lang="en-GB" sz="1200" dirty="0">
                <a:latin typeface="Candara" panose="020E0502030303020204" pitchFamily="34" charset="0"/>
              </a:rPr>
              <a:t>Fenton, R.A., Mott, H.L. and </a:t>
            </a:r>
            <a:r>
              <a:rPr lang="en-GB" sz="1200" dirty="0" err="1">
                <a:latin typeface="Candara" panose="020E0502030303020204" pitchFamily="34" charset="0"/>
              </a:rPr>
              <a:t>Rumney</a:t>
            </a:r>
            <a:r>
              <a:rPr lang="en-GB" sz="1200" dirty="0">
                <a:latin typeface="Candara" panose="020E0502030303020204" pitchFamily="34" charset="0"/>
              </a:rPr>
              <a:t>, P.N.S. (2015) </a:t>
            </a:r>
            <a:r>
              <a:rPr lang="en-GB" sz="1200" i="1" dirty="0">
                <a:latin typeface="Candara" panose="020E0502030303020204" pitchFamily="34" charset="0"/>
              </a:rPr>
              <a:t>The Intervention Initiative: Theoretical Rationale</a:t>
            </a:r>
            <a:r>
              <a:rPr lang="en-GB" sz="1200" dirty="0">
                <a:latin typeface="Candara" panose="020E0502030303020204" pitchFamily="34" charset="0"/>
              </a:rPr>
              <a:t>. 2nd Edition. Bristol: University of the West of England [online]. Available from: http://eprints.uwe.ac.uk/27671/1/Theoretical-rationale.pdf (Accessed 08 October 2019)</a:t>
            </a:r>
            <a:endParaRPr lang="en-GB" sz="1200" dirty="0">
              <a:solidFill>
                <a:schemeClr val="bg1">
                  <a:lumMod val="65000"/>
                </a:schemeClr>
              </a:solidFill>
              <a:latin typeface="Candara" panose="020E0502030303020204" pitchFamily="34" charset="0"/>
            </a:endParaRPr>
          </a:p>
        </p:txBody>
      </p:sp>
    </p:spTree>
    <p:extLst>
      <p:ext uri="{BB962C8B-B14F-4D97-AF65-F5344CB8AC3E}">
        <p14:creationId xmlns:p14="http://schemas.microsoft.com/office/powerpoint/2010/main" val="766074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Rationale of The Scottish </a:t>
            </a:r>
            <a:br>
              <a:rPr lang="en-GB" dirty="0" smtClean="0"/>
            </a:br>
            <a:r>
              <a:rPr lang="en-GB" dirty="0" smtClean="0"/>
              <a:t>Intervention Initiative</a:t>
            </a:r>
            <a:endParaRPr lang="en-GB" dirty="0"/>
          </a:p>
        </p:txBody>
      </p:sp>
      <p:sp>
        <p:nvSpPr>
          <p:cNvPr id="3" name="Content Placeholder 2"/>
          <p:cNvSpPr>
            <a:spLocks noGrp="1"/>
          </p:cNvSpPr>
          <p:nvPr>
            <p:ph idx="1"/>
          </p:nvPr>
        </p:nvSpPr>
        <p:spPr/>
        <p:txBody>
          <a:bodyPr>
            <a:normAutofit/>
          </a:bodyPr>
          <a:lstStyle/>
          <a:p>
            <a:pPr marL="0" indent="0">
              <a:buNone/>
            </a:pPr>
            <a:r>
              <a:rPr lang="en-GB" sz="4000" b="1" dirty="0">
                <a:solidFill>
                  <a:schemeClr val="accent3"/>
                </a:solidFill>
              </a:rPr>
              <a:t>Advantage to other </a:t>
            </a:r>
            <a:r>
              <a:rPr lang="en-GB" sz="4000" b="1" dirty="0" smtClean="0">
                <a:solidFill>
                  <a:schemeClr val="accent3"/>
                </a:solidFill>
              </a:rPr>
              <a:t>prevention programmes</a:t>
            </a:r>
            <a:endParaRPr lang="en-GB" sz="4000" b="1" dirty="0">
              <a:solidFill>
                <a:schemeClr val="accent3"/>
              </a:solidFill>
            </a:endParaRPr>
          </a:p>
          <a:p>
            <a:r>
              <a:rPr lang="en-GB" dirty="0"/>
              <a:t>encourages proactive intervention to stop violence and abuse</a:t>
            </a:r>
          </a:p>
          <a:p>
            <a:r>
              <a:rPr lang="en-GB" dirty="0"/>
              <a:t>responsibility for change is with the whole community</a:t>
            </a:r>
          </a:p>
          <a:p>
            <a:r>
              <a:rPr lang="en-GB" dirty="0"/>
              <a:t>positive approach: inclusivity, empowerment, skills training and ‘being part of the solution’ </a:t>
            </a:r>
          </a:p>
          <a:p>
            <a:r>
              <a:rPr lang="en-GB" dirty="0"/>
              <a:t>gives men a positive and active role in the prevention of violence</a:t>
            </a:r>
          </a:p>
          <a:p>
            <a:r>
              <a:rPr lang="en-GB" dirty="0"/>
              <a:t>teaches theory and practical skills of bystander intervention</a:t>
            </a:r>
          </a:p>
          <a:p>
            <a:r>
              <a:rPr lang="en-GB" dirty="0"/>
              <a:t>corrects misperceptions of </a:t>
            </a:r>
            <a:r>
              <a:rPr lang="en-GB" dirty="0" smtClean="0"/>
              <a:t>GBV</a:t>
            </a:r>
          </a:p>
        </p:txBody>
      </p:sp>
      <p:sp>
        <p:nvSpPr>
          <p:cNvPr id="4" name="TextBox 3"/>
          <p:cNvSpPr txBox="1"/>
          <p:nvPr/>
        </p:nvSpPr>
        <p:spPr>
          <a:xfrm>
            <a:off x="1557557" y="5992282"/>
            <a:ext cx="6606729" cy="646331"/>
          </a:xfrm>
          <a:prstGeom prst="rect">
            <a:avLst/>
          </a:prstGeom>
          <a:noFill/>
        </p:spPr>
        <p:txBody>
          <a:bodyPr wrap="square" rtlCol="0">
            <a:spAutoFit/>
          </a:bodyPr>
          <a:lstStyle/>
          <a:p>
            <a:r>
              <a:rPr lang="en-GB" sz="1200" dirty="0">
                <a:latin typeface="Candara" panose="020E0502030303020204" pitchFamily="34" charset="0"/>
              </a:rPr>
              <a:t>Fenton, R.A., Mott, H.L. and </a:t>
            </a:r>
            <a:r>
              <a:rPr lang="en-GB" sz="1200" dirty="0" err="1">
                <a:latin typeface="Candara" panose="020E0502030303020204" pitchFamily="34" charset="0"/>
              </a:rPr>
              <a:t>Rumney</a:t>
            </a:r>
            <a:r>
              <a:rPr lang="en-GB" sz="1200" dirty="0">
                <a:latin typeface="Candara" panose="020E0502030303020204" pitchFamily="34" charset="0"/>
              </a:rPr>
              <a:t>, P.N.S. (2015) </a:t>
            </a:r>
            <a:r>
              <a:rPr lang="en-GB" sz="1200" i="1" dirty="0">
                <a:latin typeface="Candara" panose="020E0502030303020204" pitchFamily="34" charset="0"/>
              </a:rPr>
              <a:t>The Intervention Initiative: Theoretical Rationale</a:t>
            </a:r>
            <a:r>
              <a:rPr lang="en-GB" sz="1200" dirty="0">
                <a:latin typeface="Candara" panose="020E0502030303020204" pitchFamily="34" charset="0"/>
              </a:rPr>
              <a:t>. 2nd Edition. Bristol: University of the West of England [online]. Available from: http://eprints.uwe.ac.uk/27671/1/Theoretical-rationale.pdf (Accessed 08 October 2019)</a:t>
            </a:r>
            <a:endParaRPr lang="en-GB" sz="1200" dirty="0">
              <a:solidFill>
                <a:schemeClr val="bg1">
                  <a:lumMod val="65000"/>
                </a:schemeClr>
              </a:solidFill>
              <a:latin typeface="Candara" panose="020E0502030303020204" pitchFamily="34" charset="0"/>
            </a:endParaRPr>
          </a:p>
        </p:txBody>
      </p:sp>
    </p:spTree>
    <p:extLst>
      <p:ext uri="{BB962C8B-B14F-4D97-AF65-F5344CB8AC3E}">
        <p14:creationId xmlns:p14="http://schemas.microsoft.com/office/powerpoint/2010/main" val="4211244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Helen Mott: The Intervention Initiative</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lgn="ctr">
              <a:buNone/>
            </a:pPr>
            <a:r>
              <a:rPr lang="en-GB" dirty="0">
                <a:hlinkClick r:id="rId2"/>
              </a:rPr>
              <a:t>https://</a:t>
            </a:r>
            <a:r>
              <a:rPr lang="en-GB" dirty="0" smtClean="0">
                <a:hlinkClick r:id="rId2"/>
              </a:rPr>
              <a:t>www.youtube.com/watch?v=0Xdk9SnAY3Q</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825625"/>
            <a:ext cx="6096000" cy="3419475"/>
          </a:xfrm>
          <a:prstGeom prst="rect">
            <a:avLst/>
          </a:prstGeom>
        </p:spPr>
      </p:pic>
    </p:spTree>
    <p:extLst>
      <p:ext uri="{BB962C8B-B14F-4D97-AF65-F5344CB8AC3E}">
        <p14:creationId xmlns:p14="http://schemas.microsoft.com/office/powerpoint/2010/main" val="2463206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Evidence Base</a:t>
            </a:r>
            <a:endParaRPr lang="en-GB" dirty="0"/>
          </a:p>
        </p:txBody>
      </p:sp>
      <p:sp>
        <p:nvSpPr>
          <p:cNvPr id="3" name="Content Placeholder 2"/>
          <p:cNvSpPr>
            <a:spLocks noGrp="1"/>
          </p:cNvSpPr>
          <p:nvPr>
            <p:ph idx="1"/>
          </p:nvPr>
        </p:nvSpPr>
        <p:spPr>
          <a:xfrm>
            <a:off x="838200" y="1825625"/>
            <a:ext cx="8152329" cy="4351338"/>
          </a:xfrm>
        </p:spPr>
        <p:txBody>
          <a:bodyPr/>
          <a:lstStyle/>
          <a:p>
            <a:r>
              <a:rPr lang="en-GB" dirty="0"/>
              <a:t>empirical results for social norms interventions in related fields and other bystander programs</a:t>
            </a:r>
          </a:p>
          <a:p>
            <a:r>
              <a:rPr lang="en-GB" dirty="0"/>
              <a:t>evidence for impact of </a:t>
            </a:r>
            <a:r>
              <a:rPr lang="en-GB" dirty="0" smtClean="0"/>
              <a:t>The Intervention </a:t>
            </a:r>
            <a:r>
              <a:rPr lang="en-GB" dirty="0"/>
              <a:t>Initiative</a:t>
            </a:r>
          </a:p>
          <a:p>
            <a:pPr lvl="1">
              <a:buClr>
                <a:schemeClr val="tx1"/>
              </a:buClr>
            </a:pPr>
            <a:r>
              <a:rPr lang="en-GB" dirty="0">
                <a:solidFill>
                  <a:schemeClr val="accent3"/>
                </a:solidFill>
                <a:latin typeface="Wingdings" panose="05000000000000000000" pitchFamily="2" charset="2"/>
              </a:rPr>
              <a:t>ê</a:t>
            </a:r>
            <a:r>
              <a:rPr lang="en-GB" dirty="0"/>
              <a:t> rape myth acceptance; </a:t>
            </a:r>
            <a:r>
              <a:rPr lang="en-GB" dirty="0">
                <a:solidFill>
                  <a:schemeClr val="accent3"/>
                </a:solidFill>
                <a:latin typeface="Wingdings" panose="05000000000000000000" pitchFamily="2" charset="2"/>
              </a:rPr>
              <a:t>ê</a:t>
            </a:r>
            <a:r>
              <a:rPr lang="en-GB" dirty="0"/>
              <a:t> domestic abuse myth acceptance; </a:t>
            </a:r>
            <a:r>
              <a:rPr lang="en-GB" dirty="0">
                <a:solidFill>
                  <a:schemeClr val="accent3"/>
                </a:solidFill>
                <a:latin typeface="Wingdings" panose="05000000000000000000" pitchFamily="2" charset="2"/>
              </a:rPr>
              <a:t>ê</a:t>
            </a:r>
            <a:r>
              <a:rPr lang="en-GB" dirty="0"/>
              <a:t> denial</a:t>
            </a:r>
          </a:p>
          <a:p>
            <a:pPr lvl="1">
              <a:buClr>
                <a:schemeClr val="tx1"/>
              </a:buClr>
            </a:pPr>
            <a:r>
              <a:rPr lang="en-GB" dirty="0">
                <a:solidFill>
                  <a:schemeClr val="accent3"/>
                </a:solidFill>
                <a:latin typeface="Wingdings" panose="05000000000000000000" pitchFamily="2" charset="2"/>
              </a:rPr>
              <a:t>é</a:t>
            </a:r>
            <a:r>
              <a:rPr lang="en-GB" dirty="0"/>
              <a:t> bystander efficacy, </a:t>
            </a:r>
            <a:r>
              <a:rPr lang="en-GB" dirty="0">
                <a:solidFill>
                  <a:schemeClr val="accent3"/>
                </a:solidFill>
                <a:latin typeface="Wingdings" panose="05000000000000000000" pitchFamily="2" charset="2"/>
              </a:rPr>
              <a:t>é</a:t>
            </a:r>
            <a:r>
              <a:rPr lang="en-GB" dirty="0"/>
              <a:t> readiness to help, and </a:t>
            </a:r>
            <a:r>
              <a:rPr lang="en-GB" dirty="0">
                <a:solidFill>
                  <a:schemeClr val="accent3"/>
                </a:solidFill>
                <a:latin typeface="Wingdings" panose="05000000000000000000" pitchFamily="2" charset="2"/>
              </a:rPr>
              <a:t>é</a:t>
            </a:r>
            <a:r>
              <a:rPr lang="en-GB" dirty="0"/>
              <a:t> responsibility increased</a:t>
            </a:r>
          </a:p>
          <a:p>
            <a:pPr lvl="1">
              <a:buClr>
                <a:schemeClr val="tx1"/>
              </a:buClr>
            </a:pPr>
            <a:r>
              <a:rPr lang="en-GB" dirty="0">
                <a:solidFill>
                  <a:schemeClr val="accent3"/>
                </a:solidFill>
                <a:latin typeface="Wingdings" panose="05000000000000000000" pitchFamily="2" charset="2"/>
              </a:rPr>
              <a:t>é</a:t>
            </a:r>
            <a:r>
              <a:rPr lang="en-GB" dirty="0"/>
              <a:t> intent to help increased significantly</a:t>
            </a:r>
          </a:p>
          <a:p>
            <a:pPr lvl="1"/>
            <a:r>
              <a:rPr lang="en-GB" dirty="0"/>
              <a:t>prosocial bystander behaviour did not increase </a:t>
            </a:r>
            <a:r>
              <a:rPr lang="en-GB" dirty="0" smtClean="0"/>
              <a:t>significantly</a:t>
            </a:r>
            <a:endParaRPr lang="en-GB" dirty="0">
              <a:solidFill>
                <a:schemeClr val="accent3"/>
              </a:solidFill>
              <a:latin typeface="Wingdings" panose="05000000000000000000" pitchFamily="2" charset="2"/>
            </a:endParaRPr>
          </a:p>
        </p:txBody>
      </p:sp>
      <p:pic>
        <p:nvPicPr>
          <p:cNvPr id="4" name="Picture 3"/>
          <p:cNvPicPr>
            <a:picLocks noChangeAspect="1"/>
          </p:cNvPicPr>
          <p:nvPr/>
        </p:nvPicPr>
        <p:blipFill>
          <a:blip r:embed="rId2">
            <a:duotone>
              <a:schemeClr val="accent4">
                <a:shade val="45000"/>
                <a:satMod val="135000"/>
              </a:schemeClr>
              <a:prstClr val="white"/>
            </a:duotone>
          </a:blip>
          <a:stretch>
            <a:fillRect/>
          </a:stretch>
        </p:blipFill>
        <p:spPr>
          <a:xfrm>
            <a:off x="8990529" y="1764055"/>
            <a:ext cx="2363271" cy="4023573"/>
          </a:xfrm>
          <a:prstGeom prst="rect">
            <a:avLst/>
          </a:prstGeom>
          <a:ln>
            <a:solidFill>
              <a:schemeClr val="accent4">
                <a:lumMod val="75000"/>
              </a:schemeClr>
            </a:solidFill>
          </a:ln>
        </p:spPr>
      </p:pic>
      <p:sp>
        <p:nvSpPr>
          <p:cNvPr id="5" name="TextBox 4"/>
          <p:cNvSpPr txBox="1"/>
          <p:nvPr/>
        </p:nvSpPr>
        <p:spPr>
          <a:xfrm>
            <a:off x="1557557" y="5992282"/>
            <a:ext cx="6606729" cy="461665"/>
          </a:xfrm>
          <a:prstGeom prst="rect">
            <a:avLst/>
          </a:prstGeom>
          <a:noFill/>
        </p:spPr>
        <p:txBody>
          <a:bodyPr wrap="square" rtlCol="0">
            <a:spAutoFit/>
          </a:bodyPr>
          <a:lstStyle/>
          <a:p>
            <a:r>
              <a:rPr lang="en-GB" sz="1200" dirty="0">
                <a:latin typeface="Candara" panose="020E0502030303020204" pitchFamily="34" charset="0"/>
              </a:rPr>
              <a:t>Fenton, R. and Mott, H. (</a:t>
            </a:r>
            <a:r>
              <a:rPr lang="en-GB" sz="1200" dirty="0" smtClean="0">
                <a:latin typeface="Candara" panose="020E0502030303020204" pitchFamily="34" charset="0"/>
              </a:rPr>
              <a:t>2018a) ‘Evaluation </a:t>
            </a:r>
            <a:r>
              <a:rPr lang="en-GB" sz="1200" dirty="0">
                <a:latin typeface="Candara" panose="020E0502030303020204" pitchFamily="34" charset="0"/>
              </a:rPr>
              <a:t>of the Intervention Initiative: A bystander intervention program to prevent violence against women in </a:t>
            </a:r>
            <a:r>
              <a:rPr lang="en-GB" sz="1200" dirty="0" smtClean="0">
                <a:latin typeface="Candara" panose="020E0502030303020204" pitchFamily="34" charset="0"/>
              </a:rPr>
              <a:t>universities’, </a:t>
            </a:r>
            <a:r>
              <a:rPr lang="en-GB" sz="1200" i="1" dirty="0">
                <a:latin typeface="Candara" panose="020E0502030303020204" pitchFamily="34" charset="0"/>
              </a:rPr>
              <a:t>Violence and Victims</a:t>
            </a:r>
            <a:r>
              <a:rPr lang="en-GB" sz="1200" dirty="0">
                <a:latin typeface="Candara" panose="020E0502030303020204" pitchFamily="34" charset="0"/>
              </a:rPr>
              <a:t>, 33(4), p645-662.</a:t>
            </a:r>
            <a:endParaRPr lang="en-GB" sz="1200" dirty="0">
              <a:solidFill>
                <a:schemeClr val="bg1">
                  <a:lumMod val="65000"/>
                </a:schemeClr>
              </a:solidFill>
              <a:latin typeface="Candara" panose="020E0502030303020204" pitchFamily="34" charset="0"/>
            </a:endParaRPr>
          </a:p>
        </p:txBody>
      </p:sp>
    </p:spTree>
    <p:extLst>
      <p:ext uri="{BB962C8B-B14F-4D97-AF65-F5344CB8AC3E}">
        <p14:creationId xmlns:p14="http://schemas.microsoft.com/office/powerpoint/2010/main" val="801567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Activity</a:t>
            </a:r>
            <a:endParaRPr lang="en-GB" dirty="0"/>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sp>
        <p:nvSpPr>
          <p:cNvPr id="4" name="Content Placeholder 2"/>
          <p:cNvSpPr txBox="1">
            <a:spLocks/>
          </p:cNvSpPr>
          <p:nvPr/>
        </p:nvSpPr>
        <p:spPr>
          <a:xfrm>
            <a:off x="838200" y="1833771"/>
            <a:ext cx="7617335" cy="37626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latin typeface="Candara" panose="020E0502030303020204" pitchFamily="34" charset="0"/>
              </a:rPr>
              <a:t>Read Fenton &amp; Mott’s introduction to The Intervention Initiative ‘Theoretical Rational’</a:t>
            </a:r>
          </a:p>
          <a:p>
            <a:r>
              <a:rPr lang="en-GB" dirty="0" smtClean="0">
                <a:latin typeface="Candara" panose="020E0502030303020204" pitchFamily="34" charset="0"/>
              </a:rPr>
              <a:t>Discuss in small groups: </a:t>
            </a:r>
            <a:br>
              <a:rPr lang="en-GB" dirty="0" smtClean="0">
                <a:latin typeface="Candara" panose="020E0502030303020204" pitchFamily="34" charset="0"/>
              </a:rPr>
            </a:br>
            <a:r>
              <a:rPr lang="en-GB" b="1" dirty="0" smtClean="0">
                <a:solidFill>
                  <a:schemeClr val="accent3"/>
                </a:solidFill>
                <a:latin typeface="Candara" panose="020E0502030303020204" pitchFamily="34" charset="0"/>
              </a:rPr>
              <a:t>What </a:t>
            </a:r>
            <a:r>
              <a:rPr lang="en-GB" b="1" dirty="0">
                <a:solidFill>
                  <a:schemeClr val="accent3"/>
                </a:solidFill>
                <a:latin typeface="Candara" panose="020E0502030303020204" pitchFamily="34" charset="0"/>
              </a:rPr>
              <a:t>are the benefits of the programme, </a:t>
            </a:r>
            <a:r>
              <a:rPr lang="en-GB" b="1" dirty="0" smtClean="0">
                <a:solidFill>
                  <a:schemeClr val="accent3"/>
                </a:solidFill>
                <a:latin typeface="Candara" panose="020E0502030303020204" pitchFamily="34" charset="0"/>
              </a:rPr>
              <a:t/>
            </a:r>
            <a:br>
              <a:rPr lang="en-GB" b="1" dirty="0" smtClean="0">
                <a:solidFill>
                  <a:schemeClr val="accent3"/>
                </a:solidFill>
                <a:latin typeface="Candara" panose="020E0502030303020204" pitchFamily="34" charset="0"/>
              </a:rPr>
            </a:br>
            <a:r>
              <a:rPr lang="en-GB" b="1" dirty="0" smtClean="0">
                <a:solidFill>
                  <a:schemeClr val="accent3"/>
                </a:solidFill>
                <a:latin typeface="Candara" panose="020E0502030303020204" pitchFamily="34" charset="0"/>
              </a:rPr>
              <a:t>The Intervention </a:t>
            </a:r>
            <a:r>
              <a:rPr lang="en-GB" b="1" dirty="0">
                <a:solidFill>
                  <a:schemeClr val="accent3"/>
                </a:solidFill>
                <a:latin typeface="Candara" panose="020E0502030303020204" pitchFamily="34" charset="0"/>
              </a:rPr>
              <a:t>Initiative?</a:t>
            </a:r>
          </a:p>
        </p:txBody>
      </p:sp>
      <p:pic>
        <p:nvPicPr>
          <p:cNvPr id="9" name="Picture 8"/>
          <p:cNvPicPr>
            <a:picLocks noChangeAspect="1"/>
          </p:cNvPicPr>
          <p:nvPr/>
        </p:nvPicPr>
        <p:blipFill>
          <a:blip r:embed="rId2">
            <a:duotone>
              <a:prstClr val="black"/>
              <a:schemeClr val="bg1">
                <a:lumMod val="95000"/>
                <a:tint val="45000"/>
                <a:satMod val="400000"/>
              </a:schemeClr>
            </a:duotone>
          </a:blip>
          <a:stretch>
            <a:fillRect/>
          </a:stretch>
        </p:blipFill>
        <p:spPr>
          <a:xfrm>
            <a:off x="8455535" y="1822980"/>
            <a:ext cx="2898265" cy="4128504"/>
          </a:xfrm>
          <a:prstGeom prst="rect">
            <a:avLst/>
          </a:prstGeom>
          <a:ln>
            <a:solidFill>
              <a:schemeClr val="tx1"/>
            </a:solidFill>
          </a:ln>
        </p:spPr>
      </p:pic>
      <p:pic>
        <p:nvPicPr>
          <p:cNvPr id="13" name="Picture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12929" y="4530182"/>
            <a:ext cx="1069877" cy="1302978"/>
          </a:xfrm>
          <a:prstGeom prst="rect">
            <a:avLst/>
          </a:prstGeom>
        </p:spPr>
      </p:pic>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10930" y="4445358"/>
            <a:ext cx="1069877" cy="1302978"/>
          </a:xfrm>
          <a:prstGeom prst="rect">
            <a:avLst/>
          </a:prstGeom>
        </p:spPr>
      </p:pic>
      <p:sp>
        <p:nvSpPr>
          <p:cNvPr id="11" name="Rectangle 10"/>
          <p:cNvSpPr/>
          <p:nvPr/>
        </p:nvSpPr>
        <p:spPr>
          <a:xfrm rot="1197410">
            <a:off x="4196035" y="3985483"/>
            <a:ext cx="877163" cy="923330"/>
          </a:xfrm>
          <a:prstGeom prst="rect">
            <a:avLst/>
          </a:prstGeom>
        </p:spPr>
        <p:txBody>
          <a:bodyPr wrap="none">
            <a:spAutoFit/>
          </a:bodyPr>
          <a:lstStyle/>
          <a:p>
            <a:r>
              <a:rPr lang="en-GB" sz="5400" b="1" dirty="0">
                <a:solidFill>
                  <a:schemeClr val="accent4"/>
                </a:solidFill>
                <a:latin typeface="Webdings" panose="05030102010509060703" pitchFamily="18" charset="2"/>
              </a:rPr>
              <a:t></a:t>
            </a:r>
            <a:endParaRPr lang="en-GB" sz="5400" b="1" dirty="0">
              <a:solidFill>
                <a:schemeClr val="accent4"/>
              </a:solidFill>
            </a:endParaRPr>
          </a:p>
        </p:txBody>
      </p:sp>
      <p:pic>
        <p:nvPicPr>
          <p:cNvPr id="12" name="Picture 1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49590" y="4826653"/>
            <a:ext cx="1069877" cy="1302978"/>
          </a:xfrm>
          <a:prstGeom prst="rect">
            <a:avLst/>
          </a:prstGeom>
        </p:spPr>
      </p:pic>
    </p:spTree>
    <p:extLst>
      <p:ext uri="{BB962C8B-B14F-4D97-AF65-F5344CB8AC3E}">
        <p14:creationId xmlns:p14="http://schemas.microsoft.com/office/powerpoint/2010/main" val="545430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Any questions?</a:t>
            </a:r>
            <a:endParaRPr lang="en-GB" dirty="0"/>
          </a:p>
        </p:txBody>
      </p:sp>
      <p:sp>
        <p:nvSpPr>
          <p:cNvPr id="5" name="Subtitle 4"/>
          <p:cNvSpPr>
            <a:spLocks noGrp="1"/>
          </p:cNvSpPr>
          <p:nvPr>
            <p:ph type="subTitle" idx="1"/>
          </p:nvPr>
        </p:nvSpPr>
        <p:spPr/>
        <p:txBody>
          <a:bodyPr/>
          <a:lstStyle/>
          <a:p>
            <a:endParaRPr lang="en-GB"/>
          </a:p>
        </p:txBody>
      </p:sp>
      <p:pic>
        <p:nvPicPr>
          <p:cNvPr id="1026" name="Picture 2" descr="Banner, Header, Question Mark, Question"/>
          <p:cNvPicPr>
            <a:picLocks noChangeAspect="1" noChangeArrowheads="1"/>
          </p:cNvPicPr>
          <p:nvPr/>
        </p:nvPicPr>
        <p:blipFill rotWithShape="1">
          <a:blip r:embed="rId2">
            <a:extLst>
              <a:ext uri="{28A0092B-C50C-407E-A947-70E740481C1C}">
                <a14:useLocalDpi xmlns:a14="http://schemas.microsoft.com/office/drawing/2010/main" val="0"/>
              </a:ext>
            </a:extLst>
          </a:blip>
          <a:srcRect t="21216" b="20591"/>
          <a:stretch/>
        </p:blipFill>
        <p:spPr bwMode="auto">
          <a:xfrm>
            <a:off x="1524000" y="3602038"/>
            <a:ext cx="9144000" cy="1672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30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Session Two</a:t>
            </a:r>
            <a:endParaRPr lang="en-GB" dirty="0"/>
          </a:p>
        </p:txBody>
      </p:sp>
      <p:sp>
        <p:nvSpPr>
          <p:cNvPr id="5" name="Subtitle 4"/>
          <p:cNvSpPr>
            <a:spLocks noGrp="1"/>
          </p:cNvSpPr>
          <p:nvPr>
            <p:ph type="subTitle" idx="1"/>
          </p:nvPr>
        </p:nvSpPr>
        <p:spPr/>
        <p:txBody>
          <a:bodyPr/>
          <a:lstStyle/>
          <a:p>
            <a:r>
              <a:rPr lang="en-GB" dirty="0" smtClean="0"/>
              <a:t>Role of the Facilitator</a:t>
            </a:r>
            <a:endParaRPr lang="en-GB" dirty="0"/>
          </a:p>
        </p:txBody>
      </p:sp>
    </p:spTree>
    <p:extLst>
      <p:ext uri="{BB962C8B-B14F-4D97-AF65-F5344CB8AC3E}">
        <p14:creationId xmlns:p14="http://schemas.microsoft.com/office/powerpoint/2010/main" val="2168064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0" y="365125"/>
            <a:ext cx="10515600" cy="1325563"/>
          </a:xfrm>
        </p:spPr>
        <p:txBody>
          <a:bodyPr/>
          <a:lstStyle/>
          <a:p>
            <a:r>
              <a:rPr lang="en-GB" dirty="0" smtClean="0">
                <a:solidFill>
                  <a:schemeClr val="tx2"/>
                </a:solidFill>
              </a:rPr>
              <a:t> </a:t>
            </a:r>
            <a:endParaRPr lang="en-GB" dirty="0">
              <a:solidFill>
                <a:schemeClr val="tx2"/>
              </a:solidFill>
            </a:endParaRPr>
          </a:p>
        </p:txBody>
      </p:sp>
      <p:sp>
        <p:nvSpPr>
          <p:cNvPr id="10" name="Content Placeholder 6"/>
          <p:cNvSpPr txBox="1">
            <a:spLocks/>
          </p:cNvSpPr>
          <p:nvPr/>
        </p:nvSpPr>
        <p:spPr>
          <a:xfrm>
            <a:off x="838200" y="365125"/>
            <a:ext cx="10515600" cy="58118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chemeClr val="accent3">
                  <a:lumMod val="75000"/>
                </a:schemeClr>
              </a:buClr>
            </a:pPr>
            <a:r>
              <a:rPr lang="en-GB" sz="2000" dirty="0" smtClean="0"/>
              <a:t>We will be learning and working together as a group in this programme</a:t>
            </a:r>
          </a:p>
          <a:p>
            <a:pPr marL="285750" indent="-285750">
              <a:buClr>
                <a:schemeClr val="accent3">
                  <a:lumMod val="75000"/>
                </a:schemeClr>
              </a:buClr>
            </a:pPr>
            <a:r>
              <a:rPr lang="en-GB" sz="2000" dirty="0" smtClean="0"/>
              <a:t>Some of the material we will be discussing will be sensitive and some of us will have had personal experience of the things we discuss</a:t>
            </a:r>
          </a:p>
          <a:p>
            <a:pPr marL="285750" indent="-285750">
              <a:buClr>
                <a:schemeClr val="accent3">
                  <a:lumMod val="75000"/>
                </a:schemeClr>
              </a:buClr>
            </a:pPr>
            <a:r>
              <a:rPr lang="en-GB" sz="2000" dirty="0" smtClean="0"/>
              <a:t>We will all be respectful of personal emotions as we learn</a:t>
            </a:r>
          </a:p>
          <a:p>
            <a:pPr marL="0" indent="0">
              <a:buClr>
                <a:schemeClr val="accent3">
                  <a:lumMod val="75000"/>
                </a:schemeClr>
              </a:buClr>
              <a:buFont typeface="Arial" panose="020B0604020202020204" pitchFamily="34" charset="0"/>
              <a:buNone/>
            </a:pPr>
            <a:endParaRPr lang="en-GB" sz="2000" dirty="0" smtClean="0"/>
          </a:p>
          <a:p>
            <a:pPr marL="0" indent="0">
              <a:buClr>
                <a:schemeClr val="accent3">
                  <a:lumMod val="75000"/>
                </a:schemeClr>
              </a:buClr>
              <a:buFont typeface="Arial" panose="020B0604020202020204" pitchFamily="34" charset="0"/>
              <a:buNone/>
            </a:pPr>
            <a:endParaRPr lang="en-GB" sz="2000" dirty="0" smtClean="0"/>
          </a:p>
          <a:p>
            <a:pPr marL="439738" indent="-439738">
              <a:buClr>
                <a:schemeClr val="accent3">
                  <a:lumMod val="75000"/>
                </a:schemeClr>
              </a:buClr>
              <a:buFont typeface="Wingdings" panose="05000000000000000000" pitchFamily="2" charset="2"/>
              <a:buChar char="ü"/>
            </a:pPr>
            <a:r>
              <a:rPr lang="en-GB" dirty="0" smtClean="0"/>
              <a:t>Confidentiality</a:t>
            </a:r>
          </a:p>
          <a:p>
            <a:pPr marL="439738" indent="-439738">
              <a:buClr>
                <a:schemeClr val="accent3">
                  <a:lumMod val="75000"/>
                </a:schemeClr>
              </a:buClr>
              <a:buFont typeface="Wingdings" panose="05000000000000000000" pitchFamily="2" charset="2"/>
              <a:buChar char="ü"/>
            </a:pPr>
            <a:r>
              <a:rPr lang="en-GB" dirty="0" smtClean="0"/>
              <a:t>Appropriate language</a:t>
            </a:r>
          </a:p>
          <a:p>
            <a:pPr marL="439738" indent="-439738">
              <a:buClr>
                <a:schemeClr val="accent3">
                  <a:lumMod val="75000"/>
                </a:schemeClr>
              </a:buClr>
              <a:buFont typeface="Wingdings" panose="05000000000000000000" pitchFamily="2" charset="2"/>
              <a:buChar char="ü"/>
            </a:pPr>
            <a:r>
              <a:rPr lang="en-GB" dirty="0" smtClean="0"/>
              <a:t>Attendance</a:t>
            </a:r>
          </a:p>
          <a:p>
            <a:pPr marL="439738" indent="-439738">
              <a:buClr>
                <a:schemeClr val="accent3">
                  <a:lumMod val="75000"/>
                </a:schemeClr>
              </a:buClr>
              <a:buFont typeface="Wingdings" panose="05000000000000000000" pitchFamily="2" charset="2"/>
              <a:buChar char="ü"/>
            </a:pPr>
            <a:r>
              <a:rPr lang="en-GB" dirty="0" smtClean="0"/>
              <a:t>Communicating with the facilitator</a:t>
            </a:r>
          </a:p>
          <a:p>
            <a:endParaRPr lang="en-GB" sz="2000" dirty="0" smtClean="0"/>
          </a:p>
          <a:p>
            <a:pPr marL="0" indent="0">
              <a:buNone/>
            </a:pPr>
            <a:r>
              <a:rPr lang="en-GB" sz="2000" dirty="0" smtClean="0"/>
              <a:t>Please be aware that we will be talking about sensitive issues and issues that might have affected you or people you care about. If you feel uncomfortable or upset it is fine to leave the space. Facilitators will understand and are trained to help you.</a:t>
            </a:r>
            <a:endParaRPr lang="en-GB" sz="2000" dirty="0"/>
          </a:p>
        </p:txBody>
      </p:sp>
      <p:pic>
        <p:nvPicPr>
          <p:cNvPr id="11" name="Picture 2" descr="Image result for ground rules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5801" y="1555801"/>
            <a:ext cx="3719799" cy="3430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379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Role of the Facilitator</a:t>
            </a:r>
            <a:endParaRPr lang="en-GB" dirty="0"/>
          </a:p>
        </p:txBody>
      </p:sp>
      <p:sp>
        <p:nvSpPr>
          <p:cNvPr id="3" name="Content Placeholder 2"/>
          <p:cNvSpPr>
            <a:spLocks noGrp="1"/>
          </p:cNvSpPr>
          <p:nvPr>
            <p:ph idx="1"/>
          </p:nvPr>
        </p:nvSpPr>
        <p:spPr/>
        <p:txBody>
          <a:bodyPr/>
          <a:lstStyle/>
          <a:p>
            <a:pPr marL="0" indent="0">
              <a:lnSpc>
                <a:spcPct val="100000"/>
              </a:lnSpc>
              <a:spcBef>
                <a:spcPts val="0"/>
              </a:spcBef>
              <a:buNone/>
            </a:pPr>
            <a:r>
              <a:rPr lang="en-GB" sz="4000" b="1" dirty="0">
                <a:solidFill>
                  <a:schemeClr val="accent3"/>
                </a:solidFill>
              </a:rPr>
              <a:t>To support participants’ learning by creating a safe learning environment</a:t>
            </a:r>
          </a:p>
          <a:p>
            <a:pPr marL="0" indent="0">
              <a:lnSpc>
                <a:spcPct val="100000"/>
              </a:lnSpc>
              <a:spcBef>
                <a:spcPts val="0"/>
              </a:spcBef>
              <a:buNone/>
            </a:pPr>
            <a:endParaRPr lang="en-GB" sz="4000" dirty="0">
              <a:solidFill>
                <a:schemeClr val="accent3"/>
              </a:solidFill>
            </a:endParaRPr>
          </a:p>
          <a:p>
            <a:pPr marL="0" indent="0" algn="ctr">
              <a:lnSpc>
                <a:spcPct val="100000"/>
              </a:lnSpc>
              <a:spcBef>
                <a:spcPts val="0"/>
              </a:spcBef>
              <a:buNone/>
            </a:pPr>
            <a:r>
              <a:rPr lang="en-GB" dirty="0" smtClean="0"/>
              <a:t>Can you think of a time when you did / did not feel safe </a:t>
            </a:r>
            <a:br>
              <a:rPr lang="en-GB" dirty="0" smtClean="0"/>
            </a:br>
            <a:r>
              <a:rPr lang="en-GB" dirty="0" smtClean="0"/>
              <a:t>in a learning environment (e.g., school, training, lectures)?</a:t>
            </a:r>
            <a:endParaRPr lang="en-GB" dirty="0"/>
          </a:p>
        </p:txBody>
      </p:sp>
    </p:spTree>
    <p:extLst>
      <p:ext uri="{BB962C8B-B14F-4D97-AF65-F5344CB8AC3E}">
        <p14:creationId xmlns:p14="http://schemas.microsoft.com/office/powerpoint/2010/main" val="1914717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 Participants’ Learning</a:t>
            </a:r>
            <a:endParaRPr lang="en-GB" dirty="0"/>
          </a:p>
        </p:txBody>
      </p:sp>
      <p:sp>
        <p:nvSpPr>
          <p:cNvPr id="3" name="Content Placeholder 2"/>
          <p:cNvSpPr>
            <a:spLocks noGrp="1"/>
          </p:cNvSpPr>
          <p:nvPr>
            <p:ph idx="1"/>
          </p:nvPr>
        </p:nvSpPr>
        <p:spPr/>
        <p:txBody>
          <a:bodyPr/>
          <a:lstStyle/>
          <a:p>
            <a:pPr marL="0" indent="0">
              <a:buNone/>
            </a:pPr>
            <a:r>
              <a:rPr lang="en-GB" sz="4000" b="1" dirty="0" smtClean="0">
                <a:solidFill>
                  <a:schemeClr val="accent3"/>
                </a:solidFill>
              </a:rPr>
              <a:t>Knowing your participants</a:t>
            </a:r>
          </a:p>
          <a:p>
            <a:r>
              <a:rPr lang="en-GB" dirty="0" smtClean="0"/>
              <a:t>Who are the participants?</a:t>
            </a:r>
          </a:p>
          <a:p>
            <a:r>
              <a:rPr lang="en-GB" dirty="0" smtClean="0"/>
              <a:t>What </a:t>
            </a:r>
            <a:r>
              <a:rPr lang="en-GB" dirty="0"/>
              <a:t>do they know and don’t know about the topic?</a:t>
            </a:r>
          </a:p>
          <a:p>
            <a:r>
              <a:rPr lang="en-GB" dirty="0"/>
              <a:t>How do they learn</a:t>
            </a:r>
            <a:r>
              <a:rPr lang="en-GB" dirty="0" smtClean="0"/>
              <a:t>?</a:t>
            </a:r>
            <a:endParaRPr lang="en-GB" dirty="0"/>
          </a:p>
        </p:txBody>
      </p:sp>
    </p:spTree>
    <p:extLst>
      <p:ext uri="{BB962C8B-B14F-4D97-AF65-F5344CB8AC3E}">
        <p14:creationId xmlns:p14="http://schemas.microsoft.com/office/powerpoint/2010/main" val="20892674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8473735" cy="4351338"/>
          </a:xfrm>
        </p:spPr>
        <p:txBody>
          <a:bodyPr/>
          <a:lstStyle/>
          <a:p>
            <a:r>
              <a:rPr lang="en-GB" dirty="0"/>
              <a:t>University staff and students</a:t>
            </a:r>
          </a:p>
          <a:p>
            <a:r>
              <a:rPr lang="en-GB" dirty="0"/>
              <a:t>Diverse group (age, gender, sexuality, ethnicity, nationality, dis/ability)</a:t>
            </a:r>
            <a:endParaRPr lang="en-GB" sz="1800" dirty="0"/>
          </a:p>
          <a:p>
            <a:r>
              <a:rPr lang="en-GB" dirty="0"/>
              <a:t>All have been active as well as passive bystanders in distressing situations on some point</a:t>
            </a:r>
          </a:p>
          <a:p>
            <a:r>
              <a:rPr lang="en-GB" dirty="0"/>
              <a:t>Some victims/survivors of gender-based violence on or off campus</a:t>
            </a:r>
          </a:p>
          <a:p>
            <a:r>
              <a:rPr lang="en-GB" dirty="0"/>
              <a:t>Some perpetrators of gender-based violence on or off </a:t>
            </a:r>
            <a:r>
              <a:rPr lang="en-GB" dirty="0" smtClean="0"/>
              <a:t>campus</a:t>
            </a:r>
            <a:endParaRPr lang="en-GB" dirty="0"/>
          </a:p>
        </p:txBody>
      </p:sp>
      <p:pic>
        <p:nvPicPr>
          <p:cNvPr id="11" name="Picture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31824" y="2551432"/>
            <a:ext cx="1068526" cy="1296000"/>
          </a:xfrm>
          <a:prstGeom prst="rect">
            <a:avLst/>
          </a:prstGeom>
        </p:spPr>
      </p:pic>
      <p:pic>
        <p:nvPicPr>
          <p:cNvPr id="12" name="Picture 11"/>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10020047" y="3234126"/>
            <a:ext cx="879560" cy="1296000"/>
          </a:xfrm>
          <a:prstGeom prst="rect">
            <a:avLst/>
          </a:prstGeom>
        </p:spPr>
      </p:pic>
      <p:pic>
        <p:nvPicPr>
          <p:cNvPr id="13" name="Picture 1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11218" y="2024203"/>
            <a:ext cx="754196" cy="918518"/>
          </a:xfrm>
          <a:prstGeom prst="rect">
            <a:avLst/>
          </a:prstGeom>
        </p:spPr>
      </p:pic>
      <p:pic>
        <p:nvPicPr>
          <p:cNvPr id="14" name="Picture 13"/>
          <p:cNvPicPr>
            <a:picLocks noChangeAspect="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tretch>
            <a:fillRect/>
          </a:stretch>
        </p:blipFill>
        <p:spPr>
          <a:xfrm>
            <a:off x="9292576" y="2726409"/>
            <a:ext cx="858155" cy="1296000"/>
          </a:xfrm>
          <a:prstGeom prst="rect">
            <a:avLst/>
          </a:prstGeom>
        </p:spPr>
      </p:pic>
      <p:pic>
        <p:nvPicPr>
          <p:cNvPr id="15" name="Picture 14"/>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72767" y="4494126"/>
            <a:ext cx="623547" cy="917909"/>
          </a:xfrm>
          <a:prstGeom prst="rect">
            <a:avLst/>
          </a:prstGeom>
        </p:spPr>
      </p:pic>
      <p:sp>
        <p:nvSpPr>
          <p:cNvPr id="2" name="Title 1"/>
          <p:cNvSpPr>
            <a:spLocks noGrp="1"/>
          </p:cNvSpPr>
          <p:nvPr>
            <p:ph type="title"/>
          </p:nvPr>
        </p:nvSpPr>
        <p:spPr/>
        <p:txBody>
          <a:bodyPr/>
          <a:lstStyle/>
          <a:p>
            <a:r>
              <a:rPr lang="en-GB" dirty="0" smtClean="0">
                <a:solidFill>
                  <a:schemeClr val="accent3"/>
                </a:solidFill>
              </a:rPr>
              <a:t>Who are the Participants in The Scottish Intervention Initiative?</a:t>
            </a:r>
            <a:endParaRPr lang="en-GB" dirty="0">
              <a:solidFill>
                <a:schemeClr val="accent3"/>
              </a:solidFill>
            </a:endParaRPr>
          </a:p>
        </p:txBody>
      </p:sp>
      <p:pic>
        <p:nvPicPr>
          <p:cNvPr id="4" name="Picture 3"/>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04792" y="4152020"/>
            <a:ext cx="1064147" cy="1296000"/>
          </a:xfrm>
          <a:prstGeom prst="rect">
            <a:avLst/>
          </a:prstGeom>
        </p:spPr>
      </p:pic>
    </p:spTree>
    <p:extLst>
      <p:ext uri="{BB962C8B-B14F-4D97-AF65-F5344CB8AC3E}">
        <p14:creationId xmlns:p14="http://schemas.microsoft.com/office/powerpoint/2010/main" val="20799128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solidFill>
              </a:rPr>
              <a:t>What Do Participants Already Know and Don’t Know?</a:t>
            </a:r>
            <a:endParaRPr lang="en-GB" dirty="0">
              <a:solidFill>
                <a:schemeClr val="accent3"/>
              </a:solidFill>
            </a:endParaRPr>
          </a:p>
        </p:txBody>
      </p:sp>
      <p:sp>
        <p:nvSpPr>
          <p:cNvPr id="4" name="Content Placeholder 3"/>
          <p:cNvSpPr>
            <a:spLocks noGrp="1"/>
          </p:cNvSpPr>
          <p:nvPr>
            <p:ph sz="half" idx="1"/>
          </p:nvPr>
        </p:nvSpPr>
        <p:spPr>
          <a:xfrm>
            <a:off x="838200" y="1825625"/>
            <a:ext cx="5181600" cy="4320000"/>
          </a:xfrm>
        </p:spPr>
        <p:txBody>
          <a:bodyPr>
            <a:normAutofit lnSpcReduction="10000"/>
          </a:bodyPr>
          <a:lstStyle/>
          <a:p>
            <a:pPr marL="0" indent="0" algn="ctr">
              <a:buClr>
                <a:schemeClr val="accent3"/>
              </a:buClr>
              <a:buNone/>
            </a:pPr>
            <a:r>
              <a:rPr lang="en-GB" sz="4800" b="1" dirty="0">
                <a:solidFill>
                  <a:schemeClr val="accent3"/>
                </a:solidFill>
              </a:rPr>
              <a:t>(+)</a:t>
            </a:r>
          </a:p>
          <a:p>
            <a:pPr marL="365125" indent="-365125">
              <a:buClr>
                <a:schemeClr val="accent3"/>
              </a:buClr>
              <a:buFont typeface="Franklin Gothic Book" panose="020B0503020102020204" pitchFamily="34" charset="0"/>
              <a:buChar char="●"/>
            </a:pPr>
            <a:r>
              <a:rPr lang="en-GB" dirty="0"/>
              <a:t>Experience of university life</a:t>
            </a:r>
          </a:p>
          <a:p>
            <a:pPr marL="365125" indent="-365125">
              <a:buClr>
                <a:schemeClr val="accent3"/>
              </a:buClr>
              <a:buFont typeface="Franklin Gothic Book" panose="020B0503020102020204" pitchFamily="34" charset="0"/>
              <a:buChar char="●"/>
            </a:pPr>
            <a:r>
              <a:rPr lang="en-GB" dirty="0"/>
              <a:t>Experience of discrimination, harassment or violence due to protected characteristics</a:t>
            </a:r>
          </a:p>
          <a:p>
            <a:pPr marL="365125" indent="-365125">
              <a:buClr>
                <a:schemeClr val="accent3"/>
              </a:buClr>
              <a:buFont typeface="Franklin Gothic Book" panose="020B0503020102020204" pitchFamily="34" charset="0"/>
              <a:buChar char="●"/>
            </a:pPr>
            <a:r>
              <a:rPr lang="en-GB" dirty="0"/>
              <a:t>Experiences of ‘</a:t>
            </a:r>
            <a:r>
              <a:rPr lang="en-GB" dirty="0" err="1"/>
              <a:t>bystanding</a:t>
            </a:r>
            <a:r>
              <a:rPr lang="en-GB" dirty="0"/>
              <a:t>’ in distressing situations</a:t>
            </a:r>
          </a:p>
          <a:p>
            <a:pPr marL="365125" indent="-365125">
              <a:buClr>
                <a:schemeClr val="accent3"/>
              </a:buClr>
              <a:buFont typeface="Franklin Gothic Book" panose="020B0503020102020204" pitchFamily="34" charset="0"/>
              <a:buChar char="●"/>
            </a:pPr>
            <a:r>
              <a:rPr lang="en-GB" dirty="0"/>
              <a:t>Some lived experiences of gender based </a:t>
            </a:r>
            <a:r>
              <a:rPr lang="en-GB" dirty="0" smtClean="0"/>
              <a:t>violence</a:t>
            </a:r>
            <a:endParaRPr lang="en-GB" dirty="0"/>
          </a:p>
        </p:txBody>
      </p:sp>
      <p:sp>
        <p:nvSpPr>
          <p:cNvPr id="5" name="Content Placeholder 4"/>
          <p:cNvSpPr>
            <a:spLocks noGrp="1"/>
          </p:cNvSpPr>
          <p:nvPr>
            <p:ph sz="half" idx="2"/>
          </p:nvPr>
        </p:nvSpPr>
        <p:spPr/>
        <p:txBody>
          <a:bodyPr>
            <a:normAutofit lnSpcReduction="10000"/>
          </a:bodyPr>
          <a:lstStyle/>
          <a:p>
            <a:pPr marL="0" indent="0" algn="ctr">
              <a:buClr>
                <a:schemeClr val="accent4"/>
              </a:buClr>
              <a:buNone/>
            </a:pPr>
            <a:r>
              <a:rPr lang="en-GB" sz="4800" dirty="0">
                <a:solidFill>
                  <a:schemeClr val="accent4"/>
                </a:solidFill>
              </a:rPr>
              <a:t>(--)</a:t>
            </a:r>
          </a:p>
          <a:p>
            <a:pPr marL="365125" indent="-365125">
              <a:buClr>
                <a:schemeClr val="accent4"/>
              </a:buClr>
              <a:buFont typeface="Franklin Gothic Book" panose="020B0503020102020204" pitchFamily="34" charset="0"/>
              <a:buChar char="●"/>
            </a:pPr>
            <a:r>
              <a:rPr lang="en-GB" dirty="0" smtClean="0"/>
              <a:t>Limited knowledge </a:t>
            </a:r>
            <a:r>
              <a:rPr lang="en-GB" dirty="0"/>
              <a:t>and awareness of gender based violence and on being a bystander – to different degrees</a:t>
            </a:r>
          </a:p>
          <a:p>
            <a:pPr marL="365125" indent="-365125">
              <a:buClr>
                <a:schemeClr val="accent4"/>
              </a:buClr>
              <a:buFont typeface="Franklin Gothic Book" panose="020B0503020102020204" pitchFamily="34" charset="0"/>
              <a:buChar char="●"/>
            </a:pPr>
            <a:r>
              <a:rPr lang="en-GB" dirty="0" smtClean="0"/>
              <a:t>Limited skill </a:t>
            </a:r>
            <a:r>
              <a:rPr lang="en-GB" dirty="0"/>
              <a:t>and confidence of being an active </a:t>
            </a:r>
            <a:r>
              <a:rPr lang="en-GB" dirty="0" smtClean="0"/>
              <a:t>and safe bystander</a:t>
            </a:r>
            <a:endParaRPr lang="en-GB" dirty="0"/>
          </a:p>
        </p:txBody>
      </p:sp>
    </p:spTree>
    <p:extLst>
      <p:ext uri="{BB962C8B-B14F-4D97-AF65-F5344CB8AC3E}">
        <p14:creationId xmlns:p14="http://schemas.microsoft.com/office/powerpoint/2010/main" val="17070254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18"/>
          <p:cNvGraphicFramePr>
            <a:graphicFrameLocks noGrp="1"/>
          </p:cNvGraphicFramePr>
          <p:nvPr>
            <p:ph idx="1"/>
            <p:extLst>
              <p:ext uri="{D42A27DB-BD31-4B8C-83A1-F6EECF244321}">
                <p14:modId xmlns:p14="http://schemas.microsoft.com/office/powerpoint/2010/main" val="2829619859"/>
              </p:ext>
            </p:extLst>
          </p:nvPr>
        </p:nvGraphicFramePr>
        <p:xfrm>
          <a:off x="838200" y="1628979"/>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GB" dirty="0" smtClean="0">
                <a:solidFill>
                  <a:schemeClr val="accent3"/>
                </a:solidFill>
              </a:rPr>
              <a:t>How Do Participants Learn Individually?</a:t>
            </a:r>
            <a:endParaRPr lang="en-GB" dirty="0">
              <a:solidFill>
                <a:schemeClr val="accent3"/>
              </a:solidFill>
            </a:endParaRPr>
          </a:p>
        </p:txBody>
      </p:sp>
      <p:sp>
        <p:nvSpPr>
          <p:cNvPr id="11" name="TextBox 10"/>
          <p:cNvSpPr txBox="1"/>
          <p:nvPr/>
        </p:nvSpPr>
        <p:spPr>
          <a:xfrm>
            <a:off x="1557557" y="5992282"/>
            <a:ext cx="6571835" cy="461665"/>
          </a:xfrm>
          <a:prstGeom prst="rect">
            <a:avLst/>
          </a:prstGeom>
          <a:noFill/>
        </p:spPr>
        <p:txBody>
          <a:bodyPr wrap="square" rtlCol="0">
            <a:spAutoFit/>
          </a:bodyPr>
          <a:lstStyle/>
          <a:p>
            <a:r>
              <a:rPr lang="en-GB" sz="1200" dirty="0">
                <a:latin typeface="Candara" panose="020E0502030303020204" pitchFamily="34" charset="0"/>
              </a:rPr>
              <a:t>Kolb, D. (1984) </a:t>
            </a:r>
            <a:r>
              <a:rPr lang="en-GB" sz="1200" i="1" dirty="0">
                <a:latin typeface="Candara" panose="020E0502030303020204" pitchFamily="34" charset="0"/>
              </a:rPr>
              <a:t>Experiential learning: Experience as the source of learning and development</a:t>
            </a:r>
            <a:r>
              <a:rPr lang="en-GB" sz="1200" dirty="0">
                <a:latin typeface="Candara" panose="020E0502030303020204" pitchFamily="34" charset="0"/>
              </a:rPr>
              <a:t>. Englewood Cliffs, N.J.: Prentice-Hall</a:t>
            </a:r>
          </a:p>
        </p:txBody>
      </p:sp>
      <p:sp>
        <p:nvSpPr>
          <p:cNvPr id="24" name="Round Diagonal Corner Rectangle 23"/>
          <p:cNvSpPr>
            <a:spLocks/>
          </p:cNvSpPr>
          <p:nvPr/>
        </p:nvSpPr>
        <p:spPr>
          <a:xfrm>
            <a:off x="3128528" y="2105054"/>
            <a:ext cx="2592000" cy="1260000"/>
          </a:xfrm>
          <a:prstGeom prst="round2DiagRect">
            <a:avLst/>
          </a:prstGeom>
          <a:ln w="25400"/>
        </p:spPr>
        <p:style>
          <a:lnRef idx="2">
            <a:schemeClr val="accent4">
              <a:shade val="50000"/>
            </a:schemeClr>
          </a:lnRef>
          <a:fillRef idx="1">
            <a:schemeClr val="accent4"/>
          </a:fillRef>
          <a:effectRef idx="0">
            <a:schemeClr val="accent4"/>
          </a:effectRef>
          <a:fontRef idx="minor">
            <a:schemeClr val="lt1"/>
          </a:fontRef>
        </p:style>
        <p:txBody>
          <a:bodyPr wrap="square" anchor="ctr">
            <a:spAutoFit/>
          </a:bodyPr>
          <a:lstStyle/>
          <a:p>
            <a:pPr lvl="0" algn="ctr"/>
            <a:r>
              <a:rPr lang="en-US" sz="2400" dirty="0">
                <a:latin typeface="Candara" panose="020E0502030303020204" pitchFamily="34" charset="0"/>
              </a:rPr>
              <a:t>Active experimentation</a:t>
            </a:r>
          </a:p>
        </p:txBody>
      </p:sp>
      <p:sp>
        <p:nvSpPr>
          <p:cNvPr id="25" name="Round Diagonal Corner Rectangle 24"/>
          <p:cNvSpPr>
            <a:spLocks/>
          </p:cNvSpPr>
          <p:nvPr/>
        </p:nvSpPr>
        <p:spPr>
          <a:xfrm>
            <a:off x="6413680" y="2044456"/>
            <a:ext cx="2592000" cy="1260000"/>
          </a:xfrm>
          <a:prstGeom prst="round2DiagRect">
            <a:avLst/>
          </a:prstGeom>
          <a:ln w="25400"/>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lvl="0" algn="ctr"/>
            <a:r>
              <a:rPr lang="en-US" sz="2400" dirty="0">
                <a:latin typeface="Candara" panose="020E0502030303020204" pitchFamily="34" charset="0"/>
              </a:rPr>
              <a:t>Concrete experience</a:t>
            </a:r>
          </a:p>
        </p:txBody>
      </p:sp>
      <p:sp>
        <p:nvSpPr>
          <p:cNvPr id="26" name="Round Diagonal Corner Rectangle 25"/>
          <p:cNvSpPr>
            <a:spLocks/>
          </p:cNvSpPr>
          <p:nvPr/>
        </p:nvSpPr>
        <p:spPr>
          <a:xfrm>
            <a:off x="6413680" y="4198999"/>
            <a:ext cx="2592000" cy="1260000"/>
          </a:xfrm>
          <a:prstGeom prst="round2DiagRect">
            <a:avLst/>
          </a:prstGeom>
          <a:ln w="25400"/>
        </p:spPr>
        <p:style>
          <a:lnRef idx="2">
            <a:schemeClr val="accent5">
              <a:shade val="50000"/>
            </a:schemeClr>
          </a:lnRef>
          <a:fillRef idx="1">
            <a:schemeClr val="accent5"/>
          </a:fillRef>
          <a:effectRef idx="0">
            <a:schemeClr val="accent5"/>
          </a:effectRef>
          <a:fontRef idx="minor">
            <a:schemeClr val="lt1"/>
          </a:fontRef>
        </p:style>
        <p:txBody>
          <a:bodyPr wrap="square" anchor="ctr">
            <a:spAutoFit/>
          </a:bodyPr>
          <a:lstStyle/>
          <a:p>
            <a:pPr lvl="0" algn="ctr"/>
            <a:r>
              <a:rPr lang="en-US" sz="2400" dirty="0">
                <a:latin typeface="Candara" panose="020E0502030303020204" pitchFamily="34" charset="0"/>
              </a:rPr>
              <a:t>Reflective observation</a:t>
            </a:r>
          </a:p>
        </p:txBody>
      </p:sp>
      <p:sp>
        <p:nvSpPr>
          <p:cNvPr id="27" name="Round Diagonal Corner Rectangle 26"/>
          <p:cNvSpPr>
            <a:spLocks/>
          </p:cNvSpPr>
          <p:nvPr/>
        </p:nvSpPr>
        <p:spPr>
          <a:xfrm>
            <a:off x="3128528" y="4204255"/>
            <a:ext cx="2592000" cy="1260000"/>
          </a:xfrm>
          <a:prstGeom prst="round2DiagRect">
            <a:avLst/>
          </a:prstGeom>
          <a:ln w="25400"/>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lvl="0" algn="ctr"/>
            <a:r>
              <a:rPr lang="en-US" sz="2400" dirty="0">
                <a:latin typeface="Candara" panose="020E0502030303020204" pitchFamily="34" charset="0"/>
              </a:rPr>
              <a:t>Abstract </a:t>
            </a:r>
            <a:r>
              <a:rPr lang="en-US" sz="2400" dirty="0" err="1">
                <a:latin typeface="Candara" panose="020E0502030303020204" pitchFamily="34" charset="0"/>
              </a:rPr>
              <a:t>conceptualisation</a:t>
            </a:r>
            <a:endParaRPr lang="en-US" sz="2400" dirty="0">
              <a:latin typeface="Candara" panose="020E0502030303020204" pitchFamily="34" charset="0"/>
            </a:endParaRPr>
          </a:p>
        </p:txBody>
      </p:sp>
      <p:sp>
        <p:nvSpPr>
          <p:cNvPr id="22" name="TextBox 21"/>
          <p:cNvSpPr txBox="1"/>
          <p:nvPr/>
        </p:nvSpPr>
        <p:spPr>
          <a:xfrm>
            <a:off x="3128528" y="3520895"/>
            <a:ext cx="5877152" cy="461665"/>
          </a:xfrm>
          <a:prstGeom prst="rect">
            <a:avLst/>
          </a:prstGeom>
          <a:noFill/>
        </p:spPr>
        <p:txBody>
          <a:bodyPr wrap="square" rtlCol="0">
            <a:spAutoFit/>
          </a:bodyPr>
          <a:lstStyle/>
          <a:p>
            <a:pPr algn="ctr"/>
            <a:r>
              <a:rPr lang="en-GB" sz="2400" b="1" dirty="0" smtClean="0">
                <a:latin typeface="Candara" panose="020E0502030303020204" pitchFamily="34" charset="0"/>
              </a:rPr>
              <a:t>Kolb’s Learning Cycle</a:t>
            </a:r>
            <a:endParaRPr lang="en-GB" sz="2400" b="1" dirty="0">
              <a:latin typeface="Candara" panose="020E0502030303020204" pitchFamily="34" charset="0"/>
            </a:endParaRPr>
          </a:p>
        </p:txBody>
      </p:sp>
    </p:spTree>
    <p:extLst>
      <p:ext uri="{BB962C8B-B14F-4D97-AF65-F5344CB8AC3E}">
        <p14:creationId xmlns:p14="http://schemas.microsoft.com/office/powerpoint/2010/main" val="22104548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Creating a Safe Learning Environment</a:t>
            </a:r>
            <a:endParaRPr lang="en-GB" dirty="0"/>
          </a:p>
        </p:txBody>
      </p:sp>
      <p:sp>
        <p:nvSpPr>
          <p:cNvPr id="3" name="Content Placeholder 2"/>
          <p:cNvSpPr>
            <a:spLocks noGrp="1"/>
          </p:cNvSpPr>
          <p:nvPr>
            <p:ph idx="1"/>
          </p:nvPr>
        </p:nvSpPr>
        <p:spPr/>
        <p:txBody>
          <a:bodyPr>
            <a:normAutofit/>
          </a:bodyPr>
          <a:lstStyle/>
          <a:p>
            <a:pPr marL="0" indent="0">
              <a:buNone/>
            </a:pPr>
            <a:r>
              <a:rPr lang="en-GB" sz="4000" b="1" dirty="0">
                <a:solidFill>
                  <a:schemeClr val="accent3"/>
                </a:solidFill>
              </a:rPr>
              <a:t>Role-modelling good relationships:</a:t>
            </a:r>
            <a:endParaRPr lang="en-GB" sz="4000" b="1" dirty="0"/>
          </a:p>
        </p:txBody>
      </p:sp>
      <p:sp>
        <p:nvSpPr>
          <p:cNvPr id="4" name="Round Diagonal Corner Rectangle 3"/>
          <p:cNvSpPr>
            <a:spLocks/>
          </p:cNvSpPr>
          <p:nvPr/>
        </p:nvSpPr>
        <p:spPr>
          <a:xfrm>
            <a:off x="5133015" y="2721949"/>
            <a:ext cx="3780000" cy="1260000"/>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r>
              <a:rPr lang="en-GB" sz="2200" b="1" dirty="0" smtClean="0">
                <a:solidFill>
                  <a:schemeClr val="accent3">
                    <a:lumMod val="50000"/>
                  </a:schemeClr>
                </a:solidFill>
                <a:latin typeface="Candara" panose="020E0502030303020204" pitchFamily="34" charset="0"/>
              </a:rPr>
              <a:t>(3)</a:t>
            </a:r>
            <a:r>
              <a:rPr lang="en-GB" sz="2200" dirty="0" smtClean="0">
                <a:latin typeface="Candara" panose="020E0502030303020204" pitchFamily="34" charset="0"/>
              </a:rPr>
              <a:t> Attuning to participants; responding to verbal and non-verbal cues</a:t>
            </a:r>
            <a:endParaRPr lang="en-GB" sz="2200" dirty="0">
              <a:latin typeface="Candara" panose="020E0502030303020204" pitchFamily="34" charset="0"/>
            </a:endParaRPr>
          </a:p>
        </p:txBody>
      </p:sp>
      <p:sp>
        <p:nvSpPr>
          <p:cNvPr id="5" name="Round Diagonal Corner Rectangle 4"/>
          <p:cNvSpPr>
            <a:spLocks/>
          </p:cNvSpPr>
          <p:nvPr/>
        </p:nvSpPr>
        <p:spPr>
          <a:xfrm>
            <a:off x="3317653" y="2721949"/>
            <a:ext cx="1548000" cy="1259919"/>
          </a:xfrm>
          <a:prstGeom prst="round2Diag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36000" rIns="36000" anchor="ctr">
            <a:spAutoFit/>
          </a:bodyPr>
          <a:lstStyle/>
          <a:p>
            <a:pPr algn="ctr">
              <a:defRPr/>
            </a:pPr>
            <a:r>
              <a:rPr lang="en-GB" sz="2200" b="1" dirty="0" smtClean="0">
                <a:solidFill>
                  <a:schemeClr val="accent5">
                    <a:lumMod val="50000"/>
                  </a:schemeClr>
                </a:solidFill>
                <a:latin typeface="Candara" panose="020E0502030303020204" pitchFamily="34" charset="0"/>
              </a:rPr>
              <a:t>(2)</a:t>
            </a:r>
            <a:r>
              <a:rPr lang="en-GB" sz="2200" dirty="0" smtClean="0">
                <a:solidFill>
                  <a:schemeClr val="accent5">
                    <a:lumMod val="50000"/>
                  </a:schemeClr>
                </a:solidFill>
                <a:latin typeface="Candara" panose="020E0502030303020204" pitchFamily="34" charset="0"/>
              </a:rPr>
              <a:t> </a:t>
            </a:r>
            <a:r>
              <a:rPr lang="en-GB" sz="2200" dirty="0" smtClean="0">
                <a:latin typeface="Candara" panose="020E0502030303020204" pitchFamily="34" charset="0"/>
              </a:rPr>
              <a:t>Setting ground rules</a:t>
            </a:r>
            <a:endParaRPr lang="en-GB" sz="2200" dirty="0">
              <a:latin typeface="Candara" panose="020E0502030303020204" pitchFamily="34" charset="0"/>
            </a:endParaRPr>
          </a:p>
        </p:txBody>
      </p:sp>
      <p:sp>
        <p:nvSpPr>
          <p:cNvPr id="6" name="Round Diagonal Corner Rectangle 5"/>
          <p:cNvSpPr>
            <a:spLocks/>
          </p:cNvSpPr>
          <p:nvPr/>
        </p:nvSpPr>
        <p:spPr>
          <a:xfrm>
            <a:off x="852491" y="4443479"/>
            <a:ext cx="2376000" cy="1225868"/>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GB" sz="2200" b="1" dirty="0" smtClean="0">
                <a:solidFill>
                  <a:schemeClr val="accent3">
                    <a:lumMod val="50000"/>
                  </a:schemeClr>
                </a:solidFill>
                <a:latin typeface="Candara" panose="020E0502030303020204" pitchFamily="34" charset="0"/>
              </a:rPr>
              <a:t>(5)</a:t>
            </a:r>
            <a:r>
              <a:rPr lang="en-GB" sz="2200" dirty="0" smtClean="0">
                <a:solidFill>
                  <a:schemeClr val="accent3">
                    <a:lumMod val="50000"/>
                  </a:schemeClr>
                </a:solidFill>
                <a:latin typeface="Candara" panose="020E0502030303020204" pitchFamily="34" charset="0"/>
              </a:rPr>
              <a:t> </a:t>
            </a:r>
            <a:r>
              <a:rPr lang="en-GB" sz="2200" dirty="0" smtClean="0">
                <a:latin typeface="Candara" panose="020E0502030303020204" pitchFamily="34" charset="0"/>
              </a:rPr>
              <a:t>Allowing spontaneous conversations</a:t>
            </a:r>
            <a:endParaRPr lang="en-GB" sz="2200" dirty="0">
              <a:latin typeface="Candara" panose="020E0502030303020204" pitchFamily="34" charset="0"/>
            </a:endParaRPr>
          </a:p>
        </p:txBody>
      </p:sp>
      <p:sp>
        <p:nvSpPr>
          <p:cNvPr id="7" name="Round Diagonal Corner Rectangle 6"/>
          <p:cNvSpPr>
            <a:spLocks/>
          </p:cNvSpPr>
          <p:nvPr/>
        </p:nvSpPr>
        <p:spPr>
          <a:xfrm>
            <a:off x="9180377" y="2721949"/>
            <a:ext cx="2052000" cy="12600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wrap="square" tIns="36000" bIns="36000" anchor="ctr">
            <a:spAutoFit/>
          </a:bodyPr>
          <a:lstStyle/>
          <a:p>
            <a:pPr algn="ctr">
              <a:defRPr/>
            </a:pPr>
            <a:r>
              <a:rPr lang="en-GB" sz="2200" b="1" dirty="0" smtClean="0">
                <a:solidFill>
                  <a:schemeClr val="accent4">
                    <a:lumMod val="50000"/>
                  </a:schemeClr>
                </a:solidFill>
                <a:latin typeface="Candara" panose="020E0502030303020204" pitchFamily="34" charset="0"/>
              </a:rPr>
              <a:t>(4)</a:t>
            </a:r>
            <a:r>
              <a:rPr lang="en-GB" sz="2200" dirty="0" smtClean="0">
                <a:solidFill>
                  <a:schemeClr val="accent4">
                    <a:lumMod val="50000"/>
                  </a:schemeClr>
                </a:solidFill>
                <a:latin typeface="Candara" panose="020E0502030303020204" pitchFamily="34" charset="0"/>
              </a:rPr>
              <a:t> </a:t>
            </a:r>
            <a:r>
              <a:rPr lang="en-GB" sz="2200" dirty="0" smtClean="0">
                <a:latin typeface="Candara" panose="020E0502030303020204" pitchFamily="34" charset="0"/>
              </a:rPr>
              <a:t>Repeating information</a:t>
            </a:r>
            <a:endParaRPr lang="en-GB" sz="2200" dirty="0">
              <a:latin typeface="Candara" panose="020E0502030303020204" pitchFamily="34" charset="0"/>
            </a:endParaRPr>
          </a:p>
        </p:txBody>
      </p:sp>
      <p:sp>
        <p:nvSpPr>
          <p:cNvPr id="8" name="Round Diagonal Corner Rectangle 7"/>
          <p:cNvSpPr>
            <a:spLocks/>
          </p:cNvSpPr>
          <p:nvPr/>
        </p:nvSpPr>
        <p:spPr>
          <a:xfrm>
            <a:off x="3530654" y="4443479"/>
            <a:ext cx="1512000" cy="1225868"/>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wrap="square" anchor="ctr">
            <a:spAutoFit/>
          </a:bodyPr>
          <a:lstStyle/>
          <a:p>
            <a:pPr algn="ctr">
              <a:defRPr/>
            </a:pPr>
            <a:r>
              <a:rPr lang="en-GB" sz="2200" b="1" dirty="0" smtClean="0">
                <a:solidFill>
                  <a:schemeClr val="accent4">
                    <a:lumMod val="50000"/>
                  </a:schemeClr>
                </a:solidFill>
                <a:latin typeface="Candara" panose="020E0502030303020204" pitchFamily="34" charset="0"/>
              </a:rPr>
              <a:t>(6)</a:t>
            </a:r>
            <a:r>
              <a:rPr lang="en-GB" sz="2200" dirty="0" smtClean="0">
                <a:solidFill>
                  <a:schemeClr val="accent4">
                    <a:lumMod val="50000"/>
                  </a:schemeClr>
                </a:solidFill>
                <a:latin typeface="Candara" panose="020E0502030303020204" pitchFamily="34" charset="0"/>
              </a:rPr>
              <a:t> </a:t>
            </a:r>
            <a:r>
              <a:rPr lang="en-GB" sz="2200" dirty="0" smtClean="0">
                <a:latin typeface="Candara" panose="020E0502030303020204" pitchFamily="34" charset="0"/>
              </a:rPr>
              <a:t>Running on time</a:t>
            </a:r>
            <a:endParaRPr lang="en-GB" sz="2200" dirty="0">
              <a:latin typeface="Candara" panose="020E0502030303020204" pitchFamily="34" charset="0"/>
            </a:endParaRPr>
          </a:p>
        </p:txBody>
      </p:sp>
      <p:sp>
        <p:nvSpPr>
          <p:cNvPr id="9" name="Round Diagonal Corner Rectangle 8"/>
          <p:cNvSpPr>
            <a:spLocks/>
          </p:cNvSpPr>
          <p:nvPr/>
        </p:nvSpPr>
        <p:spPr>
          <a:xfrm>
            <a:off x="852491" y="2721949"/>
            <a:ext cx="2196000" cy="1259919"/>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wrap="square" anchor="ctr">
            <a:spAutoFit/>
          </a:bodyPr>
          <a:lstStyle/>
          <a:p>
            <a:pPr algn="ctr">
              <a:defRPr/>
            </a:pPr>
            <a:r>
              <a:rPr lang="en-GB" sz="2200" b="1" dirty="0" smtClean="0">
                <a:solidFill>
                  <a:schemeClr val="accent4">
                    <a:lumMod val="50000"/>
                  </a:schemeClr>
                </a:solidFill>
                <a:latin typeface="Candara" panose="020E0502030303020204" pitchFamily="34" charset="0"/>
                <a:ea typeface="Arial" pitchFamily="-1" charset="0"/>
                <a:cs typeface="Arial" pitchFamily="-1" charset="0"/>
              </a:rPr>
              <a:t>(1)</a:t>
            </a:r>
            <a:r>
              <a:rPr lang="en-GB" sz="2200" dirty="0" smtClean="0">
                <a:solidFill>
                  <a:schemeClr val="accent4">
                    <a:lumMod val="50000"/>
                  </a:schemeClr>
                </a:solidFill>
                <a:latin typeface="Candara" panose="020E0502030303020204" pitchFamily="34" charset="0"/>
                <a:ea typeface="Arial" pitchFamily="-1" charset="0"/>
                <a:cs typeface="Arial" pitchFamily="-1" charset="0"/>
              </a:rPr>
              <a:t> </a:t>
            </a:r>
            <a:r>
              <a:rPr lang="en-GB" sz="2200" dirty="0" smtClean="0">
                <a:solidFill>
                  <a:srgbClr val="FFFFFF"/>
                </a:solidFill>
                <a:latin typeface="Candara" panose="020E0502030303020204" pitchFamily="34" charset="0"/>
                <a:ea typeface="Arial" pitchFamily="-1" charset="0"/>
                <a:cs typeface="Arial" pitchFamily="-1" charset="0"/>
              </a:rPr>
              <a:t>Introducing yourself and participants</a:t>
            </a:r>
            <a:endParaRPr lang="en-GB" sz="2200" dirty="0">
              <a:solidFill>
                <a:srgbClr val="FFFFFF"/>
              </a:solidFill>
              <a:latin typeface="Candara" panose="020E0502030303020204" pitchFamily="34" charset="0"/>
              <a:ea typeface="Arial" pitchFamily="-1" charset="0"/>
              <a:cs typeface="Arial" pitchFamily="-1" charset="0"/>
            </a:endParaRPr>
          </a:p>
        </p:txBody>
      </p:sp>
      <p:sp>
        <p:nvSpPr>
          <p:cNvPr id="10" name="Round Diagonal Corner Rectangle 9"/>
          <p:cNvSpPr>
            <a:spLocks/>
          </p:cNvSpPr>
          <p:nvPr/>
        </p:nvSpPr>
        <p:spPr>
          <a:xfrm>
            <a:off x="5347326" y="4437358"/>
            <a:ext cx="2088000" cy="1225868"/>
          </a:xfrm>
          <a:prstGeom prst="round2Diag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36000" rIns="36000" anchor="ctr">
            <a:spAutoFit/>
          </a:bodyPr>
          <a:lstStyle/>
          <a:p>
            <a:pPr algn="ctr">
              <a:defRPr/>
            </a:pPr>
            <a:r>
              <a:rPr lang="en-GB" sz="2200" b="1" dirty="0" smtClean="0">
                <a:solidFill>
                  <a:schemeClr val="accent5">
                    <a:lumMod val="50000"/>
                  </a:schemeClr>
                </a:solidFill>
                <a:latin typeface="Candara" panose="020E0502030303020204" pitchFamily="34" charset="0"/>
              </a:rPr>
              <a:t>(7)</a:t>
            </a:r>
            <a:r>
              <a:rPr lang="en-GB" sz="2200" dirty="0" smtClean="0">
                <a:solidFill>
                  <a:schemeClr val="accent5">
                    <a:lumMod val="50000"/>
                  </a:schemeClr>
                </a:solidFill>
                <a:latin typeface="Candara" panose="020E0502030303020204" pitchFamily="34" charset="0"/>
              </a:rPr>
              <a:t> </a:t>
            </a:r>
            <a:r>
              <a:rPr lang="en-GB" sz="2200" dirty="0" smtClean="0">
                <a:latin typeface="Candara" panose="020E0502030303020204" pitchFamily="34" charset="0"/>
              </a:rPr>
              <a:t>Steering discussions back to topic</a:t>
            </a:r>
            <a:endParaRPr lang="en-GB" sz="2200" dirty="0">
              <a:latin typeface="Candara" panose="020E0502030303020204" pitchFamily="34" charset="0"/>
            </a:endParaRPr>
          </a:p>
        </p:txBody>
      </p:sp>
      <p:sp>
        <p:nvSpPr>
          <p:cNvPr id="11" name="Round Diagonal Corner Rectangle 10"/>
          <p:cNvSpPr>
            <a:spLocks/>
          </p:cNvSpPr>
          <p:nvPr/>
        </p:nvSpPr>
        <p:spPr>
          <a:xfrm>
            <a:off x="7742346" y="4437358"/>
            <a:ext cx="3456000" cy="1225868"/>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GB" sz="2200" b="1" dirty="0" smtClean="0">
                <a:solidFill>
                  <a:schemeClr val="accent3">
                    <a:lumMod val="50000"/>
                  </a:schemeClr>
                </a:solidFill>
                <a:latin typeface="Candara" panose="020E0502030303020204" pitchFamily="34" charset="0"/>
              </a:rPr>
              <a:t>(8)</a:t>
            </a:r>
            <a:r>
              <a:rPr lang="en-GB" sz="2200" dirty="0" smtClean="0">
                <a:solidFill>
                  <a:schemeClr val="accent3">
                    <a:lumMod val="50000"/>
                  </a:schemeClr>
                </a:solidFill>
                <a:latin typeface="Candara" panose="020E0502030303020204" pitchFamily="34" charset="0"/>
              </a:rPr>
              <a:t> </a:t>
            </a:r>
            <a:r>
              <a:rPr lang="en-GB" sz="2200" dirty="0" smtClean="0">
                <a:latin typeface="Candara" panose="020E0502030303020204" pitchFamily="34" charset="0"/>
              </a:rPr>
              <a:t>Redirecting to group when participant dominates discussion</a:t>
            </a:r>
            <a:endParaRPr lang="en-GB" sz="2200" dirty="0">
              <a:latin typeface="Candara" panose="020E0502030303020204" pitchFamily="34" charset="0"/>
            </a:endParaRPr>
          </a:p>
        </p:txBody>
      </p:sp>
    </p:spTree>
    <p:extLst>
      <p:ext uri="{BB962C8B-B14F-4D97-AF65-F5344CB8AC3E}">
        <p14:creationId xmlns:p14="http://schemas.microsoft.com/office/powerpoint/2010/main" val="425681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Creating a Safe Learning Environment</a:t>
            </a:r>
          </a:p>
        </p:txBody>
      </p:sp>
      <p:sp>
        <p:nvSpPr>
          <p:cNvPr id="3" name="Content Placeholder 2"/>
          <p:cNvSpPr>
            <a:spLocks noGrp="1"/>
          </p:cNvSpPr>
          <p:nvPr>
            <p:ph idx="1"/>
          </p:nvPr>
        </p:nvSpPr>
        <p:spPr/>
        <p:txBody>
          <a:bodyPr>
            <a:normAutofit/>
          </a:bodyPr>
          <a:lstStyle/>
          <a:p>
            <a:pPr marL="0" indent="0">
              <a:buNone/>
            </a:pPr>
            <a:r>
              <a:rPr lang="en-GB" sz="4000" b="1" dirty="0">
                <a:solidFill>
                  <a:schemeClr val="accent3"/>
                </a:solidFill>
              </a:rPr>
              <a:t>Role-modelling good relationships</a:t>
            </a:r>
            <a:r>
              <a:rPr lang="en-GB" sz="4000" b="1" dirty="0" smtClean="0">
                <a:solidFill>
                  <a:schemeClr val="accent3"/>
                </a:solidFill>
              </a:rPr>
              <a:t>:</a:t>
            </a:r>
            <a:endParaRPr lang="en-GB" sz="4000" b="1" dirty="0"/>
          </a:p>
        </p:txBody>
      </p:sp>
      <p:sp>
        <p:nvSpPr>
          <p:cNvPr id="4" name="Round Diagonal Corner Rectangle 3"/>
          <p:cNvSpPr>
            <a:spLocks/>
          </p:cNvSpPr>
          <p:nvPr/>
        </p:nvSpPr>
        <p:spPr>
          <a:xfrm>
            <a:off x="6104530" y="2698542"/>
            <a:ext cx="2808000" cy="1225868"/>
          </a:xfrm>
          <a:prstGeom prst="round2DiagRect">
            <a:avLst/>
          </a:prstGeom>
        </p:spPr>
        <p:style>
          <a:lnRef idx="2">
            <a:schemeClr val="accent5">
              <a:shade val="50000"/>
            </a:schemeClr>
          </a:lnRef>
          <a:fillRef idx="1">
            <a:schemeClr val="accent5"/>
          </a:fillRef>
          <a:effectRef idx="0">
            <a:schemeClr val="accent5"/>
          </a:effectRef>
          <a:fontRef idx="minor">
            <a:schemeClr val="lt1"/>
          </a:fontRef>
        </p:style>
        <p:txBody>
          <a:bodyPr wrap="square" anchor="ctr">
            <a:spAutoFit/>
          </a:bodyPr>
          <a:lstStyle/>
          <a:p>
            <a:pPr algn="ctr"/>
            <a:r>
              <a:rPr lang="en-GB" sz="2200" b="1" dirty="0" smtClean="0">
                <a:solidFill>
                  <a:schemeClr val="accent5">
                    <a:lumMod val="50000"/>
                  </a:schemeClr>
                </a:solidFill>
                <a:latin typeface="Candara" panose="020E0502030303020204" pitchFamily="34" charset="0"/>
              </a:rPr>
              <a:t>(11)</a:t>
            </a:r>
            <a:r>
              <a:rPr lang="en-GB" sz="2200" dirty="0" smtClean="0">
                <a:solidFill>
                  <a:schemeClr val="accent5">
                    <a:lumMod val="50000"/>
                  </a:schemeClr>
                </a:solidFill>
                <a:latin typeface="Candara" panose="020E0502030303020204" pitchFamily="34" charset="0"/>
              </a:rPr>
              <a:t> </a:t>
            </a:r>
            <a:r>
              <a:rPr lang="en-GB" sz="2200" dirty="0" smtClean="0">
                <a:latin typeface="Candara" panose="020E0502030303020204" pitchFamily="34" charset="0"/>
              </a:rPr>
              <a:t>Providing space with a few seconds of silence</a:t>
            </a:r>
            <a:endParaRPr lang="en-GB" sz="2200" dirty="0">
              <a:latin typeface="Candara" panose="020E0502030303020204" pitchFamily="34" charset="0"/>
            </a:endParaRPr>
          </a:p>
        </p:txBody>
      </p:sp>
      <p:sp>
        <p:nvSpPr>
          <p:cNvPr id="5" name="Round Diagonal Corner Rectangle 4"/>
          <p:cNvSpPr>
            <a:spLocks/>
          </p:cNvSpPr>
          <p:nvPr/>
        </p:nvSpPr>
        <p:spPr>
          <a:xfrm>
            <a:off x="3160175" y="2706953"/>
            <a:ext cx="2592000" cy="1225868"/>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36000" rIns="36000" anchor="ctr">
            <a:spAutoFit/>
          </a:bodyPr>
          <a:lstStyle/>
          <a:p>
            <a:pPr algn="ctr">
              <a:defRPr/>
            </a:pPr>
            <a:r>
              <a:rPr lang="en-GB" sz="2200" b="1" dirty="0" smtClean="0">
                <a:solidFill>
                  <a:schemeClr val="accent4">
                    <a:lumMod val="50000"/>
                  </a:schemeClr>
                </a:solidFill>
                <a:latin typeface="Candara" panose="020E0502030303020204" pitchFamily="34" charset="0"/>
              </a:rPr>
              <a:t>(10)</a:t>
            </a:r>
            <a:r>
              <a:rPr lang="en-GB" sz="2200" dirty="0" smtClean="0">
                <a:solidFill>
                  <a:schemeClr val="accent4">
                    <a:lumMod val="50000"/>
                  </a:schemeClr>
                </a:solidFill>
                <a:latin typeface="Candara" panose="020E0502030303020204" pitchFamily="34" charset="0"/>
              </a:rPr>
              <a:t> </a:t>
            </a:r>
            <a:r>
              <a:rPr lang="en-GB" sz="2200" dirty="0" smtClean="0">
                <a:latin typeface="Candara" panose="020E0502030303020204" pitchFamily="34" charset="0"/>
              </a:rPr>
              <a:t>Encouraging </a:t>
            </a:r>
            <a:r>
              <a:rPr lang="en-GB" sz="2200" dirty="0">
                <a:latin typeface="Candara" panose="020E0502030303020204" pitchFamily="34" charset="0"/>
              </a:rPr>
              <a:t>quiet people to participate</a:t>
            </a:r>
          </a:p>
        </p:txBody>
      </p:sp>
      <p:sp>
        <p:nvSpPr>
          <p:cNvPr id="6" name="Round Diagonal Corner Rectangle 5"/>
          <p:cNvSpPr>
            <a:spLocks/>
          </p:cNvSpPr>
          <p:nvPr/>
        </p:nvSpPr>
        <p:spPr>
          <a:xfrm>
            <a:off x="3962554" y="4403415"/>
            <a:ext cx="2916000" cy="1225868"/>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GB" sz="2200" b="1" dirty="0" smtClean="0">
                <a:solidFill>
                  <a:schemeClr val="accent3">
                    <a:lumMod val="50000"/>
                  </a:schemeClr>
                </a:solidFill>
                <a:latin typeface="Candara" panose="020E0502030303020204" pitchFamily="34" charset="0"/>
              </a:rPr>
              <a:t>(13)</a:t>
            </a:r>
            <a:r>
              <a:rPr lang="en-GB" sz="2200" dirty="0" smtClean="0">
                <a:solidFill>
                  <a:schemeClr val="accent3">
                    <a:lumMod val="50000"/>
                  </a:schemeClr>
                </a:solidFill>
                <a:latin typeface="Candara" panose="020E0502030303020204" pitchFamily="34" charset="0"/>
              </a:rPr>
              <a:t> </a:t>
            </a:r>
            <a:r>
              <a:rPr lang="en-GB" sz="2200" dirty="0" smtClean="0">
                <a:latin typeface="Candara" panose="020E0502030303020204" pitchFamily="34" charset="0"/>
              </a:rPr>
              <a:t>You don’t have to know the answer to everything.</a:t>
            </a:r>
            <a:endParaRPr lang="en-GB" sz="2200" dirty="0">
              <a:latin typeface="Candara" panose="020E0502030303020204" pitchFamily="34" charset="0"/>
            </a:endParaRPr>
          </a:p>
        </p:txBody>
      </p:sp>
      <p:sp>
        <p:nvSpPr>
          <p:cNvPr id="7" name="Round Diagonal Corner Rectangle 6"/>
          <p:cNvSpPr>
            <a:spLocks/>
          </p:cNvSpPr>
          <p:nvPr/>
        </p:nvSpPr>
        <p:spPr>
          <a:xfrm>
            <a:off x="838200" y="4438326"/>
            <a:ext cx="2772000" cy="1204149"/>
          </a:xfrm>
          <a:prstGeom prst="round2DiagRect">
            <a:avLst/>
          </a:prstGeom>
        </p:spPr>
        <p:style>
          <a:lnRef idx="2">
            <a:schemeClr val="accent5">
              <a:shade val="50000"/>
            </a:schemeClr>
          </a:lnRef>
          <a:fillRef idx="1">
            <a:schemeClr val="accent5"/>
          </a:fillRef>
          <a:effectRef idx="0">
            <a:schemeClr val="accent5"/>
          </a:effectRef>
          <a:fontRef idx="minor">
            <a:schemeClr val="lt1"/>
          </a:fontRef>
        </p:style>
        <p:txBody>
          <a:bodyPr wrap="square" tIns="36000" bIns="36000" anchor="ctr">
            <a:spAutoFit/>
          </a:bodyPr>
          <a:lstStyle/>
          <a:p>
            <a:pPr algn="ctr">
              <a:defRPr/>
            </a:pPr>
            <a:r>
              <a:rPr lang="en-GB" sz="2200" b="1" dirty="0" smtClean="0">
                <a:solidFill>
                  <a:schemeClr val="accent5">
                    <a:lumMod val="50000"/>
                  </a:schemeClr>
                </a:solidFill>
                <a:latin typeface="Candara" panose="020E0502030303020204" pitchFamily="34" charset="0"/>
              </a:rPr>
              <a:t>(12)</a:t>
            </a:r>
            <a:r>
              <a:rPr lang="en-GB" sz="2200" dirty="0" smtClean="0">
                <a:solidFill>
                  <a:schemeClr val="accent5">
                    <a:lumMod val="50000"/>
                  </a:schemeClr>
                </a:solidFill>
                <a:latin typeface="Candara" panose="020E0502030303020204" pitchFamily="34" charset="0"/>
              </a:rPr>
              <a:t> </a:t>
            </a:r>
            <a:r>
              <a:rPr lang="en-GB" sz="2200" dirty="0" smtClean="0">
                <a:latin typeface="Candara" panose="020E0502030303020204" pitchFamily="34" charset="0"/>
              </a:rPr>
              <a:t>Overcoming your nervousness with preparation</a:t>
            </a:r>
            <a:endParaRPr lang="en-GB" sz="2200" dirty="0">
              <a:latin typeface="Candara" panose="020E0502030303020204" pitchFamily="34" charset="0"/>
            </a:endParaRPr>
          </a:p>
        </p:txBody>
      </p:sp>
      <p:sp>
        <p:nvSpPr>
          <p:cNvPr id="8" name="Round Diagonal Corner Rectangle 7"/>
          <p:cNvSpPr>
            <a:spLocks/>
          </p:cNvSpPr>
          <p:nvPr/>
        </p:nvSpPr>
        <p:spPr>
          <a:xfrm>
            <a:off x="852491" y="2722964"/>
            <a:ext cx="1980000" cy="1225868"/>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GB" sz="2200" b="1" dirty="0" smtClean="0">
                <a:solidFill>
                  <a:schemeClr val="accent3">
                    <a:lumMod val="50000"/>
                  </a:schemeClr>
                </a:solidFill>
                <a:latin typeface="Candara" panose="020E0502030303020204" pitchFamily="34" charset="0"/>
                <a:ea typeface="Arial" pitchFamily="-1" charset="0"/>
                <a:cs typeface="Arial" pitchFamily="-1" charset="0"/>
              </a:rPr>
              <a:t>(9)</a:t>
            </a:r>
            <a:r>
              <a:rPr lang="en-GB" sz="2200" dirty="0" smtClean="0">
                <a:solidFill>
                  <a:schemeClr val="accent3">
                    <a:lumMod val="50000"/>
                  </a:schemeClr>
                </a:solidFill>
                <a:latin typeface="Candara" panose="020E0502030303020204" pitchFamily="34" charset="0"/>
                <a:ea typeface="Arial" pitchFamily="-1" charset="0"/>
                <a:cs typeface="Arial" pitchFamily="-1" charset="0"/>
              </a:rPr>
              <a:t> </a:t>
            </a:r>
            <a:r>
              <a:rPr lang="en-GB" sz="2200" dirty="0" smtClean="0">
                <a:solidFill>
                  <a:srgbClr val="FFFFFF"/>
                </a:solidFill>
                <a:latin typeface="Candara" panose="020E0502030303020204" pitchFamily="34" charset="0"/>
                <a:ea typeface="Arial" pitchFamily="-1" charset="0"/>
                <a:cs typeface="Arial" pitchFamily="-1" charset="0"/>
              </a:rPr>
              <a:t>Defusing difficult situations</a:t>
            </a:r>
            <a:endParaRPr lang="en-GB" sz="2200" dirty="0">
              <a:solidFill>
                <a:srgbClr val="FFFFFF"/>
              </a:solidFill>
              <a:latin typeface="Candara" panose="020E0502030303020204" pitchFamily="34" charset="0"/>
              <a:ea typeface="Arial" pitchFamily="-1" charset="0"/>
              <a:cs typeface="Arial" pitchFamily="-1" charset="0"/>
            </a:endParaRPr>
          </a:p>
        </p:txBody>
      </p:sp>
    </p:spTree>
    <p:extLst>
      <p:ext uri="{BB962C8B-B14F-4D97-AF65-F5344CB8AC3E}">
        <p14:creationId xmlns:p14="http://schemas.microsoft.com/office/powerpoint/2010/main" val="9456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Pre-Course Preparation</a:t>
            </a:r>
            <a:endParaRPr lang="en-GB" dirty="0"/>
          </a:p>
        </p:txBody>
      </p:sp>
      <p:sp>
        <p:nvSpPr>
          <p:cNvPr id="3" name="Content Placeholder 2"/>
          <p:cNvSpPr>
            <a:spLocks noGrp="1"/>
          </p:cNvSpPr>
          <p:nvPr>
            <p:ph idx="1"/>
          </p:nvPr>
        </p:nvSpPr>
        <p:spPr/>
        <p:txBody>
          <a:bodyPr/>
          <a:lstStyle/>
          <a:p>
            <a:endParaRPr lang="en-GB"/>
          </a:p>
        </p:txBody>
      </p:sp>
      <p:graphicFrame>
        <p:nvGraphicFramePr>
          <p:cNvPr id="4" name="Diagram 3"/>
          <p:cNvGraphicFramePr/>
          <p:nvPr>
            <p:extLst>
              <p:ext uri="{D42A27DB-BD31-4B8C-83A1-F6EECF244321}">
                <p14:modId xmlns:p14="http://schemas.microsoft.com/office/powerpoint/2010/main" val="3644613817"/>
              </p:ext>
            </p:extLst>
          </p:nvPr>
        </p:nvGraphicFramePr>
        <p:xfrm>
          <a:off x="2206305" y="1833772"/>
          <a:ext cx="7779389" cy="4343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056071" y="1795494"/>
            <a:ext cx="697627" cy="707886"/>
          </a:xfrm>
          <a:prstGeom prst="rect">
            <a:avLst/>
          </a:prstGeom>
        </p:spPr>
        <p:txBody>
          <a:bodyPr wrap="none">
            <a:spAutoFit/>
          </a:bodyPr>
          <a:lstStyle/>
          <a:p>
            <a:r>
              <a:rPr lang="en-GB" sz="4000" dirty="0">
                <a:solidFill>
                  <a:schemeClr val="accent3">
                    <a:lumMod val="75000"/>
                  </a:schemeClr>
                </a:solidFill>
                <a:latin typeface="Webdings" panose="05030102010509060703" pitchFamily="18" charset="2"/>
              </a:rPr>
              <a:t>¦</a:t>
            </a:r>
            <a:endParaRPr lang="en-GB" sz="4000" dirty="0">
              <a:solidFill>
                <a:schemeClr val="accent3">
                  <a:lumMod val="75000"/>
                </a:schemeClr>
              </a:solidFill>
            </a:endParaRPr>
          </a:p>
        </p:txBody>
      </p:sp>
      <p:sp>
        <p:nvSpPr>
          <p:cNvPr id="6" name="Rectangle 5"/>
          <p:cNvSpPr/>
          <p:nvPr/>
        </p:nvSpPr>
        <p:spPr>
          <a:xfrm>
            <a:off x="3046361" y="2473484"/>
            <a:ext cx="748923" cy="769441"/>
          </a:xfrm>
          <a:prstGeom prst="rect">
            <a:avLst/>
          </a:prstGeom>
        </p:spPr>
        <p:txBody>
          <a:bodyPr wrap="none">
            <a:spAutoFit/>
          </a:bodyPr>
          <a:lstStyle/>
          <a:p>
            <a:r>
              <a:rPr lang="en-GB" sz="4400" dirty="0">
                <a:solidFill>
                  <a:srgbClr val="00B050"/>
                </a:solidFill>
                <a:latin typeface="Webdings" panose="05030102010509060703" pitchFamily="18" charset="2"/>
              </a:rPr>
              <a:t>U</a:t>
            </a:r>
            <a:endParaRPr lang="en-GB" sz="4400" dirty="0">
              <a:solidFill>
                <a:srgbClr val="00B050"/>
              </a:solidFill>
            </a:endParaRPr>
          </a:p>
        </p:txBody>
      </p:sp>
      <p:sp>
        <p:nvSpPr>
          <p:cNvPr id="7" name="Rectangle 6"/>
          <p:cNvSpPr/>
          <p:nvPr/>
        </p:nvSpPr>
        <p:spPr>
          <a:xfrm>
            <a:off x="3028655" y="4744284"/>
            <a:ext cx="720671" cy="707886"/>
          </a:xfrm>
          <a:prstGeom prst="rect">
            <a:avLst/>
          </a:prstGeom>
        </p:spPr>
        <p:txBody>
          <a:bodyPr wrap="square">
            <a:spAutoFit/>
          </a:bodyPr>
          <a:lstStyle/>
          <a:p>
            <a:r>
              <a:rPr lang="en-GB" sz="4000" dirty="0">
                <a:solidFill>
                  <a:schemeClr val="accent1">
                    <a:lumMod val="75000"/>
                  </a:schemeClr>
                </a:solidFill>
                <a:latin typeface="Webdings" panose="05030102010509060703" pitchFamily="18" charset="2"/>
              </a:rPr>
              <a:t>¨</a:t>
            </a:r>
            <a:endParaRPr lang="en-GB" sz="4000" dirty="0">
              <a:solidFill>
                <a:schemeClr val="accent1">
                  <a:lumMod val="75000"/>
                </a:schemeClr>
              </a:solidFill>
            </a:endParaRPr>
          </a:p>
        </p:txBody>
      </p:sp>
      <p:pic>
        <p:nvPicPr>
          <p:cNvPr id="8" name="Picture 7" descr="green-th.png"/>
          <p:cNvPicPr>
            <a:picLocks noChangeAspect="1"/>
          </p:cNvPicPr>
          <p:nvPr/>
        </p:nvPicPr>
        <p:blipFill>
          <a:blip r:embed="rId7">
            <a:duotone>
              <a:prstClr val="black"/>
              <a:schemeClr val="accent1">
                <a:tint val="45000"/>
                <a:satMod val="400000"/>
              </a:scheme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350876" y="5628572"/>
            <a:ext cx="387393" cy="45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green-th.png"/>
          <p:cNvPicPr>
            <a:picLocks noChangeAspect="1"/>
          </p:cNvPicPr>
          <p:nvPr/>
        </p:nvPicPr>
        <p:blipFill>
          <a:blip r:embed="rId7">
            <a:duotone>
              <a:prstClr val="black"/>
              <a:srgbClr val="7030A0">
                <a:tint val="45000"/>
                <a:satMod val="400000"/>
              </a:srgb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069451" y="5628572"/>
            <a:ext cx="387393" cy="45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p:cNvGrpSpPr/>
          <p:nvPr/>
        </p:nvGrpSpPr>
        <p:grpSpPr>
          <a:xfrm>
            <a:off x="2933107" y="3481914"/>
            <a:ext cx="913091" cy="357322"/>
            <a:chOff x="2933107" y="3406554"/>
            <a:chExt cx="913091" cy="357322"/>
          </a:xfrm>
        </p:grpSpPr>
        <p:pic>
          <p:nvPicPr>
            <p:cNvPr id="10" name="Picture 9" descr="green-th.png"/>
            <p:cNvPicPr>
              <a:picLocks noChangeAspect="1"/>
            </p:cNvPicPr>
            <p:nvPr/>
          </p:nvPicPr>
          <p:blipFill>
            <a:blip r:embed="rId9" cstate="print">
              <a:duotone>
                <a:prstClr val="black"/>
                <a:srgbClr val="7030A0">
                  <a:tint val="45000"/>
                  <a:satMod val="400000"/>
                </a:srgbClr>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440655" y="3406554"/>
              <a:ext cx="249185" cy="29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reen-th.png"/>
            <p:cNvPicPr>
              <a:picLocks noChangeAspect="1"/>
            </p:cNvPicPr>
            <p:nvPr/>
          </p:nvPicPr>
          <p:blipFill>
            <a:blip r:embed="rId9" cstate="print">
              <a:duotone>
                <a:prstClr val="black"/>
                <a:schemeClr val="accent1">
                  <a:tint val="45000"/>
                  <a:satMod val="400000"/>
                </a:schemeClr>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090837" y="3406554"/>
              <a:ext cx="249185" cy="29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green-th.png"/>
            <p:cNvPicPr>
              <a:picLocks noChangeAspect="1"/>
            </p:cNvPicPr>
            <p:nvPr/>
          </p:nvPicPr>
          <p:blipFill>
            <a:blip r:embed="rId9" cstate="print">
              <a:duotone>
                <a:prstClr val="black"/>
                <a:srgbClr val="5CB37C">
                  <a:tint val="45000"/>
                  <a:satMod val="400000"/>
                </a:srgbClr>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933107" y="3472032"/>
              <a:ext cx="249185" cy="29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green-th.png"/>
            <p:cNvPicPr>
              <a:picLocks noChangeAspect="1"/>
            </p:cNvPicPr>
            <p:nvPr/>
          </p:nvPicPr>
          <p:blipFill>
            <a:blip r:embed="rId9" cstate="print">
              <a:duotone>
                <a:prstClr val="black"/>
                <a:schemeClr val="accent6">
                  <a:lumMod val="75000"/>
                  <a:tint val="45000"/>
                  <a:satMod val="400000"/>
                </a:schemeClr>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269394" y="3452508"/>
              <a:ext cx="249185" cy="29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green-th.png"/>
            <p:cNvPicPr>
              <a:picLocks noChangeAspect="1"/>
            </p:cNvPicPr>
            <p:nvPr/>
          </p:nvPicPr>
          <p:blipFill>
            <a:blip r:embed="rId9" cstate="print">
              <a:duotone>
                <a:prstClr val="black"/>
                <a:srgbClr val="5CB37C">
                  <a:tint val="45000"/>
                  <a:satMod val="400000"/>
                </a:srgbClr>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597013" y="3472032"/>
              <a:ext cx="249185" cy="29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14"/>
          <p:cNvSpPr/>
          <p:nvPr/>
        </p:nvSpPr>
        <p:spPr>
          <a:xfrm>
            <a:off x="2955088" y="3885626"/>
            <a:ext cx="877163" cy="923330"/>
          </a:xfrm>
          <a:prstGeom prst="rect">
            <a:avLst/>
          </a:prstGeom>
        </p:spPr>
        <p:txBody>
          <a:bodyPr wrap="none">
            <a:spAutoFit/>
          </a:bodyPr>
          <a:lstStyle/>
          <a:p>
            <a:r>
              <a:rPr lang="en-GB" sz="5400" dirty="0">
                <a:solidFill>
                  <a:schemeClr val="accent5">
                    <a:lumMod val="75000"/>
                  </a:schemeClr>
                </a:solidFill>
                <a:latin typeface="Webdings" panose="05030102010509060703" pitchFamily="18" charset="2"/>
              </a:rPr>
              <a:t>Ñ</a:t>
            </a:r>
            <a:endParaRPr lang="en-GB" sz="5400" dirty="0">
              <a:solidFill>
                <a:schemeClr val="accent5">
                  <a:lumMod val="75000"/>
                </a:schemeClr>
              </a:solidFill>
            </a:endParaRPr>
          </a:p>
        </p:txBody>
      </p:sp>
    </p:spTree>
    <p:extLst>
      <p:ext uri="{BB962C8B-B14F-4D97-AF65-F5344CB8AC3E}">
        <p14:creationId xmlns:p14="http://schemas.microsoft.com/office/powerpoint/2010/main" val="12642155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Exercise: Facilitating Activities</a:t>
            </a:r>
            <a:endParaRPr lang="en-GB" dirty="0"/>
          </a:p>
        </p:txBody>
      </p:sp>
      <p:sp>
        <p:nvSpPr>
          <p:cNvPr id="3" name="Content Placeholder 2"/>
          <p:cNvSpPr>
            <a:spLocks noGrp="1"/>
          </p:cNvSpPr>
          <p:nvPr>
            <p:ph idx="1"/>
          </p:nvPr>
        </p:nvSpPr>
        <p:spPr>
          <a:xfrm>
            <a:off x="838200" y="1825625"/>
            <a:ext cx="6526876" cy="4351338"/>
          </a:xfrm>
        </p:spPr>
        <p:txBody>
          <a:bodyPr>
            <a:normAutofit/>
          </a:bodyPr>
          <a:lstStyle/>
          <a:p>
            <a:pPr marL="0" indent="0">
              <a:buNone/>
            </a:pPr>
            <a:r>
              <a:rPr lang="en-GB" sz="4000" b="1" dirty="0" smtClean="0">
                <a:solidFill>
                  <a:schemeClr val="accent3"/>
                </a:solidFill>
              </a:rPr>
              <a:t>Do you have questions </a:t>
            </a:r>
            <a:br>
              <a:rPr lang="en-GB" sz="4000" b="1" dirty="0" smtClean="0">
                <a:solidFill>
                  <a:schemeClr val="accent3"/>
                </a:solidFill>
              </a:rPr>
            </a:br>
            <a:r>
              <a:rPr lang="en-GB" sz="4000" b="1" dirty="0" smtClean="0">
                <a:solidFill>
                  <a:schemeClr val="accent3"/>
                </a:solidFill>
              </a:rPr>
              <a:t>about delivering an activity?</a:t>
            </a:r>
            <a:endParaRPr lang="en-GB" sz="4000" dirty="0" smtClean="0"/>
          </a:p>
          <a:p>
            <a:r>
              <a:rPr lang="en-GB" sz="2600" dirty="0" smtClean="0"/>
              <a:t>Choose </a:t>
            </a:r>
            <a:r>
              <a:rPr lang="en-GB" sz="2600" dirty="0"/>
              <a:t>an </a:t>
            </a:r>
            <a:r>
              <a:rPr lang="en-GB" sz="2600" dirty="0" smtClean="0"/>
              <a:t>activity to practice </a:t>
            </a:r>
            <a:r>
              <a:rPr lang="en-GB" sz="2600" dirty="0"/>
              <a:t>facilitating </a:t>
            </a:r>
            <a:r>
              <a:rPr lang="en-GB" sz="2600" dirty="0" smtClean="0"/>
              <a:t>it</a:t>
            </a:r>
          </a:p>
          <a:p>
            <a:r>
              <a:rPr lang="en-GB" sz="2600" dirty="0" smtClean="0"/>
              <a:t>Discuss </a:t>
            </a:r>
            <a:r>
              <a:rPr lang="en-GB" sz="2600" dirty="0"/>
              <a:t>your experience of delivering and receiving this material. (What worked well, and why? What didn’t, and why? </a:t>
            </a:r>
            <a:r>
              <a:rPr lang="en-GB" sz="2600" dirty="0" smtClean="0"/>
              <a:t>Any other concerns?)</a:t>
            </a:r>
          </a:p>
          <a:p>
            <a:r>
              <a:rPr lang="en-GB" sz="2600" dirty="0" smtClean="0"/>
              <a:t>Then, feed </a:t>
            </a:r>
            <a:r>
              <a:rPr lang="en-GB" sz="2600" dirty="0"/>
              <a:t>back your experience to the whole </a:t>
            </a:r>
            <a:r>
              <a:rPr lang="en-GB" sz="2600" dirty="0" smtClean="0"/>
              <a:t>group</a:t>
            </a:r>
            <a:endParaRPr lang="en-GB" sz="2600" dirty="0"/>
          </a:p>
        </p:txBody>
      </p:sp>
      <p:sp>
        <p:nvSpPr>
          <p:cNvPr id="4" name="Content Placeholder 2"/>
          <p:cNvSpPr txBox="1">
            <a:spLocks/>
          </p:cNvSpPr>
          <p:nvPr/>
        </p:nvSpPr>
        <p:spPr>
          <a:xfrm>
            <a:off x="7365076" y="1825625"/>
            <a:ext cx="3988723" cy="4351338"/>
          </a:xfrm>
          <a:prstGeom prst="rect">
            <a:avLst/>
          </a:prstGeom>
          <a:solidFill>
            <a:schemeClr val="bg1">
              <a:lumMod val="95000"/>
            </a:schemeClr>
          </a:solidFill>
          <a:ln>
            <a:solidFill>
              <a:schemeClr val="bg1">
                <a:lumMod val="85000"/>
              </a:schemeClr>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smtClean="0">
                <a:solidFill>
                  <a:schemeClr val="accent3"/>
                </a:solidFill>
                <a:latin typeface="Candara" panose="020E0502030303020204" pitchFamily="34" charset="0"/>
              </a:rPr>
              <a:t>Activities:</a:t>
            </a:r>
          </a:p>
          <a:p>
            <a:pPr>
              <a:spcBef>
                <a:spcPts val="600"/>
              </a:spcBef>
            </a:pPr>
            <a:r>
              <a:rPr lang="en-GB" sz="2400" dirty="0" smtClean="0">
                <a:latin typeface="Candara" panose="020E0502030303020204" pitchFamily="34" charset="0"/>
              </a:rPr>
              <a:t>Fielding questions</a:t>
            </a:r>
          </a:p>
          <a:p>
            <a:pPr>
              <a:spcBef>
                <a:spcPts val="600"/>
              </a:spcBef>
            </a:pPr>
            <a:r>
              <a:rPr lang="en-GB" sz="2400" dirty="0" smtClean="0">
                <a:latin typeface="Candara" panose="020E0502030303020204" pitchFamily="34" charset="0"/>
              </a:rPr>
              <a:t>Reflecting on and reviewing videos</a:t>
            </a:r>
          </a:p>
          <a:p>
            <a:pPr>
              <a:spcBef>
                <a:spcPts val="600"/>
              </a:spcBef>
            </a:pPr>
            <a:r>
              <a:rPr lang="en-GB" sz="2400" dirty="0">
                <a:latin typeface="Candara" panose="020E0502030303020204" pitchFamily="34" charset="0"/>
              </a:rPr>
              <a:t>Delivering </a:t>
            </a:r>
            <a:r>
              <a:rPr lang="en-GB" sz="2400" dirty="0" smtClean="0">
                <a:latin typeface="Candara" panose="020E0502030303020204" pitchFamily="34" charset="0"/>
              </a:rPr>
              <a:t>exercises (e.g., empathy exercise, social norms questionnaire)</a:t>
            </a:r>
            <a:endParaRPr lang="en-GB" sz="2400" dirty="0">
              <a:latin typeface="Candara" panose="020E0502030303020204" pitchFamily="34" charset="0"/>
            </a:endParaRPr>
          </a:p>
          <a:p>
            <a:pPr>
              <a:spcBef>
                <a:spcPts val="600"/>
              </a:spcBef>
            </a:pPr>
            <a:r>
              <a:rPr lang="en-GB" sz="2400" dirty="0" smtClean="0">
                <a:latin typeface="Candara" panose="020E0502030303020204" pitchFamily="34" charset="0"/>
              </a:rPr>
              <a:t>Facilitating role plays</a:t>
            </a:r>
            <a:endParaRPr lang="en-GB" sz="2400" dirty="0">
              <a:latin typeface="Candara" panose="020E0502030303020204" pitchFamily="34" charset="0"/>
            </a:endParaRPr>
          </a:p>
        </p:txBody>
      </p:sp>
    </p:spTree>
    <p:extLst>
      <p:ext uri="{BB962C8B-B14F-4D97-AF65-F5344CB8AC3E}">
        <p14:creationId xmlns:p14="http://schemas.microsoft.com/office/powerpoint/2010/main" val="38031371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Any questions?</a:t>
            </a:r>
            <a:endParaRPr lang="en-GB" dirty="0"/>
          </a:p>
        </p:txBody>
      </p:sp>
      <p:sp>
        <p:nvSpPr>
          <p:cNvPr id="5" name="Subtitle 4"/>
          <p:cNvSpPr>
            <a:spLocks noGrp="1"/>
          </p:cNvSpPr>
          <p:nvPr>
            <p:ph type="subTitle" idx="1"/>
          </p:nvPr>
        </p:nvSpPr>
        <p:spPr/>
        <p:txBody>
          <a:bodyPr/>
          <a:lstStyle/>
          <a:p>
            <a:endParaRPr lang="en-GB"/>
          </a:p>
        </p:txBody>
      </p:sp>
      <p:pic>
        <p:nvPicPr>
          <p:cNvPr id="4" name="Picture 2" descr="Banner, Header, Question Mark, Question"/>
          <p:cNvPicPr>
            <a:picLocks noChangeAspect="1" noChangeArrowheads="1"/>
          </p:cNvPicPr>
          <p:nvPr/>
        </p:nvPicPr>
        <p:blipFill rotWithShape="1">
          <a:blip r:embed="rId2">
            <a:extLst>
              <a:ext uri="{28A0092B-C50C-407E-A947-70E740481C1C}">
                <a14:useLocalDpi xmlns:a14="http://schemas.microsoft.com/office/drawing/2010/main" val="0"/>
              </a:ext>
            </a:extLst>
          </a:blip>
          <a:srcRect t="21216" b="20591"/>
          <a:stretch/>
        </p:blipFill>
        <p:spPr bwMode="auto">
          <a:xfrm>
            <a:off x="1524000" y="3602038"/>
            <a:ext cx="9144000" cy="1672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70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Facilitators</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accent3"/>
                </a:solidFill>
              </a:rPr>
              <a:t>Name </a:t>
            </a:r>
            <a:r>
              <a:rPr lang="en-GB" b="1" dirty="0">
                <a:solidFill>
                  <a:schemeClr val="accent3"/>
                </a:solidFill>
              </a:rPr>
              <a:t>of facilitator </a:t>
            </a:r>
            <a:r>
              <a:rPr lang="en-GB" b="1" dirty="0" smtClean="0">
                <a:solidFill>
                  <a:schemeClr val="accent3"/>
                </a:solidFill>
              </a:rPr>
              <a:t>1</a:t>
            </a:r>
            <a:endParaRPr lang="en-GB" b="1" dirty="0">
              <a:solidFill>
                <a:schemeClr val="accent3"/>
              </a:solidFill>
            </a:endParaRPr>
          </a:p>
          <a:p>
            <a:pPr marL="0" indent="0">
              <a:buNone/>
            </a:pPr>
            <a:r>
              <a:rPr lang="en-GB" dirty="0" smtClean="0"/>
              <a:t>Contact details</a:t>
            </a:r>
            <a:endParaRPr lang="en-GB" dirty="0"/>
          </a:p>
          <a:p>
            <a:pPr marL="0" indent="0">
              <a:buNone/>
            </a:pPr>
            <a:endParaRPr lang="en-GB" dirty="0"/>
          </a:p>
          <a:p>
            <a:pPr marL="0" indent="0">
              <a:buNone/>
            </a:pPr>
            <a:r>
              <a:rPr lang="en-GB" b="1" dirty="0" smtClean="0">
                <a:solidFill>
                  <a:schemeClr val="accent3"/>
                </a:solidFill>
              </a:rPr>
              <a:t>Name </a:t>
            </a:r>
            <a:r>
              <a:rPr lang="en-GB" b="1" dirty="0">
                <a:solidFill>
                  <a:schemeClr val="accent3"/>
                </a:solidFill>
              </a:rPr>
              <a:t>of facilitator </a:t>
            </a:r>
            <a:r>
              <a:rPr lang="en-GB" b="1" dirty="0" smtClean="0">
                <a:solidFill>
                  <a:schemeClr val="accent3"/>
                </a:solidFill>
              </a:rPr>
              <a:t>2</a:t>
            </a:r>
            <a:endParaRPr lang="en-GB" b="1" dirty="0"/>
          </a:p>
          <a:p>
            <a:pPr marL="0" indent="0">
              <a:buNone/>
            </a:pPr>
            <a:r>
              <a:rPr lang="en-GB" dirty="0" smtClean="0"/>
              <a:t>Contact details</a:t>
            </a:r>
            <a:endParaRPr lang="en-GB" dirty="0"/>
          </a:p>
          <a:p>
            <a:pPr marL="0" indent="0">
              <a:buNone/>
            </a:pPr>
            <a:endParaRPr lang="en-GB" dirty="0"/>
          </a:p>
        </p:txBody>
      </p:sp>
    </p:spTree>
    <p:extLst>
      <p:ext uri="{BB962C8B-B14F-4D97-AF65-F5344CB8AC3E}">
        <p14:creationId xmlns:p14="http://schemas.microsoft.com/office/powerpoint/2010/main" val="13071829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Session Three</a:t>
            </a:r>
            <a:endParaRPr lang="en-GB" dirty="0"/>
          </a:p>
        </p:txBody>
      </p:sp>
      <p:sp>
        <p:nvSpPr>
          <p:cNvPr id="5" name="Subtitle 4"/>
          <p:cNvSpPr>
            <a:spLocks noGrp="1"/>
          </p:cNvSpPr>
          <p:nvPr>
            <p:ph type="subTitle" idx="1"/>
          </p:nvPr>
        </p:nvSpPr>
        <p:spPr/>
        <p:txBody>
          <a:bodyPr/>
          <a:lstStyle/>
          <a:p>
            <a:r>
              <a:rPr lang="en-GB" dirty="0" smtClean="0"/>
              <a:t>Safeguarding, Disclosures </a:t>
            </a:r>
            <a:br>
              <a:rPr lang="en-GB" dirty="0" smtClean="0"/>
            </a:br>
            <a:r>
              <a:rPr lang="en-GB" dirty="0" smtClean="0"/>
              <a:t>and Support</a:t>
            </a:r>
            <a:endParaRPr lang="en-GB" dirty="0"/>
          </a:p>
        </p:txBody>
      </p:sp>
    </p:spTree>
    <p:extLst>
      <p:ext uri="{BB962C8B-B14F-4D97-AF65-F5344CB8AC3E}">
        <p14:creationId xmlns:p14="http://schemas.microsoft.com/office/powerpoint/2010/main" val="40778668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Setting Ground Rules</a:t>
            </a:r>
            <a:endParaRPr lang="en-GB" dirty="0"/>
          </a:p>
        </p:txBody>
      </p:sp>
      <p:sp>
        <p:nvSpPr>
          <p:cNvPr id="3" name="Content Placeholder 2"/>
          <p:cNvSpPr>
            <a:spLocks noGrp="1"/>
          </p:cNvSpPr>
          <p:nvPr>
            <p:ph idx="1"/>
          </p:nvPr>
        </p:nvSpPr>
        <p:spPr>
          <a:xfrm>
            <a:off x="838200" y="1825625"/>
            <a:ext cx="10515600" cy="4351338"/>
          </a:xfrm>
        </p:spPr>
        <p:txBody>
          <a:bodyPr>
            <a:normAutofit/>
          </a:bodyPr>
          <a:lstStyle/>
          <a:p>
            <a:pPr marL="0" indent="0">
              <a:spcBef>
                <a:spcPts val="1200"/>
              </a:spcBef>
              <a:spcAft>
                <a:spcPts val="1200"/>
              </a:spcAft>
              <a:buNone/>
            </a:pPr>
            <a:r>
              <a:rPr lang="en-GB" sz="4000" b="1" dirty="0">
                <a:solidFill>
                  <a:schemeClr val="accent3"/>
                </a:solidFill>
              </a:rPr>
              <a:t>Confidentiality</a:t>
            </a:r>
          </a:p>
          <a:p>
            <a:pPr marL="0" indent="0">
              <a:spcBef>
                <a:spcPts val="1200"/>
              </a:spcBef>
              <a:spcAft>
                <a:spcPts val="1200"/>
              </a:spcAft>
              <a:buNone/>
            </a:pPr>
            <a:r>
              <a:rPr lang="en-GB" sz="4000" b="1" dirty="0">
                <a:solidFill>
                  <a:schemeClr val="accent3"/>
                </a:solidFill>
              </a:rPr>
              <a:t>Appropriate language</a:t>
            </a:r>
          </a:p>
          <a:p>
            <a:pPr marL="0" indent="0">
              <a:spcBef>
                <a:spcPts val="1200"/>
              </a:spcBef>
              <a:spcAft>
                <a:spcPts val="1200"/>
              </a:spcAft>
              <a:buNone/>
            </a:pPr>
            <a:r>
              <a:rPr lang="en-GB" sz="4000" b="1" dirty="0">
                <a:solidFill>
                  <a:schemeClr val="accent3"/>
                </a:solidFill>
              </a:rPr>
              <a:t>Attendance</a:t>
            </a:r>
          </a:p>
          <a:p>
            <a:pPr marL="0" indent="0">
              <a:spcBef>
                <a:spcPts val="1200"/>
              </a:spcBef>
              <a:spcAft>
                <a:spcPts val="1200"/>
              </a:spcAft>
              <a:buNone/>
            </a:pPr>
            <a:r>
              <a:rPr lang="en-GB" sz="4000" b="1" dirty="0">
                <a:solidFill>
                  <a:schemeClr val="accent3"/>
                </a:solidFill>
              </a:rPr>
              <a:t>Communicating with </a:t>
            </a:r>
            <a:br>
              <a:rPr lang="en-GB" sz="4000" b="1" dirty="0">
                <a:solidFill>
                  <a:schemeClr val="accent3"/>
                </a:solidFill>
              </a:rPr>
            </a:br>
            <a:r>
              <a:rPr lang="en-GB" sz="4000" b="1" dirty="0">
                <a:solidFill>
                  <a:schemeClr val="accent3"/>
                </a:solidFill>
              </a:rPr>
              <a:t>the </a:t>
            </a:r>
            <a:r>
              <a:rPr lang="en-GB" sz="4000" b="1" dirty="0" smtClean="0">
                <a:solidFill>
                  <a:schemeClr val="accent3"/>
                </a:solidFill>
              </a:rPr>
              <a:t>facilitator</a:t>
            </a:r>
            <a:endParaRPr lang="en-GB" sz="4000" b="1" dirty="0">
              <a:solidFill>
                <a:schemeClr val="accent3"/>
              </a:solidFill>
            </a:endParaRPr>
          </a:p>
        </p:txBody>
      </p:sp>
      <p:pic>
        <p:nvPicPr>
          <p:cNvPr id="6" name="Picture 5"/>
          <p:cNvPicPr>
            <a:picLocks noChangeAspect="1"/>
          </p:cNvPicPr>
          <p:nvPr/>
        </p:nvPicPr>
        <p:blipFill rotWithShape="1">
          <a:blip r:embed="rId2"/>
          <a:srcRect b="36780"/>
          <a:stretch/>
        </p:blipFill>
        <p:spPr>
          <a:xfrm>
            <a:off x="6797120" y="1825625"/>
            <a:ext cx="4556680" cy="2855194"/>
          </a:xfrm>
          <a:prstGeom prst="rect">
            <a:avLst/>
          </a:prstGeom>
          <a:ln>
            <a:solidFill>
              <a:schemeClr val="tx1"/>
            </a:solidFill>
          </a:ln>
        </p:spPr>
      </p:pic>
    </p:spTree>
    <p:extLst>
      <p:ext uri="{BB962C8B-B14F-4D97-AF65-F5344CB8AC3E}">
        <p14:creationId xmlns:p14="http://schemas.microsoft.com/office/powerpoint/2010/main" val="20585491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Relational Approach</a:t>
            </a:r>
            <a:endParaRPr lang="en-GB" dirty="0"/>
          </a:p>
        </p:txBody>
      </p:sp>
      <p:sp>
        <p:nvSpPr>
          <p:cNvPr id="3" name="Content Placeholder 2"/>
          <p:cNvSpPr>
            <a:spLocks noGrp="1"/>
          </p:cNvSpPr>
          <p:nvPr>
            <p:ph idx="1"/>
          </p:nvPr>
        </p:nvSpPr>
        <p:spPr/>
        <p:txBody>
          <a:bodyPr>
            <a:normAutofit/>
          </a:bodyPr>
          <a:lstStyle/>
          <a:p>
            <a:pPr marL="0" indent="0">
              <a:buNone/>
            </a:pPr>
            <a:r>
              <a:rPr lang="en-GB" sz="4000" b="1" dirty="0">
                <a:solidFill>
                  <a:schemeClr val="accent3"/>
                </a:solidFill>
              </a:rPr>
              <a:t>How we are with the person and </a:t>
            </a:r>
            <a:br>
              <a:rPr lang="en-GB" sz="4000" b="1" dirty="0">
                <a:solidFill>
                  <a:schemeClr val="accent3"/>
                </a:solidFill>
              </a:rPr>
            </a:br>
            <a:r>
              <a:rPr lang="en-GB" sz="4000" b="1" dirty="0">
                <a:solidFill>
                  <a:schemeClr val="accent3"/>
                </a:solidFill>
              </a:rPr>
              <a:t>how we relate to them is central.</a:t>
            </a:r>
          </a:p>
          <a:p>
            <a:pPr marL="0" indent="0">
              <a:buNone/>
            </a:pPr>
            <a:endParaRPr lang="en-GB" dirty="0"/>
          </a:p>
          <a:p>
            <a:pPr marL="0" indent="0">
              <a:buNone/>
            </a:pPr>
            <a:r>
              <a:rPr lang="en-GB" sz="4000" b="1" dirty="0">
                <a:solidFill>
                  <a:schemeClr val="accent4"/>
                </a:solidFill>
              </a:rPr>
              <a:t>7.8 years </a:t>
            </a:r>
            <a:r>
              <a:rPr lang="en-GB" dirty="0"/>
              <a:t>(average) before survivors </a:t>
            </a:r>
            <a:r>
              <a:rPr lang="en-GB" dirty="0" smtClean="0"/>
              <a:t>disclose</a:t>
            </a:r>
            <a:r>
              <a:rPr lang="en-GB" baseline="30000" dirty="0" smtClean="0"/>
              <a:t>1</a:t>
            </a:r>
            <a:endParaRPr lang="en-GB" baseline="30000" dirty="0"/>
          </a:p>
          <a:p>
            <a:pPr marL="0" indent="0">
              <a:buNone/>
            </a:pPr>
            <a:r>
              <a:rPr lang="en-GB" sz="4000" b="1" dirty="0">
                <a:solidFill>
                  <a:schemeClr val="accent4"/>
                </a:solidFill>
              </a:rPr>
              <a:t>26-28% </a:t>
            </a:r>
            <a:r>
              <a:rPr lang="en-GB" dirty="0"/>
              <a:t>of survivors never </a:t>
            </a:r>
            <a:r>
              <a:rPr lang="en-GB" dirty="0" smtClean="0"/>
              <a:t>disclose</a:t>
            </a:r>
            <a:r>
              <a:rPr lang="en-GB" baseline="30000" dirty="0" smtClean="0"/>
              <a:t>2</a:t>
            </a:r>
            <a:endParaRPr lang="en-GB" baseline="30000" dirty="0"/>
          </a:p>
          <a:p>
            <a:pPr marL="0" indent="0">
              <a:buNone/>
            </a:pPr>
            <a:r>
              <a:rPr lang="en-GB" dirty="0"/>
              <a:t>You are not expected to be an expert but you can be key in empowering abuse survivors seek help</a:t>
            </a:r>
            <a:r>
              <a:rPr lang="en-GB" dirty="0" smtClean="0"/>
              <a:t>.</a:t>
            </a:r>
          </a:p>
        </p:txBody>
      </p:sp>
      <p:sp>
        <p:nvSpPr>
          <p:cNvPr id="6" name="TextBox 5"/>
          <p:cNvSpPr txBox="1"/>
          <p:nvPr/>
        </p:nvSpPr>
        <p:spPr>
          <a:xfrm>
            <a:off x="1557557" y="5992282"/>
            <a:ext cx="6606729" cy="646331"/>
          </a:xfrm>
          <a:prstGeom prst="rect">
            <a:avLst/>
          </a:prstGeom>
          <a:noFill/>
        </p:spPr>
        <p:txBody>
          <a:bodyPr wrap="square" rtlCol="0">
            <a:spAutoFit/>
          </a:bodyPr>
          <a:lstStyle/>
          <a:p>
            <a:r>
              <a:rPr lang="en-GB" sz="1200" dirty="0" smtClean="0">
                <a:latin typeface="Candara" panose="020E0502030303020204" pitchFamily="34" charset="0"/>
              </a:rPr>
              <a:t>1. </a:t>
            </a:r>
            <a:r>
              <a:rPr lang="en-GB" sz="1200" dirty="0" err="1">
                <a:latin typeface="Candara" panose="020E0502030303020204" pitchFamily="34" charset="0"/>
              </a:rPr>
              <a:t>Allnock</a:t>
            </a:r>
            <a:r>
              <a:rPr lang="en-GB" sz="1200" dirty="0">
                <a:latin typeface="Candara" panose="020E0502030303020204" pitchFamily="34" charset="0"/>
              </a:rPr>
              <a:t>, D. and Miller, P. (2013) </a:t>
            </a:r>
            <a:r>
              <a:rPr lang="en-GB" sz="1200" i="1" dirty="0">
                <a:latin typeface="Candara" panose="020E0502030303020204" pitchFamily="34" charset="0"/>
              </a:rPr>
              <a:t>Non one noticed, no one heard: A study of disclosures of childhood abuse</a:t>
            </a:r>
            <a:r>
              <a:rPr lang="en-GB" sz="1200" dirty="0">
                <a:latin typeface="Candara" panose="020E0502030303020204" pitchFamily="34" charset="0"/>
              </a:rPr>
              <a:t>, NSPCC [online</a:t>
            </a:r>
            <a:r>
              <a:rPr lang="en-GB" sz="1200" dirty="0" smtClean="0">
                <a:latin typeface="Candara" panose="020E0502030303020204" pitchFamily="34" charset="0"/>
              </a:rPr>
              <a:t>]. 2. </a:t>
            </a:r>
            <a:r>
              <a:rPr lang="en-GB" sz="1200" dirty="0" err="1">
                <a:latin typeface="Candara" panose="020E0502030303020204" pitchFamily="34" charset="0"/>
              </a:rPr>
              <a:t>Kogan</a:t>
            </a:r>
            <a:r>
              <a:rPr lang="en-GB" sz="1200" dirty="0">
                <a:latin typeface="Candara" panose="020E0502030303020204" pitchFamily="34" charset="0"/>
              </a:rPr>
              <a:t>, S. M. (2004) ‘Disclosing unwanted sexual experiences: Results from a national sample of adolescent women’, </a:t>
            </a:r>
            <a:r>
              <a:rPr lang="en-GB" sz="1200" i="1" dirty="0">
                <a:latin typeface="Candara" panose="020E0502030303020204" pitchFamily="34" charset="0"/>
              </a:rPr>
              <a:t>Child Abuse &amp; Neglect</a:t>
            </a:r>
            <a:r>
              <a:rPr lang="en-GB" sz="1200" dirty="0">
                <a:latin typeface="Candara" panose="020E0502030303020204" pitchFamily="34" charset="0"/>
              </a:rPr>
              <a:t>, 28(2), p147–165.</a:t>
            </a:r>
          </a:p>
        </p:txBody>
      </p:sp>
      <p:pic>
        <p:nvPicPr>
          <p:cNvPr id="8" name="Picture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89653" y="1664541"/>
            <a:ext cx="1064147" cy="1296000"/>
          </a:xfrm>
          <a:prstGeom prst="rect">
            <a:avLst/>
          </a:prstGeom>
        </p:spPr>
      </p:pic>
      <p:pic>
        <p:nvPicPr>
          <p:cNvPr id="7" name="Picture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38486" y="1664541"/>
            <a:ext cx="1064147" cy="1296000"/>
          </a:xfrm>
          <a:prstGeom prst="rect">
            <a:avLst/>
          </a:prstGeom>
        </p:spPr>
      </p:pic>
    </p:spTree>
    <p:extLst>
      <p:ext uri="{BB962C8B-B14F-4D97-AF65-F5344CB8AC3E}">
        <p14:creationId xmlns:p14="http://schemas.microsoft.com/office/powerpoint/2010/main" val="37549551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Handling Disclosures</a:t>
            </a:r>
            <a:endParaRPr lang="en-GB" dirty="0"/>
          </a:p>
        </p:txBody>
      </p:sp>
      <p:sp>
        <p:nvSpPr>
          <p:cNvPr id="3" name="Content Placeholder 2"/>
          <p:cNvSpPr>
            <a:spLocks noGrp="1"/>
          </p:cNvSpPr>
          <p:nvPr>
            <p:ph idx="1"/>
          </p:nvPr>
        </p:nvSpPr>
        <p:spPr/>
        <p:txBody>
          <a:bodyPr/>
          <a:lstStyle/>
          <a:p>
            <a:endParaRPr lang="en-GB"/>
          </a:p>
        </p:txBody>
      </p:sp>
      <p:graphicFrame>
        <p:nvGraphicFramePr>
          <p:cNvPr id="4" name="Diagram 3"/>
          <p:cNvGraphicFramePr/>
          <p:nvPr>
            <p:extLst>
              <p:ext uri="{D42A27DB-BD31-4B8C-83A1-F6EECF244321}">
                <p14:modId xmlns:p14="http://schemas.microsoft.com/office/powerpoint/2010/main" val="1822255691"/>
              </p:ext>
            </p:extLst>
          </p:nvPr>
        </p:nvGraphicFramePr>
        <p:xfrm>
          <a:off x="842962" y="1690688"/>
          <a:ext cx="9168943"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557557" y="5992282"/>
            <a:ext cx="6606729" cy="461665"/>
          </a:xfrm>
          <a:prstGeom prst="rect">
            <a:avLst/>
          </a:prstGeom>
          <a:noFill/>
        </p:spPr>
        <p:txBody>
          <a:bodyPr wrap="square" rtlCol="0">
            <a:spAutoFit/>
          </a:bodyPr>
          <a:lstStyle/>
          <a:p>
            <a:r>
              <a:rPr lang="en-GB" sz="1200" dirty="0">
                <a:latin typeface="Candara" panose="020E0502030303020204" pitchFamily="34" charset="0"/>
              </a:rPr>
              <a:t>Universities Scotland (2018) </a:t>
            </a:r>
            <a:r>
              <a:rPr lang="en-GB" sz="1200" i="1" dirty="0">
                <a:latin typeface="Candara" panose="020E0502030303020204" pitchFamily="34" charset="0"/>
              </a:rPr>
              <a:t>Psychological, emotional, physical and sexual abuse can take many forms</a:t>
            </a:r>
            <a:r>
              <a:rPr lang="en-GB" sz="1200" dirty="0">
                <a:latin typeface="Candara" panose="020E0502030303020204" pitchFamily="34" charset="0"/>
              </a:rPr>
              <a:t> [online]. Available at: https://www.endgbv.uk/</a:t>
            </a:r>
          </a:p>
        </p:txBody>
      </p:sp>
    </p:spTree>
    <p:extLst>
      <p:ext uri="{BB962C8B-B14F-4D97-AF65-F5344CB8AC3E}">
        <p14:creationId xmlns:p14="http://schemas.microsoft.com/office/powerpoint/2010/main" val="29555726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838200" y="1825625"/>
            <a:ext cx="10515600" cy="4351338"/>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82775" indent="0">
              <a:buNone/>
            </a:pPr>
            <a:r>
              <a:rPr lang="en-GB" dirty="0" smtClean="0"/>
              <a:t>During </a:t>
            </a:r>
            <a:r>
              <a:rPr lang="en-GB" dirty="0"/>
              <a:t>a group </a:t>
            </a:r>
            <a:r>
              <a:rPr lang="en-GB" dirty="0" smtClean="0"/>
              <a:t>discussion, a student in your </a:t>
            </a:r>
            <a:br>
              <a:rPr lang="en-GB" dirty="0" smtClean="0"/>
            </a:br>
            <a:r>
              <a:rPr lang="en-GB" dirty="0" smtClean="0"/>
              <a:t>TSII group discloses: </a:t>
            </a:r>
          </a:p>
        </p:txBody>
      </p:sp>
      <p:sp>
        <p:nvSpPr>
          <p:cNvPr id="16" name="Round Diagonal Corner Rectangle 15"/>
          <p:cNvSpPr>
            <a:spLocks/>
          </p:cNvSpPr>
          <p:nvPr/>
        </p:nvSpPr>
        <p:spPr>
          <a:xfrm>
            <a:off x="2604000" y="2790278"/>
            <a:ext cx="6984000" cy="32400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72000" tIns="36000" rIns="72000" bIns="36000" anchor="ctr">
            <a:spAutoFit/>
          </a:bodyPr>
          <a:lstStyle/>
          <a:p>
            <a:pPr>
              <a:defRPr/>
            </a:pPr>
            <a:r>
              <a:rPr lang="en-GB" sz="2400" dirty="0">
                <a:solidFill>
                  <a:schemeClr val="bg1"/>
                </a:solidFill>
                <a:latin typeface="Candara" panose="020E0502030303020204" pitchFamily="34" charset="0"/>
                <a:ea typeface="Arial" pitchFamily="-1" charset="0"/>
                <a:cs typeface="Arial" pitchFamily="-1" charset="0"/>
              </a:rPr>
              <a:t>“A friend and I were on the bus the other evening. A big group of lads in sports tops got on the bus. They were singing songs and laughing. A couple of people in the group started shouting to some of the other people on the bus “nice tits love, you’d get a raping” “Yeah I’d rape that”.  The people they were talking to looked uncomfortable but did not engage with the group of lads.”</a:t>
            </a:r>
          </a:p>
        </p:txBody>
      </p:sp>
      <p:sp>
        <p:nvSpPr>
          <p:cNvPr id="2" name="Title 1"/>
          <p:cNvSpPr>
            <a:spLocks noGrp="1"/>
          </p:cNvSpPr>
          <p:nvPr>
            <p:ph type="title"/>
          </p:nvPr>
        </p:nvSpPr>
        <p:spPr/>
        <p:txBody>
          <a:bodyPr/>
          <a:lstStyle/>
          <a:p>
            <a:r>
              <a:rPr lang="en-GB" dirty="0" smtClean="0"/>
              <a:t>Managing Discussions Based on </a:t>
            </a:r>
            <a:br>
              <a:rPr lang="en-GB" dirty="0" smtClean="0"/>
            </a:br>
            <a:r>
              <a:rPr lang="en-GB" dirty="0" smtClean="0"/>
              <a:t>Personal Experience</a:t>
            </a:r>
            <a:endParaRPr lang="en-GB" dirty="0"/>
          </a:p>
        </p:txBody>
      </p:sp>
      <p:sp>
        <p:nvSpPr>
          <p:cNvPr id="6" name="Rounded Rectangular Callout 5"/>
          <p:cNvSpPr/>
          <p:nvPr/>
        </p:nvSpPr>
        <p:spPr>
          <a:xfrm>
            <a:off x="565925" y="1825625"/>
            <a:ext cx="2201129" cy="936000"/>
          </a:xfrm>
          <a:prstGeom prst="wedgeRoundRectCallout">
            <a:avLst>
              <a:gd name="adj1" fmla="val 67092"/>
              <a:gd name="adj2" fmla="val 57531"/>
              <a:gd name="adj3" fmla="val 16667"/>
            </a:avLst>
          </a:prstGeom>
          <a:solidFill>
            <a:schemeClr val="accent3"/>
          </a:solidFill>
          <a:ln>
            <a:solidFill>
              <a:schemeClr val="accent3">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GB" sz="2400" dirty="0">
                <a:solidFill>
                  <a:schemeClr val="bg1"/>
                </a:solidFill>
                <a:latin typeface="Candara" panose="020E0502030303020204" pitchFamily="34" charset="0"/>
              </a:rPr>
              <a:t>How did it make you feel</a:t>
            </a:r>
            <a:r>
              <a:rPr lang="en-GB" sz="2400" dirty="0" smtClean="0">
                <a:solidFill>
                  <a:schemeClr val="bg1"/>
                </a:solidFill>
                <a:latin typeface="Candara" panose="020E0502030303020204" pitchFamily="34" charset="0"/>
              </a:rPr>
              <a:t>?</a:t>
            </a:r>
          </a:p>
        </p:txBody>
      </p:sp>
      <p:sp>
        <p:nvSpPr>
          <p:cNvPr id="7" name="Rounded Rectangular Callout 6"/>
          <p:cNvSpPr/>
          <p:nvPr/>
        </p:nvSpPr>
        <p:spPr>
          <a:xfrm>
            <a:off x="8963610" y="1216855"/>
            <a:ext cx="2625865" cy="936000"/>
          </a:xfrm>
          <a:prstGeom prst="wedgeRoundRectCallout">
            <a:avLst>
              <a:gd name="adj1" fmla="val -46353"/>
              <a:gd name="adj2" fmla="val 102669"/>
              <a:gd name="adj3" fmla="val 16667"/>
            </a:avLst>
          </a:prstGeom>
          <a:solidFill>
            <a:schemeClr val="accent3"/>
          </a:solidFill>
          <a:ln>
            <a:solidFill>
              <a:schemeClr val="accent3">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GB" sz="2400" dirty="0" smtClean="0">
                <a:solidFill>
                  <a:schemeClr val="bg1"/>
                </a:solidFill>
                <a:latin typeface="Candara" panose="020E0502030303020204" pitchFamily="34" charset="0"/>
              </a:rPr>
              <a:t>How </a:t>
            </a:r>
            <a:r>
              <a:rPr lang="en-GB" sz="2400" dirty="0">
                <a:solidFill>
                  <a:schemeClr val="bg1"/>
                </a:solidFill>
                <a:latin typeface="Candara" panose="020E0502030303020204" pitchFamily="34" charset="0"/>
              </a:rPr>
              <a:t>did people around you react</a:t>
            </a:r>
            <a:r>
              <a:rPr lang="en-GB" sz="2400" dirty="0" smtClean="0">
                <a:solidFill>
                  <a:schemeClr val="bg1"/>
                </a:solidFill>
                <a:latin typeface="Candara" panose="020E0502030303020204" pitchFamily="34" charset="0"/>
              </a:rPr>
              <a:t>?</a:t>
            </a:r>
          </a:p>
        </p:txBody>
      </p:sp>
      <p:sp>
        <p:nvSpPr>
          <p:cNvPr id="8" name="Rounded Rectangular Callout 7"/>
          <p:cNvSpPr/>
          <p:nvPr/>
        </p:nvSpPr>
        <p:spPr>
          <a:xfrm>
            <a:off x="8401800" y="2960410"/>
            <a:ext cx="2952000" cy="1260000"/>
          </a:xfrm>
          <a:prstGeom prst="wedgeRoundRectCallout">
            <a:avLst>
              <a:gd name="adj1" fmla="val -70667"/>
              <a:gd name="adj2" fmla="val 24937"/>
              <a:gd name="adj3" fmla="val 16667"/>
            </a:avLst>
          </a:prstGeom>
          <a:solidFill>
            <a:schemeClr val="accent3"/>
          </a:solidFill>
          <a:ln>
            <a:solidFill>
              <a:schemeClr val="accent3">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GB" sz="2400" dirty="0" smtClean="0">
                <a:solidFill>
                  <a:schemeClr val="bg1"/>
                </a:solidFill>
                <a:latin typeface="Candara" panose="020E0502030303020204" pitchFamily="34" charset="0"/>
              </a:rPr>
              <a:t>What </a:t>
            </a:r>
            <a:r>
              <a:rPr lang="en-GB" sz="2400" dirty="0">
                <a:solidFill>
                  <a:schemeClr val="bg1"/>
                </a:solidFill>
                <a:latin typeface="Candara" panose="020E0502030303020204" pitchFamily="34" charset="0"/>
              </a:rPr>
              <a:t>consequences did you or others </a:t>
            </a:r>
            <a:r>
              <a:rPr lang="en-GB" sz="2400" dirty="0" smtClean="0">
                <a:solidFill>
                  <a:schemeClr val="bg1"/>
                </a:solidFill>
                <a:latin typeface="Candara" panose="020E0502030303020204" pitchFamily="34" charset="0"/>
              </a:rPr>
              <a:t>experience?</a:t>
            </a:r>
          </a:p>
        </p:txBody>
      </p:sp>
      <p:sp>
        <p:nvSpPr>
          <p:cNvPr id="9" name="Rounded Rectangular Callout 8"/>
          <p:cNvSpPr/>
          <p:nvPr/>
        </p:nvSpPr>
        <p:spPr>
          <a:xfrm>
            <a:off x="8401800" y="4642460"/>
            <a:ext cx="3348000" cy="1260000"/>
          </a:xfrm>
          <a:prstGeom prst="wedgeRoundRectCallout">
            <a:avLst>
              <a:gd name="adj1" fmla="val -73428"/>
              <a:gd name="adj2" fmla="val -51918"/>
              <a:gd name="adj3" fmla="val 16667"/>
            </a:avLst>
          </a:prstGeom>
          <a:solidFill>
            <a:schemeClr val="accent3"/>
          </a:solidFill>
          <a:ln>
            <a:solidFill>
              <a:schemeClr val="accent3">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GB" sz="2400" dirty="0" smtClean="0">
                <a:solidFill>
                  <a:schemeClr val="bg1"/>
                </a:solidFill>
                <a:latin typeface="Candara" panose="020E0502030303020204" pitchFamily="34" charset="0"/>
              </a:rPr>
              <a:t>What </a:t>
            </a:r>
            <a:r>
              <a:rPr lang="en-GB" sz="2400" dirty="0">
                <a:solidFill>
                  <a:schemeClr val="bg1"/>
                </a:solidFill>
                <a:latin typeface="Candara" panose="020E0502030303020204" pitchFamily="34" charset="0"/>
              </a:rPr>
              <a:t>would you have liked to have happened in the best scenario</a:t>
            </a:r>
            <a:r>
              <a:rPr lang="en-GB" sz="2400" dirty="0" smtClean="0">
                <a:solidFill>
                  <a:schemeClr val="bg1"/>
                </a:solidFill>
                <a:latin typeface="Candara" panose="020E0502030303020204" pitchFamily="34" charset="0"/>
              </a:rPr>
              <a:t>?</a:t>
            </a:r>
          </a:p>
        </p:txBody>
      </p:sp>
      <p:sp>
        <p:nvSpPr>
          <p:cNvPr id="10" name="Rounded Rectangular Callout 9"/>
          <p:cNvSpPr/>
          <p:nvPr/>
        </p:nvSpPr>
        <p:spPr>
          <a:xfrm>
            <a:off x="838200" y="3084118"/>
            <a:ext cx="2592000" cy="936000"/>
          </a:xfrm>
          <a:prstGeom prst="wedgeRoundRectCallout">
            <a:avLst>
              <a:gd name="adj1" fmla="val 84674"/>
              <a:gd name="adj2" fmla="val 33949"/>
              <a:gd name="adj3" fmla="val 16667"/>
            </a:avLst>
          </a:prstGeom>
          <a:solidFill>
            <a:schemeClr val="accent3"/>
          </a:solidFill>
          <a:ln>
            <a:solidFill>
              <a:schemeClr val="accent3">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GB" sz="2400" dirty="0" smtClean="0">
                <a:solidFill>
                  <a:schemeClr val="bg1"/>
                </a:solidFill>
                <a:latin typeface="Candara" panose="020E0502030303020204" pitchFamily="34" charset="0"/>
              </a:rPr>
              <a:t>How </a:t>
            </a:r>
            <a:r>
              <a:rPr lang="en-GB" sz="2400" dirty="0">
                <a:solidFill>
                  <a:schemeClr val="bg1"/>
                </a:solidFill>
                <a:latin typeface="Candara" panose="020E0502030303020204" pitchFamily="34" charset="0"/>
              </a:rPr>
              <a:t>does it make the </a:t>
            </a:r>
            <a:r>
              <a:rPr lang="en-GB" sz="2400" dirty="0" smtClean="0">
                <a:solidFill>
                  <a:schemeClr val="bg1"/>
                </a:solidFill>
                <a:latin typeface="Candara" panose="020E0502030303020204" pitchFamily="34" charset="0"/>
              </a:rPr>
              <a:t>group </a:t>
            </a:r>
            <a:r>
              <a:rPr lang="en-GB" sz="2400" dirty="0">
                <a:solidFill>
                  <a:schemeClr val="bg1"/>
                </a:solidFill>
                <a:latin typeface="Candara" panose="020E0502030303020204" pitchFamily="34" charset="0"/>
              </a:rPr>
              <a:t>feel</a:t>
            </a:r>
            <a:r>
              <a:rPr lang="en-GB" sz="2400" dirty="0" smtClean="0">
                <a:solidFill>
                  <a:schemeClr val="bg1"/>
                </a:solidFill>
                <a:latin typeface="Candara" panose="020E0502030303020204" pitchFamily="34" charset="0"/>
              </a:rPr>
              <a:t>?</a:t>
            </a:r>
          </a:p>
        </p:txBody>
      </p:sp>
      <p:sp>
        <p:nvSpPr>
          <p:cNvPr id="11" name="Rounded Rectangular Callout 10"/>
          <p:cNvSpPr/>
          <p:nvPr/>
        </p:nvSpPr>
        <p:spPr>
          <a:xfrm>
            <a:off x="565925" y="4410278"/>
            <a:ext cx="2592000" cy="1260000"/>
          </a:xfrm>
          <a:prstGeom prst="wedgeRoundRectCallout">
            <a:avLst>
              <a:gd name="adj1" fmla="val 80299"/>
              <a:gd name="adj2" fmla="val -34958"/>
              <a:gd name="adj3" fmla="val 16667"/>
            </a:avLst>
          </a:prstGeom>
          <a:solidFill>
            <a:schemeClr val="accent3"/>
          </a:solidFill>
          <a:ln>
            <a:solidFill>
              <a:schemeClr val="accent3">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GB" sz="2400" dirty="0" smtClean="0">
                <a:solidFill>
                  <a:schemeClr val="bg1"/>
                </a:solidFill>
                <a:latin typeface="Candara" panose="020E0502030303020204" pitchFamily="34" charset="0"/>
              </a:rPr>
              <a:t>How </a:t>
            </a:r>
            <a:r>
              <a:rPr lang="en-GB" sz="2400" dirty="0">
                <a:solidFill>
                  <a:schemeClr val="bg1"/>
                </a:solidFill>
                <a:latin typeface="Candara" panose="020E0502030303020204" pitchFamily="34" charset="0"/>
              </a:rPr>
              <a:t>would they have reacted in a similar </a:t>
            </a:r>
            <a:r>
              <a:rPr lang="en-GB" sz="2400" dirty="0" smtClean="0">
                <a:solidFill>
                  <a:schemeClr val="bg1"/>
                </a:solidFill>
                <a:latin typeface="Candara" panose="020E0502030303020204" pitchFamily="34" charset="0"/>
              </a:rPr>
              <a:t>situation?</a:t>
            </a:r>
          </a:p>
        </p:txBody>
      </p:sp>
      <p:sp>
        <p:nvSpPr>
          <p:cNvPr id="12" name="Rounded Rectangular Callout 11"/>
          <p:cNvSpPr/>
          <p:nvPr/>
        </p:nvSpPr>
        <p:spPr>
          <a:xfrm>
            <a:off x="3711900" y="5434460"/>
            <a:ext cx="3924000" cy="936000"/>
          </a:xfrm>
          <a:prstGeom prst="wedgeRoundRectCallout">
            <a:avLst>
              <a:gd name="adj1" fmla="val 19970"/>
              <a:gd name="adj2" fmla="val -94307"/>
              <a:gd name="adj3" fmla="val 16667"/>
            </a:avLst>
          </a:prstGeom>
          <a:solidFill>
            <a:schemeClr val="accent3"/>
          </a:solidFill>
          <a:ln>
            <a:solidFill>
              <a:schemeClr val="accent3">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GB" sz="2400" dirty="0" smtClean="0">
                <a:solidFill>
                  <a:schemeClr val="bg1"/>
                </a:solidFill>
                <a:latin typeface="Candara" panose="020E0502030303020204" pitchFamily="34" charset="0"/>
              </a:rPr>
              <a:t>What </a:t>
            </a:r>
            <a:r>
              <a:rPr lang="en-GB" sz="2400" dirty="0">
                <a:solidFill>
                  <a:schemeClr val="bg1"/>
                </a:solidFill>
                <a:latin typeface="Candara" panose="020E0502030303020204" pitchFamily="34" charset="0"/>
              </a:rPr>
              <a:t>tools of the bystander training can be applied?</a:t>
            </a:r>
          </a:p>
        </p:txBody>
      </p:sp>
    </p:spTree>
    <p:extLst>
      <p:ext uri="{BB962C8B-B14F-4D97-AF65-F5344CB8AC3E}">
        <p14:creationId xmlns:p14="http://schemas.microsoft.com/office/powerpoint/2010/main" val="267849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Responding to Disclosures of Risk of Serious Harm</a:t>
            </a:r>
            <a:endParaRPr lang="en-GB" dirty="0"/>
          </a:p>
        </p:txBody>
      </p:sp>
      <p:sp>
        <p:nvSpPr>
          <p:cNvPr id="3" name="Content Placeholder 2"/>
          <p:cNvSpPr>
            <a:spLocks noGrp="1"/>
          </p:cNvSpPr>
          <p:nvPr>
            <p:ph idx="1"/>
          </p:nvPr>
        </p:nvSpPr>
        <p:spPr/>
        <p:txBody>
          <a:bodyPr>
            <a:normAutofit/>
          </a:bodyPr>
          <a:lstStyle/>
          <a:p>
            <a:pPr marL="0" indent="0">
              <a:buNone/>
            </a:pPr>
            <a:r>
              <a:rPr lang="en-GB" sz="4000" b="1" dirty="0">
                <a:solidFill>
                  <a:schemeClr val="accent3"/>
                </a:solidFill>
              </a:rPr>
              <a:t>Only if the person or someone they mention is at </a:t>
            </a:r>
            <a:r>
              <a:rPr lang="en-GB" sz="4000" b="1" dirty="0">
                <a:solidFill>
                  <a:schemeClr val="tx2"/>
                </a:solidFill>
              </a:rPr>
              <a:t>risk of serious harm </a:t>
            </a:r>
            <a:r>
              <a:rPr lang="en-GB" sz="4000" b="1" dirty="0">
                <a:solidFill>
                  <a:schemeClr val="accent3"/>
                </a:solidFill>
              </a:rPr>
              <a:t>do you tell anyone else and only do so in discussion and agreement with the person who has disclosed.</a:t>
            </a:r>
          </a:p>
        </p:txBody>
      </p:sp>
    </p:spTree>
    <p:extLst>
      <p:ext uri="{BB962C8B-B14F-4D97-AF65-F5344CB8AC3E}">
        <p14:creationId xmlns:p14="http://schemas.microsoft.com/office/powerpoint/2010/main" val="16878843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Responding to Disclosures of GBV</a:t>
            </a:r>
            <a:endParaRPr lang="en-GB" dirty="0"/>
          </a:p>
        </p:txBody>
      </p:sp>
      <p:sp>
        <p:nvSpPr>
          <p:cNvPr id="3" name="Content Placeholder 2"/>
          <p:cNvSpPr>
            <a:spLocks noGrp="1"/>
          </p:cNvSpPr>
          <p:nvPr>
            <p:ph idx="1"/>
          </p:nvPr>
        </p:nvSpPr>
        <p:spPr/>
        <p:txBody>
          <a:bodyPr/>
          <a:lstStyle/>
          <a:p>
            <a:endParaRPr lang="en-GB"/>
          </a:p>
        </p:txBody>
      </p:sp>
      <p:sp>
        <p:nvSpPr>
          <p:cNvPr id="4" name="Round Diagonal Corner Rectangle 3"/>
          <p:cNvSpPr/>
          <p:nvPr/>
        </p:nvSpPr>
        <p:spPr>
          <a:xfrm>
            <a:off x="2983709" y="1806660"/>
            <a:ext cx="2520000" cy="1728000"/>
          </a:xfrm>
          <a:prstGeom prst="round2Diag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90000" tIns="36000" rIns="90000" bIns="36000" anchor="t">
            <a:spAutoFit/>
          </a:bodyPr>
          <a:lstStyle/>
          <a:p>
            <a:pPr algn="ctr">
              <a:defRPr/>
            </a:pPr>
            <a:r>
              <a:rPr lang="en-GB" sz="2400" dirty="0">
                <a:latin typeface="Candara" panose="020E0502030303020204" pitchFamily="34" charset="0"/>
              </a:rPr>
              <a:t>Do not offer or agree to arrange support for them.</a:t>
            </a:r>
            <a:endParaRPr lang="en-GB" sz="2000" dirty="0">
              <a:solidFill>
                <a:schemeClr val="bg1"/>
              </a:solidFill>
              <a:latin typeface="Candara" panose="020E0502030303020204" pitchFamily="34" charset="0"/>
            </a:endParaRPr>
          </a:p>
        </p:txBody>
      </p:sp>
      <p:sp>
        <p:nvSpPr>
          <p:cNvPr id="5" name="Round Diagonal Corner Rectangle 4"/>
          <p:cNvSpPr/>
          <p:nvPr/>
        </p:nvSpPr>
        <p:spPr>
          <a:xfrm>
            <a:off x="5870691" y="1806660"/>
            <a:ext cx="3024000" cy="1728000"/>
          </a:xfrm>
          <a:prstGeom prst="round2Diag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90000" tIns="36000" rIns="90000" bIns="36000" anchor="t">
            <a:spAutoFit/>
          </a:bodyPr>
          <a:lstStyle/>
          <a:p>
            <a:pPr algn="ctr">
              <a:defRPr/>
            </a:pPr>
            <a:r>
              <a:rPr lang="en-GB" sz="2400" b="1" dirty="0">
                <a:solidFill>
                  <a:schemeClr val="accent6">
                    <a:lumMod val="50000"/>
                  </a:schemeClr>
                </a:solidFill>
                <a:latin typeface="Candara" panose="020E0502030303020204" pitchFamily="34" charset="0"/>
              </a:rPr>
              <a:t>Do not offer counselling or discuss the person’s </a:t>
            </a:r>
            <a:r>
              <a:rPr lang="en-GB" sz="2400" b="1" dirty="0" smtClean="0">
                <a:solidFill>
                  <a:schemeClr val="accent6">
                    <a:lumMod val="50000"/>
                  </a:schemeClr>
                </a:solidFill>
                <a:latin typeface="Candara" panose="020E0502030303020204" pitchFamily="34" charset="0"/>
              </a:rPr>
              <a:t>experience.</a:t>
            </a:r>
            <a:endParaRPr lang="en-GB" sz="2000" b="1" dirty="0">
              <a:solidFill>
                <a:schemeClr val="accent6">
                  <a:lumMod val="50000"/>
                </a:schemeClr>
              </a:solidFill>
              <a:latin typeface="Candara" panose="020E0502030303020204" pitchFamily="34" charset="0"/>
            </a:endParaRPr>
          </a:p>
        </p:txBody>
      </p:sp>
      <p:sp>
        <p:nvSpPr>
          <p:cNvPr id="7" name="Round Diagonal Corner Rectangle 6"/>
          <p:cNvSpPr/>
          <p:nvPr/>
        </p:nvSpPr>
        <p:spPr>
          <a:xfrm>
            <a:off x="4470400" y="4036324"/>
            <a:ext cx="4424291" cy="1728000"/>
          </a:xfrm>
          <a:prstGeom prst="round2Diag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90000" tIns="36000" rIns="90000" bIns="36000" anchor="t">
            <a:spAutoFit/>
          </a:bodyPr>
          <a:lstStyle/>
          <a:p>
            <a:pPr lvl="0" algn="ctr">
              <a:defRPr/>
            </a:pPr>
            <a:r>
              <a:rPr lang="en-GB" sz="2400" b="1" dirty="0">
                <a:solidFill>
                  <a:schemeClr val="accent6">
                    <a:lumMod val="50000"/>
                  </a:schemeClr>
                </a:solidFill>
                <a:latin typeface="Candara" panose="020E0502030303020204" pitchFamily="34" charset="0"/>
              </a:rPr>
              <a:t>If a perpetrator is </a:t>
            </a:r>
            <a:r>
              <a:rPr lang="en-GB" sz="2400" b="1" dirty="0" smtClean="0">
                <a:solidFill>
                  <a:schemeClr val="accent6">
                    <a:lumMod val="50000"/>
                  </a:schemeClr>
                </a:solidFill>
                <a:latin typeface="Candara" panose="020E0502030303020204" pitchFamily="34" charset="0"/>
              </a:rPr>
              <a:t>named, explain </a:t>
            </a:r>
            <a:r>
              <a:rPr lang="en-GB" sz="2400" b="1" dirty="0">
                <a:solidFill>
                  <a:schemeClr val="accent6">
                    <a:lumMod val="50000"/>
                  </a:schemeClr>
                </a:solidFill>
                <a:latin typeface="Candara" panose="020E0502030303020204" pitchFamily="34" charset="0"/>
              </a:rPr>
              <a:t>that you will </a:t>
            </a:r>
            <a:r>
              <a:rPr lang="en-GB" sz="2400" b="1" dirty="0" smtClean="0">
                <a:solidFill>
                  <a:schemeClr val="accent6">
                    <a:lumMod val="50000"/>
                  </a:schemeClr>
                </a:solidFill>
                <a:latin typeface="Candara" panose="020E0502030303020204" pitchFamily="34" charset="0"/>
              </a:rPr>
              <a:t>speak </a:t>
            </a:r>
            <a:r>
              <a:rPr lang="en-GB" sz="2400" b="1" dirty="0">
                <a:solidFill>
                  <a:schemeClr val="accent6">
                    <a:lumMod val="50000"/>
                  </a:schemeClr>
                </a:solidFill>
                <a:latin typeface="Candara" panose="020E0502030303020204" pitchFamily="34" charset="0"/>
              </a:rPr>
              <a:t>to your line manager and ask </a:t>
            </a:r>
            <a:r>
              <a:rPr lang="en-GB" sz="2400" b="1" dirty="0" smtClean="0">
                <a:solidFill>
                  <a:schemeClr val="accent6">
                    <a:lumMod val="50000"/>
                  </a:schemeClr>
                </a:solidFill>
                <a:latin typeface="Candara" panose="020E0502030303020204" pitchFamily="34" charset="0"/>
              </a:rPr>
              <a:t>person for </a:t>
            </a:r>
            <a:r>
              <a:rPr lang="en-GB" sz="2400" b="1" dirty="0">
                <a:solidFill>
                  <a:schemeClr val="accent6">
                    <a:lumMod val="50000"/>
                  </a:schemeClr>
                </a:solidFill>
                <a:latin typeface="Candara" panose="020E0502030303020204" pitchFamily="34" charset="0"/>
              </a:rPr>
              <a:t>contact </a:t>
            </a:r>
            <a:r>
              <a:rPr lang="en-GB" sz="2400" b="1" dirty="0" smtClean="0">
                <a:solidFill>
                  <a:schemeClr val="accent6">
                    <a:lumMod val="50000"/>
                  </a:schemeClr>
                </a:solidFill>
                <a:latin typeface="Candara" panose="020E0502030303020204" pitchFamily="34" charset="0"/>
              </a:rPr>
              <a:t>details.</a:t>
            </a:r>
            <a:endParaRPr lang="en-GB" sz="2400" b="1" dirty="0">
              <a:solidFill>
                <a:schemeClr val="accent6">
                  <a:lumMod val="50000"/>
                </a:schemeClr>
              </a:solidFill>
              <a:latin typeface="Candara" panose="020E0502030303020204" pitchFamily="34" charset="0"/>
            </a:endParaRPr>
          </a:p>
        </p:txBody>
      </p:sp>
      <p:sp>
        <p:nvSpPr>
          <p:cNvPr id="8" name="Round Diagonal Corner Rectangle 7"/>
          <p:cNvSpPr/>
          <p:nvPr/>
        </p:nvSpPr>
        <p:spPr>
          <a:xfrm>
            <a:off x="838200" y="4024762"/>
            <a:ext cx="3420000" cy="1728000"/>
          </a:xfrm>
          <a:prstGeom prst="round2Diag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90000" tIns="36000" rIns="90000" bIns="36000" anchor="t">
            <a:spAutoFit/>
          </a:bodyPr>
          <a:lstStyle/>
          <a:p>
            <a:pPr lvl="0" algn="ctr">
              <a:defRPr/>
            </a:pPr>
            <a:r>
              <a:rPr lang="en-GB" sz="2400" dirty="0" smtClean="0">
                <a:solidFill>
                  <a:schemeClr val="bg1"/>
                </a:solidFill>
                <a:latin typeface="Candara" panose="020E0502030303020204" pitchFamily="34" charset="0"/>
              </a:rPr>
              <a:t>In agreement, keep </a:t>
            </a:r>
            <a:r>
              <a:rPr lang="en-GB" sz="2400" dirty="0">
                <a:solidFill>
                  <a:schemeClr val="bg1"/>
                </a:solidFill>
                <a:latin typeface="Candara" panose="020E0502030303020204" pitchFamily="34" charset="0"/>
              </a:rPr>
              <a:t>a brief </a:t>
            </a:r>
            <a:r>
              <a:rPr lang="en-GB" sz="2400" dirty="0" smtClean="0">
                <a:solidFill>
                  <a:schemeClr val="bg1"/>
                </a:solidFill>
                <a:latin typeface="Candara" panose="020E0502030303020204" pitchFamily="34" charset="0"/>
              </a:rPr>
              <a:t>anonymous record </a:t>
            </a:r>
            <a:r>
              <a:rPr lang="en-GB" sz="2400" dirty="0">
                <a:solidFill>
                  <a:schemeClr val="bg1"/>
                </a:solidFill>
                <a:latin typeface="Candara" panose="020E0502030303020204" pitchFamily="34" charset="0"/>
              </a:rPr>
              <a:t>of the </a:t>
            </a:r>
            <a:r>
              <a:rPr lang="en-GB" sz="2400" dirty="0" smtClean="0">
                <a:solidFill>
                  <a:schemeClr val="bg1"/>
                </a:solidFill>
                <a:latin typeface="Candara" panose="020E0502030303020204" pitchFamily="34" charset="0"/>
              </a:rPr>
              <a:t>disclosure in a secure folder.</a:t>
            </a:r>
            <a:endParaRPr lang="en-GB" sz="2400" dirty="0">
              <a:solidFill>
                <a:schemeClr val="bg1"/>
              </a:solidFill>
              <a:latin typeface="Candara" panose="020E0502030303020204" pitchFamily="34" charset="0"/>
            </a:endParaRPr>
          </a:p>
        </p:txBody>
      </p:sp>
      <p:sp>
        <p:nvSpPr>
          <p:cNvPr id="9" name="Round Diagonal Corner Rectangle 8"/>
          <p:cNvSpPr/>
          <p:nvPr/>
        </p:nvSpPr>
        <p:spPr>
          <a:xfrm>
            <a:off x="852727" y="1806660"/>
            <a:ext cx="1764000" cy="1728000"/>
          </a:xfrm>
          <a:prstGeom prst="round2Diag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90000" tIns="36000" rIns="90000" bIns="36000" anchor="ctr">
            <a:spAutoFit/>
          </a:bodyPr>
          <a:lstStyle/>
          <a:p>
            <a:pPr algn="ctr">
              <a:defRPr/>
            </a:pPr>
            <a:r>
              <a:rPr lang="en-GB" sz="2400" b="1" dirty="0" smtClean="0">
                <a:solidFill>
                  <a:schemeClr val="accent6">
                    <a:lumMod val="50000"/>
                  </a:schemeClr>
                </a:solidFill>
                <a:latin typeface="Candara" panose="020E0502030303020204" pitchFamily="34" charset="0"/>
              </a:rPr>
              <a:t>Do </a:t>
            </a:r>
            <a:r>
              <a:rPr lang="en-GB" sz="2400" b="1" dirty="0">
                <a:solidFill>
                  <a:schemeClr val="accent6">
                    <a:lumMod val="50000"/>
                  </a:schemeClr>
                </a:solidFill>
                <a:latin typeface="Candara" panose="020E0502030303020204" pitchFamily="34" charset="0"/>
              </a:rPr>
              <a:t>not ask for more details</a:t>
            </a:r>
            <a:r>
              <a:rPr lang="en-GB" sz="2400" b="1" dirty="0" smtClean="0">
                <a:solidFill>
                  <a:schemeClr val="accent6">
                    <a:lumMod val="50000"/>
                  </a:schemeClr>
                </a:solidFill>
                <a:latin typeface="Candara" panose="020E0502030303020204" pitchFamily="34" charset="0"/>
              </a:rPr>
              <a:t>.</a:t>
            </a:r>
          </a:p>
        </p:txBody>
      </p:sp>
    </p:spTree>
    <p:extLst>
      <p:ext uri="{BB962C8B-B14F-4D97-AF65-F5344CB8AC3E}">
        <p14:creationId xmlns:p14="http://schemas.microsoft.com/office/powerpoint/2010/main" val="1575837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Disclosure Protocol</a:t>
            </a:r>
            <a:endParaRPr lang="en-GB" dirty="0"/>
          </a:p>
        </p:txBody>
      </p:sp>
      <p:sp>
        <p:nvSpPr>
          <p:cNvPr id="5" name="Right Arrow 4"/>
          <p:cNvSpPr/>
          <p:nvPr/>
        </p:nvSpPr>
        <p:spPr>
          <a:xfrm>
            <a:off x="838200" y="1321722"/>
            <a:ext cx="10748749" cy="4333875"/>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Rounded Rectangle 5"/>
          <p:cNvSpPr/>
          <p:nvPr/>
        </p:nvSpPr>
        <p:spPr>
          <a:xfrm>
            <a:off x="991615" y="2600310"/>
            <a:ext cx="1080000" cy="1764000"/>
          </a:xfrm>
          <a:prstGeom prst="roundRect">
            <a:avLst/>
          </a:prstGeom>
          <a:solidFill>
            <a:schemeClr val="tx2">
              <a:lumMod val="75000"/>
            </a:schemeClr>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en-GB" sz="10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Explicitly state boundaries </a:t>
            </a:r>
            <a:r>
              <a:rPr lang="en-GB" sz="1000" dirty="0" smtClean="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of facilitator role &amp; </a:t>
            </a:r>
            <a:r>
              <a:rPr lang="en-GB" sz="10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limits of confidentiality</a:t>
            </a:r>
          </a:p>
        </p:txBody>
      </p:sp>
      <p:sp>
        <p:nvSpPr>
          <p:cNvPr id="7" name="Rounded Rectangle 6"/>
          <p:cNvSpPr/>
          <p:nvPr/>
        </p:nvSpPr>
        <p:spPr>
          <a:xfrm>
            <a:off x="9285040" y="2600310"/>
            <a:ext cx="1080000" cy="1764000"/>
          </a:xfrm>
          <a:prstGeom prst="roundRect">
            <a:avLst/>
          </a:prstGeom>
          <a:solidFill>
            <a:schemeClr val="tx2">
              <a:lumMod val="75000"/>
            </a:schemeClr>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en-GB" sz="1000" dirty="0" smtClean="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Ensure </a:t>
            </a:r>
            <a:r>
              <a:rPr lang="en-GB" sz="10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safety measures in place for participant  </a:t>
            </a:r>
            <a:br>
              <a:rPr lang="en-GB" sz="10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br>
            <a:r>
              <a:rPr lang="en-GB" sz="1000" dirty="0" smtClean="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(e.g., </a:t>
            </a:r>
            <a:r>
              <a:rPr lang="en-GB" sz="10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call friend/relative to pick them </a:t>
            </a:r>
            <a:r>
              <a:rPr lang="en-GB" sz="1000" dirty="0" smtClean="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up).</a:t>
            </a:r>
            <a:endParaRPr lang="en-GB" sz="10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p:txBody>
      </p:sp>
      <p:sp>
        <p:nvSpPr>
          <p:cNvPr id="8" name="Rounded Rectangle 7"/>
          <p:cNvSpPr/>
          <p:nvPr/>
        </p:nvSpPr>
        <p:spPr>
          <a:xfrm>
            <a:off x="8100265" y="2600310"/>
            <a:ext cx="1080000" cy="1764000"/>
          </a:xfrm>
          <a:prstGeom prst="roundRect">
            <a:avLst/>
          </a:prstGeom>
          <a:solidFill>
            <a:schemeClr val="tx2">
              <a:lumMod val="75000"/>
            </a:schemeClr>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en-GB" sz="10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If participant is at immediate risk, give police number.</a:t>
            </a:r>
          </a:p>
        </p:txBody>
      </p:sp>
      <p:sp>
        <p:nvSpPr>
          <p:cNvPr id="9" name="Rounded Rectangle 8"/>
          <p:cNvSpPr/>
          <p:nvPr/>
        </p:nvSpPr>
        <p:spPr>
          <a:xfrm>
            <a:off x="6915490" y="2600310"/>
            <a:ext cx="1080000" cy="1764000"/>
          </a:xfrm>
          <a:prstGeom prst="roundRect">
            <a:avLst/>
          </a:prstGeom>
          <a:solidFill>
            <a:schemeClr val="tx2">
              <a:lumMod val="75000"/>
            </a:schemeClr>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en-GB" sz="10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Information on support services given.</a:t>
            </a:r>
          </a:p>
        </p:txBody>
      </p:sp>
      <p:sp>
        <p:nvSpPr>
          <p:cNvPr id="10" name="Rounded Rectangle 9"/>
          <p:cNvSpPr/>
          <p:nvPr/>
        </p:nvSpPr>
        <p:spPr>
          <a:xfrm>
            <a:off x="5730715" y="2600310"/>
            <a:ext cx="1080000" cy="1764000"/>
          </a:xfrm>
          <a:prstGeom prst="roundRect">
            <a:avLst/>
          </a:prstGeom>
          <a:solidFill>
            <a:schemeClr val="tx2">
              <a:lumMod val="75000"/>
            </a:schemeClr>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en-GB" sz="10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Information on formal report procedures (to institution and/or police) given.</a:t>
            </a:r>
          </a:p>
        </p:txBody>
      </p:sp>
      <p:sp>
        <p:nvSpPr>
          <p:cNvPr id="11" name="Rounded Rectangle 10"/>
          <p:cNvSpPr/>
          <p:nvPr/>
        </p:nvSpPr>
        <p:spPr>
          <a:xfrm>
            <a:off x="3361165" y="2600310"/>
            <a:ext cx="1080000" cy="1764000"/>
          </a:xfrm>
          <a:prstGeom prst="roundRect">
            <a:avLst/>
          </a:prstGeom>
          <a:solidFill>
            <a:schemeClr val="tx2">
              <a:lumMod val="75000"/>
            </a:schemeClr>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en-GB" sz="1000" dirty="0" smtClean="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Facilitator </a:t>
            </a:r>
            <a:r>
              <a:rPr lang="en-GB" sz="10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to share with project lead/manager who will refer to disclosure pathway in GBV policy.</a:t>
            </a:r>
          </a:p>
        </p:txBody>
      </p:sp>
      <p:sp>
        <p:nvSpPr>
          <p:cNvPr id="12" name="Rounded Rectangle 11"/>
          <p:cNvSpPr/>
          <p:nvPr/>
        </p:nvSpPr>
        <p:spPr>
          <a:xfrm>
            <a:off x="4545940" y="2600310"/>
            <a:ext cx="1080000" cy="1764000"/>
          </a:xfrm>
          <a:prstGeom prst="roundRect">
            <a:avLst/>
          </a:prstGeom>
          <a:solidFill>
            <a:schemeClr val="tx2">
              <a:lumMod val="75000"/>
            </a:schemeClr>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en-GB" sz="900" spc="-2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If staff/student is name as perpetrator explain that this information will be passed on to project lead/manager. Refer to disclosure pathway in GBV </a:t>
            </a:r>
            <a:r>
              <a:rPr lang="en-GB" sz="900" spc="-20" dirty="0" smtClean="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policy</a:t>
            </a:r>
            <a:r>
              <a:rPr lang="en-GB" sz="900" spc="-20" dirty="0">
                <a:solidFill>
                  <a:schemeClr val="bg1"/>
                </a:solidFill>
                <a:latin typeface="Candara" panose="020E0502030303020204" pitchFamily="34" charset="0"/>
                <a:ea typeface="Calibri" panose="020F0502020204030204" pitchFamily="34" charset="0"/>
                <a:cs typeface="Times New Roman" panose="02020603050405020304" pitchFamily="18" charset="0"/>
              </a:rPr>
              <a:t>.</a:t>
            </a:r>
            <a:endParaRPr lang="en-GB" sz="900" spc="-2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p:txBody>
      </p:sp>
      <p:sp>
        <p:nvSpPr>
          <p:cNvPr id="13" name="Rounded Rectangle 12"/>
          <p:cNvSpPr/>
          <p:nvPr/>
        </p:nvSpPr>
        <p:spPr>
          <a:xfrm>
            <a:off x="2176390" y="2600310"/>
            <a:ext cx="1080000" cy="1764000"/>
          </a:xfrm>
          <a:prstGeom prst="roundRect">
            <a:avLst/>
          </a:prstGeom>
          <a:solidFill>
            <a:schemeClr val="tx2">
              <a:lumMod val="75000"/>
            </a:schemeClr>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en-GB" sz="10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If risk of serious harm disclosed explain duty of care to tell someone. Explain that decisions will be made with participant. </a:t>
            </a:r>
          </a:p>
        </p:txBody>
      </p:sp>
      <p:sp>
        <p:nvSpPr>
          <p:cNvPr id="17" name="TextBox 16"/>
          <p:cNvSpPr txBox="1"/>
          <p:nvPr/>
        </p:nvSpPr>
        <p:spPr>
          <a:xfrm>
            <a:off x="1557557" y="5992282"/>
            <a:ext cx="6606729" cy="646331"/>
          </a:xfrm>
          <a:prstGeom prst="rect">
            <a:avLst/>
          </a:prstGeom>
          <a:noFill/>
        </p:spPr>
        <p:txBody>
          <a:bodyPr wrap="square" rtlCol="0">
            <a:spAutoFit/>
          </a:bodyPr>
          <a:lstStyle/>
          <a:p>
            <a:r>
              <a:rPr lang="en-GB" sz="1200" dirty="0">
                <a:latin typeface="Candara" panose="020E0502030303020204" pitchFamily="34" charset="0"/>
              </a:rPr>
              <a:t>McCarry M., Donaldson A., McCullough A., McGoldrick R. and Stevenson K. (2018) </a:t>
            </a:r>
            <a:r>
              <a:rPr lang="en-GB" sz="1200" i="1" dirty="0">
                <a:latin typeface="Candara" panose="020E0502030303020204" pitchFamily="34" charset="0"/>
              </a:rPr>
              <a:t>Equally Safe in </a:t>
            </a:r>
            <a:r>
              <a:rPr lang="en-GB" sz="1200" i="1" dirty="0" smtClean="0">
                <a:latin typeface="Candara" panose="020E0502030303020204" pitchFamily="34" charset="0"/>
              </a:rPr>
              <a:t>Higher Education </a:t>
            </a:r>
            <a:r>
              <a:rPr lang="en-GB" sz="1200" i="1" dirty="0">
                <a:latin typeface="Candara" panose="020E0502030303020204" pitchFamily="34" charset="0"/>
              </a:rPr>
              <a:t>Research Toolkit: Guidance for Conducting Research into Gender-based Violence in Scottish Higher Education Institutions</a:t>
            </a:r>
            <a:r>
              <a:rPr lang="en-GB" sz="1200" dirty="0">
                <a:latin typeface="Candara" panose="020E0502030303020204" pitchFamily="34" charset="0"/>
              </a:rPr>
              <a:t>. Glasgow: University of Strathclyde [online].</a:t>
            </a:r>
            <a:endParaRPr lang="en-GB" sz="1200" dirty="0">
              <a:solidFill>
                <a:srgbClr val="FF0000"/>
              </a:solidFill>
              <a:latin typeface="Candara" panose="020E0502030303020204" pitchFamily="34" charset="0"/>
            </a:endParaRPr>
          </a:p>
        </p:txBody>
      </p:sp>
    </p:spTree>
    <p:extLst>
      <p:ext uri="{BB962C8B-B14F-4D97-AF65-F5344CB8AC3E}">
        <p14:creationId xmlns:p14="http://schemas.microsoft.com/office/powerpoint/2010/main" val="28508737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Looking After Yourself</a:t>
            </a:r>
            <a:endParaRPr lang="en-GB" dirty="0"/>
          </a:p>
        </p:txBody>
      </p:sp>
      <p:sp>
        <p:nvSpPr>
          <p:cNvPr id="3" name="Content Placeholder 2"/>
          <p:cNvSpPr>
            <a:spLocks noGrp="1"/>
          </p:cNvSpPr>
          <p:nvPr>
            <p:ph idx="1"/>
          </p:nvPr>
        </p:nvSpPr>
        <p:spPr/>
        <p:txBody>
          <a:bodyPr>
            <a:normAutofit/>
          </a:bodyPr>
          <a:lstStyle/>
          <a:p>
            <a:pPr marL="0" indent="0">
              <a:buNone/>
            </a:pPr>
            <a:r>
              <a:rPr lang="en-GB" sz="4000" b="1" dirty="0">
                <a:solidFill>
                  <a:schemeClr val="accent3"/>
                </a:solidFill>
              </a:rPr>
              <a:t>Recognise that disclosures and tricky situations can </a:t>
            </a:r>
            <a:r>
              <a:rPr lang="en-GB" sz="4000" b="1" dirty="0" smtClean="0">
                <a:solidFill>
                  <a:schemeClr val="accent3"/>
                </a:solidFill>
              </a:rPr>
              <a:t>sometimes be very emotional. It’s okay to feel upset, and seek support yourself.</a:t>
            </a:r>
            <a:endParaRPr lang="en-GB" sz="4000" b="1" dirty="0">
              <a:solidFill>
                <a:schemeClr val="accent3"/>
              </a:solidFill>
            </a:endParaRPr>
          </a:p>
        </p:txBody>
      </p:sp>
    </p:spTree>
    <p:extLst>
      <p:ext uri="{BB962C8B-B14F-4D97-AF65-F5344CB8AC3E}">
        <p14:creationId xmlns:p14="http://schemas.microsoft.com/office/powerpoint/2010/main" val="29284496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Looking After Yourself</a:t>
            </a:r>
            <a:endParaRPr lang="en-GB" dirty="0"/>
          </a:p>
        </p:txBody>
      </p:sp>
      <p:sp>
        <p:nvSpPr>
          <p:cNvPr id="3" name="Content Placeholder 2"/>
          <p:cNvSpPr>
            <a:spLocks noGrp="1"/>
          </p:cNvSpPr>
          <p:nvPr>
            <p:ph idx="1"/>
          </p:nvPr>
        </p:nvSpPr>
        <p:spPr>
          <a:xfrm>
            <a:off x="838200" y="1825625"/>
            <a:ext cx="8495618" cy="4351338"/>
          </a:xfrm>
        </p:spPr>
        <p:txBody>
          <a:bodyPr>
            <a:normAutofit/>
          </a:bodyPr>
          <a:lstStyle/>
          <a:p>
            <a:r>
              <a:rPr lang="en-GB" dirty="0"/>
              <a:t>What are the most challenging aspects to </a:t>
            </a:r>
            <a:r>
              <a:rPr lang="en-GB" dirty="0" smtClean="0"/>
              <a:t>being a </a:t>
            </a:r>
            <a:r>
              <a:rPr lang="en-GB" dirty="0"/>
              <a:t>facilitator?</a:t>
            </a:r>
          </a:p>
          <a:p>
            <a:r>
              <a:rPr lang="en-GB" dirty="0"/>
              <a:t>How do you set your own </a:t>
            </a:r>
            <a:r>
              <a:rPr lang="en-GB" dirty="0" smtClean="0"/>
              <a:t>boundaries</a:t>
            </a:r>
            <a:r>
              <a:rPr lang="en-GB" dirty="0"/>
              <a:t>, for example, at work or home?</a:t>
            </a:r>
          </a:p>
          <a:p>
            <a:r>
              <a:rPr lang="en-GB" dirty="0" smtClean="0"/>
              <a:t>What are your ideas of looking after yourself after a disclosure?</a:t>
            </a:r>
            <a:endParaRPr lang="en-GB" dirty="0"/>
          </a:p>
          <a:p>
            <a:r>
              <a:rPr lang="en-GB" dirty="0"/>
              <a:t>What possible organisational/professional supports can you identify</a:t>
            </a:r>
            <a:r>
              <a:rPr lang="en-GB" dirty="0" smtClean="0"/>
              <a:t>?</a:t>
            </a:r>
            <a:endParaRPr lang="en-GB" dirty="0"/>
          </a:p>
        </p:txBody>
      </p:sp>
      <p:pic>
        <p:nvPicPr>
          <p:cNvPr id="1026" name="Picture 2" descr="Image result for umbrella"/>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33818" y="1465528"/>
            <a:ext cx="2484836" cy="19404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33818" y="2604559"/>
            <a:ext cx="1942556" cy="2365793"/>
          </a:xfrm>
          <a:prstGeom prst="rect">
            <a:avLst/>
          </a:prstGeom>
        </p:spPr>
      </p:pic>
    </p:spTree>
    <p:extLst>
      <p:ext uri="{BB962C8B-B14F-4D97-AF65-F5344CB8AC3E}">
        <p14:creationId xmlns:p14="http://schemas.microsoft.com/office/powerpoint/2010/main" val="1820978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lgn="ctr">
              <a:buNone/>
            </a:pPr>
            <a:r>
              <a:rPr lang="en-GB" sz="4000" b="1" dirty="0">
                <a:solidFill>
                  <a:schemeClr val="tx2"/>
                </a:solidFill>
              </a:rPr>
              <a:t>Do you have any thoughts, questions, </a:t>
            </a:r>
            <a:r>
              <a:rPr lang="en-GB" sz="4000" b="1" dirty="0" smtClean="0">
                <a:solidFill>
                  <a:schemeClr val="tx2"/>
                </a:solidFill>
              </a:rPr>
              <a:t>and </a:t>
            </a:r>
            <a:r>
              <a:rPr lang="en-GB" sz="4000" b="1" dirty="0">
                <a:solidFill>
                  <a:schemeClr val="tx2"/>
                </a:solidFill>
              </a:rPr>
              <a:t>concerns about </a:t>
            </a:r>
            <a:r>
              <a:rPr lang="en-GB" sz="4000" b="1" dirty="0" smtClean="0">
                <a:solidFill>
                  <a:schemeClr val="tx2"/>
                </a:solidFill>
              </a:rPr>
              <a:t>The Scottish Intervention Initiative </a:t>
            </a:r>
            <a:r>
              <a:rPr lang="en-GB" sz="4000" b="1" dirty="0">
                <a:solidFill>
                  <a:schemeClr val="tx2"/>
                </a:solidFill>
              </a:rPr>
              <a:t>and delivering it?</a:t>
            </a:r>
          </a:p>
        </p:txBody>
      </p:sp>
    </p:spTree>
    <p:extLst>
      <p:ext uri="{BB962C8B-B14F-4D97-AF65-F5344CB8AC3E}">
        <p14:creationId xmlns:p14="http://schemas.microsoft.com/office/powerpoint/2010/main" val="38313005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Discussion</a:t>
            </a:r>
            <a:endParaRPr lang="en-GB" dirty="0"/>
          </a:p>
        </p:txBody>
      </p:sp>
      <p:sp>
        <p:nvSpPr>
          <p:cNvPr id="3" name="Content Placeholder 2"/>
          <p:cNvSpPr>
            <a:spLocks noGrp="1"/>
          </p:cNvSpPr>
          <p:nvPr>
            <p:ph idx="1"/>
          </p:nvPr>
        </p:nvSpPr>
        <p:spPr/>
        <p:txBody>
          <a:bodyPr>
            <a:normAutofit/>
          </a:bodyPr>
          <a:lstStyle/>
          <a:p>
            <a:pPr marL="0" indent="0">
              <a:buNone/>
            </a:pPr>
            <a:r>
              <a:rPr lang="en-GB" sz="4000" b="1" dirty="0" smtClean="0">
                <a:solidFill>
                  <a:schemeClr val="accent3"/>
                </a:solidFill>
              </a:rPr>
              <a:t>How do you feel about dealing </a:t>
            </a:r>
            <a:br>
              <a:rPr lang="en-GB" sz="4000" b="1" dirty="0" smtClean="0">
                <a:solidFill>
                  <a:schemeClr val="accent3"/>
                </a:solidFill>
              </a:rPr>
            </a:br>
            <a:r>
              <a:rPr lang="en-GB" sz="4000" b="1" dirty="0" smtClean="0">
                <a:solidFill>
                  <a:schemeClr val="accent3"/>
                </a:solidFill>
              </a:rPr>
              <a:t>with disclosures?</a:t>
            </a:r>
            <a:endParaRPr lang="en-GB" sz="4000" b="1" dirty="0">
              <a:solidFill>
                <a:schemeClr val="accent3"/>
              </a:solidFill>
            </a:endParaRPr>
          </a:p>
        </p:txBody>
      </p:sp>
      <p:sp>
        <p:nvSpPr>
          <p:cNvPr id="5" name="Right Arrow 4"/>
          <p:cNvSpPr/>
          <p:nvPr/>
        </p:nvSpPr>
        <p:spPr>
          <a:xfrm>
            <a:off x="838200" y="2074754"/>
            <a:ext cx="10748749" cy="4333875"/>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Rounded Rectangle 5"/>
          <p:cNvSpPr/>
          <p:nvPr/>
        </p:nvSpPr>
        <p:spPr>
          <a:xfrm>
            <a:off x="991615" y="3353342"/>
            <a:ext cx="1080000" cy="1764000"/>
          </a:xfrm>
          <a:prstGeom prst="roundRect">
            <a:avLst/>
          </a:prstGeom>
          <a:solidFill>
            <a:schemeClr val="tx2">
              <a:lumMod val="75000"/>
            </a:schemeClr>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en-GB" sz="10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Explicitly state boundaries </a:t>
            </a:r>
            <a:r>
              <a:rPr lang="en-GB" sz="1000" dirty="0" smtClean="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of facilitator role &amp; </a:t>
            </a:r>
            <a:r>
              <a:rPr lang="en-GB" sz="10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limits of confidentiality</a:t>
            </a:r>
          </a:p>
        </p:txBody>
      </p:sp>
      <p:sp>
        <p:nvSpPr>
          <p:cNvPr id="7" name="Rounded Rectangle 6"/>
          <p:cNvSpPr/>
          <p:nvPr/>
        </p:nvSpPr>
        <p:spPr>
          <a:xfrm>
            <a:off x="9285040" y="3353342"/>
            <a:ext cx="1080000" cy="1764000"/>
          </a:xfrm>
          <a:prstGeom prst="roundRect">
            <a:avLst/>
          </a:prstGeom>
          <a:solidFill>
            <a:schemeClr val="tx2">
              <a:lumMod val="75000"/>
            </a:schemeClr>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en-GB" sz="1000" dirty="0" smtClean="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Ensure </a:t>
            </a:r>
            <a:r>
              <a:rPr lang="en-GB" sz="10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safety measures in place for participant  </a:t>
            </a:r>
            <a:br>
              <a:rPr lang="en-GB" sz="10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br>
            <a:r>
              <a:rPr lang="en-GB" sz="1000" dirty="0" smtClean="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(e.g., </a:t>
            </a:r>
            <a:r>
              <a:rPr lang="en-GB" sz="10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call friend/relative to pick them </a:t>
            </a:r>
            <a:r>
              <a:rPr lang="en-GB" sz="1000" dirty="0" smtClean="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up).</a:t>
            </a:r>
            <a:endParaRPr lang="en-GB" sz="10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p:txBody>
      </p:sp>
      <p:sp>
        <p:nvSpPr>
          <p:cNvPr id="8" name="Rounded Rectangle 7"/>
          <p:cNvSpPr/>
          <p:nvPr/>
        </p:nvSpPr>
        <p:spPr>
          <a:xfrm>
            <a:off x="8100265" y="3353342"/>
            <a:ext cx="1080000" cy="1764000"/>
          </a:xfrm>
          <a:prstGeom prst="roundRect">
            <a:avLst/>
          </a:prstGeom>
          <a:solidFill>
            <a:schemeClr val="tx2">
              <a:lumMod val="75000"/>
            </a:schemeClr>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en-GB" sz="10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If participant is at immediate risk, give police number.</a:t>
            </a:r>
          </a:p>
        </p:txBody>
      </p:sp>
      <p:sp>
        <p:nvSpPr>
          <p:cNvPr id="9" name="Rounded Rectangle 8"/>
          <p:cNvSpPr/>
          <p:nvPr/>
        </p:nvSpPr>
        <p:spPr>
          <a:xfrm>
            <a:off x="6915490" y="3353342"/>
            <a:ext cx="1080000" cy="1764000"/>
          </a:xfrm>
          <a:prstGeom prst="roundRect">
            <a:avLst/>
          </a:prstGeom>
          <a:solidFill>
            <a:schemeClr val="tx2">
              <a:lumMod val="75000"/>
            </a:schemeClr>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en-GB" sz="10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Information on support services given.</a:t>
            </a:r>
          </a:p>
        </p:txBody>
      </p:sp>
      <p:sp>
        <p:nvSpPr>
          <p:cNvPr id="10" name="Rounded Rectangle 9"/>
          <p:cNvSpPr/>
          <p:nvPr/>
        </p:nvSpPr>
        <p:spPr>
          <a:xfrm>
            <a:off x="5730715" y="3353342"/>
            <a:ext cx="1080000" cy="1764000"/>
          </a:xfrm>
          <a:prstGeom prst="roundRect">
            <a:avLst/>
          </a:prstGeom>
          <a:solidFill>
            <a:schemeClr val="tx2">
              <a:lumMod val="75000"/>
            </a:schemeClr>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en-GB" sz="10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Information on formal report procedures (to institution and/or police) given.</a:t>
            </a:r>
          </a:p>
        </p:txBody>
      </p:sp>
      <p:sp>
        <p:nvSpPr>
          <p:cNvPr id="11" name="Rounded Rectangle 10"/>
          <p:cNvSpPr/>
          <p:nvPr/>
        </p:nvSpPr>
        <p:spPr>
          <a:xfrm>
            <a:off x="3361165" y="3353342"/>
            <a:ext cx="1080000" cy="1764000"/>
          </a:xfrm>
          <a:prstGeom prst="roundRect">
            <a:avLst/>
          </a:prstGeom>
          <a:solidFill>
            <a:schemeClr val="tx2">
              <a:lumMod val="75000"/>
            </a:schemeClr>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en-GB" sz="1000" dirty="0" smtClean="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Facilitator </a:t>
            </a:r>
            <a:r>
              <a:rPr lang="en-GB" sz="10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to share with project lead/manager who will refer to disclosure pathway in GBV policy.</a:t>
            </a:r>
          </a:p>
        </p:txBody>
      </p:sp>
      <p:sp>
        <p:nvSpPr>
          <p:cNvPr id="12" name="Rounded Rectangle 11"/>
          <p:cNvSpPr/>
          <p:nvPr/>
        </p:nvSpPr>
        <p:spPr>
          <a:xfrm>
            <a:off x="4545940" y="3353342"/>
            <a:ext cx="1080000" cy="1764000"/>
          </a:xfrm>
          <a:prstGeom prst="roundRect">
            <a:avLst/>
          </a:prstGeom>
          <a:solidFill>
            <a:schemeClr val="tx2">
              <a:lumMod val="75000"/>
            </a:schemeClr>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en-GB" sz="900" spc="-2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If staff/student is name as perpetrator explain that this information will be passed on to project lead/manager. Refer to disclosure pathway in GBV </a:t>
            </a:r>
            <a:r>
              <a:rPr lang="en-GB" sz="900" spc="-20" dirty="0" smtClean="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policy</a:t>
            </a:r>
            <a:r>
              <a:rPr lang="en-GB" sz="900" spc="-20" dirty="0">
                <a:solidFill>
                  <a:schemeClr val="bg1"/>
                </a:solidFill>
                <a:latin typeface="Candara" panose="020E0502030303020204" pitchFamily="34" charset="0"/>
                <a:ea typeface="Calibri" panose="020F0502020204030204" pitchFamily="34" charset="0"/>
                <a:cs typeface="Times New Roman" panose="02020603050405020304" pitchFamily="18" charset="0"/>
              </a:rPr>
              <a:t>.</a:t>
            </a:r>
            <a:endParaRPr lang="en-GB" sz="900" spc="-2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p:txBody>
      </p:sp>
      <p:sp>
        <p:nvSpPr>
          <p:cNvPr id="13" name="Rounded Rectangle 12"/>
          <p:cNvSpPr/>
          <p:nvPr/>
        </p:nvSpPr>
        <p:spPr>
          <a:xfrm>
            <a:off x="2176390" y="3353342"/>
            <a:ext cx="1080000" cy="1764000"/>
          </a:xfrm>
          <a:prstGeom prst="roundRect">
            <a:avLst/>
          </a:prstGeom>
          <a:solidFill>
            <a:schemeClr val="tx2">
              <a:lumMod val="75000"/>
            </a:schemeClr>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en-GB" sz="10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If risk of serious harm disclosed explain duty of care to tell someone. Explain that decisions will be made with participant. </a:t>
            </a:r>
          </a:p>
        </p:txBody>
      </p:sp>
    </p:spTree>
    <p:extLst>
      <p:ext uri="{BB962C8B-B14F-4D97-AF65-F5344CB8AC3E}">
        <p14:creationId xmlns:p14="http://schemas.microsoft.com/office/powerpoint/2010/main" val="32453304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Any questions?</a:t>
            </a:r>
            <a:endParaRPr lang="en-GB" dirty="0"/>
          </a:p>
        </p:txBody>
      </p:sp>
      <p:sp>
        <p:nvSpPr>
          <p:cNvPr id="5" name="Subtitle 4"/>
          <p:cNvSpPr>
            <a:spLocks noGrp="1"/>
          </p:cNvSpPr>
          <p:nvPr>
            <p:ph type="subTitle" idx="1"/>
          </p:nvPr>
        </p:nvSpPr>
        <p:spPr/>
        <p:txBody>
          <a:bodyPr/>
          <a:lstStyle/>
          <a:p>
            <a:endParaRPr lang="en-GB"/>
          </a:p>
        </p:txBody>
      </p:sp>
      <p:pic>
        <p:nvPicPr>
          <p:cNvPr id="6" name="Picture 2" descr="Banner, Header, Question Mark, Question"/>
          <p:cNvPicPr>
            <a:picLocks noChangeAspect="1" noChangeArrowheads="1"/>
          </p:cNvPicPr>
          <p:nvPr/>
        </p:nvPicPr>
        <p:blipFill rotWithShape="1">
          <a:blip r:embed="rId2">
            <a:extLst>
              <a:ext uri="{28A0092B-C50C-407E-A947-70E740481C1C}">
                <a14:useLocalDpi xmlns:a14="http://schemas.microsoft.com/office/drawing/2010/main" val="0"/>
              </a:ext>
            </a:extLst>
          </a:blip>
          <a:srcRect t="21216" b="20591"/>
          <a:stretch/>
        </p:blipFill>
        <p:spPr bwMode="auto">
          <a:xfrm>
            <a:off x="1524000" y="3602038"/>
            <a:ext cx="9144000" cy="1672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0181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Session Four</a:t>
            </a:r>
            <a:endParaRPr lang="en-GB" dirty="0"/>
          </a:p>
        </p:txBody>
      </p:sp>
      <p:sp>
        <p:nvSpPr>
          <p:cNvPr id="5" name="Subtitle 4"/>
          <p:cNvSpPr>
            <a:spLocks noGrp="1"/>
          </p:cNvSpPr>
          <p:nvPr>
            <p:ph type="subTitle" idx="1"/>
          </p:nvPr>
        </p:nvSpPr>
        <p:spPr/>
        <p:txBody>
          <a:bodyPr/>
          <a:lstStyle/>
          <a:p>
            <a:r>
              <a:rPr lang="en-GB" dirty="0" smtClean="0"/>
              <a:t>Responding to Tricky Situations and Questions</a:t>
            </a:r>
            <a:endParaRPr lang="en-GB" dirty="0"/>
          </a:p>
        </p:txBody>
      </p:sp>
    </p:spTree>
    <p:extLst>
      <p:ext uri="{BB962C8B-B14F-4D97-AF65-F5344CB8AC3E}">
        <p14:creationId xmlns:p14="http://schemas.microsoft.com/office/powerpoint/2010/main" val="33414993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Tricky Situations Might Happen?</a:t>
            </a:r>
            <a:endParaRPr lang="en-GB" dirty="0"/>
          </a:p>
        </p:txBody>
      </p:sp>
      <p:sp>
        <p:nvSpPr>
          <p:cNvPr id="3" name="Content Placeholder 2"/>
          <p:cNvSpPr>
            <a:spLocks noGrp="1"/>
          </p:cNvSpPr>
          <p:nvPr>
            <p:ph idx="1"/>
          </p:nvPr>
        </p:nvSpPr>
        <p:spPr/>
        <p:txBody>
          <a:bodyPr/>
          <a:lstStyle/>
          <a:p>
            <a:endParaRPr lang="en-GB"/>
          </a:p>
        </p:txBody>
      </p:sp>
      <p:sp>
        <p:nvSpPr>
          <p:cNvPr id="4" name="Round Diagonal Corner Rectangle 3"/>
          <p:cNvSpPr/>
          <p:nvPr/>
        </p:nvSpPr>
        <p:spPr>
          <a:xfrm>
            <a:off x="5582919" y="1827512"/>
            <a:ext cx="2448000" cy="1600438"/>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GB" sz="2200" dirty="0">
                <a:latin typeface="Candara" panose="020E0502030303020204" pitchFamily="34" charset="0"/>
              </a:rPr>
              <a:t>A discussion between </a:t>
            </a:r>
            <a:r>
              <a:rPr lang="en-GB" sz="2200" dirty="0" smtClean="0">
                <a:latin typeface="Candara" panose="020E0502030303020204" pitchFamily="34" charset="0"/>
              </a:rPr>
              <a:t>participants </a:t>
            </a:r>
            <a:r>
              <a:rPr lang="en-GB" sz="2200" dirty="0">
                <a:latin typeface="Candara" panose="020E0502030303020204" pitchFamily="34" charset="0"/>
              </a:rPr>
              <a:t>becomes heated.</a:t>
            </a:r>
          </a:p>
        </p:txBody>
      </p:sp>
      <p:sp>
        <p:nvSpPr>
          <p:cNvPr id="6" name="Round Diagonal Corner Rectangle 5"/>
          <p:cNvSpPr/>
          <p:nvPr/>
        </p:nvSpPr>
        <p:spPr>
          <a:xfrm>
            <a:off x="5006919" y="3900639"/>
            <a:ext cx="3024000" cy="1600438"/>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wrap="square" anchor="ctr">
            <a:spAutoFit/>
          </a:bodyPr>
          <a:lstStyle/>
          <a:p>
            <a:pPr algn="ctr">
              <a:defRPr/>
            </a:pPr>
            <a:r>
              <a:rPr lang="en-GB" sz="2200" dirty="0" smtClean="0">
                <a:latin typeface="Candara" panose="020E0502030303020204" pitchFamily="34" charset="0"/>
              </a:rPr>
              <a:t>A person quietly leaves the room in the middle of a session and does not return.</a:t>
            </a:r>
            <a:endParaRPr lang="en-GB" sz="2200" dirty="0">
              <a:latin typeface="Candara" panose="020E0502030303020204" pitchFamily="34" charset="0"/>
            </a:endParaRPr>
          </a:p>
        </p:txBody>
      </p:sp>
      <p:sp>
        <p:nvSpPr>
          <p:cNvPr id="7" name="Round Diagonal Corner Rectangle 6"/>
          <p:cNvSpPr/>
          <p:nvPr/>
        </p:nvSpPr>
        <p:spPr>
          <a:xfrm>
            <a:off x="838200" y="3900639"/>
            <a:ext cx="3886200" cy="1602000"/>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wrap="square" tIns="36000" bIns="36000" anchor="ctr">
            <a:spAutoFit/>
          </a:bodyPr>
          <a:lstStyle/>
          <a:p>
            <a:pPr algn="ctr">
              <a:defRPr/>
            </a:pPr>
            <a:r>
              <a:rPr lang="en-GB" sz="2200" dirty="0" smtClean="0">
                <a:latin typeface="Candara" panose="020E0502030303020204" pitchFamily="34" charset="0"/>
              </a:rPr>
              <a:t>A </a:t>
            </a:r>
            <a:r>
              <a:rPr lang="en-GB" sz="2200" dirty="0">
                <a:latin typeface="Candara" panose="020E0502030303020204" pitchFamily="34" charset="0"/>
              </a:rPr>
              <a:t>person challenges statistics and </a:t>
            </a:r>
            <a:r>
              <a:rPr lang="en-GB" sz="2200" dirty="0" smtClean="0">
                <a:latin typeface="Candara" panose="020E0502030303020204" pitchFamily="34" charset="0"/>
              </a:rPr>
              <a:t>others’ experiences of </a:t>
            </a:r>
            <a:r>
              <a:rPr lang="en-GB" sz="2200" dirty="0">
                <a:latin typeface="Candara" panose="020E0502030303020204" pitchFamily="34" charset="0"/>
              </a:rPr>
              <a:t>gender-based violence and gender inequality</a:t>
            </a:r>
            <a:r>
              <a:rPr lang="en-GB" sz="2200" dirty="0" smtClean="0">
                <a:latin typeface="Candara" panose="020E0502030303020204" pitchFamily="34" charset="0"/>
              </a:rPr>
              <a:t>.</a:t>
            </a:r>
            <a:endParaRPr lang="en-GB" sz="2200" dirty="0">
              <a:latin typeface="Candara" panose="020E0502030303020204" pitchFamily="34" charset="0"/>
            </a:endParaRPr>
          </a:p>
        </p:txBody>
      </p:sp>
      <p:sp>
        <p:nvSpPr>
          <p:cNvPr id="8" name="Round Diagonal Corner Rectangle 7"/>
          <p:cNvSpPr/>
          <p:nvPr/>
        </p:nvSpPr>
        <p:spPr>
          <a:xfrm>
            <a:off x="838200" y="1827512"/>
            <a:ext cx="4500000" cy="1602000"/>
          </a:xfrm>
          <a:prstGeom prst="round2DiagRect">
            <a:avLst/>
          </a:prstGeom>
        </p:spPr>
        <p:style>
          <a:lnRef idx="2">
            <a:schemeClr val="accent5">
              <a:shade val="50000"/>
            </a:schemeClr>
          </a:lnRef>
          <a:fillRef idx="1">
            <a:schemeClr val="accent5"/>
          </a:fillRef>
          <a:effectRef idx="0">
            <a:schemeClr val="accent5"/>
          </a:effectRef>
          <a:fontRef idx="minor">
            <a:schemeClr val="lt1"/>
          </a:fontRef>
        </p:style>
        <p:txBody>
          <a:bodyPr wrap="square" anchor="ctr">
            <a:spAutoFit/>
          </a:bodyPr>
          <a:lstStyle/>
          <a:p>
            <a:pPr algn="ctr">
              <a:defRPr/>
            </a:pPr>
            <a:r>
              <a:rPr lang="en-GB" sz="2200" dirty="0" smtClean="0">
                <a:latin typeface="Candara" panose="020E0502030303020204" pitchFamily="34" charset="0"/>
              </a:rPr>
              <a:t>A </a:t>
            </a:r>
            <a:r>
              <a:rPr lang="en-GB" sz="2200" dirty="0">
                <a:latin typeface="Candara" panose="020E0502030303020204" pitchFamily="34" charset="0"/>
              </a:rPr>
              <a:t>person discloses that they harassed or abused a person in the past or participated in encouraging </a:t>
            </a:r>
            <a:r>
              <a:rPr lang="en-GB" sz="2200" dirty="0" smtClean="0">
                <a:latin typeface="Candara" panose="020E0502030303020204" pitchFamily="34" charset="0"/>
              </a:rPr>
              <a:t>their mates </a:t>
            </a:r>
            <a:r>
              <a:rPr lang="en-GB" sz="2200" dirty="0">
                <a:latin typeface="Candara" panose="020E0502030303020204" pitchFamily="34" charset="0"/>
              </a:rPr>
              <a:t>to harass or abuse</a:t>
            </a:r>
            <a:r>
              <a:rPr lang="en-GB" sz="2200" dirty="0" smtClean="0">
                <a:latin typeface="Candara" panose="020E0502030303020204" pitchFamily="34" charset="0"/>
              </a:rPr>
              <a:t>.</a:t>
            </a:r>
            <a:endParaRPr lang="en-GB" sz="2200" dirty="0">
              <a:latin typeface="Candara" panose="020E0502030303020204" pitchFamily="34" charset="0"/>
            </a:endParaRPr>
          </a:p>
        </p:txBody>
      </p:sp>
    </p:spTree>
    <p:extLst>
      <p:ext uri="{BB962C8B-B14F-4D97-AF65-F5344CB8AC3E}">
        <p14:creationId xmlns:p14="http://schemas.microsoft.com/office/powerpoint/2010/main" val="36882646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Respond to Tricky Situations?</a:t>
            </a:r>
            <a:endParaRPr lang="en-GB" dirty="0"/>
          </a:p>
        </p:txBody>
      </p:sp>
      <p:sp>
        <p:nvSpPr>
          <p:cNvPr id="3" name="Content Placeholder 2"/>
          <p:cNvSpPr>
            <a:spLocks noGrp="1"/>
          </p:cNvSpPr>
          <p:nvPr>
            <p:ph idx="1"/>
          </p:nvPr>
        </p:nvSpPr>
        <p:spPr/>
        <p:txBody>
          <a:bodyPr/>
          <a:lstStyle/>
          <a:p>
            <a:endParaRPr lang="en-GB"/>
          </a:p>
        </p:txBody>
      </p:sp>
      <p:graphicFrame>
        <p:nvGraphicFramePr>
          <p:cNvPr id="6" name="Diagram 5"/>
          <p:cNvGraphicFramePr/>
          <p:nvPr>
            <p:extLst>
              <p:ext uri="{D42A27DB-BD31-4B8C-83A1-F6EECF244321}">
                <p14:modId xmlns:p14="http://schemas.microsoft.com/office/powerpoint/2010/main" val="2946363417"/>
              </p:ext>
            </p:extLst>
          </p:nvPr>
        </p:nvGraphicFramePr>
        <p:xfrm>
          <a:off x="838200" y="1822450"/>
          <a:ext cx="5088467" cy="42306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476957" y="1572315"/>
            <a:ext cx="2104103" cy="4662815"/>
          </a:xfrm>
          <a:prstGeom prst="rect">
            <a:avLst/>
          </a:prstGeom>
          <a:noFill/>
        </p:spPr>
        <p:txBody>
          <a:bodyPr wrap="square" rtlCol="0">
            <a:spAutoFit/>
          </a:bodyPr>
          <a:lstStyle/>
          <a:p>
            <a:pPr algn="ctr">
              <a:lnSpc>
                <a:spcPct val="145000"/>
              </a:lnSpc>
            </a:pPr>
            <a:r>
              <a:rPr lang="en-GB" sz="6600" b="1" dirty="0" smtClean="0">
                <a:solidFill>
                  <a:schemeClr val="bg1"/>
                </a:solidFill>
                <a:latin typeface="Candara" panose="020E0502030303020204" pitchFamily="34" charset="0"/>
              </a:rPr>
              <a:t>1.</a:t>
            </a:r>
          </a:p>
          <a:p>
            <a:pPr algn="ctr">
              <a:lnSpc>
                <a:spcPct val="145000"/>
              </a:lnSpc>
            </a:pPr>
            <a:r>
              <a:rPr lang="en-GB" sz="6600" b="1" dirty="0" smtClean="0">
                <a:solidFill>
                  <a:schemeClr val="bg1"/>
                </a:solidFill>
                <a:latin typeface="Candara" panose="020E0502030303020204" pitchFamily="34" charset="0"/>
              </a:rPr>
              <a:t>2.</a:t>
            </a:r>
          </a:p>
          <a:p>
            <a:pPr algn="ctr">
              <a:lnSpc>
                <a:spcPct val="145000"/>
              </a:lnSpc>
            </a:pPr>
            <a:r>
              <a:rPr lang="en-GB" sz="6600" b="1" dirty="0" smtClean="0">
                <a:solidFill>
                  <a:schemeClr val="bg1"/>
                </a:solidFill>
                <a:latin typeface="Candara" panose="020E0502030303020204" pitchFamily="34" charset="0"/>
              </a:rPr>
              <a:t>3.</a:t>
            </a:r>
          </a:p>
        </p:txBody>
      </p:sp>
      <p:graphicFrame>
        <p:nvGraphicFramePr>
          <p:cNvPr id="8" name="Diagram 7"/>
          <p:cNvGraphicFramePr/>
          <p:nvPr>
            <p:extLst>
              <p:ext uri="{D42A27DB-BD31-4B8C-83A1-F6EECF244321}">
                <p14:modId xmlns:p14="http://schemas.microsoft.com/office/powerpoint/2010/main" val="218580901"/>
              </p:ext>
            </p:extLst>
          </p:nvPr>
        </p:nvGraphicFramePr>
        <p:xfrm>
          <a:off x="6287910" y="1822450"/>
          <a:ext cx="5065889" cy="42306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p:nvPr/>
        </p:nvSpPr>
        <p:spPr>
          <a:xfrm>
            <a:off x="5926667" y="1572316"/>
            <a:ext cx="2104103" cy="4662815"/>
          </a:xfrm>
          <a:prstGeom prst="rect">
            <a:avLst/>
          </a:prstGeom>
          <a:noFill/>
        </p:spPr>
        <p:txBody>
          <a:bodyPr wrap="square" rtlCol="0">
            <a:spAutoFit/>
          </a:bodyPr>
          <a:lstStyle/>
          <a:p>
            <a:pPr algn="ctr">
              <a:lnSpc>
                <a:spcPct val="145000"/>
              </a:lnSpc>
            </a:pPr>
            <a:r>
              <a:rPr lang="en-GB" sz="6600" b="1" dirty="0" smtClean="0">
                <a:solidFill>
                  <a:schemeClr val="bg1"/>
                </a:solidFill>
                <a:latin typeface="Candara" panose="020E0502030303020204" pitchFamily="34" charset="0"/>
              </a:rPr>
              <a:t>4.</a:t>
            </a:r>
          </a:p>
          <a:p>
            <a:pPr algn="ctr">
              <a:lnSpc>
                <a:spcPct val="145000"/>
              </a:lnSpc>
            </a:pPr>
            <a:r>
              <a:rPr lang="en-GB" sz="6600" b="1" dirty="0" smtClean="0">
                <a:solidFill>
                  <a:schemeClr val="bg1"/>
                </a:solidFill>
                <a:latin typeface="Candara" panose="020E0502030303020204" pitchFamily="34" charset="0"/>
              </a:rPr>
              <a:t>5.</a:t>
            </a:r>
          </a:p>
          <a:p>
            <a:pPr algn="ctr">
              <a:lnSpc>
                <a:spcPct val="145000"/>
              </a:lnSpc>
            </a:pPr>
            <a:r>
              <a:rPr lang="en-GB" sz="6600" b="1" dirty="0">
                <a:solidFill>
                  <a:schemeClr val="bg1"/>
                </a:solidFill>
                <a:latin typeface="Candara" panose="020E0502030303020204" pitchFamily="34" charset="0"/>
              </a:rPr>
              <a:t>6</a:t>
            </a:r>
            <a:r>
              <a:rPr lang="en-GB" sz="6600" b="1" dirty="0" smtClean="0">
                <a:solidFill>
                  <a:schemeClr val="bg1"/>
                </a:solidFill>
                <a:latin typeface="Candara" panose="020E0502030303020204" pitchFamily="34" charset="0"/>
              </a:rPr>
              <a:t>.</a:t>
            </a:r>
          </a:p>
        </p:txBody>
      </p:sp>
    </p:spTree>
    <p:extLst>
      <p:ext uri="{BB962C8B-B14F-4D97-AF65-F5344CB8AC3E}">
        <p14:creationId xmlns:p14="http://schemas.microsoft.com/office/powerpoint/2010/main" val="33254120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Activity: Tricky Scenarios and </a:t>
            </a:r>
            <a:br>
              <a:rPr lang="en-GB" dirty="0" smtClean="0"/>
            </a:br>
            <a:r>
              <a:rPr lang="en-GB" dirty="0" smtClean="0"/>
              <a:t>How to Respond</a:t>
            </a:r>
            <a:endParaRPr lang="en-GB" dirty="0"/>
          </a:p>
        </p:txBody>
      </p:sp>
      <p:sp>
        <p:nvSpPr>
          <p:cNvPr id="3" name="Content Placeholder 2"/>
          <p:cNvSpPr>
            <a:spLocks noGrp="1"/>
          </p:cNvSpPr>
          <p:nvPr>
            <p:ph idx="1"/>
          </p:nvPr>
        </p:nvSpPr>
        <p:spPr>
          <a:xfrm>
            <a:off x="838200" y="1825625"/>
            <a:ext cx="10515600" cy="4351338"/>
          </a:xfrm>
        </p:spPr>
        <p:txBody>
          <a:bodyPr>
            <a:normAutofit/>
          </a:bodyPr>
          <a:lstStyle/>
          <a:p>
            <a:pPr marL="0" indent="0">
              <a:buNone/>
            </a:pPr>
            <a:r>
              <a:rPr lang="en-GB" dirty="0"/>
              <a:t>Statements bystander participants might say</a:t>
            </a:r>
            <a:r>
              <a:rPr lang="en-GB" dirty="0" smtClean="0"/>
              <a:t>:</a:t>
            </a:r>
            <a:endParaRPr lang="en-GB" dirty="0"/>
          </a:p>
        </p:txBody>
      </p:sp>
      <p:graphicFrame>
        <p:nvGraphicFramePr>
          <p:cNvPr id="4" name="Diagram 3"/>
          <p:cNvGraphicFramePr/>
          <p:nvPr>
            <p:extLst>
              <p:ext uri="{D42A27DB-BD31-4B8C-83A1-F6EECF244321}">
                <p14:modId xmlns:p14="http://schemas.microsoft.com/office/powerpoint/2010/main" val="1874492690"/>
              </p:ext>
            </p:extLst>
          </p:nvPr>
        </p:nvGraphicFramePr>
        <p:xfrm>
          <a:off x="838200" y="2130425"/>
          <a:ext cx="10515600" cy="39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50574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Any questions?</a:t>
            </a:r>
            <a:endParaRPr lang="en-GB" dirty="0"/>
          </a:p>
        </p:txBody>
      </p:sp>
      <p:sp>
        <p:nvSpPr>
          <p:cNvPr id="5" name="Subtitle 4"/>
          <p:cNvSpPr>
            <a:spLocks noGrp="1"/>
          </p:cNvSpPr>
          <p:nvPr>
            <p:ph type="subTitle" idx="1"/>
          </p:nvPr>
        </p:nvSpPr>
        <p:spPr/>
        <p:txBody>
          <a:bodyPr/>
          <a:lstStyle/>
          <a:p>
            <a:endParaRPr lang="en-GB"/>
          </a:p>
        </p:txBody>
      </p:sp>
      <p:pic>
        <p:nvPicPr>
          <p:cNvPr id="6" name="Picture 2" descr="Banner, Header, Question Mark, Question"/>
          <p:cNvPicPr>
            <a:picLocks noChangeAspect="1" noChangeArrowheads="1"/>
          </p:cNvPicPr>
          <p:nvPr/>
        </p:nvPicPr>
        <p:blipFill rotWithShape="1">
          <a:blip r:embed="rId2">
            <a:extLst>
              <a:ext uri="{28A0092B-C50C-407E-A947-70E740481C1C}">
                <a14:useLocalDpi xmlns:a14="http://schemas.microsoft.com/office/drawing/2010/main" val="0"/>
              </a:ext>
            </a:extLst>
          </a:blip>
          <a:srcRect t="21216" b="20591"/>
          <a:stretch/>
        </p:blipFill>
        <p:spPr bwMode="auto">
          <a:xfrm>
            <a:off x="1524000" y="3602038"/>
            <a:ext cx="9144000" cy="1672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0697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 Achieved</a:t>
            </a:r>
            <a:endParaRPr lang="en-GB" dirty="0"/>
          </a:p>
        </p:txBody>
      </p:sp>
      <p:sp>
        <p:nvSpPr>
          <p:cNvPr id="3" name="Content Placeholder 2"/>
          <p:cNvSpPr>
            <a:spLocks noGrp="1"/>
          </p:cNvSpPr>
          <p:nvPr>
            <p:ph idx="1"/>
          </p:nvPr>
        </p:nvSpPr>
        <p:spPr/>
        <p:txBody>
          <a:bodyPr/>
          <a:lstStyle/>
          <a:p>
            <a:endParaRPr lang="en-GB"/>
          </a:p>
        </p:txBody>
      </p:sp>
      <p:graphicFrame>
        <p:nvGraphicFramePr>
          <p:cNvPr id="4" name="Content Placeholder 3"/>
          <p:cNvGraphicFramePr>
            <a:graphicFrameLocks/>
          </p:cNvGraphicFramePr>
          <p:nvPr>
            <p:extLst>
              <p:ext uri="{D42A27DB-BD31-4B8C-83A1-F6EECF244321}">
                <p14:modId xmlns:p14="http://schemas.microsoft.com/office/powerpoint/2010/main" val="3498152349"/>
              </p:ext>
            </p:extLst>
          </p:nvPr>
        </p:nvGraphicFramePr>
        <p:xfrm>
          <a:off x="838200" y="1825625"/>
          <a:ext cx="10811934" cy="4047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34045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 for participating</a:t>
            </a:r>
            <a:endParaRPr lang="en-GB" dirty="0"/>
          </a:p>
        </p:txBody>
      </p:sp>
      <p:sp>
        <p:nvSpPr>
          <p:cNvPr id="3" name="Content Placeholder 2"/>
          <p:cNvSpPr>
            <a:spLocks noGrp="1"/>
          </p:cNvSpPr>
          <p:nvPr>
            <p:ph idx="1"/>
          </p:nvPr>
        </p:nvSpPr>
        <p:spPr/>
        <p:txBody>
          <a:bodyPr>
            <a:normAutofit/>
          </a:bodyPr>
          <a:lstStyle/>
          <a:p>
            <a:pPr marL="0" indent="0">
              <a:buNone/>
            </a:pPr>
            <a:r>
              <a:rPr lang="en-GB" sz="4000" b="1" dirty="0" smtClean="0">
                <a:solidFill>
                  <a:schemeClr val="accent3"/>
                </a:solidFill>
              </a:rPr>
              <a:t>Any further questions?</a:t>
            </a:r>
            <a:endParaRPr lang="en-GB" sz="4000" b="1" dirty="0">
              <a:solidFill>
                <a:schemeClr val="accent3"/>
              </a:solidFill>
            </a:endParaRPr>
          </a:p>
        </p:txBody>
      </p:sp>
      <p:sp>
        <p:nvSpPr>
          <p:cNvPr id="4" name="Content Placeholder 2"/>
          <p:cNvSpPr txBox="1">
            <a:spLocks/>
          </p:cNvSpPr>
          <p:nvPr/>
        </p:nvSpPr>
        <p:spPr>
          <a:xfrm>
            <a:off x="7365076" y="1825624"/>
            <a:ext cx="3988723" cy="4059127"/>
          </a:xfrm>
          <a:prstGeom prst="rect">
            <a:avLst/>
          </a:prstGeom>
          <a:solidFill>
            <a:schemeClr val="bg1">
              <a:lumMod val="95000"/>
            </a:schemeClr>
          </a:solidFill>
          <a:ln>
            <a:solidFill>
              <a:schemeClr val="bg1">
                <a:lumMod val="85000"/>
              </a:schemeClr>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b="1" dirty="0">
                <a:solidFill>
                  <a:schemeClr val="accent4"/>
                </a:solidFill>
              </a:rPr>
              <a:t>Your feedback is important to us.</a:t>
            </a:r>
          </a:p>
          <a:p>
            <a:pPr marL="0" indent="0">
              <a:buNone/>
            </a:pPr>
            <a:r>
              <a:rPr lang="en-GB" sz="2400" dirty="0"/>
              <a:t>We would appreciate if you complete our feedback form</a:t>
            </a:r>
            <a:r>
              <a:rPr lang="en-GB" sz="2400" dirty="0" smtClean="0"/>
              <a:t>.</a:t>
            </a:r>
            <a:endParaRPr lang="en-GB" sz="2400" dirty="0"/>
          </a:p>
        </p:txBody>
      </p:sp>
      <p:pic>
        <p:nvPicPr>
          <p:cNvPr id="7" name="Picture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24498" y="4299707"/>
            <a:ext cx="1069877" cy="1302978"/>
          </a:xfrm>
          <a:prstGeom prst="rect">
            <a:avLst/>
          </a:prstGeom>
        </p:spPr>
      </p:pic>
      <p:sp>
        <p:nvSpPr>
          <p:cNvPr id="9" name="Rectangle 8"/>
          <p:cNvSpPr/>
          <p:nvPr/>
        </p:nvSpPr>
        <p:spPr>
          <a:xfrm rot="1197410">
            <a:off x="9615688" y="4438264"/>
            <a:ext cx="877163" cy="923330"/>
          </a:xfrm>
          <a:prstGeom prst="rect">
            <a:avLst/>
          </a:prstGeom>
        </p:spPr>
        <p:txBody>
          <a:bodyPr wrap="none">
            <a:spAutoFit/>
          </a:bodyPr>
          <a:lstStyle/>
          <a:p>
            <a:r>
              <a:rPr lang="en-GB" sz="5400" b="1" dirty="0">
                <a:solidFill>
                  <a:schemeClr val="accent3">
                    <a:lumMod val="50000"/>
                  </a:schemeClr>
                </a:solidFill>
                <a:latin typeface="Webdings" panose="05030102010509060703" pitchFamily="18" charset="2"/>
              </a:rPr>
              <a:t></a:t>
            </a:r>
            <a:endParaRPr lang="en-GB" sz="5400" b="1" dirty="0">
              <a:solidFill>
                <a:schemeClr val="accent3">
                  <a:lumMod val="50000"/>
                </a:schemeClr>
              </a:solidFill>
            </a:endParaRPr>
          </a:p>
        </p:txBody>
      </p:sp>
      <p:sp>
        <p:nvSpPr>
          <p:cNvPr id="10" name="Rectangle 9"/>
          <p:cNvSpPr/>
          <p:nvPr/>
        </p:nvSpPr>
        <p:spPr>
          <a:xfrm rot="16200000">
            <a:off x="8476468" y="4887856"/>
            <a:ext cx="651140" cy="707886"/>
          </a:xfrm>
          <a:prstGeom prst="rect">
            <a:avLst/>
          </a:prstGeom>
        </p:spPr>
        <p:txBody>
          <a:bodyPr wrap="none">
            <a:spAutoFit/>
          </a:bodyPr>
          <a:lstStyle/>
          <a:p>
            <a:r>
              <a:rPr lang="en-GB" sz="4000" dirty="0">
                <a:solidFill>
                  <a:schemeClr val="accent3">
                    <a:lumMod val="50000"/>
                  </a:schemeClr>
                </a:solidFill>
                <a:latin typeface="Wingdings" panose="05000000000000000000" pitchFamily="2" charset="2"/>
              </a:rPr>
              <a:t>?</a:t>
            </a:r>
            <a:endParaRPr lang="en-GB" sz="4000" dirty="0">
              <a:solidFill>
                <a:schemeClr val="accent3">
                  <a:lumMod val="50000"/>
                </a:schemeClr>
              </a:solidFill>
            </a:endParaRPr>
          </a:p>
        </p:txBody>
      </p:sp>
    </p:spTree>
    <p:extLst>
      <p:ext uri="{BB962C8B-B14F-4D97-AF65-F5344CB8AC3E}">
        <p14:creationId xmlns:p14="http://schemas.microsoft.com/office/powerpoint/2010/main" val="2622978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of the Course</a:t>
            </a:r>
            <a:endParaRPr lang="en-GB" dirty="0"/>
          </a:p>
        </p:txBody>
      </p:sp>
      <p:sp>
        <p:nvSpPr>
          <p:cNvPr id="3" name="Content Placeholder 2"/>
          <p:cNvSpPr>
            <a:spLocks noGrp="1"/>
          </p:cNvSpPr>
          <p:nvPr>
            <p:ph idx="1"/>
          </p:nvPr>
        </p:nvSpPr>
        <p:spPr/>
        <p:txBody>
          <a:bodyPr>
            <a:normAutofit/>
          </a:bodyPr>
          <a:lstStyle/>
          <a:p>
            <a:pPr marL="0" indent="0">
              <a:buNone/>
            </a:pPr>
            <a:r>
              <a:rPr lang="en-GB" sz="4000" b="1" dirty="0" smtClean="0">
                <a:solidFill>
                  <a:schemeClr val="accent3"/>
                </a:solidFill>
              </a:rPr>
              <a:t>To equip you to deliver the Scottish Intervention Initiative to university </a:t>
            </a:r>
            <a:br>
              <a:rPr lang="en-GB" sz="4000" b="1" dirty="0" smtClean="0">
                <a:solidFill>
                  <a:schemeClr val="accent3"/>
                </a:solidFill>
              </a:rPr>
            </a:br>
            <a:r>
              <a:rPr lang="en-GB" sz="4000" b="1" dirty="0" smtClean="0">
                <a:solidFill>
                  <a:schemeClr val="accent3"/>
                </a:solidFill>
              </a:rPr>
              <a:t>staff and students</a:t>
            </a:r>
            <a:endParaRPr lang="en-GB" sz="4000" b="1" dirty="0">
              <a:solidFill>
                <a:schemeClr val="accent3"/>
              </a:solidFill>
            </a:endParaRPr>
          </a:p>
        </p:txBody>
      </p:sp>
    </p:spTree>
    <p:extLst>
      <p:ext uri="{BB962C8B-B14F-4D97-AF65-F5344CB8AC3E}">
        <p14:creationId xmlns:p14="http://schemas.microsoft.com/office/powerpoint/2010/main" val="672499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p:txBody>
          <a:bodyPr/>
          <a:lstStyle/>
          <a:p>
            <a:endParaRPr lang="en-GB"/>
          </a:p>
        </p:txBody>
      </p:sp>
      <p:graphicFrame>
        <p:nvGraphicFramePr>
          <p:cNvPr id="4" name="Content Placeholder 3"/>
          <p:cNvGraphicFramePr>
            <a:graphicFrameLocks/>
          </p:cNvGraphicFramePr>
          <p:nvPr>
            <p:extLst>
              <p:ext uri="{D42A27DB-BD31-4B8C-83A1-F6EECF244321}">
                <p14:modId xmlns:p14="http://schemas.microsoft.com/office/powerpoint/2010/main" val="3068558354"/>
              </p:ext>
            </p:extLst>
          </p:nvPr>
        </p:nvGraphicFramePr>
        <p:xfrm>
          <a:off x="838200" y="1825625"/>
          <a:ext cx="10811934" cy="4047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3939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solidFill>
                  <a:schemeClr val="tx2"/>
                </a:solidFill>
              </a:rPr>
              <a:t>Session One</a:t>
            </a:r>
            <a:endParaRPr lang="en-GB" dirty="0">
              <a:solidFill>
                <a:schemeClr val="tx2"/>
              </a:solidFill>
            </a:endParaRPr>
          </a:p>
        </p:txBody>
      </p:sp>
      <p:sp>
        <p:nvSpPr>
          <p:cNvPr id="5" name="Text Placeholder 4"/>
          <p:cNvSpPr>
            <a:spLocks noGrp="1"/>
          </p:cNvSpPr>
          <p:nvPr>
            <p:ph type="subTitle" idx="1"/>
          </p:nvPr>
        </p:nvSpPr>
        <p:spPr/>
        <p:txBody>
          <a:bodyPr>
            <a:noAutofit/>
          </a:bodyPr>
          <a:lstStyle/>
          <a:p>
            <a:r>
              <a:rPr lang="en-GB" sz="4800" b="1" dirty="0" smtClean="0">
                <a:solidFill>
                  <a:schemeClr val="accent3"/>
                </a:solidFill>
              </a:rPr>
              <a:t>Context and Rationale of the </a:t>
            </a:r>
            <a:br>
              <a:rPr lang="en-GB" sz="4800" b="1" dirty="0" smtClean="0">
                <a:solidFill>
                  <a:schemeClr val="accent3"/>
                </a:solidFill>
              </a:rPr>
            </a:br>
            <a:r>
              <a:rPr lang="en-GB" sz="4800" b="1" dirty="0" smtClean="0">
                <a:solidFill>
                  <a:schemeClr val="accent3"/>
                </a:solidFill>
              </a:rPr>
              <a:t>Scottish Intervention Initiative</a:t>
            </a:r>
            <a:endParaRPr lang="en-GB" sz="4800" b="1" dirty="0">
              <a:solidFill>
                <a:schemeClr val="accent3"/>
              </a:solidFill>
            </a:endParaRPr>
          </a:p>
        </p:txBody>
      </p:sp>
    </p:spTree>
    <p:extLst>
      <p:ext uri="{BB962C8B-B14F-4D97-AF65-F5344CB8AC3E}">
        <p14:creationId xmlns:p14="http://schemas.microsoft.com/office/powerpoint/2010/main" val="2660284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Evidence shows that:</a:t>
            </a:r>
            <a:endParaRPr lang="en-GB" dirty="0"/>
          </a:p>
        </p:txBody>
      </p:sp>
      <p:sp>
        <p:nvSpPr>
          <p:cNvPr id="5" name="Content Placeholder 4"/>
          <p:cNvSpPr>
            <a:spLocks noGrp="1"/>
          </p:cNvSpPr>
          <p:nvPr>
            <p:ph idx="1"/>
          </p:nvPr>
        </p:nvSpPr>
        <p:spPr/>
        <p:txBody>
          <a:bodyPr/>
          <a:lstStyle/>
          <a:p>
            <a:endParaRPr lang="en-GB"/>
          </a:p>
        </p:txBody>
      </p:sp>
      <p:sp>
        <p:nvSpPr>
          <p:cNvPr id="6" name="Round Diagonal Corner Rectangle 5"/>
          <p:cNvSpPr/>
          <p:nvPr/>
        </p:nvSpPr>
        <p:spPr>
          <a:xfrm>
            <a:off x="855247" y="1807732"/>
            <a:ext cx="2700000" cy="2232000"/>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GB" sz="2400" b="1" dirty="0" smtClean="0">
                <a:solidFill>
                  <a:schemeClr val="accent3">
                    <a:lumMod val="50000"/>
                  </a:schemeClr>
                </a:solidFill>
                <a:latin typeface="Candara" panose="020E0502030303020204" pitchFamily="34" charset="0"/>
              </a:rPr>
              <a:t>77%</a:t>
            </a:r>
            <a:r>
              <a:rPr lang="en-GB" sz="2400" dirty="0" smtClean="0">
                <a:solidFill>
                  <a:schemeClr val="accent3">
                    <a:lumMod val="50000"/>
                  </a:schemeClr>
                </a:solidFill>
                <a:latin typeface="Candara" panose="020E0502030303020204" pitchFamily="34" charset="0"/>
              </a:rPr>
              <a:t> </a:t>
            </a:r>
            <a:r>
              <a:rPr lang="en-GB" sz="2400" dirty="0" smtClean="0">
                <a:latin typeface="Candara" panose="020E0502030303020204" pitchFamily="34" charset="0"/>
              </a:rPr>
              <a:t>students have experienced sexual harassment </a:t>
            </a:r>
          </a:p>
          <a:p>
            <a:pPr algn="ctr">
              <a:defRPr/>
            </a:pPr>
            <a:r>
              <a:rPr lang="en-GB" sz="1200" dirty="0" smtClean="0">
                <a:latin typeface="Candara" panose="020E0502030303020204" pitchFamily="34" charset="0"/>
              </a:rPr>
              <a:t>(Cambridge 2014 p.6)</a:t>
            </a:r>
            <a:endParaRPr lang="en-GB" sz="1200" dirty="0">
              <a:latin typeface="Candara" panose="020E0502030303020204" pitchFamily="34" charset="0"/>
            </a:endParaRPr>
          </a:p>
        </p:txBody>
      </p:sp>
      <p:sp>
        <p:nvSpPr>
          <p:cNvPr id="7" name="Round Diagonal Corner Rectangle 6"/>
          <p:cNvSpPr/>
          <p:nvPr/>
        </p:nvSpPr>
        <p:spPr>
          <a:xfrm>
            <a:off x="7006943" y="1807732"/>
            <a:ext cx="1980000" cy="2232000"/>
          </a:xfrm>
          <a:prstGeom prst="round2DiagRect">
            <a:avLst/>
          </a:prstGeom>
        </p:spPr>
        <p:style>
          <a:lnRef idx="2">
            <a:schemeClr val="accent5">
              <a:shade val="50000"/>
            </a:schemeClr>
          </a:lnRef>
          <a:fillRef idx="1">
            <a:schemeClr val="accent5"/>
          </a:fillRef>
          <a:effectRef idx="0">
            <a:schemeClr val="accent5"/>
          </a:effectRef>
          <a:fontRef idx="minor">
            <a:schemeClr val="lt1"/>
          </a:fontRef>
        </p:style>
        <p:txBody>
          <a:bodyPr wrap="square" anchor="ctr">
            <a:spAutoFit/>
          </a:bodyPr>
          <a:lstStyle/>
          <a:p>
            <a:pPr algn="ctr">
              <a:defRPr/>
            </a:pPr>
            <a:r>
              <a:rPr lang="en-GB" sz="2400" b="1" dirty="0">
                <a:solidFill>
                  <a:schemeClr val="accent5">
                    <a:lumMod val="50000"/>
                  </a:schemeClr>
                </a:solidFill>
                <a:latin typeface="Candara" panose="020E0502030303020204" pitchFamily="34" charset="0"/>
              </a:rPr>
              <a:t>12%</a:t>
            </a:r>
            <a:r>
              <a:rPr lang="en-GB" sz="2400" dirty="0">
                <a:solidFill>
                  <a:schemeClr val="accent5">
                    <a:lumMod val="50000"/>
                  </a:schemeClr>
                </a:solidFill>
                <a:latin typeface="Candara" panose="020E0502030303020204" pitchFamily="34" charset="0"/>
              </a:rPr>
              <a:t> </a:t>
            </a:r>
            <a:r>
              <a:rPr lang="en-GB" sz="2400" dirty="0">
                <a:latin typeface="Candara" panose="020E0502030303020204" pitchFamily="34" charset="0"/>
              </a:rPr>
              <a:t>women students subjected to stalking</a:t>
            </a:r>
          </a:p>
          <a:p>
            <a:pPr algn="ctr">
              <a:defRPr/>
            </a:pPr>
            <a:r>
              <a:rPr lang="en-GB" dirty="0">
                <a:latin typeface="Candara" panose="020E0502030303020204" pitchFamily="34" charset="0"/>
              </a:rPr>
              <a:t> </a:t>
            </a:r>
            <a:r>
              <a:rPr lang="en-GB" sz="1200" dirty="0">
                <a:latin typeface="Candara" panose="020E0502030303020204" pitchFamily="34" charset="0"/>
              </a:rPr>
              <a:t>(NUS 2011 p.3)</a:t>
            </a:r>
          </a:p>
        </p:txBody>
      </p:sp>
      <p:sp>
        <p:nvSpPr>
          <p:cNvPr id="8" name="Round Diagonal Corner Rectangle 7"/>
          <p:cNvSpPr/>
          <p:nvPr/>
        </p:nvSpPr>
        <p:spPr>
          <a:xfrm>
            <a:off x="1165421" y="4340060"/>
            <a:ext cx="2879726" cy="1532334"/>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anchor="ctr">
            <a:spAutoFit/>
          </a:bodyPr>
          <a:lstStyle/>
          <a:p>
            <a:pPr algn="ctr">
              <a:defRPr/>
            </a:pPr>
            <a:r>
              <a:rPr lang="en-GB" sz="2400" b="1" dirty="0">
                <a:solidFill>
                  <a:schemeClr val="accent4">
                    <a:lumMod val="50000"/>
                  </a:schemeClr>
                </a:solidFill>
                <a:latin typeface="Candara" panose="020E0502030303020204" pitchFamily="34" charset="0"/>
              </a:rPr>
              <a:t>28.5%</a:t>
            </a:r>
            <a:r>
              <a:rPr lang="en-GB" sz="2400" dirty="0">
                <a:solidFill>
                  <a:schemeClr val="accent4">
                    <a:lumMod val="50000"/>
                  </a:schemeClr>
                </a:solidFill>
                <a:latin typeface="Candara" panose="020E0502030303020204" pitchFamily="34" charset="0"/>
              </a:rPr>
              <a:t> </a:t>
            </a:r>
            <a:r>
              <a:rPr lang="en-GB" sz="2400" dirty="0">
                <a:latin typeface="Candara" panose="020E0502030303020204" pitchFamily="34" charset="0"/>
              </a:rPr>
              <a:t>students experienced sexual assault</a:t>
            </a:r>
          </a:p>
          <a:p>
            <a:pPr algn="ctr">
              <a:defRPr/>
            </a:pPr>
            <a:r>
              <a:rPr lang="en-GB" sz="1200" dirty="0">
                <a:solidFill>
                  <a:prstClr val="white"/>
                </a:solidFill>
                <a:latin typeface="Candara" panose="020E0502030303020204" pitchFamily="34" charset="0"/>
              </a:rPr>
              <a:t>(Cambridge 2014 p.6</a:t>
            </a:r>
            <a:r>
              <a:rPr lang="en-GB" sz="1200" dirty="0" smtClean="0">
                <a:solidFill>
                  <a:prstClr val="white"/>
                </a:solidFill>
                <a:latin typeface="Candara" panose="020E0502030303020204" pitchFamily="34" charset="0"/>
              </a:rPr>
              <a:t>)</a:t>
            </a:r>
            <a:endParaRPr lang="en-GB" dirty="0">
              <a:latin typeface="Candara" panose="020E0502030303020204" pitchFamily="34" charset="0"/>
            </a:endParaRPr>
          </a:p>
        </p:txBody>
      </p:sp>
      <p:sp>
        <p:nvSpPr>
          <p:cNvPr id="9" name="Round Diagonal Corner Rectangle 8"/>
          <p:cNvSpPr/>
          <p:nvPr/>
        </p:nvSpPr>
        <p:spPr>
          <a:xfrm>
            <a:off x="7620537" y="4288982"/>
            <a:ext cx="3385100" cy="1634490"/>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GB" sz="2400" b="1" dirty="0">
                <a:solidFill>
                  <a:schemeClr val="accent3">
                    <a:lumMod val="50000"/>
                  </a:schemeClr>
                </a:solidFill>
                <a:latin typeface="Candara" panose="020E0502030303020204" pitchFamily="34" charset="0"/>
              </a:rPr>
              <a:t>7%</a:t>
            </a:r>
            <a:r>
              <a:rPr lang="en-GB" sz="2400" dirty="0">
                <a:solidFill>
                  <a:schemeClr val="accent3">
                    <a:lumMod val="50000"/>
                  </a:schemeClr>
                </a:solidFill>
                <a:latin typeface="Candara" panose="020E0502030303020204" pitchFamily="34" charset="0"/>
              </a:rPr>
              <a:t> </a:t>
            </a:r>
            <a:r>
              <a:rPr lang="en-GB" sz="2400" dirty="0">
                <a:latin typeface="Candara" panose="020E0502030303020204" pitchFamily="34" charset="0"/>
              </a:rPr>
              <a:t>women students experienced a serious sexual assault</a:t>
            </a:r>
          </a:p>
          <a:p>
            <a:pPr algn="ctr">
              <a:defRPr/>
            </a:pPr>
            <a:r>
              <a:rPr lang="en-GB" dirty="0">
                <a:latin typeface="Candara" panose="020E0502030303020204" pitchFamily="34" charset="0"/>
              </a:rPr>
              <a:t> </a:t>
            </a:r>
            <a:r>
              <a:rPr lang="en-GB" sz="1200" dirty="0">
                <a:latin typeface="Candara" panose="020E0502030303020204" pitchFamily="34" charset="0"/>
              </a:rPr>
              <a:t>(NUS 2011 p.3)</a:t>
            </a:r>
          </a:p>
        </p:txBody>
      </p:sp>
      <p:sp>
        <p:nvSpPr>
          <p:cNvPr id="10" name="Round Diagonal Corner Rectangle 9"/>
          <p:cNvSpPr/>
          <p:nvPr/>
        </p:nvSpPr>
        <p:spPr>
          <a:xfrm>
            <a:off x="9331220" y="1807732"/>
            <a:ext cx="2052000" cy="2232000"/>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GB" sz="2400" b="1" dirty="0">
                <a:solidFill>
                  <a:schemeClr val="accent3">
                    <a:lumMod val="50000"/>
                  </a:schemeClr>
                </a:solidFill>
                <a:latin typeface="Candara" panose="020E0502030303020204" pitchFamily="34" charset="0"/>
              </a:rPr>
              <a:t>91%</a:t>
            </a:r>
            <a:r>
              <a:rPr lang="en-GB" sz="2400" dirty="0">
                <a:solidFill>
                  <a:schemeClr val="accent3">
                    <a:lumMod val="50000"/>
                  </a:schemeClr>
                </a:solidFill>
                <a:latin typeface="Candara" panose="020E0502030303020204" pitchFamily="34" charset="0"/>
              </a:rPr>
              <a:t> </a:t>
            </a:r>
            <a:r>
              <a:rPr lang="en-GB" sz="2400" dirty="0">
                <a:latin typeface="Candara" panose="020E0502030303020204" pitchFamily="34" charset="0"/>
              </a:rPr>
              <a:t>of perpetrators of sexual assault were men</a:t>
            </a:r>
          </a:p>
          <a:p>
            <a:pPr algn="ctr">
              <a:defRPr/>
            </a:pPr>
            <a:r>
              <a:rPr lang="en-GB" sz="1200" dirty="0">
                <a:solidFill>
                  <a:prstClr val="white"/>
                </a:solidFill>
                <a:latin typeface="Candara" panose="020E0502030303020204" pitchFamily="34" charset="0"/>
              </a:rPr>
              <a:t>(Cambridge 2014 p.6</a:t>
            </a:r>
            <a:r>
              <a:rPr lang="en-GB" sz="1200" dirty="0" smtClean="0">
                <a:solidFill>
                  <a:prstClr val="white"/>
                </a:solidFill>
                <a:latin typeface="Candara" panose="020E0502030303020204" pitchFamily="34" charset="0"/>
              </a:rPr>
              <a:t>)</a:t>
            </a:r>
            <a:endParaRPr lang="en-GB" dirty="0">
              <a:latin typeface="Candara" panose="020E0502030303020204" pitchFamily="34" charset="0"/>
            </a:endParaRPr>
          </a:p>
        </p:txBody>
      </p:sp>
      <p:sp>
        <p:nvSpPr>
          <p:cNvPr id="11" name="Round Diagonal Corner Rectangle 10"/>
          <p:cNvSpPr/>
          <p:nvPr/>
        </p:nvSpPr>
        <p:spPr>
          <a:xfrm>
            <a:off x="4330152" y="4340060"/>
            <a:ext cx="3005380" cy="1532334"/>
          </a:xfrm>
          <a:prstGeom prst="round2DiagRect">
            <a:avLst/>
          </a:prstGeom>
        </p:spPr>
        <p:style>
          <a:lnRef idx="2">
            <a:schemeClr val="accent5">
              <a:shade val="50000"/>
            </a:schemeClr>
          </a:lnRef>
          <a:fillRef idx="1">
            <a:schemeClr val="accent5"/>
          </a:fillRef>
          <a:effectRef idx="0">
            <a:schemeClr val="accent5"/>
          </a:effectRef>
          <a:fontRef idx="minor">
            <a:schemeClr val="lt1"/>
          </a:fontRef>
        </p:style>
        <p:txBody>
          <a:bodyPr wrap="square" anchor="ctr">
            <a:spAutoFit/>
          </a:bodyPr>
          <a:lstStyle/>
          <a:p>
            <a:pPr algn="ctr">
              <a:defRPr/>
            </a:pPr>
            <a:r>
              <a:rPr lang="en-GB" sz="2400" b="1" dirty="0">
                <a:solidFill>
                  <a:schemeClr val="accent5">
                    <a:lumMod val="50000"/>
                  </a:schemeClr>
                </a:solidFill>
                <a:latin typeface="Candara" panose="020E0502030303020204" pitchFamily="34" charset="0"/>
              </a:rPr>
              <a:t>85%</a:t>
            </a:r>
            <a:r>
              <a:rPr lang="en-GB" sz="2400" dirty="0">
                <a:solidFill>
                  <a:schemeClr val="accent5">
                    <a:lumMod val="50000"/>
                  </a:schemeClr>
                </a:solidFill>
                <a:latin typeface="Candara" panose="020E0502030303020204" pitchFamily="34" charset="0"/>
              </a:rPr>
              <a:t> </a:t>
            </a:r>
            <a:r>
              <a:rPr lang="en-GB" sz="2400" dirty="0">
                <a:latin typeface="Candara" panose="020E0502030303020204" pitchFamily="34" charset="0"/>
              </a:rPr>
              <a:t>experienced a negative impact on their mental health</a:t>
            </a:r>
          </a:p>
          <a:p>
            <a:pPr algn="ctr">
              <a:defRPr/>
            </a:pPr>
            <a:r>
              <a:rPr lang="en-GB" sz="1200" dirty="0">
                <a:solidFill>
                  <a:prstClr val="white"/>
                </a:solidFill>
                <a:latin typeface="Candara" panose="020E0502030303020204" pitchFamily="34" charset="0"/>
              </a:rPr>
              <a:t>(Cambridge 2014 p.6</a:t>
            </a:r>
            <a:r>
              <a:rPr lang="en-GB" sz="1200" dirty="0" smtClean="0">
                <a:solidFill>
                  <a:prstClr val="white"/>
                </a:solidFill>
                <a:latin typeface="Candara" panose="020E0502030303020204" pitchFamily="34" charset="0"/>
              </a:rPr>
              <a:t>)</a:t>
            </a:r>
            <a:endParaRPr lang="en-GB" dirty="0">
              <a:latin typeface="Candara" panose="020E0502030303020204" pitchFamily="34" charset="0"/>
            </a:endParaRPr>
          </a:p>
        </p:txBody>
      </p:sp>
      <p:sp>
        <p:nvSpPr>
          <p:cNvPr id="12" name="Round Diagonal Corner Rectangle 11"/>
          <p:cNvSpPr/>
          <p:nvPr/>
        </p:nvSpPr>
        <p:spPr>
          <a:xfrm>
            <a:off x="3859095" y="1807732"/>
            <a:ext cx="2844000" cy="22320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wrap="square" anchor="ctr">
            <a:spAutoFit/>
          </a:bodyPr>
          <a:lstStyle/>
          <a:p>
            <a:pPr algn="ctr">
              <a:defRPr/>
            </a:pPr>
            <a:r>
              <a:rPr lang="en-GB" sz="2400" dirty="0">
                <a:solidFill>
                  <a:srgbClr val="FFFFFF"/>
                </a:solidFill>
                <a:latin typeface="Candara" panose="020E0502030303020204" pitchFamily="34" charset="0"/>
                <a:ea typeface="Arial" pitchFamily="-1" charset="0"/>
                <a:cs typeface="Arial" pitchFamily="-1" charset="0"/>
              </a:rPr>
              <a:t>Women aged 16-24 have higher risk of experiencing domestic </a:t>
            </a:r>
            <a:r>
              <a:rPr lang="en-GB" sz="2400" dirty="0" smtClean="0">
                <a:solidFill>
                  <a:srgbClr val="FFFFFF"/>
                </a:solidFill>
                <a:latin typeface="Candara" panose="020E0502030303020204" pitchFamily="34" charset="0"/>
                <a:ea typeface="Arial" pitchFamily="-1" charset="0"/>
                <a:cs typeface="Arial" pitchFamily="-1" charset="0"/>
              </a:rPr>
              <a:t>violence</a:t>
            </a:r>
            <a:br>
              <a:rPr lang="en-GB" sz="2400" dirty="0" smtClean="0">
                <a:solidFill>
                  <a:srgbClr val="FFFFFF"/>
                </a:solidFill>
                <a:latin typeface="Candara" panose="020E0502030303020204" pitchFamily="34" charset="0"/>
                <a:ea typeface="Arial" pitchFamily="-1" charset="0"/>
                <a:cs typeface="Arial" pitchFamily="-1" charset="0"/>
              </a:rPr>
            </a:br>
            <a:r>
              <a:rPr lang="en-GB" sz="1200" dirty="0" smtClean="0">
                <a:solidFill>
                  <a:srgbClr val="FFFFFF"/>
                </a:solidFill>
                <a:latin typeface="Candara" panose="020E0502030303020204" pitchFamily="34" charset="0"/>
                <a:ea typeface="Arial" pitchFamily="-1" charset="0"/>
                <a:cs typeface="Arial" pitchFamily="-1" charset="0"/>
              </a:rPr>
              <a:t>(ONS </a:t>
            </a:r>
            <a:r>
              <a:rPr lang="en-GB" sz="1200" dirty="0">
                <a:solidFill>
                  <a:srgbClr val="FFFFFF"/>
                </a:solidFill>
                <a:latin typeface="Candara" panose="020E0502030303020204" pitchFamily="34" charset="0"/>
                <a:ea typeface="Arial" pitchFamily="-1" charset="0"/>
                <a:cs typeface="Arial" pitchFamily="-1" charset="0"/>
              </a:rPr>
              <a:t>2013)</a:t>
            </a:r>
          </a:p>
        </p:txBody>
      </p:sp>
    </p:spTree>
    <p:extLst>
      <p:ext uri="{BB962C8B-B14F-4D97-AF65-F5344CB8AC3E}">
        <p14:creationId xmlns:p14="http://schemas.microsoft.com/office/powerpoint/2010/main" val="1855560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Evidence also shows that:</a:t>
            </a:r>
            <a:endParaRPr lang="en-GB" dirty="0"/>
          </a:p>
        </p:txBody>
      </p:sp>
      <p:sp>
        <p:nvSpPr>
          <p:cNvPr id="3" name="Content Placeholder 2"/>
          <p:cNvSpPr>
            <a:spLocks noGrp="1"/>
          </p:cNvSpPr>
          <p:nvPr>
            <p:ph idx="1"/>
          </p:nvPr>
        </p:nvSpPr>
        <p:spPr/>
        <p:txBody>
          <a:bodyPr/>
          <a:lstStyle/>
          <a:p>
            <a:endParaRPr lang="en-GB"/>
          </a:p>
        </p:txBody>
      </p:sp>
      <p:sp>
        <p:nvSpPr>
          <p:cNvPr id="4" name="Round Diagonal Corner Rectangle 3"/>
          <p:cNvSpPr/>
          <p:nvPr/>
        </p:nvSpPr>
        <p:spPr>
          <a:xfrm>
            <a:off x="8061316" y="1817876"/>
            <a:ext cx="3312000" cy="1800000"/>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r>
              <a:rPr lang="en-GB" sz="2200" b="1" dirty="0">
                <a:solidFill>
                  <a:schemeClr val="accent3">
                    <a:lumMod val="50000"/>
                  </a:schemeClr>
                </a:solidFill>
                <a:latin typeface="Candara" panose="020E0502030303020204" pitchFamily="34" charset="0"/>
              </a:rPr>
              <a:t>18.6%</a:t>
            </a:r>
            <a:r>
              <a:rPr lang="en-GB" sz="2200" b="1" dirty="0">
                <a:latin typeface="Candara" panose="020E0502030303020204" pitchFamily="34" charset="0"/>
              </a:rPr>
              <a:t> </a:t>
            </a:r>
            <a:r>
              <a:rPr lang="en-GB" sz="2200" dirty="0" smtClean="0">
                <a:latin typeface="Candara" panose="020E0502030303020204" pitchFamily="34" charset="0"/>
              </a:rPr>
              <a:t>women aged </a:t>
            </a:r>
            <a:r>
              <a:rPr lang="en-GB" sz="2200" dirty="0">
                <a:latin typeface="Candara" panose="020E0502030303020204" pitchFamily="34" charset="0"/>
              </a:rPr>
              <a:t>18–24 </a:t>
            </a:r>
            <a:r>
              <a:rPr lang="en-GB" sz="2200" dirty="0" smtClean="0">
                <a:latin typeface="Candara" panose="020E0502030303020204" pitchFamily="34" charset="0"/>
              </a:rPr>
              <a:t>(</a:t>
            </a:r>
            <a:r>
              <a:rPr lang="en-GB" sz="2200" b="1" dirty="0">
                <a:solidFill>
                  <a:schemeClr val="accent3">
                    <a:lumMod val="50000"/>
                  </a:schemeClr>
                </a:solidFill>
                <a:latin typeface="Candara" panose="020E0502030303020204" pitchFamily="34" charset="0"/>
              </a:rPr>
              <a:t>5.3%</a:t>
            </a:r>
            <a:r>
              <a:rPr lang="en-GB" sz="2200" dirty="0" smtClean="0">
                <a:latin typeface="Candara" panose="020E0502030303020204" pitchFamily="34" charset="0"/>
              </a:rPr>
              <a:t> men) experienced sexual victimisation in childhood </a:t>
            </a:r>
          </a:p>
          <a:p>
            <a:pPr algn="ctr"/>
            <a:r>
              <a:rPr lang="en-GB" sz="1200" dirty="0" smtClean="0">
                <a:latin typeface="Candara" panose="020E0502030303020204" pitchFamily="34" charset="0"/>
              </a:rPr>
              <a:t>(Radford, Corral, Bradley &amp; Fisher, 2013, UK)</a:t>
            </a:r>
            <a:endParaRPr lang="en-GB" sz="1200" dirty="0">
              <a:latin typeface="Candara" panose="020E0502030303020204" pitchFamily="34" charset="0"/>
            </a:endParaRPr>
          </a:p>
        </p:txBody>
      </p:sp>
      <p:sp>
        <p:nvSpPr>
          <p:cNvPr id="5" name="Round Diagonal Corner Rectangle 4"/>
          <p:cNvSpPr/>
          <p:nvPr/>
        </p:nvSpPr>
        <p:spPr>
          <a:xfrm>
            <a:off x="5124281" y="1817876"/>
            <a:ext cx="2556000" cy="1800000"/>
          </a:xfrm>
          <a:prstGeom prst="round2Diag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36000" rIns="36000" anchor="ctr">
            <a:spAutoFit/>
          </a:bodyPr>
          <a:lstStyle/>
          <a:p>
            <a:pPr algn="ctr">
              <a:defRPr/>
            </a:pPr>
            <a:r>
              <a:rPr lang="en-GB" sz="2200" b="1" dirty="0" smtClean="0">
                <a:solidFill>
                  <a:schemeClr val="accent5">
                    <a:lumMod val="50000"/>
                  </a:schemeClr>
                </a:solidFill>
                <a:latin typeface="Candara" panose="020E0502030303020204" pitchFamily="34" charset="0"/>
              </a:rPr>
              <a:t>27.1% </a:t>
            </a:r>
            <a:r>
              <a:rPr lang="en-GB" sz="2200" dirty="0">
                <a:latin typeface="Candara" panose="020E0502030303020204" pitchFamily="34" charset="0"/>
              </a:rPr>
              <a:t>women </a:t>
            </a:r>
            <a:r>
              <a:rPr lang="en-GB" sz="2200" dirty="0" smtClean="0">
                <a:latin typeface="Candara" panose="020E0502030303020204" pitchFamily="34" charset="0"/>
              </a:rPr>
              <a:t>(</a:t>
            </a:r>
            <a:r>
              <a:rPr lang="en-GB" sz="2200" b="1" dirty="0">
                <a:solidFill>
                  <a:schemeClr val="accent5">
                    <a:lumMod val="50000"/>
                  </a:schemeClr>
                </a:solidFill>
                <a:latin typeface="Candara" panose="020E0502030303020204" pitchFamily="34" charset="0"/>
              </a:rPr>
              <a:t>13.2%</a:t>
            </a:r>
            <a:r>
              <a:rPr lang="en-GB" sz="2200" b="1" dirty="0" smtClean="0">
                <a:latin typeface="Candara" panose="020E0502030303020204" pitchFamily="34" charset="0"/>
              </a:rPr>
              <a:t> </a:t>
            </a:r>
            <a:r>
              <a:rPr lang="en-GB" sz="2200" dirty="0" smtClean="0">
                <a:latin typeface="Candara" panose="020E0502030303020204" pitchFamily="34" charset="0"/>
              </a:rPr>
              <a:t>men) experienced domestic abuse since age 16</a:t>
            </a:r>
          </a:p>
          <a:p>
            <a:pPr algn="ctr">
              <a:defRPr/>
            </a:pPr>
            <a:r>
              <a:rPr lang="en-GB" sz="1200" dirty="0" smtClean="0">
                <a:latin typeface="Candara" panose="020E0502030303020204" pitchFamily="34" charset="0"/>
              </a:rPr>
              <a:t>(Office for National Statistics, 2016)</a:t>
            </a:r>
            <a:endParaRPr lang="en-GB" sz="1200" dirty="0">
              <a:latin typeface="Candara" panose="020E0502030303020204" pitchFamily="34" charset="0"/>
            </a:endParaRPr>
          </a:p>
        </p:txBody>
      </p:sp>
      <p:sp>
        <p:nvSpPr>
          <p:cNvPr id="6" name="Round Diagonal Corner Rectangle 5"/>
          <p:cNvSpPr/>
          <p:nvPr/>
        </p:nvSpPr>
        <p:spPr>
          <a:xfrm>
            <a:off x="4444560" y="4146898"/>
            <a:ext cx="3816000" cy="18000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wrap="square" anchor="ctr">
            <a:spAutoFit/>
          </a:bodyPr>
          <a:lstStyle/>
          <a:p>
            <a:pPr algn="ctr">
              <a:defRPr/>
            </a:pPr>
            <a:r>
              <a:rPr lang="en-GB" sz="2200" b="1" dirty="0" smtClean="0">
                <a:solidFill>
                  <a:schemeClr val="accent4">
                    <a:lumMod val="50000"/>
                  </a:schemeClr>
                </a:solidFill>
                <a:latin typeface="Candara" panose="020E0502030303020204" pitchFamily="34" charset="0"/>
              </a:rPr>
              <a:t>54% </a:t>
            </a:r>
            <a:r>
              <a:rPr lang="en-GB" sz="2200" dirty="0" smtClean="0">
                <a:latin typeface="Candara" panose="020E0502030303020204" pitchFamily="34" charset="0"/>
              </a:rPr>
              <a:t>and </a:t>
            </a:r>
            <a:r>
              <a:rPr lang="en-GB" sz="2200" b="1" dirty="0" smtClean="0">
                <a:solidFill>
                  <a:schemeClr val="accent4">
                    <a:lumMod val="50000"/>
                  </a:schemeClr>
                </a:solidFill>
                <a:latin typeface="Candara" panose="020E0502030303020204" pitchFamily="34" charset="0"/>
              </a:rPr>
              <a:t>17% </a:t>
            </a:r>
            <a:r>
              <a:rPr lang="en-GB" sz="2200" dirty="0" smtClean="0">
                <a:latin typeface="Candara" panose="020E0502030303020204" pitchFamily="34" charset="0"/>
              </a:rPr>
              <a:t>working women experienced sexual harassment by a colleague or direct manager, respectively</a:t>
            </a:r>
            <a:endParaRPr lang="en-GB" sz="2200" dirty="0">
              <a:latin typeface="Candara" panose="020E0502030303020204" pitchFamily="34" charset="0"/>
            </a:endParaRPr>
          </a:p>
          <a:p>
            <a:pPr algn="ctr">
              <a:defRPr/>
            </a:pPr>
            <a:r>
              <a:rPr lang="en-GB" sz="1200" dirty="0" smtClean="0">
                <a:solidFill>
                  <a:prstClr val="white"/>
                </a:solidFill>
                <a:latin typeface="Candara" panose="020E0502030303020204" pitchFamily="34" charset="0"/>
              </a:rPr>
              <a:t>(TUC, 2016)</a:t>
            </a:r>
            <a:endParaRPr lang="en-GB" dirty="0">
              <a:latin typeface="Candara" panose="020E0502030303020204" pitchFamily="34" charset="0"/>
            </a:endParaRPr>
          </a:p>
        </p:txBody>
      </p:sp>
      <p:sp>
        <p:nvSpPr>
          <p:cNvPr id="7" name="Round Diagonal Corner Rectangle 6"/>
          <p:cNvSpPr/>
          <p:nvPr/>
        </p:nvSpPr>
        <p:spPr>
          <a:xfrm>
            <a:off x="841173" y="4146898"/>
            <a:ext cx="3204000" cy="1800000"/>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wrap="square" tIns="36000" bIns="36000" anchor="ctr">
            <a:spAutoFit/>
          </a:bodyPr>
          <a:lstStyle/>
          <a:p>
            <a:pPr algn="ctr">
              <a:defRPr/>
            </a:pPr>
            <a:r>
              <a:rPr lang="en-GB" sz="2200" b="1" dirty="0" smtClean="0">
                <a:solidFill>
                  <a:schemeClr val="accent3">
                    <a:lumMod val="50000"/>
                  </a:schemeClr>
                </a:solidFill>
                <a:latin typeface="Candara" panose="020E0502030303020204" pitchFamily="34" charset="0"/>
              </a:rPr>
              <a:t>52% </a:t>
            </a:r>
            <a:r>
              <a:rPr lang="en-GB" sz="2200" dirty="0" smtClean="0">
                <a:latin typeface="Candara" panose="020E0502030303020204" pitchFamily="34" charset="0"/>
              </a:rPr>
              <a:t>women (</a:t>
            </a:r>
            <a:r>
              <a:rPr lang="en-GB" sz="2200" b="1" dirty="0">
                <a:solidFill>
                  <a:schemeClr val="accent3">
                    <a:lumMod val="50000"/>
                  </a:schemeClr>
                </a:solidFill>
                <a:latin typeface="Candara" panose="020E0502030303020204" pitchFamily="34" charset="0"/>
              </a:rPr>
              <a:t>63%</a:t>
            </a:r>
            <a:r>
              <a:rPr lang="en-GB" sz="2200" b="1" dirty="0">
                <a:latin typeface="Candara" panose="020E0502030303020204" pitchFamily="34" charset="0"/>
              </a:rPr>
              <a:t> </a:t>
            </a:r>
            <a:r>
              <a:rPr lang="en-GB" sz="2200" dirty="0" smtClean="0">
                <a:latin typeface="Candara" panose="020E0502030303020204" pitchFamily="34" charset="0"/>
              </a:rPr>
              <a:t>aged 18-24) have experienced </a:t>
            </a:r>
            <a:r>
              <a:rPr lang="en-GB" sz="2200" dirty="0">
                <a:latin typeface="Candara" panose="020E0502030303020204" pitchFamily="34" charset="0"/>
              </a:rPr>
              <a:t>some form of sexual harassment at work</a:t>
            </a:r>
          </a:p>
          <a:p>
            <a:pPr algn="ctr">
              <a:defRPr/>
            </a:pPr>
            <a:r>
              <a:rPr lang="en-GB" sz="1200" dirty="0" smtClean="0">
                <a:latin typeface="Candara" panose="020E0502030303020204" pitchFamily="34" charset="0"/>
              </a:rPr>
              <a:t>(TUC, 2016)</a:t>
            </a:r>
            <a:endParaRPr lang="en-GB" sz="1200" dirty="0">
              <a:latin typeface="Candara" panose="020E0502030303020204" pitchFamily="34" charset="0"/>
            </a:endParaRPr>
          </a:p>
        </p:txBody>
      </p:sp>
      <p:sp>
        <p:nvSpPr>
          <p:cNvPr id="8" name="Round Diagonal Corner Rectangle 7"/>
          <p:cNvSpPr/>
          <p:nvPr/>
        </p:nvSpPr>
        <p:spPr>
          <a:xfrm>
            <a:off x="8659947" y="4146898"/>
            <a:ext cx="2700000" cy="1800000"/>
          </a:xfrm>
          <a:prstGeom prst="round2DiagRect">
            <a:avLst/>
          </a:prstGeom>
        </p:spPr>
        <p:style>
          <a:lnRef idx="2">
            <a:schemeClr val="accent5">
              <a:shade val="50000"/>
            </a:schemeClr>
          </a:lnRef>
          <a:fillRef idx="1">
            <a:schemeClr val="accent5"/>
          </a:fillRef>
          <a:effectRef idx="0">
            <a:schemeClr val="accent5"/>
          </a:effectRef>
          <a:fontRef idx="minor">
            <a:schemeClr val="lt1"/>
          </a:fontRef>
        </p:style>
        <p:txBody>
          <a:bodyPr wrap="square" anchor="ctr">
            <a:spAutoFit/>
          </a:bodyPr>
          <a:lstStyle/>
          <a:p>
            <a:pPr algn="ctr">
              <a:defRPr/>
            </a:pPr>
            <a:r>
              <a:rPr lang="en-GB" sz="2200" b="1" dirty="0" smtClean="0">
                <a:solidFill>
                  <a:schemeClr val="accent5">
                    <a:lumMod val="50000"/>
                  </a:schemeClr>
                </a:solidFill>
                <a:latin typeface="Candara" panose="020E0502030303020204" pitchFamily="34" charset="0"/>
              </a:rPr>
              <a:t>79% </a:t>
            </a:r>
            <a:r>
              <a:rPr lang="en-GB" sz="2200" dirty="0" smtClean="0">
                <a:latin typeface="Candara" panose="020E0502030303020204" pitchFamily="34" charset="0"/>
              </a:rPr>
              <a:t>of ‘other sexual crimes’ include female victims </a:t>
            </a:r>
            <a:br>
              <a:rPr lang="en-GB" sz="2200" dirty="0" smtClean="0">
                <a:latin typeface="Candara" panose="020E0502030303020204" pitchFamily="34" charset="0"/>
              </a:rPr>
            </a:br>
            <a:r>
              <a:rPr lang="en-GB" sz="2200" dirty="0" smtClean="0">
                <a:latin typeface="Candara" panose="020E0502030303020204" pitchFamily="34" charset="0"/>
              </a:rPr>
              <a:t>(</a:t>
            </a:r>
            <a:r>
              <a:rPr lang="en-GB" sz="2200" b="1" dirty="0">
                <a:solidFill>
                  <a:schemeClr val="accent5">
                    <a:lumMod val="50000"/>
                  </a:schemeClr>
                </a:solidFill>
                <a:latin typeface="Candara" panose="020E0502030303020204" pitchFamily="34" charset="0"/>
              </a:rPr>
              <a:t>59%</a:t>
            </a:r>
            <a:r>
              <a:rPr lang="en-GB" sz="2200" b="1" dirty="0" smtClean="0">
                <a:latin typeface="Candara" panose="020E0502030303020204" pitchFamily="34" charset="0"/>
              </a:rPr>
              <a:t> </a:t>
            </a:r>
            <a:r>
              <a:rPr lang="en-GB" sz="2200" dirty="0" smtClean="0">
                <a:latin typeface="Candara" panose="020E0502030303020204" pitchFamily="34" charset="0"/>
              </a:rPr>
              <a:t>under 16)</a:t>
            </a:r>
            <a:endParaRPr lang="en-GB" sz="2200" dirty="0">
              <a:latin typeface="Candara" panose="020E0502030303020204" pitchFamily="34" charset="0"/>
            </a:endParaRPr>
          </a:p>
          <a:p>
            <a:pPr algn="ctr">
              <a:defRPr/>
            </a:pPr>
            <a:r>
              <a:rPr lang="en-GB" sz="1200" dirty="0" smtClean="0">
                <a:solidFill>
                  <a:prstClr val="white"/>
                </a:solidFill>
                <a:latin typeface="Candara" panose="020E0502030303020204" pitchFamily="34" charset="0"/>
              </a:rPr>
              <a:t>(</a:t>
            </a:r>
            <a:r>
              <a:rPr lang="en-GB" sz="1200" dirty="0">
                <a:solidFill>
                  <a:srgbClr val="FFFFFF"/>
                </a:solidFill>
                <a:latin typeface="Candara" panose="020E0502030303020204" pitchFamily="34" charset="0"/>
                <a:ea typeface="Arial" pitchFamily="-1" charset="0"/>
                <a:cs typeface="Arial" pitchFamily="-1" charset="0"/>
              </a:rPr>
              <a:t>Scottish Government, 2017</a:t>
            </a:r>
            <a:r>
              <a:rPr lang="en-GB" sz="1200" dirty="0" smtClean="0">
                <a:solidFill>
                  <a:prstClr val="white"/>
                </a:solidFill>
                <a:latin typeface="Candara" panose="020E0502030303020204" pitchFamily="34" charset="0"/>
              </a:rPr>
              <a:t>)</a:t>
            </a:r>
            <a:endParaRPr lang="en-GB" dirty="0">
              <a:latin typeface="Candara" panose="020E0502030303020204" pitchFamily="34" charset="0"/>
            </a:endParaRPr>
          </a:p>
        </p:txBody>
      </p:sp>
      <p:sp>
        <p:nvSpPr>
          <p:cNvPr id="9" name="Round Diagonal Corner Rectangle 8"/>
          <p:cNvSpPr/>
          <p:nvPr/>
        </p:nvSpPr>
        <p:spPr>
          <a:xfrm>
            <a:off x="855246" y="1803087"/>
            <a:ext cx="3888000" cy="18000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wrap="square" anchor="ctr">
            <a:spAutoFit/>
          </a:bodyPr>
          <a:lstStyle/>
          <a:p>
            <a:pPr algn="ctr">
              <a:defRPr/>
            </a:pPr>
            <a:r>
              <a:rPr lang="en-GB" sz="2200" b="1" dirty="0" smtClean="0">
                <a:solidFill>
                  <a:schemeClr val="accent4">
                    <a:lumMod val="50000"/>
                  </a:schemeClr>
                </a:solidFill>
                <a:latin typeface="Candara" panose="020E0502030303020204" pitchFamily="34" charset="0"/>
                <a:ea typeface="Arial" pitchFamily="-1" charset="0"/>
                <a:cs typeface="Arial" pitchFamily="-1" charset="0"/>
              </a:rPr>
              <a:t>20% </a:t>
            </a:r>
            <a:r>
              <a:rPr lang="en-GB" sz="2200" dirty="0" smtClean="0">
                <a:solidFill>
                  <a:srgbClr val="FFFFFF"/>
                </a:solidFill>
                <a:latin typeface="Candara" panose="020E0502030303020204" pitchFamily="34" charset="0"/>
                <a:ea typeface="Arial" pitchFamily="-1" charset="0"/>
                <a:cs typeface="Arial" pitchFamily="-1" charset="0"/>
              </a:rPr>
              <a:t>of sexual crimes are ‘communicating indecently’ and ‘viewing sexual activity or images’; often cyber-enabled</a:t>
            </a:r>
            <a:r>
              <a:rPr lang="en-GB" sz="2400" dirty="0" smtClean="0">
                <a:solidFill>
                  <a:srgbClr val="FFFFFF"/>
                </a:solidFill>
                <a:latin typeface="Candara" panose="020E0502030303020204" pitchFamily="34" charset="0"/>
                <a:ea typeface="Arial" pitchFamily="-1" charset="0"/>
                <a:cs typeface="Arial" pitchFamily="-1" charset="0"/>
              </a:rPr>
              <a:t> </a:t>
            </a:r>
            <a:r>
              <a:rPr lang="en-GB" sz="1200" dirty="0" smtClean="0">
                <a:solidFill>
                  <a:srgbClr val="FFFFFF"/>
                </a:solidFill>
                <a:latin typeface="Candara" panose="020E0502030303020204" pitchFamily="34" charset="0"/>
                <a:ea typeface="Arial" pitchFamily="-1" charset="0"/>
                <a:cs typeface="Arial" pitchFamily="-1" charset="0"/>
              </a:rPr>
              <a:t>(Scottish Government, 2017)</a:t>
            </a:r>
            <a:endParaRPr lang="en-GB" sz="1200" dirty="0">
              <a:solidFill>
                <a:srgbClr val="FFFFFF"/>
              </a:solidFill>
              <a:latin typeface="Candara" panose="020E0502030303020204" pitchFamily="34" charset="0"/>
              <a:ea typeface="Arial" pitchFamily="-1" charset="0"/>
              <a:cs typeface="Arial" pitchFamily="-1" charset="0"/>
            </a:endParaRPr>
          </a:p>
        </p:txBody>
      </p:sp>
    </p:spTree>
    <p:extLst>
      <p:ext uri="{BB962C8B-B14F-4D97-AF65-F5344CB8AC3E}">
        <p14:creationId xmlns:p14="http://schemas.microsoft.com/office/powerpoint/2010/main" val="11076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2134</TotalTime>
  <Words>2401</Words>
  <Application>Microsoft Office PowerPoint</Application>
  <PresentationFormat>Widescreen</PresentationFormat>
  <Paragraphs>292</Paragraphs>
  <Slides>48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Candara</vt:lpstr>
      <vt:lpstr>Franklin Gothic Book</vt:lpstr>
      <vt:lpstr>Times New Roman</vt:lpstr>
      <vt:lpstr>Webdings</vt:lpstr>
      <vt:lpstr>Wingdings</vt:lpstr>
      <vt:lpstr>Office Theme</vt:lpstr>
      <vt:lpstr>PowerPoint Presentation</vt:lpstr>
      <vt:lpstr> </vt:lpstr>
      <vt:lpstr>Facilitators</vt:lpstr>
      <vt:lpstr>PowerPoint Presentation</vt:lpstr>
      <vt:lpstr>Aims of the Course</vt:lpstr>
      <vt:lpstr>Learning Outcomes</vt:lpstr>
      <vt:lpstr>Session One</vt:lpstr>
      <vt:lpstr>Evidence shows that:</vt:lpstr>
      <vt:lpstr>Evidence also shows that:</vt:lpstr>
      <vt:lpstr>Gendered Analysis</vt:lpstr>
      <vt:lpstr>Gendered Analysis</vt:lpstr>
      <vt:lpstr>Background for Delivering The Scottish Intervention Initiative</vt:lpstr>
      <vt:lpstr>Rationale of The Scottish  Intervention Initiative</vt:lpstr>
      <vt:lpstr>Rationale of The Scottish  Intervention Initiative</vt:lpstr>
      <vt:lpstr>Helen Mott: The Intervention Initiative</vt:lpstr>
      <vt:lpstr>Evidence Base</vt:lpstr>
      <vt:lpstr>Group Activity</vt:lpstr>
      <vt:lpstr>Any questions?</vt:lpstr>
      <vt:lpstr>Session Two</vt:lpstr>
      <vt:lpstr>Role of the Facilitator</vt:lpstr>
      <vt:lpstr>Support Participants’ Learning</vt:lpstr>
      <vt:lpstr>Who are the Participants in The Scottish Intervention Initiative?</vt:lpstr>
      <vt:lpstr>What Do Participants Already Know and Don’t Know?</vt:lpstr>
      <vt:lpstr>How Do Participants Learn Individually?</vt:lpstr>
      <vt:lpstr>Creating a Safe Learning Environment</vt:lpstr>
      <vt:lpstr>Creating a Safe Learning Environment</vt:lpstr>
      <vt:lpstr>Pre-Course Preparation</vt:lpstr>
      <vt:lpstr>Exercise: Facilitating Activities</vt:lpstr>
      <vt:lpstr>Any questions?</vt:lpstr>
      <vt:lpstr>Session Three</vt:lpstr>
      <vt:lpstr>Setting Ground Rules</vt:lpstr>
      <vt:lpstr>Relational Approach</vt:lpstr>
      <vt:lpstr>Handling Disclosures</vt:lpstr>
      <vt:lpstr>Managing Discussions Based on  Personal Experience</vt:lpstr>
      <vt:lpstr>Responding to Disclosures of Risk of Serious Harm</vt:lpstr>
      <vt:lpstr>Responding to Disclosures of GBV</vt:lpstr>
      <vt:lpstr>Disclosure Protocol</vt:lpstr>
      <vt:lpstr>Looking After Yourself</vt:lpstr>
      <vt:lpstr>Looking After Yourself</vt:lpstr>
      <vt:lpstr>Group Discussion</vt:lpstr>
      <vt:lpstr>Any questions?</vt:lpstr>
      <vt:lpstr>Session Four</vt:lpstr>
      <vt:lpstr>What Tricky Situations Might Happen?</vt:lpstr>
      <vt:lpstr>How to Respond to Tricky Situations?</vt:lpstr>
      <vt:lpstr>Group Activity: Tricky Scenarios and  How to Respond</vt:lpstr>
      <vt:lpstr>Any questions?</vt:lpstr>
      <vt:lpstr>Learning Outcomes Achieved</vt:lpstr>
      <vt:lpstr>Thank you for participating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Anke Kossurok</dc:creator>
  <cp:lastModifiedBy>Anke Kossurok</cp:lastModifiedBy>
  <cp:revision>109</cp:revision>
  <cp:lastPrinted>2019-10-29T13:23:27Z</cp:lastPrinted>
  <dcterms:created xsi:type="dcterms:W3CDTF">2019-10-01T14:26:23Z</dcterms:created>
  <dcterms:modified xsi:type="dcterms:W3CDTF">2019-10-29T13:40:02Z</dcterms:modified>
</cp:coreProperties>
</file>