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2"/>
  </p:notesMasterIdLst>
  <p:handoutMasterIdLst>
    <p:handoutMasterId r:id="rId23"/>
  </p:handoutMasterIdLst>
  <p:sldIdLst>
    <p:sldId id="286" r:id="rId2"/>
    <p:sldId id="404" r:id="rId3"/>
    <p:sldId id="438" r:id="rId4"/>
    <p:sldId id="434" r:id="rId5"/>
    <p:sldId id="432" r:id="rId6"/>
    <p:sldId id="435" r:id="rId7"/>
    <p:sldId id="437" r:id="rId8"/>
    <p:sldId id="418" r:id="rId9"/>
    <p:sldId id="414" r:id="rId10"/>
    <p:sldId id="415" r:id="rId11"/>
    <p:sldId id="416" r:id="rId12"/>
    <p:sldId id="417" r:id="rId13"/>
    <p:sldId id="425" r:id="rId14"/>
    <p:sldId id="419" r:id="rId15"/>
    <p:sldId id="420" r:id="rId16"/>
    <p:sldId id="423" r:id="rId17"/>
    <p:sldId id="421" r:id="rId18"/>
    <p:sldId id="424" r:id="rId19"/>
    <p:sldId id="422" r:id="rId20"/>
    <p:sldId id="431" r:id="rId21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286"/>
            <p14:sldId id="404"/>
            <p14:sldId id="438"/>
            <p14:sldId id="434"/>
            <p14:sldId id="432"/>
            <p14:sldId id="435"/>
            <p14:sldId id="437"/>
            <p14:sldId id="418"/>
            <p14:sldId id="414"/>
            <p14:sldId id="415"/>
            <p14:sldId id="416"/>
            <p14:sldId id="417"/>
            <p14:sldId id="425"/>
            <p14:sldId id="419"/>
            <p14:sldId id="420"/>
            <p14:sldId id="423"/>
            <p14:sldId id="421"/>
            <p14:sldId id="424"/>
            <p14:sldId id="422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240"/>
    <a:srgbClr val="F8FA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/>
    <p:restoredTop sz="96190"/>
  </p:normalViewPr>
  <p:slideViewPr>
    <p:cSldViewPr snapToGrid="0" snapToObjects="1">
      <p:cViewPr varScale="1">
        <p:scale>
          <a:sx n="108" d="100"/>
          <a:sy n="108" d="100"/>
        </p:scale>
        <p:origin x="24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4055602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493520"/>
            <a:ext cx="9753600" cy="22860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1349951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00542"/>
            <a:ext cx="9753600" cy="205041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44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0"/>
            <a:ext cx="4348481" cy="685446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1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1"/>
            <a:ext cx="434848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5082EFB-1114-FE47-B838-2915F2B9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520" y="3444241"/>
            <a:ext cx="4348481" cy="341375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1092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593373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593373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593373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5D61D25-2C22-8E45-A9B3-AAB911B7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6129020" cy="1459697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2658E-CB5A-AF48-A644-353403DB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6129020" cy="4261852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1561736"/>
            <a:ext cx="4841723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7AA0B1-6033-2F4D-A765-7D17EAA0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1"/>
            <a:ext cx="9753600" cy="72699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59E27A-E0B3-884A-B625-74AD7AB9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59381"/>
            <a:ext cx="9753600" cy="178666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1607819"/>
            <a:ext cx="9753600" cy="48110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3667761"/>
            <a:ext cx="4229100" cy="297828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207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763118-0811-A045-907D-A37A39B4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249" y="664745"/>
            <a:ext cx="456075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4E96E-0DBC-9741-978E-351DF7CF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249" y="2526750"/>
            <a:ext cx="4560751" cy="36708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0" y="3667761"/>
            <a:ext cx="4508500" cy="297828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05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246128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664745"/>
            <a:ext cx="508907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53C0E3-CA06-FF4E-9268-38C763A2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526750"/>
            <a:ext cx="5089071" cy="36708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2D389-5092-B541-B85C-948DD9C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3715470"/>
            <a:ext cx="5240020" cy="293057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913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CFFCC-3559-F84D-A042-1BAFB259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691325"/>
            <a:ext cx="5240020" cy="228555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10E763-4396-F74C-8903-82D9802B2D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9701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94BA5C2-38F4-E14F-AA9C-C3DFC9997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2502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9FCD912-C26A-6644-A093-938CD0712E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37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B2E5B3A-B4B2-BD4F-AB85-BFF95E3A2A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94898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C35ADD1-35FD-C44E-BAE2-21F1D63D4D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46096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A064768-5B8B-5740-B764-CCD1215AD7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669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8ACE225-1838-3544-957D-AACCA7BE3A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79701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D0641E4-640F-8D4E-8C69-BFEE014364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92502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DBFC0DE-039B-2F4E-BFBC-2E3DA03643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437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5EA1B11-E5B8-9149-BBE6-13ADFB08F8B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94898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CDDA7D5-E29D-2F4F-9BBE-E4BC874FC1D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46096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D39CEE3D-7E7A-494C-B8D1-6A561A1F8C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69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2F2FBF1-42C4-084B-9B8F-8A6BB412FD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479701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99001851-0A29-5945-8461-09C32A1DF5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92502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C1D8B20-1A51-9C4A-ABDD-DD48B5D1C2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437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AA24CC2-0B66-B34D-A228-6AE40A8DE7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94898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5FA8BDB8-5757-C142-AC90-BC8AD95844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046096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5AA2FDC-1BAC-F24E-85E0-00EBEC7473C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8669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2982FDD-C863-2C47-A976-BFBF4777637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701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1D2AA8B1-2C53-7940-A97F-72E577896EC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092502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695AF4D-D6DC-0944-98EC-F2C964A6D13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7437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002E033C-4E61-6B4F-B553-C83E76F94D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94898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50A9437-CEAD-0741-8012-DFC58613492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046096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B69879B-EE95-2340-855D-A9E3FF45B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690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81755F83-CEE1-CA4F-9CB2-AD8AF9461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690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4924851-6C37-C84F-A630-EA87C879C7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674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1591A003-2C51-8747-8121-A00901B695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658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5FC3E9F-0D6F-1A4B-9B98-7EEBF5AEAD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5642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CEC3CD0E-BFD8-D741-B22E-22F2F41C4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4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0460D3CE-95FD-684A-91A1-6CCB696855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2658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B8B8D087-5B4B-8141-8DB9-81770800BD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42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BB5C1B6D-1803-8645-8E13-7DE2A58DE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674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285C2B50-7632-3747-84F1-900493205C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2658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B105B2B0-0C44-D34D-837F-9F695FD21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5642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40515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0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244737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8622575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9753600" cy="757655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39EDD-56E0-DB41-A5F7-7124810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44631"/>
            <a:ext cx="9753600" cy="180141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75107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54585"/>
            <a:ext cx="59359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74726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45021" y="671005"/>
            <a:ext cx="10075479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1" y="1661159"/>
            <a:ext cx="10075479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545021" y="671005"/>
            <a:ext cx="10075479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2" y="1661159"/>
            <a:ext cx="4897342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4657CDC-790B-5B43-A1E2-05ACC7341BB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61020" y="1661159"/>
            <a:ext cx="4897342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34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B1C06C6-61D8-E14E-B26A-EC6DF13C5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1" y="665017"/>
            <a:ext cx="10075479" cy="57538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285750" indent="-2857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3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367AB8-F1BD-8C4B-9148-198F7FCF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683755"/>
            <a:ext cx="9753600" cy="1223228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>
              <a:defRPr spc="0"/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E6C14DE-F4F4-A44E-8CFA-84E772587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47" y="4061012"/>
            <a:ext cx="9778253" cy="23578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428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181100"/>
            <a:ext cx="69723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3927944"/>
            <a:ext cx="112014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5E9AFA-5FE4-944B-BC1C-BFB852B88888}"/>
              </a:ext>
            </a:extLst>
          </p:cNvPr>
          <p:cNvSpPr txBox="1"/>
          <p:nvPr userDrawn="1"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200" spc="300" dirty="0">
                <a:latin typeface="Arial" panose="020B0604020202020204" pitchFamily="34" charset="0"/>
                <a:cs typeface="Arial" panose="020B0604020202020204" pitchFamily="34" charset="0"/>
              </a:rPr>
              <a:t>   THE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35" r:id="rId2"/>
    <p:sldLayoutId id="2147484011" r:id="rId3"/>
    <p:sldLayoutId id="2147484012" r:id="rId4"/>
    <p:sldLayoutId id="2147484013" r:id="rId5"/>
    <p:sldLayoutId id="2147484080" r:id="rId6"/>
    <p:sldLayoutId id="2147484081" r:id="rId7"/>
    <p:sldLayoutId id="2147484079" r:id="rId8"/>
    <p:sldLayoutId id="2147484014" r:id="rId9"/>
    <p:sldLayoutId id="2147484015" r:id="rId10"/>
    <p:sldLayoutId id="2147484073" r:id="rId11"/>
    <p:sldLayoutId id="2147484074" r:id="rId12"/>
    <p:sldLayoutId id="2147484076" r:id="rId13"/>
    <p:sldLayoutId id="2147484016" r:id="rId14"/>
    <p:sldLayoutId id="2147484048" r:id="rId15"/>
    <p:sldLayoutId id="2147484024" r:id="rId16"/>
    <p:sldLayoutId id="2147484078" r:id="rId17"/>
    <p:sldLayoutId id="2147484029" r:id="rId18"/>
    <p:sldLayoutId id="2147484075" r:id="rId19"/>
    <p:sldLayoutId id="2147484040" r:id="rId20"/>
    <p:sldLayoutId id="2147484030" r:id="rId21"/>
    <p:sldLayoutId id="2147484031" r:id="rId22"/>
    <p:sldLayoutId id="2147484032" r:id="rId23"/>
    <p:sldLayoutId id="2147484077" r:id="rId24"/>
    <p:sldLayoutId id="2147484036" r:id="rId25"/>
    <p:sldLayoutId id="2147484044" r:id="rId26"/>
    <p:sldLayoutId id="2147484046" r:id="rId27"/>
    <p:sldLayoutId id="2147484049" r:id="rId28"/>
    <p:sldLayoutId id="2147484050" r:id="rId29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Clr>
          <a:srgbClr val="002060"/>
        </a:buClr>
        <a:buFont typeface="Wingdings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arrow city street with cars parked on the side of a road&#10;&#10;Description automatically generated">
            <a:extLst>
              <a:ext uri="{FF2B5EF4-FFF2-40B4-BE49-F238E27FC236}">
                <a16:creationId xmlns:a16="http://schemas.microsoft.com/office/drawing/2014/main" id="{E566D67D-5EC4-C64B-B715-8305BD4FC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2011864" y="1817649"/>
            <a:ext cx="7156871" cy="322164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0" dirty="0">
                <a:solidFill>
                  <a:schemeClr val="bg1"/>
                </a:solidFill>
              </a:rPr>
              <a:t>THE UNIVERSITY</a:t>
            </a:r>
          </a:p>
          <a:p>
            <a:r>
              <a:rPr lang="en-US" sz="6000" spc="0" dirty="0">
                <a:solidFill>
                  <a:schemeClr val="bg1"/>
                </a:solidFill>
              </a:rPr>
              <a:t>OF STRATHCLYDE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7621" y="5150296"/>
            <a:ext cx="5693627" cy="435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www.strath.ac.uk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81222-DB4E-4541-BEB5-CEB6BFF74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81" y="511630"/>
            <a:ext cx="1865573" cy="13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75CC0-E046-4B4D-8653-24BF49AD4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317161-E8C5-0B4E-9A18-296C48D9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630559-B0B4-4C4A-86E5-3AF6BA80E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A698DA-6CAD-F74F-A1F8-A6724D077C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7F7DD0-22C6-8E4E-B476-28BE2363DA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EE5F9DF-944C-BB4B-A09D-ED9084E90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6FD08-FBAD-3D41-AB35-AF5262D4D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E0EB4-9F45-F244-9542-80AB2A36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D689D-F4FF-BE42-9B97-1670101206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536AF-A138-CB4A-908C-B48336A0B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C45B9-47A3-C340-B9F8-9E5EA1AC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88AF04-C635-094C-929D-B5918582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00A33B0-6384-764C-BC1C-4FC306CBF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4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B7835-2C75-3E4C-A82C-36918955FE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8E389F-CD62-2043-A4D8-D693A5A9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537718-550F-3944-9A13-EA1D1621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0E8FBC-B745-AD4F-9BA7-1D2AFBC9738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8776F2-9307-2341-BA41-44D9AEEA2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C74F77-F156-C940-9364-EA34F08F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60F684-5128-244A-90B2-1BF79B36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E9A033-9EAF-C54F-826D-E7B8812892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29B650-2BBD-954B-AE41-222E9EEB32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B0CE777-4B89-0549-897A-3E4B0D82CF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CFAB1B-712B-9841-AEF4-D3AAA01AD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BF5B8-D9A7-BA4D-88D6-31E97F757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DC8146-CE1D-F946-8A1D-CBCC752679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ADFB75-E6D3-454E-B5E7-911F8D8C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8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2983A-82B8-F442-89AA-737DB4CDA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ECCF7-CD22-5F4D-8730-D985D04F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89706-BD6C-9F46-AF97-911575B21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E53D6C-22EC-7F46-8E5A-BC06525761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5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057C5-5E79-EB40-89EB-3C2E331DD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9BA384-1400-F642-B1B0-3BCDBA0E7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1A3458-297C-BF4D-8660-7AEB65730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191E36-0C0D-8246-98FF-61FBB5CB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448" y="751508"/>
            <a:ext cx="6414052" cy="2438731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90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9F18A1-B799-914B-A2B0-B48C34640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FB6C18-785B-234B-902E-5AEFBB0A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9E6503-5FEC-2C4D-83E3-30B06E697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52B0B7-B03A-CF48-9A79-C4F26F4A73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D7592-58AD-4F49-AB71-93C4F820C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30F10E-883E-A348-9939-25369A27E7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D1ECE-B3D9-D340-0C83-847C382A94EC}"/>
              </a:ext>
            </a:extLst>
          </p:cNvPr>
          <p:cNvSpPr txBox="1"/>
          <p:nvPr/>
        </p:nvSpPr>
        <p:spPr>
          <a:xfrm>
            <a:off x="3641300" y="271582"/>
            <a:ext cx="4864868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</a:t>
            </a:r>
            <a:endParaRPr lang="en-US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2000" b="1" dirty="0"/>
              <a:t>UK UNIVERSITY OF THE YEAR</a:t>
            </a:r>
            <a:br>
              <a:rPr lang="en-GB" sz="2000" dirty="0"/>
            </a:br>
            <a:r>
              <a:rPr lang="en-GB" sz="2000" b="1" dirty="0"/>
              <a:t>2026</a:t>
            </a:r>
            <a:br>
              <a:rPr lang="en-GB" sz="2000" dirty="0"/>
            </a:br>
            <a:r>
              <a:rPr lang="en-GB" sz="1400" dirty="0"/>
              <a:t>Daily Mail University Guide</a:t>
            </a:r>
          </a:p>
          <a:p>
            <a:endParaRPr lang="en-GB" sz="1400" dirty="0"/>
          </a:p>
          <a:p>
            <a:r>
              <a:rPr lang="en-GB" sz="2000" b="1" dirty="0"/>
              <a:t>SCOTTISH UNIVERSITY OF THE YEAR</a:t>
            </a:r>
            <a:br>
              <a:rPr lang="en-GB" sz="2000" dirty="0"/>
            </a:br>
            <a:r>
              <a:rPr lang="en-GB" sz="2000" b="1" dirty="0"/>
              <a:t>2026</a:t>
            </a:r>
            <a:br>
              <a:rPr lang="en-GB" sz="1400" dirty="0"/>
            </a:br>
            <a:r>
              <a:rPr lang="en-GB" sz="1400" dirty="0"/>
              <a:t>Times/Sunday Times Good University Guide</a:t>
            </a:r>
          </a:p>
          <a:p>
            <a:endParaRPr lang="en-GB" sz="1400" dirty="0"/>
          </a:p>
          <a:p>
            <a:r>
              <a:rPr lang="en-GB" sz="2000" b="1" dirty="0"/>
              <a:t>THE QUEEN’S ANNIVERSARY PRIZES</a:t>
            </a:r>
            <a:br>
              <a:rPr lang="en-GB" sz="2000" dirty="0"/>
            </a:br>
            <a:r>
              <a:rPr lang="en-GB" sz="2000" b="1" dirty="0"/>
              <a:t>1996, 2019, 2021 &amp; 2023</a:t>
            </a:r>
            <a:br>
              <a:rPr lang="en-GB" sz="2000" dirty="0"/>
            </a:br>
            <a:r>
              <a:rPr lang="en-GB" sz="1400" dirty="0"/>
              <a:t>For Higher and Further Education</a:t>
            </a:r>
            <a:endParaRPr lang="en-GB" sz="1400" b="1" dirty="0"/>
          </a:p>
          <a:p>
            <a:endParaRPr lang="en-GB" sz="2000" b="1" dirty="0"/>
          </a:p>
          <a:p>
            <a:r>
              <a:rPr lang="en-GB" sz="2000" b="1" dirty="0"/>
              <a:t>UK UNIVERSITY OF THE YEAR</a:t>
            </a:r>
            <a:br>
              <a:rPr lang="en-GB" sz="2000" dirty="0"/>
            </a:br>
            <a:r>
              <a:rPr lang="en-GB" sz="2000" b="1" dirty="0"/>
              <a:t>2012 &amp; 2019</a:t>
            </a:r>
            <a:br>
              <a:rPr lang="en-GB" sz="2000" dirty="0"/>
            </a:br>
            <a:r>
              <a:rPr lang="en-GB" sz="1400" dirty="0"/>
              <a:t>Times Higher Education</a:t>
            </a:r>
            <a:endParaRPr lang="en-GB" sz="1400" b="1" dirty="0"/>
          </a:p>
          <a:p>
            <a:r>
              <a:rPr lang="en-GB" dirty="0"/>
              <a:t>____________________________________</a:t>
            </a:r>
            <a:endParaRPr lang="en-US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91E1B51-A65B-60EC-9F00-B735FC7C2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01" y="945363"/>
            <a:ext cx="3094586" cy="9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0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20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81222-DB4E-4541-BEB5-CEB6BFF7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46" y="1360365"/>
            <a:ext cx="5717706" cy="413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F16FAB-A2B2-144C-8683-85F64BD6E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97BBD-86B5-D648-B19A-9DB3349E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011402"/>
            <a:ext cx="9753600" cy="1794116"/>
          </a:xfrm>
        </p:spPr>
        <p:txBody>
          <a:bodyPr/>
          <a:lstStyle/>
          <a:p>
            <a:r>
              <a:rPr lang="en-US" sz="6000" spc="0" dirty="0"/>
              <a:t>UNIVERSITY TEMPLATE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64E941-0428-7245-805C-42AB4B846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248" y="4061012"/>
            <a:ext cx="6037728" cy="2357864"/>
          </a:xfrm>
        </p:spPr>
        <p:txBody>
          <a:bodyPr/>
          <a:lstStyle/>
          <a:p>
            <a:r>
              <a:rPr lang="en-GB" dirty="0"/>
              <a:t>Select slide(s) from those provided and delete those that aren’t required.</a:t>
            </a:r>
          </a:p>
        </p:txBody>
      </p:sp>
    </p:spTree>
    <p:extLst>
      <p:ext uri="{BB962C8B-B14F-4D97-AF65-F5344CB8AC3E}">
        <p14:creationId xmlns:p14="http://schemas.microsoft.com/office/powerpoint/2010/main" val="125418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F16FAB-A2B2-144C-8683-85F64BD6E0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619CD-C6CE-7C46-9463-4FD55F5B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F987A-B868-A74D-84B7-F98A56B5D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1E89716-4F1F-454B-AD56-07FE1DAF4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D924AD9-F974-D64B-8C8B-93282833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341A3B7-AD09-F647-B5C4-874FDBDE6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1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1E89716-4F1F-454B-AD56-07FE1DAF4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73BDF-5496-9944-BAE7-EC3E0E3C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0B31-66DF-0542-A246-B97058ED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F29F8-E8E5-6740-B604-64EE3B64A28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6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18C98-B0D6-DA42-84A4-2F2D7055B8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4315-4E82-B046-92BC-4105E91C7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51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DCDB34-5F7E-D843-ABEC-32F0572A8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18E88C-B238-CB46-B5D8-76D5299E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DD85F6-A87E-8C40-BDA0-52F3997A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9E2AC1-39FD-B74D-97D0-364FBA9B8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0702AC-C3C5-7848-9365-111BB3D93C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23B6518-61A5-784D-B47D-DE22B44E02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391CE-2838-1A4D-962B-E3B142F33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FB5943-B82A-6B47-8FC1-CD76AFAE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621F1-1B19-6B42-83CF-495F34CB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3FA0E6-A2C1-6F44-870B-06272F706D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3755F38-4A90-C14D-86CD-D0C9D3910A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59461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Custom 1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092140"/>
      </a:accent1>
      <a:accent2>
        <a:srgbClr val="092140"/>
      </a:accent2>
      <a:accent3>
        <a:srgbClr val="092140"/>
      </a:accent3>
      <a:accent4>
        <a:srgbClr val="092140"/>
      </a:accent4>
      <a:accent5>
        <a:srgbClr val="092140"/>
      </a:accent5>
      <a:accent6>
        <a:srgbClr val="092140"/>
      </a:accent6>
      <a:hlink>
        <a:srgbClr val="092140"/>
      </a:hlink>
      <a:folHlink>
        <a:srgbClr val="0921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119</Words>
  <Application>Microsoft Macintosh PowerPoint</Application>
  <PresentationFormat>Widescreen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Montserrat</vt:lpstr>
      <vt:lpstr>Wingdings</vt:lpstr>
      <vt:lpstr>B&amp;D-Powerpoint Template_16x9</vt:lpstr>
      <vt:lpstr>PowerPoint Presentation</vt:lpstr>
      <vt:lpstr>PowerPoint Presentation</vt:lpstr>
      <vt:lpstr>UNIVERSITY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O'Donnell</dc:creator>
  <cp:lastModifiedBy>Simon Cunningham</cp:lastModifiedBy>
  <cp:revision>30</cp:revision>
  <dcterms:created xsi:type="dcterms:W3CDTF">2020-02-05T16:03:23Z</dcterms:created>
  <dcterms:modified xsi:type="dcterms:W3CDTF">2025-09-17T07:44:08Z</dcterms:modified>
</cp:coreProperties>
</file>