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8" r:id="rId3"/>
    <p:sldId id="262" r:id="rId4"/>
    <p:sldId id="260" r:id="rId5"/>
    <p:sldId id="263" r:id="rId6"/>
    <p:sldId id="266" r:id="rId7"/>
    <p:sldId id="264" r:id="rId8"/>
    <p:sldId id="261" r:id="rId9"/>
    <p:sldId id="265" r:id="rId10"/>
    <p:sldId id="267" r:id="rId11"/>
    <p:sldId id="268" r:id="rId12"/>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0" autoAdjust="0"/>
    <p:restoredTop sz="94660"/>
  </p:normalViewPr>
  <p:slideViewPr>
    <p:cSldViewPr>
      <p:cViewPr>
        <p:scale>
          <a:sx n="74" d="100"/>
          <a:sy n="74" d="100"/>
        </p:scale>
        <p:origin x="-1008" y="-42"/>
      </p:cViewPr>
      <p:guideLst>
        <p:guide orient="horz" pos="2160"/>
        <p:guide pos="2880"/>
      </p:guideLst>
    </p:cSldViewPr>
  </p:slideViewPr>
  <p:notesTextViewPr>
    <p:cViewPr>
      <p:scale>
        <a:sx n="1" d="1"/>
        <a:sy n="1" d="1"/>
      </p:scale>
      <p:origin x="0" y="0"/>
    </p:cViewPr>
  </p:notesTextViewPr>
  <p:notesViewPr>
    <p:cSldViewPr>
      <p:cViewPr varScale="1">
        <p:scale>
          <a:sx n="85" d="100"/>
          <a:sy n="85" d="100"/>
        </p:scale>
        <p:origin x="-378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59E7133B-0B81-422C-923C-7078B958044E}" type="datetimeFigureOut">
              <a:rPr lang="en-GB" smtClean="0"/>
              <a:t>23/06/2017</a:t>
            </a:fld>
            <a:endParaRPr lang="en-GB"/>
          </a:p>
        </p:txBody>
      </p:sp>
      <p:sp>
        <p:nvSpPr>
          <p:cNvPr id="4" name="Slide Image Placeholder 3"/>
          <p:cNvSpPr>
            <a:spLocks noGrp="1" noRot="1" noChangeAspect="1"/>
          </p:cNvSpPr>
          <p:nvPr>
            <p:ph type="sldImg" idx="2"/>
          </p:nvPr>
        </p:nvSpPr>
        <p:spPr>
          <a:xfrm>
            <a:off x="2198688" y="744538"/>
            <a:ext cx="2400300" cy="180181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2618183"/>
            <a:ext cx="5438140" cy="6563957"/>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7A20CF57-90D4-48BD-A9B9-921C78DD6A6B}" type="slidenum">
              <a:rPr lang="en-GB" smtClean="0"/>
              <a:t>‹#›</a:t>
            </a:fld>
            <a:endParaRPr lang="en-GB"/>
          </a:p>
        </p:txBody>
      </p:sp>
    </p:spTree>
    <p:extLst>
      <p:ext uri="{BB962C8B-B14F-4D97-AF65-F5344CB8AC3E}">
        <p14:creationId xmlns:p14="http://schemas.microsoft.com/office/powerpoint/2010/main" val="3012180569"/>
      </p:ext>
    </p:extLst>
  </p:cSld>
  <p:clrMap bg1="lt1" tx1="dk1" bg2="lt2" tx2="dk2" accent1="accent1" accent2="accent2" accent3="accent3" accent4="accent4" accent5="accent5" accent6="accent6" hlink="hlink" folHlink="folHlink"/>
  <p:notesStyle>
    <a:lvl1pPr marL="0" algn="l" defTabSz="914400" rtl="0" eaLnBrk="1" latinLnBrk="0" hangingPunct="1">
      <a:lnSpc>
        <a:spcPct val="150000"/>
      </a:lnSpc>
      <a:defRPr sz="1400" kern="1200">
        <a:solidFill>
          <a:schemeClr val="tx1"/>
        </a:solidFill>
        <a:latin typeface="+mn-lt"/>
        <a:ea typeface="+mn-ea"/>
        <a:cs typeface="+mn-cs"/>
      </a:defRPr>
    </a:lvl1pPr>
    <a:lvl2pPr marL="457200" algn="l" defTabSz="914400" rtl="0" eaLnBrk="1" latinLnBrk="0" hangingPunct="1">
      <a:lnSpc>
        <a:spcPct val="150000"/>
      </a:lnSpc>
      <a:defRPr sz="1400" kern="1200">
        <a:solidFill>
          <a:schemeClr val="tx1"/>
        </a:solidFill>
        <a:latin typeface="+mn-lt"/>
        <a:ea typeface="+mn-ea"/>
        <a:cs typeface="+mn-cs"/>
      </a:defRPr>
    </a:lvl2pPr>
    <a:lvl3pPr marL="914400" algn="l" defTabSz="914400" rtl="0" eaLnBrk="1" latinLnBrk="0" hangingPunct="1">
      <a:lnSpc>
        <a:spcPct val="150000"/>
      </a:lnSpc>
      <a:defRPr sz="1400" kern="1200">
        <a:solidFill>
          <a:schemeClr val="tx1"/>
        </a:solidFill>
        <a:latin typeface="+mn-lt"/>
        <a:ea typeface="+mn-ea"/>
        <a:cs typeface="+mn-cs"/>
      </a:defRPr>
    </a:lvl3pPr>
    <a:lvl4pPr marL="1371600" algn="l" defTabSz="914400" rtl="0" eaLnBrk="1" latinLnBrk="0" hangingPunct="1">
      <a:lnSpc>
        <a:spcPct val="150000"/>
      </a:lnSpc>
      <a:defRPr sz="1400" kern="1200">
        <a:solidFill>
          <a:schemeClr val="tx1"/>
        </a:solidFill>
        <a:latin typeface="+mn-lt"/>
        <a:ea typeface="+mn-ea"/>
        <a:cs typeface="+mn-cs"/>
      </a:defRPr>
    </a:lvl4pPr>
    <a:lvl5pPr marL="1828800" algn="l" defTabSz="914400" rtl="0" eaLnBrk="1" latinLnBrk="0" hangingPunct="1">
      <a:lnSpc>
        <a:spcPct val="150000"/>
      </a:lnSpc>
      <a:defRPr sz="14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Welcome. In this session I want to discuss the impact of the way we measure the severity of criminal punishments – most obviously, for the purposes of determining the proportionality of a given sentence.  My thesis is that approaching this question in terms of the subjective experience a punishment has caused the offender, rather than that which the sentencing authority intends to impose, will help reduce reliance on imprisonment as a sentencing option in jurisdictions similar to England and Wales. The two need not be one and the same: after all, to take a well-known literary example, Dostoyevsky’s </a:t>
            </a:r>
            <a:r>
              <a:rPr lang="en-GB" dirty="0" err="1"/>
              <a:t>Raskolnikov</a:t>
            </a:r>
            <a:r>
              <a:rPr lang="en-GB" dirty="0"/>
              <a:t> suffers agonies of shame and paranoia after murdering his landlady, and is only freed from the oppressive weight of his guilt when the criminal justice system begins to punish him. </a:t>
            </a:r>
            <a:r>
              <a:rPr lang="en-GB" dirty="0" err="1"/>
              <a:t>Raskolnikov</a:t>
            </a:r>
            <a:r>
              <a:rPr lang="en-GB" dirty="0"/>
              <a:t> raises the theoretical question: what should we do if we find that experiences of criminal punishment diverge from what we (as </a:t>
            </a:r>
            <a:r>
              <a:rPr lang="en-GB" dirty="0" err="1"/>
              <a:t>sentencers</a:t>
            </a:r>
            <a:r>
              <a:rPr lang="en-GB" dirty="0"/>
              <a:t>, policy-makers, and indeed citizens) expect or intend to happen, within and between individual penal subjects’ cases?</a:t>
            </a:r>
          </a:p>
        </p:txBody>
      </p:sp>
      <p:sp>
        <p:nvSpPr>
          <p:cNvPr id="4" name="Slide Number Placeholder 3"/>
          <p:cNvSpPr>
            <a:spLocks noGrp="1"/>
          </p:cNvSpPr>
          <p:nvPr>
            <p:ph type="sldNum" sz="quarter" idx="10"/>
          </p:nvPr>
        </p:nvSpPr>
        <p:spPr/>
        <p:txBody>
          <a:bodyPr/>
          <a:lstStyle/>
          <a:p>
            <a:fld id="{7A20CF57-90D4-48BD-A9B9-921C78DD6A6B}" type="slidenum">
              <a:rPr lang="en-GB" smtClean="0"/>
              <a:t>1</a:t>
            </a:fld>
            <a:endParaRPr lang="en-GB"/>
          </a:p>
        </p:txBody>
      </p:sp>
    </p:spTree>
    <p:extLst>
      <p:ext uri="{BB962C8B-B14F-4D97-AF65-F5344CB8AC3E}">
        <p14:creationId xmlns:p14="http://schemas.microsoft.com/office/powerpoint/2010/main" val="41271946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A20CF57-90D4-48BD-A9B9-921C78DD6A6B}" type="slidenum">
              <a:rPr lang="en-GB" smtClean="0"/>
              <a:t>10</a:t>
            </a:fld>
            <a:endParaRPr lang="en-GB"/>
          </a:p>
        </p:txBody>
      </p:sp>
    </p:spTree>
    <p:extLst>
      <p:ext uri="{BB962C8B-B14F-4D97-AF65-F5344CB8AC3E}">
        <p14:creationId xmlns:p14="http://schemas.microsoft.com/office/powerpoint/2010/main" val="32853751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7A20CF57-90D4-48BD-A9B9-921C78DD6A6B}" type="slidenum">
              <a:rPr lang="en-GB" smtClean="0"/>
              <a:t>11</a:t>
            </a:fld>
            <a:endParaRPr lang="en-GB"/>
          </a:p>
        </p:txBody>
      </p:sp>
    </p:spTree>
    <p:extLst>
      <p:ext uri="{BB962C8B-B14F-4D97-AF65-F5344CB8AC3E}">
        <p14:creationId xmlns:p14="http://schemas.microsoft.com/office/powerpoint/2010/main" val="42680408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firstly, very </a:t>
            </a:r>
            <a:r>
              <a:rPr lang="en-GB" dirty="0" err="1"/>
              <a:t>very</a:t>
            </a:r>
            <a:r>
              <a:rPr lang="en-GB" dirty="0"/>
              <a:t> quickly, who are the penal objectivists and penal subjectivists? 	[FOLLOW SLIDE; skim over table. We can come back to the detail of it later in the presentation. Emphasise</a:t>
            </a:r>
            <a:r>
              <a:rPr lang="en-GB" baseline="0" dirty="0"/>
              <a:t> “unpleasant” vs. “normally considered unpleasant”</a:t>
            </a:r>
            <a:r>
              <a:rPr lang="en-GB" dirty="0"/>
              <a:t>].</a:t>
            </a:r>
          </a:p>
        </p:txBody>
      </p:sp>
      <p:sp>
        <p:nvSpPr>
          <p:cNvPr id="4" name="Slide Number Placeholder 3"/>
          <p:cNvSpPr>
            <a:spLocks noGrp="1"/>
          </p:cNvSpPr>
          <p:nvPr>
            <p:ph type="sldNum" sz="quarter" idx="10"/>
          </p:nvPr>
        </p:nvSpPr>
        <p:spPr/>
        <p:txBody>
          <a:bodyPr/>
          <a:lstStyle/>
          <a:p>
            <a:fld id="{7A20CF57-90D4-48BD-A9B9-921C78DD6A6B}" type="slidenum">
              <a:rPr lang="en-GB" smtClean="0"/>
              <a:t>2</a:t>
            </a:fld>
            <a:endParaRPr lang="en-GB"/>
          </a:p>
        </p:txBody>
      </p:sp>
    </p:spTree>
    <p:extLst>
      <p:ext uri="{BB962C8B-B14F-4D97-AF65-F5344CB8AC3E}">
        <p14:creationId xmlns:p14="http://schemas.microsoft.com/office/powerpoint/2010/main" val="37945574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97100" y="744538"/>
            <a:ext cx="2403475" cy="1803400"/>
          </a:xfrm>
        </p:spPr>
      </p:sp>
      <p:sp>
        <p:nvSpPr>
          <p:cNvPr id="3" name="Notes Placeholder 2"/>
          <p:cNvSpPr>
            <a:spLocks noGrp="1"/>
          </p:cNvSpPr>
          <p:nvPr>
            <p:ph type="body" idx="1"/>
          </p:nvPr>
        </p:nvSpPr>
        <p:spPr/>
        <p:txBody>
          <a:bodyPr/>
          <a:lstStyle/>
          <a:p>
            <a:r>
              <a:rPr lang="en-GB" dirty="0"/>
              <a:t>Whilst there are a plurality of voices on both sides of the theoretical debate about how we</a:t>
            </a:r>
            <a:r>
              <a:rPr lang="en-GB" baseline="0" dirty="0"/>
              <a:t> measure penal severity, it must be noted that a majority of penal theorists, policies, and practices support an objectivist orthodoxy. In England and Wales, the status quo has been to at least start with an orthodox measurement, mediated somewhat by </a:t>
            </a:r>
            <a:r>
              <a:rPr lang="en-GB" baseline="0" dirty="0" err="1"/>
              <a:t>subjectivising</a:t>
            </a:r>
            <a:r>
              <a:rPr lang="en-GB" baseline="0" dirty="0"/>
              <a:t> mitigation, for the whole of the modern era. I think there are three key reasons for this… </a:t>
            </a:r>
          </a:p>
          <a:p>
            <a:r>
              <a:rPr lang="en-GB" baseline="0" dirty="0"/>
              <a:t>	[FOLLOW left-hand column; then identify weaknesses in the right-hand column].</a:t>
            </a:r>
            <a:endParaRPr lang="en-GB" dirty="0"/>
          </a:p>
        </p:txBody>
      </p:sp>
      <p:sp>
        <p:nvSpPr>
          <p:cNvPr id="4" name="Slide Number Placeholder 3"/>
          <p:cNvSpPr>
            <a:spLocks noGrp="1"/>
          </p:cNvSpPr>
          <p:nvPr>
            <p:ph type="sldNum" sz="quarter" idx="10"/>
          </p:nvPr>
        </p:nvSpPr>
        <p:spPr/>
        <p:txBody>
          <a:bodyPr/>
          <a:lstStyle/>
          <a:p>
            <a:fld id="{7A20CF57-90D4-48BD-A9B9-921C78DD6A6B}" type="slidenum">
              <a:rPr lang="en-GB" smtClean="0"/>
              <a:t>3</a:t>
            </a:fld>
            <a:endParaRPr lang="en-GB"/>
          </a:p>
        </p:txBody>
      </p:sp>
    </p:spTree>
    <p:extLst>
      <p:ext uri="{BB962C8B-B14F-4D97-AF65-F5344CB8AC3E}">
        <p14:creationId xmlns:p14="http://schemas.microsoft.com/office/powerpoint/2010/main" val="213543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it seems to me, and to the rest of the minority, that penal subjectivism is an idea whose time has come. But there are also specific reasons to think that adopting a more subjective approach to the measurement of penal severity would assist in our target today, that is, reducing the reliance of sentencing authorities and other penal decision-makers on imprisonment…	[FOLLOW SLIDE].</a:t>
            </a:r>
          </a:p>
        </p:txBody>
      </p:sp>
      <p:sp>
        <p:nvSpPr>
          <p:cNvPr id="4" name="Slide Number Placeholder 3"/>
          <p:cNvSpPr>
            <a:spLocks noGrp="1"/>
          </p:cNvSpPr>
          <p:nvPr>
            <p:ph type="sldNum" sz="quarter" idx="10"/>
          </p:nvPr>
        </p:nvSpPr>
        <p:spPr/>
        <p:txBody>
          <a:bodyPr/>
          <a:lstStyle/>
          <a:p>
            <a:fld id="{7A20CF57-90D4-48BD-A9B9-921C78DD6A6B}" type="slidenum">
              <a:rPr lang="en-GB" smtClean="0"/>
              <a:t>4</a:t>
            </a:fld>
            <a:endParaRPr lang="en-GB"/>
          </a:p>
        </p:txBody>
      </p:sp>
    </p:spTree>
    <p:extLst>
      <p:ext uri="{BB962C8B-B14F-4D97-AF65-F5344CB8AC3E}">
        <p14:creationId xmlns:p14="http://schemas.microsoft.com/office/powerpoint/2010/main" val="16873093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Firstly, then, by admitting a wider range of factors than the deprivation of living-standard or abstract Kantian-Rawlsian liberties, we allow greater recognition of community sanctions and measures as potential sites of criminal punishment…	[FOLLOW SLIDE]</a:t>
            </a:r>
          </a:p>
          <a:p>
            <a:endParaRPr lang="en-GB" dirty="0"/>
          </a:p>
          <a:p>
            <a:r>
              <a:rPr lang="en-GB" dirty="0"/>
              <a:t>	[N.B. The diagram’s colour coding is not really relevant. EXPLAIN the diagram, highlighting the ‘starting points’ but also the factors affecting overall pain. This was an exploratory study using small-scale qualitative methods. Nonetheless, it points to the possibility for research to make clearer the social factors influencing likely penal impact.]</a:t>
            </a:r>
          </a:p>
        </p:txBody>
      </p:sp>
      <p:sp>
        <p:nvSpPr>
          <p:cNvPr id="4" name="Slide Number Placeholder 3"/>
          <p:cNvSpPr>
            <a:spLocks noGrp="1"/>
          </p:cNvSpPr>
          <p:nvPr>
            <p:ph type="sldNum" sz="quarter" idx="10"/>
          </p:nvPr>
        </p:nvSpPr>
        <p:spPr/>
        <p:txBody>
          <a:bodyPr/>
          <a:lstStyle/>
          <a:p>
            <a:fld id="{7A20CF57-90D4-48BD-A9B9-921C78DD6A6B}" type="slidenum">
              <a:rPr lang="en-GB" smtClean="0"/>
              <a:t>5</a:t>
            </a:fld>
            <a:endParaRPr lang="en-GB"/>
          </a:p>
        </p:txBody>
      </p:sp>
    </p:spTree>
    <p:extLst>
      <p:ext uri="{BB962C8B-B14F-4D97-AF65-F5344CB8AC3E}">
        <p14:creationId xmlns:p14="http://schemas.microsoft.com/office/powerpoint/2010/main" val="294303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More specifically, penal policies can be rethought, retooled, or re-appropriated to better recognise the punitive weight of non-custodial alternatives…	[FOLLOW SLIDE; be prepared to skim if time is getting on…]</a:t>
            </a:r>
          </a:p>
        </p:txBody>
      </p:sp>
      <p:sp>
        <p:nvSpPr>
          <p:cNvPr id="4" name="Slide Number Placeholder 3"/>
          <p:cNvSpPr>
            <a:spLocks noGrp="1"/>
          </p:cNvSpPr>
          <p:nvPr>
            <p:ph type="sldNum" sz="quarter" idx="10"/>
          </p:nvPr>
        </p:nvSpPr>
        <p:spPr/>
        <p:txBody>
          <a:bodyPr/>
          <a:lstStyle/>
          <a:p>
            <a:fld id="{7A20CF57-90D4-48BD-A9B9-921C78DD6A6B}" type="slidenum">
              <a:rPr lang="en-GB" smtClean="0"/>
              <a:t>6</a:t>
            </a:fld>
            <a:endParaRPr lang="en-GB"/>
          </a:p>
        </p:txBody>
      </p:sp>
    </p:spTree>
    <p:extLst>
      <p:ext uri="{BB962C8B-B14F-4D97-AF65-F5344CB8AC3E}">
        <p14:creationId xmlns:p14="http://schemas.microsoft.com/office/powerpoint/2010/main" val="2490707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in England and Wales a more subjective approach would recognise the potential equivalence of sentences in a way that is not currently possible. This is an old critique, and not one that is by any stretch unique to penal subjectivists: Andreas von Hirsch, for instance, has argued for this since the 1980s.</a:t>
            </a:r>
          </a:p>
          <a:p>
            <a:r>
              <a:rPr lang="en-GB" dirty="0"/>
              <a:t>	[TALK AROUND SLIDE; again, skim if time is getting on.]</a:t>
            </a:r>
          </a:p>
        </p:txBody>
      </p:sp>
      <p:sp>
        <p:nvSpPr>
          <p:cNvPr id="4" name="Slide Number Placeholder 3"/>
          <p:cNvSpPr>
            <a:spLocks noGrp="1"/>
          </p:cNvSpPr>
          <p:nvPr>
            <p:ph type="sldNum" sz="quarter" idx="10"/>
          </p:nvPr>
        </p:nvSpPr>
        <p:spPr/>
        <p:txBody>
          <a:bodyPr/>
          <a:lstStyle/>
          <a:p>
            <a:fld id="{7A20CF57-90D4-48BD-A9B9-921C78DD6A6B}" type="slidenum">
              <a:rPr lang="en-GB" smtClean="0"/>
              <a:t>7</a:t>
            </a:fld>
            <a:endParaRPr lang="en-GB"/>
          </a:p>
        </p:txBody>
      </p:sp>
    </p:spTree>
    <p:extLst>
      <p:ext uri="{BB962C8B-B14F-4D97-AF65-F5344CB8AC3E}">
        <p14:creationId xmlns:p14="http://schemas.microsoft.com/office/powerpoint/2010/main" val="11313680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So there are benefits to a subjective approach. However, we also need to be wary of simply unleashing judges to think about subjective impacts of sentencing, and a number of theoretical, doctrinal and empirical challenges remain…	[FOLLOW SLIDE – talk around each example. Focus on Turner/Woodward in particular. TRY TO SAVE TIME FOR THIS SLIDE!!!].</a:t>
            </a:r>
          </a:p>
        </p:txBody>
      </p:sp>
      <p:sp>
        <p:nvSpPr>
          <p:cNvPr id="4" name="Slide Number Placeholder 3"/>
          <p:cNvSpPr>
            <a:spLocks noGrp="1"/>
          </p:cNvSpPr>
          <p:nvPr>
            <p:ph type="sldNum" sz="quarter" idx="10"/>
          </p:nvPr>
        </p:nvSpPr>
        <p:spPr/>
        <p:txBody>
          <a:bodyPr/>
          <a:lstStyle/>
          <a:p>
            <a:fld id="{7A20CF57-90D4-48BD-A9B9-921C78DD6A6B}" type="slidenum">
              <a:rPr lang="en-GB" smtClean="0"/>
              <a:t>8</a:t>
            </a:fld>
            <a:endParaRPr lang="en-GB"/>
          </a:p>
        </p:txBody>
      </p:sp>
    </p:spTree>
    <p:extLst>
      <p:ext uri="{BB962C8B-B14F-4D97-AF65-F5344CB8AC3E}">
        <p14:creationId xmlns:p14="http://schemas.microsoft.com/office/powerpoint/2010/main" val="36624363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97100" y="744538"/>
            <a:ext cx="2403475" cy="1803400"/>
          </a:xfrm>
        </p:spPr>
      </p:sp>
      <p:sp>
        <p:nvSpPr>
          <p:cNvPr id="3" name="Notes Placeholder 2"/>
          <p:cNvSpPr>
            <a:spLocks noGrp="1"/>
          </p:cNvSpPr>
          <p:nvPr>
            <p:ph type="body" idx="1"/>
          </p:nvPr>
        </p:nvSpPr>
        <p:spPr/>
        <p:txBody>
          <a:bodyPr/>
          <a:lstStyle/>
          <a:p>
            <a:r>
              <a:rPr lang="en-GB" dirty="0"/>
              <a:t>So there we are…	[FOLLOW SLIDE].</a:t>
            </a:r>
          </a:p>
          <a:p>
            <a:endParaRPr lang="en-GB" dirty="0"/>
          </a:p>
          <a:p>
            <a:r>
              <a:rPr lang="en-GB" dirty="0"/>
              <a:t>Thank you for your attention. Let’s discuss why and to what extent I’m wrong!!</a:t>
            </a:r>
          </a:p>
        </p:txBody>
      </p:sp>
      <p:sp>
        <p:nvSpPr>
          <p:cNvPr id="4" name="Slide Number Placeholder 3"/>
          <p:cNvSpPr>
            <a:spLocks noGrp="1"/>
          </p:cNvSpPr>
          <p:nvPr>
            <p:ph type="sldNum" sz="quarter" idx="10"/>
          </p:nvPr>
        </p:nvSpPr>
        <p:spPr/>
        <p:txBody>
          <a:bodyPr/>
          <a:lstStyle/>
          <a:p>
            <a:fld id="{7A20CF57-90D4-48BD-A9B9-921C78DD6A6B}" type="slidenum">
              <a:rPr lang="en-GB" smtClean="0"/>
              <a:t>9</a:t>
            </a:fld>
            <a:endParaRPr lang="en-GB"/>
          </a:p>
        </p:txBody>
      </p:sp>
    </p:spTree>
    <p:extLst>
      <p:ext uri="{BB962C8B-B14F-4D97-AF65-F5344CB8AC3E}">
        <p14:creationId xmlns:p14="http://schemas.microsoft.com/office/powerpoint/2010/main" val="20119965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2400"/>
            <a:ext cx="24257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8" name="Rectangle 2"/>
          <p:cNvSpPr>
            <a:spLocks noGrp="1" noChangeArrowheads="1"/>
          </p:cNvSpPr>
          <p:nvPr>
            <p:ph type="ctrTitle"/>
          </p:nvPr>
        </p:nvSpPr>
        <p:spPr>
          <a:xfrm>
            <a:off x="609600" y="2209800"/>
            <a:ext cx="8229600" cy="1828800"/>
          </a:xfrm>
        </p:spPr>
        <p:txBody>
          <a:bodyPr anchor="ctr"/>
          <a:lstStyle>
            <a:lvl1pPr>
              <a:defRPr sz="5400"/>
            </a:lvl1pPr>
          </a:lstStyle>
          <a:p>
            <a:r>
              <a:rPr lang="en-US"/>
              <a:t>Click to edit Master title style</a:t>
            </a:r>
            <a:endParaRPr lang="en-GB"/>
          </a:p>
        </p:txBody>
      </p:sp>
      <p:sp>
        <p:nvSpPr>
          <p:cNvPr id="4099" name="Rectangle 3"/>
          <p:cNvSpPr>
            <a:spLocks noGrp="1" noChangeArrowheads="1"/>
          </p:cNvSpPr>
          <p:nvPr>
            <p:ph type="subTitle" idx="1"/>
          </p:nvPr>
        </p:nvSpPr>
        <p:spPr>
          <a:xfrm>
            <a:off x="609600" y="4876800"/>
            <a:ext cx="8229600" cy="1066800"/>
          </a:xfrm>
        </p:spPr>
        <p:txBody>
          <a:bodyPr/>
          <a:lstStyle>
            <a:lvl1pPr marL="0" indent="0">
              <a:spcBef>
                <a:spcPct val="0"/>
              </a:spcBef>
              <a:buFontTx/>
              <a:buNone/>
              <a:defRPr/>
            </a:lvl1pPr>
          </a:lstStyle>
          <a:p>
            <a:r>
              <a:rPr lang="en-US"/>
              <a:t>Click to edit Master subtitle style</a:t>
            </a:r>
            <a:endParaRPr lang="en-GB"/>
          </a:p>
        </p:txBody>
      </p:sp>
      <p:sp>
        <p:nvSpPr>
          <p:cNvPr id="6" name="Rectangle 6"/>
          <p:cNvSpPr>
            <a:spLocks noGrp="1" noChangeArrowheads="1"/>
          </p:cNvSpPr>
          <p:nvPr>
            <p:ph type="sldNum" sz="quarter" idx="10"/>
          </p:nvPr>
        </p:nvSpPr>
        <p:spPr/>
        <p:txBody>
          <a:bodyPr/>
          <a:lstStyle>
            <a:lvl1pPr>
              <a:defRPr b="1"/>
            </a:lvl1pPr>
          </a:lstStyle>
          <a:p>
            <a:fld id="{36FEFB3C-D730-44C5-A70A-6E9933E1F361}" type="slidenum">
              <a:rPr lang="en-GB" smtClean="0"/>
              <a:t>‹#›</a:t>
            </a:fld>
            <a:endParaRPr lang="en-GB"/>
          </a:p>
        </p:txBody>
      </p:sp>
      <p:sp>
        <p:nvSpPr>
          <p:cNvPr id="7" name="Rectangle 18"/>
          <p:cNvSpPr>
            <a:spLocks noGrp="1" noChangeArrowheads="1"/>
          </p:cNvSpPr>
          <p:nvPr>
            <p:ph type="dt" sz="half" idx="11"/>
          </p:nvPr>
        </p:nvSpPr>
        <p:spPr/>
        <p:txBody>
          <a:bodyPr/>
          <a:lstStyle>
            <a:lvl1pPr>
              <a:defRPr smtClean="0"/>
            </a:lvl1pPr>
          </a:lstStyle>
          <a:p>
            <a:fld id="{60D0E6FB-6FE2-474E-B55A-A2C51EA4791C}" type="datetimeFigureOut">
              <a:rPr lang="en-GB" smtClean="0"/>
              <a:t>23/06/2017</a:t>
            </a:fld>
            <a:endParaRPr lang="en-GB"/>
          </a:p>
        </p:txBody>
      </p:sp>
      <p:sp>
        <p:nvSpPr>
          <p:cNvPr id="8" name="Rectangle 19"/>
          <p:cNvSpPr>
            <a:spLocks noGrp="1" noChangeArrowheads="1"/>
          </p:cNvSpPr>
          <p:nvPr>
            <p:ph type="ftr" sz="quarter" idx="12"/>
          </p:nvPr>
        </p:nvSpPr>
        <p:spPr/>
        <p:txBody>
          <a:bodyPr/>
          <a:lstStyle>
            <a:lvl1pPr>
              <a:defRPr smtClean="0"/>
            </a:lvl1pPr>
          </a:lstStyle>
          <a:p>
            <a:endParaRPr lang="en-GB"/>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316416" y="6293021"/>
            <a:ext cx="707897" cy="432392"/>
          </a:xfrm>
          <a:prstGeom prst="rect">
            <a:avLst/>
          </a:prstGeom>
        </p:spPr>
      </p:pic>
    </p:spTree>
    <p:extLst>
      <p:ext uri="{BB962C8B-B14F-4D97-AF65-F5344CB8AC3E}">
        <p14:creationId xmlns:p14="http://schemas.microsoft.com/office/powerpoint/2010/main" val="4167577089"/>
      </p:ext>
    </p:extLst>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5" name="Rectangle 11"/>
          <p:cNvSpPr>
            <a:spLocks noGrp="1" noChangeArrowheads="1"/>
          </p:cNvSpPr>
          <p:nvPr>
            <p:ph type="ftr" sz="quarter" idx="11"/>
          </p:nvPr>
        </p:nvSpPr>
        <p:spPr>
          <a:ln/>
        </p:spPr>
        <p:txBody>
          <a:bodyPr/>
          <a:lstStyle>
            <a:lvl1pPr>
              <a:defRPr/>
            </a:lvl1pPr>
          </a:lstStyle>
          <a:p>
            <a:endParaRPr lang="en-GB"/>
          </a:p>
        </p:txBody>
      </p:sp>
      <p:sp>
        <p:nvSpPr>
          <p:cNvPr id="6"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3834626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371600"/>
            <a:ext cx="2057400" cy="47244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09600" y="1371600"/>
            <a:ext cx="6019800" cy="4724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5" name="Rectangle 11"/>
          <p:cNvSpPr>
            <a:spLocks noGrp="1" noChangeArrowheads="1"/>
          </p:cNvSpPr>
          <p:nvPr>
            <p:ph type="ftr" sz="quarter" idx="11"/>
          </p:nvPr>
        </p:nvSpPr>
        <p:spPr>
          <a:ln/>
        </p:spPr>
        <p:txBody>
          <a:bodyPr/>
          <a:lstStyle>
            <a:lvl1pPr>
              <a:defRPr/>
            </a:lvl1pPr>
          </a:lstStyle>
          <a:p>
            <a:endParaRPr lang="en-GB"/>
          </a:p>
        </p:txBody>
      </p:sp>
      <p:sp>
        <p:nvSpPr>
          <p:cNvPr id="6"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385374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1371600"/>
            <a:ext cx="8229600" cy="762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609600" y="2362200"/>
            <a:ext cx="40386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2362200"/>
            <a:ext cx="4038600" cy="3733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6" name="Rectangle 11"/>
          <p:cNvSpPr>
            <a:spLocks noGrp="1" noChangeArrowheads="1"/>
          </p:cNvSpPr>
          <p:nvPr>
            <p:ph type="ftr" sz="quarter" idx="11"/>
          </p:nvPr>
        </p:nvSpPr>
        <p:spPr>
          <a:ln/>
        </p:spPr>
        <p:txBody>
          <a:bodyPr/>
          <a:lstStyle>
            <a:lvl1pPr>
              <a:defRPr/>
            </a:lvl1pPr>
          </a:lstStyle>
          <a:p>
            <a:endParaRPr lang="en-GB"/>
          </a:p>
        </p:txBody>
      </p:sp>
      <p:sp>
        <p:nvSpPr>
          <p:cNvPr id="7"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3530251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4000"/>
            </a:lvl1pPr>
          </a:lstStyle>
          <a:p>
            <a:r>
              <a:rPr lang="en-US" dirty="0"/>
              <a:t>Click to edit Master title style</a:t>
            </a:r>
            <a:endParaRPr lang="en-GB" dirty="0"/>
          </a:p>
        </p:txBody>
      </p:sp>
      <p:sp>
        <p:nvSpPr>
          <p:cNvPr id="3" name="Content Placeholder 2"/>
          <p:cNvSpPr>
            <a:spLocks noGrp="1"/>
          </p:cNvSpPr>
          <p:nvPr>
            <p:ph idx="1"/>
          </p:nvPr>
        </p:nvSpPr>
        <p:spPr/>
        <p:txBody>
          <a:bodyPr/>
          <a:lstStyle>
            <a:lvl1pPr>
              <a:defRPr sz="2800"/>
            </a:lvl1pPr>
            <a:lvl2pPr>
              <a:defRPr sz="2400"/>
            </a:lvl2pPr>
            <a:lvl3pPr>
              <a:defRPr sz="2000"/>
            </a:lvl3pPr>
            <a:lvl4pPr>
              <a:defRPr sz="1200"/>
            </a:lvl4pPr>
            <a:lvl5pPr>
              <a:defRPr sz="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5" name="Rectangle 11"/>
          <p:cNvSpPr>
            <a:spLocks noGrp="1" noChangeArrowheads="1"/>
          </p:cNvSpPr>
          <p:nvPr>
            <p:ph type="ftr" sz="quarter" idx="11"/>
          </p:nvPr>
        </p:nvSpPr>
        <p:spPr>
          <a:ln/>
        </p:spPr>
        <p:txBody>
          <a:bodyPr/>
          <a:lstStyle>
            <a:lvl1pPr>
              <a:defRPr/>
            </a:lvl1pPr>
          </a:lstStyle>
          <a:p>
            <a:endParaRPr lang="en-GB"/>
          </a:p>
        </p:txBody>
      </p:sp>
      <p:sp>
        <p:nvSpPr>
          <p:cNvPr id="6"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1218616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5" name="Rectangle 11"/>
          <p:cNvSpPr>
            <a:spLocks noGrp="1" noChangeArrowheads="1"/>
          </p:cNvSpPr>
          <p:nvPr>
            <p:ph type="ftr" sz="quarter" idx="11"/>
          </p:nvPr>
        </p:nvSpPr>
        <p:spPr>
          <a:ln/>
        </p:spPr>
        <p:txBody>
          <a:bodyPr/>
          <a:lstStyle>
            <a:lvl1pPr>
              <a:defRPr/>
            </a:lvl1pPr>
          </a:lstStyle>
          <a:p>
            <a:endParaRPr lang="en-GB"/>
          </a:p>
        </p:txBody>
      </p:sp>
      <p:sp>
        <p:nvSpPr>
          <p:cNvPr id="6"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1901263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800600" y="2362200"/>
            <a:ext cx="4038600" cy="3733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6" name="Rectangle 11"/>
          <p:cNvSpPr>
            <a:spLocks noGrp="1" noChangeArrowheads="1"/>
          </p:cNvSpPr>
          <p:nvPr>
            <p:ph type="ftr" sz="quarter" idx="11"/>
          </p:nvPr>
        </p:nvSpPr>
        <p:spPr>
          <a:ln/>
        </p:spPr>
        <p:txBody>
          <a:bodyPr/>
          <a:lstStyle>
            <a:lvl1pPr>
              <a:defRPr/>
            </a:lvl1pPr>
          </a:lstStyle>
          <a:p>
            <a:endParaRPr lang="en-GB"/>
          </a:p>
        </p:txBody>
      </p:sp>
      <p:sp>
        <p:nvSpPr>
          <p:cNvPr id="7"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6628211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8" name="Rectangle 11"/>
          <p:cNvSpPr>
            <a:spLocks noGrp="1" noChangeArrowheads="1"/>
          </p:cNvSpPr>
          <p:nvPr>
            <p:ph type="ftr" sz="quarter" idx="11"/>
          </p:nvPr>
        </p:nvSpPr>
        <p:spPr>
          <a:ln/>
        </p:spPr>
        <p:txBody>
          <a:bodyPr/>
          <a:lstStyle>
            <a:lvl1pPr>
              <a:defRPr/>
            </a:lvl1pPr>
          </a:lstStyle>
          <a:p>
            <a:endParaRPr lang="en-GB"/>
          </a:p>
        </p:txBody>
      </p:sp>
      <p:sp>
        <p:nvSpPr>
          <p:cNvPr id="9"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43933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4" name="Rectangle 11"/>
          <p:cNvSpPr>
            <a:spLocks noGrp="1" noChangeArrowheads="1"/>
          </p:cNvSpPr>
          <p:nvPr>
            <p:ph type="ftr" sz="quarter" idx="11"/>
          </p:nvPr>
        </p:nvSpPr>
        <p:spPr>
          <a:ln/>
        </p:spPr>
        <p:txBody>
          <a:bodyPr/>
          <a:lstStyle>
            <a:lvl1pPr>
              <a:defRPr/>
            </a:lvl1pPr>
          </a:lstStyle>
          <a:p>
            <a:endParaRPr lang="en-GB"/>
          </a:p>
        </p:txBody>
      </p:sp>
      <p:sp>
        <p:nvSpPr>
          <p:cNvPr id="5"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1181908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3" name="Rectangle 11"/>
          <p:cNvSpPr>
            <a:spLocks noGrp="1" noChangeArrowheads="1"/>
          </p:cNvSpPr>
          <p:nvPr>
            <p:ph type="ftr" sz="quarter" idx="11"/>
          </p:nvPr>
        </p:nvSpPr>
        <p:spPr>
          <a:ln/>
        </p:spPr>
        <p:txBody>
          <a:bodyPr/>
          <a:lstStyle>
            <a:lvl1pPr>
              <a:defRPr/>
            </a:lvl1pPr>
          </a:lstStyle>
          <a:p>
            <a:endParaRPr lang="en-GB"/>
          </a:p>
        </p:txBody>
      </p:sp>
      <p:sp>
        <p:nvSpPr>
          <p:cNvPr id="4"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10161539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6" name="Rectangle 11"/>
          <p:cNvSpPr>
            <a:spLocks noGrp="1" noChangeArrowheads="1"/>
          </p:cNvSpPr>
          <p:nvPr>
            <p:ph type="ftr" sz="quarter" idx="11"/>
          </p:nvPr>
        </p:nvSpPr>
        <p:spPr>
          <a:ln/>
        </p:spPr>
        <p:txBody>
          <a:bodyPr/>
          <a:lstStyle>
            <a:lvl1pPr>
              <a:defRPr/>
            </a:lvl1pPr>
          </a:lstStyle>
          <a:p>
            <a:endParaRPr lang="en-GB"/>
          </a:p>
        </p:txBody>
      </p:sp>
      <p:sp>
        <p:nvSpPr>
          <p:cNvPr id="7"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5737152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0"/>
          <p:cNvSpPr>
            <a:spLocks noGrp="1" noChangeArrowheads="1"/>
          </p:cNvSpPr>
          <p:nvPr>
            <p:ph type="dt" sz="half" idx="10"/>
          </p:nvPr>
        </p:nvSpPr>
        <p:spPr>
          <a:ln/>
        </p:spPr>
        <p:txBody>
          <a:bodyPr/>
          <a:lstStyle>
            <a:lvl1pPr>
              <a:defRPr/>
            </a:lvl1pPr>
          </a:lstStyle>
          <a:p>
            <a:fld id="{60D0E6FB-6FE2-474E-B55A-A2C51EA4791C}" type="datetimeFigureOut">
              <a:rPr lang="en-GB" smtClean="0"/>
              <a:t>23/06/2017</a:t>
            </a:fld>
            <a:endParaRPr lang="en-GB"/>
          </a:p>
        </p:txBody>
      </p:sp>
      <p:sp>
        <p:nvSpPr>
          <p:cNvPr id="6" name="Rectangle 11"/>
          <p:cNvSpPr>
            <a:spLocks noGrp="1" noChangeArrowheads="1"/>
          </p:cNvSpPr>
          <p:nvPr>
            <p:ph type="ftr" sz="quarter" idx="11"/>
          </p:nvPr>
        </p:nvSpPr>
        <p:spPr>
          <a:ln/>
        </p:spPr>
        <p:txBody>
          <a:bodyPr/>
          <a:lstStyle>
            <a:lvl1pPr>
              <a:defRPr/>
            </a:lvl1pPr>
          </a:lstStyle>
          <a:p>
            <a:endParaRPr lang="en-GB"/>
          </a:p>
        </p:txBody>
      </p:sp>
      <p:sp>
        <p:nvSpPr>
          <p:cNvPr id="7" name="Rectangle 12"/>
          <p:cNvSpPr>
            <a:spLocks noGrp="1" noChangeArrowheads="1"/>
          </p:cNvSpPr>
          <p:nvPr>
            <p:ph type="sldNum" sz="quarter" idx="12"/>
          </p:nvPr>
        </p:nvSpPr>
        <p:spPr>
          <a:ln/>
        </p:spPr>
        <p:txBody>
          <a:bodyPr/>
          <a:lstStyle>
            <a:lvl1pPr>
              <a:defRPr/>
            </a:lvl1pPr>
          </a:lstStyle>
          <a:p>
            <a:fld id="{36FEFB3C-D730-44C5-A70A-6E9933E1F361}" type="slidenum">
              <a:rPr lang="en-GB" smtClean="0"/>
              <a:t>‹#›</a:t>
            </a:fld>
            <a:endParaRPr lang="en-GB"/>
          </a:p>
        </p:txBody>
      </p:sp>
    </p:spTree>
    <p:extLst>
      <p:ext uri="{BB962C8B-B14F-4D97-AF65-F5344CB8AC3E}">
        <p14:creationId xmlns:p14="http://schemas.microsoft.com/office/powerpoint/2010/main" val="599009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1371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663575" y="2362200"/>
            <a:ext cx="8229600" cy="3733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endParaRPr lang="en-GB" altLang="en-US"/>
          </a:p>
        </p:txBody>
      </p:sp>
      <p:sp>
        <p:nvSpPr>
          <p:cNvPr id="1034" name="Rectangle 10"/>
          <p:cNvSpPr>
            <a:spLocks noGrp="1" noChangeArrowheads="1"/>
          </p:cNvSpPr>
          <p:nvPr>
            <p:ph type="dt" sz="half" idx="2"/>
          </p:nvPr>
        </p:nvSpPr>
        <p:spPr bwMode="auto">
          <a:xfrm>
            <a:off x="685800" y="6553200"/>
            <a:ext cx="9144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smtClean="0">
                <a:solidFill>
                  <a:srgbClr val="2A196F"/>
                </a:solidFill>
                <a:latin typeface="TUOS Blake" pitchFamily="34" charset="0"/>
              </a:defRPr>
            </a:lvl1pPr>
          </a:lstStyle>
          <a:p>
            <a:fld id="{60D0E6FB-6FE2-474E-B55A-A2C51EA4791C}" type="datetimeFigureOut">
              <a:rPr lang="en-GB" smtClean="0"/>
              <a:t>23/06/2017</a:t>
            </a:fld>
            <a:endParaRPr lang="en-GB"/>
          </a:p>
        </p:txBody>
      </p:sp>
      <p:sp>
        <p:nvSpPr>
          <p:cNvPr id="1035" name="Rectangle 11"/>
          <p:cNvSpPr>
            <a:spLocks noGrp="1" noChangeArrowheads="1"/>
          </p:cNvSpPr>
          <p:nvPr>
            <p:ph type="ftr" sz="quarter" idx="3"/>
          </p:nvPr>
        </p:nvSpPr>
        <p:spPr bwMode="auto">
          <a:xfrm>
            <a:off x="1371600" y="6553200"/>
            <a:ext cx="5181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000" smtClean="0">
                <a:solidFill>
                  <a:srgbClr val="2A196F"/>
                </a:solidFill>
                <a:latin typeface="TUOS Blake" pitchFamily="34" charset="0"/>
              </a:defRPr>
            </a:lvl1pPr>
          </a:lstStyle>
          <a:p>
            <a:endParaRPr lang="en-GB"/>
          </a:p>
        </p:txBody>
      </p:sp>
      <p:sp>
        <p:nvSpPr>
          <p:cNvPr id="1036" name="Rectangle 12"/>
          <p:cNvSpPr>
            <a:spLocks noGrp="1" noChangeArrowheads="1"/>
          </p:cNvSpPr>
          <p:nvPr>
            <p:ph type="sldNum" sz="quarter" idx="4"/>
          </p:nvPr>
        </p:nvSpPr>
        <p:spPr bwMode="auto">
          <a:xfrm>
            <a:off x="7010400" y="152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800">
                <a:solidFill>
                  <a:srgbClr val="2A196F"/>
                </a:solidFill>
              </a:defRPr>
            </a:lvl1pPr>
          </a:lstStyle>
          <a:p>
            <a:fld id="{36FEFB3C-D730-44C5-A70A-6E9933E1F361}" type="slidenum">
              <a:rPr lang="en-GB" smtClean="0"/>
              <a:t>‹#›</a:t>
            </a:fld>
            <a:endParaRPr lang="en-GB"/>
          </a:p>
        </p:txBody>
      </p:sp>
      <p:pic>
        <p:nvPicPr>
          <p:cNvPr id="1031" name="Picture 3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152400"/>
            <a:ext cx="2425700" cy="73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8316416" y="6293021"/>
            <a:ext cx="707897" cy="432392"/>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rtl="0" eaLnBrk="1" fontAlgn="base" hangingPunct="1">
        <a:lnSpc>
          <a:spcPct val="83000"/>
        </a:lnSpc>
        <a:spcBef>
          <a:spcPct val="0"/>
        </a:spcBef>
        <a:spcAft>
          <a:spcPct val="0"/>
        </a:spcAft>
        <a:defRPr sz="4400">
          <a:solidFill>
            <a:srgbClr val="2A196F"/>
          </a:solidFill>
          <a:latin typeface="+mj-lt"/>
          <a:ea typeface="MS PGothic" pitchFamily="34" charset="-128"/>
          <a:cs typeface="ＭＳ Ｐゴシック" charset="0"/>
        </a:defRPr>
      </a:lvl1pPr>
      <a:lvl2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2pPr>
      <a:lvl3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3pPr>
      <a:lvl4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4pPr>
      <a:lvl5pPr algn="l" rtl="0" eaLnBrk="1" fontAlgn="base" hangingPunct="1">
        <a:lnSpc>
          <a:spcPct val="83000"/>
        </a:lnSpc>
        <a:spcBef>
          <a:spcPct val="0"/>
        </a:spcBef>
        <a:spcAft>
          <a:spcPct val="0"/>
        </a:spcAft>
        <a:defRPr sz="4400">
          <a:solidFill>
            <a:srgbClr val="2A196F"/>
          </a:solidFill>
          <a:latin typeface="TUOS Stephenson" pitchFamily="-128" charset="0"/>
          <a:ea typeface="MS PGothic" pitchFamily="34" charset="-128"/>
          <a:cs typeface="ＭＳ Ｐゴシック" charset="0"/>
        </a:defRPr>
      </a:lvl5pPr>
      <a:lvl6pPr marL="457200" algn="l" rtl="0" eaLnBrk="1" fontAlgn="base" hangingPunct="1">
        <a:lnSpc>
          <a:spcPct val="83000"/>
        </a:lnSpc>
        <a:spcBef>
          <a:spcPct val="0"/>
        </a:spcBef>
        <a:spcAft>
          <a:spcPct val="0"/>
        </a:spcAft>
        <a:defRPr sz="4400">
          <a:solidFill>
            <a:srgbClr val="2A196F"/>
          </a:solidFill>
          <a:latin typeface="TUOS Stephenson" pitchFamily="-128" charset="0"/>
        </a:defRPr>
      </a:lvl6pPr>
      <a:lvl7pPr marL="914400" algn="l" rtl="0" eaLnBrk="1" fontAlgn="base" hangingPunct="1">
        <a:lnSpc>
          <a:spcPct val="83000"/>
        </a:lnSpc>
        <a:spcBef>
          <a:spcPct val="0"/>
        </a:spcBef>
        <a:spcAft>
          <a:spcPct val="0"/>
        </a:spcAft>
        <a:defRPr sz="4400">
          <a:solidFill>
            <a:srgbClr val="2A196F"/>
          </a:solidFill>
          <a:latin typeface="TUOS Stephenson" pitchFamily="-128" charset="0"/>
        </a:defRPr>
      </a:lvl7pPr>
      <a:lvl8pPr marL="1371600" algn="l" rtl="0" eaLnBrk="1" fontAlgn="base" hangingPunct="1">
        <a:lnSpc>
          <a:spcPct val="83000"/>
        </a:lnSpc>
        <a:spcBef>
          <a:spcPct val="0"/>
        </a:spcBef>
        <a:spcAft>
          <a:spcPct val="0"/>
        </a:spcAft>
        <a:defRPr sz="4400">
          <a:solidFill>
            <a:srgbClr val="2A196F"/>
          </a:solidFill>
          <a:latin typeface="TUOS Stephenson" pitchFamily="-128" charset="0"/>
        </a:defRPr>
      </a:lvl8pPr>
      <a:lvl9pPr marL="1828800" algn="l" rtl="0" eaLnBrk="1" fontAlgn="base" hangingPunct="1">
        <a:lnSpc>
          <a:spcPct val="83000"/>
        </a:lnSpc>
        <a:spcBef>
          <a:spcPct val="0"/>
        </a:spcBef>
        <a:spcAft>
          <a:spcPct val="0"/>
        </a:spcAft>
        <a:defRPr sz="4400">
          <a:solidFill>
            <a:srgbClr val="2A196F"/>
          </a:solidFill>
          <a:latin typeface="TUOS Stephenson" pitchFamily="-128" charset="0"/>
        </a:defRPr>
      </a:lvl9pPr>
    </p:titleStyle>
    <p:bodyStyle>
      <a:lvl1pPr marL="342900" indent="-342900" algn="l" rtl="0" eaLnBrk="1" fontAlgn="base" hangingPunct="1">
        <a:spcBef>
          <a:spcPct val="30000"/>
        </a:spcBef>
        <a:spcAft>
          <a:spcPct val="0"/>
        </a:spcAft>
        <a:buChar char="•"/>
        <a:defRPr sz="3200">
          <a:solidFill>
            <a:srgbClr val="2A196F"/>
          </a:solidFill>
          <a:latin typeface="+mn-lt"/>
          <a:ea typeface="MS PGothic" pitchFamily="34" charset="-128"/>
          <a:cs typeface="ＭＳ Ｐゴシック" charset="0"/>
        </a:defRPr>
      </a:lvl1pPr>
      <a:lvl2pPr marL="742950" indent="-285750" algn="l" rtl="0" eaLnBrk="1" fontAlgn="base" hangingPunct="1">
        <a:spcBef>
          <a:spcPct val="30000"/>
        </a:spcBef>
        <a:spcAft>
          <a:spcPct val="0"/>
        </a:spcAft>
        <a:buFont typeface="TUOS Stephenson" panose="02070503080000020004" pitchFamily="18" charset="0"/>
        <a:buChar char="•"/>
        <a:defRPr sz="2800">
          <a:solidFill>
            <a:srgbClr val="2A196F"/>
          </a:solidFill>
          <a:latin typeface="+mn-lt"/>
          <a:ea typeface="MS PGothic" pitchFamily="34" charset="-128"/>
        </a:defRPr>
      </a:lvl2pPr>
      <a:lvl3pPr marL="1143000" indent="-228600" algn="l" rtl="0" eaLnBrk="1" fontAlgn="base" hangingPunct="1">
        <a:spcBef>
          <a:spcPct val="20000"/>
        </a:spcBef>
        <a:spcAft>
          <a:spcPct val="0"/>
        </a:spcAft>
        <a:defRPr sz="2400">
          <a:solidFill>
            <a:srgbClr val="2A196F"/>
          </a:solidFill>
          <a:latin typeface="+mn-lt"/>
          <a:ea typeface="MS PGothic" pitchFamily="34" charset="-128"/>
        </a:defRPr>
      </a:lvl3pPr>
      <a:lvl4pPr marL="1600200" indent="-228600" algn="l" rtl="0" eaLnBrk="1" fontAlgn="base" hangingPunct="1">
        <a:lnSpc>
          <a:spcPct val="120000"/>
        </a:lnSpc>
        <a:spcBef>
          <a:spcPct val="20000"/>
        </a:spcBef>
        <a:spcAft>
          <a:spcPct val="0"/>
        </a:spcAft>
        <a:buFont typeface="TUOS Stephenson" panose="02070503080000020004" pitchFamily="18" charset="0"/>
        <a:defRPr sz="1400">
          <a:solidFill>
            <a:srgbClr val="2A196F"/>
          </a:solidFill>
          <a:latin typeface="+mn-lt"/>
          <a:ea typeface="MS PGothic" pitchFamily="34" charset="-128"/>
        </a:defRPr>
      </a:lvl4pPr>
      <a:lvl5pPr marL="2057400" indent="-228600" algn="l" rtl="0" eaLnBrk="1" fontAlgn="base" hangingPunct="1">
        <a:lnSpc>
          <a:spcPct val="140000"/>
        </a:lnSpc>
        <a:spcBef>
          <a:spcPct val="20000"/>
        </a:spcBef>
        <a:spcAft>
          <a:spcPct val="0"/>
        </a:spcAft>
        <a:buFont typeface="TUOS Stephenson" panose="02070503080000020004" pitchFamily="18" charset="0"/>
        <a:buChar char="•"/>
        <a:defRPr sz="900">
          <a:solidFill>
            <a:srgbClr val="2A196F"/>
          </a:solidFill>
          <a:latin typeface="+mn-lt"/>
          <a:ea typeface="MS PGothic" pitchFamily="34" charset="-128"/>
        </a:defRPr>
      </a:lvl5pPr>
      <a:lvl6pPr marL="25146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6pPr>
      <a:lvl7pPr marL="29718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7pPr>
      <a:lvl8pPr marL="34290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8pPr>
      <a:lvl9pPr marL="3886200" indent="-228600" algn="l" rtl="0" eaLnBrk="1" fontAlgn="base" hangingPunct="1">
        <a:lnSpc>
          <a:spcPct val="140000"/>
        </a:lnSpc>
        <a:spcBef>
          <a:spcPct val="20000"/>
        </a:spcBef>
        <a:spcAft>
          <a:spcPct val="0"/>
        </a:spcAft>
        <a:buFont typeface="TUOS Stephenson" pitchFamily="-128" charset="0"/>
        <a:buChar char="•"/>
        <a:defRPr sz="900">
          <a:solidFill>
            <a:srgbClr val="2A196F"/>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d.j.hayes@sheffield.ac.uk"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hyperlink" Target="https://commons.wikimedia.org/wiki/File:Whipping_of_an_incarcerated_delinquent,_Germany_17th_century.jpg" TargetMode="External"/><Relationship Id="rId3" Type="http://schemas.openxmlformats.org/officeDocument/2006/relationships/hyperlink" Target="https://kukly-bratc.ru/not-expect-him-ilya-repin.php" TargetMode="External"/><Relationship Id="rId7" Type="http://schemas.openxmlformats.org/officeDocument/2006/relationships/hyperlink" Target="https://en.wikipedia.org/wiki/File:Ministry_of_Justice_logo.sv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hyperlink" Target="https://www.theguardian.com/society/2016/jun/09/standford-rape-case-white-privilege-brock-turner#img-1" TargetMode="External"/><Relationship Id="rId11" Type="http://schemas.openxmlformats.org/officeDocument/2006/relationships/hyperlink" Target="https://commons.wikimedia.org/wiki/File:William_Hogarth_004.jpg" TargetMode="External"/><Relationship Id="rId5" Type="http://schemas.openxmlformats.org/officeDocument/2006/relationships/hyperlink" Target="https://www.theguardian.com/uk-news/2017/may/16/oxford-university-lavinia-woodward-stabbed-boyfriend-may-avoid-jail" TargetMode="External"/><Relationship Id="rId10" Type="http://schemas.openxmlformats.org/officeDocument/2006/relationships/hyperlink" Target="https://commons.wikimedia.org/wiki/File:Cassandra1.jpeg" TargetMode="External"/><Relationship Id="rId4" Type="http://schemas.openxmlformats.org/officeDocument/2006/relationships/hyperlink" Target="mailto:d.j.hayes@sheffield.ac.uk" TargetMode="External"/><Relationship Id="rId9" Type="http://schemas.openxmlformats.org/officeDocument/2006/relationships/hyperlink" Target="https://www.sentencingcouncil.org.uk/"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image" Target="../media/image5.jpeg"/><Relationship Id="rId7" Type="http://schemas.openxmlformats.org/officeDocument/2006/relationships/image" Target="../media/image9.jpg"/><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g"/><Relationship Id="rId9" Type="http://schemas.openxmlformats.org/officeDocument/2006/relationships/image" Target="../media/image11.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0000" t="-20000" r="-20000" b="-32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780928"/>
            <a:ext cx="8229600" cy="1828800"/>
          </a:xfrm>
        </p:spPr>
        <p:txBody>
          <a:bodyPr/>
          <a:lstStyle/>
          <a:p>
            <a:pPr algn="ctr"/>
            <a:r>
              <a:rPr lang="en-GB" dirty="0">
                <a:ln>
                  <a:solidFill>
                    <a:srgbClr val="002060"/>
                  </a:solidFill>
                </a:ln>
                <a:solidFill>
                  <a:schemeClr val="tx1"/>
                </a:solidFill>
              </a:rPr>
              <a:t>Penal Subjectivism and the Measurement of Sentence Severity</a:t>
            </a:r>
          </a:p>
        </p:txBody>
      </p:sp>
      <p:sp>
        <p:nvSpPr>
          <p:cNvPr id="3" name="Subtitle 2"/>
          <p:cNvSpPr>
            <a:spLocks noGrp="1"/>
          </p:cNvSpPr>
          <p:nvPr>
            <p:ph type="subTitle" idx="1"/>
          </p:nvPr>
        </p:nvSpPr>
        <p:spPr/>
        <p:txBody>
          <a:bodyPr anchor="ctr"/>
          <a:lstStyle/>
          <a:p>
            <a:pPr algn="ctr"/>
            <a:r>
              <a:rPr lang="en-GB" dirty="0">
                <a:ln>
                  <a:solidFill>
                    <a:srgbClr val="002060"/>
                  </a:solidFill>
                </a:ln>
                <a:solidFill>
                  <a:schemeClr val="tx1"/>
                </a:solidFill>
              </a:rPr>
              <a:t>Doing Justice to the Pains of Punishment</a:t>
            </a:r>
          </a:p>
        </p:txBody>
      </p:sp>
      <p:sp>
        <p:nvSpPr>
          <p:cNvPr id="4" name="TextBox 3"/>
          <p:cNvSpPr txBox="1"/>
          <p:nvPr/>
        </p:nvSpPr>
        <p:spPr>
          <a:xfrm>
            <a:off x="2483768" y="188640"/>
            <a:ext cx="6264696" cy="646331"/>
          </a:xfrm>
          <a:prstGeom prst="rect">
            <a:avLst/>
          </a:prstGeom>
          <a:solidFill>
            <a:schemeClr val="bg2"/>
          </a:solidFill>
          <a:ln>
            <a:solidFill>
              <a:srgbClr val="002060"/>
            </a:solidFill>
          </a:ln>
        </p:spPr>
        <p:txBody>
          <a:bodyPr wrap="square" rtlCol="0">
            <a:spAutoFit/>
          </a:bodyPr>
          <a:lstStyle/>
          <a:p>
            <a:pPr algn="just"/>
            <a:r>
              <a:rPr lang="en-GB" sz="1200" dirty="0">
                <a:solidFill>
                  <a:srgbClr val="002060"/>
                </a:solidFill>
              </a:rPr>
              <a:t>Dr David Hayes             </a:t>
            </a:r>
            <a:r>
              <a:rPr lang="en-GB" sz="1200" dirty="0">
                <a:solidFill>
                  <a:srgbClr val="002060"/>
                </a:solidFill>
                <a:hlinkClick r:id="rId4"/>
              </a:rPr>
              <a:t>d.j.hayes@sheffield.ac.uk</a:t>
            </a:r>
            <a:r>
              <a:rPr lang="en-GB" sz="1200" dirty="0">
                <a:solidFill>
                  <a:srgbClr val="002060"/>
                </a:solidFill>
              </a:rPr>
              <a:t>	The University of Sheffield, England</a:t>
            </a:r>
          </a:p>
          <a:p>
            <a:pPr algn="just"/>
            <a:r>
              <a:rPr lang="en-GB" sz="1200" i="1" dirty="0">
                <a:solidFill>
                  <a:srgbClr val="002060"/>
                </a:solidFill>
              </a:rPr>
              <a:t>Reducing the Use of Imprisonment in Sentencing &amp; Penal Decision-Making</a:t>
            </a:r>
            <a:endParaRPr lang="en-GB" sz="1200" dirty="0">
              <a:solidFill>
                <a:srgbClr val="002060"/>
              </a:solidFill>
            </a:endParaRPr>
          </a:p>
          <a:p>
            <a:pPr algn="just"/>
            <a:r>
              <a:rPr lang="en-GB" sz="1200" dirty="0">
                <a:solidFill>
                  <a:srgbClr val="002060"/>
                </a:solidFill>
              </a:rPr>
              <a:t>Edinburgh, Scotland, 8</a:t>
            </a:r>
            <a:r>
              <a:rPr lang="en-GB" sz="1200" baseline="30000" dirty="0">
                <a:solidFill>
                  <a:srgbClr val="002060"/>
                </a:solidFill>
              </a:rPr>
              <a:t>th</a:t>
            </a:r>
            <a:r>
              <a:rPr lang="en-GB" sz="1200" dirty="0">
                <a:solidFill>
                  <a:srgbClr val="002060"/>
                </a:solidFill>
              </a:rPr>
              <a:t>-9</a:t>
            </a:r>
            <a:r>
              <a:rPr lang="en-GB" sz="1200" baseline="30000" dirty="0">
                <a:solidFill>
                  <a:srgbClr val="002060"/>
                </a:solidFill>
              </a:rPr>
              <a:t>th</a:t>
            </a:r>
            <a:r>
              <a:rPr lang="en-GB" sz="1200" dirty="0">
                <a:solidFill>
                  <a:srgbClr val="002060"/>
                </a:solidFill>
              </a:rPr>
              <a:t> June 2017</a:t>
            </a:r>
          </a:p>
        </p:txBody>
      </p:sp>
      <p:sp>
        <p:nvSpPr>
          <p:cNvPr id="5" name="TextBox 4"/>
          <p:cNvSpPr txBox="1"/>
          <p:nvPr/>
        </p:nvSpPr>
        <p:spPr>
          <a:xfrm>
            <a:off x="2385000" y="6298287"/>
            <a:ext cx="4374000" cy="276999"/>
          </a:xfrm>
          <a:prstGeom prst="rect">
            <a:avLst/>
          </a:prstGeom>
          <a:solidFill>
            <a:schemeClr val="bg2"/>
          </a:solidFill>
          <a:ln>
            <a:solidFill>
              <a:srgbClr val="002060"/>
            </a:solidFill>
          </a:ln>
        </p:spPr>
        <p:txBody>
          <a:bodyPr wrap="square" rtlCol="0" anchor="b">
            <a:spAutoFit/>
          </a:bodyPr>
          <a:lstStyle/>
          <a:p>
            <a:pPr algn="just"/>
            <a:r>
              <a:rPr lang="en-GB" sz="1200" dirty="0">
                <a:solidFill>
                  <a:srgbClr val="002060"/>
                </a:solidFill>
              </a:rPr>
              <a:t>Slides (including image copyright details) available on request.</a:t>
            </a:r>
          </a:p>
        </p:txBody>
      </p:sp>
    </p:spTree>
    <p:extLst>
      <p:ext uri="{BB962C8B-B14F-4D97-AF65-F5344CB8AC3E}">
        <p14:creationId xmlns:p14="http://schemas.microsoft.com/office/powerpoint/2010/main" val="3087084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8229600" cy="762000"/>
          </a:xfrm>
        </p:spPr>
        <p:txBody>
          <a:bodyPr anchor="b"/>
          <a:lstStyle/>
          <a:p>
            <a:r>
              <a:rPr lang="en-GB" dirty="0"/>
              <a:t>Bibliography</a:t>
            </a:r>
          </a:p>
        </p:txBody>
      </p:sp>
      <p:sp>
        <p:nvSpPr>
          <p:cNvPr id="4" name="Content Placeholder 2"/>
          <p:cNvSpPr>
            <a:spLocks noGrp="1"/>
          </p:cNvSpPr>
          <p:nvPr>
            <p:ph idx="1"/>
          </p:nvPr>
        </p:nvSpPr>
        <p:spPr>
          <a:xfrm>
            <a:off x="179512" y="981075"/>
            <a:ext cx="8713663" cy="5114925"/>
          </a:xfrm>
        </p:spPr>
        <p:txBody>
          <a:bodyPr>
            <a:normAutofit fontScale="92500" lnSpcReduction="10000"/>
          </a:bodyPr>
          <a:lstStyle/>
          <a:p>
            <a:r>
              <a:rPr lang="en-GB" sz="800" dirty="0"/>
              <a:t>Andrew Ashworth (2015), </a:t>
            </a:r>
            <a:r>
              <a:rPr lang="en-GB" sz="800" i="1" dirty="0"/>
              <a:t>Sentencing and Criminal Justice</a:t>
            </a:r>
            <a:r>
              <a:rPr lang="en-GB" sz="800" dirty="0"/>
              <a:t>, Sixth Edition (Cambridge University Press).</a:t>
            </a:r>
          </a:p>
          <a:p>
            <a:r>
              <a:rPr lang="en-GB" sz="800" dirty="0"/>
              <a:t>Marc Bloch (1964), </a:t>
            </a:r>
            <a:r>
              <a:rPr lang="en-GB" sz="800" i="1" dirty="0"/>
              <a:t>Feudal Society, Volume Two: Social Classes and Political Organisation</a:t>
            </a:r>
            <a:r>
              <a:rPr lang="en-GB" sz="800" dirty="0"/>
              <a:t> (Routledge).</a:t>
            </a:r>
          </a:p>
          <a:p>
            <a:r>
              <a:rPr lang="en-GB" sz="800" dirty="0"/>
              <a:t>David </a:t>
            </a:r>
            <a:r>
              <a:rPr lang="en-GB" sz="800" dirty="0" err="1"/>
              <a:t>Boonin</a:t>
            </a:r>
            <a:r>
              <a:rPr lang="en-GB" sz="800" dirty="0"/>
              <a:t> (2008), </a:t>
            </a:r>
            <a:r>
              <a:rPr lang="en-GB" sz="800" i="1" dirty="0"/>
              <a:t>The Problem of Punishment: A Critical Introduction</a:t>
            </a:r>
            <a:r>
              <a:rPr lang="en-GB" sz="800" dirty="0"/>
              <a:t> (Oxford University Press).</a:t>
            </a:r>
          </a:p>
          <a:p>
            <a:r>
              <a:rPr lang="en-GB" sz="800" dirty="0"/>
              <a:t>John </a:t>
            </a:r>
            <a:r>
              <a:rPr lang="en-GB" sz="800" dirty="0" err="1"/>
              <a:t>Bronsteen</a:t>
            </a:r>
            <a:r>
              <a:rPr lang="en-GB" sz="800" dirty="0"/>
              <a:t>, Christopher </a:t>
            </a:r>
            <a:r>
              <a:rPr lang="en-GB" sz="800" dirty="0" err="1"/>
              <a:t>Buccafusco</a:t>
            </a:r>
            <a:r>
              <a:rPr lang="en-GB" sz="800" dirty="0"/>
              <a:t>, and Jonathan S </a:t>
            </a:r>
            <a:r>
              <a:rPr lang="en-GB" sz="800" dirty="0" err="1"/>
              <a:t>Masur</a:t>
            </a:r>
            <a:r>
              <a:rPr lang="en-GB" sz="800" dirty="0"/>
              <a:t> (2009), ‘Happiness and Punishment’ 76(3) </a:t>
            </a:r>
            <a:r>
              <a:rPr lang="en-GB" sz="800" i="1" dirty="0"/>
              <a:t>University of Chicago Law Review </a:t>
            </a:r>
            <a:r>
              <a:rPr lang="en-GB" sz="800" dirty="0"/>
              <a:t>1037-1082.</a:t>
            </a:r>
          </a:p>
          <a:p>
            <a:r>
              <a:rPr lang="en-GB" sz="800" dirty="0"/>
              <a:t>John </a:t>
            </a:r>
            <a:r>
              <a:rPr lang="en-GB" sz="800" dirty="0" err="1"/>
              <a:t>Bronsteen</a:t>
            </a:r>
            <a:r>
              <a:rPr lang="en-GB" sz="800" dirty="0"/>
              <a:t>, Christopher </a:t>
            </a:r>
            <a:r>
              <a:rPr lang="en-GB" sz="800" dirty="0" err="1"/>
              <a:t>Buccafusco</a:t>
            </a:r>
            <a:r>
              <a:rPr lang="en-GB" sz="800" dirty="0"/>
              <a:t>, and Jonathan S </a:t>
            </a:r>
            <a:r>
              <a:rPr lang="en-GB" sz="800" dirty="0" err="1"/>
              <a:t>Masur</a:t>
            </a:r>
            <a:r>
              <a:rPr lang="en-GB" sz="800" dirty="0"/>
              <a:t> (2010), ‘Retribution and the Experience of Punishment’ 98(5) </a:t>
            </a:r>
            <a:r>
              <a:rPr lang="en-GB" sz="800" i="1" dirty="0"/>
              <a:t>California Law Review</a:t>
            </a:r>
            <a:r>
              <a:rPr lang="en-GB" sz="800" dirty="0"/>
              <a:t> 1463-1496.</a:t>
            </a:r>
          </a:p>
          <a:p>
            <a:r>
              <a:rPr lang="en-GB" sz="800" dirty="0"/>
              <a:t>Nils Christie (1982), </a:t>
            </a:r>
            <a:r>
              <a:rPr lang="en-GB" sz="800" i="1" dirty="0"/>
              <a:t>Limits to Pain: The Role of Punishment in Penal Policy</a:t>
            </a:r>
            <a:r>
              <a:rPr lang="en-GB" sz="800" dirty="0"/>
              <a:t> (Martin Robinson).</a:t>
            </a:r>
          </a:p>
          <a:p>
            <a:r>
              <a:rPr lang="en-GB" sz="800" dirty="0"/>
              <a:t>Stanley Cohen (1985), </a:t>
            </a:r>
            <a:r>
              <a:rPr lang="en-GB" sz="800" i="1" dirty="0"/>
              <a:t>Visions of Social Control: Crime, Punishment and Classification</a:t>
            </a:r>
            <a:r>
              <a:rPr lang="en-GB" sz="800" dirty="0"/>
              <a:t> (Polity Press).</a:t>
            </a:r>
          </a:p>
          <a:p>
            <a:r>
              <a:rPr lang="en-GB" sz="800" dirty="0"/>
              <a:t>Ben Crewe (2011), ‘Depth, Weight, Tightness: Revisiting the Pains of Imprisonment’ 13(5) </a:t>
            </a:r>
            <a:r>
              <a:rPr lang="en-GB" sz="800" i="1" dirty="0"/>
              <a:t>Punishment and Society</a:t>
            </a:r>
            <a:r>
              <a:rPr lang="en-GB" sz="800" dirty="0"/>
              <a:t> 509-529.</a:t>
            </a:r>
          </a:p>
          <a:p>
            <a:r>
              <a:rPr lang="en-GB" sz="800" dirty="0"/>
              <a:t>RA Duff, </a:t>
            </a:r>
            <a:r>
              <a:rPr lang="en-GB" sz="800" i="1" dirty="0"/>
              <a:t>Punishment, Communication, Community</a:t>
            </a:r>
            <a:r>
              <a:rPr lang="en-GB" sz="800" dirty="0"/>
              <a:t> (Oxford University Press).</a:t>
            </a:r>
          </a:p>
          <a:p>
            <a:r>
              <a:rPr lang="en-GB" sz="800" dirty="0"/>
              <a:t>RA Duff and Stuart P Green (2011), ‘Introduction: Searching for Foundations’, in: RA Duff and Stuart P Green (eds.), </a:t>
            </a:r>
            <a:r>
              <a:rPr lang="en-GB" sz="800" i="1" dirty="0"/>
              <a:t>Philosophical Foundations of Criminal Law</a:t>
            </a:r>
            <a:r>
              <a:rPr lang="en-GB" sz="800" dirty="0"/>
              <a:t> (Oxford University Press), 1-18.</a:t>
            </a:r>
          </a:p>
          <a:p>
            <a:r>
              <a:rPr lang="en-GB" sz="800" dirty="0" err="1"/>
              <a:t>Ioan</a:t>
            </a:r>
            <a:r>
              <a:rPr lang="en-GB" sz="800" dirty="0"/>
              <a:t> </a:t>
            </a:r>
            <a:r>
              <a:rPr lang="en-GB" sz="800" dirty="0" err="1"/>
              <a:t>Durnescu</a:t>
            </a:r>
            <a:r>
              <a:rPr lang="en-GB" sz="800" dirty="0"/>
              <a:t> (2011), ‘Pains of Probation: Effective Practice and Human Rights’ 55(4) </a:t>
            </a:r>
            <a:r>
              <a:rPr lang="en-GB" sz="800" i="1" dirty="0"/>
              <a:t>International Journal of Offender Therapy and Comparative Criminology</a:t>
            </a:r>
            <a:r>
              <a:rPr lang="en-GB" sz="800" dirty="0"/>
              <a:t> 530-545.</a:t>
            </a:r>
          </a:p>
          <a:p>
            <a:r>
              <a:rPr lang="en-GB" sz="800" dirty="0"/>
              <a:t>Norbert Elias (1994), </a:t>
            </a:r>
            <a:r>
              <a:rPr lang="en-GB" sz="800" i="1" dirty="0"/>
              <a:t>The </a:t>
            </a:r>
            <a:r>
              <a:rPr lang="en-GB" sz="800" i="1" dirty="0" err="1"/>
              <a:t>Civlizing</a:t>
            </a:r>
            <a:r>
              <a:rPr lang="en-GB" sz="800" i="1" dirty="0"/>
              <a:t> Process: </a:t>
            </a:r>
            <a:r>
              <a:rPr lang="en-GB" sz="800" i="1" dirty="0" err="1"/>
              <a:t>Sociogenetic</a:t>
            </a:r>
            <a:r>
              <a:rPr lang="en-GB" sz="800" i="1" dirty="0"/>
              <a:t> and Psychogenetic Investigations</a:t>
            </a:r>
            <a:r>
              <a:rPr lang="en-GB" sz="800" dirty="0"/>
              <a:t> (Edmund </a:t>
            </a:r>
            <a:r>
              <a:rPr lang="en-GB" sz="800" dirty="0" err="1"/>
              <a:t>Jephcott</a:t>
            </a:r>
            <a:r>
              <a:rPr lang="en-GB" sz="800" dirty="0"/>
              <a:t>, trans., Revised </a:t>
            </a:r>
            <a:r>
              <a:rPr lang="en-GB" sz="800" dirty="0" err="1"/>
              <a:t>edn</a:t>
            </a:r>
            <a:r>
              <a:rPr lang="en-GB" sz="800" dirty="0"/>
              <a:t>., Blackwell).</a:t>
            </a:r>
          </a:p>
          <a:p>
            <a:r>
              <a:rPr lang="en-GB" sz="800" dirty="0"/>
              <a:t>David Gray (2010), ‘Punishment as Suffering’ 63(6) </a:t>
            </a:r>
            <a:r>
              <a:rPr lang="en-GB" sz="800" i="1" dirty="0"/>
              <a:t>Vanderbilt Law Review</a:t>
            </a:r>
            <a:r>
              <a:rPr lang="en-GB" sz="800" dirty="0"/>
              <a:t> 1619-1693.</a:t>
            </a:r>
          </a:p>
          <a:p>
            <a:r>
              <a:rPr lang="en-GB" sz="800" dirty="0" err="1"/>
              <a:t>Adil</a:t>
            </a:r>
            <a:r>
              <a:rPr lang="en-GB" sz="800" dirty="0"/>
              <a:t> Ahmad </a:t>
            </a:r>
            <a:r>
              <a:rPr lang="en-GB" sz="800" dirty="0" err="1"/>
              <a:t>Haque</a:t>
            </a:r>
            <a:r>
              <a:rPr lang="en-GB" sz="800" dirty="0"/>
              <a:t> (2013), ‘Retributivism: The Right and the Good’ 32(1) </a:t>
            </a:r>
            <a:r>
              <a:rPr lang="en-GB" sz="800" i="1" dirty="0"/>
              <a:t>Law and Philosophy</a:t>
            </a:r>
            <a:r>
              <a:rPr lang="en-GB" sz="800" dirty="0"/>
              <a:t> 59-82.</a:t>
            </a:r>
          </a:p>
          <a:p>
            <a:r>
              <a:rPr lang="en-GB" sz="800" dirty="0"/>
              <a:t>David Hayes (2015), ‘The Impact of Supervision on the Pains of Community Penalties in England and Wales: An Exploratory Study’ 7(2) </a:t>
            </a:r>
            <a:r>
              <a:rPr lang="en-GB" sz="800" i="1" dirty="0"/>
              <a:t>European Journal of Probation </a:t>
            </a:r>
            <a:r>
              <a:rPr lang="en-GB" sz="800" dirty="0"/>
              <a:t>85-102.</a:t>
            </a:r>
          </a:p>
          <a:p>
            <a:r>
              <a:rPr lang="en-GB" sz="800" dirty="0"/>
              <a:t>David J Hayes (2016), ‘Penal Impact: Towards a More Intersubjective Measurement of Penal Severity’ 36(4) </a:t>
            </a:r>
            <a:r>
              <a:rPr lang="en-GB" sz="800" i="1" dirty="0"/>
              <a:t>Oxford Journal of Legal Studies</a:t>
            </a:r>
            <a:r>
              <a:rPr lang="en-GB" sz="800" dirty="0"/>
              <a:t> 724-750.</a:t>
            </a:r>
          </a:p>
          <a:p>
            <a:r>
              <a:rPr lang="en-GB" sz="800" dirty="0"/>
              <a:t>David Hayes (2017), ‘Proximity, Pain and State Punishment’ (forthcoming), </a:t>
            </a:r>
            <a:r>
              <a:rPr lang="en-GB" sz="800" i="1" dirty="0"/>
              <a:t>Punishment &amp; Society</a:t>
            </a:r>
            <a:r>
              <a:rPr lang="en-GB" sz="800" dirty="0"/>
              <a:t>, available online in advance of publication, first published March 27</a:t>
            </a:r>
            <a:r>
              <a:rPr lang="en-GB" sz="800" baseline="30000" dirty="0"/>
              <a:t>th</a:t>
            </a:r>
            <a:r>
              <a:rPr lang="en-GB" sz="800" dirty="0"/>
              <a:t>, 2017, DOI: 10.1177/1462474517701303.</a:t>
            </a:r>
          </a:p>
          <a:p>
            <a:r>
              <a:rPr lang="en-GB" sz="800" dirty="0"/>
              <a:t>Barbara Hudson (1987), </a:t>
            </a:r>
            <a:r>
              <a:rPr lang="en-GB" sz="800" i="1" dirty="0"/>
              <a:t>Justice through Punishment: A Critique of the ‘Justice’ Model of Corrections</a:t>
            </a:r>
            <a:r>
              <a:rPr lang="en-GB" sz="800" dirty="0"/>
              <a:t> (Macmillan).</a:t>
            </a:r>
          </a:p>
          <a:p>
            <a:r>
              <a:rPr lang="en-GB" sz="800" dirty="0"/>
              <a:t>Barbara A Hudson (1993), </a:t>
            </a:r>
            <a:r>
              <a:rPr lang="en-GB" sz="800" i="1" dirty="0"/>
              <a:t>Penal Policy and Social Justice</a:t>
            </a:r>
            <a:r>
              <a:rPr lang="en-GB" sz="800" dirty="0"/>
              <a:t> (Macmillan).</a:t>
            </a:r>
          </a:p>
          <a:p>
            <a:r>
              <a:rPr lang="en-GB" sz="800" dirty="0"/>
              <a:t>Dan </a:t>
            </a:r>
            <a:r>
              <a:rPr lang="en-GB" sz="800" dirty="0" err="1"/>
              <a:t>Kahan</a:t>
            </a:r>
            <a:r>
              <a:rPr lang="en-GB" sz="800" dirty="0"/>
              <a:t> (1998), ‘Punishment Incommensurability’ [1998] 1 </a:t>
            </a:r>
            <a:r>
              <a:rPr lang="en-GB" sz="800" i="1" dirty="0"/>
              <a:t>Buffalo Criminal Law Review</a:t>
            </a:r>
            <a:r>
              <a:rPr lang="en-GB" sz="800" dirty="0"/>
              <a:t> 691-708.</a:t>
            </a:r>
          </a:p>
          <a:p>
            <a:r>
              <a:rPr lang="en-GB" sz="800" dirty="0"/>
              <a:t>Ian Loader (2011), ‘For Penal Moderation: Notes towards a Public Philosophy of Punishment’ 14(3) </a:t>
            </a:r>
            <a:r>
              <a:rPr lang="en-GB" sz="800" i="1" dirty="0"/>
              <a:t>Theoretical Criminology</a:t>
            </a:r>
            <a:r>
              <a:rPr lang="en-GB" sz="800" dirty="0"/>
              <a:t> 349-367.</a:t>
            </a:r>
          </a:p>
          <a:p>
            <a:r>
              <a:rPr lang="en-GB" sz="800" dirty="0"/>
              <a:t>Fergus McNeill (2011), ‘Probation, Credibility and Justice’ 58(1) </a:t>
            </a:r>
            <a:r>
              <a:rPr lang="en-GB" sz="800" i="1" dirty="0"/>
              <a:t>Probation Journal</a:t>
            </a:r>
            <a:r>
              <a:rPr lang="en-GB" sz="800" dirty="0"/>
              <a:t> 9-22.</a:t>
            </a:r>
          </a:p>
          <a:p>
            <a:r>
              <a:rPr lang="en-GB" sz="800" dirty="0"/>
              <a:t>Thomas McPherson (1967), ‘Punishment: Definition and Justification’ 28(1) </a:t>
            </a:r>
            <a:r>
              <a:rPr lang="en-GB" sz="800" i="1" dirty="0"/>
              <a:t>Analysis</a:t>
            </a:r>
            <a:r>
              <a:rPr lang="en-GB" sz="800" dirty="0"/>
              <a:t> 21-27.</a:t>
            </a:r>
          </a:p>
          <a:p>
            <a:r>
              <a:rPr lang="en-GB" sz="800" dirty="0"/>
              <a:t>Dan Markel and Chad Flanders (2010), ‘Bentham on Stilts: The Bare Relevance of Subjectivity to Retributive Justice’ 98(3) </a:t>
            </a:r>
            <a:r>
              <a:rPr lang="en-GB" sz="800" i="1" dirty="0"/>
              <a:t>California Law Review</a:t>
            </a:r>
            <a:r>
              <a:rPr lang="en-GB" sz="800" dirty="0"/>
              <a:t> 907-988.</a:t>
            </a:r>
          </a:p>
          <a:p>
            <a:r>
              <a:rPr lang="en-GB" sz="800" dirty="0"/>
              <a:t>Dan Markel, Chad Flanders, and David Gray (2011), ‘Beyond Experience: Getting Retributive Punishment Right’ 99(2) </a:t>
            </a:r>
            <a:r>
              <a:rPr lang="en-GB" sz="800" i="1" dirty="0"/>
              <a:t>California Law Review</a:t>
            </a:r>
            <a:r>
              <a:rPr lang="en-GB" sz="800" dirty="0"/>
              <a:t> 605-628.</a:t>
            </a:r>
          </a:p>
          <a:p>
            <a:r>
              <a:rPr lang="en-GB" sz="800" dirty="0"/>
              <a:t>Matt </a:t>
            </a:r>
            <a:r>
              <a:rPr lang="en-GB" sz="800" dirty="0" err="1"/>
              <a:t>Matravers</a:t>
            </a:r>
            <a:r>
              <a:rPr lang="en-GB" sz="800" dirty="0"/>
              <a:t> (2016), ‘Punishment, Suffering, and Justice’, in: Stephen </a:t>
            </a:r>
            <a:r>
              <a:rPr lang="en-GB" sz="800" dirty="0" err="1"/>
              <a:t>Farrall</a:t>
            </a:r>
            <a:r>
              <a:rPr lang="en-GB" sz="800" dirty="0"/>
              <a:t>, Barry Goldson, Ian Loader, and Anita Dockley (eds.), </a:t>
            </a:r>
            <a:r>
              <a:rPr lang="en-GB" sz="800" i="1" dirty="0"/>
              <a:t>Justice and Penal Reform: Re-Shaping the Penal Landscape</a:t>
            </a:r>
            <a:r>
              <a:rPr lang="en-GB" sz="800" dirty="0"/>
              <a:t> (Routledge), 27-46.</a:t>
            </a:r>
          </a:p>
          <a:p>
            <a:r>
              <a:rPr lang="en-GB" sz="800" dirty="0"/>
              <a:t>Nicola </a:t>
            </a:r>
            <a:r>
              <a:rPr lang="en-GB" sz="800" dirty="0" err="1"/>
              <a:t>Padfield</a:t>
            </a:r>
            <a:r>
              <a:rPr lang="en-GB" sz="800" dirty="0"/>
              <a:t> [2011], ‘Time to Bury the “Custody Threshold”?’ 8 </a:t>
            </a:r>
            <a:r>
              <a:rPr lang="en-GB" sz="800" i="1" dirty="0"/>
              <a:t>Criminal Law Review</a:t>
            </a:r>
            <a:r>
              <a:rPr lang="en-GB" sz="800" dirty="0"/>
              <a:t> 593-612.</a:t>
            </a:r>
          </a:p>
          <a:p>
            <a:r>
              <a:rPr lang="en-GB" sz="800" dirty="0" err="1"/>
              <a:t>Jesper</a:t>
            </a:r>
            <a:r>
              <a:rPr lang="en-GB" sz="800" dirty="0"/>
              <a:t> </a:t>
            </a:r>
            <a:r>
              <a:rPr lang="en-GB" sz="800" dirty="0" err="1"/>
              <a:t>Ryberg</a:t>
            </a:r>
            <a:r>
              <a:rPr lang="en-GB" sz="800" dirty="0"/>
              <a:t> (2010), ‘Punishment and the Measurement of Severity’, in: </a:t>
            </a:r>
            <a:r>
              <a:rPr lang="en-GB" sz="800" dirty="0" err="1"/>
              <a:t>Jesper</a:t>
            </a:r>
            <a:r>
              <a:rPr lang="en-GB" sz="800" dirty="0"/>
              <a:t> </a:t>
            </a:r>
            <a:r>
              <a:rPr lang="en-GB" sz="800" dirty="0" err="1"/>
              <a:t>Ryberg</a:t>
            </a:r>
            <a:r>
              <a:rPr lang="en-GB" sz="800" dirty="0"/>
              <a:t> and J Angelo </a:t>
            </a:r>
            <a:r>
              <a:rPr lang="en-GB" sz="800" dirty="0" err="1"/>
              <a:t>Corlett</a:t>
            </a:r>
            <a:r>
              <a:rPr lang="en-GB" sz="800" dirty="0"/>
              <a:t> (eds.), </a:t>
            </a:r>
            <a:r>
              <a:rPr lang="en-GB" sz="800" i="1" dirty="0"/>
              <a:t>Punishment and Ethics: New Perspectives</a:t>
            </a:r>
            <a:r>
              <a:rPr lang="en-GB" sz="800" dirty="0"/>
              <a:t> (Palgrave Macmillan), 72-91.</a:t>
            </a:r>
          </a:p>
          <a:p>
            <a:r>
              <a:rPr lang="en-GB" sz="800" dirty="0"/>
              <a:t>Judah </a:t>
            </a:r>
            <a:r>
              <a:rPr lang="en-GB" sz="800" dirty="0" err="1"/>
              <a:t>Schept</a:t>
            </a:r>
            <a:r>
              <a:rPr lang="en-GB" sz="800" dirty="0"/>
              <a:t> (2015), </a:t>
            </a:r>
            <a:r>
              <a:rPr lang="en-GB" sz="800" i="1" dirty="0"/>
              <a:t>Progressive Punishment: Job Loss, Jail Growth, and the Neoliberal Logic of </a:t>
            </a:r>
            <a:r>
              <a:rPr lang="en-GB" sz="800" i="1" dirty="0" err="1"/>
              <a:t>Carceral</a:t>
            </a:r>
            <a:r>
              <a:rPr lang="en-GB" sz="800" i="1" dirty="0"/>
              <a:t> Expansion</a:t>
            </a:r>
            <a:r>
              <a:rPr lang="en-GB" sz="800" dirty="0"/>
              <a:t> (New York University Press).</a:t>
            </a:r>
          </a:p>
          <a:p>
            <a:r>
              <a:rPr lang="en-GB" sz="800" dirty="0"/>
              <a:t>Mara Schiff (1997), ‘Gauging the Intensity of Criminal Sanctions: Developing the Criminal Punishment Severity Scale’ 22(2) </a:t>
            </a:r>
            <a:r>
              <a:rPr lang="en-GB" sz="800" i="1" dirty="0"/>
              <a:t>Criminal Justice Review</a:t>
            </a:r>
            <a:r>
              <a:rPr lang="en-GB" sz="800" dirty="0"/>
              <a:t> 175-206.</a:t>
            </a:r>
          </a:p>
          <a:p>
            <a:r>
              <a:rPr lang="en-GB" sz="800" dirty="0"/>
              <a:t>Lori Sexton (2015), ‘Penal Subjectivities: Developing a Theoretical Framework for Penal Consciousness’ 17(1) </a:t>
            </a:r>
            <a:r>
              <a:rPr lang="en-GB" sz="800" i="1" dirty="0"/>
              <a:t>Punishment and Society</a:t>
            </a:r>
            <a:r>
              <a:rPr lang="en-GB" sz="800" dirty="0"/>
              <a:t> 114-136.</a:t>
            </a:r>
          </a:p>
          <a:p>
            <a:r>
              <a:rPr lang="en-GB" sz="800" dirty="0"/>
              <a:t>Sonja </a:t>
            </a:r>
            <a:r>
              <a:rPr lang="en-GB" sz="800" dirty="0" err="1"/>
              <a:t>Snacken</a:t>
            </a:r>
            <a:r>
              <a:rPr lang="en-GB" sz="800" dirty="0"/>
              <a:t> (2016), ‘Punishment, Legitimacy and the Role of the State: Reimagining More Moderate Penal Policies’, in: Stephen </a:t>
            </a:r>
            <a:r>
              <a:rPr lang="en-GB" sz="800" dirty="0" err="1"/>
              <a:t>Farrall</a:t>
            </a:r>
            <a:r>
              <a:rPr lang="en-GB" sz="800" dirty="0"/>
              <a:t>, Barry Goldson, Ian Loader, and Anita Dockley (eds.), </a:t>
            </a:r>
            <a:r>
              <a:rPr lang="en-GB" sz="800" i="1" dirty="0"/>
              <a:t>Justice and Penal Reform: Re-Shaping the Penal Landscape</a:t>
            </a:r>
            <a:r>
              <a:rPr lang="en-GB" sz="800" dirty="0"/>
              <a:t> (Routledge), 47-68.</a:t>
            </a:r>
          </a:p>
          <a:p>
            <a:r>
              <a:rPr lang="en-GB" sz="800" dirty="0"/>
              <a:t>Michael </a:t>
            </a:r>
            <a:r>
              <a:rPr lang="en-GB" sz="800" dirty="0" err="1"/>
              <a:t>Tonry</a:t>
            </a:r>
            <a:r>
              <a:rPr lang="en-GB" sz="800" dirty="0"/>
              <a:t> (2014), ‘Can Deserts be Just in an Unjust World?’, in: AP </a:t>
            </a:r>
            <a:r>
              <a:rPr lang="en-GB" sz="800" dirty="0" err="1"/>
              <a:t>Simester</a:t>
            </a:r>
            <a:r>
              <a:rPr lang="en-GB" sz="800" dirty="0"/>
              <a:t>, Antje Du Bois-</a:t>
            </a:r>
            <a:r>
              <a:rPr lang="en-GB" sz="800" dirty="0" err="1"/>
              <a:t>Pedain</a:t>
            </a:r>
            <a:r>
              <a:rPr lang="en-GB" sz="800" dirty="0"/>
              <a:t>, and </a:t>
            </a:r>
            <a:r>
              <a:rPr lang="en-GB" sz="800" dirty="0" err="1"/>
              <a:t>Ulfrid</a:t>
            </a:r>
            <a:r>
              <a:rPr lang="en-GB" sz="800" dirty="0"/>
              <a:t> Neumann (eds.), </a:t>
            </a:r>
            <a:r>
              <a:rPr lang="en-GB" sz="800" i="1" dirty="0"/>
              <a:t>Liberal Criminal Theory: Essays for Andreas von Hirsch</a:t>
            </a:r>
            <a:r>
              <a:rPr lang="en-GB" sz="800" dirty="0"/>
              <a:t> (Hart), 141-165.</a:t>
            </a:r>
          </a:p>
          <a:p>
            <a:r>
              <a:rPr lang="en-GB" sz="800" dirty="0"/>
              <a:t>Esther FJC van </a:t>
            </a:r>
            <a:r>
              <a:rPr lang="en-GB" sz="800" dirty="0" err="1"/>
              <a:t>Ginneken</a:t>
            </a:r>
            <a:r>
              <a:rPr lang="en-GB" sz="800" dirty="0"/>
              <a:t> and David Hayes (2017), ‘“Just” Punishment? Offenders’ Views on the Meaning and Severity of Punishment’ 17(1) </a:t>
            </a:r>
            <a:r>
              <a:rPr lang="en-GB" sz="800" i="1" dirty="0"/>
              <a:t>Criminology and Criminal Justice</a:t>
            </a:r>
            <a:r>
              <a:rPr lang="en-GB" sz="800" dirty="0"/>
              <a:t> 62-78.</a:t>
            </a:r>
          </a:p>
          <a:p>
            <a:r>
              <a:rPr lang="en-GB" sz="800" dirty="0"/>
              <a:t>Andreas von Hirsch (2017), </a:t>
            </a:r>
            <a:r>
              <a:rPr lang="en-GB" sz="800" i="1" dirty="0"/>
              <a:t>Deserved Criminal Sentences</a:t>
            </a:r>
            <a:r>
              <a:rPr lang="en-GB" sz="800" dirty="0"/>
              <a:t> (Hart).</a:t>
            </a:r>
          </a:p>
          <a:p>
            <a:r>
              <a:rPr lang="en-GB" sz="800" dirty="0"/>
              <a:t>Andrew von Hirsch and Nils </a:t>
            </a:r>
            <a:r>
              <a:rPr lang="en-GB" sz="800" dirty="0" err="1"/>
              <a:t>Jareborg</a:t>
            </a:r>
            <a:r>
              <a:rPr lang="en-GB" sz="800" dirty="0"/>
              <a:t> (1991), ‘Gauging Criminal Harm: A Living-Standard Analysis’ 11(1) </a:t>
            </a:r>
            <a:r>
              <a:rPr lang="en-GB" sz="800" i="1" dirty="0"/>
              <a:t>Oxford Journal of Legal Studies</a:t>
            </a:r>
            <a:r>
              <a:rPr lang="en-GB" sz="800" dirty="0"/>
              <a:t> 1-38.</a:t>
            </a:r>
          </a:p>
        </p:txBody>
      </p:sp>
    </p:spTree>
    <p:extLst>
      <p:ext uri="{BB962C8B-B14F-4D97-AF65-F5344CB8AC3E}">
        <p14:creationId xmlns:p14="http://schemas.microsoft.com/office/powerpoint/2010/main" val="36656424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83768" y="116632"/>
            <a:ext cx="8229600" cy="762000"/>
          </a:xfrm>
        </p:spPr>
        <p:txBody>
          <a:bodyPr anchor="b"/>
          <a:lstStyle/>
          <a:p>
            <a:r>
              <a:rPr lang="en-GB" dirty="0"/>
              <a:t>Image Sources/Copyright</a:t>
            </a:r>
          </a:p>
        </p:txBody>
      </p:sp>
      <p:sp>
        <p:nvSpPr>
          <p:cNvPr id="3" name="Content Placeholder 2"/>
          <p:cNvSpPr>
            <a:spLocks noGrp="1"/>
          </p:cNvSpPr>
          <p:nvPr>
            <p:ph idx="1"/>
          </p:nvPr>
        </p:nvSpPr>
        <p:spPr>
          <a:xfrm>
            <a:off x="251520" y="980728"/>
            <a:ext cx="8641655" cy="5115272"/>
          </a:xfrm>
        </p:spPr>
        <p:txBody>
          <a:bodyPr>
            <a:normAutofit fontScale="47500" lnSpcReduction="20000"/>
          </a:bodyPr>
          <a:lstStyle/>
          <a:p>
            <a:r>
              <a:rPr lang="en-GB" dirty="0"/>
              <a:t>Slide 1: Background Image: Ilya </a:t>
            </a:r>
            <a:r>
              <a:rPr lang="en-GB" dirty="0" err="1"/>
              <a:t>Repin</a:t>
            </a:r>
            <a:r>
              <a:rPr lang="en-GB" dirty="0"/>
              <a:t>, </a:t>
            </a:r>
            <a:r>
              <a:rPr lang="en-GB" i="1" dirty="0"/>
              <a:t>Refusing the Confession</a:t>
            </a:r>
            <a:r>
              <a:rPr lang="en-GB" dirty="0"/>
              <a:t>, c. 1879-1885. Image source: </a:t>
            </a:r>
            <a:r>
              <a:rPr lang="en-GB" dirty="0">
                <a:hlinkClick r:id="rId3"/>
              </a:rPr>
              <a:t>https://kukly-bratc.ru/not-expect-him-ilya-repin.php</a:t>
            </a:r>
            <a:endParaRPr lang="en-GB" dirty="0"/>
          </a:p>
          <a:p>
            <a:r>
              <a:rPr lang="en-GB" dirty="0"/>
              <a:t>Slide 6: Author’s own production. This diagram was first presented to the Annual Meeting of the European Society of Criminology Working Group on Community Sanctions and Measures on 1</a:t>
            </a:r>
            <a:r>
              <a:rPr lang="en-GB" baseline="30000" dirty="0"/>
              <a:t>st</a:t>
            </a:r>
            <a:r>
              <a:rPr lang="en-GB" dirty="0"/>
              <a:t>-2</a:t>
            </a:r>
            <a:r>
              <a:rPr lang="en-GB" baseline="30000" dirty="0"/>
              <a:t>nd</a:t>
            </a:r>
            <a:r>
              <a:rPr lang="en-GB" dirty="0"/>
              <a:t> June 2015 at the University of Sheffield. Slides available on request from &lt;</a:t>
            </a:r>
            <a:r>
              <a:rPr lang="en-GB" dirty="0" err="1"/>
              <a:t>eMail</a:t>
            </a:r>
            <a:r>
              <a:rPr lang="en-GB" dirty="0"/>
              <a:t>: </a:t>
            </a:r>
            <a:r>
              <a:rPr lang="en-GB" dirty="0">
                <a:hlinkClick r:id="rId4"/>
              </a:rPr>
              <a:t>d.j.hayes@sheffield.ac.uk</a:t>
            </a:r>
            <a:r>
              <a:rPr lang="en-GB" dirty="0"/>
              <a:t>&gt;. The diagram pertains to research described in Hayes, 2015.</a:t>
            </a:r>
          </a:p>
          <a:p>
            <a:r>
              <a:rPr lang="en-GB" dirty="0"/>
              <a:t>Slide 8: Author’s own production. However, both diagrams are derivative of </a:t>
            </a:r>
            <a:r>
              <a:rPr lang="en-GB" dirty="0" err="1"/>
              <a:t>Padfield</a:t>
            </a:r>
            <a:r>
              <a:rPr lang="en-GB" dirty="0"/>
              <a:t>, 2011, especially Figures 1 and 3.</a:t>
            </a:r>
          </a:p>
          <a:p>
            <a:r>
              <a:rPr lang="en-GB" dirty="0"/>
              <a:t>Slide 9: Image Collage, clockwise from top left:</a:t>
            </a:r>
          </a:p>
          <a:p>
            <a:pPr lvl="1"/>
            <a:r>
              <a:rPr lang="en-GB" dirty="0"/>
              <a:t>Detail of image of Lavinia Woodward, taken from Caroline Davis, ‘Student who Stabbed Boyfriend may Avoid Jail as it would “Damage Her Career”’, </a:t>
            </a:r>
            <a:r>
              <a:rPr lang="en-GB" i="1" dirty="0"/>
              <a:t>The Guardian</a:t>
            </a:r>
            <a:r>
              <a:rPr lang="en-GB" dirty="0"/>
              <a:t>, 16</a:t>
            </a:r>
            <a:r>
              <a:rPr lang="en-GB" baseline="30000" dirty="0"/>
              <a:t>th</a:t>
            </a:r>
            <a:r>
              <a:rPr lang="en-GB" dirty="0"/>
              <a:t> May, 2017. Available online from: &lt;URL: </a:t>
            </a:r>
            <a:r>
              <a:rPr lang="en-GB" dirty="0">
                <a:hlinkClick r:id="rId5"/>
              </a:rPr>
              <a:t>https://www.theguardian.com/uk-news/2017/may/16/oxford-university-lavinia-woodward-stabbed-boyfriend-may-avoid-jail</a:t>
            </a:r>
            <a:r>
              <a:rPr lang="en-GB" dirty="0"/>
              <a:t>&gt; (accessed 25</a:t>
            </a:r>
            <a:r>
              <a:rPr lang="en-GB" baseline="30000" dirty="0"/>
              <a:t>th</a:t>
            </a:r>
            <a:r>
              <a:rPr lang="en-GB" dirty="0"/>
              <a:t> May, 2017; Fair dealing);</a:t>
            </a:r>
          </a:p>
          <a:p>
            <a:pPr lvl="1"/>
            <a:r>
              <a:rPr lang="en-GB" dirty="0"/>
              <a:t>Image of Brock Turner, taken from Damon Young, ‘The Stanford Sexual Abuse Case: A White Privilege Cake with Vanilla Frosting on Top’, </a:t>
            </a:r>
            <a:r>
              <a:rPr lang="en-GB" i="1" dirty="0"/>
              <a:t>The Guardian</a:t>
            </a:r>
            <a:r>
              <a:rPr lang="en-GB" dirty="0"/>
              <a:t>, 6</a:t>
            </a:r>
            <a:r>
              <a:rPr lang="en-GB" baseline="30000" dirty="0"/>
              <a:t>th</a:t>
            </a:r>
            <a:r>
              <a:rPr lang="en-GB" dirty="0"/>
              <a:t> June, 2016. Available online from: &lt;URL: </a:t>
            </a:r>
            <a:r>
              <a:rPr lang="en-GB" dirty="0">
                <a:hlinkClick r:id="rId6"/>
              </a:rPr>
              <a:t>https://www.theguardian.com/society/2016/jun/09/standford-rape-case-white-privilege-brock-turner#img-1</a:t>
            </a:r>
            <a:r>
              <a:rPr lang="en-GB" dirty="0"/>
              <a:t>&gt; (accessed 25</a:t>
            </a:r>
            <a:r>
              <a:rPr lang="en-GB" baseline="30000" dirty="0"/>
              <a:t>th</a:t>
            </a:r>
            <a:r>
              <a:rPr lang="en-GB" dirty="0"/>
              <a:t> May, 2017; Fair dealing);</a:t>
            </a:r>
          </a:p>
          <a:p>
            <a:pPr lvl="1"/>
            <a:r>
              <a:rPr lang="en-GB" dirty="0"/>
              <a:t>Ministry of Justice logo, taken from: &lt;URL: </a:t>
            </a:r>
            <a:r>
              <a:rPr lang="en-GB" dirty="0">
                <a:hlinkClick r:id="rId7"/>
              </a:rPr>
              <a:t>https://en.wikipedia.org/wiki/File:Ministry_of_Justice_logo.svg</a:t>
            </a:r>
            <a:r>
              <a:rPr lang="en-GB" dirty="0"/>
              <a:t>&gt; (accessed 25</a:t>
            </a:r>
            <a:r>
              <a:rPr lang="en-GB" baseline="30000" dirty="0"/>
              <a:t>th</a:t>
            </a:r>
            <a:r>
              <a:rPr lang="en-GB" dirty="0"/>
              <a:t> May, 2017; Fair dealing);</a:t>
            </a:r>
          </a:p>
          <a:p>
            <a:pPr lvl="1"/>
            <a:r>
              <a:rPr lang="en-GB" dirty="0"/>
              <a:t>Detail from Anon., </a:t>
            </a:r>
            <a:r>
              <a:rPr lang="en-GB" i="1" dirty="0"/>
              <a:t>Whipping of an Incarcerated Delinquent</a:t>
            </a:r>
            <a:r>
              <a:rPr lang="en-GB" dirty="0"/>
              <a:t>, 19</a:t>
            </a:r>
            <a:r>
              <a:rPr lang="en-GB" baseline="30000" dirty="0"/>
              <a:t>th</a:t>
            </a:r>
            <a:r>
              <a:rPr lang="en-GB" dirty="0"/>
              <a:t> October 1690. Taken from: &lt;URL: </a:t>
            </a:r>
            <a:r>
              <a:rPr lang="en-GB" dirty="0">
                <a:hlinkClick r:id="rId8"/>
              </a:rPr>
              <a:t>https://commons.wikimedia.org/wiki/File:Whipping_of_an_incarcerated_delinquent,_Germany_17th_century.jpg</a:t>
            </a:r>
            <a:r>
              <a:rPr lang="en-GB" dirty="0"/>
              <a:t>&gt; (accessed 25</a:t>
            </a:r>
            <a:r>
              <a:rPr lang="en-GB" baseline="30000" dirty="0"/>
              <a:t>th</a:t>
            </a:r>
            <a:r>
              <a:rPr lang="en-GB" dirty="0"/>
              <a:t> May, 2017; public domain);</a:t>
            </a:r>
          </a:p>
          <a:p>
            <a:pPr lvl="1"/>
            <a:r>
              <a:rPr lang="en-GB" dirty="0"/>
              <a:t>Sentencing Council logo, taken from: &lt;URL: </a:t>
            </a:r>
            <a:r>
              <a:rPr lang="en-GB" dirty="0">
                <a:hlinkClick r:id="rId9"/>
              </a:rPr>
              <a:t>https://www.sentencingcouncil.org.uk/</a:t>
            </a:r>
            <a:r>
              <a:rPr lang="en-GB" dirty="0"/>
              <a:t>&gt; (accessed 25</a:t>
            </a:r>
            <a:r>
              <a:rPr lang="en-GB" baseline="30000" dirty="0"/>
              <a:t>th</a:t>
            </a:r>
            <a:r>
              <a:rPr lang="en-GB" dirty="0"/>
              <a:t> May, 2017, Fair dealing).</a:t>
            </a:r>
          </a:p>
          <a:p>
            <a:pPr lvl="1"/>
            <a:r>
              <a:rPr lang="en-GB" dirty="0"/>
              <a:t>Evelyn de Morgan, </a:t>
            </a:r>
            <a:r>
              <a:rPr lang="en-GB" i="1" dirty="0"/>
              <a:t>Cassandra</a:t>
            </a:r>
            <a:r>
              <a:rPr lang="en-GB" dirty="0"/>
              <a:t>, c. 1898. Taken from: &lt;URL: </a:t>
            </a:r>
            <a:r>
              <a:rPr lang="en-GB" dirty="0">
                <a:hlinkClick r:id="rId10"/>
              </a:rPr>
              <a:t>https://commons.wikimedia.org/wiki/File:Cassandra1.jpeg</a:t>
            </a:r>
            <a:r>
              <a:rPr lang="en-GB" dirty="0"/>
              <a:t>&gt; (accessed 25</a:t>
            </a:r>
            <a:r>
              <a:rPr lang="en-GB" baseline="30000" dirty="0"/>
              <a:t>th</a:t>
            </a:r>
            <a:r>
              <a:rPr lang="en-GB" dirty="0"/>
              <a:t> May, 2017; Public domain);</a:t>
            </a:r>
          </a:p>
          <a:p>
            <a:pPr lvl="1"/>
            <a:r>
              <a:rPr lang="en-GB" dirty="0"/>
              <a:t>Detail from William Hogarth, </a:t>
            </a:r>
            <a:r>
              <a:rPr lang="en-GB" i="1" dirty="0"/>
              <a:t>The Court</a:t>
            </a:r>
            <a:r>
              <a:rPr lang="en-GB" dirty="0"/>
              <a:t>, c. 1758. Taken from: &lt;URL:  </a:t>
            </a:r>
            <a:r>
              <a:rPr lang="en-GB" dirty="0">
                <a:hlinkClick r:id="rId11"/>
              </a:rPr>
              <a:t>https://commons.wikimedia.org/wiki/File:William_Hogarth_004.jpg</a:t>
            </a:r>
            <a:r>
              <a:rPr lang="en-GB" dirty="0"/>
              <a:t>&gt; (accessed 25</a:t>
            </a:r>
            <a:r>
              <a:rPr lang="en-GB" baseline="30000" dirty="0"/>
              <a:t>th</a:t>
            </a:r>
            <a:r>
              <a:rPr lang="en-GB" dirty="0"/>
              <a:t> May, 2017; Public domain). </a:t>
            </a:r>
          </a:p>
          <a:p>
            <a:endParaRPr lang="en-GB" dirty="0"/>
          </a:p>
          <a:p>
            <a:pPr marL="0" indent="0">
              <a:buNone/>
            </a:pPr>
            <a:r>
              <a:rPr lang="en-GB" sz="2500" dirty="0"/>
              <a:t>Slide design (including logos) and fonts, © The University of Sheffield, 2016-17. Notes and content are my own work (</a:t>
            </a:r>
            <a:r>
              <a:rPr lang="en-GB" sz="2500"/>
              <a:t>you’d hope!)</a:t>
            </a:r>
            <a:endParaRPr lang="en-GB" sz="2500" dirty="0"/>
          </a:p>
          <a:p>
            <a:pPr lvl="1"/>
            <a:endParaRPr lang="en-GB" dirty="0"/>
          </a:p>
          <a:p>
            <a:endParaRPr lang="en-GB" dirty="0"/>
          </a:p>
        </p:txBody>
      </p:sp>
    </p:spTree>
    <p:extLst>
      <p:ext uri="{BB962C8B-B14F-4D97-AF65-F5344CB8AC3E}">
        <p14:creationId xmlns:p14="http://schemas.microsoft.com/office/powerpoint/2010/main" val="3894630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1. Measuring Penal Severity: Penal Objectivism and Subjectivism</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39479580"/>
              </p:ext>
            </p:extLst>
          </p:nvPr>
        </p:nvGraphicFramePr>
        <p:xfrm>
          <a:off x="107503" y="2362200"/>
          <a:ext cx="8928994" cy="3803104"/>
        </p:xfrm>
        <a:graphic>
          <a:graphicData uri="http://schemas.openxmlformats.org/drawingml/2006/table">
            <a:tbl>
              <a:tblPr firstRow="1" bandRow="1">
                <a:tableStyleId>{21E4AEA4-8DFA-4A89-87EB-49C32662AFE0}</a:tableStyleId>
              </a:tblPr>
              <a:tblGrid>
                <a:gridCol w="4464497">
                  <a:extLst>
                    <a:ext uri="{9D8B030D-6E8A-4147-A177-3AD203B41FA5}">
                      <a16:colId xmlns:a16="http://schemas.microsoft.com/office/drawing/2014/main" xmlns="" val="20000"/>
                    </a:ext>
                  </a:extLst>
                </a:gridCol>
                <a:gridCol w="4464497">
                  <a:extLst>
                    <a:ext uri="{9D8B030D-6E8A-4147-A177-3AD203B41FA5}">
                      <a16:colId xmlns:a16="http://schemas.microsoft.com/office/drawing/2014/main" xmlns="" val="20001"/>
                    </a:ext>
                  </a:extLst>
                </a:gridCol>
              </a:tblGrid>
              <a:tr h="464385">
                <a:tc>
                  <a:txBody>
                    <a:bodyPr/>
                    <a:lstStyle/>
                    <a:p>
                      <a:pPr algn="ctr"/>
                      <a:r>
                        <a:rPr lang="en-GB" sz="2000" b="1" dirty="0">
                          <a:solidFill>
                            <a:srgbClr val="002060"/>
                          </a:solidFill>
                        </a:rPr>
                        <a:t>Penal Objectivism</a:t>
                      </a:r>
                      <a:endParaRPr lang="en-GB" sz="1200" b="1" dirty="0">
                        <a:solidFill>
                          <a:srgbClr val="002060"/>
                        </a:solidFill>
                      </a:endParaRPr>
                    </a:p>
                  </a:txBody>
                  <a:tcPr anchor="ctr"/>
                </a:tc>
                <a:tc>
                  <a:txBody>
                    <a:bodyPr/>
                    <a:lstStyle/>
                    <a:p>
                      <a:pPr algn="ctr"/>
                      <a:r>
                        <a:rPr lang="en-GB" sz="2000" b="1" dirty="0">
                          <a:solidFill>
                            <a:srgbClr val="002060"/>
                          </a:solidFill>
                        </a:rPr>
                        <a:t>Penal Subjectivism</a:t>
                      </a:r>
                    </a:p>
                  </a:txBody>
                  <a:tcPr anchor="ctr"/>
                </a:tc>
                <a:extLst>
                  <a:ext uri="{0D108BD9-81ED-4DB2-BD59-A6C34878D82A}">
                    <a16:rowId xmlns:a16="http://schemas.microsoft.com/office/drawing/2014/main" xmlns="" val="10000"/>
                  </a:ext>
                </a:extLst>
              </a:tr>
              <a:tr h="935359">
                <a:tc>
                  <a:txBody>
                    <a:bodyPr/>
                    <a:lstStyle/>
                    <a:p>
                      <a:pPr marL="0" indent="0" algn="l">
                        <a:buFont typeface="Arial" panose="020B0604020202020204" pitchFamily="34" charset="0"/>
                        <a:buNone/>
                      </a:pPr>
                      <a:r>
                        <a:rPr lang="en-GB" sz="1600" u="none" dirty="0">
                          <a:solidFill>
                            <a:srgbClr val="002060"/>
                          </a:solidFill>
                        </a:rPr>
                        <a:t>Penal severity is </a:t>
                      </a:r>
                      <a:r>
                        <a:rPr lang="en-GB" sz="1600" b="0" u="none" dirty="0">
                          <a:solidFill>
                            <a:srgbClr val="002060"/>
                          </a:solidFill>
                        </a:rPr>
                        <a:t>determined</a:t>
                      </a:r>
                      <a:r>
                        <a:rPr lang="en-GB" sz="1600" b="1" u="none" dirty="0">
                          <a:solidFill>
                            <a:srgbClr val="002060"/>
                          </a:solidFill>
                        </a:rPr>
                        <a:t> </a:t>
                      </a:r>
                      <a:r>
                        <a:rPr lang="en-GB" sz="1600" b="0" u="none" dirty="0">
                          <a:solidFill>
                            <a:srgbClr val="002060"/>
                          </a:solidFill>
                        </a:rPr>
                        <a:t>by what the sentencing authority </a:t>
                      </a:r>
                      <a:r>
                        <a:rPr lang="en-GB" sz="1600" b="1" i="0" u="none" dirty="0">
                          <a:solidFill>
                            <a:srgbClr val="002060"/>
                          </a:solidFill>
                        </a:rPr>
                        <a:t>intends</a:t>
                      </a:r>
                      <a:r>
                        <a:rPr lang="en-GB" sz="1600" b="0" i="0" u="none" baseline="0" dirty="0">
                          <a:solidFill>
                            <a:srgbClr val="002060"/>
                          </a:solidFill>
                        </a:rPr>
                        <a:t> to bring about </a:t>
                      </a:r>
                      <a:r>
                        <a:rPr lang="en-GB" sz="1300" b="0" i="0" u="none" baseline="0" dirty="0">
                          <a:solidFill>
                            <a:srgbClr val="002060"/>
                          </a:solidFill>
                        </a:rPr>
                        <a:t>(</a:t>
                      </a:r>
                      <a:r>
                        <a:rPr lang="en-GB" sz="1300" b="0" i="0" u="none" baseline="0" dirty="0" err="1">
                          <a:solidFill>
                            <a:srgbClr val="002060"/>
                          </a:solidFill>
                        </a:rPr>
                        <a:t>Haque</a:t>
                      </a:r>
                      <a:r>
                        <a:rPr lang="en-GB" sz="1300" b="0" i="0" u="none" baseline="0" dirty="0">
                          <a:solidFill>
                            <a:srgbClr val="002060"/>
                          </a:solidFill>
                        </a:rPr>
                        <a:t>, 2013; </a:t>
                      </a:r>
                      <a:r>
                        <a:rPr lang="en-GB" sz="1300" b="0" i="1" u="none" baseline="0" dirty="0">
                          <a:solidFill>
                            <a:srgbClr val="002060"/>
                          </a:solidFill>
                        </a:rPr>
                        <a:t>cf.</a:t>
                      </a:r>
                      <a:r>
                        <a:rPr lang="en-GB" sz="1300" b="0" i="0" u="none" baseline="0" dirty="0">
                          <a:solidFill>
                            <a:srgbClr val="002060"/>
                          </a:solidFill>
                        </a:rPr>
                        <a:t> MacPherson, 1967)</a:t>
                      </a:r>
                      <a:r>
                        <a:rPr lang="en-GB" sz="1600" b="0" i="0" u="none" baseline="0" dirty="0">
                          <a:solidFill>
                            <a:srgbClr val="002060"/>
                          </a:solidFill>
                        </a:rPr>
                        <a:t>.</a:t>
                      </a:r>
                      <a:endParaRPr lang="en-GB" sz="1600" u="none" dirty="0">
                        <a:solidFill>
                          <a:srgbClr val="002060"/>
                        </a:solidFill>
                      </a:endParaRPr>
                    </a:p>
                  </a:txBody>
                  <a:tcPr anchor="ctr"/>
                </a:tc>
                <a:tc>
                  <a:txBody>
                    <a:bodyPr/>
                    <a:lstStyle/>
                    <a:p>
                      <a:pPr marL="0" indent="0" algn="l">
                        <a:buFont typeface="Arial" panose="020B0604020202020204" pitchFamily="34" charset="0"/>
                        <a:buNone/>
                      </a:pPr>
                      <a:r>
                        <a:rPr lang="en-GB" sz="1600" u="none" dirty="0">
                          <a:solidFill>
                            <a:srgbClr val="002060"/>
                          </a:solidFill>
                        </a:rPr>
                        <a:t>Penal</a:t>
                      </a:r>
                      <a:r>
                        <a:rPr lang="en-GB" sz="1600" u="none" baseline="0" dirty="0">
                          <a:solidFill>
                            <a:srgbClr val="002060"/>
                          </a:solidFill>
                        </a:rPr>
                        <a:t> severity is determined by what the subject </a:t>
                      </a:r>
                      <a:r>
                        <a:rPr lang="en-GB" sz="1600" b="1" u="none" baseline="0" dirty="0">
                          <a:solidFill>
                            <a:srgbClr val="002060"/>
                          </a:solidFill>
                        </a:rPr>
                        <a:t>actually</a:t>
                      </a:r>
                      <a:r>
                        <a:rPr lang="en-GB" sz="1600" u="none" baseline="0" dirty="0">
                          <a:solidFill>
                            <a:srgbClr val="002060"/>
                          </a:solidFill>
                        </a:rPr>
                        <a:t> </a:t>
                      </a:r>
                      <a:r>
                        <a:rPr lang="en-GB" sz="1600" b="1" u="none" baseline="0" dirty="0">
                          <a:solidFill>
                            <a:srgbClr val="002060"/>
                          </a:solidFill>
                        </a:rPr>
                        <a:t>experiences</a:t>
                      </a:r>
                      <a:r>
                        <a:rPr lang="en-GB" sz="1600" b="0" u="none" baseline="0" dirty="0">
                          <a:solidFill>
                            <a:srgbClr val="002060"/>
                          </a:solidFill>
                        </a:rPr>
                        <a:t> </a:t>
                      </a:r>
                      <a:r>
                        <a:rPr lang="en-GB" sz="1300" b="0" u="none" baseline="0" dirty="0">
                          <a:solidFill>
                            <a:srgbClr val="002060"/>
                          </a:solidFill>
                        </a:rPr>
                        <a:t>(Sexton, 2015: 115)</a:t>
                      </a:r>
                      <a:r>
                        <a:rPr lang="en-GB" sz="1600" b="0" u="none" baseline="0" dirty="0">
                          <a:solidFill>
                            <a:srgbClr val="002060"/>
                          </a:solidFill>
                        </a:rPr>
                        <a:t>.</a:t>
                      </a:r>
                      <a:endParaRPr lang="en-GB" sz="1600" u="none" dirty="0">
                        <a:solidFill>
                          <a:srgbClr val="002060"/>
                        </a:solidFill>
                      </a:endParaRPr>
                    </a:p>
                  </a:txBody>
                  <a:tcPr anchor="ctr"/>
                </a:tc>
                <a:extLst>
                  <a:ext uri="{0D108BD9-81ED-4DB2-BD59-A6C34878D82A}">
                    <a16:rowId xmlns:a16="http://schemas.microsoft.com/office/drawing/2014/main" xmlns="" val="10001"/>
                  </a:ext>
                </a:extLst>
              </a:tr>
              <a:tr h="1212502">
                <a:tc>
                  <a:txBody>
                    <a:bodyPr/>
                    <a:lstStyle/>
                    <a:p>
                      <a:pPr marL="0" indent="0" algn="l">
                        <a:buFont typeface="Arial" panose="020B0604020202020204" pitchFamily="34" charset="0"/>
                        <a:buNone/>
                      </a:pPr>
                      <a:r>
                        <a:rPr lang="en-GB" sz="1600" u="none" dirty="0">
                          <a:solidFill>
                            <a:srgbClr val="002060"/>
                          </a:solidFill>
                        </a:rPr>
                        <a:t>The harms</a:t>
                      </a:r>
                      <a:r>
                        <a:rPr lang="en-GB" sz="1600" u="none" baseline="0" dirty="0">
                          <a:solidFill>
                            <a:srgbClr val="002060"/>
                          </a:solidFill>
                        </a:rPr>
                        <a:t> of punishment should be divorced from the </a:t>
                      </a:r>
                      <a:r>
                        <a:rPr lang="en-GB" sz="1600" b="1" u="none" baseline="0" dirty="0">
                          <a:solidFill>
                            <a:srgbClr val="002060"/>
                          </a:solidFill>
                        </a:rPr>
                        <a:t>abstract, political deprivations</a:t>
                      </a:r>
                      <a:r>
                        <a:rPr lang="en-GB" sz="1600" u="none" baseline="0" dirty="0">
                          <a:solidFill>
                            <a:srgbClr val="002060"/>
                          </a:solidFill>
                        </a:rPr>
                        <a:t> that are deprived from offenders equally</a:t>
                      </a:r>
                      <a:r>
                        <a:rPr lang="en-GB" sz="1600" b="0" i="0" u="none" baseline="0" dirty="0">
                          <a:solidFill>
                            <a:srgbClr val="002060"/>
                          </a:solidFill>
                        </a:rPr>
                        <a:t> </a:t>
                      </a:r>
                      <a:r>
                        <a:rPr lang="en-GB" sz="1300" b="0" i="0" u="none" baseline="0" dirty="0">
                          <a:solidFill>
                            <a:srgbClr val="002060"/>
                          </a:solidFill>
                        </a:rPr>
                        <a:t>(Markel and Flanders, 2010; Gray, 2010; Markel </a:t>
                      </a:r>
                      <a:r>
                        <a:rPr lang="en-GB" sz="1300" b="0" i="1" u="none" baseline="0" dirty="0">
                          <a:solidFill>
                            <a:srgbClr val="002060"/>
                          </a:solidFill>
                        </a:rPr>
                        <a:t>et al</a:t>
                      </a:r>
                      <a:r>
                        <a:rPr lang="en-GB" sz="1300" b="0" i="0" u="none" baseline="0" dirty="0">
                          <a:solidFill>
                            <a:srgbClr val="002060"/>
                          </a:solidFill>
                        </a:rPr>
                        <a:t>., 2011)</a:t>
                      </a:r>
                      <a:r>
                        <a:rPr lang="en-GB" sz="1600" b="0" i="0" u="none" baseline="0" dirty="0">
                          <a:solidFill>
                            <a:srgbClr val="002060"/>
                          </a:solidFill>
                        </a:rPr>
                        <a:t>.</a:t>
                      </a:r>
                      <a:endParaRPr lang="en-GB" sz="1600" u="none" dirty="0">
                        <a:solidFill>
                          <a:srgbClr val="002060"/>
                        </a:solidFill>
                      </a:endParaRPr>
                    </a:p>
                  </a:txBody>
                  <a:tcPr anchor="ctr"/>
                </a:tc>
                <a:tc>
                  <a:txBody>
                    <a:bodyPr/>
                    <a:lstStyle/>
                    <a:p>
                      <a:pPr marL="0" indent="0" algn="l">
                        <a:buFont typeface="Arial" panose="020B0604020202020204" pitchFamily="34" charset="0"/>
                        <a:buNone/>
                      </a:pPr>
                      <a:r>
                        <a:rPr lang="en-GB" sz="1600" u="none" dirty="0">
                          <a:solidFill>
                            <a:srgbClr val="002060"/>
                          </a:solidFill>
                        </a:rPr>
                        <a:t>The impact of punishment can </a:t>
                      </a:r>
                      <a:r>
                        <a:rPr lang="en-GB" sz="1600" b="1" u="none" dirty="0">
                          <a:solidFill>
                            <a:srgbClr val="002060"/>
                          </a:solidFill>
                        </a:rPr>
                        <a:t>vary sharply between individuals</a:t>
                      </a:r>
                      <a:r>
                        <a:rPr lang="en-GB" sz="1600" u="none" dirty="0">
                          <a:solidFill>
                            <a:srgbClr val="002060"/>
                          </a:solidFill>
                        </a:rPr>
                        <a:t>, undermining the ‘fit’ of their sentence</a:t>
                      </a:r>
                      <a:r>
                        <a:rPr lang="en-GB" sz="1600" u="none" baseline="0" dirty="0">
                          <a:solidFill>
                            <a:srgbClr val="002060"/>
                          </a:solidFill>
                        </a:rPr>
                        <a:t> </a:t>
                      </a:r>
                      <a:r>
                        <a:rPr lang="en-GB" sz="1300" u="none" baseline="0" dirty="0">
                          <a:solidFill>
                            <a:srgbClr val="002060"/>
                          </a:solidFill>
                        </a:rPr>
                        <a:t>(</a:t>
                      </a:r>
                      <a:r>
                        <a:rPr lang="en-GB" sz="1300" u="none" baseline="0" dirty="0" err="1">
                          <a:solidFill>
                            <a:srgbClr val="002060"/>
                          </a:solidFill>
                        </a:rPr>
                        <a:t>Kolber</a:t>
                      </a:r>
                      <a:r>
                        <a:rPr lang="en-GB" sz="1300" u="none" baseline="0" dirty="0">
                          <a:solidFill>
                            <a:srgbClr val="002060"/>
                          </a:solidFill>
                        </a:rPr>
                        <a:t>, 2009a, 2009b; </a:t>
                      </a:r>
                      <a:r>
                        <a:rPr lang="en-GB" sz="1300" u="none" baseline="0" dirty="0" err="1">
                          <a:solidFill>
                            <a:srgbClr val="002060"/>
                          </a:solidFill>
                        </a:rPr>
                        <a:t>Bronsteen</a:t>
                      </a:r>
                      <a:r>
                        <a:rPr lang="en-GB" sz="1300" u="none" baseline="0" dirty="0">
                          <a:solidFill>
                            <a:srgbClr val="002060"/>
                          </a:solidFill>
                        </a:rPr>
                        <a:t> </a:t>
                      </a:r>
                      <a:r>
                        <a:rPr lang="en-GB" sz="1300" i="1" u="none" baseline="0" dirty="0">
                          <a:solidFill>
                            <a:srgbClr val="002060"/>
                          </a:solidFill>
                        </a:rPr>
                        <a:t>et al</a:t>
                      </a:r>
                      <a:r>
                        <a:rPr lang="en-GB" sz="1300" i="0" u="none" baseline="0" dirty="0">
                          <a:solidFill>
                            <a:srgbClr val="002060"/>
                          </a:solidFill>
                        </a:rPr>
                        <a:t>., 2009, 2010)</a:t>
                      </a:r>
                      <a:r>
                        <a:rPr lang="en-GB" sz="1600" i="0" u="none" baseline="0" dirty="0">
                          <a:solidFill>
                            <a:srgbClr val="002060"/>
                          </a:solidFill>
                        </a:rPr>
                        <a:t>.</a:t>
                      </a:r>
                      <a:endParaRPr lang="en-GB" sz="1600" u="none" dirty="0">
                        <a:solidFill>
                          <a:srgbClr val="002060"/>
                        </a:solidFill>
                      </a:endParaRPr>
                    </a:p>
                  </a:txBody>
                  <a:tcPr anchor="ctr"/>
                </a:tc>
                <a:extLst>
                  <a:ext uri="{0D108BD9-81ED-4DB2-BD59-A6C34878D82A}">
                    <a16:rowId xmlns:a16="http://schemas.microsoft.com/office/drawing/2014/main" xmlns="" val="10002"/>
                  </a:ext>
                </a:extLst>
              </a:tr>
              <a:tr h="1190858">
                <a:tc>
                  <a:txBody>
                    <a:bodyPr/>
                    <a:lstStyle/>
                    <a:p>
                      <a:pPr marL="0" indent="0" algn="l">
                        <a:buFont typeface="Arial" panose="020B0604020202020204" pitchFamily="34" charset="0"/>
                        <a:buNone/>
                      </a:pPr>
                      <a:r>
                        <a:rPr lang="en-GB" sz="1600" dirty="0">
                          <a:solidFill>
                            <a:srgbClr val="002060"/>
                          </a:solidFill>
                        </a:rPr>
                        <a:t>Severity is measured</a:t>
                      </a:r>
                      <a:r>
                        <a:rPr lang="en-GB" sz="1600" baseline="0" dirty="0">
                          <a:solidFill>
                            <a:srgbClr val="002060"/>
                          </a:solidFill>
                        </a:rPr>
                        <a:t> in terms of quantitative, relative deprivation (</a:t>
                      </a:r>
                      <a:r>
                        <a:rPr lang="en-GB" sz="1600" i="1" baseline="0" dirty="0">
                          <a:solidFill>
                            <a:srgbClr val="002060"/>
                          </a:solidFill>
                        </a:rPr>
                        <a:t>e.g.</a:t>
                      </a:r>
                      <a:r>
                        <a:rPr lang="en-GB" sz="1600" i="0" baseline="0" dirty="0">
                          <a:solidFill>
                            <a:srgbClr val="002060"/>
                          </a:solidFill>
                        </a:rPr>
                        <a:t> liberty deprivation</a:t>
                      </a:r>
                      <a:r>
                        <a:rPr lang="en-GB" sz="1300" i="0" baseline="0" dirty="0">
                          <a:solidFill>
                            <a:srgbClr val="002060"/>
                          </a:solidFill>
                        </a:rPr>
                        <a:t> {Schiff, 1997}</a:t>
                      </a:r>
                      <a:r>
                        <a:rPr lang="en-GB" sz="1600" i="0" baseline="0" dirty="0">
                          <a:solidFill>
                            <a:srgbClr val="002060"/>
                          </a:solidFill>
                        </a:rPr>
                        <a:t>; living standards </a:t>
                      </a:r>
                      <a:r>
                        <a:rPr lang="en-GB" sz="1300" i="0" baseline="0" dirty="0">
                          <a:solidFill>
                            <a:srgbClr val="002060"/>
                          </a:solidFill>
                        </a:rPr>
                        <a:t>{</a:t>
                      </a:r>
                      <a:r>
                        <a:rPr lang="en-GB" sz="1300" i="1" baseline="0" dirty="0">
                          <a:solidFill>
                            <a:srgbClr val="002060"/>
                          </a:solidFill>
                        </a:rPr>
                        <a:t>cf.</a:t>
                      </a:r>
                      <a:r>
                        <a:rPr lang="en-GB" sz="1300" i="0" baseline="0" dirty="0">
                          <a:solidFill>
                            <a:srgbClr val="002060"/>
                          </a:solidFill>
                        </a:rPr>
                        <a:t> von Hirsch and </a:t>
                      </a:r>
                      <a:r>
                        <a:rPr lang="en-GB" sz="1300" i="0" baseline="0" dirty="0" err="1">
                          <a:solidFill>
                            <a:srgbClr val="002060"/>
                          </a:solidFill>
                        </a:rPr>
                        <a:t>Jareborg</a:t>
                      </a:r>
                      <a:r>
                        <a:rPr lang="en-GB" sz="1300" i="0" baseline="0" dirty="0">
                          <a:solidFill>
                            <a:srgbClr val="002060"/>
                          </a:solidFill>
                        </a:rPr>
                        <a:t>, 1991}</a:t>
                      </a:r>
                      <a:r>
                        <a:rPr lang="en-GB" sz="1600" i="0" baseline="0" dirty="0">
                          <a:solidFill>
                            <a:srgbClr val="002060"/>
                          </a:solidFill>
                        </a:rPr>
                        <a:t>).</a:t>
                      </a:r>
                      <a:endParaRPr lang="en-GB" sz="1600" dirty="0">
                        <a:solidFill>
                          <a:srgbClr val="002060"/>
                        </a:solidFill>
                      </a:endParaRPr>
                    </a:p>
                  </a:txBody>
                  <a:tcPr anchor="ctr"/>
                </a:tc>
                <a:tc>
                  <a:txBody>
                    <a:bodyPr/>
                    <a:lstStyle/>
                    <a:p>
                      <a:pPr marL="0" indent="0" algn="l">
                        <a:buFont typeface="Arial" panose="020B0604020202020204" pitchFamily="34" charset="0"/>
                        <a:buNone/>
                      </a:pPr>
                      <a:r>
                        <a:rPr lang="en-GB" sz="1600" u="none" dirty="0">
                          <a:solidFill>
                            <a:srgbClr val="002060"/>
                          </a:solidFill>
                        </a:rPr>
                        <a:t>Severity is</a:t>
                      </a:r>
                      <a:r>
                        <a:rPr lang="en-GB" sz="1600" u="none" baseline="0" dirty="0">
                          <a:solidFill>
                            <a:srgbClr val="002060"/>
                          </a:solidFill>
                        </a:rPr>
                        <a:t> measured </a:t>
                      </a:r>
                      <a:r>
                        <a:rPr lang="en-GB" sz="1600" b="1" u="none" baseline="0" dirty="0">
                          <a:solidFill>
                            <a:srgbClr val="002060"/>
                          </a:solidFill>
                        </a:rPr>
                        <a:t>empirically</a:t>
                      </a:r>
                      <a:r>
                        <a:rPr lang="en-GB" sz="1600" b="0" u="none" baseline="0" dirty="0">
                          <a:solidFill>
                            <a:srgbClr val="002060"/>
                          </a:solidFill>
                        </a:rPr>
                        <a:t> </a:t>
                      </a:r>
                      <a:r>
                        <a:rPr lang="en-GB" sz="1300" b="0" u="none" baseline="0" dirty="0">
                          <a:solidFill>
                            <a:srgbClr val="002060"/>
                          </a:solidFill>
                        </a:rPr>
                        <a:t>(Wood and </a:t>
                      </a:r>
                      <a:r>
                        <a:rPr lang="en-GB" sz="1300" b="0" u="none" baseline="0" dirty="0" err="1">
                          <a:solidFill>
                            <a:srgbClr val="002060"/>
                          </a:solidFill>
                        </a:rPr>
                        <a:t>Grasmick</a:t>
                      </a:r>
                      <a:r>
                        <a:rPr lang="en-GB" sz="1300" b="0" u="none" baseline="0" dirty="0">
                          <a:solidFill>
                            <a:srgbClr val="002060"/>
                          </a:solidFill>
                        </a:rPr>
                        <a:t>, 1999; Sexton, 2015; van </a:t>
                      </a:r>
                      <a:r>
                        <a:rPr lang="en-GB" sz="1300" b="0" u="none" baseline="0" dirty="0" err="1">
                          <a:solidFill>
                            <a:srgbClr val="002060"/>
                          </a:solidFill>
                        </a:rPr>
                        <a:t>Ginneken</a:t>
                      </a:r>
                      <a:r>
                        <a:rPr lang="en-GB" sz="1300" b="0" u="none" baseline="0" dirty="0">
                          <a:solidFill>
                            <a:srgbClr val="002060"/>
                          </a:solidFill>
                        </a:rPr>
                        <a:t> and Hayes, 2017; Hayes, 2017; </a:t>
                      </a:r>
                      <a:r>
                        <a:rPr lang="en-GB" sz="1300" b="0" i="1" u="none" baseline="0" dirty="0">
                          <a:solidFill>
                            <a:srgbClr val="002060"/>
                          </a:solidFill>
                        </a:rPr>
                        <a:t>cf.</a:t>
                      </a:r>
                      <a:r>
                        <a:rPr lang="en-GB" sz="1300" b="0" i="0" u="none" baseline="0" dirty="0">
                          <a:solidFill>
                            <a:srgbClr val="002060"/>
                          </a:solidFill>
                        </a:rPr>
                        <a:t> Crewe, 2011)</a:t>
                      </a:r>
                      <a:r>
                        <a:rPr lang="en-GB" sz="1600" b="0" i="0" u="none" baseline="0" dirty="0">
                          <a:solidFill>
                            <a:srgbClr val="002060"/>
                          </a:solidFill>
                        </a:rPr>
                        <a:t>.</a:t>
                      </a:r>
                      <a:endParaRPr lang="en-GB" sz="1600" u="none" dirty="0">
                        <a:solidFill>
                          <a:srgbClr val="002060"/>
                        </a:solidFill>
                      </a:endParaRPr>
                    </a:p>
                  </a:txBody>
                  <a:tcPr anchor="ctr"/>
                </a:tc>
                <a:extLst>
                  <a:ext uri="{0D108BD9-81ED-4DB2-BD59-A6C34878D82A}">
                    <a16:rowId xmlns:a16="http://schemas.microsoft.com/office/drawing/2014/main" xmlns="" val="10003"/>
                  </a:ext>
                </a:extLst>
              </a:tr>
            </a:tbl>
          </a:graphicData>
        </a:graphic>
      </p:graphicFrame>
      <p:sp>
        <p:nvSpPr>
          <p:cNvPr id="5" name="TextBox 4"/>
          <p:cNvSpPr txBox="1"/>
          <p:nvPr/>
        </p:nvSpPr>
        <p:spPr>
          <a:xfrm>
            <a:off x="755576" y="6338936"/>
            <a:ext cx="5472608" cy="338554"/>
          </a:xfrm>
          <a:prstGeom prst="rect">
            <a:avLst/>
          </a:prstGeom>
          <a:noFill/>
        </p:spPr>
        <p:txBody>
          <a:bodyPr wrap="square" rtlCol="0">
            <a:spAutoFit/>
          </a:bodyPr>
          <a:lstStyle/>
          <a:p>
            <a:r>
              <a:rPr lang="en-GB" sz="1600" dirty="0">
                <a:solidFill>
                  <a:srgbClr val="002060"/>
                </a:solidFill>
              </a:rPr>
              <a:t>See generally Hayes (2016).</a:t>
            </a:r>
          </a:p>
        </p:txBody>
      </p:sp>
    </p:spTree>
    <p:extLst>
      <p:ext uri="{BB962C8B-B14F-4D97-AF65-F5344CB8AC3E}">
        <p14:creationId xmlns:p14="http://schemas.microsoft.com/office/powerpoint/2010/main" val="2410304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2. “Liberty Deprivation” – The Objectivist Orthodoxy</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957664869"/>
              </p:ext>
            </p:extLst>
          </p:nvPr>
        </p:nvGraphicFramePr>
        <p:xfrm>
          <a:off x="663575" y="2362201"/>
          <a:ext cx="8229600" cy="3875111"/>
        </p:xfrm>
        <a:graphic>
          <a:graphicData uri="http://schemas.openxmlformats.org/drawingml/2006/table">
            <a:tbl>
              <a:tblPr firstRow="1" bandRow="1">
                <a:tableStyleId>{93296810-A885-4BE3-A3E7-6D5BEEA58F35}</a:tableStyleId>
              </a:tblPr>
              <a:tblGrid>
                <a:gridCol w="4114800">
                  <a:extLst>
                    <a:ext uri="{9D8B030D-6E8A-4147-A177-3AD203B41FA5}">
                      <a16:colId xmlns:a16="http://schemas.microsoft.com/office/drawing/2014/main" xmlns="" val="20000"/>
                    </a:ext>
                  </a:extLst>
                </a:gridCol>
                <a:gridCol w="4114800">
                  <a:extLst>
                    <a:ext uri="{9D8B030D-6E8A-4147-A177-3AD203B41FA5}">
                      <a16:colId xmlns:a16="http://schemas.microsoft.com/office/drawing/2014/main" xmlns="" val="20001"/>
                    </a:ext>
                  </a:extLst>
                </a:gridCol>
              </a:tblGrid>
              <a:tr h="765113">
                <a:tc>
                  <a:txBody>
                    <a:bodyPr/>
                    <a:lstStyle/>
                    <a:p>
                      <a:pPr algn="ctr"/>
                      <a:r>
                        <a:rPr lang="en-GB" dirty="0">
                          <a:solidFill>
                            <a:srgbClr val="002060"/>
                          </a:solidFill>
                        </a:rPr>
                        <a:t>Historical and</a:t>
                      </a:r>
                      <a:r>
                        <a:rPr lang="en-GB" baseline="0" dirty="0">
                          <a:solidFill>
                            <a:srgbClr val="002060"/>
                          </a:solidFill>
                        </a:rPr>
                        <a:t> Modern Advantages of the Objectivist Orthodoxy</a:t>
                      </a:r>
                      <a:endParaRPr lang="en-GB" dirty="0">
                        <a:solidFill>
                          <a:srgbClr val="002060"/>
                        </a:solidFill>
                      </a:endParaRP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75000"/>
                      </a:schemeClr>
                    </a:solidFill>
                  </a:tcPr>
                </a:tc>
                <a:tc>
                  <a:txBody>
                    <a:bodyPr/>
                    <a:lstStyle/>
                    <a:p>
                      <a:pPr algn="ctr"/>
                      <a:r>
                        <a:rPr lang="en-GB" dirty="0">
                          <a:solidFill>
                            <a:srgbClr val="002060"/>
                          </a:solidFill>
                        </a:rPr>
                        <a:t>Current Weaknesses of the Objectivist Orthodoxy</a:t>
                      </a:r>
                    </a:p>
                  </a:txBody>
                  <a:tcPr anchor="ctr">
                    <a:lnL w="1270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75000"/>
                      </a:schemeClr>
                    </a:solidFill>
                  </a:tcPr>
                </a:tc>
                <a:extLst>
                  <a:ext uri="{0D108BD9-81ED-4DB2-BD59-A6C34878D82A}">
                    <a16:rowId xmlns:a16="http://schemas.microsoft.com/office/drawing/2014/main" xmlns="" val="10000"/>
                  </a:ext>
                </a:extLst>
              </a:tr>
              <a:tr h="892895">
                <a:tc>
                  <a:txBody>
                    <a:bodyPr/>
                    <a:lstStyle/>
                    <a:p>
                      <a:r>
                        <a:rPr lang="en-GB" b="1" dirty="0">
                          <a:solidFill>
                            <a:srgbClr val="002060"/>
                          </a:solidFill>
                        </a:rPr>
                        <a:t>Normatively</a:t>
                      </a:r>
                      <a:r>
                        <a:rPr lang="en-GB" dirty="0">
                          <a:solidFill>
                            <a:srgbClr val="002060"/>
                          </a:solidFill>
                        </a:rPr>
                        <a:t> attractive (Duff, 2001; </a:t>
                      </a:r>
                      <a:r>
                        <a:rPr lang="en-GB" i="1" dirty="0">
                          <a:solidFill>
                            <a:srgbClr val="002060"/>
                          </a:solidFill>
                        </a:rPr>
                        <a:t>cf.</a:t>
                      </a:r>
                      <a:r>
                        <a:rPr lang="en-GB" i="0" dirty="0">
                          <a:solidFill>
                            <a:srgbClr val="002060"/>
                          </a:solidFill>
                        </a:rPr>
                        <a:t> Elias, 1994).</a:t>
                      </a:r>
                      <a:endParaRPr lang="en-GB" dirty="0">
                        <a:solidFill>
                          <a:srgbClr val="002060"/>
                        </a:solidFill>
                      </a:endParaRP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tc>
                  <a:txBody>
                    <a:bodyPr/>
                    <a:lstStyle/>
                    <a:p>
                      <a:r>
                        <a:rPr lang="en-GB" b="1" dirty="0">
                          <a:solidFill>
                            <a:srgbClr val="002060"/>
                          </a:solidFill>
                        </a:rPr>
                        <a:t>Descriptively</a:t>
                      </a:r>
                      <a:r>
                        <a:rPr lang="en-GB" baseline="0" dirty="0">
                          <a:solidFill>
                            <a:srgbClr val="002060"/>
                          </a:solidFill>
                        </a:rPr>
                        <a:t> unsatisfying (</a:t>
                      </a:r>
                      <a:r>
                        <a:rPr lang="en-GB" i="1" baseline="0" dirty="0">
                          <a:solidFill>
                            <a:srgbClr val="002060"/>
                          </a:solidFill>
                        </a:rPr>
                        <a:t>cf.</a:t>
                      </a:r>
                      <a:r>
                        <a:rPr lang="en-GB" i="0" baseline="0" dirty="0">
                          <a:solidFill>
                            <a:srgbClr val="002060"/>
                          </a:solidFill>
                        </a:rPr>
                        <a:t> </a:t>
                      </a:r>
                      <a:r>
                        <a:rPr lang="en-GB" i="0" baseline="0" dirty="0" err="1">
                          <a:solidFill>
                            <a:srgbClr val="002060"/>
                          </a:solidFill>
                        </a:rPr>
                        <a:t>Bronsteen</a:t>
                      </a:r>
                      <a:r>
                        <a:rPr lang="en-GB" i="0" baseline="0" dirty="0">
                          <a:solidFill>
                            <a:srgbClr val="002060"/>
                          </a:solidFill>
                        </a:rPr>
                        <a:t> </a:t>
                      </a:r>
                      <a:r>
                        <a:rPr lang="en-GB" i="1" baseline="0" dirty="0">
                          <a:solidFill>
                            <a:srgbClr val="002060"/>
                          </a:solidFill>
                        </a:rPr>
                        <a:t>et al., </a:t>
                      </a:r>
                      <a:r>
                        <a:rPr lang="en-GB" i="0" baseline="0" dirty="0">
                          <a:solidFill>
                            <a:srgbClr val="002060"/>
                          </a:solidFill>
                        </a:rPr>
                        <a:t>2010; Sexton, 2015).</a:t>
                      </a:r>
                      <a:endParaRPr lang="en-GB" dirty="0">
                        <a:solidFill>
                          <a:srgbClr val="002060"/>
                        </a:solidFill>
                      </a:endParaRPr>
                    </a:p>
                  </a:txBody>
                  <a:tcPr anchor="ctr">
                    <a:lnL w="1270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905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extLst>
                  <a:ext uri="{0D108BD9-81ED-4DB2-BD59-A6C34878D82A}">
                    <a16:rowId xmlns:a16="http://schemas.microsoft.com/office/drawing/2014/main" xmlns="" val="10001"/>
                  </a:ext>
                </a:extLst>
              </a:tr>
              <a:tr h="835444">
                <a:tc>
                  <a:txBody>
                    <a:bodyPr/>
                    <a:lstStyle/>
                    <a:p>
                      <a:r>
                        <a:rPr lang="en-GB" b="1" dirty="0">
                          <a:solidFill>
                            <a:srgbClr val="002060"/>
                          </a:solidFill>
                        </a:rPr>
                        <a:t>Epistemologically </a:t>
                      </a:r>
                      <a:r>
                        <a:rPr lang="en-GB" b="0" dirty="0">
                          <a:solidFill>
                            <a:srgbClr val="002060"/>
                          </a:solidFill>
                        </a:rPr>
                        <a:t>necessary (McPherson, 1968)!</a:t>
                      </a:r>
                      <a:endParaRPr lang="en-GB" b="1" dirty="0">
                        <a:solidFill>
                          <a:srgbClr val="002060"/>
                        </a:solidFill>
                      </a:endParaRP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tc>
                  <a:txBody>
                    <a:bodyPr/>
                    <a:lstStyle/>
                    <a:p>
                      <a:r>
                        <a:rPr lang="en-GB" b="1" dirty="0">
                          <a:solidFill>
                            <a:srgbClr val="002060"/>
                          </a:solidFill>
                        </a:rPr>
                        <a:t>Epistemologically</a:t>
                      </a:r>
                      <a:r>
                        <a:rPr lang="en-GB" baseline="0" dirty="0">
                          <a:solidFill>
                            <a:srgbClr val="002060"/>
                          </a:solidFill>
                        </a:rPr>
                        <a:t> outdated (Sexton, 2015; Hayes 2016, 2017).</a:t>
                      </a:r>
                      <a:endParaRPr lang="en-GB" dirty="0">
                        <a:solidFill>
                          <a:srgbClr val="002060"/>
                        </a:solidFill>
                      </a:endParaRPr>
                    </a:p>
                  </a:txBody>
                  <a:tcPr anchor="ctr">
                    <a:lnL w="1270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extLst>
                  <a:ext uri="{0D108BD9-81ED-4DB2-BD59-A6C34878D82A}">
                    <a16:rowId xmlns:a16="http://schemas.microsoft.com/office/drawing/2014/main" xmlns="" val="10002"/>
                  </a:ext>
                </a:extLst>
              </a:tr>
              <a:tr h="1381659">
                <a:tc>
                  <a:txBody>
                    <a:bodyPr/>
                    <a:lstStyle/>
                    <a:p>
                      <a:r>
                        <a:rPr lang="en-GB" b="1" dirty="0">
                          <a:solidFill>
                            <a:srgbClr val="002060"/>
                          </a:solidFill>
                        </a:rPr>
                        <a:t>Politically </a:t>
                      </a:r>
                      <a:r>
                        <a:rPr lang="en-GB" b="0" dirty="0">
                          <a:solidFill>
                            <a:srgbClr val="002060"/>
                          </a:solidFill>
                        </a:rPr>
                        <a:t>valuable:</a:t>
                      </a:r>
                    </a:p>
                    <a:p>
                      <a:pPr marL="542925" indent="-276225">
                        <a:buFont typeface="Wingdings" panose="05000000000000000000" pitchFamily="2" charset="2"/>
                        <a:buChar char="Ø"/>
                      </a:pPr>
                      <a:r>
                        <a:rPr lang="en-GB" sz="1400" b="0" dirty="0">
                          <a:solidFill>
                            <a:srgbClr val="002060"/>
                          </a:solidFill>
                        </a:rPr>
                        <a:t>State monopoly</a:t>
                      </a:r>
                      <a:r>
                        <a:rPr lang="en-GB" sz="1400" b="0" baseline="0" dirty="0">
                          <a:solidFill>
                            <a:srgbClr val="002060"/>
                          </a:solidFill>
                        </a:rPr>
                        <a:t> on the use of force (</a:t>
                      </a:r>
                      <a:r>
                        <a:rPr lang="en-GB" sz="1400" b="0" i="1" baseline="0" dirty="0">
                          <a:solidFill>
                            <a:srgbClr val="002060"/>
                          </a:solidFill>
                        </a:rPr>
                        <a:t>cf.</a:t>
                      </a:r>
                      <a:r>
                        <a:rPr lang="en-GB" sz="1400" b="0" baseline="0" dirty="0">
                          <a:solidFill>
                            <a:srgbClr val="002060"/>
                          </a:solidFill>
                        </a:rPr>
                        <a:t> Bloch, 1964); </a:t>
                      </a:r>
                    </a:p>
                    <a:p>
                      <a:pPr marL="542925" indent="-276225">
                        <a:buFont typeface="Wingdings" panose="05000000000000000000" pitchFamily="2" charset="2"/>
                        <a:buChar char="Ø"/>
                      </a:pPr>
                      <a:r>
                        <a:rPr lang="en-GB" sz="1400" b="0" baseline="0" dirty="0">
                          <a:solidFill>
                            <a:srgbClr val="002060"/>
                          </a:solidFill>
                        </a:rPr>
                        <a:t>Liberal equality before the law (</a:t>
                      </a:r>
                      <a:r>
                        <a:rPr lang="en-GB" sz="1400" b="0" i="1" baseline="0" dirty="0">
                          <a:solidFill>
                            <a:srgbClr val="002060"/>
                          </a:solidFill>
                        </a:rPr>
                        <a:t>e.g.</a:t>
                      </a:r>
                      <a:r>
                        <a:rPr lang="en-GB" sz="1400" b="0" baseline="0" dirty="0">
                          <a:solidFill>
                            <a:srgbClr val="002060"/>
                          </a:solidFill>
                        </a:rPr>
                        <a:t> </a:t>
                      </a:r>
                      <a:r>
                        <a:rPr lang="en-GB" sz="1400" b="0" i="0" baseline="0" dirty="0">
                          <a:solidFill>
                            <a:srgbClr val="002060"/>
                          </a:solidFill>
                        </a:rPr>
                        <a:t>Markel and Flanders, 2010</a:t>
                      </a:r>
                      <a:r>
                        <a:rPr lang="en-GB" sz="1400" b="0" baseline="0" dirty="0">
                          <a:solidFill>
                            <a:srgbClr val="002060"/>
                          </a:solidFill>
                        </a:rPr>
                        <a:t>).</a:t>
                      </a:r>
                      <a:endParaRPr lang="en-GB" sz="1400" b="1" dirty="0">
                        <a:solidFill>
                          <a:srgbClr val="002060"/>
                        </a:solidFill>
                      </a:endParaRPr>
                    </a:p>
                  </a:txBody>
                  <a:tcPr anchor="ctr">
                    <a:lnL w="1905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tc>
                  <a:txBody>
                    <a:bodyPr/>
                    <a:lstStyle/>
                    <a:p>
                      <a:r>
                        <a:rPr lang="en-GB" b="1" dirty="0">
                          <a:solidFill>
                            <a:srgbClr val="002060"/>
                          </a:solidFill>
                        </a:rPr>
                        <a:t>Ethically </a:t>
                      </a:r>
                      <a:r>
                        <a:rPr lang="en-GB" dirty="0">
                          <a:solidFill>
                            <a:srgbClr val="002060"/>
                          </a:solidFill>
                        </a:rPr>
                        <a:t>quietist about the ‘problem</a:t>
                      </a:r>
                      <a:r>
                        <a:rPr lang="en-GB" baseline="0" dirty="0">
                          <a:solidFill>
                            <a:srgbClr val="002060"/>
                          </a:solidFill>
                        </a:rPr>
                        <a:t> of punishment’ (</a:t>
                      </a:r>
                      <a:r>
                        <a:rPr lang="en-GB" baseline="0" dirty="0" err="1">
                          <a:solidFill>
                            <a:srgbClr val="002060"/>
                          </a:solidFill>
                        </a:rPr>
                        <a:t>Boonin</a:t>
                      </a:r>
                      <a:r>
                        <a:rPr lang="en-GB" baseline="0" dirty="0">
                          <a:solidFill>
                            <a:srgbClr val="002060"/>
                          </a:solidFill>
                        </a:rPr>
                        <a:t>, 2008; </a:t>
                      </a:r>
                      <a:r>
                        <a:rPr lang="en-GB" i="1" baseline="0" dirty="0">
                          <a:solidFill>
                            <a:srgbClr val="002060"/>
                          </a:solidFill>
                        </a:rPr>
                        <a:t>cf.</a:t>
                      </a:r>
                      <a:r>
                        <a:rPr lang="en-GB" i="0" baseline="0" dirty="0">
                          <a:solidFill>
                            <a:srgbClr val="002060"/>
                          </a:solidFill>
                        </a:rPr>
                        <a:t> Hudson 1987, 1993).</a:t>
                      </a:r>
                      <a:endParaRPr lang="en-GB" dirty="0">
                        <a:solidFill>
                          <a:srgbClr val="002060"/>
                        </a:solidFill>
                      </a:endParaRPr>
                    </a:p>
                  </a:txBody>
                  <a:tcPr anchor="ctr">
                    <a:lnL w="12700" cap="flat" cmpd="sng" algn="ctr">
                      <a:solidFill>
                        <a:srgbClr val="002060"/>
                      </a:solidFill>
                      <a:prstDash val="solid"/>
                      <a:round/>
                      <a:headEnd type="none" w="med" len="med"/>
                      <a:tailEnd type="none" w="med" len="med"/>
                    </a:lnL>
                    <a:lnR w="1905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9050" cap="flat" cmpd="sng" algn="ctr">
                      <a:solidFill>
                        <a:srgbClr val="002060"/>
                      </a:solidFill>
                      <a:prstDash val="solid"/>
                      <a:round/>
                      <a:headEnd type="none" w="med" len="med"/>
                      <a:tailEnd type="none" w="med" len="med"/>
                    </a:lnB>
                    <a:lnTlToBr w="12700" cmpd="sng">
                      <a:noFill/>
                      <a:prstDash val="solid"/>
                    </a:lnTlToBr>
                    <a:lnBlToTr w="12700" cmpd="sng">
                      <a:noFill/>
                      <a:prstDash val="solid"/>
                    </a:lnBlToTr>
                    <a:solidFill>
                      <a:schemeClr val="tx1">
                        <a:lumMod val="20000"/>
                        <a:lumOff val="80000"/>
                      </a:schemeClr>
                    </a:solidFill>
                  </a:tcPr>
                </a:tc>
                <a:extLst>
                  <a:ext uri="{0D108BD9-81ED-4DB2-BD59-A6C34878D82A}">
                    <a16:rowId xmlns:a16="http://schemas.microsoft.com/office/drawing/2014/main" xmlns="" val="10003"/>
                  </a:ext>
                </a:extLst>
              </a:tr>
            </a:tbl>
          </a:graphicData>
        </a:graphic>
      </p:graphicFrame>
    </p:spTree>
    <p:extLst>
      <p:ext uri="{BB962C8B-B14F-4D97-AF65-F5344CB8AC3E}">
        <p14:creationId xmlns:p14="http://schemas.microsoft.com/office/powerpoint/2010/main" val="17375279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 Subjectivism and Reducing Reliance on Imprisonment</a:t>
            </a:r>
          </a:p>
        </p:txBody>
      </p:sp>
      <p:sp>
        <p:nvSpPr>
          <p:cNvPr id="3" name="Content Placeholder 2"/>
          <p:cNvSpPr>
            <a:spLocks noGrp="1"/>
          </p:cNvSpPr>
          <p:nvPr>
            <p:ph idx="1"/>
          </p:nvPr>
        </p:nvSpPr>
        <p:spPr/>
        <p:txBody>
          <a:bodyPr/>
          <a:lstStyle/>
          <a:p>
            <a:r>
              <a:rPr lang="en-GB" sz="2400" dirty="0"/>
              <a:t>There are two ways that (more) penal subjectivism would encourage lower reliance on imprisonment:</a:t>
            </a:r>
          </a:p>
          <a:p>
            <a:pPr marL="914400" lvl="1" indent="-514350">
              <a:buFont typeface="+mj-lt"/>
              <a:buAutoNum type="alphaLcParenR"/>
            </a:pPr>
            <a:r>
              <a:rPr lang="en-GB" sz="2000" dirty="0"/>
              <a:t>The punitive capacity of CSMs and other non-custodial sentences can be more fully recognised; and</a:t>
            </a:r>
          </a:p>
          <a:p>
            <a:pPr marL="914400" lvl="1" indent="-514350">
              <a:buFont typeface="+mj-lt"/>
              <a:buAutoNum type="alphaLcParenR"/>
            </a:pPr>
            <a:r>
              <a:rPr lang="en-GB" sz="2000" dirty="0"/>
              <a:t>There is more room for equivalence between sentences in practice.</a:t>
            </a:r>
          </a:p>
          <a:p>
            <a:r>
              <a:rPr lang="en-GB" sz="2400" i="1" dirty="0"/>
              <a:t>N.B.</a:t>
            </a:r>
            <a:r>
              <a:rPr lang="en-GB" sz="2400" dirty="0"/>
              <a:t> Both of these points are focussed on England &amp; Wales. It would be interesting to see how far your mileage varies.</a:t>
            </a:r>
            <a:endParaRPr lang="en-GB" sz="2400" i="1" dirty="0"/>
          </a:p>
          <a:p>
            <a:pPr marL="914400" lvl="1" indent="-514350">
              <a:buFont typeface="+mj-lt"/>
              <a:buAutoNum type="alphaLcParenR"/>
            </a:pPr>
            <a:endParaRPr lang="en-GB" dirty="0"/>
          </a:p>
        </p:txBody>
      </p:sp>
    </p:spTree>
    <p:extLst>
      <p:ext uri="{BB962C8B-B14F-4D97-AF65-F5344CB8AC3E}">
        <p14:creationId xmlns:p14="http://schemas.microsoft.com/office/powerpoint/2010/main" val="39635353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tabLst>
                <a:tab pos="6727825" algn="l"/>
              </a:tabLst>
            </a:pPr>
            <a:r>
              <a:rPr lang="en-GB" dirty="0"/>
              <a:t>3(a) Subjectivism and the Punitive Impact of Non-Custodial Penalties</a:t>
            </a:r>
          </a:p>
        </p:txBody>
      </p:sp>
      <p:sp>
        <p:nvSpPr>
          <p:cNvPr id="3" name="Content Placeholder 2"/>
          <p:cNvSpPr>
            <a:spLocks noGrp="1"/>
          </p:cNvSpPr>
          <p:nvPr>
            <p:ph idx="1"/>
          </p:nvPr>
        </p:nvSpPr>
        <p:spPr/>
        <p:txBody>
          <a:bodyPr/>
          <a:lstStyle/>
          <a:p>
            <a:r>
              <a:rPr lang="en-GB" sz="2200" dirty="0"/>
              <a:t>‘Liberty deprivation’ implies that ‘alternative punishments to imprisonment’ are inherently inferior (</a:t>
            </a:r>
            <a:r>
              <a:rPr lang="en-GB" sz="2200" i="1" dirty="0"/>
              <a:t>cf.</a:t>
            </a:r>
            <a:r>
              <a:rPr lang="en-GB" sz="2200" dirty="0"/>
              <a:t> Schiff, 1997).</a:t>
            </a:r>
          </a:p>
          <a:p>
            <a:pPr marL="5554663"/>
            <a:r>
              <a:rPr lang="en-GB" sz="2200" dirty="0"/>
              <a:t>But this denies the complex interaction of the </a:t>
            </a:r>
            <a:r>
              <a:rPr lang="en-GB" sz="2200" b="1" dirty="0"/>
              <a:t>pains </a:t>
            </a:r>
            <a:r>
              <a:rPr lang="en-GB" sz="2200" dirty="0"/>
              <a:t>of non-custodial sentences (</a:t>
            </a:r>
            <a:r>
              <a:rPr lang="en-GB" sz="2200" i="1" dirty="0"/>
              <a:t>e.g.</a:t>
            </a:r>
            <a:r>
              <a:rPr lang="en-GB" sz="2200" dirty="0"/>
              <a:t> </a:t>
            </a:r>
            <a:r>
              <a:rPr lang="en-GB" sz="2200" dirty="0" err="1"/>
              <a:t>Gayne</a:t>
            </a:r>
            <a:r>
              <a:rPr lang="en-GB" sz="2200" dirty="0"/>
              <a:t> and </a:t>
            </a:r>
            <a:r>
              <a:rPr lang="en-GB" sz="2200" dirty="0" err="1"/>
              <a:t>Painey</a:t>
            </a:r>
            <a:r>
              <a:rPr lang="en-GB" sz="2200" dirty="0"/>
              <a:t>, 1998; </a:t>
            </a:r>
            <a:r>
              <a:rPr lang="en-GB" sz="2200" dirty="0" err="1"/>
              <a:t>Durnescu</a:t>
            </a:r>
            <a:r>
              <a:rPr lang="en-GB" sz="2200" dirty="0"/>
              <a:t>, 2011; Hayes, 2015).</a:t>
            </a:r>
          </a:p>
        </p:txBody>
      </p:sp>
      <p:pic>
        <p:nvPicPr>
          <p:cNvPr id="4" name="Picture 3"/>
          <p:cNvPicPr>
            <a:picLocks noChangeAspect="1"/>
          </p:cNvPicPr>
          <p:nvPr/>
        </p:nvPicPr>
        <p:blipFill rotWithShape="1">
          <a:blip r:embed="rId3"/>
          <a:srcRect t="22703"/>
          <a:stretch/>
        </p:blipFill>
        <p:spPr>
          <a:xfrm>
            <a:off x="227137" y="3144391"/>
            <a:ext cx="5616624" cy="3452961"/>
          </a:xfrm>
          <a:prstGeom prst="rect">
            <a:avLst/>
          </a:prstGeom>
          <a:ln w="19050">
            <a:solidFill>
              <a:srgbClr val="002060"/>
            </a:solidFill>
          </a:ln>
        </p:spPr>
      </p:pic>
    </p:spTree>
    <p:extLst>
      <p:ext uri="{BB962C8B-B14F-4D97-AF65-F5344CB8AC3E}">
        <p14:creationId xmlns:p14="http://schemas.microsoft.com/office/powerpoint/2010/main" val="23189032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3(a) Subjectivism and the Punitive Impact of Non-Custodial Penalties</a:t>
            </a:r>
          </a:p>
        </p:txBody>
      </p:sp>
      <p:sp>
        <p:nvSpPr>
          <p:cNvPr id="3" name="Content Placeholder 2"/>
          <p:cNvSpPr>
            <a:spLocks noGrp="1"/>
          </p:cNvSpPr>
          <p:nvPr>
            <p:ph idx="1"/>
          </p:nvPr>
        </p:nvSpPr>
        <p:spPr/>
        <p:txBody>
          <a:bodyPr/>
          <a:lstStyle/>
          <a:p>
            <a:r>
              <a:rPr lang="en-GB" dirty="0"/>
              <a:t>Moreover, specific policies could be reconceived so as to account for the penal impact (Hayes, 2016) of non-custodial options:</a:t>
            </a:r>
          </a:p>
          <a:p>
            <a:pPr lvl="1"/>
            <a:r>
              <a:rPr lang="en-GB" b="1" dirty="0"/>
              <a:t>Offender Rehabilitation Act 2014: </a:t>
            </a:r>
            <a:r>
              <a:rPr lang="en-GB" dirty="0"/>
              <a:t>recognising the ‘pains of probation’ – replace, rather than supplement, short sentences;</a:t>
            </a:r>
          </a:p>
          <a:p>
            <a:pPr lvl="1"/>
            <a:r>
              <a:rPr lang="en-GB" b="1" dirty="0"/>
              <a:t>s. 177(2A) CJA’03:</a:t>
            </a:r>
            <a:r>
              <a:rPr lang="en-GB" dirty="0"/>
              <a:t> Any element can be ‘punitive’! Alertness to communication at trial and to context in punishment!</a:t>
            </a:r>
            <a:endParaRPr lang="en-GB" b="1" dirty="0"/>
          </a:p>
        </p:txBody>
      </p:sp>
    </p:spTree>
    <p:extLst>
      <p:ext uri="{BB962C8B-B14F-4D97-AF65-F5344CB8AC3E}">
        <p14:creationId xmlns:p14="http://schemas.microsoft.com/office/powerpoint/2010/main" val="87985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3(b) Subjectivism and Equivalence</a:t>
            </a:r>
          </a:p>
        </p:txBody>
      </p:sp>
      <p:grpSp>
        <p:nvGrpSpPr>
          <p:cNvPr id="46" name="Group 45"/>
          <p:cNvGrpSpPr/>
          <p:nvPr/>
        </p:nvGrpSpPr>
        <p:grpSpPr>
          <a:xfrm>
            <a:off x="251520" y="2133600"/>
            <a:ext cx="4716524" cy="4103712"/>
            <a:chOff x="251520" y="2133600"/>
            <a:chExt cx="4716524" cy="4103712"/>
          </a:xfrm>
        </p:grpSpPr>
        <p:sp>
          <p:nvSpPr>
            <p:cNvPr id="35" name="Isosceles Triangle 34"/>
            <p:cNvSpPr/>
            <p:nvPr/>
          </p:nvSpPr>
          <p:spPr bwMode="auto">
            <a:xfrm>
              <a:off x="251520" y="2133600"/>
              <a:ext cx="3528392" cy="4103712"/>
            </a:xfrm>
            <a:prstGeom prst="triangle">
              <a:avLst/>
            </a:prstGeom>
            <a:solidFill>
              <a:schemeClr val="bg2">
                <a:lumMod val="50000"/>
              </a:schemeClr>
            </a:solidFill>
            <a:ln w="28575" cap="flat" cmpd="sng" algn="ctr">
              <a:solidFill>
                <a:srgbClr val="002060"/>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600" b="1" dirty="0">
                  <a:solidFill>
                    <a:srgbClr val="002060"/>
                  </a:solidFill>
                  <a:latin typeface="TUOS Stephenson" pitchFamily="-128" charset="0"/>
                </a:rPr>
                <a:t>Custody</a:t>
              </a:r>
            </a:p>
            <a:p>
              <a:pPr marL="0" marR="0" indent="0" algn="ctr" defTabSz="914400" rtl="0" eaLnBrk="0" fontAlgn="base" latinLnBrk="0" hangingPunct="0">
                <a:lnSpc>
                  <a:spcPct val="100000"/>
                </a:lnSpc>
                <a:spcBef>
                  <a:spcPct val="0"/>
                </a:spcBef>
                <a:spcAft>
                  <a:spcPct val="0"/>
                </a:spcAft>
                <a:buClrTx/>
                <a:buSzTx/>
                <a:buFontTx/>
                <a:buNone/>
                <a:tabLst/>
              </a:pPr>
              <a:endParaRPr lang="en-GB" sz="20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a:ln>
                  <a:noFill/>
                </a:ln>
                <a:solidFill>
                  <a:srgbClr val="002060"/>
                </a:solidFill>
                <a:effectLst/>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a:ln>
                  <a:noFill/>
                </a:ln>
                <a:solidFill>
                  <a:srgbClr val="002060"/>
                </a:solidFill>
                <a:effectLst/>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rgbClr val="002060"/>
                  </a:solidFill>
                  <a:effectLst/>
                  <a:latin typeface="TUOS Stephenson" pitchFamily="-128" charset="0"/>
                </a:rPr>
                <a:t>Community</a:t>
              </a:r>
            </a:p>
            <a:p>
              <a:pPr marL="0" marR="0" indent="0" algn="ctr" defTabSz="914400" rtl="0" eaLnBrk="0" fontAlgn="base" latinLnBrk="0" hangingPunct="0">
                <a:lnSpc>
                  <a:spcPct val="100000"/>
                </a:lnSpc>
                <a:spcBef>
                  <a:spcPct val="0"/>
                </a:spcBef>
                <a:spcAft>
                  <a:spcPct val="0"/>
                </a:spcAft>
                <a:buClrTx/>
                <a:buSzTx/>
                <a:buFontTx/>
                <a:buNone/>
                <a:tabLst/>
              </a:pPr>
              <a:endParaRPr lang="en-GB" sz="16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7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6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rgbClr val="002060"/>
                  </a:solidFill>
                  <a:effectLst/>
                  <a:latin typeface="TUOS Stephenson" pitchFamily="-128" charset="0"/>
                </a:rPr>
                <a:t>Other Non-Custodial Sanctions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a:ln>
                  <a:noFill/>
                </a:ln>
                <a:solidFill>
                  <a:schemeClr val="tx1"/>
                </a:solidFill>
                <a:effectLst/>
                <a:latin typeface="TUOS Stephenson" pitchFamily="-128" charset="0"/>
              </a:endParaRPr>
            </a:p>
          </p:txBody>
        </p:sp>
        <p:sp>
          <p:nvSpPr>
            <p:cNvPr id="5" name="TextBox 4"/>
            <p:cNvSpPr txBox="1"/>
            <p:nvPr/>
          </p:nvSpPr>
          <p:spPr>
            <a:xfrm>
              <a:off x="3275856" y="3578621"/>
              <a:ext cx="1692188" cy="338554"/>
            </a:xfrm>
            <a:prstGeom prst="rect">
              <a:avLst/>
            </a:prstGeom>
            <a:solidFill>
              <a:schemeClr val="bg2">
                <a:lumMod val="90000"/>
              </a:schemeClr>
            </a:solidFill>
            <a:ln>
              <a:solidFill>
                <a:srgbClr val="002060"/>
              </a:solidFill>
            </a:ln>
          </p:spPr>
          <p:txBody>
            <a:bodyPr wrap="square" rtlCol="0">
              <a:spAutoFit/>
            </a:bodyPr>
            <a:lstStyle/>
            <a:p>
              <a:r>
                <a:rPr lang="en-GB" sz="1600" dirty="0">
                  <a:solidFill>
                    <a:srgbClr val="002060"/>
                  </a:solidFill>
                </a:rPr>
                <a:t>s. 152(2) CJA’03</a:t>
              </a:r>
            </a:p>
          </p:txBody>
        </p:sp>
        <p:cxnSp>
          <p:nvCxnSpPr>
            <p:cNvPr id="7" name="Straight Connector 6"/>
            <p:cNvCxnSpPr>
              <a:cxnSpLocks/>
              <a:endCxn id="5" idx="1"/>
            </p:cNvCxnSpPr>
            <p:nvPr/>
          </p:nvCxnSpPr>
          <p:spPr bwMode="auto">
            <a:xfrm>
              <a:off x="1331640" y="3747898"/>
              <a:ext cx="1944216" cy="0"/>
            </a:xfrm>
            <a:prstGeom prst="line">
              <a:avLst/>
            </a:prstGeom>
            <a:solidFill>
              <a:schemeClr val="accent1"/>
            </a:solidFill>
            <a:ln w="28575" cap="flat" cmpd="sng" algn="ctr">
              <a:solidFill>
                <a:srgbClr val="002060"/>
              </a:solidFill>
              <a:prstDash val="solid"/>
              <a:round/>
              <a:headEnd type="none" w="med" len="med"/>
              <a:tailEnd type="none" w="med" len="med"/>
            </a:ln>
            <a:effectLst/>
          </p:spPr>
        </p:cxnSp>
        <p:sp>
          <p:nvSpPr>
            <p:cNvPr id="15" name="TextBox 14"/>
            <p:cNvSpPr txBox="1"/>
            <p:nvPr/>
          </p:nvSpPr>
          <p:spPr>
            <a:xfrm>
              <a:off x="3275856" y="4571812"/>
              <a:ext cx="1692188" cy="338554"/>
            </a:xfrm>
            <a:prstGeom prst="rect">
              <a:avLst/>
            </a:prstGeom>
            <a:solidFill>
              <a:schemeClr val="bg2">
                <a:lumMod val="90000"/>
              </a:schemeClr>
            </a:solidFill>
            <a:ln>
              <a:solidFill>
                <a:srgbClr val="002060"/>
              </a:solidFill>
            </a:ln>
          </p:spPr>
          <p:txBody>
            <a:bodyPr wrap="square" rtlCol="0">
              <a:spAutoFit/>
            </a:bodyPr>
            <a:lstStyle/>
            <a:p>
              <a:r>
                <a:rPr lang="en-GB" sz="1600" dirty="0">
                  <a:solidFill>
                    <a:srgbClr val="002060"/>
                  </a:solidFill>
                </a:rPr>
                <a:t>s. 148(1) CJA’03</a:t>
              </a:r>
            </a:p>
          </p:txBody>
        </p:sp>
        <p:cxnSp>
          <p:nvCxnSpPr>
            <p:cNvPr id="16" name="Straight Connector 15"/>
            <p:cNvCxnSpPr>
              <a:cxnSpLocks/>
              <a:endCxn id="15" idx="1"/>
            </p:cNvCxnSpPr>
            <p:nvPr/>
          </p:nvCxnSpPr>
          <p:spPr bwMode="auto">
            <a:xfrm>
              <a:off x="899592" y="4741089"/>
              <a:ext cx="2376264" cy="0"/>
            </a:xfrm>
            <a:prstGeom prst="line">
              <a:avLst/>
            </a:prstGeom>
            <a:solidFill>
              <a:schemeClr val="accent1"/>
            </a:solidFill>
            <a:ln w="28575" cap="flat" cmpd="sng" algn="ctr">
              <a:solidFill>
                <a:srgbClr val="002060"/>
              </a:solidFill>
              <a:prstDash val="solid"/>
              <a:round/>
              <a:headEnd type="none" w="med" len="med"/>
              <a:tailEnd type="none" w="med" len="med"/>
            </a:ln>
            <a:effectLst/>
          </p:spPr>
        </p:cxnSp>
      </p:grpSp>
      <p:grpSp>
        <p:nvGrpSpPr>
          <p:cNvPr id="38" name="Group 37"/>
          <p:cNvGrpSpPr/>
          <p:nvPr/>
        </p:nvGrpSpPr>
        <p:grpSpPr>
          <a:xfrm>
            <a:off x="4968044" y="2133600"/>
            <a:ext cx="3528392" cy="4103712"/>
            <a:chOff x="251520" y="2133600"/>
            <a:chExt cx="3528392" cy="4103712"/>
          </a:xfrm>
        </p:grpSpPr>
        <p:sp>
          <p:nvSpPr>
            <p:cNvPr id="39" name="Isosceles Triangle 38"/>
            <p:cNvSpPr/>
            <p:nvPr/>
          </p:nvSpPr>
          <p:spPr bwMode="auto">
            <a:xfrm>
              <a:off x="251520" y="2133600"/>
              <a:ext cx="3528392" cy="4103712"/>
            </a:xfrm>
            <a:prstGeom prst="triangle">
              <a:avLst/>
            </a:prstGeom>
            <a:solidFill>
              <a:schemeClr val="accent6">
                <a:lumMod val="60000"/>
                <a:lumOff val="40000"/>
              </a:schemeClr>
            </a:solidFill>
            <a:ln w="28575" cap="flat" cmpd="sng" algn="ctr">
              <a:solidFill>
                <a:srgbClr val="002060"/>
              </a:solidFill>
              <a:prstDash val="solid"/>
              <a:round/>
              <a:headEnd type="none" w="med" len="med"/>
              <a:tailEnd type="none" w="med" len="med"/>
            </a:ln>
            <a:effectLst/>
          </p:spPr>
          <p:txBody>
            <a:bodyPr vert="horz" wrap="square" lIns="91440" tIns="45720" rIns="91440" bIns="45720" numCol="1" rtlCol="0" anchor="b"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600" b="1" dirty="0">
                  <a:solidFill>
                    <a:srgbClr val="002060"/>
                  </a:solidFill>
                  <a:latin typeface="TUOS Stephenson" pitchFamily="-128" charset="0"/>
                </a:rPr>
                <a:t>Custody</a:t>
              </a:r>
              <a:endParaRPr kumimoji="0" lang="en-GB" sz="1600" b="0" i="0" u="none" strike="noStrike" cap="none" normalizeH="0" baseline="0" dirty="0">
                <a:ln>
                  <a:noFill/>
                </a:ln>
                <a:solidFill>
                  <a:srgbClr val="002060"/>
                </a:solidFill>
                <a:effectLst/>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20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a:ln>
                  <a:noFill/>
                </a:ln>
                <a:solidFill>
                  <a:srgbClr val="002060"/>
                </a:solidFill>
                <a:effectLst/>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600" b="0" i="0" u="none" strike="noStrike" cap="none" normalizeH="0" baseline="0" dirty="0">
                <a:ln>
                  <a:noFill/>
                </a:ln>
                <a:solidFill>
                  <a:srgbClr val="002060"/>
                </a:solidFill>
                <a:effectLst/>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rgbClr val="002060"/>
                  </a:solidFill>
                  <a:effectLst/>
                  <a:latin typeface="TUOS Stephenson" pitchFamily="-128" charset="0"/>
                </a:rPr>
                <a:t>Community</a:t>
              </a:r>
            </a:p>
            <a:p>
              <a:pPr marL="0" marR="0" indent="0" algn="ctr" defTabSz="914400" rtl="0" eaLnBrk="0" fontAlgn="base" latinLnBrk="0" hangingPunct="0">
                <a:lnSpc>
                  <a:spcPct val="100000"/>
                </a:lnSpc>
                <a:spcBef>
                  <a:spcPct val="0"/>
                </a:spcBef>
                <a:spcAft>
                  <a:spcPct val="0"/>
                </a:spcAft>
                <a:buClrTx/>
                <a:buSzTx/>
                <a:buFontTx/>
                <a:buNone/>
                <a:tabLst/>
              </a:pPr>
              <a:endParaRPr lang="en-GB" sz="16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7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600" dirty="0">
                <a:solidFill>
                  <a:srgbClr val="002060"/>
                </a:solidFill>
                <a:latin typeface="TUOS Stephenson" pitchFamily="-128" charset="0"/>
              </a:endParaRPr>
            </a:p>
            <a:p>
              <a:pPr marL="0" marR="0" indent="0" algn="ctr" defTabSz="914400" rtl="0" eaLnBrk="0" fontAlgn="base" latinLnBrk="0" hangingPunct="0">
                <a:lnSpc>
                  <a:spcPct val="100000"/>
                </a:lnSpc>
                <a:spcBef>
                  <a:spcPct val="0"/>
                </a:spcBef>
                <a:spcAft>
                  <a:spcPct val="0"/>
                </a:spcAft>
                <a:buClrTx/>
                <a:buSzTx/>
                <a:buFontTx/>
                <a:buNone/>
                <a:tabLst/>
              </a:pPr>
              <a:r>
                <a:rPr kumimoji="0" lang="en-GB" sz="1600" b="1" i="0" u="none" strike="noStrike" cap="none" normalizeH="0" baseline="0" dirty="0">
                  <a:ln>
                    <a:noFill/>
                  </a:ln>
                  <a:solidFill>
                    <a:srgbClr val="002060"/>
                  </a:solidFill>
                  <a:effectLst/>
                  <a:latin typeface="TUOS Stephenson" pitchFamily="-128" charset="0"/>
                </a:rPr>
                <a:t>Other Non-Custodial Sanctions</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2200" b="0" i="0" u="none" strike="noStrike" cap="none" normalizeH="0" baseline="0" dirty="0">
                <a:ln>
                  <a:noFill/>
                </a:ln>
                <a:solidFill>
                  <a:schemeClr val="tx1"/>
                </a:solidFill>
                <a:effectLst/>
                <a:latin typeface="TUOS Stephenson" pitchFamily="-128" charset="0"/>
              </a:endParaRPr>
            </a:p>
          </p:txBody>
        </p:sp>
        <p:cxnSp>
          <p:nvCxnSpPr>
            <p:cNvPr id="40" name="Straight Connector 39"/>
            <p:cNvCxnSpPr>
              <a:cxnSpLocks/>
            </p:cNvCxnSpPr>
            <p:nvPr/>
          </p:nvCxnSpPr>
          <p:spPr bwMode="auto">
            <a:xfrm>
              <a:off x="971600" y="4581128"/>
              <a:ext cx="2448272" cy="792088"/>
            </a:xfrm>
            <a:prstGeom prst="line">
              <a:avLst/>
            </a:prstGeom>
            <a:solidFill>
              <a:schemeClr val="accent1"/>
            </a:solidFill>
            <a:ln w="28575" cap="flat" cmpd="sng" algn="ctr">
              <a:solidFill>
                <a:srgbClr val="002060"/>
              </a:solidFill>
              <a:prstDash val="solid"/>
              <a:round/>
              <a:headEnd type="none" w="med" len="med"/>
              <a:tailEnd type="none" w="med" len="med"/>
            </a:ln>
            <a:effectLst/>
          </p:spPr>
        </p:cxnSp>
        <p:cxnSp>
          <p:nvCxnSpPr>
            <p:cNvPr id="41" name="Straight Connector 40"/>
            <p:cNvCxnSpPr>
              <a:cxnSpLocks/>
            </p:cNvCxnSpPr>
            <p:nvPr/>
          </p:nvCxnSpPr>
          <p:spPr bwMode="auto">
            <a:xfrm>
              <a:off x="1475656" y="3408040"/>
              <a:ext cx="1224064" cy="339858"/>
            </a:xfrm>
            <a:prstGeom prst="line">
              <a:avLst/>
            </a:prstGeom>
            <a:solidFill>
              <a:schemeClr val="accent1"/>
            </a:solidFill>
            <a:ln w="28575" cap="flat" cmpd="sng" algn="ctr">
              <a:solidFill>
                <a:srgbClr val="002060"/>
              </a:solidFill>
              <a:prstDash val="solid"/>
              <a:round/>
              <a:headEnd type="none" w="med" len="med"/>
              <a:tailEnd type="none" w="med" len="med"/>
            </a:ln>
            <a:effectLst/>
          </p:spPr>
        </p:cxnSp>
        <p:cxnSp>
          <p:nvCxnSpPr>
            <p:cNvPr id="42" name="Straight Connector 41"/>
            <p:cNvCxnSpPr/>
            <p:nvPr/>
          </p:nvCxnSpPr>
          <p:spPr bwMode="auto">
            <a:xfrm flipH="1">
              <a:off x="647564" y="5373216"/>
              <a:ext cx="2772308" cy="0"/>
            </a:xfrm>
            <a:prstGeom prst="line">
              <a:avLst/>
            </a:prstGeom>
            <a:solidFill>
              <a:schemeClr val="accent1"/>
            </a:solidFill>
            <a:ln w="28575" cap="flat" cmpd="sng" algn="ctr">
              <a:solidFill>
                <a:schemeClr val="accent4">
                  <a:lumMod val="75000"/>
                  <a:alpha val="50000"/>
                </a:schemeClr>
              </a:solidFill>
              <a:prstDash val="dash"/>
              <a:round/>
              <a:headEnd type="none" w="med" len="med"/>
              <a:tailEnd type="none" w="med" len="med"/>
            </a:ln>
            <a:effectLst/>
          </p:spPr>
        </p:cxnSp>
        <p:cxnSp>
          <p:nvCxnSpPr>
            <p:cNvPr id="43" name="Straight Connector 42"/>
            <p:cNvCxnSpPr>
              <a:cxnSpLocks/>
            </p:cNvCxnSpPr>
            <p:nvPr/>
          </p:nvCxnSpPr>
          <p:spPr bwMode="auto">
            <a:xfrm flipH="1" flipV="1">
              <a:off x="971600" y="4581128"/>
              <a:ext cx="2124000" cy="72008"/>
            </a:xfrm>
            <a:prstGeom prst="line">
              <a:avLst/>
            </a:prstGeom>
            <a:solidFill>
              <a:schemeClr val="accent1"/>
            </a:solidFill>
            <a:ln w="28575" cap="flat" cmpd="sng" algn="ctr">
              <a:solidFill>
                <a:schemeClr val="accent4">
                  <a:lumMod val="75000"/>
                  <a:alpha val="50000"/>
                </a:schemeClr>
              </a:solidFill>
              <a:prstDash val="dash"/>
              <a:round/>
              <a:headEnd type="none" w="med" len="med"/>
              <a:tailEnd type="none" w="med" len="med"/>
            </a:ln>
            <a:effectLst/>
          </p:spPr>
        </p:cxnSp>
        <p:cxnSp>
          <p:nvCxnSpPr>
            <p:cNvPr id="44" name="Straight Connector 43"/>
            <p:cNvCxnSpPr>
              <a:cxnSpLocks/>
            </p:cNvCxnSpPr>
            <p:nvPr/>
          </p:nvCxnSpPr>
          <p:spPr bwMode="auto">
            <a:xfrm flipH="1" flipV="1">
              <a:off x="1306953" y="3758835"/>
              <a:ext cx="1410647" cy="1"/>
            </a:xfrm>
            <a:prstGeom prst="line">
              <a:avLst/>
            </a:prstGeom>
            <a:solidFill>
              <a:schemeClr val="accent1"/>
            </a:solidFill>
            <a:ln w="28575" cap="flat" cmpd="sng" algn="ctr">
              <a:solidFill>
                <a:schemeClr val="accent4">
                  <a:lumMod val="75000"/>
                  <a:alpha val="50000"/>
                </a:schemeClr>
              </a:solidFill>
              <a:prstDash val="dash"/>
              <a:round/>
              <a:headEnd type="none" w="med" len="med"/>
              <a:tailEnd type="none" w="med" len="med"/>
            </a:ln>
            <a:effectLst/>
          </p:spPr>
        </p:cxnSp>
        <p:cxnSp>
          <p:nvCxnSpPr>
            <p:cNvPr id="45" name="Straight Connector 44"/>
            <p:cNvCxnSpPr>
              <a:cxnSpLocks/>
            </p:cNvCxnSpPr>
            <p:nvPr/>
          </p:nvCxnSpPr>
          <p:spPr bwMode="auto">
            <a:xfrm flipH="1">
              <a:off x="1475656" y="3408039"/>
              <a:ext cx="1080120" cy="1"/>
            </a:xfrm>
            <a:prstGeom prst="line">
              <a:avLst/>
            </a:prstGeom>
            <a:solidFill>
              <a:schemeClr val="accent1"/>
            </a:solidFill>
            <a:ln w="28575" cap="flat" cmpd="sng" algn="ctr">
              <a:solidFill>
                <a:schemeClr val="accent4">
                  <a:lumMod val="75000"/>
                  <a:alpha val="50000"/>
                </a:schemeClr>
              </a:solidFill>
              <a:prstDash val="dash"/>
              <a:round/>
              <a:headEnd type="none" w="med" len="med"/>
              <a:tailEnd type="none" w="med" len="med"/>
            </a:ln>
            <a:effectLst/>
          </p:spPr>
        </p:cxnSp>
      </p:grpSp>
      <p:sp>
        <p:nvSpPr>
          <p:cNvPr id="47" name="Content Placeholder 2"/>
          <p:cNvSpPr>
            <a:spLocks noGrp="1"/>
          </p:cNvSpPr>
          <p:nvPr>
            <p:ph idx="1"/>
          </p:nvPr>
        </p:nvSpPr>
        <p:spPr>
          <a:xfrm>
            <a:off x="2249742" y="6332084"/>
            <a:ext cx="4644516" cy="454733"/>
          </a:xfrm>
        </p:spPr>
        <p:txBody>
          <a:bodyPr/>
          <a:lstStyle/>
          <a:p>
            <a:pPr marL="0" indent="0">
              <a:buNone/>
            </a:pPr>
            <a:r>
              <a:rPr lang="en-GB" sz="2000" i="1" dirty="0"/>
              <a:t>Cf. </a:t>
            </a:r>
            <a:r>
              <a:rPr lang="en-GB" sz="2000" dirty="0"/>
              <a:t>generally </a:t>
            </a:r>
            <a:r>
              <a:rPr lang="en-GB" sz="2000" dirty="0" err="1"/>
              <a:t>Padfield</a:t>
            </a:r>
            <a:r>
              <a:rPr lang="en-GB" sz="2000" dirty="0"/>
              <a:t>, 2011. Not to scale.</a:t>
            </a:r>
            <a:endParaRPr lang="en-GB" sz="2000" i="1" dirty="0"/>
          </a:p>
        </p:txBody>
      </p:sp>
    </p:spTree>
    <p:extLst>
      <p:ext uri="{BB962C8B-B14F-4D97-AF65-F5344CB8AC3E}">
        <p14:creationId xmlns:p14="http://schemas.microsoft.com/office/powerpoint/2010/main" val="2260607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4. Challenges of a (More) Subjectivist Approach</a:t>
            </a:r>
          </a:p>
        </p:txBody>
      </p:sp>
      <p:sp>
        <p:nvSpPr>
          <p:cNvPr id="3" name="Content Placeholder 2"/>
          <p:cNvSpPr>
            <a:spLocks noGrp="1"/>
          </p:cNvSpPr>
          <p:nvPr>
            <p:ph idx="1"/>
          </p:nvPr>
        </p:nvSpPr>
        <p:spPr>
          <a:xfrm>
            <a:off x="3995936" y="2362200"/>
            <a:ext cx="4897238" cy="3733800"/>
          </a:xfrm>
        </p:spPr>
        <p:txBody>
          <a:bodyPr/>
          <a:lstStyle/>
          <a:p>
            <a:r>
              <a:rPr lang="en-GB" sz="2000" b="1" dirty="0"/>
              <a:t>Implicit bias</a:t>
            </a:r>
            <a:r>
              <a:rPr lang="en-GB" sz="2000" dirty="0"/>
              <a:t> effects </a:t>
            </a:r>
            <a:r>
              <a:rPr lang="en-GB" sz="2000" i="1" dirty="0"/>
              <a:t>(e.g</a:t>
            </a:r>
            <a:r>
              <a:rPr lang="en-GB" sz="2000" dirty="0"/>
              <a:t>. Lavinia Woodward; </a:t>
            </a:r>
            <a:r>
              <a:rPr lang="en-GB" sz="2000" i="1" dirty="0"/>
              <a:t>R v </a:t>
            </a:r>
            <a:r>
              <a:rPr lang="en-GB" sz="2000" i="1" dirty="0" err="1"/>
              <a:t>Olliver</a:t>
            </a:r>
            <a:r>
              <a:rPr lang="en-GB" sz="2000" i="1" dirty="0"/>
              <a:t> and </a:t>
            </a:r>
            <a:r>
              <a:rPr lang="en-GB" sz="2000" i="1" dirty="0" err="1"/>
              <a:t>Olliver</a:t>
            </a:r>
            <a:r>
              <a:rPr lang="en-GB" sz="2000" dirty="0"/>
              <a:t> (1989) 11 Cr App R (S) 10)?</a:t>
            </a:r>
          </a:p>
          <a:p>
            <a:r>
              <a:rPr lang="en-GB" sz="2000" b="1" dirty="0"/>
              <a:t>Epistemological</a:t>
            </a:r>
            <a:r>
              <a:rPr lang="en-GB" sz="2000" dirty="0"/>
              <a:t> questions (</a:t>
            </a:r>
            <a:r>
              <a:rPr lang="en-GB" sz="2000" i="1" dirty="0"/>
              <a:t>e.g.</a:t>
            </a:r>
            <a:r>
              <a:rPr lang="en-GB" sz="2000" dirty="0"/>
              <a:t> Brock Turner; </a:t>
            </a:r>
            <a:r>
              <a:rPr lang="en-GB" sz="2000" i="1" dirty="0"/>
              <a:t>cf. </a:t>
            </a:r>
            <a:r>
              <a:rPr lang="en-GB" sz="2000" dirty="0"/>
              <a:t>Hayes, 2017);</a:t>
            </a:r>
          </a:p>
          <a:p>
            <a:r>
              <a:rPr lang="en-GB" sz="2000" b="1" dirty="0"/>
              <a:t>Predictive Capacity</a:t>
            </a:r>
            <a:r>
              <a:rPr lang="en-GB" sz="2000" dirty="0"/>
              <a:t> Questions;</a:t>
            </a:r>
          </a:p>
          <a:p>
            <a:r>
              <a:rPr lang="en-GB" sz="2000" b="1" dirty="0"/>
              <a:t>Procedural</a:t>
            </a:r>
            <a:r>
              <a:rPr lang="en-GB" sz="2000" dirty="0"/>
              <a:t> Questions (</a:t>
            </a:r>
            <a:r>
              <a:rPr lang="en-GB" sz="2000" i="1" dirty="0"/>
              <a:t>cf.</a:t>
            </a:r>
            <a:r>
              <a:rPr lang="en-GB" sz="2000" dirty="0"/>
              <a:t> Roberts (ed.), 2011);</a:t>
            </a:r>
          </a:p>
          <a:p>
            <a:r>
              <a:rPr lang="en-GB" sz="2000" b="1" dirty="0"/>
              <a:t>Normative</a:t>
            </a:r>
            <a:r>
              <a:rPr lang="en-GB" sz="2000" dirty="0"/>
              <a:t> Questions;</a:t>
            </a:r>
          </a:p>
          <a:p>
            <a:pPr defTabSz="825500"/>
            <a:r>
              <a:rPr lang="en-GB" sz="2000" b="1" dirty="0"/>
              <a:t>Ethical</a:t>
            </a:r>
            <a:r>
              <a:rPr lang="en-GB" sz="2000" dirty="0"/>
              <a:t> and </a:t>
            </a:r>
            <a:r>
              <a:rPr lang="en-GB" sz="2000" b="1" dirty="0"/>
              <a:t>Punitive </a:t>
            </a:r>
            <a:r>
              <a:rPr lang="en-GB" sz="2000" dirty="0"/>
              <a:t>Questions (see in particular Markel and Flanders, 2011: 915).</a:t>
            </a:r>
          </a:p>
        </p:txBody>
      </p:sp>
      <p:sp>
        <p:nvSpPr>
          <p:cNvPr id="4" name="AutoShape 2" descr="https://i.guim.co.uk/img/media/619466232412d1b487f36222ad6ea93008ea1615/0_290_850_510/850.jpg?w=700&amp;q=55&amp;auto=format&amp;usm=12&amp;fit=max&amp;s=2a49a26521b4c92a6ab12f63a42de58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 name="AutoShape 4" descr="https://i.guim.co.uk/img/media/619466232412d1b487f36222ad6ea93008ea1615/0_290_850_510/850.jpg?w=700&amp;q=55&amp;auto=format&amp;usm=12&amp;fit=max&amp;s=2a49a26521b4c92a6ab12f63a42de58c"/>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AutoShape 6" descr="https://i.guim.co.uk/img/media/619466232412d1b487f36222ad6ea93008ea1615/0_290_850_510/master/850.jpg?w=1920&amp;q=55&amp;auto=format&amp;usm=12&amp;fit=max&amp;s=2ed530b41ebf20b23b4cd30521db7536"/>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7" name="AutoShape 8" descr="Brock Turner who was sentenced to six months in county jail for the sexual assault of an unconscious and intoxicated woman."/>
          <p:cNvSpPr>
            <a:spLocks noChangeAspect="1" noChangeArrowheads="1"/>
          </p:cNvSpPr>
          <p:nvPr/>
        </p:nvSpPr>
        <p:spPr bwMode="auto">
          <a:xfrm>
            <a:off x="612775" y="3127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AutoShape 10" descr="Brock Turner who was sentenced to six months in county jail for the sexual assault of an unconscious and intoxicated woman."/>
          <p:cNvSpPr>
            <a:spLocks noChangeAspect="1" noChangeArrowheads="1"/>
          </p:cNvSpPr>
          <p:nvPr/>
        </p:nvSpPr>
        <p:spPr bwMode="auto">
          <a:xfrm>
            <a:off x="765175" y="4651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35" name="Picture 11" descr="\\stfdata08\home\LW\Lw1djhx\ManW7\Desktop\850.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44765" y="2445432"/>
            <a:ext cx="1982100" cy="1189260"/>
          </a:xfrm>
          <a:prstGeom prst="rect">
            <a:avLst/>
          </a:prstGeom>
          <a:noFill/>
          <a:ln w="19050">
            <a:solidFill>
              <a:srgbClr val="002060"/>
            </a:solidFill>
          </a:ln>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rotWithShape="1">
          <a:blip r:embed="rId4">
            <a:extLst>
              <a:ext uri="{28A0092B-C50C-407E-A947-70E740481C1C}">
                <a14:useLocalDpi xmlns:a14="http://schemas.microsoft.com/office/drawing/2010/main" val="0"/>
              </a:ext>
            </a:extLst>
          </a:blip>
          <a:srcRect l="39225" t="19760" r="16678" b="9681"/>
          <a:stretch/>
        </p:blipFill>
        <p:spPr>
          <a:xfrm>
            <a:off x="1591328" y="3645511"/>
            <a:ext cx="1649037" cy="2180650"/>
          </a:xfrm>
          <a:prstGeom prst="rect">
            <a:avLst/>
          </a:prstGeom>
          <a:ln w="19050">
            <a:solidFill>
              <a:srgbClr val="002060"/>
            </a:solidFill>
          </a:ln>
        </p:spPr>
      </p:pic>
      <p:pic>
        <p:nvPicPr>
          <p:cNvPr id="1036" name="Picture 12" descr="\\stfdata08\home\LW\Lw1djhx\ManW7\Desktop\673.jpg"/>
          <p:cNvPicPr>
            <a:picLocks noChangeAspect="1" noChangeArrowheads="1"/>
          </p:cNvPicPr>
          <p:nvPr/>
        </p:nvPicPr>
        <p:blipFill rotWithShape="1">
          <a:blip r:embed="rId5">
            <a:extLst>
              <a:ext uri="{28A0092B-C50C-407E-A947-70E740481C1C}">
                <a14:useLocalDpi xmlns:a14="http://schemas.microsoft.com/office/drawing/2010/main" val="0"/>
              </a:ext>
            </a:extLst>
          </a:blip>
          <a:srcRect l="24742" r="26213"/>
          <a:stretch/>
        </p:blipFill>
        <p:spPr bwMode="auto">
          <a:xfrm>
            <a:off x="534062" y="2362200"/>
            <a:ext cx="1445649" cy="1768566"/>
          </a:xfrm>
          <a:prstGeom prst="rect">
            <a:avLst/>
          </a:prstGeom>
          <a:noFill/>
          <a:ln w="19050">
            <a:solidFill>
              <a:srgbClr val="002060"/>
            </a:solidFill>
          </a:ln>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6" cstate="print">
            <a:extLst>
              <a:ext uri="{28A0092B-C50C-407E-A947-70E740481C1C}">
                <a14:useLocalDpi xmlns:a14="http://schemas.microsoft.com/office/drawing/2010/main" val="0"/>
              </a:ext>
            </a:extLst>
          </a:blip>
          <a:srcRect l="24801" t="11020" b="2750"/>
          <a:stretch/>
        </p:blipFill>
        <p:spPr>
          <a:xfrm>
            <a:off x="2334048" y="4735836"/>
            <a:ext cx="1492817" cy="1825905"/>
          </a:xfrm>
          <a:prstGeom prst="rect">
            <a:avLst/>
          </a:prstGeom>
          <a:ln w="19050">
            <a:solidFill>
              <a:srgbClr val="002060"/>
            </a:solid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60375" y="4141585"/>
            <a:ext cx="1143413" cy="2420156"/>
          </a:xfrm>
          <a:prstGeom prst="rect">
            <a:avLst/>
          </a:prstGeom>
          <a:ln w="19050">
            <a:solidFill>
              <a:srgbClr val="002060"/>
            </a:solidFill>
          </a:ln>
        </p:spPr>
      </p:pic>
      <p:pic>
        <p:nvPicPr>
          <p:cNvPr id="16" name="Picture 1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373357" y="5968688"/>
            <a:ext cx="1165811" cy="425521"/>
          </a:xfrm>
          <a:prstGeom prst="rect">
            <a:avLst/>
          </a:prstGeom>
          <a:solidFill>
            <a:srgbClr val="FFFFFF"/>
          </a:solidFill>
          <a:ln w="19050">
            <a:solidFill>
              <a:srgbClr val="002060"/>
            </a:solidFill>
          </a:ln>
        </p:spPr>
      </p:pic>
      <p:pic>
        <p:nvPicPr>
          <p:cNvPr id="18" name="Picture 1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887224" y="3762013"/>
            <a:ext cx="1044424" cy="815160"/>
          </a:xfrm>
          <a:prstGeom prst="rect">
            <a:avLst/>
          </a:prstGeom>
          <a:solidFill>
            <a:srgbClr val="FFFFFF"/>
          </a:solidFill>
          <a:ln w="19050">
            <a:solidFill>
              <a:srgbClr val="002060"/>
            </a:solidFill>
          </a:ln>
        </p:spPr>
      </p:pic>
    </p:spTree>
    <p:extLst>
      <p:ext uri="{BB962C8B-B14F-4D97-AF65-F5344CB8AC3E}">
        <p14:creationId xmlns:p14="http://schemas.microsoft.com/office/powerpoint/2010/main" val="28755567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Conclusions</a:t>
            </a:r>
          </a:p>
        </p:txBody>
      </p:sp>
      <p:sp>
        <p:nvSpPr>
          <p:cNvPr id="3" name="Content Placeholder 2"/>
          <p:cNvSpPr>
            <a:spLocks noGrp="1"/>
          </p:cNvSpPr>
          <p:nvPr>
            <p:ph idx="1"/>
          </p:nvPr>
        </p:nvSpPr>
        <p:spPr/>
        <p:txBody>
          <a:bodyPr/>
          <a:lstStyle/>
          <a:p>
            <a:r>
              <a:rPr lang="en-GB" sz="2400" dirty="0"/>
              <a:t>Penal subjectivism is no quick fix! </a:t>
            </a:r>
            <a:r>
              <a:rPr lang="en-GB" sz="2400" i="1" dirty="0"/>
              <a:t>E.g. </a:t>
            </a:r>
            <a:r>
              <a:rPr lang="en-GB" sz="2400" dirty="0"/>
              <a:t>imprisonment for breach.</a:t>
            </a:r>
          </a:p>
          <a:p>
            <a:r>
              <a:rPr lang="en-GB" sz="2400" dirty="0"/>
              <a:t>Nor is it without its own challenges – pure subjectivism would be just as problematic as pure objectivism (Hayes, 2017).</a:t>
            </a:r>
            <a:r>
              <a:rPr lang="en-GB" sz="2400" b="1" dirty="0"/>
              <a:t> Much more research work is needed!</a:t>
            </a:r>
            <a:endParaRPr lang="en-GB" sz="2400" dirty="0"/>
          </a:p>
          <a:p>
            <a:r>
              <a:rPr lang="en-GB" sz="2400" dirty="0"/>
              <a:t>However, it is a potential tool of policy, sentencing decision-making, and academic/public discourse, with some potential to reduce reliance on imprisonment in E&amp;W.</a:t>
            </a:r>
          </a:p>
        </p:txBody>
      </p:sp>
    </p:spTree>
    <p:extLst>
      <p:ext uri="{BB962C8B-B14F-4D97-AF65-F5344CB8AC3E}">
        <p14:creationId xmlns:p14="http://schemas.microsoft.com/office/powerpoint/2010/main" val="3927575968"/>
      </p:ext>
    </p:extLst>
  </p:cSld>
  <p:clrMapOvr>
    <a:masterClrMapping/>
  </p:clrMapOvr>
</p:sld>
</file>

<file path=ppt/theme/theme1.xml><?xml version="1.0" encoding="utf-8"?>
<a:theme xmlns:a="http://schemas.openxmlformats.org/drawingml/2006/main" name="TUOS Template White">
  <a:themeElements>
    <a:clrScheme name="">
      <a:dk1>
        <a:srgbClr val="00FFFF"/>
      </a:dk1>
      <a:lt1>
        <a:srgbClr val="FFFFFF"/>
      </a:lt1>
      <a:dk2>
        <a:srgbClr val="FFFF33"/>
      </a:dk2>
      <a:lt2>
        <a:srgbClr val="FCFBE3"/>
      </a:lt2>
      <a:accent1>
        <a:srgbClr val="FFFF00"/>
      </a:accent1>
      <a:accent2>
        <a:srgbClr val="B5B5B5"/>
      </a:accent2>
      <a:accent3>
        <a:srgbClr val="FFFFFF"/>
      </a:accent3>
      <a:accent4>
        <a:srgbClr val="00DADA"/>
      </a:accent4>
      <a:accent5>
        <a:srgbClr val="FFFFAA"/>
      </a:accent5>
      <a:accent6>
        <a:srgbClr val="A4A4A4"/>
      </a:accent6>
      <a:hlink>
        <a:srgbClr val="00B4F0"/>
      </a:hlink>
      <a:folHlink>
        <a:srgbClr val="FF00AE"/>
      </a:folHlink>
    </a:clrScheme>
    <a:fontScheme name="Default Design">
      <a:majorFont>
        <a:latin typeface="TUOS Stephenson"/>
        <a:ea typeface=""/>
        <a:cs typeface=""/>
      </a:majorFont>
      <a:minorFont>
        <a:latin typeface="TUOS Blak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UOS Stephenson" pitchFamily="-128" charset="0"/>
          </a:defRPr>
        </a:defPPr>
      </a:lstStyle>
    </a:lnDef>
  </a:objectDefaults>
  <a:extraClrSchemeLst>
    <a:extraClrScheme>
      <a:clrScheme name="Default Design 1">
        <a:dk1>
          <a:srgbClr val="2A196F"/>
        </a:dk1>
        <a:lt1>
          <a:srgbClr val="F9FFA2"/>
        </a:lt1>
        <a:dk2>
          <a:srgbClr val="00B3EF"/>
        </a:dk2>
        <a:lt2>
          <a:srgbClr val="FCFBE3"/>
        </a:lt2>
        <a:accent1>
          <a:srgbClr val="FFFF00"/>
        </a:accent1>
        <a:accent2>
          <a:srgbClr val="B5B5B5"/>
        </a:accent2>
        <a:accent3>
          <a:srgbClr val="FBFFCE"/>
        </a:accent3>
        <a:accent4>
          <a:srgbClr val="22145E"/>
        </a:accent4>
        <a:accent5>
          <a:srgbClr val="FFFFAA"/>
        </a:accent5>
        <a:accent6>
          <a:srgbClr val="A4A4A4"/>
        </a:accent6>
        <a:hlink>
          <a:srgbClr val="00B4F0"/>
        </a:hlink>
        <a:folHlink>
          <a:srgbClr val="FF00A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
    <a:dk1>
      <a:srgbClr val="FCFBE3"/>
    </a:dk1>
    <a:lt1>
      <a:srgbClr val="FFFFFF"/>
    </a:lt1>
    <a:dk2>
      <a:srgbClr val="336699"/>
    </a:dk2>
    <a:lt2>
      <a:srgbClr val="FFFF33"/>
    </a:lt2>
    <a:accent1>
      <a:srgbClr val="FFFF00"/>
    </a:accent1>
    <a:accent2>
      <a:srgbClr val="B5B5B5"/>
    </a:accent2>
    <a:accent3>
      <a:srgbClr val="ADB8CA"/>
    </a:accent3>
    <a:accent4>
      <a:srgbClr val="DADADA"/>
    </a:accent4>
    <a:accent5>
      <a:srgbClr val="FFFFAA"/>
    </a:accent5>
    <a:accent6>
      <a:srgbClr val="A4A4A4"/>
    </a:accent6>
    <a:hlink>
      <a:srgbClr val="00B4F0"/>
    </a:hlink>
    <a:folHlink>
      <a:srgbClr val="FF00AE"/>
    </a:folHlink>
  </a:clrScheme>
</a:themeOverride>
</file>

<file path=docProps/app.xml><?xml version="1.0" encoding="utf-8"?>
<Properties xmlns="http://schemas.openxmlformats.org/officeDocument/2006/extended-properties" xmlns:vt="http://schemas.openxmlformats.org/officeDocument/2006/docPropsVTypes">
  <Template>TUOS Template White</Template>
  <TotalTime>454</TotalTime>
  <Words>2632</Words>
  <Application>Microsoft Office PowerPoint</Application>
  <PresentationFormat>On-screen Show (4:3)</PresentationFormat>
  <Paragraphs>149</Paragraphs>
  <Slides>11</Slides>
  <Notes>11</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TUOS Template White</vt:lpstr>
      <vt:lpstr>Penal Subjectivism and the Measurement of Sentence Severity</vt:lpstr>
      <vt:lpstr>1. Measuring Penal Severity: Penal Objectivism and Subjectivism</vt:lpstr>
      <vt:lpstr>2. “Liberty Deprivation” – The Objectivist Orthodoxy</vt:lpstr>
      <vt:lpstr>3. Subjectivism and Reducing Reliance on Imprisonment</vt:lpstr>
      <vt:lpstr>3(a) Subjectivism and the Punitive Impact of Non-Custodial Penalties</vt:lpstr>
      <vt:lpstr>3(a) Subjectivism and the Punitive Impact of Non-Custodial Penalties</vt:lpstr>
      <vt:lpstr>3(b) Subjectivism and Equivalence</vt:lpstr>
      <vt:lpstr>4. Challenges of a (More) Subjectivist Approach</vt:lpstr>
      <vt:lpstr>Conclusions</vt:lpstr>
      <vt:lpstr>Bibliography</vt:lpstr>
      <vt:lpstr>Image Sources/Copyright</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Penal Subjectivism and the Measurement of Sentence Severity</dc:title>
  <dc:creator>David John Hayes</dc:creator>
  <cp:lastModifiedBy>user</cp:lastModifiedBy>
  <cp:revision>39</cp:revision>
  <dcterms:created xsi:type="dcterms:W3CDTF">2017-05-12T14:18:42Z</dcterms:created>
  <dcterms:modified xsi:type="dcterms:W3CDTF">2017-06-23T16:07:36Z</dcterms:modified>
</cp:coreProperties>
</file>