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notesSlides/notesSlide2.xml" ContentType="application/vnd.openxmlformats-officedocument.presentationml.notesSlide+xml"/>
  <Override PartName="/ppt/charts/chart9.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8" r:id="rId2"/>
    <p:sldId id="257" r:id="rId3"/>
    <p:sldId id="287" r:id="rId4"/>
    <p:sldId id="283" r:id="rId5"/>
    <p:sldId id="285" r:id="rId6"/>
    <p:sldId id="300" r:id="rId7"/>
    <p:sldId id="301" r:id="rId8"/>
    <p:sldId id="284" r:id="rId9"/>
    <p:sldId id="259" r:id="rId10"/>
    <p:sldId id="260" r:id="rId11"/>
    <p:sldId id="288" r:id="rId12"/>
    <p:sldId id="293" r:id="rId13"/>
    <p:sldId id="289" r:id="rId14"/>
    <p:sldId id="291" r:id="rId15"/>
    <p:sldId id="290" r:id="rId16"/>
    <p:sldId id="294" r:id="rId17"/>
    <p:sldId id="292" r:id="rId18"/>
    <p:sldId id="295" r:id="rId19"/>
    <p:sldId id="296" r:id="rId20"/>
    <p:sldId id="297" r:id="rId21"/>
    <p:sldId id="298" r:id="rId22"/>
    <p:sldId id="299" r:id="rId2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 mitjà 2 - èmfasi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4671" autoAdjust="0"/>
  </p:normalViewPr>
  <p:slideViewPr>
    <p:cSldViewPr>
      <p:cViewPr>
        <p:scale>
          <a:sx n="61" d="100"/>
          <a:sy n="61" d="100"/>
        </p:scale>
        <p:origin x="-1326" y="-27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barChart>
        <c:barDir val="col"/>
        <c:grouping val="clustered"/>
        <c:varyColors val="0"/>
        <c:ser>
          <c:idx val="0"/>
          <c:order val="0"/>
          <c:invertIfNegative val="0"/>
          <c:dPt>
            <c:idx val="0"/>
            <c:invertIfNegative val="0"/>
            <c:bubble3D val="0"/>
            <c:spPr>
              <a:solidFill>
                <a:srgbClr val="00B050"/>
              </a:solidFill>
            </c:spPr>
          </c:dPt>
          <c:dPt>
            <c:idx val="1"/>
            <c:invertIfNegative val="0"/>
            <c:bubble3D val="0"/>
            <c:spPr>
              <a:solidFill>
                <a:srgbClr val="00B050"/>
              </a:solidFill>
            </c:spPr>
          </c:dPt>
          <c:dPt>
            <c:idx val="2"/>
            <c:invertIfNegative val="0"/>
            <c:bubble3D val="0"/>
            <c:spPr>
              <a:solidFill>
                <a:srgbClr val="00B050"/>
              </a:solidFill>
            </c:spPr>
          </c:dPt>
          <c:dPt>
            <c:idx val="3"/>
            <c:invertIfNegative val="0"/>
            <c:bubble3D val="0"/>
            <c:spPr>
              <a:solidFill>
                <a:srgbClr val="00B050"/>
              </a:solidFill>
            </c:spPr>
          </c:dPt>
          <c:dPt>
            <c:idx val="4"/>
            <c:invertIfNegative val="0"/>
            <c:bubble3D val="0"/>
            <c:spPr>
              <a:solidFill>
                <a:srgbClr val="00B050"/>
              </a:solidFill>
            </c:spPr>
          </c:dPt>
          <c:dPt>
            <c:idx val="5"/>
            <c:invertIfNegative val="0"/>
            <c:bubble3D val="0"/>
            <c:spPr>
              <a:solidFill>
                <a:srgbClr val="00B050"/>
              </a:solidFill>
            </c:spPr>
          </c:dPt>
          <c:dPt>
            <c:idx val="6"/>
            <c:invertIfNegative val="0"/>
            <c:bubble3D val="0"/>
            <c:spPr>
              <a:solidFill>
                <a:srgbClr val="00B050"/>
              </a:solidFill>
            </c:spPr>
          </c:dPt>
          <c:dPt>
            <c:idx val="7"/>
            <c:invertIfNegative val="0"/>
            <c:bubble3D val="0"/>
            <c:spPr>
              <a:solidFill>
                <a:srgbClr val="FFFF00"/>
              </a:solidFill>
            </c:spPr>
          </c:dPt>
          <c:dPt>
            <c:idx val="8"/>
            <c:invertIfNegative val="0"/>
            <c:bubble3D val="0"/>
            <c:spPr>
              <a:solidFill>
                <a:srgbClr val="FFFF00"/>
              </a:solidFill>
            </c:spPr>
          </c:dPt>
          <c:dPt>
            <c:idx val="9"/>
            <c:invertIfNegative val="0"/>
            <c:bubble3D val="0"/>
            <c:spPr>
              <a:solidFill>
                <a:srgbClr val="FFFF00"/>
              </a:solidFill>
            </c:spPr>
          </c:dPt>
          <c:dPt>
            <c:idx val="10"/>
            <c:invertIfNegative val="0"/>
            <c:bubble3D val="0"/>
            <c:spPr>
              <a:solidFill>
                <a:srgbClr val="FFFF00"/>
              </a:solidFill>
            </c:spPr>
          </c:dPt>
          <c:dPt>
            <c:idx val="11"/>
            <c:invertIfNegative val="0"/>
            <c:bubble3D val="0"/>
            <c:spPr>
              <a:solidFill>
                <a:srgbClr val="FFFF00"/>
              </a:solidFill>
            </c:spPr>
          </c:dPt>
          <c:dPt>
            <c:idx val="12"/>
            <c:invertIfNegative val="0"/>
            <c:bubble3D val="0"/>
            <c:spPr>
              <a:solidFill>
                <a:srgbClr val="FFFF00"/>
              </a:solidFill>
            </c:spPr>
          </c:dPt>
          <c:dPt>
            <c:idx val="13"/>
            <c:invertIfNegative val="0"/>
            <c:bubble3D val="0"/>
            <c:spPr>
              <a:solidFill>
                <a:srgbClr val="FFFF00"/>
              </a:solidFill>
            </c:spPr>
          </c:dPt>
          <c:dPt>
            <c:idx val="14"/>
            <c:invertIfNegative val="0"/>
            <c:bubble3D val="0"/>
            <c:spPr>
              <a:solidFill>
                <a:srgbClr val="FFC000"/>
              </a:solidFill>
            </c:spPr>
          </c:dPt>
          <c:dPt>
            <c:idx val="15"/>
            <c:invertIfNegative val="0"/>
            <c:bubble3D val="0"/>
            <c:spPr>
              <a:solidFill>
                <a:srgbClr val="FFC000"/>
              </a:solidFill>
            </c:spPr>
          </c:dPt>
          <c:dPt>
            <c:idx val="16"/>
            <c:invertIfNegative val="0"/>
            <c:bubble3D val="0"/>
            <c:spPr>
              <a:solidFill>
                <a:srgbClr val="FFC000"/>
              </a:solidFill>
            </c:spPr>
          </c:dPt>
          <c:dPt>
            <c:idx val="17"/>
            <c:invertIfNegative val="0"/>
            <c:bubble3D val="0"/>
            <c:spPr>
              <a:solidFill>
                <a:srgbClr val="FFC000"/>
              </a:solidFill>
            </c:spPr>
          </c:dPt>
          <c:dPt>
            <c:idx val="18"/>
            <c:invertIfNegative val="0"/>
            <c:bubble3D val="0"/>
            <c:spPr>
              <a:solidFill>
                <a:srgbClr val="FFC000"/>
              </a:solidFill>
            </c:spPr>
          </c:dPt>
          <c:dPt>
            <c:idx val="19"/>
            <c:invertIfNegative val="0"/>
            <c:bubble3D val="0"/>
            <c:spPr>
              <a:solidFill>
                <a:srgbClr val="FFC000"/>
              </a:solidFill>
            </c:spPr>
          </c:dPt>
          <c:dPt>
            <c:idx val="20"/>
            <c:invertIfNegative val="0"/>
            <c:bubble3D val="0"/>
            <c:spPr>
              <a:solidFill>
                <a:srgbClr val="FFC000"/>
              </a:solidFill>
            </c:spPr>
          </c:dPt>
          <c:dPt>
            <c:idx val="21"/>
            <c:invertIfNegative val="0"/>
            <c:bubble3D val="0"/>
            <c:spPr>
              <a:solidFill>
                <a:srgbClr val="FF0000"/>
              </a:solidFill>
            </c:spPr>
          </c:dPt>
          <c:dPt>
            <c:idx val="22"/>
            <c:invertIfNegative val="0"/>
            <c:bubble3D val="0"/>
            <c:spPr>
              <a:solidFill>
                <a:srgbClr val="FF0000"/>
              </a:solidFill>
            </c:spPr>
          </c:dPt>
          <c:dPt>
            <c:idx val="23"/>
            <c:invertIfNegative val="0"/>
            <c:bubble3D val="0"/>
            <c:spPr>
              <a:solidFill>
                <a:srgbClr val="FF0000"/>
              </a:solidFill>
            </c:spPr>
          </c:dPt>
          <c:dPt>
            <c:idx val="24"/>
            <c:invertIfNegative val="0"/>
            <c:bubble3D val="0"/>
            <c:spPr>
              <a:solidFill>
                <a:srgbClr val="FF0000"/>
              </a:solidFill>
            </c:spPr>
          </c:dPt>
          <c:dPt>
            <c:idx val="25"/>
            <c:invertIfNegative val="0"/>
            <c:bubble3D val="0"/>
            <c:spPr>
              <a:solidFill>
                <a:srgbClr val="FF0000"/>
              </a:solidFill>
            </c:spPr>
          </c:dPt>
          <c:dPt>
            <c:idx val="26"/>
            <c:invertIfNegative val="0"/>
            <c:bubble3D val="0"/>
            <c:spPr>
              <a:solidFill>
                <a:srgbClr val="FF0000"/>
              </a:solidFill>
            </c:spPr>
          </c:dPt>
          <c:dPt>
            <c:idx val="27"/>
            <c:invertIfNegative val="0"/>
            <c:bubble3D val="0"/>
            <c:spPr>
              <a:solidFill>
                <a:srgbClr val="FF0000"/>
              </a:solidFill>
            </c:spPr>
          </c:dPt>
          <c:dPt>
            <c:idx val="28"/>
            <c:invertIfNegative val="0"/>
            <c:bubble3D val="0"/>
            <c:spPr>
              <a:solidFill>
                <a:srgbClr val="FFC000"/>
              </a:solidFill>
            </c:spPr>
          </c:dPt>
          <c:dLbls>
            <c:showLegendKey val="0"/>
            <c:showVal val="1"/>
            <c:showCatName val="0"/>
            <c:showSerName val="0"/>
            <c:showPercent val="0"/>
            <c:showBubbleSize val="0"/>
            <c:showLeaderLines val="0"/>
          </c:dLbls>
          <c:cat>
            <c:strRef>
              <c:f>Full1!$A$3:$A$31</c:f>
              <c:strCache>
                <c:ptCount val="29"/>
                <c:pt idx="0">
                  <c:v>NETHERLANDS</c:v>
                </c:pt>
                <c:pt idx="1">
                  <c:v>FINLAND</c:v>
                </c:pt>
                <c:pt idx="2">
                  <c:v>DENMARK</c:v>
                </c:pt>
                <c:pt idx="3">
                  <c:v>SWEDEN</c:v>
                </c:pt>
                <c:pt idx="4">
                  <c:v>SLOVENIA</c:v>
                </c:pt>
                <c:pt idx="5">
                  <c:v>CYPRUS</c:v>
                </c:pt>
                <c:pt idx="6">
                  <c:v>GERMANY</c:v>
                </c:pt>
                <c:pt idx="7">
                  <c:v>CROATIA</c:v>
                </c:pt>
                <c:pt idx="8">
                  <c:v>IRELAND</c:v>
                </c:pt>
                <c:pt idx="9">
                  <c:v>ITALY</c:v>
                </c:pt>
                <c:pt idx="10">
                  <c:v>GREECE</c:v>
                </c:pt>
                <c:pt idx="11">
                  <c:v>FRANCE</c:v>
                </c:pt>
                <c:pt idx="12">
                  <c:v>AUSTRIA</c:v>
                </c:pt>
                <c:pt idx="13">
                  <c:v>BULGARY</c:v>
                </c:pt>
                <c:pt idx="14">
                  <c:v>BELGIUM</c:v>
                </c:pt>
                <c:pt idx="15">
                  <c:v>LUXEMBOURG</c:v>
                </c:pt>
                <c:pt idx="16">
                  <c:v>PORTUGAL</c:v>
                </c:pt>
                <c:pt idx="17">
                  <c:v>SPAIN</c:v>
                </c:pt>
                <c:pt idx="18">
                  <c:v>ROMANIA</c:v>
                </c:pt>
                <c:pt idx="19">
                  <c:v>UK:SCOTLAND</c:v>
                </c:pt>
                <c:pt idx="20">
                  <c:v>UK: ENGLAND</c:v>
                </c:pt>
                <c:pt idx="21">
                  <c:v>HUNGARY</c:v>
                </c:pt>
                <c:pt idx="22">
                  <c:v>SLOVAK REP</c:v>
                </c:pt>
                <c:pt idx="23">
                  <c:v>POLAND</c:v>
                </c:pt>
                <c:pt idx="24">
                  <c:v>CZECH REP</c:v>
                </c:pt>
                <c:pt idx="25">
                  <c:v>ESTONIA</c:v>
                </c:pt>
                <c:pt idx="26">
                  <c:v>LATVIA</c:v>
                </c:pt>
                <c:pt idx="27">
                  <c:v>LITHUANIA</c:v>
                </c:pt>
                <c:pt idx="28">
                  <c:v>UE-28</c:v>
                </c:pt>
              </c:strCache>
            </c:strRef>
          </c:cat>
          <c:val>
            <c:numRef>
              <c:f>Full1!$B$3:$B$31</c:f>
              <c:numCache>
                <c:formatCode>0</c:formatCode>
                <c:ptCount val="29"/>
                <c:pt idx="0">
                  <c:v>53</c:v>
                </c:pt>
                <c:pt idx="1">
                  <c:v>55</c:v>
                </c:pt>
                <c:pt idx="2">
                  <c:v>56</c:v>
                </c:pt>
                <c:pt idx="3">
                  <c:v>59</c:v>
                </c:pt>
                <c:pt idx="4">
                  <c:v>68</c:v>
                </c:pt>
                <c:pt idx="5">
                  <c:v>77</c:v>
                </c:pt>
                <c:pt idx="6">
                  <c:v>77</c:v>
                </c:pt>
                <c:pt idx="7">
                  <c:v>80</c:v>
                </c:pt>
                <c:pt idx="8">
                  <c:v>80</c:v>
                </c:pt>
                <c:pt idx="9">
                  <c:v>86</c:v>
                </c:pt>
                <c:pt idx="10">
                  <c:v>89</c:v>
                </c:pt>
                <c:pt idx="11">
                  <c:v>98</c:v>
                </c:pt>
                <c:pt idx="12">
                  <c:v>104</c:v>
                </c:pt>
                <c:pt idx="13">
                  <c:v>106</c:v>
                </c:pt>
                <c:pt idx="14">
                  <c:v>113</c:v>
                </c:pt>
                <c:pt idx="15">
                  <c:v>116</c:v>
                </c:pt>
                <c:pt idx="16">
                  <c:v>137</c:v>
                </c:pt>
                <c:pt idx="17">
                  <c:v>138</c:v>
                </c:pt>
                <c:pt idx="18">
                  <c:v>145</c:v>
                </c:pt>
                <c:pt idx="19">
                  <c:v>145</c:v>
                </c:pt>
                <c:pt idx="20">
                  <c:v>148</c:v>
                </c:pt>
                <c:pt idx="21">
                  <c:v>181</c:v>
                </c:pt>
                <c:pt idx="22">
                  <c:v>186</c:v>
                </c:pt>
                <c:pt idx="23">
                  <c:v>187</c:v>
                </c:pt>
                <c:pt idx="24">
                  <c:v>198</c:v>
                </c:pt>
                <c:pt idx="25">
                  <c:v>210</c:v>
                </c:pt>
                <c:pt idx="26">
                  <c:v>233</c:v>
                </c:pt>
                <c:pt idx="27">
                  <c:v>278</c:v>
                </c:pt>
                <c:pt idx="28">
                  <c:v>125.10714285714286</c:v>
                </c:pt>
              </c:numCache>
            </c:numRef>
          </c:val>
        </c:ser>
        <c:dLbls>
          <c:showLegendKey val="0"/>
          <c:showVal val="0"/>
          <c:showCatName val="0"/>
          <c:showSerName val="0"/>
          <c:showPercent val="0"/>
          <c:showBubbleSize val="0"/>
        </c:dLbls>
        <c:gapWidth val="150"/>
        <c:axId val="33138560"/>
        <c:axId val="33140096"/>
      </c:barChart>
      <c:catAx>
        <c:axId val="33138560"/>
        <c:scaling>
          <c:orientation val="minMax"/>
        </c:scaling>
        <c:delete val="0"/>
        <c:axPos val="b"/>
        <c:majorTickMark val="out"/>
        <c:minorTickMark val="none"/>
        <c:tickLblPos val="nextTo"/>
        <c:crossAx val="33140096"/>
        <c:crosses val="autoZero"/>
        <c:auto val="1"/>
        <c:lblAlgn val="ctr"/>
        <c:lblOffset val="100"/>
        <c:noMultiLvlLbl val="0"/>
      </c:catAx>
      <c:valAx>
        <c:axId val="33140096"/>
        <c:scaling>
          <c:orientation val="minMax"/>
        </c:scaling>
        <c:delete val="0"/>
        <c:axPos val="l"/>
        <c:majorGridlines>
          <c:spPr>
            <a:ln>
              <a:noFill/>
            </a:ln>
          </c:spPr>
        </c:majorGridlines>
        <c:numFmt formatCode="0" sourceLinked="1"/>
        <c:majorTickMark val="out"/>
        <c:minorTickMark val="none"/>
        <c:tickLblPos val="nextTo"/>
        <c:crossAx val="33138560"/>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3538867895212887E-2"/>
          <c:y val="1.8662115904713433E-2"/>
          <c:w val="0.92963970412789299"/>
          <c:h val="0.77073201858941942"/>
        </c:manualLayout>
      </c:layout>
      <c:barChart>
        <c:barDir val="col"/>
        <c:grouping val="clustered"/>
        <c:varyColors val="0"/>
        <c:ser>
          <c:idx val="0"/>
          <c:order val="0"/>
          <c:invertIfNegative val="0"/>
          <c:dPt>
            <c:idx val="0"/>
            <c:invertIfNegative val="0"/>
            <c:bubble3D val="0"/>
            <c:spPr>
              <a:solidFill>
                <a:srgbClr val="00B050"/>
              </a:solidFill>
            </c:spPr>
          </c:dPt>
          <c:dPt>
            <c:idx val="1"/>
            <c:invertIfNegative val="0"/>
            <c:bubble3D val="0"/>
            <c:spPr>
              <a:solidFill>
                <a:srgbClr val="00B050"/>
              </a:solidFill>
            </c:spPr>
          </c:dPt>
          <c:dPt>
            <c:idx val="2"/>
            <c:invertIfNegative val="0"/>
            <c:bubble3D val="0"/>
            <c:spPr>
              <a:solidFill>
                <a:srgbClr val="00B050"/>
              </a:solidFill>
            </c:spPr>
          </c:dPt>
          <c:dPt>
            <c:idx val="3"/>
            <c:invertIfNegative val="0"/>
            <c:bubble3D val="0"/>
            <c:spPr>
              <a:solidFill>
                <a:srgbClr val="00B050"/>
              </a:solidFill>
            </c:spPr>
          </c:dPt>
          <c:dPt>
            <c:idx val="4"/>
            <c:invertIfNegative val="0"/>
            <c:bubble3D val="0"/>
            <c:spPr>
              <a:solidFill>
                <a:srgbClr val="00B050"/>
              </a:solidFill>
            </c:spPr>
          </c:dPt>
          <c:dPt>
            <c:idx val="5"/>
            <c:invertIfNegative val="0"/>
            <c:bubble3D val="0"/>
            <c:spPr>
              <a:solidFill>
                <a:srgbClr val="00B050"/>
              </a:solidFill>
            </c:spPr>
          </c:dPt>
          <c:dPt>
            <c:idx val="6"/>
            <c:invertIfNegative val="0"/>
            <c:bubble3D val="0"/>
            <c:spPr>
              <a:solidFill>
                <a:srgbClr val="FFFF00"/>
              </a:solidFill>
            </c:spPr>
          </c:dPt>
          <c:dPt>
            <c:idx val="7"/>
            <c:invertIfNegative val="0"/>
            <c:bubble3D val="0"/>
            <c:spPr>
              <a:solidFill>
                <a:srgbClr val="FFFF00"/>
              </a:solidFill>
            </c:spPr>
          </c:dPt>
          <c:dPt>
            <c:idx val="8"/>
            <c:invertIfNegative val="0"/>
            <c:bubble3D val="0"/>
            <c:spPr>
              <a:solidFill>
                <a:srgbClr val="FFFF00"/>
              </a:solidFill>
            </c:spPr>
          </c:dPt>
          <c:dPt>
            <c:idx val="9"/>
            <c:invertIfNegative val="0"/>
            <c:bubble3D val="0"/>
            <c:spPr>
              <a:solidFill>
                <a:srgbClr val="FFFF00"/>
              </a:solidFill>
            </c:spPr>
          </c:dPt>
          <c:dPt>
            <c:idx val="10"/>
            <c:invertIfNegative val="0"/>
            <c:bubble3D val="0"/>
            <c:spPr>
              <a:solidFill>
                <a:srgbClr val="FFFF00"/>
              </a:solidFill>
            </c:spPr>
          </c:dPt>
          <c:dPt>
            <c:idx val="11"/>
            <c:invertIfNegative val="0"/>
            <c:bubble3D val="0"/>
            <c:spPr>
              <a:solidFill>
                <a:srgbClr val="FFFF00"/>
              </a:solidFill>
            </c:spPr>
          </c:dPt>
          <c:dPt>
            <c:idx val="12"/>
            <c:invertIfNegative val="0"/>
            <c:bubble3D val="0"/>
            <c:spPr>
              <a:solidFill>
                <a:srgbClr val="FFFF00"/>
              </a:solidFill>
            </c:spPr>
          </c:dPt>
          <c:dPt>
            <c:idx val="13"/>
            <c:invertIfNegative val="0"/>
            <c:bubble3D val="0"/>
            <c:spPr>
              <a:solidFill>
                <a:srgbClr val="FFC000"/>
              </a:solidFill>
            </c:spPr>
          </c:dPt>
          <c:dPt>
            <c:idx val="14"/>
            <c:invertIfNegative val="0"/>
            <c:bubble3D val="0"/>
            <c:spPr>
              <a:solidFill>
                <a:srgbClr val="FFC000"/>
              </a:solidFill>
            </c:spPr>
          </c:dPt>
          <c:dPt>
            <c:idx val="15"/>
            <c:invertIfNegative val="0"/>
            <c:bubble3D val="0"/>
            <c:spPr>
              <a:solidFill>
                <a:srgbClr val="FFC000"/>
              </a:solidFill>
            </c:spPr>
          </c:dPt>
          <c:dPt>
            <c:idx val="16"/>
            <c:invertIfNegative val="0"/>
            <c:bubble3D val="0"/>
            <c:spPr>
              <a:solidFill>
                <a:srgbClr val="FFC000"/>
              </a:solidFill>
            </c:spPr>
          </c:dPt>
          <c:dPt>
            <c:idx val="17"/>
            <c:invertIfNegative val="0"/>
            <c:bubble3D val="0"/>
            <c:spPr>
              <a:solidFill>
                <a:srgbClr val="FFC000"/>
              </a:solidFill>
            </c:spPr>
          </c:dPt>
          <c:dPt>
            <c:idx val="18"/>
            <c:invertIfNegative val="0"/>
            <c:bubble3D val="0"/>
            <c:spPr>
              <a:solidFill>
                <a:srgbClr val="FFC000"/>
              </a:solidFill>
            </c:spPr>
          </c:dPt>
          <c:dPt>
            <c:idx val="19"/>
            <c:invertIfNegative val="0"/>
            <c:bubble3D val="0"/>
            <c:spPr>
              <a:solidFill>
                <a:srgbClr val="FFC000"/>
              </a:solidFill>
            </c:spPr>
          </c:dPt>
          <c:dPt>
            <c:idx val="20"/>
            <c:invertIfNegative val="0"/>
            <c:bubble3D val="0"/>
            <c:spPr>
              <a:solidFill>
                <a:srgbClr val="FF0000"/>
              </a:solidFill>
            </c:spPr>
          </c:dPt>
          <c:dPt>
            <c:idx val="21"/>
            <c:invertIfNegative val="0"/>
            <c:bubble3D val="0"/>
            <c:spPr>
              <a:solidFill>
                <a:srgbClr val="FF0000"/>
              </a:solidFill>
            </c:spPr>
          </c:dPt>
          <c:dPt>
            <c:idx val="22"/>
            <c:invertIfNegative val="0"/>
            <c:bubble3D val="0"/>
            <c:spPr>
              <a:solidFill>
                <a:srgbClr val="FF0000"/>
              </a:solidFill>
            </c:spPr>
          </c:dPt>
          <c:dPt>
            <c:idx val="23"/>
            <c:invertIfNegative val="0"/>
            <c:bubble3D val="0"/>
            <c:spPr>
              <a:solidFill>
                <a:srgbClr val="FF0000"/>
              </a:solidFill>
            </c:spPr>
          </c:dPt>
          <c:dPt>
            <c:idx val="24"/>
            <c:invertIfNegative val="0"/>
            <c:bubble3D val="0"/>
            <c:spPr>
              <a:solidFill>
                <a:srgbClr val="FF0000"/>
              </a:solidFill>
            </c:spPr>
          </c:dPt>
          <c:dPt>
            <c:idx val="25"/>
            <c:invertIfNegative val="0"/>
            <c:bubble3D val="0"/>
            <c:spPr>
              <a:solidFill>
                <a:srgbClr val="FF0000"/>
              </a:solidFill>
            </c:spPr>
          </c:dPt>
          <c:dPt>
            <c:idx val="26"/>
            <c:invertIfNegative val="0"/>
            <c:bubble3D val="0"/>
            <c:spPr>
              <a:solidFill>
                <a:srgbClr val="FFC000"/>
              </a:solidFill>
            </c:spPr>
          </c:dPt>
          <c:dLbls>
            <c:showLegendKey val="0"/>
            <c:showVal val="1"/>
            <c:showCatName val="0"/>
            <c:showSerName val="0"/>
            <c:showPercent val="0"/>
            <c:showBubbleSize val="0"/>
            <c:showLeaderLines val="0"/>
          </c:dLbls>
          <c:cat>
            <c:strRef>
              <c:f>Full1!$A$3:$A$29</c:f>
              <c:strCache>
                <c:ptCount val="27"/>
                <c:pt idx="0">
                  <c:v>PORTUGAL</c:v>
                </c:pt>
                <c:pt idx="1">
                  <c:v>ROMANIA</c:v>
                </c:pt>
                <c:pt idx="2">
                  <c:v>BULGARY</c:v>
                </c:pt>
                <c:pt idx="3">
                  <c:v>ITALY</c:v>
                </c:pt>
                <c:pt idx="4">
                  <c:v>SPAIN</c:v>
                </c:pt>
                <c:pt idx="5">
                  <c:v>CZECH REP</c:v>
                </c:pt>
                <c:pt idx="6">
                  <c:v>FINLAND</c:v>
                </c:pt>
                <c:pt idx="7">
                  <c:v>GREECE</c:v>
                </c:pt>
                <c:pt idx="8">
                  <c:v>GERMANY</c:v>
                </c:pt>
                <c:pt idx="9">
                  <c:v>ESTONIA</c:v>
                </c:pt>
                <c:pt idx="10">
                  <c:v>AUSTRIA</c:v>
                </c:pt>
                <c:pt idx="11">
                  <c:v>SLOVAK REP</c:v>
                </c:pt>
                <c:pt idx="12">
                  <c:v>SLOVENIA</c:v>
                </c:pt>
                <c:pt idx="13">
                  <c:v>BELGIUM</c:v>
                </c:pt>
                <c:pt idx="14">
                  <c:v>LUXEMBOURG</c:v>
                </c:pt>
                <c:pt idx="15">
                  <c:v>UK: ENGLAND</c:v>
                </c:pt>
                <c:pt idx="16">
                  <c:v>CROACIA</c:v>
                </c:pt>
                <c:pt idx="17">
                  <c:v>DENMARK</c:v>
                </c:pt>
                <c:pt idx="18">
                  <c:v>POLAND</c:v>
                </c:pt>
                <c:pt idx="19">
                  <c:v>NETHERLANDS</c:v>
                </c:pt>
                <c:pt idx="20">
                  <c:v>CYPRUS</c:v>
                </c:pt>
                <c:pt idx="21">
                  <c:v>LITHUANIA</c:v>
                </c:pt>
                <c:pt idx="22">
                  <c:v>HUNGARY</c:v>
                </c:pt>
                <c:pt idx="23">
                  <c:v>IRELAND</c:v>
                </c:pt>
                <c:pt idx="24">
                  <c:v>SWEDEN</c:v>
                </c:pt>
                <c:pt idx="25">
                  <c:v>LATVIA</c:v>
                </c:pt>
                <c:pt idx="26">
                  <c:v>UE-28</c:v>
                </c:pt>
              </c:strCache>
            </c:strRef>
          </c:cat>
          <c:val>
            <c:numRef>
              <c:f>Full1!$B$3:$B$29</c:f>
              <c:numCache>
                <c:formatCode>0</c:formatCode>
                <c:ptCount val="27"/>
                <c:pt idx="0">
                  <c:v>52</c:v>
                </c:pt>
                <c:pt idx="1">
                  <c:v>63</c:v>
                </c:pt>
                <c:pt idx="2">
                  <c:v>74</c:v>
                </c:pt>
                <c:pt idx="3">
                  <c:v>82</c:v>
                </c:pt>
                <c:pt idx="4">
                  <c:v>98</c:v>
                </c:pt>
                <c:pt idx="5">
                  <c:v>101</c:v>
                </c:pt>
                <c:pt idx="6">
                  <c:v>105</c:v>
                </c:pt>
                <c:pt idx="7">
                  <c:v>110</c:v>
                </c:pt>
                <c:pt idx="8">
                  <c:v>117</c:v>
                </c:pt>
                <c:pt idx="9">
                  <c:v>134</c:v>
                </c:pt>
                <c:pt idx="10">
                  <c:v>135</c:v>
                </c:pt>
                <c:pt idx="11">
                  <c:v>166</c:v>
                </c:pt>
                <c:pt idx="12">
                  <c:v>167</c:v>
                </c:pt>
                <c:pt idx="13">
                  <c:v>172</c:v>
                </c:pt>
                <c:pt idx="14">
                  <c:v>172</c:v>
                </c:pt>
                <c:pt idx="15">
                  <c:v>212</c:v>
                </c:pt>
                <c:pt idx="16">
                  <c:v>216</c:v>
                </c:pt>
                <c:pt idx="17">
                  <c:v>222</c:v>
                </c:pt>
                <c:pt idx="18">
                  <c:v>222</c:v>
                </c:pt>
                <c:pt idx="19">
                  <c:v>254</c:v>
                </c:pt>
                <c:pt idx="20">
                  <c:v>263</c:v>
                </c:pt>
                <c:pt idx="21">
                  <c:v>288</c:v>
                </c:pt>
                <c:pt idx="22">
                  <c:v>313</c:v>
                </c:pt>
                <c:pt idx="23">
                  <c:v>356</c:v>
                </c:pt>
                <c:pt idx="24">
                  <c:v>401</c:v>
                </c:pt>
                <c:pt idx="25">
                  <c:v>625</c:v>
                </c:pt>
                <c:pt idx="26">
                  <c:v>213.33333333333334</c:v>
                </c:pt>
              </c:numCache>
            </c:numRef>
          </c:val>
        </c:ser>
        <c:dLbls>
          <c:showLegendKey val="0"/>
          <c:showVal val="0"/>
          <c:showCatName val="0"/>
          <c:showSerName val="0"/>
          <c:showPercent val="0"/>
          <c:showBubbleSize val="0"/>
        </c:dLbls>
        <c:gapWidth val="150"/>
        <c:axId val="36539392"/>
        <c:axId val="36549376"/>
      </c:barChart>
      <c:catAx>
        <c:axId val="36539392"/>
        <c:scaling>
          <c:orientation val="minMax"/>
        </c:scaling>
        <c:delete val="0"/>
        <c:axPos val="b"/>
        <c:majorTickMark val="out"/>
        <c:minorTickMark val="none"/>
        <c:tickLblPos val="nextTo"/>
        <c:crossAx val="36549376"/>
        <c:crosses val="autoZero"/>
        <c:auto val="1"/>
        <c:lblAlgn val="ctr"/>
        <c:lblOffset val="100"/>
        <c:noMultiLvlLbl val="0"/>
      </c:catAx>
      <c:valAx>
        <c:axId val="36549376"/>
        <c:scaling>
          <c:orientation val="minMax"/>
        </c:scaling>
        <c:delete val="0"/>
        <c:axPos val="l"/>
        <c:majorGridlines>
          <c:spPr>
            <a:ln>
              <a:noFill/>
            </a:ln>
          </c:spPr>
        </c:majorGridlines>
        <c:numFmt formatCode="0" sourceLinked="1"/>
        <c:majorTickMark val="out"/>
        <c:minorTickMark val="none"/>
        <c:tickLblPos val="nextTo"/>
        <c:crossAx val="36539392"/>
        <c:crosses val="autoZero"/>
        <c:crossBetween val="between"/>
      </c:valAx>
      <c:spPr>
        <a:noFill/>
        <a:ln w="25400">
          <a:noFill/>
        </a:ln>
      </c:spPr>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dPt>
            <c:idx val="0"/>
            <c:invertIfNegative val="0"/>
            <c:bubble3D val="0"/>
            <c:spPr>
              <a:solidFill>
                <a:srgbClr val="92D050"/>
              </a:solidFill>
            </c:spPr>
          </c:dPt>
          <c:dPt>
            <c:idx val="1"/>
            <c:invertIfNegative val="0"/>
            <c:bubble3D val="0"/>
            <c:spPr>
              <a:solidFill>
                <a:srgbClr val="92D050"/>
              </a:solidFill>
            </c:spPr>
          </c:dPt>
          <c:dPt>
            <c:idx val="2"/>
            <c:invertIfNegative val="0"/>
            <c:bubble3D val="0"/>
            <c:spPr>
              <a:solidFill>
                <a:srgbClr val="92D050"/>
              </a:solidFill>
            </c:spPr>
          </c:dPt>
          <c:dPt>
            <c:idx val="3"/>
            <c:invertIfNegative val="0"/>
            <c:bubble3D val="0"/>
            <c:spPr>
              <a:solidFill>
                <a:srgbClr val="92D050"/>
              </a:solidFill>
            </c:spPr>
          </c:dPt>
          <c:dPt>
            <c:idx val="4"/>
            <c:invertIfNegative val="0"/>
            <c:bubble3D val="0"/>
            <c:spPr>
              <a:solidFill>
                <a:srgbClr val="92D050"/>
              </a:solidFill>
            </c:spPr>
          </c:dPt>
          <c:dPt>
            <c:idx val="5"/>
            <c:invertIfNegative val="0"/>
            <c:bubble3D val="0"/>
            <c:spPr>
              <a:solidFill>
                <a:srgbClr val="FFFF00"/>
              </a:solidFill>
            </c:spPr>
          </c:dPt>
          <c:dPt>
            <c:idx val="6"/>
            <c:invertIfNegative val="0"/>
            <c:bubble3D val="0"/>
            <c:spPr>
              <a:solidFill>
                <a:srgbClr val="FFFF00"/>
              </a:solidFill>
            </c:spPr>
          </c:dPt>
          <c:dPt>
            <c:idx val="7"/>
            <c:invertIfNegative val="0"/>
            <c:bubble3D val="0"/>
            <c:spPr>
              <a:solidFill>
                <a:srgbClr val="FFFF00"/>
              </a:solidFill>
            </c:spPr>
          </c:dPt>
          <c:dPt>
            <c:idx val="8"/>
            <c:invertIfNegative val="0"/>
            <c:bubble3D val="0"/>
            <c:spPr>
              <a:solidFill>
                <a:srgbClr val="FFFF00"/>
              </a:solidFill>
            </c:spPr>
          </c:dPt>
          <c:dPt>
            <c:idx val="9"/>
            <c:invertIfNegative val="0"/>
            <c:bubble3D val="0"/>
            <c:spPr>
              <a:solidFill>
                <a:srgbClr val="FFFF00"/>
              </a:solidFill>
            </c:spPr>
          </c:dPt>
          <c:dPt>
            <c:idx val="10"/>
            <c:invertIfNegative val="0"/>
            <c:bubble3D val="0"/>
            <c:spPr>
              <a:solidFill>
                <a:srgbClr val="FFC000"/>
              </a:solidFill>
            </c:spPr>
          </c:dPt>
          <c:dPt>
            <c:idx val="11"/>
            <c:invertIfNegative val="0"/>
            <c:bubble3D val="0"/>
            <c:spPr>
              <a:solidFill>
                <a:srgbClr val="FFC000"/>
              </a:solidFill>
            </c:spPr>
          </c:dPt>
          <c:dPt>
            <c:idx val="12"/>
            <c:invertIfNegative val="0"/>
            <c:bubble3D val="0"/>
            <c:spPr>
              <a:solidFill>
                <a:srgbClr val="FFC000"/>
              </a:solidFill>
            </c:spPr>
          </c:dPt>
          <c:dPt>
            <c:idx val="13"/>
            <c:invertIfNegative val="0"/>
            <c:bubble3D val="0"/>
            <c:spPr>
              <a:solidFill>
                <a:srgbClr val="FFC000"/>
              </a:solidFill>
            </c:spPr>
          </c:dPt>
          <c:dPt>
            <c:idx val="14"/>
            <c:invertIfNegative val="0"/>
            <c:bubble3D val="0"/>
            <c:spPr>
              <a:solidFill>
                <a:srgbClr val="FFC000"/>
              </a:solidFill>
            </c:spPr>
          </c:dPt>
          <c:dPt>
            <c:idx val="15"/>
            <c:invertIfNegative val="0"/>
            <c:bubble3D val="0"/>
            <c:spPr>
              <a:solidFill>
                <a:srgbClr val="FF0000"/>
              </a:solidFill>
            </c:spPr>
          </c:dPt>
          <c:dPt>
            <c:idx val="16"/>
            <c:invertIfNegative val="0"/>
            <c:bubble3D val="0"/>
            <c:spPr>
              <a:solidFill>
                <a:srgbClr val="FF0000"/>
              </a:solidFill>
            </c:spPr>
          </c:dPt>
          <c:dPt>
            <c:idx val="17"/>
            <c:invertIfNegative val="0"/>
            <c:bubble3D val="0"/>
            <c:spPr>
              <a:solidFill>
                <a:srgbClr val="FF0000"/>
              </a:solidFill>
            </c:spPr>
          </c:dPt>
          <c:dPt>
            <c:idx val="18"/>
            <c:invertIfNegative val="0"/>
            <c:bubble3D val="0"/>
            <c:spPr>
              <a:solidFill>
                <a:srgbClr val="FF0000"/>
              </a:solidFill>
            </c:spPr>
          </c:dPt>
          <c:dPt>
            <c:idx val="19"/>
            <c:invertIfNegative val="0"/>
            <c:bubble3D val="0"/>
            <c:spPr>
              <a:solidFill>
                <a:srgbClr val="FFC000"/>
              </a:solidFill>
            </c:spPr>
          </c:dPt>
          <c:dLbls>
            <c:showLegendKey val="0"/>
            <c:showVal val="1"/>
            <c:showCatName val="0"/>
            <c:showSerName val="0"/>
            <c:showPercent val="0"/>
            <c:showBubbleSize val="0"/>
            <c:showLeaderLines val="0"/>
          </c:dLbls>
          <c:cat>
            <c:strRef>
              <c:f>Full1!$A$2:$A$21</c:f>
              <c:strCache>
                <c:ptCount val="20"/>
                <c:pt idx="0">
                  <c:v>SWEDEN</c:v>
                </c:pt>
                <c:pt idx="1">
                  <c:v>NETHERLANDS</c:v>
                </c:pt>
                <c:pt idx="2">
                  <c:v>IRELAND</c:v>
                </c:pt>
                <c:pt idx="3">
                  <c:v>CYPRUS</c:v>
                </c:pt>
                <c:pt idx="4">
                  <c:v>DENMARK</c:v>
                </c:pt>
                <c:pt idx="5">
                  <c:v>SLOVENIA</c:v>
                </c:pt>
                <c:pt idx="6">
                  <c:v>FINLAND</c:v>
                </c:pt>
                <c:pt idx="7">
                  <c:v>POLAND</c:v>
                </c:pt>
                <c:pt idx="8">
                  <c:v>GERMANY</c:v>
                </c:pt>
                <c:pt idx="9">
                  <c:v>LUXEMBOURG</c:v>
                </c:pt>
                <c:pt idx="10">
                  <c:v>AUSTRIA</c:v>
                </c:pt>
                <c:pt idx="11">
                  <c:v>HUNGARY</c:v>
                </c:pt>
                <c:pt idx="12">
                  <c:v>LITHANIA</c:v>
                </c:pt>
                <c:pt idx="13">
                  <c:v>ITALY</c:v>
                </c:pt>
                <c:pt idx="14">
                  <c:v>SPAIN </c:v>
                </c:pt>
                <c:pt idx="15">
                  <c:v>ESTONIA</c:v>
                </c:pt>
                <c:pt idx="16">
                  <c:v>CHEZK REP</c:v>
                </c:pt>
                <c:pt idx="17">
                  <c:v>PORTUGAL</c:v>
                </c:pt>
                <c:pt idx="18">
                  <c:v>ROMANIA</c:v>
                </c:pt>
                <c:pt idx="19">
                  <c:v>EU</c:v>
                </c:pt>
              </c:strCache>
            </c:strRef>
          </c:cat>
          <c:val>
            <c:numRef>
              <c:f>Full1!$B$2:$B$21</c:f>
              <c:numCache>
                <c:formatCode>General</c:formatCode>
                <c:ptCount val="20"/>
                <c:pt idx="0">
                  <c:v>0.2</c:v>
                </c:pt>
                <c:pt idx="1">
                  <c:v>2.9</c:v>
                </c:pt>
                <c:pt idx="2">
                  <c:v>2.9</c:v>
                </c:pt>
                <c:pt idx="3">
                  <c:v>3</c:v>
                </c:pt>
                <c:pt idx="4">
                  <c:v>3.6</c:v>
                </c:pt>
                <c:pt idx="5">
                  <c:v>5.3</c:v>
                </c:pt>
                <c:pt idx="6">
                  <c:v>6.1</c:v>
                </c:pt>
                <c:pt idx="7">
                  <c:v>7.6</c:v>
                </c:pt>
                <c:pt idx="8">
                  <c:v>8.1</c:v>
                </c:pt>
                <c:pt idx="9">
                  <c:v>8.5</c:v>
                </c:pt>
                <c:pt idx="10">
                  <c:v>9.3000000000000007</c:v>
                </c:pt>
                <c:pt idx="11">
                  <c:v>12.1</c:v>
                </c:pt>
                <c:pt idx="12">
                  <c:v>12.7</c:v>
                </c:pt>
                <c:pt idx="13">
                  <c:v>13.7</c:v>
                </c:pt>
                <c:pt idx="14">
                  <c:v>17.5</c:v>
                </c:pt>
                <c:pt idx="15">
                  <c:v>19.899999999999999</c:v>
                </c:pt>
                <c:pt idx="16">
                  <c:v>19.899999999999999</c:v>
                </c:pt>
                <c:pt idx="17">
                  <c:v>31.3</c:v>
                </c:pt>
                <c:pt idx="18">
                  <c:v>37.799999999999997</c:v>
                </c:pt>
                <c:pt idx="19" formatCode="0.0">
                  <c:v>11.705263157894739</c:v>
                </c:pt>
              </c:numCache>
            </c:numRef>
          </c:val>
        </c:ser>
        <c:dLbls>
          <c:showLegendKey val="0"/>
          <c:showVal val="0"/>
          <c:showCatName val="0"/>
          <c:showSerName val="0"/>
          <c:showPercent val="0"/>
          <c:showBubbleSize val="0"/>
        </c:dLbls>
        <c:gapWidth val="150"/>
        <c:axId val="61723776"/>
        <c:axId val="61725312"/>
      </c:barChart>
      <c:catAx>
        <c:axId val="61723776"/>
        <c:scaling>
          <c:orientation val="minMax"/>
        </c:scaling>
        <c:delete val="0"/>
        <c:axPos val="b"/>
        <c:majorTickMark val="out"/>
        <c:minorTickMark val="none"/>
        <c:tickLblPos val="nextTo"/>
        <c:crossAx val="61725312"/>
        <c:crosses val="autoZero"/>
        <c:auto val="1"/>
        <c:lblAlgn val="ctr"/>
        <c:lblOffset val="100"/>
        <c:noMultiLvlLbl val="0"/>
      </c:catAx>
      <c:valAx>
        <c:axId val="61725312"/>
        <c:scaling>
          <c:orientation val="minMax"/>
        </c:scaling>
        <c:delete val="0"/>
        <c:axPos val="l"/>
        <c:majorGridlines>
          <c:spPr>
            <a:ln>
              <a:noFill/>
            </a:ln>
          </c:spPr>
        </c:majorGridlines>
        <c:numFmt formatCode="General" sourceLinked="1"/>
        <c:majorTickMark val="out"/>
        <c:minorTickMark val="none"/>
        <c:tickLblPos val="nextTo"/>
        <c:crossAx val="61723776"/>
        <c:crosses val="autoZero"/>
        <c:crossBetween val="between"/>
      </c:valAx>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dPt>
            <c:idx val="0"/>
            <c:invertIfNegative val="0"/>
            <c:bubble3D val="0"/>
            <c:spPr>
              <a:solidFill>
                <a:srgbClr val="00B050"/>
              </a:solidFill>
            </c:spPr>
          </c:dPt>
          <c:dPt>
            <c:idx val="1"/>
            <c:invertIfNegative val="0"/>
            <c:bubble3D val="0"/>
            <c:spPr>
              <a:solidFill>
                <a:srgbClr val="00B050"/>
              </a:solidFill>
            </c:spPr>
          </c:dPt>
          <c:dPt>
            <c:idx val="2"/>
            <c:invertIfNegative val="0"/>
            <c:bubble3D val="0"/>
            <c:spPr>
              <a:solidFill>
                <a:srgbClr val="00B050"/>
              </a:solidFill>
            </c:spPr>
          </c:dPt>
          <c:dPt>
            <c:idx val="3"/>
            <c:invertIfNegative val="0"/>
            <c:bubble3D val="0"/>
            <c:spPr>
              <a:solidFill>
                <a:srgbClr val="00B050"/>
              </a:solidFill>
            </c:spPr>
          </c:dPt>
          <c:dPt>
            <c:idx val="4"/>
            <c:invertIfNegative val="0"/>
            <c:bubble3D val="0"/>
            <c:spPr>
              <a:solidFill>
                <a:srgbClr val="00B050"/>
              </a:solidFill>
            </c:spPr>
          </c:dPt>
          <c:dPt>
            <c:idx val="5"/>
            <c:invertIfNegative val="0"/>
            <c:bubble3D val="0"/>
            <c:spPr>
              <a:solidFill>
                <a:srgbClr val="00B050"/>
              </a:solidFill>
            </c:spPr>
          </c:dPt>
          <c:dPt>
            <c:idx val="6"/>
            <c:invertIfNegative val="0"/>
            <c:bubble3D val="0"/>
            <c:spPr>
              <a:solidFill>
                <a:srgbClr val="00B050"/>
              </a:solidFill>
            </c:spPr>
          </c:dPt>
          <c:dPt>
            <c:idx val="7"/>
            <c:invertIfNegative val="0"/>
            <c:bubble3D val="0"/>
            <c:spPr>
              <a:solidFill>
                <a:srgbClr val="00B050"/>
              </a:solidFill>
            </c:spPr>
          </c:dPt>
          <c:dPt>
            <c:idx val="8"/>
            <c:invertIfNegative val="0"/>
            <c:bubble3D val="0"/>
            <c:spPr>
              <a:solidFill>
                <a:srgbClr val="FFFF00"/>
              </a:solidFill>
            </c:spPr>
          </c:dPt>
          <c:dPt>
            <c:idx val="9"/>
            <c:invertIfNegative val="0"/>
            <c:bubble3D val="0"/>
            <c:spPr>
              <a:solidFill>
                <a:srgbClr val="FFFF00"/>
              </a:solidFill>
            </c:spPr>
          </c:dPt>
          <c:dPt>
            <c:idx val="10"/>
            <c:invertIfNegative val="0"/>
            <c:bubble3D val="0"/>
            <c:spPr>
              <a:solidFill>
                <a:srgbClr val="FFFF00"/>
              </a:solidFill>
            </c:spPr>
          </c:dPt>
          <c:dPt>
            <c:idx val="11"/>
            <c:invertIfNegative val="0"/>
            <c:bubble3D val="0"/>
            <c:spPr>
              <a:solidFill>
                <a:srgbClr val="FFFF00"/>
              </a:solidFill>
            </c:spPr>
          </c:dPt>
          <c:dPt>
            <c:idx val="12"/>
            <c:invertIfNegative val="0"/>
            <c:bubble3D val="0"/>
            <c:spPr>
              <a:solidFill>
                <a:srgbClr val="FFFF00"/>
              </a:solidFill>
            </c:spPr>
          </c:dPt>
          <c:dPt>
            <c:idx val="13"/>
            <c:invertIfNegative val="0"/>
            <c:bubble3D val="0"/>
            <c:spPr>
              <a:solidFill>
                <a:srgbClr val="FFFF00"/>
              </a:solidFill>
            </c:spPr>
          </c:dPt>
          <c:dPt>
            <c:idx val="14"/>
            <c:invertIfNegative val="0"/>
            <c:bubble3D val="0"/>
            <c:spPr>
              <a:solidFill>
                <a:srgbClr val="FFFF00"/>
              </a:solidFill>
            </c:spPr>
          </c:dPt>
          <c:dPt>
            <c:idx val="15"/>
            <c:invertIfNegative val="0"/>
            <c:bubble3D val="0"/>
            <c:spPr>
              <a:solidFill>
                <a:srgbClr val="FFFF00"/>
              </a:solidFill>
            </c:spPr>
          </c:dPt>
          <c:dPt>
            <c:idx val="16"/>
            <c:invertIfNegative val="0"/>
            <c:bubble3D val="0"/>
            <c:spPr>
              <a:solidFill>
                <a:srgbClr val="FFC000"/>
              </a:solidFill>
            </c:spPr>
          </c:dPt>
          <c:dPt>
            <c:idx val="17"/>
            <c:invertIfNegative val="0"/>
            <c:bubble3D val="0"/>
            <c:spPr>
              <a:solidFill>
                <a:srgbClr val="FF0000"/>
              </a:solidFill>
            </c:spPr>
          </c:dPt>
          <c:dPt>
            <c:idx val="18"/>
            <c:invertIfNegative val="0"/>
            <c:bubble3D val="0"/>
            <c:spPr>
              <a:solidFill>
                <a:srgbClr val="FF0000"/>
              </a:solidFill>
            </c:spPr>
          </c:dPt>
          <c:cat>
            <c:strRef>
              <c:f>Full1!$H$2:$H$20</c:f>
              <c:strCache>
                <c:ptCount val="19"/>
                <c:pt idx="0">
                  <c:v>ITALY</c:v>
                </c:pt>
                <c:pt idx="1">
                  <c:v>SPAIN</c:v>
                </c:pt>
                <c:pt idx="2">
                  <c:v>FINLAND</c:v>
                </c:pt>
                <c:pt idx="3">
                  <c:v>GERMANY</c:v>
                </c:pt>
                <c:pt idx="4">
                  <c:v>SLOVENIA</c:v>
                </c:pt>
                <c:pt idx="5">
                  <c:v>DENMARK</c:v>
                </c:pt>
                <c:pt idx="6">
                  <c:v>NETHERLANDS</c:v>
                </c:pt>
                <c:pt idx="7">
                  <c:v>CYPRUS</c:v>
                </c:pt>
                <c:pt idx="8">
                  <c:v>PORTUGAL</c:v>
                </c:pt>
                <c:pt idx="9">
                  <c:v>ROMANIA</c:v>
                </c:pt>
                <c:pt idx="10">
                  <c:v>CZHEZK REP</c:v>
                </c:pt>
                <c:pt idx="11">
                  <c:v>AUSTRIA</c:v>
                </c:pt>
                <c:pt idx="12">
                  <c:v>LUXEMBOURG</c:v>
                </c:pt>
                <c:pt idx="13">
                  <c:v>POLAND</c:v>
                </c:pt>
                <c:pt idx="14">
                  <c:v>IRELAND</c:v>
                </c:pt>
                <c:pt idx="15">
                  <c:v>SWEDEN</c:v>
                </c:pt>
                <c:pt idx="16">
                  <c:v>ESTONIA</c:v>
                </c:pt>
                <c:pt idx="17">
                  <c:v>LITHUANIA</c:v>
                </c:pt>
                <c:pt idx="18">
                  <c:v>HUNGARY</c:v>
                </c:pt>
              </c:strCache>
            </c:strRef>
          </c:cat>
          <c:val>
            <c:numRef>
              <c:f>Full1!$I$2:$I$20</c:f>
              <c:numCache>
                <c:formatCode>General</c:formatCode>
                <c:ptCount val="19"/>
                <c:pt idx="0">
                  <c:v>4</c:v>
                </c:pt>
                <c:pt idx="1">
                  <c:v>4</c:v>
                </c:pt>
                <c:pt idx="2">
                  <c:v>4</c:v>
                </c:pt>
                <c:pt idx="3">
                  <c:v>4</c:v>
                </c:pt>
                <c:pt idx="4">
                  <c:v>4</c:v>
                </c:pt>
                <c:pt idx="5">
                  <c:v>4</c:v>
                </c:pt>
                <c:pt idx="6">
                  <c:v>4</c:v>
                </c:pt>
                <c:pt idx="7">
                  <c:v>4</c:v>
                </c:pt>
                <c:pt idx="8">
                  <c:v>5</c:v>
                </c:pt>
                <c:pt idx="9">
                  <c:v>5</c:v>
                </c:pt>
                <c:pt idx="10">
                  <c:v>5</c:v>
                </c:pt>
                <c:pt idx="11">
                  <c:v>5</c:v>
                </c:pt>
                <c:pt idx="12">
                  <c:v>5</c:v>
                </c:pt>
                <c:pt idx="13">
                  <c:v>5</c:v>
                </c:pt>
                <c:pt idx="14">
                  <c:v>5</c:v>
                </c:pt>
                <c:pt idx="15">
                  <c:v>5</c:v>
                </c:pt>
                <c:pt idx="16">
                  <c:v>6</c:v>
                </c:pt>
                <c:pt idx="17">
                  <c:v>7</c:v>
                </c:pt>
                <c:pt idx="18">
                  <c:v>7</c:v>
                </c:pt>
              </c:numCache>
            </c:numRef>
          </c:val>
        </c:ser>
        <c:dLbls>
          <c:showLegendKey val="0"/>
          <c:showVal val="0"/>
          <c:showCatName val="0"/>
          <c:showSerName val="0"/>
          <c:showPercent val="0"/>
          <c:showBubbleSize val="0"/>
        </c:dLbls>
        <c:gapWidth val="150"/>
        <c:axId val="62696064"/>
        <c:axId val="62697856"/>
      </c:barChart>
      <c:catAx>
        <c:axId val="62696064"/>
        <c:scaling>
          <c:orientation val="minMax"/>
        </c:scaling>
        <c:delete val="0"/>
        <c:axPos val="b"/>
        <c:majorTickMark val="out"/>
        <c:minorTickMark val="none"/>
        <c:tickLblPos val="nextTo"/>
        <c:crossAx val="62697856"/>
        <c:crosses val="autoZero"/>
        <c:auto val="1"/>
        <c:lblAlgn val="ctr"/>
        <c:lblOffset val="100"/>
        <c:noMultiLvlLbl val="0"/>
      </c:catAx>
      <c:valAx>
        <c:axId val="62697856"/>
        <c:scaling>
          <c:orientation val="minMax"/>
        </c:scaling>
        <c:delete val="0"/>
        <c:axPos val="l"/>
        <c:majorGridlines>
          <c:spPr>
            <a:ln>
              <a:noFill/>
            </a:ln>
          </c:spPr>
        </c:majorGridlines>
        <c:numFmt formatCode="General" sourceLinked="1"/>
        <c:majorTickMark val="out"/>
        <c:minorTickMark val="none"/>
        <c:tickLblPos val="nextTo"/>
        <c:crossAx val="62696064"/>
        <c:crosses val="autoZero"/>
        <c:crossBetween val="between"/>
      </c:valAx>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marker>
            <c:symbol val="none"/>
          </c:marker>
          <c:cat>
            <c:numRef>
              <c:f>Full1!$A$2:$A$38</c:f>
              <c:numCache>
                <c:formatCode>General</c:formatCode>
                <c:ptCount val="37"/>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numCache>
            </c:numRef>
          </c:cat>
          <c:val>
            <c:numRef>
              <c:f>Full1!$B$2:$B$38</c:f>
              <c:numCache>
                <c:formatCode>0</c:formatCode>
                <c:ptCount val="37"/>
                <c:pt idx="0">
                  <c:v>45.862758571195855</c:v>
                </c:pt>
                <c:pt idx="1">
                  <c:v>56.902661349906168</c:v>
                </c:pt>
                <c:pt idx="2">
                  <c:v>61.440230667743691</c:v>
                </c:pt>
                <c:pt idx="3">
                  <c:v>48.382391711571863</c:v>
                </c:pt>
                <c:pt idx="4">
                  <c:v>44.372132363913572</c:v>
                </c:pt>
                <c:pt idx="5">
                  <c:v>59.452990250486593</c:v>
                </c:pt>
                <c:pt idx="6">
                  <c:v>65.645324259986467</c:v>
                </c:pt>
                <c:pt idx="7">
                  <c:v>69.910702653820394</c:v>
                </c:pt>
                <c:pt idx="8">
                  <c:v>75.137395770703961</c:v>
                </c:pt>
                <c:pt idx="9">
                  <c:v>79.59428839094808</c:v>
                </c:pt>
                <c:pt idx="10">
                  <c:v>83.031774150766381</c:v>
                </c:pt>
                <c:pt idx="11">
                  <c:v>93.997602609654777</c:v>
                </c:pt>
                <c:pt idx="12">
                  <c:v>104.79079668370204</c:v>
                </c:pt>
                <c:pt idx="13">
                  <c:v>114.13649157201681</c:v>
                </c:pt>
                <c:pt idx="14">
                  <c:v>119.83714080364412</c:v>
                </c:pt>
                <c:pt idx="15">
                  <c:v>116.88318268474919</c:v>
                </c:pt>
                <c:pt idx="16">
                  <c:v>111.70324406770621</c:v>
                </c:pt>
                <c:pt idx="17">
                  <c:v>109.91624106978449</c:v>
                </c:pt>
                <c:pt idx="18">
                  <c:v>112.28111274203566</c:v>
                </c:pt>
                <c:pt idx="19">
                  <c:v>112.94418011370533</c:v>
                </c:pt>
                <c:pt idx="20">
                  <c:v>111.87465140252205</c:v>
                </c:pt>
                <c:pt idx="21">
                  <c:v>113.32095981495856</c:v>
                </c:pt>
                <c:pt idx="22">
                  <c:v>117.30441024692146</c:v>
                </c:pt>
                <c:pt idx="23">
                  <c:v>126.08314834656413</c:v>
                </c:pt>
                <c:pt idx="24">
                  <c:v>132.97881384847784</c:v>
                </c:pt>
                <c:pt idx="25">
                  <c:v>135.78343397818779</c:v>
                </c:pt>
                <c:pt idx="26">
                  <c:v>139.95789493432375</c:v>
                </c:pt>
                <c:pt idx="27">
                  <c:v>145.67241964134564</c:v>
                </c:pt>
                <c:pt idx="28">
                  <c:v>152.85200470281129</c:v>
                </c:pt>
                <c:pt idx="29">
                  <c:v>160.10206006284156</c:v>
                </c:pt>
                <c:pt idx="30">
                  <c:v>165.74049328814417</c:v>
                </c:pt>
                <c:pt idx="31">
                  <c:v>152.98746111983422</c:v>
                </c:pt>
                <c:pt idx="32">
                  <c:v>148.65640199033169</c:v>
                </c:pt>
                <c:pt idx="33">
                  <c:v>143.45698856336591</c:v>
                </c:pt>
                <c:pt idx="34">
                  <c:v>139.9431835368103</c:v>
                </c:pt>
                <c:pt idx="35">
                  <c:v>138.50815171971175</c:v>
                </c:pt>
                <c:pt idx="36">
                  <c:v>130.92421980135964</c:v>
                </c:pt>
              </c:numCache>
            </c:numRef>
          </c:val>
          <c:smooth val="0"/>
        </c:ser>
        <c:dLbls>
          <c:showLegendKey val="0"/>
          <c:showVal val="0"/>
          <c:showCatName val="0"/>
          <c:showSerName val="0"/>
          <c:showPercent val="0"/>
          <c:showBubbleSize val="0"/>
        </c:dLbls>
        <c:marker val="1"/>
        <c:smooth val="0"/>
        <c:axId val="62773120"/>
        <c:axId val="62774656"/>
      </c:lineChart>
      <c:catAx>
        <c:axId val="62773120"/>
        <c:scaling>
          <c:orientation val="minMax"/>
        </c:scaling>
        <c:delete val="0"/>
        <c:axPos val="b"/>
        <c:numFmt formatCode="General" sourceLinked="1"/>
        <c:majorTickMark val="out"/>
        <c:minorTickMark val="none"/>
        <c:tickLblPos val="nextTo"/>
        <c:crossAx val="62774656"/>
        <c:crosses val="autoZero"/>
        <c:auto val="1"/>
        <c:lblAlgn val="ctr"/>
        <c:lblOffset val="100"/>
        <c:noMultiLvlLbl val="0"/>
      </c:catAx>
      <c:valAx>
        <c:axId val="62774656"/>
        <c:scaling>
          <c:orientation val="minMax"/>
        </c:scaling>
        <c:delete val="0"/>
        <c:axPos val="l"/>
        <c:majorGridlines>
          <c:spPr>
            <a:ln>
              <a:noFill/>
            </a:ln>
          </c:spPr>
        </c:majorGridlines>
        <c:numFmt formatCode="0" sourceLinked="1"/>
        <c:majorTickMark val="out"/>
        <c:minorTickMark val="none"/>
        <c:tickLblPos val="nextTo"/>
        <c:crossAx val="62773120"/>
        <c:crosses val="autoZero"/>
        <c:crossBetween val="between"/>
      </c:valAx>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cked"/>
        <c:varyColors val="0"/>
        <c:ser>
          <c:idx val="0"/>
          <c:order val="0"/>
          <c:marker>
            <c:symbol val="none"/>
          </c:marker>
          <c:cat>
            <c:numRef>
              <c:f>Full1!$A$1:$A$37</c:f>
              <c:numCache>
                <c:formatCode>General</c:formatCode>
                <c:ptCount val="37"/>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numCache>
            </c:numRef>
          </c:cat>
          <c:val>
            <c:numRef>
              <c:f>Full1!$B$1:$B$37</c:f>
              <c:numCache>
                <c:formatCode>0</c:formatCode>
                <c:ptCount val="37"/>
                <c:pt idx="0">
                  <c:v>153.73496384504907</c:v>
                </c:pt>
                <c:pt idx="1">
                  <c:v>158.93474476874007</c:v>
                </c:pt>
                <c:pt idx="2">
                  <c:v>149.90126809655513</c:v>
                </c:pt>
                <c:pt idx="3">
                  <c:v>133.49912418801767</c:v>
                </c:pt>
                <c:pt idx="4">
                  <c:v>168.217287547149</c:v>
                </c:pt>
                <c:pt idx="5">
                  <c:v>218.50707810506879</c:v>
                </c:pt>
                <c:pt idx="6">
                  <c:v>213.76057619835078</c:v>
                </c:pt>
                <c:pt idx="7">
                  <c:v>199.65337740120333</c:v>
                </c:pt>
                <c:pt idx="8">
                  <c:v>186.15297451580645</c:v>
                </c:pt>
                <c:pt idx="9">
                  <c:v>179.5290864736445</c:v>
                </c:pt>
                <c:pt idx="10">
                  <c:v>175.38986249703538</c:v>
                </c:pt>
                <c:pt idx="11">
                  <c:v>177.77712378397885</c:v>
                </c:pt>
                <c:pt idx="12">
                  <c:v>180.56629853064206</c:v>
                </c:pt>
                <c:pt idx="13">
                  <c:v>179.54582894529673</c:v>
                </c:pt>
                <c:pt idx="14">
                  <c:v>176.12654245264892</c:v>
                </c:pt>
                <c:pt idx="15">
                  <c:v>159.05069827512591</c:v>
                </c:pt>
                <c:pt idx="16">
                  <c:v>132.73457114066326</c:v>
                </c:pt>
                <c:pt idx="17">
                  <c:v>137.82986771898246</c:v>
                </c:pt>
                <c:pt idx="18">
                  <c:v>134.1993535135216</c:v>
                </c:pt>
                <c:pt idx="19">
                  <c:v>121.91633484369994</c:v>
                </c:pt>
                <c:pt idx="20">
                  <c:v>102.62769010338843</c:v>
                </c:pt>
                <c:pt idx="21">
                  <c:v>100.58895087322125</c:v>
                </c:pt>
                <c:pt idx="22">
                  <c:v>97.665888273594831</c:v>
                </c:pt>
                <c:pt idx="23">
                  <c:v>93.674003448888598</c:v>
                </c:pt>
                <c:pt idx="24">
                  <c:v>94.596215289877037</c:v>
                </c:pt>
                <c:pt idx="25">
                  <c:v>88.962562851869478</c:v>
                </c:pt>
                <c:pt idx="26">
                  <c:v>97.834687960950731</c:v>
                </c:pt>
                <c:pt idx="27">
                  <c:v>98.319204211117636</c:v>
                </c:pt>
                <c:pt idx="28">
                  <c:v>108.93003792090447</c:v>
                </c:pt>
                <c:pt idx="29">
                  <c:v>105.80200273363555</c:v>
                </c:pt>
                <c:pt idx="30">
                  <c:v>95.294208993485356</c:v>
                </c:pt>
                <c:pt idx="31">
                  <c:v>90.768089070288369</c:v>
                </c:pt>
                <c:pt idx="32">
                  <c:v>91.26027304036198</c:v>
                </c:pt>
                <c:pt idx="33">
                  <c:v>87.467376031823392</c:v>
                </c:pt>
                <c:pt idx="34">
                  <c:v>82.872681369567189</c:v>
                </c:pt>
                <c:pt idx="35">
                  <c:v>75.200660349742293</c:v>
                </c:pt>
                <c:pt idx="36">
                  <c:v>71.713710191993641</c:v>
                </c:pt>
              </c:numCache>
            </c:numRef>
          </c:val>
          <c:smooth val="0"/>
        </c:ser>
        <c:dLbls>
          <c:showLegendKey val="0"/>
          <c:showVal val="0"/>
          <c:showCatName val="0"/>
          <c:showSerName val="0"/>
          <c:showPercent val="0"/>
          <c:showBubbleSize val="0"/>
        </c:dLbls>
        <c:marker val="1"/>
        <c:smooth val="0"/>
        <c:axId val="62860672"/>
        <c:axId val="62866560"/>
      </c:lineChart>
      <c:catAx>
        <c:axId val="62860672"/>
        <c:scaling>
          <c:orientation val="minMax"/>
        </c:scaling>
        <c:delete val="0"/>
        <c:axPos val="b"/>
        <c:numFmt formatCode="General" sourceLinked="1"/>
        <c:majorTickMark val="out"/>
        <c:minorTickMark val="none"/>
        <c:tickLblPos val="nextTo"/>
        <c:crossAx val="62866560"/>
        <c:crosses val="autoZero"/>
        <c:auto val="1"/>
        <c:lblAlgn val="ctr"/>
        <c:lblOffset val="100"/>
        <c:noMultiLvlLbl val="0"/>
      </c:catAx>
      <c:valAx>
        <c:axId val="62866560"/>
        <c:scaling>
          <c:orientation val="minMax"/>
        </c:scaling>
        <c:delete val="0"/>
        <c:axPos val="l"/>
        <c:majorGridlines>
          <c:spPr>
            <a:ln>
              <a:noFill/>
            </a:ln>
          </c:spPr>
        </c:majorGridlines>
        <c:numFmt formatCode="0" sourceLinked="1"/>
        <c:majorTickMark val="out"/>
        <c:minorTickMark val="none"/>
        <c:tickLblPos val="nextTo"/>
        <c:crossAx val="62860672"/>
        <c:crosses val="autoZero"/>
        <c:crossBetween val="between"/>
      </c:valAx>
    </c:plotArea>
    <c:plotVisOnly val="1"/>
    <c:dispBlanksAs val="zero"/>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1228249246621951E-2"/>
          <c:y val="1.6569217241204592E-2"/>
          <c:w val="0.93722854087683483"/>
          <c:h val="0.8293008462482595"/>
        </c:manualLayout>
      </c:layout>
      <c:barChart>
        <c:barDir val="col"/>
        <c:grouping val="clustered"/>
        <c:varyColors val="0"/>
        <c:ser>
          <c:idx val="0"/>
          <c:order val="0"/>
          <c:spPr>
            <a:solidFill>
              <a:srgbClr val="FF0000"/>
            </a:solidFill>
            <a:ln>
              <a:solidFill>
                <a:schemeClr val="tx1"/>
              </a:solidFill>
            </a:ln>
          </c:spPr>
          <c:invertIfNegative val="0"/>
          <c:cat>
            <c:strRef>
              <c:f>Full1!$A$39:$A$45</c:f>
              <c:strCache>
                <c:ptCount val="7"/>
                <c:pt idx="0">
                  <c:v>1980-1984</c:v>
                </c:pt>
                <c:pt idx="1">
                  <c:v>1985-1989</c:v>
                </c:pt>
                <c:pt idx="2">
                  <c:v>1990-1994</c:v>
                </c:pt>
                <c:pt idx="3">
                  <c:v>1995-1999</c:v>
                </c:pt>
                <c:pt idx="4">
                  <c:v>2000-2004</c:v>
                </c:pt>
                <c:pt idx="5">
                  <c:v>2005-2009</c:v>
                </c:pt>
                <c:pt idx="6">
                  <c:v>2010-2014</c:v>
                </c:pt>
              </c:strCache>
            </c:strRef>
          </c:cat>
          <c:val>
            <c:numRef>
              <c:f>Full1!$B$39:$B$45</c:f>
              <c:numCache>
                <c:formatCode>0</c:formatCode>
                <c:ptCount val="7"/>
                <c:pt idx="0">
                  <c:v>94</c:v>
                </c:pt>
                <c:pt idx="1">
                  <c:v>93</c:v>
                </c:pt>
                <c:pt idx="2">
                  <c:v>87</c:v>
                </c:pt>
                <c:pt idx="3">
                  <c:v>65</c:v>
                </c:pt>
                <c:pt idx="4">
                  <c:v>67</c:v>
                </c:pt>
                <c:pt idx="5">
                  <c:v>69</c:v>
                </c:pt>
                <c:pt idx="6">
                  <c:v>51</c:v>
                </c:pt>
              </c:numCache>
            </c:numRef>
          </c:val>
        </c:ser>
        <c:dLbls>
          <c:showLegendKey val="0"/>
          <c:showVal val="0"/>
          <c:showCatName val="0"/>
          <c:showSerName val="0"/>
          <c:showPercent val="0"/>
          <c:showBubbleSize val="0"/>
        </c:dLbls>
        <c:gapWidth val="150"/>
        <c:axId val="62929920"/>
        <c:axId val="62939904"/>
      </c:barChart>
      <c:catAx>
        <c:axId val="62929920"/>
        <c:scaling>
          <c:orientation val="minMax"/>
        </c:scaling>
        <c:delete val="0"/>
        <c:axPos val="b"/>
        <c:majorTickMark val="out"/>
        <c:minorTickMark val="none"/>
        <c:tickLblPos val="nextTo"/>
        <c:spPr>
          <a:ln w="25400"/>
        </c:spPr>
        <c:txPr>
          <a:bodyPr/>
          <a:lstStyle/>
          <a:p>
            <a:pPr>
              <a:defRPr sz="1400" baseline="0"/>
            </a:pPr>
            <a:endParaRPr lang="en-US"/>
          </a:p>
        </c:txPr>
        <c:crossAx val="62939904"/>
        <c:crosses val="autoZero"/>
        <c:auto val="1"/>
        <c:lblAlgn val="ctr"/>
        <c:lblOffset val="100"/>
        <c:noMultiLvlLbl val="0"/>
      </c:catAx>
      <c:valAx>
        <c:axId val="62939904"/>
        <c:scaling>
          <c:orientation val="minMax"/>
        </c:scaling>
        <c:delete val="0"/>
        <c:axPos val="l"/>
        <c:majorGridlines>
          <c:spPr>
            <a:ln>
              <a:noFill/>
            </a:ln>
          </c:spPr>
        </c:majorGridlines>
        <c:numFmt formatCode="0" sourceLinked="1"/>
        <c:majorTickMark val="out"/>
        <c:minorTickMark val="none"/>
        <c:tickLblPos val="nextTo"/>
        <c:crossAx val="62929920"/>
        <c:crosses val="autoZero"/>
        <c:crossBetween val="between"/>
      </c:valAx>
    </c:plotArea>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8217808891913025E-2"/>
          <c:y val="6.2216542303939755E-2"/>
          <c:w val="0.85779084066104638"/>
          <c:h val="0.72897097286922907"/>
        </c:manualLayout>
      </c:layout>
      <c:lineChart>
        <c:grouping val="standard"/>
        <c:varyColors val="0"/>
        <c:ser>
          <c:idx val="1"/>
          <c:order val="0"/>
          <c:tx>
            <c:strRef>
              <c:f>Full1!$B$1</c:f>
              <c:strCache>
                <c:ptCount val="1"/>
                <c:pt idx="0">
                  <c:v>convictions</c:v>
                </c:pt>
              </c:strCache>
            </c:strRef>
          </c:tx>
          <c:spPr>
            <a:ln>
              <a:solidFill>
                <a:schemeClr val="tx1"/>
              </a:solidFill>
              <a:prstDash val="sysDash"/>
            </a:ln>
          </c:spPr>
          <c:marker>
            <c:symbol val="none"/>
          </c:marker>
          <c:cat>
            <c:numRef>
              <c:f>Full1!$A$2:$A$37</c:f>
              <c:numCache>
                <c:formatCode>General</c:formatCode>
                <c:ptCount val="36"/>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numCache>
            </c:numRef>
          </c:cat>
          <c:val>
            <c:numRef>
              <c:f>Full1!$B$2:$B$37</c:f>
              <c:numCache>
                <c:formatCode>General</c:formatCode>
                <c:ptCount val="36"/>
                <c:pt idx="0">
                  <c:v>50383</c:v>
                </c:pt>
                <c:pt idx="1">
                  <c:v>60687</c:v>
                </c:pt>
                <c:pt idx="2">
                  <c:v>61542</c:v>
                </c:pt>
                <c:pt idx="3">
                  <c:v>59044</c:v>
                </c:pt>
                <c:pt idx="4">
                  <c:v>72619</c:v>
                </c:pt>
                <c:pt idx="5">
                  <c:v>76566</c:v>
                </c:pt>
                <c:pt idx="6">
                  <c:v>78893</c:v>
                </c:pt>
                <c:pt idx="7">
                  <c:v>78069</c:v>
                </c:pt>
                <c:pt idx="8">
                  <c:v>69255</c:v>
                </c:pt>
                <c:pt idx="9">
                  <c:v>56794</c:v>
                </c:pt>
                <c:pt idx="10">
                  <c:v>56694</c:v>
                </c:pt>
                <c:pt idx="11">
                  <c:v>80038</c:v>
                </c:pt>
                <c:pt idx="12">
                  <c:v>86553</c:v>
                </c:pt>
                <c:pt idx="13">
                  <c:v>106909</c:v>
                </c:pt>
                <c:pt idx="14">
                  <c:v>109753</c:v>
                </c:pt>
                <c:pt idx="15">
                  <c:v>116730</c:v>
                </c:pt>
                <c:pt idx="16">
                  <c:v>110844</c:v>
                </c:pt>
                <c:pt idx="17">
                  <c:v>103649</c:v>
                </c:pt>
                <c:pt idx="18">
                  <c:v>110672</c:v>
                </c:pt>
                <c:pt idx="19">
                  <c:v>99936</c:v>
                </c:pt>
                <c:pt idx="20">
                  <c:v>98500</c:v>
                </c:pt>
                <c:pt idx="21">
                  <c:v>97847</c:v>
                </c:pt>
                <c:pt idx="22">
                  <c:v>102031</c:v>
                </c:pt>
                <c:pt idx="23">
                  <c:v>119979</c:v>
                </c:pt>
                <c:pt idx="24">
                  <c:v>134053</c:v>
                </c:pt>
                <c:pt idx="25">
                  <c:v>128927</c:v>
                </c:pt>
                <c:pt idx="26">
                  <c:v>142746</c:v>
                </c:pt>
                <c:pt idx="27">
                  <c:v>160938</c:v>
                </c:pt>
                <c:pt idx="28">
                  <c:v>206396</c:v>
                </c:pt>
                <c:pt idx="29">
                  <c:v>221916</c:v>
                </c:pt>
                <c:pt idx="30">
                  <c:v>215168</c:v>
                </c:pt>
                <c:pt idx="31">
                  <c:v>221590</c:v>
                </c:pt>
                <c:pt idx="32">
                  <c:v>221063</c:v>
                </c:pt>
                <c:pt idx="33">
                  <c:v>219776</c:v>
                </c:pt>
                <c:pt idx="34">
                  <c:v>218827</c:v>
                </c:pt>
                <c:pt idx="35">
                  <c:v>222862</c:v>
                </c:pt>
              </c:numCache>
            </c:numRef>
          </c:val>
          <c:smooth val="0"/>
        </c:ser>
        <c:ser>
          <c:idx val="2"/>
          <c:order val="1"/>
          <c:tx>
            <c:strRef>
              <c:f>Full1!$C$1</c:f>
              <c:strCache>
                <c:ptCount val="1"/>
                <c:pt idx="0">
                  <c:v>prison admissions</c:v>
                </c:pt>
              </c:strCache>
            </c:strRef>
          </c:tx>
          <c:spPr>
            <a:ln>
              <a:solidFill>
                <a:schemeClr val="tx1"/>
              </a:solidFill>
            </a:ln>
          </c:spPr>
          <c:marker>
            <c:symbol val="none"/>
          </c:marker>
          <c:dPt>
            <c:idx val="14"/>
            <c:bubble3D val="0"/>
          </c:dPt>
          <c:cat>
            <c:numRef>
              <c:f>Full1!$A$2:$A$37</c:f>
              <c:numCache>
                <c:formatCode>General</c:formatCode>
                <c:ptCount val="36"/>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numCache>
            </c:numRef>
          </c:cat>
          <c:val>
            <c:numRef>
              <c:f>Full1!$C$2:$C$37</c:f>
              <c:numCache>
                <c:formatCode>General</c:formatCode>
                <c:ptCount val="36"/>
                <c:pt idx="0">
                  <c:v>57860</c:v>
                </c:pt>
                <c:pt idx="1">
                  <c:v>59817</c:v>
                </c:pt>
                <c:pt idx="2">
                  <c:v>56730</c:v>
                </c:pt>
                <c:pt idx="3">
                  <c:v>50784</c:v>
                </c:pt>
                <c:pt idx="4">
                  <c:v>64266</c:v>
                </c:pt>
                <c:pt idx="5">
                  <c:v>83804</c:v>
                </c:pt>
                <c:pt idx="6">
                  <c:v>82241</c:v>
                </c:pt>
                <c:pt idx="7">
                  <c:v>77316</c:v>
                </c:pt>
                <c:pt idx="8">
                  <c:v>73007</c:v>
                </c:pt>
                <c:pt idx="9">
                  <c:v>70989</c:v>
                </c:pt>
                <c:pt idx="10">
                  <c:v>69958</c:v>
                </c:pt>
                <c:pt idx="11">
                  <c:v>69106</c:v>
                </c:pt>
                <c:pt idx="12">
                  <c:v>70670</c:v>
                </c:pt>
                <c:pt idx="13">
                  <c:v>71443</c:v>
                </c:pt>
                <c:pt idx="14">
                  <c:v>70855</c:v>
                </c:pt>
                <c:pt idx="15">
                  <c:v>64352</c:v>
                </c:pt>
                <c:pt idx="16">
                  <c:v>52655</c:v>
                </c:pt>
                <c:pt idx="17">
                  <c:v>55742</c:v>
                </c:pt>
                <c:pt idx="18">
                  <c:v>53482</c:v>
                </c:pt>
                <c:pt idx="19">
                  <c:v>49013</c:v>
                </c:pt>
                <c:pt idx="20">
                  <c:v>41564</c:v>
                </c:pt>
                <c:pt idx="21">
                  <c:v>41359</c:v>
                </c:pt>
                <c:pt idx="22">
                  <c:v>41720</c:v>
                </c:pt>
                <c:pt idx="23">
                  <c:v>40465</c:v>
                </c:pt>
                <c:pt idx="24">
                  <c:v>41725</c:v>
                </c:pt>
                <c:pt idx="25">
                  <c:v>39774</c:v>
                </c:pt>
                <c:pt idx="26">
                  <c:v>44222</c:v>
                </c:pt>
                <c:pt idx="27">
                  <c:v>44441</c:v>
                </c:pt>
                <c:pt idx="28">
                  <c:v>50177</c:v>
                </c:pt>
                <c:pt idx="29">
                  <c:v>49458</c:v>
                </c:pt>
                <c:pt idx="30">
                  <c:v>44932</c:v>
                </c:pt>
                <c:pt idx="31">
                  <c:v>42496</c:v>
                </c:pt>
                <c:pt idx="32">
                  <c:v>42644</c:v>
                </c:pt>
                <c:pt idx="33">
                  <c:v>40683</c:v>
                </c:pt>
                <c:pt idx="34">
                  <c:v>38494</c:v>
                </c:pt>
                <c:pt idx="35">
                  <c:v>34922</c:v>
                </c:pt>
              </c:numCache>
            </c:numRef>
          </c:val>
          <c:smooth val="0"/>
        </c:ser>
        <c:dLbls>
          <c:showLegendKey val="0"/>
          <c:showVal val="0"/>
          <c:showCatName val="0"/>
          <c:showSerName val="0"/>
          <c:showPercent val="0"/>
          <c:showBubbleSize val="0"/>
        </c:dLbls>
        <c:marker val="1"/>
        <c:smooth val="0"/>
        <c:axId val="32864896"/>
        <c:axId val="32883072"/>
      </c:lineChart>
      <c:catAx>
        <c:axId val="32864896"/>
        <c:scaling>
          <c:orientation val="minMax"/>
        </c:scaling>
        <c:delete val="0"/>
        <c:axPos val="b"/>
        <c:numFmt formatCode="General" sourceLinked="1"/>
        <c:majorTickMark val="out"/>
        <c:minorTickMark val="none"/>
        <c:tickLblPos val="nextTo"/>
        <c:txPr>
          <a:bodyPr/>
          <a:lstStyle/>
          <a:p>
            <a:pPr>
              <a:defRPr sz="800" baseline="0"/>
            </a:pPr>
            <a:endParaRPr lang="en-US"/>
          </a:p>
        </c:txPr>
        <c:crossAx val="32883072"/>
        <c:crosses val="autoZero"/>
        <c:auto val="1"/>
        <c:lblAlgn val="ctr"/>
        <c:lblOffset val="100"/>
        <c:noMultiLvlLbl val="0"/>
      </c:catAx>
      <c:valAx>
        <c:axId val="32883072"/>
        <c:scaling>
          <c:orientation val="minMax"/>
        </c:scaling>
        <c:delete val="0"/>
        <c:axPos val="l"/>
        <c:numFmt formatCode="General" sourceLinked="1"/>
        <c:majorTickMark val="out"/>
        <c:minorTickMark val="none"/>
        <c:tickLblPos val="nextTo"/>
        <c:crossAx val="32864896"/>
        <c:crosses val="autoZero"/>
        <c:crossBetween val="between"/>
      </c:valAx>
    </c:plotArea>
    <c:legend>
      <c:legendPos val="r"/>
      <c:layout>
        <c:manualLayout>
          <c:xMode val="edge"/>
          <c:yMode val="edge"/>
          <c:x val="8.2731516967458715E-2"/>
          <c:y val="0.88688115765944686"/>
          <c:w val="0.81728839450624224"/>
          <c:h val="8.9379926985566599E-2"/>
        </c:manualLayout>
      </c:layout>
      <c:overlay val="0"/>
    </c:legend>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3053736703964634E-2"/>
          <c:y val="0.1597203021378053"/>
          <c:w val="0.93673892677290937"/>
          <c:h val="0.73572692726386302"/>
        </c:manualLayout>
      </c:layout>
      <c:lineChart>
        <c:grouping val="standard"/>
        <c:varyColors val="0"/>
        <c:ser>
          <c:idx val="0"/>
          <c:order val="0"/>
          <c:tx>
            <c:v>INFRACCIONES PENALES CONOCIDAS POR 100.000 HABITANTES</c:v>
          </c:tx>
          <c:spPr>
            <a:ln w="25400">
              <a:solidFill>
                <a:schemeClr val="tx1"/>
              </a:solidFill>
            </a:ln>
          </c:spPr>
          <c:marker>
            <c:symbol val="none"/>
          </c:marker>
          <c:cat>
            <c:numRef>
              <c:f>Hoja1!$B$4:$B$40</c:f>
              <c:numCache>
                <c:formatCode>General</c:formatCode>
                <c:ptCount val="37"/>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numCache>
            </c:numRef>
          </c:cat>
          <c:val>
            <c:numRef>
              <c:f>Hoja1!$P$4:$P$40</c:f>
              <c:numCache>
                <c:formatCode>#,##0</c:formatCode>
                <c:ptCount val="37"/>
                <c:pt idx="0">
                  <c:v>1406.1674290664989</c:v>
                </c:pt>
                <c:pt idx="1">
                  <c:v>1541.6513478605345</c:v>
                </c:pt>
                <c:pt idx="2">
                  <c:v>1629.4820096018195</c:v>
                </c:pt>
                <c:pt idx="3">
                  <c:v>2118.9700010507167</c:v>
                </c:pt>
                <c:pt idx="4">
                  <c:v>2638.4666653701238</c:v>
                </c:pt>
                <c:pt idx="5">
                  <c:v>2829.4664163220023</c:v>
                </c:pt>
                <c:pt idx="6">
                  <c:v>3284.0674566527987</c:v>
                </c:pt>
                <c:pt idx="7">
                  <c:v>3841.1764561577156</c:v>
                </c:pt>
                <c:pt idx="8">
                  <c:v>3841.6862108548908</c:v>
                </c:pt>
                <c:pt idx="9">
                  <c:v>3959.4042575015965</c:v>
                </c:pt>
                <c:pt idx="10">
                  <c:v>3895.5738616506474</c:v>
                </c:pt>
                <c:pt idx="11">
                  <c:v>3936.0348102148296</c:v>
                </c:pt>
                <c:pt idx="12">
                  <c:v>3784.3471682582281</c:v>
                </c:pt>
                <c:pt idx="13">
                  <c:v>3882.7291277628296</c:v>
                </c:pt>
                <c:pt idx="14">
                  <c:v>3882.4375028554846</c:v>
                </c:pt>
                <c:pt idx="15">
                  <c:v>3962.3969863609923</c:v>
                </c:pt>
                <c:pt idx="16">
                  <c:v>4273.599440414946</c:v>
                </c:pt>
                <c:pt idx="17">
                  <c:v>4336.0773944057473</c:v>
                </c:pt>
                <c:pt idx="18">
                  <c:v>4673.6188265116916</c:v>
                </c:pt>
                <c:pt idx="19">
                  <c:v>4705.6824807423282</c:v>
                </c:pt>
                <c:pt idx="20">
                  <c:v>4565.5075108906121</c:v>
                </c:pt>
                <c:pt idx="21">
                  <c:v>4976.1555131106616</c:v>
                </c:pt>
                <c:pt idx="22">
                  <c:v>5039.2718937799655</c:v>
                </c:pt>
                <c:pt idx="23">
                  <c:v>4877.2452708344272</c:v>
                </c:pt>
                <c:pt idx="24">
                  <c:v>4766.7242594572981</c:v>
                </c:pt>
                <c:pt idx="25">
                  <c:v>4898.2150988351395</c:v>
                </c:pt>
                <c:pt idx="26">
                  <c:v>5001.7193303728654</c:v>
                </c:pt>
                <c:pt idx="27">
                  <c:v>5123.4480007978627</c:v>
                </c:pt>
                <c:pt idx="28">
                  <c:v>5174.3580727053131</c:v>
                </c:pt>
                <c:pt idx="29">
                  <c:v>5001.9716206846106</c:v>
                </c:pt>
                <c:pt idx="30">
                  <c:v>4872.6279812870271</c:v>
                </c:pt>
                <c:pt idx="31">
                  <c:v>4846.120151182181</c:v>
                </c:pt>
                <c:pt idx="32">
                  <c:v>4855.4878039646128</c:v>
                </c:pt>
                <c:pt idx="33">
                  <c:v>4670.0286090537238</c:v>
                </c:pt>
                <c:pt idx="34">
                  <c:v>4507.2994763244824</c:v>
                </c:pt>
                <c:pt idx="35">
                  <c:v>4383.4930480626581</c:v>
                </c:pt>
                <c:pt idx="36">
                  <c:v>4328.9609719803057</c:v>
                </c:pt>
              </c:numCache>
            </c:numRef>
          </c:val>
          <c:smooth val="0"/>
        </c:ser>
        <c:dLbls>
          <c:showLegendKey val="0"/>
          <c:showVal val="0"/>
          <c:showCatName val="0"/>
          <c:showSerName val="0"/>
          <c:showPercent val="0"/>
          <c:showBubbleSize val="0"/>
        </c:dLbls>
        <c:marker val="1"/>
        <c:smooth val="0"/>
        <c:axId val="32778112"/>
        <c:axId val="32779648"/>
      </c:lineChart>
      <c:catAx>
        <c:axId val="32778112"/>
        <c:scaling>
          <c:orientation val="minMax"/>
        </c:scaling>
        <c:delete val="0"/>
        <c:axPos val="b"/>
        <c:numFmt formatCode="General" sourceLinked="1"/>
        <c:majorTickMark val="out"/>
        <c:minorTickMark val="none"/>
        <c:tickLblPos val="nextTo"/>
        <c:txPr>
          <a:bodyPr/>
          <a:lstStyle/>
          <a:p>
            <a:pPr>
              <a:defRPr sz="800" baseline="0"/>
            </a:pPr>
            <a:endParaRPr lang="en-US"/>
          </a:p>
        </c:txPr>
        <c:crossAx val="32779648"/>
        <c:crosses val="autoZero"/>
        <c:auto val="0"/>
        <c:lblAlgn val="ctr"/>
        <c:lblOffset val="100"/>
        <c:noMultiLvlLbl val="0"/>
      </c:catAx>
      <c:valAx>
        <c:axId val="32779648"/>
        <c:scaling>
          <c:orientation val="minMax"/>
        </c:scaling>
        <c:delete val="0"/>
        <c:axPos val="l"/>
        <c:majorGridlines>
          <c:spPr>
            <a:ln>
              <a:noFill/>
            </a:ln>
          </c:spPr>
        </c:majorGridlines>
        <c:numFmt formatCode="#,##0" sourceLinked="1"/>
        <c:majorTickMark val="out"/>
        <c:minorTickMark val="none"/>
        <c:tickLblPos val="nextTo"/>
        <c:crossAx val="32778112"/>
        <c:crosses val="autoZero"/>
        <c:crossBetween val="between"/>
      </c:valAx>
    </c:plotArea>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idor de capçaler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Contenidor de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F84A6B-7C14-4D38-B8EC-0D6C35DD8E4B}" type="datetimeFigureOut">
              <a:rPr lang="es-ES" smtClean="0"/>
              <a:t>23/06/2017</a:t>
            </a:fld>
            <a:endParaRPr lang="es-ES"/>
          </a:p>
        </p:txBody>
      </p:sp>
      <p:sp>
        <p:nvSpPr>
          <p:cNvPr id="4" name="Contenidor d'imatge d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Contenidor de not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s-ES"/>
          </a:p>
        </p:txBody>
      </p:sp>
      <p:sp>
        <p:nvSpPr>
          <p:cNvPr id="6" name="Contenidor de peu de pà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Conteni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281E91-F2A9-40C2-B7AB-4299B393DDCA}" type="slidenum">
              <a:rPr lang="es-ES" smtClean="0"/>
              <a:t>‹#›</a:t>
            </a:fld>
            <a:endParaRPr lang="es-ES"/>
          </a:p>
        </p:txBody>
      </p:sp>
    </p:spTree>
    <p:extLst>
      <p:ext uri="{BB962C8B-B14F-4D97-AF65-F5344CB8AC3E}">
        <p14:creationId xmlns:p14="http://schemas.microsoft.com/office/powerpoint/2010/main" val="3078619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p:sp>
      <p:sp>
        <p:nvSpPr>
          <p:cNvPr id="3" name="Contenidor de notes 2"/>
          <p:cNvSpPr>
            <a:spLocks noGrp="1"/>
          </p:cNvSpPr>
          <p:nvPr>
            <p:ph type="body" idx="1"/>
          </p:nvPr>
        </p:nvSpPr>
        <p:spPr/>
        <p:txBody>
          <a:bodyPr/>
          <a:lstStyle/>
          <a:p>
            <a:endParaRPr lang="es-ES" dirty="0"/>
          </a:p>
        </p:txBody>
      </p:sp>
      <p:sp>
        <p:nvSpPr>
          <p:cNvPr id="4" name="Contenidor de número de diapositiva 3"/>
          <p:cNvSpPr>
            <a:spLocks noGrp="1"/>
          </p:cNvSpPr>
          <p:nvPr>
            <p:ph type="sldNum" sz="quarter" idx="10"/>
          </p:nvPr>
        </p:nvSpPr>
        <p:spPr/>
        <p:txBody>
          <a:bodyPr/>
          <a:lstStyle/>
          <a:p>
            <a:fld id="{3F281E91-F2A9-40C2-B7AB-4299B393DDCA}" type="slidenum">
              <a:rPr lang="es-ES" smtClean="0"/>
              <a:t>1</a:t>
            </a:fld>
            <a:endParaRPr lang="es-ES"/>
          </a:p>
        </p:txBody>
      </p:sp>
    </p:spTree>
    <p:extLst>
      <p:ext uri="{BB962C8B-B14F-4D97-AF65-F5344CB8AC3E}">
        <p14:creationId xmlns:p14="http://schemas.microsoft.com/office/powerpoint/2010/main" val="1595956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idor d'imatge de diapositiva 1"/>
          <p:cNvSpPr>
            <a:spLocks noGrp="1" noRot="1" noChangeAspect="1"/>
          </p:cNvSpPr>
          <p:nvPr>
            <p:ph type="sldImg"/>
          </p:nvPr>
        </p:nvSpPr>
        <p:spPr/>
      </p:sp>
      <p:sp>
        <p:nvSpPr>
          <p:cNvPr id="3" name="Contenidor de notes 2"/>
          <p:cNvSpPr>
            <a:spLocks noGrp="1"/>
          </p:cNvSpPr>
          <p:nvPr>
            <p:ph type="body" idx="1"/>
          </p:nvPr>
        </p:nvSpPr>
        <p:spPr/>
        <p:txBody>
          <a:bodyPr/>
          <a:lstStyle/>
          <a:p>
            <a:endParaRPr lang="en-US" dirty="0"/>
          </a:p>
        </p:txBody>
      </p:sp>
      <p:sp>
        <p:nvSpPr>
          <p:cNvPr id="4" name="Contenidor de número de diapositiva 3"/>
          <p:cNvSpPr>
            <a:spLocks noGrp="1"/>
          </p:cNvSpPr>
          <p:nvPr>
            <p:ph type="sldNum" sz="quarter" idx="10"/>
          </p:nvPr>
        </p:nvSpPr>
        <p:spPr/>
        <p:txBody>
          <a:bodyPr/>
          <a:lstStyle/>
          <a:p>
            <a:fld id="{3F281E91-F2A9-40C2-B7AB-4299B393DDCA}" type="slidenum">
              <a:rPr lang="es-ES" smtClean="0"/>
              <a:t>16</a:t>
            </a:fld>
            <a:endParaRPr lang="es-ES"/>
          </a:p>
        </p:txBody>
      </p:sp>
    </p:spTree>
    <p:extLst>
      <p:ext uri="{BB962C8B-B14F-4D97-AF65-F5344CB8AC3E}">
        <p14:creationId xmlns:p14="http://schemas.microsoft.com/office/powerpoint/2010/main" val="2706868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ol">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ca-ES" smtClean="0"/>
              <a:t>Feu clic aquí per editar l'estil</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a-ES" smtClean="0"/>
              <a:t>Feu clic aquí per editar l'estil de subtítols del patró.</a:t>
            </a:r>
            <a:endParaRPr kumimoji="0" lang="en-US"/>
          </a:p>
        </p:txBody>
      </p:sp>
      <p:sp>
        <p:nvSpPr>
          <p:cNvPr id="30" name="Date Placeholder 29"/>
          <p:cNvSpPr>
            <a:spLocks noGrp="1"/>
          </p:cNvSpPr>
          <p:nvPr>
            <p:ph type="dt" sz="half" idx="10"/>
          </p:nvPr>
        </p:nvSpPr>
        <p:spPr/>
        <p:txBody>
          <a:bodyPr/>
          <a:lstStyle/>
          <a:p>
            <a:fld id="{6D0C9988-2DDA-450D-8ECF-47BC50428464}" type="datetimeFigureOut">
              <a:rPr lang="es-ES" smtClean="0"/>
              <a:t>23/06/2017</a:t>
            </a:fld>
            <a:endParaRPr lang="es-ES"/>
          </a:p>
        </p:txBody>
      </p:sp>
      <p:sp>
        <p:nvSpPr>
          <p:cNvPr id="19" name="Footer Placeholder 18"/>
          <p:cNvSpPr>
            <a:spLocks noGrp="1"/>
          </p:cNvSpPr>
          <p:nvPr>
            <p:ph type="ftr" sz="quarter" idx="11"/>
          </p:nvPr>
        </p:nvSpPr>
        <p:spPr/>
        <p:txBody>
          <a:bodyPr/>
          <a:lstStyle/>
          <a:p>
            <a:endParaRPr lang="es-ES"/>
          </a:p>
        </p:txBody>
      </p:sp>
      <p:sp>
        <p:nvSpPr>
          <p:cNvPr id="27" name="Slide Number Placeholder 26"/>
          <p:cNvSpPr>
            <a:spLocks noGrp="1"/>
          </p:cNvSpPr>
          <p:nvPr>
            <p:ph type="sldNum" sz="quarter" idx="12"/>
          </p:nvPr>
        </p:nvSpPr>
        <p:spPr/>
        <p:txBody>
          <a:bodyPr/>
          <a:lstStyle/>
          <a:p>
            <a:fld id="{931CC412-B2C1-4DCD-86DF-B3D76695CB03}" type="slidenum">
              <a:rPr lang="es-ES" smtClean="0"/>
              <a:t>‹#›</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ol i text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ca-ES" smtClean="0"/>
              <a:t>Feu clic aquí per editar l'estil</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ca-ES" smtClean="0"/>
              <a:t>Feu clic aquí per editar estils</a:t>
            </a:r>
          </a:p>
          <a:p>
            <a:pPr lvl="1" eaLnBrk="1" latinLnBrk="0" hangingPunct="1"/>
            <a:r>
              <a:rPr lang="ca-ES" smtClean="0"/>
              <a:t>Segon nivell</a:t>
            </a:r>
          </a:p>
          <a:p>
            <a:pPr lvl="2" eaLnBrk="1" latinLnBrk="0" hangingPunct="1"/>
            <a:r>
              <a:rPr lang="ca-ES" smtClean="0"/>
              <a:t>Tercer nivell</a:t>
            </a:r>
          </a:p>
          <a:p>
            <a:pPr lvl="3" eaLnBrk="1" latinLnBrk="0" hangingPunct="1"/>
            <a:r>
              <a:rPr lang="ca-ES" smtClean="0"/>
              <a:t>Quart nivell</a:t>
            </a:r>
          </a:p>
          <a:p>
            <a:pPr lvl="4" eaLnBrk="1" latinLnBrk="0" hangingPunct="1"/>
            <a:r>
              <a:rPr lang="ca-ES" smtClean="0"/>
              <a:t>Cinquè nivell</a:t>
            </a:r>
            <a:endParaRPr kumimoji="0" lang="en-US"/>
          </a:p>
        </p:txBody>
      </p:sp>
      <p:sp>
        <p:nvSpPr>
          <p:cNvPr id="4" name="Date Placeholder 3"/>
          <p:cNvSpPr>
            <a:spLocks noGrp="1"/>
          </p:cNvSpPr>
          <p:nvPr>
            <p:ph type="dt" sz="half" idx="10"/>
          </p:nvPr>
        </p:nvSpPr>
        <p:spPr/>
        <p:txBody>
          <a:bodyPr/>
          <a:lstStyle/>
          <a:p>
            <a:fld id="{6D0C9988-2DDA-450D-8ECF-47BC50428464}" type="datetimeFigureOut">
              <a:rPr lang="es-ES" smtClean="0"/>
              <a:t>23/06/2017</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31CC412-B2C1-4DCD-86DF-B3D76695CB03}" type="slidenum">
              <a:rPr lang="es-ES" smtClean="0"/>
              <a:t>‹#›</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ol vertical i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ca-ES" smtClean="0"/>
              <a:t>Feu clic aquí per editar l'estil</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ca-ES" smtClean="0"/>
              <a:t>Feu clic aquí per editar estils</a:t>
            </a:r>
          </a:p>
          <a:p>
            <a:pPr lvl="1" eaLnBrk="1" latinLnBrk="0" hangingPunct="1"/>
            <a:r>
              <a:rPr lang="ca-ES" smtClean="0"/>
              <a:t>Segon nivell</a:t>
            </a:r>
          </a:p>
          <a:p>
            <a:pPr lvl="2" eaLnBrk="1" latinLnBrk="0" hangingPunct="1"/>
            <a:r>
              <a:rPr lang="ca-ES" smtClean="0"/>
              <a:t>Tercer nivell</a:t>
            </a:r>
          </a:p>
          <a:p>
            <a:pPr lvl="3" eaLnBrk="1" latinLnBrk="0" hangingPunct="1"/>
            <a:r>
              <a:rPr lang="ca-ES" smtClean="0"/>
              <a:t>Quart nivell</a:t>
            </a:r>
          </a:p>
          <a:p>
            <a:pPr lvl="4" eaLnBrk="1" latinLnBrk="0" hangingPunct="1"/>
            <a:r>
              <a:rPr lang="ca-ES" smtClean="0"/>
              <a:t>Cinquè nivell</a:t>
            </a:r>
            <a:endParaRPr kumimoji="0" lang="en-US"/>
          </a:p>
        </p:txBody>
      </p:sp>
      <p:sp>
        <p:nvSpPr>
          <p:cNvPr id="4" name="Date Placeholder 3"/>
          <p:cNvSpPr>
            <a:spLocks noGrp="1"/>
          </p:cNvSpPr>
          <p:nvPr>
            <p:ph type="dt" sz="half" idx="10"/>
          </p:nvPr>
        </p:nvSpPr>
        <p:spPr/>
        <p:txBody>
          <a:bodyPr/>
          <a:lstStyle/>
          <a:p>
            <a:fld id="{6D0C9988-2DDA-450D-8ECF-47BC50428464}" type="datetimeFigureOut">
              <a:rPr lang="es-ES" smtClean="0"/>
              <a:t>23/06/2017</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31CC412-B2C1-4DCD-86DF-B3D76695CB03}" type="slidenum">
              <a:rPr lang="es-ES" smtClean="0"/>
              <a:t>‹#›</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ol i object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ca-ES" smtClean="0"/>
              <a:t>Feu clic aquí per editar l'estil</a:t>
            </a:r>
            <a:endParaRPr kumimoji="0" lang="en-US"/>
          </a:p>
        </p:txBody>
      </p:sp>
      <p:sp>
        <p:nvSpPr>
          <p:cNvPr id="3" name="Content Placeholder 2"/>
          <p:cNvSpPr>
            <a:spLocks noGrp="1"/>
          </p:cNvSpPr>
          <p:nvPr>
            <p:ph idx="1"/>
          </p:nvPr>
        </p:nvSpPr>
        <p:spPr/>
        <p:txBody>
          <a:bodyPr/>
          <a:lstStyle/>
          <a:p>
            <a:pPr lvl="0" eaLnBrk="1" latinLnBrk="0" hangingPunct="1"/>
            <a:r>
              <a:rPr lang="ca-ES" smtClean="0"/>
              <a:t>Feu clic aquí per editar estils</a:t>
            </a:r>
          </a:p>
          <a:p>
            <a:pPr lvl="1" eaLnBrk="1" latinLnBrk="0" hangingPunct="1"/>
            <a:r>
              <a:rPr lang="ca-ES" smtClean="0"/>
              <a:t>Segon nivell</a:t>
            </a:r>
          </a:p>
          <a:p>
            <a:pPr lvl="2" eaLnBrk="1" latinLnBrk="0" hangingPunct="1"/>
            <a:r>
              <a:rPr lang="ca-ES" smtClean="0"/>
              <a:t>Tercer nivell</a:t>
            </a:r>
          </a:p>
          <a:p>
            <a:pPr lvl="3" eaLnBrk="1" latinLnBrk="0" hangingPunct="1"/>
            <a:r>
              <a:rPr lang="ca-ES" smtClean="0"/>
              <a:t>Quart nivell</a:t>
            </a:r>
          </a:p>
          <a:p>
            <a:pPr lvl="4" eaLnBrk="1" latinLnBrk="0" hangingPunct="1"/>
            <a:r>
              <a:rPr lang="ca-ES" smtClean="0"/>
              <a:t>Cinquè nivell</a:t>
            </a:r>
            <a:endParaRPr kumimoji="0" lang="en-US"/>
          </a:p>
        </p:txBody>
      </p:sp>
      <p:sp>
        <p:nvSpPr>
          <p:cNvPr id="4" name="Date Placeholder 3"/>
          <p:cNvSpPr>
            <a:spLocks noGrp="1"/>
          </p:cNvSpPr>
          <p:nvPr>
            <p:ph type="dt" sz="half" idx="10"/>
          </p:nvPr>
        </p:nvSpPr>
        <p:spPr/>
        <p:txBody>
          <a:bodyPr/>
          <a:lstStyle/>
          <a:p>
            <a:fld id="{6D0C9988-2DDA-450D-8ECF-47BC50428464}" type="datetimeFigureOut">
              <a:rPr lang="es-ES" smtClean="0"/>
              <a:t>23/06/2017</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31CC412-B2C1-4DCD-86DF-B3D76695CB03}" type="slidenum">
              <a:rPr lang="es-ES" smtClean="0"/>
              <a:t>‹#›</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pçalera de la secció">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ca-ES" smtClean="0"/>
              <a:t>Feu clic aquí per editar l'estil</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a-ES" smtClean="0"/>
              <a:t>Feu clic aquí per editar estils</a:t>
            </a:r>
          </a:p>
        </p:txBody>
      </p:sp>
      <p:sp>
        <p:nvSpPr>
          <p:cNvPr id="4" name="Date Placeholder 3"/>
          <p:cNvSpPr>
            <a:spLocks noGrp="1"/>
          </p:cNvSpPr>
          <p:nvPr>
            <p:ph type="dt" sz="half" idx="10"/>
          </p:nvPr>
        </p:nvSpPr>
        <p:spPr/>
        <p:txBody>
          <a:bodyPr/>
          <a:lstStyle/>
          <a:p>
            <a:fld id="{6D0C9988-2DDA-450D-8ECF-47BC50428464}" type="datetimeFigureOut">
              <a:rPr lang="es-ES" smtClean="0"/>
              <a:t>23/06/2017</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31CC412-B2C1-4DCD-86DF-B3D76695CB03}" type="slidenum">
              <a:rPr lang="es-ES" smtClean="0"/>
              <a:t>‹#›</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cte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ca-ES" smtClean="0"/>
              <a:t>Feu clic aquí per editar l'estil</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a-ES" smtClean="0"/>
              <a:t>Feu clic aquí per editar estils</a:t>
            </a:r>
          </a:p>
          <a:p>
            <a:pPr lvl="1" eaLnBrk="1" latinLnBrk="0" hangingPunct="1"/>
            <a:r>
              <a:rPr lang="ca-ES" smtClean="0"/>
              <a:t>Segon nivell</a:t>
            </a:r>
          </a:p>
          <a:p>
            <a:pPr lvl="2" eaLnBrk="1" latinLnBrk="0" hangingPunct="1"/>
            <a:r>
              <a:rPr lang="ca-ES" smtClean="0"/>
              <a:t>Tercer nivell</a:t>
            </a:r>
          </a:p>
          <a:p>
            <a:pPr lvl="3" eaLnBrk="1" latinLnBrk="0" hangingPunct="1"/>
            <a:r>
              <a:rPr lang="ca-ES" smtClean="0"/>
              <a:t>Quart nivell</a:t>
            </a:r>
          </a:p>
          <a:p>
            <a:pPr lvl="4" eaLnBrk="1" latinLnBrk="0" hangingPunct="1"/>
            <a:r>
              <a:rPr lang="ca-ES" smtClean="0"/>
              <a:t>Cinquè nivell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a-ES" smtClean="0"/>
              <a:t>Feu clic aquí per editar estils</a:t>
            </a:r>
          </a:p>
          <a:p>
            <a:pPr lvl="1" eaLnBrk="1" latinLnBrk="0" hangingPunct="1"/>
            <a:r>
              <a:rPr lang="ca-ES" smtClean="0"/>
              <a:t>Segon nivell</a:t>
            </a:r>
          </a:p>
          <a:p>
            <a:pPr lvl="2" eaLnBrk="1" latinLnBrk="0" hangingPunct="1"/>
            <a:r>
              <a:rPr lang="ca-ES" smtClean="0"/>
              <a:t>Tercer nivell</a:t>
            </a:r>
          </a:p>
          <a:p>
            <a:pPr lvl="3" eaLnBrk="1" latinLnBrk="0" hangingPunct="1"/>
            <a:r>
              <a:rPr lang="ca-ES" smtClean="0"/>
              <a:t>Quart nivell</a:t>
            </a:r>
          </a:p>
          <a:p>
            <a:pPr lvl="4" eaLnBrk="1" latinLnBrk="0" hangingPunct="1"/>
            <a:r>
              <a:rPr lang="ca-ES" smtClean="0"/>
              <a:t>Cinquè nivell</a:t>
            </a:r>
            <a:endParaRPr kumimoji="0" lang="en-US"/>
          </a:p>
        </p:txBody>
      </p:sp>
      <p:sp>
        <p:nvSpPr>
          <p:cNvPr id="5" name="Date Placeholder 4"/>
          <p:cNvSpPr>
            <a:spLocks noGrp="1"/>
          </p:cNvSpPr>
          <p:nvPr>
            <p:ph type="dt" sz="half" idx="10"/>
          </p:nvPr>
        </p:nvSpPr>
        <p:spPr/>
        <p:txBody>
          <a:bodyPr/>
          <a:lstStyle/>
          <a:p>
            <a:fld id="{6D0C9988-2DDA-450D-8ECF-47BC50428464}" type="datetimeFigureOut">
              <a:rPr lang="es-ES" smtClean="0"/>
              <a:t>23/06/2017</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31CC412-B2C1-4DCD-86DF-B3D76695CB03}" type="slidenum">
              <a:rPr lang="es-ES" smtClean="0"/>
              <a:t>‹#›</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ca-ES" smtClean="0"/>
              <a:t>Feu clic aquí per editar l'estil</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a-ES" smtClean="0"/>
              <a:t>Feu clic aquí per editar estils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a-ES" smtClean="0"/>
              <a:t>Feu clic aquí per editar estils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a-ES" smtClean="0"/>
              <a:t>Feu clic aquí per editar estils</a:t>
            </a:r>
          </a:p>
          <a:p>
            <a:pPr lvl="1" eaLnBrk="1" latinLnBrk="0" hangingPunct="1"/>
            <a:r>
              <a:rPr lang="ca-ES" smtClean="0"/>
              <a:t>Segon nivell</a:t>
            </a:r>
          </a:p>
          <a:p>
            <a:pPr lvl="2" eaLnBrk="1" latinLnBrk="0" hangingPunct="1"/>
            <a:r>
              <a:rPr lang="ca-ES" smtClean="0"/>
              <a:t>Tercer nivell</a:t>
            </a:r>
          </a:p>
          <a:p>
            <a:pPr lvl="3" eaLnBrk="1" latinLnBrk="0" hangingPunct="1"/>
            <a:r>
              <a:rPr lang="ca-ES" smtClean="0"/>
              <a:t>Quart nivell</a:t>
            </a:r>
          </a:p>
          <a:p>
            <a:pPr lvl="4" eaLnBrk="1" latinLnBrk="0" hangingPunct="1"/>
            <a:r>
              <a:rPr lang="ca-ES" smtClean="0"/>
              <a:t>Cinquè nivell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a-ES" smtClean="0"/>
              <a:t>Feu clic aquí per editar estils</a:t>
            </a:r>
          </a:p>
          <a:p>
            <a:pPr lvl="1" eaLnBrk="1" latinLnBrk="0" hangingPunct="1"/>
            <a:r>
              <a:rPr lang="ca-ES" smtClean="0"/>
              <a:t>Segon nivell</a:t>
            </a:r>
          </a:p>
          <a:p>
            <a:pPr lvl="2" eaLnBrk="1" latinLnBrk="0" hangingPunct="1"/>
            <a:r>
              <a:rPr lang="ca-ES" smtClean="0"/>
              <a:t>Tercer nivell</a:t>
            </a:r>
          </a:p>
          <a:p>
            <a:pPr lvl="3" eaLnBrk="1" latinLnBrk="0" hangingPunct="1"/>
            <a:r>
              <a:rPr lang="ca-ES" smtClean="0"/>
              <a:t>Quart nivell</a:t>
            </a:r>
          </a:p>
          <a:p>
            <a:pPr lvl="4" eaLnBrk="1" latinLnBrk="0" hangingPunct="1"/>
            <a:r>
              <a:rPr lang="ca-ES" smtClean="0"/>
              <a:t>Cinquè nivell</a:t>
            </a:r>
            <a:endParaRPr kumimoji="0" lang="en-US"/>
          </a:p>
        </p:txBody>
      </p:sp>
      <p:sp>
        <p:nvSpPr>
          <p:cNvPr id="7" name="Date Placeholder 6"/>
          <p:cNvSpPr>
            <a:spLocks noGrp="1"/>
          </p:cNvSpPr>
          <p:nvPr>
            <p:ph type="dt" sz="half" idx="10"/>
          </p:nvPr>
        </p:nvSpPr>
        <p:spPr/>
        <p:txBody>
          <a:bodyPr/>
          <a:lstStyle/>
          <a:p>
            <a:fld id="{6D0C9988-2DDA-450D-8ECF-47BC50428464}" type="datetimeFigureOut">
              <a:rPr lang="es-ES" smtClean="0"/>
              <a:t>23/06/2017</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931CC412-B2C1-4DCD-86DF-B3D76695CB03}" type="slidenum">
              <a:rPr lang="es-ES" smtClean="0"/>
              <a:t>‹#›</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omés títol">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ca-ES" smtClean="0"/>
              <a:t>Feu clic aquí per editar l'estil</a:t>
            </a:r>
            <a:endParaRPr kumimoji="0" lang="en-US"/>
          </a:p>
        </p:txBody>
      </p:sp>
      <p:sp>
        <p:nvSpPr>
          <p:cNvPr id="3" name="Date Placeholder 2"/>
          <p:cNvSpPr>
            <a:spLocks noGrp="1"/>
          </p:cNvSpPr>
          <p:nvPr>
            <p:ph type="dt" sz="half" idx="10"/>
          </p:nvPr>
        </p:nvSpPr>
        <p:spPr/>
        <p:txBody>
          <a:bodyPr/>
          <a:lstStyle/>
          <a:p>
            <a:fld id="{6D0C9988-2DDA-450D-8ECF-47BC50428464}" type="datetimeFigureOut">
              <a:rPr lang="es-ES" smtClean="0"/>
              <a:t>23/06/2017</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31CC412-B2C1-4DCD-86DF-B3D76695CB03}" type="slidenum">
              <a:rPr lang="es-ES" smtClean="0"/>
              <a:t>‹#›</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0C9988-2DDA-450D-8ECF-47BC50428464}" type="datetimeFigureOut">
              <a:rPr lang="es-ES" smtClean="0"/>
              <a:t>23/06/2017</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931CC412-B2C1-4DCD-86DF-B3D76695CB03}" type="slidenum">
              <a:rPr lang="es-ES" smtClean="0"/>
              <a:t>‹#›</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ingut amb llegenda">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ca-ES" smtClean="0"/>
              <a:t>Feu clic aquí per editar l'estil</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ca-ES" smtClean="0"/>
              <a:t>Feu clic aquí per editar estils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ca-ES" smtClean="0"/>
              <a:t>Feu clic aquí per editar estils</a:t>
            </a:r>
          </a:p>
          <a:p>
            <a:pPr lvl="1" eaLnBrk="1" latinLnBrk="0" hangingPunct="1"/>
            <a:r>
              <a:rPr lang="ca-ES" smtClean="0"/>
              <a:t>Segon nivell</a:t>
            </a:r>
          </a:p>
          <a:p>
            <a:pPr lvl="2" eaLnBrk="1" latinLnBrk="0" hangingPunct="1"/>
            <a:r>
              <a:rPr lang="ca-ES" smtClean="0"/>
              <a:t>Tercer nivell</a:t>
            </a:r>
          </a:p>
          <a:p>
            <a:pPr lvl="3" eaLnBrk="1" latinLnBrk="0" hangingPunct="1"/>
            <a:r>
              <a:rPr lang="ca-ES" smtClean="0"/>
              <a:t>Quart nivell</a:t>
            </a:r>
          </a:p>
          <a:p>
            <a:pPr lvl="4" eaLnBrk="1" latinLnBrk="0" hangingPunct="1"/>
            <a:r>
              <a:rPr lang="ca-ES" smtClean="0"/>
              <a:t>Cinquè nivell</a:t>
            </a:r>
            <a:endParaRPr kumimoji="0" lang="en-US"/>
          </a:p>
        </p:txBody>
      </p:sp>
      <p:sp>
        <p:nvSpPr>
          <p:cNvPr id="5" name="Date Placeholder 4"/>
          <p:cNvSpPr>
            <a:spLocks noGrp="1"/>
          </p:cNvSpPr>
          <p:nvPr>
            <p:ph type="dt" sz="half" idx="10"/>
          </p:nvPr>
        </p:nvSpPr>
        <p:spPr/>
        <p:txBody>
          <a:bodyPr/>
          <a:lstStyle/>
          <a:p>
            <a:fld id="{6D0C9988-2DDA-450D-8ECF-47BC50428464}" type="datetimeFigureOut">
              <a:rPr lang="es-ES" smtClean="0"/>
              <a:t>23/06/2017</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31CC412-B2C1-4DCD-86DF-B3D76695CB03}" type="slidenum">
              <a:rPr lang="es-ES" smtClean="0"/>
              <a:t>‹#›</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tge amb llegenda">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ca-ES" smtClean="0"/>
              <a:t>Feu clic aquí per editar l'estil</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ca-ES" smtClean="0"/>
              <a:t>Feu clic aquí per editar estils</a:t>
            </a:r>
          </a:p>
        </p:txBody>
      </p:sp>
      <p:sp>
        <p:nvSpPr>
          <p:cNvPr id="5" name="Date Placeholder 4"/>
          <p:cNvSpPr>
            <a:spLocks noGrp="1"/>
          </p:cNvSpPr>
          <p:nvPr>
            <p:ph type="dt" sz="half" idx="10"/>
          </p:nvPr>
        </p:nvSpPr>
        <p:spPr/>
        <p:txBody>
          <a:bodyPr/>
          <a:lstStyle/>
          <a:p>
            <a:fld id="{6D0C9988-2DDA-450D-8ECF-47BC50428464}" type="datetimeFigureOut">
              <a:rPr lang="es-ES" smtClean="0"/>
              <a:t>23/06/2017</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a:xfrm>
            <a:off x="8077200" y="6356350"/>
            <a:ext cx="609600" cy="365125"/>
          </a:xfrm>
        </p:spPr>
        <p:txBody>
          <a:bodyPr/>
          <a:lstStyle/>
          <a:p>
            <a:fld id="{931CC412-B2C1-4DCD-86DF-B3D76695CB03}" type="slidenum">
              <a:rPr lang="es-ES" smtClean="0"/>
              <a:t>‹#›</a:t>
            </a:fld>
            <a:endParaRPr lang="es-E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ca-ES" smtClean="0"/>
              <a:t>Feu clic a la icona per afegir una imatge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ca-ES" smtClean="0"/>
              <a:t>Feu clic aquí per editar l'estil</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ca-ES" smtClean="0"/>
              <a:t>Feu clic aquí per editar estils</a:t>
            </a:r>
          </a:p>
          <a:p>
            <a:pPr lvl="1" eaLnBrk="1" latinLnBrk="0" hangingPunct="1"/>
            <a:r>
              <a:rPr kumimoji="0" lang="ca-ES" smtClean="0"/>
              <a:t>Segon nivell</a:t>
            </a:r>
          </a:p>
          <a:p>
            <a:pPr lvl="2" eaLnBrk="1" latinLnBrk="0" hangingPunct="1"/>
            <a:r>
              <a:rPr kumimoji="0" lang="ca-ES" smtClean="0"/>
              <a:t>Tercer nivell</a:t>
            </a:r>
          </a:p>
          <a:p>
            <a:pPr lvl="3" eaLnBrk="1" latinLnBrk="0" hangingPunct="1"/>
            <a:r>
              <a:rPr kumimoji="0" lang="ca-ES" smtClean="0"/>
              <a:t>Quart nivell</a:t>
            </a:r>
          </a:p>
          <a:p>
            <a:pPr lvl="4" eaLnBrk="1" latinLnBrk="0" hangingPunct="1"/>
            <a:r>
              <a:rPr kumimoji="0" lang="ca-ES" smtClean="0"/>
              <a:t>Cinquè nivell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D0C9988-2DDA-450D-8ECF-47BC50428464}" type="datetimeFigureOut">
              <a:rPr lang="es-ES" smtClean="0"/>
              <a:t>23/06/2017</a:t>
            </a:fld>
            <a:endParaRPr lang="es-E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31CC412-B2C1-4DCD-86DF-B3D76695CB03}" type="slidenum">
              <a:rPr lang="es-ES" smtClean="0"/>
              <a:t>‹#›</a:t>
            </a:fld>
            <a:endParaRPr lang="es-E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44A1D4"/>
            </a:gs>
            <a:gs pos="0">
              <a:schemeClr val="bg2">
                <a:tint val="80000"/>
                <a:satMod val="400000"/>
              </a:schemeClr>
            </a:gs>
            <a:gs pos="25000">
              <a:schemeClr val="bg2">
                <a:tint val="83000"/>
                <a:satMod val="320000"/>
              </a:schemeClr>
            </a:gs>
            <a:gs pos="100000">
              <a:schemeClr val="bg2">
                <a:shade val="15000"/>
                <a:satMod val="320000"/>
              </a:schemeClr>
            </a:gs>
          </a:gsLst>
          <a:path path="circle">
            <a:fillToRect l="10000" t="110000" r="10000" b="100000"/>
          </a:path>
        </a:gradFill>
        <a:effectLst/>
      </p:bgPr>
    </p:bg>
    <p:spTree>
      <p:nvGrpSpPr>
        <p:cNvPr id="1" name=""/>
        <p:cNvGrpSpPr/>
        <p:nvPr/>
      </p:nvGrpSpPr>
      <p:grpSpPr>
        <a:xfrm>
          <a:off x="0" y="0"/>
          <a:ext cx="0" cy="0"/>
          <a:chOff x="0" y="0"/>
          <a:chExt cx="0" cy="0"/>
        </a:xfrm>
      </p:grpSpPr>
      <p:sp>
        <p:nvSpPr>
          <p:cNvPr id="2" name="Títol 1"/>
          <p:cNvSpPr>
            <a:spLocks noGrp="1"/>
          </p:cNvSpPr>
          <p:nvPr>
            <p:ph type="ctrTitle"/>
          </p:nvPr>
        </p:nvSpPr>
        <p:spPr>
          <a:xfrm>
            <a:off x="539552" y="764704"/>
            <a:ext cx="7851648" cy="2291680"/>
          </a:xfrm>
        </p:spPr>
        <p:txBody>
          <a:bodyPr>
            <a:normAutofit/>
          </a:bodyPr>
          <a:lstStyle/>
          <a:p>
            <a:pPr algn="ctr"/>
            <a:r>
              <a:rPr lang="en-US" sz="4400" dirty="0">
                <a:effectLst/>
              </a:rPr>
              <a:t>“The progressive reduction of the use of </a:t>
            </a:r>
            <a:r>
              <a:rPr lang="en-US" sz="4400" dirty="0" smtClean="0">
                <a:effectLst/>
              </a:rPr>
              <a:t>imprisonment:</a:t>
            </a:r>
            <a:br>
              <a:rPr lang="en-US" sz="4400" dirty="0" smtClean="0">
                <a:effectLst/>
              </a:rPr>
            </a:br>
            <a:r>
              <a:rPr lang="en-US" sz="4400" dirty="0" smtClean="0">
                <a:effectLst/>
              </a:rPr>
              <a:t>the </a:t>
            </a:r>
            <a:r>
              <a:rPr lang="en-US" sz="4400" dirty="0">
                <a:effectLst/>
              </a:rPr>
              <a:t>Spanish case”</a:t>
            </a:r>
            <a:endParaRPr lang="es-ES" sz="4400" dirty="0"/>
          </a:p>
        </p:txBody>
      </p:sp>
      <p:sp>
        <p:nvSpPr>
          <p:cNvPr id="3" name="Subtítol 2"/>
          <p:cNvSpPr>
            <a:spLocks noGrp="1"/>
          </p:cNvSpPr>
          <p:nvPr>
            <p:ph type="subTitle" idx="1"/>
          </p:nvPr>
        </p:nvSpPr>
        <p:spPr>
          <a:xfrm>
            <a:off x="539552" y="3429000"/>
            <a:ext cx="7848872" cy="3240360"/>
          </a:xfrm>
        </p:spPr>
        <p:txBody>
          <a:bodyPr>
            <a:normAutofit fontScale="77500" lnSpcReduction="20000"/>
          </a:bodyPr>
          <a:lstStyle/>
          <a:p>
            <a:pPr algn="ctr"/>
            <a:r>
              <a:rPr lang="es-ES" dirty="0" smtClean="0"/>
              <a:t>José Cid</a:t>
            </a:r>
          </a:p>
          <a:p>
            <a:pPr algn="ctr"/>
            <a:r>
              <a:rPr lang="es-ES" dirty="0" smtClean="0"/>
              <a:t>Universidad Autónoma de Barcelona</a:t>
            </a:r>
          </a:p>
          <a:p>
            <a:pPr algn="ctr"/>
            <a:endParaRPr lang="es-ES" dirty="0"/>
          </a:p>
          <a:p>
            <a:pPr algn="ctr"/>
            <a:endParaRPr lang="es-ES" dirty="0" smtClean="0"/>
          </a:p>
          <a:p>
            <a:pPr algn="ctr"/>
            <a:r>
              <a:rPr lang="en-US" sz="3600" dirty="0" smtClean="0"/>
              <a:t> </a:t>
            </a:r>
            <a:r>
              <a:rPr lang="en-US" sz="3600" dirty="0"/>
              <a:t>'REDUCING THE USE OF IMPRISONMENT IN SENTENCING &amp; PENAL DECISION-MAKING'</a:t>
            </a:r>
            <a:endParaRPr lang="es-ES" sz="3300" dirty="0" smtClean="0"/>
          </a:p>
          <a:p>
            <a:pPr algn="ctr"/>
            <a:endParaRPr lang="es-ES" dirty="0" smtClean="0"/>
          </a:p>
          <a:p>
            <a:pPr algn="ctr"/>
            <a:r>
              <a:rPr lang="en-US" dirty="0" smtClean="0"/>
              <a:t>University </a:t>
            </a:r>
            <a:r>
              <a:rPr lang="en-US" smtClean="0"/>
              <a:t>of Edinburgh </a:t>
            </a:r>
            <a:r>
              <a:rPr lang="en-US" dirty="0" smtClean="0"/>
              <a:t>(8-9 June 2017)</a:t>
            </a:r>
          </a:p>
          <a:p>
            <a:pPr algn="ctr"/>
            <a:endParaRPr lang="es-ES" dirty="0" smtClean="0"/>
          </a:p>
          <a:p>
            <a:pPr algn="ctr"/>
            <a:endParaRPr lang="es-ES" dirty="0"/>
          </a:p>
          <a:p>
            <a:pPr algn="ctr"/>
            <a:endParaRPr lang="es-ES" dirty="0" smtClean="0"/>
          </a:p>
          <a:p>
            <a:pPr algn="ctr"/>
            <a:endParaRPr lang="es-ES" dirty="0" smtClean="0"/>
          </a:p>
          <a:p>
            <a:pPr algn="ctr"/>
            <a:endParaRPr lang="es-ES" dirty="0"/>
          </a:p>
          <a:p>
            <a:pPr algn="ctr"/>
            <a:endParaRPr lang="es-ES" dirty="0" smtClean="0"/>
          </a:p>
          <a:p>
            <a:endParaRPr lang="es-ES" dirty="0"/>
          </a:p>
        </p:txBody>
      </p:sp>
    </p:spTree>
    <p:extLst>
      <p:ext uri="{BB962C8B-B14F-4D97-AF65-F5344CB8AC3E}">
        <p14:creationId xmlns:p14="http://schemas.microsoft.com/office/powerpoint/2010/main" val="4317243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67544" y="836712"/>
            <a:ext cx="8229600" cy="852704"/>
          </a:xfrm>
        </p:spPr>
        <p:txBody>
          <a:bodyPr>
            <a:normAutofit fontScale="90000"/>
          </a:bodyPr>
          <a:lstStyle/>
          <a:p>
            <a:pPr algn="ctr"/>
            <a:r>
              <a:rPr lang="en-US" sz="3200" b="1" dirty="0" smtClean="0"/>
              <a:t>Evolution of prison admissions per 100,000 inhabitants. Spain (1980-2016)</a:t>
            </a:r>
            <a:endParaRPr lang="en-US" sz="3200" b="1" dirty="0"/>
          </a:p>
        </p:txBody>
      </p:sp>
      <p:graphicFrame>
        <p:nvGraphicFramePr>
          <p:cNvPr id="7" name="Contenidor de contingut 6"/>
          <p:cNvGraphicFramePr>
            <a:graphicFrameLocks noGrp="1"/>
          </p:cNvGraphicFramePr>
          <p:nvPr>
            <p:ph idx="1"/>
          </p:nvPr>
        </p:nvGraphicFramePr>
        <p:xfrm>
          <a:off x="457200" y="1935163"/>
          <a:ext cx="8229600" cy="43894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209197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539552" y="764704"/>
            <a:ext cx="8219256" cy="936104"/>
          </a:xfrm>
        </p:spPr>
        <p:txBody>
          <a:bodyPr>
            <a:normAutofit fontScale="90000"/>
          </a:bodyPr>
          <a:lstStyle/>
          <a:p>
            <a:pPr algn="ctr"/>
            <a:r>
              <a:rPr lang="en-US" sz="3200" b="1" dirty="0" smtClean="0"/>
              <a:t>Factors that explain reduction of the use of prison: </a:t>
            </a:r>
            <a:br>
              <a:rPr lang="en-US" sz="3200" b="1" dirty="0" smtClean="0"/>
            </a:br>
            <a:r>
              <a:rPr lang="en-US" sz="3200" b="1" dirty="0" smtClean="0"/>
              <a:t>1. Europeanization</a:t>
            </a:r>
            <a:endParaRPr lang="en-US" sz="3200" b="1" dirty="0"/>
          </a:p>
        </p:txBody>
      </p:sp>
      <p:sp>
        <p:nvSpPr>
          <p:cNvPr id="3" name="Contenidor de contingut 2"/>
          <p:cNvSpPr>
            <a:spLocks noGrp="1"/>
          </p:cNvSpPr>
          <p:nvPr>
            <p:ph idx="1"/>
          </p:nvPr>
        </p:nvSpPr>
        <p:spPr/>
        <p:txBody>
          <a:bodyPr>
            <a:normAutofit lnSpcReduction="10000"/>
          </a:bodyPr>
          <a:lstStyle/>
          <a:p>
            <a:r>
              <a:rPr lang="en-US" dirty="0" smtClean="0"/>
              <a:t>Influence of the ECHR. The Spanish Constitutional Court assumed the liberal conception about the use of pre-trial detention of the ECHR and therefore judges and courts reduced the use of this form of imprisonment.</a:t>
            </a:r>
          </a:p>
          <a:p>
            <a:endParaRPr lang="en-US" dirty="0"/>
          </a:p>
          <a:p>
            <a:r>
              <a:rPr lang="en-US" dirty="0" smtClean="0"/>
              <a:t>Influence of the Council of Europe. New Criminal Code (1995) increased the number of alternatives  to prison and extended the threshold of alternatives to prison sentences up to two years. Alternatives had a </a:t>
            </a:r>
            <a:r>
              <a:rPr lang="en-US" dirty="0" err="1" smtClean="0"/>
              <a:t>decarceration</a:t>
            </a:r>
            <a:r>
              <a:rPr lang="en-US" dirty="0" smtClean="0"/>
              <a:t> effect.</a:t>
            </a:r>
            <a:endParaRPr lang="en-US" dirty="0"/>
          </a:p>
        </p:txBody>
      </p:sp>
    </p:spTree>
    <p:extLst>
      <p:ext uri="{BB962C8B-B14F-4D97-AF65-F5344CB8AC3E}">
        <p14:creationId xmlns:p14="http://schemas.microsoft.com/office/powerpoint/2010/main" val="1614694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57200" y="404664"/>
            <a:ext cx="8229600" cy="1224136"/>
          </a:xfrm>
        </p:spPr>
        <p:txBody>
          <a:bodyPr>
            <a:noAutofit/>
          </a:bodyPr>
          <a:lstStyle/>
          <a:p>
            <a:pPr algn="ctr"/>
            <a:r>
              <a:rPr lang="en-US" sz="2800" b="1" dirty="0" smtClean="0"/>
              <a:t>Admissions to prison in pre-trial detention. Spain (1980-2014). Percentage over admissions</a:t>
            </a:r>
            <a:endParaRPr lang="en-US" sz="2800" b="1" dirty="0"/>
          </a:p>
        </p:txBody>
      </p:sp>
      <p:graphicFrame>
        <p:nvGraphicFramePr>
          <p:cNvPr id="4" name="Contenidor de contingut 3"/>
          <p:cNvGraphicFramePr>
            <a:graphicFrameLocks noGrp="1"/>
          </p:cNvGraphicFramePr>
          <p:nvPr>
            <p:ph idx="1"/>
            <p:extLst>
              <p:ext uri="{D42A27DB-BD31-4B8C-83A1-F6EECF244321}">
                <p14:modId xmlns:p14="http://schemas.microsoft.com/office/powerpoint/2010/main" val="1060665500"/>
              </p:ext>
            </p:extLst>
          </p:nvPr>
        </p:nvGraphicFramePr>
        <p:xfrm>
          <a:off x="467544" y="1916832"/>
          <a:ext cx="8229600" cy="467746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748337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67544" y="692696"/>
            <a:ext cx="8229600" cy="1008112"/>
          </a:xfrm>
        </p:spPr>
        <p:txBody>
          <a:bodyPr>
            <a:normAutofit fontScale="90000"/>
          </a:bodyPr>
          <a:lstStyle/>
          <a:p>
            <a:pPr algn="ctr"/>
            <a:r>
              <a:rPr lang="en-US" sz="3200" b="1" dirty="0" smtClean="0"/>
              <a:t>Factors that explain reduction of the use of prison: </a:t>
            </a:r>
            <a:br>
              <a:rPr lang="en-US" sz="3200" b="1" dirty="0" smtClean="0"/>
            </a:br>
            <a:r>
              <a:rPr lang="en-US" sz="3200" b="1" dirty="0" smtClean="0"/>
              <a:t>2. Criminalization</a:t>
            </a:r>
            <a:endParaRPr lang="en-US" sz="3200" b="1" dirty="0"/>
          </a:p>
        </p:txBody>
      </p:sp>
      <p:sp>
        <p:nvSpPr>
          <p:cNvPr id="3" name="Contenidor de contingut 2"/>
          <p:cNvSpPr>
            <a:spLocks noGrp="1"/>
          </p:cNvSpPr>
          <p:nvPr>
            <p:ph idx="1"/>
          </p:nvPr>
        </p:nvSpPr>
        <p:spPr>
          <a:xfrm>
            <a:off x="467544" y="2204864"/>
            <a:ext cx="8229600" cy="4389120"/>
          </a:xfrm>
        </p:spPr>
        <p:txBody>
          <a:bodyPr>
            <a:normAutofit/>
          </a:bodyPr>
          <a:lstStyle/>
          <a:p>
            <a:r>
              <a:rPr lang="en-US" dirty="0" smtClean="0"/>
              <a:t>As many countries across the world, Spain has experienced a process of criminalization of new forms of crime, such as </a:t>
            </a:r>
            <a:r>
              <a:rPr lang="en-US" dirty="0" err="1" smtClean="0"/>
              <a:t>IPV</a:t>
            </a:r>
            <a:r>
              <a:rPr lang="en-US" dirty="0" smtClean="0"/>
              <a:t> and traffic offences.</a:t>
            </a:r>
          </a:p>
          <a:p>
            <a:endParaRPr lang="en-US" dirty="0"/>
          </a:p>
          <a:p>
            <a:r>
              <a:rPr lang="en-US" dirty="0" smtClean="0"/>
              <a:t>The process of criminalization of non-serious offences in combination with an increasing power for judges to impose alternatives have reduced the percentage of prison sentences</a:t>
            </a:r>
          </a:p>
        </p:txBody>
      </p:sp>
    </p:spTree>
    <p:extLst>
      <p:ext uri="{BB962C8B-B14F-4D97-AF65-F5344CB8AC3E}">
        <p14:creationId xmlns:p14="http://schemas.microsoft.com/office/powerpoint/2010/main" val="39750175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67544" y="980728"/>
            <a:ext cx="8229600" cy="924712"/>
          </a:xfrm>
        </p:spPr>
        <p:txBody>
          <a:bodyPr>
            <a:noAutofit/>
          </a:bodyPr>
          <a:lstStyle/>
          <a:p>
            <a:pPr algn="ctr"/>
            <a:r>
              <a:rPr lang="en-US" sz="3200" b="1" dirty="0" smtClean="0"/>
              <a:t>Evolution of convictions and admissions to prison. Spain (1980-2015)</a:t>
            </a:r>
            <a:endParaRPr lang="en-US" sz="3200" b="1" dirty="0"/>
          </a:p>
        </p:txBody>
      </p:sp>
      <p:graphicFrame>
        <p:nvGraphicFramePr>
          <p:cNvPr id="4" name="Contenidor de contingut 3"/>
          <p:cNvGraphicFramePr>
            <a:graphicFrameLocks noGrp="1"/>
          </p:cNvGraphicFramePr>
          <p:nvPr>
            <p:ph idx="1"/>
            <p:extLst>
              <p:ext uri="{D42A27DB-BD31-4B8C-83A1-F6EECF244321}">
                <p14:modId xmlns:p14="http://schemas.microsoft.com/office/powerpoint/2010/main" val="3720344044"/>
              </p:ext>
            </p:extLst>
          </p:nvPr>
        </p:nvGraphicFramePr>
        <p:xfrm>
          <a:off x="457200" y="1935163"/>
          <a:ext cx="8229600" cy="43894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579597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251520" y="1268760"/>
            <a:ext cx="8712968" cy="1143000"/>
          </a:xfrm>
        </p:spPr>
        <p:txBody>
          <a:bodyPr>
            <a:normAutofit/>
          </a:bodyPr>
          <a:lstStyle/>
          <a:p>
            <a:pPr algn="ctr"/>
            <a:r>
              <a:rPr lang="en-US" sz="3200" b="1" dirty="0"/>
              <a:t>Factors that explain reduction of the use of </a:t>
            </a:r>
            <a:r>
              <a:rPr lang="en-US" sz="3200" b="1" dirty="0" smtClean="0"/>
              <a:t>prison: 3. Crime-reduction</a:t>
            </a:r>
            <a:endParaRPr lang="en-US" sz="3200" b="1" dirty="0"/>
          </a:p>
        </p:txBody>
      </p:sp>
      <p:sp>
        <p:nvSpPr>
          <p:cNvPr id="3" name="Contenidor de contingut 2"/>
          <p:cNvSpPr>
            <a:spLocks noGrp="1"/>
          </p:cNvSpPr>
          <p:nvPr>
            <p:ph idx="1"/>
          </p:nvPr>
        </p:nvSpPr>
        <p:spPr>
          <a:xfrm>
            <a:off x="467544" y="3068960"/>
            <a:ext cx="8229600" cy="3168352"/>
          </a:xfrm>
        </p:spPr>
        <p:txBody>
          <a:bodyPr/>
          <a:lstStyle/>
          <a:p>
            <a:r>
              <a:rPr lang="en-US" dirty="0" smtClean="0"/>
              <a:t>Although number of crimes detected by police has not suffered a big reduction, there are different data that show that some serious crimes –with more risk to produce pre-trial detention and prison sentences- have been reducing during  this period.</a:t>
            </a:r>
            <a:endParaRPr lang="en-US" dirty="0"/>
          </a:p>
        </p:txBody>
      </p:sp>
    </p:spTree>
    <p:extLst>
      <p:ext uri="{BB962C8B-B14F-4D97-AF65-F5344CB8AC3E}">
        <p14:creationId xmlns:p14="http://schemas.microsoft.com/office/powerpoint/2010/main" val="17855729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81854" y="908720"/>
            <a:ext cx="8229600" cy="1143000"/>
          </a:xfrm>
        </p:spPr>
        <p:txBody>
          <a:bodyPr>
            <a:normAutofit/>
          </a:bodyPr>
          <a:lstStyle/>
          <a:p>
            <a:pPr algn="ctr"/>
            <a:r>
              <a:rPr lang="en-US" sz="3200" b="1" dirty="0" smtClean="0"/>
              <a:t>Offences recorded. Spain (1980-2016). Number of offences per 100,000 inhabitants</a:t>
            </a:r>
            <a:endParaRPr lang="en-US" sz="3200" b="1" dirty="0"/>
          </a:p>
        </p:txBody>
      </p:sp>
      <p:graphicFrame>
        <p:nvGraphicFramePr>
          <p:cNvPr id="4" name="Contenidor de contingut 3"/>
          <p:cNvGraphicFramePr>
            <a:graphicFrameLocks noGrp="1"/>
          </p:cNvGraphicFramePr>
          <p:nvPr>
            <p:ph idx="1"/>
            <p:extLst>
              <p:ext uri="{D42A27DB-BD31-4B8C-83A1-F6EECF244321}">
                <p14:modId xmlns:p14="http://schemas.microsoft.com/office/powerpoint/2010/main" val="3890694434"/>
              </p:ext>
            </p:extLst>
          </p:nvPr>
        </p:nvGraphicFramePr>
        <p:xfrm>
          <a:off x="457200" y="1935163"/>
          <a:ext cx="8229600" cy="4230141"/>
        </p:xfrm>
        <a:graphic>
          <a:graphicData uri="http://schemas.openxmlformats.org/drawingml/2006/chart">
            <c:chart xmlns:c="http://schemas.openxmlformats.org/drawingml/2006/chart" xmlns:r="http://schemas.openxmlformats.org/officeDocument/2006/relationships" r:id="rId3"/>
          </a:graphicData>
        </a:graphic>
      </p:graphicFrame>
      <p:sp>
        <p:nvSpPr>
          <p:cNvPr id="5" name="QuadreDeText 4"/>
          <p:cNvSpPr txBox="1"/>
          <p:nvPr/>
        </p:nvSpPr>
        <p:spPr>
          <a:xfrm>
            <a:off x="934588" y="6163493"/>
            <a:ext cx="7776866" cy="461665"/>
          </a:xfrm>
          <a:prstGeom prst="rect">
            <a:avLst/>
          </a:prstGeom>
          <a:noFill/>
        </p:spPr>
        <p:txBody>
          <a:bodyPr wrap="square" rtlCol="0">
            <a:spAutoFit/>
          </a:bodyPr>
          <a:lstStyle/>
          <a:p>
            <a:r>
              <a:rPr lang="en-US" sz="1200" dirty="0" smtClean="0"/>
              <a:t>Source: Spanish Home Office; Catalan Home Office and </a:t>
            </a:r>
            <a:r>
              <a:rPr lang="es-ES" sz="1200" dirty="0" smtClean="0"/>
              <a:t>Redondo &amp; Garrido, </a:t>
            </a:r>
            <a:r>
              <a:rPr lang="es-ES" sz="1200" i="1" dirty="0"/>
              <a:t>Principios de Criminología</a:t>
            </a:r>
            <a:r>
              <a:rPr lang="es-ES" sz="1200" dirty="0"/>
              <a:t>, 4ª ed., 2013, p. 207.</a:t>
            </a:r>
            <a:r>
              <a:rPr lang="en-US" sz="1200" dirty="0" smtClean="0"/>
              <a:t>  </a:t>
            </a:r>
            <a:endParaRPr lang="en-US" sz="1200" dirty="0"/>
          </a:p>
        </p:txBody>
      </p:sp>
    </p:spTree>
    <p:extLst>
      <p:ext uri="{BB962C8B-B14F-4D97-AF65-F5344CB8AC3E}">
        <p14:creationId xmlns:p14="http://schemas.microsoft.com/office/powerpoint/2010/main" val="26555644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57200" y="704088"/>
            <a:ext cx="8229600" cy="780696"/>
          </a:xfrm>
        </p:spPr>
        <p:txBody>
          <a:bodyPr>
            <a:normAutofit/>
          </a:bodyPr>
          <a:lstStyle/>
          <a:p>
            <a:pPr algn="ctr"/>
            <a:r>
              <a:rPr lang="en-US" sz="3200" b="1" dirty="0" smtClean="0"/>
              <a:t>Evolution of 4 crimes. Spain (1980-2015)</a:t>
            </a:r>
            <a:endParaRPr lang="en-US" sz="3200" b="1" dirty="0"/>
          </a:p>
        </p:txBody>
      </p:sp>
      <p:graphicFrame>
        <p:nvGraphicFramePr>
          <p:cNvPr id="4" name="Contenidor de contingut 3"/>
          <p:cNvGraphicFramePr>
            <a:graphicFrameLocks noGrp="1"/>
          </p:cNvGraphicFramePr>
          <p:nvPr>
            <p:ph idx="1"/>
            <p:extLst>
              <p:ext uri="{D42A27DB-BD31-4B8C-83A1-F6EECF244321}">
                <p14:modId xmlns:p14="http://schemas.microsoft.com/office/powerpoint/2010/main" val="862867085"/>
              </p:ext>
            </p:extLst>
          </p:nvPr>
        </p:nvGraphicFramePr>
        <p:xfrm>
          <a:off x="705392" y="2636912"/>
          <a:ext cx="7776863" cy="3090292"/>
        </p:xfrm>
        <a:graphic>
          <a:graphicData uri="http://schemas.openxmlformats.org/drawingml/2006/table">
            <a:tbl>
              <a:tblPr firstRow="1" firstCol="1" bandRow="1">
                <a:tableStyleId>{5C22544A-7EE6-4342-B048-85BDC9FD1C3A}</a:tableStyleId>
              </a:tblPr>
              <a:tblGrid>
                <a:gridCol w="1944216"/>
                <a:gridCol w="936104"/>
                <a:gridCol w="936104"/>
                <a:gridCol w="1080120"/>
                <a:gridCol w="1008112"/>
                <a:gridCol w="864096"/>
                <a:gridCol w="1008111"/>
              </a:tblGrid>
              <a:tr h="593902">
                <a:tc>
                  <a:txBody>
                    <a:bodyPr/>
                    <a:lstStyle/>
                    <a:p>
                      <a:pPr>
                        <a:lnSpc>
                          <a:spcPct val="115000"/>
                        </a:lnSpc>
                        <a:spcAft>
                          <a:spcPts val="0"/>
                        </a:spcAft>
                      </a:pPr>
                      <a:r>
                        <a:rPr lang="en-GB" sz="2000" noProof="0" dirty="0" smtClean="0">
                          <a:effectLst/>
                        </a:rPr>
                        <a:t> </a:t>
                      </a:r>
                      <a:endParaRPr lang="en-GB" sz="2000" noProof="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000" noProof="0" dirty="0" smtClean="0">
                          <a:effectLst/>
                        </a:rPr>
                        <a:t>1990</a:t>
                      </a:r>
                      <a:endParaRPr lang="en-GB" sz="2000" noProof="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noProof="0" dirty="0" smtClean="0">
                          <a:effectLst/>
                        </a:rPr>
                        <a:t>1995</a:t>
                      </a:r>
                      <a:endParaRPr lang="en-GB" sz="2000" noProof="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noProof="0" dirty="0" smtClean="0">
                          <a:effectLst/>
                        </a:rPr>
                        <a:t>2000</a:t>
                      </a:r>
                      <a:endParaRPr lang="en-GB" sz="2000" noProof="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noProof="0" dirty="0" smtClean="0">
                          <a:effectLst/>
                        </a:rPr>
                        <a:t>2005</a:t>
                      </a:r>
                      <a:endParaRPr lang="en-GB" sz="2000" noProof="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noProof="0" dirty="0" smtClean="0">
                          <a:effectLst/>
                        </a:rPr>
                        <a:t>2010</a:t>
                      </a:r>
                      <a:endParaRPr lang="en-GB" sz="2000" noProof="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noProof="0" dirty="0" smtClean="0">
                          <a:effectLst/>
                        </a:rPr>
                        <a:t>2015</a:t>
                      </a:r>
                      <a:endParaRPr lang="en-GB" sz="2000" noProof="0" dirty="0">
                        <a:effectLst/>
                        <a:latin typeface="Calibri"/>
                        <a:ea typeface="Calibri"/>
                        <a:cs typeface="Times New Roman"/>
                      </a:endParaRPr>
                    </a:p>
                  </a:txBody>
                  <a:tcPr marL="68580" marR="68580" marT="0" marB="0" anchor="ctr"/>
                </a:tc>
              </a:tr>
              <a:tr h="593902">
                <a:tc>
                  <a:txBody>
                    <a:bodyPr/>
                    <a:lstStyle/>
                    <a:p>
                      <a:pPr>
                        <a:lnSpc>
                          <a:spcPct val="115000"/>
                        </a:lnSpc>
                        <a:spcAft>
                          <a:spcPts val="0"/>
                        </a:spcAft>
                      </a:pPr>
                      <a:r>
                        <a:rPr kumimoji="0" lang="en-GB" sz="2000" b="1" kern="1200" noProof="0" dirty="0" smtClean="0">
                          <a:solidFill>
                            <a:schemeClr val="lt1"/>
                          </a:solidFill>
                          <a:effectLst/>
                          <a:latin typeface="+mn-lt"/>
                          <a:ea typeface="+mn-ea"/>
                          <a:cs typeface="+mn-cs"/>
                        </a:rPr>
                        <a:t>MURDER</a:t>
                      </a:r>
                      <a:endParaRPr kumimoji="0" lang="en-GB" sz="2000" b="1" kern="1200" noProof="0" dirty="0">
                        <a:solidFill>
                          <a:schemeClr val="lt1"/>
                        </a:solidFill>
                        <a:effectLst/>
                        <a:latin typeface="+mn-lt"/>
                        <a:ea typeface="+mn-ea"/>
                        <a:cs typeface="+mn-cs"/>
                      </a:endParaRPr>
                    </a:p>
                  </a:txBody>
                  <a:tcPr marL="68580" marR="68580" marT="0" marB="0" anchor="ctr"/>
                </a:tc>
                <a:tc>
                  <a:txBody>
                    <a:bodyPr/>
                    <a:lstStyle/>
                    <a:p>
                      <a:pPr algn="ctr">
                        <a:lnSpc>
                          <a:spcPct val="115000"/>
                        </a:lnSpc>
                        <a:spcAft>
                          <a:spcPts val="0"/>
                        </a:spcAft>
                      </a:pPr>
                      <a:r>
                        <a:rPr lang="en-GB" sz="2000" noProof="0" dirty="0" smtClean="0">
                          <a:effectLst/>
                        </a:rPr>
                        <a:t>-</a:t>
                      </a:r>
                      <a:endParaRPr lang="en-GB" sz="2000" noProof="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noProof="0" dirty="0" smtClean="0">
                          <a:effectLst/>
                        </a:rPr>
                        <a:t>1</a:t>
                      </a:r>
                      <a:endParaRPr lang="en-GB" sz="2000" noProof="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noProof="0" dirty="0" smtClean="0">
                          <a:effectLst/>
                        </a:rPr>
                        <a:t>1,2</a:t>
                      </a:r>
                      <a:endParaRPr lang="en-GB" sz="2000" noProof="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noProof="0" dirty="0" smtClean="0">
                          <a:effectLst/>
                        </a:rPr>
                        <a:t>1,2</a:t>
                      </a:r>
                      <a:endParaRPr lang="en-GB" sz="2000" noProof="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noProof="0" dirty="0" smtClean="0">
                          <a:effectLst/>
                        </a:rPr>
                        <a:t>0,85</a:t>
                      </a:r>
                      <a:endParaRPr lang="en-GB" sz="2000" noProof="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noProof="0" dirty="0" smtClean="0">
                          <a:effectLst/>
                        </a:rPr>
                        <a:t>0,62</a:t>
                      </a:r>
                      <a:endParaRPr lang="en-GB" sz="2000" noProof="0" dirty="0">
                        <a:effectLst/>
                        <a:latin typeface="Calibri"/>
                        <a:ea typeface="Calibri"/>
                        <a:cs typeface="Times New Roman"/>
                      </a:endParaRPr>
                    </a:p>
                  </a:txBody>
                  <a:tcPr marL="68580" marR="68580" marT="0" marB="0" anchor="ctr"/>
                </a:tc>
              </a:tr>
              <a:tr h="593902">
                <a:tc>
                  <a:txBody>
                    <a:bodyPr/>
                    <a:lstStyle/>
                    <a:p>
                      <a:pPr>
                        <a:lnSpc>
                          <a:spcPct val="115000"/>
                        </a:lnSpc>
                        <a:spcAft>
                          <a:spcPts val="0"/>
                        </a:spcAft>
                      </a:pPr>
                      <a:r>
                        <a:rPr kumimoji="0" lang="en-GB" sz="2000" b="1" kern="1200" noProof="0" dirty="0" smtClean="0">
                          <a:solidFill>
                            <a:schemeClr val="lt1"/>
                          </a:solidFill>
                          <a:effectLst/>
                          <a:latin typeface="+mn-lt"/>
                          <a:ea typeface="+mn-ea"/>
                          <a:cs typeface="+mn-cs"/>
                        </a:rPr>
                        <a:t>RAPE</a:t>
                      </a:r>
                      <a:endParaRPr kumimoji="0" lang="en-GB" sz="2000" b="1" kern="1200" noProof="0" dirty="0">
                        <a:solidFill>
                          <a:schemeClr val="lt1"/>
                        </a:solidFill>
                        <a:effectLst/>
                        <a:latin typeface="+mn-lt"/>
                        <a:ea typeface="+mn-ea"/>
                        <a:cs typeface="+mn-cs"/>
                      </a:endParaRPr>
                    </a:p>
                  </a:txBody>
                  <a:tcPr marL="68580" marR="68580" marT="0" marB="0" anchor="ctr"/>
                </a:tc>
                <a:tc>
                  <a:txBody>
                    <a:bodyPr/>
                    <a:lstStyle/>
                    <a:p>
                      <a:pPr algn="ctr">
                        <a:lnSpc>
                          <a:spcPct val="115000"/>
                        </a:lnSpc>
                        <a:spcAft>
                          <a:spcPts val="0"/>
                        </a:spcAft>
                      </a:pPr>
                      <a:r>
                        <a:rPr lang="en-GB" sz="2000" noProof="0" dirty="0" smtClean="0">
                          <a:effectLst/>
                        </a:rPr>
                        <a:t>4,6</a:t>
                      </a:r>
                      <a:endParaRPr lang="en-GB" sz="2000" noProof="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noProof="0" dirty="0" smtClean="0">
                          <a:effectLst/>
                        </a:rPr>
                        <a:t>4,3</a:t>
                      </a:r>
                      <a:endParaRPr lang="en-GB" sz="2000" noProof="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noProof="0" dirty="0" smtClean="0">
                          <a:effectLst/>
                        </a:rPr>
                        <a:t>4</a:t>
                      </a:r>
                      <a:endParaRPr lang="en-GB" sz="2000" noProof="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noProof="0" dirty="0" smtClean="0">
                          <a:effectLst/>
                        </a:rPr>
                        <a:t>5</a:t>
                      </a:r>
                      <a:endParaRPr lang="en-GB" sz="2000" noProof="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noProof="0" dirty="0" smtClean="0">
                          <a:effectLst/>
                        </a:rPr>
                        <a:t>-</a:t>
                      </a:r>
                      <a:endParaRPr lang="en-GB" sz="2000" noProof="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noProof="0" dirty="0" smtClean="0">
                          <a:effectLst/>
                        </a:rPr>
                        <a:t>-</a:t>
                      </a:r>
                      <a:endParaRPr lang="en-GB" sz="2000" noProof="0" dirty="0">
                        <a:effectLst/>
                        <a:latin typeface="Calibri"/>
                        <a:ea typeface="Calibri"/>
                        <a:cs typeface="Times New Roman"/>
                      </a:endParaRPr>
                    </a:p>
                  </a:txBody>
                  <a:tcPr marL="68580" marR="68580" marT="0" marB="0" anchor="ctr"/>
                </a:tc>
              </a:tr>
              <a:tr h="714684">
                <a:tc>
                  <a:txBody>
                    <a:bodyPr/>
                    <a:lstStyle/>
                    <a:p>
                      <a:pPr>
                        <a:lnSpc>
                          <a:spcPct val="115000"/>
                        </a:lnSpc>
                        <a:spcAft>
                          <a:spcPts val="0"/>
                        </a:spcAft>
                      </a:pPr>
                      <a:r>
                        <a:rPr kumimoji="0" lang="en-GB" sz="2000" b="1" kern="1200" noProof="0" dirty="0" smtClean="0">
                          <a:solidFill>
                            <a:schemeClr val="lt1"/>
                          </a:solidFill>
                          <a:effectLst/>
                          <a:latin typeface="+mn-lt"/>
                          <a:ea typeface="+mn-ea"/>
                          <a:cs typeface="+mn-cs"/>
                        </a:rPr>
                        <a:t>ROBBERY</a:t>
                      </a:r>
                      <a:endParaRPr kumimoji="0" lang="en-GB" sz="2000" b="1" kern="1200" noProof="0" dirty="0">
                        <a:solidFill>
                          <a:schemeClr val="lt1"/>
                        </a:solidFill>
                        <a:effectLst/>
                        <a:latin typeface="+mn-lt"/>
                        <a:ea typeface="+mn-ea"/>
                        <a:cs typeface="+mn-cs"/>
                      </a:endParaRPr>
                    </a:p>
                  </a:txBody>
                  <a:tcPr marL="68580" marR="68580" marT="0" marB="0" anchor="ctr"/>
                </a:tc>
                <a:tc>
                  <a:txBody>
                    <a:bodyPr/>
                    <a:lstStyle/>
                    <a:p>
                      <a:pPr algn="ctr">
                        <a:lnSpc>
                          <a:spcPct val="115000"/>
                        </a:lnSpc>
                        <a:spcAft>
                          <a:spcPts val="0"/>
                        </a:spcAft>
                      </a:pPr>
                      <a:r>
                        <a:rPr lang="en-GB" sz="2000" noProof="0" dirty="0" smtClean="0">
                          <a:effectLst/>
                        </a:rPr>
                        <a:t>276</a:t>
                      </a:r>
                      <a:endParaRPr lang="en-GB" sz="2000" noProof="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noProof="0" dirty="0" smtClean="0">
                          <a:effectLst/>
                        </a:rPr>
                        <a:t>219</a:t>
                      </a:r>
                      <a:endParaRPr lang="en-GB" sz="2000" noProof="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noProof="0" dirty="0" smtClean="0">
                          <a:effectLst/>
                        </a:rPr>
                        <a:t>234</a:t>
                      </a:r>
                      <a:endParaRPr lang="en-GB" sz="2000" noProof="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noProof="0" dirty="0" smtClean="0">
                          <a:effectLst/>
                        </a:rPr>
                        <a:t>207</a:t>
                      </a:r>
                      <a:endParaRPr lang="en-GB" sz="2000" noProof="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noProof="0" dirty="0" smtClean="0">
                          <a:effectLst/>
                        </a:rPr>
                        <a:t>212</a:t>
                      </a:r>
                      <a:endParaRPr lang="en-GB" sz="2000" noProof="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noProof="0" dirty="0" smtClean="0">
                          <a:effectLst/>
                        </a:rPr>
                        <a:t>136</a:t>
                      </a:r>
                      <a:endParaRPr lang="en-GB" sz="2000" noProof="0" dirty="0">
                        <a:effectLst/>
                        <a:latin typeface="Calibri"/>
                        <a:ea typeface="Calibri"/>
                        <a:cs typeface="Times New Roman"/>
                      </a:endParaRPr>
                    </a:p>
                  </a:txBody>
                  <a:tcPr marL="68580" marR="68580" marT="0" marB="0" anchor="ctr"/>
                </a:tc>
              </a:tr>
              <a:tr h="593902">
                <a:tc>
                  <a:txBody>
                    <a:bodyPr/>
                    <a:lstStyle/>
                    <a:p>
                      <a:pPr>
                        <a:lnSpc>
                          <a:spcPct val="115000"/>
                        </a:lnSpc>
                        <a:spcAft>
                          <a:spcPts val="0"/>
                        </a:spcAft>
                      </a:pPr>
                      <a:r>
                        <a:rPr kumimoji="0" lang="en-GB" sz="2000" b="1" kern="1200" noProof="0" dirty="0" smtClean="0">
                          <a:solidFill>
                            <a:schemeClr val="lt1"/>
                          </a:solidFill>
                          <a:effectLst/>
                          <a:latin typeface="+mn-lt"/>
                          <a:ea typeface="+mn-ea"/>
                          <a:cs typeface="+mn-cs"/>
                        </a:rPr>
                        <a:t>BURGLARY</a:t>
                      </a:r>
                      <a:endParaRPr kumimoji="0" lang="en-GB" sz="2000" b="1" kern="1200" noProof="0" dirty="0">
                        <a:solidFill>
                          <a:schemeClr val="lt1"/>
                        </a:solidFill>
                        <a:effectLst/>
                        <a:latin typeface="+mn-lt"/>
                        <a:ea typeface="+mn-ea"/>
                        <a:cs typeface="+mn-cs"/>
                      </a:endParaRPr>
                    </a:p>
                  </a:txBody>
                  <a:tcPr marL="68580" marR="68580" marT="0" marB="0" anchor="ctr"/>
                </a:tc>
                <a:tc>
                  <a:txBody>
                    <a:bodyPr/>
                    <a:lstStyle/>
                    <a:p>
                      <a:pPr algn="ctr">
                        <a:lnSpc>
                          <a:spcPct val="115000"/>
                        </a:lnSpc>
                        <a:spcAft>
                          <a:spcPts val="0"/>
                        </a:spcAft>
                      </a:pPr>
                      <a:r>
                        <a:rPr lang="en-GB" sz="2000" noProof="0" dirty="0" smtClean="0">
                          <a:effectLst/>
                        </a:rPr>
                        <a:t>-</a:t>
                      </a:r>
                      <a:endParaRPr lang="en-GB" sz="2000" noProof="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noProof="0" dirty="0" smtClean="0">
                          <a:effectLst/>
                        </a:rPr>
                        <a:t>212</a:t>
                      </a:r>
                      <a:endParaRPr lang="en-GB" sz="2000" noProof="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noProof="0" dirty="0" smtClean="0">
                          <a:effectLst/>
                        </a:rPr>
                        <a:t>-</a:t>
                      </a:r>
                      <a:endParaRPr lang="en-GB" sz="2000" noProof="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noProof="0" dirty="0" smtClean="0">
                          <a:effectLst/>
                        </a:rPr>
                        <a:t>188</a:t>
                      </a:r>
                      <a:endParaRPr lang="en-GB" sz="2000" noProof="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noProof="0" dirty="0" smtClean="0">
                          <a:effectLst/>
                        </a:rPr>
                        <a:t>237</a:t>
                      </a:r>
                      <a:endParaRPr lang="en-GB" sz="2000" noProof="0" dirty="0">
                        <a:effectLst/>
                        <a:latin typeface="Calibri"/>
                        <a:ea typeface="Calibri"/>
                        <a:cs typeface="Times New Roman"/>
                      </a:endParaRPr>
                    </a:p>
                  </a:txBody>
                  <a:tcPr marL="68580" marR="68580" marT="0" marB="0" anchor="ctr"/>
                </a:tc>
                <a:tc>
                  <a:txBody>
                    <a:bodyPr/>
                    <a:lstStyle/>
                    <a:p>
                      <a:pPr algn="ctr">
                        <a:lnSpc>
                          <a:spcPct val="115000"/>
                        </a:lnSpc>
                        <a:spcAft>
                          <a:spcPts val="0"/>
                        </a:spcAft>
                      </a:pPr>
                      <a:r>
                        <a:rPr lang="en-GB" sz="2000" noProof="0" dirty="0" smtClean="0">
                          <a:effectLst/>
                        </a:rPr>
                        <a:t>243</a:t>
                      </a:r>
                      <a:endParaRPr lang="en-GB" sz="2000" noProof="0" dirty="0">
                        <a:effectLst/>
                        <a:latin typeface="Calibri"/>
                        <a:ea typeface="Calibri"/>
                        <a:cs typeface="Times New Roman"/>
                      </a:endParaRPr>
                    </a:p>
                  </a:txBody>
                  <a:tcPr marL="68580" marR="68580" marT="0" marB="0" anchor="ctr"/>
                </a:tc>
              </a:tr>
            </a:tbl>
          </a:graphicData>
        </a:graphic>
      </p:graphicFrame>
      <p:sp>
        <p:nvSpPr>
          <p:cNvPr id="5" name="QuadreDeText 4"/>
          <p:cNvSpPr txBox="1"/>
          <p:nvPr/>
        </p:nvSpPr>
        <p:spPr>
          <a:xfrm>
            <a:off x="701067" y="1988840"/>
            <a:ext cx="6696744" cy="461665"/>
          </a:xfrm>
          <a:prstGeom prst="rect">
            <a:avLst/>
          </a:prstGeom>
          <a:noFill/>
        </p:spPr>
        <p:txBody>
          <a:bodyPr wrap="square" rtlCol="0">
            <a:spAutoFit/>
          </a:bodyPr>
          <a:lstStyle/>
          <a:p>
            <a:r>
              <a:rPr lang="en-US" sz="2400" dirty="0" smtClean="0"/>
              <a:t>Number of offences per  100,000 inhabitants</a:t>
            </a:r>
            <a:endParaRPr lang="en-US" sz="2400" dirty="0"/>
          </a:p>
        </p:txBody>
      </p:sp>
      <p:sp>
        <p:nvSpPr>
          <p:cNvPr id="6" name="QuadreDeText 5"/>
          <p:cNvSpPr txBox="1"/>
          <p:nvPr/>
        </p:nvSpPr>
        <p:spPr>
          <a:xfrm>
            <a:off x="683568" y="6340678"/>
            <a:ext cx="7416824" cy="369332"/>
          </a:xfrm>
          <a:prstGeom prst="rect">
            <a:avLst/>
          </a:prstGeom>
          <a:noFill/>
        </p:spPr>
        <p:txBody>
          <a:bodyPr wrap="square" rtlCol="0">
            <a:spAutoFit/>
          </a:bodyPr>
          <a:lstStyle/>
          <a:p>
            <a:r>
              <a:rPr lang="en-US" dirty="0" smtClean="0"/>
              <a:t>Sources: European Sourcebook and Spanish Home Office.</a:t>
            </a:r>
            <a:endParaRPr lang="en-US" dirty="0"/>
          </a:p>
        </p:txBody>
      </p:sp>
    </p:spTree>
    <p:extLst>
      <p:ext uri="{BB962C8B-B14F-4D97-AF65-F5344CB8AC3E}">
        <p14:creationId xmlns:p14="http://schemas.microsoft.com/office/powerpoint/2010/main" val="10907911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67544" y="908720"/>
            <a:ext cx="8229600" cy="722344"/>
          </a:xfrm>
        </p:spPr>
        <p:txBody>
          <a:bodyPr>
            <a:normAutofit/>
          </a:bodyPr>
          <a:lstStyle/>
          <a:p>
            <a:pPr algn="ctr"/>
            <a:r>
              <a:rPr lang="en-GB" sz="3200" b="1" dirty="0"/>
              <a:t>What future for imprisonment?</a:t>
            </a:r>
          </a:p>
        </p:txBody>
      </p:sp>
      <p:sp>
        <p:nvSpPr>
          <p:cNvPr id="3" name="Contenidor de contingut 2"/>
          <p:cNvSpPr>
            <a:spLocks noGrp="1"/>
          </p:cNvSpPr>
          <p:nvPr>
            <p:ph idx="1"/>
          </p:nvPr>
        </p:nvSpPr>
        <p:spPr/>
        <p:txBody>
          <a:bodyPr/>
          <a:lstStyle/>
          <a:p>
            <a:pPr marL="0" indent="0" algn="ctr">
              <a:buNone/>
            </a:pPr>
            <a:r>
              <a:rPr lang="en-GB" dirty="0" smtClean="0"/>
              <a:t>Not a very good future (I think)</a:t>
            </a:r>
          </a:p>
          <a:p>
            <a:endParaRPr lang="en-GB" dirty="0"/>
          </a:p>
          <a:p>
            <a:pPr lvl="1"/>
            <a:r>
              <a:rPr lang="en-GB" dirty="0" smtClean="0"/>
              <a:t>Imprisonment is not a very prestigious sentence, for  utilitarian and humanitarian reasons.</a:t>
            </a:r>
          </a:p>
          <a:p>
            <a:pPr lvl="1"/>
            <a:endParaRPr lang="en-GB" dirty="0"/>
          </a:p>
          <a:p>
            <a:pPr lvl="1"/>
            <a:r>
              <a:rPr lang="en-GB" dirty="0" smtClean="0"/>
              <a:t>It’s very expensive.</a:t>
            </a:r>
          </a:p>
          <a:p>
            <a:pPr lvl="1"/>
            <a:endParaRPr lang="en-GB" dirty="0"/>
          </a:p>
          <a:p>
            <a:pPr lvl="1"/>
            <a:r>
              <a:rPr lang="en-GB" dirty="0" smtClean="0"/>
              <a:t>It lose meaning when serious crimes are always less prevalent.</a:t>
            </a:r>
            <a:endParaRPr lang="en-GB" dirty="0"/>
          </a:p>
        </p:txBody>
      </p:sp>
    </p:spTree>
    <p:extLst>
      <p:ext uri="{BB962C8B-B14F-4D97-AF65-F5344CB8AC3E}">
        <p14:creationId xmlns:p14="http://schemas.microsoft.com/office/powerpoint/2010/main" val="12794066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57200" y="704088"/>
            <a:ext cx="8229600" cy="924712"/>
          </a:xfrm>
        </p:spPr>
        <p:txBody>
          <a:bodyPr>
            <a:normAutofit/>
          </a:bodyPr>
          <a:lstStyle/>
          <a:p>
            <a:pPr algn="ctr"/>
            <a:r>
              <a:rPr lang="en-GB" sz="3200" b="1" dirty="0"/>
              <a:t>But, in the </a:t>
            </a:r>
            <a:r>
              <a:rPr lang="en-GB" sz="3200" b="1" dirty="0" smtClean="0"/>
              <a:t>meantime:</a:t>
            </a:r>
            <a:endParaRPr lang="en-GB" sz="3200" b="1" dirty="0"/>
          </a:p>
        </p:txBody>
      </p:sp>
      <p:sp>
        <p:nvSpPr>
          <p:cNvPr id="3" name="Contenidor de contingut 2"/>
          <p:cNvSpPr>
            <a:spLocks noGrp="1"/>
          </p:cNvSpPr>
          <p:nvPr>
            <p:ph idx="1"/>
          </p:nvPr>
        </p:nvSpPr>
        <p:spPr/>
        <p:txBody>
          <a:bodyPr>
            <a:normAutofit lnSpcReduction="10000"/>
          </a:bodyPr>
          <a:lstStyle/>
          <a:p>
            <a:pPr marL="365760" lvl="1" indent="0" algn="ctr">
              <a:buNone/>
            </a:pPr>
            <a:r>
              <a:rPr lang="en-GB" dirty="0" smtClean="0"/>
              <a:t>Prisons (I think) are going to evolve to be more communitarian</a:t>
            </a:r>
          </a:p>
          <a:p>
            <a:pPr marL="365760" lvl="1" indent="0" algn="ctr">
              <a:buNone/>
            </a:pPr>
            <a:endParaRPr lang="en-GB" dirty="0"/>
          </a:p>
          <a:p>
            <a:pPr lvl="1"/>
            <a:r>
              <a:rPr lang="en-GB" dirty="0" smtClean="0"/>
              <a:t>Research underlines that maintaining social bonds during and after imprisonment is relevant for desistance, therefore:</a:t>
            </a:r>
          </a:p>
          <a:p>
            <a:pPr marL="393192" lvl="1" indent="0">
              <a:buNone/>
            </a:pPr>
            <a:endParaRPr lang="en-GB" dirty="0"/>
          </a:p>
          <a:p>
            <a:pPr lvl="2"/>
            <a:r>
              <a:rPr lang="en-GB" dirty="0"/>
              <a:t>Prisons will need the community to do their rehabilitative work (external sources for the motivation to change</a:t>
            </a:r>
            <a:r>
              <a:rPr lang="en-GB" dirty="0" smtClean="0"/>
              <a:t>)</a:t>
            </a:r>
          </a:p>
          <a:p>
            <a:pPr marL="667512" lvl="2" indent="0">
              <a:buNone/>
            </a:pPr>
            <a:endParaRPr lang="en-GB" dirty="0"/>
          </a:p>
          <a:p>
            <a:pPr lvl="2"/>
            <a:r>
              <a:rPr lang="en-GB" dirty="0" smtClean="0"/>
              <a:t>Policies aimed at putting resettlement as </a:t>
            </a:r>
            <a:r>
              <a:rPr lang="en-GB" dirty="0"/>
              <a:t>a</a:t>
            </a:r>
            <a:r>
              <a:rPr lang="en-GB" dirty="0" smtClean="0"/>
              <a:t> main concern of the prison system will be more prevalent</a:t>
            </a:r>
          </a:p>
          <a:p>
            <a:pPr lvl="1"/>
            <a:endParaRPr lang="en-GB" dirty="0"/>
          </a:p>
          <a:p>
            <a:pPr lvl="1"/>
            <a:endParaRPr lang="en-GB" dirty="0" smtClean="0"/>
          </a:p>
          <a:p>
            <a:pPr lvl="1"/>
            <a:endParaRPr lang="en-GB" dirty="0"/>
          </a:p>
          <a:p>
            <a:pPr lvl="1"/>
            <a:endParaRPr lang="en-GB" dirty="0"/>
          </a:p>
        </p:txBody>
      </p:sp>
    </p:spTree>
    <p:extLst>
      <p:ext uri="{BB962C8B-B14F-4D97-AF65-F5344CB8AC3E}">
        <p14:creationId xmlns:p14="http://schemas.microsoft.com/office/powerpoint/2010/main" val="41124616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539552" y="404664"/>
            <a:ext cx="8229600" cy="1143000"/>
          </a:xfrm>
        </p:spPr>
        <p:txBody>
          <a:bodyPr>
            <a:normAutofit/>
          </a:bodyPr>
          <a:lstStyle/>
          <a:p>
            <a:pPr algn="ctr"/>
            <a:r>
              <a:rPr lang="en-US" sz="3600" b="1" dirty="0" smtClean="0"/>
              <a:t>Outline</a:t>
            </a:r>
            <a:endParaRPr lang="en-US" sz="3600" b="1" dirty="0"/>
          </a:p>
        </p:txBody>
      </p:sp>
      <p:sp>
        <p:nvSpPr>
          <p:cNvPr id="3" name="Contenidor de contingut 2"/>
          <p:cNvSpPr>
            <a:spLocks noGrp="1"/>
          </p:cNvSpPr>
          <p:nvPr>
            <p:ph idx="1"/>
          </p:nvPr>
        </p:nvSpPr>
        <p:spPr/>
        <p:txBody>
          <a:bodyPr/>
          <a:lstStyle/>
          <a:p>
            <a:r>
              <a:rPr lang="en-US" dirty="0" smtClean="0"/>
              <a:t>Discuss the common way of measuring the use of imprisonment</a:t>
            </a:r>
          </a:p>
          <a:p>
            <a:pPr marL="0" indent="0">
              <a:buNone/>
            </a:pPr>
            <a:endParaRPr lang="en-US" dirty="0" smtClean="0"/>
          </a:p>
          <a:p>
            <a:r>
              <a:rPr lang="en-US" dirty="0" smtClean="0"/>
              <a:t>Explain the reduction of the use of imprisonment in Spain</a:t>
            </a:r>
          </a:p>
          <a:p>
            <a:endParaRPr lang="en-US" dirty="0" smtClean="0"/>
          </a:p>
          <a:p>
            <a:r>
              <a:rPr lang="en-US" dirty="0" smtClean="0"/>
              <a:t>What future for imprisonment?</a:t>
            </a:r>
          </a:p>
          <a:p>
            <a:endParaRPr lang="es-ES" dirty="0" smtClean="0"/>
          </a:p>
          <a:p>
            <a:pPr marL="0" indent="0">
              <a:buNone/>
            </a:pPr>
            <a:endParaRPr lang="es-ES" dirty="0" smtClean="0"/>
          </a:p>
        </p:txBody>
      </p:sp>
    </p:spTree>
    <p:extLst>
      <p:ext uri="{BB962C8B-B14F-4D97-AF65-F5344CB8AC3E}">
        <p14:creationId xmlns:p14="http://schemas.microsoft.com/office/powerpoint/2010/main" val="36829643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539552" y="980728"/>
            <a:ext cx="8229600" cy="722344"/>
          </a:xfrm>
        </p:spPr>
        <p:txBody>
          <a:bodyPr>
            <a:normAutofit/>
          </a:bodyPr>
          <a:lstStyle/>
          <a:p>
            <a:r>
              <a:rPr lang="en-GB" sz="3200" b="1" dirty="0"/>
              <a:t>Note</a:t>
            </a:r>
          </a:p>
        </p:txBody>
      </p:sp>
      <p:sp>
        <p:nvSpPr>
          <p:cNvPr id="3" name="Contenidor de contingut 2"/>
          <p:cNvSpPr>
            <a:spLocks noGrp="1"/>
          </p:cNvSpPr>
          <p:nvPr>
            <p:ph idx="1"/>
          </p:nvPr>
        </p:nvSpPr>
        <p:spPr/>
        <p:txBody>
          <a:bodyPr>
            <a:normAutofit lnSpcReduction="10000"/>
          </a:bodyPr>
          <a:lstStyle/>
          <a:p>
            <a:r>
              <a:rPr lang="en-GB" dirty="0" smtClean="0"/>
              <a:t>This presentation takes some ideas that appear in those papers that are forthcoming:</a:t>
            </a:r>
          </a:p>
          <a:p>
            <a:endParaRPr lang="en-GB" dirty="0" smtClean="0"/>
          </a:p>
          <a:p>
            <a:pPr lvl="1"/>
            <a:r>
              <a:rPr lang="en-GB" dirty="0"/>
              <a:t>Cid, J.; Andreu, A. (</a:t>
            </a:r>
            <a:r>
              <a:rPr lang="en-GB" i="1" dirty="0"/>
              <a:t>forthcoming</a:t>
            </a:r>
            <a:r>
              <a:rPr lang="en-GB" dirty="0"/>
              <a:t>). European criminal policy and Spanish prison practice: understanding confluences and gaps. In: T. </a:t>
            </a:r>
            <a:r>
              <a:rPr lang="en-GB" dirty="0" err="1"/>
              <a:t>Daems</a:t>
            </a:r>
            <a:r>
              <a:rPr lang="en-GB" dirty="0"/>
              <a:t>, L. Robert (</a:t>
            </a:r>
            <a:r>
              <a:rPr lang="en-GB" dirty="0" err="1"/>
              <a:t>eds</a:t>
            </a:r>
            <a:r>
              <a:rPr lang="en-GB" dirty="0"/>
              <a:t>) </a:t>
            </a:r>
            <a:r>
              <a:rPr lang="en-GB" i="1" dirty="0"/>
              <a:t>Europe in prisons. </a:t>
            </a:r>
            <a:r>
              <a:rPr lang="en-GB" dirty="0"/>
              <a:t>London: MacMillan</a:t>
            </a:r>
            <a:r>
              <a:rPr lang="en-GB" dirty="0" smtClean="0"/>
              <a:t>.</a:t>
            </a:r>
          </a:p>
          <a:p>
            <a:pPr lvl="1"/>
            <a:endParaRPr lang="es-ES" dirty="0"/>
          </a:p>
          <a:p>
            <a:pPr lvl="1"/>
            <a:r>
              <a:rPr lang="en-GB" dirty="0" smtClean="0"/>
              <a:t>Cid, J (</a:t>
            </a:r>
            <a:r>
              <a:rPr lang="en-GB" i="1" dirty="0"/>
              <a:t>f</a:t>
            </a:r>
            <a:r>
              <a:rPr lang="en-GB" i="1" dirty="0" smtClean="0"/>
              <a:t>orthcoming</a:t>
            </a:r>
            <a:r>
              <a:rPr lang="en-GB" dirty="0" smtClean="0"/>
              <a:t>). ¿Un </a:t>
            </a:r>
            <a:r>
              <a:rPr lang="en-GB" dirty="0" err="1" smtClean="0"/>
              <a:t>derecho</a:t>
            </a:r>
            <a:r>
              <a:rPr lang="en-GB" dirty="0" smtClean="0"/>
              <a:t> penal sin </a:t>
            </a:r>
            <a:r>
              <a:rPr lang="en-GB" dirty="0" err="1" smtClean="0"/>
              <a:t>pena</a:t>
            </a:r>
            <a:r>
              <a:rPr lang="en-GB" dirty="0" smtClean="0"/>
              <a:t> de </a:t>
            </a:r>
            <a:r>
              <a:rPr lang="en-GB" dirty="0" err="1" smtClean="0"/>
              <a:t>prisión</a:t>
            </a:r>
            <a:r>
              <a:rPr lang="en-GB" dirty="0" smtClean="0"/>
              <a:t>? In: J. Silva et al. (eds.). </a:t>
            </a:r>
            <a:r>
              <a:rPr lang="en-GB" i="1" dirty="0" err="1" smtClean="0"/>
              <a:t>Libro</a:t>
            </a:r>
            <a:r>
              <a:rPr lang="en-GB" i="1" dirty="0" smtClean="0"/>
              <a:t> </a:t>
            </a:r>
            <a:r>
              <a:rPr lang="en-GB" i="1" dirty="0" err="1" smtClean="0"/>
              <a:t>Homenaje</a:t>
            </a:r>
            <a:r>
              <a:rPr lang="en-GB" i="1" dirty="0" smtClean="0"/>
              <a:t> a Santiago Mir </a:t>
            </a:r>
            <a:r>
              <a:rPr lang="en-GB" i="1" dirty="0" err="1" smtClean="0"/>
              <a:t>Puig</a:t>
            </a:r>
            <a:r>
              <a:rPr lang="en-GB" dirty="0" smtClean="0"/>
              <a:t>. Barcelona.</a:t>
            </a:r>
            <a:endParaRPr lang="en-GB" dirty="0"/>
          </a:p>
        </p:txBody>
      </p:sp>
    </p:spTree>
    <p:extLst>
      <p:ext uri="{BB962C8B-B14F-4D97-AF65-F5344CB8AC3E}">
        <p14:creationId xmlns:p14="http://schemas.microsoft.com/office/powerpoint/2010/main" val="244594253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755576" y="548680"/>
            <a:ext cx="8157592" cy="648072"/>
          </a:xfrm>
        </p:spPr>
        <p:txBody>
          <a:bodyPr>
            <a:normAutofit/>
          </a:bodyPr>
          <a:lstStyle/>
          <a:p>
            <a:r>
              <a:rPr lang="en-GB" sz="3200" b="1" dirty="0"/>
              <a:t>References (main)</a:t>
            </a:r>
          </a:p>
        </p:txBody>
      </p:sp>
      <p:sp>
        <p:nvSpPr>
          <p:cNvPr id="3" name="Contenidor de contingut 2"/>
          <p:cNvSpPr>
            <a:spLocks noGrp="1"/>
          </p:cNvSpPr>
          <p:nvPr>
            <p:ph idx="1"/>
          </p:nvPr>
        </p:nvSpPr>
        <p:spPr>
          <a:xfrm>
            <a:off x="467544" y="1196752"/>
            <a:ext cx="8229600" cy="5661248"/>
          </a:xfrm>
        </p:spPr>
        <p:txBody>
          <a:bodyPr>
            <a:noAutofit/>
          </a:bodyPr>
          <a:lstStyle/>
          <a:p>
            <a:r>
              <a:rPr lang="en-US" sz="1000" dirty="0" err="1" smtClean="0"/>
              <a:t>AEBI</a:t>
            </a:r>
            <a:r>
              <a:rPr lang="en-US" sz="1000" dirty="0" smtClean="0"/>
              <a:t>/</a:t>
            </a:r>
            <a:r>
              <a:rPr lang="en-US" sz="1000" dirty="0" err="1" smtClean="0"/>
              <a:t>DELGRANDE</a:t>
            </a:r>
            <a:r>
              <a:rPr lang="en-US" sz="1000" dirty="0" smtClean="0"/>
              <a:t>/</a:t>
            </a:r>
            <a:r>
              <a:rPr lang="en-US" sz="1000" dirty="0" err="1" smtClean="0"/>
              <a:t>MARGUET</a:t>
            </a:r>
            <a:r>
              <a:rPr lang="en-US" sz="1000" dirty="0" smtClean="0"/>
              <a:t> (2015)  “Have community sanctions and measures widened the net of the European criminal justice systems?”, </a:t>
            </a:r>
            <a:r>
              <a:rPr lang="en-US" sz="1000" i="1" dirty="0" smtClean="0"/>
              <a:t>Punishment and Society</a:t>
            </a:r>
            <a:r>
              <a:rPr lang="en-US" sz="1000" dirty="0" smtClean="0"/>
              <a:t>,  vol. 17, n. 5</a:t>
            </a:r>
          </a:p>
          <a:p>
            <a:endParaRPr lang="en-US" sz="1000" dirty="0" smtClean="0"/>
          </a:p>
          <a:p>
            <a:r>
              <a:rPr lang="en-US" sz="1000" dirty="0" err="1" smtClean="0"/>
              <a:t>DÍEZ</a:t>
            </a:r>
            <a:r>
              <a:rPr lang="en-US" sz="1000" dirty="0" smtClean="0"/>
              <a:t> </a:t>
            </a:r>
            <a:r>
              <a:rPr lang="en-US" sz="1000" dirty="0" err="1" smtClean="0"/>
              <a:t>RIPOLLÉS</a:t>
            </a:r>
            <a:r>
              <a:rPr lang="en-US" sz="1000" dirty="0" smtClean="0"/>
              <a:t> (2011)  “La </a:t>
            </a:r>
            <a:r>
              <a:rPr lang="en-US" sz="1000" dirty="0" err="1" smtClean="0"/>
              <a:t>dimensión</a:t>
            </a:r>
            <a:r>
              <a:rPr lang="en-US" sz="1000" dirty="0" smtClean="0"/>
              <a:t> </a:t>
            </a:r>
            <a:r>
              <a:rPr lang="en-US" sz="1000" dirty="0" err="1" smtClean="0"/>
              <a:t>inclusión</a:t>
            </a:r>
            <a:r>
              <a:rPr lang="en-US" sz="1000" dirty="0" smtClean="0"/>
              <a:t>/</a:t>
            </a:r>
            <a:r>
              <a:rPr lang="en-US" sz="1000" dirty="0" err="1" smtClean="0"/>
              <a:t>exclusión</a:t>
            </a:r>
            <a:r>
              <a:rPr lang="en-US" sz="1000" dirty="0" smtClean="0"/>
              <a:t> social </a:t>
            </a:r>
            <a:r>
              <a:rPr lang="en-US" sz="1000" dirty="0" err="1" smtClean="0"/>
              <a:t>como</a:t>
            </a:r>
            <a:r>
              <a:rPr lang="en-US" sz="1000" dirty="0" smtClean="0"/>
              <a:t> </a:t>
            </a:r>
            <a:r>
              <a:rPr lang="en-US" sz="1000" dirty="0" err="1" smtClean="0"/>
              <a:t>guía</a:t>
            </a:r>
            <a:r>
              <a:rPr lang="en-US" sz="1000" dirty="0" smtClean="0"/>
              <a:t> de la </a:t>
            </a:r>
            <a:r>
              <a:rPr lang="en-US" sz="1000" dirty="0" err="1" smtClean="0"/>
              <a:t>política</a:t>
            </a:r>
            <a:r>
              <a:rPr lang="en-US" sz="1000" dirty="0" smtClean="0"/>
              <a:t> criminal </a:t>
            </a:r>
            <a:r>
              <a:rPr lang="en-US" sz="1000" dirty="0" err="1" smtClean="0"/>
              <a:t>comprada</a:t>
            </a:r>
            <a:r>
              <a:rPr lang="en-US" sz="1000" dirty="0" smtClean="0"/>
              <a:t>”, </a:t>
            </a:r>
            <a:r>
              <a:rPr lang="en-US" sz="1000" i="1" dirty="0" err="1" smtClean="0"/>
              <a:t>Revista</a:t>
            </a:r>
            <a:r>
              <a:rPr lang="en-US" sz="1000" i="1" dirty="0" smtClean="0"/>
              <a:t> </a:t>
            </a:r>
            <a:r>
              <a:rPr lang="en-US" sz="1000" i="1" dirty="0" err="1" smtClean="0"/>
              <a:t>electrónica</a:t>
            </a:r>
            <a:r>
              <a:rPr lang="en-US" sz="1000" i="1" dirty="0" smtClean="0"/>
              <a:t> de </a:t>
            </a:r>
            <a:r>
              <a:rPr lang="en-US" sz="1000" i="1" dirty="0" err="1" smtClean="0"/>
              <a:t>ciencia</a:t>
            </a:r>
            <a:r>
              <a:rPr lang="en-US" sz="1000" i="1" dirty="0" smtClean="0"/>
              <a:t> penal y </a:t>
            </a:r>
            <a:r>
              <a:rPr lang="en-US" sz="1000" i="1" dirty="0" err="1" smtClean="0"/>
              <a:t>criminología</a:t>
            </a:r>
            <a:r>
              <a:rPr lang="en-US" sz="1000" i="1" dirty="0" smtClean="0"/>
              <a:t>,, </a:t>
            </a:r>
            <a:r>
              <a:rPr lang="en-US" sz="1000" dirty="0" smtClean="0"/>
              <a:t>vol.  13, art. 12</a:t>
            </a:r>
          </a:p>
          <a:p>
            <a:endParaRPr lang="en-US" sz="1000" dirty="0" smtClean="0"/>
          </a:p>
          <a:p>
            <a:r>
              <a:rPr lang="en-US" sz="1000" dirty="0" err="1" smtClean="0"/>
              <a:t>DURLAU</a:t>
            </a:r>
            <a:r>
              <a:rPr lang="en-US" sz="1000" dirty="0" smtClean="0"/>
              <a:t>/NAGIN (2011)  “Imprisonment and crime. Can both be reduced?”, </a:t>
            </a:r>
            <a:r>
              <a:rPr lang="en-US" sz="1000" i="1" dirty="0" smtClean="0"/>
              <a:t>Criminology and public policy, </a:t>
            </a:r>
            <a:r>
              <a:rPr lang="en-US" sz="1000" dirty="0" smtClean="0"/>
              <a:t>vol. 10, n. 1, p. 14.</a:t>
            </a:r>
          </a:p>
          <a:p>
            <a:endParaRPr lang="en-US" sz="1000" dirty="0" smtClean="0"/>
          </a:p>
          <a:p>
            <a:r>
              <a:rPr lang="en-US" sz="1000" dirty="0" smtClean="0"/>
              <a:t>EISNER (2003)  “Long-term historical trends in violent crime”, </a:t>
            </a:r>
            <a:r>
              <a:rPr lang="en-US" sz="1000" i="1" dirty="0" smtClean="0"/>
              <a:t>Crime and Justice</a:t>
            </a:r>
            <a:r>
              <a:rPr lang="en-US" sz="1000" dirty="0" smtClean="0"/>
              <a:t>, 30, pp. 83 y ss.</a:t>
            </a:r>
          </a:p>
          <a:p>
            <a:endParaRPr lang="en-US" sz="1000" dirty="0" smtClean="0"/>
          </a:p>
          <a:p>
            <a:r>
              <a:rPr lang="en-US" sz="1000" dirty="0" smtClean="0"/>
              <a:t>NAGIN/CULLEN/JONSON, (2009) “Imprisonment and reoffending”, </a:t>
            </a:r>
            <a:r>
              <a:rPr lang="en-US" sz="1000" i="1" dirty="0" smtClean="0"/>
              <a:t>Crime and Justice</a:t>
            </a:r>
            <a:r>
              <a:rPr lang="en-US" sz="1000" dirty="0" smtClean="0"/>
              <a:t>, vol. 38,  n. 1, </a:t>
            </a:r>
          </a:p>
          <a:p>
            <a:pPr marL="0" indent="0">
              <a:buNone/>
            </a:pPr>
            <a:endParaRPr lang="en-US" sz="1000" dirty="0" smtClean="0"/>
          </a:p>
          <a:p>
            <a:r>
              <a:rPr lang="en-US" sz="1000" dirty="0" smtClean="0"/>
              <a:t>SAMPSON/</a:t>
            </a:r>
            <a:r>
              <a:rPr lang="en-US" sz="1000" dirty="0" err="1" smtClean="0"/>
              <a:t>LAUB</a:t>
            </a:r>
            <a:r>
              <a:rPr lang="en-US" sz="1000" dirty="0" smtClean="0"/>
              <a:t> (1003)  </a:t>
            </a:r>
            <a:r>
              <a:rPr lang="en-US" sz="1000" i="1" dirty="0" smtClean="0"/>
              <a:t>Crime in the making. Pathways and turning points through life. </a:t>
            </a:r>
            <a:r>
              <a:rPr lang="en-US" sz="1000" dirty="0" smtClean="0"/>
              <a:t>Harvard University Press</a:t>
            </a:r>
            <a:r>
              <a:rPr lang="en-US" sz="1000" i="1" dirty="0" smtClean="0"/>
              <a:t>.</a:t>
            </a:r>
            <a:r>
              <a:rPr lang="en-US" sz="1000" dirty="0" smtClean="0"/>
              <a:t>, </a:t>
            </a:r>
          </a:p>
          <a:p>
            <a:pPr marL="0" indent="0">
              <a:buNone/>
            </a:pPr>
            <a:endParaRPr lang="en-US" sz="1000" dirty="0" smtClean="0"/>
          </a:p>
          <a:p>
            <a:r>
              <a:rPr lang="en-US" sz="1000" dirty="0" err="1" smtClean="0"/>
              <a:t>PETERSILIA</a:t>
            </a:r>
            <a:r>
              <a:rPr lang="en-US" sz="1000" dirty="0" smtClean="0"/>
              <a:t>,( 2003)  </a:t>
            </a:r>
            <a:r>
              <a:rPr lang="en-US" sz="1000" i="1" dirty="0" smtClean="0"/>
              <a:t>When prisoners come home. Parole and prisoner reentry, </a:t>
            </a:r>
            <a:r>
              <a:rPr lang="en-US" sz="1000" dirty="0" smtClean="0"/>
              <a:t>Oxford University Press, RAPHAEL/STOLL (</a:t>
            </a:r>
            <a:r>
              <a:rPr lang="en-US" sz="1000" dirty="0" err="1" smtClean="0"/>
              <a:t>Eds</a:t>
            </a:r>
            <a:r>
              <a:rPr lang="en-US" sz="1000" dirty="0" smtClean="0"/>
              <a:t>). </a:t>
            </a:r>
            <a:r>
              <a:rPr lang="en-US" sz="1000" i="1" dirty="0" smtClean="0"/>
              <a:t>Do prisons make us safer? </a:t>
            </a:r>
            <a:r>
              <a:rPr lang="en-US" sz="1000" dirty="0" smtClean="0"/>
              <a:t>Russell Sage Foundation</a:t>
            </a:r>
          </a:p>
          <a:p>
            <a:endParaRPr lang="en-US" sz="1000" dirty="0" smtClean="0"/>
          </a:p>
          <a:p>
            <a:r>
              <a:rPr lang="en-US" sz="1000" dirty="0" err="1" smtClean="0"/>
              <a:t>SHAPLAND</a:t>
            </a:r>
            <a:r>
              <a:rPr lang="en-US" sz="1000" dirty="0" smtClean="0"/>
              <a:t>/</a:t>
            </a:r>
            <a:r>
              <a:rPr lang="en-US" sz="1000" dirty="0" err="1" smtClean="0"/>
              <a:t>FARRALL</a:t>
            </a:r>
            <a:r>
              <a:rPr lang="en-US" sz="1000" dirty="0" smtClean="0"/>
              <a:t>/BOTTOMS (</a:t>
            </a:r>
            <a:r>
              <a:rPr lang="en-US" sz="1000" dirty="0" err="1" smtClean="0"/>
              <a:t>eds</a:t>
            </a:r>
            <a:r>
              <a:rPr lang="en-US" sz="1000" dirty="0" smtClean="0"/>
              <a:t>)  (2016), Global perspectives on desistance. Routledge</a:t>
            </a:r>
          </a:p>
          <a:p>
            <a:pPr marL="0" indent="0">
              <a:buNone/>
            </a:pPr>
            <a:endParaRPr lang="en-US" sz="1000" dirty="0" smtClean="0"/>
          </a:p>
          <a:p>
            <a:r>
              <a:rPr lang="en-US" sz="1000" dirty="0" smtClean="0"/>
              <a:t> </a:t>
            </a:r>
            <a:r>
              <a:rPr lang="en-US" sz="1000" dirty="0" err="1" smtClean="0"/>
              <a:t>TONRY</a:t>
            </a:r>
            <a:r>
              <a:rPr lang="en-US" sz="1000" dirty="0" smtClean="0"/>
              <a:t> (ed.), 2004) </a:t>
            </a:r>
            <a:r>
              <a:rPr lang="en-US" sz="1000" i="1" dirty="0" smtClean="0"/>
              <a:t>The future of imprisonment</a:t>
            </a:r>
            <a:r>
              <a:rPr lang="en-US" sz="1000" dirty="0" smtClean="0"/>
              <a:t>, Oxford University Press, </a:t>
            </a:r>
          </a:p>
          <a:p>
            <a:endParaRPr lang="en-US" sz="1000" dirty="0" smtClean="0"/>
          </a:p>
          <a:p>
            <a:r>
              <a:rPr lang="en-US" sz="1000" dirty="0" err="1" smtClean="0"/>
              <a:t>TONRY</a:t>
            </a:r>
            <a:r>
              <a:rPr lang="en-US" sz="1000" dirty="0" smtClean="0"/>
              <a:t>, (2014) “Why crime rates are falling throughout the western world”, </a:t>
            </a:r>
            <a:r>
              <a:rPr lang="en-US" sz="1000" i="1" dirty="0" smtClean="0"/>
              <a:t>Crime and Justice, </a:t>
            </a:r>
            <a:r>
              <a:rPr lang="en-US" sz="1000" dirty="0" err="1" smtClean="0"/>
              <a:t>vol</a:t>
            </a:r>
            <a:r>
              <a:rPr lang="en-US" sz="1000" i="1" dirty="0" smtClean="0"/>
              <a:t>  </a:t>
            </a:r>
            <a:r>
              <a:rPr lang="en-US" sz="1000" dirty="0" smtClean="0"/>
              <a:t>43, n. 1, </a:t>
            </a:r>
          </a:p>
          <a:p>
            <a:endParaRPr lang="en-US" sz="1000" dirty="0" smtClean="0"/>
          </a:p>
          <a:p>
            <a:r>
              <a:rPr lang="en-US" sz="1000" dirty="0" smtClean="0"/>
              <a:t>TRAVIS (2005 ) </a:t>
            </a:r>
            <a:r>
              <a:rPr lang="en-US" sz="1000" i="1" dirty="0" smtClean="0"/>
              <a:t>But they all come back. Facing the challenges of prisoner reentry</a:t>
            </a:r>
            <a:r>
              <a:rPr lang="en-US" sz="1000" dirty="0" smtClean="0"/>
              <a:t>, The Urban Institute Press,, </a:t>
            </a:r>
          </a:p>
          <a:p>
            <a:endParaRPr lang="en-US" sz="1000" dirty="0" smtClean="0"/>
          </a:p>
          <a:p>
            <a:r>
              <a:rPr lang="en-US" sz="1000" dirty="0" smtClean="0"/>
              <a:t>VAN </a:t>
            </a:r>
            <a:r>
              <a:rPr lang="en-US" sz="1000" dirty="0" err="1" smtClean="0"/>
              <a:t>ZYL</a:t>
            </a:r>
            <a:r>
              <a:rPr lang="en-US" sz="1000" dirty="0" smtClean="0"/>
              <a:t> SMIT/</a:t>
            </a:r>
            <a:r>
              <a:rPr lang="en-US" sz="1000" dirty="0" err="1" smtClean="0"/>
              <a:t>SNACKEN</a:t>
            </a:r>
            <a:r>
              <a:rPr lang="en-US" sz="1000" dirty="0" smtClean="0"/>
              <a:t> (2005) </a:t>
            </a:r>
            <a:r>
              <a:rPr lang="en-US" sz="1000" i="1" dirty="0" smtClean="0"/>
              <a:t>Principles of European prison law and policy. Penology and human rights. </a:t>
            </a:r>
            <a:r>
              <a:rPr lang="en-US" sz="1000" dirty="0" smtClean="0"/>
              <a:t>Oxford University Press</a:t>
            </a:r>
            <a:r>
              <a:rPr lang="en-US" sz="1000" i="1" dirty="0" smtClean="0"/>
              <a:t>, </a:t>
            </a:r>
          </a:p>
          <a:p>
            <a:endParaRPr lang="en-US" sz="1000" dirty="0" smtClean="0"/>
          </a:p>
          <a:p>
            <a:r>
              <a:rPr lang="en-US" sz="1000" dirty="0" err="1" smtClean="0"/>
              <a:t>VILLETTAZ</a:t>
            </a:r>
            <a:r>
              <a:rPr lang="en-US" sz="1000" dirty="0" smtClean="0"/>
              <a:t>/</a:t>
            </a:r>
            <a:r>
              <a:rPr lang="en-US" sz="1000" dirty="0" err="1" smtClean="0"/>
              <a:t>GILLIÉRON</a:t>
            </a:r>
            <a:r>
              <a:rPr lang="en-US" sz="1000" dirty="0" smtClean="0"/>
              <a:t>/</a:t>
            </a:r>
            <a:r>
              <a:rPr lang="en-US" sz="1000" dirty="0" err="1" smtClean="0"/>
              <a:t>KILLIAS</a:t>
            </a:r>
            <a:r>
              <a:rPr lang="en-US" sz="1000" dirty="0" smtClean="0"/>
              <a:t> (2014)  </a:t>
            </a:r>
            <a:r>
              <a:rPr lang="en-US" sz="1000" i="1" dirty="0" smtClean="0"/>
              <a:t>The effects on re-offending of custodial versus non-custodial sanctions</a:t>
            </a:r>
            <a:r>
              <a:rPr lang="en-US" sz="1000" dirty="0" smtClean="0"/>
              <a:t>. Swedish Council for Crime Prevention, 48 y </a:t>
            </a:r>
            <a:r>
              <a:rPr lang="en-US" sz="1000" dirty="0" err="1" smtClean="0"/>
              <a:t>ss</a:t>
            </a:r>
            <a:endParaRPr lang="en-US" sz="1000" dirty="0" smtClean="0"/>
          </a:p>
          <a:p>
            <a:pPr marL="0" indent="0">
              <a:buNone/>
            </a:pPr>
            <a:endParaRPr lang="ca-ES" sz="1000" dirty="0" smtClean="0"/>
          </a:p>
          <a:p>
            <a:r>
              <a:rPr lang="ca-ES" sz="1000" dirty="0" smtClean="0"/>
              <a:t>VON </a:t>
            </a:r>
            <a:r>
              <a:rPr lang="ca-ES" sz="1000" dirty="0" err="1" smtClean="0"/>
              <a:t>HIRSCH</a:t>
            </a:r>
            <a:r>
              <a:rPr lang="ca-ES" sz="1000" dirty="0" smtClean="0"/>
              <a:t>, (1993) </a:t>
            </a:r>
            <a:r>
              <a:rPr lang="ca-ES" sz="1000" i="1" dirty="0" err="1" smtClean="0"/>
              <a:t>Censure</a:t>
            </a:r>
            <a:r>
              <a:rPr lang="ca-ES" sz="1000" i="1" dirty="0" smtClean="0"/>
              <a:t> </a:t>
            </a:r>
            <a:r>
              <a:rPr lang="ca-ES" sz="1000" i="1" dirty="0" err="1" smtClean="0"/>
              <a:t>and</a:t>
            </a:r>
            <a:r>
              <a:rPr lang="ca-ES" sz="1000" i="1" dirty="0" smtClean="0"/>
              <a:t> sancions</a:t>
            </a:r>
            <a:r>
              <a:rPr lang="ca-ES" sz="1000" dirty="0" smtClean="0"/>
              <a:t>, </a:t>
            </a:r>
            <a:r>
              <a:rPr lang="ca-ES" sz="1000" dirty="0" err="1" smtClean="0"/>
              <a:t>Oxford</a:t>
            </a:r>
            <a:r>
              <a:rPr lang="ca-ES" sz="1000" dirty="0" smtClean="0"/>
              <a:t> University </a:t>
            </a:r>
            <a:r>
              <a:rPr lang="ca-ES" sz="1000" dirty="0" err="1" smtClean="0"/>
              <a:t>Press</a:t>
            </a:r>
            <a:r>
              <a:rPr lang="ca-ES" sz="1000" dirty="0" smtClean="0"/>
              <a:t>, 1993</a:t>
            </a:r>
            <a:endParaRPr lang="en-GB" sz="1000" dirty="0"/>
          </a:p>
        </p:txBody>
      </p:sp>
    </p:spTree>
    <p:extLst>
      <p:ext uri="{BB962C8B-B14F-4D97-AF65-F5344CB8AC3E}">
        <p14:creationId xmlns:p14="http://schemas.microsoft.com/office/powerpoint/2010/main" val="41082288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idor de contingut 2"/>
          <p:cNvSpPr>
            <a:spLocks noGrp="1"/>
          </p:cNvSpPr>
          <p:nvPr>
            <p:ph idx="1"/>
          </p:nvPr>
        </p:nvSpPr>
        <p:spPr/>
        <p:txBody>
          <a:bodyPr/>
          <a:lstStyle/>
          <a:p>
            <a:pPr algn="ctr"/>
            <a:endParaRPr lang="en-GB" dirty="0" smtClean="0"/>
          </a:p>
          <a:p>
            <a:pPr algn="ctr"/>
            <a:endParaRPr lang="en-GB" dirty="0"/>
          </a:p>
          <a:p>
            <a:pPr algn="ctr"/>
            <a:endParaRPr lang="en-GB" dirty="0" smtClean="0"/>
          </a:p>
          <a:p>
            <a:pPr marL="0" indent="0" algn="ctr">
              <a:buNone/>
            </a:pPr>
            <a:r>
              <a:rPr lang="en-GB" dirty="0" smtClean="0"/>
              <a:t>Many thanks for your attention</a:t>
            </a:r>
            <a:endParaRPr lang="en-GB" dirty="0"/>
          </a:p>
        </p:txBody>
      </p:sp>
    </p:spTree>
    <p:extLst>
      <p:ext uri="{BB962C8B-B14F-4D97-AF65-F5344CB8AC3E}">
        <p14:creationId xmlns:p14="http://schemas.microsoft.com/office/powerpoint/2010/main" val="29751085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67544" y="908720"/>
            <a:ext cx="8229600" cy="648072"/>
          </a:xfrm>
        </p:spPr>
        <p:txBody>
          <a:bodyPr>
            <a:noAutofit/>
          </a:bodyPr>
          <a:lstStyle/>
          <a:p>
            <a:pPr algn="ctr"/>
            <a:r>
              <a:rPr lang="en-US" sz="3200" b="1" dirty="0" smtClean="0"/>
              <a:t>How to measure the use of imprisonment?</a:t>
            </a:r>
            <a:endParaRPr lang="en-US" sz="3200" b="1" dirty="0"/>
          </a:p>
        </p:txBody>
      </p:sp>
      <p:sp>
        <p:nvSpPr>
          <p:cNvPr id="3" name="Contenidor de contingut 2"/>
          <p:cNvSpPr>
            <a:spLocks noGrp="1"/>
          </p:cNvSpPr>
          <p:nvPr>
            <p:ph idx="1"/>
          </p:nvPr>
        </p:nvSpPr>
        <p:spPr/>
        <p:txBody>
          <a:bodyPr>
            <a:normAutofit fontScale="92500" lnSpcReduction="10000"/>
          </a:bodyPr>
          <a:lstStyle/>
          <a:p>
            <a:r>
              <a:rPr lang="en-US" dirty="0" smtClean="0"/>
              <a:t>The dominant measure: number of prisoner per 100,000 inhabitants.</a:t>
            </a:r>
          </a:p>
          <a:p>
            <a:endParaRPr lang="en-US" dirty="0"/>
          </a:p>
          <a:p>
            <a:r>
              <a:rPr lang="en-US" dirty="0" smtClean="0"/>
              <a:t>But: if we want to know whether imprisonment is use as a sanction, then it seems that the measure of the use of imprisonment should be related with admissions to  prison.</a:t>
            </a:r>
          </a:p>
          <a:p>
            <a:endParaRPr lang="en-US" dirty="0"/>
          </a:p>
          <a:p>
            <a:r>
              <a:rPr lang="en-US" dirty="0" smtClean="0"/>
              <a:t>When we compare rates countries taking into account combination of criteria, for example prison admissions and length of imprisonment, prison rankings may change.</a:t>
            </a:r>
            <a:endParaRPr lang="en-US" dirty="0"/>
          </a:p>
        </p:txBody>
      </p:sp>
    </p:spTree>
    <p:extLst>
      <p:ext uri="{BB962C8B-B14F-4D97-AF65-F5344CB8AC3E}">
        <p14:creationId xmlns:p14="http://schemas.microsoft.com/office/powerpoint/2010/main" val="41965722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p:txBody>
          <a:bodyPr>
            <a:normAutofit/>
          </a:bodyPr>
          <a:lstStyle/>
          <a:p>
            <a:pPr algn="ctr"/>
            <a:r>
              <a:rPr lang="en-US" sz="3200" b="1" dirty="0" smtClean="0"/>
              <a:t>Prison population per 100,000 inhabitants.</a:t>
            </a:r>
            <a:br>
              <a:rPr lang="en-US" sz="3200" b="1" dirty="0" smtClean="0"/>
            </a:br>
            <a:r>
              <a:rPr lang="en-US" sz="3200" b="1" dirty="0" smtClean="0"/>
              <a:t>EU (2015)</a:t>
            </a:r>
            <a:endParaRPr lang="en-US" sz="3200" b="1" dirty="0"/>
          </a:p>
        </p:txBody>
      </p:sp>
      <p:graphicFrame>
        <p:nvGraphicFramePr>
          <p:cNvPr id="6" name="Contenidor de contingut 5"/>
          <p:cNvGraphicFramePr>
            <a:graphicFrameLocks noGrp="1"/>
          </p:cNvGraphicFramePr>
          <p:nvPr>
            <p:ph idx="1"/>
          </p:nvPr>
        </p:nvGraphicFramePr>
        <p:xfrm>
          <a:off x="457200" y="1935163"/>
          <a:ext cx="8229600" cy="4389437"/>
        </p:xfrm>
        <a:graphic>
          <a:graphicData uri="http://schemas.openxmlformats.org/drawingml/2006/chart">
            <c:chart xmlns:c="http://schemas.openxmlformats.org/drawingml/2006/chart" xmlns:r="http://schemas.openxmlformats.org/officeDocument/2006/relationships" r:id="rId2"/>
          </a:graphicData>
        </a:graphic>
      </p:graphicFrame>
      <p:sp>
        <p:nvSpPr>
          <p:cNvPr id="8" name="QuadreDeText 7"/>
          <p:cNvSpPr txBox="1"/>
          <p:nvPr/>
        </p:nvSpPr>
        <p:spPr>
          <a:xfrm>
            <a:off x="892990" y="6340678"/>
            <a:ext cx="1800200" cy="369332"/>
          </a:xfrm>
          <a:prstGeom prst="rect">
            <a:avLst/>
          </a:prstGeom>
          <a:noFill/>
        </p:spPr>
        <p:txBody>
          <a:bodyPr wrap="square" rtlCol="0">
            <a:spAutoFit/>
          </a:bodyPr>
          <a:lstStyle/>
          <a:p>
            <a:r>
              <a:rPr lang="en-US" dirty="0" smtClean="0"/>
              <a:t>Source: Space 1</a:t>
            </a:r>
            <a:endParaRPr lang="en-US" dirty="0"/>
          </a:p>
        </p:txBody>
      </p:sp>
    </p:spTree>
    <p:extLst>
      <p:ext uri="{BB962C8B-B14F-4D97-AF65-F5344CB8AC3E}">
        <p14:creationId xmlns:p14="http://schemas.microsoft.com/office/powerpoint/2010/main" val="38636817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p:txBody>
          <a:bodyPr>
            <a:normAutofit/>
          </a:bodyPr>
          <a:lstStyle/>
          <a:p>
            <a:pPr algn="ctr"/>
            <a:r>
              <a:rPr lang="en-US" sz="3200" b="1" dirty="0" smtClean="0"/>
              <a:t>Prison admissions per 100,000 inhabitants.</a:t>
            </a:r>
            <a:br>
              <a:rPr lang="en-US" sz="3200" b="1" dirty="0" smtClean="0"/>
            </a:br>
            <a:r>
              <a:rPr lang="en-US" sz="3200" b="1" dirty="0" smtClean="0"/>
              <a:t>EU (2014)</a:t>
            </a:r>
            <a:endParaRPr lang="en-US" sz="3200" b="1" dirty="0"/>
          </a:p>
        </p:txBody>
      </p:sp>
      <p:sp>
        <p:nvSpPr>
          <p:cNvPr id="13" name="QuadreDeText 12"/>
          <p:cNvSpPr txBox="1"/>
          <p:nvPr/>
        </p:nvSpPr>
        <p:spPr>
          <a:xfrm>
            <a:off x="724178" y="6442983"/>
            <a:ext cx="2160240" cy="369332"/>
          </a:xfrm>
          <a:prstGeom prst="rect">
            <a:avLst/>
          </a:prstGeom>
          <a:noFill/>
        </p:spPr>
        <p:txBody>
          <a:bodyPr wrap="square" rtlCol="0">
            <a:spAutoFit/>
          </a:bodyPr>
          <a:lstStyle/>
          <a:p>
            <a:r>
              <a:rPr lang="en-US" dirty="0" smtClean="0"/>
              <a:t>Source: Space 1</a:t>
            </a:r>
            <a:endParaRPr lang="en-US" dirty="0"/>
          </a:p>
        </p:txBody>
      </p:sp>
      <p:graphicFrame>
        <p:nvGraphicFramePr>
          <p:cNvPr id="15" name="Contenidor de contingut 14"/>
          <p:cNvGraphicFramePr>
            <a:graphicFrameLocks noGrp="1"/>
          </p:cNvGraphicFramePr>
          <p:nvPr>
            <p:ph idx="1"/>
          </p:nvPr>
        </p:nvGraphicFramePr>
        <p:xfrm>
          <a:off x="457200" y="1935163"/>
          <a:ext cx="8229600" cy="43894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442314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57200" y="704088"/>
            <a:ext cx="8229600" cy="852704"/>
          </a:xfrm>
        </p:spPr>
        <p:txBody>
          <a:bodyPr>
            <a:normAutofit/>
          </a:bodyPr>
          <a:lstStyle/>
          <a:p>
            <a:pPr algn="ctr"/>
            <a:r>
              <a:rPr lang="en-GB" sz="3200" b="1" dirty="0" smtClean="0"/>
              <a:t>Length of imprisonment. EU 2014</a:t>
            </a:r>
            <a:endParaRPr lang="en-GB" sz="3200" b="1" dirty="0"/>
          </a:p>
        </p:txBody>
      </p:sp>
      <p:graphicFrame>
        <p:nvGraphicFramePr>
          <p:cNvPr id="4" name="Contenidor de contingut 3"/>
          <p:cNvGraphicFramePr>
            <a:graphicFrameLocks noGrp="1"/>
          </p:cNvGraphicFramePr>
          <p:nvPr>
            <p:ph idx="1"/>
          </p:nvPr>
        </p:nvGraphicFramePr>
        <p:xfrm>
          <a:off x="457200" y="1935163"/>
          <a:ext cx="8229600" cy="4389437"/>
        </p:xfrm>
        <a:graphic>
          <a:graphicData uri="http://schemas.openxmlformats.org/drawingml/2006/chart">
            <c:chart xmlns:c="http://schemas.openxmlformats.org/drawingml/2006/chart" xmlns:r="http://schemas.openxmlformats.org/officeDocument/2006/relationships" r:id="rId2"/>
          </a:graphicData>
        </a:graphic>
      </p:graphicFrame>
      <p:sp>
        <p:nvSpPr>
          <p:cNvPr id="6" name="QuadreDeText 5"/>
          <p:cNvSpPr txBox="1"/>
          <p:nvPr/>
        </p:nvSpPr>
        <p:spPr>
          <a:xfrm>
            <a:off x="682354" y="6483546"/>
            <a:ext cx="1729406" cy="369332"/>
          </a:xfrm>
          <a:prstGeom prst="rect">
            <a:avLst/>
          </a:prstGeom>
          <a:noFill/>
        </p:spPr>
        <p:txBody>
          <a:bodyPr wrap="square" rtlCol="0">
            <a:spAutoFit/>
          </a:bodyPr>
          <a:lstStyle/>
          <a:p>
            <a:r>
              <a:rPr lang="en-GB" dirty="0" smtClean="0"/>
              <a:t>Source: Space  1</a:t>
            </a:r>
            <a:endParaRPr lang="en-GB" dirty="0"/>
          </a:p>
        </p:txBody>
      </p:sp>
    </p:spTree>
    <p:extLst>
      <p:ext uri="{BB962C8B-B14F-4D97-AF65-F5344CB8AC3E}">
        <p14:creationId xmlns:p14="http://schemas.microsoft.com/office/powerpoint/2010/main" val="149729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57200" y="704088"/>
            <a:ext cx="8229600" cy="780696"/>
          </a:xfrm>
        </p:spPr>
        <p:txBody>
          <a:bodyPr>
            <a:normAutofit fontScale="90000"/>
          </a:bodyPr>
          <a:lstStyle/>
          <a:p>
            <a:pPr algn="ctr"/>
            <a:r>
              <a:rPr lang="en-GB" sz="3200" b="1" dirty="0" smtClean="0"/>
              <a:t>Combined index of the use of imprisonment EU (2014-2015)</a:t>
            </a:r>
            <a:endParaRPr lang="en-GB" sz="3200" b="1" dirty="0"/>
          </a:p>
        </p:txBody>
      </p:sp>
      <p:graphicFrame>
        <p:nvGraphicFramePr>
          <p:cNvPr id="4" name="Contenidor de contingut 3"/>
          <p:cNvGraphicFramePr>
            <a:graphicFrameLocks noGrp="1"/>
          </p:cNvGraphicFramePr>
          <p:nvPr>
            <p:ph idx="1"/>
            <p:extLst>
              <p:ext uri="{D42A27DB-BD31-4B8C-83A1-F6EECF244321}">
                <p14:modId xmlns:p14="http://schemas.microsoft.com/office/powerpoint/2010/main" val="507617314"/>
              </p:ext>
            </p:extLst>
          </p:nvPr>
        </p:nvGraphicFramePr>
        <p:xfrm>
          <a:off x="467544" y="1628800"/>
          <a:ext cx="8229600" cy="4389437"/>
        </p:xfrm>
        <a:graphic>
          <a:graphicData uri="http://schemas.openxmlformats.org/drawingml/2006/chart">
            <c:chart xmlns:c="http://schemas.openxmlformats.org/drawingml/2006/chart" xmlns:r="http://schemas.openxmlformats.org/officeDocument/2006/relationships" r:id="rId2"/>
          </a:graphicData>
        </a:graphic>
      </p:graphicFrame>
      <p:sp>
        <p:nvSpPr>
          <p:cNvPr id="7" name="QuadreDeText 6"/>
          <p:cNvSpPr txBox="1"/>
          <p:nvPr/>
        </p:nvSpPr>
        <p:spPr>
          <a:xfrm>
            <a:off x="827584" y="6165303"/>
            <a:ext cx="7848872" cy="369332"/>
          </a:xfrm>
          <a:prstGeom prst="rect">
            <a:avLst/>
          </a:prstGeom>
          <a:noFill/>
        </p:spPr>
        <p:txBody>
          <a:bodyPr wrap="square" rtlCol="0">
            <a:spAutoFit/>
          </a:bodyPr>
          <a:lstStyle/>
          <a:p>
            <a:r>
              <a:rPr lang="en-GB" dirty="0" smtClean="0"/>
              <a:t>Combined index: length of imprisonment and admissions to prison </a:t>
            </a:r>
            <a:endParaRPr lang="en-GB" dirty="0"/>
          </a:p>
        </p:txBody>
      </p:sp>
    </p:spTree>
    <p:extLst>
      <p:ext uri="{BB962C8B-B14F-4D97-AF65-F5344CB8AC3E}">
        <p14:creationId xmlns:p14="http://schemas.microsoft.com/office/powerpoint/2010/main" val="17849484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67544" y="836712"/>
            <a:ext cx="8229600" cy="924712"/>
          </a:xfrm>
        </p:spPr>
        <p:txBody>
          <a:bodyPr>
            <a:noAutofit/>
          </a:bodyPr>
          <a:lstStyle/>
          <a:p>
            <a:pPr algn="ctr"/>
            <a:r>
              <a:rPr lang="en-US" sz="3200" b="1" dirty="0" smtClean="0"/>
              <a:t>The reduction of the use of imprisonment in Spain during democracy</a:t>
            </a:r>
            <a:endParaRPr lang="en-US" sz="3200" b="1" dirty="0"/>
          </a:p>
        </p:txBody>
      </p:sp>
      <p:sp>
        <p:nvSpPr>
          <p:cNvPr id="3" name="Contenidor de contingut 2"/>
          <p:cNvSpPr>
            <a:spLocks noGrp="1"/>
          </p:cNvSpPr>
          <p:nvPr>
            <p:ph idx="1"/>
          </p:nvPr>
        </p:nvSpPr>
        <p:spPr>
          <a:xfrm>
            <a:off x="539552" y="2060848"/>
            <a:ext cx="8229600" cy="4407768"/>
          </a:xfrm>
        </p:spPr>
        <p:txBody>
          <a:bodyPr/>
          <a:lstStyle/>
          <a:p>
            <a:r>
              <a:rPr lang="en-US" dirty="0" smtClean="0"/>
              <a:t>Spain experienced a dual trend with respect imprisonment: increasing the prison population and decreasing admissions to prison.</a:t>
            </a:r>
          </a:p>
          <a:p>
            <a:endParaRPr lang="en-US" dirty="0"/>
          </a:p>
          <a:p>
            <a:r>
              <a:rPr lang="en-US" dirty="0" smtClean="0"/>
              <a:t>Many factors contributed to the reduction of prison admissions: </a:t>
            </a:r>
          </a:p>
          <a:p>
            <a:pPr lvl="1"/>
            <a:r>
              <a:rPr lang="en-US" dirty="0" smtClean="0"/>
              <a:t>Europeanization</a:t>
            </a:r>
          </a:p>
          <a:p>
            <a:pPr lvl="1"/>
            <a:r>
              <a:rPr lang="en-US" dirty="0" smtClean="0"/>
              <a:t>Criminalization of non-serious crimes</a:t>
            </a:r>
          </a:p>
          <a:p>
            <a:pPr lvl="1"/>
            <a:r>
              <a:rPr lang="en-US" dirty="0" smtClean="0"/>
              <a:t>Crime-reduction</a:t>
            </a:r>
          </a:p>
          <a:p>
            <a:pPr lvl="1"/>
            <a:endParaRPr lang="en-US" dirty="0" smtClean="0"/>
          </a:p>
          <a:p>
            <a:pPr lvl="1"/>
            <a:endParaRPr lang="en-US" dirty="0" smtClean="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5418559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539552" y="692696"/>
            <a:ext cx="8229600" cy="1143000"/>
          </a:xfrm>
        </p:spPr>
        <p:txBody>
          <a:bodyPr>
            <a:normAutofit/>
          </a:bodyPr>
          <a:lstStyle/>
          <a:p>
            <a:pPr algn="ctr"/>
            <a:r>
              <a:rPr lang="en-US" sz="3200" b="1" dirty="0" smtClean="0"/>
              <a:t>Evolution of the number of imprisoned per 100,00 inhabitants. Spain (1980-2016)</a:t>
            </a:r>
            <a:endParaRPr lang="en-US" sz="3200" b="1" dirty="0"/>
          </a:p>
        </p:txBody>
      </p:sp>
      <p:graphicFrame>
        <p:nvGraphicFramePr>
          <p:cNvPr id="7" name="Contenidor de contingut 6"/>
          <p:cNvGraphicFramePr>
            <a:graphicFrameLocks noGrp="1"/>
          </p:cNvGraphicFramePr>
          <p:nvPr>
            <p:ph idx="1"/>
          </p:nvPr>
        </p:nvGraphicFramePr>
        <p:xfrm>
          <a:off x="457200" y="1935163"/>
          <a:ext cx="8229600" cy="43894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7757677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x">
  <a:themeElements>
    <a:clrScheme name="Flux">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ux">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x">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e l'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856</TotalTime>
  <Words>1142</Words>
  <Application>Microsoft Office PowerPoint</Application>
  <PresentationFormat>On-screen Show (4:3)</PresentationFormat>
  <Paragraphs>154</Paragraphs>
  <Slides>22</Slides>
  <Notes>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Flux</vt:lpstr>
      <vt:lpstr>“The progressive reduction of the use of imprisonment: the Spanish case”</vt:lpstr>
      <vt:lpstr>Outline</vt:lpstr>
      <vt:lpstr>How to measure the use of imprisonment?</vt:lpstr>
      <vt:lpstr>Prison population per 100,000 inhabitants. EU (2015)</vt:lpstr>
      <vt:lpstr>Prison admissions per 100,000 inhabitants. EU (2014)</vt:lpstr>
      <vt:lpstr>Length of imprisonment. EU 2014</vt:lpstr>
      <vt:lpstr>Combined index of the use of imprisonment EU (2014-2015)</vt:lpstr>
      <vt:lpstr>The reduction of the use of imprisonment in Spain during democracy</vt:lpstr>
      <vt:lpstr>Evolution of the number of imprisoned per 100,00 inhabitants. Spain (1980-2016)</vt:lpstr>
      <vt:lpstr>Evolution of prison admissions per 100,000 inhabitants. Spain (1980-2016)</vt:lpstr>
      <vt:lpstr>Factors that explain reduction of the use of prison:  1. Europeanization</vt:lpstr>
      <vt:lpstr>Admissions to prison in pre-trial detention. Spain (1980-2014). Percentage over admissions</vt:lpstr>
      <vt:lpstr>Factors that explain reduction of the use of prison:  2. Criminalization</vt:lpstr>
      <vt:lpstr>Evolution of convictions and admissions to prison. Spain (1980-2015)</vt:lpstr>
      <vt:lpstr>Factors that explain reduction of the use of prison: 3. Crime-reduction</vt:lpstr>
      <vt:lpstr>Offences recorded. Spain (1980-2016). Number of offences per 100,000 inhabitants</vt:lpstr>
      <vt:lpstr>Evolution of 4 crimes. Spain (1980-2015)</vt:lpstr>
      <vt:lpstr>What future for imprisonment?</vt:lpstr>
      <vt:lpstr>But, in the meantime:</vt:lpstr>
      <vt:lpstr>Note</vt:lpstr>
      <vt:lpstr>References (main)</vt:lpstr>
      <vt:lpstr>PowerPoint Presentation</vt:lpstr>
    </vt:vector>
  </TitlesOfParts>
  <Company>UAB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Reformas penales y evolución del encarcelamiento en España (1980-2015)</dc:title>
  <dc:creator>1000536</dc:creator>
  <cp:lastModifiedBy>user</cp:lastModifiedBy>
  <cp:revision>73</cp:revision>
  <dcterms:created xsi:type="dcterms:W3CDTF">2016-11-20T09:06:59Z</dcterms:created>
  <dcterms:modified xsi:type="dcterms:W3CDTF">2017-06-23T15:31:14Z</dcterms:modified>
</cp:coreProperties>
</file>