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Lst>
  <p:notesMasterIdLst>
    <p:notesMasterId r:id="rId43"/>
  </p:notesMasterIdLst>
  <p:sldIdLst>
    <p:sldId id="313" r:id="rId3"/>
    <p:sldId id="330" r:id="rId4"/>
    <p:sldId id="307" r:id="rId5"/>
    <p:sldId id="308" r:id="rId6"/>
    <p:sldId id="328" r:id="rId7"/>
    <p:sldId id="346" r:id="rId8"/>
    <p:sldId id="350" r:id="rId9"/>
    <p:sldId id="349" r:id="rId10"/>
    <p:sldId id="345" r:id="rId11"/>
    <p:sldId id="331" r:id="rId12"/>
    <p:sldId id="333" r:id="rId13"/>
    <p:sldId id="334" r:id="rId14"/>
    <p:sldId id="347" r:id="rId15"/>
    <p:sldId id="324" r:id="rId16"/>
    <p:sldId id="325" r:id="rId17"/>
    <p:sldId id="326" r:id="rId18"/>
    <p:sldId id="327" r:id="rId19"/>
    <p:sldId id="309" r:id="rId20"/>
    <p:sldId id="310" r:id="rId21"/>
    <p:sldId id="312" r:id="rId22"/>
    <p:sldId id="314" r:id="rId23"/>
    <p:sldId id="315" r:id="rId24"/>
    <p:sldId id="316" r:id="rId25"/>
    <p:sldId id="317" r:id="rId26"/>
    <p:sldId id="318" r:id="rId27"/>
    <p:sldId id="319" r:id="rId28"/>
    <p:sldId id="320" r:id="rId29"/>
    <p:sldId id="321" r:id="rId30"/>
    <p:sldId id="322" r:id="rId31"/>
    <p:sldId id="323" r:id="rId32"/>
    <p:sldId id="335" r:id="rId33"/>
    <p:sldId id="336" r:id="rId34"/>
    <p:sldId id="337" r:id="rId35"/>
    <p:sldId id="338" r:id="rId36"/>
    <p:sldId id="339" r:id="rId37"/>
    <p:sldId id="340" r:id="rId38"/>
    <p:sldId id="341" r:id="rId39"/>
    <p:sldId id="343" r:id="rId40"/>
    <p:sldId id="344" r:id="rId41"/>
    <p:sldId id="34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83669" autoAdjust="0"/>
  </p:normalViewPr>
  <p:slideViewPr>
    <p:cSldViewPr>
      <p:cViewPr>
        <p:scale>
          <a:sx n="90" d="100"/>
          <a:sy n="90" d="100"/>
        </p:scale>
        <p:origin x="-1554"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38FC8-4DD4-431A-854B-29253671AFBC}" type="datetimeFigureOut">
              <a:rPr lang="en-GB" smtClean="0"/>
              <a:t>12/06/2017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DA967-F545-42EC-9B92-11984BD81BF2}" type="slidenum">
              <a:rPr lang="en-GB" smtClean="0"/>
              <a:t>‹#›</a:t>
            </a:fld>
            <a:endParaRPr lang="en-GB"/>
          </a:p>
        </p:txBody>
      </p:sp>
    </p:spTree>
    <p:extLst>
      <p:ext uri="{BB962C8B-B14F-4D97-AF65-F5344CB8AC3E}">
        <p14:creationId xmlns:p14="http://schemas.microsoft.com/office/powerpoint/2010/main" val="20716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AE66B54C-81D2-4D55-99A9-6C8FF05FE383}"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02501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471F4AD1-041A-43D9-B9B0-623B05993535}"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4559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114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371600"/>
            <a:ext cx="60198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E3AD3E54-130A-48C7-8B77-5D75904BCE5D}"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482431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31913" y="274638"/>
            <a:ext cx="7127875" cy="1209675"/>
          </a:xfrm>
          <a:prstGeom prst="rect">
            <a:avLst/>
          </a:prstGeo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1371600" y="1600200"/>
            <a:ext cx="3487738" cy="4464050"/>
          </a:xfrm>
          <a:prstGeom prst="rect">
            <a:avLst/>
          </a:prstGeom>
        </p:spPr>
        <p:txBody>
          <a:bodyPr/>
          <a:lstStyle/>
          <a:p>
            <a:pPr lvl="0"/>
            <a:endParaRPr lang="en-GB" noProof="0" smtClean="0"/>
          </a:p>
        </p:txBody>
      </p:sp>
      <p:sp>
        <p:nvSpPr>
          <p:cNvPr id="4" name="Text Placeholder 3"/>
          <p:cNvSpPr>
            <a:spLocks noGrp="1"/>
          </p:cNvSpPr>
          <p:nvPr>
            <p:ph type="body" sz="half" idx="2"/>
          </p:nvPr>
        </p:nvSpPr>
        <p:spPr>
          <a:xfrm>
            <a:off x="5011738" y="1600200"/>
            <a:ext cx="3487737" cy="4464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xfrm>
            <a:off x="4267200" y="6400800"/>
            <a:ext cx="4191000" cy="414338"/>
          </a:xfrm>
          <a:prstGeom prst="rect">
            <a:avLst/>
          </a:prstGeom>
        </p:spPr>
        <p:txBody>
          <a:bodyPr/>
          <a:lstStyle>
            <a:lvl1pPr algn="r">
              <a:defRPr>
                <a:latin typeface="Arial" charset="0"/>
                <a:cs typeface="+mn-cs"/>
              </a:defRPr>
            </a:lvl1pPr>
          </a:lstStyle>
          <a:p>
            <a:pPr fontAlgn="base">
              <a:spcBef>
                <a:spcPct val="0"/>
              </a:spcBef>
              <a:spcAft>
                <a:spcPct val="0"/>
              </a:spcAft>
              <a:defRPr/>
            </a:pPr>
            <a:r>
              <a:rPr lang="en-US">
                <a:solidFill>
                  <a:prstClr val="black"/>
                </a:solidFill>
              </a:rPr>
              <a:t>Learning and Teaching Scotland</a:t>
            </a:r>
            <a:endParaRPr lang="en-US">
              <a:solidFill>
                <a:srgbClr val="C9C2D1"/>
              </a:solidFill>
            </a:endParaRPr>
          </a:p>
        </p:txBody>
      </p:sp>
    </p:spTree>
    <p:extLst>
      <p:ext uri="{BB962C8B-B14F-4D97-AF65-F5344CB8AC3E}">
        <p14:creationId xmlns:p14="http://schemas.microsoft.com/office/powerpoint/2010/main" val="2140242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AE66B54C-81D2-4D55-99A9-6C8FF05FE383}"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139277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0F466086-E2AD-415D-93DA-1A2557DD9C5A}"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230083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BBADF3C8-0F07-4D82-9546-C935CB523063}"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3062685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895600"/>
            <a:ext cx="40386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895600"/>
            <a:ext cx="40386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6E53B744-A36F-4B1A-A67F-AB114B1C5D85}"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329914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8"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9"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849FF7AE-2214-403A-BDDE-BDC2E4B5F7B0}"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4286690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4" name="Footer Placeholder 4"/>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Slide Number Placeholder 5"/>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9A74091B-4FF5-42E6-84E2-D06BCABEC204}"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359337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3" name="Footer Placeholder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4" name="Slide Number Placeholder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FB5A2B44-0124-4980-A431-8D7A43E5C288}"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43945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0F466086-E2AD-415D-93DA-1A2557DD9C5A}"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3884888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008313" cy="1219200"/>
          </a:xfrm>
        </p:spPr>
        <p:txBody>
          <a:bodyPr anchor="b"/>
          <a:lstStyle>
            <a:lvl1pPr algn="l">
              <a:defRPr sz="2000" b="1"/>
            </a:lvl1pPr>
          </a:lstStyle>
          <a:p>
            <a:r>
              <a:rPr lang="en-US" smtClean="0"/>
              <a:t>Click to edit Master title style</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AED5F5E2-EF1A-45CF-A9A2-3CEDA5295F7B}"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3499267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817F1719-C409-4F3A-BE7C-C2DA3BC9C89C}"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575302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471F4AD1-041A-43D9-B9B0-623B05993535}"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565279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114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371600"/>
            <a:ext cx="60198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E3AD3E54-130A-48C7-8B77-5D75904BCE5D}"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74705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31913" y="274638"/>
            <a:ext cx="7127875" cy="1209675"/>
          </a:xfrm>
          <a:prstGeom prst="rect">
            <a:avLst/>
          </a:prstGeo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1371600" y="1600200"/>
            <a:ext cx="3487738" cy="4464050"/>
          </a:xfrm>
          <a:prstGeom prst="rect">
            <a:avLst/>
          </a:prstGeom>
        </p:spPr>
        <p:txBody>
          <a:bodyPr/>
          <a:lstStyle/>
          <a:p>
            <a:pPr lvl="0"/>
            <a:endParaRPr lang="en-GB" noProof="0" smtClean="0"/>
          </a:p>
        </p:txBody>
      </p:sp>
      <p:sp>
        <p:nvSpPr>
          <p:cNvPr id="4" name="Text Placeholder 3"/>
          <p:cNvSpPr>
            <a:spLocks noGrp="1"/>
          </p:cNvSpPr>
          <p:nvPr>
            <p:ph type="body" sz="half" idx="2"/>
          </p:nvPr>
        </p:nvSpPr>
        <p:spPr>
          <a:xfrm>
            <a:off x="5011738" y="1600200"/>
            <a:ext cx="3487737" cy="4464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xfrm>
            <a:off x="4267200" y="6400800"/>
            <a:ext cx="4191000" cy="414338"/>
          </a:xfrm>
          <a:prstGeom prst="rect">
            <a:avLst/>
          </a:prstGeom>
        </p:spPr>
        <p:txBody>
          <a:bodyPr/>
          <a:lstStyle>
            <a:lvl1pPr algn="r">
              <a:defRPr>
                <a:latin typeface="Arial" charset="0"/>
                <a:cs typeface="+mn-cs"/>
              </a:defRPr>
            </a:lvl1pPr>
          </a:lstStyle>
          <a:p>
            <a:pPr fontAlgn="base">
              <a:spcBef>
                <a:spcPct val="0"/>
              </a:spcBef>
              <a:spcAft>
                <a:spcPct val="0"/>
              </a:spcAft>
              <a:defRPr/>
            </a:pPr>
            <a:r>
              <a:rPr lang="en-US">
                <a:solidFill>
                  <a:prstClr val="black"/>
                </a:solidFill>
              </a:rPr>
              <a:t>Learning and Teaching Scotland</a:t>
            </a:r>
            <a:endParaRPr lang="en-US">
              <a:solidFill>
                <a:srgbClr val="C9C2D1"/>
              </a:solidFill>
            </a:endParaRPr>
          </a:p>
        </p:txBody>
      </p:sp>
    </p:spTree>
    <p:extLst>
      <p:ext uri="{BB962C8B-B14F-4D97-AF65-F5344CB8AC3E}">
        <p14:creationId xmlns:p14="http://schemas.microsoft.com/office/powerpoint/2010/main" val="108205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BBADF3C8-0F07-4D82-9546-C935CB523063}"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875418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895600"/>
            <a:ext cx="40386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895600"/>
            <a:ext cx="40386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6E53B744-A36F-4B1A-A67F-AB114B1C5D85}"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303237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8"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9"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849FF7AE-2214-403A-BDDE-BDC2E4B5F7B0}"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94237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4" name="Footer Placeholder 4"/>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Slide Number Placeholder 5"/>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9A74091B-4FF5-42E6-84E2-D06BCABEC204}"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7318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3" name="Footer Placeholder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4" name="Slide Number Placeholder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FB5A2B44-0124-4980-A431-8D7A43E5C288}"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67361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008313" cy="1219200"/>
          </a:xfrm>
        </p:spPr>
        <p:txBody>
          <a:bodyPr anchor="b"/>
          <a:lstStyle>
            <a:lvl1pPr algn="l">
              <a:defRPr sz="2000" b="1"/>
            </a:lvl1pPr>
          </a:lstStyle>
          <a:p>
            <a:r>
              <a:rPr lang="en-US" smtClean="0"/>
              <a:t>Click to edit Master title style</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AED5F5E2-EF1A-45CF-A9A2-3CEDA5295F7B}"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90514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817F1719-C409-4F3A-BE7C-C2DA3BC9C89C}"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230029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4902"/>
          </a:schemeClr>
        </a:solidFill>
        <a:effectLst/>
      </p:bgPr>
    </p:bg>
    <p:spTree>
      <p:nvGrpSpPr>
        <p:cNvPr id="1" name=""/>
        <p:cNvGrpSpPr/>
        <p:nvPr/>
      </p:nvGrpSpPr>
      <p:grpSpPr>
        <a:xfrm>
          <a:off x="0" y="0"/>
          <a:ext cx="0" cy="0"/>
          <a:chOff x="0" y="0"/>
          <a:chExt cx="0" cy="0"/>
        </a:xfrm>
      </p:grpSpPr>
      <p:sp>
        <p:nvSpPr>
          <p:cNvPr id="35849" name="Rectangle 9"/>
          <p:cNvSpPr>
            <a:spLocks noGrp="1" noChangeArrowheads="1"/>
          </p:cNvSpPr>
          <p:nvPr>
            <p:ph type="title"/>
          </p:nvPr>
        </p:nvSpPr>
        <p:spPr bwMode="auto">
          <a:xfrm>
            <a:off x="457200" y="1600200"/>
            <a:ext cx="8229600" cy="892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10"/>
          <p:cNvSpPr>
            <a:spLocks noGrp="1" noChangeArrowheads="1"/>
          </p:cNvSpPr>
          <p:nvPr>
            <p:ph type="body" idx="1"/>
          </p:nvPr>
        </p:nvSpPr>
        <p:spPr bwMode="auto">
          <a:xfrm>
            <a:off x="457200" y="28956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5845" name="Rectangle 5"/>
          <p:cNvSpPr>
            <a:spLocks noChangeArrowheads="1"/>
          </p:cNvSpPr>
          <p:nvPr/>
        </p:nvSpPr>
        <p:spPr bwMode="auto">
          <a:xfrm>
            <a:off x="0" y="6669360"/>
            <a:ext cx="9144000" cy="188640"/>
          </a:xfrm>
          <a:prstGeom prst="rect">
            <a:avLst/>
          </a:prstGeom>
          <a:solidFill>
            <a:srgbClr val="003399"/>
          </a:solidFill>
          <a:ln w="9525">
            <a:solidFill>
              <a:schemeClr val="tx1"/>
            </a:solidFill>
            <a:miter lim="800000"/>
            <a:headEnd/>
            <a:tailEnd/>
          </a:ln>
          <a:effectLst>
            <a:innerShdw blurRad="63500" dist="50800" dir="18900000">
              <a:prstClr val="black">
                <a:alpha val="50000"/>
              </a:prstClr>
            </a:innerShdw>
          </a:effectLst>
        </p:spPr>
        <p:txBody>
          <a:bodyPr wrap="none" anchor="ctr"/>
          <a:lstStyle/>
          <a:p>
            <a:pPr fontAlgn="base">
              <a:spcBef>
                <a:spcPct val="0"/>
              </a:spcBef>
              <a:spcAft>
                <a:spcPct val="0"/>
              </a:spcAft>
              <a:defRPr/>
            </a:pPr>
            <a:endParaRPr lang="en-US">
              <a:solidFill>
                <a:prstClr val="black"/>
              </a:solidFill>
            </a:endParaRPr>
          </a:p>
        </p:txBody>
      </p:sp>
      <p:sp>
        <p:nvSpPr>
          <p:cNvPr id="35846" name="Rectangle 6"/>
          <p:cNvSpPr>
            <a:spLocks noChangeArrowheads="1"/>
          </p:cNvSpPr>
          <p:nvPr/>
        </p:nvSpPr>
        <p:spPr bwMode="auto">
          <a:xfrm>
            <a:off x="0" y="6525344"/>
            <a:ext cx="9144000" cy="171872"/>
          </a:xfrm>
          <a:prstGeom prst="rect">
            <a:avLst/>
          </a:prstGeom>
          <a:solidFill>
            <a:srgbClr val="660066"/>
          </a:solidFill>
          <a:ln w="9525">
            <a:solidFill>
              <a:schemeClr val="tx1"/>
            </a:solidFill>
            <a:miter lim="800000"/>
            <a:headEnd/>
            <a:tailEnd/>
          </a:ln>
          <a:effectLst>
            <a:innerShdw blurRad="63500" dist="50800" dir="18900000">
              <a:prstClr val="black">
                <a:alpha val="50000"/>
              </a:prstClr>
            </a:innerShdw>
          </a:effectLst>
        </p:spPr>
        <p:txBody>
          <a:bodyPr wrap="none" anchor="ctr"/>
          <a:lstStyle/>
          <a:p>
            <a:pPr fontAlgn="base">
              <a:spcBef>
                <a:spcPct val="0"/>
              </a:spcBef>
              <a:spcAft>
                <a:spcPct val="0"/>
              </a:spcAft>
              <a:defRPr/>
            </a:pPr>
            <a:endParaRPr lang="en-US">
              <a:solidFill>
                <a:prstClr val="black"/>
              </a:solidFill>
            </a:endParaRPr>
          </a:p>
        </p:txBody>
      </p:sp>
      <p:pic>
        <p:nvPicPr>
          <p:cNvPr id="1034" name="Picture 10" descr="Sciltlogo2010.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52400"/>
            <a:ext cx="51054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0" y="1268413"/>
            <a:ext cx="9144000" cy="0"/>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1036" name="Picture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740650" y="174625"/>
            <a:ext cx="12922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95963" y="23813"/>
            <a:ext cx="11525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9669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rtl="0" eaLnBrk="0" fontAlgn="base" hangingPunct="0">
        <a:spcBef>
          <a:spcPct val="0"/>
        </a:spcBef>
        <a:spcAft>
          <a:spcPct val="0"/>
        </a:spcAft>
        <a:defRPr sz="3200" b="1">
          <a:solidFill>
            <a:srgbClr val="660066"/>
          </a:solidFill>
          <a:effectLst>
            <a:outerShdw blurRad="38100" dist="38100" dir="2700000" algn="tl">
              <a:srgbClr val="000000">
                <a:alpha val="43137"/>
              </a:srgbClr>
            </a:outerShdw>
          </a:effectLst>
          <a:latin typeface="Candara" pitchFamily="34" charset="0"/>
          <a:ea typeface="+mj-ea"/>
          <a:cs typeface="+mj-cs"/>
        </a:defRPr>
      </a:lvl1pPr>
      <a:lvl2pPr algn="ctr" rtl="0" eaLnBrk="0" fontAlgn="base" hangingPunct="0">
        <a:spcBef>
          <a:spcPct val="0"/>
        </a:spcBef>
        <a:spcAft>
          <a:spcPct val="0"/>
        </a:spcAft>
        <a:defRPr sz="3200" b="1">
          <a:solidFill>
            <a:srgbClr val="660066"/>
          </a:solidFill>
          <a:latin typeface="Candara" pitchFamily="34" charset="0"/>
          <a:cs typeface="Arial" charset="0"/>
        </a:defRPr>
      </a:lvl2pPr>
      <a:lvl3pPr algn="ctr" rtl="0" eaLnBrk="0" fontAlgn="base" hangingPunct="0">
        <a:spcBef>
          <a:spcPct val="0"/>
        </a:spcBef>
        <a:spcAft>
          <a:spcPct val="0"/>
        </a:spcAft>
        <a:defRPr sz="3200" b="1">
          <a:solidFill>
            <a:srgbClr val="660066"/>
          </a:solidFill>
          <a:latin typeface="Candara" pitchFamily="34" charset="0"/>
          <a:cs typeface="Arial" charset="0"/>
        </a:defRPr>
      </a:lvl3pPr>
      <a:lvl4pPr algn="ctr" rtl="0" eaLnBrk="0" fontAlgn="base" hangingPunct="0">
        <a:spcBef>
          <a:spcPct val="0"/>
        </a:spcBef>
        <a:spcAft>
          <a:spcPct val="0"/>
        </a:spcAft>
        <a:defRPr sz="3200" b="1">
          <a:solidFill>
            <a:srgbClr val="660066"/>
          </a:solidFill>
          <a:latin typeface="Candara" pitchFamily="34" charset="0"/>
          <a:cs typeface="Arial" charset="0"/>
        </a:defRPr>
      </a:lvl4pPr>
      <a:lvl5pPr algn="ctr" rtl="0" eaLnBrk="0" fontAlgn="base" hangingPunct="0">
        <a:spcBef>
          <a:spcPct val="0"/>
        </a:spcBef>
        <a:spcAft>
          <a:spcPct val="0"/>
        </a:spcAft>
        <a:defRPr sz="3200" b="1">
          <a:solidFill>
            <a:srgbClr val="660066"/>
          </a:solidFill>
          <a:latin typeface="Candara" pitchFamily="34" charset="0"/>
          <a:cs typeface="Arial" charset="0"/>
        </a:defRPr>
      </a:lvl5pPr>
      <a:lvl6pPr marL="457200" algn="ctr" rtl="0" fontAlgn="base">
        <a:spcBef>
          <a:spcPct val="0"/>
        </a:spcBef>
        <a:spcAft>
          <a:spcPct val="0"/>
        </a:spcAft>
        <a:defRPr sz="4400" b="1">
          <a:solidFill>
            <a:srgbClr val="000099"/>
          </a:solidFill>
          <a:latin typeface="Century Gothic" pitchFamily="34" charset="0"/>
          <a:cs typeface="Arial" charset="0"/>
        </a:defRPr>
      </a:lvl6pPr>
      <a:lvl7pPr marL="914400" algn="ctr" rtl="0" fontAlgn="base">
        <a:spcBef>
          <a:spcPct val="0"/>
        </a:spcBef>
        <a:spcAft>
          <a:spcPct val="0"/>
        </a:spcAft>
        <a:defRPr sz="4400" b="1">
          <a:solidFill>
            <a:srgbClr val="000099"/>
          </a:solidFill>
          <a:latin typeface="Century Gothic" pitchFamily="34" charset="0"/>
          <a:cs typeface="Arial" charset="0"/>
        </a:defRPr>
      </a:lvl7pPr>
      <a:lvl8pPr marL="1371600" algn="ctr" rtl="0" fontAlgn="base">
        <a:spcBef>
          <a:spcPct val="0"/>
        </a:spcBef>
        <a:spcAft>
          <a:spcPct val="0"/>
        </a:spcAft>
        <a:defRPr sz="4400" b="1">
          <a:solidFill>
            <a:srgbClr val="000099"/>
          </a:solidFill>
          <a:latin typeface="Century Gothic" pitchFamily="34" charset="0"/>
          <a:cs typeface="Arial" charset="0"/>
        </a:defRPr>
      </a:lvl8pPr>
      <a:lvl9pPr marL="1828800" algn="ctr" rtl="0" fontAlgn="base">
        <a:spcBef>
          <a:spcPct val="0"/>
        </a:spcBef>
        <a:spcAft>
          <a:spcPct val="0"/>
        </a:spcAft>
        <a:defRPr sz="4400" b="1">
          <a:solidFill>
            <a:srgbClr val="000099"/>
          </a:solidFill>
          <a:latin typeface="Century Gothic" pitchFamily="34" charset="0"/>
          <a:cs typeface="Arial" charset="0"/>
        </a:defRPr>
      </a:lvl9pPr>
    </p:titleStyle>
    <p:bodyStyle>
      <a:lvl1pPr marL="342900" indent="-342900" algn="l" rtl="0" eaLnBrk="0" fontAlgn="base" hangingPunct="0">
        <a:spcBef>
          <a:spcPct val="20000"/>
        </a:spcBef>
        <a:spcAft>
          <a:spcPct val="0"/>
        </a:spcAft>
        <a:defRPr sz="2600" b="1">
          <a:solidFill>
            <a:srgbClr val="000099"/>
          </a:solidFill>
          <a:latin typeface="Candara" pitchFamily="34" charset="0"/>
          <a:ea typeface="+mn-ea"/>
          <a:cs typeface="+mn-cs"/>
        </a:defRPr>
      </a:lvl1pPr>
      <a:lvl2pPr marL="742950" indent="-285750" algn="l" rtl="0" eaLnBrk="0" fontAlgn="base" hangingPunct="0">
        <a:spcBef>
          <a:spcPct val="20000"/>
        </a:spcBef>
        <a:spcAft>
          <a:spcPct val="0"/>
        </a:spcAft>
        <a:defRPr sz="2000">
          <a:solidFill>
            <a:srgbClr val="000099"/>
          </a:solidFill>
          <a:latin typeface="Candara" pitchFamily="34" charset="0"/>
          <a:cs typeface="+mn-cs"/>
        </a:defRPr>
      </a:lvl2pPr>
      <a:lvl3pPr marL="1143000" indent="-228600" algn="l" rtl="0" eaLnBrk="0" fontAlgn="base" hangingPunct="0">
        <a:spcBef>
          <a:spcPct val="20000"/>
        </a:spcBef>
        <a:spcAft>
          <a:spcPct val="0"/>
        </a:spcAft>
        <a:defRPr>
          <a:solidFill>
            <a:srgbClr val="000099"/>
          </a:solidFill>
          <a:latin typeface="Candara" pitchFamily="34" charset="0"/>
          <a:cs typeface="+mn-cs"/>
        </a:defRPr>
      </a:lvl3pPr>
      <a:lvl4pPr marL="1600200" indent="-228600" algn="l" rtl="0" eaLnBrk="0" fontAlgn="base" hangingPunct="0">
        <a:spcBef>
          <a:spcPct val="20000"/>
        </a:spcBef>
        <a:spcAft>
          <a:spcPct val="0"/>
        </a:spcAft>
        <a:defRPr sz="1600">
          <a:solidFill>
            <a:srgbClr val="000099"/>
          </a:solidFill>
          <a:latin typeface="Candara" pitchFamily="34" charset="0"/>
          <a:cs typeface="+mn-cs"/>
        </a:defRPr>
      </a:lvl4pPr>
      <a:lvl5pPr marL="2057400" indent="-228600" algn="l" rtl="0" eaLnBrk="0" fontAlgn="base" hangingPunct="0">
        <a:spcBef>
          <a:spcPct val="20000"/>
        </a:spcBef>
        <a:spcAft>
          <a:spcPct val="0"/>
        </a:spcAft>
        <a:defRPr sz="1600">
          <a:solidFill>
            <a:srgbClr val="000099"/>
          </a:solidFill>
          <a:latin typeface="Candara" pitchFamily="34" charset="0"/>
          <a:cs typeface="+mn-cs"/>
        </a:defRPr>
      </a:lvl5pPr>
      <a:lvl6pPr marL="2514600" indent="-228600" algn="l" rtl="0" fontAlgn="base">
        <a:spcBef>
          <a:spcPct val="20000"/>
        </a:spcBef>
        <a:spcAft>
          <a:spcPct val="0"/>
        </a:spcAft>
        <a:defRPr sz="2000">
          <a:solidFill>
            <a:srgbClr val="000099"/>
          </a:solidFill>
          <a:latin typeface="+mn-lt"/>
          <a:cs typeface="+mn-cs"/>
        </a:defRPr>
      </a:lvl6pPr>
      <a:lvl7pPr marL="2971800" indent="-228600" algn="l" rtl="0" fontAlgn="base">
        <a:spcBef>
          <a:spcPct val="20000"/>
        </a:spcBef>
        <a:spcAft>
          <a:spcPct val="0"/>
        </a:spcAft>
        <a:defRPr sz="2000">
          <a:solidFill>
            <a:srgbClr val="000099"/>
          </a:solidFill>
          <a:latin typeface="+mn-lt"/>
          <a:cs typeface="+mn-cs"/>
        </a:defRPr>
      </a:lvl7pPr>
      <a:lvl8pPr marL="3429000" indent="-228600" algn="l" rtl="0" fontAlgn="base">
        <a:spcBef>
          <a:spcPct val="20000"/>
        </a:spcBef>
        <a:spcAft>
          <a:spcPct val="0"/>
        </a:spcAft>
        <a:defRPr sz="2000">
          <a:solidFill>
            <a:srgbClr val="000099"/>
          </a:solidFill>
          <a:latin typeface="+mn-lt"/>
          <a:cs typeface="+mn-cs"/>
        </a:defRPr>
      </a:lvl8pPr>
      <a:lvl9pPr marL="3886200" indent="-228600" algn="l" rtl="0" fontAlgn="base">
        <a:spcBef>
          <a:spcPct val="20000"/>
        </a:spcBef>
        <a:spcAft>
          <a:spcPct val="0"/>
        </a:spcAft>
        <a:defRPr sz="2000">
          <a:solidFill>
            <a:srgbClr val="0000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4902"/>
          </a:schemeClr>
        </a:solidFill>
        <a:effectLst/>
      </p:bgPr>
    </p:bg>
    <p:spTree>
      <p:nvGrpSpPr>
        <p:cNvPr id="1" name=""/>
        <p:cNvGrpSpPr/>
        <p:nvPr/>
      </p:nvGrpSpPr>
      <p:grpSpPr>
        <a:xfrm>
          <a:off x="0" y="0"/>
          <a:ext cx="0" cy="0"/>
          <a:chOff x="0" y="0"/>
          <a:chExt cx="0" cy="0"/>
        </a:xfrm>
      </p:grpSpPr>
      <p:sp>
        <p:nvSpPr>
          <p:cNvPr id="35849" name="Rectangle 9"/>
          <p:cNvSpPr>
            <a:spLocks noGrp="1" noChangeArrowheads="1"/>
          </p:cNvSpPr>
          <p:nvPr>
            <p:ph type="title"/>
          </p:nvPr>
        </p:nvSpPr>
        <p:spPr bwMode="auto">
          <a:xfrm>
            <a:off x="457200" y="1600200"/>
            <a:ext cx="8229600" cy="892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10"/>
          <p:cNvSpPr>
            <a:spLocks noGrp="1" noChangeArrowheads="1"/>
          </p:cNvSpPr>
          <p:nvPr>
            <p:ph type="body" idx="1"/>
          </p:nvPr>
        </p:nvSpPr>
        <p:spPr bwMode="auto">
          <a:xfrm>
            <a:off x="457200" y="28956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5845" name="Rectangle 5"/>
          <p:cNvSpPr>
            <a:spLocks noChangeArrowheads="1"/>
          </p:cNvSpPr>
          <p:nvPr userDrawn="1"/>
        </p:nvSpPr>
        <p:spPr bwMode="auto">
          <a:xfrm>
            <a:off x="0" y="6669360"/>
            <a:ext cx="9144000" cy="188640"/>
          </a:xfrm>
          <a:prstGeom prst="rect">
            <a:avLst/>
          </a:prstGeom>
          <a:solidFill>
            <a:srgbClr val="003399"/>
          </a:solidFill>
          <a:ln w="9525">
            <a:solidFill>
              <a:schemeClr val="tx1"/>
            </a:solidFill>
            <a:miter lim="800000"/>
            <a:headEnd/>
            <a:tailEnd/>
          </a:ln>
          <a:effectLst>
            <a:innerShdw blurRad="63500" dist="50800" dir="18900000">
              <a:prstClr val="black">
                <a:alpha val="50000"/>
              </a:prstClr>
            </a:innerShdw>
          </a:effectLst>
        </p:spPr>
        <p:txBody>
          <a:bodyPr wrap="none" anchor="ctr"/>
          <a:lstStyle/>
          <a:p>
            <a:pPr fontAlgn="base">
              <a:spcBef>
                <a:spcPct val="0"/>
              </a:spcBef>
              <a:spcAft>
                <a:spcPct val="0"/>
              </a:spcAft>
              <a:defRPr/>
            </a:pPr>
            <a:endParaRPr lang="en-US">
              <a:solidFill>
                <a:prstClr val="black"/>
              </a:solidFill>
            </a:endParaRPr>
          </a:p>
        </p:txBody>
      </p:sp>
      <p:sp>
        <p:nvSpPr>
          <p:cNvPr id="35846" name="Rectangle 6"/>
          <p:cNvSpPr>
            <a:spLocks noChangeArrowheads="1"/>
          </p:cNvSpPr>
          <p:nvPr userDrawn="1"/>
        </p:nvSpPr>
        <p:spPr bwMode="auto">
          <a:xfrm>
            <a:off x="0" y="6525344"/>
            <a:ext cx="9144000" cy="171872"/>
          </a:xfrm>
          <a:prstGeom prst="rect">
            <a:avLst/>
          </a:prstGeom>
          <a:solidFill>
            <a:srgbClr val="660066"/>
          </a:solidFill>
          <a:ln w="9525">
            <a:solidFill>
              <a:schemeClr val="tx1"/>
            </a:solidFill>
            <a:miter lim="800000"/>
            <a:headEnd/>
            <a:tailEnd/>
          </a:ln>
          <a:effectLst>
            <a:innerShdw blurRad="63500" dist="50800" dir="18900000">
              <a:prstClr val="black">
                <a:alpha val="50000"/>
              </a:prstClr>
            </a:innerShdw>
          </a:effectLst>
        </p:spPr>
        <p:txBody>
          <a:bodyPr wrap="none" anchor="ctr"/>
          <a:lstStyle/>
          <a:p>
            <a:pPr fontAlgn="base">
              <a:spcBef>
                <a:spcPct val="0"/>
              </a:spcBef>
              <a:spcAft>
                <a:spcPct val="0"/>
              </a:spcAft>
              <a:defRPr/>
            </a:pPr>
            <a:endParaRPr lang="en-US">
              <a:solidFill>
                <a:prstClr val="black"/>
              </a:solidFill>
            </a:endParaRPr>
          </a:p>
        </p:txBody>
      </p:sp>
      <p:pic>
        <p:nvPicPr>
          <p:cNvPr id="1034" name="Picture 10" descr="Sciltlogo2010.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152400"/>
            <a:ext cx="51054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userDrawn="1"/>
        </p:nvCxnSpPr>
        <p:spPr>
          <a:xfrm>
            <a:off x="0" y="1268413"/>
            <a:ext cx="9144000" cy="0"/>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1036" name="Picture 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40650" y="174625"/>
            <a:ext cx="12922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795963" y="23813"/>
            <a:ext cx="11525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69871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algn="ctr" rtl="0" eaLnBrk="0" fontAlgn="base" hangingPunct="0">
        <a:spcBef>
          <a:spcPct val="0"/>
        </a:spcBef>
        <a:spcAft>
          <a:spcPct val="0"/>
        </a:spcAft>
        <a:defRPr sz="3200" b="1">
          <a:solidFill>
            <a:srgbClr val="660066"/>
          </a:solidFill>
          <a:effectLst>
            <a:outerShdw blurRad="38100" dist="38100" dir="2700000" algn="tl">
              <a:srgbClr val="000000">
                <a:alpha val="43137"/>
              </a:srgbClr>
            </a:outerShdw>
          </a:effectLst>
          <a:latin typeface="Candara" pitchFamily="34" charset="0"/>
          <a:ea typeface="+mj-ea"/>
          <a:cs typeface="+mj-cs"/>
        </a:defRPr>
      </a:lvl1pPr>
      <a:lvl2pPr algn="ctr" rtl="0" eaLnBrk="0" fontAlgn="base" hangingPunct="0">
        <a:spcBef>
          <a:spcPct val="0"/>
        </a:spcBef>
        <a:spcAft>
          <a:spcPct val="0"/>
        </a:spcAft>
        <a:defRPr sz="3200" b="1">
          <a:solidFill>
            <a:srgbClr val="660066"/>
          </a:solidFill>
          <a:latin typeface="Candara" pitchFamily="34" charset="0"/>
          <a:cs typeface="Arial" charset="0"/>
        </a:defRPr>
      </a:lvl2pPr>
      <a:lvl3pPr algn="ctr" rtl="0" eaLnBrk="0" fontAlgn="base" hangingPunct="0">
        <a:spcBef>
          <a:spcPct val="0"/>
        </a:spcBef>
        <a:spcAft>
          <a:spcPct val="0"/>
        </a:spcAft>
        <a:defRPr sz="3200" b="1">
          <a:solidFill>
            <a:srgbClr val="660066"/>
          </a:solidFill>
          <a:latin typeface="Candara" pitchFamily="34" charset="0"/>
          <a:cs typeface="Arial" charset="0"/>
        </a:defRPr>
      </a:lvl3pPr>
      <a:lvl4pPr algn="ctr" rtl="0" eaLnBrk="0" fontAlgn="base" hangingPunct="0">
        <a:spcBef>
          <a:spcPct val="0"/>
        </a:spcBef>
        <a:spcAft>
          <a:spcPct val="0"/>
        </a:spcAft>
        <a:defRPr sz="3200" b="1">
          <a:solidFill>
            <a:srgbClr val="660066"/>
          </a:solidFill>
          <a:latin typeface="Candara" pitchFamily="34" charset="0"/>
          <a:cs typeface="Arial" charset="0"/>
        </a:defRPr>
      </a:lvl4pPr>
      <a:lvl5pPr algn="ctr" rtl="0" eaLnBrk="0" fontAlgn="base" hangingPunct="0">
        <a:spcBef>
          <a:spcPct val="0"/>
        </a:spcBef>
        <a:spcAft>
          <a:spcPct val="0"/>
        </a:spcAft>
        <a:defRPr sz="3200" b="1">
          <a:solidFill>
            <a:srgbClr val="660066"/>
          </a:solidFill>
          <a:latin typeface="Candara" pitchFamily="34" charset="0"/>
          <a:cs typeface="Arial" charset="0"/>
        </a:defRPr>
      </a:lvl5pPr>
      <a:lvl6pPr marL="457200" algn="ctr" rtl="0" fontAlgn="base">
        <a:spcBef>
          <a:spcPct val="0"/>
        </a:spcBef>
        <a:spcAft>
          <a:spcPct val="0"/>
        </a:spcAft>
        <a:defRPr sz="4400" b="1">
          <a:solidFill>
            <a:srgbClr val="000099"/>
          </a:solidFill>
          <a:latin typeface="Century Gothic" pitchFamily="34" charset="0"/>
          <a:cs typeface="Arial" charset="0"/>
        </a:defRPr>
      </a:lvl6pPr>
      <a:lvl7pPr marL="914400" algn="ctr" rtl="0" fontAlgn="base">
        <a:spcBef>
          <a:spcPct val="0"/>
        </a:spcBef>
        <a:spcAft>
          <a:spcPct val="0"/>
        </a:spcAft>
        <a:defRPr sz="4400" b="1">
          <a:solidFill>
            <a:srgbClr val="000099"/>
          </a:solidFill>
          <a:latin typeface="Century Gothic" pitchFamily="34" charset="0"/>
          <a:cs typeface="Arial" charset="0"/>
        </a:defRPr>
      </a:lvl7pPr>
      <a:lvl8pPr marL="1371600" algn="ctr" rtl="0" fontAlgn="base">
        <a:spcBef>
          <a:spcPct val="0"/>
        </a:spcBef>
        <a:spcAft>
          <a:spcPct val="0"/>
        </a:spcAft>
        <a:defRPr sz="4400" b="1">
          <a:solidFill>
            <a:srgbClr val="000099"/>
          </a:solidFill>
          <a:latin typeface="Century Gothic" pitchFamily="34" charset="0"/>
          <a:cs typeface="Arial" charset="0"/>
        </a:defRPr>
      </a:lvl8pPr>
      <a:lvl9pPr marL="1828800" algn="ctr" rtl="0" fontAlgn="base">
        <a:spcBef>
          <a:spcPct val="0"/>
        </a:spcBef>
        <a:spcAft>
          <a:spcPct val="0"/>
        </a:spcAft>
        <a:defRPr sz="4400" b="1">
          <a:solidFill>
            <a:srgbClr val="000099"/>
          </a:solidFill>
          <a:latin typeface="Century Gothic" pitchFamily="34" charset="0"/>
          <a:cs typeface="Arial" charset="0"/>
        </a:defRPr>
      </a:lvl9pPr>
    </p:titleStyle>
    <p:bodyStyle>
      <a:lvl1pPr marL="342900" indent="-342900" algn="l" rtl="0" eaLnBrk="0" fontAlgn="base" hangingPunct="0">
        <a:spcBef>
          <a:spcPct val="20000"/>
        </a:spcBef>
        <a:spcAft>
          <a:spcPct val="0"/>
        </a:spcAft>
        <a:defRPr sz="2600" b="1">
          <a:solidFill>
            <a:srgbClr val="000099"/>
          </a:solidFill>
          <a:latin typeface="Candara" pitchFamily="34" charset="0"/>
          <a:ea typeface="+mn-ea"/>
          <a:cs typeface="+mn-cs"/>
        </a:defRPr>
      </a:lvl1pPr>
      <a:lvl2pPr marL="742950" indent="-285750" algn="l" rtl="0" eaLnBrk="0" fontAlgn="base" hangingPunct="0">
        <a:spcBef>
          <a:spcPct val="20000"/>
        </a:spcBef>
        <a:spcAft>
          <a:spcPct val="0"/>
        </a:spcAft>
        <a:defRPr sz="2000">
          <a:solidFill>
            <a:srgbClr val="000099"/>
          </a:solidFill>
          <a:latin typeface="Candara" pitchFamily="34" charset="0"/>
          <a:cs typeface="+mn-cs"/>
        </a:defRPr>
      </a:lvl2pPr>
      <a:lvl3pPr marL="1143000" indent="-228600" algn="l" rtl="0" eaLnBrk="0" fontAlgn="base" hangingPunct="0">
        <a:spcBef>
          <a:spcPct val="20000"/>
        </a:spcBef>
        <a:spcAft>
          <a:spcPct val="0"/>
        </a:spcAft>
        <a:defRPr>
          <a:solidFill>
            <a:srgbClr val="000099"/>
          </a:solidFill>
          <a:latin typeface="Candara" pitchFamily="34" charset="0"/>
          <a:cs typeface="+mn-cs"/>
        </a:defRPr>
      </a:lvl3pPr>
      <a:lvl4pPr marL="1600200" indent="-228600" algn="l" rtl="0" eaLnBrk="0" fontAlgn="base" hangingPunct="0">
        <a:spcBef>
          <a:spcPct val="20000"/>
        </a:spcBef>
        <a:spcAft>
          <a:spcPct val="0"/>
        </a:spcAft>
        <a:defRPr sz="1600">
          <a:solidFill>
            <a:srgbClr val="000099"/>
          </a:solidFill>
          <a:latin typeface="Candara" pitchFamily="34" charset="0"/>
          <a:cs typeface="+mn-cs"/>
        </a:defRPr>
      </a:lvl4pPr>
      <a:lvl5pPr marL="2057400" indent="-228600" algn="l" rtl="0" eaLnBrk="0" fontAlgn="base" hangingPunct="0">
        <a:spcBef>
          <a:spcPct val="20000"/>
        </a:spcBef>
        <a:spcAft>
          <a:spcPct val="0"/>
        </a:spcAft>
        <a:defRPr sz="1600">
          <a:solidFill>
            <a:srgbClr val="000099"/>
          </a:solidFill>
          <a:latin typeface="Candara" pitchFamily="34" charset="0"/>
          <a:cs typeface="+mn-cs"/>
        </a:defRPr>
      </a:lvl5pPr>
      <a:lvl6pPr marL="2514600" indent="-228600" algn="l" rtl="0" fontAlgn="base">
        <a:spcBef>
          <a:spcPct val="20000"/>
        </a:spcBef>
        <a:spcAft>
          <a:spcPct val="0"/>
        </a:spcAft>
        <a:defRPr sz="2000">
          <a:solidFill>
            <a:srgbClr val="000099"/>
          </a:solidFill>
          <a:latin typeface="+mn-lt"/>
          <a:cs typeface="+mn-cs"/>
        </a:defRPr>
      </a:lvl6pPr>
      <a:lvl7pPr marL="2971800" indent="-228600" algn="l" rtl="0" fontAlgn="base">
        <a:spcBef>
          <a:spcPct val="20000"/>
        </a:spcBef>
        <a:spcAft>
          <a:spcPct val="0"/>
        </a:spcAft>
        <a:defRPr sz="2000">
          <a:solidFill>
            <a:srgbClr val="000099"/>
          </a:solidFill>
          <a:latin typeface="+mn-lt"/>
          <a:cs typeface="+mn-cs"/>
        </a:defRPr>
      </a:lvl7pPr>
      <a:lvl8pPr marL="3429000" indent="-228600" algn="l" rtl="0" fontAlgn="base">
        <a:spcBef>
          <a:spcPct val="20000"/>
        </a:spcBef>
        <a:spcAft>
          <a:spcPct val="0"/>
        </a:spcAft>
        <a:defRPr sz="2000">
          <a:solidFill>
            <a:srgbClr val="000099"/>
          </a:solidFill>
          <a:latin typeface="+mn-lt"/>
          <a:cs typeface="+mn-cs"/>
        </a:defRPr>
      </a:lvl8pPr>
      <a:lvl9pPr marL="3886200" indent="-228600" algn="l" rtl="0" fontAlgn="base">
        <a:spcBef>
          <a:spcPct val="20000"/>
        </a:spcBef>
        <a:spcAft>
          <a:spcPct val="0"/>
        </a:spcAft>
        <a:defRPr sz="2000">
          <a:solidFill>
            <a:srgbClr val="0000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gif"/></Relationships>
</file>

<file path=ppt/slides/_rels/slide1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ww.dropbox.com/s/69c0k04toesqy99/WL%20Record%20Book%20Final.pdf?dl=0" TargetMode="External"/><Relationship Id="rId7" Type="http://schemas.openxmlformats.org/officeDocument/2006/relationships/image" Target="../media/image56.jpeg"/><Relationship Id="rId2" Type="http://schemas.openxmlformats.org/officeDocument/2006/relationships/hyperlink" Target="https://www.johnmuirtrust.org/john-muir-award" TargetMode="Externa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gif"/><Relationship Id="rId4" Type="http://schemas.openxmlformats.org/officeDocument/2006/relationships/hyperlink" Target="https://www.dropbox.com/s/cwlbkkpc96tlxbh/ME_John%20Muir_Cymraeg2507.pdf?dl=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gif"/><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s>
</file>

<file path=ppt/slides/_rels/slide1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gif"/><Relationship Id="rId11" Type="http://schemas.openxmlformats.org/officeDocument/2006/relationships/image" Target="../media/image87.png"/><Relationship Id="rId5" Type="http://schemas.openxmlformats.org/officeDocument/2006/relationships/image" Target="../media/image81.gif"/><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jpeg"/></Relationships>
</file>

<file path=ppt/slides/_rels/slide17.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18" Type="http://schemas.openxmlformats.org/officeDocument/2006/relationships/image" Target="../media/image105.jpeg"/><Relationship Id="rId3" Type="http://schemas.openxmlformats.org/officeDocument/2006/relationships/image" Target="../media/image90.jpeg"/><Relationship Id="rId21" Type="http://schemas.openxmlformats.org/officeDocument/2006/relationships/image" Target="../media/image108.jpeg"/><Relationship Id="rId7" Type="http://schemas.openxmlformats.org/officeDocument/2006/relationships/image" Target="../media/image94.jpeg"/><Relationship Id="rId12" Type="http://schemas.openxmlformats.org/officeDocument/2006/relationships/image" Target="../media/image99.png"/><Relationship Id="rId17" Type="http://schemas.openxmlformats.org/officeDocument/2006/relationships/image" Target="../media/image104.jpeg"/><Relationship Id="rId2" Type="http://schemas.openxmlformats.org/officeDocument/2006/relationships/image" Target="../media/image89.jpeg"/><Relationship Id="rId16" Type="http://schemas.openxmlformats.org/officeDocument/2006/relationships/image" Target="../media/image103.png"/><Relationship Id="rId20"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jpeg"/><Relationship Id="rId23"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image" Target="../media/image106.gif"/><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 Id="rId22"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gif"/><Relationship Id="rId5" Type="http://schemas.openxmlformats.org/officeDocument/2006/relationships/image" Target="../media/image125.png"/><Relationship Id="rId4" Type="http://schemas.openxmlformats.org/officeDocument/2006/relationships/image" Target="../media/image124.png"/></Relationships>
</file>

<file path=ppt/slides/_rels/slide2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2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gif"/><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png"/></Relationships>
</file>

<file path=ppt/slides/_rels/slide29.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6.jpeg"/><Relationship Id="rId7" Type="http://schemas.openxmlformats.org/officeDocument/2006/relationships/image" Target="../media/image149.jpe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gif"/><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20.png"/><Relationship Id="rId2" Type="http://schemas.openxmlformats.org/officeDocument/2006/relationships/hyperlink" Target="https://www.youtube.com/watch?v=cBxN9E5f7pc"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2.png"/><Relationship Id="rId7" Type="http://schemas.openxmlformats.org/officeDocument/2006/relationships/image" Target="../media/image155.png"/><Relationship Id="rId2"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7.gif"/><Relationship Id="rId5" Type="http://schemas.openxmlformats.org/officeDocument/2006/relationships/image" Target="../media/image153.jpeg"/><Relationship Id="rId10" Type="http://schemas.openxmlformats.org/officeDocument/2006/relationships/image" Target="../media/image147.gif"/><Relationship Id="rId4" Type="http://schemas.openxmlformats.org/officeDocument/2006/relationships/image" Target="../media/image6.png"/><Relationship Id="rId9" Type="http://schemas.openxmlformats.org/officeDocument/2006/relationships/image" Target="../media/image157.png"/></Relationships>
</file>

<file path=ppt/slides/_rels/slide31.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3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tiff"/></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8.gif"/></Relationships>
</file>

<file path=ppt/slides/_rels/slide38.xml.rels><?xml version="1.0" encoding="UTF-8" standalone="yes"?>
<Relationships xmlns="http://schemas.openxmlformats.org/package/2006/relationships"><Relationship Id="rId8" Type="http://schemas.openxmlformats.org/officeDocument/2006/relationships/image" Target="../media/image185.gif"/><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 Id="rId9" Type="http://schemas.openxmlformats.org/officeDocument/2006/relationships/image" Target="../media/image186.png"/></Relationships>
</file>

<file path=ppt/slides/_rels/slide3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www.jasscotland.org.uk/" TargetMode="Externa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hyperlink" Target="mailto:judith.mckerrecher@strath.ac.uk" TargetMode="External"/><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hyperlink" Target="http://www.channel4.com/programmes/china-between-clouds-and-dreams/episode-guide/" TargetMode="External"/><Relationship Id="rId7" Type="http://schemas.openxmlformats.org/officeDocument/2006/relationships/hyperlink" Target="https://www.youtube.com/watch?v=F3s8Xrl2Ffw" TargetMode="External"/><Relationship Id="rId12" Type="http://schemas.openxmlformats.org/officeDocument/2006/relationships/image" Target="../media/image41.jpeg"/><Relationship Id="rId2" Type="http://schemas.openxmlformats.org/officeDocument/2006/relationships/hyperlink" Target="https://www.youtube.com/watch?v=1gmLGCQUbzM" TargetMode="External"/><Relationship Id="rId1" Type="http://schemas.openxmlformats.org/officeDocument/2006/relationships/slideLayout" Target="../slideLayouts/slideLayout2.xml"/><Relationship Id="rId6" Type="http://schemas.openxmlformats.org/officeDocument/2006/relationships/hyperlink" Target="http://learningforsustainabilityscotland.org/" TargetMode="External"/><Relationship Id="rId11" Type="http://schemas.openxmlformats.org/officeDocument/2006/relationships/image" Target="../media/image40.gif"/><Relationship Id="rId5" Type="http://schemas.openxmlformats.org/officeDocument/2006/relationships/hyperlink" Target="https://schoolsonline.britishcouncil.org/about-programmes/connecting-classrooms" TargetMode="External"/><Relationship Id="rId10" Type="http://schemas.openxmlformats.org/officeDocument/2006/relationships/image" Target="../media/image39.jpeg"/><Relationship Id="rId4" Type="http://schemas.openxmlformats.org/officeDocument/2006/relationships/hyperlink" Target="https://www.youtube.com/watch?v=INu1Z5xHeWQ" TargetMode="Externa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rgbClr val="00B050"/>
                </a:solidFill>
              </a:rPr>
              <a:t>Mandarin and Learning for Sustainability</a:t>
            </a:r>
            <a:br>
              <a:rPr lang="en-GB" dirty="0" smtClean="0">
                <a:solidFill>
                  <a:srgbClr val="00B050"/>
                </a:solidFill>
              </a:rPr>
            </a:br>
            <a:endParaRPr lang="en-GB" dirty="0">
              <a:solidFill>
                <a:srgbClr val="00B050"/>
              </a:solidFill>
            </a:endParaRPr>
          </a:p>
        </p:txBody>
      </p:sp>
      <p:sp>
        <p:nvSpPr>
          <p:cNvPr id="3" name="Subtitle 2"/>
          <p:cNvSpPr>
            <a:spLocks noGrp="1"/>
          </p:cNvSpPr>
          <p:nvPr>
            <p:ph type="subTitle" idx="1"/>
          </p:nvPr>
        </p:nvSpPr>
        <p:spPr/>
        <p:txBody>
          <a:bodyPr/>
          <a:lstStyle/>
          <a:p>
            <a:endParaRPr lang="en-GB" dirty="0"/>
          </a:p>
        </p:txBody>
      </p:sp>
      <p:pic>
        <p:nvPicPr>
          <p:cNvPr id="2050" name="Picture 2" descr="C:\Users\gpb14233\AppData\Local\Microsoft\Windows\Temporary Internet Files\Content.IE5\VXIR3EQE\120px-Animated-Flag-Scotland-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4607"/>
            <a:ext cx="11430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pb14233\AppData\Local\Microsoft\Windows\Temporary Internet Files\Content.IE5\EYUNEFHL\Screen_shot_2012-05-10_at_2.09.43_P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976469"/>
            <a:ext cx="3096344" cy="166436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gpb14233\AppData\Local\Microsoft\Windows\Temporary Internet Files\Content.IE5\7WUXOGGD\image2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693087"/>
            <a:ext cx="1475141" cy="13547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pb14233\AppData\Local\Microsoft\Windows\Temporary Internet Files\Content.IE5\EYUNEFHL\120px-Animated_China_Flag[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1430486"/>
            <a:ext cx="11430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pb14233\AppData\Local\Microsoft\Windows\Temporary Internet Files\Content.IE5\6J0AERG3\china-641112_1280-1-680x444[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3795056"/>
            <a:ext cx="1431032" cy="9343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pb14233\AppData\Local\Microsoft\Windows\Temporary Internet Files\Content.IE5\6J0AERG3\highland[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183158" y="3068960"/>
            <a:ext cx="637314" cy="12482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gpb14233\AppData\Local\Microsoft\Windows\Temporary Internet Files\Content.IE5\7WUXOGGD\china_dragon[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271" y="3068960"/>
            <a:ext cx="1083382" cy="45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144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Creative Approaches to Achievement with Mandarin and Learning for Sustainability</a:t>
            </a:r>
            <a:endParaRPr lang="en-GB" dirty="0">
              <a:solidFill>
                <a:srgbClr val="FF0000"/>
              </a:solidFill>
            </a:endParaRPr>
          </a:p>
        </p:txBody>
      </p:sp>
      <p:pic>
        <p:nvPicPr>
          <p:cNvPr id="2050" name="Picture 2" descr="C:\Users\gpb14233\AppData\Local\Microsoft\Windows\Temporary Internet Files\Content.IE5\6J0AERG3\John_Muir_Trust_logo[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223713"/>
            <a:ext cx="3240360" cy="173087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184452"/>
            <a:ext cx="3384376" cy="180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C:\Users\gpb14233\AppData\Local\Microsoft\Windows\Temporary Internet Files\Content.IE5\7WUXOGGD\ribbon-medal-red-blue-monsterbraingame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3469202"/>
            <a:ext cx="1084910" cy="12398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gpb14233\AppData\Local\Microsoft\Windows\Temporary Internet Files\Content.IE5\VXIR3EQE\china[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5225" y="3306857"/>
            <a:ext cx="582315" cy="52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57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276872"/>
            <a:ext cx="8363272" cy="4025801"/>
          </a:xfrm>
        </p:spPr>
        <p:txBody>
          <a:bodyPr/>
          <a:lstStyle/>
          <a:p>
            <a:endParaRPr lang="en-GB" dirty="0" smtClean="0"/>
          </a:p>
          <a:p>
            <a:r>
              <a:rPr lang="en-GB" dirty="0" smtClean="0"/>
              <a:t>Which resources do I have around me?</a:t>
            </a:r>
          </a:p>
          <a:p>
            <a:r>
              <a:rPr lang="en-GB" dirty="0" smtClean="0"/>
              <a:t>What does my class enjoy?</a:t>
            </a:r>
          </a:p>
          <a:p>
            <a:r>
              <a:rPr lang="en-GB" dirty="0" smtClean="0"/>
              <a:t>Are there cross-curricular links?</a:t>
            </a:r>
          </a:p>
          <a:p>
            <a:r>
              <a:rPr lang="en-GB" dirty="0" smtClean="0"/>
              <a:t>Are there community links or who else may be involved?</a:t>
            </a:r>
          </a:p>
          <a:p>
            <a:r>
              <a:rPr lang="en-GB" dirty="0" smtClean="0"/>
              <a:t>What progression is there for children beyond this?</a:t>
            </a:r>
          </a:p>
          <a:p>
            <a:endParaRPr lang="en-GB" dirty="0"/>
          </a:p>
        </p:txBody>
      </p:sp>
      <p:sp>
        <p:nvSpPr>
          <p:cNvPr id="4" name="Title 3"/>
          <p:cNvSpPr>
            <a:spLocks noGrp="1"/>
          </p:cNvSpPr>
          <p:nvPr>
            <p:ph type="title"/>
          </p:nvPr>
        </p:nvSpPr>
        <p:spPr>
          <a:xfrm>
            <a:off x="467544" y="1402934"/>
            <a:ext cx="8229600" cy="892175"/>
          </a:xfrm>
        </p:spPr>
        <p:txBody>
          <a:bodyPr/>
          <a:lstStyle/>
          <a:p>
            <a:r>
              <a:rPr lang="en-GB" dirty="0" smtClean="0">
                <a:solidFill>
                  <a:srgbClr val="00B050"/>
                </a:solidFill>
              </a:rPr>
              <a:t>When planning ask yourself:</a:t>
            </a:r>
            <a:endParaRPr lang="en-GB" dirty="0">
              <a:solidFill>
                <a:srgbClr val="00B050"/>
              </a:solidFill>
            </a:endParaRPr>
          </a:p>
        </p:txBody>
      </p:sp>
      <p:pic>
        <p:nvPicPr>
          <p:cNvPr id="5123" name="Picture 3" descr="C:\Users\gpb14233\AppData\Local\Microsoft\Windows\Temporary Internet Files\Content.IE5\VXIR3EQE\160614103741_105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1524000" cy="1016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pb14233\AppData\Local\Microsoft\Windows\Temporary Internet Files\Content.IE5\VXIR3EQE\Resources-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00" y="5229200"/>
            <a:ext cx="1463835" cy="12063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gpb14233\AppData\Local\Microsoft\Windows\Temporary Internet Files\Content.IE5\VK9RZAI2\community_cartoon_[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484784"/>
            <a:ext cx="189792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gpb14233\AppData\Local\Microsoft\Windows\Temporary Internet Files\Content.IE5\B8NFIUNS\create-community[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5219751"/>
            <a:ext cx="1292547" cy="128882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gpb14233\AppData\Local\Microsoft\Windows\Temporary Internet Files\Content.IE5\9PADYDM6\stay-the-path[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5261937"/>
            <a:ext cx="1944216" cy="117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521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856984" cy="5184576"/>
          </a:xfrm>
        </p:spPr>
        <p:txBody>
          <a:bodyPr/>
          <a:lstStyle/>
          <a:p>
            <a:pPr marL="457200" indent="-457200">
              <a:buFont typeface="Arial" panose="020B0604020202020204" pitchFamily="34" charset="0"/>
              <a:buChar char="•"/>
            </a:pPr>
            <a:r>
              <a:rPr lang="en-GB" sz="2400" dirty="0"/>
              <a:t>Discuss the language and cultural element with </a:t>
            </a:r>
            <a:r>
              <a:rPr lang="en-GB" sz="2400" dirty="0" smtClean="0"/>
              <a:t>your learners </a:t>
            </a:r>
            <a:r>
              <a:rPr lang="en-GB" sz="2400" dirty="0"/>
              <a:t>to </a:t>
            </a:r>
            <a:r>
              <a:rPr lang="en-GB" sz="2400" dirty="0" smtClean="0"/>
              <a:t>get their ideas/perspective</a:t>
            </a:r>
          </a:p>
          <a:p>
            <a:pPr marL="457200" indent="-457200">
              <a:buFont typeface="Arial" panose="020B0604020202020204" pitchFamily="34" charset="0"/>
              <a:buChar char="•"/>
            </a:pPr>
            <a:r>
              <a:rPr lang="en-GB" sz="2400" dirty="0" smtClean="0"/>
              <a:t>Use the </a:t>
            </a:r>
            <a:r>
              <a:rPr lang="en-GB" sz="2400" dirty="0" smtClean="0">
                <a:solidFill>
                  <a:srgbClr val="00B050"/>
                </a:solidFill>
              </a:rPr>
              <a:t>language </a:t>
            </a:r>
            <a:r>
              <a:rPr lang="en-GB" sz="2400" dirty="0" smtClean="0"/>
              <a:t>in your </a:t>
            </a:r>
            <a:r>
              <a:rPr lang="en-GB" sz="2400" dirty="0" smtClean="0">
                <a:solidFill>
                  <a:srgbClr val="00B050"/>
                </a:solidFill>
              </a:rPr>
              <a:t>planning</a:t>
            </a:r>
            <a:r>
              <a:rPr lang="en-GB" sz="2400" dirty="0" smtClean="0"/>
              <a:t>: routines, simple adjectives with gestures for what learners prefer or a slightly more detailed questionnaire for planning the learning together, or basic mind maps, labelling – consider </a:t>
            </a:r>
            <a:r>
              <a:rPr lang="en-GB" sz="2400" dirty="0" smtClean="0">
                <a:solidFill>
                  <a:srgbClr val="00B050"/>
                </a:solidFill>
              </a:rPr>
              <a:t>stage</a:t>
            </a:r>
            <a:r>
              <a:rPr lang="en-GB" sz="2400" dirty="0" smtClean="0"/>
              <a:t>, </a:t>
            </a:r>
            <a:r>
              <a:rPr lang="en-GB" sz="2400" dirty="0" smtClean="0">
                <a:solidFill>
                  <a:srgbClr val="00B050"/>
                </a:solidFill>
              </a:rPr>
              <a:t>progression</a:t>
            </a:r>
            <a:r>
              <a:rPr lang="en-GB" sz="2400" dirty="0" smtClean="0"/>
              <a:t>, </a:t>
            </a:r>
            <a:r>
              <a:rPr lang="en-GB" sz="2400" dirty="0" smtClean="0">
                <a:solidFill>
                  <a:srgbClr val="00B050"/>
                </a:solidFill>
              </a:rPr>
              <a:t>enjoyment</a:t>
            </a:r>
          </a:p>
          <a:p>
            <a:pPr marL="457200" indent="-457200">
              <a:buFont typeface="Arial" panose="020B0604020202020204" pitchFamily="34" charset="0"/>
              <a:buChar char="•"/>
            </a:pPr>
            <a:r>
              <a:rPr lang="en-GB" sz="2400" dirty="0" smtClean="0"/>
              <a:t>Have an idea of the </a:t>
            </a:r>
            <a:r>
              <a:rPr lang="en-GB" sz="2400" dirty="0" smtClean="0">
                <a:solidFill>
                  <a:srgbClr val="00B050"/>
                </a:solidFill>
              </a:rPr>
              <a:t>words</a:t>
            </a:r>
            <a:r>
              <a:rPr lang="en-GB" sz="2400" dirty="0" smtClean="0"/>
              <a:t> and </a:t>
            </a:r>
            <a:r>
              <a:rPr lang="en-GB" sz="2400" dirty="0" smtClean="0">
                <a:solidFill>
                  <a:srgbClr val="00B050"/>
                </a:solidFill>
              </a:rPr>
              <a:t>sentences</a:t>
            </a:r>
            <a:r>
              <a:rPr lang="en-GB" sz="2400" dirty="0" smtClean="0"/>
              <a:t> you would like learners to develop as you proceed</a:t>
            </a:r>
          </a:p>
          <a:p>
            <a:pPr marL="457200" indent="-457200">
              <a:buFont typeface="Arial" panose="020B0604020202020204" pitchFamily="34" charset="0"/>
              <a:buChar char="•"/>
            </a:pPr>
            <a:r>
              <a:rPr lang="en-GB" sz="2400" dirty="0" smtClean="0"/>
              <a:t>Allow for </a:t>
            </a:r>
            <a:r>
              <a:rPr lang="en-GB" sz="2400" dirty="0" smtClean="0">
                <a:solidFill>
                  <a:srgbClr val="00B050"/>
                </a:solidFill>
              </a:rPr>
              <a:t>spontaneous learning </a:t>
            </a:r>
            <a:r>
              <a:rPr lang="en-GB" sz="2400" dirty="0" smtClean="0"/>
              <a:t>and sharing too</a:t>
            </a:r>
          </a:p>
          <a:p>
            <a:pPr marL="457200" indent="-457200">
              <a:buFont typeface="Arial" panose="020B0604020202020204" pitchFamily="34" charset="0"/>
              <a:buChar char="•"/>
            </a:pPr>
            <a:r>
              <a:rPr lang="en-GB" sz="2400" dirty="0" smtClean="0">
                <a:solidFill>
                  <a:srgbClr val="00B050"/>
                </a:solidFill>
              </a:rPr>
              <a:t>Play</a:t>
            </a:r>
            <a:r>
              <a:rPr lang="en-GB" sz="2400" dirty="0" smtClean="0"/>
              <a:t> with word </a:t>
            </a:r>
            <a:r>
              <a:rPr lang="en-GB" sz="2400" dirty="0" smtClean="0">
                <a:solidFill>
                  <a:srgbClr val="00B050"/>
                </a:solidFill>
              </a:rPr>
              <a:t>patterns </a:t>
            </a:r>
            <a:r>
              <a:rPr lang="en-GB" sz="2400" dirty="0" smtClean="0"/>
              <a:t>and </a:t>
            </a:r>
            <a:r>
              <a:rPr lang="en-GB" sz="2400" dirty="0" smtClean="0">
                <a:solidFill>
                  <a:srgbClr val="00B050"/>
                </a:solidFill>
              </a:rPr>
              <a:t>sounds – </a:t>
            </a:r>
            <a:r>
              <a:rPr lang="en-GB" sz="2400" dirty="0" smtClean="0"/>
              <a:t>literally!!!</a:t>
            </a:r>
          </a:p>
          <a:p>
            <a:pPr marL="457200" indent="-457200">
              <a:buFont typeface="Arial" panose="020B0604020202020204" pitchFamily="34" charset="0"/>
              <a:buChar char="•"/>
            </a:pPr>
            <a:r>
              <a:rPr lang="en-GB" sz="2400" dirty="0" smtClean="0"/>
              <a:t>Consider </a:t>
            </a:r>
            <a:r>
              <a:rPr lang="en-GB" sz="2400" dirty="0" smtClean="0">
                <a:solidFill>
                  <a:srgbClr val="00B050"/>
                </a:solidFill>
              </a:rPr>
              <a:t>materials</a:t>
            </a:r>
            <a:r>
              <a:rPr lang="en-GB" sz="2400" dirty="0" smtClean="0"/>
              <a:t>, </a:t>
            </a:r>
            <a:r>
              <a:rPr lang="en-GB" sz="2400" dirty="0" smtClean="0">
                <a:solidFill>
                  <a:srgbClr val="00B050"/>
                </a:solidFill>
              </a:rPr>
              <a:t>games</a:t>
            </a:r>
            <a:r>
              <a:rPr lang="en-GB" sz="2400" dirty="0" smtClean="0"/>
              <a:t>, </a:t>
            </a:r>
            <a:r>
              <a:rPr lang="en-GB" sz="2400" dirty="0" smtClean="0">
                <a:solidFill>
                  <a:srgbClr val="00B050"/>
                </a:solidFill>
              </a:rPr>
              <a:t>songs</a:t>
            </a:r>
            <a:r>
              <a:rPr lang="en-GB" sz="2400" dirty="0" smtClean="0"/>
              <a:t>, </a:t>
            </a:r>
            <a:r>
              <a:rPr lang="en-GB" sz="2400" dirty="0" smtClean="0">
                <a:solidFill>
                  <a:srgbClr val="00B050"/>
                </a:solidFill>
              </a:rPr>
              <a:t>displays</a:t>
            </a:r>
          </a:p>
          <a:p>
            <a:pPr marL="457200" indent="-457200">
              <a:buFont typeface="Arial" panose="020B0604020202020204" pitchFamily="34" charset="0"/>
              <a:buChar char="•"/>
            </a:pPr>
            <a:r>
              <a:rPr lang="en-GB" sz="2400" dirty="0" smtClean="0"/>
              <a:t>Involve </a:t>
            </a:r>
            <a:r>
              <a:rPr lang="en-GB" sz="2400" dirty="0" smtClean="0">
                <a:solidFill>
                  <a:srgbClr val="00B050"/>
                </a:solidFill>
              </a:rPr>
              <a:t>parents</a:t>
            </a:r>
            <a:r>
              <a:rPr lang="en-GB" sz="2400" dirty="0" smtClean="0"/>
              <a:t>/other </a:t>
            </a:r>
            <a:r>
              <a:rPr lang="en-GB" sz="2400" dirty="0" smtClean="0">
                <a:solidFill>
                  <a:srgbClr val="00B050"/>
                </a:solidFill>
              </a:rPr>
              <a:t>colleagues</a:t>
            </a:r>
            <a:r>
              <a:rPr lang="en-GB" sz="2400" dirty="0" smtClean="0"/>
              <a:t> in a </a:t>
            </a:r>
            <a:r>
              <a:rPr lang="en-GB" sz="2400" dirty="0" smtClean="0">
                <a:solidFill>
                  <a:srgbClr val="00B050"/>
                </a:solidFill>
              </a:rPr>
              <a:t>showcase</a:t>
            </a:r>
            <a:r>
              <a:rPr lang="en-GB" sz="2400" dirty="0" smtClean="0"/>
              <a:t> event</a:t>
            </a:r>
          </a:p>
        </p:txBody>
      </p:sp>
      <p:pic>
        <p:nvPicPr>
          <p:cNvPr id="6146" name="Picture 2" descr="C:\Users\gpb14233\AppData\Local\Microsoft\Windows\Temporary Internet Files\Content.IE5\VK9RZAI2\nature_simple_tree_gree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7724" y="5013176"/>
            <a:ext cx="597412" cy="134076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pb14233\AppData\Local\Microsoft\Windows\Temporary Internet Files\Content.IE5\YL02FC8E\LearnIsFun[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4342" y="4618341"/>
            <a:ext cx="1584176" cy="78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47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359705"/>
            <a:ext cx="8229600" cy="2908746"/>
          </a:xfrm>
        </p:spPr>
        <p:txBody>
          <a:bodyPr/>
          <a:lstStyle/>
          <a:p>
            <a:r>
              <a:rPr lang="en-GB" sz="2800" dirty="0" smtClean="0">
                <a:solidFill>
                  <a:srgbClr val="00B050"/>
                </a:solidFill>
              </a:rPr>
              <a:t>John Muir Award, Discovery Level</a:t>
            </a:r>
          </a:p>
          <a:p>
            <a:r>
              <a:rPr lang="en-GB" dirty="0" smtClean="0">
                <a:solidFill>
                  <a:srgbClr val="FF0000"/>
                </a:solidFill>
              </a:rPr>
              <a:t>Discover </a:t>
            </a:r>
            <a:r>
              <a:rPr lang="en-GB" dirty="0">
                <a:solidFill>
                  <a:srgbClr val="FF0000"/>
                </a:solidFill>
              </a:rPr>
              <a:t>a wild </a:t>
            </a:r>
            <a:r>
              <a:rPr lang="en-GB" dirty="0" smtClean="0">
                <a:solidFill>
                  <a:srgbClr val="FF0000"/>
                </a:solidFill>
              </a:rPr>
              <a:t>place, explore </a:t>
            </a:r>
            <a:r>
              <a:rPr lang="en-GB" dirty="0">
                <a:solidFill>
                  <a:srgbClr val="FF0000"/>
                </a:solidFill>
              </a:rPr>
              <a:t>its </a:t>
            </a:r>
            <a:r>
              <a:rPr lang="en-GB" dirty="0" smtClean="0">
                <a:solidFill>
                  <a:srgbClr val="FF0000"/>
                </a:solidFill>
              </a:rPr>
              <a:t>wildness, conserve a</a:t>
            </a:r>
          </a:p>
          <a:p>
            <a:r>
              <a:rPr lang="en-GB" dirty="0" smtClean="0">
                <a:solidFill>
                  <a:srgbClr val="FF0000"/>
                </a:solidFill>
              </a:rPr>
              <a:t>wild place, share </a:t>
            </a:r>
            <a:r>
              <a:rPr lang="en-GB" dirty="0">
                <a:solidFill>
                  <a:srgbClr val="FF0000"/>
                </a:solidFill>
              </a:rPr>
              <a:t>your </a:t>
            </a:r>
            <a:r>
              <a:rPr lang="en-GB" dirty="0" smtClean="0">
                <a:solidFill>
                  <a:srgbClr val="FF0000"/>
                </a:solidFill>
              </a:rPr>
              <a:t>experiences</a:t>
            </a:r>
          </a:p>
          <a:p>
            <a:r>
              <a:rPr lang="en-GB" dirty="0" smtClean="0">
                <a:solidFill>
                  <a:srgbClr val="FF0000"/>
                </a:solidFill>
              </a:rPr>
              <a:t>Equivalent of 4 days outdoors – can be divided up</a:t>
            </a:r>
          </a:p>
          <a:p>
            <a:endParaRPr lang="en-GB" dirty="0" smtClean="0">
              <a:hlinkClick r:id="rId2"/>
            </a:endParaRPr>
          </a:p>
          <a:p>
            <a:r>
              <a:rPr lang="en-GB" dirty="0" smtClean="0">
                <a:hlinkClick r:id="rId2"/>
              </a:rPr>
              <a:t>https</a:t>
            </a:r>
            <a:r>
              <a:rPr lang="en-GB" dirty="0">
                <a:hlinkClick r:id="rId2"/>
              </a:rPr>
              <a:t>://</a:t>
            </a:r>
            <a:r>
              <a:rPr lang="en-GB" dirty="0" smtClean="0">
                <a:hlinkClick r:id="rId2"/>
              </a:rPr>
              <a:t>www.johnmuirtrust.org/john-muir-award</a:t>
            </a:r>
            <a:endParaRPr lang="en-GB" dirty="0" smtClean="0"/>
          </a:p>
          <a:p>
            <a:r>
              <a:rPr lang="en-GB" u="sng" dirty="0" smtClean="0">
                <a:hlinkClick r:id="rId3"/>
              </a:rPr>
              <a:t>https</a:t>
            </a:r>
            <a:r>
              <a:rPr lang="en-GB" u="sng" dirty="0">
                <a:hlinkClick r:id="rId3"/>
              </a:rPr>
              <a:t>://</a:t>
            </a:r>
            <a:r>
              <a:rPr lang="en-GB" u="sng" dirty="0" smtClean="0">
                <a:hlinkClick r:id="rId3"/>
              </a:rPr>
              <a:t>www.dropbox.com/s/69c0k04toesqy99/WL%20R</a:t>
            </a:r>
          </a:p>
          <a:p>
            <a:r>
              <a:rPr lang="en-GB" u="sng" dirty="0" smtClean="0">
                <a:hlinkClick r:id="rId3"/>
              </a:rPr>
              <a:t>cord%20Book%20Final.pdf?dl=0</a:t>
            </a:r>
            <a:endParaRPr lang="en-GB" dirty="0"/>
          </a:p>
          <a:p>
            <a:r>
              <a:rPr lang="en-GB" u="sng" dirty="0">
                <a:hlinkClick r:id="rId4"/>
              </a:rPr>
              <a:t>https://</a:t>
            </a:r>
            <a:r>
              <a:rPr lang="en-GB" u="sng" dirty="0" smtClean="0">
                <a:hlinkClick r:id="rId4"/>
              </a:rPr>
              <a:t>www.dropbox.com/s/cwlbkkpc96tlxbh/ME_Joh</a:t>
            </a:r>
          </a:p>
          <a:p>
            <a:r>
              <a:rPr lang="en-GB" u="sng" dirty="0" smtClean="0">
                <a:hlinkClick r:id="rId4"/>
              </a:rPr>
              <a:t>%20Muir_Cymraeg2507.pdf?dl=0</a:t>
            </a:r>
            <a:endParaRPr lang="en-GB" dirty="0"/>
          </a:p>
          <a:p>
            <a:r>
              <a:rPr lang="en-GB" dirty="0"/>
              <a:t> </a:t>
            </a:r>
          </a:p>
          <a:p>
            <a:endParaRPr lang="en-GB" dirty="0" smtClean="0"/>
          </a:p>
          <a:p>
            <a:endParaRPr lang="en-GB" dirty="0"/>
          </a:p>
        </p:txBody>
      </p:sp>
      <p:pic>
        <p:nvPicPr>
          <p:cNvPr id="5122" name="Picture 2" descr="C:\Users\gpb14233\AppData\Local\Microsoft\Windows\Temporary Internet Files\Content.IE5\YL02FC8E\hiking-kids[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6201" y="1290377"/>
            <a:ext cx="877284" cy="614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gpb14233\AppData\Local\Microsoft\Windows\Temporary Internet Files\Content.IE5\B8NFIUNS\Nature_Wallpapers[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7804" y="1382902"/>
            <a:ext cx="795350" cy="4162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gpb14233\AppData\Local\Microsoft\Windows\Temporary Internet Files\Content.IE5\VXIR3EQE\schoolhous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1411" y="1382902"/>
            <a:ext cx="522058" cy="6206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pb14233\AppData\Local\Microsoft\Windows\Temporary Internet Files\Content.IE5\EYUNEFHL\cutcaster-photo-800796382-Person-push-CLICK-HERE-website-link-button[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7904" y="3212976"/>
            <a:ext cx="902593" cy="65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55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412776"/>
            <a:ext cx="8352928" cy="4616648"/>
          </a:xfrm>
          <a:prstGeom prst="rect">
            <a:avLst/>
          </a:prstGeom>
        </p:spPr>
        <p:txBody>
          <a:bodyPr wrap="square">
            <a:spAutoFit/>
          </a:bodyPr>
          <a:lstStyle/>
          <a:p>
            <a:r>
              <a:rPr lang="en-GB" b="1" dirty="0" smtClean="0">
                <a:solidFill>
                  <a:srgbClr val="00B050"/>
                </a:solidFill>
              </a:rPr>
              <a:t>The </a:t>
            </a:r>
            <a:r>
              <a:rPr lang="en-GB" b="1" dirty="0">
                <a:solidFill>
                  <a:srgbClr val="00B050"/>
                </a:solidFill>
              </a:rPr>
              <a:t>John Muir Award – A Scotland/China Project </a:t>
            </a:r>
            <a:endParaRPr lang="en-GB" dirty="0">
              <a:solidFill>
                <a:srgbClr val="00B050"/>
              </a:solidFill>
            </a:endParaRPr>
          </a:p>
          <a:p>
            <a:endParaRPr lang="en-GB" dirty="0" smtClean="0">
              <a:solidFill>
                <a:srgbClr val="3333FF"/>
              </a:solidFill>
            </a:endParaRPr>
          </a:p>
          <a:p>
            <a:r>
              <a:rPr lang="en-GB" b="1" dirty="0" smtClean="0">
                <a:solidFill>
                  <a:srgbClr val="3333FF"/>
                </a:solidFill>
                <a:latin typeface="Candara" panose="020E0502030303020204" pitchFamily="34" charset="0"/>
              </a:rPr>
              <a:t>This </a:t>
            </a:r>
            <a:r>
              <a:rPr lang="en-GB" b="1" dirty="0">
                <a:solidFill>
                  <a:srgbClr val="3333FF"/>
                </a:solidFill>
                <a:latin typeface="Candara" panose="020E0502030303020204" pitchFamily="34" charset="0"/>
              </a:rPr>
              <a:t>project </a:t>
            </a:r>
            <a:r>
              <a:rPr lang="en-GB" b="1" dirty="0" smtClean="0">
                <a:solidFill>
                  <a:srgbClr val="3333FF"/>
                </a:solidFill>
                <a:latin typeface="Candara" panose="020E0502030303020204" pitchFamily="34" charset="0"/>
              </a:rPr>
              <a:t>aimed </a:t>
            </a:r>
            <a:r>
              <a:rPr lang="en-GB" b="1" dirty="0">
                <a:solidFill>
                  <a:srgbClr val="3333FF"/>
                </a:solidFill>
                <a:latin typeface="Candara" panose="020E0502030303020204" pitchFamily="34" charset="0"/>
              </a:rPr>
              <a:t>to have students from a Chinese school and students from a Scottish school achieving level one of the award, using their foreign language and sharing their journeys with each other from two different educational and environmental settings across two different countries. </a:t>
            </a:r>
          </a:p>
          <a:p>
            <a:endParaRPr lang="en-GB" b="1" dirty="0" smtClean="0">
              <a:solidFill>
                <a:srgbClr val="3333FF"/>
              </a:solidFill>
              <a:latin typeface="Candara" panose="020E0502030303020204" pitchFamily="34" charset="0"/>
            </a:endParaRPr>
          </a:p>
          <a:p>
            <a:r>
              <a:rPr lang="en-GB" sz="2400" b="1" dirty="0" smtClean="0">
                <a:solidFill>
                  <a:srgbClr val="00B050"/>
                </a:solidFill>
                <a:latin typeface="Candara" panose="020E0502030303020204" pitchFamily="34" charset="0"/>
              </a:rPr>
              <a:t>It allowed </a:t>
            </a:r>
            <a:r>
              <a:rPr lang="en-GB" sz="2400" b="1" dirty="0">
                <a:solidFill>
                  <a:srgbClr val="00B050"/>
                </a:solidFill>
                <a:latin typeface="Candara" panose="020E0502030303020204" pitchFamily="34" charset="0"/>
              </a:rPr>
              <a:t>them to: </a:t>
            </a:r>
            <a:endParaRPr lang="en-GB" sz="2400" dirty="0">
              <a:solidFill>
                <a:srgbClr val="00B050"/>
              </a:solidFill>
              <a:latin typeface="Candara" panose="020E0502030303020204" pitchFamily="34" charset="0"/>
            </a:endParaRPr>
          </a:p>
          <a:p>
            <a:r>
              <a:rPr lang="en-GB" b="1" dirty="0" smtClean="0">
                <a:solidFill>
                  <a:srgbClr val="3333FF"/>
                </a:solidFill>
                <a:latin typeface="Candara" panose="020E0502030303020204" pitchFamily="34" charset="0"/>
              </a:rPr>
              <a:t> </a:t>
            </a:r>
          </a:p>
          <a:p>
            <a:r>
              <a:rPr lang="en-GB" b="1" dirty="0" smtClean="0">
                <a:solidFill>
                  <a:srgbClr val="3333FF"/>
                </a:solidFill>
                <a:latin typeface="Candara" panose="020E0502030303020204" pitchFamily="34" charset="0"/>
              </a:rPr>
              <a:t>Develop </a:t>
            </a:r>
            <a:r>
              <a:rPr lang="en-GB" b="1" dirty="0">
                <a:solidFill>
                  <a:srgbClr val="3333FF"/>
                </a:solidFill>
                <a:latin typeface="Candara" panose="020E0502030303020204" pitchFamily="34" charset="0"/>
              </a:rPr>
              <a:t>and use their language skills in a new context </a:t>
            </a:r>
          </a:p>
          <a:p>
            <a:r>
              <a:rPr lang="en-GB" b="1" dirty="0" smtClean="0">
                <a:solidFill>
                  <a:srgbClr val="3333FF"/>
                </a:solidFill>
                <a:latin typeface="Candara" panose="020E0502030303020204" pitchFamily="34" charset="0"/>
              </a:rPr>
              <a:t>Think </a:t>
            </a:r>
            <a:r>
              <a:rPr lang="en-GB" b="1" dirty="0">
                <a:solidFill>
                  <a:srgbClr val="3333FF"/>
                </a:solidFill>
                <a:latin typeface="Candara" panose="020E0502030303020204" pitchFamily="34" charset="0"/>
              </a:rPr>
              <a:t>and use their language creatively </a:t>
            </a:r>
          </a:p>
          <a:p>
            <a:r>
              <a:rPr lang="en-GB" b="1" dirty="0" smtClean="0">
                <a:solidFill>
                  <a:srgbClr val="3333FF"/>
                </a:solidFill>
                <a:latin typeface="Candara" panose="020E0502030303020204" pitchFamily="34" charset="0"/>
              </a:rPr>
              <a:t>Become </a:t>
            </a:r>
            <a:r>
              <a:rPr lang="en-GB" b="1" dirty="0">
                <a:solidFill>
                  <a:srgbClr val="3333FF"/>
                </a:solidFill>
                <a:latin typeface="Candara" panose="020E0502030303020204" pitchFamily="34" charset="0"/>
              </a:rPr>
              <a:t>aware of their surrounding environments </a:t>
            </a:r>
          </a:p>
          <a:p>
            <a:r>
              <a:rPr lang="en-GB" b="1" dirty="0" smtClean="0">
                <a:solidFill>
                  <a:srgbClr val="3333FF"/>
                </a:solidFill>
                <a:latin typeface="Candara" panose="020E0502030303020204" pitchFamily="34" charset="0"/>
              </a:rPr>
              <a:t>Become </a:t>
            </a:r>
            <a:r>
              <a:rPr lang="en-GB" b="1" dirty="0">
                <a:solidFill>
                  <a:srgbClr val="3333FF"/>
                </a:solidFill>
                <a:latin typeface="Candara" panose="020E0502030303020204" pitchFamily="34" charset="0"/>
              </a:rPr>
              <a:t>aware of the nature, creativity and wildness of their surroundings </a:t>
            </a:r>
          </a:p>
          <a:p>
            <a:r>
              <a:rPr lang="en-GB" b="1" dirty="0" smtClean="0">
                <a:solidFill>
                  <a:srgbClr val="3333FF"/>
                </a:solidFill>
                <a:latin typeface="Candara" panose="020E0502030303020204" pitchFamily="34" charset="0"/>
              </a:rPr>
              <a:t>Develop </a:t>
            </a:r>
            <a:r>
              <a:rPr lang="en-GB" b="1" dirty="0">
                <a:solidFill>
                  <a:srgbClr val="3333FF"/>
                </a:solidFill>
                <a:latin typeface="Candara" panose="020E0502030303020204" pitchFamily="34" charset="0"/>
              </a:rPr>
              <a:t>an awareness of the differences and similarities they experience in their environmental space across the two countries </a:t>
            </a:r>
            <a:endParaRPr lang="en-GB" b="1" dirty="0" smtClean="0">
              <a:solidFill>
                <a:srgbClr val="3333FF"/>
              </a:solidFill>
              <a:latin typeface="Candara" panose="020E0502030303020204" pitchFamily="34" charset="0"/>
            </a:endParaRPr>
          </a:p>
          <a:p>
            <a:r>
              <a:rPr lang="en-GB" b="1" dirty="0" smtClean="0">
                <a:solidFill>
                  <a:srgbClr val="3333FF"/>
                </a:solidFill>
                <a:latin typeface="Candara" panose="020E0502030303020204" pitchFamily="34" charset="0"/>
              </a:rPr>
              <a:t>Share their learning and enhance intercultural understanding</a:t>
            </a:r>
            <a:endParaRPr lang="en-GB" b="1" dirty="0">
              <a:solidFill>
                <a:srgbClr val="3333FF"/>
              </a:solidFill>
              <a:latin typeface="Candara" panose="020E0502030303020204" pitchFamily="34" charset="0"/>
            </a:endParaRPr>
          </a:p>
        </p:txBody>
      </p:sp>
      <p:pic>
        <p:nvPicPr>
          <p:cNvPr id="1027" name="Picture 3" descr="C:\Users\gpb14233\AppData\Local\Microsoft\Windows\Temporary Internet Files\Content.IE5\9PADYDM6\china_map_flag_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3" y="3108381"/>
            <a:ext cx="1207214" cy="820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pb14233\AppData\Local\Microsoft\Windows\Temporary Internet Files\Content.IE5\B8NFIUNS\Flag_map_of_Scotland.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5926" y="2539528"/>
            <a:ext cx="1195016" cy="15986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gpb14233\AppData\Local\Microsoft\Windows\Temporary Internet Files\Content.IE5\VXIR3EQE\teamwork[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978" y="3582085"/>
            <a:ext cx="1672580" cy="111226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gpb14233\AppData\Local\Microsoft\Windows\Temporary Internet Files\Content.IE5\7WUXOGGD\animal-picture-panda-bear-ucumari[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4448" y="1347542"/>
            <a:ext cx="547141" cy="6131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gpb14233\AppData\Local\Microsoft\Windows\Temporary Internet Files\Content.IE5\EYUNEFHL\project_centres_in_erod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8385" y="1316054"/>
            <a:ext cx="703187" cy="70318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gpb14233\AppData\Local\Microsoft\Windows\Temporary Internet Files\Content.IE5\6J0AERG3\team_puzzle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0606" y="1332759"/>
            <a:ext cx="1453881" cy="7031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gpb14233\AppData\Local\Microsoft\Windows\Temporary Internet Files\Content.IE5\VK9RZAI2\light-bulb-idea[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2550" y="3310159"/>
            <a:ext cx="407682" cy="42889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gpb14233\AppData\Local\Microsoft\Windows\Temporary Internet Files\Content.IE5\9PADYDM6\Bulb2[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4089" y="3270746"/>
            <a:ext cx="386926" cy="3969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gpb14233\AppData\Local\Microsoft\Windows\Temporary Internet Files\Content.IE5\YL02FC8E\LightbulbIdea[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0689" y="2867834"/>
            <a:ext cx="451158" cy="72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919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997839"/>
            <a:ext cx="8208912" cy="4308872"/>
          </a:xfrm>
          <a:prstGeom prst="rect">
            <a:avLst/>
          </a:prstGeom>
        </p:spPr>
        <p:txBody>
          <a:bodyPr wrap="square">
            <a:spAutoFit/>
          </a:bodyPr>
          <a:lstStyle/>
          <a:p>
            <a:r>
              <a:rPr lang="en-GB" b="1" dirty="0">
                <a:solidFill>
                  <a:srgbClr val="00B050"/>
                </a:solidFill>
              </a:rPr>
              <a:t>Who was John Muir? </a:t>
            </a:r>
            <a:endParaRPr lang="en-GB" dirty="0">
              <a:solidFill>
                <a:srgbClr val="00B050"/>
              </a:solidFill>
            </a:endParaRPr>
          </a:p>
          <a:p>
            <a:endParaRPr lang="en-GB" dirty="0" smtClean="0"/>
          </a:p>
          <a:p>
            <a:r>
              <a:rPr lang="en-GB" b="1" dirty="0" smtClean="0">
                <a:solidFill>
                  <a:srgbClr val="3333FF"/>
                </a:solidFill>
                <a:latin typeface="Calibri" panose="020F0502020204030204" pitchFamily="34" charset="0"/>
              </a:rPr>
              <a:t>John </a:t>
            </a:r>
            <a:r>
              <a:rPr lang="en-GB" b="1" dirty="0">
                <a:solidFill>
                  <a:srgbClr val="3333FF"/>
                </a:solidFill>
                <a:latin typeface="Calibri" panose="020F0502020204030204" pitchFamily="34" charset="0"/>
              </a:rPr>
              <a:t>Muir, born in 1838 in the East Lothian Town of Dunbar in Scotland, was a Scottish-American naturalist, an environmental philosopher and an author. He was very passionate about preserving the wilderness and protecting the environment and he wrote and published many studies about explorations of natural </a:t>
            </a:r>
            <a:r>
              <a:rPr lang="en-GB" b="1" dirty="0" smtClean="0">
                <a:solidFill>
                  <a:srgbClr val="3333FF"/>
                </a:solidFill>
                <a:latin typeface="Calibri" panose="020F0502020204030204" pitchFamily="34" charset="0"/>
              </a:rPr>
              <a:t>settings</a:t>
            </a:r>
            <a:endParaRPr lang="en-GB" b="1" dirty="0">
              <a:solidFill>
                <a:srgbClr val="3333FF"/>
              </a:solidFill>
              <a:latin typeface="Calibri" panose="020F0502020204030204" pitchFamily="34" charset="0"/>
            </a:endParaRPr>
          </a:p>
          <a:p>
            <a:endParaRPr lang="en-GB" b="1" dirty="0" smtClean="0">
              <a:solidFill>
                <a:srgbClr val="3333FF"/>
              </a:solidFill>
              <a:latin typeface="Calibri" panose="020F0502020204030204" pitchFamily="34" charset="0"/>
            </a:endParaRPr>
          </a:p>
          <a:p>
            <a:endParaRPr lang="en-GB" b="1" dirty="0"/>
          </a:p>
          <a:p>
            <a:r>
              <a:rPr lang="en-GB" b="1" dirty="0" smtClean="0">
                <a:solidFill>
                  <a:srgbClr val="00B050"/>
                </a:solidFill>
              </a:rPr>
              <a:t>Each </a:t>
            </a:r>
            <a:r>
              <a:rPr lang="en-GB" b="1" dirty="0">
                <a:solidFill>
                  <a:srgbClr val="00B050"/>
                </a:solidFill>
              </a:rPr>
              <a:t>participant </a:t>
            </a:r>
            <a:r>
              <a:rPr lang="en-GB" b="1" dirty="0" smtClean="0">
                <a:solidFill>
                  <a:srgbClr val="00B050"/>
                </a:solidFill>
              </a:rPr>
              <a:t>engaged </a:t>
            </a:r>
            <a:r>
              <a:rPr lang="en-GB" b="1" dirty="0">
                <a:solidFill>
                  <a:srgbClr val="00B050"/>
                </a:solidFill>
              </a:rPr>
              <a:t>in a range of activities that </a:t>
            </a:r>
            <a:r>
              <a:rPr lang="en-GB" b="1" dirty="0" smtClean="0">
                <a:solidFill>
                  <a:srgbClr val="00B050"/>
                </a:solidFill>
              </a:rPr>
              <a:t>embraced </a:t>
            </a:r>
            <a:r>
              <a:rPr lang="en-GB" b="1" dirty="0">
                <a:solidFill>
                  <a:srgbClr val="00B050"/>
                </a:solidFill>
              </a:rPr>
              <a:t>the </a:t>
            </a:r>
          </a:p>
          <a:p>
            <a:r>
              <a:rPr lang="en-GB" b="1" dirty="0">
                <a:solidFill>
                  <a:srgbClr val="00B050"/>
                </a:solidFill>
              </a:rPr>
              <a:t>following four Challenges: </a:t>
            </a:r>
            <a:endParaRPr lang="en-GB" b="1" dirty="0" smtClean="0">
              <a:solidFill>
                <a:srgbClr val="00B050"/>
              </a:solidFill>
            </a:endParaRPr>
          </a:p>
          <a:p>
            <a:pPr marL="285750" indent="-285750">
              <a:buFont typeface="Arial" panose="020B0604020202020204" pitchFamily="34" charset="0"/>
              <a:buChar char="•"/>
            </a:pPr>
            <a:r>
              <a:rPr lang="en-GB" b="1" dirty="0" smtClean="0">
                <a:solidFill>
                  <a:srgbClr val="3333FF"/>
                </a:solidFill>
                <a:latin typeface="Calibri Light" panose="020F0302020204030204" pitchFamily="34" charset="0"/>
              </a:rPr>
              <a:t>Discover a wild place</a:t>
            </a:r>
          </a:p>
          <a:p>
            <a:pPr marL="285750" indent="-285750">
              <a:buFont typeface="Arial" panose="020B0604020202020204" pitchFamily="34" charset="0"/>
              <a:buChar char="•"/>
            </a:pPr>
            <a:r>
              <a:rPr lang="en-GB" b="1" dirty="0" smtClean="0">
                <a:solidFill>
                  <a:srgbClr val="3333FF"/>
                </a:solidFill>
                <a:latin typeface="Calibri Light" panose="020F0302020204030204" pitchFamily="34" charset="0"/>
              </a:rPr>
              <a:t>Explore its wildness</a:t>
            </a:r>
          </a:p>
          <a:p>
            <a:pPr marL="285750" indent="-285750">
              <a:buFont typeface="Arial" panose="020B0604020202020204" pitchFamily="34" charset="0"/>
              <a:buChar char="•"/>
            </a:pPr>
            <a:r>
              <a:rPr lang="en-GB" b="1" dirty="0" smtClean="0">
                <a:solidFill>
                  <a:srgbClr val="3333FF"/>
                </a:solidFill>
                <a:latin typeface="Calibri Light" panose="020F0302020204030204" pitchFamily="34" charset="0"/>
              </a:rPr>
              <a:t>Conserve your wild place</a:t>
            </a:r>
          </a:p>
          <a:p>
            <a:pPr marL="285750" indent="-285750">
              <a:buFont typeface="Arial" panose="020B0604020202020204" pitchFamily="34" charset="0"/>
              <a:buChar char="•"/>
            </a:pPr>
            <a:r>
              <a:rPr lang="en-GB" b="1" dirty="0" smtClean="0">
                <a:solidFill>
                  <a:srgbClr val="3333FF"/>
                </a:solidFill>
                <a:latin typeface="Calibri Light" panose="020F0302020204030204" pitchFamily="34" charset="0"/>
              </a:rPr>
              <a:t>Share your experiences</a:t>
            </a:r>
          </a:p>
          <a:p>
            <a:endParaRPr lang="en-GB" b="1" dirty="0">
              <a:solidFill>
                <a:srgbClr val="00B050"/>
              </a:solidFill>
              <a:latin typeface="Calibri Light" panose="020F0302020204030204" pitchFamily="34" charset="0"/>
            </a:endParaRPr>
          </a:p>
        </p:txBody>
      </p:sp>
      <p:pic>
        <p:nvPicPr>
          <p:cNvPr id="2055" name="Picture 7" descr="C:\Users\gpb14233\AppData\Local\Microsoft\Windows\Temporary Internet Files\Content.IE5\VK9RZAI2\9763625233_bb5ec81b1e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470" y="4893556"/>
            <a:ext cx="3479994" cy="14131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gpb14233\AppData\Local\Microsoft\Windows\Temporary Internet Files\Content.IE5\7WUXOGGD\111px-John_Muir_Ca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766" y="1348423"/>
            <a:ext cx="1102379" cy="119176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gpb14233\AppData\Local\Microsoft\Windows\Temporary Internet Files\Content.IE5\7WUXOGGD\Hopetoun_fall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5464" y="4512556"/>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gpb14233\AppData\Local\Microsoft\Windows\Temporary Internet Files\Content.IE5\YL02FC8E\Nature_Wallpapers_HD_Nice_Wallpaper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8470" y="4512556"/>
            <a:ext cx="2366486"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gpb14233\AppData\Local\Microsoft\Windows\Temporary Internet Files\Content.IE5\9PADYDM6\Free-Wallpaper-Nature-Scenes_Gg92QQ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3950" y="6093296"/>
            <a:ext cx="3494513" cy="4509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gpb14233\AppData\Local\Microsoft\Windows\Temporary Internet Files\Content.IE5\VK9RZAI2\Steps_in_Windy_Nook_Nature_Reserv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3929" y="4512555"/>
            <a:ext cx="1344542" cy="203164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gpb14233\AppData\Local\Microsoft\Windows\Temporary Internet Files\Content.IE5\B8NFIUNS\Nature_Wallpaper_002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3097" y="4512556"/>
            <a:ext cx="701824" cy="20316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gpb14233\AppData\Local\Microsoft\Windows\Temporary Internet Files\Content.IE5\YL02FC8E\mountains[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1233" y="1333112"/>
            <a:ext cx="3631740" cy="120707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gpb14233\AppData\Local\Microsoft\Windows\Temporary Internet Files\Content.IE5\VXIR3EQE\nature-flower-blue-motif[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0758" y="5252740"/>
            <a:ext cx="635378" cy="84055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gpb14233\AppData\Local\Microsoft\Windows\Temporary Internet Files\Content.IE5\VXIR3EQE\nature-flower-blue-motif[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4737" y="1316049"/>
            <a:ext cx="934587" cy="128245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gpb14233\AppData\Local\Microsoft\Windows\Temporary Internet Files\Content.IE5\7WUXOGGD\Greentree[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348423"/>
            <a:ext cx="539552" cy="519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26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5" name="Picture 3" descr="C:\Users\gpb14233\AppData\Local\Microsoft\Windows\Temporary Internet Files\Content.IE5\VXIR3EQE\Misty-Moonlight-by-Brian-Tomlinson-John-Muir-quote-W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4788024" cy="389275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gpb14233\AppData\Local\Microsoft\Windows\Temporary Internet Files\Content.IE5\VXIR3EQE\graffiti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241" y="1268760"/>
            <a:ext cx="4355976" cy="38705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gpb14233\AppData\Local\Microsoft\Windows\Temporary Internet Files\Content.IE5\6J0AERG3\dew[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191512"/>
            <a:ext cx="3960440" cy="233383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gpb14233\AppData\Local\Microsoft\Windows\Temporary Internet Files\Content.IE5\YL02FC8E\AnimatedStarsSparkleMEWH[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414" y="5326467"/>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gpb14233\AppData\Local\Microsoft\Windows\Temporary Internet Files\Content.IE5\9PADYDM6\stars[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167" y="5356534"/>
            <a:ext cx="1194618" cy="1194618"/>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gpb14233\AppData\Local\Microsoft\Windows\Temporary Internet Files\Content.IE5\VXIR3EQE\lkjhgfds[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2167" y="5322967"/>
            <a:ext cx="1508674" cy="120237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gpb14233\AppData\Local\Microsoft\Windows\Temporary Internet Files\Content.IE5\VK9RZAI2\bagman6[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1549" y="5139262"/>
            <a:ext cx="737228" cy="1386082"/>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gpb14233\AppData\Local\Microsoft\Windows\Temporary Internet Files\Content.IE5\7WUXOGGD\manbagsil2[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26512" y="2924944"/>
            <a:ext cx="509984" cy="108119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gpb14233\AppData\Local\Microsoft\Windows\Temporary Internet Files\Content.IE5\9PADYDM6\1024px-Detector_eye.svg[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4288" y="1844824"/>
            <a:ext cx="692696" cy="692696"/>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Users\gpb14233\AppData\Local\Microsoft\Windows\Temporary Internet Files\Content.IE5\B8NFIUNS\globe_clipart_by_marinka7-d8idv04[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49224" y="1844824"/>
            <a:ext cx="777288" cy="77728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1143" y="4687951"/>
            <a:ext cx="839341" cy="9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180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gpb14233\AppData\Local\Microsoft\Windows\Temporary Internet Files\Content.IE5\EYUNEFHL\8253560553_3c7869a5c4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 y="1268760"/>
            <a:ext cx="5870880" cy="397349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Users\gpb14233\AppData\Local\Microsoft\Windows\Temporary Internet Files\Content.IE5\9PADYDM6\laotz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5" y="1290063"/>
            <a:ext cx="1057837" cy="1274841"/>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C:\Users\gpb14233\AppData\Local\Microsoft\Windows\Temporary Internet Files\Content.IE5\VK9RZAI2\8246070054_0f12fcea3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446" y="1279641"/>
            <a:ext cx="1551740" cy="1825634"/>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29" descr="C:\Users\gpb14233\AppData\Local\Microsoft\Windows\Temporary Internet Files\Content.IE5\EYUNEFHL\confuciusteach-thumb1-178x23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754" y="1268760"/>
            <a:ext cx="3277987" cy="4693572"/>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C:\Users\gpb14233\AppData\Local\Microsoft\Windows\Temporary Internet Files\Content.IE5\YL02FC8E\confucius-words-of-wisdom[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754" y="4519612"/>
            <a:ext cx="3264246" cy="2042086"/>
          </a:xfrm>
          <a:prstGeom prst="rect">
            <a:avLst/>
          </a:prstGeom>
          <a:noFill/>
          <a:extLst>
            <a:ext uri="{909E8E84-426E-40DD-AFC4-6F175D3DCCD1}">
              <a14:hiddenFill xmlns:a14="http://schemas.microsoft.com/office/drawing/2010/main">
                <a:solidFill>
                  <a:srgbClr val="FFFFFF"/>
                </a:solidFill>
              </a14:hiddenFill>
            </a:ext>
          </a:extLst>
        </p:spPr>
      </p:pic>
      <p:pic>
        <p:nvPicPr>
          <p:cNvPr id="4127" name="Picture 31" descr="C:\Users\gpb14233\AppData\Local\Microsoft\Windows\Temporary Internet Files\Content.IE5\YL02FC8E\confucius[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8344" y="4512754"/>
            <a:ext cx="1453727" cy="1148494"/>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C:\Users\gpb14233\AppData\Local\Microsoft\Windows\Temporary Internet Files\Content.IE5\9PADYDM6\quotes-from-confucius-x-620x376[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6" y="5087001"/>
            <a:ext cx="5846388" cy="1474697"/>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C:\Users\gpb14233\AppData\Local\Microsoft\Windows\Temporary Internet Files\Content.IE5\VK9RZAI2\confucius[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7" y="5107745"/>
            <a:ext cx="1158221" cy="1453953"/>
          </a:xfrm>
          <a:prstGeom prst="rect">
            <a:avLst/>
          </a:prstGeom>
          <a:noFill/>
          <a:extLst>
            <a:ext uri="{909E8E84-426E-40DD-AFC4-6F175D3DCCD1}">
              <a14:hiddenFill xmlns:a14="http://schemas.microsoft.com/office/drawing/2010/main">
                <a:solidFill>
                  <a:srgbClr val="FFFFFF"/>
                </a:solidFill>
              </a14:hiddenFill>
            </a:ext>
          </a:extLst>
        </p:spPr>
      </p:pic>
      <p:pic>
        <p:nvPicPr>
          <p:cNvPr id="4133" name="Picture 37" descr="C:\Users\gpb14233\AppData\Local\Microsoft\Windows\Temporary Internet Files\Content.IE5\9PADYDM6\green-steps[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1229171" y="4949034"/>
            <a:ext cx="1070179" cy="1346114"/>
          </a:xfrm>
          <a:prstGeom prst="rect">
            <a:avLst/>
          </a:prstGeom>
          <a:noFill/>
          <a:extLst>
            <a:ext uri="{909E8E84-426E-40DD-AFC4-6F175D3DCCD1}">
              <a14:hiddenFill xmlns:a14="http://schemas.microsoft.com/office/drawing/2010/main">
                <a:solidFill>
                  <a:srgbClr val="FFFFFF"/>
                </a:solidFill>
              </a14:hiddenFill>
            </a:ext>
          </a:extLst>
        </p:spPr>
      </p:pic>
      <p:pic>
        <p:nvPicPr>
          <p:cNvPr id="4134" name="Picture 3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2218" y="5087001"/>
            <a:ext cx="134778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6" name="Picture 4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1970" y="5077681"/>
            <a:ext cx="13477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7" name="Picture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39953" y="5098110"/>
            <a:ext cx="13477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8" name="Picture 42" descr="C:\Users\gpb14233\AppData\Local\Microsoft\Windows\Temporary Internet Files\Content.IE5\VK9RZAI2\muir-painting[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52878" y="5107745"/>
            <a:ext cx="931289" cy="1463928"/>
          </a:xfrm>
          <a:prstGeom prst="rect">
            <a:avLst/>
          </a:prstGeom>
          <a:noFill/>
          <a:extLst>
            <a:ext uri="{909E8E84-426E-40DD-AFC4-6F175D3DCCD1}">
              <a14:hiddenFill xmlns:a14="http://schemas.microsoft.com/office/drawing/2010/main">
                <a:solidFill>
                  <a:srgbClr val="FFFFFF"/>
                </a:solidFill>
              </a14:hiddenFill>
            </a:ext>
          </a:extLst>
        </p:spPr>
      </p:pic>
      <p:pic>
        <p:nvPicPr>
          <p:cNvPr id="4139" name="Picture 43" descr="C:\Users\gpb14233\AppData\Local\Microsoft\Windows\Temporary Internet Files\Content.IE5\VK9RZAI2\410px-John_Muir[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1202" y="1290790"/>
            <a:ext cx="1104533" cy="1274114"/>
          </a:xfrm>
          <a:prstGeom prst="rect">
            <a:avLst/>
          </a:prstGeom>
          <a:noFill/>
          <a:extLst>
            <a:ext uri="{909E8E84-426E-40DD-AFC4-6F175D3DCCD1}">
              <a14:hiddenFill xmlns:a14="http://schemas.microsoft.com/office/drawing/2010/main">
                <a:solidFill>
                  <a:srgbClr val="FFFFFF"/>
                </a:solidFill>
              </a14:hiddenFill>
            </a:ext>
          </a:extLst>
        </p:spPr>
      </p:pic>
      <p:pic>
        <p:nvPicPr>
          <p:cNvPr id="4140" name="Picture 44" descr="C:\Users\gpb14233\AppData\Local\Microsoft\Windows\Temporary Internet Files\Content.IE5\YL02FC8E\Handshake_icon_GREEN-BLUE.svg[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6481" y="1594367"/>
            <a:ext cx="720079" cy="415346"/>
          </a:xfrm>
          <a:prstGeom prst="rect">
            <a:avLst/>
          </a:prstGeom>
          <a:noFill/>
          <a:extLst>
            <a:ext uri="{909E8E84-426E-40DD-AFC4-6F175D3DCCD1}">
              <a14:hiddenFill xmlns:a14="http://schemas.microsoft.com/office/drawing/2010/main">
                <a:solidFill>
                  <a:srgbClr val="FFFFFF"/>
                </a:solidFill>
              </a14:hiddenFill>
            </a:ext>
          </a:extLst>
        </p:spPr>
      </p:pic>
      <p:pic>
        <p:nvPicPr>
          <p:cNvPr id="4141" name="Picture 45" descr="C:\Users\gpb14233\AppData\Local\Microsoft\Windows\Temporary Internet Files\Content.IE5\6J0AERG3\2320691[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4368" y="1269684"/>
            <a:ext cx="1261123" cy="740029"/>
          </a:xfrm>
          <a:prstGeom prst="rect">
            <a:avLst/>
          </a:prstGeom>
          <a:noFill/>
          <a:extLst>
            <a:ext uri="{909E8E84-426E-40DD-AFC4-6F175D3DCCD1}">
              <a14:hiddenFill xmlns:a14="http://schemas.microsoft.com/office/drawing/2010/main">
                <a:solidFill>
                  <a:srgbClr val="FFFFFF"/>
                </a:solidFill>
              </a14:hiddenFill>
            </a:ext>
          </a:extLst>
        </p:spPr>
      </p:pic>
      <p:pic>
        <p:nvPicPr>
          <p:cNvPr id="4142" name="Picture 46" descr="C:\Users\gpb14233\AppData\Local\Microsoft\Windows\Temporary Internet Files\Content.IE5\7WUXOGGD\hello-clip-art-text[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09033" y="1279641"/>
            <a:ext cx="1965118" cy="680389"/>
          </a:xfrm>
          <a:prstGeom prst="rect">
            <a:avLst/>
          </a:prstGeom>
          <a:noFill/>
          <a:extLst>
            <a:ext uri="{909E8E84-426E-40DD-AFC4-6F175D3DCCD1}">
              <a14:hiddenFill xmlns:a14="http://schemas.microsoft.com/office/drawing/2010/main">
                <a:solidFill>
                  <a:srgbClr val="FFFFFF"/>
                </a:solidFill>
              </a14:hiddenFill>
            </a:ext>
          </a:extLst>
        </p:spPr>
      </p:pic>
      <p:pic>
        <p:nvPicPr>
          <p:cNvPr id="4144" name="Picture 48" descr="C:\Users\gpb14233\AppData\Local\Microsoft\Windows\Temporary Internet Files\Content.IE5\YL02FC8E\14142[1].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09033" y="2009714"/>
            <a:ext cx="391160" cy="2503040"/>
          </a:xfrm>
          <a:prstGeom prst="rect">
            <a:avLst/>
          </a:prstGeom>
          <a:noFill/>
          <a:extLst>
            <a:ext uri="{909E8E84-426E-40DD-AFC4-6F175D3DCCD1}">
              <a14:hiddenFill xmlns:a14="http://schemas.microsoft.com/office/drawing/2010/main">
                <a:solidFill>
                  <a:srgbClr val="FFFFFF"/>
                </a:solidFill>
              </a14:hiddenFill>
            </a:ext>
          </a:extLst>
        </p:spPr>
      </p:pic>
      <p:pic>
        <p:nvPicPr>
          <p:cNvPr id="4145" name="Picture 49" descr="C:\Users\gpb14233\AppData\Local\Microsoft\Windows\Temporary Internet Files\Content.IE5\9PADYDM6\om-searching[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76457" y="2009714"/>
            <a:ext cx="445614" cy="2509898"/>
          </a:xfrm>
          <a:prstGeom prst="rect">
            <a:avLst/>
          </a:prstGeom>
          <a:noFill/>
          <a:extLst>
            <a:ext uri="{909E8E84-426E-40DD-AFC4-6F175D3DCCD1}">
              <a14:hiddenFill xmlns:a14="http://schemas.microsoft.com/office/drawing/2010/main">
                <a:solidFill>
                  <a:srgbClr val="FFFFFF"/>
                </a:solidFill>
              </a14:hiddenFill>
            </a:ext>
          </a:extLst>
        </p:spPr>
      </p:pic>
      <p:pic>
        <p:nvPicPr>
          <p:cNvPr id="4146" name="Picture 50" descr="C:\Users\gpb14233\AppData\Local\Microsoft\Windows\Temporary Internet Files\Content.IE5\VXIR3EQE\psicopedagogia[1].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88669" y="4284207"/>
            <a:ext cx="818056" cy="720080"/>
          </a:xfrm>
          <a:prstGeom prst="rect">
            <a:avLst/>
          </a:prstGeom>
          <a:noFill/>
          <a:extLst>
            <a:ext uri="{909E8E84-426E-40DD-AFC4-6F175D3DCCD1}">
              <a14:hiddenFill xmlns:a14="http://schemas.microsoft.com/office/drawing/2010/main">
                <a:solidFill>
                  <a:srgbClr val="FFFFFF"/>
                </a:solidFill>
              </a14:hiddenFill>
            </a:ext>
          </a:extLst>
        </p:spPr>
      </p:pic>
      <p:pic>
        <p:nvPicPr>
          <p:cNvPr id="4147" name="Picture 51" descr="C:\Users\gpb14233\AppData\Local\Microsoft\Windows\Temporary Internet Files\Content.IE5\EYUNEFHL\ivak-Decorative-Sun[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93636" y="3251078"/>
            <a:ext cx="859970" cy="859970"/>
          </a:xfrm>
          <a:prstGeom prst="rect">
            <a:avLst/>
          </a:prstGeom>
          <a:noFill/>
          <a:extLst>
            <a:ext uri="{909E8E84-426E-40DD-AFC4-6F175D3DCCD1}">
              <a14:hiddenFill xmlns:a14="http://schemas.microsoft.com/office/drawing/2010/main">
                <a:solidFill>
                  <a:srgbClr val="FFFFFF"/>
                </a:solidFill>
              </a14:hiddenFill>
            </a:ext>
          </a:extLst>
        </p:spPr>
      </p:pic>
      <p:pic>
        <p:nvPicPr>
          <p:cNvPr id="4148" name="Picture 52" descr="C:\Users\gpb14233\AppData\Local\Microsoft\Windows\Temporary Internet Files\Content.IE5\EYUNEFHL\ivak-Decorative-Sun[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81577" y="2651255"/>
            <a:ext cx="1029808" cy="1029808"/>
          </a:xfrm>
          <a:prstGeom prst="rect">
            <a:avLst/>
          </a:prstGeom>
          <a:noFill/>
          <a:extLst>
            <a:ext uri="{909E8E84-426E-40DD-AFC4-6F175D3DCCD1}">
              <a14:hiddenFill xmlns:a14="http://schemas.microsoft.com/office/drawing/2010/main">
                <a:solidFill>
                  <a:srgbClr val="FFFFFF"/>
                </a:solidFill>
              </a14:hiddenFill>
            </a:ext>
          </a:extLst>
        </p:spPr>
      </p:pic>
      <p:pic>
        <p:nvPicPr>
          <p:cNvPr id="4150" name="Picture 5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58253" y="1236577"/>
            <a:ext cx="724814" cy="69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650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B050"/>
                </a:solidFill>
              </a:rPr>
              <a:t>Lochend</a:t>
            </a:r>
            <a:r>
              <a:rPr lang="en-GB" dirty="0" smtClean="0">
                <a:solidFill>
                  <a:srgbClr val="00B050"/>
                </a:solidFill>
              </a:rPr>
              <a:t> Community High School – China Club</a:t>
            </a:r>
            <a:endParaRPr lang="en-GB" dirty="0">
              <a:solidFill>
                <a:srgbClr val="00B05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564904"/>
            <a:ext cx="4961384" cy="3721038"/>
          </a:xfrm>
        </p:spPr>
      </p:pic>
      <p:pic>
        <p:nvPicPr>
          <p:cNvPr id="4098" name="Picture 2" descr="D:\CISS PDO\Learning for Sustainability\Work from students in Scotland\IMGP3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564905"/>
            <a:ext cx="3600400" cy="372502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pb14233\AppData\Local\Microsoft\Windows\Temporary Internet Files\Content.IE5\VXIR3EQE\Flag_map_of_Scotland.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7" y="1314265"/>
            <a:ext cx="621085" cy="94641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gpb14233\AppData\Local\Microsoft\Windows\Temporary Internet Files\Content.IE5\VK9RZAI2\Chinese_drago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6456" y="1434326"/>
            <a:ext cx="360040" cy="97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05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628800"/>
            <a:ext cx="3744416" cy="446449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946" y="1700808"/>
            <a:ext cx="5052054" cy="4320480"/>
          </a:xfrm>
          <a:prstGeom prst="rect">
            <a:avLst/>
          </a:prstGeom>
        </p:spPr>
      </p:pic>
    </p:spTree>
    <p:extLst>
      <p:ext uri="{BB962C8B-B14F-4D97-AF65-F5344CB8AC3E}">
        <p14:creationId xmlns:p14="http://schemas.microsoft.com/office/powerpoint/2010/main" val="1510620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Mandarin in a National and Global Context</a:t>
            </a:r>
            <a:endParaRPr lang="en-GB" dirty="0">
              <a:solidFill>
                <a:srgbClr val="FF0000"/>
              </a:solidFill>
            </a:endParaRPr>
          </a:p>
        </p:txBody>
      </p:sp>
      <p:sp>
        <p:nvSpPr>
          <p:cNvPr id="3" name="Content Placeholder 2"/>
          <p:cNvSpPr>
            <a:spLocks noGrp="1"/>
          </p:cNvSpPr>
          <p:nvPr>
            <p:ph idx="1"/>
          </p:nvPr>
        </p:nvSpPr>
        <p:spPr/>
        <p:txBody>
          <a:bodyPr/>
          <a:lstStyle/>
          <a:p>
            <a:endParaRPr lang="en-GB"/>
          </a:p>
        </p:txBody>
      </p:sp>
      <p:pic>
        <p:nvPicPr>
          <p:cNvPr id="1027" name="Picture 3" descr="C:\Users\gpb14233\AppData\Local\Microsoft\Windows\Temporary Internet Files\Content.IE5\6J0AERG3\2626682758_209c385c05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8424936" cy="3898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pb14233\AppData\Local\Microsoft\Windows\Temporary Internet Files\Content.IE5\6J0AERG3\aaa[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7866" y="2273804"/>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gpb14233\AppData\Local\Microsoft\Windows\Temporary Internet Files\Content.IE5\VXIR3EQE\chin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883" y="2767280"/>
            <a:ext cx="363166" cy="36316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1625" y="3312029"/>
            <a:ext cx="217934" cy="21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9558" y="2504796"/>
            <a:ext cx="318545" cy="26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6860" y="3790950"/>
            <a:ext cx="260987" cy="26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C:\Users\gpb14233\AppData\Local\Microsoft\Windows\Temporary Internet Files\Content.IE5\6J0AERG3\Flowing_Flag_of_the_People's_Republic_of_China_2[1].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4682" y="4314321"/>
            <a:ext cx="1467618" cy="6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081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628800"/>
            <a:ext cx="3600400" cy="42484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628800"/>
            <a:ext cx="5148064" cy="4248472"/>
          </a:xfrm>
          <a:prstGeom prst="rect">
            <a:avLst/>
          </a:prstGeom>
        </p:spPr>
      </p:pic>
    </p:spTree>
    <p:extLst>
      <p:ext uri="{BB962C8B-B14F-4D97-AF65-F5344CB8AC3E}">
        <p14:creationId xmlns:p14="http://schemas.microsoft.com/office/powerpoint/2010/main" val="272862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76" y="1412776"/>
            <a:ext cx="3793438" cy="482453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412776"/>
            <a:ext cx="5147712" cy="4824535"/>
          </a:xfrm>
          <a:prstGeom prst="rect">
            <a:avLst/>
          </a:prstGeom>
        </p:spPr>
      </p:pic>
    </p:spTree>
    <p:extLst>
      <p:ext uri="{BB962C8B-B14F-4D97-AF65-F5344CB8AC3E}">
        <p14:creationId xmlns:p14="http://schemas.microsoft.com/office/powerpoint/2010/main" val="2758661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rgbClr val="00B050"/>
                </a:solidFill>
              </a:rPr>
              <a:t>Huisen</a:t>
            </a:r>
            <a:r>
              <a:rPr lang="en-GB" dirty="0" smtClean="0">
                <a:solidFill>
                  <a:srgbClr val="00B050"/>
                </a:solidFill>
              </a:rPr>
              <a:t> Middle School, China</a:t>
            </a:r>
            <a:endParaRPr lang="en-GB" dirty="0">
              <a:solidFill>
                <a:srgbClr val="00B050"/>
              </a:solidFill>
            </a:endParaRPr>
          </a:p>
        </p:txBody>
      </p:sp>
      <p:pic>
        <p:nvPicPr>
          <p:cNvPr id="5122" name="Picture 2" descr="D:\CISS PDO\Learning for Sustainability\Work from students in China\IMG_04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420888"/>
            <a:ext cx="4248472" cy="38640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CISS PDO\Learning for Sustainability\Work from students in China\IMG_052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420887"/>
            <a:ext cx="4104456" cy="38640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pb14233\AppData\Local\Microsoft\Windows\Temporary Internet Files\Content.IE5\7WUXOGGD\Flag_map_of_China_&amp;_Taiwa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412776"/>
            <a:ext cx="1102018" cy="91577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gpb14233\AppData\Local\Microsoft\Windows\Temporary Internet Files\Content.IE5\YL02FC8E\565px-China-outline.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7348" y="1382858"/>
            <a:ext cx="1512168" cy="9654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gpb14233\AppData\Local\Microsoft\Windows\Temporary Internet Files\Content.IE5\7WUXOGGD\thistle[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0615" y="1351398"/>
            <a:ext cx="848239" cy="95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197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146" name="Picture 2" descr="D:\CISS PDO\Learning for Sustainability\Work from students in China\IMG_046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3888432" cy="453650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CISS PDO\Learning for Sustainability\Work from students in China\旋转 IMG_37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628800"/>
            <a:ext cx="468052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23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170" name="Picture 2" descr="D:\CISS PDO\Learning for Sustainability\Work from students in China\QQ图片2016031320003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828092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28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8194" name="Picture 2" descr="D:\CISS PDO\Learning for Sustainability\Work from students in China\IMG_3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6" y="1412776"/>
            <a:ext cx="4751506" cy="496855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CISS PDO\Learning for Sustainability\Work from students in China\IMG_37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534899" y="1700805"/>
            <a:ext cx="4896546"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1398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9218" name="Picture 2" descr="D:\CISS PDO\Learning for Sustainability\Work from students in China\IMG_36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40768"/>
            <a:ext cx="3888432" cy="273630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CISS PDO\Learning for Sustainability\Work from students in China\IMG_36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340769"/>
            <a:ext cx="4968552" cy="288031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CISS PDO\Learning for Sustainability\Work from students in China\IMG_36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082312"/>
            <a:ext cx="3888432" cy="237102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D:\CISS PDO\Learning for Sustainability\Work from students in China\IMG_3675.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995936" y="4221087"/>
            <a:ext cx="1728192" cy="223224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CISS PDO\Learning for Sustainability\Work from students in China\IMG_36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4221088"/>
            <a:ext cx="3168352" cy="231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8927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B050"/>
                </a:solidFill>
              </a:rPr>
              <a:t>Chinese teacher comments:</a:t>
            </a:r>
            <a:endParaRPr lang="en-GB" dirty="0">
              <a:solidFill>
                <a:srgbClr val="00B050"/>
              </a:solidFill>
            </a:endParaRPr>
          </a:p>
        </p:txBody>
      </p:sp>
      <p:sp>
        <p:nvSpPr>
          <p:cNvPr id="3" name="Content Placeholder 2"/>
          <p:cNvSpPr>
            <a:spLocks noGrp="1"/>
          </p:cNvSpPr>
          <p:nvPr>
            <p:ph idx="1"/>
          </p:nvPr>
        </p:nvSpPr>
        <p:spPr>
          <a:xfrm>
            <a:off x="467544" y="2420888"/>
            <a:ext cx="8219256" cy="2303512"/>
          </a:xfrm>
        </p:spPr>
        <p:txBody>
          <a:bodyPr/>
          <a:lstStyle/>
          <a:p>
            <a:r>
              <a:rPr lang="en-GB" sz="2000" dirty="0" smtClean="0"/>
              <a:t>“Teaching </a:t>
            </a:r>
            <a:r>
              <a:rPr lang="en-GB" sz="2000" dirty="0"/>
              <a:t>outdoors can make students more active, </a:t>
            </a:r>
            <a:r>
              <a:rPr lang="en-GB" sz="2000" dirty="0" smtClean="0"/>
              <a:t>more </a:t>
            </a:r>
          </a:p>
          <a:p>
            <a:r>
              <a:rPr lang="en-GB" sz="2000" dirty="0" smtClean="0"/>
              <a:t>cooperative </a:t>
            </a:r>
            <a:r>
              <a:rPr lang="en-GB" sz="2000" dirty="0"/>
              <a:t>and eager to learn more than usual</a:t>
            </a:r>
            <a:r>
              <a:rPr lang="en-GB" sz="2000" dirty="0" smtClean="0"/>
              <a:t>.”</a:t>
            </a:r>
          </a:p>
          <a:p>
            <a:endParaRPr lang="en-GB" sz="2000" dirty="0" smtClean="0"/>
          </a:p>
          <a:p>
            <a:r>
              <a:rPr lang="en-GB" sz="2000" dirty="0" smtClean="0"/>
              <a:t>“We </a:t>
            </a:r>
            <a:r>
              <a:rPr lang="en-GB" sz="2000" dirty="0"/>
              <a:t>get closer to nature so we have more emotion about </a:t>
            </a:r>
            <a:r>
              <a:rPr lang="en-GB" sz="2000" dirty="0" smtClean="0"/>
              <a:t>the  </a:t>
            </a:r>
          </a:p>
          <a:p>
            <a:r>
              <a:rPr lang="en-GB" sz="2000" dirty="0"/>
              <a:t> environment.” </a:t>
            </a:r>
            <a:endParaRPr lang="en-GB" sz="2000" dirty="0" smtClean="0"/>
          </a:p>
          <a:p>
            <a:endParaRPr lang="en-GB" sz="2000" dirty="0" smtClean="0"/>
          </a:p>
          <a:p>
            <a:r>
              <a:rPr lang="en-GB" sz="2000" dirty="0" smtClean="0"/>
              <a:t>“Creativity </a:t>
            </a:r>
            <a:r>
              <a:rPr lang="en-GB" sz="2000" dirty="0"/>
              <a:t>and </a:t>
            </a:r>
            <a:r>
              <a:rPr lang="en-GB" sz="2000" dirty="0" smtClean="0"/>
              <a:t>imagination, problem solving and student</a:t>
            </a:r>
          </a:p>
          <a:p>
            <a:r>
              <a:rPr lang="en-GB" sz="2000" dirty="0" smtClean="0"/>
              <a:t>leadership were skills my learners developed.”</a:t>
            </a:r>
          </a:p>
          <a:p>
            <a:endParaRPr lang="en-GB" sz="2000" dirty="0" smtClean="0"/>
          </a:p>
          <a:p>
            <a:r>
              <a:rPr lang="en-GB" sz="2000" dirty="0" smtClean="0"/>
              <a:t>“I </a:t>
            </a:r>
            <a:r>
              <a:rPr lang="en-GB" sz="2000" dirty="0"/>
              <a:t>have a new teaching experience. I feel comfortable when </a:t>
            </a:r>
            <a:r>
              <a:rPr lang="en-GB" sz="2000" dirty="0" smtClean="0"/>
              <a:t>teaching</a:t>
            </a:r>
          </a:p>
          <a:p>
            <a:r>
              <a:rPr lang="en-GB" sz="2000" dirty="0" smtClean="0"/>
              <a:t>outdoors</a:t>
            </a:r>
            <a:r>
              <a:rPr lang="en-GB" sz="2000" dirty="0"/>
              <a:t>. I feel happy when I see students’ smiling face</a:t>
            </a:r>
            <a:r>
              <a:rPr lang="en-GB" sz="2000" dirty="0" smtClean="0"/>
              <a:t>.”</a:t>
            </a:r>
            <a:endParaRPr lang="en-GB" sz="2000" dirty="0"/>
          </a:p>
          <a:p>
            <a:endParaRPr lang="en-GB" sz="2400" dirty="0" smtClean="0"/>
          </a:p>
          <a:p>
            <a:endParaRPr lang="en-GB" sz="2400" dirty="0"/>
          </a:p>
        </p:txBody>
      </p:sp>
      <p:pic>
        <p:nvPicPr>
          <p:cNvPr id="1024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425" y="8745538"/>
            <a:ext cx="844550" cy="119697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gpb14233\AppData\Local\Microsoft\Windows\Temporary Internet Files\Content.IE5\6J0AERG3\Comment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04180"/>
            <a:ext cx="1008112" cy="97760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gpb14233\AppData\Local\Microsoft\Windows\Temporary Internet Files\Content.IE5\B8NFIUNS\chinesete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2" y="1303628"/>
            <a:ext cx="1425759" cy="118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131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solidFill>
                  <a:srgbClr val="00B050"/>
                </a:solidFill>
              </a:rPr>
              <a:t>Chinese learner comments:</a:t>
            </a:r>
            <a:endParaRPr lang="en-GB" sz="2800" dirty="0">
              <a:solidFill>
                <a:srgbClr val="00B050"/>
              </a:solidFill>
            </a:endParaRPr>
          </a:p>
        </p:txBody>
      </p:sp>
      <p:sp>
        <p:nvSpPr>
          <p:cNvPr id="3" name="Content Placeholder 2"/>
          <p:cNvSpPr>
            <a:spLocks noGrp="1"/>
          </p:cNvSpPr>
          <p:nvPr>
            <p:ph idx="1"/>
          </p:nvPr>
        </p:nvSpPr>
        <p:spPr>
          <a:xfrm>
            <a:off x="323528" y="2132856"/>
            <a:ext cx="8363272" cy="2591544"/>
          </a:xfrm>
        </p:spPr>
        <p:txBody>
          <a:bodyPr/>
          <a:lstStyle/>
          <a:p>
            <a:r>
              <a:rPr lang="en-GB" dirty="0"/>
              <a:t> </a:t>
            </a:r>
            <a:r>
              <a:rPr lang="en-GB" dirty="0" smtClean="0">
                <a:solidFill>
                  <a:srgbClr val="FFC000"/>
                </a:solidFill>
              </a:rPr>
              <a:t>“</a:t>
            </a:r>
            <a:r>
              <a:rPr lang="en-GB" sz="1800" dirty="0" smtClean="0">
                <a:solidFill>
                  <a:srgbClr val="FFC000"/>
                </a:solidFill>
              </a:rPr>
              <a:t>I </a:t>
            </a:r>
            <a:r>
              <a:rPr lang="en-GB" sz="1800" dirty="0">
                <a:solidFill>
                  <a:srgbClr val="FFC000"/>
                </a:solidFill>
              </a:rPr>
              <a:t>felt very happy and I have learned a lot</a:t>
            </a:r>
            <a:r>
              <a:rPr lang="en-GB" sz="1800" dirty="0" smtClean="0">
                <a:solidFill>
                  <a:srgbClr val="FFC000"/>
                </a:solidFill>
              </a:rPr>
              <a:t>. That </a:t>
            </a:r>
            <a:r>
              <a:rPr lang="en-GB" sz="1800" dirty="0">
                <a:solidFill>
                  <a:srgbClr val="FFC000"/>
                </a:solidFill>
              </a:rPr>
              <a:t>was a good experience to </a:t>
            </a:r>
            <a:r>
              <a:rPr lang="en-GB" sz="1800" dirty="0" smtClean="0">
                <a:solidFill>
                  <a:srgbClr val="FFC000"/>
                </a:solidFill>
              </a:rPr>
              <a:t>learn</a:t>
            </a:r>
          </a:p>
          <a:p>
            <a:r>
              <a:rPr lang="en-GB" sz="1800" dirty="0" smtClean="0">
                <a:solidFill>
                  <a:srgbClr val="FFC000"/>
                </a:solidFill>
              </a:rPr>
              <a:t>language </a:t>
            </a:r>
            <a:r>
              <a:rPr lang="en-GB" sz="1800" dirty="0">
                <a:solidFill>
                  <a:srgbClr val="FFC000"/>
                </a:solidFill>
              </a:rPr>
              <a:t>and the outdoor learning let me know how to protect the environment</a:t>
            </a:r>
            <a:r>
              <a:rPr lang="en-GB" sz="1800" dirty="0" smtClean="0">
                <a:solidFill>
                  <a:srgbClr val="FFC000"/>
                </a:solidFill>
              </a:rPr>
              <a:t>.”</a:t>
            </a:r>
          </a:p>
          <a:p>
            <a:r>
              <a:rPr lang="en-GB" sz="1800" dirty="0" smtClean="0">
                <a:solidFill>
                  <a:srgbClr val="C00000"/>
                </a:solidFill>
              </a:rPr>
              <a:t>“In </a:t>
            </a:r>
            <a:r>
              <a:rPr lang="en-GB" sz="1800" dirty="0">
                <a:solidFill>
                  <a:srgbClr val="C00000"/>
                </a:solidFill>
              </a:rPr>
              <a:t>China</a:t>
            </a:r>
            <a:r>
              <a:rPr lang="en-GB" sz="1800" dirty="0" smtClean="0">
                <a:solidFill>
                  <a:srgbClr val="C00000"/>
                </a:solidFill>
              </a:rPr>
              <a:t>, most </a:t>
            </a:r>
            <a:r>
              <a:rPr lang="en-GB" sz="1800" dirty="0">
                <a:solidFill>
                  <a:srgbClr val="C00000"/>
                </a:solidFill>
              </a:rPr>
              <a:t>people do not know the importance of  protecting </a:t>
            </a:r>
            <a:r>
              <a:rPr lang="en-GB" sz="1800" dirty="0" smtClean="0">
                <a:solidFill>
                  <a:srgbClr val="C00000"/>
                </a:solidFill>
              </a:rPr>
              <a:t>the </a:t>
            </a:r>
          </a:p>
          <a:p>
            <a:r>
              <a:rPr lang="en-GB" sz="1800" dirty="0" smtClean="0">
                <a:solidFill>
                  <a:srgbClr val="C00000"/>
                </a:solidFill>
              </a:rPr>
              <a:t>environment. But </a:t>
            </a:r>
            <a:r>
              <a:rPr lang="en-GB" sz="1800" dirty="0">
                <a:solidFill>
                  <a:srgbClr val="C00000"/>
                </a:solidFill>
              </a:rPr>
              <a:t>people in Scotland know more than us</a:t>
            </a:r>
            <a:r>
              <a:rPr lang="en-GB" sz="1800" dirty="0" smtClean="0">
                <a:solidFill>
                  <a:srgbClr val="C00000"/>
                </a:solidFill>
              </a:rPr>
              <a:t>. We </a:t>
            </a:r>
            <a:r>
              <a:rPr lang="en-GB" sz="1800" dirty="0">
                <a:solidFill>
                  <a:srgbClr val="C00000"/>
                </a:solidFill>
              </a:rPr>
              <a:t>can learn from </a:t>
            </a:r>
            <a:r>
              <a:rPr lang="en-GB" sz="1800" dirty="0" smtClean="0">
                <a:solidFill>
                  <a:srgbClr val="C00000"/>
                </a:solidFill>
              </a:rPr>
              <a:t>the</a:t>
            </a:r>
          </a:p>
          <a:p>
            <a:r>
              <a:rPr lang="en-GB" sz="1800" dirty="0" smtClean="0">
                <a:solidFill>
                  <a:srgbClr val="C00000"/>
                </a:solidFill>
              </a:rPr>
              <a:t>students </a:t>
            </a:r>
            <a:r>
              <a:rPr lang="en-GB" sz="1800" dirty="0">
                <a:solidFill>
                  <a:srgbClr val="C00000"/>
                </a:solidFill>
              </a:rPr>
              <a:t>in Scotland and we will protect the environment of  the earth</a:t>
            </a:r>
            <a:r>
              <a:rPr lang="en-GB" sz="1800" dirty="0" smtClean="0">
                <a:solidFill>
                  <a:srgbClr val="C00000"/>
                </a:solidFill>
              </a:rPr>
              <a:t>.”</a:t>
            </a:r>
          </a:p>
          <a:p>
            <a:r>
              <a:rPr lang="en-GB" sz="1800" dirty="0" smtClean="0">
                <a:solidFill>
                  <a:srgbClr val="00B0F0"/>
                </a:solidFill>
              </a:rPr>
              <a:t>“Outdoor </a:t>
            </a:r>
            <a:r>
              <a:rPr lang="en-GB" sz="1800" dirty="0">
                <a:solidFill>
                  <a:srgbClr val="00B0F0"/>
                </a:solidFill>
              </a:rPr>
              <a:t>learning can enrich our language learning environment, learning to</a:t>
            </a:r>
          </a:p>
          <a:p>
            <a:r>
              <a:rPr lang="en-GB" sz="1800" dirty="0">
                <a:solidFill>
                  <a:srgbClr val="00B0F0"/>
                </a:solidFill>
              </a:rPr>
              <a:t>broaden our thoughts, let us closer to real life. </a:t>
            </a:r>
            <a:r>
              <a:rPr lang="en-US" sz="1800" dirty="0">
                <a:solidFill>
                  <a:srgbClr val="00B0F0"/>
                </a:solidFill>
              </a:rPr>
              <a:t>Let us feel the charm of language”</a:t>
            </a:r>
          </a:p>
          <a:p>
            <a:r>
              <a:rPr lang="en-GB" sz="1800" dirty="0">
                <a:solidFill>
                  <a:srgbClr val="7030A0"/>
                </a:solidFill>
              </a:rPr>
              <a:t>“These things are what we don't </a:t>
            </a:r>
            <a:r>
              <a:rPr lang="en-GB" sz="1800" dirty="0" smtClean="0">
                <a:solidFill>
                  <a:srgbClr val="7030A0"/>
                </a:solidFill>
              </a:rPr>
              <a:t>usually </a:t>
            </a:r>
            <a:r>
              <a:rPr lang="en-GB" sz="1800" dirty="0">
                <a:solidFill>
                  <a:srgbClr val="7030A0"/>
                </a:solidFill>
              </a:rPr>
              <a:t>do, so we are in the process </a:t>
            </a:r>
            <a:r>
              <a:rPr lang="en-GB" sz="1800" dirty="0" smtClean="0">
                <a:solidFill>
                  <a:srgbClr val="7030A0"/>
                </a:solidFill>
              </a:rPr>
              <a:t>of</a:t>
            </a:r>
          </a:p>
          <a:p>
            <a:r>
              <a:rPr lang="en-GB" sz="1800" dirty="0" smtClean="0">
                <a:solidFill>
                  <a:srgbClr val="7030A0"/>
                </a:solidFill>
              </a:rPr>
              <a:t>cleaning</a:t>
            </a:r>
            <a:r>
              <a:rPr lang="en-GB" sz="1800" dirty="0">
                <a:solidFill>
                  <a:srgbClr val="7030A0"/>
                </a:solidFill>
              </a:rPr>
              <a:t>, there will be a puzzled glance to us</a:t>
            </a:r>
            <a:r>
              <a:rPr lang="en-GB" sz="1800" dirty="0" smtClean="0">
                <a:solidFill>
                  <a:srgbClr val="7030A0"/>
                </a:solidFill>
              </a:rPr>
              <a:t>.”</a:t>
            </a:r>
          </a:p>
          <a:p>
            <a:r>
              <a:rPr lang="en-GB" sz="1800" dirty="0" smtClean="0">
                <a:solidFill>
                  <a:srgbClr val="002060"/>
                </a:solidFill>
              </a:rPr>
              <a:t>“It </a:t>
            </a:r>
            <a:r>
              <a:rPr lang="en-GB" sz="1800" dirty="0">
                <a:solidFill>
                  <a:srgbClr val="002060"/>
                </a:solidFill>
              </a:rPr>
              <a:t>is a good experience to combine the two together. We learn through </a:t>
            </a:r>
            <a:r>
              <a:rPr lang="en-GB" sz="1800" dirty="0" smtClean="0">
                <a:solidFill>
                  <a:srgbClr val="002060"/>
                </a:solidFill>
              </a:rPr>
              <a:t>outdoor</a:t>
            </a:r>
          </a:p>
          <a:p>
            <a:r>
              <a:rPr lang="en-GB" sz="1800" dirty="0" smtClean="0">
                <a:solidFill>
                  <a:srgbClr val="002060"/>
                </a:solidFill>
              </a:rPr>
              <a:t>activities </a:t>
            </a:r>
            <a:r>
              <a:rPr lang="en-GB" sz="1800" dirty="0">
                <a:solidFill>
                  <a:srgbClr val="002060"/>
                </a:solidFill>
              </a:rPr>
              <a:t>and when we are doing our job we have to communicate and that is </a:t>
            </a:r>
            <a:r>
              <a:rPr lang="en-GB" sz="1800" dirty="0" smtClean="0">
                <a:solidFill>
                  <a:srgbClr val="002060"/>
                </a:solidFill>
              </a:rPr>
              <a:t>how</a:t>
            </a:r>
          </a:p>
          <a:p>
            <a:r>
              <a:rPr lang="en-GB" sz="1800" dirty="0" smtClean="0">
                <a:solidFill>
                  <a:srgbClr val="002060"/>
                </a:solidFill>
              </a:rPr>
              <a:t>language </a:t>
            </a:r>
            <a:r>
              <a:rPr lang="en-GB" sz="1800" dirty="0">
                <a:solidFill>
                  <a:srgbClr val="002060"/>
                </a:solidFill>
              </a:rPr>
              <a:t>is used and learned</a:t>
            </a:r>
            <a:r>
              <a:rPr lang="en-GB" sz="1800" dirty="0" smtClean="0">
                <a:solidFill>
                  <a:srgbClr val="002060"/>
                </a:solidFill>
              </a:rPr>
              <a:t>.”</a:t>
            </a:r>
            <a:endParaRPr lang="en-GB" sz="1800" dirty="0">
              <a:solidFill>
                <a:srgbClr val="002060"/>
              </a:solidFill>
            </a:endParaRPr>
          </a:p>
          <a:p>
            <a:endParaRPr lang="en-GB" sz="1800" dirty="0"/>
          </a:p>
        </p:txBody>
      </p:sp>
      <p:pic>
        <p:nvPicPr>
          <p:cNvPr id="11266" name="Picture 2" descr="C:\Users\gpb14233\AppData\Local\Microsoft\Windows\Temporary Internet Files\Content.IE5\7WUXOGGD\environment_day_2[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1083" y="1340769"/>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gpb14233\AppData\Local\Microsoft\Windows\Temporary Internet Files\Content.IE5\B8NFIUNS\GardeninginEnvironmen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707" y="1476574"/>
            <a:ext cx="715913" cy="6644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gpb14233\AppData\Local\Microsoft\Windows\Temporary Internet Files\Content.IE5\EYUNEFHL\shovel-dig-plant-gardening-tools-15761-larg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1745" y="5877272"/>
            <a:ext cx="672263" cy="5976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pb14233\AppData\Local\Microsoft\Windows\Temporary Internet Files\Content.IE5\6J0AERG3\tumblr_lpjj3nZEOi1qlkfe5o1_4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5914621"/>
            <a:ext cx="563994" cy="5822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gpb14233\AppData\Local\Microsoft\Windows\Temporary Internet Files\Content.IE5\EYUNEFHL\speech-bubble-1417456857mL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4485" y="5886497"/>
            <a:ext cx="581691" cy="57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48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B050"/>
                </a:solidFill>
              </a:rPr>
              <a:t>Challenges:</a:t>
            </a:r>
            <a:endParaRPr lang="en-GB" dirty="0">
              <a:solidFill>
                <a:srgbClr val="00B050"/>
              </a:solidFill>
            </a:endParaRPr>
          </a:p>
        </p:txBody>
      </p:sp>
      <p:sp>
        <p:nvSpPr>
          <p:cNvPr id="3" name="Content Placeholder 2"/>
          <p:cNvSpPr>
            <a:spLocks noGrp="1"/>
          </p:cNvSpPr>
          <p:nvPr>
            <p:ph idx="1"/>
          </p:nvPr>
        </p:nvSpPr>
        <p:spPr/>
        <p:txBody>
          <a:bodyPr/>
          <a:lstStyle/>
          <a:p>
            <a:r>
              <a:rPr lang="en-GB" dirty="0" smtClean="0"/>
              <a:t>Language – training teachers in China</a:t>
            </a:r>
          </a:p>
          <a:p>
            <a:r>
              <a:rPr lang="en-GB" dirty="0" smtClean="0"/>
              <a:t>Mind sets – the challenges of outdoor learning </a:t>
            </a:r>
          </a:p>
          <a:p>
            <a:r>
              <a:rPr lang="en-GB" dirty="0" smtClean="0"/>
              <a:t>Time – finding time to be outside</a:t>
            </a:r>
          </a:p>
          <a:p>
            <a:r>
              <a:rPr lang="en-GB" dirty="0" smtClean="0"/>
              <a:t>Time to share</a:t>
            </a:r>
          </a:p>
          <a:p>
            <a:r>
              <a:rPr lang="en-GB" dirty="0" smtClean="0"/>
              <a:t>Consistency of teacher</a:t>
            </a:r>
          </a:p>
          <a:p>
            <a:endParaRPr lang="en-GB" dirty="0"/>
          </a:p>
        </p:txBody>
      </p:sp>
      <p:pic>
        <p:nvPicPr>
          <p:cNvPr id="12290" name="Picture 2" descr="C:\Users\gpb14233\AppData\Local\Microsoft\Windows\Temporary Internet Files\Content.IE5\VXIR3EQE\20141127-challenges-ah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509120"/>
            <a:ext cx="1449037" cy="160319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gpb14233\AppData\Local\Microsoft\Windows\Temporary Internet Files\Content.IE5\VK9RZAI2\instructional_tim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42" y="1340767"/>
            <a:ext cx="1163563" cy="122480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gpb14233\AppData\Local\Microsoft\Windows\Temporary Internet Files\Content.IE5\EYUNEFHL\120px-Animated_China_Flag[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861047"/>
            <a:ext cx="11430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gpb14233\AppData\Local\Microsoft\Windows\Temporary Internet Files\Content.IE5\VK9RZAI2\Animated-Flag-Scotland-1[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5" y="5749145"/>
            <a:ext cx="1103387" cy="7263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gpb14233\AppData\Local\Microsoft\Windows\Temporary Internet Files\Content.IE5\YL02FC8E\talento-CuVit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3165" y="4818478"/>
            <a:ext cx="880492" cy="87609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gpb14233\AppData\Local\Microsoft\Windows\Temporary Internet Files\Content.IE5\6J0AERG3\coaching-training-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4365104"/>
            <a:ext cx="1256326" cy="123557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gpb14233\AppData\Local\Microsoft\Windows\Temporary Internet Files\Content.IE5\7WUXOGGD\logo[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8433" y="1340767"/>
            <a:ext cx="1259632" cy="107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01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308401"/>
            <a:ext cx="8496944" cy="3496863"/>
          </a:xfrm>
        </p:spPr>
        <p:txBody>
          <a:bodyPr/>
          <a:lstStyle/>
          <a:p>
            <a:r>
              <a:rPr lang="en-GB" sz="2400" dirty="0" smtClean="0"/>
              <a:t>    The </a:t>
            </a:r>
            <a:r>
              <a:rPr lang="en-GB" sz="2400" dirty="0"/>
              <a:t>United Nations Decade of Education for Sustainable </a:t>
            </a:r>
            <a:r>
              <a:rPr lang="en-GB" sz="2400" dirty="0" smtClean="0"/>
              <a:t>Development:</a:t>
            </a:r>
          </a:p>
          <a:p>
            <a:r>
              <a:rPr lang="en-GB" sz="2400" dirty="0" smtClean="0"/>
              <a:t>     The </a:t>
            </a:r>
            <a:r>
              <a:rPr lang="en-GB" sz="2400" dirty="0"/>
              <a:t>launch of the United Nations Decade of Education for Sustainable </a:t>
            </a:r>
            <a:r>
              <a:rPr lang="en-GB" sz="2400" dirty="0" smtClean="0"/>
              <a:t>Development (</a:t>
            </a:r>
            <a:r>
              <a:rPr lang="en-GB" sz="2400" dirty="0"/>
              <a:t>DESD) </a:t>
            </a:r>
            <a:r>
              <a:rPr lang="en-GB" sz="2400" dirty="0" smtClean="0"/>
              <a:t>marked </a:t>
            </a:r>
            <a:r>
              <a:rPr lang="en-GB" sz="2400" dirty="0"/>
              <a:t>the start of a collective global effort to integrate the principles, values and practices of sustainable development into all aspects of education and learning, in order to address the social, economic, cultural and environmental problems we face in the 21st century. </a:t>
            </a:r>
            <a:r>
              <a:rPr lang="en-GB" sz="2000" dirty="0" smtClean="0">
                <a:solidFill>
                  <a:srgbClr val="00B050"/>
                </a:solidFill>
              </a:rPr>
              <a:t>(Education Scotland)</a:t>
            </a:r>
          </a:p>
          <a:p>
            <a:r>
              <a:rPr lang="en-GB" sz="2800" b="0" dirty="0">
                <a:solidFill>
                  <a:srgbClr val="00B050"/>
                </a:solidFill>
                <a:hlinkClick r:id="rId2"/>
              </a:rPr>
              <a:t>https://</a:t>
            </a:r>
            <a:r>
              <a:rPr lang="en-GB" sz="2800" b="0" dirty="0" smtClean="0">
                <a:solidFill>
                  <a:srgbClr val="00B050"/>
                </a:solidFill>
                <a:hlinkClick r:id="rId2"/>
              </a:rPr>
              <a:t>www.youtube.com/watch?v=cBxN9E5f7pc</a:t>
            </a:r>
            <a:endParaRPr lang="en-GB" sz="2800" b="0" dirty="0" smtClean="0">
              <a:solidFill>
                <a:srgbClr val="00B050"/>
              </a:solidFill>
            </a:endParaRPr>
          </a:p>
          <a:p>
            <a:endParaRPr lang="en-GB" sz="2000" b="0" dirty="0">
              <a:solidFill>
                <a:srgbClr val="00B050"/>
              </a:solidFill>
            </a:endParaRPr>
          </a:p>
        </p:txBody>
      </p:sp>
      <p:sp>
        <p:nvSpPr>
          <p:cNvPr id="4" name="Title 1"/>
          <p:cNvSpPr>
            <a:spLocks noGrp="1"/>
          </p:cNvSpPr>
          <p:nvPr>
            <p:ph type="title"/>
          </p:nvPr>
        </p:nvSpPr>
        <p:spPr>
          <a:xfrm>
            <a:off x="0" y="1484784"/>
            <a:ext cx="9144000" cy="864097"/>
          </a:xfrm>
        </p:spPr>
        <p:txBody>
          <a:bodyPr/>
          <a:lstStyle/>
          <a:p>
            <a:r>
              <a:rPr lang="en-GB" dirty="0" smtClean="0">
                <a:solidFill>
                  <a:srgbClr val="00B050"/>
                </a:solidFill>
              </a:rPr>
              <a:t>Education for Sustainable Development</a:t>
            </a:r>
            <a:endParaRPr lang="en-GB" dirty="0">
              <a:solidFill>
                <a:srgbClr val="00B050"/>
              </a:solidFill>
            </a:endParaRPr>
          </a:p>
        </p:txBody>
      </p:sp>
      <p:pic>
        <p:nvPicPr>
          <p:cNvPr id="1027" name="Picture 3" descr="C:\Users\gpb14233\AppData\Local\Microsoft\Windows\Temporary Internet Files\Content.IE5\VXIR3EQE\120px-Animated-Flag-Scotland-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8424" y="1709143"/>
            <a:ext cx="784793" cy="5864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pb14233\AppData\Local\Microsoft\Windows\Temporary Internet Files\Content.IE5\EYUNEFHL\120px-Animated_China_Flag[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9255" y="1709143"/>
            <a:ext cx="704273" cy="5105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pb14233\AppData\Local\Microsoft\Windows\Temporary Internet Files\Content.IE5\VXIR3EQE\mr.chi%20clipart_155x15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2701" y="5517232"/>
            <a:ext cx="936104" cy="7920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pb14233\AppData\Local\Microsoft\Windows\Temporary Internet Files\Content.IE5\YL02FC8E\bratac-trees-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319" y="1287204"/>
            <a:ext cx="434434" cy="102119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gpb14233\AppData\Local\Microsoft\Windows\Temporary Internet Files\Content.IE5\YL02FC8E\bratac-trees-6[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2135" y="1699976"/>
            <a:ext cx="316289" cy="59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317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B050"/>
                </a:solidFill>
              </a:rPr>
              <a:t>Future</a:t>
            </a:r>
            <a:endParaRPr lang="en-GB" dirty="0">
              <a:solidFill>
                <a:srgbClr val="00B050"/>
              </a:solidFill>
            </a:endParaRPr>
          </a:p>
        </p:txBody>
      </p:sp>
      <p:sp>
        <p:nvSpPr>
          <p:cNvPr id="3" name="Content Placeholder 2"/>
          <p:cNvSpPr>
            <a:spLocks noGrp="1"/>
          </p:cNvSpPr>
          <p:nvPr>
            <p:ph idx="1"/>
          </p:nvPr>
        </p:nvSpPr>
        <p:spPr/>
        <p:txBody>
          <a:bodyPr/>
          <a:lstStyle/>
          <a:p>
            <a:r>
              <a:rPr lang="en-GB" sz="2000" dirty="0" smtClean="0"/>
              <a:t>Increase learner access to language and outdoor learning linked to wider</a:t>
            </a:r>
          </a:p>
          <a:p>
            <a:r>
              <a:rPr lang="en-GB" sz="2000" dirty="0" smtClean="0"/>
              <a:t>achievement</a:t>
            </a:r>
          </a:p>
          <a:p>
            <a:r>
              <a:rPr lang="en-GB" sz="2000" dirty="0" smtClean="0"/>
              <a:t>Facilitate more projects between schools in Scotland and China</a:t>
            </a:r>
          </a:p>
          <a:p>
            <a:r>
              <a:rPr lang="en-GB" sz="2000" dirty="0" smtClean="0"/>
              <a:t>Continue to build intercultural understanding and language skills for a</a:t>
            </a:r>
          </a:p>
          <a:p>
            <a:r>
              <a:rPr lang="en-GB" sz="2000" dirty="0" smtClean="0"/>
              <a:t>sustainable global future</a:t>
            </a:r>
          </a:p>
          <a:p>
            <a:endParaRPr lang="en-GB" sz="2000" dirty="0"/>
          </a:p>
        </p:txBody>
      </p:sp>
      <p:pic>
        <p:nvPicPr>
          <p:cNvPr id="8194" name="Picture 2" descr="C:\Users\gpb14233\AppData\Local\Microsoft\Windows\Temporary Internet Files\Content.IE5\YL02FC8E\Emprendedor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58699"/>
            <a:ext cx="1433256" cy="135022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gpb14233\AppData\Local\Microsoft\Windows\Temporary Internet Files\Content.IE5\9PADYDM6\growing-flow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883" y="5261821"/>
            <a:ext cx="266429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gpb14233\AppData\Local\Microsoft\Windows\Temporary Internet Files\Content.IE5\6J0AERG3\image2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482" y="5529956"/>
            <a:ext cx="1005458" cy="92338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gpb14233\AppData\Local\Microsoft\Windows\Temporary Internet Files\Content.IE5\B8NFIUNS\3D_Full_Spectrum_Unity_Holding_Hands_Concept[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5999" y="5229200"/>
            <a:ext cx="1235968" cy="12359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gpb14233\AppData\Local\Microsoft\Windows\Temporary Internet Files\Content.IE5\VXIR3EQE\Flower[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4371812"/>
            <a:ext cx="625638" cy="1258618"/>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gpb14233\AppData\Local\Microsoft\Windows\Temporary Internet Files\Content.IE5\VXIR3EQE\Flower[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5735" y="4799748"/>
            <a:ext cx="430650" cy="86635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gpb14233\AppData\Local\Microsoft\Windows\Temporary Internet Files\Content.IE5\VXIR3EQE\Flower[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7942" y="4623951"/>
            <a:ext cx="608049" cy="1223233"/>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gpb14233\AppData\Local\Microsoft\Windows\Temporary Internet Files\Content.IE5\VXIR3EQE\Flower[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5999" y="4474204"/>
            <a:ext cx="592473" cy="119189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gpb14233\AppData\Local\Microsoft\Windows\Temporary Internet Files\Content.IE5\VK9RZAI2\Animated-Flag-Scotland-1[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04993" y="5001121"/>
            <a:ext cx="355439" cy="221265"/>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C:\Users\gpb14233\AppData\Local\Microsoft\Windows\Temporary Internet Files\Content.IE5\VK9RZAI2\Animated-Flag-Scotland-1[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6385" y="5070153"/>
            <a:ext cx="393073" cy="25874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Users\gpb14233\AppData\Local\Microsoft\Windows\Temporary Internet Files\Content.IE5\EYUNEFHL\120px-Animated_China_Flag[1].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8215" y="5328902"/>
            <a:ext cx="320513" cy="212325"/>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C:\Users\gpb14233\AppData\Local\Microsoft\Windows\Temporary Internet Files\Content.IE5\EYUNEFHL\120px-Animated_China_Flag[1].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44874" y="5001121"/>
            <a:ext cx="323959" cy="23487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C:\Users\gpb14233\AppData\Local\Microsoft\Windows\Temporary Internet Files\Content.IE5\EYUNEFHL\120px-Animated_China_Flag[1].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719" y="5136345"/>
            <a:ext cx="289475" cy="209869"/>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C:\Users\gpb14233\AppData\Local\Microsoft\Windows\Temporary Internet Files\Content.IE5\VK9RZAI2\Animated-Flag-Scotland-1[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4342" y="5141811"/>
            <a:ext cx="408343" cy="26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242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B050"/>
                </a:solidFill>
              </a:rPr>
              <a:t>JASSING up Mandarin!!!</a:t>
            </a:r>
            <a:endParaRPr lang="en-GB" dirty="0">
              <a:solidFill>
                <a:srgbClr val="00B050"/>
              </a:solidFill>
            </a:endParaRPr>
          </a:p>
        </p:txBody>
      </p:sp>
      <p:pic>
        <p:nvPicPr>
          <p:cNvPr id="8204" name="Picture 12" descr="C:\Users\gpb14233\AppData\Local\Microsoft\Windows\Temporary Internet Files\Content.IE5\9PADYDM6\jass-logo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22355"/>
            <a:ext cx="387890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C:\Users\gpb14233\AppData\Local\Microsoft\Windows\Temporary Internet Files\Content.IE5\B8NFIUNS\spazio-jazz[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371260"/>
            <a:ext cx="1152128" cy="51266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Vickers\AppData\Local\Microsoft\Windows\Temporary Internet Files\Content.IE5\DHUJOA8L\flag_chin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1626" y="2622355"/>
            <a:ext cx="483406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54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Junior Award Scheme for Schools</a:t>
            </a:r>
            <a:endParaRPr lang="en-GB" dirty="0">
              <a:solidFill>
                <a:srgbClr val="FF0000"/>
              </a:solidFill>
            </a:endParaRPr>
          </a:p>
        </p:txBody>
      </p:sp>
      <p:sp>
        <p:nvSpPr>
          <p:cNvPr id="3" name="Content Placeholder 2"/>
          <p:cNvSpPr>
            <a:spLocks noGrp="1"/>
          </p:cNvSpPr>
          <p:nvPr>
            <p:ph idx="1"/>
          </p:nvPr>
        </p:nvSpPr>
        <p:spPr/>
        <p:txBody>
          <a:bodyPr/>
          <a:lstStyle/>
          <a:p>
            <a:pPr eaLnBrk="1" hangingPunct="1">
              <a:lnSpc>
                <a:spcPct val="90000"/>
              </a:lnSpc>
              <a:spcAft>
                <a:spcPts val="1425"/>
              </a:spcAft>
              <a:buFont typeface="Times" charset="0"/>
              <a:buChar char="•"/>
            </a:pPr>
            <a:r>
              <a:rPr lang="en-GB" altLang="en-US" sz="2000" dirty="0">
                <a:solidFill>
                  <a:srgbClr val="00B050"/>
                </a:solidFill>
              </a:rPr>
              <a:t>JASS is an accredited learning scheme designed to help teachers deliver the objectives </a:t>
            </a:r>
            <a:r>
              <a:rPr lang="en-GB" altLang="en-US" sz="2000" dirty="0" smtClean="0">
                <a:solidFill>
                  <a:srgbClr val="00B050"/>
                </a:solidFill>
              </a:rPr>
              <a:t>of a </a:t>
            </a:r>
            <a:r>
              <a:rPr lang="en-GB" altLang="en-US" sz="2000" dirty="0">
                <a:solidFill>
                  <a:srgbClr val="00B050"/>
                </a:solidFill>
              </a:rPr>
              <a:t>Curriculum </a:t>
            </a:r>
            <a:r>
              <a:rPr lang="en-GB" altLang="en-US" sz="2000" dirty="0" smtClean="0">
                <a:solidFill>
                  <a:srgbClr val="00B050"/>
                </a:solidFill>
              </a:rPr>
              <a:t>(for Excellence)</a:t>
            </a:r>
            <a:endParaRPr lang="en-GB" altLang="en-US" sz="2000" dirty="0">
              <a:solidFill>
                <a:srgbClr val="00B050"/>
              </a:solidFill>
            </a:endParaRPr>
          </a:p>
          <a:p>
            <a:pPr eaLnBrk="1" hangingPunct="1">
              <a:lnSpc>
                <a:spcPct val="90000"/>
              </a:lnSpc>
              <a:spcAft>
                <a:spcPts val="1425"/>
              </a:spcAft>
              <a:buFont typeface="Times" charset="0"/>
              <a:buChar char="•"/>
            </a:pPr>
            <a:r>
              <a:rPr lang="en-GB" altLang="en-US" sz="2000" dirty="0">
                <a:solidFill>
                  <a:srgbClr val="00B050"/>
                </a:solidFill>
              </a:rPr>
              <a:t>JASS helps children develop new skills and interests and expand their knowledge in a fun and rewarding way</a:t>
            </a:r>
          </a:p>
          <a:p>
            <a:pPr eaLnBrk="1" hangingPunct="1">
              <a:lnSpc>
                <a:spcPct val="90000"/>
              </a:lnSpc>
              <a:spcAft>
                <a:spcPts val="1425"/>
              </a:spcAft>
              <a:buFont typeface="Times" charset="0"/>
              <a:buChar char="•"/>
            </a:pPr>
            <a:r>
              <a:rPr lang="en-GB" altLang="en-US" sz="2000" dirty="0">
                <a:solidFill>
                  <a:srgbClr val="00B050"/>
                </a:solidFill>
              </a:rPr>
              <a:t>JASS is very flexible and is easy to deliver either in school and outside</a:t>
            </a:r>
          </a:p>
          <a:p>
            <a:pPr eaLnBrk="1" hangingPunct="1">
              <a:lnSpc>
                <a:spcPct val="90000"/>
              </a:lnSpc>
              <a:spcAft>
                <a:spcPts val="1425"/>
              </a:spcAft>
              <a:buFont typeface="Times" charset="0"/>
              <a:buChar char="•"/>
            </a:pPr>
            <a:r>
              <a:rPr lang="en-GB" altLang="en-US" sz="2000" dirty="0">
                <a:solidFill>
                  <a:srgbClr val="00B050"/>
                </a:solidFill>
              </a:rPr>
              <a:t>It assists with pupil profiling</a:t>
            </a:r>
          </a:p>
          <a:p>
            <a:pPr eaLnBrk="1" hangingPunct="1">
              <a:lnSpc>
                <a:spcPct val="90000"/>
              </a:lnSpc>
              <a:spcAft>
                <a:spcPts val="1425"/>
              </a:spcAft>
              <a:buFont typeface="Times" charset="0"/>
              <a:buChar char="•"/>
            </a:pPr>
            <a:r>
              <a:rPr lang="en-GB" altLang="en-US" sz="2000" dirty="0">
                <a:solidFill>
                  <a:srgbClr val="00B050"/>
                </a:solidFill>
              </a:rPr>
              <a:t>It is a great way of evidencing the variety of work done within a </a:t>
            </a:r>
            <a:r>
              <a:rPr lang="en-GB" altLang="en-US" sz="2000" dirty="0" smtClean="0">
                <a:solidFill>
                  <a:srgbClr val="00B050"/>
                </a:solidFill>
              </a:rPr>
              <a:t>school</a:t>
            </a:r>
          </a:p>
          <a:p>
            <a:pPr eaLnBrk="1" hangingPunct="1">
              <a:lnSpc>
                <a:spcPct val="90000"/>
              </a:lnSpc>
              <a:spcAft>
                <a:spcPts val="1425"/>
              </a:spcAft>
              <a:buFont typeface="Times" charset="0"/>
              <a:buChar char="•"/>
            </a:pPr>
            <a:r>
              <a:rPr lang="en-GB" altLang="en-US" sz="2000" dirty="0" smtClean="0">
                <a:solidFill>
                  <a:srgbClr val="00B050"/>
                </a:solidFill>
              </a:rPr>
              <a:t>JASS is also used with school refusers and SEN learners</a:t>
            </a:r>
            <a:endParaRPr lang="en-GB" altLang="en-US" sz="2000" dirty="0">
              <a:solidFill>
                <a:srgbClr val="00B050"/>
              </a:solidFill>
            </a:endParaRPr>
          </a:p>
          <a:p>
            <a:endParaRPr lang="en-GB" dirty="0"/>
          </a:p>
        </p:txBody>
      </p:sp>
      <p:pic>
        <p:nvPicPr>
          <p:cNvPr id="7171" name="Picture 3" descr="C:\Users\gpb14233\AppData\Local\Microsoft\Windows\Temporary Internet Files\Content.IE5\VXIR3EQE\Chinafilm.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6995"/>
            <a:ext cx="1541208" cy="136813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1591255"/>
            <a:ext cx="933401" cy="77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77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Facts about JASS</a:t>
            </a:r>
            <a:endParaRPr lang="en-GB" dirty="0">
              <a:solidFill>
                <a:srgbClr val="FF0000"/>
              </a:solidFill>
            </a:endParaRPr>
          </a:p>
        </p:txBody>
      </p:sp>
      <p:sp>
        <p:nvSpPr>
          <p:cNvPr id="3" name="Content Placeholder 2"/>
          <p:cNvSpPr>
            <a:spLocks noGrp="1"/>
          </p:cNvSpPr>
          <p:nvPr>
            <p:ph idx="1"/>
          </p:nvPr>
        </p:nvSpPr>
        <p:spPr/>
        <p:txBody>
          <a:bodyPr/>
          <a:lstStyle/>
          <a:p>
            <a:pPr eaLnBrk="1" hangingPunct="1">
              <a:spcAft>
                <a:spcPts val="1425"/>
              </a:spcAft>
              <a:buClr>
                <a:srgbClr val="00234C"/>
              </a:buClr>
            </a:pPr>
            <a:r>
              <a:rPr lang="en-GB" altLang="en-US" sz="2000" dirty="0">
                <a:solidFill>
                  <a:srgbClr val="00B050"/>
                </a:solidFill>
              </a:rPr>
              <a:t>JASS was developed </a:t>
            </a:r>
            <a:r>
              <a:rPr lang="en-GB" altLang="en-US" sz="2000" dirty="0" smtClean="0">
                <a:solidFill>
                  <a:srgbClr val="00B050"/>
                </a:solidFill>
              </a:rPr>
              <a:t>as </a:t>
            </a:r>
            <a:r>
              <a:rPr lang="en-GB" altLang="en-US" sz="2000" dirty="0">
                <a:solidFill>
                  <a:srgbClr val="00B050"/>
                </a:solidFill>
              </a:rPr>
              <a:t>a pilot exercise in 2010 by FOTA (Friends of the Duke of Edinburgh Award in Edinburgh and the Lothians) and City of Edinburgh Council</a:t>
            </a:r>
          </a:p>
          <a:p>
            <a:pPr eaLnBrk="1" hangingPunct="1">
              <a:spcAft>
                <a:spcPts val="1425"/>
              </a:spcAft>
              <a:buClr>
                <a:srgbClr val="00234C"/>
              </a:buClr>
            </a:pPr>
            <a:r>
              <a:rPr lang="en-GB" altLang="en-US" sz="2000" dirty="0">
                <a:solidFill>
                  <a:srgbClr val="00B050"/>
                </a:solidFill>
              </a:rPr>
              <a:t>JASS is now used by 60% of primary schools, 48% of secondary schools and 86% of special schools in the LEA – over 5000 children in 2013</a:t>
            </a:r>
          </a:p>
          <a:p>
            <a:pPr eaLnBrk="1" hangingPunct="1">
              <a:spcAft>
                <a:spcPts val="1425"/>
              </a:spcAft>
              <a:buClr>
                <a:srgbClr val="00234C"/>
              </a:buClr>
            </a:pPr>
            <a:r>
              <a:rPr lang="en-GB" altLang="en-US" sz="2000" dirty="0">
                <a:solidFill>
                  <a:srgbClr val="00B050"/>
                </a:solidFill>
              </a:rPr>
              <a:t>JASS is also being used by schools throughout Scotland in both public and private sectors and has been piloted by schools in England and Northern Ireland</a:t>
            </a:r>
          </a:p>
          <a:p>
            <a:pPr eaLnBrk="1" hangingPunct="1">
              <a:spcAft>
                <a:spcPts val="1425"/>
              </a:spcAft>
              <a:buSzPct val="45000"/>
              <a:buFont typeface="Arial" charset="0"/>
              <a:buNone/>
            </a:pPr>
            <a:endParaRPr lang="en-GB" altLang="en-US" sz="2000" dirty="0">
              <a:solidFill>
                <a:srgbClr val="000000"/>
              </a:solidFill>
            </a:endParaRPr>
          </a:p>
          <a:p>
            <a:endParaRPr lang="en-GB" dirty="0"/>
          </a:p>
        </p:txBody>
      </p:sp>
    </p:spTree>
    <p:extLst>
      <p:ext uri="{BB962C8B-B14F-4D97-AF65-F5344CB8AC3E}">
        <p14:creationId xmlns:p14="http://schemas.microsoft.com/office/powerpoint/2010/main" val="4238244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Important Details!</a:t>
            </a:r>
            <a:endParaRPr lang="en-GB" dirty="0">
              <a:solidFill>
                <a:srgbClr val="FF0000"/>
              </a:solidFill>
            </a:endParaRP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smtClean="0"/>
              <a:t>There is a minimum participation time for each section</a:t>
            </a:r>
          </a:p>
          <a:p>
            <a:pPr marL="457200" indent="-457200">
              <a:buFont typeface="Arial" panose="020B0604020202020204" pitchFamily="34" charset="0"/>
              <a:buChar char="•"/>
            </a:pPr>
            <a:r>
              <a:rPr lang="en-GB" dirty="0" smtClean="0"/>
              <a:t>Each section has to be signed off by a teacher or mentor:</a:t>
            </a:r>
          </a:p>
          <a:p>
            <a:pPr marL="457200" indent="-457200">
              <a:buFont typeface="Arial" panose="020B0604020202020204" pitchFamily="34" charset="0"/>
              <a:buChar char="•"/>
            </a:pPr>
            <a:r>
              <a:rPr lang="en-GB" dirty="0" smtClean="0">
                <a:solidFill>
                  <a:srgbClr val="00B050"/>
                </a:solidFill>
              </a:rPr>
              <a:t>Get Active Stay Active </a:t>
            </a:r>
            <a:r>
              <a:rPr lang="en-GB" dirty="0" smtClean="0"/>
              <a:t>= </a:t>
            </a:r>
            <a:r>
              <a:rPr lang="en-GB" dirty="0" smtClean="0">
                <a:solidFill>
                  <a:srgbClr val="FF0000"/>
                </a:solidFill>
              </a:rPr>
              <a:t>8hours</a:t>
            </a:r>
          </a:p>
          <a:p>
            <a:pPr marL="457200" indent="-457200">
              <a:buFont typeface="Arial" panose="020B0604020202020204" pitchFamily="34" charset="0"/>
              <a:buChar char="•"/>
            </a:pPr>
            <a:r>
              <a:rPr lang="en-GB" dirty="0" smtClean="0">
                <a:solidFill>
                  <a:srgbClr val="00B050"/>
                </a:solidFill>
              </a:rPr>
              <a:t>My Interests </a:t>
            </a:r>
            <a:r>
              <a:rPr lang="en-GB" dirty="0" smtClean="0"/>
              <a:t>= </a:t>
            </a:r>
            <a:r>
              <a:rPr lang="en-GB" dirty="0" smtClean="0">
                <a:solidFill>
                  <a:srgbClr val="FF0000"/>
                </a:solidFill>
              </a:rPr>
              <a:t>8 hours</a:t>
            </a:r>
          </a:p>
          <a:p>
            <a:pPr marL="457200" indent="-457200">
              <a:buFont typeface="Arial" panose="020B0604020202020204" pitchFamily="34" charset="0"/>
              <a:buChar char="•"/>
            </a:pPr>
            <a:r>
              <a:rPr lang="en-GB" dirty="0" smtClean="0">
                <a:solidFill>
                  <a:srgbClr val="00B050"/>
                </a:solidFill>
              </a:rPr>
              <a:t>Me and My World </a:t>
            </a:r>
            <a:r>
              <a:rPr lang="en-GB" dirty="0" smtClean="0"/>
              <a:t>= </a:t>
            </a:r>
            <a:r>
              <a:rPr lang="en-GB" dirty="0" smtClean="0">
                <a:solidFill>
                  <a:srgbClr val="FF0000"/>
                </a:solidFill>
              </a:rPr>
              <a:t>8 hours</a:t>
            </a:r>
          </a:p>
          <a:p>
            <a:pPr marL="457200" indent="-457200">
              <a:buFont typeface="Arial" panose="020B0604020202020204" pitchFamily="34" charset="0"/>
              <a:buChar char="•"/>
            </a:pPr>
            <a:r>
              <a:rPr lang="en-GB" dirty="0" smtClean="0">
                <a:solidFill>
                  <a:srgbClr val="00B050"/>
                </a:solidFill>
              </a:rPr>
              <a:t>Adventure </a:t>
            </a:r>
            <a:r>
              <a:rPr lang="en-GB" dirty="0" smtClean="0"/>
              <a:t>= </a:t>
            </a:r>
            <a:r>
              <a:rPr lang="en-GB" dirty="0" smtClean="0">
                <a:solidFill>
                  <a:srgbClr val="FF0000"/>
                </a:solidFill>
              </a:rPr>
              <a:t>3 hours</a:t>
            </a:r>
            <a:endParaRPr lang="en-GB" dirty="0">
              <a:solidFill>
                <a:srgbClr val="FF0000"/>
              </a:solidFill>
            </a:endParaRPr>
          </a:p>
        </p:txBody>
      </p:sp>
      <p:pic>
        <p:nvPicPr>
          <p:cNvPr id="2054" name="Picture 6" descr="C:\Users\gpb14233\AppData\Local\Microsoft\Windows\Temporary Internet Files\Content.IE5\EYUNEFHL\boy-hugging-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5157191"/>
            <a:ext cx="750617" cy="11071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gpb14233\AppData\Local\Microsoft\Windows\Temporary Internet Files\Content.IE5\VXIR3EQE\observaci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12776"/>
            <a:ext cx="1368152" cy="101135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Vickers\AppData\Local\Microsoft\Windows\Temporary Internet Files\Content.IE5\DHUJOA8L\chin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5229200"/>
            <a:ext cx="553552" cy="55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02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Get Active Stay Active</a:t>
            </a:r>
            <a:endParaRPr lang="en-GB" dirty="0">
              <a:solidFill>
                <a:srgbClr val="FF0000"/>
              </a:solidFill>
            </a:endParaRPr>
          </a:p>
        </p:txBody>
      </p:sp>
      <p:pic>
        <p:nvPicPr>
          <p:cNvPr id="4098" name="Picture 2" descr="C:\Users\gpb14233\AppData\Local\Microsoft\Windows\Temporary Internet Files\Content.IE5\B8NFIUNS\1556487177_6f4367687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5813573"/>
            <a:ext cx="576064" cy="59822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57200" y="2269261"/>
            <a:ext cx="8229600" cy="2455139"/>
          </a:xfrm>
        </p:spPr>
        <p:txBody>
          <a:bodyPr/>
          <a:lstStyle/>
          <a:p>
            <a:r>
              <a:rPr lang="en-GB" dirty="0" smtClean="0"/>
              <a:t>Which sports are relevant to China?</a:t>
            </a:r>
          </a:p>
          <a:p>
            <a:r>
              <a:rPr lang="en-GB" dirty="0" smtClean="0"/>
              <a:t>Learn to talk about/sing about the sports in Mandarin</a:t>
            </a:r>
          </a:p>
          <a:p>
            <a:r>
              <a:rPr lang="en-GB" dirty="0" smtClean="0"/>
              <a:t>Try an exercise routine each day in Mandarin</a:t>
            </a:r>
          </a:p>
          <a:p>
            <a:r>
              <a:rPr lang="en-GB" dirty="0" smtClean="0"/>
              <a:t>Make up a dance routine to a Chinese song – learners</a:t>
            </a:r>
          </a:p>
          <a:p>
            <a:r>
              <a:rPr lang="en-GB" dirty="0" smtClean="0"/>
              <a:t>teach it to the community/ their peer group</a:t>
            </a:r>
          </a:p>
          <a:p>
            <a:r>
              <a:rPr lang="en-GB" dirty="0" smtClean="0"/>
              <a:t>The daily mile – record miles in the language/label the</a:t>
            </a:r>
          </a:p>
          <a:p>
            <a:r>
              <a:rPr lang="en-GB" dirty="0" smtClean="0"/>
              <a:t>route in the language</a:t>
            </a:r>
          </a:p>
          <a:p>
            <a:r>
              <a:rPr lang="en-GB" dirty="0" smtClean="0"/>
              <a:t>The list is endless…</a:t>
            </a:r>
          </a:p>
          <a:p>
            <a:endParaRPr lang="en-GB" dirty="0" smtClean="0"/>
          </a:p>
          <a:p>
            <a:endParaRPr lang="en-GB" dirty="0" smtClean="0"/>
          </a:p>
          <a:p>
            <a:endParaRPr lang="en-GB" dirty="0"/>
          </a:p>
        </p:txBody>
      </p:sp>
      <p:pic>
        <p:nvPicPr>
          <p:cNvPr id="4107" name="Picture 11" descr="C:\Users\gpb14233\AppData\Local\Microsoft\Windows\Temporary Internet Files\Content.IE5\VXIR3EQE\1052251-royalty-free-vector-clip-art-illustration-of-doodled-children-dancing-to-mus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339150"/>
            <a:ext cx="1512168" cy="8640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pb14233\AppData\Local\Microsoft\Windows\Temporary Internet Files\Content.IE5\N977SIA8\1308233554IB7G1H_(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1457" y="1378909"/>
            <a:ext cx="965821" cy="99238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Vickers\AppData\Local\Microsoft\Windows\Temporary Internet Files\Content.IE5\MXZPO2MB\Proposed_Reunified_Chinese_Fla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1674" y="5838183"/>
            <a:ext cx="790635" cy="52695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Vickers\AppData\Local\Microsoft\Windows\Temporary Internet Files\Content.IE5\DHUJOA8L\china[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5411905"/>
            <a:ext cx="765420" cy="76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91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My Interests</a:t>
            </a:r>
            <a:endParaRPr lang="en-GB" dirty="0">
              <a:solidFill>
                <a:srgbClr val="FF0000"/>
              </a:solidFill>
            </a:endParaRPr>
          </a:p>
        </p:txBody>
      </p:sp>
      <p:sp>
        <p:nvSpPr>
          <p:cNvPr id="3" name="Content Placeholder 2"/>
          <p:cNvSpPr>
            <a:spLocks noGrp="1"/>
          </p:cNvSpPr>
          <p:nvPr>
            <p:ph idx="1"/>
          </p:nvPr>
        </p:nvSpPr>
        <p:spPr/>
        <p:txBody>
          <a:bodyPr/>
          <a:lstStyle/>
          <a:p>
            <a:r>
              <a:rPr lang="en-GB" dirty="0" smtClean="0"/>
              <a:t>Mandarin Passport </a:t>
            </a:r>
          </a:p>
          <a:p>
            <a:r>
              <a:rPr lang="en-GB" dirty="0" smtClean="0"/>
              <a:t>Cultural Arts</a:t>
            </a:r>
          </a:p>
          <a:p>
            <a:r>
              <a:rPr lang="en-GB" dirty="0" smtClean="0"/>
              <a:t>Calligraphy</a:t>
            </a:r>
          </a:p>
          <a:p>
            <a:r>
              <a:rPr lang="en-GB" dirty="0" smtClean="0"/>
              <a:t>Chinese Food/Cooking</a:t>
            </a:r>
          </a:p>
          <a:p>
            <a:r>
              <a:rPr lang="en-GB" dirty="0" smtClean="0"/>
              <a:t>Traditions and Festivals</a:t>
            </a:r>
          </a:p>
          <a:p>
            <a:r>
              <a:rPr lang="en-GB" dirty="0" smtClean="0"/>
              <a:t>Cultural Crafts</a:t>
            </a:r>
          </a:p>
          <a:p>
            <a:r>
              <a:rPr lang="en-GB" dirty="0" smtClean="0"/>
              <a:t>Chinese music or dance</a:t>
            </a:r>
            <a:r>
              <a:rPr lang="en-GB" dirty="0"/>
              <a:t> </a:t>
            </a:r>
            <a:r>
              <a:rPr lang="en-GB" dirty="0" smtClean="0"/>
              <a:t>                                       </a:t>
            </a:r>
            <a:r>
              <a:rPr lang="en-GB" dirty="0" smtClean="0">
                <a:solidFill>
                  <a:srgbClr val="00B050"/>
                </a:solidFill>
              </a:rPr>
              <a:t>You decide…</a:t>
            </a:r>
          </a:p>
          <a:p>
            <a:endParaRPr lang="en-GB" dirty="0"/>
          </a:p>
        </p:txBody>
      </p:sp>
      <p:pic>
        <p:nvPicPr>
          <p:cNvPr id="5132" name="Picture 12" descr="C:\Users\gpb14233\AppData\Local\Microsoft\Windows\Temporary Internet Files\Content.IE5\7WUXOGGD\artist__s_paint_brush_by_rildraw-d4a5ogt[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30623">
            <a:off x="5762674" y="1470682"/>
            <a:ext cx="879448" cy="83671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gpb14233\AppData\Local\Microsoft\Windows\Temporary Internet Files\Content.IE5\N977SIA8\Passpo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02365"/>
            <a:ext cx="2113607" cy="11900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gpb14233\AppData\Local\Microsoft\Windows\Temporary Internet Files\Content.IE5\C5C67C1U\World_eating[1].ti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352" y="2434943"/>
            <a:ext cx="1500281" cy="151028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Vickers\AppData\Local\Microsoft\Windows\Temporary Internet Files\Content.IE5\DHUJOA8L\china[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143" y="3068960"/>
            <a:ext cx="578698" cy="57869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Vickers\AppData\Local\Microsoft\Windows\Temporary Internet Files\Content.IE5\KF5JWD4G\Bolang-gu-chinese-instrument[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4905" y="2230318"/>
            <a:ext cx="1417340" cy="14173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Vickers\AppData\Local\Microsoft\Windows\Temporary Internet Files\Content.IE5\MXZPO2MB\chinabox[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4706" y="4149080"/>
            <a:ext cx="1191878" cy="133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81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Me and My World</a:t>
            </a:r>
            <a:endParaRPr lang="en-GB" dirty="0">
              <a:solidFill>
                <a:srgbClr val="FF0000"/>
              </a:solidFill>
            </a:endParaRPr>
          </a:p>
        </p:txBody>
      </p:sp>
      <p:sp>
        <p:nvSpPr>
          <p:cNvPr id="3" name="Content Placeholder 2"/>
          <p:cNvSpPr>
            <a:spLocks noGrp="1"/>
          </p:cNvSpPr>
          <p:nvPr>
            <p:ph idx="1"/>
          </p:nvPr>
        </p:nvSpPr>
        <p:spPr>
          <a:xfrm>
            <a:off x="438944" y="2658155"/>
            <a:ext cx="8229600" cy="2026991"/>
          </a:xfrm>
        </p:spPr>
        <p:txBody>
          <a:bodyPr/>
          <a:lstStyle/>
          <a:p>
            <a:r>
              <a:rPr lang="en-GB" dirty="0" smtClean="0"/>
              <a:t>John Muir Award / outdoor learning</a:t>
            </a:r>
          </a:p>
          <a:p>
            <a:r>
              <a:rPr lang="en-GB" dirty="0" smtClean="0"/>
              <a:t>Raise money for a class activity or materials </a:t>
            </a:r>
          </a:p>
          <a:p>
            <a:r>
              <a:rPr lang="en-GB" dirty="0" smtClean="0"/>
              <a:t>Plan, advertise and prepare a Chinese show case with</a:t>
            </a:r>
          </a:p>
          <a:p>
            <a:r>
              <a:rPr lang="en-GB" dirty="0" smtClean="0"/>
              <a:t>songs/role play, traditional tales, speaking Mandarin </a:t>
            </a:r>
          </a:p>
          <a:p>
            <a:r>
              <a:rPr lang="en-GB" dirty="0" smtClean="0"/>
              <a:t>Visiting places of interest/carol singing in Mandarin</a:t>
            </a:r>
          </a:p>
          <a:p>
            <a:r>
              <a:rPr lang="en-GB" dirty="0" smtClean="0"/>
              <a:t>An environmental or community project </a:t>
            </a:r>
          </a:p>
          <a:p>
            <a:pPr marL="0" indent="0"/>
            <a:r>
              <a:rPr lang="en-GB" dirty="0" smtClean="0"/>
              <a:t>Make a Chinese cultural garden/display</a:t>
            </a:r>
          </a:p>
          <a:p>
            <a:pPr marL="0" indent="0"/>
            <a:r>
              <a:rPr lang="en-GB" dirty="0" smtClean="0"/>
              <a:t>Teach younger learners/parents/teachers Mandarin</a:t>
            </a:r>
            <a:endParaRPr lang="en-GB" dirty="0"/>
          </a:p>
        </p:txBody>
      </p:sp>
      <p:pic>
        <p:nvPicPr>
          <p:cNvPr id="6152" name="Picture 8" descr="C:\Users\gpb14233\AppData\Local\Microsoft\Windows\Temporary Internet Files\Content.IE5\YL02FC8E\hand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807305" y="1407846"/>
            <a:ext cx="1048335" cy="134622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Vickers\AppData\Local\Microsoft\Windows\Temporary Internet Files\Content.IE5\KF5JWD4G\china_drag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82425"/>
            <a:ext cx="1125273" cy="79706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Vickers\AppData\Local\Microsoft\Windows\Temporary Internet Files\Content.IE5\MXZPO2MB\map[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8999" y="1574132"/>
            <a:ext cx="1577149" cy="125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540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Adventure</a:t>
            </a:r>
            <a:endParaRPr lang="en-GB" dirty="0">
              <a:solidFill>
                <a:srgbClr val="FF0000"/>
              </a:solidFill>
            </a:endParaRP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smtClean="0"/>
              <a:t>John Muir Award</a:t>
            </a:r>
          </a:p>
          <a:p>
            <a:pPr marL="457200" indent="-457200">
              <a:buFont typeface="Arial" panose="020B0604020202020204" pitchFamily="34" charset="0"/>
              <a:buChar char="•"/>
            </a:pPr>
            <a:r>
              <a:rPr lang="en-GB" dirty="0" smtClean="0"/>
              <a:t>School camp/outdoors</a:t>
            </a:r>
          </a:p>
          <a:p>
            <a:pPr marL="457200" indent="-457200">
              <a:buFont typeface="Arial" panose="020B0604020202020204" pitchFamily="34" charset="0"/>
              <a:buChar char="•"/>
            </a:pPr>
            <a:r>
              <a:rPr lang="en-GB" dirty="0" smtClean="0"/>
              <a:t>Treasure hunts and hikes: could keep a record of what you see in Mandarin/tick off the characters Problem solving – orienteering around the school – find different words/riddles to solve about a country </a:t>
            </a:r>
          </a:p>
          <a:p>
            <a:pPr marL="457200" indent="-457200">
              <a:buFont typeface="Arial" panose="020B0604020202020204" pitchFamily="34" charset="0"/>
              <a:buChar char="•"/>
            </a:pPr>
            <a:endParaRPr lang="en-GB" dirty="0"/>
          </a:p>
        </p:txBody>
      </p:sp>
      <p:pic>
        <p:nvPicPr>
          <p:cNvPr id="7170" name="Picture 2" descr="C:\Users\gpb14233\AppData\Local\Microsoft\Windows\Temporary Internet Files\Content.IE5\VK9RZAI2\purzen-Leaf[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40769"/>
            <a:ext cx="1368153" cy="11492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gpb14233\AppData\Local\Microsoft\Windows\Temporary Internet Files\Content.IE5\VK9RZAI2\riddl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493471"/>
            <a:ext cx="864097" cy="83487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gpb14233\AppData\Local\Microsoft\Windows\Temporary Internet Files\Content.IE5\YL02FC8E\problemsolv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5496731"/>
            <a:ext cx="11811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gpb14233\AppData\Local\Microsoft\Windows\Temporary Internet Files\Content.IE5\7WUXOGGD\teamwor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666" y="5553003"/>
            <a:ext cx="925680" cy="92568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gpb14233\AppData\Local\Microsoft\Windows\Temporary Internet Files\Content.IE5\EYUNEFHL\dreamstime_l_2067319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5370611"/>
            <a:ext cx="1628800" cy="11741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gpb14233\AppData\Local\Microsoft\Windows\Temporary Internet Files\Content.IE5\C5C67C1U\medium-world-globe-with-a-rocket-flying-from-it-66.6-16251[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723" y="2315287"/>
            <a:ext cx="769349"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Vickers\AppData\Local\Microsoft\Windows\Temporary Internet Files\Content.IE5\0IXF4CDO\257px-Animated-Flag-China[1].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31640" y="1340769"/>
            <a:ext cx="1223963" cy="804863"/>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Vickers\AppData\Local\Microsoft\Windows\Temporary Internet Files\Content.IE5\DHUJOA8L\china[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638" y="2996952"/>
            <a:ext cx="798339" cy="79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858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eaLnBrk="1" hangingPunct="1"/>
            <a:r>
              <a:rPr lang="en-GB" altLang="en-US" sz="2400" dirty="0" smtClean="0">
                <a:solidFill>
                  <a:srgbClr val="00234C"/>
                </a:solidFill>
                <a:latin typeface="Arial" charset="0"/>
              </a:rPr>
              <a:t/>
            </a:r>
            <a:br>
              <a:rPr lang="en-GB" altLang="en-US" sz="2400" dirty="0" smtClean="0">
                <a:solidFill>
                  <a:srgbClr val="00234C"/>
                </a:solidFill>
                <a:latin typeface="Arial" charset="0"/>
              </a:rPr>
            </a:br>
            <a:r>
              <a:rPr lang="en-GB" altLang="en-US" sz="2400" dirty="0">
                <a:solidFill>
                  <a:srgbClr val="00234C"/>
                </a:solidFill>
                <a:latin typeface="Arial" charset="0"/>
              </a:rPr>
              <a:t/>
            </a:r>
            <a:br>
              <a:rPr lang="en-GB" altLang="en-US" sz="2400" dirty="0">
                <a:solidFill>
                  <a:srgbClr val="00234C"/>
                </a:solidFill>
                <a:latin typeface="Arial" charset="0"/>
              </a:rPr>
            </a:br>
            <a:r>
              <a:rPr lang="en-GB" altLang="en-US" sz="2400" dirty="0" smtClean="0">
                <a:solidFill>
                  <a:srgbClr val="00234C"/>
                </a:solidFill>
                <a:latin typeface="Arial" charset="0"/>
              </a:rPr>
              <a:t/>
            </a:r>
            <a:br>
              <a:rPr lang="en-GB" altLang="en-US" sz="2400" dirty="0" smtClean="0">
                <a:solidFill>
                  <a:srgbClr val="00234C"/>
                </a:solidFill>
                <a:latin typeface="Arial" charset="0"/>
              </a:rPr>
            </a:br>
            <a:r>
              <a:rPr lang="en-GB" altLang="en-US" sz="2400" dirty="0">
                <a:solidFill>
                  <a:srgbClr val="00234C"/>
                </a:solidFill>
                <a:latin typeface="Arial" charset="0"/>
              </a:rPr>
              <a:t/>
            </a:r>
            <a:br>
              <a:rPr lang="en-GB" altLang="en-US" sz="2400" dirty="0">
                <a:solidFill>
                  <a:srgbClr val="00234C"/>
                </a:solidFill>
                <a:latin typeface="Arial" charset="0"/>
              </a:rPr>
            </a:br>
            <a:r>
              <a:rPr lang="en-GB" altLang="en-US" sz="2400" dirty="0" smtClean="0">
                <a:solidFill>
                  <a:srgbClr val="00234C"/>
                </a:solidFill>
                <a:latin typeface="Arial" charset="0"/>
              </a:rPr>
              <a:t/>
            </a:r>
            <a:br>
              <a:rPr lang="en-GB" altLang="en-US" sz="2400" dirty="0" smtClean="0">
                <a:solidFill>
                  <a:srgbClr val="00234C"/>
                </a:solidFill>
                <a:latin typeface="Arial" charset="0"/>
              </a:rPr>
            </a:br>
            <a:r>
              <a:rPr lang="en-GB" altLang="en-US" sz="2400" dirty="0">
                <a:solidFill>
                  <a:srgbClr val="00234C"/>
                </a:solidFill>
                <a:latin typeface="Arial" charset="0"/>
              </a:rPr>
              <a:t/>
            </a:r>
            <a:br>
              <a:rPr lang="en-GB" altLang="en-US" sz="2400" dirty="0">
                <a:solidFill>
                  <a:srgbClr val="00234C"/>
                </a:solidFill>
                <a:latin typeface="Arial" charset="0"/>
              </a:rPr>
            </a:br>
            <a:r>
              <a:rPr lang="en-GB" altLang="en-US" sz="2400" dirty="0" smtClean="0">
                <a:solidFill>
                  <a:srgbClr val="00234C"/>
                </a:solidFill>
                <a:latin typeface="Arial" charset="0"/>
              </a:rPr>
              <a:t/>
            </a:r>
            <a:br>
              <a:rPr lang="en-GB" altLang="en-US" sz="2400" dirty="0" smtClean="0">
                <a:solidFill>
                  <a:srgbClr val="00234C"/>
                </a:solidFill>
                <a:latin typeface="Arial" charset="0"/>
              </a:rPr>
            </a:br>
            <a:r>
              <a:rPr lang="en-GB" altLang="en-US" sz="2400" dirty="0">
                <a:solidFill>
                  <a:srgbClr val="00234C"/>
                </a:solidFill>
                <a:latin typeface="Arial" charset="0"/>
              </a:rPr>
              <a:t/>
            </a:r>
            <a:br>
              <a:rPr lang="en-GB" altLang="en-US" sz="2400" dirty="0">
                <a:solidFill>
                  <a:srgbClr val="00234C"/>
                </a:solidFill>
                <a:latin typeface="Arial" charset="0"/>
              </a:rPr>
            </a:br>
            <a:r>
              <a:rPr lang="en-GB" altLang="en-US" sz="2400" dirty="0" smtClean="0">
                <a:solidFill>
                  <a:srgbClr val="00234C"/>
                </a:solidFill>
                <a:latin typeface="Arial" charset="0"/>
              </a:rPr>
              <a:t/>
            </a:r>
            <a:br>
              <a:rPr lang="en-GB" altLang="en-US" sz="2400" dirty="0" smtClean="0">
                <a:solidFill>
                  <a:srgbClr val="00234C"/>
                </a:solidFill>
                <a:latin typeface="Arial" charset="0"/>
              </a:rPr>
            </a:br>
            <a:r>
              <a:rPr lang="en-GB" altLang="en-US" sz="2400" dirty="0">
                <a:solidFill>
                  <a:srgbClr val="00234C"/>
                </a:solidFill>
                <a:latin typeface="Arial" charset="0"/>
              </a:rPr>
              <a:t/>
            </a:r>
            <a:br>
              <a:rPr lang="en-GB" altLang="en-US" sz="2400" dirty="0">
                <a:solidFill>
                  <a:srgbClr val="00234C"/>
                </a:solidFill>
                <a:latin typeface="Arial" charset="0"/>
              </a:rPr>
            </a:br>
            <a:r>
              <a:rPr lang="en-GB" altLang="en-US" sz="2400" dirty="0" smtClean="0">
                <a:solidFill>
                  <a:srgbClr val="00234C"/>
                </a:solidFill>
                <a:latin typeface="Arial" charset="0"/>
              </a:rPr>
              <a:t/>
            </a:r>
            <a:br>
              <a:rPr lang="en-GB" altLang="en-US" sz="2400" dirty="0" smtClean="0">
                <a:solidFill>
                  <a:srgbClr val="00234C"/>
                </a:solidFill>
                <a:latin typeface="Arial" charset="0"/>
              </a:rPr>
            </a:br>
            <a:r>
              <a:rPr lang="en-GB" altLang="en-US" sz="2400" dirty="0">
                <a:solidFill>
                  <a:srgbClr val="00234C"/>
                </a:solidFill>
                <a:latin typeface="Arial" charset="0"/>
              </a:rPr>
              <a:t/>
            </a:r>
            <a:br>
              <a:rPr lang="en-GB" altLang="en-US" sz="2400" dirty="0">
                <a:solidFill>
                  <a:srgbClr val="00234C"/>
                </a:solidFill>
                <a:latin typeface="Arial" charset="0"/>
              </a:rPr>
            </a:br>
            <a:r>
              <a:rPr lang="en-GB" altLang="en-US" sz="2400" dirty="0" smtClean="0">
                <a:solidFill>
                  <a:srgbClr val="00B050"/>
                </a:solidFill>
              </a:rPr>
              <a:t>Support </a:t>
            </a:r>
            <a:r>
              <a:rPr lang="en-GB" altLang="en-US" sz="2400" dirty="0">
                <a:solidFill>
                  <a:srgbClr val="00B050"/>
                </a:solidFill>
              </a:rPr>
              <a:t>for Teachers and other mentors on </a:t>
            </a:r>
            <a:r>
              <a:rPr lang="en-GB" altLang="en-US" sz="2400" dirty="0" smtClean="0">
                <a:solidFill>
                  <a:srgbClr val="00B050"/>
                </a:solidFill>
              </a:rPr>
              <a:t>the </a:t>
            </a:r>
            <a:r>
              <a:rPr lang="en-GB" altLang="en-US" sz="2400" dirty="0">
                <a:solidFill>
                  <a:srgbClr val="00B050"/>
                </a:solidFill>
              </a:rPr>
              <a:t>website</a:t>
            </a:r>
            <a:br>
              <a:rPr lang="en-GB" altLang="en-US" sz="2400" dirty="0">
                <a:solidFill>
                  <a:srgbClr val="00B050"/>
                </a:solidFill>
              </a:rPr>
            </a:br>
            <a:r>
              <a:rPr lang="en-GB" altLang="en-US" sz="2400" dirty="0">
                <a:solidFill>
                  <a:srgbClr val="00B050"/>
                </a:solidFill>
                <a:hlinkClick r:id="rId2"/>
              </a:rPr>
              <a:t>www.jasscotland.org.uk</a:t>
            </a:r>
            <a:r>
              <a:rPr lang="en-GB" altLang="en-US" sz="2400" dirty="0">
                <a:solidFill>
                  <a:srgbClr val="00B050"/>
                </a:solidFill>
              </a:rPr>
              <a:t/>
            </a:r>
            <a:br>
              <a:rPr lang="en-GB" altLang="en-US" sz="2400" dirty="0">
                <a:solidFill>
                  <a:srgbClr val="00B050"/>
                </a:solidFill>
              </a:rPr>
            </a:br>
            <a:r>
              <a:rPr lang="en-GB" altLang="en-US" sz="2400" dirty="0">
                <a:solidFill>
                  <a:srgbClr val="00B050"/>
                </a:solidFill>
              </a:rPr>
              <a:t> Leaders Guide</a:t>
            </a:r>
            <a:br>
              <a:rPr lang="en-GB" altLang="en-US" sz="2400" dirty="0">
                <a:solidFill>
                  <a:srgbClr val="00B050"/>
                </a:solidFill>
              </a:rPr>
            </a:br>
            <a:r>
              <a:rPr lang="en-GB" altLang="en-US" sz="2400" dirty="0">
                <a:solidFill>
                  <a:srgbClr val="00B050"/>
                </a:solidFill>
              </a:rPr>
              <a:t> Programme Planner template</a:t>
            </a:r>
            <a:br>
              <a:rPr lang="en-GB" altLang="en-US" sz="2400" dirty="0">
                <a:solidFill>
                  <a:srgbClr val="00B050"/>
                </a:solidFill>
              </a:rPr>
            </a:br>
            <a:r>
              <a:rPr lang="en-GB" altLang="en-US" sz="2400" dirty="0">
                <a:solidFill>
                  <a:srgbClr val="00B050"/>
                </a:solidFill>
              </a:rPr>
              <a:t> Activity Planner templates</a:t>
            </a:r>
            <a:br>
              <a:rPr lang="en-GB" altLang="en-US" sz="2400" dirty="0">
                <a:solidFill>
                  <a:srgbClr val="00B050"/>
                </a:solidFill>
              </a:rPr>
            </a:br>
            <a:r>
              <a:rPr lang="en-GB" altLang="en-US" sz="2400" dirty="0">
                <a:solidFill>
                  <a:srgbClr val="00B050"/>
                </a:solidFill>
              </a:rPr>
              <a:t> Opportunities Directory</a:t>
            </a:r>
            <a:br>
              <a:rPr lang="en-GB" altLang="en-US" sz="2400" dirty="0">
                <a:solidFill>
                  <a:srgbClr val="00B050"/>
                </a:solidFill>
              </a:rPr>
            </a:br>
            <a:r>
              <a:rPr lang="en-GB" altLang="en-US" sz="2400" dirty="0">
                <a:solidFill>
                  <a:srgbClr val="00B050"/>
                </a:solidFill>
              </a:rPr>
              <a:t> Hints and Tips for delivery of JASS</a:t>
            </a:r>
            <a:br>
              <a:rPr lang="en-GB" altLang="en-US" sz="2400" dirty="0">
                <a:solidFill>
                  <a:srgbClr val="00B050"/>
                </a:solidFill>
              </a:rPr>
            </a:br>
            <a:r>
              <a:rPr lang="en-GB" altLang="en-US" sz="2400" dirty="0">
                <a:solidFill>
                  <a:srgbClr val="00B050"/>
                </a:solidFill>
              </a:rPr>
              <a:t> Information for Parents</a:t>
            </a:r>
            <a:br>
              <a:rPr lang="en-GB" altLang="en-US" sz="2400" dirty="0">
                <a:solidFill>
                  <a:srgbClr val="00B050"/>
                </a:solidFill>
              </a:rPr>
            </a:br>
            <a:r>
              <a:rPr lang="en-GB" altLang="en-US" sz="2400" dirty="0">
                <a:solidFill>
                  <a:srgbClr val="00B050"/>
                </a:solidFill>
              </a:rPr>
              <a:t> Template letters</a:t>
            </a:r>
            <a:br>
              <a:rPr lang="en-GB" altLang="en-US" sz="2400" dirty="0">
                <a:solidFill>
                  <a:srgbClr val="00B050"/>
                </a:solidFill>
              </a:rPr>
            </a:br>
            <a:r>
              <a:rPr lang="en-GB" altLang="en-US" sz="2400" dirty="0">
                <a:solidFill>
                  <a:srgbClr val="00B050"/>
                </a:solidFill>
              </a:rPr>
              <a:t> Case </a:t>
            </a:r>
            <a:r>
              <a:rPr lang="en-GB" altLang="en-US" sz="2400" dirty="0">
                <a:solidFill>
                  <a:srgbClr val="00B050"/>
                </a:solidFill>
                <a:latin typeface="Arial" charset="0"/>
              </a:rPr>
              <a:t>Studies</a:t>
            </a:r>
            <a:endParaRPr lang="en-GB" sz="2400" dirty="0">
              <a:solidFill>
                <a:srgbClr val="00B050"/>
              </a:solidFill>
            </a:endParaRPr>
          </a:p>
        </p:txBody>
      </p:sp>
      <p:pic>
        <p:nvPicPr>
          <p:cNvPr id="8195" name="Picture 3" descr="C:\Users\gpb14233\AppData\Local\Microsoft\Windows\Temporary Internet Files\Content.IE5\VXIR3EQE\jass-logo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5445224"/>
            <a:ext cx="1800200" cy="93796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Vickers\AppData\Local\Microsoft\Windows\Temporary Internet Files\Content.IE5\DHUJOA8L\chin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1340768"/>
            <a:ext cx="942355" cy="94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06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328061"/>
            <a:ext cx="8712968" cy="512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665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600721"/>
            <a:ext cx="8229600" cy="892175"/>
          </a:xfrm>
        </p:spPr>
        <p:txBody>
          <a:bodyPr/>
          <a:lstStyle/>
          <a:p>
            <a:r>
              <a:rPr lang="en-GB" dirty="0" smtClean="0">
                <a:solidFill>
                  <a:srgbClr val="FF0000"/>
                </a:solidFill>
              </a:rPr>
              <a:t>Thank you!</a:t>
            </a:r>
            <a:endParaRPr lang="en-GB" dirty="0">
              <a:solidFill>
                <a:srgbClr val="FF0000"/>
              </a:solidFill>
            </a:endParaRPr>
          </a:p>
        </p:txBody>
      </p:sp>
      <p:sp>
        <p:nvSpPr>
          <p:cNvPr id="3" name="Content Placeholder 2"/>
          <p:cNvSpPr>
            <a:spLocks noGrp="1"/>
          </p:cNvSpPr>
          <p:nvPr>
            <p:ph idx="1"/>
          </p:nvPr>
        </p:nvSpPr>
        <p:spPr/>
        <p:txBody>
          <a:bodyPr/>
          <a:lstStyle/>
          <a:p>
            <a:r>
              <a:rPr lang="en-GB" dirty="0" smtClean="0"/>
              <a:t>Contact: </a:t>
            </a:r>
            <a:r>
              <a:rPr lang="en-GB" dirty="0" smtClean="0">
                <a:hlinkClick r:id="rId2"/>
              </a:rPr>
              <a:t>judith.mckerrecher@strath.ac.uk</a:t>
            </a:r>
            <a:endParaRPr lang="en-GB" dirty="0" smtClean="0"/>
          </a:p>
          <a:p>
            <a:r>
              <a:rPr lang="en-GB" dirty="0" smtClean="0"/>
              <a:t>Twitter: @</a:t>
            </a:r>
            <a:r>
              <a:rPr lang="en-GB" dirty="0" err="1" smtClean="0"/>
              <a:t>JMcKerrecher</a:t>
            </a:r>
            <a:endParaRPr lang="en-GB" dirty="0"/>
          </a:p>
        </p:txBody>
      </p:sp>
      <p:pic>
        <p:nvPicPr>
          <p:cNvPr id="2052" name="Picture 4" descr="C:\Users\gpb14233\AppData\Local\Microsoft\Windows\Temporary Internet Files\Content.IE5\9PADYDM6\Save-the-Earth-e13666660117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0" y="1351438"/>
            <a:ext cx="3024336" cy="162061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gpb14233\AppData\Local\Microsoft\Windows\Temporary Internet Files\Content.IE5\VK9RZAI2\lorax[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3903478"/>
            <a:ext cx="3888432" cy="249289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gpb14233\AppData\Local\Microsoft\Windows\Temporary Internet Files\Content.IE5\EYUNEFHL\gracias-en-varios-idioma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1464003"/>
            <a:ext cx="2401838" cy="139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999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8928992"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467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2" name="Picture 4" descr="C:\Users\gpb14233\AppData\Local\Microsoft\Windows\Temporary Internet Files\Content.IE5\YL02FC8E\SDGs-GlobalGoalsForSustainableDevelopment-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9" y="1354417"/>
            <a:ext cx="9036496" cy="516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14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smtClean="0"/>
          </a:p>
          <a:p>
            <a:r>
              <a:rPr lang="en-GB" dirty="0" smtClean="0"/>
              <a:t>http</a:t>
            </a:r>
            <a:r>
              <a:rPr lang="en-GB" dirty="0"/>
              <a:t>://worldslargestlesson.globalgoals.org/languages/</a:t>
            </a:r>
            <a:endParaRPr lang="en-GB" dirty="0" smtClean="0"/>
          </a:p>
        </p:txBody>
      </p:sp>
      <p:pic>
        <p:nvPicPr>
          <p:cNvPr id="2050" name="Picture 2" descr="C:\Users\gpb14233\AppData\Local\Microsoft\Windows\Temporary Internet Files\Content.IE5\B8NFIUNS\ed059043f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135" y="5025019"/>
            <a:ext cx="1429328" cy="14293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pb14233\AppData\Local\Microsoft\Windows\Temporary Internet Files\Content.IE5\7WUXOGGD\S_SDG_Icons-01-0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57052"/>
            <a:ext cx="1420368" cy="14203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pb14233\AppData\Local\Microsoft\Windows\Temporary Internet Files\Content.IE5\YL02FC8E\cb59ff049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912" y="1484784"/>
            <a:ext cx="1429328" cy="14293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gpb14233\AppData\Local\Microsoft\Windows\Temporary Internet Files\Content.IE5\VK9RZAI2\ab531f8cf9[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484784"/>
            <a:ext cx="1429328" cy="14293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gpb14233\AppData\Local\Microsoft\Windows\Temporary Internet Files\Content.IE5\B8NFIUNS\sdg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1493744"/>
            <a:ext cx="1420368" cy="142036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gpb14233\AppData\Local\Microsoft\Windows\Temporary Internet Files\Content.IE5\9PADYDM6\overviewpost2015_edited[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1484784"/>
            <a:ext cx="1849388" cy="1713766"/>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gpb14233\AppData\Local\Microsoft\Windows\Temporary Internet Files\Content.IE5\6J0AERG3\ai-235275-aux-head-20161220_strany-mira_36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7015" y="3895899"/>
            <a:ext cx="1682448" cy="107022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gpb14233\AppData\Local\Microsoft\Windows\Temporary Internet Files\Content.IE5\VXIR3EQE\World-Peac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1920" y="2199448"/>
            <a:ext cx="1104758" cy="105273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Users\gpb14233\AppData\Local\Microsoft\Windows\Temporary Internet Files\Content.IE5\VK9RZAI2\wp_MultiLingualPeaceDove[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7240" y="3888507"/>
            <a:ext cx="3378960" cy="2617308"/>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C:\Users\gpb14233\AppData\Local\Microsoft\Windows\Temporary Internet Files\Content.IE5\B8NFIUNS\peace-dove-transparent[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536" y="3888507"/>
            <a:ext cx="2592288" cy="256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83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British Council Core Skills for </a:t>
            </a:r>
            <a:r>
              <a:rPr lang="en-GB" dirty="0" err="1" smtClean="0">
                <a:solidFill>
                  <a:srgbClr val="FF0000"/>
                </a:solidFill>
              </a:rPr>
              <a:t>LfS</a:t>
            </a:r>
            <a:endParaRPr lang="en-GB" dirty="0">
              <a:solidFill>
                <a:srgbClr val="FF0000"/>
              </a:solidFill>
            </a:endParaRPr>
          </a:p>
        </p:txBody>
      </p:sp>
      <p:sp>
        <p:nvSpPr>
          <p:cNvPr id="3" name="Content Placeholder 2"/>
          <p:cNvSpPr>
            <a:spLocks noGrp="1"/>
          </p:cNvSpPr>
          <p:nvPr>
            <p:ph idx="1"/>
          </p:nvPr>
        </p:nvSpPr>
        <p:spPr/>
        <p:txBody>
          <a:bodyPr/>
          <a:lstStyle/>
          <a:p>
            <a:r>
              <a:rPr lang="en-GB" dirty="0" smtClean="0"/>
              <a:t>Critical thinking and problem solving</a:t>
            </a:r>
          </a:p>
          <a:p>
            <a:r>
              <a:rPr lang="en-GB" dirty="0" smtClean="0"/>
              <a:t>Creativity and imagination</a:t>
            </a:r>
          </a:p>
          <a:p>
            <a:r>
              <a:rPr lang="en-GB" dirty="0" smtClean="0"/>
              <a:t>Collaboration and communication</a:t>
            </a:r>
          </a:p>
          <a:p>
            <a:r>
              <a:rPr lang="en-GB" dirty="0" smtClean="0"/>
              <a:t>Digital literacy</a:t>
            </a:r>
          </a:p>
          <a:p>
            <a:r>
              <a:rPr lang="en-GB" dirty="0" smtClean="0"/>
              <a:t>Student leadership</a:t>
            </a:r>
          </a:p>
          <a:p>
            <a:r>
              <a:rPr lang="en-GB" dirty="0" smtClean="0"/>
              <a:t>Citizenship</a:t>
            </a:r>
            <a:endParaRPr lang="en-GB" dirty="0"/>
          </a:p>
        </p:txBody>
      </p:sp>
      <p:pic>
        <p:nvPicPr>
          <p:cNvPr id="3075" name="Picture 3" descr="C:\Users\gpb14233\AppData\Local\Microsoft\Windows\Temporary Internet Files\Content.IE5\VXIR3EQE\CTpuzzle[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1691680"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pb14233\AppData\Local\Microsoft\Windows\Temporary Internet Files\Content.IE5\VXIR3EQE\creativity,jpg[1].t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2894476"/>
            <a:ext cx="2015628" cy="156476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pb14233\AppData\Local\Microsoft\Windows\Temporary Internet Files\Content.IE5\VK9RZAI2\cleaning_earth[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459240"/>
            <a:ext cx="2910296" cy="190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706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16832"/>
            <a:ext cx="8229600" cy="2807568"/>
          </a:xfrm>
        </p:spPr>
        <p:txBody>
          <a:bodyPr/>
          <a:lstStyle/>
          <a:p>
            <a:r>
              <a:rPr lang="en-GB" sz="2000" dirty="0">
                <a:hlinkClick r:id="rId2"/>
              </a:rPr>
              <a:t>https://</a:t>
            </a:r>
            <a:r>
              <a:rPr lang="en-GB" sz="2000" dirty="0" smtClean="0">
                <a:hlinkClick r:id="rId2"/>
              </a:rPr>
              <a:t>www.youtube.com/watch?v=1gmLGCQUbzM</a:t>
            </a:r>
            <a:endParaRPr lang="en-GB" sz="2000" dirty="0" smtClean="0"/>
          </a:p>
          <a:p>
            <a:endParaRPr lang="en-GB" sz="2000" dirty="0">
              <a:hlinkClick r:id="rId3"/>
            </a:endParaRPr>
          </a:p>
          <a:p>
            <a:r>
              <a:rPr lang="en-GB" sz="2000" dirty="0" smtClean="0">
                <a:hlinkClick r:id="rId3"/>
              </a:rPr>
              <a:t>http</a:t>
            </a:r>
            <a:r>
              <a:rPr lang="en-GB" sz="2000" dirty="0">
                <a:hlinkClick r:id="rId3"/>
              </a:rPr>
              <a:t>://www.channel4.com/programmes/china-between-clouds-and-dreams/episode-guide</a:t>
            </a:r>
            <a:r>
              <a:rPr lang="en-GB" sz="2000" dirty="0" smtClean="0">
                <a:hlinkClick r:id="rId3"/>
              </a:rPr>
              <a:t>/</a:t>
            </a:r>
            <a:endParaRPr lang="en-GB" sz="2000" dirty="0" smtClean="0"/>
          </a:p>
          <a:p>
            <a:endParaRPr lang="en-GB" sz="2000" dirty="0" smtClean="0">
              <a:hlinkClick r:id="rId4"/>
            </a:endParaRPr>
          </a:p>
          <a:p>
            <a:r>
              <a:rPr lang="en-GB" sz="2000" dirty="0" smtClean="0">
                <a:hlinkClick r:id="rId4"/>
              </a:rPr>
              <a:t>https</a:t>
            </a:r>
            <a:r>
              <a:rPr lang="en-GB" sz="2000" dirty="0">
                <a:hlinkClick r:id="rId4"/>
              </a:rPr>
              <a:t>://</a:t>
            </a:r>
            <a:r>
              <a:rPr lang="en-GB" sz="2000" dirty="0" smtClean="0">
                <a:hlinkClick r:id="rId4"/>
              </a:rPr>
              <a:t>www.youtube.com/watch?v=INu1Z5xHeWQ</a:t>
            </a:r>
            <a:endParaRPr lang="en-GB" sz="2000" dirty="0" smtClean="0"/>
          </a:p>
          <a:p>
            <a:endParaRPr lang="en-GB" sz="2000" dirty="0" smtClean="0"/>
          </a:p>
          <a:p>
            <a:r>
              <a:rPr lang="en-GB" sz="2000" dirty="0" smtClean="0">
                <a:hlinkClick r:id="rId5"/>
              </a:rPr>
              <a:t>https</a:t>
            </a:r>
            <a:r>
              <a:rPr lang="en-GB" sz="2000" dirty="0">
                <a:hlinkClick r:id="rId5"/>
              </a:rPr>
              <a:t>://</a:t>
            </a:r>
            <a:r>
              <a:rPr lang="en-GB" sz="2000" dirty="0" smtClean="0">
                <a:hlinkClick r:id="rId5"/>
              </a:rPr>
              <a:t>schoolsonline.britishcouncil.org/about-programmes/connecting-classrooms</a:t>
            </a:r>
            <a:endParaRPr lang="en-GB" sz="2000" dirty="0" smtClean="0"/>
          </a:p>
          <a:p>
            <a:r>
              <a:rPr lang="en-GB" sz="2000" dirty="0" smtClean="0">
                <a:hlinkClick r:id="rId6"/>
              </a:rPr>
              <a:t>http</a:t>
            </a:r>
            <a:r>
              <a:rPr lang="en-GB" sz="2000" dirty="0">
                <a:hlinkClick r:id="rId6"/>
              </a:rPr>
              <a:t>://learningforsustainabilityscotland.org</a:t>
            </a:r>
            <a:r>
              <a:rPr lang="en-GB" sz="2000" dirty="0" smtClean="0">
                <a:hlinkClick r:id="rId6"/>
              </a:rPr>
              <a:t>/</a:t>
            </a:r>
            <a:endParaRPr lang="en-GB" sz="2000" dirty="0" smtClean="0"/>
          </a:p>
          <a:p>
            <a:endParaRPr lang="en-GB" sz="2000" b="0" dirty="0" smtClean="0">
              <a:hlinkClick r:id="rId7"/>
            </a:endParaRPr>
          </a:p>
          <a:p>
            <a:r>
              <a:rPr lang="en-GB" sz="2000" b="0" dirty="0" smtClean="0">
                <a:hlinkClick r:id="rId7"/>
              </a:rPr>
              <a:t>https</a:t>
            </a:r>
            <a:r>
              <a:rPr lang="en-GB" sz="2000" b="0" dirty="0">
                <a:hlinkClick r:id="rId7"/>
              </a:rPr>
              <a:t>://</a:t>
            </a:r>
            <a:r>
              <a:rPr lang="en-GB" sz="2000" b="0" dirty="0" smtClean="0">
                <a:hlinkClick r:id="rId7"/>
              </a:rPr>
              <a:t>www.youtube.com/watch?v=F3s8Xrl2Ffw</a:t>
            </a:r>
            <a:endParaRPr lang="en-GB" sz="2000" b="0" dirty="0" smtClean="0"/>
          </a:p>
          <a:p>
            <a:endParaRPr lang="en-GB" sz="2000" dirty="0" smtClean="0"/>
          </a:p>
          <a:p>
            <a:endParaRPr lang="en-GB" dirty="0"/>
          </a:p>
          <a:p>
            <a:endParaRPr lang="en-GB" dirty="0" smtClean="0"/>
          </a:p>
          <a:p>
            <a:endParaRPr lang="en-GB" dirty="0"/>
          </a:p>
          <a:p>
            <a:endParaRPr lang="en-GB" dirty="0" smtClean="0"/>
          </a:p>
          <a:p>
            <a:endParaRPr lang="en-GB" dirty="0"/>
          </a:p>
        </p:txBody>
      </p:sp>
      <p:sp>
        <p:nvSpPr>
          <p:cNvPr id="4" name="TextBox 3"/>
          <p:cNvSpPr txBox="1"/>
          <p:nvPr/>
        </p:nvSpPr>
        <p:spPr>
          <a:xfrm>
            <a:off x="906049" y="1367190"/>
            <a:ext cx="6546271" cy="523220"/>
          </a:xfrm>
          <a:prstGeom prst="rect">
            <a:avLst/>
          </a:prstGeom>
          <a:noFill/>
        </p:spPr>
        <p:txBody>
          <a:bodyPr wrap="square" rtlCol="0">
            <a:spAutoFit/>
          </a:bodyPr>
          <a:lstStyle/>
          <a:p>
            <a:r>
              <a:rPr lang="en-GB" sz="2800" b="1" dirty="0" smtClean="0">
                <a:solidFill>
                  <a:srgbClr val="FF0000"/>
                </a:solidFill>
              </a:rPr>
              <a:t>Helpful Links for Ideas</a:t>
            </a:r>
            <a:endParaRPr lang="en-GB" sz="2800" b="1" dirty="0">
              <a:solidFill>
                <a:srgbClr val="FF0000"/>
              </a:solidFill>
            </a:endParaRPr>
          </a:p>
        </p:txBody>
      </p:sp>
      <p:pic>
        <p:nvPicPr>
          <p:cNvPr id="1028" name="Picture 4" descr="C:\Users\gpb14233\AppData\Local\Microsoft\Windows\Temporary Internet Files\Content.IE5\VK9RZAI2\é»„æ²³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4874" y="5733256"/>
            <a:ext cx="892062" cy="7063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gpb14233\AppData\Local\Microsoft\Windows\Temporary Internet Files\Content.IE5\YL02FC8E\Nepal-Himalayas[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9984" y="1387969"/>
            <a:ext cx="1174078" cy="7411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gpb14233\AppData\Local\Microsoft\Windows\Temporary Internet Files\Content.IE5\9PADYDM6\1024px-Rice_field_china3[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04901" y="3387899"/>
            <a:ext cx="1539099"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gpb14233\AppData\Local\Microsoft\Windows\Temporary Internet Files\Content.IE5\B8NFIUNS\Making_Connections[1].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0032" y="1387969"/>
            <a:ext cx="2592288" cy="6165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gpb14233\AppData\Local\Microsoft\Windows\Temporary Internet Files\Content.IE5\7WUXOGGD\Connection[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07087" y="2204864"/>
            <a:ext cx="879872" cy="6599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gpb14233\AppData\Local\Microsoft\Windows\Temporary Internet Files\Content.IE5\YL02FC8E\BLENDED[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504" y="1387969"/>
            <a:ext cx="707740" cy="56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85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1_Default Design">
      <a:majorFont>
        <a:latin typeface="Century Gothic"/>
        <a:ea typeface=""/>
        <a:cs typeface="Arial"/>
      </a:majorFont>
      <a:minorFont>
        <a:latin typeface="Century Gothic"/>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1_Default Design">
      <a:majorFont>
        <a:latin typeface="Century Gothic"/>
        <a:ea typeface=""/>
        <a:cs typeface="Arial"/>
      </a:majorFont>
      <a:minorFont>
        <a:latin typeface="Century Gothic"/>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2776</TotalTime>
  <Words>1312</Words>
  <Application>Microsoft Office PowerPoint</Application>
  <PresentationFormat>On-screen Show (4:3)</PresentationFormat>
  <Paragraphs>172</Paragraphs>
  <Slides>40</Slides>
  <Notes>0</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2_Default Design</vt:lpstr>
      <vt:lpstr>3_Default Design</vt:lpstr>
      <vt:lpstr>Mandarin and Learning for Sustainability </vt:lpstr>
      <vt:lpstr>Mandarin in a National and Global Context</vt:lpstr>
      <vt:lpstr>Education for Sustainable Development</vt:lpstr>
      <vt:lpstr>PowerPoint Presentation</vt:lpstr>
      <vt:lpstr>PowerPoint Presentation</vt:lpstr>
      <vt:lpstr>PowerPoint Presentation</vt:lpstr>
      <vt:lpstr>PowerPoint Presentation</vt:lpstr>
      <vt:lpstr>British Council Core Skills for LfS</vt:lpstr>
      <vt:lpstr>PowerPoint Presentation</vt:lpstr>
      <vt:lpstr>Creative Approaches to Achievement with Mandarin and Learning for Sustainability</vt:lpstr>
      <vt:lpstr>When planning ask yourself:</vt:lpstr>
      <vt:lpstr>PowerPoint Presentation</vt:lpstr>
      <vt:lpstr>PowerPoint Presentation</vt:lpstr>
      <vt:lpstr>PowerPoint Presentation</vt:lpstr>
      <vt:lpstr>PowerPoint Presentation</vt:lpstr>
      <vt:lpstr>PowerPoint Presentation</vt:lpstr>
      <vt:lpstr>PowerPoint Presentation</vt:lpstr>
      <vt:lpstr>Lochend Community High School – China Club</vt:lpstr>
      <vt:lpstr>PowerPoint Presentation</vt:lpstr>
      <vt:lpstr>PowerPoint Presentation</vt:lpstr>
      <vt:lpstr>PowerPoint Presentation</vt:lpstr>
      <vt:lpstr>Huisen Middle School, China</vt:lpstr>
      <vt:lpstr>PowerPoint Presentation</vt:lpstr>
      <vt:lpstr>PowerPoint Presentation</vt:lpstr>
      <vt:lpstr>PowerPoint Presentation</vt:lpstr>
      <vt:lpstr>PowerPoint Presentation</vt:lpstr>
      <vt:lpstr>Chinese teacher comments:</vt:lpstr>
      <vt:lpstr>Chinese learner comments:</vt:lpstr>
      <vt:lpstr>Challenges:</vt:lpstr>
      <vt:lpstr>Future</vt:lpstr>
      <vt:lpstr>JASSING up Mandarin!!!</vt:lpstr>
      <vt:lpstr>Junior Award Scheme for Schools</vt:lpstr>
      <vt:lpstr>Facts about JASS</vt:lpstr>
      <vt:lpstr>Important Details!</vt:lpstr>
      <vt:lpstr>Get Active Stay Active</vt:lpstr>
      <vt:lpstr>My Interests</vt:lpstr>
      <vt:lpstr>Me and My World</vt:lpstr>
      <vt:lpstr>Adventure</vt:lpstr>
      <vt:lpstr>            Support for Teachers and other mentors on the website www.jasscotland.org.uk  Leaders Guide  Programme Planner template  Activity Planner templates  Opportunities Directory  Hints and Tips for delivery of JASS  Information for Parents  Template letters  Case Studies</vt:lpstr>
      <vt:lpstr>Thank you!</vt:lpstr>
    </vt:vector>
  </TitlesOfParts>
  <Company>University of Strathclyde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temp</dc:creator>
  <cp:lastModifiedBy>Temp</cp:lastModifiedBy>
  <cp:revision>260</cp:revision>
  <dcterms:created xsi:type="dcterms:W3CDTF">2010-08-31T10:04:20Z</dcterms:created>
  <dcterms:modified xsi:type="dcterms:W3CDTF">2017-06-12T09:21:57Z</dcterms:modified>
</cp:coreProperties>
</file>