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notesMasterIdLst>
    <p:notesMasterId r:id="rId19"/>
  </p:notesMasterIdLst>
  <p:sldIdLst>
    <p:sldId id="307" r:id="rId3"/>
    <p:sldId id="308" r:id="rId4"/>
    <p:sldId id="309" r:id="rId5"/>
    <p:sldId id="310" r:id="rId6"/>
    <p:sldId id="313" r:id="rId7"/>
    <p:sldId id="312" r:id="rId8"/>
    <p:sldId id="314" r:id="rId9"/>
    <p:sldId id="315" r:id="rId10"/>
    <p:sldId id="323" r:id="rId11"/>
    <p:sldId id="316" r:id="rId12"/>
    <p:sldId id="318" r:id="rId13"/>
    <p:sldId id="319" r:id="rId14"/>
    <p:sldId id="320" r:id="rId15"/>
    <p:sldId id="321" r:id="rId16"/>
    <p:sldId id="322" r:id="rId17"/>
    <p:sldId id="32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83669" autoAdjust="0"/>
  </p:normalViewPr>
  <p:slideViewPr>
    <p:cSldViewPr>
      <p:cViewPr>
        <p:scale>
          <a:sx n="90" d="100"/>
          <a:sy n="90" d="100"/>
        </p:scale>
        <p:origin x="-223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38FC8-4DD4-431A-854B-29253671AFBC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DA967-F545-42EC-9B92-11984BD81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69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6B54C-81D2-4D55-99A9-6C8FF05FE383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1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1F4AD1-041A-43D9-B9B0-623B05993535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D3E54-130A-48C7-8B77-5D75904BCE5D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31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127875" cy="12096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71600" y="1600200"/>
            <a:ext cx="3487738" cy="446405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1738" y="1600200"/>
            <a:ext cx="3487737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267200" y="6400800"/>
            <a:ext cx="4191000" cy="414338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Learning and Teaching Scotland</a:t>
            </a:r>
            <a:endParaRPr lang="en-US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42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6B54C-81D2-4D55-99A9-6C8FF05FE383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57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66086-E2AD-415D-93DA-1A2557DD9C5A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03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ADF3C8-0F07-4D82-9546-C935CB523063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49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53B744-A36F-4B1A-A67F-AB114B1C5D85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99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9FF7AE-2214-403A-BDDE-BDC2E4B5F7B0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97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74091B-4FF5-42E6-84E2-D06BCABEC204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13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A2B44-0124-4980-A431-8D7A43E5C288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66086-E2AD-415D-93DA-1A2557DD9C5A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88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5F5E2-EF1A-45CF-A9A2-3CEDA5295F7B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95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7F1719-C409-4F3A-BE7C-C2DA3BC9C89C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30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1F4AD1-041A-43D9-B9B0-623B05993535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93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D3E54-130A-48C7-8B77-5D75904BCE5D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127875" cy="12096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71600" y="1600200"/>
            <a:ext cx="3487738" cy="446405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1738" y="1600200"/>
            <a:ext cx="3487737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267200" y="6400800"/>
            <a:ext cx="4191000" cy="414338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Learning and Teaching Scotland</a:t>
            </a:r>
            <a:endParaRPr lang="en-US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3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ADF3C8-0F07-4D82-9546-C935CB523063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1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53B744-A36F-4B1A-A67F-AB114B1C5D85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7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9FF7AE-2214-403A-BDDE-BDC2E4B5F7B0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7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74091B-4FF5-42E6-84E2-D06BCABEC204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A2B44-0124-4980-A431-8D7A43E5C288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1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5F5E2-EF1A-45CF-A9A2-3CEDA5295F7B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4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7F1719-C409-4F3A-BE7C-C2DA3BC9C89C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9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490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5845" name="Rectangle 5"/>
          <p:cNvSpPr>
            <a:spLocks noChangeArrowheads="1"/>
          </p:cNvSpPr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 userDrawn="1"/>
        </p:nvSpPr>
        <p:spPr bwMode="auto">
          <a:xfrm>
            <a:off x="0" y="6525344"/>
            <a:ext cx="9144000" cy="171872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Sciltlogo2010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51054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1268413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36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74625"/>
            <a:ext cx="12922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813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96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0099"/>
          </a:solidFill>
          <a:latin typeface="Candar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Candara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0099"/>
          </a:solidFill>
          <a:latin typeface="Candara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490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6525344"/>
            <a:ext cx="9144000" cy="171872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Sciltlogo2010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51054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0" y="1268413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36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74625"/>
            <a:ext cx="12922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813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53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0099"/>
          </a:solidFill>
          <a:latin typeface="Candar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Candara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0099"/>
          </a:solidFill>
          <a:latin typeface="Candara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s://www.youtube.com/watch?v=bn8R_XqjjI0" TargetMode="External"/><Relationship Id="rId7" Type="http://schemas.openxmlformats.org/officeDocument/2006/relationships/hyperlink" Target="https://www.youtube.com/watch?v=FAnDlYRycqs" TargetMode="External"/><Relationship Id="rId2" Type="http://schemas.openxmlformats.org/officeDocument/2006/relationships/hyperlink" Target="https://www.youtube.com/watch?v=73sGgmZoMB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l0YiZjTqpw" TargetMode="External"/><Relationship Id="rId5" Type="http://schemas.openxmlformats.org/officeDocument/2006/relationships/hyperlink" Target="https://www.youtube.com/watch?v=zCfazf2gVuo" TargetMode="External"/><Relationship Id="rId4" Type="http://schemas.openxmlformats.org/officeDocument/2006/relationships/hyperlink" Target="https://www.youtube.com/watch?v=TjnNOCbuoCA" TargetMode="External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hyperlink" Target="http://www.channel4.com/programmes/china-between-clouds-and-dreams/episode-guide/" TargetMode="External"/><Relationship Id="rId7" Type="http://schemas.openxmlformats.org/officeDocument/2006/relationships/hyperlink" Target="https://www.youtube.com/watch?v=F3s8Xrl2Ffw" TargetMode="External"/><Relationship Id="rId12" Type="http://schemas.openxmlformats.org/officeDocument/2006/relationships/image" Target="../media/image27.jpeg"/><Relationship Id="rId2" Type="http://schemas.openxmlformats.org/officeDocument/2006/relationships/hyperlink" Target="https://www.youtube.com/watch?v=1gmLGCQUbzM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learningforsustainabilityscotland.org/" TargetMode="External"/><Relationship Id="rId11" Type="http://schemas.openxmlformats.org/officeDocument/2006/relationships/image" Target="../media/image26.gif"/><Relationship Id="rId5" Type="http://schemas.openxmlformats.org/officeDocument/2006/relationships/hyperlink" Target="https://schoolsonline.britishcouncil.org/about-programmes/connecting-classrooms" TargetMode="External"/><Relationship Id="rId10" Type="http://schemas.openxmlformats.org/officeDocument/2006/relationships/image" Target="../media/image25.jpeg"/><Relationship Id="rId4" Type="http://schemas.openxmlformats.org/officeDocument/2006/relationships/hyperlink" Target="https://www.youtube.com/watch?v=INu1Z5xHeWQ" TargetMode="External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864097"/>
          </a:xfrm>
        </p:spPr>
        <p:txBody>
          <a:bodyPr/>
          <a:lstStyle/>
          <a:p>
            <a:r>
              <a:rPr lang="en-GB" sz="3600" dirty="0" smtClean="0">
                <a:solidFill>
                  <a:srgbClr val="FF0000"/>
                </a:solidFill>
              </a:rPr>
              <a:t>Linking Mandarin and SDGs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C:\Users\gpb14233\AppData\Local\Microsoft\Windows\Temporary Internet Files\Content.IE5\9PADYDM6\SDG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8388424" cy="412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3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Responsible Consumption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www.youtube.com/watch?v=73sGgmZoMBQ</a:t>
            </a:r>
            <a:endParaRPr lang="en-GB" dirty="0" smtClean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www.youtube.com/watch?v=bn8R_XqjjI0</a:t>
            </a:r>
            <a:endParaRPr lang="en-GB" dirty="0" smtClean="0"/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www.youtube.com/watch?v=TjnNOCbuoCA</a:t>
            </a:r>
            <a:endParaRPr lang="en-GB" dirty="0" smtClean="0"/>
          </a:p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www.youtube.com/watch?v=zCfazf2gVuo</a:t>
            </a:r>
            <a:endParaRPr lang="en-GB" dirty="0" smtClean="0"/>
          </a:p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www.youtube.com/watch?v=rl0YiZjTqpw</a:t>
            </a:r>
            <a:endParaRPr lang="en-GB" dirty="0" smtClean="0"/>
          </a:p>
          <a:p>
            <a:r>
              <a:rPr lang="en-GB" dirty="0">
                <a:hlinkClick r:id="rId7"/>
              </a:rPr>
              <a:t>https://</a:t>
            </a:r>
            <a:r>
              <a:rPr lang="en-GB" dirty="0" smtClean="0">
                <a:hlinkClick r:id="rId7"/>
              </a:rPr>
              <a:t>www.youtube.com/watch?v=FAnDlYRycqs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9218" name="Picture 2" descr="C:\Users\gpb14233\AppData\Local\Microsoft\Windows\Temporary Internet Files\Content.IE5\YL02FC8E\2c66ae8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1544216" cy="162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gpb14233\AppData\Local\Microsoft\Windows\Temporary Internet Files\Content.IE5\6J0AERG3\8029663310_79b2e1abfc_z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72563"/>
            <a:ext cx="1874435" cy="129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3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Act locally, think globally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91264" cy="2519536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Consider in a global context: (Basic Characters)</a:t>
            </a:r>
          </a:p>
          <a:p>
            <a:r>
              <a:rPr lang="en-GB" dirty="0" smtClean="0"/>
              <a:t>Mountain</a:t>
            </a:r>
          </a:p>
          <a:p>
            <a:r>
              <a:rPr lang="en-GB" dirty="0" smtClean="0"/>
              <a:t>Ice berg (ice-mountain)</a:t>
            </a:r>
          </a:p>
          <a:p>
            <a:r>
              <a:rPr lang="en-GB" dirty="0" smtClean="0"/>
              <a:t>Volcano (fire mountain)</a:t>
            </a:r>
          </a:p>
          <a:p>
            <a:r>
              <a:rPr lang="en-GB" dirty="0" smtClean="0"/>
              <a:t>Rain (umbrella)</a:t>
            </a:r>
          </a:p>
          <a:p>
            <a:r>
              <a:rPr lang="en-GB" dirty="0" smtClean="0"/>
              <a:t>Snow (snowman)</a:t>
            </a:r>
          </a:p>
          <a:p>
            <a:r>
              <a:rPr lang="en-GB" dirty="0" smtClean="0"/>
              <a:t>Fire </a:t>
            </a:r>
          </a:p>
          <a:p>
            <a:r>
              <a:rPr lang="en-GB" dirty="0" smtClean="0"/>
              <a:t>Water</a:t>
            </a:r>
          </a:p>
          <a:p>
            <a:r>
              <a:rPr lang="en-GB" dirty="0" smtClean="0"/>
              <a:t>Science experiment – float and sink </a:t>
            </a:r>
          </a:p>
          <a:p>
            <a:endParaRPr lang="en-GB" dirty="0" smtClean="0"/>
          </a:p>
        </p:txBody>
      </p:sp>
      <p:pic>
        <p:nvPicPr>
          <p:cNvPr id="12291" name="Picture 3" descr="C:\Users\gpb14233\AppData\Local\Microsoft\Windows\Temporary Internet Files\Content.IE5\VK9RZAI2\contaminacion-extrema-china-1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468" y="2780928"/>
            <a:ext cx="2619916" cy="180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gpb14233\AppData\Local\Microsoft\Windows\Temporary Internet Files\Content.IE5\VK9RZAI2\japanese_kanji_symbol_for___water___by_hellsoriginalangel-d5et7b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0928"/>
            <a:ext cx="2028676" cy="20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gpb14233\AppData\Local\Microsoft\Windows\Temporary Internet Files\Content.IE5\B8NFIUNS\21813749_c7bdc76d22_b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468" y="4809604"/>
            <a:ext cx="2619916" cy="164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9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Create characters or a Chinese landmark from your rubbish/bottle tops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Great Wall of Rubbish; how much do we throw</a:t>
            </a:r>
          </a:p>
          <a:p>
            <a:r>
              <a:rPr lang="en-GB" dirty="0" smtClean="0"/>
              <a:t>away?</a:t>
            </a:r>
          </a:p>
          <a:p>
            <a:r>
              <a:rPr lang="en-GB" dirty="0" smtClean="0"/>
              <a:t>Create opera masks from old materials and make a role </a:t>
            </a:r>
          </a:p>
          <a:p>
            <a:r>
              <a:rPr lang="en-GB" dirty="0" smtClean="0"/>
              <a:t>Play in Mandarin</a:t>
            </a:r>
          </a:p>
          <a:p>
            <a:r>
              <a:rPr lang="en-GB" dirty="0" smtClean="0"/>
              <a:t>Create a Chinese puppet show from items you would</a:t>
            </a:r>
          </a:p>
          <a:p>
            <a:r>
              <a:rPr lang="en-GB" dirty="0"/>
              <a:t>n</a:t>
            </a:r>
            <a:r>
              <a:rPr lang="en-GB" dirty="0" smtClean="0"/>
              <a:t>ormally throw away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42" name="Picture 2" descr="C:\Users\gpb14233\AppData\Local\Microsoft\Windows\Temporary Internet Files\Content.IE5\YL02FC8E\angry-cartoon-trash-can-200973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9208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gpb14233\AppData\Local\Microsoft\Windows\Temporary Internet Files\Content.IE5\EYUNEFHL\RECYCL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229199"/>
            <a:ext cx="1800200" cy="124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7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Innovation and Infrastructure: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gpb14233\AppData\Local\Microsoft\Windows\Temporary Internet Files\Content.IE5\9PADYDM6\abacus-27603_960_720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17180"/>
            <a:ext cx="1755140" cy="207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gpb14233\AppData\Local\Microsoft\Windows\Temporary Internet Files\Content.IE5\EYUNEFHL\thinkquest_chinese_invention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38189"/>
            <a:ext cx="23622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gpb14233\AppData\Local\Microsoft\Windows\Temporary Internet Files\Content.IE5\6J0AERG3\xxx1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09121"/>
            <a:ext cx="1674490" cy="135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gpb14233\AppData\Local\Microsoft\Windows\Temporary Internet Files\Content.IE5\VK9RZAI2\Chinese-Invention-of-Paper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07492"/>
            <a:ext cx="1619250" cy="10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gpb14233\AppData\Local\Microsoft\Windows\Temporary Internet Files\Content.IE5\B8NFIUNS\compass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22494"/>
            <a:ext cx="1693962" cy="135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2819176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Activities</a:t>
            </a:r>
          </a:p>
          <a:p>
            <a:endParaRPr lang="en-GB" dirty="0"/>
          </a:p>
          <a:p>
            <a:r>
              <a:rPr lang="en-GB" b="1" dirty="0" smtClean="0"/>
              <a:t>Colours</a:t>
            </a:r>
          </a:p>
          <a:p>
            <a:r>
              <a:rPr lang="en-GB" b="1" dirty="0" smtClean="0"/>
              <a:t>North, South, East, West</a:t>
            </a:r>
          </a:p>
          <a:p>
            <a:r>
              <a:rPr lang="en-GB" b="1" dirty="0" smtClean="0"/>
              <a:t>Counting/numbers</a:t>
            </a:r>
          </a:p>
          <a:p>
            <a:r>
              <a:rPr lang="en-GB" b="1" dirty="0" smtClean="0"/>
              <a:t>Calligraphy</a:t>
            </a:r>
          </a:p>
        </p:txBody>
      </p:sp>
    </p:spTree>
    <p:extLst>
      <p:ext uri="{BB962C8B-B14F-4D97-AF65-F5344CB8AC3E}">
        <p14:creationId xmlns:p14="http://schemas.microsoft.com/office/powerpoint/2010/main" val="6196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Landmarks and Geography: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40" name="Picture 4" descr="C:\Users\gpb14233\AppData\Local\Microsoft\Windows\Temporary Internet Files\Content.IE5\7WUXOGGD\cin-seddi-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852936"/>
            <a:ext cx="338437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gpb14233\AppData\Local\Microsoft\Windows\Temporary Internet Files\Content.IE5\VXIR3EQE\img_031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70313"/>
            <a:ext cx="2630541" cy="247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gpb14233\AppData\Local\Microsoft\Windows\Temporary Internet Files\Content.IE5\9PADYDM6\450px-Qingdao_skyscraper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86" y="2860084"/>
            <a:ext cx="1938855" cy="258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923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Activities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Geography e-book activities</a:t>
            </a:r>
          </a:p>
          <a:p>
            <a:r>
              <a:rPr lang="en-GB" dirty="0" smtClean="0"/>
              <a:t>Talking about where you live</a:t>
            </a:r>
          </a:p>
          <a:p>
            <a:r>
              <a:rPr lang="en-GB" dirty="0" smtClean="0"/>
              <a:t>Describing your area</a:t>
            </a:r>
          </a:p>
          <a:p>
            <a:r>
              <a:rPr lang="en-GB" dirty="0" smtClean="0"/>
              <a:t>Finding out (questions) about someone else’s area</a:t>
            </a:r>
          </a:p>
          <a:p>
            <a:r>
              <a:rPr lang="en-GB" dirty="0" smtClean="0"/>
              <a:t>Comparing with another country</a:t>
            </a:r>
          </a:p>
          <a:p>
            <a:r>
              <a:rPr lang="en-GB" dirty="0" smtClean="0"/>
              <a:t>Role play – choose to be a person from another country</a:t>
            </a:r>
          </a:p>
          <a:p>
            <a:endParaRPr lang="en-GB" dirty="0" smtClean="0"/>
          </a:p>
        </p:txBody>
      </p:sp>
      <p:pic>
        <p:nvPicPr>
          <p:cNvPr id="15362" name="Picture 2" descr="C:\Users\gpb14233\AppData\Local\Microsoft\Windows\Temporary Internet Files\Content.IE5\VXIR3EQE\4142495658_5b14f14f09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1289"/>
            <a:ext cx="1950720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gpb14233\AppData\Local\Microsoft\Windows\Temporary Internet Files\Content.IE5\7WUXOGGD\251813934_f02a27965a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67163"/>
            <a:ext cx="1402655" cy="197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gpb14233\AppData\Local\Microsoft\Windows\Temporary Internet Files\Content.IE5\6J0AERG3\home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67163"/>
            <a:ext cx="1697405" cy="169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gpb14233\AppData\Local\Microsoft\Windows\Temporary Internet Files\Content.IE5\YL02FC8E\fork-in-the-road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84984"/>
            <a:ext cx="1594867" cy="97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342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Passport for the Goals and Progression in Mandarin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Vickers\AppData\Local\Microsoft\Windows\Temporary Internet Files\Content.IE5\Z10UC2FR\SDGs-GlobalGoalsForSustainableDevelopment-05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705678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3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5184576"/>
          </a:xfrm>
        </p:spPr>
        <p:txBody>
          <a:bodyPr/>
          <a:lstStyle/>
          <a:p>
            <a:r>
              <a:rPr lang="en-GB" dirty="0" smtClean="0"/>
              <a:t>Planning: </a:t>
            </a:r>
          </a:p>
          <a:p>
            <a:r>
              <a:rPr lang="en-GB" dirty="0" smtClean="0"/>
              <a:t>You can plan around the goals. Use your school context</a:t>
            </a:r>
          </a:p>
          <a:p>
            <a:r>
              <a:rPr lang="en-GB" dirty="0" smtClean="0"/>
              <a:t>and priorities to select the goals most relevant to you at</a:t>
            </a:r>
          </a:p>
          <a:p>
            <a:r>
              <a:rPr lang="en-GB" dirty="0" smtClean="0"/>
              <a:t>the present time.</a:t>
            </a:r>
          </a:p>
          <a:p>
            <a:endParaRPr lang="en-GB" dirty="0"/>
          </a:p>
          <a:p>
            <a:r>
              <a:rPr lang="en-GB" dirty="0" smtClean="0"/>
              <a:t>Print of a table of the goals. Cut each goal into 17</a:t>
            </a:r>
          </a:p>
          <a:p>
            <a:r>
              <a:rPr lang="en-GB" dirty="0" smtClean="0"/>
              <a:t>separate squares.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Choose your top three. Note them.</a:t>
            </a:r>
          </a:p>
          <a:p>
            <a:endParaRPr lang="en-GB" dirty="0"/>
          </a:p>
          <a:p>
            <a:r>
              <a:rPr lang="en-GB" dirty="0" smtClean="0"/>
              <a:t>Order the rest in terms of priority.</a:t>
            </a:r>
            <a:endParaRPr lang="en-GB" dirty="0"/>
          </a:p>
        </p:txBody>
      </p:sp>
      <p:pic>
        <p:nvPicPr>
          <p:cNvPr id="2050" name="Picture 2" descr="C:\Users\gpb14233\AppData\Local\Microsoft\Windows\Temporary Internet Files\Content.IE5\9PADYDM6\UN_SDG_Logo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725" y="1340769"/>
            <a:ext cx="74795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pb14233\AppData\Local\Microsoft\Windows\Temporary Internet Files\Content.IE5\7WUXOGGD\120px-Globe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97152"/>
            <a:ext cx="1435596" cy="143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6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Example: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7" name="Picture 5" descr="C:\Users\gpb14233\AppData\Local\Microsoft\Windows\Temporary Internet Files\Content.IE5\YL02FC8E\sdgs_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19609"/>
            <a:ext cx="2640312" cy="257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gpb14233\AppData\Local\Microsoft\Windows\Temporary Internet Files\Content.IE5\YL02FC8E\sdgs_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76393"/>
            <a:ext cx="2523753" cy="246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gpb14233\AppData\Local\Microsoft\Windows\Temporary Internet Files\Content.IE5\9PADYDM6\sdgs_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76393"/>
            <a:ext cx="2682701" cy="261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60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Plan around the goal: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24036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Quality Education:</a:t>
            </a:r>
          </a:p>
          <a:p>
            <a:r>
              <a:rPr lang="en-GB" dirty="0" smtClean="0"/>
              <a:t>Find out about school in China -  </a:t>
            </a:r>
            <a:r>
              <a:rPr lang="en-GB" dirty="0" smtClean="0">
                <a:solidFill>
                  <a:srgbClr val="FF0000"/>
                </a:solidFill>
              </a:rPr>
              <a:t>research</a:t>
            </a:r>
          </a:p>
          <a:p>
            <a:r>
              <a:rPr lang="en-GB" dirty="0" smtClean="0"/>
              <a:t>Compare with Scotland - </a:t>
            </a:r>
            <a:r>
              <a:rPr lang="en-GB" dirty="0" smtClean="0">
                <a:solidFill>
                  <a:srgbClr val="FF0000"/>
                </a:solidFill>
              </a:rPr>
              <a:t>Discuss</a:t>
            </a:r>
          </a:p>
          <a:p>
            <a:r>
              <a:rPr lang="en-GB" dirty="0" smtClean="0"/>
              <a:t>Basic vocabulary to do with school – </a:t>
            </a:r>
            <a:r>
              <a:rPr lang="en-GB" dirty="0" smtClean="0">
                <a:solidFill>
                  <a:srgbClr val="FF0000"/>
                </a:solidFill>
              </a:rPr>
              <a:t>identify vocabulary</a:t>
            </a:r>
          </a:p>
          <a:p>
            <a:r>
              <a:rPr lang="en-GB" dirty="0" smtClean="0"/>
              <a:t>Find out about children who can’t go to school - </a:t>
            </a:r>
            <a:r>
              <a:rPr lang="en-GB" dirty="0" smtClean="0">
                <a:solidFill>
                  <a:srgbClr val="FF0000"/>
                </a:solidFill>
              </a:rPr>
              <a:t>research</a:t>
            </a:r>
          </a:p>
          <a:p>
            <a:r>
              <a:rPr lang="en-GB" dirty="0" smtClean="0"/>
              <a:t>Look at statistics - Look at daily routine - </a:t>
            </a:r>
            <a:r>
              <a:rPr lang="en-GB" dirty="0" smtClean="0">
                <a:solidFill>
                  <a:srgbClr val="FF0000"/>
                </a:solidFill>
              </a:rPr>
              <a:t>Discuss/display</a:t>
            </a:r>
          </a:p>
          <a:p>
            <a:r>
              <a:rPr lang="en-GB" dirty="0" smtClean="0"/>
              <a:t>How do children get to school in China? – research</a:t>
            </a:r>
          </a:p>
          <a:p>
            <a:r>
              <a:rPr lang="en-GB" dirty="0" smtClean="0"/>
              <a:t>Meal times and recreation</a:t>
            </a:r>
            <a:endParaRPr lang="en-GB" dirty="0"/>
          </a:p>
        </p:txBody>
      </p:sp>
      <p:pic>
        <p:nvPicPr>
          <p:cNvPr id="4099" name="Picture 3" descr="C:\Users\gpb14233\AppData\Local\Microsoft\Windows\Temporary Internet Files\Content.IE5\YL02FC8E\sdgs_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9"/>
            <a:ext cx="110678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pb14233\AppData\Local\Microsoft\Windows\Temporary Internet Files\Content.IE5\VXIR3EQE\education-and-the-global-goal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319540"/>
            <a:ext cx="119547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6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Language opportunities: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2447528"/>
          </a:xfrm>
        </p:spPr>
        <p:txBody>
          <a:bodyPr/>
          <a:lstStyle/>
          <a:p>
            <a:r>
              <a:rPr lang="en-GB" dirty="0" smtClean="0"/>
              <a:t>Numbers in Mandarin for each goal – match them up </a:t>
            </a:r>
          </a:p>
          <a:p>
            <a:r>
              <a:rPr lang="en-GB" dirty="0" smtClean="0"/>
              <a:t>Find out the Mandarin equivalent for some of the goals</a:t>
            </a:r>
          </a:p>
          <a:p>
            <a:r>
              <a:rPr lang="en-GB" dirty="0" smtClean="0"/>
              <a:t>School and school subjects – </a:t>
            </a:r>
            <a:r>
              <a:rPr lang="en-GB" dirty="0" smtClean="0">
                <a:solidFill>
                  <a:srgbClr val="FF0000"/>
                </a:solidFill>
              </a:rPr>
              <a:t>you tube clips</a:t>
            </a:r>
          </a:p>
          <a:p>
            <a:r>
              <a:rPr lang="en-GB" dirty="0" smtClean="0"/>
              <a:t>Daily routine and time – </a:t>
            </a:r>
            <a:r>
              <a:rPr lang="en-GB" dirty="0" smtClean="0">
                <a:solidFill>
                  <a:srgbClr val="FF0000"/>
                </a:solidFill>
              </a:rPr>
              <a:t>role play</a:t>
            </a:r>
          </a:p>
          <a:p>
            <a:r>
              <a:rPr lang="en-GB" dirty="0" smtClean="0"/>
              <a:t>Hobbies/sport opportunities/interest –</a:t>
            </a:r>
            <a:r>
              <a:rPr lang="en-GB" dirty="0" smtClean="0">
                <a:solidFill>
                  <a:srgbClr val="FF0000"/>
                </a:solidFill>
              </a:rPr>
              <a:t>survey</a:t>
            </a:r>
          </a:p>
          <a:p>
            <a:r>
              <a:rPr lang="en-GB" dirty="0" smtClean="0"/>
              <a:t>Transport – </a:t>
            </a:r>
            <a:r>
              <a:rPr lang="en-GB" dirty="0" smtClean="0">
                <a:solidFill>
                  <a:srgbClr val="FF0000"/>
                </a:solidFill>
              </a:rPr>
              <a:t>create memory hooks/design models</a:t>
            </a:r>
          </a:p>
          <a:p>
            <a:r>
              <a:rPr lang="en-GB" dirty="0" smtClean="0"/>
              <a:t>Asking questions – basic introductions – </a:t>
            </a:r>
            <a:r>
              <a:rPr lang="en-GB" dirty="0" smtClean="0">
                <a:solidFill>
                  <a:srgbClr val="FF0000"/>
                </a:solidFill>
              </a:rPr>
              <a:t>role play</a:t>
            </a:r>
          </a:p>
          <a:p>
            <a:r>
              <a:rPr lang="en-GB" dirty="0" smtClean="0"/>
              <a:t>Learning the different countries in Mandarin - </a:t>
            </a:r>
            <a:r>
              <a:rPr lang="en-GB" dirty="0" smtClean="0">
                <a:solidFill>
                  <a:srgbClr val="FF0000"/>
                </a:solidFill>
              </a:rPr>
              <a:t>characters</a:t>
            </a:r>
          </a:p>
          <a:p>
            <a:r>
              <a:rPr lang="en-GB" dirty="0" smtClean="0"/>
              <a:t>Extend into meals, food, meals in Scotland and China </a:t>
            </a:r>
          </a:p>
          <a:p>
            <a:endParaRPr lang="en-GB" dirty="0"/>
          </a:p>
        </p:txBody>
      </p:sp>
      <p:pic>
        <p:nvPicPr>
          <p:cNvPr id="5122" name="Picture 2" descr="C:\Users\gpb14233\AppData\Local\Microsoft\Windows\Temporary Internet Files\Content.IE5\9PADYDM6\UN_SDG_Logo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1008112" cy="97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gpb14233\AppData\Local\Microsoft\Windows\Temporary Internet Files\Content.IE5\VXIR3EQE\un-log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407683"/>
            <a:ext cx="83671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gpb14233\AppData\Local\Microsoft\Windows\Temporary Internet Files\Content.IE5\B8NFIUNS\facts-about-mandarin-chinese.00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52" y="3308256"/>
            <a:ext cx="1568759" cy="127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2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Sharing the learning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Show case</a:t>
            </a:r>
          </a:p>
          <a:p>
            <a:r>
              <a:rPr lang="en-GB" dirty="0" smtClean="0"/>
              <a:t>Displays</a:t>
            </a:r>
          </a:p>
          <a:p>
            <a:r>
              <a:rPr lang="en-GB" dirty="0" smtClean="0"/>
              <a:t>Film clips</a:t>
            </a:r>
          </a:p>
          <a:p>
            <a:r>
              <a:rPr lang="en-GB" dirty="0" smtClean="0"/>
              <a:t>Country profiles</a:t>
            </a:r>
          </a:p>
          <a:p>
            <a:r>
              <a:rPr lang="en-GB" dirty="0" smtClean="0"/>
              <a:t>Learning Passports</a:t>
            </a:r>
          </a:p>
          <a:p>
            <a:r>
              <a:rPr lang="en-GB" dirty="0" smtClean="0"/>
              <a:t>Class blogs</a:t>
            </a:r>
          </a:p>
          <a:p>
            <a:r>
              <a:rPr lang="en-GB" dirty="0" smtClean="0"/>
              <a:t>Raising money/ shoe box appeals/Christmas appeals</a:t>
            </a:r>
            <a:endParaRPr lang="en-GB" dirty="0"/>
          </a:p>
        </p:txBody>
      </p:sp>
      <p:pic>
        <p:nvPicPr>
          <p:cNvPr id="6146" name="Picture 2" descr="C:\Users\gpb14233\AppData\Local\Microsoft\Windows\Temporary Internet Files\Content.IE5\6J0AERG3\sharing-econom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1950720" cy="105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gpb14233\AppData\Local\Microsoft\Windows\Temporary Internet Files\Content.IE5\VK9RZAI2\sharing-knowledg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535" y="2636912"/>
            <a:ext cx="2448631" cy="288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gpb14233\AppData\Local\Microsoft\Windows\Temporary Internet Files\Content.IE5\YL02FC8E\flags-u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300" y="2642667"/>
            <a:ext cx="2515673" cy="28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gpb14233\AppData\Local\Microsoft\Windows\Temporary Internet Files\Content.IE5\VXIR3EQE\un-logo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379232"/>
            <a:ext cx="112474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Peace and Justice: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2159496"/>
          </a:xfrm>
        </p:spPr>
        <p:txBody>
          <a:bodyPr/>
          <a:lstStyle/>
          <a:p>
            <a:r>
              <a:rPr lang="en-GB" dirty="0" smtClean="0"/>
              <a:t>Create a Chinese wishing tree</a:t>
            </a:r>
          </a:p>
          <a:p>
            <a:r>
              <a:rPr lang="en-GB" dirty="0" smtClean="0"/>
              <a:t>Wishes from the class for a better world</a:t>
            </a:r>
          </a:p>
          <a:p>
            <a:r>
              <a:rPr lang="en-GB" dirty="0" smtClean="0"/>
              <a:t>Display and discuss class wishes</a:t>
            </a:r>
          </a:p>
          <a:p>
            <a:r>
              <a:rPr lang="en-GB" dirty="0" smtClean="0"/>
              <a:t>Basic introductions </a:t>
            </a:r>
          </a:p>
          <a:p>
            <a:r>
              <a:rPr lang="en-GB" dirty="0" smtClean="0"/>
              <a:t>Numbers</a:t>
            </a:r>
          </a:p>
          <a:p>
            <a:r>
              <a:rPr lang="en-GB" dirty="0" smtClean="0"/>
              <a:t>Basic characters (tree, forest, wood, rest, follow)</a:t>
            </a:r>
          </a:p>
          <a:p>
            <a:r>
              <a:rPr lang="en-GB" dirty="0" smtClean="0"/>
              <a:t>Basic questions</a:t>
            </a:r>
          </a:p>
          <a:p>
            <a:endParaRPr lang="en-GB" dirty="0"/>
          </a:p>
        </p:txBody>
      </p:sp>
      <p:pic>
        <p:nvPicPr>
          <p:cNvPr id="7170" name="Picture 2" descr="C:\Users\gpb14233\AppData\Local\Microsoft\Windows\Temporary Internet Files\Content.IE5\7WUXOGGD\wp_MultiLingualPeaceDov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84784"/>
            <a:ext cx="2058272" cy="18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gpb14233\AppData\Local\Microsoft\Windows\Temporary Internet Files\Content.IE5\YL02FC8E\peace-ornament-dov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6" y="1464071"/>
            <a:ext cx="1589866" cy="108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gpb14233\AppData\Local\Microsoft\Windows\Temporary Internet Files\Content.IE5\9PADYDM6\peace_sign-google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45224"/>
            <a:ext cx="996095" cy="100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Protect the Planet, Life below Water, Life on Land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2087488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Plan around the goals:</a:t>
            </a:r>
          </a:p>
          <a:p>
            <a:r>
              <a:rPr lang="en-GB" dirty="0" smtClean="0"/>
              <a:t>Weather and climate </a:t>
            </a:r>
          </a:p>
          <a:p>
            <a:r>
              <a:rPr lang="en-GB" dirty="0" smtClean="0"/>
              <a:t>Animals</a:t>
            </a:r>
          </a:p>
          <a:p>
            <a:r>
              <a:rPr lang="en-GB" dirty="0" smtClean="0"/>
              <a:t>Endangered species (Panda resources)</a:t>
            </a:r>
          </a:p>
          <a:p>
            <a:r>
              <a:rPr lang="en-GB" dirty="0" smtClean="0"/>
              <a:t>Life in another country</a:t>
            </a:r>
          </a:p>
          <a:p>
            <a:r>
              <a:rPr lang="en-GB" dirty="0" smtClean="0"/>
              <a:t>Environments – park, garden, woods, oceans, deserts,</a:t>
            </a:r>
          </a:p>
          <a:p>
            <a:r>
              <a:rPr lang="en-GB" dirty="0" smtClean="0"/>
              <a:t>Forests</a:t>
            </a:r>
          </a:p>
          <a:p>
            <a:r>
              <a:rPr lang="en-GB" dirty="0" smtClean="0"/>
              <a:t>Items of rubbish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194" name="Picture 2" descr="C:\Users\gpb14233\AppData\Local\Microsoft\Windows\Temporary Internet Files\Content.IE5\YL02FC8E\watercycle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4864"/>
            <a:ext cx="279368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gpb14233\AppData\Local\Microsoft\Windows\Temporary Internet Files\Content.IE5\9PADYDM6\ricerca3-300x3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" y="1412776"/>
            <a:ext cx="564365" cy="56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807568"/>
          </a:xfrm>
        </p:spPr>
        <p:txBody>
          <a:bodyPr/>
          <a:lstStyle/>
          <a:p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www.youtube.com/watch?v=1gmLGCQUbzM</a:t>
            </a:r>
            <a:endParaRPr lang="en-GB" sz="2000" dirty="0" smtClean="0"/>
          </a:p>
          <a:p>
            <a:endParaRPr lang="en-GB" sz="2000" dirty="0">
              <a:hlinkClick r:id="rId3"/>
            </a:endParaRPr>
          </a:p>
          <a:p>
            <a:r>
              <a:rPr lang="en-GB" sz="2000" dirty="0" smtClean="0">
                <a:hlinkClick r:id="rId3"/>
              </a:rPr>
              <a:t>http</a:t>
            </a:r>
            <a:r>
              <a:rPr lang="en-GB" sz="2000" dirty="0">
                <a:hlinkClick r:id="rId3"/>
              </a:rPr>
              <a:t>://www.channel4.com/programmes/china-between-clouds-and-dreams/episode-guide</a:t>
            </a:r>
            <a:r>
              <a:rPr lang="en-GB" sz="2000" dirty="0" smtClean="0">
                <a:hlinkClick r:id="rId3"/>
              </a:rPr>
              <a:t>/</a:t>
            </a:r>
            <a:endParaRPr lang="en-GB" sz="2000" dirty="0" smtClean="0"/>
          </a:p>
          <a:p>
            <a:endParaRPr lang="en-GB" sz="2000" dirty="0" smtClean="0">
              <a:hlinkClick r:id=""/>
            </a:endParaRPr>
          </a:p>
          <a:p>
            <a:r>
              <a:rPr lang="en-GB" sz="2000" dirty="0" smtClean="0">
                <a:hlinkClick r:id=""/>
              </a:rPr>
              <a:t>https</a:t>
            </a:r>
            <a:r>
              <a:rPr lang="en-GB" sz="2000" dirty="0">
                <a:hlinkClick r:id="rId4"/>
              </a:rPr>
              <a:t>://</a:t>
            </a:r>
            <a:r>
              <a:rPr lang="en-GB" sz="2000" dirty="0" smtClean="0">
                <a:hlinkClick r:id="rId4"/>
              </a:rPr>
              <a:t>www.youtube.com/watch?v=INu1Z5xHeWQ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>
                <a:hlinkClick r:id="rId5"/>
              </a:rPr>
              <a:t>https</a:t>
            </a:r>
            <a:r>
              <a:rPr lang="en-GB" sz="2000" dirty="0">
                <a:hlinkClick r:id="rId5"/>
              </a:rPr>
              <a:t>://</a:t>
            </a:r>
            <a:r>
              <a:rPr lang="en-GB" sz="2000" dirty="0" smtClean="0">
                <a:hlinkClick r:id="rId5"/>
              </a:rPr>
              <a:t>schoolsonline.britishcouncil.org/about-programmes/connecting-classrooms</a:t>
            </a:r>
            <a:endParaRPr lang="en-GB" sz="2000" dirty="0" smtClean="0"/>
          </a:p>
          <a:p>
            <a:r>
              <a:rPr lang="en-GB" sz="2000" dirty="0" smtClean="0">
                <a:hlinkClick r:id="rId6"/>
              </a:rPr>
              <a:t>http</a:t>
            </a:r>
            <a:r>
              <a:rPr lang="en-GB" sz="2000" dirty="0">
                <a:hlinkClick r:id="rId6"/>
              </a:rPr>
              <a:t>://learningforsustainabilityscotland.org</a:t>
            </a:r>
            <a:r>
              <a:rPr lang="en-GB" sz="2000" dirty="0" smtClean="0">
                <a:hlinkClick r:id="rId6"/>
              </a:rPr>
              <a:t>/</a:t>
            </a:r>
            <a:endParaRPr lang="en-GB" sz="2000" dirty="0" smtClean="0"/>
          </a:p>
          <a:p>
            <a:endParaRPr lang="en-GB" sz="2000" b="0" dirty="0" smtClean="0">
              <a:hlinkClick r:id=""/>
            </a:endParaRPr>
          </a:p>
          <a:p>
            <a:r>
              <a:rPr lang="en-GB" sz="2000" b="0" dirty="0" smtClean="0">
                <a:hlinkClick r:id=""/>
              </a:rPr>
              <a:t>https</a:t>
            </a:r>
            <a:r>
              <a:rPr lang="en-GB" sz="2000" b="0" dirty="0">
                <a:hlinkClick r:id="rId7"/>
              </a:rPr>
              <a:t>://</a:t>
            </a:r>
            <a:r>
              <a:rPr lang="en-GB" sz="2000" b="0" dirty="0" smtClean="0">
                <a:hlinkClick r:id="rId7"/>
              </a:rPr>
              <a:t>www.youtube.com/watch?v=F3s8Xrl2Ffw</a:t>
            </a:r>
            <a:endParaRPr lang="en-GB" sz="2000" b="0" dirty="0" smtClean="0"/>
          </a:p>
          <a:p>
            <a:endParaRPr lang="en-GB" sz="2000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06049" y="1367190"/>
            <a:ext cx="6546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Helpful Links for Ideas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gpb14233\AppData\Local\Microsoft\Windows\Temporary Internet Files\Content.IE5\VK9RZAI2\é»„æ²³5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874" y="5733256"/>
            <a:ext cx="892062" cy="70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pb14233\AppData\Local\Microsoft\Windows\Temporary Internet Files\Content.IE5\YL02FC8E\Nepal-Himalayas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984" y="1387969"/>
            <a:ext cx="1174078" cy="74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pb14233\AppData\Local\Microsoft\Windows\Temporary Internet Files\Content.IE5\9PADYDM6\1024px-Rice_field_china3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01" y="3387899"/>
            <a:ext cx="15390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gpb14233\AppData\Local\Microsoft\Windows\Temporary Internet Files\Content.IE5\B8NFIUNS\Making_Connections[1]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87969"/>
            <a:ext cx="2592288" cy="6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gpb14233\AppData\Local\Microsoft\Windows\Temporary Internet Files\Content.IE5\7WUXOGGD\Connection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087" y="2204864"/>
            <a:ext cx="879872" cy="65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gpb14233\AppData\Local\Microsoft\Windows\Temporary Internet Files\Content.IE5\YL02FC8E\BLENDED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7969"/>
            <a:ext cx="707740" cy="5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1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1_Default Design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1_Default Design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2386</TotalTime>
  <Words>511</Words>
  <Application>Microsoft Office PowerPoint</Application>
  <PresentationFormat>On-screen Show (4:3)</PresentationFormat>
  <Paragraphs>112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2_Default Design</vt:lpstr>
      <vt:lpstr>3_Default Design</vt:lpstr>
      <vt:lpstr>Linking Mandarin and SDGs</vt:lpstr>
      <vt:lpstr>PowerPoint Presentation</vt:lpstr>
      <vt:lpstr>Example:</vt:lpstr>
      <vt:lpstr>Plan around the goal:</vt:lpstr>
      <vt:lpstr>Language opportunities:</vt:lpstr>
      <vt:lpstr>Sharing the learning</vt:lpstr>
      <vt:lpstr>Peace and Justice:</vt:lpstr>
      <vt:lpstr>Protect the Planet, Life below Water, Life on Land</vt:lpstr>
      <vt:lpstr>PowerPoint Presentation</vt:lpstr>
      <vt:lpstr>Responsible Consumption</vt:lpstr>
      <vt:lpstr>Act locally, think globally</vt:lpstr>
      <vt:lpstr>Create characters or a Chinese landmark from your rubbish/bottle tops</vt:lpstr>
      <vt:lpstr>Innovation and Infrastructure:</vt:lpstr>
      <vt:lpstr>Landmarks and Geography:</vt:lpstr>
      <vt:lpstr>Activities</vt:lpstr>
      <vt:lpstr>Passport for the Goals and Progression in Mandarin</vt:lpstr>
    </vt:vector>
  </TitlesOfParts>
  <Company>University of Strathclyde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temp</dc:creator>
  <cp:lastModifiedBy>Vickers</cp:lastModifiedBy>
  <cp:revision>225</cp:revision>
  <dcterms:created xsi:type="dcterms:W3CDTF">2010-08-31T10:04:20Z</dcterms:created>
  <dcterms:modified xsi:type="dcterms:W3CDTF">2017-06-14T10:13:53Z</dcterms:modified>
</cp:coreProperties>
</file>