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media/image23.jpg" ContentType="image/jpeg"/>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media/image3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334" r:id="rId2"/>
    <p:sldId id="338" r:id="rId3"/>
    <p:sldId id="340" r:id="rId4"/>
    <p:sldId id="342" r:id="rId5"/>
    <p:sldId id="380" r:id="rId6"/>
    <p:sldId id="372" r:id="rId7"/>
    <p:sldId id="373" r:id="rId8"/>
    <p:sldId id="374" r:id="rId9"/>
    <p:sldId id="386" r:id="rId10"/>
    <p:sldId id="387" r:id="rId11"/>
    <p:sldId id="344" r:id="rId12"/>
    <p:sldId id="352" r:id="rId13"/>
    <p:sldId id="349" r:id="rId14"/>
    <p:sldId id="368" r:id="rId15"/>
    <p:sldId id="369" r:id="rId16"/>
    <p:sldId id="345" r:id="rId17"/>
    <p:sldId id="351" r:id="rId18"/>
    <p:sldId id="350"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03" r:id="rId35"/>
    <p:sldId id="335" r:id="rId36"/>
    <p:sldId id="336" r:id="rId37"/>
    <p:sldId id="337" r:id="rId38"/>
    <p:sldId id="305" r:id="rId39"/>
    <p:sldId id="308" r:id="rId40"/>
    <p:sldId id="381" r:id="rId41"/>
    <p:sldId id="389" r:id="rId42"/>
    <p:sldId id="390" r:id="rId43"/>
    <p:sldId id="391" r:id="rId44"/>
    <p:sldId id="392" r:id="rId45"/>
    <p:sldId id="346" r:id="rId46"/>
    <p:sldId id="347" r:id="rId47"/>
    <p:sldId id="348" r:id="rId48"/>
    <p:sldId id="341"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CC66FF"/>
    <a:srgbClr val="99CCFF"/>
    <a:srgbClr val="00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61395" autoAdjust="0"/>
  </p:normalViewPr>
  <p:slideViewPr>
    <p:cSldViewPr>
      <p:cViewPr varScale="1">
        <p:scale>
          <a:sx n="70" d="100"/>
          <a:sy n="70" d="100"/>
        </p:scale>
        <p:origin x="2688" y="78"/>
      </p:cViewPr>
      <p:guideLst>
        <p:guide orient="horz" pos="2160"/>
        <p:guide pos="2880"/>
      </p:guideLst>
    </p:cSldViewPr>
  </p:slideViewPr>
  <p:notesTextViewPr>
    <p:cViewPr>
      <p:scale>
        <a:sx n="1" d="1"/>
        <a:sy n="1" d="1"/>
      </p:scale>
      <p:origin x="0" y="0"/>
    </p:cViewPr>
  </p:notesTextViewPr>
  <p:sorterViewPr>
    <p:cViewPr>
      <p:scale>
        <a:sx n="110" d="100"/>
        <a:sy n="110" d="100"/>
      </p:scale>
      <p:origin x="0" y="-90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BD80F-7413-4A19-A360-CCE5DFB90401}"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F3DC196D-8535-4016-8FF5-9C2DF247738C}">
      <dgm:prSet phldrT="[Text]" custT="1"/>
      <dgm:spPr/>
      <dgm:t>
        <a:bodyPr/>
        <a:lstStyle/>
        <a:p>
          <a:r>
            <a:rPr lang="en-US" sz="1100" dirty="0"/>
            <a:t>Head of </a:t>
          </a:r>
          <a:r>
            <a:rPr lang="en-US" sz="1100" dirty="0" smtClean="0"/>
            <a:t>Procurement- </a:t>
          </a:r>
          <a:r>
            <a:rPr lang="en-US" sz="1600" b="1" dirty="0" smtClean="0"/>
            <a:t>Fiona Hughes</a:t>
          </a:r>
          <a:endParaRPr lang="en-US" sz="1600" b="1" dirty="0"/>
        </a:p>
      </dgm:t>
    </dgm:pt>
    <dgm:pt modelId="{39DEBE24-9B80-4528-90DA-7DC4E793FCD6}" type="parTrans" cxnId="{9DB12CAC-718C-4B85-9C2F-1677607671FB}">
      <dgm:prSet/>
      <dgm:spPr/>
      <dgm:t>
        <a:bodyPr/>
        <a:lstStyle/>
        <a:p>
          <a:endParaRPr lang="en-US"/>
        </a:p>
      </dgm:t>
    </dgm:pt>
    <dgm:pt modelId="{EEDFE523-61A7-4BD1-B151-FF66D86203ED}" type="sibTrans" cxnId="{9DB12CAC-718C-4B85-9C2F-1677607671FB}">
      <dgm:prSet/>
      <dgm:spPr/>
      <dgm:t>
        <a:bodyPr/>
        <a:lstStyle/>
        <a:p>
          <a:endParaRPr lang="en-US"/>
        </a:p>
      </dgm:t>
    </dgm:pt>
    <dgm:pt modelId="{41FF2680-6440-466D-8382-454FA22EBB1E}">
      <dgm:prSet phldrT="[Text]" custT="1"/>
      <dgm:spPr/>
      <dgm:t>
        <a:bodyPr/>
        <a:lstStyle/>
        <a:p>
          <a:r>
            <a:rPr lang="en-US" sz="1600" b="1" dirty="0" smtClean="0"/>
            <a:t>Lauren</a:t>
          </a:r>
          <a:r>
            <a:rPr lang="en-US" sz="1100" dirty="0" smtClean="0"/>
            <a:t> </a:t>
          </a:r>
          <a:r>
            <a:rPr lang="en-US" sz="1600" b="1" dirty="0" smtClean="0"/>
            <a:t>Leitch</a:t>
          </a:r>
          <a:r>
            <a:rPr lang="en-US" sz="1100" dirty="0" smtClean="0"/>
            <a:t> </a:t>
          </a:r>
        </a:p>
        <a:p>
          <a:r>
            <a:rPr lang="en-US" sz="1100" dirty="0" smtClean="0"/>
            <a:t>(Estates)</a:t>
          </a:r>
          <a:endParaRPr lang="en-US" sz="1100" dirty="0"/>
        </a:p>
      </dgm:t>
    </dgm:pt>
    <dgm:pt modelId="{0AB37D34-A6B8-40E0-BD4F-86516485C1F7}" type="parTrans" cxnId="{45A5C71C-2679-4A15-8D0A-FD43C342131C}">
      <dgm:prSet/>
      <dgm:spPr/>
      <dgm:t>
        <a:bodyPr/>
        <a:lstStyle/>
        <a:p>
          <a:endParaRPr lang="en-US"/>
        </a:p>
      </dgm:t>
    </dgm:pt>
    <dgm:pt modelId="{FEC3FE4B-26A6-42D3-9133-34CE1B83EB76}" type="sibTrans" cxnId="{45A5C71C-2679-4A15-8D0A-FD43C342131C}">
      <dgm:prSet/>
      <dgm:spPr/>
      <dgm:t>
        <a:bodyPr/>
        <a:lstStyle/>
        <a:p>
          <a:endParaRPr lang="en-US"/>
        </a:p>
      </dgm:t>
    </dgm:pt>
    <dgm:pt modelId="{A2EDB319-D13A-418E-9F2E-EE6F31753413}">
      <dgm:prSet phldrT="[Text]" custT="1"/>
      <dgm:spPr/>
      <dgm:t>
        <a:bodyPr/>
        <a:lstStyle/>
        <a:p>
          <a:r>
            <a:rPr lang="en-US" sz="1600" b="1" dirty="0" smtClean="0"/>
            <a:t>Sharon</a:t>
          </a:r>
          <a:r>
            <a:rPr lang="en-US" sz="1100" dirty="0" smtClean="0"/>
            <a:t> </a:t>
          </a:r>
          <a:r>
            <a:rPr lang="en-US" sz="1600" b="1" dirty="0" smtClean="0"/>
            <a:t>Griffin</a:t>
          </a:r>
        </a:p>
        <a:p>
          <a:r>
            <a:rPr lang="en-US" sz="1100" dirty="0" smtClean="0"/>
            <a:t> (IT/ Professional Services/ Labs)</a:t>
          </a:r>
          <a:endParaRPr lang="en-US" sz="1100" dirty="0"/>
        </a:p>
      </dgm:t>
    </dgm:pt>
    <dgm:pt modelId="{40E5877C-5FCC-43AC-9E3F-01891D995447}" type="parTrans" cxnId="{A44254D7-C395-409A-BB50-2B47EB9ECC20}">
      <dgm:prSet/>
      <dgm:spPr/>
      <dgm:t>
        <a:bodyPr/>
        <a:lstStyle/>
        <a:p>
          <a:endParaRPr lang="en-US"/>
        </a:p>
      </dgm:t>
    </dgm:pt>
    <dgm:pt modelId="{4707B160-3AE3-4555-B1A6-177B6653C9D5}" type="sibTrans" cxnId="{A44254D7-C395-409A-BB50-2B47EB9ECC20}">
      <dgm:prSet/>
      <dgm:spPr/>
      <dgm:t>
        <a:bodyPr/>
        <a:lstStyle/>
        <a:p>
          <a:endParaRPr lang="en-US"/>
        </a:p>
      </dgm:t>
    </dgm:pt>
    <dgm:pt modelId="{E1F039BF-582B-4239-B492-ED48E1B3EFDD}">
      <dgm:prSet custT="1"/>
      <dgm:spPr/>
      <dgm:t>
        <a:bodyPr/>
        <a:lstStyle/>
        <a:p>
          <a:r>
            <a:rPr lang="en-US" sz="1600" b="1" dirty="0" smtClean="0"/>
            <a:t>Denise Kyle</a:t>
          </a:r>
        </a:p>
        <a:p>
          <a:r>
            <a:rPr lang="en-US" sz="900" dirty="0" smtClean="0"/>
            <a:t>Professional Services</a:t>
          </a:r>
        </a:p>
        <a:p>
          <a:r>
            <a:rPr lang="en-US" sz="900" dirty="0" smtClean="0"/>
            <a:t>HR Recruitment</a:t>
          </a:r>
        </a:p>
        <a:p>
          <a:r>
            <a:rPr lang="en-US" sz="900" dirty="0" smtClean="0"/>
            <a:t>Consultancy</a:t>
          </a:r>
        </a:p>
        <a:p>
          <a:r>
            <a:rPr lang="en-US" sz="900" dirty="0" smtClean="0"/>
            <a:t>Finance </a:t>
          </a:r>
          <a:endParaRPr lang="en-US" sz="900" dirty="0"/>
        </a:p>
      </dgm:t>
    </dgm:pt>
    <dgm:pt modelId="{D6BA0E8C-1A93-421A-BA81-F1E2ADBBEA58}" type="parTrans" cxnId="{15327BBA-073B-45A2-9CA4-79645F310B96}">
      <dgm:prSet/>
      <dgm:spPr/>
      <dgm:t>
        <a:bodyPr/>
        <a:lstStyle/>
        <a:p>
          <a:endParaRPr lang="en-US"/>
        </a:p>
      </dgm:t>
    </dgm:pt>
    <dgm:pt modelId="{E8AEB147-AA29-4C32-A15C-8FC41C5689CF}" type="sibTrans" cxnId="{15327BBA-073B-45A2-9CA4-79645F310B96}">
      <dgm:prSet/>
      <dgm:spPr/>
      <dgm:t>
        <a:bodyPr/>
        <a:lstStyle/>
        <a:p>
          <a:endParaRPr lang="en-US"/>
        </a:p>
      </dgm:t>
    </dgm:pt>
    <dgm:pt modelId="{EDB8631D-31CC-4EC1-B0B2-4C0ED70FDC30}">
      <dgm:prSet custT="1"/>
      <dgm:spPr/>
      <dgm:t>
        <a:bodyPr/>
        <a:lstStyle/>
        <a:p>
          <a:r>
            <a:rPr lang="en-US" sz="1400" b="1" dirty="0" smtClean="0"/>
            <a:t>Mikaela</a:t>
          </a:r>
          <a:r>
            <a:rPr lang="en-US" sz="1400" dirty="0" smtClean="0"/>
            <a:t> </a:t>
          </a:r>
          <a:r>
            <a:rPr lang="en-US" sz="1400" b="1" dirty="0" smtClean="0"/>
            <a:t>Bennet</a:t>
          </a:r>
        </a:p>
        <a:p>
          <a:r>
            <a:rPr lang="en-US" sz="900" dirty="0" smtClean="0"/>
            <a:t>Travel, Stationery </a:t>
          </a:r>
        </a:p>
        <a:p>
          <a:r>
            <a:rPr lang="en-US" sz="900" dirty="0" smtClean="0"/>
            <a:t>Library supplies and equip, print</a:t>
          </a:r>
        </a:p>
        <a:p>
          <a:endParaRPr lang="en-US" sz="1600" b="1" dirty="0"/>
        </a:p>
      </dgm:t>
    </dgm:pt>
    <dgm:pt modelId="{57AEEC78-2BE6-4F19-B22F-4977E9EA0B97}" type="parTrans" cxnId="{AEEB9F96-70EE-4EE5-81DF-A2EF9A87AB34}">
      <dgm:prSet/>
      <dgm:spPr/>
      <dgm:t>
        <a:bodyPr/>
        <a:lstStyle/>
        <a:p>
          <a:endParaRPr lang="en-US"/>
        </a:p>
      </dgm:t>
    </dgm:pt>
    <dgm:pt modelId="{CCDD8705-09BC-4B42-9905-FD794DB02E70}" type="sibTrans" cxnId="{AEEB9F96-70EE-4EE5-81DF-A2EF9A87AB34}">
      <dgm:prSet/>
      <dgm:spPr/>
      <dgm:t>
        <a:bodyPr/>
        <a:lstStyle/>
        <a:p>
          <a:endParaRPr lang="en-US"/>
        </a:p>
      </dgm:t>
    </dgm:pt>
    <dgm:pt modelId="{0B497A22-FBC4-44C4-A3D1-6653EC7CF01C}">
      <dgm:prSet custT="1"/>
      <dgm:spPr/>
      <dgm:t>
        <a:bodyPr/>
        <a:lstStyle/>
        <a:p>
          <a:r>
            <a:rPr lang="en-US" sz="1600" b="1" dirty="0" smtClean="0"/>
            <a:t>Magda  Bamford</a:t>
          </a:r>
        </a:p>
        <a:p>
          <a:r>
            <a:rPr lang="en-US" sz="1100" dirty="0" smtClean="0"/>
            <a:t>Estates</a:t>
          </a:r>
        </a:p>
        <a:p>
          <a:r>
            <a:rPr lang="en-US" sz="1100" dirty="0" smtClean="0"/>
            <a:t>Lab Equipment </a:t>
          </a:r>
          <a:endParaRPr lang="en-US" sz="1100" dirty="0"/>
        </a:p>
      </dgm:t>
    </dgm:pt>
    <dgm:pt modelId="{D3BC9956-2810-46A0-A8C0-CFB78031D05C}" type="parTrans" cxnId="{E1CF6D70-B616-429B-AB76-1FB4AB12BC86}">
      <dgm:prSet/>
      <dgm:spPr/>
      <dgm:t>
        <a:bodyPr/>
        <a:lstStyle/>
        <a:p>
          <a:endParaRPr lang="en-US"/>
        </a:p>
      </dgm:t>
    </dgm:pt>
    <dgm:pt modelId="{D80D0D13-2562-448F-8113-1661EF5487F2}" type="sibTrans" cxnId="{E1CF6D70-B616-429B-AB76-1FB4AB12BC86}">
      <dgm:prSet/>
      <dgm:spPr/>
      <dgm:t>
        <a:bodyPr/>
        <a:lstStyle/>
        <a:p>
          <a:endParaRPr lang="en-US"/>
        </a:p>
      </dgm:t>
    </dgm:pt>
    <dgm:pt modelId="{378BA122-FBB4-482E-A4A8-8B50E0A5F003}">
      <dgm:prSet custT="1"/>
      <dgm:spPr/>
      <dgm:t>
        <a:bodyPr/>
        <a:lstStyle/>
        <a:p>
          <a:r>
            <a:rPr lang="en-US" sz="1600" b="1" dirty="0" smtClean="0"/>
            <a:t>Barry Allardice</a:t>
          </a:r>
        </a:p>
        <a:p>
          <a:r>
            <a:rPr lang="en-US" sz="900" dirty="0" smtClean="0"/>
            <a:t>Market Place</a:t>
          </a:r>
        </a:p>
        <a:p>
          <a:r>
            <a:rPr lang="en-US" sz="900" dirty="0" smtClean="0"/>
            <a:t>Supplier Content</a:t>
          </a:r>
        </a:p>
        <a:p>
          <a:r>
            <a:rPr lang="en-US" sz="900" dirty="0" smtClean="0"/>
            <a:t>P2P</a:t>
          </a:r>
          <a:endParaRPr lang="en-US" sz="900" dirty="0"/>
        </a:p>
      </dgm:t>
    </dgm:pt>
    <dgm:pt modelId="{7B665A7C-2DDB-4E5E-8E12-C41A115D9AD9}" type="parTrans" cxnId="{16B347D2-A1B0-422C-826C-776049E03A82}">
      <dgm:prSet/>
      <dgm:spPr/>
      <dgm:t>
        <a:bodyPr/>
        <a:lstStyle/>
        <a:p>
          <a:endParaRPr lang="en-US"/>
        </a:p>
      </dgm:t>
    </dgm:pt>
    <dgm:pt modelId="{F83B0D55-A37C-4F24-B662-079B929777BF}" type="sibTrans" cxnId="{16B347D2-A1B0-422C-826C-776049E03A82}">
      <dgm:prSet/>
      <dgm:spPr/>
      <dgm:t>
        <a:bodyPr/>
        <a:lstStyle/>
        <a:p>
          <a:endParaRPr lang="en-US"/>
        </a:p>
      </dgm:t>
    </dgm:pt>
    <dgm:pt modelId="{6F4630A4-2A5D-43DE-A60C-95D4010D364C}">
      <dgm:prSet custT="1"/>
      <dgm:spPr/>
      <dgm:t>
        <a:bodyPr/>
        <a:lstStyle/>
        <a:p>
          <a:r>
            <a:rPr lang="en-US" sz="1600" b="1" dirty="0" smtClean="0"/>
            <a:t>Sarena Reid</a:t>
          </a:r>
        </a:p>
        <a:p>
          <a:r>
            <a:rPr lang="en-US" sz="1100" dirty="0" smtClean="0"/>
            <a:t>New supplier requests</a:t>
          </a:r>
        </a:p>
        <a:p>
          <a:r>
            <a:rPr lang="en-US" sz="1100" dirty="0" smtClean="0"/>
            <a:t>Requests for payments</a:t>
          </a:r>
        </a:p>
      </dgm:t>
    </dgm:pt>
    <dgm:pt modelId="{5BCDB10A-E5CE-4731-AE6A-32AF42CB3306}" type="parTrans" cxnId="{C81BEE52-9382-40B1-8E2B-8E4741747649}">
      <dgm:prSet/>
      <dgm:spPr/>
      <dgm:t>
        <a:bodyPr/>
        <a:lstStyle/>
        <a:p>
          <a:endParaRPr lang="en-US"/>
        </a:p>
      </dgm:t>
    </dgm:pt>
    <dgm:pt modelId="{E05F7A85-882C-4FFA-B285-8ED4B9589AE5}" type="sibTrans" cxnId="{C81BEE52-9382-40B1-8E2B-8E4741747649}">
      <dgm:prSet/>
      <dgm:spPr/>
      <dgm:t>
        <a:bodyPr/>
        <a:lstStyle/>
        <a:p>
          <a:endParaRPr lang="en-US"/>
        </a:p>
      </dgm:t>
    </dgm:pt>
    <dgm:pt modelId="{47B1612F-C99E-4016-9308-41C53DF935D6}">
      <dgm:prSet custT="1"/>
      <dgm:spPr/>
      <dgm:t>
        <a:bodyPr/>
        <a:lstStyle/>
        <a:p>
          <a:pPr>
            <a:lnSpc>
              <a:spcPct val="100000"/>
            </a:lnSpc>
          </a:pPr>
          <a:r>
            <a:rPr lang="en-US" sz="1600" b="1" dirty="0" smtClean="0"/>
            <a:t>Sharon</a:t>
          </a:r>
          <a:r>
            <a:rPr lang="en-US" sz="1100" dirty="0" smtClean="0"/>
            <a:t> </a:t>
          </a:r>
          <a:r>
            <a:rPr lang="en-US" sz="1600" b="1" dirty="0" smtClean="0"/>
            <a:t>Wallace</a:t>
          </a:r>
        </a:p>
        <a:p>
          <a:pPr>
            <a:lnSpc>
              <a:spcPct val="100000"/>
            </a:lnSpc>
          </a:pPr>
          <a:r>
            <a:rPr lang="en-US" sz="1100" dirty="0" smtClean="0"/>
            <a:t>AFRC</a:t>
          </a:r>
        </a:p>
        <a:p>
          <a:pPr>
            <a:lnSpc>
              <a:spcPct val="90000"/>
            </a:lnSpc>
          </a:pPr>
          <a:endParaRPr lang="en-US" sz="1100" dirty="0"/>
        </a:p>
      </dgm:t>
    </dgm:pt>
    <dgm:pt modelId="{B2FBFF2E-17C8-4FE1-8291-1B1FBE1577BA}" type="parTrans" cxnId="{52BF9D71-A684-4D0F-AD04-7CB000FC6F73}">
      <dgm:prSet/>
      <dgm:spPr/>
      <dgm:t>
        <a:bodyPr/>
        <a:lstStyle/>
        <a:p>
          <a:endParaRPr lang="en-US"/>
        </a:p>
      </dgm:t>
    </dgm:pt>
    <dgm:pt modelId="{BA1B6A51-697F-423D-A8C3-C13A85ABBCE0}" type="sibTrans" cxnId="{52BF9D71-A684-4D0F-AD04-7CB000FC6F73}">
      <dgm:prSet/>
      <dgm:spPr/>
      <dgm:t>
        <a:bodyPr/>
        <a:lstStyle/>
        <a:p>
          <a:endParaRPr lang="en-US"/>
        </a:p>
      </dgm:t>
    </dgm:pt>
    <dgm:pt modelId="{E892684C-9046-44BB-8726-10184993133A}">
      <dgm:prSet custT="1"/>
      <dgm:spPr/>
      <dgm:t>
        <a:bodyPr/>
        <a:lstStyle/>
        <a:p>
          <a:r>
            <a:rPr lang="en-US" sz="1400" b="1" dirty="0" smtClean="0"/>
            <a:t>Kimberley</a:t>
          </a:r>
          <a:r>
            <a:rPr lang="en-US" sz="1400" dirty="0" smtClean="0"/>
            <a:t> </a:t>
          </a:r>
          <a:r>
            <a:rPr lang="en-US" sz="1400" b="1" dirty="0" smtClean="0"/>
            <a:t>McNee</a:t>
          </a:r>
        </a:p>
        <a:p>
          <a:r>
            <a:rPr lang="en-US" sz="900" dirty="0" smtClean="0"/>
            <a:t>Furniture</a:t>
          </a:r>
        </a:p>
        <a:p>
          <a:r>
            <a:rPr lang="en-US" sz="900" dirty="0" smtClean="0"/>
            <a:t>Safety and Security</a:t>
          </a:r>
        </a:p>
        <a:p>
          <a:r>
            <a:rPr lang="en-US" sz="900" dirty="0" smtClean="0"/>
            <a:t>Utilities</a:t>
          </a:r>
        </a:p>
      </dgm:t>
    </dgm:pt>
    <dgm:pt modelId="{FF6B86F2-53D3-45D4-9498-825C741514CA}" type="parTrans" cxnId="{35DD0486-2244-4DEA-B47A-867DA2B33A00}">
      <dgm:prSet/>
      <dgm:spPr/>
      <dgm:t>
        <a:bodyPr/>
        <a:lstStyle/>
        <a:p>
          <a:endParaRPr lang="en-US"/>
        </a:p>
      </dgm:t>
    </dgm:pt>
    <dgm:pt modelId="{6F937E5D-6E44-435E-9040-86C24634D848}" type="sibTrans" cxnId="{35DD0486-2244-4DEA-B47A-867DA2B33A00}">
      <dgm:prSet/>
      <dgm:spPr/>
      <dgm:t>
        <a:bodyPr/>
        <a:lstStyle/>
        <a:p>
          <a:endParaRPr lang="en-US"/>
        </a:p>
      </dgm:t>
    </dgm:pt>
    <dgm:pt modelId="{7D471E74-44A6-4F85-ADE4-4D6C3BB4FA74}">
      <dgm:prSet custT="1"/>
      <dgm:spPr/>
      <dgm:t>
        <a:bodyPr/>
        <a:lstStyle/>
        <a:p>
          <a:r>
            <a:rPr lang="en-US" sz="1600" b="1" dirty="0" smtClean="0"/>
            <a:t>Maureen</a:t>
          </a:r>
          <a:r>
            <a:rPr lang="en-US" sz="1100" dirty="0" smtClean="0"/>
            <a:t> </a:t>
          </a:r>
          <a:r>
            <a:rPr lang="en-US" sz="1600" b="1" dirty="0" smtClean="0"/>
            <a:t>McMillan</a:t>
          </a:r>
        </a:p>
        <a:p>
          <a:r>
            <a:rPr lang="en-US" sz="1100" dirty="0" smtClean="0"/>
            <a:t>Catering, Hard FM</a:t>
          </a:r>
        </a:p>
        <a:p>
          <a:r>
            <a:rPr lang="en-US" sz="1100" dirty="0" smtClean="0"/>
            <a:t>Soft FM</a:t>
          </a:r>
          <a:endParaRPr lang="en-US" sz="1100" dirty="0"/>
        </a:p>
      </dgm:t>
    </dgm:pt>
    <dgm:pt modelId="{C9F870F6-4337-4EBC-8C7D-C60F3AAA6F95}" type="parTrans" cxnId="{1C673D3A-8D49-468C-9069-24EC582DCFCD}">
      <dgm:prSet/>
      <dgm:spPr/>
      <dgm:t>
        <a:bodyPr/>
        <a:lstStyle/>
        <a:p>
          <a:endParaRPr lang="en-US"/>
        </a:p>
      </dgm:t>
    </dgm:pt>
    <dgm:pt modelId="{E0369E7D-774A-4ACD-A819-86FB805EA987}" type="sibTrans" cxnId="{1C673D3A-8D49-468C-9069-24EC582DCFCD}">
      <dgm:prSet/>
      <dgm:spPr/>
      <dgm:t>
        <a:bodyPr/>
        <a:lstStyle/>
        <a:p>
          <a:endParaRPr lang="en-US"/>
        </a:p>
      </dgm:t>
    </dgm:pt>
    <dgm:pt modelId="{1B2F1B64-6954-4529-AE9B-A4080349C70A}">
      <dgm:prSet custT="1"/>
      <dgm:spPr/>
      <dgm:t>
        <a:bodyPr/>
        <a:lstStyle/>
        <a:p>
          <a:r>
            <a:rPr lang="en-US" sz="1700" b="1" dirty="0" smtClean="0"/>
            <a:t>Neil</a:t>
          </a:r>
          <a:r>
            <a:rPr lang="en-US" sz="1700" dirty="0" smtClean="0"/>
            <a:t> </a:t>
          </a:r>
          <a:r>
            <a:rPr lang="en-US" sz="1700" b="1" dirty="0" smtClean="0"/>
            <a:t>Grant</a:t>
          </a:r>
        </a:p>
        <a:p>
          <a:r>
            <a:rPr lang="en-US" sz="900" dirty="0" smtClean="0"/>
            <a:t>IS</a:t>
          </a:r>
        </a:p>
        <a:p>
          <a:r>
            <a:rPr lang="en-US" sz="900" dirty="0" smtClean="0"/>
            <a:t>Hardware </a:t>
          </a:r>
          <a:r>
            <a:rPr lang="en-US" sz="900" dirty="0" err="1" smtClean="0"/>
            <a:t>inclu</a:t>
          </a:r>
          <a:r>
            <a:rPr lang="en-US" sz="900" dirty="0" smtClean="0"/>
            <a:t> MFD</a:t>
          </a:r>
        </a:p>
        <a:p>
          <a:r>
            <a:rPr lang="en-US" sz="900" dirty="0" smtClean="0"/>
            <a:t>Software</a:t>
          </a:r>
        </a:p>
        <a:p>
          <a:r>
            <a:rPr lang="en-US" sz="900" dirty="0" smtClean="0"/>
            <a:t>Telecoms</a:t>
          </a:r>
        </a:p>
      </dgm:t>
    </dgm:pt>
    <dgm:pt modelId="{49982265-EED1-4817-8ED2-45FF7F1E5D11}" type="parTrans" cxnId="{45A99222-8729-45CA-AF24-38AFFA8B4C7F}">
      <dgm:prSet/>
      <dgm:spPr/>
      <dgm:t>
        <a:bodyPr/>
        <a:lstStyle/>
        <a:p>
          <a:endParaRPr lang="en-US"/>
        </a:p>
      </dgm:t>
    </dgm:pt>
    <dgm:pt modelId="{1A62B98A-4E5C-4057-928A-92B0F1C057F5}" type="sibTrans" cxnId="{45A99222-8729-45CA-AF24-38AFFA8B4C7F}">
      <dgm:prSet/>
      <dgm:spPr/>
      <dgm:t>
        <a:bodyPr/>
        <a:lstStyle/>
        <a:p>
          <a:endParaRPr lang="en-US"/>
        </a:p>
      </dgm:t>
    </dgm:pt>
    <dgm:pt modelId="{18D8EAC5-8944-4FDF-832B-FACF34B050A9}" type="pres">
      <dgm:prSet presAssocID="{871BD80F-7413-4A19-A360-CCE5DFB90401}" presName="mainComposite" presStyleCnt="0">
        <dgm:presLayoutVars>
          <dgm:chPref val="1"/>
          <dgm:dir/>
          <dgm:animOne val="branch"/>
          <dgm:animLvl val="lvl"/>
          <dgm:resizeHandles val="exact"/>
        </dgm:presLayoutVars>
      </dgm:prSet>
      <dgm:spPr/>
      <dgm:t>
        <a:bodyPr/>
        <a:lstStyle/>
        <a:p>
          <a:endParaRPr lang="en-US"/>
        </a:p>
      </dgm:t>
    </dgm:pt>
    <dgm:pt modelId="{7973E902-2F29-4C6E-9FC6-2AEEBE1670BE}" type="pres">
      <dgm:prSet presAssocID="{871BD80F-7413-4A19-A360-CCE5DFB90401}" presName="hierFlow" presStyleCnt="0"/>
      <dgm:spPr/>
      <dgm:t>
        <a:bodyPr/>
        <a:lstStyle/>
        <a:p>
          <a:endParaRPr lang="en-US"/>
        </a:p>
      </dgm:t>
    </dgm:pt>
    <dgm:pt modelId="{9A474673-64AA-4A7D-9B7E-610F55C8E231}" type="pres">
      <dgm:prSet presAssocID="{871BD80F-7413-4A19-A360-CCE5DFB90401}" presName="hierChild1" presStyleCnt="0">
        <dgm:presLayoutVars>
          <dgm:chPref val="1"/>
          <dgm:animOne val="branch"/>
          <dgm:animLvl val="lvl"/>
        </dgm:presLayoutVars>
      </dgm:prSet>
      <dgm:spPr/>
      <dgm:t>
        <a:bodyPr/>
        <a:lstStyle/>
        <a:p>
          <a:endParaRPr lang="en-US"/>
        </a:p>
      </dgm:t>
    </dgm:pt>
    <dgm:pt modelId="{7C0F9BA4-4007-4D1F-9767-3E4F7FCD063C}" type="pres">
      <dgm:prSet presAssocID="{F3DC196D-8535-4016-8FF5-9C2DF247738C}" presName="Name14" presStyleCnt="0"/>
      <dgm:spPr/>
      <dgm:t>
        <a:bodyPr/>
        <a:lstStyle/>
        <a:p>
          <a:endParaRPr lang="en-US"/>
        </a:p>
      </dgm:t>
    </dgm:pt>
    <dgm:pt modelId="{A602BC09-894E-4130-99F5-2A45D241FDA3}" type="pres">
      <dgm:prSet presAssocID="{F3DC196D-8535-4016-8FF5-9C2DF247738C}" presName="level1Shape" presStyleLbl="node0" presStyleIdx="0" presStyleCnt="1" custLinFactNeighborX="40642" custLinFactNeighborY="-31636">
        <dgm:presLayoutVars>
          <dgm:chPref val="3"/>
        </dgm:presLayoutVars>
      </dgm:prSet>
      <dgm:spPr/>
      <dgm:t>
        <a:bodyPr/>
        <a:lstStyle/>
        <a:p>
          <a:endParaRPr lang="en-US"/>
        </a:p>
      </dgm:t>
    </dgm:pt>
    <dgm:pt modelId="{E10B978B-1AFF-4599-A7CE-1A6A940655B9}" type="pres">
      <dgm:prSet presAssocID="{F3DC196D-8535-4016-8FF5-9C2DF247738C}" presName="hierChild2" presStyleCnt="0"/>
      <dgm:spPr/>
      <dgm:t>
        <a:bodyPr/>
        <a:lstStyle/>
        <a:p>
          <a:endParaRPr lang="en-US"/>
        </a:p>
      </dgm:t>
    </dgm:pt>
    <dgm:pt modelId="{E06A3619-870B-42D6-A597-C8FEAEA7FDA7}" type="pres">
      <dgm:prSet presAssocID="{B2FBFF2E-17C8-4FE1-8291-1B1FBE1577BA}" presName="Name19" presStyleLbl="parChTrans1D2" presStyleIdx="0" presStyleCnt="3"/>
      <dgm:spPr/>
      <dgm:t>
        <a:bodyPr/>
        <a:lstStyle/>
        <a:p>
          <a:endParaRPr lang="en-US"/>
        </a:p>
      </dgm:t>
    </dgm:pt>
    <dgm:pt modelId="{2A0B444C-C192-47E1-9C08-39EE563C765C}" type="pres">
      <dgm:prSet presAssocID="{47B1612F-C99E-4016-9308-41C53DF935D6}" presName="Name21" presStyleCnt="0"/>
      <dgm:spPr/>
    </dgm:pt>
    <dgm:pt modelId="{32FEECF6-340B-4E77-B4BF-376A741942B0}" type="pres">
      <dgm:prSet presAssocID="{47B1612F-C99E-4016-9308-41C53DF935D6}" presName="level2Shape" presStyleLbl="node2" presStyleIdx="0" presStyleCnt="3" custLinFactNeighborX="64798" custLinFactNeighborY="-44228"/>
      <dgm:spPr/>
      <dgm:t>
        <a:bodyPr/>
        <a:lstStyle/>
        <a:p>
          <a:endParaRPr lang="en-US"/>
        </a:p>
      </dgm:t>
    </dgm:pt>
    <dgm:pt modelId="{AD4B2AB1-DDD9-490C-B0E8-D70B472E162C}" type="pres">
      <dgm:prSet presAssocID="{47B1612F-C99E-4016-9308-41C53DF935D6}" presName="hierChild3" presStyleCnt="0"/>
      <dgm:spPr/>
    </dgm:pt>
    <dgm:pt modelId="{E4F344BC-63CE-4427-9CFC-D4AA69A2CEC7}" type="pres">
      <dgm:prSet presAssocID="{0AB37D34-A6B8-40E0-BD4F-86516485C1F7}" presName="Name19" presStyleLbl="parChTrans1D2" presStyleIdx="1" presStyleCnt="3"/>
      <dgm:spPr/>
      <dgm:t>
        <a:bodyPr/>
        <a:lstStyle/>
        <a:p>
          <a:endParaRPr lang="en-US"/>
        </a:p>
      </dgm:t>
    </dgm:pt>
    <dgm:pt modelId="{8FD78E41-04B8-408D-91CF-C5434C2BF8EF}" type="pres">
      <dgm:prSet presAssocID="{41FF2680-6440-466D-8382-454FA22EBB1E}" presName="Name21" presStyleCnt="0"/>
      <dgm:spPr/>
      <dgm:t>
        <a:bodyPr/>
        <a:lstStyle/>
        <a:p>
          <a:endParaRPr lang="en-US"/>
        </a:p>
      </dgm:t>
    </dgm:pt>
    <dgm:pt modelId="{374B0D4F-4C74-48C4-BBFB-8CDA1A7AE1BA}" type="pres">
      <dgm:prSet presAssocID="{41FF2680-6440-466D-8382-454FA22EBB1E}" presName="level2Shape" presStyleLbl="node2" presStyleIdx="1" presStyleCnt="3" custLinFactNeighborX="93997" custLinFactNeighborY="-38666"/>
      <dgm:spPr/>
      <dgm:t>
        <a:bodyPr/>
        <a:lstStyle/>
        <a:p>
          <a:endParaRPr lang="en-US"/>
        </a:p>
      </dgm:t>
    </dgm:pt>
    <dgm:pt modelId="{408DCF8F-4CF7-4880-9B23-D7C085B3E0BE}" type="pres">
      <dgm:prSet presAssocID="{41FF2680-6440-466D-8382-454FA22EBB1E}" presName="hierChild3" presStyleCnt="0"/>
      <dgm:spPr/>
      <dgm:t>
        <a:bodyPr/>
        <a:lstStyle/>
        <a:p>
          <a:endParaRPr lang="en-US"/>
        </a:p>
      </dgm:t>
    </dgm:pt>
    <dgm:pt modelId="{17FC7218-E140-4A92-B8A2-4798405A176E}" type="pres">
      <dgm:prSet presAssocID="{C9F870F6-4337-4EBC-8C7D-C60F3AAA6F95}" presName="Name19" presStyleLbl="parChTrans1D3" presStyleIdx="0" presStyleCnt="5"/>
      <dgm:spPr/>
      <dgm:t>
        <a:bodyPr/>
        <a:lstStyle/>
        <a:p>
          <a:endParaRPr lang="en-US"/>
        </a:p>
      </dgm:t>
    </dgm:pt>
    <dgm:pt modelId="{E4C26CA8-6A7E-4CEE-A618-C3DC1811AD14}" type="pres">
      <dgm:prSet presAssocID="{7D471E74-44A6-4F85-ADE4-4D6C3BB4FA74}" presName="Name21" presStyleCnt="0"/>
      <dgm:spPr/>
    </dgm:pt>
    <dgm:pt modelId="{2E0E2615-B77F-459E-81A5-9864CEDB0CA7}" type="pres">
      <dgm:prSet presAssocID="{7D471E74-44A6-4F85-ADE4-4D6C3BB4FA74}" presName="level2Shape" presStyleLbl="node3" presStyleIdx="0" presStyleCnt="5" custLinFactNeighborX="-858" custLinFactNeighborY="39538"/>
      <dgm:spPr/>
      <dgm:t>
        <a:bodyPr/>
        <a:lstStyle/>
        <a:p>
          <a:endParaRPr lang="en-US"/>
        </a:p>
      </dgm:t>
    </dgm:pt>
    <dgm:pt modelId="{EA338BBF-3AD6-4B27-871A-6293EE046846}" type="pres">
      <dgm:prSet presAssocID="{7D471E74-44A6-4F85-ADE4-4D6C3BB4FA74}" presName="hierChild3" presStyleCnt="0"/>
      <dgm:spPr/>
    </dgm:pt>
    <dgm:pt modelId="{154B5B06-4E82-43C8-A1B4-F61E8B2BB0E3}" type="pres">
      <dgm:prSet presAssocID="{D3BC9956-2810-46A0-A8C0-CFB78031D05C}" presName="Name19" presStyleLbl="parChTrans1D3" presStyleIdx="1" presStyleCnt="5"/>
      <dgm:spPr/>
      <dgm:t>
        <a:bodyPr/>
        <a:lstStyle/>
        <a:p>
          <a:endParaRPr lang="en-US"/>
        </a:p>
      </dgm:t>
    </dgm:pt>
    <dgm:pt modelId="{8E33F5D2-81D1-4172-8714-ECAB39DB7A80}" type="pres">
      <dgm:prSet presAssocID="{0B497A22-FBC4-44C4-A3D1-6653EC7CF01C}" presName="Name21" presStyleCnt="0"/>
      <dgm:spPr/>
    </dgm:pt>
    <dgm:pt modelId="{F1BEAB26-7524-496E-80BF-933616070C12}" type="pres">
      <dgm:prSet presAssocID="{0B497A22-FBC4-44C4-A3D1-6653EC7CF01C}" presName="level2Shape" presStyleLbl="node3" presStyleIdx="1" presStyleCnt="5" custScaleX="98134" custScaleY="97418" custLinFactNeighborX="-5775" custLinFactNeighborY="39448"/>
      <dgm:spPr/>
      <dgm:t>
        <a:bodyPr/>
        <a:lstStyle/>
        <a:p>
          <a:endParaRPr lang="en-US"/>
        </a:p>
      </dgm:t>
    </dgm:pt>
    <dgm:pt modelId="{5F01D8CC-C1B2-4245-9655-DFAA48B2A51B}" type="pres">
      <dgm:prSet presAssocID="{0B497A22-FBC4-44C4-A3D1-6653EC7CF01C}" presName="hierChild3" presStyleCnt="0"/>
      <dgm:spPr/>
    </dgm:pt>
    <dgm:pt modelId="{DBEBE159-9775-4E53-AF34-5275274522B3}" type="pres">
      <dgm:prSet presAssocID="{FF6B86F2-53D3-45D4-9498-825C741514CA}" presName="Name19" presStyleLbl="parChTrans1D4" presStyleIdx="0" presStyleCnt="3"/>
      <dgm:spPr/>
      <dgm:t>
        <a:bodyPr/>
        <a:lstStyle/>
        <a:p>
          <a:endParaRPr lang="en-US"/>
        </a:p>
      </dgm:t>
    </dgm:pt>
    <dgm:pt modelId="{2EF28729-F9B6-4181-AFCD-A2AD85B137B0}" type="pres">
      <dgm:prSet presAssocID="{E892684C-9046-44BB-8726-10184993133A}" presName="Name21" presStyleCnt="0"/>
      <dgm:spPr/>
    </dgm:pt>
    <dgm:pt modelId="{F55AA12A-9E00-4987-B57B-F2D8106A5A87}" type="pres">
      <dgm:prSet presAssocID="{E892684C-9046-44BB-8726-10184993133A}" presName="level2Shape" presStyleLbl="node4" presStyleIdx="0" presStyleCnt="3" custLinFactNeighborX="-2391" custLinFactNeighborY="8367"/>
      <dgm:spPr/>
      <dgm:t>
        <a:bodyPr/>
        <a:lstStyle/>
        <a:p>
          <a:endParaRPr lang="en-US"/>
        </a:p>
      </dgm:t>
    </dgm:pt>
    <dgm:pt modelId="{1775D40D-1733-4623-B7ED-D73A8CD6BEA7}" type="pres">
      <dgm:prSet presAssocID="{E892684C-9046-44BB-8726-10184993133A}" presName="hierChild3" presStyleCnt="0"/>
      <dgm:spPr/>
    </dgm:pt>
    <dgm:pt modelId="{0FDF42FF-ABAE-4E9F-97EC-011DD8351795}" type="pres">
      <dgm:prSet presAssocID="{40E5877C-5FCC-43AC-9E3F-01891D995447}" presName="Name19" presStyleLbl="parChTrans1D2" presStyleIdx="2" presStyleCnt="3"/>
      <dgm:spPr/>
      <dgm:t>
        <a:bodyPr/>
        <a:lstStyle/>
        <a:p>
          <a:endParaRPr lang="en-US"/>
        </a:p>
      </dgm:t>
    </dgm:pt>
    <dgm:pt modelId="{FB208F4A-D632-4E9F-ABCC-79096CCC242F}" type="pres">
      <dgm:prSet presAssocID="{A2EDB319-D13A-418E-9F2E-EE6F31753413}" presName="Name21" presStyleCnt="0"/>
      <dgm:spPr/>
      <dgm:t>
        <a:bodyPr/>
        <a:lstStyle/>
        <a:p>
          <a:endParaRPr lang="en-US"/>
        </a:p>
      </dgm:t>
    </dgm:pt>
    <dgm:pt modelId="{86172852-3AC4-4A71-8E09-07A811083D71}" type="pres">
      <dgm:prSet presAssocID="{A2EDB319-D13A-418E-9F2E-EE6F31753413}" presName="level2Shape" presStyleLbl="node2" presStyleIdx="2" presStyleCnt="3" custLinFactNeighborX="-85270" custLinFactNeighborY="-43033"/>
      <dgm:spPr/>
      <dgm:t>
        <a:bodyPr/>
        <a:lstStyle/>
        <a:p>
          <a:endParaRPr lang="en-US"/>
        </a:p>
      </dgm:t>
    </dgm:pt>
    <dgm:pt modelId="{3F2811AA-B082-478F-AC91-3AD1AF519EDF}" type="pres">
      <dgm:prSet presAssocID="{A2EDB319-D13A-418E-9F2E-EE6F31753413}" presName="hierChild3" presStyleCnt="0"/>
      <dgm:spPr/>
      <dgm:t>
        <a:bodyPr/>
        <a:lstStyle/>
        <a:p>
          <a:endParaRPr lang="en-US"/>
        </a:p>
      </dgm:t>
    </dgm:pt>
    <dgm:pt modelId="{9D42AE56-C6EC-423D-9E09-5E0814A52A5C}" type="pres">
      <dgm:prSet presAssocID="{D6BA0E8C-1A93-421A-BA81-F1E2ADBBEA58}" presName="Name19" presStyleLbl="parChTrans1D3" presStyleIdx="2" presStyleCnt="5"/>
      <dgm:spPr/>
      <dgm:t>
        <a:bodyPr/>
        <a:lstStyle/>
        <a:p>
          <a:endParaRPr lang="en-US"/>
        </a:p>
      </dgm:t>
    </dgm:pt>
    <dgm:pt modelId="{912171D5-F894-439F-8EA7-8A91249DD142}" type="pres">
      <dgm:prSet presAssocID="{E1F039BF-582B-4239-B492-ED48E1B3EFDD}" presName="Name21" presStyleCnt="0"/>
      <dgm:spPr/>
      <dgm:t>
        <a:bodyPr/>
        <a:lstStyle/>
        <a:p>
          <a:endParaRPr lang="en-US"/>
        </a:p>
      </dgm:t>
    </dgm:pt>
    <dgm:pt modelId="{CC61B57B-8252-438F-A5FB-F014E93F3254}" type="pres">
      <dgm:prSet presAssocID="{E1F039BF-582B-4239-B492-ED48E1B3EFDD}" presName="level2Shape" presStyleLbl="node3" presStyleIdx="2" presStyleCnt="5" custLinFactNeighborX="-1346" custLinFactNeighborY="38967"/>
      <dgm:spPr/>
      <dgm:t>
        <a:bodyPr/>
        <a:lstStyle/>
        <a:p>
          <a:endParaRPr lang="en-US"/>
        </a:p>
      </dgm:t>
    </dgm:pt>
    <dgm:pt modelId="{9D77FD13-0066-4998-A897-F00753779641}" type="pres">
      <dgm:prSet presAssocID="{E1F039BF-582B-4239-B492-ED48E1B3EFDD}" presName="hierChild3" presStyleCnt="0"/>
      <dgm:spPr/>
      <dgm:t>
        <a:bodyPr/>
        <a:lstStyle/>
        <a:p>
          <a:endParaRPr lang="en-US"/>
        </a:p>
      </dgm:t>
    </dgm:pt>
    <dgm:pt modelId="{D0B0B625-3067-4DF3-97A5-1ABC9C2B3D3A}" type="pres">
      <dgm:prSet presAssocID="{57AEEC78-2BE6-4F19-B22F-4977E9EA0B97}" presName="Name19" presStyleLbl="parChTrans1D4" presStyleIdx="1" presStyleCnt="3"/>
      <dgm:spPr/>
      <dgm:t>
        <a:bodyPr/>
        <a:lstStyle/>
        <a:p>
          <a:endParaRPr lang="en-US"/>
        </a:p>
      </dgm:t>
    </dgm:pt>
    <dgm:pt modelId="{A061D9E3-FFE4-41C0-BFA8-7D79E5EDF178}" type="pres">
      <dgm:prSet presAssocID="{EDB8631D-31CC-4EC1-B0B2-4C0ED70FDC30}" presName="Name21" presStyleCnt="0"/>
      <dgm:spPr/>
      <dgm:t>
        <a:bodyPr/>
        <a:lstStyle/>
        <a:p>
          <a:endParaRPr lang="en-US"/>
        </a:p>
      </dgm:t>
    </dgm:pt>
    <dgm:pt modelId="{0DD3812E-F7DA-44A7-8A7F-8685B49056C9}" type="pres">
      <dgm:prSet presAssocID="{EDB8631D-31CC-4EC1-B0B2-4C0ED70FDC30}" presName="level2Shape" presStyleLbl="node4" presStyleIdx="1" presStyleCnt="3" custLinFactNeighborX="-392" custLinFactNeighborY="15148"/>
      <dgm:spPr/>
      <dgm:t>
        <a:bodyPr/>
        <a:lstStyle/>
        <a:p>
          <a:endParaRPr lang="en-US"/>
        </a:p>
      </dgm:t>
    </dgm:pt>
    <dgm:pt modelId="{3E291F48-86BA-4C13-9672-102DF75384CB}" type="pres">
      <dgm:prSet presAssocID="{EDB8631D-31CC-4EC1-B0B2-4C0ED70FDC30}" presName="hierChild3" presStyleCnt="0"/>
      <dgm:spPr/>
      <dgm:t>
        <a:bodyPr/>
        <a:lstStyle/>
        <a:p>
          <a:endParaRPr lang="en-US"/>
        </a:p>
      </dgm:t>
    </dgm:pt>
    <dgm:pt modelId="{715C92C9-17AD-4C30-8DB5-7E700D448D2B}" type="pres">
      <dgm:prSet presAssocID="{49982265-EED1-4817-8ED2-45FF7F1E5D11}" presName="Name19" presStyleLbl="parChTrans1D3" presStyleIdx="3" presStyleCnt="5"/>
      <dgm:spPr/>
      <dgm:t>
        <a:bodyPr/>
        <a:lstStyle/>
        <a:p>
          <a:endParaRPr lang="en-US"/>
        </a:p>
      </dgm:t>
    </dgm:pt>
    <dgm:pt modelId="{08FD3DBB-DDCE-4B75-B644-52C9995265B2}" type="pres">
      <dgm:prSet presAssocID="{1B2F1B64-6954-4529-AE9B-A4080349C70A}" presName="Name21" presStyleCnt="0"/>
      <dgm:spPr/>
    </dgm:pt>
    <dgm:pt modelId="{73DC6D3D-FC66-4C31-88CC-976812271DC7}" type="pres">
      <dgm:prSet presAssocID="{1B2F1B64-6954-4529-AE9B-A4080349C70A}" presName="level2Shape" presStyleLbl="node3" presStyleIdx="3" presStyleCnt="5" custLinFactX="-31490" custLinFactNeighborX="-100000" custLinFactNeighborY="-68136"/>
      <dgm:spPr/>
      <dgm:t>
        <a:bodyPr/>
        <a:lstStyle/>
        <a:p>
          <a:endParaRPr lang="en-US"/>
        </a:p>
      </dgm:t>
    </dgm:pt>
    <dgm:pt modelId="{8133080A-04CA-4A8E-AB55-0329589BF879}" type="pres">
      <dgm:prSet presAssocID="{1B2F1B64-6954-4529-AE9B-A4080349C70A}" presName="hierChild3" presStyleCnt="0"/>
      <dgm:spPr/>
    </dgm:pt>
    <dgm:pt modelId="{2E4127C5-E8BB-4D1D-948C-5414CFB4720D}" type="pres">
      <dgm:prSet presAssocID="{7B665A7C-2DDB-4E5E-8E12-C41A115D9AD9}" presName="Name19" presStyleLbl="parChTrans1D3" presStyleIdx="4" presStyleCnt="5"/>
      <dgm:spPr/>
      <dgm:t>
        <a:bodyPr/>
        <a:lstStyle/>
        <a:p>
          <a:endParaRPr lang="en-US"/>
        </a:p>
      </dgm:t>
    </dgm:pt>
    <dgm:pt modelId="{74D4185D-449C-47E2-891A-09459E341651}" type="pres">
      <dgm:prSet presAssocID="{378BA122-FBB4-482E-A4A8-8B50E0A5F003}" presName="Name21" presStyleCnt="0"/>
      <dgm:spPr/>
    </dgm:pt>
    <dgm:pt modelId="{38C4DA6C-63D8-43A9-9957-DB183AC1C819}" type="pres">
      <dgm:prSet presAssocID="{378BA122-FBB4-482E-A4A8-8B50E0A5F003}" presName="level2Shape" presStyleLbl="node3" presStyleIdx="4" presStyleCnt="5" custLinFactX="-30608" custLinFactNeighborX="-100000" custLinFactNeighborY="-65895"/>
      <dgm:spPr/>
      <dgm:t>
        <a:bodyPr/>
        <a:lstStyle/>
        <a:p>
          <a:endParaRPr lang="en-US"/>
        </a:p>
      </dgm:t>
    </dgm:pt>
    <dgm:pt modelId="{E2A3B735-3723-401F-9E56-3AD80C7FBBDF}" type="pres">
      <dgm:prSet presAssocID="{378BA122-FBB4-482E-A4A8-8B50E0A5F003}" presName="hierChild3" presStyleCnt="0"/>
      <dgm:spPr/>
    </dgm:pt>
    <dgm:pt modelId="{B9DF6A89-6873-4E5F-905D-BBFAEED913E0}" type="pres">
      <dgm:prSet presAssocID="{5BCDB10A-E5CE-4731-AE6A-32AF42CB3306}" presName="Name19" presStyleLbl="parChTrans1D4" presStyleIdx="2" presStyleCnt="3"/>
      <dgm:spPr/>
      <dgm:t>
        <a:bodyPr/>
        <a:lstStyle/>
        <a:p>
          <a:endParaRPr lang="en-US"/>
        </a:p>
      </dgm:t>
    </dgm:pt>
    <dgm:pt modelId="{56D72475-96A9-4C18-9587-85A5B9E129AF}" type="pres">
      <dgm:prSet presAssocID="{6F4630A4-2A5D-43DE-A60C-95D4010D364C}" presName="Name21" presStyleCnt="0"/>
      <dgm:spPr/>
    </dgm:pt>
    <dgm:pt modelId="{0111433A-6EB4-4FCF-AA96-65B20A899C0C}" type="pres">
      <dgm:prSet presAssocID="{6F4630A4-2A5D-43DE-A60C-95D4010D364C}" presName="level2Shape" presStyleLbl="node4" presStyleIdx="2" presStyleCnt="3" custScaleY="105967" custLinFactX="-29763" custLinFactNeighborX="-100000" custLinFactNeighborY="-72842"/>
      <dgm:spPr/>
      <dgm:t>
        <a:bodyPr/>
        <a:lstStyle/>
        <a:p>
          <a:endParaRPr lang="en-US"/>
        </a:p>
      </dgm:t>
    </dgm:pt>
    <dgm:pt modelId="{687BC23E-1607-42A1-A1DA-D13170B42261}" type="pres">
      <dgm:prSet presAssocID="{6F4630A4-2A5D-43DE-A60C-95D4010D364C}" presName="hierChild3" presStyleCnt="0"/>
      <dgm:spPr/>
    </dgm:pt>
    <dgm:pt modelId="{654B24A3-0776-4ED8-B450-EA565C6C1269}" type="pres">
      <dgm:prSet presAssocID="{871BD80F-7413-4A19-A360-CCE5DFB90401}" presName="bgShapesFlow" presStyleCnt="0"/>
      <dgm:spPr/>
      <dgm:t>
        <a:bodyPr/>
        <a:lstStyle/>
        <a:p>
          <a:endParaRPr lang="en-US"/>
        </a:p>
      </dgm:t>
    </dgm:pt>
  </dgm:ptLst>
  <dgm:cxnLst>
    <dgm:cxn modelId="{35DD0486-2244-4DEA-B47A-867DA2B33A00}" srcId="{0B497A22-FBC4-44C4-A3D1-6653EC7CF01C}" destId="{E892684C-9046-44BB-8726-10184993133A}" srcOrd="0" destOrd="0" parTransId="{FF6B86F2-53D3-45D4-9498-825C741514CA}" sibTransId="{6F937E5D-6E44-435E-9040-86C24634D848}"/>
    <dgm:cxn modelId="{8123A296-5C93-4966-A4C9-8FEA215D945F}" type="presOf" srcId="{49982265-EED1-4817-8ED2-45FF7F1E5D11}" destId="{715C92C9-17AD-4C30-8DB5-7E700D448D2B}" srcOrd="0" destOrd="0" presId="urn:microsoft.com/office/officeart/2005/8/layout/hierarchy6"/>
    <dgm:cxn modelId="{44F82DCB-FB41-4B15-BD61-5FFA1E71825D}" type="presOf" srcId="{47B1612F-C99E-4016-9308-41C53DF935D6}" destId="{32FEECF6-340B-4E77-B4BF-376A741942B0}" srcOrd="0" destOrd="0" presId="urn:microsoft.com/office/officeart/2005/8/layout/hierarchy6"/>
    <dgm:cxn modelId="{1C673D3A-8D49-468C-9069-24EC582DCFCD}" srcId="{41FF2680-6440-466D-8382-454FA22EBB1E}" destId="{7D471E74-44A6-4F85-ADE4-4D6C3BB4FA74}" srcOrd="0" destOrd="0" parTransId="{C9F870F6-4337-4EBC-8C7D-C60F3AAA6F95}" sibTransId="{E0369E7D-774A-4ACD-A819-86FB805EA987}"/>
    <dgm:cxn modelId="{1D3AEFE8-7316-40AE-A14F-61D189CDB73C}" type="presOf" srcId="{0B497A22-FBC4-44C4-A3D1-6653EC7CF01C}" destId="{F1BEAB26-7524-496E-80BF-933616070C12}" srcOrd="0" destOrd="0" presId="urn:microsoft.com/office/officeart/2005/8/layout/hierarchy6"/>
    <dgm:cxn modelId="{B90595E2-3374-4629-A8D1-912420F8F736}" type="presOf" srcId="{5BCDB10A-E5CE-4731-AE6A-32AF42CB3306}" destId="{B9DF6A89-6873-4E5F-905D-BBFAEED913E0}" srcOrd="0" destOrd="0" presId="urn:microsoft.com/office/officeart/2005/8/layout/hierarchy6"/>
    <dgm:cxn modelId="{45A99222-8729-45CA-AF24-38AFFA8B4C7F}" srcId="{A2EDB319-D13A-418E-9F2E-EE6F31753413}" destId="{1B2F1B64-6954-4529-AE9B-A4080349C70A}" srcOrd="1" destOrd="0" parTransId="{49982265-EED1-4817-8ED2-45FF7F1E5D11}" sibTransId="{1A62B98A-4E5C-4057-928A-92B0F1C057F5}"/>
    <dgm:cxn modelId="{52BF9D71-A684-4D0F-AD04-7CB000FC6F73}" srcId="{F3DC196D-8535-4016-8FF5-9C2DF247738C}" destId="{47B1612F-C99E-4016-9308-41C53DF935D6}" srcOrd="0" destOrd="0" parTransId="{B2FBFF2E-17C8-4FE1-8291-1B1FBE1577BA}" sibTransId="{BA1B6A51-697F-423D-A8C3-C13A85ABBCE0}"/>
    <dgm:cxn modelId="{71CB3D16-7268-4E9E-9134-CD097590F8C4}" type="presOf" srcId="{D6BA0E8C-1A93-421A-BA81-F1E2ADBBEA58}" destId="{9D42AE56-C6EC-423D-9E09-5E0814A52A5C}" srcOrd="0" destOrd="0" presId="urn:microsoft.com/office/officeart/2005/8/layout/hierarchy6"/>
    <dgm:cxn modelId="{F3ED48CD-4B78-425E-92A2-6D97433035BE}" type="presOf" srcId="{7D471E74-44A6-4F85-ADE4-4D6C3BB4FA74}" destId="{2E0E2615-B77F-459E-81A5-9864CEDB0CA7}" srcOrd="0" destOrd="0" presId="urn:microsoft.com/office/officeart/2005/8/layout/hierarchy6"/>
    <dgm:cxn modelId="{430501D8-0031-4966-8544-E1475F39AED8}" type="presOf" srcId="{7B665A7C-2DDB-4E5E-8E12-C41A115D9AD9}" destId="{2E4127C5-E8BB-4D1D-948C-5414CFB4720D}" srcOrd="0" destOrd="0" presId="urn:microsoft.com/office/officeart/2005/8/layout/hierarchy6"/>
    <dgm:cxn modelId="{7E04CEC4-D53D-4697-882B-DE63BA0757BE}" type="presOf" srcId="{0AB37D34-A6B8-40E0-BD4F-86516485C1F7}" destId="{E4F344BC-63CE-4427-9CFC-D4AA69A2CEC7}" srcOrd="0" destOrd="0" presId="urn:microsoft.com/office/officeart/2005/8/layout/hierarchy6"/>
    <dgm:cxn modelId="{032A2C39-372A-45E8-A903-856DBA5C208C}" type="presOf" srcId="{871BD80F-7413-4A19-A360-CCE5DFB90401}" destId="{18D8EAC5-8944-4FDF-832B-FACF34B050A9}" srcOrd="0" destOrd="0" presId="urn:microsoft.com/office/officeart/2005/8/layout/hierarchy6"/>
    <dgm:cxn modelId="{2B5CD4C6-31E5-491C-A80A-8CECA52AF064}" type="presOf" srcId="{EDB8631D-31CC-4EC1-B0B2-4C0ED70FDC30}" destId="{0DD3812E-F7DA-44A7-8A7F-8685B49056C9}" srcOrd="0" destOrd="0" presId="urn:microsoft.com/office/officeart/2005/8/layout/hierarchy6"/>
    <dgm:cxn modelId="{9DB12CAC-718C-4B85-9C2F-1677607671FB}" srcId="{871BD80F-7413-4A19-A360-CCE5DFB90401}" destId="{F3DC196D-8535-4016-8FF5-9C2DF247738C}" srcOrd="0" destOrd="0" parTransId="{39DEBE24-9B80-4528-90DA-7DC4E793FCD6}" sibTransId="{EEDFE523-61A7-4BD1-B151-FF66D86203ED}"/>
    <dgm:cxn modelId="{031FF3BF-77AD-4A75-A396-E71D299EF9CD}" type="presOf" srcId="{378BA122-FBB4-482E-A4A8-8B50E0A5F003}" destId="{38C4DA6C-63D8-43A9-9957-DB183AC1C819}" srcOrd="0" destOrd="0" presId="urn:microsoft.com/office/officeart/2005/8/layout/hierarchy6"/>
    <dgm:cxn modelId="{A44254D7-C395-409A-BB50-2B47EB9ECC20}" srcId="{F3DC196D-8535-4016-8FF5-9C2DF247738C}" destId="{A2EDB319-D13A-418E-9F2E-EE6F31753413}" srcOrd="2" destOrd="0" parTransId="{40E5877C-5FCC-43AC-9E3F-01891D995447}" sibTransId="{4707B160-3AE3-4555-B1A6-177B6653C9D5}"/>
    <dgm:cxn modelId="{ECBCB720-D57F-49B8-9D24-20BE36DA6703}" type="presOf" srcId="{A2EDB319-D13A-418E-9F2E-EE6F31753413}" destId="{86172852-3AC4-4A71-8E09-07A811083D71}" srcOrd="0" destOrd="0" presId="urn:microsoft.com/office/officeart/2005/8/layout/hierarchy6"/>
    <dgm:cxn modelId="{0202DFED-D9F7-4951-B015-C26B5116575A}" type="presOf" srcId="{E892684C-9046-44BB-8726-10184993133A}" destId="{F55AA12A-9E00-4987-B57B-F2D8106A5A87}" srcOrd="0" destOrd="0" presId="urn:microsoft.com/office/officeart/2005/8/layout/hierarchy6"/>
    <dgm:cxn modelId="{417E474D-8ED0-4A56-8506-88210DA7F433}" type="presOf" srcId="{B2FBFF2E-17C8-4FE1-8291-1B1FBE1577BA}" destId="{E06A3619-870B-42D6-A597-C8FEAEA7FDA7}" srcOrd="0" destOrd="0" presId="urn:microsoft.com/office/officeart/2005/8/layout/hierarchy6"/>
    <dgm:cxn modelId="{7AD9C03C-A4B7-49E9-A268-6291D2275C1D}" type="presOf" srcId="{FF6B86F2-53D3-45D4-9498-825C741514CA}" destId="{DBEBE159-9775-4E53-AF34-5275274522B3}" srcOrd="0" destOrd="0" presId="urn:microsoft.com/office/officeart/2005/8/layout/hierarchy6"/>
    <dgm:cxn modelId="{C81BEE52-9382-40B1-8E2B-8E4741747649}" srcId="{378BA122-FBB4-482E-A4A8-8B50E0A5F003}" destId="{6F4630A4-2A5D-43DE-A60C-95D4010D364C}" srcOrd="0" destOrd="0" parTransId="{5BCDB10A-E5CE-4731-AE6A-32AF42CB3306}" sibTransId="{E05F7A85-882C-4FFA-B285-8ED4B9589AE5}"/>
    <dgm:cxn modelId="{AEEB9F96-70EE-4EE5-81DF-A2EF9A87AB34}" srcId="{E1F039BF-582B-4239-B492-ED48E1B3EFDD}" destId="{EDB8631D-31CC-4EC1-B0B2-4C0ED70FDC30}" srcOrd="0" destOrd="0" parTransId="{57AEEC78-2BE6-4F19-B22F-4977E9EA0B97}" sibTransId="{CCDD8705-09BC-4B42-9905-FD794DB02E70}"/>
    <dgm:cxn modelId="{4E29C7A6-44E4-45E5-9D98-DE4D07B1B319}" type="presOf" srcId="{D3BC9956-2810-46A0-A8C0-CFB78031D05C}" destId="{154B5B06-4E82-43C8-A1B4-F61E8B2BB0E3}" srcOrd="0" destOrd="0" presId="urn:microsoft.com/office/officeart/2005/8/layout/hierarchy6"/>
    <dgm:cxn modelId="{77053824-FA9F-4464-A01F-E35B6B3A55BC}" type="presOf" srcId="{41FF2680-6440-466D-8382-454FA22EBB1E}" destId="{374B0D4F-4C74-48C4-BBFB-8CDA1A7AE1BA}" srcOrd="0" destOrd="0" presId="urn:microsoft.com/office/officeart/2005/8/layout/hierarchy6"/>
    <dgm:cxn modelId="{C75C863B-ABE0-4563-A3A0-01CDF4C5E687}" type="presOf" srcId="{F3DC196D-8535-4016-8FF5-9C2DF247738C}" destId="{A602BC09-894E-4130-99F5-2A45D241FDA3}" srcOrd="0" destOrd="0" presId="urn:microsoft.com/office/officeart/2005/8/layout/hierarchy6"/>
    <dgm:cxn modelId="{1B971BAF-BD20-4857-B3B4-49B6D4B172FA}" type="presOf" srcId="{57AEEC78-2BE6-4F19-B22F-4977E9EA0B97}" destId="{D0B0B625-3067-4DF3-97A5-1ABC9C2B3D3A}" srcOrd="0" destOrd="0" presId="urn:microsoft.com/office/officeart/2005/8/layout/hierarchy6"/>
    <dgm:cxn modelId="{CB45FE6D-DF9D-4921-8489-F46E70BD12E5}" type="presOf" srcId="{6F4630A4-2A5D-43DE-A60C-95D4010D364C}" destId="{0111433A-6EB4-4FCF-AA96-65B20A899C0C}" srcOrd="0" destOrd="0" presId="urn:microsoft.com/office/officeart/2005/8/layout/hierarchy6"/>
    <dgm:cxn modelId="{4F8CFA09-565A-4BCB-9B9A-BCBD3C13413A}" type="presOf" srcId="{40E5877C-5FCC-43AC-9E3F-01891D995447}" destId="{0FDF42FF-ABAE-4E9F-97EC-011DD8351795}" srcOrd="0" destOrd="0" presId="urn:microsoft.com/office/officeart/2005/8/layout/hierarchy6"/>
    <dgm:cxn modelId="{B482D355-6414-42CB-B3F9-FC6F0F2527C1}" type="presOf" srcId="{C9F870F6-4337-4EBC-8C7D-C60F3AAA6F95}" destId="{17FC7218-E140-4A92-B8A2-4798405A176E}" srcOrd="0" destOrd="0" presId="urn:microsoft.com/office/officeart/2005/8/layout/hierarchy6"/>
    <dgm:cxn modelId="{16B347D2-A1B0-422C-826C-776049E03A82}" srcId="{A2EDB319-D13A-418E-9F2E-EE6F31753413}" destId="{378BA122-FBB4-482E-A4A8-8B50E0A5F003}" srcOrd="2" destOrd="0" parTransId="{7B665A7C-2DDB-4E5E-8E12-C41A115D9AD9}" sibTransId="{F83B0D55-A37C-4F24-B662-079B929777BF}"/>
    <dgm:cxn modelId="{014BF0C5-0518-4C44-B762-30D546FA5368}" type="presOf" srcId="{1B2F1B64-6954-4529-AE9B-A4080349C70A}" destId="{73DC6D3D-FC66-4C31-88CC-976812271DC7}" srcOrd="0" destOrd="0" presId="urn:microsoft.com/office/officeart/2005/8/layout/hierarchy6"/>
    <dgm:cxn modelId="{F9B5789B-01D4-4377-BC4A-E9827832C587}" type="presOf" srcId="{E1F039BF-582B-4239-B492-ED48E1B3EFDD}" destId="{CC61B57B-8252-438F-A5FB-F014E93F3254}" srcOrd="0" destOrd="0" presId="urn:microsoft.com/office/officeart/2005/8/layout/hierarchy6"/>
    <dgm:cxn modelId="{45A5C71C-2679-4A15-8D0A-FD43C342131C}" srcId="{F3DC196D-8535-4016-8FF5-9C2DF247738C}" destId="{41FF2680-6440-466D-8382-454FA22EBB1E}" srcOrd="1" destOrd="0" parTransId="{0AB37D34-A6B8-40E0-BD4F-86516485C1F7}" sibTransId="{FEC3FE4B-26A6-42D3-9133-34CE1B83EB76}"/>
    <dgm:cxn modelId="{E1CF6D70-B616-429B-AB76-1FB4AB12BC86}" srcId="{41FF2680-6440-466D-8382-454FA22EBB1E}" destId="{0B497A22-FBC4-44C4-A3D1-6653EC7CF01C}" srcOrd="1" destOrd="0" parTransId="{D3BC9956-2810-46A0-A8C0-CFB78031D05C}" sibTransId="{D80D0D13-2562-448F-8113-1661EF5487F2}"/>
    <dgm:cxn modelId="{15327BBA-073B-45A2-9CA4-79645F310B96}" srcId="{A2EDB319-D13A-418E-9F2E-EE6F31753413}" destId="{E1F039BF-582B-4239-B492-ED48E1B3EFDD}" srcOrd="0" destOrd="0" parTransId="{D6BA0E8C-1A93-421A-BA81-F1E2ADBBEA58}" sibTransId="{E8AEB147-AA29-4C32-A15C-8FC41C5689CF}"/>
    <dgm:cxn modelId="{8C52D878-9FE4-4C5F-9F0B-B51B4B06753F}" type="presParOf" srcId="{18D8EAC5-8944-4FDF-832B-FACF34B050A9}" destId="{7973E902-2F29-4C6E-9FC6-2AEEBE1670BE}" srcOrd="0" destOrd="0" presId="urn:microsoft.com/office/officeart/2005/8/layout/hierarchy6"/>
    <dgm:cxn modelId="{C6CD3025-7A56-40FC-B55A-178FCA5D4E6D}" type="presParOf" srcId="{7973E902-2F29-4C6E-9FC6-2AEEBE1670BE}" destId="{9A474673-64AA-4A7D-9B7E-610F55C8E231}" srcOrd="0" destOrd="0" presId="urn:microsoft.com/office/officeart/2005/8/layout/hierarchy6"/>
    <dgm:cxn modelId="{911177DD-7972-4A45-8362-59C4664C5429}" type="presParOf" srcId="{9A474673-64AA-4A7D-9B7E-610F55C8E231}" destId="{7C0F9BA4-4007-4D1F-9767-3E4F7FCD063C}" srcOrd="0" destOrd="0" presId="urn:microsoft.com/office/officeart/2005/8/layout/hierarchy6"/>
    <dgm:cxn modelId="{3783AB5B-CEF8-414F-BD90-8B7C2F781BD5}" type="presParOf" srcId="{7C0F9BA4-4007-4D1F-9767-3E4F7FCD063C}" destId="{A602BC09-894E-4130-99F5-2A45D241FDA3}" srcOrd="0" destOrd="0" presId="urn:microsoft.com/office/officeart/2005/8/layout/hierarchy6"/>
    <dgm:cxn modelId="{1FFF3FC9-DA12-4BF1-879D-DDC0F0EE7230}" type="presParOf" srcId="{7C0F9BA4-4007-4D1F-9767-3E4F7FCD063C}" destId="{E10B978B-1AFF-4599-A7CE-1A6A940655B9}" srcOrd="1" destOrd="0" presId="urn:microsoft.com/office/officeart/2005/8/layout/hierarchy6"/>
    <dgm:cxn modelId="{858EAAC5-6904-47CE-ABCE-4F0AFE74D428}" type="presParOf" srcId="{E10B978B-1AFF-4599-A7CE-1A6A940655B9}" destId="{E06A3619-870B-42D6-A597-C8FEAEA7FDA7}" srcOrd="0" destOrd="0" presId="urn:microsoft.com/office/officeart/2005/8/layout/hierarchy6"/>
    <dgm:cxn modelId="{5B656E40-3C49-4E99-9FAA-94DE95555A27}" type="presParOf" srcId="{E10B978B-1AFF-4599-A7CE-1A6A940655B9}" destId="{2A0B444C-C192-47E1-9C08-39EE563C765C}" srcOrd="1" destOrd="0" presId="urn:microsoft.com/office/officeart/2005/8/layout/hierarchy6"/>
    <dgm:cxn modelId="{75FB2298-DDC1-43D8-B2D2-07AF783B8246}" type="presParOf" srcId="{2A0B444C-C192-47E1-9C08-39EE563C765C}" destId="{32FEECF6-340B-4E77-B4BF-376A741942B0}" srcOrd="0" destOrd="0" presId="urn:microsoft.com/office/officeart/2005/8/layout/hierarchy6"/>
    <dgm:cxn modelId="{63B79DEC-2434-4169-AFF6-B580CA47DBFE}" type="presParOf" srcId="{2A0B444C-C192-47E1-9C08-39EE563C765C}" destId="{AD4B2AB1-DDD9-490C-B0E8-D70B472E162C}" srcOrd="1" destOrd="0" presId="urn:microsoft.com/office/officeart/2005/8/layout/hierarchy6"/>
    <dgm:cxn modelId="{C8244566-F7B8-4EFA-99C8-A7C1AD79FAF8}" type="presParOf" srcId="{E10B978B-1AFF-4599-A7CE-1A6A940655B9}" destId="{E4F344BC-63CE-4427-9CFC-D4AA69A2CEC7}" srcOrd="2" destOrd="0" presId="urn:microsoft.com/office/officeart/2005/8/layout/hierarchy6"/>
    <dgm:cxn modelId="{7490B398-BB27-4F59-9128-112E036D7FF4}" type="presParOf" srcId="{E10B978B-1AFF-4599-A7CE-1A6A940655B9}" destId="{8FD78E41-04B8-408D-91CF-C5434C2BF8EF}" srcOrd="3" destOrd="0" presId="urn:microsoft.com/office/officeart/2005/8/layout/hierarchy6"/>
    <dgm:cxn modelId="{D4928B38-03E9-41F8-8FA0-928829F71C8B}" type="presParOf" srcId="{8FD78E41-04B8-408D-91CF-C5434C2BF8EF}" destId="{374B0D4F-4C74-48C4-BBFB-8CDA1A7AE1BA}" srcOrd="0" destOrd="0" presId="urn:microsoft.com/office/officeart/2005/8/layout/hierarchy6"/>
    <dgm:cxn modelId="{E18ADE25-908A-434F-B92A-CEE595E6963C}" type="presParOf" srcId="{8FD78E41-04B8-408D-91CF-C5434C2BF8EF}" destId="{408DCF8F-4CF7-4880-9B23-D7C085B3E0BE}" srcOrd="1" destOrd="0" presId="urn:microsoft.com/office/officeart/2005/8/layout/hierarchy6"/>
    <dgm:cxn modelId="{C2F6C688-763A-4401-9A6E-89C3BEE645B8}" type="presParOf" srcId="{408DCF8F-4CF7-4880-9B23-D7C085B3E0BE}" destId="{17FC7218-E140-4A92-B8A2-4798405A176E}" srcOrd="0" destOrd="0" presId="urn:microsoft.com/office/officeart/2005/8/layout/hierarchy6"/>
    <dgm:cxn modelId="{DE1F32F5-4CA6-4BAE-B342-E2DA6497E2C2}" type="presParOf" srcId="{408DCF8F-4CF7-4880-9B23-D7C085B3E0BE}" destId="{E4C26CA8-6A7E-4CEE-A618-C3DC1811AD14}" srcOrd="1" destOrd="0" presId="urn:microsoft.com/office/officeart/2005/8/layout/hierarchy6"/>
    <dgm:cxn modelId="{CDC98DDC-EC44-43BE-B18C-F3BF383D77A9}" type="presParOf" srcId="{E4C26CA8-6A7E-4CEE-A618-C3DC1811AD14}" destId="{2E0E2615-B77F-459E-81A5-9864CEDB0CA7}" srcOrd="0" destOrd="0" presId="urn:microsoft.com/office/officeart/2005/8/layout/hierarchy6"/>
    <dgm:cxn modelId="{C5F25D36-09F9-4AEA-B674-AF44DC3DB357}" type="presParOf" srcId="{E4C26CA8-6A7E-4CEE-A618-C3DC1811AD14}" destId="{EA338BBF-3AD6-4B27-871A-6293EE046846}" srcOrd="1" destOrd="0" presId="urn:microsoft.com/office/officeart/2005/8/layout/hierarchy6"/>
    <dgm:cxn modelId="{747B28DB-1238-4A39-A620-BC35FECBFFFD}" type="presParOf" srcId="{408DCF8F-4CF7-4880-9B23-D7C085B3E0BE}" destId="{154B5B06-4E82-43C8-A1B4-F61E8B2BB0E3}" srcOrd="2" destOrd="0" presId="urn:microsoft.com/office/officeart/2005/8/layout/hierarchy6"/>
    <dgm:cxn modelId="{911A2180-F8FF-4242-9384-DF92AD10A750}" type="presParOf" srcId="{408DCF8F-4CF7-4880-9B23-D7C085B3E0BE}" destId="{8E33F5D2-81D1-4172-8714-ECAB39DB7A80}" srcOrd="3" destOrd="0" presId="urn:microsoft.com/office/officeart/2005/8/layout/hierarchy6"/>
    <dgm:cxn modelId="{173AB546-CE24-4726-A842-65B53D44912B}" type="presParOf" srcId="{8E33F5D2-81D1-4172-8714-ECAB39DB7A80}" destId="{F1BEAB26-7524-496E-80BF-933616070C12}" srcOrd="0" destOrd="0" presId="urn:microsoft.com/office/officeart/2005/8/layout/hierarchy6"/>
    <dgm:cxn modelId="{07AAD116-1910-45D1-B218-9637BA8386FF}" type="presParOf" srcId="{8E33F5D2-81D1-4172-8714-ECAB39DB7A80}" destId="{5F01D8CC-C1B2-4245-9655-DFAA48B2A51B}" srcOrd="1" destOrd="0" presId="urn:microsoft.com/office/officeart/2005/8/layout/hierarchy6"/>
    <dgm:cxn modelId="{E18088E3-0080-4B95-AD91-478CB1C6657B}" type="presParOf" srcId="{5F01D8CC-C1B2-4245-9655-DFAA48B2A51B}" destId="{DBEBE159-9775-4E53-AF34-5275274522B3}" srcOrd="0" destOrd="0" presId="urn:microsoft.com/office/officeart/2005/8/layout/hierarchy6"/>
    <dgm:cxn modelId="{08E2ECD4-CF58-4619-A91E-EB14D59F1209}" type="presParOf" srcId="{5F01D8CC-C1B2-4245-9655-DFAA48B2A51B}" destId="{2EF28729-F9B6-4181-AFCD-A2AD85B137B0}" srcOrd="1" destOrd="0" presId="urn:microsoft.com/office/officeart/2005/8/layout/hierarchy6"/>
    <dgm:cxn modelId="{4A57609D-B233-4D5D-AD7B-F36AE0E488E4}" type="presParOf" srcId="{2EF28729-F9B6-4181-AFCD-A2AD85B137B0}" destId="{F55AA12A-9E00-4987-B57B-F2D8106A5A87}" srcOrd="0" destOrd="0" presId="urn:microsoft.com/office/officeart/2005/8/layout/hierarchy6"/>
    <dgm:cxn modelId="{CE3D242C-3A34-4701-9D3E-F28C257EC2B7}" type="presParOf" srcId="{2EF28729-F9B6-4181-AFCD-A2AD85B137B0}" destId="{1775D40D-1733-4623-B7ED-D73A8CD6BEA7}" srcOrd="1" destOrd="0" presId="urn:microsoft.com/office/officeart/2005/8/layout/hierarchy6"/>
    <dgm:cxn modelId="{88CEF7F3-0386-4E5C-910D-7A794AE0442E}" type="presParOf" srcId="{E10B978B-1AFF-4599-A7CE-1A6A940655B9}" destId="{0FDF42FF-ABAE-4E9F-97EC-011DD8351795}" srcOrd="4" destOrd="0" presId="urn:microsoft.com/office/officeart/2005/8/layout/hierarchy6"/>
    <dgm:cxn modelId="{396F9B51-F7D6-4D7B-BD4B-4C742668CFB4}" type="presParOf" srcId="{E10B978B-1AFF-4599-A7CE-1A6A940655B9}" destId="{FB208F4A-D632-4E9F-ABCC-79096CCC242F}" srcOrd="5" destOrd="0" presId="urn:microsoft.com/office/officeart/2005/8/layout/hierarchy6"/>
    <dgm:cxn modelId="{3CE79FA2-A56B-4ED8-AA3F-C85DC887CEE0}" type="presParOf" srcId="{FB208F4A-D632-4E9F-ABCC-79096CCC242F}" destId="{86172852-3AC4-4A71-8E09-07A811083D71}" srcOrd="0" destOrd="0" presId="urn:microsoft.com/office/officeart/2005/8/layout/hierarchy6"/>
    <dgm:cxn modelId="{9D7FBBFB-15E7-4604-BA16-A5CA17311971}" type="presParOf" srcId="{FB208F4A-D632-4E9F-ABCC-79096CCC242F}" destId="{3F2811AA-B082-478F-AC91-3AD1AF519EDF}" srcOrd="1" destOrd="0" presId="urn:microsoft.com/office/officeart/2005/8/layout/hierarchy6"/>
    <dgm:cxn modelId="{7A63D2E6-FE72-43E6-8683-59CDC199747F}" type="presParOf" srcId="{3F2811AA-B082-478F-AC91-3AD1AF519EDF}" destId="{9D42AE56-C6EC-423D-9E09-5E0814A52A5C}" srcOrd="0" destOrd="0" presId="urn:microsoft.com/office/officeart/2005/8/layout/hierarchy6"/>
    <dgm:cxn modelId="{3002EFF6-D052-4AB0-B737-73E6A5C35A44}" type="presParOf" srcId="{3F2811AA-B082-478F-AC91-3AD1AF519EDF}" destId="{912171D5-F894-439F-8EA7-8A91249DD142}" srcOrd="1" destOrd="0" presId="urn:microsoft.com/office/officeart/2005/8/layout/hierarchy6"/>
    <dgm:cxn modelId="{49C8EC79-2E46-4A24-BDE0-528E9917AB5E}" type="presParOf" srcId="{912171D5-F894-439F-8EA7-8A91249DD142}" destId="{CC61B57B-8252-438F-A5FB-F014E93F3254}" srcOrd="0" destOrd="0" presId="urn:microsoft.com/office/officeart/2005/8/layout/hierarchy6"/>
    <dgm:cxn modelId="{1DE1A0FA-8CB1-4407-ABCC-185822B17D5F}" type="presParOf" srcId="{912171D5-F894-439F-8EA7-8A91249DD142}" destId="{9D77FD13-0066-4998-A897-F00753779641}" srcOrd="1" destOrd="0" presId="urn:microsoft.com/office/officeart/2005/8/layout/hierarchy6"/>
    <dgm:cxn modelId="{415DF2EE-7B46-4DE9-B61E-8C685F14AE69}" type="presParOf" srcId="{9D77FD13-0066-4998-A897-F00753779641}" destId="{D0B0B625-3067-4DF3-97A5-1ABC9C2B3D3A}" srcOrd="0" destOrd="0" presId="urn:microsoft.com/office/officeart/2005/8/layout/hierarchy6"/>
    <dgm:cxn modelId="{B5D0B77E-137C-44F9-8980-BEABC0EA93D7}" type="presParOf" srcId="{9D77FD13-0066-4998-A897-F00753779641}" destId="{A061D9E3-FFE4-41C0-BFA8-7D79E5EDF178}" srcOrd="1" destOrd="0" presId="urn:microsoft.com/office/officeart/2005/8/layout/hierarchy6"/>
    <dgm:cxn modelId="{EC13E38E-51EB-49C7-BAE5-6B7CCE8D7BD2}" type="presParOf" srcId="{A061D9E3-FFE4-41C0-BFA8-7D79E5EDF178}" destId="{0DD3812E-F7DA-44A7-8A7F-8685B49056C9}" srcOrd="0" destOrd="0" presId="urn:microsoft.com/office/officeart/2005/8/layout/hierarchy6"/>
    <dgm:cxn modelId="{67BCD0F3-1461-46BB-AB7F-8BC26E74A83A}" type="presParOf" srcId="{A061D9E3-FFE4-41C0-BFA8-7D79E5EDF178}" destId="{3E291F48-86BA-4C13-9672-102DF75384CB}" srcOrd="1" destOrd="0" presId="urn:microsoft.com/office/officeart/2005/8/layout/hierarchy6"/>
    <dgm:cxn modelId="{700453DF-5A09-4B9C-848E-1081FC928124}" type="presParOf" srcId="{3F2811AA-B082-478F-AC91-3AD1AF519EDF}" destId="{715C92C9-17AD-4C30-8DB5-7E700D448D2B}" srcOrd="2" destOrd="0" presId="urn:microsoft.com/office/officeart/2005/8/layout/hierarchy6"/>
    <dgm:cxn modelId="{80213F22-B634-4255-8666-F03610C92356}" type="presParOf" srcId="{3F2811AA-B082-478F-AC91-3AD1AF519EDF}" destId="{08FD3DBB-DDCE-4B75-B644-52C9995265B2}" srcOrd="3" destOrd="0" presId="urn:microsoft.com/office/officeart/2005/8/layout/hierarchy6"/>
    <dgm:cxn modelId="{FC7C9244-AC69-4E95-BAB3-CC6968B71CE8}" type="presParOf" srcId="{08FD3DBB-DDCE-4B75-B644-52C9995265B2}" destId="{73DC6D3D-FC66-4C31-88CC-976812271DC7}" srcOrd="0" destOrd="0" presId="urn:microsoft.com/office/officeart/2005/8/layout/hierarchy6"/>
    <dgm:cxn modelId="{4F02A3C8-21FE-4677-A3AC-4EEC994BFA7B}" type="presParOf" srcId="{08FD3DBB-DDCE-4B75-B644-52C9995265B2}" destId="{8133080A-04CA-4A8E-AB55-0329589BF879}" srcOrd="1" destOrd="0" presId="urn:microsoft.com/office/officeart/2005/8/layout/hierarchy6"/>
    <dgm:cxn modelId="{1253CA2B-ED65-4320-91F1-681F50A8AA95}" type="presParOf" srcId="{3F2811AA-B082-478F-AC91-3AD1AF519EDF}" destId="{2E4127C5-E8BB-4D1D-948C-5414CFB4720D}" srcOrd="4" destOrd="0" presId="urn:microsoft.com/office/officeart/2005/8/layout/hierarchy6"/>
    <dgm:cxn modelId="{53065172-0734-408F-819B-970EFB59DA77}" type="presParOf" srcId="{3F2811AA-B082-478F-AC91-3AD1AF519EDF}" destId="{74D4185D-449C-47E2-891A-09459E341651}" srcOrd="5" destOrd="0" presId="urn:microsoft.com/office/officeart/2005/8/layout/hierarchy6"/>
    <dgm:cxn modelId="{3304C154-2BD2-4B18-996D-AFB1908323AF}" type="presParOf" srcId="{74D4185D-449C-47E2-891A-09459E341651}" destId="{38C4DA6C-63D8-43A9-9957-DB183AC1C819}" srcOrd="0" destOrd="0" presId="urn:microsoft.com/office/officeart/2005/8/layout/hierarchy6"/>
    <dgm:cxn modelId="{B2C648FD-56AC-4E32-9017-C854A1ED74DB}" type="presParOf" srcId="{74D4185D-449C-47E2-891A-09459E341651}" destId="{E2A3B735-3723-401F-9E56-3AD80C7FBBDF}" srcOrd="1" destOrd="0" presId="urn:microsoft.com/office/officeart/2005/8/layout/hierarchy6"/>
    <dgm:cxn modelId="{80A339C3-5D63-4854-9F81-B15C9DF48CBA}" type="presParOf" srcId="{E2A3B735-3723-401F-9E56-3AD80C7FBBDF}" destId="{B9DF6A89-6873-4E5F-905D-BBFAEED913E0}" srcOrd="0" destOrd="0" presId="urn:microsoft.com/office/officeart/2005/8/layout/hierarchy6"/>
    <dgm:cxn modelId="{7CD70347-3B79-43D2-9984-6CB3A848CCA1}" type="presParOf" srcId="{E2A3B735-3723-401F-9E56-3AD80C7FBBDF}" destId="{56D72475-96A9-4C18-9587-85A5B9E129AF}" srcOrd="1" destOrd="0" presId="urn:microsoft.com/office/officeart/2005/8/layout/hierarchy6"/>
    <dgm:cxn modelId="{40A35201-7D06-4FB4-ADE8-B51BE9B4447F}" type="presParOf" srcId="{56D72475-96A9-4C18-9587-85A5B9E129AF}" destId="{0111433A-6EB4-4FCF-AA96-65B20A899C0C}" srcOrd="0" destOrd="0" presId="urn:microsoft.com/office/officeart/2005/8/layout/hierarchy6"/>
    <dgm:cxn modelId="{2BAB64B3-9AE8-4390-AABA-89D5A0974B07}" type="presParOf" srcId="{56D72475-96A9-4C18-9587-85A5B9E129AF}" destId="{687BC23E-1607-42A1-A1DA-D13170B42261}" srcOrd="1" destOrd="0" presId="urn:microsoft.com/office/officeart/2005/8/layout/hierarchy6"/>
    <dgm:cxn modelId="{672F0B30-6A3E-4E18-A41D-AF71B9FE91D5}" type="presParOf" srcId="{18D8EAC5-8944-4FDF-832B-FACF34B050A9}" destId="{654B24A3-0776-4ED8-B450-EA565C6C126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911B89-F10A-4A3A-BB2A-366753130F5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B9280F6-B052-437C-8084-81CECE63D945}">
      <dgm:prSet phldrT="[Text]"/>
      <dgm:spPr/>
      <dgm:t>
        <a:bodyPr/>
        <a:lstStyle/>
        <a:p>
          <a:r>
            <a:rPr lang="en-GB"/>
            <a:t>Sandy Hall Research Finance Manager</a:t>
          </a:r>
        </a:p>
      </dgm:t>
    </dgm:pt>
    <dgm:pt modelId="{849E426A-8A27-449A-B1DA-D92FD2B1C9B6}" type="parTrans" cxnId="{4A9D545D-CFAB-43D7-AA21-7670D6560016}">
      <dgm:prSet/>
      <dgm:spPr/>
      <dgm:t>
        <a:bodyPr/>
        <a:lstStyle/>
        <a:p>
          <a:endParaRPr lang="en-GB"/>
        </a:p>
      </dgm:t>
    </dgm:pt>
    <dgm:pt modelId="{2EE1E672-6CD2-491C-A2B2-6018FA00E512}" type="sibTrans" cxnId="{4A9D545D-CFAB-43D7-AA21-7670D6560016}">
      <dgm:prSet/>
      <dgm:spPr/>
      <dgm:t>
        <a:bodyPr/>
        <a:lstStyle/>
        <a:p>
          <a:endParaRPr lang="en-GB"/>
        </a:p>
      </dgm:t>
    </dgm:pt>
    <dgm:pt modelId="{5532978A-8484-45E8-988F-80D4EC6A53F5}" type="asst">
      <dgm:prSet phldrT="[Text]"/>
      <dgm:spPr/>
      <dgm:t>
        <a:bodyPr/>
        <a:lstStyle/>
        <a:p>
          <a:r>
            <a:rPr lang="en-GB"/>
            <a:t>Linda Tuzcu Assistant Research Finance Manager</a:t>
          </a:r>
        </a:p>
      </dgm:t>
    </dgm:pt>
    <dgm:pt modelId="{480DC96B-A32E-45A1-8E03-6BE8A38D1E4D}" type="parTrans" cxnId="{39BEFFF9-5827-4092-9508-AB59269D1B51}">
      <dgm:prSet/>
      <dgm:spPr/>
      <dgm:t>
        <a:bodyPr/>
        <a:lstStyle/>
        <a:p>
          <a:endParaRPr lang="en-GB"/>
        </a:p>
      </dgm:t>
    </dgm:pt>
    <dgm:pt modelId="{93888A84-454F-405A-8835-060F19ECF589}" type="sibTrans" cxnId="{39BEFFF9-5827-4092-9508-AB59269D1B51}">
      <dgm:prSet/>
      <dgm:spPr/>
      <dgm:t>
        <a:bodyPr/>
        <a:lstStyle/>
        <a:p>
          <a:endParaRPr lang="en-GB"/>
        </a:p>
      </dgm:t>
    </dgm:pt>
    <dgm:pt modelId="{3A22CD42-A7D1-43EE-9212-4B92C56A26CE}" type="asst">
      <dgm:prSet phldrT="[Text]"/>
      <dgm:spPr/>
      <dgm:t>
        <a:bodyPr/>
        <a:lstStyle/>
        <a:p>
          <a:r>
            <a:rPr lang="en-GB"/>
            <a:t>Katie Edward Assistant Research Finance Manager</a:t>
          </a:r>
        </a:p>
      </dgm:t>
    </dgm:pt>
    <dgm:pt modelId="{12E67903-4AB6-4E2C-BA2E-2CCB1DB9C2F9}" type="parTrans" cxnId="{31BA9A59-EBA5-435A-AE7D-37B972F5E780}">
      <dgm:prSet/>
      <dgm:spPr/>
      <dgm:t>
        <a:bodyPr/>
        <a:lstStyle/>
        <a:p>
          <a:endParaRPr lang="en-GB"/>
        </a:p>
      </dgm:t>
    </dgm:pt>
    <dgm:pt modelId="{EF73573B-EA86-4FBC-B010-9C4375A8EF34}" type="sibTrans" cxnId="{31BA9A59-EBA5-435A-AE7D-37B972F5E780}">
      <dgm:prSet/>
      <dgm:spPr/>
      <dgm:t>
        <a:bodyPr/>
        <a:lstStyle/>
        <a:p>
          <a:endParaRPr lang="en-GB"/>
        </a:p>
      </dgm:t>
    </dgm:pt>
    <dgm:pt modelId="{33D5F7BE-A068-4047-B1CE-4702034C3DF7}" type="asst">
      <dgm:prSet phldrT="[Text]"/>
      <dgm:spPr/>
      <dgm:t>
        <a:bodyPr/>
        <a:lstStyle/>
        <a:p>
          <a:r>
            <a:rPr lang="en-GB"/>
            <a:t>Callum Nettleton</a:t>
          </a:r>
        </a:p>
        <a:p>
          <a:r>
            <a:rPr lang="en-GB"/>
            <a:t>Other</a:t>
          </a:r>
        </a:p>
      </dgm:t>
    </dgm:pt>
    <dgm:pt modelId="{49205863-F5FF-40C7-9DAC-F5C747C23210}" type="parTrans" cxnId="{748CE02B-B322-4397-90D0-D9B73FADF7E2}">
      <dgm:prSet/>
      <dgm:spPr/>
      <dgm:t>
        <a:bodyPr/>
        <a:lstStyle/>
        <a:p>
          <a:endParaRPr lang="en-GB"/>
        </a:p>
      </dgm:t>
    </dgm:pt>
    <dgm:pt modelId="{2A099A64-D8AF-4B38-8251-159B25E9A1C7}" type="sibTrans" cxnId="{748CE02B-B322-4397-90D0-D9B73FADF7E2}">
      <dgm:prSet/>
      <dgm:spPr/>
      <dgm:t>
        <a:bodyPr/>
        <a:lstStyle/>
        <a:p>
          <a:endParaRPr lang="en-GB"/>
        </a:p>
      </dgm:t>
    </dgm:pt>
    <dgm:pt modelId="{52CC00B1-9ED0-4A48-A582-7D3120381C1E}" type="asst">
      <dgm:prSet phldrT="[Text]"/>
      <dgm:spPr/>
      <dgm:t>
        <a:bodyPr/>
        <a:lstStyle/>
        <a:p>
          <a:r>
            <a:rPr lang="en-GB"/>
            <a:t>Sharon Gibson</a:t>
          </a:r>
        </a:p>
        <a:p>
          <a:r>
            <a:rPr lang="en-GB"/>
            <a:t>RCUK/ ATA</a:t>
          </a:r>
        </a:p>
      </dgm:t>
    </dgm:pt>
    <dgm:pt modelId="{DD53934E-02F7-45FA-8E1D-FF2326C51D6A}" type="parTrans" cxnId="{7FA25427-563A-493C-BD28-08C2F8B63F97}">
      <dgm:prSet/>
      <dgm:spPr/>
      <dgm:t>
        <a:bodyPr/>
        <a:lstStyle/>
        <a:p>
          <a:endParaRPr lang="en-GB"/>
        </a:p>
      </dgm:t>
    </dgm:pt>
    <dgm:pt modelId="{4EAE8D15-3FFF-4389-89EF-D12A323C92F5}" type="sibTrans" cxnId="{7FA25427-563A-493C-BD28-08C2F8B63F97}">
      <dgm:prSet/>
      <dgm:spPr/>
      <dgm:t>
        <a:bodyPr/>
        <a:lstStyle/>
        <a:p>
          <a:endParaRPr lang="en-GB"/>
        </a:p>
      </dgm:t>
    </dgm:pt>
    <dgm:pt modelId="{BA7D0C83-66B1-4C8F-88BE-042F132A607F}" type="asst">
      <dgm:prSet phldrT="[Text]"/>
      <dgm:spPr/>
      <dgm:t>
        <a:bodyPr/>
        <a:lstStyle/>
        <a:p>
          <a:r>
            <a:rPr lang="en-GB"/>
            <a:t>Michael Bonner</a:t>
          </a:r>
        </a:p>
        <a:p>
          <a:r>
            <a:rPr lang="en-GB"/>
            <a:t>RCUK/ Project opening</a:t>
          </a:r>
        </a:p>
      </dgm:t>
    </dgm:pt>
    <dgm:pt modelId="{DFA55AA8-ACE2-4B75-B4F2-87CDE5982444}" type="parTrans" cxnId="{36D40381-5A77-4E0B-9FBB-09D2FADE7569}">
      <dgm:prSet/>
      <dgm:spPr/>
      <dgm:t>
        <a:bodyPr/>
        <a:lstStyle/>
        <a:p>
          <a:endParaRPr lang="en-GB"/>
        </a:p>
      </dgm:t>
    </dgm:pt>
    <dgm:pt modelId="{C4EF75D3-6029-4AB2-B599-371BE2FACBC4}" type="sibTrans" cxnId="{36D40381-5A77-4E0B-9FBB-09D2FADE7569}">
      <dgm:prSet/>
      <dgm:spPr/>
      <dgm:t>
        <a:bodyPr/>
        <a:lstStyle/>
        <a:p>
          <a:endParaRPr lang="en-GB"/>
        </a:p>
      </dgm:t>
    </dgm:pt>
    <dgm:pt modelId="{DDE34270-727C-4CF0-BC48-41BD419E696A}" type="asst">
      <dgm:prSet phldrT="[Text]"/>
      <dgm:spPr/>
      <dgm:t>
        <a:bodyPr/>
        <a:lstStyle/>
        <a:p>
          <a:r>
            <a:rPr lang="en-GB"/>
            <a:t>Alastair Harvey</a:t>
          </a:r>
        </a:p>
        <a:p>
          <a:r>
            <a:rPr lang="en-GB"/>
            <a:t>Knowledge Exchange</a:t>
          </a:r>
        </a:p>
      </dgm:t>
    </dgm:pt>
    <dgm:pt modelId="{14CE3801-F317-4CC2-823D-D34D06C4382E}" type="parTrans" cxnId="{D41B7C5F-392F-40FC-8AFE-3CE4A044285F}">
      <dgm:prSet/>
      <dgm:spPr/>
      <dgm:t>
        <a:bodyPr/>
        <a:lstStyle/>
        <a:p>
          <a:endParaRPr lang="en-GB"/>
        </a:p>
      </dgm:t>
    </dgm:pt>
    <dgm:pt modelId="{CABA33E6-6677-4CAF-8E12-BFFE367C8257}" type="sibTrans" cxnId="{D41B7C5F-392F-40FC-8AFE-3CE4A044285F}">
      <dgm:prSet/>
      <dgm:spPr/>
      <dgm:t>
        <a:bodyPr/>
        <a:lstStyle/>
        <a:p>
          <a:endParaRPr lang="en-GB"/>
        </a:p>
      </dgm:t>
    </dgm:pt>
    <dgm:pt modelId="{A4116ABD-A79E-4501-9FFE-0473E8C38415}" type="asst">
      <dgm:prSet phldrT="[Text]"/>
      <dgm:spPr/>
      <dgm:t>
        <a:bodyPr/>
        <a:lstStyle/>
        <a:p>
          <a:r>
            <a:rPr lang="en-GB"/>
            <a:t>Julie Rattray</a:t>
          </a:r>
        </a:p>
        <a:p>
          <a:r>
            <a:rPr lang="en-GB"/>
            <a:t>EU</a:t>
          </a:r>
        </a:p>
      </dgm:t>
    </dgm:pt>
    <dgm:pt modelId="{5744ECC1-7A38-4CCB-B7D0-31D25995480E}" type="parTrans" cxnId="{85937904-9817-4494-A44E-28B61BDAE176}">
      <dgm:prSet/>
      <dgm:spPr/>
      <dgm:t>
        <a:bodyPr/>
        <a:lstStyle/>
        <a:p>
          <a:endParaRPr lang="en-GB"/>
        </a:p>
      </dgm:t>
    </dgm:pt>
    <dgm:pt modelId="{42FE7069-E0F1-420C-ADE3-299460043D28}" type="sibTrans" cxnId="{85937904-9817-4494-A44E-28B61BDAE176}">
      <dgm:prSet/>
      <dgm:spPr/>
      <dgm:t>
        <a:bodyPr/>
        <a:lstStyle/>
        <a:p>
          <a:endParaRPr lang="en-GB"/>
        </a:p>
      </dgm:t>
    </dgm:pt>
    <dgm:pt modelId="{4147FF1F-14BF-430D-9E5C-044D6C8AEA81}" type="asst">
      <dgm:prSet phldrT="[Text]"/>
      <dgm:spPr/>
      <dgm:t>
        <a:bodyPr/>
        <a:lstStyle/>
        <a:p>
          <a:r>
            <a:rPr lang="en-GB"/>
            <a:t>Gordon Garrow</a:t>
          </a:r>
        </a:p>
        <a:p>
          <a:r>
            <a:rPr lang="en-GB"/>
            <a:t>EU</a:t>
          </a:r>
        </a:p>
      </dgm:t>
    </dgm:pt>
    <dgm:pt modelId="{8EA8CAE6-6C5F-4167-B10D-F9630FB00981}" type="parTrans" cxnId="{45D8E5AA-A898-4F72-BBBA-DF562A5D31F1}">
      <dgm:prSet/>
      <dgm:spPr/>
      <dgm:t>
        <a:bodyPr/>
        <a:lstStyle/>
        <a:p>
          <a:endParaRPr lang="en-GB"/>
        </a:p>
      </dgm:t>
    </dgm:pt>
    <dgm:pt modelId="{6341A129-31AA-4163-8E55-3F609DEBB39C}" type="sibTrans" cxnId="{45D8E5AA-A898-4F72-BBBA-DF562A5D31F1}">
      <dgm:prSet/>
      <dgm:spPr/>
      <dgm:t>
        <a:bodyPr/>
        <a:lstStyle/>
        <a:p>
          <a:endParaRPr lang="en-GB"/>
        </a:p>
      </dgm:t>
    </dgm:pt>
    <dgm:pt modelId="{AF23284F-F8BE-4E32-B42E-8D661D23799A}" type="asst">
      <dgm:prSet phldrT="[Text]"/>
      <dgm:spPr/>
      <dgm:t>
        <a:bodyPr/>
        <a:lstStyle/>
        <a:p>
          <a:r>
            <a:rPr lang="en-GB"/>
            <a:t>Amanda Hart</a:t>
          </a:r>
        </a:p>
        <a:p>
          <a:r>
            <a:rPr lang="en-GB"/>
            <a:t>KTP</a:t>
          </a:r>
        </a:p>
      </dgm:t>
    </dgm:pt>
    <dgm:pt modelId="{05907E3B-CD05-4CEC-8116-C983B8F6C620}" type="parTrans" cxnId="{2D2DE24F-E28C-4090-8D80-160C137560CC}">
      <dgm:prSet/>
      <dgm:spPr/>
      <dgm:t>
        <a:bodyPr/>
        <a:lstStyle/>
        <a:p>
          <a:endParaRPr lang="en-GB"/>
        </a:p>
      </dgm:t>
    </dgm:pt>
    <dgm:pt modelId="{E416F6F7-5548-43A2-A3B0-DD1285EE9D32}" type="sibTrans" cxnId="{2D2DE24F-E28C-4090-8D80-160C137560CC}">
      <dgm:prSet/>
      <dgm:spPr/>
      <dgm:t>
        <a:bodyPr/>
        <a:lstStyle/>
        <a:p>
          <a:endParaRPr lang="en-GB"/>
        </a:p>
      </dgm:t>
    </dgm:pt>
    <dgm:pt modelId="{1903FEA1-07EC-4267-944F-945C12F3B23D}" type="asst">
      <dgm:prSet phldrT="[Text]"/>
      <dgm:spPr/>
      <dgm:t>
        <a:bodyPr/>
        <a:lstStyle/>
        <a:p>
          <a:r>
            <a:rPr lang="en-GB"/>
            <a:t>Frances Hudson</a:t>
          </a:r>
        </a:p>
        <a:p>
          <a:r>
            <a:rPr lang="en-GB"/>
            <a:t>Innovate UK</a:t>
          </a:r>
        </a:p>
      </dgm:t>
    </dgm:pt>
    <dgm:pt modelId="{1FE1AFE4-729E-43DC-827E-DF58B5279864}" type="parTrans" cxnId="{FB70AF16-D686-4C9F-B0B7-263F55DF21A3}">
      <dgm:prSet/>
      <dgm:spPr/>
      <dgm:t>
        <a:bodyPr/>
        <a:lstStyle/>
        <a:p>
          <a:endParaRPr lang="en-GB"/>
        </a:p>
      </dgm:t>
    </dgm:pt>
    <dgm:pt modelId="{3D4E2287-B67A-4693-9CE7-F811E954D60E}" type="sibTrans" cxnId="{FB70AF16-D686-4C9F-B0B7-263F55DF21A3}">
      <dgm:prSet/>
      <dgm:spPr/>
      <dgm:t>
        <a:bodyPr/>
        <a:lstStyle/>
        <a:p>
          <a:endParaRPr lang="en-GB"/>
        </a:p>
      </dgm:t>
    </dgm:pt>
    <dgm:pt modelId="{E04DBC67-5E80-4BC2-8A71-3DDB56C424FF}" type="asst">
      <dgm:prSet phldrT="[Text]"/>
      <dgm:spPr/>
      <dgm:t>
        <a:bodyPr/>
        <a:lstStyle/>
        <a:p>
          <a:r>
            <a:rPr lang="en-GB"/>
            <a:t>Helen Tracey</a:t>
          </a:r>
        </a:p>
        <a:p>
          <a:r>
            <a:rPr lang="en-GB"/>
            <a:t>Other</a:t>
          </a:r>
        </a:p>
      </dgm:t>
    </dgm:pt>
    <dgm:pt modelId="{F66B42D4-A4BA-44B4-AD2F-5F43A567535D}" type="parTrans" cxnId="{0AECEE9C-0D0F-45B6-992D-27777587BD87}">
      <dgm:prSet/>
      <dgm:spPr/>
      <dgm:t>
        <a:bodyPr/>
        <a:lstStyle/>
        <a:p>
          <a:endParaRPr lang="en-GB"/>
        </a:p>
      </dgm:t>
    </dgm:pt>
    <dgm:pt modelId="{62F26733-84B7-40F8-A72F-0FCEC644D4EA}" type="sibTrans" cxnId="{0AECEE9C-0D0F-45B6-992D-27777587BD87}">
      <dgm:prSet/>
      <dgm:spPr/>
      <dgm:t>
        <a:bodyPr/>
        <a:lstStyle/>
        <a:p>
          <a:endParaRPr lang="en-GB"/>
        </a:p>
      </dgm:t>
    </dgm:pt>
    <dgm:pt modelId="{4948AC8E-0DBF-4044-AC95-D787B7552E52}" type="pres">
      <dgm:prSet presAssocID="{9F911B89-F10A-4A3A-BB2A-366753130F57}" presName="hierChild1" presStyleCnt="0">
        <dgm:presLayoutVars>
          <dgm:orgChart val="1"/>
          <dgm:chPref val="1"/>
          <dgm:dir/>
          <dgm:animOne val="branch"/>
          <dgm:animLvl val="lvl"/>
          <dgm:resizeHandles/>
        </dgm:presLayoutVars>
      </dgm:prSet>
      <dgm:spPr/>
      <dgm:t>
        <a:bodyPr/>
        <a:lstStyle/>
        <a:p>
          <a:endParaRPr lang="en-GB"/>
        </a:p>
      </dgm:t>
    </dgm:pt>
    <dgm:pt modelId="{45C4D565-559D-4D4A-8AF7-B04BEFBA4953}" type="pres">
      <dgm:prSet presAssocID="{4B9280F6-B052-437C-8084-81CECE63D945}" presName="hierRoot1" presStyleCnt="0">
        <dgm:presLayoutVars>
          <dgm:hierBranch val="init"/>
        </dgm:presLayoutVars>
      </dgm:prSet>
      <dgm:spPr/>
    </dgm:pt>
    <dgm:pt modelId="{D050E29F-5DAF-4153-BEF9-16E52A62C123}" type="pres">
      <dgm:prSet presAssocID="{4B9280F6-B052-437C-8084-81CECE63D945}" presName="rootComposite1" presStyleCnt="0"/>
      <dgm:spPr/>
    </dgm:pt>
    <dgm:pt modelId="{7DC5E615-5526-40A5-A5A5-674490A1667E}" type="pres">
      <dgm:prSet presAssocID="{4B9280F6-B052-437C-8084-81CECE63D945}" presName="rootText1" presStyleLbl="node0" presStyleIdx="0" presStyleCnt="1">
        <dgm:presLayoutVars>
          <dgm:chPref val="3"/>
        </dgm:presLayoutVars>
      </dgm:prSet>
      <dgm:spPr/>
      <dgm:t>
        <a:bodyPr/>
        <a:lstStyle/>
        <a:p>
          <a:endParaRPr lang="en-GB"/>
        </a:p>
      </dgm:t>
    </dgm:pt>
    <dgm:pt modelId="{009924BC-AC49-4DB1-836F-62AD9EF234B7}" type="pres">
      <dgm:prSet presAssocID="{4B9280F6-B052-437C-8084-81CECE63D945}" presName="rootConnector1" presStyleLbl="node1" presStyleIdx="0" presStyleCnt="0"/>
      <dgm:spPr/>
      <dgm:t>
        <a:bodyPr/>
        <a:lstStyle/>
        <a:p>
          <a:endParaRPr lang="en-GB"/>
        </a:p>
      </dgm:t>
    </dgm:pt>
    <dgm:pt modelId="{82905368-0830-456B-95B4-615B20F5C2B7}" type="pres">
      <dgm:prSet presAssocID="{4B9280F6-B052-437C-8084-81CECE63D945}" presName="hierChild2" presStyleCnt="0"/>
      <dgm:spPr/>
    </dgm:pt>
    <dgm:pt modelId="{95E39DC4-8CB7-46F1-97F0-6D6D33F921DC}" type="pres">
      <dgm:prSet presAssocID="{4B9280F6-B052-437C-8084-81CECE63D945}" presName="hierChild3" presStyleCnt="0"/>
      <dgm:spPr/>
    </dgm:pt>
    <dgm:pt modelId="{652F451C-1F7E-4482-A5F1-B4C176A01070}" type="pres">
      <dgm:prSet presAssocID="{480DC96B-A32E-45A1-8E03-6BE8A38D1E4D}" presName="Name111" presStyleLbl="parChTrans1D2" presStyleIdx="0" presStyleCnt="2"/>
      <dgm:spPr/>
      <dgm:t>
        <a:bodyPr/>
        <a:lstStyle/>
        <a:p>
          <a:endParaRPr lang="en-GB"/>
        </a:p>
      </dgm:t>
    </dgm:pt>
    <dgm:pt modelId="{18E86222-49BB-43AF-9484-9ECC72886C82}" type="pres">
      <dgm:prSet presAssocID="{5532978A-8484-45E8-988F-80D4EC6A53F5}" presName="hierRoot3" presStyleCnt="0">
        <dgm:presLayoutVars>
          <dgm:hierBranch val="init"/>
        </dgm:presLayoutVars>
      </dgm:prSet>
      <dgm:spPr/>
    </dgm:pt>
    <dgm:pt modelId="{DCCE2C81-AF1D-445C-B8AE-F0C1FFC8D40D}" type="pres">
      <dgm:prSet presAssocID="{5532978A-8484-45E8-988F-80D4EC6A53F5}" presName="rootComposite3" presStyleCnt="0"/>
      <dgm:spPr/>
    </dgm:pt>
    <dgm:pt modelId="{A3C884F3-C743-443F-9929-0A125A1A8E66}" type="pres">
      <dgm:prSet presAssocID="{5532978A-8484-45E8-988F-80D4EC6A53F5}" presName="rootText3" presStyleLbl="asst1" presStyleIdx="0" presStyleCnt="11">
        <dgm:presLayoutVars>
          <dgm:chPref val="3"/>
        </dgm:presLayoutVars>
      </dgm:prSet>
      <dgm:spPr/>
      <dgm:t>
        <a:bodyPr/>
        <a:lstStyle/>
        <a:p>
          <a:endParaRPr lang="en-GB"/>
        </a:p>
      </dgm:t>
    </dgm:pt>
    <dgm:pt modelId="{6E6FE825-DE5A-4C9A-9513-A07CD74DF25D}" type="pres">
      <dgm:prSet presAssocID="{5532978A-8484-45E8-988F-80D4EC6A53F5}" presName="rootConnector3" presStyleLbl="asst1" presStyleIdx="0" presStyleCnt="11"/>
      <dgm:spPr/>
      <dgm:t>
        <a:bodyPr/>
        <a:lstStyle/>
        <a:p>
          <a:endParaRPr lang="en-GB"/>
        </a:p>
      </dgm:t>
    </dgm:pt>
    <dgm:pt modelId="{95384ADE-87BB-4EAF-939D-AC7E504CCE80}" type="pres">
      <dgm:prSet presAssocID="{5532978A-8484-45E8-988F-80D4EC6A53F5}" presName="hierChild6" presStyleCnt="0"/>
      <dgm:spPr/>
    </dgm:pt>
    <dgm:pt modelId="{7161F4E9-AA16-45C3-8816-401E3E5799BD}" type="pres">
      <dgm:prSet presAssocID="{5532978A-8484-45E8-988F-80D4EC6A53F5}" presName="hierChild7" presStyleCnt="0"/>
      <dgm:spPr/>
    </dgm:pt>
    <dgm:pt modelId="{280EDE28-BE38-4062-BE3C-462B6751184E}" type="pres">
      <dgm:prSet presAssocID="{5744ECC1-7A38-4CCB-B7D0-31D25995480E}" presName="Name111" presStyleLbl="parChTrans1D3" presStyleIdx="0" presStyleCnt="9"/>
      <dgm:spPr/>
      <dgm:t>
        <a:bodyPr/>
        <a:lstStyle/>
        <a:p>
          <a:endParaRPr lang="en-GB"/>
        </a:p>
      </dgm:t>
    </dgm:pt>
    <dgm:pt modelId="{4372C6A3-736D-4C13-B833-49BABDC62821}" type="pres">
      <dgm:prSet presAssocID="{A4116ABD-A79E-4501-9FFE-0473E8C38415}" presName="hierRoot3" presStyleCnt="0">
        <dgm:presLayoutVars>
          <dgm:hierBranch val="init"/>
        </dgm:presLayoutVars>
      </dgm:prSet>
      <dgm:spPr/>
    </dgm:pt>
    <dgm:pt modelId="{C0DCF7EF-E418-49E9-B937-111BB066302E}" type="pres">
      <dgm:prSet presAssocID="{A4116ABD-A79E-4501-9FFE-0473E8C38415}" presName="rootComposite3" presStyleCnt="0"/>
      <dgm:spPr/>
    </dgm:pt>
    <dgm:pt modelId="{F2373F65-1A0F-445E-B6D8-B124D55B0E12}" type="pres">
      <dgm:prSet presAssocID="{A4116ABD-A79E-4501-9FFE-0473E8C38415}" presName="rootText3" presStyleLbl="asst1" presStyleIdx="1" presStyleCnt="11">
        <dgm:presLayoutVars>
          <dgm:chPref val="3"/>
        </dgm:presLayoutVars>
      </dgm:prSet>
      <dgm:spPr/>
      <dgm:t>
        <a:bodyPr/>
        <a:lstStyle/>
        <a:p>
          <a:endParaRPr lang="en-GB"/>
        </a:p>
      </dgm:t>
    </dgm:pt>
    <dgm:pt modelId="{4F182570-21EF-431D-8ADC-C151B44A7504}" type="pres">
      <dgm:prSet presAssocID="{A4116ABD-A79E-4501-9FFE-0473E8C38415}" presName="rootConnector3" presStyleLbl="asst1" presStyleIdx="1" presStyleCnt="11"/>
      <dgm:spPr/>
      <dgm:t>
        <a:bodyPr/>
        <a:lstStyle/>
        <a:p>
          <a:endParaRPr lang="en-GB"/>
        </a:p>
      </dgm:t>
    </dgm:pt>
    <dgm:pt modelId="{E3C442B4-6DB6-499B-BC8B-811E928BB7A6}" type="pres">
      <dgm:prSet presAssocID="{A4116ABD-A79E-4501-9FFE-0473E8C38415}" presName="hierChild6" presStyleCnt="0"/>
      <dgm:spPr/>
    </dgm:pt>
    <dgm:pt modelId="{791AD3BC-4007-4AD4-9640-94C79F9EFF1A}" type="pres">
      <dgm:prSet presAssocID="{A4116ABD-A79E-4501-9FFE-0473E8C38415}" presName="hierChild7" presStyleCnt="0"/>
      <dgm:spPr/>
    </dgm:pt>
    <dgm:pt modelId="{FE0CA890-0631-4144-A38E-9D0A373F90C7}" type="pres">
      <dgm:prSet presAssocID="{8EA8CAE6-6C5F-4167-B10D-F9630FB00981}" presName="Name111" presStyleLbl="parChTrans1D3" presStyleIdx="1" presStyleCnt="9"/>
      <dgm:spPr/>
      <dgm:t>
        <a:bodyPr/>
        <a:lstStyle/>
        <a:p>
          <a:endParaRPr lang="en-GB"/>
        </a:p>
      </dgm:t>
    </dgm:pt>
    <dgm:pt modelId="{57DBC072-3AA9-4120-A608-B0B54FAEE079}" type="pres">
      <dgm:prSet presAssocID="{4147FF1F-14BF-430D-9E5C-044D6C8AEA81}" presName="hierRoot3" presStyleCnt="0">
        <dgm:presLayoutVars>
          <dgm:hierBranch val="init"/>
        </dgm:presLayoutVars>
      </dgm:prSet>
      <dgm:spPr/>
    </dgm:pt>
    <dgm:pt modelId="{166E7E3B-C7F5-4383-A78C-E02B3B2D2193}" type="pres">
      <dgm:prSet presAssocID="{4147FF1F-14BF-430D-9E5C-044D6C8AEA81}" presName="rootComposite3" presStyleCnt="0"/>
      <dgm:spPr/>
    </dgm:pt>
    <dgm:pt modelId="{707C8190-63D7-4ECE-B21C-EA23CF0EF290}" type="pres">
      <dgm:prSet presAssocID="{4147FF1F-14BF-430D-9E5C-044D6C8AEA81}" presName="rootText3" presStyleLbl="asst1" presStyleIdx="2" presStyleCnt="11">
        <dgm:presLayoutVars>
          <dgm:chPref val="3"/>
        </dgm:presLayoutVars>
      </dgm:prSet>
      <dgm:spPr/>
      <dgm:t>
        <a:bodyPr/>
        <a:lstStyle/>
        <a:p>
          <a:endParaRPr lang="en-GB"/>
        </a:p>
      </dgm:t>
    </dgm:pt>
    <dgm:pt modelId="{50829EF0-5662-425D-ACB8-EC6C9A24B1FF}" type="pres">
      <dgm:prSet presAssocID="{4147FF1F-14BF-430D-9E5C-044D6C8AEA81}" presName="rootConnector3" presStyleLbl="asst1" presStyleIdx="2" presStyleCnt="11"/>
      <dgm:spPr/>
      <dgm:t>
        <a:bodyPr/>
        <a:lstStyle/>
        <a:p>
          <a:endParaRPr lang="en-GB"/>
        </a:p>
      </dgm:t>
    </dgm:pt>
    <dgm:pt modelId="{5063D480-F2B3-4B8C-98E2-DE264A3CAEE0}" type="pres">
      <dgm:prSet presAssocID="{4147FF1F-14BF-430D-9E5C-044D6C8AEA81}" presName="hierChild6" presStyleCnt="0"/>
      <dgm:spPr/>
    </dgm:pt>
    <dgm:pt modelId="{1955D88D-0035-4059-AAC0-E8810C70FFBD}" type="pres">
      <dgm:prSet presAssocID="{4147FF1F-14BF-430D-9E5C-044D6C8AEA81}" presName="hierChild7" presStyleCnt="0"/>
      <dgm:spPr/>
    </dgm:pt>
    <dgm:pt modelId="{462FEC6C-E34D-4F4C-82C6-D36A3622262B}" type="pres">
      <dgm:prSet presAssocID="{05907E3B-CD05-4CEC-8116-C983B8F6C620}" presName="Name111" presStyleLbl="parChTrans1D3" presStyleIdx="2" presStyleCnt="9"/>
      <dgm:spPr/>
      <dgm:t>
        <a:bodyPr/>
        <a:lstStyle/>
        <a:p>
          <a:endParaRPr lang="en-GB"/>
        </a:p>
      </dgm:t>
    </dgm:pt>
    <dgm:pt modelId="{0E311ED3-6852-43E4-BDFF-309A6226090A}" type="pres">
      <dgm:prSet presAssocID="{AF23284F-F8BE-4E32-B42E-8D661D23799A}" presName="hierRoot3" presStyleCnt="0">
        <dgm:presLayoutVars>
          <dgm:hierBranch val="init"/>
        </dgm:presLayoutVars>
      </dgm:prSet>
      <dgm:spPr/>
    </dgm:pt>
    <dgm:pt modelId="{1F7A5A45-4C9B-49BF-8F0A-3758F109CA94}" type="pres">
      <dgm:prSet presAssocID="{AF23284F-F8BE-4E32-B42E-8D661D23799A}" presName="rootComposite3" presStyleCnt="0"/>
      <dgm:spPr/>
    </dgm:pt>
    <dgm:pt modelId="{3A401701-90E4-4C4D-83B1-E2FC37C3FA8F}" type="pres">
      <dgm:prSet presAssocID="{AF23284F-F8BE-4E32-B42E-8D661D23799A}" presName="rootText3" presStyleLbl="asst1" presStyleIdx="3" presStyleCnt="11">
        <dgm:presLayoutVars>
          <dgm:chPref val="3"/>
        </dgm:presLayoutVars>
      </dgm:prSet>
      <dgm:spPr/>
      <dgm:t>
        <a:bodyPr/>
        <a:lstStyle/>
        <a:p>
          <a:endParaRPr lang="en-GB"/>
        </a:p>
      </dgm:t>
    </dgm:pt>
    <dgm:pt modelId="{0F7B4F47-B073-45AC-8BF9-0D0352242E0D}" type="pres">
      <dgm:prSet presAssocID="{AF23284F-F8BE-4E32-B42E-8D661D23799A}" presName="rootConnector3" presStyleLbl="asst1" presStyleIdx="3" presStyleCnt="11"/>
      <dgm:spPr/>
      <dgm:t>
        <a:bodyPr/>
        <a:lstStyle/>
        <a:p>
          <a:endParaRPr lang="en-GB"/>
        </a:p>
      </dgm:t>
    </dgm:pt>
    <dgm:pt modelId="{11AF86B5-0216-445C-8474-4F02C57B6DC1}" type="pres">
      <dgm:prSet presAssocID="{AF23284F-F8BE-4E32-B42E-8D661D23799A}" presName="hierChild6" presStyleCnt="0"/>
      <dgm:spPr/>
    </dgm:pt>
    <dgm:pt modelId="{4A300D90-142A-4F9B-9896-FABF8706BA91}" type="pres">
      <dgm:prSet presAssocID="{AF23284F-F8BE-4E32-B42E-8D661D23799A}" presName="hierChild7" presStyleCnt="0"/>
      <dgm:spPr/>
    </dgm:pt>
    <dgm:pt modelId="{EB6789B5-492D-46C4-9093-9B607CD750EC}" type="pres">
      <dgm:prSet presAssocID="{1FE1AFE4-729E-43DC-827E-DF58B5279864}" presName="Name111" presStyleLbl="parChTrans1D3" presStyleIdx="3" presStyleCnt="9"/>
      <dgm:spPr/>
      <dgm:t>
        <a:bodyPr/>
        <a:lstStyle/>
        <a:p>
          <a:endParaRPr lang="en-GB"/>
        </a:p>
      </dgm:t>
    </dgm:pt>
    <dgm:pt modelId="{6AC0B1DE-8A41-443A-85E4-BE69794E51D6}" type="pres">
      <dgm:prSet presAssocID="{1903FEA1-07EC-4267-944F-945C12F3B23D}" presName="hierRoot3" presStyleCnt="0">
        <dgm:presLayoutVars>
          <dgm:hierBranch val="init"/>
        </dgm:presLayoutVars>
      </dgm:prSet>
      <dgm:spPr/>
    </dgm:pt>
    <dgm:pt modelId="{28F579A6-4FF7-4CBE-AE70-EB31BBB6BAA2}" type="pres">
      <dgm:prSet presAssocID="{1903FEA1-07EC-4267-944F-945C12F3B23D}" presName="rootComposite3" presStyleCnt="0"/>
      <dgm:spPr/>
    </dgm:pt>
    <dgm:pt modelId="{0E8696AC-AF85-4C69-B8BF-F18D40B04717}" type="pres">
      <dgm:prSet presAssocID="{1903FEA1-07EC-4267-944F-945C12F3B23D}" presName="rootText3" presStyleLbl="asst1" presStyleIdx="4" presStyleCnt="11">
        <dgm:presLayoutVars>
          <dgm:chPref val="3"/>
        </dgm:presLayoutVars>
      </dgm:prSet>
      <dgm:spPr/>
      <dgm:t>
        <a:bodyPr/>
        <a:lstStyle/>
        <a:p>
          <a:endParaRPr lang="en-GB"/>
        </a:p>
      </dgm:t>
    </dgm:pt>
    <dgm:pt modelId="{0EBAB311-25B3-4C0E-BDF0-6201D0C6A284}" type="pres">
      <dgm:prSet presAssocID="{1903FEA1-07EC-4267-944F-945C12F3B23D}" presName="rootConnector3" presStyleLbl="asst1" presStyleIdx="4" presStyleCnt="11"/>
      <dgm:spPr/>
      <dgm:t>
        <a:bodyPr/>
        <a:lstStyle/>
        <a:p>
          <a:endParaRPr lang="en-GB"/>
        </a:p>
      </dgm:t>
    </dgm:pt>
    <dgm:pt modelId="{FB9F0DA4-212A-4B6F-B8AB-E5D0C32ED438}" type="pres">
      <dgm:prSet presAssocID="{1903FEA1-07EC-4267-944F-945C12F3B23D}" presName="hierChild6" presStyleCnt="0"/>
      <dgm:spPr/>
    </dgm:pt>
    <dgm:pt modelId="{653589E3-DB5B-4853-93A3-6F68C38B063D}" type="pres">
      <dgm:prSet presAssocID="{1903FEA1-07EC-4267-944F-945C12F3B23D}" presName="hierChild7" presStyleCnt="0"/>
      <dgm:spPr/>
    </dgm:pt>
    <dgm:pt modelId="{84E6F184-AA71-4FD1-A49A-56BE6BB4E23B}" type="pres">
      <dgm:prSet presAssocID="{F66B42D4-A4BA-44B4-AD2F-5F43A567535D}" presName="Name111" presStyleLbl="parChTrans1D3" presStyleIdx="4" presStyleCnt="9"/>
      <dgm:spPr/>
      <dgm:t>
        <a:bodyPr/>
        <a:lstStyle/>
        <a:p>
          <a:endParaRPr lang="en-GB"/>
        </a:p>
      </dgm:t>
    </dgm:pt>
    <dgm:pt modelId="{E36BE093-4598-4935-AEA5-BE8B43716345}" type="pres">
      <dgm:prSet presAssocID="{E04DBC67-5E80-4BC2-8A71-3DDB56C424FF}" presName="hierRoot3" presStyleCnt="0">
        <dgm:presLayoutVars>
          <dgm:hierBranch val="init"/>
        </dgm:presLayoutVars>
      </dgm:prSet>
      <dgm:spPr/>
    </dgm:pt>
    <dgm:pt modelId="{CEE53614-1508-4975-B1D9-ED1ACFBDBA85}" type="pres">
      <dgm:prSet presAssocID="{E04DBC67-5E80-4BC2-8A71-3DDB56C424FF}" presName="rootComposite3" presStyleCnt="0"/>
      <dgm:spPr/>
    </dgm:pt>
    <dgm:pt modelId="{8075AA33-56F3-44FE-876D-AAF4FEEB286B}" type="pres">
      <dgm:prSet presAssocID="{E04DBC67-5E80-4BC2-8A71-3DDB56C424FF}" presName="rootText3" presStyleLbl="asst1" presStyleIdx="5" presStyleCnt="11">
        <dgm:presLayoutVars>
          <dgm:chPref val="3"/>
        </dgm:presLayoutVars>
      </dgm:prSet>
      <dgm:spPr/>
      <dgm:t>
        <a:bodyPr/>
        <a:lstStyle/>
        <a:p>
          <a:endParaRPr lang="en-GB"/>
        </a:p>
      </dgm:t>
    </dgm:pt>
    <dgm:pt modelId="{CF0EEC33-958B-472A-8B02-15EB7D0C4603}" type="pres">
      <dgm:prSet presAssocID="{E04DBC67-5E80-4BC2-8A71-3DDB56C424FF}" presName="rootConnector3" presStyleLbl="asst1" presStyleIdx="5" presStyleCnt="11"/>
      <dgm:spPr/>
      <dgm:t>
        <a:bodyPr/>
        <a:lstStyle/>
        <a:p>
          <a:endParaRPr lang="en-GB"/>
        </a:p>
      </dgm:t>
    </dgm:pt>
    <dgm:pt modelId="{EB9E0454-3E93-4978-9AC7-89C76306576A}" type="pres">
      <dgm:prSet presAssocID="{E04DBC67-5E80-4BC2-8A71-3DDB56C424FF}" presName="hierChild6" presStyleCnt="0"/>
      <dgm:spPr/>
    </dgm:pt>
    <dgm:pt modelId="{01DBE78D-C83B-4EC9-8D2F-555A96A1CFF3}" type="pres">
      <dgm:prSet presAssocID="{E04DBC67-5E80-4BC2-8A71-3DDB56C424FF}" presName="hierChild7" presStyleCnt="0"/>
      <dgm:spPr/>
    </dgm:pt>
    <dgm:pt modelId="{8E04D0AA-2D2D-4EB3-B838-8BFEE3ABB48A}" type="pres">
      <dgm:prSet presAssocID="{12E67903-4AB6-4E2C-BA2E-2CCB1DB9C2F9}" presName="Name111" presStyleLbl="parChTrans1D2" presStyleIdx="1" presStyleCnt="2"/>
      <dgm:spPr/>
      <dgm:t>
        <a:bodyPr/>
        <a:lstStyle/>
        <a:p>
          <a:endParaRPr lang="en-GB"/>
        </a:p>
      </dgm:t>
    </dgm:pt>
    <dgm:pt modelId="{DE44143A-7918-48E8-A1D1-93FCD9A369B3}" type="pres">
      <dgm:prSet presAssocID="{3A22CD42-A7D1-43EE-9212-4B92C56A26CE}" presName="hierRoot3" presStyleCnt="0">
        <dgm:presLayoutVars>
          <dgm:hierBranch val="init"/>
        </dgm:presLayoutVars>
      </dgm:prSet>
      <dgm:spPr/>
    </dgm:pt>
    <dgm:pt modelId="{2905A794-3110-4BA2-8E6A-CB5CAD039A82}" type="pres">
      <dgm:prSet presAssocID="{3A22CD42-A7D1-43EE-9212-4B92C56A26CE}" presName="rootComposite3" presStyleCnt="0"/>
      <dgm:spPr/>
    </dgm:pt>
    <dgm:pt modelId="{A40A39E1-5B7B-4D39-9978-3EC268B7396B}" type="pres">
      <dgm:prSet presAssocID="{3A22CD42-A7D1-43EE-9212-4B92C56A26CE}" presName="rootText3" presStyleLbl="asst1" presStyleIdx="6" presStyleCnt="11">
        <dgm:presLayoutVars>
          <dgm:chPref val="3"/>
        </dgm:presLayoutVars>
      </dgm:prSet>
      <dgm:spPr/>
      <dgm:t>
        <a:bodyPr/>
        <a:lstStyle/>
        <a:p>
          <a:endParaRPr lang="en-GB"/>
        </a:p>
      </dgm:t>
    </dgm:pt>
    <dgm:pt modelId="{71289AA6-8126-4881-A295-5580CA2C6846}" type="pres">
      <dgm:prSet presAssocID="{3A22CD42-A7D1-43EE-9212-4B92C56A26CE}" presName="rootConnector3" presStyleLbl="asst1" presStyleIdx="6" presStyleCnt="11"/>
      <dgm:spPr/>
      <dgm:t>
        <a:bodyPr/>
        <a:lstStyle/>
        <a:p>
          <a:endParaRPr lang="en-GB"/>
        </a:p>
      </dgm:t>
    </dgm:pt>
    <dgm:pt modelId="{F9836118-28C0-4E7A-B526-5F9FCE4F25DC}" type="pres">
      <dgm:prSet presAssocID="{3A22CD42-A7D1-43EE-9212-4B92C56A26CE}" presName="hierChild6" presStyleCnt="0"/>
      <dgm:spPr/>
    </dgm:pt>
    <dgm:pt modelId="{05C983A7-3EF8-40AB-9B7E-BA5F025C7B36}" type="pres">
      <dgm:prSet presAssocID="{3A22CD42-A7D1-43EE-9212-4B92C56A26CE}" presName="hierChild7" presStyleCnt="0"/>
      <dgm:spPr/>
    </dgm:pt>
    <dgm:pt modelId="{B991B3FF-7127-4370-9250-49FB59792552}" type="pres">
      <dgm:prSet presAssocID="{49205863-F5FF-40C7-9DAC-F5C747C23210}" presName="Name111" presStyleLbl="parChTrans1D3" presStyleIdx="5" presStyleCnt="9"/>
      <dgm:spPr/>
      <dgm:t>
        <a:bodyPr/>
        <a:lstStyle/>
        <a:p>
          <a:endParaRPr lang="en-GB"/>
        </a:p>
      </dgm:t>
    </dgm:pt>
    <dgm:pt modelId="{18189C93-A6E6-4C5A-B500-5ED24001C74D}" type="pres">
      <dgm:prSet presAssocID="{33D5F7BE-A068-4047-B1CE-4702034C3DF7}" presName="hierRoot3" presStyleCnt="0">
        <dgm:presLayoutVars>
          <dgm:hierBranch val="init"/>
        </dgm:presLayoutVars>
      </dgm:prSet>
      <dgm:spPr/>
    </dgm:pt>
    <dgm:pt modelId="{6F4E92FE-4C14-4DA0-B2D4-22D0280FB8F3}" type="pres">
      <dgm:prSet presAssocID="{33D5F7BE-A068-4047-B1CE-4702034C3DF7}" presName="rootComposite3" presStyleCnt="0"/>
      <dgm:spPr/>
    </dgm:pt>
    <dgm:pt modelId="{73E8CC36-03C0-4491-B501-DFA50C0E3E97}" type="pres">
      <dgm:prSet presAssocID="{33D5F7BE-A068-4047-B1CE-4702034C3DF7}" presName="rootText3" presStyleLbl="asst1" presStyleIdx="7" presStyleCnt="11">
        <dgm:presLayoutVars>
          <dgm:chPref val="3"/>
        </dgm:presLayoutVars>
      </dgm:prSet>
      <dgm:spPr/>
      <dgm:t>
        <a:bodyPr/>
        <a:lstStyle/>
        <a:p>
          <a:endParaRPr lang="en-GB"/>
        </a:p>
      </dgm:t>
    </dgm:pt>
    <dgm:pt modelId="{8CAF7F58-3417-4283-BAC7-B59B285C369B}" type="pres">
      <dgm:prSet presAssocID="{33D5F7BE-A068-4047-B1CE-4702034C3DF7}" presName="rootConnector3" presStyleLbl="asst1" presStyleIdx="7" presStyleCnt="11"/>
      <dgm:spPr/>
      <dgm:t>
        <a:bodyPr/>
        <a:lstStyle/>
        <a:p>
          <a:endParaRPr lang="en-GB"/>
        </a:p>
      </dgm:t>
    </dgm:pt>
    <dgm:pt modelId="{862610FF-1FF5-4EC5-A72D-C44FCF4CFD6B}" type="pres">
      <dgm:prSet presAssocID="{33D5F7BE-A068-4047-B1CE-4702034C3DF7}" presName="hierChild6" presStyleCnt="0"/>
      <dgm:spPr/>
    </dgm:pt>
    <dgm:pt modelId="{5C9B17A7-460F-477F-8EBD-284C664CD8DA}" type="pres">
      <dgm:prSet presAssocID="{33D5F7BE-A068-4047-B1CE-4702034C3DF7}" presName="hierChild7" presStyleCnt="0"/>
      <dgm:spPr/>
    </dgm:pt>
    <dgm:pt modelId="{2648ADE4-FC97-421C-A19F-B1492B44F2C7}" type="pres">
      <dgm:prSet presAssocID="{DD53934E-02F7-45FA-8E1D-FF2326C51D6A}" presName="Name111" presStyleLbl="parChTrans1D3" presStyleIdx="6" presStyleCnt="9"/>
      <dgm:spPr/>
      <dgm:t>
        <a:bodyPr/>
        <a:lstStyle/>
        <a:p>
          <a:endParaRPr lang="en-GB"/>
        </a:p>
      </dgm:t>
    </dgm:pt>
    <dgm:pt modelId="{ABE543C7-9A6F-44F5-A2F9-DDE2682768E0}" type="pres">
      <dgm:prSet presAssocID="{52CC00B1-9ED0-4A48-A582-7D3120381C1E}" presName="hierRoot3" presStyleCnt="0">
        <dgm:presLayoutVars>
          <dgm:hierBranch val="init"/>
        </dgm:presLayoutVars>
      </dgm:prSet>
      <dgm:spPr/>
    </dgm:pt>
    <dgm:pt modelId="{31083EC2-CC38-4342-855E-E56D838B1681}" type="pres">
      <dgm:prSet presAssocID="{52CC00B1-9ED0-4A48-A582-7D3120381C1E}" presName="rootComposite3" presStyleCnt="0"/>
      <dgm:spPr/>
    </dgm:pt>
    <dgm:pt modelId="{316D5A48-0104-40E2-94E8-935DA8D78760}" type="pres">
      <dgm:prSet presAssocID="{52CC00B1-9ED0-4A48-A582-7D3120381C1E}" presName="rootText3" presStyleLbl="asst1" presStyleIdx="8" presStyleCnt="11">
        <dgm:presLayoutVars>
          <dgm:chPref val="3"/>
        </dgm:presLayoutVars>
      </dgm:prSet>
      <dgm:spPr/>
      <dgm:t>
        <a:bodyPr/>
        <a:lstStyle/>
        <a:p>
          <a:endParaRPr lang="en-GB"/>
        </a:p>
      </dgm:t>
    </dgm:pt>
    <dgm:pt modelId="{75BD521D-AF7F-41B2-A1FC-EAC859BA6AF7}" type="pres">
      <dgm:prSet presAssocID="{52CC00B1-9ED0-4A48-A582-7D3120381C1E}" presName="rootConnector3" presStyleLbl="asst1" presStyleIdx="8" presStyleCnt="11"/>
      <dgm:spPr/>
      <dgm:t>
        <a:bodyPr/>
        <a:lstStyle/>
        <a:p>
          <a:endParaRPr lang="en-GB"/>
        </a:p>
      </dgm:t>
    </dgm:pt>
    <dgm:pt modelId="{B62F1002-77E0-4C36-BFEB-FCDB66B65853}" type="pres">
      <dgm:prSet presAssocID="{52CC00B1-9ED0-4A48-A582-7D3120381C1E}" presName="hierChild6" presStyleCnt="0"/>
      <dgm:spPr/>
    </dgm:pt>
    <dgm:pt modelId="{99AF33CB-C2D5-48DB-B1D4-C7AD6081FB66}" type="pres">
      <dgm:prSet presAssocID="{52CC00B1-9ED0-4A48-A582-7D3120381C1E}" presName="hierChild7" presStyleCnt="0"/>
      <dgm:spPr/>
    </dgm:pt>
    <dgm:pt modelId="{B32BF292-581A-4E56-83BD-9BB0B3C5AB73}" type="pres">
      <dgm:prSet presAssocID="{DFA55AA8-ACE2-4B75-B4F2-87CDE5982444}" presName="Name111" presStyleLbl="parChTrans1D3" presStyleIdx="7" presStyleCnt="9"/>
      <dgm:spPr/>
      <dgm:t>
        <a:bodyPr/>
        <a:lstStyle/>
        <a:p>
          <a:endParaRPr lang="en-GB"/>
        </a:p>
      </dgm:t>
    </dgm:pt>
    <dgm:pt modelId="{EA80D9CF-E586-4C9A-B169-D86E7F088C56}" type="pres">
      <dgm:prSet presAssocID="{BA7D0C83-66B1-4C8F-88BE-042F132A607F}" presName="hierRoot3" presStyleCnt="0">
        <dgm:presLayoutVars>
          <dgm:hierBranch val="init"/>
        </dgm:presLayoutVars>
      </dgm:prSet>
      <dgm:spPr/>
    </dgm:pt>
    <dgm:pt modelId="{80F40FD8-A89E-4523-9D4B-3D9B25B92024}" type="pres">
      <dgm:prSet presAssocID="{BA7D0C83-66B1-4C8F-88BE-042F132A607F}" presName="rootComposite3" presStyleCnt="0"/>
      <dgm:spPr/>
    </dgm:pt>
    <dgm:pt modelId="{CE47AD62-664D-4299-9345-66D09F190474}" type="pres">
      <dgm:prSet presAssocID="{BA7D0C83-66B1-4C8F-88BE-042F132A607F}" presName="rootText3" presStyleLbl="asst1" presStyleIdx="9" presStyleCnt="11">
        <dgm:presLayoutVars>
          <dgm:chPref val="3"/>
        </dgm:presLayoutVars>
      </dgm:prSet>
      <dgm:spPr/>
      <dgm:t>
        <a:bodyPr/>
        <a:lstStyle/>
        <a:p>
          <a:endParaRPr lang="en-GB"/>
        </a:p>
      </dgm:t>
    </dgm:pt>
    <dgm:pt modelId="{16A62A76-4B9C-4630-AB9F-13A594727722}" type="pres">
      <dgm:prSet presAssocID="{BA7D0C83-66B1-4C8F-88BE-042F132A607F}" presName="rootConnector3" presStyleLbl="asst1" presStyleIdx="9" presStyleCnt="11"/>
      <dgm:spPr/>
      <dgm:t>
        <a:bodyPr/>
        <a:lstStyle/>
        <a:p>
          <a:endParaRPr lang="en-GB"/>
        </a:p>
      </dgm:t>
    </dgm:pt>
    <dgm:pt modelId="{DE398B14-6684-4410-AC2E-0D4ABF6ED66C}" type="pres">
      <dgm:prSet presAssocID="{BA7D0C83-66B1-4C8F-88BE-042F132A607F}" presName="hierChild6" presStyleCnt="0"/>
      <dgm:spPr/>
    </dgm:pt>
    <dgm:pt modelId="{9314C131-ABA0-43AA-9DBB-16B370096DD0}" type="pres">
      <dgm:prSet presAssocID="{BA7D0C83-66B1-4C8F-88BE-042F132A607F}" presName="hierChild7" presStyleCnt="0"/>
      <dgm:spPr/>
    </dgm:pt>
    <dgm:pt modelId="{907B524D-04D3-4E7D-9328-59CE1E17A426}" type="pres">
      <dgm:prSet presAssocID="{14CE3801-F317-4CC2-823D-D34D06C4382E}" presName="Name111" presStyleLbl="parChTrans1D3" presStyleIdx="8" presStyleCnt="9"/>
      <dgm:spPr/>
      <dgm:t>
        <a:bodyPr/>
        <a:lstStyle/>
        <a:p>
          <a:endParaRPr lang="en-GB"/>
        </a:p>
      </dgm:t>
    </dgm:pt>
    <dgm:pt modelId="{F3FC7746-E8B5-48F2-9F57-0D603FE9B3BA}" type="pres">
      <dgm:prSet presAssocID="{DDE34270-727C-4CF0-BC48-41BD419E696A}" presName="hierRoot3" presStyleCnt="0">
        <dgm:presLayoutVars>
          <dgm:hierBranch val="init"/>
        </dgm:presLayoutVars>
      </dgm:prSet>
      <dgm:spPr/>
    </dgm:pt>
    <dgm:pt modelId="{9806F478-C14A-41DB-99BE-D08FA009D1ED}" type="pres">
      <dgm:prSet presAssocID="{DDE34270-727C-4CF0-BC48-41BD419E696A}" presName="rootComposite3" presStyleCnt="0"/>
      <dgm:spPr/>
    </dgm:pt>
    <dgm:pt modelId="{E6CD230B-B436-4681-B01C-761E1E1183DB}" type="pres">
      <dgm:prSet presAssocID="{DDE34270-727C-4CF0-BC48-41BD419E696A}" presName="rootText3" presStyleLbl="asst1" presStyleIdx="10" presStyleCnt="11">
        <dgm:presLayoutVars>
          <dgm:chPref val="3"/>
        </dgm:presLayoutVars>
      </dgm:prSet>
      <dgm:spPr/>
      <dgm:t>
        <a:bodyPr/>
        <a:lstStyle/>
        <a:p>
          <a:endParaRPr lang="en-GB"/>
        </a:p>
      </dgm:t>
    </dgm:pt>
    <dgm:pt modelId="{DB5A069E-F87A-41C3-90DF-8C5578BCB6D1}" type="pres">
      <dgm:prSet presAssocID="{DDE34270-727C-4CF0-BC48-41BD419E696A}" presName="rootConnector3" presStyleLbl="asst1" presStyleIdx="10" presStyleCnt="11"/>
      <dgm:spPr/>
      <dgm:t>
        <a:bodyPr/>
        <a:lstStyle/>
        <a:p>
          <a:endParaRPr lang="en-GB"/>
        </a:p>
      </dgm:t>
    </dgm:pt>
    <dgm:pt modelId="{6DD9EAD8-66A5-43BB-8A42-70A7F12646AC}" type="pres">
      <dgm:prSet presAssocID="{DDE34270-727C-4CF0-BC48-41BD419E696A}" presName="hierChild6" presStyleCnt="0"/>
      <dgm:spPr/>
    </dgm:pt>
    <dgm:pt modelId="{3C091F25-557F-44F7-A0D4-F967DCA7D03E}" type="pres">
      <dgm:prSet presAssocID="{DDE34270-727C-4CF0-BC48-41BD419E696A}" presName="hierChild7" presStyleCnt="0"/>
      <dgm:spPr/>
    </dgm:pt>
  </dgm:ptLst>
  <dgm:cxnLst>
    <dgm:cxn modelId="{4A9D545D-CFAB-43D7-AA21-7670D6560016}" srcId="{9F911B89-F10A-4A3A-BB2A-366753130F57}" destId="{4B9280F6-B052-437C-8084-81CECE63D945}" srcOrd="0" destOrd="0" parTransId="{849E426A-8A27-449A-B1DA-D92FD2B1C9B6}" sibTransId="{2EE1E672-6CD2-491C-A2B2-6018FA00E512}"/>
    <dgm:cxn modelId="{06F255D0-B87C-41FF-961C-B8BE4FF154D2}" type="presOf" srcId="{4147FF1F-14BF-430D-9E5C-044D6C8AEA81}" destId="{707C8190-63D7-4ECE-B21C-EA23CF0EF290}" srcOrd="0" destOrd="0" presId="urn:microsoft.com/office/officeart/2005/8/layout/orgChart1"/>
    <dgm:cxn modelId="{01A9BBD0-50B3-4402-B95B-3ECE651895F1}" type="presOf" srcId="{DFA55AA8-ACE2-4B75-B4F2-87CDE5982444}" destId="{B32BF292-581A-4E56-83BD-9BB0B3C5AB73}" srcOrd="0" destOrd="0" presId="urn:microsoft.com/office/officeart/2005/8/layout/orgChart1"/>
    <dgm:cxn modelId="{05711175-D021-4362-BC99-9ADA6BDEE2CA}" type="presOf" srcId="{BA7D0C83-66B1-4C8F-88BE-042F132A607F}" destId="{16A62A76-4B9C-4630-AB9F-13A594727722}" srcOrd="1" destOrd="0" presId="urn:microsoft.com/office/officeart/2005/8/layout/orgChart1"/>
    <dgm:cxn modelId="{D41B7C5F-392F-40FC-8AFE-3CE4A044285F}" srcId="{3A22CD42-A7D1-43EE-9212-4B92C56A26CE}" destId="{DDE34270-727C-4CF0-BC48-41BD419E696A}" srcOrd="3" destOrd="0" parTransId="{14CE3801-F317-4CC2-823D-D34D06C4382E}" sibTransId="{CABA33E6-6677-4CAF-8E12-BFFE367C8257}"/>
    <dgm:cxn modelId="{33131C3D-6F55-4A6A-B776-EFE635EF7AAC}" type="presOf" srcId="{3A22CD42-A7D1-43EE-9212-4B92C56A26CE}" destId="{A40A39E1-5B7B-4D39-9978-3EC268B7396B}" srcOrd="0" destOrd="0" presId="urn:microsoft.com/office/officeart/2005/8/layout/orgChart1"/>
    <dgm:cxn modelId="{29659C22-B690-4210-ACCF-BE79261CBB21}" type="presOf" srcId="{1FE1AFE4-729E-43DC-827E-DF58B5279864}" destId="{EB6789B5-492D-46C4-9093-9B607CD750EC}" srcOrd="0" destOrd="0" presId="urn:microsoft.com/office/officeart/2005/8/layout/orgChart1"/>
    <dgm:cxn modelId="{586969C2-D22B-41F3-A9D2-2D923FCA0370}" type="presOf" srcId="{8EA8CAE6-6C5F-4167-B10D-F9630FB00981}" destId="{FE0CA890-0631-4144-A38E-9D0A373F90C7}" srcOrd="0" destOrd="0" presId="urn:microsoft.com/office/officeart/2005/8/layout/orgChart1"/>
    <dgm:cxn modelId="{85937904-9817-4494-A44E-28B61BDAE176}" srcId="{5532978A-8484-45E8-988F-80D4EC6A53F5}" destId="{A4116ABD-A79E-4501-9FFE-0473E8C38415}" srcOrd="0" destOrd="0" parTransId="{5744ECC1-7A38-4CCB-B7D0-31D25995480E}" sibTransId="{42FE7069-E0F1-420C-ADE3-299460043D28}"/>
    <dgm:cxn modelId="{020E3E07-0EBB-49C1-A48B-063B0FFD6ABE}" type="presOf" srcId="{49205863-F5FF-40C7-9DAC-F5C747C23210}" destId="{B991B3FF-7127-4370-9250-49FB59792552}" srcOrd="0" destOrd="0" presId="urn:microsoft.com/office/officeart/2005/8/layout/orgChart1"/>
    <dgm:cxn modelId="{45D8E5AA-A898-4F72-BBBA-DF562A5D31F1}" srcId="{5532978A-8484-45E8-988F-80D4EC6A53F5}" destId="{4147FF1F-14BF-430D-9E5C-044D6C8AEA81}" srcOrd="1" destOrd="0" parTransId="{8EA8CAE6-6C5F-4167-B10D-F9630FB00981}" sibTransId="{6341A129-31AA-4163-8E55-3F609DEBB39C}"/>
    <dgm:cxn modelId="{A7A355FD-4F2F-488C-AB93-8697C998C65C}" type="presOf" srcId="{5532978A-8484-45E8-988F-80D4EC6A53F5}" destId="{A3C884F3-C743-443F-9929-0A125A1A8E66}" srcOrd="0" destOrd="0" presId="urn:microsoft.com/office/officeart/2005/8/layout/orgChart1"/>
    <dgm:cxn modelId="{616E333C-CC41-47F9-8ACF-60E8BCA62279}" type="presOf" srcId="{5532978A-8484-45E8-988F-80D4EC6A53F5}" destId="{6E6FE825-DE5A-4C9A-9513-A07CD74DF25D}" srcOrd="1" destOrd="0" presId="urn:microsoft.com/office/officeart/2005/8/layout/orgChart1"/>
    <dgm:cxn modelId="{748CE02B-B322-4397-90D0-D9B73FADF7E2}" srcId="{3A22CD42-A7D1-43EE-9212-4B92C56A26CE}" destId="{33D5F7BE-A068-4047-B1CE-4702034C3DF7}" srcOrd="0" destOrd="0" parTransId="{49205863-F5FF-40C7-9DAC-F5C747C23210}" sibTransId="{2A099A64-D8AF-4B38-8251-159B25E9A1C7}"/>
    <dgm:cxn modelId="{68F17509-2D9A-45CB-93B6-A906E5AE3D02}" type="presOf" srcId="{5744ECC1-7A38-4CCB-B7D0-31D25995480E}" destId="{280EDE28-BE38-4062-BE3C-462B6751184E}" srcOrd="0" destOrd="0" presId="urn:microsoft.com/office/officeart/2005/8/layout/orgChart1"/>
    <dgm:cxn modelId="{7A19D775-E475-40A5-877C-E0014C2A8166}" type="presOf" srcId="{05907E3B-CD05-4CEC-8116-C983B8F6C620}" destId="{462FEC6C-E34D-4F4C-82C6-D36A3622262B}" srcOrd="0" destOrd="0" presId="urn:microsoft.com/office/officeart/2005/8/layout/orgChart1"/>
    <dgm:cxn modelId="{31BA9A59-EBA5-435A-AE7D-37B972F5E780}" srcId="{4B9280F6-B052-437C-8084-81CECE63D945}" destId="{3A22CD42-A7D1-43EE-9212-4B92C56A26CE}" srcOrd="1" destOrd="0" parTransId="{12E67903-4AB6-4E2C-BA2E-2CCB1DB9C2F9}" sibTransId="{EF73573B-EA86-4FBC-B010-9C4375A8EF34}"/>
    <dgm:cxn modelId="{2A5F0487-708B-4AA2-943F-580E9974BF35}" type="presOf" srcId="{A4116ABD-A79E-4501-9FFE-0473E8C38415}" destId="{4F182570-21EF-431D-8ADC-C151B44A7504}" srcOrd="1" destOrd="0" presId="urn:microsoft.com/office/officeart/2005/8/layout/orgChart1"/>
    <dgm:cxn modelId="{5153C97F-ACFE-47C6-A2AE-9481568F2299}" type="presOf" srcId="{A4116ABD-A79E-4501-9FFE-0473E8C38415}" destId="{F2373F65-1A0F-445E-B6D8-B124D55B0E12}" srcOrd="0" destOrd="0" presId="urn:microsoft.com/office/officeart/2005/8/layout/orgChart1"/>
    <dgm:cxn modelId="{65E7FF4F-1C9E-43A6-B0D9-D1EAE25D2359}" type="presOf" srcId="{480DC96B-A32E-45A1-8E03-6BE8A38D1E4D}" destId="{652F451C-1F7E-4482-A5F1-B4C176A01070}" srcOrd="0" destOrd="0" presId="urn:microsoft.com/office/officeart/2005/8/layout/orgChart1"/>
    <dgm:cxn modelId="{FB70AF16-D686-4C9F-B0B7-263F55DF21A3}" srcId="{5532978A-8484-45E8-988F-80D4EC6A53F5}" destId="{1903FEA1-07EC-4267-944F-945C12F3B23D}" srcOrd="3" destOrd="0" parTransId="{1FE1AFE4-729E-43DC-827E-DF58B5279864}" sibTransId="{3D4E2287-B67A-4693-9CE7-F811E954D60E}"/>
    <dgm:cxn modelId="{B54F959A-B323-4BC2-BCEF-E34DCDD0815B}" type="presOf" srcId="{F66B42D4-A4BA-44B4-AD2F-5F43A567535D}" destId="{84E6F184-AA71-4FD1-A49A-56BE6BB4E23B}" srcOrd="0" destOrd="0" presId="urn:microsoft.com/office/officeart/2005/8/layout/orgChart1"/>
    <dgm:cxn modelId="{58CC5DFC-9A5E-47DF-BAC8-AFC5EF67BFEE}" type="presOf" srcId="{14CE3801-F317-4CC2-823D-D34D06C4382E}" destId="{907B524D-04D3-4E7D-9328-59CE1E17A426}" srcOrd="0" destOrd="0" presId="urn:microsoft.com/office/officeart/2005/8/layout/orgChart1"/>
    <dgm:cxn modelId="{F7B50B84-03CF-4ED8-BA1F-86228BBBEC8E}" type="presOf" srcId="{12E67903-4AB6-4E2C-BA2E-2CCB1DB9C2F9}" destId="{8E04D0AA-2D2D-4EB3-B838-8BFEE3ABB48A}" srcOrd="0" destOrd="0" presId="urn:microsoft.com/office/officeart/2005/8/layout/orgChart1"/>
    <dgm:cxn modelId="{7FA25427-563A-493C-BD28-08C2F8B63F97}" srcId="{3A22CD42-A7D1-43EE-9212-4B92C56A26CE}" destId="{52CC00B1-9ED0-4A48-A582-7D3120381C1E}" srcOrd="1" destOrd="0" parTransId="{DD53934E-02F7-45FA-8E1D-FF2326C51D6A}" sibTransId="{4EAE8D15-3FFF-4389-89EF-D12A323C92F5}"/>
    <dgm:cxn modelId="{22860F92-5A44-4B6F-9EE2-E18458361BEE}" type="presOf" srcId="{E04DBC67-5E80-4BC2-8A71-3DDB56C424FF}" destId="{CF0EEC33-958B-472A-8B02-15EB7D0C4603}" srcOrd="1" destOrd="0" presId="urn:microsoft.com/office/officeart/2005/8/layout/orgChart1"/>
    <dgm:cxn modelId="{4C9C54C7-643F-4226-B358-9DC70AB1B910}" type="presOf" srcId="{AF23284F-F8BE-4E32-B42E-8D661D23799A}" destId="{0F7B4F47-B073-45AC-8BF9-0D0352242E0D}" srcOrd="1" destOrd="0" presId="urn:microsoft.com/office/officeart/2005/8/layout/orgChart1"/>
    <dgm:cxn modelId="{E6C34C25-60FE-416D-B60C-8C719243BB48}" type="presOf" srcId="{3A22CD42-A7D1-43EE-9212-4B92C56A26CE}" destId="{71289AA6-8126-4881-A295-5580CA2C6846}" srcOrd="1" destOrd="0" presId="urn:microsoft.com/office/officeart/2005/8/layout/orgChart1"/>
    <dgm:cxn modelId="{0AECEE9C-0D0F-45B6-992D-27777587BD87}" srcId="{5532978A-8484-45E8-988F-80D4EC6A53F5}" destId="{E04DBC67-5E80-4BC2-8A71-3DDB56C424FF}" srcOrd="4" destOrd="0" parTransId="{F66B42D4-A4BA-44B4-AD2F-5F43A567535D}" sibTransId="{62F26733-84B7-40F8-A72F-0FCEC644D4EA}"/>
    <dgm:cxn modelId="{CDD4CD10-B686-43CB-AF69-C90304CE5EF8}" type="presOf" srcId="{52CC00B1-9ED0-4A48-A582-7D3120381C1E}" destId="{316D5A48-0104-40E2-94E8-935DA8D78760}" srcOrd="0" destOrd="0" presId="urn:microsoft.com/office/officeart/2005/8/layout/orgChart1"/>
    <dgm:cxn modelId="{D608FF5B-3B6F-4A63-9CD2-40869C50C9D7}" type="presOf" srcId="{4147FF1F-14BF-430D-9E5C-044D6C8AEA81}" destId="{50829EF0-5662-425D-ACB8-EC6C9A24B1FF}" srcOrd="1" destOrd="0" presId="urn:microsoft.com/office/officeart/2005/8/layout/orgChart1"/>
    <dgm:cxn modelId="{C979ECD6-7E57-42CC-BA16-C3C2950DA79C}" type="presOf" srcId="{33D5F7BE-A068-4047-B1CE-4702034C3DF7}" destId="{8CAF7F58-3417-4283-BAC7-B59B285C369B}" srcOrd="1" destOrd="0" presId="urn:microsoft.com/office/officeart/2005/8/layout/orgChart1"/>
    <dgm:cxn modelId="{EE38AA71-DFB7-4F0B-A178-6929E58803E8}" type="presOf" srcId="{DD53934E-02F7-45FA-8E1D-FF2326C51D6A}" destId="{2648ADE4-FC97-421C-A19F-B1492B44F2C7}" srcOrd="0" destOrd="0" presId="urn:microsoft.com/office/officeart/2005/8/layout/orgChart1"/>
    <dgm:cxn modelId="{B80D55E7-7793-4597-BC13-7E0F4CCE640F}" type="presOf" srcId="{AF23284F-F8BE-4E32-B42E-8D661D23799A}" destId="{3A401701-90E4-4C4D-83B1-E2FC37C3FA8F}" srcOrd="0" destOrd="0" presId="urn:microsoft.com/office/officeart/2005/8/layout/orgChart1"/>
    <dgm:cxn modelId="{0280E4FF-463A-41F4-ACB6-F143C0C368DC}" type="presOf" srcId="{33D5F7BE-A068-4047-B1CE-4702034C3DF7}" destId="{73E8CC36-03C0-4491-B501-DFA50C0E3E97}" srcOrd="0" destOrd="0" presId="urn:microsoft.com/office/officeart/2005/8/layout/orgChart1"/>
    <dgm:cxn modelId="{CBFB884C-9716-48B6-862F-CB4C37969204}" type="presOf" srcId="{1903FEA1-07EC-4267-944F-945C12F3B23D}" destId="{0E8696AC-AF85-4C69-B8BF-F18D40B04717}" srcOrd="0" destOrd="0" presId="urn:microsoft.com/office/officeart/2005/8/layout/orgChart1"/>
    <dgm:cxn modelId="{6A1E44F7-D1BC-4F32-A502-4CBB0495BA5C}" type="presOf" srcId="{4B9280F6-B052-437C-8084-81CECE63D945}" destId="{009924BC-AC49-4DB1-836F-62AD9EF234B7}" srcOrd="1" destOrd="0" presId="urn:microsoft.com/office/officeart/2005/8/layout/orgChart1"/>
    <dgm:cxn modelId="{FD96C74F-527E-45FE-875E-E1419B739170}" type="presOf" srcId="{4B9280F6-B052-437C-8084-81CECE63D945}" destId="{7DC5E615-5526-40A5-A5A5-674490A1667E}" srcOrd="0" destOrd="0" presId="urn:microsoft.com/office/officeart/2005/8/layout/orgChart1"/>
    <dgm:cxn modelId="{8EDAB096-F1D9-4CE0-87D7-F5B0F0F8470C}" type="presOf" srcId="{DDE34270-727C-4CF0-BC48-41BD419E696A}" destId="{E6CD230B-B436-4681-B01C-761E1E1183DB}" srcOrd="0" destOrd="0" presId="urn:microsoft.com/office/officeart/2005/8/layout/orgChart1"/>
    <dgm:cxn modelId="{39BEFFF9-5827-4092-9508-AB59269D1B51}" srcId="{4B9280F6-B052-437C-8084-81CECE63D945}" destId="{5532978A-8484-45E8-988F-80D4EC6A53F5}" srcOrd="0" destOrd="0" parTransId="{480DC96B-A32E-45A1-8E03-6BE8A38D1E4D}" sibTransId="{93888A84-454F-405A-8835-060F19ECF589}"/>
    <dgm:cxn modelId="{28E95B74-489E-4A2D-BC4B-A7CE8303346E}" type="presOf" srcId="{BA7D0C83-66B1-4C8F-88BE-042F132A607F}" destId="{CE47AD62-664D-4299-9345-66D09F190474}" srcOrd="0" destOrd="0" presId="urn:microsoft.com/office/officeart/2005/8/layout/orgChart1"/>
    <dgm:cxn modelId="{7334D928-8C5D-4D60-8F0A-DCEEB7EC3433}" type="presOf" srcId="{9F911B89-F10A-4A3A-BB2A-366753130F57}" destId="{4948AC8E-0DBF-4044-AC95-D787B7552E52}" srcOrd="0" destOrd="0" presId="urn:microsoft.com/office/officeart/2005/8/layout/orgChart1"/>
    <dgm:cxn modelId="{36D40381-5A77-4E0B-9FBB-09D2FADE7569}" srcId="{3A22CD42-A7D1-43EE-9212-4B92C56A26CE}" destId="{BA7D0C83-66B1-4C8F-88BE-042F132A607F}" srcOrd="2" destOrd="0" parTransId="{DFA55AA8-ACE2-4B75-B4F2-87CDE5982444}" sibTransId="{C4EF75D3-6029-4AB2-B599-371BE2FACBC4}"/>
    <dgm:cxn modelId="{147C0EFB-D409-4E47-BEFE-937D44CB8A0A}" type="presOf" srcId="{DDE34270-727C-4CF0-BC48-41BD419E696A}" destId="{DB5A069E-F87A-41C3-90DF-8C5578BCB6D1}" srcOrd="1" destOrd="0" presId="urn:microsoft.com/office/officeart/2005/8/layout/orgChart1"/>
    <dgm:cxn modelId="{2D2DE24F-E28C-4090-8D80-160C137560CC}" srcId="{5532978A-8484-45E8-988F-80D4EC6A53F5}" destId="{AF23284F-F8BE-4E32-B42E-8D661D23799A}" srcOrd="2" destOrd="0" parTransId="{05907E3B-CD05-4CEC-8116-C983B8F6C620}" sibTransId="{E416F6F7-5548-43A2-A3B0-DD1285EE9D32}"/>
    <dgm:cxn modelId="{744F8178-746F-4DEA-9069-48BF49F8D08D}" type="presOf" srcId="{1903FEA1-07EC-4267-944F-945C12F3B23D}" destId="{0EBAB311-25B3-4C0E-BDF0-6201D0C6A284}" srcOrd="1" destOrd="0" presId="urn:microsoft.com/office/officeart/2005/8/layout/orgChart1"/>
    <dgm:cxn modelId="{4251B51A-5FD4-41CF-8B22-CFD5B3DB0E48}" type="presOf" srcId="{52CC00B1-9ED0-4A48-A582-7D3120381C1E}" destId="{75BD521D-AF7F-41B2-A1FC-EAC859BA6AF7}" srcOrd="1" destOrd="0" presId="urn:microsoft.com/office/officeart/2005/8/layout/orgChart1"/>
    <dgm:cxn modelId="{15706DDE-E879-4341-9D1F-ACCA08D83AAD}" type="presOf" srcId="{E04DBC67-5E80-4BC2-8A71-3DDB56C424FF}" destId="{8075AA33-56F3-44FE-876D-AAF4FEEB286B}" srcOrd="0" destOrd="0" presId="urn:microsoft.com/office/officeart/2005/8/layout/orgChart1"/>
    <dgm:cxn modelId="{E39BD18D-5913-48E4-BC26-AB26C2C893BA}" type="presParOf" srcId="{4948AC8E-0DBF-4044-AC95-D787B7552E52}" destId="{45C4D565-559D-4D4A-8AF7-B04BEFBA4953}" srcOrd="0" destOrd="0" presId="urn:microsoft.com/office/officeart/2005/8/layout/orgChart1"/>
    <dgm:cxn modelId="{39E8C6F1-5BA0-4BFF-BCA6-481D11EFC318}" type="presParOf" srcId="{45C4D565-559D-4D4A-8AF7-B04BEFBA4953}" destId="{D050E29F-5DAF-4153-BEF9-16E52A62C123}" srcOrd="0" destOrd="0" presId="urn:microsoft.com/office/officeart/2005/8/layout/orgChart1"/>
    <dgm:cxn modelId="{1B70375C-B68A-4D81-8B32-A30F8AEC12AA}" type="presParOf" srcId="{D050E29F-5DAF-4153-BEF9-16E52A62C123}" destId="{7DC5E615-5526-40A5-A5A5-674490A1667E}" srcOrd="0" destOrd="0" presId="urn:microsoft.com/office/officeart/2005/8/layout/orgChart1"/>
    <dgm:cxn modelId="{4907B2A7-8F2C-4699-AE00-5B43C511EF06}" type="presParOf" srcId="{D050E29F-5DAF-4153-BEF9-16E52A62C123}" destId="{009924BC-AC49-4DB1-836F-62AD9EF234B7}" srcOrd="1" destOrd="0" presId="urn:microsoft.com/office/officeart/2005/8/layout/orgChart1"/>
    <dgm:cxn modelId="{9D1CA2C5-800E-4AAC-84F6-FFF4526A4815}" type="presParOf" srcId="{45C4D565-559D-4D4A-8AF7-B04BEFBA4953}" destId="{82905368-0830-456B-95B4-615B20F5C2B7}" srcOrd="1" destOrd="0" presId="urn:microsoft.com/office/officeart/2005/8/layout/orgChart1"/>
    <dgm:cxn modelId="{853928E9-9117-4B7F-882E-14A930ACFBD7}" type="presParOf" srcId="{45C4D565-559D-4D4A-8AF7-B04BEFBA4953}" destId="{95E39DC4-8CB7-46F1-97F0-6D6D33F921DC}" srcOrd="2" destOrd="0" presId="urn:microsoft.com/office/officeart/2005/8/layout/orgChart1"/>
    <dgm:cxn modelId="{655DC461-B611-406B-B2C5-A7FC9E2681F8}" type="presParOf" srcId="{95E39DC4-8CB7-46F1-97F0-6D6D33F921DC}" destId="{652F451C-1F7E-4482-A5F1-B4C176A01070}" srcOrd="0" destOrd="0" presId="urn:microsoft.com/office/officeart/2005/8/layout/orgChart1"/>
    <dgm:cxn modelId="{B495746E-3FD4-490C-A78D-99026DD5880C}" type="presParOf" srcId="{95E39DC4-8CB7-46F1-97F0-6D6D33F921DC}" destId="{18E86222-49BB-43AF-9484-9ECC72886C82}" srcOrd="1" destOrd="0" presId="urn:microsoft.com/office/officeart/2005/8/layout/orgChart1"/>
    <dgm:cxn modelId="{2A9FC5FD-2479-4A8C-A174-4B1A67909D87}" type="presParOf" srcId="{18E86222-49BB-43AF-9484-9ECC72886C82}" destId="{DCCE2C81-AF1D-445C-B8AE-F0C1FFC8D40D}" srcOrd="0" destOrd="0" presId="urn:microsoft.com/office/officeart/2005/8/layout/orgChart1"/>
    <dgm:cxn modelId="{1EE328C7-DF29-4E22-A3A2-76826D55B46B}" type="presParOf" srcId="{DCCE2C81-AF1D-445C-B8AE-F0C1FFC8D40D}" destId="{A3C884F3-C743-443F-9929-0A125A1A8E66}" srcOrd="0" destOrd="0" presId="urn:microsoft.com/office/officeart/2005/8/layout/orgChart1"/>
    <dgm:cxn modelId="{FF8F2650-99FF-48FE-8159-9FB2B359E363}" type="presParOf" srcId="{DCCE2C81-AF1D-445C-B8AE-F0C1FFC8D40D}" destId="{6E6FE825-DE5A-4C9A-9513-A07CD74DF25D}" srcOrd="1" destOrd="0" presId="urn:microsoft.com/office/officeart/2005/8/layout/orgChart1"/>
    <dgm:cxn modelId="{F7CA4178-5142-4859-8893-77CD0D8867FF}" type="presParOf" srcId="{18E86222-49BB-43AF-9484-9ECC72886C82}" destId="{95384ADE-87BB-4EAF-939D-AC7E504CCE80}" srcOrd="1" destOrd="0" presId="urn:microsoft.com/office/officeart/2005/8/layout/orgChart1"/>
    <dgm:cxn modelId="{B23ABACB-78D1-49FD-A462-D39E29D0603A}" type="presParOf" srcId="{18E86222-49BB-43AF-9484-9ECC72886C82}" destId="{7161F4E9-AA16-45C3-8816-401E3E5799BD}" srcOrd="2" destOrd="0" presId="urn:microsoft.com/office/officeart/2005/8/layout/orgChart1"/>
    <dgm:cxn modelId="{86B619ED-A1F0-4E8A-A9FE-4C75AB6EB4B9}" type="presParOf" srcId="{7161F4E9-AA16-45C3-8816-401E3E5799BD}" destId="{280EDE28-BE38-4062-BE3C-462B6751184E}" srcOrd="0" destOrd="0" presId="urn:microsoft.com/office/officeart/2005/8/layout/orgChart1"/>
    <dgm:cxn modelId="{0AE2B35A-3179-4B66-9980-0F94684E8AA2}" type="presParOf" srcId="{7161F4E9-AA16-45C3-8816-401E3E5799BD}" destId="{4372C6A3-736D-4C13-B833-49BABDC62821}" srcOrd="1" destOrd="0" presId="urn:microsoft.com/office/officeart/2005/8/layout/orgChart1"/>
    <dgm:cxn modelId="{4F43E9F2-E40D-47C9-8ECB-760DBEB0E587}" type="presParOf" srcId="{4372C6A3-736D-4C13-B833-49BABDC62821}" destId="{C0DCF7EF-E418-49E9-B937-111BB066302E}" srcOrd="0" destOrd="0" presId="urn:microsoft.com/office/officeart/2005/8/layout/orgChart1"/>
    <dgm:cxn modelId="{5DC6DC31-DDC7-46A8-AA90-F8C5EC370508}" type="presParOf" srcId="{C0DCF7EF-E418-49E9-B937-111BB066302E}" destId="{F2373F65-1A0F-445E-B6D8-B124D55B0E12}" srcOrd="0" destOrd="0" presId="urn:microsoft.com/office/officeart/2005/8/layout/orgChart1"/>
    <dgm:cxn modelId="{D64C0931-5B9D-4390-BB6E-ECD94F6EEED1}" type="presParOf" srcId="{C0DCF7EF-E418-49E9-B937-111BB066302E}" destId="{4F182570-21EF-431D-8ADC-C151B44A7504}" srcOrd="1" destOrd="0" presId="urn:microsoft.com/office/officeart/2005/8/layout/orgChart1"/>
    <dgm:cxn modelId="{2D09D527-BCD5-4F6D-8EFB-CBFDBE6518B5}" type="presParOf" srcId="{4372C6A3-736D-4C13-B833-49BABDC62821}" destId="{E3C442B4-6DB6-499B-BC8B-811E928BB7A6}" srcOrd="1" destOrd="0" presId="urn:microsoft.com/office/officeart/2005/8/layout/orgChart1"/>
    <dgm:cxn modelId="{AB38EDF9-AD7F-4CA4-907A-A911BDF0959F}" type="presParOf" srcId="{4372C6A3-736D-4C13-B833-49BABDC62821}" destId="{791AD3BC-4007-4AD4-9640-94C79F9EFF1A}" srcOrd="2" destOrd="0" presId="urn:microsoft.com/office/officeart/2005/8/layout/orgChart1"/>
    <dgm:cxn modelId="{2FB09DD8-D933-411B-B94C-2F0E454F8FC8}" type="presParOf" srcId="{7161F4E9-AA16-45C3-8816-401E3E5799BD}" destId="{FE0CA890-0631-4144-A38E-9D0A373F90C7}" srcOrd="2" destOrd="0" presId="urn:microsoft.com/office/officeart/2005/8/layout/orgChart1"/>
    <dgm:cxn modelId="{0A9F87CF-64F3-4BBE-8B2F-8518E3DEA9FD}" type="presParOf" srcId="{7161F4E9-AA16-45C3-8816-401E3E5799BD}" destId="{57DBC072-3AA9-4120-A608-B0B54FAEE079}" srcOrd="3" destOrd="0" presId="urn:microsoft.com/office/officeart/2005/8/layout/orgChart1"/>
    <dgm:cxn modelId="{E3206497-4E69-462E-8B2E-A2C14C3129F4}" type="presParOf" srcId="{57DBC072-3AA9-4120-A608-B0B54FAEE079}" destId="{166E7E3B-C7F5-4383-A78C-E02B3B2D2193}" srcOrd="0" destOrd="0" presId="urn:microsoft.com/office/officeart/2005/8/layout/orgChart1"/>
    <dgm:cxn modelId="{4EBD9CA5-73AE-41F7-923F-0C48A3C7F17A}" type="presParOf" srcId="{166E7E3B-C7F5-4383-A78C-E02B3B2D2193}" destId="{707C8190-63D7-4ECE-B21C-EA23CF0EF290}" srcOrd="0" destOrd="0" presId="urn:microsoft.com/office/officeart/2005/8/layout/orgChart1"/>
    <dgm:cxn modelId="{B7759965-41CF-43C9-A608-A9BA11F5EE8F}" type="presParOf" srcId="{166E7E3B-C7F5-4383-A78C-E02B3B2D2193}" destId="{50829EF0-5662-425D-ACB8-EC6C9A24B1FF}" srcOrd="1" destOrd="0" presId="urn:microsoft.com/office/officeart/2005/8/layout/orgChart1"/>
    <dgm:cxn modelId="{27E977B1-2A3D-42F0-BE94-BEA7D3CDEF29}" type="presParOf" srcId="{57DBC072-3AA9-4120-A608-B0B54FAEE079}" destId="{5063D480-F2B3-4B8C-98E2-DE264A3CAEE0}" srcOrd="1" destOrd="0" presId="urn:microsoft.com/office/officeart/2005/8/layout/orgChart1"/>
    <dgm:cxn modelId="{40F0DB5B-9019-4440-8F26-FA8F529D9ED5}" type="presParOf" srcId="{57DBC072-3AA9-4120-A608-B0B54FAEE079}" destId="{1955D88D-0035-4059-AAC0-E8810C70FFBD}" srcOrd="2" destOrd="0" presId="urn:microsoft.com/office/officeart/2005/8/layout/orgChart1"/>
    <dgm:cxn modelId="{A9C552F0-60E0-4E58-8DC0-5C66385D16E6}" type="presParOf" srcId="{7161F4E9-AA16-45C3-8816-401E3E5799BD}" destId="{462FEC6C-E34D-4F4C-82C6-D36A3622262B}" srcOrd="4" destOrd="0" presId="urn:microsoft.com/office/officeart/2005/8/layout/orgChart1"/>
    <dgm:cxn modelId="{B4CFE1B4-12CC-4148-AEDF-2772DFC52989}" type="presParOf" srcId="{7161F4E9-AA16-45C3-8816-401E3E5799BD}" destId="{0E311ED3-6852-43E4-BDFF-309A6226090A}" srcOrd="5" destOrd="0" presId="urn:microsoft.com/office/officeart/2005/8/layout/orgChart1"/>
    <dgm:cxn modelId="{D76890AE-8328-4392-8CE7-6C8505BF6211}" type="presParOf" srcId="{0E311ED3-6852-43E4-BDFF-309A6226090A}" destId="{1F7A5A45-4C9B-49BF-8F0A-3758F109CA94}" srcOrd="0" destOrd="0" presId="urn:microsoft.com/office/officeart/2005/8/layout/orgChart1"/>
    <dgm:cxn modelId="{66B315A2-CFB3-403E-AF39-415FC71100D0}" type="presParOf" srcId="{1F7A5A45-4C9B-49BF-8F0A-3758F109CA94}" destId="{3A401701-90E4-4C4D-83B1-E2FC37C3FA8F}" srcOrd="0" destOrd="0" presId="urn:microsoft.com/office/officeart/2005/8/layout/orgChart1"/>
    <dgm:cxn modelId="{B73BEC6C-688E-4802-9548-7A3285779F45}" type="presParOf" srcId="{1F7A5A45-4C9B-49BF-8F0A-3758F109CA94}" destId="{0F7B4F47-B073-45AC-8BF9-0D0352242E0D}" srcOrd="1" destOrd="0" presId="urn:microsoft.com/office/officeart/2005/8/layout/orgChart1"/>
    <dgm:cxn modelId="{B5BD9273-18A7-49BA-B23C-715D55EC4499}" type="presParOf" srcId="{0E311ED3-6852-43E4-BDFF-309A6226090A}" destId="{11AF86B5-0216-445C-8474-4F02C57B6DC1}" srcOrd="1" destOrd="0" presId="urn:microsoft.com/office/officeart/2005/8/layout/orgChart1"/>
    <dgm:cxn modelId="{ABFF320F-1D9D-423C-96D7-55FD97485B0C}" type="presParOf" srcId="{0E311ED3-6852-43E4-BDFF-309A6226090A}" destId="{4A300D90-142A-4F9B-9896-FABF8706BA91}" srcOrd="2" destOrd="0" presId="urn:microsoft.com/office/officeart/2005/8/layout/orgChart1"/>
    <dgm:cxn modelId="{CB4A82F7-77B4-4D53-8D40-F4156B3CD344}" type="presParOf" srcId="{7161F4E9-AA16-45C3-8816-401E3E5799BD}" destId="{EB6789B5-492D-46C4-9093-9B607CD750EC}" srcOrd="6" destOrd="0" presId="urn:microsoft.com/office/officeart/2005/8/layout/orgChart1"/>
    <dgm:cxn modelId="{FA5DA4AC-F191-44C9-95BC-CDD696747074}" type="presParOf" srcId="{7161F4E9-AA16-45C3-8816-401E3E5799BD}" destId="{6AC0B1DE-8A41-443A-85E4-BE69794E51D6}" srcOrd="7" destOrd="0" presId="urn:microsoft.com/office/officeart/2005/8/layout/orgChart1"/>
    <dgm:cxn modelId="{17C98340-65D5-4C8E-9E04-AB540E9C474C}" type="presParOf" srcId="{6AC0B1DE-8A41-443A-85E4-BE69794E51D6}" destId="{28F579A6-4FF7-4CBE-AE70-EB31BBB6BAA2}" srcOrd="0" destOrd="0" presId="urn:microsoft.com/office/officeart/2005/8/layout/orgChart1"/>
    <dgm:cxn modelId="{9B346A1F-0FFF-49ED-A152-97B6632FD0D2}" type="presParOf" srcId="{28F579A6-4FF7-4CBE-AE70-EB31BBB6BAA2}" destId="{0E8696AC-AF85-4C69-B8BF-F18D40B04717}" srcOrd="0" destOrd="0" presId="urn:microsoft.com/office/officeart/2005/8/layout/orgChart1"/>
    <dgm:cxn modelId="{ED8441EE-D769-4DA0-9318-054FC55DC703}" type="presParOf" srcId="{28F579A6-4FF7-4CBE-AE70-EB31BBB6BAA2}" destId="{0EBAB311-25B3-4C0E-BDF0-6201D0C6A284}" srcOrd="1" destOrd="0" presId="urn:microsoft.com/office/officeart/2005/8/layout/orgChart1"/>
    <dgm:cxn modelId="{8D2B42FD-794B-4C38-9283-FB87252616E1}" type="presParOf" srcId="{6AC0B1DE-8A41-443A-85E4-BE69794E51D6}" destId="{FB9F0DA4-212A-4B6F-B8AB-E5D0C32ED438}" srcOrd="1" destOrd="0" presId="urn:microsoft.com/office/officeart/2005/8/layout/orgChart1"/>
    <dgm:cxn modelId="{72C86F4F-36C3-4790-8DDB-3C370C56E6C9}" type="presParOf" srcId="{6AC0B1DE-8A41-443A-85E4-BE69794E51D6}" destId="{653589E3-DB5B-4853-93A3-6F68C38B063D}" srcOrd="2" destOrd="0" presId="urn:microsoft.com/office/officeart/2005/8/layout/orgChart1"/>
    <dgm:cxn modelId="{B51DB27E-49E7-4168-AFA7-EAD4CC2ADA07}" type="presParOf" srcId="{7161F4E9-AA16-45C3-8816-401E3E5799BD}" destId="{84E6F184-AA71-4FD1-A49A-56BE6BB4E23B}" srcOrd="8" destOrd="0" presId="urn:microsoft.com/office/officeart/2005/8/layout/orgChart1"/>
    <dgm:cxn modelId="{45738D2A-A787-4E86-8E1C-88BEC88175A4}" type="presParOf" srcId="{7161F4E9-AA16-45C3-8816-401E3E5799BD}" destId="{E36BE093-4598-4935-AEA5-BE8B43716345}" srcOrd="9" destOrd="0" presId="urn:microsoft.com/office/officeart/2005/8/layout/orgChart1"/>
    <dgm:cxn modelId="{66DD8514-F733-4F50-AD0A-763CC674C1D0}" type="presParOf" srcId="{E36BE093-4598-4935-AEA5-BE8B43716345}" destId="{CEE53614-1508-4975-B1D9-ED1ACFBDBA85}" srcOrd="0" destOrd="0" presId="urn:microsoft.com/office/officeart/2005/8/layout/orgChart1"/>
    <dgm:cxn modelId="{F1CB9971-ECB8-4CB6-9081-9AD7114AFAEE}" type="presParOf" srcId="{CEE53614-1508-4975-B1D9-ED1ACFBDBA85}" destId="{8075AA33-56F3-44FE-876D-AAF4FEEB286B}" srcOrd="0" destOrd="0" presId="urn:microsoft.com/office/officeart/2005/8/layout/orgChart1"/>
    <dgm:cxn modelId="{D818AF99-57F0-4F51-A7B3-554B0129EA74}" type="presParOf" srcId="{CEE53614-1508-4975-B1D9-ED1ACFBDBA85}" destId="{CF0EEC33-958B-472A-8B02-15EB7D0C4603}" srcOrd="1" destOrd="0" presId="urn:microsoft.com/office/officeart/2005/8/layout/orgChart1"/>
    <dgm:cxn modelId="{98099F70-2865-45C1-9DCD-6FD3E07F8AF7}" type="presParOf" srcId="{E36BE093-4598-4935-AEA5-BE8B43716345}" destId="{EB9E0454-3E93-4978-9AC7-89C76306576A}" srcOrd="1" destOrd="0" presId="urn:microsoft.com/office/officeart/2005/8/layout/orgChart1"/>
    <dgm:cxn modelId="{4AFE088C-9837-4245-8C8A-2D97E1746C03}" type="presParOf" srcId="{E36BE093-4598-4935-AEA5-BE8B43716345}" destId="{01DBE78D-C83B-4EC9-8D2F-555A96A1CFF3}" srcOrd="2" destOrd="0" presId="urn:microsoft.com/office/officeart/2005/8/layout/orgChart1"/>
    <dgm:cxn modelId="{266B0478-CB28-498C-8321-1C7911DEB2BD}" type="presParOf" srcId="{95E39DC4-8CB7-46F1-97F0-6D6D33F921DC}" destId="{8E04D0AA-2D2D-4EB3-B838-8BFEE3ABB48A}" srcOrd="2" destOrd="0" presId="urn:microsoft.com/office/officeart/2005/8/layout/orgChart1"/>
    <dgm:cxn modelId="{F9B9F33E-3CBE-4ED7-B56D-FCA528F9ECF0}" type="presParOf" srcId="{95E39DC4-8CB7-46F1-97F0-6D6D33F921DC}" destId="{DE44143A-7918-48E8-A1D1-93FCD9A369B3}" srcOrd="3" destOrd="0" presId="urn:microsoft.com/office/officeart/2005/8/layout/orgChart1"/>
    <dgm:cxn modelId="{F744BB9B-F904-4E69-8089-EB109468EDC1}" type="presParOf" srcId="{DE44143A-7918-48E8-A1D1-93FCD9A369B3}" destId="{2905A794-3110-4BA2-8E6A-CB5CAD039A82}" srcOrd="0" destOrd="0" presId="urn:microsoft.com/office/officeart/2005/8/layout/orgChart1"/>
    <dgm:cxn modelId="{58195284-4D41-4F6D-BF64-C37A74355F96}" type="presParOf" srcId="{2905A794-3110-4BA2-8E6A-CB5CAD039A82}" destId="{A40A39E1-5B7B-4D39-9978-3EC268B7396B}" srcOrd="0" destOrd="0" presId="urn:microsoft.com/office/officeart/2005/8/layout/orgChart1"/>
    <dgm:cxn modelId="{391F756E-4B9F-4078-ACDE-94FC7E2BAD59}" type="presParOf" srcId="{2905A794-3110-4BA2-8E6A-CB5CAD039A82}" destId="{71289AA6-8126-4881-A295-5580CA2C6846}" srcOrd="1" destOrd="0" presId="urn:microsoft.com/office/officeart/2005/8/layout/orgChart1"/>
    <dgm:cxn modelId="{D0EC5913-8431-4F00-AD38-3BC346A83C3A}" type="presParOf" srcId="{DE44143A-7918-48E8-A1D1-93FCD9A369B3}" destId="{F9836118-28C0-4E7A-B526-5F9FCE4F25DC}" srcOrd="1" destOrd="0" presId="urn:microsoft.com/office/officeart/2005/8/layout/orgChart1"/>
    <dgm:cxn modelId="{21F815EF-4740-4AB7-8407-4979BE9664DD}" type="presParOf" srcId="{DE44143A-7918-48E8-A1D1-93FCD9A369B3}" destId="{05C983A7-3EF8-40AB-9B7E-BA5F025C7B36}" srcOrd="2" destOrd="0" presId="urn:microsoft.com/office/officeart/2005/8/layout/orgChart1"/>
    <dgm:cxn modelId="{1F523E7F-008A-4D7C-A112-92E883D82B6F}" type="presParOf" srcId="{05C983A7-3EF8-40AB-9B7E-BA5F025C7B36}" destId="{B991B3FF-7127-4370-9250-49FB59792552}" srcOrd="0" destOrd="0" presId="urn:microsoft.com/office/officeart/2005/8/layout/orgChart1"/>
    <dgm:cxn modelId="{B452B85B-377A-4EF7-B19C-A134EA9B85B4}" type="presParOf" srcId="{05C983A7-3EF8-40AB-9B7E-BA5F025C7B36}" destId="{18189C93-A6E6-4C5A-B500-5ED24001C74D}" srcOrd="1" destOrd="0" presId="urn:microsoft.com/office/officeart/2005/8/layout/orgChart1"/>
    <dgm:cxn modelId="{BE29276C-2457-4CD7-9284-8B99D912D7E5}" type="presParOf" srcId="{18189C93-A6E6-4C5A-B500-5ED24001C74D}" destId="{6F4E92FE-4C14-4DA0-B2D4-22D0280FB8F3}" srcOrd="0" destOrd="0" presId="urn:microsoft.com/office/officeart/2005/8/layout/orgChart1"/>
    <dgm:cxn modelId="{3923F4B2-8E40-4982-A1F9-86D9D6C9B41D}" type="presParOf" srcId="{6F4E92FE-4C14-4DA0-B2D4-22D0280FB8F3}" destId="{73E8CC36-03C0-4491-B501-DFA50C0E3E97}" srcOrd="0" destOrd="0" presId="urn:microsoft.com/office/officeart/2005/8/layout/orgChart1"/>
    <dgm:cxn modelId="{711BAE17-9372-4244-AB34-CD3F3681C974}" type="presParOf" srcId="{6F4E92FE-4C14-4DA0-B2D4-22D0280FB8F3}" destId="{8CAF7F58-3417-4283-BAC7-B59B285C369B}" srcOrd="1" destOrd="0" presId="urn:microsoft.com/office/officeart/2005/8/layout/orgChart1"/>
    <dgm:cxn modelId="{B3B4E0E1-E14E-47A5-8D65-5C26EB130723}" type="presParOf" srcId="{18189C93-A6E6-4C5A-B500-5ED24001C74D}" destId="{862610FF-1FF5-4EC5-A72D-C44FCF4CFD6B}" srcOrd="1" destOrd="0" presId="urn:microsoft.com/office/officeart/2005/8/layout/orgChart1"/>
    <dgm:cxn modelId="{F8095E54-F852-495D-93EC-AEBCF14B7592}" type="presParOf" srcId="{18189C93-A6E6-4C5A-B500-5ED24001C74D}" destId="{5C9B17A7-460F-477F-8EBD-284C664CD8DA}" srcOrd="2" destOrd="0" presId="urn:microsoft.com/office/officeart/2005/8/layout/orgChart1"/>
    <dgm:cxn modelId="{B71734D7-83E3-49D6-8F63-2B92774ABB0D}" type="presParOf" srcId="{05C983A7-3EF8-40AB-9B7E-BA5F025C7B36}" destId="{2648ADE4-FC97-421C-A19F-B1492B44F2C7}" srcOrd="2" destOrd="0" presId="urn:microsoft.com/office/officeart/2005/8/layout/orgChart1"/>
    <dgm:cxn modelId="{621E2A2A-50E9-45AF-A922-03DA0D4A0082}" type="presParOf" srcId="{05C983A7-3EF8-40AB-9B7E-BA5F025C7B36}" destId="{ABE543C7-9A6F-44F5-A2F9-DDE2682768E0}" srcOrd="3" destOrd="0" presId="urn:microsoft.com/office/officeart/2005/8/layout/orgChart1"/>
    <dgm:cxn modelId="{6BEF2F46-1866-4BF1-A32F-6D4A6014D3F2}" type="presParOf" srcId="{ABE543C7-9A6F-44F5-A2F9-DDE2682768E0}" destId="{31083EC2-CC38-4342-855E-E56D838B1681}" srcOrd="0" destOrd="0" presId="urn:microsoft.com/office/officeart/2005/8/layout/orgChart1"/>
    <dgm:cxn modelId="{AD9FA5DC-8247-487E-87ED-7098B5A6EF90}" type="presParOf" srcId="{31083EC2-CC38-4342-855E-E56D838B1681}" destId="{316D5A48-0104-40E2-94E8-935DA8D78760}" srcOrd="0" destOrd="0" presId="urn:microsoft.com/office/officeart/2005/8/layout/orgChart1"/>
    <dgm:cxn modelId="{D7FD2952-3406-46AC-A6CC-11C48BBF5608}" type="presParOf" srcId="{31083EC2-CC38-4342-855E-E56D838B1681}" destId="{75BD521D-AF7F-41B2-A1FC-EAC859BA6AF7}" srcOrd="1" destOrd="0" presId="urn:microsoft.com/office/officeart/2005/8/layout/orgChart1"/>
    <dgm:cxn modelId="{91B1C036-B89E-4B2A-A05B-FD0384FB132A}" type="presParOf" srcId="{ABE543C7-9A6F-44F5-A2F9-DDE2682768E0}" destId="{B62F1002-77E0-4C36-BFEB-FCDB66B65853}" srcOrd="1" destOrd="0" presId="urn:microsoft.com/office/officeart/2005/8/layout/orgChart1"/>
    <dgm:cxn modelId="{455A483B-DAF3-4FA9-B3F6-0B640E2FB8C6}" type="presParOf" srcId="{ABE543C7-9A6F-44F5-A2F9-DDE2682768E0}" destId="{99AF33CB-C2D5-48DB-B1D4-C7AD6081FB66}" srcOrd="2" destOrd="0" presId="urn:microsoft.com/office/officeart/2005/8/layout/orgChart1"/>
    <dgm:cxn modelId="{50BE740B-BCE9-43D0-BA76-331E6D61A6C7}" type="presParOf" srcId="{05C983A7-3EF8-40AB-9B7E-BA5F025C7B36}" destId="{B32BF292-581A-4E56-83BD-9BB0B3C5AB73}" srcOrd="4" destOrd="0" presId="urn:microsoft.com/office/officeart/2005/8/layout/orgChart1"/>
    <dgm:cxn modelId="{8FB922AE-A04F-4031-8F19-9EE22D67D028}" type="presParOf" srcId="{05C983A7-3EF8-40AB-9B7E-BA5F025C7B36}" destId="{EA80D9CF-E586-4C9A-B169-D86E7F088C56}" srcOrd="5" destOrd="0" presId="urn:microsoft.com/office/officeart/2005/8/layout/orgChart1"/>
    <dgm:cxn modelId="{A51D8F80-1464-4BF7-BD00-F936A998797A}" type="presParOf" srcId="{EA80D9CF-E586-4C9A-B169-D86E7F088C56}" destId="{80F40FD8-A89E-4523-9D4B-3D9B25B92024}" srcOrd="0" destOrd="0" presId="urn:microsoft.com/office/officeart/2005/8/layout/orgChart1"/>
    <dgm:cxn modelId="{0A0D53E1-BD60-4D11-B0EE-48E2CD0EF023}" type="presParOf" srcId="{80F40FD8-A89E-4523-9D4B-3D9B25B92024}" destId="{CE47AD62-664D-4299-9345-66D09F190474}" srcOrd="0" destOrd="0" presId="urn:microsoft.com/office/officeart/2005/8/layout/orgChart1"/>
    <dgm:cxn modelId="{8A29F89C-1CF0-407E-8D0B-0D91F899C540}" type="presParOf" srcId="{80F40FD8-A89E-4523-9D4B-3D9B25B92024}" destId="{16A62A76-4B9C-4630-AB9F-13A594727722}" srcOrd="1" destOrd="0" presId="urn:microsoft.com/office/officeart/2005/8/layout/orgChart1"/>
    <dgm:cxn modelId="{15F9900D-A1E0-44B5-8383-D29459B90B21}" type="presParOf" srcId="{EA80D9CF-E586-4C9A-B169-D86E7F088C56}" destId="{DE398B14-6684-4410-AC2E-0D4ABF6ED66C}" srcOrd="1" destOrd="0" presId="urn:microsoft.com/office/officeart/2005/8/layout/orgChart1"/>
    <dgm:cxn modelId="{C0046CF9-F12D-4D78-AA2A-847E45783EBB}" type="presParOf" srcId="{EA80D9CF-E586-4C9A-B169-D86E7F088C56}" destId="{9314C131-ABA0-43AA-9DBB-16B370096DD0}" srcOrd="2" destOrd="0" presId="urn:microsoft.com/office/officeart/2005/8/layout/orgChart1"/>
    <dgm:cxn modelId="{A843E850-EC21-457D-9B58-4AEDCC4266FE}" type="presParOf" srcId="{05C983A7-3EF8-40AB-9B7E-BA5F025C7B36}" destId="{907B524D-04D3-4E7D-9328-59CE1E17A426}" srcOrd="6" destOrd="0" presId="urn:microsoft.com/office/officeart/2005/8/layout/orgChart1"/>
    <dgm:cxn modelId="{48FD2919-C5DD-4B82-A2DF-30DDBFDA671D}" type="presParOf" srcId="{05C983A7-3EF8-40AB-9B7E-BA5F025C7B36}" destId="{F3FC7746-E8B5-48F2-9F57-0D603FE9B3BA}" srcOrd="7" destOrd="0" presId="urn:microsoft.com/office/officeart/2005/8/layout/orgChart1"/>
    <dgm:cxn modelId="{02CEAA7A-0C60-45EE-B9E1-C89CB0C6C8BF}" type="presParOf" srcId="{F3FC7746-E8B5-48F2-9F57-0D603FE9B3BA}" destId="{9806F478-C14A-41DB-99BE-D08FA009D1ED}" srcOrd="0" destOrd="0" presId="urn:microsoft.com/office/officeart/2005/8/layout/orgChart1"/>
    <dgm:cxn modelId="{9EDD194F-DF8A-4A34-B679-791B97E9AC14}" type="presParOf" srcId="{9806F478-C14A-41DB-99BE-D08FA009D1ED}" destId="{E6CD230B-B436-4681-B01C-761E1E1183DB}" srcOrd="0" destOrd="0" presId="urn:microsoft.com/office/officeart/2005/8/layout/orgChart1"/>
    <dgm:cxn modelId="{7CFC65BA-093A-426E-A16C-9108090FC28A}" type="presParOf" srcId="{9806F478-C14A-41DB-99BE-D08FA009D1ED}" destId="{DB5A069E-F87A-41C3-90DF-8C5578BCB6D1}" srcOrd="1" destOrd="0" presId="urn:microsoft.com/office/officeart/2005/8/layout/orgChart1"/>
    <dgm:cxn modelId="{0823E201-435D-4CC5-AA57-76401F6FB95F}" type="presParOf" srcId="{F3FC7746-E8B5-48F2-9F57-0D603FE9B3BA}" destId="{6DD9EAD8-66A5-43BB-8A42-70A7F12646AC}" srcOrd="1" destOrd="0" presId="urn:microsoft.com/office/officeart/2005/8/layout/orgChart1"/>
    <dgm:cxn modelId="{8A8FE776-D13C-47B9-91E3-FC9FC432507E}" type="presParOf" srcId="{F3FC7746-E8B5-48F2-9F57-0D603FE9B3BA}" destId="{3C091F25-557F-44F7-A0D4-F967DCA7D03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2BC09-894E-4130-99F5-2A45D241FDA3}">
      <dsp:nvSpPr>
        <dsp:cNvPr id="0" name=""/>
        <dsp:cNvSpPr/>
      </dsp:nvSpPr>
      <dsp:spPr>
        <a:xfrm>
          <a:off x="4003940" y="0"/>
          <a:ext cx="1490167" cy="993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Head of </a:t>
          </a:r>
          <a:r>
            <a:rPr lang="en-US" sz="1100" kern="1200" dirty="0" smtClean="0"/>
            <a:t>Procurement- </a:t>
          </a:r>
          <a:r>
            <a:rPr lang="en-US" sz="1600" b="1" kern="1200" dirty="0" smtClean="0"/>
            <a:t>Fiona Hughes</a:t>
          </a:r>
          <a:endParaRPr lang="en-US" sz="1600" b="1" kern="1200" dirty="0"/>
        </a:p>
      </dsp:txBody>
      <dsp:txXfrm>
        <a:off x="4033037" y="29097"/>
        <a:ext cx="1431973" cy="935251"/>
      </dsp:txXfrm>
    </dsp:sp>
    <dsp:sp modelId="{E06A3619-870B-42D6-A597-C8FEAEA7FDA7}">
      <dsp:nvSpPr>
        <dsp:cNvPr id="0" name=""/>
        <dsp:cNvSpPr/>
      </dsp:nvSpPr>
      <dsp:spPr>
        <a:xfrm>
          <a:off x="1718857" y="993445"/>
          <a:ext cx="3030167" cy="117399"/>
        </a:xfrm>
        <a:custGeom>
          <a:avLst/>
          <a:gdLst/>
          <a:ahLst/>
          <a:cxnLst/>
          <a:rect l="0" t="0" r="0" b="0"/>
          <a:pathLst>
            <a:path>
              <a:moveTo>
                <a:pt x="3030167" y="0"/>
              </a:moveTo>
              <a:lnTo>
                <a:pt x="3030167" y="58699"/>
              </a:lnTo>
              <a:lnTo>
                <a:pt x="0" y="58699"/>
              </a:lnTo>
              <a:lnTo>
                <a:pt x="0" y="1173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FEECF6-340B-4E77-B4BF-376A741942B0}">
      <dsp:nvSpPr>
        <dsp:cNvPr id="0" name=""/>
        <dsp:cNvSpPr/>
      </dsp:nvSpPr>
      <dsp:spPr>
        <a:xfrm>
          <a:off x="973773" y="1110845"/>
          <a:ext cx="1490167" cy="993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t>Sharon</a:t>
          </a:r>
          <a:r>
            <a:rPr lang="en-US" sz="1100" kern="1200" dirty="0" smtClean="0"/>
            <a:t> </a:t>
          </a:r>
          <a:r>
            <a:rPr lang="en-US" sz="1600" b="1" kern="1200" dirty="0" smtClean="0"/>
            <a:t>Wallace</a:t>
          </a:r>
        </a:p>
        <a:p>
          <a:pPr lvl="0" algn="ctr" defTabSz="711200">
            <a:lnSpc>
              <a:spcPct val="100000"/>
            </a:lnSpc>
            <a:spcBef>
              <a:spcPct val="0"/>
            </a:spcBef>
            <a:spcAft>
              <a:spcPct val="35000"/>
            </a:spcAft>
          </a:pPr>
          <a:r>
            <a:rPr lang="en-US" sz="1100" kern="1200" dirty="0" smtClean="0"/>
            <a:t>AFRC</a:t>
          </a:r>
        </a:p>
        <a:p>
          <a:pPr lvl="0" algn="ctr" defTabSz="711200">
            <a:lnSpc>
              <a:spcPct val="90000"/>
            </a:lnSpc>
            <a:spcBef>
              <a:spcPct val="0"/>
            </a:spcBef>
            <a:spcAft>
              <a:spcPct val="35000"/>
            </a:spcAft>
          </a:pPr>
          <a:endParaRPr lang="en-US" sz="1100" kern="1200" dirty="0"/>
        </a:p>
      </dsp:txBody>
      <dsp:txXfrm>
        <a:off x="1002870" y="1139942"/>
        <a:ext cx="1431973" cy="935251"/>
      </dsp:txXfrm>
    </dsp:sp>
    <dsp:sp modelId="{E4F344BC-63CE-4427-9CFC-D4AA69A2CEC7}">
      <dsp:nvSpPr>
        <dsp:cNvPr id="0" name=""/>
        <dsp:cNvSpPr/>
      </dsp:nvSpPr>
      <dsp:spPr>
        <a:xfrm>
          <a:off x="4091190" y="993445"/>
          <a:ext cx="657834" cy="172655"/>
        </a:xfrm>
        <a:custGeom>
          <a:avLst/>
          <a:gdLst/>
          <a:ahLst/>
          <a:cxnLst/>
          <a:rect l="0" t="0" r="0" b="0"/>
          <a:pathLst>
            <a:path>
              <a:moveTo>
                <a:pt x="657834" y="0"/>
              </a:moveTo>
              <a:lnTo>
                <a:pt x="657834" y="86327"/>
              </a:lnTo>
              <a:lnTo>
                <a:pt x="0" y="86327"/>
              </a:lnTo>
              <a:lnTo>
                <a:pt x="0" y="172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4B0D4F-4C74-48C4-BBFB-8CDA1A7AE1BA}">
      <dsp:nvSpPr>
        <dsp:cNvPr id="0" name=""/>
        <dsp:cNvSpPr/>
      </dsp:nvSpPr>
      <dsp:spPr>
        <a:xfrm>
          <a:off x="3346106" y="1166100"/>
          <a:ext cx="1490167" cy="993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Lauren</a:t>
          </a:r>
          <a:r>
            <a:rPr lang="en-US" sz="1100" kern="1200" dirty="0" smtClean="0"/>
            <a:t> </a:t>
          </a:r>
          <a:r>
            <a:rPr lang="en-US" sz="1600" b="1" kern="1200" dirty="0" smtClean="0"/>
            <a:t>Leitch</a:t>
          </a:r>
          <a:r>
            <a:rPr lang="en-US" sz="1100" kern="1200" dirty="0" smtClean="0"/>
            <a:t> </a:t>
          </a:r>
        </a:p>
        <a:p>
          <a:pPr lvl="0" algn="ctr" defTabSz="711200">
            <a:lnSpc>
              <a:spcPct val="90000"/>
            </a:lnSpc>
            <a:spcBef>
              <a:spcPct val="0"/>
            </a:spcBef>
            <a:spcAft>
              <a:spcPct val="35000"/>
            </a:spcAft>
          </a:pPr>
          <a:r>
            <a:rPr lang="en-US" sz="1100" kern="1200" dirty="0" smtClean="0"/>
            <a:t>(Estates)</a:t>
          </a:r>
          <a:endParaRPr lang="en-US" sz="1100" kern="1200" dirty="0"/>
        </a:p>
      </dsp:txBody>
      <dsp:txXfrm>
        <a:off x="3375203" y="1195197"/>
        <a:ext cx="1431973" cy="935251"/>
      </dsp:txXfrm>
    </dsp:sp>
    <dsp:sp modelId="{17FC7218-E140-4A92-B8A2-4798405A176E}">
      <dsp:nvSpPr>
        <dsp:cNvPr id="0" name=""/>
        <dsp:cNvSpPr/>
      </dsp:nvSpPr>
      <dsp:spPr>
        <a:xfrm>
          <a:off x="1722985" y="2159545"/>
          <a:ext cx="2368204" cy="1174292"/>
        </a:xfrm>
        <a:custGeom>
          <a:avLst/>
          <a:gdLst/>
          <a:ahLst/>
          <a:cxnLst/>
          <a:rect l="0" t="0" r="0" b="0"/>
          <a:pathLst>
            <a:path>
              <a:moveTo>
                <a:pt x="2368204" y="0"/>
              </a:moveTo>
              <a:lnTo>
                <a:pt x="2368204" y="587146"/>
              </a:lnTo>
              <a:lnTo>
                <a:pt x="0" y="587146"/>
              </a:lnTo>
              <a:lnTo>
                <a:pt x="0" y="11742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0E2615-B77F-459E-81A5-9864CEDB0CA7}">
      <dsp:nvSpPr>
        <dsp:cNvPr id="0" name=""/>
        <dsp:cNvSpPr/>
      </dsp:nvSpPr>
      <dsp:spPr>
        <a:xfrm>
          <a:off x="977901" y="3333838"/>
          <a:ext cx="1490167" cy="993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Maureen</a:t>
          </a:r>
          <a:r>
            <a:rPr lang="en-US" sz="1100" kern="1200" dirty="0" smtClean="0"/>
            <a:t> </a:t>
          </a:r>
          <a:r>
            <a:rPr lang="en-US" sz="1600" b="1" kern="1200" dirty="0" smtClean="0"/>
            <a:t>McMillan</a:t>
          </a:r>
        </a:p>
        <a:p>
          <a:pPr lvl="0" algn="ctr" defTabSz="711200">
            <a:lnSpc>
              <a:spcPct val="90000"/>
            </a:lnSpc>
            <a:spcBef>
              <a:spcPct val="0"/>
            </a:spcBef>
            <a:spcAft>
              <a:spcPct val="35000"/>
            </a:spcAft>
          </a:pPr>
          <a:r>
            <a:rPr lang="en-US" sz="1100" kern="1200" dirty="0" smtClean="0"/>
            <a:t>Catering, Hard FM</a:t>
          </a:r>
        </a:p>
        <a:p>
          <a:pPr lvl="0" algn="ctr" defTabSz="711200">
            <a:lnSpc>
              <a:spcPct val="90000"/>
            </a:lnSpc>
            <a:spcBef>
              <a:spcPct val="0"/>
            </a:spcBef>
            <a:spcAft>
              <a:spcPct val="35000"/>
            </a:spcAft>
          </a:pPr>
          <a:r>
            <a:rPr lang="en-US" sz="1100" kern="1200" dirty="0" smtClean="0"/>
            <a:t>Soft FM</a:t>
          </a:r>
          <a:endParaRPr lang="en-US" sz="1100" kern="1200" dirty="0"/>
        </a:p>
      </dsp:txBody>
      <dsp:txXfrm>
        <a:off x="1006998" y="3362935"/>
        <a:ext cx="1431973" cy="935251"/>
      </dsp:txXfrm>
    </dsp:sp>
    <dsp:sp modelId="{154B5B06-4E82-43C8-A1B4-F61E8B2BB0E3}">
      <dsp:nvSpPr>
        <dsp:cNvPr id="0" name=""/>
        <dsp:cNvSpPr/>
      </dsp:nvSpPr>
      <dsp:spPr>
        <a:xfrm>
          <a:off x="3573029" y="2159545"/>
          <a:ext cx="518161" cy="1173397"/>
        </a:xfrm>
        <a:custGeom>
          <a:avLst/>
          <a:gdLst/>
          <a:ahLst/>
          <a:cxnLst/>
          <a:rect l="0" t="0" r="0" b="0"/>
          <a:pathLst>
            <a:path>
              <a:moveTo>
                <a:pt x="518161" y="0"/>
              </a:moveTo>
              <a:lnTo>
                <a:pt x="518161" y="586698"/>
              </a:lnTo>
              <a:lnTo>
                <a:pt x="0" y="586698"/>
              </a:lnTo>
              <a:lnTo>
                <a:pt x="0" y="11733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BEAB26-7524-496E-80BF-933616070C12}">
      <dsp:nvSpPr>
        <dsp:cNvPr id="0" name=""/>
        <dsp:cNvSpPr/>
      </dsp:nvSpPr>
      <dsp:spPr>
        <a:xfrm>
          <a:off x="2841848" y="3332943"/>
          <a:ext cx="1462361" cy="9677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Magda  Bamford</a:t>
          </a:r>
        </a:p>
        <a:p>
          <a:pPr lvl="0" algn="ctr" defTabSz="711200">
            <a:lnSpc>
              <a:spcPct val="90000"/>
            </a:lnSpc>
            <a:spcBef>
              <a:spcPct val="0"/>
            </a:spcBef>
            <a:spcAft>
              <a:spcPct val="35000"/>
            </a:spcAft>
          </a:pPr>
          <a:r>
            <a:rPr lang="en-US" sz="1100" kern="1200" dirty="0" smtClean="0"/>
            <a:t>Estates</a:t>
          </a:r>
        </a:p>
        <a:p>
          <a:pPr lvl="0" algn="ctr" defTabSz="711200">
            <a:lnSpc>
              <a:spcPct val="90000"/>
            </a:lnSpc>
            <a:spcBef>
              <a:spcPct val="0"/>
            </a:spcBef>
            <a:spcAft>
              <a:spcPct val="35000"/>
            </a:spcAft>
          </a:pPr>
          <a:r>
            <a:rPr lang="en-US" sz="1100" kern="1200" dirty="0" smtClean="0"/>
            <a:t>Lab Equipment </a:t>
          </a:r>
          <a:endParaRPr lang="en-US" sz="1100" kern="1200" dirty="0"/>
        </a:p>
      </dsp:txBody>
      <dsp:txXfrm>
        <a:off x="2870194" y="3361289"/>
        <a:ext cx="1405669" cy="911102"/>
      </dsp:txXfrm>
    </dsp:sp>
    <dsp:sp modelId="{DBEBE159-9775-4E53-AF34-5275274522B3}">
      <dsp:nvSpPr>
        <dsp:cNvPr id="0" name=""/>
        <dsp:cNvSpPr/>
      </dsp:nvSpPr>
      <dsp:spPr>
        <a:xfrm>
          <a:off x="3527309" y="4255018"/>
          <a:ext cx="91440" cy="91440"/>
        </a:xfrm>
        <a:custGeom>
          <a:avLst/>
          <a:gdLst/>
          <a:ahLst/>
          <a:cxnLst/>
          <a:rect l="0" t="0" r="0" b="0"/>
          <a:pathLst>
            <a:path>
              <a:moveTo>
                <a:pt x="45720" y="45720"/>
              </a:moveTo>
              <a:lnTo>
                <a:pt x="45720" y="90022"/>
              </a:lnTo>
              <a:lnTo>
                <a:pt x="96147" y="90022"/>
              </a:lnTo>
              <a:lnTo>
                <a:pt x="96147" y="1343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5AA12A-9E00-4987-B57B-F2D8106A5A87}">
      <dsp:nvSpPr>
        <dsp:cNvPr id="0" name=""/>
        <dsp:cNvSpPr/>
      </dsp:nvSpPr>
      <dsp:spPr>
        <a:xfrm>
          <a:off x="2878372" y="4389343"/>
          <a:ext cx="1490167" cy="993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Kimberley</a:t>
          </a:r>
          <a:r>
            <a:rPr lang="en-US" sz="1400" kern="1200" dirty="0" smtClean="0"/>
            <a:t> </a:t>
          </a:r>
          <a:r>
            <a:rPr lang="en-US" sz="1400" b="1" kern="1200" dirty="0" smtClean="0"/>
            <a:t>McNee</a:t>
          </a:r>
        </a:p>
        <a:p>
          <a:pPr lvl="0" algn="ctr" defTabSz="622300">
            <a:lnSpc>
              <a:spcPct val="90000"/>
            </a:lnSpc>
            <a:spcBef>
              <a:spcPct val="0"/>
            </a:spcBef>
            <a:spcAft>
              <a:spcPct val="35000"/>
            </a:spcAft>
          </a:pPr>
          <a:r>
            <a:rPr lang="en-US" sz="900" kern="1200" dirty="0" smtClean="0"/>
            <a:t>Furniture</a:t>
          </a:r>
        </a:p>
        <a:p>
          <a:pPr lvl="0" algn="ctr" defTabSz="622300">
            <a:lnSpc>
              <a:spcPct val="90000"/>
            </a:lnSpc>
            <a:spcBef>
              <a:spcPct val="0"/>
            </a:spcBef>
            <a:spcAft>
              <a:spcPct val="35000"/>
            </a:spcAft>
          </a:pPr>
          <a:r>
            <a:rPr lang="en-US" sz="900" kern="1200" dirty="0" smtClean="0"/>
            <a:t>Safety and Security</a:t>
          </a:r>
        </a:p>
        <a:p>
          <a:pPr lvl="0" algn="ctr" defTabSz="622300">
            <a:lnSpc>
              <a:spcPct val="90000"/>
            </a:lnSpc>
            <a:spcBef>
              <a:spcPct val="0"/>
            </a:spcBef>
            <a:spcAft>
              <a:spcPct val="35000"/>
            </a:spcAft>
          </a:pPr>
          <a:r>
            <a:rPr lang="en-US" sz="900" kern="1200" dirty="0" smtClean="0"/>
            <a:t>Utilities</a:t>
          </a:r>
        </a:p>
      </dsp:txBody>
      <dsp:txXfrm>
        <a:off x="2907469" y="4418440"/>
        <a:ext cx="1431973" cy="935251"/>
      </dsp:txXfrm>
    </dsp:sp>
    <dsp:sp modelId="{0FDF42FF-ABAE-4E9F-97EC-011DD8351795}">
      <dsp:nvSpPr>
        <dsp:cNvPr id="0" name=""/>
        <dsp:cNvSpPr/>
      </dsp:nvSpPr>
      <dsp:spPr>
        <a:xfrm>
          <a:off x="4749024" y="993445"/>
          <a:ext cx="1513831" cy="129271"/>
        </a:xfrm>
        <a:custGeom>
          <a:avLst/>
          <a:gdLst/>
          <a:ahLst/>
          <a:cxnLst/>
          <a:rect l="0" t="0" r="0" b="0"/>
          <a:pathLst>
            <a:path>
              <a:moveTo>
                <a:pt x="0" y="0"/>
              </a:moveTo>
              <a:lnTo>
                <a:pt x="0" y="64635"/>
              </a:lnTo>
              <a:lnTo>
                <a:pt x="1513831" y="64635"/>
              </a:lnTo>
              <a:lnTo>
                <a:pt x="1513831" y="1292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172852-3AC4-4A71-8E09-07A811083D71}">
      <dsp:nvSpPr>
        <dsp:cNvPr id="0" name=""/>
        <dsp:cNvSpPr/>
      </dsp:nvSpPr>
      <dsp:spPr>
        <a:xfrm>
          <a:off x="5517772" y="1122716"/>
          <a:ext cx="1490167" cy="993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Sharon</a:t>
          </a:r>
          <a:r>
            <a:rPr lang="en-US" sz="1100" kern="1200" dirty="0" smtClean="0"/>
            <a:t> </a:t>
          </a:r>
          <a:r>
            <a:rPr lang="en-US" sz="1600" b="1" kern="1200" dirty="0" smtClean="0"/>
            <a:t>Griffin</a:t>
          </a:r>
        </a:p>
        <a:p>
          <a:pPr lvl="0" algn="ctr" defTabSz="711200">
            <a:lnSpc>
              <a:spcPct val="90000"/>
            </a:lnSpc>
            <a:spcBef>
              <a:spcPct val="0"/>
            </a:spcBef>
            <a:spcAft>
              <a:spcPct val="35000"/>
            </a:spcAft>
          </a:pPr>
          <a:r>
            <a:rPr lang="en-US" sz="1100" kern="1200" dirty="0" smtClean="0"/>
            <a:t> (IT/ Professional Services/ Labs)</a:t>
          </a:r>
          <a:endParaRPr lang="en-US" sz="1100" kern="1200" dirty="0"/>
        </a:p>
      </dsp:txBody>
      <dsp:txXfrm>
        <a:off x="5546869" y="1151813"/>
        <a:ext cx="1431973" cy="935251"/>
      </dsp:txXfrm>
    </dsp:sp>
    <dsp:sp modelId="{9D42AE56-C6EC-423D-9E09-5E0814A52A5C}">
      <dsp:nvSpPr>
        <dsp:cNvPr id="0" name=""/>
        <dsp:cNvSpPr/>
      </dsp:nvSpPr>
      <dsp:spPr>
        <a:xfrm>
          <a:off x="5576246" y="2116162"/>
          <a:ext cx="686609" cy="1212003"/>
        </a:xfrm>
        <a:custGeom>
          <a:avLst/>
          <a:gdLst/>
          <a:ahLst/>
          <a:cxnLst/>
          <a:rect l="0" t="0" r="0" b="0"/>
          <a:pathLst>
            <a:path>
              <a:moveTo>
                <a:pt x="686609" y="0"/>
              </a:moveTo>
              <a:lnTo>
                <a:pt x="686609" y="606001"/>
              </a:lnTo>
              <a:lnTo>
                <a:pt x="0" y="606001"/>
              </a:lnTo>
              <a:lnTo>
                <a:pt x="0" y="12120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61B57B-8252-438F-A5FB-F014E93F3254}">
      <dsp:nvSpPr>
        <dsp:cNvPr id="0" name=""/>
        <dsp:cNvSpPr/>
      </dsp:nvSpPr>
      <dsp:spPr>
        <a:xfrm>
          <a:off x="4831162" y="3328165"/>
          <a:ext cx="1490167" cy="993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Denise Kyle</a:t>
          </a:r>
        </a:p>
        <a:p>
          <a:pPr lvl="0" algn="ctr" defTabSz="711200">
            <a:lnSpc>
              <a:spcPct val="90000"/>
            </a:lnSpc>
            <a:spcBef>
              <a:spcPct val="0"/>
            </a:spcBef>
            <a:spcAft>
              <a:spcPct val="35000"/>
            </a:spcAft>
          </a:pPr>
          <a:r>
            <a:rPr lang="en-US" sz="900" kern="1200" dirty="0" smtClean="0"/>
            <a:t>Professional Services</a:t>
          </a:r>
        </a:p>
        <a:p>
          <a:pPr lvl="0" algn="ctr" defTabSz="711200">
            <a:lnSpc>
              <a:spcPct val="90000"/>
            </a:lnSpc>
            <a:spcBef>
              <a:spcPct val="0"/>
            </a:spcBef>
            <a:spcAft>
              <a:spcPct val="35000"/>
            </a:spcAft>
          </a:pPr>
          <a:r>
            <a:rPr lang="en-US" sz="900" kern="1200" dirty="0" smtClean="0"/>
            <a:t>HR Recruitment</a:t>
          </a:r>
        </a:p>
        <a:p>
          <a:pPr lvl="0" algn="ctr" defTabSz="711200">
            <a:lnSpc>
              <a:spcPct val="90000"/>
            </a:lnSpc>
            <a:spcBef>
              <a:spcPct val="0"/>
            </a:spcBef>
            <a:spcAft>
              <a:spcPct val="35000"/>
            </a:spcAft>
          </a:pPr>
          <a:r>
            <a:rPr lang="en-US" sz="900" kern="1200" dirty="0" smtClean="0"/>
            <a:t>Consultancy</a:t>
          </a:r>
        </a:p>
        <a:p>
          <a:pPr lvl="0" algn="ctr" defTabSz="711200">
            <a:lnSpc>
              <a:spcPct val="90000"/>
            </a:lnSpc>
            <a:spcBef>
              <a:spcPct val="0"/>
            </a:spcBef>
            <a:spcAft>
              <a:spcPct val="35000"/>
            </a:spcAft>
          </a:pPr>
          <a:r>
            <a:rPr lang="en-US" sz="900" kern="1200" dirty="0" smtClean="0"/>
            <a:t>Finance </a:t>
          </a:r>
          <a:endParaRPr lang="en-US" sz="900" kern="1200" dirty="0"/>
        </a:p>
      </dsp:txBody>
      <dsp:txXfrm>
        <a:off x="4860259" y="3357262"/>
        <a:ext cx="1431973" cy="935251"/>
      </dsp:txXfrm>
    </dsp:sp>
    <dsp:sp modelId="{D0B0B625-3067-4DF3-97A5-1ABC9C2B3D3A}">
      <dsp:nvSpPr>
        <dsp:cNvPr id="0" name=""/>
        <dsp:cNvSpPr/>
      </dsp:nvSpPr>
      <dsp:spPr>
        <a:xfrm>
          <a:off x="5530526" y="4321610"/>
          <a:ext cx="91440" cy="160749"/>
        </a:xfrm>
        <a:custGeom>
          <a:avLst/>
          <a:gdLst/>
          <a:ahLst/>
          <a:cxnLst/>
          <a:rect l="0" t="0" r="0" b="0"/>
          <a:pathLst>
            <a:path>
              <a:moveTo>
                <a:pt x="45720" y="0"/>
              </a:moveTo>
              <a:lnTo>
                <a:pt x="45720" y="80374"/>
              </a:lnTo>
              <a:lnTo>
                <a:pt x="59936" y="80374"/>
              </a:lnTo>
              <a:lnTo>
                <a:pt x="59936" y="1607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D3812E-F7DA-44A7-8A7F-8685B49056C9}">
      <dsp:nvSpPr>
        <dsp:cNvPr id="0" name=""/>
        <dsp:cNvSpPr/>
      </dsp:nvSpPr>
      <dsp:spPr>
        <a:xfrm>
          <a:off x="4845379" y="4482360"/>
          <a:ext cx="1490167" cy="993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Mikaela</a:t>
          </a:r>
          <a:r>
            <a:rPr lang="en-US" sz="1400" kern="1200" dirty="0" smtClean="0"/>
            <a:t> </a:t>
          </a:r>
          <a:r>
            <a:rPr lang="en-US" sz="1400" b="1" kern="1200" dirty="0" smtClean="0"/>
            <a:t>Bennet</a:t>
          </a:r>
        </a:p>
        <a:p>
          <a:pPr lvl="0" algn="ctr" defTabSz="622300">
            <a:lnSpc>
              <a:spcPct val="90000"/>
            </a:lnSpc>
            <a:spcBef>
              <a:spcPct val="0"/>
            </a:spcBef>
            <a:spcAft>
              <a:spcPct val="35000"/>
            </a:spcAft>
          </a:pPr>
          <a:r>
            <a:rPr lang="en-US" sz="900" kern="1200" dirty="0" smtClean="0"/>
            <a:t>Travel, Stationery </a:t>
          </a:r>
        </a:p>
        <a:p>
          <a:pPr lvl="0" algn="ctr" defTabSz="622300">
            <a:lnSpc>
              <a:spcPct val="90000"/>
            </a:lnSpc>
            <a:spcBef>
              <a:spcPct val="0"/>
            </a:spcBef>
            <a:spcAft>
              <a:spcPct val="35000"/>
            </a:spcAft>
          </a:pPr>
          <a:r>
            <a:rPr lang="en-US" sz="900" kern="1200" dirty="0" smtClean="0"/>
            <a:t>Library supplies and equip, print</a:t>
          </a:r>
        </a:p>
        <a:p>
          <a:pPr lvl="0" algn="ctr" defTabSz="622300">
            <a:lnSpc>
              <a:spcPct val="90000"/>
            </a:lnSpc>
            <a:spcBef>
              <a:spcPct val="0"/>
            </a:spcBef>
            <a:spcAft>
              <a:spcPct val="35000"/>
            </a:spcAft>
          </a:pPr>
          <a:endParaRPr lang="en-US" sz="1600" b="1" kern="1200" dirty="0"/>
        </a:p>
      </dsp:txBody>
      <dsp:txXfrm>
        <a:off x="4874476" y="4511457"/>
        <a:ext cx="1431973" cy="935251"/>
      </dsp:txXfrm>
    </dsp:sp>
    <dsp:sp modelId="{715C92C9-17AD-4C30-8DB5-7E700D448D2B}">
      <dsp:nvSpPr>
        <dsp:cNvPr id="0" name=""/>
        <dsp:cNvSpPr/>
      </dsp:nvSpPr>
      <dsp:spPr>
        <a:xfrm>
          <a:off x="5574101" y="2116162"/>
          <a:ext cx="688755" cy="147993"/>
        </a:xfrm>
        <a:custGeom>
          <a:avLst/>
          <a:gdLst/>
          <a:ahLst/>
          <a:cxnLst/>
          <a:rect l="0" t="0" r="0" b="0"/>
          <a:pathLst>
            <a:path>
              <a:moveTo>
                <a:pt x="688755" y="0"/>
              </a:moveTo>
              <a:lnTo>
                <a:pt x="688755" y="73996"/>
              </a:lnTo>
              <a:lnTo>
                <a:pt x="0" y="73996"/>
              </a:lnTo>
              <a:lnTo>
                <a:pt x="0" y="1479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DC6D3D-FC66-4C31-88CC-976812271DC7}">
      <dsp:nvSpPr>
        <dsp:cNvPr id="0" name=""/>
        <dsp:cNvSpPr/>
      </dsp:nvSpPr>
      <dsp:spPr>
        <a:xfrm>
          <a:off x="4829017" y="2264155"/>
          <a:ext cx="1490167" cy="993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Neil</a:t>
          </a:r>
          <a:r>
            <a:rPr lang="en-US" sz="1700" kern="1200" dirty="0" smtClean="0"/>
            <a:t> </a:t>
          </a:r>
          <a:r>
            <a:rPr lang="en-US" sz="1700" b="1" kern="1200" dirty="0" smtClean="0"/>
            <a:t>Grant</a:t>
          </a:r>
        </a:p>
        <a:p>
          <a:pPr lvl="0" algn="ctr" defTabSz="755650">
            <a:lnSpc>
              <a:spcPct val="90000"/>
            </a:lnSpc>
            <a:spcBef>
              <a:spcPct val="0"/>
            </a:spcBef>
            <a:spcAft>
              <a:spcPct val="35000"/>
            </a:spcAft>
          </a:pPr>
          <a:r>
            <a:rPr lang="en-US" sz="900" kern="1200" dirty="0" smtClean="0"/>
            <a:t>IS</a:t>
          </a:r>
        </a:p>
        <a:p>
          <a:pPr lvl="0" algn="ctr" defTabSz="755650">
            <a:lnSpc>
              <a:spcPct val="90000"/>
            </a:lnSpc>
            <a:spcBef>
              <a:spcPct val="0"/>
            </a:spcBef>
            <a:spcAft>
              <a:spcPct val="35000"/>
            </a:spcAft>
          </a:pPr>
          <a:r>
            <a:rPr lang="en-US" sz="900" kern="1200" dirty="0" smtClean="0"/>
            <a:t>Hardware </a:t>
          </a:r>
          <a:r>
            <a:rPr lang="en-US" sz="900" kern="1200" dirty="0" err="1" smtClean="0"/>
            <a:t>inclu</a:t>
          </a:r>
          <a:r>
            <a:rPr lang="en-US" sz="900" kern="1200" dirty="0" smtClean="0"/>
            <a:t> MFD</a:t>
          </a:r>
        </a:p>
        <a:p>
          <a:pPr lvl="0" algn="ctr" defTabSz="755650">
            <a:lnSpc>
              <a:spcPct val="90000"/>
            </a:lnSpc>
            <a:spcBef>
              <a:spcPct val="0"/>
            </a:spcBef>
            <a:spcAft>
              <a:spcPct val="35000"/>
            </a:spcAft>
          </a:pPr>
          <a:r>
            <a:rPr lang="en-US" sz="900" kern="1200" dirty="0" smtClean="0"/>
            <a:t>Software</a:t>
          </a:r>
        </a:p>
        <a:p>
          <a:pPr lvl="0" algn="ctr" defTabSz="755650">
            <a:lnSpc>
              <a:spcPct val="90000"/>
            </a:lnSpc>
            <a:spcBef>
              <a:spcPct val="0"/>
            </a:spcBef>
            <a:spcAft>
              <a:spcPct val="35000"/>
            </a:spcAft>
          </a:pPr>
          <a:r>
            <a:rPr lang="en-US" sz="900" kern="1200" dirty="0" smtClean="0"/>
            <a:t>Telecoms</a:t>
          </a:r>
        </a:p>
      </dsp:txBody>
      <dsp:txXfrm>
        <a:off x="4858114" y="2293252"/>
        <a:ext cx="1431973" cy="935251"/>
      </dsp:txXfrm>
    </dsp:sp>
    <dsp:sp modelId="{2E4127C5-E8BB-4D1D-948C-5414CFB4720D}">
      <dsp:nvSpPr>
        <dsp:cNvPr id="0" name=""/>
        <dsp:cNvSpPr/>
      </dsp:nvSpPr>
      <dsp:spPr>
        <a:xfrm>
          <a:off x="6262856" y="2116162"/>
          <a:ext cx="1261606" cy="170256"/>
        </a:xfrm>
        <a:custGeom>
          <a:avLst/>
          <a:gdLst/>
          <a:ahLst/>
          <a:cxnLst/>
          <a:rect l="0" t="0" r="0" b="0"/>
          <a:pathLst>
            <a:path>
              <a:moveTo>
                <a:pt x="0" y="0"/>
              </a:moveTo>
              <a:lnTo>
                <a:pt x="0" y="85128"/>
              </a:lnTo>
              <a:lnTo>
                <a:pt x="1261606" y="85128"/>
              </a:lnTo>
              <a:lnTo>
                <a:pt x="1261606" y="1702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C4DA6C-63D8-43A9-9957-DB183AC1C819}">
      <dsp:nvSpPr>
        <dsp:cNvPr id="0" name=""/>
        <dsp:cNvSpPr/>
      </dsp:nvSpPr>
      <dsp:spPr>
        <a:xfrm>
          <a:off x="6779378" y="2286418"/>
          <a:ext cx="1490167" cy="993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Barry Allardice</a:t>
          </a:r>
        </a:p>
        <a:p>
          <a:pPr lvl="0" algn="ctr" defTabSz="711200">
            <a:lnSpc>
              <a:spcPct val="90000"/>
            </a:lnSpc>
            <a:spcBef>
              <a:spcPct val="0"/>
            </a:spcBef>
            <a:spcAft>
              <a:spcPct val="35000"/>
            </a:spcAft>
          </a:pPr>
          <a:r>
            <a:rPr lang="en-US" sz="900" kern="1200" dirty="0" smtClean="0"/>
            <a:t>Market Place</a:t>
          </a:r>
        </a:p>
        <a:p>
          <a:pPr lvl="0" algn="ctr" defTabSz="711200">
            <a:lnSpc>
              <a:spcPct val="90000"/>
            </a:lnSpc>
            <a:spcBef>
              <a:spcPct val="0"/>
            </a:spcBef>
            <a:spcAft>
              <a:spcPct val="35000"/>
            </a:spcAft>
          </a:pPr>
          <a:r>
            <a:rPr lang="en-US" sz="900" kern="1200" dirty="0" smtClean="0"/>
            <a:t>Supplier Content</a:t>
          </a:r>
        </a:p>
        <a:p>
          <a:pPr lvl="0" algn="ctr" defTabSz="711200">
            <a:lnSpc>
              <a:spcPct val="90000"/>
            </a:lnSpc>
            <a:spcBef>
              <a:spcPct val="0"/>
            </a:spcBef>
            <a:spcAft>
              <a:spcPct val="35000"/>
            </a:spcAft>
          </a:pPr>
          <a:r>
            <a:rPr lang="en-US" sz="900" kern="1200" dirty="0" smtClean="0"/>
            <a:t>P2P</a:t>
          </a:r>
          <a:endParaRPr lang="en-US" sz="900" kern="1200" dirty="0"/>
        </a:p>
      </dsp:txBody>
      <dsp:txXfrm>
        <a:off x="6808475" y="2315515"/>
        <a:ext cx="1431973" cy="935251"/>
      </dsp:txXfrm>
    </dsp:sp>
    <dsp:sp modelId="{B9DF6A89-6873-4E5F-905D-BBFAEED913E0}">
      <dsp:nvSpPr>
        <dsp:cNvPr id="0" name=""/>
        <dsp:cNvSpPr/>
      </dsp:nvSpPr>
      <dsp:spPr>
        <a:xfrm>
          <a:off x="7478742" y="3279864"/>
          <a:ext cx="91440" cy="328363"/>
        </a:xfrm>
        <a:custGeom>
          <a:avLst/>
          <a:gdLst/>
          <a:ahLst/>
          <a:cxnLst/>
          <a:rect l="0" t="0" r="0" b="0"/>
          <a:pathLst>
            <a:path>
              <a:moveTo>
                <a:pt x="45720" y="0"/>
              </a:moveTo>
              <a:lnTo>
                <a:pt x="45720" y="164181"/>
              </a:lnTo>
              <a:lnTo>
                <a:pt x="58311" y="164181"/>
              </a:lnTo>
              <a:lnTo>
                <a:pt x="58311" y="3283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11433A-6EB4-4FCF-AA96-65B20A899C0C}">
      <dsp:nvSpPr>
        <dsp:cNvPr id="0" name=""/>
        <dsp:cNvSpPr/>
      </dsp:nvSpPr>
      <dsp:spPr>
        <a:xfrm>
          <a:off x="6791970" y="3608227"/>
          <a:ext cx="1490167" cy="10527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Sarena Reid</a:t>
          </a:r>
        </a:p>
        <a:p>
          <a:pPr lvl="0" algn="ctr" defTabSz="711200">
            <a:lnSpc>
              <a:spcPct val="90000"/>
            </a:lnSpc>
            <a:spcBef>
              <a:spcPct val="0"/>
            </a:spcBef>
            <a:spcAft>
              <a:spcPct val="35000"/>
            </a:spcAft>
          </a:pPr>
          <a:r>
            <a:rPr lang="en-US" sz="1100" kern="1200" dirty="0" smtClean="0"/>
            <a:t>New supplier requests</a:t>
          </a:r>
        </a:p>
        <a:p>
          <a:pPr lvl="0" algn="ctr" defTabSz="711200">
            <a:lnSpc>
              <a:spcPct val="90000"/>
            </a:lnSpc>
            <a:spcBef>
              <a:spcPct val="0"/>
            </a:spcBef>
            <a:spcAft>
              <a:spcPct val="35000"/>
            </a:spcAft>
          </a:pPr>
          <a:r>
            <a:rPr lang="en-US" sz="1100" kern="1200" dirty="0" smtClean="0"/>
            <a:t>Requests for payments</a:t>
          </a:r>
        </a:p>
      </dsp:txBody>
      <dsp:txXfrm>
        <a:off x="6822803" y="3639060"/>
        <a:ext cx="1428501" cy="991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B524D-04D3-4E7D-9328-59CE1E17A426}">
      <dsp:nvSpPr>
        <dsp:cNvPr id="0" name=""/>
        <dsp:cNvSpPr/>
      </dsp:nvSpPr>
      <dsp:spPr>
        <a:xfrm>
          <a:off x="5557427" y="1597136"/>
          <a:ext cx="138581" cy="1544194"/>
        </a:xfrm>
        <a:custGeom>
          <a:avLst/>
          <a:gdLst/>
          <a:ahLst/>
          <a:cxnLst/>
          <a:rect l="0" t="0" r="0" b="0"/>
          <a:pathLst>
            <a:path>
              <a:moveTo>
                <a:pt x="0" y="0"/>
              </a:moveTo>
              <a:lnTo>
                <a:pt x="0" y="1544194"/>
              </a:lnTo>
              <a:lnTo>
                <a:pt x="138581" y="15441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BF292-581A-4E56-83BD-9BB0B3C5AB73}">
      <dsp:nvSpPr>
        <dsp:cNvPr id="0" name=""/>
        <dsp:cNvSpPr/>
      </dsp:nvSpPr>
      <dsp:spPr>
        <a:xfrm>
          <a:off x="5418845" y="1597136"/>
          <a:ext cx="138581" cy="1544194"/>
        </a:xfrm>
        <a:custGeom>
          <a:avLst/>
          <a:gdLst/>
          <a:ahLst/>
          <a:cxnLst/>
          <a:rect l="0" t="0" r="0" b="0"/>
          <a:pathLst>
            <a:path>
              <a:moveTo>
                <a:pt x="138581" y="0"/>
              </a:moveTo>
              <a:lnTo>
                <a:pt x="138581" y="1544194"/>
              </a:lnTo>
              <a:lnTo>
                <a:pt x="0" y="15441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48ADE4-FC97-421C-A19F-B1492B44F2C7}">
      <dsp:nvSpPr>
        <dsp:cNvPr id="0" name=""/>
        <dsp:cNvSpPr/>
      </dsp:nvSpPr>
      <dsp:spPr>
        <a:xfrm>
          <a:off x="5557427" y="1597136"/>
          <a:ext cx="138581" cy="607119"/>
        </a:xfrm>
        <a:custGeom>
          <a:avLst/>
          <a:gdLst/>
          <a:ahLst/>
          <a:cxnLst/>
          <a:rect l="0" t="0" r="0" b="0"/>
          <a:pathLst>
            <a:path>
              <a:moveTo>
                <a:pt x="0" y="0"/>
              </a:moveTo>
              <a:lnTo>
                <a:pt x="0" y="607119"/>
              </a:lnTo>
              <a:lnTo>
                <a:pt x="138581" y="6071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1B3FF-7127-4370-9250-49FB59792552}">
      <dsp:nvSpPr>
        <dsp:cNvPr id="0" name=""/>
        <dsp:cNvSpPr/>
      </dsp:nvSpPr>
      <dsp:spPr>
        <a:xfrm>
          <a:off x="5418845" y="1597136"/>
          <a:ext cx="138581" cy="607119"/>
        </a:xfrm>
        <a:custGeom>
          <a:avLst/>
          <a:gdLst/>
          <a:ahLst/>
          <a:cxnLst/>
          <a:rect l="0" t="0" r="0" b="0"/>
          <a:pathLst>
            <a:path>
              <a:moveTo>
                <a:pt x="138581" y="0"/>
              </a:moveTo>
              <a:lnTo>
                <a:pt x="138581" y="607119"/>
              </a:lnTo>
              <a:lnTo>
                <a:pt x="0" y="6071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04D0AA-2D2D-4EB3-B838-8BFEE3ABB48A}">
      <dsp:nvSpPr>
        <dsp:cNvPr id="0" name=""/>
        <dsp:cNvSpPr/>
      </dsp:nvSpPr>
      <dsp:spPr>
        <a:xfrm>
          <a:off x="3960439" y="660061"/>
          <a:ext cx="937075" cy="607119"/>
        </a:xfrm>
        <a:custGeom>
          <a:avLst/>
          <a:gdLst/>
          <a:ahLst/>
          <a:cxnLst/>
          <a:rect l="0" t="0" r="0" b="0"/>
          <a:pathLst>
            <a:path>
              <a:moveTo>
                <a:pt x="0" y="0"/>
              </a:moveTo>
              <a:lnTo>
                <a:pt x="0" y="607119"/>
              </a:lnTo>
              <a:lnTo>
                <a:pt x="937075" y="6071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E6F184-AA71-4FD1-A49A-56BE6BB4E23B}">
      <dsp:nvSpPr>
        <dsp:cNvPr id="0" name=""/>
        <dsp:cNvSpPr/>
      </dsp:nvSpPr>
      <dsp:spPr>
        <a:xfrm>
          <a:off x="2224870" y="1597136"/>
          <a:ext cx="138581" cy="2481269"/>
        </a:xfrm>
        <a:custGeom>
          <a:avLst/>
          <a:gdLst/>
          <a:ahLst/>
          <a:cxnLst/>
          <a:rect l="0" t="0" r="0" b="0"/>
          <a:pathLst>
            <a:path>
              <a:moveTo>
                <a:pt x="138581" y="0"/>
              </a:moveTo>
              <a:lnTo>
                <a:pt x="138581" y="2481269"/>
              </a:lnTo>
              <a:lnTo>
                <a:pt x="0" y="24812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789B5-492D-46C4-9093-9B607CD750EC}">
      <dsp:nvSpPr>
        <dsp:cNvPr id="0" name=""/>
        <dsp:cNvSpPr/>
      </dsp:nvSpPr>
      <dsp:spPr>
        <a:xfrm>
          <a:off x="2363452" y="1597136"/>
          <a:ext cx="138581" cy="1544194"/>
        </a:xfrm>
        <a:custGeom>
          <a:avLst/>
          <a:gdLst/>
          <a:ahLst/>
          <a:cxnLst/>
          <a:rect l="0" t="0" r="0" b="0"/>
          <a:pathLst>
            <a:path>
              <a:moveTo>
                <a:pt x="0" y="0"/>
              </a:moveTo>
              <a:lnTo>
                <a:pt x="0" y="1544194"/>
              </a:lnTo>
              <a:lnTo>
                <a:pt x="138581" y="15441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FEC6C-E34D-4F4C-82C6-D36A3622262B}">
      <dsp:nvSpPr>
        <dsp:cNvPr id="0" name=""/>
        <dsp:cNvSpPr/>
      </dsp:nvSpPr>
      <dsp:spPr>
        <a:xfrm>
          <a:off x="2224870" y="1597136"/>
          <a:ext cx="138581" cy="1544194"/>
        </a:xfrm>
        <a:custGeom>
          <a:avLst/>
          <a:gdLst/>
          <a:ahLst/>
          <a:cxnLst/>
          <a:rect l="0" t="0" r="0" b="0"/>
          <a:pathLst>
            <a:path>
              <a:moveTo>
                <a:pt x="138581" y="0"/>
              </a:moveTo>
              <a:lnTo>
                <a:pt x="138581" y="1544194"/>
              </a:lnTo>
              <a:lnTo>
                <a:pt x="0" y="15441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0CA890-0631-4144-A38E-9D0A373F90C7}">
      <dsp:nvSpPr>
        <dsp:cNvPr id="0" name=""/>
        <dsp:cNvSpPr/>
      </dsp:nvSpPr>
      <dsp:spPr>
        <a:xfrm>
          <a:off x="2363452" y="1597136"/>
          <a:ext cx="138581" cy="607119"/>
        </a:xfrm>
        <a:custGeom>
          <a:avLst/>
          <a:gdLst/>
          <a:ahLst/>
          <a:cxnLst/>
          <a:rect l="0" t="0" r="0" b="0"/>
          <a:pathLst>
            <a:path>
              <a:moveTo>
                <a:pt x="0" y="0"/>
              </a:moveTo>
              <a:lnTo>
                <a:pt x="0" y="607119"/>
              </a:lnTo>
              <a:lnTo>
                <a:pt x="138581" y="6071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0EDE28-BE38-4062-BE3C-462B6751184E}">
      <dsp:nvSpPr>
        <dsp:cNvPr id="0" name=""/>
        <dsp:cNvSpPr/>
      </dsp:nvSpPr>
      <dsp:spPr>
        <a:xfrm>
          <a:off x="2224870" y="1597136"/>
          <a:ext cx="138581" cy="607119"/>
        </a:xfrm>
        <a:custGeom>
          <a:avLst/>
          <a:gdLst/>
          <a:ahLst/>
          <a:cxnLst/>
          <a:rect l="0" t="0" r="0" b="0"/>
          <a:pathLst>
            <a:path>
              <a:moveTo>
                <a:pt x="138581" y="0"/>
              </a:moveTo>
              <a:lnTo>
                <a:pt x="138581" y="607119"/>
              </a:lnTo>
              <a:lnTo>
                <a:pt x="0" y="6071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2F451C-1F7E-4482-A5F1-B4C176A01070}">
      <dsp:nvSpPr>
        <dsp:cNvPr id="0" name=""/>
        <dsp:cNvSpPr/>
      </dsp:nvSpPr>
      <dsp:spPr>
        <a:xfrm>
          <a:off x="3023364" y="660061"/>
          <a:ext cx="937075" cy="607119"/>
        </a:xfrm>
        <a:custGeom>
          <a:avLst/>
          <a:gdLst/>
          <a:ahLst/>
          <a:cxnLst/>
          <a:rect l="0" t="0" r="0" b="0"/>
          <a:pathLst>
            <a:path>
              <a:moveTo>
                <a:pt x="937075" y="0"/>
              </a:moveTo>
              <a:lnTo>
                <a:pt x="937075" y="607119"/>
              </a:lnTo>
              <a:lnTo>
                <a:pt x="0" y="6071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5E615-5526-40A5-A5A5-674490A1667E}">
      <dsp:nvSpPr>
        <dsp:cNvPr id="0" name=""/>
        <dsp:cNvSpPr/>
      </dsp:nvSpPr>
      <dsp:spPr>
        <a:xfrm>
          <a:off x="3300527" y="149"/>
          <a:ext cx="1319824" cy="6599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a:t>Sandy Hall Research Finance Manager</a:t>
          </a:r>
        </a:p>
      </dsp:txBody>
      <dsp:txXfrm>
        <a:off x="3300527" y="149"/>
        <a:ext cx="1319824" cy="659912"/>
      </dsp:txXfrm>
    </dsp:sp>
    <dsp:sp modelId="{A3C884F3-C743-443F-9929-0A125A1A8E66}">
      <dsp:nvSpPr>
        <dsp:cNvPr id="0" name=""/>
        <dsp:cNvSpPr/>
      </dsp:nvSpPr>
      <dsp:spPr>
        <a:xfrm>
          <a:off x="1703540" y="937224"/>
          <a:ext cx="1319824" cy="6599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a:t>Linda Tuzcu Assistant Research Finance Manager</a:t>
          </a:r>
        </a:p>
      </dsp:txBody>
      <dsp:txXfrm>
        <a:off x="1703540" y="937224"/>
        <a:ext cx="1319824" cy="659912"/>
      </dsp:txXfrm>
    </dsp:sp>
    <dsp:sp modelId="{F2373F65-1A0F-445E-B6D8-B124D55B0E12}">
      <dsp:nvSpPr>
        <dsp:cNvPr id="0" name=""/>
        <dsp:cNvSpPr/>
      </dsp:nvSpPr>
      <dsp:spPr>
        <a:xfrm>
          <a:off x="905046" y="1874299"/>
          <a:ext cx="1319824" cy="6599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a:t>Julie Rattray</a:t>
          </a:r>
        </a:p>
        <a:p>
          <a:pPr lvl="0" algn="ctr" defTabSz="577850">
            <a:lnSpc>
              <a:spcPct val="90000"/>
            </a:lnSpc>
            <a:spcBef>
              <a:spcPct val="0"/>
            </a:spcBef>
            <a:spcAft>
              <a:spcPct val="35000"/>
            </a:spcAft>
          </a:pPr>
          <a:r>
            <a:rPr lang="en-GB" sz="1300" kern="1200"/>
            <a:t>EU</a:t>
          </a:r>
        </a:p>
      </dsp:txBody>
      <dsp:txXfrm>
        <a:off x="905046" y="1874299"/>
        <a:ext cx="1319824" cy="659912"/>
      </dsp:txXfrm>
    </dsp:sp>
    <dsp:sp modelId="{707C8190-63D7-4ECE-B21C-EA23CF0EF290}">
      <dsp:nvSpPr>
        <dsp:cNvPr id="0" name=""/>
        <dsp:cNvSpPr/>
      </dsp:nvSpPr>
      <dsp:spPr>
        <a:xfrm>
          <a:off x="2502034" y="1874299"/>
          <a:ext cx="1319824" cy="6599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a:t>Gordon Garrow</a:t>
          </a:r>
        </a:p>
        <a:p>
          <a:pPr lvl="0" algn="ctr" defTabSz="577850">
            <a:lnSpc>
              <a:spcPct val="90000"/>
            </a:lnSpc>
            <a:spcBef>
              <a:spcPct val="0"/>
            </a:spcBef>
            <a:spcAft>
              <a:spcPct val="35000"/>
            </a:spcAft>
          </a:pPr>
          <a:r>
            <a:rPr lang="en-GB" sz="1300" kern="1200"/>
            <a:t>EU</a:t>
          </a:r>
        </a:p>
      </dsp:txBody>
      <dsp:txXfrm>
        <a:off x="2502034" y="1874299"/>
        <a:ext cx="1319824" cy="659912"/>
      </dsp:txXfrm>
    </dsp:sp>
    <dsp:sp modelId="{3A401701-90E4-4C4D-83B1-E2FC37C3FA8F}">
      <dsp:nvSpPr>
        <dsp:cNvPr id="0" name=""/>
        <dsp:cNvSpPr/>
      </dsp:nvSpPr>
      <dsp:spPr>
        <a:xfrm>
          <a:off x="905046" y="2811375"/>
          <a:ext cx="1319824" cy="6599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a:t>Amanda Hart</a:t>
          </a:r>
        </a:p>
        <a:p>
          <a:pPr lvl="0" algn="ctr" defTabSz="577850">
            <a:lnSpc>
              <a:spcPct val="90000"/>
            </a:lnSpc>
            <a:spcBef>
              <a:spcPct val="0"/>
            </a:spcBef>
            <a:spcAft>
              <a:spcPct val="35000"/>
            </a:spcAft>
          </a:pPr>
          <a:r>
            <a:rPr lang="en-GB" sz="1300" kern="1200"/>
            <a:t>KTP</a:t>
          </a:r>
        </a:p>
      </dsp:txBody>
      <dsp:txXfrm>
        <a:off x="905046" y="2811375"/>
        <a:ext cx="1319824" cy="659912"/>
      </dsp:txXfrm>
    </dsp:sp>
    <dsp:sp modelId="{0E8696AC-AF85-4C69-B8BF-F18D40B04717}">
      <dsp:nvSpPr>
        <dsp:cNvPr id="0" name=""/>
        <dsp:cNvSpPr/>
      </dsp:nvSpPr>
      <dsp:spPr>
        <a:xfrm>
          <a:off x="2502034" y="2811375"/>
          <a:ext cx="1319824" cy="6599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a:t>Frances Hudson</a:t>
          </a:r>
        </a:p>
        <a:p>
          <a:pPr lvl="0" algn="ctr" defTabSz="577850">
            <a:lnSpc>
              <a:spcPct val="90000"/>
            </a:lnSpc>
            <a:spcBef>
              <a:spcPct val="0"/>
            </a:spcBef>
            <a:spcAft>
              <a:spcPct val="35000"/>
            </a:spcAft>
          </a:pPr>
          <a:r>
            <a:rPr lang="en-GB" sz="1300" kern="1200"/>
            <a:t>Innovate UK</a:t>
          </a:r>
        </a:p>
      </dsp:txBody>
      <dsp:txXfrm>
        <a:off x="2502034" y="2811375"/>
        <a:ext cx="1319824" cy="659912"/>
      </dsp:txXfrm>
    </dsp:sp>
    <dsp:sp modelId="{8075AA33-56F3-44FE-876D-AAF4FEEB286B}">
      <dsp:nvSpPr>
        <dsp:cNvPr id="0" name=""/>
        <dsp:cNvSpPr/>
      </dsp:nvSpPr>
      <dsp:spPr>
        <a:xfrm>
          <a:off x="905046" y="3748450"/>
          <a:ext cx="1319824" cy="6599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a:t>Helen Tracey</a:t>
          </a:r>
        </a:p>
        <a:p>
          <a:pPr lvl="0" algn="ctr" defTabSz="577850">
            <a:lnSpc>
              <a:spcPct val="90000"/>
            </a:lnSpc>
            <a:spcBef>
              <a:spcPct val="0"/>
            </a:spcBef>
            <a:spcAft>
              <a:spcPct val="35000"/>
            </a:spcAft>
          </a:pPr>
          <a:r>
            <a:rPr lang="en-GB" sz="1300" kern="1200"/>
            <a:t>Other</a:t>
          </a:r>
        </a:p>
      </dsp:txBody>
      <dsp:txXfrm>
        <a:off x="905046" y="3748450"/>
        <a:ext cx="1319824" cy="659912"/>
      </dsp:txXfrm>
    </dsp:sp>
    <dsp:sp modelId="{A40A39E1-5B7B-4D39-9978-3EC268B7396B}">
      <dsp:nvSpPr>
        <dsp:cNvPr id="0" name=""/>
        <dsp:cNvSpPr/>
      </dsp:nvSpPr>
      <dsp:spPr>
        <a:xfrm>
          <a:off x="4897515" y="937224"/>
          <a:ext cx="1319824" cy="6599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a:t>Katie Edward Assistant Research Finance Manager</a:t>
          </a:r>
        </a:p>
      </dsp:txBody>
      <dsp:txXfrm>
        <a:off x="4897515" y="937224"/>
        <a:ext cx="1319824" cy="659912"/>
      </dsp:txXfrm>
    </dsp:sp>
    <dsp:sp modelId="{73E8CC36-03C0-4491-B501-DFA50C0E3E97}">
      <dsp:nvSpPr>
        <dsp:cNvPr id="0" name=""/>
        <dsp:cNvSpPr/>
      </dsp:nvSpPr>
      <dsp:spPr>
        <a:xfrm>
          <a:off x="4099021" y="1874299"/>
          <a:ext cx="1319824" cy="6599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a:t>Callum Nettleton</a:t>
          </a:r>
        </a:p>
        <a:p>
          <a:pPr lvl="0" algn="ctr" defTabSz="577850">
            <a:lnSpc>
              <a:spcPct val="90000"/>
            </a:lnSpc>
            <a:spcBef>
              <a:spcPct val="0"/>
            </a:spcBef>
            <a:spcAft>
              <a:spcPct val="35000"/>
            </a:spcAft>
          </a:pPr>
          <a:r>
            <a:rPr lang="en-GB" sz="1300" kern="1200"/>
            <a:t>Other</a:t>
          </a:r>
        </a:p>
      </dsp:txBody>
      <dsp:txXfrm>
        <a:off x="4099021" y="1874299"/>
        <a:ext cx="1319824" cy="659912"/>
      </dsp:txXfrm>
    </dsp:sp>
    <dsp:sp modelId="{316D5A48-0104-40E2-94E8-935DA8D78760}">
      <dsp:nvSpPr>
        <dsp:cNvPr id="0" name=""/>
        <dsp:cNvSpPr/>
      </dsp:nvSpPr>
      <dsp:spPr>
        <a:xfrm>
          <a:off x="5696009" y="1874299"/>
          <a:ext cx="1319824" cy="6599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a:t>Sharon Gibson</a:t>
          </a:r>
        </a:p>
        <a:p>
          <a:pPr lvl="0" algn="ctr" defTabSz="577850">
            <a:lnSpc>
              <a:spcPct val="90000"/>
            </a:lnSpc>
            <a:spcBef>
              <a:spcPct val="0"/>
            </a:spcBef>
            <a:spcAft>
              <a:spcPct val="35000"/>
            </a:spcAft>
          </a:pPr>
          <a:r>
            <a:rPr lang="en-GB" sz="1300" kern="1200"/>
            <a:t>RCUK/ ATA</a:t>
          </a:r>
        </a:p>
      </dsp:txBody>
      <dsp:txXfrm>
        <a:off x="5696009" y="1874299"/>
        <a:ext cx="1319824" cy="659912"/>
      </dsp:txXfrm>
    </dsp:sp>
    <dsp:sp modelId="{CE47AD62-664D-4299-9345-66D09F190474}">
      <dsp:nvSpPr>
        <dsp:cNvPr id="0" name=""/>
        <dsp:cNvSpPr/>
      </dsp:nvSpPr>
      <dsp:spPr>
        <a:xfrm>
          <a:off x="4099021" y="2811375"/>
          <a:ext cx="1319824" cy="6599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a:t>Michael Bonner</a:t>
          </a:r>
        </a:p>
        <a:p>
          <a:pPr lvl="0" algn="ctr" defTabSz="577850">
            <a:lnSpc>
              <a:spcPct val="90000"/>
            </a:lnSpc>
            <a:spcBef>
              <a:spcPct val="0"/>
            </a:spcBef>
            <a:spcAft>
              <a:spcPct val="35000"/>
            </a:spcAft>
          </a:pPr>
          <a:r>
            <a:rPr lang="en-GB" sz="1300" kern="1200"/>
            <a:t>RCUK/ Project opening</a:t>
          </a:r>
        </a:p>
      </dsp:txBody>
      <dsp:txXfrm>
        <a:off x="4099021" y="2811375"/>
        <a:ext cx="1319824" cy="659912"/>
      </dsp:txXfrm>
    </dsp:sp>
    <dsp:sp modelId="{E6CD230B-B436-4681-B01C-761E1E1183DB}">
      <dsp:nvSpPr>
        <dsp:cNvPr id="0" name=""/>
        <dsp:cNvSpPr/>
      </dsp:nvSpPr>
      <dsp:spPr>
        <a:xfrm>
          <a:off x="5696009" y="2811375"/>
          <a:ext cx="1319824" cy="6599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a:t>Alastair Harvey</a:t>
          </a:r>
        </a:p>
        <a:p>
          <a:pPr lvl="0" algn="ctr" defTabSz="577850">
            <a:lnSpc>
              <a:spcPct val="90000"/>
            </a:lnSpc>
            <a:spcBef>
              <a:spcPct val="0"/>
            </a:spcBef>
            <a:spcAft>
              <a:spcPct val="35000"/>
            </a:spcAft>
          </a:pPr>
          <a:r>
            <a:rPr lang="en-GB" sz="1300" kern="1200"/>
            <a:t>Knowledge Exchange</a:t>
          </a:r>
        </a:p>
      </dsp:txBody>
      <dsp:txXfrm>
        <a:off x="5696009" y="2811375"/>
        <a:ext cx="1319824" cy="6599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9" y="1"/>
            <a:ext cx="3037840" cy="464820"/>
          </a:xfrm>
          <a:prstGeom prst="rect">
            <a:avLst/>
          </a:prstGeom>
        </p:spPr>
        <p:txBody>
          <a:bodyPr vert="horz" lIns="91440" tIns="45720" rIns="91440" bIns="45720" rtlCol="0"/>
          <a:lstStyle>
            <a:lvl1pPr algn="r">
              <a:defRPr sz="1200"/>
            </a:lvl1pPr>
          </a:lstStyle>
          <a:p>
            <a:fld id="{19F88D75-111A-424B-BCD1-FA3190E2196F}" type="datetimeFigureOut">
              <a:rPr lang="en-GB" smtClean="0"/>
              <a:t>16/11/2018</a:t>
            </a:fld>
            <a:endParaRPr lang="en-GB"/>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40" tIns="45720" rIns="91440" bIns="45720" rtlCol="0" anchor="b"/>
          <a:lstStyle>
            <a:lvl1pPr algn="r">
              <a:defRPr sz="1200"/>
            </a:lvl1pPr>
          </a:lstStyle>
          <a:p>
            <a:fld id="{5166A823-E583-42C0-BDFF-8EF4C2606FC5}" type="slidenum">
              <a:rPr lang="en-GB" smtClean="0"/>
              <a:t>‹#›</a:t>
            </a:fld>
            <a:endParaRPr lang="en-GB"/>
          </a:p>
        </p:txBody>
      </p:sp>
    </p:spTree>
    <p:extLst>
      <p:ext uri="{BB962C8B-B14F-4D97-AF65-F5344CB8AC3E}">
        <p14:creationId xmlns:p14="http://schemas.microsoft.com/office/powerpoint/2010/main" val="305653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5F6E953-02A4-44EC-8540-DDD954DD5D55}" type="slidenum">
              <a:rPr lang="en-GB" altLang="en-US" smtClean="0">
                <a:solidFill>
                  <a:prstClr val="black"/>
                </a:solidFill>
              </a:rPr>
              <a:pPr/>
              <a:t>1</a:t>
            </a:fld>
            <a:endParaRPr lang="en-GB" altLang="en-US" smtClean="0">
              <a:solidFill>
                <a:prstClr val="black"/>
              </a:solidFill>
            </a:endParaRPr>
          </a:p>
        </p:txBody>
      </p:sp>
    </p:spTree>
    <p:extLst>
      <p:ext uri="{BB962C8B-B14F-4D97-AF65-F5344CB8AC3E}">
        <p14:creationId xmlns:p14="http://schemas.microsoft.com/office/powerpoint/2010/main" val="491520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10</a:t>
            </a:fld>
            <a:endParaRPr lang="en-GB"/>
          </a:p>
        </p:txBody>
      </p:sp>
    </p:spTree>
    <p:extLst>
      <p:ext uri="{BB962C8B-B14F-4D97-AF65-F5344CB8AC3E}">
        <p14:creationId xmlns:p14="http://schemas.microsoft.com/office/powerpoint/2010/main" val="1667048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11</a:t>
            </a:fld>
            <a:endParaRPr lang="en-GB"/>
          </a:p>
        </p:txBody>
      </p:sp>
    </p:spTree>
    <p:extLst>
      <p:ext uri="{BB962C8B-B14F-4D97-AF65-F5344CB8AC3E}">
        <p14:creationId xmlns:p14="http://schemas.microsoft.com/office/powerpoint/2010/main" val="2330261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12</a:t>
            </a:fld>
            <a:endParaRPr lang="en-GB"/>
          </a:p>
        </p:txBody>
      </p:sp>
    </p:spTree>
    <p:extLst>
      <p:ext uri="{BB962C8B-B14F-4D97-AF65-F5344CB8AC3E}">
        <p14:creationId xmlns:p14="http://schemas.microsoft.com/office/powerpoint/2010/main" val="2081523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13</a:t>
            </a:fld>
            <a:endParaRPr lang="en-GB"/>
          </a:p>
        </p:txBody>
      </p:sp>
    </p:spTree>
    <p:extLst>
      <p:ext uri="{BB962C8B-B14F-4D97-AF65-F5344CB8AC3E}">
        <p14:creationId xmlns:p14="http://schemas.microsoft.com/office/powerpoint/2010/main" val="116588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14</a:t>
            </a:fld>
            <a:endParaRPr lang="en-GB"/>
          </a:p>
        </p:txBody>
      </p:sp>
    </p:spTree>
    <p:extLst>
      <p:ext uri="{BB962C8B-B14F-4D97-AF65-F5344CB8AC3E}">
        <p14:creationId xmlns:p14="http://schemas.microsoft.com/office/powerpoint/2010/main" val="2361500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15</a:t>
            </a:fld>
            <a:endParaRPr lang="en-GB"/>
          </a:p>
        </p:txBody>
      </p:sp>
    </p:spTree>
    <p:extLst>
      <p:ext uri="{BB962C8B-B14F-4D97-AF65-F5344CB8AC3E}">
        <p14:creationId xmlns:p14="http://schemas.microsoft.com/office/powerpoint/2010/main" val="2771549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16</a:t>
            </a:fld>
            <a:endParaRPr lang="en-GB"/>
          </a:p>
        </p:txBody>
      </p:sp>
    </p:spTree>
    <p:extLst>
      <p:ext uri="{BB962C8B-B14F-4D97-AF65-F5344CB8AC3E}">
        <p14:creationId xmlns:p14="http://schemas.microsoft.com/office/powerpoint/2010/main" val="985108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17</a:t>
            </a:fld>
            <a:endParaRPr lang="en-GB"/>
          </a:p>
        </p:txBody>
      </p:sp>
    </p:spTree>
    <p:extLst>
      <p:ext uri="{BB962C8B-B14F-4D97-AF65-F5344CB8AC3E}">
        <p14:creationId xmlns:p14="http://schemas.microsoft.com/office/powerpoint/2010/main" val="4168878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18</a:t>
            </a:fld>
            <a:endParaRPr lang="en-GB"/>
          </a:p>
        </p:txBody>
      </p:sp>
    </p:spTree>
    <p:extLst>
      <p:ext uri="{BB962C8B-B14F-4D97-AF65-F5344CB8AC3E}">
        <p14:creationId xmlns:p14="http://schemas.microsoft.com/office/powerpoint/2010/main" val="2699429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Tree>
    <p:extLst>
      <p:ext uri="{BB962C8B-B14F-4D97-AF65-F5344CB8AC3E}">
        <p14:creationId xmlns:p14="http://schemas.microsoft.com/office/powerpoint/2010/main" val="192226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2</a:t>
            </a:fld>
            <a:endParaRPr lang="en-GB"/>
          </a:p>
        </p:txBody>
      </p:sp>
    </p:spTree>
    <p:extLst>
      <p:ext uri="{BB962C8B-B14F-4D97-AF65-F5344CB8AC3E}">
        <p14:creationId xmlns:p14="http://schemas.microsoft.com/office/powerpoint/2010/main" val="640012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20</a:t>
            </a:fld>
            <a:endParaRPr lang="en-GB"/>
          </a:p>
        </p:txBody>
      </p:sp>
    </p:spTree>
    <p:extLst>
      <p:ext uri="{BB962C8B-B14F-4D97-AF65-F5344CB8AC3E}">
        <p14:creationId xmlns:p14="http://schemas.microsoft.com/office/powerpoint/2010/main" val="1730367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21</a:t>
            </a:fld>
            <a:endParaRPr lang="en-GB"/>
          </a:p>
        </p:txBody>
      </p:sp>
    </p:spTree>
    <p:extLst>
      <p:ext uri="{BB962C8B-B14F-4D97-AF65-F5344CB8AC3E}">
        <p14:creationId xmlns:p14="http://schemas.microsoft.com/office/powerpoint/2010/main" val="1144104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22</a:t>
            </a:fld>
            <a:endParaRPr lang="en-GB"/>
          </a:p>
        </p:txBody>
      </p:sp>
    </p:spTree>
    <p:extLst>
      <p:ext uri="{BB962C8B-B14F-4D97-AF65-F5344CB8AC3E}">
        <p14:creationId xmlns:p14="http://schemas.microsoft.com/office/powerpoint/2010/main" val="976390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23</a:t>
            </a:fld>
            <a:endParaRPr lang="en-GB"/>
          </a:p>
        </p:txBody>
      </p:sp>
    </p:spTree>
    <p:extLst>
      <p:ext uri="{BB962C8B-B14F-4D97-AF65-F5344CB8AC3E}">
        <p14:creationId xmlns:p14="http://schemas.microsoft.com/office/powerpoint/2010/main" val="2627470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80D0B322-BD63-4140-B382-8901349535B0}"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838014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80D0B322-BD63-4140-B382-8901349535B0}"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427300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80D0B322-BD63-4140-B382-8901349535B0}"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634051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27</a:t>
            </a:fld>
            <a:endParaRPr lang="en-GB"/>
          </a:p>
        </p:txBody>
      </p:sp>
    </p:spTree>
    <p:extLst>
      <p:ext uri="{BB962C8B-B14F-4D97-AF65-F5344CB8AC3E}">
        <p14:creationId xmlns:p14="http://schemas.microsoft.com/office/powerpoint/2010/main" val="330947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28</a:t>
            </a:fld>
            <a:endParaRPr lang="en-GB"/>
          </a:p>
        </p:txBody>
      </p:sp>
    </p:spTree>
    <p:extLst>
      <p:ext uri="{BB962C8B-B14F-4D97-AF65-F5344CB8AC3E}">
        <p14:creationId xmlns:p14="http://schemas.microsoft.com/office/powerpoint/2010/main" val="2889607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29</a:t>
            </a:fld>
            <a:endParaRPr lang="en-GB"/>
          </a:p>
        </p:txBody>
      </p:sp>
    </p:spTree>
    <p:extLst>
      <p:ext uri="{BB962C8B-B14F-4D97-AF65-F5344CB8AC3E}">
        <p14:creationId xmlns:p14="http://schemas.microsoft.com/office/powerpoint/2010/main" val="891856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3</a:t>
            </a:fld>
            <a:endParaRPr lang="en-GB"/>
          </a:p>
        </p:txBody>
      </p:sp>
    </p:spTree>
    <p:extLst>
      <p:ext uri="{BB962C8B-B14F-4D97-AF65-F5344CB8AC3E}">
        <p14:creationId xmlns:p14="http://schemas.microsoft.com/office/powerpoint/2010/main" val="3239629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80D0B322-BD63-4140-B382-8901349535B0}"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1928649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0D0B322-BD63-4140-B382-8901349535B0}"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762090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80D0B322-BD63-4140-B382-8901349535B0}"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2858929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33</a:t>
            </a:fld>
            <a:endParaRPr lang="en-GB"/>
          </a:p>
        </p:txBody>
      </p:sp>
    </p:spTree>
    <p:extLst>
      <p:ext uri="{BB962C8B-B14F-4D97-AF65-F5344CB8AC3E}">
        <p14:creationId xmlns:p14="http://schemas.microsoft.com/office/powerpoint/2010/main" val="2993514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34</a:t>
            </a:fld>
            <a:endParaRPr lang="en-GB"/>
          </a:p>
        </p:txBody>
      </p:sp>
    </p:spTree>
    <p:extLst>
      <p:ext uri="{BB962C8B-B14F-4D97-AF65-F5344CB8AC3E}">
        <p14:creationId xmlns:p14="http://schemas.microsoft.com/office/powerpoint/2010/main" val="803280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35</a:t>
            </a:fld>
            <a:endParaRPr lang="en-GB"/>
          </a:p>
        </p:txBody>
      </p:sp>
    </p:spTree>
    <p:extLst>
      <p:ext uri="{BB962C8B-B14F-4D97-AF65-F5344CB8AC3E}">
        <p14:creationId xmlns:p14="http://schemas.microsoft.com/office/powerpoint/2010/main" val="2938831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36</a:t>
            </a:fld>
            <a:endParaRPr lang="en-GB"/>
          </a:p>
        </p:txBody>
      </p:sp>
    </p:spTree>
    <p:extLst>
      <p:ext uri="{BB962C8B-B14F-4D97-AF65-F5344CB8AC3E}">
        <p14:creationId xmlns:p14="http://schemas.microsoft.com/office/powerpoint/2010/main" val="1697269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37</a:t>
            </a:fld>
            <a:endParaRPr lang="en-GB"/>
          </a:p>
        </p:txBody>
      </p:sp>
    </p:spTree>
    <p:extLst>
      <p:ext uri="{BB962C8B-B14F-4D97-AF65-F5344CB8AC3E}">
        <p14:creationId xmlns:p14="http://schemas.microsoft.com/office/powerpoint/2010/main" val="3532509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Tree>
    <p:extLst>
      <p:ext uri="{BB962C8B-B14F-4D97-AF65-F5344CB8AC3E}">
        <p14:creationId xmlns:p14="http://schemas.microsoft.com/office/powerpoint/2010/main" val="1096012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39</a:t>
            </a:fld>
            <a:endParaRPr lang="en-GB"/>
          </a:p>
        </p:txBody>
      </p:sp>
    </p:spTree>
    <p:extLst>
      <p:ext uri="{BB962C8B-B14F-4D97-AF65-F5344CB8AC3E}">
        <p14:creationId xmlns:p14="http://schemas.microsoft.com/office/powerpoint/2010/main" val="174160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4</a:t>
            </a:fld>
            <a:endParaRPr lang="en-GB"/>
          </a:p>
        </p:txBody>
      </p:sp>
    </p:spTree>
    <p:extLst>
      <p:ext uri="{BB962C8B-B14F-4D97-AF65-F5344CB8AC3E}">
        <p14:creationId xmlns:p14="http://schemas.microsoft.com/office/powerpoint/2010/main" val="26866206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40</a:t>
            </a:fld>
            <a:endParaRPr lang="en-GB"/>
          </a:p>
        </p:txBody>
      </p:sp>
    </p:spTree>
    <p:extLst>
      <p:ext uri="{BB962C8B-B14F-4D97-AF65-F5344CB8AC3E}">
        <p14:creationId xmlns:p14="http://schemas.microsoft.com/office/powerpoint/2010/main" val="2620832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41</a:t>
            </a:fld>
            <a:endParaRPr lang="en-GB"/>
          </a:p>
        </p:txBody>
      </p:sp>
    </p:spTree>
    <p:extLst>
      <p:ext uri="{BB962C8B-B14F-4D97-AF65-F5344CB8AC3E}">
        <p14:creationId xmlns:p14="http://schemas.microsoft.com/office/powerpoint/2010/main" val="18474369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42</a:t>
            </a:fld>
            <a:endParaRPr lang="en-GB"/>
          </a:p>
        </p:txBody>
      </p:sp>
    </p:spTree>
    <p:extLst>
      <p:ext uri="{BB962C8B-B14F-4D97-AF65-F5344CB8AC3E}">
        <p14:creationId xmlns:p14="http://schemas.microsoft.com/office/powerpoint/2010/main" val="598520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43</a:t>
            </a:fld>
            <a:endParaRPr lang="en-GB"/>
          </a:p>
        </p:txBody>
      </p:sp>
    </p:spTree>
    <p:extLst>
      <p:ext uri="{BB962C8B-B14F-4D97-AF65-F5344CB8AC3E}">
        <p14:creationId xmlns:p14="http://schemas.microsoft.com/office/powerpoint/2010/main" val="3129958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44</a:t>
            </a:fld>
            <a:endParaRPr lang="en-GB" dirty="0"/>
          </a:p>
        </p:txBody>
      </p:sp>
    </p:spTree>
    <p:extLst>
      <p:ext uri="{BB962C8B-B14F-4D97-AF65-F5344CB8AC3E}">
        <p14:creationId xmlns:p14="http://schemas.microsoft.com/office/powerpoint/2010/main" val="22900162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45</a:t>
            </a:fld>
            <a:endParaRPr lang="en-GB"/>
          </a:p>
        </p:txBody>
      </p:sp>
    </p:spTree>
    <p:extLst>
      <p:ext uri="{BB962C8B-B14F-4D97-AF65-F5344CB8AC3E}">
        <p14:creationId xmlns:p14="http://schemas.microsoft.com/office/powerpoint/2010/main" val="2106380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46</a:t>
            </a:fld>
            <a:endParaRPr lang="en-GB"/>
          </a:p>
        </p:txBody>
      </p:sp>
    </p:spTree>
    <p:extLst>
      <p:ext uri="{BB962C8B-B14F-4D97-AF65-F5344CB8AC3E}">
        <p14:creationId xmlns:p14="http://schemas.microsoft.com/office/powerpoint/2010/main" val="40440377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47</a:t>
            </a:fld>
            <a:endParaRPr lang="en-GB"/>
          </a:p>
        </p:txBody>
      </p:sp>
    </p:spTree>
    <p:extLst>
      <p:ext uri="{BB962C8B-B14F-4D97-AF65-F5344CB8AC3E}">
        <p14:creationId xmlns:p14="http://schemas.microsoft.com/office/powerpoint/2010/main" val="42249008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48</a:t>
            </a:fld>
            <a:endParaRPr lang="en-GB"/>
          </a:p>
        </p:txBody>
      </p:sp>
    </p:spTree>
    <p:extLst>
      <p:ext uri="{BB962C8B-B14F-4D97-AF65-F5344CB8AC3E}">
        <p14:creationId xmlns:p14="http://schemas.microsoft.com/office/powerpoint/2010/main" val="36676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5</a:t>
            </a:fld>
            <a:endParaRPr lang="en-GB"/>
          </a:p>
        </p:txBody>
      </p:sp>
    </p:spTree>
    <p:extLst>
      <p:ext uri="{BB962C8B-B14F-4D97-AF65-F5344CB8AC3E}">
        <p14:creationId xmlns:p14="http://schemas.microsoft.com/office/powerpoint/2010/main" val="2212793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AA54F2-5E89-481E-B807-239D3AFE693A}" type="slidenum">
              <a:rPr lang="en-GB" smtClean="0"/>
              <a:t>6</a:t>
            </a:fld>
            <a:endParaRPr lang="en-GB"/>
          </a:p>
        </p:txBody>
      </p:sp>
    </p:spTree>
    <p:extLst>
      <p:ext uri="{BB962C8B-B14F-4D97-AF65-F5344CB8AC3E}">
        <p14:creationId xmlns:p14="http://schemas.microsoft.com/office/powerpoint/2010/main" val="149778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AA54F2-5E89-481E-B807-239D3AFE693A}" type="slidenum">
              <a:rPr lang="en-GB" smtClean="0"/>
              <a:t>7</a:t>
            </a:fld>
            <a:endParaRPr lang="en-GB"/>
          </a:p>
        </p:txBody>
      </p:sp>
    </p:spTree>
    <p:extLst>
      <p:ext uri="{BB962C8B-B14F-4D97-AF65-F5344CB8AC3E}">
        <p14:creationId xmlns:p14="http://schemas.microsoft.com/office/powerpoint/2010/main" val="13216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8</a:t>
            </a:fld>
            <a:endParaRPr lang="en-GB"/>
          </a:p>
        </p:txBody>
      </p:sp>
    </p:spTree>
    <p:extLst>
      <p:ext uri="{BB962C8B-B14F-4D97-AF65-F5344CB8AC3E}">
        <p14:creationId xmlns:p14="http://schemas.microsoft.com/office/powerpoint/2010/main" val="364902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role of the team is to provide guidance to the Research Community based upon funder specific contract requirements and the University’s financial regulations and expense guidelines.  The team is working to daily deadlines driven by funder claim profiles with approximately 70% of the Teams time is focused on external funder requirements and audits.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171450" indent="-171450">
              <a:buFont typeface="Arial" panose="020B0604020202020204" pitchFamily="34" charset="0"/>
              <a:buChar char="•"/>
            </a:pPr>
            <a:r>
              <a:rPr lang="en-GB" dirty="0" smtClean="0"/>
              <a:t>Current Structure put in place following</a:t>
            </a:r>
            <a:r>
              <a:rPr lang="en-GB" baseline="0" dirty="0" smtClean="0"/>
              <a:t> the Finance realignment in 2017.  </a:t>
            </a:r>
          </a:p>
          <a:p>
            <a:pPr marL="171450" indent="-171450">
              <a:buFont typeface="Arial" panose="020B0604020202020204" pitchFamily="34" charset="0"/>
              <a:buChar char="•"/>
            </a:pPr>
            <a:r>
              <a:rPr lang="en-GB" baseline="0" dirty="0" smtClean="0"/>
              <a:t>Following realignment, 3.5 FTE from the original team remained.  </a:t>
            </a:r>
          </a:p>
          <a:p>
            <a:pPr marL="171450" indent="-171450">
              <a:buFont typeface="Arial" panose="020B0604020202020204" pitchFamily="34" charset="0"/>
              <a:buChar char="•"/>
            </a:pPr>
            <a:r>
              <a:rPr lang="en-GB" baseline="0" dirty="0" smtClean="0"/>
              <a:t>Training and cross-skilling has been a primary focus for the team in order to maintain the University’s audit record with external funders such as the European Union and Research Council UK.  Standard operating procedures have been put in place to assist with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Since the restructure we have increased our audit ranking with RCUK to the highest possible level, and achieved a 0% error rate on an </a:t>
            </a:r>
            <a:r>
              <a:rPr lang="en-GB" baseline="0" dirty="0" err="1" smtClean="0"/>
              <a:t>Interreg</a:t>
            </a:r>
            <a:r>
              <a:rPr lang="en-GB" baseline="0" dirty="0" smtClean="0"/>
              <a:t> audit (the first in the UK).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9</a:t>
            </a:fld>
            <a:endParaRPr lang="en-GB"/>
          </a:p>
        </p:txBody>
      </p:sp>
    </p:spTree>
    <p:extLst>
      <p:ext uri="{BB962C8B-B14F-4D97-AF65-F5344CB8AC3E}">
        <p14:creationId xmlns:p14="http://schemas.microsoft.com/office/powerpoint/2010/main" val="2205801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062664" cy="1470025"/>
          </a:xfrm>
          <a:prstGeom prst="rect">
            <a:avLst/>
          </a:prstGeo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5536" y="3789040"/>
            <a:ext cx="7376864"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9566348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95151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9240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3533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
        <p:nvSpPr>
          <p:cNvPr id="7" name="Title 1"/>
          <p:cNvSpPr>
            <a:spLocks noGrp="1"/>
          </p:cNvSpPr>
          <p:nvPr>
            <p:ph type="ctrTitle"/>
          </p:nvPr>
        </p:nvSpPr>
        <p:spPr>
          <a:xfrm>
            <a:off x="467544" y="0"/>
            <a:ext cx="8208912" cy="1484784"/>
          </a:xfrm>
          <a:prstGeom prst="rect">
            <a:avLst/>
          </a:prstGeom>
        </p:spPr>
        <p:txBody>
          <a:bodyPr anchor="b"/>
          <a:lstStyle>
            <a:lvl1pPr algn="l">
              <a:defRPr sz="3600"/>
            </a:lvl1pPr>
          </a:lstStyle>
          <a:p>
            <a:r>
              <a:rPr lang="en-US" dirty="0" smtClean="0"/>
              <a:t>Click to edit Master title style</a:t>
            </a:r>
            <a:endParaRPr lang="en-GB" dirty="0"/>
          </a:p>
        </p:txBody>
      </p:sp>
    </p:spTree>
    <p:extLst>
      <p:ext uri="{BB962C8B-B14F-4D97-AF65-F5344CB8AC3E}">
        <p14:creationId xmlns:p14="http://schemas.microsoft.com/office/powerpoint/2010/main" val="24012705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027169"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467544" y="2906713"/>
            <a:ext cx="80271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80205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6707088" cy="936104"/>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328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6707088" cy="936104"/>
          </a:xfrm>
          <a:prstGeom prst="rect">
            <a:avLst/>
          </a:prstGeom>
        </p:spPr>
        <p:txBody>
          <a:bodyPr/>
          <a:lstStyle>
            <a:lvl1pPr>
              <a:defRPr sz="3600"/>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25323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95040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772816"/>
            <a:ext cx="5486400" cy="2954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34864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16832"/>
            <a:ext cx="8229600" cy="42093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38742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AD2E422D-0E65-4B81-9088-EA407164B4A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29333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emf"/><Relationship Id="rId4" Type="http://schemas.openxmlformats.org/officeDocument/2006/relationships/hyperlink" Target="https://www.youtube.com/watch?v=b17C5bswYD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strath.ac.uk/professionalservices/finance/financialservices/valueaddedtaxvat/"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strath.ac.uk/professionalservices/media/ps/finance/vatdocuments/FMS_Tax_Codes_and_Tax_Systems_Explained_(1).docx"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mailto:vat.enquiries@strath.ac.uk" TargetMode="External"/><Relationship Id="rId5" Type="http://schemas.openxmlformats.org/officeDocument/2006/relationships/hyperlink" Target="https://www.strath.ac.uk/professionalservices/finance/financialservices/valueaddedtaxvat/vatfaqs/" TargetMode="External"/><Relationship Id="rId4" Type="http://schemas.openxmlformats.org/officeDocument/2006/relationships/hyperlink" Target="https://www.strath.ac.uk/professionalservices/finance/financialservices/valueaddedtaxvat/detailedvatinformatio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strath.ac.uk/professionalservices/finance/informationforstaff/"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Insurance-services@strath.ac.uk"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strath.ac.uk/professionalservices/media/ps/finance/reporting/List_of_Reports_on_Web_New.xlsx"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https://www.strath.ac.uk/professionalservices/finance/generalinformation/fmslandingpage/fms-reportin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financial-systems@strath.ac.uk"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www.strath.ac.uk/professionalservices/finance/generalinformation/fmslandingpage/fms-mobileappfortask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27.emf"/></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flipH="1">
            <a:off x="0" y="105555"/>
            <a:ext cx="9144000" cy="6646891"/>
          </a:xfrm>
          <a:prstGeom prst="rect">
            <a:avLst/>
          </a:prstGeom>
          <a:blipFill>
            <a:blip r:embed="rId3" cstate="print"/>
            <a:stretch>
              <a:fillRect/>
            </a:stretch>
          </a:blipFill>
        </p:spPr>
        <p:txBody>
          <a:bodyPr lIns="0" tIns="0" rIns="0" bIns="0"/>
          <a:lstStyle/>
          <a:p>
            <a:pPr defTabSz="778273" eaLnBrk="0" fontAlgn="base" hangingPunct="0">
              <a:spcBef>
                <a:spcPct val="0"/>
              </a:spcBef>
              <a:spcAft>
                <a:spcPct val="0"/>
              </a:spcAft>
              <a:defRPr/>
            </a:pPr>
            <a:endParaRPr sz="1534" b="1" dirty="0">
              <a:solidFill>
                <a:srgbClr val="000000"/>
              </a:solidFill>
              <a:latin typeface="Calibri" panose="020F0502020204030204" pitchFamily="34" charset="0"/>
              <a:cs typeface="Arial" panose="020B0604020202020204" pitchFamily="34" charset="0"/>
            </a:endParaRPr>
          </a:p>
        </p:txBody>
      </p:sp>
      <p:sp>
        <p:nvSpPr>
          <p:cNvPr id="4" name="object 4">
            <a:hlinkClick r:id="rId4"/>
          </p:cNvPr>
          <p:cNvSpPr txBox="1"/>
          <p:nvPr/>
        </p:nvSpPr>
        <p:spPr bwMode="auto">
          <a:xfrm>
            <a:off x="0" y="1968126"/>
            <a:ext cx="9144000" cy="2079042"/>
          </a:xfrm>
          <a:prstGeom prst="rect">
            <a:avLst/>
          </a:prstGeom>
          <a:solidFill>
            <a:srgbClr val="042B5B">
              <a:alpha val="81000"/>
            </a:srgbClr>
          </a:solidFill>
        </p:spPr>
        <p:txBody>
          <a:bodyPr lIns="0" tIns="0" rIns="0" bIns="0"/>
          <a:lstStyle/>
          <a:p>
            <a:pPr marL="10811" algn="r" defTabSz="778273" eaLnBrk="0" fontAlgn="base" hangingPunct="0">
              <a:spcBef>
                <a:spcPct val="0"/>
              </a:spcBef>
              <a:spcAft>
                <a:spcPct val="0"/>
              </a:spcAft>
              <a:defRPr/>
            </a:pPr>
            <a:r>
              <a:rPr lang="en-GB" sz="4772" b="1" spc="72" dirty="0">
                <a:solidFill>
                  <a:srgbClr val="FFFFFF"/>
                </a:solidFill>
                <a:latin typeface="Calibri" panose="020F0502020204030204" pitchFamily="34" charset="0"/>
                <a:cs typeface="Arial" panose="020B0604020202020204" pitchFamily="34" charset="0"/>
              </a:rPr>
              <a:t>   </a:t>
            </a:r>
            <a:r>
              <a:rPr lang="en-GB" sz="6000" b="1" spc="72" dirty="0" smtClean="0">
                <a:solidFill>
                  <a:srgbClr val="FFFFFF"/>
                </a:solidFill>
                <a:cs typeface="Arial" panose="020B0604020202020204" pitchFamily="34" charset="0"/>
              </a:rPr>
              <a:t>Finance Forum</a:t>
            </a:r>
            <a:endParaRPr lang="en-GB" sz="6000" b="1" spc="72" dirty="0">
              <a:solidFill>
                <a:srgbClr val="FFFFFF"/>
              </a:solidFill>
              <a:cs typeface="Arial" panose="020B0604020202020204" pitchFamily="34" charset="0"/>
            </a:endParaRPr>
          </a:p>
        </p:txBody>
      </p:sp>
      <p:sp>
        <p:nvSpPr>
          <p:cNvPr id="78854" name="object 5"/>
          <p:cNvSpPr txBox="1">
            <a:spLocks noChangeArrowheads="1"/>
          </p:cNvSpPr>
          <p:nvPr/>
        </p:nvSpPr>
        <p:spPr bwMode="auto">
          <a:xfrm>
            <a:off x="6" y="4354221"/>
            <a:ext cx="9143999" cy="802971"/>
          </a:xfrm>
          <a:prstGeom prst="rect">
            <a:avLst/>
          </a:prstGeom>
          <a:solidFill>
            <a:schemeClr val="bg1">
              <a:alpha val="51000"/>
            </a:schemeClr>
          </a:solidFill>
          <a:ln>
            <a:noFill/>
          </a:ln>
        </p:spPr>
        <p:txBody>
          <a:bodyPr lIns="0" tIns="0" rIns="0" bIns="0"/>
          <a:lstStyle>
            <a:lvl1pPr marL="11113" defTabSz="912813">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r" defTabSz="811863" eaLnBrk="0" fontAlgn="base" hangingPunct="0">
              <a:spcBef>
                <a:spcPct val="0"/>
              </a:spcBef>
              <a:spcAft>
                <a:spcPct val="0"/>
              </a:spcAft>
              <a:buNone/>
              <a:tabLst>
                <a:tab pos="7948644" algn="l"/>
                <a:tab pos="8112775" algn="l"/>
              </a:tabLst>
              <a:defRPr/>
            </a:pPr>
            <a:r>
              <a:rPr lang="en-GB" altLang="en-US" sz="3600" b="1" dirty="0" smtClean="0">
                <a:solidFill>
                  <a:srgbClr val="042B5B"/>
                </a:solidFill>
              </a:rPr>
              <a:t>November 2018</a:t>
            </a:r>
            <a:endParaRPr lang="en-US" altLang="en-US" sz="3600" dirty="0">
              <a:solidFill>
                <a:srgbClr val="042B5B"/>
              </a:solidFill>
              <a:latin typeface="Arial"/>
              <a:cs typeface="+mn-cs"/>
            </a:endParaRPr>
          </a:p>
          <a:p>
            <a:pPr algn="r" defTabSz="811863" eaLnBrk="0" fontAlgn="base" hangingPunct="0">
              <a:spcBef>
                <a:spcPct val="0"/>
              </a:spcBef>
              <a:spcAft>
                <a:spcPct val="0"/>
              </a:spcAft>
              <a:buNone/>
              <a:tabLst>
                <a:tab pos="7948644" algn="l"/>
                <a:tab pos="8112775" algn="l"/>
              </a:tabLst>
              <a:defRPr/>
            </a:pPr>
            <a:endParaRPr lang="en-US" altLang="en-US" sz="1534" dirty="0">
              <a:solidFill>
                <a:srgbClr val="042B5B"/>
              </a:solidFill>
              <a:latin typeface="Arial"/>
            </a:endParaRPr>
          </a:p>
        </p:txBody>
      </p:sp>
      <p:pic>
        <p:nvPicPr>
          <p:cNvPr id="45061" name="Picture 5" descr="A4 and A5 corporate with bleed copy.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63695" y="263774"/>
            <a:ext cx="1178169" cy="126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6"/>
          <p:cNvSpPr txBox="1"/>
          <p:nvPr/>
        </p:nvSpPr>
        <p:spPr>
          <a:xfrm>
            <a:off x="5307849" y="6043698"/>
            <a:ext cx="6640222" cy="307054"/>
          </a:xfrm>
          <a:prstGeom prst="rect">
            <a:avLst/>
          </a:prstGeom>
        </p:spPr>
        <p:txBody>
          <a:bodyPr lIns="0" tIns="0" rIns="0" bIns="0"/>
          <a:lstStyle/>
          <a:p>
            <a:pPr marL="10811" defTabSz="778273" eaLnBrk="0" fontAlgn="base" hangingPunct="0">
              <a:spcBef>
                <a:spcPct val="0"/>
              </a:spcBef>
              <a:spcAft>
                <a:spcPct val="0"/>
              </a:spcAft>
              <a:defRPr/>
            </a:pPr>
            <a:endParaRPr lang="en-GB" sz="1704" spc="-85" dirty="0">
              <a:solidFill>
                <a:srgbClr val="FFFFFF"/>
              </a:solidFill>
              <a:latin typeface="Calibri" panose="020F0502020204030204" pitchFamily="34" charset="0"/>
              <a:cs typeface="Arial"/>
            </a:endParaRPr>
          </a:p>
        </p:txBody>
      </p:sp>
    </p:spTree>
    <p:extLst>
      <p:ext uri="{BB962C8B-B14F-4D97-AF65-F5344CB8AC3E}">
        <p14:creationId xmlns:p14="http://schemas.microsoft.com/office/powerpoint/2010/main" val="2712158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10</a:t>
            </a:fld>
            <a:endParaRPr lang="en-GB">
              <a:solidFill>
                <a:prstClr val="black">
                  <a:tint val="75000"/>
                </a:prstClr>
              </a:solidFill>
            </a:endParaRPr>
          </a:p>
        </p:txBody>
      </p:sp>
      <p:sp>
        <p:nvSpPr>
          <p:cNvPr id="6" name="Title 3"/>
          <p:cNvSpPr>
            <a:spLocks noGrp="1"/>
          </p:cNvSpPr>
          <p:nvPr>
            <p:ph type="ctrTitle"/>
          </p:nvPr>
        </p:nvSpPr>
        <p:spPr>
          <a:xfrm>
            <a:off x="467544" y="0"/>
            <a:ext cx="8208912" cy="1484784"/>
          </a:xfrm>
        </p:spPr>
        <p:txBody>
          <a:bodyPr/>
          <a:lstStyle/>
          <a:p>
            <a:r>
              <a:rPr lang="en-GB" b="1" dirty="0" smtClean="0"/>
              <a:t>Research Finance Team</a:t>
            </a:r>
            <a:endParaRPr lang="en-GB" b="1" dirty="0"/>
          </a:p>
        </p:txBody>
      </p:sp>
      <p:sp>
        <p:nvSpPr>
          <p:cNvPr id="7" name="TextBox 6"/>
          <p:cNvSpPr txBox="1"/>
          <p:nvPr/>
        </p:nvSpPr>
        <p:spPr>
          <a:xfrm>
            <a:off x="539552" y="1772816"/>
            <a:ext cx="7848872" cy="3693319"/>
          </a:xfrm>
          <a:prstGeom prst="rect">
            <a:avLst/>
          </a:prstGeom>
          <a:noFill/>
        </p:spPr>
        <p:txBody>
          <a:bodyPr wrap="square" rtlCol="0">
            <a:spAutoFit/>
          </a:bodyPr>
          <a:lstStyle/>
          <a:p>
            <a:r>
              <a:rPr lang="en-GB" dirty="0" smtClean="0"/>
              <a:t>Some reminders – </a:t>
            </a:r>
          </a:p>
          <a:p>
            <a:endParaRPr lang="en-GB" dirty="0" smtClean="0"/>
          </a:p>
          <a:p>
            <a:pPr marL="342900" indent="-342900">
              <a:buFont typeface="+mj-lt"/>
              <a:buAutoNum type="arabicPeriod"/>
            </a:pPr>
            <a:r>
              <a:rPr lang="en-GB" dirty="0" smtClean="0"/>
              <a:t>Time sheets, Time sheets, Time sheets</a:t>
            </a:r>
          </a:p>
          <a:p>
            <a:pPr marL="342900" indent="-342900">
              <a:buFont typeface="+mj-lt"/>
              <a:buAutoNum type="arabicPeriod"/>
            </a:pPr>
            <a:r>
              <a:rPr lang="en-GB" dirty="0" smtClean="0"/>
              <a:t>Journal requests, please remember to include the original transaction number in the description of your journal</a:t>
            </a:r>
          </a:p>
          <a:p>
            <a:pPr marL="342900" indent="-342900">
              <a:buFont typeface="+mj-lt"/>
              <a:buAutoNum type="arabicPeriod"/>
            </a:pPr>
            <a:r>
              <a:rPr lang="en-GB" dirty="0" smtClean="0"/>
              <a:t>A journal can only be used to transfer expenditure that has been incurred.  It is not possible to transfer a commitment.  You must release the commitment and raise a new purchase order against the required subproject.</a:t>
            </a:r>
          </a:p>
          <a:p>
            <a:pPr marL="342900" indent="-342900">
              <a:buFont typeface="+mj-lt"/>
              <a:buAutoNum type="arabicPeriod"/>
            </a:pPr>
            <a:r>
              <a:rPr lang="en-GB" dirty="0" smtClean="0"/>
              <a:t>Where a journal relates to a calculation (e.g. salaries) please attach your calculation and workings to the journal.</a:t>
            </a:r>
          </a:p>
          <a:p>
            <a:pPr marL="342900" indent="-342900">
              <a:buFont typeface="+mj-lt"/>
              <a:buAutoNum type="arabicPeriod"/>
            </a:pPr>
            <a:r>
              <a:rPr lang="en-GB" dirty="0" smtClean="0"/>
              <a:t>Transferring multiple items as a single line – please attach a copy of the GL ledger report detailing the items and original transaction numbers.</a:t>
            </a:r>
          </a:p>
          <a:p>
            <a:pPr marL="342900" indent="-342900">
              <a:buFont typeface="+mj-lt"/>
              <a:buAutoNum type="arabicPeriod"/>
            </a:pPr>
            <a:endParaRPr lang="en-GB" dirty="0" smtClean="0"/>
          </a:p>
        </p:txBody>
      </p:sp>
    </p:spTree>
    <p:extLst>
      <p:ext uri="{BB962C8B-B14F-4D97-AF65-F5344CB8AC3E}">
        <p14:creationId xmlns:p14="http://schemas.microsoft.com/office/powerpoint/2010/main" val="25080649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25206"/>
            <a:ext cx="8229600" cy="4353347"/>
          </a:xfrm>
        </p:spPr>
        <p:txBody>
          <a:bodyPr>
            <a:normAutofit fontScale="55000" lnSpcReduction="20000"/>
          </a:bodyPr>
          <a:lstStyle/>
          <a:p>
            <a:pPr marL="0" indent="0">
              <a:buNone/>
            </a:pPr>
            <a:r>
              <a:rPr lang="en-GB" sz="3800" b="1" dirty="0" smtClean="0">
                <a:solidFill>
                  <a:schemeClr val="accent6"/>
                </a:solidFill>
              </a:rPr>
              <a:t>Contractual </a:t>
            </a:r>
            <a:r>
              <a:rPr lang="en-GB" sz="3800" b="1" dirty="0">
                <a:solidFill>
                  <a:schemeClr val="accent6"/>
                </a:solidFill>
              </a:rPr>
              <a:t>Changes</a:t>
            </a:r>
            <a:endParaRPr lang="en-GB" sz="3800" dirty="0">
              <a:solidFill>
                <a:schemeClr val="accent6"/>
              </a:solidFill>
            </a:endParaRPr>
          </a:p>
          <a:p>
            <a:pPr marL="0" lvl="0" indent="0">
              <a:buNone/>
            </a:pPr>
            <a:endParaRPr lang="en-GB" dirty="0" smtClean="0"/>
          </a:p>
          <a:p>
            <a:pPr marL="0" lvl="0" indent="0">
              <a:buNone/>
            </a:pPr>
            <a:r>
              <a:rPr lang="en-GB" sz="3800" b="1" dirty="0" smtClean="0"/>
              <a:t>New </a:t>
            </a:r>
            <a:r>
              <a:rPr lang="en-GB" sz="3800" b="1" dirty="0"/>
              <a:t>Starts </a:t>
            </a:r>
            <a:endParaRPr lang="en-GB" sz="3800" b="1" dirty="0" smtClean="0"/>
          </a:p>
          <a:p>
            <a:pPr marL="0" lvl="0" indent="0">
              <a:buNone/>
            </a:pPr>
            <a:r>
              <a:rPr lang="en-GB" sz="3800" dirty="0" smtClean="0"/>
              <a:t>Signed </a:t>
            </a:r>
            <a:r>
              <a:rPr lang="en-GB" sz="3800" dirty="0"/>
              <a:t>acceptance to </a:t>
            </a:r>
            <a:r>
              <a:rPr lang="en-GB" sz="3800" dirty="0" smtClean="0"/>
              <a:t>HR- </a:t>
            </a:r>
            <a:r>
              <a:rPr lang="en-GB" sz="3800" dirty="0"/>
              <a:t>Starter Declaration to </a:t>
            </a:r>
            <a:r>
              <a:rPr lang="en-GB" sz="3800" dirty="0" smtClean="0"/>
              <a:t>Payroll</a:t>
            </a:r>
            <a:endParaRPr lang="en-GB" sz="3800" dirty="0"/>
          </a:p>
          <a:p>
            <a:pPr marL="0" lvl="0" indent="0">
              <a:buNone/>
            </a:pPr>
            <a:endParaRPr lang="en-GB" sz="3800" dirty="0" smtClean="0"/>
          </a:p>
          <a:p>
            <a:pPr marL="0" lvl="0" indent="0">
              <a:buNone/>
            </a:pPr>
            <a:r>
              <a:rPr lang="en-GB" sz="3800" b="1" dirty="0" smtClean="0"/>
              <a:t>Change </a:t>
            </a:r>
            <a:r>
              <a:rPr lang="en-GB" sz="3800" b="1" dirty="0"/>
              <a:t>in Hours </a:t>
            </a:r>
            <a:endParaRPr lang="en-GB" sz="3800" b="1" dirty="0" smtClean="0"/>
          </a:p>
          <a:p>
            <a:pPr marL="0" lvl="0" indent="0">
              <a:buNone/>
            </a:pPr>
            <a:r>
              <a:rPr lang="en-GB" sz="3800" dirty="0" smtClean="0"/>
              <a:t>Inform </a:t>
            </a:r>
            <a:r>
              <a:rPr lang="en-GB" sz="3800" dirty="0"/>
              <a:t>HR asap to avoid an over/underpayment in </a:t>
            </a:r>
            <a:r>
              <a:rPr lang="en-GB" sz="3800" dirty="0" smtClean="0"/>
              <a:t>salary</a:t>
            </a:r>
            <a:endParaRPr lang="en-GB" sz="3800" dirty="0"/>
          </a:p>
          <a:p>
            <a:pPr marL="0" lvl="0" indent="0">
              <a:buNone/>
            </a:pPr>
            <a:endParaRPr lang="en-GB" sz="3800" dirty="0" smtClean="0"/>
          </a:p>
          <a:p>
            <a:pPr marL="0" lvl="0" indent="0">
              <a:buNone/>
            </a:pPr>
            <a:r>
              <a:rPr lang="en-GB" sz="3800" b="1" dirty="0" smtClean="0"/>
              <a:t>Leavers </a:t>
            </a:r>
          </a:p>
          <a:p>
            <a:pPr marL="0" lvl="0" indent="0">
              <a:buNone/>
            </a:pPr>
            <a:r>
              <a:rPr lang="en-GB" sz="3800" dirty="0" smtClean="0"/>
              <a:t>Inform </a:t>
            </a:r>
            <a:r>
              <a:rPr lang="en-GB" sz="3800" dirty="0"/>
              <a:t>HR asap to avoid overpayment in salary and Termination Form should be completed for Grade 5 and under.</a:t>
            </a:r>
          </a:p>
          <a:p>
            <a:pPr marL="0" lvl="0" indent="0">
              <a:buNone/>
            </a:pPr>
            <a:endParaRPr lang="en-GB" sz="3800" dirty="0" smtClean="0"/>
          </a:p>
          <a:p>
            <a:pPr marL="0" indent="0">
              <a:buNone/>
            </a:pPr>
            <a:r>
              <a:rPr lang="en-GB" dirty="0"/>
              <a:t> </a:t>
            </a:r>
          </a:p>
          <a:p>
            <a:pPr marL="0" indent="0">
              <a:buNone/>
            </a:pPr>
            <a:r>
              <a:rPr lang="en-GB" dirty="0"/>
              <a:t> </a:t>
            </a:r>
          </a:p>
          <a:p>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11</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smtClean="0"/>
              <a:t>			Payroll</a:t>
            </a:r>
            <a:endParaRPr lang="en-GB" b="1" dirty="0"/>
          </a:p>
        </p:txBody>
      </p:sp>
      <p:pic>
        <p:nvPicPr>
          <p:cNvPr id="5" name="Picture 4" descr="cool funny jack o lantern face design pattern templat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7827"/>
            <a:ext cx="2520280" cy="1739582"/>
          </a:xfrm>
          <a:prstGeom prst="rect">
            <a:avLst/>
          </a:prstGeom>
        </p:spPr>
      </p:pic>
    </p:spTree>
    <p:extLst>
      <p:ext uri="{BB962C8B-B14F-4D97-AF65-F5344CB8AC3E}">
        <p14:creationId xmlns:p14="http://schemas.microsoft.com/office/powerpoint/2010/main" val="3583091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GB" b="1" dirty="0">
                <a:solidFill>
                  <a:schemeClr val="accent6"/>
                </a:solidFill>
              </a:rPr>
              <a:t>Supplementary Payments System</a:t>
            </a:r>
            <a:endParaRPr lang="en-GB" dirty="0">
              <a:solidFill>
                <a:schemeClr val="accent6"/>
              </a:solidFill>
            </a:endParaRPr>
          </a:p>
          <a:p>
            <a:r>
              <a:rPr lang="en-GB" dirty="0"/>
              <a:t>Claims should be fully authorised no later than the 5</a:t>
            </a:r>
            <a:r>
              <a:rPr lang="en-GB" baseline="30000" dirty="0"/>
              <a:t>th</a:t>
            </a:r>
            <a:r>
              <a:rPr lang="en-GB" dirty="0"/>
              <a:t> of the month</a:t>
            </a:r>
          </a:p>
          <a:p>
            <a:r>
              <a:rPr lang="en-GB" dirty="0"/>
              <a:t>Claims should be submitted one month in arrears </a:t>
            </a:r>
            <a:endParaRPr lang="en-GB" dirty="0" smtClean="0"/>
          </a:p>
          <a:p>
            <a:pPr marL="0" indent="0">
              <a:buNone/>
            </a:pPr>
            <a:r>
              <a:rPr lang="en-GB" dirty="0"/>
              <a:t> </a:t>
            </a:r>
          </a:p>
          <a:p>
            <a:pPr marL="0" indent="0">
              <a:buNone/>
            </a:pPr>
            <a:r>
              <a:rPr lang="en-GB" b="1" dirty="0">
                <a:solidFill>
                  <a:schemeClr val="accent6"/>
                </a:solidFill>
              </a:rPr>
              <a:t>P1/P2 Forms</a:t>
            </a:r>
            <a:endParaRPr lang="en-GB" dirty="0">
              <a:solidFill>
                <a:schemeClr val="accent6"/>
              </a:solidFill>
            </a:endParaRPr>
          </a:p>
          <a:p>
            <a:r>
              <a:rPr lang="en-GB" dirty="0"/>
              <a:t>Payments of overtime etc. should be made one month in </a:t>
            </a:r>
            <a:r>
              <a:rPr lang="en-GB" dirty="0" smtClean="0"/>
              <a:t>arrears</a:t>
            </a:r>
            <a:endParaRPr lang="en-GB" dirty="0"/>
          </a:p>
          <a:p>
            <a:r>
              <a:rPr lang="en-GB" dirty="0"/>
              <a:t>Forms to HR no later than the 5</a:t>
            </a:r>
            <a:r>
              <a:rPr lang="en-GB" baseline="30000" dirty="0"/>
              <a:t>th</a:t>
            </a:r>
            <a:r>
              <a:rPr lang="en-GB" dirty="0"/>
              <a:t> of the </a:t>
            </a:r>
            <a:r>
              <a:rPr lang="en-GB" dirty="0" smtClean="0"/>
              <a:t>month</a:t>
            </a:r>
            <a:endParaRPr lang="en-GB" dirty="0"/>
          </a:p>
          <a:p>
            <a:r>
              <a:rPr lang="en-GB" dirty="0"/>
              <a:t>Full 23 budget code required (Payroll are not on FMS</a:t>
            </a:r>
            <a:r>
              <a:rPr lang="en-GB" dirty="0" smtClean="0"/>
              <a:t>)</a:t>
            </a:r>
            <a:endParaRPr lang="en-GB" dirty="0"/>
          </a:p>
          <a:p>
            <a:r>
              <a:rPr lang="en-GB" dirty="0"/>
              <a:t>Check correct spelling of </a:t>
            </a:r>
            <a:r>
              <a:rPr lang="en-GB" dirty="0" smtClean="0"/>
              <a:t>names</a:t>
            </a:r>
            <a:endParaRPr lang="en-GB" dirty="0"/>
          </a:p>
          <a:p>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12</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smtClean="0"/>
              <a:t>Payroll</a:t>
            </a:r>
            <a:endParaRPr lang="en-GB" b="1" dirty="0"/>
          </a:p>
        </p:txBody>
      </p:sp>
    </p:spTree>
    <p:extLst>
      <p:ext uri="{BB962C8B-B14F-4D97-AF65-F5344CB8AC3E}">
        <p14:creationId xmlns:p14="http://schemas.microsoft.com/office/powerpoint/2010/main" val="12812234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0" indent="0">
              <a:buNone/>
            </a:pPr>
            <a:r>
              <a:rPr lang="en-GB" b="1" dirty="0">
                <a:solidFill>
                  <a:schemeClr val="accent6"/>
                </a:solidFill>
              </a:rPr>
              <a:t>Payslips/P60’s</a:t>
            </a:r>
            <a:endParaRPr lang="en-GB" dirty="0">
              <a:solidFill>
                <a:schemeClr val="accent6"/>
              </a:solidFill>
            </a:endParaRPr>
          </a:p>
          <a:p>
            <a:pPr marL="0" lvl="0" indent="0">
              <a:buNone/>
            </a:pPr>
            <a:r>
              <a:rPr lang="en-GB" dirty="0"/>
              <a:t>Print off prior to leaving the University’s employment.</a:t>
            </a:r>
          </a:p>
          <a:p>
            <a:pPr marL="0" indent="0">
              <a:buNone/>
            </a:pPr>
            <a:r>
              <a:rPr lang="en-GB" dirty="0"/>
              <a:t> </a:t>
            </a:r>
          </a:p>
          <a:p>
            <a:pPr marL="0" indent="0">
              <a:buNone/>
            </a:pPr>
            <a:r>
              <a:rPr lang="en-GB" b="1" dirty="0">
                <a:solidFill>
                  <a:schemeClr val="accent6"/>
                </a:solidFill>
              </a:rPr>
              <a:t>Bank Details</a:t>
            </a:r>
            <a:endParaRPr lang="en-GB" dirty="0">
              <a:solidFill>
                <a:schemeClr val="accent6"/>
              </a:solidFill>
            </a:endParaRPr>
          </a:p>
          <a:p>
            <a:pPr marL="0" lvl="0" indent="0">
              <a:buNone/>
            </a:pPr>
            <a:r>
              <a:rPr lang="en-GB" dirty="0"/>
              <a:t>Inform Payroll as soon new bank details are available.</a:t>
            </a:r>
          </a:p>
          <a:p>
            <a:pPr marL="0" lvl="0" indent="0">
              <a:buNone/>
            </a:pPr>
            <a:r>
              <a:rPr lang="en-GB" dirty="0"/>
              <a:t>Blank bank mandate form available on Finance website.</a:t>
            </a:r>
          </a:p>
          <a:p>
            <a:pPr marL="0" indent="0">
              <a:buNone/>
            </a:pPr>
            <a:r>
              <a:rPr lang="en-GB" dirty="0"/>
              <a:t> </a:t>
            </a:r>
          </a:p>
          <a:p>
            <a:pPr marL="0" indent="0">
              <a:buNone/>
            </a:pPr>
            <a:r>
              <a:rPr lang="en-GB" b="1" dirty="0">
                <a:solidFill>
                  <a:schemeClr val="accent6"/>
                </a:solidFill>
              </a:rPr>
              <a:t>AMS</a:t>
            </a:r>
            <a:endParaRPr lang="en-GB" dirty="0">
              <a:solidFill>
                <a:schemeClr val="accent6"/>
              </a:solidFill>
            </a:endParaRPr>
          </a:p>
          <a:p>
            <a:pPr marL="0" lvl="0" indent="0">
              <a:buNone/>
            </a:pPr>
            <a:r>
              <a:rPr lang="en-GB" dirty="0"/>
              <a:t>Absence returns should be completed and returned to Payroll no later than the 5</a:t>
            </a:r>
            <a:r>
              <a:rPr lang="en-GB" baseline="30000" dirty="0"/>
              <a:t>th</a:t>
            </a:r>
            <a:r>
              <a:rPr lang="en-GB" dirty="0"/>
              <a:t> of the month as late returns can effect salary payments.</a:t>
            </a:r>
          </a:p>
          <a:p>
            <a:pPr marL="0" lvl="0" indent="0">
              <a:buNone/>
            </a:pPr>
            <a:endParaRPr lang="en-GB" dirty="0" smtClean="0"/>
          </a:p>
          <a:p>
            <a:pPr marL="0" lvl="0" indent="0">
              <a:buNone/>
            </a:pPr>
            <a:r>
              <a:rPr lang="en-GB" dirty="0" smtClean="0"/>
              <a:t>Staff </a:t>
            </a:r>
            <a:r>
              <a:rPr lang="en-GB" dirty="0"/>
              <a:t>attending for jury service should download the appropriate forms and request Payroll complete prior to them attending court.</a:t>
            </a:r>
          </a:p>
          <a:p>
            <a:pPr marL="0" indent="0">
              <a:buNone/>
            </a:pPr>
            <a:r>
              <a:rPr lang="en-GB" dirty="0"/>
              <a:t> </a:t>
            </a:r>
          </a:p>
          <a:p>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13</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smtClean="0"/>
              <a:t>Payroll</a:t>
            </a:r>
            <a:endParaRPr lang="en-GB" dirty="0"/>
          </a:p>
        </p:txBody>
      </p:sp>
    </p:spTree>
    <p:extLst>
      <p:ext uri="{BB962C8B-B14F-4D97-AF65-F5344CB8AC3E}">
        <p14:creationId xmlns:p14="http://schemas.microsoft.com/office/powerpoint/2010/main" val="15216348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9611" y="1743893"/>
            <a:ext cx="8229600" cy="4353347"/>
          </a:xfrm>
        </p:spPr>
        <p:txBody>
          <a:bodyPr>
            <a:normAutofit lnSpcReduction="10000"/>
          </a:bodyPr>
          <a:lstStyle/>
          <a:p>
            <a:pPr marL="0" indent="0">
              <a:buNone/>
            </a:pPr>
            <a:r>
              <a:rPr lang="en-GB" dirty="0" smtClean="0">
                <a:solidFill>
                  <a:schemeClr val="accent6"/>
                </a:solidFill>
              </a:rPr>
              <a:t>Intermediaries Legislation (IR35)</a:t>
            </a:r>
          </a:p>
          <a:p>
            <a:pPr marL="0" indent="0">
              <a:buNone/>
            </a:pPr>
            <a:r>
              <a:rPr lang="en-GB" dirty="0" smtClean="0"/>
              <a:t>Introduced April 2017</a:t>
            </a:r>
          </a:p>
          <a:p>
            <a:pPr marL="0" indent="0">
              <a:buNone/>
            </a:pPr>
            <a:r>
              <a:rPr lang="en-GB" dirty="0" smtClean="0"/>
              <a:t>Employment Status for tax purposes</a:t>
            </a:r>
          </a:p>
          <a:p>
            <a:pPr marL="0" indent="0">
              <a:buNone/>
            </a:pPr>
            <a:r>
              <a:rPr lang="en-GB" dirty="0" smtClean="0"/>
              <a:t>University makes assessment </a:t>
            </a:r>
          </a:p>
          <a:p>
            <a:pPr marL="0" indent="0">
              <a:buNone/>
            </a:pPr>
            <a:r>
              <a:rPr lang="en-GB" dirty="0" smtClean="0"/>
              <a:t>Outcome drives payment method</a:t>
            </a:r>
          </a:p>
          <a:p>
            <a:pPr marL="0" indent="0">
              <a:buNone/>
            </a:pPr>
            <a:r>
              <a:rPr lang="en-GB" dirty="0"/>
              <a:t>	</a:t>
            </a:r>
            <a:r>
              <a:rPr lang="en-GB" dirty="0" smtClean="0"/>
              <a:t>Payment route (no deductions)</a:t>
            </a:r>
          </a:p>
          <a:p>
            <a:pPr marL="0" indent="0">
              <a:buNone/>
            </a:pPr>
            <a:r>
              <a:rPr lang="en-GB" dirty="0" smtClean="0"/>
              <a:t>	Payroll route (with deductions)</a:t>
            </a:r>
          </a:p>
          <a:p>
            <a:pPr marL="0" indent="0">
              <a:buNone/>
            </a:pPr>
            <a:r>
              <a:rPr lang="en-GB" dirty="0" smtClean="0"/>
              <a:t>Different outcomes per </a:t>
            </a:r>
            <a:r>
              <a:rPr lang="en-GB" dirty="0" err="1" smtClean="0"/>
              <a:t>dept</a:t>
            </a:r>
            <a:r>
              <a:rPr lang="en-GB" dirty="0" smtClean="0"/>
              <a:t> possible</a:t>
            </a:r>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14</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smtClean="0"/>
              <a:t>Payroll</a:t>
            </a:r>
            <a:endParaRPr lang="en-GB" b="1" dirty="0"/>
          </a:p>
        </p:txBody>
      </p:sp>
    </p:spTree>
    <p:extLst>
      <p:ext uri="{BB962C8B-B14F-4D97-AF65-F5344CB8AC3E}">
        <p14:creationId xmlns:p14="http://schemas.microsoft.com/office/powerpoint/2010/main" val="930705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solidFill>
                  <a:schemeClr val="accent6"/>
                </a:solidFill>
              </a:rPr>
              <a:t>International Payroll Payments</a:t>
            </a:r>
          </a:p>
          <a:p>
            <a:r>
              <a:rPr lang="en-GB" dirty="0" smtClean="0"/>
              <a:t>Contact HR/Payroll early</a:t>
            </a:r>
          </a:p>
          <a:p>
            <a:r>
              <a:rPr lang="en-GB" dirty="0" smtClean="0"/>
              <a:t>Different countries have different requirements</a:t>
            </a:r>
          </a:p>
          <a:p>
            <a:r>
              <a:rPr lang="en-GB" dirty="0" smtClean="0"/>
              <a:t>University needs to consider both Payment &amp; Reporting obligations </a:t>
            </a:r>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15</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a:t>Payroll</a:t>
            </a:r>
            <a:endParaRPr lang="en-GB" dirty="0"/>
          </a:p>
        </p:txBody>
      </p:sp>
    </p:spTree>
    <p:extLst>
      <p:ext uri="{BB962C8B-B14F-4D97-AF65-F5344CB8AC3E}">
        <p14:creationId xmlns:p14="http://schemas.microsoft.com/office/powerpoint/2010/main" val="39131174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16832"/>
            <a:ext cx="8229600" cy="4682926"/>
          </a:xfrm>
        </p:spPr>
        <p:txBody>
          <a:bodyPr>
            <a:noAutofit/>
          </a:bodyPr>
          <a:lstStyle/>
          <a:p>
            <a:pPr marL="0" indent="0">
              <a:buNone/>
            </a:pPr>
            <a:r>
              <a:rPr lang="en-GB" sz="2300" dirty="0" smtClean="0"/>
              <a:t>The </a:t>
            </a:r>
            <a:r>
              <a:rPr lang="en-GB" sz="2300" dirty="0"/>
              <a:t>University participates in three pension schemes </a:t>
            </a:r>
            <a:endParaRPr lang="en-GB" sz="2300" dirty="0" smtClean="0"/>
          </a:p>
          <a:p>
            <a:pPr marL="400050" lvl="1" indent="0">
              <a:buNone/>
            </a:pPr>
            <a:r>
              <a:rPr lang="en-GB" sz="1900" dirty="0" smtClean="0"/>
              <a:t>Universities </a:t>
            </a:r>
            <a:r>
              <a:rPr lang="en-GB" sz="1900" dirty="0"/>
              <a:t>Superannuation </a:t>
            </a:r>
            <a:r>
              <a:rPr lang="en-GB" sz="1900" dirty="0" smtClean="0"/>
              <a:t>Scheme (USS)</a:t>
            </a:r>
          </a:p>
          <a:p>
            <a:pPr marL="400050" lvl="1" indent="0">
              <a:buNone/>
            </a:pPr>
            <a:r>
              <a:rPr lang="en-GB" sz="1900" dirty="0" smtClean="0"/>
              <a:t>Local </a:t>
            </a:r>
            <a:r>
              <a:rPr lang="en-GB" sz="1900" dirty="0"/>
              <a:t>Government Pension </a:t>
            </a:r>
            <a:r>
              <a:rPr lang="en-GB" sz="1900" dirty="0" smtClean="0"/>
              <a:t>Scheme (LGPS)</a:t>
            </a:r>
          </a:p>
          <a:p>
            <a:pPr marL="400050" lvl="1" indent="0">
              <a:buNone/>
            </a:pPr>
            <a:r>
              <a:rPr lang="en-GB" sz="1900" dirty="0" smtClean="0"/>
              <a:t>Scottish </a:t>
            </a:r>
            <a:r>
              <a:rPr lang="en-GB" sz="1900" dirty="0"/>
              <a:t>Teachers Pension Scheme. </a:t>
            </a:r>
            <a:r>
              <a:rPr lang="en-GB" sz="1900" dirty="0" smtClean="0"/>
              <a:t>(STPS)</a:t>
            </a:r>
          </a:p>
          <a:p>
            <a:pPr lvl="0"/>
            <a:r>
              <a:rPr lang="en-GB" sz="2300" dirty="0" smtClean="0"/>
              <a:t>Membership </a:t>
            </a:r>
            <a:r>
              <a:rPr lang="en-GB" sz="2300" dirty="0"/>
              <a:t>is linked to start date of employment and grade assigned to that post. </a:t>
            </a:r>
            <a:endParaRPr lang="en-GB" sz="2300" dirty="0" smtClean="0"/>
          </a:p>
          <a:p>
            <a:pPr lvl="0"/>
            <a:r>
              <a:rPr lang="en-GB" sz="2300" dirty="0" smtClean="0"/>
              <a:t>Since </a:t>
            </a:r>
            <a:r>
              <a:rPr lang="en-GB" sz="2300" dirty="0"/>
              <a:t>January 2017 </a:t>
            </a:r>
            <a:r>
              <a:rPr lang="en-GB" sz="2300" dirty="0" smtClean="0"/>
              <a:t>new </a:t>
            </a:r>
            <a:r>
              <a:rPr lang="en-GB" sz="2300" dirty="0"/>
              <a:t>staff joining on a post placed up to grade 5 are eligible to join the </a:t>
            </a:r>
            <a:r>
              <a:rPr lang="en-GB" sz="2300" dirty="0" smtClean="0"/>
              <a:t>LGS. </a:t>
            </a:r>
            <a:r>
              <a:rPr lang="en-GB" sz="2300" dirty="0"/>
              <a:t>Staff placed on grade 6 and above are eligible for the </a:t>
            </a:r>
            <a:r>
              <a:rPr lang="en-GB" sz="2300" dirty="0" smtClean="0"/>
              <a:t>USS </a:t>
            </a:r>
          </a:p>
          <a:p>
            <a:pPr lvl="0"/>
            <a:r>
              <a:rPr lang="en-GB" sz="2300" dirty="0" smtClean="0"/>
              <a:t>No </a:t>
            </a:r>
            <a:r>
              <a:rPr lang="en-GB" sz="2300" dirty="0"/>
              <a:t>new staff join the </a:t>
            </a:r>
            <a:r>
              <a:rPr lang="en-GB" sz="2300" dirty="0" smtClean="0"/>
              <a:t>STPS as </a:t>
            </a:r>
            <a:r>
              <a:rPr lang="en-GB" sz="2300" dirty="0"/>
              <a:t>this a legacy scheme carried forward from Jordanhill College </a:t>
            </a:r>
            <a:r>
              <a:rPr lang="en-GB" sz="2300" dirty="0" smtClean="0"/>
              <a:t>times</a:t>
            </a:r>
            <a:endParaRPr lang="en-GB" sz="2300"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16</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smtClean="0"/>
              <a:t>		Pensions</a:t>
            </a:r>
            <a:endParaRPr lang="en-GB" b="1" dirty="0"/>
          </a:p>
        </p:txBody>
      </p:sp>
      <p:pic>
        <p:nvPicPr>
          <p:cNvPr id="6" name="Picture 5" descr="Minions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0"/>
            <a:ext cx="1728192" cy="1728192"/>
          </a:xfrm>
          <a:prstGeom prst="rect">
            <a:avLst/>
          </a:prstGeom>
        </p:spPr>
      </p:pic>
    </p:spTree>
    <p:extLst>
      <p:ext uri="{BB962C8B-B14F-4D97-AF65-F5344CB8AC3E}">
        <p14:creationId xmlns:p14="http://schemas.microsoft.com/office/powerpoint/2010/main" val="30970200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lvl="0"/>
            <a:r>
              <a:rPr lang="en-GB" dirty="0"/>
              <a:t>New staff with a contract for fixed hours are entered into the scheme automatically, regardless of length of contract.  </a:t>
            </a:r>
            <a:endParaRPr lang="en-GB" dirty="0" smtClean="0"/>
          </a:p>
          <a:p>
            <a:pPr lvl="0"/>
            <a:r>
              <a:rPr lang="en-GB" dirty="0" smtClean="0"/>
              <a:t>Staff </a:t>
            </a:r>
            <a:r>
              <a:rPr lang="en-GB" dirty="0"/>
              <a:t>with an ad hoc work based contract can opt in to the pension scheme. </a:t>
            </a:r>
            <a:endParaRPr lang="en-GB" dirty="0" smtClean="0"/>
          </a:p>
          <a:p>
            <a:pPr lvl="0"/>
            <a:r>
              <a:rPr lang="en-GB" dirty="0" smtClean="0"/>
              <a:t>The </a:t>
            </a:r>
            <a:r>
              <a:rPr lang="en-GB" dirty="0"/>
              <a:t>University also has to comply with Pensions Auto-enrolment. </a:t>
            </a:r>
          </a:p>
          <a:p>
            <a:pPr lvl="0"/>
            <a:r>
              <a:rPr lang="en-GB" dirty="0"/>
              <a:t>In a typical month total pension contributions paid over to all three schemes amount to – Employee contributions - £</a:t>
            </a:r>
            <a:r>
              <a:rPr lang="en-GB" dirty="0" smtClean="0"/>
              <a:t>838k. </a:t>
            </a:r>
            <a:r>
              <a:rPr lang="en-GB" dirty="0"/>
              <a:t>Employer contributions - £</a:t>
            </a:r>
            <a:r>
              <a:rPr lang="en-GB" dirty="0" smtClean="0"/>
              <a:t>2m. </a:t>
            </a:r>
            <a:endParaRPr lang="en-GB" dirty="0"/>
          </a:p>
          <a:p>
            <a:pPr lvl="0"/>
            <a:r>
              <a:rPr lang="en-GB" dirty="0"/>
              <a:t>The University’s Pension Team is responsible for sending data to each of the schemes so that  each member record is kept up to date and benefits can be calculated correctly. </a:t>
            </a:r>
          </a:p>
          <a:p>
            <a:pPr lvl="0"/>
            <a:r>
              <a:rPr lang="en-GB" dirty="0"/>
              <a:t>Although full administration of the pension scheme is dealt with out with Finance, the Pensions Team  help with queries from staff and can meet on a one to one basis to discuss membership. The Pensions Team are not authorised to provide financial advice. </a:t>
            </a:r>
          </a:p>
          <a:p>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17</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smtClean="0"/>
              <a:t>Pensions</a:t>
            </a:r>
            <a:endParaRPr lang="en-GB" b="1" dirty="0"/>
          </a:p>
        </p:txBody>
      </p:sp>
    </p:spTree>
    <p:extLst>
      <p:ext uri="{BB962C8B-B14F-4D97-AF65-F5344CB8AC3E}">
        <p14:creationId xmlns:p14="http://schemas.microsoft.com/office/powerpoint/2010/main" val="3789895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0" indent="0">
              <a:buNone/>
            </a:pPr>
            <a:r>
              <a:rPr lang="en-GB" b="1" dirty="0"/>
              <a:t>What would help </a:t>
            </a:r>
            <a:endParaRPr lang="en-GB" dirty="0"/>
          </a:p>
          <a:p>
            <a:pPr marL="0" indent="0">
              <a:buNone/>
            </a:pPr>
            <a:r>
              <a:rPr lang="en-GB" b="1" dirty="0"/>
              <a:t> </a:t>
            </a:r>
            <a:endParaRPr lang="en-GB" dirty="0"/>
          </a:p>
          <a:p>
            <a:pPr marL="0" lvl="0" indent="0">
              <a:buNone/>
            </a:pPr>
            <a:r>
              <a:rPr lang="en-GB" dirty="0"/>
              <a:t>Departments submit data to HR/Finance regarding </a:t>
            </a:r>
            <a:r>
              <a:rPr lang="en-GB" b="1" dirty="0"/>
              <a:t>staff changes </a:t>
            </a:r>
            <a:r>
              <a:rPr lang="en-GB" dirty="0"/>
              <a:t>timely. For example, changes to working hours, absences due to sickness or unpaid leave, resignations. If a member of staff is in the pension scheme their record will need to be updated. If a pension record is not kept up to date there is a risk that benefits will be calculated incorrectly. </a:t>
            </a:r>
            <a:endParaRPr lang="en-GB" dirty="0" smtClean="0"/>
          </a:p>
          <a:p>
            <a:pPr marL="0" lvl="0" indent="0">
              <a:buNone/>
            </a:pPr>
            <a:endParaRPr lang="en-GB" dirty="0"/>
          </a:p>
          <a:p>
            <a:pPr marL="0" indent="0">
              <a:buNone/>
            </a:pPr>
            <a:r>
              <a:rPr lang="en-GB" dirty="0"/>
              <a:t>If the department have an </a:t>
            </a:r>
            <a:r>
              <a:rPr lang="en-GB" b="1" dirty="0" smtClean="0"/>
              <a:t>induction </a:t>
            </a:r>
            <a:r>
              <a:rPr lang="en-GB" dirty="0"/>
              <a:t>process for new staff it would be </a:t>
            </a:r>
            <a:r>
              <a:rPr lang="en-GB" dirty="0" smtClean="0"/>
              <a:t>really </a:t>
            </a:r>
            <a:r>
              <a:rPr lang="en-GB" dirty="0"/>
              <a:t>helpful to </a:t>
            </a:r>
            <a:r>
              <a:rPr lang="en-GB" dirty="0" smtClean="0"/>
              <a:t>highlight that </a:t>
            </a:r>
            <a:r>
              <a:rPr lang="en-GB" dirty="0"/>
              <a:t>pension scheme membership is explained in their contract of employment and that this should be reviewed within the first three months of employment as membership of the scheme is </a:t>
            </a:r>
            <a:r>
              <a:rPr lang="en-GB" b="1" dirty="0"/>
              <a:t>not compulsory</a:t>
            </a:r>
            <a:r>
              <a:rPr lang="en-GB" dirty="0"/>
              <a:t>, members can opt out. </a:t>
            </a:r>
          </a:p>
          <a:p>
            <a:endParaRPr lang="en-GB" dirty="0"/>
          </a:p>
          <a:p>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18</a:t>
            </a:fld>
            <a:endParaRPr lang="en-GB">
              <a:solidFill>
                <a:prstClr val="black">
                  <a:tint val="75000"/>
                </a:prstClr>
              </a:solidFill>
            </a:endParaRPr>
          </a:p>
        </p:txBody>
      </p:sp>
      <p:sp>
        <p:nvSpPr>
          <p:cNvPr id="4" name="Title 3"/>
          <p:cNvSpPr>
            <a:spLocks noGrp="1"/>
          </p:cNvSpPr>
          <p:nvPr>
            <p:ph type="ctrTitle"/>
          </p:nvPr>
        </p:nvSpPr>
        <p:spPr/>
        <p:txBody>
          <a:bodyPr/>
          <a:lstStyle/>
          <a:p>
            <a:r>
              <a:rPr lang="en-GB" dirty="0" smtClean="0"/>
              <a:t>Pensions</a:t>
            </a:r>
            <a:endParaRPr lang="en-GB" dirty="0"/>
          </a:p>
        </p:txBody>
      </p:sp>
    </p:spTree>
    <p:extLst>
      <p:ext uri="{BB962C8B-B14F-4D97-AF65-F5344CB8AC3E}">
        <p14:creationId xmlns:p14="http://schemas.microsoft.com/office/powerpoint/2010/main" val="16653159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916832"/>
            <a:ext cx="8579296" cy="4410309"/>
          </a:xfrm>
        </p:spPr>
        <p:txBody>
          <a:bodyPr>
            <a:normAutofit fontScale="70000" lnSpcReduction="20000"/>
          </a:bodyPr>
          <a:lstStyle/>
          <a:p>
            <a:pPr marL="0" indent="0">
              <a:spcBef>
                <a:spcPts val="600"/>
              </a:spcBef>
              <a:spcAft>
                <a:spcPts val="600"/>
              </a:spcAft>
              <a:buClr>
                <a:schemeClr val="tx2">
                  <a:lumMod val="50000"/>
                </a:schemeClr>
              </a:buClr>
              <a:buSzPct val="60000"/>
              <a:buNone/>
            </a:pPr>
            <a:endParaRPr lang="en-GB" sz="2600" b="1" dirty="0" smtClean="0"/>
          </a:p>
          <a:p>
            <a:pPr marL="0" indent="0">
              <a:spcBef>
                <a:spcPts val="600"/>
              </a:spcBef>
              <a:spcAft>
                <a:spcPts val="600"/>
              </a:spcAft>
              <a:buClr>
                <a:schemeClr val="tx2">
                  <a:lumMod val="50000"/>
                </a:schemeClr>
              </a:buClr>
              <a:buSzPct val="60000"/>
              <a:buNone/>
            </a:pPr>
            <a:r>
              <a:rPr lang="en-GB" sz="2600" b="1" dirty="0" smtClean="0"/>
              <a:t>Introduction</a:t>
            </a:r>
          </a:p>
          <a:p>
            <a:pPr marL="0" indent="0">
              <a:spcBef>
                <a:spcPts val="600"/>
              </a:spcBef>
              <a:spcAft>
                <a:spcPts val="600"/>
              </a:spcAft>
              <a:buClr>
                <a:schemeClr val="tx2">
                  <a:lumMod val="50000"/>
                </a:schemeClr>
              </a:buClr>
              <a:buSzPct val="60000"/>
              <a:buNone/>
            </a:pPr>
            <a:endParaRPr lang="en-GB" sz="2600" b="1" dirty="0"/>
          </a:p>
          <a:p>
            <a:pPr marL="0" indent="0">
              <a:spcBef>
                <a:spcPts val="600"/>
              </a:spcBef>
              <a:spcAft>
                <a:spcPts val="600"/>
              </a:spcAft>
              <a:buClr>
                <a:schemeClr val="tx2">
                  <a:lumMod val="50000"/>
                </a:schemeClr>
              </a:buClr>
              <a:buSzPct val="60000"/>
              <a:buNone/>
            </a:pPr>
            <a:r>
              <a:rPr lang="en-GB" sz="2600" b="1" dirty="0" smtClean="0"/>
              <a:t>VAT</a:t>
            </a:r>
          </a:p>
          <a:p>
            <a:pPr>
              <a:spcBef>
                <a:spcPts val="600"/>
              </a:spcBef>
              <a:spcAft>
                <a:spcPts val="600"/>
              </a:spcAft>
              <a:buClr>
                <a:schemeClr val="tx2">
                  <a:lumMod val="50000"/>
                </a:schemeClr>
              </a:buClr>
              <a:buSzPct val="60000"/>
            </a:pPr>
            <a:r>
              <a:rPr lang="en-GB" sz="2200" dirty="0" smtClean="0"/>
              <a:t>Common VAT queries relating to requisition/purchase</a:t>
            </a:r>
          </a:p>
          <a:p>
            <a:pPr>
              <a:spcBef>
                <a:spcPts val="600"/>
              </a:spcBef>
              <a:spcAft>
                <a:spcPts val="600"/>
              </a:spcAft>
              <a:buClr>
                <a:schemeClr val="tx2">
                  <a:lumMod val="50000"/>
                </a:schemeClr>
              </a:buClr>
              <a:buSzPct val="60000"/>
            </a:pPr>
            <a:r>
              <a:rPr lang="en-GB" sz="2200" dirty="0" smtClean="0"/>
              <a:t>Where </a:t>
            </a:r>
            <a:r>
              <a:rPr lang="en-GB" sz="2200" dirty="0"/>
              <a:t>can you find </a:t>
            </a:r>
            <a:r>
              <a:rPr lang="en-GB" sz="2200" dirty="0" smtClean="0"/>
              <a:t>guidance?</a:t>
            </a:r>
            <a:endParaRPr lang="en-GB" sz="2200" dirty="0"/>
          </a:p>
          <a:p>
            <a:pPr>
              <a:spcBef>
                <a:spcPts val="600"/>
              </a:spcBef>
              <a:spcAft>
                <a:spcPts val="600"/>
              </a:spcAft>
              <a:buClr>
                <a:schemeClr val="tx2">
                  <a:lumMod val="50000"/>
                </a:schemeClr>
              </a:buClr>
              <a:buSzPct val="60000"/>
            </a:pPr>
            <a:r>
              <a:rPr lang="en-GB" sz="2200" dirty="0" smtClean="0"/>
              <a:t>Who can help?</a:t>
            </a:r>
          </a:p>
          <a:p>
            <a:pPr marL="0" indent="0">
              <a:spcBef>
                <a:spcPts val="600"/>
              </a:spcBef>
              <a:spcAft>
                <a:spcPts val="600"/>
              </a:spcAft>
              <a:buClr>
                <a:schemeClr val="tx2">
                  <a:lumMod val="50000"/>
                </a:schemeClr>
              </a:buClr>
              <a:buSzPct val="60000"/>
              <a:buNone/>
            </a:pPr>
            <a:endParaRPr lang="en-GB" sz="2600" b="1" dirty="0" smtClean="0"/>
          </a:p>
          <a:p>
            <a:pPr marL="0" indent="0">
              <a:spcBef>
                <a:spcPts val="600"/>
              </a:spcBef>
              <a:spcAft>
                <a:spcPts val="600"/>
              </a:spcAft>
              <a:buClr>
                <a:schemeClr val="tx2">
                  <a:lumMod val="50000"/>
                </a:schemeClr>
              </a:buClr>
              <a:buSzPct val="60000"/>
              <a:buNone/>
            </a:pPr>
            <a:r>
              <a:rPr lang="en-GB" sz="2600" b="1" dirty="0" smtClean="0"/>
              <a:t>Insurance</a:t>
            </a:r>
          </a:p>
          <a:p>
            <a:pPr>
              <a:spcBef>
                <a:spcPts val="600"/>
              </a:spcBef>
              <a:spcAft>
                <a:spcPts val="600"/>
              </a:spcAft>
              <a:buClr>
                <a:schemeClr val="tx2">
                  <a:lumMod val="50000"/>
                </a:schemeClr>
              </a:buClr>
              <a:buSzPct val="60000"/>
            </a:pPr>
            <a:r>
              <a:rPr lang="en-GB" sz="2200" dirty="0" smtClean="0"/>
              <a:t>Key points</a:t>
            </a:r>
          </a:p>
          <a:p>
            <a:pPr>
              <a:spcBef>
                <a:spcPts val="600"/>
              </a:spcBef>
              <a:spcAft>
                <a:spcPts val="600"/>
              </a:spcAft>
              <a:buClr>
                <a:schemeClr val="tx2">
                  <a:lumMod val="50000"/>
                </a:schemeClr>
              </a:buClr>
              <a:buSzPct val="60000"/>
            </a:pPr>
            <a:r>
              <a:rPr lang="en-GB" sz="2200" dirty="0" smtClean="0"/>
              <a:t>Where can you find guidance?</a:t>
            </a:r>
            <a:endParaRPr lang="en-GB" sz="2200" dirty="0"/>
          </a:p>
          <a:p>
            <a:pPr>
              <a:spcBef>
                <a:spcPts val="600"/>
              </a:spcBef>
              <a:spcAft>
                <a:spcPts val="600"/>
              </a:spcAft>
              <a:buClr>
                <a:schemeClr val="tx2">
                  <a:lumMod val="50000"/>
                </a:schemeClr>
              </a:buClr>
              <a:buSzPct val="60000"/>
            </a:pPr>
            <a:r>
              <a:rPr lang="en-GB" sz="2200" dirty="0" smtClean="0"/>
              <a:t>Who </a:t>
            </a:r>
            <a:r>
              <a:rPr lang="en-GB" sz="2200" dirty="0"/>
              <a:t>can </a:t>
            </a:r>
            <a:r>
              <a:rPr lang="en-GB" sz="2200" dirty="0" smtClean="0"/>
              <a:t>help?</a:t>
            </a:r>
            <a:endParaRPr lang="en-GB" sz="2200" b="1" dirty="0" smtClean="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19</a:t>
            </a:fld>
            <a:endParaRPr lang="en-GB">
              <a:solidFill>
                <a:prstClr val="black">
                  <a:tint val="75000"/>
                </a:prstClr>
              </a:solidFill>
            </a:endParaRPr>
          </a:p>
        </p:txBody>
      </p:sp>
      <p:sp>
        <p:nvSpPr>
          <p:cNvPr id="4" name="Title 3"/>
          <p:cNvSpPr>
            <a:spLocks noGrp="1"/>
          </p:cNvSpPr>
          <p:nvPr>
            <p:ph type="ctrTitle"/>
          </p:nvPr>
        </p:nvSpPr>
        <p:spPr>
          <a:xfrm>
            <a:off x="459342" y="400654"/>
            <a:ext cx="8208912" cy="720080"/>
          </a:xfrm>
        </p:spPr>
        <p:txBody>
          <a:bodyPr/>
          <a:lstStyle/>
          <a:p>
            <a:r>
              <a:rPr lang="en-GB" b="1" dirty="0" smtClean="0"/>
              <a:t>		 VAT and Insurance</a:t>
            </a:r>
            <a:endParaRPr lang="en-GB" b="1" dirty="0"/>
          </a:p>
        </p:txBody>
      </p:sp>
      <p:pic>
        <p:nvPicPr>
          <p:cNvPr id="5" name="Picture 4" descr="A Radical Profeminist: Are you a Good (Light, White) Witch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60649"/>
            <a:ext cx="2016224" cy="1463202"/>
          </a:xfrm>
          <a:prstGeom prst="rect">
            <a:avLst/>
          </a:prstGeom>
        </p:spPr>
      </p:pic>
    </p:spTree>
    <p:extLst>
      <p:ext uri="{BB962C8B-B14F-4D97-AF65-F5344CB8AC3E}">
        <p14:creationId xmlns:p14="http://schemas.microsoft.com/office/powerpoint/2010/main" val="3775414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lloween 2017 wishes images for Viber Line Imo video cha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00037"/>
            <a:ext cx="6096000" cy="6257925"/>
          </a:xfrm>
          <a:prstGeom prst="rect">
            <a:avLst/>
          </a:prstGeom>
        </p:spPr>
      </p:pic>
      <p:pic>
        <p:nvPicPr>
          <p:cNvPr id="3" name="Picture 2" descr="Huge Update to 4th of July Beauty Sale Round-Up | Nouveau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276872"/>
            <a:ext cx="2520280" cy="2160240"/>
          </a:xfrm>
          <a:prstGeom prst="rect">
            <a:avLst/>
          </a:prstGeom>
        </p:spPr>
      </p:pic>
      <p:pic>
        <p:nvPicPr>
          <p:cNvPr id="4" name="Picture 3"/>
          <p:cNvPicPr>
            <a:picLocks noChangeAspect="1"/>
          </p:cNvPicPr>
          <p:nvPr/>
        </p:nvPicPr>
        <p:blipFill>
          <a:blip r:embed="rId5"/>
          <a:stretch>
            <a:fillRect/>
          </a:stretch>
        </p:blipFill>
        <p:spPr>
          <a:xfrm>
            <a:off x="6361067" y="2276872"/>
            <a:ext cx="2517866" cy="2160240"/>
          </a:xfrm>
          <a:prstGeom prst="rect">
            <a:avLst/>
          </a:prstGeom>
        </p:spPr>
      </p:pic>
    </p:spTree>
    <p:extLst>
      <p:ext uri="{BB962C8B-B14F-4D97-AF65-F5344CB8AC3E}">
        <p14:creationId xmlns:p14="http://schemas.microsoft.com/office/powerpoint/2010/main" val="2533021557"/>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a:bodyPr>
          <a:lstStyle/>
          <a:p>
            <a:pPr marL="0" indent="0">
              <a:buNone/>
            </a:pPr>
            <a:r>
              <a:rPr lang="en-GB" sz="2700" b="1" dirty="0" smtClean="0"/>
              <a:t>Requisition/purchases</a:t>
            </a:r>
          </a:p>
          <a:p>
            <a:pPr marL="0" indent="0">
              <a:buNone/>
            </a:pPr>
            <a:endParaRPr lang="en-GB" sz="2000" b="1" u="sng" dirty="0" smtClean="0"/>
          </a:p>
          <a:p>
            <a:pPr>
              <a:buFont typeface="Wingdings" panose="05000000000000000000" pitchFamily="2" charset="2"/>
              <a:buChar char="Ø"/>
            </a:pPr>
            <a:r>
              <a:rPr lang="en-GB" sz="1600" dirty="0" smtClean="0">
                <a:solidFill>
                  <a:schemeClr val="tx2">
                    <a:lumMod val="60000"/>
                    <a:lumOff val="40000"/>
                  </a:schemeClr>
                </a:solidFill>
              </a:rPr>
              <a:t>Which tax code </a:t>
            </a:r>
            <a:r>
              <a:rPr lang="en-GB" sz="1600" dirty="0">
                <a:solidFill>
                  <a:schemeClr val="tx2">
                    <a:lumMod val="60000"/>
                    <a:lumOff val="40000"/>
                  </a:schemeClr>
                </a:solidFill>
              </a:rPr>
              <a:t>should I select when I raise a requisition</a:t>
            </a:r>
            <a:r>
              <a:rPr lang="en-GB" sz="1600" dirty="0" smtClean="0">
                <a:solidFill>
                  <a:schemeClr val="tx2">
                    <a:lumMod val="60000"/>
                    <a:lumOff val="40000"/>
                  </a:schemeClr>
                </a:solidFill>
              </a:rPr>
              <a:t>?</a:t>
            </a:r>
          </a:p>
          <a:p>
            <a:pPr marL="0" indent="0">
              <a:buNone/>
            </a:pPr>
            <a:r>
              <a:rPr lang="en-GB" sz="1600" dirty="0" smtClean="0"/>
              <a:t>When raising a purchase requisition, the amount is entered net and the tax code is derived from the product, e.g. PS for standard rated products. </a:t>
            </a:r>
            <a:endParaRPr lang="en-GB" sz="1600"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20</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smtClean="0"/>
              <a:t>Common Issues/Queries</a:t>
            </a:r>
            <a:r>
              <a:rPr lang="en-GB" sz="3200" dirty="0" smtClean="0"/>
              <a:t> </a:t>
            </a:r>
            <a:endParaRPr lang="en-GB" sz="3200" dirty="0"/>
          </a:p>
        </p:txBody>
      </p:sp>
      <p:graphicFrame>
        <p:nvGraphicFramePr>
          <p:cNvPr id="7" name="Table 6"/>
          <p:cNvGraphicFramePr>
            <a:graphicFrameLocks noGrp="1"/>
          </p:cNvGraphicFramePr>
          <p:nvPr>
            <p:extLst/>
          </p:nvPr>
        </p:nvGraphicFramePr>
        <p:xfrm>
          <a:off x="539552" y="3717031"/>
          <a:ext cx="6120679" cy="2323211"/>
        </p:xfrm>
        <a:graphic>
          <a:graphicData uri="http://schemas.openxmlformats.org/drawingml/2006/table">
            <a:tbl>
              <a:tblPr firstRow="1" firstCol="1" bandRow="1">
                <a:tableStyleId>{5C22544A-7EE6-4342-B048-85BDC9FD1C3A}</a:tableStyleId>
              </a:tblPr>
              <a:tblGrid>
                <a:gridCol w="2069251">
                  <a:extLst>
                    <a:ext uri="{9D8B030D-6E8A-4147-A177-3AD203B41FA5}">
                      <a16:colId xmlns:a16="http://schemas.microsoft.com/office/drawing/2014/main" val="696087308"/>
                    </a:ext>
                  </a:extLst>
                </a:gridCol>
                <a:gridCol w="2146079">
                  <a:extLst>
                    <a:ext uri="{9D8B030D-6E8A-4147-A177-3AD203B41FA5}">
                      <a16:colId xmlns:a16="http://schemas.microsoft.com/office/drawing/2014/main" val="1483745737"/>
                    </a:ext>
                  </a:extLst>
                </a:gridCol>
                <a:gridCol w="1905349">
                  <a:extLst>
                    <a:ext uri="{9D8B030D-6E8A-4147-A177-3AD203B41FA5}">
                      <a16:colId xmlns:a16="http://schemas.microsoft.com/office/drawing/2014/main" val="3300420770"/>
                    </a:ext>
                  </a:extLst>
                </a:gridCol>
              </a:tblGrid>
              <a:tr h="192836">
                <a:tc>
                  <a:txBody>
                    <a:bodyPr/>
                    <a:lstStyle/>
                    <a:p>
                      <a:pPr>
                        <a:lnSpc>
                          <a:spcPct val="115000"/>
                        </a:lnSpc>
                        <a:spcAft>
                          <a:spcPts val="1000"/>
                        </a:spcAft>
                      </a:pPr>
                      <a:r>
                        <a:rPr lang="en-GB" sz="1100">
                          <a:effectLst/>
                        </a:rPr>
                        <a:t>Key Tax Codes: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a:effectLst/>
                        </a:rPr>
                        <a:t>Description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a:effectLst/>
                        </a:rPr>
                        <a:t>Rate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3689460265"/>
                  </a:ext>
                </a:extLst>
              </a:tr>
              <a:tr h="313448">
                <a:tc>
                  <a:txBody>
                    <a:bodyPr/>
                    <a:lstStyle/>
                    <a:p>
                      <a:pPr>
                        <a:lnSpc>
                          <a:spcPct val="115000"/>
                        </a:lnSpc>
                        <a:spcAft>
                          <a:spcPts val="1000"/>
                        </a:spcAft>
                      </a:pPr>
                      <a:r>
                        <a:rPr lang="en-GB" sz="1100">
                          <a:effectLst/>
                        </a:rPr>
                        <a:t>PS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a:effectLst/>
                        </a:rPr>
                        <a:t>Purchase (input) – Standard Rate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a:effectLst/>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3569366426"/>
                  </a:ext>
                </a:extLst>
              </a:tr>
              <a:tr h="401677">
                <a:tc>
                  <a:txBody>
                    <a:bodyPr/>
                    <a:lstStyle/>
                    <a:p>
                      <a:pPr>
                        <a:lnSpc>
                          <a:spcPct val="115000"/>
                        </a:lnSpc>
                        <a:spcAft>
                          <a:spcPts val="1000"/>
                        </a:spcAft>
                      </a:pPr>
                      <a:r>
                        <a:rPr lang="en-GB" sz="1100">
                          <a:effectLst/>
                        </a:rPr>
                        <a:t>PZ</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a:effectLst/>
                        </a:rPr>
                        <a:t>Purchase (input) – Zero Rate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dirty="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102352564"/>
                  </a:ext>
                </a:extLst>
              </a:tr>
              <a:tr h="474906">
                <a:tc>
                  <a:txBody>
                    <a:bodyPr/>
                    <a:lstStyle/>
                    <a:p>
                      <a:pPr>
                        <a:lnSpc>
                          <a:spcPct val="115000"/>
                        </a:lnSpc>
                        <a:spcAft>
                          <a:spcPts val="1000"/>
                        </a:spcAft>
                      </a:pPr>
                      <a:r>
                        <a:rPr lang="en-GB" sz="1100" dirty="0">
                          <a:effectLst/>
                        </a:rPr>
                        <a:t>PR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dirty="0">
                          <a:effectLst/>
                        </a:rPr>
                        <a:t>Purchase (input) – EU &amp; OS Services Reverse Charge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dirty="0">
                          <a:effectLst/>
                        </a:rPr>
                        <a:t>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2066427933"/>
                  </a:ext>
                </a:extLst>
              </a:tr>
              <a:tr h="313448">
                <a:tc>
                  <a:txBody>
                    <a:bodyPr/>
                    <a:lstStyle/>
                    <a:p>
                      <a:pPr>
                        <a:lnSpc>
                          <a:spcPct val="115000"/>
                        </a:lnSpc>
                        <a:spcAft>
                          <a:spcPts val="1000"/>
                        </a:spcAft>
                      </a:pPr>
                      <a:r>
                        <a:rPr lang="en-GB" sz="1100">
                          <a:effectLst/>
                        </a:rPr>
                        <a:t>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dirty="0">
                          <a:effectLst/>
                        </a:rPr>
                        <a:t>Purchase (input) - Exempt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dirty="0">
                          <a:effectLst/>
                        </a:rPr>
                        <a:t>VAT Exemption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2888874451"/>
                  </a:ext>
                </a:extLst>
              </a:tr>
              <a:tr h="313448">
                <a:tc>
                  <a:txBody>
                    <a:bodyPr/>
                    <a:lstStyle/>
                    <a:p>
                      <a:pPr>
                        <a:lnSpc>
                          <a:spcPct val="115000"/>
                        </a:lnSpc>
                        <a:spcAft>
                          <a:spcPts val="1000"/>
                        </a:spcAft>
                      </a:pPr>
                      <a:r>
                        <a:rPr lang="en-GB" sz="1100">
                          <a:effectLst/>
                        </a:rPr>
                        <a:t>PL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dirty="0">
                          <a:effectLst/>
                        </a:rPr>
                        <a:t>Purchase (input) – Lower Rate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1374432586"/>
                  </a:ext>
                </a:extLst>
              </a:tr>
              <a:tr h="313448">
                <a:tc>
                  <a:txBody>
                    <a:bodyPr/>
                    <a:lstStyle/>
                    <a:p>
                      <a:pPr>
                        <a:lnSpc>
                          <a:spcPct val="115000"/>
                        </a:lnSpc>
                        <a:spcAft>
                          <a:spcPts val="1000"/>
                        </a:spcAft>
                      </a:pPr>
                      <a:r>
                        <a:rPr lang="en-GB" sz="11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dirty="0">
                          <a:effectLst/>
                        </a:rPr>
                        <a:t>Out of Scope –Non-business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dirty="0">
                          <a:effectLst/>
                        </a:rPr>
                        <a:t>Not in VAT system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3115215262"/>
                  </a:ext>
                </a:extLst>
              </a:tr>
            </a:tbl>
          </a:graphicData>
        </a:graphic>
      </p:graphicFrame>
    </p:spTree>
    <p:extLst>
      <p:ext uri="{BB962C8B-B14F-4D97-AF65-F5344CB8AC3E}">
        <p14:creationId xmlns:p14="http://schemas.microsoft.com/office/powerpoint/2010/main" val="41248744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fontScale="70000" lnSpcReduction="20000"/>
          </a:bodyPr>
          <a:lstStyle/>
          <a:p>
            <a:pPr marL="0" indent="0">
              <a:buNone/>
            </a:pPr>
            <a:r>
              <a:rPr lang="en-GB" sz="2700" b="1" dirty="0" smtClean="0"/>
              <a:t>Requisition/purchases</a:t>
            </a:r>
          </a:p>
          <a:p>
            <a:pPr marL="0" indent="0">
              <a:buNone/>
            </a:pPr>
            <a:endParaRPr lang="en-GB" sz="2000" b="1" u="sng" dirty="0" smtClean="0"/>
          </a:p>
          <a:p>
            <a:r>
              <a:rPr lang="en-GB" sz="1600" dirty="0" smtClean="0">
                <a:solidFill>
                  <a:schemeClr val="tx2">
                    <a:lumMod val="60000"/>
                    <a:lumOff val="40000"/>
                  </a:schemeClr>
                </a:solidFill>
              </a:rPr>
              <a:t>PS – Standard rate - 20%</a:t>
            </a:r>
          </a:p>
          <a:p>
            <a:pPr marL="0" indent="0">
              <a:buNone/>
            </a:pPr>
            <a:r>
              <a:rPr lang="en-GB" sz="1500" dirty="0" smtClean="0"/>
              <a:t>This </a:t>
            </a:r>
            <a:r>
              <a:rPr lang="en-GB" sz="1500" dirty="0"/>
              <a:t>is used when we buy standard rated goods/services from a UK VAT registered supplier. </a:t>
            </a:r>
            <a:endParaRPr lang="en-GB" sz="1500" dirty="0" smtClean="0"/>
          </a:p>
          <a:p>
            <a:pPr marL="0" indent="0">
              <a:buNone/>
            </a:pPr>
            <a:endParaRPr lang="en-GB" sz="1600" dirty="0">
              <a:solidFill>
                <a:schemeClr val="tx2">
                  <a:lumMod val="60000"/>
                  <a:lumOff val="40000"/>
                </a:schemeClr>
              </a:solidFill>
            </a:endParaRPr>
          </a:p>
          <a:p>
            <a:r>
              <a:rPr lang="en-GB" sz="1500" dirty="0">
                <a:solidFill>
                  <a:schemeClr val="tx2">
                    <a:lumMod val="60000"/>
                    <a:lumOff val="40000"/>
                  </a:schemeClr>
                </a:solidFill>
              </a:rPr>
              <a:t>PZ – Zero rate </a:t>
            </a:r>
            <a:r>
              <a:rPr lang="en-GB" sz="1500" dirty="0" smtClean="0">
                <a:solidFill>
                  <a:schemeClr val="tx2">
                    <a:lumMod val="60000"/>
                    <a:lumOff val="40000"/>
                  </a:schemeClr>
                </a:solidFill>
              </a:rPr>
              <a:t>- 0</a:t>
            </a:r>
            <a:r>
              <a:rPr lang="en-GB" sz="1500" dirty="0">
                <a:solidFill>
                  <a:schemeClr val="tx2">
                    <a:lumMod val="60000"/>
                    <a:lumOff val="40000"/>
                  </a:schemeClr>
                </a:solidFill>
              </a:rPr>
              <a:t>%</a:t>
            </a:r>
          </a:p>
          <a:p>
            <a:pPr marL="0" indent="0">
              <a:buNone/>
            </a:pPr>
            <a:r>
              <a:rPr lang="en-GB" sz="1500" dirty="0" smtClean="0"/>
              <a:t>This </a:t>
            </a:r>
            <a:r>
              <a:rPr lang="en-GB" sz="1500" dirty="0"/>
              <a:t>is used when we purchase goods that are </a:t>
            </a:r>
            <a:r>
              <a:rPr lang="en-GB" sz="1500" dirty="0" smtClean="0"/>
              <a:t>set at 0% for VAT </a:t>
            </a:r>
            <a:r>
              <a:rPr lang="en-GB" sz="1500" dirty="0"/>
              <a:t>by HMRC, for example books/ magazines, basic foods </a:t>
            </a:r>
            <a:r>
              <a:rPr lang="en-GB" sz="1500" dirty="0" smtClean="0"/>
              <a:t>etc.  Overseas goods also fall into this category as the VAT is captured when the goods come through Customs, the vat is paid by our courier and we then repay the courier.</a:t>
            </a:r>
          </a:p>
          <a:p>
            <a:pPr>
              <a:buFont typeface="Wingdings" panose="05000000000000000000" pitchFamily="2" charset="2"/>
              <a:buChar char="Ø"/>
            </a:pPr>
            <a:endParaRPr lang="en-GB" sz="1600" dirty="0" smtClean="0"/>
          </a:p>
          <a:p>
            <a:r>
              <a:rPr lang="en-GB" sz="1500" dirty="0">
                <a:solidFill>
                  <a:schemeClr val="tx2">
                    <a:lumMod val="60000"/>
                    <a:lumOff val="40000"/>
                  </a:schemeClr>
                </a:solidFill>
              </a:rPr>
              <a:t>PR – EU </a:t>
            </a:r>
            <a:r>
              <a:rPr lang="en-GB" sz="1500" dirty="0" smtClean="0">
                <a:solidFill>
                  <a:schemeClr val="tx2">
                    <a:lumMod val="60000"/>
                    <a:lumOff val="40000"/>
                  </a:schemeClr>
                </a:solidFill>
              </a:rPr>
              <a:t>Goods/Services &amp; Overseas services only </a:t>
            </a:r>
            <a:r>
              <a:rPr lang="en-GB" sz="1500" dirty="0">
                <a:solidFill>
                  <a:schemeClr val="tx2">
                    <a:lumMod val="60000"/>
                    <a:lumOff val="40000"/>
                  </a:schemeClr>
                </a:solidFill>
              </a:rPr>
              <a:t>reverse charge </a:t>
            </a:r>
            <a:r>
              <a:rPr lang="en-GB" sz="1500" dirty="0" smtClean="0">
                <a:solidFill>
                  <a:schemeClr val="tx2">
                    <a:lumMod val="60000"/>
                    <a:lumOff val="40000"/>
                  </a:schemeClr>
                </a:solidFill>
              </a:rPr>
              <a:t>- 20</a:t>
            </a:r>
            <a:r>
              <a:rPr lang="en-GB" sz="1500" dirty="0">
                <a:solidFill>
                  <a:schemeClr val="tx2">
                    <a:lumMod val="60000"/>
                    <a:lumOff val="40000"/>
                  </a:schemeClr>
                </a:solidFill>
              </a:rPr>
              <a:t>%</a:t>
            </a:r>
          </a:p>
          <a:p>
            <a:pPr marL="0" indent="0">
              <a:buNone/>
            </a:pPr>
            <a:r>
              <a:rPr lang="en-GB" sz="1600" dirty="0" smtClean="0"/>
              <a:t>When we purchase goods/services </a:t>
            </a:r>
            <a:r>
              <a:rPr lang="en-GB" sz="1600" dirty="0"/>
              <a:t>from an EU </a:t>
            </a:r>
            <a:r>
              <a:rPr lang="en-GB" sz="1600" dirty="0" smtClean="0"/>
              <a:t>supplier the invoice will not include VAT.  This is because the VAT becomes the customer’s liability rather than the suppliers.   This is only applicable if the goods/service would normally fall under the standard rate category. </a:t>
            </a:r>
          </a:p>
          <a:p>
            <a:pPr marL="0" indent="0">
              <a:buNone/>
            </a:pPr>
            <a:endParaRPr lang="en-GB" sz="1600" dirty="0"/>
          </a:p>
          <a:p>
            <a:r>
              <a:rPr lang="en-GB" sz="1500" dirty="0">
                <a:solidFill>
                  <a:schemeClr val="tx2">
                    <a:lumMod val="60000"/>
                    <a:lumOff val="40000"/>
                  </a:schemeClr>
                </a:solidFill>
              </a:rPr>
              <a:t>PE – </a:t>
            </a:r>
            <a:r>
              <a:rPr lang="en-GB" sz="1500" dirty="0" smtClean="0">
                <a:solidFill>
                  <a:schemeClr val="tx2">
                    <a:lumMod val="60000"/>
                    <a:lumOff val="40000"/>
                  </a:schemeClr>
                </a:solidFill>
              </a:rPr>
              <a:t>Exempt – VAT Exempt</a:t>
            </a:r>
            <a:endParaRPr lang="en-GB" sz="1500" dirty="0">
              <a:solidFill>
                <a:schemeClr val="tx2">
                  <a:lumMod val="60000"/>
                  <a:lumOff val="40000"/>
                </a:schemeClr>
              </a:solidFill>
            </a:endParaRPr>
          </a:p>
          <a:p>
            <a:pPr marL="0" indent="0">
              <a:buNone/>
            </a:pPr>
            <a:r>
              <a:rPr lang="en-GB" sz="1600" dirty="0"/>
              <a:t>This is used when we purchase </a:t>
            </a:r>
            <a:r>
              <a:rPr lang="en-GB" sz="1600" dirty="0" smtClean="0"/>
              <a:t>goods/services </a:t>
            </a:r>
            <a:r>
              <a:rPr lang="en-GB" sz="1600" dirty="0"/>
              <a:t>that are </a:t>
            </a:r>
            <a:r>
              <a:rPr lang="en-GB" sz="1600" dirty="0" smtClean="0"/>
              <a:t>classed as VAT exempt by </a:t>
            </a:r>
            <a:r>
              <a:rPr lang="en-GB" sz="1600" dirty="0"/>
              <a:t>HMRC, </a:t>
            </a:r>
            <a:r>
              <a:rPr lang="en-GB" sz="1600" dirty="0" smtClean="0"/>
              <a:t>a few examples would be medical/veterinary supplies, subscriptions, training/teaching </a:t>
            </a:r>
            <a:r>
              <a:rPr lang="en-GB" sz="1600" dirty="0"/>
              <a:t>provided to the University students by eligible bodies, i.e. other universities/colleges.</a:t>
            </a:r>
          </a:p>
          <a:p>
            <a:pPr marL="0" indent="0">
              <a:buNone/>
            </a:pPr>
            <a:endParaRPr lang="en-GB" sz="1600" dirty="0" smtClean="0"/>
          </a:p>
          <a:p>
            <a:r>
              <a:rPr lang="en-GB" sz="1500" dirty="0" smtClean="0">
                <a:solidFill>
                  <a:schemeClr val="tx2">
                    <a:lumMod val="60000"/>
                    <a:lumOff val="40000"/>
                  </a:schemeClr>
                </a:solidFill>
              </a:rPr>
              <a:t>PL </a:t>
            </a:r>
            <a:r>
              <a:rPr lang="en-GB" sz="1500" dirty="0">
                <a:solidFill>
                  <a:schemeClr val="tx2">
                    <a:lumMod val="60000"/>
                    <a:lumOff val="40000"/>
                  </a:schemeClr>
                </a:solidFill>
              </a:rPr>
              <a:t>– </a:t>
            </a:r>
            <a:r>
              <a:rPr lang="en-GB" sz="1500" dirty="0" smtClean="0">
                <a:solidFill>
                  <a:schemeClr val="tx2">
                    <a:lumMod val="60000"/>
                    <a:lumOff val="40000"/>
                  </a:schemeClr>
                </a:solidFill>
              </a:rPr>
              <a:t>Lower rate – 5%</a:t>
            </a:r>
            <a:r>
              <a:rPr lang="en-GB" sz="1500" dirty="0" smtClean="0"/>
              <a:t> </a:t>
            </a:r>
            <a:endParaRPr lang="en-GB" sz="1500" dirty="0"/>
          </a:p>
          <a:p>
            <a:pPr marL="0" indent="0">
              <a:buNone/>
            </a:pPr>
            <a:r>
              <a:rPr lang="en-GB" sz="1600" dirty="0"/>
              <a:t>This is used when we purchase goods that </a:t>
            </a:r>
            <a:r>
              <a:rPr lang="en-GB" sz="1600" dirty="0" smtClean="0"/>
              <a:t>are at a reduced rate for </a:t>
            </a:r>
            <a:r>
              <a:rPr lang="en-GB" sz="1600" dirty="0"/>
              <a:t>example </a:t>
            </a:r>
            <a:r>
              <a:rPr lang="en-GB" sz="1600" dirty="0" smtClean="0"/>
              <a:t>domestic fuel or power, children’s clothes etc.</a:t>
            </a:r>
          </a:p>
          <a:p>
            <a:pPr marL="0" indent="0">
              <a:buNone/>
            </a:pPr>
            <a:endParaRPr lang="en-GB" sz="1600" dirty="0"/>
          </a:p>
          <a:p>
            <a:r>
              <a:rPr lang="en-GB" sz="1500" dirty="0">
                <a:solidFill>
                  <a:schemeClr val="tx2">
                    <a:lumMod val="60000"/>
                    <a:lumOff val="40000"/>
                  </a:schemeClr>
                </a:solidFill>
              </a:rPr>
              <a:t>O – Out of scope – Not in VAT </a:t>
            </a:r>
            <a:r>
              <a:rPr lang="en-GB" sz="1500" dirty="0" smtClean="0">
                <a:solidFill>
                  <a:schemeClr val="tx2">
                    <a:lumMod val="60000"/>
                    <a:lumOff val="40000"/>
                  </a:schemeClr>
                </a:solidFill>
              </a:rPr>
              <a:t>system </a:t>
            </a:r>
            <a:endParaRPr lang="en-GB" sz="1500" dirty="0">
              <a:solidFill>
                <a:schemeClr val="tx2">
                  <a:lumMod val="60000"/>
                  <a:lumOff val="40000"/>
                </a:schemeClr>
              </a:solidFill>
            </a:endParaRPr>
          </a:p>
          <a:p>
            <a:pPr marL="0" indent="0">
              <a:buNone/>
            </a:pPr>
            <a:r>
              <a:rPr lang="en-GB" sz="1600" dirty="0"/>
              <a:t>This is used when we purchase goods </a:t>
            </a:r>
            <a:r>
              <a:rPr lang="en-GB" sz="1600" dirty="0" smtClean="0"/>
              <a:t>from a non-VAT registered supplier or for charges for non business purposes for example donations, grant etc.  This is also used for internal journal transfers.</a:t>
            </a:r>
            <a:endParaRPr lang="en-GB" sz="1600" dirty="0"/>
          </a:p>
          <a:p>
            <a:pPr marL="0" indent="0">
              <a:buNone/>
            </a:pPr>
            <a:endParaRPr lang="en-GB" sz="1600" dirty="0"/>
          </a:p>
          <a:p>
            <a:pPr marL="0" indent="0">
              <a:buNone/>
            </a:pPr>
            <a:endParaRPr lang="en-GB" sz="1600" dirty="0"/>
          </a:p>
          <a:p>
            <a:pPr>
              <a:buFont typeface="Wingdings" panose="05000000000000000000" pitchFamily="2" charset="2"/>
              <a:buChar char="Ø"/>
            </a:pPr>
            <a:endParaRPr lang="en-GB" sz="1600" dirty="0"/>
          </a:p>
          <a:p>
            <a:pPr marL="0" indent="0">
              <a:buNone/>
            </a:pPr>
            <a:endParaRPr lang="en-GB" sz="1600" dirty="0" smtClean="0"/>
          </a:p>
          <a:p>
            <a:pPr marL="0" indent="0">
              <a:buNone/>
            </a:pPr>
            <a:endParaRPr lang="en-GB" sz="1600"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21</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smtClean="0"/>
              <a:t>Common Issues/Queries</a:t>
            </a:r>
            <a:r>
              <a:rPr lang="en-GB" sz="3200" dirty="0" smtClean="0"/>
              <a:t> </a:t>
            </a:r>
            <a:endParaRPr lang="en-GB" sz="3200" dirty="0"/>
          </a:p>
        </p:txBody>
      </p:sp>
    </p:spTree>
    <p:extLst>
      <p:ext uri="{BB962C8B-B14F-4D97-AF65-F5344CB8AC3E}">
        <p14:creationId xmlns:p14="http://schemas.microsoft.com/office/powerpoint/2010/main" val="38601568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a:bodyPr>
          <a:lstStyle/>
          <a:p>
            <a:pPr marL="0" indent="0">
              <a:buNone/>
            </a:pPr>
            <a:r>
              <a:rPr lang="en-GB" sz="2700" b="1" dirty="0" smtClean="0"/>
              <a:t>Requisition/Purchases</a:t>
            </a:r>
          </a:p>
          <a:p>
            <a:pPr marL="0" indent="0">
              <a:buNone/>
            </a:pPr>
            <a:endParaRPr lang="en-GB" sz="2000" b="1" u="sng" dirty="0" smtClean="0"/>
          </a:p>
          <a:p>
            <a:pPr>
              <a:buFont typeface="Wingdings" panose="05000000000000000000" pitchFamily="2" charset="2"/>
              <a:buChar char="Ø"/>
            </a:pPr>
            <a:r>
              <a:rPr lang="en-GB" sz="1500" dirty="0" smtClean="0">
                <a:solidFill>
                  <a:schemeClr val="tx2">
                    <a:lumMod val="60000"/>
                    <a:lumOff val="40000"/>
                  </a:schemeClr>
                </a:solidFill>
              </a:rPr>
              <a:t>Why is VAT charged </a:t>
            </a:r>
            <a:r>
              <a:rPr lang="en-GB" sz="1500" dirty="0">
                <a:solidFill>
                  <a:schemeClr val="tx2">
                    <a:lumMod val="60000"/>
                    <a:lumOff val="40000"/>
                  </a:schemeClr>
                </a:solidFill>
              </a:rPr>
              <a:t>when I buy goods/services from Overseas and EU suppliers where no VAT has been charged in the invoice? </a:t>
            </a:r>
            <a:endParaRPr lang="en-GB" sz="1500" dirty="0" smtClean="0">
              <a:solidFill>
                <a:schemeClr val="tx2">
                  <a:lumMod val="60000"/>
                  <a:lumOff val="40000"/>
                </a:schemeClr>
              </a:solidFill>
            </a:endParaRPr>
          </a:p>
          <a:p>
            <a:pPr marL="0" indent="0">
              <a:buNone/>
            </a:pPr>
            <a:r>
              <a:rPr lang="en-GB" sz="1500" dirty="0"/>
              <a:t>Many purchases from EU and Overseas Purchases are under VAT reversal </a:t>
            </a:r>
            <a:r>
              <a:rPr lang="en-GB" sz="1500" dirty="0" smtClean="0"/>
              <a:t>mechanism (Reverse charge), </a:t>
            </a:r>
            <a:r>
              <a:rPr lang="en-GB" sz="1500" dirty="0"/>
              <a:t>by applying PR (VAT reversal) Tax Code, FMS will be able to split VAT and net payment i.e. we pay supplier the Net amount and VAT is debited to your budget and the credit goes to HMRC in the quarterly VAT return. </a:t>
            </a:r>
          </a:p>
          <a:p>
            <a:pPr marL="0" indent="0">
              <a:buNone/>
            </a:pPr>
            <a:endParaRPr lang="en-GB" sz="1500" dirty="0">
              <a:solidFill>
                <a:srgbClr val="FF0000"/>
              </a:solidFill>
            </a:endParaRPr>
          </a:p>
          <a:p>
            <a:pPr>
              <a:buFont typeface="Wingdings" panose="05000000000000000000" pitchFamily="2" charset="2"/>
              <a:buChar char="Ø"/>
            </a:pPr>
            <a:r>
              <a:rPr lang="en-GB" sz="1500" dirty="0" smtClean="0">
                <a:solidFill>
                  <a:schemeClr val="tx2">
                    <a:lumMod val="60000"/>
                    <a:lumOff val="40000"/>
                  </a:schemeClr>
                </a:solidFill>
              </a:rPr>
              <a:t>I </a:t>
            </a:r>
            <a:r>
              <a:rPr lang="en-GB" sz="1500" dirty="0">
                <a:solidFill>
                  <a:schemeClr val="tx2">
                    <a:lumMod val="60000"/>
                    <a:lumOff val="40000"/>
                  </a:schemeClr>
                </a:solidFill>
              </a:rPr>
              <a:t>have amended the Tax Code to PE and the requisition is approved, why did the supplier </a:t>
            </a:r>
            <a:r>
              <a:rPr lang="en-GB" sz="1500" dirty="0" smtClean="0">
                <a:solidFill>
                  <a:schemeClr val="tx2">
                    <a:lumMod val="60000"/>
                    <a:lumOff val="40000"/>
                  </a:schemeClr>
                </a:solidFill>
              </a:rPr>
              <a:t>still charge </a:t>
            </a:r>
            <a:r>
              <a:rPr lang="en-GB" sz="1500" dirty="0">
                <a:solidFill>
                  <a:schemeClr val="tx2">
                    <a:lumMod val="60000"/>
                    <a:lumOff val="40000"/>
                  </a:schemeClr>
                </a:solidFill>
              </a:rPr>
              <a:t>VAT? </a:t>
            </a:r>
          </a:p>
          <a:p>
            <a:pPr marL="0" indent="0">
              <a:buNone/>
            </a:pPr>
            <a:r>
              <a:rPr lang="en-GB" sz="1500" dirty="0" smtClean="0"/>
              <a:t>This could </a:t>
            </a:r>
            <a:r>
              <a:rPr lang="en-GB" sz="1500" dirty="0"/>
              <a:t>be an error at the supplier’s side as not all Suppliers can download the attached Medical Exemption certificate, if you are charged VAT due to the missing VAT exemption certificate, it is the purchaser’s responsibility to provide the supplier with a copy of the exemption certificate (forms can be downloaded from the Knowledge Hub/VAT webpage</a:t>
            </a:r>
            <a:r>
              <a:rPr lang="en-GB" sz="1500" dirty="0" smtClean="0"/>
              <a:t>).</a:t>
            </a:r>
            <a:endParaRPr lang="en-GB" sz="1500"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22</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smtClean="0"/>
              <a:t>Common Issues/Queries</a:t>
            </a:r>
            <a:r>
              <a:rPr lang="en-GB" sz="3200" dirty="0" smtClean="0"/>
              <a:t> </a:t>
            </a:r>
            <a:endParaRPr lang="en-GB" sz="3200" dirty="0"/>
          </a:p>
        </p:txBody>
      </p:sp>
    </p:spTree>
    <p:extLst>
      <p:ext uri="{BB962C8B-B14F-4D97-AF65-F5344CB8AC3E}">
        <p14:creationId xmlns:p14="http://schemas.microsoft.com/office/powerpoint/2010/main" val="32390023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fontScale="92500" lnSpcReduction="10000"/>
          </a:bodyPr>
          <a:lstStyle/>
          <a:p>
            <a:pPr marL="0" indent="0">
              <a:buNone/>
            </a:pPr>
            <a:r>
              <a:rPr lang="en-GB" sz="2400" b="1" dirty="0"/>
              <a:t>Requisition/Purchases</a:t>
            </a:r>
          </a:p>
          <a:p>
            <a:pPr marL="0" indent="0">
              <a:buNone/>
            </a:pPr>
            <a:endParaRPr lang="en-GB" sz="2300" b="1" u="sng" dirty="0" smtClean="0"/>
          </a:p>
          <a:p>
            <a:pPr>
              <a:buFont typeface="Wingdings" panose="05000000000000000000" pitchFamily="2" charset="2"/>
              <a:buChar char="Ø"/>
            </a:pPr>
            <a:r>
              <a:rPr lang="en-GB" sz="1600" dirty="0" smtClean="0">
                <a:solidFill>
                  <a:schemeClr val="tx2">
                    <a:lumMod val="60000"/>
                    <a:lumOff val="40000"/>
                  </a:schemeClr>
                </a:solidFill>
              </a:rPr>
              <a:t>What </a:t>
            </a:r>
            <a:r>
              <a:rPr lang="en-GB" sz="1600" dirty="0">
                <a:solidFill>
                  <a:schemeClr val="tx2">
                    <a:lumMod val="60000"/>
                    <a:lumOff val="40000"/>
                  </a:schemeClr>
                </a:solidFill>
              </a:rPr>
              <a:t>happens when the supplier disagrees with the VAT exemption application</a:t>
            </a:r>
            <a:r>
              <a:rPr lang="en-GB" sz="1600" dirty="0" smtClean="0">
                <a:solidFill>
                  <a:schemeClr val="tx2">
                    <a:lumMod val="60000"/>
                    <a:lumOff val="40000"/>
                  </a:schemeClr>
                </a:solidFill>
              </a:rPr>
              <a:t>?</a:t>
            </a:r>
          </a:p>
          <a:p>
            <a:pPr marL="0" indent="0">
              <a:buNone/>
            </a:pPr>
            <a:r>
              <a:rPr lang="en-GB" sz="1600" dirty="0" smtClean="0"/>
              <a:t>It is </a:t>
            </a:r>
            <a:r>
              <a:rPr lang="en-GB" sz="1600" dirty="0"/>
              <a:t>the </a:t>
            </a:r>
            <a:r>
              <a:rPr lang="en-GB" sz="1600" dirty="0" smtClean="0"/>
              <a:t>purchaser’s responsibility </a:t>
            </a:r>
            <a:r>
              <a:rPr lang="en-GB" sz="1600" dirty="0"/>
              <a:t>to communicate with the suppliers and provide them with required information to help them make a sound judgement on VAT, if in doubt, contact Finance for help.  However if the supplier doesn’t agree with the VAT exemption, we still have to pay their invoices (including VAT) as VAT relief is at the </a:t>
            </a:r>
            <a:r>
              <a:rPr lang="en-GB" sz="1600" dirty="0" smtClean="0"/>
              <a:t>supplier’s </a:t>
            </a:r>
            <a:r>
              <a:rPr lang="en-GB" sz="1600" dirty="0"/>
              <a:t>discretion. </a:t>
            </a:r>
          </a:p>
          <a:p>
            <a:pPr marL="0" indent="0">
              <a:buNone/>
            </a:pPr>
            <a:endParaRPr lang="en-GB" sz="1600" dirty="0"/>
          </a:p>
          <a:p>
            <a:pPr>
              <a:buFont typeface="Wingdings" panose="05000000000000000000" pitchFamily="2" charset="2"/>
              <a:buChar char="Ø"/>
            </a:pPr>
            <a:r>
              <a:rPr lang="en-GB" sz="1600" dirty="0" smtClean="0">
                <a:solidFill>
                  <a:schemeClr val="tx2">
                    <a:lumMod val="60000"/>
                    <a:lumOff val="40000"/>
                  </a:schemeClr>
                </a:solidFill>
              </a:rPr>
              <a:t>Why is my requisition </a:t>
            </a:r>
            <a:r>
              <a:rPr lang="en-GB" sz="1600" dirty="0">
                <a:solidFill>
                  <a:schemeClr val="tx2">
                    <a:lumMod val="60000"/>
                    <a:lumOff val="40000"/>
                  </a:schemeClr>
                </a:solidFill>
              </a:rPr>
              <a:t>rejected when I’ve amended Tax Code from PS to PE for medical exemption? This may be because: </a:t>
            </a:r>
            <a:endParaRPr lang="en-GB" sz="1600" dirty="0" smtClean="0">
              <a:solidFill>
                <a:schemeClr val="tx2">
                  <a:lumMod val="60000"/>
                  <a:lumOff val="40000"/>
                </a:schemeClr>
              </a:solidFill>
            </a:endParaRPr>
          </a:p>
          <a:p>
            <a:r>
              <a:rPr lang="en-GB" sz="1600" dirty="0" smtClean="0"/>
              <a:t>the </a:t>
            </a:r>
            <a:r>
              <a:rPr lang="en-GB" sz="1600" dirty="0"/>
              <a:t>items you buy do not qualify for VAT exemption – </a:t>
            </a:r>
            <a:r>
              <a:rPr lang="en-GB" sz="1600" dirty="0" smtClean="0"/>
              <a:t>not </a:t>
            </a:r>
            <a:r>
              <a:rPr lang="en-GB" sz="1600" dirty="0"/>
              <a:t>all items are eligible for VAT </a:t>
            </a:r>
            <a:r>
              <a:rPr lang="en-GB" sz="1600" dirty="0" smtClean="0"/>
              <a:t>exemption. </a:t>
            </a:r>
            <a:r>
              <a:rPr lang="en-GB" sz="1600" dirty="0"/>
              <a:t>Most </a:t>
            </a:r>
            <a:r>
              <a:rPr lang="en-GB" sz="1600" dirty="0" smtClean="0"/>
              <a:t>common allowable items are consumables </a:t>
            </a:r>
            <a:r>
              <a:rPr lang="en-GB" sz="1600" dirty="0"/>
              <a:t>for the </a:t>
            </a:r>
            <a:r>
              <a:rPr lang="en-GB" sz="1600" dirty="0" smtClean="0"/>
              <a:t>lab, these are specified by HMRC.  </a:t>
            </a:r>
            <a:endParaRPr lang="en-GB" sz="1600" dirty="0" smtClean="0">
              <a:solidFill>
                <a:srgbClr val="FF0000"/>
              </a:solidFill>
            </a:endParaRPr>
          </a:p>
          <a:p>
            <a:r>
              <a:rPr lang="en-GB" sz="1600" dirty="0" smtClean="0"/>
              <a:t>the sub project paying for the purchase is sponsored commercially and VAT is fully recoverable from the normal VAT return – therefore VAT is not an extra cost and there is no need to apply for VAT relief. </a:t>
            </a:r>
          </a:p>
          <a:p>
            <a:r>
              <a:rPr lang="en-GB" sz="1600" dirty="0"/>
              <a:t>your requisition has more than one line but you have only amended the Tax Code </a:t>
            </a:r>
            <a:r>
              <a:rPr lang="en-GB" sz="1600" dirty="0" smtClean="0"/>
              <a:t>on </a:t>
            </a:r>
            <a:r>
              <a:rPr lang="en-GB" sz="1600" dirty="0"/>
              <a:t>the first line of your requisition, you have to ensure all lines are amended</a:t>
            </a:r>
            <a:r>
              <a:rPr lang="en-GB" sz="1600" dirty="0" smtClean="0"/>
              <a:t>. </a:t>
            </a:r>
            <a:endParaRPr lang="en-GB" sz="1600" dirty="0" smtClean="0">
              <a:solidFill>
                <a:srgbClr val="FF0000"/>
              </a:solidFill>
            </a:endParaRPr>
          </a:p>
          <a:p>
            <a:pPr marL="0" indent="0">
              <a:buNone/>
            </a:pPr>
            <a:endParaRPr lang="en-GB" sz="1600" dirty="0">
              <a:solidFill>
                <a:srgbClr val="FF0000"/>
              </a:solidFill>
            </a:endParaRPr>
          </a:p>
          <a:p>
            <a:pPr marL="0" indent="0">
              <a:buNone/>
            </a:pPr>
            <a:endParaRPr lang="en-GB" sz="1600" dirty="0">
              <a:solidFill>
                <a:srgbClr val="FF0000"/>
              </a:solidFill>
            </a:endParaRPr>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23</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a:t>Common Issues/Queries</a:t>
            </a:r>
            <a:r>
              <a:rPr lang="en-GB" sz="3200" dirty="0"/>
              <a:t> </a:t>
            </a:r>
          </a:p>
        </p:txBody>
      </p:sp>
    </p:spTree>
    <p:extLst>
      <p:ext uri="{BB962C8B-B14F-4D97-AF65-F5344CB8AC3E}">
        <p14:creationId xmlns:p14="http://schemas.microsoft.com/office/powerpoint/2010/main" val="4003249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99592" y="301990"/>
            <a:ext cx="6314548" cy="1370570"/>
          </a:xfrm>
          <a:prstGeom prst="rect">
            <a:avLst/>
          </a:prstGeom>
        </p:spPr>
        <p:txBody>
          <a:bodyPr anchor="b"/>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endParaRPr lang="en-GB" sz="3323" dirty="0">
              <a:solidFill>
                <a:prstClr val="black"/>
              </a:solidFill>
            </a:endParaRPr>
          </a:p>
        </p:txBody>
      </p:sp>
      <p:sp>
        <p:nvSpPr>
          <p:cNvPr id="3" name="Content Placeholder 2"/>
          <p:cNvSpPr txBox="1">
            <a:spLocks/>
          </p:cNvSpPr>
          <p:nvPr/>
        </p:nvSpPr>
        <p:spPr>
          <a:xfrm>
            <a:off x="650631" y="2099623"/>
            <a:ext cx="7843036" cy="4054603"/>
          </a:xfrm>
          <a:prstGeom prst="rect">
            <a:avLst/>
          </a:prstGeom>
        </p:spPr>
        <p:txBody>
          <a:bodyPr vert="horz" lIns="84406" tIns="42203" rIns="84406" bIns="42203"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54"/>
              </a:spcBef>
              <a:buNone/>
            </a:pPr>
            <a:endParaRPr lang="en-GB" sz="2585" dirty="0">
              <a:solidFill>
                <a:prstClr val="black"/>
              </a:solidFill>
            </a:endParaRPr>
          </a:p>
        </p:txBody>
      </p:sp>
      <p:sp>
        <p:nvSpPr>
          <p:cNvPr id="8" name="Content Placeholder 7"/>
          <p:cNvSpPr>
            <a:spLocks noGrp="1"/>
          </p:cNvSpPr>
          <p:nvPr>
            <p:ph idx="1"/>
          </p:nvPr>
        </p:nvSpPr>
        <p:spPr>
          <a:xfrm>
            <a:off x="492515" y="1672560"/>
            <a:ext cx="8229600" cy="4407521"/>
          </a:xfrm>
        </p:spPr>
        <p:txBody>
          <a:bodyPr>
            <a:normAutofit/>
          </a:bodyPr>
          <a:lstStyle/>
          <a:p>
            <a:pPr marL="0" indent="0">
              <a:buNone/>
            </a:pPr>
            <a:r>
              <a:rPr lang="en-GB" sz="1800" b="1" dirty="0"/>
              <a:t>More detailed VAT information can be accessed in Pegasus by following the link below: </a:t>
            </a:r>
          </a:p>
          <a:p>
            <a:pPr marL="0" indent="0">
              <a:buNone/>
            </a:pPr>
            <a:r>
              <a:rPr lang="en-GB" sz="1100" u="sng" dirty="0">
                <a:hlinkClick r:id="rId3"/>
              </a:rPr>
              <a:t>https://www.strath.ac.uk/professionalservices/finance/financialservices/valueaddedtaxvat/</a:t>
            </a:r>
            <a:r>
              <a:rPr lang="en-GB" sz="1100" dirty="0"/>
              <a:t> </a:t>
            </a:r>
            <a:endParaRPr lang="en-GB" sz="1100" dirty="0" smtClean="0"/>
          </a:p>
          <a:p>
            <a:pPr marL="0" indent="0">
              <a:buNone/>
            </a:pPr>
            <a:endParaRPr lang="en-GB" sz="1050" dirty="0"/>
          </a:p>
          <a:p>
            <a:pPr marL="0" indent="0">
              <a:buNone/>
            </a:pPr>
            <a:r>
              <a:rPr lang="en-GB" sz="1200" dirty="0"/>
              <a:t>Or </a:t>
            </a:r>
            <a:r>
              <a:rPr lang="en-GB" sz="1200" dirty="0" smtClean="0"/>
              <a:t>log into the Pegasus, choose the </a:t>
            </a:r>
            <a:r>
              <a:rPr lang="en-GB" sz="1200" b="1" dirty="0" smtClean="0"/>
              <a:t>FINANCE </a:t>
            </a:r>
            <a:r>
              <a:rPr lang="en-GB" sz="1200" dirty="0" smtClean="0"/>
              <a:t>tab and click on </a:t>
            </a:r>
            <a:r>
              <a:rPr lang="en-GB" sz="1200" b="1" dirty="0" smtClean="0"/>
              <a:t>FMS Knowledge Hub </a:t>
            </a:r>
            <a:endParaRPr lang="en-GB" sz="1200" b="1" dirty="0"/>
          </a:p>
          <a:p>
            <a:pPr marL="0" indent="0">
              <a:buNone/>
            </a:pPr>
            <a:endParaRPr lang="en-GB" dirty="0"/>
          </a:p>
        </p:txBody>
      </p:sp>
      <p:sp>
        <p:nvSpPr>
          <p:cNvPr id="7" name="Title 6"/>
          <p:cNvSpPr>
            <a:spLocks noGrp="1"/>
          </p:cNvSpPr>
          <p:nvPr>
            <p:ph type="ctrTitle"/>
          </p:nvPr>
        </p:nvSpPr>
        <p:spPr>
          <a:xfrm>
            <a:off x="467544" y="227844"/>
            <a:ext cx="8208912" cy="752883"/>
          </a:xfrm>
        </p:spPr>
        <p:txBody>
          <a:bodyPr/>
          <a:lstStyle/>
          <a:p>
            <a:r>
              <a:rPr lang="en-GB" sz="3200" b="1" dirty="0" smtClean="0"/>
              <a:t>Where to find Guidance</a:t>
            </a:r>
            <a:endParaRPr lang="en-GB" sz="3200" b="1" dirty="0"/>
          </a:p>
        </p:txBody>
      </p:sp>
      <p:pic>
        <p:nvPicPr>
          <p:cNvPr id="10" name="Content Placeholder 8"/>
          <p:cNvPicPr>
            <a:picLocks/>
          </p:cNvPicPr>
          <p:nvPr/>
        </p:nvPicPr>
        <p:blipFill>
          <a:blip r:embed="rId4"/>
          <a:stretch>
            <a:fillRect/>
          </a:stretch>
        </p:blipFill>
        <p:spPr>
          <a:xfrm>
            <a:off x="625680" y="3030187"/>
            <a:ext cx="6588460" cy="2919093"/>
          </a:xfrm>
          <a:prstGeom prst="rect">
            <a:avLst/>
          </a:prstGeom>
        </p:spPr>
      </p:pic>
    </p:spTree>
    <p:extLst>
      <p:ext uri="{BB962C8B-B14F-4D97-AF65-F5344CB8AC3E}">
        <p14:creationId xmlns:p14="http://schemas.microsoft.com/office/powerpoint/2010/main" val="2178256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5576" y="295442"/>
            <a:ext cx="6314548" cy="1370570"/>
          </a:xfrm>
          <a:prstGeom prst="rect">
            <a:avLst/>
          </a:prstGeom>
        </p:spPr>
        <p:txBody>
          <a:bodyPr anchor="b"/>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endParaRPr lang="en-GB" sz="3323" dirty="0">
              <a:solidFill>
                <a:prstClr val="black"/>
              </a:solidFill>
            </a:endParaRPr>
          </a:p>
        </p:txBody>
      </p:sp>
      <p:sp>
        <p:nvSpPr>
          <p:cNvPr id="3" name="Content Placeholder 2"/>
          <p:cNvSpPr txBox="1">
            <a:spLocks/>
          </p:cNvSpPr>
          <p:nvPr/>
        </p:nvSpPr>
        <p:spPr>
          <a:xfrm>
            <a:off x="650631" y="2099623"/>
            <a:ext cx="7843036" cy="4054603"/>
          </a:xfrm>
          <a:prstGeom prst="rect">
            <a:avLst/>
          </a:prstGeom>
        </p:spPr>
        <p:txBody>
          <a:bodyPr vert="horz" lIns="84406" tIns="42203" rIns="84406" bIns="42203"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54"/>
              </a:spcBef>
              <a:buNone/>
            </a:pPr>
            <a:endParaRPr lang="en-GB" sz="2585" dirty="0">
              <a:solidFill>
                <a:prstClr val="black"/>
              </a:solidFill>
            </a:endParaRPr>
          </a:p>
        </p:txBody>
      </p:sp>
      <p:sp>
        <p:nvSpPr>
          <p:cNvPr id="8" name="Content Placeholder 7"/>
          <p:cNvSpPr>
            <a:spLocks noGrp="1"/>
          </p:cNvSpPr>
          <p:nvPr>
            <p:ph idx="1"/>
          </p:nvPr>
        </p:nvSpPr>
        <p:spPr>
          <a:xfrm>
            <a:off x="492515" y="1556792"/>
            <a:ext cx="8229600" cy="4523289"/>
          </a:xfrm>
        </p:spPr>
        <p:txBody>
          <a:bodyPr>
            <a:normAutofit/>
          </a:bodyPr>
          <a:lstStyle/>
          <a:p>
            <a:pPr marL="0" indent="0">
              <a:buNone/>
            </a:pPr>
            <a:r>
              <a:rPr lang="en-GB" sz="1200" dirty="0" smtClean="0"/>
              <a:t>Then choose </a:t>
            </a:r>
            <a:r>
              <a:rPr lang="en-GB" sz="1200" b="1" dirty="0" smtClean="0"/>
              <a:t>FMS – A to Z</a:t>
            </a:r>
            <a:endParaRPr lang="en-GB" sz="1200" b="1" dirty="0"/>
          </a:p>
          <a:p>
            <a:pPr marL="0" indent="0">
              <a:buNone/>
            </a:pPr>
            <a:endParaRPr lang="en-GB" dirty="0"/>
          </a:p>
        </p:txBody>
      </p:sp>
      <p:sp>
        <p:nvSpPr>
          <p:cNvPr id="7" name="Title 6"/>
          <p:cNvSpPr>
            <a:spLocks noGrp="1"/>
          </p:cNvSpPr>
          <p:nvPr>
            <p:ph type="ctrTitle"/>
          </p:nvPr>
        </p:nvSpPr>
        <p:spPr>
          <a:xfrm>
            <a:off x="467544" y="227844"/>
            <a:ext cx="8208912" cy="752883"/>
          </a:xfrm>
        </p:spPr>
        <p:txBody>
          <a:bodyPr/>
          <a:lstStyle/>
          <a:p>
            <a:r>
              <a:rPr lang="en-GB" sz="3200" b="1" dirty="0" smtClean="0"/>
              <a:t>Where to find Guidance</a:t>
            </a:r>
            <a:endParaRPr lang="en-GB" sz="3200" b="1" dirty="0"/>
          </a:p>
        </p:txBody>
      </p:sp>
      <p:pic>
        <p:nvPicPr>
          <p:cNvPr id="9" name="Picture 8"/>
          <p:cNvPicPr/>
          <p:nvPr/>
        </p:nvPicPr>
        <p:blipFill>
          <a:blip r:embed="rId3"/>
          <a:stretch>
            <a:fillRect/>
          </a:stretch>
        </p:blipFill>
        <p:spPr>
          <a:xfrm>
            <a:off x="650631" y="2248625"/>
            <a:ext cx="6419493" cy="3340615"/>
          </a:xfrm>
          <a:prstGeom prst="rect">
            <a:avLst/>
          </a:prstGeom>
        </p:spPr>
      </p:pic>
    </p:spTree>
    <p:extLst>
      <p:ext uri="{BB962C8B-B14F-4D97-AF65-F5344CB8AC3E}">
        <p14:creationId xmlns:p14="http://schemas.microsoft.com/office/powerpoint/2010/main" val="1552314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5576" y="295442"/>
            <a:ext cx="6314548" cy="1370570"/>
          </a:xfrm>
          <a:prstGeom prst="rect">
            <a:avLst/>
          </a:prstGeom>
        </p:spPr>
        <p:txBody>
          <a:bodyPr anchor="b"/>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endParaRPr lang="en-GB" sz="3323" dirty="0">
              <a:solidFill>
                <a:prstClr val="black"/>
              </a:solidFill>
            </a:endParaRPr>
          </a:p>
        </p:txBody>
      </p:sp>
      <p:sp>
        <p:nvSpPr>
          <p:cNvPr id="3" name="Content Placeholder 2"/>
          <p:cNvSpPr txBox="1">
            <a:spLocks/>
          </p:cNvSpPr>
          <p:nvPr/>
        </p:nvSpPr>
        <p:spPr>
          <a:xfrm>
            <a:off x="650631" y="2099623"/>
            <a:ext cx="7843036" cy="4054603"/>
          </a:xfrm>
          <a:prstGeom prst="rect">
            <a:avLst/>
          </a:prstGeom>
        </p:spPr>
        <p:txBody>
          <a:bodyPr vert="horz" lIns="84406" tIns="42203" rIns="84406" bIns="42203"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54"/>
              </a:spcBef>
              <a:buNone/>
            </a:pPr>
            <a:endParaRPr lang="en-GB" sz="2585" dirty="0">
              <a:solidFill>
                <a:prstClr val="black"/>
              </a:solidFill>
            </a:endParaRPr>
          </a:p>
        </p:txBody>
      </p:sp>
      <p:sp>
        <p:nvSpPr>
          <p:cNvPr id="8" name="Content Placeholder 7"/>
          <p:cNvSpPr>
            <a:spLocks noGrp="1"/>
          </p:cNvSpPr>
          <p:nvPr>
            <p:ph idx="1"/>
          </p:nvPr>
        </p:nvSpPr>
        <p:spPr>
          <a:xfrm>
            <a:off x="492515" y="1556792"/>
            <a:ext cx="8229600" cy="4523289"/>
          </a:xfrm>
        </p:spPr>
        <p:txBody>
          <a:bodyPr>
            <a:normAutofit/>
          </a:bodyPr>
          <a:lstStyle/>
          <a:p>
            <a:pPr marL="0" indent="0">
              <a:buNone/>
            </a:pPr>
            <a:r>
              <a:rPr lang="en-GB" sz="1200" dirty="0" smtClean="0"/>
              <a:t>At the bottom you will find </a:t>
            </a:r>
            <a:r>
              <a:rPr lang="en-GB" sz="1200" b="1" dirty="0" smtClean="0"/>
              <a:t>Value Added Tax (VAT)</a:t>
            </a:r>
          </a:p>
          <a:p>
            <a:pPr marL="0" indent="0">
              <a:buNone/>
            </a:pPr>
            <a:endParaRPr lang="en-GB" sz="1200" b="1" dirty="0" smtClean="0"/>
          </a:p>
          <a:p>
            <a:pPr marL="0" indent="0">
              <a:buNone/>
            </a:pPr>
            <a:endParaRPr lang="en-GB" sz="1200" b="1"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sz="1200" dirty="0" smtClean="0"/>
          </a:p>
          <a:p>
            <a:pPr marL="0" indent="0">
              <a:buNone/>
            </a:pPr>
            <a:endParaRPr lang="en-GB" dirty="0"/>
          </a:p>
        </p:txBody>
      </p:sp>
      <p:sp>
        <p:nvSpPr>
          <p:cNvPr id="7" name="Title 6"/>
          <p:cNvSpPr>
            <a:spLocks noGrp="1"/>
          </p:cNvSpPr>
          <p:nvPr>
            <p:ph type="ctrTitle"/>
          </p:nvPr>
        </p:nvSpPr>
        <p:spPr>
          <a:xfrm>
            <a:off x="467544" y="227844"/>
            <a:ext cx="8208912" cy="752883"/>
          </a:xfrm>
        </p:spPr>
        <p:txBody>
          <a:bodyPr/>
          <a:lstStyle/>
          <a:p>
            <a:r>
              <a:rPr lang="en-GB" sz="3200" b="1" dirty="0" smtClean="0"/>
              <a:t>Where to find Guidance</a:t>
            </a:r>
            <a:endParaRPr lang="en-GB" sz="3200" b="1" dirty="0"/>
          </a:p>
        </p:txBody>
      </p:sp>
      <p:pic>
        <p:nvPicPr>
          <p:cNvPr id="10" name="Content Placeholder 10"/>
          <p:cNvPicPr>
            <a:picLocks/>
          </p:cNvPicPr>
          <p:nvPr/>
        </p:nvPicPr>
        <p:blipFill>
          <a:blip r:embed="rId3"/>
          <a:stretch>
            <a:fillRect/>
          </a:stretch>
        </p:blipFill>
        <p:spPr>
          <a:xfrm>
            <a:off x="539552" y="2242077"/>
            <a:ext cx="6419493" cy="3312368"/>
          </a:xfrm>
          <a:prstGeom prst="rect">
            <a:avLst/>
          </a:prstGeom>
        </p:spPr>
      </p:pic>
    </p:spTree>
    <p:extLst>
      <p:ext uri="{BB962C8B-B14F-4D97-AF65-F5344CB8AC3E}">
        <p14:creationId xmlns:p14="http://schemas.microsoft.com/office/powerpoint/2010/main" val="3245922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a:bodyPr>
          <a:lstStyle/>
          <a:p>
            <a:pPr marL="0" indent="0">
              <a:buNone/>
            </a:pPr>
            <a:r>
              <a:rPr lang="en-GB" sz="2100" dirty="0" smtClean="0"/>
              <a:t>Included </a:t>
            </a:r>
            <a:r>
              <a:rPr lang="en-GB" sz="2100" dirty="0"/>
              <a:t>in </a:t>
            </a:r>
            <a:r>
              <a:rPr lang="en-GB" sz="2100" dirty="0" smtClean="0"/>
              <a:t>the guidance are the following topics:</a:t>
            </a:r>
          </a:p>
          <a:p>
            <a:pPr marL="0" indent="0">
              <a:buNone/>
            </a:pPr>
            <a:endParaRPr lang="en-GB" sz="2100" dirty="0"/>
          </a:p>
          <a:p>
            <a:r>
              <a:rPr lang="en-GB" sz="1400" dirty="0" smtClean="0">
                <a:hlinkClick r:id="rId3" tooltip="FMS Tax Codes and Tax Systems Explained"/>
              </a:rPr>
              <a:t>FMS Tax Codes and Tax Systems Explained</a:t>
            </a:r>
            <a:endParaRPr lang="en-GB" sz="1400" dirty="0"/>
          </a:p>
          <a:p>
            <a:r>
              <a:rPr lang="en-GB" sz="1400" dirty="0">
                <a:hlinkClick r:id="rId4"/>
              </a:rPr>
              <a:t>Detailed VAT Information</a:t>
            </a:r>
            <a:endParaRPr lang="en-GB" sz="1400" dirty="0"/>
          </a:p>
          <a:p>
            <a:r>
              <a:rPr lang="en-GB" sz="1400" dirty="0">
                <a:hlinkClick r:id="rId5"/>
              </a:rPr>
              <a:t>VAT FAQs</a:t>
            </a:r>
            <a:endParaRPr lang="en-GB" sz="1400" dirty="0"/>
          </a:p>
          <a:p>
            <a:pPr marL="0" indent="0">
              <a:buNone/>
            </a:pPr>
            <a:endParaRPr lang="en-GB" sz="2300" dirty="0" smtClean="0"/>
          </a:p>
          <a:p>
            <a:pPr marL="0" indent="0">
              <a:buNone/>
            </a:pPr>
            <a:r>
              <a:rPr lang="en-GB" sz="2100" b="1" dirty="0" smtClean="0"/>
              <a:t>Key Contacts</a:t>
            </a:r>
            <a:endParaRPr lang="en-GB" sz="2100" b="1" u="sng" dirty="0" smtClean="0"/>
          </a:p>
          <a:p>
            <a:pPr marL="0" indent="0">
              <a:buNone/>
            </a:pPr>
            <a:r>
              <a:rPr lang="en-GB" sz="1400" dirty="0" smtClean="0"/>
              <a:t>If you don’t find an answer to your query from the above guidance then please send an email with your question/query to the VAT mailbox:</a:t>
            </a:r>
          </a:p>
          <a:p>
            <a:pPr marL="0" indent="0">
              <a:buNone/>
            </a:pPr>
            <a:r>
              <a:rPr lang="en-GB" sz="1800" u="sng" dirty="0" smtClean="0">
                <a:solidFill>
                  <a:schemeClr val="tx2">
                    <a:lumMod val="60000"/>
                    <a:lumOff val="40000"/>
                  </a:schemeClr>
                </a:solidFill>
                <a:hlinkClick r:id="rId6"/>
              </a:rPr>
              <a:t>vat.enquiries@strath.ac.uk</a:t>
            </a:r>
            <a:endParaRPr lang="en-GB" sz="1800" u="sng" dirty="0" smtClean="0">
              <a:solidFill>
                <a:schemeClr val="tx2">
                  <a:lumMod val="60000"/>
                  <a:lumOff val="40000"/>
                </a:schemeClr>
              </a:solidFill>
            </a:endParaRPr>
          </a:p>
          <a:p>
            <a:pPr marL="0" indent="0">
              <a:buNone/>
            </a:pPr>
            <a:r>
              <a:rPr lang="en-GB" sz="1400" dirty="0" smtClean="0"/>
              <a:t>Or contact Sunny </a:t>
            </a:r>
            <a:r>
              <a:rPr lang="en-GB" sz="1400" dirty="0"/>
              <a:t>Younis (x 2781) or </a:t>
            </a:r>
            <a:r>
              <a:rPr lang="en-GB" sz="1400" dirty="0" smtClean="0"/>
              <a:t>Jude </a:t>
            </a:r>
            <a:r>
              <a:rPr lang="en-GB" sz="1400" dirty="0"/>
              <a:t>Billcliffe (x </a:t>
            </a:r>
            <a:r>
              <a:rPr lang="en-GB" sz="1400" dirty="0" smtClean="0"/>
              <a:t>2768)</a:t>
            </a:r>
          </a:p>
          <a:p>
            <a:pPr>
              <a:buFont typeface="Wingdings" panose="05000000000000000000" pitchFamily="2" charset="2"/>
              <a:buChar char="Ø"/>
            </a:pPr>
            <a:endParaRPr lang="en-GB" sz="1600" dirty="0" smtClean="0">
              <a:solidFill>
                <a:srgbClr val="FF0000"/>
              </a:solidFill>
            </a:endParaRPr>
          </a:p>
          <a:p>
            <a:pPr marL="0" indent="0">
              <a:buNone/>
            </a:pPr>
            <a:endParaRPr lang="en-GB" sz="1600" dirty="0">
              <a:solidFill>
                <a:srgbClr val="FF0000"/>
              </a:solidFill>
            </a:endParaRPr>
          </a:p>
          <a:p>
            <a:pPr marL="0" indent="0">
              <a:buNone/>
            </a:pPr>
            <a:endParaRPr lang="en-GB" sz="1600" dirty="0">
              <a:solidFill>
                <a:srgbClr val="FF0000"/>
              </a:solidFill>
            </a:endParaRPr>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27</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smtClean="0"/>
              <a:t>Who can help?</a:t>
            </a:r>
            <a:endParaRPr lang="en-GB" sz="3200" b="1" dirty="0"/>
          </a:p>
        </p:txBody>
      </p:sp>
    </p:spTree>
    <p:extLst>
      <p:ext uri="{BB962C8B-B14F-4D97-AF65-F5344CB8AC3E}">
        <p14:creationId xmlns:p14="http://schemas.microsoft.com/office/powerpoint/2010/main" val="11008995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fontScale="62500" lnSpcReduction="20000"/>
          </a:bodyPr>
          <a:lstStyle/>
          <a:p>
            <a:pPr marL="0" indent="0">
              <a:buNone/>
            </a:pPr>
            <a:r>
              <a:rPr lang="en-GB" sz="2600" b="1" dirty="0" smtClean="0"/>
              <a:t>Travel Insurance</a:t>
            </a:r>
          </a:p>
          <a:p>
            <a:pPr>
              <a:buFont typeface="Wingdings" panose="05000000000000000000" pitchFamily="2" charset="2"/>
              <a:buChar char="Ø"/>
            </a:pPr>
            <a:endParaRPr lang="en-GB" sz="1800" dirty="0" smtClean="0">
              <a:solidFill>
                <a:schemeClr val="tx2">
                  <a:lumMod val="60000"/>
                  <a:lumOff val="40000"/>
                </a:schemeClr>
              </a:solidFill>
            </a:endParaRPr>
          </a:p>
          <a:p>
            <a:pPr>
              <a:buFont typeface="Wingdings" panose="05000000000000000000" pitchFamily="2" charset="2"/>
              <a:buChar char="Ø"/>
            </a:pPr>
            <a:r>
              <a:rPr lang="en-GB" sz="2000" dirty="0" smtClean="0">
                <a:solidFill>
                  <a:schemeClr val="tx2">
                    <a:lumMod val="60000"/>
                    <a:lumOff val="40000"/>
                  </a:schemeClr>
                </a:solidFill>
              </a:rPr>
              <a:t>To </a:t>
            </a:r>
            <a:r>
              <a:rPr lang="en-GB" sz="2000" dirty="0">
                <a:solidFill>
                  <a:schemeClr val="tx2">
                    <a:lumMod val="60000"/>
                    <a:lumOff val="40000"/>
                  </a:schemeClr>
                </a:solidFill>
              </a:rPr>
              <a:t>obtain cover for travel abroad, </a:t>
            </a:r>
            <a:r>
              <a:rPr lang="en-GB" sz="2000" dirty="0" smtClean="0">
                <a:solidFill>
                  <a:schemeClr val="tx2">
                    <a:lumMod val="60000"/>
                    <a:lumOff val="40000"/>
                  </a:schemeClr>
                </a:solidFill>
              </a:rPr>
              <a:t>the </a:t>
            </a:r>
            <a:r>
              <a:rPr lang="en-GB" sz="2000" dirty="0">
                <a:solidFill>
                  <a:schemeClr val="tx2">
                    <a:lumMod val="60000"/>
                    <a:lumOff val="40000"/>
                  </a:schemeClr>
                </a:solidFill>
              </a:rPr>
              <a:t>staff/student </a:t>
            </a:r>
            <a:r>
              <a:rPr lang="en-GB" sz="2000" dirty="0" smtClean="0">
                <a:solidFill>
                  <a:schemeClr val="tx2">
                    <a:lumMod val="60000"/>
                    <a:lumOff val="40000"/>
                  </a:schemeClr>
                </a:solidFill>
              </a:rPr>
              <a:t>should complete </a:t>
            </a:r>
            <a:r>
              <a:rPr lang="en-GB" sz="2000" dirty="0">
                <a:solidFill>
                  <a:schemeClr val="tx2">
                    <a:lumMod val="60000"/>
                    <a:lumOff val="40000"/>
                  </a:schemeClr>
                </a:solidFill>
              </a:rPr>
              <a:t>a </a:t>
            </a:r>
            <a:r>
              <a:rPr lang="en-GB" sz="2000" dirty="0" smtClean="0">
                <a:solidFill>
                  <a:schemeClr val="tx2">
                    <a:lumMod val="60000"/>
                    <a:lumOff val="40000"/>
                  </a:schemeClr>
                </a:solidFill>
              </a:rPr>
              <a:t>basic </a:t>
            </a:r>
            <a:r>
              <a:rPr lang="en-GB" sz="2000" dirty="0">
                <a:solidFill>
                  <a:schemeClr val="tx2">
                    <a:lumMod val="60000"/>
                    <a:lumOff val="40000"/>
                  </a:schemeClr>
                </a:solidFill>
              </a:rPr>
              <a:t>travel insurance notification </a:t>
            </a:r>
            <a:r>
              <a:rPr lang="en-GB" sz="2100" dirty="0">
                <a:solidFill>
                  <a:schemeClr val="tx2">
                    <a:lumMod val="60000"/>
                    <a:lumOff val="40000"/>
                  </a:schemeClr>
                </a:solidFill>
              </a:rPr>
              <a:t>form, it’s found on Pegasus (under the Finance </a:t>
            </a:r>
            <a:r>
              <a:rPr lang="en-GB" sz="2100" dirty="0" smtClean="0">
                <a:solidFill>
                  <a:schemeClr val="tx2">
                    <a:lumMod val="60000"/>
                    <a:lumOff val="40000"/>
                  </a:schemeClr>
                </a:solidFill>
              </a:rPr>
              <a:t>tab), this </a:t>
            </a:r>
            <a:r>
              <a:rPr lang="en-GB" sz="2100" dirty="0">
                <a:solidFill>
                  <a:schemeClr val="tx2">
                    <a:lumMod val="60000"/>
                    <a:lumOff val="40000"/>
                  </a:schemeClr>
                </a:solidFill>
              </a:rPr>
              <a:t>should be completed no later than five working days prior to departure.  </a:t>
            </a:r>
            <a:r>
              <a:rPr lang="en-GB" sz="2000" dirty="0" smtClean="0">
                <a:solidFill>
                  <a:schemeClr val="tx2">
                    <a:lumMod val="60000"/>
                    <a:lumOff val="40000"/>
                  </a:schemeClr>
                </a:solidFill>
              </a:rPr>
              <a:t>When </a:t>
            </a:r>
            <a:r>
              <a:rPr lang="en-GB" sz="2000" dirty="0">
                <a:solidFill>
                  <a:schemeClr val="tx2">
                    <a:lumMod val="60000"/>
                    <a:lumOff val="40000"/>
                  </a:schemeClr>
                </a:solidFill>
              </a:rPr>
              <a:t>the </a:t>
            </a:r>
            <a:r>
              <a:rPr lang="en-GB" sz="2000" dirty="0" smtClean="0">
                <a:solidFill>
                  <a:schemeClr val="tx2">
                    <a:lumMod val="60000"/>
                    <a:lumOff val="40000"/>
                  </a:schemeClr>
                </a:solidFill>
              </a:rPr>
              <a:t>form is submitted the individual will receive </a:t>
            </a:r>
            <a:r>
              <a:rPr lang="en-GB" sz="2000" dirty="0">
                <a:solidFill>
                  <a:schemeClr val="tx2">
                    <a:lumMod val="60000"/>
                    <a:lumOff val="40000"/>
                  </a:schemeClr>
                </a:solidFill>
              </a:rPr>
              <a:t>an automatic email with a policy summary and emergency contact </a:t>
            </a:r>
            <a:r>
              <a:rPr lang="en-GB" sz="2000" dirty="0" smtClean="0">
                <a:solidFill>
                  <a:schemeClr val="tx2">
                    <a:lumMod val="60000"/>
                    <a:lumOff val="40000"/>
                  </a:schemeClr>
                </a:solidFill>
              </a:rPr>
              <a:t>details for Global Response.  </a:t>
            </a:r>
          </a:p>
          <a:p>
            <a:pPr marL="0" indent="0">
              <a:buNone/>
            </a:pPr>
            <a:endParaRPr lang="en-GB" sz="2000" dirty="0" smtClean="0">
              <a:solidFill>
                <a:schemeClr val="tx2">
                  <a:lumMod val="60000"/>
                  <a:lumOff val="40000"/>
                </a:schemeClr>
              </a:solidFill>
            </a:endParaRPr>
          </a:p>
          <a:p>
            <a:pPr>
              <a:buFont typeface="Wingdings" panose="05000000000000000000" pitchFamily="2" charset="2"/>
              <a:buChar char="Ø"/>
            </a:pPr>
            <a:r>
              <a:rPr lang="en-GB" sz="2000" dirty="0" smtClean="0">
                <a:solidFill>
                  <a:schemeClr val="tx2">
                    <a:lumMod val="60000"/>
                    <a:lumOff val="40000"/>
                  </a:schemeClr>
                </a:solidFill>
              </a:rPr>
              <a:t>In an event of an emergency Contact Global Response when travelling abroad, this service is operated by a multi-lingual </a:t>
            </a:r>
            <a:r>
              <a:rPr lang="en-GB" sz="2000" dirty="0">
                <a:solidFill>
                  <a:schemeClr val="tx2">
                    <a:lumMod val="60000"/>
                    <a:lumOff val="40000"/>
                  </a:schemeClr>
                </a:solidFill>
              </a:rPr>
              <a:t>team available 24 hours a day, 365 days a year</a:t>
            </a:r>
            <a:r>
              <a:rPr lang="en-GB" sz="2000" dirty="0" smtClean="0">
                <a:solidFill>
                  <a:schemeClr val="tx2">
                    <a:lumMod val="60000"/>
                    <a:lumOff val="40000"/>
                  </a:schemeClr>
                </a:solidFill>
              </a:rPr>
              <a:t>.  Services available from Global Response include:</a:t>
            </a:r>
          </a:p>
          <a:p>
            <a:pPr marL="0" indent="0">
              <a:buNone/>
            </a:pPr>
            <a:endParaRPr lang="en-GB" sz="1800" dirty="0" smtClean="0">
              <a:solidFill>
                <a:schemeClr val="tx2">
                  <a:lumMod val="60000"/>
                  <a:lumOff val="40000"/>
                </a:schemeClr>
              </a:solidFill>
            </a:endParaRPr>
          </a:p>
          <a:p>
            <a:pPr lvl="1"/>
            <a:r>
              <a:rPr lang="en-GB" sz="1900" dirty="0"/>
              <a:t>Medical </a:t>
            </a:r>
            <a:r>
              <a:rPr lang="en-GB" sz="2000" dirty="0"/>
              <a:t>assistance including guarantees of payment, transfers and evacuations</a:t>
            </a:r>
          </a:p>
          <a:p>
            <a:pPr lvl="1"/>
            <a:r>
              <a:rPr lang="en-GB" sz="2000" dirty="0"/>
              <a:t>Arranging for up to two relatives or friends to travel out to you, if considered medically necessary</a:t>
            </a:r>
          </a:p>
          <a:p>
            <a:pPr lvl="1"/>
            <a:r>
              <a:rPr lang="en-GB" sz="2000" dirty="0"/>
              <a:t>Pre-trip medical advice and guidance on visas and </a:t>
            </a:r>
            <a:r>
              <a:rPr lang="en-GB" sz="2000" dirty="0" smtClean="0"/>
              <a:t>inoculations</a:t>
            </a:r>
            <a:endParaRPr lang="en-GB" sz="2000" dirty="0"/>
          </a:p>
          <a:p>
            <a:pPr lvl="1"/>
            <a:r>
              <a:rPr lang="en-GB" sz="2000" dirty="0"/>
              <a:t>Message relay services following an incident, accident or hospital admission</a:t>
            </a:r>
          </a:p>
          <a:p>
            <a:pPr lvl="1"/>
            <a:r>
              <a:rPr lang="en-GB" sz="2000" dirty="0"/>
              <a:t>Overseas support with lost luggage</a:t>
            </a:r>
          </a:p>
          <a:p>
            <a:pPr lvl="1"/>
            <a:r>
              <a:rPr lang="en-GB" sz="2000" dirty="0"/>
              <a:t>Referrals to foreign and commonwealth offices or embassies</a:t>
            </a:r>
          </a:p>
          <a:p>
            <a:pPr lvl="1"/>
            <a:r>
              <a:rPr lang="en-GB" sz="2000" dirty="0"/>
              <a:t>Legal </a:t>
            </a:r>
            <a:r>
              <a:rPr lang="en-GB" sz="2000" dirty="0" smtClean="0"/>
              <a:t>referrals</a:t>
            </a:r>
          </a:p>
          <a:p>
            <a:pPr lvl="1"/>
            <a:r>
              <a:rPr lang="en-GB" sz="2000" dirty="0"/>
              <a:t>Security and sa</a:t>
            </a:r>
            <a:r>
              <a:rPr lang="en-GB" sz="1600" dirty="0"/>
              <a:t>fety </a:t>
            </a:r>
            <a:r>
              <a:rPr lang="en-GB" sz="1900" dirty="0"/>
              <a:t>advice</a:t>
            </a:r>
          </a:p>
          <a:p>
            <a:endParaRPr lang="en-GB" sz="1800" dirty="0"/>
          </a:p>
          <a:p>
            <a:pPr>
              <a:buFont typeface="Wingdings" panose="05000000000000000000" pitchFamily="2" charset="2"/>
              <a:buChar char="Ø"/>
            </a:pPr>
            <a:r>
              <a:rPr lang="en-GB" sz="2000" dirty="0" smtClean="0">
                <a:solidFill>
                  <a:schemeClr val="tx2">
                    <a:lumMod val="60000"/>
                    <a:lumOff val="40000"/>
                  </a:schemeClr>
                </a:solidFill>
              </a:rPr>
              <a:t>Claims should be submitted to the insurance mailbox within 30 days of a claim, all receipts should be kept including any medical expenses.</a:t>
            </a:r>
          </a:p>
          <a:p>
            <a:pPr>
              <a:buFont typeface="Wingdings" panose="05000000000000000000" pitchFamily="2" charset="2"/>
              <a:buChar char="Ø"/>
            </a:pPr>
            <a:endParaRPr lang="en-GB" sz="1600" dirty="0" smtClean="0">
              <a:solidFill>
                <a:schemeClr val="tx2">
                  <a:lumMod val="60000"/>
                  <a:lumOff val="40000"/>
                </a:schemeClr>
              </a:solidFill>
            </a:endParaRPr>
          </a:p>
          <a:p>
            <a:pPr>
              <a:buFont typeface="Wingdings" panose="05000000000000000000" pitchFamily="2" charset="2"/>
              <a:buChar char="Ø"/>
            </a:pPr>
            <a:endParaRPr lang="en-GB" sz="1600" dirty="0">
              <a:solidFill>
                <a:srgbClr val="FF0000"/>
              </a:solidFill>
            </a:endParaRPr>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28</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smtClean="0"/>
              <a:t>Insurance - Key Points</a:t>
            </a:r>
            <a:endParaRPr lang="en-GB" sz="3200" dirty="0"/>
          </a:p>
        </p:txBody>
      </p:sp>
    </p:spTree>
    <p:extLst>
      <p:ext uri="{BB962C8B-B14F-4D97-AF65-F5344CB8AC3E}">
        <p14:creationId xmlns:p14="http://schemas.microsoft.com/office/powerpoint/2010/main" val="908409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a:bodyPr>
          <a:lstStyle/>
          <a:p>
            <a:pPr marL="0" indent="0">
              <a:buNone/>
            </a:pPr>
            <a:r>
              <a:rPr lang="en-GB" sz="1800" b="1" dirty="0" smtClean="0"/>
              <a:t>Motor Vehicle Insurance</a:t>
            </a:r>
          </a:p>
          <a:p>
            <a:pPr marL="0" indent="0">
              <a:buNone/>
            </a:pPr>
            <a:endParaRPr lang="en-GB" sz="2300" b="1" u="sng" dirty="0"/>
          </a:p>
          <a:p>
            <a:pPr>
              <a:buFont typeface="Wingdings" panose="05000000000000000000" pitchFamily="2" charset="2"/>
              <a:buChar char="Ø"/>
            </a:pPr>
            <a:r>
              <a:rPr lang="en-GB" sz="1400" dirty="0" smtClean="0">
                <a:solidFill>
                  <a:schemeClr val="tx2">
                    <a:lumMod val="60000"/>
                    <a:lumOff val="40000"/>
                  </a:schemeClr>
                </a:solidFill>
              </a:rPr>
              <a:t>For all car purchases you must email the Insurance mailbox &amp; Robert McKenna to inform them of the purchase.  Failure to do so will result in the car not being insured.  All cars have to be registered on the Motor Insurance Database and if we don’t know about them we can’t add them!</a:t>
            </a:r>
          </a:p>
          <a:p>
            <a:pPr>
              <a:buFont typeface="Wingdings" panose="05000000000000000000" pitchFamily="2" charset="2"/>
              <a:buChar char="Ø"/>
            </a:pPr>
            <a:r>
              <a:rPr lang="en-GB" sz="1400" dirty="0" smtClean="0">
                <a:solidFill>
                  <a:schemeClr val="tx2">
                    <a:lumMod val="60000"/>
                    <a:lumOff val="40000"/>
                  </a:schemeClr>
                </a:solidFill>
              </a:rPr>
              <a:t>UK Long </a:t>
            </a:r>
            <a:r>
              <a:rPr lang="en-GB" sz="1400" dirty="0">
                <a:solidFill>
                  <a:schemeClr val="tx2">
                    <a:lumMod val="60000"/>
                    <a:lumOff val="40000"/>
                  </a:schemeClr>
                </a:solidFill>
              </a:rPr>
              <a:t>term Car </a:t>
            </a:r>
            <a:r>
              <a:rPr lang="en-GB" sz="1400" dirty="0" smtClean="0">
                <a:solidFill>
                  <a:schemeClr val="tx2">
                    <a:lumMod val="60000"/>
                    <a:lumOff val="40000"/>
                  </a:schemeClr>
                </a:solidFill>
              </a:rPr>
              <a:t>hire (</a:t>
            </a:r>
            <a:r>
              <a:rPr lang="en-GB" sz="1400" dirty="0">
                <a:solidFill>
                  <a:schemeClr val="tx2">
                    <a:lumMod val="60000"/>
                    <a:lumOff val="40000"/>
                  </a:schemeClr>
                </a:solidFill>
              </a:rPr>
              <a:t>over 14 days) </a:t>
            </a:r>
            <a:r>
              <a:rPr lang="en-GB" sz="1400" dirty="0" smtClean="0">
                <a:solidFill>
                  <a:schemeClr val="tx2">
                    <a:lumMod val="60000"/>
                    <a:lumOff val="40000"/>
                  </a:schemeClr>
                </a:solidFill>
              </a:rPr>
              <a:t>– Insurance for this follows </a:t>
            </a:r>
            <a:r>
              <a:rPr lang="en-GB" sz="1400" dirty="0">
                <a:solidFill>
                  <a:schemeClr val="tx2">
                    <a:lumMod val="60000"/>
                    <a:lumOff val="40000"/>
                  </a:schemeClr>
                </a:solidFill>
              </a:rPr>
              <a:t>the same rules as above.</a:t>
            </a:r>
          </a:p>
          <a:p>
            <a:pPr>
              <a:buFont typeface="Wingdings" panose="05000000000000000000" pitchFamily="2" charset="2"/>
              <a:buChar char="Ø"/>
            </a:pPr>
            <a:r>
              <a:rPr lang="en-GB" sz="1400" dirty="0" smtClean="0">
                <a:solidFill>
                  <a:schemeClr val="tx2">
                    <a:lumMod val="60000"/>
                    <a:lumOff val="40000"/>
                  </a:schemeClr>
                </a:solidFill>
              </a:rPr>
              <a:t>UK Short </a:t>
            </a:r>
            <a:r>
              <a:rPr lang="en-GB" sz="1400" dirty="0">
                <a:solidFill>
                  <a:schemeClr val="tx2">
                    <a:lumMod val="60000"/>
                    <a:lumOff val="40000"/>
                  </a:schemeClr>
                </a:solidFill>
              </a:rPr>
              <a:t>term Car </a:t>
            </a:r>
            <a:r>
              <a:rPr lang="en-GB" sz="1400" dirty="0" smtClean="0">
                <a:solidFill>
                  <a:schemeClr val="tx2">
                    <a:lumMod val="60000"/>
                    <a:lumOff val="40000"/>
                  </a:schemeClr>
                </a:solidFill>
              </a:rPr>
              <a:t>hire </a:t>
            </a:r>
            <a:r>
              <a:rPr lang="en-GB" sz="1400" dirty="0">
                <a:solidFill>
                  <a:schemeClr val="tx2">
                    <a:lumMod val="60000"/>
                    <a:lumOff val="40000"/>
                  </a:schemeClr>
                </a:solidFill>
              </a:rPr>
              <a:t>(under 14 days) - Insurance for this should be taken out with the Car hire </a:t>
            </a:r>
            <a:r>
              <a:rPr lang="en-GB" sz="1400" dirty="0" smtClean="0">
                <a:solidFill>
                  <a:schemeClr val="tx2">
                    <a:lumMod val="60000"/>
                    <a:lumOff val="40000"/>
                  </a:schemeClr>
                </a:solidFill>
              </a:rPr>
              <a:t>Company.  The </a:t>
            </a:r>
            <a:r>
              <a:rPr lang="en-GB" sz="1400" dirty="0">
                <a:solidFill>
                  <a:schemeClr val="tx2">
                    <a:lumMod val="60000"/>
                    <a:lumOff val="40000"/>
                  </a:schemeClr>
                </a:solidFill>
              </a:rPr>
              <a:t>Department hiring the vehicle is responsible for ensuring this is in place. </a:t>
            </a:r>
            <a:endParaRPr lang="en-GB" sz="1400" dirty="0" smtClean="0">
              <a:solidFill>
                <a:srgbClr val="FF0000"/>
              </a:solidFill>
            </a:endParaRPr>
          </a:p>
          <a:p>
            <a:pPr>
              <a:buFont typeface="Wingdings" panose="05000000000000000000" pitchFamily="2" charset="2"/>
              <a:buChar char="Ø"/>
            </a:pPr>
            <a:r>
              <a:rPr lang="en-GB" sz="1400" dirty="0" smtClean="0">
                <a:solidFill>
                  <a:schemeClr val="tx2">
                    <a:lumMod val="60000"/>
                    <a:lumOff val="40000"/>
                  </a:schemeClr>
                </a:solidFill>
              </a:rPr>
              <a:t>When a </a:t>
            </a:r>
            <a:r>
              <a:rPr lang="en-GB" sz="1400" dirty="0">
                <a:solidFill>
                  <a:schemeClr val="tx2">
                    <a:lumMod val="60000"/>
                    <a:lumOff val="40000"/>
                  </a:schemeClr>
                </a:solidFill>
              </a:rPr>
              <a:t>vehicle is hired outside the </a:t>
            </a:r>
            <a:r>
              <a:rPr lang="en-GB" sz="1400" dirty="0" smtClean="0">
                <a:solidFill>
                  <a:schemeClr val="tx2">
                    <a:lumMod val="60000"/>
                    <a:lumOff val="40000"/>
                  </a:schemeClr>
                </a:solidFill>
              </a:rPr>
              <a:t>UK -</a:t>
            </a:r>
            <a:r>
              <a:rPr lang="en-GB" sz="1400" dirty="0">
                <a:solidFill>
                  <a:schemeClr val="tx2">
                    <a:lumMod val="60000"/>
                    <a:lumOff val="40000"/>
                  </a:schemeClr>
                </a:solidFill>
              </a:rPr>
              <a:t> Insurance for this should be taken out with the Car hire </a:t>
            </a:r>
            <a:r>
              <a:rPr lang="en-GB" sz="1400" dirty="0" smtClean="0">
                <a:solidFill>
                  <a:schemeClr val="tx2">
                    <a:lumMod val="60000"/>
                    <a:lumOff val="40000"/>
                  </a:schemeClr>
                </a:solidFill>
              </a:rPr>
              <a:t>Company.  The </a:t>
            </a:r>
            <a:r>
              <a:rPr lang="en-GB" sz="1400" dirty="0">
                <a:solidFill>
                  <a:schemeClr val="tx2">
                    <a:lumMod val="60000"/>
                    <a:lumOff val="40000"/>
                  </a:schemeClr>
                </a:solidFill>
              </a:rPr>
              <a:t>Department hiring the vehicle is responsible for ensuring this is in place. </a:t>
            </a:r>
          </a:p>
          <a:p>
            <a:pPr marL="0" indent="0">
              <a:buNone/>
            </a:pPr>
            <a:endParaRPr lang="en-GB" sz="1200" u="sng" dirty="0" smtClean="0">
              <a:solidFill>
                <a:schemeClr val="tx2">
                  <a:lumMod val="60000"/>
                  <a:lumOff val="40000"/>
                </a:schemeClr>
              </a:solidFill>
            </a:endParaRPr>
          </a:p>
          <a:p>
            <a:pPr marL="0" indent="0">
              <a:buNone/>
            </a:pPr>
            <a:r>
              <a:rPr lang="en-GB" sz="1800" b="1" dirty="0"/>
              <a:t>Goods in Transit</a:t>
            </a:r>
          </a:p>
          <a:p>
            <a:pPr marL="0" indent="0">
              <a:buNone/>
            </a:pPr>
            <a:r>
              <a:rPr lang="en-GB" sz="1200" dirty="0" smtClean="0"/>
              <a:t>  </a:t>
            </a:r>
            <a:endParaRPr lang="en-GB" sz="1200" dirty="0"/>
          </a:p>
          <a:p>
            <a:pPr>
              <a:buFont typeface="Wingdings" panose="05000000000000000000" pitchFamily="2" charset="2"/>
              <a:buChar char="Ø"/>
            </a:pPr>
            <a:r>
              <a:rPr lang="en-GB" sz="1400" dirty="0">
                <a:solidFill>
                  <a:schemeClr val="tx2">
                    <a:lumMod val="60000"/>
                    <a:lumOff val="40000"/>
                  </a:schemeClr>
                </a:solidFill>
              </a:rPr>
              <a:t>For equipment under £60,000 automatic cover is provided.  </a:t>
            </a:r>
          </a:p>
          <a:p>
            <a:pPr>
              <a:buFont typeface="Wingdings" panose="05000000000000000000" pitchFamily="2" charset="2"/>
              <a:buChar char="Ø"/>
            </a:pPr>
            <a:r>
              <a:rPr lang="en-GB" sz="1400" dirty="0">
                <a:solidFill>
                  <a:schemeClr val="tx2">
                    <a:lumMod val="60000"/>
                    <a:lumOff val="40000"/>
                  </a:schemeClr>
                </a:solidFill>
              </a:rPr>
              <a:t>For Goods over £60,000 please email the Insurance mail box with dates of movement, courier details, cost of all items and details of </a:t>
            </a:r>
            <a:r>
              <a:rPr lang="en-GB" sz="1400" dirty="0" smtClean="0">
                <a:solidFill>
                  <a:schemeClr val="tx2">
                    <a:lumMod val="60000"/>
                    <a:lumOff val="40000"/>
                  </a:schemeClr>
                </a:solidFill>
              </a:rPr>
              <a:t>packaging.  We will then contact our Insurer for the additional cover, the cost of this will be charged direct to the Department. </a:t>
            </a:r>
            <a:endParaRPr lang="en-GB" sz="1200" dirty="0"/>
          </a:p>
          <a:p>
            <a:pPr marL="0" indent="0">
              <a:buNone/>
            </a:pPr>
            <a:endParaRPr lang="en-GB" sz="1600" dirty="0"/>
          </a:p>
          <a:p>
            <a:endParaRPr lang="en-GB" sz="1200" dirty="0" smtClean="0"/>
          </a:p>
          <a:p>
            <a:pPr>
              <a:buFont typeface="Wingdings" panose="05000000000000000000" pitchFamily="2" charset="2"/>
              <a:buChar char="Ø"/>
            </a:pPr>
            <a:endParaRPr lang="en-GB" sz="1600" dirty="0" smtClean="0">
              <a:solidFill>
                <a:srgbClr val="FF0000"/>
              </a:solidFill>
            </a:endParaRPr>
          </a:p>
          <a:p>
            <a:pPr marL="0" indent="0">
              <a:buNone/>
            </a:pPr>
            <a:endParaRPr lang="en-GB" sz="1600" dirty="0">
              <a:solidFill>
                <a:srgbClr val="FF0000"/>
              </a:solidFill>
            </a:endParaRPr>
          </a:p>
          <a:p>
            <a:pPr marL="0" indent="0">
              <a:buNone/>
            </a:pPr>
            <a:endParaRPr lang="en-GB" sz="1600" dirty="0">
              <a:solidFill>
                <a:srgbClr val="FF0000"/>
              </a:solidFill>
            </a:endParaRPr>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29</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smtClean="0"/>
              <a:t>Key Points</a:t>
            </a:r>
            <a:endParaRPr lang="en-GB" sz="3200" b="1" dirty="0"/>
          </a:p>
        </p:txBody>
      </p:sp>
    </p:spTree>
    <p:extLst>
      <p:ext uri="{BB962C8B-B14F-4D97-AF65-F5344CB8AC3E}">
        <p14:creationId xmlns:p14="http://schemas.microsoft.com/office/powerpoint/2010/main" val="18438067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362989937"/>
              </p:ext>
            </p:extLst>
          </p:nvPr>
        </p:nvGraphicFramePr>
        <p:xfrm>
          <a:off x="457200" y="1773238"/>
          <a:ext cx="8229600" cy="43484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562957918"/>
                    </a:ext>
                  </a:extLst>
                </a:gridCol>
                <a:gridCol w="2743200">
                  <a:extLst>
                    <a:ext uri="{9D8B030D-6E8A-4147-A177-3AD203B41FA5}">
                      <a16:colId xmlns:a16="http://schemas.microsoft.com/office/drawing/2014/main" val="2706358413"/>
                    </a:ext>
                  </a:extLst>
                </a:gridCol>
                <a:gridCol w="2743200">
                  <a:extLst>
                    <a:ext uri="{9D8B030D-6E8A-4147-A177-3AD203B41FA5}">
                      <a16:colId xmlns:a16="http://schemas.microsoft.com/office/drawing/2014/main" val="4221860728"/>
                    </a:ext>
                  </a:extLst>
                </a:gridCol>
              </a:tblGrid>
              <a:tr h="370840">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3016576998"/>
                  </a:ext>
                </a:extLst>
              </a:tr>
              <a:tr h="370840">
                <a:tc>
                  <a:txBody>
                    <a:bodyPr/>
                    <a:lstStyle/>
                    <a:p>
                      <a:r>
                        <a:rPr lang="en-GB" dirty="0" smtClean="0"/>
                        <a:t>Welcome &amp; Introductions</a:t>
                      </a:r>
                      <a:endParaRPr lang="en-GB" dirty="0"/>
                    </a:p>
                  </a:txBody>
                  <a:tcPr/>
                </a:tc>
                <a:tc>
                  <a:txBody>
                    <a:bodyPr/>
                    <a:lstStyle/>
                    <a:p>
                      <a:r>
                        <a:rPr lang="en-GB" dirty="0" smtClean="0"/>
                        <a:t>Clare Urquhart</a:t>
                      </a:r>
                      <a:endParaRPr lang="en-GB" dirty="0"/>
                    </a:p>
                  </a:txBody>
                  <a:tcPr/>
                </a:tc>
                <a:tc>
                  <a:txBody>
                    <a:bodyPr/>
                    <a:lstStyle/>
                    <a:p>
                      <a:r>
                        <a:rPr lang="en-GB" dirty="0" smtClean="0"/>
                        <a:t>2.15 – 2.20</a:t>
                      </a:r>
                      <a:endParaRPr lang="en-GB" dirty="0"/>
                    </a:p>
                  </a:txBody>
                  <a:tcPr/>
                </a:tc>
                <a:extLst>
                  <a:ext uri="{0D108BD9-81ED-4DB2-BD59-A6C34878D82A}">
                    <a16:rowId xmlns:a16="http://schemas.microsoft.com/office/drawing/2014/main" val="2014580142"/>
                  </a:ext>
                </a:extLst>
              </a:tr>
              <a:tr h="370840">
                <a:tc>
                  <a:txBody>
                    <a:bodyPr/>
                    <a:lstStyle/>
                    <a:p>
                      <a:r>
                        <a:rPr lang="en-GB" dirty="0" smtClean="0"/>
                        <a:t>Procurement </a:t>
                      </a:r>
                      <a:endParaRPr lang="en-GB" dirty="0"/>
                    </a:p>
                  </a:txBody>
                  <a:tcPr/>
                </a:tc>
                <a:tc>
                  <a:txBody>
                    <a:bodyPr/>
                    <a:lstStyle/>
                    <a:p>
                      <a:r>
                        <a:rPr lang="en-GB" dirty="0" smtClean="0"/>
                        <a:t>Sharon Griffin &amp; Barry Allardice</a:t>
                      </a:r>
                      <a:endParaRPr lang="en-GB" dirty="0"/>
                    </a:p>
                  </a:txBody>
                  <a:tcPr/>
                </a:tc>
                <a:tc>
                  <a:txBody>
                    <a:bodyPr/>
                    <a:lstStyle/>
                    <a:p>
                      <a:r>
                        <a:rPr lang="en-GB" dirty="0" smtClean="0"/>
                        <a:t>2.20 – 2.35</a:t>
                      </a:r>
                      <a:endParaRPr lang="en-GB" dirty="0"/>
                    </a:p>
                  </a:txBody>
                  <a:tcPr/>
                </a:tc>
                <a:extLst>
                  <a:ext uri="{0D108BD9-81ED-4DB2-BD59-A6C34878D82A}">
                    <a16:rowId xmlns:a16="http://schemas.microsoft.com/office/drawing/2014/main" val="554042082"/>
                  </a:ext>
                </a:extLst>
              </a:tr>
              <a:tr h="370840">
                <a:tc>
                  <a:txBody>
                    <a:bodyPr/>
                    <a:lstStyle/>
                    <a:p>
                      <a:r>
                        <a:rPr lang="en-GB" dirty="0" smtClean="0"/>
                        <a:t>Research</a:t>
                      </a:r>
                      <a:endParaRPr lang="en-GB" dirty="0"/>
                    </a:p>
                  </a:txBody>
                  <a:tcPr/>
                </a:tc>
                <a:tc>
                  <a:txBody>
                    <a:bodyPr/>
                    <a:lstStyle/>
                    <a:p>
                      <a:r>
                        <a:rPr lang="en-GB" dirty="0" smtClean="0"/>
                        <a:t>Sandy Hall</a:t>
                      </a:r>
                      <a:endParaRPr lang="en-GB" dirty="0"/>
                    </a:p>
                  </a:txBody>
                  <a:tcPr/>
                </a:tc>
                <a:tc>
                  <a:txBody>
                    <a:bodyPr/>
                    <a:lstStyle/>
                    <a:p>
                      <a:r>
                        <a:rPr lang="en-GB" dirty="0" smtClean="0"/>
                        <a:t>2.35 – 2.50</a:t>
                      </a:r>
                      <a:endParaRPr lang="en-GB" dirty="0"/>
                    </a:p>
                  </a:txBody>
                  <a:tcPr/>
                </a:tc>
                <a:extLst>
                  <a:ext uri="{0D108BD9-81ED-4DB2-BD59-A6C34878D82A}">
                    <a16:rowId xmlns:a16="http://schemas.microsoft.com/office/drawing/2014/main" val="1575096033"/>
                  </a:ext>
                </a:extLst>
              </a:tr>
              <a:tr h="370840">
                <a:tc>
                  <a:txBody>
                    <a:bodyPr/>
                    <a:lstStyle/>
                    <a:p>
                      <a:r>
                        <a:rPr lang="en-GB" dirty="0" smtClean="0"/>
                        <a:t>Payroll &amp; Pensions</a:t>
                      </a:r>
                      <a:endParaRPr lang="en-GB" dirty="0"/>
                    </a:p>
                  </a:txBody>
                  <a:tcPr/>
                </a:tc>
                <a:tc>
                  <a:txBody>
                    <a:bodyPr/>
                    <a:lstStyle/>
                    <a:p>
                      <a:r>
                        <a:rPr lang="en-GB" dirty="0" smtClean="0"/>
                        <a:t>Clare Urquhart</a:t>
                      </a:r>
                      <a:endParaRPr lang="en-GB" dirty="0"/>
                    </a:p>
                  </a:txBody>
                  <a:tcPr/>
                </a:tc>
                <a:tc>
                  <a:txBody>
                    <a:bodyPr/>
                    <a:lstStyle/>
                    <a:p>
                      <a:r>
                        <a:rPr lang="en-GB" dirty="0" smtClean="0"/>
                        <a:t>2.50 – 3.00</a:t>
                      </a:r>
                      <a:endParaRPr lang="en-GB" dirty="0"/>
                    </a:p>
                  </a:txBody>
                  <a:tcPr/>
                </a:tc>
                <a:extLst>
                  <a:ext uri="{0D108BD9-81ED-4DB2-BD59-A6C34878D82A}">
                    <a16:rowId xmlns:a16="http://schemas.microsoft.com/office/drawing/2014/main" val="1264458933"/>
                  </a:ext>
                </a:extLst>
              </a:tr>
              <a:tr h="370840">
                <a:tc>
                  <a:txBody>
                    <a:bodyPr/>
                    <a:lstStyle/>
                    <a:p>
                      <a:r>
                        <a:rPr lang="en-GB" dirty="0" smtClean="0"/>
                        <a:t>VAT</a:t>
                      </a:r>
                      <a:endParaRPr lang="en-GB" dirty="0"/>
                    </a:p>
                  </a:txBody>
                  <a:tcPr/>
                </a:tc>
                <a:tc>
                  <a:txBody>
                    <a:bodyPr/>
                    <a:lstStyle/>
                    <a:p>
                      <a:r>
                        <a:rPr lang="en-GB" dirty="0" smtClean="0"/>
                        <a:t>Jude Billcliffe</a:t>
                      </a:r>
                      <a:endParaRPr lang="en-GB" dirty="0"/>
                    </a:p>
                  </a:txBody>
                  <a:tcPr/>
                </a:tc>
                <a:tc>
                  <a:txBody>
                    <a:bodyPr/>
                    <a:lstStyle/>
                    <a:p>
                      <a:r>
                        <a:rPr lang="en-GB" dirty="0" smtClean="0"/>
                        <a:t>3.00 – 3.10</a:t>
                      </a:r>
                      <a:endParaRPr lang="en-GB" dirty="0"/>
                    </a:p>
                  </a:txBody>
                  <a:tcPr/>
                </a:tc>
                <a:extLst>
                  <a:ext uri="{0D108BD9-81ED-4DB2-BD59-A6C34878D82A}">
                    <a16:rowId xmlns:a16="http://schemas.microsoft.com/office/drawing/2014/main" val="268545259"/>
                  </a:ext>
                </a:extLst>
              </a:tr>
              <a:tr h="370840">
                <a:tc>
                  <a:txBody>
                    <a:bodyPr/>
                    <a:lstStyle/>
                    <a:p>
                      <a:r>
                        <a:rPr lang="en-GB" dirty="0" smtClean="0"/>
                        <a:t>Insurance</a:t>
                      </a:r>
                      <a:endParaRPr lang="en-GB" dirty="0"/>
                    </a:p>
                  </a:txBody>
                  <a:tcPr/>
                </a:tc>
                <a:tc>
                  <a:txBody>
                    <a:bodyPr/>
                    <a:lstStyle/>
                    <a:p>
                      <a:r>
                        <a:rPr lang="en-GB" dirty="0" smtClean="0"/>
                        <a:t>Jude Billcliffe</a:t>
                      </a:r>
                      <a:endParaRPr lang="en-GB" dirty="0"/>
                    </a:p>
                  </a:txBody>
                  <a:tcPr/>
                </a:tc>
                <a:tc>
                  <a:txBody>
                    <a:bodyPr/>
                    <a:lstStyle/>
                    <a:p>
                      <a:r>
                        <a:rPr lang="en-GB" dirty="0" smtClean="0"/>
                        <a:t>3.10 – 3.20</a:t>
                      </a:r>
                      <a:endParaRPr lang="en-GB" dirty="0"/>
                    </a:p>
                  </a:txBody>
                  <a:tcPr/>
                </a:tc>
                <a:extLst>
                  <a:ext uri="{0D108BD9-81ED-4DB2-BD59-A6C34878D82A}">
                    <a16:rowId xmlns:a16="http://schemas.microsoft.com/office/drawing/2014/main" val="4278701879"/>
                  </a:ext>
                </a:extLst>
              </a:tr>
              <a:tr h="370840">
                <a:tc>
                  <a:txBody>
                    <a:bodyPr/>
                    <a:lstStyle/>
                    <a:p>
                      <a:r>
                        <a:rPr lang="en-GB" dirty="0" smtClean="0"/>
                        <a:t>FMS</a:t>
                      </a:r>
                      <a:endParaRPr lang="en-GB" dirty="0"/>
                    </a:p>
                  </a:txBody>
                  <a:tcPr/>
                </a:tc>
                <a:tc>
                  <a:txBody>
                    <a:bodyPr/>
                    <a:lstStyle/>
                    <a:p>
                      <a:r>
                        <a:rPr lang="en-GB" dirty="0" smtClean="0"/>
                        <a:t>Clare Urquhart</a:t>
                      </a:r>
                      <a:endParaRPr lang="en-GB" dirty="0"/>
                    </a:p>
                  </a:txBody>
                  <a:tcPr/>
                </a:tc>
                <a:tc>
                  <a:txBody>
                    <a:bodyPr/>
                    <a:lstStyle/>
                    <a:p>
                      <a:r>
                        <a:rPr lang="en-GB" dirty="0" smtClean="0"/>
                        <a:t>3.20 – 3.30</a:t>
                      </a:r>
                      <a:endParaRPr lang="en-GB" dirty="0"/>
                    </a:p>
                  </a:txBody>
                  <a:tcPr/>
                </a:tc>
                <a:extLst>
                  <a:ext uri="{0D108BD9-81ED-4DB2-BD59-A6C34878D82A}">
                    <a16:rowId xmlns:a16="http://schemas.microsoft.com/office/drawing/2014/main" val="2130057222"/>
                  </a:ext>
                </a:extLst>
              </a:tr>
              <a:tr h="370840">
                <a:tc>
                  <a:txBody>
                    <a:bodyPr/>
                    <a:lstStyle/>
                    <a:p>
                      <a:r>
                        <a:rPr lang="en-GB" dirty="0" smtClean="0"/>
                        <a:t>Finance Helpdesk</a:t>
                      </a:r>
                      <a:endParaRPr lang="en-GB" dirty="0"/>
                    </a:p>
                  </a:txBody>
                  <a:tcPr/>
                </a:tc>
                <a:tc>
                  <a:txBody>
                    <a:bodyPr/>
                    <a:lstStyle/>
                    <a:p>
                      <a:r>
                        <a:rPr lang="en-GB" dirty="0" smtClean="0"/>
                        <a:t>Kirsty Ashley- Smith</a:t>
                      </a:r>
                      <a:endParaRPr lang="en-GB" dirty="0"/>
                    </a:p>
                  </a:txBody>
                  <a:tcPr/>
                </a:tc>
                <a:tc>
                  <a:txBody>
                    <a:bodyPr/>
                    <a:lstStyle/>
                    <a:p>
                      <a:r>
                        <a:rPr lang="en-GB" dirty="0" smtClean="0"/>
                        <a:t>3.30 – 3.45</a:t>
                      </a:r>
                      <a:endParaRPr lang="en-GB" dirty="0"/>
                    </a:p>
                  </a:txBody>
                  <a:tcPr/>
                </a:tc>
                <a:extLst>
                  <a:ext uri="{0D108BD9-81ED-4DB2-BD59-A6C34878D82A}">
                    <a16:rowId xmlns:a16="http://schemas.microsoft.com/office/drawing/2014/main" val="2429422434"/>
                  </a:ext>
                </a:extLst>
              </a:tr>
              <a:tr h="370840">
                <a:tc>
                  <a:txBody>
                    <a:bodyPr/>
                    <a:lstStyle/>
                    <a:p>
                      <a:r>
                        <a:rPr lang="en-GB" dirty="0" smtClean="0"/>
                        <a:t>Finance Training </a:t>
                      </a:r>
                      <a:endParaRPr lang="en-GB" dirty="0"/>
                    </a:p>
                  </a:txBody>
                  <a:tcPr/>
                </a:tc>
                <a:tc>
                  <a:txBody>
                    <a:bodyPr/>
                    <a:lstStyle/>
                    <a:p>
                      <a:r>
                        <a:rPr lang="en-GB" dirty="0" smtClean="0"/>
                        <a:t>Claire Collins</a:t>
                      </a:r>
                      <a:endParaRPr lang="en-GB" dirty="0"/>
                    </a:p>
                  </a:txBody>
                  <a:tcPr/>
                </a:tc>
                <a:tc>
                  <a:txBody>
                    <a:bodyPr/>
                    <a:lstStyle/>
                    <a:p>
                      <a:r>
                        <a:rPr lang="en-GB" dirty="0" smtClean="0"/>
                        <a:t>3.45- 4.00</a:t>
                      </a:r>
                      <a:endParaRPr lang="en-GB" dirty="0"/>
                    </a:p>
                  </a:txBody>
                  <a:tcPr/>
                </a:tc>
                <a:extLst>
                  <a:ext uri="{0D108BD9-81ED-4DB2-BD59-A6C34878D82A}">
                    <a16:rowId xmlns:a16="http://schemas.microsoft.com/office/drawing/2014/main" val="1921993431"/>
                  </a:ext>
                </a:extLst>
              </a:tr>
              <a:tr h="370840">
                <a:tc>
                  <a:txBody>
                    <a:bodyPr/>
                    <a:lstStyle/>
                    <a:p>
                      <a:r>
                        <a:rPr lang="en-GB" dirty="0" smtClean="0"/>
                        <a:t>Q&amp;A</a:t>
                      </a:r>
                      <a:endParaRPr lang="en-GB" dirty="0"/>
                    </a:p>
                  </a:txBody>
                  <a:tcPr/>
                </a:tc>
                <a:tc>
                  <a:txBody>
                    <a:bodyPr/>
                    <a:lstStyle/>
                    <a:p>
                      <a:r>
                        <a:rPr lang="en-GB" dirty="0" smtClean="0"/>
                        <a:t>All</a:t>
                      </a:r>
                      <a:endParaRPr lang="en-GB" dirty="0"/>
                    </a:p>
                  </a:txBody>
                  <a:tcPr/>
                </a:tc>
                <a:tc>
                  <a:txBody>
                    <a:bodyPr/>
                    <a:lstStyle/>
                    <a:p>
                      <a:r>
                        <a:rPr lang="en-GB" dirty="0" smtClean="0"/>
                        <a:t>4.00- 4.15</a:t>
                      </a:r>
                      <a:endParaRPr lang="en-GB" dirty="0"/>
                    </a:p>
                  </a:txBody>
                  <a:tcPr/>
                </a:tc>
                <a:extLst>
                  <a:ext uri="{0D108BD9-81ED-4DB2-BD59-A6C34878D82A}">
                    <a16:rowId xmlns:a16="http://schemas.microsoft.com/office/drawing/2014/main" val="488952784"/>
                  </a:ext>
                </a:extLst>
              </a:tr>
            </a:tbl>
          </a:graphicData>
        </a:graphic>
      </p:graphicFrame>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a:t>
            </a:fld>
            <a:endParaRPr lang="en-GB">
              <a:solidFill>
                <a:prstClr val="black">
                  <a:tint val="75000"/>
                </a:prstClr>
              </a:solidFill>
            </a:endParaRPr>
          </a:p>
        </p:txBody>
      </p:sp>
      <p:sp>
        <p:nvSpPr>
          <p:cNvPr id="5" name="Title 4"/>
          <p:cNvSpPr>
            <a:spLocks noGrp="1"/>
          </p:cNvSpPr>
          <p:nvPr>
            <p:ph type="ctrTitle"/>
          </p:nvPr>
        </p:nvSpPr>
        <p:spPr/>
        <p:txBody>
          <a:bodyPr/>
          <a:lstStyle/>
          <a:p>
            <a:r>
              <a:rPr lang="en-GB" b="1" dirty="0" smtClean="0"/>
              <a:t>			Agenda</a:t>
            </a:r>
            <a:endParaRPr lang="en-GB" b="1" dirty="0"/>
          </a:p>
        </p:txBody>
      </p:sp>
      <p:pic>
        <p:nvPicPr>
          <p:cNvPr id="7" name="Picture 6" descr="Imaginatura: Troupe Literaria: Reseñas de cine | Activida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71273"/>
            <a:ext cx="1944216" cy="1601543"/>
          </a:xfrm>
          <a:prstGeom prst="rect">
            <a:avLst/>
          </a:prstGeom>
        </p:spPr>
      </p:pic>
    </p:spTree>
    <p:extLst>
      <p:ext uri="{BB962C8B-B14F-4D97-AF65-F5344CB8AC3E}">
        <p14:creationId xmlns:p14="http://schemas.microsoft.com/office/powerpoint/2010/main" val="30388486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99592" y="301990"/>
            <a:ext cx="6314548" cy="1370570"/>
          </a:xfrm>
          <a:prstGeom prst="rect">
            <a:avLst/>
          </a:prstGeom>
        </p:spPr>
        <p:txBody>
          <a:bodyPr anchor="b"/>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endParaRPr lang="en-GB" sz="3323" dirty="0">
              <a:solidFill>
                <a:prstClr val="black"/>
              </a:solidFill>
            </a:endParaRPr>
          </a:p>
        </p:txBody>
      </p:sp>
      <p:sp>
        <p:nvSpPr>
          <p:cNvPr id="3" name="Content Placeholder 2"/>
          <p:cNvSpPr txBox="1">
            <a:spLocks/>
          </p:cNvSpPr>
          <p:nvPr/>
        </p:nvSpPr>
        <p:spPr>
          <a:xfrm>
            <a:off x="650631" y="2099623"/>
            <a:ext cx="7843036" cy="4054603"/>
          </a:xfrm>
          <a:prstGeom prst="rect">
            <a:avLst/>
          </a:prstGeom>
        </p:spPr>
        <p:txBody>
          <a:bodyPr vert="horz" lIns="84406" tIns="42203" rIns="84406" bIns="42203"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54"/>
              </a:spcBef>
              <a:buNone/>
            </a:pPr>
            <a:endParaRPr lang="en-GB" sz="2585" dirty="0">
              <a:solidFill>
                <a:prstClr val="black"/>
              </a:solidFill>
            </a:endParaRPr>
          </a:p>
        </p:txBody>
      </p:sp>
      <p:sp>
        <p:nvSpPr>
          <p:cNvPr id="8" name="Content Placeholder 7"/>
          <p:cNvSpPr>
            <a:spLocks noGrp="1"/>
          </p:cNvSpPr>
          <p:nvPr>
            <p:ph idx="1"/>
          </p:nvPr>
        </p:nvSpPr>
        <p:spPr>
          <a:xfrm>
            <a:off x="492515" y="1672560"/>
            <a:ext cx="8229600" cy="4407521"/>
          </a:xfrm>
        </p:spPr>
        <p:txBody>
          <a:bodyPr>
            <a:normAutofit/>
          </a:bodyPr>
          <a:lstStyle/>
          <a:p>
            <a:pPr marL="0" indent="0">
              <a:buNone/>
            </a:pPr>
            <a:r>
              <a:rPr lang="en-GB" sz="1800" b="1" dirty="0"/>
              <a:t>More detailed </a:t>
            </a:r>
            <a:r>
              <a:rPr lang="en-GB" sz="1800" b="1" dirty="0" smtClean="0"/>
              <a:t>Insurance information </a:t>
            </a:r>
            <a:r>
              <a:rPr lang="en-GB" sz="1800" b="1" dirty="0"/>
              <a:t>can be accessed </a:t>
            </a:r>
            <a:r>
              <a:rPr lang="en-GB" sz="1800" b="1" dirty="0" smtClean="0"/>
              <a:t>by </a:t>
            </a:r>
            <a:r>
              <a:rPr lang="en-GB" sz="1800" b="1" dirty="0"/>
              <a:t>following the link below: </a:t>
            </a:r>
            <a:r>
              <a:rPr lang="en-GB" sz="1400" u="sng" dirty="0" smtClean="0">
                <a:hlinkClick r:id="rId3"/>
              </a:rPr>
              <a:t>https</a:t>
            </a:r>
            <a:r>
              <a:rPr lang="en-GB" sz="1400" u="sng" dirty="0">
                <a:hlinkClick r:id="rId3"/>
              </a:rPr>
              <a:t>://www.strath.ac.uk/professionalservices/finance/informationforstaff</a:t>
            </a:r>
            <a:r>
              <a:rPr lang="en-GB" sz="1400" u="sng" dirty="0" smtClean="0">
                <a:hlinkClick r:id="rId3"/>
              </a:rPr>
              <a:t>/</a:t>
            </a:r>
            <a:endParaRPr lang="en-GB" sz="1400" u="sng" dirty="0" smtClean="0"/>
          </a:p>
          <a:p>
            <a:pPr marL="0" indent="0">
              <a:buNone/>
            </a:pPr>
            <a:endParaRPr lang="en-GB" sz="1100" u="sng" dirty="0" smtClean="0"/>
          </a:p>
          <a:p>
            <a:pPr marL="0" indent="0">
              <a:buNone/>
            </a:pPr>
            <a:r>
              <a:rPr lang="en-GB" sz="1200" dirty="0" smtClean="0"/>
              <a:t>Or log in from our Home page - choose </a:t>
            </a:r>
            <a:r>
              <a:rPr lang="en-GB" sz="1200" b="1" i="1" dirty="0" smtClean="0"/>
              <a:t>Professional Services/Finance Directorate/Information for Staff </a:t>
            </a:r>
            <a:r>
              <a:rPr lang="en-GB" sz="1200" dirty="0" smtClean="0"/>
              <a:t>then click on Insurance.</a:t>
            </a:r>
          </a:p>
          <a:p>
            <a:pPr marL="0" indent="0">
              <a:buNone/>
            </a:pPr>
            <a:endParaRPr lang="en-GB" sz="1200" dirty="0"/>
          </a:p>
          <a:p>
            <a:pPr marL="0" indent="0">
              <a:buNone/>
            </a:pPr>
            <a:endParaRPr lang="en-GB" dirty="0"/>
          </a:p>
        </p:txBody>
      </p:sp>
      <p:sp>
        <p:nvSpPr>
          <p:cNvPr id="7" name="Title 6"/>
          <p:cNvSpPr>
            <a:spLocks noGrp="1"/>
          </p:cNvSpPr>
          <p:nvPr>
            <p:ph type="ctrTitle"/>
          </p:nvPr>
        </p:nvSpPr>
        <p:spPr>
          <a:xfrm>
            <a:off x="467544" y="227844"/>
            <a:ext cx="8208912" cy="752883"/>
          </a:xfrm>
        </p:spPr>
        <p:txBody>
          <a:bodyPr/>
          <a:lstStyle/>
          <a:p>
            <a:r>
              <a:rPr lang="en-GB" sz="3200" b="1" dirty="0" smtClean="0"/>
              <a:t>Where to find Insurance guidance</a:t>
            </a:r>
            <a:endParaRPr lang="en-GB" sz="3200" b="1" dirty="0"/>
          </a:p>
        </p:txBody>
      </p:sp>
      <p:pic>
        <p:nvPicPr>
          <p:cNvPr id="6" name="Picture 5"/>
          <p:cNvPicPr>
            <a:picLocks noChangeAspect="1"/>
          </p:cNvPicPr>
          <p:nvPr/>
        </p:nvPicPr>
        <p:blipFill>
          <a:blip r:embed="rId4"/>
          <a:stretch>
            <a:fillRect/>
          </a:stretch>
        </p:blipFill>
        <p:spPr>
          <a:xfrm>
            <a:off x="650631" y="2887872"/>
            <a:ext cx="6300593" cy="3229282"/>
          </a:xfrm>
          <a:prstGeom prst="rect">
            <a:avLst/>
          </a:prstGeom>
        </p:spPr>
      </p:pic>
    </p:spTree>
    <p:extLst>
      <p:ext uri="{BB962C8B-B14F-4D97-AF65-F5344CB8AC3E}">
        <p14:creationId xmlns:p14="http://schemas.microsoft.com/office/powerpoint/2010/main" val="186885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5576" y="295442"/>
            <a:ext cx="6314548" cy="1370570"/>
          </a:xfrm>
          <a:prstGeom prst="rect">
            <a:avLst/>
          </a:prstGeom>
        </p:spPr>
        <p:txBody>
          <a:bodyPr anchor="b"/>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endParaRPr lang="en-GB" sz="3323" dirty="0">
              <a:solidFill>
                <a:prstClr val="black"/>
              </a:solidFill>
            </a:endParaRPr>
          </a:p>
        </p:txBody>
      </p:sp>
      <p:sp>
        <p:nvSpPr>
          <p:cNvPr id="3" name="Content Placeholder 2"/>
          <p:cNvSpPr txBox="1">
            <a:spLocks/>
          </p:cNvSpPr>
          <p:nvPr/>
        </p:nvSpPr>
        <p:spPr>
          <a:xfrm>
            <a:off x="650631" y="2099623"/>
            <a:ext cx="7843036" cy="4054603"/>
          </a:xfrm>
          <a:prstGeom prst="rect">
            <a:avLst/>
          </a:prstGeom>
        </p:spPr>
        <p:txBody>
          <a:bodyPr vert="horz" lIns="84406" tIns="42203" rIns="84406" bIns="42203"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54"/>
              </a:spcBef>
              <a:buNone/>
            </a:pPr>
            <a:endParaRPr lang="en-GB" sz="2585" dirty="0">
              <a:solidFill>
                <a:prstClr val="black"/>
              </a:solidFill>
            </a:endParaRPr>
          </a:p>
        </p:txBody>
      </p:sp>
      <p:sp>
        <p:nvSpPr>
          <p:cNvPr id="8" name="Content Placeholder 7"/>
          <p:cNvSpPr>
            <a:spLocks noGrp="1"/>
          </p:cNvSpPr>
          <p:nvPr>
            <p:ph idx="1"/>
          </p:nvPr>
        </p:nvSpPr>
        <p:spPr>
          <a:xfrm>
            <a:off x="492515" y="1556792"/>
            <a:ext cx="8229600" cy="4556625"/>
          </a:xfrm>
        </p:spPr>
        <p:txBody>
          <a:bodyPr>
            <a:normAutofit/>
          </a:bodyPr>
          <a:lstStyle/>
          <a:p>
            <a:pPr marL="0" indent="0">
              <a:buNone/>
            </a:pPr>
            <a:r>
              <a:rPr lang="en-GB" sz="1200" dirty="0" smtClean="0"/>
              <a:t>Here you can choose which Insurance you want Guidance on and click on the link in </a:t>
            </a:r>
            <a:r>
              <a:rPr lang="en-GB" sz="1200" b="1" i="1" dirty="0" smtClean="0">
                <a:solidFill>
                  <a:schemeClr val="tx2">
                    <a:lumMod val="60000"/>
                    <a:lumOff val="40000"/>
                  </a:schemeClr>
                </a:solidFill>
              </a:rPr>
              <a:t>BLUE</a:t>
            </a:r>
          </a:p>
          <a:p>
            <a:pPr marL="0" indent="0">
              <a:buNone/>
            </a:pPr>
            <a:endParaRPr lang="en-GB" sz="1200" b="1" dirty="0"/>
          </a:p>
          <a:p>
            <a:pPr marL="0" indent="0">
              <a:buNone/>
            </a:pPr>
            <a:endParaRPr lang="en-GB" dirty="0"/>
          </a:p>
        </p:txBody>
      </p:sp>
      <p:sp>
        <p:nvSpPr>
          <p:cNvPr id="7" name="Title 6"/>
          <p:cNvSpPr>
            <a:spLocks noGrp="1"/>
          </p:cNvSpPr>
          <p:nvPr>
            <p:ph type="ctrTitle"/>
          </p:nvPr>
        </p:nvSpPr>
        <p:spPr>
          <a:xfrm>
            <a:off x="467544" y="227844"/>
            <a:ext cx="8208912" cy="752883"/>
          </a:xfrm>
        </p:spPr>
        <p:txBody>
          <a:bodyPr/>
          <a:lstStyle/>
          <a:p>
            <a:r>
              <a:rPr lang="en-GB" sz="3200" b="1" dirty="0" smtClean="0"/>
              <a:t>Where to find Guidance</a:t>
            </a:r>
            <a:endParaRPr lang="en-GB" sz="3200" b="1" dirty="0"/>
          </a:p>
        </p:txBody>
      </p:sp>
      <p:pic>
        <p:nvPicPr>
          <p:cNvPr id="4" name="Picture 3"/>
          <p:cNvPicPr>
            <a:picLocks noChangeAspect="1"/>
          </p:cNvPicPr>
          <p:nvPr/>
        </p:nvPicPr>
        <p:blipFill>
          <a:blip r:embed="rId3"/>
          <a:stretch>
            <a:fillRect/>
          </a:stretch>
        </p:blipFill>
        <p:spPr>
          <a:xfrm>
            <a:off x="545474" y="1918970"/>
            <a:ext cx="6734751" cy="4235256"/>
          </a:xfrm>
          <a:prstGeom prst="rect">
            <a:avLst/>
          </a:prstGeom>
        </p:spPr>
      </p:pic>
    </p:spTree>
    <p:extLst>
      <p:ext uri="{BB962C8B-B14F-4D97-AF65-F5344CB8AC3E}">
        <p14:creationId xmlns:p14="http://schemas.microsoft.com/office/powerpoint/2010/main" val="347629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5576" y="295442"/>
            <a:ext cx="6314548" cy="1370570"/>
          </a:xfrm>
          <a:prstGeom prst="rect">
            <a:avLst/>
          </a:prstGeom>
        </p:spPr>
        <p:txBody>
          <a:bodyPr anchor="b"/>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endParaRPr lang="en-GB" sz="3323" dirty="0">
              <a:solidFill>
                <a:prstClr val="black"/>
              </a:solidFill>
            </a:endParaRPr>
          </a:p>
        </p:txBody>
      </p:sp>
      <p:sp>
        <p:nvSpPr>
          <p:cNvPr id="3" name="Content Placeholder 2"/>
          <p:cNvSpPr txBox="1">
            <a:spLocks/>
          </p:cNvSpPr>
          <p:nvPr/>
        </p:nvSpPr>
        <p:spPr>
          <a:xfrm>
            <a:off x="650631" y="2099623"/>
            <a:ext cx="7843036" cy="4054603"/>
          </a:xfrm>
          <a:prstGeom prst="rect">
            <a:avLst/>
          </a:prstGeom>
        </p:spPr>
        <p:txBody>
          <a:bodyPr vert="horz" lIns="84406" tIns="42203" rIns="84406" bIns="42203"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54"/>
              </a:spcBef>
              <a:buNone/>
            </a:pPr>
            <a:endParaRPr lang="en-GB" sz="2585" dirty="0">
              <a:solidFill>
                <a:prstClr val="black"/>
              </a:solidFill>
            </a:endParaRPr>
          </a:p>
        </p:txBody>
      </p:sp>
      <p:sp>
        <p:nvSpPr>
          <p:cNvPr id="8" name="Content Placeholder 7"/>
          <p:cNvSpPr>
            <a:spLocks noGrp="1"/>
          </p:cNvSpPr>
          <p:nvPr>
            <p:ph idx="1"/>
          </p:nvPr>
        </p:nvSpPr>
        <p:spPr>
          <a:xfrm>
            <a:off x="492515" y="1556792"/>
            <a:ext cx="8229600" cy="4523289"/>
          </a:xfrm>
        </p:spPr>
        <p:txBody>
          <a:bodyPr>
            <a:normAutofit/>
          </a:bodyPr>
          <a:lstStyle/>
          <a:p>
            <a:pPr marL="0" indent="0">
              <a:buNone/>
            </a:pPr>
            <a:endParaRPr lang="en-GB" sz="1200" b="1"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sz="1200" dirty="0" smtClean="0"/>
          </a:p>
        </p:txBody>
      </p:sp>
      <p:sp>
        <p:nvSpPr>
          <p:cNvPr id="7" name="Title 6"/>
          <p:cNvSpPr>
            <a:spLocks noGrp="1"/>
          </p:cNvSpPr>
          <p:nvPr>
            <p:ph type="ctrTitle"/>
          </p:nvPr>
        </p:nvSpPr>
        <p:spPr>
          <a:xfrm>
            <a:off x="467544" y="227844"/>
            <a:ext cx="8208912" cy="752883"/>
          </a:xfrm>
        </p:spPr>
        <p:txBody>
          <a:bodyPr/>
          <a:lstStyle/>
          <a:p>
            <a:r>
              <a:rPr lang="en-GB" sz="3200" b="1" dirty="0" smtClean="0"/>
              <a:t>Where to find Guidance</a:t>
            </a:r>
            <a:endParaRPr lang="en-GB" sz="3200" b="1" dirty="0"/>
          </a:p>
        </p:txBody>
      </p:sp>
      <p:pic>
        <p:nvPicPr>
          <p:cNvPr id="4" name="Picture 3"/>
          <p:cNvPicPr>
            <a:picLocks noChangeAspect="1"/>
          </p:cNvPicPr>
          <p:nvPr/>
        </p:nvPicPr>
        <p:blipFill>
          <a:blip r:embed="rId3"/>
          <a:stretch>
            <a:fillRect/>
          </a:stretch>
        </p:blipFill>
        <p:spPr>
          <a:xfrm>
            <a:off x="559366" y="2242076"/>
            <a:ext cx="5884842" cy="3995235"/>
          </a:xfrm>
          <a:prstGeom prst="rect">
            <a:avLst/>
          </a:prstGeom>
        </p:spPr>
      </p:pic>
    </p:spTree>
    <p:extLst>
      <p:ext uri="{BB962C8B-B14F-4D97-AF65-F5344CB8AC3E}">
        <p14:creationId xmlns:p14="http://schemas.microsoft.com/office/powerpoint/2010/main" val="1757990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a:bodyPr>
          <a:lstStyle/>
          <a:p>
            <a:pPr marL="0" indent="0">
              <a:buNone/>
            </a:pPr>
            <a:r>
              <a:rPr lang="en-GB" sz="2100" b="1" dirty="0" smtClean="0"/>
              <a:t>Key Contacts</a:t>
            </a:r>
          </a:p>
          <a:p>
            <a:pPr marL="0" indent="0">
              <a:buNone/>
            </a:pPr>
            <a:endParaRPr lang="en-GB" sz="2300" b="1" u="sng" dirty="0" smtClean="0"/>
          </a:p>
          <a:p>
            <a:pPr>
              <a:buFont typeface="Wingdings" panose="05000000000000000000" pitchFamily="2" charset="2"/>
              <a:buChar char="Ø"/>
            </a:pPr>
            <a:r>
              <a:rPr lang="en-GB" sz="1400" dirty="0"/>
              <a:t>If you don’t find an answer to your </a:t>
            </a:r>
            <a:r>
              <a:rPr lang="en-GB" sz="1400" dirty="0" smtClean="0"/>
              <a:t>question from </a:t>
            </a:r>
            <a:r>
              <a:rPr lang="en-GB" sz="1400" dirty="0"/>
              <a:t>any of the </a:t>
            </a:r>
            <a:r>
              <a:rPr lang="en-GB" sz="1400" dirty="0" smtClean="0"/>
              <a:t>available guidance </a:t>
            </a:r>
            <a:r>
              <a:rPr lang="en-GB" sz="1400" dirty="0"/>
              <a:t>then please send an email with your question/query to the </a:t>
            </a:r>
            <a:r>
              <a:rPr lang="en-GB" sz="1400" dirty="0" smtClean="0"/>
              <a:t>Insurance </a:t>
            </a:r>
            <a:r>
              <a:rPr lang="en-GB" sz="1400" dirty="0"/>
              <a:t>mailbox</a:t>
            </a:r>
            <a:r>
              <a:rPr lang="en-GB" sz="1400" dirty="0" smtClean="0"/>
              <a:t>:</a:t>
            </a:r>
          </a:p>
          <a:p>
            <a:pPr>
              <a:buFont typeface="Wingdings" panose="05000000000000000000" pitchFamily="2" charset="2"/>
              <a:buChar char="Ø"/>
            </a:pPr>
            <a:endParaRPr lang="en-GB" sz="1400" dirty="0"/>
          </a:p>
          <a:p>
            <a:pPr marL="0" indent="0" algn="ctr">
              <a:buNone/>
            </a:pPr>
            <a:r>
              <a:rPr lang="en-GB" sz="1800" u="sng" dirty="0" smtClean="0">
                <a:solidFill>
                  <a:schemeClr val="tx2">
                    <a:lumMod val="60000"/>
                    <a:lumOff val="40000"/>
                  </a:schemeClr>
                </a:solidFill>
                <a:hlinkClick r:id="rId3"/>
              </a:rPr>
              <a:t>Insurance-services@strath.ac.uk</a:t>
            </a:r>
            <a:endParaRPr lang="en-GB" sz="1800" u="sng" dirty="0" smtClean="0">
              <a:solidFill>
                <a:schemeClr val="tx2">
                  <a:lumMod val="60000"/>
                  <a:lumOff val="40000"/>
                </a:schemeClr>
              </a:solidFill>
            </a:endParaRPr>
          </a:p>
          <a:p>
            <a:pPr marL="0" indent="0">
              <a:buNone/>
            </a:pPr>
            <a:endParaRPr lang="en-GB" sz="1400" u="sng" dirty="0" smtClean="0">
              <a:solidFill>
                <a:schemeClr val="tx2">
                  <a:lumMod val="60000"/>
                  <a:lumOff val="40000"/>
                </a:schemeClr>
              </a:solidFill>
            </a:endParaRPr>
          </a:p>
          <a:p>
            <a:pPr>
              <a:buFont typeface="Wingdings" panose="05000000000000000000" pitchFamily="2" charset="2"/>
              <a:buChar char="Ø"/>
            </a:pPr>
            <a:r>
              <a:rPr lang="en-GB" sz="1400" dirty="0" smtClean="0"/>
              <a:t>Please email all claim details to the above mailbox and you will </a:t>
            </a:r>
            <a:r>
              <a:rPr lang="en-GB" sz="1400" dirty="0"/>
              <a:t>receive </a:t>
            </a:r>
            <a:r>
              <a:rPr lang="en-GB" sz="1400" dirty="0" smtClean="0"/>
              <a:t>a response from a member of the Insurance team Gillian </a:t>
            </a:r>
            <a:r>
              <a:rPr lang="en-GB" sz="1400" dirty="0"/>
              <a:t>MacDougall, Adam Greer or </a:t>
            </a:r>
            <a:r>
              <a:rPr lang="en-GB" sz="1400" dirty="0" smtClean="0"/>
              <a:t>Jude Billcliffe.</a:t>
            </a:r>
          </a:p>
          <a:p>
            <a:pPr marL="0" indent="0">
              <a:buNone/>
            </a:pPr>
            <a:endParaRPr lang="en-GB" sz="1400" dirty="0" smtClean="0"/>
          </a:p>
          <a:p>
            <a:pPr marL="0" indent="0">
              <a:buNone/>
            </a:pPr>
            <a:endParaRPr lang="en-GB" sz="1400" dirty="0"/>
          </a:p>
          <a:p>
            <a:pPr>
              <a:buFont typeface="Wingdings" panose="05000000000000000000" pitchFamily="2" charset="2"/>
              <a:buChar char="Ø"/>
            </a:pPr>
            <a:r>
              <a:rPr lang="en-GB" sz="1400" dirty="0" smtClean="0"/>
              <a:t>Copies of the current </a:t>
            </a:r>
            <a:r>
              <a:rPr lang="en-GB" sz="1400" dirty="0"/>
              <a:t>year Insurance </a:t>
            </a:r>
            <a:r>
              <a:rPr lang="en-GB" sz="1400" dirty="0" smtClean="0"/>
              <a:t>documentation can be found on the Insurance home page previously shared.</a:t>
            </a:r>
            <a:endParaRPr lang="en-GB" sz="1400" dirty="0"/>
          </a:p>
          <a:p>
            <a:pPr marL="0" indent="0">
              <a:buNone/>
            </a:pPr>
            <a:endParaRPr lang="en-GB" sz="1600" dirty="0" smtClean="0">
              <a:solidFill>
                <a:srgbClr val="FF0000"/>
              </a:solidFill>
            </a:endParaRPr>
          </a:p>
          <a:p>
            <a:pPr marL="0" indent="0">
              <a:buNone/>
            </a:pPr>
            <a:endParaRPr lang="en-GB" sz="1600" dirty="0">
              <a:solidFill>
                <a:srgbClr val="FF0000"/>
              </a:solidFill>
            </a:endParaRPr>
          </a:p>
          <a:p>
            <a:pPr marL="0" indent="0">
              <a:buNone/>
            </a:pPr>
            <a:endParaRPr lang="en-GB" sz="1600" dirty="0">
              <a:solidFill>
                <a:srgbClr val="FF0000"/>
              </a:solidFill>
            </a:endParaRPr>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33</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smtClean="0"/>
              <a:t>Who can help?</a:t>
            </a:r>
            <a:endParaRPr lang="en-GB" sz="3200" b="1" dirty="0"/>
          </a:p>
        </p:txBody>
      </p:sp>
    </p:spTree>
    <p:extLst>
      <p:ext uri="{BB962C8B-B14F-4D97-AF65-F5344CB8AC3E}">
        <p14:creationId xmlns:p14="http://schemas.microsoft.com/office/powerpoint/2010/main" val="3847287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smtClean="0"/>
              <a:t>Reports </a:t>
            </a:r>
          </a:p>
          <a:p>
            <a:pPr lvl="1"/>
            <a:r>
              <a:rPr lang="en-GB" dirty="0"/>
              <a:t>Reminder that </a:t>
            </a:r>
            <a:r>
              <a:rPr lang="en-GB" dirty="0" smtClean="0"/>
              <a:t>‘</a:t>
            </a:r>
            <a:r>
              <a:rPr lang="en-GB" dirty="0" smtClean="0">
                <a:hlinkClick r:id="rId3"/>
              </a:rPr>
              <a:t>List of Reports for Web</a:t>
            </a:r>
            <a:r>
              <a:rPr lang="en-GB" dirty="0" smtClean="0"/>
              <a:t>’ is available to help users identify the reports available</a:t>
            </a:r>
          </a:p>
          <a:p>
            <a:pPr lvl="1"/>
            <a:r>
              <a:rPr lang="en-GB" dirty="0" smtClean="0"/>
              <a:t>Includes links to any specific training guides</a:t>
            </a:r>
          </a:p>
          <a:p>
            <a:pPr lvl="1"/>
            <a:r>
              <a:rPr lang="en-GB" dirty="0" smtClean="0"/>
              <a:t>General reporting training guide also available on the </a:t>
            </a:r>
            <a:r>
              <a:rPr lang="en-GB" dirty="0" smtClean="0">
                <a:hlinkClick r:id="rId4"/>
              </a:rPr>
              <a:t>Hub</a:t>
            </a:r>
            <a:r>
              <a:rPr lang="en-GB" dirty="0" smtClean="0"/>
              <a:t> along with FAQs</a:t>
            </a:r>
          </a:p>
          <a:p>
            <a:pPr lvl="1"/>
            <a:r>
              <a:rPr lang="en-GB" dirty="0" smtClean="0"/>
              <a:t>Specific training on reporting will be provided soon</a:t>
            </a:r>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34</a:t>
            </a:fld>
            <a:endParaRPr lang="en-GB">
              <a:solidFill>
                <a:prstClr val="black">
                  <a:tint val="75000"/>
                </a:prstClr>
              </a:solidFill>
            </a:endParaRPr>
          </a:p>
        </p:txBody>
      </p:sp>
      <p:sp>
        <p:nvSpPr>
          <p:cNvPr id="4" name="Title 3"/>
          <p:cNvSpPr>
            <a:spLocks noGrp="1"/>
          </p:cNvSpPr>
          <p:nvPr>
            <p:ph type="ctrTitle"/>
          </p:nvPr>
        </p:nvSpPr>
        <p:spPr>
          <a:xfrm>
            <a:off x="457200" y="0"/>
            <a:ext cx="8208912" cy="1152128"/>
          </a:xfrm>
        </p:spPr>
        <p:txBody>
          <a:bodyPr/>
          <a:lstStyle/>
          <a:p>
            <a:r>
              <a:rPr lang="en-GB" b="1" dirty="0" smtClean="0"/>
              <a:t>		FMS Updates</a:t>
            </a:r>
            <a:endParaRPr lang="en-GB" dirty="0"/>
          </a:p>
        </p:txBody>
      </p:sp>
      <p:pic>
        <p:nvPicPr>
          <p:cNvPr id="5" name="Picture 4" descr="Witch 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116632"/>
            <a:ext cx="1666528" cy="1224136"/>
          </a:xfrm>
          <a:prstGeom prst="rect">
            <a:avLst/>
          </a:prstGeom>
        </p:spPr>
      </p:pic>
    </p:spTree>
    <p:extLst>
      <p:ext uri="{BB962C8B-B14F-4D97-AF65-F5344CB8AC3E}">
        <p14:creationId xmlns:p14="http://schemas.microsoft.com/office/powerpoint/2010/main" val="17899983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b="1" dirty="0" smtClean="0"/>
              <a:t>Commitment Review/Write-off</a:t>
            </a:r>
          </a:p>
          <a:p>
            <a:pPr lvl="1"/>
            <a:r>
              <a:rPr lang="en-GB" dirty="0" smtClean="0"/>
              <a:t>Commitments should be reviewed regularly by departments to check they are still valid</a:t>
            </a:r>
          </a:p>
          <a:p>
            <a:pPr lvl="1"/>
            <a:r>
              <a:rPr lang="en-GB" dirty="0" smtClean="0"/>
              <a:t>Where commitments are no longer required they can be removed</a:t>
            </a:r>
          </a:p>
          <a:p>
            <a:pPr lvl="1"/>
            <a:r>
              <a:rPr lang="en-GB" dirty="0" smtClean="0"/>
              <a:t>Guidance on Hub regarding how to review and how to remove</a:t>
            </a:r>
          </a:p>
          <a:p>
            <a:pPr lvl="1"/>
            <a:r>
              <a:rPr lang="en-GB" dirty="0" smtClean="0"/>
              <a:t>Removing commitments no longer required will free up budgets</a:t>
            </a:r>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35</a:t>
            </a:fld>
            <a:endParaRPr lang="en-GB">
              <a:solidFill>
                <a:prstClr val="black">
                  <a:tint val="75000"/>
                </a:prstClr>
              </a:solidFill>
            </a:endParaRPr>
          </a:p>
        </p:txBody>
      </p:sp>
      <p:sp>
        <p:nvSpPr>
          <p:cNvPr id="4" name="Title 3"/>
          <p:cNvSpPr>
            <a:spLocks noGrp="1"/>
          </p:cNvSpPr>
          <p:nvPr>
            <p:ph type="ctrTitle"/>
          </p:nvPr>
        </p:nvSpPr>
        <p:spPr>
          <a:xfrm>
            <a:off x="457200" y="0"/>
            <a:ext cx="8208912" cy="1152128"/>
          </a:xfrm>
        </p:spPr>
        <p:txBody>
          <a:bodyPr/>
          <a:lstStyle/>
          <a:p>
            <a:r>
              <a:rPr lang="en-GB" b="1" dirty="0" smtClean="0"/>
              <a:t>FMS Updates</a:t>
            </a:r>
            <a:endParaRPr lang="en-GB" dirty="0"/>
          </a:p>
        </p:txBody>
      </p:sp>
    </p:spTree>
    <p:extLst>
      <p:ext uri="{BB962C8B-B14F-4D97-AF65-F5344CB8AC3E}">
        <p14:creationId xmlns:p14="http://schemas.microsoft.com/office/powerpoint/2010/main" val="19014368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GB" b="1" dirty="0" smtClean="0"/>
              <a:t>Automatic Commitment Write-off</a:t>
            </a:r>
          </a:p>
          <a:p>
            <a:pPr lvl="1"/>
            <a:r>
              <a:rPr lang="en-GB" dirty="0" smtClean="0"/>
              <a:t>For Purchase Orders an automatic write off is possible where certain parameters are met </a:t>
            </a:r>
          </a:p>
          <a:p>
            <a:pPr lvl="1"/>
            <a:r>
              <a:rPr lang="en-GB" dirty="0" smtClean="0"/>
              <a:t>Finance run process to identify commitments which meet parameters</a:t>
            </a:r>
          </a:p>
          <a:p>
            <a:pPr lvl="1"/>
            <a:r>
              <a:rPr lang="en-GB" dirty="0" smtClean="0"/>
              <a:t>Alerts sent to </a:t>
            </a:r>
            <a:r>
              <a:rPr lang="en-GB" dirty="0" err="1" smtClean="0"/>
              <a:t>Requisitioner</a:t>
            </a:r>
            <a:r>
              <a:rPr lang="en-GB" dirty="0" smtClean="0"/>
              <a:t> to check if ok to write off</a:t>
            </a:r>
          </a:p>
          <a:p>
            <a:pPr lvl="1"/>
            <a:r>
              <a:rPr lang="en-GB" dirty="0" smtClean="0"/>
              <a:t>Only written off if confirmed</a:t>
            </a:r>
          </a:p>
          <a:p>
            <a:pPr lvl="1"/>
            <a:r>
              <a:rPr lang="en-GB" dirty="0" smtClean="0"/>
              <a:t>Exception is &gt; 365 days outstanding and amount &lt; £10k – written off automatically</a:t>
            </a:r>
          </a:p>
          <a:p>
            <a:pPr lvl="1"/>
            <a:r>
              <a:rPr lang="en-GB" dirty="0" smtClean="0"/>
              <a:t>Process run quarterly (end Oct, Jan, Apr and Jul)</a:t>
            </a:r>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36</a:t>
            </a:fld>
            <a:endParaRPr lang="en-GB">
              <a:solidFill>
                <a:prstClr val="black">
                  <a:tint val="75000"/>
                </a:prstClr>
              </a:solidFill>
            </a:endParaRPr>
          </a:p>
        </p:txBody>
      </p:sp>
      <p:sp>
        <p:nvSpPr>
          <p:cNvPr id="4" name="Title 3"/>
          <p:cNvSpPr>
            <a:spLocks noGrp="1"/>
          </p:cNvSpPr>
          <p:nvPr>
            <p:ph type="ctrTitle"/>
          </p:nvPr>
        </p:nvSpPr>
        <p:spPr>
          <a:xfrm>
            <a:off x="457200" y="0"/>
            <a:ext cx="8208912" cy="1152128"/>
          </a:xfrm>
        </p:spPr>
        <p:txBody>
          <a:bodyPr/>
          <a:lstStyle/>
          <a:p>
            <a:r>
              <a:rPr lang="en-GB" b="1" dirty="0" smtClean="0"/>
              <a:t>FMS Updates</a:t>
            </a:r>
            <a:endParaRPr lang="en-GB" dirty="0"/>
          </a:p>
        </p:txBody>
      </p:sp>
    </p:spTree>
    <p:extLst>
      <p:ext uri="{BB962C8B-B14F-4D97-AF65-F5344CB8AC3E}">
        <p14:creationId xmlns:p14="http://schemas.microsoft.com/office/powerpoint/2010/main" val="35035466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0" indent="0">
              <a:buNone/>
            </a:pPr>
            <a:r>
              <a:rPr lang="en-GB" b="1" dirty="0" smtClean="0"/>
              <a:t>Automatic Commitment Write-off – parameters</a:t>
            </a:r>
          </a:p>
          <a:p>
            <a:pPr marL="0" indent="0">
              <a:buNone/>
            </a:pPr>
            <a:r>
              <a:rPr lang="en-GB" dirty="0"/>
              <a:t>The write-off process will pick up any Purchase Order commitments which meet the following parameters:</a:t>
            </a:r>
          </a:p>
          <a:p>
            <a:pPr marL="0" indent="0">
              <a:buNone/>
            </a:pPr>
            <a:r>
              <a:rPr lang="en-GB" dirty="0"/>
              <a:t> </a:t>
            </a:r>
          </a:p>
          <a:p>
            <a:pPr lvl="0"/>
            <a:r>
              <a:rPr lang="en-GB" dirty="0"/>
              <a:t>There are no matched Invoices currently in workflow against the Purchase Order AND</a:t>
            </a:r>
          </a:p>
          <a:p>
            <a:pPr marL="0" indent="0">
              <a:buNone/>
            </a:pPr>
            <a:r>
              <a:rPr lang="en-GB" dirty="0"/>
              <a:t> </a:t>
            </a:r>
          </a:p>
          <a:p>
            <a:pPr lvl="0"/>
            <a:r>
              <a:rPr lang="en-GB" dirty="0"/>
              <a:t>order and the latest GRN are more than 90 days old</a:t>
            </a:r>
          </a:p>
          <a:p>
            <a:pPr lvl="1"/>
            <a:r>
              <a:rPr lang="en-GB" dirty="0"/>
              <a:t>AND outstanding % less than or equal to 10% </a:t>
            </a:r>
          </a:p>
          <a:p>
            <a:pPr lvl="1"/>
            <a:r>
              <a:rPr lang="en-GB" dirty="0"/>
              <a:t>AND outstanding amount less than or equal to £10,000</a:t>
            </a:r>
          </a:p>
          <a:p>
            <a:pPr lvl="1"/>
            <a:r>
              <a:rPr lang="en-GB" dirty="0"/>
              <a:t>Excludes call-off orders</a:t>
            </a:r>
          </a:p>
          <a:p>
            <a:pPr lvl="0"/>
            <a:r>
              <a:rPr lang="en-GB" dirty="0"/>
              <a:t>OR order and the latest GRN more than 180 days old</a:t>
            </a:r>
          </a:p>
          <a:p>
            <a:pPr lvl="1"/>
            <a:r>
              <a:rPr lang="en-GB" dirty="0"/>
              <a:t>AND outstanding % less than or equal to 50% </a:t>
            </a:r>
          </a:p>
          <a:p>
            <a:pPr lvl="1"/>
            <a:r>
              <a:rPr lang="en-GB" dirty="0"/>
              <a:t>AND outstanding amount less than or equal to £50,000</a:t>
            </a:r>
          </a:p>
          <a:p>
            <a:pPr lvl="1"/>
            <a:r>
              <a:rPr lang="en-GB" dirty="0"/>
              <a:t>Excludes call-off orders</a:t>
            </a:r>
          </a:p>
          <a:p>
            <a:pPr lvl="0"/>
            <a:r>
              <a:rPr lang="en-GB" dirty="0"/>
              <a:t>OR order and the latest GRN more than 365 days old</a:t>
            </a:r>
          </a:p>
          <a:p>
            <a:pPr lvl="1"/>
            <a:r>
              <a:rPr lang="en-GB" dirty="0"/>
              <a:t>Includes call-off </a:t>
            </a:r>
            <a:r>
              <a:rPr lang="en-GB" dirty="0" smtClean="0"/>
              <a:t>orders</a:t>
            </a:r>
            <a:r>
              <a:rPr lang="en-GB" dirty="0"/>
              <a:t> </a:t>
            </a:r>
          </a:p>
          <a:p>
            <a:pPr marL="0" indent="0">
              <a:buNone/>
            </a:pPr>
            <a:endParaRPr lang="en-GB" b="1" dirty="0" smtClean="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37</a:t>
            </a:fld>
            <a:endParaRPr lang="en-GB">
              <a:solidFill>
                <a:prstClr val="black">
                  <a:tint val="75000"/>
                </a:prstClr>
              </a:solidFill>
            </a:endParaRPr>
          </a:p>
        </p:txBody>
      </p:sp>
      <p:sp>
        <p:nvSpPr>
          <p:cNvPr id="4" name="Title 3"/>
          <p:cNvSpPr>
            <a:spLocks noGrp="1"/>
          </p:cNvSpPr>
          <p:nvPr>
            <p:ph type="ctrTitle"/>
          </p:nvPr>
        </p:nvSpPr>
        <p:spPr>
          <a:xfrm>
            <a:off x="457200" y="0"/>
            <a:ext cx="8208912" cy="1152128"/>
          </a:xfrm>
        </p:spPr>
        <p:txBody>
          <a:bodyPr/>
          <a:lstStyle/>
          <a:p>
            <a:r>
              <a:rPr lang="en-GB" b="1" dirty="0" smtClean="0"/>
              <a:t>FMS Updates</a:t>
            </a:r>
            <a:endParaRPr lang="en-GB" dirty="0"/>
          </a:p>
        </p:txBody>
      </p:sp>
    </p:spTree>
    <p:extLst>
      <p:ext uri="{BB962C8B-B14F-4D97-AF65-F5344CB8AC3E}">
        <p14:creationId xmlns:p14="http://schemas.microsoft.com/office/powerpoint/2010/main" val="39974972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48259"/>
            <a:ext cx="8579296" cy="5112568"/>
          </a:xfrm>
        </p:spPr>
        <p:txBody>
          <a:bodyPr>
            <a:normAutofit lnSpcReduction="10000"/>
          </a:bodyPr>
          <a:lstStyle/>
          <a:p>
            <a:pPr marL="0" indent="0">
              <a:spcBef>
                <a:spcPts val="600"/>
              </a:spcBef>
              <a:spcAft>
                <a:spcPts val="1200"/>
              </a:spcAft>
              <a:buClr>
                <a:schemeClr val="tx2">
                  <a:lumMod val="50000"/>
                </a:schemeClr>
              </a:buClr>
              <a:buSzPct val="60000"/>
              <a:buNone/>
            </a:pPr>
            <a:endParaRPr lang="en-GB" b="1" dirty="0" smtClean="0"/>
          </a:p>
          <a:p>
            <a:pPr lvl="1">
              <a:spcBef>
                <a:spcPts val="600"/>
              </a:spcBef>
              <a:spcAft>
                <a:spcPts val="1200"/>
              </a:spcAft>
              <a:buClr>
                <a:schemeClr val="tx2">
                  <a:lumMod val="50000"/>
                </a:schemeClr>
              </a:buClr>
              <a:buSzPct val="60000"/>
              <a:buFontTx/>
              <a:buChar char="-"/>
            </a:pPr>
            <a:r>
              <a:rPr lang="en-GB" dirty="0" smtClean="0"/>
              <a:t>Allows users to approve expenses &amp; requisition tasks on mobile</a:t>
            </a:r>
          </a:p>
          <a:p>
            <a:pPr lvl="1">
              <a:spcBef>
                <a:spcPts val="600"/>
              </a:spcBef>
              <a:spcAft>
                <a:spcPts val="1200"/>
              </a:spcAft>
              <a:buClr>
                <a:schemeClr val="tx2">
                  <a:lumMod val="50000"/>
                </a:schemeClr>
              </a:buClr>
              <a:buSzPct val="60000"/>
              <a:buFontTx/>
              <a:buChar char="-"/>
            </a:pPr>
            <a:r>
              <a:rPr lang="en-GB" dirty="0" smtClean="0"/>
              <a:t>Currently being piloted</a:t>
            </a:r>
          </a:p>
          <a:p>
            <a:pPr lvl="1">
              <a:spcBef>
                <a:spcPts val="600"/>
              </a:spcBef>
              <a:spcAft>
                <a:spcPts val="1200"/>
              </a:spcAft>
              <a:buClr>
                <a:schemeClr val="tx2">
                  <a:lumMod val="50000"/>
                </a:schemeClr>
              </a:buClr>
              <a:buSzPct val="60000"/>
              <a:buFontTx/>
              <a:buChar char="-"/>
            </a:pPr>
            <a:r>
              <a:rPr lang="en-GB" dirty="0" smtClean="0"/>
              <a:t>Proposed phased roll out </a:t>
            </a:r>
          </a:p>
          <a:p>
            <a:pPr lvl="1">
              <a:spcBef>
                <a:spcPts val="600"/>
              </a:spcBef>
              <a:spcAft>
                <a:spcPts val="1200"/>
              </a:spcAft>
              <a:buClr>
                <a:schemeClr val="tx2">
                  <a:lumMod val="50000"/>
                </a:schemeClr>
              </a:buClr>
              <a:buSzPct val="60000"/>
              <a:buFontTx/>
              <a:buChar char="-"/>
            </a:pPr>
            <a:r>
              <a:rPr lang="en-GB" dirty="0" smtClean="0"/>
              <a:t>If staff in departments are interested should request access in the normal way (</a:t>
            </a:r>
            <a:r>
              <a:rPr lang="en-GB" dirty="0" smtClean="0">
                <a:hlinkClick r:id="rId3"/>
              </a:rPr>
              <a:t>financial-systems@strath.ac.uk</a:t>
            </a:r>
            <a:r>
              <a:rPr lang="en-GB" dirty="0" smtClean="0"/>
              <a:t>)</a:t>
            </a:r>
          </a:p>
          <a:p>
            <a:pPr lvl="1">
              <a:spcBef>
                <a:spcPts val="600"/>
              </a:spcBef>
              <a:spcAft>
                <a:spcPts val="1200"/>
              </a:spcAft>
              <a:buClr>
                <a:schemeClr val="tx2">
                  <a:lumMod val="50000"/>
                </a:schemeClr>
              </a:buClr>
              <a:buSzPct val="60000"/>
              <a:buFontTx/>
              <a:buChar char="-"/>
            </a:pPr>
            <a:r>
              <a:rPr lang="en-GB" dirty="0" smtClean="0"/>
              <a:t>Information on </a:t>
            </a:r>
            <a:r>
              <a:rPr lang="en-GB" dirty="0" smtClean="0">
                <a:hlinkClick r:id="rId4"/>
              </a:rPr>
              <a:t>Knowledge Hub</a:t>
            </a:r>
            <a:endParaRPr lang="en-GB" dirty="0" smtClean="0"/>
          </a:p>
          <a:p>
            <a:pPr lvl="1">
              <a:spcBef>
                <a:spcPts val="600"/>
              </a:spcBef>
              <a:spcAft>
                <a:spcPts val="1200"/>
              </a:spcAft>
              <a:buClr>
                <a:schemeClr val="tx2">
                  <a:lumMod val="50000"/>
                </a:schemeClr>
              </a:buClr>
              <a:buSzPct val="60000"/>
              <a:buFontTx/>
              <a:buChar char="-"/>
            </a:pPr>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38</a:t>
            </a:fld>
            <a:endParaRPr lang="en-GB">
              <a:solidFill>
                <a:prstClr val="black">
                  <a:tint val="75000"/>
                </a:prstClr>
              </a:solidFill>
            </a:endParaRPr>
          </a:p>
        </p:txBody>
      </p:sp>
      <p:sp>
        <p:nvSpPr>
          <p:cNvPr id="4" name="Title 3"/>
          <p:cNvSpPr>
            <a:spLocks noGrp="1"/>
          </p:cNvSpPr>
          <p:nvPr>
            <p:ph type="ctrTitle"/>
          </p:nvPr>
        </p:nvSpPr>
        <p:spPr>
          <a:xfrm>
            <a:off x="323528" y="332656"/>
            <a:ext cx="8208912" cy="720080"/>
          </a:xfrm>
        </p:spPr>
        <p:txBody>
          <a:bodyPr/>
          <a:lstStyle/>
          <a:p>
            <a:r>
              <a:rPr lang="en-GB" b="1" dirty="0" smtClean="0"/>
              <a:t>App for Tasks</a:t>
            </a:r>
            <a:endParaRPr lang="en-GB" b="1" dirty="0"/>
          </a:p>
        </p:txBody>
      </p:sp>
    </p:spTree>
    <p:extLst>
      <p:ext uri="{BB962C8B-B14F-4D97-AF65-F5344CB8AC3E}">
        <p14:creationId xmlns:p14="http://schemas.microsoft.com/office/powerpoint/2010/main" val="3044418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971600" y="2001838"/>
            <a:ext cx="2247900" cy="3895725"/>
          </a:xfrm>
          <a:prstGeom prst="rect">
            <a:avLst/>
          </a:prstGeom>
        </p:spPr>
      </p:pic>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39</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a:t>App for Tasks</a:t>
            </a:r>
            <a:endParaRPr lang="en-GB" dirty="0"/>
          </a:p>
        </p:txBody>
      </p:sp>
      <p:pic>
        <p:nvPicPr>
          <p:cNvPr id="6" name="Picture 5"/>
          <p:cNvPicPr>
            <a:picLocks noChangeAspect="1"/>
          </p:cNvPicPr>
          <p:nvPr/>
        </p:nvPicPr>
        <p:blipFill>
          <a:blip r:embed="rId4"/>
          <a:stretch>
            <a:fillRect/>
          </a:stretch>
        </p:blipFill>
        <p:spPr>
          <a:xfrm>
            <a:off x="3462337" y="2001838"/>
            <a:ext cx="2219325" cy="3876675"/>
          </a:xfrm>
          <a:prstGeom prst="rect">
            <a:avLst/>
          </a:prstGeom>
        </p:spPr>
      </p:pic>
      <p:pic>
        <p:nvPicPr>
          <p:cNvPr id="7" name="Picture 6"/>
          <p:cNvPicPr>
            <a:picLocks noChangeAspect="1"/>
          </p:cNvPicPr>
          <p:nvPr/>
        </p:nvPicPr>
        <p:blipFill>
          <a:blip r:embed="rId5"/>
          <a:stretch>
            <a:fillRect/>
          </a:stretch>
        </p:blipFill>
        <p:spPr>
          <a:xfrm>
            <a:off x="5796136" y="2001838"/>
            <a:ext cx="2219325" cy="3952875"/>
          </a:xfrm>
          <a:prstGeom prst="rect">
            <a:avLst/>
          </a:prstGeom>
        </p:spPr>
      </p:pic>
    </p:spTree>
    <p:extLst>
      <p:ext uri="{BB962C8B-B14F-4D97-AF65-F5344CB8AC3E}">
        <p14:creationId xmlns:p14="http://schemas.microsoft.com/office/powerpoint/2010/main" val="39109069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GB" dirty="0"/>
              <a:t>Team Update</a:t>
            </a:r>
          </a:p>
          <a:p>
            <a:pPr marL="0" indent="0">
              <a:buNone/>
              <a:defRPr/>
            </a:pPr>
            <a:endParaRPr lang="en-GB" dirty="0">
              <a:solidFill>
                <a:srgbClr val="FF0000"/>
              </a:solidFill>
            </a:endParaRPr>
          </a:p>
          <a:p>
            <a:pPr>
              <a:defRPr/>
            </a:pPr>
            <a:r>
              <a:rPr lang="en-GB" dirty="0"/>
              <a:t>Finance related updates</a:t>
            </a:r>
          </a:p>
          <a:p>
            <a:pPr marL="0" indent="0">
              <a:buNone/>
              <a:defRPr/>
            </a:pPr>
            <a:endParaRPr lang="en-GB" dirty="0"/>
          </a:p>
          <a:p>
            <a:pPr>
              <a:defRPr/>
            </a:pPr>
            <a:r>
              <a:rPr lang="en-GB" dirty="0"/>
              <a:t>General updates </a:t>
            </a:r>
          </a:p>
          <a:p>
            <a:pPr>
              <a:defRPr/>
            </a:pPr>
            <a:endParaRPr lang="en-GB" dirty="0"/>
          </a:p>
          <a:p>
            <a:pPr>
              <a:defRPr/>
            </a:pPr>
            <a:r>
              <a:rPr lang="en-GB" dirty="0"/>
              <a:t>Feedback on communications</a:t>
            </a:r>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4</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smtClean="0"/>
              <a:t>			Procurement</a:t>
            </a:r>
            <a:endParaRPr lang="en-GB" b="1" dirty="0"/>
          </a:p>
        </p:txBody>
      </p:sp>
      <p:pic>
        <p:nvPicPr>
          <p:cNvPr id="5" name="Picture 4" descr="Books, Crafts &amp; Pretty Things Blog: We're off to see th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46881"/>
            <a:ext cx="2160240" cy="1576975"/>
          </a:xfrm>
          <a:prstGeom prst="rect">
            <a:avLst/>
          </a:prstGeom>
        </p:spPr>
      </p:pic>
    </p:spTree>
    <p:extLst>
      <p:ext uri="{BB962C8B-B14F-4D97-AF65-F5344CB8AC3E}">
        <p14:creationId xmlns:p14="http://schemas.microsoft.com/office/powerpoint/2010/main" val="37623409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595" y="1889823"/>
            <a:ext cx="7715200" cy="720080"/>
          </a:xfrm>
        </p:spPr>
        <p:txBody>
          <a:bodyPr/>
          <a:lstStyle/>
          <a:p>
            <a:r>
              <a:rPr lang="en-US" sz="2800" dirty="0" smtClean="0"/>
              <a:t>      </a:t>
            </a:r>
            <a:r>
              <a:rPr lang="en-US" sz="3600" b="1" dirty="0" smtClean="0"/>
              <a:t>Finance  Helpdesk</a:t>
            </a:r>
            <a:endParaRPr lang="en-GB" sz="3600" b="1" dirty="0"/>
          </a:p>
        </p:txBody>
      </p:sp>
      <p:sp>
        <p:nvSpPr>
          <p:cNvPr id="5" name="Slide Number Placeholder 4"/>
          <p:cNvSpPr>
            <a:spLocks noGrp="1"/>
          </p:cNvSpPr>
          <p:nvPr>
            <p:ph type="sldNum" sz="quarter" idx="12"/>
          </p:nvPr>
        </p:nvSpPr>
        <p:spPr/>
        <p:txBody>
          <a:bodyPr/>
          <a:lstStyle/>
          <a:p>
            <a:fld id="{AD2E422D-0E65-4B81-9088-EA407164B4A1}" type="slidenum">
              <a:rPr lang="en-GB" smtClean="0">
                <a:solidFill>
                  <a:prstClr val="black">
                    <a:tint val="75000"/>
                  </a:prstClr>
                </a:solidFill>
              </a:rPr>
              <a:pPr/>
              <a:t>40</a:t>
            </a:fld>
            <a:endParaRPr lang="en-GB" dirty="0">
              <a:solidFill>
                <a:prstClr val="black">
                  <a:tint val="75000"/>
                </a:prstClr>
              </a:solidFill>
            </a:endParaRPr>
          </a:p>
        </p:txBody>
      </p:sp>
      <p:sp>
        <p:nvSpPr>
          <p:cNvPr id="3" name="TextBox 2"/>
          <p:cNvSpPr txBox="1"/>
          <p:nvPr/>
        </p:nvSpPr>
        <p:spPr>
          <a:xfrm>
            <a:off x="1691680" y="2816920"/>
            <a:ext cx="6264696"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Finance Enquiry Routes – Historical</a:t>
            </a:r>
          </a:p>
          <a:p>
            <a:endParaRPr lang="en-US" sz="2800" dirty="0" smtClean="0"/>
          </a:p>
          <a:p>
            <a:pPr marL="285750" indent="-285750">
              <a:buFont typeface="Arial" panose="020B0604020202020204" pitchFamily="34" charset="0"/>
              <a:buChar char="•"/>
            </a:pPr>
            <a:r>
              <a:rPr lang="en-US" sz="2800" dirty="0" smtClean="0"/>
              <a:t>Finance Enquiry Routes - Transition Period</a:t>
            </a:r>
          </a:p>
          <a:p>
            <a:endParaRPr lang="en-US" sz="2800" dirty="0" smtClean="0"/>
          </a:p>
          <a:p>
            <a:pPr marL="285750" indent="-285750">
              <a:buFont typeface="Arial" panose="020B0604020202020204" pitchFamily="34" charset="0"/>
              <a:buChar char="•"/>
            </a:pPr>
            <a:r>
              <a:rPr lang="en-US" sz="2800" dirty="0" smtClean="0"/>
              <a:t>New Front Helpdesk – Update</a:t>
            </a:r>
          </a:p>
          <a:p>
            <a:endParaRPr lang="en-US" sz="2800" dirty="0" smtClean="0"/>
          </a:p>
          <a:p>
            <a:pPr marL="285750" indent="-285750">
              <a:buFont typeface="Arial" panose="020B0604020202020204" pitchFamily="34" charset="0"/>
              <a:buChar char="•"/>
            </a:pPr>
            <a:r>
              <a:rPr lang="en-US" sz="2800" dirty="0" smtClean="0"/>
              <a:t>Finance Enquiry Routes – The </a:t>
            </a:r>
            <a:r>
              <a:rPr lang="en-US" sz="2800" dirty="0"/>
              <a:t>f</a:t>
            </a:r>
            <a:r>
              <a:rPr lang="en-US" sz="2800" dirty="0" smtClean="0"/>
              <a:t>uture!</a:t>
            </a:r>
            <a:endParaRPr lang="en-GB" sz="2800" dirty="0"/>
          </a:p>
        </p:txBody>
      </p:sp>
      <p:pic>
        <p:nvPicPr>
          <p:cNvPr id="7" name="Picture 6" descr="Her happiness matters to me - Godye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75130"/>
            <a:ext cx="3600400" cy="1692188"/>
          </a:xfrm>
          <a:prstGeom prst="rect">
            <a:avLst/>
          </a:prstGeom>
        </p:spPr>
      </p:pic>
    </p:spTree>
    <p:extLst>
      <p:ext uri="{BB962C8B-B14F-4D97-AF65-F5344CB8AC3E}">
        <p14:creationId xmlns:p14="http://schemas.microsoft.com/office/powerpoint/2010/main" val="36370235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715200" cy="936104"/>
          </a:xfrm>
        </p:spPr>
        <p:txBody>
          <a:bodyPr/>
          <a:lstStyle/>
          <a:p>
            <a:r>
              <a:rPr lang="en-US" sz="2800" dirty="0" smtClean="0"/>
              <a:t>      Finance Enquiry Routes (Historical)</a:t>
            </a:r>
            <a:endParaRPr lang="en-GB" sz="2800" dirty="0"/>
          </a:p>
        </p:txBody>
      </p:sp>
      <p:sp>
        <p:nvSpPr>
          <p:cNvPr id="5" name="Slide Number Placeholder 4"/>
          <p:cNvSpPr>
            <a:spLocks noGrp="1"/>
          </p:cNvSpPr>
          <p:nvPr>
            <p:ph type="sldNum" sz="quarter" idx="12"/>
          </p:nvPr>
        </p:nvSpPr>
        <p:spPr/>
        <p:txBody>
          <a:bodyPr/>
          <a:lstStyle/>
          <a:p>
            <a:fld id="{AD2E422D-0E65-4B81-9088-EA407164B4A1}" type="slidenum">
              <a:rPr lang="en-GB" smtClean="0">
                <a:solidFill>
                  <a:prstClr val="black">
                    <a:tint val="75000"/>
                  </a:prstClr>
                </a:solidFill>
              </a:rPr>
              <a:pPr/>
              <a:t>41</a:t>
            </a:fld>
            <a:endParaRPr lang="en-GB" dirty="0">
              <a:solidFill>
                <a:prstClr val="black">
                  <a:tint val="7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147" y="692695"/>
            <a:ext cx="5343705" cy="5973961"/>
          </a:xfrm>
          <a:prstGeom prst="rect">
            <a:avLst/>
          </a:prstGeom>
        </p:spPr>
      </p:pic>
    </p:spTree>
    <p:extLst>
      <p:ext uri="{BB962C8B-B14F-4D97-AF65-F5344CB8AC3E}">
        <p14:creationId xmlns:p14="http://schemas.microsoft.com/office/powerpoint/2010/main" val="42716597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064896" cy="936104"/>
          </a:xfrm>
        </p:spPr>
        <p:txBody>
          <a:bodyPr/>
          <a:lstStyle/>
          <a:p>
            <a:r>
              <a:rPr lang="en-US" sz="2800" dirty="0" smtClean="0"/>
              <a:t> Finance Enquiry Routes (Transition period)</a:t>
            </a:r>
            <a:endParaRPr lang="en-GB" sz="2800" dirty="0"/>
          </a:p>
        </p:txBody>
      </p:sp>
      <p:sp>
        <p:nvSpPr>
          <p:cNvPr id="5" name="Slide Number Placeholder 4"/>
          <p:cNvSpPr>
            <a:spLocks noGrp="1"/>
          </p:cNvSpPr>
          <p:nvPr>
            <p:ph type="sldNum" sz="quarter" idx="12"/>
          </p:nvPr>
        </p:nvSpPr>
        <p:spPr/>
        <p:txBody>
          <a:bodyPr/>
          <a:lstStyle/>
          <a:p>
            <a:fld id="{AD2E422D-0E65-4B81-9088-EA407164B4A1}" type="slidenum">
              <a:rPr lang="en-GB" smtClean="0">
                <a:solidFill>
                  <a:prstClr val="black">
                    <a:tint val="75000"/>
                  </a:prstClr>
                </a:solidFill>
              </a:rPr>
              <a:pPr/>
              <a:t>42</a:t>
            </a:fld>
            <a:endParaRPr lang="en-GB" dirty="0">
              <a:solidFill>
                <a:prstClr val="black">
                  <a:tint val="7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172" y="908720"/>
            <a:ext cx="6439164" cy="5735076"/>
          </a:xfrm>
          <a:prstGeom prst="rect">
            <a:avLst/>
          </a:prstGeom>
        </p:spPr>
      </p:pic>
    </p:spTree>
    <p:extLst>
      <p:ext uri="{BB962C8B-B14F-4D97-AF65-F5344CB8AC3E}">
        <p14:creationId xmlns:p14="http://schemas.microsoft.com/office/powerpoint/2010/main" val="26287832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064896" cy="936104"/>
          </a:xfrm>
        </p:spPr>
        <p:txBody>
          <a:bodyPr/>
          <a:lstStyle/>
          <a:p>
            <a:r>
              <a:rPr lang="en-US" sz="2800" dirty="0" smtClean="0"/>
              <a:t> </a:t>
            </a:r>
            <a:r>
              <a:rPr lang="en-US" sz="2400" dirty="0" smtClean="0"/>
              <a:t>Finance Enquiry Routes – </a:t>
            </a:r>
            <a:r>
              <a:rPr lang="en-US" sz="2400" dirty="0" smtClean="0">
                <a:solidFill>
                  <a:srgbClr val="00B050"/>
                </a:solidFill>
              </a:rPr>
              <a:t>New Front Helpdesk</a:t>
            </a:r>
            <a:endParaRPr lang="en-GB" sz="2400" dirty="0">
              <a:solidFill>
                <a:srgbClr val="00B050"/>
              </a:solidFill>
            </a:endParaRPr>
          </a:p>
        </p:txBody>
      </p:sp>
      <p:sp>
        <p:nvSpPr>
          <p:cNvPr id="5" name="Slide Number Placeholder 4"/>
          <p:cNvSpPr>
            <a:spLocks noGrp="1"/>
          </p:cNvSpPr>
          <p:nvPr>
            <p:ph type="sldNum" sz="quarter" idx="12"/>
          </p:nvPr>
        </p:nvSpPr>
        <p:spPr/>
        <p:txBody>
          <a:bodyPr/>
          <a:lstStyle/>
          <a:p>
            <a:fld id="{AD2E422D-0E65-4B81-9088-EA407164B4A1}" type="slidenum">
              <a:rPr lang="en-GB" smtClean="0">
                <a:solidFill>
                  <a:prstClr val="black">
                    <a:tint val="75000"/>
                  </a:prstClr>
                </a:solidFill>
              </a:rPr>
              <a:pPr/>
              <a:t>43</a:t>
            </a:fld>
            <a:endParaRPr lang="en-GB" dirty="0">
              <a:solidFill>
                <a:prstClr val="black">
                  <a:tint val="75000"/>
                </a:prstClr>
              </a:solidFill>
            </a:endParaRPr>
          </a:p>
        </p:txBody>
      </p:sp>
      <p:pic>
        <p:nvPicPr>
          <p:cNvPr id="7"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47864" y="908720"/>
            <a:ext cx="2160240" cy="1656184"/>
          </a:xfrm>
        </p:spPr>
      </p:pic>
      <p:pic>
        <p:nvPicPr>
          <p:cNvPr id="9" name="Picture 8"/>
          <p:cNvPicPr>
            <a:picLocks noChangeAspect="1"/>
          </p:cNvPicPr>
          <p:nvPr/>
        </p:nvPicPr>
        <p:blipFill>
          <a:blip r:embed="rId4"/>
          <a:stretch>
            <a:fillRect/>
          </a:stretch>
        </p:blipFill>
        <p:spPr>
          <a:xfrm>
            <a:off x="1325232" y="2986445"/>
            <a:ext cx="6127088" cy="3250867"/>
          </a:xfrm>
          <a:prstGeom prst="rect">
            <a:avLst/>
          </a:prstGeom>
        </p:spPr>
      </p:pic>
    </p:spTree>
    <p:extLst>
      <p:ext uri="{BB962C8B-B14F-4D97-AF65-F5344CB8AC3E}">
        <p14:creationId xmlns:p14="http://schemas.microsoft.com/office/powerpoint/2010/main" val="20554658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064896" cy="936104"/>
          </a:xfrm>
        </p:spPr>
        <p:txBody>
          <a:bodyPr/>
          <a:lstStyle/>
          <a:p>
            <a:r>
              <a:rPr lang="en-US" sz="2800" dirty="0" smtClean="0"/>
              <a:t> Finance Enquiry Routes (Future Jan-19)</a:t>
            </a:r>
            <a:endParaRPr lang="en-GB" sz="2800" dirty="0"/>
          </a:p>
        </p:txBody>
      </p:sp>
      <p:sp>
        <p:nvSpPr>
          <p:cNvPr id="5" name="Slide Number Placeholder 4"/>
          <p:cNvSpPr>
            <a:spLocks noGrp="1"/>
          </p:cNvSpPr>
          <p:nvPr>
            <p:ph type="sldNum" sz="quarter" idx="12"/>
          </p:nvPr>
        </p:nvSpPr>
        <p:spPr/>
        <p:txBody>
          <a:bodyPr/>
          <a:lstStyle/>
          <a:p>
            <a:fld id="{AD2E422D-0E65-4B81-9088-EA407164B4A1}" type="slidenum">
              <a:rPr lang="en-GB" smtClean="0">
                <a:solidFill>
                  <a:prstClr val="black">
                    <a:tint val="75000"/>
                  </a:prstClr>
                </a:solidFill>
              </a:rPr>
              <a:pPr/>
              <a:t>44</a:t>
            </a:fld>
            <a:endParaRPr lang="en-GB" dirty="0">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484784"/>
            <a:ext cx="8572789" cy="5075091"/>
          </a:xfrm>
          <a:prstGeom prst="rect">
            <a:avLst/>
          </a:prstGeom>
        </p:spPr>
      </p:pic>
    </p:spTree>
    <p:extLst>
      <p:ext uri="{BB962C8B-B14F-4D97-AF65-F5344CB8AC3E}">
        <p14:creationId xmlns:p14="http://schemas.microsoft.com/office/powerpoint/2010/main" val="5552632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pPr>
              <a:buFont typeface="Wingdings" panose="05000000000000000000" pitchFamily="2" charset="2"/>
              <a:buChar char="ü"/>
            </a:pPr>
            <a:r>
              <a:rPr lang="en-GB" dirty="0" smtClean="0"/>
              <a:t>Delivered 1-1 sessions </a:t>
            </a:r>
          </a:p>
          <a:p>
            <a:pPr>
              <a:buFont typeface="Wingdings" panose="05000000000000000000" pitchFamily="2" charset="2"/>
              <a:buChar char="ü"/>
            </a:pPr>
            <a:r>
              <a:rPr lang="en-GB" dirty="0" smtClean="0"/>
              <a:t>Review of materials on Training Page </a:t>
            </a:r>
          </a:p>
          <a:p>
            <a:pPr>
              <a:buFont typeface="Wingdings" panose="05000000000000000000" pitchFamily="2" charset="2"/>
              <a:buChar char="ü"/>
            </a:pPr>
            <a:r>
              <a:rPr lang="en-GB" dirty="0" smtClean="0"/>
              <a:t>Supporting Helpdesk implementation</a:t>
            </a:r>
          </a:p>
          <a:p>
            <a:pPr>
              <a:buFont typeface="Wingdings" panose="05000000000000000000" pitchFamily="2" charset="2"/>
              <a:buChar char="ü"/>
            </a:pPr>
            <a:r>
              <a:rPr lang="en-GB" dirty="0" smtClean="0"/>
              <a:t>Supporting queries via Landesk</a:t>
            </a:r>
          </a:p>
          <a:p>
            <a:pPr marL="0" indent="0">
              <a:buNone/>
            </a:pPr>
            <a:endParaRPr lang="en-GB" dirty="0" smtClean="0"/>
          </a:p>
          <a:p>
            <a:pPr marL="0" indent="0">
              <a:buNone/>
            </a:pPr>
            <a:endParaRPr lang="en-GB" dirty="0" smtClean="0"/>
          </a:p>
          <a:p>
            <a:pPr marL="0" indent="0">
              <a:buNone/>
            </a:pPr>
            <a:endParaRPr lang="en-GB" dirty="0" smtClean="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45</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smtClean="0"/>
              <a:t>Training Update </a:t>
            </a:r>
            <a:r>
              <a:rPr lang="en-GB" dirty="0" smtClean="0"/>
              <a:t>	</a:t>
            </a:r>
            <a:endParaRPr lang="en-GB" dirty="0"/>
          </a:p>
        </p:txBody>
      </p:sp>
      <p:pic>
        <p:nvPicPr>
          <p:cNvPr id="5" name="Picture 4" descr="Minions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60648"/>
            <a:ext cx="2265111" cy="2088232"/>
          </a:xfrm>
          <a:prstGeom prst="rect">
            <a:avLst/>
          </a:prstGeom>
        </p:spPr>
      </p:pic>
    </p:spTree>
    <p:extLst>
      <p:ext uri="{BB962C8B-B14F-4D97-AF65-F5344CB8AC3E}">
        <p14:creationId xmlns:p14="http://schemas.microsoft.com/office/powerpoint/2010/main" val="8338168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More 1-1 slots available for Nov &amp; Dec </a:t>
            </a:r>
          </a:p>
          <a:p>
            <a:r>
              <a:rPr lang="en-GB" dirty="0" smtClean="0"/>
              <a:t>Training within finance – helpdesk/landesk </a:t>
            </a:r>
          </a:p>
          <a:p>
            <a:r>
              <a:rPr lang="en-GB" dirty="0" smtClean="0"/>
              <a:t>Finalisation of Generic FMS &amp; Finance sessions </a:t>
            </a:r>
          </a:p>
          <a:p>
            <a:r>
              <a:rPr lang="en-GB" dirty="0" smtClean="0"/>
              <a:t>Creation of Webinar &amp; E-learning Sessions </a:t>
            </a:r>
            <a:endParaRPr lang="en-GB" dirty="0"/>
          </a:p>
          <a:p>
            <a:pPr marL="0" indent="0">
              <a:buNone/>
            </a:pPr>
            <a:endParaRPr lang="en-GB" dirty="0" smtClean="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46</a:t>
            </a:fld>
            <a:endParaRPr lang="en-GB">
              <a:solidFill>
                <a:prstClr val="black">
                  <a:tint val="75000"/>
                </a:prstClr>
              </a:solidFill>
            </a:endParaRPr>
          </a:p>
        </p:txBody>
      </p:sp>
      <p:sp>
        <p:nvSpPr>
          <p:cNvPr id="4" name="Title 3"/>
          <p:cNvSpPr>
            <a:spLocks noGrp="1"/>
          </p:cNvSpPr>
          <p:nvPr>
            <p:ph type="ctrTitle"/>
          </p:nvPr>
        </p:nvSpPr>
        <p:spPr>
          <a:xfrm>
            <a:off x="467544" y="188640"/>
            <a:ext cx="8208912" cy="1296144"/>
          </a:xfrm>
        </p:spPr>
        <p:txBody>
          <a:bodyPr/>
          <a:lstStyle/>
          <a:p>
            <a:r>
              <a:rPr lang="en-GB" b="1" dirty="0" smtClean="0"/>
              <a:t>Training update </a:t>
            </a:r>
            <a:r>
              <a:rPr lang="en-GB" dirty="0" smtClean="0"/>
              <a:t>	</a:t>
            </a:r>
            <a:endParaRPr lang="en-GB" dirty="0"/>
          </a:p>
        </p:txBody>
      </p:sp>
    </p:spTree>
    <p:extLst>
      <p:ext uri="{BB962C8B-B14F-4D97-AF65-F5344CB8AC3E}">
        <p14:creationId xmlns:p14="http://schemas.microsoft.com/office/powerpoint/2010/main" val="28848509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47</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smtClean="0"/>
              <a:t>Training Calendar </a:t>
            </a:r>
            <a:br>
              <a:rPr lang="en-GB" b="1" dirty="0" smtClean="0"/>
            </a:br>
            <a:r>
              <a:rPr lang="en-GB" b="1" dirty="0" smtClean="0"/>
              <a:t>Example </a:t>
            </a:r>
            <a:r>
              <a:rPr lang="en-GB" dirty="0" smtClean="0"/>
              <a:t>	</a:t>
            </a:r>
            <a:endParaRPr lang="en-GB" dirty="0"/>
          </a:p>
        </p:txBody>
      </p:sp>
      <p:pic>
        <p:nvPicPr>
          <p:cNvPr id="5" name="Content Placeholder 4"/>
          <p:cNvPicPr>
            <a:picLocks noGrp="1" noChangeAspect="1"/>
          </p:cNvPicPr>
          <p:nvPr>
            <p:ph idx="1"/>
          </p:nvPr>
        </p:nvPicPr>
        <p:blipFill>
          <a:blip r:embed="rId3"/>
          <a:stretch>
            <a:fillRect/>
          </a:stretch>
        </p:blipFill>
        <p:spPr>
          <a:xfrm>
            <a:off x="1187624" y="1885491"/>
            <a:ext cx="5941640" cy="4450981"/>
          </a:xfrm>
          <a:prstGeom prst="rect">
            <a:avLst/>
          </a:prstGeom>
          <a:ln>
            <a:solidFill>
              <a:schemeClr val="tx1">
                <a:lumMod val="75000"/>
                <a:lumOff val="25000"/>
              </a:schemeClr>
            </a:solidFill>
          </a:ln>
        </p:spPr>
      </p:pic>
    </p:spTree>
    <p:extLst>
      <p:ext uri="{BB962C8B-B14F-4D97-AF65-F5344CB8AC3E}">
        <p14:creationId xmlns:p14="http://schemas.microsoft.com/office/powerpoint/2010/main" val="26891874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648" y="1124744"/>
            <a:ext cx="6192688" cy="4183757"/>
          </a:xfrm>
        </p:spPr>
      </p:pic>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48</a:t>
            </a:fld>
            <a:endParaRPr lang="en-GB">
              <a:solidFill>
                <a:prstClr val="black">
                  <a:tint val="75000"/>
                </a:prstClr>
              </a:solidFill>
            </a:endParaRPr>
          </a:p>
        </p:txBody>
      </p:sp>
      <p:pic>
        <p:nvPicPr>
          <p:cNvPr id="4" name="Picture 3" descr="Free vector graphic: Ghost, Spooky, Haunted, Green, Red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60648"/>
            <a:ext cx="4392488" cy="1977777"/>
          </a:xfrm>
          <a:prstGeom prst="rect">
            <a:avLst/>
          </a:prstGeom>
        </p:spPr>
      </p:pic>
    </p:spTree>
    <p:extLst>
      <p:ext uri="{BB962C8B-B14F-4D97-AF65-F5344CB8AC3E}">
        <p14:creationId xmlns:p14="http://schemas.microsoft.com/office/powerpoint/2010/main" val="1992449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GB"/>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5</a:t>
            </a:fld>
            <a:endParaRPr lang="en-GB">
              <a:solidFill>
                <a:prstClr val="black">
                  <a:tint val="75000"/>
                </a:prstClr>
              </a:solidFill>
            </a:endParaRPr>
          </a:p>
        </p:txBody>
      </p:sp>
      <p:sp>
        <p:nvSpPr>
          <p:cNvPr id="6" name="Title 5"/>
          <p:cNvSpPr>
            <a:spLocks noGrp="1"/>
          </p:cNvSpPr>
          <p:nvPr>
            <p:ph type="ctrTitle"/>
          </p:nvPr>
        </p:nvSpPr>
        <p:spPr>
          <a:xfrm>
            <a:off x="467544" y="0"/>
            <a:ext cx="8208912" cy="1177475"/>
          </a:xfrm>
        </p:spPr>
        <p:txBody>
          <a:bodyPr/>
          <a:lstStyle/>
          <a:p>
            <a:r>
              <a:rPr lang="en-GB" dirty="0" smtClean="0"/>
              <a:t>The Procurement Team</a:t>
            </a:r>
            <a:endParaRPr lang="en-GB" dirty="0"/>
          </a:p>
        </p:txBody>
      </p:sp>
      <p:graphicFrame>
        <p:nvGraphicFramePr>
          <p:cNvPr id="5" name="Diagram 4"/>
          <p:cNvGraphicFramePr/>
          <p:nvPr>
            <p:extLst>
              <p:ext uri="{D42A27DB-BD31-4B8C-83A1-F6EECF244321}">
                <p14:modId xmlns:p14="http://schemas.microsoft.com/office/powerpoint/2010/main" val="282116280"/>
              </p:ext>
            </p:extLst>
          </p:nvPr>
        </p:nvGraphicFramePr>
        <p:xfrm>
          <a:off x="-252536" y="1309990"/>
          <a:ext cx="10224000" cy="554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54595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886700" cy="513557"/>
          </a:xfrm>
        </p:spPr>
        <p:txBody>
          <a:bodyPr>
            <a:normAutofit fontScale="90000"/>
          </a:bodyPr>
          <a:lstStyle/>
          <a:p>
            <a:pPr algn="ctr"/>
            <a:r>
              <a:rPr lang="en-GB" b="1" dirty="0" smtClean="0"/>
              <a:t>Update part 1 </a:t>
            </a:r>
            <a:endParaRPr lang="en-GB" b="1" dirty="0"/>
          </a:p>
        </p:txBody>
      </p:sp>
      <p:sp>
        <p:nvSpPr>
          <p:cNvPr id="5" name="Content Placeholder 4"/>
          <p:cNvSpPr>
            <a:spLocks noGrp="1"/>
          </p:cNvSpPr>
          <p:nvPr>
            <p:ph idx="1"/>
          </p:nvPr>
        </p:nvSpPr>
        <p:spPr>
          <a:xfrm>
            <a:off x="628650" y="1500718"/>
            <a:ext cx="7886700" cy="4309533"/>
          </a:xfrm>
        </p:spPr>
        <p:txBody>
          <a:bodyPr>
            <a:normAutofit fontScale="92500" lnSpcReduction="10000"/>
          </a:bodyPr>
          <a:lstStyle/>
          <a:p>
            <a:r>
              <a:rPr lang="en-GB" sz="1800" u="sng" dirty="0"/>
              <a:t>No PO No Payment</a:t>
            </a:r>
          </a:p>
          <a:p>
            <a:pPr lvl="1"/>
            <a:r>
              <a:rPr lang="en-GB" sz="1350" dirty="0"/>
              <a:t>Second round of supplier </a:t>
            </a:r>
            <a:r>
              <a:rPr lang="en-GB" sz="1350" dirty="0" err="1"/>
              <a:t>comms</a:t>
            </a:r>
            <a:endParaRPr lang="en-GB" sz="1350" dirty="0"/>
          </a:p>
          <a:p>
            <a:pPr lvl="1"/>
            <a:r>
              <a:rPr lang="en-GB" sz="1350" dirty="0"/>
              <a:t>Update to internal </a:t>
            </a:r>
            <a:r>
              <a:rPr lang="en-GB" sz="1350" dirty="0" err="1"/>
              <a:t>comms</a:t>
            </a:r>
            <a:r>
              <a:rPr lang="en-GB" sz="1350" dirty="0"/>
              <a:t> issued</a:t>
            </a:r>
          </a:p>
          <a:p>
            <a:pPr lvl="1"/>
            <a:r>
              <a:rPr lang="en-GB" sz="1350" dirty="0"/>
              <a:t>confirmation orders (orders raised after an invoice is received)</a:t>
            </a:r>
          </a:p>
          <a:p>
            <a:pPr lvl="1"/>
            <a:endParaRPr lang="en-GB" sz="1350" dirty="0"/>
          </a:p>
          <a:p>
            <a:r>
              <a:rPr lang="en-GB" sz="1800" u="sng" dirty="0"/>
              <a:t>Requests for Payments</a:t>
            </a:r>
          </a:p>
          <a:p>
            <a:pPr lvl="1"/>
            <a:r>
              <a:rPr lang="en-GB" sz="1350" dirty="0"/>
              <a:t>List of true exemptions now in place</a:t>
            </a:r>
          </a:p>
          <a:p>
            <a:pPr lvl="1"/>
            <a:r>
              <a:rPr lang="en-GB" sz="1350" dirty="0"/>
              <a:t>Process covers all payments including RKES contracts</a:t>
            </a:r>
          </a:p>
          <a:p>
            <a:pPr lvl="1"/>
            <a:r>
              <a:rPr lang="en-GB" sz="1350" dirty="0"/>
              <a:t>35% reduction on requests (Apr-Oct17 </a:t>
            </a:r>
            <a:r>
              <a:rPr lang="en-GB" sz="1350" b="1" dirty="0"/>
              <a:t>2575</a:t>
            </a:r>
            <a:r>
              <a:rPr lang="en-GB" sz="1350" dirty="0"/>
              <a:t>v Apr-Oct18 </a:t>
            </a:r>
            <a:r>
              <a:rPr lang="en-GB" sz="1350" b="1" dirty="0"/>
              <a:t>1676</a:t>
            </a:r>
            <a:r>
              <a:rPr lang="en-GB" sz="1350" dirty="0"/>
              <a:t>)</a:t>
            </a:r>
          </a:p>
          <a:p>
            <a:endParaRPr lang="en-GB" sz="1350" u="sng" dirty="0"/>
          </a:p>
          <a:p>
            <a:r>
              <a:rPr lang="en-GB" sz="1800" u="sng" dirty="0"/>
              <a:t>New supplier requests </a:t>
            </a:r>
          </a:p>
          <a:p>
            <a:pPr lvl="1"/>
            <a:r>
              <a:rPr lang="en-GB" sz="1350" dirty="0"/>
              <a:t>increasing numbers (594 requests Apr-Oct18 v 504 Apr-Oct17)</a:t>
            </a:r>
          </a:p>
          <a:p>
            <a:pPr lvl="1"/>
            <a:r>
              <a:rPr lang="en-GB" sz="1350" dirty="0"/>
              <a:t>generated when invoice is received</a:t>
            </a:r>
          </a:p>
          <a:p>
            <a:pPr lvl="1"/>
            <a:r>
              <a:rPr lang="en-GB" sz="1350" dirty="0"/>
              <a:t>Parking suppliers (value and commodity) (3786 active and 1268 parked) Report run every 6 weeks to park </a:t>
            </a:r>
            <a:r>
              <a:rPr lang="en-GB" sz="1350"/>
              <a:t>suppliers not </a:t>
            </a:r>
            <a:r>
              <a:rPr lang="en-GB" sz="1350" dirty="0"/>
              <a:t>invoiced in 18mths)</a:t>
            </a:r>
          </a:p>
          <a:p>
            <a:pPr lvl="1"/>
            <a:endParaRPr lang="en-GB" sz="1350" u="sng" dirty="0"/>
          </a:p>
          <a:p>
            <a:r>
              <a:rPr lang="en-GB" sz="1800" u="sng" dirty="0"/>
              <a:t>New SSJ Site</a:t>
            </a:r>
          </a:p>
          <a:p>
            <a:pPr lvl="1"/>
            <a:r>
              <a:rPr lang="en-GB" sz="1350" dirty="0"/>
              <a:t>Training for approvers</a:t>
            </a:r>
          </a:p>
          <a:p>
            <a:pPr lvl="1"/>
            <a:r>
              <a:rPr lang="en-GB" sz="1350" dirty="0"/>
              <a:t>New site launch</a:t>
            </a:r>
          </a:p>
          <a:p>
            <a:pPr lvl="1"/>
            <a:endParaRPr lang="en-GB" dirty="0" smtClean="0"/>
          </a:p>
        </p:txBody>
      </p:sp>
    </p:spTree>
    <p:extLst>
      <p:ext uri="{BB962C8B-B14F-4D97-AF65-F5344CB8AC3E}">
        <p14:creationId xmlns:p14="http://schemas.microsoft.com/office/powerpoint/2010/main" val="41718085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312" y="764704"/>
            <a:ext cx="7886700" cy="428890"/>
          </a:xfrm>
        </p:spPr>
        <p:txBody>
          <a:bodyPr>
            <a:normAutofit fontScale="90000"/>
          </a:bodyPr>
          <a:lstStyle/>
          <a:p>
            <a:pPr algn="ctr"/>
            <a:r>
              <a:rPr lang="en-GB" b="1" dirty="0"/>
              <a:t>Update part 2</a:t>
            </a:r>
          </a:p>
        </p:txBody>
      </p:sp>
      <p:graphicFrame>
        <p:nvGraphicFramePr>
          <p:cNvPr id="4" name="Content Placeholder 3"/>
          <p:cNvGraphicFramePr>
            <a:graphicFrameLocks noGrp="1"/>
          </p:cNvGraphicFramePr>
          <p:nvPr>
            <p:ph idx="1"/>
            <p:extLst/>
          </p:nvPr>
        </p:nvGraphicFramePr>
        <p:xfrm>
          <a:off x="628650" y="1718469"/>
          <a:ext cx="7886700" cy="4411980"/>
        </p:xfrm>
        <a:graphic>
          <a:graphicData uri="http://schemas.openxmlformats.org/drawingml/2006/table">
            <a:tbl>
              <a:tblPr bandRow="1">
                <a:tableStyleId>{073A0DAA-6AF3-43AB-8588-CEC1D06C72B9}</a:tableStyleId>
              </a:tblPr>
              <a:tblGrid>
                <a:gridCol w="3943350">
                  <a:extLst>
                    <a:ext uri="{9D8B030D-6E8A-4147-A177-3AD203B41FA5}">
                      <a16:colId xmlns:a16="http://schemas.microsoft.com/office/drawing/2014/main" val="1290936980"/>
                    </a:ext>
                  </a:extLst>
                </a:gridCol>
                <a:gridCol w="3943350">
                  <a:extLst>
                    <a:ext uri="{9D8B030D-6E8A-4147-A177-3AD203B41FA5}">
                      <a16:colId xmlns:a16="http://schemas.microsoft.com/office/drawing/2014/main" val="178003248"/>
                    </a:ext>
                  </a:extLst>
                </a:gridCol>
              </a:tblGrid>
              <a:tr h="1531620">
                <a:tc>
                  <a:txBody>
                    <a:bodyPr/>
                    <a:lstStyle/>
                    <a:p>
                      <a:r>
                        <a:rPr lang="en-GB" sz="1200" b="1" u="sng" dirty="0" smtClean="0"/>
                        <a:t>Key Travel</a:t>
                      </a:r>
                    </a:p>
                    <a:p>
                      <a:pPr lvl="1"/>
                      <a:r>
                        <a:rPr lang="en-GB" sz="1100" dirty="0" smtClean="0"/>
                        <a:t>Process for allocated Purchase Order  - roll out within the next 24 weeks</a:t>
                      </a:r>
                    </a:p>
                    <a:p>
                      <a:pPr lvl="1"/>
                      <a:endParaRPr lang="en-GB" sz="1100" dirty="0" smtClean="0"/>
                    </a:p>
                    <a:p>
                      <a:pPr lvl="1"/>
                      <a:r>
                        <a:rPr lang="en-GB" sz="1100" dirty="0" smtClean="0"/>
                        <a:t>On line v off line bookings</a:t>
                      </a:r>
                    </a:p>
                    <a:p>
                      <a:pPr lvl="1"/>
                      <a:endParaRPr lang="en-GB" sz="1100" dirty="0" smtClean="0"/>
                    </a:p>
                    <a:p>
                      <a:pPr lvl="1"/>
                      <a:r>
                        <a:rPr lang="en-GB" sz="1100" dirty="0" smtClean="0"/>
                        <a:t>Training requirements</a:t>
                      </a:r>
                    </a:p>
                    <a:p>
                      <a:pPr lvl="1"/>
                      <a:endParaRPr lang="en-GB" sz="1100" dirty="0" smtClean="0"/>
                    </a:p>
                    <a:p>
                      <a:pPr lvl="1"/>
                      <a:r>
                        <a:rPr lang="en-GB" sz="1100" dirty="0" smtClean="0"/>
                        <a:t>Draft Travel Policy</a:t>
                      </a:r>
                      <a:endParaRPr lang="en-GB" sz="1400" dirty="0">
                        <a:solidFill>
                          <a:schemeClr val="tx1"/>
                        </a:solidFill>
                      </a:endParaRPr>
                    </a:p>
                  </a:txBody>
                  <a:tcPr marL="68580" marR="68580" marT="34290" marB="34290"/>
                </a:tc>
                <a:tc>
                  <a:txBody>
                    <a:bodyPr/>
                    <a:lstStyle/>
                    <a:p>
                      <a:r>
                        <a:rPr lang="en-GB" sz="1100" b="1" u="sng" dirty="0" smtClean="0"/>
                        <a:t>Multi Functional Devices </a:t>
                      </a:r>
                    </a:p>
                    <a:p>
                      <a:pPr lvl="1"/>
                      <a:r>
                        <a:rPr lang="en-GB" sz="1100" u="none" dirty="0" smtClean="0"/>
                        <a:t>User Intelligence Group established (representatives from all Faculties)</a:t>
                      </a:r>
                    </a:p>
                    <a:p>
                      <a:pPr lvl="1"/>
                      <a:endParaRPr lang="en-GB" sz="1100" u="none" dirty="0" smtClean="0"/>
                    </a:p>
                    <a:p>
                      <a:pPr lvl="1"/>
                      <a:r>
                        <a:rPr lang="en-GB" sz="1100" u="none" dirty="0" smtClean="0"/>
                        <a:t>Offers currently being evaluated</a:t>
                      </a:r>
                    </a:p>
                    <a:p>
                      <a:pPr lvl="1"/>
                      <a:endParaRPr lang="en-GB" sz="1100" u="none" dirty="0" smtClean="0"/>
                    </a:p>
                    <a:p>
                      <a:pPr lvl="1"/>
                      <a:r>
                        <a:rPr lang="en-GB" sz="1100" u="none" dirty="0" smtClean="0"/>
                        <a:t>New contract due to go live Q1 (calendar) 2019 </a:t>
                      </a:r>
                    </a:p>
                    <a:p>
                      <a:endParaRPr lang="en-GB" sz="1400" dirty="0"/>
                    </a:p>
                  </a:txBody>
                  <a:tcPr marL="68580" marR="68580" marT="34290" marB="34290"/>
                </a:tc>
                <a:extLst>
                  <a:ext uri="{0D108BD9-81ED-4DB2-BD59-A6C34878D82A}">
                    <a16:rowId xmlns:a16="http://schemas.microsoft.com/office/drawing/2014/main" val="2170294317"/>
                  </a:ext>
                </a:extLst>
              </a:tr>
              <a:tr h="1188720">
                <a:tc>
                  <a:txBody>
                    <a:bodyPr/>
                    <a:lstStyle/>
                    <a:p>
                      <a:pPr marL="0" algn="l" defTabSz="914400" rtl="0" eaLnBrk="1" latinLnBrk="0" hangingPunct="1"/>
                      <a:r>
                        <a:rPr lang="en-GB" sz="1100" b="1" u="sng" kern="1200" dirty="0" smtClean="0"/>
                        <a:t>Mobile Phones </a:t>
                      </a:r>
                    </a:p>
                    <a:p>
                      <a:pPr lvl="1"/>
                      <a:r>
                        <a:rPr lang="en-GB" sz="1100" dirty="0" smtClean="0"/>
                        <a:t>New contract due to be signed (voice and data) </a:t>
                      </a:r>
                    </a:p>
                    <a:p>
                      <a:pPr lvl="1"/>
                      <a:endParaRPr lang="en-GB" sz="1100" dirty="0" smtClean="0"/>
                    </a:p>
                    <a:p>
                      <a:pPr lvl="1"/>
                      <a:r>
                        <a:rPr lang="en-GB" sz="1100" dirty="0" smtClean="0"/>
                        <a:t>Work on going with estates to pilot new process </a:t>
                      </a:r>
                    </a:p>
                    <a:p>
                      <a:pPr lvl="1"/>
                      <a:endParaRPr lang="en-GB" sz="1100" dirty="0" smtClean="0"/>
                    </a:p>
                    <a:p>
                      <a:pPr lvl="1"/>
                      <a:r>
                        <a:rPr lang="en-GB" sz="1100" dirty="0" smtClean="0"/>
                        <a:t>Rolled out by faculty</a:t>
                      </a:r>
                    </a:p>
                    <a:p>
                      <a:endParaRPr lang="en-GB" sz="11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sng" dirty="0" smtClean="0"/>
                        <a:t>Recruitment of temporary staff</a:t>
                      </a:r>
                    </a:p>
                    <a:p>
                      <a:r>
                        <a:rPr lang="en-GB" sz="1100" dirty="0" smtClean="0"/>
                        <a:t>Work being undertaken to identify best route to market</a:t>
                      </a:r>
                    </a:p>
                    <a:p>
                      <a:endParaRPr lang="en-GB" sz="1100" dirty="0" smtClean="0"/>
                    </a:p>
                    <a:p>
                      <a:r>
                        <a:rPr lang="en-GB" sz="1100" dirty="0" smtClean="0"/>
                        <a:t>Procurement</a:t>
                      </a:r>
                      <a:r>
                        <a:rPr lang="en-GB" sz="1100" baseline="0" dirty="0" smtClean="0"/>
                        <a:t> will communicate outcomes to Procurement Contacts</a:t>
                      </a:r>
                      <a:endParaRPr lang="en-GB" sz="1100" dirty="0" smtClean="0"/>
                    </a:p>
                    <a:p>
                      <a:endParaRPr lang="en-GB" sz="1100" dirty="0"/>
                    </a:p>
                  </a:txBody>
                  <a:tcPr marL="68580" marR="68580" marT="34290" marB="34290"/>
                </a:tc>
                <a:extLst>
                  <a:ext uri="{0D108BD9-81ED-4DB2-BD59-A6C34878D82A}">
                    <a16:rowId xmlns:a16="http://schemas.microsoft.com/office/drawing/2014/main" val="768342035"/>
                  </a:ext>
                </a:extLst>
              </a:tr>
              <a:tr h="1508760">
                <a:tc>
                  <a:txBody>
                    <a:bodyPr/>
                    <a:lstStyle/>
                    <a:p>
                      <a:r>
                        <a:rPr lang="en-GB" sz="1100" b="1" u="sng" dirty="0" smtClean="0"/>
                        <a:t>Office Furniture</a:t>
                      </a:r>
                    </a:p>
                    <a:p>
                      <a:pPr lvl="1"/>
                      <a:r>
                        <a:rPr lang="en-GB" sz="1100" dirty="0" smtClean="0"/>
                        <a:t>New framework agreement in place </a:t>
                      </a:r>
                    </a:p>
                    <a:p>
                      <a:pPr lvl="1"/>
                      <a:endParaRPr lang="en-GB" sz="1100" dirty="0" smtClean="0"/>
                    </a:p>
                    <a:p>
                      <a:pPr lvl="1"/>
                      <a:r>
                        <a:rPr lang="en-GB" sz="1100" dirty="0" smtClean="0"/>
                        <a:t>Procurement undertaking a review of most economically advantageous supplier across campus</a:t>
                      </a:r>
                    </a:p>
                    <a:p>
                      <a:pPr lvl="1"/>
                      <a:endParaRPr lang="en-GB" sz="1100" dirty="0" smtClean="0"/>
                    </a:p>
                    <a:p>
                      <a:pPr lvl="1"/>
                      <a:r>
                        <a:rPr lang="en-GB" sz="1100" dirty="0" smtClean="0"/>
                        <a:t>Procurement contacts will be notified and others suppliers parked.</a:t>
                      </a:r>
                    </a:p>
                    <a:p>
                      <a:endParaRPr lang="en-GB" sz="1100" dirty="0"/>
                    </a:p>
                  </a:txBody>
                  <a:tcPr marL="68580" marR="68580" marT="34290" marB="34290"/>
                </a:tc>
                <a:tc>
                  <a:txBody>
                    <a:bodyPr/>
                    <a:lstStyle/>
                    <a:p>
                      <a:r>
                        <a:rPr lang="en-GB" sz="1100" b="1" u="sng" kern="1200" dirty="0" smtClean="0">
                          <a:solidFill>
                            <a:schemeClr val="dk1"/>
                          </a:solidFill>
                          <a:latin typeface="+mn-lt"/>
                          <a:ea typeface="+mn-ea"/>
                          <a:cs typeface="+mn-cs"/>
                        </a:rPr>
                        <a:t>Water Coolers</a:t>
                      </a:r>
                    </a:p>
                    <a:p>
                      <a:endParaRPr lang="en-GB" sz="1100" b="1" u="sng" kern="1200" dirty="0" smtClean="0">
                        <a:solidFill>
                          <a:schemeClr val="dk1"/>
                        </a:solidFill>
                        <a:latin typeface="+mn-lt"/>
                        <a:ea typeface="+mn-ea"/>
                        <a:cs typeface="+mn-cs"/>
                      </a:endParaRPr>
                    </a:p>
                    <a:p>
                      <a:r>
                        <a:rPr lang="en-GB" sz="1100" kern="1200" dirty="0" smtClean="0">
                          <a:solidFill>
                            <a:schemeClr val="dk1"/>
                          </a:solidFill>
                          <a:latin typeface="+mn-lt"/>
                          <a:ea typeface="+mn-ea"/>
                          <a:cs typeface="+mn-cs"/>
                        </a:rPr>
                        <a:t>Centralised budgets </a:t>
                      </a:r>
                    </a:p>
                    <a:p>
                      <a:endParaRPr lang="en-GB" sz="1100" kern="1200" dirty="0" smtClean="0">
                        <a:solidFill>
                          <a:schemeClr val="dk1"/>
                        </a:solidFill>
                        <a:latin typeface="+mn-lt"/>
                        <a:ea typeface="+mn-ea"/>
                        <a:cs typeface="+mn-cs"/>
                      </a:endParaRPr>
                    </a:p>
                    <a:p>
                      <a:r>
                        <a:rPr lang="en-GB" sz="1100" kern="1200" dirty="0" smtClean="0">
                          <a:solidFill>
                            <a:schemeClr val="dk1"/>
                          </a:solidFill>
                          <a:latin typeface="+mn-lt"/>
                          <a:ea typeface="+mn-ea"/>
                          <a:cs typeface="+mn-cs"/>
                        </a:rPr>
                        <a:t>Reports of issues with invoices</a:t>
                      </a:r>
                      <a:endParaRPr lang="en-GB" sz="11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098567283"/>
                  </a:ext>
                </a:extLst>
              </a:tr>
            </a:tbl>
          </a:graphicData>
        </a:graphic>
      </p:graphicFrame>
    </p:spTree>
    <p:extLst>
      <p:ext uri="{BB962C8B-B14F-4D97-AF65-F5344CB8AC3E}">
        <p14:creationId xmlns:p14="http://schemas.microsoft.com/office/powerpoint/2010/main" val="3764964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2696"/>
            <a:ext cx="7886700" cy="462756"/>
          </a:xfrm>
        </p:spPr>
        <p:txBody>
          <a:bodyPr>
            <a:noAutofit/>
          </a:bodyPr>
          <a:lstStyle/>
          <a:p>
            <a:pPr algn="ctr"/>
            <a:r>
              <a:rPr lang="en-GB" dirty="0" smtClean="0"/>
              <a:t>Communications </a:t>
            </a:r>
            <a:endParaRPr lang="en-GB" dirty="0"/>
          </a:p>
        </p:txBody>
      </p:sp>
      <p:sp>
        <p:nvSpPr>
          <p:cNvPr id="3" name="Content Placeholder 2"/>
          <p:cNvSpPr>
            <a:spLocks noGrp="1"/>
          </p:cNvSpPr>
          <p:nvPr>
            <p:ph idx="1"/>
          </p:nvPr>
        </p:nvSpPr>
        <p:spPr>
          <a:xfrm>
            <a:off x="628650" y="1661584"/>
            <a:ext cx="7886700" cy="3828389"/>
          </a:xfrm>
        </p:spPr>
        <p:txBody>
          <a:bodyPr>
            <a:normAutofit lnSpcReduction="10000"/>
          </a:bodyPr>
          <a:lstStyle/>
          <a:p>
            <a:r>
              <a:rPr lang="en-GB" dirty="0" smtClean="0"/>
              <a:t>Procurement Contacts</a:t>
            </a:r>
          </a:p>
          <a:p>
            <a:endParaRPr lang="en-GB" dirty="0" smtClean="0"/>
          </a:p>
          <a:p>
            <a:r>
              <a:rPr lang="en-GB" dirty="0" smtClean="0"/>
              <a:t>Where to buy</a:t>
            </a:r>
          </a:p>
          <a:p>
            <a:endParaRPr lang="en-GB" dirty="0" smtClean="0"/>
          </a:p>
          <a:p>
            <a:r>
              <a:rPr lang="en-GB" dirty="0" smtClean="0"/>
              <a:t>Areas of Improvement</a:t>
            </a:r>
          </a:p>
          <a:p>
            <a:endParaRPr lang="en-GB" dirty="0"/>
          </a:p>
          <a:p>
            <a:r>
              <a:rPr lang="en-GB" dirty="0" smtClean="0"/>
              <a:t>Next Steps</a:t>
            </a:r>
            <a:endParaRPr lang="en-GB" dirty="0"/>
          </a:p>
        </p:txBody>
      </p:sp>
    </p:spTree>
    <p:extLst>
      <p:ext uri="{BB962C8B-B14F-4D97-AF65-F5344CB8AC3E}">
        <p14:creationId xmlns:p14="http://schemas.microsoft.com/office/powerpoint/2010/main" val="2251286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9</a:t>
            </a:fld>
            <a:endParaRPr lang="en-GB">
              <a:solidFill>
                <a:prstClr val="black">
                  <a:tint val="75000"/>
                </a:prstClr>
              </a:solidFill>
            </a:endParaRPr>
          </a:p>
        </p:txBody>
      </p:sp>
      <p:sp>
        <p:nvSpPr>
          <p:cNvPr id="4" name="Title 3"/>
          <p:cNvSpPr>
            <a:spLocks noGrp="1"/>
          </p:cNvSpPr>
          <p:nvPr>
            <p:ph type="ctrTitle"/>
          </p:nvPr>
        </p:nvSpPr>
        <p:spPr>
          <a:xfrm>
            <a:off x="251520" y="945133"/>
            <a:ext cx="8208912" cy="764629"/>
          </a:xfrm>
        </p:spPr>
        <p:txBody>
          <a:bodyPr/>
          <a:lstStyle/>
          <a:p>
            <a:r>
              <a:rPr lang="en-GB" b="1" dirty="0" smtClean="0"/>
              <a:t>	Research Finance Team</a:t>
            </a:r>
            <a:endParaRPr lang="en-GB" b="1" dirty="0"/>
          </a:p>
        </p:txBody>
      </p:sp>
      <p:graphicFrame>
        <p:nvGraphicFramePr>
          <p:cNvPr id="8" name="Diagram 7"/>
          <p:cNvGraphicFramePr/>
          <p:nvPr>
            <p:extLst/>
          </p:nvPr>
        </p:nvGraphicFramePr>
        <p:xfrm>
          <a:off x="539552" y="1828800"/>
          <a:ext cx="7920880" cy="44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Witch Hat IMG 3314 by TheStockWarehouse on DeviantAr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6" y="0"/>
            <a:ext cx="1509746" cy="1338641"/>
          </a:xfrm>
          <a:prstGeom prst="rect">
            <a:avLst/>
          </a:prstGeom>
        </p:spPr>
      </p:pic>
    </p:spTree>
    <p:extLst>
      <p:ext uri="{BB962C8B-B14F-4D97-AF65-F5344CB8AC3E}">
        <p14:creationId xmlns:p14="http://schemas.microsoft.com/office/powerpoint/2010/main" val="1191545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2400</TotalTime>
  <Words>2932</Words>
  <Application>Microsoft Office PowerPoint</Application>
  <PresentationFormat>On-screen Show (4:3)</PresentationFormat>
  <Paragraphs>566</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Times New Roman</vt:lpstr>
      <vt:lpstr>Wingdings</vt:lpstr>
      <vt:lpstr>1_Office Theme</vt:lpstr>
      <vt:lpstr>PowerPoint Presentation</vt:lpstr>
      <vt:lpstr>PowerPoint Presentation</vt:lpstr>
      <vt:lpstr>   Agenda</vt:lpstr>
      <vt:lpstr>   Procurement</vt:lpstr>
      <vt:lpstr>The Procurement Team</vt:lpstr>
      <vt:lpstr>Update part 1 </vt:lpstr>
      <vt:lpstr>Update part 2</vt:lpstr>
      <vt:lpstr>Communications </vt:lpstr>
      <vt:lpstr> Research Finance Team</vt:lpstr>
      <vt:lpstr>Research Finance Team</vt:lpstr>
      <vt:lpstr>   Payroll</vt:lpstr>
      <vt:lpstr>Payroll</vt:lpstr>
      <vt:lpstr>Payroll</vt:lpstr>
      <vt:lpstr>Payroll</vt:lpstr>
      <vt:lpstr>Payroll</vt:lpstr>
      <vt:lpstr>  Pensions</vt:lpstr>
      <vt:lpstr>Pensions</vt:lpstr>
      <vt:lpstr>Pensions</vt:lpstr>
      <vt:lpstr>   VAT and Insurance</vt:lpstr>
      <vt:lpstr>Common Issues/Queries </vt:lpstr>
      <vt:lpstr>Common Issues/Queries </vt:lpstr>
      <vt:lpstr>Common Issues/Queries </vt:lpstr>
      <vt:lpstr>Common Issues/Queries </vt:lpstr>
      <vt:lpstr>Where to find Guidance</vt:lpstr>
      <vt:lpstr>Where to find Guidance</vt:lpstr>
      <vt:lpstr>Where to find Guidance</vt:lpstr>
      <vt:lpstr>Who can help?</vt:lpstr>
      <vt:lpstr>Insurance - Key Points</vt:lpstr>
      <vt:lpstr>Key Points</vt:lpstr>
      <vt:lpstr>Where to find Insurance guidance</vt:lpstr>
      <vt:lpstr>Where to find Guidance</vt:lpstr>
      <vt:lpstr>Where to find Guidance</vt:lpstr>
      <vt:lpstr>Who can help?</vt:lpstr>
      <vt:lpstr>  FMS Updates</vt:lpstr>
      <vt:lpstr>FMS Updates</vt:lpstr>
      <vt:lpstr>FMS Updates</vt:lpstr>
      <vt:lpstr>FMS Updates</vt:lpstr>
      <vt:lpstr>App for Tasks</vt:lpstr>
      <vt:lpstr>App for Tasks</vt:lpstr>
      <vt:lpstr>      Finance  Helpdesk</vt:lpstr>
      <vt:lpstr>      Finance Enquiry Routes (Historical)</vt:lpstr>
      <vt:lpstr> Finance Enquiry Routes (Transition period)</vt:lpstr>
      <vt:lpstr> Finance Enquiry Routes – New Front Helpdesk</vt:lpstr>
      <vt:lpstr> Finance Enquiry Routes (Future Jan-19)</vt:lpstr>
      <vt:lpstr>Training Update  </vt:lpstr>
      <vt:lpstr>Training update  </vt:lpstr>
      <vt:lpstr>Training Calendar  Example  </vt:lpstr>
      <vt:lpstr>PowerPoint Presentation</vt:lpstr>
    </vt:vector>
  </TitlesOfParts>
  <Company>University of Strathclyde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Projects</dc:title>
  <dc:creator>Kathleen</dc:creator>
  <cp:lastModifiedBy>Administrator</cp:lastModifiedBy>
  <cp:revision>134</cp:revision>
  <cp:lastPrinted>2018-11-08T13:45:39Z</cp:lastPrinted>
  <dcterms:created xsi:type="dcterms:W3CDTF">2015-10-06T17:04:12Z</dcterms:created>
  <dcterms:modified xsi:type="dcterms:W3CDTF">2018-11-16T09:08:27Z</dcterms:modified>
</cp:coreProperties>
</file>