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01" r:id="rId2"/>
    <p:sldId id="258" r:id="rId3"/>
    <p:sldId id="259" r:id="rId4"/>
    <p:sldId id="260" r:id="rId5"/>
    <p:sldId id="262" r:id="rId6"/>
    <p:sldId id="303" r:id="rId7"/>
    <p:sldId id="302" r:id="rId8"/>
    <p:sldId id="304" r:id="rId9"/>
    <p:sldId id="307" r:id="rId10"/>
    <p:sldId id="305" r:id="rId11"/>
    <p:sldId id="309" r:id="rId12"/>
    <p:sldId id="311" r:id="rId13"/>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91" autoAdjust="0"/>
    <p:restoredTop sz="71634" autoAdjust="0"/>
  </p:normalViewPr>
  <p:slideViewPr>
    <p:cSldViewPr>
      <p:cViewPr varScale="1">
        <p:scale>
          <a:sx n="81" d="100"/>
          <a:sy n="81" d="100"/>
        </p:scale>
        <p:origin x="2082" y="96"/>
      </p:cViewPr>
      <p:guideLst>
        <p:guide orient="horz" pos="2160"/>
        <p:guide pos="2880"/>
      </p:guideLst>
    </p:cSldViewPr>
  </p:slideViewPr>
  <p:notesTextViewPr>
    <p:cViewPr>
      <p:scale>
        <a:sx n="3" d="2"/>
        <a:sy n="3" d="2"/>
      </p:scale>
      <p:origin x="0" y="0"/>
    </p:cViewPr>
  </p:notesTextViewPr>
  <p:sorterViewPr>
    <p:cViewPr>
      <p:scale>
        <a:sx n="110" d="100"/>
        <a:sy n="110" d="100"/>
      </p:scale>
      <p:origin x="0" y="-90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9F88D75-111A-424B-BCD1-FA3190E2196F}" type="datetimeFigureOut">
              <a:rPr lang="en-GB" smtClean="0"/>
              <a:t>19/06/2023</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5166A823-E583-42C0-BDFF-8EF4C2606FC5}" type="slidenum">
              <a:rPr lang="en-GB" smtClean="0"/>
              <a:t>‹#›</a:t>
            </a:fld>
            <a:endParaRPr lang="en-GB"/>
          </a:p>
        </p:txBody>
      </p:sp>
    </p:spTree>
    <p:extLst>
      <p:ext uri="{BB962C8B-B14F-4D97-AF65-F5344CB8AC3E}">
        <p14:creationId xmlns:p14="http://schemas.microsoft.com/office/powerpoint/2010/main" val="3056530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66A823-E583-42C0-BDFF-8EF4C2606FC5}" type="slidenum">
              <a:rPr lang="en-GB" smtClean="0"/>
              <a:t>1</a:t>
            </a:fld>
            <a:endParaRPr lang="en-GB"/>
          </a:p>
        </p:txBody>
      </p:sp>
    </p:spTree>
    <p:extLst>
      <p:ext uri="{BB962C8B-B14F-4D97-AF65-F5344CB8AC3E}">
        <p14:creationId xmlns:p14="http://schemas.microsoft.com/office/powerpoint/2010/main" val="2920201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Tree>
    <p:extLst>
      <p:ext uri="{BB962C8B-B14F-4D97-AF65-F5344CB8AC3E}">
        <p14:creationId xmlns:p14="http://schemas.microsoft.com/office/powerpoint/2010/main" val="561506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Tree>
    <p:extLst>
      <p:ext uri="{BB962C8B-B14F-4D97-AF65-F5344CB8AC3E}">
        <p14:creationId xmlns:p14="http://schemas.microsoft.com/office/powerpoint/2010/main" val="561506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Tree>
    <p:extLst>
      <p:ext uri="{BB962C8B-B14F-4D97-AF65-F5344CB8AC3E}">
        <p14:creationId xmlns:p14="http://schemas.microsoft.com/office/powerpoint/2010/main" val="561506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Tree>
    <p:extLst>
      <p:ext uri="{BB962C8B-B14F-4D97-AF65-F5344CB8AC3E}">
        <p14:creationId xmlns:p14="http://schemas.microsoft.com/office/powerpoint/2010/main" val="561506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Tree>
    <p:extLst>
      <p:ext uri="{BB962C8B-B14F-4D97-AF65-F5344CB8AC3E}">
        <p14:creationId xmlns:p14="http://schemas.microsoft.com/office/powerpoint/2010/main" val="561506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Tree>
    <p:extLst>
      <p:ext uri="{BB962C8B-B14F-4D97-AF65-F5344CB8AC3E}">
        <p14:creationId xmlns:p14="http://schemas.microsoft.com/office/powerpoint/2010/main" val="561506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Tree>
    <p:extLst>
      <p:ext uri="{BB962C8B-B14F-4D97-AF65-F5344CB8AC3E}">
        <p14:creationId xmlns:p14="http://schemas.microsoft.com/office/powerpoint/2010/main" val="561506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Tree>
    <p:extLst>
      <p:ext uri="{BB962C8B-B14F-4D97-AF65-F5344CB8AC3E}">
        <p14:creationId xmlns:p14="http://schemas.microsoft.com/office/powerpoint/2010/main" val="561506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Normal threshold re significant spend = £5k</a:t>
            </a:r>
          </a:p>
        </p:txBody>
      </p:sp>
    </p:spTree>
    <p:extLst>
      <p:ext uri="{BB962C8B-B14F-4D97-AF65-F5344CB8AC3E}">
        <p14:creationId xmlns:p14="http://schemas.microsoft.com/office/powerpoint/2010/main" val="561506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Tree>
    <p:extLst>
      <p:ext uri="{BB962C8B-B14F-4D97-AF65-F5344CB8AC3E}">
        <p14:creationId xmlns:p14="http://schemas.microsoft.com/office/powerpoint/2010/main" val="561506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Tree>
    <p:extLst>
      <p:ext uri="{BB962C8B-B14F-4D97-AF65-F5344CB8AC3E}">
        <p14:creationId xmlns:p14="http://schemas.microsoft.com/office/powerpoint/2010/main" val="561506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886967"/>
            <a:ext cx="8062664" cy="1470025"/>
          </a:xfrm>
          <a:prstGeom prst="rect">
            <a:avLst/>
          </a:prstGeom>
        </p:spPr>
        <p:txBody>
          <a:bodyPr/>
          <a:lstStyle>
            <a:lvl1pPr algn="l">
              <a:defRPr/>
            </a:lvl1pPr>
          </a:lstStyle>
          <a:p>
            <a:r>
              <a:rPr lang="en-US" dirty="0"/>
              <a:t>Click to edit Master title style</a:t>
            </a:r>
            <a:endParaRPr lang="en-GB" dirty="0"/>
          </a:p>
        </p:txBody>
      </p:sp>
      <p:sp>
        <p:nvSpPr>
          <p:cNvPr id="3" name="Subtitle 2"/>
          <p:cNvSpPr>
            <a:spLocks noGrp="1"/>
          </p:cNvSpPr>
          <p:nvPr>
            <p:ph type="subTitle" idx="1"/>
          </p:nvPr>
        </p:nvSpPr>
        <p:spPr>
          <a:xfrm>
            <a:off x="395536" y="3789040"/>
            <a:ext cx="7376864"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95663489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19240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8229600" cy="43533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D2E422D-0E65-4B81-9088-EA407164B4A1}" type="slidenum">
              <a:rPr lang="en-GB" smtClean="0">
                <a:solidFill>
                  <a:prstClr val="black">
                    <a:tint val="75000"/>
                  </a:prstClr>
                </a:solidFill>
              </a:rPr>
              <a:pPr/>
              <a:t>‹#›</a:t>
            </a:fld>
            <a:endParaRPr lang="en-GB">
              <a:solidFill>
                <a:prstClr val="black">
                  <a:tint val="75000"/>
                </a:prstClr>
              </a:solidFill>
            </a:endParaRPr>
          </a:p>
        </p:txBody>
      </p:sp>
      <p:sp>
        <p:nvSpPr>
          <p:cNvPr id="7" name="Title 1"/>
          <p:cNvSpPr>
            <a:spLocks noGrp="1"/>
          </p:cNvSpPr>
          <p:nvPr>
            <p:ph type="ctrTitle"/>
          </p:nvPr>
        </p:nvSpPr>
        <p:spPr>
          <a:xfrm>
            <a:off x="467544" y="0"/>
            <a:ext cx="8208912" cy="1484784"/>
          </a:xfrm>
          <a:prstGeom prst="rect">
            <a:avLst/>
          </a:prstGeom>
        </p:spPr>
        <p:txBody>
          <a:bodyPr anchor="b"/>
          <a:lstStyle>
            <a:lvl1pPr algn="l">
              <a:defRPr sz="3600"/>
            </a:lvl1pPr>
          </a:lstStyle>
          <a:p>
            <a:r>
              <a:rPr lang="en-US" dirty="0"/>
              <a:t>Click to edit Master title style</a:t>
            </a:r>
            <a:endParaRPr lang="en-GB" dirty="0"/>
          </a:p>
        </p:txBody>
      </p:sp>
    </p:spTree>
    <p:extLst>
      <p:ext uri="{BB962C8B-B14F-4D97-AF65-F5344CB8AC3E}">
        <p14:creationId xmlns:p14="http://schemas.microsoft.com/office/powerpoint/2010/main" val="24012705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4406900"/>
            <a:ext cx="8027169" cy="1362075"/>
          </a:xfrm>
          <a:prstGeom prst="rect">
            <a:avLst/>
          </a:prstGeo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467544" y="2906713"/>
            <a:ext cx="802716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D2E422D-0E65-4B81-9088-EA407164B4A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280205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772816"/>
            <a:ext cx="6707088" cy="936104"/>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2924944"/>
            <a:ext cx="4038600" cy="3201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924944"/>
            <a:ext cx="4038600" cy="32012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D2E422D-0E65-4B81-9088-EA407164B4A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53287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916832"/>
            <a:ext cx="6707088" cy="936104"/>
          </a:xfrm>
          <a:prstGeom prst="rect">
            <a:avLst/>
          </a:prstGeom>
        </p:spPr>
        <p:txBody>
          <a:bodyPr/>
          <a:lstStyle>
            <a:lvl1pPr>
              <a:defRPr sz="3600"/>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D2E422D-0E65-4B81-9088-EA407164B4A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625323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844824"/>
            <a:ext cx="5111750" cy="42813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844824"/>
            <a:ext cx="3008313" cy="42813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D2E422D-0E65-4B81-9088-EA407164B4A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9950407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1772816"/>
            <a:ext cx="5486400" cy="29547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D2E422D-0E65-4B81-9088-EA407164B4A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934864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916832"/>
            <a:ext cx="8229600" cy="42093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D2E422D-0E65-4B81-9088-EA407164B4A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9387425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988840"/>
            <a:ext cx="8229600" cy="41373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AD2E422D-0E65-4B81-9088-EA407164B4A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29333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hdr="0" ftr="0" dt="0"/>
  <p:txStyles>
    <p:titleStyle>
      <a:lvl1pPr algn="l" defTabSz="914400" rtl="0" eaLnBrk="1" latinLnBrk="0" hangingPunct="1">
        <a:spcBef>
          <a:spcPct val="0"/>
        </a:spcBef>
        <a:buNone/>
        <a:defRPr sz="40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Year End Preparation</a:t>
            </a:r>
            <a:br>
              <a:rPr lang="en-GB" dirty="0"/>
            </a:br>
            <a:r>
              <a:rPr lang="en-GB" dirty="0"/>
              <a:t> </a:t>
            </a:r>
          </a:p>
        </p:txBody>
      </p:sp>
      <p:sp>
        <p:nvSpPr>
          <p:cNvPr id="3" name="Subtitle 2"/>
          <p:cNvSpPr>
            <a:spLocks noGrp="1"/>
          </p:cNvSpPr>
          <p:nvPr>
            <p:ph type="subTitle" idx="1"/>
          </p:nvPr>
        </p:nvSpPr>
        <p:spPr/>
        <p:txBody>
          <a:bodyPr/>
          <a:lstStyle/>
          <a:p>
            <a:r>
              <a:rPr lang="en-GB" dirty="0"/>
              <a:t>June 2023</a:t>
            </a:r>
          </a:p>
        </p:txBody>
      </p:sp>
    </p:spTree>
    <p:extLst>
      <p:ext uri="{BB962C8B-B14F-4D97-AF65-F5344CB8AC3E}">
        <p14:creationId xmlns:p14="http://schemas.microsoft.com/office/powerpoint/2010/main" val="2991673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2E422D-0E65-4B81-9088-EA407164B4A1}" type="slidenum">
              <a:rPr lang="en-GB" smtClean="0">
                <a:solidFill>
                  <a:prstClr val="black">
                    <a:tint val="75000"/>
                  </a:prstClr>
                </a:solidFill>
              </a:rPr>
              <a:pPr/>
              <a:t>10</a:t>
            </a:fld>
            <a:endParaRPr lang="en-GB">
              <a:solidFill>
                <a:prstClr val="black">
                  <a:tint val="75000"/>
                </a:prstClr>
              </a:solidFill>
            </a:endParaRPr>
          </a:p>
        </p:txBody>
      </p:sp>
      <p:sp>
        <p:nvSpPr>
          <p:cNvPr id="4" name="Title 3"/>
          <p:cNvSpPr>
            <a:spLocks noGrp="1"/>
          </p:cNvSpPr>
          <p:nvPr>
            <p:ph type="ctrTitle"/>
          </p:nvPr>
        </p:nvSpPr>
        <p:spPr>
          <a:xfrm>
            <a:off x="323528" y="-1"/>
            <a:ext cx="8208912" cy="1420069"/>
          </a:xfrm>
        </p:spPr>
        <p:txBody>
          <a:bodyPr/>
          <a:lstStyle/>
          <a:p>
            <a:r>
              <a:rPr lang="en-GB" b="1" dirty="0"/>
              <a:t>Year End – Other information</a:t>
            </a:r>
          </a:p>
        </p:txBody>
      </p:sp>
      <p:sp>
        <p:nvSpPr>
          <p:cNvPr id="2" name="Content Placeholder 1"/>
          <p:cNvSpPr>
            <a:spLocks noGrp="1"/>
          </p:cNvSpPr>
          <p:nvPr>
            <p:ph idx="1"/>
          </p:nvPr>
        </p:nvSpPr>
        <p:spPr/>
        <p:txBody>
          <a:bodyPr>
            <a:normAutofit/>
          </a:bodyPr>
          <a:lstStyle/>
          <a:p>
            <a:pPr marL="0" indent="0">
              <a:buNone/>
            </a:pPr>
            <a:r>
              <a:rPr lang="en-GB" sz="2400" b="1" dirty="0"/>
              <a:t>Budget Balances</a:t>
            </a:r>
          </a:p>
          <a:p>
            <a:r>
              <a:rPr lang="en-GB" sz="2400" dirty="0"/>
              <a:t>Remaining balances at close of business on 28 July will be rolled forward where appropriate to the new financial year for annual projects</a:t>
            </a:r>
          </a:p>
          <a:p>
            <a:r>
              <a:rPr lang="en-GB" sz="2400" dirty="0"/>
              <a:t>For multi year projects (e.g. Research, KE, SFC specific grants) there will be no need to roll forward budgets</a:t>
            </a:r>
          </a:p>
          <a:p>
            <a:r>
              <a:rPr lang="en-GB" sz="2400" dirty="0"/>
              <a:t>Commitments will be rolled forward (see below) so will be added back to the balance to be rolled forward</a:t>
            </a:r>
          </a:p>
          <a:p>
            <a:r>
              <a:rPr lang="en-GB" sz="2400" dirty="0"/>
              <a:t>Budget Statement report – default period from and period to will be changed to new year</a:t>
            </a:r>
          </a:p>
          <a:p>
            <a:endParaRPr lang="en-GB" sz="2400" dirty="0"/>
          </a:p>
          <a:p>
            <a:endParaRPr lang="en-GB" sz="2400" dirty="0"/>
          </a:p>
          <a:p>
            <a:endParaRPr lang="en-GB" sz="2400" dirty="0"/>
          </a:p>
        </p:txBody>
      </p:sp>
    </p:spTree>
    <p:extLst>
      <p:ext uri="{BB962C8B-B14F-4D97-AF65-F5344CB8AC3E}">
        <p14:creationId xmlns:p14="http://schemas.microsoft.com/office/powerpoint/2010/main" val="222427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2E422D-0E65-4B81-9088-EA407164B4A1}" type="slidenum">
              <a:rPr lang="en-GB" smtClean="0">
                <a:solidFill>
                  <a:prstClr val="black">
                    <a:tint val="75000"/>
                  </a:prstClr>
                </a:solidFill>
              </a:rPr>
              <a:pPr/>
              <a:t>11</a:t>
            </a:fld>
            <a:endParaRPr lang="en-GB">
              <a:solidFill>
                <a:prstClr val="black">
                  <a:tint val="75000"/>
                </a:prstClr>
              </a:solidFill>
            </a:endParaRPr>
          </a:p>
        </p:txBody>
      </p:sp>
      <p:sp>
        <p:nvSpPr>
          <p:cNvPr id="4" name="Title 3"/>
          <p:cNvSpPr>
            <a:spLocks noGrp="1"/>
          </p:cNvSpPr>
          <p:nvPr>
            <p:ph type="ctrTitle"/>
          </p:nvPr>
        </p:nvSpPr>
        <p:spPr>
          <a:xfrm>
            <a:off x="323528" y="-1"/>
            <a:ext cx="8208912" cy="1420069"/>
          </a:xfrm>
        </p:spPr>
        <p:txBody>
          <a:bodyPr/>
          <a:lstStyle/>
          <a:p>
            <a:r>
              <a:rPr lang="en-GB" b="1" dirty="0"/>
              <a:t>Year End – Other information</a:t>
            </a:r>
          </a:p>
        </p:txBody>
      </p:sp>
      <p:sp>
        <p:nvSpPr>
          <p:cNvPr id="2" name="Content Placeholder 1"/>
          <p:cNvSpPr>
            <a:spLocks noGrp="1"/>
          </p:cNvSpPr>
          <p:nvPr>
            <p:ph idx="1"/>
          </p:nvPr>
        </p:nvSpPr>
        <p:spPr/>
        <p:txBody>
          <a:bodyPr>
            <a:normAutofit/>
          </a:bodyPr>
          <a:lstStyle/>
          <a:p>
            <a:pPr marL="0" indent="0">
              <a:buNone/>
            </a:pPr>
            <a:r>
              <a:rPr lang="en-GB" sz="2400" b="1" dirty="0"/>
              <a:t>Commitments Outstanding </a:t>
            </a:r>
          </a:p>
          <a:p>
            <a:r>
              <a:rPr lang="en-GB" sz="2400" dirty="0"/>
              <a:t>All commitments outstanding at 28 July will be rolled forward to the new year (by changing the period for the commitment)</a:t>
            </a:r>
          </a:p>
          <a:p>
            <a:r>
              <a:rPr lang="en-GB" sz="2400" dirty="0"/>
              <a:t>Commitments should be reviewed as early as possible to ensure they are still valid</a:t>
            </a:r>
          </a:p>
          <a:p>
            <a:r>
              <a:rPr lang="en-GB" sz="2400" dirty="0"/>
              <a:t>Commitments which are not still valid should be written off – guidance is included in the year end deadlines file re different ways to do this depending on type of commitment</a:t>
            </a:r>
          </a:p>
          <a:p>
            <a:endParaRPr lang="en-GB" sz="2400" dirty="0"/>
          </a:p>
          <a:p>
            <a:endParaRPr lang="en-GB" sz="2400" dirty="0"/>
          </a:p>
          <a:p>
            <a:endParaRPr lang="en-GB" sz="2400" dirty="0"/>
          </a:p>
        </p:txBody>
      </p:sp>
    </p:spTree>
    <p:extLst>
      <p:ext uri="{BB962C8B-B14F-4D97-AF65-F5344CB8AC3E}">
        <p14:creationId xmlns:p14="http://schemas.microsoft.com/office/powerpoint/2010/main" val="5550713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2E422D-0E65-4B81-9088-EA407164B4A1}" type="slidenum">
              <a:rPr lang="en-GB" smtClean="0">
                <a:solidFill>
                  <a:prstClr val="black">
                    <a:tint val="75000"/>
                  </a:prstClr>
                </a:solidFill>
              </a:rPr>
              <a:pPr/>
              <a:t>12</a:t>
            </a:fld>
            <a:endParaRPr lang="en-GB">
              <a:solidFill>
                <a:prstClr val="black">
                  <a:tint val="75000"/>
                </a:prstClr>
              </a:solidFill>
            </a:endParaRPr>
          </a:p>
        </p:txBody>
      </p:sp>
      <p:sp>
        <p:nvSpPr>
          <p:cNvPr id="4" name="Title 3"/>
          <p:cNvSpPr>
            <a:spLocks noGrp="1"/>
          </p:cNvSpPr>
          <p:nvPr>
            <p:ph type="ctrTitle"/>
          </p:nvPr>
        </p:nvSpPr>
        <p:spPr>
          <a:xfrm>
            <a:off x="323528" y="-1"/>
            <a:ext cx="8208912" cy="1420069"/>
          </a:xfrm>
        </p:spPr>
        <p:txBody>
          <a:bodyPr/>
          <a:lstStyle/>
          <a:p>
            <a:r>
              <a:rPr lang="en-GB" b="1" dirty="0"/>
              <a:t>Year End – Other information</a:t>
            </a:r>
          </a:p>
        </p:txBody>
      </p:sp>
      <p:sp>
        <p:nvSpPr>
          <p:cNvPr id="2" name="Content Placeholder 1"/>
          <p:cNvSpPr>
            <a:spLocks noGrp="1"/>
          </p:cNvSpPr>
          <p:nvPr>
            <p:ph idx="1"/>
          </p:nvPr>
        </p:nvSpPr>
        <p:spPr/>
        <p:txBody>
          <a:bodyPr>
            <a:noAutofit/>
          </a:bodyPr>
          <a:lstStyle/>
          <a:p>
            <a:pPr marL="0" indent="0">
              <a:buNone/>
            </a:pPr>
            <a:r>
              <a:rPr lang="en-GB" sz="2200" b="1" dirty="0"/>
              <a:t>Commitments Outstanding – Automatic write-off</a:t>
            </a:r>
          </a:p>
          <a:p>
            <a:r>
              <a:rPr lang="en-GB" sz="2100" dirty="0"/>
              <a:t>Exercise will be carried out by Finance to write-off commitments which meet parameters below:</a:t>
            </a:r>
          </a:p>
          <a:p>
            <a:pPr lvl="1"/>
            <a:r>
              <a:rPr lang="en-GB" sz="2100" dirty="0"/>
              <a:t>total PO less than £100k</a:t>
            </a:r>
          </a:p>
          <a:p>
            <a:pPr lvl="1"/>
            <a:r>
              <a:rPr lang="en-GB" sz="2100" dirty="0"/>
              <a:t>Order and latest GRN older than 90 days and % outstanding 10% or &lt; PO value and &lt;=£10k</a:t>
            </a:r>
          </a:p>
          <a:p>
            <a:pPr lvl="1"/>
            <a:r>
              <a:rPr lang="en-GB" sz="2100" dirty="0"/>
              <a:t>Order and latest GRN older than 180 days and % outstanding 50% or &lt; PO value and &lt;=£50k</a:t>
            </a:r>
          </a:p>
          <a:p>
            <a:pPr lvl="0"/>
            <a:r>
              <a:rPr lang="en-GB" sz="2100" dirty="0"/>
              <a:t>Excludes call off orders</a:t>
            </a:r>
          </a:p>
          <a:p>
            <a:pPr lvl="0"/>
            <a:r>
              <a:rPr lang="en-GB" sz="2100" dirty="0"/>
              <a:t>Will be checked with </a:t>
            </a:r>
            <a:r>
              <a:rPr lang="en-GB" sz="2100" dirty="0" err="1"/>
              <a:t>Requisitioner</a:t>
            </a:r>
            <a:r>
              <a:rPr lang="en-GB" sz="2100" dirty="0"/>
              <a:t> prior to write-off</a:t>
            </a:r>
          </a:p>
          <a:p>
            <a:pPr marL="0" lvl="0" indent="0">
              <a:buNone/>
            </a:pPr>
            <a:r>
              <a:rPr lang="en-GB" sz="2000" dirty="0"/>
              <a:t>Note that orders &gt; 365 days old and outstanding amount &lt; £10,000 will be written off automatically with no alert to </a:t>
            </a:r>
            <a:r>
              <a:rPr lang="en-GB" sz="2000" dirty="0" err="1"/>
              <a:t>requisitioner</a:t>
            </a:r>
            <a:r>
              <a:rPr lang="en-GB" sz="2000" dirty="0"/>
              <a:t>.</a:t>
            </a:r>
          </a:p>
          <a:p>
            <a:endParaRPr lang="en-GB" sz="2400" dirty="0"/>
          </a:p>
          <a:p>
            <a:endParaRPr lang="en-GB" sz="2400" dirty="0"/>
          </a:p>
        </p:txBody>
      </p:sp>
    </p:spTree>
    <p:extLst>
      <p:ext uri="{BB962C8B-B14F-4D97-AF65-F5344CB8AC3E}">
        <p14:creationId xmlns:p14="http://schemas.microsoft.com/office/powerpoint/2010/main" val="3004866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2856"/>
            <a:ext cx="8579296" cy="4464496"/>
          </a:xfrm>
        </p:spPr>
        <p:txBody>
          <a:bodyPr>
            <a:normAutofit/>
          </a:bodyPr>
          <a:lstStyle/>
          <a:p>
            <a:pPr marL="0" indent="0" algn="ctr">
              <a:spcBef>
                <a:spcPts val="600"/>
              </a:spcBef>
              <a:spcAft>
                <a:spcPts val="1200"/>
              </a:spcAft>
              <a:buClr>
                <a:schemeClr val="tx2">
                  <a:lumMod val="50000"/>
                </a:schemeClr>
              </a:buClr>
              <a:buSzPct val="60000"/>
              <a:buNone/>
            </a:pPr>
            <a:r>
              <a:rPr lang="en-GB" dirty="0"/>
              <a:t>System will be unavailable from </a:t>
            </a:r>
          </a:p>
          <a:p>
            <a:pPr marL="0" indent="0" algn="ctr">
              <a:spcBef>
                <a:spcPts val="600"/>
              </a:spcBef>
              <a:spcAft>
                <a:spcPts val="1200"/>
              </a:spcAft>
              <a:buClr>
                <a:schemeClr val="tx2">
                  <a:lumMod val="50000"/>
                </a:schemeClr>
              </a:buClr>
              <a:buSzPct val="60000"/>
              <a:buNone/>
            </a:pPr>
            <a:r>
              <a:rPr lang="en-GB" b="1" dirty="0"/>
              <a:t>5pm on Friday 28 July</a:t>
            </a:r>
          </a:p>
          <a:p>
            <a:pPr marL="0" indent="0" algn="ctr">
              <a:spcBef>
                <a:spcPts val="600"/>
              </a:spcBef>
              <a:spcAft>
                <a:spcPts val="1200"/>
              </a:spcAft>
              <a:buClr>
                <a:schemeClr val="tx2">
                  <a:lumMod val="50000"/>
                </a:schemeClr>
              </a:buClr>
              <a:buSzPct val="60000"/>
              <a:buNone/>
            </a:pPr>
            <a:endParaRPr lang="en-GB" dirty="0"/>
          </a:p>
          <a:p>
            <a:pPr marL="0" indent="0" algn="ctr">
              <a:spcBef>
                <a:spcPts val="600"/>
              </a:spcBef>
              <a:spcAft>
                <a:spcPts val="1200"/>
              </a:spcAft>
              <a:buClr>
                <a:schemeClr val="tx2">
                  <a:lumMod val="50000"/>
                </a:schemeClr>
              </a:buClr>
              <a:buSzPct val="60000"/>
              <a:buNone/>
            </a:pPr>
            <a:r>
              <a:rPr lang="en-GB" dirty="0"/>
              <a:t>System should be available again from </a:t>
            </a:r>
          </a:p>
          <a:p>
            <a:pPr marL="0" indent="0" algn="ctr">
              <a:spcBef>
                <a:spcPts val="600"/>
              </a:spcBef>
              <a:spcAft>
                <a:spcPts val="1200"/>
              </a:spcAft>
              <a:buClr>
                <a:schemeClr val="tx2">
                  <a:lumMod val="50000"/>
                </a:schemeClr>
              </a:buClr>
              <a:buSzPct val="60000"/>
              <a:buNone/>
            </a:pPr>
            <a:r>
              <a:rPr lang="en-GB" b="1" dirty="0"/>
              <a:t>9am on Tuesday 1 August</a:t>
            </a:r>
          </a:p>
        </p:txBody>
      </p:sp>
      <p:sp>
        <p:nvSpPr>
          <p:cNvPr id="3" name="Slide Number Placeholder 2"/>
          <p:cNvSpPr>
            <a:spLocks noGrp="1"/>
          </p:cNvSpPr>
          <p:nvPr>
            <p:ph type="sldNum" sz="quarter" idx="12"/>
          </p:nvPr>
        </p:nvSpPr>
        <p:spPr/>
        <p:txBody>
          <a:bodyPr/>
          <a:lstStyle/>
          <a:p>
            <a:fld id="{AD2E422D-0E65-4B81-9088-EA407164B4A1}" type="slidenum">
              <a:rPr lang="en-GB" smtClean="0">
                <a:solidFill>
                  <a:prstClr val="black">
                    <a:tint val="75000"/>
                  </a:prstClr>
                </a:solidFill>
              </a:rPr>
              <a:pPr/>
              <a:t>2</a:t>
            </a:fld>
            <a:endParaRPr lang="en-GB">
              <a:solidFill>
                <a:prstClr val="black">
                  <a:tint val="75000"/>
                </a:prstClr>
              </a:solidFill>
            </a:endParaRPr>
          </a:p>
        </p:txBody>
      </p:sp>
      <p:sp>
        <p:nvSpPr>
          <p:cNvPr id="4" name="Title 3"/>
          <p:cNvSpPr>
            <a:spLocks noGrp="1"/>
          </p:cNvSpPr>
          <p:nvPr>
            <p:ph type="ctrTitle"/>
          </p:nvPr>
        </p:nvSpPr>
        <p:spPr>
          <a:xfrm>
            <a:off x="323528" y="44624"/>
            <a:ext cx="8208912" cy="1412776"/>
          </a:xfrm>
        </p:spPr>
        <p:txBody>
          <a:bodyPr/>
          <a:lstStyle/>
          <a:p>
            <a:r>
              <a:rPr lang="en-GB" b="1" dirty="0"/>
              <a:t>Year End - General</a:t>
            </a:r>
          </a:p>
        </p:txBody>
      </p:sp>
    </p:spTree>
    <p:extLst>
      <p:ext uri="{BB962C8B-B14F-4D97-AF65-F5344CB8AC3E}">
        <p14:creationId xmlns:p14="http://schemas.microsoft.com/office/powerpoint/2010/main" val="3309840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3"/>
            <a:ext cx="8579296" cy="5373217"/>
          </a:xfrm>
        </p:spPr>
        <p:txBody>
          <a:bodyPr>
            <a:normAutofit lnSpcReduction="10000"/>
          </a:bodyPr>
          <a:lstStyle/>
          <a:p>
            <a:pPr>
              <a:spcBef>
                <a:spcPts val="600"/>
              </a:spcBef>
              <a:spcAft>
                <a:spcPts val="1200"/>
              </a:spcAft>
              <a:buClr>
                <a:schemeClr val="tx2">
                  <a:lumMod val="50000"/>
                </a:schemeClr>
              </a:buClr>
              <a:buSzPct val="60000"/>
            </a:pPr>
            <a:r>
              <a:rPr lang="en-GB" sz="2800" dirty="0"/>
              <a:t>Ensure Substitute activated for holiday periods/other periods of absence</a:t>
            </a:r>
          </a:p>
          <a:p>
            <a:pPr>
              <a:spcBef>
                <a:spcPts val="600"/>
              </a:spcBef>
              <a:spcAft>
                <a:spcPts val="1200"/>
              </a:spcAft>
              <a:buClr>
                <a:schemeClr val="tx2">
                  <a:lumMod val="50000"/>
                </a:schemeClr>
              </a:buClr>
              <a:buSzPct val="60000"/>
            </a:pPr>
            <a:r>
              <a:rPr lang="en-GB" sz="2800" dirty="0"/>
              <a:t>Try to ensure FMS tasks are dealt with as early as possible in the run up to Year End</a:t>
            </a:r>
          </a:p>
          <a:p>
            <a:pPr>
              <a:spcBef>
                <a:spcPts val="600"/>
              </a:spcBef>
              <a:spcAft>
                <a:spcPts val="1200"/>
              </a:spcAft>
              <a:buClr>
                <a:schemeClr val="tx2">
                  <a:lumMod val="50000"/>
                </a:schemeClr>
              </a:buClr>
              <a:buSzPct val="60000"/>
            </a:pPr>
            <a:r>
              <a:rPr lang="en-GB" sz="2800" dirty="0"/>
              <a:t>Review for any backlog of tasks</a:t>
            </a:r>
          </a:p>
          <a:p>
            <a:pPr>
              <a:spcBef>
                <a:spcPts val="600"/>
              </a:spcBef>
              <a:spcAft>
                <a:spcPts val="1200"/>
              </a:spcAft>
              <a:buClr>
                <a:schemeClr val="tx2">
                  <a:lumMod val="50000"/>
                </a:schemeClr>
              </a:buClr>
              <a:buSzPct val="60000"/>
            </a:pPr>
            <a:r>
              <a:rPr lang="en-GB" sz="2800" dirty="0"/>
              <a:t>Review Budget Statements for</a:t>
            </a:r>
          </a:p>
          <a:p>
            <a:pPr lvl="1">
              <a:spcBef>
                <a:spcPts val="600"/>
              </a:spcBef>
              <a:spcAft>
                <a:spcPts val="1200"/>
              </a:spcAft>
              <a:buClr>
                <a:schemeClr val="tx2">
                  <a:lumMod val="50000"/>
                </a:schemeClr>
              </a:buClr>
              <a:buSzPct val="60000"/>
            </a:pPr>
            <a:r>
              <a:rPr lang="en-GB" sz="2400" dirty="0"/>
              <a:t>Outstanding commitment no longer relevant              (see slides 11 and 12)</a:t>
            </a:r>
          </a:p>
          <a:p>
            <a:pPr lvl="1">
              <a:spcBef>
                <a:spcPts val="600"/>
              </a:spcBef>
              <a:spcAft>
                <a:spcPts val="1200"/>
              </a:spcAft>
              <a:buClr>
                <a:schemeClr val="tx2">
                  <a:lumMod val="50000"/>
                </a:schemeClr>
              </a:buClr>
              <a:buSzPct val="60000"/>
            </a:pPr>
            <a:r>
              <a:rPr lang="en-GB" sz="2400" dirty="0"/>
              <a:t>Corrections re </a:t>
            </a:r>
            <a:r>
              <a:rPr lang="en-GB" sz="2400" dirty="0" err="1"/>
              <a:t>codings</a:t>
            </a:r>
            <a:endParaRPr lang="en-GB" sz="2400" dirty="0"/>
          </a:p>
          <a:p>
            <a:pPr lvl="1">
              <a:spcBef>
                <a:spcPts val="600"/>
              </a:spcBef>
              <a:spcAft>
                <a:spcPts val="1200"/>
              </a:spcAft>
              <a:buClr>
                <a:schemeClr val="tx2">
                  <a:lumMod val="50000"/>
                </a:schemeClr>
              </a:buClr>
              <a:buSzPct val="60000"/>
            </a:pPr>
            <a:r>
              <a:rPr lang="en-GB" sz="2400" dirty="0"/>
              <a:t>Sub </a:t>
            </a:r>
            <a:r>
              <a:rPr lang="en-GB" sz="2400"/>
              <a:t>projects which can now be closed</a:t>
            </a:r>
            <a:endParaRPr lang="en-GB" sz="2400" dirty="0"/>
          </a:p>
          <a:p>
            <a:pPr>
              <a:spcBef>
                <a:spcPts val="600"/>
              </a:spcBef>
              <a:spcAft>
                <a:spcPts val="1200"/>
              </a:spcAft>
              <a:buClr>
                <a:schemeClr val="tx2">
                  <a:lumMod val="50000"/>
                </a:schemeClr>
              </a:buClr>
              <a:buSzPct val="60000"/>
            </a:pPr>
            <a:endParaRPr lang="en-GB" sz="2800" dirty="0"/>
          </a:p>
        </p:txBody>
      </p:sp>
      <p:sp>
        <p:nvSpPr>
          <p:cNvPr id="3" name="Slide Number Placeholder 2"/>
          <p:cNvSpPr>
            <a:spLocks noGrp="1"/>
          </p:cNvSpPr>
          <p:nvPr>
            <p:ph type="sldNum" sz="quarter" idx="12"/>
          </p:nvPr>
        </p:nvSpPr>
        <p:spPr/>
        <p:txBody>
          <a:bodyPr/>
          <a:lstStyle/>
          <a:p>
            <a:fld id="{AD2E422D-0E65-4B81-9088-EA407164B4A1}" type="slidenum">
              <a:rPr lang="en-GB" smtClean="0">
                <a:solidFill>
                  <a:prstClr val="black">
                    <a:tint val="75000"/>
                  </a:prstClr>
                </a:solidFill>
              </a:rPr>
              <a:pPr/>
              <a:t>3</a:t>
            </a:fld>
            <a:endParaRPr lang="en-GB">
              <a:solidFill>
                <a:prstClr val="black">
                  <a:tint val="75000"/>
                </a:prstClr>
              </a:solidFill>
            </a:endParaRPr>
          </a:p>
        </p:txBody>
      </p:sp>
      <p:sp>
        <p:nvSpPr>
          <p:cNvPr id="4" name="Title 3"/>
          <p:cNvSpPr>
            <a:spLocks noGrp="1"/>
          </p:cNvSpPr>
          <p:nvPr>
            <p:ph type="ctrTitle"/>
          </p:nvPr>
        </p:nvSpPr>
        <p:spPr>
          <a:xfrm>
            <a:off x="323528" y="1"/>
            <a:ext cx="8208912" cy="1348257"/>
          </a:xfrm>
        </p:spPr>
        <p:txBody>
          <a:bodyPr/>
          <a:lstStyle/>
          <a:p>
            <a:r>
              <a:rPr lang="en-GB" b="1" dirty="0"/>
              <a:t>Year End – Early preparation</a:t>
            </a:r>
          </a:p>
        </p:txBody>
      </p:sp>
    </p:spTree>
    <p:extLst>
      <p:ext uri="{BB962C8B-B14F-4D97-AF65-F5344CB8AC3E}">
        <p14:creationId xmlns:p14="http://schemas.microsoft.com/office/powerpoint/2010/main" val="3763313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579296" cy="5373216"/>
          </a:xfrm>
        </p:spPr>
        <p:txBody>
          <a:bodyPr>
            <a:noAutofit/>
          </a:bodyPr>
          <a:lstStyle/>
          <a:p>
            <a:pPr>
              <a:spcBef>
                <a:spcPts val="600"/>
              </a:spcBef>
              <a:spcAft>
                <a:spcPts val="1200"/>
              </a:spcAft>
              <a:buClr>
                <a:schemeClr val="tx2">
                  <a:lumMod val="50000"/>
                </a:schemeClr>
              </a:buClr>
              <a:buSzPct val="60000"/>
            </a:pPr>
            <a:r>
              <a:rPr lang="en-GB" sz="2400" dirty="0"/>
              <a:t>Full list of deadlines added to the Knowledge Hub.</a:t>
            </a:r>
          </a:p>
          <a:p>
            <a:pPr>
              <a:spcBef>
                <a:spcPts val="600"/>
              </a:spcBef>
              <a:spcAft>
                <a:spcPts val="1200"/>
              </a:spcAft>
              <a:buClr>
                <a:schemeClr val="tx2">
                  <a:lumMod val="50000"/>
                </a:schemeClr>
              </a:buClr>
              <a:buSzPct val="60000"/>
            </a:pPr>
            <a:r>
              <a:rPr lang="en-GB" sz="2400" dirty="0"/>
              <a:t>Aim to ensure transactions relating to 2022/23 are posted to 2022/23 financial year</a:t>
            </a:r>
          </a:p>
          <a:p>
            <a:pPr>
              <a:spcBef>
                <a:spcPts val="600"/>
              </a:spcBef>
              <a:spcAft>
                <a:spcPts val="1200"/>
              </a:spcAft>
              <a:buClr>
                <a:schemeClr val="tx2">
                  <a:lumMod val="50000"/>
                </a:schemeClr>
              </a:buClr>
              <a:buSzPct val="60000"/>
            </a:pPr>
            <a:r>
              <a:rPr lang="en-GB" sz="2400" dirty="0"/>
              <a:t>Transactions entered/approved after deadlines stated will be posted to 2023/24</a:t>
            </a:r>
          </a:p>
          <a:p>
            <a:pPr>
              <a:spcBef>
                <a:spcPts val="600"/>
              </a:spcBef>
              <a:spcAft>
                <a:spcPts val="1200"/>
              </a:spcAft>
              <a:buClr>
                <a:schemeClr val="tx2">
                  <a:lumMod val="50000"/>
                </a:schemeClr>
              </a:buClr>
              <a:buSzPct val="60000"/>
            </a:pPr>
            <a:r>
              <a:rPr lang="en-GB" sz="2400" dirty="0"/>
              <a:t>Deadlines set to allow for transactions entering workflow to be approved by relevant staff in departments and Finance prior to posting </a:t>
            </a:r>
          </a:p>
          <a:p>
            <a:pPr>
              <a:spcBef>
                <a:spcPts val="600"/>
              </a:spcBef>
              <a:spcAft>
                <a:spcPts val="1200"/>
              </a:spcAft>
              <a:buClr>
                <a:schemeClr val="tx2">
                  <a:lumMod val="50000"/>
                </a:schemeClr>
              </a:buClr>
              <a:buSzPct val="60000"/>
            </a:pPr>
            <a:r>
              <a:rPr lang="en-GB" sz="2400" dirty="0"/>
              <a:t>Contacts are provided for queries regarding deadlines</a:t>
            </a:r>
          </a:p>
        </p:txBody>
      </p:sp>
      <p:sp>
        <p:nvSpPr>
          <p:cNvPr id="3" name="Slide Number Placeholder 2"/>
          <p:cNvSpPr>
            <a:spLocks noGrp="1"/>
          </p:cNvSpPr>
          <p:nvPr>
            <p:ph type="sldNum" sz="quarter" idx="12"/>
          </p:nvPr>
        </p:nvSpPr>
        <p:spPr/>
        <p:txBody>
          <a:bodyPr/>
          <a:lstStyle/>
          <a:p>
            <a:fld id="{AD2E422D-0E65-4B81-9088-EA407164B4A1}" type="slidenum">
              <a:rPr lang="en-GB" smtClean="0">
                <a:solidFill>
                  <a:prstClr val="black">
                    <a:tint val="75000"/>
                  </a:prstClr>
                </a:solidFill>
              </a:rPr>
              <a:pPr/>
              <a:t>4</a:t>
            </a:fld>
            <a:endParaRPr lang="en-GB">
              <a:solidFill>
                <a:prstClr val="black">
                  <a:tint val="75000"/>
                </a:prstClr>
              </a:solidFill>
            </a:endParaRPr>
          </a:p>
        </p:txBody>
      </p:sp>
      <p:sp>
        <p:nvSpPr>
          <p:cNvPr id="4" name="Title 3"/>
          <p:cNvSpPr>
            <a:spLocks noGrp="1"/>
          </p:cNvSpPr>
          <p:nvPr>
            <p:ph type="ctrTitle"/>
          </p:nvPr>
        </p:nvSpPr>
        <p:spPr>
          <a:xfrm>
            <a:off x="323528" y="0"/>
            <a:ext cx="8208912" cy="1348259"/>
          </a:xfrm>
        </p:spPr>
        <p:txBody>
          <a:bodyPr/>
          <a:lstStyle/>
          <a:p>
            <a:r>
              <a:rPr lang="en-GB" b="1" dirty="0"/>
              <a:t>Year End – Deadlines general</a:t>
            </a:r>
          </a:p>
        </p:txBody>
      </p:sp>
    </p:spTree>
    <p:extLst>
      <p:ext uri="{BB962C8B-B14F-4D97-AF65-F5344CB8AC3E}">
        <p14:creationId xmlns:p14="http://schemas.microsoft.com/office/powerpoint/2010/main" val="2380021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2E422D-0E65-4B81-9088-EA407164B4A1}" type="slidenum">
              <a:rPr lang="en-GB" smtClean="0">
                <a:solidFill>
                  <a:prstClr val="black">
                    <a:tint val="75000"/>
                  </a:prstClr>
                </a:solidFill>
              </a:rPr>
              <a:pPr/>
              <a:t>5</a:t>
            </a:fld>
            <a:endParaRPr lang="en-GB">
              <a:solidFill>
                <a:prstClr val="black">
                  <a:tint val="75000"/>
                </a:prstClr>
              </a:solidFill>
            </a:endParaRPr>
          </a:p>
        </p:txBody>
      </p:sp>
      <p:sp>
        <p:nvSpPr>
          <p:cNvPr id="4" name="Title 3"/>
          <p:cNvSpPr>
            <a:spLocks noGrp="1"/>
          </p:cNvSpPr>
          <p:nvPr>
            <p:ph type="ctrTitle"/>
          </p:nvPr>
        </p:nvSpPr>
        <p:spPr>
          <a:xfrm>
            <a:off x="179512" y="-1"/>
            <a:ext cx="8208912" cy="1420069"/>
          </a:xfrm>
        </p:spPr>
        <p:txBody>
          <a:bodyPr/>
          <a:lstStyle/>
          <a:p>
            <a:r>
              <a:rPr lang="en-GB" b="1" dirty="0"/>
              <a:t>Year End – Deadlines Purchasing</a:t>
            </a:r>
          </a:p>
        </p:txBody>
      </p:sp>
      <p:sp>
        <p:nvSpPr>
          <p:cNvPr id="2" name="Content Placeholder 1"/>
          <p:cNvSpPr>
            <a:spLocks noGrp="1"/>
          </p:cNvSpPr>
          <p:nvPr>
            <p:ph idx="1"/>
          </p:nvPr>
        </p:nvSpPr>
        <p:spPr/>
        <p:txBody>
          <a:bodyPr>
            <a:normAutofit/>
          </a:bodyPr>
          <a:lstStyle/>
          <a:p>
            <a:r>
              <a:rPr lang="en-GB" sz="2400" b="1" dirty="0"/>
              <a:t>Requisitions</a:t>
            </a:r>
            <a:r>
              <a:rPr lang="en-GB" sz="2400" dirty="0"/>
              <a:t> – no deadline as won’t affect 2022/2023 expenditure unless also complete GRN</a:t>
            </a:r>
          </a:p>
          <a:p>
            <a:r>
              <a:rPr lang="en-GB" sz="2400" b="1" dirty="0"/>
              <a:t>GRNs</a:t>
            </a:r>
            <a:r>
              <a:rPr lang="en-GB" sz="2400" dirty="0"/>
              <a:t> – need to be entered by 5pm on 28 July to ensure we account correctly for all goods received at that time</a:t>
            </a:r>
          </a:p>
          <a:p>
            <a:r>
              <a:rPr lang="en-GB" sz="2400" b="1" dirty="0"/>
              <a:t>Invoices</a:t>
            </a:r>
            <a:r>
              <a:rPr lang="en-GB" sz="2400" dirty="0"/>
              <a:t> – All tasks relating to invoices to be approved by 26 July</a:t>
            </a:r>
          </a:p>
        </p:txBody>
      </p:sp>
    </p:spTree>
    <p:extLst>
      <p:ext uri="{BB962C8B-B14F-4D97-AF65-F5344CB8AC3E}">
        <p14:creationId xmlns:p14="http://schemas.microsoft.com/office/powerpoint/2010/main" val="1941593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2E422D-0E65-4B81-9088-EA407164B4A1}" type="slidenum">
              <a:rPr lang="en-GB" smtClean="0">
                <a:solidFill>
                  <a:prstClr val="black">
                    <a:tint val="75000"/>
                  </a:prstClr>
                </a:solidFill>
              </a:rPr>
              <a:pPr/>
              <a:t>6</a:t>
            </a:fld>
            <a:endParaRPr lang="en-GB">
              <a:solidFill>
                <a:prstClr val="black">
                  <a:tint val="75000"/>
                </a:prstClr>
              </a:solidFill>
            </a:endParaRPr>
          </a:p>
        </p:txBody>
      </p:sp>
      <p:sp>
        <p:nvSpPr>
          <p:cNvPr id="4" name="Title 3"/>
          <p:cNvSpPr>
            <a:spLocks noGrp="1"/>
          </p:cNvSpPr>
          <p:nvPr>
            <p:ph type="ctrTitle"/>
          </p:nvPr>
        </p:nvSpPr>
        <p:spPr>
          <a:xfrm>
            <a:off x="179512" y="-1"/>
            <a:ext cx="8208912" cy="1420069"/>
          </a:xfrm>
        </p:spPr>
        <p:txBody>
          <a:bodyPr/>
          <a:lstStyle/>
          <a:p>
            <a:r>
              <a:rPr lang="en-GB" b="1" dirty="0"/>
              <a:t>Year End – Deadlines Purchasing</a:t>
            </a:r>
          </a:p>
        </p:txBody>
      </p:sp>
      <p:sp>
        <p:nvSpPr>
          <p:cNvPr id="2" name="Content Placeholder 1"/>
          <p:cNvSpPr>
            <a:spLocks noGrp="1"/>
          </p:cNvSpPr>
          <p:nvPr>
            <p:ph idx="1"/>
          </p:nvPr>
        </p:nvSpPr>
        <p:spPr/>
        <p:txBody>
          <a:bodyPr>
            <a:normAutofit/>
          </a:bodyPr>
          <a:lstStyle/>
          <a:p>
            <a:pPr marL="0" indent="0">
              <a:buNone/>
            </a:pPr>
            <a:r>
              <a:rPr lang="en-GB" sz="2400" b="1" dirty="0"/>
              <a:t>Accruals</a:t>
            </a:r>
          </a:p>
          <a:p>
            <a:r>
              <a:rPr lang="en-GB" sz="2400" dirty="0"/>
              <a:t>Central exercise in Finance to identify where goods have been received by 28 July (GRN in FMS) but invoice not processed. </a:t>
            </a:r>
          </a:p>
          <a:p>
            <a:r>
              <a:rPr lang="en-GB" sz="2400" dirty="0"/>
              <a:t>Amounts identified will be reviewed and where appropriate accrued (i.e. posted to 2022/23 with reversing entry in 2023/24 to offset against actual invoice). Narrative will be ‘PO ref – accrual – Period’</a:t>
            </a:r>
          </a:p>
          <a:p>
            <a:r>
              <a:rPr lang="en-GB" sz="2400" dirty="0"/>
              <a:t>Large invoices posted in August will also be reviewed to check whether they should have been accrued</a:t>
            </a:r>
          </a:p>
        </p:txBody>
      </p:sp>
    </p:spTree>
    <p:extLst>
      <p:ext uri="{BB962C8B-B14F-4D97-AF65-F5344CB8AC3E}">
        <p14:creationId xmlns:p14="http://schemas.microsoft.com/office/powerpoint/2010/main" val="5445758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2E422D-0E65-4B81-9088-EA407164B4A1}" type="slidenum">
              <a:rPr lang="en-GB" smtClean="0">
                <a:solidFill>
                  <a:prstClr val="black">
                    <a:tint val="75000"/>
                  </a:prstClr>
                </a:solidFill>
              </a:rPr>
              <a:pPr/>
              <a:t>7</a:t>
            </a:fld>
            <a:endParaRPr lang="en-GB">
              <a:solidFill>
                <a:prstClr val="black">
                  <a:tint val="75000"/>
                </a:prstClr>
              </a:solidFill>
            </a:endParaRPr>
          </a:p>
        </p:txBody>
      </p:sp>
      <p:sp>
        <p:nvSpPr>
          <p:cNvPr id="4" name="Title 3"/>
          <p:cNvSpPr>
            <a:spLocks noGrp="1"/>
          </p:cNvSpPr>
          <p:nvPr>
            <p:ph type="ctrTitle"/>
          </p:nvPr>
        </p:nvSpPr>
        <p:spPr>
          <a:xfrm>
            <a:off x="179512" y="-1"/>
            <a:ext cx="8208912" cy="1420069"/>
          </a:xfrm>
        </p:spPr>
        <p:txBody>
          <a:bodyPr/>
          <a:lstStyle/>
          <a:p>
            <a:r>
              <a:rPr lang="en-GB" b="1" dirty="0"/>
              <a:t>Year End – Deadlines Purchasing</a:t>
            </a:r>
          </a:p>
        </p:txBody>
      </p:sp>
      <p:sp>
        <p:nvSpPr>
          <p:cNvPr id="2" name="Content Placeholder 1"/>
          <p:cNvSpPr>
            <a:spLocks noGrp="1"/>
          </p:cNvSpPr>
          <p:nvPr>
            <p:ph idx="1"/>
          </p:nvPr>
        </p:nvSpPr>
        <p:spPr>
          <a:xfrm>
            <a:off x="457200" y="1772816"/>
            <a:ext cx="8229600" cy="5085184"/>
          </a:xfrm>
        </p:spPr>
        <p:txBody>
          <a:bodyPr>
            <a:normAutofit fontScale="85000" lnSpcReduction="10000"/>
          </a:bodyPr>
          <a:lstStyle/>
          <a:p>
            <a:r>
              <a:rPr lang="en-GB" b="1" dirty="0"/>
              <a:t>Purchase/Travel cards </a:t>
            </a:r>
            <a:endParaRPr lang="en-GB" dirty="0"/>
          </a:p>
          <a:p>
            <a:pPr marL="400050" lvl="1" indent="0">
              <a:buNone/>
            </a:pPr>
            <a:r>
              <a:rPr lang="en-GB" dirty="0"/>
              <a:t>File week ending 14 July where transactions fully approved by 28 July will be posted to 2022/23. All other transactions will be posted to 2023/24 unless alert Accountants that adjustment required (only if significant)</a:t>
            </a:r>
          </a:p>
          <a:p>
            <a:r>
              <a:rPr lang="en-GB" b="1" dirty="0"/>
              <a:t>Expenses</a:t>
            </a:r>
            <a:endParaRPr lang="en-GB" dirty="0"/>
          </a:p>
          <a:p>
            <a:pPr marL="400050" lvl="1" indent="0">
              <a:buNone/>
            </a:pPr>
            <a:r>
              <a:rPr lang="en-GB" dirty="0"/>
              <a:t>Expenses relating to 2022/23 should be processed as early as possible to allow final approval by the 28 July deadline (12 noon). Expenses fully approved by this deadline will be included as expenditure for 2022/23.</a:t>
            </a:r>
          </a:p>
          <a:p>
            <a:pPr marL="400050" lvl="1" indent="0">
              <a:buNone/>
            </a:pPr>
            <a:r>
              <a:rPr lang="en-GB" dirty="0"/>
              <a:t>Purchase cards and Expenses won’t be accrued unless departments alert Accountants of specific need (only where spend is significant)</a:t>
            </a:r>
          </a:p>
        </p:txBody>
      </p:sp>
    </p:spTree>
    <p:extLst>
      <p:ext uri="{BB962C8B-B14F-4D97-AF65-F5344CB8AC3E}">
        <p14:creationId xmlns:p14="http://schemas.microsoft.com/office/powerpoint/2010/main" val="10576554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2E422D-0E65-4B81-9088-EA407164B4A1}" type="slidenum">
              <a:rPr lang="en-GB" smtClean="0">
                <a:solidFill>
                  <a:prstClr val="black">
                    <a:tint val="75000"/>
                  </a:prstClr>
                </a:solidFill>
              </a:rPr>
              <a:pPr/>
              <a:t>8</a:t>
            </a:fld>
            <a:endParaRPr lang="en-GB">
              <a:solidFill>
                <a:prstClr val="black">
                  <a:tint val="75000"/>
                </a:prstClr>
              </a:solidFill>
            </a:endParaRPr>
          </a:p>
        </p:txBody>
      </p:sp>
      <p:sp>
        <p:nvSpPr>
          <p:cNvPr id="4" name="Title 3"/>
          <p:cNvSpPr>
            <a:spLocks noGrp="1"/>
          </p:cNvSpPr>
          <p:nvPr>
            <p:ph type="ctrTitle"/>
          </p:nvPr>
        </p:nvSpPr>
        <p:spPr>
          <a:xfrm>
            <a:off x="323528" y="-1"/>
            <a:ext cx="8208912" cy="1420069"/>
          </a:xfrm>
        </p:spPr>
        <p:txBody>
          <a:bodyPr/>
          <a:lstStyle/>
          <a:p>
            <a:r>
              <a:rPr lang="en-GB" b="1" dirty="0"/>
              <a:t>Year End – Deadlines Sales</a:t>
            </a:r>
          </a:p>
        </p:txBody>
      </p:sp>
      <p:sp>
        <p:nvSpPr>
          <p:cNvPr id="2" name="Content Placeholder 1"/>
          <p:cNvSpPr>
            <a:spLocks noGrp="1"/>
          </p:cNvSpPr>
          <p:nvPr>
            <p:ph idx="1"/>
          </p:nvPr>
        </p:nvSpPr>
        <p:spPr>
          <a:xfrm>
            <a:off x="457200" y="1772816"/>
            <a:ext cx="8229600" cy="4948659"/>
          </a:xfrm>
        </p:spPr>
        <p:txBody>
          <a:bodyPr>
            <a:normAutofit fontScale="92500"/>
          </a:bodyPr>
          <a:lstStyle/>
          <a:p>
            <a:r>
              <a:rPr lang="en-GB" sz="2800" b="1" dirty="0"/>
              <a:t>New Customer </a:t>
            </a:r>
            <a:endParaRPr lang="en-GB" sz="2800" dirty="0"/>
          </a:p>
          <a:p>
            <a:pPr marL="400050" lvl="1" indent="0">
              <a:buNone/>
            </a:pPr>
            <a:r>
              <a:rPr lang="en-GB" dirty="0"/>
              <a:t>If customer is needed to raise sales order in current year, request must be completed by 20 July</a:t>
            </a:r>
          </a:p>
          <a:p>
            <a:r>
              <a:rPr lang="en-GB" sz="2800" b="1" dirty="0"/>
              <a:t>Sales invoices</a:t>
            </a:r>
          </a:p>
          <a:p>
            <a:pPr marL="400050" lvl="1" indent="0">
              <a:buNone/>
            </a:pPr>
            <a:r>
              <a:rPr lang="en-GB" dirty="0"/>
              <a:t>All sales orders/invoices relating to income due for 2022/23 should be processed by 21 July for (Research/KE/Credit Note) and 25 July for all other</a:t>
            </a:r>
          </a:p>
          <a:p>
            <a:r>
              <a:rPr lang="en-GB" sz="2800" b="1" dirty="0"/>
              <a:t>Petty Cash</a:t>
            </a:r>
            <a:endParaRPr lang="en-GB" sz="2800" dirty="0"/>
          </a:p>
          <a:p>
            <a:pPr marL="400050" lvl="1" indent="0">
              <a:buNone/>
            </a:pPr>
            <a:r>
              <a:rPr lang="en-GB" dirty="0"/>
              <a:t>All petty cash expenditure incurred up to 13 July to be reclaimed from Finance to be included as expenditure for 2022/23</a:t>
            </a:r>
          </a:p>
          <a:p>
            <a:endParaRPr lang="en-GB" dirty="0"/>
          </a:p>
        </p:txBody>
      </p:sp>
    </p:spTree>
    <p:extLst>
      <p:ext uri="{BB962C8B-B14F-4D97-AF65-F5344CB8AC3E}">
        <p14:creationId xmlns:p14="http://schemas.microsoft.com/office/powerpoint/2010/main" val="1576329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D2E422D-0E65-4B81-9088-EA407164B4A1}" type="slidenum">
              <a:rPr lang="en-GB" smtClean="0">
                <a:solidFill>
                  <a:prstClr val="black">
                    <a:tint val="75000"/>
                  </a:prstClr>
                </a:solidFill>
              </a:rPr>
              <a:pPr/>
              <a:t>9</a:t>
            </a:fld>
            <a:endParaRPr lang="en-GB">
              <a:solidFill>
                <a:prstClr val="black">
                  <a:tint val="75000"/>
                </a:prstClr>
              </a:solidFill>
            </a:endParaRPr>
          </a:p>
        </p:txBody>
      </p:sp>
      <p:sp>
        <p:nvSpPr>
          <p:cNvPr id="4" name="Title 3"/>
          <p:cNvSpPr>
            <a:spLocks noGrp="1"/>
          </p:cNvSpPr>
          <p:nvPr>
            <p:ph type="ctrTitle"/>
          </p:nvPr>
        </p:nvSpPr>
        <p:spPr>
          <a:xfrm>
            <a:off x="323528" y="-1"/>
            <a:ext cx="8208912" cy="1420069"/>
          </a:xfrm>
        </p:spPr>
        <p:txBody>
          <a:bodyPr/>
          <a:lstStyle/>
          <a:p>
            <a:r>
              <a:rPr lang="en-GB" b="1" dirty="0"/>
              <a:t>Year End – Deadlines Journals/Budget Transfers</a:t>
            </a:r>
          </a:p>
        </p:txBody>
      </p:sp>
      <p:sp>
        <p:nvSpPr>
          <p:cNvPr id="2" name="Content Placeholder 1"/>
          <p:cNvSpPr>
            <a:spLocks noGrp="1"/>
          </p:cNvSpPr>
          <p:nvPr>
            <p:ph idx="1"/>
          </p:nvPr>
        </p:nvSpPr>
        <p:spPr>
          <a:xfrm>
            <a:off x="457200" y="1772816"/>
            <a:ext cx="8229600" cy="4680520"/>
          </a:xfrm>
        </p:spPr>
        <p:txBody>
          <a:bodyPr>
            <a:noAutofit/>
          </a:bodyPr>
          <a:lstStyle/>
          <a:p>
            <a:r>
              <a:rPr lang="en-GB" sz="2100" b="1" dirty="0"/>
              <a:t>Journals </a:t>
            </a:r>
            <a:r>
              <a:rPr lang="en-GB" sz="2100" dirty="0"/>
              <a:t> </a:t>
            </a:r>
          </a:p>
          <a:p>
            <a:pPr marL="400050" lvl="1" indent="0">
              <a:buNone/>
            </a:pPr>
            <a:r>
              <a:rPr lang="en-GB" sz="2100" dirty="0"/>
              <a:t>Journals fully approved by 28 July deadline will be included for 2022/23. In order to allow sufficient time for approval these should be input by 19 July. Adjustments required after this deadline should be raised with the relevant Accountant.</a:t>
            </a:r>
          </a:p>
          <a:p>
            <a:r>
              <a:rPr lang="en-GB" sz="2100" b="1" dirty="0"/>
              <a:t>Internal charges  </a:t>
            </a:r>
          </a:p>
          <a:p>
            <a:pPr marL="400050" lvl="1" indent="0">
              <a:buNone/>
            </a:pPr>
            <a:r>
              <a:rPr lang="en-GB" sz="2100" dirty="0"/>
              <a:t>Internal charges to be posted by Finance must be received by 21 July to allow inclusion in 2022/23</a:t>
            </a:r>
          </a:p>
          <a:p>
            <a:r>
              <a:rPr lang="en-GB" sz="2100" b="1" dirty="0"/>
              <a:t>Budget Transfers/</a:t>
            </a:r>
            <a:r>
              <a:rPr lang="en-GB" sz="2100" b="1" dirty="0" err="1"/>
              <a:t>Virements</a:t>
            </a:r>
            <a:r>
              <a:rPr lang="en-GB" sz="2100" dirty="0"/>
              <a:t> </a:t>
            </a:r>
          </a:p>
          <a:p>
            <a:pPr marL="400050" lvl="1" indent="0">
              <a:buNone/>
            </a:pPr>
            <a:r>
              <a:rPr lang="en-GB" sz="2100" dirty="0"/>
              <a:t>Virements fully approved by 28 July deadline will be included for 2022/23 Budget Statements. In order to allow sufficient time for approval these should be input by 19 July. Note that </a:t>
            </a:r>
            <a:r>
              <a:rPr lang="en-GB" sz="2100" dirty="0" err="1"/>
              <a:t>virements</a:t>
            </a:r>
            <a:r>
              <a:rPr lang="en-GB" sz="2100" dirty="0"/>
              <a:t> not approved by the deadline will need to be deleted.</a:t>
            </a:r>
          </a:p>
          <a:p>
            <a:endParaRPr lang="en-GB" sz="2400" dirty="0"/>
          </a:p>
        </p:txBody>
      </p:sp>
    </p:spTree>
    <p:extLst>
      <p:ext uri="{BB962C8B-B14F-4D97-AF65-F5344CB8AC3E}">
        <p14:creationId xmlns:p14="http://schemas.microsoft.com/office/powerpoint/2010/main" val="11404579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1640</TotalTime>
  <Words>911</Words>
  <Application>Microsoft Office PowerPoint</Application>
  <PresentationFormat>On-screen Show (4:3)</PresentationFormat>
  <Paragraphs>86</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1_Office Theme</vt:lpstr>
      <vt:lpstr>Year End Preparation  </vt:lpstr>
      <vt:lpstr>Year End - General</vt:lpstr>
      <vt:lpstr>Year End – Early preparation</vt:lpstr>
      <vt:lpstr>Year End – Deadlines general</vt:lpstr>
      <vt:lpstr>Year End – Deadlines Purchasing</vt:lpstr>
      <vt:lpstr>Year End – Deadlines Purchasing</vt:lpstr>
      <vt:lpstr>Year End – Deadlines Purchasing</vt:lpstr>
      <vt:lpstr>Year End – Deadlines Sales</vt:lpstr>
      <vt:lpstr>Year End – Deadlines Journals/Budget Transfers</vt:lpstr>
      <vt:lpstr>Year End – Other information</vt:lpstr>
      <vt:lpstr>Year End – Other information</vt:lpstr>
      <vt:lpstr>Year End – Other information</vt:lpstr>
    </vt:vector>
  </TitlesOfParts>
  <Company>University of Strathclyde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Projects</dc:title>
  <dc:creator>Kathleen</dc:creator>
  <cp:lastModifiedBy>James O'Neill</cp:lastModifiedBy>
  <cp:revision>75</cp:revision>
  <cp:lastPrinted>2015-10-07T07:37:44Z</cp:lastPrinted>
  <dcterms:created xsi:type="dcterms:W3CDTF">2015-10-06T17:04:12Z</dcterms:created>
  <dcterms:modified xsi:type="dcterms:W3CDTF">2023-06-19T08:36:07Z</dcterms:modified>
</cp:coreProperties>
</file>