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1" r:id="rId2"/>
    <p:sldId id="258" r:id="rId3"/>
    <p:sldId id="259" r:id="rId4"/>
    <p:sldId id="260" r:id="rId5"/>
    <p:sldId id="262" r:id="rId6"/>
    <p:sldId id="303" r:id="rId7"/>
    <p:sldId id="302" r:id="rId8"/>
    <p:sldId id="304" r:id="rId9"/>
    <p:sldId id="307" r:id="rId10"/>
    <p:sldId id="305" r:id="rId11"/>
    <p:sldId id="309" r:id="rId12"/>
    <p:sldId id="311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1" autoAdjust="0"/>
    <p:restoredTop sz="71634" autoAdjust="0"/>
  </p:normalViewPr>
  <p:slideViewPr>
    <p:cSldViewPr>
      <p:cViewPr varScale="1">
        <p:scale>
          <a:sx n="80" d="100"/>
          <a:sy n="80" d="100"/>
        </p:scale>
        <p:origin x="211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9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88D75-111A-424B-BCD1-FA3190E2196F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6A823-E583-42C0-BDFF-8EF4C2606F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3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6A823-E583-42C0-BDFF-8EF4C2606F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01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Normal threshold re significant spend = £5k</a:t>
            </a:r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967"/>
            <a:ext cx="8062664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789040"/>
            <a:ext cx="737686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63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92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0"/>
            <a:ext cx="8208912" cy="1484784"/>
          </a:xfrm>
          <a:prstGeom prst="rect">
            <a:avLst/>
          </a:prstGeom>
        </p:spPr>
        <p:txBody>
          <a:bodyPr anchor="b"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27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02716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0271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2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6707088" cy="93610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6707088" cy="93610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3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44824"/>
            <a:ext cx="5111750" cy="42813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0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72816"/>
            <a:ext cx="5486400" cy="2954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8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8229600" cy="42093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7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3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End Preparation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299167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Other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Budget Balances</a:t>
            </a:r>
          </a:p>
          <a:p>
            <a:r>
              <a:rPr lang="en-GB" sz="2400" dirty="0"/>
              <a:t>Remaining balances at close of business on 30 July will be rolled forward where appropriate to the new financial year for annual projects</a:t>
            </a:r>
          </a:p>
          <a:p>
            <a:r>
              <a:rPr lang="en-GB" sz="2400" dirty="0"/>
              <a:t>For multi year projects (e.g. Research, KE, SFC specific grants) there will be no need to roll forward budgets</a:t>
            </a:r>
          </a:p>
          <a:p>
            <a:r>
              <a:rPr lang="en-GB" sz="2400" dirty="0"/>
              <a:t>Commitments will be rolled forward (see below) so will be added back to the balance to be rolled forward</a:t>
            </a:r>
          </a:p>
          <a:p>
            <a:r>
              <a:rPr lang="en-GB" sz="2400" dirty="0"/>
              <a:t>Budget Statement report – default period from and period to will be changed to new year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242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Other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Commitments Outstanding </a:t>
            </a:r>
          </a:p>
          <a:p>
            <a:r>
              <a:rPr lang="en-GB" sz="2400" dirty="0"/>
              <a:t>All commitments outstanding at 30 July will be rolled forward to the new year (by changing the period for the commitment)</a:t>
            </a:r>
          </a:p>
          <a:p>
            <a:r>
              <a:rPr lang="en-GB" sz="2400" dirty="0"/>
              <a:t>Commitments should be reviewed as early as possible to ensure they are still valid</a:t>
            </a:r>
          </a:p>
          <a:p>
            <a:r>
              <a:rPr lang="en-GB" sz="2400" dirty="0"/>
              <a:t>Commitments which are not still valid should be written off – guidance is included in the year end deadlines file re different ways to do this depending on type of commitment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55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Other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b="1" dirty="0"/>
              <a:t>Commitments Outstanding – Automatic write-off</a:t>
            </a:r>
          </a:p>
          <a:p>
            <a:r>
              <a:rPr lang="en-GB" sz="2100" dirty="0"/>
              <a:t>Exercise will be carried out by Finance to write-off commitments which meet parameters below:</a:t>
            </a:r>
          </a:p>
          <a:p>
            <a:pPr lvl="1"/>
            <a:r>
              <a:rPr lang="en-GB" sz="2100" dirty="0"/>
              <a:t>total PO less than £100k</a:t>
            </a:r>
          </a:p>
          <a:p>
            <a:pPr lvl="1"/>
            <a:r>
              <a:rPr lang="en-GB" sz="2100" dirty="0"/>
              <a:t>Order and latest GRN older than 90 days and % outstanding 10% or &lt; PO value and &lt;=£10k</a:t>
            </a:r>
          </a:p>
          <a:p>
            <a:pPr lvl="1"/>
            <a:r>
              <a:rPr lang="en-GB" sz="2100" dirty="0"/>
              <a:t>Order and latest GRN older than 180 days and % outstanding 50% or &lt; PO value and &lt;=£50k</a:t>
            </a:r>
          </a:p>
          <a:p>
            <a:pPr lvl="0"/>
            <a:r>
              <a:rPr lang="en-GB" sz="2100" dirty="0"/>
              <a:t>Excludes call off orders</a:t>
            </a:r>
          </a:p>
          <a:p>
            <a:pPr lvl="0"/>
            <a:r>
              <a:rPr lang="en-GB" sz="2100" dirty="0"/>
              <a:t>Will be checked with </a:t>
            </a:r>
            <a:r>
              <a:rPr lang="en-GB" sz="2100" dirty="0" err="1"/>
              <a:t>Requisitioner</a:t>
            </a:r>
            <a:r>
              <a:rPr lang="en-GB" sz="2100" dirty="0"/>
              <a:t> prior to write-off</a:t>
            </a:r>
          </a:p>
          <a:p>
            <a:pPr marL="0" lvl="0" indent="0">
              <a:buNone/>
            </a:pPr>
            <a:r>
              <a:rPr lang="en-GB" sz="2000" dirty="0"/>
              <a:t>Note that orders &gt; 365 days old and outstanding amount &lt; £10,000 will be written off automatically with no alert to </a:t>
            </a:r>
            <a:r>
              <a:rPr lang="en-GB" sz="2000" dirty="0" err="1"/>
              <a:t>requisitioner</a:t>
            </a:r>
            <a:r>
              <a:rPr lang="en-GB" sz="2000" dirty="0"/>
              <a:t>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0486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579296" cy="446449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dirty="0"/>
              <a:t>System will be unavailable from 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b="1" dirty="0"/>
              <a:t>5pm on Tuesday 30</a:t>
            </a:r>
            <a:r>
              <a:rPr lang="en-GB" b="1" baseline="30000" dirty="0"/>
              <a:t> </a:t>
            </a:r>
            <a:r>
              <a:rPr lang="en-GB" b="1" dirty="0"/>
              <a:t>July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endParaRPr lang="en-GB" dirty="0"/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dirty="0"/>
              <a:t>System should be available again from 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b="1" dirty="0"/>
              <a:t>9am on Thursday 1August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44624"/>
            <a:ext cx="8208912" cy="1412776"/>
          </a:xfrm>
        </p:spPr>
        <p:txBody>
          <a:bodyPr/>
          <a:lstStyle/>
          <a:p>
            <a:r>
              <a:rPr lang="en-GB" b="1" dirty="0"/>
              <a:t>Year End - General</a:t>
            </a:r>
          </a:p>
        </p:txBody>
      </p:sp>
    </p:spTree>
    <p:extLst>
      <p:ext uri="{BB962C8B-B14F-4D97-AF65-F5344CB8AC3E}">
        <p14:creationId xmlns:p14="http://schemas.microsoft.com/office/powerpoint/2010/main" val="330984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783"/>
            <a:ext cx="8579296" cy="5373217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Ensure Substitute activated for holiday periods/other periods of absence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Try to ensure FMS tasks are dealt with as early as possible in the run up to Year End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Review for any backlog of tasks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Review Budget Statements for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Outstanding commitment no longer relevant              (see slides 11 and 12)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Corrections re </a:t>
            </a:r>
            <a:r>
              <a:rPr lang="en-GB" sz="2400" dirty="0" err="1"/>
              <a:t>codings</a:t>
            </a:r>
            <a:endParaRPr lang="en-GB" sz="2400" dirty="0"/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Sub </a:t>
            </a:r>
            <a:r>
              <a:rPr lang="en-GB" sz="2400"/>
              <a:t>projects which can now be closed</a:t>
            </a:r>
            <a:endParaRPr lang="en-GB" sz="2400" dirty="0"/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"/>
            <a:ext cx="8208912" cy="1348257"/>
          </a:xfrm>
        </p:spPr>
        <p:txBody>
          <a:bodyPr/>
          <a:lstStyle/>
          <a:p>
            <a:r>
              <a:rPr lang="en-GB" b="1" dirty="0"/>
              <a:t>Year End – Early preparation</a:t>
            </a:r>
          </a:p>
        </p:txBody>
      </p:sp>
    </p:spTree>
    <p:extLst>
      <p:ext uri="{BB962C8B-B14F-4D97-AF65-F5344CB8AC3E}">
        <p14:creationId xmlns:p14="http://schemas.microsoft.com/office/powerpoint/2010/main" val="376331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537321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Full list of deadlines added to the Knowledge Hub.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Aim to ensure transactions relating to 2023/24 are posted to 2023/24 financial year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Transactions entered/approved after deadlines stated will be posted to 2024/25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Deadlines set to allow for transactions entering workflow to be approved by relevant staff in departments and Finance prior to posting 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Contacts are provided for queries regarding deadlines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0"/>
            <a:ext cx="8208912" cy="1348259"/>
          </a:xfrm>
        </p:spPr>
        <p:txBody>
          <a:bodyPr/>
          <a:lstStyle/>
          <a:p>
            <a:r>
              <a:rPr lang="en-GB" b="1" dirty="0"/>
              <a:t>Year End – Deadlines general</a:t>
            </a:r>
          </a:p>
        </p:txBody>
      </p:sp>
    </p:spTree>
    <p:extLst>
      <p:ext uri="{BB962C8B-B14F-4D97-AF65-F5344CB8AC3E}">
        <p14:creationId xmlns:p14="http://schemas.microsoft.com/office/powerpoint/2010/main" val="238002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Purchasing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Requisitions</a:t>
            </a:r>
            <a:r>
              <a:rPr lang="en-GB" sz="2400" dirty="0"/>
              <a:t> – no deadline as won’t affect 2023/2024 expenditure unless also complete GRN</a:t>
            </a:r>
          </a:p>
          <a:p>
            <a:r>
              <a:rPr lang="en-GB" sz="2400" b="1" dirty="0"/>
              <a:t>GRNs</a:t>
            </a:r>
            <a:r>
              <a:rPr lang="en-GB" sz="2400" dirty="0"/>
              <a:t> – need to be entered by 5pm on 30 July to ensure we account correctly for all goods received at that time</a:t>
            </a:r>
          </a:p>
          <a:p>
            <a:r>
              <a:rPr lang="en-GB" sz="2400" b="1" dirty="0"/>
              <a:t>Invoices</a:t>
            </a:r>
            <a:r>
              <a:rPr lang="en-GB" sz="2400" dirty="0"/>
              <a:t> – All tasks relating to invoices to be approved by 26 July</a:t>
            </a:r>
          </a:p>
        </p:txBody>
      </p:sp>
    </p:spTree>
    <p:extLst>
      <p:ext uri="{BB962C8B-B14F-4D97-AF65-F5344CB8AC3E}">
        <p14:creationId xmlns:p14="http://schemas.microsoft.com/office/powerpoint/2010/main" val="194159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Purchasing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Accruals</a:t>
            </a:r>
          </a:p>
          <a:p>
            <a:r>
              <a:rPr lang="en-GB" sz="2400" dirty="0"/>
              <a:t>Central exercise in Finance to identify where goods have been received by 30 July (GRN in FMS) but invoice not processed. </a:t>
            </a:r>
          </a:p>
          <a:p>
            <a:r>
              <a:rPr lang="en-GB" sz="2400" dirty="0"/>
              <a:t>Amounts identified will be reviewed and where appropriate accrued (i.e. posted to 2023/24 with reversing entry in 2024/25 to offset against actual invoice). Narrative will be ‘PO ref – accrual – Period’</a:t>
            </a:r>
          </a:p>
          <a:p>
            <a:r>
              <a:rPr lang="en-GB" sz="2400" dirty="0"/>
              <a:t>Large invoices posted in August will also be reviewed to check whether they should have been accrued</a:t>
            </a:r>
          </a:p>
        </p:txBody>
      </p:sp>
    </p:spTree>
    <p:extLst>
      <p:ext uri="{BB962C8B-B14F-4D97-AF65-F5344CB8AC3E}">
        <p14:creationId xmlns:p14="http://schemas.microsoft.com/office/powerpoint/2010/main" val="54457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Purchasing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Purchase/Travel cards </a:t>
            </a:r>
            <a:endParaRPr lang="en-GB" dirty="0"/>
          </a:p>
          <a:p>
            <a:pPr marL="400050" lvl="1" indent="0">
              <a:buNone/>
            </a:pPr>
            <a:r>
              <a:rPr lang="en-GB" dirty="0"/>
              <a:t>File for June/July where transactions fully approved by 30 July will be posted to </a:t>
            </a:r>
            <a:r>
              <a:rPr lang="en-GB" sz="2800" dirty="0"/>
              <a:t>2023/24</a:t>
            </a:r>
            <a:r>
              <a:rPr lang="en-GB" dirty="0"/>
              <a:t>. All other transactions will be posted to 2024/25 unless alert Accountants that adjustment required (only if significant)</a:t>
            </a:r>
          </a:p>
          <a:p>
            <a:r>
              <a:rPr lang="en-GB" b="1" dirty="0"/>
              <a:t>Expenses</a:t>
            </a:r>
            <a:endParaRPr lang="en-GB" dirty="0"/>
          </a:p>
          <a:p>
            <a:pPr marL="400050" lvl="1" indent="0">
              <a:buNone/>
            </a:pPr>
            <a:r>
              <a:rPr lang="en-GB" dirty="0"/>
              <a:t>Expenses relating to </a:t>
            </a:r>
            <a:r>
              <a:rPr lang="en-GB" sz="2800" dirty="0"/>
              <a:t>2023/24</a:t>
            </a:r>
            <a:r>
              <a:rPr lang="en-GB" dirty="0"/>
              <a:t> should be processed as early as possible to allow final approval by the 29 July deadline (12 noon). Expenses fully approved by this deadline will be included as expenditure for </a:t>
            </a:r>
            <a:r>
              <a:rPr lang="en-GB" sz="2800" dirty="0"/>
              <a:t>2023/24</a:t>
            </a:r>
            <a:r>
              <a:rPr lang="en-GB" dirty="0"/>
              <a:t>.</a:t>
            </a:r>
          </a:p>
          <a:p>
            <a:pPr marL="400050" lvl="1" indent="0">
              <a:buNone/>
            </a:pPr>
            <a:r>
              <a:rPr lang="en-GB" dirty="0"/>
              <a:t>Purchase cards and Expenses won’t be accrued unless departments alert Accountants of specific need (only where spend is significant)</a:t>
            </a:r>
          </a:p>
        </p:txBody>
      </p:sp>
    </p:spTree>
    <p:extLst>
      <p:ext uri="{BB962C8B-B14F-4D97-AF65-F5344CB8AC3E}">
        <p14:creationId xmlns:p14="http://schemas.microsoft.com/office/powerpoint/2010/main" val="105765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Sales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48659"/>
          </a:xfrm>
        </p:spPr>
        <p:txBody>
          <a:bodyPr>
            <a:normAutofit fontScale="92500"/>
          </a:bodyPr>
          <a:lstStyle/>
          <a:p>
            <a:r>
              <a:rPr lang="en-GB" sz="2800" b="1" dirty="0"/>
              <a:t>New Customer </a:t>
            </a:r>
            <a:endParaRPr lang="en-GB" sz="2800" dirty="0"/>
          </a:p>
          <a:p>
            <a:pPr marL="400050" lvl="1" indent="0">
              <a:buNone/>
            </a:pPr>
            <a:r>
              <a:rPr lang="en-GB" dirty="0"/>
              <a:t>If customer is needed to raise sales order in current year, request must be completed by 22 July</a:t>
            </a:r>
          </a:p>
          <a:p>
            <a:r>
              <a:rPr lang="en-GB" sz="2800" b="1" dirty="0"/>
              <a:t>Sales invoices</a:t>
            </a:r>
          </a:p>
          <a:p>
            <a:pPr marL="400050" lvl="1" indent="0">
              <a:buNone/>
            </a:pPr>
            <a:r>
              <a:rPr lang="en-GB" dirty="0"/>
              <a:t>All sales orders/invoices relating to income due for </a:t>
            </a:r>
            <a:r>
              <a:rPr lang="en-GB" sz="2800" dirty="0"/>
              <a:t>2023/24</a:t>
            </a:r>
            <a:r>
              <a:rPr lang="en-GB" dirty="0"/>
              <a:t> should be processed by 23 July for (Research/KE/Credit Note) and 25 July for all other</a:t>
            </a:r>
          </a:p>
          <a:p>
            <a:r>
              <a:rPr lang="en-GB" sz="2800" b="1" dirty="0"/>
              <a:t>Petty Cash</a:t>
            </a:r>
            <a:endParaRPr lang="en-GB" sz="2800" dirty="0"/>
          </a:p>
          <a:p>
            <a:pPr marL="400050" lvl="1" indent="0">
              <a:buNone/>
            </a:pPr>
            <a:r>
              <a:rPr lang="en-GB" dirty="0"/>
              <a:t>All petty cash expenditure incurred up to 15 July to be reclaimed from Finance to be included as expenditure for </a:t>
            </a:r>
            <a:r>
              <a:rPr lang="en-GB" sz="2800" dirty="0"/>
              <a:t>2023/24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32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Journals/Budget Transfers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r>
              <a:rPr lang="en-GB" sz="2100" b="1" dirty="0"/>
              <a:t>Journals </a:t>
            </a:r>
            <a:r>
              <a:rPr lang="en-GB" sz="2100" dirty="0"/>
              <a:t> </a:t>
            </a:r>
          </a:p>
          <a:p>
            <a:pPr marL="400050" lvl="1" indent="0">
              <a:buNone/>
            </a:pPr>
            <a:r>
              <a:rPr lang="en-GB" sz="2100" dirty="0"/>
              <a:t>Journals fully approved by 30 July deadline will be included for </a:t>
            </a:r>
            <a:r>
              <a:rPr lang="en-GB" sz="2000" dirty="0"/>
              <a:t>2023/24</a:t>
            </a:r>
            <a:r>
              <a:rPr lang="en-GB" sz="2100" dirty="0"/>
              <a:t>. In order to allow sufficient time for approval these should be input by 19 July. Adjustments required after this deadline should be raised with the relevant Accountant.</a:t>
            </a:r>
          </a:p>
          <a:p>
            <a:r>
              <a:rPr lang="en-GB" sz="2100" b="1" dirty="0"/>
              <a:t>Internal charges  </a:t>
            </a:r>
          </a:p>
          <a:p>
            <a:pPr marL="400050" lvl="1" indent="0">
              <a:buNone/>
            </a:pPr>
            <a:r>
              <a:rPr lang="en-GB" sz="2100" dirty="0"/>
              <a:t>Internal charges to be posted by Finance must be received by 23 July to allow inclusion in </a:t>
            </a:r>
            <a:r>
              <a:rPr lang="en-GB" sz="2000" dirty="0"/>
              <a:t>2023/24 </a:t>
            </a:r>
          </a:p>
          <a:p>
            <a:pPr marL="400050" lvl="1" indent="0">
              <a:buNone/>
            </a:pPr>
            <a:r>
              <a:rPr lang="en-GB" sz="2100" b="1" dirty="0"/>
              <a:t>Budget Transfers/Virements</a:t>
            </a:r>
            <a:r>
              <a:rPr lang="en-GB" sz="2100" dirty="0"/>
              <a:t> </a:t>
            </a:r>
          </a:p>
          <a:p>
            <a:pPr marL="400050" lvl="1" indent="0">
              <a:buNone/>
            </a:pPr>
            <a:r>
              <a:rPr lang="en-GB" sz="2100" dirty="0"/>
              <a:t>Virements fully approved by 30 July deadline will be included for </a:t>
            </a:r>
            <a:r>
              <a:rPr lang="en-GB" sz="2000" dirty="0"/>
              <a:t>2023/24</a:t>
            </a:r>
            <a:r>
              <a:rPr lang="en-GB" sz="2100" dirty="0"/>
              <a:t> Budget Statements. In order to allow sufficient time for approval these should be input by 19 July. Note that </a:t>
            </a:r>
            <a:r>
              <a:rPr lang="en-GB" sz="2100" dirty="0" err="1"/>
              <a:t>virements</a:t>
            </a:r>
            <a:r>
              <a:rPr lang="en-GB" sz="2100" dirty="0"/>
              <a:t> not approved by the deadline will need to be deleted.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4045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910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 Theme</vt:lpstr>
      <vt:lpstr>Year End Preparation  </vt:lpstr>
      <vt:lpstr>Year End - General</vt:lpstr>
      <vt:lpstr>Year End – Early preparation</vt:lpstr>
      <vt:lpstr>Year End – Deadlines general</vt:lpstr>
      <vt:lpstr>Year End – Deadlines Purchasing</vt:lpstr>
      <vt:lpstr>Year End – Deadlines Purchasing</vt:lpstr>
      <vt:lpstr>Year End – Deadlines Purchasing</vt:lpstr>
      <vt:lpstr>Year End – Deadlines Sales</vt:lpstr>
      <vt:lpstr>Year End – Deadlines Journals/Budget Transfers</vt:lpstr>
      <vt:lpstr>Year End – Other information</vt:lpstr>
      <vt:lpstr>Year End – Other information</vt:lpstr>
      <vt:lpstr>Year End – Other information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Projects</dc:title>
  <dc:creator>Kathleen</dc:creator>
  <cp:lastModifiedBy>Tracy Bennett</cp:lastModifiedBy>
  <cp:revision>76</cp:revision>
  <cp:lastPrinted>2015-10-07T07:37:44Z</cp:lastPrinted>
  <dcterms:created xsi:type="dcterms:W3CDTF">2015-10-06T17:04:12Z</dcterms:created>
  <dcterms:modified xsi:type="dcterms:W3CDTF">2024-06-06T08:51:13Z</dcterms:modified>
</cp:coreProperties>
</file>