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26"/>
  </p:notesMasterIdLst>
  <p:sldIdLst>
    <p:sldId id="284" r:id="rId2"/>
    <p:sldId id="256" r:id="rId3"/>
    <p:sldId id="257" r:id="rId4"/>
    <p:sldId id="258" r:id="rId5"/>
    <p:sldId id="259" r:id="rId6"/>
    <p:sldId id="260" r:id="rId7"/>
    <p:sldId id="261" r:id="rId8"/>
    <p:sldId id="263" r:id="rId9"/>
    <p:sldId id="264" r:id="rId10"/>
    <p:sldId id="267" r:id="rId11"/>
    <p:sldId id="266" r:id="rId12"/>
    <p:sldId id="269" r:id="rId13"/>
    <p:sldId id="270" r:id="rId14"/>
    <p:sldId id="283" r:id="rId15"/>
    <p:sldId id="281" r:id="rId16"/>
    <p:sldId id="271" r:id="rId17"/>
    <p:sldId id="273" r:id="rId18"/>
    <p:sldId id="280" r:id="rId19"/>
    <p:sldId id="275" r:id="rId20"/>
    <p:sldId id="282" r:id="rId21"/>
    <p:sldId id="276" r:id="rId22"/>
    <p:sldId id="274" r:id="rId23"/>
    <p:sldId id="277" r:id="rId24"/>
    <p:sldId id="278"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3976" autoAdjust="0"/>
  </p:normalViewPr>
  <p:slideViewPr>
    <p:cSldViewPr snapToGrid="0">
      <p:cViewPr varScale="1">
        <p:scale>
          <a:sx n="80" d="100"/>
          <a:sy n="80" d="100"/>
        </p:scale>
        <p:origin x="138"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553B412-27A8-48AE-9349-D68182677CBE}" type="datetimeFigureOut">
              <a:rPr lang="en-US"/>
              <a:t>8/1/2019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EF004C4-65F1-4D6D-A953-1F7E856244F5}" type="slidenum">
              <a:rPr lang="en-US"/>
              <a:t>‹#›</a:t>
            </a:fld>
            <a:endParaRPr lang="en-US"/>
          </a:p>
        </p:txBody>
      </p:sp>
    </p:spTree>
    <p:extLst>
      <p:ext uri="{BB962C8B-B14F-4D97-AF65-F5344CB8AC3E}">
        <p14:creationId xmlns:p14="http://schemas.microsoft.com/office/powerpoint/2010/main" val="32107387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EF004C4-65F1-4D6D-A953-1F7E856244F5}" type="slidenum">
              <a:rPr lang="en-US"/>
              <a:t>2</a:t>
            </a:fld>
            <a:endParaRPr lang="en-US"/>
          </a:p>
        </p:txBody>
      </p:sp>
    </p:spTree>
    <p:extLst>
      <p:ext uri="{BB962C8B-B14F-4D97-AF65-F5344CB8AC3E}">
        <p14:creationId xmlns:p14="http://schemas.microsoft.com/office/powerpoint/2010/main" val="251833132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cs typeface="Calibri" panose="020F0502020204030204"/>
            </a:endParaRPr>
          </a:p>
        </p:txBody>
      </p:sp>
      <p:sp>
        <p:nvSpPr>
          <p:cNvPr id="4" name="Slide Number Placeholder 3"/>
          <p:cNvSpPr>
            <a:spLocks noGrp="1"/>
          </p:cNvSpPr>
          <p:nvPr>
            <p:ph type="sldNum" sz="quarter" idx="5"/>
          </p:nvPr>
        </p:nvSpPr>
        <p:spPr/>
        <p:txBody>
          <a:bodyPr/>
          <a:lstStyle/>
          <a:p>
            <a:fld id="{8EF004C4-65F1-4D6D-A953-1F7E856244F5}" type="slidenum">
              <a:rPr lang="en-US"/>
              <a:t>11</a:t>
            </a:fld>
            <a:endParaRPr lang="en-US"/>
          </a:p>
        </p:txBody>
      </p:sp>
    </p:spTree>
    <p:extLst>
      <p:ext uri="{BB962C8B-B14F-4D97-AF65-F5344CB8AC3E}">
        <p14:creationId xmlns:p14="http://schemas.microsoft.com/office/powerpoint/2010/main" val="123956971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 The Age Scotland helpline offers information and advice to </a:t>
            </a:r>
            <a:r>
              <a:rPr lang="en-US" err="1">
                <a:cs typeface="Calibri"/>
              </a:rPr>
              <a:t>carers</a:t>
            </a:r>
            <a:r>
              <a:rPr lang="en-US">
                <a:cs typeface="Calibri"/>
              </a:rPr>
              <a:t>. The website contains various publications relating to Power of Attorney.  </a:t>
            </a:r>
          </a:p>
          <a:p>
            <a:r>
              <a:rPr lang="en-US">
                <a:cs typeface="Calibri"/>
              </a:rPr>
              <a:t>- The Office of the Public Guardian's general function is to supervise those appointed to manage the financial/property affairs of adults who lack capacity to do so for themselves. Every Continuing and Welfare Power of Attorney document has to be registered with them. (NB remove this if earlier slide on OPG covers). </a:t>
            </a:r>
          </a:p>
          <a:p>
            <a:r>
              <a:rPr lang="en-US">
                <a:cs typeface="Calibri"/>
              </a:rPr>
              <a:t>- Your local CAB can provide independent information and advice relating to an Attorney and any parts of this role (e.g. benefit application forms). </a:t>
            </a:r>
          </a:p>
          <a:p>
            <a:r>
              <a:rPr lang="en-US">
                <a:cs typeface="Calibri"/>
              </a:rPr>
              <a:t>- The Law Society of Scotland regulates/represent all solicitors in Scotland and can provide details of local solicitors. </a:t>
            </a:r>
          </a:p>
          <a:p>
            <a:r>
              <a:rPr lang="en-US">
                <a:cs typeface="Calibri"/>
              </a:rPr>
              <a:t>- Mental Welfare Commission for Scotland aims to ensure care, treatment and support are lawful, and promote the welfare/rights of individuals with mental illness, learning disabilities and related conditions. </a:t>
            </a:r>
          </a:p>
          <a:p>
            <a:r>
              <a:rPr lang="en-US">
                <a:cs typeface="Calibri"/>
              </a:rPr>
              <a:t>- Money Advice Service can provide free and impartial advice to help with money management. For example, if you are a financial (continuing) Attorney, you can phone them on the Granter's behalf. </a:t>
            </a:r>
          </a:p>
          <a:p>
            <a:r>
              <a:rPr lang="en-US">
                <a:cs typeface="Calibri"/>
              </a:rPr>
              <a:t>- Scottish Legal Aid Board manages legal aid in Scotland. Advice and assistance is within their remit – so it is useful to get in touch to see if you qualify for help towards the legal fees for a solicitor to draw up a Power of Attorney. </a:t>
            </a:r>
          </a:p>
        </p:txBody>
      </p:sp>
      <p:sp>
        <p:nvSpPr>
          <p:cNvPr id="4" name="Slide Number Placeholder 3"/>
          <p:cNvSpPr>
            <a:spLocks noGrp="1"/>
          </p:cNvSpPr>
          <p:nvPr>
            <p:ph type="sldNum" sz="quarter" idx="5"/>
          </p:nvPr>
        </p:nvSpPr>
        <p:spPr/>
        <p:txBody>
          <a:bodyPr/>
          <a:lstStyle/>
          <a:p>
            <a:fld id="{8EF004C4-65F1-4D6D-A953-1F7E856244F5}" type="slidenum">
              <a:rPr lang="en-US"/>
              <a:t>12</a:t>
            </a:fld>
            <a:endParaRPr lang="en-US"/>
          </a:p>
        </p:txBody>
      </p:sp>
    </p:spTree>
    <p:extLst>
      <p:ext uri="{BB962C8B-B14F-4D97-AF65-F5344CB8AC3E}">
        <p14:creationId xmlns:p14="http://schemas.microsoft.com/office/powerpoint/2010/main" val="8053264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If someone is incapable of making decisions relating to their personal and financial circumstances, then they will require a guardian to be appointed whom will then have the legal authority to do this for them. The guardian is given powers to make decisions regarding welfare, managing money, entering contracts, paying bills, managing where they stay, opening accounts and medical decisions etc. </a:t>
            </a:r>
            <a:endParaRPr lang="en-US" dirty="0" smtClean="0"/>
          </a:p>
          <a:p>
            <a:endParaRPr lang="en-US" dirty="0" smtClean="0"/>
          </a:p>
          <a:p>
            <a:r>
              <a:rPr lang="en-US" dirty="0" smtClean="0"/>
              <a:t>A guardianship</a:t>
            </a:r>
            <a:r>
              <a:rPr lang="en-US" baseline="0" dirty="0" smtClean="0"/>
              <a:t> order is more restrictive of the granter’s rights than a Power of Attorney and so is much harder to obtain. </a:t>
            </a:r>
            <a:endParaRPr lang="en-US" dirty="0"/>
          </a:p>
          <a:p>
            <a:endParaRPr lang="en-US" dirty="0"/>
          </a:p>
          <a:p>
            <a:r>
              <a:rPr lang="en-US" dirty="0"/>
              <a:t>One is unable to make a decision if they can’t retain information, understand the relevant information, use the information and communicate the decision reached and would therefore not have the capacity. </a:t>
            </a:r>
          </a:p>
        </p:txBody>
      </p:sp>
      <p:sp>
        <p:nvSpPr>
          <p:cNvPr id="4" name="Slide Number Placeholder 3"/>
          <p:cNvSpPr>
            <a:spLocks noGrp="1"/>
          </p:cNvSpPr>
          <p:nvPr>
            <p:ph type="sldNum" sz="quarter" idx="5"/>
          </p:nvPr>
        </p:nvSpPr>
        <p:spPr/>
        <p:txBody>
          <a:bodyPr/>
          <a:lstStyle/>
          <a:p>
            <a:fld id="{8EF004C4-65F1-4D6D-A953-1F7E856244F5}" type="slidenum">
              <a:rPr lang="en-US"/>
              <a:t>13</a:t>
            </a:fld>
            <a:endParaRPr lang="en-US"/>
          </a:p>
        </p:txBody>
      </p:sp>
    </p:spTree>
    <p:extLst>
      <p:ext uri="{BB962C8B-B14F-4D97-AF65-F5344CB8AC3E}">
        <p14:creationId xmlns:p14="http://schemas.microsoft.com/office/powerpoint/2010/main" val="190390815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EF004C4-65F1-4D6D-A953-1F7E856244F5}" type="slidenum">
              <a:rPr lang="en-US"/>
              <a:t>14</a:t>
            </a:fld>
            <a:endParaRPr lang="en-US"/>
          </a:p>
        </p:txBody>
      </p:sp>
    </p:spTree>
    <p:extLst>
      <p:ext uri="{BB962C8B-B14F-4D97-AF65-F5344CB8AC3E}">
        <p14:creationId xmlns:p14="http://schemas.microsoft.com/office/powerpoint/2010/main" val="310525062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EF004C4-65F1-4D6D-A953-1F7E856244F5}" type="slidenum">
              <a:rPr lang="en-US"/>
              <a:t>16</a:t>
            </a:fld>
            <a:endParaRPr lang="en-US"/>
          </a:p>
        </p:txBody>
      </p:sp>
    </p:spTree>
    <p:extLst>
      <p:ext uri="{BB962C8B-B14F-4D97-AF65-F5344CB8AC3E}">
        <p14:creationId xmlns:p14="http://schemas.microsoft.com/office/powerpoint/2010/main" val="336659741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guardianship</a:t>
            </a:r>
            <a:r>
              <a:rPr lang="en-US" baseline="0" dirty="0" smtClean="0"/>
              <a:t> order is a last resort because it is so restrictive, is only granted where no other means could protect the granter’s interests.</a:t>
            </a:r>
            <a:endParaRPr lang="en-US" dirty="0"/>
          </a:p>
        </p:txBody>
      </p:sp>
      <p:sp>
        <p:nvSpPr>
          <p:cNvPr id="4" name="Slide Number Placeholder 3"/>
          <p:cNvSpPr>
            <a:spLocks noGrp="1"/>
          </p:cNvSpPr>
          <p:nvPr>
            <p:ph type="sldNum" sz="quarter" idx="5"/>
          </p:nvPr>
        </p:nvSpPr>
        <p:spPr/>
        <p:txBody>
          <a:bodyPr/>
          <a:lstStyle/>
          <a:p>
            <a:fld id="{8EF004C4-65F1-4D6D-A953-1F7E856244F5}" type="slidenum">
              <a:rPr lang="en-US"/>
              <a:t>17</a:t>
            </a:fld>
            <a:endParaRPr lang="en-US"/>
          </a:p>
        </p:txBody>
      </p:sp>
    </p:spTree>
    <p:extLst>
      <p:ext uri="{BB962C8B-B14F-4D97-AF65-F5344CB8AC3E}">
        <p14:creationId xmlns:p14="http://schemas.microsoft.com/office/powerpoint/2010/main" val="269433269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EF004C4-65F1-4D6D-A953-1F7E856244F5}" type="slidenum">
              <a:rPr lang="en-US"/>
              <a:t>18</a:t>
            </a:fld>
            <a:endParaRPr lang="en-US"/>
          </a:p>
        </p:txBody>
      </p:sp>
    </p:spTree>
    <p:extLst>
      <p:ext uri="{BB962C8B-B14F-4D97-AF65-F5344CB8AC3E}">
        <p14:creationId xmlns:p14="http://schemas.microsoft.com/office/powerpoint/2010/main" val="185286419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Bond of caution: A type of insurance designed to protect</a:t>
            </a:r>
            <a:r>
              <a:rPr lang="en-US" baseline="0" dirty="0" smtClean="0"/>
              <a:t> the estate against financial loss as a result of a guardian’s mismanagement. </a:t>
            </a:r>
            <a:endParaRPr lang="en-US" dirty="0"/>
          </a:p>
        </p:txBody>
      </p:sp>
      <p:sp>
        <p:nvSpPr>
          <p:cNvPr id="4" name="Slide Number Placeholder 3"/>
          <p:cNvSpPr>
            <a:spLocks noGrp="1"/>
          </p:cNvSpPr>
          <p:nvPr>
            <p:ph type="sldNum" sz="quarter" idx="5"/>
          </p:nvPr>
        </p:nvSpPr>
        <p:spPr/>
        <p:txBody>
          <a:bodyPr/>
          <a:lstStyle/>
          <a:p>
            <a:fld id="{8EF004C4-65F1-4D6D-A953-1F7E856244F5}" type="slidenum">
              <a:rPr lang="en-US"/>
              <a:t>19</a:t>
            </a:fld>
            <a:endParaRPr lang="en-US"/>
          </a:p>
        </p:txBody>
      </p:sp>
    </p:spTree>
    <p:extLst>
      <p:ext uri="{BB962C8B-B14F-4D97-AF65-F5344CB8AC3E}">
        <p14:creationId xmlns:p14="http://schemas.microsoft.com/office/powerpoint/2010/main" val="370987360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t>
            </a:r>
            <a:endParaRPr lang="en-US" dirty="0">
              <a:cs typeface="Calibri"/>
            </a:endParaRPr>
          </a:p>
        </p:txBody>
      </p:sp>
      <p:sp>
        <p:nvSpPr>
          <p:cNvPr id="4" name="Slide Number Placeholder 3"/>
          <p:cNvSpPr>
            <a:spLocks noGrp="1"/>
          </p:cNvSpPr>
          <p:nvPr>
            <p:ph type="sldNum" sz="quarter" idx="5"/>
          </p:nvPr>
        </p:nvSpPr>
        <p:spPr/>
        <p:txBody>
          <a:bodyPr/>
          <a:lstStyle/>
          <a:p>
            <a:fld id="{8EF004C4-65F1-4D6D-A953-1F7E856244F5}" type="slidenum">
              <a:rPr lang="en-US"/>
              <a:t>21</a:t>
            </a:fld>
            <a:endParaRPr lang="en-US"/>
          </a:p>
        </p:txBody>
      </p:sp>
    </p:spTree>
    <p:extLst>
      <p:ext uri="{BB962C8B-B14F-4D97-AF65-F5344CB8AC3E}">
        <p14:creationId xmlns:p14="http://schemas.microsoft.com/office/powerpoint/2010/main" val="67767793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EF004C4-65F1-4D6D-A953-1F7E856244F5}" type="slidenum">
              <a:rPr lang="en-US"/>
              <a:t>22</a:t>
            </a:fld>
            <a:endParaRPr lang="en-US"/>
          </a:p>
        </p:txBody>
      </p:sp>
    </p:spTree>
    <p:extLst>
      <p:ext uri="{BB962C8B-B14F-4D97-AF65-F5344CB8AC3E}">
        <p14:creationId xmlns:p14="http://schemas.microsoft.com/office/powerpoint/2010/main" val="1899067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Everyone over 16 years old is presumed to have legal capacity to make their own decisions unless they are assessed to have lost that capacity, for example through illness or injury. (</a:t>
            </a:r>
            <a:r>
              <a:rPr lang="en-US" dirty="0" smtClean="0"/>
              <a:t>Age of Legal Capacity (Scotland) Act </a:t>
            </a:r>
            <a:r>
              <a:rPr lang="en-US" dirty="0"/>
              <a:t>1991, s1(1)(b)). </a:t>
            </a:r>
          </a:p>
          <a:p>
            <a:r>
              <a:rPr lang="en-US" dirty="0"/>
              <a:t>- You may be close to someone who finds it difficult to make decisions for themselves, wants to put their affairs in order in case a time comes when they need help, may already be unable to cope with managing their personal welfare/finances, is taking decisions not in their best interests. You might want to manage someone's affairs because they: are physically disabled or have a mental disorder (either temporary or long-term); are unable to communicate; feel unable to make decisions for themselves or have a learning disability. </a:t>
            </a:r>
          </a:p>
          <a:p>
            <a:r>
              <a:rPr lang="en-US" dirty="0">
                <a:cs typeface="Calibri"/>
              </a:rPr>
              <a:t>- </a:t>
            </a:r>
            <a:r>
              <a:rPr lang="en-US" dirty="0"/>
              <a:t>A power of attorney is a written document, usually drawn up by a solicitor, which gives the name of the person  you would like to help make decisions and take actions on your behalf. </a:t>
            </a:r>
            <a:endParaRPr lang="en-US" dirty="0">
              <a:cs typeface="Calibri"/>
            </a:endParaRPr>
          </a:p>
          <a:p>
            <a:r>
              <a:rPr lang="en-US" dirty="0">
                <a:cs typeface="Calibri"/>
              </a:rPr>
              <a:t>- More than one person can be named. </a:t>
            </a:r>
          </a:p>
          <a:p>
            <a:r>
              <a:rPr lang="en-US" dirty="0">
                <a:cs typeface="Calibri"/>
              </a:rPr>
              <a:t>- The</a:t>
            </a:r>
            <a:r>
              <a:rPr lang="en-US" dirty="0"/>
              <a:t> attorney should be someone you trust, such as a family member or friend, or your solicitor. </a:t>
            </a:r>
            <a:endParaRPr lang="en-US" dirty="0">
              <a:cs typeface="Calibri"/>
            </a:endParaRPr>
          </a:p>
          <a:p>
            <a:r>
              <a:rPr lang="en-US" dirty="0">
                <a:cs typeface="Calibri"/>
              </a:rPr>
              <a:t>- </a:t>
            </a:r>
            <a:r>
              <a:rPr lang="en-US" dirty="0"/>
              <a:t>The powers the attorney would have are written down along with when he or she would begin acting for you. Attorneys have a duty to keep records of their actions. </a:t>
            </a:r>
            <a:endParaRPr lang="en-US" dirty="0">
              <a:cs typeface="Calibri"/>
            </a:endParaRPr>
          </a:p>
          <a:p>
            <a:r>
              <a:rPr lang="en-US" dirty="0">
                <a:cs typeface="Calibri"/>
              </a:rPr>
              <a:t>- I</a:t>
            </a:r>
            <a:r>
              <a:rPr lang="en-US" dirty="0"/>
              <a:t>f you have only one attorney named and he or she is no longer able to act for you, a new power of attorney must be drawn up.</a:t>
            </a:r>
            <a:endParaRPr lang="en-US" dirty="0">
              <a:cs typeface="Calibri"/>
            </a:endParaRPr>
          </a:p>
        </p:txBody>
      </p:sp>
      <p:sp>
        <p:nvSpPr>
          <p:cNvPr id="4" name="Slide Number Placeholder 3"/>
          <p:cNvSpPr>
            <a:spLocks noGrp="1"/>
          </p:cNvSpPr>
          <p:nvPr>
            <p:ph type="sldNum" sz="quarter" idx="5"/>
          </p:nvPr>
        </p:nvSpPr>
        <p:spPr/>
        <p:txBody>
          <a:bodyPr/>
          <a:lstStyle/>
          <a:p>
            <a:fld id="{8EF004C4-65F1-4D6D-A953-1F7E856244F5}" type="slidenum">
              <a:rPr lang="en-US"/>
              <a:t>3</a:t>
            </a:fld>
            <a:endParaRPr lang="en-US"/>
          </a:p>
        </p:txBody>
      </p:sp>
    </p:spTree>
    <p:extLst>
      <p:ext uri="{BB962C8B-B14F-4D97-AF65-F5344CB8AC3E}">
        <p14:creationId xmlns:p14="http://schemas.microsoft.com/office/powerpoint/2010/main" val="30353832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EF004C4-65F1-4D6D-A953-1F7E856244F5}" type="slidenum">
              <a:rPr lang="en-US"/>
              <a:t>23</a:t>
            </a:fld>
            <a:endParaRPr lang="en-US"/>
          </a:p>
        </p:txBody>
      </p:sp>
    </p:spTree>
    <p:extLst>
      <p:ext uri="{BB962C8B-B14F-4D97-AF65-F5344CB8AC3E}">
        <p14:creationId xmlns:p14="http://schemas.microsoft.com/office/powerpoint/2010/main" val="296061804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EF004C4-65F1-4D6D-A953-1F7E856244F5}" type="slidenum">
              <a:rPr lang="en-US"/>
              <a:t>24</a:t>
            </a:fld>
            <a:endParaRPr lang="en-US"/>
          </a:p>
        </p:txBody>
      </p:sp>
    </p:spTree>
    <p:extLst>
      <p:ext uri="{BB962C8B-B14F-4D97-AF65-F5344CB8AC3E}">
        <p14:creationId xmlns:p14="http://schemas.microsoft.com/office/powerpoint/2010/main" val="35184379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 </a:t>
            </a:r>
            <a:r>
              <a:rPr lang="en-US" dirty="0"/>
              <a:t>Continuing Power of Attorney enables a person to appoint someone to look after their property and financial affairs, and could include the powers to manage their bank accounts or sell a house. </a:t>
            </a:r>
          </a:p>
          <a:p>
            <a:r>
              <a:rPr lang="en-US" dirty="0"/>
              <a:t>- A person can choose whether a Continuing Power of Attorney takes effect straight away (so someone can help them to manage their money) or choose for it to take effect only if they lose the capacity to make your own decisions. If you want your Attorney to act on your behalf straight away whilst you still have the mental capacity to make you’re their own decisions: the Attorney's role is to assist the individual to make and to act on their own decisions.</a:t>
            </a:r>
          </a:p>
          <a:p>
            <a:r>
              <a:rPr lang="en-US" dirty="0">
                <a:cs typeface="Calibri"/>
              </a:rPr>
              <a:t>- </a:t>
            </a:r>
            <a:r>
              <a:rPr lang="en-US" dirty="0"/>
              <a:t>Welfare Power of Attorney enables the Attorney to make decisions about health and welfare, only if the person is unable to do this themselves. Welfare powers can include deciding living arrangements and choices about medical treatment and care.</a:t>
            </a:r>
          </a:p>
          <a:p>
            <a:r>
              <a:rPr lang="en-US" dirty="0">
                <a:cs typeface="Calibri"/>
              </a:rPr>
              <a:t>- </a:t>
            </a:r>
            <a:r>
              <a:rPr lang="en-US" dirty="0"/>
              <a:t> Combined Continuing and Welfare Power of Attorney enables the Attorney to look after both financial affairs and health and welfare decisions. </a:t>
            </a:r>
            <a:endParaRPr lang="en-US" dirty="0">
              <a:cs typeface="Calibri"/>
            </a:endParaRPr>
          </a:p>
        </p:txBody>
      </p:sp>
      <p:sp>
        <p:nvSpPr>
          <p:cNvPr id="4" name="Slide Number Placeholder 3"/>
          <p:cNvSpPr>
            <a:spLocks noGrp="1"/>
          </p:cNvSpPr>
          <p:nvPr>
            <p:ph type="sldNum" sz="quarter" idx="5"/>
          </p:nvPr>
        </p:nvSpPr>
        <p:spPr/>
        <p:txBody>
          <a:bodyPr/>
          <a:lstStyle/>
          <a:p>
            <a:fld id="{8EF004C4-65F1-4D6D-A953-1F7E856244F5}" type="slidenum">
              <a:rPr lang="en-US"/>
              <a:t>4</a:t>
            </a:fld>
            <a:endParaRPr lang="en-US"/>
          </a:p>
        </p:txBody>
      </p:sp>
    </p:spTree>
    <p:extLst>
      <p:ext uri="{BB962C8B-B14F-4D97-AF65-F5344CB8AC3E}">
        <p14:creationId xmlns:p14="http://schemas.microsoft.com/office/powerpoint/2010/main" val="19244750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Typical examples of issues they could deal with: </a:t>
            </a:r>
          </a:p>
          <a:p>
            <a:r>
              <a:rPr lang="en-US">
                <a:cs typeface="Calibri"/>
              </a:rPr>
              <a:t>- I am helping to set up a Power of Attorney but I am unsure how to register the document and what the costs would be? </a:t>
            </a:r>
          </a:p>
          <a:p>
            <a:r>
              <a:rPr lang="en-US">
                <a:cs typeface="Calibri"/>
              </a:rPr>
              <a:t>- I have been advise to set up a Power of Attorney as soon as possible for my relative and I want to know if an application can be speeded up and if so, how I would do this?</a:t>
            </a:r>
          </a:p>
          <a:p>
            <a:endParaRPr lang="en-US">
              <a:cs typeface="Calibri"/>
            </a:endParaRPr>
          </a:p>
        </p:txBody>
      </p:sp>
      <p:sp>
        <p:nvSpPr>
          <p:cNvPr id="4" name="Slide Number Placeholder 3"/>
          <p:cNvSpPr>
            <a:spLocks noGrp="1"/>
          </p:cNvSpPr>
          <p:nvPr>
            <p:ph type="sldNum" sz="quarter" idx="5"/>
          </p:nvPr>
        </p:nvSpPr>
        <p:spPr/>
        <p:txBody>
          <a:bodyPr/>
          <a:lstStyle/>
          <a:p>
            <a:fld id="{8EF004C4-65F1-4D6D-A953-1F7E856244F5}" type="slidenum">
              <a:rPr lang="en-US"/>
              <a:t>5</a:t>
            </a:fld>
            <a:endParaRPr lang="en-US"/>
          </a:p>
        </p:txBody>
      </p:sp>
    </p:spTree>
    <p:extLst>
      <p:ext uri="{BB962C8B-B14F-4D97-AF65-F5344CB8AC3E}">
        <p14:creationId xmlns:p14="http://schemas.microsoft.com/office/powerpoint/2010/main" val="18344021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Act states that a person may not have 'mental capacity' if they are unable to act on or make decisions, communicate decisions, understand decisions or remember decisions. This covers people who have a mental disorder (such as severe dementia or a brain injury) and people who cannot communicate because of a physical disability (for example, as a result of a stroke or sensory impairment).</a:t>
            </a:r>
          </a:p>
          <a:p>
            <a:endParaRPr lang="en-US" dirty="0">
              <a:cs typeface="Calibri"/>
            </a:endParaRPr>
          </a:p>
          <a:p>
            <a:r>
              <a:rPr lang="en-US" dirty="0"/>
              <a:t>[last point] For example, if a person is diagnosed with dementia, this does not automatically mean they have lost the ability to make decisions about their life</a:t>
            </a:r>
          </a:p>
          <a:p>
            <a:endParaRPr lang="en-US" dirty="0">
              <a:cs typeface="Calibri"/>
            </a:endParaRPr>
          </a:p>
          <a:p>
            <a:r>
              <a:rPr lang="en-US" dirty="0"/>
              <a:t>The main point to take from the Act is that it gives people the opportunity to plan ahead and make sure that everything is in hand for their future, no matter what it might hold. If </a:t>
            </a:r>
            <a:r>
              <a:rPr lang="en-US" dirty="0" smtClean="0"/>
              <a:t>something happens</a:t>
            </a:r>
            <a:r>
              <a:rPr lang="en-US" baseline="0" dirty="0" smtClean="0"/>
              <a:t> which prevents someone from being capable of making decisions for themselves</a:t>
            </a:r>
            <a:r>
              <a:rPr lang="en-US" dirty="0" smtClean="0"/>
              <a:t>, </a:t>
            </a:r>
            <a:r>
              <a:rPr lang="en-US" dirty="0"/>
              <a:t>it spells out who can make those decisions and how they should go about it.</a:t>
            </a:r>
            <a:endParaRPr lang="en-US" dirty="0">
              <a:cs typeface="Calibri"/>
            </a:endParaRPr>
          </a:p>
          <a:p>
            <a:endParaRPr lang="en-US" dirty="0">
              <a:cs typeface="Calibri"/>
            </a:endParaRPr>
          </a:p>
        </p:txBody>
      </p:sp>
      <p:sp>
        <p:nvSpPr>
          <p:cNvPr id="4" name="Slide Number Placeholder 3"/>
          <p:cNvSpPr>
            <a:spLocks noGrp="1"/>
          </p:cNvSpPr>
          <p:nvPr>
            <p:ph type="sldNum" sz="quarter" idx="5"/>
          </p:nvPr>
        </p:nvSpPr>
        <p:spPr/>
        <p:txBody>
          <a:bodyPr/>
          <a:lstStyle/>
          <a:p>
            <a:fld id="{8EF004C4-65F1-4D6D-A953-1F7E856244F5}" type="slidenum">
              <a:rPr lang="en-US"/>
              <a:t>6</a:t>
            </a:fld>
            <a:endParaRPr lang="en-US"/>
          </a:p>
        </p:txBody>
      </p:sp>
    </p:spTree>
    <p:extLst>
      <p:ext uri="{BB962C8B-B14F-4D97-AF65-F5344CB8AC3E}">
        <p14:creationId xmlns:p14="http://schemas.microsoft.com/office/powerpoint/2010/main" val="314946105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Many people think that if they become ill or unable to make decisions for themselves then a family member (such as a partner or adult child) can act on their behalf. This is simply not true.</a:t>
            </a:r>
          </a:p>
          <a:p>
            <a:endParaRPr lang="en-US"/>
          </a:p>
          <a:p>
            <a:r>
              <a:rPr lang="en-US"/>
              <a:t> This process may take a long time, cost a lot and above all it can be a very stressful and emotional experience for everyone involved.</a:t>
            </a:r>
            <a:endParaRPr lang="en-US">
              <a:cs typeface="Calibri"/>
            </a:endParaRPr>
          </a:p>
          <a:p>
            <a:endParaRPr lang="en-US">
              <a:cs typeface="Calibri"/>
            </a:endParaRPr>
          </a:p>
        </p:txBody>
      </p:sp>
      <p:sp>
        <p:nvSpPr>
          <p:cNvPr id="4" name="Slide Number Placeholder 3"/>
          <p:cNvSpPr>
            <a:spLocks noGrp="1"/>
          </p:cNvSpPr>
          <p:nvPr>
            <p:ph type="sldNum" sz="quarter" idx="5"/>
          </p:nvPr>
        </p:nvSpPr>
        <p:spPr/>
        <p:txBody>
          <a:bodyPr/>
          <a:lstStyle/>
          <a:p>
            <a:fld id="{8EF004C4-65F1-4D6D-A953-1F7E856244F5}" type="slidenum">
              <a:rPr lang="en-US"/>
              <a:t>7</a:t>
            </a:fld>
            <a:endParaRPr lang="en-US"/>
          </a:p>
        </p:txBody>
      </p:sp>
    </p:spTree>
    <p:extLst>
      <p:ext uri="{BB962C8B-B14F-4D97-AF65-F5344CB8AC3E}">
        <p14:creationId xmlns:p14="http://schemas.microsoft.com/office/powerpoint/2010/main" val="47976170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Most people use a solicitor to draw up the formal document. This is because the way in which the solicitor writes the Power of Attorney can ensure that the wishes of the Granter are met and the responsibilities of the Attorney are clear, correct and understood.</a:t>
            </a:r>
          </a:p>
          <a:p>
            <a:endParaRPr lang="en-US" dirty="0">
              <a:cs typeface="Calibri"/>
            </a:endParaRPr>
          </a:p>
          <a:p>
            <a:r>
              <a:rPr lang="en-US" dirty="0"/>
              <a:t>The solicitor also has to confirm that the Granter has the 'mental capacity' to do so. If they are satisfied then they will then send the document to the Office of the Public Guardian to be registered. </a:t>
            </a:r>
            <a:endParaRPr lang="en-US" dirty="0">
              <a:cs typeface="Calibri"/>
            </a:endParaRPr>
          </a:p>
          <a:p>
            <a:endParaRPr lang="en-US" dirty="0">
              <a:cs typeface="Calibri"/>
            </a:endParaRPr>
          </a:p>
          <a:p>
            <a:r>
              <a:rPr lang="en-US" dirty="0"/>
              <a:t>If a person chooses to draw up a Power of Attorney themselves they would be required to:</a:t>
            </a:r>
            <a:endParaRPr lang="en-US" dirty="0">
              <a:cs typeface="Calibri"/>
            </a:endParaRPr>
          </a:p>
          <a:p>
            <a:r>
              <a:rPr lang="en-US" dirty="0"/>
              <a:t>» Write the document and set out the 'powers' they want their Attorney to have.</a:t>
            </a:r>
            <a:endParaRPr lang="en-US" dirty="0">
              <a:cs typeface="Calibri"/>
            </a:endParaRPr>
          </a:p>
          <a:p>
            <a:r>
              <a:rPr lang="en-US" dirty="0"/>
              <a:t>AND</a:t>
            </a:r>
            <a:endParaRPr lang="en-US" dirty="0">
              <a:cs typeface="Calibri"/>
            </a:endParaRPr>
          </a:p>
          <a:p>
            <a:r>
              <a:rPr lang="en-US" dirty="0"/>
              <a:t>» Include a Certificate from a solicitor or a doctor to confirm that they have the capacity to understand the powers given and to make sure that you have not been pressured or forced into it in any way.</a:t>
            </a:r>
            <a:endParaRPr lang="en-US" dirty="0">
              <a:cs typeface="Calibri"/>
            </a:endParaRPr>
          </a:p>
          <a:p>
            <a:endParaRPr lang="en-US" dirty="0"/>
          </a:p>
          <a:p>
            <a:r>
              <a:rPr lang="en-US" dirty="0"/>
              <a:t>The Office of the Public Guardian (Scotland) website features step by step guidance for people who are looking to write their own POA.</a:t>
            </a:r>
            <a:endParaRPr lang="en-US" dirty="0">
              <a:cs typeface="Calibri"/>
            </a:endParaRPr>
          </a:p>
          <a:p>
            <a:endParaRPr lang="en-US" dirty="0">
              <a:cs typeface="Calibri"/>
            </a:endParaRPr>
          </a:p>
          <a:p>
            <a:endParaRPr lang="en-US" dirty="0">
              <a:cs typeface="Calibri"/>
            </a:endParaRPr>
          </a:p>
        </p:txBody>
      </p:sp>
      <p:sp>
        <p:nvSpPr>
          <p:cNvPr id="4" name="Slide Number Placeholder 3"/>
          <p:cNvSpPr>
            <a:spLocks noGrp="1"/>
          </p:cNvSpPr>
          <p:nvPr>
            <p:ph type="sldNum" sz="quarter" idx="5"/>
          </p:nvPr>
        </p:nvSpPr>
        <p:spPr/>
        <p:txBody>
          <a:bodyPr/>
          <a:lstStyle/>
          <a:p>
            <a:fld id="{8EF004C4-65F1-4D6D-A953-1F7E856244F5}" type="slidenum">
              <a:rPr lang="en-US"/>
              <a:t>8</a:t>
            </a:fld>
            <a:endParaRPr lang="en-US"/>
          </a:p>
        </p:txBody>
      </p:sp>
    </p:spTree>
    <p:extLst>
      <p:ext uri="{BB962C8B-B14F-4D97-AF65-F5344CB8AC3E}">
        <p14:creationId xmlns:p14="http://schemas.microsoft.com/office/powerpoint/2010/main" val="39342362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It is hard to predict the types of decision you may have to make on somebody else's behalf, and you need to feel completely comfortable with taking on this role. </a:t>
            </a:r>
          </a:p>
          <a:p>
            <a:endParaRPr lang="en-US">
              <a:cs typeface="Calibri"/>
            </a:endParaRPr>
          </a:p>
          <a:p>
            <a:r>
              <a:rPr lang="en-US"/>
              <a:t>Take some time to think about what the role of Attorney may involve. Carefully consider whether you would want to take this on and whether you are capable of providing the support that is needed. Managing someone's finances and/or welfare can be time consuming, stressful and may involve significant personal responsibility. You will need to ensure that you have time and patience to provide the support needed.</a:t>
            </a:r>
            <a:endParaRPr lang="en-US">
              <a:cs typeface="Calibri"/>
            </a:endParaRPr>
          </a:p>
          <a:p>
            <a:endParaRPr lang="en-US">
              <a:cs typeface="Calibri"/>
            </a:endParaRPr>
          </a:p>
          <a:p>
            <a:r>
              <a:rPr lang="en-US"/>
              <a:t>This is an important distinction to make as someone has put their trust in you to act on their behalf and to carry out their personal wishes. You have a duty of care to carry out the person's instructions as they wanted. If you feel that there could be a serious conflict of interest for you (for example you find it hard to accept the person's religious beliefs or lifestyle choices) you should not accept the position of Attorney.</a:t>
            </a:r>
            <a:endParaRPr lang="en-US">
              <a:cs typeface="Calibri"/>
            </a:endParaRPr>
          </a:p>
          <a:p>
            <a:endParaRPr lang="en-US">
              <a:cs typeface="Calibri"/>
            </a:endParaRPr>
          </a:p>
        </p:txBody>
      </p:sp>
      <p:sp>
        <p:nvSpPr>
          <p:cNvPr id="4" name="Slide Number Placeholder 3"/>
          <p:cNvSpPr>
            <a:spLocks noGrp="1"/>
          </p:cNvSpPr>
          <p:nvPr>
            <p:ph type="sldNum" sz="quarter" idx="5"/>
          </p:nvPr>
        </p:nvSpPr>
        <p:spPr/>
        <p:txBody>
          <a:bodyPr/>
          <a:lstStyle/>
          <a:p>
            <a:fld id="{8EF004C4-65F1-4D6D-A953-1F7E856244F5}" type="slidenum">
              <a:rPr lang="en-US"/>
              <a:t>9</a:t>
            </a:fld>
            <a:endParaRPr lang="en-US"/>
          </a:p>
        </p:txBody>
      </p:sp>
    </p:spTree>
    <p:extLst>
      <p:ext uri="{BB962C8B-B14F-4D97-AF65-F5344CB8AC3E}">
        <p14:creationId xmlns:p14="http://schemas.microsoft.com/office/powerpoint/2010/main" val="382195770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Points to consider: </a:t>
            </a:r>
          </a:p>
          <a:p>
            <a:r>
              <a:rPr lang="en-US" dirty="0">
                <a:cs typeface="Calibri"/>
              </a:rPr>
              <a:t>- </a:t>
            </a:r>
            <a:r>
              <a:rPr lang="en-US" dirty="0"/>
              <a:t>Becoming an Attorney is a big responsibility. It is hard to predict the types of decision you may have to make on somebody else’s behalf, and you need to be sure that you will be able to provide the support that is needed. Managing someone’s finances or welfare can be time consuming and stressful. </a:t>
            </a:r>
            <a:endParaRPr lang="en-US" dirty="0">
              <a:cs typeface="Calibri"/>
            </a:endParaRPr>
          </a:p>
          <a:p>
            <a:r>
              <a:rPr lang="en-US" dirty="0">
                <a:cs typeface="Calibri"/>
              </a:rPr>
              <a:t>- </a:t>
            </a:r>
            <a:r>
              <a:rPr lang="en-US" dirty="0"/>
              <a:t>You would have a duty of care to carry out the person’s instructions. If you feel that there would be instructions you could not follow you should not accept the position of Attorney. E.G. one may find it difficult to accept the person’s religious beliefs or disagree with aspects of their life. Could be relevant to Continuing (financial) and Welfare matters.</a:t>
            </a:r>
          </a:p>
          <a:p>
            <a:endParaRPr lang="en-US" dirty="0">
              <a:cs typeface="Calibri"/>
            </a:endParaRPr>
          </a:p>
          <a:p>
            <a:r>
              <a:rPr lang="en-US" dirty="0">
                <a:cs typeface="Calibri"/>
              </a:rPr>
              <a:t>Responsibilities: </a:t>
            </a:r>
          </a:p>
          <a:p>
            <a:r>
              <a:rPr lang="en-US" dirty="0">
                <a:cs typeface="Calibri"/>
              </a:rPr>
              <a:t>- </a:t>
            </a:r>
            <a:r>
              <a:rPr lang="en-US" dirty="0"/>
              <a:t>1. Any decision taken must benefit the person. You may be faced with tough decisions and you need to be sure that they all make the person’s life better in some way. </a:t>
            </a:r>
          </a:p>
          <a:p>
            <a:r>
              <a:rPr lang="en-US" dirty="0"/>
              <a:t>- 2. The least restrictive option should always be taken. The consequences of a decision should always be considered, and any option taken should preserve the person’s privacy and independence as far as possible.</a:t>
            </a:r>
          </a:p>
          <a:p>
            <a:r>
              <a:rPr lang="en-US" dirty="0"/>
              <a:t>- 3. The wishes of the person must be taken into account. You must carry out the person’s instructions, respect confidentiality and keep records of the actions you have taken, so you have evidence of what you did and why in case you need it later. If the person has not given specific instructions then you should seek legal advice in the first instance. </a:t>
            </a:r>
          </a:p>
          <a:p>
            <a:r>
              <a:rPr lang="en-US" dirty="0"/>
              <a:t>- 4. Other relevant people must be consulted before a decision is made. Acting as Attorney does not mean that your view is the only one that counts. Part of the role is to ask other people who are involved in the person’s life what their view is, and to take this into account. </a:t>
            </a:r>
          </a:p>
          <a:p>
            <a:r>
              <a:rPr lang="en-US" dirty="0"/>
              <a:t>- 5. The person must be encouraged to use their own skills and develop new skills where possible. They may be able to make some decisions themselves, and should be consulted as far as possible. If someone cannot make a decision at a particular time, consider whether they are likely to be able to decide later that day or at another time. </a:t>
            </a:r>
            <a:endParaRPr lang="en-US" dirty="0">
              <a:cs typeface="Calibri"/>
            </a:endParaRPr>
          </a:p>
        </p:txBody>
      </p:sp>
      <p:sp>
        <p:nvSpPr>
          <p:cNvPr id="4" name="Slide Number Placeholder 3"/>
          <p:cNvSpPr>
            <a:spLocks noGrp="1"/>
          </p:cNvSpPr>
          <p:nvPr>
            <p:ph type="sldNum" sz="quarter" idx="5"/>
          </p:nvPr>
        </p:nvSpPr>
        <p:spPr/>
        <p:txBody>
          <a:bodyPr/>
          <a:lstStyle/>
          <a:p>
            <a:fld id="{8EF004C4-65F1-4D6D-A953-1F7E856244F5}" type="slidenum">
              <a:rPr lang="en-US"/>
              <a:t>10</a:t>
            </a:fld>
            <a:endParaRPr lang="en-US"/>
          </a:p>
        </p:txBody>
      </p:sp>
    </p:spTree>
    <p:extLst>
      <p:ext uri="{BB962C8B-B14F-4D97-AF65-F5344CB8AC3E}">
        <p14:creationId xmlns:p14="http://schemas.microsoft.com/office/powerpoint/2010/main" val="21915821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846CE7D5-CF57-46EF-B807-FDD0502418D4}" type="datetimeFigureOut">
              <a:rPr lang="en-US" smtClean="0"/>
              <a:t>8/1/2019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6624836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8/1/2019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5474455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8/1/2019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lumMod val="60000"/>
                    <a:lumOff val="40000"/>
                  </a:schemeClr>
                </a:solidFill>
                <a:latin typeface="Arial"/>
              </a:rPr>
              <a:t>”</a:t>
            </a:r>
            <a:endParaRPr lang="en-US">
              <a:solidFill>
                <a:schemeClr val="accent1">
                  <a:lumMod val="60000"/>
                  <a:lumOff val="40000"/>
                </a:schemeClr>
              </a:solidFill>
              <a:latin typeface="Arial"/>
            </a:endParaRPr>
          </a:p>
        </p:txBody>
      </p:sp>
    </p:spTree>
    <p:extLst>
      <p:ext uri="{BB962C8B-B14F-4D97-AF65-F5344CB8AC3E}">
        <p14:creationId xmlns:p14="http://schemas.microsoft.com/office/powerpoint/2010/main" val="29873370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8/1/2019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74528015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8/1/2019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30332256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8/1/2019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39994637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t>8/1/2019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26134226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t>8/1/2019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642345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t>8/1/2019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6322732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8/1/2019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6779784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46CE7D5-CF57-46EF-B807-FDD0502418D4}" type="datetimeFigureOut">
              <a:rPr lang="en-US" smtClean="0"/>
              <a:t>8/1/2019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1981822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46CE7D5-CF57-46EF-B807-FDD0502418D4}" type="datetimeFigureOut">
              <a:rPr lang="en-US" smtClean="0"/>
              <a:t>8/1/2019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596329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p>
        </p:txBody>
      </p:sp>
      <p:sp>
        <p:nvSpPr>
          <p:cNvPr id="3" name="Date Placeholder 2"/>
          <p:cNvSpPr>
            <a:spLocks noGrp="1"/>
          </p:cNvSpPr>
          <p:nvPr>
            <p:ph type="dt" sz="half" idx="10"/>
          </p:nvPr>
        </p:nvSpPr>
        <p:spPr/>
        <p:txBody>
          <a:bodyPr/>
          <a:lstStyle/>
          <a:p>
            <a:fld id="{846CE7D5-CF57-46EF-B807-FDD0502418D4}" type="datetimeFigureOut">
              <a:rPr lang="en-US" smtClean="0"/>
              <a:t>8/1/2019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7563621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8/1/2019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7882222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8/1/2019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0465807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8/1/2019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227881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846CE7D5-CF57-46EF-B807-FDD0502418D4}" type="datetimeFigureOut">
              <a:rPr lang="en-US" smtClean="0"/>
              <a:t>8/1/2019</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2634445186"/>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6" r:id="rId12"/>
    <p:sldLayoutId id="2147483697" r:id="rId13"/>
    <p:sldLayoutId id="2147483698" r:id="rId14"/>
    <p:sldLayoutId id="2147483699" r:id="rId15"/>
    <p:sldLayoutId id="2147483700"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hyperlink" Target="http://www.moneyadviceservice.org.uk" TargetMode="External"/><Relationship Id="rId3" Type="http://schemas.openxmlformats.org/officeDocument/2006/relationships/hyperlink" Target="http://www.agescotland.org.uk" TargetMode="External"/><Relationship Id="rId7" Type="http://schemas.openxmlformats.org/officeDocument/2006/relationships/hyperlink" Target="http://www.mwcscot.org.uk"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www.lawscot.org.uk" TargetMode="External"/><Relationship Id="rId5" Type="http://schemas.openxmlformats.org/officeDocument/2006/relationships/hyperlink" Target="http://www.cas.org.uk" TargetMode="External"/><Relationship Id="rId4" Type="http://schemas.openxmlformats.org/officeDocument/2006/relationships/hyperlink" Target="http://www.publicguardian-scotland.gov.uk" TargetMode="External"/><Relationship Id="rId9" Type="http://schemas.openxmlformats.org/officeDocument/2006/relationships/hyperlink" Target="http://www.slab.org.uk" TargetMode="Externa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Disclaimer</a:t>
            </a:r>
            <a:endParaRPr lang="en-GB" dirty="0"/>
          </a:p>
        </p:txBody>
      </p:sp>
      <p:sp>
        <p:nvSpPr>
          <p:cNvPr id="3" name="Content Placeholder 2"/>
          <p:cNvSpPr>
            <a:spLocks noGrp="1"/>
          </p:cNvSpPr>
          <p:nvPr>
            <p:ph idx="1"/>
          </p:nvPr>
        </p:nvSpPr>
        <p:spPr/>
        <p:txBody>
          <a:bodyPr/>
          <a:lstStyle/>
          <a:p>
            <a:pPr marL="0" indent="0">
              <a:buNone/>
            </a:pPr>
            <a:r>
              <a:rPr lang="en-GB" dirty="0"/>
              <a:t>This presentation is for educational purposes only. </a:t>
            </a:r>
            <a:r>
              <a:rPr lang="en-GB" dirty="0" smtClean="0"/>
              <a:t>The </a:t>
            </a:r>
            <a:r>
              <a:rPr lang="en-GB" dirty="0"/>
              <a:t>University of Strathclyde Law Clinic is a non-profit organisation providing free legal </a:t>
            </a:r>
            <a:r>
              <a:rPr lang="en-GB" dirty="0" smtClean="0"/>
              <a:t>advice. We </a:t>
            </a:r>
            <a:r>
              <a:rPr lang="en-GB" dirty="0"/>
              <a:t>do not accept liability for any advice, information (including PowerPoint resources) or assistance given by any student member, staff adviser, volunteer solicitor, or by anyone acting on behalf of the University of Strathclyde Law Clinic or purporting to do so.</a:t>
            </a:r>
          </a:p>
          <a:p>
            <a:endParaRPr lang="en-GB" dirty="0"/>
          </a:p>
        </p:txBody>
      </p:sp>
    </p:spTree>
    <p:extLst>
      <p:ext uri="{BB962C8B-B14F-4D97-AF65-F5344CB8AC3E}">
        <p14:creationId xmlns:p14="http://schemas.microsoft.com/office/powerpoint/2010/main" val="26046442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13ADB8-2C9E-49B0-860E-C79DD8BC066A}"/>
              </a:ext>
            </a:extLst>
          </p:cNvPr>
          <p:cNvSpPr>
            <a:spLocks noGrp="1"/>
          </p:cNvSpPr>
          <p:nvPr>
            <p:ph type="title"/>
          </p:nvPr>
        </p:nvSpPr>
        <p:spPr/>
        <p:txBody>
          <a:bodyPr/>
          <a:lstStyle/>
          <a:p>
            <a:r>
              <a:rPr lang="en-US">
                <a:cs typeface="Calibri Light"/>
              </a:rPr>
              <a:t>Being an Attorney – Points to Consider/Responsibilities </a:t>
            </a:r>
            <a:endParaRPr lang="en-US"/>
          </a:p>
        </p:txBody>
      </p:sp>
      <p:sp>
        <p:nvSpPr>
          <p:cNvPr id="3" name="Content Placeholder 2">
            <a:extLst>
              <a:ext uri="{FF2B5EF4-FFF2-40B4-BE49-F238E27FC236}">
                <a16:creationId xmlns:a16="http://schemas.microsoft.com/office/drawing/2014/main" id="{A0D00E93-281C-4C64-97E7-D33616393FDD}"/>
              </a:ext>
            </a:extLst>
          </p:cNvPr>
          <p:cNvSpPr>
            <a:spLocks noGrp="1"/>
          </p:cNvSpPr>
          <p:nvPr>
            <p:ph idx="1"/>
          </p:nvPr>
        </p:nvSpPr>
        <p:spPr/>
        <p:txBody>
          <a:bodyPr vert="horz" lIns="91440" tIns="45720" rIns="91440" bIns="45720" rtlCol="0" anchor="t">
            <a:normAutofit fontScale="92500" lnSpcReduction="20000"/>
          </a:bodyPr>
          <a:lstStyle/>
          <a:p>
            <a:pPr marL="0" indent="0">
              <a:buNone/>
            </a:pPr>
            <a:r>
              <a:rPr lang="en-US"/>
              <a:t>Points to consider: </a:t>
            </a:r>
          </a:p>
          <a:p>
            <a:r>
              <a:rPr lang="en-US"/>
              <a:t>Big responsibility/unpredictability.</a:t>
            </a:r>
          </a:p>
          <a:p>
            <a:r>
              <a:rPr lang="en-US"/>
              <a:t>Duty of care to carry out person's instructions. </a:t>
            </a:r>
          </a:p>
          <a:p>
            <a:endParaRPr lang="en-US"/>
          </a:p>
          <a:p>
            <a:pPr marL="0" indent="0">
              <a:buNone/>
            </a:pPr>
            <a:r>
              <a:rPr lang="en-US"/>
              <a:t>Responsibilities: </a:t>
            </a:r>
          </a:p>
          <a:p>
            <a:r>
              <a:rPr lang="en-US"/>
              <a:t>In general terms – law sets out five key principles which Attorney must follow: </a:t>
            </a:r>
          </a:p>
          <a:p>
            <a:r>
              <a:rPr lang="en-US"/>
              <a:t>1) Any decision taken must benefit the person. </a:t>
            </a:r>
          </a:p>
          <a:p>
            <a:r>
              <a:rPr lang="en-US"/>
              <a:t>2) The least restrictive option should always be taken. </a:t>
            </a:r>
          </a:p>
          <a:p>
            <a:r>
              <a:rPr lang="en-US"/>
              <a:t>3) The wishes of the person must be taken into account. </a:t>
            </a:r>
          </a:p>
          <a:p>
            <a:r>
              <a:rPr lang="en-US"/>
              <a:t>4) Other relevant people MUST be consulted before a decision is made. </a:t>
            </a:r>
          </a:p>
          <a:p>
            <a:r>
              <a:rPr lang="en-US"/>
              <a:t>5) The person must be encouraged to use their own skills/develop new skills where possible. </a:t>
            </a:r>
          </a:p>
          <a:p>
            <a:endParaRPr lang="en-US"/>
          </a:p>
          <a:p>
            <a:endParaRPr lang="en-US"/>
          </a:p>
          <a:p>
            <a:endParaRPr lang="en-US"/>
          </a:p>
        </p:txBody>
      </p:sp>
    </p:spTree>
    <p:extLst>
      <p:ext uri="{BB962C8B-B14F-4D97-AF65-F5344CB8AC3E}">
        <p14:creationId xmlns:p14="http://schemas.microsoft.com/office/powerpoint/2010/main" val="3812332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960421-02A0-4886-A6C0-74B8A0D2E73B}"/>
              </a:ext>
            </a:extLst>
          </p:cNvPr>
          <p:cNvSpPr>
            <a:spLocks noGrp="1"/>
          </p:cNvSpPr>
          <p:nvPr>
            <p:ph type="title"/>
          </p:nvPr>
        </p:nvSpPr>
        <p:spPr/>
        <p:txBody>
          <a:bodyPr/>
          <a:lstStyle/>
          <a:p>
            <a:r>
              <a:rPr lang="en-US">
                <a:cs typeface="Calibri Light"/>
              </a:rPr>
              <a:t>Ending a Power of Attorney</a:t>
            </a:r>
            <a:endParaRPr lang="en-US"/>
          </a:p>
        </p:txBody>
      </p:sp>
      <p:sp>
        <p:nvSpPr>
          <p:cNvPr id="3" name="Content Placeholder 2">
            <a:extLst>
              <a:ext uri="{FF2B5EF4-FFF2-40B4-BE49-F238E27FC236}">
                <a16:creationId xmlns:a16="http://schemas.microsoft.com/office/drawing/2014/main" id="{5C55DFE1-E41D-4C88-9210-4907A56C279B}"/>
              </a:ext>
            </a:extLst>
          </p:cNvPr>
          <p:cNvSpPr>
            <a:spLocks noGrp="1"/>
          </p:cNvSpPr>
          <p:nvPr>
            <p:ph idx="1"/>
          </p:nvPr>
        </p:nvSpPr>
        <p:spPr/>
        <p:txBody>
          <a:bodyPr vert="horz" lIns="91440" tIns="45720" rIns="91440" bIns="45720" rtlCol="0" anchor="t">
            <a:normAutofit/>
          </a:bodyPr>
          <a:lstStyle/>
          <a:p>
            <a:r>
              <a:rPr lang="en-US"/>
              <a:t>May be ended by either the Granter or the Attorney at any time. </a:t>
            </a:r>
          </a:p>
          <a:p>
            <a:r>
              <a:rPr lang="en-US"/>
              <a:t>If Granter wants to end Power of Attorney -&gt; write to Office of the Public Guardian to explain why + certificate from solicitor (which confirms they understand the effect of ending and no pressure to do so). </a:t>
            </a:r>
          </a:p>
          <a:p>
            <a:r>
              <a:rPr lang="en-US"/>
              <a:t>Any agency the Attorney has been involved with (E.G. a bank) needs to be notified too. </a:t>
            </a:r>
          </a:p>
          <a:p>
            <a:endParaRPr lang="en-US"/>
          </a:p>
          <a:p>
            <a:r>
              <a:rPr lang="en-US"/>
              <a:t>If the Attorney wants to end Power of Attorney -&gt; contact the Office of the Public Guardian and formally resign. </a:t>
            </a:r>
          </a:p>
          <a:p>
            <a:endParaRPr lang="en-US"/>
          </a:p>
        </p:txBody>
      </p:sp>
    </p:spTree>
    <p:extLst>
      <p:ext uri="{BB962C8B-B14F-4D97-AF65-F5344CB8AC3E}">
        <p14:creationId xmlns:p14="http://schemas.microsoft.com/office/powerpoint/2010/main" val="16696495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20143A-FAA3-4C8A-A817-F86966091705}"/>
              </a:ext>
            </a:extLst>
          </p:cNvPr>
          <p:cNvSpPr>
            <a:spLocks noGrp="1"/>
          </p:cNvSpPr>
          <p:nvPr>
            <p:ph type="title"/>
          </p:nvPr>
        </p:nvSpPr>
        <p:spPr/>
        <p:txBody>
          <a:bodyPr/>
          <a:lstStyle/>
          <a:p>
            <a:r>
              <a:rPr lang="en-US">
                <a:cs typeface="Calibri Light"/>
              </a:rPr>
              <a:t>Further Advice and Information</a:t>
            </a:r>
          </a:p>
        </p:txBody>
      </p:sp>
      <p:sp>
        <p:nvSpPr>
          <p:cNvPr id="3" name="Content Placeholder 2">
            <a:extLst>
              <a:ext uri="{FF2B5EF4-FFF2-40B4-BE49-F238E27FC236}">
                <a16:creationId xmlns:a16="http://schemas.microsoft.com/office/drawing/2014/main" id="{AEF7CF15-E0A8-4FA3-B725-4304695F2D1E}"/>
              </a:ext>
            </a:extLst>
          </p:cNvPr>
          <p:cNvSpPr>
            <a:spLocks noGrp="1"/>
          </p:cNvSpPr>
          <p:nvPr>
            <p:ph idx="1"/>
          </p:nvPr>
        </p:nvSpPr>
        <p:spPr/>
        <p:txBody>
          <a:bodyPr vert="horz" lIns="91440" tIns="45720" rIns="91440" bIns="45720" rtlCol="0" anchor="t">
            <a:normAutofit/>
          </a:bodyPr>
          <a:lstStyle/>
          <a:p>
            <a:r>
              <a:rPr lang="en-US"/>
              <a:t>Age Scotland – </a:t>
            </a:r>
            <a:r>
              <a:rPr lang="en-US">
                <a:hlinkClick r:id="rId3"/>
              </a:rPr>
              <a:t>www.agescotland.org.uk</a:t>
            </a:r>
            <a:r>
              <a:rPr lang="en-US"/>
              <a:t> / 0800 12 44 22 </a:t>
            </a:r>
          </a:p>
          <a:p>
            <a:r>
              <a:rPr lang="en-US"/>
              <a:t>The Office of the Public Guardian (Scotland) - </a:t>
            </a:r>
            <a:r>
              <a:rPr lang="en-US">
                <a:hlinkClick r:id="rId4"/>
              </a:rPr>
              <a:t>www.publicguardian-scotland.gov.uk</a:t>
            </a:r>
            <a:r>
              <a:rPr lang="en-US"/>
              <a:t> / 01324 678 300 </a:t>
            </a:r>
          </a:p>
          <a:p>
            <a:r>
              <a:rPr lang="en-US"/>
              <a:t>Citizens Advice Bureau – </a:t>
            </a:r>
            <a:r>
              <a:rPr lang="en-US">
                <a:hlinkClick r:id="rId5"/>
              </a:rPr>
              <a:t>www.cas.org.uk</a:t>
            </a:r>
            <a:r>
              <a:rPr lang="en-US"/>
              <a:t> / 0808 800 9060 </a:t>
            </a:r>
          </a:p>
          <a:p>
            <a:r>
              <a:rPr lang="en-US"/>
              <a:t>Law Society of Scotland – </a:t>
            </a:r>
            <a:r>
              <a:rPr lang="en-US">
                <a:hlinkClick r:id="rId6"/>
              </a:rPr>
              <a:t>www.lawscot.org.uk</a:t>
            </a:r>
            <a:r>
              <a:rPr lang="en-US"/>
              <a:t> / 0131 226 7411 </a:t>
            </a:r>
          </a:p>
          <a:p>
            <a:r>
              <a:rPr lang="en-US"/>
              <a:t>Mental Welfare Commission for Scotland – </a:t>
            </a:r>
            <a:r>
              <a:rPr lang="en-US">
                <a:hlinkClick r:id="rId7"/>
              </a:rPr>
              <a:t>www.mwcscot.org.uk</a:t>
            </a:r>
            <a:r>
              <a:rPr lang="en-US"/>
              <a:t> / 0800 389 6809 </a:t>
            </a:r>
          </a:p>
          <a:p>
            <a:r>
              <a:rPr lang="en-US"/>
              <a:t>Money Advice Service – </a:t>
            </a:r>
            <a:r>
              <a:rPr lang="en-US">
                <a:hlinkClick r:id="rId8"/>
              </a:rPr>
              <a:t>www.moneyadviceservice.org.uk</a:t>
            </a:r>
            <a:r>
              <a:rPr lang="en-US"/>
              <a:t> / 0800 138 7777</a:t>
            </a:r>
          </a:p>
          <a:p>
            <a:r>
              <a:rPr lang="en-US"/>
              <a:t>Scottish Legal Aid Board – </a:t>
            </a:r>
            <a:r>
              <a:rPr lang="en-US">
                <a:hlinkClick r:id="rId9"/>
              </a:rPr>
              <a:t>www.slab.org.uk</a:t>
            </a:r>
            <a:r>
              <a:rPr lang="en-US"/>
              <a:t> / 0845 122 8686 </a:t>
            </a:r>
          </a:p>
          <a:p>
            <a:endParaRPr lang="en-US"/>
          </a:p>
        </p:txBody>
      </p:sp>
    </p:spTree>
    <p:extLst>
      <p:ext uri="{BB962C8B-B14F-4D97-AF65-F5344CB8AC3E}">
        <p14:creationId xmlns:p14="http://schemas.microsoft.com/office/powerpoint/2010/main" val="5412889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F0DB5C-6C18-4EF6-9A9C-ED8F0862E31B}"/>
              </a:ext>
            </a:extLst>
          </p:cNvPr>
          <p:cNvSpPr>
            <a:spLocks noGrp="1"/>
          </p:cNvSpPr>
          <p:nvPr>
            <p:ph type="title"/>
          </p:nvPr>
        </p:nvSpPr>
        <p:spPr>
          <a:xfrm>
            <a:off x="677334" y="609600"/>
            <a:ext cx="9833120" cy="5432724"/>
          </a:xfrm>
        </p:spPr>
        <p:txBody>
          <a:bodyPr>
            <a:normAutofit/>
          </a:bodyPr>
          <a:lstStyle/>
          <a:p>
            <a:pPr algn="ctr"/>
            <a:r>
              <a:rPr lang="en-US" b="1"/>
              <a:t/>
            </a:r>
            <a:br>
              <a:rPr lang="en-US" b="1"/>
            </a:br>
            <a:r>
              <a:rPr lang="en-US" b="1"/>
              <a:t/>
            </a:r>
            <a:br>
              <a:rPr lang="en-US" b="1"/>
            </a:br>
            <a:r>
              <a:rPr lang="en-US" b="1"/>
              <a:t/>
            </a:r>
            <a:br>
              <a:rPr lang="en-US" b="1"/>
            </a:br>
            <a:r>
              <a:rPr lang="en-US" sz="5400" b="1"/>
              <a:t>Guardianship Order</a:t>
            </a:r>
            <a:endParaRPr lang="en-US" sz="5400"/>
          </a:p>
        </p:txBody>
      </p:sp>
    </p:spTree>
    <p:extLst>
      <p:ext uri="{BB962C8B-B14F-4D97-AF65-F5344CB8AC3E}">
        <p14:creationId xmlns:p14="http://schemas.microsoft.com/office/powerpoint/2010/main" val="41238336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F0DB5C-6C18-4EF6-9A9C-ED8F0862E31B}"/>
              </a:ext>
            </a:extLst>
          </p:cNvPr>
          <p:cNvSpPr>
            <a:spLocks noGrp="1"/>
          </p:cNvSpPr>
          <p:nvPr>
            <p:ph type="title"/>
          </p:nvPr>
        </p:nvSpPr>
        <p:spPr/>
        <p:txBody>
          <a:bodyPr>
            <a:normAutofit/>
          </a:bodyPr>
          <a:lstStyle/>
          <a:p>
            <a:r>
              <a:rPr lang="en-US" b="1"/>
              <a:t>What is a Guardianship Order?</a:t>
            </a:r>
            <a:endParaRPr lang="en-US"/>
          </a:p>
        </p:txBody>
      </p:sp>
      <p:sp>
        <p:nvSpPr>
          <p:cNvPr id="3" name="Content Placeholder 2">
            <a:extLst>
              <a:ext uri="{FF2B5EF4-FFF2-40B4-BE49-F238E27FC236}">
                <a16:creationId xmlns:a16="http://schemas.microsoft.com/office/drawing/2014/main" id="{736B83EE-E276-4061-A841-C0A566DF7A89}"/>
              </a:ext>
            </a:extLst>
          </p:cNvPr>
          <p:cNvSpPr>
            <a:spLocks noGrp="1"/>
          </p:cNvSpPr>
          <p:nvPr>
            <p:ph idx="1"/>
          </p:nvPr>
        </p:nvSpPr>
        <p:spPr>
          <a:xfrm>
            <a:off x="677334" y="1930552"/>
            <a:ext cx="9617459" cy="5232244"/>
          </a:xfrm>
        </p:spPr>
        <p:txBody>
          <a:bodyPr vert="horz" lIns="91440" tIns="45720" rIns="91440" bIns="45720" rtlCol="0" anchor="t">
            <a:normAutofit/>
          </a:bodyPr>
          <a:lstStyle/>
          <a:p>
            <a:r>
              <a:rPr lang="en-US" dirty="0"/>
              <a:t>A Guardianship Order provides someone with the legal authority to make decisions on behalf of an adult with incapacity. </a:t>
            </a:r>
          </a:p>
          <a:p>
            <a:endParaRPr lang="en-US" dirty="0"/>
          </a:p>
          <a:p>
            <a:r>
              <a:rPr lang="en-US" dirty="0"/>
              <a:t>The Sheriff will decide how long the order should last – usually it will be granted for a period of 3 </a:t>
            </a:r>
            <a:r>
              <a:rPr lang="en-US" dirty="0" smtClean="0"/>
              <a:t>years but it can be longer.</a:t>
            </a:r>
            <a:endParaRPr lang="en-US" dirty="0"/>
          </a:p>
          <a:p>
            <a:endParaRPr lang="en-US" dirty="0"/>
          </a:p>
          <a:p>
            <a:r>
              <a:rPr lang="en-US" dirty="0"/>
              <a:t>The Guardianship Order can be given 3-months before the child’s 16</a:t>
            </a:r>
            <a:r>
              <a:rPr lang="en-US" baseline="30000" dirty="0"/>
              <a:t>th</a:t>
            </a:r>
            <a:r>
              <a:rPr lang="en-US" dirty="0"/>
              <a:t> birthday to ensure that the Guardian has power to control their affairs from the day they become an 'adult' as per the Act. </a:t>
            </a:r>
          </a:p>
          <a:p>
            <a:endParaRPr lang="en-US" dirty="0"/>
          </a:p>
        </p:txBody>
      </p:sp>
    </p:spTree>
    <p:extLst>
      <p:ext uri="{BB962C8B-B14F-4D97-AF65-F5344CB8AC3E}">
        <p14:creationId xmlns:p14="http://schemas.microsoft.com/office/powerpoint/2010/main" val="29364543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E0C53C-7F7C-4331-A0EA-1DF2A221DF71}"/>
              </a:ext>
            </a:extLst>
          </p:cNvPr>
          <p:cNvSpPr>
            <a:spLocks noGrp="1"/>
          </p:cNvSpPr>
          <p:nvPr>
            <p:ph type="title"/>
          </p:nvPr>
        </p:nvSpPr>
        <p:spPr/>
        <p:txBody>
          <a:bodyPr/>
          <a:lstStyle/>
          <a:p>
            <a:r>
              <a:rPr lang="en-US" b="1"/>
              <a:t>Why would someone need a Guardian?</a:t>
            </a:r>
            <a:endParaRPr lang="en-US"/>
          </a:p>
        </p:txBody>
      </p:sp>
      <p:sp>
        <p:nvSpPr>
          <p:cNvPr id="7" name="Content Placeholder 6">
            <a:extLst>
              <a:ext uri="{FF2B5EF4-FFF2-40B4-BE49-F238E27FC236}">
                <a16:creationId xmlns:a16="http://schemas.microsoft.com/office/drawing/2014/main" id="{C4979784-DA6C-4BFA-AA2D-31DAB395A248}"/>
              </a:ext>
            </a:extLst>
          </p:cNvPr>
          <p:cNvSpPr>
            <a:spLocks noGrp="1"/>
          </p:cNvSpPr>
          <p:nvPr>
            <p:ph idx="1"/>
          </p:nvPr>
        </p:nvSpPr>
        <p:spPr>
          <a:xfrm>
            <a:off x="677334" y="1700514"/>
            <a:ext cx="8596668" cy="4340848"/>
          </a:xfrm>
        </p:spPr>
        <p:txBody>
          <a:bodyPr vert="horz" lIns="91440" tIns="45720" rIns="91440" bIns="45720" rtlCol="0" anchor="t">
            <a:normAutofit/>
          </a:bodyPr>
          <a:lstStyle/>
          <a:p>
            <a:r>
              <a:rPr lang="en-US"/>
              <a:t>If someone is incapable of making decisions relating to their personal and financial circumstances, then they will require a guardian to be appointed whom will then have the legal authority to do this for them. </a:t>
            </a:r>
          </a:p>
          <a:p>
            <a:endParaRPr lang="en-US"/>
          </a:p>
          <a:p>
            <a:r>
              <a:rPr lang="en-US"/>
              <a:t>Powers can be requested to deal with the adult’s property and/or financial affairs and/or to make decisions about their personal welfare. </a:t>
            </a:r>
          </a:p>
          <a:p>
            <a:endParaRPr lang="en-US"/>
          </a:p>
          <a:p>
            <a:r>
              <a:rPr lang="en-US"/>
              <a:t>One is unable to make a decision if they can’t retain information, understand the relevant information, use the information and communicate the decision reached and would therefore not have the capacity. </a:t>
            </a:r>
          </a:p>
          <a:p>
            <a:pPr marL="0" indent="0">
              <a:buNone/>
            </a:pPr>
            <a:endParaRPr lang="en-US"/>
          </a:p>
          <a:p>
            <a:endParaRPr lang="en-US"/>
          </a:p>
        </p:txBody>
      </p:sp>
    </p:spTree>
    <p:extLst>
      <p:ext uri="{BB962C8B-B14F-4D97-AF65-F5344CB8AC3E}">
        <p14:creationId xmlns:p14="http://schemas.microsoft.com/office/powerpoint/2010/main" val="33647797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13B084-546E-436F-8755-344A257CB378}"/>
              </a:ext>
            </a:extLst>
          </p:cNvPr>
          <p:cNvSpPr>
            <a:spLocks noGrp="1"/>
          </p:cNvSpPr>
          <p:nvPr>
            <p:ph type="title"/>
          </p:nvPr>
        </p:nvSpPr>
        <p:spPr/>
        <p:txBody>
          <a:bodyPr/>
          <a:lstStyle/>
          <a:p>
            <a:r>
              <a:rPr lang="en-US" b="1"/>
              <a:t>Who can be a Guardian? </a:t>
            </a:r>
            <a:endParaRPr lang="en-US"/>
          </a:p>
        </p:txBody>
      </p:sp>
      <p:sp>
        <p:nvSpPr>
          <p:cNvPr id="3" name="Content Placeholder 2">
            <a:extLst>
              <a:ext uri="{FF2B5EF4-FFF2-40B4-BE49-F238E27FC236}">
                <a16:creationId xmlns:a16="http://schemas.microsoft.com/office/drawing/2014/main" id="{4B4492AA-1D3F-467A-922A-00F62F0C2D31}"/>
              </a:ext>
            </a:extLst>
          </p:cNvPr>
          <p:cNvSpPr>
            <a:spLocks noGrp="1"/>
          </p:cNvSpPr>
          <p:nvPr>
            <p:ph idx="1"/>
          </p:nvPr>
        </p:nvSpPr>
        <p:spPr>
          <a:xfrm>
            <a:off x="677334" y="1873042"/>
            <a:ext cx="8596668" cy="3880773"/>
          </a:xfrm>
        </p:spPr>
        <p:txBody>
          <a:bodyPr vert="horz" lIns="91440" tIns="45720" rIns="91440" bIns="45720" rtlCol="0" anchor="t">
            <a:normAutofit/>
          </a:bodyPr>
          <a:lstStyle/>
          <a:p>
            <a:pPr marL="0" indent="0">
              <a:buNone/>
            </a:pPr>
            <a:r>
              <a:rPr lang="en-US"/>
              <a:t>Anyone with an interest in the adult can apply to the sheriff court for an order. This could be:</a:t>
            </a:r>
            <a:br>
              <a:rPr lang="en-US"/>
            </a:br>
            <a:endParaRPr lang="en-US"/>
          </a:p>
          <a:p>
            <a:r>
              <a:rPr lang="en-US"/>
              <a:t>a family member, friend </a:t>
            </a:r>
          </a:p>
          <a:p>
            <a:r>
              <a:rPr lang="en-US"/>
              <a:t>a </a:t>
            </a:r>
            <a:r>
              <a:rPr lang="en-US" err="1"/>
              <a:t>carer</a:t>
            </a:r>
            <a:r>
              <a:rPr lang="en-US"/>
              <a:t> of the adult,</a:t>
            </a:r>
          </a:p>
          <a:p>
            <a:r>
              <a:rPr lang="en-US"/>
              <a:t>a professional person (solicitor, accountant etc.)</a:t>
            </a:r>
          </a:p>
          <a:p>
            <a:r>
              <a:rPr lang="en-US"/>
              <a:t>the Chief Social Work Officer of the local authority.</a:t>
            </a:r>
          </a:p>
          <a:p>
            <a:endParaRPr lang="en-US"/>
          </a:p>
          <a:p>
            <a:endParaRPr lang="en-US"/>
          </a:p>
          <a:p>
            <a:endParaRPr lang="en-US"/>
          </a:p>
          <a:p>
            <a:endParaRPr lang="en-US"/>
          </a:p>
        </p:txBody>
      </p:sp>
    </p:spTree>
    <p:extLst>
      <p:ext uri="{BB962C8B-B14F-4D97-AF65-F5344CB8AC3E}">
        <p14:creationId xmlns:p14="http://schemas.microsoft.com/office/powerpoint/2010/main" val="413251107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5D08DE3-72F8-44C9-BF0B-7D1C7BA14363}"/>
              </a:ext>
            </a:extLst>
          </p:cNvPr>
          <p:cNvSpPr>
            <a:spLocks noGrp="1"/>
          </p:cNvSpPr>
          <p:nvPr>
            <p:ph idx="1"/>
          </p:nvPr>
        </p:nvSpPr>
        <p:spPr>
          <a:xfrm>
            <a:off x="591070" y="2088703"/>
            <a:ext cx="8596668" cy="4139565"/>
          </a:xfrm>
        </p:spPr>
        <p:txBody>
          <a:bodyPr vert="horz" lIns="91440" tIns="45720" rIns="91440" bIns="45720" rtlCol="0" anchor="t">
            <a:normAutofit/>
          </a:bodyPr>
          <a:lstStyle/>
          <a:p>
            <a:pPr marL="0" indent="0" algn="just">
              <a:buNone/>
            </a:pPr>
            <a:r>
              <a:rPr lang="en-US" dirty="0"/>
              <a:t>Adults with Incapacity (Scotland) Act 2000 s.59:</a:t>
            </a:r>
            <a:br>
              <a:rPr lang="en-US" dirty="0"/>
            </a:br>
            <a:r>
              <a:rPr lang="en-US" dirty="0"/>
              <a:t/>
            </a:r>
            <a:br>
              <a:rPr lang="en-US" dirty="0"/>
            </a:br>
            <a:r>
              <a:rPr lang="en-US" dirty="0"/>
              <a:t>(1) Where the sheriff is satisfied in considering an application under section 57 that— </a:t>
            </a:r>
          </a:p>
          <a:p>
            <a:pPr marL="0" indent="0" algn="just">
              <a:buNone/>
            </a:pPr>
            <a:r>
              <a:rPr lang="en-US" dirty="0"/>
              <a:t>(a) the adult is incapable in relation to decisions about, or of acting to safeguard or promote his interests in, his property, financial affairs or personal welfare, and is likely to continue to be so incapable; and </a:t>
            </a:r>
          </a:p>
          <a:p>
            <a:pPr marL="0" indent="0" algn="just">
              <a:buNone/>
            </a:pPr>
            <a:r>
              <a:rPr lang="en-US" dirty="0"/>
              <a:t>(b) </a:t>
            </a:r>
            <a:r>
              <a:rPr lang="en-US" b="1" dirty="0"/>
              <a:t>no other means provided by or under this Act would be sufficient to enable the adult’s interests in his property, financial affairs or personal welfare to be safeguarded or promoted</a:t>
            </a:r>
            <a:r>
              <a:rPr lang="en-US" dirty="0"/>
              <a:t>, he may grant the application.</a:t>
            </a:r>
          </a:p>
        </p:txBody>
      </p:sp>
      <p:sp>
        <p:nvSpPr>
          <p:cNvPr id="5" name="Title 1">
            <a:extLst>
              <a:ext uri="{FF2B5EF4-FFF2-40B4-BE49-F238E27FC236}">
                <a16:creationId xmlns:a16="http://schemas.microsoft.com/office/drawing/2014/main" id="{E4C8F2C7-A452-4EBA-B918-F9A2207F9951}"/>
              </a:ext>
            </a:extLst>
          </p:cNvPr>
          <p:cNvSpPr>
            <a:spLocks noGrp="1"/>
          </p:cNvSpPr>
          <p:nvPr>
            <p:ph type="title"/>
          </p:nvPr>
        </p:nvSpPr>
        <p:spPr>
          <a:xfrm>
            <a:off x="677334" y="580845"/>
            <a:ext cx="8596668" cy="1320800"/>
          </a:xfrm>
        </p:spPr>
        <p:txBody>
          <a:bodyPr/>
          <a:lstStyle/>
          <a:p>
            <a:pPr algn="ctr"/>
            <a:r>
              <a:rPr lang="en-US" b="1"/>
              <a:t>Adults with Incapacity (Scotland) Act S.59 </a:t>
            </a:r>
            <a:r>
              <a:rPr lang="en-US"/>
              <a:t> </a:t>
            </a:r>
          </a:p>
        </p:txBody>
      </p:sp>
    </p:spTree>
    <p:extLst>
      <p:ext uri="{BB962C8B-B14F-4D97-AF65-F5344CB8AC3E}">
        <p14:creationId xmlns:p14="http://schemas.microsoft.com/office/powerpoint/2010/main" val="32474000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DA8BC3-C31E-4F56-8850-81A3A1EBDB09}"/>
              </a:ext>
            </a:extLst>
          </p:cNvPr>
          <p:cNvSpPr>
            <a:spLocks noGrp="1"/>
          </p:cNvSpPr>
          <p:nvPr>
            <p:ph type="title"/>
          </p:nvPr>
        </p:nvSpPr>
        <p:spPr/>
        <p:txBody>
          <a:bodyPr/>
          <a:lstStyle/>
          <a:p>
            <a:r>
              <a:rPr lang="en-US" b="1"/>
              <a:t>How to apply </a:t>
            </a:r>
            <a:endParaRPr lang="en-US"/>
          </a:p>
        </p:txBody>
      </p:sp>
      <p:sp>
        <p:nvSpPr>
          <p:cNvPr id="3" name="Content Placeholder 2">
            <a:extLst>
              <a:ext uri="{FF2B5EF4-FFF2-40B4-BE49-F238E27FC236}">
                <a16:creationId xmlns:a16="http://schemas.microsoft.com/office/drawing/2014/main" id="{EBFD1080-8842-4CE6-8C58-1055BE637131}"/>
              </a:ext>
            </a:extLst>
          </p:cNvPr>
          <p:cNvSpPr>
            <a:spLocks noGrp="1"/>
          </p:cNvSpPr>
          <p:nvPr>
            <p:ph idx="1"/>
          </p:nvPr>
        </p:nvSpPr>
        <p:spPr>
          <a:xfrm>
            <a:off x="677334" y="1700514"/>
            <a:ext cx="9358668" cy="4829677"/>
          </a:xfrm>
        </p:spPr>
        <p:txBody>
          <a:bodyPr vert="horz" lIns="91440" tIns="45720" rIns="91440" bIns="45720" rtlCol="0" anchor="t">
            <a:normAutofit/>
          </a:bodyPr>
          <a:lstStyle/>
          <a:p>
            <a:r>
              <a:rPr lang="en-US"/>
              <a:t>If you are thinking about applying for an order, we recommend you seek legal advice due to the complexity of the application process. </a:t>
            </a:r>
          </a:p>
          <a:p>
            <a:endParaRPr lang="en-US"/>
          </a:p>
          <a:p>
            <a:r>
              <a:rPr lang="en-US"/>
              <a:t>Your application requires to be accompanied by</a:t>
            </a:r>
            <a:r>
              <a:rPr lang="en-US">
                <a:solidFill>
                  <a:schemeClr val="tx1"/>
                </a:solidFill>
              </a:rPr>
              <a:t> 3 specific reports:</a:t>
            </a:r>
          </a:p>
          <a:p>
            <a:pPr marL="0" indent="0">
              <a:buNone/>
            </a:pPr>
            <a:r>
              <a:rPr lang="en-US"/>
              <a:t>      - 2 x medical certificates of incapacity</a:t>
            </a:r>
          </a:p>
          <a:p>
            <a:pPr marL="0" indent="0">
              <a:buNone/>
            </a:pPr>
            <a:r>
              <a:rPr lang="en-US"/>
              <a:t>      - 1 x suitability report:</a:t>
            </a:r>
          </a:p>
          <a:p>
            <a:pPr marL="0" indent="0">
              <a:buNone/>
            </a:pPr>
            <a:endParaRPr lang="en-US"/>
          </a:p>
          <a:p>
            <a:r>
              <a:rPr lang="en-US"/>
              <a:t>The preparation of the reports, interviews or examination of the adult must have taken place no more than 30 days before the application is lodged. </a:t>
            </a:r>
          </a:p>
          <a:p>
            <a:endParaRPr lang="en-US"/>
          </a:p>
        </p:txBody>
      </p:sp>
    </p:spTree>
    <p:extLst>
      <p:ext uri="{BB962C8B-B14F-4D97-AF65-F5344CB8AC3E}">
        <p14:creationId xmlns:p14="http://schemas.microsoft.com/office/powerpoint/2010/main" val="316263437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C4F056-4495-438F-90AA-5BF428D64CB2}"/>
              </a:ext>
            </a:extLst>
          </p:cNvPr>
          <p:cNvSpPr>
            <a:spLocks noGrp="1"/>
          </p:cNvSpPr>
          <p:nvPr>
            <p:ph type="title"/>
          </p:nvPr>
        </p:nvSpPr>
        <p:spPr/>
        <p:txBody>
          <a:bodyPr/>
          <a:lstStyle/>
          <a:p>
            <a:pPr algn="ctr"/>
            <a:r>
              <a:rPr lang="en-US" b="1"/>
              <a:t>Cost of Application </a:t>
            </a:r>
            <a:endParaRPr lang="en-US"/>
          </a:p>
        </p:txBody>
      </p:sp>
      <p:sp>
        <p:nvSpPr>
          <p:cNvPr id="3" name="Content Placeholder 2">
            <a:extLst>
              <a:ext uri="{FF2B5EF4-FFF2-40B4-BE49-F238E27FC236}">
                <a16:creationId xmlns:a16="http://schemas.microsoft.com/office/drawing/2014/main" id="{52C33993-9E12-4D4A-8F71-6FC384CE1C8C}"/>
              </a:ext>
            </a:extLst>
          </p:cNvPr>
          <p:cNvSpPr>
            <a:spLocks noGrp="1"/>
          </p:cNvSpPr>
          <p:nvPr>
            <p:ph idx="1"/>
          </p:nvPr>
        </p:nvSpPr>
        <p:spPr>
          <a:xfrm>
            <a:off x="749221" y="1887420"/>
            <a:ext cx="8596668" cy="4671527"/>
          </a:xfrm>
        </p:spPr>
        <p:txBody>
          <a:bodyPr vert="horz" lIns="91440" tIns="45720" rIns="91440" bIns="45720" rtlCol="0" anchor="t">
            <a:normAutofit/>
          </a:bodyPr>
          <a:lstStyle/>
          <a:p>
            <a:r>
              <a:rPr lang="en-US"/>
              <a:t>According to a solicitor's website the total cost of an order can amount to £1500 - £2500. </a:t>
            </a:r>
          </a:p>
          <a:p>
            <a:endParaRPr lang="en-US"/>
          </a:p>
          <a:p>
            <a:r>
              <a:rPr lang="en-US"/>
              <a:t>This consists of medical reports  </a:t>
            </a:r>
          </a:p>
          <a:p>
            <a:r>
              <a:rPr lang="en-US"/>
              <a:t>A summary procedure fee </a:t>
            </a:r>
          </a:p>
          <a:p>
            <a:r>
              <a:rPr lang="en-US"/>
              <a:t>Solicitor fees </a:t>
            </a:r>
          </a:p>
          <a:p>
            <a:r>
              <a:rPr lang="en-US"/>
              <a:t>A bond of caution </a:t>
            </a:r>
          </a:p>
          <a:p>
            <a:endParaRPr lang="en-US"/>
          </a:p>
          <a:p>
            <a:r>
              <a:rPr lang="en-US"/>
              <a:t>However, one may be entitled to legal aid from the Scottish Legal Aid Board which would cover the costs of the Order. </a:t>
            </a:r>
          </a:p>
        </p:txBody>
      </p:sp>
    </p:spTree>
    <p:extLst>
      <p:ext uri="{BB962C8B-B14F-4D97-AF65-F5344CB8AC3E}">
        <p14:creationId xmlns:p14="http://schemas.microsoft.com/office/powerpoint/2010/main" val="12203023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27445" y="859939"/>
            <a:ext cx="7766936" cy="4333896"/>
          </a:xfrm>
        </p:spPr>
        <p:txBody>
          <a:bodyPr/>
          <a:lstStyle/>
          <a:p>
            <a:pPr algn="ctr"/>
            <a:r>
              <a:rPr lang="en-US">
                <a:cs typeface="Calibri Light"/>
              </a:rPr>
              <a:t>Powers of Attorney &amp; Guardianship </a:t>
            </a:r>
            <a:br>
              <a:rPr lang="en-US">
                <a:cs typeface="Calibri Light"/>
              </a:rPr>
            </a:br>
            <a:r>
              <a:rPr lang="en-US">
                <a:cs typeface="Calibri Light"/>
              </a:rPr>
              <a:t/>
            </a:r>
            <a:br>
              <a:rPr lang="en-US">
                <a:cs typeface="Calibri Light"/>
              </a:rPr>
            </a:br>
            <a:r>
              <a:rPr lang="en-US" sz="3000" i="1">
                <a:cs typeface="Calibri Light"/>
              </a:rPr>
              <a:t>Strathclyde Law Clinic</a:t>
            </a:r>
          </a:p>
        </p:txBody>
      </p:sp>
    </p:spTree>
    <p:extLst>
      <p:ext uri="{BB962C8B-B14F-4D97-AF65-F5344CB8AC3E}">
        <p14:creationId xmlns:p14="http://schemas.microsoft.com/office/powerpoint/2010/main" val="10985722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18915B-507A-4DB6-9529-F34655DF67F6}"/>
              </a:ext>
            </a:extLst>
          </p:cNvPr>
          <p:cNvSpPr>
            <a:spLocks noGrp="1"/>
          </p:cNvSpPr>
          <p:nvPr>
            <p:ph type="title"/>
          </p:nvPr>
        </p:nvSpPr>
        <p:spPr/>
        <p:txBody>
          <a:bodyPr/>
          <a:lstStyle/>
          <a:p>
            <a:r>
              <a:rPr lang="en-US" b="1"/>
              <a:t>Who can oppose an order? </a:t>
            </a:r>
            <a:endParaRPr lang="en-US"/>
          </a:p>
        </p:txBody>
      </p:sp>
      <p:sp>
        <p:nvSpPr>
          <p:cNvPr id="3" name="Content Placeholder 2">
            <a:extLst>
              <a:ext uri="{FF2B5EF4-FFF2-40B4-BE49-F238E27FC236}">
                <a16:creationId xmlns:a16="http://schemas.microsoft.com/office/drawing/2014/main" id="{57DFE1DA-6DF0-4F6B-8631-199A2F0C2723}"/>
              </a:ext>
            </a:extLst>
          </p:cNvPr>
          <p:cNvSpPr>
            <a:spLocks noGrp="1"/>
          </p:cNvSpPr>
          <p:nvPr>
            <p:ph idx="1"/>
          </p:nvPr>
        </p:nvSpPr>
        <p:spPr/>
        <p:txBody>
          <a:bodyPr vert="horz" lIns="91440" tIns="45720" rIns="91440" bIns="45720" rtlCol="0" anchor="t">
            <a:normAutofit/>
          </a:bodyPr>
          <a:lstStyle/>
          <a:p>
            <a:pPr marL="0" indent="0">
              <a:buNone/>
            </a:pPr>
            <a:r>
              <a:rPr lang="en-US"/>
              <a:t>Those with an interest, normally: </a:t>
            </a:r>
          </a:p>
          <a:p>
            <a:r>
              <a:rPr lang="en-US"/>
              <a:t>- the adult; </a:t>
            </a:r>
            <a:br>
              <a:rPr lang="en-US"/>
            </a:br>
            <a:r>
              <a:rPr lang="en-US"/>
              <a:t> - the adult's nearest relative; </a:t>
            </a:r>
            <a:br>
              <a:rPr lang="en-US"/>
            </a:br>
            <a:r>
              <a:rPr lang="en-US"/>
              <a:t> - the adult's primary </a:t>
            </a:r>
            <a:r>
              <a:rPr lang="en-US" err="1"/>
              <a:t>carer</a:t>
            </a:r>
            <a:r>
              <a:rPr lang="en-US"/>
              <a:t>; </a:t>
            </a:r>
            <a:br>
              <a:rPr lang="en-US"/>
            </a:br>
            <a:r>
              <a:rPr lang="en-US"/>
              <a:t> - the adult's named person (where there is one); </a:t>
            </a:r>
            <a:br>
              <a:rPr lang="en-US"/>
            </a:br>
            <a:r>
              <a:rPr lang="en-US"/>
              <a:t> - any guardian, welfare attorney or continuing attorney of the adult with relevant powers; </a:t>
            </a:r>
            <a:br>
              <a:rPr lang="en-US"/>
            </a:br>
            <a:r>
              <a:rPr lang="en-US"/>
              <a:t> - the Public Guardian; </a:t>
            </a:r>
            <a:br>
              <a:rPr lang="en-US"/>
            </a:br>
            <a:r>
              <a:rPr lang="en-US"/>
              <a:t> - the local authority, where welfare powers are being sought; </a:t>
            </a:r>
            <a:br>
              <a:rPr lang="en-US"/>
            </a:br>
            <a:r>
              <a:rPr lang="en-US"/>
              <a:t> - the Mental Welfare Commission, where welfare powers are being sought and the adult's incapacity is by reason of mental disorder; </a:t>
            </a:r>
            <a:br>
              <a:rPr lang="en-US"/>
            </a:br>
            <a:r>
              <a:rPr lang="en-US"/>
              <a:t> - any other person directed by the sheriff.</a:t>
            </a:r>
          </a:p>
        </p:txBody>
      </p:sp>
    </p:spTree>
    <p:extLst>
      <p:ext uri="{BB962C8B-B14F-4D97-AF65-F5344CB8AC3E}">
        <p14:creationId xmlns:p14="http://schemas.microsoft.com/office/powerpoint/2010/main" val="345189687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7B19E3-2200-4DA1-A259-8280FF07E012}"/>
              </a:ext>
            </a:extLst>
          </p:cNvPr>
          <p:cNvSpPr>
            <a:spLocks noGrp="1"/>
          </p:cNvSpPr>
          <p:nvPr>
            <p:ph type="title"/>
          </p:nvPr>
        </p:nvSpPr>
        <p:spPr/>
        <p:txBody>
          <a:bodyPr/>
          <a:lstStyle/>
          <a:p>
            <a:pPr algn="ctr"/>
            <a:r>
              <a:rPr lang="en-US" b="1"/>
              <a:t>What if someone opposes the application?</a:t>
            </a:r>
            <a:endParaRPr lang="en-US"/>
          </a:p>
        </p:txBody>
      </p:sp>
      <p:sp>
        <p:nvSpPr>
          <p:cNvPr id="3" name="Content Placeholder 2">
            <a:extLst>
              <a:ext uri="{FF2B5EF4-FFF2-40B4-BE49-F238E27FC236}">
                <a16:creationId xmlns:a16="http://schemas.microsoft.com/office/drawing/2014/main" id="{6F2B2447-D9DC-4F36-BC7C-02CC59BEECBD}"/>
              </a:ext>
            </a:extLst>
          </p:cNvPr>
          <p:cNvSpPr>
            <a:spLocks noGrp="1"/>
          </p:cNvSpPr>
          <p:nvPr>
            <p:ph idx="1"/>
          </p:nvPr>
        </p:nvSpPr>
        <p:spPr>
          <a:xfrm>
            <a:off x="777976" y="2419382"/>
            <a:ext cx="8596668" cy="4024546"/>
          </a:xfrm>
        </p:spPr>
        <p:txBody>
          <a:bodyPr vert="horz" lIns="91440" tIns="45720" rIns="91440" bIns="45720" rtlCol="0" anchor="t">
            <a:normAutofit/>
          </a:bodyPr>
          <a:lstStyle/>
          <a:p>
            <a:r>
              <a:rPr lang="en-US"/>
              <a:t>Those with an interest, will be notified of the application and sent a copy of the reports and date of hearing </a:t>
            </a:r>
          </a:p>
          <a:p>
            <a:endParaRPr lang="en-US"/>
          </a:p>
          <a:p>
            <a:r>
              <a:rPr lang="en-US"/>
              <a:t>They can then raise their concerns at the hearing before the sheriff </a:t>
            </a:r>
          </a:p>
          <a:p>
            <a:endParaRPr lang="en-US"/>
          </a:p>
          <a:p>
            <a:r>
              <a:rPr lang="en-US"/>
              <a:t>The sheriff will listen to the evidence given and either request further evidence, thereby requiring a second hearing or if they are satisfied with the information they have then they make a decision as to whether to appoint the guardian based on the welfare of the adult. </a:t>
            </a:r>
          </a:p>
          <a:p>
            <a:endParaRPr lang="en-US"/>
          </a:p>
        </p:txBody>
      </p:sp>
    </p:spTree>
    <p:extLst>
      <p:ext uri="{BB962C8B-B14F-4D97-AF65-F5344CB8AC3E}">
        <p14:creationId xmlns:p14="http://schemas.microsoft.com/office/powerpoint/2010/main" val="140055877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9D54EB-B201-4F27-8313-624C65446B8E}"/>
              </a:ext>
            </a:extLst>
          </p:cNvPr>
          <p:cNvSpPr>
            <a:spLocks noGrp="1"/>
          </p:cNvSpPr>
          <p:nvPr>
            <p:ph type="title"/>
          </p:nvPr>
        </p:nvSpPr>
        <p:spPr/>
        <p:txBody>
          <a:bodyPr/>
          <a:lstStyle/>
          <a:p>
            <a:r>
              <a:rPr lang="en-US" b="1"/>
              <a:t>After the order has been granted</a:t>
            </a:r>
          </a:p>
        </p:txBody>
      </p:sp>
      <p:sp>
        <p:nvSpPr>
          <p:cNvPr id="3" name="Content Placeholder 2">
            <a:extLst>
              <a:ext uri="{FF2B5EF4-FFF2-40B4-BE49-F238E27FC236}">
                <a16:creationId xmlns:a16="http://schemas.microsoft.com/office/drawing/2014/main" id="{F5822552-9EBA-442E-9123-991C759D9A26}"/>
              </a:ext>
            </a:extLst>
          </p:cNvPr>
          <p:cNvSpPr>
            <a:spLocks noGrp="1"/>
          </p:cNvSpPr>
          <p:nvPr>
            <p:ph idx="1"/>
          </p:nvPr>
        </p:nvSpPr>
        <p:spPr/>
        <p:txBody>
          <a:bodyPr vert="horz" lIns="91440" tIns="45720" rIns="91440" bIns="45720" rtlCol="0" anchor="t">
            <a:normAutofit/>
          </a:bodyPr>
          <a:lstStyle/>
          <a:p>
            <a:r>
              <a:rPr lang="en-US"/>
              <a:t>The whole process of gaining guardianship can take 6 months to a year </a:t>
            </a:r>
          </a:p>
          <a:p>
            <a:endParaRPr lang="en-US"/>
          </a:p>
          <a:p>
            <a:r>
              <a:rPr lang="en-US"/>
              <a:t>The order must be registered with the Office of the Public Guardian </a:t>
            </a:r>
          </a:p>
          <a:p>
            <a:endParaRPr lang="en-US"/>
          </a:p>
          <a:p>
            <a:r>
              <a:rPr lang="en-US"/>
              <a:t>When there is property/assets to be looked after, the guarantor should obtain a Bond of Caution (an insurance policy)</a:t>
            </a:r>
          </a:p>
          <a:p>
            <a:endParaRPr lang="en-US"/>
          </a:p>
        </p:txBody>
      </p:sp>
    </p:spTree>
    <p:extLst>
      <p:ext uri="{BB962C8B-B14F-4D97-AF65-F5344CB8AC3E}">
        <p14:creationId xmlns:p14="http://schemas.microsoft.com/office/powerpoint/2010/main" val="10733068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D71507-A59B-4FC0-AB71-71DE6CB7D5F2}"/>
              </a:ext>
            </a:extLst>
          </p:cNvPr>
          <p:cNvSpPr>
            <a:spLocks noGrp="1"/>
          </p:cNvSpPr>
          <p:nvPr>
            <p:ph type="title"/>
          </p:nvPr>
        </p:nvSpPr>
        <p:spPr/>
        <p:txBody>
          <a:bodyPr/>
          <a:lstStyle/>
          <a:p>
            <a:pPr algn="ctr"/>
            <a:r>
              <a:rPr lang="en-US" b="1"/>
              <a:t>Duties of a financial Guardian </a:t>
            </a:r>
            <a:endParaRPr lang="en-US"/>
          </a:p>
        </p:txBody>
      </p:sp>
      <p:sp>
        <p:nvSpPr>
          <p:cNvPr id="3" name="Content Placeholder 2">
            <a:extLst>
              <a:ext uri="{FF2B5EF4-FFF2-40B4-BE49-F238E27FC236}">
                <a16:creationId xmlns:a16="http://schemas.microsoft.com/office/drawing/2014/main" id="{C50D6F66-089F-4EDA-AE1D-F2284DFF99DC}"/>
              </a:ext>
            </a:extLst>
          </p:cNvPr>
          <p:cNvSpPr>
            <a:spLocks noGrp="1"/>
          </p:cNvSpPr>
          <p:nvPr>
            <p:ph idx="1"/>
          </p:nvPr>
        </p:nvSpPr>
        <p:spPr>
          <a:xfrm>
            <a:off x="677334" y="1441722"/>
            <a:ext cx="9358668" cy="4772168"/>
          </a:xfrm>
        </p:spPr>
        <p:txBody>
          <a:bodyPr vert="horz" lIns="91440" tIns="45720" rIns="91440" bIns="45720" rtlCol="0" anchor="t">
            <a:normAutofit/>
          </a:bodyPr>
          <a:lstStyle/>
          <a:p>
            <a:r>
              <a:rPr lang="en-US"/>
              <a:t>Duties of a financial guardian are monitored by Office of the Public Guardian </a:t>
            </a:r>
          </a:p>
          <a:p>
            <a:pPr marL="0" indent="0">
              <a:buNone/>
            </a:pPr>
            <a:r>
              <a:rPr lang="en-US"/>
              <a:t>     These include: </a:t>
            </a:r>
          </a:p>
          <a:p>
            <a:r>
              <a:rPr lang="en-US"/>
              <a:t>To  register heritable property with the Keeper of the Register of Scotland </a:t>
            </a:r>
          </a:p>
          <a:p>
            <a:endParaRPr lang="en-US"/>
          </a:p>
          <a:p>
            <a:r>
              <a:rPr lang="en-US"/>
              <a:t>To submit</a:t>
            </a:r>
            <a:r>
              <a:rPr lang="en-US">
                <a:solidFill>
                  <a:schemeClr val="tx1"/>
                </a:solidFill>
              </a:rPr>
              <a:t> the inventory of estate and management plan within 3 months of receiving your certificate of appointment </a:t>
            </a:r>
          </a:p>
          <a:p>
            <a:endParaRPr lang="en-US">
              <a:solidFill>
                <a:schemeClr val="tx1"/>
              </a:solidFill>
            </a:endParaRPr>
          </a:p>
          <a:p>
            <a:r>
              <a:rPr lang="en-US">
                <a:solidFill>
                  <a:schemeClr val="tx1"/>
                </a:solidFill>
              </a:rPr>
              <a:t> To submit an annual account  </a:t>
            </a:r>
          </a:p>
          <a:p>
            <a:endParaRPr lang="en-US">
              <a:solidFill>
                <a:schemeClr val="tx1"/>
              </a:solidFill>
            </a:endParaRPr>
          </a:p>
          <a:p>
            <a:r>
              <a:rPr lang="en-US">
                <a:solidFill>
                  <a:schemeClr val="tx1"/>
                </a:solidFill>
              </a:rPr>
              <a:t>To maintain caution if applicable on a yearly basis </a:t>
            </a:r>
          </a:p>
          <a:p>
            <a:endParaRPr lang="en-US">
              <a:solidFill>
                <a:schemeClr val="tx1"/>
              </a:solidFill>
            </a:endParaRPr>
          </a:p>
          <a:p>
            <a:r>
              <a:rPr lang="en-US">
                <a:solidFill>
                  <a:schemeClr val="tx1"/>
                </a:solidFill>
              </a:rPr>
              <a:t>Notify the Public Guardian of any change of circumstances </a:t>
            </a:r>
          </a:p>
        </p:txBody>
      </p:sp>
    </p:spTree>
    <p:extLst>
      <p:ext uri="{BB962C8B-B14F-4D97-AF65-F5344CB8AC3E}">
        <p14:creationId xmlns:p14="http://schemas.microsoft.com/office/powerpoint/2010/main" val="178759960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A6AD94-688F-4B79-857D-B2636066BB32}"/>
              </a:ext>
            </a:extLst>
          </p:cNvPr>
          <p:cNvSpPr>
            <a:spLocks noGrp="1"/>
          </p:cNvSpPr>
          <p:nvPr>
            <p:ph type="title"/>
          </p:nvPr>
        </p:nvSpPr>
        <p:spPr>
          <a:xfrm>
            <a:off x="677334" y="839638"/>
            <a:ext cx="8596668" cy="1320800"/>
          </a:xfrm>
        </p:spPr>
        <p:txBody>
          <a:bodyPr/>
          <a:lstStyle/>
          <a:p>
            <a:pPr algn="ctr"/>
            <a:r>
              <a:rPr lang="en-US" b="1"/>
              <a:t>Duties of a welfare guardian</a:t>
            </a:r>
          </a:p>
        </p:txBody>
      </p:sp>
      <p:sp>
        <p:nvSpPr>
          <p:cNvPr id="3" name="Content Placeholder 2">
            <a:extLst>
              <a:ext uri="{FF2B5EF4-FFF2-40B4-BE49-F238E27FC236}">
                <a16:creationId xmlns:a16="http://schemas.microsoft.com/office/drawing/2014/main" id="{77FCE123-9B9E-48B4-9B8C-2EAD7245E13D}"/>
              </a:ext>
            </a:extLst>
          </p:cNvPr>
          <p:cNvSpPr>
            <a:spLocks noGrp="1"/>
          </p:cNvSpPr>
          <p:nvPr>
            <p:ph idx="1"/>
          </p:nvPr>
        </p:nvSpPr>
        <p:spPr/>
        <p:txBody>
          <a:bodyPr vert="horz" lIns="91440" tIns="45720" rIns="91440" bIns="45720" rtlCol="0" anchor="t">
            <a:normAutofit/>
          </a:bodyPr>
          <a:lstStyle/>
          <a:p>
            <a:r>
              <a:rPr lang="en-US"/>
              <a:t>Duties of a welfare guardian are monitored by the local authority </a:t>
            </a:r>
          </a:p>
          <a:p>
            <a:endParaRPr lang="en-US"/>
          </a:p>
          <a:p>
            <a:r>
              <a:rPr lang="en-US"/>
              <a:t>Section (10)(1) of the Act states that a local authority must: “supervise a guardian appointed with functions relating to the personal welfare of an adult in the exercise of those functions”. </a:t>
            </a:r>
          </a:p>
          <a:p>
            <a:endParaRPr lang="en-US"/>
          </a:p>
          <a:p>
            <a:r>
              <a:rPr lang="en-US"/>
              <a:t>Local authority must visit the guardian and the adult whom is under the welfare guardian within three months of the order being granted and then at regular intervals not exceeding 6 months </a:t>
            </a:r>
          </a:p>
          <a:p>
            <a:endParaRPr lang="en-US"/>
          </a:p>
        </p:txBody>
      </p:sp>
    </p:spTree>
    <p:extLst>
      <p:ext uri="{BB962C8B-B14F-4D97-AF65-F5344CB8AC3E}">
        <p14:creationId xmlns:p14="http://schemas.microsoft.com/office/powerpoint/2010/main" val="17603438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EF3FC0-FC6B-4662-BD4C-265867F45729}"/>
              </a:ext>
            </a:extLst>
          </p:cNvPr>
          <p:cNvSpPr>
            <a:spLocks noGrp="1"/>
          </p:cNvSpPr>
          <p:nvPr>
            <p:ph type="title"/>
          </p:nvPr>
        </p:nvSpPr>
        <p:spPr/>
        <p:txBody>
          <a:bodyPr/>
          <a:lstStyle/>
          <a:p>
            <a:r>
              <a:rPr lang="en-US">
                <a:cs typeface="Calibri Light"/>
              </a:rPr>
              <a:t>What is Power of Attorney? </a:t>
            </a:r>
            <a:endParaRPr lang="en-US"/>
          </a:p>
        </p:txBody>
      </p:sp>
      <p:sp>
        <p:nvSpPr>
          <p:cNvPr id="3" name="Content Placeholder 2">
            <a:extLst>
              <a:ext uri="{FF2B5EF4-FFF2-40B4-BE49-F238E27FC236}">
                <a16:creationId xmlns:a16="http://schemas.microsoft.com/office/drawing/2014/main" id="{E2130781-9ED7-47C2-B26F-B56FD729E0C0}"/>
              </a:ext>
            </a:extLst>
          </p:cNvPr>
          <p:cNvSpPr>
            <a:spLocks noGrp="1"/>
          </p:cNvSpPr>
          <p:nvPr>
            <p:ph idx="1"/>
          </p:nvPr>
        </p:nvSpPr>
        <p:spPr/>
        <p:txBody>
          <a:bodyPr vert="horz" lIns="91440" tIns="45720" rIns="91440" bIns="45720" rtlCol="0" anchor="t">
            <a:normAutofit fontScale="92500" lnSpcReduction="10000"/>
          </a:bodyPr>
          <a:lstStyle/>
          <a:p>
            <a:r>
              <a:rPr lang="en-US"/>
              <a:t>Why should I start managing someone's affairs? </a:t>
            </a:r>
          </a:p>
          <a:p>
            <a:endParaRPr lang="en-US"/>
          </a:p>
          <a:p>
            <a:r>
              <a:rPr lang="en-US"/>
              <a:t>What is Power of Attorney? </a:t>
            </a:r>
          </a:p>
          <a:p>
            <a:r>
              <a:rPr lang="en-US"/>
              <a:t>How many people can be named as Attorney? </a:t>
            </a:r>
          </a:p>
          <a:p>
            <a:r>
              <a:rPr lang="en-US"/>
              <a:t>Who should be Attorney? </a:t>
            </a:r>
          </a:p>
          <a:p>
            <a:r>
              <a:rPr lang="en-US"/>
              <a:t>Powers of an Attorney </a:t>
            </a:r>
          </a:p>
          <a:p>
            <a:r>
              <a:rPr lang="en-US"/>
              <a:t>What happens if I only have one Attorney named but they are no longer able to act? </a:t>
            </a:r>
          </a:p>
          <a:p>
            <a:endParaRPr lang="en-US"/>
          </a:p>
          <a:p>
            <a:r>
              <a:rPr lang="en-US"/>
              <a:t>Person who gives the powers = Granter. </a:t>
            </a:r>
          </a:p>
          <a:p>
            <a:r>
              <a:rPr lang="en-US"/>
              <a:t>Whoever agrees to act on that person's behalf = Attorney. </a:t>
            </a:r>
          </a:p>
        </p:txBody>
      </p:sp>
    </p:spTree>
    <p:extLst>
      <p:ext uri="{BB962C8B-B14F-4D97-AF65-F5344CB8AC3E}">
        <p14:creationId xmlns:p14="http://schemas.microsoft.com/office/powerpoint/2010/main" val="16665094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AAE670-064B-450B-B403-61B21D8A8400}"/>
              </a:ext>
            </a:extLst>
          </p:cNvPr>
          <p:cNvSpPr>
            <a:spLocks noGrp="1"/>
          </p:cNvSpPr>
          <p:nvPr>
            <p:ph type="title"/>
          </p:nvPr>
        </p:nvSpPr>
        <p:spPr/>
        <p:txBody>
          <a:bodyPr/>
          <a:lstStyle/>
          <a:p>
            <a:r>
              <a:rPr lang="en-US">
                <a:cs typeface="Calibri Light"/>
              </a:rPr>
              <a:t>Type of Power of Attorney in Scotland</a:t>
            </a:r>
          </a:p>
        </p:txBody>
      </p:sp>
      <p:sp>
        <p:nvSpPr>
          <p:cNvPr id="3" name="Content Placeholder 2">
            <a:extLst>
              <a:ext uri="{FF2B5EF4-FFF2-40B4-BE49-F238E27FC236}">
                <a16:creationId xmlns:a16="http://schemas.microsoft.com/office/drawing/2014/main" id="{467A9AE2-F338-4A53-ACF2-016F3CA375A7}"/>
              </a:ext>
            </a:extLst>
          </p:cNvPr>
          <p:cNvSpPr>
            <a:spLocks noGrp="1"/>
          </p:cNvSpPr>
          <p:nvPr>
            <p:ph idx="1"/>
          </p:nvPr>
        </p:nvSpPr>
        <p:spPr/>
        <p:txBody>
          <a:bodyPr vert="horz" lIns="91440" tIns="45720" rIns="91440" bIns="45720" rtlCol="0" anchor="t">
            <a:normAutofit/>
          </a:bodyPr>
          <a:lstStyle/>
          <a:p>
            <a:r>
              <a:rPr lang="en-US"/>
              <a:t>Three different types in Scotland. </a:t>
            </a:r>
          </a:p>
          <a:p>
            <a:r>
              <a:rPr lang="en-US"/>
              <a:t>1) Continuing Power of Attorney </a:t>
            </a:r>
          </a:p>
          <a:p>
            <a:r>
              <a:rPr lang="en-US"/>
              <a:t>2) Welfare Power of Attorney </a:t>
            </a:r>
          </a:p>
          <a:p>
            <a:r>
              <a:rPr lang="en-US"/>
              <a:t>3) Combining Continuing and Welfare Power of Attorney </a:t>
            </a:r>
          </a:p>
        </p:txBody>
      </p:sp>
    </p:spTree>
    <p:extLst>
      <p:ext uri="{BB962C8B-B14F-4D97-AF65-F5344CB8AC3E}">
        <p14:creationId xmlns:p14="http://schemas.microsoft.com/office/powerpoint/2010/main" val="5971052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E818E4-8F03-440F-A9F5-4A769C193BB2}"/>
              </a:ext>
            </a:extLst>
          </p:cNvPr>
          <p:cNvSpPr>
            <a:spLocks noGrp="1"/>
          </p:cNvSpPr>
          <p:nvPr>
            <p:ph type="title"/>
          </p:nvPr>
        </p:nvSpPr>
        <p:spPr/>
        <p:txBody>
          <a:bodyPr/>
          <a:lstStyle/>
          <a:p>
            <a:r>
              <a:rPr lang="en-US">
                <a:cs typeface="Calibri Light"/>
              </a:rPr>
              <a:t>Role of the Office of the Public Guardian</a:t>
            </a:r>
            <a:endParaRPr lang="en-US"/>
          </a:p>
        </p:txBody>
      </p:sp>
      <p:sp>
        <p:nvSpPr>
          <p:cNvPr id="3" name="Content Placeholder 2">
            <a:extLst>
              <a:ext uri="{FF2B5EF4-FFF2-40B4-BE49-F238E27FC236}">
                <a16:creationId xmlns:a16="http://schemas.microsoft.com/office/drawing/2014/main" id="{ACD6DEF3-4D00-4BB2-80D3-F47817F10E72}"/>
              </a:ext>
            </a:extLst>
          </p:cNvPr>
          <p:cNvSpPr>
            <a:spLocks noGrp="1"/>
          </p:cNvSpPr>
          <p:nvPr>
            <p:ph idx="1"/>
          </p:nvPr>
        </p:nvSpPr>
        <p:spPr/>
        <p:txBody>
          <a:bodyPr vert="horz" lIns="91440" tIns="45720" rIns="91440" bIns="45720" rtlCol="0" anchor="t">
            <a:normAutofit/>
          </a:bodyPr>
          <a:lstStyle/>
          <a:p>
            <a:r>
              <a:rPr lang="en-US"/>
              <a:t>Responsible for registration and maintenance of Power of Attorney documents in Scotland. </a:t>
            </a:r>
          </a:p>
          <a:p>
            <a:r>
              <a:rPr lang="en-US"/>
              <a:t>The Office ensures documents are properly registered, offer information and advice to Attorneys dealing with financial affair and can investigate complaints raised about the actions taken by an Attorney. </a:t>
            </a:r>
          </a:p>
          <a:p>
            <a:endParaRPr lang="en-US"/>
          </a:p>
        </p:txBody>
      </p:sp>
      <p:pic>
        <p:nvPicPr>
          <p:cNvPr id="5" name="Picture 5">
            <a:extLst>
              <a:ext uri="{FF2B5EF4-FFF2-40B4-BE49-F238E27FC236}">
                <a16:creationId xmlns:a16="http://schemas.microsoft.com/office/drawing/2014/main" id="{FD7BCB57-8D2A-41CB-867A-858A7BC32889}"/>
              </a:ext>
            </a:extLst>
          </p:cNvPr>
          <p:cNvPicPr>
            <a:picLocks noChangeAspect="1"/>
          </p:cNvPicPr>
          <p:nvPr/>
        </p:nvPicPr>
        <p:blipFill>
          <a:blip r:embed="rId3"/>
          <a:stretch>
            <a:fillRect/>
          </a:stretch>
        </p:blipFill>
        <p:spPr>
          <a:xfrm>
            <a:off x="2764971" y="4455548"/>
            <a:ext cx="5410199" cy="1443936"/>
          </a:xfrm>
          <a:prstGeom prst="rect">
            <a:avLst/>
          </a:prstGeom>
        </p:spPr>
      </p:pic>
    </p:spTree>
    <p:extLst>
      <p:ext uri="{BB962C8B-B14F-4D97-AF65-F5344CB8AC3E}">
        <p14:creationId xmlns:p14="http://schemas.microsoft.com/office/powerpoint/2010/main" val="36471214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C279D6-EFB4-439F-A234-2743C82D7FD4}"/>
              </a:ext>
            </a:extLst>
          </p:cNvPr>
          <p:cNvSpPr>
            <a:spLocks noGrp="1"/>
          </p:cNvSpPr>
          <p:nvPr>
            <p:ph type="title"/>
          </p:nvPr>
        </p:nvSpPr>
        <p:spPr/>
        <p:txBody>
          <a:bodyPr/>
          <a:lstStyle/>
          <a:p>
            <a:r>
              <a:rPr lang="en-US">
                <a:cs typeface="Calibri Light"/>
              </a:rPr>
              <a:t>Mental Capacity</a:t>
            </a:r>
            <a:endParaRPr lang="en-US"/>
          </a:p>
        </p:txBody>
      </p:sp>
      <p:sp>
        <p:nvSpPr>
          <p:cNvPr id="3" name="Content Placeholder 2">
            <a:extLst>
              <a:ext uri="{FF2B5EF4-FFF2-40B4-BE49-F238E27FC236}">
                <a16:creationId xmlns:a16="http://schemas.microsoft.com/office/drawing/2014/main" id="{0D8C0A16-FD24-4E33-B3ED-1B764EF4DDDD}"/>
              </a:ext>
            </a:extLst>
          </p:cNvPr>
          <p:cNvSpPr>
            <a:spLocks noGrp="1"/>
          </p:cNvSpPr>
          <p:nvPr>
            <p:ph idx="1"/>
          </p:nvPr>
        </p:nvSpPr>
        <p:spPr/>
        <p:txBody>
          <a:bodyPr vert="horz" lIns="91440" tIns="45720" rIns="91440" bIns="45720" rtlCol="0" anchor="t">
            <a:normAutofit/>
          </a:bodyPr>
          <a:lstStyle/>
          <a:p>
            <a:pPr marL="285750" indent="-285750"/>
            <a:r>
              <a:rPr lang="en-US" dirty="0"/>
              <a:t>The Adults with Incapacity Act 2000 was created to safeguard people who have lost capacity or ability to communicate. </a:t>
            </a:r>
          </a:p>
          <a:p>
            <a:endParaRPr lang="en-US" dirty="0"/>
          </a:p>
          <a:p>
            <a:r>
              <a:rPr lang="en-US" dirty="0"/>
              <a:t>How does the Act define 'mental capacity'?</a:t>
            </a:r>
          </a:p>
          <a:p>
            <a:endParaRPr lang="en-US" dirty="0"/>
          </a:p>
          <a:p>
            <a:r>
              <a:rPr lang="en-US" dirty="0"/>
              <a:t>The Act </a:t>
            </a:r>
            <a:r>
              <a:rPr lang="en-US" dirty="0" err="1"/>
              <a:t>recognises</a:t>
            </a:r>
            <a:r>
              <a:rPr lang="en-US" dirty="0"/>
              <a:t> that someone's ability to make decisions can change day to day. </a:t>
            </a:r>
          </a:p>
          <a:p>
            <a:endParaRPr lang="en-US" dirty="0"/>
          </a:p>
          <a:p>
            <a:pPr marL="0" indent="0">
              <a:buNone/>
            </a:pPr>
            <a:endParaRPr lang="en-US" dirty="0"/>
          </a:p>
          <a:p>
            <a:endParaRPr lang="en-US" dirty="0"/>
          </a:p>
        </p:txBody>
      </p:sp>
    </p:spTree>
    <p:extLst>
      <p:ext uri="{BB962C8B-B14F-4D97-AF65-F5344CB8AC3E}">
        <p14:creationId xmlns:p14="http://schemas.microsoft.com/office/powerpoint/2010/main" val="34299018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98111F-4168-4CA1-91B0-2AD8F8D64375}"/>
              </a:ext>
            </a:extLst>
          </p:cNvPr>
          <p:cNvSpPr>
            <a:spLocks noGrp="1"/>
          </p:cNvSpPr>
          <p:nvPr>
            <p:ph type="title"/>
          </p:nvPr>
        </p:nvSpPr>
        <p:spPr/>
        <p:txBody>
          <a:bodyPr/>
          <a:lstStyle/>
          <a:p>
            <a:r>
              <a:rPr lang="en-US">
                <a:cs typeface="Calibri Light"/>
              </a:rPr>
              <a:t>What happens if there is no Power of Attorney in place?</a:t>
            </a:r>
            <a:endParaRPr lang="en-US"/>
          </a:p>
        </p:txBody>
      </p:sp>
      <p:sp>
        <p:nvSpPr>
          <p:cNvPr id="3" name="Content Placeholder 2">
            <a:extLst>
              <a:ext uri="{FF2B5EF4-FFF2-40B4-BE49-F238E27FC236}">
                <a16:creationId xmlns:a16="http://schemas.microsoft.com/office/drawing/2014/main" id="{EC902DD9-D64B-433F-A4C6-D045D868F9A7}"/>
              </a:ext>
            </a:extLst>
          </p:cNvPr>
          <p:cNvSpPr>
            <a:spLocks noGrp="1"/>
          </p:cNvSpPr>
          <p:nvPr>
            <p:ph idx="1"/>
          </p:nvPr>
        </p:nvSpPr>
        <p:spPr/>
        <p:txBody>
          <a:bodyPr vert="horz" lIns="91440" tIns="45720" rIns="91440" bIns="45720" rtlCol="0" anchor="t">
            <a:normAutofit/>
          </a:bodyPr>
          <a:lstStyle/>
          <a:p>
            <a:r>
              <a:rPr lang="en-US"/>
              <a:t>Nobody has automatic authority to make decisions about your life if you lose capacity, unless there is a Power of Attorney set up in advance.</a:t>
            </a:r>
          </a:p>
          <a:p>
            <a:endParaRPr lang="en-US"/>
          </a:p>
          <a:p>
            <a:pPr>
              <a:spcBef>
                <a:spcPts val="0"/>
              </a:spcBef>
            </a:pPr>
            <a:endParaRPr lang="en-US"/>
          </a:p>
          <a:p>
            <a:pPr>
              <a:spcBef>
                <a:spcPts val="0"/>
              </a:spcBef>
            </a:pPr>
            <a:r>
              <a:rPr lang="en-US"/>
              <a:t>If there is no appointed Attorney, another person would, in most cases, have to go to Court to get the authority to act on your behalf.</a:t>
            </a:r>
          </a:p>
          <a:p>
            <a:pPr>
              <a:spcBef>
                <a:spcPts val="0"/>
              </a:spcBef>
            </a:pPr>
            <a:endParaRPr lang="en-US"/>
          </a:p>
          <a:p>
            <a:pPr marL="0" indent="0">
              <a:spcBef>
                <a:spcPts val="0"/>
              </a:spcBef>
              <a:buNone/>
            </a:pPr>
            <a:endParaRPr lang="en-US"/>
          </a:p>
          <a:p>
            <a:pPr>
              <a:spcBef>
                <a:spcPts val="0"/>
              </a:spcBef>
            </a:pPr>
            <a:endParaRPr lang="en-US"/>
          </a:p>
          <a:p>
            <a:pPr>
              <a:spcBef>
                <a:spcPts val="0"/>
              </a:spcBef>
            </a:pPr>
            <a:endParaRPr lang="en-US"/>
          </a:p>
        </p:txBody>
      </p:sp>
    </p:spTree>
    <p:extLst>
      <p:ext uri="{BB962C8B-B14F-4D97-AF65-F5344CB8AC3E}">
        <p14:creationId xmlns:p14="http://schemas.microsoft.com/office/powerpoint/2010/main" val="25186903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6F3E98-9E7C-4180-87A3-9AF2F4E99D4B}"/>
              </a:ext>
            </a:extLst>
          </p:cNvPr>
          <p:cNvSpPr>
            <a:spLocks noGrp="1"/>
          </p:cNvSpPr>
          <p:nvPr>
            <p:ph type="title"/>
          </p:nvPr>
        </p:nvSpPr>
        <p:spPr/>
        <p:txBody>
          <a:bodyPr/>
          <a:lstStyle/>
          <a:p>
            <a:r>
              <a:rPr lang="en-US">
                <a:cs typeface="Calibri Light"/>
              </a:rPr>
              <a:t>How do I set up a Power of Attorney?</a:t>
            </a:r>
            <a:endParaRPr lang="en-US"/>
          </a:p>
        </p:txBody>
      </p:sp>
      <p:sp>
        <p:nvSpPr>
          <p:cNvPr id="3" name="Content Placeholder 2">
            <a:extLst>
              <a:ext uri="{FF2B5EF4-FFF2-40B4-BE49-F238E27FC236}">
                <a16:creationId xmlns:a16="http://schemas.microsoft.com/office/drawing/2014/main" id="{995EC1EC-203A-4BC5-99E9-3977B06CC8B4}"/>
              </a:ext>
            </a:extLst>
          </p:cNvPr>
          <p:cNvSpPr>
            <a:spLocks noGrp="1"/>
          </p:cNvSpPr>
          <p:nvPr>
            <p:ph idx="1"/>
          </p:nvPr>
        </p:nvSpPr>
        <p:spPr/>
        <p:txBody>
          <a:bodyPr vert="horz" lIns="91440" tIns="45720" rIns="91440" bIns="45720" rtlCol="0" anchor="t">
            <a:normAutofit/>
          </a:bodyPr>
          <a:lstStyle/>
          <a:p>
            <a:r>
              <a:rPr lang="en-US"/>
              <a:t>There are 2 different ways in which a person can set up a Power of Attorney, these are:</a:t>
            </a:r>
          </a:p>
          <a:p>
            <a:pPr marL="800100" lvl="1" indent="-342900">
              <a:buAutoNum type="arabicPeriod"/>
            </a:pPr>
            <a:r>
              <a:rPr lang="en-US" sz="1800"/>
              <a:t>Using a solicitor</a:t>
            </a:r>
          </a:p>
          <a:p>
            <a:pPr marL="800100" lvl="1" indent="-342900">
              <a:buAutoNum type="arabicPeriod"/>
            </a:pPr>
            <a:r>
              <a:rPr lang="en-US" sz="1800"/>
              <a:t>Writing the document by yourself</a:t>
            </a:r>
          </a:p>
          <a:p>
            <a:pPr marL="457200" lvl="1" indent="0">
              <a:buNone/>
            </a:pPr>
            <a:endParaRPr lang="en-US"/>
          </a:p>
        </p:txBody>
      </p:sp>
    </p:spTree>
    <p:extLst>
      <p:ext uri="{BB962C8B-B14F-4D97-AF65-F5344CB8AC3E}">
        <p14:creationId xmlns:p14="http://schemas.microsoft.com/office/powerpoint/2010/main" val="42742904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FDA497-5C06-466D-A672-02C0042D7B72}"/>
              </a:ext>
            </a:extLst>
          </p:cNvPr>
          <p:cNvSpPr>
            <a:spLocks noGrp="1"/>
          </p:cNvSpPr>
          <p:nvPr>
            <p:ph type="title"/>
          </p:nvPr>
        </p:nvSpPr>
        <p:spPr/>
        <p:txBody>
          <a:bodyPr/>
          <a:lstStyle/>
          <a:p>
            <a:r>
              <a:rPr lang="en-US">
                <a:cs typeface="Calibri Light"/>
              </a:rPr>
              <a:t>Who can be appointed as Attorney?</a:t>
            </a:r>
            <a:endParaRPr lang="en-US"/>
          </a:p>
        </p:txBody>
      </p:sp>
      <p:sp>
        <p:nvSpPr>
          <p:cNvPr id="3" name="Content Placeholder 2">
            <a:extLst>
              <a:ext uri="{FF2B5EF4-FFF2-40B4-BE49-F238E27FC236}">
                <a16:creationId xmlns:a16="http://schemas.microsoft.com/office/drawing/2014/main" id="{BECB5FBF-3768-431C-877E-979CBF3A9F78}"/>
              </a:ext>
            </a:extLst>
          </p:cNvPr>
          <p:cNvSpPr>
            <a:spLocks noGrp="1"/>
          </p:cNvSpPr>
          <p:nvPr>
            <p:ph idx="1"/>
          </p:nvPr>
        </p:nvSpPr>
        <p:spPr/>
        <p:txBody>
          <a:bodyPr vert="horz" lIns="91440" tIns="45720" rIns="91440" bIns="45720" rtlCol="0" anchor="t">
            <a:normAutofit/>
          </a:bodyPr>
          <a:lstStyle/>
          <a:p>
            <a:r>
              <a:rPr lang="en-US"/>
              <a:t>Becoming an Attorney is a BIG responsibility.</a:t>
            </a:r>
          </a:p>
          <a:p>
            <a:pPr marL="457200" lvl="1" indent="0">
              <a:buNone/>
            </a:pPr>
            <a:r>
              <a:rPr lang="en-US"/>
              <a:t>You may have to deal with shares, pensions, trust funds, benefit claims, care home fees, sale of property and tax, all of which can be complicated to deal with. </a:t>
            </a:r>
          </a:p>
          <a:p>
            <a:pPr marL="457200" lvl="1" indent="0">
              <a:buNone/>
            </a:pPr>
            <a:r>
              <a:rPr lang="en-US"/>
              <a:t>For welfare matters, you may find yourself being asked life-changing questions to do with the person's medication or treatment amongst other aspects of their care.</a:t>
            </a:r>
          </a:p>
          <a:p>
            <a:pPr marL="0" indent="0">
              <a:buNone/>
            </a:pPr>
            <a:endParaRPr lang="en-US"/>
          </a:p>
          <a:p>
            <a:r>
              <a:rPr lang="en-US"/>
              <a:t>The position of Attorney is based on absolute trust.</a:t>
            </a:r>
          </a:p>
          <a:p>
            <a:endParaRPr lang="en-US"/>
          </a:p>
          <a:p>
            <a:r>
              <a:rPr lang="en-US"/>
              <a:t>It is a responsibility that you take on, not a 'right' over someone else's life.</a:t>
            </a:r>
          </a:p>
          <a:p>
            <a:endParaRPr lang="en-US"/>
          </a:p>
          <a:p>
            <a:pPr marL="0" indent="0">
              <a:buNone/>
            </a:pPr>
            <a:endParaRPr lang="en-US"/>
          </a:p>
          <a:p>
            <a:endParaRPr lang="en-US"/>
          </a:p>
          <a:p>
            <a:endParaRPr lang="en-US"/>
          </a:p>
        </p:txBody>
      </p:sp>
    </p:spTree>
    <p:extLst>
      <p:ext uri="{BB962C8B-B14F-4D97-AF65-F5344CB8AC3E}">
        <p14:creationId xmlns:p14="http://schemas.microsoft.com/office/powerpoint/2010/main" val="2081838785"/>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14</TotalTime>
  <Words>1006</Words>
  <Application>Microsoft Office PowerPoint</Application>
  <PresentationFormat>Widescreen</PresentationFormat>
  <Paragraphs>235</Paragraphs>
  <Slides>24</Slides>
  <Notes>21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24</vt:i4>
      </vt:variant>
    </vt:vector>
  </HeadingPairs>
  <TitlesOfParts>
    <vt:vector size="30" baseType="lpstr">
      <vt:lpstr>Arial</vt:lpstr>
      <vt:lpstr>Calibri</vt:lpstr>
      <vt:lpstr>Calibri Light</vt:lpstr>
      <vt:lpstr>Trebuchet MS</vt:lpstr>
      <vt:lpstr>Wingdings 3</vt:lpstr>
      <vt:lpstr>Facet</vt:lpstr>
      <vt:lpstr>Disclaimer</vt:lpstr>
      <vt:lpstr>Powers of Attorney &amp; Guardianship   Strathclyde Law Clinic</vt:lpstr>
      <vt:lpstr>What is Power of Attorney? </vt:lpstr>
      <vt:lpstr>Type of Power of Attorney in Scotland</vt:lpstr>
      <vt:lpstr>Role of the Office of the Public Guardian</vt:lpstr>
      <vt:lpstr>Mental Capacity</vt:lpstr>
      <vt:lpstr>What happens if there is no Power of Attorney in place?</vt:lpstr>
      <vt:lpstr>How do I set up a Power of Attorney?</vt:lpstr>
      <vt:lpstr>Who can be appointed as Attorney?</vt:lpstr>
      <vt:lpstr>Being an Attorney – Points to Consider/Responsibilities </vt:lpstr>
      <vt:lpstr>Ending a Power of Attorney</vt:lpstr>
      <vt:lpstr>Further Advice and Information</vt:lpstr>
      <vt:lpstr>   Guardianship Order</vt:lpstr>
      <vt:lpstr>What is a Guardianship Order?</vt:lpstr>
      <vt:lpstr>Why would someone need a Guardian?</vt:lpstr>
      <vt:lpstr>Who can be a Guardian? </vt:lpstr>
      <vt:lpstr>Adults with Incapacity (Scotland) Act S.59  </vt:lpstr>
      <vt:lpstr>How to apply </vt:lpstr>
      <vt:lpstr>Cost of Application </vt:lpstr>
      <vt:lpstr>Who can oppose an order? </vt:lpstr>
      <vt:lpstr>What if someone opposes the application?</vt:lpstr>
      <vt:lpstr>After the order has been granted</vt:lpstr>
      <vt:lpstr>Duties of a financial Guardian </vt:lpstr>
      <vt:lpstr>Duties of a welfare guardian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Kathleen Laverty</dc:creator>
  <cp:lastModifiedBy>Shona McIntosh</cp:lastModifiedBy>
  <cp:revision>9</cp:revision>
  <dcterms:created xsi:type="dcterms:W3CDTF">2013-07-15T20:26:40Z</dcterms:created>
  <dcterms:modified xsi:type="dcterms:W3CDTF">2019-08-01T13:31:28Z</dcterms:modified>
</cp:coreProperties>
</file>