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78" r:id="rId2"/>
    <p:sldId id="267" r:id="rId3"/>
    <p:sldId id="338" r:id="rId4"/>
    <p:sldId id="279" r:id="rId5"/>
    <p:sldId id="280" r:id="rId6"/>
    <p:sldId id="324" r:id="rId7"/>
    <p:sldId id="320" r:id="rId8"/>
    <p:sldId id="319" r:id="rId9"/>
    <p:sldId id="336" r:id="rId10"/>
    <p:sldId id="368" r:id="rId11"/>
    <p:sldId id="351" r:id="rId12"/>
    <p:sldId id="337" r:id="rId13"/>
    <p:sldId id="325" r:id="rId14"/>
    <p:sldId id="326" r:id="rId15"/>
    <p:sldId id="332" r:id="rId16"/>
    <p:sldId id="331" r:id="rId17"/>
    <p:sldId id="328" r:id="rId18"/>
    <p:sldId id="329" r:id="rId19"/>
    <p:sldId id="330" r:id="rId20"/>
    <p:sldId id="306" r:id="rId21"/>
    <p:sldId id="327" r:id="rId22"/>
    <p:sldId id="289" r:id="rId23"/>
    <p:sldId id="290" r:id="rId24"/>
    <p:sldId id="292" r:id="rId25"/>
    <p:sldId id="264" r:id="rId26"/>
    <p:sldId id="265" r:id="rId27"/>
    <p:sldId id="266" r:id="rId28"/>
    <p:sldId id="287" r:id="rId29"/>
    <p:sldId id="360" r:id="rId30"/>
    <p:sldId id="276" r:id="rId31"/>
    <p:sldId id="277" r:id="rId32"/>
    <p:sldId id="365" r:id="rId33"/>
    <p:sldId id="270" r:id="rId34"/>
    <p:sldId id="333" r:id="rId35"/>
    <p:sldId id="367" r:id="rId36"/>
    <p:sldId id="335" r:id="rId37"/>
    <p:sldId id="274" r:id="rId3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78447" autoAdjust="0"/>
  </p:normalViewPr>
  <p:slideViewPr>
    <p:cSldViewPr>
      <p:cViewPr varScale="1">
        <p:scale>
          <a:sx n="83" d="100"/>
          <a:sy n="83" d="100"/>
        </p:scale>
        <p:origin x="1164" y="96"/>
      </p:cViewPr>
      <p:guideLst>
        <p:guide orient="horz" pos="2160"/>
        <p:guide pos="2880"/>
      </p:guideLst>
    </p:cSldViewPr>
  </p:slideViewPr>
  <p:outlineViewPr>
    <p:cViewPr>
      <p:scale>
        <a:sx n="33" d="100"/>
        <a:sy n="33" d="100"/>
      </p:scale>
      <p:origin x="0" y="-29508"/>
    </p:cViewPr>
  </p:outlineViewPr>
  <p:notesTextViewPr>
    <p:cViewPr>
      <p:scale>
        <a:sx n="100" d="100"/>
        <a:sy n="100" d="100"/>
      </p:scale>
      <p:origin x="0" y="0"/>
    </p:cViewPr>
  </p:notesTextViewPr>
  <p:sorterViewPr>
    <p:cViewPr>
      <p:scale>
        <a:sx n="100" d="100"/>
        <a:sy n="100" d="100"/>
      </p:scale>
      <p:origin x="0" y="-4518"/>
    </p:cViewPr>
  </p:sorterViewPr>
  <p:notesViewPr>
    <p:cSldViewPr>
      <p:cViewPr varScale="1">
        <p:scale>
          <a:sx n="91" d="100"/>
          <a:sy n="91" d="100"/>
        </p:scale>
        <p:origin x="3750"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rek McLean" userId="c0764c9f-70c6-4cbb-a176-903c11030dda" providerId="ADAL" clId="{E301E893-C916-487E-9D12-3A1ADD685A0C}"/>
    <pc:docChg chg="modSld">
      <pc:chgData name="Derek McLean" userId="c0764c9f-70c6-4cbb-a176-903c11030dda" providerId="ADAL" clId="{E301E893-C916-487E-9D12-3A1ADD685A0C}" dt="2026-01-13T16:09:40.955" v="33" actId="20577"/>
      <pc:docMkLst>
        <pc:docMk/>
      </pc:docMkLst>
      <pc:sldChg chg="modSp mod">
        <pc:chgData name="Derek McLean" userId="c0764c9f-70c6-4cbb-a176-903c11030dda" providerId="ADAL" clId="{E301E893-C916-487E-9D12-3A1ADD685A0C}" dt="2026-01-13T16:09:40.955" v="33" actId="20577"/>
        <pc:sldMkLst>
          <pc:docMk/>
          <pc:sldMk cId="0" sldId="267"/>
        </pc:sldMkLst>
        <pc:graphicFrameChg chg="modGraphic">
          <ac:chgData name="Derek McLean" userId="c0764c9f-70c6-4cbb-a176-903c11030dda" providerId="ADAL" clId="{E301E893-C916-487E-9D12-3A1ADD685A0C}" dt="2026-01-13T16:09:40.955" v="33" actId="20577"/>
          <ac:graphicFrameMkLst>
            <pc:docMk/>
            <pc:sldMk cId="0" sldId="267"/>
            <ac:graphicFrameMk id="2" creationId="{95DFCEB5-CFD3-4C2C-BA43-BF8303B1DC4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12F620-435C-4D56-865E-6BEC13FF3AE9}"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GB"/>
        </a:p>
      </dgm:t>
    </dgm:pt>
    <dgm:pt modelId="{68D381D2-79EA-4E6C-8F48-50178DD1F1EB}">
      <dgm:prSet/>
      <dgm:spPr/>
      <dgm:t>
        <a:bodyPr/>
        <a:lstStyle/>
        <a:p>
          <a:pPr rtl="0"/>
          <a:r>
            <a:rPr lang="en-GB" dirty="0">
              <a:latin typeface="Arial" panose="020B0604020202020204" pitchFamily="34" charset="0"/>
              <a:cs typeface="Arial" panose="020B0604020202020204" pitchFamily="34" charset="0"/>
            </a:rPr>
            <a:t>Contract Notice—Procurement documents made available with notice</a:t>
          </a:r>
        </a:p>
      </dgm:t>
    </dgm:pt>
    <dgm:pt modelId="{2EB65C7D-4EB5-455F-9F2B-71F5AA99E515}" type="parTrans" cxnId="{08641A35-B7A8-44E7-96BA-3D87EEB75D2A}">
      <dgm:prSet/>
      <dgm:spPr/>
      <dgm:t>
        <a:bodyPr/>
        <a:lstStyle/>
        <a:p>
          <a:endParaRPr lang="en-GB"/>
        </a:p>
      </dgm:t>
    </dgm:pt>
    <dgm:pt modelId="{59A436BA-C304-4736-9634-71B62659772C}" type="sibTrans" cxnId="{08641A35-B7A8-44E7-96BA-3D87EEB75D2A}">
      <dgm:prSet/>
      <dgm:spPr/>
      <dgm:t>
        <a:bodyPr/>
        <a:lstStyle/>
        <a:p>
          <a:endParaRPr lang="en-GB"/>
        </a:p>
      </dgm:t>
    </dgm:pt>
    <dgm:pt modelId="{278AB480-F83D-4B9D-9E61-B7CC141002BC}">
      <dgm:prSet/>
      <dgm:spPr/>
      <dgm:t>
        <a:bodyPr/>
        <a:lstStyle/>
        <a:p>
          <a:pPr rtl="0"/>
          <a:r>
            <a:rPr lang="en-GB" dirty="0">
              <a:latin typeface="Arial" panose="020B0604020202020204" pitchFamily="34" charset="0"/>
              <a:cs typeface="Arial" panose="020B0604020202020204" pitchFamily="34" charset="0"/>
            </a:rPr>
            <a:t>Any operator can submit—30 Days (w/ electronic submission, 35 w/o) from notice </a:t>
          </a:r>
        </a:p>
        <a:p>
          <a:pPr rtl="0"/>
          <a:endParaRPr lang="en-GB" dirty="0">
            <a:latin typeface="Arial" panose="020B0604020202020204" pitchFamily="34" charset="0"/>
            <a:cs typeface="Arial" panose="020B0604020202020204" pitchFamily="34" charset="0"/>
          </a:endParaRPr>
        </a:p>
        <a:p>
          <a:pPr rtl="0"/>
          <a:r>
            <a:rPr lang="en-GB" dirty="0">
              <a:latin typeface="Arial" panose="020B0604020202020204" pitchFamily="34" charset="0"/>
              <a:cs typeface="Arial" panose="020B0604020202020204" pitchFamily="34" charset="0"/>
            </a:rPr>
            <a:t>Reduced to 15 days if PIN used</a:t>
          </a:r>
        </a:p>
      </dgm:t>
    </dgm:pt>
    <dgm:pt modelId="{7E663C9F-6497-489C-BEB3-F6B22DCBD5E3}" type="parTrans" cxnId="{8C33F91A-4333-4FF9-9D65-BE3F01B58534}">
      <dgm:prSet/>
      <dgm:spPr/>
      <dgm:t>
        <a:bodyPr/>
        <a:lstStyle/>
        <a:p>
          <a:endParaRPr lang="en-GB"/>
        </a:p>
      </dgm:t>
    </dgm:pt>
    <dgm:pt modelId="{8CC7EDDD-0F26-499B-813C-6A9479BB4917}" type="sibTrans" cxnId="{8C33F91A-4333-4FF9-9D65-BE3F01B58534}">
      <dgm:prSet/>
      <dgm:spPr/>
      <dgm:t>
        <a:bodyPr/>
        <a:lstStyle/>
        <a:p>
          <a:endParaRPr lang="en-GB"/>
        </a:p>
      </dgm:t>
    </dgm:pt>
    <dgm:pt modelId="{21154320-E927-4CC0-926E-D666D3B879AC}" type="pres">
      <dgm:prSet presAssocID="{AE12F620-435C-4D56-865E-6BEC13FF3AE9}" presName="Name0" presStyleCnt="0">
        <dgm:presLayoutVars>
          <dgm:dir/>
          <dgm:resizeHandles val="exact"/>
        </dgm:presLayoutVars>
      </dgm:prSet>
      <dgm:spPr/>
    </dgm:pt>
    <dgm:pt modelId="{587535CB-7F7F-4F8B-BFF1-46E4DFE3E84D}" type="pres">
      <dgm:prSet presAssocID="{68D381D2-79EA-4E6C-8F48-50178DD1F1EB}" presName="node" presStyleLbl="node1" presStyleIdx="0" presStyleCnt="2">
        <dgm:presLayoutVars>
          <dgm:bulletEnabled val="1"/>
        </dgm:presLayoutVars>
      </dgm:prSet>
      <dgm:spPr/>
    </dgm:pt>
    <dgm:pt modelId="{535B39CD-4B04-4029-A497-15947731BE65}" type="pres">
      <dgm:prSet presAssocID="{59A436BA-C304-4736-9634-71B62659772C}" presName="sibTrans" presStyleLbl="sibTrans1D1" presStyleIdx="0" presStyleCnt="1"/>
      <dgm:spPr/>
    </dgm:pt>
    <dgm:pt modelId="{F64092BE-FC45-4C24-AB3E-69D9798C546D}" type="pres">
      <dgm:prSet presAssocID="{59A436BA-C304-4736-9634-71B62659772C}" presName="connectorText" presStyleLbl="sibTrans1D1" presStyleIdx="0" presStyleCnt="1"/>
      <dgm:spPr/>
    </dgm:pt>
    <dgm:pt modelId="{BCA31A0A-100A-4335-907C-D76D650A7D3A}" type="pres">
      <dgm:prSet presAssocID="{278AB480-F83D-4B9D-9E61-B7CC141002BC}" presName="node" presStyleLbl="node1" presStyleIdx="1" presStyleCnt="2">
        <dgm:presLayoutVars>
          <dgm:bulletEnabled val="1"/>
        </dgm:presLayoutVars>
      </dgm:prSet>
      <dgm:spPr/>
    </dgm:pt>
  </dgm:ptLst>
  <dgm:cxnLst>
    <dgm:cxn modelId="{4FA30914-A360-4F0B-A684-B8AF72035D8B}" type="presOf" srcId="{59A436BA-C304-4736-9634-71B62659772C}" destId="{535B39CD-4B04-4029-A497-15947731BE65}" srcOrd="0" destOrd="0" presId="urn:microsoft.com/office/officeart/2005/8/layout/bProcess3"/>
    <dgm:cxn modelId="{8C33F91A-4333-4FF9-9D65-BE3F01B58534}" srcId="{AE12F620-435C-4D56-865E-6BEC13FF3AE9}" destId="{278AB480-F83D-4B9D-9E61-B7CC141002BC}" srcOrd="1" destOrd="0" parTransId="{7E663C9F-6497-489C-BEB3-F6B22DCBD5E3}" sibTransId="{8CC7EDDD-0F26-499B-813C-6A9479BB4917}"/>
    <dgm:cxn modelId="{C9E85534-B660-463A-9254-FC84D94DB12B}" type="presOf" srcId="{278AB480-F83D-4B9D-9E61-B7CC141002BC}" destId="{BCA31A0A-100A-4335-907C-D76D650A7D3A}" srcOrd="0" destOrd="0" presId="urn:microsoft.com/office/officeart/2005/8/layout/bProcess3"/>
    <dgm:cxn modelId="{08641A35-B7A8-44E7-96BA-3D87EEB75D2A}" srcId="{AE12F620-435C-4D56-865E-6BEC13FF3AE9}" destId="{68D381D2-79EA-4E6C-8F48-50178DD1F1EB}" srcOrd="0" destOrd="0" parTransId="{2EB65C7D-4EB5-455F-9F2B-71F5AA99E515}" sibTransId="{59A436BA-C304-4736-9634-71B62659772C}"/>
    <dgm:cxn modelId="{8C98AD51-8AAE-4F4E-BAAF-BC4DAB946C32}" type="presOf" srcId="{AE12F620-435C-4D56-865E-6BEC13FF3AE9}" destId="{21154320-E927-4CC0-926E-D666D3B879AC}" srcOrd="0" destOrd="0" presId="urn:microsoft.com/office/officeart/2005/8/layout/bProcess3"/>
    <dgm:cxn modelId="{87319190-AD52-49CE-BF6C-48B8EEE45853}" type="presOf" srcId="{68D381D2-79EA-4E6C-8F48-50178DD1F1EB}" destId="{587535CB-7F7F-4F8B-BFF1-46E4DFE3E84D}" srcOrd="0" destOrd="0" presId="urn:microsoft.com/office/officeart/2005/8/layout/bProcess3"/>
    <dgm:cxn modelId="{865FF3CC-1C53-43BF-8451-1D3E6FCCDE80}" type="presOf" srcId="{59A436BA-C304-4736-9634-71B62659772C}" destId="{F64092BE-FC45-4C24-AB3E-69D9798C546D}" srcOrd="1" destOrd="0" presId="urn:microsoft.com/office/officeart/2005/8/layout/bProcess3"/>
    <dgm:cxn modelId="{830C7218-C1F2-47F1-8942-97FA96243B80}" type="presParOf" srcId="{21154320-E927-4CC0-926E-D666D3B879AC}" destId="{587535CB-7F7F-4F8B-BFF1-46E4DFE3E84D}" srcOrd="0" destOrd="0" presId="urn:microsoft.com/office/officeart/2005/8/layout/bProcess3"/>
    <dgm:cxn modelId="{1E480378-5889-4E93-A250-414F11D6BB8B}" type="presParOf" srcId="{21154320-E927-4CC0-926E-D666D3B879AC}" destId="{535B39CD-4B04-4029-A497-15947731BE65}" srcOrd="1" destOrd="0" presId="urn:microsoft.com/office/officeart/2005/8/layout/bProcess3"/>
    <dgm:cxn modelId="{66030F96-9385-474E-BB62-EDF6DBB14365}" type="presParOf" srcId="{535B39CD-4B04-4029-A497-15947731BE65}" destId="{F64092BE-FC45-4C24-AB3E-69D9798C546D}" srcOrd="0" destOrd="0" presId="urn:microsoft.com/office/officeart/2005/8/layout/bProcess3"/>
    <dgm:cxn modelId="{4AB01C56-0BD0-424F-B8A3-EAE4DC16947D}" type="presParOf" srcId="{21154320-E927-4CC0-926E-D666D3B879AC}" destId="{BCA31A0A-100A-4335-907C-D76D650A7D3A}" srcOrd="2"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D081C7-B743-4632-AF31-47F93DE885B6}"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GB"/>
        </a:p>
      </dgm:t>
    </dgm:pt>
    <dgm:pt modelId="{3F1B0645-DE9B-4437-BD99-A81B2A016F53}">
      <dgm:prSet/>
      <dgm:spPr/>
      <dgm:t>
        <a:bodyPr/>
        <a:lstStyle/>
        <a:p>
          <a:pPr rtl="0"/>
          <a:r>
            <a:rPr lang="en-GB" dirty="0">
              <a:latin typeface="Arial" panose="020B0604020202020204" pitchFamily="34" charset="0"/>
              <a:cs typeface="Arial" panose="020B0604020202020204" pitchFamily="34" charset="0"/>
            </a:rPr>
            <a:t>Call for Competition</a:t>
          </a:r>
        </a:p>
      </dgm:t>
    </dgm:pt>
    <dgm:pt modelId="{2D0A7C06-84D4-4409-952A-81E7D9F31AC9}" type="parTrans" cxnId="{66D7AD68-0A59-43F9-94D8-CC0BC00F7599}">
      <dgm:prSet/>
      <dgm:spPr/>
      <dgm:t>
        <a:bodyPr/>
        <a:lstStyle/>
        <a:p>
          <a:endParaRPr lang="en-GB"/>
        </a:p>
      </dgm:t>
    </dgm:pt>
    <dgm:pt modelId="{81D83DFA-5446-48F8-A481-2925D0681AB1}" type="sibTrans" cxnId="{66D7AD68-0A59-43F9-94D8-CC0BC00F7599}">
      <dgm:prSet/>
      <dgm:spPr/>
      <dgm:t>
        <a:bodyPr/>
        <a:lstStyle/>
        <a:p>
          <a:endParaRPr lang="en-GB"/>
        </a:p>
      </dgm:t>
    </dgm:pt>
    <dgm:pt modelId="{FD7084EE-5A32-490E-8C11-BB9E3E187E6F}">
      <dgm:prSet/>
      <dgm:spPr/>
      <dgm:t>
        <a:bodyPr/>
        <a:lstStyle/>
        <a:p>
          <a:pPr rtl="0"/>
          <a:r>
            <a:rPr lang="en-GB" dirty="0">
              <a:latin typeface="Arial" panose="020B0604020202020204" pitchFamily="34" charset="0"/>
              <a:cs typeface="Arial" panose="020B0604020202020204" pitchFamily="34" charset="0"/>
            </a:rPr>
            <a:t>Request to participate with info for selection (30 days minimum) </a:t>
          </a:r>
        </a:p>
      </dgm:t>
    </dgm:pt>
    <dgm:pt modelId="{798C53CB-86AB-4474-9CE6-59359F50403D}" type="parTrans" cxnId="{19329CF2-E783-4ABF-BD64-F0EE55B1B2D6}">
      <dgm:prSet/>
      <dgm:spPr/>
      <dgm:t>
        <a:bodyPr/>
        <a:lstStyle/>
        <a:p>
          <a:endParaRPr lang="en-GB"/>
        </a:p>
      </dgm:t>
    </dgm:pt>
    <dgm:pt modelId="{9AAC6581-D013-494B-915D-EB9C723E7DC0}" type="sibTrans" cxnId="{19329CF2-E783-4ABF-BD64-F0EE55B1B2D6}">
      <dgm:prSet/>
      <dgm:spPr/>
      <dgm:t>
        <a:bodyPr/>
        <a:lstStyle/>
        <a:p>
          <a:endParaRPr lang="en-GB"/>
        </a:p>
      </dgm:t>
    </dgm:pt>
    <dgm:pt modelId="{83585573-95B2-4895-ADDA-8801E5528451}">
      <dgm:prSet custT="1"/>
      <dgm:spPr/>
      <dgm:t>
        <a:bodyPr/>
        <a:lstStyle/>
        <a:p>
          <a:pPr rtl="0"/>
          <a:r>
            <a:rPr lang="en-GB" sz="1600" dirty="0">
              <a:latin typeface="Arial" panose="020B0604020202020204" pitchFamily="34" charset="0"/>
              <a:cs typeface="Arial" panose="020B0604020202020204" pitchFamily="34" charset="0"/>
            </a:rPr>
            <a:t>25 days for receipt of tenders (w/ electronic submission, 30 w/o)</a:t>
          </a:r>
        </a:p>
        <a:p>
          <a:pPr rtl="0"/>
          <a:r>
            <a:rPr lang="en-GB" sz="1600" dirty="0">
              <a:latin typeface="Arial" panose="020B0604020202020204" pitchFamily="34" charset="0"/>
              <a:cs typeface="Arial" panose="020B0604020202020204" pitchFamily="34" charset="0"/>
            </a:rPr>
            <a:t>Sub-Central Authorities: few as 10 days*</a:t>
          </a:r>
        </a:p>
      </dgm:t>
    </dgm:pt>
    <dgm:pt modelId="{8009DB00-A97E-43A6-9109-EF4C9E86521E}" type="parTrans" cxnId="{22655863-7AD4-40AB-A554-0F08D2B706DF}">
      <dgm:prSet/>
      <dgm:spPr/>
      <dgm:t>
        <a:bodyPr/>
        <a:lstStyle/>
        <a:p>
          <a:endParaRPr lang="en-GB"/>
        </a:p>
      </dgm:t>
    </dgm:pt>
    <dgm:pt modelId="{BB481BC9-5F27-48F3-9818-774A0C2250E6}" type="sibTrans" cxnId="{22655863-7AD4-40AB-A554-0F08D2B706DF}">
      <dgm:prSet/>
      <dgm:spPr/>
      <dgm:t>
        <a:bodyPr/>
        <a:lstStyle/>
        <a:p>
          <a:endParaRPr lang="en-GB"/>
        </a:p>
      </dgm:t>
    </dgm:pt>
    <dgm:pt modelId="{0E8CE1DC-983F-4CE2-8075-90EAC127F211}">
      <dgm:prSet/>
      <dgm:spPr/>
      <dgm:t>
        <a:bodyPr/>
        <a:lstStyle/>
        <a:p>
          <a:pPr rtl="0"/>
          <a:r>
            <a:rPr lang="en-GB" dirty="0">
              <a:latin typeface="Arial" panose="020B0604020202020204" pitchFamily="34" charset="0"/>
              <a:cs typeface="Arial" panose="020B0604020202020204" pitchFamily="34" charset="0"/>
            </a:rPr>
            <a:t>Narrow down participants (minimum 5 qualified candidates)</a:t>
          </a:r>
        </a:p>
      </dgm:t>
    </dgm:pt>
    <dgm:pt modelId="{471FD4E1-4D70-4354-9995-6C3010BAF94A}" type="parTrans" cxnId="{E620B116-2DD3-4360-848D-60B3C24D21C7}">
      <dgm:prSet/>
      <dgm:spPr/>
      <dgm:t>
        <a:bodyPr/>
        <a:lstStyle/>
        <a:p>
          <a:endParaRPr lang="en-GB"/>
        </a:p>
      </dgm:t>
    </dgm:pt>
    <dgm:pt modelId="{114F5308-0D86-4995-858B-E888C1D21EA3}" type="sibTrans" cxnId="{E620B116-2DD3-4360-848D-60B3C24D21C7}">
      <dgm:prSet/>
      <dgm:spPr/>
      <dgm:t>
        <a:bodyPr/>
        <a:lstStyle/>
        <a:p>
          <a:endParaRPr lang="en-GB"/>
        </a:p>
      </dgm:t>
    </dgm:pt>
    <dgm:pt modelId="{73ECD10B-9DA7-430B-8906-9BAFEA336603}" type="pres">
      <dgm:prSet presAssocID="{DBD081C7-B743-4632-AF31-47F93DE885B6}" presName="Name0" presStyleCnt="0">
        <dgm:presLayoutVars>
          <dgm:dir/>
          <dgm:resizeHandles val="exact"/>
        </dgm:presLayoutVars>
      </dgm:prSet>
      <dgm:spPr/>
    </dgm:pt>
    <dgm:pt modelId="{66265354-C67E-425D-B390-60C0BFCDF2F1}" type="pres">
      <dgm:prSet presAssocID="{3F1B0645-DE9B-4437-BD99-A81B2A016F53}" presName="node" presStyleLbl="node1" presStyleIdx="0" presStyleCnt="4">
        <dgm:presLayoutVars>
          <dgm:bulletEnabled val="1"/>
        </dgm:presLayoutVars>
      </dgm:prSet>
      <dgm:spPr/>
    </dgm:pt>
    <dgm:pt modelId="{470267AD-0B05-495E-B55E-C46AAE2D06FC}" type="pres">
      <dgm:prSet presAssocID="{81D83DFA-5446-48F8-A481-2925D0681AB1}" presName="sibTrans" presStyleLbl="sibTrans1D1" presStyleIdx="0" presStyleCnt="3"/>
      <dgm:spPr/>
    </dgm:pt>
    <dgm:pt modelId="{3FE7E251-C5E5-48E9-BC09-990AFA96304F}" type="pres">
      <dgm:prSet presAssocID="{81D83DFA-5446-48F8-A481-2925D0681AB1}" presName="connectorText" presStyleLbl="sibTrans1D1" presStyleIdx="0" presStyleCnt="3"/>
      <dgm:spPr/>
    </dgm:pt>
    <dgm:pt modelId="{0DA73100-642B-4A52-9C56-D6AEE9A10DBF}" type="pres">
      <dgm:prSet presAssocID="{FD7084EE-5A32-490E-8C11-BB9E3E187E6F}" presName="node" presStyleLbl="node1" presStyleIdx="1" presStyleCnt="4">
        <dgm:presLayoutVars>
          <dgm:bulletEnabled val="1"/>
        </dgm:presLayoutVars>
      </dgm:prSet>
      <dgm:spPr/>
    </dgm:pt>
    <dgm:pt modelId="{53343B90-8EC4-43E3-B4E3-F802CC9B1AB8}" type="pres">
      <dgm:prSet presAssocID="{9AAC6581-D013-494B-915D-EB9C723E7DC0}" presName="sibTrans" presStyleLbl="sibTrans1D1" presStyleIdx="1" presStyleCnt="3"/>
      <dgm:spPr/>
    </dgm:pt>
    <dgm:pt modelId="{41B079FC-CEA9-4D5F-96CD-E3EA6A385F25}" type="pres">
      <dgm:prSet presAssocID="{9AAC6581-D013-494B-915D-EB9C723E7DC0}" presName="connectorText" presStyleLbl="sibTrans1D1" presStyleIdx="1" presStyleCnt="3"/>
      <dgm:spPr/>
    </dgm:pt>
    <dgm:pt modelId="{04CEB64C-692A-4182-BEBB-2F4303B80CDE}" type="pres">
      <dgm:prSet presAssocID="{0E8CE1DC-983F-4CE2-8075-90EAC127F211}" presName="node" presStyleLbl="node1" presStyleIdx="2" presStyleCnt="4">
        <dgm:presLayoutVars>
          <dgm:bulletEnabled val="1"/>
        </dgm:presLayoutVars>
      </dgm:prSet>
      <dgm:spPr/>
    </dgm:pt>
    <dgm:pt modelId="{3EFA2C7A-D60B-470B-8B21-4066D7902556}" type="pres">
      <dgm:prSet presAssocID="{114F5308-0D86-4995-858B-E888C1D21EA3}" presName="sibTrans" presStyleLbl="sibTrans1D1" presStyleIdx="2" presStyleCnt="3"/>
      <dgm:spPr/>
    </dgm:pt>
    <dgm:pt modelId="{AB03B6AB-EA84-47E1-85C9-4AF2AE65CF00}" type="pres">
      <dgm:prSet presAssocID="{114F5308-0D86-4995-858B-E888C1D21EA3}" presName="connectorText" presStyleLbl="sibTrans1D1" presStyleIdx="2" presStyleCnt="3"/>
      <dgm:spPr/>
    </dgm:pt>
    <dgm:pt modelId="{1B9A3495-EFA0-4CF8-8F31-F2AE284BAF95}" type="pres">
      <dgm:prSet presAssocID="{83585573-95B2-4895-ADDA-8801E5528451}" presName="node" presStyleLbl="node1" presStyleIdx="3" presStyleCnt="4" custScaleX="117911" custScaleY="137097" custLinFactX="100000" custLinFactNeighborX="145986" custLinFactNeighborY="4694">
        <dgm:presLayoutVars>
          <dgm:bulletEnabled val="1"/>
        </dgm:presLayoutVars>
      </dgm:prSet>
      <dgm:spPr/>
    </dgm:pt>
  </dgm:ptLst>
  <dgm:cxnLst>
    <dgm:cxn modelId="{E620B116-2DD3-4360-848D-60B3C24D21C7}" srcId="{DBD081C7-B743-4632-AF31-47F93DE885B6}" destId="{0E8CE1DC-983F-4CE2-8075-90EAC127F211}" srcOrd="2" destOrd="0" parTransId="{471FD4E1-4D70-4354-9995-6C3010BAF94A}" sibTransId="{114F5308-0D86-4995-858B-E888C1D21EA3}"/>
    <dgm:cxn modelId="{8348411C-227A-4BA9-B81D-5F990A2872E1}" type="presOf" srcId="{0E8CE1DC-983F-4CE2-8075-90EAC127F211}" destId="{04CEB64C-692A-4182-BEBB-2F4303B80CDE}" srcOrd="0" destOrd="0" presId="urn:microsoft.com/office/officeart/2005/8/layout/bProcess3"/>
    <dgm:cxn modelId="{5F62FE30-325D-413A-95BD-F298E35745A3}" type="presOf" srcId="{81D83DFA-5446-48F8-A481-2925D0681AB1}" destId="{470267AD-0B05-495E-B55E-C46AAE2D06FC}" srcOrd="0" destOrd="0" presId="urn:microsoft.com/office/officeart/2005/8/layout/bProcess3"/>
    <dgm:cxn modelId="{06545537-C376-44C0-BE05-D566B8D04816}" type="presOf" srcId="{81D83DFA-5446-48F8-A481-2925D0681AB1}" destId="{3FE7E251-C5E5-48E9-BC09-990AFA96304F}" srcOrd="1" destOrd="0" presId="urn:microsoft.com/office/officeart/2005/8/layout/bProcess3"/>
    <dgm:cxn modelId="{65E38840-BDDA-4BFD-8065-A38E214A2EDA}" type="presOf" srcId="{83585573-95B2-4895-ADDA-8801E5528451}" destId="{1B9A3495-EFA0-4CF8-8F31-F2AE284BAF95}" srcOrd="0" destOrd="0" presId="urn:microsoft.com/office/officeart/2005/8/layout/bProcess3"/>
    <dgm:cxn modelId="{8706F660-A5E5-4A1C-9F92-283E74ED8332}" type="presOf" srcId="{DBD081C7-B743-4632-AF31-47F93DE885B6}" destId="{73ECD10B-9DA7-430B-8906-9BAFEA336603}" srcOrd="0" destOrd="0" presId="urn:microsoft.com/office/officeart/2005/8/layout/bProcess3"/>
    <dgm:cxn modelId="{22655863-7AD4-40AB-A554-0F08D2B706DF}" srcId="{DBD081C7-B743-4632-AF31-47F93DE885B6}" destId="{83585573-95B2-4895-ADDA-8801E5528451}" srcOrd="3" destOrd="0" parTransId="{8009DB00-A97E-43A6-9109-EF4C9E86521E}" sibTransId="{BB481BC9-5F27-48F3-9818-774A0C2250E6}"/>
    <dgm:cxn modelId="{66D7AD68-0A59-43F9-94D8-CC0BC00F7599}" srcId="{DBD081C7-B743-4632-AF31-47F93DE885B6}" destId="{3F1B0645-DE9B-4437-BD99-A81B2A016F53}" srcOrd="0" destOrd="0" parTransId="{2D0A7C06-84D4-4409-952A-81E7D9F31AC9}" sibTransId="{81D83DFA-5446-48F8-A481-2925D0681AB1}"/>
    <dgm:cxn modelId="{AFAD15AE-5186-4117-B77D-8E407BFCA318}" type="presOf" srcId="{3F1B0645-DE9B-4437-BD99-A81B2A016F53}" destId="{66265354-C67E-425D-B390-60C0BFCDF2F1}" srcOrd="0" destOrd="0" presId="urn:microsoft.com/office/officeart/2005/8/layout/bProcess3"/>
    <dgm:cxn modelId="{51612EBC-5E41-4625-A065-D1D841F58102}" type="presOf" srcId="{9AAC6581-D013-494B-915D-EB9C723E7DC0}" destId="{53343B90-8EC4-43E3-B4E3-F802CC9B1AB8}" srcOrd="0" destOrd="0" presId="urn:microsoft.com/office/officeart/2005/8/layout/bProcess3"/>
    <dgm:cxn modelId="{B3E8B5C1-2B42-47E7-9BAC-07F780C48114}" type="presOf" srcId="{114F5308-0D86-4995-858B-E888C1D21EA3}" destId="{AB03B6AB-EA84-47E1-85C9-4AF2AE65CF00}" srcOrd="1" destOrd="0" presId="urn:microsoft.com/office/officeart/2005/8/layout/bProcess3"/>
    <dgm:cxn modelId="{46AF29C6-2065-4C7A-8E06-F0304CAB75CC}" type="presOf" srcId="{114F5308-0D86-4995-858B-E888C1D21EA3}" destId="{3EFA2C7A-D60B-470B-8B21-4066D7902556}" srcOrd="0" destOrd="0" presId="urn:microsoft.com/office/officeart/2005/8/layout/bProcess3"/>
    <dgm:cxn modelId="{409926D4-8500-4996-AF99-A4DA5F778D3D}" type="presOf" srcId="{FD7084EE-5A32-490E-8C11-BB9E3E187E6F}" destId="{0DA73100-642B-4A52-9C56-D6AEE9A10DBF}" srcOrd="0" destOrd="0" presId="urn:microsoft.com/office/officeart/2005/8/layout/bProcess3"/>
    <dgm:cxn modelId="{19329CF2-E783-4ABF-BD64-F0EE55B1B2D6}" srcId="{DBD081C7-B743-4632-AF31-47F93DE885B6}" destId="{FD7084EE-5A32-490E-8C11-BB9E3E187E6F}" srcOrd="1" destOrd="0" parTransId="{798C53CB-86AB-4474-9CE6-59359F50403D}" sibTransId="{9AAC6581-D013-494B-915D-EB9C723E7DC0}"/>
    <dgm:cxn modelId="{20E80EFF-1E51-4588-A637-2551B8649E49}" type="presOf" srcId="{9AAC6581-D013-494B-915D-EB9C723E7DC0}" destId="{41B079FC-CEA9-4D5F-96CD-E3EA6A385F25}" srcOrd="1" destOrd="0" presId="urn:microsoft.com/office/officeart/2005/8/layout/bProcess3"/>
    <dgm:cxn modelId="{2DB8F190-21A3-45D9-A539-F27D9862FE6E}" type="presParOf" srcId="{73ECD10B-9DA7-430B-8906-9BAFEA336603}" destId="{66265354-C67E-425D-B390-60C0BFCDF2F1}" srcOrd="0" destOrd="0" presId="urn:microsoft.com/office/officeart/2005/8/layout/bProcess3"/>
    <dgm:cxn modelId="{C623F06E-61D9-4D59-90C5-C1F3F4D0842D}" type="presParOf" srcId="{73ECD10B-9DA7-430B-8906-9BAFEA336603}" destId="{470267AD-0B05-495E-B55E-C46AAE2D06FC}" srcOrd="1" destOrd="0" presId="urn:microsoft.com/office/officeart/2005/8/layout/bProcess3"/>
    <dgm:cxn modelId="{E74B5196-F3EB-4201-935E-A1690DCAB3E6}" type="presParOf" srcId="{470267AD-0B05-495E-B55E-C46AAE2D06FC}" destId="{3FE7E251-C5E5-48E9-BC09-990AFA96304F}" srcOrd="0" destOrd="0" presId="urn:microsoft.com/office/officeart/2005/8/layout/bProcess3"/>
    <dgm:cxn modelId="{55C52DAA-4BC3-4F9E-A97F-2C01CFF02DA2}" type="presParOf" srcId="{73ECD10B-9DA7-430B-8906-9BAFEA336603}" destId="{0DA73100-642B-4A52-9C56-D6AEE9A10DBF}" srcOrd="2" destOrd="0" presId="urn:microsoft.com/office/officeart/2005/8/layout/bProcess3"/>
    <dgm:cxn modelId="{3C8629AE-6646-4884-AFE9-CC2AEB35BAC9}" type="presParOf" srcId="{73ECD10B-9DA7-430B-8906-9BAFEA336603}" destId="{53343B90-8EC4-43E3-B4E3-F802CC9B1AB8}" srcOrd="3" destOrd="0" presId="urn:microsoft.com/office/officeart/2005/8/layout/bProcess3"/>
    <dgm:cxn modelId="{161D06BB-F61F-4A5A-9958-54EBE5177A9F}" type="presParOf" srcId="{53343B90-8EC4-43E3-B4E3-F802CC9B1AB8}" destId="{41B079FC-CEA9-4D5F-96CD-E3EA6A385F25}" srcOrd="0" destOrd="0" presId="urn:microsoft.com/office/officeart/2005/8/layout/bProcess3"/>
    <dgm:cxn modelId="{564CC35C-92F7-490B-99C0-ACB4FB1CA7F6}" type="presParOf" srcId="{73ECD10B-9DA7-430B-8906-9BAFEA336603}" destId="{04CEB64C-692A-4182-BEBB-2F4303B80CDE}" srcOrd="4" destOrd="0" presId="urn:microsoft.com/office/officeart/2005/8/layout/bProcess3"/>
    <dgm:cxn modelId="{266E190D-CA99-4B88-9359-8428D3378566}" type="presParOf" srcId="{73ECD10B-9DA7-430B-8906-9BAFEA336603}" destId="{3EFA2C7A-D60B-470B-8B21-4066D7902556}" srcOrd="5" destOrd="0" presId="urn:microsoft.com/office/officeart/2005/8/layout/bProcess3"/>
    <dgm:cxn modelId="{06AE50B3-CF63-4B94-B0EE-6D2DE20CD894}" type="presParOf" srcId="{3EFA2C7A-D60B-470B-8B21-4066D7902556}" destId="{AB03B6AB-EA84-47E1-85C9-4AF2AE65CF00}" srcOrd="0" destOrd="0" presId="urn:microsoft.com/office/officeart/2005/8/layout/bProcess3"/>
    <dgm:cxn modelId="{35A47258-558C-4789-82F9-0FDB5B7228D8}" type="presParOf" srcId="{73ECD10B-9DA7-430B-8906-9BAFEA336603}" destId="{1B9A3495-EFA0-4CF8-8F31-F2AE284BAF95}" srcOrd="6"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852A54-F8AB-46B1-83BA-40FEC7A60BD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27013ABD-52C0-4711-8599-DC5227915BEF}">
      <dgm:prSet/>
      <dgm:spPr/>
      <dgm:t>
        <a:bodyPr/>
        <a:lstStyle/>
        <a:p>
          <a:pPr rtl="0"/>
          <a:r>
            <a:rPr lang="en-GB" dirty="0">
              <a:latin typeface="Arial" panose="020B0604020202020204" pitchFamily="34" charset="0"/>
              <a:cs typeface="Arial" panose="020B0604020202020204" pitchFamily="34" charset="0"/>
            </a:rPr>
            <a:t>Competitive Procedure with Negotiation</a:t>
          </a:r>
        </a:p>
      </dgm:t>
    </dgm:pt>
    <dgm:pt modelId="{F776FE95-8053-4FBE-B9DD-99C38D1EA227}" type="parTrans" cxnId="{7550C0C4-482C-4DFA-8FE1-AEF6509ADE7E}">
      <dgm:prSet/>
      <dgm:spPr/>
      <dgm:t>
        <a:bodyPr/>
        <a:lstStyle/>
        <a:p>
          <a:endParaRPr lang="en-GB"/>
        </a:p>
      </dgm:t>
    </dgm:pt>
    <dgm:pt modelId="{6B0B1610-0B58-4A72-AEB3-19102E5EF697}" type="sibTrans" cxnId="{7550C0C4-482C-4DFA-8FE1-AEF6509ADE7E}">
      <dgm:prSet/>
      <dgm:spPr/>
      <dgm:t>
        <a:bodyPr/>
        <a:lstStyle/>
        <a:p>
          <a:endParaRPr lang="en-GB"/>
        </a:p>
      </dgm:t>
    </dgm:pt>
    <dgm:pt modelId="{C1C560B1-84F9-4232-BCC3-0578A7437C15}">
      <dgm:prSet/>
      <dgm:spPr/>
      <dgm:t>
        <a:bodyPr/>
        <a:lstStyle/>
        <a:p>
          <a:pPr rtl="0"/>
          <a:r>
            <a:rPr lang="en-GB" dirty="0">
              <a:latin typeface="Arial" panose="020B0604020202020204" pitchFamily="34" charset="0"/>
              <a:cs typeface="Arial" panose="020B0604020202020204" pitchFamily="34" charset="0"/>
            </a:rPr>
            <a:t>Competitive Dialogue</a:t>
          </a:r>
        </a:p>
      </dgm:t>
    </dgm:pt>
    <dgm:pt modelId="{8064976F-2C31-4E48-A220-799704841CBD}" type="parTrans" cxnId="{48112F1D-9C54-4A9C-A7B7-6051B63AC10D}">
      <dgm:prSet/>
      <dgm:spPr/>
      <dgm:t>
        <a:bodyPr/>
        <a:lstStyle/>
        <a:p>
          <a:endParaRPr lang="en-GB"/>
        </a:p>
      </dgm:t>
    </dgm:pt>
    <dgm:pt modelId="{CBEA2AFA-BD96-4D61-9DEE-3E81261F0C28}" type="sibTrans" cxnId="{48112F1D-9C54-4A9C-A7B7-6051B63AC10D}">
      <dgm:prSet/>
      <dgm:spPr/>
      <dgm:t>
        <a:bodyPr/>
        <a:lstStyle/>
        <a:p>
          <a:endParaRPr lang="en-GB"/>
        </a:p>
      </dgm:t>
    </dgm:pt>
    <dgm:pt modelId="{3D6CC9DC-100C-4F63-BCFF-48054B104474}">
      <dgm:prSet/>
      <dgm:spPr/>
      <dgm:t>
        <a:bodyPr/>
        <a:lstStyle/>
        <a:p>
          <a:pPr rtl="0"/>
          <a:r>
            <a:rPr lang="en-GB" dirty="0">
              <a:latin typeface="Arial" panose="020B0604020202020204" pitchFamily="34" charset="0"/>
              <a:cs typeface="Arial" panose="020B0604020202020204" pitchFamily="34" charset="0"/>
            </a:rPr>
            <a:t>Innovation Partnership</a:t>
          </a:r>
        </a:p>
      </dgm:t>
    </dgm:pt>
    <dgm:pt modelId="{FEE86A5F-7D53-4DBA-BDD2-06E232D56FBE}" type="parTrans" cxnId="{D84A1D8E-095E-47BE-BE3F-2650827F938D}">
      <dgm:prSet/>
      <dgm:spPr/>
      <dgm:t>
        <a:bodyPr/>
        <a:lstStyle/>
        <a:p>
          <a:endParaRPr lang="en-GB"/>
        </a:p>
      </dgm:t>
    </dgm:pt>
    <dgm:pt modelId="{BBFF5D15-0A2A-4D0A-A77E-BC592DD5D5C4}" type="sibTrans" cxnId="{D84A1D8E-095E-47BE-BE3F-2650827F938D}">
      <dgm:prSet/>
      <dgm:spPr/>
      <dgm:t>
        <a:bodyPr/>
        <a:lstStyle/>
        <a:p>
          <a:endParaRPr lang="en-GB"/>
        </a:p>
      </dgm:t>
    </dgm:pt>
    <dgm:pt modelId="{66873A24-A6EE-4CB3-B46C-B420190B0E00}">
      <dgm:prSet/>
      <dgm:spPr/>
      <dgm:t>
        <a:bodyPr/>
        <a:lstStyle/>
        <a:p>
          <a:pPr rtl="0"/>
          <a:r>
            <a:rPr lang="en-GB" dirty="0"/>
            <a:t>Negotiated Procedure without Prior Publication</a:t>
          </a:r>
        </a:p>
      </dgm:t>
    </dgm:pt>
    <dgm:pt modelId="{911062CF-B388-4E0A-A210-355DA6B1E864}" type="parTrans" cxnId="{630E23CF-6FE5-442F-8AF0-78AE48A14BD5}">
      <dgm:prSet/>
      <dgm:spPr/>
      <dgm:t>
        <a:bodyPr/>
        <a:lstStyle/>
        <a:p>
          <a:endParaRPr lang="en-GB"/>
        </a:p>
      </dgm:t>
    </dgm:pt>
    <dgm:pt modelId="{1C26D507-E837-42ED-8B45-0702A05F99D3}" type="sibTrans" cxnId="{630E23CF-6FE5-442F-8AF0-78AE48A14BD5}">
      <dgm:prSet/>
      <dgm:spPr/>
      <dgm:t>
        <a:bodyPr/>
        <a:lstStyle/>
        <a:p>
          <a:endParaRPr lang="en-GB"/>
        </a:p>
      </dgm:t>
    </dgm:pt>
    <dgm:pt modelId="{73B74D7F-9B06-4335-BF25-51492516FDCA}" type="pres">
      <dgm:prSet presAssocID="{4B852A54-F8AB-46B1-83BA-40FEC7A60BDC}" presName="diagram" presStyleCnt="0">
        <dgm:presLayoutVars>
          <dgm:dir/>
          <dgm:resizeHandles val="exact"/>
        </dgm:presLayoutVars>
      </dgm:prSet>
      <dgm:spPr/>
    </dgm:pt>
    <dgm:pt modelId="{E277D3B0-B059-4B3A-8AD2-9B7FB7FA19C1}" type="pres">
      <dgm:prSet presAssocID="{66873A24-A6EE-4CB3-B46C-B420190B0E00}" presName="node" presStyleLbl="node1" presStyleIdx="0" presStyleCnt="4">
        <dgm:presLayoutVars>
          <dgm:bulletEnabled val="1"/>
        </dgm:presLayoutVars>
      </dgm:prSet>
      <dgm:spPr/>
    </dgm:pt>
    <dgm:pt modelId="{022A34CA-9600-41E6-8479-5C78AC29E4A9}" type="pres">
      <dgm:prSet presAssocID="{1C26D507-E837-42ED-8B45-0702A05F99D3}" presName="sibTrans" presStyleCnt="0"/>
      <dgm:spPr/>
    </dgm:pt>
    <dgm:pt modelId="{E2B47ECB-7CF6-40F9-A1C6-AE3C32503BA1}" type="pres">
      <dgm:prSet presAssocID="{27013ABD-52C0-4711-8599-DC5227915BEF}" presName="node" presStyleLbl="node1" presStyleIdx="1" presStyleCnt="4">
        <dgm:presLayoutVars>
          <dgm:bulletEnabled val="1"/>
        </dgm:presLayoutVars>
      </dgm:prSet>
      <dgm:spPr/>
    </dgm:pt>
    <dgm:pt modelId="{DD40D355-9CDF-48BB-ADEB-5B67A794E93F}" type="pres">
      <dgm:prSet presAssocID="{6B0B1610-0B58-4A72-AEB3-19102E5EF697}" presName="sibTrans" presStyleCnt="0"/>
      <dgm:spPr/>
    </dgm:pt>
    <dgm:pt modelId="{BA45ED42-4CD3-4368-8AD1-17C6F5C076AA}" type="pres">
      <dgm:prSet presAssocID="{C1C560B1-84F9-4232-BCC3-0578A7437C15}" presName="node" presStyleLbl="node1" presStyleIdx="2" presStyleCnt="4">
        <dgm:presLayoutVars>
          <dgm:bulletEnabled val="1"/>
        </dgm:presLayoutVars>
      </dgm:prSet>
      <dgm:spPr/>
    </dgm:pt>
    <dgm:pt modelId="{581F2DE7-DC3A-4F58-A9E8-46CDEB1EF204}" type="pres">
      <dgm:prSet presAssocID="{CBEA2AFA-BD96-4D61-9DEE-3E81261F0C28}" presName="sibTrans" presStyleCnt="0"/>
      <dgm:spPr/>
    </dgm:pt>
    <dgm:pt modelId="{CCA9B064-6A36-4A98-AC14-02D7321AC1B1}" type="pres">
      <dgm:prSet presAssocID="{3D6CC9DC-100C-4F63-BCFF-48054B104474}" presName="node" presStyleLbl="node1" presStyleIdx="3" presStyleCnt="4">
        <dgm:presLayoutVars>
          <dgm:bulletEnabled val="1"/>
        </dgm:presLayoutVars>
      </dgm:prSet>
      <dgm:spPr/>
    </dgm:pt>
  </dgm:ptLst>
  <dgm:cxnLst>
    <dgm:cxn modelId="{48112F1D-9C54-4A9C-A7B7-6051B63AC10D}" srcId="{4B852A54-F8AB-46B1-83BA-40FEC7A60BDC}" destId="{C1C560B1-84F9-4232-BCC3-0578A7437C15}" srcOrd="2" destOrd="0" parTransId="{8064976F-2C31-4E48-A220-799704841CBD}" sibTransId="{CBEA2AFA-BD96-4D61-9DEE-3E81261F0C28}"/>
    <dgm:cxn modelId="{FF7DCD2B-2B40-49FC-89AA-459AD545C0E3}" type="presOf" srcId="{4B852A54-F8AB-46B1-83BA-40FEC7A60BDC}" destId="{73B74D7F-9B06-4335-BF25-51492516FDCA}" srcOrd="0" destOrd="0" presId="urn:microsoft.com/office/officeart/2005/8/layout/default"/>
    <dgm:cxn modelId="{69920B39-A797-4E2B-A785-FEA17E6766DC}" type="presOf" srcId="{3D6CC9DC-100C-4F63-BCFF-48054B104474}" destId="{CCA9B064-6A36-4A98-AC14-02D7321AC1B1}" srcOrd="0" destOrd="0" presId="urn:microsoft.com/office/officeart/2005/8/layout/default"/>
    <dgm:cxn modelId="{4DFA0E80-56D9-44F3-A834-EB0F59213510}" type="presOf" srcId="{27013ABD-52C0-4711-8599-DC5227915BEF}" destId="{E2B47ECB-7CF6-40F9-A1C6-AE3C32503BA1}" srcOrd="0" destOrd="0" presId="urn:microsoft.com/office/officeart/2005/8/layout/default"/>
    <dgm:cxn modelId="{D84A1D8E-095E-47BE-BE3F-2650827F938D}" srcId="{4B852A54-F8AB-46B1-83BA-40FEC7A60BDC}" destId="{3D6CC9DC-100C-4F63-BCFF-48054B104474}" srcOrd="3" destOrd="0" parTransId="{FEE86A5F-7D53-4DBA-BDD2-06E232D56FBE}" sibTransId="{BBFF5D15-0A2A-4D0A-A77E-BC592DD5D5C4}"/>
    <dgm:cxn modelId="{D75895B1-E5F1-4931-AAB8-64B93780D04F}" type="presOf" srcId="{C1C560B1-84F9-4232-BCC3-0578A7437C15}" destId="{BA45ED42-4CD3-4368-8AD1-17C6F5C076AA}" srcOrd="0" destOrd="0" presId="urn:microsoft.com/office/officeart/2005/8/layout/default"/>
    <dgm:cxn modelId="{2F1B58B2-FBAE-4A12-A8AF-37771ED7B534}" type="presOf" srcId="{66873A24-A6EE-4CB3-B46C-B420190B0E00}" destId="{E277D3B0-B059-4B3A-8AD2-9B7FB7FA19C1}" srcOrd="0" destOrd="0" presId="urn:microsoft.com/office/officeart/2005/8/layout/default"/>
    <dgm:cxn modelId="{7550C0C4-482C-4DFA-8FE1-AEF6509ADE7E}" srcId="{4B852A54-F8AB-46B1-83BA-40FEC7A60BDC}" destId="{27013ABD-52C0-4711-8599-DC5227915BEF}" srcOrd="1" destOrd="0" parTransId="{F776FE95-8053-4FBE-B9DD-99C38D1EA227}" sibTransId="{6B0B1610-0B58-4A72-AEB3-19102E5EF697}"/>
    <dgm:cxn modelId="{630E23CF-6FE5-442F-8AF0-78AE48A14BD5}" srcId="{4B852A54-F8AB-46B1-83BA-40FEC7A60BDC}" destId="{66873A24-A6EE-4CB3-B46C-B420190B0E00}" srcOrd="0" destOrd="0" parTransId="{911062CF-B388-4E0A-A210-355DA6B1E864}" sibTransId="{1C26D507-E837-42ED-8B45-0702A05F99D3}"/>
    <dgm:cxn modelId="{A996865E-DE3A-4369-A91F-7D41CACA5976}" type="presParOf" srcId="{73B74D7F-9B06-4335-BF25-51492516FDCA}" destId="{E277D3B0-B059-4B3A-8AD2-9B7FB7FA19C1}" srcOrd="0" destOrd="0" presId="urn:microsoft.com/office/officeart/2005/8/layout/default"/>
    <dgm:cxn modelId="{F06AA598-1A52-4E22-A1AF-6BB3E5965F43}" type="presParOf" srcId="{73B74D7F-9B06-4335-BF25-51492516FDCA}" destId="{022A34CA-9600-41E6-8479-5C78AC29E4A9}" srcOrd="1" destOrd="0" presId="urn:microsoft.com/office/officeart/2005/8/layout/default"/>
    <dgm:cxn modelId="{789118A5-D7A9-4353-8593-BCDBA1025AF4}" type="presParOf" srcId="{73B74D7F-9B06-4335-BF25-51492516FDCA}" destId="{E2B47ECB-7CF6-40F9-A1C6-AE3C32503BA1}" srcOrd="2" destOrd="0" presId="urn:microsoft.com/office/officeart/2005/8/layout/default"/>
    <dgm:cxn modelId="{6B09D6DE-D954-4010-AF8E-30492E3CD208}" type="presParOf" srcId="{73B74D7F-9B06-4335-BF25-51492516FDCA}" destId="{DD40D355-9CDF-48BB-ADEB-5B67A794E93F}" srcOrd="3" destOrd="0" presId="urn:microsoft.com/office/officeart/2005/8/layout/default"/>
    <dgm:cxn modelId="{35A62AFB-0922-4A01-9DCF-BA3F30DF5BCF}" type="presParOf" srcId="{73B74D7F-9B06-4335-BF25-51492516FDCA}" destId="{BA45ED42-4CD3-4368-8AD1-17C6F5C076AA}" srcOrd="4" destOrd="0" presId="urn:microsoft.com/office/officeart/2005/8/layout/default"/>
    <dgm:cxn modelId="{38CC1C03-729B-49B5-9B68-9913082D27AB}" type="presParOf" srcId="{73B74D7F-9B06-4335-BF25-51492516FDCA}" destId="{581F2DE7-DC3A-4F58-A9E8-46CDEB1EF204}" srcOrd="5" destOrd="0" presId="urn:microsoft.com/office/officeart/2005/8/layout/default"/>
    <dgm:cxn modelId="{906CFA0F-BE2D-4A85-BC36-9B864ADA7224}" type="presParOf" srcId="{73B74D7F-9B06-4335-BF25-51492516FDCA}" destId="{CCA9B064-6A36-4A98-AC14-02D7321AC1B1}"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B39CD-4B04-4029-A497-15947731BE65}">
      <dsp:nvSpPr>
        <dsp:cNvPr id="0" name=""/>
        <dsp:cNvSpPr/>
      </dsp:nvSpPr>
      <dsp:spPr>
        <a:xfrm>
          <a:off x="3535007" y="1708835"/>
          <a:ext cx="782484" cy="91440"/>
        </a:xfrm>
        <a:custGeom>
          <a:avLst/>
          <a:gdLst/>
          <a:ahLst/>
          <a:cxnLst/>
          <a:rect l="0" t="0" r="0" b="0"/>
          <a:pathLst>
            <a:path>
              <a:moveTo>
                <a:pt x="0" y="45720"/>
              </a:moveTo>
              <a:lnTo>
                <a:pt x="78248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905922" y="1750490"/>
        <a:ext cx="40654" cy="8130"/>
      </dsp:txXfrm>
    </dsp:sp>
    <dsp:sp modelId="{587535CB-7F7F-4F8B-BFF1-46E4DFE3E84D}">
      <dsp:nvSpPr>
        <dsp:cNvPr id="0" name=""/>
        <dsp:cNvSpPr/>
      </dsp:nvSpPr>
      <dsp:spPr>
        <a:xfrm>
          <a:off x="1655" y="694010"/>
          <a:ext cx="3535151" cy="21210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rtl="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Contract Notice—Procurement documents made available with notice</a:t>
          </a:r>
        </a:p>
      </dsp:txBody>
      <dsp:txXfrm>
        <a:off x="1655" y="694010"/>
        <a:ext cx="3535151" cy="2121090"/>
      </dsp:txXfrm>
    </dsp:sp>
    <dsp:sp modelId="{BCA31A0A-100A-4335-907C-D76D650A7D3A}">
      <dsp:nvSpPr>
        <dsp:cNvPr id="0" name=""/>
        <dsp:cNvSpPr/>
      </dsp:nvSpPr>
      <dsp:spPr>
        <a:xfrm>
          <a:off x="4349892" y="694010"/>
          <a:ext cx="3535151" cy="212109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rtl="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Any operator can submit—30 Days (w/ electronic submission, 35 w/o) from notice </a:t>
          </a:r>
        </a:p>
        <a:p>
          <a:pPr marL="0" lvl="0" indent="0" algn="ctr" defTabSz="800100" rtl="0">
            <a:lnSpc>
              <a:spcPct val="90000"/>
            </a:lnSpc>
            <a:spcBef>
              <a:spcPct val="0"/>
            </a:spcBef>
            <a:spcAft>
              <a:spcPct val="35000"/>
            </a:spcAft>
            <a:buNone/>
          </a:pPr>
          <a:endParaRPr lang="en-GB" sz="1800" kern="1200" dirty="0">
            <a:latin typeface="Arial" panose="020B0604020202020204" pitchFamily="34" charset="0"/>
            <a:cs typeface="Arial" panose="020B0604020202020204" pitchFamily="34" charset="0"/>
          </a:endParaRPr>
        </a:p>
        <a:p>
          <a:pPr marL="0" lvl="0" indent="0" algn="ctr" defTabSz="800100" rtl="0">
            <a:lnSpc>
              <a:spcPct val="90000"/>
            </a:lnSpc>
            <a:spcBef>
              <a:spcPct val="0"/>
            </a:spcBef>
            <a:spcAft>
              <a:spcPct val="35000"/>
            </a:spcAft>
            <a:buNone/>
          </a:pPr>
          <a:r>
            <a:rPr lang="en-GB" sz="1800" kern="1200" dirty="0">
              <a:latin typeface="Arial" panose="020B0604020202020204" pitchFamily="34" charset="0"/>
              <a:cs typeface="Arial" panose="020B0604020202020204" pitchFamily="34" charset="0"/>
            </a:rPr>
            <a:t>Reduced to 15 days if PIN used</a:t>
          </a:r>
        </a:p>
      </dsp:txBody>
      <dsp:txXfrm>
        <a:off x="4349892" y="694010"/>
        <a:ext cx="3535151" cy="21210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0267AD-0B05-495E-B55E-C46AAE2D06FC}">
      <dsp:nvSpPr>
        <dsp:cNvPr id="0" name=""/>
        <dsp:cNvSpPr/>
      </dsp:nvSpPr>
      <dsp:spPr>
        <a:xfrm>
          <a:off x="2309231" y="632019"/>
          <a:ext cx="486384" cy="91440"/>
        </a:xfrm>
        <a:custGeom>
          <a:avLst/>
          <a:gdLst/>
          <a:ahLst/>
          <a:cxnLst/>
          <a:rect l="0" t="0" r="0" b="0"/>
          <a:pathLst>
            <a:path>
              <a:moveTo>
                <a:pt x="0" y="45720"/>
              </a:moveTo>
              <a:lnTo>
                <a:pt x="48638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539498" y="675151"/>
        <a:ext cx="25849" cy="5174"/>
      </dsp:txXfrm>
    </dsp:sp>
    <dsp:sp modelId="{66265354-C67E-425D-B390-60C0BFCDF2F1}">
      <dsp:nvSpPr>
        <dsp:cNvPr id="0" name=""/>
        <dsp:cNvSpPr/>
      </dsp:nvSpPr>
      <dsp:spPr>
        <a:xfrm>
          <a:off x="63272" y="3411"/>
          <a:ext cx="2247758" cy="1348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rtl="0">
            <a:lnSpc>
              <a:spcPct val="90000"/>
            </a:lnSpc>
            <a:spcBef>
              <a:spcPct val="0"/>
            </a:spcBef>
            <a:spcAft>
              <a:spcPct val="35000"/>
            </a:spcAft>
            <a:buNone/>
          </a:pPr>
          <a:r>
            <a:rPr lang="en-GB" sz="1700" kern="1200" dirty="0">
              <a:latin typeface="Arial" panose="020B0604020202020204" pitchFamily="34" charset="0"/>
              <a:cs typeface="Arial" panose="020B0604020202020204" pitchFamily="34" charset="0"/>
            </a:rPr>
            <a:t>Call for Competition</a:t>
          </a:r>
        </a:p>
      </dsp:txBody>
      <dsp:txXfrm>
        <a:off x="63272" y="3411"/>
        <a:ext cx="2247758" cy="1348655"/>
      </dsp:txXfrm>
    </dsp:sp>
    <dsp:sp modelId="{53343B90-8EC4-43E3-B4E3-F802CC9B1AB8}">
      <dsp:nvSpPr>
        <dsp:cNvPr id="0" name=""/>
        <dsp:cNvSpPr/>
      </dsp:nvSpPr>
      <dsp:spPr>
        <a:xfrm>
          <a:off x="5073974" y="632019"/>
          <a:ext cx="486384" cy="91440"/>
        </a:xfrm>
        <a:custGeom>
          <a:avLst/>
          <a:gdLst/>
          <a:ahLst/>
          <a:cxnLst/>
          <a:rect l="0" t="0" r="0" b="0"/>
          <a:pathLst>
            <a:path>
              <a:moveTo>
                <a:pt x="0" y="45720"/>
              </a:moveTo>
              <a:lnTo>
                <a:pt x="48638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304241" y="675151"/>
        <a:ext cx="25849" cy="5174"/>
      </dsp:txXfrm>
    </dsp:sp>
    <dsp:sp modelId="{0DA73100-642B-4A52-9C56-D6AEE9A10DBF}">
      <dsp:nvSpPr>
        <dsp:cNvPr id="0" name=""/>
        <dsp:cNvSpPr/>
      </dsp:nvSpPr>
      <dsp:spPr>
        <a:xfrm>
          <a:off x="2828015" y="3411"/>
          <a:ext cx="2247758" cy="1348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rtl="0">
            <a:lnSpc>
              <a:spcPct val="90000"/>
            </a:lnSpc>
            <a:spcBef>
              <a:spcPct val="0"/>
            </a:spcBef>
            <a:spcAft>
              <a:spcPct val="35000"/>
            </a:spcAft>
            <a:buNone/>
          </a:pPr>
          <a:r>
            <a:rPr lang="en-GB" sz="1700" kern="1200" dirty="0">
              <a:latin typeface="Arial" panose="020B0604020202020204" pitchFamily="34" charset="0"/>
              <a:cs typeface="Arial" panose="020B0604020202020204" pitchFamily="34" charset="0"/>
            </a:rPr>
            <a:t>Request to participate with info for selection (30 days minimum) </a:t>
          </a:r>
        </a:p>
      </dsp:txBody>
      <dsp:txXfrm>
        <a:off x="2828015" y="3411"/>
        <a:ext cx="2247758" cy="1348655"/>
      </dsp:txXfrm>
    </dsp:sp>
    <dsp:sp modelId="{3EFA2C7A-D60B-470B-8B21-4066D7902556}">
      <dsp:nvSpPr>
        <dsp:cNvPr id="0" name=""/>
        <dsp:cNvSpPr/>
      </dsp:nvSpPr>
      <dsp:spPr>
        <a:xfrm>
          <a:off x="6578612" y="1350266"/>
          <a:ext cx="138025" cy="489796"/>
        </a:xfrm>
        <a:custGeom>
          <a:avLst/>
          <a:gdLst/>
          <a:ahLst/>
          <a:cxnLst/>
          <a:rect l="0" t="0" r="0" b="0"/>
          <a:pathLst>
            <a:path>
              <a:moveTo>
                <a:pt x="138025" y="0"/>
              </a:moveTo>
              <a:lnTo>
                <a:pt x="138025" y="261998"/>
              </a:lnTo>
              <a:lnTo>
                <a:pt x="0" y="261998"/>
              </a:lnTo>
              <a:lnTo>
                <a:pt x="0" y="489796"/>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6634165" y="1592577"/>
        <a:ext cx="26919" cy="5174"/>
      </dsp:txXfrm>
    </dsp:sp>
    <dsp:sp modelId="{04CEB64C-692A-4182-BEBB-2F4303B80CDE}">
      <dsp:nvSpPr>
        <dsp:cNvPr id="0" name=""/>
        <dsp:cNvSpPr/>
      </dsp:nvSpPr>
      <dsp:spPr>
        <a:xfrm>
          <a:off x="5592758" y="3411"/>
          <a:ext cx="2247758" cy="1348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rtl="0">
            <a:lnSpc>
              <a:spcPct val="90000"/>
            </a:lnSpc>
            <a:spcBef>
              <a:spcPct val="0"/>
            </a:spcBef>
            <a:spcAft>
              <a:spcPct val="35000"/>
            </a:spcAft>
            <a:buNone/>
          </a:pPr>
          <a:r>
            <a:rPr lang="en-GB" sz="1700" kern="1200" dirty="0">
              <a:latin typeface="Arial" panose="020B0604020202020204" pitchFamily="34" charset="0"/>
              <a:cs typeface="Arial" panose="020B0604020202020204" pitchFamily="34" charset="0"/>
            </a:rPr>
            <a:t>Narrow down participants (minimum 5 qualified candidates)</a:t>
          </a:r>
        </a:p>
      </dsp:txBody>
      <dsp:txXfrm>
        <a:off x="5592758" y="3411"/>
        <a:ext cx="2247758" cy="1348655"/>
      </dsp:txXfrm>
    </dsp:sp>
    <dsp:sp modelId="{1B9A3495-EFA0-4CF8-8F31-F2AE284BAF95}">
      <dsp:nvSpPr>
        <dsp:cNvPr id="0" name=""/>
        <dsp:cNvSpPr/>
      </dsp:nvSpPr>
      <dsp:spPr>
        <a:xfrm>
          <a:off x="5253435" y="1872463"/>
          <a:ext cx="2650354" cy="18489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rtl="0">
            <a:lnSpc>
              <a:spcPct val="90000"/>
            </a:lnSpc>
            <a:spcBef>
              <a:spcPct val="0"/>
            </a:spcBef>
            <a:spcAft>
              <a:spcPct val="35000"/>
            </a:spcAft>
            <a:buNone/>
          </a:pPr>
          <a:r>
            <a:rPr lang="en-GB" sz="1600" kern="1200" dirty="0">
              <a:latin typeface="Arial" panose="020B0604020202020204" pitchFamily="34" charset="0"/>
              <a:cs typeface="Arial" panose="020B0604020202020204" pitchFamily="34" charset="0"/>
            </a:rPr>
            <a:t>25 days for receipt of tenders (w/ electronic submission, 30 w/o)</a:t>
          </a:r>
        </a:p>
        <a:p>
          <a:pPr marL="0" lvl="0" indent="0" algn="ctr" defTabSz="711200" rtl="0">
            <a:lnSpc>
              <a:spcPct val="90000"/>
            </a:lnSpc>
            <a:spcBef>
              <a:spcPct val="0"/>
            </a:spcBef>
            <a:spcAft>
              <a:spcPct val="35000"/>
            </a:spcAft>
            <a:buNone/>
          </a:pPr>
          <a:r>
            <a:rPr lang="en-GB" sz="1600" kern="1200" dirty="0">
              <a:latin typeface="Arial" panose="020B0604020202020204" pitchFamily="34" charset="0"/>
              <a:cs typeface="Arial" panose="020B0604020202020204" pitchFamily="34" charset="0"/>
            </a:rPr>
            <a:t>Sub-Central Authorities: few as 10 days*</a:t>
          </a:r>
        </a:p>
      </dsp:txBody>
      <dsp:txXfrm>
        <a:off x="5253435" y="1872463"/>
        <a:ext cx="2650354" cy="18489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77D3B0-B059-4B3A-8AD2-9B7FB7FA19C1}">
      <dsp:nvSpPr>
        <dsp:cNvPr id="0" name=""/>
        <dsp:cNvSpPr/>
      </dsp:nvSpPr>
      <dsp:spPr>
        <a:xfrm>
          <a:off x="1311048" y="2231"/>
          <a:ext cx="2506953" cy="150417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GB" sz="2400" kern="1200" dirty="0"/>
            <a:t>Negotiated Procedure without Prior Publication</a:t>
          </a:r>
        </a:p>
      </dsp:txBody>
      <dsp:txXfrm>
        <a:off x="1311048" y="2231"/>
        <a:ext cx="2506953" cy="1504172"/>
      </dsp:txXfrm>
    </dsp:sp>
    <dsp:sp modelId="{E2B47ECB-7CF6-40F9-A1C6-AE3C32503BA1}">
      <dsp:nvSpPr>
        <dsp:cNvPr id="0" name=""/>
        <dsp:cNvSpPr/>
      </dsp:nvSpPr>
      <dsp:spPr>
        <a:xfrm>
          <a:off x="4068697" y="2231"/>
          <a:ext cx="2506953" cy="150417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GB" sz="2400" kern="1200" dirty="0">
              <a:latin typeface="Arial" panose="020B0604020202020204" pitchFamily="34" charset="0"/>
              <a:cs typeface="Arial" panose="020B0604020202020204" pitchFamily="34" charset="0"/>
            </a:rPr>
            <a:t>Competitive Procedure with Negotiation</a:t>
          </a:r>
        </a:p>
      </dsp:txBody>
      <dsp:txXfrm>
        <a:off x="4068697" y="2231"/>
        <a:ext cx="2506953" cy="1504172"/>
      </dsp:txXfrm>
    </dsp:sp>
    <dsp:sp modelId="{BA45ED42-4CD3-4368-8AD1-17C6F5C076AA}">
      <dsp:nvSpPr>
        <dsp:cNvPr id="0" name=""/>
        <dsp:cNvSpPr/>
      </dsp:nvSpPr>
      <dsp:spPr>
        <a:xfrm>
          <a:off x="1311048" y="1757099"/>
          <a:ext cx="2506953" cy="150417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GB" sz="2400" kern="1200" dirty="0">
              <a:latin typeface="Arial" panose="020B0604020202020204" pitchFamily="34" charset="0"/>
              <a:cs typeface="Arial" panose="020B0604020202020204" pitchFamily="34" charset="0"/>
            </a:rPr>
            <a:t>Competitive Dialogue</a:t>
          </a:r>
        </a:p>
      </dsp:txBody>
      <dsp:txXfrm>
        <a:off x="1311048" y="1757099"/>
        <a:ext cx="2506953" cy="1504172"/>
      </dsp:txXfrm>
    </dsp:sp>
    <dsp:sp modelId="{CCA9B064-6A36-4A98-AC14-02D7321AC1B1}">
      <dsp:nvSpPr>
        <dsp:cNvPr id="0" name=""/>
        <dsp:cNvSpPr/>
      </dsp:nvSpPr>
      <dsp:spPr>
        <a:xfrm>
          <a:off x="4068697" y="1757099"/>
          <a:ext cx="2506953" cy="150417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0">
            <a:lnSpc>
              <a:spcPct val="90000"/>
            </a:lnSpc>
            <a:spcBef>
              <a:spcPct val="0"/>
            </a:spcBef>
            <a:spcAft>
              <a:spcPct val="35000"/>
            </a:spcAft>
            <a:buNone/>
          </a:pPr>
          <a:r>
            <a:rPr lang="en-GB" sz="2400" kern="1200" dirty="0">
              <a:latin typeface="Arial" panose="020B0604020202020204" pitchFamily="34" charset="0"/>
              <a:cs typeface="Arial" panose="020B0604020202020204" pitchFamily="34" charset="0"/>
            </a:rPr>
            <a:t>Innovation Partnership</a:t>
          </a:r>
        </a:p>
      </dsp:txBody>
      <dsp:txXfrm>
        <a:off x="4068697" y="1757099"/>
        <a:ext cx="2506953" cy="1504172"/>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0E4B88E-0FA5-4168-B27A-9F546CA7FB7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135281ED-A8C3-40F5-A99A-A46CD8B4F1F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74513212-8045-4FCA-9D20-3A0FDF6ED543}" type="datetimeFigureOut">
              <a:rPr lang="en-GB"/>
              <a:pPr>
                <a:defRPr/>
              </a:pPr>
              <a:t>13/01/2026</a:t>
            </a:fld>
            <a:endParaRPr lang="en-GB"/>
          </a:p>
        </p:txBody>
      </p:sp>
      <p:sp>
        <p:nvSpPr>
          <p:cNvPr id="4" name="Slide Image Placeholder 3">
            <a:extLst>
              <a:ext uri="{FF2B5EF4-FFF2-40B4-BE49-F238E27FC236}">
                <a16:creationId xmlns:a16="http://schemas.microsoft.com/office/drawing/2014/main" id="{23251BB1-16E9-489A-9139-1DA008ED68B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FA88EF89-A88D-4D3C-9E2B-609F0BD1204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949EFAD2-F7CB-4FD6-B4D8-70765D1C126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9F1B8694-3184-43DE-8E6B-1AD1EE77C93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D0699C96-B00C-430B-A6C2-6565808D64E0}"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BBEAF20F-643F-484E-A06A-59660C6436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DE9BC846-13FC-426F-A5D3-42E00E774E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5124" name="Slide Number Placeholder 3">
            <a:extLst>
              <a:ext uri="{FF2B5EF4-FFF2-40B4-BE49-F238E27FC236}">
                <a16:creationId xmlns:a16="http://schemas.microsoft.com/office/drawing/2014/main" id="{DA2D6284-32DF-4468-8511-9FDC2C8525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928A59-1388-4A4C-AB07-28CEFA996A53}" type="slidenum">
              <a:rPr lang="en-GB" altLang="en-US" smtClean="0">
                <a:latin typeface="Calibri" panose="020F0502020204030204" pitchFamily="34" charset="0"/>
              </a:rPr>
              <a:pPr/>
              <a:t>1</a:t>
            </a:fld>
            <a:endParaRPr lang="en-GB"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E42DAFBE-3389-4FEA-8F59-D84071EDC0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9D00F357-1903-4C7A-A0A4-A688C82E2D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The total cost to purchase with a supplier must be considered not individual items or disaggregation of spend.</a:t>
            </a:r>
          </a:p>
        </p:txBody>
      </p:sp>
      <p:sp>
        <p:nvSpPr>
          <p:cNvPr id="24580" name="Slide Number Placeholder 3">
            <a:extLst>
              <a:ext uri="{FF2B5EF4-FFF2-40B4-BE49-F238E27FC236}">
                <a16:creationId xmlns:a16="http://schemas.microsoft.com/office/drawing/2014/main" id="{6610DB85-4778-4B08-8949-6ECEAB0A13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C45F05-16BE-4E2C-9363-98F70A7C0F13}" type="slidenum">
              <a:rPr lang="en-GB" altLang="en-US" smtClean="0">
                <a:latin typeface="Calibri" panose="020F0502020204030204" pitchFamily="34" charset="0"/>
              </a:rPr>
              <a:pPr/>
              <a:t>11</a:t>
            </a:fld>
            <a:endParaRPr lang="en-GB" altLang="en-US">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02553EE1-69DC-43B1-8502-1D73EFE6CF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536642EC-0F56-4977-B2F5-B440BE55CF5D}"/>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buFontTx/>
              <a:buChar char="•"/>
              <a:defRPr/>
            </a:pPr>
            <a:r>
              <a:rPr lang="en-GB" altLang="en-US" dirty="0"/>
              <a:t>If you have a requirement for over £3,000, the Procurement team advise that you consult the Frameworks Register in the first instance. As will be discussed later, a ‘Framework’ is an agreement with one or more suppliers for a specific requirement, in which ‘call off’ contracts or orders can be placed through. The Framework itself is not a contract, and the Frameworks Register, which details all the available Frameworks, is contained in the Procurement webpage. </a:t>
            </a:r>
          </a:p>
          <a:p>
            <a:pPr marL="171450" indent="-171450">
              <a:buFontTx/>
              <a:buChar char="•"/>
              <a:defRPr/>
            </a:pPr>
            <a:endParaRPr lang="en-GB" altLang="en-US" dirty="0"/>
          </a:p>
          <a:p>
            <a:pPr marL="171450" indent="-171450">
              <a:buFontTx/>
              <a:buChar char="•"/>
              <a:defRPr/>
            </a:pPr>
            <a:r>
              <a:rPr lang="en-GB" altLang="en-US" dirty="0"/>
              <a:t>The benefits of using Frameworks include pre-agreement of the terms and conditions governing a call off order or contract, and pre-qualification of the suppliers listed that they have the correct capabilities and capacities for our requirement. </a:t>
            </a:r>
          </a:p>
          <a:p>
            <a:pPr>
              <a:defRPr/>
            </a:pPr>
            <a:endParaRPr lang="en-GB" altLang="en-US" dirty="0"/>
          </a:p>
        </p:txBody>
      </p:sp>
      <p:sp>
        <p:nvSpPr>
          <p:cNvPr id="26628" name="Slide Number Placeholder 3">
            <a:extLst>
              <a:ext uri="{FF2B5EF4-FFF2-40B4-BE49-F238E27FC236}">
                <a16:creationId xmlns:a16="http://schemas.microsoft.com/office/drawing/2014/main" id="{5E6A1939-CE01-440D-8B29-99808FBFE7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691609F-5520-4E55-A1AC-41BF36627DF0}" type="slidenum">
              <a:rPr lang="en-GB" altLang="en-US" smtClean="0">
                <a:latin typeface="Calibri" panose="020F0502020204030204" pitchFamily="34" charset="0"/>
              </a:rPr>
              <a:pPr/>
              <a:t>12</a:t>
            </a:fld>
            <a:endParaRPr lang="en-GB" altLang="en-US">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F2D24A1-B65B-4662-B594-747C498F5D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90C350E7-A747-4E6C-A9D8-C2BA516155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This slide details the value thresholds that apply for Goods &amp; Services. Please remember that any spend above £25k should be communicated to Procurement, who will conduct a tendering exercise with you in order to remain compliant with University governance. </a:t>
            </a:r>
          </a:p>
          <a:p>
            <a:endParaRPr lang="en-GB" altLang="en-US"/>
          </a:p>
          <a:p>
            <a:r>
              <a:rPr lang="en-GB" altLang="en-US"/>
              <a:t>As discussed, any spend for goods &amp; services above £50k, is classed as a ‘regulated procurement’, and Regulation is involved in how these funds are spent. </a:t>
            </a:r>
          </a:p>
        </p:txBody>
      </p:sp>
      <p:sp>
        <p:nvSpPr>
          <p:cNvPr id="28676" name="Slide Number Placeholder 3">
            <a:extLst>
              <a:ext uri="{FF2B5EF4-FFF2-40B4-BE49-F238E27FC236}">
                <a16:creationId xmlns:a16="http://schemas.microsoft.com/office/drawing/2014/main" id="{812F85F6-9179-49F8-B54E-ED633FA6CB4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B60F32C-F110-4BCB-A2BE-E6A1DFB2A5C4}" type="slidenum">
              <a:rPr lang="en-GB" altLang="en-US" smtClean="0">
                <a:latin typeface="Calibri" panose="020F0502020204030204" pitchFamily="34" charset="0"/>
              </a:rPr>
              <a:pPr/>
              <a:t>13</a:t>
            </a:fld>
            <a:endParaRPr lang="en-GB"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710BBAAA-2F3C-4F40-AE9C-ED67AC88AF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DC64CDA7-EB7E-4ADD-BC37-9F5526CE93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Similar thresholds apply for any works requirements, however you will note that the thresholds are a lot higher. In line with the previous guidance, the Procurement team should be contacted for any works requirements above £100k, and a requirement above £2m becomes a ‘regulated procurement’. </a:t>
            </a:r>
          </a:p>
          <a:p>
            <a:endParaRPr lang="en-GB" altLang="en-US"/>
          </a:p>
          <a:p>
            <a:r>
              <a:rPr lang="en-GB" altLang="en-US"/>
              <a:t>In both slides regarding the thresholds for goods, services, and works, the EU threshold values have been updated to reflect the current set values for EU tenders – which were adjusted and released in January 2018. </a:t>
            </a:r>
          </a:p>
        </p:txBody>
      </p:sp>
      <p:sp>
        <p:nvSpPr>
          <p:cNvPr id="30724" name="Slide Number Placeholder 3">
            <a:extLst>
              <a:ext uri="{FF2B5EF4-FFF2-40B4-BE49-F238E27FC236}">
                <a16:creationId xmlns:a16="http://schemas.microsoft.com/office/drawing/2014/main" id="{FB18362C-50A6-4415-9782-0AD766555C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A633FDD-F8D9-44BD-8712-963C3BC7271B}" type="slidenum">
              <a:rPr lang="en-GB" altLang="en-US" smtClean="0">
                <a:latin typeface="Calibri" panose="020F0502020204030204" pitchFamily="34" charset="0"/>
              </a:rPr>
              <a:pPr/>
              <a:t>14</a:t>
            </a:fld>
            <a:endParaRPr lang="en-GB" altLang="en-US">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B4594E2-60E2-444E-8DEE-4EE1932E8C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817B68DC-5A7A-4CF2-8FF1-8774954A912A}"/>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a:bodyPr>
          <a:lstStyle/>
          <a:p>
            <a:pPr>
              <a:defRPr/>
            </a:pPr>
            <a:r>
              <a:rPr lang="en-GB" altLang="en-US" dirty="0"/>
              <a:t>University contracts, set up with suppliers, fall within three different classes: </a:t>
            </a:r>
          </a:p>
          <a:p>
            <a:pPr>
              <a:defRPr/>
            </a:pPr>
            <a:endParaRPr lang="en-GB" altLang="en-US" dirty="0"/>
          </a:p>
          <a:p>
            <a:pPr>
              <a:defRPr/>
            </a:pPr>
            <a:r>
              <a:rPr lang="en-GB" altLang="en-US" b="1" dirty="0"/>
              <a:t>Class A contracts </a:t>
            </a:r>
            <a:r>
              <a:rPr lang="en-GB" altLang="en-US" dirty="0"/>
              <a:t>refer to nationwide requirements, and are usually instated by the Scottish Government or CCS. </a:t>
            </a:r>
          </a:p>
          <a:p>
            <a:pPr>
              <a:defRPr/>
            </a:pPr>
            <a:r>
              <a:rPr lang="en-GB" altLang="en-US" dirty="0"/>
              <a:t>Crown Commercial Services – Class A National requirements. </a:t>
            </a:r>
          </a:p>
          <a:p>
            <a:pPr>
              <a:defRPr/>
            </a:pPr>
            <a:r>
              <a:rPr lang="en-GB" altLang="en-US" dirty="0"/>
              <a:t>High Value and identified as a requirement Nationally.</a:t>
            </a:r>
          </a:p>
          <a:p>
            <a:pPr>
              <a:defRPr/>
            </a:pPr>
            <a:r>
              <a:rPr lang="en-GB" altLang="en-US" dirty="0"/>
              <a:t>Scottish Government - Class A - Country wide requirements.</a:t>
            </a:r>
          </a:p>
          <a:p>
            <a:pPr>
              <a:defRPr/>
            </a:pPr>
            <a:r>
              <a:rPr lang="en-GB" altLang="en-US" dirty="0"/>
              <a:t>High value used across the Country.  An example of a type of contract falling under Class A is the University’s water and water waste contract, which was set up by the Scottish Government. </a:t>
            </a:r>
          </a:p>
          <a:p>
            <a:pPr>
              <a:defRPr/>
            </a:pPr>
            <a:endParaRPr lang="en-GB" altLang="en-US" dirty="0"/>
          </a:p>
          <a:p>
            <a:pPr>
              <a:defRPr/>
            </a:pPr>
            <a:r>
              <a:rPr lang="en-GB" altLang="en-US" b="1" dirty="0"/>
              <a:t>Class B contracts </a:t>
            </a:r>
            <a:r>
              <a:rPr lang="en-GB" altLang="en-US" dirty="0"/>
              <a:t>will generally have been set up by</a:t>
            </a:r>
            <a:r>
              <a:rPr lang="en-GB" altLang="en-US" b="1" dirty="0"/>
              <a:t> c</a:t>
            </a:r>
            <a:r>
              <a:rPr lang="en-GB" altLang="en-US" dirty="0"/>
              <a:t>entres of expertise (APUC for HE/FE) – Class B – Country wide and APUC will promote partner organisation frameworks</a:t>
            </a:r>
          </a:p>
          <a:p>
            <a:pPr>
              <a:defRPr/>
            </a:pPr>
            <a:r>
              <a:rPr lang="en-GB" altLang="en-US" dirty="0"/>
              <a:t>e.g. SUPC, NWUC - Nationally with partners.</a:t>
            </a:r>
          </a:p>
          <a:p>
            <a:pPr>
              <a:defRPr/>
            </a:pPr>
            <a:endParaRPr lang="en-GB" altLang="en-US" dirty="0"/>
          </a:p>
          <a:p>
            <a:pPr>
              <a:defRPr/>
            </a:pPr>
            <a:r>
              <a:rPr lang="en-GB" altLang="en-US" b="1" dirty="0"/>
              <a:t>Class C contracts </a:t>
            </a:r>
            <a:r>
              <a:rPr lang="en-GB" altLang="en-US" dirty="0"/>
              <a:t>are contracts placed locally by the Procurement team for requirements solely related to the University – such as a works contract for a refurbishment or build of a University building. These will either be set up via a call off from a Framework, or a one off bespoke contract set up by the University Procurement Team. </a:t>
            </a:r>
            <a:endParaRPr lang="en-GB" altLang="en-US" b="1" dirty="0"/>
          </a:p>
        </p:txBody>
      </p:sp>
      <p:sp>
        <p:nvSpPr>
          <p:cNvPr id="32772" name="Slide Number Placeholder 3">
            <a:extLst>
              <a:ext uri="{FF2B5EF4-FFF2-40B4-BE49-F238E27FC236}">
                <a16:creationId xmlns:a16="http://schemas.microsoft.com/office/drawing/2014/main" id="{46B49685-77FB-477E-92EB-13A7BBD7DE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B4E1634-B36B-4148-AEC4-B2A06D29FEC9}" type="slidenum">
              <a:rPr lang="en-GB" altLang="en-US" smtClean="0">
                <a:latin typeface="Calibri" panose="020F0502020204030204" pitchFamily="34" charset="0"/>
              </a:rPr>
              <a:pPr/>
              <a:t>15</a:t>
            </a:fld>
            <a:endParaRPr lang="en-GB" altLang="en-US">
              <a:latin typeface="Calibri" panose="020F0502020204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461F3AC1-A558-49B1-B979-2D833230FD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D14C0C60-2657-41AA-A2DE-67BA604C26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Before we go any further, it is worth highlighting certain phrases commonly used when we speak about Procurement at the University, and exactly what these mean: </a:t>
            </a:r>
          </a:p>
          <a:p>
            <a:endParaRPr lang="en-GB" altLang="en-US"/>
          </a:p>
          <a:p>
            <a:r>
              <a:rPr lang="en-GB" altLang="en-US"/>
              <a:t>Frameworks </a:t>
            </a:r>
          </a:p>
          <a:p>
            <a:r>
              <a:rPr lang="en-GB" altLang="en-US"/>
              <a:t>In most cases a framework agreement itself is not a contract, but the procurement exercise to establish a framework agreement is subject to the public procurement rules.</a:t>
            </a:r>
          </a:p>
          <a:p>
            <a:endParaRPr lang="en-GB" altLang="en-US"/>
          </a:p>
          <a:p>
            <a:r>
              <a:rPr lang="en-GB" altLang="en-US"/>
              <a:t>Contracts</a:t>
            </a:r>
          </a:p>
          <a:p>
            <a:r>
              <a:rPr lang="en-GB" altLang="en-US"/>
              <a:t>A call off form a framework becomes a contract or a contract for defined ongoing supply can be created. Otherwise a contract is formed by approaching the market for goods, works or services. This may be dome through any of the approaches laid out. Open, quick quote or a negotiated (SSJ).</a:t>
            </a:r>
          </a:p>
          <a:p>
            <a:endParaRPr lang="en-GB" altLang="en-US"/>
          </a:p>
          <a:p>
            <a:r>
              <a:rPr lang="en-GB" altLang="en-US"/>
              <a:t>ESPD(S)</a:t>
            </a:r>
          </a:p>
          <a:p>
            <a:r>
              <a:rPr lang="en-GB" altLang="en-US"/>
              <a:t>This document is standard across Scotland. It requests information about the bidder, deals with mandatory exclusions such as grounds relating to criminal convictions, discretionary exclusions such as bankruptcy and selection critiera, looking at bidders financial status, technical and professional ability amongst others.</a:t>
            </a:r>
          </a:p>
          <a:p>
            <a:endParaRPr lang="en-GB" altLang="en-US"/>
          </a:p>
        </p:txBody>
      </p:sp>
      <p:sp>
        <p:nvSpPr>
          <p:cNvPr id="34820" name="Slide Number Placeholder 3">
            <a:extLst>
              <a:ext uri="{FF2B5EF4-FFF2-40B4-BE49-F238E27FC236}">
                <a16:creationId xmlns:a16="http://schemas.microsoft.com/office/drawing/2014/main" id="{C1A64C0B-ED0B-47DE-B4E4-987665394D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4974DD4-82A0-4C58-B7C3-04F4F0A433E6}" type="slidenum">
              <a:rPr lang="en-GB" altLang="en-US" smtClean="0">
                <a:latin typeface="Calibri" panose="020F0502020204030204" pitchFamily="34" charset="0"/>
              </a:rPr>
              <a:pPr/>
              <a:t>16</a:t>
            </a:fld>
            <a:endParaRPr lang="en-GB" altLang="en-US">
              <a:latin typeface="Calibri" panose="020F0502020204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47B817E6-CD68-4631-8BF7-67EBE536EC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FAD9B4C9-E5A0-4CF9-8701-E78716FFF3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The Procurement team will in conjunction with the department, faculty or service create a strategy in relation to your requirement. This strategy is to ensure full consideration is given at the outset to all relevant factors necessary for a successful contractual outcome.</a:t>
            </a:r>
          </a:p>
          <a:p>
            <a:pPr eaLnBrk="1" hangingPunct="1">
              <a:spcBef>
                <a:spcPct val="0"/>
              </a:spcBef>
            </a:pPr>
            <a:endParaRPr lang="en-GB" altLang="en-US"/>
          </a:p>
          <a:p>
            <a:pPr eaLnBrk="1" hangingPunct="1">
              <a:spcBef>
                <a:spcPct val="0"/>
              </a:spcBef>
            </a:pPr>
            <a:r>
              <a:rPr lang="en-GB" altLang="en-US"/>
              <a:t>This will also include an options appraisal of the appropriate procurement route for the particular requirement.</a:t>
            </a:r>
          </a:p>
          <a:p>
            <a:pPr eaLnBrk="1" hangingPunct="1">
              <a:spcBef>
                <a:spcPct val="0"/>
              </a:spcBef>
            </a:pPr>
            <a:endParaRPr lang="en-GB" altLang="en-US"/>
          </a:p>
          <a:p>
            <a:pPr eaLnBrk="1" hangingPunct="1">
              <a:spcBef>
                <a:spcPct val="0"/>
              </a:spcBef>
            </a:pPr>
            <a:r>
              <a:rPr lang="en-GB" altLang="en-US"/>
              <a:t>The team will assist in the development of specification, however the main technical input is requirement from the department, faculty or service as we are not experts in your field.</a:t>
            </a:r>
          </a:p>
          <a:p>
            <a:pPr eaLnBrk="1" hangingPunct="1">
              <a:spcBef>
                <a:spcPct val="0"/>
              </a:spcBef>
            </a:pPr>
            <a:endParaRPr lang="en-GB" altLang="en-US"/>
          </a:p>
          <a:p>
            <a:pPr eaLnBrk="1" hangingPunct="1">
              <a:spcBef>
                <a:spcPct val="0"/>
              </a:spcBef>
            </a:pPr>
            <a:r>
              <a:rPr lang="en-GB" altLang="en-US"/>
              <a:t>It is likely that day to day CSM would be conducted by the contract owner with the department, faculty or service however formal CSM will be supported by the procurement team, through CSM meetings and balanced scorecards to ascertain performance levels.</a:t>
            </a:r>
          </a:p>
          <a:p>
            <a:pPr eaLnBrk="1" hangingPunct="1">
              <a:spcBef>
                <a:spcPct val="0"/>
              </a:spcBef>
            </a:pPr>
            <a:endParaRPr lang="en-GB" altLang="en-US"/>
          </a:p>
          <a:p>
            <a:pPr eaLnBrk="1" hangingPunct="1">
              <a:spcBef>
                <a:spcPct val="0"/>
              </a:spcBef>
            </a:pPr>
            <a:r>
              <a:rPr lang="en-GB" altLang="en-US"/>
              <a:t>Ultimately we are there to safeguard the University from breaches of Procurement Legislation.</a:t>
            </a:r>
          </a:p>
        </p:txBody>
      </p:sp>
      <p:sp>
        <p:nvSpPr>
          <p:cNvPr id="36868" name="Slide Number Placeholder 3">
            <a:extLst>
              <a:ext uri="{FF2B5EF4-FFF2-40B4-BE49-F238E27FC236}">
                <a16:creationId xmlns:a16="http://schemas.microsoft.com/office/drawing/2014/main" id="{C837D975-9E9B-4BFA-8B68-77DCD5C9B4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3A79882-4DF3-4B49-9196-B79F21401DD8}" type="slidenum">
              <a:rPr lang="en-GB" altLang="en-US" smtClean="0">
                <a:latin typeface="Calibri" panose="020F0502020204030204" pitchFamily="34" charset="0"/>
              </a:rPr>
              <a:pPr/>
              <a:t>17</a:t>
            </a:fld>
            <a:endParaRPr lang="en-GB" altLang="en-US">
              <a:latin typeface="Calibri" panose="020F0502020204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956109F3-FF7B-438B-AF82-7C232B6FEB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9AC1A7B1-1D52-4815-AE32-35DC427056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a:t>The value determines the obligations around legislation that are required and possibly the route to market.</a:t>
            </a:r>
          </a:p>
        </p:txBody>
      </p:sp>
      <p:sp>
        <p:nvSpPr>
          <p:cNvPr id="38916" name="Slide Number Placeholder 3">
            <a:extLst>
              <a:ext uri="{FF2B5EF4-FFF2-40B4-BE49-F238E27FC236}">
                <a16:creationId xmlns:a16="http://schemas.microsoft.com/office/drawing/2014/main" id="{B8C33E0C-99A9-43D5-8700-572ED42622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030459D-4E1F-4F7D-8E20-8330C4813BC9}" type="slidenum">
              <a:rPr lang="en-GB" altLang="en-US" smtClean="0">
                <a:latin typeface="Calibri" panose="020F0502020204030204" pitchFamily="34" charset="0"/>
              </a:rPr>
              <a:pPr/>
              <a:t>18</a:t>
            </a:fld>
            <a:endParaRPr lang="en-GB" altLang="en-US">
              <a:latin typeface="Calibri" panose="020F0502020204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FF58B2B0-51E6-4799-97CD-AD666427AF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183787CA-07F2-499C-B780-AC3F6F4E79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40964" name="Slide Number Placeholder 3">
            <a:extLst>
              <a:ext uri="{FF2B5EF4-FFF2-40B4-BE49-F238E27FC236}">
                <a16:creationId xmlns:a16="http://schemas.microsoft.com/office/drawing/2014/main" id="{9CCAD639-AC1C-44EA-8334-99C4061EE2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D4F4453-60C2-40FE-938A-2D310F97B389}" type="slidenum">
              <a:rPr lang="en-GB" altLang="en-US" smtClean="0">
                <a:latin typeface="Calibri" panose="020F0502020204030204" pitchFamily="34" charset="0"/>
              </a:rPr>
              <a:pPr/>
              <a:t>19</a:t>
            </a:fld>
            <a:endParaRPr lang="en-GB" altLang="en-US">
              <a:latin typeface="Calibri" panose="020F0502020204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478EC08D-9EAE-43BC-9CAC-CD7BAF3FB4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6C8BC114-3727-4DBC-AF96-A270EDACD4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Reform Act draws down rules for technical specifications and labels from EU</a:t>
            </a:r>
          </a:p>
          <a:p>
            <a:endParaRPr lang="en-US" altLang="en-US"/>
          </a:p>
          <a:p>
            <a:r>
              <a:rPr lang="en-US" altLang="en-US" b="1"/>
              <a:t>Tech Spec</a:t>
            </a:r>
          </a:p>
          <a:p>
            <a:r>
              <a:rPr lang="en-US" altLang="en-US"/>
              <a:t>Exceptional circumstances – then can use “or equivalent”.  Be prepared to explain why it was not possible to describe the product by ref to technical or performance characteristics</a:t>
            </a:r>
          </a:p>
          <a:p>
            <a:endParaRPr lang="en-US" altLang="en-US"/>
          </a:p>
          <a:p>
            <a:r>
              <a:rPr lang="en-US" altLang="en-US" b="1"/>
              <a:t>Technical Standards</a:t>
            </a:r>
          </a:p>
          <a:p>
            <a:r>
              <a:rPr lang="en-US" altLang="en-US"/>
              <a:t>Must follow this hierarchy and </a:t>
            </a:r>
          </a:p>
          <a:p>
            <a:endParaRPr lang="en-GB" altLang="en-US"/>
          </a:p>
        </p:txBody>
      </p:sp>
      <p:sp>
        <p:nvSpPr>
          <p:cNvPr id="43012" name="Slide Number Placeholder 3">
            <a:extLst>
              <a:ext uri="{FF2B5EF4-FFF2-40B4-BE49-F238E27FC236}">
                <a16:creationId xmlns:a16="http://schemas.microsoft.com/office/drawing/2014/main" id="{6131A016-5A23-46F8-9B89-4D9A3E4793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43E7EBE-3418-43E0-ADDB-0A9966CE3FB5}" type="slidenum">
              <a:rPr lang="en-GB" altLang="en-US" smtClean="0">
                <a:latin typeface="Calibri" panose="020F0502020204030204" pitchFamily="34" charset="0"/>
              </a:rPr>
              <a:pPr/>
              <a:t>20</a:t>
            </a:fld>
            <a:endParaRPr lang="en-GB"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4CEE2BE1-FBDB-487F-B464-4B2B94F7CBD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F6BBA213-AA2E-4A19-9A43-A00ADAA726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a:p>
            <a:pPr eaLnBrk="1" hangingPunct="1">
              <a:spcBef>
                <a:spcPct val="0"/>
              </a:spcBef>
            </a:pPr>
            <a:r>
              <a:rPr lang="en-GB" altLang="en-US"/>
              <a:t>Thank you for accessing the University’s Procurement Awareness training. This training is intended for all staff, and will be useful for all regardless of how often your role involves purchasing for the University. </a:t>
            </a:r>
          </a:p>
          <a:p>
            <a:pPr eaLnBrk="1" hangingPunct="1">
              <a:spcBef>
                <a:spcPct val="0"/>
              </a:spcBef>
            </a:pPr>
            <a:endParaRPr lang="en-GB" altLang="en-US" i="1"/>
          </a:p>
          <a:p>
            <a:pPr eaLnBrk="1" hangingPunct="1">
              <a:spcBef>
                <a:spcPct val="0"/>
              </a:spcBef>
            </a:pPr>
            <a:r>
              <a:rPr lang="en-GB" altLang="en-US"/>
              <a:t>This training has been issued by the central Procurement Team, who are here to help with any purchasing or procurement queries, regardless of the type of requirement or the value involved. We hope you find this training both relevant and useful.</a:t>
            </a:r>
          </a:p>
        </p:txBody>
      </p:sp>
      <p:sp>
        <p:nvSpPr>
          <p:cNvPr id="7172" name="Slide Number Placeholder 3">
            <a:extLst>
              <a:ext uri="{FF2B5EF4-FFF2-40B4-BE49-F238E27FC236}">
                <a16:creationId xmlns:a16="http://schemas.microsoft.com/office/drawing/2014/main" id="{AC641968-4BE5-47DF-8FE8-39716EDB6C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905F0D-464A-470F-9B76-64130A9E26C6}" type="slidenum">
              <a:rPr lang="en-GB" altLang="en-US" smtClean="0"/>
              <a:pPr>
                <a:spcBef>
                  <a:spcPct val="0"/>
                </a:spcBef>
              </a:pPr>
              <a:t>2</a:t>
            </a:fld>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BD9546EA-4E56-40C1-96C4-59ADE28ACC0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F7811542-EBC2-4CA2-8ED0-FE73C976ED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altLang="en-US" b="1"/>
              <a:t>As previously described, this table illustrates the roles/ responsibilities and level of input from the project team.</a:t>
            </a:r>
          </a:p>
        </p:txBody>
      </p:sp>
      <p:sp>
        <p:nvSpPr>
          <p:cNvPr id="45060" name="Slide Number Placeholder 3">
            <a:extLst>
              <a:ext uri="{FF2B5EF4-FFF2-40B4-BE49-F238E27FC236}">
                <a16:creationId xmlns:a16="http://schemas.microsoft.com/office/drawing/2014/main" id="{F410BF2D-4EE1-4205-A5DF-BE5F457D69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fld id="{1ED1C648-E18C-40FC-A8DA-8100D5407D96}" type="slidenum">
              <a:rPr lang="en-GB" altLang="en-US" smtClean="0">
                <a:latin typeface="Verdana" panose="020B0604030504040204" pitchFamily="34" charset="0"/>
                <a:ea typeface="ＭＳ Ｐゴシック" panose="020B0600070205080204" pitchFamily="34" charset="-128"/>
              </a:rPr>
              <a:pPr eaLnBrk="0" hangingPunct="0"/>
              <a:t>21</a:t>
            </a:fld>
            <a:endParaRPr lang="en-GB" altLang="en-US">
              <a:latin typeface="Verdana" panose="020B0604030504040204" pitchFamily="34" charset="0"/>
              <a:ea typeface="ＭＳ Ｐゴシック" panose="020B0600070205080204"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BA59B727-8A9E-4BBD-A90A-DD189BDAC3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E73AF9CD-6BE2-46F0-892C-E0B833F5D0B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b="1"/>
              <a:t>There is no big change with the open procedure, aside from timelines. This is the most common procedure in the EU, and allows any operator to compete for your business. The steps are relatively simple you announce your contract and bidders respond and submit a tender. Of course, all relevant procurement documents must be available when the contract notice is released.  The important thing to point out here, is that you have the ability to set the deadline at 30 days if you note in the contract notice that electronic submissions are being required of the candidates.   </a:t>
            </a:r>
          </a:p>
          <a:p>
            <a:endParaRPr lang="en-GB" altLang="en-US" b="1"/>
          </a:p>
          <a:p>
            <a:r>
              <a:rPr lang="en-GB" altLang="en-US" b="1"/>
              <a:t>Prior Information Notices, which we will cover later, can be used to drop a submission deadline to 15 days from the contract notice, if the PIN was released enough in advance and it contains all of the relevant information that would have appeared in the contract notice. </a:t>
            </a:r>
          </a:p>
          <a:p>
            <a:endParaRPr lang="en-GB" altLang="en-US" b="1"/>
          </a:p>
          <a:p>
            <a:endParaRPr lang="en-GB" altLang="en-US" b="1"/>
          </a:p>
        </p:txBody>
      </p:sp>
      <p:sp>
        <p:nvSpPr>
          <p:cNvPr id="47108" name="Slide Number Placeholder 3">
            <a:extLst>
              <a:ext uri="{FF2B5EF4-FFF2-40B4-BE49-F238E27FC236}">
                <a16:creationId xmlns:a16="http://schemas.microsoft.com/office/drawing/2014/main" id="{A5C7051A-1453-4F95-8F87-32FC1CDE1C8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72BA1A2-08C4-4757-B11E-C236DBF3EF6C}" type="slidenum">
              <a:rPr lang="en-GB" altLang="en-US" smtClean="0">
                <a:latin typeface="Calibri" panose="020F0502020204030204" pitchFamily="34" charset="0"/>
              </a:rPr>
              <a:pPr/>
              <a:t>22</a:t>
            </a:fld>
            <a:endParaRPr lang="en-GB" altLang="en-US">
              <a:latin typeface="Calibri" panose="020F0502020204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A36979DB-B573-4ACB-8FCD-A2406B5CCB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54B4127-9ACC-4CFD-BCCD-A7D806E7A2DC}"/>
              </a:ext>
            </a:extLst>
          </p:cNvPr>
          <p:cNvSpPr>
            <a:spLocks noGrp="1"/>
          </p:cNvSpPr>
          <p:nvPr>
            <p:ph type="body" idx="1"/>
          </p:nvPr>
        </p:nvSpPr>
        <p:spPr/>
        <p:txBody>
          <a:bodyPr>
            <a:normAutofit fontScale="92500" lnSpcReduction="20000"/>
          </a:bodyPr>
          <a:lstStyle/>
          <a:p>
            <a:pPr>
              <a:defRPr/>
            </a:pPr>
            <a:r>
              <a:rPr lang="en-GB" b="1" dirty="0"/>
              <a:t>In the Restricted procedure, you adopt selection and exclusion criteria to narrow down the candidate field. In certain crowded markets, this procedure can save a lot of time—and save you the trouble of evaluating tenders from unsuitable candidates. </a:t>
            </a:r>
          </a:p>
          <a:p>
            <a:pPr>
              <a:defRPr/>
            </a:pPr>
            <a:endParaRPr lang="en-GB" b="1" dirty="0"/>
          </a:p>
          <a:p>
            <a:pPr>
              <a:defRPr/>
            </a:pPr>
            <a:r>
              <a:rPr lang="en-GB" b="1" dirty="0"/>
              <a:t>30 days minimum to receive requests to participate from information to confirm interest (after PIN) or Notice sent.  Contracting authority may limit number of suitable candidates according to rules that we will cover later under selection. But after this process, authorities can set 25 days minimum for submission of tenders with option for electronic submission. IMPORTANT: for Sub-central authorities like HEFE, this can be reduced to a minimum of ten days by mutual agreement with all of the candidates (unclear whether mutual agreement is necessary at this point, but may be best practice) </a:t>
            </a:r>
          </a:p>
          <a:p>
            <a:pPr>
              <a:defRPr/>
            </a:pPr>
            <a:endParaRPr lang="en-GB" b="1" dirty="0"/>
          </a:p>
          <a:p>
            <a:pPr>
              <a:defRPr/>
            </a:pPr>
            <a:r>
              <a:rPr lang="en-GB" b="1" dirty="0"/>
              <a:t>This is sometimes a better option for more complex tender processes, where it can save you and the operators time, and ensure that you get the responses you are aiming for. </a:t>
            </a:r>
          </a:p>
          <a:p>
            <a:pPr>
              <a:defRPr/>
            </a:pPr>
            <a:endParaRPr lang="en-GB" b="1" dirty="0"/>
          </a:p>
          <a:p>
            <a:pPr>
              <a:defRPr/>
            </a:pPr>
            <a:r>
              <a:rPr lang="en-GB" b="1" dirty="0"/>
              <a:t>However, sometimes in the past, people also used this process when not all of the components of their procurement were ready—they could set out a general call to the market, and take time to prepare their specific tender documents. For better or for worse, this may no longer be an option, as according to Regulation 54 in the regulations, all of the procurement documents should be freely available on the internet with a link in the contract notice. If any items are considered confidential, they must be labelled as such in the contract notice, accompanied by instructions on how to access them. </a:t>
            </a:r>
          </a:p>
          <a:p>
            <a:pPr>
              <a:defRPr/>
            </a:pPr>
            <a:endParaRPr lang="en-GB" b="1" dirty="0"/>
          </a:p>
          <a:p>
            <a:pPr>
              <a:defRPr/>
            </a:pPr>
            <a:r>
              <a:rPr lang="en-GB" b="1" dirty="0"/>
              <a:t>There may be more reasons to have all of these documents prepared at early stages than in the past, as we will see in the case of the European Single Procurement document, making planning more important and the restricted procedure potentially less useful in certain cases than the open procedure where this extra time was beneficial. </a:t>
            </a:r>
          </a:p>
          <a:p>
            <a:pPr>
              <a:defRPr/>
            </a:pPr>
            <a:endParaRPr lang="en-GB" b="1" dirty="0"/>
          </a:p>
          <a:p>
            <a:pPr>
              <a:defRPr/>
            </a:pPr>
            <a:endParaRPr lang="en-GB" b="1" dirty="0"/>
          </a:p>
        </p:txBody>
      </p:sp>
      <p:sp>
        <p:nvSpPr>
          <p:cNvPr id="49156" name="Slide Number Placeholder 3">
            <a:extLst>
              <a:ext uri="{FF2B5EF4-FFF2-40B4-BE49-F238E27FC236}">
                <a16:creationId xmlns:a16="http://schemas.microsoft.com/office/drawing/2014/main" id="{81A59A49-DD06-44A5-AB1D-3CA043A2ED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A25EC49-1A61-4262-95A0-57433472A5FB}" type="slidenum">
              <a:rPr lang="en-GB" altLang="en-US" smtClean="0">
                <a:latin typeface="Calibri" panose="020F0502020204030204" pitchFamily="34" charset="0"/>
              </a:rPr>
              <a:pPr/>
              <a:t>23</a:t>
            </a:fld>
            <a:endParaRPr lang="en-GB" altLang="en-US">
              <a:latin typeface="Calibri" panose="020F0502020204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614E5626-DB55-4361-A0B2-8F3CAD6261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D10F5DBA-7118-4CC1-885E-FAAB4335BD3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b="1"/>
              <a:t>Here are the procedures that involve negotiation with markets. They are complicated, so we will try to run through the steps quickly to give you a broad idea of what’s going on here. We will then try to give some examples and then we can discuss the potential for their use with HEFE. </a:t>
            </a:r>
          </a:p>
          <a:p>
            <a:endParaRPr lang="en-GB" altLang="en-US" b="1"/>
          </a:p>
          <a:p>
            <a:r>
              <a:rPr lang="en-GB" altLang="en-US" b="1"/>
              <a:t>The main idea with all of these procedures is to include innovation and to get procurement outcomes that more closely suit your needs than what is currently on the market. They let you work with suppliers to develop more robust tender responses, or better specifications, depending on which you choose. The difference between them is the amount and kind of negotiation that is permitted.  With more complex procedures, the directives envision that they will be suited for infrastructure projects, major research initiatives, or projects that have mixed funding. </a:t>
            </a:r>
          </a:p>
        </p:txBody>
      </p:sp>
      <p:sp>
        <p:nvSpPr>
          <p:cNvPr id="51204" name="Slide Number Placeholder 3">
            <a:extLst>
              <a:ext uri="{FF2B5EF4-FFF2-40B4-BE49-F238E27FC236}">
                <a16:creationId xmlns:a16="http://schemas.microsoft.com/office/drawing/2014/main" id="{182BEC1D-DFC5-422E-8A6E-FDBB97DB26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F0C5D8F-5A7F-42F9-A168-707D761641F9}" type="slidenum">
              <a:rPr lang="en-GB" altLang="en-US" smtClean="0">
                <a:latin typeface="Calibri" panose="020F0502020204030204" pitchFamily="34" charset="0"/>
              </a:rPr>
              <a:pPr/>
              <a:t>24</a:t>
            </a:fld>
            <a:endParaRPr lang="en-GB" altLang="en-US">
              <a:latin typeface="Calibri" panose="020F0502020204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DB394260-B977-41FE-B9F8-4BB01CB6DA2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AAF6462C-5BE0-4E3E-A512-CEA3DBDB1D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This may be more commonly termed as an SSJ within the University however it signifies we are awarding a contract without competition.</a:t>
            </a:r>
          </a:p>
          <a:p>
            <a:endParaRPr lang="en-GB" altLang="en-US"/>
          </a:p>
          <a:p>
            <a:r>
              <a:rPr lang="en-GB" altLang="en-US"/>
              <a:t>Within the Procurement Contract Regulations, Section 33 details the potential situations where a requirement may be awarded without prior competition.</a:t>
            </a:r>
          </a:p>
        </p:txBody>
      </p:sp>
      <p:sp>
        <p:nvSpPr>
          <p:cNvPr id="53252" name="Slide Number Placeholder 3">
            <a:extLst>
              <a:ext uri="{FF2B5EF4-FFF2-40B4-BE49-F238E27FC236}">
                <a16:creationId xmlns:a16="http://schemas.microsoft.com/office/drawing/2014/main" id="{1B8A359F-992D-4B19-9599-14079ADA4A7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AAEEE8C-1563-4859-A1F4-7CB9CEEE7664}" type="slidenum">
              <a:rPr lang="en-GB" altLang="en-US" smtClean="0">
                <a:latin typeface="Calibri" panose="020F0502020204030204" pitchFamily="34" charset="0"/>
              </a:rPr>
              <a:pPr/>
              <a:t>25</a:t>
            </a:fld>
            <a:endParaRPr lang="en-GB" altLang="en-US">
              <a:latin typeface="Calibri" panose="020F0502020204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AE2AFD25-ACD0-4EB2-8A2E-27BADC6F60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D1F19A1E-600E-4E24-BA7B-71D7218CE9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An interesting point here is in relation to the point on repetition of similar works or services. This possibility must be included in the original advert to the market in the form of the Contract Notice, where this has not been done we can only rely on the regulations on variation of contracts which do not allow as much flexibility as this exemption.</a:t>
            </a:r>
          </a:p>
        </p:txBody>
      </p:sp>
      <p:sp>
        <p:nvSpPr>
          <p:cNvPr id="55300" name="Slide Number Placeholder 3">
            <a:extLst>
              <a:ext uri="{FF2B5EF4-FFF2-40B4-BE49-F238E27FC236}">
                <a16:creationId xmlns:a16="http://schemas.microsoft.com/office/drawing/2014/main" id="{B91660BD-A1AB-41A5-B74E-9CFFD5E7A6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E51498F-78DF-4E09-86F3-40B77502984D}" type="slidenum">
              <a:rPr lang="en-GB" altLang="en-US" smtClean="0">
                <a:latin typeface="Calibri" panose="020F0502020204030204" pitchFamily="34" charset="0"/>
              </a:rPr>
              <a:pPr/>
              <a:t>26</a:t>
            </a:fld>
            <a:endParaRPr lang="en-GB" altLang="en-US">
              <a:latin typeface="Calibri" panose="020F0502020204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C08A76D9-39AB-4CC9-8F76-50C13498D1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48F2B7C3-F89A-418B-8FCA-2B9501B736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All of these exemptions must be justified and this should be detailed within the SSJ form.</a:t>
            </a:r>
          </a:p>
        </p:txBody>
      </p:sp>
      <p:sp>
        <p:nvSpPr>
          <p:cNvPr id="57348" name="Slide Number Placeholder 3">
            <a:extLst>
              <a:ext uri="{FF2B5EF4-FFF2-40B4-BE49-F238E27FC236}">
                <a16:creationId xmlns:a16="http://schemas.microsoft.com/office/drawing/2014/main" id="{6DA187A0-5BF1-46AE-88C9-051C8BE367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3EEC027-6455-4F74-A2EC-9A7891F10FE0}" type="slidenum">
              <a:rPr lang="en-GB" altLang="en-US" smtClean="0">
                <a:latin typeface="Calibri" panose="020F0502020204030204" pitchFamily="34" charset="0"/>
              </a:rPr>
              <a:pPr/>
              <a:t>27</a:t>
            </a:fld>
            <a:endParaRPr lang="en-GB" altLang="en-US">
              <a:latin typeface="Calibri" panose="020F0502020204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7DA71B70-D522-4C64-8E82-D064FC4538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F9905E64-FA8F-4B53-9F24-3095C1DFD3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b="1"/>
              <a:t>As far as research exemptions, these have not changed and are very specific—certain research services, mostly science related and listed as CPV codes, are exempt if the benefits are shared or public, AND the activity is not solely financed by the authority in question. The short story is, if you want to use this, please seek legal advice!</a:t>
            </a:r>
          </a:p>
          <a:p>
            <a:endParaRPr lang="en-GB" altLang="en-US" b="1"/>
          </a:p>
          <a:p>
            <a:r>
              <a:rPr lang="en-GB" altLang="en-US" b="1"/>
              <a:t>Please be aware that external auditors may claim back funding where legislative requirements cannot be demonstrated as having been followed (and there are several examples where they have).</a:t>
            </a:r>
          </a:p>
          <a:p>
            <a:r>
              <a:rPr lang="en-GB" altLang="en-US" b="1"/>
              <a:t>Mainly in where EU funding is involved.</a:t>
            </a:r>
          </a:p>
        </p:txBody>
      </p:sp>
      <p:sp>
        <p:nvSpPr>
          <p:cNvPr id="59396" name="Slide Number Placeholder 3">
            <a:extLst>
              <a:ext uri="{FF2B5EF4-FFF2-40B4-BE49-F238E27FC236}">
                <a16:creationId xmlns:a16="http://schemas.microsoft.com/office/drawing/2014/main" id="{75B7A1CF-26BA-46C5-BBA1-6BD5D69983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59EF602-23A2-473E-A668-70CDBC96C13B}" type="slidenum">
              <a:rPr lang="en-GB" altLang="en-US" smtClean="0">
                <a:latin typeface="Calibri" panose="020F0502020204030204" pitchFamily="34" charset="0"/>
              </a:rPr>
              <a:pPr/>
              <a:t>28</a:t>
            </a:fld>
            <a:endParaRPr lang="en-GB" altLang="en-US">
              <a:latin typeface="Calibri" panose="020F0502020204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96CDB90E-498F-48D2-A704-38A9E366D52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90386D99-BBC4-4934-9B8E-3E35C60A0AF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61444" name="Slide Number Placeholder 3">
            <a:extLst>
              <a:ext uri="{FF2B5EF4-FFF2-40B4-BE49-F238E27FC236}">
                <a16:creationId xmlns:a16="http://schemas.microsoft.com/office/drawing/2014/main" id="{892B899C-B36E-476C-A265-E36F37B9F9B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69198B1-975F-4241-B0AD-1B791B6D9ACB}" type="slidenum">
              <a:rPr lang="en-GB" altLang="en-US" smtClean="0">
                <a:latin typeface="Calibri" panose="020F0502020204030204" pitchFamily="34" charset="0"/>
              </a:rPr>
              <a:pPr/>
              <a:t>29</a:t>
            </a:fld>
            <a:endParaRPr lang="en-GB" altLang="en-US">
              <a:latin typeface="Calibri" panose="020F0502020204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56CB850C-5F32-4279-86C1-97A8C1C849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5FEB697F-1DEB-450C-BF14-DDE887828B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Regulated procurements over £50k – means more transparency is required when the total value of a contract is over £50k. It is manadatory to use electronic tendering procedures and award notices must be published on the PCS portal. They must be added to a contract register.</a:t>
            </a:r>
          </a:p>
          <a:p>
            <a:r>
              <a:rPr lang="en-GB" altLang="en-US"/>
              <a:t>Difference for RC is award of negotiated contracts and direct calls offs from existing frameworks when spend is over £50k.</a:t>
            </a:r>
          </a:p>
        </p:txBody>
      </p:sp>
      <p:sp>
        <p:nvSpPr>
          <p:cNvPr id="63492" name="Slide Number Placeholder 3">
            <a:extLst>
              <a:ext uri="{FF2B5EF4-FFF2-40B4-BE49-F238E27FC236}">
                <a16:creationId xmlns:a16="http://schemas.microsoft.com/office/drawing/2014/main" id="{4033D73B-DCF8-415D-84E1-E9C8355208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B2B6E3-82FF-49A2-8EB8-93466905B495}" type="slidenum">
              <a:rPr lang="en-GB" altLang="en-US" smtClean="0"/>
              <a:pPr>
                <a:spcBef>
                  <a:spcPct val="0"/>
                </a:spcBef>
              </a:pPr>
              <a:t>30</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E9CF262-B864-464C-9BE9-946A124AB3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91112382-B0B9-4930-93B4-4A473C05CD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We will be covering a vast area, and the purpose of this training is intended to give all staff an overview of the University’s Procurement policies and processes, which are largely underpinned by Scottish and EU legislation. This slide provides an outline of what we will be covering in this training. </a:t>
            </a:r>
          </a:p>
        </p:txBody>
      </p:sp>
      <p:sp>
        <p:nvSpPr>
          <p:cNvPr id="9220" name="Slide Number Placeholder 3">
            <a:extLst>
              <a:ext uri="{FF2B5EF4-FFF2-40B4-BE49-F238E27FC236}">
                <a16:creationId xmlns:a16="http://schemas.microsoft.com/office/drawing/2014/main" id="{6E4D1BB2-3E46-4F74-ABB1-61D597C138D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3CD465D-A9D8-4E57-8E6D-DAE962B648EB}" type="slidenum">
              <a:rPr lang="en-GB" altLang="en-US" smtClean="0">
                <a:latin typeface="Calibri" panose="020F0502020204030204" pitchFamily="34" charset="0"/>
              </a:rPr>
              <a:pPr/>
              <a:t>3</a:t>
            </a:fld>
            <a:endParaRPr lang="en-GB" altLang="en-US">
              <a:latin typeface="Calibri" panose="020F0502020204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B0B26819-C01D-472D-A60C-0D054B14A7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8233832C-E9CE-4DCB-AB3D-012F0A50FB3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We have new processes to consider which are intended to be helpful and these will explored as requirements present themselves. Wher eit is consider a benefit to do so. Will touch onthese later.</a:t>
            </a:r>
          </a:p>
          <a:p>
            <a:r>
              <a:rPr lang="en-GB" altLang="en-US"/>
              <a:t>Social care and more specifically personal care falls under the new light regime which allows these contracts to be awarded without competition up to £589k</a:t>
            </a:r>
          </a:p>
          <a:p>
            <a:r>
              <a:rPr lang="en-GB" altLang="en-US"/>
              <a:t>New european single procurement document is a pre evaluation that the supplier will self declare and references or evidence will be requested after evaluation. It is still possible where justifiable to do so to request evidence at the beginning of a process if it would be detrimental to take all through evalaution.</a:t>
            </a:r>
          </a:p>
          <a:p>
            <a:r>
              <a:rPr lang="en-GB" altLang="en-US"/>
              <a:t>Excluded due to poor performance – this can be applied where robust contract management is in place and there is detail of failure and addressing the failure so not where the performance is considered poor without this detail. </a:t>
            </a:r>
          </a:p>
          <a:p>
            <a:r>
              <a:rPr lang="en-GB" altLang="en-US"/>
              <a:t>There must be a balance of proce and quality for all contracts.</a:t>
            </a:r>
          </a:p>
          <a:p>
            <a:r>
              <a:rPr lang="en-GB" altLang="en-US"/>
              <a:t>Procurement startegies must be published with an annual report </a:t>
            </a:r>
            <a:br>
              <a:rPr lang="en-GB" altLang="en-US"/>
            </a:br>
            <a:r>
              <a:rPr lang="en-GB" altLang="en-US"/>
              <a:t>(or refresh of the actions and statistics).</a:t>
            </a:r>
          </a:p>
        </p:txBody>
      </p:sp>
      <p:sp>
        <p:nvSpPr>
          <p:cNvPr id="65540" name="Slide Number Placeholder 3">
            <a:extLst>
              <a:ext uri="{FF2B5EF4-FFF2-40B4-BE49-F238E27FC236}">
                <a16:creationId xmlns:a16="http://schemas.microsoft.com/office/drawing/2014/main" id="{0656CB3E-33C8-40CE-A68E-2F7A3313EB2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FF3064-F355-4485-8C30-E1AEBB99AB5A}" type="slidenum">
              <a:rPr lang="en-GB" altLang="en-US" smtClean="0"/>
              <a:pPr>
                <a:spcBef>
                  <a:spcPct val="0"/>
                </a:spcBef>
              </a:pPr>
              <a:t>31</a:t>
            </a:fld>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3A955FBB-0E60-48FF-8565-2D5CBE6BDB1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7FCE263A-B057-4056-A300-C5288EA915A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It maybe that there is a valid reason to award with out competition however, mostly (with only a few exemptions) spend above £50k required an award notice to be published on PCS.</a:t>
            </a:r>
          </a:p>
          <a:p>
            <a:endParaRPr lang="en-GB" altLang="en-US"/>
          </a:p>
        </p:txBody>
      </p:sp>
      <p:sp>
        <p:nvSpPr>
          <p:cNvPr id="67588" name="Slide Number Placeholder 3">
            <a:extLst>
              <a:ext uri="{FF2B5EF4-FFF2-40B4-BE49-F238E27FC236}">
                <a16:creationId xmlns:a16="http://schemas.microsoft.com/office/drawing/2014/main" id="{9E02FAE8-AD60-4131-A94F-42DE53847F5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7A0412-1EB7-430A-BE7A-39E2C198AA88}" type="slidenum">
              <a:rPr lang="en-GB" altLang="en-US" smtClean="0">
                <a:latin typeface="Calibri" panose="020F0502020204030204" pitchFamily="34" charset="0"/>
              </a:rPr>
              <a:pPr/>
              <a:t>32</a:t>
            </a:fld>
            <a:endParaRPr lang="en-GB" altLang="en-US">
              <a:latin typeface="Calibri" panose="020F0502020204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CBA8AB9A-BBE1-460E-A549-501240B01CA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BA79BCBC-63B1-40FA-8501-5F677AF495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Community Benefits are related to targeted recruitment and training, support and development of supply chains in particular SME’s and are intended to improve the economic, social or environmental wellbeing of the contracting authorities area in a way additional to the main purpose of the contract in which the requirement is included.</a:t>
            </a:r>
          </a:p>
          <a:p>
            <a:endParaRPr lang="en-GB" altLang="en-US"/>
          </a:p>
          <a:p>
            <a:r>
              <a:rPr lang="en-GB" altLang="en-US"/>
              <a:t>The regulations state that contracts above £4m should be considered for CBs.</a:t>
            </a:r>
          </a:p>
          <a:p>
            <a:endParaRPr lang="en-GB" altLang="en-US"/>
          </a:p>
          <a:p>
            <a:r>
              <a:rPr lang="en-GB" altLang="en-US"/>
              <a:t>Community Benefits Strategy is under consideration</a:t>
            </a:r>
          </a:p>
          <a:p>
            <a:endParaRPr lang="en-GB" altLang="en-US"/>
          </a:p>
          <a:p>
            <a:r>
              <a:rPr lang="en-GB" altLang="en-US"/>
              <a:t>An example of Community Benefits in action is the contract for the District Energy Network or more commonly referenced as the CHP (Combined Heat and Power). Through the award of this contract numerous community benefits have been achieved such as the employment of apprentices, paid work placements, undergraduate/ graduate internship, engagement with community groups, inclusion of local SME’s and sponsoring sustainability events.</a:t>
            </a:r>
          </a:p>
        </p:txBody>
      </p:sp>
      <p:sp>
        <p:nvSpPr>
          <p:cNvPr id="69636" name="Slide Number Placeholder 3">
            <a:extLst>
              <a:ext uri="{FF2B5EF4-FFF2-40B4-BE49-F238E27FC236}">
                <a16:creationId xmlns:a16="http://schemas.microsoft.com/office/drawing/2014/main" id="{CD30190A-E3C8-4D3B-8F88-68E07CCACC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8268B26-030E-478C-B084-89B02362E6E9}" type="slidenum">
              <a:rPr lang="en-GB" altLang="en-US" smtClean="0"/>
              <a:pPr>
                <a:spcBef>
                  <a:spcPct val="0"/>
                </a:spcBef>
              </a:pPr>
              <a:t>33</a:t>
            </a:fld>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830D1580-2746-4BE1-A990-88FA8BA3D8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D518C121-4512-4FA7-A217-E76D2B9DDF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If a contract has been placed by procurement the team will add the supplier to the system. </a:t>
            </a:r>
          </a:p>
          <a:p>
            <a:r>
              <a:rPr lang="en-GB" altLang="en-US"/>
              <a:t>The first barrier to adding a supplier is procurement will check if there is a complaint contract in place.</a:t>
            </a:r>
          </a:p>
          <a:p>
            <a:r>
              <a:rPr lang="en-GB" altLang="en-US"/>
              <a:t>Often staff see a supplier on the system and assume this means there is a contract therefore can buy from this supplier compliantly.</a:t>
            </a:r>
          </a:p>
          <a:p>
            <a:r>
              <a:rPr lang="en-GB" altLang="en-US"/>
              <a:t>If you have had an SSJ signed off it would be useful to attach this to the new supplier request, this should avoid the need to for extra timescales in establishing if a contract is in place. </a:t>
            </a:r>
          </a:p>
          <a:p>
            <a:endParaRPr lang="en-GB" altLang="en-US"/>
          </a:p>
          <a:p>
            <a:endParaRPr lang="en-GB" altLang="en-US"/>
          </a:p>
        </p:txBody>
      </p:sp>
      <p:sp>
        <p:nvSpPr>
          <p:cNvPr id="71684" name="Slide Number Placeholder 3">
            <a:extLst>
              <a:ext uri="{FF2B5EF4-FFF2-40B4-BE49-F238E27FC236}">
                <a16:creationId xmlns:a16="http://schemas.microsoft.com/office/drawing/2014/main" id="{C5B98283-6DE9-4357-835D-CBA401258E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6B13EA-CD0B-4573-8057-9FA630F90A84}" type="slidenum">
              <a:rPr lang="en-GB" altLang="en-US" smtClean="0">
                <a:latin typeface="Calibri" panose="020F0502020204030204" pitchFamily="34" charset="0"/>
              </a:rPr>
              <a:pPr/>
              <a:t>34</a:t>
            </a:fld>
            <a:endParaRPr lang="en-GB" altLang="en-US">
              <a:latin typeface="Calibri" panose="020F0502020204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A42F55B8-2BBB-4975-AD0C-B82A5E234A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785CA965-6CC1-41DA-ADE9-845C26453E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Ensure all invoices are sent to finance directly by email for payment.</a:t>
            </a:r>
          </a:p>
          <a:p>
            <a:r>
              <a:rPr lang="en-GB" altLang="en-US"/>
              <a:t>Placing a purchase order allocates the funds to the supplier and is a necessity for accounting and budgeting purposes.</a:t>
            </a:r>
          </a:p>
        </p:txBody>
      </p:sp>
      <p:sp>
        <p:nvSpPr>
          <p:cNvPr id="73732" name="Slide Number Placeholder 3">
            <a:extLst>
              <a:ext uri="{FF2B5EF4-FFF2-40B4-BE49-F238E27FC236}">
                <a16:creationId xmlns:a16="http://schemas.microsoft.com/office/drawing/2014/main" id="{37B0DB91-35FC-4871-A095-EEBFA33A61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029AC29-EBA9-45C7-8813-2673D9168161}" type="slidenum">
              <a:rPr lang="en-GB" altLang="en-US" smtClean="0">
                <a:latin typeface="Calibri" panose="020F0502020204030204" pitchFamily="34" charset="0"/>
              </a:rPr>
              <a:pPr/>
              <a:t>35</a:t>
            </a:fld>
            <a:endParaRPr lang="en-GB"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5DBD3871-2B93-4D98-A214-71851EC64B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FDC93948-CE72-4FD9-AAC1-B449D14730F7}"/>
              </a:ext>
            </a:extLst>
          </p:cNvPr>
          <p:cNvSpPr>
            <a:spLocks noGrp="1"/>
          </p:cNvSpPr>
          <p:nvPr>
            <p:ph type="body" idx="1"/>
          </p:nvPr>
        </p:nvSpPr>
        <p:spPr/>
        <p:txBody>
          <a:bodyPr>
            <a:normAutofit fontScale="40000" lnSpcReduction="20000"/>
          </a:bodyPr>
          <a:lstStyle/>
          <a:p>
            <a:pPr>
              <a:defRPr/>
            </a:pPr>
            <a:r>
              <a:rPr lang="en-GB" sz="1800" dirty="0"/>
              <a:t>Whilst the University is not necessarily a public sector organisation the funding received comes from Public sector sources e.g. the Scottish funding council and much of the grant funding is from government sources. </a:t>
            </a:r>
          </a:p>
          <a:p>
            <a:pPr>
              <a:defRPr/>
            </a:pPr>
            <a:r>
              <a:rPr lang="en-GB" sz="1800" dirty="0"/>
              <a:t>Therefore the University is subject to the rules that govern Public Sector Procurement. These include the likes of freedom of information requests and procurement legislation.</a:t>
            </a:r>
          </a:p>
          <a:p>
            <a:pPr>
              <a:defRPr/>
            </a:pPr>
            <a:endParaRPr lang="en-GB" sz="1800" dirty="0"/>
          </a:p>
          <a:p>
            <a:pPr>
              <a:defRPr/>
            </a:pPr>
            <a:r>
              <a:rPr lang="en-GB" sz="1800" dirty="0"/>
              <a:t>These rules originated from a Directive of the European Parliament a number of years ago, the most recent directive is Directive 2014/24/EU.</a:t>
            </a:r>
          </a:p>
          <a:p>
            <a:pPr>
              <a:defRPr/>
            </a:pPr>
            <a:endParaRPr lang="en-GB" sz="1800" dirty="0"/>
          </a:p>
          <a:p>
            <a:pPr>
              <a:defRPr/>
            </a:pPr>
            <a:r>
              <a:rPr lang="en-GB" sz="1800" dirty="0"/>
              <a:t>Following Europe's lead the UK government ratified these into national law. And in Scotland we decided to have a kilted version. </a:t>
            </a:r>
          </a:p>
          <a:p>
            <a:pPr>
              <a:defRPr/>
            </a:pPr>
            <a:r>
              <a:rPr lang="en-GB" sz="1800" dirty="0"/>
              <a:t>The most recent update follows the 2014 Directive in the form of The Public Contracts (Scotland) Regulations 2015 as amended in 2016.</a:t>
            </a:r>
          </a:p>
          <a:p>
            <a:pPr>
              <a:defRPr/>
            </a:pPr>
            <a:endParaRPr lang="en-GB" sz="1800" dirty="0"/>
          </a:p>
          <a:p>
            <a:pPr>
              <a:defRPr/>
            </a:pPr>
            <a:r>
              <a:rPr lang="en-GB" sz="1800" dirty="0"/>
              <a:t>Guidance also comes in the form of the PRSA 2014 which introduces a sustainable procurement duty amongst other duties.</a:t>
            </a:r>
          </a:p>
          <a:p>
            <a:pPr>
              <a:defRPr/>
            </a:pPr>
            <a:endParaRPr lang="en-GB" sz="1800" dirty="0"/>
          </a:p>
          <a:p>
            <a:pPr lvl="1" eaLnBrk="1" fontAlgn="auto" hangingPunct="1">
              <a:spcAft>
                <a:spcPts val="0"/>
              </a:spcAft>
              <a:buFont typeface="Wingdings" pitchFamily="2" charset="2"/>
              <a:buChar char="Ø"/>
              <a:defRPr/>
            </a:pPr>
            <a:r>
              <a:rPr lang="en-GB" sz="1800" dirty="0"/>
              <a:t>Procurement Strategies and Annual Reports (s. 20)</a:t>
            </a:r>
          </a:p>
          <a:p>
            <a:pPr lvl="1" eaLnBrk="1" fontAlgn="auto" hangingPunct="1">
              <a:spcAft>
                <a:spcPts val="0"/>
              </a:spcAft>
              <a:buFont typeface="Wingdings" pitchFamily="2" charset="2"/>
              <a:buChar char="Ø"/>
              <a:defRPr/>
            </a:pPr>
            <a:r>
              <a:rPr lang="en-GB" sz="1800" dirty="0"/>
              <a:t>Sustainable Procurement Duty (s. 10)</a:t>
            </a:r>
          </a:p>
          <a:p>
            <a:pPr lvl="1" eaLnBrk="1" fontAlgn="auto" hangingPunct="1">
              <a:spcAft>
                <a:spcPts val="0"/>
              </a:spcAft>
              <a:buFont typeface="Wingdings" pitchFamily="2" charset="2"/>
              <a:buChar char="Ø"/>
              <a:defRPr/>
            </a:pPr>
            <a:r>
              <a:rPr lang="en-GB" sz="1800" dirty="0"/>
              <a:t>Community Benefit Requirements in Procurement (s. 26)</a:t>
            </a:r>
          </a:p>
          <a:p>
            <a:pPr lvl="1" eaLnBrk="1" fontAlgn="auto" hangingPunct="1">
              <a:spcAft>
                <a:spcPts val="0"/>
              </a:spcAft>
              <a:buFont typeface="Wingdings" pitchFamily="2" charset="2"/>
              <a:buChar char="Ø"/>
              <a:defRPr/>
            </a:pPr>
            <a:r>
              <a:rPr lang="en-GB" sz="1800" dirty="0"/>
              <a:t>Selection of  Tenderers and Award of Contracts (s. 29)</a:t>
            </a:r>
          </a:p>
          <a:p>
            <a:pPr lvl="1" eaLnBrk="1" fontAlgn="auto" hangingPunct="1">
              <a:spcAft>
                <a:spcPts val="0"/>
              </a:spcAft>
              <a:buFont typeface="Wingdings" pitchFamily="2" charset="2"/>
              <a:buChar char="Ø"/>
              <a:defRPr/>
            </a:pPr>
            <a:r>
              <a:rPr lang="en-GB" sz="1800" dirty="0"/>
              <a:t>Procurement for Health or Social Care Services (s. 13) </a:t>
            </a:r>
          </a:p>
          <a:p>
            <a:pPr lvl="1" eaLnBrk="1" fontAlgn="auto" hangingPunct="1">
              <a:spcAft>
                <a:spcPts val="0"/>
              </a:spcAft>
              <a:buFont typeface="Wingdings" pitchFamily="2" charset="2"/>
              <a:buChar char="Ø"/>
              <a:defRPr/>
            </a:pPr>
            <a:endParaRPr lang="en-GB" sz="1800" dirty="0"/>
          </a:p>
          <a:p>
            <a:pPr>
              <a:defRPr/>
            </a:pPr>
            <a:r>
              <a:rPr lang="en-GB" b="1" dirty="0"/>
              <a:t>Legal context</a:t>
            </a:r>
          </a:p>
          <a:p>
            <a:pPr>
              <a:defRPr/>
            </a:pPr>
            <a:r>
              <a:rPr lang="en-GB" i="1" dirty="0"/>
              <a:t>Union law</a:t>
            </a:r>
          </a:p>
          <a:p>
            <a:pPr fontAlgn="t">
              <a:defRPr/>
            </a:pPr>
            <a:r>
              <a:rPr lang="en-GB" dirty="0"/>
              <a:t>3 Under the second and third subparagraphs of Article 1(9) of Directive 2004/18:</a:t>
            </a:r>
          </a:p>
          <a:p>
            <a:pPr>
              <a:defRPr/>
            </a:pPr>
            <a:r>
              <a:rPr lang="en-GB" dirty="0"/>
              <a:t>‘A “body governed by public law” means any body:</a:t>
            </a:r>
          </a:p>
          <a:p>
            <a:pPr fontAlgn="t">
              <a:defRPr/>
            </a:pPr>
            <a:r>
              <a:rPr lang="en-GB" dirty="0"/>
              <a:t>(a) established for the specific purpose of meeting needs in the general interest, not having an industrial or commercial character, and</a:t>
            </a:r>
          </a:p>
          <a:p>
            <a:pPr fontAlgn="t">
              <a:defRPr/>
            </a:pPr>
            <a:r>
              <a:rPr lang="en-GB" dirty="0"/>
              <a:t>(b) having legal personality, and</a:t>
            </a:r>
          </a:p>
          <a:p>
            <a:pPr fontAlgn="t">
              <a:defRPr/>
            </a:pPr>
            <a:r>
              <a:rPr lang="en-GB" dirty="0"/>
              <a:t>(c) financed, for the most part, by the State, regional or local authorities, or other bodies governed by public law; or subject to management supervision by those bodies; or having an administrative, managerial or supervisory board, more than half of whose members are appointed by the State, regional or local authorities, or by other bodies governed by public law.</a:t>
            </a:r>
          </a:p>
          <a:p>
            <a:pPr>
              <a:defRPr/>
            </a:pPr>
            <a:r>
              <a:rPr lang="en-GB" dirty="0"/>
              <a:t>Non-exhaustive lists of bodies and categories of bodies governed by public law which fulfil the criteria referred to in (a), (b) and (c) of the second subparagraph are set out in Annex III.’</a:t>
            </a:r>
          </a:p>
          <a:p>
            <a:pPr lvl="1" eaLnBrk="1" fontAlgn="auto" hangingPunct="1">
              <a:spcAft>
                <a:spcPts val="0"/>
              </a:spcAft>
              <a:buFont typeface="Wingdings" pitchFamily="2" charset="2"/>
              <a:buChar char="Ø"/>
              <a:defRPr/>
            </a:pPr>
            <a:endParaRPr lang="en-GB" sz="1800" dirty="0"/>
          </a:p>
        </p:txBody>
      </p:sp>
      <p:sp>
        <p:nvSpPr>
          <p:cNvPr id="11268" name="Slide Number Placeholder 3">
            <a:extLst>
              <a:ext uri="{FF2B5EF4-FFF2-40B4-BE49-F238E27FC236}">
                <a16:creationId xmlns:a16="http://schemas.microsoft.com/office/drawing/2014/main" id="{AB1604AB-DF41-40AE-9D54-D060E4845E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6F4AD2-7F79-4F6C-B3F0-D275BBB8886B}" type="slidenum">
              <a:rPr lang="en-GB" altLang="en-US" smtClean="0">
                <a:latin typeface="Calibri" panose="020F0502020204030204" pitchFamily="34" charset="0"/>
              </a:rPr>
              <a:pPr/>
              <a:t>4</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9F46A341-3403-4F14-A806-8D78868B59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A9E01562-3BB9-483B-9CFA-609E1E470023}"/>
              </a:ext>
            </a:extLst>
          </p:cNvPr>
          <p:cNvSpPr>
            <a:spLocks noGrp="1"/>
          </p:cNvSpPr>
          <p:nvPr>
            <p:ph type="body" idx="1"/>
          </p:nvPr>
        </p:nvSpPr>
        <p:spPr/>
        <p:txBody>
          <a:bodyPr>
            <a:normAutofit fontScale="85000" lnSpcReduction="20000"/>
          </a:bodyPr>
          <a:lstStyle/>
          <a:p>
            <a:pPr eaLnBrk="1" fontAlgn="auto" hangingPunct="1">
              <a:spcBef>
                <a:spcPts val="0"/>
              </a:spcBef>
              <a:spcAft>
                <a:spcPts val="0"/>
              </a:spcAft>
              <a:defRPr/>
            </a:pPr>
            <a:r>
              <a:rPr lang="en-GB" altLang="en-US" b="1" dirty="0">
                <a:solidFill>
                  <a:prstClr val="black"/>
                </a:solidFill>
              </a:rPr>
              <a:t>EU Procurement Principles</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Our procurement duties all stem from basic EU treaty principles. Briefly, we can review these motivations behind our EU legal duties (that aren’t changing):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First, the free movement of goods and services is enshrined in the EU treaties to promote a “Single Market” between all member states in the European Union.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Second, Preference for competition is enshrined in law-we have the requirement to procure through competition in most cases—the rationale being that competition promotes the best outcomes, healthy markets, and low corruption.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And lastly, we have the principle of Value for Money or VFM, where a goal of procurement law is to achieve the best value in purchasing, ensuring efficient use of public money—not always the best price.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(Click) These policy goals are the basis of 5 procurement principles that directly underpin most of our legal duties: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equal treatment and non-discrimination of economic actors—the need to show no favouritism in order to avoid corruption,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mutual recognition of economic actors between member states—we recognise qualifications and economic operators from other member states and they recognise ours,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transparency—for both the public and to the market, so people know about how we spend public money, and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proportionality—stating that our obligation as well as the requirements ask of our suppliers is proportionate to the level we are spending—we ask for more when more is at stake.  </a:t>
            </a: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endParaRPr lang="en-GB" altLang="en-US" b="1" dirty="0">
              <a:solidFill>
                <a:prstClr val="black"/>
              </a:solidFill>
            </a:endParaRPr>
          </a:p>
          <a:p>
            <a:pPr eaLnBrk="1" fontAlgn="auto" hangingPunct="1">
              <a:spcBef>
                <a:spcPts val="0"/>
              </a:spcBef>
              <a:spcAft>
                <a:spcPts val="0"/>
              </a:spcAft>
              <a:defRPr/>
            </a:pPr>
            <a:r>
              <a:rPr lang="en-GB" altLang="en-US" b="1" dirty="0">
                <a:solidFill>
                  <a:prstClr val="black"/>
                </a:solidFill>
              </a:rPr>
              <a:t> </a:t>
            </a:r>
          </a:p>
          <a:p>
            <a:pPr eaLnBrk="1" fontAlgn="auto" hangingPunct="1">
              <a:spcBef>
                <a:spcPts val="0"/>
              </a:spcBef>
              <a:spcAft>
                <a:spcPts val="0"/>
              </a:spcAft>
              <a:defRPr/>
            </a:pPr>
            <a:endParaRPr lang="en-GB" altLang="en-US" b="1" dirty="0">
              <a:solidFill>
                <a:prstClr val="black"/>
              </a:solidFill>
            </a:endParaRPr>
          </a:p>
        </p:txBody>
      </p:sp>
      <p:sp>
        <p:nvSpPr>
          <p:cNvPr id="13316" name="Slide Number Placeholder 3">
            <a:extLst>
              <a:ext uri="{FF2B5EF4-FFF2-40B4-BE49-F238E27FC236}">
                <a16:creationId xmlns:a16="http://schemas.microsoft.com/office/drawing/2014/main" id="{CC5CCF5C-CF2D-4D03-AB9A-45A7EABA94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871A56D-182C-4CEE-BA6A-FE46CFC9EE17}"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C6C32DCF-8E95-4C84-93D8-9EBFE6B095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DADC491E-9F07-4A4E-ABBB-ED1213386C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b="1"/>
              <a:t>Scottish Government has two clear trajectories with EU procurement law: First is a general Embrace of EU procurement process, and particularly adopting a wider policy role of public procurement. By that we mean that the government has embraced the notion that public procurement plays an important role in areas beyond a strict commercial function. </a:t>
            </a:r>
          </a:p>
          <a:p>
            <a:endParaRPr lang="en-GB" altLang="en-US" b="1"/>
          </a:p>
          <a:p>
            <a:r>
              <a:rPr lang="en-GB" altLang="en-US" b="1"/>
              <a:t>The second is the emphasis on sustainability in procurement. The government has embedded social, economic, and environmental sustainable outcomes as a core purpose of government policy, and furthermore has cited procurement rules as key means to reach these goals. As you’ll be aware, the Scottish Model of Procurement seeks to embed consideration of sustainability into every aspect of procurement. </a:t>
            </a:r>
          </a:p>
          <a:p>
            <a:endParaRPr lang="en-GB" altLang="en-US" b="1"/>
          </a:p>
          <a:p>
            <a:r>
              <a:rPr lang="en-GB" altLang="en-US" b="1"/>
              <a:t>How has that informed new duties, and how are duties different in Scotland? Well in addition to transposition of EU Procurement Directive into the 2015 Public Contracts Regulations that we are looking at today, the SG has followed a long Procurement Reform Program to develop a complementary law, the Procurement Reform (Scotland) Act 2014, that sits beside the act, regulating a lower threshold. </a:t>
            </a:r>
          </a:p>
          <a:p>
            <a:r>
              <a:rPr lang="en-GB" altLang="en-US"/>
              <a:t>Codified responsibilities re Sustainability along with codified National Outcomes + SG model of procurement, embedding sustainability</a:t>
            </a:r>
          </a:p>
          <a:p>
            <a:endParaRPr lang="en-GB" altLang="en-US" b="1"/>
          </a:p>
        </p:txBody>
      </p:sp>
      <p:sp>
        <p:nvSpPr>
          <p:cNvPr id="15364" name="Slide Number Placeholder 3">
            <a:extLst>
              <a:ext uri="{FF2B5EF4-FFF2-40B4-BE49-F238E27FC236}">
                <a16:creationId xmlns:a16="http://schemas.microsoft.com/office/drawing/2014/main" id="{115F6E0D-0B72-45B4-BF90-4A4CD81AE5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6AA1085-8258-4844-BCB2-C04C9A369803}" type="slidenum">
              <a:rPr lang="en-GB" altLang="en-US" smtClean="0">
                <a:latin typeface="Calibri" panose="020F0502020204030204" pitchFamily="34" charset="0"/>
              </a:rPr>
              <a:pPr/>
              <a:t>6</a:t>
            </a:fld>
            <a:endParaRPr lang="en-GB"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B24F0156-44F5-461C-95E7-3F5650F3F0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8E51A2D-9B16-43DD-9F71-EE074CE59083}"/>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lnSpcReduction="20000"/>
          </a:bodyPr>
          <a:lstStyle/>
          <a:p>
            <a:pPr>
              <a:defRPr/>
            </a:pPr>
            <a:r>
              <a:rPr lang="en-GB" altLang="en-US" dirty="0"/>
              <a:t>This slide provides an overview of the governance structure for spending University funds. </a:t>
            </a:r>
            <a:endParaRPr lang="en-GB" altLang="en-US" i="1" dirty="0">
              <a:cs typeface="Arial" panose="020B0604020202020204" pitchFamily="34" charset="0"/>
            </a:endParaRPr>
          </a:p>
          <a:p>
            <a:pPr lvl="1">
              <a:defRPr/>
            </a:pPr>
            <a:r>
              <a:rPr lang="en-GB" altLang="en-US" i="1" dirty="0">
                <a:cs typeface="Arial" panose="020B0604020202020204" pitchFamily="34" charset="0"/>
              </a:rPr>
              <a:t>Please also note, The legislation prohibits:</a:t>
            </a:r>
          </a:p>
          <a:p>
            <a:pPr lvl="1">
              <a:defRPr/>
            </a:pPr>
            <a:endParaRPr lang="en-GB" altLang="en-US" i="1" dirty="0">
              <a:cs typeface="Arial" panose="020B0604020202020204" pitchFamily="34" charset="0"/>
            </a:endParaRPr>
          </a:p>
          <a:p>
            <a:pPr lvl="1">
              <a:defRPr/>
            </a:pPr>
            <a:r>
              <a:rPr lang="en-GB" altLang="en-US" dirty="0">
                <a:cs typeface="Arial" panose="020B0604020202020204" pitchFamily="34" charset="0"/>
              </a:rPr>
              <a:t>Sub dividing a contract with the effect of excluding the contract from the Regulations  (unless justified by objective reasons) </a:t>
            </a:r>
          </a:p>
          <a:p>
            <a:pPr lvl="1">
              <a:buFont typeface="Arial" panose="020B0604020202020204" pitchFamily="34" charset="0"/>
              <a:buNone/>
              <a:defRPr/>
            </a:pPr>
            <a:endParaRPr lang="en-GB" altLang="en-US" dirty="0">
              <a:cs typeface="Arial" panose="020B0604020202020204" pitchFamily="34" charset="0"/>
            </a:endParaRPr>
          </a:p>
          <a:p>
            <a:pPr lvl="1">
              <a:defRPr/>
            </a:pPr>
            <a:r>
              <a:rPr lang="en-GB" altLang="en-US" dirty="0">
                <a:cs typeface="Arial" panose="020B0604020202020204" pitchFamily="34" charset="0"/>
              </a:rPr>
              <a:t>Choosing a method to be used to calculate the estimated value with the intention of excluding the procurement from the Regulations.</a:t>
            </a:r>
          </a:p>
          <a:p>
            <a:pPr lvl="2">
              <a:defRPr/>
            </a:pPr>
            <a:endParaRPr lang="en-GB" altLang="en-US" dirty="0"/>
          </a:p>
          <a:p>
            <a:pPr>
              <a:defRPr/>
            </a:pPr>
            <a:endParaRPr lang="en-GB" altLang="en-US" dirty="0"/>
          </a:p>
          <a:p>
            <a:pPr>
              <a:defRPr/>
            </a:pPr>
            <a:r>
              <a:rPr lang="en-GB" altLang="en-US" dirty="0"/>
              <a:t>All external spend above £3000 will fall within this structure. As you can see on the far left, any spend below £50k for goods and services and £2m for works is subject to internal University policy. The standard approach is for departments to obtain three quotations for any requirement between £3000 and £25k. These quotes should be held electronically and attached to any subsequent new supplier request or requisition. </a:t>
            </a:r>
          </a:p>
          <a:p>
            <a:pPr>
              <a:defRPr/>
            </a:pPr>
            <a:endParaRPr lang="en-GB" altLang="en-US" dirty="0"/>
          </a:p>
          <a:p>
            <a:pPr>
              <a:defRPr/>
            </a:pPr>
            <a:r>
              <a:rPr lang="en-GB" altLang="en-US" dirty="0"/>
              <a:t>If a requirement is between £25k - £50k, internal University policy advises that a process should be undertaken through a Scottish </a:t>
            </a:r>
            <a:r>
              <a:rPr lang="en-GB" altLang="en-US" dirty="0" err="1"/>
              <a:t>Govt</a:t>
            </a:r>
            <a:r>
              <a:rPr lang="en-GB" altLang="en-US" dirty="0"/>
              <a:t> portal, in conjunction with Procurement. </a:t>
            </a:r>
          </a:p>
          <a:p>
            <a:pPr>
              <a:defRPr/>
            </a:pPr>
            <a:endParaRPr lang="en-GB" altLang="en-US" dirty="0"/>
          </a:p>
          <a:p>
            <a:pPr>
              <a:defRPr/>
            </a:pPr>
            <a:r>
              <a:rPr lang="en-GB" altLang="en-US" dirty="0"/>
              <a:t>As you’ll see moving along the structure, the Procurement Reform Scotland Act 2014 governs all spend between £50k  - £189k, and the Public Contracts (Scotland) Regulations 2015, which transpose EU Directive into Scots Law govern spend above £189k.  Please note therefore that any spend for Goods &amp; Services above £50k is classes as a ‘regulated procurement’. Our obligations in relation to regulated procurement activity is discussed further in the next slide. </a:t>
            </a:r>
          </a:p>
        </p:txBody>
      </p:sp>
      <p:sp>
        <p:nvSpPr>
          <p:cNvPr id="17412" name="Slide Number Placeholder 3">
            <a:extLst>
              <a:ext uri="{FF2B5EF4-FFF2-40B4-BE49-F238E27FC236}">
                <a16:creationId xmlns:a16="http://schemas.microsoft.com/office/drawing/2014/main" id="{7C3F2451-8B61-4BD3-99D3-AA67113405A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651867-3C69-4EE4-9FF0-E1BFDFC20B96}" type="slidenum">
              <a:rPr lang="en-GB" altLang="en-US" smtClean="0">
                <a:latin typeface="Calibri" panose="020F0502020204030204" pitchFamily="34" charset="0"/>
              </a:rPr>
              <a:pPr/>
              <a:t>7</a:t>
            </a:fld>
            <a:endParaRPr lang="en-GB"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264099A7-B157-47C9-BF33-ED3AEDD7E8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C1F9FF99-C7FE-484D-9D64-EF7098636BD6}"/>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85000" lnSpcReduction="20000"/>
          </a:bodyPr>
          <a:lstStyle/>
          <a:p>
            <a:pPr>
              <a:defRPr/>
            </a:pPr>
            <a:r>
              <a:rPr lang="en-GB" altLang="en-US" dirty="0"/>
              <a:t>Part of procurement’s role here at the University is to assess and inform staff of the risks of non-compliance.</a:t>
            </a:r>
          </a:p>
          <a:p>
            <a:pPr>
              <a:defRPr/>
            </a:pPr>
            <a:endParaRPr lang="en-GB" altLang="en-US" dirty="0"/>
          </a:p>
          <a:p>
            <a:pPr>
              <a:defRPr/>
            </a:pPr>
            <a:r>
              <a:rPr lang="en-GB" altLang="en-US" dirty="0"/>
              <a:t>Ultimately a Court can set aside the award of any contract and in doing so impose:</a:t>
            </a:r>
          </a:p>
          <a:p>
            <a:pPr>
              <a:buFontTx/>
              <a:buChar char="•"/>
              <a:defRPr/>
            </a:pPr>
            <a:endParaRPr lang="en-GB" altLang="en-US" dirty="0">
              <a:latin typeface="Arial" panose="020B0604020202020204" pitchFamily="34" charset="0"/>
              <a:cs typeface="Arial" panose="020B0604020202020204" pitchFamily="34" charset="0"/>
            </a:endParaRPr>
          </a:p>
          <a:p>
            <a:pPr>
              <a:buFontTx/>
              <a:buChar char="•"/>
              <a:defRPr/>
            </a:pPr>
            <a:r>
              <a:rPr lang="en-GB" altLang="en-US" dirty="0">
                <a:latin typeface="Arial" panose="020B0604020202020204" pitchFamily="34" charset="0"/>
                <a:cs typeface="Arial" panose="020B0604020202020204" pitchFamily="34" charset="0"/>
              </a:rPr>
              <a:t>Litigation, Damages and Fines – These as you can imagine can be very costly for the organisation.</a:t>
            </a:r>
          </a:p>
          <a:p>
            <a:pPr>
              <a:buFontTx/>
              <a:buChar char="•"/>
              <a:defRPr/>
            </a:pPr>
            <a:endParaRPr lang="en-GB" altLang="en-US" dirty="0">
              <a:latin typeface="Arial" panose="020B0604020202020204" pitchFamily="34" charset="0"/>
              <a:cs typeface="Arial" panose="020B0604020202020204" pitchFamily="34" charset="0"/>
            </a:endParaRPr>
          </a:p>
          <a:p>
            <a:pPr>
              <a:buFontTx/>
              <a:buChar char="•"/>
              <a:defRPr/>
            </a:pPr>
            <a:r>
              <a:rPr lang="en-GB" altLang="en-US" dirty="0">
                <a:latin typeface="Arial" panose="020B0604020202020204" pitchFamily="34" charset="0"/>
                <a:cs typeface="Arial" panose="020B0604020202020204" pitchFamily="34" charset="0"/>
              </a:rPr>
              <a:t>Claw back of funding- This is in relation to Grant funding- There have been instances across the sector where funding auditors have claimed returns of a portion of the funding due to non compliance with procurement legislation and ultimately their grant conditions.</a:t>
            </a:r>
          </a:p>
          <a:p>
            <a:pPr>
              <a:defRPr/>
            </a:pPr>
            <a:endParaRPr lang="en-GB" altLang="en-US" dirty="0">
              <a:latin typeface="Arial" panose="020B0604020202020204" pitchFamily="34" charset="0"/>
              <a:cs typeface="Arial" panose="020B0604020202020204" pitchFamily="34" charset="0"/>
            </a:endParaRPr>
          </a:p>
          <a:p>
            <a:pPr>
              <a:buFontTx/>
              <a:buChar char="•"/>
              <a:defRPr/>
            </a:pPr>
            <a:r>
              <a:rPr lang="en-GB" altLang="en-US" dirty="0">
                <a:latin typeface="Arial" panose="020B0604020202020204" pitchFamily="34" charset="0"/>
                <a:cs typeface="Arial" panose="020B0604020202020204" pitchFamily="34" charset="0"/>
              </a:rPr>
              <a:t>Potential Criminal Charges- There have been reported instances of corruption across the public sector. At the University we ask that those involved in the tendering procedures sign conflict of interest and confidentiality statements. And the FMS spend data is analysed to understand spending patterns.</a:t>
            </a:r>
          </a:p>
          <a:p>
            <a:pPr>
              <a:buFontTx/>
              <a:buChar char="•"/>
              <a:defRPr/>
            </a:pPr>
            <a:endParaRPr lang="en-GB" altLang="en-US" dirty="0">
              <a:latin typeface="Arial" panose="020B0604020202020204" pitchFamily="34" charset="0"/>
              <a:cs typeface="Arial" panose="020B0604020202020204" pitchFamily="34" charset="0"/>
            </a:endParaRPr>
          </a:p>
          <a:p>
            <a:pPr>
              <a:buFontTx/>
              <a:buChar char="•"/>
              <a:defRPr/>
            </a:pPr>
            <a:r>
              <a:rPr lang="en-GB" altLang="en-US" dirty="0">
                <a:latin typeface="Arial" panose="020B0604020202020204" pitchFamily="34" charset="0"/>
                <a:cs typeface="Arial" panose="020B0604020202020204" pitchFamily="34" charset="0"/>
              </a:rPr>
              <a:t>Costly Delays- Where the process is above the EU threshold then the contract can be suspended.</a:t>
            </a:r>
          </a:p>
          <a:p>
            <a:pPr>
              <a:buFontTx/>
              <a:buChar char="•"/>
              <a:defRPr/>
            </a:pPr>
            <a:endParaRPr lang="en-GB" altLang="en-US" dirty="0">
              <a:latin typeface="Arial" panose="020B0604020202020204" pitchFamily="34" charset="0"/>
              <a:cs typeface="Arial" panose="020B0604020202020204" pitchFamily="34" charset="0"/>
            </a:endParaRPr>
          </a:p>
          <a:p>
            <a:pPr>
              <a:buFontTx/>
              <a:buChar char="•"/>
              <a:defRPr/>
            </a:pPr>
            <a:r>
              <a:rPr lang="en-GB" altLang="en-US" dirty="0">
                <a:latin typeface="Arial" panose="020B0604020202020204" pitchFamily="34" charset="0"/>
                <a:cs typeface="Arial" panose="020B0604020202020204" pitchFamily="34" charset="0"/>
              </a:rPr>
              <a:t>Reputational Damage- a high proportion of the University spend comes through public sector funding and if we are not ensuring best value and good practice is followed the University’s reputation could be at risk.</a:t>
            </a:r>
          </a:p>
          <a:p>
            <a:pPr>
              <a:buFontTx/>
              <a:buChar char="•"/>
              <a:defRPr/>
            </a:pPr>
            <a:endParaRPr lang="en-GB" altLang="en-US" dirty="0">
              <a:latin typeface="Arial" panose="020B0604020202020204" pitchFamily="34" charset="0"/>
              <a:cs typeface="Arial" panose="020B0604020202020204" pitchFamily="34" charset="0"/>
            </a:endParaRPr>
          </a:p>
          <a:p>
            <a:pPr>
              <a:buFontTx/>
              <a:buChar char="•"/>
              <a:defRPr/>
            </a:pPr>
            <a:r>
              <a:rPr lang="en-GB" altLang="en-US" dirty="0">
                <a:latin typeface="Arial" panose="020B0604020202020204" pitchFamily="34" charset="0"/>
                <a:cs typeface="Arial" panose="020B0604020202020204" pitchFamily="34" charset="0"/>
              </a:rPr>
              <a:t>Loss of Value, Lost Opportunities, and Resource Impacts</a:t>
            </a:r>
          </a:p>
          <a:p>
            <a:pPr>
              <a:defRPr/>
            </a:pPr>
            <a:r>
              <a:rPr lang="en-GB" altLang="en-US" dirty="0">
                <a:latin typeface="Arial" panose="020B0604020202020204" pitchFamily="34" charset="0"/>
                <a:cs typeface="Arial" panose="020B0604020202020204" pitchFamily="34" charset="0"/>
              </a:rPr>
              <a:t>All of the above creates a negative impact on the University. Auditing and legal investigations can be very resource intensive.</a:t>
            </a:r>
          </a:p>
          <a:p>
            <a:pPr>
              <a:defRPr/>
            </a:pPr>
            <a:endParaRPr lang="en-GB" altLang="en-US" b="1" dirty="0"/>
          </a:p>
        </p:txBody>
      </p:sp>
      <p:sp>
        <p:nvSpPr>
          <p:cNvPr id="19460" name="Slide Number Placeholder 3">
            <a:extLst>
              <a:ext uri="{FF2B5EF4-FFF2-40B4-BE49-F238E27FC236}">
                <a16:creationId xmlns:a16="http://schemas.microsoft.com/office/drawing/2014/main" id="{46DA7D30-06A5-4C10-8B80-92D35FFC80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65059DA-F3C7-4F6F-AC19-12C04974DC30}" type="slidenum">
              <a:rPr lang="en-GB" altLang="en-US" smtClean="0">
                <a:latin typeface="Calibri" panose="020F0502020204030204" pitchFamily="34" charset="0"/>
              </a:rPr>
              <a:pPr/>
              <a:t>8</a:t>
            </a:fld>
            <a:endParaRPr lang="en-GB"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EBB45D7D-7528-45E7-BEA8-DDC07AFC974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BCEED393-DBB5-4654-93CA-297F4E7A03B5}"/>
              </a:ext>
            </a:extLst>
          </p:cNvPr>
          <p:cNvSpPr>
            <a:spLocks noGrp="1"/>
          </p:cNvSpPr>
          <p:nvPr>
            <p:ph type="body" idx="1"/>
          </p:nvPr>
        </p:nvSpPr>
        <p:spPr/>
        <p:txBody>
          <a:bodyPr/>
          <a:lstStyle/>
          <a:p>
            <a:pPr>
              <a:defRPr/>
            </a:pPr>
            <a:r>
              <a:rPr lang="en-GB" altLang="en-US" dirty="0"/>
              <a:t>The legislation gives clear guidance on how the estimated value of a requirement should be calculated. This guidance requires that the University takes into account all costs associated with a requirement, which is </a:t>
            </a:r>
            <a:r>
              <a:rPr lang="en-GB" altLang="en-US" dirty="0">
                <a:cs typeface="Arial" panose="020B0604020202020204" pitchFamily="34" charset="0"/>
              </a:rPr>
              <a:t>considered as the total aggregate value of the amount payable under the contract.  This may include, but not be limited to:</a:t>
            </a:r>
            <a:endParaRPr lang="en-GB" altLang="en-US" i="1" dirty="0">
              <a:cs typeface="Arial" panose="020B0604020202020204" pitchFamily="34" charset="0"/>
            </a:endParaRPr>
          </a:p>
          <a:p>
            <a:pPr marL="171450" indent="-171450">
              <a:buFontTx/>
              <a:buChar char="-"/>
              <a:defRPr/>
            </a:pPr>
            <a:r>
              <a:rPr lang="en-GB" altLang="en-US" i="1" dirty="0">
                <a:cs typeface="Arial" panose="020B0604020202020204" pitchFamily="34" charset="0"/>
              </a:rPr>
              <a:t>cost of purchase</a:t>
            </a:r>
          </a:p>
          <a:p>
            <a:pPr marL="171450" indent="-171450">
              <a:buFontTx/>
              <a:buChar char="-"/>
              <a:defRPr/>
            </a:pPr>
            <a:r>
              <a:rPr lang="en-GB" altLang="en-US" i="1" dirty="0">
                <a:cs typeface="Arial" panose="020B0604020202020204" pitchFamily="34" charset="0"/>
              </a:rPr>
              <a:t>Delivery</a:t>
            </a:r>
          </a:p>
          <a:p>
            <a:pPr marL="171450" indent="-171450">
              <a:buFontTx/>
              <a:buChar char="-"/>
              <a:defRPr/>
            </a:pPr>
            <a:r>
              <a:rPr lang="en-GB" altLang="en-US" i="1" dirty="0">
                <a:cs typeface="Arial" panose="020B0604020202020204" pitchFamily="34" charset="0"/>
              </a:rPr>
              <a:t>Installation</a:t>
            </a:r>
          </a:p>
          <a:p>
            <a:pPr marL="171450" indent="-171450">
              <a:buFontTx/>
              <a:buChar char="-"/>
              <a:defRPr/>
            </a:pPr>
            <a:r>
              <a:rPr lang="en-GB" altLang="en-US" i="1" dirty="0">
                <a:cs typeface="Arial" panose="020B0604020202020204" pitchFamily="34" charset="0"/>
              </a:rPr>
              <a:t>Support and maintenance (where purchased through the supplier)</a:t>
            </a:r>
          </a:p>
          <a:p>
            <a:pPr marL="171450" indent="-171450">
              <a:buFontTx/>
              <a:buChar char="-"/>
              <a:defRPr/>
            </a:pPr>
            <a:endParaRPr lang="en-GB" altLang="en-US" i="1" dirty="0">
              <a:cs typeface="Arial" panose="020B0604020202020204" pitchFamily="34" charset="0"/>
            </a:endParaRPr>
          </a:p>
          <a:p>
            <a:pPr>
              <a:defRPr/>
            </a:pPr>
            <a:r>
              <a:rPr lang="en-GB" altLang="en-US" dirty="0">
                <a:cs typeface="Arial" panose="020B0604020202020204" pitchFamily="34" charset="0"/>
              </a:rPr>
              <a:t>The accuracy of calculating the aggregate spend is important for both informing the correct route to market being used, and also for adding new suppliers onto FMS. If a supplier is not originally added for the correct spend, they will be parked on the system before the full contract has been fulfilled. Adding a supplier based on an incorrect budget would potentially increase resource time in ensuring compliance again once the spend goes above the original value given. </a:t>
            </a:r>
          </a:p>
          <a:p>
            <a:pPr lvl="2">
              <a:defRPr/>
            </a:pPr>
            <a:endParaRPr lang="en-GB" altLang="en-US" i="1" dirty="0">
              <a:cs typeface="Arial" panose="020B0604020202020204" pitchFamily="34" charset="0"/>
            </a:endParaRPr>
          </a:p>
          <a:p>
            <a:pPr lvl="2">
              <a:defRPr/>
            </a:pPr>
            <a:endParaRPr lang="en-GB" altLang="en-US" i="1" dirty="0">
              <a:cs typeface="Arial" panose="020B0604020202020204" pitchFamily="34" charset="0"/>
            </a:endParaRPr>
          </a:p>
          <a:p>
            <a:pPr>
              <a:defRPr/>
            </a:pPr>
            <a:endParaRPr lang="en-GB" dirty="0"/>
          </a:p>
        </p:txBody>
      </p:sp>
      <p:sp>
        <p:nvSpPr>
          <p:cNvPr id="21508" name="Slide Number Placeholder 3">
            <a:extLst>
              <a:ext uri="{FF2B5EF4-FFF2-40B4-BE49-F238E27FC236}">
                <a16:creationId xmlns:a16="http://schemas.microsoft.com/office/drawing/2014/main" id="{18D848BC-6A8B-4A28-83F0-8E3092EA6EC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3A4F372-C460-44B7-8BF5-4BCCD46AB2F6}" type="slidenum">
              <a:rPr lang="en-GB" altLang="en-US" smtClean="0">
                <a:latin typeface="Calibri" panose="020F0502020204030204" pitchFamily="34" charset="0"/>
              </a:rPr>
              <a:pPr/>
              <a:t>9</a:t>
            </a:fld>
            <a:endParaRPr lang="en-GB"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349151E-6462-4FA5-BA52-5556FC29A51D}"/>
              </a:ext>
            </a:extLst>
          </p:cNvPr>
          <p:cNvSpPr>
            <a:spLocks noGrp="1"/>
          </p:cNvSpPr>
          <p:nvPr>
            <p:ph type="dt" sz="half" idx="10"/>
          </p:nvPr>
        </p:nvSpPr>
        <p:spPr/>
        <p:txBody>
          <a:bodyPr/>
          <a:lstStyle>
            <a:lvl1pPr>
              <a:defRPr/>
            </a:lvl1pPr>
          </a:lstStyle>
          <a:p>
            <a:pPr>
              <a:defRPr/>
            </a:pPr>
            <a:fld id="{17B0AF47-E034-42BB-ADF1-9D5AC46B127E}" type="datetimeFigureOut">
              <a:rPr lang="en-GB"/>
              <a:pPr>
                <a:defRPr/>
              </a:pPr>
              <a:t>13/01/2026</a:t>
            </a:fld>
            <a:endParaRPr lang="en-GB"/>
          </a:p>
        </p:txBody>
      </p:sp>
      <p:sp>
        <p:nvSpPr>
          <p:cNvPr id="5" name="Footer Placeholder 4">
            <a:extLst>
              <a:ext uri="{FF2B5EF4-FFF2-40B4-BE49-F238E27FC236}">
                <a16:creationId xmlns:a16="http://schemas.microsoft.com/office/drawing/2014/main" id="{5C9D8554-D9D8-482E-B999-65CF53C41DC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76A43B3-79AD-42B4-BE4F-138A96F593BB}"/>
              </a:ext>
            </a:extLst>
          </p:cNvPr>
          <p:cNvSpPr>
            <a:spLocks noGrp="1"/>
          </p:cNvSpPr>
          <p:nvPr>
            <p:ph type="sldNum" sz="quarter" idx="12"/>
          </p:nvPr>
        </p:nvSpPr>
        <p:spPr/>
        <p:txBody>
          <a:bodyPr/>
          <a:lstStyle>
            <a:lvl1pPr>
              <a:defRPr/>
            </a:lvl1pPr>
          </a:lstStyle>
          <a:p>
            <a:pPr>
              <a:defRPr/>
            </a:pPr>
            <a:fld id="{122E62CD-1E27-42BE-85F2-3B9EF2F0B32B}" type="slidenum">
              <a:rPr lang="en-GB" altLang="en-US"/>
              <a:pPr>
                <a:defRPr/>
              </a:pPr>
              <a:t>‹#›</a:t>
            </a:fld>
            <a:endParaRPr lang="en-GB" altLang="en-US"/>
          </a:p>
        </p:txBody>
      </p:sp>
    </p:spTree>
    <p:extLst>
      <p:ext uri="{BB962C8B-B14F-4D97-AF65-F5344CB8AC3E}">
        <p14:creationId xmlns:p14="http://schemas.microsoft.com/office/powerpoint/2010/main" val="309227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F4FB6BA-E568-46C6-918B-D4EE6866F81B}"/>
              </a:ext>
            </a:extLst>
          </p:cNvPr>
          <p:cNvSpPr>
            <a:spLocks noGrp="1"/>
          </p:cNvSpPr>
          <p:nvPr>
            <p:ph type="dt" sz="half" idx="10"/>
          </p:nvPr>
        </p:nvSpPr>
        <p:spPr/>
        <p:txBody>
          <a:bodyPr/>
          <a:lstStyle>
            <a:lvl1pPr>
              <a:defRPr/>
            </a:lvl1pPr>
          </a:lstStyle>
          <a:p>
            <a:pPr>
              <a:defRPr/>
            </a:pPr>
            <a:fld id="{B11E4F01-0057-4D7D-B523-2E681585DE77}" type="datetimeFigureOut">
              <a:rPr lang="en-GB"/>
              <a:pPr>
                <a:defRPr/>
              </a:pPr>
              <a:t>13/01/2026</a:t>
            </a:fld>
            <a:endParaRPr lang="en-GB"/>
          </a:p>
        </p:txBody>
      </p:sp>
      <p:sp>
        <p:nvSpPr>
          <p:cNvPr id="5" name="Footer Placeholder 4">
            <a:extLst>
              <a:ext uri="{FF2B5EF4-FFF2-40B4-BE49-F238E27FC236}">
                <a16:creationId xmlns:a16="http://schemas.microsoft.com/office/drawing/2014/main" id="{DEE8A693-55C9-4700-904E-E41B18543D8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00734FA-C585-4075-9361-66CC7301D2FF}"/>
              </a:ext>
            </a:extLst>
          </p:cNvPr>
          <p:cNvSpPr>
            <a:spLocks noGrp="1"/>
          </p:cNvSpPr>
          <p:nvPr>
            <p:ph type="sldNum" sz="quarter" idx="12"/>
          </p:nvPr>
        </p:nvSpPr>
        <p:spPr/>
        <p:txBody>
          <a:bodyPr/>
          <a:lstStyle>
            <a:lvl1pPr>
              <a:defRPr/>
            </a:lvl1pPr>
          </a:lstStyle>
          <a:p>
            <a:pPr>
              <a:defRPr/>
            </a:pPr>
            <a:fld id="{87C50BCA-55DA-4A19-96DC-2F557E0BFCC8}" type="slidenum">
              <a:rPr lang="en-GB" altLang="en-US"/>
              <a:pPr>
                <a:defRPr/>
              </a:pPr>
              <a:t>‹#›</a:t>
            </a:fld>
            <a:endParaRPr lang="en-GB" altLang="en-US"/>
          </a:p>
        </p:txBody>
      </p:sp>
    </p:spTree>
    <p:extLst>
      <p:ext uri="{BB962C8B-B14F-4D97-AF65-F5344CB8AC3E}">
        <p14:creationId xmlns:p14="http://schemas.microsoft.com/office/powerpoint/2010/main" val="143086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5FF790-8280-484D-B144-7722579B61CC}"/>
              </a:ext>
            </a:extLst>
          </p:cNvPr>
          <p:cNvSpPr>
            <a:spLocks noGrp="1"/>
          </p:cNvSpPr>
          <p:nvPr>
            <p:ph type="dt" sz="half" idx="10"/>
          </p:nvPr>
        </p:nvSpPr>
        <p:spPr/>
        <p:txBody>
          <a:bodyPr/>
          <a:lstStyle>
            <a:lvl1pPr>
              <a:defRPr/>
            </a:lvl1pPr>
          </a:lstStyle>
          <a:p>
            <a:pPr>
              <a:defRPr/>
            </a:pPr>
            <a:fld id="{AAC62619-A199-453E-899C-F70F258F61D5}" type="datetimeFigureOut">
              <a:rPr lang="en-GB"/>
              <a:pPr>
                <a:defRPr/>
              </a:pPr>
              <a:t>13/01/2026</a:t>
            </a:fld>
            <a:endParaRPr lang="en-GB"/>
          </a:p>
        </p:txBody>
      </p:sp>
      <p:sp>
        <p:nvSpPr>
          <p:cNvPr id="5" name="Footer Placeholder 4">
            <a:extLst>
              <a:ext uri="{FF2B5EF4-FFF2-40B4-BE49-F238E27FC236}">
                <a16:creationId xmlns:a16="http://schemas.microsoft.com/office/drawing/2014/main" id="{8FD7D16B-EB0E-4907-8D33-384E62ACDAC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0155843-6323-4CAF-B84A-6CC562D556FC}"/>
              </a:ext>
            </a:extLst>
          </p:cNvPr>
          <p:cNvSpPr>
            <a:spLocks noGrp="1"/>
          </p:cNvSpPr>
          <p:nvPr>
            <p:ph type="sldNum" sz="quarter" idx="12"/>
          </p:nvPr>
        </p:nvSpPr>
        <p:spPr/>
        <p:txBody>
          <a:bodyPr/>
          <a:lstStyle>
            <a:lvl1pPr>
              <a:defRPr/>
            </a:lvl1pPr>
          </a:lstStyle>
          <a:p>
            <a:pPr>
              <a:defRPr/>
            </a:pPr>
            <a:fld id="{827923FB-51F2-4FA8-BE02-A50B3BFE06B5}" type="slidenum">
              <a:rPr lang="en-GB" altLang="en-US"/>
              <a:pPr>
                <a:defRPr/>
              </a:pPr>
              <a:t>‹#›</a:t>
            </a:fld>
            <a:endParaRPr lang="en-GB" altLang="en-US"/>
          </a:p>
        </p:txBody>
      </p:sp>
    </p:spTree>
    <p:extLst>
      <p:ext uri="{BB962C8B-B14F-4D97-AF65-F5344CB8AC3E}">
        <p14:creationId xmlns:p14="http://schemas.microsoft.com/office/powerpoint/2010/main" val="12810107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8410063"/>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9776B0-C301-429D-9F5F-81BB0AFD6232}"/>
              </a:ext>
            </a:extLst>
          </p:cNvPr>
          <p:cNvSpPr>
            <a:spLocks noGrp="1"/>
          </p:cNvSpPr>
          <p:nvPr>
            <p:ph type="dt" sz="half" idx="10"/>
          </p:nvPr>
        </p:nvSpPr>
        <p:spPr/>
        <p:txBody>
          <a:bodyPr/>
          <a:lstStyle>
            <a:lvl1pPr>
              <a:defRPr/>
            </a:lvl1pPr>
          </a:lstStyle>
          <a:p>
            <a:pPr>
              <a:defRPr/>
            </a:pPr>
            <a:fld id="{35596089-413A-4154-A13A-0DF5506CB4B9}" type="datetimeFigureOut">
              <a:rPr lang="en-GB"/>
              <a:pPr>
                <a:defRPr/>
              </a:pPr>
              <a:t>13/01/2026</a:t>
            </a:fld>
            <a:endParaRPr lang="en-GB"/>
          </a:p>
        </p:txBody>
      </p:sp>
      <p:sp>
        <p:nvSpPr>
          <p:cNvPr id="5" name="Footer Placeholder 4">
            <a:extLst>
              <a:ext uri="{FF2B5EF4-FFF2-40B4-BE49-F238E27FC236}">
                <a16:creationId xmlns:a16="http://schemas.microsoft.com/office/drawing/2014/main" id="{4C88C0AE-5892-48BB-82BC-D08875C096D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3F8C6087-BBCF-4904-A72A-AADCB96C39CA}"/>
              </a:ext>
            </a:extLst>
          </p:cNvPr>
          <p:cNvSpPr>
            <a:spLocks noGrp="1"/>
          </p:cNvSpPr>
          <p:nvPr>
            <p:ph type="sldNum" sz="quarter" idx="12"/>
          </p:nvPr>
        </p:nvSpPr>
        <p:spPr/>
        <p:txBody>
          <a:bodyPr/>
          <a:lstStyle>
            <a:lvl1pPr>
              <a:defRPr/>
            </a:lvl1pPr>
          </a:lstStyle>
          <a:p>
            <a:pPr>
              <a:defRPr/>
            </a:pPr>
            <a:fld id="{6234B526-D987-494B-B5BA-E4377C164559}" type="slidenum">
              <a:rPr lang="en-GB" altLang="en-US"/>
              <a:pPr>
                <a:defRPr/>
              </a:pPr>
              <a:t>‹#›</a:t>
            </a:fld>
            <a:endParaRPr lang="en-GB" altLang="en-US"/>
          </a:p>
        </p:txBody>
      </p:sp>
    </p:spTree>
    <p:extLst>
      <p:ext uri="{BB962C8B-B14F-4D97-AF65-F5344CB8AC3E}">
        <p14:creationId xmlns:p14="http://schemas.microsoft.com/office/powerpoint/2010/main" val="2170158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032CC4-A423-44FD-8013-EDDAABE3C99B}"/>
              </a:ext>
            </a:extLst>
          </p:cNvPr>
          <p:cNvSpPr>
            <a:spLocks noGrp="1"/>
          </p:cNvSpPr>
          <p:nvPr>
            <p:ph type="dt" sz="half" idx="10"/>
          </p:nvPr>
        </p:nvSpPr>
        <p:spPr/>
        <p:txBody>
          <a:bodyPr/>
          <a:lstStyle>
            <a:lvl1pPr>
              <a:defRPr/>
            </a:lvl1pPr>
          </a:lstStyle>
          <a:p>
            <a:pPr>
              <a:defRPr/>
            </a:pPr>
            <a:fld id="{6844E043-04E8-4617-8D5F-975E262A4623}" type="datetimeFigureOut">
              <a:rPr lang="en-GB"/>
              <a:pPr>
                <a:defRPr/>
              </a:pPr>
              <a:t>13/01/2026</a:t>
            </a:fld>
            <a:endParaRPr lang="en-GB"/>
          </a:p>
        </p:txBody>
      </p:sp>
      <p:sp>
        <p:nvSpPr>
          <p:cNvPr id="5" name="Footer Placeholder 4">
            <a:extLst>
              <a:ext uri="{FF2B5EF4-FFF2-40B4-BE49-F238E27FC236}">
                <a16:creationId xmlns:a16="http://schemas.microsoft.com/office/drawing/2014/main" id="{88CD4EE3-610E-4986-B3F8-A7CD5477716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5862A297-FC39-4D0C-B0D7-DE9E47DF901F}"/>
              </a:ext>
            </a:extLst>
          </p:cNvPr>
          <p:cNvSpPr>
            <a:spLocks noGrp="1"/>
          </p:cNvSpPr>
          <p:nvPr>
            <p:ph type="sldNum" sz="quarter" idx="12"/>
          </p:nvPr>
        </p:nvSpPr>
        <p:spPr/>
        <p:txBody>
          <a:bodyPr/>
          <a:lstStyle>
            <a:lvl1pPr>
              <a:defRPr/>
            </a:lvl1pPr>
          </a:lstStyle>
          <a:p>
            <a:pPr>
              <a:defRPr/>
            </a:pPr>
            <a:fld id="{CEE49748-3C47-49AD-9A84-E84F15AA5159}" type="slidenum">
              <a:rPr lang="en-GB" altLang="en-US"/>
              <a:pPr>
                <a:defRPr/>
              </a:pPr>
              <a:t>‹#›</a:t>
            </a:fld>
            <a:endParaRPr lang="en-GB" altLang="en-US"/>
          </a:p>
        </p:txBody>
      </p:sp>
    </p:spTree>
    <p:extLst>
      <p:ext uri="{BB962C8B-B14F-4D97-AF65-F5344CB8AC3E}">
        <p14:creationId xmlns:p14="http://schemas.microsoft.com/office/powerpoint/2010/main" val="1346621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042E2723-B738-4D57-B099-2350E51D0FB0}"/>
              </a:ext>
            </a:extLst>
          </p:cNvPr>
          <p:cNvSpPr>
            <a:spLocks noGrp="1"/>
          </p:cNvSpPr>
          <p:nvPr>
            <p:ph type="dt" sz="half" idx="10"/>
          </p:nvPr>
        </p:nvSpPr>
        <p:spPr/>
        <p:txBody>
          <a:bodyPr/>
          <a:lstStyle>
            <a:lvl1pPr>
              <a:defRPr/>
            </a:lvl1pPr>
          </a:lstStyle>
          <a:p>
            <a:pPr>
              <a:defRPr/>
            </a:pPr>
            <a:fld id="{9E77DB40-A66F-4F8F-8A55-ED411E16FA86}" type="datetimeFigureOut">
              <a:rPr lang="en-GB"/>
              <a:pPr>
                <a:defRPr/>
              </a:pPr>
              <a:t>13/01/2026</a:t>
            </a:fld>
            <a:endParaRPr lang="en-GB"/>
          </a:p>
        </p:txBody>
      </p:sp>
      <p:sp>
        <p:nvSpPr>
          <p:cNvPr id="6" name="Footer Placeholder 4">
            <a:extLst>
              <a:ext uri="{FF2B5EF4-FFF2-40B4-BE49-F238E27FC236}">
                <a16:creationId xmlns:a16="http://schemas.microsoft.com/office/drawing/2014/main" id="{3F391BAB-BDE6-4B9C-8D52-406DE031528D}"/>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B61EF7E-CEBF-4756-ABC7-005454FC45DE}"/>
              </a:ext>
            </a:extLst>
          </p:cNvPr>
          <p:cNvSpPr>
            <a:spLocks noGrp="1"/>
          </p:cNvSpPr>
          <p:nvPr>
            <p:ph type="sldNum" sz="quarter" idx="12"/>
          </p:nvPr>
        </p:nvSpPr>
        <p:spPr/>
        <p:txBody>
          <a:bodyPr/>
          <a:lstStyle>
            <a:lvl1pPr>
              <a:defRPr/>
            </a:lvl1pPr>
          </a:lstStyle>
          <a:p>
            <a:pPr>
              <a:defRPr/>
            </a:pPr>
            <a:fld id="{3F7EEE70-9BC1-40C3-ABBB-388317FF07B4}" type="slidenum">
              <a:rPr lang="en-GB" altLang="en-US"/>
              <a:pPr>
                <a:defRPr/>
              </a:pPr>
              <a:t>‹#›</a:t>
            </a:fld>
            <a:endParaRPr lang="en-GB" altLang="en-US"/>
          </a:p>
        </p:txBody>
      </p:sp>
    </p:spTree>
    <p:extLst>
      <p:ext uri="{BB962C8B-B14F-4D97-AF65-F5344CB8AC3E}">
        <p14:creationId xmlns:p14="http://schemas.microsoft.com/office/powerpoint/2010/main" val="4283313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CBD56677-19B9-4856-99DF-2B0A0152EDB4}"/>
              </a:ext>
            </a:extLst>
          </p:cNvPr>
          <p:cNvSpPr>
            <a:spLocks noGrp="1"/>
          </p:cNvSpPr>
          <p:nvPr>
            <p:ph type="dt" sz="half" idx="10"/>
          </p:nvPr>
        </p:nvSpPr>
        <p:spPr/>
        <p:txBody>
          <a:bodyPr/>
          <a:lstStyle>
            <a:lvl1pPr>
              <a:defRPr/>
            </a:lvl1pPr>
          </a:lstStyle>
          <a:p>
            <a:pPr>
              <a:defRPr/>
            </a:pPr>
            <a:fld id="{64E8ADA8-9D92-4919-A9A3-DC8990D23319}" type="datetimeFigureOut">
              <a:rPr lang="en-GB"/>
              <a:pPr>
                <a:defRPr/>
              </a:pPr>
              <a:t>13/01/2026</a:t>
            </a:fld>
            <a:endParaRPr lang="en-GB"/>
          </a:p>
        </p:txBody>
      </p:sp>
      <p:sp>
        <p:nvSpPr>
          <p:cNvPr id="8" name="Footer Placeholder 4">
            <a:extLst>
              <a:ext uri="{FF2B5EF4-FFF2-40B4-BE49-F238E27FC236}">
                <a16:creationId xmlns:a16="http://schemas.microsoft.com/office/drawing/2014/main" id="{63B0A468-347F-4CD1-ACD7-B591752CA57D}"/>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81FDC3D4-5E35-45AC-9A76-4DDEE841D868}"/>
              </a:ext>
            </a:extLst>
          </p:cNvPr>
          <p:cNvSpPr>
            <a:spLocks noGrp="1"/>
          </p:cNvSpPr>
          <p:nvPr>
            <p:ph type="sldNum" sz="quarter" idx="12"/>
          </p:nvPr>
        </p:nvSpPr>
        <p:spPr/>
        <p:txBody>
          <a:bodyPr/>
          <a:lstStyle>
            <a:lvl1pPr>
              <a:defRPr/>
            </a:lvl1pPr>
          </a:lstStyle>
          <a:p>
            <a:pPr>
              <a:defRPr/>
            </a:pPr>
            <a:fld id="{9C33B1FA-1920-4AEA-8499-BB90FBD7508D}" type="slidenum">
              <a:rPr lang="en-GB" altLang="en-US"/>
              <a:pPr>
                <a:defRPr/>
              </a:pPr>
              <a:t>‹#›</a:t>
            </a:fld>
            <a:endParaRPr lang="en-GB" altLang="en-US"/>
          </a:p>
        </p:txBody>
      </p:sp>
    </p:spTree>
    <p:extLst>
      <p:ext uri="{BB962C8B-B14F-4D97-AF65-F5344CB8AC3E}">
        <p14:creationId xmlns:p14="http://schemas.microsoft.com/office/powerpoint/2010/main" val="4031457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0118698A-F2D6-43F5-A598-C9C0965D810B}"/>
              </a:ext>
            </a:extLst>
          </p:cNvPr>
          <p:cNvSpPr>
            <a:spLocks noGrp="1"/>
          </p:cNvSpPr>
          <p:nvPr>
            <p:ph type="dt" sz="half" idx="10"/>
          </p:nvPr>
        </p:nvSpPr>
        <p:spPr/>
        <p:txBody>
          <a:bodyPr/>
          <a:lstStyle>
            <a:lvl1pPr>
              <a:defRPr/>
            </a:lvl1pPr>
          </a:lstStyle>
          <a:p>
            <a:pPr>
              <a:defRPr/>
            </a:pPr>
            <a:fld id="{26253D45-726D-41A0-B200-1DA4378501A4}" type="datetimeFigureOut">
              <a:rPr lang="en-GB"/>
              <a:pPr>
                <a:defRPr/>
              </a:pPr>
              <a:t>13/01/2026</a:t>
            </a:fld>
            <a:endParaRPr lang="en-GB"/>
          </a:p>
        </p:txBody>
      </p:sp>
      <p:sp>
        <p:nvSpPr>
          <p:cNvPr id="4" name="Footer Placeholder 4">
            <a:extLst>
              <a:ext uri="{FF2B5EF4-FFF2-40B4-BE49-F238E27FC236}">
                <a16:creationId xmlns:a16="http://schemas.microsoft.com/office/drawing/2014/main" id="{B0346D04-8B5F-41D0-9750-BFCE7F25E793}"/>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84610D63-E363-49DD-A00E-D756B8B42937}"/>
              </a:ext>
            </a:extLst>
          </p:cNvPr>
          <p:cNvSpPr>
            <a:spLocks noGrp="1"/>
          </p:cNvSpPr>
          <p:nvPr>
            <p:ph type="sldNum" sz="quarter" idx="12"/>
          </p:nvPr>
        </p:nvSpPr>
        <p:spPr/>
        <p:txBody>
          <a:bodyPr/>
          <a:lstStyle>
            <a:lvl1pPr>
              <a:defRPr/>
            </a:lvl1pPr>
          </a:lstStyle>
          <a:p>
            <a:pPr>
              <a:defRPr/>
            </a:pPr>
            <a:fld id="{13676AA6-ECF6-4394-9FC7-9D51A32BBC49}" type="slidenum">
              <a:rPr lang="en-GB" altLang="en-US"/>
              <a:pPr>
                <a:defRPr/>
              </a:pPr>
              <a:t>‹#›</a:t>
            </a:fld>
            <a:endParaRPr lang="en-GB" altLang="en-US"/>
          </a:p>
        </p:txBody>
      </p:sp>
    </p:spTree>
    <p:extLst>
      <p:ext uri="{BB962C8B-B14F-4D97-AF65-F5344CB8AC3E}">
        <p14:creationId xmlns:p14="http://schemas.microsoft.com/office/powerpoint/2010/main" val="132726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8954775-69CB-4389-A11D-542B20C85D0B}"/>
              </a:ext>
            </a:extLst>
          </p:cNvPr>
          <p:cNvSpPr>
            <a:spLocks noGrp="1"/>
          </p:cNvSpPr>
          <p:nvPr>
            <p:ph type="dt" sz="half" idx="10"/>
          </p:nvPr>
        </p:nvSpPr>
        <p:spPr/>
        <p:txBody>
          <a:bodyPr/>
          <a:lstStyle>
            <a:lvl1pPr>
              <a:defRPr/>
            </a:lvl1pPr>
          </a:lstStyle>
          <a:p>
            <a:pPr>
              <a:defRPr/>
            </a:pPr>
            <a:fld id="{1A43685C-9D65-4E48-9834-D65917A47D7E}" type="datetimeFigureOut">
              <a:rPr lang="en-GB"/>
              <a:pPr>
                <a:defRPr/>
              </a:pPr>
              <a:t>13/01/2026</a:t>
            </a:fld>
            <a:endParaRPr lang="en-GB"/>
          </a:p>
        </p:txBody>
      </p:sp>
      <p:sp>
        <p:nvSpPr>
          <p:cNvPr id="3" name="Footer Placeholder 4">
            <a:extLst>
              <a:ext uri="{FF2B5EF4-FFF2-40B4-BE49-F238E27FC236}">
                <a16:creationId xmlns:a16="http://schemas.microsoft.com/office/drawing/2014/main" id="{210EC178-29F8-47D6-87DE-8EBEBF9D05D1}"/>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14DF0ADF-AE8D-46F5-B9B1-5C43A8D0FC30}"/>
              </a:ext>
            </a:extLst>
          </p:cNvPr>
          <p:cNvSpPr>
            <a:spLocks noGrp="1"/>
          </p:cNvSpPr>
          <p:nvPr>
            <p:ph type="sldNum" sz="quarter" idx="12"/>
          </p:nvPr>
        </p:nvSpPr>
        <p:spPr/>
        <p:txBody>
          <a:bodyPr/>
          <a:lstStyle>
            <a:lvl1pPr>
              <a:defRPr/>
            </a:lvl1pPr>
          </a:lstStyle>
          <a:p>
            <a:pPr>
              <a:defRPr/>
            </a:pPr>
            <a:fld id="{C1F5F107-F36A-4726-80AA-85D1A12C76F3}" type="slidenum">
              <a:rPr lang="en-GB" altLang="en-US"/>
              <a:pPr>
                <a:defRPr/>
              </a:pPr>
              <a:t>‹#›</a:t>
            </a:fld>
            <a:endParaRPr lang="en-GB" altLang="en-US"/>
          </a:p>
        </p:txBody>
      </p:sp>
    </p:spTree>
    <p:extLst>
      <p:ext uri="{BB962C8B-B14F-4D97-AF65-F5344CB8AC3E}">
        <p14:creationId xmlns:p14="http://schemas.microsoft.com/office/powerpoint/2010/main" val="44683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B35C4EAB-3C78-4EBE-88CD-0022E05D99EF}"/>
              </a:ext>
            </a:extLst>
          </p:cNvPr>
          <p:cNvSpPr>
            <a:spLocks noGrp="1"/>
          </p:cNvSpPr>
          <p:nvPr>
            <p:ph type="dt" sz="half" idx="10"/>
          </p:nvPr>
        </p:nvSpPr>
        <p:spPr/>
        <p:txBody>
          <a:bodyPr/>
          <a:lstStyle>
            <a:lvl1pPr>
              <a:defRPr/>
            </a:lvl1pPr>
          </a:lstStyle>
          <a:p>
            <a:pPr>
              <a:defRPr/>
            </a:pPr>
            <a:fld id="{5DDF5CE0-B2D6-413E-BA4E-FEA6749AB5F0}" type="datetimeFigureOut">
              <a:rPr lang="en-GB"/>
              <a:pPr>
                <a:defRPr/>
              </a:pPr>
              <a:t>13/01/2026</a:t>
            </a:fld>
            <a:endParaRPr lang="en-GB"/>
          </a:p>
        </p:txBody>
      </p:sp>
      <p:sp>
        <p:nvSpPr>
          <p:cNvPr id="6" name="Footer Placeholder 4">
            <a:extLst>
              <a:ext uri="{FF2B5EF4-FFF2-40B4-BE49-F238E27FC236}">
                <a16:creationId xmlns:a16="http://schemas.microsoft.com/office/drawing/2014/main" id="{06543157-7461-4EAF-A16F-834809C7F41E}"/>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5E71175-4D4C-4772-A133-5795BBDA0A32}"/>
              </a:ext>
            </a:extLst>
          </p:cNvPr>
          <p:cNvSpPr>
            <a:spLocks noGrp="1"/>
          </p:cNvSpPr>
          <p:nvPr>
            <p:ph type="sldNum" sz="quarter" idx="12"/>
          </p:nvPr>
        </p:nvSpPr>
        <p:spPr/>
        <p:txBody>
          <a:bodyPr/>
          <a:lstStyle>
            <a:lvl1pPr>
              <a:defRPr/>
            </a:lvl1pPr>
          </a:lstStyle>
          <a:p>
            <a:pPr>
              <a:defRPr/>
            </a:pPr>
            <a:fld id="{A0937F24-E693-4205-8820-4A57A2A18AEB}" type="slidenum">
              <a:rPr lang="en-GB" altLang="en-US"/>
              <a:pPr>
                <a:defRPr/>
              </a:pPr>
              <a:t>‹#›</a:t>
            </a:fld>
            <a:endParaRPr lang="en-GB" altLang="en-US"/>
          </a:p>
        </p:txBody>
      </p:sp>
    </p:spTree>
    <p:extLst>
      <p:ext uri="{BB962C8B-B14F-4D97-AF65-F5344CB8AC3E}">
        <p14:creationId xmlns:p14="http://schemas.microsoft.com/office/powerpoint/2010/main" val="553278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30C385E-D4AA-478E-8564-D892F4FFA72D}"/>
              </a:ext>
            </a:extLst>
          </p:cNvPr>
          <p:cNvSpPr>
            <a:spLocks noGrp="1"/>
          </p:cNvSpPr>
          <p:nvPr>
            <p:ph type="dt" sz="half" idx="10"/>
          </p:nvPr>
        </p:nvSpPr>
        <p:spPr/>
        <p:txBody>
          <a:bodyPr/>
          <a:lstStyle>
            <a:lvl1pPr>
              <a:defRPr/>
            </a:lvl1pPr>
          </a:lstStyle>
          <a:p>
            <a:pPr>
              <a:defRPr/>
            </a:pPr>
            <a:fld id="{AA8702DE-1222-45B0-8A7C-869C3E6EC990}" type="datetimeFigureOut">
              <a:rPr lang="en-GB"/>
              <a:pPr>
                <a:defRPr/>
              </a:pPr>
              <a:t>13/01/2026</a:t>
            </a:fld>
            <a:endParaRPr lang="en-GB"/>
          </a:p>
        </p:txBody>
      </p:sp>
      <p:sp>
        <p:nvSpPr>
          <p:cNvPr id="6" name="Footer Placeholder 4">
            <a:extLst>
              <a:ext uri="{FF2B5EF4-FFF2-40B4-BE49-F238E27FC236}">
                <a16:creationId xmlns:a16="http://schemas.microsoft.com/office/drawing/2014/main" id="{FC8AAB41-6315-4631-A647-6C0EC4B3577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8E576192-6618-4561-95E5-D5E0F0EE3836}"/>
              </a:ext>
            </a:extLst>
          </p:cNvPr>
          <p:cNvSpPr>
            <a:spLocks noGrp="1"/>
          </p:cNvSpPr>
          <p:nvPr>
            <p:ph type="sldNum" sz="quarter" idx="12"/>
          </p:nvPr>
        </p:nvSpPr>
        <p:spPr/>
        <p:txBody>
          <a:bodyPr/>
          <a:lstStyle>
            <a:lvl1pPr>
              <a:defRPr/>
            </a:lvl1pPr>
          </a:lstStyle>
          <a:p>
            <a:pPr>
              <a:defRPr/>
            </a:pPr>
            <a:fld id="{59F17D9A-163A-4796-82F5-B55E553003F1}" type="slidenum">
              <a:rPr lang="en-GB" altLang="en-US"/>
              <a:pPr>
                <a:defRPr/>
              </a:pPr>
              <a:t>‹#›</a:t>
            </a:fld>
            <a:endParaRPr lang="en-GB" altLang="en-US"/>
          </a:p>
        </p:txBody>
      </p:sp>
    </p:spTree>
    <p:extLst>
      <p:ext uri="{BB962C8B-B14F-4D97-AF65-F5344CB8AC3E}">
        <p14:creationId xmlns:p14="http://schemas.microsoft.com/office/powerpoint/2010/main" val="2840306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964EEA8-0F05-410E-8A61-0AC24ED9BDA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3C0E6510-71AE-497E-8B9E-9AE944066D8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A708E2FA-79A5-4E16-8A1E-F288D0ED2D9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D6518049-BADF-4654-BF6E-FD612E75B98C}" type="datetimeFigureOut">
              <a:rPr lang="en-GB"/>
              <a:pPr>
                <a:defRPr/>
              </a:pPr>
              <a:t>13/01/2026</a:t>
            </a:fld>
            <a:endParaRPr lang="en-GB"/>
          </a:p>
        </p:txBody>
      </p:sp>
      <p:sp>
        <p:nvSpPr>
          <p:cNvPr id="5" name="Footer Placeholder 4">
            <a:extLst>
              <a:ext uri="{FF2B5EF4-FFF2-40B4-BE49-F238E27FC236}">
                <a16:creationId xmlns:a16="http://schemas.microsoft.com/office/drawing/2014/main" id="{84E512A7-8901-4224-AF7B-BB33BE1BF67E}"/>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8CB8AB38-7279-4979-9DDB-70D5F804A02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6FD04D7-8260-4848-98F2-D0C0F79A0062}"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 id="214748405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strath.ac.uk/procurement/procurementguidanc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8.xm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fms-supplierinvoices@strath.ac.uk"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a:extLst>
              <a:ext uri="{FF2B5EF4-FFF2-40B4-BE49-F238E27FC236}">
                <a16:creationId xmlns:a16="http://schemas.microsoft.com/office/drawing/2014/main" id="{75999C22-064B-4272-8843-C63B966A88E2}"/>
              </a:ext>
            </a:extLst>
          </p:cNvPr>
          <p:cNvSpPr txBox="1">
            <a:spLocks noChangeArrowheads="1"/>
          </p:cNvSpPr>
          <p:nvPr/>
        </p:nvSpPr>
        <p:spPr bwMode="auto">
          <a:xfrm>
            <a:off x="644525" y="1268413"/>
            <a:ext cx="316388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500">
                <a:solidFill>
                  <a:schemeClr val="bg1"/>
                </a:solidFill>
                <a:latin typeface="Arial" panose="020B0604020202020204" pitchFamily="34" charset="0"/>
              </a:rPr>
              <a:t>University Procurement</a:t>
            </a:r>
          </a:p>
          <a:p>
            <a:pPr>
              <a:spcBef>
                <a:spcPct val="0"/>
              </a:spcBef>
              <a:buFontTx/>
              <a:buNone/>
            </a:pPr>
            <a:r>
              <a:rPr lang="en-GB" altLang="en-US" sz="1500">
                <a:solidFill>
                  <a:schemeClr val="bg1"/>
                </a:solidFill>
                <a:latin typeface="Arial" panose="020B0604020202020204" pitchFamily="34" charset="0"/>
              </a:rPr>
              <a:t>August 2020</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C19F760-E20F-4AFE-A201-854911C4C568}"/>
              </a:ext>
            </a:extLst>
          </p:cNvPr>
          <p:cNvSpPr>
            <a:spLocks noGrp="1"/>
          </p:cNvSpPr>
          <p:nvPr>
            <p:ph type="title"/>
          </p:nvPr>
        </p:nvSpPr>
        <p:spPr/>
        <p:txBody>
          <a:bodyPr/>
          <a:lstStyle/>
          <a:p>
            <a:r>
              <a:rPr lang="en-GB" altLang="en-US" sz="3200">
                <a:latin typeface="Arial" panose="020B0604020202020204" pitchFamily="34" charset="0"/>
                <a:cs typeface="Arial" panose="020B0604020202020204" pitchFamily="34" charset="0"/>
              </a:rPr>
              <a:t>Some relevant points from Reg 6</a:t>
            </a:r>
          </a:p>
        </p:txBody>
      </p:sp>
      <p:sp>
        <p:nvSpPr>
          <p:cNvPr id="3" name="Content Placeholder 2">
            <a:extLst>
              <a:ext uri="{FF2B5EF4-FFF2-40B4-BE49-F238E27FC236}">
                <a16:creationId xmlns:a16="http://schemas.microsoft.com/office/drawing/2014/main" id="{23B5F4DE-3AF7-4835-BF27-A970CE8078DB}"/>
              </a:ext>
            </a:extLst>
          </p:cNvPr>
          <p:cNvSpPr>
            <a:spLocks noGrp="1"/>
          </p:cNvSpPr>
          <p:nvPr>
            <p:ph idx="1"/>
          </p:nvPr>
        </p:nvSpPr>
        <p:spPr>
          <a:xfrm>
            <a:off x="457200" y="1165225"/>
            <a:ext cx="8229600" cy="5418138"/>
          </a:xfrm>
        </p:spPr>
        <p:txBody>
          <a:bodyPr/>
          <a:lstStyle/>
          <a:p>
            <a:pPr marL="0" indent="0">
              <a:buFont typeface="Arial" panose="020B0604020202020204" pitchFamily="34" charset="0"/>
              <a:buNone/>
              <a:defRPr/>
            </a:pPr>
            <a:r>
              <a:rPr lang="en-GB" sz="1600" b="1" dirty="0">
                <a:latin typeface="Arial" panose="020B0604020202020204" pitchFamily="34" charset="0"/>
                <a:cs typeface="Arial" panose="020B0604020202020204" pitchFamily="34" charset="0"/>
              </a:rPr>
              <a:t>Methods for calculating the estimated value of a contract - Regulation 6.</a:t>
            </a:r>
            <a:r>
              <a:rPr lang="en-GB" sz="1600" dirty="0">
                <a:latin typeface="Arial" panose="020B0604020202020204" pitchFamily="34" charset="0"/>
                <a:cs typeface="Arial" panose="020B0604020202020204" pitchFamily="34" charset="0"/>
              </a:rPr>
              <a:t> </a:t>
            </a:r>
          </a:p>
          <a:p>
            <a:pPr marL="0" indent="0">
              <a:buFont typeface="Arial" panose="020B0604020202020204" pitchFamily="34" charset="0"/>
              <a:buNone/>
              <a:defRPr/>
            </a:pPr>
            <a:endParaRPr lang="en-GB" sz="1400" dirty="0">
              <a:latin typeface="Arial" panose="020B0604020202020204" pitchFamily="34" charset="0"/>
              <a:cs typeface="Arial" panose="020B0604020202020204" pitchFamily="34" charset="0"/>
            </a:endParaRP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(1) A contracting authority must calculate the estimated value of a contract by reference to the total amount payable under it (regardless of the form of such payment), not including value added tax.</a:t>
            </a:r>
          </a:p>
          <a:p>
            <a:pPr marL="0" indent="0">
              <a:buFont typeface="Arial" panose="020B0604020202020204" pitchFamily="34" charset="0"/>
              <a:buNone/>
              <a:defRPr/>
            </a:pPr>
            <a:endParaRPr lang="en-GB" sz="1000" dirty="0">
              <a:latin typeface="Arial" panose="020B0604020202020204" pitchFamily="34" charset="0"/>
              <a:cs typeface="Arial" panose="020B0604020202020204" pitchFamily="34" charset="0"/>
            </a:endParaRP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(2) The total amount payable includes the amount payable as a result of the exercise of any form of option and any renewal of the contract as explicitly set out in the procurement documents.</a:t>
            </a:r>
          </a:p>
          <a:p>
            <a:pPr marL="0" indent="0">
              <a:buFont typeface="Arial" panose="020B0604020202020204" pitchFamily="34" charset="0"/>
              <a:buNone/>
              <a:defRPr/>
            </a:pPr>
            <a:endParaRPr lang="en-GB" sz="1000" dirty="0">
              <a:latin typeface="Arial" panose="020B0604020202020204" pitchFamily="34" charset="0"/>
              <a:cs typeface="Arial" panose="020B0604020202020204" pitchFamily="34" charset="0"/>
            </a:endParaRP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 (5) A contracting authority must not choose a method to be used to calculate the estimated value of a contract with the intention of excluding the contract from the application of these Regulations.</a:t>
            </a:r>
          </a:p>
          <a:p>
            <a:pPr marL="0" indent="0">
              <a:buFont typeface="Arial" panose="020B0604020202020204" pitchFamily="34" charset="0"/>
              <a:buNone/>
              <a:defRPr/>
            </a:pPr>
            <a:endParaRPr lang="en-GB" sz="1000" dirty="0">
              <a:latin typeface="Arial" panose="020B0604020202020204" pitchFamily="34" charset="0"/>
              <a:cs typeface="Arial" panose="020B0604020202020204" pitchFamily="34" charset="0"/>
            </a:endParaRP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(6) A contracting authority must not sub-divide a contract with the effect of excluding the contract from the application of these Regulations unless such sub-division is justified by objective reasons.</a:t>
            </a:r>
          </a:p>
          <a:p>
            <a:pPr marL="0" indent="0">
              <a:buFont typeface="Arial" panose="020B0604020202020204" pitchFamily="34" charset="0"/>
              <a:buNone/>
              <a:defRPr/>
            </a:pPr>
            <a:endParaRPr lang="en-GB" sz="1000" dirty="0">
              <a:latin typeface="Arial" panose="020B0604020202020204" pitchFamily="34" charset="0"/>
              <a:cs typeface="Arial" panose="020B0604020202020204" pitchFamily="34" charset="0"/>
            </a:endParaRP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(10) In the case of a public works contract the estimated value shall include the total estimated value of any supplies and services that are necessary for executing the works and are to be provided by the contracting authority to the contractor. </a:t>
            </a:r>
          </a:p>
          <a:p>
            <a:pPr marL="0" indent="0">
              <a:buFont typeface="Arial" panose="020B0604020202020204" pitchFamily="34" charset="0"/>
              <a:buNone/>
              <a:defRPr/>
            </a:pPr>
            <a:endParaRPr lang="en-GB" sz="1400" dirty="0">
              <a:latin typeface="Arial" panose="020B0604020202020204" pitchFamily="34" charset="0"/>
              <a:cs typeface="Arial" panose="020B0604020202020204" pitchFamily="34" charset="0"/>
            </a:endParaRP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(16) In the case of a public service contract which does not indicate a total price, the estimated value must be calculated by reference to—</a:t>
            </a: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(a)in the case of a contract for a fixed term of less than or equal to 48 months, the total value of the contract for its full term; and</a:t>
            </a:r>
          </a:p>
          <a:p>
            <a:pPr marL="0" indent="0">
              <a:buFont typeface="Arial" panose="020B0604020202020204" pitchFamily="34" charset="0"/>
              <a:buNone/>
              <a:defRPr/>
            </a:pPr>
            <a:r>
              <a:rPr lang="en-GB" sz="1400" dirty="0">
                <a:latin typeface="Arial" panose="020B0604020202020204" pitchFamily="34" charset="0"/>
                <a:cs typeface="Arial" panose="020B0604020202020204" pitchFamily="34" charset="0"/>
              </a:rPr>
              <a:t>(b)in the case of a contract for a fixed term of more than 48 months or a contract without a fixed term, the monthly value multiplied by 48.</a:t>
            </a:r>
          </a:p>
          <a:p>
            <a:pPr marL="0" indent="0">
              <a:buFont typeface="Arial" panose="020B0604020202020204" pitchFamily="34" charset="0"/>
              <a:buNone/>
              <a:defRPr/>
            </a:pPr>
            <a:endParaRPr lang="en-GB" sz="1400" dirty="0">
              <a:latin typeface="Arial" panose="020B0604020202020204" pitchFamily="34" charset="0"/>
              <a:cs typeface="Arial" panose="020B0604020202020204" pitchFamily="34" charset="0"/>
            </a:endParaRPr>
          </a:p>
          <a:p>
            <a:pPr>
              <a:defRPr/>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FE32D372-ED79-44D4-825A-049CB14C07FE}"/>
              </a:ext>
            </a:extLst>
          </p:cNvPr>
          <p:cNvSpPr>
            <a:spLocks noGrp="1"/>
          </p:cNvSpPr>
          <p:nvPr>
            <p:ph type="title"/>
          </p:nvPr>
        </p:nvSpPr>
        <p:spPr>
          <a:xfrm>
            <a:off x="457200" y="274638"/>
            <a:ext cx="8229600" cy="658812"/>
          </a:xfrm>
        </p:spPr>
        <p:txBody>
          <a:bodyPr/>
          <a:lstStyle/>
          <a:p>
            <a:r>
              <a:rPr lang="en-GB" altLang="en-US" sz="3200" b="1">
                <a:latin typeface="Arial" panose="020B0604020202020204" pitchFamily="34" charset="0"/>
                <a:cs typeface="Arial" panose="020B0604020202020204" pitchFamily="34" charset="0"/>
              </a:rPr>
              <a:t>Estimating The value of a requirement</a:t>
            </a:r>
          </a:p>
        </p:txBody>
      </p:sp>
      <p:sp>
        <p:nvSpPr>
          <p:cNvPr id="17411" name="Content Placeholder 2">
            <a:extLst>
              <a:ext uri="{FF2B5EF4-FFF2-40B4-BE49-F238E27FC236}">
                <a16:creationId xmlns:a16="http://schemas.microsoft.com/office/drawing/2014/main" id="{89B938A2-5B53-4F79-8D3E-B4C73526D811}"/>
              </a:ext>
            </a:extLst>
          </p:cNvPr>
          <p:cNvSpPr>
            <a:spLocks noGrp="1"/>
          </p:cNvSpPr>
          <p:nvPr>
            <p:ph idx="1"/>
          </p:nvPr>
        </p:nvSpPr>
        <p:spPr>
          <a:xfrm>
            <a:off x="803275" y="4437063"/>
            <a:ext cx="7886700" cy="2305050"/>
          </a:xfrm>
        </p:spPr>
        <p:txBody>
          <a:bodyPr>
            <a:normAutofit fontScale="25000" lnSpcReduction="20000"/>
          </a:bodyPr>
          <a:lstStyle/>
          <a:p>
            <a:pPr>
              <a:defRPr/>
            </a:pPr>
            <a:endParaRPr lang="en-GB" altLang="en-US" sz="5400" dirty="0"/>
          </a:p>
          <a:p>
            <a:pPr>
              <a:defRPr/>
            </a:pPr>
            <a:r>
              <a:rPr lang="en-GB" altLang="en-US" sz="7200" dirty="0">
                <a:latin typeface="Arial" panose="020B0604020202020204" pitchFamily="34" charset="0"/>
                <a:cs typeface="Arial" panose="020B0604020202020204" pitchFamily="34" charset="0"/>
              </a:rPr>
              <a:t>Value is considered as the total aggregate value of the amount payable under the contract.  </a:t>
            </a:r>
          </a:p>
          <a:p>
            <a:pPr marL="342900" lvl="1" indent="0">
              <a:buFont typeface="Arial" panose="020B0604020202020204" pitchFamily="34" charset="0"/>
              <a:buNone/>
              <a:defRPr/>
            </a:pPr>
            <a:r>
              <a:rPr lang="en-GB" altLang="en-US" sz="6400" i="1" dirty="0">
                <a:latin typeface="Arial" panose="020B0604020202020204" pitchFamily="34" charset="0"/>
                <a:cs typeface="Arial" panose="020B0604020202020204" pitchFamily="34" charset="0"/>
              </a:rPr>
              <a:t>Things to consider:</a:t>
            </a:r>
          </a:p>
          <a:p>
            <a:pPr lvl="2">
              <a:defRPr/>
            </a:pPr>
            <a:r>
              <a:rPr lang="en-GB" altLang="en-US" sz="6400" i="1" dirty="0">
                <a:latin typeface="Arial" panose="020B0604020202020204" pitchFamily="34" charset="0"/>
                <a:cs typeface="Arial" panose="020B0604020202020204" pitchFamily="34" charset="0"/>
              </a:rPr>
              <a:t>cost of purchase</a:t>
            </a:r>
          </a:p>
          <a:p>
            <a:pPr lvl="2">
              <a:defRPr/>
            </a:pPr>
            <a:r>
              <a:rPr lang="en-GB" altLang="en-US" sz="6400" i="1" dirty="0">
                <a:latin typeface="Arial" panose="020B0604020202020204" pitchFamily="34" charset="0"/>
                <a:cs typeface="Arial" panose="020B0604020202020204" pitchFamily="34" charset="0"/>
              </a:rPr>
              <a:t>delivery</a:t>
            </a:r>
          </a:p>
          <a:p>
            <a:pPr lvl="2">
              <a:defRPr/>
            </a:pPr>
            <a:r>
              <a:rPr lang="en-GB" altLang="en-US" sz="6400" i="1" dirty="0">
                <a:latin typeface="Arial" panose="020B0604020202020204" pitchFamily="34" charset="0"/>
                <a:cs typeface="Arial" panose="020B0604020202020204" pitchFamily="34" charset="0"/>
              </a:rPr>
              <a:t>installation</a:t>
            </a:r>
          </a:p>
          <a:p>
            <a:pPr lvl="2">
              <a:defRPr/>
            </a:pPr>
            <a:r>
              <a:rPr lang="en-GB" altLang="en-US" sz="6400" i="1" dirty="0">
                <a:latin typeface="Arial" panose="020B0604020202020204" pitchFamily="34" charset="0"/>
                <a:cs typeface="Arial" panose="020B0604020202020204" pitchFamily="34" charset="0"/>
              </a:rPr>
              <a:t>Support and maintenance (where purchased through the supplier)</a:t>
            </a: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lvl="1">
              <a:defRPr/>
            </a:pPr>
            <a:endParaRPr lang="en-GB" altLang="en-US" dirty="0"/>
          </a:p>
          <a:p>
            <a:pPr>
              <a:defRPr/>
            </a:pPr>
            <a:r>
              <a:rPr lang="en-GB" altLang="en-US" dirty="0"/>
              <a:t>Important for estimating budgets, and completing new supplier request form</a:t>
            </a:r>
          </a:p>
          <a:p>
            <a:pPr>
              <a:defRPr/>
            </a:pPr>
            <a:endParaRPr lang="en-GB" altLang="en-US" dirty="0"/>
          </a:p>
        </p:txBody>
      </p:sp>
      <p:pic>
        <p:nvPicPr>
          <p:cNvPr id="23556" name="Picture 1">
            <a:extLst>
              <a:ext uri="{FF2B5EF4-FFF2-40B4-BE49-F238E27FC236}">
                <a16:creationId xmlns:a16="http://schemas.microsoft.com/office/drawing/2014/main" id="{2001CA83-331D-42B1-85F8-38E159E1E89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1052513"/>
            <a:ext cx="3557587" cy="326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85D0FB8-856A-4983-AA5B-D332861EC934}"/>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Frameworks </a:t>
            </a:r>
          </a:p>
        </p:txBody>
      </p:sp>
      <p:sp>
        <p:nvSpPr>
          <p:cNvPr id="3" name="Content Placeholder 2">
            <a:extLst>
              <a:ext uri="{FF2B5EF4-FFF2-40B4-BE49-F238E27FC236}">
                <a16:creationId xmlns:a16="http://schemas.microsoft.com/office/drawing/2014/main" id="{B403678D-9E00-41D3-9E87-91A55C7E8405}"/>
              </a:ext>
            </a:extLst>
          </p:cNvPr>
          <p:cNvSpPr>
            <a:spLocks noGrp="1"/>
          </p:cNvSpPr>
          <p:nvPr>
            <p:ph idx="1"/>
          </p:nvPr>
        </p:nvSpPr>
        <p:spPr>
          <a:xfrm>
            <a:off x="457200" y="1989138"/>
            <a:ext cx="8229600" cy="4525962"/>
          </a:xfrm>
        </p:spPr>
        <p:txBody>
          <a:bodyPr/>
          <a:lstStyle/>
          <a:p>
            <a:pPr>
              <a:defRPr/>
            </a:pPr>
            <a:r>
              <a:rPr lang="en-GB" sz="2800" dirty="0">
                <a:latin typeface="Arial" panose="020B0604020202020204" pitchFamily="34" charset="0"/>
                <a:cs typeface="Arial" panose="020B0604020202020204" pitchFamily="34" charset="0"/>
              </a:rPr>
              <a:t>Staff should check the Framework Register first</a:t>
            </a:r>
          </a:p>
          <a:p>
            <a:pPr>
              <a:defRPr/>
            </a:pPr>
            <a:r>
              <a:rPr lang="en-GB" sz="2800" dirty="0">
                <a:latin typeface="Arial" panose="020B0604020202020204" pitchFamily="34" charset="0"/>
                <a:cs typeface="Arial" panose="020B0604020202020204" pitchFamily="34" charset="0"/>
              </a:rPr>
              <a:t>Benefits of using a Framework:</a:t>
            </a:r>
          </a:p>
          <a:p>
            <a:pPr>
              <a:buFont typeface="Wingdings" panose="05000000000000000000" pitchFamily="2" charset="2"/>
              <a:buChar char="ü"/>
              <a:defRPr/>
            </a:pPr>
            <a:r>
              <a:rPr lang="en-GB" sz="2800" dirty="0">
                <a:latin typeface="Arial" panose="020B0604020202020204" pitchFamily="34" charset="0"/>
                <a:cs typeface="Arial" panose="020B0604020202020204" pitchFamily="34" charset="0"/>
              </a:rPr>
              <a:t>Terms &amp; conditions have been agreed</a:t>
            </a:r>
          </a:p>
          <a:p>
            <a:pPr>
              <a:buFont typeface="Wingdings" panose="05000000000000000000" pitchFamily="2" charset="2"/>
              <a:buChar char="ü"/>
              <a:defRPr/>
            </a:pPr>
            <a:r>
              <a:rPr lang="en-GB" sz="2800" dirty="0">
                <a:latin typeface="Arial" panose="020B0604020202020204" pitchFamily="34" charset="0"/>
                <a:cs typeface="Arial" panose="020B0604020202020204" pitchFamily="34" charset="0"/>
              </a:rPr>
              <a:t>Framework suppliers have been pre-qualified as having the correct capabilities and capacity </a:t>
            </a:r>
          </a:p>
          <a:p>
            <a:pPr marL="0" indent="0">
              <a:buFont typeface="Arial" panose="020B0604020202020204" pitchFamily="34" charset="0"/>
              <a:buNone/>
              <a:defRPr/>
            </a:pPr>
            <a:r>
              <a:rPr lang="en-GB" dirty="0"/>
              <a:t>	</a:t>
            </a:r>
          </a:p>
          <a:p>
            <a:pPr>
              <a:defRPr/>
            </a:pP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F35AC619-4BAD-483A-AD2E-22E8C9379DFF}"/>
              </a:ext>
            </a:extLst>
          </p:cNvPr>
          <p:cNvSpPr>
            <a:spLocks noGrp="1"/>
          </p:cNvSpPr>
          <p:nvPr>
            <p:ph type="title"/>
          </p:nvPr>
        </p:nvSpPr>
        <p:spPr>
          <a:xfrm>
            <a:off x="457200" y="274638"/>
            <a:ext cx="8229600" cy="850900"/>
          </a:xfrm>
        </p:spPr>
        <p:txBody>
          <a:bodyPr/>
          <a:lstStyle/>
          <a:p>
            <a:r>
              <a:rPr lang="en-GB" altLang="en-US">
                <a:latin typeface="Arial" panose="020B0604020202020204" pitchFamily="34" charset="0"/>
                <a:cs typeface="Arial" panose="020B0604020202020204" pitchFamily="34" charset="0"/>
              </a:rPr>
              <a:t>Goods and Services Process</a:t>
            </a:r>
          </a:p>
        </p:txBody>
      </p:sp>
      <p:sp>
        <p:nvSpPr>
          <p:cNvPr id="27651" name="Content Placeholder 2">
            <a:extLst>
              <a:ext uri="{FF2B5EF4-FFF2-40B4-BE49-F238E27FC236}">
                <a16:creationId xmlns:a16="http://schemas.microsoft.com/office/drawing/2014/main" id="{A4DC4052-F9EE-45CB-A79B-D5819E44723E}"/>
              </a:ext>
            </a:extLst>
          </p:cNvPr>
          <p:cNvSpPr>
            <a:spLocks noGrp="1"/>
          </p:cNvSpPr>
          <p:nvPr>
            <p:ph idx="1"/>
          </p:nvPr>
        </p:nvSpPr>
        <p:spPr>
          <a:xfrm>
            <a:off x="457200" y="1133475"/>
            <a:ext cx="8229600" cy="5068888"/>
          </a:xfrm>
        </p:spPr>
        <p:txBody>
          <a:bodyPr/>
          <a:lstStyle/>
          <a:p>
            <a:pPr marL="0" indent="0">
              <a:buFont typeface="Arial" panose="020B0604020202020204" pitchFamily="34" charset="0"/>
              <a:buNone/>
            </a:pPr>
            <a:endParaRPr lang="en-GB" altLang="en-US" sz="2400" b="1"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altLang="en-US" sz="2000" b="1" dirty="0">
                <a:latin typeface="Arial" panose="020B0604020202020204" pitchFamily="34" charset="0"/>
                <a:cs typeface="Arial" panose="020B0604020202020204" pitchFamily="34" charset="0"/>
              </a:rPr>
              <a:t>Procurement Value (Ex VAT) </a:t>
            </a:r>
            <a:r>
              <a:rPr lang="en-GB" altLang="en-US" sz="2000" dirty="0">
                <a:latin typeface="Arial" panose="020B0604020202020204" pitchFamily="34" charset="0"/>
                <a:cs typeface="Arial" panose="020B0604020202020204" pitchFamily="34" charset="0"/>
              </a:rPr>
              <a:t>		</a:t>
            </a:r>
            <a:r>
              <a:rPr lang="en-GB" altLang="en-US" sz="2000" b="1" dirty="0">
                <a:latin typeface="Arial" panose="020B0604020202020204" pitchFamily="34" charset="0"/>
                <a:cs typeface="Arial" panose="020B0604020202020204" pitchFamily="34" charset="0"/>
              </a:rPr>
              <a:t>Process </a:t>
            </a:r>
            <a:r>
              <a:rPr lang="en-GB" altLang="en-US" sz="2000" dirty="0">
                <a:latin typeface="Arial" panose="020B0604020202020204" pitchFamily="34" charset="0"/>
                <a:cs typeface="Arial" panose="020B0604020202020204" pitchFamily="34" charset="0"/>
              </a:rPr>
              <a:t>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Less than £3,000 			No quotes required.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£3,001 to £24,999 			Minimum of 3 recorded 						quotations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£25,000 to £50,000 			Quotation in consultation 					with UP via Public 						Contracts Scotland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Over £50,000 				Contact UP will 							tender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Above £173,100 			Tender following EU </a:t>
            </a:r>
            <a:r>
              <a:rPr lang="en-GB" altLang="en-US" sz="2400" dirty="0">
                <a:latin typeface="Arial" panose="020B0604020202020204" pitchFamily="34" charset="0"/>
                <a:cs typeface="Arial" panose="020B0604020202020204" pitchFamily="34" charset="0"/>
              </a:rPr>
              <a:t>						</a:t>
            </a:r>
            <a:r>
              <a:rPr lang="en-GB" altLang="en-US" sz="2000" dirty="0">
                <a:latin typeface="Arial" panose="020B0604020202020204" pitchFamily="34" charset="0"/>
                <a:cs typeface="Arial" panose="020B0604020202020204" pitchFamily="34" charset="0"/>
              </a:rPr>
              <a:t>regulations 	</a:t>
            </a:r>
          </a:p>
          <a:p>
            <a:pPr marL="0" indent="0">
              <a:buFont typeface="Arial" panose="020B0604020202020204" pitchFamily="34" charset="0"/>
              <a:buNone/>
            </a:pPr>
            <a:endParaRPr lang="en-GB"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9AA8FD93-875B-4367-A8B3-EAFDD97ADB1E}"/>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Works Process</a:t>
            </a:r>
          </a:p>
        </p:txBody>
      </p:sp>
      <p:sp>
        <p:nvSpPr>
          <p:cNvPr id="29699" name="Content Placeholder 2">
            <a:extLst>
              <a:ext uri="{FF2B5EF4-FFF2-40B4-BE49-F238E27FC236}">
                <a16:creationId xmlns:a16="http://schemas.microsoft.com/office/drawing/2014/main" id="{4646AEC8-F945-4919-BCEA-5D8E5658D4C8}"/>
              </a:ext>
            </a:extLst>
          </p:cNvPr>
          <p:cNvSpPr>
            <a:spLocks noGrp="1"/>
          </p:cNvSpPr>
          <p:nvPr>
            <p:ph idx="1"/>
          </p:nvPr>
        </p:nvSpPr>
        <p:spPr>
          <a:xfrm>
            <a:off x="457200" y="1438275"/>
            <a:ext cx="8229600" cy="4525963"/>
          </a:xfrm>
        </p:spPr>
        <p:txBody>
          <a:bodyPr/>
          <a:lstStyle/>
          <a:p>
            <a:pPr marL="0" indent="0">
              <a:buFont typeface="Arial" panose="020B0604020202020204" pitchFamily="34" charset="0"/>
              <a:buNone/>
            </a:pPr>
            <a:endParaRPr lang="en-GB" altLang="en-US" sz="2000" b="1"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altLang="en-US" sz="2000" b="1" dirty="0">
                <a:latin typeface="Arial" panose="020B0604020202020204" pitchFamily="34" charset="0"/>
                <a:cs typeface="Arial" panose="020B0604020202020204" pitchFamily="34" charset="0"/>
              </a:rPr>
              <a:t>Procurement Value (Ex VAT) </a:t>
            </a:r>
            <a:r>
              <a:rPr lang="en-GB" altLang="en-US" sz="2000" dirty="0">
                <a:latin typeface="Arial" panose="020B0604020202020204" pitchFamily="34" charset="0"/>
                <a:cs typeface="Arial" panose="020B0604020202020204" pitchFamily="34" charset="0"/>
              </a:rPr>
              <a:t>		</a:t>
            </a:r>
            <a:r>
              <a:rPr lang="en-GB" altLang="en-US" sz="2000" b="1" dirty="0">
                <a:latin typeface="Arial" panose="020B0604020202020204" pitchFamily="34" charset="0"/>
                <a:cs typeface="Arial" panose="020B0604020202020204" pitchFamily="34" charset="0"/>
              </a:rPr>
              <a:t>Process </a:t>
            </a:r>
            <a:r>
              <a:rPr lang="en-GB" altLang="en-US" sz="2000" dirty="0">
                <a:latin typeface="Arial" panose="020B0604020202020204" pitchFamily="34" charset="0"/>
                <a:cs typeface="Arial" panose="020B0604020202020204" pitchFamily="34" charset="0"/>
              </a:rPr>
              <a:t>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Not exceeding £99,999 			Minimum of 3 written 						quotations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Above £100,000 			Tender in consultation 						with UP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Above £2,000.000 			Regulated procurement 						process which must be 						advertised on the 						tendering portal (PCS) </a:t>
            </a:r>
          </a:p>
          <a:p>
            <a:pPr marL="0" indent="0">
              <a:buFont typeface="Arial" panose="020B0604020202020204" pitchFamily="34" charset="0"/>
              <a:buNone/>
            </a:pPr>
            <a:r>
              <a:rPr lang="en-GB" altLang="en-US" sz="2000" dirty="0">
                <a:latin typeface="Arial" panose="020B0604020202020204" pitchFamily="34" charset="0"/>
                <a:cs typeface="Arial" panose="020B0604020202020204" pitchFamily="34" charset="0"/>
              </a:rPr>
              <a:t>Above £4,327,500			Tender following EU 						regulations 	</a:t>
            </a:r>
          </a:p>
          <a:p>
            <a:pPr marL="0" indent="0">
              <a:buFont typeface="Arial" panose="020B0604020202020204" pitchFamily="34" charset="0"/>
              <a:buNone/>
            </a:pPr>
            <a:endParaRPr lang="en-GB"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B12DE2A7-9901-4EE2-8106-AEC4B80B9C39}"/>
              </a:ext>
            </a:extLst>
          </p:cNvPr>
          <p:cNvSpPr>
            <a:spLocks noGrp="1"/>
          </p:cNvSpPr>
          <p:nvPr>
            <p:ph type="title"/>
          </p:nvPr>
        </p:nvSpPr>
        <p:spPr/>
        <p:txBody>
          <a:bodyPr/>
          <a:lstStyle/>
          <a:p>
            <a:r>
              <a:rPr lang="en-GB" altLang="en-US" sz="4000">
                <a:latin typeface="Arial" panose="020B0604020202020204" pitchFamily="34" charset="0"/>
                <a:cs typeface="Arial" panose="020B0604020202020204" pitchFamily="34" charset="0"/>
              </a:rPr>
              <a:t>Who Tenders Contracts?</a:t>
            </a:r>
          </a:p>
        </p:txBody>
      </p:sp>
      <p:sp>
        <p:nvSpPr>
          <p:cNvPr id="31747" name="Content Placeholder 2">
            <a:extLst>
              <a:ext uri="{FF2B5EF4-FFF2-40B4-BE49-F238E27FC236}">
                <a16:creationId xmlns:a16="http://schemas.microsoft.com/office/drawing/2014/main" id="{4ACA17B7-1053-43CF-A6AA-B785D677E398}"/>
              </a:ext>
            </a:extLst>
          </p:cNvPr>
          <p:cNvSpPr>
            <a:spLocks noGrp="1"/>
          </p:cNvSpPr>
          <p:nvPr>
            <p:ph idx="1"/>
          </p:nvPr>
        </p:nvSpPr>
        <p:spPr>
          <a:xfrm>
            <a:off x="457200" y="1341438"/>
            <a:ext cx="8229600" cy="4895850"/>
          </a:xfrm>
        </p:spPr>
        <p:txBody>
          <a:bodyPr/>
          <a:lstStyle/>
          <a:p>
            <a:r>
              <a:rPr lang="en-GB" altLang="en-US" sz="3000">
                <a:latin typeface="Arial" panose="020B0604020202020204" pitchFamily="34" charset="0"/>
                <a:cs typeface="Arial" panose="020B0604020202020204" pitchFamily="34" charset="0"/>
              </a:rPr>
              <a:t>Crown Commercial Services – Class A National requirements. </a:t>
            </a:r>
          </a:p>
          <a:p>
            <a:r>
              <a:rPr lang="en-GB" altLang="en-US" sz="3000">
                <a:latin typeface="Arial" panose="020B0604020202020204" pitchFamily="34" charset="0"/>
                <a:cs typeface="Arial" panose="020B0604020202020204" pitchFamily="34" charset="0"/>
              </a:rPr>
              <a:t>Scottish Government - Class A - Country wide requirements.</a:t>
            </a:r>
          </a:p>
          <a:p>
            <a:r>
              <a:rPr lang="en-GB" altLang="en-US" sz="3000">
                <a:latin typeface="Arial" panose="020B0604020202020204" pitchFamily="34" charset="0"/>
                <a:cs typeface="Arial" panose="020B0604020202020204" pitchFamily="34" charset="0"/>
              </a:rPr>
              <a:t>Centres of expertise (APUC for HE/FE) – Class B – Country wide and Nationally with partners.</a:t>
            </a:r>
          </a:p>
          <a:p>
            <a:r>
              <a:rPr lang="en-GB" altLang="en-US" sz="3000">
                <a:latin typeface="Arial" panose="020B0604020202020204" pitchFamily="34" charset="0"/>
                <a:cs typeface="Arial" panose="020B0604020202020204" pitchFamily="34" charset="0"/>
              </a:rPr>
              <a:t>University Procurement - Class C contracts, call-offs from frameworks and quick quotes. </a:t>
            </a:r>
          </a:p>
          <a:p>
            <a:endParaRPr lang="en-GB" altLang="en-US" sz="3000">
              <a:latin typeface="Arial" panose="020B0604020202020204" pitchFamily="34" charset="0"/>
              <a:cs typeface="Arial" panose="020B0604020202020204" pitchFamily="34" charset="0"/>
            </a:endParaRPr>
          </a:p>
          <a:p>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E0DA8A93-7C5B-41A5-B25C-93DC7B4A8735}"/>
              </a:ext>
            </a:extLst>
          </p:cNvPr>
          <p:cNvSpPr>
            <a:spLocks noGrp="1"/>
          </p:cNvSpPr>
          <p:nvPr>
            <p:ph type="ctrTitle"/>
          </p:nvPr>
        </p:nvSpPr>
        <p:spPr>
          <a:xfrm>
            <a:off x="755650" y="22225"/>
            <a:ext cx="7772400" cy="1470025"/>
          </a:xfrm>
        </p:spPr>
        <p:txBody>
          <a:bodyPr/>
          <a:lstStyle/>
          <a:p>
            <a:r>
              <a:rPr lang="en-GB" altLang="en-US" sz="4000">
                <a:latin typeface="Arial" panose="020B0604020202020204" pitchFamily="34" charset="0"/>
                <a:cs typeface="Arial" panose="020B0604020202020204" pitchFamily="34" charset="0"/>
              </a:rPr>
              <a:t>Terminology</a:t>
            </a:r>
            <a:r>
              <a:rPr lang="en-GB" altLang="en-US" sz="4000"/>
              <a:t> </a:t>
            </a:r>
          </a:p>
        </p:txBody>
      </p:sp>
      <p:sp>
        <p:nvSpPr>
          <p:cNvPr id="33795" name="Subtitle 2">
            <a:extLst>
              <a:ext uri="{FF2B5EF4-FFF2-40B4-BE49-F238E27FC236}">
                <a16:creationId xmlns:a16="http://schemas.microsoft.com/office/drawing/2014/main" id="{2DB32328-9897-4C17-B4B7-EC157984EFD9}"/>
              </a:ext>
            </a:extLst>
          </p:cNvPr>
          <p:cNvSpPr>
            <a:spLocks noGrp="1"/>
          </p:cNvSpPr>
          <p:nvPr>
            <p:ph type="subTitle" idx="1"/>
          </p:nvPr>
        </p:nvSpPr>
        <p:spPr>
          <a:xfrm>
            <a:off x="611188" y="1412875"/>
            <a:ext cx="7847012" cy="4895850"/>
          </a:xfrm>
        </p:spPr>
        <p:txBody>
          <a:bodyPr/>
          <a:lstStyle/>
          <a:p>
            <a:pPr algn="l"/>
            <a:r>
              <a:rPr lang="en-GB" altLang="en-US" sz="2000">
                <a:solidFill>
                  <a:schemeClr val="tx1"/>
                </a:solidFill>
                <a:latin typeface="Arial" panose="020B0604020202020204" pitchFamily="34" charset="0"/>
                <a:cs typeface="Arial" panose="020B0604020202020204" pitchFamily="34" charset="0"/>
              </a:rPr>
              <a:t>Frameworks</a:t>
            </a:r>
          </a:p>
          <a:p>
            <a:pPr algn="l"/>
            <a:r>
              <a:rPr lang="en-GB" altLang="en-US" sz="2000">
                <a:solidFill>
                  <a:schemeClr val="tx1"/>
                </a:solidFill>
                <a:latin typeface="Arial" panose="020B0604020202020204" pitchFamily="34" charset="0"/>
                <a:cs typeface="Arial" panose="020B0604020202020204" pitchFamily="34" charset="0"/>
              </a:rPr>
              <a:t>A general term for agreement with suppliers that set out terms and conditions which specific (call-offs) can be made through.</a:t>
            </a:r>
          </a:p>
          <a:p>
            <a:pPr algn="l"/>
            <a:endParaRPr lang="en-GB" altLang="en-US" sz="2000">
              <a:solidFill>
                <a:schemeClr val="tx1"/>
              </a:solidFill>
              <a:latin typeface="Arial" panose="020B0604020202020204" pitchFamily="34" charset="0"/>
              <a:cs typeface="Arial" panose="020B0604020202020204" pitchFamily="34" charset="0"/>
            </a:endParaRPr>
          </a:p>
          <a:p>
            <a:pPr algn="l"/>
            <a:r>
              <a:rPr lang="en-GB" altLang="en-US" sz="2000">
                <a:solidFill>
                  <a:schemeClr val="tx1"/>
                </a:solidFill>
                <a:latin typeface="Arial" panose="020B0604020202020204" pitchFamily="34" charset="0"/>
                <a:cs typeface="Arial" panose="020B0604020202020204" pitchFamily="34" charset="0"/>
              </a:rPr>
              <a:t>Contracts</a:t>
            </a:r>
          </a:p>
          <a:p>
            <a:pPr algn="l"/>
            <a:r>
              <a:rPr lang="en-GB" altLang="en-US" sz="2000">
                <a:solidFill>
                  <a:schemeClr val="tx1"/>
                </a:solidFill>
                <a:latin typeface="Arial" panose="020B0604020202020204" pitchFamily="34" charset="0"/>
                <a:cs typeface="Arial" panose="020B0604020202020204" pitchFamily="34" charset="0"/>
              </a:rPr>
              <a:t>Established as a call off under a framework or a requirement tendered or established in line with legislation or guidance.</a:t>
            </a:r>
          </a:p>
          <a:p>
            <a:pPr algn="l"/>
            <a:endParaRPr lang="en-GB" altLang="en-US" sz="2400">
              <a:solidFill>
                <a:schemeClr val="tx1"/>
              </a:solidFill>
            </a:endParaRPr>
          </a:p>
          <a:p>
            <a:pPr algn="l"/>
            <a:r>
              <a:rPr lang="en-GB" altLang="en-US" sz="2000">
                <a:solidFill>
                  <a:schemeClr val="tx1"/>
                </a:solidFill>
                <a:latin typeface="Arial" panose="020B0604020202020204" pitchFamily="34" charset="0"/>
                <a:cs typeface="Arial" panose="020B0604020202020204" pitchFamily="34" charset="0"/>
              </a:rPr>
              <a:t>European Single Procurement Document (Scotland) ESPD(S)</a:t>
            </a:r>
          </a:p>
          <a:p>
            <a:pPr algn="l"/>
            <a:r>
              <a:rPr lang="en-GB" altLang="en-US" sz="2000">
                <a:solidFill>
                  <a:schemeClr val="tx1"/>
                </a:solidFill>
                <a:latin typeface="Arial" panose="020B0604020202020204" pitchFamily="34" charset="0"/>
                <a:cs typeface="Arial" panose="020B0604020202020204" pitchFamily="34" charset="0"/>
              </a:rPr>
              <a:t>This document replaces the previous Pre-Qualification Questionnaire (PQQ) and is mandatory for use in all European Procurements.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79FF3061-1886-44B2-A0CB-0A1D80A68FE8}"/>
              </a:ext>
            </a:extLst>
          </p:cNvPr>
          <p:cNvSpPr>
            <a:spLocks noGrp="1"/>
          </p:cNvSpPr>
          <p:nvPr>
            <p:ph type="title"/>
          </p:nvPr>
        </p:nvSpPr>
        <p:spPr/>
        <p:txBody>
          <a:bodyPr/>
          <a:lstStyle/>
          <a:p>
            <a:pPr eaLnBrk="1" hangingPunct="1"/>
            <a:r>
              <a:rPr lang="en-GB" altLang="en-US" sz="4000">
                <a:latin typeface="Arial" panose="020B0604020202020204" pitchFamily="34" charset="0"/>
                <a:cs typeface="Arial" panose="020B0604020202020204" pitchFamily="34" charset="0"/>
              </a:rPr>
              <a:t>The process </a:t>
            </a:r>
            <a:br>
              <a:rPr lang="en-GB" altLang="en-US" sz="4000">
                <a:latin typeface="Arial" panose="020B0604020202020204" pitchFamily="34" charset="0"/>
                <a:cs typeface="Arial" panose="020B0604020202020204" pitchFamily="34" charset="0"/>
              </a:rPr>
            </a:br>
            <a:r>
              <a:rPr lang="en-GB" altLang="en-US" sz="4000">
                <a:latin typeface="Arial" panose="020B0604020202020204" pitchFamily="34" charset="0"/>
                <a:cs typeface="Arial" panose="020B0604020202020204" pitchFamily="34" charset="0"/>
              </a:rPr>
              <a:t>What does Procurement Do?</a:t>
            </a:r>
          </a:p>
        </p:txBody>
      </p:sp>
      <p:sp>
        <p:nvSpPr>
          <p:cNvPr id="3" name="Content Placeholder 2">
            <a:extLst>
              <a:ext uri="{FF2B5EF4-FFF2-40B4-BE49-F238E27FC236}">
                <a16:creationId xmlns:a16="http://schemas.microsoft.com/office/drawing/2014/main" id="{DA996D2B-E40A-4A9A-A1A3-807C5E6ACA56}"/>
              </a:ext>
            </a:extLst>
          </p:cNvPr>
          <p:cNvSpPr>
            <a:spLocks noGrp="1"/>
          </p:cNvSpPr>
          <p:nvPr>
            <p:ph idx="1"/>
          </p:nvPr>
        </p:nvSpPr>
        <p:spPr>
          <a:xfrm>
            <a:off x="457200" y="1600200"/>
            <a:ext cx="8291513" cy="4781550"/>
          </a:xfrm>
        </p:spPr>
        <p:txBody>
          <a:bodyPr rtlCol="0">
            <a:normAutofit fontScale="85000" lnSpcReduction="20000"/>
          </a:bodyPr>
          <a:lstStyle/>
          <a:p>
            <a:pPr eaLnBrk="1" fontAlgn="auto" hangingPunct="1">
              <a:spcAft>
                <a:spcPts val="0"/>
              </a:spcAft>
              <a:defRPr/>
            </a:pPr>
            <a:r>
              <a:rPr lang="en-GB" dirty="0">
                <a:latin typeface="Arial" panose="020B0604020202020204" pitchFamily="34" charset="0"/>
                <a:cs typeface="Arial" panose="020B0604020202020204" pitchFamily="34" charset="0"/>
              </a:rPr>
              <a:t>Consider the sourcing strategy and the commercial element</a:t>
            </a:r>
          </a:p>
          <a:p>
            <a:pPr marL="0" indent="0" eaLnBrk="1" fontAlgn="auto" hangingPunct="1">
              <a:spcAft>
                <a:spcPts val="0"/>
              </a:spcAft>
              <a:buFont typeface="Arial" panose="020B0604020202020204" pitchFamily="34" charset="0"/>
              <a:buNone/>
              <a:defRPr/>
            </a:pPr>
            <a:endParaRPr lang="en-GB" dirty="0">
              <a:latin typeface="Arial" panose="020B0604020202020204" pitchFamily="34" charset="0"/>
              <a:cs typeface="Arial" panose="020B0604020202020204" pitchFamily="34" charset="0"/>
            </a:endParaRPr>
          </a:p>
          <a:p>
            <a:pPr eaLnBrk="1" fontAlgn="auto" hangingPunct="1">
              <a:spcAft>
                <a:spcPts val="0"/>
              </a:spcAft>
              <a:defRPr/>
            </a:pPr>
            <a:r>
              <a:rPr lang="en-GB" dirty="0">
                <a:latin typeface="Arial" panose="020B0604020202020204" pitchFamily="34" charset="0"/>
                <a:cs typeface="Arial" panose="020B0604020202020204" pitchFamily="34" charset="0"/>
              </a:rPr>
              <a:t>Support with advice on the correct procurement route</a:t>
            </a:r>
          </a:p>
          <a:p>
            <a:pPr marL="0" indent="0" eaLnBrk="1" fontAlgn="auto" hangingPunct="1">
              <a:spcAft>
                <a:spcPts val="0"/>
              </a:spcAft>
              <a:buFont typeface="Arial" panose="020B0604020202020204" pitchFamily="34" charset="0"/>
              <a:buNone/>
              <a:defRPr/>
            </a:pPr>
            <a:endParaRPr lang="en-GB" dirty="0">
              <a:latin typeface="Arial" panose="020B0604020202020204" pitchFamily="34" charset="0"/>
              <a:cs typeface="Arial" panose="020B0604020202020204" pitchFamily="34" charset="0"/>
            </a:endParaRPr>
          </a:p>
          <a:p>
            <a:pPr eaLnBrk="1" fontAlgn="auto" hangingPunct="1">
              <a:spcAft>
                <a:spcPts val="0"/>
              </a:spcAft>
              <a:defRPr/>
            </a:pPr>
            <a:r>
              <a:rPr lang="en-GB" dirty="0">
                <a:latin typeface="Arial" panose="020B0604020202020204" pitchFamily="34" charset="0"/>
                <a:cs typeface="Arial" panose="020B0604020202020204" pitchFamily="34" charset="0"/>
              </a:rPr>
              <a:t>Develop documents with support on specification.</a:t>
            </a:r>
          </a:p>
          <a:p>
            <a:pPr marL="0" indent="0" eaLnBrk="1" fontAlgn="auto" hangingPunct="1">
              <a:spcAft>
                <a:spcPts val="0"/>
              </a:spcAft>
              <a:buFont typeface="Arial" panose="020B0604020202020204" pitchFamily="34" charset="0"/>
              <a:buNone/>
              <a:defRPr/>
            </a:pPr>
            <a:endParaRPr lang="en-GB" dirty="0">
              <a:latin typeface="Arial" panose="020B0604020202020204" pitchFamily="34" charset="0"/>
              <a:cs typeface="Arial" panose="020B0604020202020204" pitchFamily="34" charset="0"/>
            </a:endParaRPr>
          </a:p>
          <a:p>
            <a:pPr eaLnBrk="1" fontAlgn="auto" hangingPunct="1">
              <a:spcAft>
                <a:spcPts val="0"/>
              </a:spcAft>
              <a:defRPr/>
            </a:pPr>
            <a:r>
              <a:rPr lang="en-GB" dirty="0">
                <a:latin typeface="Arial" panose="020B0604020202020204" pitchFamily="34" charset="0"/>
                <a:cs typeface="Arial" panose="020B0604020202020204" pitchFamily="34" charset="0"/>
              </a:rPr>
              <a:t>Support contract/supplier management</a:t>
            </a:r>
          </a:p>
          <a:p>
            <a:pPr marL="0" indent="0" eaLnBrk="1" fontAlgn="auto" hangingPunct="1">
              <a:spcAft>
                <a:spcPts val="0"/>
              </a:spcAft>
              <a:buFont typeface="Arial" panose="020B0604020202020204" pitchFamily="34" charset="0"/>
              <a:buNone/>
              <a:defRPr/>
            </a:pPr>
            <a:endParaRPr lang="en-GB" dirty="0">
              <a:latin typeface="Arial" panose="020B0604020202020204" pitchFamily="34" charset="0"/>
              <a:cs typeface="Arial" panose="020B0604020202020204" pitchFamily="34" charset="0"/>
            </a:endParaRPr>
          </a:p>
          <a:p>
            <a:pPr eaLnBrk="1" fontAlgn="auto" hangingPunct="1">
              <a:spcAft>
                <a:spcPts val="0"/>
              </a:spcAft>
              <a:defRPr/>
            </a:pPr>
            <a:r>
              <a:rPr lang="en-GB" dirty="0">
                <a:latin typeface="Arial" panose="020B0604020202020204" pitchFamily="34" charset="0"/>
                <a:cs typeface="Arial" panose="020B0604020202020204" pitchFamily="34" charset="0"/>
              </a:rPr>
              <a:t>Consider compliance with Procurement Legislation and mitigate risk for the University.</a:t>
            </a:r>
          </a:p>
          <a:p>
            <a:pPr eaLnBrk="1" fontAlgn="auto" hangingPunct="1">
              <a:spcAft>
                <a:spcPts val="0"/>
              </a:spcAft>
              <a:defRPr/>
            </a:pP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250A8-C3A3-471C-82D4-684A379771D9}"/>
              </a:ext>
            </a:extLst>
          </p:cNvPr>
          <p:cNvSpPr>
            <a:spLocks noGrp="1"/>
          </p:cNvSpPr>
          <p:nvPr>
            <p:ph type="title"/>
          </p:nvPr>
        </p:nvSpPr>
        <p:spPr/>
        <p:txBody>
          <a:bodyPr rtlCol="0">
            <a:normAutofit fontScale="90000"/>
          </a:bodyPr>
          <a:lstStyle/>
          <a:p>
            <a:pPr eaLnBrk="1" fontAlgn="auto" hangingPunct="1">
              <a:spcAft>
                <a:spcPts val="0"/>
              </a:spcAft>
              <a:defRPr/>
            </a:pPr>
            <a:br>
              <a:rPr lang="en-GB" b="1" u="sng" dirty="0"/>
            </a:br>
            <a:r>
              <a:rPr lang="en-GB" dirty="0">
                <a:latin typeface="Arial" panose="020B0604020202020204" pitchFamily="34" charset="0"/>
                <a:cs typeface="Arial" panose="020B0604020202020204" pitchFamily="34" charset="0"/>
              </a:rPr>
              <a:t>Where does the Stakeholder come in?</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ED3B292-010C-4245-A629-8281156855F8}"/>
              </a:ext>
            </a:extLst>
          </p:cNvPr>
          <p:cNvSpPr>
            <a:spLocks noGrp="1"/>
          </p:cNvSpPr>
          <p:nvPr>
            <p:ph idx="1"/>
          </p:nvPr>
        </p:nvSpPr>
        <p:spPr/>
        <p:txBody>
          <a:bodyPr rtlCol="0">
            <a:normAutofit fontScale="85000" lnSpcReduction="10000"/>
          </a:bodyPr>
          <a:lstStyle/>
          <a:p>
            <a:pPr eaLnBrk="1" fontAlgn="auto" hangingPunct="1">
              <a:spcAft>
                <a:spcPts val="0"/>
              </a:spcAft>
              <a:defRPr/>
            </a:pPr>
            <a:r>
              <a:rPr lang="en-GB" dirty="0">
                <a:latin typeface="Arial" panose="020B0604020202020204" pitchFamily="34" charset="0"/>
                <a:cs typeface="Arial" panose="020B0604020202020204" pitchFamily="34" charset="0"/>
              </a:rPr>
              <a:t>Identify requirement (goods, service, works) and the estimated budget/value of the requirement</a:t>
            </a:r>
          </a:p>
          <a:p>
            <a:pPr eaLnBrk="1" fontAlgn="auto" hangingPunct="1">
              <a:spcAft>
                <a:spcPts val="0"/>
              </a:spcAft>
              <a:defRPr/>
            </a:pPr>
            <a:endParaRPr lang="en-GB" dirty="0">
              <a:latin typeface="Arial" panose="020B0604020202020204" pitchFamily="34" charset="0"/>
              <a:cs typeface="Arial" panose="020B0604020202020204" pitchFamily="34" charset="0"/>
            </a:endParaRPr>
          </a:p>
          <a:p>
            <a:pPr eaLnBrk="1" fontAlgn="auto" hangingPunct="1">
              <a:spcAft>
                <a:spcPts val="0"/>
              </a:spcAft>
              <a:defRPr/>
            </a:pPr>
            <a:r>
              <a:rPr lang="en-GB" dirty="0">
                <a:latin typeface="Arial" panose="020B0604020202020204" pitchFamily="34" charset="0"/>
                <a:cs typeface="Arial" panose="020B0604020202020204" pitchFamily="34" charset="0"/>
              </a:rPr>
              <a:t>Complete </a:t>
            </a:r>
            <a:r>
              <a:rPr lang="en-GB" dirty="0">
                <a:latin typeface="Arial" panose="020B0604020202020204" pitchFamily="34" charset="0"/>
                <a:cs typeface="Arial" panose="020B0604020202020204" pitchFamily="34" charset="0"/>
                <a:hlinkClick r:id="rId3"/>
              </a:rPr>
              <a:t>Request for Procurement Action Form </a:t>
            </a:r>
            <a:r>
              <a:rPr lang="en-GB" dirty="0">
                <a:latin typeface="Arial" panose="020B0604020202020204" pitchFamily="34" charset="0"/>
                <a:cs typeface="Arial" panose="020B0604020202020204" pitchFamily="34" charset="0"/>
              </a:rPr>
              <a:t>(RPA)  and engage with Procurement </a:t>
            </a:r>
          </a:p>
          <a:p>
            <a:pPr eaLnBrk="1" fontAlgn="auto" hangingPunct="1">
              <a:spcAft>
                <a:spcPts val="0"/>
              </a:spcAft>
              <a:defRPr/>
            </a:pPr>
            <a:endParaRPr lang="en-GB" dirty="0">
              <a:latin typeface="Arial" panose="020B0604020202020204" pitchFamily="34" charset="0"/>
              <a:cs typeface="Arial" panose="020B0604020202020204" pitchFamily="34" charset="0"/>
            </a:endParaRPr>
          </a:p>
          <a:p>
            <a:pPr eaLnBrk="1" fontAlgn="auto" hangingPunct="1">
              <a:spcAft>
                <a:spcPts val="0"/>
              </a:spcAft>
              <a:defRPr/>
            </a:pPr>
            <a:r>
              <a:rPr lang="en-GB" dirty="0">
                <a:latin typeface="Arial" panose="020B0604020202020204" pitchFamily="34" charset="0"/>
                <a:cs typeface="Arial" panose="020B0604020202020204" pitchFamily="34" charset="0"/>
              </a:rPr>
              <a:t>Complete a specification </a:t>
            </a:r>
          </a:p>
          <a:p>
            <a:pPr marL="0" indent="0" eaLnBrk="1" fontAlgn="auto" hangingPunct="1">
              <a:spcAft>
                <a:spcPts val="0"/>
              </a:spcAft>
              <a:buFont typeface="Arial" panose="020B0604020202020204" pitchFamily="34" charset="0"/>
              <a:buNone/>
              <a:defRPr/>
            </a:pPr>
            <a:endParaRPr lang="en-GB" dirty="0">
              <a:latin typeface="Arial" panose="020B0604020202020204" pitchFamily="34" charset="0"/>
              <a:cs typeface="Arial" panose="020B0604020202020204" pitchFamily="34" charset="0"/>
            </a:endParaRPr>
          </a:p>
          <a:p>
            <a:pPr eaLnBrk="1" fontAlgn="auto" hangingPunct="1">
              <a:spcAft>
                <a:spcPts val="0"/>
              </a:spcAft>
              <a:defRPr/>
            </a:pPr>
            <a:r>
              <a:rPr lang="en-GB" dirty="0">
                <a:latin typeface="Arial" panose="020B0604020202020204" pitchFamily="34" charset="0"/>
                <a:cs typeface="Arial" panose="020B0604020202020204" pitchFamily="34" charset="0"/>
              </a:rPr>
              <a:t>Consider criteria and reserve time for evaluation</a:t>
            </a:r>
            <a:r>
              <a:rPr lang="en-GB" dirty="0"/>
              <a:t>.</a:t>
            </a:r>
          </a:p>
          <a:p>
            <a:pPr marL="0" indent="0" eaLnBrk="1" fontAlgn="auto" hangingPunct="1">
              <a:spcAft>
                <a:spcPts val="0"/>
              </a:spcAft>
              <a:buFont typeface="Arial" panose="020B0604020202020204" pitchFamily="34" charset="0"/>
              <a:buNone/>
              <a:defRPr/>
            </a:pPr>
            <a:endParaRPr lang="en-GB" dirty="0"/>
          </a:p>
          <a:p>
            <a:pPr eaLnBrk="1" fontAlgn="auto" hangingPunct="1">
              <a:spcAft>
                <a:spcPts val="0"/>
              </a:spcAft>
              <a:defRPr/>
            </a:pP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29D973E7-EC69-4A6C-85E9-92C16B94501F}"/>
              </a:ext>
            </a:extLst>
          </p:cNvPr>
          <p:cNvSpPr>
            <a:spLocks noGrp="1"/>
          </p:cNvSpPr>
          <p:nvPr>
            <p:ph type="title"/>
          </p:nvPr>
        </p:nvSpPr>
        <p:spPr/>
        <p:txBody>
          <a:bodyPr/>
          <a:lstStyle/>
          <a:p>
            <a:pPr eaLnBrk="1" hangingPunct="1"/>
            <a:r>
              <a:rPr lang="en-GB" altLang="en-US">
                <a:latin typeface="Arial" panose="020B0604020202020204" pitchFamily="34" charset="0"/>
                <a:cs typeface="Arial" panose="020B0604020202020204" pitchFamily="34" charset="0"/>
              </a:rPr>
              <a:t>Specification</a:t>
            </a:r>
          </a:p>
        </p:txBody>
      </p:sp>
      <p:sp>
        <p:nvSpPr>
          <p:cNvPr id="3" name="Content Placeholder 2">
            <a:extLst>
              <a:ext uri="{FF2B5EF4-FFF2-40B4-BE49-F238E27FC236}">
                <a16:creationId xmlns:a16="http://schemas.microsoft.com/office/drawing/2014/main" id="{05CA2AE5-7463-4793-B91E-6AB6AF44AB19}"/>
              </a:ext>
            </a:extLst>
          </p:cNvPr>
          <p:cNvSpPr>
            <a:spLocks noGrp="1"/>
          </p:cNvSpPr>
          <p:nvPr>
            <p:ph idx="1"/>
          </p:nvPr>
        </p:nvSpPr>
        <p:spPr>
          <a:xfrm>
            <a:off x="457200" y="1600200"/>
            <a:ext cx="8229600" cy="4637088"/>
          </a:xfrm>
        </p:spPr>
        <p:txBody>
          <a:bodyPr rtlCol="0">
            <a:normAutofit fontScale="85000" lnSpcReduction="10000"/>
          </a:bodyPr>
          <a:lstStyle/>
          <a:p>
            <a:pPr marL="0" indent="0" eaLnBrk="1" fontAlgn="auto" hangingPunct="1">
              <a:spcAft>
                <a:spcPts val="0"/>
              </a:spcAft>
              <a:buFont typeface="Arial" charset="0"/>
              <a:buNone/>
              <a:defRPr/>
            </a:pPr>
            <a:r>
              <a:rPr lang="en-GB" dirty="0">
                <a:latin typeface="Arial" panose="020B0604020202020204" pitchFamily="34" charset="0"/>
                <a:cs typeface="Arial" panose="020B0604020202020204" pitchFamily="34" charset="0"/>
              </a:rPr>
              <a:t>“A statement of needs to be satisfied by the procurement of external resources”</a:t>
            </a:r>
          </a:p>
          <a:p>
            <a:pPr marL="0" indent="0" eaLnBrk="1" fontAlgn="auto" hangingPunct="1">
              <a:spcAft>
                <a:spcPts val="0"/>
              </a:spcAft>
              <a:buFont typeface="Arial" charset="0"/>
              <a:buNone/>
              <a:defRPr/>
            </a:pPr>
            <a:endParaRPr lang="en-GB" dirty="0">
              <a:latin typeface="Arial" panose="020B0604020202020204" pitchFamily="34" charset="0"/>
              <a:cs typeface="Arial" panose="020B0604020202020204" pitchFamily="34" charset="0"/>
            </a:endParaRPr>
          </a:p>
          <a:p>
            <a:pPr marL="0" indent="0" eaLnBrk="1" fontAlgn="auto" hangingPunct="1">
              <a:spcAft>
                <a:spcPts val="0"/>
              </a:spcAft>
              <a:buFont typeface="Arial" charset="0"/>
              <a:buNone/>
              <a:defRPr/>
            </a:pPr>
            <a:r>
              <a:rPr lang="en-GB" dirty="0">
                <a:latin typeface="Arial" panose="020B0604020202020204" pitchFamily="34" charset="0"/>
                <a:cs typeface="Arial" panose="020B0604020202020204" pitchFamily="34" charset="0"/>
              </a:rPr>
              <a:t>Examples of a specification can be:</a:t>
            </a:r>
          </a:p>
          <a:p>
            <a:pPr eaLnBrk="1" fontAlgn="auto" hangingPunct="1">
              <a:spcAft>
                <a:spcPts val="0"/>
              </a:spcAft>
              <a:defRPr/>
            </a:pPr>
            <a:r>
              <a:rPr lang="en-GB" dirty="0">
                <a:latin typeface="Arial" panose="020B0604020202020204" pitchFamily="34" charset="0"/>
                <a:cs typeface="Arial" panose="020B0604020202020204" pitchFamily="34" charset="0"/>
              </a:rPr>
              <a:t>Performance specification (output) – describes what the final product/service must be capable of doing and any risks to the University or the public that might arise from the product/ service</a:t>
            </a:r>
          </a:p>
          <a:p>
            <a:pPr eaLnBrk="1" fontAlgn="auto" hangingPunct="1">
              <a:spcAft>
                <a:spcPts val="0"/>
              </a:spcAft>
              <a:defRPr/>
            </a:pPr>
            <a:r>
              <a:rPr lang="en-GB" dirty="0">
                <a:latin typeface="Arial" panose="020B0604020202020204" pitchFamily="34" charset="0"/>
                <a:cs typeface="Arial" panose="020B0604020202020204" pitchFamily="34" charset="0"/>
              </a:rPr>
              <a:t>Conformance specification (input) – describes how the contractor is expected to carry out the requirement to achieve desired output</a:t>
            </a:r>
          </a:p>
          <a:p>
            <a:pPr marL="0" indent="0" eaLnBrk="1" fontAlgn="auto" hangingPunct="1">
              <a:spcAft>
                <a:spcPts val="0"/>
              </a:spcAft>
              <a:buFont typeface="Arial" panose="020B0604020202020204" pitchFamily="34" charset="0"/>
              <a:buNone/>
              <a:defRPr/>
            </a:pP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C2DBFFDB-DB02-45CA-A994-E2A87136E4A9}"/>
              </a:ext>
            </a:extLst>
          </p:cNvPr>
          <p:cNvSpPr>
            <a:spLocks noChangeArrowheads="1"/>
          </p:cNvSpPr>
          <p:nvPr/>
        </p:nvSpPr>
        <p:spPr bwMode="auto">
          <a:xfrm>
            <a:off x="468313" y="703263"/>
            <a:ext cx="7775575" cy="344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5400">
                <a:latin typeface="Arial" panose="020B0604020202020204" pitchFamily="34" charset="0"/>
              </a:rPr>
              <a:t>Procurement </a:t>
            </a:r>
          </a:p>
          <a:p>
            <a:pPr algn="ctr" eaLnBrk="1" hangingPunct="1">
              <a:spcBef>
                <a:spcPct val="0"/>
              </a:spcBef>
              <a:buFontTx/>
              <a:buNone/>
            </a:pPr>
            <a:r>
              <a:rPr lang="en-GB" altLang="en-US" sz="5400">
                <a:latin typeface="Arial" panose="020B0604020202020204" pitchFamily="34" charset="0"/>
              </a:rPr>
              <a:t>in the </a:t>
            </a:r>
          </a:p>
          <a:p>
            <a:pPr algn="ctr" eaLnBrk="1" hangingPunct="1">
              <a:spcBef>
                <a:spcPct val="0"/>
              </a:spcBef>
              <a:buFontTx/>
              <a:buNone/>
            </a:pPr>
            <a:r>
              <a:rPr lang="en-GB" altLang="en-US" sz="5400">
                <a:latin typeface="Arial" panose="020B0604020202020204" pitchFamily="34" charset="0"/>
              </a:rPr>
              <a:t>University of Strathclyde</a:t>
            </a:r>
          </a:p>
          <a:p>
            <a:pPr eaLnBrk="1" hangingPunct="1">
              <a:spcBef>
                <a:spcPct val="0"/>
              </a:spcBef>
              <a:buFontTx/>
              <a:buNone/>
            </a:pPr>
            <a:endParaRPr lang="en-GB" altLang="en-US" sz="2800"/>
          </a:p>
          <a:p>
            <a:pPr eaLnBrk="1" hangingPunct="1">
              <a:spcBef>
                <a:spcPct val="0"/>
              </a:spcBef>
              <a:buFontTx/>
              <a:buNone/>
            </a:pPr>
            <a:endParaRPr lang="en-GB" altLang="en-US" sz="2800"/>
          </a:p>
        </p:txBody>
      </p:sp>
      <p:graphicFrame>
        <p:nvGraphicFramePr>
          <p:cNvPr id="2" name="Table 1">
            <a:extLst>
              <a:ext uri="{FF2B5EF4-FFF2-40B4-BE49-F238E27FC236}">
                <a16:creationId xmlns:a16="http://schemas.microsoft.com/office/drawing/2014/main" id="{95DFCEB5-CFD3-4C2C-BA43-BF8303B1DC46}"/>
              </a:ext>
            </a:extLst>
          </p:cNvPr>
          <p:cNvGraphicFramePr>
            <a:graphicFrameLocks noGrp="1"/>
          </p:cNvGraphicFramePr>
          <p:nvPr>
            <p:extLst>
              <p:ext uri="{D42A27DB-BD31-4B8C-83A1-F6EECF244321}">
                <p14:modId xmlns:p14="http://schemas.microsoft.com/office/powerpoint/2010/main" val="342867664"/>
              </p:ext>
            </p:extLst>
          </p:nvPr>
        </p:nvGraphicFramePr>
        <p:xfrm>
          <a:off x="2159000" y="4149725"/>
          <a:ext cx="4826000" cy="2147887"/>
        </p:xfrm>
        <a:graphic>
          <a:graphicData uri="http://schemas.openxmlformats.org/drawingml/2006/table">
            <a:tbl>
              <a:tblPr firstRow="1" firstCol="1" bandRow="1">
                <a:tableStyleId>{5C22544A-7EE6-4342-B048-85BDC9FD1C3A}</a:tableStyleId>
              </a:tblPr>
              <a:tblGrid>
                <a:gridCol w="2281452">
                  <a:extLst>
                    <a:ext uri="{9D8B030D-6E8A-4147-A177-3AD203B41FA5}">
                      <a16:colId xmlns:a16="http://schemas.microsoft.com/office/drawing/2014/main" val="3943639972"/>
                    </a:ext>
                  </a:extLst>
                </a:gridCol>
                <a:gridCol w="2544548">
                  <a:extLst>
                    <a:ext uri="{9D8B030D-6E8A-4147-A177-3AD203B41FA5}">
                      <a16:colId xmlns:a16="http://schemas.microsoft.com/office/drawing/2014/main" val="2455445934"/>
                    </a:ext>
                  </a:extLst>
                </a:gridCol>
              </a:tblGrid>
              <a:tr h="288048">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Status</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Final</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6622126"/>
                  </a:ext>
                </a:extLst>
              </a:tr>
              <a:tr h="288049">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Owner</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University Procurement</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3625892"/>
                  </a:ext>
                </a:extLst>
              </a:tr>
              <a:tr h="305428">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Source location</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Procurement website </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5005138"/>
                  </a:ext>
                </a:extLst>
              </a:tr>
              <a:tr h="268174">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Endorsed</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Head of Procurement</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9779080"/>
                  </a:ext>
                </a:extLst>
              </a:tr>
              <a:tr h="285553">
                <a:tc>
                  <a:txBody>
                    <a:bodyPr/>
                    <a:lstStyle/>
                    <a:p>
                      <a:pPr>
                        <a:lnSpc>
                          <a:spcPct val="115000"/>
                        </a:lnSpc>
                        <a:spcAft>
                          <a:spcPts val="0"/>
                        </a:spcAft>
                      </a:pPr>
                      <a:r>
                        <a:rPr lang="en-GB" sz="1000">
                          <a:solidFill>
                            <a:schemeClr val="tx1"/>
                          </a:solidFill>
                          <a:effectLst/>
                          <a:latin typeface="Arial" panose="020B0604020202020204" pitchFamily="34" charset="0"/>
                          <a:cs typeface="Arial" panose="020B0604020202020204" pitchFamily="34" charset="0"/>
                        </a:rPr>
                        <a:t>Publication</a:t>
                      </a:r>
                      <a:endParaRPr lang="en-GB" sz="11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August 2020</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8952687"/>
                  </a:ext>
                </a:extLst>
              </a:tr>
              <a:tr h="302932">
                <a:tc>
                  <a:txBody>
                    <a:bodyPr/>
                    <a:lstStyle/>
                    <a:p>
                      <a:pPr>
                        <a:lnSpc>
                          <a:spcPct val="115000"/>
                        </a:lnSpc>
                        <a:spcAft>
                          <a:spcPts val="0"/>
                        </a:spcAft>
                      </a:pPr>
                      <a:r>
                        <a:rPr lang="en-GB" sz="1000">
                          <a:solidFill>
                            <a:schemeClr val="tx1"/>
                          </a:solidFill>
                          <a:effectLst/>
                          <a:latin typeface="Arial" panose="020B0604020202020204" pitchFamily="34" charset="0"/>
                          <a:cs typeface="Arial" panose="020B0604020202020204" pitchFamily="34" charset="0"/>
                        </a:rPr>
                        <a:t>Next Review Date</a:t>
                      </a:r>
                      <a:endParaRPr lang="en-GB" sz="110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November 2027</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883229"/>
                  </a:ext>
                </a:extLst>
              </a:tr>
              <a:tr h="409703">
                <a:tc>
                  <a:txBody>
                    <a:bodyPr/>
                    <a:lstStyle/>
                    <a:p>
                      <a:pPr>
                        <a:lnSpc>
                          <a:spcPct val="115000"/>
                        </a:lnSpc>
                        <a:spcAft>
                          <a:spcPts val="0"/>
                        </a:spcAft>
                      </a:pPr>
                      <a:r>
                        <a:rPr lang="en-GB" sz="1000" dirty="0">
                          <a:solidFill>
                            <a:schemeClr val="tx1"/>
                          </a:solidFill>
                          <a:effectLst/>
                          <a:latin typeface="Arial" panose="020B0604020202020204" pitchFamily="34" charset="0"/>
                          <a:cs typeface="Arial" panose="020B0604020202020204" pitchFamily="34" charset="0"/>
                        </a:rPr>
                        <a:t>Update</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n-GB" sz="1000">
                          <a:solidFill>
                            <a:schemeClr val="tx1"/>
                          </a:solidFill>
                          <a:effectLst/>
                          <a:latin typeface="Arial" panose="020B0604020202020204" pitchFamily="34" charset="0"/>
                          <a:cs typeface="Arial" panose="020B0604020202020204" pitchFamily="34" charset="0"/>
                        </a:rPr>
                        <a:t>January 2026</a:t>
                      </a:r>
                      <a:endParaRPr lang="en-GB" sz="11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601" marR="6860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13742174"/>
                  </a:ext>
                </a:extLst>
              </a:tr>
            </a:tbl>
          </a:graphicData>
        </a:graphic>
      </p:graphicFrame>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E0A56B6D-38FD-4147-845A-0E58BC579B84}"/>
              </a:ext>
            </a:extLst>
          </p:cNvPr>
          <p:cNvSpPr>
            <a:spLocks noGrp="1"/>
          </p:cNvSpPr>
          <p:nvPr>
            <p:ph type="title"/>
          </p:nvPr>
        </p:nvSpPr>
        <p:spPr/>
        <p:txBody>
          <a:bodyPr/>
          <a:lstStyle/>
          <a:p>
            <a:r>
              <a:rPr lang="en-US" altLang="en-US" sz="4000">
                <a:latin typeface="Arial" panose="020B0604020202020204" pitchFamily="34" charset="0"/>
                <a:cs typeface="Arial" panose="020B0604020202020204" pitchFamily="34" charset="0"/>
              </a:rPr>
              <a:t>Technical Specifications </a:t>
            </a:r>
          </a:p>
        </p:txBody>
      </p:sp>
      <p:sp>
        <p:nvSpPr>
          <p:cNvPr id="3" name="Content Placeholder 2">
            <a:extLst>
              <a:ext uri="{FF2B5EF4-FFF2-40B4-BE49-F238E27FC236}">
                <a16:creationId xmlns:a16="http://schemas.microsoft.com/office/drawing/2014/main" id="{506E8C14-A3F8-4E42-8945-9C308F1608E5}"/>
              </a:ext>
            </a:extLst>
          </p:cNvPr>
          <p:cNvSpPr>
            <a:spLocks noGrp="1"/>
          </p:cNvSpPr>
          <p:nvPr>
            <p:ph idx="1"/>
          </p:nvPr>
        </p:nvSpPr>
        <p:spPr>
          <a:ln>
            <a:solidFill>
              <a:schemeClr val="accent1"/>
            </a:solidFill>
          </a:ln>
        </p:spPr>
        <p:txBody>
          <a:bodyPr>
            <a:normAutofit/>
          </a:bodyPr>
          <a:lstStyle/>
          <a:p>
            <a:pPr>
              <a:defRPr/>
            </a:pPr>
            <a:r>
              <a:rPr lang="en-US" dirty="0">
                <a:latin typeface="Arial" panose="020B0604020202020204" pitchFamily="34" charset="0"/>
                <a:cs typeface="Arial" panose="020B0604020202020204" pitchFamily="34" charset="0"/>
              </a:rPr>
              <a:t>Equal access to suppliers, no unreasonable obstacles </a:t>
            </a:r>
          </a:p>
          <a:p>
            <a:pPr>
              <a:defRPr/>
            </a:pPr>
            <a:r>
              <a:rPr lang="en-US" dirty="0">
                <a:latin typeface="Arial" panose="020B0604020202020204" pitchFamily="34" charset="0"/>
                <a:cs typeface="Arial" panose="020B0604020202020204" pitchFamily="34" charset="0"/>
              </a:rPr>
              <a:t>Specify in generic technical or performance terms</a:t>
            </a:r>
          </a:p>
          <a:p>
            <a:pPr>
              <a:defRPr/>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defRPr/>
            </a:pPr>
            <a:endParaRPr lang="en-US" dirty="0">
              <a:latin typeface="Arial" panose="020B0604020202020204" pitchFamily="34" charset="0"/>
              <a:cs typeface="Arial" panose="020B0604020202020204" pitchFamily="34" charset="0"/>
            </a:endParaRPr>
          </a:p>
          <a:p>
            <a:pPr>
              <a:defRPr/>
            </a:pPr>
            <a:endParaRPr lang="en-US" dirty="0">
              <a:latin typeface="Arial" panose="020B0604020202020204" pitchFamily="34" charset="0"/>
              <a:cs typeface="Arial" panose="020B0604020202020204" pitchFamily="34" charset="0"/>
            </a:endParaRPr>
          </a:p>
          <a:p>
            <a:pPr marL="0" indent="0">
              <a:buFont typeface="Arial" panose="020B0604020202020204" pitchFamily="34" charset="0"/>
              <a:buNone/>
              <a:defRPr/>
            </a:pPr>
            <a:endParaRPr lang="en-US" dirty="0"/>
          </a:p>
        </p:txBody>
      </p:sp>
      <p:sp>
        <p:nvSpPr>
          <p:cNvPr id="4" name="Footer Placeholder 3">
            <a:extLst>
              <a:ext uri="{FF2B5EF4-FFF2-40B4-BE49-F238E27FC236}">
                <a16:creationId xmlns:a16="http://schemas.microsoft.com/office/drawing/2014/main" id="{B84E999A-F301-4DBB-8A04-FA0709C19122}"/>
              </a:ext>
            </a:extLst>
          </p:cNvPr>
          <p:cNvSpPr>
            <a:spLocks noGrp="1"/>
          </p:cNvSpPr>
          <p:nvPr>
            <p:ph type="ftr" sz="quarter" idx="11"/>
          </p:nvPr>
        </p:nvSpPr>
        <p:spPr/>
        <p:txBody>
          <a:bodyPr/>
          <a:lstStyle/>
          <a:p>
            <a:pPr>
              <a:defRPr/>
            </a:pPr>
            <a:r>
              <a:rPr lang="en-GB">
                <a:solidFill>
                  <a:prstClr val="black">
                    <a:tint val="75000"/>
                  </a:prstClr>
                </a:solidFill>
              </a:rPr>
              <a:t>Module 2A: Reform Act</a:t>
            </a:r>
            <a:endParaRPr lang="en-GB" dirty="0">
              <a:solidFill>
                <a:prstClr val="black">
                  <a:tint val="75000"/>
                </a:prstClr>
              </a:solidFill>
            </a:endParaRPr>
          </a:p>
        </p:txBody>
      </p:sp>
      <p:sp>
        <p:nvSpPr>
          <p:cNvPr id="41989" name="Slide Number Placeholder 4">
            <a:extLst>
              <a:ext uri="{FF2B5EF4-FFF2-40B4-BE49-F238E27FC236}">
                <a16:creationId xmlns:a16="http://schemas.microsoft.com/office/drawing/2014/main" id="{C95E2F1C-052C-4C52-BA29-CE8ED5969902}"/>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AC5D7C2-D81E-4F94-9175-E4B2096773FE}" type="slidenum">
              <a:rPr lang="en-GB" altLang="en-US" sz="1200" smtClean="0">
                <a:solidFill>
                  <a:srgbClr val="898989"/>
                </a:solidFill>
              </a:rPr>
              <a:pPr>
                <a:spcBef>
                  <a:spcPct val="0"/>
                </a:spcBef>
                <a:buFontTx/>
                <a:buNone/>
              </a:pPr>
              <a:t>20</a:t>
            </a:fld>
            <a:endParaRPr lang="en-GB" altLang="en-US" sz="1200">
              <a:solidFill>
                <a:srgbClr val="898989"/>
              </a:solidFill>
            </a:endParaRPr>
          </a:p>
        </p:txBody>
      </p:sp>
      <p:sp>
        <p:nvSpPr>
          <p:cNvPr id="9" name="Rectangle 8">
            <a:extLst>
              <a:ext uri="{FF2B5EF4-FFF2-40B4-BE49-F238E27FC236}">
                <a16:creationId xmlns:a16="http://schemas.microsoft.com/office/drawing/2014/main" id="{1E9C0ED5-501A-41DC-934A-3508508DFB71}"/>
              </a:ext>
            </a:extLst>
          </p:cNvPr>
          <p:cNvSpPr/>
          <p:nvPr/>
        </p:nvSpPr>
        <p:spPr>
          <a:xfrm>
            <a:off x="1258888" y="3862388"/>
            <a:ext cx="5878512" cy="1754187"/>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en-US" b="1" dirty="0">
                <a:latin typeface="Arial" panose="020B0604020202020204" pitchFamily="34" charset="0"/>
                <a:cs typeface="Arial" panose="020B0604020202020204" pitchFamily="34" charset="0"/>
              </a:rPr>
              <a:t>Do not refer to:</a:t>
            </a:r>
          </a:p>
          <a:p>
            <a:pPr>
              <a:defRPr/>
            </a:pPr>
            <a:r>
              <a:rPr lang="en-US" b="1" dirty="0">
                <a:latin typeface="Arial" panose="020B0604020202020204" pitchFamily="34" charset="0"/>
                <a:cs typeface="Arial" panose="020B0604020202020204" pitchFamily="34" charset="0"/>
              </a:rPr>
              <a:t>Specific make, source, particular operator’s process, trade marks, patents</a:t>
            </a:r>
          </a:p>
          <a:p>
            <a:pPr>
              <a:defRPr/>
            </a:pPr>
            <a:endParaRPr lang="en-US" b="1" dirty="0">
              <a:latin typeface="Arial" panose="020B0604020202020204" pitchFamily="34" charset="0"/>
              <a:cs typeface="Arial" panose="020B0604020202020204" pitchFamily="34" charset="0"/>
            </a:endParaRPr>
          </a:p>
          <a:p>
            <a:pPr>
              <a:defRPr/>
            </a:pPr>
            <a:r>
              <a:rPr lang="en-US" b="1" dirty="0">
                <a:latin typeface="Arial" panose="020B0604020202020204" pitchFamily="34" charset="0"/>
                <a:cs typeface="Arial" panose="020B0604020202020204" pitchFamily="34" charset="0"/>
              </a:rPr>
              <a:t> “Or Equivalent”: if justified by subject matter, or where precise description otherwise impossible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8">
            <a:extLst>
              <a:ext uri="{FF2B5EF4-FFF2-40B4-BE49-F238E27FC236}">
                <a16:creationId xmlns:a16="http://schemas.microsoft.com/office/drawing/2014/main" id="{F9760BBC-1346-4DC0-81C8-4715EB5DEF5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F68CDB2-08E1-4BF7-88BE-8BA379D7ED4D}" type="slidenum">
              <a:rPr lang="en-US" altLang="en-US" sz="1200" smtClean="0">
                <a:solidFill>
                  <a:srgbClr val="898989"/>
                </a:solidFill>
              </a:rPr>
              <a:pPr>
                <a:spcBef>
                  <a:spcPct val="0"/>
                </a:spcBef>
                <a:buFontTx/>
                <a:buNone/>
              </a:pPr>
              <a:t>21</a:t>
            </a:fld>
            <a:endParaRPr lang="en-US" altLang="en-US" sz="1200">
              <a:solidFill>
                <a:srgbClr val="898989"/>
              </a:solidFill>
            </a:endParaRPr>
          </a:p>
        </p:txBody>
      </p:sp>
      <p:sp>
        <p:nvSpPr>
          <p:cNvPr id="44035" name="Title 1">
            <a:extLst>
              <a:ext uri="{FF2B5EF4-FFF2-40B4-BE49-F238E27FC236}">
                <a16:creationId xmlns:a16="http://schemas.microsoft.com/office/drawing/2014/main" id="{B220299B-608E-4C9B-ABC0-11EFDC21007F}"/>
              </a:ext>
            </a:extLst>
          </p:cNvPr>
          <p:cNvSpPr>
            <a:spLocks noGrp="1"/>
          </p:cNvSpPr>
          <p:nvPr>
            <p:ph type="title"/>
          </p:nvPr>
        </p:nvSpPr>
        <p:spPr>
          <a:xfrm>
            <a:off x="611188" y="115888"/>
            <a:ext cx="7772400" cy="579437"/>
          </a:xfrm>
        </p:spPr>
        <p:txBody>
          <a:bodyPr/>
          <a:lstStyle/>
          <a:p>
            <a:pPr eaLnBrk="1" hangingPunct="1"/>
            <a:r>
              <a:rPr lang="en-GB" altLang="en-US" sz="3000">
                <a:latin typeface="Arial" panose="020B0604020202020204" pitchFamily="34" charset="0"/>
                <a:cs typeface="Arial" panose="020B0604020202020204" pitchFamily="34" charset="0"/>
              </a:rPr>
              <a:t>Stakeholder and Procurement Roles</a:t>
            </a:r>
          </a:p>
        </p:txBody>
      </p:sp>
      <p:graphicFrame>
        <p:nvGraphicFramePr>
          <p:cNvPr id="36909" name="Group 45">
            <a:extLst>
              <a:ext uri="{FF2B5EF4-FFF2-40B4-BE49-F238E27FC236}">
                <a16:creationId xmlns:a16="http://schemas.microsoft.com/office/drawing/2014/main" id="{CC49A9F7-ED64-40C0-AF3B-8A22F6224898}"/>
              </a:ext>
            </a:extLst>
          </p:cNvPr>
          <p:cNvGraphicFramePr>
            <a:graphicFrameLocks noGrp="1"/>
          </p:cNvGraphicFramePr>
          <p:nvPr>
            <p:ph idx="1"/>
          </p:nvPr>
        </p:nvGraphicFramePr>
        <p:xfrm>
          <a:off x="7938" y="881063"/>
          <a:ext cx="9144000" cy="5976937"/>
        </p:xfrm>
        <a:graphic>
          <a:graphicData uri="http://schemas.openxmlformats.org/drawingml/2006/table">
            <a:tbl>
              <a:tblPr/>
              <a:tblGrid>
                <a:gridCol w="6451140">
                  <a:extLst>
                    <a:ext uri="{9D8B030D-6E8A-4147-A177-3AD203B41FA5}">
                      <a16:colId xmlns:a16="http://schemas.microsoft.com/office/drawing/2014/main" val="20000"/>
                    </a:ext>
                  </a:extLst>
                </a:gridCol>
                <a:gridCol w="1641231">
                  <a:extLst>
                    <a:ext uri="{9D8B030D-6E8A-4147-A177-3AD203B41FA5}">
                      <a16:colId xmlns:a16="http://schemas.microsoft.com/office/drawing/2014/main" val="20001"/>
                    </a:ext>
                  </a:extLst>
                </a:gridCol>
                <a:gridCol w="1051629">
                  <a:extLst>
                    <a:ext uri="{9D8B030D-6E8A-4147-A177-3AD203B41FA5}">
                      <a16:colId xmlns:a16="http://schemas.microsoft.com/office/drawing/2014/main" val="20002"/>
                    </a:ext>
                  </a:extLst>
                </a:gridCol>
              </a:tblGrid>
              <a:tr h="4991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7030A0"/>
                          </a:solidFill>
                          <a:effectLst/>
                          <a:latin typeface="Arial" pitchFamily="34" charset="0"/>
                          <a:ea typeface="ＭＳ Ｐゴシック"/>
                          <a:cs typeface="Arial" pitchFamily="34" charset="0"/>
                        </a:rPr>
                        <a:t>Process</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a:ln>
                            <a:noFill/>
                          </a:ln>
                          <a:solidFill>
                            <a:srgbClr val="7030A0"/>
                          </a:solidFill>
                          <a:effectLst/>
                          <a:latin typeface="Arial" pitchFamily="34" charset="0"/>
                          <a:ea typeface="ＭＳ Ｐゴシック"/>
                          <a:cs typeface="Arial" pitchFamily="34" charset="0"/>
                        </a:rPr>
                        <a:t>Department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7030A0"/>
                          </a:solidFill>
                          <a:effectLst/>
                          <a:latin typeface="Arial" pitchFamily="34" charset="0"/>
                          <a:ea typeface="ＭＳ Ｐゴシック"/>
                          <a:cs typeface="Arial" pitchFamily="34" charset="0"/>
                        </a:rPr>
                        <a:t>UP</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0"/>
                  </a:ext>
                </a:extLst>
              </a:tr>
              <a:tr h="6122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a:ln>
                            <a:noFill/>
                          </a:ln>
                          <a:solidFill>
                            <a:srgbClr val="7030A0"/>
                          </a:solidFill>
                          <a:effectLst/>
                          <a:latin typeface="Arial" pitchFamily="34" charset="0"/>
                          <a:ea typeface="ＭＳ Ｐゴシック"/>
                          <a:cs typeface="Arial" pitchFamily="34" charset="0"/>
                        </a:rPr>
                        <a:t>Draft Contract Strategy </a:t>
                      </a:r>
                      <a:r>
                        <a:rPr kumimoji="0" lang="en-GB" sz="2200" b="0" i="0" u="none" strike="noStrike" cap="none" normalizeH="0" baseline="0" dirty="0">
                          <a:ln>
                            <a:noFill/>
                          </a:ln>
                          <a:solidFill>
                            <a:srgbClr val="000000"/>
                          </a:solidFill>
                          <a:effectLst/>
                          <a:latin typeface="Arial" pitchFamily="34" charset="0"/>
                          <a:ea typeface="ＭＳ Ｐゴシック"/>
                          <a:cs typeface="Arial" pitchFamily="34" charset="0"/>
                        </a:rPr>
                        <a:t>	</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1"/>
                  </a:ext>
                </a:extLst>
              </a:tr>
              <a:tr h="6122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a:ln>
                            <a:noFill/>
                          </a:ln>
                          <a:solidFill>
                            <a:srgbClr val="7030A0"/>
                          </a:solidFill>
                          <a:effectLst/>
                          <a:latin typeface="Arial" pitchFamily="34" charset="0"/>
                          <a:ea typeface="ＭＳ Ｐゴシック"/>
                          <a:cs typeface="Arial" pitchFamily="34" charset="0"/>
                        </a:rPr>
                        <a:t>Agree selection and award criteria</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2"/>
                  </a:ext>
                </a:extLst>
              </a:tr>
              <a:tr h="80555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a:ln>
                            <a:noFill/>
                          </a:ln>
                          <a:solidFill>
                            <a:srgbClr val="7030A0"/>
                          </a:solidFill>
                          <a:effectLst/>
                          <a:latin typeface="Arial" pitchFamily="34" charset="0"/>
                          <a:ea typeface="ＭＳ Ｐゴシック"/>
                          <a:cs typeface="Arial" pitchFamily="34" charset="0"/>
                        </a:rPr>
                        <a:t>Define specification &amp; service level expectations </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3"/>
                  </a:ext>
                </a:extLst>
              </a:tr>
              <a:tr h="6122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a:ln>
                            <a:noFill/>
                          </a:ln>
                          <a:solidFill>
                            <a:srgbClr val="7030A0"/>
                          </a:solidFill>
                          <a:effectLst/>
                          <a:latin typeface="Arial" pitchFamily="34" charset="0"/>
                          <a:ea typeface="ＭＳ Ｐゴシック"/>
                          <a:cs typeface="Arial" pitchFamily="34" charset="0"/>
                        </a:rPr>
                        <a:t>Create &amp; publish ESPD / tender documentation </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4"/>
                  </a:ext>
                </a:extLst>
              </a:tr>
              <a:tr h="80555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a:ln>
                            <a:noFill/>
                          </a:ln>
                          <a:solidFill>
                            <a:srgbClr val="7030A0"/>
                          </a:solidFill>
                          <a:effectLst/>
                          <a:latin typeface="Arial" pitchFamily="34" charset="0"/>
                          <a:ea typeface="ＭＳ Ｐゴシック"/>
                          <a:cs typeface="Arial" pitchFamily="34" charset="0"/>
                        </a:rPr>
                        <a:t>Checks for compliance / H&amp;S / Financial / Insurance</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5"/>
                  </a:ext>
                </a:extLst>
              </a:tr>
              <a:tr h="6122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a:ln>
                            <a:noFill/>
                          </a:ln>
                          <a:solidFill>
                            <a:srgbClr val="7030A0"/>
                          </a:solidFill>
                          <a:effectLst/>
                          <a:latin typeface="Arial" pitchFamily="34" charset="0"/>
                          <a:ea typeface="ＭＳ Ｐゴシック"/>
                          <a:cs typeface="Arial" pitchFamily="34" charset="0"/>
                        </a:rPr>
                        <a:t>Evaluate technical submission </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6"/>
                  </a:ext>
                </a:extLst>
              </a:tr>
              <a:tr h="6122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a:ln>
                            <a:noFill/>
                          </a:ln>
                          <a:solidFill>
                            <a:srgbClr val="7030A0"/>
                          </a:solidFill>
                          <a:effectLst/>
                          <a:latin typeface="Arial" pitchFamily="34" charset="0"/>
                          <a:ea typeface="ＭＳ Ｐゴシック"/>
                          <a:cs typeface="Arial" pitchFamily="34" charset="0"/>
                        </a:rPr>
                        <a:t>Evaluate quality / commercial submission</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7"/>
                  </a:ext>
                </a:extLst>
              </a:tr>
              <a:tr h="80555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2200" b="0" i="0" u="none" strike="noStrike" cap="none" normalizeH="0" baseline="0" dirty="0">
                          <a:ln>
                            <a:noFill/>
                          </a:ln>
                          <a:solidFill>
                            <a:srgbClr val="7030A0"/>
                          </a:solidFill>
                          <a:effectLst/>
                          <a:latin typeface="Arial" pitchFamily="34" charset="0"/>
                          <a:ea typeface="ＭＳ Ｐゴシック"/>
                          <a:cs typeface="Arial" pitchFamily="34" charset="0"/>
                        </a:rPr>
                        <a:t>Draft Contract Authorisation Report/ facilitate contract award/raise purchase order</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3200" b="0" i="0" u="none" strike="noStrike" cap="none" normalizeH="0" baseline="0" dirty="0">
                          <a:ln>
                            <a:noFill/>
                          </a:ln>
                          <a:solidFill>
                            <a:srgbClr val="7030A0"/>
                          </a:solidFill>
                          <a:effectLst/>
                          <a:latin typeface="Arial" panose="020B0604020202020204" pitchFamily="34" charset="0"/>
                          <a:ea typeface="Arial Unicode MS" pitchFamily="34" charset="-128"/>
                          <a:cs typeface="Arial" panose="020B0604020202020204" pitchFamily="34" charset="0"/>
                        </a:rPr>
                        <a:t>◕</a:t>
                      </a:r>
                    </a:p>
                  </a:txBody>
                  <a:tcPr marL="84406" marR="844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EEF"/>
                    </a:solidFill>
                  </a:tcPr>
                </a:tc>
                <a:extLst>
                  <a:ext uri="{0D108BD9-81ED-4DB2-BD59-A6C34878D82A}">
                    <a16:rowId xmlns:a16="http://schemas.microsoft.com/office/drawing/2014/main" val="10008"/>
                  </a:ext>
                </a:extLst>
              </a:tr>
            </a:tbl>
          </a:graphicData>
        </a:graphic>
      </p:graphicFrame>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6909"/>
                                        </p:tgtEl>
                                        <p:attrNameLst>
                                          <p:attrName>style.visibility</p:attrName>
                                        </p:attrNameLst>
                                      </p:cBhvr>
                                      <p:to>
                                        <p:strVal val="visible"/>
                                      </p:to>
                                    </p:set>
                                    <p:animEffect transition="in" filter="fade">
                                      <p:cBhvr>
                                        <p:cTn id="7" dur="2000"/>
                                        <p:tgtEl>
                                          <p:spTgt spid="369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6EAA0A96-8412-4B8D-87A3-679F30FCA46C}"/>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Open Procedure</a:t>
            </a:r>
          </a:p>
        </p:txBody>
      </p:sp>
      <p:graphicFrame>
        <p:nvGraphicFramePr>
          <p:cNvPr id="7" name="Content Placeholder 6">
            <a:extLst>
              <a:ext uri="{FF2B5EF4-FFF2-40B4-BE49-F238E27FC236}">
                <a16:creationId xmlns:a16="http://schemas.microsoft.com/office/drawing/2014/main" id="{0766A6C4-4E6A-49ED-A431-D5F06B902B08}"/>
              </a:ext>
            </a:extLst>
          </p:cNvPr>
          <p:cNvGraphicFramePr>
            <a:graphicFrameLocks noGrp="1"/>
          </p:cNvGraphicFramePr>
          <p:nvPr>
            <p:ph idx="1"/>
          </p:nvPr>
        </p:nvGraphicFramePr>
        <p:xfrm>
          <a:off x="628650" y="1818085"/>
          <a:ext cx="7886700" cy="35091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6084" name="Slide Number Placeholder 4">
            <a:extLst>
              <a:ext uri="{FF2B5EF4-FFF2-40B4-BE49-F238E27FC236}">
                <a16:creationId xmlns:a16="http://schemas.microsoft.com/office/drawing/2014/main" id="{997A4A7E-B518-471E-AFAF-508A45F5E71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2FE0DD7-9509-4A1A-8F0A-D0D543D5AE28}" type="slidenum">
              <a:rPr lang="en-GB" altLang="en-US" sz="1200" smtClean="0">
                <a:solidFill>
                  <a:srgbClr val="898989"/>
                </a:solidFill>
              </a:rPr>
              <a:pPr>
                <a:spcBef>
                  <a:spcPct val="0"/>
                </a:spcBef>
                <a:buFontTx/>
                <a:buNone/>
              </a:pPr>
              <a:t>22</a:t>
            </a:fld>
            <a:endParaRPr lang="en-GB" altLang="en-US" sz="1200">
              <a:solidFill>
                <a:srgbClr val="898989"/>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F146332D-6D7D-4E49-859D-BACDE8013359}"/>
              </a:ext>
            </a:extLst>
          </p:cNvPr>
          <p:cNvSpPr>
            <a:spLocks noGrp="1"/>
          </p:cNvSpPr>
          <p:nvPr>
            <p:ph type="title"/>
          </p:nvPr>
        </p:nvSpPr>
        <p:spPr/>
        <p:txBody>
          <a:bodyPr/>
          <a:lstStyle/>
          <a:p>
            <a:r>
              <a:rPr lang="en-GB" altLang="en-US"/>
              <a:t>Restricted Procedure</a:t>
            </a:r>
          </a:p>
        </p:txBody>
      </p:sp>
      <p:graphicFrame>
        <p:nvGraphicFramePr>
          <p:cNvPr id="7" name="Content Placeholder 6">
            <a:extLst>
              <a:ext uri="{FF2B5EF4-FFF2-40B4-BE49-F238E27FC236}">
                <a16:creationId xmlns:a16="http://schemas.microsoft.com/office/drawing/2014/main" id="{3901B049-2DF6-4DB8-B86D-1B0EA4193860}"/>
              </a:ext>
            </a:extLst>
          </p:cNvPr>
          <p:cNvGraphicFramePr>
            <a:graphicFrameLocks noGrp="1"/>
          </p:cNvGraphicFramePr>
          <p:nvPr>
            <p:ph idx="1"/>
          </p:nvPr>
        </p:nvGraphicFramePr>
        <p:xfrm>
          <a:off x="628650" y="1645371"/>
          <a:ext cx="7903790" cy="37214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a:extLst>
              <a:ext uri="{FF2B5EF4-FFF2-40B4-BE49-F238E27FC236}">
                <a16:creationId xmlns:a16="http://schemas.microsoft.com/office/drawing/2014/main" id="{29036254-4740-4682-8B74-BF2216F23707}"/>
              </a:ext>
            </a:extLst>
          </p:cNvPr>
          <p:cNvSpPr>
            <a:spLocks noGrp="1"/>
          </p:cNvSpPr>
          <p:nvPr>
            <p:ph type="ftr" sz="quarter" idx="11"/>
          </p:nvPr>
        </p:nvSpPr>
        <p:spPr/>
        <p:txBody>
          <a:bodyPr/>
          <a:lstStyle/>
          <a:p>
            <a:pPr>
              <a:defRPr/>
            </a:pPr>
            <a:endParaRPr lang="en-GB" dirty="0"/>
          </a:p>
        </p:txBody>
      </p:sp>
      <p:sp>
        <p:nvSpPr>
          <p:cNvPr id="48133" name="Slide Number Placeholder 4">
            <a:extLst>
              <a:ext uri="{FF2B5EF4-FFF2-40B4-BE49-F238E27FC236}">
                <a16:creationId xmlns:a16="http://schemas.microsoft.com/office/drawing/2014/main" id="{6AA7C989-80D0-4858-957F-DAA4AE980FB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6E00133-8646-4FA6-AA04-E3159C6E71C9}" type="slidenum">
              <a:rPr lang="en-GB" altLang="en-US" sz="1200" smtClean="0">
                <a:solidFill>
                  <a:srgbClr val="898989"/>
                </a:solidFill>
              </a:rPr>
              <a:pPr>
                <a:spcBef>
                  <a:spcPct val="0"/>
                </a:spcBef>
                <a:buFontTx/>
                <a:buNone/>
              </a:pPr>
              <a:t>23</a:t>
            </a:fld>
            <a:endParaRPr lang="en-GB" altLang="en-US" sz="1200">
              <a:solidFill>
                <a:srgbClr val="898989"/>
              </a:solidFill>
            </a:endParaRPr>
          </a:p>
        </p:txBody>
      </p:sp>
      <p:sp>
        <p:nvSpPr>
          <p:cNvPr id="3" name="TextBox 2">
            <a:extLst>
              <a:ext uri="{FF2B5EF4-FFF2-40B4-BE49-F238E27FC236}">
                <a16:creationId xmlns:a16="http://schemas.microsoft.com/office/drawing/2014/main" id="{5C13134D-EB6B-45B6-9DB9-0C44BE6EA9C5}"/>
              </a:ext>
            </a:extLst>
          </p:cNvPr>
          <p:cNvSpPr txBox="1"/>
          <p:nvPr/>
        </p:nvSpPr>
        <p:spPr>
          <a:xfrm>
            <a:off x="6115050" y="5043488"/>
            <a:ext cx="2247900" cy="323850"/>
          </a:xfrm>
          <a:prstGeom prst="rect">
            <a:avLst/>
          </a:prstGeom>
          <a:noFill/>
        </p:spPr>
        <p:txBody>
          <a:bodyPr wrap="none">
            <a:spAutoFit/>
          </a:bodyPr>
          <a:lstStyle/>
          <a:p>
            <a:pPr>
              <a:defRPr/>
            </a:pPr>
            <a:r>
              <a:rPr lang="en-GB" sz="1500" dirty="0"/>
              <a:t>*</a:t>
            </a:r>
            <a:r>
              <a:rPr lang="en-GB" sz="1050" dirty="0"/>
              <a:t>Should ask for mutual agreement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EDCBF254-D94F-430B-AC99-8E6365F59531}"/>
              </a:ext>
            </a:extLst>
          </p:cNvPr>
          <p:cNvSpPr>
            <a:spLocks noGrp="1"/>
          </p:cNvSpPr>
          <p:nvPr>
            <p:ph type="title"/>
          </p:nvPr>
        </p:nvSpPr>
        <p:spPr/>
        <p:txBody>
          <a:bodyPr/>
          <a:lstStyle/>
          <a:p>
            <a:r>
              <a:rPr lang="en-GB" altLang="en-US" sz="4200">
                <a:latin typeface="Arial" panose="020B0604020202020204" pitchFamily="34" charset="0"/>
                <a:cs typeface="Arial" panose="020B0604020202020204" pitchFamily="34" charset="0"/>
              </a:rPr>
              <a:t>Procedures with Negotiation/Flexibility</a:t>
            </a:r>
          </a:p>
        </p:txBody>
      </p:sp>
      <p:graphicFrame>
        <p:nvGraphicFramePr>
          <p:cNvPr id="6" name="Content Placeholder 5">
            <a:extLst>
              <a:ext uri="{FF2B5EF4-FFF2-40B4-BE49-F238E27FC236}">
                <a16:creationId xmlns:a16="http://schemas.microsoft.com/office/drawing/2014/main" id="{2DCB5FFA-77BE-464F-B25F-E6E1A6CF6D5E}"/>
              </a:ext>
            </a:extLst>
          </p:cNvPr>
          <p:cNvGraphicFramePr>
            <a:graphicFrameLocks noGrp="1"/>
          </p:cNvGraphicFramePr>
          <p:nvPr>
            <p:ph idx="1"/>
          </p:nvPr>
        </p:nvGraphicFramePr>
        <p:xfrm>
          <a:off x="628650" y="2018011"/>
          <a:ext cx="7886700" cy="3263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0180" name="Slide Number Placeholder 4">
            <a:extLst>
              <a:ext uri="{FF2B5EF4-FFF2-40B4-BE49-F238E27FC236}">
                <a16:creationId xmlns:a16="http://schemas.microsoft.com/office/drawing/2014/main" id="{EDA44AC4-51D1-41CF-8314-CBA8FE93D10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C3C4C29-CA64-4ADC-8E97-F83EC8A0969F}" type="slidenum">
              <a:rPr lang="en-GB" altLang="en-US" sz="1200" smtClean="0">
                <a:solidFill>
                  <a:srgbClr val="898989"/>
                </a:solidFill>
              </a:rPr>
              <a:pPr>
                <a:spcBef>
                  <a:spcPct val="0"/>
                </a:spcBef>
                <a:buFontTx/>
                <a:buNone/>
              </a:pPr>
              <a:t>24</a:t>
            </a:fld>
            <a:endParaRPr lang="en-GB" altLang="en-US" sz="1200">
              <a:solidFill>
                <a:srgbClr val="898989"/>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a:extLst>
              <a:ext uri="{FF2B5EF4-FFF2-40B4-BE49-F238E27FC236}">
                <a16:creationId xmlns:a16="http://schemas.microsoft.com/office/drawing/2014/main" id="{BFB1CAF7-14AE-4268-8675-E18EF9AC7785}"/>
              </a:ext>
            </a:extLst>
          </p:cNvPr>
          <p:cNvSpPr>
            <a:spLocks noGrp="1"/>
          </p:cNvSpPr>
          <p:nvPr>
            <p:ph type="title"/>
          </p:nvPr>
        </p:nvSpPr>
        <p:spPr/>
        <p:txBody>
          <a:bodyPr/>
          <a:lstStyle/>
          <a:p>
            <a:r>
              <a:rPr lang="en-GB" altLang="en-US" sz="4200">
                <a:latin typeface="Arial" panose="020B0604020202020204" pitchFamily="34" charset="0"/>
                <a:cs typeface="Arial" panose="020B0604020202020204" pitchFamily="34" charset="0"/>
              </a:rPr>
              <a:t>Awarding Without Competition</a:t>
            </a:r>
          </a:p>
        </p:txBody>
      </p:sp>
      <p:sp>
        <p:nvSpPr>
          <p:cNvPr id="3" name="Content Placeholder 2">
            <a:extLst>
              <a:ext uri="{FF2B5EF4-FFF2-40B4-BE49-F238E27FC236}">
                <a16:creationId xmlns:a16="http://schemas.microsoft.com/office/drawing/2014/main" id="{F35C5466-7AF7-47E8-8997-ABB945EC5CAE}"/>
              </a:ext>
            </a:extLst>
          </p:cNvPr>
          <p:cNvSpPr>
            <a:spLocks noGrp="1"/>
          </p:cNvSpPr>
          <p:nvPr>
            <p:ph idx="1"/>
          </p:nvPr>
        </p:nvSpPr>
        <p:spPr>
          <a:xfrm>
            <a:off x="457200" y="1600200"/>
            <a:ext cx="8229600" cy="4637088"/>
          </a:xfrm>
        </p:spPr>
        <p:txBody>
          <a:bodyPr/>
          <a:lstStyle/>
          <a:p>
            <a:pPr>
              <a:spcAft>
                <a:spcPts val="1200"/>
              </a:spcAft>
              <a:buFont typeface="Arial" charset="0"/>
              <a:buChar char="•"/>
              <a:defRPr/>
            </a:pPr>
            <a:r>
              <a:rPr lang="en-GB" sz="2600" dirty="0">
                <a:latin typeface="Arial" panose="020B0604020202020204" pitchFamily="34" charset="0"/>
                <a:cs typeface="Arial" panose="020B0604020202020204" pitchFamily="34" charset="0"/>
              </a:rPr>
              <a:t>No tenders or no suitable tenders (but can’t substantially alter the conditions);</a:t>
            </a:r>
          </a:p>
          <a:p>
            <a:pPr>
              <a:buFont typeface="Arial" charset="0"/>
              <a:buChar char="•"/>
              <a:defRPr/>
            </a:pPr>
            <a:r>
              <a:rPr lang="en-GB" sz="2600" dirty="0">
                <a:latin typeface="Arial" panose="020B0604020202020204" pitchFamily="34" charset="0"/>
                <a:cs typeface="Arial" panose="020B0604020202020204" pitchFamily="34" charset="0"/>
              </a:rPr>
              <a:t>Only one supplier due to: </a:t>
            </a:r>
          </a:p>
          <a:p>
            <a:pPr marL="971550" lvl="1" indent="-514350">
              <a:buFont typeface="+mj-lt"/>
              <a:buAutoNum type="alphaLcPeriod"/>
              <a:defRPr/>
            </a:pPr>
            <a:r>
              <a:rPr lang="en-GB" sz="2600" dirty="0">
                <a:latin typeface="Arial" panose="020B0604020202020204" pitchFamily="34" charset="0"/>
                <a:cs typeface="Arial" panose="020B0604020202020204" pitchFamily="34" charset="0"/>
              </a:rPr>
              <a:t>Artistic reasons;</a:t>
            </a:r>
          </a:p>
          <a:p>
            <a:pPr marL="971550" lvl="1" indent="-514350">
              <a:buFont typeface="+mj-lt"/>
              <a:buAutoNum type="alphaLcPeriod"/>
              <a:defRPr/>
            </a:pPr>
            <a:r>
              <a:rPr lang="en-GB" sz="2600" dirty="0">
                <a:latin typeface="Arial" panose="020B0604020202020204" pitchFamily="34" charset="0"/>
                <a:cs typeface="Arial" panose="020B0604020202020204" pitchFamily="34" charset="0"/>
              </a:rPr>
              <a:t>Competition being absent for technical reasons;</a:t>
            </a:r>
          </a:p>
          <a:p>
            <a:pPr marL="971550" lvl="1" indent="-514350">
              <a:buFont typeface="+mj-lt"/>
              <a:buAutoNum type="alphaLcPeriod"/>
              <a:defRPr/>
            </a:pPr>
            <a:r>
              <a:rPr lang="en-GB" sz="2600" dirty="0">
                <a:latin typeface="Arial" panose="020B0604020202020204" pitchFamily="34" charset="0"/>
                <a:cs typeface="Arial" panose="020B0604020202020204" pitchFamily="34" charset="0"/>
              </a:rPr>
              <a:t>Protection of exclusive rights such as IP rights.</a:t>
            </a:r>
          </a:p>
          <a:p>
            <a:pPr lvl="1" indent="0">
              <a:spcBef>
                <a:spcPts val="1200"/>
              </a:spcBef>
              <a:buFont typeface="Arial" charset="0"/>
              <a:buNone/>
              <a:defRPr/>
            </a:pPr>
            <a:r>
              <a:rPr lang="en-GB" sz="2600" dirty="0">
                <a:latin typeface="Arial" panose="020B0604020202020204" pitchFamily="34" charset="0"/>
                <a:cs typeface="Arial" panose="020B0604020202020204" pitchFamily="34" charset="0"/>
              </a:rPr>
              <a:t>(N.B. a. and b. above only apply where there is no reasonable alternative or substitute and  the procurement has not been artificially narrowed.)</a:t>
            </a:r>
          </a:p>
          <a:p>
            <a:pPr lvl="1">
              <a:buFont typeface="Arial" charset="0"/>
              <a:buChar char="–"/>
              <a:defRPr/>
            </a:pP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a:extLst>
              <a:ext uri="{FF2B5EF4-FFF2-40B4-BE49-F238E27FC236}">
                <a16:creationId xmlns:a16="http://schemas.microsoft.com/office/drawing/2014/main" id="{085BA8CF-FB5D-4DE7-8EBB-94A9967EE093}"/>
              </a:ext>
            </a:extLst>
          </p:cNvPr>
          <p:cNvSpPr>
            <a:spLocks noGrp="1"/>
          </p:cNvSpPr>
          <p:nvPr>
            <p:ph type="title"/>
          </p:nvPr>
        </p:nvSpPr>
        <p:spPr/>
        <p:txBody>
          <a:bodyPr/>
          <a:lstStyle/>
          <a:p>
            <a:r>
              <a:rPr lang="en-GB" altLang="en-US" sz="4200">
                <a:latin typeface="Arial" panose="020B0604020202020204" pitchFamily="34" charset="0"/>
                <a:cs typeface="Arial" panose="020B0604020202020204" pitchFamily="34" charset="0"/>
              </a:rPr>
              <a:t>Awarding Without Competition (2)</a:t>
            </a:r>
          </a:p>
        </p:txBody>
      </p:sp>
      <p:sp>
        <p:nvSpPr>
          <p:cNvPr id="54275" name="Content Placeholder 2">
            <a:extLst>
              <a:ext uri="{FF2B5EF4-FFF2-40B4-BE49-F238E27FC236}">
                <a16:creationId xmlns:a16="http://schemas.microsoft.com/office/drawing/2014/main" id="{A2FE633C-D7C7-4730-AD83-2BB1677C7A11}"/>
              </a:ext>
            </a:extLst>
          </p:cNvPr>
          <p:cNvSpPr>
            <a:spLocks noGrp="1"/>
          </p:cNvSpPr>
          <p:nvPr>
            <p:ph idx="1"/>
          </p:nvPr>
        </p:nvSpPr>
        <p:spPr>
          <a:xfrm>
            <a:off x="457200" y="1600200"/>
            <a:ext cx="8229600" cy="4637088"/>
          </a:xfrm>
        </p:spPr>
        <p:txBody>
          <a:bodyPr/>
          <a:lstStyle/>
          <a:p>
            <a:pPr>
              <a:spcAft>
                <a:spcPts val="1200"/>
              </a:spcAft>
            </a:pPr>
            <a:r>
              <a:rPr lang="en-GB" altLang="en-US" sz="2800">
                <a:latin typeface="Arial" panose="020B0604020202020204" pitchFamily="34" charset="0"/>
                <a:cs typeface="Arial" panose="020B0604020202020204" pitchFamily="34" charset="0"/>
              </a:rPr>
              <a:t>Extreme urgency (not caused by the Public Authority);</a:t>
            </a:r>
          </a:p>
          <a:p>
            <a:pPr>
              <a:spcAft>
                <a:spcPts val="1200"/>
              </a:spcAft>
            </a:pPr>
            <a:r>
              <a:rPr lang="en-GB" altLang="en-US" sz="2800">
                <a:latin typeface="Arial" panose="020B0604020202020204" pitchFamily="34" charset="0"/>
                <a:cs typeface="Arial" panose="020B0604020202020204" pitchFamily="34" charset="0"/>
              </a:rPr>
              <a:t>Repetition of similar works or services where this possibility was flagged in the original procurement; the estimate value included these additional works or services; and not more than 3 years have elapsed since original contract.</a:t>
            </a:r>
          </a:p>
          <a:p>
            <a:pPr>
              <a:spcAft>
                <a:spcPts val="1200"/>
              </a:spcAft>
            </a:pPr>
            <a:r>
              <a:rPr lang="en-GB" altLang="en-US" sz="2800">
                <a:latin typeface="Arial" panose="020B0604020202020204" pitchFamily="34" charset="0"/>
                <a:cs typeface="Arial" panose="020B0604020202020204" pitchFamily="34" charset="0"/>
              </a:rPr>
              <a:t>Research and development contract.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a:extLst>
              <a:ext uri="{FF2B5EF4-FFF2-40B4-BE49-F238E27FC236}">
                <a16:creationId xmlns:a16="http://schemas.microsoft.com/office/drawing/2014/main" id="{6E939A7C-1EAC-4A2C-B01D-B74DD25411BC}"/>
              </a:ext>
            </a:extLst>
          </p:cNvPr>
          <p:cNvSpPr>
            <a:spLocks noGrp="1"/>
          </p:cNvSpPr>
          <p:nvPr>
            <p:ph type="title"/>
          </p:nvPr>
        </p:nvSpPr>
        <p:spPr/>
        <p:txBody>
          <a:bodyPr/>
          <a:lstStyle/>
          <a:p>
            <a:r>
              <a:rPr lang="en-GB" altLang="en-US" sz="4200">
                <a:latin typeface="Arial" panose="020B0604020202020204" pitchFamily="34" charset="0"/>
                <a:cs typeface="Arial" panose="020B0604020202020204" pitchFamily="34" charset="0"/>
              </a:rPr>
              <a:t>Awarding Without Competition (3)</a:t>
            </a:r>
          </a:p>
        </p:txBody>
      </p:sp>
      <p:sp>
        <p:nvSpPr>
          <p:cNvPr id="56323" name="Content Placeholder 2">
            <a:extLst>
              <a:ext uri="{FF2B5EF4-FFF2-40B4-BE49-F238E27FC236}">
                <a16:creationId xmlns:a16="http://schemas.microsoft.com/office/drawing/2014/main" id="{9EAFD440-EF19-4A13-81EA-BABAC9B1EE54}"/>
              </a:ext>
            </a:extLst>
          </p:cNvPr>
          <p:cNvSpPr>
            <a:spLocks noGrp="1"/>
          </p:cNvSpPr>
          <p:nvPr>
            <p:ph idx="1"/>
          </p:nvPr>
        </p:nvSpPr>
        <p:spPr>
          <a:xfrm>
            <a:off x="457200" y="1600200"/>
            <a:ext cx="8229600" cy="4637088"/>
          </a:xfrm>
        </p:spPr>
        <p:txBody>
          <a:bodyPr/>
          <a:lstStyle/>
          <a:p>
            <a:pPr>
              <a:spcAft>
                <a:spcPts val="1200"/>
              </a:spcAft>
            </a:pPr>
            <a:r>
              <a:rPr lang="en-GB" altLang="en-US" sz="2800">
                <a:latin typeface="Arial" panose="020B0604020202020204" pitchFamily="34" charset="0"/>
                <a:cs typeface="Arial" panose="020B0604020202020204" pitchFamily="34" charset="0"/>
              </a:rPr>
              <a:t>Partial replacement or extension of existing supplies or installations where a change of supplier would result in incompatibility or disproportionate technical difficulties in operation or maintenance.</a:t>
            </a:r>
          </a:p>
          <a:p>
            <a:pPr>
              <a:spcAft>
                <a:spcPts val="1200"/>
              </a:spcAft>
            </a:pPr>
            <a:r>
              <a:rPr lang="en-GB" altLang="en-US" sz="2800">
                <a:latin typeface="Arial" panose="020B0604020202020204" pitchFamily="34" charset="0"/>
                <a:cs typeface="Arial" panose="020B0604020202020204" pitchFamily="34" charset="0"/>
              </a:rPr>
              <a:t>Supplies quoted and purchased on a commodity market.</a:t>
            </a:r>
          </a:p>
          <a:p>
            <a:pPr>
              <a:spcAft>
                <a:spcPts val="1200"/>
              </a:spcAft>
            </a:pPr>
            <a:r>
              <a:rPr lang="en-GB" altLang="en-US" sz="2800">
                <a:latin typeface="Arial" panose="020B0604020202020204" pitchFamily="34" charset="0"/>
                <a:cs typeface="Arial" panose="020B0604020202020204" pitchFamily="34" charset="0"/>
              </a:rPr>
              <a:t>Liquidation sale</a:t>
            </a:r>
            <a:r>
              <a:rPr lang="en-GB" altLang="en-US"/>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a:extLst>
              <a:ext uri="{FF2B5EF4-FFF2-40B4-BE49-F238E27FC236}">
                <a16:creationId xmlns:a16="http://schemas.microsoft.com/office/drawing/2014/main" id="{9E7A8ED9-641D-43FF-BABD-32D0F6EF9613}"/>
              </a:ext>
            </a:extLst>
          </p:cNvPr>
          <p:cNvSpPr>
            <a:spLocks noGrp="1"/>
          </p:cNvSpPr>
          <p:nvPr>
            <p:ph type="title"/>
          </p:nvPr>
        </p:nvSpPr>
        <p:spPr>
          <a:xfrm>
            <a:off x="628650" y="1131888"/>
            <a:ext cx="7886700" cy="528637"/>
          </a:xfrm>
        </p:spPr>
        <p:txBody>
          <a:bodyPr/>
          <a:lstStyle/>
          <a:p>
            <a:r>
              <a:rPr lang="en-GB" altLang="en-US" sz="4200">
                <a:latin typeface="Arial" panose="020B0604020202020204" pitchFamily="34" charset="0"/>
                <a:cs typeface="Arial" panose="020B0604020202020204" pitchFamily="34" charset="0"/>
              </a:rPr>
              <a:t>Research Services Exemption</a:t>
            </a:r>
          </a:p>
        </p:txBody>
      </p:sp>
      <p:sp>
        <p:nvSpPr>
          <p:cNvPr id="58371" name="Content Placeholder 2">
            <a:extLst>
              <a:ext uri="{FF2B5EF4-FFF2-40B4-BE49-F238E27FC236}">
                <a16:creationId xmlns:a16="http://schemas.microsoft.com/office/drawing/2014/main" id="{B0768480-F35A-4C08-9FDB-EAD28E164A10}"/>
              </a:ext>
            </a:extLst>
          </p:cNvPr>
          <p:cNvSpPr>
            <a:spLocks noGrp="1"/>
          </p:cNvSpPr>
          <p:nvPr>
            <p:ph idx="1"/>
          </p:nvPr>
        </p:nvSpPr>
        <p:spPr>
          <a:xfrm>
            <a:off x="481013" y="1865313"/>
            <a:ext cx="8229600" cy="4525962"/>
          </a:xfrm>
          <a:ln>
            <a:solidFill>
              <a:schemeClr val="accent1"/>
            </a:solidFill>
            <a:miter lim="800000"/>
            <a:headEnd/>
            <a:tailEnd/>
          </a:ln>
        </p:spPr>
        <p:txBody>
          <a:bodyPr/>
          <a:lstStyle/>
          <a:p>
            <a:r>
              <a:rPr lang="en-GB" altLang="en-US" sz="2400">
                <a:latin typeface="Arial" panose="020B0604020202020204" pitchFamily="34" charset="0"/>
                <a:cs typeface="Arial" panose="020B0604020202020204" pitchFamily="34" charset="0"/>
              </a:rPr>
              <a:t>Specific R &amp; D Services are exempt, if:</a:t>
            </a:r>
          </a:p>
          <a:p>
            <a:pPr lvl="1"/>
            <a:r>
              <a:rPr lang="en-GB" altLang="en-US" sz="2400">
                <a:latin typeface="Arial" panose="020B0604020202020204" pitchFamily="34" charset="0"/>
                <a:cs typeface="Arial" panose="020B0604020202020204" pitchFamily="34" charset="0"/>
              </a:rPr>
              <a:t>Benefits (e.g. Intellectual Property) do not solely accrue to public body, and </a:t>
            </a:r>
          </a:p>
          <a:p>
            <a:pPr lvl="1"/>
            <a:r>
              <a:rPr lang="en-GB" altLang="en-US" sz="2400">
                <a:latin typeface="Arial" panose="020B0604020202020204" pitchFamily="34" charset="0"/>
                <a:cs typeface="Arial" panose="020B0604020202020204" pitchFamily="34" charset="0"/>
              </a:rPr>
              <a:t>Activity is not solely financed by the public body</a:t>
            </a:r>
          </a:p>
          <a:p>
            <a:pPr lvl="1"/>
            <a:endParaRPr lang="en-GB" altLang="en-US"/>
          </a:p>
        </p:txBody>
      </p:sp>
      <p:sp>
        <p:nvSpPr>
          <p:cNvPr id="58372" name="Slide Number Placeholder 4">
            <a:extLst>
              <a:ext uri="{FF2B5EF4-FFF2-40B4-BE49-F238E27FC236}">
                <a16:creationId xmlns:a16="http://schemas.microsoft.com/office/drawing/2014/main" id="{F83FC484-30D2-4DBB-8E75-EAF6C011884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D92EED7-325F-45A6-B587-C41D870D8B90}" type="slidenum">
              <a:rPr lang="en-GB" altLang="en-US" sz="1200" smtClean="0">
                <a:solidFill>
                  <a:srgbClr val="898989"/>
                </a:solidFill>
              </a:rPr>
              <a:pPr>
                <a:spcBef>
                  <a:spcPct val="0"/>
                </a:spcBef>
                <a:buFontTx/>
                <a:buNone/>
              </a:pPr>
              <a:t>28</a:t>
            </a:fld>
            <a:endParaRPr lang="en-GB" altLang="en-US" sz="1200">
              <a:solidFill>
                <a:srgbClr val="898989"/>
              </a:solidFill>
            </a:endParaRPr>
          </a:p>
        </p:txBody>
      </p:sp>
      <p:sp>
        <p:nvSpPr>
          <p:cNvPr id="6" name="Rectangle 5">
            <a:extLst>
              <a:ext uri="{FF2B5EF4-FFF2-40B4-BE49-F238E27FC236}">
                <a16:creationId xmlns:a16="http://schemas.microsoft.com/office/drawing/2014/main" id="{79F88840-5807-4AE9-8341-83C8B42694E3}"/>
              </a:ext>
            </a:extLst>
          </p:cNvPr>
          <p:cNvSpPr/>
          <p:nvPr/>
        </p:nvSpPr>
        <p:spPr>
          <a:xfrm>
            <a:off x="2886075" y="3767138"/>
            <a:ext cx="4025900" cy="600075"/>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a:defRPr/>
            </a:pPr>
            <a:r>
              <a:rPr lang="en-GB" sz="3300" b="1" dirty="0">
                <a:latin typeface="Arial" panose="020B0604020202020204" pitchFamily="34" charset="0"/>
                <a:cs typeface="Arial" panose="020B0604020202020204" pitchFamily="34" charset="0"/>
              </a:rPr>
              <a:t>Seek Legal Advice!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1DC3103B-8B37-4A40-A821-7D910C554AEF}"/>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Contract Notices</a:t>
            </a:r>
          </a:p>
        </p:txBody>
      </p:sp>
      <p:sp>
        <p:nvSpPr>
          <p:cNvPr id="3" name="Content Placeholder 2">
            <a:extLst>
              <a:ext uri="{FF2B5EF4-FFF2-40B4-BE49-F238E27FC236}">
                <a16:creationId xmlns:a16="http://schemas.microsoft.com/office/drawing/2014/main" id="{B4EC6152-A71E-4DD0-BEC5-AB465806D8CC}"/>
              </a:ext>
            </a:extLst>
          </p:cNvPr>
          <p:cNvSpPr>
            <a:spLocks noGrp="1"/>
          </p:cNvSpPr>
          <p:nvPr>
            <p:ph sz="half" idx="2"/>
          </p:nvPr>
        </p:nvSpPr>
        <p:spPr>
          <a:xfrm>
            <a:off x="827088" y="1603375"/>
            <a:ext cx="4040187" cy="4708525"/>
          </a:xfrm>
        </p:spPr>
        <p:txBody>
          <a:bodyPr/>
          <a:lstStyle/>
          <a:p>
            <a:pPr>
              <a:defRPr/>
            </a:pPr>
            <a:r>
              <a:rPr lang="en-GB" sz="2200" dirty="0">
                <a:latin typeface="Arial" panose="020B0604020202020204" pitchFamily="34" charset="0"/>
                <a:cs typeface="Arial" panose="020B0604020202020204" pitchFamily="34" charset="0"/>
              </a:rPr>
              <a:t>Published to the market through Government Portal (Public Contracts Scotland)</a:t>
            </a:r>
          </a:p>
          <a:p>
            <a:pPr>
              <a:defRPr/>
            </a:pPr>
            <a:endParaRPr lang="en-GB" sz="2200" dirty="0">
              <a:latin typeface="Arial" panose="020B0604020202020204" pitchFamily="34" charset="0"/>
              <a:cs typeface="Arial" panose="020B0604020202020204" pitchFamily="34" charset="0"/>
            </a:endParaRPr>
          </a:p>
          <a:p>
            <a:pPr>
              <a:defRPr/>
            </a:pPr>
            <a:r>
              <a:rPr lang="en-GB" sz="2200" dirty="0">
                <a:latin typeface="Arial" panose="020B0604020202020204" pitchFamily="34" charset="0"/>
                <a:cs typeface="Arial" panose="020B0604020202020204" pitchFamily="34" charset="0"/>
              </a:rPr>
              <a:t>Sets out minimum standards </a:t>
            </a:r>
          </a:p>
          <a:p>
            <a:pPr marL="0" indent="0">
              <a:buFont typeface="Arial" panose="020B0604020202020204" pitchFamily="34" charset="0"/>
              <a:buNone/>
              <a:defRPr/>
            </a:pPr>
            <a:endParaRPr lang="en-GB" sz="2200" dirty="0">
              <a:latin typeface="Arial" panose="020B0604020202020204" pitchFamily="34" charset="0"/>
              <a:cs typeface="Arial" panose="020B0604020202020204" pitchFamily="34" charset="0"/>
            </a:endParaRPr>
          </a:p>
          <a:p>
            <a:pPr>
              <a:defRPr/>
            </a:pPr>
            <a:r>
              <a:rPr lang="en-GB" sz="2200" dirty="0">
                <a:latin typeface="Arial" panose="020B0604020202020204" pitchFamily="34" charset="0"/>
                <a:cs typeface="Arial" panose="020B0604020202020204" pitchFamily="34" charset="0"/>
              </a:rPr>
              <a:t>Sets our award criteria to be evaluated against</a:t>
            </a:r>
          </a:p>
          <a:p>
            <a:pPr marL="0" indent="0">
              <a:buFont typeface="Arial" panose="020B0604020202020204" pitchFamily="34" charset="0"/>
              <a:buNone/>
              <a:defRPr/>
            </a:pPr>
            <a:endParaRPr lang="en-GB" sz="2200" dirty="0">
              <a:latin typeface="Arial" panose="020B0604020202020204" pitchFamily="34" charset="0"/>
              <a:cs typeface="Arial" panose="020B0604020202020204" pitchFamily="34" charset="0"/>
            </a:endParaRPr>
          </a:p>
          <a:p>
            <a:pPr>
              <a:defRPr/>
            </a:pPr>
            <a:r>
              <a:rPr lang="en-GB" sz="2200" dirty="0">
                <a:latin typeface="Arial" panose="020B0604020202020204" pitchFamily="34" charset="0"/>
                <a:cs typeface="Arial" panose="020B0604020202020204" pitchFamily="34" charset="0"/>
              </a:rPr>
              <a:t>Sets the roadmap for the full procurement process</a:t>
            </a:r>
          </a:p>
          <a:p>
            <a:pPr>
              <a:defRPr/>
            </a:pPr>
            <a:endParaRPr lang="en-GB" dirty="0"/>
          </a:p>
        </p:txBody>
      </p:sp>
      <p:pic>
        <p:nvPicPr>
          <p:cNvPr id="60420" name="Picture 2">
            <a:extLst>
              <a:ext uri="{FF2B5EF4-FFF2-40B4-BE49-F238E27FC236}">
                <a16:creationId xmlns:a16="http://schemas.microsoft.com/office/drawing/2014/main" id="{54FEF472-9254-4A40-82DE-D560BB15F0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2575" y="288925"/>
            <a:ext cx="812800"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421" name="Picture 3">
            <a:extLst>
              <a:ext uri="{FF2B5EF4-FFF2-40B4-BE49-F238E27FC236}">
                <a16:creationId xmlns:a16="http://schemas.microsoft.com/office/drawing/2014/main" id="{715313F7-E6A1-4EA6-87F9-1AFC5EDCA59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76825" y="1700213"/>
            <a:ext cx="3830638"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8052CF0-EB8D-4987-8E35-2D8A3711F9DB}"/>
              </a:ext>
            </a:extLst>
          </p:cNvPr>
          <p:cNvSpPr txBox="1"/>
          <p:nvPr/>
        </p:nvSpPr>
        <p:spPr>
          <a:xfrm>
            <a:off x="457200" y="1340768"/>
            <a:ext cx="8507288" cy="4708981"/>
          </a:xfrm>
          <a:prstGeom prst="rect">
            <a:avLst/>
          </a:prstGeom>
          <a:noFill/>
        </p:spPr>
        <p:txBody>
          <a:bodyPr>
            <a:spAutoFit/>
          </a:bodyPr>
          <a:lstStyle/>
          <a:p>
            <a:pPr marL="342900" indent="-342900" eaLnBrk="1" fontAlgn="auto" hangingPunct="1">
              <a:spcBef>
                <a:spcPts val="0"/>
              </a:spcBef>
              <a:spcAft>
                <a:spcPts val="0"/>
              </a:spcAft>
              <a:buFontTx/>
              <a:buAutoNum type="arabicPeriod"/>
              <a:defRPr/>
            </a:pPr>
            <a:r>
              <a:rPr lang="en-GB" sz="2000" kern="0" dirty="0">
                <a:solidFill>
                  <a:prstClr val="black"/>
                </a:solidFill>
              </a:rPr>
              <a:t> Public Procurement Legislation</a:t>
            </a:r>
          </a:p>
          <a:p>
            <a:pPr marL="342900" indent="-342900" eaLnBrk="1" fontAlgn="auto" hangingPunct="1">
              <a:spcBef>
                <a:spcPts val="0"/>
              </a:spcBef>
              <a:spcAft>
                <a:spcPts val="0"/>
              </a:spcAft>
              <a:buFontTx/>
              <a:buAutoNum type="arabicPeriod"/>
              <a:defRPr/>
            </a:pPr>
            <a:r>
              <a:rPr lang="en-GB" sz="2000" kern="0" dirty="0">
                <a:solidFill>
                  <a:prstClr val="black"/>
                </a:solidFill>
              </a:rPr>
              <a:t> University Value Thresholds  </a:t>
            </a:r>
          </a:p>
          <a:p>
            <a:pPr marL="342900" indent="-342900" eaLnBrk="1" fontAlgn="auto" hangingPunct="1">
              <a:spcBef>
                <a:spcPts val="0"/>
              </a:spcBef>
              <a:spcAft>
                <a:spcPts val="0"/>
              </a:spcAft>
              <a:buFontTx/>
              <a:buAutoNum type="arabicPeriod"/>
              <a:defRPr/>
            </a:pPr>
            <a:r>
              <a:rPr lang="en-GB" sz="2000" kern="0" dirty="0">
                <a:solidFill>
                  <a:prstClr val="black"/>
                </a:solidFill>
              </a:rPr>
              <a:t> Types of Contracts and Terminology</a:t>
            </a:r>
          </a:p>
          <a:p>
            <a:pPr marL="342900" indent="-342900" eaLnBrk="1" fontAlgn="auto" hangingPunct="1">
              <a:spcBef>
                <a:spcPts val="0"/>
              </a:spcBef>
              <a:spcAft>
                <a:spcPts val="0"/>
              </a:spcAft>
              <a:buFontTx/>
              <a:buAutoNum type="arabicPeriod"/>
              <a:defRPr/>
            </a:pPr>
            <a:r>
              <a:rPr lang="en-GB" sz="2000" kern="0" dirty="0">
                <a:solidFill>
                  <a:prstClr val="black"/>
                </a:solidFill>
              </a:rPr>
              <a:t> The Role of Procurement &amp; the Stakeholder </a:t>
            </a:r>
          </a:p>
          <a:p>
            <a:pPr marL="342900" indent="-342900" eaLnBrk="1" fontAlgn="auto" hangingPunct="1">
              <a:spcBef>
                <a:spcPts val="0"/>
              </a:spcBef>
              <a:spcAft>
                <a:spcPts val="0"/>
              </a:spcAft>
              <a:buFontTx/>
              <a:buAutoNum type="arabicPeriod"/>
              <a:defRPr/>
            </a:pPr>
            <a:r>
              <a:rPr lang="en-GB" sz="2000" kern="0" dirty="0">
                <a:solidFill>
                  <a:prstClr val="black"/>
                </a:solidFill>
              </a:rPr>
              <a:t> The Role of Specifications </a:t>
            </a:r>
          </a:p>
          <a:p>
            <a:pPr marL="342900" indent="-342900" eaLnBrk="1" fontAlgn="auto" hangingPunct="1">
              <a:spcBef>
                <a:spcPts val="0"/>
              </a:spcBef>
              <a:spcAft>
                <a:spcPts val="0"/>
              </a:spcAft>
              <a:buFontTx/>
              <a:buAutoNum type="arabicPeriod"/>
              <a:defRPr/>
            </a:pPr>
            <a:r>
              <a:rPr lang="en-GB" sz="2000" kern="0" dirty="0">
                <a:solidFill>
                  <a:prstClr val="black"/>
                </a:solidFill>
              </a:rPr>
              <a:t> Tendering Processes</a:t>
            </a:r>
          </a:p>
          <a:p>
            <a:pPr marL="342900" indent="-342900" eaLnBrk="1" fontAlgn="auto" hangingPunct="1">
              <a:spcBef>
                <a:spcPts val="0"/>
              </a:spcBef>
              <a:spcAft>
                <a:spcPts val="0"/>
              </a:spcAft>
              <a:buFontTx/>
              <a:buAutoNum type="arabicPeriod"/>
              <a:defRPr/>
            </a:pPr>
            <a:r>
              <a:rPr lang="en-GB" sz="2000" kern="0" dirty="0">
                <a:solidFill>
                  <a:prstClr val="black"/>
                </a:solidFill>
              </a:rPr>
              <a:t> Single Source Justification – awarding without competition</a:t>
            </a:r>
          </a:p>
          <a:p>
            <a:pPr marL="342900" indent="-342900" eaLnBrk="1" fontAlgn="auto" hangingPunct="1">
              <a:spcBef>
                <a:spcPts val="0"/>
              </a:spcBef>
              <a:spcAft>
                <a:spcPts val="0"/>
              </a:spcAft>
              <a:buFontTx/>
              <a:buAutoNum type="arabicPeriod"/>
              <a:defRPr/>
            </a:pPr>
            <a:r>
              <a:rPr lang="en-GB" sz="2000" kern="0" dirty="0">
                <a:solidFill>
                  <a:prstClr val="black"/>
                </a:solidFill>
              </a:rPr>
              <a:t> Contract Notices</a:t>
            </a:r>
          </a:p>
          <a:p>
            <a:pPr marL="342900" indent="-342900" eaLnBrk="1" fontAlgn="auto" hangingPunct="1">
              <a:spcBef>
                <a:spcPts val="0"/>
              </a:spcBef>
              <a:spcAft>
                <a:spcPts val="0"/>
              </a:spcAft>
              <a:buFontTx/>
              <a:buAutoNum type="arabicPeriod"/>
              <a:defRPr/>
            </a:pPr>
            <a:r>
              <a:rPr lang="en-GB" sz="2000" kern="0" dirty="0">
                <a:solidFill>
                  <a:prstClr val="black"/>
                </a:solidFill>
              </a:rPr>
              <a:t> What does this mean in practice</a:t>
            </a:r>
          </a:p>
          <a:p>
            <a:pPr marL="342900" indent="-342900" eaLnBrk="1" fontAlgn="auto" hangingPunct="1">
              <a:spcBef>
                <a:spcPts val="0"/>
              </a:spcBef>
              <a:spcAft>
                <a:spcPts val="0"/>
              </a:spcAft>
              <a:buFontTx/>
              <a:buAutoNum type="arabicPeriod"/>
              <a:defRPr/>
            </a:pPr>
            <a:r>
              <a:rPr lang="en-GB" sz="2000" kern="0" dirty="0">
                <a:solidFill>
                  <a:prstClr val="black"/>
                </a:solidFill>
              </a:rPr>
              <a:t> Award Notices and Notification</a:t>
            </a:r>
          </a:p>
          <a:p>
            <a:pPr marL="342900" indent="-342900" eaLnBrk="1" fontAlgn="auto" hangingPunct="1">
              <a:spcBef>
                <a:spcPts val="0"/>
              </a:spcBef>
              <a:spcAft>
                <a:spcPts val="0"/>
              </a:spcAft>
              <a:buFontTx/>
              <a:buAutoNum type="arabicPeriod"/>
              <a:defRPr/>
            </a:pPr>
            <a:r>
              <a:rPr lang="en-GB" sz="2000" kern="0" dirty="0">
                <a:solidFill>
                  <a:prstClr val="black"/>
                </a:solidFill>
              </a:rPr>
              <a:t> Community Benefits </a:t>
            </a:r>
          </a:p>
          <a:p>
            <a:pPr marL="342900" indent="-342900" eaLnBrk="1" fontAlgn="auto" hangingPunct="1">
              <a:spcBef>
                <a:spcPts val="0"/>
              </a:spcBef>
              <a:spcAft>
                <a:spcPts val="0"/>
              </a:spcAft>
              <a:buFontTx/>
              <a:buAutoNum type="arabicPeriod"/>
              <a:defRPr/>
            </a:pPr>
            <a:r>
              <a:rPr lang="en-GB" sz="2000" kern="0" dirty="0">
                <a:solidFill>
                  <a:prstClr val="black"/>
                </a:solidFill>
              </a:rPr>
              <a:t> FMS Policies &amp; Procedures </a:t>
            </a:r>
          </a:p>
          <a:p>
            <a:pPr marL="2571750" lvl="5" indent="-285750">
              <a:buFont typeface="Courier New" panose="02070309020205020404" pitchFamily="49" charset="0"/>
              <a:buChar char="o"/>
              <a:defRPr/>
            </a:pPr>
            <a:r>
              <a:rPr lang="en-GB" sz="2000" kern="0" dirty="0">
                <a:solidFill>
                  <a:prstClr val="black"/>
                </a:solidFill>
              </a:rPr>
              <a:t>New Supplier Requests </a:t>
            </a:r>
          </a:p>
          <a:p>
            <a:pPr marL="2571750" lvl="5" indent="-285750">
              <a:buFont typeface="Courier New" panose="02070309020205020404" pitchFamily="49" charset="0"/>
              <a:buChar char="o"/>
              <a:defRPr/>
            </a:pPr>
            <a:r>
              <a:rPr lang="en-GB" sz="2000" kern="0" dirty="0">
                <a:solidFill>
                  <a:prstClr val="black"/>
                </a:solidFill>
              </a:rPr>
              <a:t>NO PO No Payment</a:t>
            </a:r>
          </a:p>
          <a:p>
            <a:pPr marL="2571750" lvl="5" indent="-285750">
              <a:buFont typeface="Courier New" panose="02070309020205020404" pitchFamily="49" charset="0"/>
              <a:buChar char="o"/>
              <a:defRPr/>
            </a:pPr>
            <a:r>
              <a:rPr lang="en-GB" sz="2000" kern="0" dirty="0">
                <a:solidFill>
                  <a:prstClr val="black"/>
                </a:solidFill>
              </a:rPr>
              <a:t>Request for Payment	</a:t>
            </a:r>
            <a:endParaRPr lang="en-GB" kern="0" dirty="0">
              <a:solidFill>
                <a:prstClr val="black"/>
              </a:solidFill>
              <a:latin typeface="Calibri" panose="020F0502020204030204"/>
              <a:cs typeface="+mn-cs"/>
            </a:endParaRPr>
          </a:p>
        </p:txBody>
      </p:sp>
      <p:sp>
        <p:nvSpPr>
          <p:cNvPr id="8195" name="Title 4">
            <a:extLst>
              <a:ext uri="{FF2B5EF4-FFF2-40B4-BE49-F238E27FC236}">
                <a16:creationId xmlns:a16="http://schemas.microsoft.com/office/drawing/2014/main" id="{C39F623C-33FA-4C0D-86EA-F6F2577DC843}"/>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What We Will Cover </a:t>
            </a:r>
            <a:endParaRPr lang="en-GB"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046B9B22-AB74-41D4-AC26-D73334B0820B}"/>
              </a:ext>
            </a:extLst>
          </p:cNvPr>
          <p:cNvSpPr>
            <a:spLocks noGrp="1"/>
          </p:cNvSpPr>
          <p:nvPr>
            <p:ph type="title"/>
          </p:nvPr>
        </p:nvSpPr>
        <p:spPr/>
        <p:txBody>
          <a:bodyPr/>
          <a:lstStyle/>
          <a:p>
            <a:r>
              <a:rPr lang="en-GB" altLang="en-US" sz="4200">
                <a:latin typeface="Arial" panose="020B0604020202020204" pitchFamily="34" charset="0"/>
                <a:cs typeface="Arial" panose="020B0604020202020204" pitchFamily="34" charset="0"/>
              </a:rPr>
              <a:t>What does this mean in practice?</a:t>
            </a:r>
          </a:p>
        </p:txBody>
      </p:sp>
      <p:sp>
        <p:nvSpPr>
          <p:cNvPr id="62467" name="Content Placeholder 2">
            <a:extLst>
              <a:ext uri="{FF2B5EF4-FFF2-40B4-BE49-F238E27FC236}">
                <a16:creationId xmlns:a16="http://schemas.microsoft.com/office/drawing/2014/main" id="{67AE057D-909D-418C-8ED4-3A4F7B9A107D}"/>
              </a:ext>
            </a:extLst>
          </p:cNvPr>
          <p:cNvSpPr>
            <a:spLocks noGrp="1"/>
          </p:cNvSpPr>
          <p:nvPr>
            <p:ph idx="1"/>
          </p:nvPr>
        </p:nvSpPr>
        <p:spPr>
          <a:xfrm>
            <a:off x="468313" y="1484313"/>
            <a:ext cx="8229600" cy="4752975"/>
          </a:xfrm>
        </p:spPr>
        <p:txBody>
          <a:bodyPr/>
          <a:lstStyle/>
          <a:p>
            <a:r>
              <a:rPr lang="en-GB" altLang="en-US">
                <a:latin typeface="Arial" panose="020B0604020202020204" pitchFamily="34" charset="0"/>
                <a:cs typeface="Arial" panose="020B0604020202020204" pitchFamily="34" charset="0"/>
              </a:rPr>
              <a:t>Spend of are over £50k is classed as a Regulated procurement.</a:t>
            </a:r>
          </a:p>
          <a:p>
            <a:r>
              <a:rPr lang="en-GB" altLang="en-US">
                <a:latin typeface="Arial" panose="020B0604020202020204" pitchFamily="34" charset="0"/>
                <a:cs typeface="Arial" panose="020B0604020202020204" pitchFamily="34" charset="0"/>
              </a:rPr>
              <a:t>Mandatory use of electronic communication/ tendering above £50k</a:t>
            </a:r>
          </a:p>
          <a:p>
            <a:r>
              <a:rPr lang="en-GB" altLang="en-US">
                <a:latin typeface="Arial" panose="020B0604020202020204" pitchFamily="34" charset="0"/>
                <a:cs typeface="Arial" panose="020B0604020202020204" pitchFamily="34" charset="0"/>
              </a:rPr>
              <a:t>Award notices above £50k must be published on Public Contracts Scotland portal</a:t>
            </a:r>
          </a:p>
          <a:p>
            <a:r>
              <a:rPr lang="en-GB" altLang="en-US">
                <a:latin typeface="Arial" panose="020B0604020202020204" pitchFamily="34" charset="0"/>
                <a:cs typeface="Arial" panose="020B0604020202020204" pitchFamily="34" charset="0"/>
              </a:rPr>
              <a:t>Public bodies must maintain a contracts register for regulated procurements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a:extLst>
              <a:ext uri="{FF2B5EF4-FFF2-40B4-BE49-F238E27FC236}">
                <a16:creationId xmlns:a16="http://schemas.microsoft.com/office/drawing/2014/main" id="{ECAC9449-F27E-4BF4-B316-CFCD9F18A23F}"/>
              </a:ext>
            </a:extLst>
          </p:cNvPr>
          <p:cNvSpPr>
            <a:spLocks noGrp="1"/>
          </p:cNvSpPr>
          <p:nvPr>
            <p:ph type="title"/>
          </p:nvPr>
        </p:nvSpPr>
        <p:spPr/>
        <p:txBody>
          <a:bodyPr/>
          <a:lstStyle/>
          <a:p>
            <a:r>
              <a:rPr lang="en-GB" altLang="en-US" sz="4200">
                <a:latin typeface="Arial" panose="020B0604020202020204" pitchFamily="34" charset="0"/>
                <a:cs typeface="Arial" panose="020B0604020202020204" pitchFamily="34" charset="0"/>
              </a:rPr>
              <a:t>What does this mean in practice?(2)</a:t>
            </a:r>
          </a:p>
        </p:txBody>
      </p:sp>
      <p:sp>
        <p:nvSpPr>
          <p:cNvPr id="64515" name="Content Placeholder 2">
            <a:extLst>
              <a:ext uri="{FF2B5EF4-FFF2-40B4-BE49-F238E27FC236}">
                <a16:creationId xmlns:a16="http://schemas.microsoft.com/office/drawing/2014/main" id="{C5CE21E6-437B-4F25-A2EC-5FC6FF1212D3}"/>
              </a:ext>
            </a:extLst>
          </p:cNvPr>
          <p:cNvSpPr>
            <a:spLocks noGrp="1"/>
          </p:cNvSpPr>
          <p:nvPr>
            <p:ph idx="1"/>
          </p:nvPr>
        </p:nvSpPr>
        <p:spPr>
          <a:xfrm>
            <a:off x="468313" y="1700213"/>
            <a:ext cx="8229600" cy="4525962"/>
          </a:xfrm>
        </p:spPr>
        <p:txBody>
          <a:bodyPr/>
          <a:lstStyle/>
          <a:p>
            <a:r>
              <a:rPr lang="en-GB" altLang="en-US" dirty="0">
                <a:latin typeface="Arial" panose="020B0604020202020204" pitchFamily="34" charset="0"/>
                <a:cs typeface="Arial" panose="020B0604020202020204" pitchFamily="34" charset="0"/>
              </a:rPr>
              <a:t>There are new processes to consider using</a:t>
            </a:r>
          </a:p>
          <a:p>
            <a:r>
              <a:rPr lang="en-GB" altLang="en-US" dirty="0">
                <a:latin typeface="Arial" panose="020B0604020202020204" pitchFamily="34" charset="0"/>
                <a:cs typeface="Arial" panose="020B0604020202020204" pitchFamily="34" charset="0"/>
              </a:rPr>
              <a:t>Supplier self declaration (SPD)</a:t>
            </a:r>
          </a:p>
          <a:p>
            <a:r>
              <a:rPr lang="en-GB" altLang="en-US" dirty="0">
                <a:latin typeface="Arial" panose="020B0604020202020204" pitchFamily="34" charset="0"/>
                <a:cs typeface="Arial" panose="020B0604020202020204" pitchFamily="34" charset="0"/>
              </a:rPr>
              <a:t>Suppliers can be excluded due to poor performance</a:t>
            </a:r>
          </a:p>
          <a:p>
            <a:r>
              <a:rPr lang="en-GB" altLang="en-US" dirty="0">
                <a:latin typeface="Arial" panose="020B0604020202020204" pitchFamily="34" charset="0"/>
                <a:cs typeface="Arial" panose="020B0604020202020204" pitchFamily="34" charset="0"/>
              </a:rPr>
              <a:t>Cannot award on lowest price only (MEAT)</a:t>
            </a:r>
          </a:p>
          <a:p>
            <a:r>
              <a:rPr lang="en-GB" altLang="en-US" dirty="0">
                <a:latin typeface="Arial" panose="020B0604020202020204" pitchFamily="34" charset="0"/>
                <a:cs typeface="Arial" panose="020B0604020202020204" pitchFamily="34" charset="0"/>
              </a:rPr>
              <a:t>Procurement strategies and annual reports required.</a:t>
            </a:r>
          </a:p>
          <a:p>
            <a:endParaRPr lang="en-GB" altLang="en-US" dirty="0"/>
          </a:p>
          <a:p>
            <a:pPr>
              <a:buFont typeface="Arial" panose="020B0604020202020204" pitchFamily="34" charset="0"/>
              <a:buNone/>
            </a:pPr>
            <a:endParaRPr lang="en-GB" altLang="en-US" dirty="0"/>
          </a:p>
          <a:p>
            <a:pPr>
              <a:buFont typeface="Arial" panose="020B0604020202020204" pitchFamily="34" charset="0"/>
              <a:buNone/>
            </a:pPr>
            <a:endParaRPr lang="en-GB"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a:extLst>
              <a:ext uri="{FF2B5EF4-FFF2-40B4-BE49-F238E27FC236}">
                <a16:creationId xmlns:a16="http://schemas.microsoft.com/office/drawing/2014/main" id="{CC302D1B-DA38-4F64-902F-BBFB10086558}"/>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Award Notices and Notification</a:t>
            </a:r>
          </a:p>
        </p:txBody>
      </p:sp>
      <p:sp>
        <p:nvSpPr>
          <p:cNvPr id="3" name="Content Placeholder 2">
            <a:extLst>
              <a:ext uri="{FF2B5EF4-FFF2-40B4-BE49-F238E27FC236}">
                <a16:creationId xmlns:a16="http://schemas.microsoft.com/office/drawing/2014/main" id="{A41DF0AD-E7F2-4C1C-A755-9115177B3286}"/>
              </a:ext>
            </a:extLst>
          </p:cNvPr>
          <p:cNvSpPr>
            <a:spLocks noGrp="1"/>
          </p:cNvSpPr>
          <p:nvPr>
            <p:ph idx="1"/>
          </p:nvPr>
        </p:nvSpPr>
        <p:spPr/>
        <p:txBody>
          <a:bodyPr/>
          <a:lstStyle/>
          <a:p>
            <a:pPr>
              <a:defRPr/>
            </a:pPr>
            <a:r>
              <a:rPr lang="en-GB" sz="2400" dirty="0">
                <a:latin typeface="Arial" panose="020B0604020202020204" pitchFamily="34" charset="0"/>
                <a:cs typeface="Arial" panose="020B0604020202020204" pitchFamily="34" charset="0"/>
              </a:rPr>
              <a:t>Award Notices:</a:t>
            </a:r>
          </a:p>
          <a:p>
            <a:pPr lvl="1">
              <a:defRPr/>
            </a:pPr>
            <a:r>
              <a:rPr lang="en-GB" sz="1800" dirty="0">
                <a:latin typeface="Arial" panose="020B0604020202020204" pitchFamily="34" charset="0"/>
                <a:cs typeface="Arial" panose="020B0604020202020204" pitchFamily="34" charset="0"/>
              </a:rPr>
              <a:t>Legal obligation</a:t>
            </a:r>
          </a:p>
          <a:p>
            <a:pPr lvl="1">
              <a:defRPr/>
            </a:pPr>
            <a:r>
              <a:rPr lang="en-GB" sz="1800" dirty="0">
                <a:latin typeface="Arial" panose="020B0604020202020204" pitchFamily="34" charset="0"/>
                <a:cs typeface="Arial" panose="020B0604020202020204" pitchFamily="34" charset="0"/>
              </a:rPr>
              <a:t>Published no later than 30 days after award</a:t>
            </a:r>
          </a:p>
          <a:p>
            <a:pPr lvl="1">
              <a:defRPr/>
            </a:pPr>
            <a:r>
              <a:rPr lang="en-GB" sz="1800" dirty="0">
                <a:latin typeface="Arial" panose="020B0604020202020204" pitchFamily="34" charset="0"/>
                <a:cs typeface="Arial" panose="020B0604020202020204" pitchFamily="34" charset="0"/>
              </a:rPr>
              <a:t>Published to the public</a:t>
            </a:r>
          </a:p>
          <a:p>
            <a:pPr lvl="1">
              <a:defRPr/>
            </a:pPr>
            <a:r>
              <a:rPr lang="en-GB" sz="1800" dirty="0">
                <a:latin typeface="Arial" panose="020B0604020202020204" pitchFamily="34" charset="0"/>
                <a:cs typeface="Arial" panose="020B0604020202020204" pitchFamily="34" charset="0"/>
              </a:rPr>
              <a:t>Details successful supplier, contract value </a:t>
            </a:r>
            <a:r>
              <a:rPr lang="en-GB" sz="1800" dirty="0" err="1">
                <a:latin typeface="Arial" panose="020B0604020202020204" pitchFamily="34" charset="0"/>
                <a:cs typeface="Arial" panose="020B0604020202020204" pitchFamily="34" charset="0"/>
              </a:rPr>
              <a:t>etc</a:t>
            </a:r>
            <a:endParaRPr lang="en-GB" sz="1400" dirty="0">
              <a:latin typeface="Arial" panose="020B0604020202020204" pitchFamily="34" charset="0"/>
              <a:cs typeface="Arial" panose="020B0604020202020204" pitchFamily="34" charset="0"/>
            </a:endParaRPr>
          </a:p>
          <a:p>
            <a:pPr marL="0" indent="0">
              <a:buFont typeface="Arial" panose="020B0604020202020204" pitchFamily="34" charset="0"/>
              <a:buNone/>
              <a:defRPr/>
            </a:pPr>
            <a:r>
              <a:rPr lang="en-GB" sz="2400" dirty="0">
                <a:latin typeface="Arial" panose="020B0604020202020204" pitchFamily="34" charset="0"/>
                <a:cs typeface="Arial" panose="020B0604020202020204" pitchFamily="34" charset="0"/>
              </a:rPr>
              <a:t> </a:t>
            </a:r>
          </a:p>
          <a:p>
            <a:pPr>
              <a:defRPr/>
            </a:pPr>
            <a:r>
              <a:rPr lang="en-GB" sz="2400" dirty="0">
                <a:latin typeface="Arial" panose="020B0604020202020204" pitchFamily="34" charset="0"/>
                <a:cs typeface="Arial" panose="020B0604020202020204" pitchFamily="34" charset="0"/>
              </a:rPr>
              <a:t>Feedback to bidders:</a:t>
            </a:r>
          </a:p>
          <a:p>
            <a:pPr lvl="1">
              <a:defRPr/>
            </a:pPr>
            <a:r>
              <a:rPr lang="en-GB" sz="1800" dirty="0">
                <a:latin typeface="Arial" panose="020B0604020202020204" pitchFamily="34" charset="0"/>
                <a:cs typeface="Arial" panose="020B0604020202020204" pitchFamily="34" charset="0"/>
              </a:rPr>
              <a:t>Legal obligation</a:t>
            </a:r>
          </a:p>
          <a:p>
            <a:pPr lvl="1">
              <a:defRPr/>
            </a:pPr>
            <a:r>
              <a:rPr lang="en-GB" sz="1800" dirty="0">
                <a:latin typeface="Arial" panose="020B0604020202020204" pitchFamily="34" charset="0"/>
                <a:cs typeface="Arial" panose="020B0604020202020204" pitchFamily="34" charset="0"/>
              </a:rPr>
              <a:t>Scores achieved against award criteria </a:t>
            </a:r>
          </a:p>
          <a:p>
            <a:pPr lvl="1">
              <a:defRPr/>
            </a:pPr>
            <a:r>
              <a:rPr lang="en-GB" sz="1800" dirty="0">
                <a:latin typeface="Arial" panose="020B0604020202020204" pitchFamily="34" charset="0"/>
                <a:cs typeface="Arial" panose="020B0604020202020204" pitchFamily="34" charset="0"/>
              </a:rPr>
              <a:t>Reasons for scores</a:t>
            </a:r>
          </a:p>
          <a:p>
            <a:pPr lvl="1">
              <a:defRPr/>
            </a:pPr>
            <a:r>
              <a:rPr lang="en-GB" sz="1800" dirty="0">
                <a:latin typeface="Arial" panose="020B0604020202020204" pitchFamily="34" charset="0"/>
                <a:cs typeface="Arial" panose="020B0604020202020204" pitchFamily="34" charset="0"/>
              </a:rPr>
              <a:t>Successful supplier scores</a:t>
            </a:r>
          </a:p>
          <a:p>
            <a:pPr lvl="1">
              <a:defRPr/>
            </a:pPr>
            <a:r>
              <a:rPr lang="en-GB" sz="1800" dirty="0">
                <a:latin typeface="Arial" panose="020B0604020202020204" pitchFamily="34" charset="0"/>
                <a:cs typeface="Arial" panose="020B0604020202020204" pitchFamily="34" charset="0"/>
              </a:rPr>
              <a:t>Advantages of successful suppliers bid</a:t>
            </a:r>
          </a:p>
        </p:txBody>
      </p:sp>
      <p:pic>
        <p:nvPicPr>
          <p:cNvPr id="66564" name="Picture 4">
            <a:extLst>
              <a:ext uri="{FF2B5EF4-FFF2-40B4-BE49-F238E27FC236}">
                <a16:creationId xmlns:a16="http://schemas.microsoft.com/office/drawing/2014/main" id="{70D1A94B-7F22-4AB4-AE01-9D2C1ED0E85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341438"/>
            <a:ext cx="2819400"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a:extLst>
              <a:ext uri="{FF2B5EF4-FFF2-40B4-BE49-F238E27FC236}">
                <a16:creationId xmlns:a16="http://schemas.microsoft.com/office/drawing/2014/main" id="{853C8CFB-3520-46D3-994B-856297AC2700}"/>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Community Benefits</a:t>
            </a:r>
          </a:p>
        </p:txBody>
      </p:sp>
      <p:sp>
        <p:nvSpPr>
          <p:cNvPr id="44035" name="Content Placeholder 3">
            <a:extLst>
              <a:ext uri="{FF2B5EF4-FFF2-40B4-BE49-F238E27FC236}">
                <a16:creationId xmlns:a16="http://schemas.microsoft.com/office/drawing/2014/main" id="{70A03248-8AB1-45A5-A609-F7E1EA267B31}"/>
              </a:ext>
            </a:extLst>
          </p:cNvPr>
          <p:cNvSpPr>
            <a:spLocks noGrp="1"/>
          </p:cNvSpPr>
          <p:nvPr>
            <p:ph idx="1"/>
          </p:nvPr>
        </p:nvSpPr>
        <p:spPr>
          <a:xfrm>
            <a:off x="457200" y="1268413"/>
            <a:ext cx="8229600" cy="4897437"/>
          </a:xfrm>
        </p:spPr>
        <p:txBody>
          <a:bodyPr/>
          <a:lstStyle/>
          <a:p>
            <a:pPr>
              <a:buFont typeface="Arial" panose="020B0604020202020204" pitchFamily="34" charset="0"/>
              <a:buNone/>
              <a:defRPr/>
            </a:pPr>
            <a:r>
              <a:rPr lang="en-GB" altLang="en-US" sz="3400" dirty="0">
                <a:latin typeface="Arial" panose="020B0604020202020204" pitchFamily="34" charset="0"/>
                <a:cs typeface="Arial" panose="020B0604020202020204" pitchFamily="34" charset="0"/>
              </a:rPr>
              <a:t>Legislation </a:t>
            </a:r>
          </a:p>
          <a:p>
            <a:pPr marL="457200" lvl="1" indent="0">
              <a:buFont typeface="Arial" panose="020B0604020202020204" pitchFamily="34" charset="0"/>
              <a:buNone/>
              <a:defRPr/>
            </a:pPr>
            <a:r>
              <a:rPr lang="en-GB" altLang="en-US" sz="3200" dirty="0">
                <a:latin typeface="Arial" panose="020B0604020202020204" pitchFamily="34" charset="0"/>
                <a:cs typeface="Arial" panose="020B0604020202020204" pitchFamily="34" charset="0"/>
              </a:rPr>
              <a:t>Consideration for Contracts above £4m</a:t>
            </a:r>
          </a:p>
          <a:p>
            <a:pPr marL="0" lvl="1" indent="0">
              <a:buFont typeface="Arial" panose="020B0604020202020204" pitchFamily="34" charset="0"/>
              <a:buNone/>
              <a:defRPr/>
            </a:pPr>
            <a:endParaRPr lang="en-GB" altLang="en-US" sz="3400" dirty="0">
              <a:latin typeface="Arial" panose="020B0604020202020204" pitchFamily="34" charset="0"/>
              <a:cs typeface="Arial" panose="020B0604020202020204" pitchFamily="34" charset="0"/>
            </a:endParaRPr>
          </a:p>
          <a:p>
            <a:pPr marL="0" lvl="1" indent="0">
              <a:buFont typeface="Arial" panose="020B0604020202020204" pitchFamily="34" charset="0"/>
              <a:buNone/>
              <a:defRPr/>
            </a:pPr>
            <a:r>
              <a:rPr lang="en-GB" altLang="en-US" sz="3400" dirty="0">
                <a:latin typeface="Arial" panose="020B0604020202020204" pitchFamily="34" charset="0"/>
                <a:cs typeface="Arial" panose="020B0604020202020204" pitchFamily="34" charset="0"/>
              </a:rPr>
              <a:t>Good practice </a:t>
            </a:r>
          </a:p>
          <a:p>
            <a:pPr marL="457200" lvl="1" indent="0">
              <a:buFont typeface="Arial" panose="020B0604020202020204" pitchFamily="34" charset="0"/>
              <a:buNone/>
              <a:defRPr/>
            </a:pPr>
            <a:r>
              <a:rPr lang="en-GB" altLang="en-US" sz="3200" dirty="0">
                <a:latin typeface="Arial" panose="020B0604020202020204" pitchFamily="34" charset="0"/>
                <a:cs typeface="Arial" panose="020B0604020202020204" pitchFamily="34" charset="0"/>
              </a:rPr>
              <a:t>Include in other contracts to contribute to the value achieved by spending the University’s funds.</a:t>
            </a:r>
          </a:p>
          <a:p>
            <a:pPr lvl="1">
              <a:buFont typeface="Arial" panose="020B0604020202020204" pitchFamily="34" charset="0"/>
              <a:buNone/>
              <a:defRPr/>
            </a:pPr>
            <a:endParaRPr lang="en-GB" altLang="en-US" sz="2000" dirty="0"/>
          </a:p>
        </p:txBody>
      </p:sp>
      <p:pic>
        <p:nvPicPr>
          <p:cNvPr id="68612" name="Picture 5" descr="Social Benefits">
            <a:extLst>
              <a:ext uri="{FF2B5EF4-FFF2-40B4-BE49-F238E27FC236}">
                <a16:creationId xmlns:a16="http://schemas.microsoft.com/office/drawing/2014/main" id="{F1FB721D-4E80-433D-8658-9BABCC439B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4724400"/>
            <a:ext cx="2374900" cy="207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a:extLst>
              <a:ext uri="{FF2B5EF4-FFF2-40B4-BE49-F238E27FC236}">
                <a16:creationId xmlns:a16="http://schemas.microsoft.com/office/drawing/2014/main" id="{BF753776-948F-4AF6-B794-1879169447D0}"/>
              </a:ext>
            </a:extLst>
          </p:cNvPr>
          <p:cNvSpPr>
            <a:spLocks noGrp="1"/>
          </p:cNvSpPr>
          <p:nvPr>
            <p:ph type="title"/>
          </p:nvPr>
        </p:nvSpPr>
        <p:spPr/>
        <p:txBody>
          <a:bodyPr/>
          <a:lstStyle/>
          <a:p>
            <a:r>
              <a:rPr lang="en-GB" altLang="en-US" sz="4200">
                <a:latin typeface="Arial" panose="020B0604020202020204" pitchFamily="34" charset="0"/>
                <a:cs typeface="Arial" panose="020B0604020202020204" pitchFamily="34" charset="0"/>
              </a:rPr>
              <a:t>Setting up Suppliers</a:t>
            </a:r>
          </a:p>
        </p:txBody>
      </p:sp>
      <p:sp>
        <p:nvSpPr>
          <p:cNvPr id="70659" name="Content Placeholder 2">
            <a:extLst>
              <a:ext uri="{FF2B5EF4-FFF2-40B4-BE49-F238E27FC236}">
                <a16:creationId xmlns:a16="http://schemas.microsoft.com/office/drawing/2014/main" id="{BFC8CB46-96F3-44E0-89B3-6879D7BC68DE}"/>
              </a:ext>
            </a:extLst>
          </p:cNvPr>
          <p:cNvSpPr>
            <a:spLocks noGrp="1"/>
          </p:cNvSpPr>
          <p:nvPr>
            <p:ph idx="1"/>
          </p:nvPr>
        </p:nvSpPr>
        <p:spPr/>
        <p:txBody>
          <a:bodyPr/>
          <a:lstStyle/>
          <a:p>
            <a:r>
              <a:rPr lang="en-GB" altLang="en-US" sz="3000">
                <a:latin typeface="Arial" panose="020B0604020202020204" pitchFamily="34" charset="0"/>
                <a:cs typeface="Arial" panose="020B0604020202020204" pitchFamily="34" charset="0"/>
              </a:rPr>
              <a:t>Procurement adds supplier to FMS when the contract is awarded.</a:t>
            </a:r>
          </a:p>
          <a:p>
            <a:r>
              <a:rPr lang="en-GB" altLang="en-US" sz="3000">
                <a:latin typeface="Arial" panose="020B0604020202020204" pitchFamily="34" charset="0"/>
                <a:cs typeface="Arial" panose="020B0604020202020204" pitchFamily="34" charset="0"/>
              </a:rPr>
              <a:t>Suppliers are refused to be added when no contract is in place</a:t>
            </a:r>
          </a:p>
          <a:p>
            <a:r>
              <a:rPr lang="en-GB" altLang="en-US" sz="3000">
                <a:latin typeface="Arial" panose="020B0604020202020204" pitchFamily="34" charset="0"/>
                <a:cs typeface="Arial" panose="020B0604020202020204" pitchFamily="34" charset="0"/>
              </a:rPr>
              <a:t>Supplier on FMS doesn’t mean there is a contract</a:t>
            </a:r>
          </a:p>
          <a:p>
            <a:r>
              <a:rPr lang="en-GB" altLang="en-US" sz="3000">
                <a:latin typeface="Arial" panose="020B0604020202020204" pitchFamily="34" charset="0"/>
                <a:cs typeface="Arial" panose="020B0604020202020204" pitchFamily="34" charset="0"/>
              </a:rPr>
              <a:t>Check supplier details are correct (e.g. Ltd, PLC, Group).</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a:extLst>
              <a:ext uri="{FF2B5EF4-FFF2-40B4-BE49-F238E27FC236}">
                <a16:creationId xmlns:a16="http://schemas.microsoft.com/office/drawing/2014/main" id="{6B3EBFB8-804B-4BF2-9220-1999EFDC2570}"/>
              </a:ext>
            </a:extLst>
          </p:cNvPr>
          <p:cNvSpPr>
            <a:spLocks noGrp="1"/>
          </p:cNvSpPr>
          <p:nvPr>
            <p:ph type="title"/>
          </p:nvPr>
        </p:nvSpPr>
        <p:spPr>
          <a:xfrm>
            <a:off x="250825" y="274638"/>
            <a:ext cx="5692775" cy="1143000"/>
          </a:xfrm>
        </p:spPr>
        <p:txBody>
          <a:bodyPr/>
          <a:lstStyle/>
          <a:p>
            <a:r>
              <a:rPr lang="en-GB" altLang="en-US">
                <a:latin typeface="Arial" panose="020B0604020202020204" pitchFamily="34" charset="0"/>
                <a:cs typeface="Arial" panose="020B0604020202020204" pitchFamily="34" charset="0"/>
              </a:rPr>
              <a:t>No PO No Payment</a:t>
            </a:r>
          </a:p>
        </p:txBody>
      </p:sp>
      <p:sp>
        <p:nvSpPr>
          <p:cNvPr id="63491" name="Content Placeholder 2">
            <a:extLst>
              <a:ext uri="{FF2B5EF4-FFF2-40B4-BE49-F238E27FC236}">
                <a16:creationId xmlns:a16="http://schemas.microsoft.com/office/drawing/2014/main" id="{33BF906A-CDF2-46B0-BEC7-EC460A458694}"/>
              </a:ext>
            </a:extLst>
          </p:cNvPr>
          <p:cNvSpPr>
            <a:spLocks noGrp="1"/>
          </p:cNvSpPr>
          <p:nvPr>
            <p:ph idx="1"/>
          </p:nvPr>
        </p:nvSpPr>
        <p:spPr>
          <a:xfrm>
            <a:off x="457200" y="2109788"/>
            <a:ext cx="8229600" cy="4559300"/>
          </a:xfrm>
        </p:spPr>
        <p:txBody>
          <a:bodyPr/>
          <a:lstStyle/>
          <a:p>
            <a:r>
              <a:rPr lang="en-GB" altLang="en-US" sz="2900">
                <a:latin typeface="Arial" panose="020B0604020202020204" pitchFamily="34" charset="0"/>
                <a:cs typeface="Arial" panose="020B0604020202020204" pitchFamily="34" charset="0"/>
              </a:rPr>
              <a:t>The University has enforced this policy.</a:t>
            </a:r>
          </a:p>
          <a:p>
            <a:r>
              <a:rPr lang="en-GB" altLang="en-US" sz="2900">
                <a:latin typeface="Arial" panose="020B0604020202020204" pitchFamily="34" charset="0"/>
                <a:cs typeface="Arial" panose="020B0604020202020204" pitchFamily="34" charset="0"/>
              </a:rPr>
              <a:t>An organisation who receives Public funding  has an obligation to pay contractors in 30 days without a PO this may not happen!</a:t>
            </a:r>
          </a:p>
          <a:p>
            <a:r>
              <a:rPr lang="en-GB" altLang="en-US" sz="2900">
                <a:latin typeface="Arial" panose="020B0604020202020204" pitchFamily="34" charset="0"/>
                <a:cs typeface="Arial" panose="020B0604020202020204" pitchFamily="34" charset="0"/>
              </a:rPr>
              <a:t>All invoices must be sent electronically to finance at </a:t>
            </a:r>
            <a:r>
              <a:rPr lang="en-GB" altLang="en-US" sz="2900">
                <a:latin typeface="Arial" panose="020B0604020202020204" pitchFamily="34" charset="0"/>
                <a:cs typeface="Arial" panose="020B0604020202020204" pitchFamily="34" charset="0"/>
                <a:hlinkClick r:id="rId3"/>
              </a:rPr>
              <a:t>fms-supplierinvoices@strath.ac.uk</a:t>
            </a:r>
            <a:r>
              <a:rPr lang="en-GB" altLang="en-US" sz="2900">
                <a:latin typeface="Arial" panose="020B0604020202020204" pitchFamily="34" charset="0"/>
                <a:cs typeface="Arial" panose="020B0604020202020204" pitchFamily="34" charset="0"/>
              </a:rPr>
              <a:t> to ensure payment.</a:t>
            </a:r>
          </a:p>
          <a:p>
            <a:r>
              <a:rPr lang="en-GB" altLang="en-US" sz="2900">
                <a:latin typeface="Arial" panose="020B0604020202020204" pitchFamily="34" charset="0"/>
                <a:cs typeface="Arial" panose="020B0604020202020204" pitchFamily="34" charset="0"/>
              </a:rPr>
              <a:t>Placing a purchase order is a fundamental procedure to adhere to.</a:t>
            </a:r>
          </a:p>
        </p:txBody>
      </p:sp>
      <p:pic>
        <p:nvPicPr>
          <p:cNvPr id="72708" name="Picture 3">
            <a:extLst>
              <a:ext uri="{FF2B5EF4-FFF2-40B4-BE49-F238E27FC236}">
                <a16:creationId xmlns:a16="http://schemas.microsoft.com/office/drawing/2014/main" id="{DAE938D3-9847-4EC8-91F2-2C543BD541C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943600" y="292100"/>
            <a:ext cx="27432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Effect transition="in" filter="fade">
                                      <p:cBhvr>
                                        <p:cTn id="7" dur="1000"/>
                                        <p:tgtEl>
                                          <p:spTgt spid="63491">
                                            <p:txEl>
                                              <p:pRg st="0" end="0"/>
                                            </p:txEl>
                                          </p:spTgt>
                                        </p:tgtEl>
                                      </p:cBhvr>
                                    </p:animEffect>
                                    <p:anim calcmode="lin" valueType="num">
                                      <p:cBhvr>
                                        <p:cTn id="8" dur="10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34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63491">
                                            <p:txEl>
                                              <p:pRg st="1" end="1"/>
                                            </p:txEl>
                                          </p:spTgt>
                                        </p:tgtEl>
                                        <p:attrNameLst>
                                          <p:attrName>style.visibility</p:attrName>
                                        </p:attrNameLst>
                                      </p:cBhvr>
                                      <p:to>
                                        <p:strVal val="visible"/>
                                      </p:to>
                                    </p:set>
                                    <p:animEffect transition="in" filter="fade">
                                      <p:cBhvr>
                                        <p:cTn id="14" dur="1000"/>
                                        <p:tgtEl>
                                          <p:spTgt spid="63491">
                                            <p:txEl>
                                              <p:pRg st="1" end="1"/>
                                            </p:txEl>
                                          </p:spTgt>
                                        </p:tgtEl>
                                      </p:cBhvr>
                                    </p:animEffect>
                                    <p:anim calcmode="lin" valueType="num">
                                      <p:cBhvr>
                                        <p:cTn id="15" dur="10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34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nodeType="clickEffect">
                                  <p:stCondLst>
                                    <p:cond delay="0"/>
                                  </p:stCondLst>
                                  <p:childTnLst>
                                    <p:set>
                                      <p:cBhvr>
                                        <p:cTn id="20" dur="1" fill="hold">
                                          <p:stCondLst>
                                            <p:cond delay="0"/>
                                          </p:stCondLst>
                                        </p:cTn>
                                        <p:tgtEl>
                                          <p:spTgt spid="63491">
                                            <p:txEl>
                                              <p:pRg st="2" end="2"/>
                                            </p:txEl>
                                          </p:spTgt>
                                        </p:tgtEl>
                                        <p:attrNameLst>
                                          <p:attrName>style.visibility</p:attrName>
                                        </p:attrNameLst>
                                      </p:cBhvr>
                                      <p:to>
                                        <p:strVal val="visible"/>
                                      </p:to>
                                    </p:set>
                                    <p:anim calcmode="lin" valueType="num">
                                      <p:cBhvr additive="base">
                                        <p:cTn id="21" dur="5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634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nodeType="clickEffect">
                                  <p:stCondLst>
                                    <p:cond delay="0"/>
                                  </p:stCondLst>
                                  <p:childTnLst>
                                    <p:set>
                                      <p:cBhvr>
                                        <p:cTn id="26" dur="1" fill="hold">
                                          <p:stCondLst>
                                            <p:cond delay="0"/>
                                          </p:stCondLst>
                                        </p:cTn>
                                        <p:tgtEl>
                                          <p:spTgt spid="63491">
                                            <p:txEl>
                                              <p:pRg st="3" end="3"/>
                                            </p:txEl>
                                          </p:spTgt>
                                        </p:tgtEl>
                                        <p:attrNameLst>
                                          <p:attrName>style.visibility</p:attrName>
                                        </p:attrNameLst>
                                      </p:cBhvr>
                                      <p:to>
                                        <p:strVal val="visible"/>
                                      </p:to>
                                    </p:set>
                                    <p:animEffect transition="in" filter="fade">
                                      <p:cBhvr>
                                        <p:cTn id="27" dur="1000"/>
                                        <p:tgtEl>
                                          <p:spTgt spid="63491">
                                            <p:txEl>
                                              <p:pRg st="3" end="3"/>
                                            </p:txEl>
                                          </p:spTgt>
                                        </p:tgtEl>
                                      </p:cBhvr>
                                    </p:animEffect>
                                    <p:anim calcmode="lin" valueType="num">
                                      <p:cBhvr>
                                        <p:cTn id="28" dur="1000" fill="hold"/>
                                        <p:tgtEl>
                                          <p:spTgt spid="63491">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6349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a:extLst>
              <a:ext uri="{FF2B5EF4-FFF2-40B4-BE49-F238E27FC236}">
                <a16:creationId xmlns:a16="http://schemas.microsoft.com/office/drawing/2014/main" id="{835EA1C9-BCE5-49F8-8E30-361CA0A8150C}"/>
              </a:ext>
            </a:extLst>
          </p:cNvPr>
          <p:cNvSpPr>
            <a:spLocks noGrp="1"/>
          </p:cNvSpPr>
          <p:nvPr>
            <p:ph type="title"/>
          </p:nvPr>
        </p:nvSpPr>
        <p:spPr/>
        <p:txBody>
          <a:bodyPr/>
          <a:lstStyle/>
          <a:p>
            <a:r>
              <a:rPr lang="en-GB" altLang="en-US" sz="4000">
                <a:latin typeface="Arial" panose="020B0604020202020204" pitchFamily="34" charset="0"/>
                <a:cs typeface="Arial" panose="020B0604020202020204" pitchFamily="34" charset="0"/>
              </a:rPr>
              <a:t>Request For Payment </a:t>
            </a:r>
            <a:br>
              <a:rPr lang="en-GB" altLang="en-US" sz="4000">
                <a:latin typeface="Arial" panose="020B0604020202020204" pitchFamily="34" charset="0"/>
                <a:cs typeface="Arial" panose="020B0604020202020204" pitchFamily="34" charset="0"/>
              </a:rPr>
            </a:br>
            <a:r>
              <a:rPr lang="en-GB" altLang="en-US" sz="4000">
                <a:latin typeface="Arial" panose="020B0604020202020204" pitchFamily="34" charset="0"/>
                <a:cs typeface="Arial" panose="020B0604020202020204" pitchFamily="34" charset="0"/>
              </a:rPr>
              <a:t>(RFP)</a:t>
            </a:r>
            <a:endParaRPr lang="en-GB" altLang="en-US" sz="4000"/>
          </a:p>
        </p:txBody>
      </p:sp>
      <p:sp>
        <p:nvSpPr>
          <p:cNvPr id="3" name="Content Placeholder 2">
            <a:extLst>
              <a:ext uri="{FF2B5EF4-FFF2-40B4-BE49-F238E27FC236}">
                <a16:creationId xmlns:a16="http://schemas.microsoft.com/office/drawing/2014/main" id="{6A7A7B2C-9701-42CC-BD3B-3F273A0231E5}"/>
              </a:ext>
            </a:extLst>
          </p:cNvPr>
          <p:cNvSpPr>
            <a:spLocks noGrp="1"/>
          </p:cNvSpPr>
          <p:nvPr>
            <p:ph idx="1"/>
          </p:nvPr>
        </p:nvSpPr>
        <p:spPr/>
        <p:txBody>
          <a:bodyPr/>
          <a:lstStyle/>
          <a:p>
            <a:pPr>
              <a:defRPr/>
            </a:pPr>
            <a:r>
              <a:rPr lang="en-GB" dirty="0">
                <a:latin typeface="Arial" panose="020B0604020202020204" pitchFamily="34" charset="0"/>
                <a:cs typeface="Arial" panose="020B0604020202020204" pitchFamily="34" charset="0"/>
              </a:rPr>
              <a:t>These are payments requested by cheque or direct payment</a:t>
            </a:r>
          </a:p>
          <a:p>
            <a:pPr>
              <a:defRPr/>
            </a:pPr>
            <a:r>
              <a:rPr lang="en-GB" dirty="0">
                <a:latin typeface="Arial" panose="020B0604020202020204" pitchFamily="34" charset="0"/>
                <a:cs typeface="Arial" panose="020B0604020202020204" pitchFamily="34" charset="0"/>
              </a:rPr>
              <a:t>They are all recorded and reported</a:t>
            </a:r>
          </a:p>
          <a:p>
            <a:pPr>
              <a:defRPr/>
            </a:pPr>
            <a:r>
              <a:rPr lang="en-GB" dirty="0">
                <a:latin typeface="Arial" panose="020B0604020202020204" pitchFamily="34" charset="0"/>
                <a:cs typeface="Arial" panose="020B0604020202020204" pitchFamily="34" charset="0"/>
              </a:rPr>
              <a:t>This is bypassing the public funds procedures</a:t>
            </a:r>
          </a:p>
          <a:p>
            <a:pPr>
              <a:defRPr/>
            </a:pPr>
            <a:r>
              <a:rPr lang="en-GB" dirty="0">
                <a:latin typeface="Arial" panose="020B0604020202020204" pitchFamily="34" charset="0"/>
                <a:cs typeface="Arial" panose="020B0604020202020204" pitchFamily="34" charset="0"/>
              </a:rPr>
              <a:t>Creates risk for the University</a:t>
            </a:r>
          </a:p>
          <a:p>
            <a:pPr>
              <a:defRPr/>
            </a:pPr>
            <a:r>
              <a:rPr lang="en-GB" dirty="0">
                <a:latin typeface="Arial" panose="020B0604020202020204" pitchFamily="34" charset="0"/>
                <a:cs typeface="Arial" panose="020B0604020202020204" pitchFamily="34" charset="0"/>
              </a:rPr>
              <a:t>Rule that only under £3k will be allowed by sundry payment.</a:t>
            </a:r>
          </a:p>
          <a:p>
            <a:pPr marL="0" indent="0">
              <a:buFont typeface="Arial" panose="020B0604020202020204" pitchFamily="34" charset="0"/>
              <a:buNone/>
              <a:defRPr/>
            </a:pPr>
            <a:endParaRPr lang="en-GB" dirty="0">
              <a:latin typeface="Arial" panose="020B0604020202020204" pitchFamily="34" charset="0"/>
              <a:cs typeface="Arial" panose="020B0604020202020204" pitchFamily="34" charset="0"/>
            </a:endParaRPr>
          </a:p>
          <a:p>
            <a:pPr marL="0" indent="0">
              <a:buFont typeface="Arial" panose="020B0604020202020204" pitchFamily="34" charset="0"/>
              <a:buNone/>
              <a:defRPr/>
            </a:pP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8" descr="http://www.personal.psu.edu/afr3/blogs/siowfa12/Question-Mark.jpg">
            <a:extLst>
              <a:ext uri="{FF2B5EF4-FFF2-40B4-BE49-F238E27FC236}">
                <a16:creationId xmlns:a16="http://schemas.microsoft.com/office/drawing/2014/main" id="{148E4514-0087-4523-8D69-ED67C1E3C40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79613" y="404813"/>
            <a:ext cx="4621212" cy="5768975"/>
          </a:xfr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21F14AE4-44E2-41D7-99EA-A0C9F97CD16F}"/>
              </a:ext>
            </a:extLst>
          </p:cNvPr>
          <p:cNvSpPr>
            <a:spLocks noGrp="1"/>
          </p:cNvSpPr>
          <p:nvPr>
            <p:ph type="title"/>
          </p:nvPr>
        </p:nvSpPr>
        <p:spPr>
          <a:xfrm>
            <a:off x="1190625" y="620713"/>
            <a:ext cx="6338888" cy="701675"/>
          </a:xfrm>
        </p:spPr>
        <p:txBody>
          <a:bodyPr/>
          <a:lstStyle/>
          <a:p>
            <a:br>
              <a:rPr lang="en-GB" altLang="en-US" sz="2400"/>
            </a:br>
            <a:r>
              <a:rPr lang="en-GB" altLang="en-US" u="sng">
                <a:latin typeface="Arial" panose="020B0604020202020204" pitchFamily="34" charset="0"/>
                <a:cs typeface="Arial" panose="020B0604020202020204" pitchFamily="34" charset="0"/>
              </a:rPr>
              <a:t>Legislation and Guidance</a:t>
            </a:r>
          </a:p>
        </p:txBody>
      </p:sp>
      <p:sp>
        <p:nvSpPr>
          <p:cNvPr id="4" name="TextBox 3">
            <a:extLst>
              <a:ext uri="{FF2B5EF4-FFF2-40B4-BE49-F238E27FC236}">
                <a16:creationId xmlns:a16="http://schemas.microsoft.com/office/drawing/2014/main" id="{B8C927DD-3569-4543-8A3C-965C22E29AD2}"/>
              </a:ext>
            </a:extLst>
          </p:cNvPr>
          <p:cNvSpPr txBox="1"/>
          <p:nvPr/>
        </p:nvSpPr>
        <p:spPr>
          <a:xfrm>
            <a:off x="706438" y="2376488"/>
            <a:ext cx="7308850" cy="3048000"/>
          </a:xfrm>
          <a:prstGeom prst="rect">
            <a:avLst/>
          </a:prstGeom>
          <a:noFill/>
        </p:spPr>
        <p:txBody>
          <a:bodyPr>
            <a:spAutoFit/>
          </a:bodyPr>
          <a:lstStyle/>
          <a:p>
            <a:pPr marL="342900" indent="-342900">
              <a:buFont typeface="Arial" panose="020B0604020202020204" pitchFamily="34" charset="0"/>
              <a:buChar char="•"/>
              <a:defRPr/>
            </a:pPr>
            <a:r>
              <a:rPr lang="en-GB" altLang="en-US" sz="2400" dirty="0"/>
              <a:t>Directive 2014/24/EU</a:t>
            </a:r>
          </a:p>
          <a:p>
            <a:pPr>
              <a:defRPr/>
            </a:pPr>
            <a:endParaRPr lang="en-GB" altLang="en-US" sz="2400" dirty="0"/>
          </a:p>
          <a:p>
            <a:pPr marL="342900" indent="-342900">
              <a:buFont typeface="Arial" panose="020B0604020202020204" pitchFamily="34" charset="0"/>
              <a:buChar char="•"/>
              <a:defRPr/>
            </a:pPr>
            <a:r>
              <a:rPr lang="en-GB" altLang="en-US" sz="2400" dirty="0"/>
              <a:t>The Public Contracts (Scotland) Regulations 2015</a:t>
            </a:r>
          </a:p>
          <a:p>
            <a:pPr>
              <a:defRPr/>
            </a:pPr>
            <a:endParaRPr lang="en-GB" altLang="en-US" sz="2400" dirty="0"/>
          </a:p>
          <a:p>
            <a:pPr marL="342900" indent="-342900">
              <a:buFont typeface="Arial" panose="020B0604020202020204" pitchFamily="34" charset="0"/>
              <a:buChar char="•"/>
              <a:defRPr/>
            </a:pPr>
            <a:r>
              <a:rPr lang="en-GB" altLang="en-US" sz="2400" dirty="0"/>
              <a:t>The Public Contracts (Scotland) Amendment Regulations 2016</a:t>
            </a:r>
          </a:p>
          <a:p>
            <a:pPr>
              <a:defRPr/>
            </a:pPr>
            <a:endParaRPr lang="en-GB" altLang="en-US" sz="2400" dirty="0"/>
          </a:p>
          <a:p>
            <a:pPr marL="342900" indent="-342900">
              <a:buFont typeface="Arial" panose="020B0604020202020204" pitchFamily="34" charset="0"/>
              <a:buChar char="•"/>
              <a:defRPr/>
            </a:pPr>
            <a:r>
              <a:rPr lang="en-GB" sz="2400" dirty="0"/>
              <a:t>The Procurement Reform (Scotland) Act 2014</a:t>
            </a:r>
            <a:endParaRPr lang="en-GB" altLang="en-US" sz="2400" dirty="0"/>
          </a:p>
        </p:txBody>
      </p:sp>
      <p:pic>
        <p:nvPicPr>
          <p:cNvPr id="10244" name="Picture 2" descr="Image result for legislation images">
            <a:extLst>
              <a:ext uri="{FF2B5EF4-FFF2-40B4-BE49-F238E27FC236}">
                <a16:creationId xmlns:a16="http://schemas.microsoft.com/office/drawing/2014/main" id="{AD3D07A6-10BC-469A-9A66-6B93847773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8" y="201613"/>
            <a:ext cx="1870075" cy="153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3402330D-DA29-4F20-AAAF-B8B99B1F73D4}"/>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732578">
            <a:off x="6637338" y="849313"/>
            <a:ext cx="1785937" cy="178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1AC8382E-BD9A-4745-ADF8-2F7A26162C54}"/>
              </a:ext>
            </a:extLst>
          </p:cNvPr>
          <p:cNvSpPr txBox="1"/>
          <p:nvPr/>
        </p:nvSpPr>
        <p:spPr>
          <a:xfrm>
            <a:off x="427038" y="1093788"/>
            <a:ext cx="5688012" cy="600075"/>
          </a:xfrm>
          <a:prstGeom prst="rect">
            <a:avLst/>
          </a:prstGeom>
          <a:gradFill>
            <a:gsLst>
              <a:gs pos="0">
                <a:schemeClr val="lt2">
                  <a:tint val="93000"/>
                  <a:satMod val="150000"/>
                  <a:shade val="98000"/>
                  <a:lumMod val="102000"/>
                </a:schemeClr>
              </a:gs>
              <a:gs pos="50000">
                <a:schemeClr val="lt2">
                  <a:tint val="98000"/>
                  <a:satMod val="130000"/>
                  <a:shade val="90000"/>
                  <a:lumMod val="103000"/>
                </a:schemeClr>
              </a:gs>
              <a:gs pos="100000">
                <a:schemeClr val="lt2">
                  <a:shade val="63000"/>
                  <a:satMod val="120000"/>
                </a:schemeClr>
              </a:gs>
            </a:gsLst>
            <a:lin ang="5400000" scaled="0"/>
          </a:gradFill>
        </p:spPr>
        <p:txBody>
          <a:bodyPr>
            <a:spAutoFit/>
          </a:bodyPr>
          <a:lstStyle/>
          <a:p>
            <a:pPr>
              <a:defRPr/>
            </a:pPr>
            <a:r>
              <a:rPr lang="en-GB" sz="3300" b="1" dirty="0"/>
              <a:t>EU Procurement Principles</a:t>
            </a:r>
          </a:p>
        </p:txBody>
      </p:sp>
      <p:sp>
        <p:nvSpPr>
          <p:cNvPr id="16" name="Cube 15">
            <a:extLst>
              <a:ext uri="{FF2B5EF4-FFF2-40B4-BE49-F238E27FC236}">
                <a16:creationId xmlns:a16="http://schemas.microsoft.com/office/drawing/2014/main" id="{009B8B5A-8A20-4B2F-98C3-2EA6F63A1809}"/>
              </a:ext>
            </a:extLst>
          </p:cNvPr>
          <p:cNvSpPr/>
          <p:nvPr/>
        </p:nvSpPr>
        <p:spPr>
          <a:xfrm>
            <a:off x="5003800" y="4205288"/>
            <a:ext cx="2592388" cy="127635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latin typeface="Arial" panose="020B0604020202020204" pitchFamily="34" charset="0"/>
                <a:cs typeface="Arial" panose="020B0604020202020204" pitchFamily="34" charset="0"/>
              </a:rPr>
              <a:t>Equal Treatment</a:t>
            </a:r>
          </a:p>
        </p:txBody>
      </p:sp>
      <p:sp>
        <p:nvSpPr>
          <p:cNvPr id="18" name="Cube 17">
            <a:extLst>
              <a:ext uri="{FF2B5EF4-FFF2-40B4-BE49-F238E27FC236}">
                <a16:creationId xmlns:a16="http://schemas.microsoft.com/office/drawing/2014/main" id="{41036C9E-9747-462B-95A4-E21F103472C5}"/>
              </a:ext>
            </a:extLst>
          </p:cNvPr>
          <p:cNvSpPr/>
          <p:nvPr/>
        </p:nvSpPr>
        <p:spPr>
          <a:xfrm>
            <a:off x="5381625" y="3640138"/>
            <a:ext cx="1862138" cy="922337"/>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latin typeface="Arial" panose="020B0604020202020204" pitchFamily="34" charset="0"/>
                <a:cs typeface="Arial" panose="020B0604020202020204" pitchFamily="34" charset="0"/>
              </a:rPr>
              <a:t>Non-Discriminatio</a:t>
            </a:r>
            <a:r>
              <a:rPr lang="en-GB" dirty="0">
                <a:latin typeface="Helvetica" panose="020B0604020202020204" pitchFamily="34" charset="0"/>
                <a:cs typeface="Helvetica" panose="020B0604020202020204" pitchFamily="34" charset="0"/>
              </a:rPr>
              <a:t>n</a:t>
            </a:r>
          </a:p>
        </p:txBody>
      </p:sp>
      <p:sp>
        <p:nvSpPr>
          <p:cNvPr id="15" name="Cube 14">
            <a:extLst>
              <a:ext uri="{FF2B5EF4-FFF2-40B4-BE49-F238E27FC236}">
                <a16:creationId xmlns:a16="http://schemas.microsoft.com/office/drawing/2014/main" id="{010E5EE2-3C11-496B-9ECB-768B9547AAD5}"/>
              </a:ext>
            </a:extLst>
          </p:cNvPr>
          <p:cNvSpPr/>
          <p:nvPr/>
        </p:nvSpPr>
        <p:spPr>
          <a:xfrm>
            <a:off x="5595938" y="2916238"/>
            <a:ext cx="1784350" cy="915987"/>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latin typeface="Arial" panose="020B0604020202020204" pitchFamily="34" charset="0"/>
                <a:cs typeface="Arial" panose="020B0604020202020204" pitchFamily="34" charset="0"/>
              </a:rPr>
              <a:t>Mutual Recognition</a:t>
            </a:r>
          </a:p>
        </p:txBody>
      </p:sp>
      <p:sp>
        <p:nvSpPr>
          <p:cNvPr id="17" name="Cube 16">
            <a:extLst>
              <a:ext uri="{FF2B5EF4-FFF2-40B4-BE49-F238E27FC236}">
                <a16:creationId xmlns:a16="http://schemas.microsoft.com/office/drawing/2014/main" id="{615443A3-0DE6-4CBD-BCC6-AC2720C0797B}"/>
              </a:ext>
            </a:extLst>
          </p:cNvPr>
          <p:cNvSpPr/>
          <p:nvPr/>
        </p:nvSpPr>
        <p:spPr>
          <a:xfrm>
            <a:off x="5237163" y="2354263"/>
            <a:ext cx="1911350" cy="857250"/>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latin typeface="Arial" panose="020B0604020202020204" pitchFamily="34" charset="0"/>
                <a:cs typeface="Arial" panose="020B0604020202020204" pitchFamily="34" charset="0"/>
              </a:rPr>
              <a:t>Transparency</a:t>
            </a:r>
          </a:p>
        </p:txBody>
      </p:sp>
      <p:sp>
        <p:nvSpPr>
          <p:cNvPr id="14" name="Cube 13">
            <a:extLst>
              <a:ext uri="{FF2B5EF4-FFF2-40B4-BE49-F238E27FC236}">
                <a16:creationId xmlns:a16="http://schemas.microsoft.com/office/drawing/2014/main" id="{D58DC52B-CB71-4CC4-93B2-408241E9C434}"/>
              </a:ext>
            </a:extLst>
          </p:cNvPr>
          <p:cNvSpPr/>
          <p:nvPr/>
        </p:nvSpPr>
        <p:spPr>
          <a:xfrm>
            <a:off x="5508625" y="1704975"/>
            <a:ext cx="1871663" cy="846138"/>
          </a:xfrm>
          <a:prstGeom prst="cub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latin typeface="Arial" panose="020B0604020202020204" pitchFamily="34" charset="0"/>
                <a:cs typeface="Arial" panose="020B0604020202020204" pitchFamily="34" charset="0"/>
              </a:rPr>
              <a:t>Proportionality</a:t>
            </a:r>
          </a:p>
        </p:txBody>
      </p:sp>
      <p:sp>
        <p:nvSpPr>
          <p:cNvPr id="20" name="Right Arrow 19">
            <a:extLst>
              <a:ext uri="{FF2B5EF4-FFF2-40B4-BE49-F238E27FC236}">
                <a16:creationId xmlns:a16="http://schemas.microsoft.com/office/drawing/2014/main" id="{D0957ECE-DEFD-4004-8C29-B4DC2D6642DE}"/>
              </a:ext>
            </a:extLst>
          </p:cNvPr>
          <p:cNvSpPr/>
          <p:nvPr/>
        </p:nvSpPr>
        <p:spPr>
          <a:xfrm>
            <a:off x="3557588" y="3141663"/>
            <a:ext cx="1246187" cy="647700"/>
          </a:xfrm>
          <a:prstGeom prst="rightArrow">
            <a:avLst/>
          </a:prstGeom>
          <a:ln>
            <a:noFill/>
          </a:ln>
          <a:effectLst/>
        </p:spPr>
        <p:style>
          <a:lnRef idx="1">
            <a:schemeClr val="accent4"/>
          </a:lnRef>
          <a:fillRef idx="2">
            <a:schemeClr val="accent4"/>
          </a:fillRef>
          <a:effectRef idx="1">
            <a:schemeClr val="accent4"/>
          </a:effectRef>
          <a:fontRef idx="minor">
            <a:schemeClr val="dk1"/>
          </a:fontRef>
        </p:style>
        <p:txBody>
          <a:bodyPr anchor="ctr"/>
          <a:lstStyle/>
          <a:p>
            <a:pPr algn="ctr">
              <a:defRPr/>
            </a:pPr>
            <a:endParaRPr lang="en-GB"/>
          </a:p>
        </p:txBody>
      </p:sp>
      <p:sp>
        <p:nvSpPr>
          <p:cNvPr id="24" name="Flowchart: Process 23">
            <a:extLst>
              <a:ext uri="{FF2B5EF4-FFF2-40B4-BE49-F238E27FC236}">
                <a16:creationId xmlns:a16="http://schemas.microsoft.com/office/drawing/2014/main" id="{860F5A5D-6A81-4FA8-8981-182DDDDFFFCB}"/>
              </a:ext>
            </a:extLst>
          </p:cNvPr>
          <p:cNvSpPr/>
          <p:nvPr/>
        </p:nvSpPr>
        <p:spPr>
          <a:xfrm>
            <a:off x="1011238" y="3062288"/>
            <a:ext cx="2152650" cy="981075"/>
          </a:xfrm>
          <a:prstGeom prst="flowChartProcess">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GB" b="1" dirty="0">
                <a:latin typeface="Arial" panose="020B0604020202020204" pitchFamily="34" charset="0"/>
                <a:cs typeface="Arial" panose="020B0604020202020204" pitchFamily="34" charset="0"/>
              </a:rPr>
              <a:t>Competition</a:t>
            </a:r>
          </a:p>
        </p:txBody>
      </p:sp>
      <p:sp>
        <p:nvSpPr>
          <p:cNvPr id="2" name="Rectangle 1">
            <a:extLst>
              <a:ext uri="{FF2B5EF4-FFF2-40B4-BE49-F238E27FC236}">
                <a16:creationId xmlns:a16="http://schemas.microsoft.com/office/drawing/2014/main" id="{C89AEBE4-D456-45C3-A8D7-EF6CFB6D691A}"/>
              </a:ext>
            </a:extLst>
          </p:cNvPr>
          <p:cNvSpPr/>
          <p:nvPr/>
        </p:nvSpPr>
        <p:spPr>
          <a:xfrm>
            <a:off x="1011238" y="1814513"/>
            <a:ext cx="2152650" cy="1077912"/>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GB" b="1" dirty="0">
                <a:latin typeface="Arial" panose="020B0604020202020204" pitchFamily="34" charset="0"/>
                <a:cs typeface="Arial" panose="020B0604020202020204" pitchFamily="34" charset="0"/>
              </a:rPr>
              <a:t>Free Movement</a:t>
            </a:r>
          </a:p>
        </p:txBody>
      </p:sp>
      <p:sp>
        <p:nvSpPr>
          <p:cNvPr id="3" name="Rectangle 2">
            <a:extLst>
              <a:ext uri="{FF2B5EF4-FFF2-40B4-BE49-F238E27FC236}">
                <a16:creationId xmlns:a16="http://schemas.microsoft.com/office/drawing/2014/main" id="{A2929F36-D6CC-49BF-87E6-A90ED0D3A102}"/>
              </a:ext>
            </a:extLst>
          </p:cNvPr>
          <p:cNvSpPr/>
          <p:nvPr/>
        </p:nvSpPr>
        <p:spPr>
          <a:xfrm>
            <a:off x="1011238" y="4205288"/>
            <a:ext cx="2152650" cy="1095375"/>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GB" b="1" dirty="0">
                <a:latin typeface="Arial" panose="020B0604020202020204" pitchFamily="34" charset="0"/>
                <a:cs typeface="Arial" panose="020B0604020202020204" pitchFamily="34" charset="0"/>
              </a:rPr>
              <a:t>Value for Money</a:t>
            </a:r>
          </a:p>
          <a:p>
            <a:pPr algn="ctr">
              <a:defRPr/>
            </a:pPr>
            <a:r>
              <a:rPr lang="en-GB" b="1" dirty="0">
                <a:latin typeface="Arial" panose="020B0604020202020204" pitchFamily="34" charset="0"/>
                <a:cs typeface="Arial" panose="020B0604020202020204" pitchFamily="34" charset="0"/>
              </a:rPr>
              <a:t>(</a:t>
            </a:r>
            <a:r>
              <a:rPr lang="en-GB" b="1" dirty="0" err="1">
                <a:latin typeface="Arial" panose="020B0604020202020204" pitchFamily="34" charset="0"/>
                <a:cs typeface="Arial" panose="020B0604020202020204" pitchFamily="34" charset="0"/>
              </a:rPr>
              <a:t>VfM</a:t>
            </a:r>
            <a:r>
              <a:rPr lang="en-GB" b="1" dirty="0">
                <a:latin typeface="Arial" panose="020B0604020202020204" pitchFamily="34" charset="0"/>
                <a:cs typeface="Arial" panose="020B0604020202020204" pitchFamily="34" charset="0"/>
              </a:rPr>
              <a:t>)</a:t>
            </a:r>
          </a:p>
        </p:txBody>
      </p:sp>
      <p:sp>
        <p:nvSpPr>
          <p:cNvPr id="12300" name="Slide Number Placeholder 3">
            <a:extLst>
              <a:ext uri="{FF2B5EF4-FFF2-40B4-BE49-F238E27FC236}">
                <a16:creationId xmlns:a16="http://schemas.microsoft.com/office/drawing/2014/main" id="{7AF766E9-CD6D-427F-8198-38EA180EA91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4F6AD9E-D20E-4AC6-84E2-FF51BBBE17D6}" type="slidenum">
              <a:rPr lang="en-GB" altLang="en-US" sz="1200" smtClean="0">
                <a:solidFill>
                  <a:srgbClr val="898989"/>
                </a:solidFill>
              </a:rPr>
              <a:pPr>
                <a:spcBef>
                  <a:spcPct val="0"/>
                </a:spcBef>
                <a:buFontTx/>
                <a:buNone/>
              </a:pPr>
              <a:t>5</a:t>
            </a:fld>
            <a:endParaRPr lang="en-GB" altLang="en-US" sz="1200">
              <a:solidFill>
                <a:srgbClr val="898989"/>
              </a:solidFill>
            </a:endParaRPr>
          </a:p>
        </p:txBody>
      </p:sp>
      <p:sp>
        <p:nvSpPr>
          <p:cNvPr id="5" name="Footer Placeholder 4">
            <a:extLst>
              <a:ext uri="{FF2B5EF4-FFF2-40B4-BE49-F238E27FC236}">
                <a16:creationId xmlns:a16="http://schemas.microsoft.com/office/drawing/2014/main" id="{ECC4947A-C051-46FF-B0D2-150FEC4C8CC4}"/>
              </a:ext>
            </a:extLst>
          </p:cNvPr>
          <p:cNvSpPr>
            <a:spLocks noGrp="1"/>
          </p:cNvSpPr>
          <p:nvPr>
            <p:ph type="ftr" sz="quarter" idx="11"/>
          </p:nvPr>
        </p:nvSpPr>
        <p:spPr>
          <a:xfrm>
            <a:off x="3163888" y="6462713"/>
            <a:ext cx="2895600" cy="365125"/>
          </a:xfrm>
        </p:spPr>
        <p:txBody>
          <a:bodyPr/>
          <a:lstStyle/>
          <a:p>
            <a:pPr>
              <a:defRPr/>
            </a:pPr>
            <a:endParaRPr lang="en-GB" dirty="0">
              <a:solidFill>
                <a:prstClr val="black">
                  <a:tint val="75000"/>
                </a:prst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0-#ppt_w/2"/>
                                          </p:val>
                                        </p:tav>
                                        <p:tav tm="100000">
                                          <p:val>
                                            <p:strVal val="#ppt_x"/>
                                          </p:val>
                                        </p:tav>
                                      </p:tavLst>
                                    </p:anim>
                                    <p:anim calcmode="lin" valueType="num">
                                      <p:cBhvr additive="base">
                                        <p:cTn id="8" dur="500" fill="hold"/>
                                        <p:tgtEl>
                                          <p:spTgt spid="20"/>
                                        </p:tgtEl>
                                        <p:attrNameLst>
                                          <p:attrName>ppt_y</p:attrName>
                                        </p:attrNameLst>
                                      </p:cBhvr>
                                      <p:tavLst>
                                        <p:tav tm="0">
                                          <p:val>
                                            <p:strVal val="#ppt_y"/>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1000" fill="hold"/>
                                        <p:tgtEl>
                                          <p:spTgt spid="16"/>
                                        </p:tgtEl>
                                        <p:attrNameLst>
                                          <p:attrName>ppt_x</p:attrName>
                                        </p:attrNameLst>
                                      </p:cBhvr>
                                      <p:tavLst>
                                        <p:tav tm="0">
                                          <p:val>
                                            <p:strVal val="#ppt_x"/>
                                          </p:val>
                                        </p:tav>
                                        <p:tav tm="100000">
                                          <p:val>
                                            <p:strVal val="#ppt_x"/>
                                          </p:val>
                                        </p:tav>
                                      </p:tavLst>
                                    </p:anim>
                                    <p:anim calcmode="lin" valueType="num">
                                      <p:cBhvr additive="base">
                                        <p:cTn id="12" dur="1000" fill="hold"/>
                                        <p:tgtEl>
                                          <p:spTgt spid="16"/>
                                        </p:tgtEl>
                                        <p:attrNameLst>
                                          <p:attrName>ppt_y</p:attrName>
                                        </p:attrNameLst>
                                      </p:cBhvr>
                                      <p:tavLst>
                                        <p:tav tm="0">
                                          <p:val>
                                            <p:strVal val="0-#ppt_h/2"/>
                                          </p:val>
                                        </p:tav>
                                        <p:tav tm="100000">
                                          <p:val>
                                            <p:strVal val="#ppt_y"/>
                                          </p:val>
                                        </p:tav>
                                      </p:tavLst>
                                    </p:anim>
                                  </p:childTnLst>
                                </p:cTn>
                              </p:par>
                            </p:childTnLst>
                          </p:cTn>
                        </p:par>
                        <p:par>
                          <p:cTn id="13" fill="hold" nodeType="afterGroup">
                            <p:stCondLst>
                              <p:cond delay="1000"/>
                            </p:stCondLst>
                            <p:childTnLst>
                              <p:par>
                                <p:cTn id="14" presetID="2" presetClass="entr" presetSubtype="1"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 calcmode="lin" valueType="num">
                                      <p:cBhvr additive="base">
                                        <p:cTn id="16" dur="1000" fill="hold"/>
                                        <p:tgtEl>
                                          <p:spTgt spid="18"/>
                                        </p:tgtEl>
                                        <p:attrNameLst>
                                          <p:attrName>ppt_x</p:attrName>
                                        </p:attrNameLst>
                                      </p:cBhvr>
                                      <p:tavLst>
                                        <p:tav tm="0">
                                          <p:val>
                                            <p:strVal val="#ppt_x"/>
                                          </p:val>
                                        </p:tav>
                                        <p:tav tm="100000">
                                          <p:val>
                                            <p:strVal val="#ppt_x"/>
                                          </p:val>
                                        </p:tav>
                                      </p:tavLst>
                                    </p:anim>
                                    <p:anim calcmode="lin" valueType="num">
                                      <p:cBhvr additive="base">
                                        <p:cTn id="17" dur="1000" fill="hold"/>
                                        <p:tgtEl>
                                          <p:spTgt spid="18"/>
                                        </p:tgtEl>
                                        <p:attrNameLst>
                                          <p:attrName>ppt_y</p:attrName>
                                        </p:attrNameLst>
                                      </p:cBhvr>
                                      <p:tavLst>
                                        <p:tav tm="0">
                                          <p:val>
                                            <p:strVal val="0-#ppt_h/2"/>
                                          </p:val>
                                        </p:tav>
                                        <p:tav tm="100000">
                                          <p:val>
                                            <p:strVal val="#ppt_y"/>
                                          </p:val>
                                        </p:tav>
                                      </p:tavLst>
                                    </p:anim>
                                  </p:childTnLst>
                                </p:cTn>
                              </p:par>
                            </p:childTnLst>
                          </p:cTn>
                        </p:par>
                        <p:par>
                          <p:cTn id="18" fill="hold" nodeType="afterGroup">
                            <p:stCondLst>
                              <p:cond delay="2000"/>
                            </p:stCondLst>
                            <p:childTnLst>
                              <p:par>
                                <p:cTn id="19" presetID="2" presetClass="entr" presetSubtype="1" fill="hold" grpId="0" nodeType="after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1000" fill="hold"/>
                                        <p:tgtEl>
                                          <p:spTgt spid="15"/>
                                        </p:tgtEl>
                                        <p:attrNameLst>
                                          <p:attrName>ppt_x</p:attrName>
                                        </p:attrNameLst>
                                      </p:cBhvr>
                                      <p:tavLst>
                                        <p:tav tm="0">
                                          <p:val>
                                            <p:strVal val="#ppt_x"/>
                                          </p:val>
                                        </p:tav>
                                        <p:tav tm="100000">
                                          <p:val>
                                            <p:strVal val="#ppt_x"/>
                                          </p:val>
                                        </p:tav>
                                      </p:tavLst>
                                    </p:anim>
                                    <p:anim calcmode="lin" valueType="num">
                                      <p:cBhvr additive="base">
                                        <p:cTn id="22" dur="1000" fill="hold"/>
                                        <p:tgtEl>
                                          <p:spTgt spid="15"/>
                                        </p:tgtEl>
                                        <p:attrNameLst>
                                          <p:attrName>ppt_y</p:attrName>
                                        </p:attrNameLst>
                                      </p:cBhvr>
                                      <p:tavLst>
                                        <p:tav tm="0">
                                          <p:val>
                                            <p:strVal val="0-#ppt_h/2"/>
                                          </p:val>
                                        </p:tav>
                                        <p:tav tm="100000">
                                          <p:val>
                                            <p:strVal val="#ppt_y"/>
                                          </p:val>
                                        </p:tav>
                                      </p:tavLst>
                                    </p:anim>
                                  </p:childTnLst>
                                </p:cTn>
                              </p:par>
                            </p:childTnLst>
                          </p:cTn>
                        </p:par>
                        <p:par>
                          <p:cTn id="23" fill="hold" nodeType="afterGroup">
                            <p:stCondLst>
                              <p:cond delay="3000"/>
                            </p:stCondLst>
                            <p:childTnLst>
                              <p:par>
                                <p:cTn id="24" presetID="2" presetClass="entr" presetSubtype="1" fill="hold" grpId="0" nodeType="after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additive="base">
                                        <p:cTn id="26" dur="1000" fill="hold"/>
                                        <p:tgtEl>
                                          <p:spTgt spid="17"/>
                                        </p:tgtEl>
                                        <p:attrNameLst>
                                          <p:attrName>ppt_x</p:attrName>
                                        </p:attrNameLst>
                                      </p:cBhvr>
                                      <p:tavLst>
                                        <p:tav tm="0">
                                          <p:val>
                                            <p:strVal val="#ppt_x"/>
                                          </p:val>
                                        </p:tav>
                                        <p:tav tm="100000">
                                          <p:val>
                                            <p:strVal val="#ppt_x"/>
                                          </p:val>
                                        </p:tav>
                                      </p:tavLst>
                                    </p:anim>
                                    <p:anim calcmode="lin" valueType="num">
                                      <p:cBhvr additive="base">
                                        <p:cTn id="27" dur="1000" fill="hold"/>
                                        <p:tgtEl>
                                          <p:spTgt spid="17"/>
                                        </p:tgtEl>
                                        <p:attrNameLst>
                                          <p:attrName>ppt_y</p:attrName>
                                        </p:attrNameLst>
                                      </p:cBhvr>
                                      <p:tavLst>
                                        <p:tav tm="0">
                                          <p:val>
                                            <p:strVal val="0-#ppt_h/2"/>
                                          </p:val>
                                        </p:tav>
                                        <p:tav tm="100000">
                                          <p:val>
                                            <p:strVal val="#ppt_y"/>
                                          </p:val>
                                        </p:tav>
                                      </p:tavLst>
                                    </p:anim>
                                  </p:childTnLst>
                                </p:cTn>
                              </p:par>
                            </p:childTnLst>
                          </p:cTn>
                        </p:par>
                        <p:par>
                          <p:cTn id="28" fill="hold" nodeType="afterGroup">
                            <p:stCondLst>
                              <p:cond delay="4000"/>
                            </p:stCondLst>
                            <p:childTnLst>
                              <p:par>
                                <p:cTn id="29" presetID="2" presetClass="entr" presetSubtype="1"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1000" fill="hold"/>
                                        <p:tgtEl>
                                          <p:spTgt spid="14"/>
                                        </p:tgtEl>
                                        <p:attrNameLst>
                                          <p:attrName>ppt_x</p:attrName>
                                        </p:attrNameLst>
                                      </p:cBhvr>
                                      <p:tavLst>
                                        <p:tav tm="0">
                                          <p:val>
                                            <p:strVal val="#ppt_x"/>
                                          </p:val>
                                        </p:tav>
                                        <p:tav tm="100000">
                                          <p:val>
                                            <p:strVal val="#ppt_x"/>
                                          </p:val>
                                        </p:tav>
                                      </p:tavLst>
                                    </p:anim>
                                    <p:anim calcmode="lin" valueType="num">
                                      <p:cBhvr additive="base">
                                        <p:cTn id="32" dur="10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8" grpId="0" animBg="1"/>
      <p:bldP spid="15" grpId="0" animBg="1"/>
      <p:bldP spid="17" grpId="0" animBg="1"/>
      <p:bldP spid="14" grpId="0" animBg="1"/>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92266770-D47C-45C8-9FB7-3EE6E04EEEDC}"/>
              </a:ext>
            </a:extLst>
          </p:cNvPr>
          <p:cNvSpPr>
            <a:spLocks noGrp="1"/>
          </p:cNvSpPr>
          <p:nvPr>
            <p:ph type="title"/>
          </p:nvPr>
        </p:nvSpPr>
        <p:spPr/>
        <p:txBody>
          <a:bodyPr/>
          <a:lstStyle/>
          <a:p>
            <a:r>
              <a:rPr lang="en-GB" altLang="en-US">
                <a:latin typeface="Arial" panose="020B0604020202020204" pitchFamily="34" charset="0"/>
                <a:cs typeface="Arial" panose="020B0604020202020204" pitchFamily="34" charset="0"/>
              </a:rPr>
              <a:t>Scottish Procurement Context</a:t>
            </a:r>
          </a:p>
        </p:txBody>
      </p:sp>
      <p:sp>
        <p:nvSpPr>
          <p:cNvPr id="3" name="Content Placeholder 2">
            <a:extLst>
              <a:ext uri="{FF2B5EF4-FFF2-40B4-BE49-F238E27FC236}">
                <a16:creationId xmlns:a16="http://schemas.microsoft.com/office/drawing/2014/main" id="{91FCD4D7-6CD7-4E6A-9774-1298DE0E0CDB}"/>
              </a:ext>
            </a:extLst>
          </p:cNvPr>
          <p:cNvSpPr>
            <a:spLocks noGrp="1"/>
          </p:cNvSpPr>
          <p:nvPr>
            <p:ph idx="1"/>
          </p:nvPr>
        </p:nvSpPr>
        <p:spPr>
          <a:ln>
            <a:solidFill>
              <a:schemeClr val="accent1"/>
            </a:solidFill>
          </a:ln>
        </p:spPr>
        <p:txBody>
          <a:bodyPr>
            <a:normAutofit fontScale="92500" lnSpcReduction="20000"/>
          </a:bodyPr>
          <a:lstStyle/>
          <a:p>
            <a:pPr>
              <a:defRPr/>
            </a:pPr>
            <a:r>
              <a:rPr lang="en-GB" dirty="0">
                <a:latin typeface="Arial" panose="020B0604020202020204" pitchFamily="34" charset="0"/>
                <a:cs typeface="Arial" panose="020B0604020202020204" pitchFamily="34" charset="0"/>
              </a:rPr>
              <a:t>Priorities:</a:t>
            </a:r>
          </a:p>
          <a:p>
            <a:pPr lvl="1">
              <a:defRPr/>
            </a:pPr>
            <a:r>
              <a:rPr lang="en-GB" dirty="0">
                <a:latin typeface="Arial" panose="020B0604020202020204" pitchFamily="34" charset="0"/>
                <a:cs typeface="Arial" panose="020B0604020202020204" pitchFamily="34" charset="0"/>
              </a:rPr>
              <a:t>Embrace EU process and wider policy role </a:t>
            </a:r>
          </a:p>
          <a:p>
            <a:pPr lvl="1">
              <a:defRPr/>
            </a:pPr>
            <a:r>
              <a:rPr lang="en-GB" dirty="0">
                <a:latin typeface="Arial" panose="020B0604020202020204" pitchFamily="34" charset="0"/>
                <a:cs typeface="Arial" panose="020B0604020202020204" pitchFamily="34" charset="0"/>
              </a:rPr>
              <a:t>Sustainability</a:t>
            </a:r>
          </a:p>
          <a:p>
            <a:pPr marL="342900" lvl="1" indent="0">
              <a:buFont typeface="Arial" panose="020B0604020202020204" pitchFamily="34" charset="0"/>
              <a:buNone/>
              <a:defRPr/>
            </a:pPr>
            <a:endParaRPr lang="en-GB" dirty="0">
              <a:latin typeface="Arial" panose="020B0604020202020204" pitchFamily="34" charset="0"/>
              <a:cs typeface="Arial" panose="020B0604020202020204" pitchFamily="34" charset="0"/>
            </a:endParaRPr>
          </a:p>
          <a:p>
            <a:pPr>
              <a:defRPr/>
            </a:pPr>
            <a:r>
              <a:rPr lang="en-GB" dirty="0">
                <a:latin typeface="Arial" panose="020B0604020202020204" pitchFamily="34" charset="0"/>
                <a:cs typeface="Arial" panose="020B0604020202020204" pitchFamily="34" charset="0"/>
              </a:rPr>
              <a:t>Procurement Reform (Scotland) Act 2014:</a:t>
            </a:r>
          </a:p>
          <a:p>
            <a:pPr lvl="1">
              <a:defRPr/>
            </a:pPr>
            <a:r>
              <a:rPr lang="en-GB" dirty="0">
                <a:latin typeface="Arial" panose="020B0604020202020204" pitchFamily="34" charset="0"/>
                <a:cs typeface="Arial" panose="020B0604020202020204" pitchFamily="34" charset="0"/>
              </a:rPr>
              <a:t>Additional to EU Directive for lower threshold</a:t>
            </a:r>
          </a:p>
          <a:p>
            <a:pPr lvl="1">
              <a:defRPr/>
            </a:pPr>
            <a:r>
              <a:rPr lang="en-GB" dirty="0">
                <a:latin typeface="Arial" panose="020B0604020202020204" pitchFamily="34" charset="0"/>
                <a:cs typeface="Arial" panose="020B0604020202020204" pitchFamily="34" charset="0"/>
              </a:rPr>
              <a:t>Sustainable Procurement Duty now legal requirement</a:t>
            </a:r>
          </a:p>
          <a:p>
            <a:pPr lvl="1">
              <a:defRPr/>
            </a:pPr>
            <a:endParaRPr lang="en-GB" dirty="0">
              <a:latin typeface="Arial" panose="020B0604020202020204" pitchFamily="34" charset="0"/>
              <a:cs typeface="Arial" panose="020B0604020202020204" pitchFamily="34" charset="0"/>
            </a:endParaRPr>
          </a:p>
          <a:p>
            <a:pPr>
              <a:defRPr/>
            </a:pPr>
            <a:r>
              <a:rPr lang="en-GB" dirty="0">
                <a:latin typeface="Arial" panose="020B0604020202020204" pitchFamily="34" charset="0"/>
                <a:cs typeface="Arial" panose="020B0604020202020204" pitchFamily="34" charset="0"/>
              </a:rPr>
              <a:t>Public Contracts (Scotland) Regulation 2015 replaced 2012 version</a:t>
            </a:r>
          </a:p>
          <a:p>
            <a:pPr>
              <a:defRPr/>
            </a:pPr>
            <a:endParaRPr lang="en-GB" dirty="0"/>
          </a:p>
          <a:p>
            <a:pPr>
              <a:defRPr/>
            </a:pPr>
            <a:endParaRPr lang="en-GB" dirty="0"/>
          </a:p>
          <a:p>
            <a:pPr>
              <a:defRPr/>
            </a:pPr>
            <a:endParaRPr lang="en-GB" dirty="0"/>
          </a:p>
        </p:txBody>
      </p:sp>
      <p:sp>
        <p:nvSpPr>
          <p:cNvPr id="4" name="Footer Placeholder 3">
            <a:extLst>
              <a:ext uri="{FF2B5EF4-FFF2-40B4-BE49-F238E27FC236}">
                <a16:creationId xmlns:a16="http://schemas.microsoft.com/office/drawing/2014/main" id="{0515DE85-CA7F-4BD4-9FD5-C8E9DD0FEBE7}"/>
              </a:ext>
            </a:extLst>
          </p:cNvPr>
          <p:cNvSpPr>
            <a:spLocks noGrp="1"/>
          </p:cNvSpPr>
          <p:nvPr>
            <p:ph type="ftr" sz="quarter" idx="11"/>
          </p:nvPr>
        </p:nvSpPr>
        <p:spPr/>
        <p:txBody>
          <a:bodyPr/>
          <a:lstStyle/>
          <a:p>
            <a:pPr>
              <a:defRPr/>
            </a:pPr>
            <a:endParaRPr lang="en-GB" dirty="0"/>
          </a:p>
        </p:txBody>
      </p:sp>
      <p:sp>
        <p:nvSpPr>
          <p:cNvPr id="14341" name="Slide Number Placeholder 4">
            <a:extLst>
              <a:ext uri="{FF2B5EF4-FFF2-40B4-BE49-F238E27FC236}">
                <a16:creationId xmlns:a16="http://schemas.microsoft.com/office/drawing/2014/main" id="{A81FCCCF-BFF3-44F1-AE58-373BEB69CD6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E0D03A4-4670-4335-AE08-F4BDCEA6A66D}" type="slidenum">
              <a:rPr lang="en-GB" altLang="en-US" sz="1200" smtClean="0">
                <a:solidFill>
                  <a:srgbClr val="898989"/>
                </a:solidFill>
              </a:rPr>
              <a:pPr>
                <a:spcBef>
                  <a:spcPct val="0"/>
                </a:spcBef>
                <a:buFontTx/>
                <a:buNone/>
              </a:pPr>
              <a:t>6</a:t>
            </a:fld>
            <a:endParaRPr lang="en-GB" altLang="en-US" sz="1200">
              <a:solidFill>
                <a:srgbClr val="89898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597BE-162E-49DD-BFFD-C662825DF02A}"/>
              </a:ext>
            </a:extLst>
          </p:cNvPr>
          <p:cNvSpPr>
            <a:spLocks noGrp="1"/>
          </p:cNvSpPr>
          <p:nvPr>
            <p:ph type="title"/>
          </p:nvPr>
        </p:nvSpPr>
        <p:spPr>
          <a:xfrm>
            <a:off x="628650" y="193675"/>
            <a:ext cx="7886700" cy="642938"/>
          </a:xfrm>
        </p:spPr>
        <p:txBody>
          <a:bodyPr>
            <a:normAutofit fontScale="90000"/>
          </a:bodyPr>
          <a:lstStyle/>
          <a:p>
            <a:pPr>
              <a:defRPr/>
            </a:pPr>
            <a:r>
              <a:rPr lang="en-GB" dirty="0">
                <a:latin typeface="Arial" panose="020B0604020202020204" pitchFamily="34" charset="0"/>
                <a:cs typeface="Arial" panose="020B0604020202020204" pitchFamily="34" charset="0"/>
              </a:rPr>
              <a:t>Summary</a:t>
            </a:r>
          </a:p>
        </p:txBody>
      </p:sp>
      <p:sp>
        <p:nvSpPr>
          <p:cNvPr id="3" name="Content Placeholder 2">
            <a:extLst>
              <a:ext uri="{FF2B5EF4-FFF2-40B4-BE49-F238E27FC236}">
                <a16:creationId xmlns:a16="http://schemas.microsoft.com/office/drawing/2014/main" id="{E4BB9BCF-A8A5-49A7-A14B-0CF478B11843}"/>
              </a:ext>
            </a:extLst>
          </p:cNvPr>
          <p:cNvSpPr>
            <a:spLocks noGrp="1"/>
          </p:cNvSpPr>
          <p:nvPr>
            <p:ph idx="1"/>
          </p:nvPr>
        </p:nvSpPr>
        <p:spPr>
          <a:xfrm>
            <a:off x="6411675" y="3105980"/>
            <a:ext cx="2285813" cy="875883"/>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a:normAutofit fontScale="47500" lnSpcReduction="20000"/>
          </a:bodyPr>
          <a:lstStyle/>
          <a:p>
            <a:pPr marL="0" indent="0">
              <a:buFont typeface="Arial" panose="020B0604020202020204" pitchFamily="34" charset="0"/>
              <a:buNone/>
              <a:defRPr/>
            </a:pPr>
            <a:r>
              <a:rPr lang="en-GB" sz="3800" dirty="0">
                <a:latin typeface="Arial" panose="020B0604020202020204" pitchFamily="34" charset="0"/>
                <a:cs typeface="Arial" panose="020B0604020202020204" pitchFamily="34" charset="0"/>
              </a:rPr>
              <a:t>Public Contracts </a:t>
            </a:r>
          </a:p>
          <a:p>
            <a:pPr marL="0" indent="0">
              <a:buFont typeface="Arial" panose="020B0604020202020204" pitchFamily="34" charset="0"/>
              <a:buNone/>
              <a:defRPr/>
            </a:pPr>
            <a:r>
              <a:rPr lang="en-GB" sz="3800" dirty="0">
                <a:latin typeface="Arial" panose="020B0604020202020204" pitchFamily="34" charset="0"/>
                <a:cs typeface="Arial" panose="020B0604020202020204" pitchFamily="34" charset="0"/>
              </a:rPr>
              <a:t>(Scotland) Regulations 2015</a:t>
            </a:r>
          </a:p>
          <a:p>
            <a:pPr marL="0" indent="0">
              <a:buFont typeface="Arial" panose="020B0604020202020204" pitchFamily="34" charset="0"/>
              <a:buNone/>
              <a:defRPr/>
            </a:pPr>
            <a:endParaRPr lang="en-GB" sz="2800" dirty="0"/>
          </a:p>
          <a:p>
            <a:pPr>
              <a:defRPr/>
            </a:pPr>
            <a:endParaRPr lang="en-GB" sz="2800" dirty="0"/>
          </a:p>
          <a:p>
            <a:pPr>
              <a:defRPr/>
            </a:pPr>
            <a:endParaRPr lang="en-GB" sz="2800" dirty="0"/>
          </a:p>
        </p:txBody>
      </p:sp>
      <p:sp>
        <p:nvSpPr>
          <p:cNvPr id="7" name="Content Placeholder 2">
            <a:extLst>
              <a:ext uri="{FF2B5EF4-FFF2-40B4-BE49-F238E27FC236}">
                <a16:creationId xmlns:a16="http://schemas.microsoft.com/office/drawing/2014/main" id="{906EADC7-AC42-4D81-9303-372DABDC0B62}"/>
              </a:ext>
            </a:extLst>
          </p:cNvPr>
          <p:cNvSpPr txBox="1">
            <a:spLocks/>
          </p:cNvSpPr>
          <p:nvPr/>
        </p:nvSpPr>
        <p:spPr>
          <a:xfrm rot="10800000" flipV="1">
            <a:off x="3290115" y="2988813"/>
            <a:ext cx="1380154" cy="1191851"/>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b="0" kern="1200">
                <a:solidFill>
                  <a:schemeClr val="lt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kern="1200">
                <a:solidFill>
                  <a:schemeClr val="lt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kern="1200">
                <a:solidFill>
                  <a:schemeClr val="lt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kern="1200">
                <a:solidFill>
                  <a:schemeClr val="lt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kern="1200">
                <a:solidFill>
                  <a:schemeClr val="lt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9pPr>
          </a:lstStyle>
          <a:p>
            <a:pPr marL="0" indent="0" fontAlgn="auto">
              <a:spcAft>
                <a:spcPts val="0"/>
              </a:spcAft>
              <a:buFont typeface="Arial" panose="020B0604020202020204" pitchFamily="34" charset="0"/>
              <a:buNone/>
              <a:defRPr/>
            </a:pPr>
            <a:r>
              <a:rPr lang="en-GB" sz="1600" dirty="0">
                <a:latin typeface="Arial" panose="020B0604020202020204" pitchFamily="34" charset="0"/>
                <a:cs typeface="Arial" panose="020B0604020202020204" pitchFamily="34" charset="0"/>
              </a:rPr>
              <a:t>Procurement Reform (Scotland)   Act 2014</a:t>
            </a:r>
          </a:p>
          <a:p>
            <a:pPr fontAlgn="auto">
              <a:spcAft>
                <a:spcPts val="0"/>
              </a:spcAft>
              <a:defRPr/>
            </a:pPr>
            <a:endParaRPr lang="en-GB" sz="2800" dirty="0"/>
          </a:p>
          <a:p>
            <a:pPr fontAlgn="auto">
              <a:spcAft>
                <a:spcPts val="0"/>
              </a:spcAft>
              <a:defRPr/>
            </a:pPr>
            <a:endParaRPr lang="en-GB" sz="2800" dirty="0"/>
          </a:p>
        </p:txBody>
      </p:sp>
      <p:sp>
        <p:nvSpPr>
          <p:cNvPr id="8" name="TextBox 7">
            <a:extLst>
              <a:ext uri="{FF2B5EF4-FFF2-40B4-BE49-F238E27FC236}">
                <a16:creationId xmlns:a16="http://schemas.microsoft.com/office/drawing/2014/main" id="{BFAF9218-CFF6-4E2D-A597-209981F76F58}"/>
              </a:ext>
            </a:extLst>
          </p:cNvPr>
          <p:cNvSpPr txBox="1"/>
          <p:nvPr/>
        </p:nvSpPr>
        <p:spPr>
          <a:xfrm>
            <a:off x="6443663" y="4868863"/>
            <a:ext cx="2254250" cy="1570037"/>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EU Regulated procurement</a:t>
            </a:r>
          </a:p>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Transpose EU Rules</a:t>
            </a:r>
          </a:p>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Higher Level of Spend</a:t>
            </a:r>
          </a:p>
        </p:txBody>
      </p:sp>
      <p:sp>
        <p:nvSpPr>
          <p:cNvPr id="10" name="Down Arrow 9">
            <a:extLst>
              <a:ext uri="{FF2B5EF4-FFF2-40B4-BE49-F238E27FC236}">
                <a16:creationId xmlns:a16="http://schemas.microsoft.com/office/drawing/2014/main" id="{23722470-ECFD-4398-A181-D54BFADD622D}"/>
              </a:ext>
            </a:extLst>
          </p:cNvPr>
          <p:cNvSpPr/>
          <p:nvPr/>
        </p:nvSpPr>
        <p:spPr>
          <a:xfrm>
            <a:off x="4572000" y="4222750"/>
            <a:ext cx="284163" cy="554038"/>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 name="TextBox 10">
            <a:extLst>
              <a:ext uri="{FF2B5EF4-FFF2-40B4-BE49-F238E27FC236}">
                <a16:creationId xmlns:a16="http://schemas.microsoft.com/office/drawing/2014/main" id="{B783EA90-DCC5-4CF4-ABC4-0877BC95FFF0}"/>
              </a:ext>
            </a:extLst>
          </p:cNvPr>
          <p:cNvSpPr txBox="1"/>
          <p:nvPr/>
        </p:nvSpPr>
        <p:spPr>
          <a:xfrm>
            <a:off x="3644900" y="4868863"/>
            <a:ext cx="2311400" cy="132397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Regulated procurement rules</a:t>
            </a:r>
          </a:p>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Additional Rules</a:t>
            </a:r>
          </a:p>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Lower Level of Spend</a:t>
            </a:r>
          </a:p>
        </p:txBody>
      </p:sp>
      <p:sp>
        <p:nvSpPr>
          <p:cNvPr id="13" name="Content Placeholder 2">
            <a:extLst>
              <a:ext uri="{FF2B5EF4-FFF2-40B4-BE49-F238E27FC236}">
                <a16:creationId xmlns:a16="http://schemas.microsoft.com/office/drawing/2014/main" id="{EDDF4643-8019-40C1-B1F0-71E1573144C6}"/>
              </a:ext>
            </a:extLst>
          </p:cNvPr>
          <p:cNvSpPr txBox="1">
            <a:spLocks/>
          </p:cNvSpPr>
          <p:nvPr/>
        </p:nvSpPr>
        <p:spPr>
          <a:xfrm rot="10800000" flipV="1">
            <a:off x="611153" y="3068960"/>
            <a:ext cx="2562353" cy="889678"/>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b="0" kern="1200">
                <a:solidFill>
                  <a:schemeClr val="lt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kern="1200">
                <a:solidFill>
                  <a:schemeClr val="lt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kern="1200">
                <a:solidFill>
                  <a:schemeClr val="lt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kern="1200">
                <a:solidFill>
                  <a:schemeClr val="lt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kern="1200">
                <a:solidFill>
                  <a:schemeClr val="lt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9pPr>
          </a:lstStyle>
          <a:p>
            <a:pPr marL="0" indent="0" fontAlgn="auto">
              <a:spcAft>
                <a:spcPts val="0"/>
              </a:spcAft>
              <a:buFont typeface="Arial" panose="020B0604020202020204" pitchFamily="34" charset="0"/>
              <a:buNone/>
              <a:defRPr/>
            </a:pPr>
            <a:r>
              <a:rPr lang="en-GB" sz="2800" dirty="0">
                <a:latin typeface="Arial" panose="020B0604020202020204" pitchFamily="34" charset="0"/>
                <a:cs typeface="Arial" panose="020B0604020202020204" pitchFamily="34" charset="0"/>
              </a:rPr>
              <a:t>Local Governance</a:t>
            </a:r>
          </a:p>
          <a:p>
            <a:pPr fontAlgn="auto">
              <a:spcAft>
                <a:spcPts val="0"/>
              </a:spcAft>
              <a:defRPr/>
            </a:pPr>
            <a:endParaRPr lang="en-GB" sz="2800" dirty="0"/>
          </a:p>
          <a:p>
            <a:pPr fontAlgn="auto">
              <a:spcAft>
                <a:spcPts val="0"/>
              </a:spcAft>
              <a:defRPr/>
            </a:pPr>
            <a:endParaRPr lang="en-GB" sz="2800" dirty="0"/>
          </a:p>
        </p:txBody>
      </p:sp>
      <p:sp>
        <p:nvSpPr>
          <p:cNvPr id="14" name="Down Arrow 13">
            <a:extLst>
              <a:ext uri="{FF2B5EF4-FFF2-40B4-BE49-F238E27FC236}">
                <a16:creationId xmlns:a16="http://schemas.microsoft.com/office/drawing/2014/main" id="{A53ED928-DD81-4C66-BA68-8ED6A56E3B73}"/>
              </a:ext>
            </a:extLst>
          </p:cNvPr>
          <p:cNvSpPr/>
          <p:nvPr/>
        </p:nvSpPr>
        <p:spPr>
          <a:xfrm>
            <a:off x="7397750" y="4232275"/>
            <a:ext cx="314325" cy="549275"/>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5" name="TextBox 14">
            <a:extLst>
              <a:ext uri="{FF2B5EF4-FFF2-40B4-BE49-F238E27FC236}">
                <a16:creationId xmlns:a16="http://schemas.microsoft.com/office/drawing/2014/main" id="{3F6D64F9-B16F-4ED6-BCEF-1F476EA7FC7B}"/>
              </a:ext>
            </a:extLst>
          </p:cNvPr>
          <p:cNvSpPr txBox="1"/>
          <p:nvPr/>
        </p:nvSpPr>
        <p:spPr>
          <a:xfrm>
            <a:off x="665163" y="4868863"/>
            <a:ext cx="2311400" cy="132397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Local procurement rules</a:t>
            </a:r>
          </a:p>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E.g. 3 quotes</a:t>
            </a:r>
          </a:p>
          <a:p>
            <a:pPr marL="285750" indent="-285750">
              <a:buFont typeface="Arial" panose="020B0604020202020204" pitchFamily="34" charset="0"/>
              <a:buChar char="•"/>
              <a:defRPr/>
            </a:pPr>
            <a:r>
              <a:rPr lang="en-GB" sz="1600" dirty="0">
                <a:latin typeface="Arial" panose="020B0604020202020204" pitchFamily="34" charset="0"/>
                <a:cs typeface="Arial" panose="020B0604020202020204" pitchFamily="34" charset="0"/>
              </a:rPr>
              <a:t>E.g. call off from framework</a:t>
            </a:r>
          </a:p>
        </p:txBody>
      </p:sp>
      <p:sp>
        <p:nvSpPr>
          <p:cNvPr id="6" name="TextBox 5">
            <a:extLst>
              <a:ext uri="{FF2B5EF4-FFF2-40B4-BE49-F238E27FC236}">
                <a16:creationId xmlns:a16="http://schemas.microsoft.com/office/drawing/2014/main" id="{7BEFFB5F-8686-4912-9A38-BAE58AE2FB76}"/>
              </a:ext>
            </a:extLst>
          </p:cNvPr>
          <p:cNvSpPr txBox="1"/>
          <p:nvPr/>
        </p:nvSpPr>
        <p:spPr>
          <a:xfrm>
            <a:off x="708025" y="1557338"/>
            <a:ext cx="2311400" cy="120015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en-GB" b="1" dirty="0">
                <a:latin typeface="Arial" panose="020B0604020202020204" pitchFamily="34" charset="0"/>
                <a:cs typeface="Arial" panose="020B0604020202020204" pitchFamily="34" charset="0"/>
              </a:rPr>
              <a:t>Goods /Services </a:t>
            </a:r>
          </a:p>
          <a:p>
            <a:pPr>
              <a:defRPr/>
            </a:pPr>
            <a:r>
              <a:rPr lang="en-GB" dirty="0">
                <a:latin typeface="Arial" panose="020B0604020202020204" pitchFamily="34" charset="0"/>
                <a:cs typeface="Arial" panose="020B0604020202020204" pitchFamily="34" charset="0"/>
              </a:rPr>
              <a:t>&lt;£50k</a:t>
            </a:r>
          </a:p>
          <a:p>
            <a:pPr>
              <a:defRPr/>
            </a:pPr>
            <a:r>
              <a:rPr lang="en-GB" b="1" dirty="0">
                <a:latin typeface="Arial" panose="020B0604020202020204" pitchFamily="34" charset="0"/>
                <a:cs typeface="Arial" panose="020B0604020202020204" pitchFamily="34" charset="0"/>
              </a:rPr>
              <a:t>Works </a:t>
            </a:r>
          </a:p>
          <a:p>
            <a:pPr>
              <a:defRPr/>
            </a:pPr>
            <a:r>
              <a:rPr lang="en-GB" dirty="0">
                <a:latin typeface="Arial" panose="020B0604020202020204" pitchFamily="34" charset="0"/>
                <a:cs typeface="Arial" panose="020B0604020202020204" pitchFamily="34" charset="0"/>
              </a:rPr>
              <a:t>&lt;£2m</a:t>
            </a:r>
          </a:p>
        </p:txBody>
      </p:sp>
      <p:sp>
        <p:nvSpPr>
          <p:cNvPr id="16" name="TextBox 15">
            <a:extLst>
              <a:ext uri="{FF2B5EF4-FFF2-40B4-BE49-F238E27FC236}">
                <a16:creationId xmlns:a16="http://schemas.microsoft.com/office/drawing/2014/main" id="{FFE83D1B-77B7-4C81-96D0-EDCFBB2D4631}"/>
              </a:ext>
            </a:extLst>
          </p:cNvPr>
          <p:cNvSpPr txBox="1"/>
          <p:nvPr/>
        </p:nvSpPr>
        <p:spPr>
          <a:xfrm>
            <a:off x="6567488" y="1557338"/>
            <a:ext cx="2130425" cy="120015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en-GB" b="1" dirty="0">
                <a:latin typeface="Arial" panose="020B0604020202020204" pitchFamily="34" charset="0"/>
                <a:cs typeface="Arial" panose="020B0604020202020204" pitchFamily="34" charset="0"/>
              </a:rPr>
              <a:t>Goods /Services </a:t>
            </a:r>
          </a:p>
          <a:p>
            <a:pPr>
              <a:defRPr/>
            </a:pPr>
            <a:r>
              <a:rPr lang="en-GB" dirty="0">
                <a:latin typeface="Arial" panose="020B0604020202020204" pitchFamily="34" charset="0"/>
                <a:cs typeface="Arial" panose="020B0604020202020204" pitchFamily="34" charset="0"/>
              </a:rPr>
              <a:t>&gt;£173k</a:t>
            </a:r>
          </a:p>
          <a:p>
            <a:pPr>
              <a:defRPr/>
            </a:pPr>
            <a:r>
              <a:rPr lang="en-GB" b="1" dirty="0">
                <a:latin typeface="Arial" panose="020B0604020202020204" pitchFamily="34" charset="0"/>
                <a:cs typeface="Arial" panose="020B0604020202020204" pitchFamily="34" charset="0"/>
              </a:rPr>
              <a:t>Works </a:t>
            </a:r>
          </a:p>
          <a:p>
            <a:pPr>
              <a:defRPr/>
            </a:pPr>
            <a:r>
              <a:rPr lang="en-GB" dirty="0">
                <a:latin typeface="Arial" panose="020B0604020202020204" pitchFamily="34" charset="0"/>
                <a:cs typeface="Arial" panose="020B0604020202020204" pitchFamily="34" charset="0"/>
              </a:rPr>
              <a:t>&gt;£4.5m</a:t>
            </a:r>
          </a:p>
        </p:txBody>
      </p:sp>
      <p:sp>
        <p:nvSpPr>
          <p:cNvPr id="17" name="TextBox 16">
            <a:extLst>
              <a:ext uri="{FF2B5EF4-FFF2-40B4-BE49-F238E27FC236}">
                <a16:creationId xmlns:a16="http://schemas.microsoft.com/office/drawing/2014/main" id="{25C09E4B-CE62-4D4D-963A-457AAFE2DEFD}"/>
              </a:ext>
            </a:extLst>
          </p:cNvPr>
          <p:cNvSpPr txBox="1"/>
          <p:nvPr/>
        </p:nvSpPr>
        <p:spPr>
          <a:xfrm>
            <a:off x="3514725" y="1577975"/>
            <a:ext cx="2311400" cy="120015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en-GB" b="1" dirty="0">
                <a:latin typeface="Arial" panose="020B0604020202020204" pitchFamily="34" charset="0"/>
                <a:cs typeface="Arial" panose="020B0604020202020204" pitchFamily="34" charset="0"/>
              </a:rPr>
              <a:t>Goods /Services </a:t>
            </a:r>
          </a:p>
          <a:p>
            <a:pPr>
              <a:defRPr/>
            </a:pPr>
            <a:r>
              <a:rPr lang="en-GB" dirty="0">
                <a:latin typeface="Arial" panose="020B0604020202020204" pitchFamily="34" charset="0"/>
                <a:cs typeface="Arial" panose="020B0604020202020204" pitchFamily="34" charset="0"/>
              </a:rPr>
              <a:t>£50k to £173K</a:t>
            </a:r>
          </a:p>
          <a:p>
            <a:pPr>
              <a:defRPr/>
            </a:pPr>
            <a:r>
              <a:rPr lang="en-GB" b="1" dirty="0">
                <a:latin typeface="Arial" panose="020B0604020202020204" pitchFamily="34" charset="0"/>
                <a:cs typeface="Arial" panose="020B0604020202020204" pitchFamily="34" charset="0"/>
              </a:rPr>
              <a:t>Works </a:t>
            </a:r>
          </a:p>
          <a:p>
            <a:pPr>
              <a:defRPr/>
            </a:pPr>
            <a:r>
              <a:rPr lang="en-GB" dirty="0">
                <a:latin typeface="Arial" panose="020B0604020202020204" pitchFamily="34" charset="0"/>
                <a:cs typeface="Arial" panose="020B0604020202020204" pitchFamily="34" charset="0"/>
              </a:rPr>
              <a:t>£2m to £4.5m</a:t>
            </a:r>
          </a:p>
        </p:txBody>
      </p:sp>
      <p:sp>
        <p:nvSpPr>
          <p:cNvPr id="19" name="TextBox 18">
            <a:extLst>
              <a:ext uri="{FF2B5EF4-FFF2-40B4-BE49-F238E27FC236}">
                <a16:creationId xmlns:a16="http://schemas.microsoft.com/office/drawing/2014/main" id="{D41F401C-2A62-427B-97B1-E9ABE0A9826C}"/>
              </a:ext>
            </a:extLst>
          </p:cNvPr>
          <p:cNvSpPr txBox="1"/>
          <p:nvPr/>
        </p:nvSpPr>
        <p:spPr>
          <a:xfrm>
            <a:off x="704850" y="1006475"/>
            <a:ext cx="7993063" cy="369888"/>
          </a:xfrm>
          <a:prstGeom prst="rect">
            <a:avLst/>
          </a:prstGeom>
        </p:spPr>
        <p:style>
          <a:lnRef idx="2">
            <a:schemeClr val="dk1">
              <a:shade val="50000"/>
            </a:schemeClr>
          </a:lnRef>
          <a:fillRef idx="1">
            <a:schemeClr val="dk1"/>
          </a:fillRef>
          <a:effectRef idx="0">
            <a:schemeClr val="dk1"/>
          </a:effectRef>
          <a:fontRef idx="minor">
            <a:schemeClr val="lt1"/>
          </a:fontRef>
        </p:style>
        <p:txBody>
          <a:bodyPr>
            <a:spAutoFit/>
          </a:bodyPr>
          <a:lstStyle/>
          <a:p>
            <a:pPr algn="ctr">
              <a:defRPr/>
            </a:pPr>
            <a:r>
              <a:rPr lang="en-GB" b="1" dirty="0">
                <a:latin typeface="Arial" panose="020B0604020202020204" pitchFamily="34" charset="0"/>
                <a:cs typeface="Arial" panose="020B0604020202020204" pitchFamily="34" charset="0"/>
              </a:rPr>
              <a:t>All governed by EU Principles</a:t>
            </a:r>
          </a:p>
        </p:txBody>
      </p:sp>
      <p:sp>
        <p:nvSpPr>
          <p:cNvPr id="20" name="Down Arrow 19">
            <a:extLst>
              <a:ext uri="{FF2B5EF4-FFF2-40B4-BE49-F238E27FC236}">
                <a16:creationId xmlns:a16="http://schemas.microsoft.com/office/drawing/2014/main" id="{6100969F-03A5-4CCC-A17C-18FA7DA9D9EE}"/>
              </a:ext>
            </a:extLst>
          </p:cNvPr>
          <p:cNvSpPr/>
          <p:nvPr/>
        </p:nvSpPr>
        <p:spPr>
          <a:xfrm>
            <a:off x="1549400" y="4225925"/>
            <a:ext cx="314325" cy="555625"/>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pic>
        <p:nvPicPr>
          <p:cNvPr id="16406" name="Picture 17">
            <a:extLst>
              <a:ext uri="{FF2B5EF4-FFF2-40B4-BE49-F238E27FC236}">
                <a16:creationId xmlns:a16="http://schemas.microsoft.com/office/drawing/2014/main" id="{AB5C50AE-E6C2-4A96-AE87-726B1F9FF3F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39063" y="169863"/>
            <a:ext cx="792162" cy="814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7" name="Picture 4" descr="C:\Users\apuc144\Pictures\SG 2.png">
            <a:extLst>
              <a:ext uri="{FF2B5EF4-FFF2-40B4-BE49-F238E27FC236}">
                <a16:creationId xmlns:a16="http://schemas.microsoft.com/office/drawing/2014/main" id="{137CFF19-4EBB-46E5-B637-5FCCD02837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46900" y="169863"/>
            <a:ext cx="792163"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8" name="Picture 5">
            <a:extLst>
              <a:ext uri="{FF2B5EF4-FFF2-40B4-BE49-F238E27FC236}">
                <a16:creationId xmlns:a16="http://schemas.microsoft.com/office/drawing/2014/main" id="{D8ABBB99-AB76-45F7-AE9E-E2BD18149A3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37275" y="146050"/>
            <a:ext cx="76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Content Placeholder 2">
            <a:extLst>
              <a:ext uri="{FF2B5EF4-FFF2-40B4-BE49-F238E27FC236}">
                <a16:creationId xmlns:a16="http://schemas.microsoft.com/office/drawing/2014/main" id="{F5F8D85A-E16A-4BEB-B94A-C5E606BF792F}"/>
              </a:ext>
            </a:extLst>
          </p:cNvPr>
          <p:cNvSpPr txBox="1">
            <a:spLocks/>
          </p:cNvSpPr>
          <p:nvPr/>
        </p:nvSpPr>
        <p:spPr>
          <a:xfrm rot="10800000" flipV="1">
            <a:off x="4795768" y="2988813"/>
            <a:ext cx="1380154" cy="1191851"/>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b="0" kern="1200">
                <a:solidFill>
                  <a:schemeClr val="lt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kern="1200">
                <a:solidFill>
                  <a:schemeClr val="lt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kern="1200">
                <a:solidFill>
                  <a:schemeClr val="lt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kern="1200">
                <a:solidFill>
                  <a:schemeClr val="lt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kern="1200">
                <a:solidFill>
                  <a:schemeClr val="lt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lt1"/>
                </a:solidFill>
                <a:latin typeface="+mn-lt"/>
                <a:ea typeface="+mn-ea"/>
                <a:cs typeface="+mn-cs"/>
              </a:defRPr>
            </a:lvl9pPr>
          </a:lstStyle>
          <a:p>
            <a:pPr marL="0" indent="0" fontAlgn="auto">
              <a:spcAft>
                <a:spcPts val="0"/>
              </a:spcAft>
              <a:buFont typeface="Arial" panose="020B0604020202020204" pitchFamily="34" charset="0"/>
              <a:buNone/>
              <a:defRPr/>
            </a:pPr>
            <a:r>
              <a:rPr lang="en-GB" sz="1600" dirty="0">
                <a:latin typeface="Arial" panose="020B0604020202020204" pitchFamily="34" charset="0"/>
                <a:cs typeface="Arial" panose="020B0604020202020204" pitchFamily="34" charset="0"/>
              </a:rPr>
              <a:t>Procurement (Scotland)  Regulations 2016</a:t>
            </a:r>
          </a:p>
          <a:p>
            <a:pPr fontAlgn="auto">
              <a:spcAft>
                <a:spcPts val="0"/>
              </a:spcAft>
              <a:defRPr/>
            </a:pPr>
            <a:endParaRPr lang="en-GB" sz="2800" dirty="0"/>
          </a:p>
          <a:p>
            <a:pPr fontAlgn="auto">
              <a:spcAft>
                <a:spcPts val="0"/>
              </a:spcAft>
              <a:defRPr/>
            </a:pP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additive="base">
                                        <p:cTn id="12" dur="500" fill="hold"/>
                                        <p:tgtEl>
                                          <p:spTgt spid="20"/>
                                        </p:tgtEl>
                                        <p:attrNameLst>
                                          <p:attrName>ppt_x</p:attrName>
                                        </p:attrNameLst>
                                      </p:cBhvr>
                                      <p:tavLst>
                                        <p:tav tm="0">
                                          <p:val>
                                            <p:strVal val="#ppt_x"/>
                                          </p:val>
                                        </p:tav>
                                        <p:tav tm="100000">
                                          <p:val>
                                            <p:strVal val="#ppt_x"/>
                                          </p:val>
                                        </p:tav>
                                      </p:tavLst>
                                    </p:anim>
                                    <p:anim calcmode="lin" valueType="num">
                                      <p:cBhvr additive="base">
                                        <p:cTn id="13" dur="500" fill="hold"/>
                                        <p:tgtEl>
                                          <p:spTgt spid="20"/>
                                        </p:tgtEl>
                                        <p:attrNameLst>
                                          <p:attrName>ppt_y</p:attrName>
                                        </p:attrNameLst>
                                      </p:cBhvr>
                                      <p:tavLst>
                                        <p:tav tm="0">
                                          <p:val>
                                            <p:strVal val="0-#ppt_h/2"/>
                                          </p:val>
                                        </p:tav>
                                        <p:tav tm="100000">
                                          <p:val>
                                            <p:strVal val="#ppt_y"/>
                                          </p:val>
                                        </p:tav>
                                      </p:tavLst>
                                    </p:anim>
                                  </p:childTnLst>
                                </p:cTn>
                              </p:par>
                              <p:par>
                                <p:cTn id="14" presetID="2" presetClass="entr" presetSubtype="1"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additive="base">
                                        <p:cTn id="16" dur="500" fill="hold"/>
                                        <p:tgtEl>
                                          <p:spTgt spid="15"/>
                                        </p:tgtEl>
                                        <p:attrNameLst>
                                          <p:attrName>ppt_x</p:attrName>
                                        </p:attrNameLst>
                                      </p:cBhvr>
                                      <p:tavLst>
                                        <p:tav tm="0">
                                          <p:val>
                                            <p:strVal val="#ppt_x"/>
                                          </p:val>
                                        </p:tav>
                                        <p:tav tm="100000">
                                          <p:val>
                                            <p:strVal val="#ppt_x"/>
                                          </p:val>
                                        </p:tav>
                                      </p:tavLst>
                                    </p:anim>
                                    <p:anim calcmode="lin" valueType="num">
                                      <p:cBhvr additive="base">
                                        <p:cTn id="17" dur="500" fill="hold"/>
                                        <p:tgtEl>
                                          <p:spTgt spid="15"/>
                                        </p:tgtEl>
                                        <p:attrNameLst>
                                          <p:attrName>ppt_y</p:attrName>
                                        </p:attrNameLst>
                                      </p:cBhvr>
                                      <p:tavLst>
                                        <p:tav tm="0">
                                          <p:val>
                                            <p:strVal val="0-#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1"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0-#ppt_h/2"/>
                                          </p:val>
                                        </p:tav>
                                        <p:tav tm="100000">
                                          <p:val>
                                            <p:strVal val="#ppt_y"/>
                                          </p:val>
                                        </p:tav>
                                      </p:tavLst>
                                    </p:anim>
                                  </p:childTnLst>
                                </p:cTn>
                              </p:par>
                              <p:par>
                                <p:cTn id="24" presetID="2" presetClass="entr" presetSubtype="1"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additive="base">
                                        <p:cTn id="26" dur="500" fill="hold"/>
                                        <p:tgtEl>
                                          <p:spTgt spid="11"/>
                                        </p:tgtEl>
                                        <p:attrNameLst>
                                          <p:attrName>ppt_x</p:attrName>
                                        </p:attrNameLst>
                                      </p:cBhvr>
                                      <p:tavLst>
                                        <p:tav tm="0">
                                          <p:val>
                                            <p:strVal val="#ppt_x"/>
                                          </p:val>
                                        </p:tav>
                                        <p:tav tm="100000">
                                          <p:val>
                                            <p:strVal val="#ppt_x"/>
                                          </p:val>
                                        </p:tav>
                                      </p:tavLst>
                                    </p:anim>
                                    <p:anim calcmode="lin" valueType="num">
                                      <p:cBhvr additive="base">
                                        <p:cTn id="27"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0-#ppt_h/2"/>
                                          </p:val>
                                        </p:tav>
                                        <p:tav tm="100000">
                                          <p:val>
                                            <p:strVal val="#ppt_y"/>
                                          </p:val>
                                        </p:tav>
                                      </p:tavLst>
                                    </p:anim>
                                  </p:childTnLst>
                                </p:cTn>
                              </p:par>
                              <p:par>
                                <p:cTn id="34" presetID="2" presetClass="entr" presetSubtype="1"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 calcmode="lin" valueType="num">
                                      <p:cBhvr additive="base">
                                        <p:cTn id="36" dur="500" fill="hold"/>
                                        <p:tgtEl>
                                          <p:spTgt spid="8"/>
                                        </p:tgtEl>
                                        <p:attrNameLst>
                                          <p:attrName>ppt_x</p:attrName>
                                        </p:attrNameLst>
                                      </p:cBhvr>
                                      <p:tavLst>
                                        <p:tav tm="0">
                                          <p:val>
                                            <p:strVal val="#ppt_x"/>
                                          </p:val>
                                        </p:tav>
                                        <p:tav tm="100000">
                                          <p:val>
                                            <p:strVal val="#ppt_x"/>
                                          </p:val>
                                        </p:tav>
                                      </p:tavLst>
                                    </p:anim>
                                    <p:anim calcmode="lin" valueType="num">
                                      <p:cBhvr additive="base">
                                        <p:cTn id="37"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14" grpId="0" animBg="1"/>
      <p:bldP spid="15" grpId="0" animBg="1"/>
      <p:bldP spid="19"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8BAEE49-E8F7-40F9-9BBC-645E415B41E9}"/>
              </a:ext>
            </a:extLst>
          </p:cNvPr>
          <p:cNvSpPr>
            <a:spLocks noGrp="1"/>
          </p:cNvSpPr>
          <p:nvPr>
            <p:ph type="title"/>
          </p:nvPr>
        </p:nvSpPr>
        <p:spPr/>
        <p:txBody>
          <a:bodyPr/>
          <a:lstStyle/>
          <a:p>
            <a:r>
              <a:rPr lang="en-GB" altLang="en-US" sz="4000">
                <a:latin typeface="Arial" panose="020B0604020202020204" pitchFamily="34" charset="0"/>
                <a:cs typeface="Arial" panose="020B0604020202020204" pitchFamily="34" charset="0"/>
              </a:rPr>
              <a:t>Non Compliance Procurement Risks</a:t>
            </a:r>
          </a:p>
        </p:txBody>
      </p:sp>
      <p:sp>
        <p:nvSpPr>
          <p:cNvPr id="3" name="Content Placeholder 2">
            <a:extLst>
              <a:ext uri="{FF2B5EF4-FFF2-40B4-BE49-F238E27FC236}">
                <a16:creationId xmlns:a16="http://schemas.microsoft.com/office/drawing/2014/main" id="{1780D014-B1C8-4E83-94C2-88556338E094}"/>
              </a:ext>
            </a:extLst>
          </p:cNvPr>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defRPr/>
            </a:pPr>
            <a:r>
              <a:rPr lang="en-GB" sz="2400" dirty="0">
                <a:latin typeface="Arial" panose="020B0604020202020204" pitchFamily="34" charset="0"/>
                <a:cs typeface="Arial" panose="020B0604020202020204" pitchFamily="34" charset="0"/>
              </a:rPr>
              <a:t>Litigation, Damages and Fines </a:t>
            </a:r>
          </a:p>
          <a:p>
            <a:pPr>
              <a:defRPr/>
            </a:pPr>
            <a:endParaRPr lang="en-GB" sz="2400" dirty="0">
              <a:latin typeface="Arial" panose="020B0604020202020204" pitchFamily="34" charset="0"/>
              <a:cs typeface="Arial" panose="020B0604020202020204" pitchFamily="34" charset="0"/>
            </a:endParaRPr>
          </a:p>
          <a:p>
            <a:pPr>
              <a:defRPr/>
            </a:pPr>
            <a:r>
              <a:rPr lang="en-GB" sz="2400" dirty="0">
                <a:latin typeface="Arial" panose="020B0604020202020204" pitchFamily="34" charset="0"/>
                <a:cs typeface="Arial" panose="020B0604020202020204" pitchFamily="34" charset="0"/>
              </a:rPr>
              <a:t>Claw back of funding</a:t>
            </a:r>
          </a:p>
          <a:p>
            <a:pPr>
              <a:defRPr/>
            </a:pPr>
            <a:endParaRPr lang="en-GB" sz="2400" dirty="0">
              <a:latin typeface="Arial" panose="020B0604020202020204" pitchFamily="34" charset="0"/>
              <a:cs typeface="Arial" panose="020B0604020202020204" pitchFamily="34" charset="0"/>
            </a:endParaRPr>
          </a:p>
          <a:p>
            <a:pPr>
              <a:defRPr/>
            </a:pPr>
            <a:r>
              <a:rPr lang="en-GB" sz="2400" dirty="0">
                <a:latin typeface="Arial" panose="020B0604020202020204" pitchFamily="34" charset="0"/>
                <a:cs typeface="Arial" panose="020B0604020202020204" pitchFamily="34" charset="0"/>
              </a:rPr>
              <a:t>Potential Criminal Charges</a:t>
            </a:r>
          </a:p>
          <a:p>
            <a:pPr>
              <a:defRPr/>
            </a:pPr>
            <a:endParaRPr lang="en-GB" sz="2400" dirty="0">
              <a:latin typeface="Arial" panose="020B0604020202020204" pitchFamily="34" charset="0"/>
              <a:cs typeface="Arial" panose="020B0604020202020204" pitchFamily="34" charset="0"/>
            </a:endParaRPr>
          </a:p>
          <a:p>
            <a:pPr>
              <a:defRPr/>
            </a:pPr>
            <a:r>
              <a:rPr lang="en-GB" sz="2400" dirty="0">
                <a:latin typeface="Arial" panose="020B0604020202020204" pitchFamily="34" charset="0"/>
                <a:cs typeface="Arial" panose="020B0604020202020204" pitchFamily="34" charset="0"/>
              </a:rPr>
              <a:t>Costly Delays</a:t>
            </a:r>
          </a:p>
          <a:p>
            <a:pPr>
              <a:defRPr/>
            </a:pPr>
            <a:endParaRPr lang="en-GB" sz="2400" dirty="0">
              <a:latin typeface="Arial" panose="020B0604020202020204" pitchFamily="34" charset="0"/>
              <a:cs typeface="Arial" panose="020B0604020202020204" pitchFamily="34" charset="0"/>
            </a:endParaRPr>
          </a:p>
          <a:p>
            <a:pPr>
              <a:defRPr/>
            </a:pPr>
            <a:r>
              <a:rPr lang="en-GB" sz="2400" dirty="0">
                <a:latin typeface="Arial" panose="020B0604020202020204" pitchFamily="34" charset="0"/>
                <a:cs typeface="Arial" panose="020B0604020202020204" pitchFamily="34" charset="0"/>
              </a:rPr>
              <a:t>Reputational Damage</a:t>
            </a:r>
          </a:p>
          <a:p>
            <a:pPr>
              <a:defRPr/>
            </a:pPr>
            <a:endParaRPr lang="en-GB" sz="2400" dirty="0">
              <a:latin typeface="Arial" panose="020B0604020202020204" pitchFamily="34" charset="0"/>
              <a:cs typeface="Arial" panose="020B0604020202020204" pitchFamily="34" charset="0"/>
            </a:endParaRPr>
          </a:p>
          <a:p>
            <a:pPr>
              <a:defRPr/>
            </a:pPr>
            <a:r>
              <a:rPr lang="en-GB" sz="2400" dirty="0">
                <a:latin typeface="Arial" panose="020B0604020202020204" pitchFamily="34" charset="0"/>
                <a:cs typeface="Arial" panose="020B0604020202020204" pitchFamily="34" charset="0"/>
              </a:rPr>
              <a:t>Loss of Value, Lost Opportunities, and Resource Impacts</a:t>
            </a:r>
          </a:p>
        </p:txBody>
      </p:sp>
      <p:sp>
        <p:nvSpPr>
          <p:cNvPr id="18436" name="Slide Number Placeholder 4">
            <a:extLst>
              <a:ext uri="{FF2B5EF4-FFF2-40B4-BE49-F238E27FC236}">
                <a16:creationId xmlns:a16="http://schemas.microsoft.com/office/drawing/2014/main" id="{4D7BC6B2-7F21-4BD7-BA13-9871519C28E5}"/>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CC75AD4-13B8-466B-8230-389C670F70D4}" type="slidenum">
              <a:rPr lang="en-GB" altLang="en-US" sz="1200" smtClean="0">
                <a:solidFill>
                  <a:srgbClr val="898989"/>
                </a:solidFill>
              </a:rPr>
              <a:pPr>
                <a:spcBef>
                  <a:spcPct val="0"/>
                </a:spcBef>
                <a:buFontTx/>
                <a:buNone/>
              </a:pPr>
              <a:t>8</a:t>
            </a:fld>
            <a:endParaRPr lang="en-GB" altLang="en-US" sz="120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97805CD2-C75B-4F9E-BE6C-50DD47AEE7CC}"/>
              </a:ext>
            </a:extLst>
          </p:cNvPr>
          <p:cNvSpPr>
            <a:spLocks noGrp="1"/>
          </p:cNvSpPr>
          <p:nvPr>
            <p:ph type="title"/>
          </p:nvPr>
        </p:nvSpPr>
        <p:spPr/>
        <p:txBody>
          <a:bodyPr/>
          <a:lstStyle/>
          <a:p>
            <a:r>
              <a:rPr lang="en-GB" altLang="en-US" sz="4000">
                <a:latin typeface="Arial" panose="020B0604020202020204" pitchFamily="34" charset="0"/>
                <a:cs typeface="Arial" panose="020B0604020202020204" pitchFamily="34" charset="0"/>
              </a:rPr>
              <a:t>The Value of your Requirement</a:t>
            </a:r>
          </a:p>
        </p:txBody>
      </p:sp>
      <p:sp>
        <p:nvSpPr>
          <p:cNvPr id="20483" name="Content Placeholder 2">
            <a:extLst>
              <a:ext uri="{FF2B5EF4-FFF2-40B4-BE49-F238E27FC236}">
                <a16:creationId xmlns:a16="http://schemas.microsoft.com/office/drawing/2014/main" id="{D6DEEEB7-D8FF-44BE-87EF-7E9EBDB88D2B}"/>
              </a:ext>
            </a:extLst>
          </p:cNvPr>
          <p:cNvSpPr>
            <a:spLocks noGrp="1"/>
          </p:cNvSpPr>
          <p:nvPr>
            <p:ph idx="1"/>
          </p:nvPr>
        </p:nvSpPr>
        <p:spPr/>
        <p:txBody>
          <a:bodyPr/>
          <a:lstStyle/>
          <a:p>
            <a:pPr marL="0" indent="0">
              <a:buFont typeface="Arial" panose="020B0604020202020204" pitchFamily="34" charset="0"/>
              <a:buNone/>
              <a:defRPr/>
            </a:pPr>
            <a:r>
              <a:rPr lang="en-GB" altLang="en-US" dirty="0">
                <a:latin typeface="Arial" panose="020B0604020202020204" pitchFamily="34" charset="0"/>
                <a:cs typeface="Arial" panose="020B0604020202020204" pitchFamily="34" charset="0"/>
              </a:rPr>
              <a:t>Important information is contained within Regulation 6 of the Public Contracts (Scotland) Regulations 2015 for estimating budgets, and completing new supplier request forms. </a:t>
            </a:r>
          </a:p>
          <a:p>
            <a:pPr marL="0" indent="0">
              <a:buFont typeface="Arial" panose="020B0604020202020204" pitchFamily="34" charset="0"/>
              <a:buNone/>
              <a:defRPr/>
            </a:pPr>
            <a:r>
              <a:rPr lang="en-GB" altLang="en-US" dirty="0">
                <a:latin typeface="Arial" panose="020B0604020202020204" pitchFamily="34" charset="0"/>
                <a:cs typeface="Arial" panose="020B0604020202020204" pitchFamily="34" charset="0"/>
              </a:rPr>
              <a:t>The full regulation applies however, the points on the next slide are particularly relevant for the University.</a:t>
            </a:r>
          </a:p>
          <a:p>
            <a:pPr marL="0" indent="0">
              <a:buFont typeface="Arial" panose="020B0604020202020204" pitchFamily="34" charset="0"/>
              <a:buNone/>
              <a:defRPr/>
            </a:pPr>
            <a:endParaRPr lang="en-GB" altLang="en-US" sz="1000" dirty="0">
              <a:latin typeface="Arial" panose="020B0604020202020204" pitchFamily="34" charset="0"/>
              <a:cs typeface="Arial" panose="020B0604020202020204" pitchFamily="34" charset="0"/>
            </a:endParaRPr>
          </a:p>
          <a:p>
            <a:pPr>
              <a:defRPr/>
            </a:pPr>
            <a:endParaRPr lang="en-GB"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3165</TotalTime>
  <Words>6237</Words>
  <Application>Microsoft Office PowerPoint</Application>
  <PresentationFormat>On-screen Show (4:3)</PresentationFormat>
  <Paragraphs>1564</Paragraphs>
  <Slides>37</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Courier New</vt:lpstr>
      <vt:lpstr>Helvetica</vt:lpstr>
      <vt:lpstr>Verdana</vt:lpstr>
      <vt:lpstr>Wingdings</vt:lpstr>
      <vt:lpstr>Office Theme</vt:lpstr>
      <vt:lpstr>PowerPoint Presentation</vt:lpstr>
      <vt:lpstr>PowerPoint Presentation</vt:lpstr>
      <vt:lpstr>What We Will Cover </vt:lpstr>
      <vt:lpstr> Legislation and Guidance</vt:lpstr>
      <vt:lpstr>PowerPoint Presentation</vt:lpstr>
      <vt:lpstr>Scottish Procurement Context</vt:lpstr>
      <vt:lpstr>Summary</vt:lpstr>
      <vt:lpstr>Non Compliance Procurement Risks</vt:lpstr>
      <vt:lpstr>The Value of your Requirement</vt:lpstr>
      <vt:lpstr>Some relevant points from Reg 6</vt:lpstr>
      <vt:lpstr>Estimating The value of a requirement</vt:lpstr>
      <vt:lpstr>Frameworks </vt:lpstr>
      <vt:lpstr>Goods and Services Process</vt:lpstr>
      <vt:lpstr>Works Process</vt:lpstr>
      <vt:lpstr>Who Tenders Contracts?</vt:lpstr>
      <vt:lpstr>Terminology </vt:lpstr>
      <vt:lpstr>The process  What does Procurement Do?</vt:lpstr>
      <vt:lpstr> Where does the Stakeholder come in? </vt:lpstr>
      <vt:lpstr>Specification</vt:lpstr>
      <vt:lpstr>Technical Specifications </vt:lpstr>
      <vt:lpstr>Stakeholder and Procurement Roles</vt:lpstr>
      <vt:lpstr>Open Procedure</vt:lpstr>
      <vt:lpstr>Restricted Procedure</vt:lpstr>
      <vt:lpstr>Procedures with Negotiation/Flexibility</vt:lpstr>
      <vt:lpstr>Awarding Without Competition</vt:lpstr>
      <vt:lpstr>Awarding Without Competition (2)</vt:lpstr>
      <vt:lpstr>Awarding Without Competition (3)</vt:lpstr>
      <vt:lpstr>Research Services Exemption</vt:lpstr>
      <vt:lpstr>Contract Notices</vt:lpstr>
      <vt:lpstr>What does this mean in practice?</vt:lpstr>
      <vt:lpstr>What does this mean in practice?(2)</vt:lpstr>
      <vt:lpstr>Award Notices and Notification</vt:lpstr>
      <vt:lpstr>Community Benefits</vt:lpstr>
      <vt:lpstr>Setting up Suppliers</vt:lpstr>
      <vt:lpstr>No PO No Payment</vt:lpstr>
      <vt:lpstr>Request For Payment  (RFP)</vt:lpstr>
      <vt:lpstr>PowerPoint Presentation</vt:lpstr>
    </vt:vector>
  </TitlesOfParts>
  <Company>Renfrewshire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Fiona Hughes</dc:creator>
  <cp:lastModifiedBy>Derek McLean</cp:lastModifiedBy>
  <cp:revision>210</cp:revision>
  <dcterms:created xsi:type="dcterms:W3CDTF">2016-03-22T16:59:48Z</dcterms:created>
  <dcterms:modified xsi:type="dcterms:W3CDTF">2026-01-13T16:09:41Z</dcterms:modified>
</cp:coreProperties>
</file>