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1"/>
  </p:sldMasterIdLst>
  <p:notesMasterIdLst>
    <p:notesMasterId r:id="rId20"/>
  </p:notesMasterIdLst>
  <p:handoutMasterIdLst>
    <p:handoutMasterId r:id="rId21"/>
  </p:handoutMasterIdLst>
  <p:sldIdLst>
    <p:sldId id="286" r:id="rId2"/>
    <p:sldId id="434" r:id="rId3"/>
    <p:sldId id="313" r:id="rId4"/>
    <p:sldId id="438" r:id="rId5"/>
    <p:sldId id="426" r:id="rId6"/>
    <p:sldId id="400" r:id="rId7"/>
    <p:sldId id="401" r:id="rId8"/>
    <p:sldId id="441" r:id="rId9"/>
    <p:sldId id="433" r:id="rId10"/>
    <p:sldId id="428" r:id="rId11"/>
    <p:sldId id="442" r:id="rId12"/>
    <p:sldId id="443" r:id="rId13"/>
    <p:sldId id="440" r:id="rId14"/>
    <p:sldId id="444" r:id="rId15"/>
    <p:sldId id="417" r:id="rId16"/>
    <p:sldId id="424" r:id="rId17"/>
    <p:sldId id="422" r:id="rId18"/>
    <p:sldId id="431" r:id="rId19"/>
  </p:sldIdLst>
  <p:sldSz cx="12192000" cy="6858000"/>
  <p:notesSz cx="6858000" cy="9144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286"/>
            <p14:sldId id="434"/>
            <p14:sldId id="313"/>
            <p14:sldId id="438"/>
            <p14:sldId id="426"/>
            <p14:sldId id="400"/>
            <p14:sldId id="401"/>
            <p14:sldId id="441"/>
            <p14:sldId id="433"/>
            <p14:sldId id="428"/>
            <p14:sldId id="442"/>
            <p14:sldId id="443"/>
            <p14:sldId id="440"/>
            <p14:sldId id="444"/>
            <p14:sldId id="417"/>
            <p14:sldId id="424"/>
            <p14:sldId id="422"/>
            <p14:sldId id="43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92240"/>
    <a:srgbClr val="000000"/>
    <a:srgbClr val="F8F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8" autoAdjust="0"/>
    <p:restoredTop sz="65182" autoAdjust="0"/>
  </p:normalViewPr>
  <p:slideViewPr>
    <p:cSldViewPr snapToGrid="0" snapToObjects="1">
      <p:cViewPr varScale="1">
        <p:scale>
          <a:sx n="43" d="100"/>
          <a:sy n="43" d="100"/>
        </p:scale>
        <p:origin x="1760"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32" d="100"/>
          <a:sy n="132" d="100"/>
        </p:scale>
        <p:origin x="5344" y="1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0EBAF-D955-C443-AB02-2BCBC7797572}" type="datetimeFigureOut">
              <a:rPr lang="en-US" smtClean="0"/>
              <a:t>9/11/2020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E1DC8B-0A09-DC4E-ABCE-FAAA12F0302B}" type="slidenum">
              <a:rPr lang="en-US" smtClean="0"/>
              <a:t>‹#›</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A641A-FC50-3840-A830-42D90553FE8C}" type="datetimeFigureOut">
              <a:rPr lang="en-US" smtClean="0"/>
              <a:t>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96355-3DDC-9949-861F-AD0908BFCC23}" type="slidenum">
              <a:rPr lang="en-US" smtClean="0"/>
              <a:t>‹#›</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trath.ac.uk/professionalservices/media/ps/sees/disabilityservice/Helping_Students_in_Distress_A_Guide_for_Staff.pdf"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universitiesuk.ac.uk/policy-and-analysis/reports/Documents/2018/minding-our-future-starting-conversation-student-mental-health.pdf"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trath.ac.uk/professionalservices/media/ps/sees/disabilityservice/Helping_Students_in_Distress_A_Guide_for_Staff.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trath.ac.uk/professionalservices/media/ps/sees/disabilityservice/Helping_Students_in_Distress_A_Guide_for_Staff.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trath.ac.uk/professionalservices/media/ps/sees/disabilityservice/Helping_Students_in_Distress_A_Guide_for_Staff.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trath.ac.uk/professionalservices/disabilityandwellbeing/mentalhealthwellbeingsupport/bookablewellbeingprogrammesandtrainin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niversitiesuk.ac.uk/policy-and-analysis/reports/Documents/2018/minding-our-future-starting-conversation-student-mental-health.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niversitiesuk.ac.uk/policy-and-analysis/reports/Documents/2018/minding-our-future-starting-conversation-student-mental-health.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niversitiesuk.ac.uk/policy-and-analysis/reports/Documents/2018/minding-our-future-starting-conversation-student-mental-health.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trath.ac.uk/professionalservices/media/ps/sees/disabilityservice/Helping_Students_in_Distress_A_Guide_for_Staff.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trath.ac.uk/professionalservices/media/ps/sees/disabilityservice/Helping_Students_in_Distress_A_Guide_for_Staff.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trath.ac.uk/professionalservices/media/ps/sees/disabilityservice/Helping_Students_in_Distress_A_Guide_for_Staff.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“University of Strathclyde Helping Students in Distress :  A Guide for Staff” document: </a:t>
            </a:r>
            <a:r>
              <a:rPr lang="en-GB" dirty="0">
                <a:hlinkClick r:id="rId3"/>
              </a:rPr>
              <a:t>https://www.strath.ac.uk/professionalservices/media/ps/sees/disabilityservice/Helping_Students_in_Distress_A_Guide_for_Staff.pdf</a:t>
            </a:r>
            <a:endParaRPr lang="en-GB" dirty="0"/>
          </a:p>
          <a:p>
            <a:pPr eaLnBrk="1" hangingPunct="1"/>
            <a:endParaRPr lang="en-GB" dirty="0"/>
          </a:p>
          <a:p>
            <a:pPr eaLnBrk="1" hangingPunct="1"/>
            <a:r>
              <a:rPr lang="en-GB" dirty="0"/>
              <a:t>References:</a:t>
            </a:r>
            <a:br>
              <a:rPr lang="en-GB" dirty="0"/>
            </a:br>
            <a:r>
              <a:rPr lang="en-GB" sz="1200" i="1" dirty="0">
                <a:hlinkClick r:id="rId4"/>
              </a:rPr>
              <a:t>Minding Our Future: Starting a Conversation about the support of student mental health. Universities UK, 2018. </a:t>
            </a:r>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1</a:t>
            </a:fld>
            <a:endParaRPr lang="en-US"/>
          </a:p>
        </p:txBody>
      </p:sp>
    </p:spTree>
    <p:extLst>
      <p:ext uri="{BB962C8B-B14F-4D97-AF65-F5344CB8AC3E}">
        <p14:creationId xmlns:p14="http://schemas.microsoft.com/office/powerpoint/2010/main" val="2000757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1" dirty="0"/>
              <a:t>Please see Page 5 of the Helping Students in Distress Guide.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https://www.strath.ac.uk/professionalservices/media/ps/sees/disabilityservice/Helping_Students_in_Distress_A_Guide_for_Staff.pdf</a:t>
            </a:r>
            <a:endParaRPr lang="en-GB" dirty="0"/>
          </a:p>
          <a:p>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11</a:t>
            </a:fld>
            <a:endParaRPr lang="en-US"/>
          </a:p>
        </p:txBody>
      </p:sp>
    </p:spTree>
    <p:extLst>
      <p:ext uri="{BB962C8B-B14F-4D97-AF65-F5344CB8AC3E}">
        <p14:creationId xmlns:p14="http://schemas.microsoft.com/office/powerpoint/2010/main" val="4008902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1" dirty="0"/>
              <a:t>Please see Page 6 of the Helping Students in Distress Guide.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https://www.strath.ac.uk/professionalservices/media/ps/sees/disabilityservice/Helping_Students_in_Distress_A_Guide_for_Staff.pdf</a:t>
            </a:r>
            <a:endParaRPr lang="en-GB" dirty="0"/>
          </a:p>
          <a:p>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12</a:t>
            </a:fld>
            <a:endParaRPr lang="en-US"/>
          </a:p>
        </p:txBody>
      </p:sp>
    </p:spTree>
    <p:extLst>
      <p:ext uri="{BB962C8B-B14F-4D97-AF65-F5344CB8AC3E}">
        <p14:creationId xmlns:p14="http://schemas.microsoft.com/office/powerpoint/2010/main" val="3500362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See Pages 7, 8 and 9 of the Helping Students in Distress Guide. </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https://www.strath.ac.uk/professionalservices/media/ps/sees/disabilityservice/Helping_Students_in_Distress_A_Guide_for_Staff.pdf</a:t>
            </a:r>
            <a:endParaRPr lang="en-GB" dirty="0"/>
          </a:p>
          <a:p>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13</a:t>
            </a:fld>
            <a:endParaRPr lang="en-US"/>
          </a:p>
        </p:txBody>
      </p:sp>
    </p:spTree>
    <p:extLst>
      <p:ext uri="{BB962C8B-B14F-4D97-AF65-F5344CB8AC3E}">
        <p14:creationId xmlns:p14="http://schemas.microsoft.com/office/powerpoint/2010/main" val="1528504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https://www.strath.ac.uk/professionalservices/disabilityandwellbeing/mentalhealthwellbeingsupport/bookablewellbeingprogrammesandtraining/</a:t>
            </a:r>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15</a:t>
            </a:fld>
            <a:endParaRPr lang="en-US"/>
          </a:p>
        </p:txBody>
      </p:sp>
    </p:spTree>
    <p:extLst>
      <p:ext uri="{BB962C8B-B14F-4D97-AF65-F5344CB8AC3E}">
        <p14:creationId xmlns:p14="http://schemas.microsoft.com/office/powerpoint/2010/main" val="2686387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18</a:t>
            </a:fld>
            <a:endParaRPr lang="en-US"/>
          </a:p>
        </p:txBody>
      </p:sp>
    </p:spTree>
    <p:extLst>
      <p:ext uri="{BB962C8B-B14F-4D97-AF65-F5344CB8AC3E}">
        <p14:creationId xmlns:p14="http://schemas.microsoft.com/office/powerpoint/2010/main" val="1636488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dirty="0">
                <a:hlinkClick r:id="rId3"/>
              </a:rPr>
              <a:t>Minding Our Future: Starting a Conversation about the support of student mental health. Universities UK, 2018. </a:t>
            </a:r>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3</a:t>
            </a:fld>
            <a:endParaRPr lang="en-US"/>
          </a:p>
        </p:txBody>
      </p:sp>
    </p:spTree>
    <p:extLst>
      <p:ext uri="{BB962C8B-B14F-4D97-AF65-F5344CB8AC3E}">
        <p14:creationId xmlns:p14="http://schemas.microsoft.com/office/powerpoint/2010/main" val="3630013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hlinkClick r:id="rId3"/>
              </a:rPr>
              <a:t>Minding Our Future: Starting a Conversation about the support of student mental health. Universities UK, 2018. </a:t>
            </a:r>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4</a:t>
            </a:fld>
            <a:endParaRPr lang="en-US"/>
          </a:p>
        </p:txBody>
      </p:sp>
    </p:spTree>
    <p:extLst>
      <p:ext uri="{BB962C8B-B14F-4D97-AF65-F5344CB8AC3E}">
        <p14:creationId xmlns:p14="http://schemas.microsoft.com/office/powerpoint/2010/main" val="3231495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hlinkClick r:id="rId3"/>
              </a:rPr>
              <a:t>Minding Our Future: Starting a Conversation about the support of student mental health. Universities UK, 2018. </a:t>
            </a:r>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5</a:t>
            </a:fld>
            <a:endParaRPr lang="en-US"/>
          </a:p>
        </p:txBody>
      </p:sp>
    </p:spTree>
    <p:extLst>
      <p:ext uri="{BB962C8B-B14F-4D97-AF65-F5344CB8AC3E}">
        <p14:creationId xmlns:p14="http://schemas.microsoft.com/office/powerpoint/2010/main" val="1779233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https://www.who.int/news-room/fact-sheets/detail/mental-health-strengthening-our-response</a:t>
            </a:r>
          </a:p>
        </p:txBody>
      </p:sp>
      <p:sp>
        <p:nvSpPr>
          <p:cNvPr id="4" name="Slide Number Placeholder 3"/>
          <p:cNvSpPr>
            <a:spLocks noGrp="1"/>
          </p:cNvSpPr>
          <p:nvPr>
            <p:ph type="sldNum" sz="quarter" idx="5"/>
          </p:nvPr>
        </p:nvSpPr>
        <p:spPr/>
        <p:txBody>
          <a:bodyPr/>
          <a:lstStyle/>
          <a:p>
            <a:fld id="{8C896355-3DDC-9949-861F-AD0908BFCC23}" type="slidenum">
              <a:rPr lang="en-US" smtClean="0"/>
              <a:t>6</a:t>
            </a:fld>
            <a:endParaRPr lang="en-US"/>
          </a:p>
        </p:txBody>
      </p:sp>
    </p:spTree>
    <p:extLst>
      <p:ext uri="{BB962C8B-B14F-4D97-AF65-F5344CB8AC3E}">
        <p14:creationId xmlns:p14="http://schemas.microsoft.com/office/powerpoint/2010/main" val="369213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7</a:t>
            </a:fld>
            <a:endParaRPr lang="en-US"/>
          </a:p>
        </p:txBody>
      </p:sp>
    </p:spTree>
    <p:extLst>
      <p:ext uri="{BB962C8B-B14F-4D97-AF65-F5344CB8AC3E}">
        <p14:creationId xmlns:p14="http://schemas.microsoft.com/office/powerpoint/2010/main" val="932780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Please see Page 3 of the Helping Students in Distress Guide. </a:t>
            </a:r>
          </a:p>
          <a:p>
            <a:br>
              <a:rPr lang="en-GB" b="1" dirty="0"/>
            </a:br>
            <a:r>
              <a:rPr lang="en-GB" dirty="0">
                <a:hlinkClick r:id="rId3"/>
              </a:rPr>
              <a:t>https://www.strath.ac.uk/professionalservices/media/ps/sees/disabilityservice/Helping_Students_in_Distress_A_Guide_for_Staff.pdf</a:t>
            </a:r>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8</a:t>
            </a:fld>
            <a:endParaRPr lang="en-US"/>
          </a:p>
        </p:txBody>
      </p:sp>
    </p:spTree>
    <p:extLst>
      <p:ext uri="{BB962C8B-B14F-4D97-AF65-F5344CB8AC3E}">
        <p14:creationId xmlns:p14="http://schemas.microsoft.com/office/powerpoint/2010/main" val="1249515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Please see Page 3 of the Helping Students in Distress Guide. </a:t>
            </a:r>
          </a:p>
          <a:p>
            <a:endParaRPr lang="en-GB" b="1" dirty="0"/>
          </a:p>
          <a:p>
            <a:r>
              <a:rPr lang="en-GB" dirty="0">
                <a:hlinkClick r:id="rId3"/>
              </a:rPr>
              <a:t>https://www.strath.ac.uk/professionalservices/media/ps/sees/disabilityservice/Helping_Students_in_Distress_A_Guide_for_Staff.pdf</a:t>
            </a:r>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9</a:t>
            </a:fld>
            <a:endParaRPr lang="en-US"/>
          </a:p>
        </p:txBody>
      </p:sp>
    </p:spTree>
    <p:extLst>
      <p:ext uri="{BB962C8B-B14F-4D97-AF65-F5344CB8AC3E}">
        <p14:creationId xmlns:p14="http://schemas.microsoft.com/office/powerpoint/2010/main" val="1341739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Please see Page 4 of the Helping Students in Distress Guide: “</a:t>
            </a:r>
            <a:r>
              <a:rPr lang="en-GB" b="1" dirty="0"/>
              <a:t>How do you know there is a problem? Trusting your own judgement – check the following” chart</a:t>
            </a:r>
          </a:p>
          <a:p>
            <a:endParaRPr lang="en-GB" dirty="0"/>
          </a:p>
          <a:p>
            <a:r>
              <a:rPr lang="en-GB" dirty="0">
                <a:hlinkClick r:id="rId3"/>
              </a:rPr>
              <a:t>https://www.strath.ac.uk/professionalservices/media/ps/sees/disabilityservice/Helping_Students_in_Distress_A_Guide_for_Staff.pdf</a:t>
            </a:r>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10</a:t>
            </a:fld>
            <a:endParaRPr lang="en-US"/>
          </a:p>
        </p:txBody>
      </p:sp>
    </p:spTree>
    <p:extLst>
      <p:ext uri="{BB962C8B-B14F-4D97-AF65-F5344CB8AC3E}">
        <p14:creationId xmlns:p14="http://schemas.microsoft.com/office/powerpoint/2010/main" val="2552396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7" name="Picture Placeholder 4"/>
          <p:cNvSpPr>
            <a:spLocks noGrp="1"/>
          </p:cNvSpPr>
          <p:nvPr>
            <p:ph type="pic" sz="quarter" idx="13" hasCustomPrompt="1"/>
          </p:nvPr>
        </p:nvSpPr>
        <p:spPr>
          <a:xfrm>
            <a:off x="7843520" y="1"/>
            <a:ext cx="434848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664930"/>
            <a:ext cx="5570220" cy="1387389"/>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5D294FF8-6963-C348-83CE-28D3491B5C0B}"/>
              </a:ext>
            </a:extLst>
          </p:cNvPr>
          <p:cNvSpPr>
            <a:spLocks noGrp="1"/>
          </p:cNvSpPr>
          <p:nvPr>
            <p:ph idx="1"/>
          </p:nvPr>
        </p:nvSpPr>
        <p:spPr>
          <a:xfrm>
            <a:off x="1866900" y="2157025"/>
            <a:ext cx="5570220" cy="405073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4">
            <a:extLst>
              <a:ext uri="{FF2B5EF4-FFF2-40B4-BE49-F238E27FC236}">
                <a16:creationId xmlns:a16="http://schemas.microsoft.com/office/drawing/2014/main" id="{A5082EFB-1114-FE47-B838-2915F2B9B91D}"/>
              </a:ext>
            </a:extLst>
          </p:cNvPr>
          <p:cNvSpPr>
            <a:spLocks noGrp="1"/>
          </p:cNvSpPr>
          <p:nvPr>
            <p:ph type="pic" sz="quarter" idx="14" hasCustomPrompt="1"/>
          </p:nvPr>
        </p:nvSpPr>
        <p:spPr>
          <a:xfrm>
            <a:off x="7843520" y="3444241"/>
            <a:ext cx="4348481" cy="341375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410928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8593373" y="1"/>
            <a:ext cx="3598627"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8593373" y="2289977"/>
            <a:ext cx="3598627"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8593373" y="4573989"/>
            <a:ext cx="3598627" cy="228401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9" name="Title 4">
            <a:extLst>
              <a:ext uri="{FF2B5EF4-FFF2-40B4-BE49-F238E27FC236}">
                <a16:creationId xmlns:a16="http://schemas.microsoft.com/office/drawing/2014/main" id="{65D61D25-2C22-8E45-A9B3-AAB911B769EF}"/>
              </a:ext>
            </a:extLst>
          </p:cNvPr>
          <p:cNvSpPr>
            <a:spLocks noGrp="1"/>
          </p:cNvSpPr>
          <p:nvPr>
            <p:ph type="title" hasCustomPrompt="1"/>
          </p:nvPr>
        </p:nvSpPr>
        <p:spPr>
          <a:xfrm>
            <a:off x="1866900" y="664930"/>
            <a:ext cx="6129020" cy="1459697"/>
          </a:xfrm>
        </p:spPr>
        <p:txBody>
          <a:bodyPr/>
          <a:lstStyle>
            <a:lvl1pPr>
              <a:defRPr sz="3600" spc="0"/>
            </a:lvl1pPr>
          </a:lstStyle>
          <a:p>
            <a:r>
              <a:rPr lang="en-US" dirty="0"/>
              <a:t>CLICK TO EDIT MASTER TITLE STYLE</a:t>
            </a:r>
          </a:p>
        </p:txBody>
      </p:sp>
      <p:sp>
        <p:nvSpPr>
          <p:cNvPr id="10" name="Content Placeholder 2">
            <a:extLst>
              <a:ext uri="{FF2B5EF4-FFF2-40B4-BE49-F238E27FC236}">
                <a16:creationId xmlns:a16="http://schemas.microsoft.com/office/drawing/2014/main" id="{4712658E-CB5A-AF48-A644-353403DB00D4}"/>
              </a:ext>
            </a:extLst>
          </p:cNvPr>
          <p:cNvSpPr>
            <a:spLocks noGrp="1"/>
          </p:cNvSpPr>
          <p:nvPr>
            <p:ph idx="1"/>
          </p:nvPr>
        </p:nvSpPr>
        <p:spPr>
          <a:xfrm>
            <a:off x="1866900" y="2157025"/>
            <a:ext cx="6129020" cy="42618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6645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2" hasCustomPrompt="1"/>
          </p:nvPr>
        </p:nvSpPr>
        <p:spPr>
          <a:xfrm>
            <a:off x="1866901" y="156173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p:cNvSpPr>
            <a:spLocks noGrp="1"/>
          </p:cNvSpPr>
          <p:nvPr>
            <p:ph type="pic" sz="quarter" idx="13" hasCustomPrompt="1"/>
          </p:nvPr>
        </p:nvSpPr>
        <p:spPr>
          <a:xfrm>
            <a:off x="4322839" y="156173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4" name="Picture Placeholder 4"/>
          <p:cNvSpPr>
            <a:spLocks noGrp="1"/>
          </p:cNvSpPr>
          <p:nvPr>
            <p:ph type="pic" sz="quarter" idx="14" hasCustomPrompt="1"/>
          </p:nvPr>
        </p:nvSpPr>
        <p:spPr>
          <a:xfrm>
            <a:off x="6778777" y="1561736"/>
            <a:ext cx="4841723"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a:extLst>
              <a:ext uri="{FF2B5EF4-FFF2-40B4-BE49-F238E27FC236}">
                <a16:creationId xmlns:a16="http://schemas.microsoft.com/office/drawing/2014/main" id="{167AA0B1-6033-2F4D-A765-7D17EAA0292C}"/>
              </a:ext>
            </a:extLst>
          </p:cNvPr>
          <p:cNvSpPr>
            <a:spLocks noGrp="1"/>
          </p:cNvSpPr>
          <p:nvPr>
            <p:ph type="title" hasCustomPrompt="1"/>
          </p:nvPr>
        </p:nvSpPr>
        <p:spPr>
          <a:xfrm>
            <a:off x="1866900" y="664931"/>
            <a:ext cx="9753600" cy="726990"/>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F259E27A-E0B3-884A-B625-74AD7AB9771C}"/>
              </a:ext>
            </a:extLst>
          </p:cNvPr>
          <p:cNvSpPr>
            <a:spLocks noGrp="1"/>
          </p:cNvSpPr>
          <p:nvPr>
            <p:ph idx="1"/>
          </p:nvPr>
        </p:nvSpPr>
        <p:spPr>
          <a:xfrm>
            <a:off x="1866900" y="4859381"/>
            <a:ext cx="9753600" cy="17866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671005"/>
            <a:ext cx="9753600" cy="710756"/>
          </a:xfrm>
        </p:spPr>
        <p:txBody>
          <a:bodyPr/>
          <a:lstStyle>
            <a:lvl1pPr>
              <a:defRPr sz="3600"/>
            </a:lvl1pPr>
          </a:lstStyle>
          <a:p>
            <a:r>
              <a:rPr lang="en-US" dirty="0"/>
              <a:t>CLICK TO EDIT MASTER TITLE STYLE</a:t>
            </a:r>
          </a:p>
        </p:txBody>
      </p:sp>
      <p:sp>
        <p:nvSpPr>
          <p:cNvPr id="6" name="Picture Placeholder 4"/>
          <p:cNvSpPr>
            <a:spLocks noGrp="1"/>
          </p:cNvSpPr>
          <p:nvPr>
            <p:ph type="pic" sz="quarter" idx="11" hasCustomPrompt="1"/>
          </p:nvPr>
        </p:nvSpPr>
        <p:spPr>
          <a:xfrm>
            <a:off x="1866900" y="1607819"/>
            <a:ext cx="9753600" cy="481105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66248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6624320" y="0"/>
            <a:ext cx="556768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990269"/>
            <a:ext cx="6414052" cy="2438731"/>
          </a:xfrm>
        </p:spPr>
        <p:txBody>
          <a:bodyPr/>
          <a:lstStyle>
            <a:lvl1pPr>
              <a:defRPr sz="5400"/>
            </a:lvl1pPr>
          </a:lstStyle>
          <a:p>
            <a:r>
              <a:rPr lang="en-US" dirty="0"/>
              <a:t>CLICK TO EDIT MASTER TITLE STYLE</a:t>
            </a:r>
          </a:p>
        </p:txBody>
      </p:sp>
      <p:sp>
        <p:nvSpPr>
          <p:cNvPr id="7" name="Content Placeholder 2">
            <a:extLst>
              <a:ext uri="{FF2B5EF4-FFF2-40B4-BE49-F238E27FC236}">
                <a16:creationId xmlns:a16="http://schemas.microsoft.com/office/drawing/2014/main" id="{9B443B03-7CB5-694C-A06A-B8D051D07491}"/>
              </a:ext>
            </a:extLst>
          </p:cNvPr>
          <p:cNvSpPr>
            <a:spLocks noGrp="1"/>
          </p:cNvSpPr>
          <p:nvPr>
            <p:ph idx="1"/>
          </p:nvPr>
        </p:nvSpPr>
        <p:spPr>
          <a:xfrm>
            <a:off x="1866900" y="3667761"/>
            <a:ext cx="4229100" cy="29782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1207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6624320" y="0"/>
            <a:ext cx="556768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a:extLst>
              <a:ext uri="{FF2B5EF4-FFF2-40B4-BE49-F238E27FC236}">
                <a16:creationId xmlns:a16="http://schemas.microsoft.com/office/drawing/2014/main" id="{B7763118-0811-A045-907D-A37A39B473C7}"/>
              </a:ext>
            </a:extLst>
          </p:cNvPr>
          <p:cNvSpPr>
            <a:spLocks noGrp="1"/>
          </p:cNvSpPr>
          <p:nvPr>
            <p:ph type="title" hasCustomPrompt="1"/>
          </p:nvPr>
        </p:nvSpPr>
        <p:spPr>
          <a:xfrm>
            <a:off x="1535249" y="664745"/>
            <a:ext cx="4560751" cy="1621619"/>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E2C4E96E-0DBC-9741-978E-351DF7CF4BEA}"/>
              </a:ext>
            </a:extLst>
          </p:cNvPr>
          <p:cNvSpPr>
            <a:spLocks noGrp="1"/>
          </p:cNvSpPr>
          <p:nvPr>
            <p:ph idx="1"/>
          </p:nvPr>
        </p:nvSpPr>
        <p:spPr>
          <a:xfrm>
            <a:off x="1535249" y="2526750"/>
            <a:ext cx="4560751" cy="3670850"/>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235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0"/>
            <a:ext cx="556768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206448" y="990269"/>
            <a:ext cx="6414052" cy="2438731"/>
          </a:xfrm>
        </p:spPr>
        <p:txBody>
          <a:bodyPr/>
          <a:lstStyle>
            <a:lvl1pPr algn="r">
              <a:defRPr sz="5400"/>
            </a:lvl1pPr>
          </a:lstStyle>
          <a:p>
            <a:r>
              <a:rPr lang="en-US" dirty="0"/>
              <a:t>CLICK TO EDIT MASTER TITLE STYLE</a:t>
            </a:r>
          </a:p>
        </p:txBody>
      </p:sp>
      <p:sp>
        <p:nvSpPr>
          <p:cNvPr id="7" name="Content Placeholder 2">
            <a:extLst>
              <a:ext uri="{FF2B5EF4-FFF2-40B4-BE49-F238E27FC236}">
                <a16:creationId xmlns:a16="http://schemas.microsoft.com/office/drawing/2014/main" id="{9B443B03-7CB5-694C-A06A-B8D051D07491}"/>
              </a:ext>
            </a:extLst>
          </p:cNvPr>
          <p:cNvSpPr>
            <a:spLocks noGrp="1"/>
          </p:cNvSpPr>
          <p:nvPr>
            <p:ph idx="1"/>
          </p:nvPr>
        </p:nvSpPr>
        <p:spPr>
          <a:xfrm>
            <a:off x="7112000" y="3667761"/>
            <a:ext cx="4508500" cy="29782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3050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0"/>
            <a:ext cx="51054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6531429" y="664745"/>
            <a:ext cx="5089071" cy="1621619"/>
          </a:xfrm>
        </p:spPr>
        <p:txBody>
          <a:bodyPr/>
          <a:lstStyle>
            <a:lvl1pPr>
              <a:defRPr sz="3600" spc="0"/>
            </a:lvl1pPr>
          </a:lstStyle>
          <a:p>
            <a:r>
              <a:rPr lang="en-US" dirty="0"/>
              <a:t>CLICK TO EDIT MASTER TITLE STYLE</a:t>
            </a:r>
          </a:p>
        </p:txBody>
      </p:sp>
      <p:sp>
        <p:nvSpPr>
          <p:cNvPr id="7" name="Content Placeholder 2">
            <a:extLst>
              <a:ext uri="{FF2B5EF4-FFF2-40B4-BE49-F238E27FC236}">
                <a16:creationId xmlns:a16="http://schemas.microsoft.com/office/drawing/2014/main" id="{0353C0E3-CA06-FF4E-9268-38C763A245CD}"/>
              </a:ext>
            </a:extLst>
          </p:cNvPr>
          <p:cNvSpPr>
            <a:spLocks noGrp="1"/>
          </p:cNvSpPr>
          <p:nvPr>
            <p:ph idx="1"/>
          </p:nvPr>
        </p:nvSpPr>
        <p:spPr>
          <a:xfrm>
            <a:off x="6531429" y="2526750"/>
            <a:ext cx="5089071" cy="36708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3987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0"/>
            <a:ext cx="1120140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p:cNvSpPr>
            <a:spLocks noGrp="1"/>
          </p:cNvSpPr>
          <p:nvPr>
            <p:ph type="title" hasCustomPrompt="1"/>
          </p:nvPr>
        </p:nvSpPr>
        <p:spPr>
          <a:xfrm>
            <a:off x="1866900" y="3715470"/>
            <a:ext cx="4229100" cy="1621619"/>
          </a:xfrm>
        </p:spPr>
        <p:txBody>
          <a:bodyPr/>
          <a:lstStyle>
            <a:lvl1pPr>
              <a:defRPr sz="3600"/>
            </a:lvl1pPr>
          </a:lstStyle>
          <a:p>
            <a:r>
              <a:rPr lang="en-US" dirty="0"/>
              <a:t>CLICK TO EDIT MASTER TITLE STYLE</a:t>
            </a:r>
          </a:p>
        </p:txBody>
      </p:sp>
      <p:sp>
        <p:nvSpPr>
          <p:cNvPr id="6" name="Content Placeholder 2">
            <a:extLst>
              <a:ext uri="{FF2B5EF4-FFF2-40B4-BE49-F238E27FC236}">
                <a16:creationId xmlns:a16="http://schemas.microsoft.com/office/drawing/2014/main" id="{E8A2D389-5092-B541-B85C-948DD9C9B7AA}"/>
              </a:ext>
            </a:extLst>
          </p:cNvPr>
          <p:cNvSpPr>
            <a:spLocks noGrp="1"/>
          </p:cNvSpPr>
          <p:nvPr>
            <p:ph idx="1"/>
          </p:nvPr>
        </p:nvSpPr>
        <p:spPr>
          <a:xfrm>
            <a:off x="6380480" y="3715470"/>
            <a:ext cx="5240020" cy="293057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1806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1866900" y="3429000"/>
            <a:ext cx="1032510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p:cNvSpPr>
            <a:spLocks noGrp="1"/>
          </p:cNvSpPr>
          <p:nvPr>
            <p:ph type="title" hasCustomPrompt="1"/>
          </p:nvPr>
        </p:nvSpPr>
        <p:spPr>
          <a:xfrm>
            <a:off x="1866900" y="691324"/>
            <a:ext cx="4229100" cy="1621619"/>
          </a:xfrm>
        </p:spPr>
        <p:txBody>
          <a:bodyPr/>
          <a:lstStyle>
            <a:lvl1pPr>
              <a:defRPr sz="3600"/>
            </a:lvl1pPr>
          </a:lstStyle>
          <a:p>
            <a:r>
              <a:rPr lang="en-US" dirty="0"/>
              <a:t>CLICK TO EDIT MASTER TITLE STYLE</a:t>
            </a:r>
          </a:p>
        </p:txBody>
      </p:sp>
      <p:sp>
        <p:nvSpPr>
          <p:cNvPr id="6" name="Content Placeholder 2">
            <a:extLst>
              <a:ext uri="{FF2B5EF4-FFF2-40B4-BE49-F238E27FC236}">
                <a16:creationId xmlns:a16="http://schemas.microsoft.com/office/drawing/2014/main" id="{A64CFFCC-3559-F84D-A042-1BAFB259196A}"/>
              </a:ext>
            </a:extLst>
          </p:cNvPr>
          <p:cNvSpPr>
            <a:spLocks noGrp="1"/>
          </p:cNvSpPr>
          <p:nvPr>
            <p:ph idx="1"/>
          </p:nvPr>
        </p:nvSpPr>
        <p:spPr>
          <a:xfrm>
            <a:off x="6380480" y="691325"/>
            <a:ext cx="5240020" cy="228555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6660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Номер слайда 21"/>
          <p:cNvSpPr txBox="1">
            <a:spLocks/>
          </p:cNvSpPr>
          <p:nvPr userDrawn="1"/>
        </p:nvSpPr>
        <p:spPr>
          <a:xfrm>
            <a:off x="388273" y="65712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pPr/>
              <a:t>‹#›</a:t>
            </a:fld>
            <a:endParaRPr lang="en-US" dirty="0"/>
          </a:p>
        </p:txBody>
      </p:sp>
      <p:sp>
        <p:nvSpPr>
          <p:cNvPr id="6" name="Title 4"/>
          <p:cNvSpPr>
            <a:spLocks noGrp="1"/>
          </p:cNvSpPr>
          <p:nvPr>
            <p:ph type="title" hasCustomPrompt="1"/>
          </p:nvPr>
        </p:nvSpPr>
        <p:spPr>
          <a:xfrm>
            <a:off x="1866899" y="4246128"/>
            <a:ext cx="8046357" cy="2438731"/>
          </a:xfrm>
        </p:spPr>
        <p:txBody>
          <a:bodyPr/>
          <a:lstStyle>
            <a:lvl1pPr>
              <a:defRPr sz="5400"/>
            </a:lvl1pPr>
          </a:lstStyle>
          <a:p>
            <a:r>
              <a:rPr lang="en-US" dirty="0"/>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2" hasCustomPrompt="1"/>
          </p:nvPr>
        </p:nvSpPr>
        <p:spPr>
          <a:xfrm>
            <a:off x="1866900"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a:extLst>
              <a:ext uri="{FF2B5EF4-FFF2-40B4-BE49-F238E27FC236}">
                <a16:creationId xmlns:a16="http://schemas.microsoft.com/office/drawing/2014/main" id="{9F1E9CA4-55FC-8A40-824F-09EDA9DCB9E9}"/>
              </a:ext>
            </a:extLst>
          </p:cNvPr>
          <p:cNvSpPr>
            <a:spLocks noGrp="1"/>
          </p:cNvSpPr>
          <p:nvPr>
            <p:ph type="title" hasCustomPrompt="1"/>
          </p:nvPr>
        </p:nvSpPr>
        <p:spPr>
          <a:xfrm>
            <a:off x="1866900" y="671005"/>
            <a:ext cx="9753600" cy="710756"/>
          </a:xfrm>
        </p:spPr>
        <p:txBody>
          <a:bodyPr/>
          <a:lstStyle>
            <a:lvl1pPr>
              <a:defRPr sz="3600"/>
            </a:lvl1pPr>
          </a:lstStyle>
          <a:p>
            <a:r>
              <a:rPr lang="en-US" dirty="0"/>
              <a:t>CLICK TO EDIT MASTER TITLE STYLE</a:t>
            </a:r>
          </a:p>
        </p:txBody>
      </p:sp>
      <p:sp>
        <p:nvSpPr>
          <p:cNvPr id="11" name="Picture Placeholder 4">
            <a:extLst>
              <a:ext uri="{FF2B5EF4-FFF2-40B4-BE49-F238E27FC236}">
                <a16:creationId xmlns:a16="http://schemas.microsoft.com/office/drawing/2014/main" id="{D910E763-4396-F74C-8903-82D9802B2D74}"/>
              </a:ext>
            </a:extLst>
          </p:cNvPr>
          <p:cNvSpPr>
            <a:spLocks noGrp="1"/>
          </p:cNvSpPr>
          <p:nvPr>
            <p:ph type="pic" sz="quarter" idx="13" hasCustomPrompt="1"/>
          </p:nvPr>
        </p:nvSpPr>
        <p:spPr>
          <a:xfrm>
            <a:off x="3479701"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a:extLst>
              <a:ext uri="{FF2B5EF4-FFF2-40B4-BE49-F238E27FC236}">
                <a16:creationId xmlns:a16="http://schemas.microsoft.com/office/drawing/2014/main" id="{E94BA5C2-38F4-E14F-AA9C-C3DFC999753E}"/>
              </a:ext>
            </a:extLst>
          </p:cNvPr>
          <p:cNvSpPr>
            <a:spLocks noGrp="1"/>
          </p:cNvSpPr>
          <p:nvPr>
            <p:ph type="pic" sz="quarter" idx="14" hasCustomPrompt="1"/>
          </p:nvPr>
        </p:nvSpPr>
        <p:spPr>
          <a:xfrm>
            <a:off x="5092502"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a:extLst>
              <a:ext uri="{FF2B5EF4-FFF2-40B4-BE49-F238E27FC236}">
                <a16:creationId xmlns:a16="http://schemas.microsoft.com/office/drawing/2014/main" id="{A9FCD912-C26A-6644-A093-938CD0712E60}"/>
              </a:ext>
            </a:extLst>
          </p:cNvPr>
          <p:cNvSpPr>
            <a:spLocks noGrp="1"/>
          </p:cNvSpPr>
          <p:nvPr>
            <p:ph type="pic" sz="quarter" idx="15" hasCustomPrompt="1"/>
          </p:nvPr>
        </p:nvSpPr>
        <p:spPr>
          <a:xfrm>
            <a:off x="6743700"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2" name="Picture Placeholder 4">
            <a:extLst>
              <a:ext uri="{FF2B5EF4-FFF2-40B4-BE49-F238E27FC236}">
                <a16:creationId xmlns:a16="http://schemas.microsoft.com/office/drawing/2014/main" id="{2B2E5B3A-B4B2-BD4F-AB85-BFF95E3A2AD7}"/>
              </a:ext>
            </a:extLst>
          </p:cNvPr>
          <p:cNvSpPr>
            <a:spLocks noGrp="1"/>
          </p:cNvSpPr>
          <p:nvPr>
            <p:ph type="pic" sz="quarter" idx="24" hasCustomPrompt="1"/>
          </p:nvPr>
        </p:nvSpPr>
        <p:spPr>
          <a:xfrm>
            <a:off x="8394898"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3" name="Picture Placeholder 4">
            <a:extLst>
              <a:ext uri="{FF2B5EF4-FFF2-40B4-BE49-F238E27FC236}">
                <a16:creationId xmlns:a16="http://schemas.microsoft.com/office/drawing/2014/main" id="{CC35ADD1-35FD-C44E-BAE2-21F1D63D4DEC}"/>
              </a:ext>
            </a:extLst>
          </p:cNvPr>
          <p:cNvSpPr>
            <a:spLocks noGrp="1"/>
          </p:cNvSpPr>
          <p:nvPr>
            <p:ph type="pic" sz="quarter" idx="25" hasCustomPrompt="1"/>
          </p:nvPr>
        </p:nvSpPr>
        <p:spPr>
          <a:xfrm>
            <a:off x="10046096"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4" name="Picture Placeholder 4">
            <a:extLst>
              <a:ext uri="{FF2B5EF4-FFF2-40B4-BE49-F238E27FC236}">
                <a16:creationId xmlns:a16="http://schemas.microsoft.com/office/drawing/2014/main" id="{4A064768-5B8B-5740-B764-CCD1215AD7E3}"/>
              </a:ext>
            </a:extLst>
          </p:cNvPr>
          <p:cNvSpPr>
            <a:spLocks noGrp="1"/>
          </p:cNvSpPr>
          <p:nvPr>
            <p:ph type="pic" sz="quarter" idx="26" hasCustomPrompt="1"/>
          </p:nvPr>
        </p:nvSpPr>
        <p:spPr>
          <a:xfrm>
            <a:off x="1866900"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5" name="Picture Placeholder 4">
            <a:extLst>
              <a:ext uri="{FF2B5EF4-FFF2-40B4-BE49-F238E27FC236}">
                <a16:creationId xmlns:a16="http://schemas.microsoft.com/office/drawing/2014/main" id="{A8ACE225-1838-3544-957D-AACCA7BE3A1A}"/>
              </a:ext>
            </a:extLst>
          </p:cNvPr>
          <p:cNvSpPr>
            <a:spLocks noGrp="1"/>
          </p:cNvSpPr>
          <p:nvPr>
            <p:ph type="pic" sz="quarter" idx="27" hasCustomPrompt="1"/>
          </p:nvPr>
        </p:nvSpPr>
        <p:spPr>
          <a:xfrm>
            <a:off x="3479701"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6" name="Picture Placeholder 4">
            <a:extLst>
              <a:ext uri="{FF2B5EF4-FFF2-40B4-BE49-F238E27FC236}">
                <a16:creationId xmlns:a16="http://schemas.microsoft.com/office/drawing/2014/main" id="{FD0641E4-640F-8D4E-8C69-BFEE014364E3}"/>
              </a:ext>
            </a:extLst>
          </p:cNvPr>
          <p:cNvSpPr>
            <a:spLocks noGrp="1"/>
          </p:cNvSpPr>
          <p:nvPr>
            <p:ph type="pic" sz="quarter" idx="28" hasCustomPrompt="1"/>
          </p:nvPr>
        </p:nvSpPr>
        <p:spPr>
          <a:xfrm>
            <a:off x="5092502"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7" name="Picture Placeholder 4">
            <a:extLst>
              <a:ext uri="{FF2B5EF4-FFF2-40B4-BE49-F238E27FC236}">
                <a16:creationId xmlns:a16="http://schemas.microsoft.com/office/drawing/2014/main" id="{0DBFC0DE-039B-2F4E-BFBC-2E3DA0364347}"/>
              </a:ext>
            </a:extLst>
          </p:cNvPr>
          <p:cNvSpPr>
            <a:spLocks noGrp="1"/>
          </p:cNvSpPr>
          <p:nvPr>
            <p:ph type="pic" sz="quarter" idx="29" hasCustomPrompt="1"/>
          </p:nvPr>
        </p:nvSpPr>
        <p:spPr>
          <a:xfrm>
            <a:off x="6743700"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8" name="Picture Placeholder 4">
            <a:extLst>
              <a:ext uri="{FF2B5EF4-FFF2-40B4-BE49-F238E27FC236}">
                <a16:creationId xmlns:a16="http://schemas.microsoft.com/office/drawing/2014/main" id="{25EA1B11-E5B8-9149-BBE6-13ADFB08F8B5}"/>
              </a:ext>
            </a:extLst>
          </p:cNvPr>
          <p:cNvSpPr>
            <a:spLocks noGrp="1"/>
          </p:cNvSpPr>
          <p:nvPr>
            <p:ph type="pic" sz="quarter" idx="30" hasCustomPrompt="1"/>
          </p:nvPr>
        </p:nvSpPr>
        <p:spPr>
          <a:xfrm>
            <a:off x="8394898"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icture Placeholder 4">
            <a:extLst>
              <a:ext uri="{FF2B5EF4-FFF2-40B4-BE49-F238E27FC236}">
                <a16:creationId xmlns:a16="http://schemas.microsoft.com/office/drawing/2014/main" id="{ECDDA7D5-E29D-2F4F-9BBE-E4BC874FC1DF}"/>
              </a:ext>
            </a:extLst>
          </p:cNvPr>
          <p:cNvSpPr>
            <a:spLocks noGrp="1"/>
          </p:cNvSpPr>
          <p:nvPr>
            <p:ph type="pic" sz="quarter" idx="31" hasCustomPrompt="1"/>
          </p:nvPr>
        </p:nvSpPr>
        <p:spPr>
          <a:xfrm>
            <a:off x="10046096"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0" name="Picture Placeholder 4">
            <a:extLst>
              <a:ext uri="{FF2B5EF4-FFF2-40B4-BE49-F238E27FC236}">
                <a16:creationId xmlns:a16="http://schemas.microsoft.com/office/drawing/2014/main" id="{D39CEE3D-7E7A-494C-B8D1-6A561A1F8C67}"/>
              </a:ext>
            </a:extLst>
          </p:cNvPr>
          <p:cNvSpPr>
            <a:spLocks noGrp="1"/>
          </p:cNvSpPr>
          <p:nvPr>
            <p:ph type="pic" sz="quarter" idx="32" hasCustomPrompt="1"/>
          </p:nvPr>
        </p:nvSpPr>
        <p:spPr>
          <a:xfrm>
            <a:off x="1866900"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1" name="Picture Placeholder 4">
            <a:extLst>
              <a:ext uri="{FF2B5EF4-FFF2-40B4-BE49-F238E27FC236}">
                <a16:creationId xmlns:a16="http://schemas.microsoft.com/office/drawing/2014/main" id="{D2F2FBF1-42C4-084B-9B8F-8A6BB412FDFF}"/>
              </a:ext>
            </a:extLst>
          </p:cNvPr>
          <p:cNvSpPr>
            <a:spLocks noGrp="1"/>
          </p:cNvSpPr>
          <p:nvPr>
            <p:ph type="pic" sz="quarter" idx="33" hasCustomPrompt="1"/>
          </p:nvPr>
        </p:nvSpPr>
        <p:spPr>
          <a:xfrm>
            <a:off x="3479701"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2" name="Picture Placeholder 4">
            <a:extLst>
              <a:ext uri="{FF2B5EF4-FFF2-40B4-BE49-F238E27FC236}">
                <a16:creationId xmlns:a16="http://schemas.microsoft.com/office/drawing/2014/main" id="{99001851-0A29-5945-8461-09C32A1DF560}"/>
              </a:ext>
            </a:extLst>
          </p:cNvPr>
          <p:cNvSpPr>
            <a:spLocks noGrp="1"/>
          </p:cNvSpPr>
          <p:nvPr>
            <p:ph type="pic" sz="quarter" idx="34" hasCustomPrompt="1"/>
          </p:nvPr>
        </p:nvSpPr>
        <p:spPr>
          <a:xfrm>
            <a:off x="5092502"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3" name="Picture Placeholder 4">
            <a:extLst>
              <a:ext uri="{FF2B5EF4-FFF2-40B4-BE49-F238E27FC236}">
                <a16:creationId xmlns:a16="http://schemas.microsoft.com/office/drawing/2014/main" id="{DC1D8B20-1A51-9C4A-ABDD-DD48B5D1C275}"/>
              </a:ext>
            </a:extLst>
          </p:cNvPr>
          <p:cNvSpPr>
            <a:spLocks noGrp="1"/>
          </p:cNvSpPr>
          <p:nvPr>
            <p:ph type="pic" sz="quarter" idx="35" hasCustomPrompt="1"/>
          </p:nvPr>
        </p:nvSpPr>
        <p:spPr>
          <a:xfrm>
            <a:off x="6743700"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4" name="Picture Placeholder 4">
            <a:extLst>
              <a:ext uri="{FF2B5EF4-FFF2-40B4-BE49-F238E27FC236}">
                <a16:creationId xmlns:a16="http://schemas.microsoft.com/office/drawing/2014/main" id="{5AA24CC2-0B66-B34D-A228-6AE40A8DE753}"/>
              </a:ext>
            </a:extLst>
          </p:cNvPr>
          <p:cNvSpPr>
            <a:spLocks noGrp="1"/>
          </p:cNvSpPr>
          <p:nvPr>
            <p:ph type="pic" sz="quarter" idx="36" hasCustomPrompt="1"/>
          </p:nvPr>
        </p:nvSpPr>
        <p:spPr>
          <a:xfrm>
            <a:off x="8394898"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5" name="Picture Placeholder 4">
            <a:extLst>
              <a:ext uri="{FF2B5EF4-FFF2-40B4-BE49-F238E27FC236}">
                <a16:creationId xmlns:a16="http://schemas.microsoft.com/office/drawing/2014/main" id="{5FA8BDB8-5757-C142-AC90-BC8AD95844D0}"/>
              </a:ext>
            </a:extLst>
          </p:cNvPr>
          <p:cNvSpPr>
            <a:spLocks noGrp="1"/>
          </p:cNvSpPr>
          <p:nvPr>
            <p:ph type="pic" sz="quarter" idx="37" hasCustomPrompt="1"/>
          </p:nvPr>
        </p:nvSpPr>
        <p:spPr>
          <a:xfrm>
            <a:off x="10046096"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6" name="Picture Placeholder 4">
            <a:extLst>
              <a:ext uri="{FF2B5EF4-FFF2-40B4-BE49-F238E27FC236}">
                <a16:creationId xmlns:a16="http://schemas.microsoft.com/office/drawing/2014/main" id="{65AA2FDC-1BAC-F24E-85E0-00EBEC7473C7}"/>
              </a:ext>
            </a:extLst>
          </p:cNvPr>
          <p:cNvSpPr>
            <a:spLocks noGrp="1"/>
          </p:cNvSpPr>
          <p:nvPr>
            <p:ph type="pic" sz="quarter" idx="38" hasCustomPrompt="1"/>
          </p:nvPr>
        </p:nvSpPr>
        <p:spPr>
          <a:xfrm>
            <a:off x="1866900"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7" name="Picture Placeholder 4">
            <a:extLst>
              <a:ext uri="{FF2B5EF4-FFF2-40B4-BE49-F238E27FC236}">
                <a16:creationId xmlns:a16="http://schemas.microsoft.com/office/drawing/2014/main" id="{72982FDD-C863-2C47-A976-BFBF4777637D}"/>
              </a:ext>
            </a:extLst>
          </p:cNvPr>
          <p:cNvSpPr>
            <a:spLocks noGrp="1"/>
          </p:cNvSpPr>
          <p:nvPr>
            <p:ph type="pic" sz="quarter" idx="39" hasCustomPrompt="1"/>
          </p:nvPr>
        </p:nvSpPr>
        <p:spPr>
          <a:xfrm>
            <a:off x="3479701"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8" name="Picture Placeholder 4">
            <a:extLst>
              <a:ext uri="{FF2B5EF4-FFF2-40B4-BE49-F238E27FC236}">
                <a16:creationId xmlns:a16="http://schemas.microsoft.com/office/drawing/2014/main" id="{1D2AA8B1-2C53-7940-A97F-72E577896EC9}"/>
              </a:ext>
            </a:extLst>
          </p:cNvPr>
          <p:cNvSpPr>
            <a:spLocks noGrp="1"/>
          </p:cNvSpPr>
          <p:nvPr>
            <p:ph type="pic" sz="quarter" idx="40" hasCustomPrompt="1"/>
          </p:nvPr>
        </p:nvSpPr>
        <p:spPr>
          <a:xfrm>
            <a:off x="5092502"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9" name="Picture Placeholder 4">
            <a:extLst>
              <a:ext uri="{FF2B5EF4-FFF2-40B4-BE49-F238E27FC236}">
                <a16:creationId xmlns:a16="http://schemas.microsoft.com/office/drawing/2014/main" id="{B695AF4D-D6DC-0944-98EC-F2C964A6D132}"/>
              </a:ext>
            </a:extLst>
          </p:cNvPr>
          <p:cNvSpPr>
            <a:spLocks noGrp="1"/>
          </p:cNvSpPr>
          <p:nvPr>
            <p:ph type="pic" sz="quarter" idx="41" hasCustomPrompt="1"/>
          </p:nvPr>
        </p:nvSpPr>
        <p:spPr>
          <a:xfrm>
            <a:off x="6743700"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0" name="Picture Placeholder 4">
            <a:extLst>
              <a:ext uri="{FF2B5EF4-FFF2-40B4-BE49-F238E27FC236}">
                <a16:creationId xmlns:a16="http://schemas.microsoft.com/office/drawing/2014/main" id="{002E033C-4E61-6B4F-B553-C83E76F94D8B}"/>
              </a:ext>
            </a:extLst>
          </p:cNvPr>
          <p:cNvSpPr>
            <a:spLocks noGrp="1"/>
          </p:cNvSpPr>
          <p:nvPr>
            <p:ph type="pic" sz="quarter" idx="42" hasCustomPrompt="1"/>
          </p:nvPr>
        </p:nvSpPr>
        <p:spPr>
          <a:xfrm>
            <a:off x="8394898"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1" name="Picture Placeholder 4">
            <a:extLst>
              <a:ext uri="{FF2B5EF4-FFF2-40B4-BE49-F238E27FC236}">
                <a16:creationId xmlns:a16="http://schemas.microsoft.com/office/drawing/2014/main" id="{750A9437-CEAD-0741-8012-DFC58613492D}"/>
              </a:ext>
            </a:extLst>
          </p:cNvPr>
          <p:cNvSpPr>
            <a:spLocks noGrp="1"/>
          </p:cNvSpPr>
          <p:nvPr>
            <p:ph type="pic" sz="quarter" idx="43" hasCustomPrompt="1"/>
          </p:nvPr>
        </p:nvSpPr>
        <p:spPr>
          <a:xfrm>
            <a:off x="10046096"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611979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2" hasCustomPrompt="1"/>
          </p:nvPr>
        </p:nvSpPr>
        <p:spPr>
          <a:xfrm>
            <a:off x="1866900" y="163896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a:extLst>
              <a:ext uri="{FF2B5EF4-FFF2-40B4-BE49-F238E27FC236}">
                <a16:creationId xmlns:a16="http://schemas.microsoft.com/office/drawing/2014/main" id="{9F1E9CA4-55FC-8A40-824F-09EDA9DCB9E9}"/>
              </a:ext>
            </a:extLst>
          </p:cNvPr>
          <p:cNvSpPr>
            <a:spLocks noGrp="1"/>
          </p:cNvSpPr>
          <p:nvPr>
            <p:ph type="title" hasCustomPrompt="1"/>
          </p:nvPr>
        </p:nvSpPr>
        <p:spPr>
          <a:xfrm>
            <a:off x="1866900" y="671005"/>
            <a:ext cx="9753600" cy="710756"/>
          </a:xfrm>
        </p:spPr>
        <p:txBody>
          <a:bodyPr/>
          <a:lstStyle>
            <a:lvl1pPr>
              <a:defRPr sz="3600"/>
            </a:lvl1pPr>
          </a:lstStyle>
          <a:p>
            <a:r>
              <a:rPr lang="en-US" dirty="0"/>
              <a:t>CLICK TO EDIT MASTER TITLE STYLE</a:t>
            </a:r>
          </a:p>
        </p:txBody>
      </p:sp>
      <p:sp>
        <p:nvSpPr>
          <p:cNvPr id="42" name="Picture Placeholder 4">
            <a:extLst>
              <a:ext uri="{FF2B5EF4-FFF2-40B4-BE49-F238E27FC236}">
                <a16:creationId xmlns:a16="http://schemas.microsoft.com/office/drawing/2014/main" id="{AB69879B-EE95-2340-855D-A9E3FF45B369}"/>
              </a:ext>
            </a:extLst>
          </p:cNvPr>
          <p:cNvSpPr>
            <a:spLocks noGrp="1"/>
          </p:cNvSpPr>
          <p:nvPr>
            <p:ph type="pic" sz="quarter" idx="13" hasCustomPrompt="1"/>
          </p:nvPr>
        </p:nvSpPr>
        <p:spPr>
          <a:xfrm>
            <a:off x="1866900" y="332552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3" name="Picture Placeholder 4">
            <a:extLst>
              <a:ext uri="{FF2B5EF4-FFF2-40B4-BE49-F238E27FC236}">
                <a16:creationId xmlns:a16="http://schemas.microsoft.com/office/drawing/2014/main" id="{81755F83-CEE1-CA4F-9CB2-AD8AF9461FE6}"/>
              </a:ext>
            </a:extLst>
          </p:cNvPr>
          <p:cNvSpPr>
            <a:spLocks noGrp="1"/>
          </p:cNvSpPr>
          <p:nvPr>
            <p:ph type="pic" sz="quarter" idx="14" hasCustomPrompt="1"/>
          </p:nvPr>
        </p:nvSpPr>
        <p:spPr>
          <a:xfrm>
            <a:off x="1866900" y="501208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4" name="Picture Placeholder 4">
            <a:extLst>
              <a:ext uri="{FF2B5EF4-FFF2-40B4-BE49-F238E27FC236}">
                <a16:creationId xmlns:a16="http://schemas.microsoft.com/office/drawing/2014/main" id="{34924851-6C37-C84F-A630-EA87C879C7DF}"/>
              </a:ext>
            </a:extLst>
          </p:cNvPr>
          <p:cNvSpPr>
            <a:spLocks noGrp="1"/>
          </p:cNvSpPr>
          <p:nvPr>
            <p:ph type="pic" sz="quarter" idx="15" hasCustomPrompt="1"/>
          </p:nvPr>
        </p:nvSpPr>
        <p:spPr>
          <a:xfrm>
            <a:off x="4396740" y="163896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5" name="Picture Placeholder 4">
            <a:extLst>
              <a:ext uri="{FF2B5EF4-FFF2-40B4-BE49-F238E27FC236}">
                <a16:creationId xmlns:a16="http://schemas.microsoft.com/office/drawing/2014/main" id="{1591A003-2C51-8747-8121-A00901B69530}"/>
              </a:ext>
            </a:extLst>
          </p:cNvPr>
          <p:cNvSpPr>
            <a:spLocks noGrp="1"/>
          </p:cNvSpPr>
          <p:nvPr>
            <p:ph type="pic" sz="quarter" idx="16" hasCustomPrompt="1"/>
          </p:nvPr>
        </p:nvSpPr>
        <p:spPr>
          <a:xfrm>
            <a:off x="6926580" y="163896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6" name="Picture Placeholder 4">
            <a:extLst>
              <a:ext uri="{FF2B5EF4-FFF2-40B4-BE49-F238E27FC236}">
                <a16:creationId xmlns:a16="http://schemas.microsoft.com/office/drawing/2014/main" id="{E5FC3E9F-0D6F-1A4B-9B98-7EEBF5AEADC0}"/>
              </a:ext>
            </a:extLst>
          </p:cNvPr>
          <p:cNvSpPr>
            <a:spLocks noGrp="1"/>
          </p:cNvSpPr>
          <p:nvPr>
            <p:ph type="pic" sz="quarter" idx="17" hasCustomPrompt="1"/>
          </p:nvPr>
        </p:nvSpPr>
        <p:spPr>
          <a:xfrm>
            <a:off x="9456420" y="163896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7" name="Picture Placeholder 4">
            <a:extLst>
              <a:ext uri="{FF2B5EF4-FFF2-40B4-BE49-F238E27FC236}">
                <a16:creationId xmlns:a16="http://schemas.microsoft.com/office/drawing/2014/main" id="{CEC3CD0E-BFD8-D741-B22E-22F2F41C4FAF}"/>
              </a:ext>
            </a:extLst>
          </p:cNvPr>
          <p:cNvSpPr>
            <a:spLocks noGrp="1"/>
          </p:cNvSpPr>
          <p:nvPr>
            <p:ph type="pic" sz="quarter" idx="18" hasCustomPrompt="1"/>
          </p:nvPr>
        </p:nvSpPr>
        <p:spPr>
          <a:xfrm>
            <a:off x="4396740" y="332552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8" name="Picture Placeholder 4">
            <a:extLst>
              <a:ext uri="{FF2B5EF4-FFF2-40B4-BE49-F238E27FC236}">
                <a16:creationId xmlns:a16="http://schemas.microsoft.com/office/drawing/2014/main" id="{0460D3CE-95FD-684A-91A1-6CCB6968556D}"/>
              </a:ext>
            </a:extLst>
          </p:cNvPr>
          <p:cNvSpPr>
            <a:spLocks noGrp="1"/>
          </p:cNvSpPr>
          <p:nvPr>
            <p:ph type="pic" sz="quarter" idx="19" hasCustomPrompt="1"/>
          </p:nvPr>
        </p:nvSpPr>
        <p:spPr>
          <a:xfrm>
            <a:off x="6926580" y="332552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9" name="Picture Placeholder 4">
            <a:extLst>
              <a:ext uri="{FF2B5EF4-FFF2-40B4-BE49-F238E27FC236}">
                <a16:creationId xmlns:a16="http://schemas.microsoft.com/office/drawing/2014/main" id="{B8B8D087-5B4B-8141-8DB9-81770800BD18}"/>
              </a:ext>
            </a:extLst>
          </p:cNvPr>
          <p:cNvSpPr>
            <a:spLocks noGrp="1"/>
          </p:cNvSpPr>
          <p:nvPr>
            <p:ph type="pic" sz="quarter" idx="20" hasCustomPrompt="1"/>
          </p:nvPr>
        </p:nvSpPr>
        <p:spPr>
          <a:xfrm>
            <a:off x="9456420" y="332552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0" name="Picture Placeholder 4">
            <a:extLst>
              <a:ext uri="{FF2B5EF4-FFF2-40B4-BE49-F238E27FC236}">
                <a16:creationId xmlns:a16="http://schemas.microsoft.com/office/drawing/2014/main" id="{BB5C1B6D-1803-8645-8E13-7DE2A58DE4D3}"/>
              </a:ext>
            </a:extLst>
          </p:cNvPr>
          <p:cNvSpPr>
            <a:spLocks noGrp="1"/>
          </p:cNvSpPr>
          <p:nvPr>
            <p:ph type="pic" sz="quarter" idx="21" hasCustomPrompt="1"/>
          </p:nvPr>
        </p:nvSpPr>
        <p:spPr>
          <a:xfrm>
            <a:off x="4396740" y="501208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1" name="Picture Placeholder 4">
            <a:extLst>
              <a:ext uri="{FF2B5EF4-FFF2-40B4-BE49-F238E27FC236}">
                <a16:creationId xmlns:a16="http://schemas.microsoft.com/office/drawing/2014/main" id="{285C2B50-7632-3747-84F1-900493205CDB}"/>
              </a:ext>
            </a:extLst>
          </p:cNvPr>
          <p:cNvSpPr>
            <a:spLocks noGrp="1"/>
          </p:cNvSpPr>
          <p:nvPr>
            <p:ph type="pic" sz="quarter" idx="22" hasCustomPrompt="1"/>
          </p:nvPr>
        </p:nvSpPr>
        <p:spPr>
          <a:xfrm>
            <a:off x="6926580" y="501208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2" name="Picture Placeholder 4">
            <a:extLst>
              <a:ext uri="{FF2B5EF4-FFF2-40B4-BE49-F238E27FC236}">
                <a16:creationId xmlns:a16="http://schemas.microsoft.com/office/drawing/2014/main" id="{B105B2B0-0C44-D34D-837F-9F695FD2187F}"/>
              </a:ext>
            </a:extLst>
          </p:cNvPr>
          <p:cNvSpPr>
            <a:spLocks noGrp="1"/>
          </p:cNvSpPr>
          <p:nvPr>
            <p:ph type="pic" sz="quarter" idx="23" hasCustomPrompt="1"/>
          </p:nvPr>
        </p:nvSpPr>
        <p:spPr>
          <a:xfrm>
            <a:off x="9456420" y="501208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240515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7" hasCustomPrompt="1"/>
          </p:nvPr>
        </p:nvSpPr>
        <p:spPr>
          <a:xfrm>
            <a:off x="1866900" y="1634553"/>
            <a:ext cx="2997925" cy="2997925"/>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8" hasCustomPrompt="1"/>
          </p:nvPr>
        </p:nvSpPr>
        <p:spPr>
          <a:xfrm>
            <a:off x="5244737" y="1634553"/>
            <a:ext cx="2997925" cy="2997925"/>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9" hasCustomPrompt="1"/>
          </p:nvPr>
        </p:nvSpPr>
        <p:spPr>
          <a:xfrm>
            <a:off x="8622575" y="1634553"/>
            <a:ext cx="2997925" cy="2997925"/>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664745"/>
            <a:ext cx="9753600" cy="757655"/>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68F39EDD-56E0-DB41-A5F7-712481027C17}"/>
              </a:ext>
            </a:extLst>
          </p:cNvPr>
          <p:cNvSpPr>
            <a:spLocks noGrp="1"/>
          </p:cNvSpPr>
          <p:nvPr>
            <p:ph idx="1"/>
          </p:nvPr>
        </p:nvSpPr>
        <p:spPr>
          <a:xfrm>
            <a:off x="1866900" y="4844631"/>
            <a:ext cx="9753600" cy="180141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643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7086600" y="0"/>
            <a:ext cx="51054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2618190"/>
            <a:ext cx="4229100" cy="1621619"/>
          </a:xfrm>
        </p:spPr>
        <p:txBody>
          <a:bodyPr/>
          <a:lstStyle>
            <a:lvl1pPr>
              <a:defRPr sz="3600"/>
            </a:lvl1pPr>
          </a:lstStyle>
          <a:p>
            <a:r>
              <a:rPr lang="en-US" dirty="0"/>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7" hasCustomPrompt="1"/>
          </p:nvPr>
        </p:nvSpPr>
        <p:spPr>
          <a:xfrm>
            <a:off x="1866901" y="1181100"/>
            <a:ext cx="1406070" cy="1406070"/>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Oval 5"/>
          <p:cNvSpPr/>
          <p:nvPr userDrawn="1"/>
        </p:nvSpPr>
        <p:spPr>
          <a:xfrm>
            <a:off x="1448707" y="762906"/>
            <a:ext cx="2242457" cy="2242457"/>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547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Picture Placeholder 4"/>
          <p:cNvSpPr>
            <a:spLocks noGrp="1"/>
          </p:cNvSpPr>
          <p:nvPr>
            <p:ph type="pic" sz="quarter" idx="11" hasCustomPrompt="1"/>
          </p:nvPr>
        </p:nvSpPr>
        <p:spPr>
          <a:xfrm>
            <a:off x="990600" y="0"/>
            <a:ext cx="11201400" cy="685799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060350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664745"/>
            <a:ext cx="7510780" cy="1621619"/>
          </a:xfrm>
        </p:spPr>
        <p:txBody>
          <a:bodyPr/>
          <a:lstStyle>
            <a:lvl1pPr>
              <a:defRPr sz="3600" spc="0"/>
            </a:lvl1pPr>
          </a:lstStyle>
          <a:p>
            <a:r>
              <a:rPr lang="en-US" dirty="0"/>
              <a:t>CLICK TO EDIT MASTER TITLE STYLE</a:t>
            </a:r>
          </a:p>
        </p:txBody>
      </p:sp>
      <p:sp>
        <p:nvSpPr>
          <p:cNvPr id="10" name="Picture Placeholder 4"/>
          <p:cNvSpPr>
            <a:spLocks noGrp="1"/>
          </p:cNvSpPr>
          <p:nvPr>
            <p:ph type="pic" sz="quarter" idx="17" hasCustomPrompt="1"/>
          </p:nvPr>
        </p:nvSpPr>
        <p:spPr>
          <a:xfrm>
            <a:off x="186690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1" name="Picture Placeholder 4"/>
          <p:cNvSpPr>
            <a:spLocks noGrp="1"/>
          </p:cNvSpPr>
          <p:nvPr>
            <p:ph type="pic" sz="quarter" idx="18" hasCustomPrompt="1"/>
          </p:nvPr>
        </p:nvSpPr>
        <p:spPr>
          <a:xfrm>
            <a:off x="394335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p:cNvSpPr>
            <a:spLocks noGrp="1"/>
          </p:cNvSpPr>
          <p:nvPr>
            <p:ph type="pic" sz="quarter" idx="19" hasCustomPrompt="1"/>
          </p:nvPr>
        </p:nvSpPr>
        <p:spPr>
          <a:xfrm>
            <a:off x="601980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p:cNvSpPr>
            <a:spLocks noGrp="1"/>
          </p:cNvSpPr>
          <p:nvPr>
            <p:ph type="pic" sz="quarter" idx="20" hasCustomPrompt="1"/>
          </p:nvPr>
        </p:nvSpPr>
        <p:spPr>
          <a:xfrm>
            <a:off x="809625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4" name="Picture Placeholder 4"/>
          <p:cNvSpPr>
            <a:spLocks noGrp="1"/>
          </p:cNvSpPr>
          <p:nvPr>
            <p:ph type="pic" sz="quarter" idx="21" hasCustomPrompt="1"/>
          </p:nvPr>
        </p:nvSpPr>
        <p:spPr>
          <a:xfrm>
            <a:off x="10172700"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5" name="Picture Placeholder 4"/>
          <p:cNvSpPr>
            <a:spLocks noGrp="1"/>
          </p:cNvSpPr>
          <p:nvPr>
            <p:ph type="pic" sz="quarter" idx="22" hasCustomPrompt="1"/>
          </p:nvPr>
        </p:nvSpPr>
        <p:spPr>
          <a:xfrm>
            <a:off x="186690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6" name="Picture Placeholder 4"/>
          <p:cNvSpPr>
            <a:spLocks noGrp="1"/>
          </p:cNvSpPr>
          <p:nvPr>
            <p:ph type="pic" sz="quarter" idx="23" hasCustomPrompt="1"/>
          </p:nvPr>
        </p:nvSpPr>
        <p:spPr>
          <a:xfrm>
            <a:off x="394335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7" name="Picture Placeholder 4"/>
          <p:cNvSpPr>
            <a:spLocks noGrp="1"/>
          </p:cNvSpPr>
          <p:nvPr>
            <p:ph type="pic" sz="quarter" idx="24" hasCustomPrompt="1"/>
          </p:nvPr>
        </p:nvSpPr>
        <p:spPr>
          <a:xfrm>
            <a:off x="601980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8" name="Picture Placeholder 4"/>
          <p:cNvSpPr>
            <a:spLocks noGrp="1"/>
          </p:cNvSpPr>
          <p:nvPr>
            <p:ph type="pic" sz="quarter" idx="25" hasCustomPrompt="1"/>
          </p:nvPr>
        </p:nvSpPr>
        <p:spPr>
          <a:xfrm>
            <a:off x="809625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9" name="Picture Placeholder 4"/>
          <p:cNvSpPr>
            <a:spLocks noGrp="1"/>
          </p:cNvSpPr>
          <p:nvPr>
            <p:ph type="pic" sz="quarter" idx="26" hasCustomPrompt="1"/>
          </p:nvPr>
        </p:nvSpPr>
        <p:spPr>
          <a:xfrm>
            <a:off x="10172700"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654585"/>
            <a:ext cx="5935980" cy="1621619"/>
          </a:xfrm>
        </p:spPr>
        <p:txBody>
          <a:bodyPr/>
          <a:lstStyle>
            <a:lvl1pPr>
              <a:defRPr sz="3600" spc="0"/>
            </a:lvl1pPr>
          </a:lstStyle>
          <a:p>
            <a:r>
              <a:rPr lang="en-US" dirty="0"/>
              <a:t>CLICK TO EDIT MASTER TITLE STYLE</a:t>
            </a:r>
          </a:p>
        </p:txBody>
      </p:sp>
      <p:sp>
        <p:nvSpPr>
          <p:cNvPr id="10" name="Picture Placeholder 4"/>
          <p:cNvSpPr>
            <a:spLocks noGrp="1"/>
          </p:cNvSpPr>
          <p:nvPr>
            <p:ph type="pic" sz="quarter" idx="17" hasCustomPrompt="1"/>
          </p:nvPr>
        </p:nvSpPr>
        <p:spPr>
          <a:xfrm>
            <a:off x="186690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1" name="Picture Placeholder 4"/>
          <p:cNvSpPr>
            <a:spLocks noGrp="1"/>
          </p:cNvSpPr>
          <p:nvPr>
            <p:ph type="pic" sz="quarter" idx="18" hasCustomPrompt="1"/>
          </p:nvPr>
        </p:nvSpPr>
        <p:spPr>
          <a:xfrm>
            <a:off x="394335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p:cNvSpPr>
            <a:spLocks noGrp="1"/>
          </p:cNvSpPr>
          <p:nvPr>
            <p:ph type="pic" sz="quarter" idx="19" hasCustomPrompt="1"/>
          </p:nvPr>
        </p:nvSpPr>
        <p:spPr>
          <a:xfrm>
            <a:off x="601980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p:cNvSpPr>
            <a:spLocks noGrp="1"/>
          </p:cNvSpPr>
          <p:nvPr>
            <p:ph type="pic" sz="quarter" idx="20" hasCustomPrompt="1"/>
          </p:nvPr>
        </p:nvSpPr>
        <p:spPr>
          <a:xfrm>
            <a:off x="809625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4" name="Picture Placeholder 4"/>
          <p:cNvSpPr>
            <a:spLocks noGrp="1"/>
          </p:cNvSpPr>
          <p:nvPr>
            <p:ph type="pic" sz="quarter" idx="21" hasCustomPrompt="1"/>
          </p:nvPr>
        </p:nvSpPr>
        <p:spPr>
          <a:xfrm>
            <a:off x="10172700"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2618190"/>
            <a:ext cx="4747260" cy="1621619"/>
          </a:xfrm>
        </p:spPr>
        <p:txBody>
          <a:bodyPr/>
          <a:lstStyle>
            <a:lvl1pPr>
              <a:defRPr sz="3600" spc="0"/>
            </a:lvl1pPr>
          </a:lstStyle>
          <a:p>
            <a:r>
              <a:rPr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996124"/>
            <a:ext cx="4229100" cy="1621619"/>
          </a:xfrm>
        </p:spPr>
        <p:txBody>
          <a:bodyPr/>
          <a:lstStyle>
            <a:lvl1pPr>
              <a:defRPr sz="3600" spc="0"/>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671005"/>
            <a:ext cx="9753600" cy="745212"/>
          </a:xfrm>
        </p:spPr>
        <p:txBody>
          <a:bodyPr>
            <a:noAutofit/>
          </a:bodyPr>
          <a:lstStyle>
            <a:lvl1pPr algn="l">
              <a:defRPr sz="3600" spc="0"/>
            </a:lvl1pPr>
          </a:lstStyle>
          <a:p>
            <a:r>
              <a:rPr lang="en-US" dirty="0"/>
              <a:t>CLICK TO EDIT MASTER TITLE STYLE</a:t>
            </a:r>
          </a:p>
        </p:txBody>
      </p:sp>
      <p:sp>
        <p:nvSpPr>
          <p:cNvPr id="4" name="Text Placeholder 10">
            <a:extLst>
              <a:ext uri="{FF2B5EF4-FFF2-40B4-BE49-F238E27FC236}">
                <a16:creationId xmlns:a16="http://schemas.microsoft.com/office/drawing/2014/main" id="{67C995C6-BBB5-3B4F-9763-5F55B3916FE7}"/>
              </a:ext>
            </a:extLst>
          </p:cNvPr>
          <p:cNvSpPr>
            <a:spLocks noGrp="1"/>
          </p:cNvSpPr>
          <p:nvPr>
            <p:ph idx="1"/>
          </p:nvPr>
        </p:nvSpPr>
        <p:spPr>
          <a:xfrm>
            <a:off x="1866900" y="1661159"/>
            <a:ext cx="9753600" cy="4757717"/>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1181100"/>
            <a:ext cx="6972300" cy="1621619"/>
          </a:xfrm>
        </p:spPr>
        <p:txBody>
          <a:bodyPr/>
          <a:lstStyle>
            <a:lvl1pPr>
              <a:defRPr sz="3600"/>
            </a:lvl1pPr>
          </a:lstStyle>
          <a:p>
            <a:r>
              <a:rPr lang="en-US" dirty="0"/>
              <a:t>CLICK TO EDIT MASTER TITLE STYLE</a:t>
            </a:r>
          </a:p>
        </p:txBody>
      </p:sp>
      <p:sp>
        <p:nvSpPr>
          <p:cNvPr id="6" name="Picture Placeholder 4"/>
          <p:cNvSpPr>
            <a:spLocks noGrp="1"/>
          </p:cNvSpPr>
          <p:nvPr>
            <p:ph type="pic" sz="quarter" idx="11" hasCustomPrompt="1"/>
          </p:nvPr>
        </p:nvSpPr>
        <p:spPr>
          <a:xfrm>
            <a:off x="990600" y="3927944"/>
            <a:ext cx="11201400" cy="293005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498607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4055602"/>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4738977" y="4055602"/>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8487355" y="4055602"/>
            <a:ext cx="3704646"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441411"/>
            <a:ext cx="9753600" cy="810810"/>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5D294FF8-6963-C348-83CE-28D3491B5C0B}"/>
              </a:ext>
            </a:extLst>
          </p:cNvPr>
          <p:cNvSpPr>
            <a:spLocks noGrp="1"/>
          </p:cNvSpPr>
          <p:nvPr>
            <p:ph idx="1"/>
          </p:nvPr>
        </p:nvSpPr>
        <p:spPr>
          <a:xfrm>
            <a:off x="1866900" y="1493520"/>
            <a:ext cx="9753600" cy="2286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8669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1349951"/>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4738977" y="1349951"/>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8487355" y="1349951"/>
            <a:ext cx="3704646"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441411"/>
            <a:ext cx="9753600" cy="810810"/>
          </a:xfrm>
        </p:spPr>
        <p:txBody>
          <a:bodyPr/>
          <a:lstStyle>
            <a:lvl1pPr>
              <a:defRPr sz="3600"/>
            </a:lvl1pPr>
          </a:lstStyle>
          <a:p>
            <a:r>
              <a:rPr lang="en-US" dirty="0"/>
              <a:t>CLICK TO EDIT MASTER TITLE STYLE</a:t>
            </a:r>
          </a:p>
        </p:txBody>
      </p:sp>
      <p:sp>
        <p:nvSpPr>
          <p:cNvPr id="9" name="Content Placeholder 2">
            <a:extLst>
              <a:ext uri="{FF2B5EF4-FFF2-40B4-BE49-F238E27FC236}">
                <a16:creationId xmlns:a16="http://schemas.microsoft.com/office/drawing/2014/main" id="{5D294FF8-6963-C348-83CE-28D3491B5C0B}"/>
              </a:ext>
            </a:extLst>
          </p:cNvPr>
          <p:cNvSpPr>
            <a:spLocks noGrp="1"/>
          </p:cNvSpPr>
          <p:nvPr>
            <p:ph idx="1"/>
          </p:nvPr>
        </p:nvSpPr>
        <p:spPr>
          <a:xfrm>
            <a:off x="1866900" y="4500542"/>
            <a:ext cx="9753600" cy="20504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7444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7" name="Picture Placeholder 4"/>
          <p:cNvSpPr>
            <a:spLocks noGrp="1"/>
          </p:cNvSpPr>
          <p:nvPr>
            <p:ph type="pic" sz="quarter" idx="13" hasCustomPrompt="1"/>
          </p:nvPr>
        </p:nvSpPr>
        <p:spPr>
          <a:xfrm>
            <a:off x="7843520" y="0"/>
            <a:ext cx="4348481" cy="685446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664930"/>
            <a:ext cx="5570220" cy="1387389"/>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5D294FF8-6963-C348-83CE-28D3491B5C0B}"/>
              </a:ext>
            </a:extLst>
          </p:cNvPr>
          <p:cNvSpPr>
            <a:spLocks noGrp="1"/>
          </p:cNvSpPr>
          <p:nvPr>
            <p:ph idx="1"/>
          </p:nvPr>
        </p:nvSpPr>
        <p:spPr>
          <a:xfrm>
            <a:off x="1866900" y="2157025"/>
            <a:ext cx="5570220" cy="405073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2104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66900" y="994934"/>
            <a:ext cx="9753600" cy="148786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235873" y="6418877"/>
            <a:ext cx="513735" cy="227164"/>
          </a:xfrm>
          <a:prstGeom prst="rect">
            <a:avLst/>
          </a:prstGeom>
          <a:noFill/>
        </p:spPr>
        <p:txBody>
          <a:bodyPr vert="horz" lIns="0" tIns="0" rIns="0" bIns="0" rtlCol="0" anchor="ctr"/>
          <a:lstStyle>
            <a:lvl1pPr algn="ctr">
              <a:defRPr sz="1000" b="0" i="0">
                <a:solidFill>
                  <a:schemeClr val="tx1">
                    <a:alpha val="70000"/>
                  </a:schemeClr>
                </a:solidFill>
                <a:latin typeface="Arial" panose="020B0604020202020204" pitchFamily="34" charset="0"/>
                <a:ea typeface="Arial" panose="020B0604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11" name="Text Placeholder 10"/>
          <p:cNvSpPr>
            <a:spLocks noGrp="1"/>
          </p:cNvSpPr>
          <p:nvPr>
            <p:ph type="body" idx="1"/>
          </p:nvPr>
        </p:nvSpPr>
        <p:spPr>
          <a:xfrm>
            <a:off x="1866900" y="2514600"/>
            <a:ext cx="9753600" cy="3110442"/>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A5E9AFA-5FE4-944B-BC1C-BFB852B88888}"/>
              </a:ext>
            </a:extLst>
          </p:cNvPr>
          <p:cNvSpPr txBox="1"/>
          <p:nvPr userDrawn="1"/>
        </p:nvSpPr>
        <p:spPr>
          <a:xfrm rot="5400000">
            <a:off x="-2107580" y="2687443"/>
            <a:ext cx="5185317" cy="276999"/>
          </a:xfrm>
          <a:prstGeom prst="rect">
            <a:avLst/>
          </a:prstGeom>
          <a:noFill/>
        </p:spPr>
        <p:txBody>
          <a:bodyPr wrap="square" rtlCol="0">
            <a:spAutoFit/>
          </a:bodyPr>
          <a:lstStyle/>
          <a:p>
            <a:r>
              <a:rPr lang="en-US" sz="1200" spc="300" dirty="0">
                <a:solidFill>
                  <a:schemeClr val="bg1">
                    <a:lumMod val="65000"/>
                  </a:schemeClr>
                </a:solidFill>
                <a:latin typeface="Arial" panose="020B0604020202020204" pitchFamily="34" charset="0"/>
                <a:cs typeface="Arial" panose="020B0604020202020204" pitchFamily="34" charset="0"/>
              </a:rPr>
              <a:t>X</a:t>
            </a:r>
            <a:r>
              <a:rPr lang="en-US" sz="1200" spc="300" dirty="0">
                <a:latin typeface="Arial" panose="020B0604020202020204" pitchFamily="34" charset="0"/>
                <a:cs typeface="Arial" panose="020B0604020202020204" pitchFamily="34" charset="0"/>
              </a:rPr>
              <a:t>   THE UNIVERSITY OF STRATHCLYDE</a:t>
            </a:r>
          </a:p>
        </p:txBody>
      </p: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23" r:id="rId1"/>
    <p:sldLayoutId id="2147484035" r:id="rId2"/>
    <p:sldLayoutId id="2147484011" r:id="rId3"/>
    <p:sldLayoutId id="2147484012" r:id="rId4"/>
    <p:sldLayoutId id="2147484013" r:id="rId5"/>
    <p:sldLayoutId id="2147484014" r:id="rId6"/>
    <p:sldLayoutId id="2147484015" r:id="rId7"/>
    <p:sldLayoutId id="2147484073" r:id="rId8"/>
    <p:sldLayoutId id="2147484074" r:id="rId9"/>
    <p:sldLayoutId id="2147484076" r:id="rId10"/>
    <p:sldLayoutId id="2147484016" r:id="rId11"/>
    <p:sldLayoutId id="2147484048" r:id="rId12"/>
    <p:sldLayoutId id="2147484024" r:id="rId13"/>
    <p:sldLayoutId id="2147484078" r:id="rId14"/>
    <p:sldLayoutId id="2147484029" r:id="rId15"/>
    <p:sldLayoutId id="2147484075" r:id="rId16"/>
    <p:sldLayoutId id="2147484040" r:id="rId17"/>
    <p:sldLayoutId id="2147484030" r:id="rId18"/>
    <p:sldLayoutId id="2147484031" r:id="rId19"/>
    <p:sldLayoutId id="2147484032" r:id="rId20"/>
    <p:sldLayoutId id="2147484077" r:id="rId21"/>
    <p:sldLayoutId id="2147484036" r:id="rId22"/>
    <p:sldLayoutId id="2147484044" r:id="rId23"/>
    <p:sldLayoutId id="2147484045" r:id="rId24"/>
    <p:sldLayoutId id="2147484046" r:id="rId25"/>
    <p:sldLayoutId id="2147484049" r:id="rId26"/>
    <p:sldLayoutId id="2147484050" r:id="rId27"/>
  </p:sldLayoutIdLst>
  <p:hf hdr="0" ftr="0" dt="0"/>
  <p:txStyles>
    <p:title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p:titleStyle>
    <p:bodyStyle>
      <a:lvl1pPr marL="0" indent="0" algn="l" defTabSz="914318" rtl="0" eaLnBrk="1" latinLnBrk="0" hangingPunct="1">
        <a:lnSpc>
          <a:spcPct val="120000"/>
        </a:lnSpc>
        <a:spcBef>
          <a:spcPts val="1000"/>
        </a:spcBef>
        <a:buClr>
          <a:srgbClr val="002060"/>
        </a:buClr>
        <a:buFont typeface="Wingdings" pitchFamily="2" charset="2"/>
        <a:buNone/>
        <a:defRPr sz="2800" kern="1200">
          <a:solidFill>
            <a:schemeClr val="tx1"/>
          </a:solidFill>
          <a:latin typeface="+mn-lt"/>
          <a:ea typeface="+mn-ea"/>
          <a:cs typeface="+mn-cs"/>
        </a:defRPr>
      </a:lvl1pPr>
      <a:lvl2pPr marL="0" indent="0" algn="l" defTabSz="914318" rtl="0" eaLnBrk="1" latinLnBrk="0" hangingPunct="1">
        <a:lnSpc>
          <a:spcPct val="120000"/>
        </a:lnSpc>
        <a:spcBef>
          <a:spcPts val="499"/>
        </a:spcBef>
        <a:buClr>
          <a:srgbClr val="002060"/>
        </a:buClr>
        <a:buFont typeface="Wingdings" pitchFamily="2" charset="2"/>
        <a:buNone/>
        <a:defRPr sz="1800" kern="1200">
          <a:solidFill>
            <a:schemeClr val="tx1"/>
          </a:solidFill>
          <a:latin typeface="+mn-lt"/>
          <a:ea typeface="+mn-ea"/>
          <a:cs typeface="+mn-cs"/>
        </a:defRPr>
      </a:lvl2pPr>
      <a:lvl3pPr marL="0" indent="0" algn="l" defTabSz="914318" rtl="0" eaLnBrk="1" latinLnBrk="0" hangingPunct="1">
        <a:lnSpc>
          <a:spcPct val="120000"/>
        </a:lnSpc>
        <a:spcBef>
          <a:spcPts val="499"/>
        </a:spcBef>
        <a:buClr>
          <a:srgbClr val="002060"/>
        </a:buClr>
        <a:buFont typeface="Wingdings" pitchFamily="2" charset="2"/>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Clr>
          <a:srgbClr val="002060"/>
        </a:buClr>
        <a:buFont typeface="Wingdings" pitchFamily="2" charset="2"/>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Clr>
          <a:srgbClr val="002060"/>
        </a:buClr>
        <a:buFont typeface="Wingdings" pitchFamily="2" charset="2"/>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8" pos="624" userDrawn="1">
          <p15:clr>
            <a:srgbClr val="F26B43"/>
          </p15:clr>
        </p15:guide>
        <p15:guide id="29" pos="7320" userDrawn="1">
          <p15:clr>
            <a:srgbClr val="F26B43"/>
          </p15:clr>
        </p15:guide>
        <p15:guide id="48" pos="1176" userDrawn="1">
          <p15:clr>
            <a:srgbClr val="F26B43"/>
          </p15:clr>
        </p15:guide>
        <p15:guide id="51" orient="horz" pos="74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strath.ac.uk/professionalservices/media/ps/sees/disabilityservice/Helping_Students_in_Distress_A_Guide_for_Staff.pdf" TargetMode="External"/><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hyperlink" Target="https://www.strath.ac.uk/professionalservices/media/ps/sees/disabilityservice/Helping_Students_in_Distress_A_Guide_for_Staff.pdf" TargetMode="External"/><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hyperlink" Target="https://www.strath.ac.uk/professionalservices/media/ps/sees/disabilityservice/Helping_Students_in_Distress_A_Guide_for_Staff.pdf" TargetMode="External"/><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rath.ac.uk/studywithus/ourcampus/whatsoncampus/faithspiritualitysupport/" TargetMode="External"/><Relationship Id="rId13" Type="http://schemas.openxmlformats.org/officeDocument/2006/relationships/hyperlink" Target="https://www.strathunion.com/advice/" TargetMode="External"/><Relationship Id="rId3" Type="http://schemas.openxmlformats.org/officeDocument/2006/relationships/hyperlink" Target="https://www.strath.ac.uk/staff/policies/academic/" TargetMode="External"/><Relationship Id="rId7" Type="http://schemas.openxmlformats.org/officeDocument/2006/relationships/hyperlink" Target="https://www.strath.ac.uk/professionalservices/careers/" TargetMode="External"/><Relationship Id="rId12" Type="http://schemas.openxmlformats.org/officeDocument/2006/relationships/hyperlink" Target="https://www.strath.ac.uk/studentfinancialsupport/" TargetMode="External"/><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hyperlink" Target="https://www.strath.ac.uk/studywithus/accommodation/" TargetMode="External"/><Relationship Id="rId11" Type="http://schemas.openxmlformats.org/officeDocument/2006/relationships/hyperlink" Target="https://www.strath.ac.uk/studentlifecycle/" TargetMode="External"/><Relationship Id="rId5" Type="http://schemas.openxmlformats.org/officeDocument/2006/relationships/hyperlink" Target="https://www.strath.ac.uk/sees/studentpolicies/policies/attendance/absenceandvoluntarysuspension/" TargetMode="External"/><Relationship Id="rId10" Type="http://schemas.openxmlformats.org/officeDocument/2006/relationships/hyperlink" Target="https://www.strath.ac.uk/studywithus/internationalstudents/whileyourehere/internationalstudentsupportteam/" TargetMode="External"/><Relationship Id="rId4" Type="http://schemas.openxmlformats.org/officeDocument/2006/relationships/hyperlink" Target="https://www.strath.ac.uk/sees/studentpolicies/policies/appealscomplaintsdiscipline/personalcircumstancesprocedure/" TargetMode="External"/><Relationship Id="rId9" Type="http://schemas.openxmlformats.org/officeDocument/2006/relationships/hyperlink" Target="https://www.strath.ac.uk/professionalservices/disabilityandwellbeing/" TargetMode="External"/><Relationship Id="rId14" Type="http://schemas.openxmlformats.org/officeDocument/2006/relationships/hyperlink" Target="https://www.strath.ac.uk/professionalservices/media/ps/sees/disabilityservice/Helping_Students_in_Distress_A_Guide_for_Staff.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strath.ac.uk/wellbeing/occupationalhealth/" TargetMode="External"/><Relationship Id="rId2" Type="http://schemas.openxmlformats.org/officeDocument/2006/relationships/hyperlink" Target="https://www.strath.ac.uk/wellbeing/stressandmentalhealth/staffcounsellingandemployeeassistanceprogrammeeap/" TargetMode="External"/><Relationship Id="rId1" Type="http://schemas.openxmlformats.org/officeDocument/2006/relationships/slideLayout" Target="../slideLayouts/slideLayout23.xml"/><Relationship Id="rId4" Type="http://schemas.openxmlformats.org/officeDocument/2006/relationships/hyperlink" Target="https://strathclydestaff.silvercloudhealth.com/signup/"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strath.ac.uk/professionalservices/disabilityandwellbeing/mentalhealthwellbeingsupport/bookablewellbeingprogrammesandtraining/"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hyperlink" Target="http://www.strath.ac.uk/professionalservices/disabilityandwellbeing/" TargetMode="External"/><Relationship Id="rId2" Type="http://schemas.openxmlformats.org/officeDocument/2006/relationships/hyperlink" Target="mailto:disability-wellbeing@strath.ac.uk" TargetMode="External"/><Relationship Id="rId1" Type="http://schemas.openxmlformats.org/officeDocument/2006/relationships/slideLayout" Target="../slideLayouts/slideLayout17.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strath.ac.uk/professionalservices/media/ps/sees/disabilityservice/Helping_Students_in_Distress_A_Guide_for_Staff.pdf" TargetMode="External"/><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www.universitiesuk.ac.uk/policy-and-analysis/reports/Documents/2018/minding-our-future-starting-conversation-student-mental-health.pdf"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hyperlink" Target="https://www.universitiesuk.ac.uk/policy-and-analysis/reports/Documents/2018/minding-our-future-starting-conversation-student-mental-health.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kOyoRMjgKs8"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s://www.strath.ac.uk/professionalservices/media/ps/sees/disabilityservice/Helping_Students_in_Distress_A_Guide_for_Staff.pdf"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hyperlink" Target="https://www.strath.ac.uk/professionalservices/media/ps/sees/disabilityservice/Helping_Students_in_Distress_A_Guide_for_Staff.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narrow city street with cars parked on the side of a road&#10;&#10;Description automatically generated">
            <a:extLst>
              <a:ext uri="{FF2B5EF4-FFF2-40B4-BE49-F238E27FC236}">
                <a16:creationId xmlns:a16="http://schemas.microsoft.com/office/drawing/2014/main" id="{619D7341-5CAA-754C-9379-7814F0B5C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529"/>
            <a:ext cx="12191999" cy="6858000"/>
          </a:xfrm>
          <a:prstGeom prst="rect">
            <a:avLst/>
          </a:prstGeom>
          <a:solidFill>
            <a:srgbClr val="00206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Slide Number Placeholder 1"/>
          <p:cNvSpPr>
            <a:spLocks noGrp="1"/>
          </p:cNvSpPr>
          <p:nvPr>
            <p:ph type="sldNum" sz="quarter" idx="10"/>
          </p:nvPr>
        </p:nvSpPr>
        <p:spPr/>
        <p:txBody>
          <a:bodyPr/>
          <a:lstStyle/>
          <a:p>
            <a:fld id="{D8D877B3-D348-4611-9BDB-C5374591D951}" type="slidenum">
              <a:rPr lang="en-US" smtClean="0">
                <a:solidFill>
                  <a:schemeClr val="bg1">
                    <a:alpha val="70000"/>
                  </a:schemeClr>
                </a:solidFill>
              </a:rPr>
              <a:pPr/>
              <a:t>1</a:t>
            </a:fld>
            <a:endParaRPr lang="en-US" dirty="0">
              <a:solidFill>
                <a:schemeClr val="bg1">
                  <a:alpha val="70000"/>
                </a:schemeClr>
              </a:solidFill>
            </a:endParaRPr>
          </a:p>
        </p:txBody>
      </p:sp>
      <p:cxnSp>
        <p:nvCxnSpPr>
          <p:cNvPr id="7" name="Straight Connector 6"/>
          <p:cNvCxnSpPr/>
          <p:nvPr/>
        </p:nvCxnSpPr>
        <p:spPr>
          <a:xfrm>
            <a:off x="986110" y="0"/>
            <a:ext cx="0" cy="685800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10" name="Title 2"/>
          <p:cNvSpPr txBox="1">
            <a:spLocks/>
          </p:cNvSpPr>
          <p:nvPr/>
        </p:nvSpPr>
        <p:spPr>
          <a:xfrm>
            <a:off x="2011864" y="1817649"/>
            <a:ext cx="7156871" cy="3221644"/>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a:lstStyle>
          <a:p>
            <a:r>
              <a:rPr lang="en-US" sz="6000" spc="0" dirty="0">
                <a:solidFill>
                  <a:schemeClr val="bg1"/>
                </a:solidFill>
              </a:rPr>
              <a:t>MENTAL HEALTH AWARENESS</a:t>
            </a:r>
            <a:br>
              <a:rPr lang="en-US" sz="6000" spc="0" dirty="0">
                <a:solidFill>
                  <a:schemeClr val="bg1"/>
                </a:solidFill>
              </a:rPr>
            </a:br>
            <a:endParaRPr lang="en-US" sz="6000" spc="0" dirty="0">
              <a:solidFill>
                <a:schemeClr val="bg1"/>
              </a:solidFill>
            </a:endParaRPr>
          </a:p>
          <a:p>
            <a:endParaRPr lang="en-US" sz="6000" spc="0" dirty="0">
              <a:solidFill>
                <a:schemeClr val="bg1"/>
              </a:solidFill>
            </a:endParaRPr>
          </a:p>
        </p:txBody>
      </p:sp>
      <p:sp>
        <p:nvSpPr>
          <p:cNvPr id="11" name="TextBox 10"/>
          <p:cNvSpPr txBox="1"/>
          <p:nvPr/>
        </p:nvSpPr>
        <p:spPr>
          <a:xfrm>
            <a:off x="2067635" y="4387065"/>
            <a:ext cx="9777783" cy="2200539"/>
          </a:xfrm>
          <a:prstGeom prst="rect">
            <a:avLst/>
          </a:prstGeom>
          <a:noFill/>
        </p:spPr>
        <p:txBody>
          <a:bodyPr wrap="square" lIns="0" rIns="0" rtlCol="0">
            <a:spAutoFit/>
          </a:bodyPr>
          <a:lstStyle/>
          <a:p>
            <a:pPr>
              <a:lnSpc>
                <a:spcPct val="120000"/>
              </a:lnSpc>
            </a:pPr>
            <a:r>
              <a:rPr lang="en-US" sz="1600" dirty="0">
                <a:solidFill>
                  <a:schemeClr val="bg1"/>
                </a:solidFill>
                <a:latin typeface="Arial" panose="020B0604020202020204" pitchFamily="34" charset="0"/>
                <a:ea typeface="Open Sans" panose="020B0606030504020204" pitchFamily="34" charset="0"/>
                <a:cs typeface="Arial" panose="020B0604020202020204" pitchFamily="34" charset="0"/>
              </a:rPr>
              <a:t>This PowerPoint session has been designed as a resource to compliment the University of Strathclyde “Helping Students in Distress: A Guide for Staff” document. </a:t>
            </a:r>
            <a:br>
              <a:rPr lang="en-US" sz="1600" dirty="0">
                <a:solidFill>
                  <a:schemeClr val="bg1"/>
                </a:solidFill>
                <a:latin typeface="Arial" panose="020B0604020202020204" pitchFamily="34" charset="0"/>
                <a:ea typeface="Open Sans" panose="020B0606030504020204" pitchFamily="34" charset="0"/>
                <a:cs typeface="Arial" panose="020B0604020202020204" pitchFamily="34" charset="0"/>
              </a:rPr>
            </a:br>
            <a:endParaRPr lang="en-US" sz="1600" dirty="0">
              <a:solidFill>
                <a:schemeClr val="bg1"/>
              </a:solidFill>
              <a:latin typeface="Arial" panose="020B0604020202020204" pitchFamily="34" charset="0"/>
              <a:ea typeface="Open Sans" panose="020B0606030504020204" pitchFamily="34" charset="0"/>
              <a:cs typeface="Arial" panose="020B0604020202020204" pitchFamily="34" charset="0"/>
            </a:endParaRPr>
          </a:p>
          <a:p>
            <a:pPr>
              <a:lnSpc>
                <a:spcPct val="120000"/>
              </a:lnSpc>
            </a:pPr>
            <a:endParaRPr lang="en-US" sz="1600" dirty="0">
              <a:solidFill>
                <a:schemeClr val="bg1"/>
              </a:solidFill>
              <a:latin typeface="Arial" panose="020B0604020202020204" pitchFamily="34" charset="0"/>
              <a:ea typeface="Open Sans" panose="020B0606030504020204" pitchFamily="34" charset="0"/>
              <a:cs typeface="Arial" panose="020B0604020202020204" pitchFamily="34" charset="0"/>
            </a:endParaRPr>
          </a:p>
          <a:p>
            <a:pPr>
              <a:lnSpc>
                <a:spcPct val="120000"/>
              </a:lnSpc>
            </a:pPr>
            <a:r>
              <a:rPr lang="en-US" sz="1600" dirty="0">
                <a:solidFill>
                  <a:schemeClr val="bg1"/>
                </a:solidFill>
                <a:latin typeface="Arial" panose="020B0604020202020204" pitchFamily="34" charset="0"/>
                <a:ea typeface="Open Sans" panose="020B0606030504020204" pitchFamily="34" charset="0"/>
                <a:cs typeface="Arial" panose="020B0604020202020204" pitchFamily="34" charset="0"/>
              </a:rPr>
              <a:t>Carla Rhodes, Disability &amp; Wellbeing Service: September 2020.</a:t>
            </a:r>
            <a:br>
              <a:rPr lang="en-US" sz="1600" dirty="0">
                <a:solidFill>
                  <a:schemeClr val="bg1"/>
                </a:solidFill>
                <a:latin typeface="Arial" panose="020B0604020202020204" pitchFamily="34" charset="0"/>
                <a:ea typeface="Open Sans" panose="020B0606030504020204" pitchFamily="34" charset="0"/>
                <a:cs typeface="Arial" panose="020B0604020202020204" pitchFamily="34" charset="0"/>
              </a:rPr>
            </a:br>
            <a:r>
              <a:rPr lang="en-US" sz="1600" dirty="0">
                <a:solidFill>
                  <a:schemeClr val="bg1"/>
                </a:solidFill>
                <a:latin typeface="Arial" panose="020B0604020202020204" pitchFamily="34" charset="0"/>
                <a:ea typeface="Open Sans" panose="020B0606030504020204" pitchFamily="34" charset="0"/>
                <a:cs typeface="Arial" panose="020B0604020202020204" pitchFamily="34" charset="0"/>
              </a:rPr>
              <a:t>www.strath.ac.uk</a:t>
            </a:r>
          </a:p>
          <a:p>
            <a:pPr>
              <a:lnSpc>
                <a:spcPct val="120000"/>
              </a:lnSpc>
            </a:pPr>
            <a:endPar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126385C-432A-3144-9F69-E71B7958A415}"/>
              </a:ext>
            </a:extLst>
          </p:cNvPr>
          <p:cNvSpPr txBox="1"/>
          <p:nvPr/>
        </p:nvSpPr>
        <p:spPr>
          <a:xfrm rot="5400000">
            <a:off x="-2107580" y="2687443"/>
            <a:ext cx="5185317" cy="276999"/>
          </a:xfrm>
          <a:prstGeom prst="rect">
            <a:avLst/>
          </a:prstGeom>
          <a:noFill/>
        </p:spPr>
        <p:txBody>
          <a:bodyPr wrap="square" rtlCol="0">
            <a:spAutoFit/>
          </a:bodyPr>
          <a:lstStyle/>
          <a:p>
            <a:r>
              <a:rPr lang="en-US" sz="1200" spc="300" dirty="0">
                <a:solidFill>
                  <a:schemeClr val="bg1"/>
                </a:solidFill>
                <a:latin typeface="Montserrat" pitchFamily="2" charset="77"/>
              </a:rPr>
              <a:t>X</a:t>
            </a:r>
            <a:r>
              <a:rPr lang="en-US" sz="1200" spc="300" dirty="0"/>
              <a:t>  </a:t>
            </a:r>
            <a:r>
              <a:rPr lang="en-US" sz="1200" spc="300" dirty="0">
                <a:solidFill>
                  <a:schemeClr val="bg1"/>
                </a:solidFill>
              </a:rPr>
              <a:t> THE PLACE OF USEFUL LEARNING</a:t>
            </a:r>
          </a:p>
        </p:txBody>
      </p:sp>
      <p:pic>
        <p:nvPicPr>
          <p:cNvPr id="9" name="Picture 8">
            <a:extLst>
              <a:ext uri="{FF2B5EF4-FFF2-40B4-BE49-F238E27FC236}">
                <a16:creationId xmlns:a16="http://schemas.microsoft.com/office/drawing/2014/main" id="{29781222-DB4E-4541-BEB5-CEB6BFF74A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7581" y="511630"/>
            <a:ext cx="1865573" cy="1349563"/>
          </a:xfrm>
          <a:prstGeom prst="rect">
            <a:avLst/>
          </a:prstGeom>
        </p:spPr>
      </p:pic>
    </p:spTree>
    <p:extLst>
      <p:ext uri="{BB962C8B-B14F-4D97-AF65-F5344CB8AC3E}">
        <p14:creationId xmlns:p14="http://schemas.microsoft.com/office/powerpoint/2010/main" val="1773102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10</a:t>
            </a:fld>
            <a:endParaRPr lang="en-US" dirty="0"/>
          </a:p>
        </p:txBody>
      </p:sp>
      <p:sp>
        <p:nvSpPr>
          <p:cNvPr id="13" name="TextBox 12">
            <a:extLst>
              <a:ext uri="{FF2B5EF4-FFF2-40B4-BE49-F238E27FC236}">
                <a16:creationId xmlns:a16="http://schemas.microsoft.com/office/drawing/2014/main" id="{1508B883-589D-4E46-BFE4-3884BE15A3D1}"/>
              </a:ext>
            </a:extLst>
          </p:cNvPr>
          <p:cNvSpPr txBox="1"/>
          <p:nvPr/>
        </p:nvSpPr>
        <p:spPr>
          <a:xfrm>
            <a:off x="1520670" y="1633791"/>
            <a:ext cx="6646785" cy="5338540"/>
          </a:xfrm>
          <a:prstGeom prst="rect">
            <a:avLst/>
          </a:prstGeom>
          <a:noFill/>
        </p:spPr>
        <p:txBody>
          <a:bodyPr wrap="square" lIns="0" rIns="0" numCol="3" spcCol="365760" rtlCol="0">
            <a:noAutofit/>
          </a:bodyPr>
          <a:lstStyle/>
          <a:p>
            <a:pPr>
              <a:lnSpc>
                <a:spcPct val="80000"/>
              </a:lnSpc>
            </a:pPr>
            <a:r>
              <a:rPr lang="en-GB" altLang="en-US" sz="1200" b="1" dirty="0"/>
              <a:t>Recognising Early Warning Signs</a:t>
            </a:r>
          </a:p>
          <a:p>
            <a:pPr>
              <a:lnSpc>
                <a:spcPct val="80000"/>
              </a:lnSpc>
            </a:pPr>
            <a:r>
              <a:rPr lang="en-GB" altLang="en-US" sz="1200" b="1" dirty="0"/>
              <a:t>Feeling</a:t>
            </a:r>
            <a:r>
              <a:rPr lang="en-GB" altLang="en-US" sz="1200" dirty="0"/>
              <a:t> – e.g. reduced self worth; sadness; elation; rapid mood change; anxiety; panic; fear; irritability and feeling wound up; feeling overwhelmed and out of control.</a:t>
            </a:r>
          </a:p>
          <a:p>
            <a:pPr>
              <a:lnSpc>
                <a:spcPct val="80000"/>
              </a:lnSpc>
              <a:buFontTx/>
              <a:buNone/>
            </a:pPr>
            <a:endParaRPr lang="en-GB" altLang="en-US" sz="1200" dirty="0"/>
          </a:p>
          <a:p>
            <a:pPr>
              <a:lnSpc>
                <a:spcPct val="80000"/>
              </a:lnSpc>
            </a:pPr>
            <a:r>
              <a:rPr lang="en-GB" altLang="en-US" sz="1200" b="1" dirty="0"/>
              <a:t>Thinking </a:t>
            </a:r>
            <a:r>
              <a:rPr lang="en-GB" altLang="en-US" sz="1200" dirty="0"/>
              <a:t>– e.g. difficulties with concentrating; being distracted; thoughts being disrupted, slower or faster than usual; difficulty in making decisions; negative thinking; blaming others; lack of confidence; thoughts of suicide; suspicious of others.</a:t>
            </a:r>
          </a:p>
          <a:p>
            <a:pPr>
              <a:lnSpc>
                <a:spcPct val="80000"/>
              </a:lnSpc>
              <a:buFontTx/>
              <a:buNone/>
            </a:pPr>
            <a:endParaRPr lang="en-GB" altLang="en-US" sz="1200" b="1" dirty="0"/>
          </a:p>
          <a:p>
            <a:pPr>
              <a:lnSpc>
                <a:spcPct val="80000"/>
              </a:lnSpc>
            </a:pPr>
            <a:r>
              <a:rPr lang="en-GB" altLang="en-US" sz="1200" b="1" dirty="0"/>
              <a:t>Behaviour</a:t>
            </a:r>
            <a:r>
              <a:rPr lang="en-GB" altLang="en-US" sz="1200" dirty="0"/>
              <a:t> – e.g. poor motivation; tearful; less active; disorganised; socially withdrawn; difficulty sleeping; poor life /work balance; agitation; difficult to relax, self harm, increased use of alcohol and drugs, changes in personality.</a:t>
            </a:r>
          </a:p>
          <a:p>
            <a:pPr>
              <a:lnSpc>
                <a:spcPct val="80000"/>
              </a:lnSpc>
              <a:buFontTx/>
              <a:buNone/>
            </a:pPr>
            <a:endParaRPr lang="en-GB" altLang="en-US" sz="1200" b="1" dirty="0"/>
          </a:p>
          <a:p>
            <a:pPr>
              <a:lnSpc>
                <a:spcPct val="80000"/>
              </a:lnSpc>
            </a:pPr>
            <a:r>
              <a:rPr lang="en-GB" altLang="en-US" sz="1200" b="1" dirty="0"/>
              <a:t>Physical</a:t>
            </a:r>
            <a:r>
              <a:rPr lang="en-GB" altLang="en-US" sz="1200" dirty="0"/>
              <a:t> – e.g. fatigue; lethargy; nausea; tremor; palpitations; difficulty breathing; losing or putting on weight.</a:t>
            </a:r>
            <a:endParaRPr lang="en-US" altLang="en-US" sz="1200" dirty="0"/>
          </a:p>
          <a:p>
            <a:pPr>
              <a:lnSpc>
                <a:spcPct val="120000"/>
              </a:lnSpc>
            </a:pPr>
            <a:r>
              <a:rPr lang="en-US" sz="1200" b="1" dirty="0"/>
              <a:t>Academic Changes:</a:t>
            </a:r>
          </a:p>
          <a:p>
            <a:pPr>
              <a:lnSpc>
                <a:spcPct val="80000"/>
              </a:lnSpc>
            </a:pPr>
            <a:r>
              <a:rPr lang="en-US" altLang="en-US" sz="1200" dirty="0"/>
              <a:t>Consistent late arrivals or frequent absences</a:t>
            </a:r>
          </a:p>
          <a:p>
            <a:pPr>
              <a:lnSpc>
                <a:spcPct val="80000"/>
              </a:lnSpc>
            </a:pPr>
            <a:endParaRPr lang="en-US" altLang="en-US" sz="1200" dirty="0"/>
          </a:p>
          <a:p>
            <a:pPr>
              <a:lnSpc>
                <a:spcPct val="80000"/>
              </a:lnSpc>
            </a:pPr>
            <a:r>
              <a:rPr lang="en-US" altLang="en-US" sz="1200" dirty="0"/>
              <a:t>Low morale</a:t>
            </a:r>
          </a:p>
          <a:p>
            <a:pPr>
              <a:lnSpc>
                <a:spcPct val="80000"/>
              </a:lnSpc>
            </a:pPr>
            <a:endParaRPr lang="en-US" altLang="en-US" sz="1200" dirty="0"/>
          </a:p>
          <a:p>
            <a:pPr>
              <a:lnSpc>
                <a:spcPct val="80000"/>
              </a:lnSpc>
            </a:pPr>
            <a:r>
              <a:rPr lang="en-US" altLang="en-US" sz="1200" dirty="0" err="1"/>
              <a:t>Disorganisation</a:t>
            </a:r>
            <a:r>
              <a:rPr lang="en-US" altLang="en-US" sz="1200" dirty="0"/>
              <a:t> in completing work </a:t>
            </a:r>
          </a:p>
          <a:p>
            <a:pPr>
              <a:lnSpc>
                <a:spcPct val="80000"/>
              </a:lnSpc>
            </a:pPr>
            <a:endParaRPr lang="en-US" altLang="en-US" sz="1200" dirty="0"/>
          </a:p>
          <a:p>
            <a:pPr>
              <a:lnSpc>
                <a:spcPct val="80000"/>
              </a:lnSpc>
            </a:pPr>
            <a:r>
              <a:rPr lang="en-US" altLang="en-US" sz="1200" dirty="0"/>
              <a:t>Change in study habits and academic achievement</a:t>
            </a:r>
          </a:p>
          <a:p>
            <a:pPr>
              <a:lnSpc>
                <a:spcPct val="80000"/>
              </a:lnSpc>
            </a:pPr>
            <a:endParaRPr lang="en-US" altLang="en-US" sz="1200" dirty="0"/>
          </a:p>
          <a:p>
            <a:pPr>
              <a:lnSpc>
                <a:spcPct val="80000"/>
              </a:lnSpc>
            </a:pPr>
            <a:r>
              <a:rPr lang="en-US" altLang="en-US" sz="1200" dirty="0"/>
              <a:t>A general inability to communicate with others or lack of cooperation </a:t>
            </a:r>
          </a:p>
          <a:p>
            <a:pPr>
              <a:lnSpc>
                <a:spcPct val="80000"/>
              </a:lnSpc>
            </a:pPr>
            <a:endParaRPr lang="en-US" altLang="en-US" sz="1200" dirty="0"/>
          </a:p>
          <a:p>
            <a:pPr>
              <a:lnSpc>
                <a:spcPct val="80000"/>
              </a:lnSpc>
            </a:pPr>
            <a:r>
              <a:rPr lang="en-US" altLang="en-US" sz="1200" dirty="0"/>
              <a:t>Problems concentrating, making decisions, or remembering things </a:t>
            </a:r>
          </a:p>
          <a:p>
            <a:pPr>
              <a:lnSpc>
                <a:spcPct val="80000"/>
              </a:lnSpc>
            </a:pPr>
            <a:endParaRPr lang="en-US" altLang="en-US" sz="1200" dirty="0"/>
          </a:p>
          <a:p>
            <a:pPr>
              <a:lnSpc>
                <a:spcPct val="80000"/>
              </a:lnSpc>
            </a:pPr>
            <a:r>
              <a:rPr lang="en-US" altLang="en-US" sz="1200" dirty="0"/>
              <a:t>Missed deadlines, delays in completing assignments, poor exam grades </a:t>
            </a:r>
          </a:p>
          <a:p>
            <a:pPr>
              <a:lnSpc>
                <a:spcPct val="80000"/>
              </a:lnSpc>
            </a:pPr>
            <a:endParaRPr lang="en-US" altLang="en-US" sz="1200" dirty="0"/>
          </a:p>
          <a:p>
            <a:pPr>
              <a:lnSpc>
                <a:spcPct val="80000"/>
              </a:lnSpc>
            </a:pPr>
            <a:r>
              <a:rPr lang="en-US" altLang="en-US" sz="1200" dirty="0"/>
              <a:t>Making excuses for missed deadlines, or poor quality work </a:t>
            </a:r>
          </a:p>
          <a:p>
            <a:pPr>
              <a:lnSpc>
                <a:spcPct val="80000"/>
              </a:lnSpc>
            </a:pPr>
            <a:endParaRPr lang="en-US" altLang="en-US" sz="1200" dirty="0"/>
          </a:p>
          <a:p>
            <a:pPr>
              <a:lnSpc>
                <a:spcPct val="80000"/>
              </a:lnSpc>
            </a:pPr>
            <a:r>
              <a:rPr lang="en-US" altLang="en-US" sz="1200" dirty="0"/>
              <a:t>Decreased interest or involvement in class topics or the course in general</a:t>
            </a:r>
          </a:p>
          <a:p>
            <a:pPr>
              <a:lnSpc>
                <a:spcPct val="80000"/>
              </a:lnSpc>
            </a:pPr>
            <a:endParaRPr lang="en-US" altLang="en-US" sz="1200" dirty="0"/>
          </a:p>
          <a:p>
            <a:pPr eaLnBrk="1" hangingPunct="1">
              <a:lnSpc>
                <a:spcPct val="80000"/>
              </a:lnSpc>
            </a:pPr>
            <a:r>
              <a:rPr lang="en-GB" altLang="en-US" sz="1200" dirty="0"/>
              <a:t>Altered perception of self and their ability</a:t>
            </a:r>
          </a:p>
          <a:p>
            <a:pPr>
              <a:lnSpc>
                <a:spcPct val="120000"/>
              </a:lnSpc>
            </a:pPr>
            <a:endParaRPr lang="en-US" sz="1100" dirty="0">
              <a:solidFill>
                <a:schemeClr val="tx1">
                  <a:alpha val="80000"/>
                </a:schemeClr>
              </a:solidFill>
            </a:endParaRPr>
          </a:p>
        </p:txBody>
      </p:sp>
      <p:sp>
        <p:nvSpPr>
          <p:cNvPr id="7" name="Title 2">
            <a:extLst>
              <a:ext uri="{FF2B5EF4-FFF2-40B4-BE49-F238E27FC236}">
                <a16:creationId xmlns:a16="http://schemas.microsoft.com/office/drawing/2014/main" id="{1D03A5DE-E9D8-BC4A-AFA9-ADD52CCDE895}"/>
              </a:ext>
            </a:extLst>
          </p:cNvPr>
          <p:cNvSpPr>
            <a:spLocks noGrp="1"/>
          </p:cNvSpPr>
          <p:nvPr>
            <p:ph type="title"/>
          </p:nvPr>
        </p:nvSpPr>
        <p:spPr>
          <a:xfrm>
            <a:off x="1793824" y="446786"/>
            <a:ext cx="9753600" cy="745212"/>
          </a:xfrm>
          <a:prstGeom prst="rect">
            <a:avLst/>
          </a:prstGeom>
          <a:effectLst/>
        </p:spPr>
        <p:txBody>
          <a:bodyPr vert="horz" lIns="0" tIns="192024" rIns="0" bIns="0" rtlCol="0" anchor="t" anchorCtr="0">
            <a:normAutofit/>
          </a:bodyPr>
          <a:lstStyle/>
          <a:p>
            <a:r>
              <a:rPr lang="en-US" spc="0" dirty="0"/>
              <a:t>SIGNS AND SYMPTOMS</a:t>
            </a:r>
            <a:endParaRPr lang="en-US" kern="1200" spc="0" baseline="0" dirty="0">
              <a:latin typeface="+mj-lt"/>
              <a:ea typeface="+mj-ea"/>
              <a:cs typeface="+mj-cs"/>
            </a:endParaRPr>
          </a:p>
        </p:txBody>
      </p:sp>
      <p:sp>
        <p:nvSpPr>
          <p:cNvPr id="2" name="TextBox 1">
            <a:extLst>
              <a:ext uri="{FF2B5EF4-FFF2-40B4-BE49-F238E27FC236}">
                <a16:creationId xmlns:a16="http://schemas.microsoft.com/office/drawing/2014/main" id="{3943B365-DBB6-4977-9E4D-EF17FF091163}"/>
              </a:ext>
            </a:extLst>
          </p:cNvPr>
          <p:cNvSpPr txBox="1"/>
          <p:nvPr/>
        </p:nvSpPr>
        <p:spPr>
          <a:xfrm>
            <a:off x="8105536" y="1633791"/>
            <a:ext cx="3282444" cy="5262979"/>
          </a:xfrm>
          <a:prstGeom prst="rect">
            <a:avLst/>
          </a:prstGeom>
          <a:noFill/>
        </p:spPr>
        <p:txBody>
          <a:bodyPr wrap="square" rtlCol="0">
            <a:spAutoFit/>
          </a:bodyPr>
          <a:lstStyle/>
          <a:p>
            <a:r>
              <a:rPr lang="en-GB" sz="1200" b="1" dirty="0"/>
              <a:t>ASK YOURSELF:</a:t>
            </a:r>
          </a:p>
          <a:p>
            <a:pPr marL="171450" indent="-171450">
              <a:buFont typeface="Arial" panose="020B0604020202020204" pitchFamily="34" charset="0"/>
              <a:buChar char="•"/>
            </a:pPr>
            <a:endParaRPr lang="en-GB" sz="1200" b="1" dirty="0"/>
          </a:p>
          <a:p>
            <a:pPr marL="171450" indent="-171450">
              <a:buFont typeface="Arial" panose="020B0604020202020204" pitchFamily="34" charset="0"/>
              <a:buChar char="•"/>
            </a:pPr>
            <a:r>
              <a:rPr lang="en-GB" sz="1200" b="1" dirty="0"/>
              <a:t>Is the student’s behaviour causing concern?</a:t>
            </a:r>
            <a:br>
              <a:rPr lang="en-GB" sz="1200" b="1" dirty="0"/>
            </a:br>
            <a:endParaRPr lang="en-GB" sz="1200" b="1" dirty="0"/>
          </a:p>
          <a:p>
            <a:endParaRPr lang="en-GB" sz="1200" b="1" dirty="0"/>
          </a:p>
          <a:p>
            <a:pPr marL="171450" indent="-171450">
              <a:buFont typeface="Arial" panose="020B0604020202020204" pitchFamily="34" charset="0"/>
              <a:buChar char="•"/>
            </a:pPr>
            <a:r>
              <a:rPr lang="en-GB" sz="1200" b="1" dirty="0"/>
              <a:t>How does the student seem?</a:t>
            </a:r>
          </a:p>
          <a:p>
            <a:endParaRPr lang="en-GB" sz="1200" b="1" dirty="0"/>
          </a:p>
          <a:p>
            <a:pPr marL="171450" indent="-171450">
              <a:buFont typeface="Arial" panose="020B0604020202020204" pitchFamily="34" charset="0"/>
              <a:buChar char="•"/>
            </a:pPr>
            <a:endParaRPr lang="en-GB" sz="1200" b="1" dirty="0"/>
          </a:p>
          <a:p>
            <a:pPr marL="171450" indent="-171450">
              <a:buFont typeface="Arial" panose="020B0604020202020204" pitchFamily="34" charset="0"/>
              <a:buChar char="•"/>
            </a:pPr>
            <a:r>
              <a:rPr lang="en-GB" sz="1200" b="1" dirty="0"/>
              <a:t>Is any other Information available?</a:t>
            </a:r>
          </a:p>
          <a:p>
            <a:pPr marL="171450" indent="-171450">
              <a:buFont typeface="Arial" panose="020B0604020202020204" pitchFamily="34" charset="0"/>
              <a:buChar char="•"/>
            </a:pPr>
            <a:endParaRPr lang="en-GB" sz="1200" b="1" dirty="0"/>
          </a:p>
          <a:p>
            <a:endParaRPr lang="en-GB" sz="1200" b="1" dirty="0"/>
          </a:p>
          <a:p>
            <a:pPr marL="171450" indent="-171450">
              <a:buFont typeface="Arial" panose="020B0604020202020204" pitchFamily="34" charset="0"/>
              <a:buChar char="•"/>
            </a:pPr>
            <a:r>
              <a:rPr lang="en-GB" sz="1200" b="1" dirty="0"/>
              <a:t>Is this different from your previous experience of this person?</a:t>
            </a:r>
          </a:p>
          <a:p>
            <a:endParaRPr lang="en-GB" sz="1200" b="1" dirty="0"/>
          </a:p>
          <a:p>
            <a:pPr marL="171450" indent="-171450">
              <a:buFont typeface="Arial" panose="020B0604020202020204" pitchFamily="34" charset="0"/>
              <a:buChar char="•"/>
            </a:pPr>
            <a:endParaRPr lang="en-GB" sz="1200" b="1" dirty="0"/>
          </a:p>
          <a:p>
            <a:pPr marL="171450" indent="-171450">
              <a:buFont typeface="Arial" panose="020B0604020202020204" pitchFamily="34" charset="0"/>
              <a:buChar char="•"/>
            </a:pPr>
            <a:r>
              <a:rPr lang="en-GB" sz="1200" b="1" dirty="0"/>
              <a:t>Do you need more information from the student?</a:t>
            </a:r>
          </a:p>
          <a:p>
            <a:pPr marL="171450" indent="-171450">
              <a:buFont typeface="Arial" panose="020B0604020202020204" pitchFamily="34" charset="0"/>
              <a:buChar char="•"/>
            </a:pPr>
            <a:endParaRPr lang="en-GB" sz="1200" b="1" dirty="0"/>
          </a:p>
          <a:p>
            <a:endParaRPr lang="en-GB" sz="1200" b="1" dirty="0"/>
          </a:p>
          <a:p>
            <a:pPr marL="171450" indent="-171450">
              <a:buFont typeface="Arial" panose="020B0604020202020204" pitchFamily="34" charset="0"/>
              <a:buChar char="•"/>
            </a:pPr>
            <a:r>
              <a:rPr lang="en-GB" sz="1200" b="1" dirty="0"/>
              <a:t>Do you need more information from other staff?</a:t>
            </a:r>
          </a:p>
          <a:p>
            <a:pPr marL="171450" indent="-171450">
              <a:buFont typeface="Arial" panose="020B0604020202020204" pitchFamily="34" charset="0"/>
              <a:buChar char="•"/>
            </a:pPr>
            <a:endParaRPr lang="en-GB" sz="1200" b="1" dirty="0"/>
          </a:p>
          <a:p>
            <a:endParaRPr lang="en-GB" sz="1200" b="1" dirty="0"/>
          </a:p>
          <a:p>
            <a:pPr marL="171450" indent="-171450">
              <a:buFont typeface="Arial" panose="020B0604020202020204" pitchFamily="34" charset="0"/>
              <a:buChar char="•"/>
            </a:pPr>
            <a:r>
              <a:rPr lang="en-GB" sz="1200" b="1" dirty="0"/>
              <a:t>Would it be helpful to consult with someone else?</a:t>
            </a:r>
          </a:p>
          <a:p>
            <a:endParaRPr lang="en-GB" sz="1200" b="1" dirty="0">
              <a:solidFill>
                <a:srgbClr val="FF0000"/>
              </a:solidFill>
            </a:endParaRPr>
          </a:p>
        </p:txBody>
      </p:sp>
      <p:sp>
        <p:nvSpPr>
          <p:cNvPr id="3" name="TextBox 2">
            <a:extLst>
              <a:ext uri="{FF2B5EF4-FFF2-40B4-BE49-F238E27FC236}">
                <a16:creationId xmlns:a16="http://schemas.microsoft.com/office/drawing/2014/main" id="{F4F09376-3B71-4920-89B8-4D08D056E1BD}"/>
              </a:ext>
            </a:extLst>
          </p:cNvPr>
          <p:cNvSpPr txBox="1"/>
          <p:nvPr/>
        </p:nvSpPr>
        <p:spPr>
          <a:xfrm>
            <a:off x="1404258" y="1170294"/>
            <a:ext cx="7254316" cy="553998"/>
          </a:xfrm>
          <a:prstGeom prst="rect">
            <a:avLst/>
          </a:prstGeom>
          <a:noFill/>
        </p:spPr>
        <p:txBody>
          <a:bodyPr wrap="square" rtlCol="0">
            <a:spAutoFit/>
          </a:bodyPr>
          <a:lstStyle/>
          <a:p>
            <a:r>
              <a:rPr lang="en-GB" altLang="en-US" sz="1200" b="1" dirty="0"/>
              <a:t>Please see Page 4 of the </a:t>
            </a:r>
            <a:r>
              <a:rPr lang="en-GB" altLang="en-US" sz="1200" b="1" dirty="0">
                <a:hlinkClick r:id="rId3"/>
              </a:rPr>
              <a:t>Helping Students in Distress Guide</a:t>
            </a:r>
            <a:r>
              <a:rPr lang="en-GB" altLang="en-US" sz="1200" b="1" dirty="0"/>
              <a:t>. </a:t>
            </a:r>
          </a:p>
          <a:p>
            <a:endParaRPr lang="en-GB" dirty="0"/>
          </a:p>
        </p:txBody>
      </p:sp>
    </p:spTree>
    <p:extLst>
      <p:ext uri="{BB962C8B-B14F-4D97-AF65-F5344CB8AC3E}">
        <p14:creationId xmlns:p14="http://schemas.microsoft.com/office/powerpoint/2010/main" val="172999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11</a:t>
            </a:fld>
            <a:endParaRPr lang="en-US" dirty="0"/>
          </a:p>
        </p:txBody>
      </p:sp>
      <p:sp>
        <p:nvSpPr>
          <p:cNvPr id="13" name="TextBox 12">
            <a:extLst>
              <a:ext uri="{FF2B5EF4-FFF2-40B4-BE49-F238E27FC236}">
                <a16:creationId xmlns:a16="http://schemas.microsoft.com/office/drawing/2014/main" id="{1508B883-589D-4E46-BFE4-3884BE15A3D1}"/>
              </a:ext>
            </a:extLst>
          </p:cNvPr>
          <p:cNvSpPr txBox="1"/>
          <p:nvPr/>
        </p:nvSpPr>
        <p:spPr>
          <a:xfrm>
            <a:off x="1866900" y="2306313"/>
            <a:ext cx="9753600" cy="4551687"/>
          </a:xfrm>
          <a:prstGeom prst="rect">
            <a:avLst/>
          </a:prstGeom>
          <a:noFill/>
        </p:spPr>
        <p:txBody>
          <a:bodyPr wrap="square" lIns="0" rIns="0" numCol="3" spcCol="365760" rtlCol="0">
            <a:noAutofit/>
          </a:bodyPr>
          <a:lstStyle/>
          <a:p>
            <a:r>
              <a:rPr lang="en-GB" sz="1200" dirty="0"/>
              <a:t>If you are required to offer extra assistance to a student it is important to be mindful of your competence and capabilities, as well as the boundaries of your role.</a:t>
            </a:r>
            <a:endParaRPr lang="en-GB" altLang="en-US" sz="1200" dirty="0"/>
          </a:p>
          <a:p>
            <a:endParaRPr lang="en-GB" sz="1200" dirty="0"/>
          </a:p>
          <a:p>
            <a:r>
              <a:rPr lang="en-GB" altLang="en-US" sz="1200" dirty="0"/>
              <a:t>The majority of situations are non-urgent, although it may seem that the student is in distress or visibly upset. </a:t>
            </a:r>
            <a:br>
              <a:rPr lang="en-GB" altLang="en-US" sz="1200" dirty="0"/>
            </a:br>
            <a:endParaRPr lang="en-GB" altLang="en-US" sz="1200" dirty="0"/>
          </a:p>
          <a:p>
            <a:r>
              <a:rPr lang="en-GB" altLang="en-US" sz="1200" dirty="0"/>
              <a:t>Offering the student your time for a supportive discussion, and informing them of the supports available can make a big difference. </a:t>
            </a:r>
          </a:p>
          <a:p>
            <a:br>
              <a:rPr lang="en-GB" sz="1200" dirty="0"/>
            </a:br>
            <a:r>
              <a:rPr lang="en-US" sz="1200" dirty="0"/>
              <a:t>The Disability and Wellbeing Service offers a confidential consultation service to all staff who may wish to discuss their concerns about students in difficulty or distress.</a:t>
            </a:r>
          </a:p>
          <a:p>
            <a:endParaRPr lang="en-GB" sz="1200" dirty="0"/>
          </a:p>
          <a:p>
            <a:endParaRPr lang="en-GB" sz="1200" dirty="0"/>
          </a:p>
          <a:p>
            <a:endParaRPr lang="en-GB" sz="1200" dirty="0"/>
          </a:p>
          <a:p>
            <a:endParaRPr lang="en-GB" sz="1200" dirty="0"/>
          </a:p>
          <a:p>
            <a:endParaRPr lang="en-GB" sz="1200" dirty="0"/>
          </a:p>
          <a:p>
            <a:endParaRPr lang="en-GB" sz="1200" dirty="0"/>
          </a:p>
          <a:p>
            <a:r>
              <a:rPr lang="en-GB" sz="1200" dirty="0"/>
              <a:t>The student may be displaying signs of emotional distress due to some of the following situations: </a:t>
            </a:r>
            <a:br>
              <a:rPr lang="en-GB" sz="1200" dirty="0"/>
            </a:br>
            <a:endParaRPr lang="en-GB" sz="1200" dirty="0"/>
          </a:p>
          <a:p>
            <a:pPr marL="171450" indent="-171450">
              <a:buFont typeface="Arial" panose="020B0604020202020204" pitchFamily="34" charset="0"/>
              <a:buChar char="•"/>
            </a:pPr>
            <a:r>
              <a:rPr lang="en-GB" sz="1200" dirty="0"/>
              <a:t>Depressed</a:t>
            </a:r>
          </a:p>
          <a:p>
            <a:pPr marL="171450" indent="-171450">
              <a:buFont typeface="Arial" panose="020B0604020202020204" pitchFamily="34" charset="0"/>
              <a:buChar char="•"/>
            </a:pPr>
            <a:r>
              <a:rPr lang="en-GB" sz="1200" dirty="0"/>
              <a:t>Anxious </a:t>
            </a:r>
          </a:p>
          <a:p>
            <a:pPr marL="171450" indent="-171450">
              <a:buFont typeface="Arial" panose="020B0604020202020204" pitchFamily="34" charset="0"/>
              <a:buChar char="•"/>
            </a:pPr>
            <a:r>
              <a:rPr lang="en-GB" sz="1200" dirty="0"/>
              <a:t>Having problems </a:t>
            </a:r>
          </a:p>
          <a:p>
            <a:pPr marL="171450" indent="-171450">
              <a:buFont typeface="Arial" panose="020B0604020202020204" pitchFamily="34" charset="0"/>
              <a:buChar char="•"/>
            </a:pPr>
            <a:r>
              <a:rPr lang="en-GB" sz="1200" dirty="0"/>
              <a:t>Having health issues</a:t>
            </a:r>
          </a:p>
          <a:p>
            <a:pPr marL="171450" indent="-171450">
              <a:buFont typeface="Arial" panose="020B0604020202020204" pitchFamily="34" charset="0"/>
              <a:buChar char="•"/>
            </a:pPr>
            <a:r>
              <a:rPr lang="en-GB" sz="1200" dirty="0"/>
              <a:t>Generally stressed with relationships</a:t>
            </a:r>
          </a:p>
          <a:p>
            <a:pPr marL="171450" indent="-171450">
              <a:buFont typeface="Arial" panose="020B0604020202020204" pitchFamily="34" charset="0"/>
              <a:buChar char="•"/>
            </a:pPr>
            <a:r>
              <a:rPr lang="en-GB" sz="1200" dirty="0"/>
              <a:t>Homesick</a:t>
            </a:r>
          </a:p>
          <a:p>
            <a:pPr marL="171450" indent="-171450">
              <a:buFont typeface="Arial" panose="020B0604020202020204" pitchFamily="34" charset="0"/>
              <a:buChar char="•"/>
            </a:pPr>
            <a:r>
              <a:rPr lang="en-GB" sz="1200" dirty="0"/>
              <a:t>Lonely and isolated </a:t>
            </a:r>
          </a:p>
          <a:p>
            <a:pPr marL="171450" indent="-171450">
              <a:buFont typeface="Arial" panose="020B0604020202020204" pitchFamily="34" charset="0"/>
              <a:buChar char="•"/>
            </a:pPr>
            <a:r>
              <a:rPr lang="en-GB" sz="1200" dirty="0"/>
              <a:t>Bereaved</a:t>
            </a:r>
          </a:p>
          <a:p>
            <a:pPr marL="171450" indent="-171450">
              <a:buFont typeface="Arial" panose="020B0604020202020204" pitchFamily="34" charset="0"/>
              <a:buChar char="•"/>
            </a:pPr>
            <a:r>
              <a:rPr lang="en-GB" sz="1200" dirty="0"/>
              <a:t>Self-esteem</a:t>
            </a:r>
          </a:p>
          <a:p>
            <a:pPr marL="171450" indent="-171450">
              <a:buFont typeface="Arial" panose="020B0604020202020204" pitchFamily="34" charset="0"/>
              <a:buChar char="•"/>
            </a:pPr>
            <a:r>
              <a:rPr lang="en-GB" sz="1200" dirty="0"/>
              <a:t>Money problems </a:t>
            </a:r>
            <a:br>
              <a:rPr lang="en-GB" sz="1200" dirty="0"/>
            </a:br>
            <a:endParaRPr lang="en-GB" sz="1200" dirty="0"/>
          </a:p>
          <a:p>
            <a:r>
              <a:rPr lang="en-GB" sz="1200" dirty="0"/>
              <a:t>However, these situations should </a:t>
            </a:r>
            <a:r>
              <a:rPr lang="en-GB" sz="1200" b="1" dirty="0"/>
              <a:t>NOT</a:t>
            </a:r>
            <a:r>
              <a:rPr lang="en-GB" sz="1200" dirty="0"/>
              <a:t> be deemed urgent if you perceive no immediate risk to the student or others. </a:t>
            </a:r>
          </a:p>
          <a:p>
            <a:endParaRPr lang="en-GB" altLang="en-US" sz="1200" dirty="0"/>
          </a:p>
          <a:p>
            <a:endParaRPr lang="en-GB" altLang="en-US" sz="1200" dirty="0"/>
          </a:p>
          <a:p>
            <a:endParaRPr lang="en-GB" altLang="en-US" sz="1200" dirty="0"/>
          </a:p>
          <a:p>
            <a:endParaRPr lang="en-GB" altLang="en-US" sz="1200" dirty="0"/>
          </a:p>
          <a:p>
            <a:endParaRPr lang="en-GB" altLang="en-US" sz="1200" dirty="0"/>
          </a:p>
          <a:p>
            <a:endParaRPr lang="en-GB" altLang="en-US" sz="1200" dirty="0"/>
          </a:p>
          <a:p>
            <a:r>
              <a:rPr lang="en-GB" sz="1200" b="1" dirty="0"/>
              <a:t>WHAT YOU CAN DO</a:t>
            </a:r>
          </a:p>
          <a:p>
            <a:pPr marL="171450" indent="-171450">
              <a:buFont typeface="Arial" panose="020B0604020202020204" pitchFamily="34" charset="0"/>
              <a:buChar char="•"/>
            </a:pPr>
            <a:r>
              <a:rPr lang="en-GB" sz="1200" dirty="0"/>
              <a:t>Listen</a:t>
            </a:r>
          </a:p>
          <a:p>
            <a:pPr marL="171450" indent="-171450">
              <a:buFont typeface="Arial" panose="020B0604020202020204" pitchFamily="34" charset="0"/>
              <a:buChar char="•"/>
            </a:pPr>
            <a:r>
              <a:rPr lang="en-GB" sz="1200" dirty="0"/>
              <a:t>Give the student time to talk</a:t>
            </a:r>
          </a:p>
          <a:p>
            <a:pPr marL="171450" indent="-171450">
              <a:buFont typeface="Arial" panose="020B0604020202020204" pitchFamily="34" charset="0"/>
              <a:buChar char="•"/>
            </a:pPr>
            <a:r>
              <a:rPr lang="en-GB" sz="1200" dirty="0"/>
              <a:t>Understand the situation from their point of view</a:t>
            </a:r>
          </a:p>
          <a:p>
            <a:pPr marL="171450" indent="-171450">
              <a:buFont typeface="Arial" panose="020B0604020202020204" pitchFamily="34" charset="0"/>
              <a:buChar char="•"/>
            </a:pPr>
            <a:r>
              <a:rPr lang="en-GB" sz="1200" dirty="0"/>
              <a:t>Be sympathetic and not dismissive</a:t>
            </a:r>
          </a:p>
          <a:p>
            <a:pPr marL="171450" indent="-171450">
              <a:buFont typeface="Arial" panose="020B0604020202020204" pitchFamily="34" charset="0"/>
              <a:buChar char="•"/>
            </a:pPr>
            <a:r>
              <a:rPr lang="en-GB" sz="1200" dirty="0"/>
              <a:t>Help the student to feel supported</a:t>
            </a:r>
          </a:p>
          <a:p>
            <a:pPr marL="171450" indent="-171450">
              <a:buFont typeface="Arial" panose="020B0604020202020204" pitchFamily="34" charset="0"/>
              <a:buChar char="•"/>
            </a:pPr>
            <a:r>
              <a:rPr lang="en-GB" sz="1200" dirty="0"/>
              <a:t>Make appropriate referrals </a:t>
            </a:r>
          </a:p>
          <a:p>
            <a:pPr marL="171450" indent="-171450">
              <a:buFont typeface="Arial" panose="020B0604020202020204" pitchFamily="34" charset="0"/>
              <a:buChar char="•"/>
            </a:pPr>
            <a:endParaRPr lang="en-GB" sz="1200" dirty="0"/>
          </a:p>
          <a:p>
            <a:r>
              <a:rPr lang="en-GB" sz="1200" b="1" dirty="0"/>
              <a:t>WHAT YOU CAN’T DO</a:t>
            </a:r>
          </a:p>
          <a:p>
            <a:pPr marL="171450" indent="-171450">
              <a:buFont typeface="Arial" panose="020B0604020202020204" pitchFamily="34" charset="0"/>
              <a:buChar char="•"/>
            </a:pPr>
            <a:r>
              <a:rPr lang="en-GB" sz="1200" dirty="0"/>
              <a:t>Solve all the student’s problems</a:t>
            </a:r>
          </a:p>
          <a:p>
            <a:pPr marL="171450" indent="-171450">
              <a:buFont typeface="Arial" panose="020B0604020202020204" pitchFamily="34" charset="0"/>
              <a:buChar char="•"/>
            </a:pPr>
            <a:r>
              <a:rPr lang="en-GB" sz="1200" dirty="0"/>
              <a:t>Take responsibility for their emotional state or actions</a:t>
            </a:r>
          </a:p>
          <a:p>
            <a:endParaRPr lang="en-GB" altLang="en-US" sz="900" dirty="0"/>
          </a:p>
        </p:txBody>
      </p:sp>
      <p:sp>
        <p:nvSpPr>
          <p:cNvPr id="7" name="Title 2">
            <a:extLst>
              <a:ext uri="{FF2B5EF4-FFF2-40B4-BE49-F238E27FC236}">
                <a16:creationId xmlns:a16="http://schemas.microsoft.com/office/drawing/2014/main" id="{1D03A5DE-E9D8-BC4A-AFA9-ADD52CCDE895}"/>
              </a:ext>
            </a:extLst>
          </p:cNvPr>
          <p:cNvSpPr>
            <a:spLocks noGrp="1"/>
          </p:cNvSpPr>
          <p:nvPr>
            <p:ph type="title"/>
          </p:nvPr>
        </p:nvSpPr>
        <p:spPr>
          <a:xfrm>
            <a:off x="1866900" y="671005"/>
            <a:ext cx="9753600" cy="745212"/>
          </a:xfrm>
          <a:prstGeom prst="rect">
            <a:avLst/>
          </a:prstGeom>
          <a:effectLst/>
        </p:spPr>
        <p:txBody>
          <a:bodyPr vert="horz" lIns="0" tIns="192024" rIns="0" bIns="0" rtlCol="0" anchor="t" anchorCtr="0">
            <a:normAutofit fontScale="90000"/>
          </a:bodyPr>
          <a:lstStyle/>
          <a:p>
            <a:r>
              <a:rPr lang="en-US" spc="0" dirty="0"/>
              <a:t>OFFERING SUPPORT:</a:t>
            </a:r>
            <a:br>
              <a:rPr lang="en-US" spc="0" dirty="0"/>
            </a:br>
            <a:r>
              <a:rPr lang="en-US" spc="0" dirty="0"/>
              <a:t>NON-URGENT SITUATIONS</a:t>
            </a:r>
            <a:endParaRPr lang="en-US" kern="1200" spc="0" baseline="0" dirty="0">
              <a:latin typeface="+mj-lt"/>
              <a:ea typeface="+mj-ea"/>
              <a:cs typeface="+mj-cs"/>
            </a:endParaRPr>
          </a:p>
        </p:txBody>
      </p:sp>
      <p:sp>
        <p:nvSpPr>
          <p:cNvPr id="2" name="TextBox 1">
            <a:extLst>
              <a:ext uri="{FF2B5EF4-FFF2-40B4-BE49-F238E27FC236}">
                <a16:creationId xmlns:a16="http://schemas.microsoft.com/office/drawing/2014/main" id="{BE1BA0FF-094E-4DC5-87FA-A67A16F38D8C}"/>
              </a:ext>
            </a:extLst>
          </p:cNvPr>
          <p:cNvSpPr txBox="1"/>
          <p:nvPr/>
        </p:nvSpPr>
        <p:spPr>
          <a:xfrm>
            <a:off x="1708880" y="1772415"/>
            <a:ext cx="7137903" cy="553998"/>
          </a:xfrm>
          <a:prstGeom prst="rect">
            <a:avLst/>
          </a:prstGeom>
          <a:noFill/>
        </p:spPr>
        <p:txBody>
          <a:bodyPr wrap="square" rtlCol="0">
            <a:spAutoFit/>
          </a:bodyPr>
          <a:lstStyle/>
          <a:p>
            <a:r>
              <a:rPr lang="en-GB" altLang="en-US" sz="1200" b="1"/>
              <a:t>Please see Page 5 of the </a:t>
            </a:r>
            <a:r>
              <a:rPr lang="en-GB" altLang="en-US" sz="1200" b="1">
                <a:hlinkClick r:id="rId3"/>
              </a:rPr>
              <a:t>Helping Students in Distress Guide</a:t>
            </a:r>
            <a:r>
              <a:rPr lang="en-GB" altLang="en-US" sz="1200" b="1"/>
              <a:t>. </a:t>
            </a:r>
          </a:p>
          <a:p>
            <a:endParaRPr lang="en-GB" dirty="0"/>
          </a:p>
        </p:txBody>
      </p:sp>
    </p:spTree>
    <p:extLst>
      <p:ext uri="{BB962C8B-B14F-4D97-AF65-F5344CB8AC3E}">
        <p14:creationId xmlns:p14="http://schemas.microsoft.com/office/powerpoint/2010/main" val="1554640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12</a:t>
            </a:fld>
            <a:endParaRPr lang="en-US" dirty="0"/>
          </a:p>
        </p:txBody>
      </p:sp>
      <p:sp>
        <p:nvSpPr>
          <p:cNvPr id="13" name="TextBox 12">
            <a:extLst>
              <a:ext uri="{FF2B5EF4-FFF2-40B4-BE49-F238E27FC236}">
                <a16:creationId xmlns:a16="http://schemas.microsoft.com/office/drawing/2014/main" id="{1508B883-589D-4E46-BFE4-3884BE15A3D1}"/>
              </a:ext>
            </a:extLst>
          </p:cNvPr>
          <p:cNvSpPr txBox="1"/>
          <p:nvPr/>
        </p:nvSpPr>
        <p:spPr>
          <a:xfrm>
            <a:off x="1052186" y="1941534"/>
            <a:ext cx="10568314" cy="5047407"/>
          </a:xfrm>
          <a:prstGeom prst="rect">
            <a:avLst/>
          </a:prstGeom>
          <a:noFill/>
        </p:spPr>
        <p:txBody>
          <a:bodyPr wrap="square" lIns="0" rIns="0" numCol="3" spcCol="365760" rtlCol="0">
            <a:noAutofit/>
          </a:bodyPr>
          <a:lstStyle/>
          <a:p>
            <a:pPr>
              <a:lnSpc>
                <a:spcPct val="120000"/>
              </a:lnSpc>
            </a:pPr>
            <a:endParaRPr lang="en-GB" sz="1200" dirty="0"/>
          </a:p>
          <a:p>
            <a:pPr>
              <a:lnSpc>
                <a:spcPct val="120000"/>
              </a:lnSpc>
            </a:pPr>
            <a:r>
              <a:rPr lang="en-GB" sz="1200" dirty="0"/>
              <a:t>A situation may be URGENT if: </a:t>
            </a:r>
          </a:p>
          <a:p>
            <a:pPr>
              <a:lnSpc>
                <a:spcPct val="120000"/>
              </a:lnSpc>
            </a:pPr>
            <a:r>
              <a:rPr lang="en-GB" sz="1200" dirty="0"/>
              <a:t>You believe the student may be at risk of harming themselves or others. </a:t>
            </a:r>
            <a:br>
              <a:rPr lang="en-GB" sz="1200" dirty="0"/>
            </a:br>
            <a:r>
              <a:rPr lang="en-GB" sz="1200" dirty="0"/>
              <a:t>You are concerned for one or more of the following reasons. The student: </a:t>
            </a:r>
            <a:br>
              <a:rPr lang="en-GB" sz="1200" dirty="0"/>
            </a:br>
            <a:endParaRPr lang="en-GB" sz="1200" dirty="0"/>
          </a:p>
          <a:p>
            <a:pPr marL="171450" indent="-171450">
              <a:lnSpc>
                <a:spcPct val="120000"/>
              </a:lnSpc>
              <a:buFont typeface="Arial" panose="020B0604020202020204" pitchFamily="34" charset="0"/>
              <a:buChar char="•"/>
            </a:pPr>
            <a:r>
              <a:rPr lang="en-GB" sz="1200" dirty="0"/>
              <a:t>May be at risk of serious self-harm</a:t>
            </a:r>
          </a:p>
          <a:p>
            <a:pPr marL="171450" indent="-171450">
              <a:lnSpc>
                <a:spcPct val="120000"/>
              </a:lnSpc>
              <a:buFont typeface="Arial" panose="020B0604020202020204" pitchFamily="34" charset="0"/>
              <a:buChar char="•"/>
            </a:pPr>
            <a:r>
              <a:rPr lang="en-GB" sz="1200" dirty="0"/>
              <a:t>Has completely stopped functioning</a:t>
            </a:r>
          </a:p>
          <a:p>
            <a:pPr marL="171450" indent="-171450">
              <a:lnSpc>
                <a:spcPct val="120000"/>
              </a:lnSpc>
              <a:buFont typeface="Arial" panose="020B0604020202020204" pitchFamily="34" charset="0"/>
              <a:buChar char="•"/>
            </a:pPr>
            <a:r>
              <a:rPr lang="en-GB" sz="1200" dirty="0"/>
              <a:t>Is violent or threatening violence to people or property</a:t>
            </a:r>
          </a:p>
          <a:p>
            <a:pPr marL="171450" indent="-171450">
              <a:lnSpc>
                <a:spcPct val="120000"/>
              </a:lnSpc>
              <a:buFont typeface="Arial" panose="020B0604020202020204" pitchFamily="34" charset="0"/>
              <a:buChar char="•"/>
            </a:pPr>
            <a:r>
              <a:rPr lang="en-GB" sz="1200" dirty="0"/>
              <a:t>Seems very disorientated and out of touch with reality</a:t>
            </a:r>
          </a:p>
          <a:p>
            <a:pPr marL="171450" indent="-171450">
              <a:lnSpc>
                <a:spcPct val="120000"/>
              </a:lnSpc>
              <a:buFont typeface="Arial" panose="020B0604020202020204" pitchFamily="34" charset="0"/>
              <a:buChar char="•"/>
            </a:pPr>
            <a:r>
              <a:rPr lang="en-GB" sz="1200" dirty="0"/>
              <a:t>Expresses suicidal thoughts/plans </a:t>
            </a:r>
          </a:p>
          <a:p>
            <a:pPr>
              <a:lnSpc>
                <a:spcPct val="120000"/>
              </a:lnSpc>
            </a:pPr>
            <a:endParaRPr lang="en-GB" sz="1200" dirty="0"/>
          </a:p>
          <a:p>
            <a:pPr>
              <a:lnSpc>
                <a:spcPct val="120000"/>
              </a:lnSpc>
            </a:pPr>
            <a:endParaRPr lang="en-GB" sz="1200" b="1" dirty="0"/>
          </a:p>
          <a:p>
            <a:pPr>
              <a:lnSpc>
                <a:spcPct val="120000"/>
              </a:lnSpc>
            </a:pPr>
            <a:endParaRPr lang="en-GB" sz="1200" b="1" dirty="0"/>
          </a:p>
          <a:p>
            <a:pPr>
              <a:lnSpc>
                <a:spcPct val="120000"/>
              </a:lnSpc>
            </a:pPr>
            <a:endParaRPr lang="en-GB" sz="1200" b="1" dirty="0"/>
          </a:p>
          <a:p>
            <a:pPr>
              <a:lnSpc>
                <a:spcPct val="120000"/>
              </a:lnSpc>
            </a:pPr>
            <a:endParaRPr lang="en-GB" sz="1200" b="1" dirty="0"/>
          </a:p>
          <a:p>
            <a:pPr>
              <a:lnSpc>
                <a:spcPct val="120000"/>
              </a:lnSpc>
            </a:pPr>
            <a:endParaRPr lang="en-GB" sz="1200" b="1" dirty="0"/>
          </a:p>
          <a:p>
            <a:pPr>
              <a:lnSpc>
                <a:spcPct val="120000"/>
              </a:lnSpc>
            </a:pPr>
            <a:endParaRPr lang="en-GB" sz="1200" b="1" dirty="0"/>
          </a:p>
          <a:p>
            <a:pPr>
              <a:lnSpc>
                <a:spcPct val="120000"/>
              </a:lnSpc>
            </a:pPr>
            <a:endParaRPr lang="en-GB" sz="1200" b="1" dirty="0"/>
          </a:p>
          <a:p>
            <a:pPr>
              <a:lnSpc>
                <a:spcPct val="120000"/>
              </a:lnSpc>
            </a:pPr>
            <a:endParaRPr lang="en-GB" sz="1200" b="1" dirty="0"/>
          </a:p>
          <a:p>
            <a:pPr>
              <a:lnSpc>
                <a:spcPct val="120000"/>
              </a:lnSpc>
            </a:pPr>
            <a:r>
              <a:rPr lang="en-GB" sz="1200" b="1" dirty="0"/>
              <a:t>Whether the student will accept help or not, in all situations of medical emergency where there is an immediate risk to the student’s life, i.e. overdose of drugs, serious self-harm, physical emergency: </a:t>
            </a:r>
            <a:br>
              <a:rPr lang="en-GB" sz="1200" b="1" dirty="0"/>
            </a:br>
            <a:endParaRPr lang="en-GB" sz="1200" b="1" dirty="0"/>
          </a:p>
          <a:p>
            <a:pPr marL="171450" indent="-171450">
              <a:lnSpc>
                <a:spcPct val="120000"/>
              </a:lnSpc>
              <a:buFont typeface="Arial" panose="020B0604020202020204" pitchFamily="34" charset="0"/>
              <a:buChar char="•"/>
            </a:pPr>
            <a:r>
              <a:rPr lang="en-GB" sz="1200" b="1" dirty="0"/>
              <a:t>Contact Security Services on 2222 for help in contacting emergency services.</a:t>
            </a:r>
          </a:p>
          <a:p>
            <a:pPr marL="171450" indent="-171450">
              <a:lnSpc>
                <a:spcPct val="120000"/>
              </a:lnSpc>
              <a:buFont typeface="Arial" panose="020B0604020202020204" pitchFamily="34" charset="0"/>
              <a:buChar char="•"/>
            </a:pPr>
            <a:endParaRPr lang="en-GB" sz="1200" b="1" dirty="0"/>
          </a:p>
          <a:p>
            <a:pPr marL="171450" indent="-171450">
              <a:lnSpc>
                <a:spcPct val="120000"/>
              </a:lnSpc>
              <a:buFont typeface="Arial" panose="020B0604020202020204" pitchFamily="34" charset="0"/>
              <a:buChar char="•"/>
            </a:pPr>
            <a:endParaRPr lang="en-GB" sz="1200" b="1" dirty="0"/>
          </a:p>
          <a:p>
            <a:pPr marL="171450" indent="-171450">
              <a:lnSpc>
                <a:spcPct val="120000"/>
              </a:lnSpc>
              <a:buFont typeface="Arial" panose="020B0604020202020204" pitchFamily="34" charset="0"/>
              <a:buChar char="•"/>
            </a:pPr>
            <a:endParaRPr lang="en-GB" sz="1200" b="1" dirty="0"/>
          </a:p>
          <a:p>
            <a:pPr marL="171450" indent="-171450">
              <a:lnSpc>
                <a:spcPct val="120000"/>
              </a:lnSpc>
              <a:buFont typeface="Arial" panose="020B0604020202020204" pitchFamily="34" charset="0"/>
              <a:buChar char="•"/>
            </a:pPr>
            <a:endParaRPr lang="en-GB" sz="1200" b="1" dirty="0"/>
          </a:p>
          <a:p>
            <a:pPr marL="171450" indent="-171450">
              <a:lnSpc>
                <a:spcPct val="120000"/>
              </a:lnSpc>
              <a:buFont typeface="Arial" panose="020B0604020202020204" pitchFamily="34" charset="0"/>
              <a:buChar char="•"/>
            </a:pPr>
            <a:endParaRPr lang="en-GB" sz="1200" b="1" dirty="0"/>
          </a:p>
          <a:p>
            <a:pPr>
              <a:lnSpc>
                <a:spcPct val="120000"/>
              </a:lnSpc>
            </a:pPr>
            <a:endParaRPr lang="en-GB" sz="1200" b="1" dirty="0"/>
          </a:p>
          <a:p>
            <a:pPr marL="171450" indent="-171450">
              <a:lnSpc>
                <a:spcPct val="120000"/>
              </a:lnSpc>
              <a:buFont typeface="Arial" panose="020B0604020202020204" pitchFamily="34" charset="0"/>
              <a:buChar char="•"/>
            </a:pPr>
            <a:endParaRPr lang="en-GB" sz="1200" b="1" dirty="0"/>
          </a:p>
          <a:p>
            <a:pPr marL="171450" indent="-171450">
              <a:lnSpc>
                <a:spcPct val="120000"/>
              </a:lnSpc>
              <a:buFont typeface="Arial" panose="020B0604020202020204" pitchFamily="34" charset="0"/>
              <a:buChar char="•"/>
            </a:pPr>
            <a:endParaRPr lang="en-GB" sz="1200" b="1" dirty="0"/>
          </a:p>
          <a:p>
            <a:pPr marL="171450" indent="-171450">
              <a:lnSpc>
                <a:spcPct val="120000"/>
              </a:lnSpc>
              <a:buFont typeface="Arial" panose="020B0604020202020204" pitchFamily="34" charset="0"/>
              <a:buChar char="•"/>
            </a:pPr>
            <a:endParaRPr lang="en-GB" sz="1200" b="1" dirty="0"/>
          </a:p>
          <a:p>
            <a:pPr marL="171450" indent="-171450">
              <a:lnSpc>
                <a:spcPct val="120000"/>
              </a:lnSpc>
              <a:buFont typeface="Arial" panose="020B0604020202020204" pitchFamily="34" charset="0"/>
              <a:buChar char="•"/>
            </a:pPr>
            <a:endParaRPr lang="en-GB" sz="1200" b="1" dirty="0"/>
          </a:p>
          <a:p>
            <a:pPr marL="171450" indent="-171450">
              <a:lnSpc>
                <a:spcPct val="120000"/>
              </a:lnSpc>
              <a:buFont typeface="Arial" panose="020B0604020202020204" pitchFamily="34" charset="0"/>
              <a:buChar char="•"/>
            </a:pPr>
            <a:endParaRPr lang="en-GB" sz="1200" b="1" dirty="0"/>
          </a:p>
          <a:p>
            <a:pPr marL="171450" indent="-171450">
              <a:lnSpc>
                <a:spcPct val="120000"/>
              </a:lnSpc>
              <a:buFont typeface="Arial" panose="020B0604020202020204" pitchFamily="34" charset="0"/>
              <a:buChar char="•"/>
            </a:pPr>
            <a:endParaRPr lang="en-GB" sz="1200" b="1" dirty="0"/>
          </a:p>
          <a:p>
            <a:pPr marL="171450" indent="-171450">
              <a:lnSpc>
                <a:spcPct val="120000"/>
              </a:lnSpc>
              <a:buFont typeface="Arial" panose="020B0604020202020204" pitchFamily="34" charset="0"/>
              <a:buChar char="•"/>
            </a:pPr>
            <a:endParaRPr lang="en-GB" sz="1200" b="1" dirty="0"/>
          </a:p>
          <a:p>
            <a:pPr>
              <a:lnSpc>
                <a:spcPct val="120000"/>
              </a:lnSpc>
            </a:pPr>
            <a:endParaRPr lang="en-GB" sz="1200" b="1" dirty="0"/>
          </a:p>
          <a:p>
            <a:pPr>
              <a:lnSpc>
                <a:spcPct val="120000"/>
              </a:lnSpc>
            </a:pPr>
            <a:r>
              <a:rPr lang="en-GB" sz="1200" b="1" dirty="0"/>
              <a:t>In all situations:</a:t>
            </a:r>
          </a:p>
          <a:p>
            <a:pPr marL="171450" indent="-171450">
              <a:lnSpc>
                <a:spcPct val="120000"/>
              </a:lnSpc>
              <a:buFont typeface="Arial" panose="020B0604020202020204" pitchFamily="34" charset="0"/>
              <a:buChar char="•"/>
            </a:pPr>
            <a:r>
              <a:rPr lang="en-GB" sz="1200" b="1" dirty="0"/>
              <a:t> </a:t>
            </a:r>
            <a:r>
              <a:rPr lang="en-GB" sz="1200" dirty="0"/>
              <a:t>Try to stay calm</a:t>
            </a:r>
          </a:p>
          <a:p>
            <a:pPr marL="171450" indent="-171450">
              <a:lnSpc>
                <a:spcPct val="120000"/>
              </a:lnSpc>
              <a:buFont typeface="Arial" panose="020B0604020202020204" pitchFamily="34" charset="0"/>
              <a:buChar char="•"/>
            </a:pPr>
            <a:r>
              <a:rPr lang="en-GB" sz="1200" dirty="0"/>
              <a:t> Engage with the student if possible, but put safety first</a:t>
            </a:r>
          </a:p>
          <a:p>
            <a:pPr marL="171450" indent="-171450">
              <a:lnSpc>
                <a:spcPct val="120000"/>
              </a:lnSpc>
              <a:buFont typeface="Arial" panose="020B0604020202020204" pitchFamily="34" charset="0"/>
              <a:buChar char="•"/>
            </a:pPr>
            <a:r>
              <a:rPr lang="en-GB" sz="1200" dirty="0"/>
              <a:t> Keep an accurate written record</a:t>
            </a:r>
          </a:p>
          <a:p>
            <a:pPr marL="171450" indent="-171450">
              <a:lnSpc>
                <a:spcPct val="120000"/>
              </a:lnSpc>
              <a:buFont typeface="Arial" panose="020B0604020202020204" pitchFamily="34" charset="0"/>
              <a:buChar char="•"/>
            </a:pPr>
            <a:r>
              <a:rPr lang="en-GB" sz="1200" dirty="0"/>
              <a:t>Consider whether “Report and Support” is appropriate</a:t>
            </a:r>
          </a:p>
          <a:p>
            <a:pPr marL="171450" indent="-171450">
              <a:lnSpc>
                <a:spcPct val="120000"/>
              </a:lnSpc>
              <a:buFont typeface="Arial" panose="020B0604020202020204" pitchFamily="34" charset="0"/>
              <a:buChar char="•"/>
            </a:pPr>
            <a:r>
              <a:rPr lang="en-GB" sz="1200" dirty="0"/>
              <a:t>Prioritise your own safety and that of others at the scene</a:t>
            </a:r>
          </a:p>
          <a:p>
            <a:pPr marL="171450" indent="-171450">
              <a:lnSpc>
                <a:spcPct val="120000"/>
              </a:lnSpc>
              <a:buFont typeface="Arial" panose="020B0604020202020204" pitchFamily="34" charset="0"/>
              <a:buChar char="•"/>
            </a:pPr>
            <a:r>
              <a:rPr lang="en-GB" sz="1200" dirty="0"/>
              <a:t>Whenever possible, make sure that you have back –up available</a:t>
            </a:r>
          </a:p>
          <a:p>
            <a:pPr marL="171450" indent="-171450">
              <a:lnSpc>
                <a:spcPct val="120000"/>
              </a:lnSpc>
              <a:buFont typeface="Arial" panose="020B0604020202020204" pitchFamily="34" charset="0"/>
              <a:buChar char="•"/>
            </a:pPr>
            <a:r>
              <a:rPr lang="en-GB" sz="1200" dirty="0"/>
              <a:t>Make sure that you get support by talking the situation through with your line manager, a colleague or one of the Support Services on Pages 7, 8 and 9 of the Guide</a:t>
            </a:r>
          </a:p>
          <a:p>
            <a:pPr marL="171450" indent="-171450">
              <a:lnSpc>
                <a:spcPct val="120000"/>
              </a:lnSpc>
              <a:buFont typeface="Arial" panose="020B0604020202020204" pitchFamily="34" charset="0"/>
              <a:buChar char="•"/>
            </a:pPr>
            <a:r>
              <a:rPr lang="en-GB" sz="1200" dirty="0"/>
              <a:t>When dealing with urgent situations, it is important that any referrals or agreed action plans are followed up, preferably with the student directly.</a:t>
            </a:r>
          </a:p>
          <a:p>
            <a:pPr marL="171450" indent="-171450">
              <a:lnSpc>
                <a:spcPct val="120000"/>
              </a:lnSpc>
              <a:buFont typeface="Arial" panose="020B0604020202020204" pitchFamily="34" charset="0"/>
              <a:buChar char="•"/>
            </a:pPr>
            <a:endParaRPr lang="en-GB" sz="1200" b="1" dirty="0"/>
          </a:p>
        </p:txBody>
      </p:sp>
      <p:sp>
        <p:nvSpPr>
          <p:cNvPr id="7" name="Title 2">
            <a:extLst>
              <a:ext uri="{FF2B5EF4-FFF2-40B4-BE49-F238E27FC236}">
                <a16:creationId xmlns:a16="http://schemas.microsoft.com/office/drawing/2014/main" id="{1D03A5DE-E9D8-BC4A-AFA9-ADD52CCDE895}"/>
              </a:ext>
            </a:extLst>
          </p:cNvPr>
          <p:cNvSpPr>
            <a:spLocks noGrp="1"/>
          </p:cNvSpPr>
          <p:nvPr>
            <p:ph type="title"/>
          </p:nvPr>
        </p:nvSpPr>
        <p:spPr>
          <a:xfrm>
            <a:off x="1866900" y="671005"/>
            <a:ext cx="9753600" cy="745212"/>
          </a:xfrm>
          <a:prstGeom prst="rect">
            <a:avLst/>
          </a:prstGeom>
          <a:effectLst/>
        </p:spPr>
        <p:txBody>
          <a:bodyPr vert="horz" lIns="0" tIns="192024" rIns="0" bIns="0" rtlCol="0" anchor="t" anchorCtr="0">
            <a:normAutofit fontScale="90000"/>
          </a:bodyPr>
          <a:lstStyle/>
          <a:p>
            <a:r>
              <a:rPr lang="en-US" spc="0" dirty="0"/>
              <a:t>OFFERING SUPPORT:</a:t>
            </a:r>
            <a:br>
              <a:rPr lang="en-US" spc="0" dirty="0"/>
            </a:br>
            <a:r>
              <a:rPr lang="en-US" spc="0" dirty="0"/>
              <a:t>URGENT SITUATIONS</a:t>
            </a:r>
            <a:endParaRPr lang="en-US" kern="1200" spc="0" baseline="0" dirty="0">
              <a:latin typeface="+mj-lt"/>
              <a:ea typeface="+mj-ea"/>
              <a:cs typeface="+mj-cs"/>
            </a:endParaRPr>
          </a:p>
        </p:txBody>
      </p:sp>
      <p:sp>
        <p:nvSpPr>
          <p:cNvPr id="2" name="TextBox 1">
            <a:extLst>
              <a:ext uri="{FF2B5EF4-FFF2-40B4-BE49-F238E27FC236}">
                <a16:creationId xmlns:a16="http://schemas.microsoft.com/office/drawing/2014/main" id="{03612FB5-5A7D-418A-B267-5FFB5F178CDF}"/>
              </a:ext>
            </a:extLst>
          </p:cNvPr>
          <p:cNvSpPr txBox="1"/>
          <p:nvPr/>
        </p:nvSpPr>
        <p:spPr>
          <a:xfrm>
            <a:off x="1708880" y="1772415"/>
            <a:ext cx="7137903" cy="553998"/>
          </a:xfrm>
          <a:prstGeom prst="rect">
            <a:avLst/>
          </a:prstGeom>
          <a:noFill/>
        </p:spPr>
        <p:txBody>
          <a:bodyPr wrap="square" rtlCol="0">
            <a:spAutoFit/>
          </a:bodyPr>
          <a:lstStyle/>
          <a:p>
            <a:r>
              <a:rPr lang="en-GB" altLang="en-US" sz="1200" b="1" dirty="0"/>
              <a:t>Please see Page 6 of the </a:t>
            </a:r>
            <a:r>
              <a:rPr lang="en-GB" altLang="en-US" sz="1200" b="1" dirty="0">
                <a:hlinkClick r:id="rId3"/>
              </a:rPr>
              <a:t>Helping Students in Distress Guide</a:t>
            </a:r>
            <a:r>
              <a:rPr lang="en-GB" altLang="en-US" sz="1200" b="1" dirty="0"/>
              <a:t>. </a:t>
            </a:r>
          </a:p>
          <a:p>
            <a:endParaRPr lang="en-GB" dirty="0"/>
          </a:p>
        </p:txBody>
      </p:sp>
    </p:spTree>
    <p:extLst>
      <p:ext uri="{BB962C8B-B14F-4D97-AF65-F5344CB8AC3E}">
        <p14:creationId xmlns:p14="http://schemas.microsoft.com/office/powerpoint/2010/main" val="1643595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13</a:t>
            </a:fld>
            <a:endParaRPr lang="en-US" dirty="0"/>
          </a:p>
        </p:txBody>
      </p:sp>
      <p:sp>
        <p:nvSpPr>
          <p:cNvPr id="13" name="TextBox 12">
            <a:extLst>
              <a:ext uri="{FF2B5EF4-FFF2-40B4-BE49-F238E27FC236}">
                <a16:creationId xmlns:a16="http://schemas.microsoft.com/office/drawing/2014/main" id="{1508B883-589D-4E46-BFE4-3884BE15A3D1}"/>
              </a:ext>
            </a:extLst>
          </p:cNvPr>
          <p:cNvSpPr txBox="1"/>
          <p:nvPr/>
        </p:nvSpPr>
        <p:spPr>
          <a:xfrm>
            <a:off x="1038225" y="1600200"/>
            <a:ext cx="10799989" cy="5286088"/>
          </a:xfrm>
          <a:prstGeom prst="rect">
            <a:avLst/>
          </a:prstGeom>
          <a:noFill/>
        </p:spPr>
        <p:txBody>
          <a:bodyPr wrap="square" lIns="0" rIns="0" numCol="3" spcCol="365760" rtlCol="0">
            <a:noAutofit/>
          </a:bodyPr>
          <a:lstStyle/>
          <a:p>
            <a:pPr>
              <a:lnSpc>
                <a:spcPct val="120000"/>
              </a:lnSpc>
            </a:pPr>
            <a:endParaRPr lang="en-US" sz="1100" b="1" u="sng" dirty="0">
              <a:solidFill>
                <a:srgbClr val="000000"/>
              </a:solidFill>
            </a:endParaRPr>
          </a:p>
          <a:p>
            <a:pPr>
              <a:lnSpc>
                <a:spcPct val="120000"/>
              </a:lnSpc>
            </a:pPr>
            <a:r>
              <a:rPr lang="en-US" sz="1100" b="1" u="sng" dirty="0">
                <a:solidFill>
                  <a:srgbClr val="000000"/>
                </a:solidFill>
              </a:rPr>
              <a:t>University Policies and Procedures</a:t>
            </a:r>
            <a:br>
              <a:rPr lang="en-US" sz="1100" b="1" u="sng" dirty="0">
                <a:solidFill>
                  <a:srgbClr val="000000"/>
                </a:solidFill>
              </a:rPr>
            </a:br>
            <a:r>
              <a:rPr lang="en-US" sz="1100" dirty="0">
                <a:solidFill>
                  <a:srgbClr val="000000"/>
                </a:solidFill>
                <a:hlinkClick r:id="rId3"/>
              </a:rPr>
              <a:t>Academic Policies and Procedures </a:t>
            </a:r>
            <a:br>
              <a:rPr lang="en-US" sz="1100" dirty="0">
                <a:solidFill>
                  <a:srgbClr val="000000"/>
                </a:solidFill>
              </a:rPr>
            </a:br>
            <a:r>
              <a:rPr lang="en-US" sz="1100" dirty="0">
                <a:solidFill>
                  <a:srgbClr val="000000"/>
                </a:solidFill>
              </a:rPr>
              <a:t>(Appeals, Absence, Extensions, </a:t>
            </a:r>
            <a:r>
              <a:rPr lang="en-US" sz="1100" dirty="0">
                <a:solidFill>
                  <a:srgbClr val="000000"/>
                </a:solidFill>
                <a:hlinkClick r:id="rId4"/>
              </a:rPr>
              <a:t>Personal Circumstances</a:t>
            </a:r>
            <a:r>
              <a:rPr lang="en-US" sz="1100" dirty="0">
                <a:solidFill>
                  <a:srgbClr val="000000"/>
                </a:solidFill>
              </a:rPr>
              <a:t>, </a:t>
            </a:r>
            <a:r>
              <a:rPr lang="en-US" sz="1100" dirty="0">
                <a:solidFill>
                  <a:srgbClr val="000000"/>
                </a:solidFill>
                <a:hlinkClick r:id="rId5"/>
              </a:rPr>
              <a:t>Voluntary Suspension</a:t>
            </a:r>
            <a:r>
              <a:rPr lang="en-US" sz="1100" dirty="0">
                <a:solidFill>
                  <a:srgbClr val="000000"/>
                </a:solidFill>
              </a:rPr>
              <a:t>, Withdrawal etc.)</a:t>
            </a:r>
            <a:br>
              <a:rPr lang="en-US" sz="1100" dirty="0">
                <a:solidFill>
                  <a:srgbClr val="000000"/>
                </a:solidFill>
              </a:rPr>
            </a:br>
            <a:endParaRPr lang="en-US" sz="1100" dirty="0">
              <a:solidFill>
                <a:srgbClr val="000000"/>
              </a:solidFill>
            </a:endParaRPr>
          </a:p>
          <a:p>
            <a:pPr>
              <a:lnSpc>
                <a:spcPct val="120000"/>
              </a:lnSpc>
            </a:pPr>
            <a:r>
              <a:rPr lang="en-US" sz="1100" b="1" u="sng" dirty="0">
                <a:solidFill>
                  <a:srgbClr val="000000"/>
                </a:solidFill>
              </a:rPr>
              <a:t>Sources of support within the University Community: </a:t>
            </a:r>
            <a:endParaRPr lang="en-US" sz="1100" dirty="0">
              <a:solidFill>
                <a:srgbClr val="000000"/>
              </a:solidFill>
            </a:endParaRPr>
          </a:p>
          <a:p>
            <a:pPr marL="171450" indent="-171450">
              <a:lnSpc>
                <a:spcPct val="120000"/>
              </a:lnSpc>
              <a:buFont typeface="Arial" panose="020B0604020202020204" pitchFamily="34" charset="0"/>
              <a:buChar char="•"/>
            </a:pPr>
            <a:r>
              <a:rPr lang="en-US" sz="1100" dirty="0">
                <a:solidFill>
                  <a:srgbClr val="000000"/>
                </a:solidFill>
              </a:rPr>
              <a:t>Academic Departments i.e. Adviser of Studies, Personal Development Adviser, Supervisor. </a:t>
            </a:r>
          </a:p>
          <a:p>
            <a:pPr marL="171450" indent="-171450">
              <a:lnSpc>
                <a:spcPct val="120000"/>
              </a:lnSpc>
              <a:buFont typeface="Arial" panose="020B0604020202020204" pitchFamily="34" charset="0"/>
              <a:buChar char="•"/>
            </a:pPr>
            <a:r>
              <a:rPr lang="en-US" sz="1100" dirty="0">
                <a:solidFill>
                  <a:srgbClr val="000000"/>
                </a:solidFill>
                <a:hlinkClick r:id="rId6"/>
              </a:rPr>
              <a:t>Accommodation Services</a:t>
            </a:r>
            <a:endParaRPr lang="en-US" sz="1100" dirty="0">
              <a:solidFill>
                <a:srgbClr val="000000"/>
              </a:solidFill>
            </a:endParaRPr>
          </a:p>
          <a:p>
            <a:pPr marL="171450" indent="-171450">
              <a:lnSpc>
                <a:spcPct val="120000"/>
              </a:lnSpc>
              <a:buFont typeface="Arial" panose="020B0604020202020204" pitchFamily="34" charset="0"/>
              <a:buChar char="•"/>
            </a:pPr>
            <a:r>
              <a:rPr lang="en-GB" sz="1100" u="sng" dirty="0">
                <a:solidFill>
                  <a:srgbClr val="0563C1"/>
                </a:solidFill>
                <a:effectLst/>
                <a:ea typeface="Calibri" panose="020F0502020204030204" pitchFamily="34" charset="0"/>
                <a:cs typeface="Arial" panose="020B0604020202020204" pitchFamily="34" charset="0"/>
                <a:hlinkClick r:id="rId7"/>
              </a:rPr>
              <a:t>Careers Service</a:t>
            </a:r>
            <a:endParaRPr lang="en-GB" sz="1100" u="sng" dirty="0">
              <a:solidFill>
                <a:srgbClr val="0563C1"/>
              </a:solidFill>
              <a:effectLst/>
              <a:ea typeface="Calibri" panose="020F0502020204030204" pitchFamily="34" charset="0"/>
              <a:cs typeface="Arial" panose="020B0604020202020204" pitchFamily="34" charset="0"/>
            </a:endParaRPr>
          </a:p>
          <a:p>
            <a:pPr marL="171450" indent="-171450">
              <a:lnSpc>
                <a:spcPct val="120000"/>
              </a:lnSpc>
              <a:buFont typeface="Arial" panose="020B0604020202020204" pitchFamily="34" charset="0"/>
              <a:buChar char="•"/>
            </a:pPr>
            <a:r>
              <a:rPr lang="en-GB" sz="1100" u="sng" dirty="0">
                <a:solidFill>
                  <a:srgbClr val="0563C1"/>
                </a:solidFill>
                <a:effectLst/>
                <a:ea typeface="Calibri" panose="020F0502020204030204" pitchFamily="34" charset="0"/>
                <a:cs typeface="Arial" panose="020B0604020202020204" pitchFamily="34" charset="0"/>
                <a:hlinkClick r:id="rId8"/>
              </a:rPr>
              <a:t>Chaplaincy</a:t>
            </a:r>
            <a:r>
              <a:rPr lang="en-GB" sz="1100" dirty="0">
                <a:effectLst/>
                <a:ea typeface="Calibri" panose="020F0502020204030204" pitchFamily="34" charset="0"/>
              </a:rPr>
              <a:t> </a:t>
            </a:r>
          </a:p>
          <a:p>
            <a:pPr marL="171450" indent="-171450">
              <a:lnSpc>
                <a:spcPct val="120000"/>
              </a:lnSpc>
              <a:buFont typeface="Arial" panose="020B0604020202020204" pitchFamily="34" charset="0"/>
              <a:buChar char="•"/>
            </a:pPr>
            <a:r>
              <a:rPr lang="en-US" sz="1100" dirty="0">
                <a:solidFill>
                  <a:srgbClr val="000000"/>
                </a:solidFill>
                <a:hlinkClick r:id="rId9"/>
              </a:rPr>
              <a:t>Disability &amp; Wellbeing Service</a:t>
            </a:r>
            <a:endParaRPr lang="en-US" sz="1100" dirty="0">
              <a:solidFill>
                <a:srgbClr val="000000"/>
              </a:solidFill>
            </a:endParaRPr>
          </a:p>
          <a:p>
            <a:pPr marL="171450" indent="-171450">
              <a:lnSpc>
                <a:spcPct val="120000"/>
              </a:lnSpc>
              <a:buFont typeface="Arial" panose="020B0604020202020204" pitchFamily="34" charset="0"/>
              <a:buChar char="•"/>
            </a:pPr>
            <a:r>
              <a:rPr lang="en-GB" sz="1100" u="sng" dirty="0">
                <a:solidFill>
                  <a:srgbClr val="0563C1"/>
                </a:solidFill>
                <a:effectLst/>
                <a:ea typeface="Calibri" panose="020F0502020204030204" pitchFamily="34" charset="0"/>
                <a:cs typeface="Arial" panose="020B0604020202020204" pitchFamily="34" charset="0"/>
                <a:hlinkClick r:id="rId10"/>
              </a:rPr>
              <a:t>International Student Support Team</a:t>
            </a:r>
            <a:endParaRPr lang="en-GB" sz="1100" u="sng" dirty="0">
              <a:solidFill>
                <a:srgbClr val="0563C1"/>
              </a:solidFill>
              <a:effectLst/>
              <a:ea typeface="Calibri" panose="020F0502020204030204" pitchFamily="34" charset="0"/>
              <a:cs typeface="Arial" panose="020B0604020202020204" pitchFamily="34" charset="0"/>
            </a:endParaRPr>
          </a:p>
          <a:p>
            <a:pPr marL="171450" indent="-171450">
              <a:lnSpc>
                <a:spcPct val="120000"/>
              </a:lnSpc>
              <a:buFont typeface="Arial" panose="020B0604020202020204" pitchFamily="34" charset="0"/>
              <a:buChar char="•"/>
            </a:pPr>
            <a:r>
              <a:rPr lang="en-US" sz="1100" dirty="0">
                <a:solidFill>
                  <a:srgbClr val="000000"/>
                </a:solidFill>
                <a:hlinkClick r:id="rId11"/>
              </a:rPr>
              <a:t>Student Business</a:t>
            </a:r>
            <a:endParaRPr lang="en-US" sz="1100" dirty="0">
              <a:solidFill>
                <a:srgbClr val="000000"/>
              </a:solidFill>
            </a:endParaRPr>
          </a:p>
          <a:p>
            <a:pPr marL="171450" indent="-171450">
              <a:lnSpc>
                <a:spcPct val="120000"/>
              </a:lnSpc>
              <a:buFont typeface="Arial" panose="020B0604020202020204" pitchFamily="34" charset="0"/>
              <a:buChar char="•"/>
            </a:pPr>
            <a:r>
              <a:rPr lang="en-GB" sz="1100" u="sng" dirty="0">
                <a:solidFill>
                  <a:srgbClr val="0563C1"/>
                </a:solidFill>
                <a:effectLst/>
                <a:ea typeface="Calibri" panose="020F0502020204030204" pitchFamily="34" charset="0"/>
                <a:cs typeface="Arial" panose="020B0604020202020204" pitchFamily="34" charset="0"/>
                <a:hlinkClick r:id="rId12"/>
              </a:rPr>
              <a:t>Student Financial Support Team</a:t>
            </a:r>
            <a:r>
              <a:rPr lang="en-GB" sz="1100" dirty="0">
                <a:effectLst/>
                <a:ea typeface="Calibri" panose="020F0502020204030204" pitchFamily="34" charset="0"/>
              </a:rPr>
              <a:t> </a:t>
            </a:r>
          </a:p>
          <a:p>
            <a:pPr marL="171450" indent="-171450">
              <a:lnSpc>
                <a:spcPct val="120000"/>
              </a:lnSpc>
              <a:buFont typeface="Arial" panose="020B0604020202020204" pitchFamily="34" charset="0"/>
              <a:buChar char="•"/>
            </a:pPr>
            <a:r>
              <a:rPr lang="en-GB" sz="1100" u="sng" dirty="0" err="1">
                <a:solidFill>
                  <a:srgbClr val="0563C1"/>
                </a:solidFill>
                <a:effectLst/>
                <a:ea typeface="Calibri" panose="020F0502020204030204" pitchFamily="34" charset="0"/>
                <a:cs typeface="Arial" panose="020B0604020202020204" pitchFamily="34" charset="0"/>
                <a:hlinkClick r:id="rId13"/>
              </a:rPr>
              <a:t>USSA</a:t>
            </a:r>
            <a:r>
              <a:rPr lang="en-GB" sz="1100" u="sng" dirty="0">
                <a:solidFill>
                  <a:srgbClr val="0563C1"/>
                </a:solidFill>
                <a:effectLst/>
                <a:ea typeface="Calibri" panose="020F0502020204030204" pitchFamily="34" charset="0"/>
                <a:cs typeface="Arial" panose="020B0604020202020204" pitchFamily="34" charset="0"/>
                <a:hlinkClick r:id="rId13"/>
              </a:rPr>
              <a:t> Advice Hub</a:t>
            </a:r>
            <a:r>
              <a:rPr lang="en-GB" sz="1100" dirty="0">
                <a:effectLst/>
                <a:ea typeface="Calibri" panose="020F0502020204030204" pitchFamily="34" charset="0"/>
              </a:rPr>
              <a:t> </a:t>
            </a:r>
            <a:br>
              <a:rPr lang="en-US" sz="1100" dirty="0">
                <a:solidFill>
                  <a:srgbClr val="000000"/>
                </a:solidFill>
              </a:rPr>
            </a:br>
            <a:endParaRPr lang="en-US" sz="1100" dirty="0">
              <a:solidFill>
                <a:srgbClr val="000000"/>
              </a:solidFill>
            </a:endParaRPr>
          </a:p>
          <a:p>
            <a:pPr>
              <a:lnSpc>
                <a:spcPct val="120000"/>
              </a:lnSpc>
            </a:pPr>
            <a:r>
              <a:rPr lang="en-US" sz="1100" b="1" u="sng" dirty="0">
                <a:solidFill>
                  <a:srgbClr val="000000"/>
                </a:solidFill>
              </a:rPr>
              <a:t>Sources of support external to the University:</a:t>
            </a:r>
            <a:br>
              <a:rPr lang="en-US" sz="1100" dirty="0">
                <a:solidFill>
                  <a:srgbClr val="000000"/>
                </a:solidFill>
              </a:rPr>
            </a:br>
            <a:r>
              <a:rPr lang="en-US" sz="1100" dirty="0">
                <a:solidFill>
                  <a:srgbClr val="000000"/>
                </a:solidFill>
              </a:rPr>
              <a:t>Family and Friends</a:t>
            </a:r>
            <a:br>
              <a:rPr lang="en-US" sz="1100" dirty="0">
                <a:solidFill>
                  <a:srgbClr val="000000"/>
                </a:solidFill>
              </a:rPr>
            </a:br>
            <a:r>
              <a:rPr lang="en-US" sz="1100" dirty="0">
                <a:solidFill>
                  <a:srgbClr val="000000"/>
                </a:solidFill>
              </a:rPr>
              <a:t>General Practitioner</a:t>
            </a:r>
            <a:br>
              <a:rPr lang="en-US" sz="1100" dirty="0">
                <a:solidFill>
                  <a:srgbClr val="000000"/>
                </a:solidFill>
              </a:rPr>
            </a:br>
            <a:r>
              <a:rPr lang="en-US" sz="1100" dirty="0">
                <a:solidFill>
                  <a:srgbClr val="000000"/>
                </a:solidFill>
              </a:rPr>
              <a:t>Local Support Services i.e. Bereavement, Addiction, Eating Disorder etc. </a:t>
            </a:r>
            <a:br>
              <a:rPr lang="en-US" sz="1100" dirty="0">
                <a:solidFill>
                  <a:srgbClr val="000000"/>
                </a:solidFill>
              </a:rPr>
            </a:br>
            <a:endParaRPr lang="en-GB" altLang="en-US" sz="1100" dirty="0">
              <a:solidFill>
                <a:srgbClr val="000000"/>
              </a:solidFill>
            </a:endParaRPr>
          </a:p>
          <a:p>
            <a:r>
              <a:rPr lang="en-GB" altLang="en-US" sz="1100" b="1" u="sng" dirty="0">
                <a:solidFill>
                  <a:srgbClr val="000000"/>
                </a:solidFill>
              </a:rPr>
              <a:t>Disability &amp; Wellbeing Service:</a:t>
            </a:r>
          </a:p>
          <a:p>
            <a:endParaRPr lang="en-GB" altLang="en-US" sz="1100" dirty="0">
              <a:solidFill>
                <a:srgbClr val="000000"/>
              </a:solidFill>
            </a:endParaRPr>
          </a:p>
          <a:p>
            <a:r>
              <a:rPr lang="en-GB" sz="1100" b="0" i="0" dirty="0">
                <a:solidFill>
                  <a:srgbClr val="000000"/>
                </a:solidFill>
                <a:effectLst/>
              </a:rPr>
              <a:t>The Disability &amp; Wellbeing Service has a range of advisers with specialist expertise in mental health, counselling, health and disability. We offer a broad range of support to students experiencing disability, mental health and wellbeing related issues, which includes, but is not limited to:</a:t>
            </a:r>
            <a:br>
              <a:rPr lang="en-GB" sz="1100" b="0" i="0" dirty="0">
                <a:solidFill>
                  <a:srgbClr val="000000"/>
                </a:solidFill>
                <a:effectLst/>
              </a:rPr>
            </a:br>
            <a:endParaRPr lang="en-GB" sz="1100" b="0" i="0" dirty="0">
              <a:solidFill>
                <a:srgbClr val="000000"/>
              </a:solidFill>
              <a:effectLst/>
            </a:endParaRPr>
          </a:p>
          <a:p>
            <a:pPr marL="171450" indent="-171450">
              <a:buFont typeface="Arial" panose="020B0604020202020204" pitchFamily="34" charset="0"/>
              <a:buChar char="•"/>
            </a:pPr>
            <a:r>
              <a:rPr lang="en-GB" altLang="en-US" sz="1100" dirty="0">
                <a:solidFill>
                  <a:srgbClr val="000000"/>
                </a:solidFill>
              </a:rPr>
              <a:t>Assessment of needs</a:t>
            </a:r>
          </a:p>
          <a:p>
            <a:pPr marL="171450" indent="-171450">
              <a:buFont typeface="Arial" panose="020B0604020202020204" pitchFamily="34" charset="0"/>
              <a:buChar char="•"/>
            </a:pPr>
            <a:r>
              <a:rPr lang="en-GB" altLang="en-US" sz="1100" dirty="0">
                <a:solidFill>
                  <a:srgbClr val="000000"/>
                </a:solidFill>
              </a:rPr>
              <a:t>Ongoing review and support</a:t>
            </a:r>
          </a:p>
          <a:p>
            <a:pPr marL="171450" indent="-171450">
              <a:buFont typeface="Arial" panose="020B0604020202020204" pitchFamily="34" charset="0"/>
              <a:buChar char="•"/>
            </a:pPr>
            <a:r>
              <a:rPr lang="en-GB" altLang="en-US" sz="1100" dirty="0">
                <a:solidFill>
                  <a:srgbClr val="000000"/>
                </a:solidFill>
              </a:rPr>
              <a:t>Guidance on health, wellbeing &amp; lifestyle</a:t>
            </a:r>
          </a:p>
          <a:p>
            <a:pPr marL="171450" indent="-171450">
              <a:buFont typeface="Arial" panose="020B0604020202020204" pitchFamily="34" charset="0"/>
              <a:buChar char="•"/>
            </a:pPr>
            <a:r>
              <a:rPr lang="en-GB" altLang="en-US" sz="1100" dirty="0">
                <a:solidFill>
                  <a:srgbClr val="000000"/>
                </a:solidFill>
              </a:rPr>
              <a:t>Guidance on university policies relating to health, wellbeing &amp; disability </a:t>
            </a:r>
          </a:p>
          <a:p>
            <a:pPr marL="171450" indent="-171450">
              <a:buFont typeface="Arial" panose="020B0604020202020204" pitchFamily="34" charset="0"/>
              <a:buChar char="•"/>
            </a:pPr>
            <a:r>
              <a:rPr lang="en-GB" altLang="en-US" sz="1100" dirty="0">
                <a:solidFill>
                  <a:srgbClr val="000000"/>
                </a:solidFill>
              </a:rPr>
              <a:t>Supported Strath Sport Referrals</a:t>
            </a:r>
          </a:p>
          <a:p>
            <a:pPr marL="171450" indent="-171450">
              <a:buFont typeface="Arial" panose="020B0604020202020204" pitchFamily="34" charset="0"/>
              <a:buChar char="•"/>
            </a:pPr>
            <a:r>
              <a:rPr lang="en-GB" altLang="en-US" sz="1100" dirty="0">
                <a:solidFill>
                  <a:srgbClr val="000000"/>
                </a:solidFill>
              </a:rPr>
              <a:t>Referral for one-to-one counselling within the service</a:t>
            </a:r>
          </a:p>
          <a:p>
            <a:pPr marL="171450" indent="-171450">
              <a:buFont typeface="Arial" panose="020B0604020202020204" pitchFamily="34" charset="0"/>
              <a:buChar char="•"/>
            </a:pPr>
            <a:r>
              <a:rPr lang="en-GB" altLang="en-US" sz="1100" dirty="0">
                <a:solidFill>
                  <a:srgbClr val="000000"/>
                </a:solidFill>
              </a:rPr>
              <a:t>Cognitive Behavioural Therapy groups</a:t>
            </a:r>
          </a:p>
          <a:p>
            <a:pPr marL="171450" indent="-171450">
              <a:buFont typeface="Arial" panose="020B0604020202020204" pitchFamily="34" charset="0"/>
              <a:buChar char="•"/>
            </a:pPr>
            <a:r>
              <a:rPr lang="en-GB" altLang="en-US" sz="1100" dirty="0">
                <a:solidFill>
                  <a:srgbClr val="000000"/>
                </a:solidFill>
              </a:rPr>
              <a:t>Psycho-Educational programmes</a:t>
            </a:r>
          </a:p>
          <a:p>
            <a:pPr marL="171450" indent="-171450">
              <a:buFont typeface="Arial" panose="020B0604020202020204" pitchFamily="34" charset="0"/>
              <a:buChar char="•"/>
            </a:pPr>
            <a:r>
              <a:rPr lang="en-GB" altLang="en-US" sz="1100" dirty="0">
                <a:solidFill>
                  <a:srgbClr val="000000"/>
                </a:solidFill>
              </a:rPr>
              <a:t>Academic adjustments</a:t>
            </a:r>
          </a:p>
          <a:p>
            <a:pPr marL="171450" indent="-171450">
              <a:buFont typeface="Arial" panose="020B0604020202020204" pitchFamily="34" charset="0"/>
              <a:buChar char="•"/>
            </a:pPr>
            <a:r>
              <a:rPr lang="en-GB" altLang="en-US" sz="1100" dirty="0">
                <a:solidFill>
                  <a:srgbClr val="000000"/>
                </a:solidFill>
              </a:rPr>
              <a:t>Assistive Technologies</a:t>
            </a:r>
          </a:p>
          <a:p>
            <a:pPr marL="171450" indent="-171450">
              <a:buFont typeface="Arial" panose="020B0604020202020204" pitchFamily="34" charset="0"/>
              <a:buChar char="•"/>
            </a:pPr>
            <a:r>
              <a:rPr lang="en-GB" altLang="en-US" sz="1100" dirty="0">
                <a:solidFill>
                  <a:srgbClr val="000000"/>
                </a:solidFill>
              </a:rPr>
              <a:t>Mentoring</a:t>
            </a:r>
            <a:br>
              <a:rPr lang="en-GB" altLang="en-US" sz="1100" dirty="0">
                <a:solidFill>
                  <a:srgbClr val="000000"/>
                </a:solidFill>
              </a:rPr>
            </a:br>
            <a:br>
              <a:rPr lang="en-GB" altLang="en-US" sz="1100" dirty="0">
                <a:solidFill>
                  <a:srgbClr val="000000"/>
                </a:solidFill>
              </a:rPr>
            </a:br>
            <a:br>
              <a:rPr lang="en-GB" altLang="en-US" sz="1100" dirty="0">
                <a:solidFill>
                  <a:srgbClr val="000000"/>
                </a:solidFill>
              </a:rPr>
            </a:br>
            <a:r>
              <a:rPr lang="en-GB" altLang="en-US" sz="1100" dirty="0">
                <a:solidFill>
                  <a:srgbClr val="000000"/>
                </a:solidFill>
              </a:rPr>
              <a:t>You can find further information on our service, how to contact, and self-help resources on </a:t>
            </a:r>
            <a:r>
              <a:rPr lang="en-GB" altLang="en-US" sz="1100" dirty="0">
                <a:solidFill>
                  <a:srgbClr val="000000"/>
                </a:solidFill>
                <a:hlinkClick r:id="rId9"/>
              </a:rPr>
              <a:t>the Disability &amp; Wellbeing Service website. </a:t>
            </a:r>
            <a:endParaRPr lang="en-GB" altLang="en-US" sz="1100" dirty="0">
              <a:solidFill>
                <a:srgbClr val="000000"/>
              </a:solidFill>
            </a:endParaRPr>
          </a:p>
          <a:p>
            <a:pPr marL="171450" indent="-171450">
              <a:buFont typeface="Arial" panose="020B0604020202020204" pitchFamily="34" charset="0"/>
              <a:buChar char="•"/>
            </a:pPr>
            <a:endParaRPr lang="en-GB" altLang="en-US" sz="1100" dirty="0"/>
          </a:p>
          <a:p>
            <a:pPr>
              <a:lnSpc>
                <a:spcPct val="120000"/>
              </a:lnSpc>
            </a:pPr>
            <a:endParaRPr lang="en-GB" sz="1100" b="1" u="sng" dirty="0"/>
          </a:p>
          <a:p>
            <a:pPr>
              <a:lnSpc>
                <a:spcPct val="120000"/>
              </a:lnSpc>
            </a:pPr>
            <a:endParaRPr lang="en-US" sz="1100" dirty="0"/>
          </a:p>
          <a:p>
            <a:pPr>
              <a:lnSpc>
                <a:spcPct val="120000"/>
              </a:lnSpc>
            </a:pPr>
            <a:r>
              <a:rPr lang="en-US" sz="1100" dirty="0"/>
              <a:t>The Disability and Wellbeing Service offers a confidential consultation service to all staff who may wish to discuss their concerns about students in difficulty or distress.</a:t>
            </a:r>
          </a:p>
          <a:p>
            <a:pPr>
              <a:lnSpc>
                <a:spcPct val="120000"/>
              </a:lnSpc>
            </a:pPr>
            <a:endParaRPr lang="en-GB" sz="1100" b="1" u="sng" dirty="0"/>
          </a:p>
          <a:p>
            <a:pPr>
              <a:lnSpc>
                <a:spcPct val="120000"/>
              </a:lnSpc>
            </a:pPr>
            <a:r>
              <a:rPr lang="en-GB" sz="1100" b="1" u="sng" dirty="0"/>
              <a:t>Report &amp; Support:</a:t>
            </a:r>
            <a:br>
              <a:rPr lang="en-GB" sz="1100" dirty="0"/>
            </a:br>
            <a:r>
              <a:rPr lang="en-GB" sz="1100" dirty="0"/>
              <a:t>A safe campus is the responsibility of everyone who is part of the University community: staff, students and visitors. If you are concerned about something that has happened, you can contact any of the services listed in this guide or use the online </a:t>
            </a:r>
            <a:r>
              <a:rPr lang="en-GB" sz="1100" b="1" dirty="0"/>
              <a:t>Report and Support </a:t>
            </a:r>
            <a:r>
              <a:rPr lang="en-GB" sz="1100" dirty="0"/>
              <a:t>service to let us know: </a:t>
            </a:r>
            <a:r>
              <a:rPr lang="en-GB" sz="1100" u="sng" dirty="0">
                <a:solidFill>
                  <a:schemeClr val="accent6">
                    <a:lumMod val="50000"/>
                    <a:lumOff val="50000"/>
                  </a:schemeClr>
                </a:solidFill>
              </a:rPr>
              <a:t>https://www.strath.ac.uk/ </a:t>
            </a:r>
            <a:r>
              <a:rPr lang="en-GB" sz="1100" u="sng" dirty="0" err="1">
                <a:solidFill>
                  <a:schemeClr val="accent6">
                    <a:lumMod val="50000"/>
                    <a:lumOff val="50000"/>
                  </a:schemeClr>
                </a:solidFill>
              </a:rPr>
              <a:t>studywithus</a:t>
            </a:r>
            <a:r>
              <a:rPr lang="en-GB" sz="1100" u="sng" dirty="0">
                <a:solidFill>
                  <a:schemeClr val="accent6">
                    <a:lumMod val="50000"/>
                    <a:lumOff val="50000"/>
                  </a:schemeClr>
                </a:solidFill>
              </a:rPr>
              <a:t>/</a:t>
            </a:r>
            <a:r>
              <a:rPr lang="en-GB" sz="1100" u="sng" dirty="0" err="1">
                <a:solidFill>
                  <a:schemeClr val="accent6">
                    <a:lumMod val="50000"/>
                    <a:lumOff val="50000"/>
                  </a:schemeClr>
                </a:solidFill>
              </a:rPr>
              <a:t>strathlife</a:t>
            </a:r>
            <a:r>
              <a:rPr lang="en-GB" sz="1100" u="sng" dirty="0">
                <a:solidFill>
                  <a:schemeClr val="accent6">
                    <a:lumMod val="50000"/>
                    <a:lumOff val="50000"/>
                  </a:schemeClr>
                </a:solidFill>
              </a:rPr>
              <a:t>/</a:t>
            </a:r>
            <a:r>
              <a:rPr lang="en-GB" sz="1100" u="sng" dirty="0" err="1">
                <a:solidFill>
                  <a:schemeClr val="accent6">
                    <a:lumMod val="50000"/>
                    <a:lumOff val="50000"/>
                  </a:schemeClr>
                </a:solidFill>
              </a:rPr>
              <a:t>reportsupport</a:t>
            </a:r>
            <a:r>
              <a:rPr lang="en-GB" sz="1100" u="sng" dirty="0">
                <a:solidFill>
                  <a:schemeClr val="accent6">
                    <a:lumMod val="50000"/>
                    <a:lumOff val="50000"/>
                  </a:schemeClr>
                </a:solidFill>
              </a:rPr>
              <a:t>/</a:t>
            </a:r>
          </a:p>
          <a:p>
            <a:pPr>
              <a:lnSpc>
                <a:spcPct val="120000"/>
              </a:lnSpc>
            </a:pPr>
            <a:endParaRPr lang="en-US" sz="1100" dirty="0">
              <a:solidFill>
                <a:schemeClr val="tx1">
                  <a:alpha val="80000"/>
                </a:schemeClr>
              </a:solidFill>
            </a:endParaRPr>
          </a:p>
        </p:txBody>
      </p:sp>
      <p:sp>
        <p:nvSpPr>
          <p:cNvPr id="7" name="Title 2">
            <a:extLst>
              <a:ext uri="{FF2B5EF4-FFF2-40B4-BE49-F238E27FC236}">
                <a16:creationId xmlns:a16="http://schemas.microsoft.com/office/drawing/2014/main" id="{1D03A5DE-E9D8-BC4A-AFA9-ADD52CCDE895}"/>
              </a:ext>
            </a:extLst>
          </p:cNvPr>
          <p:cNvSpPr>
            <a:spLocks noGrp="1"/>
          </p:cNvSpPr>
          <p:nvPr>
            <p:ph type="title"/>
          </p:nvPr>
        </p:nvSpPr>
        <p:spPr>
          <a:xfrm>
            <a:off x="1866900" y="671005"/>
            <a:ext cx="9753600" cy="745212"/>
          </a:xfrm>
          <a:prstGeom prst="rect">
            <a:avLst/>
          </a:prstGeom>
          <a:effectLst/>
        </p:spPr>
        <p:txBody>
          <a:bodyPr vert="horz" lIns="0" tIns="192024" rIns="0" bIns="0" rtlCol="0" anchor="t" anchorCtr="0">
            <a:normAutofit/>
          </a:bodyPr>
          <a:lstStyle/>
          <a:p>
            <a:r>
              <a:rPr lang="en-US" kern="1200" spc="0" baseline="0" dirty="0">
                <a:latin typeface="+mj-lt"/>
                <a:ea typeface="+mj-ea"/>
                <a:cs typeface="+mj-cs"/>
              </a:rPr>
              <a:t>SUPPORT</a:t>
            </a:r>
            <a:r>
              <a:rPr lang="en-US" spc="0" dirty="0"/>
              <a:t> FOR STUDENTS</a:t>
            </a:r>
            <a:endParaRPr lang="en-US" kern="1200" spc="0" baseline="0" dirty="0">
              <a:latin typeface="+mj-lt"/>
              <a:ea typeface="+mj-ea"/>
              <a:cs typeface="+mj-cs"/>
            </a:endParaRPr>
          </a:p>
        </p:txBody>
      </p:sp>
      <p:sp>
        <p:nvSpPr>
          <p:cNvPr id="2" name="TextBox 1">
            <a:extLst>
              <a:ext uri="{FF2B5EF4-FFF2-40B4-BE49-F238E27FC236}">
                <a16:creationId xmlns:a16="http://schemas.microsoft.com/office/drawing/2014/main" id="{670745EA-4161-44A3-8B58-16398706CEDA}"/>
              </a:ext>
            </a:extLst>
          </p:cNvPr>
          <p:cNvSpPr txBox="1"/>
          <p:nvPr/>
        </p:nvSpPr>
        <p:spPr>
          <a:xfrm>
            <a:off x="891267" y="1318606"/>
            <a:ext cx="7137903" cy="553998"/>
          </a:xfrm>
          <a:prstGeom prst="rect">
            <a:avLst/>
          </a:prstGeom>
          <a:noFill/>
        </p:spPr>
        <p:txBody>
          <a:bodyPr wrap="square" rtlCol="0">
            <a:spAutoFit/>
          </a:bodyPr>
          <a:lstStyle/>
          <a:p>
            <a:r>
              <a:rPr lang="en-GB" altLang="en-US" sz="1200" b="1" dirty="0"/>
              <a:t>Please see Pages 7, 8 and 9 of the </a:t>
            </a:r>
            <a:r>
              <a:rPr lang="en-GB" altLang="en-US" sz="1200" b="1" dirty="0">
                <a:hlinkClick r:id="rId14"/>
              </a:rPr>
              <a:t>Helping Students in Distress Guide</a:t>
            </a:r>
            <a:r>
              <a:rPr lang="en-GB" altLang="en-US" sz="1200" b="1" dirty="0"/>
              <a:t>. </a:t>
            </a:r>
          </a:p>
          <a:p>
            <a:endParaRPr lang="en-GB" dirty="0"/>
          </a:p>
        </p:txBody>
      </p:sp>
    </p:spTree>
    <p:extLst>
      <p:ext uri="{BB962C8B-B14F-4D97-AF65-F5344CB8AC3E}">
        <p14:creationId xmlns:p14="http://schemas.microsoft.com/office/powerpoint/2010/main" val="2563149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14</a:t>
            </a:fld>
            <a:endParaRPr lang="en-US" dirty="0"/>
          </a:p>
        </p:txBody>
      </p:sp>
      <p:sp>
        <p:nvSpPr>
          <p:cNvPr id="13" name="TextBox 12">
            <a:extLst>
              <a:ext uri="{FF2B5EF4-FFF2-40B4-BE49-F238E27FC236}">
                <a16:creationId xmlns:a16="http://schemas.microsoft.com/office/drawing/2014/main" id="{1508B883-589D-4E46-BFE4-3884BE15A3D1}"/>
              </a:ext>
            </a:extLst>
          </p:cNvPr>
          <p:cNvSpPr txBox="1"/>
          <p:nvPr/>
        </p:nvSpPr>
        <p:spPr>
          <a:xfrm>
            <a:off x="1866900" y="1742538"/>
            <a:ext cx="9753600" cy="3617852"/>
          </a:xfrm>
          <a:prstGeom prst="rect">
            <a:avLst/>
          </a:prstGeom>
          <a:noFill/>
        </p:spPr>
        <p:txBody>
          <a:bodyPr wrap="square" lIns="0" rIns="0" numCol="3" spcCol="365760" rtlCol="0">
            <a:noAutofit/>
          </a:bodyPr>
          <a:lstStyle/>
          <a:p>
            <a:pPr marL="171450" indent="-171450">
              <a:buFont typeface="Arial" panose="020B0604020202020204" pitchFamily="34" charset="0"/>
              <a:buChar char="•"/>
            </a:pPr>
            <a:r>
              <a:rPr lang="en-GB" altLang="en-US" sz="1200" dirty="0"/>
              <a:t>Line Manager</a:t>
            </a:r>
            <a:br>
              <a:rPr lang="en-GB" altLang="en-US" sz="1200" dirty="0"/>
            </a:br>
            <a:endParaRPr lang="en-GB" altLang="en-US" sz="1200" dirty="0"/>
          </a:p>
          <a:p>
            <a:pPr marL="171450" indent="-171450">
              <a:buFont typeface="Arial" panose="020B0604020202020204" pitchFamily="34" charset="0"/>
              <a:buChar char="•"/>
            </a:pPr>
            <a:r>
              <a:rPr lang="en-GB" altLang="en-US" sz="1200" dirty="0">
                <a:hlinkClick r:id="rId2"/>
              </a:rPr>
              <a:t>Employee Assistance Programme</a:t>
            </a:r>
            <a:br>
              <a:rPr lang="en-GB" altLang="en-US" sz="1200" dirty="0"/>
            </a:br>
            <a:endParaRPr lang="en-GB" altLang="en-US" sz="1200" dirty="0"/>
          </a:p>
          <a:p>
            <a:pPr marL="171450" indent="-171450">
              <a:buFont typeface="Arial" panose="020B0604020202020204" pitchFamily="34" charset="0"/>
              <a:buChar char="•"/>
            </a:pPr>
            <a:r>
              <a:rPr lang="en-GB" altLang="en-US" sz="1200" dirty="0">
                <a:hlinkClick r:id="rId3"/>
              </a:rPr>
              <a:t>Occupational Health</a:t>
            </a:r>
            <a:br>
              <a:rPr lang="en-GB" altLang="en-US" sz="1200" dirty="0"/>
            </a:br>
            <a:endParaRPr lang="en-GB" altLang="en-US" sz="1200" dirty="0"/>
          </a:p>
          <a:p>
            <a:pPr marL="171450" indent="-171450">
              <a:buFont typeface="Arial" panose="020B0604020202020204" pitchFamily="34" charset="0"/>
              <a:buChar char="•"/>
            </a:pPr>
            <a:r>
              <a:rPr lang="en-GB" altLang="en-US" sz="1200" dirty="0">
                <a:hlinkClick r:id="rId4"/>
              </a:rPr>
              <a:t>Silvercloud Free Online Cognitive Behavioural Therapy Package</a:t>
            </a:r>
            <a:br>
              <a:rPr lang="en-GB" altLang="en-US" sz="1200" dirty="0"/>
            </a:br>
            <a:endParaRPr lang="en-GB" altLang="en-US" sz="1200" dirty="0"/>
          </a:p>
          <a:p>
            <a:pPr marL="171450" indent="-171450">
              <a:buFont typeface="Arial" panose="020B0604020202020204" pitchFamily="34" charset="0"/>
              <a:buChar char="•"/>
            </a:pPr>
            <a:r>
              <a:rPr lang="en-GB" altLang="en-US" sz="1200" dirty="0"/>
              <a:t>General Practitioner</a:t>
            </a:r>
            <a:br>
              <a:rPr lang="en-GB" altLang="en-US" sz="1200" dirty="0"/>
            </a:br>
            <a:endParaRPr lang="en-GB" altLang="en-US" sz="1200" dirty="0"/>
          </a:p>
          <a:p>
            <a:pPr marL="171450" indent="-171450">
              <a:buFont typeface="Arial" panose="020B0604020202020204" pitchFamily="34" charset="0"/>
              <a:buChar char="•"/>
            </a:pPr>
            <a:r>
              <a:rPr lang="en-GB" altLang="en-US" sz="1200" dirty="0"/>
              <a:t>Friends and Family</a:t>
            </a:r>
          </a:p>
          <a:p>
            <a:pPr marL="171450" indent="-171450">
              <a:buFont typeface="Arial" panose="020B0604020202020204" pitchFamily="34" charset="0"/>
              <a:buChar char="•"/>
            </a:pPr>
            <a:endParaRPr lang="en-GB" altLang="en-US" sz="1200" dirty="0"/>
          </a:p>
          <a:p>
            <a:pPr marL="171450" indent="-171450">
              <a:buFont typeface="Arial" panose="020B0604020202020204" pitchFamily="34" charset="0"/>
              <a:buChar char="•"/>
            </a:pPr>
            <a:r>
              <a:rPr lang="en-US" sz="1200" dirty="0"/>
              <a:t>The Disability and Wellbeing Service offers a confidential consultation service to all staff who may wish to discuss their concerns about students in difficulty or distress.</a:t>
            </a:r>
          </a:p>
          <a:p>
            <a:pPr marL="171450" indent="-171450">
              <a:buFont typeface="Arial" panose="020B0604020202020204" pitchFamily="34" charset="0"/>
              <a:buChar char="•"/>
            </a:pPr>
            <a:endParaRPr lang="en-GB" altLang="en-US" sz="1200" dirty="0"/>
          </a:p>
          <a:p>
            <a:pPr marL="171450" indent="-171450">
              <a:buFont typeface="Arial" panose="020B0604020202020204" pitchFamily="34" charset="0"/>
              <a:buChar char="•"/>
            </a:pPr>
            <a:endParaRPr lang="en-GB" altLang="en-US" sz="1200" dirty="0"/>
          </a:p>
        </p:txBody>
      </p:sp>
      <p:sp>
        <p:nvSpPr>
          <p:cNvPr id="7" name="Title 2">
            <a:extLst>
              <a:ext uri="{FF2B5EF4-FFF2-40B4-BE49-F238E27FC236}">
                <a16:creationId xmlns:a16="http://schemas.microsoft.com/office/drawing/2014/main" id="{1D03A5DE-E9D8-BC4A-AFA9-ADD52CCDE895}"/>
              </a:ext>
            </a:extLst>
          </p:cNvPr>
          <p:cNvSpPr>
            <a:spLocks noGrp="1"/>
          </p:cNvSpPr>
          <p:nvPr>
            <p:ph type="title"/>
          </p:nvPr>
        </p:nvSpPr>
        <p:spPr>
          <a:xfrm>
            <a:off x="1866900" y="671005"/>
            <a:ext cx="9753600" cy="745212"/>
          </a:xfrm>
          <a:prstGeom prst="rect">
            <a:avLst/>
          </a:prstGeom>
          <a:effectLst/>
        </p:spPr>
        <p:txBody>
          <a:bodyPr vert="horz" lIns="0" tIns="192024" rIns="0" bIns="0" rtlCol="0" anchor="t" anchorCtr="0">
            <a:normAutofit/>
          </a:bodyPr>
          <a:lstStyle/>
          <a:p>
            <a:r>
              <a:rPr lang="en-US" spc="0" dirty="0"/>
              <a:t>SUPPORT FOR STAFF</a:t>
            </a:r>
            <a:endParaRPr lang="en-US" kern="1200" spc="0" baseline="0" dirty="0">
              <a:latin typeface="+mj-lt"/>
              <a:ea typeface="+mj-ea"/>
              <a:cs typeface="+mj-cs"/>
            </a:endParaRPr>
          </a:p>
        </p:txBody>
      </p:sp>
    </p:spTree>
    <p:extLst>
      <p:ext uri="{BB962C8B-B14F-4D97-AF65-F5344CB8AC3E}">
        <p14:creationId xmlns:p14="http://schemas.microsoft.com/office/powerpoint/2010/main" val="647087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A536AF-A138-CB4A-908C-B48336A0BBBC}"/>
              </a:ext>
            </a:extLst>
          </p:cNvPr>
          <p:cNvSpPr>
            <a:spLocks noGrp="1"/>
          </p:cNvSpPr>
          <p:nvPr>
            <p:ph type="sldNum" sz="quarter" idx="10"/>
          </p:nvPr>
        </p:nvSpPr>
        <p:spPr/>
        <p:txBody>
          <a:bodyPr/>
          <a:lstStyle/>
          <a:p>
            <a:fld id="{D8D877B3-D348-4611-9BDB-C5374591D951}" type="slidenum">
              <a:rPr lang="en-US" smtClean="0"/>
              <a:pPr/>
              <a:t>15</a:t>
            </a:fld>
            <a:endParaRPr lang="en-US" dirty="0"/>
          </a:p>
        </p:txBody>
      </p:sp>
      <p:sp>
        <p:nvSpPr>
          <p:cNvPr id="4" name="Title 3">
            <a:extLst>
              <a:ext uri="{FF2B5EF4-FFF2-40B4-BE49-F238E27FC236}">
                <a16:creationId xmlns:a16="http://schemas.microsoft.com/office/drawing/2014/main" id="{47DC45B9-47A3-C340-B9F8-9E5EA1AC75D8}"/>
              </a:ext>
            </a:extLst>
          </p:cNvPr>
          <p:cNvSpPr>
            <a:spLocks noGrp="1"/>
          </p:cNvSpPr>
          <p:nvPr>
            <p:ph type="title"/>
          </p:nvPr>
        </p:nvSpPr>
        <p:spPr/>
        <p:txBody>
          <a:bodyPr/>
          <a:lstStyle/>
          <a:p>
            <a:r>
              <a:rPr lang="en-US" dirty="0"/>
              <a:t>FURTHER TRAINING OPPORTUNITIES</a:t>
            </a:r>
          </a:p>
        </p:txBody>
      </p:sp>
      <p:sp>
        <p:nvSpPr>
          <p:cNvPr id="5" name="Content Placeholder 4">
            <a:extLst>
              <a:ext uri="{FF2B5EF4-FFF2-40B4-BE49-F238E27FC236}">
                <a16:creationId xmlns:a16="http://schemas.microsoft.com/office/drawing/2014/main" id="{D188AF04-C635-094C-929D-B591858266EC}"/>
              </a:ext>
            </a:extLst>
          </p:cNvPr>
          <p:cNvSpPr>
            <a:spLocks noGrp="1"/>
          </p:cNvSpPr>
          <p:nvPr>
            <p:ph idx="1"/>
          </p:nvPr>
        </p:nvSpPr>
        <p:spPr/>
        <p:txBody>
          <a:bodyPr/>
          <a:lstStyle/>
          <a:p>
            <a:pPr marL="0" indent="0">
              <a:buNone/>
            </a:pPr>
            <a:r>
              <a:rPr lang="en-US" sz="1200" dirty="0"/>
              <a:t>The Disability &amp; Wellbeing Service offer a wide range of training opportunities and courses relating to mental health and wellbeing, available to both staff and students. Some of the available courses include:</a:t>
            </a:r>
          </a:p>
          <a:p>
            <a:pPr marL="171450" indent="-171450">
              <a:buFont typeface="Arial" panose="020B0604020202020204" pitchFamily="34" charset="0"/>
              <a:buChar char="•"/>
            </a:pPr>
            <a:r>
              <a:rPr lang="en-US" sz="1200" dirty="0"/>
              <a:t>Mental Health First Aid (2 Day)</a:t>
            </a:r>
          </a:p>
          <a:p>
            <a:pPr marL="171450" indent="-171450">
              <a:buFont typeface="Arial" panose="020B0604020202020204" pitchFamily="34" charset="0"/>
              <a:buChar char="•"/>
            </a:pPr>
            <a:r>
              <a:rPr lang="en-US" sz="1200" dirty="0"/>
              <a:t>ASIST (Applied Suicide Intervention Skills Training) (2 Day)</a:t>
            </a:r>
          </a:p>
          <a:p>
            <a:pPr marL="171450" indent="-171450">
              <a:buFont typeface="Arial" panose="020B0604020202020204" pitchFamily="34" charset="0"/>
              <a:buChar char="•"/>
            </a:pPr>
            <a:r>
              <a:rPr lang="en-US" sz="1200" dirty="0" err="1"/>
              <a:t>SafeTALK</a:t>
            </a:r>
            <a:r>
              <a:rPr lang="en-US" sz="1200" dirty="0"/>
              <a:t>: Suicide Alertness (Half Day)</a:t>
            </a:r>
          </a:p>
          <a:p>
            <a:r>
              <a:rPr lang="en-US" sz="1200" dirty="0"/>
              <a:t>To find out further information on training opportunities, how to book onto courses and online e-learning please visit the Disability &amp; Wellbeing </a:t>
            </a:r>
            <a:r>
              <a:rPr lang="en-US" sz="1200" dirty="0">
                <a:hlinkClick r:id="rId3"/>
              </a:rPr>
              <a:t>Bookable Wellbeing </a:t>
            </a:r>
            <a:r>
              <a:rPr lang="en-US" sz="1200" dirty="0" err="1">
                <a:hlinkClick r:id="rId3"/>
              </a:rPr>
              <a:t>Programmes</a:t>
            </a:r>
            <a:r>
              <a:rPr lang="en-US" sz="1200" dirty="0">
                <a:hlinkClick r:id="rId3"/>
              </a:rPr>
              <a:t>, Training and E-Learning webpage. </a:t>
            </a:r>
            <a:endParaRPr lang="en-US" sz="1200" dirty="0"/>
          </a:p>
          <a:p>
            <a:pPr marL="171450" indent="-171450">
              <a:buFont typeface="Arial" panose="020B0604020202020204" pitchFamily="34" charset="0"/>
              <a:buChar char="•"/>
            </a:pPr>
            <a:endParaRPr lang="en-US" sz="1200" dirty="0"/>
          </a:p>
        </p:txBody>
      </p:sp>
      <p:pic>
        <p:nvPicPr>
          <p:cNvPr id="9" name="Picture Placeholder 8">
            <a:extLst>
              <a:ext uri="{FF2B5EF4-FFF2-40B4-BE49-F238E27FC236}">
                <a16:creationId xmlns:a16="http://schemas.microsoft.com/office/drawing/2014/main" id="{98A8E8EE-3A5B-454D-95D9-A33D08936990}"/>
              </a:ext>
            </a:extLst>
          </p:cNvPr>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t="19524" b="39508"/>
          <a:stretch/>
        </p:blipFill>
        <p:spPr>
          <a:xfrm>
            <a:off x="990600" y="0"/>
            <a:ext cx="11201401" cy="3429000"/>
          </a:xfrm>
          <a:prstGeom prst="rect">
            <a:avLst/>
          </a:prstGeom>
        </p:spPr>
      </p:pic>
    </p:spTree>
    <p:extLst>
      <p:ext uri="{BB962C8B-B14F-4D97-AF65-F5344CB8AC3E}">
        <p14:creationId xmlns:p14="http://schemas.microsoft.com/office/powerpoint/2010/main" val="3028144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9F18A1-B799-914B-A2B0-B48C34640F2C}"/>
              </a:ext>
            </a:extLst>
          </p:cNvPr>
          <p:cNvSpPr>
            <a:spLocks noGrp="1"/>
          </p:cNvSpPr>
          <p:nvPr>
            <p:ph type="sldNum" sz="quarter" idx="10"/>
          </p:nvPr>
        </p:nvSpPr>
        <p:spPr/>
        <p:txBody>
          <a:bodyPr/>
          <a:lstStyle/>
          <a:p>
            <a:fld id="{D8D877B3-D348-4611-9BDB-C5374591D951}" type="slidenum">
              <a:rPr lang="en-US" smtClean="0"/>
              <a:pPr/>
              <a:t>16</a:t>
            </a:fld>
            <a:endParaRPr lang="en-US" dirty="0"/>
          </a:p>
        </p:txBody>
      </p:sp>
      <p:sp>
        <p:nvSpPr>
          <p:cNvPr id="4" name="Title 3">
            <a:extLst>
              <a:ext uri="{FF2B5EF4-FFF2-40B4-BE49-F238E27FC236}">
                <a16:creationId xmlns:a16="http://schemas.microsoft.com/office/drawing/2014/main" id="{CEFB6C18-785B-234B-902E-5AEFBB0A7325}"/>
              </a:ext>
            </a:extLst>
          </p:cNvPr>
          <p:cNvSpPr>
            <a:spLocks noGrp="1"/>
          </p:cNvSpPr>
          <p:nvPr>
            <p:ph type="title"/>
          </p:nvPr>
        </p:nvSpPr>
        <p:spPr/>
        <p:txBody>
          <a:bodyPr/>
          <a:lstStyle/>
          <a:p>
            <a:r>
              <a:rPr lang="en-US" dirty="0"/>
              <a:t>CONTACT US</a:t>
            </a:r>
          </a:p>
        </p:txBody>
      </p:sp>
      <p:sp>
        <p:nvSpPr>
          <p:cNvPr id="5" name="Content Placeholder 4">
            <a:extLst>
              <a:ext uri="{FF2B5EF4-FFF2-40B4-BE49-F238E27FC236}">
                <a16:creationId xmlns:a16="http://schemas.microsoft.com/office/drawing/2014/main" id="{6E9E6503-5FEC-2C4D-83E3-30B06E697C1A}"/>
              </a:ext>
            </a:extLst>
          </p:cNvPr>
          <p:cNvSpPr>
            <a:spLocks noGrp="1"/>
          </p:cNvSpPr>
          <p:nvPr>
            <p:ph idx="1"/>
          </p:nvPr>
        </p:nvSpPr>
        <p:spPr>
          <a:xfrm>
            <a:off x="6531428" y="1900585"/>
            <a:ext cx="5089071" cy="3670850"/>
          </a:xfrm>
        </p:spPr>
        <p:txBody>
          <a:bodyPr/>
          <a:lstStyle/>
          <a:p>
            <a:r>
              <a:rPr lang="en-GB" sz="1200" b="0" i="0" dirty="0">
                <a:effectLst/>
              </a:rPr>
              <a:t>Disability &amp; Wellbeing Service</a:t>
            </a:r>
            <a:br>
              <a:rPr lang="en-GB" sz="1200" dirty="0"/>
            </a:br>
            <a:r>
              <a:rPr lang="en-GB" sz="1200" b="0" i="0" dirty="0">
                <a:effectLst/>
              </a:rPr>
              <a:t>Room 4.36, Level 4, </a:t>
            </a:r>
            <a:br>
              <a:rPr lang="en-GB" sz="1200" dirty="0"/>
            </a:br>
            <a:r>
              <a:rPr lang="en-GB" sz="1200" b="0" i="0" dirty="0">
                <a:effectLst/>
              </a:rPr>
              <a:t>The Graham Hills Building </a:t>
            </a:r>
            <a:br>
              <a:rPr lang="en-GB" sz="1200" dirty="0"/>
            </a:br>
            <a:r>
              <a:rPr lang="en-GB" sz="1200" b="0" i="0" dirty="0">
                <a:effectLst/>
              </a:rPr>
              <a:t>50 George Street </a:t>
            </a:r>
            <a:br>
              <a:rPr lang="en-GB" sz="1200" dirty="0"/>
            </a:br>
            <a:r>
              <a:rPr lang="en-GB" sz="1200" b="0" i="0" dirty="0">
                <a:effectLst/>
              </a:rPr>
              <a:t>Glasgow </a:t>
            </a:r>
            <a:br>
              <a:rPr lang="en-GB" sz="1200" dirty="0"/>
            </a:br>
            <a:r>
              <a:rPr lang="en-GB" sz="1200" b="0" i="0" dirty="0">
                <a:effectLst/>
              </a:rPr>
              <a:t>G1 1QE</a:t>
            </a:r>
            <a:br>
              <a:rPr lang="en-GB" sz="1200" b="0" i="0" dirty="0">
                <a:effectLst/>
              </a:rPr>
            </a:br>
            <a:br>
              <a:rPr lang="en-GB" sz="1200" b="0" i="0" dirty="0">
                <a:effectLst/>
              </a:rPr>
            </a:br>
            <a:r>
              <a:rPr lang="en-GB" sz="1200" b="0" i="0" dirty="0">
                <a:effectLst/>
              </a:rPr>
              <a:t>Email: </a:t>
            </a:r>
            <a:r>
              <a:rPr lang="en-GB" sz="1200" b="0" i="0" u="sng" dirty="0">
                <a:effectLst/>
                <a:hlinkClick r:id="rId2">
                  <a:extLst>
                    <a:ext uri="{A12FA001-AC4F-418D-AE19-62706E023703}">
                      <ahyp:hlinkClr xmlns:ahyp="http://schemas.microsoft.com/office/drawing/2018/hyperlinkcolor" val="tx"/>
                    </a:ext>
                  </a:extLst>
                </a:hlinkClick>
              </a:rPr>
              <a:t>disability-wellbeing@strath.ac.uk</a:t>
            </a:r>
            <a:br>
              <a:rPr lang="en-GB" sz="1200" b="0" i="0" u="sng" dirty="0">
                <a:effectLst/>
              </a:rPr>
            </a:br>
            <a:r>
              <a:rPr lang="en-GB" sz="1200" b="0" i="0" dirty="0">
                <a:effectLst/>
              </a:rPr>
              <a:t>Website: </a:t>
            </a:r>
            <a:r>
              <a:rPr lang="en-GB" sz="1200" b="0" i="0" dirty="0">
                <a:effectLst/>
                <a:hlinkClick r:id="rId3">
                  <a:extLst>
                    <a:ext uri="{A12FA001-AC4F-418D-AE19-62706E023703}">
                      <ahyp:hlinkClr xmlns:ahyp="http://schemas.microsoft.com/office/drawing/2018/hyperlinkcolor" val="tx"/>
                    </a:ext>
                  </a:extLst>
                </a:hlinkClick>
              </a:rPr>
              <a:t>www.strath.ac.uk/professionalservices/disabilityandwellbeing/</a:t>
            </a:r>
            <a:r>
              <a:rPr lang="en-GB" sz="1200" b="0" i="0" dirty="0">
                <a:effectLst/>
              </a:rPr>
              <a:t> </a:t>
            </a:r>
            <a:endParaRPr lang="en-GB" sz="1200" dirty="0"/>
          </a:p>
          <a:p>
            <a:pPr marL="0" indent="0">
              <a:buNone/>
            </a:pPr>
            <a:endParaRPr lang="en-US" sz="1800" dirty="0"/>
          </a:p>
        </p:txBody>
      </p:sp>
      <p:pic>
        <p:nvPicPr>
          <p:cNvPr id="6" name="Picture Placeholder 5">
            <a:extLst>
              <a:ext uri="{FF2B5EF4-FFF2-40B4-BE49-F238E27FC236}">
                <a16:creationId xmlns:a16="http://schemas.microsoft.com/office/drawing/2014/main" id="{B03CD863-C71C-7F41-BB7E-C624C447A2B5}"/>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2187" r="22187"/>
          <a:stretch>
            <a:fillRect/>
          </a:stretch>
        </p:blipFill>
        <p:spPr>
          <a:prstGeom prst="rect">
            <a:avLst/>
          </a:prstGeom>
        </p:spPr>
      </p:pic>
    </p:spTree>
    <p:extLst>
      <p:ext uri="{BB962C8B-B14F-4D97-AF65-F5344CB8AC3E}">
        <p14:creationId xmlns:p14="http://schemas.microsoft.com/office/powerpoint/2010/main" val="188562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4D7592-58AD-4F49-AB71-93C4F820CDD1}"/>
              </a:ext>
            </a:extLst>
          </p:cNvPr>
          <p:cNvSpPr>
            <a:spLocks noGrp="1"/>
          </p:cNvSpPr>
          <p:nvPr>
            <p:ph type="sldNum" sz="quarter" idx="10"/>
          </p:nvPr>
        </p:nvSpPr>
        <p:spPr/>
        <p:txBody>
          <a:bodyPr/>
          <a:lstStyle/>
          <a:p>
            <a:fld id="{D8D877B3-D348-4611-9BDB-C5374591D951}" type="slidenum">
              <a:rPr lang="en-US" smtClean="0"/>
              <a:pPr/>
              <a:t>17</a:t>
            </a:fld>
            <a:endParaRPr lang="en-US" dirty="0"/>
          </a:p>
        </p:txBody>
      </p:sp>
      <p:pic>
        <p:nvPicPr>
          <p:cNvPr id="4" name="Picture Placeholder 3">
            <a:extLst>
              <a:ext uri="{FF2B5EF4-FFF2-40B4-BE49-F238E27FC236}">
                <a16:creationId xmlns:a16="http://schemas.microsoft.com/office/drawing/2014/main" id="{41589E38-B7D3-0543-8AAC-D1427C579143}"/>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2770" b="15293"/>
          <a:stretch/>
        </p:blipFill>
        <p:spPr>
          <a:xfrm>
            <a:off x="990600" y="0"/>
            <a:ext cx="11201400" cy="6857999"/>
          </a:xfrm>
          <a:prstGeom prst="rect">
            <a:avLst/>
          </a:prstGeom>
        </p:spPr>
      </p:pic>
    </p:spTree>
    <p:extLst>
      <p:ext uri="{BB962C8B-B14F-4D97-AF65-F5344CB8AC3E}">
        <p14:creationId xmlns:p14="http://schemas.microsoft.com/office/powerpoint/2010/main" val="2723748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199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Slide Number Placeholder 1"/>
          <p:cNvSpPr>
            <a:spLocks noGrp="1"/>
          </p:cNvSpPr>
          <p:nvPr>
            <p:ph type="sldNum" sz="quarter" idx="10"/>
          </p:nvPr>
        </p:nvSpPr>
        <p:spPr/>
        <p:txBody>
          <a:bodyPr/>
          <a:lstStyle/>
          <a:p>
            <a:fld id="{D8D877B3-D348-4611-9BDB-C5374591D951}" type="slidenum">
              <a:rPr lang="en-US" smtClean="0">
                <a:solidFill>
                  <a:schemeClr val="bg1">
                    <a:alpha val="70000"/>
                  </a:schemeClr>
                </a:solidFill>
              </a:rPr>
              <a:pPr/>
              <a:t>18</a:t>
            </a:fld>
            <a:endParaRPr lang="en-US" dirty="0">
              <a:solidFill>
                <a:schemeClr val="bg1">
                  <a:alpha val="70000"/>
                </a:schemeClr>
              </a:solidFill>
            </a:endParaRPr>
          </a:p>
        </p:txBody>
      </p:sp>
      <p:cxnSp>
        <p:nvCxnSpPr>
          <p:cNvPr id="7" name="Straight Connector 6"/>
          <p:cNvCxnSpPr/>
          <p:nvPr/>
        </p:nvCxnSpPr>
        <p:spPr>
          <a:xfrm>
            <a:off x="986110" y="0"/>
            <a:ext cx="0" cy="685800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126385C-432A-3144-9F69-E71B7958A415}"/>
              </a:ext>
            </a:extLst>
          </p:cNvPr>
          <p:cNvSpPr txBox="1"/>
          <p:nvPr/>
        </p:nvSpPr>
        <p:spPr>
          <a:xfrm rot="5400000">
            <a:off x="-2107580" y="2687443"/>
            <a:ext cx="5185317" cy="276999"/>
          </a:xfrm>
          <a:prstGeom prst="rect">
            <a:avLst/>
          </a:prstGeom>
          <a:noFill/>
        </p:spPr>
        <p:txBody>
          <a:bodyPr wrap="square" rtlCol="0">
            <a:spAutoFit/>
          </a:bodyPr>
          <a:lstStyle/>
          <a:p>
            <a:r>
              <a:rPr lang="en-US" sz="1200" spc="300" dirty="0">
                <a:solidFill>
                  <a:schemeClr val="bg1"/>
                </a:solidFill>
                <a:latin typeface="Montserrat" pitchFamily="2" charset="77"/>
              </a:rPr>
              <a:t>X</a:t>
            </a:r>
            <a:r>
              <a:rPr lang="en-US" sz="1200" spc="300" dirty="0"/>
              <a:t>  </a:t>
            </a:r>
            <a:r>
              <a:rPr lang="en-US" sz="1200" spc="300" dirty="0">
                <a:solidFill>
                  <a:schemeClr val="bg1"/>
                </a:solidFill>
              </a:rPr>
              <a:t> THE PLACE OF USEFUL LEARNING</a:t>
            </a:r>
          </a:p>
        </p:txBody>
      </p:sp>
      <p:pic>
        <p:nvPicPr>
          <p:cNvPr id="9" name="Picture 8">
            <a:extLst>
              <a:ext uri="{FF2B5EF4-FFF2-40B4-BE49-F238E27FC236}">
                <a16:creationId xmlns:a16="http://schemas.microsoft.com/office/drawing/2014/main" id="{29781222-DB4E-4541-BEB5-CEB6BFF74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7146" y="1360365"/>
            <a:ext cx="5717706" cy="4136211"/>
          </a:xfrm>
          <a:prstGeom prst="rect">
            <a:avLst/>
          </a:prstGeom>
        </p:spPr>
      </p:pic>
    </p:spTree>
    <p:extLst>
      <p:ext uri="{BB962C8B-B14F-4D97-AF65-F5344CB8AC3E}">
        <p14:creationId xmlns:p14="http://schemas.microsoft.com/office/powerpoint/2010/main" val="823047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a:xfrm>
            <a:off x="235873" y="6418877"/>
            <a:ext cx="513735" cy="227164"/>
          </a:xfrm>
        </p:spPr>
        <p:txBody>
          <a:bodyPr vert="horz" lIns="0" tIns="0" rIns="0" bIns="0" rtlCol="0" anchor="ctr">
            <a:normAutofit/>
          </a:bodyPr>
          <a:lstStyle/>
          <a:p>
            <a:pPr>
              <a:spcAft>
                <a:spcPts val="600"/>
              </a:spcAft>
            </a:pPr>
            <a:fld id="{D8D877B3-D348-4611-9BDB-C5374591D951}" type="slidenum">
              <a:rPr lang="en-US" smtClean="0"/>
              <a:pPr>
                <a:spcAft>
                  <a:spcPts val="600"/>
                </a:spcAft>
              </a:pPr>
              <a:t>2</a:t>
            </a:fld>
            <a:endParaRPr lang="en-US"/>
          </a:p>
        </p:txBody>
      </p:sp>
      <p:pic>
        <p:nvPicPr>
          <p:cNvPr id="2" name="Picture 1">
            <a:extLst>
              <a:ext uri="{FF2B5EF4-FFF2-40B4-BE49-F238E27FC236}">
                <a16:creationId xmlns:a16="http://schemas.microsoft.com/office/drawing/2014/main" id="{83A6F14F-51ED-41C9-8823-FC3863683761}"/>
              </a:ext>
            </a:extLst>
          </p:cNvPr>
          <p:cNvPicPr>
            <a:picLocks noChangeAspect="1"/>
          </p:cNvPicPr>
          <p:nvPr/>
        </p:nvPicPr>
        <p:blipFill>
          <a:blip r:embed="rId2"/>
          <a:stretch>
            <a:fillRect/>
          </a:stretch>
        </p:blipFill>
        <p:spPr>
          <a:xfrm>
            <a:off x="1031784" y="3160222"/>
            <a:ext cx="5567680" cy="1127455"/>
          </a:xfrm>
          <a:prstGeom prst="rect">
            <a:avLst/>
          </a:prstGeom>
          <a:noFill/>
        </p:spPr>
      </p:pic>
      <p:sp>
        <p:nvSpPr>
          <p:cNvPr id="11" name="Title 2">
            <a:extLst>
              <a:ext uri="{FF2B5EF4-FFF2-40B4-BE49-F238E27FC236}">
                <a16:creationId xmlns:a16="http://schemas.microsoft.com/office/drawing/2014/main" id="{CEA48193-4FAD-D846-BE53-C1BDE262260C}"/>
              </a:ext>
            </a:extLst>
          </p:cNvPr>
          <p:cNvSpPr>
            <a:spLocks noGrp="1"/>
          </p:cNvSpPr>
          <p:nvPr>
            <p:ph type="title"/>
          </p:nvPr>
        </p:nvSpPr>
        <p:spPr>
          <a:xfrm>
            <a:off x="1535249" y="664745"/>
            <a:ext cx="4560751" cy="1621619"/>
          </a:xfrm>
        </p:spPr>
        <p:txBody>
          <a:bodyPr vert="horz" lIns="0" tIns="192024" rIns="0" bIns="0" rtlCol="0" anchor="t" anchorCtr="0">
            <a:normAutofit/>
          </a:bodyPr>
          <a:lstStyle/>
          <a:p>
            <a:r>
              <a:rPr lang="en-US" kern="1200" spc="0" baseline="0" dirty="0">
                <a:latin typeface="+mj-lt"/>
                <a:ea typeface="+mj-ea"/>
                <a:cs typeface="+mj-cs"/>
              </a:rPr>
              <a:t>SESSION AIMS AND LEARNING OUTCOMES</a:t>
            </a:r>
          </a:p>
        </p:txBody>
      </p:sp>
      <p:sp>
        <p:nvSpPr>
          <p:cNvPr id="13" name="TextBox 12">
            <a:extLst>
              <a:ext uri="{FF2B5EF4-FFF2-40B4-BE49-F238E27FC236}">
                <a16:creationId xmlns:a16="http://schemas.microsoft.com/office/drawing/2014/main" id="{0F607F7D-BEB6-A94E-BFFB-246BB6698DC4}"/>
              </a:ext>
            </a:extLst>
          </p:cNvPr>
          <p:cNvSpPr txBox="1"/>
          <p:nvPr/>
        </p:nvSpPr>
        <p:spPr>
          <a:xfrm>
            <a:off x="6891130" y="1194420"/>
            <a:ext cx="5128592" cy="5855735"/>
          </a:xfrm>
          <a:prstGeom prst="rect">
            <a:avLst/>
          </a:prstGeom>
        </p:spPr>
        <p:txBody>
          <a:bodyPr vert="horz" lIns="0" tIns="45720" rIns="0" bIns="45720" rtlCol="0">
            <a:normAutofit/>
          </a:bodyPr>
          <a:lstStyle/>
          <a:p>
            <a:pPr defTabSz="914318">
              <a:lnSpc>
                <a:spcPct val="110000"/>
              </a:lnSpc>
              <a:spcAft>
                <a:spcPts val="600"/>
              </a:spcAft>
              <a:buClr>
                <a:srgbClr val="002060"/>
              </a:buClr>
            </a:pPr>
            <a:r>
              <a:rPr lang="en-US" sz="1200" dirty="0"/>
              <a:t>The health and welfare of all members of the University community is everyone’s concern. This PowerPoint provides advice on dealing with students in crisis, as well as guidance on supporting students in emotional distress. It is important to be prepared for emergencies, but also to be aware they occur rarely, and that expert help is always available.</a:t>
            </a:r>
          </a:p>
          <a:p>
            <a:pPr defTabSz="914318">
              <a:lnSpc>
                <a:spcPct val="110000"/>
              </a:lnSpc>
              <a:spcAft>
                <a:spcPts val="600"/>
              </a:spcAft>
              <a:buClr>
                <a:srgbClr val="002060"/>
              </a:buClr>
            </a:pPr>
            <a:r>
              <a:rPr lang="en-US" sz="1200" dirty="0"/>
              <a:t>Many people experience emotional and psychological difficulties at some point in their lives. Usually these difficulties can be resolved by talking them through with family and friends. Sometimes professional help is needed. If you are required to offer extra assistance to a student it is important to be mindful of your competence and capabilities, as well as the boundaries of your role.</a:t>
            </a:r>
            <a:br>
              <a:rPr lang="en-US" sz="1200" dirty="0"/>
            </a:br>
            <a:endParaRPr lang="en-US" altLang="en-US" sz="1200" dirty="0"/>
          </a:p>
          <a:p>
            <a:pPr defTabSz="914318">
              <a:lnSpc>
                <a:spcPct val="110000"/>
              </a:lnSpc>
              <a:spcAft>
                <a:spcPts val="600"/>
              </a:spcAft>
              <a:buClr>
                <a:srgbClr val="002060"/>
              </a:buClr>
            </a:pPr>
            <a:r>
              <a:rPr lang="en-US" sz="1200" dirty="0">
                <a:ea typeface="Open Sans" panose="020B0606030504020204" pitchFamily="34" charset="0"/>
                <a:cs typeface="Arial" panose="020B0604020202020204" pitchFamily="34" charset="0"/>
              </a:rPr>
              <a:t>This PowerPoint session has been designed as a resource to compliment the University of </a:t>
            </a:r>
            <a:r>
              <a:rPr lang="en-US" sz="1200" dirty="0">
                <a:ea typeface="Open Sans" panose="020B0606030504020204" pitchFamily="34" charset="0"/>
                <a:cs typeface="Arial" panose="020B0604020202020204" pitchFamily="34" charset="0"/>
                <a:hlinkClick r:id="rId3"/>
              </a:rPr>
              <a:t>Strathclyde “Helping Students in Distress: A Guide for Staff” document</a:t>
            </a:r>
            <a:r>
              <a:rPr lang="en-US" sz="1200" dirty="0">
                <a:ea typeface="Open Sans" panose="020B0606030504020204" pitchFamily="34" charset="0"/>
                <a:cs typeface="Arial" panose="020B0604020202020204" pitchFamily="34" charset="0"/>
              </a:rPr>
              <a:t>. Both the PowerPoint and Guide have </a:t>
            </a:r>
            <a:r>
              <a:rPr lang="en-US" sz="1200" dirty="0"/>
              <a:t>been produced to :</a:t>
            </a:r>
          </a:p>
          <a:p>
            <a:pPr defTabSz="914318">
              <a:lnSpc>
                <a:spcPct val="110000"/>
              </a:lnSpc>
              <a:spcAft>
                <a:spcPts val="600"/>
              </a:spcAft>
              <a:buClr>
                <a:srgbClr val="002060"/>
              </a:buClr>
            </a:pPr>
            <a:endParaRPr lang="en-US" sz="1200" dirty="0"/>
          </a:p>
          <a:p>
            <a:pPr marL="171450" indent="-171450" defTabSz="914318">
              <a:lnSpc>
                <a:spcPct val="110000"/>
              </a:lnSpc>
              <a:spcAft>
                <a:spcPts val="600"/>
              </a:spcAft>
              <a:buClr>
                <a:srgbClr val="002060"/>
              </a:buClr>
              <a:buFont typeface="Arial" panose="020B0604020202020204" pitchFamily="34" charset="0"/>
              <a:buChar char="•"/>
            </a:pPr>
            <a:r>
              <a:rPr lang="en-US" sz="1200" dirty="0"/>
              <a:t>Raise awareness of issues relating to student mental health</a:t>
            </a:r>
            <a:endParaRPr lang="en-US" altLang="en-US" sz="1200" dirty="0"/>
          </a:p>
          <a:p>
            <a:pPr marL="171450" indent="-171450" defTabSz="914318">
              <a:lnSpc>
                <a:spcPct val="110000"/>
              </a:lnSpc>
              <a:spcAft>
                <a:spcPts val="600"/>
              </a:spcAft>
              <a:buClr>
                <a:srgbClr val="002060"/>
              </a:buClr>
              <a:buFont typeface="Arial" panose="020B0604020202020204" pitchFamily="34" charset="0"/>
              <a:buChar char="•"/>
            </a:pPr>
            <a:r>
              <a:rPr lang="en-US" sz="1200" dirty="0"/>
              <a:t>Help you to </a:t>
            </a:r>
            <a:r>
              <a:rPr lang="en-US" sz="1200" dirty="0" err="1"/>
              <a:t>recognise</a:t>
            </a:r>
            <a:r>
              <a:rPr lang="en-US" sz="1200" dirty="0"/>
              <a:t> when a student may be in difficulty </a:t>
            </a:r>
          </a:p>
          <a:p>
            <a:pPr marL="171450" indent="-171450" defTabSz="914318">
              <a:lnSpc>
                <a:spcPct val="110000"/>
              </a:lnSpc>
              <a:spcAft>
                <a:spcPts val="600"/>
              </a:spcAft>
              <a:buClr>
                <a:srgbClr val="002060"/>
              </a:buClr>
              <a:buFont typeface="Arial" panose="020B0604020202020204" pitchFamily="34" charset="0"/>
              <a:buChar char="•"/>
            </a:pPr>
            <a:r>
              <a:rPr lang="en-US" sz="1200" dirty="0"/>
              <a:t>Provide advice to help you respond/refer appropriately and effectively</a:t>
            </a:r>
          </a:p>
          <a:p>
            <a:pPr marL="171450" indent="-171450" defTabSz="914318">
              <a:lnSpc>
                <a:spcPct val="110000"/>
              </a:lnSpc>
              <a:spcAft>
                <a:spcPts val="600"/>
              </a:spcAft>
              <a:buClr>
                <a:srgbClr val="002060"/>
              </a:buClr>
              <a:buFont typeface="Arial" panose="020B0604020202020204" pitchFamily="34" charset="0"/>
              <a:buChar char="•"/>
            </a:pPr>
            <a:r>
              <a:rPr lang="en-US" sz="1200" dirty="0"/>
              <a:t>Remind you of the sources of support within the University </a:t>
            </a:r>
          </a:p>
        </p:txBody>
      </p:sp>
    </p:spTree>
    <p:extLst>
      <p:ext uri="{BB962C8B-B14F-4D97-AF65-F5344CB8AC3E}">
        <p14:creationId xmlns:p14="http://schemas.microsoft.com/office/powerpoint/2010/main" val="4072988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3</a:t>
            </a:fld>
            <a:endParaRPr lang="en-US" dirty="0"/>
          </a:p>
        </p:txBody>
      </p:sp>
      <p:sp>
        <p:nvSpPr>
          <p:cNvPr id="11" name="Title 2">
            <a:extLst>
              <a:ext uri="{FF2B5EF4-FFF2-40B4-BE49-F238E27FC236}">
                <a16:creationId xmlns:a16="http://schemas.microsoft.com/office/drawing/2014/main" id="{CEA48193-4FAD-D846-BE53-C1BDE262260C}"/>
              </a:ext>
            </a:extLst>
          </p:cNvPr>
          <p:cNvSpPr>
            <a:spLocks noGrp="1"/>
          </p:cNvSpPr>
          <p:nvPr>
            <p:ph type="title"/>
          </p:nvPr>
        </p:nvSpPr>
        <p:spPr>
          <a:xfrm>
            <a:off x="1693889" y="1002363"/>
            <a:ext cx="3786768" cy="1621619"/>
          </a:xfrm>
        </p:spPr>
        <p:txBody>
          <a:bodyPr/>
          <a:lstStyle/>
          <a:p>
            <a:r>
              <a:rPr lang="en-US" spc="0" dirty="0"/>
              <a:t>STUDENT MENTAL HEALTH</a:t>
            </a:r>
            <a:endParaRPr lang="en-US" spc="0" dirty="0">
              <a:solidFill>
                <a:schemeClr val="accent1"/>
              </a:solidFill>
            </a:endParaRPr>
          </a:p>
        </p:txBody>
      </p:sp>
      <p:sp>
        <p:nvSpPr>
          <p:cNvPr id="13" name="TextBox 12">
            <a:extLst>
              <a:ext uri="{FF2B5EF4-FFF2-40B4-BE49-F238E27FC236}">
                <a16:creationId xmlns:a16="http://schemas.microsoft.com/office/drawing/2014/main" id="{0F607F7D-BEB6-A94E-BFFB-246BB6698DC4}"/>
              </a:ext>
            </a:extLst>
          </p:cNvPr>
          <p:cNvSpPr txBox="1"/>
          <p:nvPr/>
        </p:nvSpPr>
        <p:spPr>
          <a:xfrm>
            <a:off x="5773243" y="1437616"/>
            <a:ext cx="6139843" cy="3785652"/>
          </a:xfrm>
          <a:prstGeom prst="rect">
            <a:avLst/>
          </a:prstGeom>
          <a:noFill/>
        </p:spPr>
        <p:txBody>
          <a:bodyPr wrap="square" lIns="0" rIns="0" rtlCol="0">
            <a:spAutoFit/>
          </a:bodyPr>
          <a:lstStyle/>
          <a:p>
            <a:pPr marL="171450" indent="-171450">
              <a:buFont typeface="Arial" panose="020B0604020202020204" pitchFamily="34" charset="0"/>
              <a:buChar char="•"/>
            </a:pPr>
            <a:r>
              <a:rPr lang="en-GB" sz="1200" dirty="0"/>
              <a:t>Half of all young adults will access higher education by the time they are thirty. </a:t>
            </a:r>
            <a:br>
              <a:rPr lang="en-GB" sz="1200" dirty="0"/>
            </a:br>
            <a:r>
              <a:rPr lang="en-GB" sz="1200" dirty="0"/>
              <a:t>Students now form a significant group within the young adult population, and as numbers have grown, the student population increasingly resembles the wider young adult population in its diversity and characteristics. </a:t>
            </a:r>
            <a:br>
              <a:rPr lang="en-GB" sz="1200" dirty="0"/>
            </a:br>
            <a:r>
              <a:rPr lang="en-GB" sz="1200" dirty="0"/>
              <a:t>Support within our University communities needs to build from an understanding of the differing identities, characteristics and needs of the student population. </a:t>
            </a:r>
            <a:br>
              <a:rPr lang="en-GB" sz="1200" dirty="0"/>
            </a:br>
            <a:endParaRPr lang="en-GB" sz="1200" dirty="0"/>
          </a:p>
          <a:p>
            <a:endParaRPr lang="en-GB" sz="1200" b="0" i="0" dirty="0">
              <a:effectLst/>
            </a:endParaRPr>
          </a:p>
          <a:p>
            <a:pPr marL="171450" indent="-171450">
              <a:buFont typeface="Arial" panose="020B0604020202020204" pitchFamily="34" charset="0"/>
              <a:buChar char="•"/>
            </a:pPr>
            <a:r>
              <a:rPr lang="en-GB" sz="1200" b="0" i="0" dirty="0">
                <a:effectLst/>
              </a:rPr>
              <a:t>Students are at higher risk of developing mental health problems with research showing many people first experience mental health problems or first seek help when they are at university.</a:t>
            </a:r>
            <a:endParaRPr lang="en-GB" sz="1200" dirty="0"/>
          </a:p>
          <a:p>
            <a:pPr marL="171450" indent="-171450">
              <a:buFont typeface="Arial" panose="020B0604020202020204" pitchFamily="34" charset="0"/>
              <a:buChar char="•"/>
            </a:pPr>
            <a:endParaRPr lang="en-GB" sz="1200" dirty="0"/>
          </a:p>
          <a:p>
            <a:endParaRPr lang="en-GB" sz="1200" dirty="0"/>
          </a:p>
          <a:p>
            <a:pPr marL="171450" indent="-171450">
              <a:buFont typeface="Arial" panose="020B0604020202020204" pitchFamily="34" charset="0"/>
              <a:buChar char="•"/>
            </a:pPr>
            <a:r>
              <a:rPr lang="en-GB" sz="1200" dirty="0"/>
              <a:t>Students with mental health problems are more likely to experience disruption to their education through taking time off, attempting to continue their studies without the support they need, or dropping out altogether.</a:t>
            </a:r>
            <a:br>
              <a:rPr lang="en-GB" sz="1200" dirty="0"/>
            </a:br>
            <a:br>
              <a:rPr lang="en-GB" sz="1200" dirty="0"/>
            </a:br>
            <a:endParaRPr lang="en-GB" sz="1200" dirty="0"/>
          </a:p>
          <a:p>
            <a:r>
              <a:rPr lang="en-GB" sz="1200" i="1" dirty="0">
                <a:hlinkClick r:id="rId3">
                  <a:extLst>
                    <a:ext uri="{A12FA001-AC4F-418D-AE19-62706E023703}">
                      <ahyp:hlinkClr xmlns:ahyp="http://schemas.microsoft.com/office/drawing/2018/hyperlinkcolor" val="tx"/>
                    </a:ext>
                  </a:extLst>
                </a:hlinkClick>
              </a:rPr>
              <a:t>Minding Our Future: Starting a Conversation about the support of student mental health. Universities UK, 2018.</a:t>
            </a:r>
            <a:endParaRPr lang="en-US" sz="1200" dirty="0"/>
          </a:p>
        </p:txBody>
      </p:sp>
      <p:sp>
        <p:nvSpPr>
          <p:cNvPr id="2" name="TextBox 1">
            <a:extLst>
              <a:ext uri="{FF2B5EF4-FFF2-40B4-BE49-F238E27FC236}">
                <a16:creationId xmlns:a16="http://schemas.microsoft.com/office/drawing/2014/main" id="{9730D94B-35F3-43AF-B19F-50BC5C1ED1F1}"/>
              </a:ext>
            </a:extLst>
          </p:cNvPr>
          <p:cNvSpPr txBox="1"/>
          <p:nvPr/>
        </p:nvSpPr>
        <p:spPr>
          <a:xfrm>
            <a:off x="1693889" y="2934935"/>
            <a:ext cx="3180522" cy="2523768"/>
          </a:xfrm>
          <a:prstGeom prst="rect">
            <a:avLst/>
          </a:prstGeom>
          <a:noFill/>
        </p:spPr>
        <p:txBody>
          <a:bodyPr wrap="square" rtlCol="0">
            <a:spAutoFit/>
          </a:bodyPr>
          <a:lstStyle/>
          <a:p>
            <a:r>
              <a:rPr lang="en-GB" altLang="en-US" sz="2000" dirty="0">
                <a:ea typeface="Calibri" panose="020F0502020204030204" pitchFamily="34" charset="0"/>
                <a:cs typeface="Times New Roman" panose="02020603050405020304" pitchFamily="18" charset="0"/>
              </a:rPr>
              <a:t>The number of students to drop out of university with mental health problems has </a:t>
            </a:r>
            <a:r>
              <a:rPr lang="en-GB" altLang="en-US" sz="2000" b="1" dirty="0">
                <a:ea typeface="Calibri" panose="020F0502020204030204" pitchFamily="34" charset="0"/>
                <a:cs typeface="Times New Roman" panose="02020603050405020304" pitchFamily="18" charset="0"/>
              </a:rPr>
              <a:t>more than trebled in recent years, official figures show a </a:t>
            </a:r>
            <a:r>
              <a:rPr lang="en-GB" altLang="en-US" sz="2000" b="1" dirty="0">
                <a:ea typeface="Calibri" panose="020F0502020204030204" pitchFamily="34" charset="0"/>
                <a:cs typeface="Times New Roman" panose="02020603050405020304" pitchFamily="18" charset="0"/>
                <a:hlinkClick r:id="rId3"/>
              </a:rPr>
              <a:t>210% increase.</a:t>
            </a:r>
            <a:endParaRPr lang="en-GB" altLang="en-US" sz="2000" b="1" dirty="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49825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4</a:t>
            </a:fld>
            <a:endParaRPr lang="en-US" dirty="0"/>
          </a:p>
        </p:txBody>
      </p:sp>
      <p:sp>
        <p:nvSpPr>
          <p:cNvPr id="3" name="Title 2"/>
          <p:cNvSpPr>
            <a:spLocks noGrp="1"/>
          </p:cNvSpPr>
          <p:nvPr>
            <p:ph type="title"/>
          </p:nvPr>
        </p:nvSpPr>
        <p:spPr>
          <a:xfrm>
            <a:off x="1630594" y="647350"/>
            <a:ext cx="4071564" cy="2025195"/>
          </a:xfrm>
        </p:spPr>
        <p:txBody>
          <a:bodyPr/>
          <a:lstStyle/>
          <a:p>
            <a:br>
              <a:rPr lang="en-US" spc="0" dirty="0"/>
            </a:br>
            <a:r>
              <a:rPr lang="en-US" spc="0" dirty="0"/>
              <a:t>STATISTICS</a:t>
            </a:r>
            <a:endParaRPr lang="en-US" spc="0" dirty="0">
              <a:solidFill>
                <a:srgbClr val="FF0000"/>
              </a:solidFill>
            </a:endParaRPr>
          </a:p>
        </p:txBody>
      </p:sp>
      <p:sp>
        <p:nvSpPr>
          <p:cNvPr id="11" name="Rectangle 10"/>
          <p:cNvSpPr/>
          <p:nvPr/>
        </p:nvSpPr>
        <p:spPr>
          <a:xfrm>
            <a:off x="1866900" y="2863741"/>
            <a:ext cx="2357477" cy="2883635"/>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p:cNvSpPr txBox="1"/>
          <p:nvPr/>
        </p:nvSpPr>
        <p:spPr>
          <a:xfrm>
            <a:off x="2318941" y="4093274"/>
            <a:ext cx="2068446" cy="967829"/>
          </a:xfrm>
          <a:prstGeom prst="rect">
            <a:avLst/>
          </a:prstGeom>
          <a:noFill/>
        </p:spPr>
        <p:txBody>
          <a:bodyPr wrap="square" lIns="0" rIns="0" rtlCol="0">
            <a:spAutoFit/>
          </a:bodyPr>
          <a:lstStyle/>
          <a:p>
            <a:pPr>
              <a:lnSpc>
                <a:spcPct val="70000"/>
              </a:lnSpc>
            </a:pPr>
            <a:r>
              <a:rPr lang="en-GB" sz="2000" dirty="0">
                <a:latin typeface="+mj-lt"/>
              </a:rPr>
              <a:t>PG: 1,260</a:t>
            </a:r>
          </a:p>
          <a:p>
            <a:pPr>
              <a:lnSpc>
                <a:spcPct val="70000"/>
              </a:lnSpc>
            </a:pPr>
            <a:r>
              <a:rPr lang="en-GB" sz="2000" dirty="0">
                <a:latin typeface="+mj-lt"/>
              </a:rPr>
              <a:t> </a:t>
            </a:r>
            <a:br>
              <a:rPr lang="en-GB" sz="2000" dirty="0">
                <a:latin typeface="+mj-lt"/>
              </a:rPr>
            </a:br>
            <a:br>
              <a:rPr lang="en-GB" sz="2000" dirty="0">
                <a:latin typeface="+mj-lt"/>
              </a:rPr>
            </a:br>
            <a:r>
              <a:rPr lang="en-GB" sz="2000" dirty="0">
                <a:latin typeface="+mj-lt"/>
              </a:rPr>
              <a:t>UG: 8,415</a:t>
            </a:r>
            <a:endParaRPr lang="en-US" sz="2000" dirty="0">
              <a:solidFill>
                <a:schemeClr val="accent1"/>
              </a:solidFill>
              <a:latin typeface="+mj-lt"/>
            </a:endParaRPr>
          </a:p>
        </p:txBody>
      </p:sp>
      <p:sp>
        <p:nvSpPr>
          <p:cNvPr id="13" name="TextBox 12"/>
          <p:cNvSpPr txBox="1"/>
          <p:nvPr/>
        </p:nvSpPr>
        <p:spPr>
          <a:xfrm>
            <a:off x="2015509" y="3148233"/>
            <a:ext cx="2068446" cy="501291"/>
          </a:xfrm>
          <a:prstGeom prst="rect">
            <a:avLst/>
          </a:prstGeom>
          <a:noFill/>
        </p:spPr>
        <p:txBody>
          <a:bodyPr wrap="square" lIns="0" rIns="0" rtlCol="0">
            <a:spAutoFit/>
          </a:bodyPr>
          <a:lstStyle/>
          <a:p>
            <a:pPr>
              <a:lnSpc>
                <a:spcPct val="70000"/>
              </a:lnSpc>
            </a:pPr>
            <a:r>
              <a:rPr lang="en-GB" sz="3600" b="1" dirty="0">
                <a:latin typeface="Arial Black" panose="020B0A04020102020204" pitchFamily="34" charset="0"/>
              </a:rPr>
              <a:t>2007–08</a:t>
            </a:r>
            <a:endParaRPr lang="en-US" sz="3600" b="1" dirty="0">
              <a:solidFill>
                <a:schemeClr val="accent1"/>
              </a:solidFill>
              <a:latin typeface="Arial Black" panose="020B0A04020102020204" pitchFamily="34" charset="0"/>
              <a:ea typeface="Montserrat" charset="0"/>
              <a:cs typeface="Montserrat" charset="0"/>
            </a:endParaRPr>
          </a:p>
        </p:txBody>
      </p:sp>
      <p:sp>
        <p:nvSpPr>
          <p:cNvPr id="18" name="TextBox 17"/>
          <p:cNvSpPr txBox="1"/>
          <p:nvPr/>
        </p:nvSpPr>
        <p:spPr>
          <a:xfrm>
            <a:off x="7168428" y="3989399"/>
            <a:ext cx="2068446" cy="1175578"/>
          </a:xfrm>
          <a:prstGeom prst="rect">
            <a:avLst/>
          </a:prstGeom>
          <a:noFill/>
        </p:spPr>
        <p:txBody>
          <a:bodyPr wrap="square" lIns="0" rIns="0" rtlCol="0">
            <a:spAutoFit/>
          </a:bodyPr>
          <a:lstStyle/>
          <a:p>
            <a:pPr>
              <a:lnSpc>
                <a:spcPct val="120000"/>
              </a:lnSpc>
            </a:pPr>
            <a:r>
              <a:rPr lang="en-GB" sz="2000" dirty="0">
                <a:latin typeface="+mj-lt"/>
              </a:rPr>
              <a:t>PG: 3,925 </a:t>
            </a:r>
          </a:p>
          <a:p>
            <a:pPr>
              <a:lnSpc>
                <a:spcPct val="120000"/>
              </a:lnSpc>
            </a:pPr>
            <a:endParaRPr lang="en-GB" sz="2000" dirty="0">
              <a:latin typeface="+mj-lt"/>
            </a:endParaRPr>
          </a:p>
          <a:p>
            <a:pPr>
              <a:lnSpc>
                <a:spcPct val="120000"/>
              </a:lnSpc>
            </a:pPr>
            <a:r>
              <a:rPr lang="en-GB" sz="2000" dirty="0">
                <a:latin typeface="+mj-lt"/>
              </a:rPr>
              <a:t>UG: 25,450</a:t>
            </a:r>
            <a:endParaRPr lang="en-US" sz="2000" dirty="0">
              <a:solidFill>
                <a:schemeClr val="tx1">
                  <a:alpha val="80000"/>
                </a:schemeClr>
              </a:solidFill>
              <a:latin typeface="+mj-lt"/>
            </a:endParaRPr>
          </a:p>
        </p:txBody>
      </p:sp>
      <p:sp>
        <p:nvSpPr>
          <p:cNvPr id="19" name="Rectangle 18"/>
          <p:cNvSpPr/>
          <p:nvPr/>
        </p:nvSpPr>
        <p:spPr>
          <a:xfrm>
            <a:off x="6780216" y="2863741"/>
            <a:ext cx="2357477" cy="2883635"/>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TextBox 20"/>
          <p:cNvSpPr txBox="1"/>
          <p:nvPr/>
        </p:nvSpPr>
        <p:spPr>
          <a:xfrm>
            <a:off x="6928825" y="3148233"/>
            <a:ext cx="2068446" cy="501291"/>
          </a:xfrm>
          <a:prstGeom prst="rect">
            <a:avLst/>
          </a:prstGeom>
          <a:noFill/>
        </p:spPr>
        <p:txBody>
          <a:bodyPr wrap="square" lIns="0" rIns="0" rtlCol="0">
            <a:spAutoFit/>
          </a:bodyPr>
          <a:lstStyle/>
          <a:p>
            <a:pPr>
              <a:lnSpc>
                <a:spcPct val="70000"/>
              </a:lnSpc>
            </a:pPr>
            <a:r>
              <a:rPr lang="en-GB" sz="3600" b="1" dirty="0">
                <a:latin typeface="+mj-lt"/>
              </a:rPr>
              <a:t>2013–14</a:t>
            </a:r>
            <a:endParaRPr lang="en-US" sz="3600" b="1" dirty="0">
              <a:solidFill>
                <a:schemeClr val="accent1"/>
              </a:solidFill>
              <a:latin typeface="+mj-lt"/>
              <a:ea typeface="Montserrat" charset="0"/>
              <a:cs typeface="Montserrat" charset="0"/>
            </a:endParaRPr>
          </a:p>
        </p:txBody>
      </p:sp>
      <p:sp>
        <p:nvSpPr>
          <p:cNvPr id="22" name="TextBox 21"/>
          <p:cNvSpPr txBox="1"/>
          <p:nvPr/>
        </p:nvSpPr>
        <p:spPr>
          <a:xfrm>
            <a:off x="9612023" y="3953257"/>
            <a:ext cx="2068446" cy="1175578"/>
          </a:xfrm>
          <a:prstGeom prst="rect">
            <a:avLst/>
          </a:prstGeom>
          <a:noFill/>
        </p:spPr>
        <p:txBody>
          <a:bodyPr wrap="square" lIns="0" rIns="0" rtlCol="0">
            <a:spAutoFit/>
          </a:bodyPr>
          <a:lstStyle/>
          <a:p>
            <a:pPr>
              <a:lnSpc>
                <a:spcPct val="120000"/>
              </a:lnSpc>
            </a:pPr>
            <a:r>
              <a:rPr lang="en-GB" sz="2000" dirty="0">
                <a:latin typeface="+mj-lt"/>
              </a:rPr>
              <a:t>PG: 8,040 </a:t>
            </a:r>
          </a:p>
          <a:p>
            <a:pPr>
              <a:lnSpc>
                <a:spcPct val="120000"/>
              </a:lnSpc>
            </a:pPr>
            <a:endParaRPr lang="en-GB" sz="2000" dirty="0">
              <a:latin typeface="+mj-lt"/>
            </a:endParaRPr>
          </a:p>
          <a:p>
            <a:pPr>
              <a:lnSpc>
                <a:spcPct val="120000"/>
              </a:lnSpc>
            </a:pPr>
            <a:r>
              <a:rPr lang="en-GB" sz="2000" dirty="0">
                <a:latin typeface="+mj-lt"/>
              </a:rPr>
              <a:t>UG: 49,265 </a:t>
            </a:r>
            <a:endParaRPr lang="en-US" sz="2000" dirty="0">
              <a:solidFill>
                <a:schemeClr val="tx1">
                  <a:alpha val="80000"/>
                </a:schemeClr>
              </a:solidFill>
              <a:latin typeface="+mj-lt"/>
            </a:endParaRPr>
          </a:p>
        </p:txBody>
      </p:sp>
      <p:sp>
        <p:nvSpPr>
          <p:cNvPr id="23" name="Rectangle 22"/>
          <p:cNvSpPr/>
          <p:nvPr/>
        </p:nvSpPr>
        <p:spPr>
          <a:xfrm>
            <a:off x="9236874" y="2863741"/>
            <a:ext cx="2357477" cy="2883635"/>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TextBox 24"/>
          <p:cNvSpPr txBox="1"/>
          <p:nvPr/>
        </p:nvSpPr>
        <p:spPr>
          <a:xfrm>
            <a:off x="9385483" y="3148233"/>
            <a:ext cx="2068446" cy="501291"/>
          </a:xfrm>
          <a:prstGeom prst="rect">
            <a:avLst/>
          </a:prstGeom>
          <a:noFill/>
        </p:spPr>
        <p:txBody>
          <a:bodyPr wrap="square" lIns="0" rIns="0" rtlCol="0">
            <a:spAutoFit/>
          </a:bodyPr>
          <a:lstStyle/>
          <a:p>
            <a:pPr>
              <a:lnSpc>
                <a:spcPct val="70000"/>
              </a:lnSpc>
            </a:pPr>
            <a:r>
              <a:rPr lang="en-GB" sz="3600" b="1" dirty="0">
                <a:latin typeface="Arial Black" panose="020B0A04020102020204" pitchFamily="34" charset="0"/>
              </a:rPr>
              <a:t>2016–17</a:t>
            </a:r>
            <a:endParaRPr lang="en-US" sz="3600" b="1" dirty="0">
              <a:solidFill>
                <a:schemeClr val="accent1"/>
              </a:solidFill>
              <a:latin typeface="Arial Black" panose="020B0A04020102020204" pitchFamily="34" charset="0"/>
              <a:ea typeface="Montserrat" charset="0"/>
              <a:cs typeface="Montserrat" charset="0"/>
            </a:endParaRPr>
          </a:p>
        </p:txBody>
      </p:sp>
      <p:sp>
        <p:nvSpPr>
          <p:cNvPr id="26" name="TextBox 25">
            <a:extLst>
              <a:ext uri="{FF2B5EF4-FFF2-40B4-BE49-F238E27FC236}">
                <a16:creationId xmlns:a16="http://schemas.microsoft.com/office/drawing/2014/main" id="{DC020683-477B-6E45-B1FE-4FD29FF657CA}"/>
              </a:ext>
            </a:extLst>
          </p:cNvPr>
          <p:cNvSpPr txBox="1"/>
          <p:nvPr/>
        </p:nvSpPr>
        <p:spPr>
          <a:xfrm>
            <a:off x="4612589" y="3989399"/>
            <a:ext cx="2068446" cy="1175578"/>
          </a:xfrm>
          <a:prstGeom prst="rect">
            <a:avLst/>
          </a:prstGeom>
          <a:noFill/>
        </p:spPr>
        <p:txBody>
          <a:bodyPr wrap="square" lIns="0" rIns="0" rtlCol="0">
            <a:spAutoFit/>
          </a:bodyPr>
          <a:lstStyle/>
          <a:p>
            <a:pPr>
              <a:lnSpc>
                <a:spcPct val="120000"/>
              </a:lnSpc>
            </a:pPr>
            <a:r>
              <a:rPr lang="en-GB" sz="2000" dirty="0">
                <a:latin typeface="+mj-lt"/>
              </a:rPr>
              <a:t>PG: 2,185</a:t>
            </a:r>
          </a:p>
          <a:p>
            <a:pPr>
              <a:lnSpc>
                <a:spcPct val="120000"/>
              </a:lnSpc>
            </a:pPr>
            <a:endParaRPr lang="en-GB" sz="2000" dirty="0">
              <a:latin typeface="+mj-lt"/>
            </a:endParaRPr>
          </a:p>
          <a:p>
            <a:pPr>
              <a:lnSpc>
                <a:spcPct val="120000"/>
              </a:lnSpc>
            </a:pPr>
            <a:r>
              <a:rPr lang="en-GB" sz="2000" dirty="0">
                <a:latin typeface="+mj-lt"/>
              </a:rPr>
              <a:t>UG: 14,325</a:t>
            </a:r>
            <a:endParaRPr lang="en-US" sz="2000" dirty="0">
              <a:solidFill>
                <a:schemeClr val="tx1">
                  <a:alpha val="80000"/>
                </a:schemeClr>
              </a:solidFill>
              <a:latin typeface="+mj-lt"/>
            </a:endParaRPr>
          </a:p>
        </p:txBody>
      </p:sp>
      <p:sp>
        <p:nvSpPr>
          <p:cNvPr id="27" name="Rectangle 26">
            <a:extLst>
              <a:ext uri="{FF2B5EF4-FFF2-40B4-BE49-F238E27FC236}">
                <a16:creationId xmlns:a16="http://schemas.microsoft.com/office/drawing/2014/main" id="{E7D5CCB3-ED9E-ED40-BE47-DA1DB5AB9637}"/>
              </a:ext>
            </a:extLst>
          </p:cNvPr>
          <p:cNvSpPr/>
          <p:nvPr/>
        </p:nvSpPr>
        <p:spPr>
          <a:xfrm>
            <a:off x="4337959" y="2863741"/>
            <a:ext cx="2357477" cy="2883635"/>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TextBox 28">
            <a:extLst>
              <a:ext uri="{FF2B5EF4-FFF2-40B4-BE49-F238E27FC236}">
                <a16:creationId xmlns:a16="http://schemas.microsoft.com/office/drawing/2014/main" id="{35D1DA74-6132-7F44-B119-DF59A0CBA9AE}"/>
              </a:ext>
            </a:extLst>
          </p:cNvPr>
          <p:cNvSpPr txBox="1"/>
          <p:nvPr/>
        </p:nvSpPr>
        <p:spPr>
          <a:xfrm>
            <a:off x="4486568" y="3148233"/>
            <a:ext cx="2068446" cy="504818"/>
          </a:xfrm>
          <a:prstGeom prst="rect">
            <a:avLst/>
          </a:prstGeom>
          <a:noFill/>
        </p:spPr>
        <p:txBody>
          <a:bodyPr wrap="square" lIns="0" rIns="0" rtlCol="0">
            <a:spAutoFit/>
          </a:bodyPr>
          <a:lstStyle/>
          <a:p>
            <a:pPr>
              <a:lnSpc>
                <a:spcPct val="70000"/>
              </a:lnSpc>
            </a:pPr>
            <a:r>
              <a:rPr lang="en-GB" sz="3600" b="1" dirty="0">
                <a:latin typeface="Arial Black" panose="020B0A04020102020204" pitchFamily="34" charset="0"/>
              </a:rPr>
              <a:t>2010–11</a:t>
            </a:r>
            <a:endParaRPr lang="en-US" sz="3600" b="1" dirty="0">
              <a:solidFill>
                <a:schemeClr val="accent1"/>
              </a:solidFill>
              <a:latin typeface="Arial Black" panose="020B0A04020102020204" pitchFamily="34" charset="0"/>
              <a:ea typeface="Montserrat" charset="0"/>
              <a:cs typeface="Montserrat" charset="0"/>
            </a:endParaRPr>
          </a:p>
        </p:txBody>
      </p:sp>
      <p:sp>
        <p:nvSpPr>
          <p:cNvPr id="4" name="TextBox 3">
            <a:extLst>
              <a:ext uri="{FF2B5EF4-FFF2-40B4-BE49-F238E27FC236}">
                <a16:creationId xmlns:a16="http://schemas.microsoft.com/office/drawing/2014/main" id="{15CBFA0C-1B54-4C1B-9EA1-A1578C61C1A5}"/>
              </a:ext>
            </a:extLst>
          </p:cNvPr>
          <p:cNvSpPr txBox="1"/>
          <p:nvPr/>
        </p:nvSpPr>
        <p:spPr>
          <a:xfrm>
            <a:off x="5104578" y="1082845"/>
            <a:ext cx="6675303" cy="1569660"/>
          </a:xfrm>
          <a:prstGeom prst="rect">
            <a:avLst/>
          </a:prstGeom>
          <a:noFill/>
        </p:spPr>
        <p:txBody>
          <a:bodyPr wrap="square" rtlCol="0">
            <a:spAutoFit/>
          </a:bodyPr>
          <a:lstStyle/>
          <a:p>
            <a:r>
              <a:rPr lang="en-GB" sz="1200" dirty="0"/>
              <a:t>The 2.3 million students studying at UK universities are an important mental health population, with distinctive characteristics and vulnerabilities. There is limited direct evidence on student mental health; the most reliable data is provided by proxy measures of disclosure and demand for services. </a:t>
            </a:r>
            <a:r>
              <a:rPr lang="en-GB" sz="1200" b="1" dirty="0"/>
              <a:t>The number of students disclosing a mental health condition to their higher education institution is increasing.</a:t>
            </a:r>
            <a:br>
              <a:rPr lang="en-GB" sz="1200" b="1" dirty="0"/>
            </a:br>
            <a:br>
              <a:rPr lang="en-GB" sz="1200" dirty="0"/>
            </a:br>
            <a:r>
              <a:rPr lang="en-GB" sz="1200" i="1" dirty="0">
                <a:hlinkClick r:id="rId3">
                  <a:extLst>
                    <a:ext uri="{A12FA001-AC4F-418D-AE19-62706E023703}">
                      <ahyp:hlinkClr xmlns:ahyp="http://schemas.microsoft.com/office/drawing/2018/hyperlinkcolor" val="tx"/>
                    </a:ext>
                  </a:extLst>
                </a:hlinkClick>
              </a:rPr>
              <a:t>Minding Our Future: Starting a Conversation about the support of student mental health. Universities UK, 2018. </a:t>
            </a:r>
            <a:endParaRPr lang="en-GB" sz="1200" i="1" dirty="0"/>
          </a:p>
        </p:txBody>
      </p:sp>
    </p:spTree>
    <p:extLst>
      <p:ext uri="{BB962C8B-B14F-4D97-AF65-F5344CB8AC3E}">
        <p14:creationId xmlns:p14="http://schemas.microsoft.com/office/powerpoint/2010/main" val="2002816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a:xfrm>
            <a:off x="235873" y="6418877"/>
            <a:ext cx="513735" cy="227164"/>
          </a:xfrm>
        </p:spPr>
        <p:txBody>
          <a:bodyPr vert="horz" lIns="0" tIns="0" rIns="0" bIns="0" rtlCol="0" anchor="ctr">
            <a:normAutofit/>
          </a:bodyPr>
          <a:lstStyle/>
          <a:p>
            <a:pPr>
              <a:spcAft>
                <a:spcPts val="600"/>
              </a:spcAft>
            </a:pPr>
            <a:fld id="{D8D877B3-D348-4611-9BDB-C5374591D951}" type="slidenum">
              <a:rPr lang="en-US" smtClean="0"/>
              <a:pPr>
                <a:spcAft>
                  <a:spcPts val="600"/>
                </a:spcAft>
              </a:pPr>
              <a:t>5</a:t>
            </a:fld>
            <a:endParaRPr lang="en-US"/>
          </a:p>
        </p:txBody>
      </p:sp>
      <p:pic>
        <p:nvPicPr>
          <p:cNvPr id="14" name="Picture 13" descr="Group of students working in library">
            <a:extLst>
              <a:ext uri="{FF2B5EF4-FFF2-40B4-BE49-F238E27FC236}">
                <a16:creationId xmlns:a16="http://schemas.microsoft.com/office/drawing/2014/main" id="{2C6FC2E4-ECE4-4FE6-8C29-6BBB7260403E}"/>
              </a:ext>
            </a:extLst>
          </p:cNvPr>
          <p:cNvPicPr>
            <a:picLocks noChangeAspect="1"/>
          </p:cNvPicPr>
          <p:nvPr/>
        </p:nvPicPr>
        <p:blipFill rotWithShape="1">
          <a:blip r:embed="rId3">
            <a:extLst>
              <a:ext uri="{28A0092B-C50C-407E-A947-70E740481C1C}">
                <a14:useLocalDpi xmlns:a14="http://schemas.microsoft.com/office/drawing/2010/main" val="0"/>
              </a:ext>
            </a:extLst>
          </a:blip>
          <a:srcRect r="15353" b="2"/>
          <a:stretch/>
        </p:blipFill>
        <p:spPr>
          <a:xfrm>
            <a:off x="7553624" y="0"/>
            <a:ext cx="4638378" cy="3657599"/>
          </a:xfrm>
          <a:prstGeom prst="rect">
            <a:avLst/>
          </a:prstGeom>
          <a:noFill/>
        </p:spPr>
      </p:pic>
      <p:sp>
        <p:nvSpPr>
          <p:cNvPr id="11" name="Title 2">
            <a:extLst>
              <a:ext uri="{FF2B5EF4-FFF2-40B4-BE49-F238E27FC236}">
                <a16:creationId xmlns:a16="http://schemas.microsoft.com/office/drawing/2014/main" id="{CEA48193-4FAD-D846-BE53-C1BDE262260C}"/>
              </a:ext>
            </a:extLst>
          </p:cNvPr>
          <p:cNvSpPr>
            <a:spLocks noGrp="1"/>
          </p:cNvSpPr>
          <p:nvPr>
            <p:ph type="title"/>
          </p:nvPr>
        </p:nvSpPr>
        <p:spPr>
          <a:xfrm>
            <a:off x="1489608" y="664930"/>
            <a:ext cx="5570220" cy="1387389"/>
          </a:xfrm>
        </p:spPr>
        <p:txBody>
          <a:bodyPr vert="horz" lIns="0" tIns="192024" rIns="0" bIns="0" rtlCol="0" anchor="t" anchorCtr="0">
            <a:normAutofit/>
          </a:bodyPr>
          <a:lstStyle/>
          <a:p>
            <a:r>
              <a:rPr lang="en-US" kern="1200" spc="0" baseline="0" dirty="0">
                <a:latin typeface="+mj-lt"/>
                <a:ea typeface="+mj-ea"/>
                <a:cs typeface="+mj-cs"/>
              </a:rPr>
              <a:t>STUDENT POPULATION</a:t>
            </a:r>
          </a:p>
        </p:txBody>
      </p:sp>
      <p:sp>
        <p:nvSpPr>
          <p:cNvPr id="13" name="TextBox 12">
            <a:extLst>
              <a:ext uri="{FF2B5EF4-FFF2-40B4-BE49-F238E27FC236}">
                <a16:creationId xmlns:a16="http://schemas.microsoft.com/office/drawing/2014/main" id="{0F607F7D-BEB6-A94E-BFFB-246BB6698DC4}"/>
              </a:ext>
            </a:extLst>
          </p:cNvPr>
          <p:cNvSpPr txBox="1"/>
          <p:nvPr/>
        </p:nvSpPr>
        <p:spPr>
          <a:xfrm>
            <a:off x="1054066" y="1762125"/>
            <a:ext cx="6441305" cy="5095875"/>
          </a:xfrm>
          <a:prstGeom prst="rect">
            <a:avLst/>
          </a:prstGeom>
        </p:spPr>
        <p:txBody>
          <a:bodyPr vert="horz" lIns="0" tIns="45720" rIns="0" bIns="45720" rtlCol="0">
            <a:normAutofit fontScale="85000" lnSpcReduction="20000"/>
          </a:bodyPr>
          <a:lstStyle/>
          <a:p>
            <a:pPr defTabSz="914318">
              <a:lnSpc>
                <a:spcPct val="110000"/>
              </a:lnSpc>
              <a:spcAft>
                <a:spcPts val="600"/>
              </a:spcAft>
              <a:buClr>
                <a:srgbClr val="002060"/>
              </a:buClr>
            </a:pPr>
            <a:endParaRPr lang="en-US" altLang="en-US" sz="1400" dirty="0"/>
          </a:p>
          <a:p>
            <a:pPr algn="l" rtl="0"/>
            <a:r>
              <a:rPr lang="en-GB" sz="1400" b="1" dirty="0"/>
              <a:t>Age: </a:t>
            </a:r>
            <a:br>
              <a:rPr lang="en-GB" sz="1400" b="1" dirty="0"/>
            </a:br>
            <a:r>
              <a:rPr lang="en-GB" sz="1400" dirty="0"/>
              <a:t>A</a:t>
            </a:r>
            <a:r>
              <a:rPr lang="en-GB" sz="1400" b="0" i="0" dirty="0">
                <a:effectLst/>
              </a:rPr>
              <a:t> large proportion of students are under 25 and around three-quarters of adults with a mental illness have their first episode before turning 25. </a:t>
            </a:r>
            <a:r>
              <a:rPr lang="en-GB" sz="1400" dirty="0"/>
              <a:t>The incidences of mood, anxiety, psychotic, personality, eating, and substance use disorders peak in adolescence and early adulthood: </a:t>
            </a:r>
            <a:br>
              <a:rPr lang="en-GB" sz="1400" dirty="0"/>
            </a:br>
            <a:r>
              <a:rPr lang="en-GB" sz="1400" dirty="0"/>
              <a:t>50% of mental health problems are established by age 14 and 75% by age 24.</a:t>
            </a:r>
            <a:br>
              <a:rPr lang="en-GB" sz="1400" dirty="0"/>
            </a:br>
            <a:endParaRPr lang="en-GB" sz="1400" b="0" i="0" dirty="0">
              <a:effectLst/>
            </a:endParaRPr>
          </a:p>
          <a:p>
            <a:pPr algn="l" rtl="0"/>
            <a:r>
              <a:rPr lang="en-GB" sz="1400" b="1" i="0" dirty="0">
                <a:effectLst/>
              </a:rPr>
              <a:t>Stress</a:t>
            </a:r>
            <a:r>
              <a:rPr lang="en-GB" sz="1400" dirty="0"/>
              <a:t>:</a:t>
            </a:r>
            <a:br>
              <a:rPr lang="en-GB" sz="1400" dirty="0"/>
            </a:br>
            <a:r>
              <a:rPr lang="en-GB" sz="1400" b="0" i="0" dirty="0">
                <a:effectLst/>
              </a:rPr>
              <a:t>Becoming a student can be a stressful experience. Although stress isn't a mental health problem, it can lead to mental health problems like depression and anxiety.</a:t>
            </a:r>
          </a:p>
          <a:p>
            <a:pPr algn="l" rtl="0"/>
            <a:endParaRPr lang="en-GB" sz="1400" b="0" i="0" dirty="0">
              <a:effectLst/>
            </a:endParaRPr>
          </a:p>
          <a:p>
            <a:pPr algn="l" rtl="0"/>
            <a:r>
              <a:rPr lang="en-GB" sz="1400" b="1" i="0" dirty="0">
                <a:effectLst/>
              </a:rPr>
              <a:t>Lack of support</a:t>
            </a:r>
            <a:r>
              <a:rPr lang="en-GB" sz="1400" dirty="0"/>
              <a:t>:</a:t>
            </a:r>
            <a:br>
              <a:rPr lang="en-GB" sz="1400" dirty="0"/>
            </a:br>
            <a:r>
              <a:rPr lang="en-GB" sz="1400" b="0" i="0" dirty="0">
                <a:effectLst/>
              </a:rPr>
              <a:t>Students may have left home for the first time, or just don't have enough time to see their friends and family. </a:t>
            </a:r>
            <a:r>
              <a:rPr lang="en-GB" sz="1400" dirty="0"/>
              <a:t>The loss of a support network </a:t>
            </a:r>
            <a:r>
              <a:rPr lang="en-GB" sz="1400" b="0" i="0" dirty="0">
                <a:effectLst/>
              </a:rPr>
              <a:t>can make </a:t>
            </a:r>
            <a:r>
              <a:rPr lang="en-GB" sz="1400" dirty="0"/>
              <a:t>them </a:t>
            </a:r>
            <a:r>
              <a:rPr lang="en-GB" sz="1400" b="0" i="0" dirty="0">
                <a:effectLst/>
              </a:rPr>
              <a:t>vulnerable to developing a mental health problem.</a:t>
            </a:r>
            <a:br>
              <a:rPr lang="en-GB" sz="1400" b="0" i="0" dirty="0">
                <a:effectLst/>
              </a:rPr>
            </a:br>
            <a:br>
              <a:rPr lang="en-GB" sz="1400" b="0" i="0" dirty="0">
                <a:effectLst/>
              </a:rPr>
            </a:br>
            <a:r>
              <a:rPr lang="en-GB" sz="1400" b="1" i="0" dirty="0">
                <a:effectLst/>
              </a:rPr>
              <a:t>Other factors involved in the increased prevalence of mental health illness </a:t>
            </a:r>
            <a:r>
              <a:rPr lang="en-GB" sz="1400" b="1" dirty="0"/>
              <a:t>within the student population:</a:t>
            </a:r>
            <a:endParaRPr lang="en-US" sz="1400" b="1" i="0" dirty="0">
              <a:effectLst/>
            </a:endParaRPr>
          </a:p>
          <a:p>
            <a:pPr algn="l" rtl="0">
              <a:buFont typeface="Arial" panose="020B0604020202020204" pitchFamily="34" charset="0"/>
              <a:buChar char="•"/>
            </a:pPr>
            <a:r>
              <a:rPr lang="en-US" altLang="en-US" sz="1400" dirty="0"/>
              <a:t>Isolation</a:t>
            </a:r>
          </a:p>
          <a:p>
            <a:pPr>
              <a:buFont typeface="Arial" panose="020B0604020202020204" pitchFamily="34" charset="0"/>
              <a:buChar char="•"/>
            </a:pPr>
            <a:r>
              <a:rPr lang="en-US" altLang="en-US" sz="1400" dirty="0"/>
              <a:t>Drugs and Alcohol</a:t>
            </a:r>
          </a:p>
          <a:p>
            <a:pPr algn="l" rtl="0">
              <a:buFont typeface="Arial" panose="020B0604020202020204" pitchFamily="34" charset="0"/>
              <a:buChar char="•"/>
            </a:pPr>
            <a:r>
              <a:rPr lang="en-US" altLang="en-US" sz="1400" dirty="0"/>
              <a:t>Transient lifestyle</a:t>
            </a:r>
          </a:p>
          <a:p>
            <a:pPr algn="l" rtl="0">
              <a:buFont typeface="Arial" panose="020B0604020202020204" pitchFamily="34" charset="0"/>
              <a:buChar char="•"/>
            </a:pPr>
            <a:r>
              <a:rPr lang="en-US" altLang="en-US" sz="1400" dirty="0"/>
              <a:t>Lack of coping strategies</a:t>
            </a:r>
          </a:p>
          <a:p>
            <a:pPr algn="l" rtl="0">
              <a:buFont typeface="Arial" panose="020B0604020202020204" pitchFamily="34" charset="0"/>
              <a:buChar char="•"/>
            </a:pPr>
            <a:r>
              <a:rPr lang="en-US" altLang="en-US" sz="1400" dirty="0"/>
              <a:t>Change</a:t>
            </a:r>
          </a:p>
          <a:p>
            <a:pPr algn="l" rtl="0">
              <a:buFont typeface="Arial" panose="020B0604020202020204" pitchFamily="34" charset="0"/>
              <a:buChar char="•"/>
            </a:pPr>
            <a:r>
              <a:rPr lang="en-US" altLang="en-US" sz="1400" dirty="0"/>
              <a:t>Maturational Conflict</a:t>
            </a:r>
          </a:p>
          <a:p>
            <a:pPr algn="l" rtl="0">
              <a:buFont typeface="Arial" panose="020B0604020202020204" pitchFamily="34" charset="0"/>
              <a:buChar char="•"/>
            </a:pPr>
            <a:r>
              <a:rPr lang="en-US" altLang="en-US" sz="1400" dirty="0"/>
              <a:t>Financial pressures</a:t>
            </a:r>
          </a:p>
          <a:p>
            <a:pPr algn="l" rtl="0">
              <a:buFont typeface="Arial" panose="020B0604020202020204" pitchFamily="34" charset="0"/>
              <a:buChar char="•"/>
            </a:pPr>
            <a:r>
              <a:rPr lang="en-US" altLang="en-US" sz="1400" dirty="0"/>
              <a:t>High expectations – parents and competition for jobs</a:t>
            </a:r>
          </a:p>
          <a:p>
            <a:pPr algn="l" rtl="0">
              <a:buFont typeface="Arial" panose="020B0604020202020204" pitchFamily="34" charset="0"/>
              <a:buChar char="•"/>
            </a:pPr>
            <a:r>
              <a:rPr lang="en-US" altLang="en-US" sz="1400" dirty="0"/>
              <a:t>Poor housing</a:t>
            </a:r>
          </a:p>
          <a:p>
            <a:pPr algn="l" rtl="0">
              <a:buFont typeface="Arial" panose="020B0604020202020204" pitchFamily="34" charset="0"/>
              <a:buChar char="•"/>
            </a:pPr>
            <a:r>
              <a:rPr lang="en-US" altLang="en-US" sz="1400" dirty="0"/>
              <a:t>Academic expectations and deadlines</a:t>
            </a:r>
          </a:p>
          <a:p>
            <a:pPr algn="l" rtl="0">
              <a:buFont typeface="Arial" panose="020B0604020202020204" pitchFamily="34" charset="0"/>
              <a:buChar char="•"/>
            </a:pPr>
            <a:r>
              <a:rPr lang="en-US" altLang="en-US" sz="1400" dirty="0"/>
              <a:t>Coping with life events</a:t>
            </a:r>
          </a:p>
          <a:p>
            <a:pPr algn="l" rtl="0">
              <a:buFont typeface="Arial" panose="020B0604020202020204" pitchFamily="34" charset="0"/>
              <a:buChar char="•"/>
            </a:pPr>
            <a:r>
              <a:rPr lang="en-US" sz="1400" b="0" i="0" dirty="0">
                <a:effectLst/>
              </a:rPr>
              <a:t>First in the family to go to University</a:t>
            </a:r>
            <a:endParaRPr lang="en-GB" sz="1400" b="0" i="0" dirty="0">
              <a:effectLst/>
            </a:endParaRPr>
          </a:p>
          <a:p>
            <a:pPr defTabSz="914318">
              <a:lnSpc>
                <a:spcPct val="110000"/>
              </a:lnSpc>
              <a:spcAft>
                <a:spcPts val="600"/>
              </a:spcAft>
              <a:buClr>
                <a:srgbClr val="002060"/>
              </a:buClr>
            </a:pPr>
            <a:endParaRPr lang="en-US" altLang="en-US" sz="1100" dirty="0"/>
          </a:p>
          <a:p>
            <a:pPr defTabSz="914318">
              <a:lnSpc>
                <a:spcPct val="110000"/>
              </a:lnSpc>
              <a:spcAft>
                <a:spcPts val="600"/>
              </a:spcAft>
              <a:buClr>
                <a:srgbClr val="002060"/>
              </a:buClr>
            </a:pPr>
            <a:endParaRPr lang="en-US" altLang="en-US" sz="700" b="1" dirty="0"/>
          </a:p>
        </p:txBody>
      </p:sp>
      <p:pic>
        <p:nvPicPr>
          <p:cNvPr id="17" name="Picture Placeholder 16" descr="College students at graduation">
            <a:extLst>
              <a:ext uri="{FF2B5EF4-FFF2-40B4-BE49-F238E27FC236}">
                <a16:creationId xmlns:a16="http://schemas.microsoft.com/office/drawing/2014/main" id="{66E868A9-40E1-458C-8F62-F3D785ED2E4D}"/>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7535" r="7535"/>
          <a:stretch>
            <a:fillRect/>
          </a:stretch>
        </p:blipFill>
        <p:spPr>
          <a:xfrm>
            <a:off x="7553623" y="3535121"/>
            <a:ext cx="4638378" cy="3640932"/>
          </a:xfrm>
        </p:spPr>
      </p:pic>
    </p:spTree>
    <p:extLst>
      <p:ext uri="{BB962C8B-B14F-4D97-AF65-F5344CB8AC3E}">
        <p14:creationId xmlns:p14="http://schemas.microsoft.com/office/powerpoint/2010/main" val="3778966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6</a:t>
            </a:fld>
            <a:endParaRPr lang="en-US" dirty="0"/>
          </a:p>
        </p:txBody>
      </p:sp>
      <p:sp>
        <p:nvSpPr>
          <p:cNvPr id="8" name="Title 2">
            <a:extLst>
              <a:ext uri="{FF2B5EF4-FFF2-40B4-BE49-F238E27FC236}">
                <a16:creationId xmlns:a16="http://schemas.microsoft.com/office/drawing/2014/main" id="{150AAFDF-3DFF-3D44-8324-698A0B884D42}"/>
              </a:ext>
            </a:extLst>
          </p:cNvPr>
          <p:cNvSpPr>
            <a:spLocks noGrp="1"/>
          </p:cNvSpPr>
          <p:nvPr>
            <p:ph type="title"/>
          </p:nvPr>
        </p:nvSpPr>
        <p:spPr>
          <a:xfrm>
            <a:off x="1109289" y="617125"/>
            <a:ext cx="3853676" cy="1621619"/>
          </a:xfrm>
        </p:spPr>
        <p:txBody>
          <a:bodyPr/>
          <a:lstStyle/>
          <a:p>
            <a:r>
              <a:rPr lang="en-US" spc="0" dirty="0">
                <a:solidFill>
                  <a:schemeClr val="accent1"/>
                </a:solidFill>
              </a:rPr>
              <a:t>THE MENTAL HEALTH CONTINUUM</a:t>
            </a:r>
          </a:p>
        </p:txBody>
      </p:sp>
      <p:sp>
        <p:nvSpPr>
          <p:cNvPr id="10" name="TextBox 9">
            <a:extLst>
              <a:ext uri="{FF2B5EF4-FFF2-40B4-BE49-F238E27FC236}">
                <a16:creationId xmlns:a16="http://schemas.microsoft.com/office/drawing/2014/main" id="{AB4E23D2-EC3B-9542-B6A3-173AC5275093}"/>
              </a:ext>
            </a:extLst>
          </p:cNvPr>
          <p:cNvSpPr txBox="1"/>
          <p:nvPr/>
        </p:nvSpPr>
        <p:spPr>
          <a:xfrm>
            <a:off x="5094045" y="974429"/>
            <a:ext cx="6633482" cy="8032968"/>
          </a:xfrm>
          <a:prstGeom prst="rect">
            <a:avLst/>
          </a:prstGeom>
          <a:noFill/>
        </p:spPr>
        <p:txBody>
          <a:bodyPr wrap="square" lIns="0" rIns="0" numCol="2" spcCol="365760" rtlCol="0">
            <a:spAutoFit/>
          </a:bodyPr>
          <a:lstStyle/>
          <a:p>
            <a:pPr>
              <a:buFontTx/>
              <a:buNone/>
            </a:pPr>
            <a:r>
              <a:rPr lang="en-GB" altLang="en-US" sz="1200" dirty="0">
                <a:solidFill>
                  <a:srgbClr val="092240"/>
                </a:solidFill>
              </a:rPr>
              <a:t>Mental health is:</a:t>
            </a:r>
          </a:p>
          <a:p>
            <a:r>
              <a:rPr lang="en-GB" altLang="en-US" sz="1200" b="1" i="1" dirty="0">
                <a:solidFill>
                  <a:srgbClr val="092240"/>
                </a:solidFill>
              </a:rPr>
              <a:t>‘….the emotional and spiritual resilience which allows us to enjoy life and survive pain and disappointment and sadness. It is a positive sense of well-being and an underlying belief in our own, and others’, dignity and worth.’  </a:t>
            </a:r>
          </a:p>
          <a:p>
            <a:pPr>
              <a:buFontTx/>
              <a:buNone/>
            </a:pPr>
            <a:r>
              <a:rPr lang="en-GB" altLang="en-US" sz="1200" dirty="0">
                <a:solidFill>
                  <a:srgbClr val="092240"/>
                </a:solidFill>
              </a:rPr>
              <a:t>       </a:t>
            </a:r>
          </a:p>
          <a:p>
            <a:endParaRPr lang="en-GB" altLang="en-US" sz="1200" dirty="0">
              <a:solidFill>
                <a:srgbClr val="092240"/>
              </a:solidFill>
            </a:endParaRPr>
          </a:p>
          <a:p>
            <a:r>
              <a:rPr lang="en-GB" altLang="en-US" sz="1200" dirty="0">
                <a:solidFill>
                  <a:srgbClr val="092240"/>
                </a:solidFill>
              </a:rPr>
              <a:t>Mental health influences how we feel about ourselves and others, and how we interpret the events that happen to us. It affects our capacity to learn, communicate, form relationships, deal with change, transitions, life events etc.</a:t>
            </a:r>
          </a:p>
          <a:p>
            <a:endParaRPr lang="en-GB" altLang="en-US" sz="1200" dirty="0">
              <a:solidFill>
                <a:srgbClr val="092240"/>
              </a:solidFill>
            </a:endParaRPr>
          </a:p>
          <a:p>
            <a:endParaRPr lang="en-GB" altLang="en-US" sz="1200" dirty="0">
              <a:solidFill>
                <a:srgbClr val="092240"/>
              </a:solidFill>
            </a:endParaRPr>
          </a:p>
          <a:p>
            <a:r>
              <a:rPr lang="en-GB" sz="1200" i="0" dirty="0">
                <a:solidFill>
                  <a:srgbClr val="092240"/>
                </a:solidFill>
                <a:effectLst/>
              </a:rPr>
              <a:t>Our physical and mental wellbeing are closely linked - the World Health Organisation acknowledges that 'there is no health without mental health'.  Wellbeing, sometimes called positive mental health, is about how we are in the world, and in our own lives.  It includes how we feel about ourselves and others and the things that happen to us, how we make and maintain relationships, how we learn, how we work and how we deal with the challenges life brings us. </a:t>
            </a:r>
          </a:p>
          <a:p>
            <a:endParaRPr lang="en-GB" altLang="en-US" sz="1200" b="1" dirty="0">
              <a:solidFill>
                <a:srgbClr val="555555"/>
              </a:solidFill>
              <a:latin typeface="Helvetica" panose="020B0604020202020204" pitchFamily="34" charset="0"/>
            </a:endParaRPr>
          </a:p>
          <a:p>
            <a:r>
              <a:rPr lang="en-GB" altLang="en-US" sz="1200" b="1" dirty="0">
                <a:solidFill>
                  <a:srgbClr val="555555"/>
                </a:solidFill>
                <a:latin typeface="Helvetica" panose="020B0604020202020204" pitchFamily="34" charset="0"/>
              </a:rPr>
              <a:t>You may wish to watch this </a:t>
            </a:r>
            <a:r>
              <a:rPr lang="en-GB" altLang="en-US" sz="1200" b="1" dirty="0">
                <a:solidFill>
                  <a:srgbClr val="555555"/>
                </a:solidFill>
                <a:latin typeface="Helvetica" panose="020B0604020202020204" pitchFamily="34" charset="0"/>
                <a:hlinkClick r:id="rId3"/>
              </a:rPr>
              <a:t>e-learning video on the Mental Health Continuum.</a:t>
            </a:r>
            <a:endParaRPr lang="en-GB" altLang="en-US" sz="1200" b="1" dirty="0">
              <a:solidFill>
                <a:srgbClr val="555555"/>
              </a:solidFill>
              <a:latin typeface="Helvetica" panose="020B0604020202020204" pitchFamily="34" charset="0"/>
            </a:endParaRPr>
          </a:p>
          <a:p>
            <a:endParaRPr lang="en-GB" altLang="en-US" sz="1200" dirty="0"/>
          </a:p>
          <a:p>
            <a:endParaRPr lang="en-GB" altLang="en-US" sz="1200" dirty="0"/>
          </a:p>
          <a:p>
            <a:endParaRPr lang="en-GB" altLang="en-US" sz="1200" dirty="0"/>
          </a:p>
          <a:p>
            <a:endParaRPr lang="en-GB" altLang="en-US" sz="1200" dirty="0"/>
          </a:p>
          <a:p>
            <a:endParaRPr lang="en-GB" altLang="en-US" sz="1200" dirty="0"/>
          </a:p>
          <a:p>
            <a:endParaRPr lang="en-GB" altLang="en-US" sz="1200" dirty="0"/>
          </a:p>
          <a:p>
            <a:endParaRPr lang="en-GB" altLang="en-US" sz="1200" dirty="0"/>
          </a:p>
          <a:p>
            <a:endParaRPr lang="en-GB" altLang="en-US" sz="1200" dirty="0"/>
          </a:p>
          <a:p>
            <a:endParaRPr lang="en-GB" altLang="en-US" sz="1200" dirty="0"/>
          </a:p>
          <a:p>
            <a:endParaRPr lang="en-GB" altLang="en-US" sz="1200" dirty="0"/>
          </a:p>
          <a:p>
            <a:endParaRPr lang="en-GB" altLang="en-US" sz="1200" dirty="0"/>
          </a:p>
          <a:p>
            <a:endParaRPr lang="en-GB" altLang="en-US" sz="1200" dirty="0"/>
          </a:p>
          <a:p>
            <a:endParaRPr lang="en-GB" altLang="en-US" sz="1200" dirty="0"/>
          </a:p>
          <a:p>
            <a:endParaRPr lang="en-GB" altLang="en-US" sz="1200" dirty="0"/>
          </a:p>
          <a:p>
            <a:endParaRPr lang="en-GB" altLang="en-US" sz="1200" dirty="0"/>
          </a:p>
          <a:p>
            <a:endParaRPr lang="en-GB" altLang="en-US" sz="1200" dirty="0"/>
          </a:p>
          <a:p>
            <a:r>
              <a:rPr lang="en-GB" altLang="en-US" sz="1200" dirty="0"/>
              <a:t>Mental health problems are disturbances in the way people think, feel, and behave. Mental health conditions may have an adverse effect on the persons ability to carry out normal day-to-day activities.</a:t>
            </a:r>
          </a:p>
          <a:p>
            <a:pPr>
              <a:buFontTx/>
              <a:buNone/>
            </a:pPr>
            <a:endParaRPr lang="en-GB" altLang="en-US" sz="1200" dirty="0"/>
          </a:p>
          <a:p>
            <a:r>
              <a:rPr lang="en-GB" altLang="en-US" sz="1200" dirty="0"/>
              <a:t>The types of mental health difficulties that students may experience include:</a:t>
            </a:r>
          </a:p>
          <a:p>
            <a:pPr marL="171450" indent="-171450">
              <a:buFont typeface="Arial" panose="020B0604020202020204" pitchFamily="34" charset="0"/>
              <a:buChar char="•"/>
            </a:pPr>
            <a:r>
              <a:rPr lang="en-GB" altLang="en-US" sz="1200" dirty="0"/>
              <a:t> Mood disorders: Depression, Bipolar</a:t>
            </a:r>
          </a:p>
          <a:p>
            <a:pPr marL="171450" indent="-171450">
              <a:buFont typeface="Arial" panose="020B0604020202020204" pitchFamily="34" charset="0"/>
              <a:buChar char="•"/>
            </a:pPr>
            <a:r>
              <a:rPr lang="en-GB" altLang="en-US" sz="1200" dirty="0"/>
              <a:t>Anxiety and stress disorders: Panic attacks, OCD,  phobias</a:t>
            </a:r>
          </a:p>
          <a:p>
            <a:pPr marL="171450" indent="-171450">
              <a:buFont typeface="Arial" panose="020B0604020202020204" pitchFamily="34" charset="0"/>
              <a:buChar char="•"/>
            </a:pPr>
            <a:r>
              <a:rPr lang="en-GB" altLang="en-US" sz="1200" dirty="0"/>
              <a:t>Psychotic illness including schizophrenia</a:t>
            </a:r>
          </a:p>
          <a:p>
            <a:pPr marL="171450" indent="-171450">
              <a:buFont typeface="Arial" panose="020B0604020202020204" pitchFamily="34" charset="0"/>
              <a:buChar char="•"/>
            </a:pPr>
            <a:r>
              <a:rPr lang="en-GB" altLang="en-US" sz="1200" dirty="0"/>
              <a:t>Eating disorders: anorexia, bulimia</a:t>
            </a:r>
          </a:p>
          <a:p>
            <a:pPr marL="171450" indent="-171450">
              <a:buFont typeface="Arial" panose="020B0604020202020204" pitchFamily="34" charset="0"/>
              <a:buChar char="•"/>
            </a:pPr>
            <a:r>
              <a:rPr lang="en-GB" altLang="en-US" sz="1200" dirty="0"/>
              <a:t>Personality disorders</a:t>
            </a:r>
          </a:p>
          <a:p>
            <a:pPr marL="171450" indent="-171450">
              <a:buFont typeface="Arial" panose="020B0604020202020204" pitchFamily="34" charset="0"/>
              <a:buChar char="•"/>
            </a:pPr>
            <a:r>
              <a:rPr lang="en-GB" altLang="en-US" sz="1200" dirty="0"/>
              <a:t>Self harm</a:t>
            </a:r>
          </a:p>
          <a:p>
            <a:pPr marL="171450" indent="-171450">
              <a:buFont typeface="Arial" panose="020B0604020202020204" pitchFamily="34" charset="0"/>
              <a:buChar char="•"/>
            </a:pPr>
            <a:r>
              <a:rPr lang="en-GB" altLang="en-US" sz="1200" dirty="0"/>
              <a:t>Dual diagnoses</a:t>
            </a:r>
          </a:p>
          <a:p>
            <a:endParaRPr lang="en-GB" altLang="en-US" sz="1200" dirty="0"/>
          </a:p>
          <a:p>
            <a:endParaRPr lang="en-GB" altLang="en-US" sz="1200" dirty="0"/>
          </a:p>
          <a:p>
            <a:endParaRPr lang="en-GB" altLang="en-US" sz="1200" dirty="0"/>
          </a:p>
          <a:p>
            <a:endParaRPr lang="en-GB" altLang="en-US" sz="1200" dirty="0"/>
          </a:p>
          <a:p>
            <a:endParaRPr lang="en-GB" altLang="en-US" sz="1200" b="1" dirty="0">
              <a:solidFill>
                <a:srgbClr val="FF0000"/>
              </a:solidFill>
            </a:endParaRPr>
          </a:p>
          <a:p>
            <a:endParaRPr lang="en-GB" altLang="en-US" sz="1200" b="1" dirty="0">
              <a:solidFill>
                <a:srgbClr val="FF0000"/>
              </a:solidFill>
            </a:endParaRPr>
          </a:p>
          <a:p>
            <a:endParaRPr lang="en-GB" altLang="en-US" sz="1200" b="1" dirty="0">
              <a:solidFill>
                <a:srgbClr val="FF0000"/>
              </a:solidFill>
            </a:endParaRPr>
          </a:p>
          <a:p>
            <a:endParaRPr lang="en-GB" altLang="en-US" sz="1200" b="1" dirty="0">
              <a:solidFill>
                <a:srgbClr val="FF0000"/>
              </a:solidFill>
            </a:endParaRPr>
          </a:p>
          <a:p>
            <a:endParaRPr lang="en-GB" altLang="en-US" sz="1200" b="1" dirty="0">
              <a:solidFill>
                <a:srgbClr val="FF0000"/>
              </a:solidFill>
            </a:endParaRPr>
          </a:p>
          <a:p>
            <a:endParaRPr lang="en-GB" altLang="en-US" sz="1200" b="1" dirty="0">
              <a:solidFill>
                <a:srgbClr val="FF0000"/>
              </a:solidFill>
            </a:endParaRPr>
          </a:p>
          <a:p>
            <a:endParaRPr lang="en-GB" altLang="en-US" sz="1200" b="1" dirty="0">
              <a:solidFill>
                <a:srgbClr val="FF0000"/>
              </a:solidFill>
            </a:endParaRPr>
          </a:p>
          <a:p>
            <a:endParaRPr lang="en-GB" altLang="en-US" sz="1200" b="1" dirty="0">
              <a:solidFill>
                <a:srgbClr val="FF0000"/>
              </a:solidFill>
            </a:endParaRPr>
          </a:p>
          <a:p>
            <a:endParaRPr lang="en-GB" altLang="en-US" sz="1200" b="1" dirty="0">
              <a:solidFill>
                <a:srgbClr val="FF0000"/>
              </a:solidFill>
            </a:endParaRPr>
          </a:p>
          <a:p>
            <a:endParaRPr lang="en-GB" altLang="en-US" sz="1200" b="1" dirty="0">
              <a:solidFill>
                <a:srgbClr val="FF0000"/>
              </a:solidFill>
            </a:endParaRPr>
          </a:p>
          <a:p>
            <a:endParaRPr lang="en-GB" altLang="en-US" sz="1200" b="1" dirty="0">
              <a:solidFill>
                <a:srgbClr val="FF0000"/>
              </a:solidFill>
            </a:endParaRPr>
          </a:p>
          <a:p>
            <a:endParaRPr lang="en-GB" altLang="en-US" sz="1200" b="1" dirty="0">
              <a:solidFill>
                <a:srgbClr val="FF0000"/>
              </a:solidFill>
            </a:endParaRPr>
          </a:p>
          <a:p>
            <a:endParaRPr lang="en-GB" altLang="en-US" sz="1200" b="1" dirty="0">
              <a:solidFill>
                <a:srgbClr val="FF0000"/>
              </a:solidFill>
            </a:endParaRPr>
          </a:p>
          <a:p>
            <a:endParaRPr lang="en-GB" altLang="en-US" sz="1200" b="1" dirty="0">
              <a:solidFill>
                <a:srgbClr val="FF0000"/>
              </a:solidFill>
            </a:endParaRPr>
          </a:p>
          <a:p>
            <a:endParaRPr lang="en-GB" altLang="en-US" sz="1200" b="1" dirty="0">
              <a:solidFill>
                <a:srgbClr val="FF0000"/>
              </a:solidFill>
            </a:endParaRPr>
          </a:p>
        </p:txBody>
      </p:sp>
    </p:spTree>
    <p:extLst>
      <p:ext uri="{BB962C8B-B14F-4D97-AF65-F5344CB8AC3E}">
        <p14:creationId xmlns:p14="http://schemas.microsoft.com/office/powerpoint/2010/main" val="668013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a:xfrm>
            <a:off x="235873" y="6418877"/>
            <a:ext cx="513735" cy="227164"/>
          </a:xfrm>
        </p:spPr>
        <p:txBody>
          <a:bodyPr vert="horz" lIns="0" tIns="0" rIns="0" bIns="0" rtlCol="0" anchor="ctr">
            <a:normAutofit/>
          </a:bodyPr>
          <a:lstStyle/>
          <a:p>
            <a:pPr>
              <a:spcAft>
                <a:spcPts val="600"/>
              </a:spcAft>
            </a:pPr>
            <a:fld id="{D8D877B3-D348-4611-9BDB-C5374591D951}" type="slidenum">
              <a:rPr lang="en-US" smtClean="0"/>
              <a:pPr>
                <a:spcAft>
                  <a:spcPts val="600"/>
                </a:spcAft>
              </a:pPr>
              <a:t>7</a:t>
            </a:fld>
            <a:endParaRPr lang="en-US"/>
          </a:p>
        </p:txBody>
      </p:sp>
      <p:pic>
        <p:nvPicPr>
          <p:cNvPr id="4" name="Picture Placeholder 3" descr="Students taking notes in a classroom">
            <a:extLst>
              <a:ext uri="{FF2B5EF4-FFF2-40B4-BE49-F238E27FC236}">
                <a16:creationId xmlns:a16="http://schemas.microsoft.com/office/drawing/2014/main" id="{32773135-A3A4-43CD-8BFA-0FFBB05AEFDE}"/>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27069" r="2" b="27071"/>
          <a:stretch/>
        </p:blipFill>
        <p:spPr>
          <a:xfrm>
            <a:off x="990600" y="10"/>
            <a:ext cx="11201401" cy="3428990"/>
          </a:xfrm>
          <a:noFill/>
        </p:spPr>
      </p:pic>
      <p:sp>
        <p:nvSpPr>
          <p:cNvPr id="11" name="Title 2">
            <a:extLst>
              <a:ext uri="{FF2B5EF4-FFF2-40B4-BE49-F238E27FC236}">
                <a16:creationId xmlns:a16="http://schemas.microsoft.com/office/drawing/2014/main" id="{4B4AB9FD-E2A2-F54F-B8A0-EE923BAD1F1C}"/>
              </a:ext>
            </a:extLst>
          </p:cNvPr>
          <p:cNvSpPr>
            <a:spLocks noGrp="1"/>
          </p:cNvSpPr>
          <p:nvPr>
            <p:ph type="title"/>
          </p:nvPr>
        </p:nvSpPr>
        <p:spPr>
          <a:xfrm>
            <a:off x="1257300" y="3715469"/>
            <a:ext cx="4523014" cy="2703407"/>
          </a:xfrm>
        </p:spPr>
        <p:txBody>
          <a:bodyPr vert="horz" lIns="0" tIns="192024" rIns="0" bIns="0" rtlCol="0" anchor="t" anchorCtr="0">
            <a:normAutofit/>
          </a:bodyPr>
          <a:lstStyle/>
          <a:p>
            <a:r>
              <a:rPr lang="en-US" kern="1200" spc="-151" baseline="0" dirty="0">
                <a:latin typeface="+mj-lt"/>
                <a:ea typeface="+mj-ea"/>
                <a:cs typeface="+mj-cs"/>
              </a:rPr>
              <a:t>IMPACT ON </a:t>
            </a:r>
            <a:r>
              <a:rPr lang="en-US" dirty="0"/>
              <a:t>STUDIES &amp;</a:t>
            </a:r>
            <a:br>
              <a:rPr lang="en-US" dirty="0"/>
            </a:br>
            <a:r>
              <a:rPr lang="en-US" dirty="0"/>
              <a:t>ACADEMIC  PERFORMANCE</a:t>
            </a:r>
            <a:endParaRPr lang="en-US" kern="1200" spc="-151" baseline="0" dirty="0">
              <a:latin typeface="+mj-lt"/>
              <a:ea typeface="+mj-ea"/>
              <a:cs typeface="+mj-cs"/>
            </a:endParaRPr>
          </a:p>
        </p:txBody>
      </p:sp>
      <p:sp>
        <p:nvSpPr>
          <p:cNvPr id="13" name="TextBox 12">
            <a:extLst>
              <a:ext uri="{FF2B5EF4-FFF2-40B4-BE49-F238E27FC236}">
                <a16:creationId xmlns:a16="http://schemas.microsoft.com/office/drawing/2014/main" id="{1508B883-589D-4E46-BFE4-3884BE15A3D1}"/>
              </a:ext>
            </a:extLst>
          </p:cNvPr>
          <p:cNvSpPr txBox="1"/>
          <p:nvPr/>
        </p:nvSpPr>
        <p:spPr>
          <a:xfrm>
            <a:off x="5381625" y="3715470"/>
            <a:ext cx="6665373" cy="3040437"/>
          </a:xfrm>
          <a:prstGeom prst="rect">
            <a:avLst/>
          </a:prstGeom>
        </p:spPr>
        <p:txBody>
          <a:bodyPr vert="horz" lIns="0" tIns="45720" rIns="0" bIns="45720" numCol="3" spcCol="365760" rtlCol="0">
            <a:noAutofit/>
          </a:bodyPr>
          <a:lstStyle/>
          <a:p>
            <a:pPr defTabSz="914318">
              <a:lnSpc>
                <a:spcPct val="110000"/>
              </a:lnSpc>
              <a:spcAft>
                <a:spcPts val="600"/>
              </a:spcAft>
              <a:buClr>
                <a:srgbClr val="002060"/>
              </a:buClr>
            </a:pPr>
            <a:r>
              <a:rPr lang="en-GB" sz="1200" b="1" dirty="0"/>
              <a:t>Consider the impact that mental health can have on a students’:</a:t>
            </a:r>
            <a:br>
              <a:rPr lang="en-GB" sz="1200" dirty="0"/>
            </a:br>
            <a:br>
              <a:rPr lang="en-GB" sz="1200" b="1" dirty="0">
                <a:solidFill>
                  <a:srgbClr val="FF0000"/>
                </a:solidFill>
              </a:rPr>
            </a:br>
            <a:endParaRPr lang="en-GB" sz="1200" b="1" dirty="0">
              <a:solidFill>
                <a:srgbClr val="FF0000"/>
              </a:solidFill>
            </a:endParaRPr>
          </a:p>
          <a:p>
            <a:pPr defTabSz="914318">
              <a:lnSpc>
                <a:spcPct val="110000"/>
              </a:lnSpc>
              <a:spcAft>
                <a:spcPts val="600"/>
              </a:spcAft>
              <a:buClr>
                <a:srgbClr val="002060"/>
              </a:buClr>
            </a:pPr>
            <a:endParaRPr lang="en-GB" sz="1200" b="1" dirty="0">
              <a:solidFill>
                <a:srgbClr val="FF0000"/>
              </a:solidFill>
            </a:endParaRPr>
          </a:p>
          <a:p>
            <a:pPr defTabSz="914318">
              <a:lnSpc>
                <a:spcPct val="110000"/>
              </a:lnSpc>
              <a:spcAft>
                <a:spcPts val="600"/>
              </a:spcAft>
              <a:buClr>
                <a:srgbClr val="002060"/>
              </a:buClr>
            </a:pPr>
            <a:endParaRPr lang="en-GB" sz="1200" dirty="0"/>
          </a:p>
          <a:p>
            <a:pPr marL="285750" indent="-285750" defTabSz="914318">
              <a:lnSpc>
                <a:spcPct val="110000"/>
              </a:lnSpc>
              <a:spcAft>
                <a:spcPts val="600"/>
              </a:spcAft>
              <a:buClr>
                <a:srgbClr val="002060"/>
              </a:buClr>
              <a:buFont typeface="Arial" panose="020B0604020202020204" pitchFamily="34" charset="0"/>
              <a:buChar char="•"/>
            </a:pPr>
            <a:endParaRPr lang="en-GB" sz="1200" dirty="0"/>
          </a:p>
          <a:p>
            <a:pPr marL="285750" indent="-285750" defTabSz="914318">
              <a:lnSpc>
                <a:spcPct val="110000"/>
              </a:lnSpc>
              <a:spcAft>
                <a:spcPts val="600"/>
              </a:spcAft>
              <a:buClr>
                <a:srgbClr val="002060"/>
              </a:buClr>
              <a:buFont typeface="Arial" panose="020B0604020202020204" pitchFamily="34" charset="0"/>
              <a:buChar char="•"/>
            </a:pPr>
            <a:endParaRPr lang="en-GB" sz="1200" dirty="0"/>
          </a:p>
          <a:p>
            <a:pPr marL="285750" indent="-285750" defTabSz="914318">
              <a:lnSpc>
                <a:spcPct val="110000"/>
              </a:lnSpc>
              <a:spcAft>
                <a:spcPts val="600"/>
              </a:spcAft>
              <a:buClr>
                <a:srgbClr val="002060"/>
              </a:buClr>
              <a:buFont typeface="Arial" panose="020B0604020202020204" pitchFamily="34" charset="0"/>
              <a:buChar char="•"/>
            </a:pPr>
            <a:endParaRPr lang="en-GB" sz="1200" dirty="0"/>
          </a:p>
          <a:p>
            <a:pPr marL="285750" indent="-285750" defTabSz="914318">
              <a:lnSpc>
                <a:spcPct val="110000"/>
              </a:lnSpc>
              <a:spcAft>
                <a:spcPts val="600"/>
              </a:spcAft>
              <a:buClr>
                <a:srgbClr val="002060"/>
              </a:buClr>
              <a:buFont typeface="Arial" panose="020B0604020202020204" pitchFamily="34" charset="0"/>
              <a:buChar char="•"/>
            </a:pPr>
            <a:endParaRPr lang="en-GB" sz="1200" dirty="0"/>
          </a:p>
          <a:p>
            <a:pPr defTabSz="914318">
              <a:lnSpc>
                <a:spcPct val="110000"/>
              </a:lnSpc>
              <a:spcAft>
                <a:spcPts val="600"/>
              </a:spcAft>
              <a:buClr>
                <a:srgbClr val="002060"/>
              </a:buClr>
            </a:pPr>
            <a:endParaRPr lang="en-GB" sz="1200" dirty="0"/>
          </a:p>
          <a:p>
            <a:pPr marL="285750" indent="-285750" defTabSz="914318">
              <a:lnSpc>
                <a:spcPct val="110000"/>
              </a:lnSpc>
              <a:spcAft>
                <a:spcPts val="600"/>
              </a:spcAft>
              <a:buClr>
                <a:srgbClr val="002060"/>
              </a:buClr>
              <a:buFont typeface="Arial" panose="020B0604020202020204" pitchFamily="34" charset="0"/>
              <a:buChar char="•"/>
            </a:pPr>
            <a:r>
              <a:rPr lang="en-GB" sz="1200" dirty="0"/>
              <a:t>Emotions</a:t>
            </a:r>
          </a:p>
          <a:p>
            <a:pPr marL="285750" indent="-285750" defTabSz="914318">
              <a:lnSpc>
                <a:spcPct val="110000"/>
              </a:lnSpc>
              <a:spcAft>
                <a:spcPts val="600"/>
              </a:spcAft>
              <a:buClr>
                <a:srgbClr val="002060"/>
              </a:buClr>
              <a:buFont typeface="Arial" panose="020B0604020202020204" pitchFamily="34" charset="0"/>
              <a:buChar char="•"/>
            </a:pPr>
            <a:r>
              <a:rPr lang="en-GB" sz="1200" dirty="0"/>
              <a:t>Thought Processes and Cognition</a:t>
            </a:r>
          </a:p>
          <a:p>
            <a:pPr marL="285750" indent="-285750" defTabSz="914318">
              <a:lnSpc>
                <a:spcPct val="110000"/>
              </a:lnSpc>
              <a:spcAft>
                <a:spcPts val="600"/>
              </a:spcAft>
              <a:buClr>
                <a:srgbClr val="002060"/>
              </a:buClr>
              <a:buFont typeface="Arial" panose="020B0604020202020204" pitchFamily="34" charset="0"/>
              <a:buChar char="•"/>
            </a:pPr>
            <a:r>
              <a:rPr lang="en-GB" sz="1200" dirty="0"/>
              <a:t>Physical Symptoms</a:t>
            </a:r>
          </a:p>
          <a:p>
            <a:pPr marL="285750" indent="-285750" defTabSz="914318">
              <a:lnSpc>
                <a:spcPct val="110000"/>
              </a:lnSpc>
              <a:spcAft>
                <a:spcPts val="600"/>
              </a:spcAft>
              <a:buClr>
                <a:srgbClr val="002060"/>
              </a:buClr>
              <a:buFont typeface="Arial" panose="020B0604020202020204" pitchFamily="34" charset="0"/>
              <a:buChar char="•"/>
            </a:pPr>
            <a:r>
              <a:rPr lang="en-GB" sz="1200" dirty="0"/>
              <a:t>Behaviours</a:t>
            </a:r>
          </a:p>
          <a:p>
            <a:pPr marL="285750" indent="-285750" defTabSz="914318">
              <a:lnSpc>
                <a:spcPct val="110000"/>
              </a:lnSpc>
              <a:spcAft>
                <a:spcPts val="600"/>
              </a:spcAft>
              <a:buClr>
                <a:srgbClr val="002060"/>
              </a:buClr>
              <a:buFont typeface="Arial" panose="020B0604020202020204" pitchFamily="34" charset="0"/>
              <a:buChar char="•"/>
            </a:pPr>
            <a:r>
              <a:rPr lang="en-GB" sz="1200" dirty="0"/>
              <a:t>Ability to complete activities of daily living</a:t>
            </a:r>
          </a:p>
          <a:p>
            <a:pPr marL="285750" indent="-285750" defTabSz="914318">
              <a:lnSpc>
                <a:spcPct val="110000"/>
              </a:lnSpc>
              <a:spcAft>
                <a:spcPts val="600"/>
              </a:spcAft>
              <a:buClr>
                <a:srgbClr val="002060"/>
              </a:buClr>
              <a:buFont typeface="Arial" panose="020B0604020202020204" pitchFamily="34" charset="0"/>
              <a:buChar char="•"/>
            </a:pPr>
            <a:r>
              <a:rPr lang="en-GB" sz="1200" dirty="0"/>
              <a:t>Ability to focus on their academic studies</a:t>
            </a:r>
          </a:p>
          <a:p>
            <a:pPr marL="285750" indent="-285750" defTabSz="914318">
              <a:lnSpc>
                <a:spcPct val="110000"/>
              </a:lnSpc>
              <a:spcAft>
                <a:spcPts val="600"/>
              </a:spcAft>
              <a:buClr>
                <a:srgbClr val="002060"/>
              </a:buClr>
              <a:buFont typeface="Arial" panose="020B0604020202020204" pitchFamily="34" charset="0"/>
              <a:buChar char="•"/>
            </a:pPr>
            <a:r>
              <a:rPr lang="en-GB" sz="1200" dirty="0"/>
              <a:t>Ability to engage with peers, academic staff and make connections. </a:t>
            </a:r>
          </a:p>
          <a:p>
            <a:pPr defTabSz="914318">
              <a:lnSpc>
                <a:spcPct val="110000"/>
              </a:lnSpc>
              <a:spcAft>
                <a:spcPts val="600"/>
              </a:spcAft>
              <a:buClr>
                <a:srgbClr val="002060"/>
              </a:buClr>
            </a:pPr>
            <a:r>
              <a:rPr lang="en-GB" sz="1200" dirty="0"/>
              <a:t> </a:t>
            </a:r>
            <a:endParaRPr lang="en-US" sz="1200" dirty="0"/>
          </a:p>
        </p:txBody>
      </p:sp>
    </p:spTree>
    <p:extLst>
      <p:ext uri="{BB962C8B-B14F-4D97-AF65-F5344CB8AC3E}">
        <p14:creationId xmlns:p14="http://schemas.microsoft.com/office/powerpoint/2010/main" val="1071979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8</a:t>
            </a:fld>
            <a:endParaRPr lang="en-US" dirty="0"/>
          </a:p>
        </p:txBody>
      </p:sp>
      <p:sp>
        <p:nvSpPr>
          <p:cNvPr id="8" name="Title 2">
            <a:extLst>
              <a:ext uri="{FF2B5EF4-FFF2-40B4-BE49-F238E27FC236}">
                <a16:creationId xmlns:a16="http://schemas.microsoft.com/office/drawing/2014/main" id="{150AAFDF-3DFF-3D44-8324-698A0B884D42}"/>
              </a:ext>
            </a:extLst>
          </p:cNvPr>
          <p:cNvSpPr>
            <a:spLocks noGrp="1"/>
          </p:cNvSpPr>
          <p:nvPr>
            <p:ph type="title"/>
          </p:nvPr>
        </p:nvSpPr>
        <p:spPr>
          <a:xfrm>
            <a:off x="1125032" y="684607"/>
            <a:ext cx="4970968" cy="1621619"/>
          </a:xfrm>
        </p:spPr>
        <p:txBody>
          <a:bodyPr/>
          <a:lstStyle/>
          <a:p>
            <a:r>
              <a:rPr lang="en-US" spc="0" dirty="0"/>
              <a:t>ROLES, RESPONSIBILITIES AND LEGISLATION</a:t>
            </a:r>
            <a:endParaRPr lang="en-US" spc="0" dirty="0">
              <a:solidFill>
                <a:schemeClr val="accent1"/>
              </a:solidFill>
            </a:endParaRPr>
          </a:p>
        </p:txBody>
      </p:sp>
      <p:sp>
        <p:nvSpPr>
          <p:cNvPr id="2" name="TextBox 1">
            <a:extLst>
              <a:ext uri="{FF2B5EF4-FFF2-40B4-BE49-F238E27FC236}">
                <a16:creationId xmlns:a16="http://schemas.microsoft.com/office/drawing/2014/main" id="{48064BC5-577F-43C8-9019-3F82C044C8EB}"/>
              </a:ext>
            </a:extLst>
          </p:cNvPr>
          <p:cNvSpPr txBox="1"/>
          <p:nvPr/>
        </p:nvSpPr>
        <p:spPr>
          <a:xfrm>
            <a:off x="6096000" y="2084792"/>
            <a:ext cx="3729519" cy="4561249"/>
          </a:xfrm>
          <a:prstGeom prst="rect">
            <a:avLst/>
          </a:prstGeom>
          <a:noFill/>
        </p:spPr>
        <p:txBody>
          <a:bodyPr wrap="square" rtlCol="0">
            <a:spAutoFit/>
          </a:bodyPr>
          <a:lstStyle/>
          <a:p>
            <a:r>
              <a:rPr lang="en-GB" sz="1200" b="1" dirty="0"/>
              <a:t>IDENTIFYING SOURCES OF SUPPORT </a:t>
            </a:r>
          </a:p>
          <a:p>
            <a:r>
              <a:rPr lang="en-GB" sz="1200" dirty="0"/>
              <a:t>It is not always possible to know what the best source of support might be. The student may have more than one problem, or the initial problem may not be the most central. What is important in the first instance is to refer the student to somewhere that is acceptable to them. A further referral can be made later, if appropriate.</a:t>
            </a:r>
            <a:br>
              <a:rPr lang="en-GB" sz="1200" dirty="0"/>
            </a:br>
            <a:endParaRPr lang="en-GB" sz="1200" dirty="0"/>
          </a:p>
          <a:p>
            <a:r>
              <a:rPr lang="en-GB" sz="1200" b="1" dirty="0"/>
              <a:t>OFFERING SUPPORT DIRECTLY </a:t>
            </a:r>
            <a:br>
              <a:rPr lang="en-GB" sz="1200" b="1" dirty="0"/>
            </a:br>
            <a:r>
              <a:rPr lang="en-GB" sz="1200" dirty="0"/>
              <a:t>If you offer support yourself, you must ensure that: You have sufficient time within the context of your other commitments to do this. It does not conflict with other aspects of your role. You have access to appropriate advice and support. You seek advice from colleagues or Student Support and Wellbeing services if you have persistent concerns. </a:t>
            </a:r>
            <a:br>
              <a:rPr lang="en-GB" sz="1200" dirty="0"/>
            </a:br>
            <a:r>
              <a:rPr lang="en-GB" sz="1200" dirty="0"/>
              <a:t>Remember — You are not solely responsible for a student’s emotional state.</a:t>
            </a:r>
          </a:p>
          <a:p>
            <a:endParaRPr lang="en-GB" sz="1200" dirty="0"/>
          </a:p>
          <a:p>
            <a:pPr>
              <a:lnSpc>
                <a:spcPct val="80000"/>
              </a:lnSpc>
            </a:pPr>
            <a:r>
              <a:rPr lang="en-GB" altLang="en-US" sz="1200" b="1" dirty="0"/>
              <a:t>LEGISLATION</a:t>
            </a:r>
            <a:br>
              <a:rPr lang="en-GB" altLang="en-US" sz="1200" b="1" dirty="0"/>
            </a:br>
            <a:r>
              <a:rPr lang="en-GB" altLang="en-US" sz="1200" b="1" dirty="0">
                <a:solidFill>
                  <a:srgbClr val="092240"/>
                </a:solidFill>
              </a:rPr>
              <a:t>Duty of care to students</a:t>
            </a:r>
            <a:br>
              <a:rPr lang="en-GB" altLang="en-US" sz="1200" b="1" dirty="0">
                <a:solidFill>
                  <a:srgbClr val="092240"/>
                </a:solidFill>
              </a:rPr>
            </a:br>
            <a:r>
              <a:rPr lang="en-GB" altLang="en-US" sz="1200" b="1" dirty="0">
                <a:solidFill>
                  <a:srgbClr val="092240"/>
                </a:solidFill>
              </a:rPr>
              <a:t>Equality Act 2010</a:t>
            </a:r>
            <a:br>
              <a:rPr lang="en-GB" altLang="en-US" sz="1200" b="1" dirty="0">
                <a:solidFill>
                  <a:srgbClr val="092240"/>
                </a:solidFill>
              </a:rPr>
            </a:br>
            <a:r>
              <a:rPr lang="en-GB" altLang="en-US" sz="1200" b="1" dirty="0">
                <a:solidFill>
                  <a:srgbClr val="092240"/>
                </a:solidFill>
              </a:rPr>
              <a:t>Health and Safety</a:t>
            </a:r>
            <a:endParaRPr lang="en-GB" sz="1200" b="1" dirty="0">
              <a:solidFill>
                <a:srgbClr val="092240"/>
              </a:solidFill>
            </a:endParaRPr>
          </a:p>
          <a:p>
            <a:endParaRPr lang="en-GB" sz="1200" dirty="0"/>
          </a:p>
        </p:txBody>
      </p:sp>
      <p:sp>
        <p:nvSpPr>
          <p:cNvPr id="3" name="TextBox 2">
            <a:extLst>
              <a:ext uri="{FF2B5EF4-FFF2-40B4-BE49-F238E27FC236}">
                <a16:creationId xmlns:a16="http://schemas.microsoft.com/office/drawing/2014/main" id="{D6E8228C-36C5-427D-9A22-97C3CBC422C8}"/>
              </a:ext>
            </a:extLst>
          </p:cNvPr>
          <p:cNvSpPr txBox="1"/>
          <p:nvPr/>
        </p:nvSpPr>
        <p:spPr>
          <a:xfrm>
            <a:off x="9948777" y="2088582"/>
            <a:ext cx="2054831" cy="3970318"/>
          </a:xfrm>
          <a:prstGeom prst="rect">
            <a:avLst/>
          </a:prstGeom>
          <a:noFill/>
        </p:spPr>
        <p:txBody>
          <a:bodyPr wrap="square" rtlCol="0">
            <a:spAutoFit/>
          </a:bodyPr>
          <a:lstStyle/>
          <a:p>
            <a:r>
              <a:rPr lang="en-GB" sz="1200" b="1" dirty="0"/>
              <a:t>WHAT YOU CAN DO</a:t>
            </a:r>
          </a:p>
          <a:p>
            <a:pPr marL="171450" indent="-171450">
              <a:buFont typeface="Arial" panose="020B0604020202020204" pitchFamily="34" charset="0"/>
              <a:buChar char="•"/>
            </a:pPr>
            <a:r>
              <a:rPr lang="en-GB" sz="1200" dirty="0"/>
              <a:t>Listen</a:t>
            </a:r>
          </a:p>
          <a:p>
            <a:pPr marL="171450" indent="-171450">
              <a:buFont typeface="Arial" panose="020B0604020202020204" pitchFamily="34" charset="0"/>
              <a:buChar char="•"/>
            </a:pPr>
            <a:r>
              <a:rPr lang="en-GB" sz="1200" dirty="0"/>
              <a:t>Give the student time to talk</a:t>
            </a:r>
          </a:p>
          <a:p>
            <a:pPr marL="171450" indent="-171450">
              <a:buFont typeface="Arial" panose="020B0604020202020204" pitchFamily="34" charset="0"/>
              <a:buChar char="•"/>
            </a:pPr>
            <a:r>
              <a:rPr lang="en-GB" sz="1200" dirty="0"/>
              <a:t>Understand the situation from their point of view</a:t>
            </a:r>
          </a:p>
          <a:p>
            <a:pPr marL="171450" indent="-171450">
              <a:buFont typeface="Arial" panose="020B0604020202020204" pitchFamily="34" charset="0"/>
              <a:buChar char="•"/>
            </a:pPr>
            <a:r>
              <a:rPr lang="en-GB" sz="1200" dirty="0"/>
              <a:t>Be sympathetic and not dismissive</a:t>
            </a:r>
          </a:p>
          <a:p>
            <a:pPr marL="171450" indent="-171450">
              <a:buFont typeface="Arial" panose="020B0604020202020204" pitchFamily="34" charset="0"/>
              <a:buChar char="•"/>
            </a:pPr>
            <a:r>
              <a:rPr lang="en-GB" sz="1200" dirty="0"/>
              <a:t>Help the student to feel supported</a:t>
            </a:r>
          </a:p>
          <a:p>
            <a:pPr marL="171450" indent="-171450">
              <a:buFont typeface="Arial" panose="020B0604020202020204" pitchFamily="34" charset="0"/>
              <a:buChar char="•"/>
            </a:pPr>
            <a:r>
              <a:rPr lang="en-GB" sz="1200" dirty="0"/>
              <a:t>Make appropriate referrals </a:t>
            </a:r>
          </a:p>
          <a:p>
            <a:pPr marL="171450" indent="-171450">
              <a:buFont typeface="Arial" panose="020B0604020202020204" pitchFamily="34" charset="0"/>
              <a:buChar char="•"/>
            </a:pPr>
            <a:endParaRPr lang="en-GB" sz="1200" dirty="0"/>
          </a:p>
          <a:p>
            <a:r>
              <a:rPr lang="en-GB" sz="1200" b="1" dirty="0"/>
              <a:t>WHAT YOU CAN’T DO</a:t>
            </a:r>
          </a:p>
          <a:p>
            <a:pPr marL="171450" indent="-171450">
              <a:buFont typeface="Arial" panose="020B0604020202020204" pitchFamily="34" charset="0"/>
              <a:buChar char="•"/>
            </a:pPr>
            <a:r>
              <a:rPr lang="en-GB" sz="1200" dirty="0"/>
              <a:t>Solve all the student’s problems</a:t>
            </a:r>
          </a:p>
          <a:p>
            <a:pPr marL="171450" indent="-171450">
              <a:buFont typeface="Arial" panose="020B0604020202020204" pitchFamily="34" charset="0"/>
              <a:buChar char="•"/>
            </a:pPr>
            <a:r>
              <a:rPr lang="en-GB" sz="1200" dirty="0"/>
              <a:t>Take responsibility for their emotional state or actions</a:t>
            </a:r>
          </a:p>
          <a:p>
            <a:endParaRPr lang="en-GB" sz="1200" dirty="0"/>
          </a:p>
          <a:p>
            <a:endParaRPr lang="en-GB" sz="1200" dirty="0"/>
          </a:p>
        </p:txBody>
      </p:sp>
      <p:sp>
        <p:nvSpPr>
          <p:cNvPr id="4" name="TextBox 3">
            <a:extLst>
              <a:ext uri="{FF2B5EF4-FFF2-40B4-BE49-F238E27FC236}">
                <a16:creationId xmlns:a16="http://schemas.microsoft.com/office/drawing/2014/main" id="{7569C0E2-63B2-4FDF-95AC-D95D6CDF30FB}"/>
              </a:ext>
            </a:extLst>
          </p:cNvPr>
          <p:cNvSpPr txBox="1"/>
          <p:nvPr/>
        </p:nvSpPr>
        <p:spPr>
          <a:xfrm>
            <a:off x="6096000" y="1495416"/>
            <a:ext cx="7137903" cy="553998"/>
          </a:xfrm>
          <a:prstGeom prst="rect">
            <a:avLst/>
          </a:prstGeom>
          <a:noFill/>
        </p:spPr>
        <p:txBody>
          <a:bodyPr wrap="square" rtlCol="0">
            <a:spAutoFit/>
          </a:bodyPr>
          <a:lstStyle/>
          <a:p>
            <a:r>
              <a:rPr lang="en-GB" altLang="en-US" sz="1200" b="1" dirty="0"/>
              <a:t>Please see Page 3 of the </a:t>
            </a:r>
            <a:r>
              <a:rPr lang="en-GB" altLang="en-US" sz="1200" b="1" dirty="0">
                <a:hlinkClick r:id="rId3"/>
              </a:rPr>
              <a:t>Helping Students in Distress Guide</a:t>
            </a:r>
            <a:r>
              <a:rPr lang="en-GB" altLang="en-US" sz="1200" b="1" dirty="0"/>
              <a:t>. </a:t>
            </a:r>
          </a:p>
          <a:p>
            <a:endParaRPr lang="en-GB" dirty="0"/>
          </a:p>
        </p:txBody>
      </p:sp>
    </p:spTree>
    <p:extLst>
      <p:ext uri="{BB962C8B-B14F-4D97-AF65-F5344CB8AC3E}">
        <p14:creationId xmlns:p14="http://schemas.microsoft.com/office/powerpoint/2010/main" val="2414097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a:xfrm>
            <a:off x="235873" y="6418877"/>
            <a:ext cx="513735" cy="227164"/>
          </a:xfrm>
        </p:spPr>
        <p:txBody>
          <a:bodyPr vert="horz" lIns="0" tIns="0" rIns="0" bIns="0" rtlCol="0" anchor="ctr">
            <a:normAutofit/>
          </a:bodyPr>
          <a:lstStyle/>
          <a:p>
            <a:pPr>
              <a:spcAft>
                <a:spcPts val="600"/>
              </a:spcAft>
            </a:pPr>
            <a:fld id="{D8D877B3-D348-4611-9BDB-C5374591D951}" type="slidenum">
              <a:rPr lang="en-US" smtClean="0"/>
              <a:pPr>
                <a:spcAft>
                  <a:spcPts val="600"/>
                </a:spcAft>
              </a:pPr>
              <a:t>9</a:t>
            </a:fld>
            <a:endParaRPr lang="en-US"/>
          </a:p>
        </p:txBody>
      </p:sp>
      <p:pic>
        <p:nvPicPr>
          <p:cNvPr id="3" name="Picture Placeholder 2" descr="Teacher smiling and writing on whiteboard">
            <a:extLst>
              <a:ext uri="{FF2B5EF4-FFF2-40B4-BE49-F238E27FC236}">
                <a16:creationId xmlns:a16="http://schemas.microsoft.com/office/drawing/2014/main" id="{10C5E5A1-62E5-43F1-9A41-0B9233F3D362}"/>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14172" r="36135" b="-1"/>
          <a:stretch/>
        </p:blipFill>
        <p:spPr>
          <a:xfrm>
            <a:off x="990600" y="10"/>
            <a:ext cx="5105400" cy="6857990"/>
          </a:xfrm>
          <a:noFill/>
        </p:spPr>
      </p:pic>
      <p:sp>
        <p:nvSpPr>
          <p:cNvPr id="7" name="Title 2">
            <a:extLst>
              <a:ext uri="{FF2B5EF4-FFF2-40B4-BE49-F238E27FC236}">
                <a16:creationId xmlns:a16="http://schemas.microsoft.com/office/drawing/2014/main" id="{1D03A5DE-E9D8-BC4A-AFA9-ADD52CCDE895}"/>
              </a:ext>
            </a:extLst>
          </p:cNvPr>
          <p:cNvSpPr>
            <a:spLocks noGrp="1"/>
          </p:cNvSpPr>
          <p:nvPr>
            <p:ph type="title"/>
          </p:nvPr>
        </p:nvSpPr>
        <p:spPr>
          <a:xfrm>
            <a:off x="6531429" y="664745"/>
            <a:ext cx="5089071" cy="1621619"/>
          </a:xfrm>
        </p:spPr>
        <p:txBody>
          <a:bodyPr vert="horz" lIns="0" tIns="192024" rIns="0" bIns="0" rtlCol="0" anchor="t" anchorCtr="0">
            <a:normAutofit/>
          </a:bodyPr>
          <a:lstStyle/>
          <a:p>
            <a:r>
              <a:rPr lang="en-US" kern="1200" spc="0" baseline="0">
                <a:latin typeface="+mj-lt"/>
                <a:ea typeface="+mj-ea"/>
                <a:cs typeface="+mj-cs"/>
              </a:rPr>
              <a:t>CONFIDENTIALITY</a:t>
            </a:r>
            <a:endParaRPr lang="en-US" kern="1200" spc="0" baseline="0" dirty="0">
              <a:latin typeface="+mj-lt"/>
              <a:ea typeface="+mj-ea"/>
              <a:cs typeface="+mj-cs"/>
            </a:endParaRPr>
          </a:p>
        </p:txBody>
      </p:sp>
      <p:sp>
        <p:nvSpPr>
          <p:cNvPr id="13" name="TextBox 12">
            <a:extLst>
              <a:ext uri="{FF2B5EF4-FFF2-40B4-BE49-F238E27FC236}">
                <a16:creationId xmlns:a16="http://schemas.microsoft.com/office/drawing/2014/main" id="{1508B883-589D-4E46-BFE4-3884BE15A3D1}"/>
              </a:ext>
            </a:extLst>
          </p:cNvPr>
          <p:cNvSpPr txBox="1"/>
          <p:nvPr/>
        </p:nvSpPr>
        <p:spPr>
          <a:xfrm>
            <a:off x="6670624" y="2100474"/>
            <a:ext cx="5089071" cy="4750540"/>
          </a:xfrm>
          <a:prstGeom prst="rect">
            <a:avLst/>
          </a:prstGeom>
        </p:spPr>
        <p:txBody>
          <a:bodyPr vert="horz" lIns="0" tIns="45720" rIns="0" bIns="45720" numCol="3" spcCol="365760" rtlCol="0">
            <a:normAutofit/>
          </a:bodyPr>
          <a:lstStyle/>
          <a:p>
            <a:pPr defTabSz="914318">
              <a:lnSpc>
                <a:spcPct val="110000"/>
              </a:lnSpc>
              <a:spcAft>
                <a:spcPts val="600"/>
              </a:spcAft>
              <a:buClr>
                <a:srgbClr val="002060"/>
              </a:buClr>
            </a:pPr>
            <a:r>
              <a:rPr lang="en-US" sz="1200" dirty="0"/>
              <a:t>Treat personal information about students with discretion, following the University’s </a:t>
            </a:r>
            <a:r>
              <a:rPr lang="en-US" sz="1200" dirty="0" err="1"/>
              <a:t>GDPR</a:t>
            </a:r>
            <a:r>
              <a:rPr lang="en-US" sz="1200" dirty="0"/>
              <a:t> policy where appropriate. </a:t>
            </a:r>
          </a:p>
          <a:p>
            <a:pPr defTabSz="914318">
              <a:lnSpc>
                <a:spcPct val="110000"/>
              </a:lnSpc>
              <a:spcAft>
                <a:spcPts val="600"/>
              </a:spcAft>
              <a:buClr>
                <a:srgbClr val="002060"/>
              </a:buClr>
            </a:pPr>
            <a:endParaRPr lang="en-US" sz="1200" dirty="0"/>
          </a:p>
          <a:p>
            <a:pPr defTabSz="914318">
              <a:lnSpc>
                <a:spcPct val="110000"/>
              </a:lnSpc>
              <a:spcAft>
                <a:spcPts val="600"/>
              </a:spcAft>
              <a:buClr>
                <a:srgbClr val="002060"/>
              </a:buClr>
            </a:pPr>
            <a:endParaRPr lang="en-US" sz="1200" dirty="0"/>
          </a:p>
          <a:p>
            <a:pPr defTabSz="914318">
              <a:lnSpc>
                <a:spcPct val="110000"/>
              </a:lnSpc>
              <a:spcAft>
                <a:spcPts val="600"/>
              </a:spcAft>
              <a:buClr>
                <a:srgbClr val="002060"/>
              </a:buClr>
            </a:pPr>
            <a:endParaRPr lang="en-US" sz="1200" dirty="0"/>
          </a:p>
          <a:p>
            <a:pPr defTabSz="914318">
              <a:lnSpc>
                <a:spcPct val="110000"/>
              </a:lnSpc>
              <a:spcAft>
                <a:spcPts val="600"/>
              </a:spcAft>
              <a:buClr>
                <a:srgbClr val="002060"/>
              </a:buClr>
            </a:pPr>
            <a:endParaRPr lang="en-US" sz="1200" dirty="0"/>
          </a:p>
          <a:p>
            <a:pPr defTabSz="914318">
              <a:lnSpc>
                <a:spcPct val="110000"/>
              </a:lnSpc>
              <a:spcAft>
                <a:spcPts val="600"/>
              </a:spcAft>
              <a:buClr>
                <a:srgbClr val="002060"/>
              </a:buClr>
            </a:pPr>
            <a:r>
              <a:rPr lang="en-US" sz="1200" dirty="0"/>
              <a:t>Do not promise absolute confidentiality; advise the student that you may have to consult a colleague or other services. </a:t>
            </a:r>
          </a:p>
          <a:p>
            <a:pPr defTabSz="914318">
              <a:lnSpc>
                <a:spcPct val="110000"/>
              </a:lnSpc>
              <a:spcAft>
                <a:spcPts val="600"/>
              </a:spcAft>
              <a:buClr>
                <a:srgbClr val="002060"/>
              </a:buClr>
            </a:pPr>
            <a:endParaRPr lang="en-US" sz="1200" dirty="0"/>
          </a:p>
          <a:p>
            <a:pPr defTabSz="914318">
              <a:lnSpc>
                <a:spcPct val="110000"/>
              </a:lnSpc>
              <a:spcAft>
                <a:spcPts val="600"/>
              </a:spcAft>
              <a:buClr>
                <a:srgbClr val="002060"/>
              </a:buClr>
            </a:pPr>
            <a:endParaRPr lang="en-US" sz="1200" dirty="0"/>
          </a:p>
          <a:p>
            <a:pPr defTabSz="914318">
              <a:lnSpc>
                <a:spcPct val="110000"/>
              </a:lnSpc>
              <a:spcAft>
                <a:spcPts val="600"/>
              </a:spcAft>
              <a:buClr>
                <a:srgbClr val="002060"/>
              </a:buClr>
            </a:pPr>
            <a:r>
              <a:rPr lang="en-US" sz="1200" dirty="0"/>
              <a:t>Do not disclose personal information about a student to anyone outside of the University, including parents, without the student’s explicit consent. If parents wish to contact a student, you can offer to forward a communication or tell the student they have been in touch.</a:t>
            </a:r>
          </a:p>
          <a:p>
            <a:pPr defTabSz="914318">
              <a:lnSpc>
                <a:spcPct val="110000"/>
              </a:lnSpc>
              <a:spcAft>
                <a:spcPts val="600"/>
              </a:spcAft>
              <a:buClr>
                <a:srgbClr val="002060"/>
              </a:buClr>
            </a:pPr>
            <a:endParaRPr lang="en-US" sz="1200" dirty="0"/>
          </a:p>
          <a:p>
            <a:pPr defTabSz="914318">
              <a:lnSpc>
                <a:spcPct val="110000"/>
              </a:lnSpc>
              <a:spcAft>
                <a:spcPts val="600"/>
              </a:spcAft>
              <a:buClr>
                <a:srgbClr val="002060"/>
              </a:buClr>
            </a:pPr>
            <a:endParaRPr lang="en-US" sz="1200" dirty="0"/>
          </a:p>
          <a:p>
            <a:pPr defTabSz="914318">
              <a:lnSpc>
                <a:spcPct val="110000"/>
              </a:lnSpc>
              <a:spcAft>
                <a:spcPts val="600"/>
              </a:spcAft>
              <a:buClr>
                <a:srgbClr val="002060"/>
              </a:buClr>
            </a:pPr>
            <a:endParaRPr lang="en-US" sz="1200" dirty="0"/>
          </a:p>
          <a:p>
            <a:pPr defTabSz="914318">
              <a:lnSpc>
                <a:spcPct val="110000"/>
              </a:lnSpc>
              <a:spcAft>
                <a:spcPts val="600"/>
              </a:spcAft>
              <a:buClr>
                <a:srgbClr val="002060"/>
              </a:buClr>
            </a:pPr>
            <a:endParaRPr lang="en-US" sz="1200" dirty="0"/>
          </a:p>
          <a:p>
            <a:pPr defTabSz="914318">
              <a:lnSpc>
                <a:spcPct val="110000"/>
              </a:lnSpc>
              <a:spcAft>
                <a:spcPts val="600"/>
              </a:spcAft>
              <a:buClr>
                <a:srgbClr val="002060"/>
              </a:buClr>
            </a:pPr>
            <a:endParaRPr lang="en-US" sz="1200" dirty="0"/>
          </a:p>
          <a:p>
            <a:pPr defTabSz="914318">
              <a:lnSpc>
                <a:spcPct val="110000"/>
              </a:lnSpc>
              <a:spcAft>
                <a:spcPts val="600"/>
              </a:spcAft>
              <a:buClr>
                <a:srgbClr val="002060"/>
              </a:buClr>
            </a:pPr>
            <a:r>
              <a:rPr lang="en-US" sz="1200" dirty="0"/>
              <a:t>The Disability and Wellbeing Service offers a confidential consultation service to all staff who may wish to discuss their concerns about students in difficulty or distress.</a:t>
            </a:r>
          </a:p>
        </p:txBody>
      </p:sp>
      <p:sp>
        <p:nvSpPr>
          <p:cNvPr id="2" name="TextBox 1">
            <a:extLst>
              <a:ext uri="{FF2B5EF4-FFF2-40B4-BE49-F238E27FC236}">
                <a16:creationId xmlns:a16="http://schemas.microsoft.com/office/drawing/2014/main" id="{9874D4D8-AB7C-4687-AB9E-F07DC19CEFA3}"/>
              </a:ext>
            </a:extLst>
          </p:cNvPr>
          <p:cNvSpPr txBox="1"/>
          <p:nvPr/>
        </p:nvSpPr>
        <p:spPr>
          <a:xfrm>
            <a:off x="6531429" y="1510406"/>
            <a:ext cx="7137903" cy="553998"/>
          </a:xfrm>
          <a:prstGeom prst="rect">
            <a:avLst/>
          </a:prstGeom>
          <a:noFill/>
        </p:spPr>
        <p:txBody>
          <a:bodyPr wrap="square" rtlCol="0">
            <a:spAutoFit/>
          </a:bodyPr>
          <a:lstStyle/>
          <a:p>
            <a:r>
              <a:rPr lang="en-GB" altLang="en-US" sz="1200" b="1" dirty="0"/>
              <a:t>Please see Page 3 of the </a:t>
            </a:r>
            <a:r>
              <a:rPr lang="en-GB" altLang="en-US" sz="1200" b="1" dirty="0">
                <a:hlinkClick r:id="rId4"/>
              </a:rPr>
              <a:t>Helping Students in Distress Guide</a:t>
            </a:r>
            <a:r>
              <a:rPr lang="en-GB" altLang="en-US" sz="1200" b="1" dirty="0"/>
              <a:t>. </a:t>
            </a:r>
          </a:p>
          <a:p>
            <a:endParaRPr lang="en-GB" dirty="0"/>
          </a:p>
        </p:txBody>
      </p:sp>
    </p:spTree>
    <p:extLst>
      <p:ext uri="{BB962C8B-B14F-4D97-AF65-F5344CB8AC3E}">
        <p14:creationId xmlns:p14="http://schemas.microsoft.com/office/powerpoint/2010/main" val="3958672999"/>
      </p:ext>
    </p:extLst>
  </p:cSld>
  <p:clrMapOvr>
    <a:masterClrMapping/>
  </p:clrMapOvr>
</p:sld>
</file>

<file path=ppt/theme/theme1.xml><?xml version="1.0" encoding="utf-8"?>
<a:theme xmlns:a="http://schemas.openxmlformats.org/drawingml/2006/main" name="B&amp;D-Powerpoint Template_16x9">
  <a:themeElements>
    <a:clrScheme name="Custom 1">
      <a:dk1>
        <a:srgbClr val="2B2B2B"/>
      </a:dk1>
      <a:lt1>
        <a:srgbClr val="F6F8F8"/>
      </a:lt1>
      <a:dk2>
        <a:srgbClr val="2B2B2B"/>
      </a:dk2>
      <a:lt2>
        <a:srgbClr val="FFFFFF"/>
      </a:lt2>
      <a:accent1>
        <a:srgbClr val="092140"/>
      </a:accent1>
      <a:accent2>
        <a:srgbClr val="092140"/>
      </a:accent2>
      <a:accent3>
        <a:srgbClr val="092140"/>
      </a:accent3>
      <a:accent4>
        <a:srgbClr val="092140"/>
      </a:accent4>
      <a:accent5>
        <a:srgbClr val="092140"/>
      </a:accent5>
      <a:accent6>
        <a:srgbClr val="092140"/>
      </a:accent6>
      <a:hlink>
        <a:srgbClr val="092140"/>
      </a:hlink>
      <a:folHlink>
        <a:srgbClr val="09214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3397</Words>
  <Application>Microsoft Office PowerPoint</Application>
  <PresentationFormat>Widescreen</PresentationFormat>
  <Paragraphs>410</Paragraphs>
  <Slides>18</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Black</vt:lpstr>
      <vt:lpstr>Calibri</vt:lpstr>
      <vt:lpstr>Helvetica</vt:lpstr>
      <vt:lpstr>Montserrat</vt:lpstr>
      <vt:lpstr>Montserrat Medium</vt:lpstr>
      <vt:lpstr>Wingdings</vt:lpstr>
      <vt:lpstr>B&amp;D-Powerpoint Template_16x9</vt:lpstr>
      <vt:lpstr>PowerPoint Presentation</vt:lpstr>
      <vt:lpstr>SESSION AIMS AND LEARNING OUTCOMES</vt:lpstr>
      <vt:lpstr>STUDENT MENTAL HEALTH</vt:lpstr>
      <vt:lpstr> STATISTICS</vt:lpstr>
      <vt:lpstr>STUDENT POPULATION</vt:lpstr>
      <vt:lpstr>THE MENTAL HEALTH CONTINUUM</vt:lpstr>
      <vt:lpstr>IMPACT ON STUDIES &amp; ACADEMIC  PERFORMANCE</vt:lpstr>
      <vt:lpstr>ROLES, RESPONSIBILITIES AND LEGISLATION</vt:lpstr>
      <vt:lpstr>CONFIDENTIALITY</vt:lpstr>
      <vt:lpstr>SIGNS AND SYMPTOMS</vt:lpstr>
      <vt:lpstr>OFFERING SUPPORT: NON-URGENT SITUATIONS</vt:lpstr>
      <vt:lpstr>OFFERING SUPPORT: URGENT SITUATIONS</vt:lpstr>
      <vt:lpstr>SUPPORT FOR STUDENTS</vt:lpstr>
      <vt:lpstr>SUPPORT FOR STAFF</vt:lpstr>
      <vt:lpstr>FURTHER TRAINING OPPORTUNITIES</vt:lpstr>
      <vt:lpstr>CONTACT US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Carla Rhodes</dc:creator>
  <cp:lastModifiedBy>Carla Rhodes</cp:lastModifiedBy>
  <cp:revision>21</cp:revision>
  <dcterms:created xsi:type="dcterms:W3CDTF">2020-08-13T13:16:19Z</dcterms:created>
  <dcterms:modified xsi:type="dcterms:W3CDTF">2020-09-11T09:56:33Z</dcterms:modified>
</cp:coreProperties>
</file>