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98" r:id="rId5"/>
  </p:sldMasterIdLst>
  <p:notesMasterIdLst>
    <p:notesMasterId r:id="rId30"/>
  </p:notesMasterIdLst>
  <p:handoutMasterIdLst>
    <p:handoutMasterId r:id="rId31"/>
  </p:handoutMasterIdLst>
  <p:sldIdLst>
    <p:sldId id="258" r:id="rId6"/>
    <p:sldId id="454" r:id="rId7"/>
    <p:sldId id="309" r:id="rId8"/>
    <p:sldId id="450" r:id="rId9"/>
    <p:sldId id="451" r:id="rId10"/>
    <p:sldId id="443" r:id="rId11"/>
    <p:sldId id="448" r:id="rId12"/>
    <p:sldId id="453" r:id="rId13"/>
    <p:sldId id="455" r:id="rId14"/>
    <p:sldId id="265" r:id="rId15"/>
    <p:sldId id="315" r:id="rId16"/>
    <p:sldId id="314" r:id="rId17"/>
    <p:sldId id="442" r:id="rId18"/>
    <p:sldId id="447" r:id="rId19"/>
    <p:sldId id="257" r:id="rId20"/>
    <p:sldId id="441" r:id="rId21"/>
    <p:sldId id="379" r:id="rId22"/>
    <p:sldId id="432" r:id="rId23"/>
    <p:sldId id="437" r:id="rId24"/>
    <p:sldId id="435" r:id="rId25"/>
    <p:sldId id="438" r:id="rId26"/>
    <p:sldId id="439" r:id="rId27"/>
    <p:sldId id="440" r:id="rId28"/>
    <p:sldId id="446" r:id="rId29"/>
  </p:sldIdLst>
  <p:sldSz cx="12192000" cy="6858000"/>
  <p:notesSz cx="6858000" cy="9144000"/>
  <p:embeddedFontLst>
    <p:embeddedFont>
      <p:font typeface="Arial Black" panose="020B0A04020102020204" pitchFamily="34" charset="0"/>
      <p:bold r:id="rId32"/>
    </p:embeddedFont>
    <p:embeddedFont>
      <p:font typeface="Avenir Next LT Pro" panose="020B0604020202020204" charset="0"/>
      <p:regular r:id="rId33"/>
      <p:bold r:id="rId34"/>
      <p:italic r:id="rId35"/>
      <p:boldItalic r:id="rId36"/>
    </p:embeddedFont>
    <p:embeddedFont>
      <p:font typeface="Speak Pro" panose="020B0604020202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50AAE-6708-41B1-9ABA-98A1028D3088}" v="745" dt="2026-05-20T12:31:47.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ompton-Daw" userId="337e6a50-4739-4edf-9646-680002bd6b3b" providerId="ADAL" clId="{71893109-4256-4E93-B1A0-25603862F262}"/>
    <pc:docChg chg="undo custSel modSld">
      <pc:chgData name="Emma Compton-Daw" userId="337e6a50-4739-4edf-9646-680002bd6b3b" providerId="ADAL" clId="{71893109-4256-4E93-B1A0-25603862F262}" dt="2026-05-05T16:46:07.887" v="659" actId="207"/>
      <pc:docMkLst>
        <pc:docMk/>
      </pc:docMkLst>
      <pc:sldChg chg="addSp delSp modSp mod modAnim">
        <pc:chgData name="Emma Compton-Daw" userId="337e6a50-4739-4edf-9646-680002bd6b3b" providerId="ADAL" clId="{71893109-4256-4E93-B1A0-25603862F262}" dt="2026-05-05T16:42:44.189" v="613"/>
        <pc:sldMkLst>
          <pc:docMk/>
          <pc:sldMk cId="2273168359" sldId="257"/>
        </pc:sldMkLst>
        <pc:spChg chg="mod">
          <ac:chgData name="Emma Compton-Daw" userId="337e6a50-4739-4edf-9646-680002bd6b3b" providerId="ADAL" clId="{71893109-4256-4E93-B1A0-25603862F262}" dt="2026-05-05T16:38:09.672" v="572" actId="6549"/>
          <ac:spMkLst>
            <pc:docMk/>
            <pc:sldMk cId="2273168359" sldId="257"/>
            <ac:spMk id="2" creationId="{5DB71519-193E-4F5D-B134-A7A1ED22438A}"/>
          </ac:spMkLst>
        </pc:spChg>
        <pc:spChg chg="mod">
          <ac:chgData name="Emma Compton-Daw" userId="337e6a50-4739-4edf-9646-680002bd6b3b" providerId="ADAL" clId="{71893109-4256-4E93-B1A0-25603862F262}" dt="2026-05-05T16:39:30.447" v="589" actId="1076"/>
          <ac:spMkLst>
            <pc:docMk/>
            <pc:sldMk cId="2273168359" sldId="257"/>
            <ac:spMk id="7" creationId="{75F7BBDA-0E19-4480-A125-AC5FBCBF891E}"/>
          </ac:spMkLst>
        </pc:spChg>
        <pc:spChg chg="add mod">
          <ac:chgData name="Emma Compton-Daw" userId="337e6a50-4739-4edf-9646-680002bd6b3b" providerId="ADAL" clId="{71893109-4256-4E93-B1A0-25603862F262}" dt="2026-05-05T16:42:17.032" v="611" actId="20577"/>
          <ac:spMkLst>
            <pc:docMk/>
            <pc:sldMk cId="2273168359" sldId="257"/>
            <ac:spMk id="8" creationId="{41242844-E44F-E399-C16E-FE763C88EDF6}"/>
          </ac:spMkLst>
        </pc:spChg>
        <pc:graphicFrameChg chg="add mod modGraphic">
          <ac:chgData name="Emma Compton-Daw" userId="337e6a50-4739-4edf-9646-680002bd6b3b" providerId="ADAL" clId="{71893109-4256-4E93-B1A0-25603862F262}" dt="2026-05-05T16:42:03.271" v="608" actId="1076"/>
          <ac:graphicFrameMkLst>
            <pc:docMk/>
            <pc:sldMk cId="2273168359" sldId="257"/>
            <ac:graphicFrameMk id="6" creationId="{2232F94C-5BB9-2C0D-3A35-25894FDE3CDD}"/>
          </ac:graphicFrameMkLst>
        </pc:graphicFrameChg>
      </pc:sldChg>
      <pc:sldChg chg="addSp delSp modSp mod">
        <pc:chgData name="Emma Compton-Daw" userId="337e6a50-4739-4edf-9646-680002bd6b3b" providerId="ADAL" clId="{71893109-4256-4E93-B1A0-25603862F262}" dt="2026-05-05T16:40:24.386" v="596" actId="1076"/>
        <pc:sldMkLst>
          <pc:docMk/>
          <pc:sldMk cId="1069378133" sldId="379"/>
        </pc:sldMkLst>
        <pc:spChg chg="add mod">
          <ac:chgData name="Emma Compton-Daw" userId="337e6a50-4739-4edf-9646-680002bd6b3b" providerId="ADAL" clId="{71893109-4256-4E93-B1A0-25603862F262}" dt="2026-05-05T16:22:49.707" v="68" actId="20577"/>
          <ac:spMkLst>
            <pc:docMk/>
            <pc:sldMk cId="1069378133" sldId="379"/>
            <ac:spMk id="7" creationId="{D4E761AE-D7A4-B463-BF30-376B935066D5}"/>
          </ac:spMkLst>
        </pc:spChg>
        <pc:spChg chg="mod">
          <ac:chgData name="Emma Compton-Daw" userId="337e6a50-4739-4edf-9646-680002bd6b3b" providerId="ADAL" clId="{71893109-4256-4E93-B1A0-25603862F262}" dt="2026-05-05T16:40:24.386" v="596" actId="1076"/>
          <ac:spMkLst>
            <pc:docMk/>
            <pc:sldMk cId="1069378133" sldId="379"/>
            <ac:spMk id="14" creationId="{BD7FE281-4465-47C0-875E-659915576FFF}"/>
          </ac:spMkLst>
        </pc:spChg>
        <pc:grpChg chg="mod">
          <ac:chgData name="Emma Compton-Daw" userId="337e6a50-4739-4edf-9646-680002bd6b3b" providerId="ADAL" clId="{71893109-4256-4E93-B1A0-25603862F262}" dt="2026-05-05T16:21:33.462" v="27" actId="14100"/>
          <ac:grpSpMkLst>
            <pc:docMk/>
            <pc:sldMk cId="1069378133" sldId="379"/>
            <ac:grpSpMk id="3" creationId="{FC78C68B-C758-4E1E-B5F5-EC9DCFD5DD15}"/>
          </ac:grpSpMkLst>
        </pc:grpChg>
        <pc:picChg chg="add mod ord modCrop">
          <ac:chgData name="Emma Compton-Daw" userId="337e6a50-4739-4edf-9646-680002bd6b3b" providerId="ADAL" clId="{71893109-4256-4E93-B1A0-25603862F262}" dt="2026-05-05T16:21:25.938" v="26" actId="167"/>
          <ac:picMkLst>
            <pc:docMk/>
            <pc:sldMk cId="1069378133" sldId="379"/>
            <ac:picMk id="6" creationId="{24A4F781-8B26-E1BA-E4A7-7EAF0B192BD9}"/>
          </ac:picMkLst>
        </pc:picChg>
      </pc:sldChg>
      <pc:sldChg chg="addSp delSp modSp mod">
        <pc:chgData name="Emma Compton-Daw" userId="337e6a50-4739-4edf-9646-680002bd6b3b" providerId="ADAL" clId="{71893109-4256-4E93-B1A0-25603862F262}" dt="2026-05-05T16:40:42.503" v="597"/>
        <pc:sldMkLst>
          <pc:docMk/>
          <pc:sldMk cId="200031709" sldId="432"/>
        </pc:sldMkLst>
        <pc:spChg chg="add mod">
          <ac:chgData name="Emma Compton-Daw" userId="337e6a50-4739-4edf-9646-680002bd6b3b" providerId="ADAL" clId="{71893109-4256-4E93-B1A0-25603862F262}" dt="2026-05-05T16:23:06.111" v="71" actId="14100"/>
          <ac:spMkLst>
            <pc:docMk/>
            <pc:sldMk cId="200031709" sldId="432"/>
            <ac:spMk id="5" creationId="{D6E65929-71B6-BEDC-B70B-DAA1D0406105}"/>
          </ac:spMkLst>
        </pc:spChg>
        <pc:spChg chg="mod">
          <ac:chgData name="Emma Compton-Daw" userId="337e6a50-4739-4edf-9646-680002bd6b3b" providerId="ADAL" clId="{71893109-4256-4E93-B1A0-25603862F262}" dt="2026-05-05T16:40:42.503" v="597"/>
          <ac:spMkLst>
            <pc:docMk/>
            <pc:sldMk cId="200031709" sldId="432"/>
            <ac:spMk id="8" creationId="{04E773EF-A9D0-4A0B-9324-3EAE754D822D}"/>
          </ac:spMkLst>
        </pc:spChg>
        <pc:graphicFrameChg chg="mod modGraphic">
          <ac:chgData name="Emma Compton-Daw" userId="337e6a50-4739-4edf-9646-680002bd6b3b" providerId="ADAL" clId="{71893109-4256-4E93-B1A0-25603862F262}" dt="2026-05-05T16:25:11.371" v="126" actId="20577"/>
          <ac:graphicFrameMkLst>
            <pc:docMk/>
            <pc:sldMk cId="200031709" sldId="432"/>
            <ac:graphicFrameMk id="4" creationId="{7EB80BAE-066F-46A2-B119-F9F816B89AC1}"/>
          </ac:graphicFrameMkLst>
        </pc:graphicFrameChg>
      </pc:sldChg>
      <pc:sldChg chg="addSp delSp modSp mod delAnim modAnim">
        <pc:chgData name="Emma Compton-Daw" userId="337e6a50-4739-4edf-9646-680002bd6b3b" providerId="ADAL" clId="{71893109-4256-4E93-B1A0-25603862F262}" dt="2026-05-05T16:46:07.887" v="659" actId="207"/>
        <pc:sldMkLst>
          <pc:docMk/>
          <pc:sldMk cId="2367623068" sldId="435"/>
        </pc:sldMkLst>
        <pc:spChg chg="add mod">
          <ac:chgData name="Emma Compton-Daw" userId="337e6a50-4739-4edf-9646-680002bd6b3b" providerId="ADAL" clId="{71893109-4256-4E93-B1A0-25603862F262}" dt="2026-05-05T16:29:01.435" v="165"/>
          <ac:spMkLst>
            <pc:docMk/>
            <pc:sldMk cId="2367623068" sldId="435"/>
            <ac:spMk id="3" creationId="{27990601-7B7C-03B6-6280-12C81E21D27F}"/>
          </ac:spMkLst>
        </pc:spChg>
        <pc:spChg chg="mod">
          <ac:chgData name="Emma Compton-Daw" userId="337e6a50-4739-4edf-9646-680002bd6b3b" providerId="ADAL" clId="{71893109-4256-4E93-B1A0-25603862F262}" dt="2026-05-05T16:41:07.116" v="599"/>
          <ac:spMkLst>
            <pc:docMk/>
            <pc:sldMk cId="2367623068" sldId="435"/>
            <ac:spMk id="8" creationId="{04E773EF-A9D0-4A0B-9324-3EAE754D822D}"/>
          </ac:spMkLst>
        </pc:spChg>
        <pc:spChg chg="add mod">
          <ac:chgData name="Emma Compton-Daw" userId="337e6a50-4739-4edf-9646-680002bd6b3b" providerId="ADAL" clId="{71893109-4256-4E93-B1A0-25603862F262}" dt="2026-05-05T16:31:50.279" v="298"/>
          <ac:spMkLst>
            <pc:docMk/>
            <pc:sldMk cId="2367623068" sldId="435"/>
            <ac:spMk id="9" creationId="{747A9948-171F-9346-BACA-51FFA6BF14AE}"/>
          </ac:spMkLst>
        </pc:spChg>
        <pc:spChg chg="add mod">
          <ac:chgData name="Emma Compton-Daw" userId="337e6a50-4739-4edf-9646-680002bd6b3b" providerId="ADAL" clId="{71893109-4256-4E93-B1A0-25603862F262}" dt="2026-05-05T16:32:24.071" v="329" actId="20577"/>
          <ac:spMkLst>
            <pc:docMk/>
            <pc:sldMk cId="2367623068" sldId="435"/>
            <ac:spMk id="11" creationId="{3E0C18A8-D58B-39C0-652D-11E484D08521}"/>
          </ac:spMkLst>
        </pc:spChg>
        <pc:spChg chg="mod">
          <ac:chgData name="Emma Compton-Daw" userId="337e6a50-4739-4edf-9646-680002bd6b3b" providerId="ADAL" clId="{71893109-4256-4E93-B1A0-25603862F262}" dt="2026-05-05T16:32:36.880" v="335"/>
          <ac:spMkLst>
            <pc:docMk/>
            <pc:sldMk cId="2367623068" sldId="435"/>
            <ac:spMk id="13" creationId="{562CA339-FB2B-097B-791D-59F3A0A813D8}"/>
          </ac:spMkLst>
        </pc:spChg>
        <pc:spChg chg="mod">
          <ac:chgData name="Emma Compton-Daw" userId="337e6a50-4739-4edf-9646-680002bd6b3b" providerId="ADAL" clId="{71893109-4256-4E93-B1A0-25603862F262}" dt="2026-05-05T16:46:02.549" v="658" actId="207"/>
          <ac:spMkLst>
            <pc:docMk/>
            <pc:sldMk cId="2367623068" sldId="435"/>
            <ac:spMk id="14" creationId="{1739CC0F-3218-B51E-9F4B-F09A58C37E40}"/>
          </ac:spMkLst>
        </pc:spChg>
        <pc:spChg chg="mod">
          <ac:chgData name="Emma Compton-Daw" userId="337e6a50-4739-4edf-9646-680002bd6b3b" providerId="ADAL" clId="{71893109-4256-4E93-B1A0-25603862F262}" dt="2026-05-05T16:46:02.549" v="658" actId="207"/>
          <ac:spMkLst>
            <pc:docMk/>
            <pc:sldMk cId="2367623068" sldId="435"/>
            <ac:spMk id="16" creationId="{2CF96B59-4DE1-3C8E-4320-CD91B6DB85A0}"/>
          </ac:spMkLst>
        </pc:spChg>
        <pc:spChg chg="mod">
          <ac:chgData name="Emma Compton-Daw" userId="337e6a50-4739-4edf-9646-680002bd6b3b" providerId="ADAL" clId="{71893109-4256-4E93-B1A0-25603862F262}" dt="2026-05-05T16:46:07.887" v="659" actId="207"/>
          <ac:spMkLst>
            <pc:docMk/>
            <pc:sldMk cId="2367623068" sldId="435"/>
            <ac:spMk id="17" creationId="{9DD614E7-3C68-BCA5-35E7-EC70B137A791}"/>
          </ac:spMkLst>
        </pc:spChg>
        <pc:spChg chg="add mod">
          <ac:chgData name="Emma Compton-Daw" userId="337e6a50-4739-4edf-9646-680002bd6b3b" providerId="ADAL" clId="{71893109-4256-4E93-B1A0-25603862F262}" dt="2026-05-05T16:44:47.965" v="644" actId="164"/>
          <ac:spMkLst>
            <pc:docMk/>
            <pc:sldMk cId="2367623068" sldId="435"/>
            <ac:spMk id="21" creationId="{F50C0469-8166-6BA5-2619-C1075079C0C5}"/>
          </ac:spMkLst>
        </pc:spChg>
        <pc:spChg chg="add mod">
          <ac:chgData name="Emma Compton-Daw" userId="337e6a50-4739-4edf-9646-680002bd6b3b" providerId="ADAL" clId="{71893109-4256-4E93-B1A0-25603862F262}" dt="2026-05-05T16:35:19.519" v="510"/>
          <ac:spMkLst>
            <pc:docMk/>
            <pc:sldMk cId="2367623068" sldId="435"/>
            <ac:spMk id="22" creationId="{EF38568F-F7D8-3238-3FF2-C89341A22731}"/>
          </ac:spMkLst>
        </pc:spChg>
        <pc:grpChg chg="add mod">
          <ac:chgData name="Emma Compton-Daw" userId="337e6a50-4739-4edf-9646-680002bd6b3b" providerId="ADAL" clId="{71893109-4256-4E93-B1A0-25603862F262}" dt="2026-05-05T16:44:47.965" v="644" actId="164"/>
          <ac:grpSpMkLst>
            <pc:docMk/>
            <pc:sldMk cId="2367623068" sldId="435"/>
            <ac:grpSpMk id="7" creationId="{A40C760B-F8AA-7098-E0E3-A0781C20166F}"/>
          </ac:grpSpMkLst>
        </pc:grpChg>
        <pc:grpChg chg="add mod">
          <ac:chgData name="Emma Compton-Daw" userId="337e6a50-4739-4edf-9646-680002bd6b3b" providerId="ADAL" clId="{71893109-4256-4E93-B1A0-25603862F262}" dt="2026-05-05T16:44:47.965" v="644" actId="164"/>
          <ac:grpSpMkLst>
            <pc:docMk/>
            <pc:sldMk cId="2367623068" sldId="435"/>
            <ac:grpSpMk id="12" creationId="{257D1158-F024-C904-5CA8-5FC2EA02670D}"/>
          </ac:grpSpMkLst>
        </pc:grpChg>
        <pc:grpChg chg="add mod">
          <ac:chgData name="Emma Compton-Daw" userId="337e6a50-4739-4edf-9646-680002bd6b3b" providerId="ADAL" clId="{71893109-4256-4E93-B1A0-25603862F262}" dt="2026-05-05T16:44:47.965" v="644" actId="164"/>
          <ac:grpSpMkLst>
            <pc:docMk/>
            <pc:sldMk cId="2367623068" sldId="435"/>
            <ac:grpSpMk id="15" creationId="{AD22F59E-68B3-0933-3385-32AB0ECBE5F0}"/>
          </ac:grpSpMkLst>
        </pc:grpChg>
        <pc:grpChg chg="add mod">
          <ac:chgData name="Emma Compton-Daw" userId="337e6a50-4739-4edf-9646-680002bd6b3b" providerId="ADAL" clId="{71893109-4256-4E93-B1A0-25603862F262}" dt="2026-05-05T16:44:47.965" v="644" actId="164"/>
          <ac:grpSpMkLst>
            <pc:docMk/>
            <pc:sldMk cId="2367623068" sldId="435"/>
            <ac:grpSpMk id="23" creationId="{603801A4-8A18-F087-250C-4EA5F8815169}"/>
          </ac:grpSpMkLst>
        </pc:grpChg>
        <pc:graphicFrameChg chg="mod modGraphic">
          <ac:chgData name="Emma Compton-Daw" userId="337e6a50-4739-4edf-9646-680002bd6b3b" providerId="ADAL" clId="{71893109-4256-4E93-B1A0-25603862F262}" dt="2026-05-05T16:33:25.303" v="364" actId="20577"/>
          <ac:graphicFrameMkLst>
            <pc:docMk/>
            <pc:sldMk cId="2367623068" sldId="435"/>
            <ac:graphicFrameMk id="5" creationId="{C06A0C1F-0657-4BAD-B47C-7E7E54E691C5}"/>
          </ac:graphicFrameMkLst>
        </pc:graphicFrameChg>
      </pc:sldChg>
      <pc:sldChg chg="addSp delSp modSp mod modAnim">
        <pc:chgData name="Emma Compton-Daw" userId="337e6a50-4739-4edf-9646-680002bd6b3b" providerId="ADAL" clId="{71893109-4256-4E93-B1A0-25603862F262}" dt="2026-05-05T16:44:13.677" v="643"/>
        <pc:sldMkLst>
          <pc:docMk/>
          <pc:sldMk cId="1104406163" sldId="437"/>
        </pc:sldMkLst>
        <pc:spChg chg="add mod ord">
          <ac:chgData name="Emma Compton-Daw" userId="337e6a50-4739-4edf-9646-680002bd6b3b" providerId="ADAL" clId="{71893109-4256-4E93-B1A0-25603862F262}" dt="2026-05-05T16:28:53.834" v="164" actId="167"/>
          <ac:spMkLst>
            <pc:docMk/>
            <pc:sldMk cId="1104406163" sldId="437"/>
            <ac:spMk id="3" creationId="{950BAB41-63D4-C5AF-66DA-6619EF940034}"/>
          </ac:spMkLst>
        </pc:spChg>
        <pc:spChg chg="add mod">
          <ac:chgData name="Emma Compton-Daw" userId="337e6a50-4739-4edf-9646-680002bd6b3b" providerId="ADAL" clId="{71893109-4256-4E93-B1A0-25603862F262}" dt="2026-05-05T16:27:00.061" v="143" actId="1076"/>
          <ac:spMkLst>
            <pc:docMk/>
            <pc:sldMk cId="1104406163" sldId="437"/>
            <ac:spMk id="5" creationId="{E2761E15-ADAA-7E64-CF2B-D05C9904B133}"/>
          </ac:spMkLst>
        </pc:spChg>
        <pc:spChg chg="mod">
          <ac:chgData name="Emma Compton-Daw" userId="337e6a50-4739-4edf-9646-680002bd6b3b" providerId="ADAL" clId="{71893109-4256-4E93-B1A0-25603862F262}" dt="2026-05-05T16:40:56.304" v="598"/>
          <ac:spMkLst>
            <pc:docMk/>
            <pc:sldMk cId="1104406163" sldId="437"/>
            <ac:spMk id="8" creationId="{04E773EF-A9D0-4A0B-9324-3EAE754D822D}"/>
          </ac:spMkLst>
        </pc:spChg>
        <pc:spChg chg="mod">
          <ac:chgData name="Emma Compton-Daw" userId="337e6a50-4739-4edf-9646-680002bd6b3b" providerId="ADAL" clId="{71893109-4256-4E93-B1A0-25603862F262}" dt="2026-05-05T16:25:58.582" v="132" actId="1076"/>
          <ac:spMkLst>
            <pc:docMk/>
            <pc:sldMk cId="1104406163" sldId="437"/>
            <ac:spMk id="9" creationId="{968422A6-69E9-4530-9556-306BCA590AB3}"/>
          </ac:spMkLst>
        </pc:spChg>
        <pc:spChg chg="mod">
          <ac:chgData name="Emma Compton-Daw" userId="337e6a50-4739-4edf-9646-680002bd6b3b" providerId="ADAL" clId="{71893109-4256-4E93-B1A0-25603862F262}" dt="2026-05-05T16:27:11.786" v="159" actId="1076"/>
          <ac:spMkLst>
            <pc:docMk/>
            <pc:sldMk cId="1104406163" sldId="437"/>
            <ac:spMk id="15" creationId="{3647DB23-A856-45D5-A4D5-7FAD03095E5F}"/>
          </ac:spMkLst>
        </pc:spChg>
      </pc:sldChg>
      <pc:sldChg chg="addSp delSp modSp mod">
        <pc:chgData name="Emma Compton-Daw" userId="337e6a50-4739-4edf-9646-680002bd6b3b" providerId="ADAL" clId="{71893109-4256-4E93-B1A0-25603862F262}" dt="2026-05-05T16:36:50.380" v="536" actId="20577"/>
        <pc:sldMkLst>
          <pc:docMk/>
          <pc:sldMk cId="1107352280" sldId="438"/>
        </pc:sldMkLst>
        <pc:spChg chg="add mod">
          <ac:chgData name="Emma Compton-Daw" userId="337e6a50-4739-4edf-9646-680002bd6b3b" providerId="ADAL" clId="{71893109-4256-4E93-B1A0-25603862F262}" dt="2026-05-05T16:36:07.243" v="517"/>
          <ac:spMkLst>
            <pc:docMk/>
            <pc:sldMk cId="1107352280" sldId="438"/>
            <ac:spMk id="3" creationId="{7500C1B7-04C5-126F-65FB-FA9840589965}"/>
          </ac:spMkLst>
        </pc:spChg>
        <pc:spChg chg="mod">
          <ac:chgData name="Emma Compton-Daw" userId="337e6a50-4739-4edf-9646-680002bd6b3b" providerId="ADAL" clId="{71893109-4256-4E93-B1A0-25603862F262}" dt="2026-05-05T16:36:50.380" v="536" actId="20577"/>
          <ac:spMkLst>
            <pc:docMk/>
            <pc:sldMk cId="1107352280" sldId="438"/>
            <ac:spMk id="10" creationId="{6D3CD1BF-5E47-41AE-8893-76C8585C7C8C}"/>
          </ac:spMkLst>
        </pc:spChg>
        <pc:graphicFrameChg chg="mod">
          <ac:chgData name="Emma Compton-Daw" userId="337e6a50-4739-4edf-9646-680002bd6b3b" providerId="ADAL" clId="{71893109-4256-4E93-B1A0-25603862F262}" dt="2026-05-05T16:36:16.804" v="518" actId="113"/>
          <ac:graphicFrameMkLst>
            <pc:docMk/>
            <pc:sldMk cId="1107352280" sldId="438"/>
            <ac:graphicFrameMk id="6" creationId="{39CC118A-CBDF-4607-8DDE-DC60F31A1F1B}"/>
          </ac:graphicFrameMkLst>
        </pc:graphicFrameChg>
      </pc:sldChg>
      <pc:sldChg chg="addSp delSp modSp mod">
        <pc:chgData name="Emma Compton-Daw" userId="337e6a50-4739-4edf-9646-680002bd6b3b" providerId="ADAL" clId="{71893109-4256-4E93-B1A0-25603862F262}" dt="2026-05-05T16:37:13.561" v="539"/>
        <pc:sldMkLst>
          <pc:docMk/>
          <pc:sldMk cId="1597191786" sldId="439"/>
        </pc:sldMkLst>
        <pc:spChg chg="add mod">
          <ac:chgData name="Emma Compton-Daw" userId="337e6a50-4739-4edf-9646-680002bd6b3b" providerId="ADAL" clId="{71893109-4256-4E93-B1A0-25603862F262}" dt="2026-05-05T16:37:13.561" v="539"/>
          <ac:spMkLst>
            <pc:docMk/>
            <pc:sldMk cId="1597191786" sldId="439"/>
            <ac:spMk id="4" creationId="{37D61C7C-35FA-C0FD-2B2D-4F0D3864AABC}"/>
          </ac:spMkLst>
        </pc:spChg>
      </pc:sldChg>
      <pc:sldChg chg="modSp mod">
        <pc:chgData name="Emma Compton-Daw" userId="337e6a50-4739-4edf-9646-680002bd6b3b" providerId="ADAL" clId="{71893109-4256-4E93-B1A0-25603862F262}" dt="2026-05-05T16:43:56.333" v="641" actId="20577"/>
        <pc:sldMkLst>
          <pc:docMk/>
          <pc:sldMk cId="1266039214" sldId="440"/>
        </pc:sldMkLst>
        <pc:graphicFrameChg chg="modGraphic">
          <ac:chgData name="Emma Compton-Daw" userId="337e6a50-4739-4edf-9646-680002bd6b3b" providerId="ADAL" clId="{71893109-4256-4E93-B1A0-25603862F262}" dt="2026-05-05T16:43:56.333" v="641" actId="20577"/>
          <ac:graphicFrameMkLst>
            <pc:docMk/>
            <pc:sldMk cId="1266039214" sldId="440"/>
            <ac:graphicFrameMk id="5" creationId="{0E060ACE-2216-4D6A-8C63-85466E24DB7A}"/>
          </ac:graphicFrameMkLst>
        </pc:graphicFrameChg>
      </pc:sldChg>
      <pc:sldChg chg="addSp delSp modSp mod">
        <pc:chgData name="Emma Compton-Daw" userId="337e6a50-4739-4edf-9646-680002bd6b3b" providerId="ADAL" clId="{71893109-4256-4E93-B1A0-25603862F262}" dt="2026-05-05T16:20:34.687" v="18" actId="1076"/>
        <pc:sldMkLst>
          <pc:docMk/>
          <pc:sldMk cId="3349971909" sldId="441"/>
        </pc:sldMkLst>
        <pc:picChg chg="add mod">
          <ac:chgData name="Emma Compton-Daw" userId="337e6a50-4739-4edf-9646-680002bd6b3b" providerId="ADAL" clId="{71893109-4256-4E93-B1A0-25603862F262}" dt="2026-05-05T16:20:26.938" v="16" actId="1076"/>
          <ac:picMkLst>
            <pc:docMk/>
            <pc:sldMk cId="3349971909" sldId="441"/>
            <ac:picMk id="5" creationId="{5E5E1FB6-E99D-F8A1-4E1A-3FCBCC13622D}"/>
          </ac:picMkLst>
        </pc:picChg>
        <pc:picChg chg="add mod">
          <ac:chgData name="Emma Compton-Daw" userId="337e6a50-4739-4edf-9646-680002bd6b3b" providerId="ADAL" clId="{71893109-4256-4E93-B1A0-25603862F262}" dt="2026-05-05T16:20:34.687" v="18" actId="1076"/>
          <ac:picMkLst>
            <pc:docMk/>
            <pc:sldMk cId="3349971909" sldId="441"/>
            <ac:picMk id="9" creationId="{7C07E05E-6CCC-CA29-9C66-1EE007683555}"/>
          </ac:picMkLst>
        </pc:picChg>
      </pc:sldChg>
    </pc:docChg>
  </pc:docChgLst>
  <pc:docChgLst>
    <pc:chgData name="Matson Lawrence" userId="f11f4665-e685-4d34-94cb-f282f1b30b94" providerId="ADAL" clId="{F629AD5D-9E72-4532-8828-6CA471CFC1B9}"/>
    <pc:docChg chg="custSel addSld delSld modSld">
      <pc:chgData name="Matson Lawrence" userId="f11f4665-e685-4d34-94cb-f282f1b30b94" providerId="ADAL" clId="{F629AD5D-9E72-4532-8828-6CA471CFC1B9}" dt="2026-05-20T12:31:47.249" v="1470" actId="113"/>
      <pc:docMkLst>
        <pc:docMk/>
      </pc:docMkLst>
      <pc:sldChg chg="modSp mod">
        <pc:chgData name="Matson Lawrence" userId="f11f4665-e685-4d34-94cb-f282f1b30b94" providerId="ADAL" clId="{F629AD5D-9E72-4532-8828-6CA471CFC1B9}" dt="2026-05-15T11:56:42.273" v="698" actId="14100"/>
        <pc:sldMkLst>
          <pc:docMk/>
          <pc:sldMk cId="3013068127" sldId="258"/>
        </pc:sldMkLst>
        <pc:spChg chg="mod">
          <ac:chgData name="Matson Lawrence" userId="f11f4665-e685-4d34-94cb-f282f1b30b94" providerId="ADAL" clId="{F629AD5D-9E72-4532-8828-6CA471CFC1B9}" dt="2026-05-15T11:56:42.273" v="698" actId="14100"/>
          <ac:spMkLst>
            <pc:docMk/>
            <pc:sldMk cId="3013068127" sldId="258"/>
            <ac:spMk id="2" creationId="{379FA173-4917-43E5-B91C-3914C1A8D225}"/>
          </ac:spMkLst>
        </pc:spChg>
      </pc:sldChg>
      <pc:sldChg chg="modSp mod modNotesTx">
        <pc:chgData name="Matson Lawrence" userId="f11f4665-e685-4d34-94cb-f282f1b30b94" providerId="ADAL" clId="{F629AD5D-9E72-4532-8828-6CA471CFC1B9}" dt="2026-05-20T12:09:21.971" v="1223" actId="20577"/>
        <pc:sldMkLst>
          <pc:docMk/>
          <pc:sldMk cId="1372925144" sldId="265"/>
        </pc:sldMkLst>
        <pc:spChg chg="mod">
          <ac:chgData name="Matson Lawrence" userId="f11f4665-e685-4d34-94cb-f282f1b30b94" providerId="ADAL" clId="{F629AD5D-9E72-4532-8828-6CA471CFC1B9}" dt="2026-05-20T12:08:33.798" v="1076" actId="20577"/>
          <ac:spMkLst>
            <pc:docMk/>
            <pc:sldMk cId="1372925144" sldId="265"/>
            <ac:spMk id="3" creationId="{D5F2D16A-183F-4A38-8872-766FA01EA75F}"/>
          </ac:spMkLst>
        </pc:spChg>
      </pc:sldChg>
      <pc:sldChg chg="modSp mod">
        <pc:chgData name="Matson Lawrence" userId="f11f4665-e685-4d34-94cb-f282f1b30b94" providerId="ADAL" clId="{F629AD5D-9E72-4532-8828-6CA471CFC1B9}" dt="2026-05-20T12:27:38.886" v="1427" actId="14100"/>
        <pc:sldMkLst>
          <pc:docMk/>
          <pc:sldMk cId="1441963028" sldId="309"/>
        </pc:sldMkLst>
        <pc:spChg chg="mod">
          <ac:chgData name="Matson Lawrence" userId="f11f4665-e685-4d34-94cb-f282f1b30b94" providerId="ADAL" clId="{F629AD5D-9E72-4532-8828-6CA471CFC1B9}" dt="2026-05-20T12:27:38.886" v="1427" actId="14100"/>
          <ac:spMkLst>
            <pc:docMk/>
            <pc:sldMk cId="1441963028" sldId="309"/>
            <ac:spMk id="9" creationId="{B4223813-838A-4915-ABBF-6EB0E20865FE}"/>
          </ac:spMkLst>
        </pc:spChg>
      </pc:sldChg>
      <pc:sldChg chg="modSp mod">
        <pc:chgData name="Matson Lawrence" userId="f11f4665-e685-4d34-94cb-f282f1b30b94" providerId="ADAL" clId="{F629AD5D-9E72-4532-8828-6CA471CFC1B9}" dt="2026-05-20T11:58:03.167" v="944" actId="20577"/>
        <pc:sldMkLst>
          <pc:docMk/>
          <pc:sldMk cId="2249452090" sldId="314"/>
        </pc:sldMkLst>
        <pc:spChg chg="mod">
          <ac:chgData name="Matson Lawrence" userId="f11f4665-e685-4d34-94cb-f282f1b30b94" providerId="ADAL" clId="{F629AD5D-9E72-4532-8828-6CA471CFC1B9}" dt="2026-05-20T11:58:03.167" v="944" actId="20577"/>
          <ac:spMkLst>
            <pc:docMk/>
            <pc:sldMk cId="2249452090" sldId="314"/>
            <ac:spMk id="7" creationId="{9C5285A4-1E18-488F-A7D7-0F442FD19E9D}"/>
          </ac:spMkLst>
        </pc:spChg>
      </pc:sldChg>
      <pc:sldChg chg="modSp mod">
        <pc:chgData name="Matson Lawrence" userId="f11f4665-e685-4d34-94cb-f282f1b30b94" providerId="ADAL" clId="{F629AD5D-9E72-4532-8828-6CA471CFC1B9}" dt="2026-05-20T11:57:56.150" v="942" actId="20577"/>
        <pc:sldMkLst>
          <pc:docMk/>
          <pc:sldMk cId="1980651545" sldId="315"/>
        </pc:sldMkLst>
        <pc:spChg chg="mod">
          <ac:chgData name="Matson Lawrence" userId="f11f4665-e685-4d34-94cb-f282f1b30b94" providerId="ADAL" clId="{F629AD5D-9E72-4532-8828-6CA471CFC1B9}" dt="2026-05-20T11:57:56.150" v="942" actId="20577"/>
          <ac:spMkLst>
            <pc:docMk/>
            <pc:sldMk cId="1980651545" sldId="315"/>
            <ac:spMk id="6" creationId="{9E17E7D9-9B29-470D-BB56-5E32AF6A3A2E}"/>
          </ac:spMkLst>
        </pc:spChg>
      </pc:sldChg>
      <pc:sldChg chg="modSp mod">
        <pc:chgData name="Matson Lawrence" userId="f11f4665-e685-4d34-94cb-f282f1b30b94" providerId="ADAL" clId="{F629AD5D-9E72-4532-8828-6CA471CFC1B9}" dt="2026-05-20T12:29:06.307" v="1450" actId="1076"/>
        <pc:sldMkLst>
          <pc:docMk/>
          <pc:sldMk cId="493925004" sldId="443"/>
        </pc:sldMkLst>
        <pc:spChg chg="mod">
          <ac:chgData name="Matson Lawrence" userId="f11f4665-e685-4d34-94cb-f282f1b30b94" providerId="ADAL" clId="{F629AD5D-9E72-4532-8828-6CA471CFC1B9}" dt="2026-05-20T12:29:06.307" v="1450" actId="1076"/>
          <ac:spMkLst>
            <pc:docMk/>
            <pc:sldMk cId="493925004" sldId="443"/>
            <ac:spMk id="3" creationId="{D712DB7D-F8D7-4DC1-AD82-041F31C63BA5}"/>
          </ac:spMkLst>
        </pc:spChg>
      </pc:sldChg>
      <pc:sldChg chg="modSp mod">
        <pc:chgData name="Matson Lawrence" userId="f11f4665-e685-4d34-94cb-f282f1b30b94" providerId="ADAL" clId="{F629AD5D-9E72-4532-8828-6CA471CFC1B9}" dt="2026-05-20T11:58:08.593" v="946" actId="20577"/>
        <pc:sldMkLst>
          <pc:docMk/>
          <pc:sldMk cId="1806674452" sldId="447"/>
        </pc:sldMkLst>
        <pc:spChg chg="mod">
          <ac:chgData name="Matson Lawrence" userId="f11f4665-e685-4d34-94cb-f282f1b30b94" providerId="ADAL" clId="{F629AD5D-9E72-4532-8828-6CA471CFC1B9}" dt="2026-05-20T11:58:08.593" v="946" actId="20577"/>
          <ac:spMkLst>
            <pc:docMk/>
            <pc:sldMk cId="1806674452" sldId="447"/>
            <ac:spMk id="7" creationId="{30AE9AEF-51AD-4C09-A7F0-362437077553}"/>
          </ac:spMkLst>
        </pc:spChg>
      </pc:sldChg>
      <pc:sldChg chg="addSp delSp modSp mod">
        <pc:chgData name="Matson Lawrence" userId="f11f4665-e685-4d34-94cb-f282f1b30b94" providerId="ADAL" clId="{F629AD5D-9E72-4532-8828-6CA471CFC1B9}" dt="2026-05-20T12:24:01.722" v="1251" actId="478"/>
        <pc:sldMkLst>
          <pc:docMk/>
          <pc:sldMk cId="2292758298" sldId="448"/>
        </pc:sldMkLst>
        <pc:spChg chg="add del mod">
          <ac:chgData name="Matson Lawrence" userId="f11f4665-e685-4d34-94cb-f282f1b30b94" providerId="ADAL" clId="{F629AD5D-9E72-4532-8828-6CA471CFC1B9}" dt="2026-05-20T12:24:01.722" v="1251" actId="478"/>
          <ac:spMkLst>
            <pc:docMk/>
            <pc:sldMk cId="2292758298" sldId="448"/>
            <ac:spMk id="3" creationId="{C3976D6B-3A77-7962-41AC-68CDAE0FE40F}"/>
          </ac:spMkLst>
        </pc:spChg>
      </pc:sldChg>
      <pc:sldChg chg="modSp mod">
        <pc:chgData name="Matson Lawrence" userId="f11f4665-e685-4d34-94cb-f282f1b30b94" providerId="ADAL" clId="{F629AD5D-9E72-4532-8828-6CA471CFC1B9}" dt="2026-05-20T11:25:17.164" v="901" actId="113"/>
        <pc:sldMkLst>
          <pc:docMk/>
          <pc:sldMk cId="618106397" sldId="450"/>
        </pc:sldMkLst>
        <pc:spChg chg="mod">
          <ac:chgData name="Matson Lawrence" userId="f11f4665-e685-4d34-94cb-f282f1b30b94" providerId="ADAL" clId="{F629AD5D-9E72-4532-8828-6CA471CFC1B9}" dt="2026-05-20T11:25:17.164" v="901" actId="113"/>
          <ac:spMkLst>
            <pc:docMk/>
            <pc:sldMk cId="618106397" sldId="450"/>
            <ac:spMk id="9" creationId="{0EE823B9-CB71-377B-C041-A47244A1FE2F}"/>
          </ac:spMkLst>
        </pc:spChg>
      </pc:sldChg>
      <pc:sldChg chg="modSp mod">
        <pc:chgData name="Matson Lawrence" userId="f11f4665-e685-4d34-94cb-f282f1b30b94" providerId="ADAL" clId="{F629AD5D-9E72-4532-8828-6CA471CFC1B9}" dt="2026-05-20T12:28:33.152" v="1448" actId="20577"/>
        <pc:sldMkLst>
          <pc:docMk/>
          <pc:sldMk cId="1409333218" sldId="451"/>
        </pc:sldMkLst>
        <pc:spChg chg="mod">
          <ac:chgData name="Matson Lawrence" userId="f11f4665-e685-4d34-94cb-f282f1b30b94" providerId="ADAL" clId="{F629AD5D-9E72-4532-8828-6CA471CFC1B9}" dt="2026-05-20T12:28:33.152" v="1448" actId="20577"/>
          <ac:spMkLst>
            <pc:docMk/>
            <pc:sldMk cId="1409333218" sldId="451"/>
            <ac:spMk id="9" creationId="{D76C94C5-A8EE-1F1E-4F70-00CC1F08E864}"/>
          </ac:spMkLst>
        </pc:spChg>
      </pc:sldChg>
      <pc:sldChg chg="modSp mod">
        <pc:chgData name="Matson Lawrence" userId="f11f4665-e685-4d34-94cb-f282f1b30b94" providerId="ADAL" clId="{F629AD5D-9E72-4532-8828-6CA471CFC1B9}" dt="2026-05-20T12:31:06.337" v="1464" actId="1076"/>
        <pc:sldMkLst>
          <pc:docMk/>
          <pc:sldMk cId="1662655638" sldId="453"/>
        </pc:sldMkLst>
        <pc:spChg chg="mod">
          <ac:chgData name="Matson Lawrence" userId="f11f4665-e685-4d34-94cb-f282f1b30b94" providerId="ADAL" clId="{F629AD5D-9E72-4532-8828-6CA471CFC1B9}" dt="2026-05-20T12:31:06.337" v="1464" actId="1076"/>
          <ac:spMkLst>
            <pc:docMk/>
            <pc:sldMk cId="1662655638" sldId="453"/>
            <ac:spMk id="10" creationId="{AD5668AF-4684-B66C-9891-5343E11A0070}"/>
          </ac:spMkLst>
        </pc:spChg>
      </pc:sldChg>
      <pc:sldChg chg="modSp new mod">
        <pc:chgData name="Matson Lawrence" userId="f11f4665-e685-4d34-94cb-f282f1b30b94" providerId="ADAL" clId="{F629AD5D-9E72-4532-8828-6CA471CFC1B9}" dt="2026-05-20T12:14:45.670" v="1242" actId="20577"/>
        <pc:sldMkLst>
          <pc:docMk/>
          <pc:sldMk cId="1193931964" sldId="454"/>
        </pc:sldMkLst>
        <pc:spChg chg="mod">
          <ac:chgData name="Matson Lawrence" userId="f11f4665-e685-4d34-94cb-f282f1b30b94" providerId="ADAL" clId="{F629AD5D-9E72-4532-8828-6CA471CFC1B9}" dt="2026-05-15T11:48:58.710" v="24" actId="20577"/>
          <ac:spMkLst>
            <pc:docMk/>
            <pc:sldMk cId="1193931964" sldId="454"/>
            <ac:spMk id="2" creationId="{C34E0D77-C24D-58F6-FBA7-6AB41B574025}"/>
          </ac:spMkLst>
        </pc:spChg>
        <pc:spChg chg="mod">
          <ac:chgData name="Matson Lawrence" userId="f11f4665-e685-4d34-94cb-f282f1b30b94" providerId="ADAL" clId="{F629AD5D-9E72-4532-8828-6CA471CFC1B9}" dt="2026-05-20T12:14:45.670" v="1242" actId="20577"/>
          <ac:spMkLst>
            <pc:docMk/>
            <pc:sldMk cId="1193931964" sldId="454"/>
            <ac:spMk id="3" creationId="{EA7F6415-4A26-4678-987F-DCE7CA316A23}"/>
          </ac:spMkLst>
        </pc:spChg>
        <pc:spChg chg="mod">
          <ac:chgData name="Matson Lawrence" userId="f11f4665-e685-4d34-94cb-f282f1b30b94" providerId="ADAL" clId="{F629AD5D-9E72-4532-8828-6CA471CFC1B9}" dt="2026-05-15T11:53:48.082" v="642" actId="20577"/>
          <ac:spMkLst>
            <pc:docMk/>
            <pc:sldMk cId="1193931964" sldId="454"/>
            <ac:spMk id="6" creationId="{F6AC5A30-007B-096A-9049-AD54124E2B21}"/>
          </ac:spMkLst>
        </pc:spChg>
        <pc:spChg chg="mod">
          <ac:chgData name="Matson Lawrence" userId="f11f4665-e685-4d34-94cb-f282f1b30b94" providerId="ADAL" clId="{F629AD5D-9E72-4532-8828-6CA471CFC1B9}" dt="2026-05-15T11:49:02.145" v="28" actId="20577"/>
          <ac:spMkLst>
            <pc:docMk/>
            <pc:sldMk cId="1193931964" sldId="454"/>
            <ac:spMk id="7" creationId="{3BE6677F-C3D1-F3D7-D963-2E042A2CFE42}"/>
          </ac:spMkLst>
        </pc:spChg>
      </pc:sldChg>
      <pc:sldChg chg="modSp add mod">
        <pc:chgData name="Matson Lawrence" userId="f11f4665-e685-4d34-94cb-f282f1b30b94" providerId="ADAL" clId="{F629AD5D-9E72-4532-8828-6CA471CFC1B9}" dt="2026-05-20T12:31:47.249" v="1470" actId="113"/>
        <pc:sldMkLst>
          <pc:docMk/>
          <pc:sldMk cId="2323224831" sldId="455"/>
        </pc:sldMkLst>
        <pc:spChg chg="mod">
          <ac:chgData name="Matson Lawrence" userId="f11f4665-e685-4d34-94cb-f282f1b30b94" providerId="ADAL" clId="{F629AD5D-9E72-4532-8828-6CA471CFC1B9}" dt="2026-05-20T12:31:47.249" v="1470" actId="113"/>
          <ac:spMkLst>
            <pc:docMk/>
            <pc:sldMk cId="2323224831" sldId="455"/>
            <ac:spMk id="10" creationId="{8A14FCF5-5556-5606-7354-F88C7D8A0AC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A960A-2056-4D23-B70D-44BEC9EDEA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E28491E-CF74-43F4-967E-3F87B144C306}">
      <dgm:prSet/>
      <dgm:spPr/>
      <dgm:t>
        <a:bodyPr/>
        <a:lstStyle/>
        <a:p>
          <a:r>
            <a:rPr lang="en-GB"/>
            <a:t>What would you like the next step in your career to be?</a:t>
          </a:r>
        </a:p>
      </dgm:t>
    </dgm:pt>
    <dgm:pt modelId="{DA01A9E5-F51C-41A4-A69E-9B4A94126BD7}" type="parTrans" cxnId="{514D7876-A0D2-4C5D-B0C6-BBAD84A7AFC0}">
      <dgm:prSet/>
      <dgm:spPr/>
      <dgm:t>
        <a:bodyPr/>
        <a:lstStyle/>
        <a:p>
          <a:endParaRPr lang="en-GB"/>
        </a:p>
      </dgm:t>
    </dgm:pt>
    <dgm:pt modelId="{B1535B42-24B8-4C1B-8DCB-61C0519F2DA7}" type="sibTrans" cxnId="{514D7876-A0D2-4C5D-B0C6-BBAD84A7AFC0}">
      <dgm:prSet/>
      <dgm:spPr/>
      <dgm:t>
        <a:bodyPr/>
        <a:lstStyle/>
        <a:p>
          <a:endParaRPr lang="en-GB"/>
        </a:p>
      </dgm:t>
    </dgm:pt>
    <dgm:pt modelId="{FEA39599-CBF8-4F2F-A9B4-BC9F392405F7}">
      <dgm:prSet/>
      <dgm:spPr/>
      <dgm:t>
        <a:bodyPr/>
        <a:lstStyle/>
        <a:p>
          <a:r>
            <a:rPr lang="en-GB" b="1" u="sng"/>
            <a:t>Why</a:t>
          </a:r>
          <a:r>
            <a:rPr lang="en-GB"/>
            <a:t> do you want to make move to a leadership role?</a:t>
          </a:r>
        </a:p>
      </dgm:t>
    </dgm:pt>
    <dgm:pt modelId="{8C4ACD66-5C9E-4DF8-B90D-1CE245EAE857}" type="parTrans" cxnId="{1814EC32-E819-40BC-BEAC-84A5DDE81438}">
      <dgm:prSet/>
      <dgm:spPr/>
      <dgm:t>
        <a:bodyPr/>
        <a:lstStyle/>
        <a:p>
          <a:endParaRPr lang="en-GB"/>
        </a:p>
      </dgm:t>
    </dgm:pt>
    <dgm:pt modelId="{8A224581-0128-4C8C-9B38-07C1B9A330BA}" type="sibTrans" cxnId="{1814EC32-E819-40BC-BEAC-84A5DDE81438}">
      <dgm:prSet/>
      <dgm:spPr/>
      <dgm:t>
        <a:bodyPr/>
        <a:lstStyle/>
        <a:p>
          <a:endParaRPr lang="en-GB"/>
        </a:p>
      </dgm:t>
    </dgm:pt>
    <dgm:pt modelId="{6466EED5-532C-4C6C-AD10-AC05805F9EB3}">
      <dgm:prSet/>
      <dgm:spPr/>
      <dgm:t>
        <a:bodyPr/>
        <a:lstStyle/>
        <a:p>
          <a:r>
            <a:rPr lang="en-GB"/>
            <a:t>What does leadership look like for you within that ambition? </a:t>
          </a:r>
        </a:p>
      </dgm:t>
    </dgm:pt>
    <dgm:pt modelId="{7B55D262-0D70-4E39-A9A4-C4928F6055EF}" type="parTrans" cxnId="{F15AD410-A26E-4044-AB83-64D1B6166D7C}">
      <dgm:prSet/>
      <dgm:spPr/>
      <dgm:t>
        <a:bodyPr/>
        <a:lstStyle/>
        <a:p>
          <a:endParaRPr lang="en-GB"/>
        </a:p>
      </dgm:t>
    </dgm:pt>
    <dgm:pt modelId="{44386691-187A-45CE-99D1-DA1FEC8B8B8E}" type="sibTrans" cxnId="{F15AD410-A26E-4044-AB83-64D1B6166D7C}">
      <dgm:prSet/>
      <dgm:spPr/>
      <dgm:t>
        <a:bodyPr/>
        <a:lstStyle/>
        <a:p>
          <a:endParaRPr lang="en-GB"/>
        </a:p>
      </dgm:t>
    </dgm:pt>
    <dgm:pt modelId="{2027EBF4-9A66-47AA-930D-073E41882C4F}">
      <dgm:prSet/>
      <dgm:spPr/>
      <dgm:t>
        <a:bodyPr/>
        <a:lstStyle/>
        <a:p>
          <a:r>
            <a:rPr lang="en-GB"/>
            <a:t>What would you like to change/influence for the better?</a:t>
          </a:r>
        </a:p>
      </dgm:t>
    </dgm:pt>
    <dgm:pt modelId="{6A54502E-4F3C-4C45-9A49-C793FA299296}" type="parTrans" cxnId="{3EB33D77-6D65-43DD-BDC4-C8A47793D91A}">
      <dgm:prSet/>
      <dgm:spPr/>
      <dgm:t>
        <a:bodyPr/>
        <a:lstStyle/>
        <a:p>
          <a:endParaRPr lang="en-GB"/>
        </a:p>
      </dgm:t>
    </dgm:pt>
    <dgm:pt modelId="{5B57A713-EF0C-419C-8A9D-EB1F9EFADAB9}" type="sibTrans" cxnId="{3EB33D77-6D65-43DD-BDC4-C8A47793D91A}">
      <dgm:prSet/>
      <dgm:spPr/>
      <dgm:t>
        <a:bodyPr/>
        <a:lstStyle/>
        <a:p>
          <a:endParaRPr lang="en-GB"/>
        </a:p>
      </dgm:t>
    </dgm:pt>
    <dgm:pt modelId="{F3DDFEC7-127C-433C-8141-2364423AF509}">
      <dgm:prSet/>
      <dgm:spPr/>
      <dgm:t>
        <a:bodyPr/>
        <a:lstStyle/>
        <a:p>
          <a:r>
            <a:rPr lang="en-GB"/>
            <a:t>What are you currently doing and what have you done so far towards taking on more leadership?</a:t>
          </a:r>
        </a:p>
      </dgm:t>
    </dgm:pt>
    <dgm:pt modelId="{A92BDEFE-3E4B-49C2-AF51-777A590C483F}" type="parTrans" cxnId="{C922EB8B-C7FF-4EFC-B89C-9CFE3492C619}">
      <dgm:prSet/>
      <dgm:spPr/>
      <dgm:t>
        <a:bodyPr/>
        <a:lstStyle/>
        <a:p>
          <a:endParaRPr lang="en-GB"/>
        </a:p>
      </dgm:t>
    </dgm:pt>
    <dgm:pt modelId="{3CB6DB68-CBF0-4B0B-9E40-C725B9D095AD}" type="sibTrans" cxnId="{C922EB8B-C7FF-4EFC-B89C-9CFE3492C619}">
      <dgm:prSet/>
      <dgm:spPr/>
      <dgm:t>
        <a:bodyPr/>
        <a:lstStyle/>
        <a:p>
          <a:endParaRPr lang="en-GB"/>
        </a:p>
      </dgm:t>
    </dgm:pt>
    <dgm:pt modelId="{17BB1881-9D12-49D7-8248-4C7B09DB4DC8}">
      <dgm:prSet/>
      <dgm:spPr/>
      <dgm:t>
        <a:bodyPr/>
        <a:lstStyle/>
        <a:p>
          <a:r>
            <a:rPr lang="en-GB"/>
            <a:t>Have you taken on additional responsibility, already leading a small team, taking part in committees or groups? </a:t>
          </a:r>
        </a:p>
      </dgm:t>
    </dgm:pt>
    <dgm:pt modelId="{596D2629-AE10-48EA-8C5A-156568D63A9B}" type="parTrans" cxnId="{1DD06580-7626-4130-9BE6-ACF0218BDF57}">
      <dgm:prSet/>
      <dgm:spPr/>
      <dgm:t>
        <a:bodyPr/>
        <a:lstStyle/>
        <a:p>
          <a:endParaRPr lang="en-GB"/>
        </a:p>
      </dgm:t>
    </dgm:pt>
    <dgm:pt modelId="{C896A741-C8F8-4C17-91A5-AEA3886816FD}" type="sibTrans" cxnId="{1DD06580-7626-4130-9BE6-ACF0218BDF57}">
      <dgm:prSet/>
      <dgm:spPr/>
      <dgm:t>
        <a:bodyPr/>
        <a:lstStyle/>
        <a:p>
          <a:endParaRPr lang="en-GB"/>
        </a:p>
      </dgm:t>
    </dgm:pt>
    <dgm:pt modelId="{A718413E-1FAD-4894-8731-004EF008885C}">
      <dgm:prSet/>
      <dgm:spPr/>
      <dgm:t>
        <a:bodyPr/>
        <a:lstStyle/>
        <a:p>
          <a:r>
            <a:rPr lang="en-GB"/>
            <a:t>Are you not sure how to go about this and Aurora could help?</a:t>
          </a:r>
        </a:p>
      </dgm:t>
    </dgm:pt>
    <dgm:pt modelId="{A3D213E4-8A0D-400C-B069-2D15CEBF8EA9}" type="parTrans" cxnId="{738ADA5E-B070-4C33-8D19-9866FD5C0608}">
      <dgm:prSet/>
      <dgm:spPr/>
      <dgm:t>
        <a:bodyPr/>
        <a:lstStyle/>
        <a:p>
          <a:endParaRPr lang="en-GB"/>
        </a:p>
      </dgm:t>
    </dgm:pt>
    <dgm:pt modelId="{5F0DD3BB-FDE5-467C-B45B-746F7DF0ED60}" type="sibTrans" cxnId="{738ADA5E-B070-4C33-8D19-9866FD5C0608}">
      <dgm:prSet/>
      <dgm:spPr/>
      <dgm:t>
        <a:bodyPr/>
        <a:lstStyle/>
        <a:p>
          <a:endParaRPr lang="en-GB"/>
        </a:p>
      </dgm:t>
    </dgm:pt>
    <dgm:pt modelId="{FF742C2A-09B9-4B16-A61A-395C3D88A6D9}">
      <dgm:prSet/>
      <dgm:spPr/>
      <dgm:t>
        <a:bodyPr/>
        <a:lstStyle/>
        <a:p>
          <a:r>
            <a:rPr lang="en-GB"/>
            <a:t>it’s okay to not know exactly!</a:t>
          </a:r>
        </a:p>
      </dgm:t>
    </dgm:pt>
    <dgm:pt modelId="{B09590E1-667B-4BC1-AE4D-701B0F3A9022}" type="parTrans" cxnId="{DB11C4F0-5CE3-4553-8D43-E42383B48453}">
      <dgm:prSet/>
      <dgm:spPr/>
      <dgm:t>
        <a:bodyPr/>
        <a:lstStyle/>
        <a:p>
          <a:endParaRPr lang="en-GB"/>
        </a:p>
      </dgm:t>
    </dgm:pt>
    <dgm:pt modelId="{A34028DC-1542-484E-A5B8-DEE599DFEF5E}" type="sibTrans" cxnId="{DB11C4F0-5CE3-4553-8D43-E42383B48453}">
      <dgm:prSet/>
      <dgm:spPr/>
      <dgm:t>
        <a:bodyPr/>
        <a:lstStyle/>
        <a:p>
          <a:endParaRPr lang="en-GB"/>
        </a:p>
      </dgm:t>
    </dgm:pt>
    <dgm:pt modelId="{9BFA5F0C-6177-4E61-81F4-F140B211FABB}">
      <dgm:prSet/>
      <dgm:spPr/>
      <dgm:t>
        <a:bodyPr/>
        <a:lstStyle/>
        <a:p>
          <a:r>
            <a:rPr lang="en-GB" i="1"/>
            <a:t>This helps show you are serious about </a:t>
          </a:r>
          <a:r>
            <a:rPr kumimoji="0" lang="en-GB" b="0" i="1" u="none" strike="noStrike" cap="none" spc="0" normalizeH="0" baseline="0" noProof="0">
              <a:ln>
                <a:noFill/>
              </a:ln>
              <a:solidFill>
                <a:srgbClr val="2B2B2B"/>
              </a:solidFill>
              <a:effectLst/>
              <a:uLnTx/>
              <a:uFillTx/>
              <a:latin typeface="Arial" panose="020B0604020202020204" pitchFamily="34" charset="0"/>
              <a:ea typeface="Calibri" panose="020F0502020204030204" pitchFamily="34" charset="0"/>
              <a:cs typeface="Times New Roman" panose="02020603050405020304" pitchFamily="18" charset="0"/>
            </a:rPr>
            <a:t>developing leadership skills in order to further your career</a:t>
          </a:r>
          <a:endParaRPr lang="en-GB" i="1"/>
        </a:p>
      </dgm:t>
    </dgm:pt>
    <dgm:pt modelId="{795C31D5-3F7A-4678-A025-114884BD7CAF}" type="parTrans" cxnId="{D47F07F2-81AC-434E-94A5-BC46DD44FEC3}">
      <dgm:prSet/>
      <dgm:spPr/>
      <dgm:t>
        <a:bodyPr/>
        <a:lstStyle/>
        <a:p>
          <a:endParaRPr lang="en-GB"/>
        </a:p>
      </dgm:t>
    </dgm:pt>
    <dgm:pt modelId="{77F8623E-AD38-46FD-8AA8-BBBC9E6CCC28}" type="sibTrans" cxnId="{D47F07F2-81AC-434E-94A5-BC46DD44FEC3}">
      <dgm:prSet/>
      <dgm:spPr/>
      <dgm:t>
        <a:bodyPr/>
        <a:lstStyle/>
        <a:p>
          <a:endParaRPr lang="en-GB"/>
        </a:p>
      </dgm:t>
    </dgm:pt>
    <dgm:pt modelId="{9098DFAB-D709-416F-81E7-64EC2D99870B}" type="pres">
      <dgm:prSet presAssocID="{88DA960A-2056-4D23-B70D-44BEC9EDEAFB}" presName="linear" presStyleCnt="0">
        <dgm:presLayoutVars>
          <dgm:animLvl val="lvl"/>
          <dgm:resizeHandles val="exact"/>
        </dgm:presLayoutVars>
      </dgm:prSet>
      <dgm:spPr/>
    </dgm:pt>
    <dgm:pt modelId="{076C4B08-EF32-45F3-9A79-1C97091AF15F}" type="pres">
      <dgm:prSet presAssocID="{2E28491E-CF74-43F4-967E-3F87B144C306}" presName="parentText" presStyleLbl="node1" presStyleIdx="0" presStyleCnt="4">
        <dgm:presLayoutVars>
          <dgm:chMax val="0"/>
          <dgm:bulletEnabled val="1"/>
        </dgm:presLayoutVars>
      </dgm:prSet>
      <dgm:spPr/>
    </dgm:pt>
    <dgm:pt modelId="{B43EE7FB-D1F5-4F68-B4B2-2788FE843ABE}" type="pres">
      <dgm:prSet presAssocID="{2E28491E-CF74-43F4-967E-3F87B144C306}" presName="childText" presStyleLbl="revTx" presStyleIdx="0" presStyleCnt="3">
        <dgm:presLayoutVars>
          <dgm:bulletEnabled val="1"/>
        </dgm:presLayoutVars>
      </dgm:prSet>
      <dgm:spPr/>
    </dgm:pt>
    <dgm:pt modelId="{A650A2DA-114B-4E77-A3EA-CBC5AB27721C}" type="pres">
      <dgm:prSet presAssocID="{FEA39599-CBF8-4F2F-A9B4-BC9F392405F7}" presName="parentText" presStyleLbl="node1" presStyleIdx="1" presStyleCnt="4">
        <dgm:presLayoutVars>
          <dgm:chMax val="0"/>
          <dgm:bulletEnabled val="1"/>
        </dgm:presLayoutVars>
      </dgm:prSet>
      <dgm:spPr/>
    </dgm:pt>
    <dgm:pt modelId="{B3B34B5E-46E4-4E41-BADF-6AEE7E8C677E}" type="pres">
      <dgm:prSet presAssocID="{8A224581-0128-4C8C-9B38-07C1B9A330BA}" presName="spacer" presStyleCnt="0"/>
      <dgm:spPr/>
    </dgm:pt>
    <dgm:pt modelId="{2D53B058-A569-4D11-8BB0-9595BBCD9D3D}" type="pres">
      <dgm:prSet presAssocID="{6466EED5-532C-4C6C-AD10-AC05805F9EB3}" presName="parentText" presStyleLbl="node1" presStyleIdx="2" presStyleCnt="4">
        <dgm:presLayoutVars>
          <dgm:chMax val="0"/>
          <dgm:bulletEnabled val="1"/>
        </dgm:presLayoutVars>
      </dgm:prSet>
      <dgm:spPr/>
    </dgm:pt>
    <dgm:pt modelId="{6DCC1AE9-D500-4245-B8D7-3D0F04A76FD5}" type="pres">
      <dgm:prSet presAssocID="{6466EED5-532C-4C6C-AD10-AC05805F9EB3}" presName="childText" presStyleLbl="revTx" presStyleIdx="1" presStyleCnt="3">
        <dgm:presLayoutVars>
          <dgm:bulletEnabled val="1"/>
        </dgm:presLayoutVars>
      </dgm:prSet>
      <dgm:spPr/>
    </dgm:pt>
    <dgm:pt modelId="{69404A5F-502E-4475-9798-2F2BA8083FDF}" type="pres">
      <dgm:prSet presAssocID="{F3DDFEC7-127C-433C-8141-2364423AF509}" presName="parentText" presStyleLbl="node1" presStyleIdx="3" presStyleCnt="4">
        <dgm:presLayoutVars>
          <dgm:chMax val="0"/>
          <dgm:bulletEnabled val="1"/>
        </dgm:presLayoutVars>
      </dgm:prSet>
      <dgm:spPr/>
    </dgm:pt>
    <dgm:pt modelId="{D771F8F5-236F-4C76-94CB-30E1D88D1CC0}" type="pres">
      <dgm:prSet presAssocID="{F3DDFEC7-127C-433C-8141-2364423AF509}" presName="childText" presStyleLbl="revTx" presStyleIdx="2" presStyleCnt="3">
        <dgm:presLayoutVars>
          <dgm:bulletEnabled val="1"/>
        </dgm:presLayoutVars>
      </dgm:prSet>
      <dgm:spPr/>
    </dgm:pt>
  </dgm:ptLst>
  <dgm:cxnLst>
    <dgm:cxn modelId="{F53D9007-4074-465A-9D0C-2BF654C4E7A8}" type="presOf" srcId="{F3DDFEC7-127C-433C-8141-2364423AF509}" destId="{69404A5F-502E-4475-9798-2F2BA8083FDF}" srcOrd="0" destOrd="0" presId="urn:microsoft.com/office/officeart/2005/8/layout/vList2"/>
    <dgm:cxn modelId="{F15AD410-A26E-4044-AB83-64D1B6166D7C}" srcId="{88DA960A-2056-4D23-B70D-44BEC9EDEAFB}" destId="{6466EED5-532C-4C6C-AD10-AC05805F9EB3}" srcOrd="2" destOrd="0" parTransId="{7B55D262-0D70-4E39-A9A4-C4928F6055EF}" sibTransId="{44386691-187A-45CE-99D1-DA1FEC8B8B8E}"/>
    <dgm:cxn modelId="{B74F672E-EE09-496D-A83E-85F2152ACBC0}" type="presOf" srcId="{A718413E-1FAD-4894-8731-004EF008885C}" destId="{D771F8F5-236F-4C76-94CB-30E1D88D1CC0}" srcOrd="0" destOrd="1" presId="urn:microsoft.com/office/officeart/2005/8/layout/vList2"/>
    <dgm:cxn modelId="{1814EC32-E819-40BC-BEAC-84A5DDE81438}" srcId="{88DA960A-2056-4D23-B70D-44BEC9EDEAFB}" destId="{FEA39599-CBF8-4F2F-A9B4-BC9F392405F7}" srcOrd="1" destOrd="0" parTransId="{8C4ACD66-5C9E-4DF8-B90D-1CE245EAE857}" sibTransId="{8A224581-0128-4C8C-9B38-07C1B9A330BA}"/>
    <dgm:cxn modelId="{024FD63C-92EA-4D02-BB45-60BEBA3DD095}" type="presOf" srcId="{FF742C2A-09B9-4B16-A61A-395C3D88A6D9}" destId="{B43EE7FB-D1F5-4F68-B4B2-2788FE843ABE}" srcOrd="0" destOrd="0" presId="urn:microsoft.com/office/officeart/2005/8/layout/vList2"/>
    <dgm:cxn modelId="{738ADA5E-B070-4C33-8D19-9866FD5C0608}" srcId="{F3DDFEC7-127C-433C-8141-2364423AF509}" destId="{A718413E-1FAD-4894-8731-004EF008885C}" srcOrd="1" destOrd="0" parTransId="{A3D213E4-8A0D-400C-B069-2D15CEBF8EA9}" sibTransId="{5F0DD3BB-FDE5-467C-B45B-746F7DF0ED60}"/>
    <dgm:cxn modelId="{79C79966-F970-461D-8FAF-5E2488B788C9}" type="presOf" srcId="{88DA960A-2056-4D23-B70D-44BEC9EDEAFB}" destId="{9098DFAB-D709-416F-81E7-64EC2D99870B}" srcOrd="0" destOrd="0" presId="urn:microsoft.com/office/officeart/2005/8/layout/vList2"/>
    <dgm:cxn modelId="{93117B6F-0151-490A-AFD9-FF3B1C5DB77E}" type="presOf" srcId="{2E28491E-CF74-43F4-967E-3F87B144C306}" destId="{076C4B08-EF32-45F3-9A79-1C97091AF15F}" srcOrd="0" destOrd="0" presId="urn:microsoft.com/office/officeart/2005/8/layout/vList2"/>
    <dgm:cxn modelId="{514D7876-A0D2-4C5D-B0C6-BBAD84A7AFC0}" srcId="{88DA960A-2056-4D23-B70D-44BEC9EDEAFB}" destId="{2E28491E-CF74-43F4-967E-3F87B144C306}" srcOrd="0" destOrd="0" parTransId="{DA01A9E5-F51C-41A4-A69E-9B4A94126BD7}" sibTransId="{B1535B42-24B8-4C1B-8DCB-61C0519F2DA7}"/>
    <dgm:cxn modelId="{3EB33D77-6D65-43DD-BDC4-C8A47793D91A}" srcId="{6466EED5-532C-4C6C-AD10-AC05805F9EB3}" destId="{2027EBF4-9A66-47AA-930D-073E41882C4F}" srcOrd="0" destOrd="0" parTransId="{6A54502E-4F3C-4C45-9A49-C793FA299296}" sibTransId="{5B57A713-EF0C-419C-8A9D-EB1F9EFADAB9}"/>
    <dgm:cxn modelId="{1DD06580-7626-4130-9BE6-ACF0218BDF57}" srcId="{F3DDFEC7-127C-433C-8141-2364423AF509}" destId="{17BB1881-9D12-49D7-8248-4C7B09DB4DC8}" srcOrd="0" destOrd="0" parTransId="{596D2629-AE10-48EA-8C5A-156568D63A9B}" sibTransId="{C896A741-C8F8-4C17-91A5-AEA3886816FD}"/>
    <dgm:cxn modelId="{C922EB8B-C7FF-4EFC-B89C-9CFE3492C619}" srcId="{88DA960A-2056-4D23-B70D-44BEC9EDEAFB}" destId="{F3DDFEC7-127C-433C-8141-2364423AF509}" srcOrd="3" destOrd="0" parTransId="{A92BDEFE-3E4B-49C2-AF51-777A590C483F}" sibTransId="{3CB6DB68-CBF0-4B0B-9E40-C725B9D095AD}"/>
    <dgm:cxn modelId="{6AEC6A91-B0F2-4C98-896E-8113C02ACA89}" type="presOf" srcId="{17BB1881-9D12-49D7-8248-4C7B09DB4DC8}" destId="{D771F8F5-236F-4C76-94CB-30E1D88D1CC0}" srcOrd="0" destOrd="0" presId="urn:microsoft.com/office/officeart/2005/8/layout/vList2"/>
    <dgm:cxn modelId="{9C826C99-DB8E-4C41-AA54-48CE2C0DE885}" type="presOf" srcId="{6466EED5-532C-4C6C-AD10-AC05805F9EB3}" destId="{2D53B058-A569-4D11-8BB0-9595BBCD9D3D}" srcOrd="0" destOrd="0" presId="urn:microsoft.com/office/officeart/2005/8/layout/vList2"/>
    <dgm:cxn modelId="{2FC08ACE-D8CC-40D6-8B2D-A54C75FDD78F}" type="presOf" srcId="{2027EBF4-9A66-47AA-930D-073E41882C4F}" destId="{6DCC1AE9-D500-4245-B8D7-3D0F04A76FD5}" srcOrd="0" destOrd="0" presId="urn:microsoft.com/office/officeart/2005/8/layout/vList2"/>
    <dgm:cxn modelId="{E78CE4EA-C78D-4811-8D4A-0C10C27ABADA}" type="presOf" srcId="{9BFA5F0C-6177-4E61-81F4-F140B211FABB}" destId="{D771F8F5-236F-4C76-94CB-30E1D88D1CC0}" srcOrd="0" destOrd="2" presId="urn:microsoft.com/office/officeart/2005/8/layout/vList2"/>
    <dgm:cxn modelId="{DB11C4F0-5CE3-4553-8D43-E42383B48453}" srcId="{2E28491E-CF74-43F4-967E-3F87B144C306}" destId="{FF742C2A-09B9-4B16-A61A-395C3D88A6D9}" srcOrd="0" destOrd="0" parTransId="{B09590E1-667B-4BC1-AE4D-701B0F3A9022}" sibTransId="{A34028DC-1542-484E-A5B8-DEE599DFEF5E}"/>
    <dgm:cxn modelId="{D47F07F2-81AC-434E-94A5-BC46DD44FEC3}" srcId="{F3DDFEC7-127C-433C-8141-2364423AF509}" destId="{9BFA5F0C-6177-4E61-81F4-F140B211FABB}" srcOrd="2" destOrd="0" parTransId="{795C31D5-3F7A-4678-A025-114884BD7CAF}" sibTransId="{77F8623E-AD38-46FD-8AA8-BBBC9E6CCC28}"/>
    <dgm:cxn modelId="{866146F6-4E3E-4EE5-AB36-CBECADC5E92D}" type="presOf" srcId="{FEA39599-CBF8-4F2F-A9B4-BC9F392405F7}" destId="{A650A2DA-114B-4E77-A3EA-CBC5AB27721C}" srcOrd="0" destOrd="0" presId="urn:microsoft.com/office/officeart/2005/8/layout/vList2"/>
    <dgm:cxn modelId="{075D2F99-9CC3-4C63-AB44-B2EDB45F5920}" type="presParOf" srcId="{9098DFAB-D709-416F-81E7-64EC2D99870B}" destId="{076C4B08-EF32-45F3-9A79-1C97091AF15F}" srcOrd="0" destOrd="0" presId="urn:microsoft.com/office/officeart/2005/8/layout/vList2"/>
    <dgm:cxn modelId="{EC34DEED-769E-4100-8AF1-BC163FDA267D}" type="presParOf" srcId="{9098DFAB-D709-416F-81E7-64EC2D99870B}" destId="{B43EE7FB-D1F5-4F68-B4B2-2788FE843ABE}" srcOrd="1" destOrd="0" presId="urn:microsoft.com/office/officeart/2005/8/layout/vList2"/>
    <dgm:cxn modelId="{9EA7CF58-C83A-4A1B-B3C0-1A5B7A0FE623}" type="presParOf" srcId="{9098DFAB-D709-416F-81E7-64EC2D99870B}" destId="{A650A2DA-114B-4E77-A3EA-CBC5AB27721C}" srcOrd="2" destOrd="0" presId="urn:microsoft.com/office/officeart/2005/8/layout/vList2"/>
    <dgm:cxn modelId="{7302CFB8-6E19-4B43-935C-3AA8538ED278}" type="presParOf" srcId="{9098DFAB-D709-416F-81E7-64EC2D99870B}" destId="{B3B34B5E-46E4-4E41-BADF-6AEE7E8C677E}" srcOrd="3" destOrd="0" presId="urn:microsoft.com/office/officeart/2005/8/layout/vList2"/>
    <dgm:cxn modelId="{DA741EE2-5D2A-48FE-8BBC-6629C5C7A3F0}" type="presParOf" srcId="{9098DFAB-D709-416F-81E7-64EC2D99870B}" destId="{2D53B058-A569-4D11-8BB0-9595BBCD9D3D}" srcOrd="4" destOrd="0" presId="urn:microsoft.com/office/officeart/2005/8/layout/vList2"/>
    <dgm:cxn modelId="{5C210957-B84E-42D0-AD75-0AF5B209C858}" type="presParOf" srcId="{9098DFAB-D709-416F-81E7-64EC2D99870B}" destId="{6DCC1AE9-D500-4245-B8D7-3D0F04A76FD5}" srcOrd="5" destOrd="0" presId="urn:microsoft.com/office/officeart/2005/8/layout/vList2"/>
    <dgm:cxn modelId="{C50F4BF1-04D2-40D9-A158-40FF1A637D5B}" type="presParOf" srcId="{9098DFAB-D709-416F-81E7-64EC2D99870B}" destId="{69404A5F-502E-4475-9798-2F2BA8083FDF}" srcOrd="6" destOrd="0" presId="urn:microsoft.com/office/officeart/2005/8/layout/vList2"/>
    <dgm:cxn modelId="{3193069F-0C51-4689-9D01-25295DB10458}" type="presParOf" srcId="{9098DFAB-D709-416F-81E7-64EC2D99870B}" destId="{D771F8F5-236F-4C76-94CB-30E1D88D1CC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F572A-98D1-431B-A149-C8383BCC35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EB10B07-EBAA-4E3C-A498-41A9CE260762}">
      <dgm:prSet/>
      <dgm:spPr/>
      <dgm:t>
        <a:bodyPr/>
        <a:lstStyle/>
        <a:p>
          <a:r>
            <a:rPr lang="en-GB"/>
            <a:t>What was the opportunity? </a:t>
          </a:r>
        </a:p>
      </dgm:t>
    </dgm:pt>
    <dgm:pt modelId="{E80141DE-A7ED-4A29-9BF3-7EA4EC73631D}" type="parTrans" cxnId="{A3DC4CA4-7F40-42F1-A235-08B745D53834}">
      <dgm:prSet/>
      <dgm:spPr/>
      <dgm:t>
        <a:bodyPr/>
        <a:lstStyle/>
        <a:p>
          <a:endParaRPr lang="en-GB"/>
        </a:p>
      </dgm:t>
    </dgm:pt>
    <dgm:pt modelId="{1084D4E5-7A28-4CCE-900D-B431C3C37351}" type="sibTrans" cxnId="{A3DC4CA4-7F40-42F1-A235-08B745D53834}">
      <dgm:prSet/>
      <dgm:spPr/>
      <dgm:t>
        <a:bodyPr/>
        <a:lstStyle/>
        <a:p>
          <a:endParaRPr lang="en-GB"/>
        </a:p>
      </dgm:t>
    </dgm:pt>
    <dgm:pt modelId="{A4C60D94-0534-4F10-9481-EBFC7D9E9742}">
      <dgm:prSet/>
      <dgm:spPr/>
      <dgm:t>
        <a:bodyPr/>
        <a:lstStyle/>
        <a:p>
          <a:r>
            <a:rPr lang="en-GB"/>
            <a:t>What learning have you applied and how?</a:t>
          </a:r>
        </a:p>
      </dgm:t>
    </dgm:pt>
    <dgm:pt modelId="{42086905-6B3D-42D8-A79F-C00A6FE83AF6}" type="parTrans" cxnId="{F1964F0A-C13F-48C1-B010-816916512770}">
      <dgm:prSet/>
      <dgm:spPr/>
      <dgm:t>
        <a:bodyPr/>
        <a:lstStyle/>
        <a:p>
          <a:endParaRPr lang="en-GB"/>
        </a:p>
      </dgm:t>
    </dgm:pt>
    <dgm:pt modelId="{4C15F94F-343B-4E3C-9497-CC99E8FEB131}" type="sibTrans" cxnId="{F1964F0A-C13F-48C1-B010-816916512770}">
      <dgm:prSet/>
      <dgm:spPr/>
      <dgm:t>
        <a:bodyPr/>
        <a:lstStyle/>
        <a:p>
          <a:endParaRPr lang="en-GB"/>
        </a:p>
      </dgm:t>
    </dgm:pt>
    <dgm:pt modelId="{08FC355F-AE32-4575-B1A9-8452465812EA}">
      <dgm:prSet/>
      <dgm:spPr/>
      <dgm:t>
        <a:bodyPr/>
        <a:lstStyle/>
        <a:p>
          <a:r>
            <a:rPr lang="en-GB"/>
            <a:t>What has </a:t>
          </a:r>
          <a:r>
            <a:rPr lang="en-GB" b="1"/>
            <a:t>changed</a:t>
          </a:r>
          <a:r>
            <a:rPr lang="en-GB"/>
            <a:t> for you/your department/school/university because of it?</a:t>
          </a:r>
        </a:p>
      </dgm:t>
    </dgm:pt>
    <dgm:pt modelId="{2C9BC9B5-0FEF-4C68-9AB6-FE428F55F2A4}" type="parTrans" cxnId="{313F746F-A579-45D0-97ED-A690E747C8BA}">
      <dgm:prSet/>
      <dgm:spPr/>
      <dgm:t>
        <a:bodyPr/>
        <a:lstStyle/>
        <a:p>
          <a:endParaRPr lang="en-GB"/>
        </a:p>
      </dgm:t>
    </dgm:pt>
    <dgm:pt modelId="{A3210AB3-C628-484C-B800-FCFBB925B17A}" type="sibTrans" cxnId="{313F746F-A579-45D0-97ED-A690E747C8BA}">
      <dgm:prSet/>
      <dgm:spPr/>
      <dgm:t>
        <a:bodyPr/>
        <a:lstStyle/>
        <a:p>
          <a:endParaRPr lang="en-GB"/>
        </a:p>
      </dgm:t>
    </dgm:pt>
    <dgm:pt modelId="{93650C8A-139D-4934-A000-D2B495CE2643}">
      <dgm:prSet/>
      <dgm:spPr/>
      <dgm:t>
        <a:bodyPr/>
        <a:lstStyle/>
        <a:p>
          <a:r>
            <a:rPr lang="en-GB"/>
            <a:t>State explicit outcomes </a:t>
          </a:r>
          <a:r>
            <a:rPr lang="en-GB" err="1"/>
            <a:t>eg</a:t>
          </a:r>
          <a:r>
            <a:rPr lang="en-GB"/>
            <a:t> better able to support colleagues, more confident, changed a process, etc</a:t>
          </a:r>
        </a:p>
      </dgm:t>
    </dgm:pt>
    <dgm:pt modelId="{4809DE10-25BC-4148-85DC-9E5D6B3BD946}" type="parTrans" cxnId="{9425E4F0-D93E-47EB-9AC9-D8974DC574F9}">
      <dgm:prSet/>
      <dgm:spPr/>
      <dgm:t>
        <a:bodyPr/>
        <a:lstStyle/>
        <a:p>
          <a:endParaRPr lang="en-GB"/>
        </a:p>
      </dgm:t>
    </dgm:pt>
    <dgm:pt modelId="{CD1477B4-0898-4A7E-8EAA-AE6991A85564}" type="sibTrans" cxnId="{9425E4F0-D93E-47EB-9AC9-D8974DC574F9}">
      <dgm:prSet/>
      <dgm:spPr/>
      <dgm:t>
        <a:bodyPr/>
        <a:lstStyle/>
        <a:p>
          <a:endParaRPr lang="en-GB"/>
        </a:p>
      </dgm:t>
    </dgm:pt>
    <dgm:pt modelId="{F03CC2C5-0F67-4AB1-9EFD-932550A94825}">
      <dgm:prSet/>
      <dgm:spPr/>
      <dgm:t>
        <a:bodyPr/>
        <a:lstStyle/>
        <a:p>
          <a:r>
            <a:rPr lang="en-GB" err="1"/>
            <a:t>Egs</a:t>
          </a:r>
          <a:r>
            <a:rPr lang="en-GB"/>
            <a:t> of workshops, development programmes etc work best here</a:t>
          </a:r>
        </a:p>
      </dgm:t>
    </dgm:pt>
    <dgm:pt modelId="{6ED3F41F-B45E-4141-BD55-FE3356ED6727}" type="parTrans" cxnId="{594B5E60-F139-4F9C-810F-88CD0F565CA6}">
      <dgm:prSet/>
      <dgm:spPr/>
      <dgm:t>
        <a:bodyPr/>
        <a:lstStyle/>
        <a:p>
          <a:endParaRPr lang="en-GB"/>
        </a:p>
      </dgm:t>
    </dgm:pt>
    <dgm:pt modelId="{3CBC3D91-1916-4BA9-8AFC-30201A531DFD}" type="sibTrans" cxnId="{594B5E60-F139-4F9C-810F-88CD0F565CA6}">
      <dgm:prSet/>
      <dgm:spPr/>
      <dgm:t>
        <a:bodyPr/>
        <a:lstStyle/>
        <a:p>
          <a:endParaRPr lang="en-GB"/>
        </a:p>
      </dgm:t>
    </dgm:pt>
    <dgm:pt modelId="{4B3398F1-71EC-4138-8D8D-BEA48E7FA3AA}" type="pres">
      <dgm:prSet presAssocID="{7E1F572A-98D1-431B-A149-C8383BCC355D}" presName="linear" presStyleCnt="0">
        <dgm:presLayoutVars>
          <dgm:animLvl val="lvl"/>
          <dgm:resizeHandles val="exact"/>
        </dgm:presLayoutVars>
      </dgm:prSet>
      <dgm:spPr/>
    </dgm:pt>
    <dgm:pt modelId="{91EF0C6C-1858-4EF7-BB56-60E8763E98FA}" type="pres">
      <dgm:prSet presAssocID="{0EB10B07-EBAA-4E3C-A498-41A9CE260762}" presName="parentText" presStyleLbl="node1" presStyleIdx="0" presStyleCnt="3">
        <dgm:presLayoutVars>
          <dgm:chMax val="0"/>
          <dgm:bulletEnabled val="1"/>
        </dgm:presLayoutVars>
      </dgm:prSet>
      <dgm:spPr/>
    </dgm:pt>
    <dgm:pt modelId="{75D08B95-67A9-4A67-80C9-BD870316C0AE}" type="pres">
      <dgm:prSet presAssocID="{0EB10B07-EBAA-4E3C-A498-41A9CE260762}" presName="childText" presStyleLbl="revTx" presStyleIdx="0" presStyleCnt="2">
        <dgm:presLayoutVars>
          <dgm:bulletEnabled val="1"/>
        </dgm:presLayoutVars>
      </dgm:prSet>
      <dgm:spPr/>
    </dgm:pt>
    <dgm:pt modelId="{7AF8A88A-264B-40A9-B22C-7A308F59400C}" type="pres">
      <dgm:prSet presAssocID="{A4C60D94-0534-4F10-9481-EBFC7D9E9742}" presName="parentText" presStyleLbl="node1" presStyleIdx="1" presStyleCnt="3">
        <dgm:presLayoutVars>
          <dgm:chMax val="0"/>
          <dgm:bulletEnabled val="1"/>
        </dgm:presLayoutVars>
      </dgm:prSet>
      <dgm:spPr/>
    </dgm:pt>
    <dgm:pt modelId="{741D2772-B905-4C6E-8674-AE75C3D64FEF}" type="pres">
      <dgm:prSet presAssocID="{4C15F94F-343B-4E3C-9497-CC99E8FEB131}" presName="spacer" presStyleCnt="0"/>
      <dgm:spPr/>
    </dgm:pt>
    <dgm:pt modelId="{FC5FE450-3566-421E-8023-0647662AEB06}" type="pres">
      <dgm:prSet presAssocID="{08FC355F-AE32-4575-B1A9-8452465812EA}" presName="parentText" presStyleLbl="node1" presStyleIdx="2" presStyleCnt="3">
        <dgm:presLayoutVars>
          <dgm:chMax val="0"/>
          <dgm:bulletEnabled val="1"/>
        </dgm:presLayoutVars>
      </dgm:prSet>
      <dgm:spPr/>
    </dgm:pt>
    <dgm:pt modelId="{6278ADCC-7194-4845-9487-1AFF3F7B5DA7}" type="pres">
      <dgm:prSet presAssocID="{08FC355F-AE32-4575-B1A9-8452465812EA}" presName="childText" presStyleLbl="revTx" presStyleIdx="1" presStyleCnt="2">
        <dgm:presLayoutVars>
          <dgm:bulletEnabled val="1"/>
        </dgm:presLayoutVars>
      </dgm:prSet>
      <dgm:spPr/>
    </dgm:pt>
  </dgm:ptLst>
  <dgm:cxnLst>
    <dgm:cxn modelId="{F1964F0A-C13F-48C1-B010-816916512770}" srcId="{7E1F572A-98D1-431B-A149-C8383BCC355D}" destId="{A4C60D94-0534-4F10-9481-EBFC7D9E9742}" srcOrd="1" destOrd="0" parTransId="{42086905-6B3D-42D8-A79F-C00A6FE83AF6}" sibTransId="{4C15F94F-343B-4E3C-9497-CC99E8FEB131}"/>
    <dgm:cxn modelId="{9EF99F3C-04AD-4129-9D37-F9583BAEFA50}" type="presOf" srcId="{0EB10B07-EBAA-4E3C-A498-41A9CE260762}" destId="{91EF0C6C-1858-4EF7-BB56-60E8763E98FA}" srcOrd="0" destOrd="0" presId="urn:microsoft.com/office/officeart/2005/8/layout/vList2"/>
    <dgm:cxn modelId="{594B5E60-F139-4F9C-810F-88CD0F565CA6}" srcId="{0EB10B07-EBAA-4E3C-A498-41A9CE260762}" destId="{F03CC2C5-0F67-4AB1-9EFD-932550A94825}" srcOrd="0" destOrd="0" parTransId="{6ED3F41F-B45E-4141-BD55-FE3356ED6727}" sibTransId="{3CBC3D91-1916-4BA9-8AFC-30201A531DFD}"/>
    <dgm:cxn modelId="{B35AD561-6D30-4D65-94D8-CAF2D2F28916}" type="presOf" srcId="{F03CC2C5-0F67-4AB1-9EFD-932550A94825}" destId="{75D08B95-67A9-4A67-80C9-BD870316C0AE}" srcOrd="0" destOrd="0" presId="urn:microsoft.com/office/officeart/2005/8/layout/vList2"/>
    <dgm:cxn modelId="{313F746F-A579-45D0-97ED-A690E747C8BA}" srcId="{7E1F572A-98D1-431B-A149-C8383BCC355D}" destId="{08FC355F-AE32-4575-B1A9-8452465812EA}" srcOrd="2" destOrd="0" parTransId="{2C9BC9B5-0FEF-4C68-9AB6-FE428F55F2A4}" sibTransId="{A3210AB3-C628-484C-B800-FCFBB925B17A}"/>
    <dgm:cxn modelId="{9DBF305A-2318-4DDB-BB00-099EE309F097}" type="presOf" srcId="{A4C60D94-0534-4F10-9481-EBFC7D9E9742}" destId="{7AF8A88A-264B-40A9-B22C-7A308F59400C}" srcOrd="0" destOrd="0" presId="urn:microsoft.com/office/officeart/2005/8/layout/vList2"/>
    <dgm:cxn modelId="{BE102696-FF3F-40C6-AEC4-F12B993DD9F5}" type="presOf" srcId="{93650C8A-139D-4934-A000-D2B495CE2643}" destId="{6278ADCC-7194-4845-9487-1AFF3F7B5DA7}" srcOrd="0" destOrd="0" presId="urn:microsoft.com/office/officeart/2005/8/layout/vList2"/>
    <dgm:cxn modelId="{A3DC4CA4-7F40-42F1-A235-08B745D53834}" srcId="{7E1F572A-98D1-431B-A149-C8383BCC355D}" destId="{0EB10B07-EBAA-4E3C-A498-41A9CE260762}" srcOrd="0" destOrd="0" parTransId="{E80141DE-A7ED-4A29-9BF3-7EA4EC73631D}" sibTransId="{1084D4E5-7A28-4CCE-900D-B431C3C37351}"/>
    <dgm:cxn modelId="{4B8529D2-90B1-4882-AD35-35ADAAB84FFC}" type="presOf" srcId="{08FC355F-AE32-4575-B1A9-8452465812EA}" destId="{FC5FE450-3566-421E-8023-0647662AEB06}" srcOrd="0" destOrd="0" presId="urn:microsoft.com/office/officeart/2005/8/layout/vList2"/>
    <dgm:cxn modelId="{C2621CD9-BE6D-43C6-8A1D-1ABAB1EC1E76}" type="presOf" srcId="{7E1F572A-98D1-431B-A149-C8383BCC355D}" destId="{4B3398F1-71EC-4138-8D8D-BEA48E7FA3AA}" srcOrd="0" destOrd="0" presId="urn:microsoft.com/office/officeart/2005/8/layout/vList2"/>
    <dgm:cxn modelId="{9425E4F0-D93E-47EB-9AC9-D8974DC574F9}" srcId="{08FC355F-AE32-4575-B1A9-8452465812EA}" destId="{93650C8A-139D-4934-A000-D2B495CE2643}" srcOrd="0" destOrd="0" parTransId="{4809DE10-25BC-4148-85DC-9E5D6B3BD946}" sibTransId="{CD1477B4-0898-4A7E-8EAA-AE6991A85564}"/>
    <dgm:cxn modelId="{79A88E10-1598-442F-AEBD-726A96F5F70C}" type="presParOf" srcId="{4B3398F1-71EC-4138-8D8D-BEA48E7FA3AA}" destId="{91EF0C6C-1858-4EF7-BB56-60E8763E98FA}" srcOrd="0" destOrd="0" presId="urn:microsoft.com/office/officeart/2005/8/layout/vList2"/>
    <dgm:cxn modelId="{A96D9DAF-4216-4044-9831-0C8B70AB80F9}" type="presParOf" srcId="{4B3398F1-71EC-4138-8D8D-BEA48E7FA3AA}" destId="{75D08B95-67A9-4A67-80C9-BD870316C0AE}" srcOrd="1" destOrd="0" presId="urn:microsoft.com/office/officeart/2005/8/layout/vList2"/>
    <dgm:cxn modelId="{5A703565-3FFD-4C0A-AE86-C7F5F853B8E7}" type="presParOf" srcId="{4B3398F1-71EC-4138-8D8D-BEA48E7FA3AA}" destId="{7AF8A88A-264B-40A9-B22C-7A308F59400C}" srcOrd="2" destOrd="0" presId="urn:microsoft.com/office/officeart/2005/8/layout/vList2"/>
    <dgm:cxn modelId="{FE547C97-B3F6-4DCB-806D-059E7D9D3BD9}" type="presParOf" srcId="{4B3398F1-71EC-4138-8D8D-BEA48E7FA3AA}" destId="{741D2772-B905-4C6E-8674-AE75C3D64FEF}" srcOrd="3" destOrd="0" presId="urn:microsoft.com/office/officeart/2005/8/layout/vList2"/>
    <dgm:cxn modelId="{E47BFD69-95A6-4958-A7A2-C2FC1BA1F12C}" type="presParOf" srcId="{4B3398F1-71EC-4138-8D8D-BEA48E7FA3AA}" destId="{FC5FE450-3566-421E-8023-0647662AEB06}" srcOrd="4" destOrd="0" presId="urn:microsoft.com/office/officeart/2005/8/layout/vList2"/>
    <dgm:cxn modelId="{E0460452-2ADA-4CED-A391-905A08905AFA}" type="presParOf" srcId="{4B3398F1-71EC-4138-8D8D-BEA48E7FA3AA}" destId="{6278ADCC-7194-4845-9487-1AFF3F7B5DA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30878-4563-4CA1-A4B8-C0CA9A0A7D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88E90BE-C9F2-4C50-97A3-ED8515741903}">
      <dgm:prSet/>
      <dgm:spPr/>
      <dgm:t>
        <a:bodyPr/>
        <a:lstStyle/>
        <a:p>
          <a:r>
            <a:rPr lang="en-GB" b="1"/>
            <a:t>Why now? </a:t>
          </a:r>
        </a:p>
      </dgm:t>
    </dgm:pt>
    <dgm:pt modelId="{96033B14-458B-472B-B614-3D089A74F1EC}" type="parTrans" cxnId="{5096E5E1-3670-4DC6-AA02-47677FDA8BBF}">
      <dgm:prSet/>
      <dgm:spPr/>
      <dgm:t>
        <a:bodyPr/>
        <a:lstStyle/>
        <a:p>
          <a:endParaRPr lang="en-GB"/>
        </a:p>
      </dgm:t>
    </dgm:pt>
    <dgm:pt modelId="{6132F4A3-5B58-49A2-926D-59DE4021692B}" type="sibTrans" cxnId="{5096E5E1-3670-4DC6-AA02-47677FDA8BBF}">
      <dgm:prSet/>
      <dgm:spPr/>
      <dgm:t>
        <a:bodyPr/>
        <a:lstStyle/>
        <a:p>
          <a:endParaRPr lang="en-GB"/>
        </a:p>
      </dgm:t>
    </dgm:pt>
    <dgm:pt modelId="{21503EE9-8D1E-47FD-93A0-291C9CF17BB0}">
      <dgm:prSet/>
      <dgm:spPr/>
      <dgm:t>
        <a:bodyPr/>
        <a:lstStyle/>
        <a:p>
          <a:r>
            <a:rPr lang="en-GB"/>
            <a:t>How will Aurora help you move to your next role?</a:t>
          </a:r>
        </a:p>
      </dgm:t>
    </dgm:pt>
    <dgm:pt modelId="{33F3EF16-BA49-43E1-8AAC-FD9730CBCB7B}" type="parTrans" cxnId="{737BDF50-C650-4CF9-8433-EBBBFD166E37}">
      <dgm:prSet/>
      <dgm:spPr/>
      <dgm:t>
        <a:bodyPr/>
        <a:lstStyle/>
        <a:p>
          <a:endParaRPr lang="en-GB"/>
        </a:p>
      </dgm:t>
    </dgm:pt>
    <dgm:pt modelId="{F6B1B74C-31BD-4163-951B-FCF0F30EA77F}" type="sibTrans" cxnId="{737BDF50-C650-4CF9-8433-EBBBFD166E37}">
      <dgm:prSet/>
      <dgm:spPr/>
      <dgm:t>
        <a:bodyPr/>
        <a:lstStyle/>
        <a:p>
          <a:endParaRPr lang="en-GB"/>
        </a:p>
      </dgm:t>
    </dgm:pt>
    <dgm:pt modelId="{B757ED82-4358-414D-A3A5-32E777981111}">
      <dgm:prSet/>
      <dgm:spPr/>
      <dgm:t>
        <a:bodyPr/>
        <a:lstStyle/>
        <a:p>
          <a:r>
            <a:rPr lang="en-GB"/>
            <a:t>Demonstrate you are ready to take the next step </a:t>
          </a:r>
        </a:p>
      </dgm:t>
    </dgm:pt>
    <dgm:pt modelId="{1C344568-2120-4F1D-8176-1A1C2DBF2FF4}" type="parTrans" cxnId="{F639D3B9-ED31-4EB1-866D-B95E94CFE227}">
      <dgm:prSet/>
      <dgm:spPr/>
      <dgm:t>
        <a:bodyPr/>
        <a:lstStyle/>
        <a:p>
          <a:endParaRPr lang="en-GB"/>
        </a:p>
      </dgm:t>
    </dgm:pt>
    <dgm:pt modelId="{B2F7E62C-DF2B-42EA-AC26-F42F3D2E534B}" type="sibTrans" cxnId="{F639D3B9-ED31-4EB1-866D-B95E94CFE227}">
      <dgm:prSet/>
      <dgm:spPr/>
      <dgm:t>
        <a:bodyPr/>
        <a:lstStyle/>
        <a:p>
          <a:endParaRPr lang="en-GB"/>
        </a:p>
      </dgm:t>
    </dgm:pt>
    <dgm:pt modelId="{7A8885F9-A5BE-4FE6-9F6A-522ACFAEF3CF}">
      <dgm:prSet/>
      <dgm:spPr/>
      <dgm:t>
        <a:bodyPr/>
        <a:lstStyle/>
        <a:p>
          <a:r>
            <a:rPr lang="en-GB"/>
            <a:t>What have you done already?</a:t>
          </a:r>
        </a:p>
      </dgm:t>
    </dgm:pt>
    <dgm:pt modelId="{42FDF80A-399C-48F1-9FF4-E7963944E643}" type="parTrans" cxnId="{7CD87FD9-221C-4758-B687-39002DCC40E4}">
      <dgm:prSet/>
      <dgm:spPr/>
      <dgm:t>
        <a:bodyPr/>
        <a:lstStyle/>
        <a:p>
          <a:endParaRPr lang="en-GB"/>
        </a:p>
      </dgm:t>
    </dgm:pt>
    <dgm:pt modelId="{374429E6-3EB6-44E3-B07F-9994CEF090C7}" type="sibTrans" cxnId="{7CD87FD9-221C-4758-B687-39002DCC40E4}">
      <dgm:prSet/>
      <dgm:spPr/>
      <dgm:t>
        <a:bodyPr/>
        <a:lstStyle/>
        <a:p>
          <a:endParaRPr lang="en-GB"/>
        </a:p>
      </dgm:t>
    </dgm:pt>
    <dgm:pt modelId="{3764E766-6C07-4C23-8900-9B78FBA1D46D}">
      <dgm:prSet/>
      <dgm:spPr/>
      <dgm:t>
        <a:bodyPr/>
        <a:lstStyle/>
        <a:p>
          <a:r>
            <a:rPr lang="en-GB"/>
            <a:t>How have you changed your current role to mean you’re ready to take the next step?</a:t>
          </a:r>
        </a:p>
      </dgm:t>
    </dgm:pt>
    <dgm:pt modelId="{60A7D899-2807-4AFE-93FC-34964DFB4FAD}" type="parTrans" cxnId="{38E76427-2EA6-43C8-846F-5730453B1BB9}">
      <dgm:prSet/>
      <dgm:spPr/>
      <dgm:t>
        <a:bodyPr/>
        <a:lstStyle/>
        <a:p>
          <a:endParaRPr lang="en-GB"/>
        </a:p>
      </dgm:t>
    </dgm:pt>
    <dgm:pt modelId="{6A0B0255-7469-4842-B026-D7F56EE2D828}" type="sibTrans" cxnId="{38E76427-2EA6-43C8-846F-5730453B1BB9}">
      <dgm:prSet/>
      <dgm:spPr/>
      <dgm:t>
        <a:bodyPr/>
        <a:lstStyle/>
        <a:p>
          <a:endParaRPr lang="en-GB"/>
        </a:p>
      </dgm:t>
    </dgm:pt>
    <dgm:pt modelId="{96F4BDFA-F75F-4D8E-9924-583D64A44104}" type="pres">
      <dgm:prSet presAssocID="{06130878-4563-4CA1-A4B8-C0CA9A0A7D41}" presName="linear" presStyleCnt="0">
        <dgm:presLayoutVars>
          <dgm:animLvl val="lvl"/>
          <dgm:resizeHandles val="exact"/>
        </dgm:presLayoutVars>
      </dgm:prSet>
      <dgm:spPr/>
    </dgm:pt>
    <dgm:pt modelId="{155BB6CF-E8F9-4C65-AF36-20EE66A1F096}" type="pres">
      <dgm:prSet presAssocID="{188E90BE-C9F2-4C50-97A3-ED8515741903}" presName="parentText" presStyleLbl="node1" presStyleIdx="0" presStyleCnt="3">
        <dgm:presLayoutVars>
          <dgm:chMax val="0"/>
          <dgm:bulletEnabled val="1"/>
        </dgm:presLayoutVars>
      </dgm:prSet>
      <dgm:spPr/>
    </dgm:pt>
    <dgm:pt modelId="{465803B4-4610-4F3E-A2EE-4F21F329BB12}" type="pres">
      <dgm:prSet presAssocID="{6132F4A3-5B58-49A2-926D-59DE4021692B}" presName="spacer" presStyleCnt="0"/>
      <dgm:spPr/>
    </dgm:pt>
    <dgm:pt modelId="{1F9D9AD6-C5C9-4D9B-800D-6EE84F262B16}" type="pres">
      <dgm:prSet presAssocID="{21503EE9-8D1E-47FD-93A0-291C9CF17BB0}" presName="parentText" presStyleLbl="node1" presStyleIdx="1" presStyleCnt="3">
        <dgm:presLayoutVars>
          <dgm:chMax val="0"/>
          <dgm:bulletEnabled val="1"/>
        </dgm:presLayoutVars>
      </dgm:prSet>
      <dgm:spPr/>
    </dgm:pt>
    <dgm:pt modelId="{5C72B03F-FD7A-4AAD-A3B8-BC869B773E72}" type="pres">
      <dgm:prSet presAssocID="{F6B1B74C-31BD-4163-951B-FCF0F30EA77F}" presName="spacer" presStyleCnt="0"/>
      <dgm:spPr/>
    </dgm:pt>
    <dgm:pt modelId="{17C44E59-EFF0-4B33-B62F-A7B472976480}" type="pres">
      <dgm:prSet presAssocID="{B757ED82-4358-414D-A3A5-32E777981111}" presName="parentText" presStyleLbl="node1" presStyleIdx="2" presStyleCnt="3">
        <dgm:presLayoutVars>
          <dgm:chMax val="0"/>
          <dgm:bulletEnabled val="1"/>
        </dgm:presLayoutVars>
      </dgm:prSet>
      <dgm:spPr/>
    </dgm:pt>
    <dgm:pt modelId="{91250295-AF37-4DF2-856B-9EF16389A1E5}" type="pres">
      <dgm:prSet presAssocID="{B757ED82-4358-414D-A3A5-32E777981111}" presName="childText" presStyleLbl="revTx" presStyleIdx="0" presStyleCnt="1">
        <dgm:presLayoutVars>
          <dgm:bulletEnabled val="1"/>
        </dgm:presLayoutVars>
      </dgm:prSet>
      <dgm:spPr/>
    </dgm:pt>
  </dgm:ptLst>
  <dgm:cxnLst>
    <dgm:cxn modelId="{F7146309-B5ED-4948-8018-D5CF25537CA2}" type="presOf" srcId="{7A8885F9-A5BE-4FE6-9F6A-522ACFAEF3CF}" destId="{91250295-AF37-4DF2-856B-9EF16389A1E5}" srcOrd="0" destOrd="0" presId="urn:microsoft.com/office/officeart/2005/8/layout/vList2"/>
    <dgm:cxn modelId="{071A440C-77C6-4849-8F69-5DF854335513}" type="presOf" srcId="{3764E766-6C07-4C23-8900-9B78FBA1D46D}" destId="{91250295-AF37-4DF2-856B-9EF16389A1E5}" srcOrd="0" destOrd="1" presId="urn:microsoft.com/office/officeart/2005/8/layout/vList2"/>
    <dgm:cxn modelId="{38E76427-2EA6-43C8-846F-5730453B1BB9}" srcId="{B757ED82-4358-414D-A3A5-32E777981111}" destId="{3764E766-6C07-4C23-8900-9B78FBA1D46D}" srcOrd="1" destOrd="0" parTransId="{60A7D899-2807-4AFE-93FC-34964DFB4FAD}" sibTransId="{6A0B0255-7469-4842-B026-D7F56EE2D828}"/>
    <dgm:cxn modelId="{9969F535-290B-44C6-9237-299CF59E386C}" type="presOf" srcId="{06130878-4563-4CA1-A4B8-C0CA9A0A7D41}" destId="{96F4BDFA-F75F-4D8E-9924-583D64A44104}" srcOrd="0" destOrd="0" presId="urn:microsoft.com/office/officeart/2005/8/layout/vList2"/>
    <dgm:cxn modelId="{F0C8F667-9B5D-4061-AD39-0D548EC83A54}" type="presOf" srcId="{188E90BE-C9F2-4C50-97A3-ED8515741903}" destId="{155BB6CF-E8F9-4C65-AF36-20EE66A1F096}" srcOrd="0" destOrd="0" presId="urn:microsoft.com/office/officeart/2005/8/layout/vList2"/>
    <dgm:cxn modelId="{25A32C68-4AED-4AD7-B216-5FCCB20750E0}" type="presOf" srcId="{21503EE9-8D1E-47FD-93A0-291C9CF17BB0}" destId="{1F9D9AD6-C5C9-4D9B-800D-6EE84F262B16}" srcOrd="0" destOrd="0" presId="urn:microsoft.com/office/officeart/2005/8/layout/vList2"/>
    <dgm:cxn modelId="{737BDF50-C650-4CF9-8433-EBBBFD166E37}" srcId="{06130878-4563-4CA1-A4B8-C0CA9A0A7D41}" destId="{21503EE9-8D1E-47FD-93A0-291C9CF17BB0}" srcOrd="1" destOrd="0" parTransId="{33F3EF16-BA49-43E1-8AAC-FD9730CBCB7B}" sibTransId="{F6B1B74C-31BD-4163-951B-FCF0F30EA77F}"/>
    <dgm:cxn modelId="{2B417A74-576A-41CA-9F9C-4BFD38BAB79B}" type="presOf" srcId="{B757ED82-4358-414D-A3A5-32E777981111}" destId="{17C44E59-EFF0-4B33-B62F-A7B472976480}" srcOrd="0" destOrd="0" presId="urn:microsoft.com/office/officeart/2005/8/layout/vList2"/>
    <dgm:cxn modelId="{F639D3B9-ED31-4EB1-866D-B95E94CFE227}" srcId="{06130878-4563-4CA1-A4B8-C0CA9A0A7D41}" destId="{B757ED82-4358-414D-A3A5-32E777981111}" srcOrd="2" destOrd="0" parTransId="{1C344568-2120-4F1D-8176-1A1C2DBF2FF4}" sibTransId="{B2F7E62C-DF2B-42EA-AC26-F42F3D2E534B}"/>
    <dgm:cxn modelId="{7CD87FD9-221C-4758-B687-39002DCC40E4}" srcId="{B757ED82-4358-414D-A3A5-32E777981111}" destId="{7A8885F9-A5BE-4FE6-9F6A-522ACFAEF3CF}" srcOrd="0" destOrd="0" parTransId="{42FDF80A-399C-48F1-9FF4-E7963944E643}" sibTransId="{374429E6-3EB6-44E3-B07F-9994CEF090C7}"/>
    <dgm:cxn modelId="{5096E5E1-3670-4DC6-AA02-47677FDA8BBF}" srcId="{06130878-4563-4CA1-A4B8-C0CA9A0A7D41}" destId="{188E90BE-C9F2-4C50-97A3-ED8515741903}" srcOrd="0" destOrd="0" parTransId="{96033B14-458B-472B-B614-3D089A74F1EC}" sibTransId="{6132F4A3-5B58-49A2-926D-59DE4021692B}"/>
    <dgm:cxn modelId="{2A4D2200-83B1-43EB-A270-2F50393D27D4}" type="presParOf" srcId="{96F4BDFA-F75F-4D8E-9924-583D64A44104}" destId="{155BB6CF-E8F9-4C65-AF36-20EE66A1F096}" srcOrd="0" destOrd="0" presId="urn:microsoft.com/office/officeart/2005/8/layout/vList2"/>
    <dgm:cxn modelId="{DCF3B327-0BB1-402F-9DC1-B6CB6B23B56A}" type="presParOf" srcId="{96F4BDFA-F75F-4D8E-9924-583D64A44104}" destId="{465803B4-4610-4F3E-A2EE-4F21F329BB12}" srcOrd="1" destOrd="0" presId="urn:microsoft.com/office/officeart/2005/8/layout/vList2"/>
    <dgm:cxn modelId="{64424981-E639-4D66-9374-192D1EB46604}" type="presParOf" srcId="{96F4BDFA-F75F-4D8E-9924-583D64A44104}" destId="{1F9D9AD6-C5C9-4D9B-800D-6EE84F262B16}" srcOrd="2" destOrd="0" presId="urn:microsoft.com/office/officeart/2005/8/layout/vList2"/>
    <dgm:cxn modelId="{5D011115-8B47-4FBC-AF2B-0DC36593951F}" type="presParOf" srcId="{96F4BDFA-F75F-4D8E-9924-583D64A44104}" destId="{5C72B03F-FD7A-4AAD-A3B8-BC869B773E72}" srcOrd="3" destOrd="0" presId="urn:microsoft.com/office/officeart/2005/8/layout/vList2"/>
    <dgm:cxn modelId="{B4C386DE-DBA2-4266-871F-5A9C9CE1EE49}" type="presParOf" srcId="{96F4BDFA-F75F-4D8E-9924-583D64A44104}" destId="{17C44E59-EFF0-4B33-B62F-A7B472976480}" srcOrd="4" destOrd="0" presId="urn:microsoft.com/office/officeart/2005/8/layout/vList2"/>
    <dgm:cxn modelId="{CF7E97C2-A132-4FE4-B139-93FAAA1E9B12}" type="presParOf" srcId="{96F4BDFA-F75F-4D8E-9924-583D64A44104}" destId="{91250295-AF37-4DF2-856B-9EF16389A1E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967784-4B82-41C3-AF59-C416320C64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E0A70F7-137B-4555-8FC3-1A57F4D36C56}">
      <dgm:prSet/>
      <dgm:spPr>
        <a:solidFill>
          <a:schemeClr val="accent3">
            <a:lumMod val="90000"/>
            <a:lumOff val="10000"/>
          </a:schemeClr>
        </a:solidFill>
      </dgm:spPr>
      <dgm:t>
        <a:bodyPr/>
        <a:lstStyle/>
        <a:p>
          <a:r>
            <a:rPr lang="en-GB"/>
            <a:t>Answer the questions!</a:t>
          </a:r>
        </a:p>
      </dgm:t>
    </dgm:pt>
    <dgm:pt modelId="{384B819D-BA85-439B-AFFE-0D73B7AAEB66}" type="parTrans" cxnId="{5E4581AB-8298-4DD4-8C8A-8263A980C13D}">
      <dgm:prSet/>
      <dgm:spPr/>
      <dgm:t>
        <a:bodyPr/>
        <a:lstStyle/>
        <a:p>
          <a:endParaRPr lang="en-GB"/>
        </a:p>
      </dgm:t>
    </dgm:pt>
    <dgm:pt modelId="{F725E2F8-D3EE-45FF-9946-5F5FAFD5FDE2}" type="sibTrans" cxnId="{5E4581AB-8298-4DD4-8C8A-8263A980C13D}">
      <dgm:prSet/>
      <dgm:spPr/>
      <dgm:t>
        <a:bodyPr/>
        <a:lstStyle/>
        <a:p>
          <a:endParaRPr lang="en-GB"/>
        </a:p>
      </dgm:t>
    </dgm:pt>
    <dgm:pt modelId="{519F365E-076E-4903-9125-6BD801746C52}">
      <dgm:prSet/>
      <dgm:spPr>
        <a:solidFill>
          <a:schemeClr val="accent3">
            <a:lumMod val="90000"/>
            <a:lumOff val="10000"/>
          </a:schemeClr>
        </a:solidFill>
      </dgm:spPr>
      <dgm:t>
        <a:bodyPr/>
        <a:lstStyle/>
        <a:p>
          <a:r>
            <a:rPr lang="en-GB"/>
            <a:t>Give explicit examples – what does leadership look like for you, what will you change, do differently, lead…</a:t>
          </a:r>
        </a:p>
      </dgm:t>
    </dgm:pt>
    <dgm:pt modelId="{E74E34FB-186D-4728-9314-D62DAD459BED}" type="parTrans" cxnId="{4C0FD94D-BC82-4101-8545-262B494F3C59}">
      <dgm:prSet/>
      <dgm:spPr/>
      <dgm:t>
        <a:bodyPr/>
        <a:lstStyle/>
        <a:p>
          <a:endParaRPr lang="en-GB"/>
        </a:p>
      </dgm:t>
    </dgm:pt>
    <dgm:pt modelId="{B89924BB-AC50-49F8-9EE8-BE989AE600A3}" type="sibTrans" cxnId="{4C0FD94D-BC82-4101-8545-262B494F3C59}">
      <dgm:prSet/>
      <dgm:spPr/>
      <dgm:t>
        <a:bodyPr/>
        <a:lstStyle/>
        <a:p>
          <a:endParaRPr lang="en-GB"/>
        </a:p>
      </dgm:t>
    </dgm:pt>
    <dgm:pt modelId="{7494391B-3DA1-49C2-BB2D-C999398D0553}">
      <dgm:prSet/>
      <dgm:spPr>
        <a:solidFill>
          <a:schemeClr val="accent3">
            <a:lumMod val="90000"/>
            <a:lumOff val="10000"/>
          </a:schemeClr>
        </a:solidFill>
      </dgm:spPr>
      <dgm:t>
        <a:bodyPr/>
        <a:lstStyle/>
        <a:p>
          <a:r>
            <a:rPr lang="en-GB"/>
            <a:t>Show you have thought about your leadership development and how you will make the most of this opportunity</a:t>
          </a:r>
        </a:p>
      </dgm:t>
    </dgm:pt>
    <dgm:pt modelId="{D8067D5D-646A-4283-911F-BD12A0344234}" type="parTrans" cxnId="{1D75FEAB-3D66-4153-989A-C619E2F5447B}">
      <dgm:prSet/>
      <dgm:spPr/>
      <dgm:t>
        <a:bodyPr/>
        <a:lstStyle/>
        <a:p>
          <a:endParaRPr lang="en-GB"/>
        </a:p>
      </dgm:t>
    </dgm:pt>
    <dgm:pt modelId="{7CF4957B-BE2C-41CA-B468-C1C65C73DAE4}" type="sibTrans" cxnId="{1D75FEAB-3D66-4153-989A-C619E2F5447B}">
      <dgm:prSet/>
      <dgm:spPr/>
      <dgm:t>
        <a:bodyPr/>
        <a:lstStyle/>
        <a:p>
          <a:endParaRPr lang="en-GB"/>
        </a:p>
      </dgm:t>
    </dgm:pt>
    <dgm:pt modelId="{1A1A3048-4B7F-4F75-A1FA-D9B779BCF9C6}">
      <dgm:prSet/>
      <dgm:spPr>
        <a:solidFill>
          <a:schemeClr val="accent3">
            <a:lumMod val="90000"/>
            <a:lumOff val="10000"/>
          </a:schemeClr>
        </a:solidFill>
      </dgm:spPr>
      <dgm:t>
        <a:bodyPr/>
        <a:lstStyle/>
        <a:p>
          <a:r>
            <a:rPr lang="en-GB"/>
            <a:t>Focus on leadership not operational detail</a:t>
          </a:r>
        </a:p>
      </dgm:t>
    </dgm:pt>
    <dgm:pt modelId="{1C67FA8A-5F89-40F4-AC68-229178F606A2}" type="parTrans" cxnId="{A1D8BFBE-CDB8-454B-B0C7-2D89D745809A}">
      <dgm:prSet/>
      <dgm:spPr/>
      <dgm:t>
        <a:bodyPr/>
        <a:lstStyle/>
        <a:p>
          <a:endParaRPr lang="en-GB"/>
        </a:p>
      </dgm:t>
    </dgm:pt>
    <dgm:pt modelId="{0A308172-C23F-4201-8D6F-F22FA5023364}" type="sibTrans" cxnId="{A1D8BFBE-CDB8-454B-B0C7-2D89D745809A}">
      <dgm:prSet/>
      <dgm:spPr/>
      <dgm:t>
        <a:bodyPr/>
        <a:lstStyle/>
        <a:p>
          <a:endParaRPr lang="en-GB"/>
        </a:p>
      </dgm:t>
    </dgm:pt>
    <dgm:pt modelId="{D221B83A-0A31-463B-AFB2-49C655D098C7}" type="pres">
      <dgm:prSet presAssocID="{8A967784-4B82-41C3-AF59-C416320C647A}" presName="linear" presStyleCnt="0">
        <dgm:presLayoutVars>
          <dgm:animLvl val="lvl"/>
          <dgm:resizeHandles val="exact"/>
        </dgm:presLayoutVars>
      </dgm:prSet>
      <dgm:spPr/>
    </dgm:pt>
    <dgm:pt modelId="{3EB4559C-1EF5-4AD5-833F-2E05F717D282}" type="pres">
      <dgm:prSet presAssocID="{DE0A70F7-137B-4555-8FC3-1A57F4D36C56}" presName="parentText" presStyleLbl="node1" presStyleIdx="0" presStyleCnt="4">
        <dgm:presLayoutVars>
          <dgm:chMax val="0"/>
          <dgm:bulletEnabled val="1"/>
        </dgm:presLayoutVars>
      </dgm:prSet>
      <dgm:spPr/>
    </dgm:pt>
    <dgm:pt modelId="{7167E99F-BDEB-4E97-ABD6-E1F2A0FA92C9}" type="pres">
      <dgm:prSet presAssocID="{F725E2F8-D3EE-45FF-9946-5F5FAFD5FDE2}" presName="spacer" presStyleCnt="0"/>
      <dgm:spPr/>
    </dgm:pt>
    <dgm:pt modelId="{60BD6EBC-7FDD-451C-9D34-C5C35FA82A5E}" type="pres">
      <dgm:prSet presAssocID="{1A1A3048-4B7F-4F75-A1FA-D9B779BCF9C6}" presName="parentText" presStyleLbl="node1" presStyleIdx="1" presStyleCnt="4">
        <dgm:presLayoutVars>
          <dgm:chMax val="0"/>
          <dgm:bulletEnabled val="1"/>
        </dgm:presLayoutVars>
      </dgm:prSet>
      <dgm:spPr/>
    </dgm:pt>
    <dgm:pt modelId="{0B464C21-2FB0-47E5-8F89-82A31DEDD7B1}" type="pres">
      <dgm:prSet presAssocID="{0A308172-C23F-4201-8D6F-F22FA5023364}" presName="spacer" presStyleCnt="0"/>
      <dgm:spPr/>
    </dgm:pt>
    <dgm:pt modelId="{8A46B88F-73EA-4B60-9F16-709B7EB02D15}" type="pres">
      <dgm:prSet presAssocID="{519F365E-076E-4903-9125-6BD801746C52}" presName="parentText" presStyleLbl="node1" presStyleIdx="2" presStyleCnt="4">
        <dgm:presLayoutVars>
          <dgm:chMax val="0"/>
          <dgm:bulletEnabled val="1"/>
        </dgm:presLayoutVars>
      </dgm:prSet>
      <dgm:spPr/>
    </dgm:pt>
    <dgm:pt modelId="{AE75C0D3-FC6D-4DCC-93AC-1A1C333834AC}" type="pres">
      <dgm:prSet presAssocID="{B89924BB-AC50-49F8-9EE8-BE989AE600A3}" presName="spacer" presStyleCnt="0"/>
      <dgm:spPr/>
    </dgm:pt>
    <dgm:pt modelId="{274C8BF1-63A9-4757-BB10-D893825DE32F}" type="pres">
      <dgm:prSet presAssocID="{7494391B-3DA1-49C2-BB2D-C999398D0553}" presName="parentText" presStyleLbl="node1" presStyleIdx="3" presStyleCnt="4">
        <dgm:presLayoutVars>
          <dgm:chMax val="0"/>
          <dgm:bulletEnabled val="1"/>
        </dgm:presLayoutVars>
      </dgm:prSet>
      <dgm:spPr/>
    </dgm:pt>
  </dgm:ptLst>
  <dgm:cxnLst>
    <dgm:cxn modelId="{4C0FD94D-BC82-4101-8545-262B494F3C59}" srcId="{8A967784-4B82-41C3-AF59-C416320C647A}" destId="{519F365E-076E-4903-9125-6BD801746C52}" srcOrd="2" destOrd="0" parTransId="{E74E34FB-186D-4728-9314-D62DAD459BED}" sibTransId="{B89924BB-AC50-49F8-9EE8-BE989AE600A3}"/>
    <dgm:cxn modelId="{18AF2254-FC9D-45D4-8C6F-FFFEC535EE98}" type="presOf" srcId="{7494391B-3DA1-49C2-BB2D-C999398D0553}" destId="{274C8BF1-63A9-4757-BB10-D893825DE32F}" srcOrd="0" destOrd="0" presId="urn:microsoft.com/office/officeart/2005/8/layout/vList2"/>
    <dgm:cxn modelId="{2E514A87-63EC-4B30-BA84-34A70B7230DB}" type="presOf" srcId="{1A1A3048-4B7F-4F75-A1FA-D9B779BCF9C6}" destId="{60BD6EBC-7FDD-451C-9D34-C5C35FA82A5E}" srcOrd="0" destOrd="0" presId="urn:microsoft.com/office/officeart/2005/8/layout/vList2"/>
    <dgm:cxn modelId="{5E4581AB-8298-4DD4-8C8A-8263A980C13D}" srcId="{8A967784-4B82-41C3-AF59-C416320C647A}" destId="{DE0A70F7-137B-4555-8FC3-1A57F4D36C56}" srcOrd="0" destOrd="0" parTransId="{384B819D-BA85-439B-AFFE-0D73B7AAEB66}" sibTransId="{F725E2F8-D3EE-45FF-9946-5F5FAFD5FDE2}"/>
    <dgm:cxn modelId="{1D75FEAB-3D66-4153-989A-C619E2F5447B}" srcId="{8A967784-4B82-41C3-AF59-C416320C647A}" destId="{7494391B-3DA1-49C2-BB2D-C999398D0553}" srcOrd="3" destOrd="0" parTransId="{D8067D5D-646A-4283-911F-BD12A0344234}" sibTransId="{7CF4957B-BE2C-41CA-B468-C1C65C73DAE4}"/>
    <dgm:cxn modelId="{EF62D1B1-139D-4BBD-AC44-7EFA64487F97}" type="presOf" srcId="{DE0A70F7-137B-4555-8FC3-1A57F4D36C56}" destId="{3EB4559C-1EF5-4AD5-833F-2E05F717D282}" srcOrd="0" destOrd="0" presId="urn:microsoft.com/office/officeart/2005/8/layout/vList2"/>
    <dgm:cxn modelId="{A1D8BFBE-CDB8-454B-B0C7-2D89D745809A}" srcId="{8A967784-4B82-41C3-AF59-C416320C647A}" destId="{1A1A3048-4B7F-4F75-A1FA-D9B779BCF9C6}" srcOrd="1" destOrd="0" parTransId="{1C67FA8A-5F89-40F4-AC68-229178F606A2}" sibTransId="{0A308172-C23F-4201-8D6F-F22FA5023364}"/>
    <dgm:cxn modelId="{F906D2CC-2E2B-443A-82DE-B0356708D182}" type="presOf" srcId="{519F365E-076E-4903-9125-6BD801746C52}" destId="{8A46B88F-73EA-4B60-9F16-709B7EB02D15}" srcOrd="0" destOrd="0" presId="urn:microsoft.com/office/officeart/2005/8/layout/vList2"/>
    <dgm:cxn modelId="{BFEC22DC-7693-416D-A982-ED4A1AC0C7E1}" type="presOf" srcId="{8A967784-4B82-41C3-AF59-C416320C647A}" destId="{D221B83A-0A31-463B-AFB2-49C655D098C7}" srcOrd="0" destOrd="0" presId="urn:microsoft.com/office/officeart/2005/8/layout/vList2"/>
    <dgm:cxn modelId="{A03B8910-EF46-4881-BFA3-1D66177268C2}" type="presParOf" srcId="{D221B83A-0A31-463B-AFB2-49C655D098C7}" destId="{3EB4559C-1EF5-4AD5-833F-2E05F717D282}" srcOrd="0" destOrd="0" presId="urn:microsoft.com/office/officeart/2005/8/layout/vList2"/>
    <dgm:cxn modelId="{884E5F9A-D584-480D-8F3C-321BCE8D5F78}" type="presParOf" srcId="{D221B83A-0A31-463B-AFB2-49C655D098C7}" destId="{7167E99F-BDEB-4E97-ABD6-E1F2A0FA92C9}" srcOrd="1" destOrd="0" presId="urn:microsoft.com/office/officeart/2005/8/layout/vList2"/>
    <dgm:cxn modelId="{0BB37F1F-7C54-46DF-BA26-93C9ED9C60E5}" type="presParOf" srcId="{D221B83A-0A31-463B-AFB2-49C655D098C7}" destId="{60BD6EBC-7FDD-451C-9D34-C5C35FA82A5E}" srcOrd="2" destOrd="0" presId="urn:microsoft.com/office/officeart/2005/8/layout/vList2"/>
    <dgm:cxn modelId="{EDBB35D0-0AB8-47DE-9172-09778726E157}" type="presParOf" srcId="{D221B83A-0A31-463B-AFB2-49C655D098C7}" destId="{0B464C21-2FB0-47E5-8F89-82A31DEDD7B1}" srcOrd="3" destOrd="0" presId="urn:microsoft.com/office/officeart/2005/8/layout/vList2"/>
    <dgm:cxn modelId="{BD45597C-6B3D-48FA-BD0A-3094D92EE965}" type="presParOf" srcId="{D221B83A-0A31-463B-AFB2-49C655D098C7}" destId="{8A46B88F-73EA-4B60-9F16-709B7EB02D15}" srcOrd="4" destOrd="0" presId="urn:microsoft.com/office/officeart/2005/8/layout/vList2"/>
    <dgm:cxn modelId="{C83E9B23-3E66-47CB-ACE8-9602724A1469}" type="presParOf" srcId="{D221B83A-0A31-463B-AFB2-49C655D098C7}" destId="{AE75C0D3-FC6D-4DCC-93AC-1A1C333834AC}" srcOrd="5" destOrd="0" presId="urn:microsoft.com/office/officeart/2005/8/layout/vList2"/>
    <dgm:cxn modelId="{855DDEE5-5F43-46FA-A270-DA28541E5B81}" type="presParOf" srcId="{D221B83A-0A31-463B-AFB2-49C655D098C7}" destId="{274C8BF1-63A9-4757-BB10-D893825DE32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C4B08-EF32-45F3-9A79-1C97091AF15F}">
      <dsp:nvSpPr>
        <dsp:cNvPr id="0" name=""/>
        <dsp:cNvSpPr/>
      </dsp:nvSpPr>
      <dsp:spPr>
        <a:xfrm>
          <a:off x="0" y="148296"/>
          <a:ext cx="963168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What would you like the next step in your career to be?</a:t>
          </a:r>
        </a:p>
      </dsp:txBody>
      <dsp:txXfrm>
        <a:off x="33412" y="181708"/>
        <a:ext cx="9564856" cy="617626"/>
      </dsp:txXfrm>
    </dsp:sp>
    <dsp:sp modelId="{B43EE7FB-D1F5-4F68-B4B2-2788FE843ABE}">
      <dsp:nvSpPr>
        <dsp:cNvPr id="0" name=""/>
        <dsp:cNvSpPr/>
      </dsp:nvSpPr>
      <dsp:spPr>
        <a:xfrm>
          <a:off x="0" y="832746"/>
          <a:ext cx="963168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it’s okay to not know exactly!</a:t>
          </a:r>
        </a:p>
      </dsp:txBody>
      <dsp:txXfrm>
        <a:off x="0" y="832746"/>
        <a:ext cx="9631680" cy="298080"/>
      </dsp:txXfrm>
    </dsp:sp>
    <dsp:sp modelId="{A650A2DA-114B-4E77-A3EA-CBC5AB27721C}">
      <dsp:nvSpPr>
        <dsp:cNvPr id="0" name=""/>
        <dsp:cNvSpPr/>
      </dsp:nvSpPr>
      <dsp:spPr>
        <a:xfrm>
          <a:off x="0" y="1130826"/>
          <a:ext cx="963168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u="sng" kern="1200"/>
            <a:t>Why</a:t>
          </a:r>
          <a:r>
            <a:rPr lang="en-GB" sz="1800" kern="1200"/>
            <a:t> do you want to make move to a leadership role?</a:t>
          </a:r>
        </a:p>
      </dsp:txBody>
      <dsp:txXfrm>
        <a:off x="33412" y="1164238"/>
        <a:ext cx="9564856" cy="617626"/>
      </dsp:txXfrm>
    </dsp:sp>
    <dsp:sp modelId="{2D53B058-A569-4D11-8BB0-9595BBCD9D3D}">
      <dsp:nvSpPr>
        <dsp:cNvPr id="0" name=""/>
        <dsp:cNvSpPr/>
      </dsp:nvSpPr>
      <dsp:spPr>
        <a:xfrm>
          <a:off x="0" y="1867116"/>
          <a:ext cx="963168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What does leadership look like for you within that ambition? </a:t>
          </a:r>
        </a:p>
      </dsp:txBody>
      <dsp:txXfrm>
        <a:off x="33412" y="1900528"/>
        <a:ext cx="9564856" cy="617626"/>
      </dsp:txXfrm>
    </dsp:sp>
    <dsp:sp modelId="{6DCC1AE9-D500-4245-B8D7-3D0F04A76FD5}">
      <dsp:nvSpPr>
        <dsp:cNvPr id="0" name=""/>
        <dsp:cNvSpPr/>
      </dsp:nvSpPr>
      <dsp:spPr>
        <a:xfrm>
          <a:off x="0" y="2551566"/>
          <a:ext cx="963168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What would you like to change/influence for the better?</a:t>
          </a:r>
        </a:p>
      </dsp:txBody>
      <dsp:txXfrm>
        <a:off x="0" y="2551566"/>
        <a:ext cx="9631680" cy="298080"/>
      </dsp:txXfrm>
    </dsp:sp>
    <dsp:sp modelId="{69404A5F-502E-4475-9798-2F2BA8083FDF}">
      <dsp:nvSpPr>
        <dsp:cNvPr id="0" name=""/>
        <dsp:cNvSpPr/>
      </dsp:nvSpPr>
      <dsp:spPr>
        <a:xfrm>
          <a:off x="0" y="2849646"/>
          <a:ext cx="963168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What are you currently doing and what have you done so far towards taking on more leadership?</a:t>
          </a:r>
        </a:p>
      </dsp:txBody>
      <dsp:txXfrm>
        <a:off x="33412" y="2883058"/>
        <a:ext cx="9564856" cy="617626"/>
      </dsp:txXfrm>
    </dsp:sp>
    <dsp:sp modelId="{D771F8F5-236F-4C76-94CB-30E1D88D1CC0}">
      <dsp:nvSpPr>
        <dsp:cNvPr id="0" name=""/>
        <dsp:cNvSpPr/>
      </dsp:nvSpPr>
      <dsp:spPr>
        <a:xfrm>
          <a:off x="0" y="3534096"/>
          <a:ext cx="9631680"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Have you taken on additional responsibility, already leading a small team, taking part in committees or groups? </a:t>
          </a:r>
        </a:p>
        <a:p>
          <a:pPr marL="114300" lvl="1" indent="-114300" algn="l" defTabSz="622300">
            <a:lnSpc>
              <a:spcPct val="90000"/>
            </a:lnSpc>
            <a:spcBef>
              <a:spcPct val="0"/>
            </a:spcBef>
            <a:spcAft>
              <a:spcPct val="20000"/>
            </a:spcAft>
            <a:buChar char="•"/>
          </a:pPr>
          <a:r>
            <a:rPr lang="en-GB" sz="1400" kern="1200"/>
            <a:t>Are you not sure how to go about this and Aurora could help?</a:t>
          </a:r>
        </a:p>
        <a:p>
          <a:pPr marL="114300" lvl="1" indent="-114300" algn="l" defTabSz="622300">
            <a:lnSpc>
              <a:spcPct val="90000"/>
            </a:lnSpc>
            <a:spcBef>
              <a:spcPct val="0"/>
            </a:spcBef>
            <a:spcAft>
              <a:spcPct val="20000"/>
            </a:spcAft>
            <a:buChar char="•"/>
          </a:pPr>
          <a:r>
            <a:rPr lang="en-GB" sz="1400" i="1" kern="1200"/>
            <a:t>This helps show you are serious about </a:t>
          </a:r>
          <a:r>
            <a:rPr kumimoji="0" lang="en-GB" sz="1400" b="0" i="1" u="none" strike="noStrike" kern="1200" cap="none" spc="0" normalizeH="0" baseline="0" noProof="0">
              <a:ln>
                <a:noFill/>
              </a:ln>
              <a:solidFill>
                <a:srgbClr val="2B2B2B"/>
              </a:solidFill>
              <a:effectLst/>
              <a:uLnTx/>
              <a:uFillTx/>
              <a:latin typeface="Arial" panose="020B0604020202020204" pitchFamily="34" charset="0"/>
              <a:ea typeface="Calibri" panose="020F0502020204030204" pitchFamily="34" charset="0"/>
              <a:cs typeface="Times New Roman" panose="02020603050405020304" pitchFamily="18" charset="0"/>
            </a:rPr>
            <a:t>developing leadership skills in order to further your career</a:t>
          </a:r>
          <a:endParaRPr lang="en-GB" sz="1400" i="1" kern="1200"/>
        </a:p>
      </dsp:txBody>
      <dsp:txXfrm>
        <a:off x="0" y="3534096"/>
        <a:ext cx="9631680" cy="68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F0C6C-1858-4EF7-BB56-60E8763E98FA}">
      <dsp:nvSpPr>
        <dsp:cNvPr id="0" name=""/>
        <dsp:cNvSpPr/>
      </dsp:nvSpPr>
      <dsp:spPr>
        <a:xfrm>
          <a:off x="0" y="73468"/>
          <a:ext cx="7795062" cy="874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was the opportunity? </a:t>
          </a:r>
        </a:p>
      </dsp:txBody>
      <dsp:txXfrm>
        <a:off x="42693" y="116161"/>
        <a:ext cx="7709676" cy="789189"/>
      </dsp:txXfrm>
    </dsp:sp>
    <dsp:sp modelId="{75D08B95-67A9-4A67-80C9-BD870316C0AE}">
      <dsp:nvSpPr>
        <dsp:cNvPr id="0" name=""/>
        <dsp:cNvSpPr/>
      </dsp:nvSpPr>
      <dsp:spPr>
        <a:xfrm>
          <a:off x="0" y="948043"/>
          <a:ext cx="779506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49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err="1"/>
            <a:t>Egs</a:t>
          </a:r>
          <a:r>
            <a:rPr lang="en-GB" sz="1800" kern="1200"/>
            <a:t> of workshops, development programmes etc work best here</a:t>
          </a:r>
        </a:p>
      </dsp:txBody>
      <dsp:txXfrm>
        <a:off x="0" y="948043"/>
        <a:ext cx="7795062" cy="380880"/>
      </dsp:txXfrm>
    </dsp:sp>
    <dsp:sp modelId="{7AF8A88A-264B-40A9-B22C-7A308F59400C}">
      <dsp:nvSpPr>
        <dsp:cNvPr id="0" name=""/>
        <dsp:cNvSpPr/>
      </dsp:nvSpPr>
      <dsp:spPr>
        <a:xfrm>
          <a:off x="0" y="1328923"/>
          <a:ext cx="7795062" cy="874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learning have you applied and how?</a:t>
          </a:r>
        </a:p>
      </dsp:txBody>
      <dsp:txXfrm>
        <a:off x="42693" y="1371616"/>
        <a:ext cx="7709676" cy="789189"/>
      </dsp:txXfrm>
    </dsp:sp>
    <dsp:sp modelId="{FC5FE450-3566-421E-8023-0647662AEB06}">
      <dsp:nvSpPr>
        <dsp:cNvPr id="0" name=""/>
        <dsp:cNvSpPr/>
      </dsp:nvSpPr>
      <dsp:spPr>
        <a:xfrm>
          <a:off x="0" y="2269738"/>
          <a:ext cx="7795062" cy="874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has </a:t>
          </a:r>
          <a:r>
            <a:rPr lang="en-GB" sz="2300" b="1" kern="1200"/>
            <a:t>changed</a:t>
          </a:r>
          <a:r>
            <a:rPr lang="en-GB" sz="2300" kern="1200"/>
            <a:t> for you/your department/school/university because of it?</a:t>
          </a:r>
        </a:p>
      </dsp:txBody>
      <dsp:txXfrm>
        <a:off x="42693" y="2312431"/>
        <a:ext cx="7709676" cy="789189"/>
      </dsp:txXfrm>
    </dsp:sp>
    <dsp:sp modelId="{6278ADCC-7194-4845-9487-1AFF3F7B5DA7}">
      <dsp:nvSpPr>
        <dsp:cNvPr id="0" name=""/>
        <dsp:cNvSpPr/>
      </dsp:nvSpPr>
      <dsp:spPr>
        <a:xfrm>
          <a:off x="0" y="3144313"/>
          <a:ext cx="7795062"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49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State explicit outcomes </a:t>
          </a:r>
          <a:r>
            <a:rPr lang="en-GB" sz="1800" kern="1200" err="1"/>
            <a:t>eg</a:t>
          </a:r>
          <a:r>
            <a:rPr lang="en-GB" sz="1800" kern="1200"/>
            <a:t> better able to support colleagues, more confident, changed a process, etc</a:t>
          </a:r>
        </a:p>
      </dsp:txBody>
      <dsp:txXfrm>
        <a:off x="0" y="3144313"/>
        <a:ext cx="7795062" cy="53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BB6CF-E8F9-4C65-AF36-20EE66A1F096}">
      <dsp:nvSpPr>
        <dsp:cNvPr id="0" name=""/>
        <dsp:cNvSpPr/>
      </dsp:nvSpPr>
      <dsp:spPr>
        <a:xfrm>
          <a:off x="0" y="15269"/>
          <a:ext cx="963168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Why now? </a:t>
          </a:r>
        </a:p>
      </dsp:txBody>
      <dsp:txXfrm>
        <a:off x="31984" y="47253"/>
        <a:ext cx="9567712" cy="591232"/>
      </dsp:txXfrm>
    </dsp:sp>
    <dsp:sp modelId="{1F9D9AD6-C5C9-4D9B-800D-6EE84F262B16}">
      <dsp:nvSpPr>
        <dsp:cNvPr id="0" name=""/>
        <dsp:cNvSpPr/>
      </dsp:nvSpPr>
      <dsp:spPr>
        <a:xfrm>
          <a:off x="0" y="751109"/>
          <a:ext cx="963168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How will Aurora help you move to your next role?</a:t>
          </a:r>
        </a:p>
      </dsp:txBody>
      <dsp:txXfrm>
        <a:off x="31984" y="783093"/>
        <a:ext cx="9567712" cy="591232"/>
      </dsp:txXfrm>
    </dsp:sp>
    <dsp:sp modelId="{17C44E59-EFF0-4B33-B62F-A7B472976480}">
      <dsp:nvSpPr>
        <dsp:cNvPr id="0" name=""/>
        <dsp:cNvSpPr/>
      </dsp:nvSpPr>
      <dsp:spPr>
        <a:xfrm>
          <a:off x="0" y="1486949"/>
          <a:ext cx="963168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Demonstrate you are ready to take the next step </a:t>
          </a:r>
        </a:p>
      </dsp:txBody>
      <dsp:txXfrm>
        <a:off x="31984" y="1518933"/>
        <a:ext cx="9567712" cy="591232"/>
      </dsp:txXfrm>
    </dsp:sp>
    <dsp:sp modelId="{91250295-AF37-4DF2-856B-9EF16389A1E5}">
      <dsp:nvSpPr>
        <dsp:cNvPr id="0" name=""/>
        <dsp:cNvSpPr/>
      </dsp:nvSpPr>
      <dsp:spPr>
        <a:xfrm>
          <a:off x="0" y="2142149"/>
          <a:ext cx="963168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0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What have you done already?</a:t>
          </a:r>
        </a:p>
        <a:p>
          <a:pPr marL="228600" lvl="1" indent="-228600" algn="l" defTabSz="977900">
            <a:lnSpc>
              <a:spcPct val="90000"/>
            </a:lnSpc>
            <a:spcBef>
              <a:spcPct val="0"/>
            </a:spcBef>
            <a:spcAft>
              <a:spcPct val="20000"/>
            </a:spcAft>
            <a:buChar char="•"/>
          </a:pPr>
          <a:r>
            <a:rPr lang="en-GB" sz="2200" kern="1200"/>
            <a:t>How have you changed your current role to mean you’re ready to take the next step?</a:t>
          </a:r>
        </a:p>
      </dsp:txBody>
      <dsp:txXfrm>
        <a:off x="0" y="2142149"/>
        <a:ext cx="9631680" cy="1014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4559C-1EF5-4AD5-833F-2E05F717D282}">
      <dsp:nvSpPr>
        <dsp:cNvPr id="0" name=""/>
        <dsp:cNvSpPr/>
      </dsp:nvSpPr>
      <dsp:spPr>
        <a:xfrm>
          <a:off x="0" y="303244"/>
          <a:ext cx="9353006" cy="1026675"/>
        </a:xfrm>
        <a:prstGeom prst="roundRect">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Answer the questions!</a:t>
          </a:r>
        </a:p>
      </dsp:txBody>
      <dsp:txXfrm>
        <a:off x="50118" y="353362"/>
        <a:ext cx="9252770" cy="926439"/>
      </dsp:txXfrm>
    </dsp:sp>
    <dsp:sp modelId="{60BD6EBC-7FDD-451C-9D34-C5C35FA82A5E}">
      <dsp:nvSpPr>
        <dsp:cNvPr id="0" name=""/>
        <dsp:cNvSpPr/>
      </dsp:nvSpPr>
      <dsp:spPr>
        <a:xfrm>
          <a:off x="0" y="1407679"/>
          <a:ext cx="9353006" cy="1026675"/>
        </a:xfrm>
        <a:prstGeom prst="roundRect">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Focus on leadership not operational detail</a:t>
          </a:r>
        </a:p>
      </dsp:txBody>
      <dsp:txXfrm>
        <a:off x="50118" y="1457797"/>
        <a:ext cx="9252770" cy="926439"/>
      </dsp:txXfrm>
    </dsp:sp>
    <dsp:sp modelId="{8A46B88F-73EA-4B60-9F16-709B7EB02D15}">
      <dsp:nvSpPr>
        <dsp:cNvPr id="0" name=""/>
        <dsp:cNvSpPr/>
      </dsp:nvSpPr>
      <dsp:spPr>
        <a:xfrm>
          <a:off x="0" y="2512114"/>
          <a:ext cx="9353006" cy="1026675"/>
        </a:xfrm>
        <a:prstGeom prst="roundRect">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Give explicit examples – what does leadership look like for you, what will you change, do differently, lead…</a:t>
          </a:r>
        </a:p>
      </dsp:txBody>
      <dsp:txXfrm>
        <a:off x="50118" y="2562232"/>
        <a:ext cx="9252770" cy="926439"/>
      </dsp:txXfrm>
    </dsp:sp>
    <dsp:sp modelId="{274C8BF1-63A9-4757-BB10-D893825DE32F}">
      <dsp:nvSpPr>
        <dsp:cNvPr id="0" name=""/>
        <dsp:cNvSpPr/>
      </dsp:nvSpPr>
      <dsp:spPr>
        <a:xfrm>
          <a:off x="0" y="3616549"/>
          <a:ext cx="9353006" cy="1026675"/>
        </a:xfrm>
        <a:prstGeom prst="roundRect">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Show you have thought about your leadership development and how you will make the most of this opportunity</a:t>
          </a:r>
        </a:p>
      </dsp:txBody>
      <dsp:txXfrm>
        <a:off x="50118" y="3666667"/>
        <a:ext cx="9252770" cy="926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5/20/2026</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BDF500-FE05-4D50-AB42-37EDEB80A66C}" type="slidenum">
              <a:rPr lang="en-US" smtClean="0"/>
              <a:t>1</a:t>
            </a:fld>
            <a:endParaRPr lang="en-US"/>
          </a:p>
        </p:txBody>
      </p:sp>
    </p:spTree>
    <p:extLst>
      <p:ext uri="{BB962C8B-B14F-4D97-AF65-F5344CB8AC3E}">
        <p14:creationId xmlns:p14="http://schemas.microsoft.com/office/powerpoint/2010/main" val="284026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kern="1200">
                <a:solidFill>
                  <a:schemeClr val="tx1"/>
                </a:solidFill>
                <a:effectLst/>
                <a:latin typeface="+mn-lt"/>
                <a:ea typeface="+mn-ea"/>
                <a:cs typeface="+mn-cs"/>
              </a:rPr>
              <a:t>*Colleagues who are Grade 6 may be considered in cases where their experience to date and career development goals meet the criteria. If you are unsure about whether to apply, you are welcome to seek advice from the Equality &amp; Diversity Office.</a:t>
            </a:r>
            <a:endParaRPr lang="en-GB" sz="1100" b="1"/>
          </a:p>
        </p:txBody>
      </p:sp>
      <p:sp>
        <p:nvSpPr>
          <p:cNvPr id="4" name="Slide Number Placeholder 3"/>
          <p:cNvSpPr>
            <a:spLocks noGrp="1"/>
          </p:cNvSpPr>
          <p:nvPr>
            <p:ph type="sldNum" sz="quarter" idx="5"/>
          </p:nvPr>
        </p:nvSpPr>
        <p:spPr/>
        <p:txBody>
          <a:bodyPr/>
          <a:lstStyle/>
          <a:p>
            <a:fld id="{0FBDF500-FE05-4D50-AB42-37EDEB80A66C}" type="slidenum">
              <a:rPr lang="en-US" smtClean="0"/>
              <a:t>10</a:t>
            </a:fld>
            <a:endParaRPr lang="en-US"/>
          </a:p>
        </p:txBody>
      </p:sp>
    </p:spTree>
    <p:extLst>
      <p:ext uri="{BB962C8B-B14F-4D97-AF65-F5344CB8AC3E}">
        <p14:creationId xmlns:p14="http://schemas.microsoft.com/office/powerpoint/2010/main" val="2887267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a:t>
            </a:r>
            <a:br>
              <a:rPr lang="en-US"/>
            </a:br>
            <a:r>
              <a:rPr lang="en-US"/>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4F254F7D-0A0E-4E3A-B558-2CE3AF34DE8C}" type="datetime1">
              <a:rPr lang="en-US" smtClean="0"/>
              <a:t>5/20/2026</a:t>
            </a:fld>
            <a:endParaRPr lang="en-US"/>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a:t>CONTENT</a:t>
            </a:r>
            <a:br>
              <a:rPr lang="en-US"/>
            </a:br>
            <a:r>
              <a:rPr lang="en-US"/>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9AE67B83-6FB1-426C-BE0A-36C0018DDB56}"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a:t>SECTION</a:t>
            </a:r>
            <a:br>
              <a:rPr lang="en-US"/>
            </a:br>
            <a:r>
              <a:rPr lang="en-US"/>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FF7CAAD1-1580-43FA-AF0D-6E2282B539D8}" type="datetime1">
              <a:rPr lang="en-US" smtClean="0"/>
              <a:t>5/20/2026</a:t>
            </a:fld>
            <a:endParaRPr lang="en-US"/>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a:t>SECTION</a:t>
            </a:r>
            <a:br>
              <a:rPr lang="en-US"/>
            </a:br>
            <a:r>
              <a:rPr lang="en-US"/>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42AEAF1B-22F2-44E6-9132-327244F6E172}" type="datetime1">
              <a:rPr lang="en-US" smtClean="0"/>
              <a:t>5/20/2026</a:t>
            </a:fld>
            <a:endParaRPr lang="en-US"/>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B5C9D46A-0E59-4CEF-821F-0BC91709423C}" type="datetime1">
              <a:rPr lang="en-US" smtClean="0"/>
              <a:t>5/20/2026</a:t>
            </a:fld>
            <a:endParaRPr lang="en-US"/>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a:t>SECTION</a:t>
            </a:r>
            <a:br>
              <a:rPr lang="en-US"/>
            </a:br>
            <a:r>
              <a:rPr lang="en-US"/>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1A752EB3-EB7A-41A0-B66D-70FF6B263441}" type="datetime1">
              <a:rPr lang="en-US" smtClean="0"/>
              <a:t>5/20/2026</a:t>
            </a:fld>
            <a:endParaRPr lang="en-US"/>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a:t>SECTION</a:t>
            </a:r>
            <a:br>
              <a:rPr lang="en-US"/>
            </a:br>
            <a:r>
              <a:rPr lang="en-US"/>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BAD8FAC-98E5-403B-B0F6-04D6774468D8}"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a:t>SECTION</a:t>
            </a:r>
            <a:br>
              <a:rPr lang="en-US"/>
            </a:br>
            <a:r>
              <a:rPr lang="en-US"/>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BA3E741-86EE-48F9-BF06-DA2FB4B15C90}"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a:t>TWO CONTENT</a:t>
            </a:r>
            <a:br>
              <a:rPr lang="en-US"/>
            </a:br>
            <a:r>
              <a:rPr lang="en-US"/>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673E20D8-302B-4FE5-9ED0-C072F7A63C7D}" type="datetime1">
              <a:rPr lang="en-US" smtClean="0"/>
              <a:t>5/20/2026</a:t>
            </a:fld>
            <a:endParaRPr lang="en-US"/>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GB"/>
              <a:t>Aurora Information, University of Strathclyde</a:t>
            </a:r>
            <a:endParaRPr lang="en-US"/>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a:t>TWO CONTENT</a:t>
            </a:r>
            <a:br>
              <a:rPr lang="en-US"/>
            </a:br>
            <a:r>
              <a:rPr lang="en-US"/>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F272795E-9D41-4DA6-9F23-A4B8B15D5E4C}" type="datetime1">
              <a:rPr lang="en-US" smtClean="0"/>
              <a:t>5/20/2026</a:t>
            </a:fld>
            <a:endParaRPr lang="en-US"/>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GB"/>
              <a:t>Aurora Information, University of Strathclyde</a:t>
            </a:r>
            <a:endParaRPr lang="en-US"/>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a:t>TWO CONTENT</a:t>
            </a:r>
            <a:br>
              <a:rPr lang="en-US"/>
            </a:br>
            <a:r>
              <a:rPr lang="en-US"/>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82EF01D-DF16-4B1C-B5EB-6EEDDCEB47F8}" type="datetime1">
              <a:rPr lang="en-US" smtClean="0"/>
              <a:t>5/20/2026</a:t>
            </a:fld>
            <a:endParaRPr lang="en-US"/>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GB"/>
              <a:t>Aurora Information, University of Strathclyde</a:t>
            </a:r>
            <a:endParaRPr lang="en-US"/>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a:t>
            </a:r>
            <a:br>
              <a:rPr lang="en-US"/>
            </a:br>
            <a:r>
              <a:rPr lang="en-US"/>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4448E1B-C540-4DBA-B7E3-AE3CBB3314D0}" type="datetime1">
              <a:rPr lang="en-US" smtClean="0"/>
              <a:t>5/20/2026</a:t>
            </a:fld>
            <a:endParaRPr lang="en-US"/>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a:t>TWO CONTENT</a:t>
            </a:r>
            <a:br>
              <a:rPr lang="en-US"/>
            </a:br>
            <a:r>
              <a:rPr lang="en-US"/>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4A21BFA3-A791-4ADD-ABE0-A4640C8D0151}"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a:t>TWO CONTENT</a:t>
            </a:r>
            <a:br>
              <a:rPr lang="en-US"/>
            </a:br>
            <a:r>
              <a:rPr lang="en-US"/>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FA12F3C-8647-49DD-924A-64E483C70E74}"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B6CC05B-5D5A-4721-B8FC-A2AA034F1393}" type="datetime1">
              <a:rPr lang="en-US" smtClean="0"/>
              <a:t>5/20/2026</a:t>
            </a:fld>
            <a:endParaRPr lang="en-US"/>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9523EDD7-114D-4F18-B9B2-FF416A6DEAEF}" type="datetime1">
              <a:rPr lang="en-US" smtClean="0"/>
              <a:t>5/20/2026</a:t>
            </a:fld>
            <a:endParaRPr lang="en-US"/>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F69467EB-494D-4239-A676-DF423A797680}" type="datetime1">
              <a:rPr lang="en-US" smtClean="0"/>
              <a:t>5/20/2026</a:t>
            </a:fld>
            <a:endParaRPr lang="en-US"/>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a:t>PICTURE</a:t>
            </a:r>
            <a:br>
              <a:rPr lang="en-US"/>
            </a:br>
            <a:r>
              <a:rPr lang="en-US"/>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ACB0EC5-00B7-4453-A7F6-80310A47B86B}"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a:t>PICTURE</a:t>
            </a:r>
            <a:br>
              <a:rPr lang="en-US"/>
            </a:br>
            <a:r>
              <a:rPr lang="en-US"/>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CDA0ACC-F42D-4C93-A8F6-7A51DBE0AD3C}" type="datetime1">
              <a:rPr lang="en-US" smtClean="0"/>
              <a:t>5/20/2026</a:t>
            </a:fld>
            <a:endParaRPr lang="en-US"/>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4BADDB93-EEC6-40FC-AAFC-1970CEC5E7A9}" type="datetime1">
              <a:rPr lang="en-US" smtClean="0"/>
              <a:t>5/20/2026</a:t>
            </a:fld>
            <a:endParaRPr lang="en-US"/>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590AB45-A487-4061-ABB3-A68DF8552146}" type="datetime1">
              <a:rPr lang="en-US" smtClean="0"/>
              <a:t>5/20/2026</a:t>
            </a:fld>
            <a:endParaRPr lang="en-US"/>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D6FBCF69-62E9-4A47-9FD8-C04359275568}" type="datetime1">
              <a:rPr lang="en-US" smtClean="0"/>
              <a:t>5/20/2026</a:t>
            </a:fld>
            <a:endParaRPr lang="en-US"/>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317A18D-2D54-49D4-945E-0D715D750836}" type="datetime1">
              <a:rPr lang="en-US" noProof="0" smtClean="0"/>
              <a:t>5/20/2026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noProof="0"/>
              <a:t>Aurora Information, University of Strathclyde</a:t>
            </a:r>
            <a:endParaRPr lang="en-US" noProof="0"/>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a:t>CHART</a:t>
            </a:r>
            <a:br>
              <a:rPr lang="en-US"/>
            </a:br>
            <a:r>
              <a:rPr lang="en-US"/>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EDE25E40-9E0C-4C4E-A7C2-425A8A7372BC}"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a:t>CHART</a:t>
            </a:r>
            <a:br>
              <a:rPr lang="en-US"/>
            </a:br>
            <a:r>
              <a:rPr lang="en-US"/>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7C16557-823D-44E2-91FE-2415D028A334}"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a:t>PICTURE</a:t>
            </a:r>
            <a:br>
              <a:rPr lang="en-US"/>
            </a:br>
            <a:r>
              <a:rPr lang="en-US"/>
              <a:t>WITH</a:t>
            </a:r>
            <a:br>
              <a:rPr lang="en-US"/>
            </a:br>
            <a:r>
              <a:rPr lang="en-US"/>
              <a:t>CAPTION</a:t>
            </a:r>
            <a:br>
              <a:rPr lang="en-US"/>
            </a:br>
            <a:r>
              <a:rPr lang="en-US"/>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E925F184-EFF4-4989-AE05-D0371C4677EA}" type="datetime1">
              <a:rPr lang="en-US" smtClean="0"/>
              <a:t>5/20/2026</a:t>
            </a:fld>
            <a:endParaRPr lang="en-US"/>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a:t>PICTURE WITH</a:t>
            </a:r>
            <a:br>
              <a:rPr lang="en-US"/>
            </a:br>
            <a:r>
              <a:rPr lang="en-US"/>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1B1B93CD-C404-46A8-AD48-C99156A441B9}" type="datetime1">
              <a:rPr lang="en-US" smtClean="0"/>
              <a:t>5/20/2026</a:t>
            </a:fld>
            <a:endParaRPr lang="en-US"/>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a:t>PICTURE</a:t>
            </a:r>
            <a:br>
              <a:rPr lang="en-US"/>
            </a:br>
            <a:r>
              <a:rPr lang="en-US"/>
              <a:t>WITH</a:t>
            </a:r>
            <a:br>
              <a:rPr lang="en-US"/>
            </a:br>
            <a:r>
              <a:rPr lang="en-US"/>
              <a:t>CAPTION</a:t>
            </a:r>
            <a:br>
              <a:rPr lang="en-US"/>
            </a:br>
            <a:r>
              <a:rPr lang="en-US"/>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541BD4E-6535-41DC-9595-0D1A16B3FF2B}" type="datetime1">
              <a:rPr lang="en-US" smtClean="0"/>
              <a:t>5/20/2026</a:t>
            </a:fld>
            <a:endParaRPr lang="en-US"/>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a:t>PICTURE</a:t>
            </a:r>
            <a:br>
              <a:rPr lang="en-US"/>
            </a:br>
            <a:r>
              <a:rPr lang="en-US"/>
              <a:t>WITH</a:t>
            </a:r>
            <a:br>
              <a:rPr lang="en-US"/>
            </a:br>
            <a:r>
              <a:rPr lang="en-US"/>
              <a:t>CAPTION</a:t>
            </a:r>
            <a:br>
              <a:rPr lang="en-US"/>
            </a:br>
            <a:r>
              <a:rPr lang="en-US"/>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ADE70FE3-3873-4E2F-A15B-E7C3F2A0A5E3}" type="datetime1">
              <a:rPr lang="en-US" smtClean="0"/>
              <a:t>5/20/2026</a:t>
            </a:fld>
            <a:endParaRPr lang="en-US"/>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91C2066A-2A58-4036-B3AD-61EE797FD5C5}" type="datetime1">
              <a:rPr lang="en-US" noProof="0" smtClean="0"/>
              <a:t>5/20/2026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GB" noProof="0"/>
              <a:t>Aurora Information, University of Strathclyde</a:t>
            </a:r>
            <a:endParaRPr lang="en-US" noProof="0"/>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693C2971-2156-4950-BED8-46D03B54A533}" type="datetime1">
              <a:rPr lang="en-US" smtClean="0"/>
              <a:t>5/20/2026</a:t>
            </a:fld>
            <a:endParaRPr lang="en-US"/>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3C44AE4-38F7-4FAA-992C-7023D6B47AC1}" type="datetime1">
              <a:rPr lang="en-US" smtClean="0"/>
              <a:t>5/20/2026</a:t>
            </a:fld>
            <a:endParaRPr lang="en-US"/>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9DCEC8BB-28E2-4ACF-993A-77E3F7AD6443}" type="datetime1">
              <a:rPr lang="en-US" smtClean="0"/>
              <a:t>5/20/2026</a:t>
            </a:fld>
            <a:endParaRPr lang="en-US"/>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E7B6789-C0C8-4B40-BE8E-8DDD578CA7AE}" type="datetime1">
              <a:rPr lang="en-US" noProof="0" smtClean="0"/>
              <a:t>5/20/2026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noProof="0"/>
              <a:t>Aurora Information, University of Strathclyde</a:t>
            </a:r>
            <a:endParaRPr lang="en-US" noProof="0"/>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a:t>OVERVIEW</a:t>
            </a:r>
            <a:br>
              <a:rPr lang="en-US"/>
            </a:br>
            <a:r>
              <a:rPr lang="en-US"/>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84226CE6-9112-4D6F-B861-D5321F6D7105}" type="datetime1">
              <a:rPr lang="en-US" smtClean="0"/>
              <a:t>5/20/2026</a:t>
            </a:fld>
            <a:endParaRPr lang="en-US"/>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a:t>OVERVIEW</a:t>
            </a:r>
            <a:br>
              <a:rPr lang="en-US"/>
            </a:br>
            <a:r>
              <a:rPr lang="en-US"/>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3DD68A09-2422-441F-A799-7D24E324566B}" type="datetime1">
              <a:rPr lang="en-US" smtClean="0"/>
              <a:t>5/20/2026</a:t>
            </a:fld>
            <a:endParaRPr lang="en-US"/>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GB"/>
              <a:t>Aurora Information, University of Strathclyde</a:t>
            </a:r>
            <a:endParaRPr lang="en-US"/>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a:t>THANK</a:t>
            </a:r>
            <a:br>
              <a:rPr lang="en-US"/>
            </a:br>
            <a:r>
              <a:rPr lang="en-US"/>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9F57B8CF-55EC-4454-BE9B-B260EBFE1C47}" type="datetime1">
              <a:rPr lang="en-US" smtClean="0"/>
              <a:t>5/20/2026</a:t>
            </a:fld>
            <a:endParaRPr lang="en-US"/>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a:t>
            </a:r>
            <a:br>
              <a:rPr lang="en-US"/>
            </a:br>
            <a:r>
              <a:rPr lang="en-US"/>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a:t>THANK</a:t>
            </a:r>
            <a:br>
              <a:rPr lang="en-US"/>
            </a:br>
            <a:r>
              <a:rPr lang="en-US"/>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a:t>
            </a:r>
            <a:br>
              <a:rPr lang="en-US"/>
            </a:br>
            <a:r>
              <a:rPr lang="en-US"/>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35F69B7D-1D79-4A40-A087-BB75127A0527}" type="datetime1">
              <a:rPr lang="en-US" smtClean="0"/>
              <a:t>5/20/2026</a:t>
            </a:fld>
            <a:endParaRPr lang="en-US"/>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4B358871-A20F-41E0-9C77-03DC2FA0BB8C}" type="datetime1">
              <a:rPr lang="en-US" noProof="0" smtClean="0"/>
              <a:t>5/20/2026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noProof="0"/>
              <a:t>Aurora Information, University of Strathclyde</a:t>
            </a:r>
            <a:endParaRPr lang="en-US" noProof="0"/>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a:t>THANK</a:t>
            </a:r>
            <a:br>
              <a:rPr lang="en-US"/>
            </a:br>
            <a:r>
              <a:rPr lang="en-US"/>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a:t>
            </a:r>
            <a:br>
              <a:rPr lang="en-US"/>
            </a:br>
            <a:r>
              <a:rPr lang="en-US"/>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FD750CE-E315-4906-AC55-9AC283FED558}" type="datetime1">
              <a:rPr lang="en-US" smtClean="0"/>
              <a:t>5/20/2026</a:t>
            </a:fld>
            <a:endParaRPr lang="en-US"/>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3C3F78DE-38B5-47A5-85D1-88A8BC574D95}" type="datetime1">
              <a:rPr lang="en-US" noProof="0" smtClean="0"/>
              <a:t>5/20/2026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GB" noProof="0"/>
              <a:t>Aurora Information, University of Strathclyde</a:t>
            </a:r>
            <a:endParaRPr lang="en-US" noProof="0"/>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Tree>
    <p:extLst>
      <p:ext uri="{BB962C8B-B14F-4D97-AF65-F5344CB8AC3E}">
        <p14:creationId xmlns:p14="http://schemas.microsoft.com/office/powerpoint/2010/main" val="3911511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a:t>CLICK TO EDIT MASTER TITLE STYLE</a:t>
            </a:r>
          </a:p>
        </p:txBody>
      </p:sp>
    </p:spTree>
    <p:extLst>
      <p:ext uri="{BB962C8B-B14F-4D97-AF65-F5344CB8AC3E}">
        <p14:creationId xmlns:p14="http://schemas.microsoft.com/office/powerpoint/2010/main" val="2339967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a:t>CLICK TO EDIT MASTER TITLE STYLE</a:t>
            </a:r>
          </a:p>
        </p:txBody>
      </p:sp>
    </p:spTree>
    <p:extLst>
      <p:ext uri="{BB962C8B-B14F-4D97-AF65-F5344CB8AC3E}">
        <p14:creationId xmlns:p14="http://schemas.microsoft.com/office/powerpoint/2010/main" val="79779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5E9DFC4-A5B7-4648-AF9D-3A9533F26962}" type="datetime1">
              <a:rPr lang="en-US" noProof="0" smtClean="0"/>
              <a:t>5/20/2026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GB" noProof="0"/>
              <a:t>Aurora Information, University of Strathclyde</a:t>
            </a:r>
            <a:endParaRPr lang="en-US" noProof="0"/>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a:t>CLICK TO EDIT MASTER TITLE STYLE</a:t>
            </a:r>
          </a:p>
        </p:txBody>
      </p:sp>
    </p:spTree>
    <p:extLst>
      <p:ext uri="{BB962C8B-B14F-4D97-AF65-F5344CB8AC3E}">
        <p14:creationId xmlns:p14="http://schemas.microsoft.com/office/powerpoint/2010/main" val="11463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536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2864264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577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664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194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143722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461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409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4627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E03CFC42-48A6-4C62-85A4-AFFC182B7201}"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786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891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160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7019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260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367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03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944224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4913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385072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025E3B5C-CCD4-47DA-B450-91506228F13F}"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594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3030996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515474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563926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EFCE-0126-48EF-B992-85ED0F43A2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586E66-FB76-4A0E-9A86-0B4CC85C9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91391-C6E6-4C97-A586-8E8C5436C240}"/>
              </a:ext>
            </a:extLst>
          </p:cNvPr>
          <p:cNvSpPr>
            <a:spLocks noGrp="1"/>
          </p:cNvSpPr>
          <p:nvPr>
            <p:ph type="dt" sz="half" idx="10"/>
          </p:nvPr>
        </p:nvSpPr>
        <p:spPr/>
        <p:txBody>
          <a:bodyPr/>
          <a:lstStyle/>
          <a:p>
            <a:fld id="{1EA37A87-CB8B-48C3-88D2-CB58367CD335}" type="datetime1">
              <a:rPr lang="en-US" smtClean="0"/>
              <a:t>5/20/2026</a:t>
            </a:fld>
            <a:endParaRPr lang="en-GB"/>
          </a:p>
        </p:txBody>
      </p:sp>
      <p:sp>
        <p:nvSpPr>
          <p:cNvPr id="5" name="Footer Placeholder 4">
            <a:extLst>
              <a:ext uri="{FF2B5EF4-FFF2-40B4-BE49-F238E27FC236}">
                <a16:creationId xmlns:a16="http://schemas.microsoft.com/office/drawing/2014/main" id="{A50C3E61-F3B6-4888-A9E3-5B26D0DB35B8}"/>
              </a:ext>
            </a:extLst>
          </p:cNvPr>
          <p:cNvSpPr>
            <a:spLocks noGrp="1"/>
          </p:cNvSpPr>
          <p:nvPr>
            <p:ph type="ftr" sz="quarter" idx="11"/>
          </p:nvPr>
        </p:nvSpPr>
        <p:spPr/>
        <p:txBody>
          <a:bodyPr/>
          <a:lstStyle/>
          <a:p>
            <a:r>
              <a:rPr lang="en-GB"/>
              <a:t>Aurora Information, University of Strathclyde</a:t>
            </a:r>
          </a:p>
        </p:txBody>
      </p:sp>
      <p:sp>
        <p:nvSpPr>
          <p:cNvPr id="6" name="Slide Number Placeholder 5">
            <a:extLst>
              <a:ext uri="{FF2B5EF4-FFF2-40B4-BE49-F238E27FC236}">
                <a16:creationId xmlns:a16="http://schemas.microsoft.com/office/drawing/2014/main" id="{363397B4-3427-45EC-92F7-0E8323320F16}"/>
              </a:ext>
            </a:extLst>
          </p:cNvPr>
          <p:cNvSpPr>
            <a:spLocks noGrp="1"/>
          </p:cNvSpPr>
          <p:nvPr>
            <p:ph type="sldNum" sz="quarter" idx="12"/>
          </p:nvPr>
        </p:nvSpPr>
        <p:spPr/>
        <p:txBody>
          <a:bodyPr/>
          <a:lstStyle/>
          <a:p>
            <a:fld id="{90DCC672-DF74-4195-B75B-FB91C2913CCB}" type="slidenum">
              <a:rPr lang="en-GB" smtClean="0"/>
              <a:t>‹#›</a:t>
            </a:fld>
            <a:endParaRPr lang="en-GB"/>
          </a:p>
        </p:txBody>
      </p:sp>
    </p:spTree>
    <p:extLst>
      <p:ext uri="{BB962C8B-B14F-4D97-AF65-F5344CB8AC3E}">
        <p14:creationId xmlns:p14="http://schemas.microsoft.com/office/powerpoint/2010/main" val="190547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DE6F9E5C-2164-403F-BB71-B69C14271C2F}"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a:t>CONTENT</a:t>
            </a:r>
            <a:br>
              <a:rPr lang="en-US"/>
            </a:br>
            <a:r>
              <a:rPr lang="en-US"/>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DB57C642-1EDE-4803-A013-5E8B274CA192}" type="datetime1">
              <a:rPr lang="en-US" smtClean="0"/>
              <a:t>5/20/2026</a:t>
            </a:fld>
            <a:endParaRPr lang="en-US"/>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GB"/>
              <a:t>Aurora Information, University of Strathclyde</a:t>
            </a:r>
            <a:endParaRPr lang="en-US"/>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theme" Target="../theme/theme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GB"/>
              <a:t>Aurora Information, University of Strathclyde</a:t>
            </a:r>
            <a:endParaRPr lang="en-US"/>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71790DA-7E0C-4712-9C2E-F2340AF9654E}" type="datetime1">
              <a:rPr lang="en-US" smtClean="0"/>
              <a:t>5/20/2026</a:t>
            </a:fld>
            <a:endParaRPr lang="en-US"/>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a:solidFill>
                  <a:schemeClr val="bg1">
                    <a:lumMod val="65000"/>
                  </a:schemeClr>
                </a:solidFill>
                <a:latin typeface="Arial" panose="020B0604020202020204" pitchFamily="34" charset="0"/>
                <a:cs typeface="Arial" panose="020B0604020202020204" pitchFamily="34" charset="0"/>
              </a:rPr>
              <a:t>X</a:t>
            </a:r>
            <a:r>
              <a:rPr lang="en-US" sz="1200" spc="30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34979679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hf hd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p15:clr>
            <a:srgbClr val="F26B43"/>
          </p15:clr>
        </p15:guide>
        <p15:guide id="29" pos="7320">
          <p15:clr>
            <a:srgbClr val="F26B43"/>
          </p15:clr>
        </p15:guide>
        <p15:guide id="48" pos="1176">
          <p15:clr>
            <a:srgbClr val="F26B43"/>
          </p15:clr>
        </p15:guide>
        <p15:guide id="51" orient="horz" pos="7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hyperlink" Target="mailto:equality@strath.ac.uk"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hyperlink" Target="https://www.advance-he.ac.uk/programmes-events/developing-leadership/auror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7" y="4914243"/>
            <a:ext cx="9928970" cy="915873"/>
          </a:xfrm>
        </p:spPr>
        <p:txBody>
          <a:bodyPr>
            <a:normAutofit fontScale="90000"/>
          </a:bodyPr>
          <a:lstStyle/>
          <a:p>
            <a:r>
              <a:rPr lang="en-US"/>
              <a:t>Aurora </a:t>
            </a:r>
            <a:br>
              <a:rPr lang="en-US"/>
            </a:br>
            <a:r>
              <a:rPr lang="en-US" sz="3600"/>
              <a:t>Leadership Development </a:t>
            </a:r>
            <a:r>
              <a:rPr lang="en-US" sz="3600" err="1"/>
              <a:t>Programme</a:t>
            </a:r>
            <a:r>
              <a:rPr lang="en-US" sz="3600"/>
              <a:t> for Women</a:t>
            </a:r>
            <a:endParaRPr lang="en-US"/>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normAutofit/>
          </a:bodyPr>
          <a:lstStyle/>
          <a:p>
            <a:r>
              <a:rPr lang="en-GB"/>
              <a:t>University of Strathclyde</a:t>
            </a:r>
            <a:endParaRPr lang="en-US"/>
          </a:p>
        </p:txBody>
      </p:sp>
      <p:sp>
        <p:nvSpPr>
          <p:cNvPr id="4" name="Text Placeholder 3">
            <a:extLst>
              <a:ext uri="{FF2B5EF4-FFF2-40B4-BE49-F238E27FC236}">
                <a16:creationId xmlns:a16="http://schemas.microsoft.com/office/drawing/2014/main" id="{42484CCC-9AB9-41BA-BF31-C9CA5A121895}"/>
              </a:ext>
            </a:extLst>
          </p:cNvPr>
          <p:cNvSpPr>
            <a:spLocks noGrp="1"/>
          </p:cNvSpPr>
          <p:nvPr>
            <p:ph type="body" sz="quarter" idx="14"/>
          </p:nvPr>
        </p:nvSpPr>
        <p:spPr>
          <a:xfrm>
            <a:off x="9863091" y="1544714"/>
            <a:ext cx="1972245" cy="532733"/>
          </a:xfrm>
          <a:solidFill>
            <a:srgbClr val="FFFFFF">
              <a:alpha val="50196"/>
            </a:srgbClr>
          </a:solidFill>
        </p:spPr>
        <p:txBody>
          <a:bodyPr>
            <a:normAutofit fontScale="55000" lnSpcReduction="20000"/>
          </a:bodyPr>
          <a:lstStyle/>
          <a:p>
            <a:r>
              <a:rPr lang="en-US"/>
              <a:t>Equality &amp; Diversity </a:t>
            </a:r>
            <a:r>
              <a:rPr lang="en-US" b="0"/>
              <a:t>May 2026</a:t>
            </a:r>
          </a:p>
        </p:txBody>
      </p:sp>
      <p:sp>
        <p:nvSpPr>
          <p:cNvPr id="6" name="Slide Number Placeholder 5">
            <a:extLst>
              <a:ext uri="{FF2B5EF4-FFF2-40B4-BE49-F238E27FC236}">
                <a16:creationId xmlns:a16="http://schemas.microsoft.com/office/drawing/2014/main" id="{A380824A-C01A-4A07-B444-B0601AE35D22}"/>
              </a:ext>
            </a:extLst>
          </p:cNvPr>
          <p:cNvSpPr>
            <a:spLocks noGrp="1"/>
          </p:cNvSpPr>
          <p:nvPr>
            <p:ph type="sldNum" sz="quarter" idx="12"/>
          </p:nvPr>
        </p:nvSpPr>
        <p:spPr/>
        <p:txBody>
          <a:bodyPr/>
          <a:lstStyle/>
          <a:p>
            <a:fld id="{95CBEC59-7FF9-4688-98DF-89832A0C9025}" type="slidenum">
              <a:rPr lang="en-US" noProof="0" smtClean="0"/>
              <a:t>1</a:t>
            </a:fld>
            <a:endParaRPr lang="en-US" noProof="0"/>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a:t>Who is Aurora for?</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520928" y="1166227"/>
            <a:ext cx="4846163" cy="4793758"/>
          </a:xfrm>
          <a:solidFill>
            <a:srgbClr val="FFFFFF">
              <a:alpha val="74902"/>
            </a:srgbClr>
          </a:solidFill>
        </p:spPr>
        <p:txBody>
          <a:bodyPr>
            <a:normAutofit fontScale="92500"/>
          </a:bodyPr>
          <a:lstStyle/>
          <a:p>
            <a:pPr>
              <a:lnSpc>
                <a:spcPct val="150000"/>
              </a:lnSpc>
            </a:pPr>
            <a:r>
              <a:rPr lang="en-GB" sz="1900">
                <a:solidFill>
                  <a:schemeClr val="tx1"/>
                </a:solidFill>
                <a:latin typeface="+mj-lt"/>
                <a:cs typeface="Arial"/>
              </a:rPr>
              <a:t>Aurora is for </a:t>
            </a:r>
            <a:r>
              <a:rPr lang="en-GB" sz="1900" b="1">
                <a:solidFill>
                  <a:schemeClr val="tx1"/>
                </a:solidFill>
                <a:latin typeface="+mj-lt"/>
              </a:rPr>
              <a:t>women in </a:t>
            </a:r>
            <a:r>
              <a:rPr lang="en-GB" sz="1900" b="1">
                <a:solidFill>
                  <a:schemeClr val="tx1"/>
                </a:solidFill>
                <a:latin typeface="+mj-lt"/>
                <a:cs typeface="Arial"/>
              </a:rPr>
              <a:t>grades 7-9* in academic, knowledge exchange, research, administrative and professional services, and technical roles </a:t>
            </a:r>
            <a:r>
              <a:rPr lang="en-GB" sz="1900">
                <a:solidFill>
                  <a:schemeClr val="tx1"/>
                </a:solidFill>
                <a:latin typeface="+mj-lt"/>
                <a:cs typeface="Arial"/>
              </a:rPr>
              <a:t>who would like to develop and explore issues relating to leadership roles and responsibilities. </a:t>
            </a:r>
          </a:p>
          <a:p>
            <a:pPr>
              <a:lnSpc>
                <a:spcPct val="150000"/>
              </a:lnSpc>
            </a:pPr>
            <a:endParaRPr lang="en-GB" sz="1900">
              <a:solidFill>
                <a:schemeClr val="tx1"/>
              </a:solidFill>
              <a:latin typeface="+mj-lt"/>
              <a:cs typeface="Arial"/>
            </a:endParaRPr>
          </a:p>
          <a:p>
            <a:pPr>
              <a:lnSpc>
                <a:spcPct val="150000"/>
              </a:lnSpc>
            </a:pPr>
            <a:r>
              <a:rPr lang="en-GB" sz="1900">
                <a:solidFill>
                  <a:schemeClr val="tx1"/>
                </a:solidFill>
                <a:latin typeface="+mj-lt"/>
                <a:cs typeface="Arial"/>
              </a:rPr>
              <a:t>If you have not previously done any substantial leadership development training, this programme could be for you</a:t>
            </a:r>
            <a:r>
              <a:rPr lang="en-GB" sz="1900">
                <a:solidFill>
                  <a:srgbClr val="000000"/>
                </a:solidFill>
                <a:latin typeface="+mj-lt"/>
                <a:cs typeface="Arial"/>
              </a:rPr>
              <a:t>. </a:t>
            </a:r>
          </a:p>
          <a:p>
            <a:pPr>
              <a:lnSpc>
                <a:spcPct val="150000"/>
              </a:lnSpc>
            </a:pPr>
            <a:endParaRPr lang="en-GB">
              <a:solidFill>
                <a:schemeClr val="tx1"/>
              </a:solidFill>
            </a:endParaRP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10</a:t>
            </a:fld>
            <a:endParaRPr lang="en-US"/>
          </a:p>
        </p:txBody>
      </p:sp>
      <p:sp>
        <p:nvSpPr>
          <p:cNvPr id="7" name="Text Placeholder 6">
            <a:extLst>
              <a:ext uri="{FF2B5EF4-FFF2-40B4-BE49-F238E27FC236}">
                <a16:creationId xmlns:a16="http://schemas.microsoft.com/office/drawing/2014/main" id="{C4252A41-D1CF-4A54-AC0D-995C22071BB3}"/>
              </a:ext>
            </a:extLst>
          </p:cNvPr>
          <p:cNvSpPr>
            <a:spLocks noGrp="1"/>
          </p:cNvSpPr>
          <p:nvPr>
            <p:ph type="body" sz="quarter" idx="14"/>
          </p:nvPr>
        </p:nvSpPr>
        <p:spPr/>
        <p:txBody>
          <a:bodyPr/>
          <a:lstStyle/>
          <a:p>
            <a:r>
              <a:rPr lang="en-US"/>
              <a:t>2026</a:t>
            </a:r>
          </a:p>
        </p:txBody>
      </p:sp>
      <p:pic>
        <p:nvPicPr>
          <p:cNvPr id="12" name="Picture 11">
            <a:extLst>
              <a:ext uri="{FF2B5EF4-FFF2-40B4-BE49-F238E27FC236}">
                <a16:creationId xmlns:a16="http://schemas.microsoft.com/office/drawing/2014/main" id="{0032FEE2-8C1A-48AA-B437-2FC3C6920B40}"/>
              </a:ext>
            </a:extLst>
          </p:cNvPr>
          <p:cNvPicPr>
            <a:picLocks noChangeAspect="1"/>
          </p:cNvPicPr>
          <p:nvPr/>
        </p:nvPicPr>
        <p:blipFill>
          <a:blip r:embed="rId3"/>
          <a:stretch>
            <a:fillRect/>
          </a:stretch>
        </p:blipFill>
        <p:spPr>
          <a:xfrm>
            <a:off x="992302" y="3356411"/>
            <a:ext cx="3896606" cy="2561605"/>
          </a:xfrm>
          <a:prstGeom prst="rect">
            <a:avLst/>
          </a:prstGeom>
        </p:spPr>
      </p:pic>
    </p:spTree>
    <p:extLst>
      <p:ext uri="{BB962C8B-B14F-4D97-AF65-F5344CB8AC3E}">
        <p14:creationId xmlns:p14="http://schemas.microsoft.com/office/powerpoint/2010/main" val="137292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1DFE7E-B684-43B4-B47A-6E58A9CA355E}"/>
              </a:ext>
            </a:extLst>
          </p:cNvPr>
          <p:cNvSpPr>
            <a:spLocks noGrp="1"/>
          </p:cNvSpPr>
          <p:nvPr>
            <p:ph type="title"/>
          </p:nvPr>
        </p:nvSpPr>
        <p:spPr/>
        <p:txBody>
          <a:bodyPr/>
          <a:lstStyle/>
          <a:p>
            <a:r>
              <a:rPr lang="en-GB"/>
              <a:t>Who is Aurora for?</a:t>
            </a:r>
          </a:p>
        </p:txBody>
      </p:sp>
      <p:sp>
        <p:nvSpPr>
          <p:cNvPr id="4" name="Footer Placeholder 3">
            <a:extLst>
              <a:ext uri="{FF2B5EF4-FFF2-40B4-BE49-F238E27FC236}">
                <a16:creationId xmlns:a16="http://schemas.microsoft.com/office/drawing/2014/main" id="{8E42F552-CBB4-4878-9E2C-380745517BE4}"/>
              </a:ext>
            </a:extLst>
          </p:cNvPr>
          <p:cNvSpPr>
            <a:spLocks noGrp="1"/>
          </p:cNvSpPr>
          <p:nvPr>
            <p:ph type="ftr" sz="quarter" idx="11"/>
          </p:nvPr>
        </p:nvSpPr>
        <p:spPr>
          <a:xfrm>
            <a:off x="85577" y="6480949"/>
            <a:ext cx="3256673" cy="365125"/>
          </a:xfrm>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EE3AB96C-9D37-45CB-902D-AC5C0F5955C5}"/>
              </a:ext>
            </a:extLst>
          </p:cNvPr>
          <p:cNvSpPr>
            <a:spLocks noGrp="1"/>
          </p:cNvSpPr>
          <p:nvPr>
            <p:ph type="sldNum" sz="quarter" idx="12"/>
          </p:nvPr>
        </p:nvSpPr>
        <p:spPr/>
        <p:txBody>
          <a:bodyPr/>
          <a:lstStyle/>
          <a:p>
            <a:fld id="{95CBEC59-7FF9-4688-98DF-89832A0C9025}" type="slidenum">
              <a:rPr lang="en-US" smtClean="0"/>
              <a:t>11</a:t>
            </a:fld>
            <a:endParaRPr lang="en-US"/>
          </a:p>
        </p:txBody>
      </p:sp>
      <p:sp>
        <p:nvSpPr>
          <p:cNvPr id="6" name="Text Placeholder 5">
            <a:extLst>
              <a:ext uri="{FF2B5EF4-FFF2-40B4-BE49-F238E27FC236}">
                <a16:creationId xmlns:a16="http://schemas.microsoft.com/office/drawing/2014/main" id="{9E17E7D9-9B29-470D-BB56-5E32AF6A3A2E}"/>
              </a:ext>
            </a:extLst>
          </p:cNvPr>
          <p:cNvSpPr>
            <a:spLocks noGrp="1"/>
          </p:cNvSpPr>
          <p:nvPr>
            <p:ph type="body" sz="quarter" idx="14"/>
          </p:nvPr>
        </p:nvSpPr>
        <p:spPr/>
        <p:txBody>
          <a:bodyPr/>
          <a:lstStyle/>
          <a:p>
            <a:r>
              <a:rPr lang="en-GB"/>
              <a:t>2026</a:t>
            </a:r>
          </a:p>
        </p:txBody>
      </p:sp>
      <p:sp>
        <p:nvSpPr>
          <p:cNvPr id="8" name="Content Placeholder 7">
            <a:extLst>
              <a:ext uri="{FF2B5EF4-FFF2-40B4-BE49-F238E27FC236}">
                <a16:creationId xmlns:a16="http://schemas.microsoft.com/office/drawing/2014/main" id="{A6873E44-91F2-40C7-8921-E57F5ADC1193}"/>
              </a:ext>
            </a:extLst>
          </p:cNvPr>
          <p:cNvSpPr>
            <a:spLocks noGrp="1"/>
          </p:cNvSpPr>
          <p:nvPr>
            <p:ph sz="half" idx="17"/>
          </p:nvPr>
        </p:nvSpPr>
        <p:spPr>
          <a:xfrm>
            <a:off x="185896" y="1996370"/>
            <a:ext cx="5775869" cy="4230771"/>
          </a:xfrm>
          <a:solidFill>
            <a:schemeClr val="bg1"/>
          </a:solidFill>
        </p:spPr>
        <p:txBody>
          <a:bodyPr>
            <a:noAutofit/>
          </a:bodyPr>
          <a:lstStyle/>
          <a:p>
            <a:pPr marL="0" indent="0">
              <a:lnSpc>
                <a:spcPct val="150000"/>
              </a:lnSpc>
              <a:buNone/>
            </a:pPr>
            <a:r>
              <a:rPr lang="en-GB" sz="1800">
                <a:solidFill>
                  <a:schemeClr val="tx1"/>
                </a:solidFill>
                <a:latin typeface="+mj-lt"/>
                <a:cs typeface="Arial"/>
              </a:rPr>
              <a:t>You should be:</a:t>
            </a:r>
          </a:p>
          <a:p>
            <a:pPr marL="457200" indent="-457200">
              <a:lnSpc>
                <a:spcPct val="150000"/>
              </a:lnSpc>
            </a:pPr>
            <a:r>
              <a:rPr lang="en-GB" sz="1800">
                <a:solidFill>
                  <a:schemeClr val="tx1"/>
                </a:solidFill>
                <a:latin typeface="+mj-lt"/>
              </a:rPr>
              <a:t>enthusiastic about your own development.</a:t>
            </a:r>
          </a:p>
          <a:p>
            <a:pPr marL="457200" indent="-457200">
              <a:lnSpc>
                <a:spcPct val="150000"/>
              </a:lnSpc>
            </a:pPr>
            <a:r>
              <a:rPr lang="en-GB" sz="1800">
                <a:solidFill>
                  <a:schemeClr val="tx1"/>
                </a:solidFill>
                <a:latin typeface="+mj-lt"/>
              </a:rPr>
              <a:t>able to attend all parts of the programme. </a:t>
            </a:r>
          </a:p>
          <a:p>
            <a:pPr marL="457200" indent="-457200">
              <a:lnSpc>
                <a:spcPct val="150000"/>
              </a:lnSpc>
            </a:pPr>
            <a:r>
              <a:rPr lang="en-GB" sz="1800">
                <a:solidFill>
                  <a:schemeClr val="tx1"/>
                </a:solidFill>
                <a:latin typeface="+mj-lt"/>
              </a:rPr>
              <a:t>willing to engage in some self-directed learning.</a:t>
            </a:r>
          </a:p>
          <a:p>
            <a:pPr marL="457200" indent="-457200">
              <a:lnSpc>
                <a:spcPct val="150000"/>
              </a:lnSpc>
            </a:pPr>
            <a:r>
              <a:rPr lang="en-GB" sz="1800">
                <a:solidFill>
                  <a:schemeClr val="tx1"/>
                </a:solidFill>
                <a:latin typeface="+mj-lt"/>
              </a:rPr>
              <a:t>engage productively with your mentor</a:t>
            </a:r>
          </a:p>
          <a:p>
            <a:pPr marL="457200" indent="-457200">
              <a:lnSpc>
                <a:spcPct val="150000"/>
              </a:lnSpc>
            </a:pPr>
            <a:r>
              <a:rPr lang="en-GB" sz="1800">
                <a:solidFill>
                  <a:schemeClr val="tx1"/>
                </a:solidFill>
                <a:latin typeface="+mj-lt"/>
              </a:rPr>
              <a:t>willing to contribute to the University’s internal Aurora work and related initiatives such as the Women’s Staff Network, including mentoring future Aurorans.</a:t>
            </a:r>
          </a:p>
          <a:p>
            <a:pPr marL="0" indent="0">
              <a:buNone/>
            </a:pPr>
            <a:endParaRPr lang="en-GB" sz="1800">
              <a:latin typeface="+mj-lt"/>
            </a:endParaRPr>
          </a:p>
        </p:txBody>
      </p:sp>
      <p:grpSp>
        <p:nvGrpSpPr>
          <p:cNvPr id="10" name="Group 37">
            <a:extLst>
              <a:ext uri="{FF2B5EF4-FFF2-40B4-BE49-F238E27FC236}">
                <a16:creationId xmlns:a16="http://schemas.microsoft.com/office/drawing/2014/main" id="{D508D9C7-751A-43D6-9D8B-A3E3A6DDE43D}"/>
              </a:ext>
            </a:extLst>
          </p:cNvPr>
          <p:cNvGrpSpPr>
            <a:grpSpLocks noChangeAspect="1"/>
          </p:cNvGrpSpPr>
          <p:nvPr/>
        </p:nvGrpSpPr>
        <p:grpSpPr bwMode="auto">
          <a:xfrm rot="1179513">
            <a:off x="7225958" y="1748069"/>
            <a:ext cx="3857625" cy="3857625"/>
            <a:chOff x="1680" y="0"/>
            <a:chExt cx="4320" cy="4320"/>
          </a:xfrm>
        </p:grpSpPr>
        <p:sp>
          <p:nvSpPr>
            <p:cNvPr id="11" name="AutoShape 36">
              <a:extLst>
                <a:ext uri="{FF2B5EF4-FFF2-40B4-BE49-F238E27FC236}">
                  <a16:creationId xmlns:a16="http://schemas.microsoft.com/office/drawing/2014/main" id="{06F619B9-C4AF-4AAD-AF0A-2D0CE693C438}"/>
                </a:ext>
              </a:extLst>
            </p:cNvPr>
            <p:cNvSpPr>
              <a:spLocks noChangeAspect="1" noChangeArrowheads="1" noTextEdit="1"/>
            </p:cNvSpPr>
            <p:nvPr/>
          </p:nvSpPr>
          <p:spPr bwMode="auto">
            <a:xfrm>
              <a:off x="1680" y="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grpSp>
          <p:nvGrpSpPr>
            <p:cNvPr id="12" name="Group 238">
              <a:extLst>
                <a:ext uri="{FF2B5EF4-FFF2-40B4-BE49-F238E27FC236}">
                  <a16:creationId xmlns:a16="http://schemas.microsoft.com/office/drawing/2014/main" id="{C6C7EC88-1D77-4B17-83D8-A559E4561696}"/>
                </a:ext>
              </a:extLst>
            </p:cNvPr>
            <p:cNvGrpSpPr>
              <a:grpSpLocks/>
            </p:cNvGrpSpPr>
            <p:nvPr/>
          </p:nvGrpSpPr>
          <p:grpSpPr bwMode="auto">
            <a:xfrm>
              <a:off x="2019" y="160"/>
              <a:ext cx="3727" cy="3860"/>
              <a:chOff x="2019" y="160"/>
              <a:chExt cx="3727" cy="3860"/>
            </a:xfrm>
          </p:grpSpPr>
          <p:sp>
            <p:nvSpPr>
              <p:cNvPr id="76" name="Freeform 40">
                <a:extLst>
                  <a:ext uri="{FF2B5EF4-FFF2-40B4-BE49-F238E27FC236}">
                    <a16:creationId xmlns:a16="http://schemas.microsoft.com/office/drawing/2014/main" id="{CEC5F650-D04F-4A36-B949-F70AA1E2394A}"/>
                  </a:ext>
                </a:extLst>
              </p:cNvPr>
              <p:cNvSpPr>
                <a:spLocks/>
              </p:cNvSpPr>
              <p:nvPr/>
            </p:nvSpPr>
            <p:spPr bwMode="auto">
              <a:xfrm>
                <a:off x="5229" y="1292"/>
                <a:ext cx="356" cy="571"/>
              </a:xfrm>
              <a:custGeom>
                <a:avLst/>
                <a:gdLst>
                  <a:gd name="T0" fmla="*/ 54 w 356"/>
                  <a:gd name="T1" fmla="*/ 0 h 571"/>
                  <a:gd name="T2" fmla="*/ 302 w 356"/>
                  <a:gd name="T3" fmla="*/ 0 h 571"/>
                  <a:gd name="T4" fmla="*/ 317 w 356"/>
                  <a:gd name="T5" fmla="*/ 1 h 571"/>
                  <a:gd name="T6" fmla="*/ 329 w 356"/>
                  <a:gd name="T7" fmla="*/ 7 h 571"/>
                  <a:gd name="T8" fmla="*/ 340 w 356"/>
                  <a:gd name="T9" fmla="*/ 16 h 571"/>
                  <a:gd name="T10" fmla="*/ 349 w 356"/>
                  <a:gd name="T11" fmla="*/ 28 h 571"/>
                  <a:gd name="T12" fmla="*/ 355 w 356"/>
                  <a:gd name="T13" fmla="*/ 41 h 571"/>
                  <a:gd name="T14" fmla="*/ 356 w 356"/>
                  <a:gd name="T15" fmla="*/ 54 h 571"/>
                  <a:gd name="T16" fmla="*/ 356 w 356"/>
                  <a:gd name="T17" fmla="*/ 517 h 571"/>
                  <a:gd name="T18" fmla="*/ 355 w 356"/>
                  <a:gd name="T19" fmla="*/ 530 h 571"/>
                  <a:gd name="T20" fmla="*/ 349 w 356"/>
                  <a:gd name="T21" fmla="*/ 543 h 571"/>
                  <a:gd name="T22" fmla="*/ 340 w 356"/>
                  <a:gd name="T23" fmla="*/ 555 h 571"/>
                  <a:gd name="T24" fmla="*/ 329 w 356"/>
                  <a:gd name="T25" fmla="*/ 564 h 571"/>
                  <a:gd name="T26" fmla="*/ 317 w 356"/>
                  <a:gd name="T27" fmla="*/ 570 h 571"/>
                  <a:gd name="T28" fmla="*/ 302 w 356"/>
                  <a:gd name="T29" fmla="*/ 571 h 571"/>
                  <a:gd name="T30" fmla="*/ 54 w 356"/>
                  <a:gd name="T31" fmla="*/ 571 h 571"/>
                  <a:gd name="T32" fmla="*/ 41 w 356"/>
                  <a:gd name="T33" fmla="*/ 570 h 571"/>
                  <a:gd name="T34" fmla="*/ 27 w 356"/>
                  <a:gd name="T35" fmla="*/ 564 h 571"/>
                  <a:gd name="T36" fmla="*/ 16 w 356"/>
                  <a:gd name="T37" fmla="*/ 555 h 571"/>
                  <a:gd name="T38" fmla="*/ 6 w 356"/>
                  <a:gd name="T39" fmla="*/ 543 h 571"/>
                  <a:gd name="T40" fmla="*/ 1 w 356"/>
                  <a:gd name="T41" fmla="*/ 530 h 571"/>
                  <a:gd name="T42" fmla="*/ 0 w 356"/>
                  <a:gd name="T43" fmla="*/ 517 h 571"/>
                  <a:gd name="T44" fmla="*/ 0 w 356"/>
                  <a:gd name="T45" fmla="*/ 54 h 571"/>
                  <a:gd name="T46" fmla="*/ 1 w 356"/>
                  <a:gd name="T47" fmla="*/ 41 h 571"/>
                  <a:gd name="T48" fmla="*/ 6 w 356"/>
                  <a:gd name="T49" fmla="*/ 28 h 571"/>
                  <a:gd name="T50" fmla="*/ 16 w 356"/>
                  <a:gd name="T51" fmla="*/ 16 h 571"/>
                  <a:gd name="T52" fmla="*/ 27 w 356"/>
                  <a:gd name="T53" fmla="*/ 7 h 571"/>
                  <a:gd name="T54" fmla="*/ 41 w 356"/>
                  <a:gd name="T55" fmla="*/ 1 h 571"/>
                  <a:gd name="T56" fmla="*/ 54 w 356"/>
                  <a:gd name="T57"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6" h="571">
                    <a:moveTo>
                      <a:pt x="54" y="0"/>
                    </a:moveTo>
                    <a:lnTo>
                      <a:pt x="302" y="0"/>
                    </a:lnTo>
                    <a:lnTo>
                      <a:pt x="317" y="1"/>
                    </a:lnTo>
                    <a:lnTo>
                      <a:pt x="329" y="7"/>
                    </a:lnTo>
                    <a:lnTo>
                      <a:pt x="340" y="16"/>
                    </a:lnTo>
                    <a:lnTo>
                      <a:pt x="349" y="28"/>
                    </a:lnTo>
                    <a:lnTo>
                      <a:pt x="355" y="41"/>
                    </a:lnTo>
                    <a:lnTo>
                      <a:pt x="356" y="54"/>
                    </a:lnTo>
                    <a:lnTo>
                      <a:pt x="356" y="517"/>
                    </a:lnTo>
                    <a:lnTo>
                      <a:pt x="355" y="530"/>
                    </a:lnTo>
                    <a:lnTo>
                      <a:pt x="349" y="543"/>
                    </a:lnTo>
                    <a:lnTo>
                      <a:pt x="340" y="555"/>
                    </a:lnTo>
                    <a:lnTo>
                      <a:pt x="329" y="564"/>
                    </a:lnTo>
                    <a:lnTo>
                      <a:pt x="317" y="570"/>
                    </a:lnTo>
                    <a:lnTo>
                      <a:pt x="302" y="571"/>
                    </a:lnTo>
                    <a:lnTo>
                      <a:pt x="54" y="571"/>
                    </a:lnTo>
                    <a:lnTo>
                      <a:pt x="41" y="570"/>
                    </a:lnTo>
                    <a:lnTo>
                      <a:pt x="27" y="564"/>
                    </a:lnTo>
                    <a:lnTo>
                      <a:pt x="16" y="555"/>
                    </a:lnTo>
                    <a:lnTo>
                      <a:pt x="6" y="543"/>
                    </a:lnTo>
                    <a:lnTo>
                      <a:pt x="1" y="530"/>
                    </a:lnTo>
                    <a:lnTo>
                      <a:pt x="0" y="517"/>
                    </a:lnTo>
                    <a:lnTo>
                      <a:pt x="0" y="54"/>
                    </a:lnTo>
                    <a:lnTo>
                      <a:pt x="1" y="41"/>
                    </a:lnTo>
                    <a:lnTo>
                      <a:pt x="6" y="28"/>
                    </a:lnTo>
                    <a:lnTo>
                      <a:pt x="16" y="16"/>
                    </a:lnTo>
                    <a:lnTo>
                      <a:pt x="27" y="7"/>
                    </a:lnTo>
                    <a:lnTo>
                      <a:pt x="41" y="1"/>
                    </a:lnTo>
                    <a:lnTo>
                      <a:pt x="54"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7" name="Rectangle 41">
                <a:extLst>
                  <a:ext uri="{FF2B5EF4-FFF2-40B4-BE49-F238E27FC236}">
                    <a16:creationId xmlns:a16="http://schemas.microsoft.com/office/drawing/2014/main" id="{6398AE02-8D18-4186-93AE-2EAD26250656}"/>
                  </a:ext>
                </a:extLst>
              </p:cNvPr>
              <p:cNvSpPr>
                <a:spLocks noChangeArrowheads="1"/>
              </p:cNvSpPr>
              <p:nvPr/>
            </p:nvSpPr>
            <p:spPr bwMode="auto">
              <a:xfrm>
                <a:off x="5229" y="1382"/>
                <a:ext cx="356" cy="391"/>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8" name="Freeform 42">
                <a:extLst>
                  <a:ext uri="{FF2B5EF4-FFF2-40B4-BE49-F238E27FC236}">
                    <a16:creationId xmlns:a16="http://schemas.microsoft.com/office/drawing/2014/main" id="{F34125F1-BDA2-4BFE-A26C-1270CFF3EED6}"/>
                  </a:ext>
                </a:extLst>
              </p:cNvPr>
              <p:cNvSpPr>
                <a:spLocks/>
              </p:cNvSpPr>
              <p:nvPr/>
            </p:nvSpPr>
            <p:spPr bwMode="auto">
              <a:xfrm>
                <a:off x="5379" y="1316"/>
                <a:ext cx="57" cy="56"/>
              </a:xfrm>
              <a:custGeom>
                <a:avLst/>
                <a:gdLst>
                  <a:gd name="T0" fmla="*/ 28 w 57"/>
                  <a:gd name="T1" fmla="*/ 0 h 56"/>
                  <a:gd name="T2" fmla="*/ 42 w 57"/>
                  <a:gd name="T3" fmla="*/ 4 h 56"/>
                  <a:gd name="T4" fmla="*/ 53 w 57"/>
                  <a:gd name="T5" fmla="*/ 14 h 56"/>
                  <a:gd name="T6" fmla="*/ 57 w 57"/>
                  <a:gd name="T7" fmla="*/ 27 h 56"/>
                  <a:gd name="T8" fmla="*/ 53 w 57"/>
                  <a:gd name="T9" fmla="*/ 42 h 56"/>
                  <a:gd name="T10" fmla="*/ 42 w 57"/>
                  <a:gd name="T11" fmla="*/ 52 h 56"/>
                  <a:gd name="T12" fmla="*/ 28 w 57"/>
                  <a:gd name="T13" fmla="*/ 56 h 56"/>
                  <a:gd name="T14" fmla="*/ 14 w 57"/>
                  <a:gd name="T15" fmla="*/ 52 h 56"/>
                  <a:gd name="T16" fmla="*/ 4 w 57"/>
                  <a:gd name="T17" fmla="*/ 42 h 56"/>
                  <a:gd name="T18" fmla="*/ 0 w 57"/>
                  <a:gd name="T19" fmla="*/ 27 h 56"/>
                  <a:gd name="T20" fmla="*/ 4 w 57"/>
                  <a:gd name="T21" fmla="*/ 14 h 56"/>
                  <a:gd name="T22" fmla="*/ 14 w 57"/>
                  <a:gd name="T23" fmla="*/ 4 h 56"/>
                  <a:gd name="T24" fmla="*/ 28 w 57"/>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6">
                    <a:moveTo>
                      <a:pt x="28" y="0"/>
                    </a:moveTo>
                    <a:lnTo>
                      <a:pt x="42" y="4"/>
                    </a:lnTo>
                    <a:lnTo>
                      <a:pt x="53" y="14"/>
                    </a:lnTo>
                    <a:lnTo>
                      <a:pt x="57" y="27"/>
                    </a:lnTo>
                    <a:lnTo>
                      <a:pt x="53" y="42"/>
                    </a:lnTo>
                    <a:lnTo>
                      <a:pt x="42" y="52"/>
                    </a:lnTo>
                    <a:lnTo>
                      <a:pt x="28" y="56"/>
                    </a:lnTo>
                    <a:lnTo>
                      <a:pt x="14" y="52"/>
                    </a:lnTo>
                    <a:lnTo>
                      <a:pt x="4" y="42"/>
                    </a:lnTo>
                    <a:lnTo>
                      <a:pt x="0" y="27"/>
                    </a:lnTo>
                    <a:lnTo>
                      <a:pt x="4" y="14"/>
                    </a:lnTo>
                    <a:lnTo>
                      <a:pt x="14" y="4"/>
                    </a:lnTo>
                    <a:lnTo>
                      <a:pt x="28"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9" name="Freeform 43">
                <a:extLst>
                  <a:ext uri="{FF2B5EF4-FFF2-40B4-BE49-F238E27FC236}">
                    <a16:creationId xmlns:a16="http://schemas.microsoft.com/office/drawing/2014/main" id="{8B6D5C6C-9A13-405D-ACC8-DEEB8362DE93}"/>
                  </a:ext>
                </a:extLst>
              </p:cNvPr>
              <p:cNvSpPr>
                <a:spLocks/>
              </p:cNvSpPr>
              <p:nvPr/>
            </p:nvSpPr>
            <p:spPr bwMode="auto">
              <a:xfrm>
                <a:off x="5389" y="1325"/>
                <a:ext cx="38" cy="38"/>
              </a:xfrm>
              <a:custGeom>
                <a:avLst/>
                <a:gdLst>
                  <a:gd name="T0" fmla="*/ 18 w 38"/>
                  <a:gd name="T1" fmla="*/ 0 h 38"/>
                  <a:gd name="T2" fmla="*/ 25 w 38"/>
                  <a:gd name="T3" fmla="*/ 1 h 38"/>
                  <a:gd name="T4" fmla="*/ 30 w 38"/>
                  <a:gd name="T5" fmla="*/ 4 h 38"/>
                  <a:gd name="T6" fmla="*/ 34 w 38"/>
                  <a:gd name="T7" fmla="*/ 8 h 38"/>
                  <a:gd name="T8" fmla="*/ 36 w 38"/>
                  <a:gd name="T9" fmla="*/ 13 h 38"/>
                  <a:gd name="T10" fmla="*/ 38 w 38"/>
                  <a:gd name="T11" fmla="*/ 18 h 38"/>
                  <a:gd name="T12" fmla="*/ 36 w 38"/>
                  <a:gd name="T13" fmla="*/ 25 h 38"/>
                  <a:gd name="T14" fmla="*/ 34 w 38"/>
                  <a:gd name="T15" fmla="*/ 30 h 38"/>
                  <a:gd name="T16" fmla="*/ 30 w 38"/>
                  <a:gd name="T17" fmla="*/ 34 h 38"/>
                  <a:gd name="T18" fmla="*/ 25 w 38"/>
                  <a:gd name="T19" fmla="*/ 36 h 38"/>
                  <a:gd name="T20" fmla="*/ 18 w 38"/>
                  <a:gd name="T21" fmla="*/ 38 h 38"/>
                  <a:gd name="T22" fmla="*/ 13 w 38"/>
                  <a:gd name="T23" fmla="*/ 36 h 38"/>
                  <a:gd name="T24" fmla="*/ 8 w 38"/>
                  <a:gd name="T25" fmla="*/ 34 h 38"/>
                  <a:gd name="T26" fmla="*/ 4 w 38"/>
                  <a:gd name="T27" fmla="*/ 30 h 38"/>
                  <a:gd name="T28" fmla="*/ 0 w 38"/>
                  <a:gd name="T29" fmla="*/ 25 h 38"/>
                  <a:gd name="T30" fmla="*/ 0 w 38"/>
                  <a:gd name="T31" fmla="*/ 18 h 38"/>
                  <a:gd name="T32" fmla="*/ 0 w 38"/>
                  <a:gd name="T33" fmla="*/ 13 h 38"/>
                  <a:gd name="T34" fmla="*/ 4 w 38"/>
                  <a:gd name="T35" fmla="*/ 8 h 38"/>
                  <a:gd name="T36" fmla="*/ 8 w 38"/>
                  <a:gd name="T37" fmla="*/ 4 h 38"/>
                  <a:gd name="T38" fmla="*/ 13 w 38"/>
                  <a:gd name="T39" fmla="*/ 1 h 38"/>
                  <a:gd name="T40" fmla="*/ 18 w 38"/>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8">
                    <a:moveTo>
                      <a:pt x="18" y="0"/>
                    </a:moveTo>
                    <a:lnTo>
                      <a:pt x="25" y="1"/>
                    </a:lnTo>
                    <a:lnTo>
                      <a:pt x="30" y="4"/>
                    </a:lnTo>
                    <a:lnTo>
                      <a:pt x="34" y="8"/>
                    </a:lnTo>
                    <a:lnTo>
                      <a:pt x="36" y="13"/>
                    </a:lnTo>
                    <a:lnTo>
                      <a:pt x="38" y="18"/>
                    </a:lnTo>
                    <a:lnTo>
                      <a:pt x="36" y="25"/>
                    </a:lnTo>
                    <a:lnTo>
                      <a:pt x="34" y="30"/>
                    </a:lnTo>
                    <a:lnTo>
                      <a:pt x="30" y="34"/>
                    </a:lnTo>
                    <a:lnTo>
                      <a:pt x="25" y="36"/>
                    </a:lnTo>
                    <a:lnTo>
                      <a:pt x="18" y="38"/>
                    </a:lnTo>
                    <a:lnTo>
                      <a:pt x="13" y="36"/>
                    </a:lnTo>
                    <a:lnTo>
                      <a:pt x="8" y="34"/>
                    </a:lnTo>
                    <a:lnTo>
                      <a:pt x="4" y="30"/>
                    </a:lnTo>
                    <a:lnTo>
                      <a:pt x="0" y="25"/>
                    </a:lnTo>
                    <a:lnTo>
                      <a:pt x="0" y="18"/>
                    </a:lnTo>
                    <a:lnTo>
                      <a:pt x="0" y="13"/>
                    </a:lnTo>
                    <a:lnTo>
                      <a:pt x="4" y="8"/>
                    </a:lnTo>
                    <a:lnTo>
                      <a:pt x="8" y="4"/>
                    </a:lnTo>
                    <a:lnTo>
                      <a:pt x="13" y="1"/>
                    </a:lnTo>
                    <a:lnTo>
                      <a:pt x="18"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0" name="Freeform 44">
                <a:extLst>
                  <a:ext uri="{FF2B5EF4-FFF2-40B4-BE49-F238E27FC236}">
                    <a16:creationId xmlns:a16="http://schemas.microsoft.com/office/drawing/2014/main" id="{B654A98E-35A3-44B4-9BFF-7718E182351E}"/>
                  </a:ext>
                </a:extLst>
              </p:cNvPr>
              <p:cNvSpPr>
                <a:spLocks/>
              </p:cNvSpPr>
              <p:nvPr/>
            </p:nvSpPr>
            <p:spPr bwMode="auto">
              <a:xfrm>
                <a:off x="5339" y="1331"/>
                <a:ext cx="26" cy="25"/>
              </a:xfrm>
              <a:custGeom>
                <a:avLst/>
                <a:gdLst>
                  <a:gd name="T0" fmla="*/ 13 w 26"/>
                  <a:gd name="T1" fmla="*/ 0 h 25"/>
                  <a:gd name="T2" fmla="*/ 17 w 26"/>
                  <a:gd name="T3" fmla="*/ 0 h 25"/>
                  <a:gd name="T4" fmla="*/ 21 w 26"/>
                  <a:gd name="T5" fmla="*/ 2 h 25"/>
                  <a:gd name="T6" fmla="*/ 23 w 26"/>
                  <a:gd name="T7" fmla="*/ 6 h 25"/>
                  <a:gd name="T8" fmla="*/ 25 w 26"/>
                  <a:gd name="T9" fmla="*/ 8 h 25"/>
                  <a:gd name="T10" fmla="*/ 26 w 26"/>
                  <a:gd name="T11" fmla="*/ 12 h 25"/>
                  <a:gd name="T12" fmla="*/ 25 w 26"/>
                  <a:gd name="T13" fmla="*/ 16 h 25"/>
                  <a:gd name="T14" fmla="*/ 23 w 26"/>
                  <a:gd name="T15" fmla="*/ 20 h 25"/>
                  <a:gd name="T16" fmla="*/ 21 w 26"/>
                  <a:gd name="T17" fmla="*/ 23 h 25"/>
                  <a:gd name="T18" fmla="*/ 17 w 26"/>
                  <a:gd name="T19" fmla="*/ 25 h 25"/>
                  <a:gd name="T20" fmla="*/ 13 w 26"/>
                  <a:gd name="T21" fmla="*/ 25 h 25"/>
                  <a:gd name="T22" fmla="*/ 9 w 26"/>
                  <a:gd name="T23" fmla="*/ 25 h 25"/>
                  <a:gd name="T24" fmla="*/ 5 w 26"/>
                  <a:gd name="T25" fmla="*/ 23 h 25"/>
                  <a:gd name="T26" fmla="*/ 3 w 26"/>
                  <a:gd name="T27" fmla="*/ 20 h 25"/>
                  <a:gd name="T28" fmla="*/ 1 w 26"/>
                  <a:gd name="T29" fmla="*/ 16 h 25"/>
                  <a:gd name="T30" fmla="*/ 0 w 26"/>
                  <a:gd name="T31" fmla="*/ 12 h 25"/>
                  <a:gd name="T32" fmla="*/ 1 w 26"/>
                  <a:gd name="T33" fmla="*/ 8 h 25"/>
                  <a:gd name="T34" fmla="*/ 3 w 26"/>
                  <a:gd name="T35" fmla="*/ 6 h 25"/>
                  <a:gd name="T36" fmla="*/ 5 w 26"/>
                  <a:gd name="T37" fmla="*/ 2 h 25"/>
                  <a:gd name="T38" fmla="*/ 9 w 26"/>
                  <a:gd name="T39" fmla="*/ 0 h 25"/>
                  <a:gd name="T40" fmla="*/ 13 w 26"/>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13" y="0"/>
                    </a:moveTo>
                    <a:lnTo>
                      <a:pt x="17" y="0"/>
                    </a:lnTo>
                    <a:lnTo>
                      <a:pt x="21" y="2"/>
                    </a:lnTo>
                    <a:lnTo>
                      <a:pt x="23" y="6"/>
                    </a:lnTo>
                    <a:lnTo>
                      <a:pt x="25" y="8"/>
                    </a:lnTo>
                    <a:lnTo>
                      <a:pt x="26" y="12"/>
                    </a:lnTo>
                    <a:lnTo>
                      <a:pt x="25" y="16"/>
                    </a:lnTo>
                    <a:lnTo>
                      <a:pt x="23" y="20"/>
                    </a:lnTo>
                    <a:lnTo>
                      <a:pt x="21" y="23"/>
                    </a:lnTo>
                    <a:lnTo>
                      <a:pt x="17" y="25"/>
                    </a:lnTo>
                    <a:lnTo>
                      <a:pt x="13" y="25"/>
                    </a:lnTo>
                    <a:lnTo>
                      <a:pt x="9" y="25"/>
                    </a:lnTo>
                    <a:lnTo>
                      <a:pt x="5" y="23"/>
                    </a:lnTo>
                    <a:lnTo>
                      <a:pt x="3" y="20"/>
                    </a:lnTo>
                    <a:lnTo>
                      <a:pt x="1" y="16"/>
                    </a:lnTo>
                    <a:lnTo>
                      <a:pt x="0" y="12"/>
                    </a:lnTo>
                    <a:lnTo>
                      <a:pt x="1" y="8"/>
                    </a:lnTo>
                    <a:lnTo>
                      <a:pt x="3" y="6"/>
                    </a:lnTo>
                    <a:lnTo>
                      <a:pt x="5" y="2"/>
                    </a:lnTo>
                    <a:lnTo>
                      <a:pt x="9" y="0"/>
                    </a:lnTo>
                    <a:lnTo>
                      <a:pt x="13"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1" name="Freeform 45">
                <a:extLst>
                  <a:ext uri="{FF2B5EF4-FFF2-40B4-BE49-F238E27FC236}">
                    <a16:creationId xmlns:a16="http://schemas.microsoft.com/office/drawing/2014/main" id="{4703BDAD-1D65-46A8-9ADD-F55A076724F5}"/>
                  </a:ext>
                </a:extLst>
              </p:cNvPr>
              <p:cNvSpPr>
                <a:spLocks/>
              </p:cNvSpPr>
              <p:nvPr/>
            </p:nvSpPr>
            <p:spPr bwMode="auto">
              <a:xfrm>
                <a:off x="5338" y="1795"/>
                <a:ext cx="138" cy="40"/>
              </a:xfrm>
              <a:custGeom>
                <a:avLst/>
                <a:gdLst>
                  <a:gd name="T0" fmla="*/ 10 w 138"/>
                  <a:gd name="T1" fmla="*/ 0 h 40"/>
                  <a:gd name="T2" fmla="*/ 129 w 138"/>
                  <a:gd name="T3" fmla="*/ 0 h 40"/>
                  <a:gd name="T4" fmla="*/ 133 w 138"/>
                  <a:gd name="T5" fmla="*/ 1 h 40"/>
                  <a:gd name="T6" fmla="*/ 136 w 138"/>
                  <a:gd name="T7" fmla="*/ 4 h 40"/>
                  <a:gd name="T8" fmla="*/ 138 w 138"/>
                  <a:gd name="T9" fmla="*/ 6 h 40"/>
                  <a:gd name="T10" fmla="*/ 138 w 138"/>
                  <a:gd name="T11" fmla="*/ 10 h 40"/>
                  <a:gd name="T12" fmla="*/ 138 w 138"/>
                  <a:gd name="T13" fmla="*/ 30 h 40"/>
                  <a:gd name="T14" fmla="*/ 138 w 138"/>
                  <a:gd name="T15" fmla="*/ 34 h 40"/>
                  <a:gd name="T16" fmla="*/ 136 w 138"/>
                  <a:gd name="T17" fmla="*/ 36 h 40"/>
                  <a:gd name="T18" fmla="*/ 133 w 138"/>
                  <a:gd name="T19" fmla="*/ 39 h 40"/>
                  <a:gd name="T20" fmla="*/ 129 w 138"/>
                  <a:gd name="T21" fmla="*/ 40 h 40"/>
                  <a:gd name="T22" fmla="*/ 10 w 138"/>
                  <a:gd name="T23" fmla="*/ 40 h 40"/>
                  <a:gd name="T24" fmla="*/ 6 w 138"/>
                  <a:gd name="T25" fmla="*/ 39 h 40"/>
                  <a:gd name="T26" fmla="*/ 2 w 138"/>
                  <a:gd name="T27" fmla="*/ 36 h 40"/>
                  <a:gd name="T28" fmla="*/ 1 w 138"/>
                  <a:gd name="T29" fmla="*/ 34 h 40"/>
                  <a:gd name="T30" fmla="*/ 0 w 138"/>
                  <a:gd name="T31" fmla="*/ 30 h 40"/>
                  <a:gd name="T32" fmla="*/ 0 w 138"/>
                  <a:gd name="T33" fmla="*/ 10 h 40"/>
                  <a:gd name="T34" fmla="*/ 1 w 138"/>
                  <a:gd name="T35" fmla="*/ 6 h 40"/>
                  <a:gd name="T36" fmla="*/ 2 w 138"/>
                  <a:gd name="T37" fmla="*/ 4 h 40"/>
                  <a:gd name="T38" fmla="*/ 6 w 138"/>
                  <a:gd name="T39" fmla="*/ 1 h 40"/>
                  <a:gd name="T40" fmla="*/ 10 w 138"/>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40">
                    <a:moveTo>
                      <a:pt x="10" y="0"/>
                    </a:moveTo>
                    <a:lnTo>
                      <a:pt x="129" y="0"/>
                    </a:lnTo>
                    <a:lnTo>
                      <a:pt x="133" y="1"/>
                    </a:lnTo>
                    <a:lnTo>
                      <a:pt x="136" y="4"/>
                    </a:lnTo>
                    <a:lnTo>
                      <a:pt x="138" y="6"/>
                    </a:lnTo>
                    <a:lnTo>
                      <a:pt x="138" y="10"/>
                    </a:lnTo>
                    <a:lnTo>
                      <a:pt x="138" y="30"/>
                    </a:lnTo>
                    <a:lnTo>
                      <a:pt x="138" y="34"/>
                    </a:lnTo>
                    <a:lnTo>
                      <a:pt x="136" y="36"/>
                    </a:lnTo>
                    <a:lnTo>
                      <a:pt x="133" y="39"/>
                    </a:lnTo>
                    <a:lnTo>
                      <a:pt x="129" y="40"/>
                    </a:lnTo>
                    <a:lnTo>
                      <a:pt x="10" y="40"/>
                    </a:lnTo>
                    <a:lnTo>
                      <a:pt x="6" y="39"/>
                    </a:lnTo>
                    <a:lnTo>
                      <a:pt x="2" y="36"/>
                    </a:lnTo>
                    <a:lnTo>
                      <a:pt x="1" y="34"/>
                    </a:lnTo>
                    <a:lnTo>
                      <a:pt x="0" y="30"/>
                    </a:lnTo>
                    <a:lnTo>
                      <a:pt x="0" y="10"/>
                    </a:lnTo>
                    <a:lnTo>
                      <a:pt x="1" y="6"/>
                    </a:lnTo>
                    <a:lnTo>
                      <a:pt x="2" y="4"/>
                    </a:lnTo>
                    <a:lnTo>
                      <a:pt x="6" y="1"/>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2" name="Freeform 46">
                <a:extLst>
                  <a:ext uri="{FF2B5EF4-FFF2-40B4-BE49-F238E27FC236}">
                    <a16:creationId xmlns:a16="http://schemas.microsoft.com/office/drawing/2014/main" id="{E7FB2D62-F45C-4F91-9BB2-1E9391F706FD}"/>
                  </a:ext>
                </a:extLst>
              </p:cNvPr>
              <p:cNvSpPr>
                <a:spLocks/>
              </p:cNvSpPr>
              <p:nvPr/>
            </p:nvSpPr>
            <p:spPr bwMode="auto">
              <a:xfrm>
                <a:off x="5352" y="1804"/>
                <a:ext cx="111" cy="22"/>
              </a:xfrm>
              <a:custGeom>
                <a:avLst/>
                <a:gdLst>
                  <a:gd name="T0" fmla="*/ 4 w 111"/>
                  <a:gd name="T1" fmla="*/ 0 h 22"/>
                  <a:gd name="T2" fmla="*/ 106 w 111"/>
                  <a:gd name="T3" fmla="*/ 0 h 22"/>
                  <a:gd name="T4" fmla="*/ 109 w 111"/>
                  <a:gd name="T5" fmla="*/ 1 h 22"/>
                  <a:gd name="T6" fmla="*/ 110 w 111"/>
                  <a:gd name="T7" fmla="*/ 3 h 22"/>
                  <a:gd name="T8" fmla="*/ 111 w 111"/>
                  <a:gd name="T9" fmla="*/ 5 h 22"/>
                  <a:gd name="T10" fmla="*/ 111 w 111"/>
                  <a:gd name="T11" fmla="*/ 17 h 22"/>
                  <a:gd name="T12" fmla="*/ 110 w 111"/>
                  <a:gd name="T13" fmla="*/ 20 h 22"/>
                  <a:gd name="T14" fmla="*/ 109 w 111"/>
                  <a:gd name="T15" fmla="*/ 21 h 22"/>
                  <a:gd name="T16" fmla="*/ 106 w 111"/>
                  <a:gd name="T17" fmla="*/ 22 h 22"/>
                  <a:gd name="T18" fmla="*/ 4 w 111"/>
                  <a:gd name="T19" fmla="*/ 22 h 22"/>
                  <a:gd name="T20" fmla="*/ 3 w 111"/>
                  <a:gd name="T21" fmla="*/ 21 h 22"/>
                  <a:gd name="T22" fmla="*/ 0 w 111"/>
                  <a:gd name="T23" fmla="*/ 20 h 22"/>
                  <a:gd name="T24" fmla="*/ 0 w 111"/>
                  <a:gd name="T25" fmla="*/ 17 h 22"/>
                  <a:gd name="T26" fmla="*/ 0 w 111"/>
                  <a:gd name="T27" fmla="*/ 5 h 22"/>
                  <a:gd name="T28" fmla="*/ 0 w 111"/>
                  <a:gd name="T29" fmla="*/ 3 h 22"/>
                  <a:gd name="T30" fmla="*/ 3 w 111"/>
                  <a:gd name="T31" fmla="*/ 1 h 22"/>
                  <a:gd name="T32" fmla="*/ 4 w 111"/>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22">
                    <a:moveTo>
                      <a:pt x="4" y="0"/>
                    </a:moveTo>
                    <a:lnTo>
                      <a:pt x="106" y="0"/>
                    </a:lnTo>
                    <a:lnTo>
                      <a:pt x="109" y="1"/>
                    </a:lnTo>
                    <a:lnTo>
                      <a:pt x="110" y="3"/>
                    </a:lnTo>
                    <a:lnTo>
                      <a:pt x="111" y="5"/>
                    </a:lnTo>
                    <a:lnTo>
                      <a:pt x="111" y="17"/>
                    </a:lnTo>
                    <a:lnTo>
                      <a:pt x="110" y="20"/>
                    </a:lnTo>
                    <a:lnTo>
                      <a:pt x="109" y="21"/>
                    </a:lnTo>
                    <a:lnTo>
                      <a:pt x="106" y="22"/>
                    </a:lnTo>
                    <a:lnTo>
                      <a:pt x="4" y="22"/>
                    </a:lnTo>
                    <a:lnTo>
                      <a:pt x="3" y="21"/>
                    </a:lnTo>
                    <a:lnTo>
                      <a:pt x="0" y="20"/>
                    </a:lnTo>
                    <a:lnTo>
                      <a:pt x="0" y="17"/>
                    </a:lnTo>
                    <a:lnTo>
                      <a:pt x="0" y="5"/>
                    </a:lnTo>
                    <a:lnTo>
                      <a:pt x="0" y="3"/>
                    </a:lnTo>
                    <a:lnTo>
                      <a:pt x="3" y="1"/>
                    </a:lnTo>
                    <a:lnTo>
                      <a:pt x="4"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3" name="Freeform 47">
                <a:extLst>
                  <a:ext uri="{FF2B5EF4-FFF2-40B4-BE49-F238E27FC236}">
                    <a16:creationId xmlns:a16="http://schemas.microsoft.com/office/drawing/2014/main" id="{09D9EB5B-BBAB-4614-8CC0-CB6CBCBC7210}"/>
                  </a:ext>
                </a:extLst>
              </p:cNvPr>
              <p:cNvSpPr>
                <a:spLocks/>
              </p:cNvSpPr>
              <p:nvPr/>
            </p:nvSpPr>
            <p:spPr bwMode="auto">
              <a:xfrm>
                <a:off x="5585" y="1437"/>
                <a:ext cx="17" cy="65"/>
              </a:xfrm>
              <a:custGeom>
                <a:avLst/>
                <a:gdLst>
                  <a:gd name="T0" fmla="*/ 0 w 17"/>
                  <a:gd name="T1" fmla="*/ 0 h 65"/>
                  <a:gd name="T2" fmla="*/ 7 w 17"/>
                  <a:gd name="T3" fmla="*/ 0 h 65"/>
                  <a:gd name="T4" fmla="*/ 10 w 17"/>
                  <a:gd name="T5" fmla="*/ 0 h 65"/>
                  <a:gd name="T6" fmla="*/ 14 w 17"/>
                  <a:gd name="T7" fmla="*/ 3 h 65"/>
                  <a:gd name="T8" fmla="*/ 17 w 17"/>
                  <a:gd name="T9" fmla="*/ 7 h 65"/>
                  <a:gd name="T10" fmla="*/ 17 w 17"/>
                  <a:gd name="T11" fmla="*/ 11 h 65"/>
                  <a:gd name="T12" fmla="*/ 17 w 17"/>
                  <a:gd name="T13" fmla="*/ 54 h 65"/>
                  <a:gd name="T14" fmla="*/ 17 w 17"/>
                  <a:gd name="T15" fmla="*/ 58 h 65"/>
                  <a:gd name="T16" fmla="*/ 14 w 17"/>
                  <a:gd name="T17" fmla="*/ 62 h 65"/>
                  <a:gd name="T18" fmla="*/ 10 w 17"/>
                  <a:gd name="T19" fmla="*/ 65 h 65"/>
                  <a:gd name="T20" fmla="*/ 7 w 17"/>
                  <a:gd name="T21" fmla="*/ 65 h 65"/>
                  <a:gd name="T22" fmla="*/ 0 w 17"/>
                  <a:gd name="T23" fmla="*/ 65 h 65"/>
                  <a:gd name="T24" fmla="*/ 0 w 1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5">
                    <a:moveTo>
                      <a:pt x="0" y="0"/>
                    </a:moveTo>
                    <a:lnTo>
                      <a:pt x="7" y="0"/>
                    </a:lnTo>
                    <a:lnTo>
                      <a:pt x="10" y="0"/>
                    </a:lnTo>
                    <a:lnTo>
                      <a:pt x="14" y="3"/>
                    </a:lnTo>
                    <a:lnTo>
                      <a:pt x="17" y="7"/>
                    </a:lnTo>
                    <a:lnTo>
                      <a:pt x="17" y="11"/>
                    </a:lnTo>
                    <a:lnTo>
                      <a:pt x="17" y="54"/>
                    </a:lnTo>
                    <a:lnTo>
                      <a:pt x="17" y="58"/>
                    </a:lnTo>
                    <a:lnTo>
                      <a:pt x="14" y="62"/>
                    </a:lnTo>
                    <a:lnTo>
                      <a:pt x="10" y="65"/>
                    </a:lnTo>
                    <a:lnTo>
                      <a:pt x="7" y="65"/>
                    </a:lnTo>
                    <a:lnTo>
                      <a:pt x="0" y="65"/>
                    </a:lnTo>
                    <a:lnTo>
                      <a:pt x="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4" name="Freeform 48">
                <a:extLst>
                  <a:ext uri="{FF2B5EF4-FFF2-40B4-BE49-F238E27FC236}">
                    <a16:creationId xmlns:a16="http://schemas.microsoft.com/office/drawing/2014/main" id="{1849A092-2DFE-4202-8168-01252D310221}"/>
                  </a:ext>
                </a:extLst>
              </p:cNvPr>
              <p:cNvSpPr>
                <a:spLocks/>
              </p:cNvSpPr>
              <p:nvPr/>
            </p:nvSpPr>
            <p:spPr bwMode="auto">
              <a:xfrm>
                <a:off x="5585" y="1526"/>
                <a:ext cx="17" cy="65"/>
              </a:xfrm>
              <a:custGeom>
                <a:avLst/>
                <a:gdLst>
                  <a:gd name="T0" fmla="*/ 0 w 17"/>
                  <a:gd name="T1" fmla="*/ 0 h 65"/>
                  <a:gd name="T2" fmla="*/ 7 w 17"/>
                  <a:gd name="T3" fmla="*/ 0 h 65"/>
                  <a:gd name="T4" fmla="*/ 10 w 17"/>
                  <a:gd name="T5" fmla="*/ 0 h 65"/>
                  <a:gd name="T6" fmla="*/ 14 w 17"/>
                  <a:gd name="T7" fmla="*/ 3 h 65"/>
                  <a:gd name="T8" fmla="*/ 17 w 17"/>
                  <a:gd name="T9" fmla="*/ 7 h 65"/>
                  <a:gd name="T10" fmla="*/ 17 w 17"/>
                  <a:gd name="T11" fmla="*/ 11 h 65"/>
                  <a:gd name="T12" fmla="*/ 17 w 17"/>
                  <a:gd name="T13" fmla="*/ 54 h 65"/>
                  <a:gd name="T14" fmla="*/ 17 w 17"/>
                  <a:gd name="T15" fmla="*/ 58 h 65"/>
                  <a:gd name="T16" fmla="*/ 14 w 17"/>
                  <a:gd name="T17" fmla="*/ 62 h 65"/>
                  <a:gd name="T18" fmla="*/ 10 w 17"/>
                  <a:gd name="T19" fmla="*/ 65 h 65"/>
                  <a:gd name="T20" fmla="*/ 7 w 17"/>
                  <a:gd name="T21" fmla="*/ 65 h 65"/>
                  <a:gd name="T22" fmla="*/ 0 w 17"/>
                  <a:gd name="T23" fmla="*/ 65 h 65"/>
                  <a:gd name="T24" fmla="*/ 0 w 1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5">
                    <a:moveTo>
                      <a:pt x="0" y="0"/>
                    </a:moveTo>
                    <a:lnTo>
                      <a:pt x="7" y="0"/>
                    </a:lnTo>
                    <a:lnTo>
                      <a:pt x="10" y="0"/>
                    </a:lnTo>
                    <a:lnTo>
                      <a:pt x="14" y="3"/>
                    </a:lnTo>
                    <a:lnTo>
                      <a:pt x="17" y="7"/>
                    </a:lnTo>
                    <a:lnTo>
                      <a:pt x="17" y="11"/>
                    </a:lnTo>
                    <a:lnTo>
                      <a:pt x="17" y="54"/>
                    </a:lnTo>
                    <a:lnTo>
                      <a:pt x="17" y="58"/>
                    </a:lnTo>
                    <a:lnTo>
                      <a:pt x="14" y="62"/>
                    </a:lnTo>
                    <a:lnTo>
                      <a:pt x="10" y="65"/>
                    </a:lnTo>
                    <a:lnTo>
                      <a:pt x="7" y="65"/>
                    </a:lnTo>
                    <a:lnTo>
                      <a:pt x="0" y="65"/>
                    </a:lnTo>
                    <a:lnTo>
                      <a:pt x="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5" name="Freeform 49">
                <a:extLst>
                  <a:ext uri="{FF2B5EF4-FFF2-40B4-BE49-F238E27FC236}">
                    <a16:creationId xmlns:a16="http://schemas.microsoft.com/office/drawing/2014/main" id="{172D15C4-B02B-4620-B00C-407BDBFF1350}"/>
                  </a:ext>
                </a:extLst>
              </p:cNvPr>
              <p:cNvSpPr>
                <a:spLocks/>
              </p:cNvSpPr>
              <p:nvPr/>
            </p:nvSpPr>
            <p:spPr bwMode="auto">
              <a:xfrm>
                <a:off x="5212" y="1666"/>
                <a:ext cx="17" cy="66"/>
              </a:xfrm>
              <a:custGeom>
                <a:avLst/>
                <a:gdLst>
                  <a:gd name="T0" fmla="*/ 10 w 17"/>
                  <a:gd name="T1" fmla="*/ 0 h 66"/>
                  <a:gd name="T2" fmla="*/ 17 w 17"/>
                  <a:gd name="T3" fmla="*/ 0 h 66"/>
                  <a:gd name="T4" fmla="*/ 17 w 17"/>
                  <a:gd name="T5" fmla="*/ 66 h 66"/>
                  <a:gd name="T6" fmla="*/ 10 w 17"/>
                  <a:gd name="T7" fmla="*/ 66 h 66"/>
                  <a:gd name="T8" fmla="*/ 6 w 17"/>
                  <a:gd name="T9" fmla="*/ 65 h 66"/>
                  <a:gd name="T10" fmla="*/ 3 w 17"/>
                  <a:gd name="T11" fmla="*/ 62 h 66"/>
                  <a:gd name="T12" fmla="*/ 1 w 17"/>
                  <a:gd name="T13" fmla="*/ 59 h 66"/>
                  <a:gd name="T14" fmla="*/ 0 w 17"/>
                  <a:gd name="T15" fmla="*/ 54 h 66"/>
                  <a:gd name="T16" fmla="*/ 0 w 17"/>
                  <a:gd name="T17" fmla="*/ 11 h 66"/>
                  <a:gd name="T18" fmla="*/ 1 w 17"/>
                  <a:gd name="T19" fmla="*/ 7 h 66"/>
                  <a:gd name="T20" fmla="*/ 3 w 17"/>
                  <a:gd name="T21" fmla="*/ 4 h 66"/>
                  <a:gd name="T22" fmla="*/ 6 w 17"/>
                  <a:gd name="T23" fmla="*/ 2 h 66"/>
                  <a:gd name="T24" fmla="*/ 10 w 17"/>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6">
                    <a:moveTo>
                      <a:pt x="10" y="0"/>
                    </a:moveTo>
                    <a:lnTo>
                      <a:pt x="17" y="0"/>
                    </a:lnTo>
                    <a:lnTo>
                      <a:pt x="17" y="66"/>
                    </a:lnTo>
                    <a:lnTo>
                      <a:pt x="10" y="66"/>
                    </a:lnTo>
                    <a:lnTo>
                      <a:pt x="6" y="65"/>
                    </a:lnTo>
                    <a:lnTo>
                      <a:pt x="3" y="62"/>
                    </a:lnTo>
                    <a:lnTo>
                      <a:pt x="1" y="59"/>
                    </a:lnTo>
                    <a:lnTo>
                      <a:pt x="0" y="54"/>
                    </a:lnTo>
                    <a:lnTo>
                      <a:pt x="0" y="11"/>
                    </a:lnTo>
                    <a:lnTo>
                      <a:pt x="1" y="7"/>
                    </a:lnTo>
                    <a:lnTo>
                      <a:pt x="3" y="4"/>
                    </a:lnTo>
                    <a:lnTo>
                      <a:pt x="6" y="2"/>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6" name="Freeform 50">
                <a:extLst>
                  <a:ext uri="{FF2B5EF4-FFF2-40B4-BE49-F238E27FC236}">
                    <a16:creationId xmlns:a16="http://schemas.microsoft.com/office/drawing/2014/main" id="{A4FDFC71-F462-4F16-8528-3C6DC63AEAD8}"/>
                  </a:ext>
                </a:extLst>
              </p:cNvPr>
              <p:cNvSpPr>
                <a:spLocks/>
              </p:cNvSpPr>
              <p:nvPr/>
            </p:nvSpPr>
            <p:spPr bwMode="auto">
              <a:xfrm>
                <a:off x="4872" y="572"/>
                <a:ext cx="494" cy="495"/>
              </a:xfrm>
              <a:custGeom>
                <a:avLst/>
                <a:gdLst>
                  <a:gd name="T0" fmla="*/ 233 w 494"/>
                  <a:gd name="T1" fmla="*/ 0 h 495"/>
                  <a:gd name="T2" fmla="*/ 272 w 494"/>
                  <a:gd name="T3" fmla="*/ 1 h 495"/>
                  <a:gd name="T4" fmla="*/ 311 w 494"/>
                  <a:gd name="T5" fmla="*/ 8 h 495"/>
                  <a:gd name="T6" fmla="*/ 349 w 494"/>
                  <a:gd name="T7" fmla="*/ 22 h 495"/>
                  <a:gd name="T8" fmla="*/ 383 w 494"/>
                  <a:gd name="T9" fmla="*/ 41 h 495"/>
                  <a:gd name="T10" fmla="*/ 413 w 494"/>
                  <a:gd name="T11" fmla="*/ 64 h 495"/>
                  <a:gd name="T12" fmla="*/ 439 w 494"/>
                  <a:gd name="T13" fmla="*/ 93 h 495"/>
                  <a:gd name="T14" fmla="*/ 462 w 494"/>
                  <a:gd name="T15" fmla="*/ 123 h 495"/>
                  <a:gd name="T16" fmla="*/ 477 w 494"/>
                  <a:gd name="T17" fmla="*/ 158 h 495"/>
                  <a:gd name="T18" fmla="*/ 489 w 494"/>
                  <a:gd name="T19" fmla="*/ 195 h 495"/>
                  <a:gd name="T20" fmla="*/ 494 w 494"/>
                  <a:gd name="T21" fmla="*/ 233 h 495"/>
                  <a:gd name="T22" fmla="*/ 493 w 494"/>
                  <a:gd name="T23" fmla="*/ 272 h 495"/>
                  <a:gd name="T24" fmla="*/ 487 w 494"/>
                  <a:gd name="T25" fmla="*/ 312 h 495"/>
                  <a:gd name="T26" fmla="*/ 472 w 494"/>
                  <a:gd name="T27" fmla="*/ 350 h 495"/>
                  <a:gd name="T28" fmla="*/ 454 w 494"/>
                  <a:gd name="T29" fmla="*/ 384 h 495"/>
                  <a:gd name="T30" fmla="*/ 430 w 494"/>
                  <a:gd name="T31" fmla="*/ 415 h 495"/>
                  <a:gd name="T32" fmla="*/ 403 w 494"/>
                  <a:gd name="T33" fmla="*/ 441 h 495"/>
                  <a:gd name="T34" fmla="*/ 371 w 494"/>
                  <a:gd name="T35" fmla="*/ 462 h 495"/>
                  <a:gd name="T36" fmla="*/ 336 w 494"/>
                  <a:gd name="T37" fmla="*/ 479 h 495"/>
                  <a:gd name="T38" fmla="*/ 299 w 494"/>
                  <a:gd name="T39" fmla="*/ 490 h 495"/>
                  <a:gd name="T40" fmla="*/ 261 w 494"/>
                  <a:gd name="T41" fmla="*/ 495 h 495"/>
                  <a:gd name="T42" fmla="*/ 222 w 494"/>
                  <a:gd name="T43" fmla="*/ 494 h 495"/>
                  <a:gd name="T44" fmla="*/ 183 w 494"/>
                  <a:gd name="T45" fmla="*/ 487 h 495"/>
                  <a:gd name="T46" fmla="*/ 145 w 494"/>
                  <a:gd name="T47" fmla="*/ 474 h 495"/>
                  <a:gd name="T48" fmla="*/ 111 w 494"/>
                  <a:gd name="T49" fmla="*/ 454 h 495"/>
                  <a:gd name="T50" fmla="*/ 79 w 494"/>
                  <a:gd name="T51" fmla="*/ 431 h 495"/>
                  <a:gd name="T52" fmla="*/ 53 w 494"/>
                  <a:gd name="T53" fmla="*/ 403 h 495"/>
                  <a:gd name="T54" fmla="*/ 32 w 494"/>
                  <a:gd name="T55" fmla="*/ 372 h 495"/>
                  <a:gd name="T56" fmla="*/ 15 w 494"/>
                  <a:gd name="T57" fmla="*/ 338 h 495"/>
                  <a:gd name="T58" fmla="*/ 5 w 494"/>
                  <a:gd name="T59" fmla="*/ 301 h 495"/>
                  <a:gd name="T60" fmla="*/ 0 w 494"/>
                  <a:gd name="T61" fmla="*/ 262 h 495"/>
                  <a:gd name="T62" fmla="*/ 1 w 494"/>
                  <a:gd name="T63" fmla="*/ 223 h 495"/>
                  <a:gd name="T64" fmla="*/ 7 w 494"/>
                  <a:gd name="T65" fmla="*/ 183 h 495"/>
                  <a:gd name="T66" fmla="*/ 21 w 494"/>
                  <a:gd name="T67" fmla="*/ 145 h 495"/>
                  <a:gd name="T68" fmla="*/ 40 w 494"/>
                  <a:gd name="T69" fmla="*/ 111 h 495"/>
                  <a:gd name="T70" fmla="*/ 64 w 494"/>
                  <a:gd name="T71" fmla="*/ 81 h 495"/>
                  <a:gd name="T72" fmla="*/ 91 w 494"/>
                  <a:gd name="T73" fmla="*/ 55 h 495"/>
                  <a:gd name="T74" fmla="*/ 123 w 494"/>
                  <a:gd name="T75" fmla="*/ 33 h 495"/>
                  <a:gd name="T76" fmla="*/ 158 w 494"/>
                  <a:gd name="T77" fmla="*/ 17 h 495"/>
                  <a:gd name="T78" fmla="*/ 193 w 494"/>
                  <a:gd name="T79" fmla="*/ 5 h 495"/>
                  <a:gd name="T80" fmla="*/ 233 w 494"/>
                  <a:gd name="T81"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4" h="495">
                    <a:moveTo>
                      <a:pt x="233" y="0"/>
                    </a:moveTo>
                    <a:lnTo>
                      <a:pt x="272" y="1"/>
                    </a:lnTo>
                    <a:lnTo>
                      <a:pt x="311" y="8"/>
                    </a:lnTo>
                    <a:lnTo>
                      <a:pt x="349" y="22"/>
                    </a:lnTo>
                    <a:lnTo>
                      <a:pt x="383" y="41"/>
                    </a:lnTo>
                    <a:lnTo>
                      <a:pt x="413" y="64"/>
                    </a:lnTo>
                    <a:lnTo>
                      <a:pt x="439" y="93"/>
                    </a:lnTo>
                    <a:lnTo>
                      <a:pt x="462" y="123"/>
                    </a:lnTo>
                    <a:lnTo>
                      <a:pt x="477" y="158"/>
                    </a:lnTo>
                    <a:lnTo>
                      <a:pt x="489" y="195"/>
                    </a:lnTo>
                    <a:lnTo>
                      <a:pt x="494" y="233"/>
                    </a:lnTo>
                    <a:lnTo>
                      <a:pt x="493" y="272"/>
                    </a:lnTo>
                    <a:lnTo>
                      <a:pt x="487" y="312"/>
                    </a:lnTo>
                    <a:lnTo>
                      <a:pt x="472" y="350"/>
                    </a:lnTo>
                    <a:lnTo>
                      <a:pt x="454" y="384"/>
                    </a:lnTo>
                    <a:lnTo>
                      <a:pt x="430" y="415"/>
                    </a:lnTo>
                    <a:lnTo>
                      <a:pt x="403" y="441"/>
                    </a:lnTo>
                    <a:lnTo>
                      <a:pt x="371" y="462"/>
                    </a:lnTo>
                    <a:lnTo>
                      <a:pt x="336" y="479"/>
                    </a:lnTo>
                    <a:lnTo>
                      <a:pt x="299" y="490"/>
                    </a:lnTo>
                    <a:lnTo>
                      <a:pt x="261" y="495"/>
                    </a:lnTo>
                    <a:lnTo>
                      <a:pt x="222" y="494"/>
                    </a:lnTo>
                    <a:lnTo>
                      <a:pt x="183" y="487"/>
                    </a:lnTo>
                    <a:lnTo>
                      <a:pt x="145" y="474"/>
                    </a:lnTo>
                    <a:lnTo>
                      <a:pt x="111" y="454"/>
                    </a:lnTo>
                    <a:lnTo>
                      <a:pt x="79" y="431"/>
                    </a:lnTo>
                    <a:lnTo>
                      <a:pt x="53" y="403"/>
                    </a:lnTo>
                    <a:lnTo>
                      <a:pt x="32" y="372"/>
                    </a:lnTo>
                    <a:lnTo>
                      <a:pt x="15" y="338"/>
                    </a:lnTo>
                    <a:lnTo>
                      <a:pt x="5" y="301"/>
                    </a:lnTo>
                    <a:lnTo>
                      <a:pt x="0" y="262"/>
                    </a:lnTo>
                    <a:lnTo>
                      <a:pt x="1" y="223"/>
                    </a:lnTo>
                    <a:lnTo>
                      <a:pt x="7" y="183"/>
                    </a:lnTo>
                    <a:lnTo>
                      <a:pt x="21" y="145"/>
                    </a:lnTo>
                    <a:lnTo>
                      <a:pt x="40" y="111"/>
                    </a:lnTo>
                    <a:lnTo>
                      <a:pt x="64" y="81"/>
                    </a:lnTo>
                    <a:lnTo>
                      <a:pt x="91" y="55"/>
                    </a:lnTo>
                    <a:lnTo>
                      <a:pt x="123" y="33"/>
                    </a:lnTo>
                    <a:lnTo>
                      <a:pt x="158" y="17"/>
                    </a:lnTo>
                    <a:lnTo>
                      <a:pt x="193" y="5"/>
                    </a:lnTo>
                    <a:lnTo>
                      <a:pt x="233"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7" name="Freeform 51">
                <a:extLst>
                  <a:ext uri="{FF2B5EF4-FFF2-40B4-BE49-F238E27FC236}">
                    <a16:creationId xmlns:a16="http://schemas.microsoft.com/office/drawing/2014/main" id="{55F6157F-E27C-4DA3-945A-B80BD892D239}"/>
                  </a:ext>
                </a:extLst>
              </p:cNvPr>
              <p:cNvSpPr>
                <a:spLocks/>
              </p:cNvSpPr>
              <p:nvPr/>
            </p:nvSpPr>
            <p:spPr bwMode="auto">
              <a:xfrm>
                <a:off x="4966" y="666"/>
                <a:ext cx="306" cy="307"/>
              </a:xfrm>
              <a:custGeom>
                <a:avLst/>
                <a:gdLst>
                  <a:gd name="T0" fmla="*/ 162 w 306"/>
                  <a:gd name="T1" fmla="*/ 0 h 307"/>
                  <a:gd name="T2" fmla="*/ 192 w 306"/>
                  <a:gd name="T3" fmla="*/ 6 h 307"/>
                  <a:gd name="T4" fmla="*/ 221 w 306"/>
                  <a:gd name="T5" fmla="*/ 17 h 307"/>
                  <a:gd name="T6" fmla="*/ 247 w 306"/>
                  <a:gd name="T7" fmla="*/ 33 h 307"/>
                  <a:gd name="T8" fmla="*/ 268 w 306"/>
                  <a:gd name="T9" fmla="*/ 53 h 307"/>
                  <a:gd name="T10" fmla="*/ 285 w 306"/>
                  <a:gd name="T11" fmla="*/ 78 h 307"/>
                  <a:gd name="T12" fmla="*/ 297 w 306"/>
                  <a:gd name="T13" fmla="*/ 104 h 307"/>
                  <a:gd name="T14" fmla="*/ 305 w 306"/>
                  <a:gd name="T15" fmla="*/ 133 h 307"/>
                  <a:gd name="T16" fmla="*/ 306 w 306"/>
                  <a:gd name="T17" fmla="*/ 163 h 307"/>
                  <a:gd name="T18" fmla="*/ 301 w 306"/>
                  <a:gd name="T19" fmla="*/ 193 h 307"/>
                  <a:gd name="T20" fmla="*/ 289 w 306"/>
                  <a:gd name="T21" fmla="*/ 223 h 307"/>
                  <a:gd name="T22" fmla="*/ 273 w 306"/>
                  <a:gd name="T23" fmla="*/ 248 h 307"/>
                  <a:gd name="T24" fmla="*/ 254 w 306"/>
                  <a:gd name="T25" fmla="*/ 269 h 307"/>
                  <a:gd name="T26" fmla="*/ 229 w 306"/>
                  <a:gd name="T27" fmla="*/ 286 h 307"/>
                  <a:gd name="T28" fmla="*/ 203 w 306"/>
                  <a:gd name="T29" fmla="*/ 299 h 307"/>
                  <a:gd name="T30" fmla="*/ 174 w 306"/>
                  <a:gd name="T31" fmla="*/ 305 h 307"/>
                  <a:gd name="T32" fmla="*/ 144 w 306"/>
                  <a:gd name="T33" fmla="*/ 307 h 307"/>
                  <a:gd name="T34" fmla="*/ 114 w 306"/>
                  <a:gd name="T35" fmla="*/ 301 h 307"/>
                  <a:gd name="T36" fmla="*/ 85 w 306"/>
                  <a:gd name="T37" fmla="*/ 291 h 307"/>
                  <a:gd name="T38" fmla="*/ 59 w 306"/>
                  <a:gd name="T39" fmla="*/ 274 h 307"/>
                  <a:gd name="T40" fmla="*/ 38 w 306"/>
                  <a:gd name="T41" fmla="*/ 254 h 307"/>
                  <a:gd name="T42" fmla="*/ 21 w 306"/>
                  <a:gd name="T43" fmla="*/ 231 h 307"/>
                  <a:gd name="T44" fmla="*/ 8 w 306"/>
                  <a:gd name="T45" fmla="*/ 203 h 307"/>
                  <a:gd name="T46" fmla="*/ 1 w 306"/>
                  <a:gd name="T47" fmla="*/ 174 h 307"/>
                  <a:gd name="T48" fmla="*/ 0 w 306"/>
                  <a:gd name="T49" fmla="*/ 144 h 307"/>
                  <a:gd name="T50" fmla="*/ 5 w 306"/>
                  <a:gd name="T51" fmla="*/ 114 h 307"/>
                  <a:gd name="T52" fmla="*/ 16 w 306"/>
                  <a:gd name="T53" fmla="*/ 85 h 307"/>
                  <a:gd name="T54" fmla="*/ 33 w 306"/>
                  <a:gd name="T55" fmla="*/ 59 h 307"/>
                  <a:gd name="T56" fmla="*/ 52 w 306"/>
                  <a:gd name="T57" fmla="*/ 38 h 307"/>
                  <a:gd name="T58" fmla="*/ 77 w 306"/>
                  <a:gd name="T59" fmla="*/ 21 h 307"/>
                  <a:gd name="T60" fmla="*/ 103 w 306"/>
                  <a:gd name="T61" fmla="*/ 9 h 307"/>
                  <a:gd name="T62" fmla="*/ 132 w 306"/>
                  <a:gd name="T63" fmla="*/ 2 h 307"/>
                  <a:gd name="T64" fmla="*/ 162 w 306"/>
                  <a:gd name="T6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307">
                    <a:moveTo>
                      <a:pt x="162" y="0"/>
                    </a:moveTo>
                    <a:lnTo>
                      <a:pt x="192" y="6"/>
                    </a:lnTo>
                    <a:lnTo>
                      <a:pt x="221" y="17"/>
                    </a:lnTo>
                    <a:lnTo>
                      <a:pt x="247" y="33"/>
                    </a:lnTo>
                    <a:lnTo>
                      <a:pt x="268" y="53"/>
                    </a:lnTo>
                    <a:lnTo>
                      <a:pt x="285" y="78"/>
                    </a:lnTo>
                    <a:lnTo>
                      <a:pt x="297" y="104"/>
                    </a:lnTo>
                    <a:lnTo>
                      <a:pt x="305" y="133"/>
                    </a:lnTo>
                    <a:lnTo>
                      <a:pt x="306" y="163"/>
                    </a:lnTo>
                    <a:lnTo>
                      <a:pt x="301" y="193"/>
                    </a:lnTo>
                    <a:lnTo>
                      <a:pt x="289" y="223"/>
                    </a:lnTo>
                    <a:lnTo>
                      <a:pt x="273" y="248"/>
                    </a:lnTo>
                    <a:lnTo>
                      <a:pt x="254" y="269"/>
                    </a:lnTo>
                    <a:lnTo>
                      <a:pt x="229" y="286"/>
                    </a:lnTo>
                    <a:lnTo>
                      <a:pt x="203" y="299"/>
                    </a:lnTo>
                    <a:lnTo>
                      <a:pt x="174" y="305"/>
                    </a:lnTo>
                    <a:lnTo>
                      <a:pt x="144" y="307"/>
                    </a:lnTo>
                    <a:lnTo>
                      <a:pt x="114" y="301"/>
                    </a:lnTo>
                    <a:lnTo>
                      <a:pt x="85" y="291"/>
                    </a:lnTo>
                    <a:lnTo>
                      <a:pt x="59" y="274"/>
                    </a:lnTo>
                    <a:lnTo>
                      <a:pt x="38" y="254"/>
                    </a:lnTo>
                    <a:lnTo>
                      <a:pt x="21" y="231"/>
                    </a:lnTo>
                    <a:lnTo>
                      <a:pt x="8" y="203"/>
                    </a:lnTo>
                    <a:lnTo>
                      <a:pt x="1" y="174"/>
                    </a:lnTo>
                    <a:lnTo>
                      <a:pt x="0" y="144"/>
                    </a:lnTo>
                    <a:lnTo>
                      <a:pt x="5" y="114"/>
                    </a:lnTo>
                    <a:lnTo>
                      <a:pt x="16" y="85"/>
                    </a:lnTo>
                    <a:lnTo>
                      <a:pt x="33" y="59"/>
                    </a:lnTo>
                    <a:lnTo>
                      <a:pt x="52" y="38"/>
                    </a:lnTo>
                    <a:lnTo>
                      <a:pt x="77" y="21"/>
                    </a:lnTo>
                    <a:lnTo>
                      <a:pt x="103" y="9"/>
                    </a:lnTo>
                    <a:lnTo>
                      <a:pt x="132" y="2"/>
                    </a:lnTo>
                    <a:lnTo>
                      <a:pt x="162"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8" name="Freeform 52">
                <a:extLst>
                  <a:ext uri="{FF2B5EF4-FFF2-40B4-BE49-F238E27FC236}">
                    <a16:creationId xmlns:a16="http://schemas.microsoft.com/office/drawing/2014/main" id="{80D5F1FE-B01C-4664-84F7-40E7C428C85A}"/>
                  </a:ext>
                </a:extLst>
              </p:cNvPr>
              <p:cNvSpPr>
                <a:spLocks/>
              </p:cNvSpPr>
              <p:nvPr/>
            </p:nvSpPr>
            <p:spPr bwMode="auto">
              <a:xfrm>
                <a:off x="5013" y="715"/>
                <a:ext cx="211" cy="211"/>
              </a:xfrm>
              <a:custGeom>
                <a:avLst/>
                <a:gdLst>
                  <a:gd name="T0" fmla="*/ 109 w 211"/>
                  <a:gd name="T1" fmla="*/ 0 h 211"/>
                  <a:gd name="T2" fmla="*/ 133 w 211"/>
                  <a:gd name="T3" fmla="*/ 2 h 211"/>
                  <a:gd name="T4" fmla="*/ 156 w 211"/>
                  <a:gd name="T5" fmla="*/ 12 h 211"/>
                  <a:gd name="T6" fmla="*/ 175 w 211"/>
                  <a:gd name="T7" fmla="*/ 25 h 211"/>
                  <a:gd name="T8" fmla="*/ 191 w 211"/>
                  <a:gd name="T9" fmla="*/ 42 h 211"/>
                  <a:gd name="T10" fmla="*/ 203 w 211"/>
                  <a:gd name="T11" fmla="*/ 63 h 211"/>
                  <a:gd name="T12" fmla="*/ 209 w 211"/>
                  <a:gd name="T13" fmla="*/ 85 h 211"/>
                  <a:gd name="T14" fmla="*/ 211 w 211"/>
                  <a:gd name="T15" fmla="*/ 108 h 211"/>
                  <a:gd name="T16" fmla="*/ 208 w 211"/>
                  <a:gd name="T17" fmla="*/ 132 h 211"/>
                  <a:gd name="T18" fmla="*/ 199 w 211"/>
                  <a:gd name="T19" fmla="*/ 154 h 211"/>
                  <a:gd name="T20" fmla="*/ 186 w 211"/>
                  <a:gd name="T21" fmla="*/ 174 h 211"/>
                  <a:gd name="T22" fmla="*/ 169 w 211"/>
                  <a:gd name="T23" fmla="*/ 190 h 211"/>
                  <a:gd name="T24" fmla="*/ 148 w 211"/>
                  <a:gd name="T25" fmla="*/ 201 h 211"/>
                  <a:gd name="T26" fmla="*/ 126 w 211"/>
                  <a:gd name="T27" fmla="*/ 208 h 211"/>
                  <a:gd name="T28" fmla="*/ 103 w 211"/>
                  <a:gd name="T29" fmla="*/ 211 h 211"/>
                  <a:gd name="T30" fmla="*/ 78 w 211"/>
                  <a:gd name="T31" fmla="*/ 207 h 211"/>
                  <a:gd name="T32" fmla="*/ 56 w 211"/>
                  <a:gd name="T33" fmla="*/ 197 h 211"/>
                  <a:gd name="T34" fmla="*/ 37 w 211"/>
                  <a:gd name="T35" fmla="*/ 184 h 211"/>
                  <a:gd name="T36" fmla="*/ 21 w 211"/>
                  <a:gd name="T37" fmla="*/ 167 h 211"/>
                  <a:gd name="T38" fmla="*/ 9 w 211"/>
                  <a:gd name="T39" fmla="*/ 146 h 211"/>
                  <a:gd name="T40" fmla="*/ 3 w 211"/>
                  <a:gd name="T41" fmla="*/ 125 h 211"/>
                  <a:gd name="T42" fmla="*/ 0 w 211"/>
                  <a:gd name="T43" fmla="*/ 102 h 211"/>
                  <a:gd name="T44" fmla="*/ 4 w 211"/>
                  <a:gd name="T45" fmla="*/ 77 h 211"/>
                  <a:gd name="T46" fmla="*/ 13 w 211"/>
                  <a:gd name="T47" fmla="*/ 55 h 211"/>
                  <a:gd name="T48" fmla="*/ 26 w 211"/>
                  <a:gd name="T49" fmla="*/ 35 h 211"/>
                  <a:gd name="T50" fmla="*/ 43 w 211"/>
                  <a:gd name="T51" fmla="*/ 19 h 211"/>
                  <a:gd name="T52" fmla="*/ 64 w 211"/>
                  <a:gd name="T53" fmla="*/ 8 h 211"/>
                  <a:gd name="T54" fmla="*/ 85 w 211"/>
                  <a:gd name="T55" fmla="*/ 1 h 211"/>
                  <a:gd name="T56" fmla="*/ 109 w 211"/>
                  <a:gd name="T5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 h="211">
                    <a:moveTo>
                      <a:pt x="109" y="0"/>
                    </a:moveTo>
                    <a:lnTo>
                      <a:pt x="133" y="2"/>
                    </a:lnTo>
                    <a:lnTo>
                      <a:pt x="156" y="12"/>
                    </a:lnTo>
                    <a:lnTo>
                      <a:pt x="175" y="25"/>
                    </a:lnTo>
                    <a:lnTo>
                      <a:pt x="191" y="42"/>
                    </a:lnTo>
                    <a:lnTo>
                      <a:pt x="203" y="63"/>
                    </a:lnTo>
                    <a:lnTo>
                      <a:pt x="209" y="85"/>
                    </a:lnTo>
                    <a:lnTo>
                      <a:pt x="211" y="108"/>
                    </a:lnTo>
                    <a:lnTo>
                      <a:pt x="208" y="132"/>
                    </a:lnTo>
                    <a:lnTo>
                      <a:pt x="199" y="154"/>
                    </a:lnTo>
                    <a:lnTo>
                      <a:pt x="186" y="174"/>
                    </a:lnTo>
                    <a:lnTo>
                      <a:pt x="169" y="190"/>
                    </a:lnTo>
                    <a:lnTo>
                      <a:pt x="148" y="201"/>
                    </a:lnTo>
                    <a:lnTo>
                      <a:pt x="126" y="208"/>
                    </a:lnTo>
                    <a:lnTo>
                      <a:pt x="103" y="211"/>
                    </a:lnTo>
                    <a:lnTo>
                      <a:pt x="78" y="207"/>
                    </a:lnTo>
                    <a:lnTo>
                      <a:pt x="56" y="197"/>
                    </a:lnTo>
                    <a:lnTo>
                      <a:pt x="37" y="184"/>
                    </a:lnTo>
                    <a:lnTo>
                      <a:pt x="21" y="167"/>
                    </a:lnTo>
                    <a:lnTo>
                      <a:pt x="9" y="146"/>
                    </a:lnTo>
                    <a:lnTo>
                      <a:pt x="3" y="125"/>
                    </a:lnTo>
                    <a:lnTo>
                      <a:pt x="0" y="102"/>
                    </a:lnTo>
                    <a:lnTo>
                      <a:pt x="4" y="77"/>
                    </a:lnTo>
                    <a:lnTo>
                      <a:pt x="13" y="55"/>
                    </a:lnTo>
                    <a:lnTo>
                      <a:pt x="26" y="35"/>
                    </a:lnTo>
                    <a:lnTo>
                      <a:pt x="43" y="19"/>
                    </a:lnTo>
                    <a:lnTo>
                      <a:pt x="64" y="8"/>
                    </a:lnTo>
                    <a:lnTo>
                      <a:pt x="85" y="1"/>
                    </a:lnTo>
                    <a:lnTo>
                      <a:pt x="109"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89" name="Freeform 53">
                <a:extLst>
                  <a:ext uri="{FF2B5EF4-FFF2-40B4-BE49-F238E27FC236}">
                    <a16:creationId xmlns:a16="http://schemas.microsoft.com/office/drawing/2014/main" id="{2B7B3A46-58BC-45F2-94F9-134AF2873215}"/>
                  </a:ext>
                </a:extLst>
              </p:cNvPr>
              <p:cNvSpPr>
                <a:spLocks/>
              </p:cNvSpPr>
              <p:nvPr/>
            </p:nvSpPr>
            <p:spPr bwMode="auto">
              <a:xfrm>
                <a:off x="5238" y="823"/>
                <a:ext cx="110" cy="83"/>
              </a:xfrm>
              <a:custGeom>
                <a:avLst/>
                <a:gdLst>
                  <a:gd name="T0" fmla="*/ 16 w 110"/>
                  <a:gd name="T1" fmla="*/ 0 h 83"/>
                  <a:gd name="T2" fmla="*/ 94 w 110"/>
                  <a:gd name="T3" fmla="*/ 21 h 83"/>
                  <a:gd name="T4" fmla="*/ 100 w 110"/>
                  <a:gd name="T5" fmla="*/ 24 h 83"/>
                  <a:gd name="T6" fmla="*/ 104 w 110"/>
                  <a:gd name="T7" fmla="*/ 27 h 83"/>
                  <a:gd name="T8" fmla="*/ 107 w 110"/>
                  <a:gd name="T9" fmla="*/ 32 h 83"/>
                  <a:gd name="T10" fmla="*/ 109 w 110"/>
                  <a:gd name="T11" fmla="*/ 37 h 83"/>
                  <a:gd name="T12" fmla="*/ 110 w 110"/>
                  <a:gd name="T13" fmla="*/ 42 h 83"/>
                  <a:gd name="T14" fmla="*/ 109 w 110"/>
                  <a:gd name="T15" fmla="*/ 48 h 83"/>
                  <a:gd name="T16" fmla="*/ 105 w 110"/>
                  <a:gd name="T17" fmla="*/ 66 h 83"/>
                  <a:gd name="T18" fmla="*/ 102 w 110"/>
                  <a:gd name="T19" fmla="*/ 71 h 83"/>
                  <a:gd name="T20" fmla="*/ 98 w 110"/>
                  <a:gd name="T21" fmla="*/ 76 h 83"/>
                  <a:gd name="T22" fmla="*/ 94 w 110"/>
                  <a:gd name="T23" fmla="*/ 79 h 83"/>
                  <a:gd name="T24" fmla="*/ 89 w 110"/>
                  <a:gd name="T25" fmla="*/ 82 h 83"/>
                  <a:gd name="T26" fmla="*/ 84 w 110"/>
                  <a:gd name="T27" fmla="*/ 83 h 83"/>
                  <a:gd name="T28" fmla="*/ 77 w 110"/>
                  <a:gd name="T29" fmla="*/ 82 h 83"/>
                  <a:gd name="T30" fmla="*/ 0 w 110"/>
                  <a:gd name="T31" fmla="*/ 61 h 83"/>
                  <a:gd name="T32" fmla="*/ 16 w 110"/>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83">
                    <a:moveTo>
                      <a:pt x="16" y="0"/>
                    </a:moveTo>
                    <a:lnTo>
                      <a:pt x="94" y="21"/>
                    </a:lnTo>
                    <a:lnTo>
                      <a:pt x="100" y="24"/>
                    </a:lnTo>
                    <a:lnTo>
                      <a:pt x="104" y="27"/>
                    </a:lnTo>
                    <a:lnTo>
                      <a:pt x="107" y="32"/>
                    </a:lnTo>
                    <a:lnTo>
                      <a:pt x="109" y="37"/>
                    </a:lnTo>
                    <a:lnTo>
                      <a:pt x="110" y="42"/>
                    </a:lnTo>
                    <a:lnTo>
                      <a:pt x="109" y="48"/>
                    </a:lnTo>
                    <a:lnTo>
                      <a:pt x="105" y="66"/>
                    </a:lnTo>
                    <a:lnTo>
                      <a:pt x="102" y="71"/>
                    </a:lnTo>
                    <a:lnTo>
                      <a:pt x="98" y="76"/>
                    </a:lnTo>
                    <a:lnTo>
                      <a:pt x="94" y="79"/>
                    </a:lnTo>
                    <a:lnTo>
                      <a:pt x="89" y="82"/>
                    </a:lnTo>
                    <a:lnTo>
                      <a:pt x="84" y="83"/>
                    </a:lnTo>
                    <a:lnTo>
                      <a:pt x="77" y="82"/>
                    </a:lnTo>
                    <a:lnTo>
                      <a:pt x="0" y="61"/>
                    </a:lnTo>
                    <a:lnTo>
                      <a:pt x="16"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0" name="Freeform 54">
                <a:extLst>
                  <a:ext uri="{FF2B5EF4-FFF2-40B4-BE49-F238E27FC236}">
                    <a16:creationId xmlns:a16="http://schemas.microsoft.com/office/drawing/2014/main" id="{12E21814-71D6-4CE3-94BC-5AB3018C2049}"/>
                  </a:ext>
                </a:extLst>
              </p:cNvPr>
              <p:cNvSpPr>
                <a:spLocks/>
              </p:cNvSpPr>
              <p:nvPr/>
            </p:nvSpPr>
            <p:spPr bwMode="auto">
              <a:xfrm>
                <a:off x="2019" y="2898"/>
                <a:ext cx="440" cy="1122"/>
              </a:xfrm>
              <a:custGeom>
                <a:avLst/>
                <a:gdLst>
                  <a:gd name="T0" fmla="*/ 151 w 440"/>
                  <a:gd name="T1" fmla="*/ 0 h 1122"/>
                  <a:gd name="T2" fmla="*/ 440 w 440"/>
                  <a:gd name="T3" fmla="*/ 1082 h 1122"/>
                  <a:gd name="T4" fmla="*/ 289 w 440"/>
                  <a:gd name="T5" fmla="*/ 1122 h 1122"/>
                  <a:gd name="T6" fmla="*/ 0 w 440"/>
                  <a:gd name="T7" fmla="*/ 41 h 1122"/>
                  <a:gd name="T8" fmla="*/ 151 w 440"/>
                  <a:gd name="T9" fmla="*/ 0 h 1122"/>
                </a:gdLst>
                <a:ahLst/>
                <a:cxnLst>
                  <a:cxn ang="0">
                    <a:pos x="T0" y="T1"/>
                  </a:cxn>
                  <a:cxn ang="0">
                    <a:pos x="T2" y="T3"/>
                  </a:cxn>
                  <a:cxn ang="0">
                    <a:pos x="T4" y="T5"/>
                  </a:cxn>
                  <a:cxn ang="0">
                    <a:pos x="T6" y="T7"/>
                  </a:cxn>
                  <a:cxn ang="0">
                    <a:pos x="T8" y="T9"/>
                  </a:cxn>
                </a:cxnLst>
                <a:rect l="0" t="0" r="r" b="b"/>
                <a:pathLst>
                  <a:path w="440" h="1122">
                    <a:moveTo>
                      <a:pt x="151" y="0"/>
                    </a:moveTo>
                    <a:lnTo>
                      <a:pt x="440" y="1082"/>
                    </a:lnTo>
                    <a:lnTo>
                      <a:pt x="289" y="1122"/>
                    </a:lnTo>
                    <a:lnTo>
                      <a:pt x="0" y="41"/>
                    </a:lnTo>
                    <a:lnTo>
                      <a:pt x="151"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1" name="Freeform 55">
                <a:extLst>
                  <a:ext uri="{FF2B5EF4-FFF2-40B4-BE49-F238E27FC236}">
                    <a16:creationId xmlns:a16="http://schemas.microsoft.com/office/drawing/2014/main" id="{7E29C719-A87D-420C-9A24-76D73A1FEA11}"/>
                  </a:ext>
                </a:extLst>
              </p:cNvPr>
              <p:cNvSpPr>
                <a:spLocks/>
              </p:cNvSpPr>
              <p:nvPr/>
            </p:nvSpPr>
            <p:spPr bwMode="auto">
              <a:xfrm>
                <a:off x="2019" y="2928"/>
                <a:ext cx="327" cy="1092"/>
              </a:xfrm>
              <a:custGeom>
                <a:avLst/>
                <a:gdLst>
                  <a:gd name="T0" fmla="*/ 38 w 327"/>
                  <a:gd name="T1" fmla="*/ 0 h 1092"/>
                  <a:gd name="T2" fmla="*/ 327 w 327"/>
                  <a:gd name="T3" fmla="*/ 1082 h 1092"/>
                  <a:gd name="T4" fmla="*/ 289 w 327"/>
                  <a:gd name="T5" fmla="*/ 1092 h 1092"/>
                  <a:gd name="T6" fmla="*/ 0 w 327"/>
                  <a:gd name="T7" fmla="*/ 11 h 1092"/>
                  <a:gd name="T8" fmla="*/ 38 w 327"/>
                  <a:gd name="T9" fmla="*/ 0 h 1092"/>
                </a:gdLst>
                <a:ahLst/>
                <a:cxnLst>
                  <a:cxn ang="0">
                    <a:pos x="T0" y="T1"/>
                  </a:cxn>
                  <a:cxn ang="0">
                    <a:pos x="T2" y="T3"/>
                  </a:cxn>
                  <a:cxn ang="0">
                    <a:pos x="T4" y="T5"/>
                  </a:cxn>
                  <a:cxn ang="0">
                    <a:pos x="T6" y="T7"/>
                  </a:cxn>
                  <a:cxn ang="0">
                    <a:pos x="T8" y="T9"/>
                  </a:cxn>
                </a:cxnLst>
                <a:rect l="0" t="0" r="r" b="b"/>
                <a:pathLst>
                  <a:path w="327" h="1092">
                    <a:moveTo>
                      <a:pt x="38" y="0"/>
                    </a:moveTo>
                    <a:lnTo>
                      <a:pt x="327" y="1082"/>
                    </a:lnTo>
                    <a:lnTo>
                      <a:pt x="289" y="1092"/>
                    </a:lnTo>
                    <a:lnTo>
                      <a:pt x="0" y="11"/>
                    </a:lnTo>
                    <a:lnTo>
                      <a:pt x="38"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2" name="Freeform 56">
                <a:extLst>
                  <a:ext uri="{FF2B5EF4-FFF2-40B4-BE49-F238E27FC236}">
                    <a16:creationId xmlns:a16="http://schemas.microsoft.com/office/drawing/2014/main" id="{A45200B2-F67F-4136-BA9B-75DDAE2CC1A8}"/>
                  </a:ext>
                </a:extLst>
              </p:cNvPr>
              <p:cNvSpPr>
                <a:spLocks/>
              </p:cNvSpPr>
              <p:nvPr/>
            </p:nvSpPr>
            <p:spPr bwMode="auto">
              <a:xfrm>
                <a:off x="2386" y="3934"/>
                <a:ext cx="64" cy="27"/>
              </a:xfrm>
              <a:custGeom>
                <a:avLst/>
                <a:gdLst>
                  <a:gd name="T0" fmla="*/ 61 w 64"/>
                  <a:gd name="T1" fmla="*/ 0 h 27"/>
                  <a:gd name="T2" fmla="*/ 64 w 64"/>
                  <a:gd name="T3" fmla="*/ 10 h 27"/>
                  <a:gd name="T4" fmla="*/ 4 w 64"/>
                  <a:gd name="T5" fmla="*/ 27 h 27"/>
                  <a:gd name="T6" fmla="*/ 0 w 64"/>
                  <a:gd name="T7" fmla="*/ 17 h 27"/>
                  <a:gd name="T8" fmla="*/ 61 w 64"/>
                  <a:gd name="T9" fmla="*/ 0 h 27"/>
                </a:gdLst>
                <a:ahLst/>
                <a:cxnLst>
                  <a:cxn ang="0">
                    <a:pos x="T0" y="T1"/>
                  </a:cxn>
                  <a:cxn ang="0">
                    <a:pos x="T2" y="T3"/>
                  </a:cxn>
                  <a:cxn ang="0">
                    <a:pos x="T4" y="T5"/>
                  </a:cxn>
                  <a:cxn ang="0">
                    <a:pos x="T6" y="T7"/>
                  </a:cxn>
                  <a:cxn ang="0">
                    <a:pos x="T8" y="T9"/>
                  </a:cxn>
                </a:cxnLst>
                <a:rect l="0" t="0" r="r" b="b"/>
                <a:pathLst>
                  <a:path w="64" h="27">
                    <a:moveTo>
                      <a:pt x="61" y="0"/>
                    </a:moveTo>
                    <a:lnTo>
                      <a:pt x="64" y="10"/>
                    </a:lnTo>
                    <a:lnTo>
                      <a:pt x="4" y="27"/>
                    </a:lnTo>
                    <a:lnTo>
                      <a:pt x="0" y="17"/>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3" name="Freeform 57">
                <a:extLst>
                  <a:ext uri="{FF2B5EF4-FFF2-40B4-BE49-F238E27FC236}">
                    <a16:creationId xmlns:a16="http://schemas.microsoft.com/office/drawing/2014/main" id="{F3DA492C-914A-414E-BA5B-EDE26DD581B6}"/>
                  </a:ext>
                </a:extLst>
              </p:cNvPr>
              <p:cNvSpPr>
                <a:spLocks/>
              </p:cNvSpPr>
              <p:nvPr/>
            </p:nvSpPr>
            <p:spPr bwMode="auto">
              <a:xfrm>
                <a:off x="2374" y="3887"/>
                <a:ext cx="64" cy="26"/>
              </a:xfrm>
              <a:custGeom>
                <a:avLst/>
                <a:gdLst>
                  <a:gd name="T0" fmla="*/ 60 w 64"/>
                  <a:gd name="T1" fmla="*/ 0 h 26"/>
                  <a:gd name="T2" fmla="*/ 64 w 64"/>
                  <a:gd name="T3" fmla="*/ 10 h 26"/>
                  <a:gd name="T4" fmla="*/ 2 w 64"/>
                  <a:gd name="T5" fmla="*/ 26 h 26"/>
                  <a:gd name="T6" fmla="*/ 0 w 64"/>
                  <a:gd name="T7" fmla="*/ 15 h 26"/>
                  <a:gd name="T8" fmla="*/ 60 w 64"/>
                  <a:gd name="T9" fmla="*/ 0 h 26"/>
                </a:gdLst>
                <a:ahLst/>
                <a:cxnLst>
                  <a:cxn ang="0">
                    <a:pos x="T0" y="T1"/>
                  </a:cxn>
                  <a:cxn ang="0">
                    <a:pos x="T2" y="T3"/>
                  </a:cxn>
                  <a:cxn ang="0">
                    <a:pos x="T4" y="T5"/>
                  </a:cxn>
                  <a:cxn ang="0">
                    <a:pos x="T6" y="T7"/>
                  </a:cxn>
                  <a:cxn ang="0">
                    <a:pos x="T8" y="T9"/>
                  </a:cxn>
                </a:cxnLst>
                <a:rect l="0" t="0" r="r" b="b"/>
                <a:pathLst>
                  <a:path w="64" h="26">
                    <a:moveTo>
                      <a:pt x="60" y="0"/>
                    </a:moveTo>
                    <a:lnTo>
                      <a:pt x="64" y="10"/>
                    </a:lnTo>
                    <a:lnTo>
                      <a:pt x="2" y="26"/>
                    </a:lnTo>
                    <a:lnTo>
                      <a:pt x="0" y="15"/>
                    </a:lnTo>
                    <a:lnTo>
                      <a:pt x="6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4" name="Freeform 58">
                <a:extLst>
                  <a:ext uri="{FF2B5EF4-FFF2-40B4-BE49-F238E27FC236}">
                    <a16:creationId xmlns:a16="http://schemas.microsoft.com/office/drawing/2014/main" id="{59C258FC-CF7C-455A-B601-97B2B261639A}"/>
                  </a:ext>
                </a:extLst>
              </p:cNvPr>
              <p:cNvSpPr>
                <a:spLocks/>
              </p:cNvSpPr>
              <p:nvPr/>
            </p:nvSpPr>
            <p:spPr bwMode="auto">
              <a:xfrm>
                <a:off x="2361" y="3838"/>
                <a:ext cx="64" cy="28"/>
              </a:xfrm>
              <a:custGeom>
                <a:avLst/>
                <a:gdLst>
                  <a:gd name="T0" fmla="*/ 61 w 64"/>
                  <a:gd name="T1" fmla="*/ 0 h 28"/>
                  <a:gd name="T2" fmla="*/ 64 w 64"/>
                  <a:gd name="T3" fmla="*/ 11 h 28"/>
                  <a:gd name="T4" fmla="*/ 2 w 64"/>
                  <a:gd name="T5" fmla="*/ 28 h 28"/>
                  <a:gd name="T6" fmla="*/ 0 w 64"/>
                  <a:gd name="T7" fmla="*/ 17 h 28"/>
                  <a:gd name="T8" fmla="*/ 61 w 64"/>
                  <a:gd name="T9" fmla="*/ 0 h 28"/>
                </a:gdLst>
                <a:ahLst/>
                <a:cxnLst>
                  <a:cxn ang="0">
                    <a:pos x="T0" y="T1"/>
                  </a:cxn>
                  <a:cxn ang="0">
                    <a:pos x="T2" y="T3"/>
                  </a:cxn>
                  <a:cxn ang="0">
                    <a:pos x="T4" y="T5"/>
                  </a:cxn>
                  <a:cxn ang="0">
                    <a:pos x="T6" y="T7"/>
                  </a:cxn>
                  <a:cxn ang="0">
                    <a:pos x="T8" y="T9"/>
                  </a:cxn>
                </a:cxnLst>
                <a:rect l="0" t="0" r="r" b="b"/>
                <a:pathLst>
                  <a:path w="64" h="28">
                    <a:moveTo>
                      <a:pt x="61" y="0"/>
                    </a:moveTo>
                    <a:lnTo>
                      <a:pt x="64" y="11"/>
                    </a:lnTo>
                    <a:lnTo>
                      <a:pt x="2" y="28"/>
                    </a:lnTo>
                    <a:lnTo>
                      <a:pt x="0" y="17"/>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5" name="Freeform 59">
                <a:extLst>
                  <a:ext uri="{FF2B5EF4-FFF2-40B4-BE49-F238E27FC236}">
                    <a16:creationId xmlns:a16="http://schemas.microsoft.com/office/drawing/2014/main" id="{B0CEE02B-D104-4B85-9E90-EE29B58C4EEF}"/>
                  </a:ext>
                </a:extLst>
              </p:cNvPr>
              <p:cNvSpPr>
                <a:spLocks/>
              </p:cNvSpPr>
              <p:nvPr/>
            </p:nvSpPr>
            <p:spPr bwMode="auto">
              <a:xfrm>
                <a:off x="2348" y="3791"/>
                <a:ext cx="64" cy="28"/>
              </a:xfrm>
              <a:custGeom>
                <a:avLst/>
                <a:gdLst>
                  <a:gd name="T0" fmla="*/ 61 w 64"/>
                  <a:gd name="T1" fmla="*/ 0 h 28"/>
                  <a:gd name="T2" fmla="*/ 64 w 64"/>
                  <a:gd name="T3" fmla="*/ 11 h 28"/>
                  <a:gd name="T4" fmla="*/ 2 w 64"/>
                  <a:gd name="T5" fmla="*/ 28 h 28"/>
                  <a:gd name="T6" fmla="*/ 0 w 64"/>
                  <a:gd name="T7" fmla="*/ 17 h 28"/>
                  <a:gd name="T8" fmla="*/ 61 w 64"/>
                  <a:gd name="T9" fmla="*/ 0 h 28"/>
                </a:gdLst>
                <a:ahLst/>
                <a:cxnLst>
                  <a:cxn ang="0">
                    <a:pos x="T0" y="T1"/>
                  </a:cxn>
                  <a:cxn ang="0">
                    <a:pos x="T2" y="T3"/>
                  </a:cxn>
                  <a:cxn ang="0">
                    <a:pos x="T4" y="T5"/>
                  </a:cxn>
                  <a:cxn ang="0">
                    <a:pos x="T6" y="T7"/>
                  </a:cxn>
                  <a:cxn ang="0">
                    <a:pos x="T8" y="T9"/>
                  </a:cxn>
                </a:cxnLst>
                <a:rect l="0" t="0" r="r" b="b"/>
                <a:pathLst>
                  <a:path w="64" h="28">
                    <a:moveTo>
                      <a:pt x="61" y="0"/>
                    </a:moveTo>
                    <a:lnTo>
                      <a:pt x="64" y="11"/>
                    </a:lnTo>
                    <a:lnTo>
                      <a:pt x="2" y="28"/>
                    </a:lnTo>
                    <a:lnTo>
                      <a:pt x="0" y="17"/>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6" name="Freeform 60">
                <a:extLst>
                  <a:ext uri="{FF2B5EF4-FFF2-40B4-BE49-F238E27FC236}">
                    <a16:creationId xmlns:a16="http://schemas.microsoft.com/office/drawing/2014/main" id="{8A7CF783-22D4-4552-8985-9C6CFFAF9CA1}"/>
                  </a:ext>
                </a:extLst>
              </p:cNvPr>
              <p:cNvSpPr>
                <a:spLocks/>
              </p:cNvSpPr>
              <p:nvPr/>
            </p:nvSpPr>
            <p:spPr bwMode="auto">
              <a:xfrm>
                <a:off x="2335" y="3744"/>
                <a:ext cx="64" cy="26"/>
              </a:xfrm>
              <a:custGeom>
                <a:avLst/>
                <a:gdLst>
                  <a:gd name="T0" fmla="*/ 61 w 64"/>
                  <a:gd name="T1" fmla="*/ 0 h 26"/>
                  <a:gd name="T2" fmla="*/ 64 w 64"/>
                  <a:gd name="T3" fmla="*/ 10 h 26"/>
                  <a:gd name="T4" fmla="*/ 3 w 64"/>
                  <a:gd name="T5" fmla="*/ 26 h 26"/>
                  <a:gd name="T6" fmla="*/ 0 w 64"/>
                  <a:gd name="T7" fmla="*/ 16 h 26"/>
                  <a:gd name="T8" fmla="*/ 61 w 64"/>
                  <a:gd name="T9" fmla="*/ 0 h 26"/>
                </a:gdLst>
                <a:ahLst/>
                <a:cxnLst>
                  <a:cxn ang="0">
                    <a:pos x="T0" y="T1"/>
                  </a:cxn>
                  <a:cxn ang="0">
                    <a:pos x="T2" y="T3"/>
                  </a:cxn>
                  <a:cxn ang="0">
                    <a:pos x="T4" y="T5"/>
                  </a:cxn>
                  <a:cxn ang="0">
                    <a:pos x="T6" y="T7"/>
                  </a:cxn>
                  <a:cxn ang="0">
                    <a:pos x="T8" y="T9"/>
                  </a:cxn>
                </a:cxnLst>
                <a:rect l="0" t="0" r="r" b="b"/>
                <a:pathLst>
                  <a:path w="64" h="26">
                    <a:moveTo>
                      <a:pt x="61" y="0"/>
                    </a:moveTo>
                    <a:lnTo>
                      <a:pt x="64" y="10"/>
                    </a:lnTo>
                    <a:lnTo>
                      <a:pt x="3" y="26"/>
                    </a:lnTo>
                    <a:lnTo>
                      <a:pt x="0" y="16"/>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7" name="Freeform 61">
                <a:extLst>
                  <a:ext uri="{FF2B5EF4-FFF2-40B4-BE49-F238E27FC236}">
                    <a16:creationId xmlns:a16="http://schemas.microsoft.com/office/drawing/2014/main" id="{5AE35DCD-075A-4F34-AD3B-7512695593F1}"/>
                  </a:ext>
                </a:extLst>
              </p:cNvPr>
              <p:cNvSpPr>
                <a:spLocks/>
              </p:cNvSpPr>
              <p:nvPr/>
            </p:nvSpPr>
            <p:spPr bwMode="auto">
              <a:xfrm>
                <a:off x="2323" y="3696"/>
                <a:ext cx="64" cy="27"/>
              </a:xfrm>
              <a:custGeom>
                <a:avLst/>
                <a:gdLst>
                  <a:gd name="T0" fmla="*/ 60 w 64"/>
                  <a:gd name="T1" fmla="*/ 0 h 27"/>
                  <a:gd name="T2" fmla="*/ 64 w 64"/>
                  <a:gd name="T3" fmla="*/ 10 h 27"/>
                  <a:gd name="T4" fmla="*/ 2 w 64"/>
                  <a:gd name="T5" fmla="*/ 27 h 27"/>
                  <a:gd name="T6" fmla="*/ 0 w 64"/>
                  <a:gd name="T7" fmla="*/ 17 h 27"/>
                  <a:gd name="T8" fmla="*/ 60 w 64"/>
                  <a:gd name="T9" fmla="*/ 0 h 27"/>
                </a:gdLst>
                <a:ahLst/>
                <a:cxnLst>
                  <a:cxn ang="0">
                    <a:pos x="T0" y="T1"/>
                  </a:cxn>
                  <a:cxn ang="0">
                    <a:pos x="T2" y="T3"/>
                  </a:cxn>
                  <a:cxn ang="0">
                    <a:pos x="T4" y="T5"/>
                  </a:cxn>
                  <a:cxn ang="0">
                    <a:pos x="T6" y="T7"/>
                  </a:cxn>
                  <a:cxn ang="0">
                    <a:pos x="T8" y="T9"/>
                  </a:cxn>
                </a:cxnLst>
                <a:rect l="0" t="0" r="r" b="b"/>
                <a:pathLst>
                  <a:path w="64" h="27">
                    <a:moveTo>
                      <a:pt x="60" y="0"/>
                    </a:moveTo>
                    <a:lnTo>
                      <a:pt x="64" y="10"/>
                    </a:lnTo>
                    <a:lnTo>
                      <a:pt x="2" y="27"/>
                    </a:lnTo>
                    <a:lnTo>
                      <a:pt x="0" y="17"/>
                    </a:lnTo>
                    <a:lnTo>
                      <a:pt x="6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8" name="Freeform 62">
                <a:extLst>
                  <a:ext uri="{FF2B5EF4-FFF2-40B4-BE49-F238E27FC236}">
                    <a16:creationId xmlns:a16="http://schemas.microsoft.com/office/drawing/2014/main" id="{68FBE036-7805-4EFB-A115-4897D28B4F31}"/>
                  </a:ext>
                </a:extLst>
              </p:cNvPr>
              <p:cNvSpPr>
                <a:spLocks/>
              </p:cNvSpPr>
              <p:nvPr/>
            </p:nvSpPr>
            <p:spPr bwMode="auto">
              <a:xfrm>
                <a:off x="2310" y="3648"/>
                <a:ext cx="64" cy="27"/>
              </a:xfrm>
              <a:custGeom>
                <a:avLst/>
                <a:gdLst>
                  <a:gd name="T0" fmla="*/ 61 w 64"/>
                  <a:gd name="T1" fmla="*/ 0 h 27"/>
                  <a:gd name="T2" fmla="*/ 64 w 64"/>
                  <a:gd name="T3" fmla="*/ 11 h 27"/>
                  <a:gd name="T4" fmla="*/ 2 w 64"/>
                  <a:gd name="T5" fmla="*/ 27 h 27"/>
                  <a:gd name="T6" fmla="*/ 0 w 64"/>
                  <a:gd name="T7" fmla="*/ 16 h 27"/>
                  <a:gd name="T8" fmla="*/ 61 w 64"/>
                  <a:gd name="T9" fmla="*/ 0 h 27"/>
                </a:gdLst>
                <a:ahLst/>
                <a:cxnLst>
                  <a:cxn ang="0">
                    <a:pos x="T0" y="T1"/>
                  </a:cxn>
                  <a:cxn ang="0">
                    <a:pos x="T2" y="T3"/>
                  </a:cxn>
                  <a:cxn ang="0">
                    <a:pos x="T4" y="T5"/>
                  </a:cxn>
                  <a:cxn ang="0">
                    <a:pos x="T6" y="T7"/>
                  </a:cxn>
                  <a:cxn ang="0">
                    <a:pos x="T8" y="T9"/>
                  </a:cxn>
                </a:cxnLst>
                <a:rect l="0" t="0" r="r" b="b"/>
                <a:pathLst>
                  <a:path w="64" h="27">
                    <a:moveTo>
                      <a:pt x="61" y="0"/>
                    </a:moveTo>
                    <a:lnTo>
                      <a:pt x="64" y="11"/>
                    </a:lnTo>
                    <a:lnTo>
                      <a:pt x="2" y="27"/>
                    </a:lnTo>
                    <a:lnTo>
                      <a:pt x="0" y="16"/>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99" name="Freeform 63">
                <a:extLst>
                  <a:ext uri="{FF2B5EF4-FFF2-40B4-BE49-F238E27FC236}">
                    <a16:creationId xmlns:a16="http://schemas.microsoft.com/office/drawing/2014/main" id="{139F13B0-B816-41D2-B14E-476281D66637}"/>
                  </a:ext>
                </a:extLst>
              </p:cNvPr>
              <p:cNvSpPr>
                <a:spLocks/>
              </p:cNvSpPr>
              <p:nvPr/>
            </p:nvSpPr>
            <p:spPr bwMode="auto">
              <a:xfrm>
                <a:off x="2297" y="3600"/>
                <a:ext cx="64" cy="27"/>
              </a:xfrm>
              <a:custGeom>
                <a:avLst/>
                <a:gdLst>
                  <a:gd name="T0" fmla="*/ 61 w 64"/>
                  <a:gd name="T1" fmla="*/ 0 h 27"/>
                  <a:gd name="T2" fmla="*/ 64 w 64"/>
                  <a:gd name="T3" fmla="*/ 10 h 27"/>
                  <a:gd name="T4" fmla="*/ 2 w 64"/>
                  <a:gd name="T5" fmla="*/ 27 h 27"/>
                  <a:gd name="T6" fmla="*/ 0 w 64"/>
                  <a:gd name="T7" fmla="*/ 17 h 27"/>
                  <a:gd name="T8" fmla="*/ 61 w 64"/>
                  <a:gd name="T9" fmla="*/ 0 h 27"/>
                </a:gdLst>
                <a:ahLst/>
                <a:cxnLst>
                  <a:cxn ang="0">
                    <a:pos x="T0" y="T1"/>
                  </a:cxn>
                  <a:cxn ang="0">
                    <a:pos x="T2" y="T3"/>
                  </a:cxn>
                  <a:cxn ang="0">
                    <a:pos x="T4" y="T5"/>
                  </a:cxn>
                  <a:cxn ang="0">
                    <a:pos x="T6" y="T7"/>
                  </a:cxn>
                  <a:cxn ang="0">
                    <a:pos x="T8" y="T9"/>
                  </a:cxn>
                </a:cxnLst>
                <a:rect l="0" t="0" r="r" b="b"/>
                <a:pathLst>
                  <a:path w="64" h="27">
                    <a:moveTo>
                      <a:pt x="61" y="0"/>
                    </a:moveTo>
                    <a:lnTo>
                      <a:pt x="64" y="10"/>
                    </a:lnTo>
                    <a:lnTo>
                      <a:pt x="2" y="27"/>
                    </a:lnTo>
                    <a:lnTo>
                      <a:pt x="0" y="17"/>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0" name="Freeform 64">
                <a:extLst>
                  <a:ext uri="{FF2B5EF4-FFF2-40B4-BE49-F238E27FC236}">
                    <a16:creationId xmlns:a16="http://schemas.microsoft.com/office/drawing/2014/main" id="{D0F64B11-1B97-4224-AC05-A5382D2F57C1}"/>
                  </a:ext>
                </a:extLst>
              </p:cNvPr>
              <p:cNvSpPr>
                <a:spLocks/>
              </p:cNvSpPr>
              <p:nvPr/>
            </p:nvSpPr>
            <p:spPr bwMode="auto">
              <a:xfrm>
                <a:off x="2283" y="3553"/>
                <a:ext cx="65" cy="26"/>
              </a:xfrm>
              <a:custGeom>
                <a:avLst/>
                <a:gdLst>
                  <a:gd name="T0" fmla="*/ 62 w 65"/>
                  <a:gd name="T1" fmla="*/ 0 h 26"/>
                  <a:gd name="T2" fmla="*/ 65 w 65"/>
                  <a:gd name="T3" fmla="*/ 10 h 26"/>
                  <a:gd name="T4" fmla="*/ 4 w 65"/>
                  <a:gd name="T5" fmla="*/ 26 h 26"/>
                  <a:gd name="T6" fmla="*/ 0 w 65"/>
                  <a:gd name="T7" fmla="*/ 17 h 26"/>
                  <a:gd name="T8" fmla="*/ 62 w 65"/>
                  <a:gd name="T9" fmla="*/ 0 h 26"/>
                </a:gdLst>
                <a:ahLst/>
                <a:cxnLst>
                  <a:cxn ang="0">
                    <a:pos x="T0" y="T1"/>
                  </a:cxn>
                  <a:cxn ang="0">
                    <a:pos x="T2" y="T3"/>
                  </a:cxn>
                  <a:cxn ang="0">
                    <a:pos x="T4" y="T5"/>
                  </a:cxn>
                  <a:cxn ang="0">
                    <a:pos x="T6" y="T7"/>
                  </a:cxn>
                  <a:cxn ang="0">
                    <a:pos x="T8" y="T9"/>
                  </a:cxn>
                </a:cxnLst>
                <a:rect l="0" t="0" r="r" b="b"/>
                <a:pathLst>
                  <a:path w="65" h="26">
                    <a:moveTo>
                      <a:pt x="62" y="0"/>
                    </a:moveTo>
                    <a:lnTo>
                      <a:pt x="65" y="10"/>
                    </a:lnTo>
                    <a:lnTo>
                      <a:pt x="4" y="26"/>
                    </a:lnTo>
                    <a:lnTo>
                      <a:pt x="0" y="17"/>
                    </a:lnTo>
                    <a:lnTo>
                      <a:pt x="6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1" name="Freeform 65">
                <a:extLst>
                  <a:ext uri="{FF2B5EF4-FFF2-40B4-BE49-F238E27FC236}">
                    <a16:creationId xmlns:a16="http://schemas.microsoft.com/office/drawing/2014/main" id="{6E7D0CE7-2025-4108-861A-B864753F4A94}"/>
                  </a:ext>
                </a:extLst>
              </p:cNvPr>
              <p:cNvSpPr>
                <a:spLocks/>
              </p:cNvSpPr>
              <p:nvPr/>
            </p:nvSpPr>
            <p:spPr bwMode="auto">
              <a:xfrm>
                <a:off x="2272" y="3506"/>
                <a:ext cx="63" cy="26"/>
              </a:xfrm>
              <a:custGeom>
                <a:avLst/>
                <a:gdLst>
                  <a:gd name="T0" fmla="*/ 60 w 63"/>
                  <a:gd name="T1" fmla="*/ 0 h 26"/>
                  <a:gd name="T2" fmla="*/ 63 w 63"/>
                  <a:gd name="T3" fmla="*/ 10 h 26"/>
                  <a:gd name="T4" fmla="*/ 2 w 63"/>
                  <a:gd name="T5" fmla="*/ 26 h 26"/>
                  <a:gd name="T6" fmla="*/ 0 w 63"/>
                  <a:gd name="T7" fmla="*/ 15 h 26"/>
                  <a:gd name="T8" fmla="*/ 60 w 63"/>
                  <a:gd name="T9" fmla="*/ 0 h 26"/>
                </a:gdLst>
                <a:ahLst/>
                <a:cxnLst>
                  <a:cxn ang="0">
                    <a:pos x="T0" y="T1"/>
                  </a:cxn>
                  <a:cxn ang="0">
                    <a:pos x="T2" y="T3"/>
                  </a:cxn>
                  <a:cxn ang="0">
                    <a:pos x="T4" y="T5"/>
                  </a:cxn>
                  <a:cxn ang="0">
                    <a:pos x="T6" y="T7"/>
                  </a:cxn>
                  <a:cxn ang="0">
                    <a:pos x="T8" y="T9"/>
                  </a:cxn>
                </a:cxnLst>
                <a:rect l="0" t="0" r="r" b="b"/>
                <a:pathLst>
                  <a:path w="63" h="26">
                    <a:moveTo>
                      <a:pt x="60" y="0"/>
                    </a:moveTo>
                    <a:lnTo>
                      <a:pt x="63" y="10"/>
                    </a:lnTo>
                    <a:lnTo>
                      <a:pt x="2" y="26"/>
                    </a:lnTo>
                    <a:lnTo>
                      <a:pt x="0" y="15"/>
                    </a:lnTo>
                    <a:lnTo>
                      <a:pt x="6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2" name="Freeform 66">
                <a:extLst>
                  <a:ext uri="{FF2B5EF4-FFF2-40B4-BE49-F238E27FC236}">
                    <a16:creationId xmlns:a16="http://schemas.microsoft.com/office/drawing/2014/main" id="{5CEB6EE9-6AC7-4981-9E4A-14DB006D2B77}"/>
                  </a:ext>
                </a:extLst>
              </p:cNvPr>
              <p:cNvSpPr>
                <a:spLocks/>
              </p:cNvSpPr>
              <p:nvPr/>
            </p:nvSpPr>
            <p:spPr bwMode="auto">
              <a:xfrm>
                <a:off x="2259" y="3457"/>
                <a:ext cx="64" cy="28"/>
              </a:xfrm>
              <a:custGeom>
                <a:avLst/>
                <a:gdLst>
                  <a:gd name="T0" fmla="*/ 61 w 64"/>
                  <a:gd name="T1" fmla="*/ 0 h 28"/>
                  <a:gd name="T2" fmla="*/ 64 w 64"/>
                  <a:gd name="T3" fmla="*/ 11 h 28"/>
                  <a:gd name="T4" fmla="*/ 2 w 64"/>
                  <a:gd name="T5" fmla="*/ 28 h 28"/>
                  <a:gd name="T6" fmla="*/ 0 w 64"/>
                  <a:gd name="T7" fmla="*/ 17 h 28"/>
                  <a:gd name="T8" fmla="*/ 61 w 64"/>
                  <a:gd name="T9" fmla="*/ 0 h 28"/>
                </a:gdLst>
                <a:ahLst/>
                <a:cxnLst>
                  <a:cxn ang="0">
                    <a:pos x="T0" y="T1"/>
                  </a:cxn>
                  <a:cxn ang="0">
                    <a:pos x="T2" y="T3"/>
                  </a:cxn>
                  <a:cxn ang="0">
                    <a:pos x="T4" y="T5"/>
                  </a:cxn>
                  <a:cxn ang="0">
                    <a:pos x="T6" y="T7"/>
                  </a:cxn>
                  <a:cxn ang="0">
                    <a:pos x="T8" y="T9"/>
                  </a:cxn>
                </a:cxnLst>
                <a:rect l="0" t="0" r="r" b="b"/>
                <a:pathLst>
                  <a:path w="64" h="28">
                    <a:moveTo>
                      <a:pt x="61" y="0"/>
                    </a:moveTo>
                    <a:lnTo>
                      <a:pt x="64" y="11"/>
                    </a:lnTo>
                    <a:lnTo>
                      <a:pt x="2" y="28"/>
                    </a:lnTo>
                    <a:lnTo>
                      <a:pt x="0" y="17"/>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3" name="Freeform 67">
                <a:extLst>
                  <a:ext uri="{FF2B5EF4-FFF2-40B4-BE49-F238E27FC236}">
                    <a16:creationId xmlns:a16="http://schemas.microsoft.com/office/drawing/2014/main" id="{D6812BCD-070A-472D-8CB4-5CF754700510}"/>
                  </a:ext>
                </a:extLst>
              </p:cNvPr>
              <p:cNvSpPr>
                <a:spLocks/>
              </p:cNvSpPr>
              <p:nvPr/>
            </p:nvSpPr>
            <p:spPr bwMode="auto">
              <a:xfrm>
                <a:off x="2246" y="3410"/>
                <a:ext cx="64" cy="26"/>
              </a:xfrm>
              <a:custGeom>
                <a:avLst/>
                <a:gdLst>
                  <a:gd name="T0" fmla="*/ 61 w 64"/>
                  <a:gd name="T1" fmla="*/ 0 h 26"/>
                  <a:gd name="T2" fmla="*/ 64 w 64"/>
                  <a:gd name="T3" fmla="*/ 11 h 26"/>
                  <a:gd name="T4" fmla="*/ 2 w 64"/>
                  <a:gd name="T5" fmla="*/ 26 h 26"/>
                  <a:gd name="T6" fmla="*/ 0 w 64"/>
                  <a:gd name="T7" fmla="*/ 16 h 26"/>
                  <a:gd name="T8" fmla="*/ 61 w 64"/>
                  <a:gd name="T9" fmla="*/ 0 h 26"/>
                </a:gdLst>
                <a:ahLst/>
                <a:cxnLst>
                  <a:cxn ang="0">
                    <a:pos x="T0" y="T1"/>
                  </a:cxn>
                  <a:cxn ang="0">
                    <a:pos x="T2" y="T3"/>
                  </a:cxn>
                  <a:cxn ang="0">
                    <a:pos x="T4" y="T5"/>
                  </a:cxn>
                  <a:cxn ang="0">
                    <a:pos x="T6" y="T7"/>
                  </a:cxn>
                  <a:cxn ang="0">
                    <a:pos x="T8" y="T9"/>
                  </a:cxn>
                </a:cxnLst>
                <a:rect l="0" t="0" r="r" b="b"/>
                <a:pathLst>
                  <a:path w="64" h="26">
                    <a:moveTo>
                      <a:pt x="61" y="0"/>
                    </a:moveTo>
                    <a:lnTo>
                      <a:pt x="64" y="11"/>
                    </a:lnTo>
                    <a:lnTo>
                      <a:pt x="2" y="26"/>
                    </a:lnTo>
                    <a:lnTo>
                      <a:pt x="0" y="16"/>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4" name="Freeform 68">
                <a:extLst>
                  <a:ext uri="{FF2B5EF4-FFF2-40B4-BE49-F238E27FC236}">
                    <a16:creationId xmlns:a16="http://schemas.microsoft.com/office/drawing/2014/main" id="{D2DEEA87-46A1-4F6F-8C00-B3E3A79E2B8E}"/>
                  </a:ext>
                </a:extLst>
              </p:cNvPr>
              <p:cNvSpPr>
                <a:spLocks/>
              </p:cNvSpPr>
              <p:nvPr/>
            </p:nvSpPr>
            <p:spPr bwMode="auto">
              <a:xfrm>
                <a:off x="2232" y="3362"/>
                <a:ext cx="65" cy="27"/>
              </a:xfrm>
              <a:custGeom>
                <a:avLst/>
                <a:gdLst>
                  <a:gd name="T0" fmla="*/ 62 w 65"/>
                  <a:gd name="T1" fmla="*/ 0 h 27"/>
                  <a:gd name="T2" fmla="*/ 65 w 65"/>
                  <a:gd name="T3" fmla="*/ 10 h 27"/>
                  <a:gd name="T4" fmla="*/ 3 w 65"/>
                  <a:gd name="T5" fmla="*/ 27 h 27"/>
                  <a:gd name="T6" fmla="*/ 0 w 65"/>
                  <a:gd name="T7" fmla="*/ 17 h 27"/>
                  <a:gd name="T8" fmla="*/ 62 w 65"/>
                  <a:gd name="T9" fmla="*/ 0 h 27"/>
                </a:gdLst>
                <a:ahLst/>
                <a:cxnLst>
                  <a:cxn ang="0">
                    <a:pos x="T0" y="T1"/>
                  </a:cxn>
                  <a:cxn ang="0">
                    <a:pos x="T2" y="T3"/>
                  </a:cxn>
                  <a:cxn ang="0">
                    <a:pos x="T4" y="T5"/>
                  </a:cxn>
                  <a:cxn ang="0">
                    <a:pos x="T6" y="T7"/>
                  </a:cxn>
                  <a:cxn ang="0">
                    <a:pos x="T8" y="T9"/>
                  </a:cxn>
                </a:cxnLst>
                <a:rect l="0" t="0" r="r" b="b"/>
                <a:pathLst>
                  <a:path w="65" h="27">
                    <a:moveTo>
                      <a:pt x="62" y="0"/>
                    </a:moveTo>
                    <a:lnTo>
                      <a:pt x="65" y="10"/>
                    </a:lnTo>
                    <a:lnTo>
                      <a:pt x="3" y="27"/>
                    </a:lnTo>
                    <a:lnTo>
                      <a:pt x="0" y="17"/>
                    </a:lnTo>
                    <a:lnTo>
                      <a:pt x="6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5" name="Freeform 69">
                <a:extLst>
                  <a:ext uri="{FF2B5EF4-FFF2-40B4-BE49-F238E27FC236}">
                    <a16:creationId xmlns:a16="http://schemas.microsoft.com/office/drawing/2014/main" id="{D968AB1A-A963-4550-9E19-82538113E9A4}"/>
                  </a:ext>
                </a:extLst>
              </p:cNvPr>
              <p:cNvSpPr>
                <a:spLocks/>
              </p:cNvSpPr>
              <p:nvPr/>
            </p:nvSpPr>
            <p:spPr bwMode="auto">
              <a:xfrm>
                <a:off x="2221" y="3315"/>
                <a:ext cx="62" cy="26"/>
              </a:xfrm>
              <a:custGeom>
                <a:avLst/>
                <a:gdLst>
                  <a:gd name="T0" fmla="*/ 60 w 62"/>
                  <a:gd name="T1" fmla="*/ 0 h 26"/>
                  <a:gd name="T2" fmla="*/ 62 w 62"/>
                  <a:gd name="T3" fmla="*/ 10 h 26"/>
                  <a:gd name="T4" fmla="*/ 2 w 62"/>
                  <a:gd name="T5" fmla="*/ 26 h 26"/>
                  <a:gd name="T6" fmla="*/ 0 w 62"/>
                  <a:gd name="T7" fmla="*/ 15 h 26"/>
                  <a:gd name="T8" fmla="*/ 60 w 62"/>
                  <a:gd name="T9" fmla="*/ 0 h 26"/>
                </a:gdLst>
                <a:ahLst/>
                <a:cxnLst>
                  <a:cxn ang="0">
                    <a:pos x="T0" y="T1"/>
                  </a:cxn>
                  <a:cxn ang="0">
                    <a:pos x="T2" y="T3"/>
                  </a:cxn>
                  <a:cxn ang="0">
                    <a:pos x="T4" y="T5"/>
                  </a:cxn>
                  <a:cxn ang="0">
                    <a:pos x="T6" y="T7"/>
                  </a:cxn>
                  <a:cxn ang="0">
                    <a:pos x="T8" y="T9"/>
                  </a:cxn>
                </a:cxnLst>
                <a:rect l="0" t="0" r="r" b="b"/>
                <a:pathLst>
                  <a:path w="62" h="26">
                    <a:moveTo>
                      <a:pt x="60" y="0"/>
                    </a:moveTo>
                    <a:lnTo>
                      <a:pt x="62" y="10"/>
                    </a:lnTo>
                    <a:lnTo>
                      <a:pt x="2" y="26"/>
                    </a:lnTo>
                    <a:lnTo>
                      <a:pt x="0" y="15"/>
                    </a:lnTo>
                    <a:lnTo>
                      <a:pt x="6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6" name="Freeform 70">
                <a:extLst>
                  <a:ext uri="{FF2B5EF4-FFF2-40B4-BE49-F238E27FC236}">
                    <a16:creationId xmlns:a16="http://schemas.microsoft.com/office/drawing/2014/main" id="{59FFEA24-BF64-48F1-9F2D-F981A94CBECE}"/>
                  </a:ext>
                </a:extLst>
              </p:cNvPr>
              <p:cNvSpPr>
                <a:spLocks/>
              </p:cNvSpPr>
              <p:nvPr/>
            </p:nvSpPr>
            <p:spPr bwMode="auto">
              <a:xfrm>
                <a:off x="2208" y="3267"/>
                <a:ext cx="64" cy="27"/>
              </a:xfrm>
              <a:custGeom>
                <a:avLst/>
                <a:gdLst>
                  <a:gd name="T0" fmla="*/ 61 w 64"/>
                  <a:gd name="T1" fmla="*/ 0 h 27"/>
                  <a:gd name="T2" fmla="*/ 64 w 64"/>
                  <a:gd name="T3" fmla="*/ 11 h 27"/>
                  <a:gd name="T4" fmla="*/ 2 w 64"/>
                  <a:gd name="T5" fmla="*/ 27 h 27"/>
                  <a:gd name="T6" fmla="*/ 0 w 64"/>
                  <a:gd name="T7" fmla="*/ 16 h 27"/>
                  <a:gd name="T8" fmla="*/ 61 w 64"/>
                  <a:gd name="T9" fmla="*/ 0 h 27"/>
                </a:gdLst>
                <a:ahLst/>
                <a:cxnLst>
                  <a:cxn ang="0">
                    <a:pos x="T0" y="T1"/>
                  </a:cxn>
                  <a:cxn ang="0">
                    <a:pos x="T2" y="T3"/>
                  </a:cxn>
                  <a:cxn ang="0">
                    <a:pos x="T4" y="T5"/>
                  </a:cxn>
                  <a:cxn ang="0">
                    <a:pos x="T6" y="T7"/>
                  </a:cxn>
                  <a:cxn ang="0">
                    <a:pos x="T8" y="T9"/>
                  </a:cxn>
                </a:cxnLst>
                <a:rect l="0" t="0" r="r" b="b"/>
                <a:pathLst>
                  <a:path w="64" h="27">
                    <a:moveTo>
                      <a:pt x="61" y="0"/>
                    </a:moveTo>
                    <a:lnTo>
                      <a:pt x="64" y="11"/>
                    </a:lnTo>
                    <a:lnTo>
                      <a:pt x="2" y="27"/>
                    </a:lnTo>
                    <a:lnTo>
                      <a:pt x="0" y="16"/>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7" name="Freeform 71">
                <a:extLst>
                  <a:ext uri="{FF2B5EF4-FFF2-40B4-BE49-F238E27FC236}">
                    <a16:creationId xmlns:a16="http://schemas.microsoft.com/office/drawing/2014/main" id="{57A0CA29-6819-4D65-A921-73E355EE5E12}"/>
                  </a:ext>
                </a:extLst>
              </p:cNvPr>
              <p:cNvSpPr>
                <a:spLocks/>
              </p:cNvSpPr>
              <p:nvPr/>
            </p:nvSpPr>
            <p:spPr bwMode="auto">
              <a:xfrm>
                <a:off x="2194" y="3219"/>
                <a:ext cx="65" cy="28"/>
              </a:xfrm>
              <a:custGeom>
                <a:avLst/>
                <a:gdLst>
                  <a:gd name="T0" fmla="*/ 62 w 65"/>
                  <a:gd name="T1" fmla="*/ 0 h 28"/>
                  <a:gd name="T2" fmla="*/ 65 w 65"/>
                  <a:gd name="T3" fmla="*/ 11 h 28"/>
                  <a:gd name="T4" fmla="*/ 3 w 65"/>
                  <a:gd name="T5" fmla="*/ 28 h 28"/>
                  <a:gd name="T6" fmla="*/ 0 w 65"/>
                  <a:gd name="T7" fmla="*/ 17 h 28"/>
                  <a:gd name="T8" fmla="*/ 62 w 65"/>
                  <a:gd name="T9" fmla="*/ 0 h 28"/>
                </a:gdLst>
                <a:ahLst/>
                <a:cxnLst>
                  <a:cxn ang="0">
                    <a:pos x="T0" y="T1"/>
                  </a:cxn>
                  <a:cxn ang="0">
                    <a:pos x="T2" y="T3"/>
                  </a:cxn>
                  <a:cxn ang="0">
                    <a:pos x="T4" y="T5"/>
                  </a:cxn>
                  <a:cxn ang="0">
                    <a:pos x="T6" y="T7"/>
                  </a:cxn>
                  <a:cxn ang="0">
                    <a:pos x="T8" y="T9"/>
                  </a:cxn>
                </a:cxnLst>
                <a:rect l="0" t="0" r="r" b="b"/>
                <a:pathLst>
                  <a:path w="65" h="28">
                    <a:moveTo>
                      <a:pt x="62" y="0"/>
                    </a:moveTo>
                    <a:lnTo>
                      <a:pt x="65" y="11"/>
                    </a:lnTo>
                    <a:lnTo>
                      <a:pt x="3" y="28"/>
                    </a:lnTo>
                    <a:lnTo>
                      <a:pt x="0" y="17"/>
                    </a:lnTo>
                    <a:lnTo>
                      <a:pt x="6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8" name="Freeform 72">
                <a:extLst>
                  <a:ext uri="{FF2B5EF4-FFF2-40B4-BE49-F238E27FC236}">
                    <a16:creationId xmlns:a16="http://schemas.microsoft.com/office/drawing/2014/main" id="{9D61664A-FA3D-4056-B58C-6039B4DA1E48}"/>
                  </a:ext>
                </a:extLst>
              </p:cNvPr>
              <p:cNvSpPr>
                <a:spLocks/>
              </p:cNvSpPr>
              <p:nvPr/>
            </p:nvSpPr>
            <p:spPr bwMode="auto">
              <a:xfrm>
                <a:off x="2181" y="3172"/>
                <a:ext cx="65" cy="26"/>
              </a:xfrm>
              <a:custGeom>
                <a:avLst/>
                <a:gdLst>
                  <a:gd name="T0" fmla="*/ 62 w 65"/>
                  <a:gd name="T1" fmla="*/ 0 h 26"/>
                  <a:gd name="T2" fmla="*/ 65 w 65"/>
                  <a:gd name="T3" fmla="*/ 10 h 26"/>
                  <a:gd name="T4" fmla="*/ 3 w 65"/>
                  <a:gd name="T5" fmla="*/ 26 h 26"/>
                  <a:gd name="T6" fmla="*/ 0 w 65"/>
                  <a:gd name="T7" fmla="*/ 16 h 26"/>
                  <a:gd name="T8" fmla="*/ 62 w 65"/>
                  <a:gd name="T9" fmla="*/ 0 h 26"/>
                </a:gdLst>
                <a:ahLst/>
                <a:cxnLst>
                  <a:cxn ang="0">
                    <a:pos x="T0" y="T1"/>
                  </a:cxn>
                  <a:cxn ang="0">
                    <a:pos x="T2" y="T3"/>
                  </a:cxn>
                  <a:cxn ang="0">
                    <a:pos x="T4" y="T5"/>
                  </a:cxn>
                  <a:cxn ang="0">
                    <a:pos x="T6" y="T7"/>
                  </a:cxn>
                  <a:cxn ang="0">
                    <a:pos x="T8" y="T9"/>
                  </a:cxn>
                </a:cxnLst>
                <a:rect l="0" t="0" r="r" b="b"/>
                <a:pathLst>
                  <a:path w="65" h="26">
                    <a:moveTo>
                      <a:pt x="62" y="0"/>
                    </a:moveTo>
                    <a:lnTo>
                      <a:pt x="65" y="10"/>
                    </a:lnTo>
                    <a:lnTo>
                      <a:pt x="3" y="26"/>
                    </a:lnTo>
                    <a:lnTo>
                      <a:pt x="0" y="16"/>
                    </a:lnTo>
                    <a:lnTo>
                      <a:pt x="6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09" name="Freeform 73">
                <a:extLst>
                  <a:ext uri="{FF2B5EF4-FFF2-40B4-BE49-F238E27FC236}">
                    <a16:creationId xmlns:a16="http://schemas.microsoft.com/office/drawing/2014/main" id="{14D60887-6E94-46E6-AB46-93CADB987370}"/>
                  </a:ext>
                </a:extLst>
              </p:cNvPr>
              <p:cNvSpPr>
                <a:spLocks/>
              </p:cNvSpPr>
              <p:nvPr/>
            </p:nvSpPr>
            <p:spPr bwMode="auto">
              <a:xfrm>
                <a:off x="2170" y="3123"/>
                <a:ext cx="62" cy="28"/>
              </a:xfrm>
              <a:custGeom>
                <a:avLst/>
                <a:gdLst>
                  <a:gd name="T0" fmla="*/ 60 w 62"/>
                  <a:gd name="T1" fmla="*/ 0 h 28"/>
                  <a:gd name="T2" fmla="*/ 62 w 62"/>
                  <a:gd name="T3" fmla="*/ 11 h 28"/>
                  <a:gd name="T4" fmla="*/ 2 w 62"/>
                  <a:gd name="T5" fmla="*/ 28 h 28"/>
                  <a:gd name="T6" fmla="*/ 0 w 62"/>
                  <a:gd name="T7" fmla="*/ 18 h 28"/>
                  <a:gd name="T8" fmla="*/ 60 w 62"/>
                  <a:gd name="T9" fmla="*/ 0 h 28"/>
                </a:gdLst>
                <a:ahLst/>
                <a:cxnLst>
                  <a:cxn ang="0">
                    <a:pos x="T0" y="T1"/>
                  </a:cxn>
                  <a:cxn ang="0">
                    <a:pos x="T2" y="T3"/>
                  </a:cxn>
                  <a:cxn ang="0">
                    <a:pos x="T4" y="T5"/>
                  </a:cxn>
                  <a:cxn ang="0">
                    <a:pos x="T6" y="T7"/>
                  </a:cxn>
                  <a:cxn ang="0">
                    <a:pos x="T8" y="T9"/>
                  </a:cxn>
                </a:cxnLst>
                <a:rect l="0" t="0" r="r" b="b"/>
                <a:pathLst>
                  <a:path w="62" h="28">
                    <a:moveTo>
                      <a:pt x="60" y="0"/>
                    </a:moveTo>
                    <a:lnTo>
                      <a:pt x="62" y="11"/>
                    </a:lnTo>
                    <a:lnTo>
                      <a:pt x="2" y="28"/>
                    </a:lnTo>
                    <a:lnTo>
                      <a:pt x="0" y="18"/>
                    </a:lnTo>
                    <a:lnTo>
                      <a:pt x="6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0" name="Freeform 74">
                <a:extLst>
                  <a:ext uri="{FF2B5EF4-FFF2-40B4-BE49-F238E27FC236}">
                    <a16:creationId xmlns:a16="http://schemas.microsoft.com/office/drawing/2014/main" id="{D670315A-43C3-4C59-A096-F988C4385F08}"/>
                  </a:ext>
                </a:extLst>
              </p:cNvPr>
              <p:cNvSpPr>
                <a:spLocks/>
              </p:cNvSpPr>
              <p:nvPr/>
            </p:nvSpPr>
            <p:spPr bwMode="auto">
              <a:xfrm>
                <a:off x="2157" y="3076"/>
                <a:ext cx="64" cy="27"/>
              </a:xfrm>
              <a:custGeom>
                <a:avLst/>
                <a:gdLst>
                  <a:gd name="T0" fmla="*/ 61 w 64"/>
                  <a:gd name="T1" fmla="*/ 0 h 27"/>
                  <a:gd name="T2" fmla="*/ 64 w 64"/>
                  <a:gd name="T3" fmla="*/ 11 h 27"/>
                  <a:gd name="T4" fmla="*/ 2 w 64"/>
                  <a:gd name="T5" fmla="*/ 27 h 27"/>
                  <a:gd name="T6" fmla="*/ 0 w 64"/>
                  <a:gd name="T7" fmla="*/ 16 h 27"/>
                  <a:gd name="T8" fmla="*/ 61 w 64"/>
                  <a:gd name="T9" fmla="*/ 0 h 27"/>
                </a:gdLst>
                <a:ahLst/>
                <a:cxnLst>
                  <a:cxn ang="0">
                    <a:pos x="T0" y="T1"/>
                  </a:cxn>
                  <a:cxn ang="0">
                    <a:pos x="T2" y="T3"/>
                  </a:cxn>
                  <a:cxn ang="0">
                    <a:pos x="T4" y="T5"/>
                  </a:cxn>
                  <a:cxn ang="0">
                    <a:pos x="T6" y="T7"/>
                  </a:cxn>
                  <a:cxn ang="0">
                    <a:pos x="T8" y="T9"/>
                  </a:cxn>
                </a:cxnLst>
                <a:rect l="0" t="0" r="r" b="b"/>
                <a:pathLst>
                  <a:path w="64" h="27">
                    <a:moveTo>
                      <a:pt x="61" y="0"/>
                    </a:moveTo>
                    <a:lnTo>
                      <a:pt x="64" y="11"/>
                    </a:lnTo>
                    <a:lnTo>
                      <a:pt x="2" y="27"/>
                    </a:lnTo>
                    <a:lnTo>
                      <a:pt x="0" y="16"/>
                    </a:lnTo>
                    <a:lnTo>
                      <a:pt x="6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1" name="Freeform 75">
                <a:extLst>
                  <a:ext uri="{FF2B5EF4-FFF2-40B4-BE49-F238E27FC236}">
                    <a16:creationId xmlns:a16="http://schemas.microsoft.com/office/drawing/2014/main" id="{7CD2BDEA-103D-4196-BCCA-3F1F98B6EB0C}"/>
                  </a:ext>
                </a:extLst>
              </p:cNvPr>
              <p:cNvSpPr>
                <a:spLocks/>
              </p:cNvSpPr>
              <p:nvPr/>
            </p:nvSpPr>
            <p:spPr bwMode="auto">
              <a:xfrm>
                <a:off x="2143" y="3029"/>
                <a:ext cx="65" cy="26"/>
              </a:xfrm>
              <a:custGeom>
                <a:avLst/>
                <a:gdLst>
                  <a:gd name="T0" fmla="*/ 62 w 65"/>
                  <a:gd name="T1" fmla="*/ 0 h 26"/>
                  <a:gd name="T2" fmla="*/ 65 w 65"/>
                  <a:gd name="T3" fmla="*/ 9 h 26"/>
                  <a:gd name="T4" fmla="*/ 3 w 65"/>
                  <a:gd name="T5" fmla="*/ 26 h 26"/>
                  <a:gd name="T6" fmla="*/ 0 w 65"/>
                  <a:gd name="T7" fmla="*/ 16 h 26"/>
                  <a:gd name="T8" fmla="*/ 62 w 65"/>
                  <a:gd name="T9" fmla="*/ 0 h 26"/>
                </a:gdLst>
                <a:ahLst/>
                <a:cxnLst>
                  <a:cxn ang="0">
                    <a:pos x="T0" y="T1"/>
                  </a:cxn>
                  <a:cxn ang="0">
                    <a:pos x="T2" y="T3"/>
                  </a:cxn>
                  <a:cxn ang="0">
                    <a:pos x="T4" y="T5"/>
                  </a:cxn>
                  <a:cxn ang="0">
                    <a:pos x="T6" y="T7"/>
                  </a:cxn>
                  <a:cxn ang="0">
                    <a:pos x="T8" y="T9"/>
                  </a:cxn>
                </a:cxnLst>
                <a:rect l="0" t="0" r="r" b="b"/>
                <a:pathLst>
                  <a:path w="65" h="26">
                    <a:moveTo>
                      <a:pt x="62" y="0"/>
                    </a:moveTo>
                    <a:lnTo>
                      <a:pt x="65" y="9"/>
                    </a:lnTo>
                    <a:lnTo>
                      <a:pt x="3" y="26"/>
                    </a:lnTo>
                    <a:lnTo>
                      <a:pt x="0" y="16"/>
                    </a:lnTo>
                    <a:lnTo>
                      <a:pt x="6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2" name="Freeform 76">
                <a:extLst>
                  <a:ext uri="{FF2B5EF4-FFF2-40B4-BE49-F238E27FC236}">
                    <a16:creationId xmlns:a16="http://schemas.microsoft.com/office/drawing/2014/main" id="{365F32A2-BD7E-4638-92EE-41761AE09469}"/>
                  </a:ext>
                </a:extLst>
              </p:cNvPr>
              <p:cNvSpPr>
                <a:spLocks/>
              </p:cNvSpPr>
              <p:nvPr/>
            </p:nvSpPr>
            <p:spPr bwMode="auto">
              <a:xfrm>
                <a:off x="2130" y="2981"/>
                <a:ext cx="64" cy="27"/>
              </a:xfrm>
              <a:custGeom>
                <a:avLst/>
                <a:gdLst>
                  <a:gd name="T0" fmla="*/ 62 w 64"/>
                  <a:gd name="T1" fmla="*/ 0 h 27"/>
                  <a:gd name="T2" fmla="*/ 64 w 64"/>
                  <a:gd name="T3" fmla="*/ 10 h 27"/>
                  <a:gd name="T4" fmla="*/ 3 w 64"/>
                  <a:gd name="T5" fmla="*/ 27 h 27"/>
                  <a:gd name="T6" fmla="*/ 0 w 64"/>
                  <a:gd name="T7" fmla="*/ 17 h 27"/>
                  <a:gd name="T8" fmla="*/ 62 w 64"/>
                  <a:gd name="T9" fmla="*/ 0 h 27"/>
                </a:gdLst>
                <a:ahLst/>
                <a:cxnLst>
                  <a:cxn ang="0">
                    <a:pos x="T0" y="T1"/>
                  </a:cxn>
                  <a:cxn ang="0">
                    <a:pos x="T2" y="T3"/>
                  </a:cxn>
                  <a:cxn ang="0">
                    <a:pos x="T4" y="T5"/>
                  </a:cxn>
                  <a:cxn ang="0">
                    <a:pos x="T6" y="T7"/>
                  </a:cxn>
                  <a:cxn ang="0">
                    <a:pos x="T8" y="T9"/>
                  </a:cxn>
                </a:cxnLst>
                <a:rect l="0" t="0" r="r" b="b"/>
                <a:pathLst>
                  <a:path w="64" h="27">
                    <a:moveTo>
                      <a:pt x="62" y="0"/>
                    </a:moveTo>
                    <a:lnTo>
                      <a:pt x="64" y="10"/>
                    </a:lnTo>
                    <a:lnTo>
                      <a:pt x="3" y="27"/>
                    </a:lnTo>
                    <a:lnTo>
                      <a:pt x="0" y="17"/>
                    </a:lnTo>
                    <a:lnTo>
                      <a:pt x="6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3" name="Freeform 77">
                <a:extLst>
                  <a:ext uri="{FF2B5EF4-FFF2-40B4-BE49-F238E27FC236}">
                    <a16:creationId xmlns:a16="http://schemas.microsoft.com/office/drawing/2014/main" id="{D2561EFD-A667-47BE-A4C0-305A931F95BC}"/>
                  </a:ext>
                </a:extLst>
              </p:cNvPr>
              <p:cNvSpPr>
                <a:spLocks/>
              </p:cNvSpPr>
              <p:nvPr/>
            </p:nvSpPr>
            <p:spPr bwMode="auto">
              <a:xfrm>
                <a:off x="2119" y="2934"/>
                <a:ext cx="62" cy="26"/>
              </a:xfrm>
              <a:custGeom>
                <a:avLst/>
                <a:gdLst>
                  <a:gd name="T0" fmla="*/ 60 w 62"/>
                  <a:gd name="T1" fmla="*/ 0 h 26"/>
                  <a:gd name="T2" fmla="*/ 62 w 62"/>
                  <a:gd name="T3" fmla="*/ 10 h 26"/>
                  <a:gd name="T4" fmla="*/ 2 w 62"/>
                  <a:gd name="T5" fmla="*/ 26 h 26"/>
                  <a:gd name="T6" fmla="*/ 0 w 62"/>
                  <a:gd name="T7" fmla="*/ 15 h 26"/>
                  <a:gd name="T8" fmla="*/ 60 w 62"/>
                  <a:gd name="T9" fmla="*/ 0 h 26"/>
                </a:gdLst>
                <a:ahLst/>
                <a:cxnLst>
                  <a:cxn ang="0">
                    <a:pos x="T0" y="T1"/>
                  </a:cxn>
                  <a:cxn ang="0">
                    <a:pos x="T2" y="T3"/>
                  </a:cxn>
                  <a:cxn ang="0">
                    <a:pos x="T4" y="T5"/>
                  </a:cxn>
                  <a:cxn ang="0">
                    <a:pos x="T6" y="T7"/>
                  </a:cxn>
                  <a:cxn ang="0">
                    <a:pos x="T8" y="T9"/>
                  </a:cxn>
                </a:cxnLst>
                <a:rect l="0" t="0" r="r" b="b"/>
                <a:pathLst>
                  <a:path w="62" h="26">
                    <a:moveTo>
                      <a:pt x="60" y="0"/>
                    </a:moveTo>
                    <a:lnTo>
                      <a:pt x="62" y="10"/>
                    </a:lnTo>
                    <a:lnTo>
                      <a:pt x="2" y="26"/>
                    </a:lnTo>
                    <a:lnTo>
                      <a:pt x="0" y="15"/>
                    </a:lnTo>
                    <a:lnTo>
                      <a:pt x="6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4" name="Freeform 78">
                <a:extLst>
                  <a:ext uri="{FF2B5EF4-FFF2-40B4-BE49-F238E27FC236}">
                    <a16:creationId xmlns:a16="http://schemas.microsoft.com/office/drawing/2014/main" id="{458EA4CC-0ACC-4FDC-9184-2C5A1B602E18}"/>
                  </a:ext>
                </a:extLst>
              </p:cNvPr>
              <p:cNvSpPr>
                <a:spLocks/>
              </p:cNvSpPr>
              <p:nvPr/>
            </p:nvSpPr>
            <p:spPr bwMode="auto">
              <a:xfrm>
                <a:off x="4898" y="1240"/>
                <a:ext cx="90" cy="751"/>
              </a:xfrm>
              <a:custGeom>
                <a:avLst/>
                <a:gdLst>
                  <a:gd name="T0" fmla="*/ 15 w 90"/>
                  <a:gd name="T1" fmla="*/ 0 h 751"/>
                  <a:gd name="T2" fmla="*/ 74 w 90"/>
                  <a:gd name="T3" fmla="*/ 0 h 751"/>
                  <a:gd name="T4" fmla="*/ 80 w 90"/>
                  <a:gd name="T5" fmla="*/ 1 h 751"/>
                  <a:gd name="T6" fmla="*/ 84 w 90"/>
                  <a:gd name="T7" fmla="*/ 2 h 751"/>
                  <a:gd name="T8" fmla="*/ 87 w 90"/>
                  <a:gd name="T9" fmla="*/ 6 h 751"/>
                  <a:gd name="T10" fmla="*/ 90 w 90"/>
                  <a:gd name="T11" fmla="*/ 10 h 751"/>
                  <a:gd name="T12" fmla="*/ 90 w 90"/>
                  <a:gd name="T13" fmla="*/ 15 h 751"/>
                  <a:gd name="T14" fmla="*/ 90 w 90"/>
                  <a:gd name="T15" fmla="*/ 735 h 751"/>
                  <a:gd name="T16" fmla="*/ 90 w 90"/>
                  <a:gd name="T17" fmla="*/ 741 h 751"/>
                  <a:gd name="T18" fmla="*/ 87 w 90"/>
                  <a:gd name="T19" fmla="*/ 745 h 751"/>
                  <a:gd name="T20" fmla="*/ 84 w 90"/>
                  <a:gd name="T21" fmla="*/ 749 h 751"/>
                  <a:gd name="T22" fmla="*/ 80 w 90"/>
                  <a:gd name="T23" fmla="*/ 750 h 751"/>
                  <a:gd name="T24" fmla="*/ 74 w 90"/>
                  <a:gd name="T25" fmla="*/ 751 h 751"/>
                  <a:gd name="T26" fmla="*/ 69 w 90"/>
                  <a:gd name="T27" fmla="*/ 750 h 751"/>
                  <a:gd name="T28" fmla="*/ 65 w 90"/>
                  <a:gd name="T29" fmla="*/ 749 h 751"/>
                  <a:gd name="T30" fmla="*/ 61 w 90"/>
                  <a:gd name="T31" fmla="*/ 745 h 751"/>
                  <a:gd name="T32" fmla="*/ 59 w 90"/>
                  <a:gd name="T33" fmla="*/ 741 h 751"/>
                  <a:gd name="T34" fmla="*/ 57 w 90"/>
                  <a:gd name="T35" fmla="*/ 735 h 751"/>
                  <a:gd name="T36" fmla="*/ 57 w 90"/>
                  <a:gd name="T37" fmla="*/ 32 h 751"/>
                  <a:gd name="T38" fmla="*/ 15 w 90"/>
                  <a:gd name="T39" fmla="*/ 32 h 751"/>
                  <a:gd name="T40" fmla="*/ 10 w 90"/>
                  <a:gd name="T41" fmla="*/ 31 h 751"/>
                  <a:gd name="T42" fmla="*/ 6 w 90"/>
                  <a:gd name="T43" fmla="*/ 29 h 751"/>
                  <a:gd name="T44" fmla="*/ 2 w 90"/>
                  <a:gd name="T45" fmla="*/ 26 h 751"/>
                  <a:gd name="T46" fmla="*/ 0 w 90"/>
                  <a:gd name="T47" fmla="*/ 21 h 751"/>
                  <a:gd name="T48" fmla="*/ 0 w 90"/>
                  <a:gd name="T49" fmla="*/ 15 h 751"/>
                  <a:gd name="T50" fmla="*/ 0 w 90"/>
                  <a:gd name="T51" fmla="*/ 10 h 751"/>
                  <a:gd name="T52" fmla="*/ 2 w 90"/>
                  <a:gd name="T53" fmla="*/ 6 h 751"/>
                  <a:gd name="T54" fmla="*/ 6 w 90"/>
                  <a:gd name="T55" fmla="*/ 2 h 751"/>
                  <a:gd name="T56" fmla="*/ 10 w 90"/>
                  <a:gd name="T57" fmla="*/ 1 h 751"/>
                  <a:gd name="T58" fmla="*/ 15 w 90"/>
                  <a:gd name="T5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751">
                    <a:moveTo>
                      <a:pt x="15" y="0"/>
                    </a:moveTo>
                    <a:lnTo>
                      <a:pt x="74" y="0"/>
                    </a:lnTo>
                    <a:lnTo>
                      <a:pt x="80" y="1"/>
                    </a:lnTo>
                    <a:lnTo>
                      <a:pt x="84" y="2"/>
                    </a:lnTo>
                    <a:lnTo>
                      <a:pt x="87" y="6"/>
                    </a:lnTo>
                    <a:lnTo>
                      <a:pt x="90" y="10"/>
                    </a:lnTo>
                    <a:lnTo>
                      <a:pt x="90" y="15"/>
                    </a:lnTo>
                    <a:lnTo>
                      <a:pt x="90" y="735"/>
                    </a:lnTo>
                    <a:lnTo>
                      <a:pt x="90" y="741"/>
                    </a:lnTo>
                    <a:lnTo>
                      <a:pt x="87" y="745"/>
                    </a:lnTo>
                    <a:lnTo>
                      <a:pt x="84" y="749"/>
                    </a:lnTo>
                    <a:lnTo>
                      <a:pt x="80" y="750"/>
                    </a:lnTo>
                    <a:lnTo>
                      <a:pt x="74" y="751"/>
                    </a:lnTo>
                    <a:lnTo>
                      <a:pt x="69" y="750"/>
                    </a:lnTo>
                    <a:lnTo>
                      <a:pt x="65" y="749"/>
                    </a:lnTo>
                    <a:lnTo>
                      <a:pt x="61" y="745"/>
                    </a:lnTo>
                    <a:lnTo>
                      <a:pt x="59" y="741"/>
                    </a:lnTo>
                    <a:lnTo>
                      <a:pt x="57" y="735"/>
                    </a:lnTo>
                    <a:lnTo>
                      <a:pt x="57" y="32"/>
                    </a:lnTo>
                    <a:lnTo>
                      <a:pt x="15" y="32"/>
                    </a:lnTo>
                    <a:lnTo>
                      <a:pt x="10" y="31"/>
                    </a:lnTo>
                    <a:lnTo>
                      <a:pt x="6" y="29"/>
                    </a:lnTo>
                    <a:lnTo>
                      <a:pt x="2" y="26"/>
                    </a:lnTo>
                    <a:lnTo>
                      <a:pt x="0" y="21"/>
                    </a:lnTo>
                    <a:lnTo>
                      <a:pt x="0" y="15"/>
                    </a:lnTo>
                    <a:lnTo>
                      <a:pt x="0" y="10"/>
                    </a:lnTo>
                    <a:lnTo>
                      <a:pt x="2" y="6"/>
                    </a:lnTo>
                    <a:lnTo>
                      <a:pt x="6" y="2"/>
                    </a:lnTo>
                    <a:lnTo>
                      <a:pt x="10" y="1"/>
                    </a:lnTo>
                    <a:lnTo>
                      <a:pt x="15"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5" name="Freeform 79">
                <a:extLst>
                  <a:ext uri="{FF2B5EF4-FFF2-40B4-BE49-F238E27FC236}">
                    <a16:creationId xmlns:a16="http://schemas.microsoft.com/office/drawing/2014/main" id="{B1EF0562-CE82-47A2-9119-BB25DD6D0714}"/>
                  </a:ext>
                </a:extLst>
              </p:cNvPr>
              <p:cNvSpPr>
                <a:spLocks/>
              </p:cNvSpPr>
              <p:nvPr/>
            </p:nvSpPr>
            <p:spPr bwMode="auto">
              <a:xfrm>
                <a:off x="2979" y="160"/>
                <a:ext cx="1688" cy="797"/>
              </a:xfrm>
              <a:custGeom>
                <a:avLst/>
                <a:gdLst>
                  <a:gd name="T0" fmla="*/ 96 w 1688"/>
                  <a:gd name="T1" fmla="*/ 0 h 797"/>
                  <a:gd name="T2" fmla="*/ 1591 w 1688"/>
                  <a:gd name="T3" fmla="*/ 0 h 797"/>
                  <a:gd name="T4" fmla="*/ 1612 w 1688"/>
                  <a:gd name="T5" fmla="*/ 2 h 797"/>
                  <a:gd name="T6" fmla="*/ 1632 w 1688"/>
                  <a:gd name="T7" fmla="*/ 9 h 797"/>
                  <a:gd name="T8" fmla="*/ 1650 w 1688"/>
                  <a:gd name="T9" fmla="*/ 19 h 797"/>
                  <a:gd name="T10" fmla="*/ 1666 w 1688"/>
                  <a:gd name="T11" fmla="*/ 35 h 797"/>
                  <a:gd name="T12" fmla="*/ 1678 w 1688"/>
                  <a:gd name="T13" fmla="*/ 53 h 797"/>
                  <a:gd name="T14" fmla="*/ 1686 w 1688"/>
                  <a:gd name="T15" fmla="*/ 73 h 797"/>
                  <a:gd name="T16" fmla="*/ 1688 w 1688"/>
                  <a:gd name="T17" fmla="*/ 93 h 797"/>
                  <a:gd name="T18" fmla="*/ 1687 w 1688"/>
                  <a:gd name="T19" fmla="*/ 114 h 797"/>
                  <a:gd name="T20" fmla="*/ 1564 w 1688"/>
                  <a:gd name="T21" fmla="*/ 718 h 797"/>
                  <a:gd name="T22" fmla="*/ 1557 w 1688"/>
                  <a:gd name="T23" fmla="*/ 739 h 797"/>
                  <a:gd name="T24" fmla="*/ 1547 w 1688"/>
                  <a:gd name="T25" fmla="*/ 758 h 797"/>
                  <a:gd name="T26" fmla="*/ 1531 w 1688"/>
                  <a:gd name="T27" fmla="*/ 775 h 797"/>
                  <a:gd name="T28" fmla="*/ 1512 w 1688"/>
                  <a:gd name="T29" fmla="*/ 788 h 797"/>
                  <a:gd name="T30" fmla="*/ 1491 w 1688"/>
                  <a:gd name="T31" fmla="*/ 794 h 797"/>
                  <a:gd name="T32" fmla="*/ 1470 w 1688"/>
                  <a:gd name="T33" fmla="*/ 797 h 797"/>
                  <a:gd name="T34" fmla="*/ 220 w 1688"/>
                  <a:gd name="T35" fmla="*/ 797 h 797"/>
                  <a:gd name="T36" fmla="*/ 199 w 1688"/>
                  <a:gd name="T37" fmla="*/ 794 h 797"/>
                  <a:gd name="T38" fmla="*/ 178 w 1688"/>
                  <a:gd name="T39" fmla="*/ 788 h 797"/>
                  <a:gd name="T40" fmla="*/ 158 w 1688"/>
                  <a:gd name="T41" fmla="*/ 775 h 797"/>
                  <a:gd name="T42" fmla="*/ 142 w 1688"/>
                  <a:gd name="T43" fmla="*/ 758 h 797"/>
                  <a:gd name="T44" fmla="*/ 132 w 1688"/>
                  <a:gd name="T45" fmla="*/ 739 h 797"/>
                  <a:gd name="T46" fmla="*/ 125 w 1688"/>
                  <a:gd name="T47" fmla="*/ 718 h 797"/>
                  <a:gd name="T48" fmla="*/ 1 w 1688"/>
                  <a:gd name="T49" fmla="*/ 114 h 797"/>
                  <a:gd name="T50" fmla="*/ 0 w 1688"/>
                  <a:gd name="T51" fmla="*/ 93 h 797"/>
                  <a:gd name="T52" fmla="*/ 2 w 1688"/>
                  <a:gd name="T53" fmla="*/ 73 h 797"/>
                  <a:gd name="T54" fmla="*/ 10 w 1688"/>
                  <a:gd name="T55" fmla="*/ 53 h 797"/>
                  <a:gd name="T56" fmla="*/ 22 w 1688"/>
                  <a:gd name="T57" fmla="*/ 35 h 797"/>
                  <a:gd name="T58" fmla="*/ 38 w 1688"/>
                  <a:gd name="T59" fmla="*/ 19 h 797"/>
                  <a:gd name="T60" fmla="*/ 56 w 1688"/>
                  <a:gd name="T61" fmla="*/ 9 h 797"/>
                  <a:gd name="T62" fmla="*/ 76 w 1688"/>
                  <a:gd name="T63" fmla="*/ 2 h 797"/>
                  <a:gd name="T64" fmla="*/ 96 w 1688"/>
                  <a:gd name="T65"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8" h="797">
                    <a:moveTo>
                      <a:pt x="96" y="0"/>
                    </a:moveTo>
                    <a:lnTo>
                      <a:pt x="1591" y="0"/>
                    </a:lnTo>
                    <a:lnTo>
                      <a:pt x="1612" y="2"/>
                    </a:lnTo>
                    <a:lnTo>
                      <a:pt x="1632" y="9"/>
                    </a:lnTo>
                    <a:lnTo>
                      <a:pt x="1650" y="19"/>
                    </a:lnTo>
                    <a:lnTo>
                      <a:pt x="1666" y="35"/>
                    </a:lnTo>
                    <a:lnTo>
                      <a:pt x="1678" y="53"/>
                    </a:lnTo>
                    <a:lnTo>
                      <a:pt x="1686" y="73"/>
                    </a:lnTo>
                    <a:lnTo>
                      <a:pt x="1688" y="93"/>
                    </a:lnTo>
                    <a:lnTo>
                      <a:pt x="1687" y="114"/>
                    </a:lnTo>
                    <a:lnTo>
                      <a:pt x="1564" y="718"/>
                    </a:lnTo>
                    <a:lnTo>
                      <a:pt x="1557" y="739"/>
                    </a:lnTo>
                    <a:lnTo>
                      <a:pt x="1547" y="758"/>
                    </a:lnTo>
                    <a:lnTo>
                      <a:pt x="1531" y="775"/>
                    </a:lnTo>
                    <a:lnTo>
                      <a:pt x="1512" y="788"/>
                    </a:lnTo>
                    <a:lnTo>
                      <a:pt x="1491" y="794"/>
                    </a:lnTo>
                    <a:lnTo>
                      <a:pt x="1470" y="797"/>
                    </a:lnTo>
                    <a:lnTo>
                      <a:pt x="220" y="797"/>
                    </a:lnTo>
                    <a:lnTo>
                      <a:pt x="199" y="794"/>
                    </a:lnTo>
                    <a:lnTo>
                      <a:pt x="178" y="788"/>
                    </a:lnTo>
                    <a:lnTo>
                      <a:pt x="158" y="775"/>
                    </a:lnTo>
                    <a:lnTo>
                      <a:pt x="142" y="758"/>
                    </a:lnTo>
                    <a:lnTo>
                      <a:pt x="132" y="739"/>
                    </a:lnTo>
                    <a:lnTo>
                      <a:pt x="125" y="718"/>
                    </a:lnTo>
                    <a:lnTo>
                      <a:pt x="1" y="114"/>
                    </a:lnTo>
                    <a:lnTo>
                      <a:pt x="0" y="93"/>
                    </a:lnTo>
                    <a:lnTo>
                      <a:pt x="2" y="73"/>
                    </a:lnTo>
                    <a:lnTo>
                      <a:pt x="10" y="53"/>
                    </a:lnTo>
                    <a:lnTo>
                      <a:pt x="22" y="35"/>
                    </a:lnTo>
                    <a:lnTo>
                      <a:pt x="38" y="19"/>
                    </a:lnTo>
                    <a:lnTo>
                      <a:pt x="56" y="9"/>
                    </a:lnTo>
                    <a:lnTo>
                      <a:pt x="76" y="2"/>
                    </a:lnTo>
                    <a:lnTo>
                      <a:pt x="96"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6" name="Freeform 80">
                <a:extLst>
                  <a:ext uri="{FF2B5EF4-FFF2-40B4-BE49-F238E27FC236}">
                    <a16:creationId xmlns:a16="http://schemas.microsoft.com/office/drawing/2014/main" id="{6788097B-AE0D-4B11-830D-ECFA68812B4D}"/>
                  </a:ext>
                </a:extLst>
              </p:cNvPr>
              <p:cNvSpPr>
                <a:spLocks/>
              </p:cNvSpPr>
              <p:nvPr/>
            </p:nvSpPr>
            <p:spPr bwMode="auto">
              <a:xfrm>
                <a:off x="3119" y="1007"/>
                <a:ext cx="1410" cy="947"/>
              </a:xfrm>
              <a:custGeom>
                <a:avLst/>
                <a:gdLst>
                  <a:gd name="T0" fmla="*/ 48 w 1410"/>
                  <a:gd name="T1" fmla="*/ 0 h 947"/>
                  <a:gd name="T2" fmla="*/ 1361 w 1410"/>
                  <a:gd name="T3" fmla="*/ 0 h 947"/>
                  <a:gd name="T4" fmla="*/ 1379 w 1410"/>
                  <a:gd name="T5" fmla="*/ 4 h 947"/>
                  <a:gd name="T6" fmla="*/ 1395 w 1410"/>
                  <a:gd name="T7" fmla="*/ 14 h 947"/>
                  <a:gd name="T8" fmla="*/ 1406 w 1410"/>
                  <a:gd name="T9" fmla="*/ 30 h 947"/>
                  <a:gd name="T10" fmla="*/ 1410 w 1410"/>
                  <a:gd name="T11" fmla="*/ 48 h 947"/>
                  <a:gd name="T12" fmla="*/ 1410 w 1410"/>
                  <a:gd name="T13" fmla="*/ 899 h 947"/>
                  <a:gd name="T14" fmla="*/ 1406 w 1410"/>
                  <a:gd name="T15" fmla="*/ 917 h 947"/>
                  <a:gd name="T16" fmla="*/ 1395 w 1410"/>
                  <a:gd name="T17" fmla="*/ 933 h 947"/>
                  <a:gd name="T18" fmla="*/ 1379 w 1410"/>
                  <a:gd name="T19" fmla="*/ 944 h 947"/>
                  <a:gd name="T20" fmla="*/ 1361 w 1410"/>
                  <a:gd name="T21" fmla="*/ 947 h 947"/>
                  <a:gd name="T22" fmla="*/ 48 w 1410"/>
                  <a:gd name="T23" fmla="*/ 947 h 947"/>
                  <a:gd name="T24" fmla="*/ 28 w 1410"/>
                  <a:gd name="T25" fmla="*/ 944 h 947"/>
                  <a:gd name="T26" fmla="*/ 14 w 1410"/>
                  <a:gd name="T27" fmla="*/ 933 h 947"/>
                  <a:gd name="T28" fmla="*/ 4 w 1410"/>
                  <a:gd name="T29" fmla="*/ 917 h 947"/>
                  <a:gd name="T30" fmla="*/ 0 w 1410"/>
                  <a:gd name="T31" fmla="*/ 899 h 947"/>
                  <a:gd name="T32" fmla="*/ 0 w 1410"/>
                  <a:gd name="T33" fmla="*/ 48 h 947"/>
                  <a:gd name="T34" fmla="*/ 4 w 1410"/>
                  <a:gd name="T35" fmla="*/ 30 h 947"/>
                  <a:gd name="T36" fmla="*/ 14 w 1410"/>
                  <a:gd name="T37" fmla="*/ 14 h 947"/>
                  <a:gd name="T38" fmla="*/ 28 w 1410"/>
                  <a:gd name="T39" fmla="*/ 4 h 947"/>
                  <a:gd name="T40" fmla="*/ 48 w 1410"/>
                  <a:gd name="T41"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0" h="947">
                    <a:moveTo>
                      <a:pt x="48" y="0"/>
                    </a:moveTo>
                    <a:lnTo>
                      <a:pt x="1361" y="0"/>
                    </a:lnTo>
                    <a:lnTo>
                      <a:pt x="1379" y="4"/>
                    </a:lnTo>
                    <a:lnTo>
                      <a:pt x="1395" y="14"/>
                    </a:lnTo>
                    <a:lnTo>
                      <a:pt x="1406" y="30"/>
                    </a:lnTo>
                    <a:lnTo>
                      <a:pt x="1410" y="48"/>
                    </a:lnTo>
                    <a:lnTo>
                      <a:pt x="1410" y="899"/>
                    </a:lnTo>
                    <a:lnTo>
                      <a:pt x="1406" y="917"/>
                    </a:lnTo>
                    <a:lnTo>
                      <a:pt x="1395" y="933"/>
                    </a:lnTo>
                    <a:lnTo>
                      <a:pt x="1379" y="944"/>
                    </a:lnTo>
                    <a:lnTo>
                      <a:pt x="1361" y="947"/>
                    </a:lnTo>
                    <a:lnTo>
                      <a:pt x="48" y="947"/>
                    </a:lnTo>
                    <a:lnTo>
                      <a:pt x="28" y="944"/>
                    </a:lnTo>
                    <a:lnTo>
                      <a:pt x="14" y="933"/>
                    </a:lnTo>
                    <a:lnTo>
                      <a:pt x="4" y="917"/>
                    </a:lnTo>
                    <a:lnTo>
                      <a:pt x="0" y="899"/>
                    </a:lnTo>
                    <a:lnTo>
                      <a:pt x="0" y="48"/>
                    </a:lnTo>
                    <a:lnTo>
                      <a:pt x="4" y="30"/>
                    </a:lnTo>
                    <a:lnTo>
                      <a:pt x="14" y="14"/>
                    </a:lnTo>
                    <a:lnTo>
                      <a:pt x="28" y="4"/>
                    </a:lnTo>
                    <a:lnTo>
                      <a:pt x="48"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7" name="Freeform 81">
                <a:extLst>
                  <a:ext uri="{FF2B5EF4-FFF2-40B4-BE49-F238E27FC236}">
                    <a16:creationId xmlns:a16="http://schemas.microsoft.com/office/drawing/2014/main" id="{202B5D81-C683-4714-8AFC-A2D7EBD8637A}"/>
                  </a:ext>
                </a:extLst>
              </p:cNvPr>
              <p:cNvSpPr>
                <a:spLocks/>
              </p:cNvSpPr>
              <p:nvPr/>
            </p:nvSpPr>
            <p:spPr bwMode="auto">
              <a:xfrm>
                <a:off x="3214" y="1110"/>
                <a:ext cx="1219" cy="580"/>
              </a:xfrm>
              <a:custGeom>
                <a:avLst/>
                <a:gdLst>
                  <a:gd name="T0" fmla="*/ 47 w 1219"/>
                  <a:gd name="T1" fmla="*/ 0 h 580"/>
                  <a:gd name="T2" fmla="*/ 1171 w 1219"/>
                  <a:gd name="T3" fmla="*/ 0 h 580"/>
                  <a:gd name="T4" fmla="*/ 1190 w 1219"/>
                  <a:gd name="T5" fmla="*/ 4 h 580"/>
                  <a:gd name="T6" fmla="*/ 1205 w 1219"/>
                  <a:gd name="T7" fmla="*/ 15 h 580"/>
                  <a:gd name="T8" fmla="*/ 1215 w 1219"/>
                  <a:gd name="T9" fmla="*/ 29 h 580"/>
                  <a:gd name="T10" fmla="*/ 1219 w 1219"/>
                  <a:gd name="T11" fmla="*/ 49 h 580"/>
                  <a:gd name="T12" fmla="*/ 1219 w 1219"/>
                  <a:gd name="T13" fmla="*/ 532 h 580"/>
                  <a:gd name="T14" fmla="*/ 1215 w 1219"/>
                  <a:gd name="T15" fmla="*/ 551 h 580"/>
                  <a:gd name="T16" fmla="*/ 1205 w 1219"/>
                  <a:gd name="T17" fmla="*/ 566 h 580"/>
                  <a:gd name="T18" fmla="*/ 1190 w 1219"/>
                  <a:gd name="T19" fmla="*/ 576 h 580"/>
                  <a:gd name="T20" fmla="*/ 1171 w 1219"/>
                  <a:gd name="T21" fmla="*/ 580 h 580"/>
                  <a:gd name="T22" fmla="*/ 47 w 1219"/>
                  <a:gd name="T23" fmla="*/ 580 h 580"/>
                  <a:gd name="T24" fmla="*/ 29 w 1219"/>
                  <a:gd name="T25" fmla="*/ 576 h 580"/>
                  <a:gd name="T26" fmla="*/ 13 w 1219"/>
                  <a:gd name="T27" fmla="*/ 566 h 580"/>
                  <a:gd name="T28" fmla="*/ 4 w 1219"/>
                  <a:gd name="T29" fmla="*/ 551 h 580"/>
                  <a:gd name="T30" fmla="*/ 0 w 1219"/>
                  <a:gd name="T31" fmla="*/ 532 h 580"/>
                  <a:gd name="T32" fmla="*/ 0 w 1219"/>
                  <a:gd name="T33" fmla="*/ 49 h 580"/>
                  <a:gd name="T34" fmla="*/ 4 w 1219"/>
                  <a:gd name="T35" fmla="*/ 29 h 580"/>
                  <a:gd name="T36" fmla="*/ 13 w 1219"/>
                  <a:gd name="T37" fmla="*/ 15 h 580"/>
                  <a:gd name="T38" fmla="*/ 29 w 1219"/>
                  <a:gd name="T39" fmla="*/ 4 h 580"/>
                  <a:gd name="T40" fmla="*/ 47 w 1219"/>
                  <a:gd name="T41"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580">
                    <a:moveTo>
                      <a:pt x="47" y="0"/>
                    </a:moveTo>
                    <a:lnTo>
                      <a:pt x="1171" y="0"/>
                    </a:lnTo>
                    <a:lnTo>
                      <a:pt x="1190" y="4"/>
                    </a:lnTo>
                    <a:lnTo>
                      <a:pt x="1205" y="15"/>
                    </a:lnTo>
                    <a:lnTo>
                      <a:pt x="1215" y="29"/>
                    </a:lnTo>
                    <a:lnTo>
                      <a:pt x="1219" y="49"/>
                    </a:lnTo>
                    <a:lnTo>
                      <a:pt x="1219" y="532"/>
                    </a:lnTo>
                    <a:lnTo>
                      <a:pt x="1215" y="551"/>
                    </a:lnTo>
                    <a:lnTo>
                      <a:pt x="1205" y="566"/>
                    </a:lnTo>
                    <a:lnTo>
                      <a:pt x="1190" y="576"/>
                    </a:lnTo>
                    <a:lnTo>
                      <a:pt x="1171" y="580"/>
                    </a:lnTo>
                    <a:lnTo>
                      <a:pt x="47" y="580"/>
                    </a:lnTo>
                    <a:lnTo>
                      <a:pt x="29" y="576"/>
                    </a:lnTo>
                    <a:lnTo>
                      <a:pt x="13" y="566"/>
                    </a:lnTo>
                    <a:lnTo>
                      <a:pt x="4" y="551"/>
                    </a:lnTo>
                    <a:lnTo>
                      <a:pt x="0" y="532"/>
                    </a:lnTo>
                    <a:lnTo>
                      <a:pt x="0" y="49"/>
                    </a:lnTo>
                    <a:lnTo>
                      <a:pt x="4" y="29"/>
                    </a:lnTo>
                    <a:lnTo>
                      <a:pt x="13" y="15"/>
                    </a:lnTo>
                    <a:lnTo>
                      <a:pt x="29" y="4"/>
                    </a:lnTo>
                    <a:lnTo>
                      <a:pt x="47"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8" name="Freeform 82">
                <a:extLst>
                  <a:ext uri="{FF2B5EF4-FFF2-40B4-BE49-F238E27FC236}">
                    <a16:creationId xmlns:a16="http://schemas.microsoft.com/office/drawing/2014/main" id="{0432FF44-9DEB-462F-A70B-251D15A9AB78}"/>
                  </a:ext>
                </a:extLst>
              </p:cNvPr>
              <p:cNvSpPr>
                <a:spLocks/>
              </p:cNvSpPr>
              <p:nvPr/>
            </p:nvSpPr>
            <p:spPr bwMode="auto">
              <a:xfrm>
                <a:off x="3638" y="1733"/>
                <a:ext cx="371" cy="170"/>
              </a:xfrm>
              <a:custGeom>
                <a:avLst/>
                <a:gdLst>
                  <a:gd name="T0" fmla="*/ 49 w 371"/>
                  <a:gd name="T1" fmla="*/ 0 h 170"/>
                  <a:gd name="T2" fmla="*/ 322 w 371"/>
                  <a:gd name="T3" fmla="*/ 0 h 170"/>
                  <a:gd name="T4" fmla="*/ 342 w 371"/>
                  <a:gd name="T5" fmla="*/ 4 h 170"/>
                  <a:gd name="T6" fmla="*/ 356 w 371"/>
                  <a:gd name="T7" fmla="*/ 15 h 170"/>
                  <a:gd name="T8" fmla="*/ 367 w 371"/>
                  <a:gd name="T9" fmla="*/ 30 h 170"/>
                  <a:gd name="T10" fmla="*/ 371 w 371"/>
                  <a:gd name="T11" fmla="*/ 49 h 170"/>
                  <a:gd name="T12" fmla="*/ 371 w 371"/>
                  <a:gd name="T13" fmla="*/ 122 h 170"/>
                  <a:gd name="T14" fmla="*/ 367 w 371"/>
                  <a:gd name="T15" fmla="*/ 142 h 170"/>
                  <a:gd name="T16" fmla="*/ 356 w 371"/>
                  <a:gd name="T17" fmla="*/ 156 h 170"/>
                  <a:gd name="T18" fmla="*/ 342 w 371"/>
                  <a:gd name="T19" fmla="*/ 166 h 170"/>
                  <a:gd name="T20" fmla="*/ 322 w 371"/>
                  <a:gd name="T21" fmla="*/ 170 h 170"/>
                  <a:gd name="T22" fmla="*/ 49 w 371"/>
                  <a:gd name="T23" fmla="*/ 170 h 170"/>
                  <a:gd name="T24" fmla="*/ 29 w 371"/>
                  <a:gd name="T25" fmla="*/ 166 h 170"/>
                  <a:gd name="T26" fmla="*/ 15 w 371"/>
                  <a:gd name="T27" fmla="*/ 156 h 170"/>
                  <a:gd name="T28" fmla="*/ 4 w 371"/>
                  <a:gd name="T29" fmla="*/ 142 h 170"/>
                  <a:gd name="T30" fmla="*/ 0 w 371"/>
                  <a:gd name="T31" fmla="*/ 122 h 170"/>
                  <a:gd name="T32" fmla="*/ 0 w 371"/>
                  <a:gd name="T33" fmla="*/ 49 h 170"/>
                  <a:gd name="T34" fmla="*/ 4 w 371"/>
                  <a:gd name="T35" fmla="*/ 30 h 170"/>
                  <a:gd name="T36" fmla="*/ 15 w 371"/>
                  <a:gd name="T37" fmla="*/ 15 h 170"/>
                  <a:gd name="T38" fmla="*/ 29 w 371"/>
                  <a:gd name="T39" fmla="*/ 4 h 170"/>
                  <a:gd name="T40" fmla="*/ 49 w 371"/>
                  <a:gd name="T4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170">
                    <a:moveTo>
                      <a:pt x="49" y="0"/>
                    </a:moveTo>
                    <a:lnTo>
                      <a:pt x="322" y="0"/>
                    </a:lnTo>
                    <a:lnTo>
                      <a:pt x="342" y="4"/>
                    </a:lnTo>
                    <a:lnTo>
                      <a:pt x="356" y="15"/>
                    </a:lnTo>
                    <a:lnTo>
                      <a:pt x="367" y="30"/>
                    </a:lnTo>
                    <a:lnTo>
                      <a:pt x="371" y="49"/>
                    </a:lnTo>
                    <a:lnTo>
                      <a:pt x="371" y="122"/>
                    </a:lnTo>
                    <a:lnTo>
                      <a:pt x="367" y="142"/>
                    </a:lnTo>
                    <a:lnTo>
                      <a:pt x="356" y="156"/>
                    </a:lnTo>
                    <a:lnTo>
                      <a:pt x="342" y="166"/>
                    </a:lnTo>
                    <a:lnTo>
                      <a:pt x="322" y="170"/>
                    </a:lnTo>
                    <a:lnTo>
                      <a:pt x="49" y="170"/>
                    </a:lnTo>
                    <a:lnTo>
                      <a:pt x="29" y="166"/>
                    </a:lnTo>
                    <a:lnTo>
                      <a:pt x="15" y="156"/>
                    </a:lnTo>
                    <a:lnTo>
                      <a:pt x="4" y="142"/>
                    </a:lnTo>
                    <a:lnTo>
                      <a:pt x="0" y="122"/>
                    </a:lnTo>
                    <a:lnTo>
                      <a:pt x="0" y="49"/>
                    </a:lnTo>
                    <a:lnTo>
                      <a:pt x="4" y="30"/>
                    </a:lnTo>
                    <a:lnTo>
                      <a:pt x="15" y="15"/>
                    </a:lnTo>
                    <a:lnTo>
                      <a:pt x="29" y="4"/>
                    </a:lnTo>
                    <a:lnTo>
                      <a:pt x="49"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19" name="Freeform 83">
                <a:extLst>
                  <a:ext uri="{FF2B5EF4-FFF2-40B4-BE49-F238E27FC236}">
                    <a16:creationId xmlns:a16="http://schemas.microsoft.com/office/drawing/2014/main" id="{CEE3D917-F37F-4578-A881-C42F362DBF10}"/>
                  </a:ext>
                </a:extLst>
              </p:cNvPr>
              <p:cNvSpPr>
                <a:spLocks/>
              </p:cNvSpPr>
              <p:nvPr/>
            </p:nvSpPr>
            <p:spPr bwMode="auto">
              <a:xfrm>
                <a:off x="3667" y="1838"/>
                <a:ext cx="138" cy="41"/>
              </a:xfrm>
              <a:custGeom>
                <a:avLst/>
                <a:gdLst>
                  <a:gd name="T0" fmla="*/ 9 w 138"/>
                  <a:gd name="T1" fmla="*/ 0 h 41"/>
                  <a:gd name="T2" fmla="*/ 128 w 138"/>
                  <a:gd name="T3" fmla="*/ 0 h 41"/>
                  <a:gd name="T4" fmla="*/ 132 w 138"/>
                  <a:gd name="T5" fmla="*/ 1 h 41"/>
                  <a:gd name="T6" fmla="*/ 135 w 138"/>
                  <a:gd name="T7" fmla="*/ 4 h 41"/>
                  <a:gd name="T8" fmla="*/ 138 w 138"/>
                  <a:gd name="T9" fmla="*/ 7 h 41"/>
                  <a:gd name="T10" fmla="*/ 138 w 138"/>
                  <a:gd name="T11" fmla="*/ 10 h 41"/>
                  <a:gd name="T12" fmla="*/ 138 w 138"/>
                  <a:gd name="T13" fmla="*/ 31 h 41"/>
                  <a:gd name="T14" fmla="*/ 138 w 138"/>
                  <a:gd name="T15" fmla="*/ 35 h 41"/>
                  <a:gd name="T16" fmla="*/ 135 w 138"/>
                  <a:gd name="T17" fmla="*/ 38 h 41"/>
                  <a:gd name="T18" fmla="*/ 132 w 138"/>
                  <a:gd name="T19" fmla="*/ 41 h 41"/>
                  <a:gd name="T20" fmla="*/ 128 w 138"/>
                  <a:gd name="T21" fmla="*/ 41 h 41"/>
                  <a:gd name="T22" fmla="*/ 9 w 138"/>
                  <a:gd name="T23" fmla="*/ 41 h 41"/>
                  <a:gd name="T24" fmla="*/ 5 w 138"/>
                  <a:gd name="T25" fmla="*/ 41 h 41"/>
                  <a:gd name="T26" fmla="*/ 3 w 138"/>
                  <a:gd name="T27" fmla="*/ 38 h 41"/>
                  <a:gd name="T28" fmla="*/ 0 w 138"/>
                  <a:gd name="T29" fmla="*/ 35 h 41"/>
                  <a:gd name="T30" fmla="*/ 0 w 138"/>
                  <a:gd name="T31" fmla="*/ 31 h 41"/>
                  <a:gd name="T32" fmla="*/ 0 w 138"/>
                  <a:gd name="T33" fmla="*/ 10 h 41"/>
                  <a:gd name="T34" fmla="*/ 0 w 138"/>
                  <a:gd name="T35" fmla="*/ 7 h 41"/>
                  <a:gd name="T36" fmla="*/ 3 w 138"/>
                  <a:gd name="T37" fmla="*/ 4 h 41"/>
                  <a:gd name="T38" fmla="*/ 5 w 138"/>
                  <a:gd name="T39" fmla="*/ 1 h 41"/>
                  <a:gd name="T40" fmla="*/ 9 w 138"/>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41">
                    <a:moveTo>
                      <a:pt x="9" y="0"/>
                    </a:moveTo>
                    <a:lnTo>
                      <a:pt x="128" y="0"/>
                    </a:lnTo>
                    <a:lnTo>
                      <a:pt x="132" y="1"/>
                    </a:lnTo>
                    <a:lnTo>
                      <a:pt x="135" y="4"/>
                    </a:lnTo>
                    <a:lnTo>
                      <a:pt x="138" y="7"/>
                    </a:lnTo>
                    <a:lnTo>
                      <a:pt x="138" y="10"/>
                    </a:lnTo>
                    <a:lnTo>
                      <a:pt x="138" y="31"/>
                    </a:lnTo>
                    <a:lnTo>
                      <a:pt x="138" y="35"/>
                    </a:lnTo>
                    <a:lnTo>
                      <a:pt x="135" y="38"/>
                    </a:lnTo>
                    <a:lnTo>
                      <a:pt x="132" y="41"/>
                    </a:lnTo>
                    <a:lnTo>
                      <a:pt x="128" y="41"/>
                    </a:lnTo>
                    <a:lnTo>
                      <a:pt x="9" y="41"/>
                    </a:lnTo>
                    <a:lnTo>
                      <a:pt x="5" y="41"/>
                    </a:lnTo>
                    <a:lnTo>
                      <a:pt x="3" y="38"/>
                    </a:lnTo>
                    <a:lnTo>
                      <a:pt x="0" y="35"/>
                    </a:lnTo>
                    <a:lnTo>
                      <a:pt x="0" y="31"/>
                    </a:lnTo>
                    <a:lnTo>
                      <a:pt x="0" y="10"/>
                    </a:lnTo>
                    <a:lnTo>
                      <a:pt x="0" y="7"/>
                    </a:lnTo>
                    <a:lnTo>
                      <a:pt x="3" y="4"/>
                    </a:lnTo>
                    <a:lnTo>
                      <a:pt x="5" y="1"/>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0" name="Freeform 84">
                <a:extLst>
                  <a:ext uri="{FF2B5EF4-FFF2-40B4-BE49-F238E27FC236}">
                    <a16:creationId xmlns:a16="http://schemas.microsoft.com/office/drawing/2014/main" id="{4F4D9348-D1BF-46D7-8905-98C1DDA20F02}"/>
                  </a:ext>
                </a:extLst>
              </p:cNvPr>
              <p:cNvSpPr>
                <a:spLocks/>
              </p:cNvSpPr>
              <p:nvPr/>
            </p:nvSpPr>
            <p:spPr bwMode="auto">
              <a:xfrm>
                <a:off x="3839" y="1838"/>
                <a:ext cx="141" cy="41"/>
              </a:xfrm>
              <a:custGeom>
                <a:avLst/>
                <a:gdLst>
                  <a:gd name="T0" fmla="*/ 9 w 141"/>
                  <a:gd name="T1" fmla="*/ 0 h 41"/>
                  <a:gd name="T2" fmla="*/ 132 w 141"/>
                  <a:gd name="T3" fmla="*/ 0 h 41"/>
                  <a:gd name="T4" fmla="*/ 136 w 141"/>
                  <a:gd name="T5" fmla="*/ 1 h 41"/>
                  <a:gd name="T6" fmla="*/ 138 w 141"/>
                  <a:gd name="T7" fmla="*/ 4 h 41"/>
                  <a:gd name="T8" fmla="*/ 141 w 141"/>
                  <a:gd name="T9" fmla="*/ 7 h 41"/>
                  <a:gd name="T10" fmla="*/ 141 w 141"/>
                  <a:gd name="T11" fmla="*/ 10 h 41"/>
                  <a:gd name="T12" fmla="*/ 141 w 141"/>
                  <a:gd name="T13" fmla="*/ 31 h 41"/>
                  <a:gd name="T14" fmla="*/ 141 w 141"/>
                  <a:gd name="T15" fmla="*/ 35 h 41"/>
                  <a:gd name="T16" fmla="*/ 138 w 141"/>
                  <a:gd name="T17" fmla="*/ 38 h 41"/>
                  <a:gd name="T18" fmla="*/ 136 w 141"/>
                  <a:gd name="T19" fmla="*/ 41 h 41"/>
                  <a:gd name="T20" fmla="*/ 132 w 141"/>
                  <a:gd name="T21" fmla="*/ 41 h 41"/>
                  <a:gd name="T22" fmla="*/ 9 w 141"/>
                  <a:gd name="T23" fmla="*/ 41 h 41"/>
                  <a:gd name="T24" fmla="*/ 6 w 141"/>
                  <a:gd name="T25" fmla="*/ 41 h 41"/>
                  <a:gd name="T26" fmla="*/ 2 w 141"/>
                  <a:gd name="T27" fmla="*/ 38 h 41"/>
                  <a:gd name="T28" fmla="*/ 0 w 141"/>
                  <a:gd name="T29" fmla="*/ 35 h 41"/>
                  <a:gd name="T30" fmla="*/ 0 w 141"/>
                  <a:gd name="T31" fmla="*/ 31 h 41"/>
                  <a:gd name="T32" fmla="*/ 0 w 141"/>
                  <a:gd name="T33" fmla="*/ 10 h 41"/>
                  <a:gd name="T34" fmla="*/ 0 w 141"/>
                  <a:gd name="T35" fmla="*/ 7 h 41"/>
                  <a:gd name="T36" fmla="*/ 2 w 141"/>
                  <a:gd name="T37" fmla="*/ 4 h 41"/>
                  <a:gd name="T38" fmla="*/ 6 w 141"/>
                  <a:gd name="T39" fmla="*/ 1 h 41"/>
                  <a:gd name="T40" fmla="*/ 9 w 141"/>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41">
                    <a:moveTo>
                      <a:pt x="9" y="0"/>
                    </a:moveTo>
                    <a:lnTo>
                      <a:pt x="132" y="0"/>
                    </a:lnTo>
                    <a:lnTo>
                      <a:pt x="136" y="1"/>
                    </a:lnTo>
                    <a:lnTo>
                      <a:pt x="138" y="4"/>
                    </a:lnTo>
                    <a:lnTo>
                      <a:pt x="141" y="7"/>
                    </a:lnTo>
                    <a:lnTo>
                      <a:pt x="141" y="10"/>
                    </a:lnTo>
                    <a:lnTo>
                      <a:pt x="141" y="31"/>
                    </a:lnTo>
                    <a:lnTo>
                      <a:pt x="141" y="35"/>
                    </a:lnTo>
                    <a:lnTo>
                      <a:pt x="138" y="38"/>
                    </a:lnTo>
                    <a:lnTo>
                      <a:pt x="136" y="41"/>
                    </a:lnTo>
                    <a:lnTo>
                      <a:pt x="132" y="41"/>
                    </a:lnTo>
                    <a:lnTo>
                      <a:pt x="9" y="41"/>
                    </a:lnTo>
                    <a:lnTo>
                      <a:pt x="6" y="41"/>
                    </a:lnTo>
                    <a:lnTo>
                      <a:pt x="2" y="38"/>
                    </a:lnTo>
                    <a:lnTo>
                      <a:pt x="0" y="35"/>
                    </a:lnTo>
                    <a:lnTo>
                      <a:pt x="0" y="31"/>
                    </a:lnTo>
                    <a:lnTo>
                      <a:pt x="0" y="10"/>
                    </a:lnTo>
                    <a:lnTo>
                      <a:pt x="0" y="7"/>
                    </a:lnTo>
                    <a:lnTo>
                      <a:pt x="2" y="4"/>
                    </a:lnTo>
                    <a:lnTo>
                      <a:pt x="6" y="1"/>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1" name="Freeform 85">
                <a:extLst>
                  <a:ext uri="{FF2B5EF4-FFF2-40B4-BE49-F238E27FC236}">
                    <a16:creationId xmlns:a16="http://schemas.microsoft.com/office/drawing/2014/main" id="{A29262C5-A0FE-43BB-81F7-F8A9D32F9CF8}"/>
                  </a:ext>
                </a:extLst>
              </p:cNvPr>
              <p:cNvSpPr>
                <a:spLocks/>
              </p:cNvSpPr>
              <p:nvPr/>
            </p:nvSpPr>
            <p:spPr bwMode="auto">
              <a:xfrm>
                <a:off x="3293" y="1533"/>
                <a:ext cx="97" cy="96"/>
              </a:xfrm>
              <a:custGeom>
                <a:avLst/>
                <a:gdLst>
                  <a:gd name="T0" fmla="*/ 10 w 97"/>
                  <a:gd name="T1" fmla="*/ 0 h 96"/>
                  <a:gd name="T2" fmla="*/ 88 w 97"/>
                  <a:gd name="T3" fmla="*/ 0 h 96"/>
                  <a:gd name="T4" fmla="*/ 91 w 97"/>
                  <a:gd name="T5" fmla="*/ 0 h 96"/>
                  <a:gd name="T6" fmla="*/ 94 w 97"/>
                  <a:gd name="T7" fmla="*/ 3 h 96"/>
                  <a:gd name="T8" fmla="*/ 95 w 97"/>
                  <a:gd name="T9" fmla="*/ 5 h 96"/>
                  <a:gd name="T10" fmla="*/ 97 w 97"/>
                  <a:gd name="T11" fmla="*/ 9 h 96"/>
                  <a:gd name="T12" fmla="*/ 97 w 97"/>
                  <a:gd name="T13" fmla="*/ 86 h 96"/>
                  <a:gd name="T14" fmla="*/ 95 w 97"/>
                  <a:gd name="T15" fmla="*/ 90 h 96"/>
                  <a:gd name="T16" fmla="*/ 94 w 97"/>
                  <a:gd name="T17" fmla="*/ 93 h 96"/>
                  <a:gd name="T18" fmla="*/ 91 w 97"/>
                  <a:gd name="T19" fmla="*/ 96 h 96"/>
                  <a:gd name="T20" fmla="*/ 88 w 97"/>
                  <a:gd name="T21" fmla="*/ 96 h 96"/>
                  <a:gd name="T22" fmla="*/ 10 w 97"/>
                  <a:gd name="T23" fmla="*/ 96 h 96"/>
                  <a:gd name="T24" fmla="*/ 6 w 97"/>
                  <a:gd name="T25" fmla="*/ 96 h 96"/>
                  <a:gd name="T26" fmla="*/ 4 w 97"/>
                  <a:gd name="T27" fmla="*/ 93 h 96"/>
                  <a:gd name="T28" fmla="*/ 1 w 97"/>
                  <a:gd name="T29" fmla="*/ 90 h 96"/>
                  <a:gd name="T30" fmla="*/ 0 w 97"/>
                  <a:gd name="T31" fmla="*/ 86 h 96"/>
                  <a:gd name="T32" fmla="*/ 0 w 97"/>
                  <a:gd name="T33" fmla="*/ 9 h 96"/>
                  <a:gd name="T34" fmla="*/ 1 w 97"/>
                  <a:gd name="T35" fmla="*/ 5 h 96"/>
                  <a:gd name="T36" fmla="*/ 4 w 97"/>
                  <a:gd name="T37" fmla="*/ 3 h 96"/>
                  <a:gd name="T38" fmla="*/ 6 w 97"/>
                  <a:gd name="T39" fmla="*/ 0 h 96"/>
                  <a:gd name="T40" fmla="*/ 10 w 97"/>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6">
                    <a:moveTo>
                      <a:pt x="10" y="0"/>
                    </a:moveTo>
                    <a:lnTo>
                      <a:pt x="88" y="0"/>
                    </a:lnTo>
                    <a:lnTo>
                      <a:pt x="91" y="0"/>
                    </a:lnTo>
                    <a:lnTo>
                      <a:pt x="94" y="3"/>
                    </a:lnTo>
                    <a:lnTo>
                      <a:pt x="95" y="5"/>
                    </a:lnTo>
                    <a:lnTo>
                      <a:pt x="97" y="9"/>
                    </a:lnTo>
                    <a:lnTo>
                      <a:pt x="97" y="86"/>
                    </a:lnTo>
                    <a:lnTo>
                      <a:pt x="95" y="90"/>
                    </a:lnTo>
                    <a:lnTo>
                      <a:pt x="94" y="93"/>
                    </a:lnTo>
                    <a:lnTo>
                      <a:pt x="91" y="96"/>
                    </a:lnTo>
                    <a:lnTo>
                      <a:pt x="88" y="96"/>
                    </a:lnTo>
                    <a:lnTo>
                      <a:pt x="10" y="96"/>
                    </a:lnTo>
                    <a:lnTo>
                      <a:pt x="6" y="96"/>
                    </a:lnTo>
                    <a:lnTo>
                      <a:pt x="4" y="93"/>
                    </a:lnTo>
                    <a:lnTo>
                      <a:pt x="1" y="90"/>
                    </a:lnTo>
                    <a:lnTo>
                      <a:pt x="0" y="86"/>
                    </a:lnTo>
                    <a:lnTo>
                      <a:pt x="0" y="9"/>
                    </a:lnTo>
                    <a:lnTo>
                      <a:pt x="1" y="5"/>
                    </a:lnTo>
                    <a:lnTo>
                      <a:pt x="4" y="3"/>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2" name="Freeform 86">
                <a:extLst>
                  <a:ext uri="{FF2B5EF4-FFF2-40B4-BE49-F238E27FC236}">
                    <a16:creationId xmlns:a16="http://schemas.microsoft.com/office/drawing/2014/main" id="{25B5C331-105C-4761-83D9-866670290B2A}"/>
                  </a:ext>
                </a:extLst>
              </p:cNvPr>
              <p:cNvSpPr>
                <a:spLocks/>
              </p:cNvSpPr>
              <p:nvPr/>
            </p:nvSpPr>
            <p:spPr bwMode="auto">
              <a:xfrm>
                <a:off x="3413" y="1533"/>
                <a:ext cx="579" cy="96"/>
              </a:xfrm>
              <a:custGeom>
                <a:avLst/>
                <a:gdLst>
                  <a:gd name="T0" fmla="*/ 11 w 579"/>
                  <a:gd name="T1" fmla="*/ 0 h 96"/>
                  <a:gd name="T2" fmla="*/ 570 w 579"/>
                  <a:gd name="T3" fmla="*/ 0 h 96"/>
                  <a:gd name="T4" fmla="*/ 574 w 579"/>
                  <a:gd name="T5" fmla="*/ 0 h 96"/>
                  <a:gd name="T6" fmla="*/ 576 w 579"/>
                  <a:gd name="T7" fmla="*/ 3 h 96"/>
                  <a:gd name="T8" fmla="*/ 579 w 579"/>
                  <a:gd name="T9" fmla="*/ 5 h 96"/>
                  <a:gd name="T10" fmla="*/ 579 w 579"/>
                  <a:gd name="T11" fmla="*/ 9 h 96"/>
                  <a:gd name="T12" fmla="*/ 579 w 579"/>
                  <a:gd name="T13" fmla="*/ 86 h 96"/>
                  <a:gd name="T14" fmla="*/ 579 w 579"/>
                  <a:gd name="T15" fmla="*/ 90 h 96"/>
                  <a:gd name="T16" fmla="*/ 576 w 579"/>
                  <a:gd name="T17" fmla="*/ 93 h 96"/>
                  <a:gd name="T18" fmla="*/ 574 w 579"/>
                  <a:gd name="T19" fmla="*/ 96 h 96"/>
                  <a:gd name="T20" fmla="*/ 570 w 579"/>
                  <a:gd name="T21" fmla="*/ 96 h 96"/>
                  <a:gd name="T22" fmla="*/ 11 w 579"/>
                  <a:gd name="T23" fmla="*/ 96 h 96"/>
                  <a:gd name="T24" fmla="*/ 7 w 579"/>
                  <a:gd name="T25" fmla="*/ 96 h 96"/>
                  <a:gd name="T26" fmla="*/ 4 w 579"/>
                  <a:gd name="T27" fmla="*/ 93 h 96"/>
                  <a:gd name="T28" fmla="*/ 2 w 579"/>
                  <a:gd name="T29" fmla="*/ 90 h 96"/>
                  <a:gd name="T30" fmla="*/ 0 w 579"/>
                  <a:gd name="T31" fmla="*/ 86 h 96"/>
                  <a:gd name="T32" fmla="*/ 0 w 579"/>
                  <a:gd name="T33" fmla="*/ 9 h 96"/>
                  <a:gd name="T34" fmla="*/ 2 w 579"/>
                  <a:gd name="T35" fmla="*/ 5 h 96"/>
                  <a:gd name="T36" fmla="*/ 4 w 579"/>
                  <a:gd name="T37" fmla="*/ 3 h 96"/>
                  <a:gd name="T38" fmla="*/ 7 w 579"/>
                  <a:gd name="T39" fmla="*/ 0 h 96"/>
                  <a:gd name="T40" fmla="*/ 11 w 579"/>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9" h="96">
                    <a:moveTo>
                      <a:pt x="11" y="0"/>
                    </a:moveTo>
                    <a:lnTo>
                      <a:pt x="570" y="0"/>
                    </a:lnTo>
                    <a:lnTo>
                      <a:pt x="574" y="0"/>
                    </a:lnTo>
                    <a:lnTo>
                      <a:pt x="576" y="3"/>
                    </a:lnTo>
                    <a:lnTo>
                      <a:pt x="579" y="5"/>
                    </a:lnTo>
                    <a:lnTo>
                      <a:pt x="579" y="9"/>
                    </a:lnTo>
                    <a:lnTo>
                      <a:pt x="579" y="86"/>
                    </a:lnTo>
                    <a:lnTo>
                      <a:pt x="579" y="90"/>
                    </a:lnTo>
                    <a:lnTo>
                      <a:pt x="576" y="93"/>
                    </a:lnTo>
                    <a:lnTo>
                      <a:pt x="574" y="96"/>
                    </a:lnTo>
                    <a:lnTo>
                      <a:pt x="570" y="96"/>
                    </a:lnTo>
                    <a:lnTo>
                      <a:pt x="11" y="96"/>
                    </a:lnTo>
                    <a:lnTo>
                      <a:pt x="7" y="96"/>
                    </a:lnTo>
                    <a:lnTo>
                      <a:pt x="4" y="93"/>
                    </a:lnTo>
                    <a:lnTo>
                      <a:pt x="2" y="90"/>
                    </a:lnTo>
                    <a:lnTo>
                      <a:pt x="0" y="86"/>
                    </a:lnTo>
                    <a:lnTo>
                      <a:pt x="0" y="9"/>
                    </a:lnTo>
                    <a:lnTo>
                      <a:pt x="2" y="5"/>
                    </a:lnTo>
                    <a:lnTo>
                      <a:pt x="4" y="3"/>
                    </a:lnTo>
                    <a:lnTo>
                      <a:pt x="7" y="0"/>
                    </a:lnTo>
                    <a:lnTo>
                      <a:pt x="11"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3" name="Freeform 87">
                <a:extLst>
                  <a:ext uri="{FF2B5EF4-FFF2-40B4-BE49-F238E27FC236}">
                    <a16:creationId xmlns:a16="http://schemas.microsoft.com/office/drawing/2014/main" id="{8D60F886-963F-4F5C-84D0-BE421707C7C0}"/>
                  </a:ext>
                </a:extLst>
              </p:cNvPr>
              <p:cNvSpPr>
                <a:spLocks/>
              </p:cNvSpPr>
              <p:nvPr/>
            </p:nvSpPr>
            <p:spPr bwMode="auto">
              <a:xfrm>
                <a:off x="4017" y="1533"/>
                <a:ext cx="95" cy="96"/>
              </a:xfrm>
              <a:custGeom>
                <a:avLst/>
                <a:gdLst>
                  <a:gd name="T0" fmla="*/ 9 w 95"/>
                  <a:gd name="T1" fmla="*/ 0 h 96"/>
                  <a:gd name="T2" fmla="*/ 86 w 95"/>
                  <a:gd name="T3" fmla="*/ 0 h 96"/>
                  <a:gd name="T4" fmla="*/ 90 w 95"/>
                  <a:gd name="T5" fmla="*/ 0 h 96"/>
                  <a:gd name="T6" fmla="*/ 93 w 95"/>
                  <a:gd name="T7" fmla="*/ 3 h 96"/>
                  <a:gd name="T8" fmla="*/ 95 w 95"/>
                  <a:gd name="T9" fmla="*/ 5 h 96"/>
                  <a:gd name="T10" fmla="*/ 95 w 95"/>
                  <a:gd name="T11" fmla="*/ 9 h 96"/>
                  <a:gd name="T12" fmla="*/ 95 w 95"/>
                  <a:gd name="T13" fmla="*/ 86 h 96"/>
                  <a:gd name="T14" fmla="*/ 95 w 95"/>
                  <a:gd name="T15" fmla="*/ 90 h 96"/>
                  <a:gd name="T16" fmla="*/ 93 w 95"/>
                  <a:gd name="T17" fmla="*/ 93 h 96"/>
                  <a:gd name="T18" fmla="*/ 90 w 95"/>
                  <a:gd name="T19" fmla="*/ 96 h 96"/>
                  <a:gd name="T20" fmla="*/ 86 w 95"/>
                  <a:gd name="T21" fmla="*/ 96 h 96"/>
                  <a:gd name="T22" fmla="*/ 9 w 95"/>
                  <a:gd name="T23" fmla="*/ 96 h 96"/>
                  <a:gd name="T24" fmla="*/ 5 w 95"/>
                  <a:gd name="T25" fmla="*/ 96 h 96"/>
                  <a:gd name="T26" fmla="*/ 2 w 95"/>
                  <a:gd name="T27" fmla="*/ 93 h 96"/>
                  <a:gd name="T28" fmla="*/ 0 w 95"/>
                  <a:gd name="T29" fmla="*/ 90 h 96"/>
                  <a:gd name="T30" fmla="*/ 0 w 95"/>
                  <a:gd name="T31" fmla="*/ 86 h 96"/>
                  <a:gd name="T32" fmla="*/ 0 w 95"/>
                  <a:gd name="T33" fmla="*/ 9 h 96"/>
                  <a:gd name="T34" fmla="*/ 0 w 95"/>
                  <a:gd name="T35" fmla="*/ 5 h 96"/>
                  <a:gd name="T36" fmla="*/ 2 w 95"/>
                  <a:gd name="T37" fmla="*/ 3 h 96"/>
                  <a:gd name="T38" fmla="*/ 5 w 95"/>
                  <a:gd name="T39" fmla="*/ 0 h 96"/>
                  <a:gd name="T40" fmla="*/ 9 w 95"/>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6">
                    <a:moveTo>
                      <a:pt x="9" y="0"/>
                    </a:moveTo>
                    <a:lnTo>
                      <a:pt x="86" y="0"/>
                    </a:lnTo>
                    <a:lnTo>
                      <a:pt x="90" y="0"/>
                    </a:lnTo>
                    <a:lnTo>
                      <a:pt x="93" y="3"/>
                    </a:lnTo>
                    <a:lnTo>
                      <a:pt x="95" y="5"/>
                    </a:lnTo>
                    <a:lnTo>
                      <a:pt x="95" y="9"/>
                    </a:lnTo>
                    <a:lnTo>
                      <a:pt x="95" y="86"/>
                    </a:lnTo>
                    <a:lnTo>
                      <a:pt x="95" y="90"/>
                    </a:lnTo>
                    <a:lnTo>
                      <a:pt x="93" y="93"/>
                    </a:lnTo>
                    <a:lnTo>
                      <a:pt x="90" y="96"/>
                    </a:lnTo>
                    <a:lnTo>
                      <a:pt x="86" y="96"/>
                    </a:lnTo>
                    <a:lnTo>
                      <a:pt x="9" y="96"/>
                    </a:lnTo>
                    <a:lnTo>
                      <a:pt x="5" y="96"/>
                    </a:lnTo>
                    <a:lnTo>
                      <a:pt x="2" y="93"/>
                    </a:lnTo>
                    <a:lnTo>
                      <a:pt x="0" y="90"/>
                    </a:lnTo>
                    <a:lnTo>
                      <a:pt x="0" y="86"/>
                    </a:lnTo>
                    <a:lnTo>
                      <a:pt x="0" y="9"/>
                    </a:lnTo>
                    <a:lnTo>
                      <a:pt x="0" y="5"/>
                    </a:lnTo>
                    <a:lnTo>
                      <a:pt x="2"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4" name="Freeform 88">
                <a:extLst>
                  <a:ext uri="{FF2B5EF4-FFF2-40B4-BE49-F238E27FC236}">
                    <a16:creationId xmlns:a16="http://schemas.microsoft.com/office/drawing/2014/main" id="{576F9A77-7D3E-4974-8FBF-9481DBD74D7E}"/>
                  </a:ext>
                </a:extLst>
              </p:cNvPr>
              <p:cNvSpPr>
                <a:spLocks/>
              </p:cNvSpPr>
              <p:nvPr/>
            </p:nvSpPr>
            <p:spPr bwMode="auto">
              <a:xfrm>
                <a:off x="4137" y="1533"/>
                <a:ext cx="217" cy="96"/>
              </a:xfrm>
              <a:custGeom>
                <a:avLst/>
                <a:gdLst>
                  <a:gd name="T0" fmla="*/ 9 w 217"/>
                  <a:gd name="T1" fmla="*/ 0 h 96"/>
                  <a:gd name="T2" fmla="*/ 207 w 217"/>
                  <a:gd name="T3" fmla="*/ 0 h 96"/>
                  <a:gd name="T4" fmla="*/ 211 w 217"/>
                  <a:gd name="T5" fmla="*/ 0 h 96"/>
                  <a:gd name="T6" fmla="*/ 214 w 217"/>
                  <a:gd name="T7" fmla="*/ 3 h 96"/>
                  <a:gd name="T8" fmla="*/ 216 w 217"/>
                  <a:gd name="T9" fmla="*/ 5 h 96"/>
                  <a:gd name="T10" fmla="*/ 217 w 217"/>
                  <a:gd name="T11" fmla="*/ 9 h 96"/>
                  <a:gd name="T12" fmla="*/ 217 w 217"/>
                  <a:gd name="T13" fmla="*/ 86 h 96"/>
                  <a:gd name="T14" fmla="*/ 216 w 217"/>
                  <a:gd name="T15" fmla="*/ 90 h 96"/>
                  <a:gd name="T16" fmla="*/ 214 w 217"/>
                  <a:gd name="T17" fmla="*/ 93 h 96"/>
                  <a:gd name="T18" fmla="*/ 211 w 217"/>
                  <a:gd name="T19" fmla="*/ 96 h 96"/>
                  <a:gd name="T20" fmla="*/ 207 w 217"/>
                  <a:gd name="T21" fmla="*/ 96 h 96"/>
                  <a:gd name="T22" fmla="*/ 9 w 217"/>
                  <a:gd name="T23" fmla="*/ 96 h 96"/>
                  <a:gd name="T24" fmla="*/ 5 w 217"/>
                  <a:gd name="T25" fmla="*/ 96 h 96"/>
                  <a:gd name="T26" fmla="*/ 3 w 217"/>
                  <a:gd name="T27" fmla="*/ 93 h 96"/>
                  <a:gd name="T28" fmla="*/ 0 w 217"/>
                  <a:gd name="T29" fmla="*/ 90 h 96"/>
                  <a:gd name="T30" fmla="*/ 0 w 217"/>
                  <a:gd name="T31" fmla="*/ 86 h 96"/>
                  <a:gd name="T32" fmla="*/ 0 w 217"/>
                  <a:gd name="T33" fmla="*/ 9 h 96"/>
                  <a:gd name="T34" fmla="*/ 0 w 217"/>
                  <a:gd name="T35" fmla="*/ 5 h 96"/>
                  <a:gd name="T36" fmla="*/ 3 w 217"/>
                  <a:gd name="T37" fmla="*/ 3 h 96"/>
                  <a:gd name="T38" fmla="*/ 5 w 217"/>
                  <a:gd name="T39" fmla="*/ 0 h 96"/>
                  <a:gd name="T40" fmla="*/ 9 w 217"/>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 h="96">
                    <a:moveTo>
                      <a:pt x="9" y="0"/>
                    </a:moveTo>
                    <a:lnTo>
                      <a:pt x="207" y="0"/>
                    </a:lnTo>
                    <a:lnTo>
                      <a:pt x="211" y="0"/>
                    </a:lnTo>
                    <a:lnTo>
                      <a:pt x="214" y="3"/>
                    </a:lnTo>
                    <a:lnTo>
                      <a:pt x="216" y="5"/>
                    </a:lnTo>
                    <a:lnTo>
                      <a:pt x="217" y="9"/>
                    </a:lnTo>
                    <a:lnTo>
                      <a:pt x="217" y="86"/>
                    </a:lnTo>
                    <a:lnTo>
                      <a:pt x="216" y="90"/>
                    </a:lnTo>
                    <a:lnTo>
                      <a:pt x="214" y="93"/>
                    </a:lnTo>
                    <a:lnTo>
                      <a:pt x="211" y="96"/>
                    </a:lnTo>
                    <a:lnTo>
                      <a:pt x="207" y="96"/>
                    </a:lnTo>
                    <a:lnTo>
                      <a:pt x="9" y="96"/>
                    </a:lnTo>
                    <a:lnTo>
                      <a:pt x="5" y="96"/>
                    </a:lnTo>
                    <a:lnTo>
                      <a:pt x="3" y="93"/>
                    </a:lnTo>
                    <a:lnTo>
                      <a:pt x="0" y="90"/>
                    </a:lnTo>
                    <a:lnTo>
                      <a:pt x="0" y="86"/>
                    </a:lnTo>
                    <a:lnTo>
                      <a:pt x="0" y="9"/>
                    </a:lnTo>
                    <a:lnTo>
                      <a:pt x="0" y="5"/>
                    </a:lnTo>
                    <a:lnTo>
                      <a:pt x="3"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5" name="Freeform 89">
                <a:extLst>
                  <a:ext uri="{FF2B5EF4-FFF2-40B4-BE49-F238E27FC236}">
                    <a16:creationId xmlns:a16="http://schemas.microsoft.com/office/drawing/2014/main" id="{75913773-3E3B-411F-9A08-455E676472B2}"/>
                  </a:ext>
                </a:extLst>
              </p:cNvPr>
              <p:cNvSpPr>
                <a:spLocks/>
              </p:cNvSpPr>
              <p:nvPr/>
            </p:nvSpPr>
            <p:spPr bwMode="auto">
              <a:xfrm>
                <a:off x="3293" y="1413"/>
                <a:ext cx="97" cy="95"/>
              </a:xfrm>
              <a:custGeom>
                <a:avLst/>
                <a:gdLst>
                  <a:gd name="T0" fmla="*/ 10 w 97"/>
                  <a:gd name="T1" fmla="*/ 0 h 95"/>
                  <a:gd name="T2" fmla="*/ 88 w 97"/>
                  <a:gd name="T3" fmla="*/ 0 h 95"/>
                  <a:gd name="T4" fmla="*/ 91 w 97"/>
                  <a:gd name="T5" fmla="*/ 0 h 95"/>
                  <a:gd name="T6" fmla="*/ 94 w 97"/>
                  <a:gd name="T7" fmla="*/ 2 h 95"/>
                  <a:gd name="T8" fmla="*/ 95 w 97"/>
                  <a:gd name="T9" fmla="*/ 5 h 95"/>
                  <a:gd name="T10" fmla="*/ 97 w 97"/>
                  <a:gd name="T11" fmla="*/ 9 h 95"/>
                  <a:gd name="T12" fmla="*/ 97 w 97"/>
                  <a:gd name="T13" fmla="*/ 86 h 95"/>
                  <a:gd name="T14" fmla="*/ 95 w 97"/>
                  <a:gd name="T15" fmla="*/ 90 h 95"/>
                  <a:gd name="T16" fmla="*/ 94 w 97"/>
                  <a:gd name="T17" fmla="*/ 92 h 95"/>
                  <a:gd name="T18" fmla="*/ 91 w 97"/>
                  <a:gd name="T19" fmla="*/ 95 h 95"/>
                  <a:gd name="T20" fmla="*/ 88 w 97"/>
                  <a:gd name="T21" fmla="*/ 95 h 95"/>
                  <a:gd name="T22" fmla="*/ 10 w 97"/>
                  <a:gd name="T23" fmla="*/ 95 h 95"/>
                  <a:gd name="T24" fmla="*/ 6 w 97"/>
                  <a:gd name="T25" fmla="*/ 95 h 95"/>
                  <a:gd name="T26" fmla="*/ 4 w 97"/>
                  <a:gd name="T27" fmla="*/ 92 h 95"/>
                  <a:gd name="T28" fmla="*/ 1 w 97"/>
                  <a:gd name="T29" fmla="*/ 90 h 95"/>
                  <a:gd name="T30" fmla="*/ 0 w 97"/>
                  <a:gd name="T31" fmla="*/ 86 h 95"/>
                  <a:gd name="T32" fmla="*/ 0 w 97"/>
                  <a:gd name="T33" fmla="*/ 9 h 95"/>
                  <a:gd name="T34" fmla="*/ 1 w 97"/>
                  <a:gd name="T35" fmla="*/ 5 h 95"/>
                  <a:gd name="T36" fmla="*/ 4 w 97"/>
                  <a:gd name="T37" fmla="*/ 2 h 95"/>
                  <a:gd name="T38" fmla="*/ 6 w 97"/>
                  <a:gd name="T39" fmla="*/ 0 h 95"/>
                  <a:gd name="T40" fmla="*/ 10 w 97"/>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5">
                    <a:moveTo>
                      <a:pt x="10" y="0"/>
                    </a:moveTo>
                    <a:lnTo>
                      <a:pt x="88" y="0"/>
                    </a:lnTo>
                    <a:lnTo>
                      <a:pt x="91" y="0"/>
                    </a:lnTo>
                    <a:lnTo>
                      <a:pt x="94" y="2"/>
                    </a:lnTo>
                    <a:lnTo>
                      <a:pt x="95" y="5"/>
                    </a:lnTo>
                    <a:lnTo>
                      <a:pt x="97" y="9"/>
                    </a:lnTo>
                    <a:lnTo>
                      <a:pt x="97" y="86"/>
                    </a:lnTo>
                    <a:lnTo>
                      <a:pt x="95" y="90"/>
                    </a:lnTo>
                    <a:lnTo>
                      <a:pt x="94" y="92"/>
                    </a:lnTo>
                    <a:lnTo>
                      <a:pt x="91" y="95"/>
                    </a:lnTo>
                    <a:lnTo>
                      <a:pt x="88" y="95"/>
                    </a:lnTo>
                    <a:lnTo>
                      <a:pt x="10" y="95"/>
                    </a:lnTo>
                    <a:lnTo>
                      <a:pt x="6" y="95"/>
                    </a:lnTo>
                    <a:lnTo>
                      <a:pt x="4" y="92"/>
                    </a:lnTo>
                    <a:lnTo>
                      <a:pt x="1" y="90"/>
                    </a:lnTo>
                    <a:lnTo>
                      <a:pt x="0" y="86"/>
                    </a:lnTo>
                    <a:lnTo>
                      <a:pt x="0" y="9"/>
                    </a:lnTo>
                    <a:lnTo>
                      <a:pt x="1" y="5"/>
                    </a:lnTo>
                    <a:lnTo>
                      <a:pt x="4" y="2"/>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6" name="Freeform 90">
                <a:extLst>
                  <a:ext uri="{FF2B5EF4-FFF2-40B4-BE49-F238E27FC236}">
                    <a16:creationId xmlns:a16="http://schemas.microsoft.com/office/drawing/2014/main" id="{841BBB38-9C8D-44E8-AA3F-871DBF7CE578}"/>
                  </a:ext>
                </a:extLst>
              </p:cNvPr>
              <p:cNvSpPr>
                <a:spLocks/>
              </p:cNvSpPr>
              <p:nvPr/>
            </p:nvSpPr>
            <p:spPr bwMode="auto">
              <a:xfrm>
                <a:off x="3413" y="1413"/>
                <a:ext cx="97" cy="95"/>
              </a:xfrm>
              <a:custGeom>
                <a:avLst/>
                <a:gdLst>
                  <a:gd name="T0" fmla="*/ 11 w 97"/>
                  <a:gd name="T1" fmla="*/ 0 h 95"/>
                  <a:gd name="T2" fmla="*/ 88 w 97"/>
                  <a:gd name="T3" fmla="*/ 0 h 95"/>
                  <a:gd name="T4" fmla="*/ 92 w 97"/>
                  <a:gd name="T5" fmla="*/ 0 h 95"/>
                  <a:gd name="T6" fmla="*/ 94 w 97"/>
                  <a:gd name="T7" fmla="*/ 2 h 95"/>
                  <a:gd name="T8" fmla="*/ 97 w 97"/>
                  <a:gd name="T9" fmla="*/ 5 h 95"/>
                  <a:gd name="T10" fmla="*/ 97 w 97"/>
                  <a:gd name="T11" fmla="*/ 9 h 95"/>
                  <a:gd name="T12" fmla="*/ 97 w 97"/>
                  <a:gd name="T13" fmla="*/ 86 h 95"/>
                  <a:gd name="T14" fmla="*/ 97 w 97"/>
                  <a:gd name="T15" fmla="*/ 90 h 95"/>
                  <a:gd name="T16" fmla="*/ 94 w 97"/>
                  <a:gd name="T17" fmla="*/ 92 h 95"/>
                  <a:gd name="T18" fmla="*/ 92 w 97"/>
                  <a:gd name="T19" fmla="*/ 95 h 95"/>
                  <a:gd name="T20" fmla="*/ 88 w 97"/>
                  <a:gd name="T21" fmla="*/ 95 h 95"/>
                  <a:gd name="T22" fmla="*/ 11 w 97"/>
                  <a:gd name="T23" fmla="*/ 95 h 95"/>
                  <a:gd name="T24" fmla="*/ 7 w 97"/>
                  <a:gd name="T25" fmla="*/ 95 h 95"/>
                  <a:gd name="T26" fmla="*/ 4 w 97"/>
                  <a:gd name="T27" fmla="*/ 92 h 95"/>
                  <a:gd name="T28" fmla="*/ 2 w 97"/>
                  <a:gd name="T29" fmla="*/ 90 h 95"/>
                  <a:gd name="T30" fmla="*/ 0 w 97"/>
                  <a:gd name="T31" fmla="*/ 86 h 95"/>
                  <a:gd name="T32" fmla="*/ 0 w 97"/>
                  <a:gd name="T33" fmla="*/ 9 h 95"/>
                  <a:gd name="T34" fmla="*/ 2 w 97"/>
                  <a:gd name="T35" fmla="*/ 5 h 95"/>
                  <a:gd name="T36" fmla="*/ 4 w 97"/>
                  <a:gd name="T37" fmla="*/ 2 h 95"/>
                  <a:gd name="T38" fmla="*/ 7 w 97"/>
                  <a:gd name="T39" fmla="*/ 0 h 95"/>
                  <a:gd name="T40" fmla="*/ 11 w 97"/>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5">
                    <a:moveTo>
                      <a:pt x="11" y="0"/>
                    </a:moveTo>
                    <a:lnTo>
                      <a:pt x="88" y="0"/>
                    </a:lnTo>
                    <a:lnTo>
                      <a:pt x="92" y="0"/>
                    </a:lnTo>
                    <a:lnTo>
                      <a:pt x="94" y="2"/>
                    </a:lnTo>
                    <a:lnTo>
                      <a:pt x="97" y="5"/>
                    </a:lnTo>
                    <a:lnTo>
                      <a:pt x="97" y="9"/>
                    </a:lnTo>
                    <a:lnTo>
                      <a:pt x="97" y="86"/>
                    </a:lnTo>
                    <a:lnTo>
                      <a:pt x="97" y="90"/>
                    </a:lnTo>
                    <a:lnTo>
                      <a:pt x="94" y="92"/>
                    </a:lnTo>
                    <a:lnTo>
                      <a:pt x="92" y="95"/>
                    </a:lnTo>
                    <a:lnTo>
                      <a:pt x="88" y="95"/>
                    </a:lnTo>
                    <a:lnTo>
                      <a:pt x="11" y="95"/>
                    </a:lnTo>
                    <a:lnTo>
                      <a:pt x="7" y="95"/>
                    </a:lnTo>
                    <a:lnTo>
                      <a:pt x="4" y="92"/>
                    </a:lnTo>
                    <a:lnTo>
                      <a:pt x="2" y="90"/>
                    </a:lnTo>
                    <a:lnTo>
                      <a:pt x="0" y="86"/>
                    </a:lnTo>
                    <a:lnTo>
                      <a:pt x="0" y="9"/>
                    </a:lnTo>
                    <a:lnTo>
                      <a:pt x="2" y="5"/>
                    </a:lnTo>
                    <a:lnTo>
                      <a:pt x="4" y="2"/>
                    </a:lnTo>
                    <a:lnTo>
                      <a:pt x="7" y="0"/>
                    </a:lnTo>
                    <a:lnTo>
                      <a:pt x="11"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7" name="Freeform 91">
                <a:extLst>
                  <a:ext uri="{FF2B5EF4-FFF2-40B4-BE49-F238E27FC236}">
                    <a16:creationId xmlns:a16="http://schemas.microsoft.com/office/drawing/2014/main" id="{0D59F7DD-401D-4BA5-AC19-EF5C32A07FD4}"/>
                  </a:ext>
                </a:extLst>
              </p:cNvPr>
              <p:cNvSpPr>
                <a:spLocks/>
              </p:cNvSpPr>
              <p:nvPr/>
            </p:nvSpPr>
            <p:spPr bwMode="auto">
              <a:xfrm>
                <a:off x="3535" y="1413"/>
                <a:ext cx="96" cy="95"/>
              </a:xfrm>
              <a:custGeom>
                <a:avLst/>
                <a:gdLst>
                  <a:gd name="T0" fmla="*/ 9 w 96"/>
                  <a:gd name="T1" fmla="*/ 0 h 95"/>
                  <a:gd name="T2" fmla="*/ 86 w 96"/>
                  <a:gd name="T3" fmla="*/ 0 h 95"/>
                  <a:gd name="T4" fmla="*/ 90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2 h 95"/>
                  <a:gd name="T18" fmla="*/ 90 w 96"/>
                  <a:gd name="T19" fmla="*/ 95 h 95"/>
                  <a:gd name="T20" fmla="*/ 86 w 96"/>
                  <a:gd name="T21" fmla="*/ 95 h 95"/>
                  <a:gd name="T22" fmla="*/ 9 w 96"/>
                  <a:gd name="T23" fmla="*/ 95 h 95"/>
                  <a:gd name="T24" fmla="*/ 5 w 96"/>
                  <a:gd name="T25" fmla="*/ 95 h 95"/>
                  <a:gd name="T26" fmla="*/ 3 w 96"/>
                  <a:gd name="T27" fmla="*/ 92 h 95"/>
                  <a:gd name="T28" fmla="*/ 0 w 96"/>
                  <a:gd name="T29" fmla="*/ 90 h 95"/>
                  <a:gd name="T30" fmla="*/ 0 w 96"/>
                  <a:gd name="T31" fmla="*/ 86 h 95"/>
                  <a:gd name="T32" fmla="*/ 0 w 96"/>
                  <a:gd name="T33" fmla="*/ 9 h 95"/>
                  <a:gd name="T34" fmla="*/ 0 w 96"/>
                  <a:gd name="T35" fmla="*/ 5 h 95"/>
                  <a:gd name="T36" fmla="*/ 3 w 96"/>
                  <a:gd name="T37" fmla="*/ 2 h 95"/>
                  <a:gd name="T38" fmla="*/ 5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6" y="0"/>
                    </a:lnTo>
                    <a:lnTo>
                      <a:pt x="90" y="0"/>
                    </a:lnTo>
                    <a:lnTo>
                      <a:pt x="93" y="2"/>
                    </a:lnTo>
                    <a:lnTo>
                      <a:pt x="96" y="5"/>
                    </a:lnTo>
                    <a:lnTo>
                      <a:pt x="96" y="9"/>
                    </a:lnTo>
                    <a:lnTo>
                      <a:pt x="96" y="86"/>
                    </a:lnTo>
                    <a:lnTo>
                      <a:pt x="96" y="90"/>
                    </a:lnTo>
                    <a:lnTo>
                      <a:pt x="93" y="92"/>
                    </a:lnTo>
                    <a:lnTo>
                      <a:pt x="90" y="95"/>
                    </a:lnTo>
                    <a:lnTo>
                      <a:pt x="86" y="95"/>
                    </a:lnTo>
                    <a:lnTo>
                      <a:pt x="9" y="95"/>
                    </a:lnTo>
                    <a:lnTo>
                      <a:pt x="5" y="95"/>
                    </a:lnTo>
                    <a:lnTo>
                      <a:pt x="3" y="92"/>
                    </a:lnTo>
                    <a:lnTo>
                      <a:pt x="0" y="90"/>
                    </a:lnTo>
                    <a:lnTo>
                      <a:pt x="0" y="86"/>
                    </a:lnTo>
                    <a:lnTo>
                      <a:pt x="0" y="9"/>
                    </a:lnTo>
                    <a:lnTo>
                      <a:pt x="0" y="5"/>
                    </a:lnTo>
                    <a:lnTo>
                      <a:pt x="3"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8" name="Freeform 92">
                <a:extLst>
                  <a:ext uri="{FF2B5EF4-FFF2-40B4-BE49-F238E27FC236}">
                    <a16:creationId xmlns:a16="http://schemas.microsoft.com/office/drawing/2014/main" id="{267E79CB-4668-482F-B593-2F4897403BEF}"/>
                  </a:ext>
                </a:extLst>
              </p:cNvPr>
              <p:cNvSpPr>
                <a:spLocks/>
              </p:cNvSpPr>
              <p:nvPr/>
            </p:nvSpPr>
            <p:spPr bwMode="auto">
              <a:xfrm>
                <a:off x="3655" y="1413"/>
                <a:ext cx="96" cy="95"/>
              </a:xfrm>
              <a:custGeom>
                <a:avLst/>
                <a:gdLst>
                  <a:gd name="T0" fmla="*/ 10 w 96"/>
                  <a:gd name="T1" fmla="*/ 0 h 95"/>
                  <a:gd name="T2" fmla="*/ 87 w 96"/>
                  <a:gd name="T3" fmla="*/ 0 h 95"/>
                  <a:gd name="T4" fmla="*/ 91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2 h 95"/>
                  <a:gd name="T18" fmla="*/ 91 w 96"/>
                  <a:gd name="T19" fmla="*/ 95 h 95"/>
                  <a:gd name="T20" fmla="*/ 87 w 96"/>
                  <a:gd name="T21" fmla="*/ 95 h 95"/>
                  <a:gd name="T22" fmla="*/ 10 w 96"/>
                  <a:gd name="T23" fmla="*/ 95 h 95"/>
                  <a:gd name="T24" fmla="*/ 6 w 96"/>
                  <a:gd name="T25" fmla="*/ 95 h 95"/>
                  <a:gd name="T26" fmla="*/ 3 w 96"/>
                  <a:gd name="T27" fmla="*/ 92 h 95"/>
                  <a:gd name="T28" fmla="*/ 0 w 96"/>
                  <a:gd name="T29" fmla="*/ 90 h 95"/>
                  <a:gd name="T30" fmla="*/ 0 w 96"/>
                  <a:gd name="T31" fmla="*/ 86 h 95"/>
                  <a:gd name="T32" fmla="*/ 0 w 96"/>
                  <a:gd name="T33" fmla="*/ 9 h 95"/>
                  <a:gd name="T34" fmla="*/ 0 w 96"/>
                  <a:gd name="T35" fmla="*/ 5 h 95"/>
                  <a:gd name="T36" fmla="*/ 3 w 96"/>
                  <a:gd name="T37" fmla="*/ 2 h 95"/>
                  <a:gd name="T38" fmla="*/ 6 w 96"/>
                  <a:gd name="T39" fmla="*/ 0 h 95"/>
                  <a:gd name="T40" fmla="*/ 10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10" y="0"/>
                    </a:moveTo>
                    <a:lnTo>
                      <a:pt x="87" y="0"/>
                    </a:lnTo>
                    <a:lnTo>
                      <a:pt x="91" y="0"/>
                    </a:lnTo>
                    <a:lnTo>
                      <a:pt x="93" y="2"/>
                    </a:lnTo>
                    <a:lnTo>
                      <a:pt x="96" y="5"/>
                    </a:lnTo>
                    <a:lnTo>
                      <a:pt x="96" y="9"/>
                    </a:lnTo>
                    <a:lnTo>
                      <a:pt x="96" y="86"/>
                    </a:lnTo>
                    <a:lnTo>
                      <a:pt x="96" y="90"/>
                    </a:lnTo>
                    <a:lnTo>
                      <a:pt x="93" y="92"/>
                    </a:lnTo>
                    <a:lnTo>
                      <a:pt x="91" y="95"/>
                    </a:lnTo>
                    <a:lnTo>
                      <a:pt x="87" y="95"/>
                    </a:lnTo>
                    <a:lnTo>
                      <a:pt x="10" y="95"/>
                    </a:lnTo>
                    <a:lnTo>
                      <a:pt x="6" y="95"/>
                    </a:lnTo>
                    <a:lnTo>
                      <a:pt x="3" y="92"/>
                    </a:lnTo>
                    <a:lnTo>
                      <a:pt x="0" y="90"/>
                    </a:lnTo>
                    <a:lnTo>
                      <a:pt x="0" y="86"/>
                    </a:lnTo>
                    <a:lnTo>
                      <a:pt x="0" y="9"/>
                    </a:lnTo>
                    <a:lnTo>
                      <a:pt x="0" y="5"/>
                    </a:lnTo>
                    <a:lnTo>
                      <a:pt x="3" y="2"/>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29" name="Freeform 93">
                <a:extLst>
                  <a:ext uri="{FF2B5EF4-FFF2-40B4-BE49-F238E27FC236}">
                    <a16:creationId xmlns:a16="http://schemas.microsoft.com/office/drawing/2014/main" id="{304CCAED-B9DA-4031-A0AD-081E310F41FA}"/>
                  </a:ext>
                </a:extLst>
              </p:cNvPr>
              <p:cNvSpPr>
                <a:spLocks/>
              </p:cNvSpPr>
              <p:nvPr/>
            </p:nvSpPr>
            <p:spPr bwMode="auto">
              <a:xfrm>
                <a:off x="4017" y="1413"/>
                <a:ext cx="95" cy="95"/>
              </a:xfrm>
              <a:custGeom>
                <a:avLst/>
                <a:gdLst>
                  <a:gd name="T0" fmla="*/ 9 w 95"/>
                  <a:gd name="T1" fmla="*/ 0 h 95"/>
                  <a:gd name="T2" fmla="*/ 86 w 95"/>
                  <a:gd name="T3" fmla="*/ 0 h 95"/>
                  <a:gd name="T4" fmla="*/ 90 w 95"/>
                  <a:gd name="T5" fmla="*/ 0 h 95"/>
                  <a:gd name="T6" fmla="*/ 93 w 95"/>
                  <a:gd name="T7" fmla="*/ 2 h 95"/>
                  <a:gd name="T8" fmla="*/ 95 w 95"/>
                  <a:gd name="T9" fmla="*/ 5 h 95"/>
                  <a:gd name="T10" fmla="*/ 95 w 95"/>
                  <a:gd name="T11" fmla="*/ 9 h 95"/>
                  <a:gd name="T12" fmla="*/ 95 w 95"/>
                  <a:gd name="T13" fmla="*/ 86 h 95"/>
                  <a:gd name="T14" fmla="*/ 95 w 95"/>
                  <a:gd name="T15" fmla="*/ 90 h 95"/>
                  <a:gd name="T16" fmla="*/ 93 w 95"/>
                  <a:gd name="T17" fmla="*/ 92 h 95"/>
                  <a:gd name="T18" fmla="*/ 90 w 95"/>
                  <a:gd name="T19" fmla="*/ 95 h 95"/>
                  <a:gd name="T20" fmla="*/ 86 w 95"/>
                  <a:gd name="T21" fmla="*/ 95 h 95"/>
                  <a:gd name="T22" fmla="*/ 9 w 95"/>
                  <a:gd name="T23" fmla="*/ 95 h 95"/>
                  <a:gd name="T24" fmla="*/ 5 w 95"/>
                  <a:gd name="T25" fmla="*/ 95 h 95"/>
                  <a:gd name="T26" fmla="*/ 2 w 95"/>
                  <a:gd name="T27" fmla="*/ 92 h 95"/>
                  <a:gd name="T28" fmla="*/ 0 w 95"/>
                  <a:gd name="T29" fmla="*/ 90 h 95"/>
                  <a:gd name="T30" fmla="*/ 0 w 95"/>
                  <a:gd name="T31" fmla="*/ 86 h 95"/>
                  <a:gd name="T32" fmla="*/ 0 w 95"/>
                  <a:gd name="T33" fmla="*/ 9 h 95"/>
                  <a:gd name="T34" fmla="*/ 0 w 95"/>
                  <a:gd name="T35" fmla="*/ 5 h 95"/>
                  <a:gd name="T36" fmla="*/ 2 w 95"/>
                  <a:gd name="T37" fmla="*/ 2 h 95"/>
                  <a:gd name="T38" fmla="*/ 5 w 95"/>
                  <a:gd name="T39" fmla="*/ 0 h 95"/>
                  <a:gd name="T40" fmla="*/ 9 w 95"/>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5">
                    <a:moveTo>
                      <a:pt x="9" y="0"/>
                    </a:moveTo>
                    <a:lnTo>
                      <a:pt x="86" y="0"/>
                    </a:lnTo>
                    <a:lnTo>
                      <a:pt x="90" y="0"/>
                    </a:lnTo>
                    <a:lnTo>
                      <a:pt x="93" y="2"/>
                    </a:lnTo>
                    <a:lnTo>
                      <a:pt x="95" y="5"/>
                    </a:lnTo>
                    <a:lnTo>
                      <a:pt x="95" y="9"/>
                    </a:lnTo>
                    <a:lnTo>
                      <a:pt x="95" y="86"/>
                    </a:lnTo>
                    <a:lnTo>
                      <a:pt x="95" y="90"/>
                    </a:lnTo>
                    <a:lnTo>
                      <a:pt x="93" y="92"/>
                    </a:lnTo>
                    <a:lnTo>
                      <a:pt x="90" y="95"/>
                    </a:lnTo>
                    <a:lnTo>
                      <a:pt x="86" y="95"/>
                    </a:lnTo>
                    <a:lnTo>
                      <a:pt x="9" y="95"/>
                    </a:lnTo>
                    <a:lnTo>
                      <a:pt x="5" y="95"/>
                    </a:lnTo>
                    <a:lnTo>
                      <a:pt x="2" y="92"/>
                    </a:lnTo>
                    <a:lnTo>
                      <a:pt x="0" y="90"/>
                    </a:lnTo>
                    <a:lnTo>
                      <a:pt x="0" y="86"/>
                    </a:lnTo>
                    <a:lnTo>
                      <a:pt x="0" y="9"/>
                    </a:lnTo>
                    <a:lnTo>
                      <a:pt x="0" y="5"/>
                    </a:lnTo>
                    <a:lnTo>
                      <a:pt x="2"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0" name="Freeform 94">
                <a:extLst>
                  <a:ext uri="{FF2B5EF4-FFF2-40B4-BE49-F238E27FC236}">
                    <a16:creationId xmlns:a16="http://schemas.microsoft.com/office/drawing/2014/main" id="{C8602C35-D3AE-423B-AA25-D7987ABDEC1E}"/>
                  </a:ext>
                </a:extLst>
              </p:cNvPr>
              <p:cNvSpPr>
                <a:spLocks/>
              </p:cNvSpPr>
              <p:nvPr/>
            </p:nvSpPr>
            <p:spPr bwMode="auto">
              <a:xfrm>
                <a:off x="4137" y="1413"/>
                <a:ext cx="96" cy="95"/>
              </a:xfrm>
              <a:custGeom>
                <a:avLst/>
                <a:gdLst>
                  <a:gd name="T0" fmla="*/ 9 w 96"/>
                  <a:gd name="T1" fmla="*/ 0 h 95"/>
                  <a:gd name="T2" fmla="*/ 87 w 96"/>
                  <a:gd name="T3" fmla="*/ 0 h 95"/>
                  <a:gd name="T4" fmla="*/ 90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2 h 95"/>
                  <a:gd name="T18" fmla="*/ 90 w 96"/>
                  <a:gd name="T19" fmla="*/ 95 h 95"/>
                  <a:gd name="T20" fmla="*/ 87 w 96"/>
                  <a:gd name="T21" fmla="*/ 95 h 95"/>
                  <a:gd name="T22" fmla="*/ 9 w 96"/>
                  <a:gd name="T23" fmla="*/ 95 h 95"/>
                  <a:gd name="T24" fmla="*/ 5 w 96"/>
                  <a:gd name="T25" fmla="*/ 95 h 95"/>
                  <a:gd name="T26" fmla="*/ 3 w 96"/>
                  <a:gd name="T27" fmla="*/ 92 h 95"/>
                  <a:gd name="T28" fmla="*/ 0 w 96"/>
                  <a:gd name="T29" fmla="*/ 90 h 95"/>
                  <a:gd name="T30" fmla="*/ 0 w 96"/>
                  <a:gd name="T31" fmla="*/ 86 h 95"/>
                  <a:gd name="T32" fmla="*/ 0 w 96"/>
                  <a:gd name="T33" fmla="*/ 9 h 95"/>
                  <a:gd name="T34" fmla="*/ 0 w 96"/>
                  <a:gd name="T35" fmla="*/ 5 h 95"/>
                  <a:gd name="T36" fmla="*/ 3 w 96"/>
                  <a:gd name="T37" fmla="*/ 2 h 95"/>
                  <a:gd name="T38" fmla="*/ 5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7" y="0"/>
                    </a:lnTo>
                    <a:lnTo>
                      <a:pt x="90" y="0"/>
                    </a:lnTo>
                    <a:lnTo>
                      <a:pt x="93" y="2"/>
                    </a:lnTo>
                    <a:lnTo>
                      <a:pt x="96" y="5"/>
                    </a:lnTo>
                    <a:lnTo>
                      <a:pt x="96" y="9"/>
                    </a:lnTo>
                    <a:lnTo>
                      <a:pt x="96" y="86"/>
                    </a:lnTo>
                    <a:lnTo>
                      <a:pt x="96" y="90"/>
                    </a:lnTo>
                    <a:lnTo>
                      <a:pt x="93" y="92"/>
                    </a:lnTo>
                    <a:lnTo>
                      <a:pt x="90" y="95"/>
                    </a:lnTo>
                    <a:lnTo>
                      <a:pt x="87" y="95"/>
                    </a:lnTo>
                    <a:lnTo>
                      <a:pt x="9" y="95"/>
                    </a:lnTo>
                    <a:lnTo>
                      <a:pt x="5" y="95"/>
                    </a:lnTo>
                    <a:lnTo>
                      <a:pt x="3" y="92"/>
                    </a:lnTo>
                    <a:lnTo>
                      <a:pt x="0" y="90"/>
                    </a:lnTo>
                    <a:lnTo>
                      <a:pt x="0" y="86"/>
                    </a:lnTo>
                    <a:lnTo>
                      <a:pt x="0" y="9"/>
                    </a:lnTo>
                    <a:lnTo>
                      <a:pt x="0" y="5"/>
                    </a:lnTo>
                    <a:lnTo>
                      <a:pt x="3"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1" name="Freeform 95">
                <a:extLst>
                  <a:ext uri="{FF2B5EF4-FFF2-40B4-BE49-F238E27FC236}">
                    <a16:creationId xmlns:a16="http://schemas.microsoft.com/office/drawing/2014/main" id="{C17A8DCC-32DC-4D1A-8A29-CAC372920BCD}"/>
                  </a:ext>
                </a:extLst>
              </p:cNvPr>
              <p:cNvSpPr>
                <a:spLocks/>
              </p:cNvSpPr>
              <p:nvPr/>
            </p:nvSpPr>
            <p:spPr bwMode="auto">
              <a:xfrm>
                <a:off x="4258" y="1413"/>
                <a:ext cx="96" cy="95"/>
              </a:xfrm>
              <a:custGeom>
                <a:avLst/>
                <a:gdLst>
                  <a:gd name="T0" fmla="*/ 9 w 96"/>
                  <a:gd name="T1" fmla="*/ 0 h 95"/>
                  <a:gd name="T2" fmla="*/ 86 w 96"/>
                  <a:gd name="T3" fmla="*/ 0 h 95"/>
                  <a:gd name="T4" fmla="*/ 90 w 96"/>
                  <a:gd name="T5" fmla="*/ 0 h 95"/>
                  <a:gd name="T6" fmla="*/ 93 w 96"/>
                  <a:gd name="T7" fmla="*/ 2 h 95"/>
                  <a:gd name="T8" fmla="*/ 95 w 96"/>
                  <a:gd name="T9" fmla="*/ 5 h 95"/>
                  <a:gd name="T10" fmla="*/ 96 w 96"/>
                  <a:gd name="T11" fmla="*/ 9 h 95"/>
                  <a:gd name="T12" fmla="*/ 96 w 96"/>
                  <a:gd name="T13" fmla="*/ 86 h 95"/>
                  <a:gd name="T14" fmla="*/ 95 w 96"/>
                  <a:gd name="T15" fmla="*/ 90 h 95"/>
                  <a:gd name="T16" fmla="*/ 93 w 96"/>
                  <a:gd name="T17" fmla="*/ 92 h 95"/>
                  <a:gd name="T18" fmla="*/ 90 w 96"/>
                  <a:gd name="T19" fmla="*/ 95 h 95"/>
                  <a:gd name="T20" fmla="*/ 86 w 96"/>
                  <a:gd name="T21" fmla="*/ 95 h 95"/>
                  <a:gd name="T22" fmla="*/ 9 w 96"/>
                  <a:gd name="T23" fmla="*/ 95 h 95"/>
                  <a:gd name="T24" fmla="*/ 5 w 96"/>
                  <a:gd name="T25" fmla="*/ 95 h 95"/>
                  <a:gd name="T26" fmla="*/ 2 w 96"/>
                  <a:gd name="T27" fmla="*/ 92 h 95"/>
                  <a:gd name="T28" fmla="*/ 0 w 96"/>
                  <a:gd name="T29" fmla="*/ 90 h 95"/>
                  <a:gd name="T30" fmla="*/ 0 w 96"/>
                  <a:gd name="T31" fmla="*/ 86 h 95"/>
                  <a:gd name="T32" fmla="*/ 0 w 96"/>
                  <a:gd name="T33" fmla="*/ 9 h 95"/>
                  <a:gd name="T34" fmla="*/ 0 w 96"/>
                  <a:gd name="T35" fmla="*/ 5 h 95"/>
                  <a:gd name="T36" fmla="*/ 2 w 96"/>
                  <a:gd name="T37" fmla="*/ 2 h 95"/>
                  <a:gd name="T38" fmla="*/ 5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6" y="0"/>
                    </a:lnTo>
                    <a:lnTo>
                      <a:pt x="90" y="0"/>
                    </a:lnTo>
                    <a:lnTo>
                      <a:pt x="93" y="2"/>
                    </a:lnTo>
                    <a:lnTo>
                      <a:pt x="95" y="5"/>
                    </a:lnTo>
                    <a:lnTo>
                      <a:pt x="96" y="9"/>
                    </a:lnTo>
                    <a:lnTo>
                      <a:pt x="96" y="86"/>
                    </a:lnTo>
                    <a:lnTo>
                      <a:pt x="95" y="90"/>
                    </a:lnTo>
                    <a:lnTo>
                      <a:pt x="93" y="92"/>
                    </a:lnTo>
                    <a:lnTo>
                      <a:pt x="90" y="95"/>
                    </a:lnTo>
                    <a:lnTo>
                      <a:pt x="86" y="95"/>
                    </a:lnTo>
                    <a:lnTo>
                      <a:pt x="9" y="95"/>
                    </a:lnTo>
                    <a:lnTo>
                      <a:pt x="5" y="95"/>
                    </a:lnTo>
                    <a:lnTo>
                      <a:pt x="2" y="92"/>
                    </a:lnTo>
                    <a:lnTo>
                      <a:pt x="0" y="90"/>
                    </a:lnTo>
                    <a:lnTo>
                      <a:pt x="0" y="86"/>
                    </a:lnTo>
                    <a:lnTo>
                      <a:pt x="0" y="9"/>
                    </a:lnTo>
                    <a:lnTo>
                      <a:pt x="0" y="5"/>
                    </a:lnTo>
                    <a:lnTo>
                      <a:pt x="2"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2" name="Freeform 96">
                <a:extLst>
                  <a:ext uri="{FF2B5EF4-FFF2-40B4-BE49-F238E27FC236}">
                    <a16:creationId xmlns:a16="http://schemas.microsoft.com/office/drawing/2014/main" id="{422BCE1F-DF0C-4F44-9DFF-437895799541}"/>
                  </a:ext>
                </a:extLst>
              </p:cNvPr>
              <p:cNvSpPr>
                <a:spLocks/>
              </p:cNvSpPr>
              <p:nvPr/>
            </p:nvSpPr>
            <p:spPr bwMode="auto">
              <a:xfrm>
                <a:off x="3293" y="1292"/>
                <a:ext cx="97" cy="96"/>
              </a:xfrm>
              <a:custGeom>
                <a:avLst/>
                <a:gdLst>
                  <a:gd name="T0" fmla="*/ 10 w 97"/>
                  <a:gd name="T1" fmla="*/ 0 h 96"/>
                  <a:gd name="T2" fmla="*/ 88 w 97"/>
                  <a:gd name="T3" fmla="*/ 0 h 96"/>
                  <a:gd name="T4" fmla="*/ 91 w 97"/>
                  <a:gd name="T5" fmla="*/ 0 h 96"/>
                  <a:gd name="T6" fmla="*/ 94 w 97"/>
                  <a:gd name="T7" fmla="*/ 3 h 96"/>
                  <a:gd name="T8" fmla="*/ 95 w 97"/>
                  <a:gd name="T9" fmla="*/ 5 h 96"/>
                  <a:gd name="T10" fmla="*/ 97 w 97"/>
                  <a:gd name="T11" fmla="*/ 9 h 96"/>
                  <a:gd name="T12" fmla="*/ 97 w 97"/>
                  <a:gd name="T13" fmla="*/ 86 h 96"/>
                  <a:gd name="T14" fmla="*/ 95 w 97"/>
                  <a:gd name="T15" fmla="*/ 90 h 96"/>
                  <a:gd name="T16" fmla="*/ 94 w 97"/>
                  <a:gd name="T17" fmla="*/ 93 h 96"/>
                  <a:gd name="T18" fmla="*/ 91 w 97"/>
                  <a:gd name="T19" fmla="*/ 96 h 96"/>
                  <a:gd name="T20" fmla="*/ 88 w 97"/>
                  <a:gd name="T21" fmla="*/ 96 h 96"/>
                  <a:gd name="T22" fmla="*/ 10 w 97"/>
                  <a:gd name="T23" fmla="*/ 96 h 96"/>
                  <a:gd name="T24" fmla="*/ 6 w 97"/>
                  <a:gd name="T25" fmla="*/ 96 h 96"/>
                  <a:gd name="T26" fmla="*/ 4 w 97"/>
                  <a:gd name="T27" fmla="*/ 93 h 96"/>
                  <a:gd name="T28" fmla="*/ 1 w 97"/>
                  <a:gd name="T29" fmla="*/ 90 h 96"/>
                  <a:gd name="T30" fmla="*/ 0 w 97"/>
                  <a:gd name="T31" fmla="*/ 86 h 96"/>
                  <a:gd name="T32" fmla="*/ 0 w 97"/>
                  <a:gd name="T33" fmla="*/ 9 h 96"/>
                  <a:gd name="T34" fmla="*/ 1 w 97"/>
                  <a:gd name="T35" fmla="*/ 5 h 96"/>
                  <a:gd name="T36" fmla="*/ 4 w 97"/>
                  <a:gd name="T37" fmla="*/ 3 h 96"/>
                  <a:gd name="T38" fmla="*/ 6 w 97"/>
                  <a:gd name="T39" fmla="*/ 0 h 96"/>
                  <a:gd name="T40" fmla="*/ 10 w 97"/>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6">
                    <a:moveTo>
                      <a:pt x="10" y="0"/>
                    </a:moveTo>
                    <a:lnTo>
                      <a:pt x="88" y="0"/>
                    </a:lnTo>
                    <a:lnTo>
                      <a:pt x="91" y="0"/>
                    </a:lnTo>
                    <a:lnTo>
                      <a:pt x="94" y="3"/>
                    </a:lnTo>
                    <a:lnTo>
                      <a:pt x="95" y="5"/>
                    </a:lnTo>
                    <a:lnTo>
                      <a:pt x="97" y="9"/>
                    </a:lnTo>
                    <a:lnTo>
                      <a:pt x="97" y="86"/>
                    </a:lnTo>
                    <a:lnTo>
                      <a:pt x="95" y="90"/>
                    </a:lnTo>
                    <a:lnTo>
                      <a:pt x="94" y="93"/>
                    </a:lnTo>
                    <a:lnTo>
                      <a:pt x="91" y="96"/>
                    </a:lnTo>
                    <a:lnTo>
                      <a:pt x="88" y="96"/>
                    </a:lnTo>
                    <a:lnTo>
                      <a:pt x="10" y="96"/>
                    </a:lnTo>
                    <a:lnTo>
                      <a:pt x="6" y="96"/>
                    </a:lnTo>
                    <a:lnTo>
                      <a:pt x="4" y="93"/>
                    </a:lnTo>
                    <a:lnTo>
                      <a:pt x="1" y="90"/>
                    </a:lnTo>
                    <a:lnTo>
                      <a:pt x="0" y="86"/>
                    </a:lnTo>
                    <a:lnTo>
                      <a:pt x="0" y="9"/>
                    </a:lnTo>
                    <a:lnTo>
                      <a:pt x="1" y="5"/>
                    </a:lnTo>
                    <a:lnTo>
                      <a:pt x="4" y="3"/>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3" name="Freeform 97">
                <a:extLst>
                  <a:ext uri="{FF2B5EF4-FFF2-40B4-BE49-F238E27FC236}">
                    <a16:creationId xmlns:a16="http://schemas.microsoft.com/office/drawing/2014/main" id="{E9422414-47D9-4717-8A56-3E626889CF73}"/>
                  </a:ext>
                </a:extLst>
              </p:cNvPr>
              <p:cNvSpPr>
                <a:spLocks/>
              </p:cNvSpPr>
              <p:nvPr/>
            </p:nvSpPr>
            <p:spPr bwMode="auto">
              <a:xfrm>
                <a:off x="3413" y="1292"/>
                <a:ext cx="97" cy="96"/>
              </a:xfrm>
              <a:custGeom>
                <a:avLst/>
                <a:gdLst>
                  <a:gd name="T0" fmla="*/ 11 w 97"/>
                  <a:gd name="T1" fmla="*/ 0 h 96"/>
                  <a:gd name="T2" fmla="*/ 88 w 97"/>
                  <a:gd name="T3" fmla="*/ 0 h 96"/>
                  <a:gd name="T4" fmla="*/ 92 w 97"/>
                  <a:gd name="T5" fmla="*/ 0 h 96"/>
                  <a:gd name="T6" fmla="*/ 94 w 97"/>
                  <a:gd name="T7" fmla="*/ 3 h 96"/>
                  <a:gd name="T8" fmla="*/ 97 w 97"/>
                  <a:gd name="T9" fmla="*/ 5 h 96"/>
                  <a:gd name="T10" fmla="*/ 97 w 97"/>
                  <a:gd name="T11" fmla="*/ 9 h 96"/>
                  <a:gd name="T12" fmla="*/ 97 w 97"/>
                  <a:gd name="T13" fmla="*/ 86 h 96"/>
                  <a:gd name="T14" fmla="*/ 97 w 97"/>
                  <a:gd name="T15" fmla="*/ 90 h 96"/>
                  <a:gd name="T16" fmla="*/ 94 w 97"/>
                  <a:gd name="T17" fmla="*/ 93 h 96"/>
                  <a:gd name="T18" fmla="*/ 92 w 97"/>
                  <a:gd name="T19" fmla="*/ 96 h 96"/>
                  <a:gd name="T20" fmla="*/ 88 w 97"/>
                  <a:gd name="T21" fmla="*/ 96 h 96"/>
                  <a:gd name="T22" fmla="*/ 11 w 97"/>
                  <a:gd name="T23" fmla="*/ 96 h 96"/>
                  <a:gd name="T24" fmla="*/ 7 w 97"/>
                  <a:gd name="T25" fmla="*/ 96 h 96"/>
                  <a:gd name="T26" fmla="*/ 4 w 97"/>
                  <a:gd name="T27" fmla="*/ 93 h 96"/>
                  <a:gd name="T28" fmla="*/ 2 w 97"/>
                  <a:gd name="T29" fmla="*/ 90 h 96"/>
                  <a:gd name="T30" fmla="*/ 0 w 97"/>
                  <a:gd name="T31" fmla="*/ 86 h 96"/>
                  <a:gd name="T32" fmla="*/ 0 w 97"/>
                  <a:gd name="T33" fmla="*/ 9 h 96"/>
                  <a:gd name="T34" fmla="*/ 2 w 97"/>
                  <a:gd name="T35" fmla="*/ 5 h 96"/>
                  <a:gd name="T36" fmla="*/ 4 w 97"/>
                  <a:gd name="T37" fmla="*/ 3 h 96"/>
                  <a:gd name="T38" fmla="*/ 7 w 97"/>
                  <a:gd name="T39" fmla="*/ 0 h 96"/>
                  <a:gd name="T40" fmla="*/ 11 w 97"/>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6">
                    <a:moveTo>
                      <a:pt x="11" y="0"/>
                    </a:moveTo>
                    <a:lnTo>
                      <a:pt x="88" y="0"/>
                    </a:lnTo>
                    <a:lnTo>
                      <a:pt x="92" y="0"/>
                    </a:lnTo>
                    <a:lnTo>
                      <a:pt x="94" y="3"/>
                    </a:lnTo>
                    <a:lnTo>
                      <a:pt x="97" y="5"/>
                    </a:lnTo>
                    <a:lnTo>
                      <a:pt x="97" y="9"/>
                    </a:lnTo>
                    <a:lnTo>
                      <a:pt x="97" y="86"/>
                    </a:lnTo>
                    <a:lnTo>
                      <a:pt x="97" y="90"/>
                    </a:lnTo>
                    <a:lnTo>
                      <a:pt x="94" y="93"/>
                    </a:lnTo>
                    <a:lnTo>
                      <a:pt x="92" y="96"/>
                    </a:lnTo>
                    <a:lnTo>
                      <a:pt x="88" y="96"/>
                    </a:lnTo>
                    <a:lnTo>
                      <a:pt x="11" y="96"/>
                    </a:lnTo>
                    <a:lnTo>
                      <a:pt x="7" y="96"/>
                    </a:lnTo>
                    <a:lnTo>
                      <a:pt x="4" y="93"/>
                    </a:lnTo>
                    <a:lnTo>
                      <a:pt x="2" y="90"/>
                    </a:lnTo>
                    <a:lnTo>
                      <a:pt x="0" y="86"/>
                    </a:lnTo>
                    <a:lnTo>
                      <a:pt x="0" y="9"/>
                    </a:lnTo>
                    <a:lnTo>
                      <a:pt x="2" y="5"/>
                    </a:lnTo>
                    <a:lnTo>
                      <a:pt x="4" y="3"/>
                    </a:lnTo>
                    <a:lnTo>
                      <a:pt x="7" y="0"/>
                    </a:lnTo>
                    <a:lnTo>
                      <a:pt x="11"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4" name="Freeform 98">
                <a:extLst>
                  <a:ext uri="{FF2B5EF4-FFF2-40B4-BE49-F238E27FC236}">
                    <a16:creationId xmlns:a16="http://schemas.microsoft.com/office/drawing/2014/main" id="{EF8A15F0-8836-4DD5-930D-5C55B7B9AD66}"/>
                  </a:ext>
                </a:extLst>
              </p:cNvPr>
              <p:cNvSpPr>
                <a:spLocks/>
              </p:cNvSpPr>
              <p:nvPr/>
            </p:nvSpPr>
            <p:spPr bwMode="auto">
              <a:xfrm>
                <a:off x="3535" y="1292"/>
                <a:ext cx="96" cy="96"/>
              </a:xfrm>
              <a:custGeom>
                <a:avLst/>
                <a:gdLst>
                  <a:gd name="T0" fmla="*/ 9 w 96"/>
                  <a:gd name="T1" fmla="*/ 0 h 96"/>
                  <a:gd name="T2" fmla="*/ 86 w 96"/>
                  <a:gd name="T3" fmla="*/ 0 h 96"/>
                  <a:gd name="T4" fmla="*/ 90 w 96"/>
                  <a:gd name="T5" fmla="*/ 0 h 96"/>
                  <a:gd name="T6" fmla="*/ 93 w 96"/>
                  <a:gd name="T7" fmla="*/ 3 h 96"/>
                  <a:gd name="T8" fmla="*/ 96 w 96"/>
                  <a:gd name="T9" fmla="*/ 5 h 96"/>
                  <a:gd name="T10" fmla="*/ 96 w 96"/>
                  <a:gd name="T11" fmla="*/ 9 h 96"/>
                  <a:gd name="T12" fmla="*/ 96 w 96"/>
                  <a:gd name="T13" fmla="*/ 86 h 96"/>
                  <a:gd name="T14" fmla="*/ 96 w 96"/>
                  <a:gd name="T15" fmla="*/ 90 h 96"/>
                  <a:gd name="T16" fmla="*/ 93 w 96"/>
                  <a:gd name="T17" fmla="*/ 93 h 96"/>
                  <a:gd name="T18" fmla="*/ 90 w 96"/>
                  <a:gd name="T19" fmla="*/ 96 h 96"/>
                  <a:gd name="T20" fmla="*/ 86 w 96"/>
                  <a:gd name="T21" fmla="*/ 96 h 96"/>
                  <a:gd name="T22" fmla="*/ 9 w 96"/>
                  <a:gd name="T23" fmla="*/ 96 h 96"/>
                  <a:gd name="T24" fmla="*/ 5 w 96"/>
                  <a:gd name="T25" fmla="*/ 96 h 96"/>
                  <a:gd name="T26" fmla="*/ 3 w 96"/>
                  <a:gd name="T27" fmla="*/ 93 h 96"/>
                  <a:gd name="T28" fmla="*/ 0 w 96"/>
                  <a:gd name="T29" fmla="*/ 90 h 96"/>
                  <a:gd name="T30" fmla="*/ 0 w 96"/>
                  <a:gd name="T31" fmla="*/ 86 h 96"/>
                  <a:gd name="T32" fmla="*/ 0 w 96"/>
                  <a:gd name="T33" fmla="*/ 9 h 96"/>
                  <a:gd name="T34" fmla="*/ 0 w 96"/>
                  <a:gd name="T35" fmla="*/ 5 h 96"/>
                  <a:gd name="T36" fmla="*/ 3 w 96"/>
                  <a:gd name="T37" fmla="*/ 3 h 96"/>
                  <a:gd name="T38" fmla="*/ 5 w 96"/>
                  <a:gd name="T39" fmla="*/ 0 h 96"/>
                  <a:gd name="T40" fmla="*/ 9 w 96"/>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 y="0"/>
                    </a:moveTo>
                    <a:lnTo>
                      <a:pt x="86" y="0"/>
                    </a:lnTo>
                    <a:lnTo>
                      <a:pt x="90" y="0"/>
                    </a:lnTo>
                    <a:lnTo>
                      <a:pt x="93" y="3"/>
                    </a:lnTo>
                    <a:lnTo>
                      <a:pt x="96" y="5"/>
                    </a:lnTo>
                    <a:lnTo>
                      <a:pt x="96" y="9"/>
                    </a:lnTo>
                    <a:lnTo>
                      <a:pt x="96" y="86"/>
                    </a:lnTo>
                    <a:lnTo>
                      <a:pt x="96" y="90"/>
                    </a:lnTo>
                    <a:lnTo>
                      <a:pt x="93" y="93"/>
                    </a:lnTo>
                    <a:lnTo>
                      <a:pt x="90" y="96"/>
                    </a:lnTo>
                    <a:lnTo>
                      <a:pt x="86" y="96"/>
                    </a:lnTo>
                    <a:lnTo>
                      <a:pt x="9" y="96"/>
                    </a:lnTo>
                    <a:lnTo>
                      <a:pt x="5" y="96"/>
                    </a:lnTo>
                    <a:lnTo>
                      <a:pt x="3" y="93"/>
                    </a:lnTo>
                    <a:lnTo>
                      <a:pt x="0" y="90"/>
                    </a:lnTo>
                    <a:lnTo>
                      <a:pt x="0" y="86"/>
                    </a:lnTo>
                    <a:lnTo>
                      <a:pt x="0" y="9"/>
                    </a:lnTo>
                    <a:lnTo>
                      <a:pt x="0" y="5"/>
                    </a:lnTo>
                    <a:lnTo>
                      <a:pt x="3"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5" name="Freeform 99">
                <a:extLst>
                  <a:ext uri="{FF2B5EF4-FFF2-40B4-BE49-F238E27FC236}">
                    <a16:creationId xmlns:a16="http://schemas.microsoft.com/office/drawing/2014/main" id="{A60EDD8C-4A75-4EB6-BBC5-9D7B1569D170}"/>
                  </a:ext>
                </a:extLst>
              </p:cNvPr>
              <p:cNvSpPr>
                <a:spLocks/>
              </p:cNvSpPr>
              <p:nvPr/>
            </p:nvSpPr>
            <p:spPr bwMode="auto">
              <a:xfrm>
                <a:off x="3655" y="1292"/>
                <a:ext cx="96" cy="96"/>
              </a:xfrm>
              <a:custGeom>
                <a:avLst/>
                <a:gdLst>
                  <a:gd name="T0" fmla="*/ 10 w 96"/>
                  <a:gd name="T1" fmla="*/ 0 h 96"/>
                  <a:gd name="T2" fmla="*/ 87 w 96"/>
                  <a:gd name="T3" fmla="*/ 0 h 96"/>
                  <a:gd name="T4" fmla="*/ 91 w 96"/>
                  <a:gd name="T5" fmla="*/ 0 h 96"/>
                  <a:gd name="T6" fmla="*/ 93 w 96"/>
                  <a:gd name="T7" fmla="*/ 3 h 96"/>
                  <a:gd name="T8" fmla="*/ 96 w 96"/>
                  <a:gd name="T9" fmla="*/ 5 h 96"/>
                  <a:gd name="T10" fmla="*/ 96 w 96"/>
                  <a:gd name="T11" fmla="*/ 9 h 96"/>
                  <a:gd name="T12" fmla="*/ 96 w 96"/>
                  <a:gd name="T13" fmla="*/ 86 h 96"/>
                  <a:gd name="T14" fmla="*/ 96 w 96"/>
                  <a:gd name="T15" fmla="*/ 90 h 96"/>
                  <a:gd name="T16" fmla="*/ 93 w 96"/>
                  <a:gd name="T17" fmla="*/ 93 h 96"/>
                  <a:gd name="T18" fmla="*/ 91 w 96"/>
                  <a:gd name="T19" fmla="*/ 96 h 96"/>
                  <a:gd name="T20" fmla="*/ 87 w 96"/>
                  <a:gd name="T21" fmla="*/ 96 h 96"/>
                  <a:gd name="T22" fmla="*/ 10 w 96"/>
                  <a:gd name="T23" fmla="*/ 96 h 96"/>
                  <a:gd name="T24" fmla="*/ 6 w 96"/>
                  <a:gd name="T25" fmla="*/ 96 h 96"/>
                  <a:gd name="T26" fmla="*/ 3 w 96"/>
                  <a:gd name="T27" fmla="*/ 93 h 96"/>
                  <a:gd name="T28" fmla="*/ 0 w 96"/>
                  <a:gd name="T29" fmla="*/ 90 h 96"/>
                  <a:gd name="T30" fmla="*/ 0 w 96"/>
                  <a:gd name="T31" fmla="*/ 86 h 96"/>
                  <a:gd name="T32" fmla="*/ 0 w 96"/>
                  <a:gd name="T33" fmla="*/ 9 h 96"/>
                  <a:gd name="T34" fmla="*/ 0 w 96"/>
                  <a:gd name="T35" fmla="*/ 5 h 96"/>
                  <a:gd name="T36" fmla="*/ 3 w 96"/>
                  <a:gd name="T37" fmla="*/ 3 h 96"/>
                  <a:gd name="T38" fmla="*/ 6 w 96"/>
                  <a:gd name="T39" fmla="*/ 0 h 96"/>
                  <a:gd name="T40" fmla="*/ 10 w 96"/>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10" y="0"/>
                    </a:moveTo>
                    <a:lnTo>
                      <a:pt x="87" y="0"/>
                    </a:lnTo>
                    <a:lnTo>
                      <a:pt x="91" y="0"/>
                    </a:lnTo>
                    <a:lnTo>
                      <a:pt x="93" y="3"/>
                    </a:lnTo>
                    <a:lnTo>
                      <a:pt x="96" y="5"/>
                    </a:lnTo>
                    <a:lnTo>
                      <a:pt x="96" y="9"/>
                    </a:lnTo>
                    <a:lnTo>
                      <a:pt x="96" y="86"/>
                    </a:lnTo>
                    <a:lnTo>
                      <a:pt x="96" y="90"/>
                    </a:lnTo>
                    <a:lnTo>
                      <a:pt x="93" y="93"/>
                    </a:lnTo>
                    <a:lnTo>
                      <a:pt x="91" y="96"/>
                    </a:lnTo>
                    <a:lnTo>
                      <a:pt x="87" y="96"/>
                    </a:lnTo>
                    <a:lnTo>
                      <a:pt x="10" y="96"/>
                    </a:lnTo>
                    <a:lnTo>
                      <a:pt x="6" y="96"/>
                    </a:lnTo>
                    <a:lnTo>
                      <a:pt x="3" y="93"/>
                    </a:lnTo>
                    <a:lnTo>
                      <a:pt x="0" y="90"/>
                    </a:lnTo>
                    <a:lnTo>
                      <a:pt x="0" y="86"/>
                    </a:lnTo>
                    <a:lnTo>
                      <a:pt x="0" y="9"/>
                    </a:lnTo>
                    <a:lnTo>
                      <a:pt x="0" y="5"/>
                    </a:lnTo>
                    <a:lnTo>
                      <a:pt x="3" y="3"/>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6" name="Freeform 100">
                <a:extLst>
                  <a:ext uri="{FF2B5EF4-FFF2-40B4-BE49-F238E27FC236}">
                    <a16:creationId xmlns:a16="http://schemas.microsoft.com/office/drawing/2014/main" id="{99B29794-8E34-4EBA-8A08-3C5C212DFEF0}"/>
                  </a:ext>
                </a:extLst>
              </p:cNvPr>
              <p:cNvSpPr>
                <a:spLocks/>
              </p:cNvSpPr>
              <p:nvPr/>
            </p:nvSpPr>
            <p:spPr bwMode="auto">
              <a:xfrm>
                <a:off x="3776" y="1292"/>
                <a:ext cx="95" cy="96"/>
              </a:xfrm>
              <a:custGeom>
                <a:avLst/>
                <a:gdLst>
                  <a:gd name="T0" fmla="*/ 9 w 95"/>
                  <a:gd name="T1" fmla="*/ 0 h 96"/>
                  <a:gd name="T2" fmla="*/ 86 w 95"/>
                  <a:gd name="T3" fmla="*/ 0 h 96"/>
                  <a:gd name="T4" fmla="*/ 90 w 95"/>
                  <a:gd name="T5" fmla="*/ 0 h 96"/>
                  <a:gd name="T6" fmla="*/ 93 w 95"/>
                  <a:gd name="T7" fmla="*/ 3 h 96"/>
                  <a:gd name="T8" fmla="*/ 95 w 95"/>
                  <a:gd name="T9" fmla="*/ 5 h 96"/>
                  <a:gd name="T10" fmla="*/ 95 w 95"/>
                  <a:gd name="T11" fmla="*/ 9 h 96"/>
                  <a:gd name="T12" fmla="*/ 95 w 95"/>
                  <a:gd name="T13" fmla="*/ 86 h 96"/>
                  <a:gd name="T14" fmla="*/ 95 w 95"/>
                  <a:gd name="T15" fmla="*/ 90 h 96"/>
                  <a:gd name="T16" fmla="*/ 93 w 95"/>
                  <a:gd name="T17" fmla="*/ 93 h 96"/>
                  <a:gd name="T18" fmla="*/ 90 w 95"/>
                  <a:gd name="T19" fmla="*/ 96 h 96"/>
                  <a:gd name="T20" fmla="*/ 86 w 95"/>
                  <a:gd name="T21" fmla="*/ 96 h 96"/>
                  <a:gd name="T22" fmla="*/ 9 w 95"/>
                  <a:gd name="T23" fmla="*/ 96 h 96"/>
                  <a:gd name="T24" fmla="*/ 5 w 95"/>
                  <a:gd name="T25" fmla="*/ 96 h 96"/>
                  <a:gd name="T26" fmla="*/ 2 w 95"/>
                  <a:gd name="T27" fmla="*/ 93 h 96"/>
                  <a:gd name="T28" fmla="*/ 0 w 95"/>
                  <a:gd name="T29" fmla="*/ 90 h 96"/>
                  <a:gd name="T30" fmla="*/ 0 w 95"/>
                  <a:gd name="T31" fmla="*/ 86 h 96"/>
                  <a:gd name="T32" fmla="*/ 0 w 95"/>
                  <a:gd name="T33" fmla="*/ 9 h 96"/>
                  <a:gd name="T34" fmla="*/ 0 w 95"/>
                  <a:gd name="T35" fmla="*/ 5 h 96"/>
                  <a:gd name="T36" fmla="*/ 2 w 95"/>
                  <a:gd name="T37" fmla="*/ 3 h 96"/>
                  <a:gd name="T38" fmla="*/ 5 w 95"/>
                  <a:gd name="T39" fmla="*/ 0 h 96"/>
                  <a:gd name="T40" fmla="*/ 9 w 95"/>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6">
                    <a:moveTo>
                      <a:pt x="9" y="0"/>
                    </a:moveTo>
                    <a:lnTo>
                      <a:pt x="86" y="0"/>
                    </a:lnTo>
                    <a:lnTo>
                      <a:pt x="90" y="0"/>
                    </a:lnTo>
                    <a:lnTo>
                      <a:pt x="93" y="3"/>
                    </a:lnTo>
                    <a:lnTo>
                      <a:pt x="95" y="5"/>
                    </a:lnTo>
                    <a:lnTo>
                      <a:pt x="95" y="9"/>
                    </a:lnTo>
                    <a:lnTo>
                      <a:pt x="95" y="86"/>
                    </a:lnTo>
                    <a:lnTo>
                      <a:pt x="95" y="90"/>
                    </a:lnTo>
                    <a:lnTo>
                      <a:pt x="93" y="93"/>
                    </a:lnTo>
                    <a:lnTo>
                      <a:pt x="90" y="96"/>
                    </a:lnTo>
                    <a:lnTo>
                      <a:pt x="86" y="96"/>
                    </a:lnTo>
                    <a:lnTo>
                      <a:pt x="9" y="96"/>
                    </a:lnTo>
                    <a:lnTo>
                      <a:pt x="5" y="96"/>
                    </a:lnTo>
                    <a:lnTo>
                      <a:pt x="2" y="93"/>
                    </a:lnTo>
                    <a:lnTo>
                      <a:pt x="0" y="90"/>
                    </a:lnTo>
                    <a:lnTo>
                      <a:pt x="0" y="86"/>
                    </a:lnTo>
                    <a:lnTo>
                      <a:pt x="0" y="9"/>
                    </a:lnTo>
                    <a:lnTo>
                      <a:pt x="0" y="5"/>
                    </a:lnTo>
                    <a:lnTo>
                      <a:pt x="2"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7" name="Freeform 101">
                <a:extLst>
                  <a:ext uri="{FF2B5EF4-FFF2-40B4-BE49-F238E27FC236}">
                    <a16:creationId xmlns:a16="http://schemas.microsoft.com/office/drawing/2014/main" id="{6B81A1D8-2166-4C1E-A999-E56E952C00C3}"/>
                  </a:ext>
                </a:extLst>
              </p:cNvPr>
              <p:cNvSpPr>
                <a:spLocks/>
              </p:cNvSpPr>
              <p:nvPr/>
            </p:nvSpPr>
            <p:spPr bwMode="auto">
              <a:xfrm>
                <a:off x="3776" y="1292"/>
                <a:ext cx="216" cy="216"/>
              </a:xfrm>
              <a:custGeom>
                <a:avLst/>
                <a:gdLst>
                  <a:gd name="T0" fmla="*/ 129 w 216"/>
                  <a:gd name="T1" fmla="*/ 0 h 216"/>
                  <a:gd name="T2" fmla="*/ 207 w 216"/>
                  <a:gd name="T3" fmla="*/ 0 h 216"/>
                  <a:gd name="T4" fmla="*/ 211 w 216"/>
                  <a:gd name="T5" fmla="*/ 0 h 216"/>
                  <a:gd name="T6" fmla="*/ 213 w 216"/>
                  <a:gd name="T7" fmla="*/ 3 h 216"/>
                  <a:gd name="T8" fmla="*/ 216 w 216"/>
                  <a:gd name="T9" fmla="*/ 5 h 216"/>
                  <a:gd name="T10" fmla="*/ 216 w 216"/>
                  <a:gd name="T11" fmla="*/ 9 h 216"/>
                  <a:gd name="T12" fmla="*/ 216 w 216"/>
                  <a:gd name="T13" fmla="*/ 117 h 216"/>
                  <a:gd name="T14" fmla="*/ 216 w 216"/>
                  <a:gd name="T15" fmla="*/ 123 h 216"/>
                  <a:gd name="T16" fmla="*/ 216 w 216"/>
                  <a:gd name="T17" fmla="*/ 128 h 216"/>
                  <a:gd name="T18" fmla="*/ 216 w 216"/>
                  <a:gd name="T19" fmla="*/ 135 h 216"/>
                  <a:gd name="T20" fmla="*/ 216 w 216"/>
                  <a:gd name="T21" fmla="*/ 141 h 216"/>
                  <a:gd name="T22" fmla="*/ 216 w 216"/>
                  <a:gd name="T23" fmla="*/ 148 h 216"/>
                  <a:gd name="T24" fmla="*/ 216 w 216"/>
                  <a:gd name="T25" fmla="*/ 207 h 216"/>
                  <a:gd name="T26" fmla="*/ 216 w 216"/>
                  <a:gd name="T27" fmla="*/ 211 h 216"/>
                  <a:gd name="T28" fmla="*/ 213 w 216"/>
                  <a:gd name="T29" fmla="*/ 213 h 216"/>
                  <a:gd name="T30" fmla="*/ 211 w 216"/>
                  <a:gd name="T31" fmla="*/ 216 h 216"/>
                  <a:gd name="T32" fmla="*/ 207 w 216"/>
                  <a:gd name="T33" fmla="*/ 216 h 216"/>
                  <a:gd name="T34" fmla="*/ 9 w 216"/>
                  <a:gd name="T35" fmla="*/ 216 h 216"/>
                  <a:gd name="T36" fmla="*/ 5 w 216"/>
                  <a:gd name="T37" fmla="*/ 216 h 216"/>
                  <a:gd name="T38" fmla="*/ 2 w 216"/>
                  <a:gd name="T39" fmla="*/ 213 h 216"/>
                  <a:gd name="T40" fmla="*/ 0 w 216"/>
                  <a:gd name="T41" fmla="*/ 211 h 216"/>
                  <a:gd name="T42" fmla="*/ 0 w 216"/>
                  <a:gd name="T43" fmla="*/ 207 h 216"/>
                  <a:gd name="T44" fmla="*/ 0 w 216"/>
                  <a:gd name="T45" fmla="*/ 130 h 216"/>
                  <a:gd name="T46" fmla="*/ 0 w 216"/>
                  <a:gd name="T47" fmla="*/ 126 h 216"/>
                  <a:gd name="T48" fmla="*/ 2 w 216"/>
                  <a:gd name="T49" fmla="*/ 123 h 216"/>
                  <a:gd name="T50" fmla="*/ 5 w 216"/>
                  <a:gd name="T51" fmla="*/ 121 h 216"/>
                  <a:gd name="T52" fmla="*/ 9 w 216"/>
                  <a:gd name="T53" fmla="*/ 121 h 216"/>
                  <a:gd name="T54" fmla="*/ 110 w 216"/>
                  <a:gd name="T55" fmla="*/ 121 h 216"/>
                  <a:gd name="T56" fmla="*/ 114 w 216"/>
                  <a:gd name="T57" fmla="*/ 119 h 216"/>
                  <a:gd name="T58" fmla="*/ 118 w 216"/>
                  <a:gd name="T59" fmla="*/ 118 h 216"/>
                  <a:gd name="T60" fmla="*/ 119 w 216"/>
                  <a:gd name="T61" fmla="*/ 114 h 216"/>
                  <a:gd name="T62" fmla="*/ 120 w 216"/>
                  <a:gd name="T63" fmla="*/ 110 h 216"/>
                  <a:gd name="T64" fmla="*/ 120 w 216"/>
                  <a:gd name="T65" fmla="*/ 9 h 216"/>
                  <a:gd name="T66" fmla="*/ 120 w 216"/>
                  <a:gd name="T67" fmla="*/ 5 h 216"/>
                  <a:gd name="T68" fmla="*/ 123 w 216"/>
                  <a:gd name="T69" fmla="*/ 3 h 216"/>
                  <a:gd name="T70" fmla="*/ 126 w 216"/>
                  <a:gd name="T71" fmla="*/ 0 h 216"/>
                  <a:gd name="T72" fmla="*/ 129 w 216"/>
                  <a:gd name="T7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 h="216">
                    <a:moveTo>
                      <a:pt x="129" y="0"/>
                    </a:moveTo>
                    <a:lnTo>
                      <a:pt x="207" y="0"/>
                    </a:lnTo>
                    <a:lnTo>
                      <a:pt x="211" y="0"/>
                    </a:lnTo>
                    <a:lnTo>
                      <a:pt x="213" y="3"/>
                    </a:lnTo>
                    <a:lnTo>
                      <a:pt x="216" y="5"/>
                    </a:lnTo>
                    <a:lnTo>
                      <a:pt x="216" y="9"/>
                    </a:lnTo>
                    <a:lnTo>
                      <a:pt x="216" y="117"/>
                    </a:lnTo>
                    <a:lnTo>
                      <a:pt x="216" y="123"/>
                    </a:lnTo>
                    <a:lnTo>
                      <a:pt x="216" y="128"/>
                    </a:lnTo>
                    <a:lnTo>
                      <a:pt x="216" y="135"/>
                    </a:lnTo>
                    <a:lnTo>
                      <a:pt x="216" y="141"/>
                    </a:lnTo>
                    <a:lnTo>
                      <a:pt x="216" y="148"/>
                    </a:lnTo>
                    <a:lnTo>
                      <a:pt x="216" y="207"/>
                    </a:lnTo>
                    <a:lnTo>
                      <a:pt x="216" y="211"/>
                    </a:lnTo>
                    <a:lnTo>
                      <a:pt x="213" y="213"/>
                    </a:lnTo>
                    <a:lnTo>
                      <a:pt x="211" y="216"/>
                    </a:lnTo>
                    <a:lnTo>
                      <a:pt x="207" y="216"/>
                    </a:lnTo>
                    <a:lnTo>
                      <a:pt x="9" y="216"/>
                    </a:lnTo>
                    <a:lnTo>
                      <a:pt x="5" y="216"/>
                    </a:lnTo>
                    <a:lnTo>
                      <a:pt x="2" y="213"/>
                    </a:lnTo>
                    <a:lnTo>
                      <a:pt x="0" y="211"/>
                    </a:lnTo>
                    <a:lnTo>
                      <a:pt x="0" y="207"/>
                    </a:lnTo>
                    <a:lnTo>
                      <a:pt x="0" y="130"/>
                    </a:lnTo>
                    <a:lnTo>
                      <a:pt x="0" y="126"/>
                    </a:lnTo>
                    <a:lnTo>
                      <a:pt x="2" y="123"/>
                    </a:lnTo>
                    <a:lnTo>
                      <a:pt x="5" y="121"/>
                    </a:lnTo>
                    <a:lnTo>
                      <a:pt x="9" y="121"/>
                    </a:lnTo>
                    <a:lnTo>
                      <a:pt x="110" y="121"/>
                    </a:lnTo>
                    <a:lnTo>
                      <a:pt x="114" y="119"/>
                    </a:lnTo>
                    <a:lnTo>
                      <a:pt x="118" y="118"/>
                    </a:lnTo>
                    <a:lnTo>
                      <a:pt x="119" y="114"/>
                    </a:lnTo>
                    <a:lnTo>
                      <a:pt x="120" y="110"/>
                    </a:lnTo>
                    <a:lnTo>
                      <a:pt x="120" y="9"/>
                    </a:lnTo>
                    <a:lnTo>
                      <a:pt x="120" y="5"/>
                    </a:lnTo>
                    <a:lnTo>
                      <a:pt x="123" y="3"/>
                    </a:lnTo>
                    <a:lnTo>
                      <a:pt x="126" y="0"/>
                    </a:lnTo>
                    <a:lnTo>
                      <a:pt x="12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8" name="Freeform 102">
                <a:extLst>
                  <a:ext uri="{FF2B5EF4-FFF2-40B4-BE49-F238E27FC236}">
                    <a16:creationId xmlns:a16="http://schemas.microsoft.com/office/drawing/2014/main" id="{0DADDA9B-A1CE-4EC4-AA08-097421E92CDB}"/>
                  </a:ext>
                </a:extLst>
              </p:cNvPr>
              <p:cNvSpPr>
                <a:spLocks/>
              </p:cNvSpPr>
              <p:nvPr/>
            </p:nvSpPr>
            <p:spPr bwMode="auto">
              <a:xfrm>
                <a:off x="4017" y="1292"/>
                <a:ext cx="95" cy="96"/>
              </a:xfrm>
              <a:custGeom>
                <a:avLst/>
                <a:gdLst>
                  <a:gd name="T0" fmla="*/ 9 w 95"/>
                  <a:gd name="T1" fmla="*/ 0 h 96"/>
                  <a:gd name="T2" fmla="*/ 86 w 95"/>
                  <a:gd name="T3" fmla="*/ 0 h 96"/>
                  <a:gd name="T4" fmla="*/ 90 w 95"/>
                  <a:gd name="T5" fmla="*/ 0 h 96"/>
                  <a:gd name="T6" fmla="*/ 93 w 95"/>
                  <a:gd name="T7" fmla="*/ 3 h 96"/>
                  <a:gd name="T8" fmla="*/ 95 w 95"/>
                  <a:gd name="T9" fmla="*/ 5 h 96"/>
                  <a:gd name="T10" fmla="*/ 95 w 95"/>
                  <a:gd name="T11" fmla="*/ 9 h 96"/>
                  <a:gd name="T12" fmla="*/ 95 w 95"/>
                  <a:gd name="T13" fmla="*/ 86 h 96"/>
                  <a:gd name="T14" fmla="*/ 95 w 95"/>
                  <a:gd name="T15" fmla="*/ 90 h 96"/>
                  <a:gd name="T16" fmla="*/ 93 w 95"/>
                  <a:gd name="T17" fmla="*/ 93 h 96"/>
                  <a:gd name="T18" fmla="*/ 90 w 95"/>
                  <a:gd name="T19" fmla="*/ 96 h 96"/>
                  <a:gd name="T20" fmla="*/ 86 w 95"/>
                  <a:gd name="T21" fmla="*/ 96 h 96"/>
                  <a:gd name="T22" fmla="*/ 9 w 95"/>
                  <a:gd name="T23" fmla="*/ 96 h 96"/>
                  <a:gd name="T24" fmla="*/ 5 w 95"/>
                  <a:gd name="T25" fmla="*/ 96 h 96"/>
                  <a:gd name="T26" fmla="*/ 2 w 95"/>
                  <a:gd name="T27" fmla="*/ 93 h 96"/>
                  <a:gd name="T28" fmla="*/ 0 w 95"/>
                  <a:gd name="T29" fmla="*/ 90 h 96"/>
                  <a:gd name="T30" fmla="*/ 0 w 95"/>
                  <a:gd name="T31" fmla="*/ 86 h 96"/>
                  <a:gd name="T32" fmla="*/ 0 w 95"/>
                  <a:gd name="T33" fmla="*/ 9 h 96"/>
                  <a:gd name="T34" fmla="*/ 0 w 95"/>
                  <a:gd name="T35" fmla="*/ 5 h 96"/>
                  <a:gd name="T36" fmla="*/ 2 w 95"/>
                  <a:gd name="T37" fmla="*/ 3 h 96"/>
                  <a:gd name="T38" fmla="*/ 5 w 95"/>
                  <a:gd name="T39" fmla="*/ 0 h 96"/>
                  <a:gd name="T40" fmla="*/ 9 w 95"/>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6">
                    <a:moveTo>
                      <a:pt x="9" y="0"/>
                    </a:moveTo>
                    <a:lnTo>
                      <a:pt x="86" y="0"/>
                    </a:lnTo>
                    <a:lnTo>
                      <a:pt x="90" y="0"/>
                    </a:lnTo>
                    <a:lnTo>
                      <a:pt x="93" y="3"/>
                    </a:lnTo>
                    <a:lnTo>
                      <a:pt x="95" y="5"/>
                    </a:lnTo>
                    <a:lnTo>
                      <a:pt x="95" y="9"/>
                    </a:lnTo>
                    <a:lnTo>
                      <a:pt x="95" y="86"/>
                    </a:lnTo>
                    <a:lnTo>
                      <a:pt x="95" y="90"/>
                    </a:lnTo>
                    <a:lnTo>
                      <a:pt x="93" y="93"/>
                    </a:lnTo>
                    <a:lnTo>
                      <a:pt x="90" y="96"/>
                    </a:lnTo>
                    <a:lnTo>
                      <a:pt x="86" y="96"/>
                    </a:lnTo>
                    <a:lnTo>
                      <a:pt x="9" y="96"/>
                    </a:lnTo>
                    <a:lnTo>
                      <a:pt x="5" y="96"/>
                    </a:lnTo>
                    <a:lnTo>
                      <a:pt x="2" y="93"/>
                    </a:lnTo>
                    <a:lnTo>
                      <a:pt x="0" y="90"/>
                    </a:lnTo>
                    <a:lnTo>
                      <a:pt x="0" y="86"/>
                    </a:lnTo>
                    <a:lnTo>
                      <a:pt x="0" y="9"/>
                    </a:lnTo>
                    <a:lnTo>
                      <a:pt x="0" y="5"/>
                    </a:lnTo>
                    <a:lnTo>
                      <a:pt x="2"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39" name="Freeform 103">
                <a:extLst>
                  <a:ext uri="{FF2B5EF4-FFF2-40B4-BE49-F238E27FC236}">
                    <a16:creationId xmlns:a16="http://schemas.microsoft.com/office/drawing/2014/main" id="{2660E4B0-A555-4FAD-8D46-369293A3363D}"/>
                  </a:ext>
                </a:extLst>
              </p:cNvPr>
              <p:cNvSpPr>
                <a:spLocks/>
              </p:cNvSpPr>
              <p:nvPr/>
            </p:nvSpPr>
            <p:spPr bwMode="auto">
              <a:xfrm>
                <a:off x="4137" y="1292"/>
                <a:ext cx="96" cy="96"/>
              </a:xfrm>
              <a:custGeom>
                <a:avLst/>
                <a:gdLst>
                  <a:gd name="T0" fmla="*/ 9 w 96"/>
                  <a:gd name="T1" fmla="*/ 0 h 96"/>
                  <a:gd name="T2" fmla="*/ 87 w 96"/>
                  <a:gd name="T3" fmla="*/ 0 h 96"/>
                  <a:gd name="T4" fmla="*/ 90 w 96"/>
                  <a:gd name="T5" fmla="*/ 0 h 96"/>
                  <a:gd name="T6" fmla="*/ 93 w 96"/>
                  <a:gd name="T7" fmla="*/ 3 h 96"/>
                  <a:gd name="T8" fmla="*/ 96 w 96"/>
                  <a:gd name="T9" fmla="*/ 5 h 96"/>
                  <a:gd name="T10" fmla="*/ 96 w 96"/>
                  <a:gd name="T11" fmla="*/ 9 h 96"/>
                  <a:gd name="T12" fmla="*/ 96 w 96"/>
                  <a:gd name="T13" fmla="*/ 86 h 96"/>
                  <a:gd name="T14" fmla="*/ 96 w 96"/>
                  <a:gd name="T15" fmla="*/ 90 h 96"/>
                  <a:gd name="T16" fmla="*/ 93 w 96"/>
                  <a:gd name="T17" fmla="*/ 93 h 96"/>
                  <a:gd name="T18" fmla="*/ 90 w 96"/>
                  <a:gd name="T19" fmla="*/ 96 h 96"/>
                  <a:gd name="T20" fmla="*/ 87 w 96"/>
                  <a:gd name="T21" fmla="*/ 96 h 96"/>
                  <a:gd name="T22" fmla="*/ 9 w 96"/>
                  <a:gd name="T23" fmla="*/ 96 h 96"/>
                  <a:gd name="T24" fmla="*/ 5 w 96"/>
                  <a:gd name="T25" fmla="*/ 96 h 96"/>
                  <a:gd name="T26" fmla="*/ 3 w 96"/>
                  <a:gd name="T27" fmla="*/ 93 h 96"/>
                  <a:gd name="T28" fmla="*/ 0 w 96"/>
                  <a:gd name="T29" fmla="*/ 90 h 96"/>
                  <a:gd name="T30" fmla="*/ 0 w 96"/>
                  <a:gd name="T31" fmla="*/ 86 h 96"/>
                  <a:gd name="T32" fmla="*/ 0 w 96"/>
                  <a:gd name="T33" fmla="*/ 9 h 96"/>
                  <a:gd name="T34" fmla="*/ 0 w 96"/>
                  <a:gd name="T35" fmla="*/ 5 h 96"/>
                  <a:gd name="T36" fmla="*/ 3 w 96"/>
                  <a:gd name="T37" fmla="*/ 3 h 96"/>
                  <a:gd name="T38" fmla="*/ 5 w 96"/>
                  <a:gd name="T39" fmla="*/ 0 h 96"/>
                  <a:gd name="T40" fmla="*/ 9 w 96"/>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 y="0"/>
                    </a:moveTo>
                    <a:lnTo>
                      <a:pt x="87" y="0"/>
                    </a:lnTo>
                    <a:lnTo>
                      <a:pt x="90" y="0"/>
                    </a:lnTo>
                    <a:lnTo>
                      <a:pt x="93" y="3"/>
                    </a:lnTo>
                    <a:lnTo>
                      <a:pt x="96" y="5"/>
                    </a:lnTo>
                    <a:lnTo>
                      <a:pt x="96" y="9"/>
                    </a:lnTo>
                    <a:lnTo>
                      <a:pt x="96" y="86"/>
                    </a:lnTo>
                    <a:lnTo>
                      <a:pt x="96" y="90"/>
                    </a:lnTo>
                    <a:lnTo>
                      <a:pt x="93" y="93"/>
                    </a:lnTo>
                    <a:lnTo>
                      <a:pt x="90" y="96"/>
                    </a:lnTo>
                    <a:lnTo>
                      <a:pt x="87" y="96"/>
                    </a:lnTo>
                    <a:lnTo>
                      <a:pt x="9" y="96"/>
                    </a:lnTo>
                    <a:lnTo>
                      <a:pt x="5" y="96"/>
                    </a:lnTo>
                    <a:lnTo>
                      <a:pt x="3" y="93"/>
                    </a:lnTo>
                    <a:lnTo>
                      <a:pt x="0" y="90"/>
                    </a:lnTo>
                    <a:lnTo>
                      <a:pt x="0" y="86"/>
                    </a:lnTo>
                    <a:lnTo>
                      <a:pt x="0" y="9"/>
                    </a:lnTo>
                    <a:lnTo>
                      <a:pt x="0" y="5"/>
                    </a:lnTo>
                    <a:lnTo>
                      <a:pt x="3"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0" name="Freeform 104">
                <a:extLst>
                  <a:ext uri="{FF2B5EF4-FFF2-40B4-BE49-F238E27FC236}">
                    <a16:creationId xmlns:a16="http://schemas.microsoft.com/office/drawing/2014/main" id="{8F6A6997-859A-485B-98D3-0257D36014CD}"/>
                  </a:ext>
                </a:extLst>
              </p:cNvPr>
              <p:cNvSpPr>
                <a:spLocks/>
              </p:cNvSpPr>
              <p:nvPr/>
            </p:nvSpPr>
            <p:spPr bwMode="auto">
              <a:xfrm>
                <a:off x="4258" y="1292"/>
                <a:ext cx="96" cy="96"/>
              </a:xfrm>
              <a:custGeom>
                <a:avLst/>
                <a:gdLst>
                  <a:gd name="T0" fmla="*/ 9 w 96"/>
                  <a:gd name="T1" fmla="*/ 0 h 96"/>
                  <a:gd name="T2" fmla="*/ 86 w 96"/>
                  <a:gd name="T3" fmla="*/ 0 h 96"/>
                  <a:gd name="T4" fmla="*/ 90 w 96"/>
                  <a:gd name="T5" fmla="*/ 0 h 96"/>
                  <a:gd name="T6" fmla="*/ 93 w 96"/>
                  <a:gd name="T7" fmla="*/ 3 h 96"/>
                  <a:gd name="T8" fmla="*/ 95 w 96"/>
                  <a:gd name="T9" fmla="*/ 5 h 96"/>
                  <a:gd name="T10" fmla="*/ 96 w 96"/>
                  <a:gd name="T11" fmla="*/ 9 h 96"/>
                  <a:gd name="T12" fmla="*/ 96 w 96"/>
                  <a:gd name="T13" fmla="*/ 86 h 96"/>
                  <a:gd name="T14" fmla="*/ 95 w 96"/>
                  <a:gd name="T15" fmla="*/ 90 h 96"/>
                  <a:gd name="T16" fmla="*/ 93 w 96"/>
                  <a:gd name="T17" fmla="*/ 93 h 96"/>
                  <a:gd name="T18" fmla="*/ 90 w 96"/>
                  <a:gd name="T19" fmla="*/ 96 h 96"/>
                  <a:gd name="T20" fmla="*/ 86 w 96"/>
                  <a:gd name="T21" fmla="*/ 96 h 96"/>
                  <a:gd name="T22" fmla="*/ 9 w 96"/>
                  <a:gd name="T23" fmla="*/ 96 h 96"/>
                  <a:gd name="T24" fmla="*/ 5 w 96"/>
                  <a:gd name="T25" fmla="*/ 96 h 96"/>
                  <a:gd name="T26" fmla="*/ 2 w 96"/>
                  <a:gd name="T27" fmla="*/ 93 h 96"/>
                  <a:gd name="T28" fmla="*/ 0 w 96"/>
                  <a:gd name="T29" fmla="*/ 90 h 96"/>
                  <a:gd name="T30" fmla="*/ 0 w 96"/>
                  <a:gd name="T31" fmla="*/ 86 h 96"/>
                  <a:gd name="T32" fmla="*/ 0 w 96"/>
                  <a:gd name="T33" fmla="*/ 9 h 96"/>
                  <a:gd name="T34" fmla="*/ 0 w 96"/>
                  <a:gd name="T35" fmla="*/ 5 h 96"/>
                  <a:gd name="T36" fmla="*/ 2 w 96"/>
                  <a:gd name="T37" fmla="*/ 3 h 96"/>
                  <a:gd name="T38" fmla="*/ 5 w 96"/>
                  <a:gd name="T39" fmla="*/ 0 h 96"/>
                  <a:gd name="T40" fmla="*/ 9 w 96"/>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 y="0"/>
                    </a:moveTo>
                    <a:lnTo>
                      <a:pt x="86" y="0"/>
                    </a:lnTo>
                    <a:lnTo>
                      <a:pt x="90" y="0"/>
                    </a:lnTo>
                    <a:lnTo>
                      <a:pt x="93" y="3"/>
                    </a:lnTo>
                    <a:lnTo>
                      <a:pt x="95" y="5"/>
                    </a:lnTo>
                    <a:lnTo>
                      <a:pt x="96" y="9"/>
                    </a:lnTo>
                    <a:lnTo>
                      <a:pt x="96" y="86"/>
                    </a:lnTo>
                    <a:lnTo>
                      <a:pt x="95" y="90"/>
                    </a:lnTo>
                    <a:lnTo>
                      <a:pt x="93" y="93"/>
                    </a:lnTo>
                    <a:lnTo>
                      <a:pt x="90" y="96"/>
                    </a:lnTo>
                    <a:lnTo>
                      <a:pt x="86" y="96"/>
                    </a:lnTo>
                    <a:lnTo>
                      <a:pt x="9" y="96"/>
                    </a:lnTo>
                    <a:lnTo>
                      <a:pt x="5" y="96"/>
                    </a:lnTo>
                    <a:lnTo>
                      <a:pt x="2" y="93"/>
                    </a:lnTo>
                    <a:lnTo>
                      <a:pt x="0" y="90"/>
                    </a:lnTo>
                    <a:lnTo>
                      <a:pt x="0" y="86"/>
                    </a:lnTo>
                    <a:lnTo>
                      <a:pt x="0" y="9"/>
                    </a:lnTo>
                    <a:lnTo>
                      <a:pt x="0" y="5"/>
                    </a:lnTo>
                    <a:lnTo>
                      <a:pt x="2" y="3"/>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1" name="Freeform 105">
                <a:extLst>
                  <a:ext uri="{FF2B5EF4-FFF2-40B4-BE49-F238E27FC236}">
                    <a16:creationId xmlns:a16="http://schemas.microsoft.com/office/drawing/2014/main" id="{4A90C8A8-DF00-4F3F-AAAA-88458EE56F8B}"/>
                  </a:ext>
                </a:extLst>
              </p:cNvPr>
              <p:cNvSpPr>
                <a:spLocks/>
              </p:cNvSpPr>
              <p:nvPr/>
            </p:nvSpPr>
            <p:spPr bwMode="auto">
              <a:xfrm>
                <a:off x="3293" y="1172"/>
                <a:ext cx="97" cy="95"/>
              </a:xfrm>
              <a:custGeom>
                <a:avLst/>
                <a:gdLst>
                  <a:gd name="T0" fmla="*/ 10 w 97"/>
                  <a:gd name="T1" fmla="*/ 0 h 95"/>
                  <a:gd name="T2" fmla="*/ 88 w 97"/>
                  <a:gd name="T3" fmla="*/ 0 h 95"/>
                  <a:gd name="T4" fmla="*/ 91 w 97"/>
                  <a:gd name="T5" fmla="*/ 0 h 95"/>
                  <a:gd name="T6" fmla="*/ 94 w 97"/>
                  <a:gd name="T7" fmla="*/ 2 h 95"/>
                  <a:gd name="T8" fmla="*/ 95 w 97"/>
                  <a:gd name="T9" fmla="*/ 5 h 95"/>
                  <a:gd name="T10" fmla="*/ 97 w 97"/>
                  <a:gd name="T11" fmla="*/ 9 h 95"/>
                  <a:gd name="T12" fmla="*/ 97 w 97"/>
                  <a:gd name="T13" fmla="*/ 86 h 95"/>
                  <a:gd name="T14" fmla="*/ 95 w 97"/>
                  <a:gd name="T15" fmla="*/ 90 h 95"/>
                  <a:gd name="T16" fmla="*/ 94 w 97"/>
                  <a:gd name="T17" fmla="*/ 93 h 95"/>
                  <a:gd name="T18" fmla="*/ 91 w 97"/>
                  <a:gd name="T19" fmla="*/ 95 h 95"/>
                  <a:gd name="T20" fmla="*/ 88 w 97"/>
                  <a:gd name="T21" fmla="*/ 95 h 95"/>
                  <a:gd name="T22" fmla="*/ 10 w 97"/>
                  <a:gd name="T23" fmla="*/ 95 h 95"/>
                  <a:gd name="T24" fmla="*/ 6 w 97"/>
                  <a:gd name="T25" fmla="*/ 95 h 95"/>
                  <a:gd name="T26" fmla="*/ 4 w 97"/>
                  <a:gd name="T27" fmla="*/ 93 h 95"/>
                  <a:gd name="T28" fmla="*/ 1 w 97"/>
                  <a:gd name="T29" fmla="*/ 90 h 95"/>
                  <a:gd name="T30" fmla="*/ 0 w 97"/>
                  <a:gd name="T31" fmla="*/ 86 h 95"/>
                  <a:gd name="T32" fmla="*/ 0 w 97"/>
                  <a:gd name="T33" fmla="*/ 9 h 95"/>
                  <a:gd name="T34" fmla="*/ 1 w 97"/>
                  <a:gd name="T35" fmla="*/ 5 h 95"/>
                  <a:gd name="T36" fmla="*/ 4 w 97"/>
                  <a:gd name="T37" fmla="*/ 2 h 95"/>
                  <a:gd name="T38" fmla="*/ 6 w 97"/>
                  <a:gd name="T39" fmla="*/ 0 h 95"/>
                  <a:gd name="T40" fmla="*/ 10 w 97"/>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5">
                    <a:moveTo>
                      <a:pt x="10" y="0"/>
                    </a:moveTo>
                    <a:lnTo>
                      <a:pt x="88" y="0"/>
                    </a:lnTo>
                    <a:lnTo>
                      <a:pt x="91" y="0"/>
                    </a:lnTo>
                    <a:lnTo>
                      <a:pt x="94" y="2"/>
                    </a:lnTo>
                    <a:lnTo>
                      <a:pt x="95" y="5"/>
                    </a:lnTo>
                    <a:lnTo>
                      <a:pt x="97" y="9"/>
                    </a:lnTo>
                    <a:lnTo>
                      <a:pt x="97" y="86"/>
                    </a:lnTo>
                    <a:lnTo>
                      <a:pt x="95" y="90"/>
                    </a:lnTo>
                    <a:lnTo>
                      <a:pt x="94" y="93"/>
                    </a:lnTo>
                    <a:lnTo>
                      <a:pt x="91" y="95"/>
                    </a:lnTo>
                    <a:lnTo>
                      <a:pt x="88" y="95"/>
                    </a:lnTo>
                    <a:lnTo>
                      <a:pt x="10" y="95"/>
                    </a:lnTo>
                    <a:lnTo>
                      <a:pt x="6" y="95"/>
                    </a:lnTo>
                    <a:lnTo>
                      <a:pt x="4" y="93"/>
                    </a:lnTo>
                    <a:lnTo>
                      <a:pt x="1" y="90"/>
                    </a:lnTo>
                    <a:lnTo>
                      <a:pt x="0" y="86"/>
                    </a:lnTo>
                    <a:lnTo>
                      <a:pt x="0" y="9"/>
                    </a:lnTo>
                    <a:lnTo>
                      <a:pt x="1" y="5"/>
                    </a:lnTo>
                    <a:lnTo>
                      <a:pt x="4" y="2"/>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2" name="Freeform 106">
                <a:extLst>
                  <a:ext uri="{FF2B5EF4-FFF2-40B4-BE49-F238E27FC236}">
                    <a16:creationId xmlns:a16="http://schemas.microsoft.com/office/drawing/2014/main" id="{85BFB251-3FC8-4A9A-A18E-5036AF50CE9B}"/>
                  </a:ext>
                </a:extLst>
              </p:cNvPr>
              <p:cNvSpPr>
                <a:spLocks/>
              </p:cNvSpPr>
              <p:nvPr/>
            </p:nvSpPr>
            <p:spPr bwMode="auto">
              <a:xfrm>
                <a:off x="3413" y="1172"/>
                <a:ext cx="97" cy="95"/>
              </a:xfrm>
              <a:custGeom>
                <a:avLst/>
                <a:gdLst>
                  <a:gd name="T0" fmla="*/ 11 w 97"/>
                  <a:gd name="T1" fmla="*/ 0 h 95"/>
                  <a:gd name="T2" fmla="*/ 88 w 97"/>
                  <a:gd name="T3" fmla="*/ 0 h 95"/>
                  <a:gd name="T4" fmla="*/ 92 w 97"/>
                  <a:gd name="T5" fmla="*/ 0 h 95"/>
                  <a:gd name="T6" fmla="*/ 94 w 97"/>
                  <a:gd name="T7" fmla="*/ 2 h 95"/>
                  <a:gd name="T8" fmla="*/ 97 w 97"/>
                  <a:gd name="T9" fmla="*/ 5 h 95"/>
                  <a:gd name="T10" fmla="*/ 97 w 97"/>
                  <a:gd name="T11" fmla="*/ 9 h 95"/>
                  <a:gd name="T12" fmla="*/ 97 w 97"/>
                  <a:gd name="T13" fmla="*/ 86 h 95"/>
                  <a:gd name="T14" fmla="*/ 97 w 97"/>
                  <a:gd name="T15" fmla="*/ 90 h 95"/>
                  <a:gd name="T16" fmla="*/ 94 w 97"/>
                  <a:gd name="T17" fmla="*/ 93 h 95"/>
                  <a:gd name="T18" fmla="*/ 92 w 97"/>
                  <a:gd name="T19" fmla="*/ 95 h 95"/>
                  <a:gd name="T20" fmla="*/ 88 w 97"/>
                  <a:gd name="T21" fmla="*/ 95 h 95"/>
                  <a:gd name="T22" fmla="*/ 11 w 97"/>
                  <a:gd name="T23" fmla="*/ 95 h 95"/>
                  <a:gd name="T24" fmla="*/ 7 w 97"/>
                  <a:gd name="T25" fmla="*/ 95 h 95"/>
                  <a:gd name="T26" fmla="*/ 4 w 97"/>
                  <a:gd name="T27" fmla="*/ 93 h 95"/>
                  <a:gd name="T28" fmla="*/ 2 w 97"/>
                  <a:gd name="T29" fmla="*/ 90 h 95"/>
                  <a:gd name="T30" fmla="*/ 0 w 97"/>
                  <a:gd name="T31" fmla="*/ 86 h 95"/>
                  <a:gd name="T32" fmla="*/ 0 w 97"/>
                  <a:gd name="T33" fmla="*/ 9 h 95"/>
                  <a:gd name="T34" fmla="*/ 2 w 97"/>
                  <a:gd name="T35" fmla="*/ 5 h 95"/>
                  <a:gd name="T36" fmla="*/ 4 w 97"/>
                  <a:gd name="T37" fmla="*/ 2 h 95"/>
                  <a:gd name="T38" fmla="*/ 7 w 97"/>
                  <a:gd name="T39" fmla="*/ 0 h 95"/>
                  <a:gd name="T40" fmla="*/ 11 w 97"/>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5">
                    <a:moveTo>
                      <a:pt x="11" y="0"/>
                    </a:moveTo>
                    <a:lnTo>
                      <a:pt x="88" y="0"/>
                    </a:lnTo>
                    <a:lnTo>
                      <a:pt x="92" y="0"/>
                    </a:lnTo>
                    <a:lnTo>
                      <a:pt x="94" y="2"/>
                    </a:lnTo>
                    <a:lnTo>
                      <a:pt x="97" y="5"/>
                    </a:lnTo>
                    <a:lnTo>
                      <a:pt x="97" y="9"/>
                    </a:lnTo>
                    <a:lnTo>
                      <a:pt x="97" y="86"/>
                    </a:lnTo>
                    <a:lnTo>
                      <a:pt x="97" y="90"/>
                    </a:lnTo>
                    <a:lnTo>
                      <a:pt x="94" y="93"/>
                    </a:lnTo>
                    <a:lnTo>
                      <a:pt x="92" y="95"/>
                    </a:lnTo>
                    <a:lnTo>
                      <a:pt x="88" y="95"/>
                    </a:lnTo>
                    <a:lnTo>
                      <a:pt x="11" y="95"/>
                    </a:lnTo>
                    <a:lnTo>
                      <a:pt x="7" y="95"/>
                    </a:lnTo>
                    <a:lnTo>
                      <a:pt x="4" y="93"/>
                    </a:lnTo>
                    <a:lnTo>
                      <a:pt x="2" y="90"/>
                    </a:lnTo>
                    <a:lnTo>
                      <a:pt x="0" y="86"/>
                    </a:lnTo>
                    <a:lnTo>
                      <a:pt x="0" y="9"/>
                    </a:lnTo>
                    <a:lnTo>
                      <a:pt x="2" y="5"/>
                    </a:lnTo>
                    <a:lnTo>
                      <a:pt x="4" y="2"/>
                    </a:lnTo>
                    <a:lnTo>
                      <a:pt x="7" y="0"/>
                    </a:lnTo>
                    <a:lnTo>
                      <a:pt x="11"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3" name="Freeform 107">
                <a:extLst>
                  <a:ext uri="{FF2B5EF4-FFF2-40B4-BE49-F238E27FC236}">
                    <a16:creationId xmlns:a16="http://schemas.microsoft.com/office/drawing/2014/main" id="{5C4965D6-F870-4F72-8BEC-B69C17A5BA51}"/>
                  </a:ext>
                </a:extLst>
              </p:cNvPr>
              <p:cNvSpPr>
                <a:spLocks/>
              </p:cNvSpPr>
              <p:nvPr/>
            </p:nvSpPr>
            <p:spPr bwMode="auto">
              <a:xfrm>
                <a:off x="3535" y="1172"/>
                <a:ext cx="96" cy="95"/>
              </a:xfrm>
              <a:custGeom>
                <a:avLst/>
                <a:gdLst>
                  <a:gd name="T0" fmla="*/ 9 w 96"/>
                  <a:gd name="T1" fmla="*/ 0 h 95"/>
                  <a:gd name="T2" fmla="*/ 86 w 96"/>
                  <a:gd name="T3" fmla="*/ 0 h 95"/>
                  <a:gd name="T4" fmla="*/ 90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3 h 95"/>
                  <a:gd name="T18" fmla="*/ 90 w 96"/>
                  <a:gd name="T19" fmla="*/ 95 h 95"/>
                  <a:gd name="T20" fmla="*/ 86 w 96"/>
                  <a:gd name="T21" fmla="*/ 95 h 95"/>
                  <a:gd name="T22" fmla="*/ 9 w 96"/>
                  <a:gd name="T23" fmla="*/ 95 h 95"/>
                  <a:gd name="T24" fmla="*/ 5 w 96"/>
                  <a:gd name="T25" fmla="*/ 95 h 95"/>
                  <a:gd name="T26" fmla="*/ 3 w 96"/>
                  <a:gd name="T27" fmla="*/ 93 h 95"/>
                  <a:gd name="T28" fmla="*/ 0 w 96"/>
                  <a:gd name="T29" fmla="*/ 90 h 95"/>
                  <a:gd name="T30" fmla="*/ 0 w 96"/>
                  <a:gd name="T31" fmla="*/ 86 h 95"/>
                  <a:gd name="T32" fmla="*/ 0 w 96"/>
                  <a:gd name="T33" fmla="*/ 9 h 95"/>
                  <a:gd name="T34" fmla="*/ 0 w 96"/>
                  <a:gd name="T35" fmla="*/ 5 h 95"/>
                  <a:gd name="T36" fmla="*/ 3 w 96"/>
                  <a:gd name="T37" fmla="*/ 2 h 95"/>
                  <a:gd name="T38" fmla="*/ 5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6" y="0"/>
                    </a:lnTo>
                    <a:lnTo>
                      <a:pt x="90" y="0"/>
                    </a:lnTo>
                    <a:lnTo>
                      <a:pt x="93" y="2"/>
                    </a:lnTo>
                    <a:lnTo>
                      <a:pt x="96" y="5"/>
                    </a:lnTo>
                    <a:lnTo>
                      <a:pt x="96" y="9"/>
                    </a:lnTo>
                    <a:lnTo>
                      <a:pt x="96" y="86"/>
                    </a:lnTo>
                    <a:lnTo>
                      <a:pt x="96" y="90"/>
                    </a:lnTo>
                    <a:lnTo>
                      <a:pt x="93" y="93"/>
                    </a:lnTo>
                    <a:lnTo>
                      <a:pt x="90" y="95"/>
                    </a:lnTo>
                    <a:lnTo>
                      <a:pt x="86" y="95"/>
                    </a:lnTo>
                    <a:lnTo>
                      <a:pt x="9" y="95"/>
                    </a:lnTo>
                    <a:lnTo>
                      <a:pt x="5" y="95"/>
                    </a:lnTo>
                    <a:lnTo>
                      <a:pt x="3" y="93"/>
                    </a:lnTo>
                    <a:lnTo>
                      <a:pt x="0" y="90"/>
                    </a:lnTo>
                    <a:lnTo>
                      <a:pt x="0" y="86"/>
                    </a:lnTo>
                    <a:lnTo>
                      <a:pt x="0" y="9"/>
                    </a:lnTo>
                    <a:lnTo>
                      <a:pt x="0" y="5"/>
                    </a:lnTo>
                    <a:lnTo>
                      <a:pt x="3"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4" name="Freeform 108">
                <a:extLst>
                  <a:ext uri="{FF2B5EF4-FFF2-40B4-BE49-F238E27FC236}">
                    <a16:creationId xmlns:a16="http://schemas.microsoft.com/office/drawing/2014/main" id="{F73BA3BF-66E2-42AB-9633-E2BDA6295696}"/>
                  </a:ext>
                </a:extLst>
              </p:cNvPr>
              <p:cNvSpPr>
                <a:spLocks/>
              </p:cNvSpPr>
              <p:nvPr/>
            </p:nvSpPr>
            <p:spPr bwMode="auto">
              <a:xfrm>
                <a:off x="3655" y="1172"/>
                <a:ext cx="96" cy="95"/>
              </a:xfrm>
              <a:custGeom>
                <a:avLst/>
                <a:gdLst>
                  <a:gd name="T0" fmla="*/ 10 w 96"/>
                  <a:gd name="T1" fmla="*/ 0 h 95"/>
                  <a:gd name="T2" fmla="*/ 87 w 96"/>
                  <a:gd name="T3" fmla="*/ 0 h 95"/>
                  <a:gd name="T4" fmla="*/ 91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3 h 95"/>
                  <a:gd name="T18" fmla="*/ 91 w 96"/>
                  <a:gd name="T19" fmla="*/ 95 h 95"/>
                  <a:gd name="T20" fmla="*/ 87 w 96"/>
                  <a:gd name="T21" fmla="*/ 95 h 95"/>
                  <a:gd name="T22" fmla="*/ 10 w 96"/>
                  <a:gd name="T23" fmla="*/ 95 h 95"/>
                  <a:gd name="T24" fmla="*/ 6 w 96"/>
                  <a:gd name="T25" fmla="*/ 95 h 95"/>
                  <a:gd name="T26" fmla="*/ 3 w 96"/>
                  <a:gd name="T27" fmla="*/ 93 h 95"/>
                  <a:gd name="T28" fmla="*/ 0 w 96"/>
                  <a:gd name="T29" fmla="*/ 90 h 95"/>
                  <a:gd name="T30" fmla="*/ 0 w 96"/>
                  <a:gd name="T31" fmla="*/ 86 h 95"/>
                  <a:gd name="T32" fmla="*/ 0 w 96"/>
                  <a:gd name="T33" fmla="*/ 9 h 95"/>
                  <a:gd name="T34" fmla="*/ 0 w 96"/>
                  <a:gd name="T35" fmla="*/ 5 h 95"/>
                  <a:gd name="T36" fmla="*/ 3 w 96"/>
                  <a:gd name="T37" fmla="*/ 2 h 95"/>
                  <a:gd name="T38" fmla="*/ 6 w 96"/>
                  <a:gd name="T39" fmla="*/ 0 h 95"/>
                  <a:gd name="T40" fmla="*/ 10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10" y="0"/>
                    </a:moveTo>
                    <a:lnTo>
                      <a:pt x="87" y="0"/>
                    </a:lnTo>
                    <a:lnTo>
                      <a:pt x="91" y="0"/>
                    </a:lnTo>
                    <a:lnTo>
                      <a:pt x="93" y="2"/>
                    </a:lnTo>
                    <a:lnTo>
                      <a:pt x="96" y="5"/>
                    </a:lnTo>
                    <a:lnTo>
                      <a:pt x="96" y="9"/>
                    </a:lnTo>
                    <a:lnTo>
                      <a:pt x="96" y="86"/>
                    </a:lnTo>
                    <a:lnTo>
                      <a:pt x="96" y="90"/>
                    </a:lnTo>
                    <a:lnTo>
                      <a:pt x="93" y="93"/>
                    </a:lnTo>
                    <a:lnTo>
                      <a:pt x="91" y="95"/>
                    </a:lnTo>
                    <a:lnTo>
                      <a:pt x="87" y="95"/>
                    </a:lnTo>
                    <a:lnTo>
                      <a:pt x="10" y="95"/>
                    </a:lnTo>
                    <a:lnTo>
                      <a:pt x="6" y="95"/>
                    </a:lnTo>
                    <a:lnTo>
                      <a:pt x="3" y="93"/>
                    </a:lnTo>
                    <a:lnTo>
                      <a:pt x="0" y="90"/>
                    </a:lnTo>
                    <a:lnTo>
                      <a:pt x="0" y="86"/>
                    </a:lnTo>
                    <a:lnTo>
                      <a:pt x="0" y="9"/>
                    </a:lnTo>
                    <a:lnTo>
                      <a:pt x="0" y="5"/>
                    </a:lnTo>
                    <a:lnTo>
                      <a:pt x="3" y="2"/>
                    </a:lnTo>
                    <a:lnTo>
                      <a:pt x="6" y="0"/>
                    </a:lnTo>
                    <a:lnTo>
                      <a:pt x="1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5" name="Freeform 109">
                <a:extLst>
                  <a:ext uri="{FF2B5EF4-FFF2-40B4-BE49-F238E27FC236}">
                    <a16:creationId xmlns:a16="http://schemas.microsoft.com/office/drawing/2014/main" id="{EC88836F-6DF6-4145-A1A7-E6FC3AD1199D}"/>
                  </a:ext>
                </a:extLst>
              </p:cNvPr>
              <p:cNvSpPr>
                <a:spLocks/>
              </p:cNvSpPr>
              <p:nvPr/>
            </p:nvSpPr>
            <p:spPr bwMode="auto">
              <a:xfrm>
                <a:off x="3776" y="1172"/>
                <a:ext cx="95" cy="95"/>
              </a:xfrm>
              <a:custGeom>
                <a:avLst/>
                <a:gdLst>
                  <a:gd name="T0" fmla="*/ 9 w 95"/>
                  <a:gd name="T1" fmla="*/ 0 h 95"/>
                  <a:gd name="T2" fmla="*/ 86 w 95"/>
                  <a:gd name="T3" fmla="*/ 0 h 95"/>
                  <a:gd name="T4" fmla="*/ 90 w 95"/>
                  <a:gd name="T5" fmla="*/ 0 h 95"/>
                  <a:gd name="T6" fmla="*/ 93 w 95"/>
                  <a:gd name="T7" fmla="*/ 2 h 95"/>
                  <a:gd name="T8" fmla="*/ 95 w 95"/>
                  <a:gd name="T9" fmla="*/ 5 h 95"/>
                  <a:gd name="T10" fmla="*/ 95 w 95"/>
                  <a:gd name="T11" fmla="*/ 9 h 95"/>
                  <a:gd name="T12" fmla="*/ 95 w 95"/>
                  <a:gd name="T13" fmla="*/ 86 h 95"/>
                  <a:gd name="T14" fmla="*/ 95 w 95"/>
                  <a:gd name="T15" fmla="*/ 90 h 95"/>
                  <a:gd name="T16" fmla="*/ 93 w 95"/>
                  <a:gd name="T17" fmla="*/ 93 h 95"/>
                  <a:gd name="T18" fmla="*/ 90 w 95"/>
                  <a:gd name="T19" fmla="*/ 95 h 95"/>
                  <a:gd name="T20" fmla="*/ 86 w 95"/>
                  <a:gd name="T21" fmla="*/ 95 h 95"/>
                  <a:gd name="T22" fmla="*/ 9 w 95"/>
                  <a:gd name="T23" fmla="*/ 95 h 95"/>
                  <a:gd name="T24" fmla="*/ 5 w 95"/>
                  <a:gd name="T25" fmla="*/ 95 h 95"/>
                  <a:gd name="T26" fmla="*/ 2 w 95"/>
                  <a:gd name="T27" fmla="*/ 93 h 95"/>
                  <a:gd name="T28" fmla="*/ 0 w 95"/>
                  <a:gd name="T29" fmla="*/ 90 h 95"/>
                  <a:gd name="T30" fmla="*/ 0 w 95"/>
                  <a:gd name="T31" fmla="*/ 86 h 95"/>
                  <a:gd name="T32" fmla="*/ 0 w 95"/>
                  <a:gd name="T33" fmla="*/ 9 h 95"/>
                  <a:gd name="T34" fmla="*/ 0 w 95"/>
                  <a:gd name="T35" fmla="*/ 5 h 95"/>
                  <a:gd name="T36" fmla="*/ 2 w 95"/>
                  <a:gd name="T37" fmla="*/ 2 h 95"/>
                  <a:gd name="T38" fmla="*/ 5 w 95"/>
                  <a:gd name="T39" fmla="*/ 0 h 95"/>
                  <a:gd name="T40" fmla="*/ 9 w 95"/>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5">
                    <a:moveTo>
                      <a:pt x="9" y="0"/>
                    </a:moveTo>
                    <a:lnTo>
                      <a:pt x="86" y="0"/>
                    </a:lnTo>
                    <a:lnTo>
                      <a:pt x="90" y="0"/>
                    </a:lnTo>
                    <a:lnTo>
                      <a:pt x="93" y="2"/>
                    </a:lnTo>
                    <a:lnTo>
                      <a:pt x="95" y="5"/>
                    </a:lnTo>
                    <a:lnTo>
                      <a:pt x="95" y="9"/>
                    </a:lnTo>
                    <a:lnTo>
                      <a:pt x="95" y="86"/>
                    </a:lnTo>
                    <a:lnTo>
                      <a:pt x="95" y="90"/>
                    </a:lnTo>
                    <a:lnTo>
                      <a:pt x="93" y="93"/>
                    </a:lnTo>
                    <a:lnTo>
                      <a:pt x="90" y="95"/>
                    </a:lnTo>
                    <a:lnTo>
                      <a:pt x="86" y="95"/>
                    </a:lnTo>
                    <a:lnTo>
                      <a:pt x="9" y="95"/>
                    </a:lnTo>
                    <a:lnTo>
                      <a:pt x="5" y="95"/>
                    </a:lnTo>
                    <a:lnTo>
                      <a:pt x="2" y="93"/>
                    </a:lnTo>
                    <a:lnTo>
                      <a:pt x="0" y="90"/>
                    </a:lnTo>
                    <a:lnTo>
                      <a:pt x="0" y="86"/>
                    </a:lnTo>
                    <a:lnTo>
                      <a:pt x="0" y="9"/>
                    </a:lnTo>
                    <a:lnTo>
                      <a:pt x="0" y="5"/>
                    </a:lnTo>
                    <a:lnTo>
                      <a:pt x="2"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6" name="Freeform 110">
                <a:extLst>
                  <a:ext uri="{FF2B5EF4-FFF2-40B4-BE49-F238E27FC236}">
                    <a16:creationId xmlns:a16="http://schemas.microsoft.com/office/drawing/2014/main" id="{A1C76622-EFE2-45F6-A3A6-80683E85EBC6}"/>
                  </a:ext>
                </a:extLst>
              </p:cNvPr>
              <p:cNvSpPr>
                <a:spLocks/>
              </p:cNvSpPr>
              <p:nvPr/>
            </p:nvSpPr>
            <p:spPr bwMode="auto">
              <a:xfrm>
                <a:off x="3896" y="1172"/>
                <a:ext cx="96" cy="95"/>
              </a:xfrm>
              <a:custGeom>
                <a:avLst/>
                <a:gdLst>
                  <a:gd name="T0" fmla="*/ 9 w 96"/>
                  <a:gd name="T1" fmla="*/ 0 h 95"/>
                  <a:gd name="T2" fmla="*/ 87 w 96"/>
                  <a:gd name="T3" fmla="*/ 0 h 95"/>
                  <a:gd name="T4" fmla="*/ 91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3 h 95"/>
                  <a:gd name="T18" fmla="*/ 91 w 96"/>
                  <a:gd name="T19" fmla="*/ 95 h 95"/>
                  <a:gd name="T20" fmla="*/ 87 w 96"/>
                  <a:gd name="T21" fmla="*/ 95 h 95"/>
                  <a:gd name="T22" fmla="*/ 9 w 96"/>
                  <a:gd name="T23" fmla="*/ 95 h 95"/>
                  <a:gd name="T24" fmla="*/ 6 w 96"/>
                  <a:gd name="T25" fmla="*/ 95 h 95"/>
                  <a:gd name="T26" fmla="*/ 3 w 96"/>
                  <a:gd name="T27" fmla="*/ 93 h 95"/>
                  <a:gd name="T28" fmla="*/ 0 w 96"/>
                  <a:gd name="T29" fmla="*/ 90 h 95"/>
                  <a:gd name="T30" fmla="*/ 0 w 96"/>
                  <a:gd name="T31" fmla="*/ 86 h 95"/>
                  <a:gd name="T32" fmla="*/ 0 w 96"/>
                  <a:gd name="T33" fmla="*/ 9 h 95"/>
                  <a:gd name="T34" fmla="*/ 0 w 96"/>
                  <a:gd name="T35" fmla="*/ 5 h 95"/>
                  <a:gd name="T36" fmla="*/ 3 w 96"/>
                  <a:gd name="T37" fmla="*/ 2 h 95"/>
                  <a:gd name="T38" fmla="*/ 6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7" y="0"/>
                    </a:lnTo>
                    <a:lnTo>
                      <a:pt x="91" y="0"/>
                    </a:lnTo>
                    <a:lnTo>
                      <a:pt x="93" y="2"/>
                    </a:lnTo>
                    <a:lnTo>
                      <a:pt x="96" y="5"/>
                    </a:lnTo>
                    <a:lnTo>
                      <a:pt x="96" y="9"/>
                    </a:lnTo>
                    <a:lnTo>
                      <a:pt x="96" y="86"/>
                    </a:lnTo>
                    <a:lnTo>
                      <a:pt x="96" y="90"/>
                    </a:lnTo>
                    <a:lnTo>
                      <a:pt x="93" y="93"/>
                    </a:lnTo>
                    <a:lnTo>
                      <a:pt x="91" y="95"/>
                    </a:lnTo>
                    <a:lnTo>
                      <a:pt x="87" y="95"/>
                    </a:lnTo>
                    <a:lnTo>
                      <a:pt x="9" y="95"/>
                    </a:lnTo>
                    <a:lnTo>
                      <a:pt x="6" y="95"/>
                    </a:lnTo>
                    <a:lnTo>
                      <a:pt x="3" y="93"/>
                    </a:lnTo>
                    <a:lnTo>
                      <a:pt x="0" y="90"/>
                    </a:lnTo>
                    <a:lnTo>
                      <a:pt x="0" y="86"/>
                    </a:lnTo>
                    <a:lnTo>
                      <a:pt x="0" y="9"/>
                    </a:lnTo>
                    <a:lnTo>
                      <a:pt x="0" y="5"/>
                    </a:lnTo>
                    <a:lnTo>
                      <a:pt x="3" y="2"/>
                    </a:lnTo>
                    <a:lnTo>
                      <a:pt x="6"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7" name="Freeform 111">
                <a:extLst>
                  <a:ext uri="{FF2B5EF4-FFF2-40B4-BE49-F238E27FC236}">
                    <a16:creationId xmlns:a16="http://schemas.microsoft.com/office/drawing/2014/main" id="{C2EB33D8-03E3-44C8-9BFE-005F8C32DA55}"/>
                  </a:ext>
                </a:extLst>
              </p:cNvPr>
              <p:cNvSpPr>
                <a:spLocks/>
              </p:cNvSpPr>
              <p:nvPr/>
            </p:nvSpPr>
            <p:spPr bwMode="auto">
              <a:xfrm>
                <a:off x="4017" y="1172"/>
                <a:ext cx="95" cy="95"/>
              </a:xfrm>
              <a:custGeom>
                <a:avLst/>
                <a:gdLst>
                  <a:gd name="T0" fmla="*/ 9 w 95"/>
                  <a:gd name="T1" fmla="*/ 0 h 95"/>
                  <a:gd name="T2" fmla="*/ 86 w 95"/>
                  <a:gd name="T3" fmla="*/ 0 h 95"/>
                  <a:gd name="T4" fmla="*/ 90 w 95"/>
                  <a:gd name="T5" fmla="*/ 0 h 95"/>
                  <a:gd name="T6" fmla="*/ 93 w 95"/>
                  <a:gd name="T7" fmla="*/ 2 h 95"/>
                  <a:gd name="T8" fmla="*/ 95 w 95"/>
                  <a:gd name="T9" fmla="*/ 5 h 95"/>
                  <a:gd name="T10" fmla="*/ 95 w 95"/>
                  <a:gd name="T11" fmla="*/ 9 h 95"/>
                  <a:gd name="T12" fmla="*/ 95 w 95"/>
                  <a:gd name="T13" fmla="*/ 86 h 95"/>
                  <a:gd name="T14" fmla="*/ 95 w 95"/>
                  <a:gd name="T15" fmla="*/ 90 h 95"/>
                  <a:gd name="T16" fmla="*/ 93 w 95"/>
                  <a:gd name="T17" fmla="*/ 93 h 95"/>
                  <a:gd name="T18" fmla="*/ 90 w 95"/>
                  <a:gd name="T19" fmla="*/ 95 h 95"/>
                  <a:gd name="T20" fmla="*/ 86 w 95"/>
                  <a:gd name="T21" fmla="*/ 95 h 95"/>
                  <a:gd name="T22" fmla="*/ 9 w 95"/>
                  <a:gd name="T23" fmla="*/ 95 h 95"/>
                  <a:gd name="T24" fmla="*/ 5 w 95"/>
                  <a:gd name="T25" fmla="*/ 95 h 95"/>
                  <a:gd name="T26" fmla="*/ 2 w 95"/>
                  <a:gd name="T27" fmla="*/ 93 h 95"/>
                  <a:gd name="T28" fmla="*/ 0 w 95"/>
                  <a:gd name="T29" fmla="*/ 90 h 95"/>
                  <a:gd name="T30" fmla="*/ 0 w 95"/>
                  <a:gd name="T31" fmla="*/ 86 h 95"/>
                  <a:gd name="T32" fmla="*/ 0 w 95"/>
                  <a:gd name="T33" fmla="*/ 9 h 95"/>
                  <a:gd name="T34" fmla="*/ 0 w 95"/>
                  <a:gd name="T35" fmla="*/ 5 h 95"/>
                  <a:gd name="T36" fmla="*/ 2 w 95"/>
                  <a:gd name="T37" fmla="*/ 2 h 95"/>
                  <a:gd name="T38" fmla="*/ 5 w 95"/>
                  <a:gd name="T39" fmla="*/ 0 h 95"/>
                  <a:gd name="T40" fmla="*/ 9 w 95"/>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5">
                    <a:moveTo>
                      <a:pt x="9" y="0"/>
                    </a:moveTo>
                    <a:lnTo>
                      <a:pt x="86" y="0"/>
                    </a:lnTo>
                    <a:lnTo>
                      <a:pt x="90" y="0"/>
                    </a:lnTo>
                    <a:lnTo>
                      <a:pt x="93" y="2"/>
                    </a:lnTo>
                    <a:lnTo>
                      <a:pt x="95" y="5"/>
                    </a:lnTo>
                    <a:lnTo>
                      <a:pt x="95" y="9"/>
                    </a:lnTo>
                    <a:lnTo>
                      <a:pt x="95" y="86"/>
                    </a:lnTo>
                    <a:lnTo>
                      <a:pt x="95" y="90"/>
                    </a:lnTo>
                    <a:lnTo>
                      <a:pt x="93" y="93"/>
                    </a:lnTo>
                    <a:lnTo>
                      <a:pt x="90" y="95"/>
                    </a:lnTo>
                    <a:lnTo>
                      <a:pt x="86" y="95"/>
                    </a:lnTo>
                    <a:lnTo>
                      <a:pt x="9" y="95"/>
                    </a:lnTo>
                    <a:lnTo>
                      <a:pt x="5" y="95"/>
                    </a:lnTo>
                    <a:lnTo>
                      <a:pt x="2" y="93"/>
                    </a:lnTo>
                    <a:lnTo>
                      <a:pt x="0" y="90"/>
                    </a:lnTo>
                    <a:lnTo>
                      <a:pt x="0" y="86"/>
                    </a:lnTo>
                    <a:lnTo>
                      <a:pt x="0" y="9"/>
                    </a:lnTo>
                    <a:lnTo>
                      <a:pt x="0" y="5"/>
                    </a:lnTo>
                    <a:lnTo>
                      <a:pt x="2"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8" name="Freeform 112">
                <a:extLst>
                  <a:ext uri="{FF2B5EF4-FFF2-40B4-BE49-F238E27FC236}">
                    <a16:creationId xmlns:a16="http://schemas.microsoft.com/office/drawing/2014/main" id="{9FE94426-74C4-4527-9DBC-22504D6D8356}"/>
                  </a:ext>
                </a:extLst>
              </p:cNvPr>
              <p:cNvSpPr>
                <a:spLocks/>
              </p:cNvSpPr>
              <p:nvPr/>
            </p:nvSpPr>
            <p:spPr bwMode="auto">
              <a:xfrm>
                <a:off x="4137" y="1172"/>
                <a:ext cx="96" cy="95"/>
              </a:xfrm>
              <a:custGeom>
                <a:avLst/>
                <a:gdLst>
                  <a:gd name="T0" fmla="*/ 9 w 96"/>
                  <a:gd name="T1" fmla="*/ 0 h 95"/>
                  <a:gd name="T2" fmla="*/ 87 w 96"/>
                  <a:gd name="T3" fmla="*/ 0 h 95"/>
                  <a:gd name="T4" fmla="*/ 90 w 96"/>
                  <a:gd name="T5" fmla="*/ 0 h 95"/>
                  <a:gd name="T6" fmla="*/ 93 w 96"/>
                  <a:gd name="T7" fmla="*/ 2 h 95"/>
                  <a:gd name="T8" fmla="*/ 96 w 96"/>
                  <a:gd name="T9" fmla="*/ 5 h 95"/>
                  <a:gd name="T10" fmla="*/ 96 w 96"/>
                  <a:gd name="T11" fmla="*/ 9 h 95"/>
                  <a:gd name="T12" fmla="*/ 96 w 96"/>
                  <a:gd name="T13" fmla="*/ 86 h 95"/>
                  <a:gd name="T14" fmla="*/ 96 w 96"/>
                  <a:gd name="T15" fmla="*/ 90 h 95"/>
                  <a:gd name="T16" fmla="*/ 93 w 96"/>
                  <a:gd name="T17" fmla="*/ 93 h 95"/>
                  <a:gd name="T18" fmla="*/ 90 w 96"/>
                  <a:gd name="T19" fmla="*/ 95 h 95"/>
                  <a:gd name="T20" fmla="*/ 87 w 96"/>
                  <a:gd name="T21" fmla="*/ 95 h 95"/>
                  <a:gd name="T22" fmla="*/ 9 w 96"/>
                  <a:gd name="T23" fmla="*/ 95 h 95"/>
                  <a:gd name="T24" fmla="*/ 5 w 96"/>
                  <a:gd name="T25" fmla="*/ 95 h 95"/>
                  <a:gd name="T26" fmla="*/ 3 w 96"/>
                  <a:gd name="T27" fmla="*/ 93 h 95"/>
                  <a:gd name="T28" fmla="*/ 0 w 96"/>
                  <a:gd name="T29" fmla="*/ 90 h 95"/>
                  <a:gd name="T30" fmla="*/ 0 w 96"/>
                  <a:gd name="T31" fmla="*/ 86 h 95"/>
                  <a:gd name="T32" fmla="*/ 0 w 96"/>
                  <a:gd name="T33" fmla="*/ 9 h 95"/>
                  <a:gd name="T34" fmla="*/ 0 w 96"/>
                  <a:gd name="T35" fmla="*/ 5 h 95"/>
                  <a:gd name="T36" fmla="*/ 3 w 96"/>
                  <a:gd name="T37" fmla="*/ 2 h 95"/>
                  <a:gd name="T38" fmla="*/ 5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7" y="0"/>
                    </a:lnTo>
                    <a:lnTo>
                      <a:pt x="90" y="0"/>
                    </a:lnTo>
                    <a:lnTo>
                      <a:pt x="93" y="2"/>
                    </a:lnTo>
                    <a:lnTo>
                      <a:pt x="96" y="5"/>
                    </a:lnTo>
                    <a:lnTo>
                      <a:pt x="96" y="9"/>
                    </a:lnTo>
                    <a:lnTo>
                      <a:pt x="96" y="86"/>
                    </a:lnTo>
                    <a:lnTo>
                      <a:pt x="96" y="90"/>
                    </a:lnTo>
                    <a:lnTo>
                      <a:pt x="93" y="93"/>
                    </a:lnTo>
                    <a:lnTo>
                      <a:pt x="90" y="95"/>
                    </a:lnTo>
                    <a:lnTo>
                      <a:pt x="87" y="95"/>
                    </a:lnTo>
                    <a:lnTo>
                      <a:pt x="9" y="95"/>
                    </a:lnTo>
                    <a:lnTo>
                      <a:pt x="5" y="95"/>
                    </a:lnTo>
                    <a:lnTo>
                      <a:pt x="3" y="93"/>
                    </a:lnTo>
                    <a:lnTo>
                      <a:pt x="0" y="90"/>
                    </a:lnTo>
                    <a:lnTo>
                      <a:pt x="0" y="86"/>
                    </a:lnTo>
                    <a:lnTo>
                      <a:pt x="0" y="9"/>
                    </a:lnTo>
                    <a:lnTo>
                      <a:pt x="0" y="5"/>
                    </a:lnTo>
                    <a:lnTo>
                      <a:pt x="3"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9" name="Freeform 113">
                <a:extLst>
                  <a:ext uri="{FF2B5EF4-FFF2-40B4-BE49-F238E27FC236}">
                    <a16:creationId xmlns:a16="http://schemas.microsoft.com/office/drawing/2014/main" id="{427F17CA-FC22-43D5-AFA4-8172800D6371}"/>
                  </a:ext>
                </a:extLst>
              </p:cNvPr>
              <p:cNvSpPr>
                <a:spLocks/>
              </p:cNvSpPr>
              <p:nvPr/>
            </p:nvSpPr>
            <p:spPr bwMode="auto">
              <a:xfrm>
                <a:off x="4258" y="1172"/>
                <a:ext cx="96" cy="95"/>
              </a:xfrm>
              <a:custGeom>
                <a:avLst/>
                <a:gdLst>
                  <a:gd name="T0" fmla="*/ 9 w 96"/>
                  <a:gd name="T1" fmla="*/ 0 h 95"/>
                  <a:gd name="T2" fmla="*/ 86 w 96"/>
                  <a:gd name="T3" fmla="*/ 0 h 95"/>
                  <a:gd name="T4" fmla="*/ 90 w 96"/>
                  <a:gd name="T5" fmla="*/ 0 h 95"/>
                  <a:gd name="T6" fmla="*/ 93 w 96"/>
                  <a:gd name="T7" fmla="*/ 2 h 95"/>
                  <a:gd name="T8" fmla="*/ 95 w 96"/>
                  <a:gd name="T9" fmla="*/ 5 h 95"/>
                  <a:gd name="T10" fmla="*/ 96 w 96"/>
                  <a:gd name="T11" fmla="*/ 9 h 95"/>
                  <a:gd name="T12" fmla="*/ 96 w 96"/>
                  <a:gd name="T13" fmla="*/ 86 h 95"/>
                  <a:gd name="T14" fmla="*/ 95 w 96"/>
                  <a:gd name="T15" fmla="*/ 90 h 95"/>
                  <a:gd name="T16" fmla="*/ 93 w 96"/>
                  <a:gd name="T17" fmla="*/ 93 h 95"/>
                  <a:gd name="T18" fmla="*/ 90 w 96"/>
                  <a:gd name="T19" fmla="*/ 95 h 95"/>
                  <a:gd name="T20" fmla="*/ 86 w 96"/>
                  <a:gd name="T21" fmla="*/ 95 h 95"/>
                  <a:gd name="T22" fmla="*/ 9 w 96"/>
                  <a:gd name="T23" fmla="*/ 95 h 95"/>
                  <a:gd name="T24" fmla="*/ 5 w 96"/>
                  <a:gd name="T25" fmla="*/ 95 h 95"/>
                  <a:gd name="T26" fmla="*/ 2 w 96"/>
                  <a:gd name="T27" fmla="*/ 93 h 95"/>
                  <a:gd name="T28" fmla="*/ 0 w 96"/>
                  <a:gd name="T29" fmla="*/ 90 h 95"/>
                  <a:gd name="T30" fmla="*/ 0 w 96"/>
                  <a:gd name="T31" fmla="*/ 86 h 95"/>
                  <a:gd name="T32" fmla="*/ 0 w 96"/>
                  <a:gd name="T33" fmla="*/ 9 h 95"/>
                  <a:gd name="T34" fmla="*/ 0 w 96"/>
                  <a:gd name="T35" fmla="*/ 5 h 95"/>
                  <a:gd name="T36" fmla="*/ 2 w 96"/>
                  <a:gd name="T37" fmla="*/ 2 h 95"/>
                  <a:gd name="T38" fmla="*/ 5 w 96"/>
                  <a:gd name="T39" fmla="*/ 0 h 95"/>
                  <a:gd name="T40" fmla="*/ 9 w 9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5">
                    <a:moveTo>
                      <a:pt x="9" y="0"/>
                    </a:moveTo>
                    <a:lnTo>
                      <a:pt x="86" y="0"/>
                    </a:lnTo>
                    <a:lnTo>
                      <a:pt x="90" y="0"/>
                    </a:lnTo>
                    <a:lnTo>
                      <a:pt x="93" y="2"/>
                    </a:lnTo>
                    <a:lnTo>
                      <a:pt x="95" y="5"/>
                    </a:lnTo>
                    <a:lnTo>
                      <a:pt x="96" y="9"/>
                    </a:lnTo>
                    <a:lnTo>
                      <a:pt x="96" y="86"/>
                    </a:lnTo>
                    <a:lnTo>
                      <a:pt x="95" y="90"/>
                    </a:lnTo>
                    <a:lnTo>
                      <a:pt x="93" y="93"/>
                    </a:lnTo>
                    <a:lnTo>
                      <a:pt x="90" y="95"/>
                    </a:lnTo>
                    <a:lnTo>
                      <a:pt x="86" y="95"/>
                    </a:lnTo>
                    <a:lnTo>
                      <a:pt x="9" y="95"/>
                    </a:lnTo>
                    <a:lnTo>
                      <a:pt x="5" y="95"/>
                    </a:lnTo>
                    <a:lnTo>
                      <a:pt x="2" y="93"/>
                    </a:lnTo>
                    <a:lnTo>
                      <a:pt x="0" y="90"/>
                    </a:lnTo>
                    <a:lnTo>
                      <a:pt x="0" y="86"/>
                    </a:lnTo>
                    <a:lnTo>
                      <a:pt x="0" y="9"/>
                    </a:lnTo>
                    <a:lnTo>
                      <a:pt x="0" y="5"/>
                    </a:lnTo>
                    <a:lnTo>
                      <a:pt x="2" y="2"/>
                    </a:lnTo>
                    <a:lnTo>
                      <a:pt x="5" y="0"/>
                    </a:lnTo>
                    <a:lnTo>
                      <a:pt x="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0" name="Freeform 114">
                <a:extLst>
                  <a:ext uri="{FF2B5EF4-FFF2-40B4-BE49-F238E27FC236}">
                    <a16:creationId xmlns:a16="http://schemas.microsoft.com/office/drawing/2014/main" id="{D0EE938E-5692-42F6-A9D7-7B2FEF56256A}"/>
                  </a:ext>
                </a:extLst>
              </p:cNvPr>
              <p:cNvSpPr>
                <a:spLocks/>
              </p:cNvSpPr>
              <p:nvPr/>
            </p:nvSpPr>
            <p:spPr bwMode="auto">
              <a:xfrm>
                <a:off x="4311" y="1034"/>
                <a:ext cx="115" cy="49"/>
              </a:xfrm>
              <a:custGeom>
                <a:avLst/>
                <a:gdLst>
                  <a:gd name="T0" fmla="*/ 9 w 115"/>
                  <a:gd name="T1" fmla="*/ 0 h 49"/>
                  <a:gd name="T2" fmla="*/ 106 w 115"/>
                  <a:gd name="T3" fmla="*/ 0 h 49"/>
                  <a:gd name="T4" fmla="*/ 110 w 115"/>
                  <a:gd name="T5" fmla="*/ 1 h 49"/>
                  <a:gd name="T6" fmla="*/ 113 w 115"/>
                  <a:gd name="T7" fmla="*/ 3 h 49"/>
                  <a:gd name="T8" fmla="*/ 115 w 115"/>
                  <a:gd name="T9" fmla="*/ 7 h 49"/>
                  <a:gd name="T10" fmla="*/ 115 w 115"/>
                  <a:gd name="T11" fmla="*/ 11 h 49"/>
                  <a:gd name="T12" fmla="*/ 115 w 115"/>
                  <a:gd name="T13" fmla="*/ 39 h 49"/>
                  <a:gd name="T14" fmla="*/ 115 w 115"/>
                  <a:gd name="T15" fmla="*/ 43 h 49"/>
                  <a:gd name="T16" fmla="*/ 113 w 115"/>
                  <a:gd name="T17" fmla="*/ 46 h 49"/>
                  <a:gd name="T18" fmla="*/ 110 w 115"/>
                  <a:gd name="T19" fmla="*/ 47 h 49"/>
                  <a:gd name="T20" fmla="*/ 106 w 115"/>
                  <a:gd name="T21" fmla="*/ 49 h 49"/>
                  <a:gd name="T22" fmla="*/ 9 w 115"/>
                  <a:gd name="T23" fmla="*/ 49 h 49"/>
                  <a:gd name="T24" fmla="*/ 6 w 115"/>
                  <a:gd name="T25" fmla="*/ 47 h 49"/>
                  <a:gd name="T26" fmla="*/ 3 w 115"/>
                  <a:gd name="T27" fmla="*/ 46 h 49"/>
                  <a:gd name="T28" fmla="*/ 0 w 115"/>
                  <a:gd name="T29" fmla="*/ 43 h 49"/>
                  <a:gd name="T30" fmla="*/ 0 w 115"/>
                  <a:gd name="T31" fmla="*/ 39 h 49"/>
                  <a:gd name="T32" fmla="*/ 0 w 115"/>
                  <a:gd name="T33" fmla="*/ 11 h 49"/>
                  <a:gd name="T34" fmla="*/ 0 w 115"/>
                  <a:gd name="T35" fmla="*/ 7 h 49"/>
                  <a:gd name="T36" fmla="*/ 3 w 115"/>
                  <a:gd name="T37" fmla="*/ 3 h 49"/>
                  <a:gd name="T38" fmla="*/ 6 w 115"/>
                  <a:gd name="T39" fmla="*/ 1 h 49"/>
                  <a:gd name="T40" fmla="*/ 9 w 115"/>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49">
                    <a:moveTo>
                      <a:pt x="9" y="0"/>
                    </a:moveTo>
                    <a:lnTo>
                      <a:pt x="106" y="0"/>
                    </a:lnTo>
                    <a:lnTo>
                      <a:pt x="110" y="1"/>
                    </a:lnTo>
                    <a:lnTo>
                      <a:pt x="113" y="3"/>
                    </a:lnTo>
                    <a:lnTo>
                      <a:pt x="115" y="7"/>
                    </a:lnTo>
                    <a:lnTo>
                      <a:pt x="115" y="11"/>
                    </a:lnTo>
                    <a:lnTo>
                      <a:pt x="115" y="39"/>
                    </a:lnTo>
                    <a:lnTo>
                      <a:pt x="115" y="43"/>
                    </a:lnTo>
                    <a:lnTo>
                      <a:pt x="113" y="46"/>
                    </a:lnTo>
                    <a:lnTo>
                      <a:pt x="110" y="47"/>
                    </a:lnTo>
                    <a:lnTo>
                      <a:pt x="106" y="49"/>
                    </a:lnTo>
                    <a:lnTo>
                      <a:pt x="9" y="49"/>
                    </a:lnTo>
                    <a:lnTo>
                      <a:pt x="6" y="47"/>
                    </a:lnTo>
                    <a:lnTo>
                      <a:pt x="3" y="46"/>
                    </a:lnTo>
                    <a:lnTo>
                      <a:pt x="0" y="43"/>
                    </a:lnTo>
                    <a:lnTo>
                      <a:pt x="0" y="39"/>
                    </a:lnTo>
                    <a:lnTo>
                      <a:pt x="0" y="11"/>
                    </a:lnTo>
                    <a:lnTo>
                      <a:pt x="0" y="7"/>
                    </a:lnTo>
                    <a:lnTo>
                      <a:pt x="3" y="3"/>
                    </a:lnTo>
                    <a:lnTo>
                      <a:pt x="6" y="1"/>
                    </a:lnTo>
                    <a:lnTo>
                      <a:pt x="9"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1" name="Freeform 115">
                <a:extLst>
                  <a:ext uri="{FF2B5EF4-FFF2-40B4-BE49-F238E27FC236}">
                    <a16:creationId xmlns:a16="http://schemas.microsoft.com/office/drawing/2014/main" id="{33C2ABC9-A62E-440B-B8B7-10270D24781D}"/>
                  </a:ext>
                </a:extLst>
              </p:cNvPr>
              <p:cNvSpPr>
                <a:spLocks/>
              </p:cNvSpPr>
              <p:nvPr/>
            </p:nvSpPr>
            <p:spPr bwMode="auto">
              <a:xfrm>
                <a:off x="3434" y="1007"/>
                <a:ext cx="779" cy="52"/>
              </a:xfrm>
              <a:custGeom>
                <a:avLst/>
                <a:gdLst>
                  <a:gd name="T0" fmla="*/ 0 w 779"/>
                  <a:gd name="T1" fmla="*/ 0 h 52"/>
                  <a:gd name="T2" fmla="*/ 779 w 779"/>
                  <a:gd name="T3" fmla="*/ 0 h 52"/>
                  <a:gd name="T4" fmla="*/ 779 w 779"/>
                  <a:gd name="T5" fmla="*/ 27 h 52"/>
                  <a:gd name="T6" fmla="*/ 778 w 779"/>
                  <a:gd name="T7" fmla="*/ 34 h 52"/>
                  <a:gd name="T8" fmla="*/ 775 w 779"/>
                  <a:gd name="T9" fmla="*/ 39 h 52"/>
                  <a:gd name="T10" fmla="*/ 771 w 779"/>
                  <a:gd name="T11" fmla="*/ 44 h 52"/>
                  <a:gd name="T12" fmla="*/ 767 w 779"/>
                  <a:gd name="T13" fmla="*/ 48 h 52"/>
                  <a:gd name="T14" fmla="*/ 761 w 779"/>
                  <a:gd name="T15" fmla="*/ 51 h 52"/>
                  <a:gd name="T16" fmla="*/ 754 w 779"/>
                  <a:gd name="T17" fmla="*/ 52 h 52"/>
                  <a:gd name="T18" fmla="*/ 25 w 779"/>
                  <a:gd name="T19" fmla="*/ 52 h 52"/>
                  <a:gd name="T20" fmla="*/ 19 w 779"/>
                  <a:gd name="T21" fmla="*/ 51 h 52"/>
                  <a:gd name="T22" fmla="*/ 12 w 779"/>
                  <a:gd name="T23" fmla="*/ 48 h 52"/>
                  <a:gd name="T24" fmla="*/ 7 w 779"/>
                  <a:gd name="T25" fmla="*/ 44 h 52"/>
                  <a:gd name="T26" fmla="*/ 3 w 779"/>
                  <a:gd name="T27" fmla="*/ 39 h 52"/>
                  <a:gd name="T28" fmla="*/ 1 w 779"/>
                  <a:gd name="T29" fmla="*/ 34 h 52"/>
                  <a:gd name="T30" fmla="*/ 0 w 779"/>
                  <a:gd name="T31" fmla="*/ 27 h 52"/>
                  <a:gd name="T32" fmla="*/ 0 w 779"/>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52">
                    <a:moveTo>
                      <a:pt x="0" y="0"/>
                    </a:moveTo>
                    <a:lnTo>
                      <a:pt x="779" y="0"/>
                    </a:lnTo>
                    <a:lnTo>
                      <a:pt x="779" y="27"/>
                    </a:lnTo>
                    <a:lnTo>
                      <a:pt x="778" y="34"/>
                    </a:lnTo>
                    <a:lnTo>
                      <a:pt x="775" y="39"/>
                    </a:lnTo>
                    <a:lnTo>
                      <a:pt x="771" y="44"/>
                    </a:lnTo>
                    <a:lnTo>
                      <a:pt x="767" y="48"/>
                    </a:lnTo>
                    <a:lnTo>
                      <a:pt x="761" y="51"/>
                    </a:lnTo>
                    <a:lnTo>
                      <a:pt x="754" y="52"/>
                    </a:lnTo>
                    <a:lnTo>
                      <a:pt x="25" y="52"/>
                    </a:lnTo>
                    <a:lnTo>
                      <a:pt x="19" y="51"/>
                    </a:lnTo>
                    <a:lnTo>
                      <a:pt x="12" y="48"/>
                    </a:lnTo>
                    <a:lnTo>
                      <a:pt x="7" y="44"/>
                    </a:lnTo>
                    <a:lnTo>
                      <a:pt x="3" y="39"/>
                    </a:lnTo>
                    <a:lnTo>
                      <a:pt x="1" y="34"/>
                    </a:lnTo>
                    <a:lnTo>
                      <a:pt x="0" y="27"/>
                    </a:lnTo>
                    <a:lnTo>
                      <a:pt x="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2" name="Freeform 116">
                <a:extLst>
                  <a:ext uri="{FF2B5EF4-FFF2-40B4-BE49-F238E27FC236}">
                    <a16:creationId xmlns:a16="http://schemas.microsoft.com/office/drawing/2014/main" id="{89C2F25F-0F7C-41EB-8F24-DB447307DDE7}"/>
                  </a:ext>
                </a:extLst>
              </p:cNvPr>
              <p:cNvSpPr>
                <a:spLocks/>
              </p:cNvSpPr>
              <p:nvPr/>
            </p:nvSpPr>
            <p:spPr bwMode="auto">
              <a:xfrm>
                <a:off x="2990" y="209"/>
                <a:ext cx="1667" cy="798"/>
              </a:xfrm>
              <a:custGeom>
                <a:avLst/>
                <a:gdLst>
                  <a:gd name="T0" fmla="*/ 97 w 1667"/>
                  <a:gd name="T1" fmla="*/ 0 h 798"/>
                  <a:gd name="T2" fmla="*/ 1570 w 1667"/>
                  <a:gd name="T3" fmla="*/ 0 h 798"/>
                  <a:gd name="T4" fmla="*/ 1591 w 1667"/>
                  <a:gd name="T5" fmla="*/ 3 h 798"/>
                  <a:gd name="T6" fmla="*/ 1611 w 1667"/>
                  <a:gd name="T7" fmla="*/ 10 h 798"/>
                  <a:gd name="T8" fmla="*/ 1629 w 1667"/>
                  <a:gd name="T9" fmla="*/ 20 h 798"/>
                  <a:gd name="T10" fmla="*/ 1645 w 1667"/>
                  <a:gd name="T11" fmla="*/ 36 h 798"/>
                  <a:gd name="T12" fmla="*/ 1656 w 1667"/>
                  <a:gd name="T13" fmla="*/ 54 h 798"/>
                  <a:gd name="T14" fmla="*/ 1664 w 1667"/>
                  <a:gd name="T15" fmla="*/ 74 h 798"/>
                  <a:gd name="T16" fmla="*/ 1667 w 1667"/>
                  <a:gd name="T17" fmla="*/ 95 h 798"/>
                  <a:gd name="T18" fmla="*/ 1666 w 1667"/>
                  <a:gd name="T19" fmla="*/ 114 h 798"/>
                  <a:gd name="T20" fmla="*/ 1553 w 1667"/>
                  <a:gd name="T21" fmla="*/ 719 h 798"/>
                  <a:gd name="T22" fmla="*/ 1546 w 1667"/>
                  <a:gd name="T23" fmla="*/ 740 h 798"/>
                  <a:gd name="T24" fmla="*/ 1536 w 1667"/>
                  <a:gd name="T25" fmla="*/ 758 h 798"/>
                  <a:gd name="T26" fmla="*/ 1520 w 1667"/>
                  <a:gd name="T27" fmla="*/ 775 h 798"/>
                  <a:gd name="T28" fmla="*/ 1501 w 1667"/>
                  <a:gd name="T29" fmla="*/ 789 h 798"/>
                  <a:gd name="T30" fmla="*/ 1480 w 1667"/>
                  <a:gd name="T31" fmla="*/ 795 h 798"/>
                  <a:gd name="T32" fmla="*/ 1459 w 1667"/>
                  <a:gd name="T33" fmla="*/ 798 h 798"/>
                  <a:gd name="T34" fmla="*/ 209 w 1667"/>
                  <a:gd name="T35" fmla="*/ 798 h 798"/>
                  <a:gd name="T36" fmla="*/ 188 w 1667"/>
                  <a:gd name="T37" fmla="*/ 795 h 798"/>
                  <a:gd name="T38" fmla="*/ 167 w 1667"/>
                  <a:gd name="T39" fmla="*/ 789 h 798"/>
                  <a:gd name="T40" fmla="*/ 147 w 1667"/>
                  <a:gd name="T41" fmla="*/ 775 h 798"/>
                  <a:gd name="T42" fmla="*/ 131 w 1667"/>
                  <a:gd name="T43" fmla="*/ 758 h 798"/>
                  <a:gd name="T44" fmla="*/ 121 w 1667"/>
                  <a:gd name="T45" fmla="*/ 740 h 798"/>
                  <a:gd name="T46" fmla="*/ 114 w 1667"/>
                  <a:gd name="T47" fmla="*/ 719 h 798"/>
                  <a:gd name="T48" fmla="*/ 2 w 1667"/>
                  <a:gd name="T49" fmla="*/ 114 h 798"/>
                  <a:gd name="T50" fmla="*/ 0 w 1667"/>
                  <a:gd name="T51" fmla="*/ 95 h 798"/>
                  <a:gd name="T52" fmla="*/ 3 w 1667"/>
                  <a:gd name="T53" fmla="*/ 74 h 798"/>
                  <a:gd name="T54" fmla="*/ 11 w 1667"/>
                  <a:gd name="T55" fmla="*/ 54 h 798"/>
                  <a:gd name="T56" fmla="*/ 23 w 1667"/>
                  <a:gd name="T57" fmla="*/ 36 h 798"/>
                  <a:gd name="T58" fmla="*/ 38 w 1667"/>
                  <a:gd name="T59" fmla="*/ 20 h 798"/>
                  <a:gd name="T60" fmla="*/ 57 w 1667"/>
                  <a:gd name="T61" fmla="*/ 10 h 798"/>
                  <a:gd name="T62" fmla="*/ 76 w 1667"/>
                  <a:gd name="T63" fmla="*/ 3 h 798"/>
                  <a:gd name="T64" fmla="*/ 97 w 1667"/>
                  <a:gd name="T6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7" h="798">
                    <a:moveTo>
                      <a:pt x="97" y="0"/>
                    </a:moveTo>
                    <a:lnTo>
                      <a:pt x="1570" y="0"/>
                    </a:lnTo>
                    <a:lnTo>
                      <a:pt x="1591" y="3"/>
                    </a:lnTo>
                    <a:lnTo>
                      <a:pt x="1611" y="10"/>
                    </a:lnTo>
                    <a:lnTo>
                      <a:pt x="1629" y="20"/>
                    </a:lnTo>
                    <a:lnTo>
                      <a:pt x="1645" y="36"/>
                    </a:lnTo>
                    <a:lnTo>
                      <a:pt x="1656" y="54"/>
                    </a:lnTo>
                    <a:lnTo>
                      <a:pt x="1664" y="74"/>
                    </a:lnTo>
                    <a:lnTo>
                      <a:pt x="1667" y="95"/>
                    </a:lnTo>
                    <a:lnTo>
                      <a:pt x="1666" y="114"/>
                    </a:lnTo>
                    <a:lnTo>
                      <a:pt x="1553" y="719"/>
                    </a:lnTo>
                    <a:lnTo>
                      <a:pt x="1546" y="740"/>
                    </a:lnTo>
                    <a:lnTo>
                      <a:pt x="1536" y="758"/>
                    </a:lnTo>
                    <a:lnTo>
                      <a:pt x="1520" y="775"/>
                    </a:lnTo>
                    <a:lnTo>
                      <a:pt x="1501" y="789"/>
                    </a:lnTo>
                    <a:lnTo>
                      <a:pt x="1480" y="795"/>
                    </a:lnTo>
                    <a:lnTo>
                      <a:pt x="1459" y="798"/>
                    </a:lnTo>
                    <a:lnTo>
                      <a:pt x="209" y="798"/>
                    </a:lnTo>
                    <a:lnTo>
                      <a:pt x="188" y="795"/>
                    </a:lnTo>
                    <a:lnTo>
                      <a:pt x="167" y="789"/>
                    </a:lnTo>
                    <a:lnTo>
                      <a:pt x="147" y="775"/>
                    </a:lnTo>
                    <a:lnTo>
                      <a:pt x="131" y="758"/>
                    </a:lnTo>
                    <a:lnTo>
                      <a:pt x="121" y="740"/>
                    </a:lnTo>
                    <a:lnTo>
                      <a:pt x="114" y="719"/>
                    </a:lnTo>
                    <a:lnTo>
                      <a:pt x="2" y="114"/>
                    </a:lnTo>
                    <a:lnTo>
                      <a:pt x="0" y="95"/>
                    </a:lnTo>
                    <a:lnTo>
                      <a:pt x="3" y="74"/>
                    </a:lnTo>
                    <a:lnTo>
                      <a:pt x="11" y="54"/>
                    </a:lnTo>
                    <a:lnTo>
                      <a:pt x="23" y="36"/>
                    </a:lnTo>
                    <a:lnTo>
                      <a:pt x="38" y="20"/>
                    </a:lnTo>
                    <a:lnTo>
                      <a:pt x="57" y="10"/>
                    </a:lnTo>
                    <a:lnTo>
                      <a:pt x="76" y="3"/>
                    </a:lnTo>
                    <a:lnTo>
                      <a:pt x="97"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3" name="Freeform 117">
                <a:extLst>
                  <a:ext uri="{FF2B5EF4-FFF2-40B4-BE49-F238E27FC236}">
                    <a16:creationId xmlns:a16="http://schemas.microsoft.com/office/drawing/2014/main" id="{FA357BF2-6ED5-42BD-B881-FAE313D3D923}"/>
                  </a:ext>
                </a:extLst>
              </p:cNvPr>
              <p:cNvSpPr>
                <a:spLocks/>
              </p:cNvSpPr>
              <p:nvPr/>
            </p:nvSpPr>
            <p:spPr bwMode="auto">
              <a:xfrm>
                <a:off x="3087" y="306"/>
                <a:ext cx="1473" cy="604"/>
              </a:xfrm>
              <a:custGeom>
                <a:avLst/>
                <a:gdLst>
                  <a:gd name="T0" fmla="*/ 0 w 1473"/>
                  <a:gd name="T1" fmla="*/ 0 h 604"/>
                  <a:gd name="T2" fmla="*/ 1473 w 1473"/>
                  <a:gd name="T3" fmla="*/ 0 h 604"/>
                  <a:gd name="T4" fmla="*/ 1362 w 1473"/>
                  <a:gd name="T5" fmla="*/ 604 h 604"/>
                  <a:gd name="T6" fmla="*/ 112 w 1473"/>
                  <a:gd name="T7" fmla="*/ 604 h 604"/>
                  <a:gd name="T8" fmla="*/ 0 w 1473"/>
                  <a:gd name="T9" fmla="*/ 0 h 604"/>
                </a:gdLst>
                <a:ahLst/>
                <a:cxnLst>
                  <a:cxn ang="0">
                    <a:pos x="T0" y="T1"/>
                  </a:cxn>
                  <a:cxn ang="0">
                    <a:pos x="T2" y="T3"/>
                  </a:cxn>
                  <a:cxn ang="0">
                    <a:pos x="T4" y="T5"/>
                  </a:cxn>
                  <a:cxn ang="0">
                    <a:pos x="T6" y="T7"/>
                  </a:cxn>
                  <a:cxn ang="0">
                    <a:pos x="T8" y="T9"/>
                  </a:cxn>
                </a:cxnLst>
                <a:rect l="0" t="0" r="r" b="b"/>
                <a:pathLst>
                  <a:path w="1473" h="604">
                    <a:moveTo>
                      <a:pt x="0" y="0"/>
                    </a:moveTo>
                    <a:lnTo>
                      <a:pt x="1473" y="0"/>
                    </a:lnTo>
                    <a:lnTo>
                      <a:pt x="1362" y="604"/>
                    </a:lnTo>
                    <a:lnTo>
                      <a:pt x="112" y="604"/>
                    </a:lnTo>
                    <a:lnTo>
                      <a:pt x="0"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4" name="Freeform 118">
                <a:extLst>
                  <a:ext uri="{FF2B5EF4-FFF2-40B4-BE49-F238E27FC236}">
                    <a16:creationId xmlns:a16="http://schemas.microsoft.com/office/drawing/2014/main" id="{7CEE8033-8890-42FE-95B2-FFC52D919AE4}"/>
                  </a:ext>
                </a:extLst>
              </p:cNvPr>
              <p:cNvSpPr>
                <a:spLocks/>
              </p:cNvSpPr>
              <p:nvPr/>
            </p:nvSpPr>
            <p:spPr bwMode="auto">
              <a:xfrm>
                <a:off x="3797" y="234"/>
                <a:ext cx="53" cy="54"/>
              </a:xfrm>
              <a:custGeom>
                <a:avLst/>
                <a:gdLst>
                  <a:gd name="T0" fmla="*/ 26 w 53"/>
                  <a:gd name="T1" fmla="*/ 0 h 54"/>
                  <a:gd name="T2" fmla="*/ 40 w 53"/>
                  <a:gd name="T3" fmla="*/ 4 h 54"/>
                  <a:gd name="T4" fmla="*/ 50 w 53"/>
                  <a:gd name="T5" fmla="*/ 13 h 54"/>
                  <a:gd name="T6" fmla="*/ 53 w 53"/>
                  <a:gd name="T7" fmla="*/ 28 h 54"/>
                  <a:gd name="T8" fmla="*/ 50 w 53"/>
                  <a:gd name="T9" fmla="*/ 41 h 54"/>
                  <a:gd name="T10" fmla="*/ 40 w 53"/>
                  <a:gd name="T11" fmla="*/ 50 h 54"/>
                  <a:gd name="T12" fmla="*/ 26 w 53"/>
                  <a:gd name="T13" fmla="*/ 54 h 54"/>
                  <a:gd name="T14" fmla="*/ 13 w 53"/>
                  <a:gd name="T15" fmla="*/ 50 h 54"/>
                  <a:gd name="T16" fmla="*/ 4 w 53"/>
                  <a:gd name="T17" fmla="*/ 41 h 54"/>
                  <a:gd name="T18" fmla="*/ 0 w 53"/>
                  <a:gd name="T19" fmla="*/ 28 h 54"/>
                  <a:gd name="T20" fmla="*/ 4 w 53"/>
                  <a:gd name="T21" fmla="*/ 13 h 54"/>
                  <a:gd name="T22" fmla="*/ 13 w 53"/>
                  <a:gd name="T23" fmla="*/ 4 h 54"/>
                  <a:gd name="T24" fmla="*/ 26 w 5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4">
                    <a:moveTo>
                      <a:pt x="26" y="0"/>
                    </a:moveTo>
                    <a:lnTo>
                      <a:pt x="40" y="4"/>
                    </a:lnTo>
                    <a:lnTo>
                      <a:pt x="50" y="13"/>
                    </a:lnTo>
                    <a:lnTo>
                      <a:pt x="53" y="28"/>
                    </a:lnTo>
                    <a:lnTo>
                      <a:pt x="50" y="41"/>
                    </a:lnTo>
                    <a:lnTo>
                      <a:pt x="40" y="50"/>
                    </a:lnTo>
                    <a:lnTo>
                      <a:pt x="26" y="54"/>
                    </a:lnTo>
                    <a:lnTo>
                      <a:pt x="13" y="50"/>
                    </a:lnTo>
                    <a:lnTo>
                      <a:pt x="4" y="41"/>
                    </a:lnTo>
                    <a:lnTo>
                      <a:pt x="0" y="28"/>
                    </a:lnTo>
                    <a:lnTo>
                      <a:pt x="4" y="13"/>
                    </a:lnTo>
                    <a:lnTo>
                      <a:pt x="13" y="4"/>
                    </a:lnTo>
                    <a:lnTo>
                      <a:pt x="26"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5" name="Rectangle 119">
                <a:extLst>
                  <a:ext uri="{FF2B5EF4-FFF2-40B4-BE49-F238E27FC236}">
                    <a16:creationId xmlns:a16="http://schemas.microsoft.com/office/drawing/2014/main" id="{1A8DD741-8C32-4112-9E77-306B4F1E13C4}"/>
                  </a:ext>
                </a:extLst>
              </p:cNvPr>
              <p:cNvSpPr>
                <a:spLocks noChangeArrowheads="1"/>
              </p:cNvSpPr>
              <p:nvPr/>
            </p:nvSpPr>
            <p:spPr bwMode="auto">
              <a:xfrm>
                <a:off x="4529" y="1206"/>
                <a:ext cx="86" cy="95"/>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6" name="Rectangle 120">
                <a:extLst>
                  <a:ext uri="{FF2B5EF4-FFF2-40B4-BE49-F238E27FC236}">
                    <a16:creationId xmlns:a16="http://schemas.microsoft.com/office/drawing/2014/main" id="{BD100375-ADB4-40C5-9BE2-2901D89EBC60}"/>
                  </a:ext>
                </a:extLst>
              </p:cNvPr>
              <p:cNvSpPr>
                <a:spLocks noChangeArrowheads="1"/>
              </p:cNvSpPr>
              <p:nvPr/>
            </p:nvSpPr>
            <p:spPr bwMode="auto">
              <a:xfrm>
                <a:off x="4542" y="1225"/>
                <a:ext cx="35" cy="21"/>
              </a:xfrm>
              <a:prstGeom prst="rect">
                <a:avLst/>
              </a:prstGeom>
              <a:solidFill>
                <a:srgbClr val="E6DAE8"/>
              </a:solidFill>
              <a:ln w="0">
                <a:solidFill>
                  <a:srgbClr val="E6DAE8"/>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7" name="Rectangle 121">
                <a:extLst>
                  <a:ext uri="{FF2B5EF4-FFF2-40B4-BE49-F238E27FC236}">
                    <a16:creationId xmlns:a16="http://schemas.microsoft.com/office/drawing/2014/main" id="{E7593372-D1F1-47A5-A9F2-97ABFC0B4239}"/>
                  </a:ext>
                </a:extLst>
              </p:cNvPr>
              <p:cNvSpPr>
                <a:spLocks noChangeArrowheads="1"/>
              </p:cNvSpPr>
              <p:nvPr/>
            </p:nvSpPr>
            <p:spPr bwMode="auto">
              <a:xfrm>
                <a:off x="4542" y="1262"/>
                <a:ext cx="35" cy="21"/>
              </a:xfrm>
              <a:prstGeom prst="rect">
                <a:avLst/>
              </a:prstGeom>
              <a:solidFill>
                <a:srgbClr val="E6DAE8"/>
              </a:solidFill>
              <a:ln w="0">
                <a:solidFill>
                  <a:srgbClr val="E6DAE8"/>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8" name="Rectangle 122">
                <a:extLst>
                  <a:ext uri="{FF2B5EF4-FFF2-40B4-BE49-F238E27FC236}">
                    <a16:creationId xmlns:a16="http://schemas.microsoft.com/office/drawing/2014/main" id="{9FB7110B-761E-4133-9090-9CB5AE969CE6}"/>
                  </a:ext>
                </a:extLst>
              </p:cNvPr>
              <p:cNvSpPr>
                <a:spLocks noChangeArrowheads="1"/>
              </p:cNvSpPr>
              <p:nvPr/>
            </p:nvSpPr>
            <p:spPr bwMode="auto">
              <a:xfrm>
                <a:off x="4590" y="1251"/>
                <a:ext cx="25" cy="6"/>
              </a:xfrm>
              <a:prstGeom prst="rect">
                <a:avLst/>
              </a:prstGeom>
              <a:solidFill>
                <a:srgbClr val="E6DAE8"/>
              </a:solidFill>
              <a:ln w="0">
                <a:solidFill>
                  <a:srgbClr val="E6DAE8"/>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9" name="Freeform 123">
                <a:extLst>
                  <a:ext uri="{FF2B5EF4-FFF2-40B4-BE49-F238E27FC236}">
                    <a16:creationId xmlns:a16="http://schemas.microsoft.com/office/drawing/2014/main" id="{6D85E678-4AC3-445A-A0F4-9A5FC4CA7271}"/>
                  </a:ext>
                </a:extLst>
              </p:cNvPr>
              <p:cNvSpPr>
                <a:spLocks/>
              </p:cNvSpPr>
              <p:nvPr/>
            </p:nvSpPr>
            <p:spPr bwMode="auto">
              <a:xfrm>
                <a:off x="4615" y="1185"/>
                <a:ext cx="182" cy="138"/>
              </a:xfrm>
              <a:custGeom>
                <a:avLst/>
                <a:gdLst>
                  <a:gd name="T0" fmla="*/ 20 w 182"/>
                  <a:gd name="T1" fmla="*/ 0 h 138"/>
                  <a:gd name="T2" fmla="*/ 162 w 182"/>
                  <a:gd name="T3" fmla="*/ 0 h 138"/>
                  <a:gd name="T4" fmla="*/ 168 w 182"/>
                  <a:gd name="T5" fmla="*/ 1 h 138"/>
                  <a:gd name="T6" fmla="*/ 173 w 182"/>
                  <a:gd name="T7" fmla="*/ 2 h 138"/>
                  <a:gd name="T8" fmla="*/ 177 w 182"/>
                  <a:gd name="T9" fmla="*/ 6 h 138"/>
                  <a:gd name="T10" fmla="*/ 179 w 182"/>
                  <a:gd name="T11" fmla="*/ 10 h 138"/>
                  <a:gd name="T12" fmla="*/ 182 w 182"/>
                  <a:gd name="T13" fmla="*/ 15 h 138"/>
                  <a:gd name="T14" fmla="*/ 182 w 182"/>
                  <a:gd name="T15" fmla="*/ 21 h 138"/>
                  <a:gd name="T16" fmla="*/ 182 w 182"/>
                  <a:gd name="T17" fmla="*/ 118 h 138"/>
                  <a:gd name="T18" fmla="*/ 182 w 182"/>
                  <a:gd name="T19" fmla="*/ 123 h 138"/>
                  <a:gd name="T20" fmla="*/ 179 w 182"/>
                  <a:gd name="T21" fmla="*/ 128 h 138"/>
                  <a:gd name="T22" fmla="*/ 177 w 182"/>
                  <a:gd name="T23" fmla="*/ 132 h 138"/>
                  <a:gd name="T24" fmla="*/ 173 w 182"/>
                  <a:gd name="T25" fmla="*/ 136 h 138"/>
                  <a:gd name="T26" fmla="*/ 168 w 182"/>
                  <a:gd name="T27" fmla="*/ 137 h 138"/>
                  <a:gd name="T28" fmla="*/ 162 w 182"/>
                  <a:gd name="T29" fmla="*/ 138 h 138"/>
                  <a:gd name="T30" fmla="*/ 20 w 182"/>
                  <a:gd name="T31" fmla="*/ 138 h 138"/>
                  <a:gd name="T32" fmla="*/ 14 w 182"/>
                  <a:gd name="T33" fmla="*/ 137 h 138"/>
                  <a:gd name="T34" fmla="*/ 9 w 182"/>
                  <a:gd name="T35" fmla="*/ 136 h 138"/>
                  <a:gd name="T36" fmla="*/ 5 w 182"/>
                  <a:gd name="T37" fmla="*/ 132 h 138"/>
                  <a:gd name="T38" fmla="*/ 3 w 182"/>
                  <a:gd name="T39" fmla="*/ 128 h 138"/>
                  <a:gd name="T40" fmla="*/ 0 w 182"/>
                  <a:gd name="T41" fmla="*/ 123 h 138"/>
                  <a:gd name="T42" fmla="*/ 0 w 182"/>
                  <a:gd name="T43" fmla="*/ 118 h 138"/>
                  <a:gd name="T44" fmla="*/ 0 w 182"/>
                  <a:gd name="T45" fmla="*/ 21 h 138"/>
                  <a:gd name="T46" fmla="*/ 0 w 182"/>
                  <a:gd name="T47" fmla="*/ 15 h 138"/>
                  <a:gd name="T48" fmla="*/ 3 w 182"/>
                  <a:gd name="T49" fmla="*/ 10 h 138"/>
                  <a:gd name="T50" fmla="*/ 5 w 182"/>
                  <a:gd name="T51" fmla="*/ 6 h 138"/>
                  <a:gd name="T52" fmla="*/ 9 w 182"/>
                  <a:gd name="T53" fmla="*/ 2 h 138"/>
                  <a:gd name="T54" fmla="*/ 14 w 182"/>
                  <a:gd name="T55" fmla="*/ 1 h 138"/>
                  <a:gd name="T56" fmla="*/ 20 w 182"/>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38">
                    <a:moveTo>
                      <a:pt x="20" y="0"/>
                    </a:moveTo>
                    <a:lnTo>
                      <a:pt x="162" y="0"/>
                    </a:lnTo>
                    <a:lnTo>
                      <a:pt x="168" y="1"/>
                    </a:lnTo>
                    <a:lnTo>
                      <a:pt x="173" y="2"/>
                    </a:lnTo>
                    <a:lnTo>
                      <a:pt x="177" y="6"/>
                    </a:lnTo>
                    <a:lnTo>
                      <a:pt x="179" y="10"/>
                    </a:lnTo>
                    <a:lnTo>
                      <a:pt x="182" y="15"/>
                    </a:lnTo>
                    <a:lnTo>
                      <a:pt x="182" y="21"/>
                    </a:lnTo>
                    <a:lnTo>
                      <a:pt x="182" y="118"/>
                    </a:lnTo>
                    <a:lnTo>
                      <a:pt x="182" y="123"/>
                    </a:lnTo>
                    <a:lnTo>
                      <a:pt x="179" y="128"/>
                    </a:lnTo>
                    <a:lnTo>
                      <a:pt x="177" y="132"/>
                    </a:lnTo>
                    <a:lnTo>
                      <a:pt x="173" y="136"/>
                    </a:lnTo>
                    <a:lnTo>
                      <a:pt x="168" y="137"/>
                    </a:lnTo>
                    <a:lnTo>
                      <a:pt x="162" y="138"/>
                    </a:lnTo>
                    <a:lnTo>
                      <a:pt x="20" y="138"/>
                    </a:lnTo>
                    <a:lnTo>
                      <a:pt x="14" y="137"/>
                    </a:lnTo>
                    <a:lnTo>
                      <a:pt x="9" y="136"/>
                    </a:lnTo>
                    <a:lnTo>
                      <a:pt x="5" y="132"/>
                    </a:lnTo>
                    <a:lnTo>
                      <a:pt x="3" y="128"/>
                    </a:lnTo>
                    <a:lnTo>
                      <a:pt x="0" y="123"/>
                    </a:lnTo>
                    <a:lnTo>
                      <a:pt x="0" y="118"/>
                    </a:lnTo>
                    <a:lnTo>
                      <a:pt x="0" y="21"/>
                    </a:lnTo>
                    <a:lnTo>
                      <a:pt x="0" y="15"/>
                    </a:lnTo>
                    <a:lnTo>
                      <a:pt x="3" y="10"/>
                    </a:lnTo>
                    <a:lnTo>
                      <a:pt x="5" y="6"/>
                    </a:lnTo>
                    <a:lnTo>
                      <a:pt x="9" y="2"/>
                    </a:lnTo>
                    <a:lnTo>
                      <a:pt x="14" y="1"/>
                    </a:lnTo>
                    <a:lnTo>
                      <a:pt x="20"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0" name="Rectangle 124">
                <a:extLst>
                  <a:ext uri="{FF2B5EF4-FFF2-40B4-BE49-F238E27FC236}">
                    <a16:creationId xmlns:a16="http://schemas.microsoft.com/office/drawing/2014/main" id="{4BAAAD5A-C3F9-45CC-8DD3-1F9D0813E059}"/>
                  </a:ext>
                </a:extLst>
              </p:cNvPr>
              <p:cNvSpPr>
                <a:spLocks noChangeArrowheads="1"/>
              </p:cNvSpPr>
              <p:nvPr/>
            </p:nvSpPr>
            <p:spPr bwMode="auto">
              <a:xfrm>
                <a:off x="4797" y="1228"/>
                <a:ext cx="29" cy="52"/>
              </a:xfrm>
              <a:prstGeom prst="rect">
                <a:avLst/>
              </a:prstGeom>
              <a:solidFill>
                <a:srgbClr val="FFFFFF"/>
              </a:solidFill>
              <a:ln w="0">
                <a:solidFill>
                  <a:srgbClr val="FFFFFF"/>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1" name="Rectangle 125">
                <a:extLst>
                  <a:ext uri="{FF2B5EF4-FFF2-40B4-BE49-F238E27FC236}">
                    <a16:creationId xmlns:a16="http://schemas.microsoft.com/office/drawing/2014/main" id="{E47886DB-34B3-4FB3-83C3-7BA18FFFB8B3}"/>
                  </a:ext>
                </a:extLst>
              </p:cNvPr>
              <p:cNvSpPr>
                <a:spLocks noChangeArrowheads="1"/>
              </p:cNvSpPr>
              <p:nvPr/>
            </p:nvSpPr>
            <p:spPr bwMode="auto">
              <a:xfrm>
                <a:off x="4855" y="1228"/>
                <a:ext cx="28" cy="52"/>
              </a:xfrm>
              <a:prstGeom prst="rect">
                <a:avLst/>
              </a:prstGeom>
              <a:solidFill>
                <a:srgbClr val="FFFFFF"/>
              </a:solidFill>
              <a:ln w="0">
                <a:solidFill>
                  <a:srgbClr val="FFFFFF"/>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2" name="Rectangle 126">
                <a:extLst>
                  <a:ext uri="{FF2B5EF4-FFF2-40B4-BE49-F238E27FC236}">
                    <a16:creationId xmlns:a16="http://schemas.microsoft.com/office/drawing/2014/main" id="{075C920A-9337-49E9-A3B4-F7B6C797E808}"/>
                  </a:ext>
                </a:extLst>
              </p:cNvPr>
              <p:cNvSpPr>
                <a:spLocks noChangeArrowheads="1"/>
              </p:cNvSpPr>
              <p:nvPr/>
            </p:nvSpPr>
            <p:spPr bwMode="auto">
              <a:xfrm>
                <a:off x="4826" y="1228"/>
                <a:ext cx="29" cy="52"/>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3" name="Rectangle 127">
                <a:extLst>
                  <a:ext uri="{FF2B5EF4-FFF2-40B4-BE49-F238E27FC236}">
                    <a16:creationId xmlns:a16="http://schemas.microsoft.com/office/drawing/2014/main" id="{DE388392-4718-4C85-B75F-8379264DEC67}"/>
                  </a:ext>
                </a:extLst>
              </p:cNvPr>
              <p:cNvSpPr>
                <a:spLocks noChangeArrowheads="1"/>
              </p:cNvSpPr>
              <p:nvPr/>
            </p:nvSpPr>
            <p:spPr bwMode="auto">
              <a:xfrm>
                <a:off x="4883" y="1228"/>
                <a:ext cx="28" cy="52"/>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4" name="Freeform 128">
                <a:extLst>
                  <a:ext uri="{FF2B5EF4-FFF2-40B4-BE49-F238E27FC236}">
                    <a16:creationId xmlns:a16="http://schemas.microsoft.com/office/drawing/2014/main" id="{E3258C28-649C-4A59-B0CD-F1EF36B8A6F9}"/>
                  </a:ext>
                </a:extLst>
              </p:cNvPr>
              <p:cNvSpPr>
                <a:spLocks/>
              </p:cNvSpPr>
              <p:nvPr/>
            </p:nvSpPr>
            <p:spPr bwMode="auto">
              <a:xfrm>
                <a:off x="4646" y="1220"/>
                <a:ext cx="120" cy="68"/>
              </a:xfrm>
              <a:custGeom>
                <a:avLst/>
                <a:gdLst>
                  <a:gd name="T0" fmla="*/ 32 w 120"/>
                  <a:gd name="T1" fmla="*/ 0 h 68"/>
                  <a:gd name="T2" fmla="*/ 37 w 120"/>
                  <a:gd name="T3" fmla="*/ 5 h 68"/>
                  <a:gd name="T4" fmla="*/ 55 w 120"/>
                  <a:gd name="T5" fmla="*/ 12 h 68"/>
                  <a:gd name="T6" fmla="*/ 75 w 120"/>
                  <a:gd name="T7" fmla="*/ 22 h 68"/>
                  <a:gd name="T8" fmla="*/ 83 w 120"/>
                  <a:gd name="T9" fmla="*/ 31 h 68"/>
                  <a:gd name="T10" fmla="*/ 101 w 120"/>
                  <a:gd name="T11" fmla="*/ 29 h 68"/>
                  <a:gd name="T12" fmla="*/ 106 w 120"/>
                  <a:gd name="T13" fmla="*/ 24 h 68"/>
                  <a:gd name="T14" fmla="*/ 113 w 120"/>
                  <a:gd name="T15" fmla="*/ 25 h 68"/>
                  <a:gd name="T16" fmla="*/ 118 w 120"/>
                  <a:gd name="T17" fmla="*/ 30 h 68"/>
                  <a:gd name="T18" fmla="*/ 118 w 120"/>
                  <a:gd name="T19" fmla="*/ 38 h 68"/>
                  <a:gd name="T20" fmla="*/ 113 w 120"/>
                  <a:gd name="T21" fmla="*/ 43 h 68"/>
                  <a:gd name="T22" fmla="*/ 106 w 120"/>
                  <a:gd name="T23" fmla="*/ 43 h 68"/>
                  <a:gd name="T24" fmla="*/ 101 w 120"/>
                  <a:gd name="T25" fmla="*/ 39 h 68"/>
                  <a:gd name="T26" fmla="*/ 65 w 120"/>
                  <a:gd name="T27" fmla="*/ 35 h 68"/>
                  <a:gd name="T28" fmla="*/ 63 w 120"/>
                  <a:gd name="T29" fmla="*/ 42 h 68"/>
                  <a:gd name="T30" fmla="*/ 59 w 120"/>
                  <a:gd name="T31" fmla="*/ 51 h 68"/>
                  <a:gd name="T32" fmla="*/ 53 w 120"/>
                  <a:gd name="T33" fmla="*/ 58 h 68"/>
                  <a:gd name="T34" fmla="*/ 45 w 120"/>
                  <a:gd name="T35" fmla="*/ 62 h 68"/>
                  <a:gd name="T36" fmla="*/ 28 w 120"/>
                  <a:gd name="T37" fmla="*/ 68 h 68"/>
                  <a:gd name="T38" fmla="*/ 45 w 120"/>
                  <a:gd name="T39" fmla="*/ 52 h 68"/>
                  <a:gd name="T40" fmla="*/ 50 w 120"/>
                  <a:gd name="T41" fmla="*/ 55 h 68"/>
                  <a:gd name="T42" fmla="*/ 57 w 120"/>
                  <a:gd name="T43" fmla="*/ 46 h 68"/>
                  <a:gd name="T44" fmla="*/ 59 w 120"/>
                  <a:gd name="T45" fmla="*/ 38 h 68"/>
                  <a:gd name="T46" fmla="*/ 19 w 120"/>
                  <a:gd name="T47" fmla="*/ 35 h 68"/>
                  <a:gd name="T48" fmla="*/ 0 w 120"/>
                  <a:gd name="T49" fmla="*/ 34 h 68"/>
                  <a:gd name="T50" fmla="*/ 19 w 120"/>
                  <a:gd name="T51" fmla="*/ 31 h 68"/>
                  <a:gd name="T52" fmla="*/ 74 w 120"/>
                  <a:gd name="T53" fmla="*/ 26 h 68"/>
                  <a:gd name="T54" fmla="*/ 54 w 120"/>
                  <a:gd name="T55" fmla="*/ 16 h 68"/>
                  <a:gd name="T56" fmla="*/ 37 w 120"/>
                  <a:gd name="T57" fmla="*/ 16 h 68"/>
                  <a:gd name="T58" fmla="*/ 32 w 120"/>
                  <a:gd name="T59" fmla="*/ 20 h 68"/>
                  <a:gd name="T60" fmla="*/ 24 w 120"/>
                  <a:gd name="T61" fmla="*/ 18 h 68"/>
                  <a:gd name="T62" fmla="*/ 19 w 120"/>
                  <a:gd name="T63" fmla="*/ 13 h 68"/>
                  <a:gd name="T64" fmla="*/ 19 w 120"/>
                  <a:gd name="T65" fmla="*/ 5 h 68"/>
                  <a:gd name="T66" fmla="*/ 24 w 120"/>
                  <a:gd name="T6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68">
                    <a:moveTo>
                      <a:pt x="28" y="0"/>
                    </a:moveTo>
                    <a:lnTo>
                      <a:pt x="32" y="0"/>
                    </a:lnTo>
                    <a:lnTo>
                      <a:pt x="34" y="3"/>
                    </a:lnTo>
                    <a:lnTo>
                      <a:pt x="37" y="5"/>
                    </a:lnTo>
                    <a:lnTo>
                      <a:pt x="38" y="8"/>
                    </a:lnTo>
                    <a:lnTo>
                      <a:pt x="55" y="12"/>
                    </a:lnTo>
                    <a:lnTo>
                      <a:pt x="67" y="16"/>
                    </a:lnTo>
                    <a:lnTo>
                      <a:pt x="75" y="22"/>
                    </a:lnTo>
                    <a:lnTo>
                      <a:pt x="80" y="28"/>
                    </a:lnTo>
                    <a:lnTo>
                      <a:pt x="83" y="31"/>
                    </a:lnTo>
                    <a:lnTo>
                      <a:pt x="100" y="31"/>
                    </a:lnTo>
                    <a:lnTo>
                      <a:pt x="101" y="29"/>
                    </a:lnTo>
                    <a:lnTo>
                      <a:pt x="103" y="26"/>
                    </a:lnTo>
                    <a:lnTo>
                      <a:pt x="106" y="24"/>
                    </a:lnTo>
                    <a:lnTo>
                      <a:pt x="109" y="24"/>
                    </a:lnTo>
                    <a:lnTo>
                      <a:pt x="113" y="25"/>
                    </a:lnTo>
                    <a:lnTo>
                      <a:pt x="117" y="26"/>
                    </a:lnTo>
                    <a:lnTo>
                      <a:pt x="118" y="30"/>
                    </a:lnTo>
                    <a:lnTo>
                      <a:pt x="120" y="34"/>
                    </a:lnTo>
                    <a:lnTo>
                      <a:pt x="118" y="38"/>
                    </a:lnTo>
                    <a:lnTo>
                      <a:pt x="117" y="41"/>
                    </a:lnTo>
                    <a:lnTo>
                      <a:pt x="113" y="43"/>
                    </a:lnTo>
                    <a:lnTo>
                      <a:pt x="109" y="43"/>
                    </a:lnTo>
                    <a:lnTo>
                      <a:pt x="106" y="43"/>
                    </a:lnTo>
                    <a:lnTo>
                      <a:pt x="103" y="42"/>
                    </a:lnTo>
                    <a:lnTo>
                      <a:pt x="101" y="39"/>
                    </a:lnTo>
                    <a:lnTo>
                      <a:pt x="100" y="35"/>
                    </a:lnTo>
                    <a:lnTo>
                      <a:pt x="65" y="35"/>
                    </a:lnTo>
                    <a:lnTo>
                      <a:pt x="63" y="38"/>
                    </a:lnTo>
                    <a:lnTo>
                      <a:pt x="63" y="42"/>
                    </a:lnTo>
                    <a:lnTo>
                      <a:pt x="62" y="46"/>
                    </a:lnTo>
                    <a:lnTo>
                      <a:pt x="59" y="51"/>
                    </a:lnTo>
                    <a:lnTo>
                      <a:pt x="55" y="55"/>
                    </a:lnTo>
                    <a:lnTo>
                      <a:pt x="53" y="58"/>
                    </a:lnTo>
                    <a:lnTo>
                      <a:pt x="49" y="59"/>
                    </a:lnTo>
                    <a:lnTo>
                      <a:pt x="45" y="62"/>
                    </a:lnTo>
                    <a:lnTo>
                      <a:pt x="45" y="68"/>
                    </a:lnTo>
                    <a:lnTo>
                      <a:pt x="28" y="68"/>
                    </a:lnTo>
                    <a:lnTo>
                      <a:pt x="28" y="52"/>
                    </a:lnTo>
                    <a:lnTo>
                      <a:pt x="45" y="52"/>
                    </a:lnTo>
                    <a:lnTo>
                      <a:pt x="45" y="56"/>
                    </a:lnTo>
                    <a:lnTo>
                      <a:pt x="50" y="55"/>
                    </a:lnTo>
                    <a:lnTo>
                      <a:pt x="54" y="51"/>
                    </a:lnTo>
                    <a:lnTo>
                      <a:pt x="57" y="46"/>
                    </a:lnTo>
                    <a:lnTo>
                      <a:pt x="58" y="42"/>
                    </a:lnTo>
                    <a:lnTo>
                      <a:pt x="59" y="38"/>
                    </a:lnTo>
                    <a:lnTo>
                      <a:pt x="59" y="35"/>
                    </a:lnTo>
                    <a:lnTo>
                      <a:pt x="19" y="35"/>
                    </a:lnTo>
                    <a:lnTo>
                      <a:pt x="19" y="45"/>
                    </a:lnTo>
                    <a:lnTo>
                      <a:pt x="0" y="34"/>
                    </a:lnTo>
                    <a:lnTo>
                      <a:pt x="19" y="24"/>
                    </a:lnTo>
                    <a:lnTo>
                      <a:pt x="19" y="31"/>
                    </a:lnTo>
                    <a:lnTo>
                      <a:pt x="78" y="31"/>
                    </a:lnTo>
                    <a:lnTo>
                      <a:pt x="74" y="26"/>
                    </a:lnTo>
                    <a:lnTo>
                      <a:pt x="66" y="21"/>
                    </a:lnTo>
                    <a:lnTo>
                      <a:pt x="54" y="16"/>
                    </a:lnTo>
                    <a:lnTo>
                      <a:pt x="38" y="12"/>
                    </a:lnTo>
                    <a:lnTo>
                      <a:pt x="37" y="16"/>
                    </a:lnTo>
                    <a:lnTo>
                      <a:pt x="34" y="17"/>
                    </a:lnTo>
                    <a:lnTo>
                      <a:pt x="32" y="20"/>
                    </a:lnTo>
                    <a:lnTo>
                      <a:pt x="28" y="20"/>
                    </a:lnTo>
                    <a:lnTo>
                      <a:pt x="24" y="18"/>
                    </a:lnTo>
                    <a:lnTo>
                      <a:pt x="21" y="17"/>
                    </a:lnTo>
                    <a:lnTo>
                      <a:pt x="19" y="13"/>
                    </a:lnTo>
                    <a:lnTo>
                      <a:pt x="19" y="9"/>
                    </a:lnTo>
                    <a:lnTo>
                      <a:pt x="19" y="5"/>
                    </a:lnTo>
                    <a:lnTo>
                      <a:pt x="21" y="3"/>
                    </a:lnTo>
                    <a:lnTo>
                      <a:pt x="24" y="0"/>
                    </a:lnTo>
                    <a:lnTo>
                      <a:pt x="28"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5" name="Freeform 129">
                <a:extLst>
                  <a:ext uri="{FF2B5EF4-FFF2-40B4-BE49-F238E27FC236}">
                    <a16:creationId xmlns:a16="http://schemas.microsoft.com/office/drawing/2014/main" id="{CC23224D-0FFD-486D-813A-7F912948B4D8}"/>
                  </a:ext>
                </a:extLst>
              </p:cNvPr>
              <p:cNvSpPr>
                <a:spLocks/>
              </p:cNvSpPr>
              <p:nvPr/>
            </p:nvSpPr>
            <p:spPr bwMode="auto">
              <a:xfrm>
                <a:off x="4824" y="2115"/>
                <a:ext cx="295" cy="298"/>
              </a:xfrm>
              <a:custGeom>
                <a:avLst/>
                <a:gdLst>
                  <a:gd name="T0" fmla="*/ 7 w 295"/>
                  <a:gd name="T1" fmla="*/ 0 h 298"/>
                  <a:gd name="T2" fmla="*/ 288 w 295"/>
                  <a:gd name="T3" fmla="*/ 0 h 298"/>
                  <a:gd name="T4" fmla="*/ 294 w 295"/>
                  <a:gd name="T5" fmla="*/ 33 h 298"/>
                  <a:gd name="T6" fmla="*/ 295 w 295"/>
                  <a:gd name="T7" fmla="*/ 69 h 298"/>
                  <a:gd name="T8" fmla="*/ 292 w 295"/>
                  <a:gd name="T9" fmla="*/ 109 h 298"/>
                  <a:gd name="T10" fmla="*/ 286 w 295"/>
                  <a:gd name="T11" fmla="*/ 148 h 298"/>
                  <a:gd name="T12" fmla="*/ 275 w 295"/>
                  <a:gd name="T13" fmla="*/ 184 h 298"/>
                  <a:gd name="T14" fmla="*/ 260 w 295"/>
                  <a:gd name="T15" fmla="*/ 215 h 298"/>
                  <a:gd name="T16" fmla="*/ 243 w 295"/>
                  <a:gd name="T17" fmla="*/ 244 h 298"/>
                  <a:gd name="T18" fmla="*/ 222 w 295"/>
                  <a:gd name="T19" fmla="*/ 266 h 298"/>
                  <a:gd name="T20" fmla="*/ 199 w 295"/>
                  <a:gd name="T21" fmla="*/ 283 h 298"/>
                  <a:gd name="T22" fmla="*/ 175 w 295"/>
                  <a:gd name="T23" fmla="*/ 294 h 298"/>
                  <a:gd name="T24" fmla="*/ 147 w 295"/>
                  <a:gd name="T25" fmla="*/ 298 h 298"/>
                  <a:gd name="T26" fmla="*/ 121 w 295"/>
                  <a:gd name="T27" fmla="*/ 294 h 298"/>
                  <a:gd name="T28" fmla="*/ 96 w 295"/>
                  <a:gd name="T29" fmla="*/ 283 h 298"/>
                  <a:gd name="T30" fmla="*/ 74 w 295"/>
                  <a:gd name="T31" fmla="*/ 266 h 298"/>
                  <a:gd name="T32" fmla="*/ 53 w 295"/>
                  <a:gd name="T33" fmla="*/ 244 h 298"/>
                  <a:gd name="T34" fmla="*/ 34 w 295"/>
                  <a:gd name="T35" fmla="*/ 215 h 298"/>
                  <a:gd name="T36" fmla="*/ 20 w 295"/>
                  <a:gd name="T37" fmla="*/ 184 h 298"/>
                  <a:gd name="T38" fmla="*/ 10 w 295"/>
                  <a:gd name="T39" fmla="*/ 148 h 298"/>
                  <a:gd name="T40" fmla="*/ 3 w 295"/>
                  <a:gd name="T41" fmla="*/ 109 h 298"/>
                  <a:gd name="T42" fmla="*/ 0 w 295"/>
                  <a:gd name="T43" fmla="*/ 69 h 298"/>
                  <a:gd name="T44" fmla="*/ 2 w 295"/>
                  <a:gd name="T45" fmla="*/ 33 h 298"/>
                  <a:gd name="T46" fmla="*/ 7 w 295"/>
                  <a:gd name="T4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5" h="298">
                    <a:moveTo>
                      <a:pt x="7" y="0"/>
                    </a:moveTo>
                    <a:lnTo>
                      <a:pt x="288" y="0"/>
                    </a:lnTo>
                    <a:lnTo>
                      <a:pt x="294" y="33"/>
                    </a:lnTo>
                    <a:lnTo>
                      <a:pt x="295" y="69"/>
                    </a:lnTo>
                    <a:lnTo>
                      <a:pt x="292" y="109"/>
                    </a:lnTo>
                    <a:lnTo>
                      <a:pt x="286" y="148"/>
                    </a:lnTo>
                    <a:lnTo>
                      <a:pt x="275" y="184"/>
                    </a:lnTo>
                    <a:lnTo>
                      <a:pt x="260" y="215"/>
                    </a:lnTo>
                    <a:lnTo>
                      <a:pt x="243" y="244"/>
                    </a:lnTo>
                    <a:lnTo>
                      <a:pt x="222" y="266"/>
                    </a:lnTo>
                    <a:lnTo>
                      <a:pt x="199" y="283"/>
                    </a:lnTo>
                    <a:lnTo>
                      <a:pt x="175" y="294"/>
                    </a:lnTo>
                    <a:lnTo>
                      <a:pt x="147" y="298"/>
                    </a:lnTo>
                    <a:lnTo>
                      <a:pt x="121" y="294"/>
                    </a:lnTo>
                    <a:lnTo>
                      <a:pt x="96" y="283"/>
                    </a:lnTo>
                    <a:lnTo>
                      <a:pt x="74" y="266"/>
                    </a:lnTo>
                    <a:lnTo>
                      <a:pt x="53" y="244"/>
                    </a:lnTo>
                    <a:lnTo>
                      <a:pt x="34" y="215"/>
                    </a:lnTo>
                    <a:lnTo>
                      <a:pt x="20" y="184"/>
                    </a:lnTo>
                    <a:lnTo>
                      <a:pt x="10" y="148"/>
                    </a:lnTo>
                    <a:lnTo>
                      <a:pt x="3" y="109"/>
                    </a:lnTo>
                    <a:lnTo>
                      <a:pt x="0" y="69"/>
                    </a:lnTo>
                    <a:lnTo>
                      <a:pt x="2" y="33"/>
                    </a:lnTo>
                    <a:lnTo>
                      <a:pt x="7"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6" name="Freeform 130">
                <a:extLst>
                  <a:ext uri="{FF2B5EF4-FFF2-40B4-BE49-F238E27FC236}">
                    <a16:creationId xmlns:a16="http://schemas.microsoft.com/office/drawing/2014/main" id="{7817A98E-8DB6-4F15-9439-B07CA837C9F4}"/>
                  </a:ext>
                </a:extLst>
              </p:cNvPr>
              <p:cNvSpPr>
                <a:spLocks/>
              </p:cNvSpPr>
              <p:nvPr/>
            </p:nvSpPr>
            <p:spPr bwMode="auto">
              <a:xfrm>
                <a:off x="4831" y="1954"/>
                <a:ext cx="281" cy="161"/>
              </a:xfrm>
              <a:custGeom>
                <a:avLst/>
                <a:gdLst>
                  <a:gd name="T0" fmla="*/ 140 w 281"/>
                  <a:gd name="T1" fmla="*/ 0 h 161"/>
                  <a:gd name="T2" fmla="*/ 169 w 281"/>
                  <a:gd name="T3" fmla="*/ 4 h 161"/>
                  <a:gd name="T4" fmla="*/ 194 w 281"/>
                  <a:gd name="T5" fmla="*/ 16 h 161"/>
                  <a:gd name="T6" fmla="*/ 219 w 281"/>
                  <a:gd name="T7" fmla="*/ 35 h 161"/>
                  <a:gd name="T8" fmla="*/ 240 w 281"/>
                  <a:gd name="T9" fmla="*/ 58 h 161"/>
                  <a:gd name="T10" fmla="*/ 257 w 281"/>
                  <a:gd name="T11" fmla="*/ 88 h 161"/>
                  <a:gd name="T12" fmla="*/ 271 w 281"/>
                  <a:gd name="T13" fmla="*/ 124 h 161"/>
                  <a:gd name="T14" fmla="*/ 281 w 281"/>
                  <a:gd name="T15" fmla="*/ 161 h 161"/>
                  <a:gd name="T16" fmla="*/ 0 w 281"/>
                  <a:gd name="T17" fmla="*/ 161 h 161"/>
                  <a:gd name="T18" fmla="*/ 10 w 281"/>
                  <a:gd name="T19" fmla="*/ 124 h 161"/>
                  <a:gd name="T20" fmla="*/ 25 w 281"/>
                  <a:gd name="T21" fmla="*/ 88 h 161"/>
                  <a:gd name="T22" fmla="*/ 42 w 281"/>
                  <a:gd name="T23" fmla="*/ 58 h 161"/>
                  <a:gd name="T24" fmla="*/ 63 w 281"/>
                  <a:gd name="T25" fmla="*/ 35 h 161"/>
                  <a:gd name="T26" fmla="*/ 86 w 281"/>
                  <a:gd name="T27" fmla="*/ 16 h 161"/>
                  <a:gd name="T28" fmla="*/ 113 w 281"/>
                  <a:gd name="T29" fmla="*/ 4 h 161"/>
                  <a:gd name="T30" fmla="*/ 140 w 281"/>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161">
                    <a:moveTo>
                      <a:pt x="140" y="0"/>
                    </a:moveTo>
                    <a:lnTo>
                      <a:pt x="169" y="4"/>
                    </a:lnTo>
                    <a:lnTo>
                      <a:pt x="194" y="16"/>
                    </a:lnTo>
                    <a:lnTo>
                      <a:pt x="219" y="35"/>
                    </a:lnTo>
                    <a:lnTo>
                      <a:pt x="240" y="58"/>
                    </a:lnTo>
                    <a:lnTo>
                      <a:pt x="257" y="88"/>
                    </a:lnTo>
                    <a:lnTo>
                      <a:pt x="271" y="124"/>
                    </a:lnTo>
                    <a:lnTo>
                      <a:pt x="281" y="161"/>
                    </a:lnTo>
                    <a:lnTo>
                      <a:pt x="0" y="161"/>
                    </a:lnTo>
                    <a:lnTo>
                      <a:pt x="10" y="124"/>
                    </a:lnTo>
                    <a:lnTo>
                      <a:pt x="25" y="88"/>
                    </a:lnTo>
                    <a:lnTo>
                      <a:pt x="42" y="58"/>
                    </a:lnTo>
                    <a:lnTo>
                      <a:pt x="63" y="35"/>
                    </a:lnTo>
                    <a:lnTo>
                      <a:pt x="86" y="16"/>
                    </a:lnTo>
                    <a:lnTo>
                      <a:pt x="113" y="4"/>
                    </a:lnTo>
                    <a:lnTo>
                      <a:pt x="14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7" name="Freeform 131">
                <a:extLst>
                  <a:ext uri="{FF2B5EF4-FFF2-40B4-BE49-F238E27FC236}">
                    <a16:creationId xmlns:a16="http://schemas.microsoft.com/office/drawing/2014/main" id="{43C2F799-4F30-4273-80F5-0E930FDF8BA0}"/>
                  </a:ext>
                </a:extLst>
              </p:cNvPr>
              <p:cNvSpPr>
                <a:spLocks/>
              </p:cNvSpPr>
              <p:nvPr/>
            </p:nvSpPr>
            <p:spPr bwMode="auto">
              <a:xfrm>
                <a:off x="4957" y="2029"/>
                <a:ext cx="30" cy="119"/>
              </a:xfrm>
              <a:custGeom>
                <a:avLst/>
                <a:gdLst>
                  <a:gd name="T0" fmla="*/ 14 w 30"/>
                  <a:gd name="T1" fmla="*/ 0 h 119"/>
                  <a:gd name="T2" fmla="*/ 19 w 30"/>
                  <a:gd name="T3" fmla="*/ 3 h 119"/>
                  <a:gd name="T4" fmla="*/ 23 w 30"/>
                  <a:gd name="T5" fmla="*/ 12 h 119"/>
                  <a:gd name="T6" fmla="*/ 26 w 30"/>
                  <a:gd name="T7" fmla="*/ 24 h 119"/>
                  <a:gd name="T8" fmla="*/ 28 w 30"/>
                  <a:gd name="T9" fmla="*/ 41 h 119"/>
                  <a:gd name="T10" fmla="*/ 30 w 30"/>
                  <a:gd name="T11" fmla="*/ 59 h 119"/>
                  <a:gd name="T12" fmla="*/ 28 w 30"/>
                  <a:gd name="T13" fmla="*/ 79 h 119"/>
                  <a:gd name="T14" fmla="*/ 26 w 30"/>
                  <a:gd name="T15" fmla="*/ 94 h 119"/>
                  <a:gd name="T16" fmla="*/ 23 w 30"/>
                  <a:gd name="T17" fmla="*/ 107 h 119"/>
                  <a:gd name="T18" fmla="*/ 19 w 30"/>
                  <a:gd name="T19" fmla="*/ 115 h 119"/>
                  <a:gd name="T20" fmla="*/ 14 w 30"/>
                  <a:gd name="T21" fmla="*/ 119 h 119"/>
                  <a:gd name="T22" fmla="*/ 10 w 30"/>
                  <a:gd name="T23" fmla="*/ 115 h 119"/>
                  <a:gd name="T24" fmla="*/ 6 w 30"/>
                  <a:gd name="T25" fmla="*/ 107 h 119"/>
                  <a:gd name="T26" fmla="*/ 2 w 30"/>
                  <a:gd name="T27" fmla="*/ 94 h 119"/>
                  <a:gd name="T28" fmla="*/ 1 w 30"/>
                  <a:gd name="T29" fmla="*/ 79 h 119"/>
                  <a:gd name="T30" fmla="*/ 0 w 30"/>
                  <a:gd name="T31" fmla="*/ 59 h 119"/>
                  <a:gd name="T32" fmla="*/ 1 w 30"/>
                  <a:gd name="T33" fmla="*/ 41 h 119"/>
                  <a:gd name="T34" fmla="*/ 2 w 30"/>
                  <a:gd name="T35" fmla="*/ 24 h 119"/>
                  <a:gd name="T36" fmla="*/ 6 w 30"/>
                  <a:gd name="T37" fmla="*/ 12 h 119"/>
                  <a:gd name="T38" fmla="*/ 10 w 30"/>
                  <a:gd name="T39" fmla="*/ 3 h 119"/>
                  <a:gd name="T40" fmla="*/ 14 w 30"/>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119">
                    <a:moveTo>
                      <a:pt x="14" y="0"/>
                    </a:moveTo>
                    <a:lnTo>
                      <a:pt x="19" y="3"/>
                    </a:lnTo>
                    <a:lnTo>
                      <a:pt x="23" y="12"/>
                    </a:lnTo>
                    <a:lnTo>
                      <a:pt x="26" y="24"/>
                    </a:lnTo>
                    <a:lnTo>
                      <a:pt x="28" y="41"/>
                    </a:lnTo>
                    <a:lnTo>
                      <a:pt x="30" y="59"/>
                    </a:lnTo>
                    <a:lnTo>
                      <a:pt x="28" y="79"/>
                    </a:lnTo>
                    <a:lnTo>
                      <a:pt x="26" y="94"/>
                    </a:lnTo>
                    <a:lnTo>
                      <a:pt x="23" y="107"/>
                    </a:lnTo>
                    <a:lnTo>
                      <a:pt x="19" y="115"/>
                    </a:lnTo>
                    <a:lnTo>
                      <a:pt x="14" y="119"/>
                    </a:lnTo>
                    <a:lnTo>
                      <a:pt x="10" y="115"/>
                    </a:lnTo>
                    <a:lnTo>
                      <a:pt x="6" y="107"/>
                    </a:lnTo>
                    <a:lnTo>
                      <a:pt x="2" y="94"/>
                    </a:lnTo>
                    <a:lnTo>
                      <a:pt x="1" y="79"/>
                    </a:lnTo>
                    <a:lnTo>
                      <a:pt x="0" y="59"/>
                    </a:lnTo>
                    <a:lnTo>
                      <a:pt x="1" y="41"/>
                    </a:lnTo>
                    <a:lnTo>
                      <a:pt x="2" y="24"/>
                    </a:lnTo>
                    <a:lnTo>
                      <a:pt x="6" y="12"/>
                    </a:lnTo>
                    <a:lnTo>
                      <a:pt x="10" y="3"/>
                    </a:lnTo>
                    <a:lnTo>
                      <a:pt x="14"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8" name="Freeform 132">
                <a:extLst>
                  <a:ext uri="{FF2B5EF4-FFF2-40B4-BE49-F238E27FC236}">
                    <a16:creationId xmlns:a16="http://schemas.microsoft.com/office/drawing/2014/main" id="{082AD8B7-4339-44A5-A4F2-FD7B4EBAA4F3}"/>
                  </a:ext>
                </a:extLst>
              </p:cNvPr>
              <p:cNvSpPr>
                <a:spLocks/>
              </p:cNvSpPr>
              <p:nvPr/>
            </p:nvSpPr>
            <p:spPr bwMode="auto">
              <a:xfrm>
                <a:off x="2657" y="1258"/>
                <a:ext cx="209" cy="545"/>
              </a:xfrm>
              <a:custGeom>
                <a:avLst/>
                <a:gdLst>
                  <a:gd name="T0" fmla="*/ 141 w 209"/>
                  <a:gd name="T1" fmla="*/ 0 h 545"/>
                  <a:gd name="T2" fmla="*/ 209 w 209"/>
                  <a:gd name="T3" fmla="*/ 18 h 545"/>
                  <a:gd name="T4" fmla="*/ 69 w 209"/>
                  <a:gd name="T5" fmla="*/ 545 h 545"/>
                  <a:gd name="T6" fmla="*/ 0 w 209"/>
                  <a:gd name="T7" fmla="*/ 526 h 545"/>
                  <a:gd name="T8" fmla="*/ 141 w 209"/>
                  <a:gd name="T9" fmla="*/ 0 h 545"/>
                </a:gdLst>
                <a:ahLst/>
                <a:cxnLst>
                  <a:cxn ang="0">
                    <a:pos x="T0" y="T1"/>
                  </a:cxn>
                  <a:cxn ang="0">
                    <a:pos x="T2" y="T3"/>
                  </a:cxn>
                  <a:cxn ang="0">
                    <a:pos x="T4" y="T5"/>
                  </a:cxn>
                  <a:cxn ang="0">
                    <a:pos x="T6" y="T7"/>
                  </a:cxn>
                  <a:cxn ang="0">
                    <a:pos x="T8" y="T9"/>
                  </a:cxn>
                </a:cxnLst>
                <a:rect l="0" t="0" r="r" b="b"/>
                <a:pathLst>
                  <a:path w="209" h="545">
                    <a:moveTo>
                      <a:pt x="141" y="0"/>
                    </a:moveTo>
                    <a:lnTo>
                      <a:pt x="209" y="18"/>
                    </a:lnTo>
                    <a:lnTo>
                      <a:pt x="69" y="545"/>
                    </a:lnTo>
                    <a:lnTo>
                      <a:pt x="0" y="526"/>
                    </a:lnTo>
                    <a:lnTo>
                      <a:pt x="141"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9" name="Freeform 133">
                <a:extLst>
                  <a:ext uri="{FF2B5EF4-FFF2-40B4-BE49-F238E27FC236}">
                    <a16:creationId xmlns:a16="http://schemas.microsoft.com/office/drawing/2014/main" id="{3E6E5D24-F209-47C1-BCD9-26A2FD63233C}"/>
                  </a:ext>
                </a:extLst>
              </p:cNvPr>
              <p:cNvSpPr>
                <a:spLocks/>
              </p:cNvSpPr>
              <p:nvPr/>
            </p:nvSpPr>
            <p:spPr bwMode="auto">
              <a:xfrm>
                <a:off x="2642" y="1745"/>
                <a:ext cx="94" cy="130"/>
              </a:xfrm>
              <a:custGeom>
                <a:avLst/>
                <a:gdLst>
                  <a:gd name="T0" fmla="*/ 26 w 94"/>
                  <a:gd name="T1" fmla="*/ 0 h 130"/>
                  <a:gd name="T2" fmla="*/ 94 w 94"/>
                  <a:gd name="T3" fmla="*/ 18 h 130"/>
                  <a:gd name="T4" fmla="*/ 70 w 94"/>
                  <a:gd name="T5" fmla="*/ 111 h 130"/>
                  <a:gd name="T6" fmla="*/ 67 w 94"/>
                  <a:gd name="T7" fmla="*/ 117 h 130"/>
                  <a:gd name="T8" fmla="*/ 64 w 94"/>
                  <a:gd name="T9" fmla="*/ 120 h 130"/>
                  <a:gd name="T10" fmla="*/ 62 w 94"/>
                  <a:gd name="T11" fmla="*/ 123 h 130"/>
                  <a:gd name="T12" fmla="*/ 58 w 94"/>
                  <a:gd name="T13" fmla="*/ 127 h 130"/>
                  <a:gd name="T14" fmla="*/ 51 w 94"/>
                  <a:gd name="T15" fmla="*/ 130 h 130"/>
                  <a:gd name="T16" fmla="*/ 45 w 94"/>
                  <a:gd name="T17" fmla="*/ 130 h 130"/>
                  <a:gd name="T18" fmla="*/ 39 w 94"/>
                  <a:gd name="T19" fmla="*/ 130 h 130"/>
                  <a:gd name="T20" fmla="*/ 19 w 94"/>
                  <a:gd name="T21" fmla="*/ 123 h 130"/>
                  <a:gd name="T22" fmla="*/ 13 w 94"/>
                  <a:gd name="T23" fmla="*/ 122 h 130"/>
                  <a:gd name="T24" fmla="*/ 9 w 94"/>
                  <a:gd name="T25" fmla="*/ 119 h 130"/>
                  <a:gd name="T26" fmla="*/ 7 w 94"/>
                  <a:gd name="T27" fmla="*/ 117 h 130"/>
                  <a:gd name="T28" fmla="*/ 3 w 94"/>
                  <a:gd name="T29" fmla="*/ 113 h 130"/>
                  <a:gd name="T30" fmla="*/ 0 w 94"/>
                  <a:gd name="T31" fmla="*/ 106 h 130"/>
                  <a:gd name="T32" fmla="*/ 0 w 94"/>
                  <a:gd name="T33" fmla="*/ 100 h 130"/>
                  <a:gd name="T34" fmla="*/ 0 w 94"/>
                  <a:gd name="T35" fmla="*/ 93 h 130"/>
                  <a:gd name="T36" fmla="*/ 26 w 94"/>
                  <a:gd name="T3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130">
                    <a:moveTo>
                      <a:pt x="26" y="0"/>
                    </a:moveTo>
                    <a:lnTo>
                      <a:pt x="94" y="18"/>
                    </a:lnTo>
                    <a:lnTo>
                      <a:pt x="70" y="111"/>
                    </a:lnTo>
                    <a:lnTo>
                      <a:pt x="67" y="117"/>
                    </a:lnTo>
                    <a:lnTo>
                      <a:pt x="64" y="120"/>
                    </a:lnTo>
                    <a:lnTo>
                      <a:pt x="62" y="123"/>
                    </a:lnTo>
                    <a:lnTo>
                      <a:pt x="58" y="127"/>
                    </a:lnTo>
                    <a:lnTo>
                      <a:pt x="51" y="130"/>
                    </a:lnTo>
                    <a:lnTo>
                      <a:pt x="45" y="130"/>
                    </a:lnTo>
                    <a:lnTo>
                      <a:pt x="39" y="130"/>
                    </a:lnTo>
                    <a:lnTo>
                      <a:pt x="19" y="123"/>
                    </a:lnTo>
                    <a:lnTo>
                      <a:pt x="13" y="122"/>
                    </a:lnTo>
                    <a:lnTo>
                      <a:pt x="9" y="119"/>
                    </a:lnTo>
                    <a:lnTo>
                      <a:pt x="7" y="117"/>
                    </a:lnTo>
                    <a:lnTo>
                      <a:pt x="3" y="113"/>
                    </a:lnTo>
                    <a:lnTo>
                      <a:pt x="0" y="106"/>
                    </a:lnTo>
                    <a:lnTo>
                      <a:pt x="0" y="100"/>
                    </a:lnTo>
                    <a:lnTo>
                      <a:pt x="0" y="93"/>
                    </a:lnTo>
                    <a:lnTo>
                      <a:pt x="26"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0" name="Freeform 134">
                <a:extLst>
                  <a:ext uri="{FF2B5EF4-FFF2-40B4-BE49-F238E27FC236}">
                    <a16:creationId xmlns:a16="http://schemas.microsoft.com/office/drawing/2014/main" id="{2EF292EA-8826-495B-88F9-DBF7EA5C58C1}"/>
                  </a:ext>
                </a:extLst>
              </p:cNvPr>
              <p:cNvSpPr>
                <a:spLocks/>
              </p:cNvSpPr>
              <p:nvPr/>
            </p:nvSpPr>
            <p:spPr bwMode="auto">
              <a:xfrm>
                <a:off x="2663" y="1723"/>
                <a:ext cx="79" cy="57"/>
              </a:xfrm>
              <a:custGeom>
                <a:avLst/>
                <a:gdLst>
                  <a:gd name="T0" fmla="*/ 11 w 79"/>
                  <a:gd name="T1" fmla="*/ 0 h 57"/>
                  <a:gd name="T2" fmla="*/ 79 w 79"/>
                  <a:gd name="T3" fmla="*/ 18 h 57"/>
                  <a:gd name="T4" fmla="*/ 68 w 79"/>
                  <a:gd name="T5" fmla="*/ 57 h 57"/>
                  <a:gd name="T6" fmla="*/ 0 w 79"/>
                  <a:gd name="T7" fmla="*/ 39 h 57"/>
                  <a:gd name="T8" fmla="*/ 11 w 79"/>
                  <a:gd name="T9" fmla="*/ 0 h 57"/>
                </a:gdLst>
                <a:ahLst/>
                <a:cxnLst>
                  <a:cxn ang="0">
                    <a:pos x="T0" y="T1"/>
                  </a:cxn>
                  <a:cxn ang="0">
                    <a:pos x="T2" y="T3"/>
                  </a:cxn>
                  <a:cxn ang="0">
                    <a:pos x="T4" y="T5"/>
                  </a:cxn>
                  <a:cxn ang="0">
                    <a:pos x="T6" y="T7"/>
                  </a:cxn>
                  <a:cxn ang="0">
                    <a:pos x="T8" y="T9"/>
                  </a:cxn>
                </a:cxnLst>
                <a:rect l="0" t="0" r="r" b="b"/>
                <a:pathLst>
                  <a:path w="79" h="57">
                    <a:moveTo>
                      <a:pt x="11" y="0"/>
                    </a:moveTo>
                    <a:lnTo>
                      <a:pt x="79" y="18"/>
                    </a:lnTo>
                    <a:lnTo>
                      <a:pt x="68" y="57"/>
                    </a:lnTo>
                    <a:lnTo>
                      <a:pt x="0" y="39"/>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1" name="Freeform 135">
                <a:extLst>
                  <a:ext uri="{FF2B5EF4-FFF2-40B4-BE49-F238E27FC236}">
                    <a16:creationId xmlns:a16="http://schemas.microsoft.com/office/drawing/2014/main" id="{3FC5A7CD-91D7-489A-9C54-F12B6123402B}"/>
                  </a:ext>
                </a:extLst>
              </p:cNvPr>
              <p:cNvSpPr>
                <a:spLocks/>
              </p:cNvSpPr>
              <p:nvPr/>
            </p:nvSpPr>
            <p:spPr bwMode="auto">
              <a:xfrm>
                <a:off x="2798" y="1190"/>
                <a:ext cx="68" cy="86"/>
              </a:xfrm>
              <a:custGeom>
                <a:avLst/>
                <a:gdLst>
                  <a:gd name="T0" fmla="*/ 41 w 68"/>
                  <a:gd name="T1" fmla="*/ 0 h 86"/>
                  <a:gd name="T2" fmla="*/ 68 w 68"/>
                  <a:gd name="T3" fmla="*/ 7 h 86"/>
                  <a:gd name="T4" fmla="*/ 68 w 68"/>
                  <a:gd name="T5" fmla="*/ 86 h 86"/>
                  <a:gd name="T6" fmla="*/ 0 w 68"/>
                  <a:gd name="T7" fmla="*/ 68 h 86"/>
                  <a:gd name="T8" fmla="*/ 41 w 68"/>
                  <a:gd name="T9" fmla="*/ 0 h 86"/>
                </a:gdLst>
                <a:ahLst/>
                <a:cxnLst>
                  <a:cxn ang="0">
                    <a:pos x="T0" y="T1"/>
                  </a:cxn>
                  <a:cxn ang="0">
                    <a:pos x="T2" y="T3"/>
                  </a:cxn>
                  <a:cxn ang="0">
                    <a:pos x="T4" y="T5"/>
                  </a:cxn>
                  <a:cxn ang="0">
                    <a:pos x="T6" y="T7"/>
                  </a:cxn>
                  <a:cxn ang="0">
                    <a:pos x="T8" y="T9"/>
                  </a:cxn>
                </a:cxnLst>
                <a:rect l="0" t="0" r="r" b="b"/>
                <a:pathLst>
                  <a:path w="68" h="86">
                    <a:moveTo>
                      <a:pt x="41" y="0"/>
                    </a:moveTo>
                    <a:lnTo>
                      <a:pt x="68" y="7"/>
                    </a:lnTo>
                    <a:lnTo>
                      <a:pt x="68" y="86"/>
                    </a:lnTo>
                    <a:lnTo>
                      <a:pt x="0" y="68"/>
                    </a:lnTo>
                    <a:lnTo>
                      <a:pt x="41"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2" name="Freeform 136">
                <a:extLst>
                  <a:ext uri="{FF2B5EF4-FFF2-40B4-BE49-F238E27FC236}">
                    <a16:creationId xmlns:a16="http://schemas.microsoft.com/office/drawing/2014/main" id="{B821CE3E-26CC-4FE2-BA01-95B01293EFE6}"/>
                  </a:ext>
                </a:extLst>
              </p:cNvPr>
              <p:cNvSpPr>
                <a:spLocks/>
              </p:cNvSpPr>
              <p:nvPr/>
            </p:nvSpPr>
            <p:spPr bwMode="auto">
              <a:xfrm>
                <a:off x="2839" y="1143"/>
                <a:ext cx="27" cy="54"/>
              </a:xfrm>
              <a:custGeom>
                <a:avLst/>
                <a:gdLst>
                  <a:gd name="T0" fmla="*/ 27 w 27"/>
                  <a:gd name="T1" fmla="*/ 0 h 54"/>
                  <a:gd name="T2" fmla="*/ 27 w 27"/>
                  <a:gd name="T3" fmla="*/ 54 h 54"/>
                  <a:gd name="T4" fmla="*/ 0 w 27"/>
                  <a:gd name="T5" fmla="*/ 47 h 54"/>
                  <a:gd name="T6" fmla="*/ 27 w 27"/>
                  <a:gd name="T7" fmla="*/ 0 h 54"/>
                </a:gdLst>
                <a:ahLst/>
                <a:cxnLst>
                  <a:cxn ang="0">
                    <a:pos x="T0" y="T1"/>
                  </a:cxn>
                  <a:cxn ang="0">
                    <a:pos x="T2" y="T3"/>
                  </a:cxn>
                  <a:cxn ang="0">
                    <a:pos x="T4" y="T5"/>
                  </a:cxn>
                  <a:cxn ang="0">
                    <a:pos x="T6" y="T7"/>
                  </a:cxn>
                </a:cxnLst>
                <a:rect l="0" t="0" r="r" b="b"/>
                <a:pathLst>
                  <a:path w="27" h="54">
                    <a:moveTo>
                      <a:pt x="27" y="0"/>
                    </a:moveTo>
                    <a:lnTo>
                      <a:pt x="27" y="54"/>
                    </a:lnTo>
                    <a:lnTo>
                      <a:pt x="0" y="47"/>
                    </a:lnTo>
                    <a:lnTo>
                      <a:pt x="27"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3" name="Freeform 137">
                <a:extLst>
                  <a:ext uri="{FF2B5EF4-FFF2-40B4-BE49-F238E27FC236}">
                    <a16:creationId xmlns:a16="http://schemas.microsoft.com/office/drawing/2014/main" id="{FC0800DD-7348-4E38-A3C5-3B051F2BF7DD}"/>
                  </a:ext>
                </a:extLst>
              </p:cNvPr>
              <p:cNvSpPr>
                <a:spLocks/>
              </p:cNvSpPr>
              <p:nvPr/>
            </p:nvSpPr>
            <p:spPr bwMode="auto">
              <a:xfrm>
                <a:off x="2709" y="2257"/>
                <a:ext cx="65" cy="109"/>
              </a:xfrm>
              <a:custGeom>
                <a:avLst/>
                <a:gdLst>
                  <a:gd name="T0" fmla="*/ 25 w 65"/>
                  <a:gd name="T1" fmla="*/ 0 h 109"/>
                  <a:gd name="T2" fmla="*/ 65 w 65"/>
                  <a:gd name="T3" fmla="*/ 10 h 109"/>
                  <a:gd name="T4" fmla="*/ 41 w 65"/>
                  <a:gd name="T5" fmla="*/ 102 h 109"/>
                  <a:gd name="T6" fmla="*/ 39 w 65"/>
                  <a:gd name="T7" fmla="*/ 105 h 109"/>
                  <a:gd name="T8" fmla="*/ 37 w 65"/>
                  <a:gd name="T9" fmla="*/ 107 h 109"/>
                  <a:gd name="T10" fmla="*/ 33 w 65"/>
                  <a:gd name="T11" fmla="*/ 109 h 109"/>
                  <a:gd name="T12" fmla="*/ 29 w 65"/>
                  <a:gd name="T13" fmla="*/ 109 h 109"/>
                  <a:gd name="T14" fmla="*/ 8 w 65"/>
                  <a:gd name="T15" fmla="*/ 103 h 109"/>
                  <a:gd name="T16" fmla="*/ 4 w 65"/>
                  <a:gd name="T17" fmla="*/ 101 h 109"/>
                  <a:gd name="T18" fmla="*/ 1 w 65"/>
                  <a:gd name="T19" fmla="*/ 98 h 109"/>
                  <a:gd name="T20" fmla="*/ 0 w 65"/>
                  <a:gd name="T21" fmla="*/ 94 h 109"/>
                  <a:gd name="T22" fmla="*/ 0 w 65"/>
                  <a:gd name="T23" fmla="*/ 92 h 109"/>
                  <a:gd name="T24" fmla="*/ 25 w 65"/>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09">
                    <a:moveTo>
                      <a:pt x="25" y="0"/>
                    </a:moveTo>
                    <a:lnTo>
                      <a:pt x="65" y="10"/>
                    </a:lnTo>
                    <a:lnTo>
                      <a:pt x="41" y="102"/>
                    </a:lnTo>
                    <a:lnTo>
                      <a:pt x="39" y="105"/>
                    </a:lnTo>
                    <a:lnTo>
                      <a:pt x="37" y="107"/>
                    </a:lnTo>
                    <a:lnTo>
                      <a:pt x="33" y="109"/>
                    </a:lnTo>
                    <a:lnTo>
                      <a:pt x="29" y="109"/>
                    </a:lnTo>
                    <a:lnTo>
                      <a:pt x="8" y="103"/>
                    </a:lnTo>
                    <a:lnTo>
                      <a:pt x="4" y="101"/>
                    </a:lnTo>
                    <a:lnTo>
                      <a:pt x="1" y="98"/>
                    </a:lnTo>
                    <a:lnTo>
                      <a:pt x="0" y="94"/>
                    </a:lnTo>
                    <a:lnTo>
                      <a:pt x="0" y="92"/>
                    </a:lnTo>
                    <a:lnTo>
                      <a:pt x="25"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4" name="Freeform 138">
                <a:extLst>
                  <a:ext uri="{FF2B5EF4-FFF2-40B4-BE49-F238E27FC236}">
                    <a16:creationId xmlns:a16="http://schemas.microsoft.com/office/drawing/2014/main" id="{ED3C9B90-0F3D-4BF8-9792-B0F0072020DD}"/>
                  </a:ext>
                </a:extLst>
              </p:cNvPr>
              <p:cNvSpPr>
                <a:spLocks/>
              </p:cNvSpPr>
              <p:nvPr/>
            </p:nvSpPr>
            <p:spPr bwMode="auto">
              <a:xfrm>
                <a:off x="2721" y="1749"/>
                <a:ext cx="201" cy="539"/>
              </a:xfrm>
              <a:custGeom>
                <a:avLst/>
                <a:gdLst>
                  <a:gd name="T0" fmla="*/ 135 w 201"/>
                  <a:gd name="T1" fmla="*/ 0 h 539"/>
                  <a:gd name="T2" fmla="*/ 201 w 201"/>
                  <a:gd name="T3" fmla="*/ 18 h 539"/>
                  <a:gd name="T4" fmla="*/ 66 w 201"/>
                  <a:gd name="T5" fmla="*/ 521 h 539"/>
                  <a:gd name="T6" fmla="*/ 65 w 201"/>
                  <a:gd name="T7" fmla="*/ 526 h 539"/>
                  <a:gd name="T8" fmla="*/ 63 w 201"/>
                  <a:gd name="T9" fmla="*/ 530 h 539"/>
                  <a:gd name="T10" fmla="*/ 59 w 201"/>
                  <a:gd name="T11" fmla="*/ 534 h 539"/>
                  <a:gd name="T12" fmla="*/ 55 w 201"/>
                  <a:gd name="T13" fmla="*/ 537 h 539"/>
                  <a:gd name="T14" fmla="*/ 49 w 201"/>
                  <a:gd name="T15" fmla="*/ 539 h 539"/>
                  <a:gd name="T16" fmla="*/ 43 w 201"/>
                  <a:gd name="T17" fmla="*/ 539 h 539"/>
                  <a:gd name="T18" fmla="*/ 36 w 201"/>
                  <a:gd name="T19" fmla="*/ 539 h 539"/>
                  <a:gd name="T20" fmla="*/ 18 w 201"/>
                  <a:gd name="T21" fmla="*/ 534 h 539"/>
                  <a:gd name="T22" fmla="*/ 13 w 201"/>
                  <a:gd name="T23" fmla="*/ 533 h 539"/>
                  <a:gd name="T24" fmla="*/ 9 w 201"/>
                  <a:gd name="T25" fmla="*/ 530 h 539"/>
                  <a:gd name="T26" fmla="*/ 5 w 201"/>
                  <a:gd name="T27" fmla="*/ 526 h 539"/>
                  <a:gd name="T28" fmla="*/ 2 w 201"/>
                  <a:gd name="T29" fmla="*/ 522 h 539"/>
                  <a:gd name="T30" fmla="*/ 0 w 201"/>
                  <a:gd name="T31" fmla="*/ 516 h 539"/>
                  <a:gd name="T32" fmla="*/ 0 w 201"/>
                  <a:gd name="T33" fmla="*/ 510 h 539"/>
                  <a:gd name="T34" fmla="*/ 0 w 201"/>
                  <a:gd name="T35" fmla="*/ 504 h 539"/>
                  <a:gd name="T36" fmla="*/ 135 w 201"/>
                  <a:gd name="T3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539">
                    <a:moveTo>
                      <a:pt x="135" y="0"/>
                    </a:moveTo>
                    <a:lnTo>
                      <a:pt x="201" y="18"/>
                    </a:lnTo>
                    <a:lnTo>
                      <a:pt x="66" y="521"/>
                    </a:lnTo>
                    <a:lnTo>
                      <a:pt x="65" y="526"/>
                    </a:lnTo>
                    <a:lnTo>
                      <a:pt x="63" y="530"/>
                    </a:lnTo>
                    <a:lnTo>
                      <a:pt x="59" y="534"/>
                    </a:lnTo>
                    <a:lnTo>
                      <a:pt x="55" y="537"/>
                    </a:lnTo>
                    <a:lnTo>
                      <a:pt x="49" y="539"/>
                    </a:lnTo>
                    <a:lnTo>
                      <a:pt x="43" y="539"/>
                    </a:lnTo>
                    <a:lnTo>
                      <a:pt x="36" y="539"/>
                    </a:lnTo>
                    <a:lnTo>
                      <a:pt x="18" y="534"/>
                    </a:lnTo>
                    <a:lnTo>
                      <a:pt x="13" y="533"/>
                    </a:lnTo>
                    <a:lnTo>
                      <a:pt x="9" y="530"/>
                    </a:lnTo>
                    <a:lnTo>
                      <a:pt x="5" y="526"/>
                    </a:lnTo>
                    <a:lnTo>
                      <a:pt x="2" y="522"/>
                    </a:lnTo>
                    <a:lnTo>
                      <a:pt x="0" y="516"/>
                    </a:lnTo>
                    <a:lnTo>
                      <a:pt x="0" y="510"/>
                    </a:lnTo>
                    <a:lnTo>
                      <a:pt x="0" y="504"/>
                    </a:lnTo>
                    <a:lnTo>
                      <a:pt x="135"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5" name="Freeform 139">
                <a:extLst>
                  <a:ext uri="{FF2B5EF4-FFF2-40B4-BE49-F238E27FC236}">
                    <a16:creationId xmlns:a16="http://schemas.microsoft.com/office/drawing/2014/main" id="{73934931-87FA-4F55-BD83-01F066C4374F}"/>
                  </a:ext>
                </a:extLst>
              </p:cNvPr>
              <p:cNvSpPr>
                <a:spLocks/>
              </p:cNvSpPr>
              <p:nvPr/>
            </p:nvSpPr>
            <p:spPr bwMode="auto">
              <a:xfrm>
                <a:off x="2730" y="2198"/>
                <a:ext cx="72" cy="39"/>
              </a:xfrm>
              <a:custGeom>
                <a:avLst/>
                <a:gdLst>
                  <a:gd name="T0" fmla="*/ 5 w 72"/>
                  <a:gd name="T1" fmla="*/ 0 h 39"/>
                  <a:gd name="T2" fmla="*/ 72 w 72"/>
                  <a:gd name="T3" fmla="*/ 18 h 39"/>
                  <a:gd name="T4" fmla="*/ 67 w 72"/>
                  <a:gd name="T5" fmla="*/ 39 h 39"/>
                  <a:gd name="T6" fmla="*/ 0 w 72"/>
                  <a:gd name="T7" fmla="*/ 21 h 39"/>
                  <a:gd name="T8" fmla="*/ 5 w 72"/>
                  <a:gd name="T9" fmla="*/ 0 h 39"/>
                </a:gdLst>
                <a:ahLst/>
                <a:cxnLst>
                  <a:cxn ang="0">
                    <a:pos x="T0" y="T1"/>
                  </a:cxn>
                  <a:cxn ang="0">
                    <a:pos x="T2" y="T3"/>
                  </a:cxn>
                  <a:cxn ang="0">
                    <a:pos x="T4" y="T5"/>
                  </a:cxn>
                  <a:cxn ang="0">
                    <a:pos x="T6" y="T7"/>
                  </a:cxn>
                  <a:cxn ang="0">
                    <a:pos x="T8" y="T9"/>
                  </a:cxn>
                </a:cxnLst>
                <a:rect l="0" t="0" r="r" b="b"/>
                <a:pathLst>
                  <a:path w="72" h="39">
                    <a:moveTo>
                      <a:pt x="5" y="0"/>
                    </a:moveTo>
                    <a:lnTo>
                      <a:pt x="72" y="18"/>
                    </a:lnTo>
                    <a:lnTo>
                      <a:pt x="67" y="39"/>
                    </a:lnTo>
                    <a:lnTo>
                      <a:pt x="0" y="21"/>
                    </a:lnTo>
                    <a:lnTo>
                      <a:pt x="5"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6" name="Freeform 140">
                <a:extLst>
                  <a:ext uri="{FF2B5EF4-FFF2-40B4-BE49-F238E27FC236}">
                    <a16:creationId xmlns:a16="http://schemas.microsoft.com/office/drawing/2014/main" id="{AB84C6C8-B21F-4B30-8764-CE58376507D4}"/>
                  </a:ext>
                </a:extLst>
              </p:cNvPr>
              <p:cNvSpPr>
                <a:spLocks/>
              </p:cNvSpPr>
              <p:nvPr/>
            </p:nvSpPr>
            <p:spPr bwMode="auto">
              <a:xfrm>
                <a:off x="2790" y="2041"/>
                <a:ext cx="77" cy="222"/>
              </a:xfrm>
              <a:custGeom>
                <a:avLst/>
                <a:gdLst>
                  <a:gd name="T0" fmla="*/ 59 w 77"/>
                  <a:gd name="T1" fmla="*/ 0 h 222"/>
                  <a:gd name="T2" fmla="*/ 71 w 77"/>
                  <a:gd name="T3" fmla="*/ 2 h 222"/>
                  <a:gd name="T4" fmla="*/ 73 w 77"/>
                  <a:gd name="T5" fmla="*/ 4 h 222"/>
                  <a:gd name="T6" fmla="*/ 76 w 77"/>
                  <a:gd name="T7" fmla="*/ 6 h 222"/>
                  <a:gd name="T8" fmla="*/ 77 w 77"/>
                  <a:gd name="T9" fmla="*/ 10 h 222"/>
                  <a:gd name="T10" fmla="*/ 77 w 77"/>
                  <a:gd name="T11" fmla="*/ 14 h 222"/>
                  <a:gd name="T12" fmla="*/ 24 w 77"/>
                  <a:gd name="T13" fmla="*/ 215 h 222"/>
                  <a:gd name="T14" fmla="*/ 22 w 77"/>
                  <a:gd name="T15" fmla="*/ 218 h 222"/>
                  <a:gd name="T16" fmla="*/ 18 w 77"/>
                  <a:gd name="T17" fmla="*/ 221 h 222"/>
                  <a:gd name="T18" fmla="*/ 16 w 77"/>
                  <a:gd name="T19" fmla="*/ 222 h 222"/>
                  <a:gd name="T20" fmla="*/ 12 w 77"/>
                  <a:gd name="T21" fmla="*/ 221 h 222"/>
                  <a:gd name="T22" fmla="*/ 0 w 77"/>
                  <a:gd name="T23" fmla="*/ 218 h 222"/>
                  <a:gd name="T24" fmla="*/ 11 w 77"/>
                  <a:gd name="T25" fmla="*/ 181 h 222"/>
                  <a:gd name="T26" fmla="*/ 21 w 77"/>
                  <a:gd name="T27" fmla="*/ 183 h 222"/>
                  <a:gd name="T28" fmla="*/ 59 w 77"/>
                  <a:gd name="T29" fmla="*/ 40 h 222"/>
                  <a:gd name="T30" fmla="*/ 49 w 77"/>
                  <a:gd name="T31" fmla="*/ 38 h 222"/>
                  <a:gd name="T32" fmla="*/ 59 w 77"/>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222">
                    <a:moveTo>
                      <a:pt x="59" y="0"/>
                    </a:moveTo>
                    <a:lnTo>
                      <a:pt x="71" y="2"/>
                    </a:lnTo>
                    <a:lnTo>
                      <a:pt x="73" y="4"/>
                    </a:lnTo>
                    <a:lnTo>
                      <a:pt x="76" y="6"/>
                    </a:lnTo>
                    <a:lnTo>
                      <a:pt x="77" y="10"/>
                    </a:lnTo>
                    <a:lnTo>
                      <a:pt x="77" y="14"/>
                    </a:lnTo>
                    <a:lnTo>
                      <a:pt x="24" y="215"/>
                    </a:lnTo>
                    <a:lnTo>
                      <a:pt x="22" y="218"/>
                    </a:lnTo>
                    <a:lnTo>
                      <a:pt x="18" y="221"/>
                    </a:lnTo>
                    <a:lnTo>
                      <a:pt x="16" y="222"/>
                    </a:lnTo>
                    <a:lnTo>
                      <a:pt x="12" y="221"/>
                    </a:lnTo>
                    <a:lnTo>
                      <a:pt x="0" y="218"/>
                    </a:lnTo>
                    <a:lnTo>
                      <a:pt x="11" y="181"/>
                    </a:lnTo>
                    <a:lnTo>
                      <a:pt x="21" y="183"/>
                    </a:lnTo>
                    <a:lnTo>
                      <a:pt x="59" y="40"/>
                    </a:lnTo>
                    <a:lnTo>
                      <a:pt x="49" y="38"/>
                    </a:lnTo>
                    <a:lnTo>
                      <a:pt x="5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7" name="Freeform 141">
                <a:extLst>
                  <a:ext uri="{FF2B5EF4-FFF2-40B4-BE49-F238E27FC236}">
                    <a16:creationId xmlns:a16="http://schemas.microsoft.com/office/drawing/2014/main" id="{9E1ED3C2-2B92-4F14-AAA6-2422D022FC09}"/>
                  </a:ext>
                </a:extLst>
              </p:cNvPr>
              <p:cNvSpPr>
                <a:spLocks/>
              </p:cNvSpPr>
              <p:nvPr/>
            </p:nvSpPr>
            <p:spPr bwMode="auto">
              <a:xfrm>
                <a:off x="2856" y="1656"/>
                <a:ext cx="73" cy="111"/>
              </a:xfrm>
              <a:custGeom>
                <a:avLst/>
                <a:gdLst>
                  <a:gd name="T0" fmla="*/ 47 w 73"/>
                  <a:gd name="T1" fmla="*/ 0 h 111"/>
                  <a:gd name="T2" fmla="*/ 73 w 73"/>
                  <a:gd name="T3" fmla="*/ 7 h 111"/>
                  <a:gd name="T4" fmla="*/ 66 w 73"/>
                  <a:gd name="T5" fmla="*/ 111 h 111"/>
                  <a:gd name="T6" fmla="*/ 0 w 73"/>
                  <a:gd name="T7" fmla="*/ 93 h 111"/>
                  <a:gd name="T8" fmla="*/ 47 w 73"/>
                  <a:gd name="T9" fmla="*/ 0 h 111"/>
                </a:gdLst>
                <a:ahLst/>
                <a:cxnLst>
                  <a:cxn ang="0">
                    <a:pos x="T0" y="T1"/>
                  </a:cxn>
                  <a:cxn ang="0">
                    <a:pos x="T2" y="T3"/>
                  </a:cxn>
                  <a:cxn ang="0">
                    <a:pos x="T4" y="T5"/>
                  </a:cxn>
                  <a:cxn ang="0">
                    <a:pos x="T6" y="T7"/>
                  </a:cxn>
                  <a:cxn ang="0">
                    <a:pos x="T8" y="T9"/>
                  </a:cxn>
                </a:cxnLst>
                <a:rect l="0" t="0" r="r" b="b"/>
                <a:pathLst>
                  <a:path w="73" h="111">
                    <a:moveTo>
                      <a:pt x="47" y="0"/>
                    </a:moveTo>
                    <a:lnTo>
                      <a:pt x="73" y="7"/>
                    </a:lnTo>
                    <a:lnTo>
                      <a:pt x="66" y="111"/>
                    </a:lnTo>
                    <a:lnTo>
                      <a:pt x="0" y="93"/>
                    </a:lnTo>
                    <a:lnTo>
                      <a:pt x="47"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8" name="Freeform 142">
                <a:extLst>
                  <a:ext uri="{FF2B5EF4-FFF2-40B4-BE49-F238E27FC236}">
                    <a16:creationId xmlns:a16="http://schemas.microsoft.com/office/drawing/2014/main" id="{8AFE896A-4DD8-4E1D-8A4D-0DBB76B49094}"/>
                  </a:ext>
                </a:extLst>
              </p:cNvPr>
              <p:cNvSpPr>
                <a:spLocks/>
              </p:cNvSpPr>
              <p:nvPr/>
            </p:nvSpPr>
            <p:spPr bwMode="auto">
              <a:xfrm>
                <a:off x="2903" y="1634"/>
                <a:ext cx="27" cy="29"/>
              </a:xfrm>
              <a:custGeom>
                <a:avLst/>
                <a:gdLst>
                  <a:gd name="T0" fmla="*/ 17 w 27"/>
                  <a:gd name="T1" fmla="*/ 0 h 29"/>
                  <a:gd name="T2" fmla="*/ 19 w 27"/>
                  <a:gd name="T3" fmla="*/ 0 h 29"/>
                  <a:gd name="T4" fmla="*/ 22 w 27"/>
                  <a:gd name="T5" fmla="*/ 1 h 29"/>
                  <a:gd name="T6" fmla="*/ 25 w 27"/>
                  <a:gd name="T7" fmla="*/ 4 h 29"/>
                  <a:gd name="T8" fmla="*/ 26 w 27"/>
                  <a:gd name="T9" fmla="*/ 6 h 29"/>
                  <a:gd name="T10" fmla="*/ 27 w 27"/>
                  <a:gd name="T11" fmla="*/ 10 h 29"/>
                  <a:gd name="T12" fmla="*/ 26 w 27"/>
                  <a:gd name="T13" fmla="*/ 29 h 29"/>
                  <a:gd name="T14" fmla="*/ 0 w 27"/>
                  <a:gd name="T15" fmla="*/ 22 h 29"/>
                  <a:gd name="T16" fmla="*/ 9 w 27"/>
                  <a:gd name="T17" fmla="*/ 5 h 29"/>
                  <a:gd name="T18" fmla="*/ 10 w 27"/>
                  <a:gd name="T19" fmla="*/ 2 h 29"/>
                  <a:gd name="T20" fmla="*/ 13 w 27"/>
                  <a:gd name="T21" fmla="*/ 1 h 29"/>
                  <a:gd name="T22" fmla="*/ 17 w 27"/>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9">
                    <a:moveTo>
                      <a:pt x="17" y="0"/>
                    </a:moveTo>
                    <a:lnTo>
                      <a:pt x="19" y="0"/>
                    </a:lnTo>
                    <a:lnTo>
                      <a:pt x="22" y="1"/>
                    </a:lnTo>
                    <a:lnTo>
                      <a:pt x="25" y="4"/>
                    </a:lnTo>
                    <a:lnTo>
                      <a:pt x="26" y="6"/>
                    </a:lnTo>
                    <a:lnTo>
                      <a:pt x="27" y="10"/>
                    </a:lnTo>
                    <a:lnTo>
                      <a:pt x="26" y="29"/>
                    </a:lnTo>
                    <a:lnTo>
                      <a:pt x="0" y="22"/>
                    </a:lnTo>
                    <a:lnTo>
                      <a:pt x="9" y="5"/>
                    </a:lnTo>
                    <a:lnTo>
                      <a:pt x="10" y="2"/>
                    </a:lnTo>
                    <a:lnTo>
                      <a:pt x="13" y="1"/>
                    </a:lnTo>
                    <a:lnTo>
                      <a:pt x="17"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9" name="Freeform 143">
                <a:extLst>
                  <a:ext uri="{FF2B5EF4-FFF2-40B4-BE49-F238E27FC236}">
                    <a16:creationId xmlns:a16="http://schemas.microsoft.com/office/drawing/2014/main" id="{10DB7A9F-F509-42B5-971F-969B3FDCB3F8}"/>
                  </a:ext>
                </a:extLst>
              </p:cNvPr>
              <p:cNvSpPr>
                <a:spLocks/>
              </p:cNvSpPr>
              <p:nvPr/>
            </p:nvSpPr>
            <p:spPr bwMode="auto">
              <a:xfrm>
                <a:off x="5250" y="2189"/>
                <a:ext cx="496" cy="496"/>
              </a:xfrm>
              <a:custGeom>
                <a:avLst/>
                <a:gdLst>
                  <a:gd name="T0" fmla="*/ 233 w 496"/>
                  <a:gd name="T1" fmla="*/ 0 h 496"/>
                  <a:gd name="T2" fmla="*/ 272 w 496"/>
                  <a:gd name="T3" fmla="*/ 1 h 496"/>
                  <a:gd name="T4" fmla="*/ 313 w 496"/>
                  <a:gd name="T5" fmla="*/ 8 h 496"/>
                  <a:gd name="T6" fmla="*/ 351 w 496"/>
                  <a:gd name="T7" fmla="*/ 22 h 496"/>
                  <a:gd name="T8" fmla="*/ 385 w 496"/>
                  <a:gd name="T9" fmla="*/ 40 h 496"/>
                  <a:gd name="T10" fmla="*/ 415 w 496"/>
                  <a:gd name="T11" fmla="*/ 64 h 496"/>
                  <a:gd name="T12" fmla="*/ 441 w 496"/>
                  <a:gd name="T13" fmla="*/ 93 h 496"/>
                  <a:gd name="T14" fmla="*/ 463 w 496"/>
                  <a:gd name="T15" fmla="*/ 124 h 496"/>
                  <a:gd name="T16" fmla="*/ 479 w 496"/>
                  <a:gd name="T17" fmla="*/ 158 h 496"/>
                  <a:gd name="T18" fmla="*/ 491 w 496"/>
                  <a:gd name="T19" fmla="*/ 195 h 496"/>
                  <a:gd name="T20" fmla="*/ 496 w 496"/>
                  <a:gd name="T21" fmla="*/ 233 h 496"/>
                  <a:gd name="T22" fmla="*/ 495 w 496"/>
                  <a:gd name="T23" fmla="*/ 272 h 496"/>
                  <a:gd name="T24" fmla="*/ 488 w 496"/>
                  <a:gd name="T25" fmla="*/ 313 h 496"/>
                  <a:gd name="T26" fmla="*/ 474 w 496"/>
                  <a:gd name="T27" fmla="*/ 351 h 496"/>
                  <a:gd name="T28" fmla="*/ 455 w 496"/>
                  <a:gd name="T29" fmla="*/ 385 h 496"/>
                  <a:gd name="T30" fmla="*/ 432 w 496"/>
                  <a:gd name="T31" fmla="*/ 415 h 496"/>
                  <a:gd name="T32" fmla="*/ 403 w 496"/>
                  <a:gd name="T33" fmla="*/ 441 h 496"/>
                  <a:gd name="T34" fmla="*/ 372 w 496"/>
                  <a:gd name="T35" fmla="*/ 463 h 496"/>
                  <a:gd name="T36" fmla="*/ 338 w 496"/>
                  <a:gd name="T37" fmla="*/ 480 h 496"/>
                  <a:gd name="T38" fmla="*/ 301 w 496"/>
                  <a:gd name="T39" fmla="*/ 491 h 496"/>
                  <a:gd name="T40" fmla="*/ 263 w 496"/>
                  <a:gd name="T41" fmla="*/ 496 h 496"/>
                  <a:gd name="T42" fmla="*/ 224 w 496"/>
                  <a:gd name="T43" fmla="*/ 495 h 496"/>
                  <a:gd name="T44" fmla="*/ 183 w 496"/>
                  <a:gd name="T45" fmla="*/ 488 h 496"/>
                  <a:gd name="T46" fmla="*/ 145 w 496"/>
                  <a:gd name="T47" fmla="*/ 474 h 496"/>
                  <a:gd name="T48" fmla="*/ 111 w 496"/>
                  <a:gd name="T49" fmla="*/ 455 h 496"/>
                  <a:gd name="T50" fmla="*/ 81 w 496"/>
                  <a:gd name="T51" fmla="*/ 432 h 496"/>
                  <a:gd name="T52" fmla="*/ 55 w 496"/>
                  <a:gd name="T53" fmla="*/ 403 h 496"/>
                  <a:gd name="T54" fmla="*/ 33 w 496"/>
                  <a:gd name="T55" fmla="*/ 372 h 496"/>
                  <a:gd name="T56" fmla="*/ 17 w 496"/>
                  <a:gd name="T57" fmla="*/ 338 h 496"/>
                  <a:gd name="T58" fmla="*/ 5 w 496"/>
                  <a:gd name="T59" fmla="*/ 301 h 496"/>
                  <a:gd name="T60" fmla="*/ 0 w 496"/>
                  <a:gd name="T61" fmla="*/ 263 h 496"/>
                  <a:gd name="T62" fmla="*/ 1 w 496"/>
                  <a:gd name="T63" fmla="*/ 224 h 496"/>
                  <a:gd name="T64" fmla="*/ 8 w 496"/>
                  <a:gd name="T65" fmla="*/ 183 h 496"/>
                  <a:gd name="T66" fmla="*/ 22 w 496"/>
                  <a:gd name="T67" fmla="*/ 145 h 496"/>
                  <a:gd name="T68" fmla="*/ 40 w 496"/>
                  <a:gd name="T69" fmla="*/ 111 h 496"/>
                  <a:gd name="T70" fmla="*/ 64 w 496"/>
                  <a:gd name="T71" fmla="*/ 81 h 496"/>
                  <a:gd name="T72" fmla="*/ 93 w 496"/>
                  <a:gd name="T73" fmla="*/ 55 h 496"/>
                  <a:gd name="T74" fmla="*/ 124 w 496"/>
                  <a:gd name="T75" fmla="*/ 33 h 496"/>
                  <a:gd name="T76" fmla="*/ 158 w 496"/>
                  <a:gd name="T77" fmla="*/ 17 h 496"/>
                  <a:gd name="T78" fmla="*/ 195 w 496"/>
                  <a:gd name="T79" fmla="*/ 5 h 496"/>
                  <a:gd name="T80" fmla="*/ 233 w 496"/>
                  <a:gd name="T8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6" h="496">
                    <a:moveTo>
                      <a:pt x="233" y="0"/>
                    </a:moveTo>
                    <a:lnTo>
                      <a:pt x="272" y="1"/>
                    </a:lnTo>
                    <a:lnTo>
                      <a:pt x="313" y="8"/>
                    </a:lnTo>
                    <a:lnTo>
                      <a:pt x="351" y="22"/>
                    </a:lnTo>
                    <a:lnTo>
                      <a:pt x="385" y="40"/>
                    </a:lnTo>
                    <a:lnTo>
                      <a:pt x="415" y="64"/>
                    </a:lnTo>
                    <a:lnTo>
                      <a:pt x="441" y="93"/>
                    </a:lnTo>
                    <a:lnTo>
                      <a:pt x="463" y="124"/>
                    </a:lnTo>
                    <a:lnTo>
                      <a:pt x="479" y="158"/>
                    </a:lnTo>
                    <a:lnTo>
                      <a:pt x="491" y="195"/>
                    </a:lnTo>
                    <a:lnTo>
                      <a:pt x="496" y="233"/>
                    </a:lnTo>
                    <a:lnTo>
                      <a:pt x="495" y="272"/>
                    </a:lnTo>
                    <a:lnTo>
                      <a:pt x="488" y="313"/>
                    </a:lnTo>
                    <a:lnTo>
                      <a:pt x="474" y="351"/>
                    </a:lnTo>
                    <a:lnTo>
                      <a:pt x="455" y="385"/>
                    </a:lnTo>
                    <a:lnTo>
                      <a:pt x="432" y="415"/>
                    </a:lnTo>
                    <a:lnTo>
                      <a:pt x="403" y="441"/>
                    </a:lnTo>
                    <a:lnTo>
                      <a:pt x="372" y="463"/>
                    </a:lnTo>
                    <a:lnTo>
                      <a:pt x="338" y="480"/>
                    </a:lnTo>
                    <a:lnTo>
                      <a:pt x="301" y="491"/>
                    </a:lnTo>
                    <a:lnTo>
                      <a:pt x="263" y="496"/>
                    </a:lnTo>
                    <a:lnTo>
                      <a:pt x="224" y="495"/>
                    </a:lnTo>
                    <a:lnTo>
                      <a:pt x="183" y="488"/>
                    </a:lnTo>
                    <a:lnTo>
                      <a:pt x="145" y="474"/>
                    </a:lnTo>
                    <a:lnTo>
                      <a:pt x="111" y="455"/>
                    </a:lnTo>
                    <a:lnTo>
                      <a:pt x="81" y="432"/>
                    </a:lnTo>
                    <a:lnTo>
                      <a:pt x="55" y="403"/>
                    </a:lnTo>
                    <a:lnTo>
                      <a:pt x="33" y="372"/>
                    </a:lnTo>
                    <a:lnTo>
                      <a:pt x="17" y="338"/>
                    </a:lnTo>
                    <a:lnTo>
                      <a:pt x="5" y="301"/>
                    </a:lnTo>
                    <a:lnTo>
                      <a:pt x="0" y="263"/>
                    </a:lnTo>
                    <a:lnTo>
                      <a:pt x="1" y="224"/>
                    </a:lnTo>
                    <a:lnTo>
                      <a:pt x="8" y="183"/>
                    </a:lnTo>
                    <a:lnTo>
                      <a:pt x="22" y="145"/>
                    </a:lnTo>
                    <a:lnTo>
                      <a:pt x="40" y="111"/>
                    </a:lnTo>
                    <a:lnTo>
                      <a:pt x="64" y="81"/>
                    </a:lnTo>
                    <a:lnTo>
                      <a:pt x="93" y="55"/>
                    </a:lnTo>
                    <a:lnTo>
                      <a:pt x="124" y="33"/>
                    </a:lnTo>
                    <a:lnTo>
                      <a:pt x="158" y="17"/>
                    </a:lnTo>
                    <a:lnTo>
                      <a:pt x="195" y="5"/>
                    </a:lnTo>
                    <a:lnTo>
                      <a:pt x="233"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0" name="Freeform 144">
                <a:extLst>
                  <a:ext uri="{FF2B5EF4-FFF2-40B4-BE49-F238E27FC236}">
                    <a16:creationId xmlns:a16="http://schemas.microsoft.com/office/drawing/2014/main" id="{420A1A48-C742-4A81-9566-B705AE03698C}"/>
                  </a:ext>
                </a:extLst>
              </p:cNvPr>
              <p:cNvSpPr>
                <a:spLocks/>
              </p:cNvSpPr>
              <p:nvPr/>
            </p:nvSpPr>
            <p:spPr bwMode="auto">
              <a:xfrm>
                <a:off x="5321" y="2259"/>
                <a:ext cx="354" cy="357"/>
              </a:xfrm>
              <a:custGeom>
                <a:avLst/>
                <a:gdLst>
                  <a:gd name="T0" fmla="*/ 187 w 354"/>
                  <a:gd name="T1" fmla="*/ 0 h 357"/>
                  <a:gd name="T2" fmla="*/ 223 w 354"/>
                  <a:gd name="T3" fmla="*/ 6 h 357"/>
                  <a:gd name="T4" fmla="*/ 256 w 354"/>
                  <a:gd name="T5" fmla="*/ 19 h 357"/>
                  <a:gd name="T6" fmla="*/ 286 w 354"/>
                  <a:gd name="T7" fmla="*/ 37 h 357"/>
                  <a:gd name="T8" fmla="*/ 311 w 354"/>
                  <a:gd name="T9" fmla="*/ 61 h 357"/>
                  <a:gd name="T10" fmla="*/ 331 w 354"/>
                  <a:gd name="T11" fmla="*/ 90 h 357"/>
                  <a:gd name="T12" fmla="*/ 345 w 354"/>
                  <a:gd name="T13" fmla="*/ 120 h 357"/>
                  <a:gd name="T14" fmla="*/ 353 w 354"/>
                  <a:gd name="T15" fmla="*/ 154 h 357"/>
                  <a:gd name="T16" fmla="*/ 354 w 354"/>
                  <a:gd name="T17" fmla="*/ 189 h 357"/>
                  <a:gd name="T18" fmla="*/ 349 w 354"/>
                  <a:gd name="T19" fmla="*/ 224 h 357"/>
                  <a:gd name="T20" fmla="*/ 336 w 354"/>
                  <a:gd name="T21" fmla="*/ 258 h 357"/>
                  <a:gd name="T22" fmla="*/ 318 w 354"/>
                  <a:gd name="T23" fmla="*/ 287 h 357"/>
                  <a:gd name="T24" fmla="*/ 294 w 354"/>
                  <a:gd name="T25" fmla="*/ 312 h 357"/>
                  <a:gd name="T26" fmla="*/ 267 w 354"/>
                  <a:gd name="T27" fmla="*/ 332 h 357"/>
                  <a:gd name="T28" fmla="*/ 235 w 354"/>
                  <a:gd name="T29" fmla="*/ 346 h 357"/>
                  <a:gd name="T30" fmla="*/ 201 w 354"/>
                  <a:gd name="T31" fmla="*/ 354 h 357"/>
                  <a:gd name="T32" fmla="*/ 166 w 354"/>
                  <a:gd name="T33" fmla="*/ 357 h 357"/>
                  <a:gd name="T34" fmla="*/ 130 w 354"/>
                  <a:gd name="T35" fmla="*/ 350 h 357"/>
                  <a:gd name="T36" fmla="*/ 96 w 354"/>
                  <a:gd name="T37" fmla="*/ 337 h 357"/>
                  <a:gd name="T38" fmla="*/ 68 w 354"/>
                  <a:gd name="T39" fmla="*/ 319 h 357"/>
                  <a:gd name="T40" fmla="*/ 43 w 354"/>
                  <a:gd name="T41" fmla="*/ 295 h 357"/>
                  <a:gd name="T42" fmla="*/ 23 w 354"/>
                  <a:gd name="T43" fmla="*/ 268 h 357"/>
                  <a:gd name="T44" fmla="*/ 9 w 354"/>
                  <a:gd name="T45" fmla="*/ 236 h 357"/>
                  <a:gd name="T46" fmla="*/ 1 w 354"/>
                  <a:gd name="T47" fmla="*/ 202 h 357"/>
                  <a:gd name="T48" fmla="*/ 0 w 354"/>
                  <a:gd name="T49" fmla="*/ 168 h 357"/>
                  <a:gd name="T50" fmla="*/ 5 w 354"/>
                  <a:gd name="T51" fmla="*/ 131 h 357"/>
                  <a:gd name="T52" fmla="*/ 18 w 354"/>
                  <a:gd name="T53" fmla="*/ 99 h 357"/>
                  <a:gd name="T54" fmla="*/ 36 w 354"/>
                  <a:gd name="T55" fmla="*/ 69 h 357"/>
                  <a:gd name="T56" fmla="*/ 60 w 354"/>
                  <a:gd name="T57" fmla="*/ 44 h 357"/>
                  <a:gd name="T58" fmla="*/ 87 w 354"/>
                  <a:gd name="T59" fmla="*/ 24 h 357"/>
                  <a:gd name="T60" fmla="*/ 119 w 354"/>
                  <a:gd name="T61" fmla="*/ 10 h 357"/>
                  <a:gd name="T62" fmla="*/ 153 w 354"/>
                  <a:gd name="T63" fmla="*/ 2 h 357"/>
                  <a:gd name="T64" fmla="*/ 187 w 354"/>
                  <a:gd name="T65"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4" h="357">
                    <a:moveTo>
                      <a:pt x="187" y="0"/>
                    </a:moveTo>
                    <a:lnTo>
                      <a:pt x="223" y="6"/>
                    </a:lnTo>
                    <a:lnTo>
                      <a:pt x="256" y="19"/>
                    </a:lnTo>
                    <a:lnTo>
                      <a:pt x="286" y="37"/>
                    </a:lnTo>
                    <a:lnTo>
                      <a:pt x="311" y="61"/>
                    </a:lnTo>
                    <a:lnTo>
                      <a:pt x="331" y="90"/>
                    </a:lnTo>
                    <a:lnTo>
                      <a:pt x="345" y="120"/>
                    </a:lnTo>
                    <a:lnTo>
                      <a:pt x="353" y="154"/>
                    </a:lnTo>
                    <a:lnTo>
                      <a:pt x="354" y="189"/>
                    </a:lnTo>
                    <a:lnTo>
                      <a:pt x="349" y="224"/>
                    </a:lnTo>
                    <a:lnTo>
                      <a:pt x="336" y="258"/>
                    </a:lnTo>
                    <a:lnTo>
                      <a:pt x="318" y="287"/>
                    </a:lnTo>
                    <a:lnTo>
                      <a:pt x="294" y="312"/>
                    </a:lnTo>
                    <a:lnTo>
                      <a:pt x="267" y="332"/>
                    </a:lnTo>
                    <a:lnTo>
                      <a:pt x="235" y="346"/>
                    </a:lnTo>
                    <a:lnTo>
                      <a:pt x="201" y="354"/>
                    </a:lnTo>
                    <a:lnTo>
                      <a:pt x="166" y="357"/>
                    </a:lnTo>
                    <a:lnTo>
                      <a:pt x="130" y="350"/>
                    </a:lnTo>
                    <a:lnTo>
                      <a:pt x="96" y="337"/>
                    </a:lnTo>
                    <a:lnTo>
                      <a:pt x="68" y="319"/>
                    </a:lnTo>
                    <a:lnTo>
                      <a:pt x="43" y="295"/>
                    </a:lnTo>
                    <a:lnTo>
                      <a:pt x="23" y="268"/>
                    </a:lnTo>
                    <a:lnTo>
                      <a:pt x="9" y="236"/>
                    </a:lnTo>
                    <a:lnTo>
                      <a:pt x="1" y="202"/>
                    </a:lnTo>
                    <a:lnTo>
                      <a:pt x="0" y="168"/>
                    </a:lnTo>
                    <a:lnTo>
                      <a:pt x="5" y="131"/>
                    </a:lnTo>
                    <a:lnTo>
                      <a:pt x="18" y="99"/>
                    </a:lnTo>
                    <a:lnTo>
                      <a:pt x="36" y="69"/>
                    </a:lnTo>
                    <a:lnTo>
                      <a:pt x="60" y="44"/>
                    </a:lnTo>
                    <a:lnTo>
                      <a:pt x="87" y="24"/>
                    </a:lnTo>
                    <a:lnTo>
                      <a:pt x="119" y="10"/>
                    </a:lnTo>
                    <a:lnTo>
                      <a:pt x="153" y="2"/>
                    </a:lnTo>
                    <a:lnTo>
                      <a:pt x="187"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1" name="Freeform 145">
                <a:extLst>
                  <a:ext uri="{FF2B5EF4-FFF2-40B4-BE49-F238E27FC236}">
                    <a16:creationId xmlns:a16="http://schemas.microsoft.com/office/drawing/2014/main" id="{03631A53-035A-47F9-9004-474357F5A95D}"/>
                  </a:ext>
                </a:extLst>
              </p:cNvPr>
              <p:cNvSpPr>
                <a:spLocks/>
              </p:cNvSpPr>
              <p:nvPr/>
            </p:nvSpPr>
            <p:spPr bwMode="auto">
              <a:xfrm>
                <a:off x="5386" y="2335"/>
                <a:ext cx="51" cy="51"/>
              </a:xfrm>
              <a:custGeom>
                <a:avLst/>
                <a:gdLst>
                  <a:gd name="T0" fmla="*/ 22 w 51"/>
                  <a:gd name="T1" fmla="*/ 0 h 51"/>
                  <a:gd name="T2" fmla="*/ 33 w 51"/>
                  <a:gd name="T3" fmla="*/ 0 h 51"/>
                  <a:gd name="T4" fmla="*/ 42 w 51"/>
                  <a:gd name="T5" fmla="*/ 6 h 51"/>
                  <a:gd name="T6" fmla="*/ 48 w 51"/>
                  <a:gd name="T7" fmla="*/ 14 h 51"/>
                  <a:gd name="T8" fmla="*/ 51 w 51"/>
                  <a:gd name="T9" fmla="*/ 23 h 51"/>
                  <a:gd name="T10" fmla="*/ 51 w 51"/>
                  <a:gd name="T11" fmla="*/ 33 h 51"/>
                  <a:gd name="T12" fmla="*/ 46 w 51"/>
                  <a:gd name="T13" fmla="*/ 42 h 51"/>
                  <a:gd name="T14" fmla="*/ 39 w 51"/>
                  <a:gd name="T15" fmla="*/ 49 h 51"/>
                  <a:gd name="T16" fmla="*/ 30 w 51"/>
                  <a:gd name="T17" fmla="*/ 51 h 51"/>
                  <a:gd name="T18" fmla="*/ 20 w 51"/>
                  <a:gd name="T19" fmla="*/ 50 h 51"/>
                  <a:gd name="T20" fmla="*/ 11 w 51"/>
                  <a:gd name="T21" fmla="*/ 46 h 51"/>
                  <a:gd name="T22" fmla="*/ 4 w 51"/>
                  <a:gd name="T23" fmla="*/ 38 h 51"/>
                  <a:gd name="T24" fmla="*/ 0 w 51"/>
                  <a:gd name="T25" fmla="*/ 29 h 51"/>
                  <a:gd name="T26" fmla="*/ 1 w 51"/>
                  <a:gd name="T27" fmla="*/ 19 h 51"/>
                  <a:gd name="T28" fmla="*/ 5 w 51"/>
                  <a:gd name="T29" fmla="*/ 10 h 51"/>
                  <a:gd name="T30" fmla="*/ 13 w 51"/>
                  <a:gd name="T31" fmla="*/ 3 h 51"/>
                  <a:gd name="T32" fmla="*/ 22 w 51"/>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2" y="0"/>
                    </a:moveTo>
                    <a:lnTo>
                      <a:pt x="33" y="0"/>
                    </a:lnTo>
                    <a:lnTo>
                      <a:pt x="42" y="6"/>
                    </a:lnTo>
                    <a:lnTo>
                      <a:pt x="48" y="14"/>
                    </a:lnTo>
                    <a:lnTo>
                      <a:pt x="51" y="23"/>
                    </a:lnTo>
                    <a:lnTo>
                      <a:pt x="51" y="33"/>
                    </a:lnTo>
                    <a:lnTo>
                      <a:pt x="46" y="42"/>
                    </a:lnTo>
                    <a:lnTo>
                      <a:pt x="39" y="49"/>
                    </a:lnTo>
                    <a:lnTo>
                      <a:pt x="30" y="51"/>
                    </a:lnTo>
                    <a:lnTo>
                      <a:pt x="20" y="50"/>
                    </a:lnTo>
                    <a:lnTo>
                      <a:pt x="11" y="46"/>
                    </a:lnTo>
                    <a:lnTo>
                      <a:pt x="4" y="38"/>
                    </a:lnTo>
                    <a:lnTo>
                      <a:pt x="0" y="29"/>
                    </a:lnTo>
                    <a:lnTo>
                      <a:pt x="1" y="19"/>
                    </a:lnTo>
                    <a:lnTo>
                      <a:pt x="5" y="10"/>
                    </a:lnTo>
                    <a:lnTo>
                      <a:pt x="13" y="3"/>
                    </a:lnTo>
                    <a:lnTo>
                      <a:pt x="22"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2" name="Freeform 146">
                <a:extLst>
                  <a:ext uri="{FF2B5EF4-FFF2-40B4-BE49-F238E27FC236}">
                    <a16:creationId xmlns:a16="http://schemas.microsoft.com/office/drawing/2014/main" id="{1C0FD9CF-9D6F-4BAE-AECD-C18700522E83}"/>
                  </a:ext>
                </a:extLst>
              </p:cNvPr>
              <p:cNvSpPr>
                <a:spLocks/>
              </p:cNvSpPr>
              <p:nvPr/>
            </p:nvSpPr>
            <p:spPr bwMode="auto">
              <a:xfrm>
                <a:off x="5466" y="2287"/>
                <a:ext cx="81" cy="81"/>
              </a:xfrm>
              <a:custGeom>
                <a:avLst/>
                <a:gdLst>
                  <a:gd name="T0" fmla="*/ 35 w 81"/>
                  <a:gd name="T1" fmla="*/ 0 h 81"/>
                  <a:gd name="T2" fmla="*/ 51 w 81"/>
                  <a:gd name="T3" fmla="*/ 1 h 81"/>
                  <a:gd name="T4" fmla="*/ 65 w 81"/>
                  <a:gd name="T5" fmla="*/ 9 h 81"/>
                  <a:gd name="T6" fmla="*/ 76 w 81"/>
                  <a:gd name="T7" fmla="*/ 21 h 81"/>
                  <a:gd name="T8" fmla="*/ 81 w 81"/>
                  <a:gd name="T9" fmla="*/ 35 h 81"/>
                  <a:gd name="T10" fmla="*/ 80 w 81"/>
                  <a:gd name="T11" fmla="*/ 51 h 81"/>
                  <a:gd name="T12" fmla="*/ 73 w 81"/>
                  <a:gd name="T13" fmla="*/ 65 h 81"/>
                  <a:gd name="T14" fmla="*/ 61 w 81"/>
                  <a:gd name="T15" fmla="*/ 76 h 81"/>
                  <a:gd name="T16" fmla="*/ 46 w 81"/>
                  <a:gd name="T17" fmla="*/ 81 h 81"/>
                  <a:gd name="T18" fmla="*/ 30 w 81"/>
                  <a:gd name="T19" fmla="*/ 80 h 81"/>
                  <a:gd name="T20" fmla="*/ 16 w 81"/>
                  <a:gd name="T21" fmla="*/ 73 h 81"/>
                  <a:gd name="T22" fmla="*/ 5 w 81"/>
                  <a:gd name="T23" fmla="*/ 62 h 81"/>
                  <a:gd name="T24" fmla="*/ 0 w 81"/>
                  <a:gd name="T25" fmla="*/ 47 h 81"/>
                  <a:gd name="T26" fmla="*/ 1 w 81"/>
                  <a:gd name="T27" fmla="*/ 30 h 81"/>
                  <a:gd name="T28" fmla="*/ 8 w 81"/>
                  <a:gd name="T29" fmla="*/ 16 h 81"/>
                  <a:gd name="T30" fmla="*/ 20 w 81"/>
                  <a:gd name="T31" fmla="*/ 5 h 81"/>
                  <a:gd name="T32" fmla="*/ 35 w 81"/>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35" y="0"/>
                    </a:moveTo>
                    <a:lnTo>
                      <a:pt x="51" y="1"/>
                    </a:lnTo>
                    <a:lnTo>
                      <a:pt x="65" y="9"/>
                    </a:lnTo>
                    <a:lnTo>
                      <a:pt x="76" y="21"/>
                    </a:lnTo>
                    <a:lnTo>
                      <a:pt x="81" y="35"/>
                    </a:lnTo>
                    <a:lnTo>
                      <a:pt x="80" y="51"/>
                    </a:lnTo>
                    <a:lnTo>
                      <a:pt x="73" y="65"/>
                    </a:lnTo>
                    <a:lnTo>
                      <a:pt x="61" y="76"/>
                    </a:lnTo>
                    <a:lnTo>
                      <a:pt x="46" y="81"/>
                    </a:lnTo>
                    <a:lnTo>
                      <a:pt x="30" y="80"/>
                    </a:lnTo>
                    <a:lnTo>
                      <a:pt x="16" y="73"/>
                    </a:lnTo>
                    <a:lnTo>
                      <a:pt x="5" y="62"/>
                    </a:lnTo>
                    <a:lnTo>
                      <a:pt x="0" y="47"/>
                    </a:lnTo>
                    <a:lnTo>
                      <a:pt x="1" y="30"/>
                    </a:lnTo>
                    <a:lnTo>
                      <a:pt x="8" y="16"/>
                    </a:lnTo>
                    <a:lnTo>
                      <a:pt x="20" y="5"/>
                    </a:lnTo>
                    <a:lnTo>
                      <a:pt x="35"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3" name="Freeform 147">
                <a:extLst>
                  <a:ext uri="{FF2B5EF4-FFF2-40B4-BE49-F238E27FC236}">
                    <a16:creationId xmlns:a16="http://schemas.microsoft.com/office/drawing/2014/main" id="{45327624-BD37-45ED-9014-985B6EF6B857}"/>
                  </a:ext>
                </a:extLst>
              </p:cNvPr>
              <p:cNvSpPr>
                <a:spLocks/>
              </p:cNvSpPr>
              <p:nvPr/>
            </p:nvSpPr>
            <p:spPr bwMode="auto">
              <a:xfrm>
                <a:off x="5361" y="2667"/>
                <a:ext cx="127" cy="89"/>
              </a:xfrm>
              <a:custGeom>
                <a:avLst/>
                <a:gdLst>
                  <a:gd name="T0" fmla="*/ 32 w 127"/>
                  <a:gd name="T1" fmla="*/ 0 h 89"/>
                  <a:gd name="T2" fmla="*/ 38 w 127"/>
                  <a:gd name="T3" fmla="*/ 1 h 89"/>
                  <a:gd name="T4" fmla="*/ 106 w 127"/>
                  <a:gd name="T5" fmla="*/ 19 h 89"/>
                  <a:gd name="T6" fmla="*/ 111 w 127"/>
                  <a:gd name="T7" fmla="*/ 21 h 89"/>
                  <a:gd name="T8" fmla="*/ 115 w 127"/>
                  <a:gd name="T9" fmla="*/ 23 h 89"/>
                  <a:gd name="T10" fmla="*/ 119 w 127"/>
                  <a:gd name="T11" fmla="*/ 27 h 89"/>
                  <a:gd name="T12" fmla="*/ 123 w 127"/>
                  <a:gd name="T13" fmla="*/ 31 h 89"/>
                  <a:gd name="T14" fmla="*/ 126 w 127"/>
                  <a:gd name="T15" fmla="*/ 39 h 89"/>
                  <a:gd name="T16" fmla="*/ 127 w 127"/>
                  <a:gd name="T17" fmla="*/ 45 h 89"/>
                  <a:gd name="T18" fmla="*/ 126 w 127"/>
                  <a:gd name="T19" fmla="*/ 52 h 89"/>
                  <a:gd name="T20" fmla="*/ 122 w 127"/>
                  <a:gd name="T21" fmla="*/ 68 h 89"/>
                  <a:gd name="T22" fmla="*/ 119 w 127"/>
                  <a:gd name="T23" fmla="*/ 73 h 89"/>
                  <a:gd name="T24" fmla="*/ 117 w 127"/>
                  <a:gd name="T25" fmla="*/ 77 h 89"/>
                  <a:gd name="T26" fmla="*/ 113 w 127"/>
                  <a:gd name="T27" fmla="*/ 81 h 89"/>
                  <a:gd name="T28" fmla="*/ 109 w 127"/>
                  <a:gd name="T29" fmla="*/ 85 h 89"/>
                  <a:gd name="T30" fmla="*/ 102 w 127"/>
                  <a:gd name="T31" fmla="*/ 87 h 89"/>
                  <a:gd name="T32" fmla="*/ 96 w 127"/>
                  <a:gd name="T33" fmla="*/ 89 h 89"/>
                  <a:gd name="T34" fmla="*/ 88 w 127"/>
                  <a:gd name="T35" fmla="*/ 87 h 89"/>
                  <a:gd name="T36" fmla="*/ 21 w 127"/>
                  <a:gd name="T37" fmla="*/ 69 h 89"/>
                  <a:gd name="T38" fmla="*/ 16 w 127"/>
                  <a:gd name="T39" fmla="*/ 68 h 89"/>
                  <a:gd name="T40" fmla="*/ 11 w 127"/>
                  <a:gd name="T41" fmla="*/ 64 h 89"/>
                  <a:gd name="T42" fmla="*/ 7 w 127"/>
                  <a:gd name="T43" fmla="*/ 61 h 89"/>
                  <a:gd name="T44" fmla="*/ 4 w 127"/>
                  <a:gd name="T45" fmla="*/ 56 h 89"/>
                  <a:gd name="T46" fmla="*/ 1 w 127"/>
                  <a:gd name="T47" fmla="*/ 49 h 89"/>
                  <a:gd name="T48" fmla="*/ 0 w 127"/>
                  <a:gd name="T49" fmla="*/ 43 h 89"/>
                  <a:gd name="T50" fmla="*/ 1 w 127"/>
                  <a:gd name="T51" fmla="*/ 36 h 89"/>
                  <a:gd name="T52" fmla="*/ 5 w 127"/>
                  <a:gd name="T53" fmla="*/ 21 h 89"/>
                  <a:gd name="T54" fmla="*/ 8 w 127"/>
                  <a:gd name="T55" fmla="*/ 15 h 89"/>
                  <a:gd name="T56" fmla="*/ 11 w 127"/>
                  <a:gd name="T57" fmla="*/ 10 h 89"/>
                  <a:gd name="T58" fmla="*/ 13 w 127"/>
                  <a:gd name="T59" fmla="*/ 6 h 89"/>
                  <a:gd name="T60" fmla="*/ 18 w 127"/>
                  <a:gd name="T61" fmla="*/ 4 h 89"/>
                  <a:gd name="T62" fmla="*/ 25 w 127"/>
                  <a:gd name="T63" fmla="*/ 1 h 89"/>
                  <a:gd name="T64" fmla="*/ 32 w 127"/>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89">
                    <a:moveTo>
                      <a:pt x="32" y="0"/>
                    </a:moveTo>
                    <a:lnTo>
                      <a:pt x="38" y="1"/>
                    </a:lnTo>
                    <a:lnTo>
                      <a:pt x="106" y="19"/>
                    </a:lnTo>
                    <a:lnTo>
                      <a:pt x="111" y="21"/>
                    </a:lnTo>
                    <a:lnTo>
                      <a:pt x="115" y="23"/>
                    </a:lnTo>
                    <a:lnTo>
                      <a:pt x="119" y="27"/>
                    </a:lnTo>
                    <a:lnTo>
                      <a:pt x="123" y="31"/>
                    </a:lnTo>
                    <a:lnTo>
                      <a:pt x="126" y="39"/>
                    </a:lnTo>
                    <a:lnTo>
                      <a:pt x="127" y="45"/>
                    </a:lnTo>
                    <a:lnTo>
                      <a:pt x="126" y="52"/>
                    </a:lnTo>
                    <a:lnTo>
                      <a:pt x="122" y="68"/>
                    </a:lnTo>
                    <a:lnTo>
                      <a:pt x="119" y="73"/>
                    </a:lnTo>
                    <a:lnTo>
                      <a:pt x="117" y="77"/>
                    </a:lnTo>
                    <a:lnTo>
                      <a:pt x="113" y="81"/>
                    </a:lnTo>
                    <a:lnTo>
                      <a:pt x="109" y="85"/>
                    </a:lnTo>
                    <a:lnTo>
                      <a:pt x="102" y="87"/>
                    </a:lnTo>
                    <a:lnTo>
                      <a:pt x="96" y="89"/>
                    </a:lnTo>
                    <a:lnTo>
                      <a:pt x="88" y="87"/>
                    </a:lnTo>
                    <a:lnTo>
                      <a:pt x="21" y="69"/>
                    </a:lnTo>
                    <a:lnTo>
                      <a:pt x="16" y="68"/>
                    </a:lnTo>
                    <a:lnTo>
                      <a:pt x="11" y="64"/>
                    </a:lnTo>
                    <a:lnTo>
                      <a:pt x="7" y="61"/>
                    </a:lnTo>
                    <a:lnTo>
                      <a:pt x="4" y="56"/>
                    </a:lnTo>
                    <a:lnTo>
                      <a:pt x="1" y="49"/>
                    </a:lnTo>
                    <a:lnTo>
                      <a:pt x="0" y="43"/>
                    </a:lnTo>
                    <a:lnTo>
                      <a:pt x="1" y="36"/>
                    </a:lnTo>
                    <a:lnTo>
                      <a:pt x="5" y="21"/>
                    </a:lnTo>
                    <a:lnTo>
                      <a:pt x="8" y="15"/>
                    </a:lnTo>
                    <a:lnTo>
                      <a:pt x="11" y="10"/>
                    </a:lnTo>
                    <a:lnTo>
                      <a:pt x="13" y="6"/>
                    </a:lnTo>
                    <a:lnTo>
                      <a:pt x="18" y="4"/>
                    </a:lnTo>
                    <a:lnTo>
                      <a:pt x="25" y="1"/>
                    </a:lnTo>
                    <a:lnTo>
                      <a:pt x="32"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4" name="Freeform 148">
                <a:extLst>
                  <a:ext uri="{FF2B5EF4-FFF2-40B4-BE49-F238E27FC236}">
                    <a16:creationId xmlns:a16="http://schemas.microsoft.com/office/drawing/2014/main" id="{40E960DE-A782-48D4-8EF6-6992B0D5EF33}"/>
                  </a:ext>
                </a:extLst>
              </p:cNvPr>
              <p:cNvSpPr>
                <a:spLocks/>
              </p:cNvSpPr>
              <p:nvPr/>
            </p:nvSpPr>
            <p:spPr bwMode="auto">
              <a:xfrm>
                <a:off x="5343" y="2735"/>
                <a:ext cx="127" cy="89"/>
              </a:xfrm>
              <a:custGeom>
                <a:avLst/>
                <a:gdLst>
                  <a:gd name="T0" fmla="*/ 31 w 127"/>
                  <a:gd name="T1" fmla="*/ 0 h 89"/>
                  <a:gd name="T2" fmla="*/ 39 w 127"/>
                  <a:gd name="T3" fmla="*/ 1 h 89"/>
                  <a:gd name="T4" fmla="*/ 106 w 127"/>
                  <a:gd name="T5" fmla="*/ 19 h 89"/>
                  <a:gd name="T6" fmla="*/ 111 w 127"/>
                  <a:gd name="T7" fmla="*/ 21 h 89"/>
                  <a:gd name="T8" fmla="*/ 115 w 127"/>
                  <a:gd name="T9" fmla="*/ 23 h 89"/>
                  <a:gd name="T10" fmla="*/ 119 w 127"/>
                  <a:gd name="T11" fmla="*/ 27 h 89"/>
                  <a:gd name="T12" fmla="*/ 123 w 127"/>
                  <a:gd name="T13" fmla="*/ 31 h 89"/>
                  <a:gd name="T14" fmla="*/ 126 w 127"/>
                  <a:gd name="T15" fmla="*/ 39 h 89"/>
                  <a:gd name="T16" fmla="*/ 127 w 127"/>
                  <a:gd name="T17" fmla="*/ 46 h 89"/>
                  <a:gd name="T18" fmla="*/ 126 w 127"/>
                  <a:gd name="T19" fmla="*/ 52 h 89"/>
                  <a:gd name="T20" fmla="*/ 122 w 127"/>
                  <a:gd name="T21" fmla="*/ 68 h 89"/>
                  <a:gd name="T22" fmla="*/ 119 w 127"/>
                  <a:gd name="T23" fmla="*/ 73 h 89"/>
                  <a:gd name="T24" fmla="*/ 116 w 127"/>
                  <a:gd name="T25" fmla="*/ 77 h 89"/>
                  <a:gd name="T26" fmla="*/ 112 w 127"/>
                  <a:gd name="T27" fmla="*/ 81 h 89"/>
                  <a:gd name="T28" fmla="*/ 108 w 127"/>
                  <a:gd name="T29" fmla="*/ 85 h 89"/>
                  <a:gd name="T30" fmla="*/ 102 w 127"/>
                  <a:gd name="T31" fmla="*/ 87 h 89"/>
                  <a:gd name="T32" fmla="*/ 95 w 127"/>
                  <a:gd name="T33" fmla="*/ 89 h 89"/>
                  <a:gd name="T34" fmla="*/ 88 w 127"/>
                  <a:gd name="T35" fmla="*/ 87 h 89"/>
                  <a:gd name="T36" fmla="*/ 21 w 127"/>
                  <a:gd name="T37" fmla="*/ 69 h 89"/>
                  <a:gd name="T38" fmla="*/ 16 w 127"/>
                  <a:gd name="T39" fmla="*/ 68 h 89"/>
                  <a:gd name="T40" fmla="*/ 12 w 127"/>
                  <a:gd name="T41" fmla="*/ 64 h 89"/>
                  <a:gd name="T42" fmla="*/ 8 w 127"/>
                  <a:gd name="T43" fmla="*/ 61 h 89"/>
                  <a:gd name="T44" fmla="*/ 4 w 127"/>
                  <a:gd name="T45" fmla="*/ 56 h 89"/>
                  <a:gd name="T46" fmla="*/ 1 w 127"/>
                  <a:gd name="T47" fmla="*/ 49 h 89"/>
                  <a:gd name="T48" fmla="*/ 0 w 127"/>
                  <a:gd name="T49" fmla="*/ 43 h 89"/>
                  <a:gd name="T50" fmla="*/ 1 w 127"/>
                  <a:gd name="T51" fmla="*/ 36 h 89"/>
                  <a:gd name="T52" fmla="*/ 5 w 127"/>
                  <a:gd name="T53" fmla="*/ 21 h 89"/>
                  <a:gd name="T54" fmla="*/ 8 w 127"/>
                  <a:gd name="T55" fmla="*/ 15 h 89"/>
                  <a:gd name="T56" fmla="*/ 10 w 127"/>
                  <a:gd name="T57" fmla="*/ 10 h 89"/>
                  <a:gd name="T58" fmla="*/ 14 w 127"/>
                  <a:gd name="T59" fmla="*/ 6 h 89"/>
                  <a:gd name="T60" fmla="*/ 18 w 127"/>
                  <a:gd name="T61" fmla="*/ 4 h 89"/>
                  <a:gd name="T62" fmla="*/ 25 w 127"/>
                  <a:gd name="T63" fmla="*/ 1 h 89"/>
                  <a:gd name="T64" fmla="*/ 31 w 127"/>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89">
                    <a:moveTo>
                      <a:pt x="31" y="0"/>
                    </a:moveTo>
                    <a:lnTo>
                      <a:pt x="39" y="1"/>
                    </a:lnTo>
                    <a:lnTo>
                      <a:pt x="106" y="19"/>
                    </a:lnTo>
                    <a:lnTo>
                      <a:pt x="111" y="21"/>
                    </a:lnTo>
                    <a:lnTo>
                      <a:pt x="115" y="23"/>
                    </a:lnTo>
                    <a:lnTo>
                      <a:pt x="119" y="27"/>
                    </a:lnTo>
                    <a:lnTo>
                      <a:pt x="123" y="31"/>
                    </a:lnTo>
                    <a:lnTo>
                      <a:pt x="126" y="39"/>
                    </a:lnTo>
                    <a:lnTo>
                      <a:pt x="127" y="46"/>
                    </a:lnTo>
                    <a:lnTo>
                      <a:pt x="126" y="52"/>
                    </a:lnTo>
                    <a:lnTo>
                      <a:pt x="122" y="68"/>
                    </a:lnTo>
                    <a:lnTo>
                      <a:pt x="119" y="73"/>
                    </a:lnTo>
                    <a:lnTo>
                      <a:pt x="116" y="77"/>
                    </a:lnTo>
                    <a:lnTo>
                      <a:pt x="112" y="81"/>
                    </a:lnTo>
                    <a:lnTo>
                      <a:pt x="108" y="85"/>
                    </a:lnTo>
                    <a:lnTo>
                      <a:pt x="102" y="87"/>
                    </a:lnTo>
                    <a:lnTo>
                      <a:pt x="95" y="89"/>
                    </a:lnTo>
                    <a:lnTo>
                      <a:pt x="88" y="87"/>
                    </a:lnTo>
                    <a:lnTo>
                      <a:pt x="21" y="69"/>
                    </a:lnTo>
                    <a:lnTo>
                      <a:pt x="16" y="68"/>
                    </a:lnTo>
                    <a:lnTo>
                      <a:pt x="12" y="64"/>
                    </a:lnTo>
                    <a:lnTo>
                      <a:pt x="8" y="61"/>
                    </a:lnTo>
                    <a:lnTo>
                      <a:pt x="4" y="56"/>
                    </a:lnTo>
                    <a:lnTo>
                      <a:pt x="1" y="49"/>
                    </a:lnTo>
                    <a:lnTo>
                      <a:pt x="0" y="43"/>
                    </a:lnTo>
                    <a:lnTo>
                      <a:pt x="1" y="36"/>
                    </a:lnTo>
                    <a:lnTo>
                      <a:pt x="5" y="21"/>
                    </a:lnTo>
                    <a:lnTo>
                      <a:pt x="8" y="15"/>
                    </a:lnTo>
                    <a:lnTo>
                      <a:pt x="10" y="10"/>
                    </a:lnTo>
                    <a:lnTo>
                      <a:pt x="14" y="6"/>
                    </a:lnTo>
                    <a:lnTo>
                      <a:pt x="18" y="4"/>
                    </a:lnTo>
                    <a:lnTo>
                      <a:pt x="25" y="1"/>
                    </a:lnTo>
                    <a:lnTo>
                      <a:pt x="31"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5" name="Freeform 149">
                <a:extLst>
                  <a:ext uri="{FF2B5EF4-FFF2-40B4-BE49-F238E27FC236}">
                    <a16:creationId xmlns:a16="http://schemas.microsoft.com/office/drawing/2014/main" id="{57946C7F-1BA1-4E2F-A9DC-332C950FA0A0}"/>
                  </a:ext>
                </a:extLst>
              </p:cNvPr>
              <p:cNvSpPr>
                <a:spLocks/>
              </p:cNvSpPr>
              <p:nvPr/>
            </p:nvSpPr>
            <p:spPr bwMode="auto">
              <a:xfrm>
                <a:off x="5279" y="2803"/>
                <a:ext cx="172" cy="259"/>
              </a:xfrm>
              <a:custGeom>
                <a:avLst/>
                <a:gdLst>
                  <a:gd name="T0" fmla="*/ 77 w 172"/>
                  <a:gd name="T1" fmla="*/ 0 h 259"/>
                  <a:gd name="T2" fmla="*/ 85 w 172"/>
                  <a:gd name="T3" fmla="*/ 1 h 259"/>
                  <a:gd name="T4" fmla="*/ 152 w 172"/>
                  <a:gd name="T5" fmla="*/ 19 h 259"/>
                  <a:gd name="T6" fmla="*/ 157 w 172"/>
                  <a:gd name="T7" fmla="*/ 21 h 259"/>
                  <a:gd name="T8" fmla="*/ 161 w 172"/>
                  <a:gd name="T9" fmla="*/ 23 h 259"/>
                  <a:gd name="T10" fmla="*/ 165 w 172"/>
                  <a:gd name="T11" fmla="*/ 27 h 259"/>
                  <a:gd name="T12" fmla="*/ 169 w 172"/>
                  <a:gd name="T13" fmla="*/ 31 h 259"/>
                  <a:gd name="T14" fmla="*/ 171 w 172"/>
                  <a:gd name="T15" fmla="*/ 39 h 259"/>
                  <a:gd name="T16" fmla="*/ 172 w 172"/>
                  <a:gd name="T17" fmla="*/ 46 h 259"/>
                  <a:gd name="T18" fmla="*/ 171 w 172"/>
                  <a:gd name="T19" fmla="*/ 52 h 259"/>
                  <a:gd name="T20" fmla="*/ 121 w 172"/>
                  <a:gd name="T21" fmla="*/ 238 h 259"/>
                  <a:gd name="T22" fmla="*/ 119 w 172"/>
                  <a:gd name="T23" fmla="*/ 243 h 259"/>
                  <a:gd name="T24" fmla="*/ 116 w 172"/>
                  <a:gd name="T25" fmla="*/ 248 h 259"/>
                  <a:gd name="T26" fmla="*/ 114 w 172"/>
                  <a:gd name="T27" fmla="*/ 252 h 259"/>
                  <a:gd name="T28" fmla="*/ 108 w 172"/>
                  <a:gd name="T29" fmla="*/ 255 h 259"/>
                  <a:gd name="T30" fmla="*/ 102 w 172"/>
                  <a:gd name="T31" fmla="*/ 258 h 259"/>
                  <a:gd name="T32" fmla="*/ 95 w 172"/>
                  <a:gd name="T33" fmla="*/ 259 h 259"/>
                  <a:gd name="T34" fmla="*/ 89 w 172"/>
                  <a:gd name="T35" fmla="*/ 258 h 259"/>
                  <a:gd name="T36" fmla="*/ 21 w 172"/>
                  <a:gd name="T37" fmla="*/ 239 h 259"/>
                  <a:gd name="T38" fmla="*/ 15 w 172"/>
                  <a:gd name="T39" fmla="*/ 238 h 259"/>
                  <a:gd name="T40" fmla="*/ 11 w 172"/>
                  <a:gd name="T41" fmla="*/ 235 h 259"/>
                  <a:gd name="T42" fmla="*/ 8 w 172"/>
                  <a:gd name="T43" fmla="*/ 231 h 259"/>
                  <a:gd name="T44" fmla="*/ 4 w 172"/>
                  <a:gd name="T45" fmla="*/ 228 h 259"/>
                  <a:gd name="T46" fmla="*/ 1 w 172"/>
                  <a:gd name="T47" fmla="*/ 220 h 259"/>
                  <a:gd name="T48" fmla="*/ 0 w 172"/>
                  <a:gd name="T49" fmla="*/ 213 h 259"/>
                  <a:gd name="T50" fmla="*/ 1 w 172"/>
                  <a:gd name="T51" fmla="*/ 207 h 259"/>
                  <a:gd name="T52" fmla="*/ 51 w 172"/>
                  <a:gd name="T53" fmla="*/ 21 h 259"/>
                  <a:gd name="T54" fmla="*/ 53 w 172"/>
                  <a:gd name="T55" fmla="*/ 15 h 259"/>
                  <a:gd name="T56" fmla="*/ 56 w 172"/>
                  <a:gd name="T57" fmla="*/ 10 h 259"/>
                  <a:gd name="T58" fmla="*/ 60 w 172"/>
                  <a:gd name="T59" fmla="*/ 6 h 259"/>
                  <a:gd name="T60" fmla="*/ 64 w 172"/>
                  <a:gd name="T61" fmla="*/ 4 h 259"/>
                  <a:gd name="T62" fmla="*/ 70 w 172"/>
                  <a:gd name="T63" fmla="*/ 1 h 259"/>
                  <a:gd name="T64" fmla="*/ 77 w 172"/>
                  <a:gd name="T65"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59">
                    <a:moveTo>
                      <a:pt x="77" y="0"/>
                    </a:moveTo>
                    <a:lnTo>
                      <a:pt x="85" y="1"/>
                    </a:lnTo>
                    <a:lnTo>
                      <a:pt x="152" y="19"/>
                    </a:lnTo>
                    <a:lnTo>
                      <a:pt x="157" y="21"/>
                    </a:lnTo>
                    <a:lnTo>
                      <a:pt x="161" y="23"/>
                    </a:lnTo>
                    <a:lnTo>
                      <a:pt x="165" y="27"/>
                    </a:lnTo>
                    <a:lnTo>
                      <a:pt x="169" y="31"/>
                    </a:lnTo>
                    <a:lnTo>
                      <a:pt x="171" y="39"/>
                    </a:lnTo>
                    <a:lnTo>
                      <a:pt x="172" y="46"/>
                    </a:lnTo>
                    <a:lnTo>
                      <a:pt x="171" y="52"/>
                    </a:lnTo>
                    <a:lnTo>
                      <a:pt x="121" y="238"/>
                    </a:lnTo>
                    <a:lnTo>
                      <a:pt x="119" y="243"/>
                    </a:lnTo>
                    <a:lnTo>
                      <a:pt x="116" y="248"/>
                    </a:lnTo>
                    <a:lnTo>
                      <a:pt x="114" y="252"/>
                    </a:lnTo>
                    <a:lnTo>
                      <a:pt x="108" y="255"/>
                    </a:lnTo>
                    <a:lnTo>
                      <a:pt x="102" y="258"/>
                    </a:lnTo>
                    <a:lnTo>
                      <a:pt x="95" y="259"/>
                    </a:lnTo>
                    <a:lnTo>
                      <a:pt x="89" y="258"/>
                    </a:lnTo>
                    <a:lnTo>
                      <a:pt x="21" y="239"/>
                    </a:lnTo>
                    <a:lnTo>
                      <a:pt x="15" y="238"/>
                    </a:lnTo>
                    <a:lnTo>
                      <a:pt x="11" y="235"/>
                    </a:lnTo>
                    <a:lnTo>
                      <a:pt x="8" y="231"/>
                    </a:lnTo>
                    <a:lnTo>
                      <a:pt x="4" y="228"/>
                    </a:lnTo>
                    <a:lnTo>
                      <a:pt x="1" y="220"/>
                    </a:lnTo>
                    <a:lnTo>
                      <a:pt x="0" y="213"/>
                    </a:lnTo>
                    <a:lnTo>
                      <a:pt x="1" y="207"/>
                    </a:lnTo>
                    <a:lnTo>
                      <a:pt x="51" y="21"/>
                    </a:lnTo>
                    <a:lnTo>
                      <a:pt x="53" y="15"/>
                    </a:lnTo>
                    <a:lnTo>
                      <a:pt x="56" y="10"/>
                    </a:lnTo>
                    <a:lnTo>
                      <a:pt x="60" y="6"/>
                    </a:lnTo>
                    <a:lnTo>
                      <a:pt x="64" y="4"/>
                    </a:lnTo>
                    <a:lnTo>
                      <a:pt x="70" y="1"/>
                    </a:lnTo>
                    <a:lnTo>
                      <a:pt x="77"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grpSp>
        <p:sp>
          <p:nvSpPr>
            <p:cNvPr id="13" name="Freeform 337">
              <a:extLst>
                <a:ext uri="{FF2B5EF4-FFF2-40B4-BE49-F238E27FC236}">
                  <a16:creationId xmlns:a16="http://schemas.microsoft.com/office/drawing/2014/main" id="{E1C0DA83-7552-47CF-B5CD-65419BFD4764}"/>
                </a:ext>
              </a:extLst>
            </p:cNvPr>
            <p:cNvSpPr>
              <a:spLocks/>
            </p:cNvSpPr>
            <p:nvPr/>
          </p:nvSpPr>
          <p:spPr bwMode="auto">
            <a:xfrm>
              <a:off x="2697" y="3215"/>
              <a:ext cx="708" cy="864"/>
            </a:xfrm>
            <a:custGeom>
              <a:avLst/>
              <a:gdLst>
                <a:gd name="T0" fmla="*/ 508 w 708"/>
                <a:gd name="T1" fmla="*/ 0 h 864"/>
                <a:gd name="T2" fmla="*/ 708 w 708"/>
                <a:gd name="T3" fmla="*/ 744 h 864"/>
                <a:gd name="T4" fmla="*/ 274 w 708"/>
                <a:gd name="T5" fmla="*/ 860 h 864"/>
                <a:gd name="T6" fmla="*/ 249 w 708"/>
                <a:gd name="T7" fmla="*/ 864 h 864"/>
                <a:gd name="T8" fmla="*/ 223 w 708"/>
                <a:gd name="T9" fmla="*/ 860 h 864"/>
                <a:gd name="T10" fmla="*/ 198 w 708"/>
                <a:gd name="T11" fmla="*/ 850 h 864"/>
                <a:gd name="T12" fmla="*/ 181 w 708"/>
                <a:gd name="T13" fmla="*/ 838 h 864"/>
                <a:gd name="T14" fmla="*/ 168 w 708"/>
                <a:gd name="T15" fmla="*/ 824 h 864"/>
                <a:gd name="T16" fmla="*/ 157 w 708"/>
                <a:gd name="T17" fmla="*/ 808 h 864"/>
                <a:gd name="T18" fmla="*/ 151 w 708"/>
                <a:gd name="T19" fmla="*/ 790 h 864"/>
                <a:gd name="T20" fmla="*/ 3 w 708"/>
                <a:gd name="T21" fmla="*/ 240 h 864"/>
                <a:gd name="T22" fmla="*/ 0 w 708"/>
                <a:gd name="T23" fmla="*/ 214 h 864"/>
                <a:gd name="T24" fmla="*/ 3 w 708"/>
                <a:gd name="T25" fmla="*/ 189 h 864"/>
                <a:gd name="T26" fmla="*/ 13 w 708"/>
                <a:gd name="T27" fmla="*/ 164 h 864"/>
                <a:gd name="T28" fmla="*/ 25 w 708"/>
                <a:gd name="T29" fmla="*/ 147 h 864"/>
                <a:gd name="T30" fmla="*/ 39 w 708"/>
                <a:gd name="T31" fmla="*/ 134 h 864"/>
                <a:gd name="T32" fmla="*/ 56 w 708"/>
                <a:gd name="T33" fmla="*/ 123 h 864"/>
                <a:gd name="T34" fmla="*/ 75 w 708"/>
                <a:gd name="T35" fmla="*/ 117 h 864"/>
                <a:gd name="T36" fmla="*/ 508 w 708"/>
                <a:gd name="T37"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8" h="864">
                  <a:moveTo>
                    <a:pt x="508" y="0"/>
                  </a:moveTo>
                  <a:lnTo>
                    <a:pt x="708" y="744"/>
                  </a:lnTo>
                  <a:lnTo>
                    <a:pt x="274" y="860"/>
                  </a:lnTo>
                  <a:lnTo>
                    <a:pt x="249" y="864"/>
                  </a:lnTo>
                  <a:lnTo>
                    <a:pt x="223" y="860"/>
                  </a:lnTo>
                  <a:lnTo>
                    <a:pt x="198" y="850"/>
                  </a:lnTo>
                  <a:lnTo>
                    <a:pt x="181" y="838"/>
                  </a:lnTo>
                  <a:lnTo>
                    <a:pt x="168" y="824"/>
                  </a:lnTo>
                  <a:lnTo>
                    <a:pt x="157" y="808"/>
                  </a:lnTo>
                  <a:lnTo>
                    <a:pt x="151" y="790"/>
                  </a:lnTo>
                  <a:lnTo>
                    <a:pt x="3" y="240"/>
                  </a:lnTo>
                  <a:lnTo>
                    <a:pt x="0" y="214"/>
                  </a:lnTo>
                  <a:lnTo>
                    <a:pt x="3" y="189"/>
                  </a:lnTo>
                  <a:lnTo>
                    <a:pt x="13" y="164"/>
                  </a:lnTo>
                  <a:lnTo>
                    <a:pt x="25" y="147"/>
                  </a:lnTo>
                  <a:lnTo>
                    <a:pt x="39" y="134"/>
                  </a:lnTo>
                  <a:lnTo>
                    <a:pt x="56" y="123"/>
                  </a:lnTo>
                  <a:lnTo>
                    <a:pt x="75" y="117"/>
                  </a:lnTo>
                  <a:lnTo>
                    <a:pt x="508"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4" name="Freeform 338">
              <a:extLst>
                <a:ext uri="{FF2B5EF4-FFF2-40B4-BE49-F238E27FC236}">
                  <a16:creationId xmlns:a16="http://schemas.microsoft.com/office/drawing/2014/main" id="{A5836CAD-D5F2-48A8-8EEB-553541103946}"/>
                </a:ext>
              </a:extLst>
            </p:cNvPr>
            <p:cNvSpPr>
              <a:spLocks/>
            </p:cNvSpPr>
            <p:nvPr/>
          </p:nvSpPr>
          <p:spPr bwMode="auto">
            <a:xfrm>
              <a:off x="2613" y="3198"/>
              <a:ext cx="761" cy="927"/>
            </a:xfrm>
            <a:custGeom>
              <a:avLst/>
              <a:gdLst>
                <a:gd name="T0" fmla="*/ 546 w 761"/>
                <a:gd name="T1" fmla="*/ 0 h 927"/>
                <a:gd name="T2" fmla="*/ 761 w 761"/>
                <a:gd name="T3" fmla="*/ 799 h 927"/>
                <a:gd name="T4" fmla="*/ 295 w 761"/>
                <a:gd name="T5" fmla="*/ 923 h 927"/>
                <a:gd name="T6" fmla="*/ 267 w 761"/>
                <a:gd name="T7" fmla="*/ 927 h 927"/>
                <a:gd name="T8" fmla="*/ 240 w 761"/>
                <a:gd name="T9" fmla="*/ 923 h 927"/>
                <a:gd name="T10" fmla="*/ 212 w 761"/>
                <a:gd name="T11" fmla="*/ 913 h 927"/>
                <a:gd name="T12" fmla="*/ 195 w 761"/>
                <a:gd name="T13" fmla="*/ 899 h 927"/>
                <a:gd name="T14" fmla="*/ 181 w 761"/>
                <a:gd name="T15" fmla="*/ 884 h 927"/>
                <a:gd name="T16" fmla="*/ 169 w 761"/>
                <a:gd name="T17" fmla="*/ 867 h 927"/>
                <a:gd name="T18" fmla="*/ 163 w 761"/>
                <a:gd name="T19" fmla="*/ 847 h 927"/>
                <a:gd name="T20" fmla="*/ 4 w 761"/>
                <a:gd name="T21" fmla="*/ 258 h 927"/>
                <a:gd name="T22" fmla="*/ 0 w 761"/>
                <a:gd name="T23" fmla="*/ 231 h 927"/>
                <a:gd name="T24" fmla="*/ 4 w 761"/>
                <a:gd name="T25" fmla="*/ 202 h 927"/>
                <a:gd name="T26" fmla="*/ 15 w 761"/>
                <a:gd name="T27" fmla="*/ 176 h 927"/>
                <a:gd name="T28" fmla="*/ 28 w 761"/>
                <a:gd name="T29" fmla="*/ 157 h 927"/>
                <a:gd name="T30" fmla="*/ 44 w 761"/>
                <a:gd name="T31" fmla="*/ 143 h 927"/>
                <a:gd name="T32" fmla="*/ 62 w 761"/>
                <a:gd name="T33" fmla="*/ 132 h 927"/>
                <a:gd name="T34" fmla="*/ 82 w 761"/>
                <a:gd name="T35" fmla="*/ 126 h 927"/>
                <a:gd name="T36" fmla="*/ 546 w 761"/>
                <a:gd name="T37"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1" h="927">
                  <a:moveTo>
                    <a:pt x="546" y="0"/>
                  </a:moveTo>
                  <a:lnTo>
                    <a:pt x="761" y="799"/>
                  </a:lnTo>
                  <a:lnTo>
                    <a:pt x="295" y="923"/>
                  </a:lnTo>
                  <a:lnTo>
                    <a:pt x="267" y="927"/>
                  </a:lnTo>
                  <a:lnTo>
                    <a:pt x="240" y="923"/>
                  </a:lnTo>
                  <a:lnTo>
                    <a:pt x="212" y="913"/>
                  </a:lnTo>
                  <a:lnTo>
                    <a:pt x="195" y="899"/>
                  </a:lnTo>
                  <a:lnTo>
                    <a:pt x="181" y="884"/>
                  </a:lnTo>
                  <a:lnTo>
                    <a:pt x="169" y="867"/>
                  </a:lnTo>
                  <a:lnTo>
                    <a:pt x="163" y="847"/>
                  </a:lnTo>
                  <a:lnTo>
                    <a:pt x="4" y="258"/>
                  </a:lnTo>
                  <a:lnTo>
                    <a:pt x="0" y="231"/>
                  </a:lnTo>
                  <a:lnTo>
                    <a:pt x="4" y="202"/>
                  </a:lnTo>
                  <a:lnTo>
                    <a:pt x="15" y="176"/>
                  </a:lnTo>
                  <a:lnTo>
                    <a:pt x="28" y="157"/>
                  </a:lnTo>
                  <a:lnTo>
                    <a:pt x="44" y="143"/>
                  </a:lnTo>
                  <a:lnTo>
                    <a:pt x="62" y="132"/>
                  </a:lnTo>
                  <a:lnTo>
                    <a:pt x="82" y="126"/>
                  </a:lnTo>
                  <a:lnTo>
                    <a:pt x="546"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5" name="Freeform 339">
              <a:extLst>
                <a:ext uri="{FF2B5EF4-FFF2-40B4-BE49-F238E27FC236}">
                  <a16:creationId xmlns:a16="http://schemas.microsoft.com/office/drawing/2014/main" id="{BAA7ACCD-6351-4C90-BBD4-EF78953C1F81}"/>
                </a:ext>
              </a:extLst>
            </p:cNvPr>
            <p:cNvSpPr>
              <a:spLocks/>
            </p:cNvSpPr>
            <p:nvPr/>
          </p:nvSpPr>
          <p:spPr bwMode="auto">
            <a:xfrm>
              <a:off x="2848" y="3248"/>
              <a:ext cx="180" cy="237"/>
            </a:xfrm>
            <a:custGeom>
              <a:avLst/>
              <a:gdLst>
                <a:gd name="T0" fmla="*/ 125 w 180"/>
                <a:gd name="T1" fmla="*/ 0 h 237"/>
                <a:gd name="T2" fmla="*/ 180 w 180"/>
                <a:gd name="T3" fmla="*/ 203 h 237"/>
                <a:gd name="T4" fmla="*/ 106 w 180"/>
                <a:gd name="T5" fmla="*/ 175 h 237"/>
                <a:gd name="T6" fmla="*/ 55 w 180"/>
                <a:gd name="T7" fmla="*/ 237 h 237"/>
                <a:gd name="T8" fmla="*/ 0 w 180"/>
                <a:gd name="T9" fmla="*/ 34 h 237"/>
                <a:gd name="T10" fmla="*/ 125 w 180"/>
                <a:gd name="T11" fmla="*/ 0 h 237"/>
              </a:gdLst>
              <a:ahLst/>
              <a:cxnLst>
                <a:cxn ang="0">
                  <a:pos x="T0" y="T1"/>
                </a:cxn>
                <a:cxn ang="0">
                  <a:pos x="T2" y="T3"/>
                </a:cxn>
                <a:cxn ang="0">
                  <a:pos x="T4" y="T5"/>
                </a:cxn>
                <a:cxn ang="0">
                  <a:pos x="T6" y="T7"/>
                </a:cxn>
                <a:cxn ang="0">
                  <a:pos x="T8" y="T9"/>
                </a:cxn>
                <a:cxn ang="0">
                  <a:pos x="T10" y="T11"/>
                </a:cxn>
              </a:cxnLst>
              <a:rect l="0" t="0" r="r" b="b"/>
              <a:pathLst>
                <a:path w="180" h="237">
                  <a:moveTo>
                    <a:pt x="125" y="0"/>
                  </a:moveTo>
                  <a:lnTo>
                    <a:pt x="180" y="203"/>
                  </a:lnTo>
                  <a:lnTo>
                    <a:pt x="106" y="175"/>
                  </a:lnTo>
                  <a:lnTo>
                    <a:pt x="55" y="237"/>
                  </a:lnTo>
                  <a:lnTo>
                    <a:pt x="0" y="34"/>
                  </a:lnTo>
                  <a:lnTo>
                    <a:pt x="125"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6" name="Freeform 340">
              <a:extLst>
                <a:ext uri="{FF2B5EF4-FFF2-40B4-BE49-F238E27FC236}">
                  <a16:creationId xmlns:a16="http://schemas.microsoft.com/office/drawing/2014/main" id="{D4980D5C-73CD-4BCA-9D6F-E969EC968624}"/>
                </a:ext>
              </a:extLst>
            </p:cNvPr>
            <p:cNvSpPr>
              <a:spLocks/>
            </p:cNvSpPr>
            <p:nvPr/>
          </p:nvSpPr>
          <p:spPr bwMode="auto">
            <a:xfrm>
              <a:off x="2886" y="3389"/>
              <a:ext cx="131" cy="51"/>
            </a:xfrm>
            <a:custGeom>
              <a:avLst/>
              <a:gdLst>
                <a:gd name="T0" fmla="*/ 125 w 131"/>
                <a:gd name="T1" fmla="*/ 0 h 51"/>
                <a:gd name="T2" fmla="*/ 131 w 131"/>
                <a:gd name="T3" fmla="*/ 17 h 51"/>
                <a:gd name="T4" fmla="*/ 5 w 131"/>
                <a:gd name="T5" fmla="*/ 51 h 51"/>
                <a:gd name="T6" fmla="*/ 0 w 131"/>
                <a:gd name="T7" fmla="*/ 34 h 51"/>
                <a:gd name="T8" fmla="*/ 125 w 131"/>
                <a:gd name="T9" fmla="*/ 0 h 51"/>
              </a:gdLst>
              <a:ahLst/>
              <a:cxnLst>
                <a:cxn ang="0">
                  <a:pos x="T0" y="T1"/>
                </a:cxn>
                <a:cxn ang="0">
                  <a:pos x="T2" y="T3"/>
                </a:cxn>
                <a:cxn ang="0">
                  <a:pos x="T4" y="T5"/>
                </a:cxn>
                <a:cxn ang="0">
                  <a:pos x="T6" y="T7"/>
                </a:cxn>
                <a:cxn ang="0">
                  <a:pos x="T8" y="T9"/>
                </a:cxn>
              </a:cxnLst>
              <a:rect l="0" t="0" r="r" b="b"/>
              <a:pathLst>
                <a:path w="131" h="51">
                  <a:moveTo>
                    <a:pt x="125" y="0"/>
                  </a:moveTo>
                  <a:lnTo>
                    <a:pt x="131" y="17"/>
                  </a:lnTo>
                  <a:lnTo>
                    <a:pt x="5" y="51"/>
                  </a:lnTo>
                  <a:lnTo>
                    <a:pt x="0" y="34"/>
                  </a:lnTo>
                  <a:lnTo>
                    <a:pt x="125"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7" name="Rectangle 341">
              <a:extLst>
                <a:ext uri="{FF2B5EF4-FFF2-40B4-BE49-F238E27FC236}">
                  <a16:creationId xmlns:a16="http://schemas.microsoft.com/office/drawing/2014/main" id="{243903F1-AE9A-44ED-87F5-B7E0C1C21EB9}"/>
                </a:ext>
              </a:extLst>
            </p:cNvPr>
            <p:cNvSpPr>
              <a:spLocks noChangeArrowheads="1"/>
            </p:cNvSpPr>
            <p:nvPr/>
          </p:nvSpPr>
          <p:spPr bwMode="auto">
            <a:xfrm>
              <a:off x="3802" y="3552"/>
              <a:ext cx="96" cy="85"/>
            </a:xfrm>
            <a:prstGeom prst="rect">
              <a:avLst/>
            </a:prstGeom>
            <a:solidFill>
              <a:srgbClr val="E6DAE8"/>
            </a:solidFill>
            <a:ln w="0">
              <a:solidFill>
                <a:srgbClr val="E6DAE8"/>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8" name="Rectangle 342">
              <a:extLst>
                <a:ext uri="{FF2B5EF4-FFF2-40B4-BE49-F238E27FC236}">
                  <a16:creationId xmlns:a16="http://schemas.microsoft.com/office/drawing/2014/main" id="{37C0B132-1F1F-4154-98CA-BD81F3FD4A86}"/>
                </a:ext>
              </a:extLst>
            </p:cNvPr>
            <p:cNvSpPr>
              <a:spLocks noChangeArrowheads="1"/>
            </p:cNvSpPr>
            <p:nvPr/>
          </p:nvSpPr>
          <p:spPr bwMode="auto">
            <a:xfrm>
              <a:off x="3857" y="3565"/>
              <a:ext cx="21" cy="34"/>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19" name="Rectangle 343">
              <a:extLst>
                <a:ext uri="{FF2B5EF4-FFF2-40B4-BE49-F238E27FC236}">
                  <a16:creationId xmlns:a16="http://schemas.microsoft.com/office/drawing/2014/main" id="{D061F649-FC01-42FD-B348-04BECC10A12B}"/>
                </a:ext>
              </a:extLst>
            </p:cNvPr>
            <p:cNvSpPr>
              <a:spLocks noChangeArrowheads="1"/>
            </p:cNvSpPr>
            <p:nvPr/>
          </p:nvSpPr>
          <p:spPr bwMode="auto">
            <a:xfrm>
              <a:off x="3820" y="3565"/>
              <a:ext cx="23" cy="34"/>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0" name="Rectangle 344">
              <a:extLst>
                <a:ext uri="{FF2B5EF4-FFF2-40B4-BE49-F238E27FC236}">
                  <a16:creationId xmlns:a16="http://schemas.microsoft.com/office/drawing/2014/main" id="{AD3D17C9-A2FF-41D5-88F4-15A14D3C750C}"/>
                </a:ext>
              </a:extLst>
            </p:cNvPr>
            <p:cNvSpPr>
              <a:spLocks noChangeArrowheads="1"/>
            </p:cNvSpPr>
            <p:nvPr/>
          </p:nvSpPr>
          <p:spPr bwMode="auto">
            <a:xfrm>
              <a:off x="3847" y="3612"/>
              <a:ext cx="5" cy="25"/>
            </a:xfrm>
            <a:prstGeom prst="rect">
              <a:avLst/>
            </a:prstGeom>
            <a:solidFill>
              <a:srgbClr val="0D0025"/>
            </a:solidFill>
            <a:ln w="0">
              <a:solidFill>
                <a:srgbClr val="0D0025"/>
              </a:solidFill>
              <a:prstDash val="solid"/>
              <a:miter lim="800000"/>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1" name="Freeform 345">
              <a:extLst>
                <a:ext uri="{FF2B5EF4-FFF2-40B4-BE49-F238E27FC236}">
                  <a16:creationId xmlns:a16="http://schemas.microsoft.com/office/drawing/2014/main" id="{8579FCE1-68A5-44B6-9DB2-09C7EF49B0B8}"/>
                </a:ext>
              </a:extLst>
            </p:cNvPr>
            <p:cNvSpPr>
              <a:spLocks/>
            </p:cNvSpPr>
            <p:nvPr/>
          </p:nvSpPr>
          <p:spPr bwMode="auto">
            <a:xfrm>
              <a:off x="3772" y="3637"/>
              <a:ext cx="154" cy="306"/>
            </a:xfrm>
            <a:custGeom>
              <a:avLst/>
              <a:gdLst>
                <a:gd name="T0" fmla="*/ 0 w 154"/>
                <a:gd name="T1" fmla="*/ 0 h 306"/>
                <a:gd name="T2" fmla="*/ 154 w 154"/>
                <a:gd name="T3" fmla="*/ 0 h 306"/>
                <a:gd name="T4" fmla="*/ 154 w 154"/>
                <a:gd name="T5" fmla="*/ 252 h 306"/>
                <a:gd name="T6" fmla="*/ 153 w 154"/>
                <a:gd name="T7" fmla="*/ 265 h 306"/>
                <a:gd name="T8" fmla="*/ 148 w 154"/>
                <a:gd name="T9" fmla="*/ 278 h 306"/>
                <a:gd name="T10" fmla="*/ 139 w 154"/>
                <a:gd name="T11" fmla="*/ 290 h 306"/>
                <a:gd name="T12" fmla="*/ 127 w 154"/>
                <a:gd name="T13" fmla="*/ 299 h 306"/>
                <a:gd name="T14" fmla="*/ 115 w 154"/>
                <a:gd name="T15" fmla="*/ 305 h 306"/>
                <a:gd name="T16" fmla="*/ 101 w 154"/>
                <a:gd name="T17" fmla="*/ 306 h 306"/>
                <a:gd name="T18" fmla="*/ 54 w 154"/>
                <a:gd name="T19" fmla="*/ 306 h 306"/>
                <a:gd name="T20" fmla="*/ 41 w 154"/>
                <a:gd name="T21" fmla="*/ 305 h 306"/>
                <a:gd name="T22" fmla="*/ 27 w 154"/>
                <a:gd name="T23" fmla="*/ 299 h 306"/>
                <a:gd name="T24" fmla="*/ 16 w 154"/>
                <a:gd name="T25" fmla="*/ 290 h 306"/>
                <a:gd name="T26" fmla="*/ 6 w 154"/>
                <a:gd name="T27" fmla="*/ 278 h 306"/>
                <a:gd name="T28" fmla="*/ 1 w 154"/>
                <a:gd name="T29" fmla="*/ 265 h 306"/>
                <a:gd name="T30" fmla="*/ 0 w 154"/>
                <a:gd name="T31" fmla="*/ 252 h 306"/>
                <a:gd name="T32" fmla="*/ 0 w 154"/>
                <a:gd name="T33"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6">
                  <a:moveTo>
                    <a:pt x="0" y="0"/>
                  </a:moveTo>
                  <a:lnTo>
                    <a:pt x="154" y="0"/>
                  </a:lnTo>
                  <a:lnTo>
                    <a:pt x="154" y="252"/>
                  </a:lnTo>
                  <a:lnTo>
                    <a:pt x="153" y="265"/>
                  </a:lnTo>
                  <a:lnTo>
                    <a:pt x="148" y="278"/>
                  </a:lnTo>
                  <a:lnTo>
                    <a:pt x="139" y="290"/>
                  </a:lnTo>
                  <a:lnTo>
                    <a:pt x="127" y="299"/>
                  </a:lnTo>
                  <a:lnTo>
                    <a:pt x="115" y="305"/>
                  </a:lnTo>
                  <a:lnTo>
                    <a:pt x="101" y="306"/>
                  </a:lnTo>
                  <a:lnTo>
                    <a:pt x="54" y="306"/>
                  </a:lnTo>
                  <a:lnTo>
                    <a:pt x="41" y="305"/>
                  </a:lnTo>
                  <a:lnTo>
                    <a:pt x="27" y="299"/>
                  </a:lnTo>
                  <a:lnTo>
                    <a:pt x="16" y="290"/>
                  </a:lnTo>
                  <a:lnTo>
                    <a:pt x="6" y="278"/>
                  </a:lnTo>
                  <a:lnTo>
                    <a:pt x="1" y="265"/>
                  </a:lnTo>
                  <a:lnTo>
                    <a:pt x="0" y="252"/>
                  </a:lnTo>
                  <a:lnTo>
                    <a:pt x="0"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2" name="Freeform 346">
              <a:extLst>
                <a:ext uri="{FF2B5EF4-FFF2-40B4-BE49-F238E27FC236}">
                  <a16:creationId xmlns:a16="http://schemas.microsoft.com/office/drawing/2014/main" id="{DBFC2D8E-55B1-4F40-9882-C72FAA658447}"/>
                </a:ext>
              </a:extLst>
            </p:cNvPr>
            <p:cNvSpPr>
              <a:spLocks noEditPoints="1"/>
            </p:cNvSpPr>
            <p:nvPr/>
          </p:nvSpPr>
          <p:spPr bwMode="auto">
            <a:xfrm>
              <a:off x="3759" y="3807"/>
              <a:ext cx="180" cy="319"/>
            </a:xfrm>
            <a:custGeom>
              <a:avLst/>
              <a:gdLst>
                <a:gd name="T0" fmla="*/ 90 w 180"/>
                <a:gd name="T1" fmla="*/ 17 h 319"/>
                <a:gd name="T2" fmla="*/ 71 w 180"/>
                <a:gd name="T3" fmla="*/ 21 h 319"/>
                <a:gd name="T4" fmla="*/ 55 w 180"/>
                <a:gd name="T5" fmla="*/ 33 h 319"/>
                <a:gd name="T6" fmla="*/ 44 w 180"/>
                <a:gd name="T7" fmla="*/ 48 h 319"/>
                <a:gd name="T8" fmla="*/ 40 w 180"/>
                <a:gd name="T9" fmla="*/ 68 h 319"/>
                <a:gd name="T10" fmla="*/ 44 w 180"/>
                <a:gd name="T11" fmla="*/ 88 h 319"/>
                <a:gd name="T12" fmla="*/ 55 w 180"/>
                <a:gd name="T13" fmla="*/ 103 h 319"/>
                <a:gd name="T14" fmla="*/ 71 w 180"/>
                <a:gd name="T15" fmla="*/ 114 h 319"/>
                <a:gd name="T16" fmla="*/ 90 w 180"/>
                <a:gd name="T17" fmla="*/ 118 h 319"/>
                <a:gd name="T18" fmla="*/ 110 w 180"/>
                <a:gd name="T19" fmla="*/ 114 h 319"/>
                <a:gd name="T20" fmla="*/ 126 w 180"/>
                <a:gd name="T21" fmla="*/ 103 h 319"/>
                <a:gd name="T22" fmla="*/ 137 w 180"/>
                <a:gd name="T23" fmla="*/ 88 h 319"/>
                <a:gd name="T24" fmla="*/ 141 w 180"/>
                <a:gd name="T25" fmla="*/ 68 h 319"/>
                <a:gd name="T26" fmla="*/ 137 w 180"/>
                <a:gd name="T27" fmla="*/ 48 h 319"/>
                <a:gd name="T28" fmla="*/ 126 w 180"/>
                <a:gd name="T29" fmla="*/ 33 h 319"/>
                <a:gd name="T30" fmla="*/ 110 w 180"/>
                <a:gd name="T31" fmla="*/ 21 h 319"/>
                <a:gd name="T32" fmla="*/ 90 w 180"/>
                <a:gd name="T33" fmla="*/ 17 h 319"/>
                <a:gd name="T34" fmla="*/ 55 w 180"/>
                <a:gd name="T35" fmla="*/ 0 h 319"/>
                <a:gd name="T36" fmla="*/ 127 w 180"/>
                <a:gd name="T37" fmla="*/ 0 h 319"/>
                <a:gd name="T38" fmla="*/ 140 w 180"/>
                <a:gd name="T39" fmla="*/ 1 h 319"/>
                <a:gd name="T40" fmla="*/ 153 w 180"/>
                <a:gd name="T41" fmla="*/ 6 h 319"/>
                <a:gd name="T42" fmla="*/ 165 w 180"/>
                <a:gd name="T43" fmla="*/ 16 h 319"/>
                <a:gd name="T44" fmla="*/ 174 w 180"/>
                <a:gd name="T45" fmla="*/ 26 h 319"/>
                <a:gd name="T46" fmla="*/ 179 w 180"/>
                <a:gd name="T47" fmla="*/ 39 h 319"/>
                <a:gd name="T48" fmla="*/ 180 w 180"/>
                <a:gd name="T49" fmla="*/ 54 h 319"/>
                <a:gd name="T50" fmla="*/ 180 w 180"/>
                <a:gd name="T51" fmla="*/ 266 h 319"/>
                <a:gd name="T52" fmla="*/ 179 w 180"/>
                <a:gd name="T53" fmla="*/ 280 h 319"/>
                <a:gd name="T54" fmla="*/ 174 w 180"/>
                <a:gd name="T55" fmla="*/ 292 h 319"/>
                <a:gd name="T56" fmla="*/ 165 w 180"/>
                <a:gd name="T57" fmla="*/ 304 h 319"/>
                <a:gd name="T58" fmla="*/ 153 w 180"/>
                <a:gd name="T59" fmla="*/ 313 h 319"/>
                <a:gd name="T60" fmla="*/ 140 w 180"/>
                <a:gd name="T61" fmla="*/ 318 h 319"/>
                <a:gd name="T62" fmla="*/ 127 w 180"/>
                <a:gd name="T63" fmla="*/ 319 h 319"/>
                <a:gd name="T64" fmla="*/ 55 w 180"/>
                <a:gd name="T65" fmla="*/ 319 h 319"/>
                <a:gd name="T66" fmla="*/ 40 w 180"/>
                <a:gd name="T67" fmla="*/ 318 h 319"/>
                <a:gd name="T68" fmla="*/ 27 w 180"/>
                <a:gd name="T69" fmla="*/ 313 h 319"/>
                <a:gd name="T70" fmla="*/ 17 w 180"/>
                <a:gd name="T71" fmla="*/ 304 h 319"/>
                <a:gd name="T72" fmla="*/ 8 w 180"/>
                <a:gd name="T73" fmla="*/ 292 h 319"/>
                <a:gd name="T74" fmla="*/ 2 w 180"/>
                <a:gd name="T75" fmla="*/ 280 h 319"/>
                <a:gd name="T76" fmla="*/ 0 w 180"/>
                <a:gd name="T77" fmla="*/ 266 h 319"/>
                <a:gd name="T78" fmla="*/ 0 w 180"/>
                <a:gd name="T79" fmla="*/ 54 h 319"/>
                <a:gd name="T80" fmla="*/ 2 w 180"/>
                <a:gd name="T81" fmla="*/ 39 h 319"/>
                <a:gd name="T82" fmla="*/ 8 w 180"/>
                <a:gd name="T83" fmla="*/ 26 h 319"/>
                <a:gd name="T84" fmla="*/ 17 w 180"/>
                <a:gd name="T85" fmla="*/ 16 h 319"/>
                <a:gd name="T86" fmla="*/ 27 w 180"/>
                <a:gd name="T87" fmla="*/ 6 h 319"/>
                <a:gd name="T88" fmla="*/ 40 w 180"/>
                <a:gd name="T89" fmla="*/ 1 h 319"/>
                <a:gd name="T90" fmla="*/ 55 w 180"/>
                <a:gd name="T9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319">
                  <a:moveTo>
                    <a:pt x="90" y="17"/>
                  </a:moveTo>
                  <a:lnTo>
                    <a:pt x="71" y="21"/>
                  </a:lnTo>
                  <a:lnTo>
                    <a:pt x="55" y="33"/>
                  </a:lnTo>
                  <a:lnTo>
                    <a:pt x="44" y="48"/>
                  </a:lnTo>
                  <a:lnTo>
                    <a:pt x="40" y="68"/>
                  </a:lnTo>
                  <a:lnTo>
                    <a:pt x="44" y="88"/>
                  </a:lnTo>
                  <a:lnTo>
                    <a:pt x="55" y="103"/>
                  </a:lnTo>
                  <a:lnTo>
                    <a:pt x="71" y="114"/>
                  </a:lnTo>
                  <a:lnTo>
                    <a:pt x="90" y="118"/>
                  </a:lnTo>
                  <a:lnTo>
                    <a:pt x="110" y="114"/>
                  </a:lnTo>
                  <a:lnTo>
                    <a:pt x="126" y="103"/>
                  </a:lnTo>
                  <a:lnTo>
                    <a:pt x="137" y="88"/>
                  </a:lnTo>
                  <a:lnTo>
                    <a:pt x="141" y="68"/>
                  </a:lnTo>
                  <a:lnTo>
                    <a:pt x="137" y="48"/>
                  </a:lnTo>
                  <a:lnTo>
                    <a:pt x="126" y="33"/>
                  </a:lnTo>
                  <a:lnTo>
                    <a:pt x="110" y="21"/>
                  </a:lnTo>
                  <a:lnTo>
                    <a:pt x="90" y="17"/>
                  </a:lnTo>
                  <a:close/>
                  <a:moveTo>
                    <a:pt x="55" y="0"/>
                  </a:moveTo>
                  <a:lnTo>
                    <a:pt x="127" y="0"/>
                  </a:lnTo>
                  <a:lnTo>
                    <a:pt x="140" y="1"/>
                  </a:lnTo>
                  <a:lnTo>
                    <a:pt x="153" y="6"/>
                  </a:lnTo>
                  <a:lnTo>
                    <a:pt x="165" y="16"/>
                  </a:lnTo>
                  <a:lnTo>
                    <a:pt x="174" y="26"/>
                  </a:lnTo>
                  <a:lnTo>
                    <a:pt x="179" y="39"/>
                  </a:lnTo>
                  <a:lnTo>
                    <a:pt x="180" y="54"/>
                  </a:lnTo>
                  <a:lnTo>
                    <a:pt x="180" y="266"/>
                  </a:lnTo>
                  <a:lnTo>
                    <a:pt x="179" y="280"/>
                  </a:lnTo>
                  <a:lnTo>
                    <a:pt x="174" y="292"/>
                  </a:lnTo>
                  <a:lnTo>
                    <a:pt x="165" y="304"/>
                  </a:lnTo>
                  <a:lnTo>
                    <a:pt x="153" y="313"/>
                  </a:lnTo>
                  <a:lnTo>
                    <a:pt x="140" y="318"/>
                  </a:lnTo>
                  <a:lnTo>
                    <a:pt x="127" y="319"/>
                  </a:lnTo>
                  <a:lnTo>
                    <a:pt x="55" y="319"/>
                  </a:lnTo>
                  <a:lnTo>
                    <a:pt x="40" y="318"/>
                  </a:lnTo>
                  <a:lnTo>
                    <a:pt x="27" y="313"/>
                  </a:lnTo>
                  <a:lnTo>
                    <a:pt x="17" y="304"/>
                  </a:lnTo>
                  <a:lnTo>
                    <a:pt x="8" y="292"/>
                  </a:lnTo>
                  <a:lnTo>
                    <a:pt x="2" y="280"/>
                  </a:lnTo>
                  <a:lnTo>
                    <a:pt x="0" y="266"/>
                  </a:lnTo>
                  <a:lnTo>
                    <a:pt x="0" y="54"/>
                  </a:lnTo>
                  <a:lnTo>
                    <a:pt x="2" y="39"/>
                  </a:lnTo>
                  <a:lnTo>
                    <a:pt x="8" y="26"/>
                  </a:lnTo>
                  <a:lnTo>
                    <a:pt x="17" y="16"/>
                  </a:lnTo>
                  <a:lnTo>
                    <a:pt x="27" y="6"/>
                  </a:lnTo>
                  <a:lnTo>
                    <a:pt x="40" y="1"/>
                  </a:lnTo>
                  <a:lnTo>
                    <a:pt x="55"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3" name="Freeform 347">
              <a:extLst>
                <a:ext uri="{FF2B5EF4-FFF2-40B4-BE49-F238E27FC236}">
                  <a16:creationId xmlns:a16="http://schemas.microsoft.com/office/drawing/2014/main" id="{9C0B3938-BD11-4DCC-9863-10CD031AFC6D}"/>
                </a:ext>
              </a:extLst>
            </p:cNvPr>
            <p:cNvSpPr>
              <a:spLocks noEditPoints="1"/>
            </p:cNvSpPr>
            <p:nvPr/>
          </p:nvSpPr>
          <p:spPr bwMode="auto">
            <a:xfrm>
              <a:off x="4159" y="3565"/>
              <a:ext cx="549" cy="548"/>
            </a:xfrm>
            <a:custGeom>
              <a:avLst/>
              <a:gdLst>
                <a:gd name="T0" fmla="*/ 274 w 549"/>
                <a:gd name="T1" fmla="*/ 234 h 548"/>
                <a:gd name="T2" fmla="*/ 258 w 549"/>
                <a:gd name="T3" fmla="*/ 238 h 548"/>
                <a:gd name="T4" fmla="*/ 247 w 549"/>
                <a:gd name="T5" fmla="*/ 246 h 548"/>
                <a:gd name="T6" fmla="*/ 237 w 549"/>
                <a:gd name="T7" fmla="*/ 259 h 548"/>
                <a:gd name="T8" fmla="*/ 235 w 549"/>
                <a:gd name="T9" fmla="*/ 273 h 548"/>
                <a:gd name="T10" fmla="*/ 237 w 549"/>
                <a:gd name="T11" fmla="*/ 289 h 548"/>
                <a:gd name="T12" fmla="*/ 247 w 549"/>
                <a:gd name="T13" fmla="*/ 302 h 548"/>
                <a:gd name="T14" fmla="*/ 258 w 549"/>
                <a:gd name="T15" fmla="*/ 310 h 548"/>
                <a:gd name="T16" fmla="*/ 274 w 549"/>
                <a:gd name="T17" fmla="*/ 314 h 548"/>
                <a:gd name="T18" fmla="*/ 290 w 549"/>
                <a:gd name="T19" fmla="*/ 310 h 548"/>
                <a:gd name="T20" fmla="*/ 303 w 549"/>
                <a:gd name="T21" fmla="*/ 302 h 548"/>
                <a:gd name="T22" fmla="*/ 311 w 549"/>
                <a:gd name="T23" fmla="*/ 289 h 548"/>
                <a:gd name="T24" fmla="*/ 315 w 549"/>
                <a:gd name="T25" fmla="*/ 273 h 548"/>
                <a:gd name="T26" fmla="*/ 311 w 549"/>
                <a:gd name="T27" fmla="*/ 259 h 548"/>
                <a:gd name="T28" fmla="*/ 303 w 549"/>
                <a:gd name="T29" fmla="*/ 246 h 548"/>
                <a:gd name="T30" fmla="*/ 290 w 549"/>
                <a:gd name="T31" fmla="*/ 238 h 548"/>
                <a:gd name="T32" fmla="*/ 274 w 549"/>
                <a:gd name="T33" fmla="*/ 234 h 548"/>
                <a:gd name="T34" fmla="*/ 274 w 549"/>
                <a:gd name="T35" fmla="*/ 0 h 548"/>
                <a:gd name="T36" fmla="*/ 319 w 549"/>
                <a:gd name="T37" fmla="*/ 4 h 548"/>
                <a:gd name="T38" fmla="*/ 362 w 549"/>
                <a:gd name="T39" fmla="*/ 14 h 548"/>
                <a:gd name="T40" fmla="*/ 401 w 549"/>
                <a:gd name="T41" fmla="*/ 30 h 548"/>
                <a:gd name="T42" fmla="*/ 436 w 549"/>
                <a:gd name="T43" fmla="*/ 52 h 548"/>
                <a:gd name="T44" fmla="*/ 468 w 549"/>
                <a:gd name="T45" fmla="*/ 80 h 548"/>
                <a:gd name="T46" fmla="*/ 495 w 549"/>
                <a:gd name="T47" fmla="*/ 112 h 548"/>
                <a:gd name="T48" fmla="*/ 518 w 549"/>
                <a:gd name="T49" fmla="*/ 148 h 548"/>
                <a:gd name="T50" fmla="*/ 535 w 549"/>
                <a:gd name="T51" fmla="*/ 187 h 548"/>
                <a:gd name="T52" fmla="*/ 545 w 549"/>
                <a:gd name="T53" fmla="*/ 229 h 548"/>
                <a:gd name="T54" fmla="*/ 549 w 549"/>
                <a:gd name="T55" fmla="*/ 273 h 548"/>
                <a:gd name="T56" fmla="*/ 545 w 549"/>
                <a:gd name="T57" fmla="*/ 318 h 548"/>
                <a:gd name="T58" fmla="*/ 535 w 549"/>
                <a:gd name="T59" fmla="*/ 361 h 548"/>
                <a:gd name="T60" fmla="*/ 518 w 549"/>
                <a:gd name="T61" fmla="*/ 400 h 548"/>
                <a:gd name="T62" fmla="*/ 495 w 549"/>
                <a:gd name="T63" fmla="*/ 436 h 548"/>
                <a:gd name="T64" fmla="*/ 468 w 549"/>
                <a:gd name="T65" fmla="*/ 468 h 548"/>
                <a:gd name="T66" fmla="*/ 436 w 549"/>
                <a:gd name="T67" fmla="*/ 496 h 548"/>
                <a:gd name="T68" fmla="*/ 401 w 549"/>
                <a:gd name="T69" fmla="*/ 518 h 548"/>
                <a:gd name="T70" fmla="*/ 362 w 549"/>
                <a:gd name="T71" fmla="*/ 534 h 548"/>
                <a:gd name="T72" fmla="*/ 319 w 549"/>
                <a:gd name="T73" fmla="*/ 544 h 548"/>
                <a:gd name="T74" fmla="*/ 274 w 549"/>
                <a:gd name="T75" fmla="*/ 548 h 548"/>
                <a:gd name="T76" fmla="*/ 230 w 549"/>
                <a:gd name="T77" fmla="*/ 544 h 548"/>
                <a:gd name="T78" fmla="*/ 188 w 549"/>
                <a:gd name="T79" fmla="*/ 534 h 548"/>
                <a:gd name="T80" fmla="*/ 148 w 549"/>
                <a:gd name="T81" fmla="*/ 518 h 548"/>
                <a:gd name="T82" fmla="*/ 113 w 549"/>
                <a:gd name="T83" fmla="*/ 496 h 548"/>
                <a:gd name="T84" fmla="*/ 80 w 549"/>
                <a:gd name="T85" fmla="*/ 468 h 548"/>
                <a:gd name="T86" fmla="*/ 53 w 549"/>
                <a:gd name="T87" fmla="*/ 436 h 548"/>
                <a:gd name="T88" fmla="*/ 31 w 549"/>
                <a:gd name="T89" fmla="*/ 400 h 548"/>
                <a:gd name="T90" fmla="*/ 14 w 549"/>
                <a:gd name="T91" fmla="*/ 361 h 548"/>
                <a:gd name="T92" fmla="*/ 3 w 549"/>
                <a:gd name="T93" fmla="*/ 318 h 548"/>
                <a:gd name="T94" fmla="*/ 0 w 549"/>
                <a:gd name="T95" fmla="*/ 273 h 548"/>
                <a:gd name="T96" fmla="*/ 3 w 549"/>
                <a:gd name="T97" fmla="*/ 229 h 548"/>
                <a:gd name="T98" fmla="*/ 14 w 549"/>
                <a:gd name="T99" fmla="*/ 187 h 548"/>
                <a:gd name="T100" fmla="*/ 31 w 549"/>
                <a:gd name="T101" fmla="*/ 148 h 548"/>
                <a:gd name="T102" fmla="*/ 53 w 549"/>
                <a:gd name="T103" fmla="*/ 112 h 548"/>
                <a:gd name="T104" fmla="*/ 80 w 549"/>
                <a:gd name="T105" fmla="*/ 80 h 548"/>
                <a:gd name="T106" fmla="*/ 113 w 549"/>
                <a:gd name="T107" fmla="*/ 52 h 548"/>
                <a:gd name="T108" fmla="*/ 148 w 549"/>
                <a:gd name="T109" fmla="*/ 30 h 548"/>
                <a:gd name="T110" fmla="*/ 188 w 549"/>
                <a:gd name="T111" fmla="*/ 14 h 548"/>
                <a:gd name="T112" fmla="*/ 230 w 549"/>
                <a:gd name="T113" fmla="*/ 4 h 548"/>
                <a:gd name="T114" fmla="*/ 274 w 549"/>
                <a:gd name="T115"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9" h="548">
                  <a:moveTo>
                    <a:pt x="274" y="234"/>
                  </a:moveTo>
                  <a:lnTo>
                    <a:pt x="258" y="238"/>
                  </a:lnTo>
                  <a:lnTo>
                    <a:pt x="247" y="246"/>
                  </a:lnTo>
                  <a:lnTo>
                    <a:pt x="237" y="259"/>
                  </a:lnTo>
                  <a:lnTo>
                    <a:pt x="235" y="273"/>
                  </a:lnTo>
                  <a:lnTo>
                    <a:pt x="237" y="289"/>
                  </a:lnTo>
                  <a:lnTo>
                    <a:pt x="247" y="302"/>
                  </a:lnTo>
                  <a:lnTo>
                    <a:pt x="258" y="310"/>
                  </a:lnTo>
                  <a:lnTo>
                    <a:pt x="274" y="314"/>
                  </a:lnTo>
                  <a:lnTo>
                    <a:pt x="290" y="310"/>
                  </a:lnTo>
                  <a:lnTo>
                    <a:pt x="303" y="302"/>
                  </a:lnTo>
                  <a:lnTo>
                    <a:pt x="311" y="289"/>
                  </a:lnTo>
                  <a:lnTo>
                    <a:pt x="315" y="273"/>
                  </a:lnTo>
                  <a:lnTo>
                    <a:pt x="311" y="259"/>
                  </a:lnTo>
                  <a:lnTo>
                    <a:pt x="303" y="246"/>
                  </a:lnTo>
                  <a:lnTo>
                    <a:pt x="290" y="238"/>
                  </a:lnTo>
                  <a:lnTo>
                    <a:pt x="274" y="234"/>
                  </a:lnTo>
                  <a:close/>
                  <a:moveTo>
                    <a:pt x="274" y="0"/>
                  </a:moveTo>
                  <a:lnTo>
                    <a:pt x="319" y="4"/>
                  </a:lnTo>
                  <a:lnTo>
                    <a:pt x="362" y="14"/>
                  </a:lnTo>
                  <a:lnTo>
                    <a:pt x="401" y="30"/>
                  </a:lnTo>
                  <a:lnTo>
                    <a:pt x="436" y="52"/>
                  </a:lnTo>
                  <a:lnTo>
                    <a:pt x="468" y="80"/>
                  </a:lnTo>
                  <a:lnTo>
                    <a:pt x="495" y="112"/>
                  </a:lnTo>
                  <a:lnTo>
                    <a:pt x="518" y="148"/>
                  </a:lnTo>
                  <a:lnTo>
                    <a:pt x="535" y="187"/>
                  </a:lnTo>
                  <a:lnTo>
                    <a:pt x="545" y="229"/>
                  </a:lnTo>
                  <a:lnTo>
                    <a:pt x="549" y="273"/>
                  </a:lnTo>
                  <a:lnTo>
                    <a:pt x="545" y="318"/>
                  </a:lnTo>
                  <a:lnTo>
                    <a:pt x="535" y="361"/>
                  </a:lnTo>
                  <a:lnTo>
                    <a:pt x="518" y="400"/>
                  </a:lnTo>
                  <a:lnTo>
                    <a:pt x="495" y="436"/>
                  </a:lnTo>
                  <a:lnTo>
                    <a:pt x="468" y="468"/>
                  </a:lnTo>
                  <a:lnTo>
                    <a:pt x="436" y="496"/>
                  </a:lnTo>
                  <a:lnTo>
                    <a:pt x="401" y="518"/>
                  </a:lnTo>
                  <a:lnTo>
                    <a:pt x="362" y="534"/>
                  </a:lnTo>
                  <a:lnTo>
                    <a:pt x="319" y="544"/>
                  </a:lnTo>
                  <a:lnTo>
                    <a:pt x="274" y="548"/>
                  </a:lnTo>
                  <a:lnTo>
                    <a:pt x="230" y="544"/>
                  </a:lnTo>
                  <a:lnTo>
                    <a:pt x="188" y="534"/>
                  </a:lnTo>
                  <a:lnTo>
                    <a:pt x="148" y="518"/>
                  </a:lnTo>
                  <a:lnTo>
                    <a:pt x="113" y="496"/>
                  </a:lnTo>
                  <a:lnTo>
                    <a:pt x="80" y="468"/>
                  </a:lnTo>
                  <a:lnTo>
                    <a:pt x="53" y="436"/>
                  </a:lnTo>
                  <a:lnTo>
                    <a:pt x="31" y="400"/>
                  </a:lnTo>
                  <a:lnTo>
                    <a:pt x="14" y="361"/>
                  </a:lnTo>
                  <a:lnTo>
                    <a:pt x="3" y="318"/>
                  </a:lnTo>
                  <a:lnTo>
                    <a:pt x="0" y="273"/>
                  </a:lnTo>
                  <a:lnTo>
                    <a:pt x="3" y="229"/>
                  </a:lnTo>
                  <a:lnTo>
                    <a:pt x="14" y="187"/>
                  </a:lnTo>
                  <a:lnTo>
                    <a:pt x="31" y="148"/>
                  </a:lnTo>
                  <a:lnTo>
                    <a:pt x="53" y="112"/>
                  </a:lnTo>
                  <a:lnTo>
                    <a:pt x="80" y="80"/>
                  </a:lnTo>
                  <a:lnTo>
                    <a:pt x="113" y="52"/>
                  </a:lnTo>
                  <a:lnTo>
                    <a:pt x="148" y="30"/>
                  </a:lnTo>
                  <a:lnTo>
                    <a:pt x="188" y="14"/>
                  </a:lnTo>
                  <a:lnTo>
                    <a:pt x="230" y="4"/>
                  </a:lnTo>
                  <a:lnTo>
                    <a:pt x="274"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4" name="Freeform 348">
              <a:extLst>
                <a:ext uri="{FF2B5EF4-FFF2-40B4-BE49-F238E27FC236}">
                  <a16:creationId xmlns:a16="http://schemas.microsoft.com/office/drawing/2014/main" id="{0E7E2A2E-F93D-4CF2-BFEE-3D9D152325B1}"/>
                </a:ext>
              </a:extLst>
            </p:cNvPr>
            <p:cNvSpPr>
              <a:spLocks noEditPoints="1"/>
            </p:cNvSpPr>
            <p:nvPr/>
          </p:nvSpPr>
          <p:spPr bwMode="auto">
            <a:xfrm>
              <a:off x="4351" y="3756"/>
              <a:ext cx="166" cy="166"/>
            </a:xfrm>
            <a:custGeom>
              <a:avLst/>
              <a:gdLst>
                <a:gd name="T0" fmla="*/ 82 w 166"/>
                <a:gd name="T1" fmla="*/ 43 h 166"/>
                <a:gd name="T2" fmla="*/ 66 w 166"/>
                <a:gd name="T3" fmla="*/ 47 h 166"/>
                <a:gd name="T4" fmla="*/ 55 w 166"/>
                <a:gd name="T5" fmla="*/ 55 h 166"/>
                <a:gd name="T6" fmla="*/ 45 w 166"/>
                <a:gd name="T7" fmla="*/ 68 h 166"/>
                <a:gd name="T8" fmla="*/ 43 w 166"/>
                <a:gd name="T9" fmla="*/ 82 h 166"/>
                <a:gd name="T10" fmla="*/ 45 w 166"/>
                <a:gd name="T11" fmla="*/ 98 h 166"/>
                <a:gd name="T12" fmla="*/ 55 w 166"/>
                <a:gd name="T13" fmla="*/ 111 h 166"/>
                <a:gd name="T14" fmla="*/ 66 w 166"/>
                <a:gd name="T15" fmla="*/ 119 h 166"/>
                <a:gd name="T16" fmla="*/ 82 w 166"/>
                <a:gd name="T17" fmla="*/ 123 h 166"/>
                <a:gd name="T18" fmla="*/ 98 w 166"/>
                <a:gd name="T19" fmla="*/ 119 h 166"/>
                <a:gd name="T20" fmla="*/ 111 w 166"/>
                <a:gd name="T21" fmla="*/ 111 h 166"/>
                <a:gd name="T22" fmla="*/ 119 w 166"/>
                <a:gd name="T23" fmla="*/ 98 h 166"/>
                <a:gd name="T24" fmla="*/ 123 w 166"/>
                <a:gd name="T25" fmla="*/ 82 h 166"/>
                <a:gd name="T26" fmla="*/ 119 w 166"/>
                <a:gd name="T27" fmla="*/ 68 h 166"/>
                <a:gd name="T28" fmla="*/ 111 w 166"/>
                <a:gd name="T29" fmla="*/ 55 h 166"/>
                <a:gd name="T30" fmla="*/ 98 w 166"/>
                <a:gd name="T31" fmla="*/ 47 h 166"/>
                <a:gd name="T32" fmla="*/ 82 w 166"/>
                <a:gd name="T33" fmla="*/ 43 h 166"/>
                <a:gd name="T34" fmla="*/ 82 w 166"/>
                <a:gd name="T35" fmla="*/ 0 h 166"/>
                <a:gd name="T36" fmla="*/ 104 w 166"/>
                <a:gd name="T37" fmla="*/ 2 h 166"/>
                <a:gd name="T38" fmla="*/ 124 w 166"/>
                <a:gd name="T39" fmla="*/ 12 h 166"/>
                <a:gd name="T40" fmla="*/ 141 w 166"/>
                <a:gd name="T41" fmla="*/ 23 h 166"/>
                <a:gd name="T42" fmla="*/ 154 w 166"/>
                <a:gd name="T43" fmla="*/ 40 h 166"/>
                <a:gd name="T44" fmla="*/ 163 w 166"/>
                <a:gd name="T45" fmla="*/ 61 h 166"/>
                <a:gd name="T46" fmla="*/ 166 w 166"/>
                <a:gd name="T47" fmla="*/ 82 h 166"/>
                <a:gd name="T48" fmla="*/ 163 w 166"/>
                <a:gd name="T49" fmla="*/ 105 h 166"/>
                <a:gd name="T50" fmla="*/ 154 w 166"/>
                <a:gd name="T51" fmla="*/ 125 h 166"/>
                <a:gd name="T52" fmla="*/ 141 w 166"/>
                <a:gd name="T53" fmla="*/ 141 h 166"/>
                <a:gd name="T54" fmla="*/ 124 w 166"/>
                <a:gd name="T55" fmla="*/ 154 h 166"/>
                <a:gd name="T56" fmla="*/ 104 w 166"/>
                <a:gd name="T57" fmla="*/ 163 h 166"/>
                <a:gd name="T58" fmla="*/ 82 w 166"/>
                <a:gd name="T59" fmla="*/ 166 h 166"/>
                <a:gd name="T60" fmla="*/ 60 w 166"/>
                <a:gd name="T61" fmla="*/ 163 h 166"/>
                <a:gd name="T62" fmla="*/ 40 w 166"/>
                <a:gd name="T63" fmla="*/ 154 h 166"/>
                <a:gd name="T64" fmla="*/ 23 w 166"/>
                <a:gd name="T65" fmla="*/ 141 h 166"/>
                <a:gd name="T66" fmla="*/ 10 w 166"/>
                <a:gd name="T67" fmla="*/ 125 h 166"/>
                <a:gd name="T68" fmla="*/ 2 w 166"/>
                <a:gd name="T69" fmla="*/ 105 h 166"/>
                <a:gd name="T70" fmla="*/ 0 w 166"/>
                <a:gd name="T71" fmla="*/ 82 h 166"/>
                <a:gd name="T72" fmla="*/ 2 w 166"/>
                <a:gd name="T73" fmla="*/ 61 h 166"/>
                <a:gd name="T74" fmla="*/ 10 w 166"/>
                <a:gd name="T75" fmla="*/ 40 h 166"/>
                <a:gd name="T76" fmla="*/ 23 w 166"/>
                <a:gd name="T77" fmla="*/ 23 h 166"/>
                <a:gd name="T78" fmla="*/ 40 w 166"/>
                <a:gd name="T79" fmla="*/ 12 h 166"/>
                <a:gd name="T80" fmla="*/ 60 w 166"/>
                <a:gd name="T81" fmla="*/ 2 h 166"/>
                <a:gd name="T82" fmla="*/ 82 w 166"/>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166">
                  <a:moveTo>
                    <a:pt x="82" y="43"/>
                  </a:moveTo>
                  <a:lnTo>
                    <a:pt x="66" y="47"/>
                  </a:lnTo>
                  <a:lnTo>
                    <a:pt x="55" y="55"/>
                  </a:lnTo>
                  <a:lnTo>
                    <a:pt x="45" y="68"/>
                  </a:lnTo>
                  <a:lnTo>
                    <a:pt x="43" y="82"/>
                  </a:lnTo>
                  <a:lnTo>
                    <a:pt x="45" y="98"/>
                  </a:lnTo>
                  <a:lnTo>
                    <a:pt x="55" y="111"/>
                  </a:lnTo>
                  <a:lnTo>
                    <a:pt x="66" y="119"/>
                  </a:lnTo>
                  <a:lnTo>
                    <a:pt x="82" y="123"/>
                  </a:lnTo>
                  <a:lnTo>
                    <a:pt x="98" y="119"/>
                  </a:lnTo>
                  <a:lnTo>
                    <a:pt x="111" y="111"/>
                  </a:lnTo>
                  <a:lnTo>
                    <a:pt x="119" y="98"/>
                  </a:lnTo>
                  <a:lnTo>
                    <a:pt x="123" y="82"/>
                  </a:lnTo>
                  <a:lnTo>
                    <a:pt x="119" y="68"/>
                  </a:lnTo>
                  <a:lnTo>
                    <a:pt x="111" y="55"/>
                  </a:lnTo>
                  <a:lnTo>
                    <a:pt x="98" y="47"/>
                  </a:lnTo>
                  <a:lnTo>
                    <a:pt x="82" y="43"/>
                  </a:lnTo>
                  <a:close/>
                  <a:moveTo>
                    <a:pt x="82" y="0"/>
                  </a:moveTo>
                  <a:lnTo>
                    <a:pt x="104" y="2"/>
                  </a:lnTo>
                  <a:lnTo>
                    <a:pt x="124" y="12"/>
                  </a:lnTo>
                  <a:lnTo>
                    <a:pt x="141" y="23"/>
                  </a:lnTo>
                  <a:lnTo>
                    <a:pt x="154" y="40"/>
                  </a:lnTo>
                  <a:lnTo>
                    <a:pt x="163" y="61"/>
                  </a:lnTo>
                  <a:lnTo>
                    <a:pt x="166" y="82"/>
                  </a:lnTo>
                  <a:lnTo>
                    <a:pt x="163" y="105"/>
                  </a:lnTo>
                  <a:lnTo>
                    <a:pt x="154" y="125"/>
                  </a:lnTo>
                  <a:lnTo>
                    <a:pt x="141" y="141"/>
                  </a:lnTo>
                  <a:lnTo>
                    <a:pt x="124" y="154"/>
                  </a:lnTo>
                  <a:lnTo>
                    <a:pt x="104" y="163"/>
                  </a:lnTo>
                  <a:lnTo>
                    <a:pt x="82" y="166"/>
                  </a:lnTo>
                  <a:lnTo>
                    <a:pt x="60" y="163"/>
                  </a:lnTo>
                  <a:lnTo>
                    <a:pt x="40" y="154"/>
                  </a:lnTo>
                  <a:lnTo>
                    <a:pt x="23" y="141"/>
                  </a:lnTo>
                  <a:lnTo>
                    <a:pt x="10" y="125"/>
                  </a:lnTo>
                  <a:lnTo>
                    <a:pt x="2" y="105"/>
                  </a:lnTo>
                  <a:lnTo>
                    <a:pt x="0" y="82"/>
                  </a:lnTo>
                  <a:lnTo>
                    <a:pt x="2" y="61"/>
                  </a:lnTo>
                  <a:lnTo>
                    <a:pt x="10" y="40"/>
                  </a:lnTo>
                  <a:lnTo>
                    <a:pt x="23" y="23"/>
                  </a:lnTo>
                  <a:lnTo>
                    <a:pt x="40" y="12"/>
                  </a:lnTo>
                  <a:lnTo>
                    <a:pt x="60" y="2"/>
                  </a:lnTo>
                  <a:lnTo>
                    <a:pt x="8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5" name="Freeform 349">
              <a:extLst>
                <a:ext uri="{FF2B5EF4-FFF2-40B4-BE49-F238E27FC236}">
                  <a16:creationId xmlns:a16="http://schemas.microsoft.com/office/drawing/2014/main" id="{C736A060-A032-4D56-9701-12918A4FAB78}"/>
                </a:ext>
              </a:extLst>
            </p:cNvPr>
            <p:cNvSpPr>
              <a:spLocks noEditPoints="1"/>
            </p:cNvSpPr>
            <p:nvPr/>
          </p:nvSpPr>
          <p:spPr bwMode="auto">
            <a:xfrm>
              <a:off x="4459" y="3808"/>
              <a:ext cx="15" cy="62"/>
            </a:xfrm>
            <a:custGeom>
              <a:avLst/>
              <a:gdLst>
                <a:gd name="T0" fmla="*/ 15 w 15"/>
                <a:gd name="T1" fmla="*/ 32 h 62"/>
                <a:gd name="T2" fmla="*/ 11 w 15"/>
                <a:gd name="T3" fmla="*/ 49 h 62"/>
                <a:gd name="T4" fmla="*/ 0 w 15"/>
                <a:gd name="T5" fmla="*/ 62 h 62"/>
                <a:gd name="T6" fmla="*/ 0 w 15"/>
                <a:gd name="T7" fmla="*/ 62 h 62"/>
                <a:gd name="T8" fmla="*/ 11 w 15"/>
                <a:gd name="T9" fmla="*/ 49 h 62"/>
                <a:gd name="T10" fmla="*/ 15 w 15"/>
                <a:gd name="T11" fmla="*/ 32 h 62"/>
                <a:gd name="T12" fmla="*/ 0 w 15"/>
                <a:gd name="T13" fmla="*/ 0 h 62"/>
                <a:gd name="T14" fmla="*/ 11 w 15"/>
                <a:gd name="T15" fmla="*/ 13 h 62"/>
                <a:gd name="T16" fmla="*/ 15 w 15"/>
                <a:gd name="T17" fmla="*/ 30 h 62"/>
                <a:gd name="T18" fmla="*/ 11 w 15"/>
                <a:gd name="T19" fmla="*/ 13 h 62"/>
                <a:gd name="T20" fmla="*/ 0 w 15"/>
                <a:gd name="T21" fmla="*/ 0 h 62"/>
                <a:gd name="T22" fmla="*/ 0 w 15"/>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62">
                  <a:moveTo>
                    <a:pt x="15" y="32"/>
                  </a:moveTo>
                  <a:lnTo>
                    <a:pt x="11" y="49"/>
                  </a:lnTo>
                  <a:lnTo>
                    <a:pt x="0" y="62"/>
                  </a:lnTo>
                  <a:lnTo>
                    <a:pt x="0" y="62"/>
                  </a:lnTo>
                  <a:lnTo>
                    <a:pt x="11" y="49"/>
                  </a:lnTo>
                  <a:lnTo>
                    <a:pt x="15" y="32"/>
                  </a:lnTo>
                  <a:close/>
                  <a:moveTo>
                    <a:pt x="0" y="0"/>
                  </a:moveTo>
                  <a:lnTo>
                    <a:pt x="11" y="13"/>
                  </a:lnTo>
                  <a:lnTo>
                    <a:pt x="15" y="30"/>
                  </a:lnTo>
                  <a:lnTo>
                    <a:pt x="11" y="13"/>
                  </a:lnTo>
                  <a:lnTo>
                    <a:pt x="0" y="0"/>
                  </a:lnTo>
                  <a:lnTo>
                    <a:pt x="0" y="0"/>
                  </a:lnTo>
                  <a:close/>
                </a:path>
              </a:pathLst>
            </a:custGeom>
            <a:solidFill>
              <a:srgbClr val="80DEAD"/>
            </a:solidFill>
            <a:ln w="0">
              <a:solidFill>
                <a:srgbClr val="80DEA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6" name="Freeform 350">
              <a:extLst>
                <a:ext uri="{FF2B5EF4-FFF2-40B4-BE49-F238E27FC236}">
                  <a16:creationId xmlns:a16="http://schemas.microsoft.com/office/drawing/2014/main" id="{2F1B04BC-E453-4373-93FF-CAD7C76E4422}"/>
                </a:ext>
              </a:extLst>
            </p:cNvPr>
            <p:cNvSpPr>
              <a:spLocks/>
            </p:cNvSpPr>
            <p:nvPr/>
          </p:nvSpPr>
          <p:spPr bwMode="auto">
            <a:xfrm>
              <a:off x="4506" y="3753"/>
              <a:ext cx="202" cy="172"/>
            </a:xfrm>
            <a:custGeom>
              <a:avLst/>
              <a:gdLst>
                <a:gd name="T0" fmla="*/ 188 w 202"/>
                <a:gd name="T1" fmla="*/ 0 h 172"/>
                <a:gd name="T2" fmla="*/ 198 w 202"/>
                <a:gd name="T3" fmla="*/ 42 h 172"/>
                <a:gd name="T4" fmla="*/ 202 w 202"/>
                <a:gd name="T5" fmla="*/ 85 h 172"/>
                <a:gd name="T6" fmla="*/ 202 w 202"/>
                <a:gd name="T7" fmla="*/ 87 h 172"/>
                <a:gd name="T8" fmla="*/ 198 w 202"/>
                <a:gd name="T9" fmla="*/ 130 h 172"/>
                <a:gd name="T10" fmla="*/ 188 w 202"/>
                <a:gd name="T11" fmla="*/ 172 h 172"/>
                <a:gd name="T12" fmla="*/ 0 w 202"/>
                <a:gd name="T13" fmla="*/ 127 h 172"/>
                <a:gd name="T14" fmla="*/ 8 w 202"/>
                <a:gd name="T15" fmla="*/ 108 h 172"/>
                <a:gd name="T16" fmla="*/ 11 w 202"/>
                <a:gd name="T17" fmla="*/ 85 h 172"/>
                <a:gd name="T18" fmla="*/ 8 w 202"/>
                <a:gd name="T19" fmla="*/ 64 h 172"/>
                <a:gd name="T20" fmla="*/ 0 w 202"/>
                <a:gd name="T21" fmla="*/ 45 h 172"/>
                <a:gd name="T22" fmla="*/ 188 w 202"/>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2">
                  <a:moveTo>
                    <a:pt x="188" y="0"/>
                  </a:moveTo>
                  <a:lnTo>
                    <a:pt x="198" y="42"/>
                  </a:lnTo>
                  <a:lnTo>
                    <a:pt x="202" y="85"/>
                  </a:lnTo>
                  <a:lnTo>
                    <a:pt x="202" y="87"/>
                  </a:lnTo>
                  <a:lnTo>
                    <a:pt x="198" y="130"/>
                  </a:lnTo>
                  <a:lnTo>
                    <a:pt x="188" y="172"/>
                  </a:lnTo>
                  <a:lnTo>
                    <a:pt x="0" y="127"/>
                  </a:lnTo>
                  <a:lnTo>
                    <a:pt x="8" y="108"/>
                  </a:lnTo>
                  <a:lnTo>
                    <a:pt x="11" y="85"/>
                  </a:lnTo>
                  <a:lnTo>
                    <a:pt x="8" y="64"/>
                  </a:lnTo>
                  <a:lnTo>
                    <a:pt x="0" y="45"/>
                  </a:lnTo>
                  <a:lnTo>
                    <a:pt x="188" y="0"/>
                  </a:lnTo>
                  <a:close/>
                </a:path>
              </a:pathLst>
            </a:custGeom>
            <a:solidFill>
              <a:srgbClr val="F2EEF4"/>
            </a:solidFill>
            <a:ln w="0">
              <a:solidFill>
                <a:srgbClr val="F2EEF4"/>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7" name="Freeform 351">
              <a:extLst>
                <a:ext uri="{FF2B5EF4-FFF2-40B4-BE49-F238E27FC236}">
                  <a16:creationId xmlns:a16="http://schemas.microsoft.com/office/drawing/2014/main" id="{BE83252B-D81C-484D-A8D0-D31D90F27EDD}"/>
                </a:ext>
              </a:extLst>
            </p:cNvPr>
            <p:cNvSpPr>
              <a:spLocks/>
            </p:cNvSpPr>
            <p:nvPr/>
          </p:nvSpPr>
          <p:spPr bwMode="auto">
            <a:xfrm>
              <a:off x="4459" y="3798"/>
              <a:ext cx="58" cy="82"/>
            </a:xfrm>
            <a:custGeom>
              <a:avLst/>
              <a:gdLst>
                <a:gd name="T0" fmla="*/ 47 w 58"/>
                <a:gd name="T1" fmla="*/ 0 h 82"/>
                <a:gd name="T2" fmla="*/ 55 w 58"/>
                <a:gd name="T3" fmla="*/ 19 h 82"/>
                <a:gd name="T4" fmla="*/ 58 w 58"/>
                <a:gd name="T5" fmla="*/ 40 h 82"/>
                <a:gd name="T6" fmla="*/ 55 w 58"/>
                <a:gd name="T7" fmla="*/ 63 h 82"/>
                <a:gd name="T8" fmla="*/ 47 w 58"/>
                <a:gd name="T9" fmla="*/ 82 h 82"/>
                <a:gd name="T10" fmla="*/ 0 w 58"/>
                <a:gd name="T11" fmla="*/ 72 h 82"/>
                <a:gd name="T12" fmla="*/ 11 w 58"/>
                <a:gd name="T13" fmla="*/ 59 h 82"/>
                <a:gd name="T14" fmla="*/ 15 w 58"/>
                <a:gd name="T15" fmla="*/ 42 h 82"/>
                <a:gd name="T16" fmla="*/ 15 w 58"/>
                <a:gd name="T17" fmla="*/ 42 h 82"/>
                <a:gd name="T18" fmla="*/ 15 w 58"/>
                <a:gd name="T19" fmla="*/ 42 h 82"/>
                <a:gd name="T20" fmla="*/ 15 w 58"/>
                <a:gd name="T21" fmla="*/ 42 h 82"/>
                <a:gd name="T22" fmla="*/ 15 w 58"/>
                <a:gd name="T23" fmla="*/ 42 h 82"/>
                <a:gd name="T24" fmla="*/ 15 w 58"/>
                <a:gd name="T25" fmla="*/ 40 h 82"/>
                <a:gd name="T26" fmla="*/ 15 w 58"/>
                <a:gd name="T27" fmla="*/ 40 h 82"/>
                <a:gd name="T28" fmla="*/ 15 w 58"/>
                <a:gd name="T29" fmla="*/ 40 h 82"/>
                <a:gd name="T30" fmla="*/ 15 w 58"/>
                <a:gd name="T31" fmla="*/ 40 h 82"/>
                <a:gd name="T32" fmla="*/ 15 w 58"/>
                <a:gd name="T33" fmla="*/ 40 h 82"/>
                <a:gd name="T34" fmla="*/ 11 w 58"/>
                <a:gd name="T35" fmla="*/ 23 h 82"/>
                <a:gd name="T36" fmla="*/ 0 w 58"/>
                <a:gd name="T37" fmla="*/ 10 h 82"/>
                <a:gd name="T38" fmla="*/ 47 w 58"/>
                <a:gd name="T3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82">
                  <a:moveTo>
                    <a:pt x="47" y="0"/>
                  </a:moveTo>
                  <a:lnTo>
                    <a:pt x="55" y="19"/>
                  </a:lnTo>
                  <a:lnTo>
                    <a:pt x="58" y="40"/>
                  </a:lnTo>
                  <a:lnTo>
                    <a:pt x="55" y="63"/>
                  </a:lnTo>
                  <a:lnTo>
                    <a:pt x="47" y="82"/>
                  </a:lnTo>
                  <a:lnTo>
                    <a:pt x="0" y="72"/>
                  </a:lnTo>
                  <a:lnTo>
                    <a:pt x="11" y="59"/>
                  </a:lnTo>
                  <a:lnTo>
                    <a:pt x="15" y="42"/>
                  </a:lnTo>
                  <a:lnTo>
                    <a:pt x="15" y="42"/>
                  </a:lnTo>
                  <a:lnTo>
                    <a:pt x="15" y="42"/>
                  </a:lnTo>
                  <a:lnTo>
                    <a:pt x="15" y="42"/>
                  </a:lnTo>
                  <a:lnTo>
                    <a:pt x="15" y="42"/>
                  </a:lnTo>
                  <a:lnTo>
                    <a:pt x="15" y="40"/>
                  </a:lnTo>
                  <a:lnTo>
                    <a:pt x="15" y="40"/>
                  </a:lnTo>
                  <a:lnTo>
                    <a:pt x="15" y="40"/>
                  </a:lnTo>
                  <a:lnTo>
                    <a:pt x="15" y="40"/>
                  </a:lnTo>
                  <a:lnTo>
                    <a:pt x="15" y="40"/>
                  </a:lnTo>
                  <a:lnTo>
                    <a:pt x="11" y="23"/>
                  </a:lnTo>
                  <a:lnTo>
                    <a:pt x="0" y="10"/>
                  </a:lnTo>
                  <a:lnTo>
                    <a:pt x="47" y="0"/>
                  </a:lnTo>
                  <a:close/>
                </a:path>
              </a:pathLst>
            </a:custGeom>
            <a:solidFill>
              <a:srgbClr val="88859D"/>
            </a:solidFill>
            <a:ln w="0">
              <a:solidFill>
                <a:srgbClr val="88859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8" name="Freeform 352">
              <a:extLst>
                <a:ext uri="{FF2B5EF4-FFF2-40B4-BE49-F238E27FC236}">
                  <a16:creationId xmlns:a16="http://schemas.microsoft.com/office/drawing/2014/main" id="{903D6CA6-C625-4FE6-B628-4900234664BD}"/>
                </a:ext>
              </a:extLst>
            </p:cNvPr>
            <p:cNvSpPr>
              <a:spLocks/>
            </p:cNvSpPr>
            <p:nvPr/>
          </p:nvSpPr>
          <p:spPr bwMode="auto">
            <a:xfrm>
              <a:off x="4394" y="3808"/>
              <a:ext cx="14" cy="62"/>
            </a:xfrm>
            <a:custGeom>
              <a:avLst/>
              <a:gdLst>
                <a:gd name="T0" fmla="*/ 14 w 14"/>
                <a:gd name="T1" fmla="*/ 0 h 62"/>
                <a:gd name="T2" fmla="*/ 14 w 14"/>
                <a:gd name="T3" fmla="*/ 0 h 62"/>
                <a:gd name="T4" fmla="*/ 4 w 14"/>
                <a:gd name="T5" fmla="*/ 13 h 62"/>
                <a:gd name="T6" fmla="*/ 0 w 14"/>
                <a:gd name="T7" fmla="*/ 30 h 62"/>
                <a:gd name="T8" fmla="*/ 4 w 14"/>
                <a:gd name="T9" fmla="*/ 47 h 62"/>
                <a:gd name="T10" fmla="*/ 14 w 14"/>
                <a:gd name="T11" fmla="*/ 62 h 62"/>
                <a:gd name="T12" fmla="*/ 14 w 14"/>
                <a:gd name="T13" fmla="*/ 62 h 62"/>
                <a:gd name="T14" fmla="*/ 4 w 14"/>
                <a:gd name="T15" fmla="*/ 47 h 62"/>
                <a:gd name="T16" fmla="*/ 0 w 14"/>
                <a:gd name="T17" fmla="*/ 30 h 62"/>
                <a:gd name="T18" fmla="*/ 4 w 14"/>
                <a:gd name="T19" fmla="*/ 13 h 62"/>
                <a:gd name="T20" fmla="*/ 14 w 14"/>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2">
                  <a:moveTo>
                    <a:pt x="14" y="0"/>
                  </a:moveTo>
                  <a:lnTo>
                    <a:pt x="14" y="0"/>
                  </a:lnTo>
                  <a:lnTo>
                    <a:pt x="4" y="13"/>
                  </a:lnTo>
                  <a:lnTo>
                    <a:pt x="0" y="30"/>
                  </a:lnTo>
                  <a:lnTo>
                    <a:pt x="4" y="47"/>
                  </a:lnTo>
                  <a:lnTo>
                    <a:pt x="14" y="62"/>
                  </a:lnTo>
                  <a:lnTo>
                    <a:pt x="14" y="62"/>
                  </a:lnTo>
                  <a:lnTo>
                    <a:pt x="4" y="47"/>
                  </a:lnTo>
                  <a:lnTo>
                    <a:pt x="0" y="30"/>
                  </a:lnTo>
                  <a:lnTo>
                    <a:pt x="4" y="13"/>
                  </a:lnTo>
                  <a:lnTo>
                    <a:pt x="14" y="0"/>
                  </a:lnTo>
                  <a:close/>
                </a:path>
              </a:pathLst>
            </a:custGeom>
            <a:solidFill>
              <a:srgbClr val="80DEAD"/>
            </a:solidFill>
            <a:ln w="0">
              <a:solidFill>
                <a:srgbClr val="80DEA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29" name="Freeform 353">
              <a:extLst>
                <a:ext uri="{FF2B5EF4-FFF2-40B4-BE49-F238E27FC236}">
                  <a16:creationId xmlns:a16="http://schemas.microsoft.com/office/drawing/2014/main" id="{662E381D-A07A-4A39-B353-AC823C54E298}"/>
                </a:ext>
              </a:extLst>
            </p:cNvPr>
            <p:cNvSpPr>
              <a:spLocks/>
            </p:cNvSpPr>
            <p:nvPr/>
          </p:nvSpPr>
          <p:spPr bwMode="auto">
            <a:xfrm>
              <a:off x="4159" y="3753"/>
              <a:ext cx="202" cy="172"/>
            </a:xfrm>
            <a:custGeom>
              <a:avLst/>
              <a:gdLst>
                <a:gd name="T0" fmla="*/ 14 w 202"/>
                <a:gd name="T1" fmla="*/ 0 h 172"/>
                <a:gd name="T2" fmla="*/ 202 w 202"/>
                <a:gd name="T3" fmla="*/ 45 h 172"/>
                <a:gd name="T4" fmla="*/ 194 w 202"/>
                <a:gd name="T5" fmla="*/ 64 h 172"/>
                <a:gd name="T6" fmla="*/ 192 w 202"/>
                <a:gd name="T7" fmla="*/ 85 h 172"/>
                <a:gd name="T8" fmla="*/ 194 w 202"/>
                <a:gd name="T9" fmla="*/ 108 h 172"/>
                <a:gd name="T10" fmla="*/ 202 w 202"/>
                <a:gd name="T11" fmla="*/ 127 h 172"/>
                <a:gd name="T12" fmla="*/ 14 w 202"/>
                <a:gd name="T13" fmla="*/ 172 h 172"/>
                <a:gd name="T14" fmla="*/ 3 w 202"/>
                <a:gd name="T15" fmla="*/ 130 h 172"/>
                <a:gd name="T16" fmla="*/ 0 w 202"/>
                <a:gd name="T17" fmla="*/ 85 h 172"/>
                <a:gd name="T18" fmla="*/ 3 w 202"/>
                <a:gd name="T19" fmla="*/ 42 h 172"/>
                <a:gd name="T20" fmla="*/ 14 w 202"/>
                <a:gd name="T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72">
                  <a:moveTo>
                    <a:pt x="14" y="0"/>
                  </a:moveTo>
                  <a:lnTo>
                    <a:pt x="202" y="45"/>
                  </a:lnTo>
                  <a:lnTo>
                    <a:pt x="194" y="64"/>
                  </a:lnTo>
                  <a:lnTo>
                    <a:pt x="192" y="85"/>
                  </a:lnTo>
                  <a:lnTo>
                    <a:pt x="194" y="108"/>
                  </a:lnTo>
                  <a:lnTo>
                    <a:pt x="202" y="127"/>
                  </a:lnTo>
                  <a:lnTo>
                    <a:pt x="14" y="172"/>
                  </a:lnTo>
                  <a:lnTo>
                    <a:pt x="3" y="130"/>
                  </a:lnTo>
                  <a:lnTo>
                    <a:pt x="0" y="85"/>
                  </a:lnTo>
                  <a:lnTo>
                    <a:pt x="3" y="42"/>
                  </a:lnTo>
                  <a:lnTo>
                    <a:pt x="14" y="0"/>
                  </a:lnTo>
                  <a:close/>
                </a:path>
              </a:pathLst>
            </a:custGeom>
            <a:solidFill>
              <a:srgbClr val="F2EEF4"/>
            </a:solidFill>
            <a:ln w="0">
              <a:solidFill>
                <a:srgbClr val="F2EEF4"/>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0" name="Freeform 354">
              <a:extLst>
                <a:ext uri="{FF2B5EF4-FFF2-40B4-BE49-F238E27FC236}">
                  <a16:creationId xmlns:a16="http://schemas.microsoft.com/office/drawing/2014/main" id="{468B978F-B17C-456D-B364-65D547C41CD4}"/>
                </a:ext>
              </a:extLst>
            </p:cNvPr>
            <p:cNvSpPr>
              <a:spLocks/>
            </p:cNvSpPr>
            <p:nvPr/>
          </p:nvSpPr>
          <p:spPr bwMode="auto">
            <a:xfrm>
              <a:off x="4351" y="3798"/>
              <a:ext cx="57" cy="82"/>
            </a:xfrm>
            <a:custGeom>
              <a:avLst/>
              <a:gdLst>
                <a:gd name="T0" fmla="*/ 10 w 57"/>
                <a:gd name="T1" fmla="*/ 0 h 82"/>
                <a:gd name="T2" fmla="*/ 57 w 57"/>
                <a:gd name="T3" fmla="*/ 10 h 82"/>
                <a:gd name="T4" fmla="*/ 47 w 57"/>
                <a:gd name="T5" fmla="*/ 23 h 82"/>
                <a:gd name="T6" fmla="*/ 43 w 57"/>
                <a:gd name="T7" fmla="*/ 40 h 82"/>
                <a:gd name="T8" fmla="*/ 47 w 57"/>
                <a:gd name="T9" fmla="*/ 57 h 82"/>
                <a:gd name="T10" fmla="*/ 57 w 57"/>
                <a:gd name="T11" fmla="*/ 72 h 82"/>
                <a:gd name="T12" fmla="*/ 10 w 57"/>
                <a:gd name="T13" fmla="*/ 82 h 82"/>
                <a:gd name="T14" fmla="*/ 2 w 57"/>
                <a:gd name="T15" fmla="*/ 63 h 82"/>
                <a:gd name="T16" fmla="*/ 0 w 57"/>
                <a:gd name="T17" fmla="*/ 40 h 82"/>
                <a:gd name="T18" fmla="*/ 2 w 57"/>
                <a:gd name="T19" fmla="*/ 19 h 82"/>
                <a:gd name="T20" fmla="*/ 10 w 57"/>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2">
                  <a:moveTo>
                    <a:pt x="10" y="0"/>
                  </a:moveTo>
                  <a:lnTo>
                    <a:pt x="57" y="10"/>
                  </a:lnTo>
                  <a:lnTo>
                    <a:pt x="47" y="23"/>
                  </a:lnTo>
                  <a:lnTo>
                    <a:pt x="43" y="40"/>
                  </a:lnTo>
                  <a:lnTo>
                    <a:pt x="47" y="57"/>
                  </a:lnTo>
                  <a:lnTo>
                    <a:pt x="57" y="72"/>
                  </a:lnTo>
                  <a:lnTo>
                    <a:pt x="10" y="82"/>
                  </a:lnTo>
                  <a:lnTo>
                    <a:pt x="2" y="63"/>
                  </a:lnTo>
                  <a:lnTo>
                    <a:pt x="0" y="40"/>
                  </a:lnTo>
                  <a:lnTo>
                    <a:pt x="2" y="19"/>
                  </a:lnTo>
                  <a:lnTo>
                    <a:pt x="10" y="0"/>
                  </a:lnTo>
                  <a:close/>
                </a:path>
              </a:pathLst>
            </a:custGeom>
            <a:solidFill>
              <a:srgbClr val="88859D"/>
            </a:solidFill>
            <a:ln w="0">
              <a:solidFill>
                <a:srgbClr val="88859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1" name="Freeform 355">
              <a:extLst>
                <a:ext uri="{FF2B5EF4-FFF2-40B4-BE49-F238E27FC236}">
                  <a16:creationId xmlns:a16="http://schemas.microsoft.com/office/drawing/2014/main" id="{15141C79-9259-411C-816A-0A2E2641B9C7}"/>
                </a:ext>
              </a:extLst>
            </p:cNvPr>
            <p:cNvSpPr>
              <a:spLocks/>
            </p:cNvSpPr>
            <p:nvPr/>
          </p:nvSpPr>
          <p:spPr bwMode="auto">
            <a:xfrm>
              <a:off x="2246" y="2528"/>
              <a:ext cx="426" cy="466"/>
            </a:xfrm>
            <a:custGeom>
              <a:avLst/>
              <a:gdLst>
                <a:gd name="T0" fmla="*/ 346 w 426"/>
                <a:gd name="T1" fmla="*/ 0 h 466"/>
                <a:gd name="T2" fmla="*/ 426 w 426"/>
                <a:gd name="T3" fmla="*/ 301 h 466"/>
                <a:gd name="T4" fmla="*/ 354 w 426"/>
                <a:gd name="T5" fmla="*/ 321 h 466"/>
                <a:gd name="T6" fmla="*/ 374 w 426"/>
                <a:gd name="T7" fmla="*/ 393 h 466"/>
                <a:gd name="T8" fmla="*/ 100 w 426"/>
                <a:gd name="T9" fmla="*/ 466 h 466"/>
                <a:gd name="T10" fmla="*/ 0 w 426"/>
                <a:gd name="T11" fmla="*/ 91 h 466"/>
                <a:gd name="T12" fmla="*/ 346 w 426"/>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426" h="466">
                  <a:moveTo>
                    <a:pt x="346" y="0"/>
                  </a:moveTo>
                  <a:lnTo>
                    <a:pt x="426" y="301"/>
                  </a:lnTo>
                  <a:lnTo>
                    <a:pt x="354" y="321"/>
                  </a:lnTo>
                  <a:lnTo>
                    <a:pt x="374" y="393"/>
                  </a:lnTo>
                  <a:lnTo>
                    <a:pt x="100" y="466"/>
                  </a:lnTo>
                  <a:lnTo>
                    <a:pt x="0" y="91"/>
                  </a:lnTo>
                  <a:lnTo>
                    <a:pt x="346"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2" name="Freeform 356">
              <a:extLst>
                <a:ext uri="{FF2B5EF4-FFF2-40B4-BE49-F238E27FC236}">
                  <a16:creationId xmlns:a16="http://schemas.microsoft.com/office/drawing/2014/main" id="{760FEF06-372B-4552-A215-CBE8AD5071A6}"/>
                </a:ext>
              </a:extLst>
            </p:cNvPr>
            <p:cNvSpPr>
              <a:spLocks/>
            </p:cNvSpPr>
            <p:nvPr/>
          </p:nvSpPr>
          <p:spPr bwMode="auto">
            <a:xfrm>
              <a:off x="2600" y="2829"/>
              <a:ext cx="72" cy="92"/>
            </a:xfrm>
            <a:custGeom>
              <a:avLst/>
              <a:gdLst>
                <a:gd name="T0" fmla="*/ 72 w 72"/>
                <a:gd name="T1" fmla="*/ 0 h 92"/>
                <a:gd name="T2" fmla="*/ 20 w 72"/>
                <a:gd name="T3" fmla="*/ 92 h 92"/>
                <a:gd name="T4" fmla="*/ 0 w 72"/>
                <a:gd name="T5" fmla="*/ 20 h 92"/>
                <a:gd name="T6" fmla="*/ 72 w 72"/>
                <a:gd name="T7" fmla="*/ 0 h 92"/>
              </a:gdLst>
              <a:ahLst/>
              <a:cxnLst>
                <a:cxn ang="0">
                  <a:pos x="T0" y="T1"/>
                </a:cxn>
                <a:cxn ang="0">
                  <a:pos x="T2" y="T3"/>
                </a:cxn>
                <a:cxn ang="0">
                  <a:pos x="T4" y="T5"/>
                </a:cxn>
                <a:cxn ang="0">
                  <a:pos x="T6" y="T7"/>
                </a:cxn>
              </a:cxnLst>
              <a:rect l="0" t="0" r="r" b="b"/>
              <a:pathLst>
                <a:path w="72" h="92">
                  <a:moveTo>
                    <a:pt x="72" y="0"/>
                  </a:moveTo>
                  <a:lnTo>
                    <a:pt x="20" y="92"/>
                  </a:lnTo>
                  <a:lnTo>
                    <a:pt x="0" y="20"/>
                  </a:lnTo>
                  <a:lnTo>
                    <a:pt x="72"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3" name="Freeform 357">
              <a:extLst>
                <a:ext uri="{FF2B5EF4-FFF2-40B4-BE49-F238E27FC236}">
                  <a16:creationId xmlns:a16="http://schemas.microsoft.com/office/drawing/2014/main" id="{7EAB2B9A-699F-4CBB-8729-56E30F9340A6}"/>
                </a:ext>
              </a:extLst>
            </p:cNvPr>
            <p:cNvSpPr>
              <a:spLocks/>
            </p:cNvSpPr>
            <p:nvPr/>
          </p:nvSpPr>
          <p:spPr bwMode="auto">
            <a:xfrm>
              <a:off x="2032" y="2041"/>
              <a:ext cx="427" cy="467"/>
            </a:xfrm>
            <a:custGeom>
              <a:avLst/>
              <a:gdLst>
                <a:gd name="T0" fmla="*/ 346 w 427"/>
                <a:gd name="T1" fmla="*/ 0 h 467"/>
                <a:gd name="T2" fmla="*/ 427 w 427"/>
                <a:gd name="T3" fmla="*/ 302 h 467"/>
                <a:gd name="T4" fmla="*/ 355 w 427"/>
                <a:gd name="T5" fmla="*/ 322 h 467"/>
                <a:gd name="T6" fmla="*/ 375 w 427"/>
                <a:gd name="T7" fmla="*/ 394 h 467"/>
                <a:gd name="T8" fmla="*/ 101 w 427"/>
                <a:gd name="T9" fmla="*/ 467 h 467"/>
                <a:gd name="T10" fmla="*/ 0 w 427"/>
                <a:gd name="T11" fmla="*/ 93 h 467"/>
                <a:gd name="T12" fmla="*/ 346 w 427"/>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427" h="467">
                  <a:moveTo>
                    <a:pt x="346" y="0"/>
                  </a:moveTo>
                  <a:lnTo>
                    <a:pt x="427" y="302"/>
                  </a:lnTo>
                  <a:lnTo>
                    <a:pt x="355" y="322"/>
                  </a:lnTo>
                  <a:lnTo>
                    <a:pt x="375" y="394"/>
                  </a:lnTo>
                  <a:lnTo>
                    <a:pt x="101" y="467"/>
                  </a:lnTo>
                  <a:lnTo>
                    <a:pt x="0" y="93"/>
                  </a:lnTo>
                  <a:lnTo>
                    <a:pt x="346"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4" name="Freeform 358">
              <a:extLst>
                <a:ext uri="{FF2B5EF4-FFF2-40B4-BE49-F238E27FC236}">
                  <a16:creationId xmlns:a16="http://schemas.microsoft.com/office/drawing/2014/main" id="{EBD6A039-839A-459D-9F25-CB9300936AA4}"/>
                </a:ext>
              </a:extLst>
            </p:cNvPr>
            <p:cNvSpPr>
              <a:spLocks/>
            </p:cNvSpPr>
            <p:nvPr/>
          </p:nvSpPr>
          <p:spPr bwMode="auto">
            <a:xfrm>
              <a:off x="2387" y="2343"/>
              <a:ext cx="72" cy="92"/>
            </a:xfrm>
            <a:custGeom>
              <a:avLst/>
              <a:gdLst>
                <a:gd name="T0" fmla="*/ 72 w 72"/>
                <a:gd name="T1" fmla="*/ 0 h 92"/>
                <a:gd name="T2" fmla="*/ 20 w 72"/>
                <a:gd name="T3" fmla="*/ 92 h 92"/>
                <a:gd name="T4" fmla="*/ 0 w 72"/>
                <a:gd name="T5" fmla="*/ 20 h 92"/>
                <a:gd name="T6" fmla="*/ 72 w 72"/>
                <a:gd name="T7" fmla="*/ 0 h 92"/>
              </a:gdLst>
              <a:ahLst/>
              <a:cxnLst>
                <a:cxn ang="0">
                  <a:pos x="T0" y="T1"/>
                </a:cxn>
                <a:cxn ang="0">
                  <a:pos x="T2" y="T3"/>
                </a:cxn>
                <a:cxn ang="0">
                  <a:pos x="T4" y="T5"/>
                </a:cxn>
                <a:cxn ang="0">
                  <a:pos x="T6" y="T7"/>
                </a:cxn>
              </a:cxnLst>
              <a:rect l="0" t="0" r="r" b="b"/>
              <a:pathLst>
                <a:path w="72" h="92">
                  <a:moveTo>
                    <a:pt x="72" y="0"/>
                  </a:moveTo>
                  <a:lnTo>
                    <a:pt x="20" y="92"/>
                  </a:lnTo>
                  <a:lnTo>
                    <a:pt x="0" y="20"/>
                  </a:lnTo>
                  <a:lnTo>
                    <a:pt x="72"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5" name="Freeform 359">
              <a:extLst>
                <a:ext uri="{FF2B5EF4-FFF2-40B4-BE49-F238E27FC236}">
                  <a16:creationId xmlns:a16="http://schemas.microsoft.com/office/drawing/2014/main" id="{2917FFC7-C1AA-41FB-8BA9-104F0B7B2C61}"/>
                </a:ext>
              </a:extLst>
            </p:cNvPr>
            <p:cNvSpPr>
              <a:spLocks/>
            </p:cNvSpPr>
            <p:nvPr/>
          </p:nvSpPr>
          <p:spPr bwMode="auto">
            <a:xfrm>
              <a:off x="1977" y="550"/>
              <a:ext cx="831" cy="950"/>
            </a:xfrm>
            <a:custGeom>
              <a:avLst/>
              <a:gdLst>
                <a:gd name="T0" fmla="*/ 211 w 831"/>
                <a:gd name="T1" fmla="*/ 0 h 950"/>
                <a:gd name="T2" fmla="*/ 831 w 831"/>
                <a:gd name="T3" fmla="*/ 166 h 950"/>
                <a:gd name="T4" fmla="*/ 621 w 831"/>
                <a:gd name="T5" fmla="*/ 950 h 950"/>
                <a:gd name="T6" fmla="*/ 0 w 831"/>
                <a:gd name="T7" fmla="*/ 784 h 950"/>
                <a:gd name="T8" fmla="*/ 211 w 831"/>
                <a:gd name="T9" fmla="*/ 0 h 950"/>
              </a:gdLst>
              <a:ahLst/>
              <a:cxnLst>
                <a:cxn ang="0">
                  <a:pos x="T0" y="T1"/>
                </a:cxn>
                <a:cxn ang="0">
                  <a:pos x="T2" y="T3"/>
                </a:cxn>
                <a:cxn ang="0">
                  <a:pos x="T4" y="T5"/>
                </a:cxn>
                <a:cxn ang="0">
                  <a:pos x="T6" y="T7"/>
                </a:cxn>
                <a:cxn ang="0">
                  <a:pos x="T8" y="T9"/>
                </a:cxn>
              </a:cxnLst>
              <a:rect l="0" t="0" r="r" b="b"/>
              <a:pathLst>
                <a:path w="831" h="950">
                  <a:moveTo>
                    <a:pt x="211" y="0"/>
                  </a:moveTo>
                  <a:lnTo>
                    <a:pt x="831" y="166"/>
                  </a:lnTo>
                  <a:lnTo>
                    <a:pt x="621" y="950"/>
                  </a:lnTo>
                  <a:lnTo>
                    <a:pt x="0" y="784"/>
                  </a:lnTo>
                  <a:lnTo>
                    <a:pt x="211" y="0"/>
                  </a:lnTo>
                  <a:close/>
                </a:path>
              </a:pathLst>
            </a:custGeom>
            <a:solidFill>
              <a:srgbClr val="E6DAE8"/>
            </a:solidFill>
            <a:ln w="0">
              <a:solidFill>
                <a:srgbClr val="E6DAE8"/>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6" name="Freeform 360">
              <a:extLst>
                <a:ext uri="{FF2B5EF4-FFF2-40B4-BE49-F238E27FC236}">
                  <a16:creationId xmlns:a16="http://schemas.microsoft.com/office/drawing/2014/main" id="{9353B014-6F12-454A-8CB8-BA5029564680}"/>
                </a:ext>
              </a:extLst>
            </p:cNvPr>
            <p:cNvSpPr>
              <a:spLocks/>
            </p:cNvSpPr>
            <p:nvPr/>
          </p:nvSpPr>
          <p:spPr bwMode="auto">
            <a:xfrm>
              <a:off x="2050" y="590"/>
              <a:ext cx="697" cy="825"/>
            </a:xfrm>
            <a:custGeom>
              <a:avLst/>
              <a:gdLst>
                <a:gd name="T0" fmla="*/ 184 w 697"/>
                <a:gd name="T1" fmla="*/ 0 h 825"/>
                <a:gd name="T2" fmla="*/ 697 w 697"/>
                <a:gd name="T3" fmla="*/ 138 h 825"/>
                <a:gd name="T4" fmla="*/ 514 w 697"/>
                <a:gd name="T5" fmla="*/ 825 h 825"/>
                <a:gd name="T6" fmla="*/ 0 w 697"/>
                <a:gd name="T7" fmla="*/ 688 h 825"/>
                <a:gd name="T8" fmla="*/ 184 w 697"/>
                <a:gd name="T9" fmla="*/ 0 h 825"/>
              </a:gdLst>
              <a:ahLst/>
              <a:cxnLst>
                <a:cxn ang="0">
                  <a:pos x="T0" y="T1"/>
                </a:cxn>
                <a:cxn ang="0">
                  <a:pos x="T2" y="T3"/>
                </a:cxn>
                <a:cxn ang="0">
                  <a:pos x="T4" y="T5"/>
                </a:cxn>
                <a:cxn ang="0">
                  <a:pos x="T6" y="T7"/>
                </a:cxn>
                <a:cxn ang="0">
                  <a:pos x="T8" y="T9"/>
                </a:cxn>
              </a:cxnLst>
              <a:rect l="0" t="0" r="r" b="b"/>
              <a:pathLst>
                <a:path w="697" h="825">
                  <a:moveTo>
                    <a:pt x="184" y="0"/>
                  </a:moveTo>
                  <a:lnTo>
                    <a:pt x="697" y="138"/>
                  </a:lnTo>
                  <a:lnTo>
                    <a:pt x="514" y="825"/>
                  </a:lnTo>
                  <a:lnTo>
                    <a:pt x="0" y="688"/>
                  </a:lnTo>
                  <a:lnTo>
                    <a:pt x="184"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7" name="Freeform 361">
              <a:extLst>
                <a:ext uri="{FF2B5EF4-FFF2-40B4-BE49-F238E27FC236}">
                  <a16:creationId xmlns:a16="http://schemas.microsoft.com/office/drawing/2014/main" id="{ED74ED32-7891-4B76-81D3-D167EBE1F8CE}"/>
                </a:ext>
              </a:extLst>
            </p:cNvPr>
            <p:cNvSpPr>
              <a:spLocks noEditPoints="1"/>
            </p:cNvSpPr>
            <p:nvPr/>
          </p:nvSpPr>
          <p:spPr bwMode="auto">
            <a:xfrm>
              <a:off x="2341" y="509"/>
              <a:ext cx="313" cy="210"/>
            </a:xfrm>
            <a:custGeom>
              <a:avLst/>
              <a:gdLst>
                <a:gd name="T0" fmla="*/ 164 w 313"/>
                <a:gd name="T1" fmla="*/ 33 h 210"/>
                <a:gd name="T2" fmla="*/ 147 w 313"/>
                <a:gd name="T3" fmla="*/ 38 h 210"/>
                <a:gd name="T4" fmla="*/ 134 w 313"/>
                <a:gd name="T5" fmla="*/ 50 h 210"/>
                <a:gd name="T6" fmla="*/ 126 w 313"/>
                <a:gd name="T7" fmla="*/ 66 h 210"/>
                <a:gd name="T8" fmla="*/ 212 w 313"/>
                <a:gd name="T9" fmla="*/ 88 h 210"/>
                <a:gd name="T10" fmla="*/ 213 w 313"/>
                <a:gd name="T11" fmla="*/ 71 h 210"/>
                <a:gd name="T12" fmla="*/ 208 w 313"/>
                <a:gd name="T13" fmla="*/ 55 h 210"/>
                <a:gd name="T14" fmla="*/ 196 w 313"/>
                <a:gd name="T15" fmla="*/ 42 h 210"/>
                <a:gd name="T16" fmla="*/ 181 w 313"/>
                <a:gd name="T17" fmla="*/ 34 h 210"/>
                <a:gd name="T18" fmla="*/ 164 w 313"/>
                <a:gd name="T19" fmla="*/ 33 h 210"/>
                <a:gd name="T20" fmla="*/ 169 w 313"/>
                <a:gd name="T21" fmla="*/ 0 h 210"/>
                <a:gd name="T22" fmla="*/ 189 w 313"/>
                <a:gd name="T23" fmla="*/ 3 h 210"/>
                <a:gd name="T24" fmla="*/ 208 w 313"/>
                <a:gd name="T25" fmla="*/ 11 h 210"/>
                <a:gd name="T26" fmla="*/ 224 w 313"/>
                <a:gd name="T27" fmla="*/ 22 h 210"/>
                <a:gd name="T28" fmla="*/ 236 w 313"/>
                <a:gd name="T29" fmla="*/ 38 h 210"/>
                <a:gd name="T30" fmla="*/ 244 w 313"/>
                <a:gd name="T31" fmla="*/ 57 h 210"/>
                <a:gd name="T32" fmla="*/ 246 w 313"/>
                <a:gd name="T33" fmla="*/ 76 h 210"/>
                <a:gd name="T34" fmla="*/ 244 w 313"/>
                <a:gd name="T35" fmla="*/ 97 h 210"/>
                <a:gd name="T36" fmla="*/ 313 w 313"/>
                <a:gd name="T37" fmla="*/ 115 h 210"/>
                <a:gd name="T38" fmla="*/ 288 w 313"/>
                <a:gd name="T39" fmla="*/ 210 h 210"/>
                <a:gd name="T40" fmla="*/ 0 w 313"/>
                <a:gd name="T41" fmla="*/ 132 h 210"/>
                <a:gd name="T42" fmla="*/ 25 w 313"/>
                <a:gd name="T43" fmla="*/ 38 h 210"/>
                <a:gd name="T44" fmla="*/ 94 w 313"/>
                <a:gd name="T45" fmla="*/ 57 h 210"/>
                <a:gd name="T46" fmla="*/ 102 w 313"/>
                <a:gd name="T47" fmla="*/ 38 h 210"/>
                <a:gd name="T48" fmla="*/ 115 w 313"/>
                <a:gd name="T49" fmla="*/ 22 h 210"/>
                <a:gd name="T50" fmla="*/ 131 w 313"/>
                <a:gd name="T51" fmla="*/ 11 h 210"/>
                <a:gd name="T52" fmla="*/ 149 w 313"/>
                <a:gd name="T53" fmla="*/ 3 h 210"/>
                <a:gd name="T54" fmla="*/ 169 w 313"/>
                <a:gd name="T5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3" h="210">
                  <a:moveTo>
                    <a:pt x="164" y="33"/>
                  </a:moveTo>
                  <a:lnTo>
                    <a:pt x="147" y="38"/>
                  </a:lnTo>
                  <a:lnTo>
                    <a:pt x="134" y="50"/>
                  </a:lnTo>
                  <a:lnTo>
                    <a:pt x="126" y="66"/>
                  </a:lnTo>
                  <a:lnTo>
                    <a:pt x="212" y="88"/>
                  </a:lnTo>
                  <a:lnTo>
                    <a:pt x="213" y="71"/>
                  </a:lnTo>
                  <a:lnTo>
                    <a:pt x="208" y="55"/>
                  </a:lnTo>
                  <a:lnTo>
                    <a:pt x="196" y="42"/>
                  </a:lnTo>
                  <a:lnTo>
                    <a:pt x="181" y="34"/>
                  </a:lnTo>
                  <a:lnTo>
                    <a:pt x="164" y="33"/>
                  </a:lnTo>
                  <a:close/>
                  <a:moveTo>
                    <a:pt x="169" y="0"/>
                  </a:moveTo>
                  <a:lnTo>
                    <a:pt x="189" y="3"/>
                  </a:lnTo>
                  <a:lnTo>
                    <a:pt x="208" y="11"/>
                  </a:lnTo>
                  <a:lnTo>
                    <a:pt x="224" y="22"/>
                  </a:lnTo>
                  <a:lnTo>
                    <a:pt x="236" y="38"/>
                  </a:lnTo>
                  <a:lnTo>
                    <a:pt x="244" y="57"/>
                  </a:lnTo>
                  <a:lnTo>
                    <a:pt x="246" y="76"/>
                  </a:lnTo>
                  <a:lnTo>
                    <a:pt x="244" y="97"/>
                  </a:lnTo>
                  <a:lnTo>
                    <a:pt x="313" y="115"/>
                  </a:lnTo>
                  <a:lnTo>
                    <a:pt x="288" y="210"/>
                  </a:lnTo>
                  <a:lnTo>
                    <a:pt x="0" y="132"/>
                  </a:lnTo>
                  <a:lnTo>
                    <a:pt x="25" y="38"/>
                  </a:lnTo>
                  <a:lnTo>
                    <a:pt x="94" y="57"/>
                  </a:lnTo>
                  <a:lnTo>
                    <a:pt x="102" y="38"/>
                  </a:lnTo>
                  <a:lnTo>
                    <a:pt x="115" y="22"/>
                  </a:lnTo>
                  <a:lnTo>
                    <a:pt x="131" y="11"/>
                  </a:lnTo>
                  <a:lnTo>
                    <a:pt x="149" y="3"/>
                  </a:lnTo>
                  <a:lnTo>
                    <a:pt x="169"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8" name="Freeform 362">
              <a:extLst>
                <a:ext uri="{FF2B5EF4-FFF2-40B4-BE49-F238E27FC236}">
                  <a16:creationId xmlns:a16="http://schemas.microsoft.com/office/drawing/2014/main" id="{7F1074E7-54C5-4784-8267-FE05007E6107}"/>
                </a:ext>
              </a:extLst>
            </p:cNvPr>
            <p:cNvSpPr>
              <a:spLocks/>
            </p:cNvSpPr>
            <p:nvPr/>
          </p:nvSpPr>
          <p:spPr bwMode="auto">
            <a:xfrm>
              <a:off x="2041" y="1626"/>
              <a:ext cx="87" cy="55"/>
            </a:xfrm>
            <a:custGeom>
              <a:avLst/>
              <a:gdLst>
                <a:gd name="T0" fmla="*/ 61 w 87"/>
                <a:gd name="T1" fmla="*/ 0 h 55"/>
                <a:gd name="T2" fmla="*/ 66 w 87"/>
                <a:gd name="T3" fmla="*/ 0 h 55"/>
                <a:gd name="T4" fmla="*/ 72 w 87"/>
                <a:gd name="T5" fmla="*/ 3 h 55"/>
                <a:gd name="T6" fmla="*/ 78 w 87"/>
                <a:gd name="T7" fmla="*/ 6 h 55"/>
                <a:gd name="T8" fmla="*/ 80 w 87"/>
                <a:gd name="T9" fmla="*/ 12 h 55"/>
                <a:gd name="T10" fmla="*/ 83 w 87"/>
                <a:gd name="T11" fmla="*/ 17 h 55"/>
                <a:gd name="T12" fmla="*/ 87 w 87"/>
                <a:gd name="T13" fmla="*/ 33 h 55"/>
                <a:gd name="T14" fmla="*/ 6 w 87"/>
                <a:gd name="T15" fmla="*/ 55 h 55"/>
                <a:gd name="T16" fmla="*/ 2 w 87"/>
                <a:gd name="T17" fmla="*/ 39 h 55"/>
                <a:gd name="T18" fmla="*/ 0 w 87"/>
                <a:gd name="T19" fmla="*/ 33 h 55"/>
                <a:gd name="T20" fmla="*/ 2 w 87"/>
                <a:gd name="T21" fmla="*/ 27 h 55"/>
                <a:gd name="T22" fmla="*/ 3 w 87"/>
                <a:gd name="T23" fmla="*/ 21 h 55"/>
                <a:gd name="T24" fmla="*/ 7 w 87"/>
                <a:gd name="T25" fmla="*/ 16 h 55"/>
                <a:gd name="T26" fmla="*/ 12 w 87"/>
                <a:gd name="T27" fmla="*/ 12 h 55"/>
                <a:gd name="T28" fmla="*/ 17 w 87"/>
                <a:gd name="T29" fmla="*/ 10 h 55"/>
                <a:gd name="T30" fmla="*/ 54 w 87"/>
                <a:gd name="T31" fmla="*/ 0 h 55"/>
                <a:gd name="T32" fmla="*/ 61 w 87"/>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55">
                  <a:moveTo>
                    <a:pt x="61" y="0"/>
                  </a:moveTo>
                  <a:lnTo>
                    <a:pt x="66" y="0"/>
                  </a:lnTo>
                  <a:lnTo>
                    <a:pt x="72" y="3"/>
                  </a:lnTo>
                  <a:lnTo>
                    <a:pt x="78" y="6"/>
                  </a:lnTo>
                  <a:lnTo>
                    <a:pt x="80" y="12"/>
                  </a:lnTo>
                  <a:lnTo>
                    <a:pt x="83" y="17"/>
                  </a:lnTo>
                  <a:lnTo>
                    <a:pt x="87" y="33"/>
                  </a:lnTo>
                  <a:lnTo>
                    <a:pt x="6" y="55"/>
                  </a:lnTo>
                  <a:lnTo>
                    <a:pt x="2" y="39"/>
                  </a:lnTo>
                  <a:lnTo>
                    <a:pt x="0" y="33"/>
                  </a:lnTo>
                  <a:lnTo>
                    <a:pt x="2" y="27"/>
                  </a:lnTo>
                  <a:lnTo>
                    <a:pt x="3" y="21"/>
                  </a:lnTo>
                  <a:lnTo>
                    <a:pt x="7" y="16"/>
                  </a:lnTo>
                  <a:lnTo>
                    <a:pt x="12" y="12"/>
                  </a:lnTo>
                  <a:lnTo>
                    <a:pt x="17" y="10"/>
                  </a:lnTo>
                  <a:lnTo>
                    <a:pt x="54" y="0"/>
                  </a:lnTo>
                  <a:lnTo>
                    <a:pt x="61"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39" name="Freeform 363">
              <a:extLst>
                <a:ext uri="{FF2B5EF4-FFF2-40B4-BE49-F238E27FC236}">
                  <a16:creationId xmlns:a16="http://schemas.microsoft.com/office/drawing/2014/main" id="{59D2EDA5-94F8-4CFD-AF1E-D278CF69A64B}"/>
                </a:ext>
              </a:extLst>
            </p:cNvPr>
            <p:cNvSpPr>
              <a:spLocks/>
            </p:cNvSpPr>
            <p:nvPr/>
          </p:nvSpPr>
          <p:spPr bwMode="auto">
            <a:xfrm>
              <a:off x="2060" y="1663"/>
              <a:ext cx="90" cy="104"/>
            </a:xfrm>
            <a:custGeom>
              <a:avLst/>
              <a:gdLst>
                <a:gd name="T0" fmla="*/ 55 w 90"/>
                <a:gd name="T1" fmla="*/ 0 h 104"/>
                <a:gd name="T2" fmla="*/ 89 w 90"/>
                <a:gd name="T3" fmla="*/ 72 h 104"/>
                <a:gd name="T4" fmla="*/ 90 w 90"/>
                <a:gd name="T5" fmla="*/ 75 h 104"/>
                <a:gd name="T6" fmla="*/ 90 w 90"/>
                <a:gd name="T7" fmla="*/ 78 h 104"/>
                <a:gd name="T8" fmla="*/ 89 w 90"/>
                <a:gd name="T9" fmla="*/ 81 h 104"/>
                <a:gd name="T10" fmla="*/ 87 w 90"/>
                <a:gd name="T11" fmla="*/ 83 h 104"/>
                <a:gd name="T12" fmla="*/ 85 w 90"/>
                <a:gd name="T13" fmla="*/ 86 h 104"/>
                <a:gd name="T14" fmla="*/ 82 w 90"/>
                <a:gd name="T15" fmla="*/ 87 h 104"/>
                <a:gd name="T16" fmla="*/ 21 w 90"/>
                <a:gd name="T17" fmla="*/ 103 h 104"/>
                <a:gd name="T18" fmla="*/ 18 w 90"/>
                <a:gd name="T19" fmla="*/ 104 h 104"/>
                <a:gd name="T20" fmla="*/ 14 w 90"/>
                <a:gd name="T21" fmla="*/ 103 h 104"/>
                <a:gd name="T22" fmla="*/ 11 w 90"/>
                <a:gd name="T23" fmla="*/ 102 h 104"/>
                <a:gd name="T24" fmla="*/ 9 w 90"/>
                <a:gd name="T25" fmla="*/ 99 h 104"/>
                <a:gd name="T26" fmla="*/ 7 w 90"/>
                <a:gd name="T27" fmla="*/ 96 h 104"/>
                <a:gd name="T28" fmla="*/ 7 w 90"/>
                <a:gd name="T29" fmla="*/ 94 h 104"/>
                <a:gd name="T30" fmla="*/ 0 w 90"/>
                <a:gd name="T31" fmla="*/ 14 h 104"/>
                <a:gd name="T32" fmla="*/ 5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55" y="0"/>
                  </a:moveTo>
                  <a:lnTo>
                    <a:pt x="89" y="72"/>
                  </a:lnTo>
                  <a:lnTo>
                    <a:pt x="90" y="75"/>
                  </a:lnTo>
                  <a:lnTo>
                    <a:pt x="90" y="78"/>
                  </a:lnTo>
                  <a:lnTo>
                    <a:pt x="89" y="81"/>
                  </a:lnTo>
                  <a:lnTo>
                    <a:pt x="87" y="83"/>
                  </a:lnTo>
                  <a:lnTo>
                    <a:pt x="85" y="86"/>
                  </a:lnTo>
                  <a:lnTo>
                    <a:pt x="82" y="87"/>
                  </a:lnTo>
                  <a:lnTo>
                    <a:pt x="21" y="103"/>
                  </a:lnTo>
                  <a:lnTo>
                    <a:pt x="18" y="104"/>
                  </a:lnTo>
                  <a:lnTo>
                    <a:pt x="14" y="103"/>
                  </a:lnTo>
                  <a:lnTo>
                    <a:pt x="11" y="102"/>
                  </a:lnTo>
                  <a:lnTo>
                    <a:pt x="9" y="99"/>
                  </a:lnTo>
                  <a:lnTo>
                    <a:pt x="7" y="96"/>
                  </a:lnTo>
                  <a:lnTo>
                    <a:pt x="7" y="94"/>
                  </a:lnTo>
                  <a:lnTo>
                    <a:pt x="0" y="14"/>
                  </a:lnTo>
                  <a:lnTo>
                    <a:pt x="55"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0" name="Freeform 364">
              <a:extLst>
                <a:ext uri="{FF2B5EF4-FFF2-40B4-BE49-F238E27FC236}">
                  <a16:creationId xmlns:a16="http://schemas.microsoft.com/office/drawing/2014/main" id="{7C9AE02C-67F8-4CCE-B067-78E554B666B0}"/>
                </a:ext>
              </a:extLst>
            </p:cNvPr>
            <p:cNvSpPr>
              <a:spLocks/>
            </p:cNvSpPr>
            <p:nvPr/>
          </p:nvSpPr>
          <p:spPr bwMode="auto">
            <a:xfrm>
              <a:off x="2102" y="1755"/>
              <a:ext cx="41" cy="122"/>
            </a:xfrm>
            <a:custGeom>
              <a:avLst/>
              <a:gdLst>
                <a:gd name="T0" fmla="*/ 19 w 41"/>
                <a:gd name="T1" fmla="*/ 0 h 122"/>
                <a:gd name="T2" fmla="*/ 41 w 41"/>
                <a:gd name="T3" fmla="*/ 122 h 122"/>
                <a:gd name="T4" fmla="*/ 0 w 41"/>
                <a:gd name="T5" fmla="*/ 6 h 122"/>
                <a:gd name="T6" fmla="*/ 19 w 41"/>
                <a:gd name="T7" fmla="*/ 0 h 122"/>
              </a:gdLst>
              <a:ahLst/>
              <a:cxnLst>
                <a:cxn ang="0">
                  <a:pos x="T0" y="T1"/>
                </a:cxn>
                <a:cxn ang="0">
                  <a:pos x="T2" y="T3"/>
                </a:cxn>
                <a:cxn ang="0">
                  <a:pos x="T4" y="T5"/>
                </a:cxn>
                <a:cxn ang="0">
                  <a:pos x="T6" y="T7"/>
                </a:cxn>
              </a:cxnLst>
              <a:rect l="0" t="0" r="r" b="b"/>
              <a:pathLst>
                <a:path w="41" h="122">
                  <a:moveTo>
                    <a:pt x="19" y="0"/>
                  </a:moveTo>
                  <a:lnTo>
                    <a:pt x="41" y="122"/>
                  </a:lnTo>
                  <a:lnTo>
                    <a:pt x="0" y="6"/>
                  </a:lnTo>
                  <a:lnTo>
                    <a:pt x="1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1" name="Freeform 365">
              <a:extLst>
                <a:ext uri="{FF2B5EF4-FFF2-40B4-BE49-F238E27FC236}">
                  <a16:creationId xmlns:a16="http://schemas.microsoft.com/office/drawing/2014/main" id="{BA482AC2-B814-4C85-8FDB-EAE5C954E3E5}"/>
                </a:ext>
              </a:extLst>
            </p:cNvPr>
            <p:cNvSpPr>
              <a:spLocks/>
            </p:cNvSpPr>
            <p:nvPr/>
          </p:nvSpPr>
          <p:spPr bwMode="auto">
            <a:xfrm>
              <a:off x="2219" y="1712"/>
              <a:ext cx="87" cy="55"/>
            </a:xfrm>
            <a:custGeom>
              <a:avLst/>
              <a:gdLst>
                <a:gd name="T0" fmla="*/ 59 w 87"/>
                <a:gd name="T1" fmla="*/ 0 h 55"/>
                <a:gd name="T2" fmla="*/ 66 w 87"/>
                <a:gd name="T3" fmla="*/ 2 h 55"/>
                <a:gd name="T4" fmla="*/ 72 w 87"/>
                <a:gd name="T5" fmla="*/ 4 h 55"/>
                <a:gd name="T6" fmla="*/ 76 w 87"/>
                <a:gd name="T7" fmla="*/ 7 h 55"/>
                <a:gd name="T8" fmla="*/ 80 w 87"/>
                <a:gd name="T9" fmla="*/ 12 h 55"/>
                <a:gd name="T10" fmla="*/ 83 w 87"/>
                <a:gd name="T11" fmla="*/ 17 h 55"/>
                <a:gd name="T12" fmla="*/ 87 w 87"/>
                <a:gd name="T13" fmla="*/ 34 h 55"/>
                <a:gd name="T14" fmla="*/ 6 w 87"/>
                <a:gd name="T15" fmla="*/ 55 h 55"/>
                <a:gd name="T16" fmla="*/ 0 w 87"/>
                <a:gd name="T17" fmla="*/ 40 h 55"/>
                <a:gd name="T18" fmla="*/ 0 w 87"/>
                <a:gd name="T19" fmla="*/ 34 h 55"/>
                <a:gd name="T20" fmla="*/ 0 w 87"/>
                <a:gd name="T21" fmla="*/ 28 h 55"/>
                <a:gd name="T22" fmla="*/ 3 w 87"/>
                <a:gd name="T23" fmla="*/ 23 h 55"/>
                <a:gd name="T24" fmla="*/ 7 w 87"/>
                <a:gd name="T25" fmla="*/ 17 h 55"/>
                <a:gd name="T26" fmla="*/ 12 w 87"/>
                <a:gd name="T27" fmla="*/ 13 h 55"/>
                <a:gd name="T28" fmla="*/ 17 w 87"/>
                <a:gd name="T29" fmla="*/ 11 h 55"/>
                <a:gd name="T30" fmla="*/ 54 w 87"/>
                <a:gd name="T31" fmla="*/ 2 h 55"/>
                <a:gd name="T32" fmla="*/ 59 w 87"/>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55">
                  <a:moveTo>
                    <a:pt x="59" y="0"/>
                  </a:moveTo>
                  <a:lnTo>
                    <a:pt x="66" y="2"/>
                  </a:lnTo>
                  <a:lnTo>
                    <a:pt x="72" y="4"/>
                  </a:lnTo>
                  <a:lnTo>
                    <a:pt x="76" y="7"/>
                  </a:lnTo>
                  <a:lnTo>
                    <a:pt x="80" y="12"/>
                  </a:lnTo>
                  <a:lnTo>
                    <a:pt x="83" y="17"/>
                  </a:lnTo>
                  <a:lnTo>
                    <a:pt x="87" y="34"/>
                  </a:lnTo>
                  <a:lnTo>
                    <a:pt x="6" y="55"/>
                  </a:lnTo>
                  <a:lnTo>
                    <a:pt x="0" y="40"/>
                  </a:lnTo>
                  <a:lnTo>
                    <a:pt x="0" y="34"/>
                  </a:lnTo>
                  <a:lnTo>
                    <a:pt x="0" y="28"/>
                  </a:lnTo>
                  <a:lnTo>
                    <a:pt x="3" y="23"/>
                  </a:lnTo>
                  <a:lnTo>
                    <a:pt x="7" y="17"/>
                  </a:lnTo>
                  <a:lnTo>
                    <a:pt x="12" y="13"/>
                  </a:lnTo>
                  <a:lnTo>
                    <a:pt x="17" y="11"/>
                  </a:lnTo>
                  <a:lnTo>
                    <a:pt x="54" y="2"/>
                  </a:lnTo>
                  <a:lnTo>
                    <a:pt x="59"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2" name="Freeform 366">
              <a:extLst>
                <a:ext uri="{FF2B5EF4-FFF2-40B4-BE49-F238E27FC236}">
                  <a16:creationId xmlns:a16="http://schemas.microsoft.com/office/drawing/2014/main" id="{387BF61F-0755-4035-9B54-B5AFF9550A5B}"/>
                </a:ext>
              </a:extLst>
            </p:cNvPr>
            <p:cNvSpPr>
              <a:spLocks/>
            </p:cNvSpPr>
            <p:nvPr/>
          </p:nvSpPr>
          <p:spPr bwMode="auto">
            <a:xfrm>
              <a:off x="2238" y="1749"/>
              <a:ext cx="89" cy="105"/>
            </a:xfrm>
            <a:custGeom>
              <a:avLst/>
              <a:gdLst>
                <a:gd name="T0" fmla="*/ 55 w 89"/>
                <a:gd name="T1" fmla="*/ 0 h 105"/>
                <a:gd name="T2" fmla="*/ 89 w 89"/>
                <a:gd name="T3" fmla="*/ 73 h 105"/>
                <a:gd name="T4" fmla="*/ 89 w 89"/>
                <a:gd name="T5" fmla="*/ 76 h 105"/>
                <a:gd name="T6" fmla="*/ 89 w 89"/>
                <a:gd name="T7" fmla="*/ 78 h 105"/>
                <a:gd name="T8" fmla="*/ 89 w 89"/>
                <a:gd name="T9" fmla="*/ 82 h 105"/>
                <a:gd name="T10" fmla="*/ 86 w 89"/>
                <a:gd name="T11" fmla="*/ 85 h 105"/>
                <a:gd name="T12" fmla="*/ 83 w 89"/>
                <a:gd name="T13" fmla="*/ 86 h 105"/>
                <a:gd name="T14" fmla="*/ 81 w 89"/>
                <a:gd name="T15" fmla="*/ 88 h 105"/>
                <a:gd name="T16" fmla="*/ 21 w 89"/>
                <a:gd name="T17" fmla="*/ 105 h 105"/>
                <a:gd name="T18" fmla="*/ 17 w 89"/>
                <a:gd name="T19" fmla="*/ 105 h 105"/>
                <a:gd name="T20" fmla="*/ 14 w 89"/>
                <a:gd name="T21" fmla="*/ 105 h 105"/>
                <a:gd name="T22" fmla="*/ 11 w 89"/>
                <a:gd name="T23" fmla="*/ 103 h 105"/>
                <a:gd name="T24" fmla="*/ 9 w 89"/>
                <a:gd name="T25" fmla="*/ 101 h 105"/>
                <a:gd name="T26" fmla="*/ 8 w 89"/>
                <a:gd name="T27" fmla="*/ 98 h 105"/>
                <a:gd name="T28" fmla="*/ 6 w 89"/>
                <a:gd name="T29" fmla="*/ 96 h 105"/>
                <a:gd name="T30" fmla="*/ 0 w 89"/>
                <a:gd name="T31" fmla="*/ 16 h 105"/>
                <a:gd name="T32" fmla="*/ 55 w 89"/>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05">
                  <a:moveTo>
                    <a:pt x="55" y="0"/>
                  </a:moveTo>
                  <a:lnTo>
                    <a:pt x="89" y="73"/>
                  </a:lnTo>
                  <a:lnTo>
                    <a:pt x="89" y="76"/>
                  </a:lnTo>
                  <a:lnTo>
                    <a:pt x="89" y="78"/>
                  </a:lnTo>
                  <a:lnTo>
                    <a:pt x="89" y="82"/>
                  </a:lnTo>
                  <a:lnTo>
                    <a:pt x="86" y="85"/>
                  </a:lnTo>
                  <a:lnTo>
                    <a:pt x="83" y="86"/>
                  </a:lnTo>
                  <a:lnTo>
                    <a:pt x="81" y="88"/>
                  </a:lnTo>
                  <a:lnTo>
                    <a:pt x="21" y="105"/>
                  </a:lnTo>
                  <a:lnTo>
                    <a:pt x="17" y="105"/>
                  </a:lnTo>
                  <a:lnTo>
                    <a:pt x="14" y="105"/>
                  </a:lnTo>
                  <a:lnTo>
                    <a:pt x="11" y="103"/>
                  </a:lnTo>
                  <a:lnTo>
                    <a:pt x="9" y="101"/>
                  </a:lnTo>
                  <a:lnTo>
                    <a:pt x="8" y="98"/>
                  </a:lnTo>
                  <a:lnTo>
                    <a:pt x="6" y="96"/>
                  </a:lnTo>
                  <a:lnTo>
                    <a:pt x="0" y="16"/>
                  </a:lnTo>
                  <a:lnTo>
                    <a:pt x="55"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3" name="Freeform 367">
              <a:extLst>
                <a:ext uri="{FF2B5EF4-FFF2-40B4-BE49-F238E27FC236}">
                  <a16:creationId xmlns:a16="http://schemas.microsoft.com/office/drawing/2014/main" id="{94618A01-908F-47F7-8401-AE1657F36BBD}"/>
                </a:ext>
              </a:extLst>
            </p:cNvPr>
            <p:cNvSpPr>
              <a:spLocks/>
            </p:cNvSpPr>
            <p:nvPr/>
          </p:nvSpPr>
          <p:spPr bwMode="auto">
            <a:xfrm>
              <a:off x="2280" y="1843"/>
              <a:ext cx="40" cy="122"/>
            </a:xfrm>
            <a:custGeom>
              <a:avLst/>
              <a:gdLst>
                <a:gd name="T0" fmla="*/ 18 w 40"/>
                <a:gd name="T1" fmla="*/ 0 h 122"/>
                <a:gd name="T2" fmla="*/ 40 w 40"/>
                <a:gd name="T3" fmla="*/ 122 h 122"/>
                <a:gd name="T4" fmla="*/ 0 w 40"/>
                <a:gd name="T5" fmla="*/ 5 h 122"/>
                <a:gd name="T6" fmla="*/ 18 w 40"/>
                <a:gd name="T7" fmla="*/ 0 h 122"/>
              </a:gdLst>
              <a:ahLst/>
              <a:cxnLst>
                <a:cxn ang="0">
                  <a:pos x="T0" y="T1"/>
                </a:cxn>
                <a:cxn ang="0">
                  <a:pos x="T2" y="T3"/>
                </a:cxn>
                <a:cxn ang="0">
                  <a:pos x="T4" y="T5"/>
                </a:cxn>
                <a:cxn ang="0">
                  <a:pos x="T6" y="T7"/>
                </a:cxn>
              </a:cxnLst>
              <a:rect l="0" t="0" r="r" b="b"/>
              <a:pathLst>
                <a:path w="40" h="122">
                  <a:moveTo>
                    <a:pt x="18" y="0"/>
                  </a:moveTo>
                  <a:lnTo>
                    <a:pt x="40" y="122"/>
                  </a:lnTo>
                  <a:lnTo>
                    <a:pt x="0" y="5"/>
                  </a:lnTo>
                  <a:lnTo>
                    <a:pt x="18"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4" name="Freeform 368">
              <a:extLst>
                <a:ext uri="{FF2B5EF4-FFF2-40B4-BE49-F238E27FC236}">
                  <a16:creationId xmlns:a16="http://schemas.microsoft.com/office/drawing/2014/main" id="{48DEB1F5-0CD9-411F-A521-AF9B77C24ED5}"/>
                </a:ext>
              </a:extLst>
            </p:cNvPr>
            <p:cNvSpPr>
              <a:spLocks/>
            </p:cNvSpPr>
            <p:nvPr/>
          </p:nvSpPr>
          <p:spPr bwMode="auto">
            <a:xfrm>
              <a:off x="2345" y="1614"/>
              <a:ext cx="86" cy="55"/>
            </a:xfrm>
            <a:custGeom>
              <a:avLst/>
              <a:gdLst>
                <a:gd name="T0" fmla="*/ 59 w 86"/>
                <a:gd name="T1" fmla="*/ 0 h 55"/>
                <a:gd name="T2" fmla="*/ 65 w 86"/>
                <a:gd name="T3" fmla="*/ 0 h 55"/>
                <a:gd name="T4" fmla="*/ 71 w 86"/>
                <a:gd name="T5" fmla="*/ 3 h 55"/>
                <a:gd name="T6" fmla="*/ 76 w 86"/>
                <a:gd name="T7" fmla="*/ 7 h 55"/>
                <a:gd name="T8" fmla="*/ 80 w 86"/>
                <a:gd name="T9" fmla="*/ 12 h 55"/>
                <a:gd name="T10" fmla="*/ 82 w 86"/>
                <a:gd name="T11" fmla="*/ 17 h 55"/>
                <a:gd name="T12" fmla="*/ 86 w 86"/>
                <a:gd name="T13" fmla="*/ 33 h 55"/>
                <a:gd name="T14" fmla="*/ 4 w 86"/>
                <a:gd name="T15" fmla="*/ 55 h 55"/>
                <a:gd name="T16" fmla="*/ 0 w 86"/>
                <a:gd name="T17" fmla="*/ 39 h 55"/>
                <a:gd name="T18" fmla="*/ 0 w 86"/>
                <a:gd name="T19" fmla="*/ 33 h 55"/>
                <a:gd name="T20" fmla="*/ 0 w 86"/>
                <a:gd name="T21" fmla="*/ 28 h 55"/>
                <a:gd name="T22" fmla="*/ 3 w 86"/>
                <a:gd name="T23" fmla="*/ 21 h 55"/>
                <a:gd name="T24" fmla="*/ 7 w 86"/>
                <a:gd name="T25" fmla="*/ 17 h 55"/>
                <a:gd name="T26" fmla="*/ 12 w 86"/>
                <a:gd name="T27" fmla="*/ 13 h 55"/>
                <a:gd name="T28" fmla="*/ 17 w 86"/>
                <a:gd name="T29" fmla="*/ 11 h 55"/>
                <a:gd name="T30" fmla="*/ 54 w 86"/>
                <a:gd name="T31" fmla="*/ 1 h 55"/>
                <a:gd name="T32" fmla="*/ 59 w 86"/>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55">
                  <a:moveTo>
                    <a:pt x="59" y="0"/>
                  </a:moveTo>
                  <a:lnTo>
                    <a:pt x="65" y="0"/>
                  </a:lnTo>
                  <a:lnTo>
                    <a:pt x="71" y="3"/>
                  </a:lnTo>
                  <a:lnTo>
                    <a:pt x="76" y="7"/>
                  </a:lnTo>
                  <a:lnTo>
                    <a:pt x="80" y="12"/>
                  </a:lnTo>
                  <a:lnTo>
                    <a:pt x="82" y="17"/>
                  </a:lnTo>
                  <a:lnTo>
                    <a:pt x="86" y="33"/>
                  </a:lnTo>
                  <a:lnTo>
                    <a:pt x="4" y="55"/>
                  </a:lnTo>
                  <a:lnTo>
                    <a:pt x="0" y="39"/>
                  </a:lnTo>
                  <a:lnTo>
                    <a:pt x="0" y="33"/>
                  </a:lnTo>
                  <a:lnTo>
                    <a:pt x="0" y="28"/>
                  </a:lnTo>
                  <a:lnTo>
                    <a:pt x="3" y="21"/>
                  </a:lnTo>
                  <a:lnTo>
                    <a:pt x="7" y="17"/>
                  </a:lnTo>
                  <a:lnTo>
                    <a:pt x="12" y="13"/>
                  </a:lnTo>
                  <a:lnTo>
                    <a:pt x="17" y="11"/>
                  </a:lnTo>
                  <a:lnTo>
                    <a:pt x="54" y="1"/>
                  </a:lnTo>
                  <a:lnTo>
                    <a:pt x="59"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5" name="Freeform 369">
              <a:extLst>
                <a:ext uri="{FF2B5EF4-FFF2-40B4-BE49-F238E27FC236}">
                  <a16:creationId xmlns:a16="http://schemas.microsoft.com/office/drawing/2014/main" id="{11D8D642-22FD-4174-A9DB-C855C9254F72}"/>
                </a:ext>
              </a:extLst>
            </p:cNvPr>
            <p:cNvSpPr>
              <a:spLocks/>
            </p:cNvSpPr>
            <p:nvPr/>
          </p:nvSpPr>
          <p:spPr bwMode="auto">
            <a:xfrm>
              <a:off x="2363" y="1651"/>
              <a:ext cx="89" cy="104"/>
            </a:xfrm>
            <a:custGeom>
              <a:avLst/>
              <a:gdLst>
                <a:gd name="T0" fmla="*/ 55 w 89"/>
                <a:gd name="T1" fmla="*/ 0 h 104"/>
                <a:gd name="T2" fmla="*/ 89 w 89"/>
                <a:gd name="T3" fmla="*/ 73 h 104"/>
                <a:gd name="T4" fmla="*/ 89 w 89"/>
                <a:gd name="T5" fmla="*/ 76 h 104"/>
                <a:gd name="T6" fmla="*/ 89 w 89"/>
                <a:gd name="T7" fmla="*/ 78 h 104"/>
                <a:gd name="T8" fmla="*/ 89 w 89"/>
                <a:gd name="T9" fmla="*/ 82 h 104"/>
                <a:gd name="T10" fmla="*/ 87 w 89"/>
                <a:gd name="T11" fmla="*/ 85 h 104"/>
                <a:gd name="T12" fmla="*/ 84 w 89"/>
                <a:gd name="T13" fmla="*/ 86 h 104"/>
                <a:gd name="T14" fmla="*/ 82 w 89"/>
                <a:gd name="T15" fmla="*/ 87 h 104"/>
                <a:gd name="T16" fmla="*/ 21 w 89"/>
                <a:gd name="T17" fmla="*/ 104 h 104"/>
                <a:gd name="T18" fmla="*/ 17 w 89"/>
                <a:gd name="T19" fmla="*/ 104 h 104"/>
                <a:gd name="T20" fmla="*/ 15 w 89"/>
                <a:gd name="T21" fmla="*/ 103 h 104"/>
                <a:gd name="T22" fmla="*/ 12 w 89"/>
                <a:gd name="T23" fmla="*/ 102 h 104"/>
                <a:gd name="T24" fmla="*/ 10 w 89"/>
                <a:gd name="T25" fmla="*/ 101 h 104"/>
                <a:gd name="T26" fmla="*/ 8 w 89"/>
                <a:gd name="T27" fmla="*/ 98 h 104"/>
                <a:gd name="T28" fmla="*/ 7 w 89"/>
                <a:gd name="T29" fmla="*/ 94 h 104"/>
                <a:gd name="T30" fmla="*/ 0 w 89"/>
                <a:gd name="T31" fmla="*/ 14 h 104"/>
                <a:gd name="T32" fmla="*/ 55 w 89"/>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04">
                  <a:moveTo>
                    <a:pt x="55" y="0"/>
                  </a:moveTo>
                  <a:lnTo>
                    <a:pt x="89" y="73"/>
                  </a:lnTo>
                  <a:lnTo>
                    <a:pt x="89" y="76"/>
                  </a:lnTo>
                  <a:lnTo>
                    <a:pt x="89" y="78"/>
                  </a:lnTo>
                  <a:lnTo>
                    <a:pt x="89" y="82"/>
                  </a:lnTo>
                  <a:lnTo>
                    <a:pt x="87" y="85"/>
                  </a:lnTo>
                  <a:lnTo>
                    <a:pt x="84" y="86"/>
                  </a:lnTo>
                  <a:lnTo>
                    <a:pt x="82" y="87"/>
                  </a:lnTo>
                  <a:lnTo>
                    <a:pt x="21" y="104"/>
                  </a:lnTo>
                  <a:lnTo>
                    <a:pt x="17" y="104"/>
                  </a:lnTo>
                  <a:lnTo>
                    <a:pt x="15" y="103"/>
                  </a:lnTo>
                  <a:lnTo>
                    <a:pt x="12" y="102"/>
                  </a:lnTo>
                  <a:lnTo>
                    <a:pt x="10" y="101"/>
                  </a:lnTo>
                  <a:lnTo>
                    <a:pt x="8" y="98"/>
                  </a:lnTo>
                  <a:lnTo>
                    <a:pt x="7" y="94"/>
                  </a:lnTo>
                  <a:lnTo>
                    <a:pt x="0" y="14"/>
                  </a:lnTo>
                  <a:lnTo>
                    <a:pt x="55"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6" name="Freeform 370">
              <a:extLst>
                <a:ext uri="{FF2B5EF4-FFF2-40B4-BE49-F238E27FC236}">
                  <a16:creationId xmlns:a16="http://schemas.microsoft.com/office/drawing/2014/main" id="{99E77F1B-3E68-4BFA-8455-A8A6D540DCC2}"/>
                </a:ext>
              </a:extLst>
            </p:cNvPr>
            <p:cNvSpPr>
              <a:spLocks/>
            </p:cNvSpPr>
            <p:nvPr/>
          </p:nvSpPr>
          <p:spPr bwMode="auto">
            <a:xfrm>
              <a:off x="2405" y="1744"/>
              <a:ext cx="41" cy="123"/>
            </a:xfrm>
            <a:custGeom>
              <a:avLst/>
              <a:gdLst>
                <a:gd name="T0" fmla="*/ 19 w 41"/>
                <a:gd name="T1" fmla="*/ 0 h 123"/>
                <a:gd name="T2" fmla="*/ 41 w 41"/>
                <a:gd name="T3" fmla="*/ 123 h 123"/>
                <a:gd name="T4" fmla="*/ 0 w 41"/>
                <a:gd name="T5" fmla="*/ 5 h 123"/>
                <a:gd name="T6" fmla="*/ 19 w 41"/>
                <a:gd name="T7" fmla="*/ 0 h 123"/>
              </a:gdLst>
              <a:ahLst/>
              <a:cxnLst>
                <a:cxn ang="0">
                  <a:pos x="T0" y="T1"/>
                </a:cxn>
                <a:cxn ang="0">
                  <a:pos x="T2" y="T3"/>
                </a:cxn>
                <a:cxn ang="0">
                  <a:pos x="T4" y="T5"/>
                </a:cxn>
                <a:cxn ang="0">
                  <a:pos x="T6" y="T7"/>
                </a:cxn>
              </a:cxnLst>
              <a:rect l="0" t="0" r="r" b="b"/>
              <a:pathLst>
                <a:path w="41" h="123">
                  <a:moveTo>
                    <a:pt x="19" y="0"/>
                  </a:moveTo>
                  <a:lnTo>
                    <a:pt x="41" y="123"/>
                  </a:lnTo>
                  <a:lnTo>
                    <a:pt x="0" y="5"/>
                  </a:lnTo>
                  <a:lnTo>
                    <a:pt x="1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7" name="Freeform 371">
              <a:extLst>
                <a:ext uri="{FF2B5EF4-FFF2-40B4-BE49-F238E27FC236}">
                  <a16:creationId xmlns:a16="http://schemas.microsoft.com/office/drawing/2014/main" id="{C8BFD922-EF07-47F6-A468-2E3F19539B8D}"/>
                </a:ext>
              </a:extLst>
            </p:cNvPr>
            <p:cNvSpPr>
              <a:spLocks/>
            </p:cNvSpPr>
            <p:nvPr/>
          </p:nvSpPr>
          <p:spPr bwMode="auto">
            <a:xfrm>
              <a:off x="4646" y="3101"/>
              <a:ext cx="455" cy="453"/>
            </a:xfrm>
            <a:custGeom>
              <a:avLst/>
              <a:gdLst>
                <a:gd name="T0" fmla="*/ 93 w 455"/>
                <a:gd name="T1" fmla="*/ 0 h 453"/>
                <a:gd name="T2" fmla="*/ 455 w 455"/>
                <a:gd name="T3" fmla="*/ 97 h 453"/>
                <a:gd name="T4" fmla="*/ 363 w 455"/>
                <a:gd name="T5" fmla="*/ 437 h 453"/>
                <a:gd name="T6" fmla="*/ 360 w 455"/>
                <a:gd name="T7" fmla="*/ 443 h 453"/>
                <a:gd name="T8" fmla="*/ 358 w 455"/>
                <a:gd name="T9" fmla="*/ 447 h 453"/>
                <a:gd name="T10" fmla="*/ 353 w 455"/>
                <a:gd name="T11" fmla="*/ 451 h 453"/>
                <a:gd name="T12" fmla="*/ 347 w 455"/>
                <a:gd name="T13" fmla="*/ 453 h 453"/>
                <a:gd name="T14" fmla="*/ 342 w 455"/>
                <a:gd name="T15" fmla="*/ 453 h 453"/>
                <a:gd name="T16" fmla="*/ 337 w 455"/>
                <a:gd name="T17" fmla="*/ 453 h 453"/>
                <a:gd name="T18" fmla="*/ 16 w 455"/>
                <a:gd name="T19" fmla="*/ 367 h 453"/>
                <a:gd name="T20" fmla="*/ 12 w 455"/>
                <a:gd name="T21" fmla="*/ 365 h 453"/>
                <a:gd name="T22" fmla="*/ 7 w 455"/>
                <a:gd name="T23" fmla="*/ 362 h 453"/>
                <a:gd name="T24" fmla="*/ 4 w 455"/>
                <a:gd name="T25" fmla="*/ 358 h 453"/>
                <a:gd name="T26" fmla="*/ 2 w 455"/>
                <a:gd name="T27" fmla="*/ 352 h 453"/>
                <a:gd name="T28" fmla="*/ 0 w 455"/>
                <a:gd name="T29" fmla="*/ 346 h 453"/>
                <a:gd name="T30" fmla="*/ 2 w 455"/>
                <a:gd name="T31" fmla="*/ 341 h 453"/>
                <a:gd name="T32" fmla="*/ 93 w 455"/>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5" h="453">
                  <a:moveTo>
                    <a:pt x="93" y="0"/>
                  </a:moveTo>
                  <a:lnTo>
                    <a:pt x="455" y="97"/>
                  </a:lnTo>
                  <a:lnTo>
                    <a:pt x="363" y="437"/>
                  </a:lnTo>
                  <a:lnTo>
                    <a:pt x="360" y="443"/>
                  </a:lnTo>
                  <a:lnTo>
                    <a:pt x="358" y="447"/>
                  </a:lnTo>
                  <a:lnTo>
                    <a:pt x="353" y="451"/>
                  </a:lnTo>
                  <a:lnTo>
                    <a:pt x="347" y="453"/>
                  </a:lnTo>
                  <a:lnTo>
                    <a:pt x="342" y="453"/>
                  </a:lnTo>
                  <a:lnTo>
                    <a:pt x="337" y="453"/>
                  </a:lnTo>
                  <a:lnTo>
                    <a:pt x="16" y="367"/>
                  </a:lnTo>
                  <a:lnTo>
                    <a:pt x="12" y="365"/>
                  </a:lnTo>
                  <a:lnTo>
                    <a:pt x="7" y="362"/>
                  </a:lnTo>
                  <a:lnTo>
                    <a:pt x="4" y="358"/>
                  </a:lnTo>
                  <a:lnTo>
                    <a:pt x="2" y="352"/>
                  </a:lnTo>
                  <a:lnTo>
                    <a:pt x="0" y="346"/>
                  </a:lnTo>
                  <a:lnTo>
                    <a:pt x="2" y="341"/>
                  </a:lnTo>
                  <a:lnTo>
                    <a:pt x="93" y="0"/>
                  </a:lnTo>
                  <a:close/>
                </a:path>
              </a:pathLst>
            </a:custGeom>
            <a:solidFill>
              <a:srgbClr val="EB3527"/>
            </a:solidFill>
            <a:ln w="0">
              <a:solidFill>
                <a:srgbClr val="EB3527"/>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8" name="Freeform 372">
              <a:extLst>
                <a:ext uri="{FF2B5EF4-FFF2-40B4-BE49-F238E27FC236}">
                  <a16:creationId xmlns:a16="http://schemas.microsoft.com/office/drawing/2014/main" id="{50D905FD-E491-45ED-BAF1-83AEEC86C80F}"/>
                </a:ext>
              </a:extLst>
            </p:cNvPr>
            <p:cNvSpPr>
              <a:spLocks/>
            </p:cNvSpPr>
            <p:nvPr/>
          </p:nvSpPr>
          <p:spPr bwMode="auto">
            <a:xfrm>
              <a:off x="4690" y="3286"/>
              <a:ext cx="316" cy="260"/>
            </a:xfrm>
            <a:custGeom>
              <a:avLst/>
              <a:gdLst>
                <a:gd name="T0" fmla="*/ 49 w 316"/>
                <a:gd name="T1" fmla="*/ 0 h 260"/>
                <a:gd name="T2" fmla="*/ 316 w 316"/>
                <a:gd name="T3" fmla="*/ 72 h 260"/>
                <a:gd name="T4" fmla="*/ 267 w 316"/>
                <a:gd name="T5" fmla="*/ 260 h 260"/>
                <a:gd name="T6" fmla="*/ 0 w 316"/>
                <a:gd name="T7" fmla="*/ 190 h 260"/>
                <a:gd name="T8" fmla="*/ 49 w 316"/>
                <a:gd name="T9" fmla="*/ 0 h 260"/>
              </a:gdLst>
              <a:ahLst/>
              <a:cxnLst>
                <a:cxn ang="0">
                  <a:pos x="T0" y="T1"/>
                </a:cxn>
                <a:cxn ang="0">
                  <a:pos x="T2" y="T3"/>
                </a:cxn>
                <a:cxn ang="0">
                  <a:pos x="T4" y="T5"/>
                </a:cxn>
                <a:cxn ang="0">
                  <a:pos x="T6" y="T7"/>
                </a:cxn>
                <a:cxn ang="0">
                  <a:pos x="T8" y="T9"/>
                </a:cxn>
              </a:cxnLst>
              <a:rect l="0" t="0" r="r" b="b"/>
              <a:pathLst>
                <a:path w="316" h="260">
                  <a:moveTo>
                    <a:pt x="49" y="0"/>
                  </a:moveTo>
                  <a:lnTo>
                    <a:pt x="316" y="72"/>
                  </a:lnTo>
                  <a:lnTo>
                    <a:pt x="267" y="260"/>
                  </a:lnTo>
                  <a:lnTo>
                    <a:pt x="0" y="190"/>
                  </a:lnTo>
                  <a:lnTo>
                    <a:pt x="49" y="0"/>
                  </a:lnTo>
                  <a:close/>
                </a:path>
              </a:pathLst>
            </a:custGeom>
            <a:solidFill>
              <a:srgbClr val="EAB56D"/>
            </a:solidFill>
            <a:ln w="0">
              <a:solidFill>
                <a:srgbClr val="EAB56D"/>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49" name="Freeform 373">
              <a:extLst>
                <a:ext uri="{FF2B5EF4-FFF2-40B4-BE49-F238E27FC236}">
                  <a16:creationId xmlns:a16="http://schemas.microsoft.com/office/drawing/2014/main" id="{8B522CFD-BBA9-4E68-A4A1-2377CCE22A5B}"/>
                </a:ext>
              </a:extLst>
            </p:cNvPr>
            <p:cNvSpPr>
              <a:spLocks noEditPoints="1"/>
            </p:cNvSpPr>
            <p:nvPr/>
          </p:nvSpPr>
          <p:spPr bwMode="auto">
            <a:xfrm>
              <a:off x="4752" y="3114"/>
              <a:ext cx="302" cy="195"/>
            </a:xfrm>
            <a:custGeom>
              <a:avLst/>
              <a:gdLst>
                <a:gd name="T0" fmla="*/ 228 w 302"/>
                <a:gd name="T1" fmla="*/ 71 h 195"/>
                <a:gd name="T2" fmla="*/ 205 w 302"/>
                <a:gd name="T3" fmla="*/ 160 h 195"/>
                <a:gd name="T4" fmla="*/ 250 w 302"/>
                <a:gd name="T5" fmla="*/ 173 h 195"/>
                <a:gd name="T6" fmla="*/ 274 w 302"/>
                <a:gd name="T7" fmla="*/ 84 h 195"/>
                <a:gd name="T8" fmla="*/ 228 w 302"/>
                <a:gd name="T9" fmla="*/ 71 h 195"/>
                <a:gd name="T10" fmla="*/ 34 w 302"/>
                <a:gd name="T11" fmla="*/ 0 h 195"/>
                <a:gd name="T12" fmla="*/ 302 w 302"/>
                <a:gd name="T13" fmla="*/ 71 h 195"/>
                <a:gd name="T14" fmla="*/ 267 w 302"/>
                <a:gd name="T15" fmla="*/ 195 h 195"/>
                <a:gd name="T16" fmla="*/ 0 w 302"/>
                <a:gd name="T17" fmla="*/ 125 h 195"/>
                <a:gd name="T18" fmla="*/ 34 w 30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195">
                  <a:moveTo>
                    <a:pt x="228" y="71"/>
                  </a:moveTo>
                  <a:lnTo>
                    <a:pt x="205" y="160"/>
                  </a:lnTo>
                  <a:lnTo>
                    <a:pt x="250" y="173"/>
                  </a:lnTo>
                  <a:lnTo>
                    <a:pt x="274" y="84"/>
                  </a:lnTo>
                  <a:lnTo>
                    <a:pt x="228" y="71"/>
                  </a:lnTo>
                  <a:close/>
                  <a:moveTo>
                    <a:pt x="34" y="0"/>
                  </a:moveTo>
                  <a:lnTo>
                    <a:pt x="302" y="71"/>
                  </a:lnTo>
                  <a:lnTo>
                    <a:pt x="267" y="195"/>
                  </a:lnTo>
                  <a:lnTo>
                    <a:pt x="0" y="125"/>
                  </a:lnTo>
                  <a:lnTo>
                    <a:pt x="34"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0" name="Freeform 374">
              <a:extLst>
                <a:ext uri="{FF2B5EF4-FFF2-40B4-BE49-F238E27FC236}">
                  <a16:creationId xmlns:a16="http://schemas.microsoft.com/office/drawing/2014/main" id="{03ED96BE-B4E6-41BA-8AE1-558BCDE1C46F}"/>
                </a:ext>
              </a:extLst>
            </p:cNvPr>
            <p:cNvSpPr>
              <a:spLocks/>
            </p:cNvSpPr>
            <p:nvPr/>
          </p:nvSpPr>
          <p:spPr bwMode="auto">
            <a:xfrm>
              <a:off x="4762" y="3346"/>
              <a:ext cx="193" cy="59"/>
            </a:xfrm>
            <a:custGeom>
              <a:avLst/>
              <a:gdLst>
                <a:gd name="T0" fmla="*/ 2 w 193"/>
                <a:gd name="T1" fmla="*/ 0 h 59"/>
                <a:gd name="T2" fmla="*/ 193 w 193"/>
                <a:gd name="T3" fmla="*/ 51 h 59"/>
                <a:gd name="T4" fmla="*/ 192 w 193"/>
                <a:gd name="T5" fmla="*/ 59 h 59"/>
                <a:gd name="T6" fmla="*/ 0 w 193"/>
                <a:gd name="T7" fmla="*/ 8 h 59"/>
                <a:gd name="T8" fmla="*/ 2 w 193"/>
                <a:gd name="T9" fmla="*/ 0 h 59"/>
              </a:gdLst>
              <a:ahLst/>
              <a:cxnLst>
                <a:cxn ang="0">
                  <a:pos x="T0" y="T1"/>
                </a:cxn>
                <a:cxn ang="0">
                  <a:pos x="T2" y="T3"/>
                </a:cxn>
                <a:cxn ang="0">
                  <a:pos x="T4" y="T5"/>
                </a:cxn>
                <a:cxn ang="0">
                  <a:pos x="T6" y="T7"/>
                </a:cxn>
                <a:cxn ang="0">
                  <a:pos x="T8" y="T9"/>
                </a:cxn>
              </a:cxnLst>
              <a:rect l="0" t="0" r="r" b="b"/>
              <a:pathLst>
                <a:path w="193" h="59">
                  <a:moveTo>
                    <a:pt x="2" y="0"/>
                  </a:moveTo>
                  <a:lnTo>
                    <a:pt x="193" y="51"/>
                  </a:lnTo>
                  <a:lnTo>
                    <a:pt x="192" y="59"/>
                  </a:lnTo>
                  <a:lnTo>
                    <a:pt x="0" y="8"/>
                  </a:lnTo>
                  <a:lnTo>
                    <a:pt x="2"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1" name="Freeform 375">
              <a:extLst>
                <a:ext uri="{FF2B5EF4-FFF2-40B4-BE49-F238E27FC236}">
                  <a16:creationId xmlns:a16="http://schemas.microsoft.com/office/drawing/2014/main" id="{5EC6AFE6-F154-4420-83F5-E4B42EA4E038}"/>
                </a:ext>
              </a:extLst>
            </p:cNvPr>
            <p:cNvSpPr>
              <a:spLocks/>
            </p:cNvSpPr>
            <p:nvPr/>
          </p:nvSpPr>
          <p:spPr bwMode="auto">
            <a:xfrm>
              <a:off x="4751" y="3387"/>
              <a:ext cx="194" cy="60"/>
            </a:xfrm>
            <a:custGeom>
              <a:avLst/>
              <a:gdLst>
                <a:gd name="T0" fmla="*/ 3 w 194"/>
                <a:gd name="T1" fmla="*/ 0 h 60"/>
                <a:gd name="T2" fmla="*/ 194 w 194"/>
                <a:gd name="T3" fmla="*/ 51 h 60"/>
                <a:gd name="T4" fmla="*/ 191 w 194"/>
                <a:gd name="T5" fmla="*/ 60 h 60"/>
                <a:gd name="T6" fmla="*/ 0 w 194"/>
                <a:gd name="T7" fmla="*/ 7 h 60"/>
                <a:gd name="T8" fmla="*/ 3 w 194"/>
                <a:gd name="T9" fmla="*/ 0 h 60"/>
              </a:gdLst>
              <a:ahLst/>
              <a:cxnLst>
                <a:cxn ang="0">
                  <a:pos x="T0" y="T1"/>
                </a:cxn>
                <a:cxn ang="0">
                  <a:pos x="T2" y="T3"/>
                </a:cxn>
                <a:cxn ang="0">
                  <a:pos x="T4" y="T5"/>
                </a:cxn>
                <a:cxn ang="0">
                  <a:pos x="T6" y="T7"/>
                </a:cxn>
                <a:cxn ang="0">
                  <a:pos x="T8" y="T9"/>
                </a:cxn>
              </a:cxnLst>
              <a:rect l="0" t="0" r="r" b="b"/>
              <a:pathLst>
                <a:path w="194" h="60">
                  <a:moveTo>
                    <a:pt x="3" y="0"/>
                  </a:moveTo>
                  <a:lnTo>
                    <a:pt x="194" y="51"/>
                  </a:lnTo>
                  <a:lnTo>
                    <a:pt x="191" y="60"/>
                  </a:lnTo>
                  <a:lnTo>
                    <a:pt x="0" y="7"/>
                  </a:lnTo>
                  <a:lnTo>
                    <a:pt x="3"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2" name="Freeform 376">
              <a:extLst>
                <a:ext uri="{FF2B5EF4-FFF2-40B4-BE49-F238E27FC236}">
                  <a16:creationId xmlns:a16="http://schemas.microsoft.com/office/drawing/2014/main" id="{BE2F29E4-7F01-4935-9EB0-CADD83601897}"/>
                </a:ext>
              </a:extLst>
            </p:cNvPr>
            <p:cNvSpPr>
              <a:spLocks/>
            </p:cNvSpPr>
            <p:nvPr/>
          </p:nvSpPr>
          <p:spPr bwMode="auto">
            <a:xfrm>
              <a:off x="4739" y="3427"/>
              <a:ext cx="195" cy="60"/>
            </a:xfrm>
            <a:custGeom>
              <a:avLst/>
              <a:gdLst>
                <a:gd name="T0" fmla="*/ 3 w 195"/>
                <a:gd name="T1" fmla="*/ 0 h 60"/>
                <a:gd name="T2" fmla="*/ 195 w 195"/>
                <a:gd name="T3" fmla="*/ 53 h 60"/>
                <a:gd name="T4" fmla="*/ 193 w 195"/>
                <a:gd name="T5" fmla="*/ 60 h 60"/>
                <a:gd name="T6" fmla="*/ 0 w 195"/>
                <a:gd name="T7" fmla="*/ 9 h 60"/>
                <a:gd name="T8" fmla="*/ 3 w 195"/>
                <a:gd name="T9" fmla="*/ 0 h 60"/>
              </a:gdLst>
              <a:ahLst/>
              <a:cxnLst>
                <a:cxn ang="0">
                  <a:pos x="T0" y="T1"/>
                </a:cxn>
                <a:cxn ang="0">
                  <a:pos x="T2" y="T3"/>
                </a:cxn>
                <a:cxn ang="0">
                  <a:pos x="T4" y="T5"/>
                </a:cxn>
                <a:cxn ang="0">
                  <a:pos x="T6" y="T7"/>
                </a:cxn>
                <a:cxn ang="0">
                  <a:pos x="T8" y="T9"/>
                </a:cxn>
              </a:cxnLst>
              <a:rect l="0" t="0" r="r" b="b"/>
              <a:pathLst>
                <a:path w="195" h="60">
                  <a:moveTo>
                    <a:pt x="3" y="0"/>
                  </a:moveTo>
                  <a:lnTo>
                    <a:pt x="195" y="53"/>
                  </a:lnTo>
                  <a:lnTo>
                    <a:pt x="193" y="60"/>
                  </a:lnTo>
                  <a:lnTo>
                    <a:pt x="0" y="9"/>
                  </a:lnTo>
                  <a:lnTo>
                    <a:pt x="3"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3" name="Freeform 377">
              <a:extLst>
                <a:ext uri="{FF2B5EF4-FFF2-40B4-BE49-F238E27FC236}">
                  <a16:creationId xmlns:a16="http://schemas.microsoft.com/office/drawing/2014/main" id="{7DC344FB-0529-4E30-BEB0-098BA950C441}"/>
                </a:ext>
              </a:extLst>
            </p:cNvPr>
            <p:cNvSpPr>
              <a:spLocks noEditPoints="1"/>
            </p:cNvSpPr>
            <p:nvPr/>
          </p:nvSpPr>
          <p:spPr bwMode="auto">
            <a:xfrm>
              <a:off x="4862" y="3152"/>
              <a:ext cx="846" cy="884"/>
            </a:xfrm>
            <a:custGeom>
              <a:avLst/>
              <a:gdLst>
                <a:gd name="T0" fmla="*/ 622 w 846"/>
                <a:gd name="T1" fmla="*/ 241 h 884"/>
                <a:gd name="T2" fmla="*/ 277 w 846"/>
                <a:gd name="T3" fmla="*/ 699 h 884"/>
                <a:gd name="T4" fmla="*/ 714 w 846"/>
                <a:gd name="T5" fmla="*/ 582 h 884"/>
                <a:gd name="T6" fmla="*/ 622 w 846"/>
                <a:gd name="T7" fmla="*/ 241 h 884"/>
                <a:gd name="T8" fmla="*/ 669 w 846"/>
                <a:gd name="T9" fmla="*/ 0 h 884"/>
                <a:gd name="T10" fmla="*/ 846 w 846"/>
                <a:gd name="T11" fmla="*/ 657 h 884"/>
                <a:gd name="T12" fmla="*/ 0 w 846"/>
                <a:gd name="T13" fmla="*/ 884 h 884"/>
                <a:gd name="T14" fmla="*/ 669 w 846"/>
                <a:gd name="T15" fmla="*/ 0 h 8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6" h="884">
                  <a:moveTo>
                    <a:pt x="622" y="241"/>
                  </a:moveTo>
                  <a:lnTo>
                    <a:pt x="277" y="699"/>
                  </a:lnTo>
                  <a:lnTo>
                    <a:pt x="714" y="582"/>
                  </a:lnTo>
                  <a:lnTo>
                    <a:pt x="622" y="241"/>
                  </a:lnTo>
                  <a:close/>
                  <a:moveTo>
                    <a:pt x="669" y="0"/>
                  </a:moveTo>
                  <a:lnTo>
                    <a:pt x="846" y="657"/>
                  </a:lnTo>
                  <a:lnTo>
                    <a:pt x="0" y="884"/>
                  </a:lnTo>
                  <a:lnTo>
                    <a:pt x="669" y="0"/>
                  </a:lnTo>
                  <a:close/>
                </a:path>
              </a:pathLst>
            </a:custGeom>
            <a:solidFill>
              <a:srgbClr val="FFFFFF"/>
            </a:solidFill>
            <a:ln w="0">
              <a:solidFill>
                <a:srgbClr val="FFFFFF"/>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4" name="Freeform 378">
              <a:extLst>
                <a:ext uri="{FF2B5EF4-FFF2-40B4-BE49-F238E27FC236}">
                  <a16:creationId xmlns:a16="http://schemas.microsoft.com/office/drawing/2014/main" id="{C93CD6BF-7B41-4DCA-9B56-23B0FD318CBF}"/>
                </a:ext>
              </a:extLst>
            </p:cNvPr>
            <p:cNvSpPr>
              <a:spLocks/>
            </p:cNvSpPr>
            <p:nvPr/>
          </p:nvSpPr>
          <p:spPr bwMode="auto">
            <a:xfrm>
              <a:off x="4970" y="3952"/>
              <a:ext cx="23" cy="53"/>
            </a:xfrm>
            <a:custGeom>
              <a:avLst/>
              <a:gdLst>
                <a:gd name="T0" fmla="*/ 9 w 23"/>
                <a:gd name="T1" fmla="*/ 0 h 53"/>
                <a:gd name="T2" fmla="*/ 23 w 23"/>
                <a:gd name="T3" fmla="*/ 50 h 53"/>
                <a:gd name="T4" fmla="*/ 13 w 23"/>
                <a:gd name="T5" fmla="*/ 53 h 53"/>
                <a:gd name="T6" fmla="*/ 0 w 23"/>
                <a:gd name="T7" fmla="*/ 3 h 53"/>
                <a:gd name="T8" fmla="*/ 9 w 23"/>
                <a:gd name="T9" fmla="*/ 0 h 53"/>
              </a:gdLst>
              <a:ahLst/>
              <a:cxnLst>
                <a:cxn ang="0">
                  <a:pos x="T0" y="T1"/>
                </a:cxn>
                <a:cxn ang="0">
                  <a:pos x="T2" y="T3"/>
                </a:cxn>
                <a:cxn ang="0">
                  <a:pos x="T4" y="T5"/>
                </a:cxn>
                <a:cxn ang="0">
                  <a:pos x="T6" y="T7"/>
                </a:cxn>
                <a:cxn ang="0">
                  <a:pos x="T8" y="T9"/>
                </a:cxn>
              </a:cxnLst>
              <a:rect l="0" t="0" r="r" b="b"/>
              <a:pathLst>
                <a:path w="23" h="53">
                  <a:moveTo>
                    <a:pt x="9" y="0"/>
                  </a:moveTo>
                  <a:lnTo>
                    <a:pt x="23" y="50"/>
                  </a:lnTo>
                  <a:lnTo>
                    <a:pt x="13" y="53"/>
                  </a:lnTo>
                  <a:lnTo>
                    <a:pt x="0" y="3"/>
                  </a:lnTo>
                  <a:lnTo>
                    <a:pt x="9"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5" name="Freeform 379">
              <a:extLst>
                <a:ext uri="{FF2B5EF4-FFF2-40B4-BE49-F238E27FC236}">
                  <a16:creationId xmlns:a16="http://schemas.microsoft.com/office/drawing/2014/main" id="{4B6AD104-708C-4C7C-A711-DBEA4BF5AE9A}"/>
                </a:ext>
              </a:extLst>
            </p:cNvPr>
            <p:cNvSpPr>
              <a:spLocks/>
            </p:cNvSpPr>
            <p:nvPr/>
          </p:nvSpPr>
          <p:spPr bwMode="auto">
            <a:xfrm>
              <a:off x="5001" y="3944"/>
              <a:ext cx="24" cy="51"/>
            </a:xfrm>
            <a:custGeom>
              <a:avLst/>
              <a:gdLst>
                <a:gd name="T0" fmla="*/ 11 w 24"/>
                <a:gd name="T1" fmla="*/ 0 h 51"/>
                <a:gd name="T2" fmla="*/ 24 w 24"/>
                <a:gd name="T3" fmla="*/ 49 h 51"/>
                <a:gd name="T4" fmla="*/ 13 w 24"/>
                <a:gd name="T5" fmla="*/ 51 h 51"/>
                <a:gd name="T6" fmla="*/ 0 w 24"/>
                <a:gd name="T7" fmla="*/ 3 h 51"/>
                <a:gd name="T8" fmla="*/ 11 w 24"/>
                <a:gd name="T9" fmla="*/ 0 h 51"/>
              </a:gdLst>
              <a:ahLst/>
              <a:cxnLst>
                <a:cxn ang="0">
                  <a:pos x="T0" y="T1"/>
                </a:cxn>
                <a:cxn ang="0">
                  <a:pos x="T2" y="T3"/>
                </a:cxn>
                <a:cxn ang="0">
                  <a:pos x="T4" y="T5"/>
                </a:cxn>
                <a:cxn ang="0">
                  <a:pos x="T6" y="T7"/>
                </a:cxn>
                <a:cxn ang="0">
                  <a:pos x="T8" y="T9"/>
                </a:cxn>
              </a:cxnLst>
              <a:rect l="0" t="0" r="r" b="b"/>
              <a:pathLst>
                <a:path w="24" h="51">
                  <a:moveTo>
                    <a:pt x="11" y="0"/>
                  </a:moveTo>
                  <a:lnTo>
                    <a:pt x="24" y="49"/>
                  </a:lnTo>
                  <a:lnTo>
                    <a:pt x="13" y="51"/>
                  </a:lnTo>
                  <a:lnTo>
                    <a:pt x="0" y="3"/>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6" name="Freeform 380">
              <a:extLst>
                <a:ext uri="{FF2B5EF4-FFF2-40B4-BE49-F238E27FC236}">
                  <a16:creationId xmlns:a16="http://schemas.microsoft.com/office/drawing/2014/main" id="{22997003-045B-4803-89A1-095ED519D8E2}"/>
                </a:ext>
              </a:extLst>
            </p:cNvPr>
            <p:cNvSpPr>
              <a:spLocks/>
            </p:cNvSpPr>
            <p:nvPr/>
          </p:nvSpPr>
          <p:spPr bwMode="auto">
            <a:xfrm>
              <a:off x="5033" y="3935"/>
              <a:ext cx="23" cy="52"/>
            </a:xfrm>
            <a:custGeom>
              <a:avLst/>
              <a:gdLst>
                <a:gd name="T0" fmla="*/ 10 w 23"/>
                <a:gd name="T1" fmla="*/ 0 h 52"/>
                <a:gd name="T2" fmla="*/ 23 w 23"/>
                <a:gd name="T3" fmla="*/ 50 h 52"/>
                <a:gd name="T4" fmla="*/ 13 w 23"/>
                <a:gd name="T5" fmla="*/ 52 h 52"/>
                <a:gd name="T6" fmla="*/ 0 w 23"/>
                <a:gd name="T7" fmla="*/ 3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7" name="Freeform 381">
              <a:extLst>
                <a:ext uri="{FF2B5EF4-FFF2-40B4-BE49-F238E27FC236}">
                  <a16:creationId xmlns:a16="http://schemas.microsoft.com/office/drawing/2014/main" id="{BF30126A-F087-4906-8756-1BCF043450AA}"/>
                </a:ext>
              </a:extLst>
            </p:cNvPr>
            <p:cNvSpPr>
              <a:spLocks/>
            </p:cNvSpPr>
            <p:nvPr/>
          </p:nvSpPr>
          <p:spPr bwMode="auto">
            <a:xfrm>
              <a:off x="5065" y="3927"/>
              <a:ext cx="24" cy="51"/>
            </a:xfrm>
            <a:custGeom>
              <a:avLst/>
              <a:gdLst>
                <a:gd name="T0" fmla="*/ 11 w 24"/>
                <a:gd name="T1" fmla="*/ 0 h 51"/>
                <a:gd name="T2" fmla="*/ 24 w 24"/>
                <a:gd name="T3" fmla="*/ 49 h 51"/>
                <a:gd name="T4" fmla="*/ 13 w 24"/>
                <a:gd name="T5" fmla="*/ 51 h 51"/>
                <a:gd name="T6" fmla="*/ 0 w 24"/>
                <a:gd name="T7" fmla="*/ 3 h 51"/>
                <a:gd name="T8" fmla="*/ 11 w 24"/>
                <a:gd name="T9" fmla="*/ 0 h 51"/>
              </a:gdLst>
              <a:ahLst/>
              <a:cxnLst>
                <a:cxn ang="0">
                  <a:pos x="T0" y="T1"/>
                </a:cxn>
                <a:cxn ang="0">
                  <a:pos x="T2" y="T3"/>
                </a:cxn>
                <a:cxn ang="0">
                  <a:pos x="T4" y="T5"/>
                </a:cxn>
                <a:cxn ang="0">
                  <a:pos x="T6" y="T7"/>
                </a:cxn>
                <a:cxn ang="0">
                  <a:pos x="T8" y="T9"/>
                </a:cxn>
              </a:cxnLst>
              <a:rect l="0" t="0" r="r" b="b"/>
              <a:pathLst>
                <a:path w="24" h="51">
                  <a:moveTo>
                    <a:pt x="11" y="0"/>
                  </a:moveTo>
                  <a:lnTo>
                    <a:pt x="24" y="49"/>
                  </a:lnTo>
                  <a:lnTo>
                    <a:pt x="13" y="51"/>
                  </a:lnTo>
                  <a:lnTo>
                    <a:pt x="0" y="3"/>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8" name="Freeform 382">
              <a:extLst>
                <a:ext uri="{FF2B5EF4-FFF2-40B4-BE49-F238E27FC236}">
                  <a16:creationId xmlns:a16="http://schemas.microsoft.com/office/drawing/2014/main" id="{228B5CBF-8770-41C1-9380-A040C6F4C12D}"/>
                </a:ext>
              </a:extLst>
            </p:cNvPr>
            <p:cNvSpPr>
              <a:spLocks/>
            </p:cNvSpPr>
            <p:nvPr/>
          </p:nvSpPr>
          <p:spPr bwMode="auto">
            <a:xfrm>
              <a:off x="5097" y="3918"/>
              <a:ext cx="23" cy="52"/>
            </a:xfrm>
            <a:custGeom>
              <a:avLst/>
              <a:gdLst>
                <a:gd name="T0" fmla="*/ 10 w 23"/>
                <a:gd name="T1" fmla="*/ 0 h 52"/>
                <a:gd name="T2" fmla="*/ 23 w 23"/>
                <a:gd name="T3" fmla="*/ 50 h 52"/>
                <a:gd name="T4" fmla="*/ 13 w 23"/>
                <a:gd name="T5" fmla="*/ 52 h 52"/>
                <a:gd name="T6" fmla="*/ 0 w 23"/>
                <a:gd name="T7" fmla="*/ 3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59" name="Freeform 383">
              <a:extLst>
                <a:ext uri="{FF2B5EF4-FFF2-40B4-BE49-F238E27FC236}">
                  <a16:creationId xmlns:a16="http://schemas.microsoft.com/office/drawing/2014/main" id="{C786BB5C-9BF2-451C-8D46-113D7CA893ED}"/>
                </a:ext>
              </a:extLst>
            </p:cNvPr>
            <p:cNvSpPr>
              <a:spLocks/>
            </p:cNvSpPr>
            <p:nvPr/>
          </p:nvSpPr>
          <p:spPr bwMode="auto">
            <a:xfrm>
              <a:off x="5128" y="3910"/>
              <a:ext cx="24" cy="51"/>
            </a:xfrm>
            <a:custGeom>
              <a:avLst/>
              <a:gdLst>
                <a:gd name="T0" fmla="*/ 11 w 24"/>
                <a:gd name="T1" fmla="*/ 0 h 51"/>
                <a:gd name="T2" fmla="*/ 24 w 24"/>
                <a:gd name="T3" fmla="*/ 49 h 51"/>
                <a:gd name="T4" fmla="*/ 13 w 24"/>
                <a:gd name="T5" fmla="*/ 51 h 51"/>
                <a:gd name="T6" fmla="*/ 0 w 24"/>
                <a:gd name="T7" fmla="*/ 3 h 51"/>
                <a:gd name="T8" fmla="*/ 11 w 24"/>
                <a:gd name="T9" fmla="*/ 0 h 51"/>
              </a:gdLst>
              <a:ahLst/>
              <a:cxnLst>
                <a:cxn ang="0">
                  <a:pos x="T0" y="T1"/>
                </a:cxn>
                <a:cxn ang="0">
                  <a:pos x="T2" y="T3"/>
                </a:cxn>
                <a:cxn ang="0">
                  <a:pos x="T4" y="T5"/>
                </a:cxn>
                <a:cxn ang="0">
                  <a:pos x="T6" y="T7"/>
                </a:cxn>
                <a:cxn ang="0">
                  <a:pos x="T8" y="T9"/>
                </a:cxn>
              </a:cxnLst>
              <a:rect l="0" t="0" r="r" b="b"/>
              <a:pathLst>
                <a:path w="24" h="51">
                  <a:moveTo>
                    <a:pt x="11" y="0"/>
                  </a:moveTo>
                  <a:lnTo>
                    <a:pt x="24" y="49"/>
                  </a:lnTo>
                  <a:lnTo>
                    <a:pt x="13" y="51"/>
                  </a:lnTo>
                  <a:lnTo>
                    <a:pt x="0" y="3"/>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0" name="Freeform 384">
              <a:extLst>
                <a:ext uri="{FF2B5EF4-FFF2-40B4-BE49-F238E27FC236}">
                  <a16:creationId xmlns:a16="http://schemas.microsoft.com/office/drawing/2014/main" id="{BD0949DF-72F3-44D0-BD2E-703C016845C3}"/>
                </a:ext>
              </a:extLst>
            </p:cNvPr>
            <p:cNvSpPr>
              <a:spLocks/>
            </p:cNvSpPr>
            <p:nvPr/>
          </p:nvSpPr>
          <p:spPr bwMode="auto">
            <a:xfrm>
              <a:off x="5161" y="3901"/>
              <a:ext cx="23" cy="52"/>
            </a:xfrm>
            <a:custGeom>
              <a:avLst/>
              <a:gdLst>
                <a:gd name="T0" fmla="*/ 10 w 23"/>
                <a:gd name="T1" fmla="*/ 0 h 52"/>
                <a:gd name="T2" fmla="*/ 23 w 23"/>
                <a:gd name="T3" fmla="*/ 50 h 52"/>
                <a:gd name="T4" fmla="*/ 13 w 23"/>
                <a:gd name="T5" fmla="*/ 52 h 52"/>
                <a:gd name="T6" fmla="*/ 0 w 23"/>
                <a:gd name="T7" fmla="*/ 3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1" name="Freeform 385">
              <a:extLst>
                <a:ext uri="{FF2B5EF4-FFF2-40B4-BE49-F238E27FC236}">
                  <a16:creationId xmlns:a16="http://schemas.microsoft.com/office/drawing/2014/main" id="{B037723A-23DC-47D7-AD42-70AD12B89676}"/>
                </a:ext>
              </a:extLst>
            </p:cNvPr>
            <p:cNvSpPr>
              <a:spLocks/>
            </p:cNvSpPr>
            <p:nvPr/>
          </p:nvSpPr>
          <p:spPr bwMode="auto">
            <a:xfrm>
              <a:off x="5192" y="3893"/>
              <a:ext cx="24" cy="51"/>
            </a:xfrm>
            <a:custGeom>
              <a:avLst/>
              <a:gdLst>
                <a:gd name="T0" fmla="*/ 11 w 24"/>
                <a:gd name="T1" fmla="*/ 0 h 51"/>
                <a:gd name="T2" fmla="*/ 24 w 24"/>
                <a:gd name="T3" fmla="*/ 49 h 51"/>
                <a:gd name="T4" fmla="*/ 13 w 24"/>
                <a:gd name="T5" fmla="*/ 51 h 51"/>
                <a:gd name="T6" fmla="*/ 0 w 24"/>
                <a:gd name="T7" fmla="*/ 3 h 51"/>
                <a:gd name="T8" fmla="*/ 11 w 24"/>
                <a:gd name="T9" fmla="*/ 0 h 51"/>
              </a:gdLst>
              <a:ahLst/>
              <a:cxnLst>
                <a:cxn ang="0">
                  <a:pos x="T0" y="T1"/>
                </a:cxn>
                <a:cxn ang="0">
                  <a:pos x="T2" y="T3"/>
                </a:cxn>
                <a:cxn ang="0">
                  <a:pos x="T4" y="T5"/>
                </a:cxn>
                <a:cxn ang="0">
                  <a:pos x="T6" y="T7"/>
                </a:cxn>
                <a:cxn ang="0">
                  <a:pos x="T8" y="T9"/>
                </a:cxn>
              </a:cxnLst>
              <a:rect l="0" t="0" r="r" b="b"/>
              <a:pathLst>
                <a:path w="24" h="51">
                  <a:moveTo>
                    <a:pt x="11" y="0"/>
                  </a:moveTo>
                  <a:lnTo>
                    <a:pt x="24" y="49"/>
                  </a:lnTo>
                  <a:lnTo>
                    <a:pt x="13" y="51"/>
                  </a:lnTo>
                  <a:lnTo>
                    <a:pt x="0" y="3"/>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2" name="Freeform 386">
              <a:extLst>
                <a:ext uri="{FF2B5EF4-FFF2-40B4-BE49-F238E27FC236}">
                  <a16:creationId xmlns:a16="http://schemas.microsoft.com/office/drawing/2014/main" id="{5470C640-B11C-4713-A11F-EB8A82882047}"/>
                </a:ext>
              </a:extLst>
            </p:cNvPr>
            <p:cNvSpPr>
              <a:spLocks/>
            </p:cNvSpPr>
            <p:nvPr/>
          </p:nvSpPr>
          <p:spPr bwMode="auto">
            <a:xfrm>
              <a:off x="5224" y="3884"/>
              <a:ext cx="23" cy="52"/>
            </a:xfrm>
            <a:custGeom>
              <a:avLst/>
              <a:gdLst>
                <a:gd name="T0" fmla="*/ 10 w 23"/>
                <a:gd name="T1" fmla="*/ 0 h 52"/>
                <a:gd name="T2" fmla="*/ 23 w 23"/>
                <a:gd name="T3" fmla="*/ 50 h 52"/>
                <a:gd name="T4" fmla="*/ 13 w 23"/>
                <a:gd name="T5" fmla="*/ 52 h 52"/>
                <a:gd name="T6" fmla="*/ 0 w 23"/>
                <a:gd name="T7" fmla="*/ 3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3" name="Freeform 387">
              <a:extLst>
                <a:ext uri="{FF2B5EF4-FFF2-40B4-BE49-F238E27FC236}">
                  <a16:creationId xmlns:a16="http://schemas.microsoft.com/office/drawing/2014/main" id="{35B6EE3A-0D62-4752-BA35-D5DBE1A99F5E}"/>
                </a:ext>
              </a:extLst>
            </p:cNvPr>
            <p:cNvSpPr>
              <a:spLocks/>
            </p:cNvSpPr>
            <p:nvPr/>
          </p:nvSpPr>
          <p:spPr bwMode="auto">
            <a:xfrm>
              <a:off x="5256" y="3875"/>
              <a:ext cx="24" cy="52"/>
            </a:xfrm>
            <a:custGeom>
              <a:avLst/>
              <a:gdLst>
                <a:gd name="T0" fmla="*/ 11 w 24"/>
                <a:gd name="T1" fmla="*/ 0 h 52"/>
                <a:gd name="T2" fmla="*/ 24 w 24"/>
                <a:gd name="T3" fmla="*/ 50 h 52"/>
                <a:gd name="T4" fmla="*/ 14 w 24"/>
                <a:gd name="T5" fmla="*/ 52 h 52"/>
                <a:gd name="T6" fmla="*/ 0 w 24"/>
                <a:gd name="T7" fmla="*/ 4 h 52"/>
                <a:gd name="T8" fmla="*/ 11 w 24"/>
                <a:gd name="T9" fmla="*/ 0 h 52"/>
              </a:gdLst>
              <a:ahLst/>
              <a:cxnLst>
                <a:cxn ang="0">
                  <a:pos x="T0" y="T1"/>
                </a:cxn>
                <a:cxn ang="0">
                  <a:pos x="T2" y="T3"/>
                </a:cxn>
                <a:cxn ang="0">
                  <a:pos x="T4" y="T5"/>
                </a:cxn>
                <a:cxn ang="0">
                  <a:pos x="T6" y="T7"/>
                </a:cxn>
                <a:cxn ang="0">
                  <a:pos x="T8" y="T9"/>
                </a:cxn>
              </a:cxnLst>
              <a:rect l="0" t="0" r="r" b="b"/>
              <a:pathLst>
                <a:path w="24" h="52">
                  <a:moveTo>
                    <a:pt x="11" y="0"/>
                  </a:moveTo>
                  <a:lnTo>
                    <a:pt x="24" y="50"/>
                  </a:lnTo>
                  <a:lnTo>
                    <a:pt x="14" y="52"/>
                  </a:lnTo>
                  <a:lnTo>
                    <a:pt x="0" y="4"/>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4" name="Freeform 388">
              <a:extLst>
                <a:ext uri="{FF2B5EF4-FFF2-40B4-BE49-F238E27FC236}">
                  <a16:creationId xmlns:a16="http://schemas.microsoft.com/office/drawing/2014/main" id="{9ADF2F55-A776-4A26-85C2-F3641F96EE45}"/>
                </a:ext>
              </a:extLst>
            </p:cNvPr>
            <p:cNvSpPr>
              <a:spLocks/>
            </p:cNvSpPr>
            <p:nvPr/>
          </p:nvSpPr>
          <p:spPr bwMode="auto">
            <a:xfrm>
              <a:off x="5288" y="3867"/>
              <a:ext cx="23" cy="52"/>
            </a:xfrm>
            <a:custGeom>
              <a:avLst/>
              <a:gdLst>
                <a:gd name="T0" fmla="*/ 10 w 23"/>
                <a:gd name="T1" fmla="*/ 0 h 52"/>
                <a:gd name="T2" fmla="*/ 23 w 23"/>
                <a:gd name="T3" fmla="*/ 50 h 52"/>
                <a:gd name="T4" fmla="*/ 13 w 23"/>
                <a:gd name="T5" fmla="*/ 52 h 52"/>
                <a:gd name="T6" fmla="*/ 0 w 23"/>
                <a:gd name="T7" fmla="*/ 3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5" name="Freeform 389">
              <a:extLst>
                <a:ext uri="{FF2B5EF4-FFF2-40B4-BE49-F238E27FC236}">
                  <a16:creationId xmlns:a16="http://schemas.microsoft.com/office/drawing/2014/main" id="{EDFEB8F8-946D-4EF1-8CA2-0150F2B39084}"/>
                </a:ext>
              </a:extLst>
            </p:cNvPr>
            <p:cNvSpPr>
              <a:spLocks/>
            </p:cNvSpPr>
            <p:nvPr/>
          </p:nvSpPr>
          <p:spPr bwMode="auto">
            <a:xfrm>
              <a:off x="5319" y="3858"/>
              <a:ext cx="24" cy="52"/>
            </a:xfrm>
            <a:custGeom>
              <a:avLst/>
              <a:gdLst>
                <a:gd name="T0" fmla="*/ 11 w 24"/>
                <a:gd name="T1" fmla="*/ 0 h 52"/>
                <a:gd name="T2" fmla="*/ 24 w 24"/>
                <a:gd name="T3" fmla="*/ 50 h 52"/>
                <a:gd name="T4" fmla="*/ 13 w 24"/>
                <a:gd name="T5" fmla="*/ 52 h 52"/>
                <a:gd name="T6" fmla="*/ 0 w 24"/>
                <a:gd name="T7" fmla="*/ 4 h 52"/>
                <a:gd name="T8" fmla="*/ 11 w 24"/>
                <a:gd name="T9" fmla="*/ 0 h 52"/>
              </a:gdLst>
              <a:ahLst/>
              <a:cxnLst>
                <a:cxn ang="0">
                  <a:pos x="T0" y="T1"/>
                </a:cxn>
                <a:cxn ang="0">
                  <a:pos x="T2" y="T3"/>
                </a:cxn>
                <a:cxn ang="0">
                  <a:pos x="T4" y="T5"/>
                </a:cxn>
                <a:cxn ang="0">
                  <a:pos x="T6" y="T7"/>
                </a:cxn>
                <a:cxn ang="0">
                  <a:pos x="T8" y="T9"/>
                </a:cxn>
              </a:cxnLst>
              <a:rect l="0" t="0" r="r" b="b"/>
              <a:pathLst>
                <a:path w="24" h="52">
                  <a:moveTo>
                    <a:pt x="11" y="0"/>
                  </a:moveTo>
                  <a:lnTo>
                    <a:pt x="24" y="50"/>
                  </a:lnTo>
                  <a:lnTo>
                    <a:pt x="13" y="52"/>
                  </a:lnTo>
                  <a:lnTo>
                    <a:pt x="0" y="4"/>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6" name="Freeform 390">
              <a:extLst>
                <a:ext uri="{FF2B5EF4-FFF2-40B4-BE49-F238E27FC236}">
                  <a16:creationId xmlns:a16="http://schemas.microsoft.com/office/drawing/2014/main" id="{B7999A57-0492-4757-80E5-17103F59A83B}"/>
                </a:ext>
              </a:extLst>
            </p:cNvPr>
            <p:cNvSpPr>
              <a:spLocks/>
            </p:cNvSpPr>
            <p:nvPr/>
          </p:nvSpPr>
          <p:spPr bwMode="auto">
            <a:xfrm>
              <a:off x="5352" y="3850"/>
              <a:ext cx="24" cy="52"/>
            </a:xfrm>
            <a:custGeom>
              <a:avLst/>
              <a:gdLst>
                <a:gd name="T0" fmla="*/ 10 w 24"/>
                <a:gd name="T1" fmla="*/ 0 h 52"/>
                <a:gd name="T2" fmla="*/ 24 w 24"/>
                <a:gd name="T3" fmla="*/ 48 h 52"/>
                <a:gd name="T4" fmla="*/ 13 w 24"/>
                <a:gd name="T5" fmla="*/ 52 h 52"/>
                <a:gd name="T6" fmla="*/ 0 w 24"/>
                <a:gd name="T7" fmla="*/ 3 h 52"/>
                <a:gd name="T8" fmla="*/ 10 w 24"/>
                <a:gd name="T9" fmla="*/ 0 h 52"/>
              </a:gdLst>
              <a:ahLst/>
              <a:cxnLst>
                <a:cxn ang="0">
                  <a:pos x="T0" y="T1"/>
                </a:cxn>
                <a:cxn ang="0">
                  <a:pos x="T2" y="T3"/>
                </a:cxn>
                <a:cxn ang="0">
                  <a:pos x="T4" y="T5"/>
                </a:cxn>
                <a:cxn ang="0">
                  <a:pos x="T6" y="T7"/>
                </a:cxn>
                <a:cxn ang="0">
                  <a:pos x="T8" y="T9"/>
                </a:cxn>
              </a:cxnLst>
              <a:rect l="0" t="0" r="r" b="b"/>
              <a:pathLst>
                <a:path w="24" h="52">
                  <a:moveTo>
                    <a:pt x="10" y="0"/>
                  </a:moveTo>
                  <a:lnTo>
                    <a:pt x="24" y="48"/>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7" name="Freeform 391">
              <a:extLst>
                <a:ext uri="{FF2B5EF4-FFF2-40B4-BE49-F238E27FC236}">
                  <a16:creationId xmlns:a16="http://schemas.microsoft.com/office/drawing/2014/main" id="{49B891A7-592F-4380-AA19-C46B9F7B6AA0}"/>
                </a:ext>
              </a:extLst>
            </p:cNvPr>
            <p:cNvSpPr>
              <a:spLocks/>
            </p:cNvSpPr>
            <p:nvPr/>
          </p:nvSpPr>
          <p:spPr bwMode="auto">
            <a:xfrm>
              <a:off x="5383" y="3841"/>
              <a:ext cx="24" cy="52"/>
            </a:xfrm>
            <a:custGeom>
              <a:avLst/>
              <a:gdLst>
                <a:gd name="T0" fmla="*/ 11 w 24"/>
                <a:gd name="T1" fmla="*/ 0 h 52"/>
                <a:gd name="T2" fmla="*/ 24 w 24"/>
                <a:gd name="T3" fmla="*/ 50 h 52"/>
                <a:gd name="T4" fmla="*/ 14 w 24"/>
                <a:gd name="T5" fmla="*/ 52 h 52"/>
                <a:gd name="T6" fmla="*/ 0 w 24"/>
                <a:gd name="T7" fmla="*/ 4 h 52"/>
                <a:gd name="T8" fmla="*/ 11 w 24"/>
                <a:gd name="T9" fmla="*/ 0 h 52"/>
              </a:gdLst>
              <a:ahLst/>
              <a:cxnLst>
                <a:cxn ang="0">
                  <a:pos x="T0" y="T1"/>
                </a:cxn>
                <a:cxn ang="0">
                  <a:pos x="T2" y="T3"/>
                </a:cxn>
                <a:cxn ang="0">
                  <a:pos x="T4" y="T5"/>
                </a:cxn>
                <a:cxn ang="0">
                  <a:pos x="T6" y="T7"/>
                </a:cxn>
                <a:cxn ang="0">
                  <a:pos x="T8" y="T9"/>
                </a:cxn>
              </a:cxnLst>
              <a:rect l="0" t="0" r="r" b="b"/>
              <a:pathLst>
                <a:path w="24" h="52">
                  <a:moveTo>
                    <a:pt x="11" y="0"/>
                  </a:moveTo>
                  <a:lnTo>
                    <a:pt x="24" y="50"/>
                  </a:lnTo>
                  <a:lnTo>
                    <a:pt x="14" y="52"/>
                  </a:lnTo>
                  <a:lnTo>
                    <a:pt x="0" y="4"/>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8" name="Freeform 392">
              <a:extLst>
                <a:ext uri="{FF2B5EF4-FFF2-40B4-BE49-F238E27FC236}">
                  <a16:creationId xmlns:a16="http://schemas.microsoft.com/office/drawing/2014/main" id="{02AB69C4-7FC7-4DF5-8387-2BEFBFBC9371}"/>
                </a:ext>
              </a:extLst>
            </p:cNvPr>
            <p:cNvSpPr>
              <a:spLocks/>
            </p:cNvSpPr>
            <p:nvPr/>
          </p:nvSpPr>
          <p:spPr bwMode="auto">
            <a:xfrm>
              <a:off x="5415" y="3833"/>
              <a:ext cx="23" cy="52"/>
            </a:xfrm>
            <a:custGeom>
              <a:avLst/>
              <a:gdLst>
                <a:gd name="T0" fmla="*/ 10 w 23"/>
                <a:gd name="T1" fmla="*/ 0 h 52"/>
                <a:gd name="T2" fmla="*/ 23 w 23"/>
                <a:gd name="T3" fmla="*/ 48 h 52"/>
                <a:gd name="T4" fmla="*/ 13 w 23"/>
                <a:gd name="T5" fmla="*/ 52 h 52"/>
                <a:gd name="T6" fmla="*/ 0 w 23"/>
                <a:gd name="T7" fmla="*/ 3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48"/>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69" name="Freeform 393">
              <a:extLst>
                <a:ext uri="{FF2B5EF4-FFF2-40B4-BE49-F238E27FC236}">
                  <a16:creationId xmlns:a16="http://schemas.microsoft.com/office/drawing/2014/main" id="{A46DEA70-CB62-4947-9D9A-A6BF158F4730}"/>
                </a:ext>
              </a:extLst>
            </p:cNvPr>
            <p:cNvSpPr>
              <a:spLocks/>
            </p:cNvSpPr>
            <p:nvPr/>
          </p:nvSpPr>
          <p:spPr bwMode="auto">
            <a:xfrm>
              <a:off x="5448" y="3824"/>
              <a:ext cx="23" cy="52"/>
            </a:xfrm>
            <a:custGeom>
              <a:avLst/>
              <a:gdLst>
                <a:gd name="T0" fmla="*/ 10 w 23"/>
                <a:gd name="T1" fmla="*/ 0 h 52"/>
                <a:gd name="T2" fmla="*/ 23 w 23"/>
                <a:gd name="T3" fmla="*/ 50 h 52"/>
                <a:gd name="T4" fmla="*/ 13 w 23"/>
                <a:gd name="T5" fmla="*/ 52 h 52"/>
                <a:gd name="T6" fmla="*/ 0 w 23"/>
                <a:gd name="T7" fmla="*/ 2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2"/>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0" name="Freeform 394">
              <a:extLst>
                <a:ext uri="{FF2B5EF4-FFF2-40B4-BE49-F238E27FC236}">
                  <a16:creationId xmlns:a16="http://schemas.microsoft.com/office/drawing/2014/main" id="{FA8B6A1C-5CCC-4D4A-A1C1-A2EA3EEB7B88}"/>
                </a:ext>
              </a:extLst>
            </p:cNvPr>
            <p:cNvSpPr>
              <a:spLocks/>
            </p:cNvSpPr>
            <p:nvPr/>
          </p:nvSpPr>
          <p:spPr bwMode="auto">
            <a:xfrm>
              <a:off x="5479" y="3816"/>
              <a:ext cx="24" cy="52"/>
            </a:xfrm>
            <a:custGeom>
              <a:avLst/>
              <a:gdLst>
                <a:gd name="T0" fmla="*/ 10 w 24"/>
                <a:gd name="T1" fmla="*/ 0 h 52"/>
                <a:gd name="T2" fmla="*/ 24 w 24"/>
                <a:gd name="T3" fmla="*/ 48 h 52"/>
                <a:gd name="T4" fmla="*/ 13 w 24"/>
                <a:gd name="T5" fmla="*/ 52 h 52"/>
                <a:gd name="T6" fmla="*/ 0 w 24"/>
                <a:gd name="T7" fmla="*/ 3 h 52"/>
                <a:gd name="T8" fmla="*/ 10 w 24"/>
                <a:gd name="T9" fmla="*/ 0 h 52"/>
              </a:gdLst>
              <a:ahLst/>
              <a:cxnLst>
                <a:cxn ang="0">
                  <a:pos x="T0" y="T1"/>
                </a:cxn>
                <a:cxn ang="0">
                  <a:pos x="T2" y="T3"/>
                </a:cxn>
                <a:cxn ang="0">
                  <a:pos x="T4" y="T5"/>
                </a:cxn>
                <a:cxn ang="0">
                  <a:pos x="T6" y="T7"/>
                </a:cxn>
                <a:cxn ang="0">
                  <a:pos x="T8" y="T9"/>
                </a:cxn>
              </a:cxnLst>
              <a:rect l="0" t="0" r="r" b="b"/>
              <a:pathLst>
                <a:path w="24" h="52">
                  <a:moveTo>
                    <a:pt x="10" y="0"/>
                  </a:moveTo>
                  <a:lnTo>
                    <a:pt x="24" y="48"/>
                  </a:lnTo>
                  <a:lnTo>
                    <a:pt x="13" y="52"/>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1" name="Freeform 395">
              <a:extLst>
                <a:ext uri="{FF2B5EF4-FFF2-40B4-BE49-F238E27FC236}">
                  <a16:creationId xmlns:a16="http://schemas.microsoft.com/office/drawing/2014/main" id="{2989A8D5-9F70-455D-AD3B-B1778C822B76}"/>
                </a:ext>
              </a:extLst>
            </p:cNvPr>
            <p:cNvSpPr>
              <a:spLocks/>
            </p:cNvSpPr>
            <p:nvPr/>
          </p:nvSpPr>
          <p:spPr bwMode="auto">
            <a:xfrm>
              <a:off x="5510" y="3807"/>
              <a:ext cx="24" cy="52"/>
            </a:xfrm>
            <a:custGeom>
              <a:avLst/>
              <a:gdLst>
                <a:gd name="T0" fmla="*/ 11 w 24"/>
                <a:gd name="T1" fmla="*/ 0 h 52"/>
                <a:gd name="T2" fmla="*/ 24 w 24"/>
                <a:gd name="T3" fmla="*/ 50 h 52"/>
                <a:gd name="T4" fmla="*/ 15 w 24"/>
                <a:gd name="T5" fmla="*/ 52 h 52"/>
                <a:gd name="T6" fmla="*/ 0 w 24"/>
                <a:gd name="T7" fmla="*/ 2 h 52"/>
                <a:gd name="T8" fmla="*/ 11 w 24"/>
                <a:gd name="T9" fmla="*/ 0 h 52"/>
              </a:gdLst>
              <a:ahLst/>
              <a:cxnLst>
                <a:cxn ang="0">
                  <a:pos x="T0" y="T1"/>
                </a:cxn>
                <a:cxn ang="0">
                  <a:pos x="T2" y="T3"/>
                </a:cxn>
                <a:cxn ang="0">
                  <a:pos x="T4" y="T5"/>
                </a:cxn>
                <a:cxn ang="0">
                  <a:pos x="T6" y="T7"/>
                </a:cxn>
                <a:cxn ang="0">
                  <a:pos x="T8" y="T9"/>
                </a:cxn>
              </a:cxnLst>
              <a:rect l="0" t="0" r="r" b="b"/>
              <a:pathLst>
                <a:path w="24" h="52">
                  <a:moveTo>
                    <a:pt x="11" y="0"/>
                  </a:moveTo>
                  <a:lnTo>
                    <a:pt x="24" y="50"/>
                  </a:lnTo>
                  <a:lnTo>
                    <a:pt x="15" y="52"/>
                  </a:lnTo>
                  <a:lnTo>
                    <a:pt x="0" y="2"/>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2" name="Freeform 396">
              <a:extLst>
                <a:ext uri="{FF2B5EF4-FFF2-40B4-BE49-F238E27FC236}">
                  <a16:creationId xmlns:a16="http://schemas.microsoft.com/office/drawing/2014/main" id="{573C7CD8-E7DE-468F-9862-826EC2B4618F}"/>
                </a:ext>
              </a:extLst>
            </p:cNvPr>
            <p:cNvSpPr>
              <a:spLocks/>
            </p:cNvSpPr>
            <p:nvPr/>
          </p:nvSpPr>
          <p:spPr bwMode="auto">
            <a:xfrm>
              <a:off x="5543" y="3799"/>
              <a:ext cx="24" cy="51"/>
            </a:xfrm>
            <a:custGeom>
              <a:avLst/>
              <a:gdLst>
                <a:gd name="T0" fmla="*/ 11 w 24"/>
                <a:gd name="T1" fmla="*/ 0 h 51"/>
                <a:gd name="T2" fmla="*/ 24 w 24"/>
                <a:gd name="T3" fmla="*/ 48 h 51"/>
                <a:gd name="T4" fmla="*/ 13 w 24"/>
                <a:gd name="T5" fmla="*/ 51 h 51"/>
                <a:gd name="T6" fmla="*/ 0 w 24"/>
                <a:gd name="T7" fmla="*/ 3 h 51"/>
                <a:gd name="T8" fmla="*/ 11 w 24"/>
                <a:gd name="T9" fmla="*/ 0 h 51"/>
              </a:gdLst>
              <a:ahLst/>
              <a:cxnLst>
                <a:cxn ang="0">
                  <a:pos x="T0" y="T1"/>
                </a:cxn>
                <a:cxn ang="0">
                  <a:pos x="T2" y="T3"/>
                </a:cxn>
                <a:cxn ang="0">
                  <a:pos x="T4" y="T5"/>
                </a:cxn>
                <a:cxn ang="0">
                  <a:pos x="T6" y="T7"/>
                </a:cxn>
                <a:cxn ang="0">
                  <a:pos x="T8" y="T9"/>
                </a:cxn>
              </a:cxnLst>
              <a:rect l="0" t="0" r="r" b="b"/>
              <a:pathLst>
                <a:path w="24" h="51">
                  <a:moveTo>
                    <a:pt x="11" y="0"/>
                  </a:moveTo>
                  <a:lnTo>
                    <a:pt x="24" y="48"/>
                  </a:lnTo>
                  <a:lnTo>
                    <a:pt x="13" y="51"/>
                  </a:lnTo>
                  <a:lnTo>
                    <a:pt x="0" y="3"/>
                  </a:lnTo>
                  <a:lnTo>
                    <a:pt x="11"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3" name="Freeform 397">
              <a:extLst>
                <a:ext uri="{FF2B5EF4-FFF2-40B4-BE49-F238E27FC236}">
                  <a16:creationId xmlns:a16="http://schemas.microsoft.com/office/drawing/2014/main" id="{F5DABF70-AEAF-4EED-946A-785DED59B105}"/>
                </a:ext>
              </a:extLst>
            </p:cNvPr>
            <p:cNvSpPr>
              <a:spLocks/>
            </p:cNvSpPr>
            <p:nvPr/>
          </p:nvSpPr>
          <p:spPr bwMode="auto">
            <a:xfrm>
              <a:off x="5575" y="3790"/>
              <a:ext cx="23" cy="52"/>
            </a:xfrm>
            <a:custGeom>
              <a:avLst/>
              <a:gdLst>
                <a:gd name="T0" fmla="*/ 10 w 23"/>
                <a:gd name="T1" fmla="*/ 0 h 52"/>
                <a:gd name="T2" fmla="*/ 23 w 23"/>
                <a:gd name="T3" fmla="*/ 50 h 52"/>
                <a:gd name="T4" fmla="*/ 13 w 23"/>
                <a:gd name="T5" fmla="*/ 52 h 52"/>
                <a:gd name="T6" fmla="*/ 0 w 23"/>
                <a:gd name="T7" fmla="*/ 2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2"/>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4" name="Freeform 398">
              <a:extLst>
                <a:ext uri="{FF2B5EF4-FFF2-40B4-BE49-F238E27FC236}">
                  <a16:creationId xmlns:a16="http://schemas.microsoft.com/office/drawing/2014/main" id="{9606461D-109E-4738-AFFB-29BF28A188FF}"/>
                </a:ext>
              </a:extLst>
            </p:cNvPr>
            <p:cNvSpPr>
              <a:spLocks/>
            </p:cNvSpPr>
            <p:nvPr/>
          </p:nvSpPr>
          <p:spPr bwMode="auto">
            <a:xfrm>
              <a:off x="5606" y="3782"/>
              <a:ext cx="25" cy="51"/>
            </a:xfrm>
            <a:custGeom>
              <a:avLst/>
              <a:gdLst>
                <a:gd name="T0" fmla="*/ 10 w 25"/>
                <a:gd name="T1" fmla="*/ 0 h 51"/>
                <a:gd name="T2" fmla="*/ 25 w 25"/>
                <a:gd name="T3" fmla="*/ 48 h 51"/>
                <a:gd name="T4" fmla="*/ 14 w 25"/>
                <a:gd name="T5" fmla="*/ 51 h 51"/>
                <a:gd name="T6" fmla="*/ 0 w 25"/>
                <a:gd name="T7" fmla="*/ 3 h 51"/>
                <a:gd name="T8" fmla="*/ 10 w 25"/>
                <a:gd name="T9" fmla="*/ 0 h 51"/>
              </a:gdLst>
              <a:ahLst/>
              <a:cxnLst>
                <a:cxn ang="0">
                  <a:pos x="T0" y="T1"/>
                </a:cxn>
                <a:cxn ang="0">
                  <a:pos x="T2" y="T3"/>
                </a:cxn>
                <a:cxn ang="0">
                  <a:pos x="T4" y="T5"/>
                </a:cxn>
                <a:cxn ang="0">
                  <a:pos x="T6" y="T7"/>
                </a:cxn>
                <a:cxn ang="0">
                  <a:pos x="T8" y="T9"/>
                </a:cxn>
              </a:cxnLst>
              <a:rect l="0" t="0" r="r" b="b"/>
              <a:pathLst>
                <a:path w="25" h="51">
                  <a:moveTo>
                    <a:pt x="10" y="0"/>
                  </a:moveTo>
                  <a:lnTo>
                    <a:pt x="25" y="48"/>
                  </a:lnTo>
                  <a:lnTo>
                    <a:pt x="14" y="51"/>
                  </a:lnTo>
                  <a:lnTo>
                    <a:pt x="0" y="3"/>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sp>
          <p:nvSpPr>
            <p:cNvPr id="75" name="Freeform 399">
              <a:extLst>
                <a:ext uri="{FF2B5EF4-FFF2-40B4-BE49-F238E27FC236}">
                  <a16:creationId xmlns:a16="http://schemas.microsoft.com/office/drawing/2014/main" id="{EEF6C50B-C212-4086-9EE3-1808D8A62A6C}"/>
                </a:ext>
              </a:extLst>
            </p:cNvPr>
            <p:cNvSpPr>
              <a:spLocks/>
            </p:cNvSpPr>
            <p:nvPr/>
          </p:nvSpPr>
          <p:spPr bwMode="auto">
            <a:xfrm>
              <a:off x="5639" y="3773"/>
              <a:ext cx="23" cy="52"/>
            </a:xfrm>
            <a:custGeom>
              <a:avLst/>
              <a:gdLst>
                <a:gd name="T0" fmla="*/ 10 w 23"/>
                <a:gd name="T1" fmla="*/ 0 h 52"/>
                <a:gd name="T2" fmla="*/ 23 w 23"/>
                <a:gd name="T3" fmla="*/ 50 h 52"/>
                <a:gd name="T4" fmla="*/ 13 w 23"/>
                <a:gd name="T5" fmla="*/ 52 h 52"/>
                <a:gd name="T6" fmla="*/ 0 w 23"/>
                <a:gd name="T7" fmla="*/ 2 h 52"/>
                <a:gd name="T8" fmla="*/ 10 w 23"/>
                <a:gd name="T9" fmla="*/ 0 h 52"/>
              </a:gdLst>
              <a:ahLst/>
              <a:cxnLst>
                <a:cxn ang="0">
                  <a:pos x="T0" y="T1"/>
                </a:cxn>
                <a:cxn ang="0">
                  <a:pos x="T2" y="T3"/>
                </a:cxn>
                <a:cxn ang="0">
                  <a:pos x="T4" y="T5"/>
                </a:cxn>
                <a:cxn ang="0">
                  <a:pos x="T6" y="T7"/>
                </a:cxn>
                <a:cxn ang="0">
                  <a:pos x="T8" y="T9"/>
                </a:cxn>
              </a:cxnLst>
              <a:rect l="0" t="0" r="r" b="b"/>
              <a:pathLst>
                <a:path w="23" h="52">
                  <a:moveTo>
                    <a:pt x="10" y="0"/>
                  </a:moveTo>
                  <a:lnTo>
                    <a:pt x="23" y="50"/>
                  </a:lnTo>
                  <a:lnTo>
                    <a:pt x="13" y="52"/>
                  </a:lnTo>
                  <a:lnTo>
                    <a:pt x="0" y="2"/>
                  </a:lnTo>
                  <a:lnTo>
                    <a:pt x="10" y="0"/>
                  </a:lnTo>
                  <a:close/>
                </a:path>
              </a:pathLst>
            </a:custGeom>
            <a:solidFill>
              <a:srgbClr val="0D0025"/>
            </a:solidFill>
            <a:ln w="0">
              <a:solidFill>
                <a:srgbClr val="0D0025"/>
              </a:solidFill>
              <a:prstDash val="solid"/>
              <a:round/>
              <a:headEnd/>
              <a:tailEnd/>
            </a:ln>
          </p:spPr>
          <p:txBody>
            <a:bodyPr vert="horz" wrap="square" lIns="51435" tIns="25718" rIns="51435" bIns="25718" numCol="1" anchor="t" anchorCtr="0" compatLnSpc="1">
              <a:prstTxWarp prst="textNoShape">
                <a:avLst/>
              </a:prstTxWarp>
            </a:bodyPr>
            <a:lstStyle/>
            <a:p>
              <a:pPr>
                <a:defRPr/>
              </a:pPr>
              <a:endParaRPr lang="en-US" sz="1013">
                <a:solidFill>
                  <a:srgbClr val="293B47"/>
                </a:solidFill>
                <a:latin typeface="Arial"/>
              </a:endParaRPr>
            </a:p>
          </p:txBody>
        </p:sp>
      </p:grpSp>
    </p:spTree>
    <p:extLst>
      <p:ext uri="{BB962C8B-B14F-4D97-AF65-F5344CB8AC3E}">
        <p14:creationId xmlns:p14="http://schemas.microsoft.com/office/powerpoint/2010/main" val="198065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154B-D7AA-4E42-8086-911B39B806F0}"/>
              </a:ext>
            </a:extLst>
          </p:cNvPr>
          <p:cNvSpPr>
            <a:spLocks noGrp="1"/>
          </p:cNvSpPr>
          <p:nvPr>
            <p:ph type="title"/>
          </p:nvPr>
        </p:nvSpPr>
        <p:spPr/>
        <p:txBody>
          <a:bodyPr/>
          <a:lstStyle/>
          <a:p>
            <a:r>
              <a:rPr lang="en-GB"/>
              <a:t>Aurora at Strathclyde</a:t>
            </a:r>
          </a:p>
        </p:txBody>
      </p:sp>
      <p:sp>
        <p:nvSpPr>
          <p:cNvPr id="3" name="Content Placeholder 2">
            <a:extLst>
              <a:ext uri="{FF2B5EF4-FFF2-40B4-BE49-F238E27FC236}">
                <a16:creationId xmlns:a16="http://schemas.microsoft.com/office/drawing/2014/main" id="{55021C90-AD88-4A9E-9A1C-59A7BF73BAE5}"/>
              </a:ext>
            </a:extLst>
          </p:cNvPr>
          <p:cNvSpPr>
            <a:spLocks noGrp="1"/>
          </p:cNvSpPr>
          <p:nvPr>
            <p:ph idx="1"/>
          </p:nvPr>
        </p:nvSpPr>
        <p:spPr>
          <a:xfrm>
            <a:off x="929641" y="1784482"/>
            <a:ext cx="10442654" cy="3675285"/>
          </a:xfrm>
        </p:spPr>
        <p:txBody>
          <a:bodyPr>
            <a:normAutofit/>
          </a:bodyPr>
          <a:lstStyle/>
          <a:p>
            <a:pPr>
              <a:defRPr/>
            </a:pPr>
            <a:r>
              <a:rPr lang="en-GB" sz="1800" b="1">
                <a:solidFill>
                  <a:schemeClr val="tx1"/>
                </a:solidFill>
                <a:latin typeface="+mj-lt"/>
                <a:cs typeface="Arial" panose="020B0604020202020204" pitchFamily="34" charset="0"/>
              </a:rPr>
              <a:t>Strathclyde centrally funds a limited number of places each year via the Equality &amp; Diversity Office. </a:t>
            </a:r>
            <a:r>
              <a:rPr lang="en-GB" sz="1800">
                <a:solidFill>
                  <a:schemeClr val="tx1"/>
                </a:solidFill>
                <a:latin typeface="+mj-lt"/>
                <a:cs typeface="Arial" panose="020B0604020202020204" pitchFamily="34" charset="0"/>
              </a:rPr>
              <a:t>Departments can also locally fund additional places for their staff.</a:t>
            </a:r>
          </a:p>
          <a:p>
            <a:pPr>
              <a:defRPr/>
            </a:pPr>
            <a:endParaRPr lang="en-GB" sz="1800" b="1">
              <a:solidFill>
                <a:schemeClr val="tx1"/>
              </a:solidFill>
              <a:latin typeface="+mj-lt"/>
              <a:ea typeface="Calibri" panose="020F0502020204030204" pitchFamily="34" charset="0"/>
              <a:cs typeface="Arial" panose="020B0604020202020204" pitchFamily="34" charset="0"/>
            </a:endParaRPr>
          </a:p>
          <a:p>
            <a:pPr>
              <a:spcBef>
                <a:spcPts val="0"/>
              </a:spcBef>
            </a:pPr>
            <a:r>
              <a:rPr lang="en-GB" sz="1800">
                <a:solidFill>
                  <a:schemeClr val="tx1"/>
                </a:solidFill>
                <a:latin typeface="+mj-lt"/>
                <a:ea typeface="Calibri" panose="020F0502020204030204" pitchFamily="34" charset="0"/>
                <a:cs typeface="Arial" panose="020B0604020202020204" pitchFamily="34" charset="0"/>
              </a:rPr>
              <a:t>There will be approximately </a:t>
            </a:r>
            <a:r>
              <a:rPr lang="en-GB" sz="1800" b="1">
                <a:solidFill>
                  <a:schemeClr val="tx1"/>
                </a:solidFill>
                <a:latin typeface="+mj-lt"/>
                <a:ea typeface="Calibri" panose="020F0502020204030204" pitchFamily="34" charset="0"/>
                <a:cs typeface="Arial" panose="020B0604020202020204" pitchFamily="34" charset="0"/>
              </a:rPr>
              <a:t>15 centrally-funded places </a:t>
            </a:r>
            <a:r>
              <a:rPr lang="en-GB" sz="1800">
                <a:solidFill>
                  <a:schemeClr val="tx1"/>
                </a:solidFill>
                <a:latin typeface="+mj-lt"/>
                <a:ea typeface="Calibri" panose="020F0502020204030204" pitchFamily="34" charset="0"/>
                <a:cs typeface="Arial" panose="020B0604020202020204" pitchFamily="34" charset="0"/>
              </a:rPr>
              <a:t>in 2026/27. Around </a:t>
            </a:r>
            <a:r>
              <a:rPr lang="en-GB" sz="1800">
                <a:solidFill>
                  <a:schemeClr val="tx1"/>
                </a:solidFill>
                <a:latin typeface="+mj-lt"/>
                <a:cs typeface="Arial" panose="020B0604020202020204" pitchFamily="34" charset="0"/>
              </a:rPr>
              <a:t>180 places have been funded by the University since 2013!</a:t>
            </a:r>
          </a:p>
          <a:p>
            <a:pPr>
              <a:spcBef>
                <a:spcPts val="0"/>
              </a:spcBef>
            </a:pPr>
            <a:endParaRPr lang="en-GB" sz="1800">
              <a:solidFill>
                <a:schemeClr val="tx1"/>
              </a:solidFill>
              <a:latin typeface="+mj-lt"/>
              <a:cs typeface="Arial" panose="020B0604020202020204" pitchFamily="34" charset="0"/>
            </a:endParaRPr>
          </a:p>
          <a:p>
            <a:pPr>
              <a:spcBef>
                <a:spcPts val="0"/>
              </a:spcBef>
            </a:pPr>
            <a:r>
              <a:rPr lang="en-GB" sz="1800">
                <a:solidFill>
                  <a:schemeClr val="tx1"/>
                </a:solidFill>
                <a:latin typeface="+mj-lt"/>
                <a:cs typeface="Arial" panose="020B0604020202020204" pitchFamily="34" charset="0"/>
              </a:rPr>
              <a:t>You will have </a:t>
            </a:r>
            <a:r>
              <a:rPr lang="en-GB" sz="1800" b="1">
                <a:solidFill>
                  <a:schemeClr val="tx1"/>
                </a:solidFill>
                <a:latin typeface="+mj-lt"/>
                <a:cs typeface="Arial" panose="020B0604020202020204" pitchFamily="34" charset="0"/>
              </a:rPr>
              <a:t>mentorship</a:t>
            </a:r>
            <a:r>
              <a:rPr lang="en-GB" sz="1800">
                <a:solidFill>
                  <a:schemeClr val="tx1"/>
                </a:solidFill>
                <a:latin typeface="+mj-lt"/>
                <a:cs typeface="Arial" panose="020B0604020202020204" pitchFamily="34" charset="0"/>
              </a:rPr>
              <a:t> for the duration of the programme – you are encouraged to identify a mentor at Strathclyde, however support is available if you do not have a mentor in mind.</a:t>
            </a:r>
          </a:p>
          <a:p>
            <a:pPr marL="285750" indent="-285750">
              <a:spcBef>
                <a:spcPts val="0"/>
              </a:spcBef>
              <a:buFont typeface="Wingdings" panose="05000000000000000000" pitchFamily="2" charset="2"/>
              <a:buChar char="q"/>
            </a:pPr>
            <a:endParaRPr lang="en-GB" sz="1800">
              <a:solidFill>
                <a:schemeClr val="tx1"/>
              </a:solidFill>
              <a:latin typeface="+mj-lt"/>
              <a:cs typeface="Arial" panose="020B0604020202020204" pitchFamily="34" charset="0"/>
            </a:endParaRPr>
          </a:p>
          <a:p>
            <a:pPr>
              <a:spcBef>
                <a:spcPts val="0"/>
              </a:spcBef>
            </a:pPr>
            <a:r>
              <a:rPr lang="en-GB" sz="1800">
                <a:solidFill>
                  <a:schemeClr val="tx1"/>
                </a:solidFill>
                <a:latin typeface="+mj-lt"/>
                <a:cs typeface="Arial" panose="020B0604020202020204" pitchFamily="34" charset="0"/>
              </a:rPr>
              <a:t>There will be opportunities to </a:t>
            </a:r>
            <a:r>
              <a:rPr lang="en-GB" sz="1800" b="1">
                <a:solidFill>
                  <a:schemeClr val="tx1"/>
                </a:solidFill>
                <a:latin typeface="+mj-lt"/>
                <a:cs typeface="Arial" panose="020B0604020202020204" pitchFamily="34" charset="0"/>
              </a:rPr>
              <a:t>meet and connect </a:t>
            </a:r>
            <a:r>
              <a:rPr lang="en-GB" sz="1800">
                <a:solidFill>
                  <a:schemeClr val="tx1"/>
                </a:solidFill>
                <a:latin typeface="+mj-lt"/>
                <a:cs typeface="Arial" panose="020B0604020202020204" pitchFamily="34" charset="0"/>
              </a:rPr>
              <a:t>with other Strathclyde colleagues taking part in Aurora, and opportunities to get involved in related events and activities.</a:t>
            </a:r>
          </a:p>
        </p:txBody>
      </p:sp>
      <p:sp>
        <p:nvSpPr>
          <p:cNvPr id="4" name="Footer Placeholder 3">
            <a:extLst>
              <a:ext uri="{FF2B5EF4-FFF2-40B4-BE49-F238E27FC236}">
                <a16:creationId xmlns:a16="http://schemas.microsoft.com/office/drawing/2014/main" id="{8F8DE46F-DE9A-4FD0-9019-F119140943E3}"/>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0033B4F0-2D60-4304-993E-023BE7F81F2A}"/>
              </a:ext>
            </a:extLst>
          </p:cNvPr>
          <p:cNvSpPr>
            <a:spLocks noGrp="1"/>
          </p:cNvSpPr>
          <p:nvPr>
            <p:ph type="sldNum" sz="quarter" idx="12"/>
          </p:nvPr>
        </p:nvSpPr>
        <p:spPr/>
        <p:txBody>
          <a:bodyPr/>
          <a:lstStyle/>
          <a:p>
            <a:fld id="{95CBEC59-7FF9-4688-98DF-89832A0C9025}" type="slidenum">
              <a:rPr lang="en-US" smtClean="0"/>
              <a:t>12</a:t>
            </a:fld>
            <a:endParaRPr lang="en-US"/>
          </a:p>
        </p:txBody>
      </p:sp>
      <p:sp>
        <p:nvSpPr>
          <p:cNvPr id="7" name="Text Placeholder 6">
            <a:extLst>
              <a:ext uri="{FF2B5EF4-FFF2-40B4-BE49-F238E27FC236}">
                <a16:creationId xmlns:a16="http://schemas.microsoft.com/office/drawing/2014/main" id="{9C5285A4-1E18-488F-A7D7-0F442FD19E9D}"/>
              </a:ext>
            </a:extLst>
          </p:cNvPr>
          <p:cNvSpPr>
            <a:spLocks noGrp="1"/>
          </p:cNvSpPr>
          <p:nvPr>
            <p:ph type="body" sz="quarter" idx="14"/>
          </p:nvPr>
        </p:nvSpPr>
        <p:spPr/>
        <p:txBody>
          <a:bodyPr/>
          <a:lstStyle/>
          <a:p>
            <a:r>
              <a:rPr lang="en-GB"/>
              <a:t>2026</a:t>
            </a:r>
          </a:p>
        </p:txBody>
      </p:sp>
    </p:spTree>
    <p:extLst>
      <p:ext uri="{BB962C8B-B14F-4D97-AF65-F5344CB8AC3E}">
        <p14:creationId xmlns:p14="http://schemas.microsoft.com/office/powerpoint/2010/main" val="224945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8EC7-AAC0-4526-BC8E-4D23F0D2FFFD}"/>
              </a:ext>
            </a:extLst>
          </p:cNvPr>
          <p:cNvSpPr>
            <a:spLocks noGrp="1"/>
          </p:cNvSpPr>
          <p:nvPr>
            <p:ph type="title"/>
          </p:nvPr>
        </p:nvSpPr>
        <p:spPr/>
        <p:txBody>
          <a:bodyPr/>
          <a:lstStyle/>
          <a:p>
            <a:r>
              <a:rPr lang="en-GB"/>
              <a:t>How to apply</a:t>
            </a:r>
          </a:p>
        </p:txBody>
      </p:sp>
      <p:sp>
        <p:nvSpPr>
          <p:cNvPr id="3" name="Content Placeholder 2">
            <a:extLst>
              <a:ext uri="{FF2B5EF4-FFF2-40B4-BE49-F238E27FC236}">
                <a16:creationId xmlns:a16="http://schemas.microsoft.com/office/drawing/2014/main" id="{09788568-C244-43E5-AD26-68AAE883682A}"/>
              </a:ext>
            </a:extLst>
          </p:cNvPr>
          <p:cNvSpPr>
            <a:spLocks noGrp="1"/>
          </p:cNvSpPr>
          <p:nvPr>
            <p:ph idx="1"/>
          </p:nvPr>
        </p:nvSpPr>
        <p:spPr>
          <a:xfrm>
            <a:off x="929641" y="2376417"/>
            <a:ext cx="10874432" cy="2849380"/>
          </a:xfrm>
        </p:spPr>
        <p:txBody>
          <a:bodyPr>
            <a:normAutofit fontScale="85000" lnSpcReduction="10000"/>
          </a:bodyPr>
          <a:lstStyle/>
          <a:p>
            <a:pPr marL="342900" lvl="0" indent="-342900">
              <a:lnSpc>
                <a:spcPct val="150000"/>
              </a:lnSpc>
              <a:spcBef>
                <a:spcPts val="0"/>
              </a:spcBef>
              <a:buFont typeface="+mj-lt"/>
              <a:buAutoNum type="arabicPeriod"/>
            </a:pPr>
            <a:r>
              <a:rPr lang="en-GB" sz="2000">
                <a:solidFill>
                  <a:schemeClr val="tx1"/>
                </a:solidFill>
                <a:latin typeface="+mj-lt"/>
                <a:cs typeface="Arial" panose="020B0604020202020204" pitchFamily="34" charset="0"/>
              </a:rPr>
              <a:t>Download and read the </a:t>
            </a:r>
            <a:r>
              <a:rPr lang="en-GB" sz="2000" b="1">
                <a:solidFill>
                  <a:schemeClr val="tx1"/>
                </a:solidFill>
                <a:latin typeface="+mj-lt"/>
                <a:cs typeface="Arial" panose="020B0604020202020204" pitchFamily="34" charset="0"/>
              </a:rPr>
              <a:t>Selection Process and Criteria </a:t>
            </a:r>
            <a:r>
              <a:rPr lang="en-GB" sz="2000">
                <a:solidFill>
                  <a:schemeClr val="tx1"/>
                </a:solidFill>
                <a:latin typeface="+mj-lt"/>
                <a:cs typeface="Arial" panose="020B0604020202020204" pitchFamily="34" charset="0"/>
              </a:rPr>
              <a:t>and </a:t>
            </a:r>
            <a:r>
              <a:rPr lang="en-GB" sz="2000" b="1">
                <a:solidFill>
                  <a:schemeClr val="tx1"/>
                </a:solidFill>
                <a:latin typeface="+mj-lt"/>
                <a:cs typeface="Arial" panose="020B0604020202020204" pitchFamily="34" charset="0"/>
              </a:rPr>
              <a:t>Application Form </a:t>
            </a:r>
            <a:r>
              <a:rPr lang="en-GB" sz="2000">
                <a:solidFill>
                  <a:schemeClr val="tx1"/>
                </a:solidFill>
                <a:latin typeface="+mj-lt"/>
                <a:cs typeface="Arial" panose="020B0604020202020204" pitchFamily="34" charset="0"/>
              </a:rPr>
              <a:t>documents outlining criteria for Strathclyde applicants and expectations of participants.</a:t>
            </a:r>
          </a:p>
          <a:p>
            <a:pPr marL="342900" lvl="0" indent="-342900">
              <a:lnSpc>
                <a:spcPct val="150000"/>
              </a:lnSpc>
              <a:spcBef>
                <a:spcPts val="0"/>
              </a:spcBef>
              <a:buFont typeface="+mj-lt"/>
              <a:buAutoNum type="arabicPeriod"/>
            </a:pPr>
            <a:r>
              <a:rPr lang="en-GB" sz="2000">
                <a:solidFill>
                  <a:schemeClr val="tx1"/>
                </a:solidFill>
                <a:latin typeface="+mj-lt"/>
                <a:cs typeface="Arial" panose="020B0604020202020204" pitchFamily="34" charset="0"/>
              </a:rPr>
              <a:t>Complete the application form.</a:t>
            </a:r>
          </a:p>
          <a:p>
            <a:pPr marL="342900" lvl="0" indent="-342900">
              <a:lnSpc>
                <a:spcPct val="150000"/>
              </a:lnSpc>
              <a:spcBef>
                <a:spcPts val="0"/>
              </a:spcBef>
              <a:buFont typeface="+mj-lt"/>
              <a:buAutoNum type="arabicPeriod"/>
            </a:pPr>
            <a:r>
              <a:rPr lang="en-GB" sz="2000">
                <a:solidFill>
                  <a:schemeClr val="tx1"/>
                </a:solidFill>
                <a:latin typeface="+mj-lt"/>
                <a:cs typeface="Arial" panose="020B0604020202020204" pitchFamily="34" charset="0"/>
              </a:rPr>
              <a:t>Return your completed application by email to equality@strath.ac.uk by </a:t>
            </a:r>
            <a:r>
              <a:rPr lang="en-GB" sz="2000" b="1">
                <a:solidFill>
                  <a:schemeClr val="tx1"/>
                </a:solidFill>
                <a:latin typeface="+mj-lt"/>
                <a:cs typeface="Arial" panose="020B0604020202020204" pitchFamily="34" charset="0"/>
              </a:rPr>
              <a:t>5pm on Friday 12 June 2025</a:t>
            </a:r>
            <a:r>
              <a:rPr lang="en-GB" sz="2000">
                <a:solidFill>
                  <a:schemeClr val="tx1"/>
                </a:solidFill>
                <a:latin typeface="+mj-lt"/>
                <a:cs typeface="Arial" panose="020B0604020202020204" pitchFamily="34" charset="0"/>
              </a:rPr>
              <a:t>.   </a:t>
            </a:r>
          </a:p>
          <a:p>
            <a:pPr marL="914400" lvl="1" indent="-457200">
              <a:lnSpc>
                <a:spcPct val="150000"/>
              </a:lnSpc>
              <a:spcBef>
                <a:spcPts val="0"/>
              </a:spcBef>
              <a:buFont typeface="Arial" panose="020B0604020202020204" pitchFamily="34" charset="0"/>
              <a:buChar char="•"/>
            </a:pPr>
            <a:r>
              <a:rPr lang="en-GB" sz="2000" i="0">
                <a:solidFill>
                  <a:schemeClr val="tx1"/>
                </a:solidFill>
                <a:latin typeface="+mj-lt"/>
                <a:cs typeface="Arial" panose="020B0604020202020204" pitchFamily="34" charset="0"/>
              </a:rPr>
              <a:t>Copy in your line manager as confirmation that your participation in the programme has been discussed and approved.</a:t>
            </a:r>
          </a:p>
          <a:p>
            <a:pPr marL="342900" lvl="0" indent="-342900">
              <a:lnSpc>
                <a:spcPct val="150000"/>
              </a:lnSpc>
              <a:spcBef>
                <a:spcPts val="0"/>
              </a:spcBef>
              <a:buFont typeface="+mj-lt"/>
              <a:buAutoNum type="arabicPeriod"/>
            </a:pPr>
            <a:r>
              <a:rPr lang="en-GB" sz="2000">
                <a:solidFill>
                  <a:schemeClr val="tx1"/>
                </a:solidFill>
                <a:latin typeface="+mj-lt"/>
                <a:cs typeface="Arial" panose="020B0604020202020204" pitchFamily="34" charset="0"/>
              </a:rPr>
              <a:t>The</a:t>
            </a:r>
            <a:r>
              <a:rPr lang="en-GB" sz="2000" b="1">
                <a:solidFill>
                  <a:schemeClr val="tx1"/>
                </a:solidFill>
                <a:latin typeface="+mj-lt"/>
                <a:cs typeface="Arial" panose="020B0604020202020204" pitchFamily="34" charset="0"/>
              </a:rPr>
              <a:t> selection panel will consider applications </a:t>
            </a:r>
            <a:r>
              <a:rPr lang="en-GB" sz="2000">
                <a:solidFill>
                  <a:schemeClr val="tx1"/>
                </a:solidFill>
                <a:latin typeface="+mj-lt"/>
                <a:cs typeface="Arial" panose="020B0604020202020204" pitchFamily="34" charset="0"/>
              </a:rPr>
              <a:t>then notify applicants of outcomes by the end of June.</a:t>
            </a:r>
          </a:p>
        </p:txBody>
      </p:sp>
      <p:sp>
        <p:nvSpPr>
          <p:cNvPr id="4" name="Footer Placeholder 3">
            <a:extLst>
              <a:ext uri="{FF2B5EF4-FFF2-40B4-BE49-F238E27FC236}">
                <a16:creationId xmlns:a16="http://schemas.microsoft.com/office/drawing/2014/main" id="{F5E0E0DA-02EC-438F-BB4D-FD0A2E68CE75}"/>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22D5236D-E811-4E72-AD9E-CB01C8655B1A}"/>
              </a:ext>
            </a:extLst>
          </p:cNvPr>
          <p:cNvSpPr>
            <a:spLocks noGrp="1"/>
          </p:cNvSpPr>
          <p:nvPr>
            <p:ph type="sldNum" sz="quarter" idx="12"/>
          </p:nvPr>
        </p:nvSpPr>
        <p:spPr/>
        <p:txBody>
          <a:bodyPr/>
          <a:lstStyle/>
          <a:p>
            <a:fld id="{95CBEC59-7FF9-4688-98DF-89832A0C9025}" type="slidenum">
              <a:rPr lang="en-US" smtClean="0"/>
              <a:t>13</a:t>
            </a:fld>
            <a:endParaRPr lang="en-US"/>
          </a:p>
        </p:txBody>
      </p:sp>
      <p:sp>
        <p:nvSpPr>
          <p:cNvPr id="6" name="Subtitle 5">
            <a:extLst>
              <a:ext uri="{FF2B5EF4-FFF2-40B4-BE49-F238E27FC236}">
                <a16:creationId xmlns:a16="http://schemas.microsoft.com/office/drawing/2014/main" id="{6BF6A41F-3618-4356-A426-33808FEB0B0E}"/>
              </a:ext>
            </a:extLst>
          </p:cNvPr>
          <p:cNvSpPr>
            <a:spLocks noGrp="1"/>
          </p:cNvSpPr>
          <p:nvPr>
            <p:ph type="subTitle" idx="13"/>
          </p:nvPr>
        </p:nvSpPr>
        <p:spPr/>
        <p:txBody>
          <a:bodyPr/>
          <a:lstStyle/>
          <a:p>
            <a:r>
              <a:rPr lang="en-GB"/>
              <a:t>For a centrally-funded place at Strathclyde</a:t>
            </a:r>
          </a:p>
        </p:txBody>
      </p:sp>
      <p:sp>
        <p:nvSpPr>
          <p:cNvPr id="7" name="Text Placeholder 6">
            <a:extLst>
              <a:ext uri="{FF2B5EF4-FFF2-40B4-BE49-F238E27FC236}">
                <a16:creationId xmlns:a16="http://schemas.microsoft.com/office/drawing/2014/main" id="{F6684042-2407-47C3-927E-1F9F9E277ED9}"/>
              </a:ext>
            </a:extLst>
          </p:cNvPr>
          <p:cNvSpPr>
            <a:spLocks noGrp="1"/>
          </p:cNvSpPr>
          <p:nvPr>
            <p:ph type="body" sz="quarter" idx="14"/>
          </p:nvPr>
        </p:nvSpPr>
        <p:spPr/>
        <p:txBody>
          <a:bodyPr/>
          <a:lstStyle/>
          <a:p>
            <a:r>
              <a:rPr lang="en-GB"/>
              <a:t>2026</a:t>
            </a:r>
          </a:p>
        </p:txBody>
      </p:sp>
    </p:spTree>
    <p:extLst>
      <p:ext uri="{BB962C8B-B14F-4D97-AF65-F5344CB8AC3E}">
        <p14:creationId xmlns:p14="http://schemas.microsoft.com/office/powerpoint/2010/main" val="159372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06A0-7DD8-47D8-B612-37094851E8EB}"/>
              </a:ext>
            </a:extLst>
          </p:cNvPr>
          <p:cNvSpPr>
            <a:spLocks noGrp="1"/>
          </p:cNvSpPr>
          <p:nvPr>
            <p:ph type="title"/>
          </p:nvPr>
        </p:nvSpPr>
        <p:spPr/>
        <p:txBody>
          <a:bodyPr/>
          <a:lstStyle/>
          <a:p>
            <a:r>
              <a:rPr lang="en-GB"/>
              <a:t>Application Guidance</a:t>
            </a:r>
          </a:p>
        </p:txBody>
      </p:sp>
      <p:sp>
        <p:nvSpPr>
          <p:cNvPr id="3" name="Content Placeholder 2">
            <a:extLst>
              <a:ext uri="{FF2B5EF4-FFF2-40B4-BE49-F238E27FC236}">
                <a16:creationId xmlns:a16="http://schemas.microsoft.com/office/drawing/2014/main" id="{FC27584B-EF45-449C-B9B6-7672BEE4467C}"/>
              </a:ext>
            </a:extLst>
          </p:cNvPr>
          <p:cNvSpPr>
            <a:spLocks noGrp="1"/>
          </p:cNvSpPr>
          <p:nvPr>
            <p:ph idx="1"/>
          </p:nvPr>
        </p:nvSpPr>
        <p:spPr/>
        <p:txBody>
          <a:bodyPr/>
          <a:lstStyle/>
          <a:p>
            <a:r>
              <a:rPr lang="en-GB" sz="1800">
                <a:latin typeface="+mj-lt"/>
              </a:rPr>
              <a:t>The following section provides information about the application form – including information on what to consider and the kinds of things to include when completing the form.</a:t>
            </a:r>
          </a:p>
          <a:p>
            <a:endParaRPr lang="en-GB">
              <a:latin typeface="+mj-lt"/>
            </a:endParaRPr>
          </a:p>
        </p:txBody>
      </p:sp>
      <p:sp>
        <p:nvSpPr>
          <p:cNvPr id="4" name="Footer Placeholder 3">
            <a:extLst>
              <a:ext uri="{FF2B5EF4-FFF2-40B4-BE49-F238E27FC236}">
                <a16:creationId xmlns:a16="http://schemas.microsoft.com/office/drawing/2014/main" id="{EDD9902C-409E-4F56-8338-576FCE4FCEDB}"/>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3B354D94-E981-4BB4-8559-11099BB87388}"/>
              </a:ext>
            </a:extLst>
          </p:cNvPr>
          <p:cNvSpPr>
            <a:spLocks noGrp="1"/>
          </p:cNvSpPr>
          <p:nvPr>
            <p:ph type="sldNum" sz="quarter" idx="12"/>
          </p:nvPr>
        </p:nvSpPr>
        <p:spPr/>
        <p:txBody>
          <a:bodyPr/>
          <a:lstStyle/>
          <a:p>
            <a:fld id="{95CBEC59-7FF9-4688-98DF-89832A0C9025}" type="slidenum">
              <a:rPr lang="en-US" smtClean="0"/>
              <a:t>14</a:t>
            </a:fld>
            <a:endParaRPr lang="en-US"/>
          </a:p>
        </p:txBody>
      </p:sp>
      <p:sp>
        <p:nvSpPr>
          <p:cNvPr id="6" name="Subtitle 5">
            <a:extLst>
              <a:ext uri="{FF2B5EF4-FFF2-40B4-BE49-F238E27FC236}">
                <a16:creationId xmlns:a16="http://schemas.microsoft.com/office/drawing/2014/main" id="{E2FC6C4D-26B1-40B9-8926-86208BCE0B56}"/>
              </a:ext>
            </a:extLst>
          </p:cNvPr>
          <p:cNvSpPr>
            <a:spLocks noGrp="1"/>
          </p:cNvSpPr>
          <p:nvPr>
            <p:ph type="subTitle" idx="13"/>
          </p:nvPr>
        </p:nvSpPr>
        <p:spPr/>
        <p:txBody>
          <a:bodyPr/>
          <a:lstStyle/>
          <a:p>
            <a:r>
              <a:rPr lang="en-GB"/>
              <a:t>Information to support your application for a centrally-funded place</a:t>
            </a:r>
          </a:p>
        </p:txBody>
      </p:sp>
      <p:sp>
        <p:nvSpPr>
          <p:cNvPr id="7" name="Text Placeholder 6">
            <a:extLst>
              <a:ext uri="{FF2B5EF4-FFF2-40B4-BE49-F238E27FC236}">
                <a16:creationId xmlns:a16="http://schemas.microsoft.com/office/drawing/2014/main" id="{30AE9AEF-51AD-4C09-A7F0-362437077553}"/>
              </a:ext>
            </a:extLst>
          </p:cNvPr>
          <p:cNvSpPr>
            <a:spLocks noGrp="1"/>
          </p:cNvSpPr>
          <p:nvPr>
            <p:ph type="body" sz="quarter" idx="14"/>
          </p:nvPr>
        </p:nvSpPr>
        <p:spPr/>
        <p:txBody>
          <a:bodyPr/>
          <a:lstStyle/>
          <a:p>
            <a:r>
              <a:rPr lang="en-GB"/>
              <a:t>2026</a:t>
            </a:r>
          </a:p>
        </p:txBody>
      </p:sp>
    </p:spTree>
    <p:extLst>
      <p:ext uri="{BB962C8B-B14F-4D97-AF65-F5344CB8AC3E}">
        <p14:creationId xmlns:p14="http://schemas.microsoft.com/office/powerpoint/2010/main" val="180667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B24092-B55A-411F-A8C5-6E619147F00F}"/>
              </a:ext>
            </a:extLst>
          </p:cNvPr>
          <p:cNvSpPr/>
          <p:nvPr/>
        </p:nvSpPr>
        <p:spPr>
          <a:xfrm>
            <a:off x="1045027" y="200297"/>
            <a:ext cx="7184571" cy="766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6F8F8"/>
                </a:solidFill>
                <a:effectLst/>
                <a:uLnTx/>
                <a:uFillTx/>
                <a:latin typeface="Arial" panose="020B0604020202020204"/>
                <a:ea typeface="+mn-ea"/>
                <a:cs typeface="+mn-cs"/>
              </a:rPr>
              <a:t>Selection Criteria</a:t>
            </a:r>
          </a:p>
        </p:txBody>
      </p:sp>
      <p:sp>
        <p:nvSpPr>
          <p:cNvPr id="7" name="TextBox 6">
            <a:extLst>
              <a:ext uri="{FF2B5EF4-FFF2-40B4-BE49-F238E27FC236}">
                <a16:creationId xmlns:a16="http://schemas.microsoft.com/office/drawing/2014/main" id="{75F7BBDA-0E19-4480-A125-AC5FBCBF891E}"/>
              </a:ext>
            </a:extLst>
          </p:cNvPr>
          <p:cNvSpPr txBox="1"/>
          <p:nvPr/>
        </p:nvSpPr>
        <p:spPr>
          <a:xfrm>
            <a:off x="9048205" y="5266594"/>
            <a:ext cx="3143795" cy="1477328"/>
          </a:xfrm>
          <a:prstGeom prst="rect">
            <a:avLst/>
          </a:prstGeom>
          <a:solidFill>
            <a:schemeClr val="accent1">
              <a:lumMod val="10000"/>
              <a:lumOff val="90000"/>
            </a:schemeClr>
          </a:solidFill>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Scoring:</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0 = does not meet criteria</a:t>
            </a:r>
            <a:b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1 = partially meets criteria</a:t>
            </a:r>
            <a:b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2 = fully meets criteria</a:t>
            </a:r>
            <a:b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3 = exceeds criteria </a:t>
            </a:r>
            <a:endParaRPr kumimoji="0" lang="en-GB" sz="1800" b="0" i="0" u="none" strike="noStrike" kern="1200" cap="none" spc="0" normalizeH="0" baseline="0" noProof="0">
              <a:ln>
                <a:noFill/>
              </a:ln>
              <a:solidFill>
                <a:srgbClr val="2B2B2B"/>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5DB71519-193E-4F5D-B134-A7A1ED2243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5E3EFB-B23C-4F6D-BFE9-74A06DDEEBA2}"/>
              </a:ext>
            </a:extLst>
          </p:cNvPr>
          <p:cNvSpPr>
            <a:spLocks noGrp="1"/>
          </p:cNvSpPr>
          <p:nvPr>
            <p:ph type="sldNum" sz="quarter" idx="12"/>
          </p:nvPr>
        </p:nvSpPr>
        <p:spPr/>
        <p:txBody>
          <a:bodyPr/>
          <a:lstStyle/>
          <a:p>
            <a:fld id="{90DCC672-DF74-4195-B75B-FB91C2913CCB}" type="slidenum">
              <a:rPr lang="en-GB" smtClean="0"/>
              <a:t>15</a:t>
            </a:fld>
            <a:endParaRPr lang="en-GB"/>
          </a:p>
        </p:txBody>
      </p:sp>
      <p:graphicFrame>
        <p:nvGraphicFramePr>
          <p:cNvPr id="6" name="Table 5">
            <a:extLst>
              <a:ext uri="{FF2B5EF4-FFF2-40B4-BE49-F238E27FC236}">
                <a16:creationId xmlns:a16="http://schemas.microsoft.com/office/drawing/2014/main" id="{2232F94C-5BB9-2C0D-3A35-25894FDE3CDD}"/>
              </a:ext>
            </a:extLst>
          </p:cNvPr>
          <p:cNvGraphicFramePr>
            <a:graphicFrameLocks noGrp="1"/>
          </p:cNvGraphicFramePr>
          <p:nvPr>
            <p:extLst>
              <p:ext uri="{D42A27DB-BD31-4B8C-83A1-F6EECF244321}">
                <p14:modId xmlns:p14="http://schemas.microsoft.com/office/powerpoint/2010/main" val="1489632526"/>
              </p:ext>
            </p:extLst>
          </p:nvPr>
        </p:nvGraphicFramePr>
        <p:xfrm>
          <a:off x="1045027" y="1572560"/>
          <a:ext cx="7765627" cy="4846317"/>
        </p:xfrm>
        <a:graphic>
          <a:graphicData uri="http://schemas.openxmlformats.org/drawingml/2006/table">
            <a:tbl>
              <a:tblPr firstRow="1" firstCol="1" bandRow="1">
                <a:tableStyleId>{5C22544A-7EE6-4342-B048-85BDC9FD1C3A}</a:tableStyleId>
              </a:tblPr>
              <a:tblGrid>
                <a:gridCol w="1320946">
                  <a:extLst>
                    <a:ext uri="{9D8B030D-6E8A-4147-A177-3AD203B41FA5}">
                      <a16:colId xmlns:a16="http://schemas.microsoft.com/office/drawing/2014/main" val="2440339157"/>
                    </a:ext>
                  </a:extLst>
                </a:gridCol>
                <a:gridCol w="4718408">
                  <a:extLst>
                    <a:ext uri="{9D8B030D-6E8A-4147-A177-3AD203B41FA5}">
                      <a16:colId xmlns:a16="http://schemas.microsoft.com/office/drawing/2014/main" val="3079618882"/>
                    </a:ext>
                  </a:extLst>
                </a:gridCol>
                <a:gridCol w="1726273">
                  <a:extLst>
                    <a:ext uri="{9D8B030D-6E8A-4147-A177-3AD203B41FA5}">
                      <a16:colId xmlns:a16="http://schemas.microsoft.com/office/drawing/2014/main" val="4072590166"/>
                    </a:ext>
                  </a:extLst>
                </a:gridCol>
              </a:tblGrid>
              <a:tr h="476971">
                <a:tc>
                  <a:txBody>
                    <a:bodyPr/>
                    <a:lstStyle/>
                    <a:p>
                      <a:pPr>
                        <a:lnSpc>
                          <a:spcPct val="115000"/>
                        </a:lnSpc>
                        <a:spcBef>
                          <a:spcPts val="500"/>
                        </a:spcBef>
                        <a:spcAft>
                          <a:spcPts val="1000"/>
                        </a:spcAft>
                        <a:buNone/>
                      </a:pPr>
                      <a:r>
                        <a:rPr lang="en-GB" sz="1400">
                          <a:effectLst/>
                        </a:rPr>
                        <a:t>Selection Criteria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Description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Application Section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3452685104"/>
                  </a:ext>
                </a:extLst>
              </a:tr>
              <a:tr h="227921">
                <a:tc>
                  <a:txBody>
                    <a:bodyPr/>
                    <a:lstStyle/>
                    <a:p>
                      <a:pPr>
                        <a:lnSpc>
                          <a:spcPct val="115000"/>
                        </a:lnSpc>
                        <a:spcBef>
                          <a:spcPts val="500"/>
                        </a:spcBef>
                        <a:spcAft>
                          <a:spcPts val="1000"/>
                        </a:spcAft>
                        <a:buNone/>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You should be…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883464363"/>
                  </a:ext>
                </a:extLst>
              </a:tr>
              <a:tr h="975072">
                <a:tc>
                  <a:txBody>
                    <a:bodyPr/>
                    <a:lstStyle/>
                    <a:p>
                      <a:pPr>
                        <a:lnSpc>
                          <a:spcPct val="115000"/>
                        </a:lnSpc>
                        <a:spcBef>
                          <a:spcPts val="500"/>
                        </a:spcBef>
                        <a:spcAft>
                          <a:spcPts val="1000"/>
                        </a:spcAft>
                        <a:buNone/>
                      </a:pPr>
                      <a:r>
                        <a:rPr lang="en-GB" sz="1400">
                          <a:effectLst/>
                        </a:rPr>
                        <a:t>Criteria 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A member of staff at the University of Strathclyde, usually in grades 7, 8 or 9. This includes those in Academic, Admin and Professional Services, Knowledge Exchange, Research, Teaching, and Technical roles.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Section 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4137172411"/>
                  </a:ext>
                </a:extLst>
              </a:tr>
              <a:tr h="726022">
                <a:tc>
                  <a:txBody>
                    <a:bodyPr/>
                    <a:lstStyle/>
                    <a:p>
                      <a:pPr>
                        <a:lnSpc>
                          <a:spcPct val="115000"/>
                        </a:lnSpc>
                        <a:spcBef>
                          <a:spcPts val="500"/>
                        </a:spcBef>
                        <a:spcAft>
                          <a:spcPts val="1000"/>
                        </a:spcAft>
                        <a:buNone/>
                      </a:pPr>
                      <a:r>
                        <a:rPr lang="en-GB" sz="1400">
                          <a:effectLst/>
                        </a:rPr>
                        <a:t>Criteria 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Interested in developing your leadership skills in order to further your career, particularly with regard to leadership skills and progression into a future leadership role.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Section 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2178884003"/>
                  </a:ext>
                </a:extLst>
              </a:tr>
              <a:tr h="726022">
                <a:tc>
                  <a:txBody>
                    <a:bodyPr/>
                    <a:lstStyle/>
                    <a:p>
                      <a:pPr>
                        <a:lnSpc>
                          <a:spcPct val="115000"/>
                        </a:lnSpc>
                        <a:spcBef>
                          <a:spcPts val="500"/>
                        </a:spcBef>
                        <a:spcAft>
                          <a:spcPts val="1000"/>
                        </a:spcAft>
                        <a:buNone/>
                      </a:pPr>
                      <a:r>
                        <a:rPr lang="en-GB" sz="1400">
                          <a:effectLst/>
                        </a:rPr>
                        <a:t>Criteria 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Able to demonstrate that participation in the Aurora programme specifically would benefit your future career aims and the aims of your department/the University.</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Section 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1667893103"/>
                  </a:ext>
                </a:extLst>
              </a:tr>
              <a:tr h="476971">
                <a:tc>
                  <a:txBody>
                    <a:bodyPr/>
                    <a:lstStyle/>
                    <a:p>
                      <a:pPr>
                        <a:lnSpc>
                          <a:spcPct val="115000"/>
                        </a:lnSpc>
                        <a:spcBef>
                          <a:spcPts val="500"/>
                        </a:spcBef>
                        <a:spcAft>
                          <a:spcPts val="1000"/>
                        </a:spcAft>
                        <a:buNone/>
                      </a:pPr>
                      <a:r>
                        <a:rPr lang="en-GB" sz="1400">
                          <a:effectLst/>
                        </a:rPr>
                        <a:t>Criteria 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Able to demonstrate a record of applying learning from training or development opportunities to current or past job roles.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Section 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777088739"/>
                  </a:ext>
                </a:extLst>
              </a:tr>
              <a:tr h="726022">
                <a:tc>
                  <a:txBody>
                    <a:bodyPr/>
                    <a:lstStyle/>
                    <a:p>
                      <a:pPr>
                        <a:lnSpc>
                          <a:spcPct val="115000"/>
                        </a:lnSpc>
                        <a:spcBef>
                          <a:spcPts val="500"/>
                        </a:spcBef>
                        <a:spcAft>
                          <a:spcPts val="1000"/>
                        </a:spcAft>
                        <a:buNone/>
                      </a:pPr>
                      <a:r>
                        <a:rPr lang="en-GB" sz="1400">
                          <a:effectLst/>
                        </a:rPr>
                        <a:t>Criteria 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Able to demonstrate that this is an appropriate time for you to participate in Aurora (in terms of career point, ambitions and learning and development to date).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Section 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785286822"/>
                  </a:ext>
                </a:extLst>
              </a:tr>
              <a:tr h="273086">
                <a:tc>
                  <a:txBody>
                    <a:bodyPr/>
                    <a:lstStyle/>
                    <a:p>
                      <a:pPr>
                        <a:lnSpc>
                          <a:spcPct val="115000"/>
                        </a:lnSpc>
                        <a:spcBef>
                          <a:spcPts val="500"/>
                        </a:spcBef>
                        <a:spcAft>
                          <a:spcPts val="1000"/>
                        </a:spcAft>
                        <a:buNone/>
                      </a:pPr>
                      <a:r>
                        <a:rPr lang="en-GB" sz="1400">
                          <a:effectLst/>
                        </a:rPr>
                        <a:t>Criteria 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Supported in your application by your line manager.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tc>
                  <a:txBody>
                    <a:bodyPr/>
                    <a:lstStyle/>
                    <a:p>
                      <a:pPr>
                        <a:lnSpc>
                          <a:spcPct val="115000"/>
                        </a:lnSpc>
                        <a:spcBef>
                          <a:spcPts val="500"/>
                        </a:spcBef>
                        <a:spcAft>
                          <a:spcPts val="1000"/>
                        </a:spcAft>
                        <a:buNone/>
                      </a:pPr>
                      <a:r>
                        <a:rPr lang="en-GB" sz="1400">
                          <a:effectLst/>
                        </a:rPr>
                        <a:t>See ‘How to apply’</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032" marR="42032" marT="0" marB="0"/>
                </a:tc>
                <a:extLst>
                  <a:ext uri="{0D108BD9-81ED-4DB2-BD59-A6C34878D82A}">
                    <a16:rowId xmlns:a16="http://schemas.microsoft.com/office/drawing/2014/main" val="69287613"/>
                  </a:ext>
                </a:extLst>
              </a:tr>
            </a:tbl>
          </a:graphicData>
        </a:graphic>
      </p:graphicFrame>
      <p:sp>
        <p:nvSpPr>
          <p:cNvPr id="8" name="Rectangle 1">
            <a:extLst>
              <a:ext uri="{FF2B5EF4-FFF2-40B4-BE49-F238E27FC236}">
                <a16:creationId xmlns:a16="http://schemas.microsoft.com/office/drawing/2014/main" id="{41242844-E44F-E399-C16E-FE763C88EDF6}"/>
              </a:ext>
            </a:extLst>
          </p:cNvPr>
          <p:cNvSpPr>
            <a:spLocks noChangeArrowheads="1"/>
          </p:cNvSpPr>
          <p:nvPr/>
        </p:nvSpPr>
        <p:spPr bwMode="auto">
          <a:xfrm>
            <a:off x="1045027" y="1100328"/>
            <a:ext cx="58304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Must meet all six points of the following selection criteria:</a:t>
            </a:r>
            <a:endParaRPr kumimoji="0" lang="en-GB" altLang="en-US" sz="2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31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0FDB68-624B-47EC-BB8C-9C968827AFC9}"/>
              </a:ext>
            </a:extLst>
          </p:cNvPr>
          <p:cNvSpPr>
            <a:spLocks noGrp="1"/>
          </p:cNvSpPr>
          <p:nvPr>
            <p:ph type="sldNum" sz="quarter" idx="12"/>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90DCC672-DF74-4195-B75B-FB91C2913CCB}" type="slidenum">
              <a:rPr kumimoji="0" lang="en-GB"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B7AB715-FB4D-47A0-90C7-593FED91E14C}"/>
              </a:ext>
            </a:extLst>
          </p:cNvPr>
          <p:cNvSpPr/>
          <p:nvPr/>
        </p:nvSpPr>
        <p:spPr>
          <a:xfrm>
            <a:off x="1045027" y="200297"/>
            <a:ext cx="7184571" cy="766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6F8F8"/>
                </a:solidFill>
                <a:effectLst/>
                <a:uLnTx/>
                <a:uFillTx/>
                <a:latin typeface="Arial" panose="020B0604020202020204"/>
                <a:ea typeface="+mn-ea"/>
                <a:cs typeface="+mn-cs"/>
              </a:rPr>
              <a:t>Application Form</a:t>
            </a:r>
          </a:p>
        </p:txBody>
      </p:sp>
      <p:sp>
        <p:nvSpPr>
          <p:cNvPr id="2" name="Footer Placeholder 1">
            <a:extLst>
              <a:ext uri="{FF2B5EF4-FFF2-40B4-BE49-F238E27FC236}">
                <a16:creationId xmlns:a16="http://schemas.microsoft.com/office/drawing/2014/main" id="{005EC1D2-6571-4AFE-902E-6B44533C3232}"/>
              </a:ext>
            </a:extLst>
          </p:cNvPr>
          <p:cNvSpPr>
            <a:spLocks noGrp="1"/>
          </p:cNvSpPr>
          <p:nvPr>
            <p:ph type="ftr" sz="quarter" idx="11"/>
          </p:nvPr>
        </p:nvSpPr>
        <p:spPr/>
        <p:txBody>
          <a:bodyPr/>
          <a:lstStyle/>
          <a:p>
            <a:r>
              <a:rPr lang="en-GB"/>
              <a:t>Aurora Information, University of Strathclyde</a:t>
            </a:r>
          </a:p>
        </p:txBody>
      </p:sp>
      <p:pic>
        <p:nvPicPr>
          <p:cNvPr id="5" name="Picture 4">
            <a:extLst>
              <a:ext uri="{FF2B5EF4-FFF2-40B4-BE49-F238E27FC236}">
                <a16:creationId xmlns:a16="http://schemas.microsoft.com/office/drawing/2014/main" id="{5E5E1FB6-E99D-F8A1-4E1A-3FCBCC13622D}"/>
              </a:ext>
            </a:extLst>
          </p:cNvPr>
          <p:cNvPicPr>
            <a:picLocks noChangeAspect="1"/>
          </p:cNvPicPr>
          <p:nvPr/>
        </p:nvPicPr>
        <p:blipFill>
          <a:blip r:embed="rId2"/>
          <a:stretch>
            <a:fillRect/>
          </a:stretch>
        </p:blipFill>
        <p:spPr>
          <a:xfrm>
            <a:off x="235873" y="793869"/>
            <a:ext cx="6770229" cy="4225391"/>
          </a:xfrm>
          <a:prstGeom prst="rect">
            <a:avLst/>
          </a:prstGeom>
        </p:spPr>
      </p:pic>
      <p:pic>
        <p:nvPicPr>
          <p:cNvPr id="9" name="Picture 8">
            <a:extLst>
              <a:ext uri="{FF2B5EF4-FFF2-40B4-BE49-F238E27FC236}">
                <a16:creationId xmlns:a16="http://schemas.microsoft.com/office/drawing/2014/main" id="{7C07E05E-6CCC-CA29-9C66-1EE007683555}"/>
              </a:ext>
            </a:extLst>
          </p:cNvPr>
          <p:cNvPicPr>
            <a:picLocks noChangeAspect="1"/>
          </p:cNvPicPr>
          <p:nvPr/>
        </p:nvPicPr>
        <p:blipFill>
          <a:blip r:embed="rId3"/>
          <a:stretch>
            <a:fillRect/>
          </a:stretch>
        </p:blipFill>
        <p:spPr>
          <a:xfrm>
            <a:off x="5454214" y="3120888"/>
            <a:ext cx="6737786" cy="4225391"/>
          </a:xfrm>
          <a:prstGeom prst="rect">
            <a:avLst/>
          </a:prstGeom>
        </p:spPr>
      </p:pic>
    </p:spTree>
    <p:extLst>
      <p:ext uri="{BB962C8B-B14F-4D97-AF65-F5344CB8AC3E}">
        <p14:creationId xmlns:p14="http://schemas.microsoft.com/office/powerpoint/2010/main" val="334997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A4F781-8B26-E1BA-E4A7-7EAF0B192BD9}"/>
              </a:ext>
            </a:extLst>
          </p:cNvPr>
          <p:cNvPicPr>
            <a:picLocks noChangeAspect="1"/>
          </p:cNvPicPr>
          <p:nvPr/>
        </p:nvPicPr>
        <p:blipFill>
          <a:blip r:embed="rId2"/>
          <a:srcRect l="1947" t="50563" r="54744" b="9643"/>
          <a:stretch>
            <a:fillRect/>
          </a:stretch>
        </p:blipFill>
        <p:spPr>
          <a:xfrm>
            <a:off x="2695776" y="1915886"/>
            <a:ext cx="6619461" cy="3796054"/>
          </a:xfrm>
          <a:prstGeom prst="rect">
            <a:avLst/>
          </a:prstGeom>
        </p:spPr>
      </p:pic>
      <p:sp>
        <p:nvSpPr>
          <p:cNvPr id="14" name="TextBox 13">
            <a:extLst>
              <a:ext uri="{FF2B5EF4-FFF2-40B4-BE49-F238E27FC236}">
                <a16:creationId xmlns:a16="http://schemas.microsoft.com/office/drawing/2014/main" id="{BD7FE281-4465-47C0-875E-659915576FFF}"/>
              </a:ext>
            </a:extLst>
          </p:cNvPr>
          <p:cNvSpPr txBox="1"/>
          <p:nvPr/>
        </p:nvSpPr>
        <p:spPr>
          <a:xfrm>
            <a:off x="1045027" y="5857425"/>
            <a:ext cx="1092805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914330">
              <a:defRPr/>
            </a:pPr>
            <a:r>
              <a:rPr kumimoji="0" lang="en-GB" sz="1800" b="0" i="0" u="none" strike="noStrike" kern="1200" cap="none" spc="0" normalizeH="0" baseline="0" noProof="0">
                <a:ln>
                  <a:noFill/>
                </a:ln>
                <a:solidFill>
                  <a:srgbClr val="F6F8F8"/>
                </a:solidFill>
                <a:effectLst/>
                <a:uLnTx/>
                <a:uFillTx/>
                <a:latin typeface="Arial" panose="020B0604020202020204" pitchFamily="34" charset="0"/>
                <a:ea typeface="Calibri" panose="020F0502020204030204" pitchFamily="34" charset="0"/>
                <a:cs typeface="Times New Roman" panose="02020603050405020304" pitchFamily="18" charset="0"/>
              </a:rPr>
              <a:t>SC1. </a:t>
            </a:r>
            <a:r>
              <a:rPr lang="en-GB"/>
              <a:t>A member of staff at the University of Strathclyde, usually in grades 7, 8 or 9. This includes those in Academic, Admin and Professional Services, Knowledge Exchange, Research, Teaching, and Technical roles.</a:t>
            </a:r>
            <a:endParaRPr kumimoji="0" lang="en-GB" sz="1800" b="0" i="0" u="none" strike="noStrike" kern="1200" cap="none" spc="0" normalizeH="0" baseline="0" noProof="0">
              <a:ln>
                <a:noFill/>
              </a:ln>
              <a:solidFill>
                <a:srgbClr val="F6F8F8"/>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FC78C68B-C758-4E1E-B5F5-EC9DCFD5DD15}"/>
              </a:ext>
            </a:extLst>
          </p:cNvPr>
          <p:cNvGrpSpPr/>
          <p:nvPr/>
        </p:nvGrpSpPr>
        <p:grpSpPr>
          <a:xfrm>
            <a:off x="2664823" y="1146060"/>
            <a:ext cx="9231086" cy="2004644"/>
            <a:chOff x="2664823" y="1146060"/>
            <a:chExt cx="9231086" cy="1701644"/>
          </a:xfrm>
        </p:grpSpPr>
        <p:sp>
          <p:nvSpPr>
            <p:cNvPr id="4" name="Oval 3">
              <a:extLst>
                <a:ext uri="{FF2B5EF4-FFF2-40B4-BE49-F238E27FC236}">
                  <a16:creationId xmlns:a16="http://schemas.microsoft.com/office/drawing/2014/main" id="{DEBD526B-6F90-410A-B8CC-594BCBD5E005}"/>
                </a:ext>
              </a:extLst>
            </p:cNvPr>
            <p:cNvSpPr/>
            <p:nvPr/>
          </p:nvSpPr>
          <p:spPr>
            <a:xfrm>
              <a:off x="2664823" y="1915886"/>
              <a:ext cx="7106194" cy="9318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6F8F8"/>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43B0706-56A3-41E8-8620-D0A7B56C4AA5}"/>
                </a:ext>
              </a:extLst>
            </p:cNvPr>
            <p:cNvSpPr txBox="1"/>
            <p:nvPr/>
          </p:nvSpPr>
          <p:spPr>
            <a:xfrm>
              <a:off x="8512217" y="1146060"/>
              <a:ext cx="3383692" cy="646331"/>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2140">
                      <a:lumMod val="75000"/>
                      <a:lumOff val="25000"/>
                    </a:srgbClr>
                  </a:solidFill>
                  <a:effectLst/>
                  <a:uLnTx/>
                  <a:uFillTx/>
                  <a:latin typeface="Arial" panose="020B0604020202020204"/>
                  <a:ea typeface="+mn-ea"/>
                  <a:cs typeface="+mn-cs"/>
                </a:rPr>
                <a:t>Identifying information redacted before scoring</a:t>
              </a:r>
            </a:p>
          </p:txBody>
        </p:sp>
      </p:grpSp>
      <p:sp>
        <p:nvSpPr>
          <p:cNvPr id="5" name="Slide Number Placeholder 4">
            <a:extLst>
              <a:ext uri="{FF2B5EF4-FFF2-40B4-BE49-F238E27FC236}">
                <a16:creationId xmlns:a16="http://schemas.microsoft.com/office/drawing/2014/main" id="{8605F331-B676-4710-8BCD-FF28A9B7C4B3}"/>
              </a:ext>
            </a:extLst>
          </p:cNvPr>
          <p:cNvSpPr>
            <a:spLocks noGrp="1"/>
          </p:cNvSpPr>
          <p:nvPr>
            <p:ph type="sldNum" sz="quarter" idx="10"/>
          </p:nvPr>
        </p:nvSpPr>
        <p:spPr/>
        <p:txBody>
          <a:bodyPr/>
          <a:lstStyle/>
          <a:p>
            <a:fld id="{D8D877B3-D348-4611-9BDB-C5374591D951}" type="slidenum">
              <a:rPr lang="en-US" smtClean="0"/>
              <a:pPr/>
              <a:t>17</a:t>
            </a:fld>
            <a:endParaRPr lang="en-US"/>
          </a:p>
        </p:txBody>
      </p:sp>
      <p:sp>
        <p:nvSpPr>
          <p:cNvPr id="7" name="Rectangle 6">
            <a:extLst>
              <a:ext uri="{FF2B5EF4-FFF2-40B4-BE49-F238E27FC236}">
                <a16:creationId xmlns:a16="http://schemas.microsoft.com/office/drawing/2014/main" id="{D4E761AE-D7A4-B463-BF30-376B935066D5}"/>
              </a:ext>
            </a:extLst>
          </p:cNvPr>
          <p:cNvSpPr/>
          <p:nvPr/>
        </p:nvSpPr>
        <p:spPr>
          <a:xfrm>
            <a:off x="1045027" y="200297"/>
            <a:ext cx="7184571" cy="766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6F8F8"/>
                </a:solidFill>
                <a:effectLst/>
                <a:uLnTx/>
                <a:uFillTx/>
                <a:latin typeface="Arial" panose="020B0604020202020204"/>
                <a:ea typeface="+mn-ea"/>
                <a:cs typeface="+mn-cs"/>
              </a:rPr>
              <a:t>Section 1: Personal Details</a:t>
            </a:r>
          </a:p>
        </p:txBody>
      </p:sp>
    </p:spTree>
    <p:extLst>
      <p:ext uri="{BB962C8B-B14F-4D97-AF65-F5344CB8AC3E}">
        <p14:creationId xmlns:p14="http://schemas.microsoft.com/office/powerpoint/2010/main" val="106937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628C-94E0-4BB9-972A-1A549B26A4DA}"/>
              </a:ext>
            </a:extLst>
          </p:cNvPr>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4E773EF-A9D0-4A0B-9324-3EAE754D822D}"/>
              </a:ext>
            </a:extLst>
          </p:cNvPr>
          <p:cNvSpPr txBox="1"/>
          <p:nvPr/>
        </p:nvSpPr>
        <p:spPr>
          <a:xfrm>
            <a:off x="1030886" y="6013170"/>
            <a:ext cx="10928059" cy="6463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914330">
              <a:defRPr/>
            </a:pPr>
            <a:r>
              <a:rPr kumimoji="0" lang="en-GB" sz="1800" b="0" i="0" u="none" strike="noStrike" kern="1200" cap="none" spc="0" normalizeH="0" baseline="0" noProof="0">
                <a:ln>
                  <a:noFill/>
                </a:ln>
                <a:solidFill>
                  <a:srgbClr val="F8FAFF"/>
                </a:solidFill>
                <a:effectLst/>
                <a:uLnTx/>
                <a:uFillTx/>
                <a:latin typeface="Arial" panose="020B0604020202020204" pitchFamily="34" charset="0"/>
                <a:ea typeface="Calibri" panose="020F0502020204030204" pitchFamily="34" charset="0"/>
                <a:cs typeface="Times New Roman" panose="02020603050405020304" pitchFamily="18" charset="0"/>
              </a:rPr>
              <a:t>SC 2. </a:t>
            </a:r>
            <a:r>
              <a:rPr lang="en-GB"/>
              <a:t>Interested in developing your leadership skills in order to further your career, particularly with regard to leadership skills and progression into a future leadership role.</a:t>
            </a:r>
            <a:endParaRPr kumimoji="0" lang="en-GB" sz="1800" b="0" i="0" u="none" strike="noStrike" kern="1200" cap="none" spc="0" normalizeH="0" baseline="0" noProof="0">
              <a:ln>
                <a:noFill/>
              </a:ln>
              <a:solidFill>
                <a:srgbClr val="F8FA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7EB80BAE-066F-46A2-B119-F9F816B89AC1}"/>
              </a:ext>
            </a:extLst>
          </p:cNvPr>
          <p:cNvGraphicFramePr/>
          <p:nvPr>
            <p:extLst>
              <p:ext uri="{D42A27DB-BD31-4B8C-83A1-F6EECF244321}">
                <p14:modId xmlns:p14="http://schemas.microsoft.com/office/powerpoint/2010/main" val="3217803523"/>
              </p:ext>
            </p:extLst>
          </p:nvPr>
        </p:nvGraphicFramePr>
        <p:xfrm>
          <a:off x="1446307" y="1358538"/>
          <a:ext cx="9631680" cy="43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6E65929-71B6-BEDC-B70B-DAA1D0406105}"/>
              </a:ext>
            </a:extLst>
          </p:cNvPr>
          <p:cNvSpPr/>
          <p:nvPr/>
        </p:nvSpPr>
        <p:spPr>
          <a:xfrm>
            <a:off x="1045027" y="200296"/>
            <a:ext cx="10928059" cy="11582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cap="all"/>
              <a:t>Section 2: outline your future career aims and goals, including ambitions relating to leadership and leadership positions in higher education (Selection Criteria 2)</a:t>
            </a:r>
          </a:p>
        </p:txBody>
      </p:sp>
    </p:spTree>
    <p:extLst>
      <p:ext uri="{BB962C8B-B14F-4D97-AF65-F5344CB8AC3E}">
        <p14:creationId xmlns:p14="http://schemas.microsoft.com/office/powerpoint/2010/main" val="2000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628C-94E0-4BB9-972A-1A549B26A4DA}"/>
              </a:ext>
            </a:extLst>
          </p:cNvPr>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4E773EF-A9D0-4A0B-9324-3EAE754D822D}"/>
              </a:ext>
            </a:extLst>
          </p:cNvPr>
          <p:cNvSpPr txBox="1"/>
          <p:nvPr/>
        </p:nvSpPr>
        <p:spPr>
          <a:xfrm>
            <a:off x="1030886" y="6013170"/>
            <a:ext cx="1092805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914330">
              <a:defRPr/>
            </a:pPr>
            <a:r>
              <a:rPr kumimoji="0" lang="en-GB" sz="1800" b="0" i="0" u="none" strike="noStrike" kern="1200" cap="none" spc="0" normalizeH="0" baseline="0" noProof="0">
                <a:ln>
                  <a:noFill/>
                </a:ln>
                <a:solidFill>
                  <a:srgbClr val="F6F8F8"/>
                </a:solidFill>
                <a:effectLst/>
                <a:uLnTx/>
                <a:uFillTx/>
                <a:latin typeface="Arial" panose="020B0604020202020204" pitchFamily="34" charset="0"/>
                <a:ea typeface="Calibri" panose="020F0502020204030204" pitchFamily="34" charset="0"/>
                <a:cs typeface="Times New Roman" panose="02020603050405020304" pitchFamily="18" charset="0"/>
              </a:rPr>
              <a:t>SC3. </a:t>
            </a:r>
            <a:r>
              <a:rPr lang="en-GB"/>
              <a:t>Able to demonstrate that participation in the Aurora programme specifically would benefit your future career aims and the aims of your department/the University</a:t>
            </a:r>
            <a:endParaRPr kumimoji="0" lang="en-GB" sz="1800" b="0" i="0" u="none" strike="noStrike" kern="1200" cap="none" spc="0" normalizeH="0" baseline="0" noProof="0">
              <a:ln>
                <a:noFill/>
              </a:ln>
              <a:solidFill>
                <a:srgbClr val="F6F8F8"/>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24A194F-04D4-4707-B433-8A2433B05EF5}"/>
              </a:ext>
            </a:extLst>
          </p:cNvPr>
          <p:cNvSpPr/>
          <p:nvPr/>
        </p:nvSpPr>
        <p:spPr>
          <a:xfrm>
            <a:off x="1139829" y="2501756"/>
            <a:ext cx="4956171" cy="224441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a) future career aims</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B2B2B"/>
              </a:solidFill>
              <a:effectLst/>
              <a:uLnTx/>
              <a:uFillTx/>
              <a:latin typeface="Arial" panose="020B0604020202020204"/>
              <a:ea typeface="+mn-ea"/>
              <a:cs typeface="+mn-cs"/>
            </a:endParaRP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How do you see the </a:t>
            </a:r>
            <a:r>
              <a:rPr kumimoji="0" lang="en-GB" sz="1800" b="1" i="0" u="none" strike="noStrike" kern="1200" cap="none" spc="0" normalizeH="0" baseline="0" noProof="0">
                <a:ln>
                  <a:noFill/>
                </a:ln>
                <a:solidFill>
                  <a:srgbClr val="2B2B2B"/>
                </a:solidFill>
                <a:effectLst/>
                <a:uLnTx/>
                <a:uFillTx/>
                <a:latin typeface="Arial" panose="020B0604020202020204"/>
                <a:ea typeface="+mn-ea"/>
                <a:cs typeface="+mn-cs"/>
              </a:rPr>
              <a:t>topics covered </a:t>
            </a: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and </a:t>
            </a:r>
            <a:r>
              <a:rPr kumimoji="0" lang="en-GB" sz="1800" b="1" i="0" u="none" strike="noStrike" kern="1200" cap="none" spc="0" normalizeH="0" baseline="0" noProof="0">
                <a:ln>
                  <a:noFill/>
                </a:ln>
                <a:solidFill>
                  <a:srgbClr val="2B2B2B"/>
                </a:solidFill>
                <a:effectLst/>
                <a:uLnTx/>
                <a:uFillTx/>
                <a:latin typeface="Arial" panose="020B0604020202020204"/>
                <a:ea typeface="+mn-ea"/>
                <a:cs typeface="+mn-cs"/>
              </a:rPr>
              <a:t>opportunities provided </a:t>
            </a: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supporting your leadership vision provided in Q2</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What can you not do now that these will help you to do?</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B2B2B"/>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23B48F3-B3F6-44C5-B090-BD115E93FBCA}"/>
              </a:ext>
            </a:extLst>
          </p:cNvPr>
          <p:cNvSpPr/>
          <p:nvPr/>
        </p:nvSpPr>
        <p:spPr>
          <a:xfrm>
            <a:off x="6248400" y="2501756"/>
            <a:ext cx="4956171" cy="224441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b) aims of the Department/School/University</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B2B2B"/>
              </a:solidFill>
              <a:effectLst/>
              <a:uLnTx/>
              <a:uFillTx/>
              <a:latin typeface="Arial" panose="020B0604020202020204"/>
              <a:ea typeface="+mn-ea"/>
              <a:cs typeface="+mn-cs"/>
            </a:endParaRP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How do you see the </a:t>
            </a:r>
            <a:r>
              <a:rPr kumimoji="0" lang="en-GB" sz="1800" b="1" i="0" u="none" strike="noStrike" kern="1200" cap="none" spc="0" normalizeH="0" baseline="0" noProof="0">
                <a:ln>
                  <a:noFill/>
                </a:ln>
                <a:solidFill>
                  <a:srgbClr val="2B2B2B"/>
                </a:solidFill>
                <a:effectLst/>
                <a:uLnTx/>
                <a:uFillTx/>
                <a:latin typeface="Arial" panose="020B0604020202020204"/>
                <a:ea typeface="+mn-ea"/>
                <a:cs typeface="+mn-cs"/>
              </a:rPr>
              <a:t>topics covered </a:t>
            </a: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and </a:t>
            </a:r>
            <a:r>
              <a:rPr kumimoji="0" lang="en-GB" sz="1800" b="1" i="0" u="none" strike="noStrike" kern="1200" cap="none" spc="0" normalizeH="0" baseline="0" noProof="0">
                <a:ln>
                  <a:noFill/>
                </a:ln>
                <a:solidFill>
                  <a:srgbClr val="2B2B2B"/>
                </a:solidFill>
                <a:effectLst/>
                <a:uLnTx/>
                <a:uFillTx/>
                <a:latin typeface="Arial" panose="020B0604020202020204"/>
                <a:ea typeface="+mn-ea"/>
                <a:cs typeface="+mn-cs"/>
              </a:rPr>
              <a:t>opportunities provided </a:t>
            </a: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supporting these aims or helping you to achieve them?</a:t>
            </a:r>
          </a:p>
        </p:txBody>
      </p:sp>
      <p:sp>
        <p:nvSpPr>
          <p:cNvPr id="9" name="Rectangle 8">
            <a:extLst>
              <a:ext uri="{FF2B5EF4-FFF2-40B4-BE49-F238E27FC236}">
                <a16:creationId xmlns:a16="http://schemas.microsoft.com/office/drawing/2014/main" id="{968422A6-69E9-4530-9556-306BCA590AB3}"/>
              </a:ext>
            </a:extLst>
          </p:cNvPr>
          <p:cNvSpPr/>
          <p:nvPr/>
        </p:nvSpPr>
        <p:spPr>
          <a:xfrm>
            <a:off x="2643773" y="1468306"/>
            <a:ext cx="6748458" cy="923681"/>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Spend some time looking at the information about Aurora and the Department/School/University aims</a:t>
            </a:r>
          </a:p>
        </p:txBody>
      </p:sp>
      <p:sp>
        <p:nvSpPr>
          <p:cNvPr id="15" name="Rectangle 14">
            <a:extLst>
              <a:ext uri="{FF2B5EF4-FFF2-40B4-BE49-F238E27FC236}">
                <a16:creationId xmlns:a16="http://schemas.microsoft.com/office/drawing/2014/main" id="{3647DB23-A856-45D5-A4D5-7FAD03095E5F}"/>
              </a:ext>
            </a:extLst>
          </p:cNvPr>
          <p:cNvSpPr/>
          <p:nvPr/>
        </p:nvSpPr>
        <p:spPr>
          <a:xfrm>
            <a:off x="1139829" y="4860049"/>
            <a:ext cx="10064742" cy="53679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Answer A and B!</a:t>
            </a:r>
          </a:p>
        </p:txBody>
      </p:sp>
      <p:sp>
        <p:nvSpPr>
          <p:cNvPr id="3" name="Rectangle 2">
            <a:extLst>
              <a:ext uri="{FF2B5EF4-FFF2-40B4-BE49-F238E27FC236}">
                <a16:creationId xmlns:a16="http://schemas.microsoft.com/office/drawing/2014/main" id="{950BAB41-63D4-C5AF-66DA-6619EF940034}"/>
              </a:ext>
            </a:extLst>
          </p:cNvPr>
          <p:cNvSpPr/>
          <p:nvPr/>
        </p:nvSpPr>
        <p:spPr>
          <a:xfrm>
            <a:off x="1045027" y="200296"/>
            <a:ext cx="10928059" cy="11582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cap="all"/>
              <a:t>Section 3: </a:t>
            </a:r>
            <a:r>
              <a:rPr lang="en-GB" b="1" cap="all">
                <a:solidFill>
                  <a:schemeClr val="bg2"/>
                </a:solidFill>
              </a:rPr>
              <a:t>Considering the Aurora programme structure and content</a:t>
            </a:r>
            <a:r>
              <a:rPr lang="en-GB" b="1" cap="all"/>
              <a:t>, explain how participation in this programme specifically would benefit </a:t>
            </a:r>
            <a:r>
              <a:rPr lang="en-GB" b="1" cap="all">
                <a:solidFill>
                  <a:srgbClr val="FFFF00"/>
                </a:solidFill>
              </a:rPr>
              <a:t>(a) </a:t>
            </a:r>
            <a:r>
              <a:rPr lang="en-GB" b="1" cap="all"/>
              <a:t>your future career aims </a:t>
            </a:r>
            <a:r>
              <a:rPr lang="en-GB" b="1" cap="all">
                <a:solidFill>
                  <a:srgbClr val="FFFF00"/>
                </a:solidFill>
              </a:rPr>
              <a:t>(b) </a:t>
            </a:r>
            <a:r>
              <a:rPr lang="en-GB" b="1" cap="all"/>
              <a:t>the aims of your department/the University (Selection Criteria 3)</a:t>
            </a:r>
          </a:p>
        </p:txBody>
      </p:sp>
      <p:sp>
        <p:nvSpPr>
          <p:cNvPr id="5" name="Rectangle 4">
            <a:extLst>
              <a:ext uri="{FF2B5EF4-FFF2-40B4-BE49-F238E27FC236}">
                <a16:creationId xmlns:a16="http://schemas.microsoft.com/office/drawing/2014/main" id="{E2761E15-ADAA-7E64-CF2B-D05C9904B133}"/>
              </a:ext>
            </a:extLst>
          </p:cNvPr>
          <p:cNvSpPr/>
          <p:nvPr/>
        </p:nvSpPr>
        <p:spPr>
          <a:xfrm>
            <a:off x="1139829" y="5423353"/>
            <a:ext cx="10064742" cy="53679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Make direct, explicit links rather than generic “it will help me be a better leader”</a:t>
            </a:r>
          </a:p>
        </p:txBody>
      </p:sp>
    </p:spTree>
    <p:extLst>
      <p:ext uri="{BB962C8B-B14F-4D97-AF65-F5344CB8AC3E}">
        <p14:creationId xmlns:p14="http://schemas.microsoft.com/office/powerpoint/2010/main" val="11044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5"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0D77-C24D-58F6-FBA7-6AB41B574025}"/>
              </a:ext>
            </a:extLst>
          </p:cNvPr>
          <p:cNvSpPr>
            <a:spLocks noGrp="1"/>
          </p:cNvSpPr>
          <p:nvPr>
            <p:ph type="title"/>
          </p:nvPr>
        </p:nvSpPr>
        <p:spPr/>
        <p:txBody>
          <a:bodyPr/>
          <a:lstStyle/>
          <a:p>
            <a:r>
              <a:rPr lang="en-GB"/>
              <a:t>Today’s session</a:t>
            </a:r>
          </a:p>
        </p:txBody>
      </p:sp>
      <p:sp>
        <p:nvSpPr>
          <p:cNvPr id="3" name="Content Placeholder 2">
            <a:extLst>
              <a:ext uri="{FF2B5EF4-FFF2-40B4-BE49-F238E27FC236}">
                <a16:creationId xmlns:a16="http://schemas.microsoft.com/office/drawing/2014/main" id="{EA7F6415-4A26-4678-987F-DCE7CA316A23}"/>
              </a:ext>
            </a:extLst>
          </p:cNvPr>
          <p:cNvSpPr>
            <a:spLocks noGrp="1"/>
          </p:cNvSpPr>
          <p:nvPr>
            <p:ph idx="1"/>
          </p:nvPr>
        </p:nvSpPr>
        <p:spPr>
          <a:xfrm>
            <a:off x="477982" y="2254827"/>
            <a:ext cx="11544300" cy="3306581"/>
          </a:xfrm>
        </p:spPr>
        <p:txBody>
          <a:bodyPr>
            <a:normAutofit/>
          </a:bodyPr>
          <a:lstStyle/>
          <a:p>
            <a:pPr marL="342900" indent="-342900">
              <a:buFont typeface="+mj-lt"/>
              <a:buAutoNum type="arabicPeriod"/>
            </a:pPr>
            <a:r>
              <a:rPr lang="en-GB" b="1">
                <a:latin typeface="Arial" panose="020B0604020202020204" pitchFamily="34" charset="0"/>
                <a:cs typeface="Arial" panose="020B0604020202020204" pitchFamily="34" charset="0"/>
              </a:rPr>
              <a:t>Introduction to Aurora </a:t>
            </a:r>
            <a:r>
              <a:rPr lang="en-GB">
                <a:latin typeface="Arial" panose="020B0604020202020204" pitchFamily="34" charset="0"/>
                <a:cs typeface="Arial" panose="020B0604020202020204" pitchFamily="34" charset="0"/>
              </a:rPr>
              <a:t>– Dr Matson Lawrence, Equality &amp; Diversity Manager</a:t>
            </a:r>
          </a:p>
          <a:p>
            <a:pPr marL="342900" indent="-342900">
              <a:buFont typeface="+mj-lt"/>
              <a:buAutoNum type="arabicPeriod"/>
            </a:pPr>
            <a:r>
              <a:rPr lang="en-GB" b="1">
                <a:latin typeface="Arial" panose="020B0604020202020204" pitchFamily="34" charset="0"/>
                <a:cs typeface="Arial" panose="020B0604020202020204" pitchFamily="34" charset="0"/>
              </a:rPr>
              <a:t>Applying for Aurora </a:t>
            </a:r>
            <a:r>
              <a:rPr lang="en-GB">
                <a:latin typeface="Arial" panose="020B0604020202020204" pitchFamily="34" charset="0"/>
                <a:cs typeface="Arial" panose="020B0604020202020204" pitchFamily="34" charset="0"/>
              </a:rPr>
              <a:t>– Dr Emma Compton-Daw, Researcher Development Manager</a:t>
            </a:r>
          </a:p>
          <a:p>
            <a:pPr marL="342900" indent="-342900">
              <a:buFont typeface="+mj-lt"/>
              <a:buAutoNum type="arabicPeriod"/>
            </a:pPr>
            <a:r>
              <a:rPr lang="en-GB" b="1">
                <a:latin typeface="Arial" panose="020B0604020202020204" pitchFamily="34" charset="0"/>
                <a:cs typeface="Arial" panose="020B0604020202020204" pitchFamily="34" charset="0"/>
              </a:rPr>
              <a:t>Experiences of Aurora </a:t>
            </a:r>
            <a:r>
              <a:rPr lang="en-GB">
                <a:latin typeface="Arial" panose="020B0604020202020204" pitchFamily="34" charset="0"/>
                <a:cs typeface="Arial" panose="020B0604020202020204" pitchFamily="34" charset="0"/>
              </a:rPr>
              <a:t>– Dr Bożena Sojka, Urban Futures Research Fellow</a:t>
            </a:r>
          </a:p>
          <a:p>
            <a:pPr marL="342900" indent="-342900">
              <a:buFont typeface="+mj-lt"/>
              <a:buAutoNum type="arabicPeriod"/>
            </a:pPr>
            <a:r>
              <a:rPr lang="en-GB" b="1">
                <a:latin typeface="Arial" panose="020B0604020202020204" pitchFamily="34" charset="0"/>
                <a:cs typeface="Arial" panose="020B0604020202020204" pitchFamily="34" charset="0"/>
              </a:rPr>
              <a:t>Questions and discussion </a:t>
            </a:r>
            <a:r>
              <a:rPr lang="en-GB">
                <a:latin typeface="Arial" panose="020B0604020202020204" pitchFamily="34" charset="0"/>
                <a:cs typeface="Arial" panose="020B0604020202020204" pitchFamily="34" charset="0"/>
              </a:rPr>
              <a:t>– All </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There will be the </a:t>
            </a:r>
            <a:r>
              <a:rPr lang="en-GB" b="1">
                <a:latin typeface="Arial" panose="020B0604020202020204" pitchFamily="34" charset="0"/>
                <a:cs typeface="Arial" panose="020B0604020202020204" pitchFamily="34" charset="0"/>
              </a:rPr>
              <a:t>opportunity to ask questions </a:t>
            </a:r>
            <a:r>
              <a:rPr lang="en-GB">
                <a:latin typeface="Arial" panose="020B0604020202020204" pitchFamily="34" charset="0"/>
                <a:cs typeface="Arial" panose="020B0604020202020204" pitchFamily="34" charset="0"/>
              </a:rPr>
              <a:t>after each speaker.</a:t>
            </a:r>
          </a:p>
          <a:p>
            <a:pPr marL="285750" indent="-285750">
              <a:buFont typeface="Wingdings" panose="05000000000000000000" pitchFamily="2" charset="2"/>
              <a:buChar char="ü"/>
            </a:pPr>
            <a:r>
              <a:rPr lang="en-GB" b="1">
                <a:latin typeface="Arial" panose="020B0604020202020204" pitchFamily="34" charset="0"/>
                <a:cs typeface="Arial" panose="020B0604020202020204" pitchFamily="34" charset="0"/>
              </a:rPr>
              <a:t>Session is being recorded </a:t>
            </a:r>
            <a:r>
              <a:rPr lang="en-GB">
                <a:latin typeface="Arial" panose="020B0604020202020204" pitchFamily="34" charset="0"/>
                <a:cs typeface="Arial" panose="020B0604020202020204" pitchFamily="34" charset="0"/>
              </a:rPr>
              <a:t>for colleagues unable to attend – if you do not wish to be recorded, save questions to the end!</a:t>
            </a:r>
          </a:p>
          <a:p>
            <a:pPr marL="285750" indent="-285750">
              <a:buFont typeface="Wingdings" panose="05000000000000000000" pitchFamily="2" charset="2"/>
              <a:buChar char="ü"/>
            </a:pPr>
            <a:r>
              <a:rPr lang="en-GB" b="1">
                <a:latin typeface="Arial" panose="020B0604020202020204" pitchFamily="34" charset="0"/>
                <a:cs typeface="Arial" panose="020B0604020202020204" pitchFamily="34" charset="0"/>
              </a:rPr>
              <a:t>Slides will be shared </a:t>
            </a:r>
            <a:r>
              <a:rPr lang="en-GB">
                <a:latin typeface="Arial" panose="020B0604020202020204" pitchFamily="34" charset="0"/>
                <a:cs typeface="Arial" panose="020B0604020202020204" pitchFamily="34" charset="0"/>
              </a:rPr>
              <a:t>following the session.</a:t>
            </a:r>
          </a:p>
          <a:p>
            <a:pPr marL="285750" indent="-285750">
              <a:buFont typeface="Wingdings" panose="05000000000000000000" pitchFamily="2" charset="2"/>
              <a:buChar char="ü"/>
            </a:pPr>
            <a:r>
              <a:rPr lang="en-GB" b="1">
                <a:latin typeface="Arial" panose="020B0604020202020204" pitchFamily="34" charset="0"/>
                <a:cs typeface="Arial" panose="020B0604020202020204" pitchFamily="34" charset="0"/>
              </a:rPr>
              <a:t>Relaxed session </a:t>
            </a:r>
            <a:r>
              <a:rPr lang="en-GB">
                <a:latin typeface="Arial" panose="020B0604020202020204" pitchFamily="34" charset="0"/>
                <a:cs typeface="Arial" panose="020B0604020202020204" pitchFamily="34" charset="0"/>
              </a:rPr>
              <a:t>– feel free to have your camera on or off, move around, stretch, stim, take breaks etc.</a:t>
            </a:r>
          </a:p>
        </p:txBody>
      </p:sp>
      <p:sp>
        <p:nvSpPr>
          <p:cNvPr id="4" name="Footer Placeholder 3">
            <a:extLst>
              <a:ext uri="{FF2B5EF4-FFF2-40B4-BE49-F238E27FC236}">
                <a16:creationId xmlns:a16="http://schemas.microsoft.com/office/drawing/2014/main" id="{FA632DAF-E10B-3A79-A9F3-C8FAE268DED0}"/>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AA51C784-BF7E-FDEE-B725-B556D49B909D}"/>
              </a:ext>
            </a:extLst>
          </p:cNvPr>
          <p:cNvSpPr>
            <a:spLocks noGrp="1"/>
          </p:cNvSpPr>
          <p:nvPr>
            <p:ph type="sldNum" sz="quarter" idx="12"/>
          </p:nvPr>
        </p:nvSpPr>
        <p:spPr/>
        <p:txBody>
          <a:bodyPr/>
          <a:lstStyle/>
          <a:p>
            <a:fld id="{95CBEC59-7FF9-4688-98DF-89832A0C9025}" type="slidenum">
              <a:rPr lang="en-US" smtClean="0"/>
              <a:t>2</a:t>
            </a:fld>
            <a:endParaRPr lang="en-US"/>
          </a:p>
        </p:txBody>
      </p:sp>
      <p:sp>
        <p:nvSpPr>
          <p:cNvPr id="6" name="Subtitle 5">
            <a:extLst>
              <a:ext uri="{FF2B5EF4-FFF2-40B4-BE49-F238E27FC236}">
                <a16:creationId xmlns:a16="http://schemas.microsoft.com/office/drawing/2014/main" id="{F6AC5A30-007B-096A-9049-AD54124E2B21}"/>
              </a:ext>
            </a:extLst>
          </p:cNvPr>
          <p:cNvSpPr>
            <a:spLocks noGrp="1"/>
          </p:cNvSpPr>
          <p:nvPr>
            <p:ph type="subTitle" idx="13"/>
          </p:nvPr>
        </p:nvSpPr>
        <p:spPr/>
        <p:txBody>
          <a:bodyPr/>
          <a:lstStyle/>
          <a:p>
            <a:r>
              <a:rPr lang="en-GB"/>
              <a:t>What we will cover</a:t>
            </a:r>
          </a:p>
        </p:txBody>
      </p:sp>
      <p:sp>
        <p:nvSpPr>
          <p:cNvPr id="7" name="Text Placeholder 6">
            <a:extLst>
              <a:ext uri="{FF2B5EF4-FFF2-40B4-BE49-F238E27FC236}">
                <a16:creationId xmlns:a16="http://schemas.microsoft.com/office/drawing/2014/main" id="{3BE6677F-C3D1-F3D7-D963-2E042A2CFE42}"/>
              </a:ext>
            </a:extLst>
          </p:cNvPr>
          <p:cNvSpPr>
            <a:spLocks noGrp="1"/>
          </p:cNvSpPr>
          <p:nvPr>
            <p:ph type="body" sz="quarter" idx="14"/>
          </p:nvPr>
        </p:nvSpPr>
        <p:spPr/>
        <p:txBody>
          <a:bodyPr/>
          <a:lstStyle/>
          <a:p>
            <a:r>
              <a:rPr lang="en-GB"/>
              <a:t>2026</a:t>
            </a:r>
          </a:p>
        </p:txBody>
      </p:sp>
    </p:spTree>
    <p:extLst>
      <p:ext uri="{BB962C8B-B14F-4D97-AF65-F5344CB8AC3E}">
        <p14:creationId xmlns:p14="http://schemas.microsoft.com/office/powerpoint/2010/main" val="119393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628C-94E0-4BB9-972A-1A549B26A4DA}"/>
              </a:ext>
            </a:extLst>
          </p:cNvPr>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4E773EF-A9D0-4A0B-9324-3EAE754D822D}"/>
              </a:ext>
            </a:extLst>
          </p:cNvPr>
          <p:cNvSpPr txBox="1"/>
          <p:nvPr/>
        </p:nvSpPr>
        <p:spPr>
          <a:xfrm>
            <a:off x="991734" y="6113303"/>
            <a:ext cx="1092805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914330">
              <a:defRPr/>
            </a:pPr>
            <a:r>
              <a:rPr kumimoji="0" lang="en-GB" sz="1800" b="0" i="0" u="none" strike="noStrike" kern="1200" cap="none" spc="0" normalizeH="0" baseline="0" noProof="0">
                <a:ln>
                  <a:noFill/>
                </a:ln>
                <a:solidFill>
                  <a:srgbClr val="F6F8F8"/>
                </a:solidFill>
                <a:effectLst/>
                <a:uLnTx/>
                <a:uFillTx/>
                <a:latin typeface="Arial" panose="020B0604020202020204" pitchFamily="34" charset="0"/>
                <a:ea typeface="Calibri" panose="020F0502020204030204" pitchFamily="34" charset="0"/>
                <a:cs typeface="Times New Roman" panose="02020603050405020304" pitchFamily="18" charset="0"/>
              </a:rPr>
              <a:t>SC4. </a:t>
            </a:r>
            <a:r>
              <a:rPr lang="en-GB"/>
              <a:t>Able to demonstrate a record of applying learning from training or development opportunities to current or past job roles.</a:t>
            </a:r>
            <a:endParaRPr kumimoji="0" lang="en-GB" sz="1800" b="0" i="0" u="none" strike="noStrike" kern="1200" cap="none" spc="0" normalizeH="0" baseline="0" noProof="0">
              <a:ln>
                <a:noFill/>
              </a:ln>
              <a:solidFill>
                <a:srgbClr val="F6F8F8"/>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C06A0C1F-0657-4BAD-B47C-7E7E54E691C5}"/>
              </a:ext>
            </a:extLst>
          </p:cNvPr>
          <p:cNvGraphicFramePr/>
          <p:nvPr>
            <p:extLst>
              <p:ext uri="{D42A27DB-BD31-4B8C-83A1-F6EECF244321}">
                <p14:modId xmlns:p14="http://schemas.microsoft.com/office/powerpoint/2010/main" val="498984006"/>
              </p:ext>
            </p:extLst>
          </p:nvPr>
        </p:nvGraphicFramePr>
        <p:xfrm>
          <a:off x="1045027" y="1809156"/>
          <a:ext cx="7795062" cy="3753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27990601-7B7C-03B6-6280-12C81E21D27F}"/>
              </a:ext>
            </a:extLst>
          </p:cNvPr>
          <p:cNvSpPr/>
          <p:nvPr/>
        </p:nvSpPr>
        <p:spPr>
          <a:xfrm>
            <a:off x="1045027" y="200296"/>
            <a:ext cx="10928059" cy="11582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cap="all"/>
              <a:t>Section 4: Using specific examples (up to three), please describe how you have applied learning from any previous training or development opportunities you have undertaken to your current or past roles (Selection Criteria 4)</a:t>
            </a:r>
          </a:p>
        </p:txBody>
      </p:sp>
      <p:grpSp>
        <p:nvGrpSpPr>
          <p:cNvPr id="23" name="Group 22">
            <a:extLst>
              <a:ext uri="{FF2B5EF4-FFF2-40B4-BE49-F238E27FC236}">
                <a16:creationId xmlns:a16="http://schemas.microsoft.com/office/drawing/2014/main" id="{603801A4-8A18-F087-250C-4EA5F8815169}"/>
              </a:ext>
            </a:extLst>
          </p:cNvPr>
          <p:cNvGrpSpPr/>
          <p:nvPr/>
        </p:nvGrpSpPr>
        <p:grpSpPr>
          <a:xfrm>
            <a:off x="9201289" y="1439824"/>
            <a:ext cx="2757656" cy="3555626"/>
            <a:chOff x="9201289" y="1439824"/>
            <a:chExt cx="2757656" cy="3555626"/>
          </a:xfrm>
        </p:grpSpPr>
        <p:grpSp>
          <p:nvGrpSpPr>
            <p:cNvPr id="7" name="Group 6">
              <a:extLst>
                <a:ext uri="{FF2B5EF4-FFF2-40B4-BE49-F238E27FC236}">
                  <a16:creationId xmlns:a16="http://schemas.microsoft.com/office/drawing/2014/main" id="{A40C760B-F8AA-7098-E0E3-A0781C20166F}"/>
                </a:ext>
              </a:extLst>
            </p:cNvPr>
            <p:cNvGrpSpPr/>
            <p:nvPr/>
          </p:nvGrpSpPr>
          <p:grpSpPr>
            <a:xfrm>
              <a:off x="9228209" y="1848912"/>
              <a:ext cx="2691584" cy="967568"/>
              <a:chOff x="0" y="2050577"/>
              <a:chExt cx="7795062" cy="798524"/>
            </a:xfrm>
          </p:grpSpPr>
          <p:sp>
            <p:nvSpPr>
              <p:cNvPr id="9" name="Rectangle: Rounded Corners 8">
                <a:extLst>
                  <a:ext uri="{FF2B5EF4-FFF2-40B4-BE49-F238E27FC236}">
                    <a16:creationId xmlns:a16="http://schemas.microsoft.com/office/drawing/2014/main" id="{747A9948-171F-9346-BACA-51FFA6BF14AE}"/>
                  </a:ext>
                </a:extLst>
              </p:cNvPr>
              <p:cNvSpPr/>
              <p:nvPr/>
            </p:nvSpPr>
            <p:spPr>
              <a:xfrm>
                <a:off x="0" y="2050577"/>
                <a:ext cx="7795062" cy="7985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3E0C18A8-D58B-39C0-652D-11E484D08521}"/>
                  </a:ext>
                </a:extLst>
              </p:cNvPr>
              <p:cNvSpPr txBox="1"/>
              <p:nvPr/>
            </p:nvSpPr>
            <p:spPr>
              <a:xfrm>
                <a:off x="38981" y="2089558"/>
                <a:ext cx="7717100" cy="72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u="sng" kern="1200"/>
                  <a:t>S</a:t>
                </a:r>
                <a:r>
                  <a:rPr lang="en-GB" sz="2100" kern="1200"/>
                  <a:t>ituation &amp; </a:t>
                </a:r>
                <a:r>
                  <a:rPr lang="en-GB" sz="2100" u="sng" kern="1200"/>
                  <a:t>T</a:t>
                </a:r>
                <a:r>
                  <a:rPr lang="en-GB" sz="2100" kern="1200"/>
                  <a:t>ask</a:t>
                </a:r>
                <a:endParaRPr lang="en-GB" sz="2100" u="sng" kern="1200"/>
              </a:p>
            </p:txBody>
          </p:sp>
        </p:grpSp>
        <p:grpSp>
          <p:nvGrpSpPr>
            <p:cNvPr id="12" name="Group 11">
              <a:extLst>
                <a:ext uri="{FF2B5EF4-FFF2-40B4-BE49-F238E27FC236}">
                  <a16:creationId xmlns:a16="http://schemas.microsoft.com/office/drawing/2014/main" id="{257D1158-F024-C904-5CA8-5FC2EA02670D}"/>
                </a:ext>
              </a:extLst>
            </p:cNvPr>
            <p:cNvGrpSpPr/>
            <p:nvPr/>
          </p:nvGrpSpPr>
          <p:grpSpPr>
            <a:xfrm>
              <a:off x="9214749" y="3010163"/>
              <a:ext cx="2691584" cy="967568"/>
              <a:chOff x="0" y="2050577"/>
              <a:chExt cx="7795062" cy="798524"/>
            </a:xfrm>
          </p:grpSpPr>
          <p:sp>
            <p:nvSpPr>
              <p:cNvPr id="13" name="Rectangle: Rounded Corners 12">
                <a:extLst>
                  <a:ext uri="{FF2B5EF4-FFF2-40B4-BE49-F238E27FC236}">
                    <a16:creationId xmlns:a16="http://schemas.microsoft.com/office/drawing/2014/main" id="{562CA339-FB2B-097B-791D-59F3A0A813D8}"/>
                  </a:ext>
                </a:extLst>
              </p:cNvPr>
              <p:cNvSpPr/>
              <p:nvPr/>
            </p:nvSpPr>
            <p:spPr>
              <a:xfrm>
                <a:off x="0" y="2050577"/>
                <a:ext cx="7795062" cy="7985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4" name="Rectangle: Rounded Corners 4">
                <a:extLst>
                  <a:ext uri="{FF2B5EF4-FFF2-40B4-BE49-F238E27FC236}">
                    <a16:creationId xmlns:a16="http://schemas.microsoft.com/office/drawing/2014/main" id="{1739CC0F-3218-B51E-9F4B-F09A58C37E40}"/>
                  </a:ext>
                </a:extLst>
              </p:cNvPr>
              <p:cNvSpPr txBox="1"/>
              <p:nvPr/>
            </p:nvSpPr>
            <p:spPr>
              <a:xfrm>
                <a:off x="38981" y="2089558"/>
                <a:ext cx="7717099" cy="72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800" u="sng" kern="1200">
                    <a:solidFill>
                      <a:schemeClr val="bg2"/>
                    </a:solidFill>
                  </a:rPr>
                  <a:t>A</a:t>
                </a:r>
                <a:r>
                  <a:rPr lang="en-GB" sz="2800" kern="1200">
                    <a:solidFill>
                      <a:schemeClr val="bg2"/>
                    </a:solidFill>
                  </a:rPr>
                  <a:t>ction</a:t>
                </a:r>
                <a:endParaRPr lang="en-GB" sz="2800" u="sng" kern="1200">
                  <a:solidFill>
                    <a:schemeClr val="bg2"/>
                  </a:solidFill>
                </a:endParaRPr>
              </a:p>
            </p:txBody>
          </p:sp>
        </p:grpSp>
        <p:grpSp>
          <p:nvGrpSpPr>
            <p:cNvPr id="15" name="Group 14">
              <a:extLst>
                <a:ext uri="{FF2B5EF4-FFF2-40B4-BE49-F238E27FC236}">
                  <a16:creationId xmlns:a16="http://schemas.microsoft.com/office/drawing/2014/main" id="{AD22F59E-68B3-0933-3385-32AB0ECBE5F0}"/>
                </a:ext>
              </a:extLst>
            </p:cNvPr>
            <p:cNvGrpSpPr/>
            <p:nvPr/>
          </p:nvGrpSpPr>
          <p:grpSpPr>
            <a:xfrm>
              <a:off x="9201289" y="4027882"/>
              <a:ext cx="2691584" cy="967568"/>
              <a:chOff x="0" y="2050577"/>
              <a:chExt cx="7795062" cy="798524"/>
            </a:xfrm>
          </p:grpSpPr>
          <p:sp>
            <p:nvSpPr>
              <p:cNvPr id="16" name="Rectangle: Rounded Corners 15">
                <a:extLst>
                  <a:ext uri="{FF2B5EF4-FFF2-40B4-BE49-F238E27FC236}">
                    <a16:creationId xmlns:a16="http://schemas.microsoft.com/office/drawing/2014/main" id="{2CF96B59-4DE1-3C8E-4320-CD91B6DB85A0}"/>
                  </a:ext>
                </a:extLst>
              </p:cNvPr>
              <p:cNvSpPr/>
              <p:nvPr/>
            </p:nvSpPr>
            <p:spPr>
              <a:xfrm>
                <a:off x="0" y="2050577"/>
                <a:ext cx="7795062" cy="7985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bg2"/>
                  </a:solidFill>
                </a:endParaRPr>
              </a:p>
            </p:txBody>
          </p:sp>
          <p:sp>
            <p:nvSpPr>
              <p:cNvPr id="17" name="Rectangle: Rounded Corners 4">
                <a:extLst>
                  <a:ext uri="{FF2B5EF4-FFF2-40B4-BE49-F238E27FC236}">
                    <a16:creationId xmlns:a16="http://schemas.microsoft.com/office/drawing/2014/main" id="{9DD614E7-3C68-BCA5-35E7-EC70B137A791}"/>
                  </a:ext>
                </a:extLst>
              </p:cNvPr>
              <p:cNvSpPr txBox="1"/>
              <p:nvPr/>
            </p:nvSpPr>
            <p:spPr>
              <a:xfrm>
                <a:off x="38981" y="2089558"/>
                <a:ext cx="7717099" cy="72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4000" u="sng" kern="1200">
                    <a:solidFill>
                      <a:schemeClr val="bg2"/>
                    </a:solidFill>
                  </a:rPr>
                  <a:t>R</a:t>
                </a:r>
                <a:r>
                  <a:rPr lang="en-GB" sz="4000" kern="1200">
                    <a:solidFill>
                      <a:schemeClr val="bg2"/>
                    </a:solidFill>
                  </a:rPr>
                  <a:t>esult</a:t>
                </a:r>
                <a:endParaRPr lang="en-GB" sz="4000" u="sng" kern="1200">
                  <a:solidFill>
                    <a:schemeClr val="bg2"/>
                  </a:solidFill>
                </a:endParaRPr>
              </a:p>
            </p:txBody>
          </p:sp>
        </p:grpSp>
        <p:sp>
          <p:nvSpPr>
            <p:cNvPr id="21" name="TextBox 20">
              <a:extLst>
                <a:ext uri="{FF2B5EF4-FFF2-40B4-BE49-F238E27FC236}">
                  <a16:creationId xmlns:a16="http://schemas.microsoft.com/office/drawing/2014/main" id="{F50C0469-8166-6BA5-2619-C1075079C0C5}"/>
                </a:ext>
              </a:extLst>
            </p:cNvPr>
            <p:cNvSpPr txBox="1"/>
            <p:nvPr/>
          </p:nvSpPr>
          <p:spPr>
            <a:xfrm>
              <a:off x="9318171" y="1439824"/>
              <a:ext cx="2640774" cy="369332"/>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92140">
                      <a:lumMod val="75000"/>
                      <a:lumOff val="25000"/>
                    </a:srgbClr>
                  </a:solidFill>
                  <a:effectLst/>
                  <a:uLnTx/>
                  <a:uFillTx/>
                  <a:latin typeface="Arial" panose="020B0604020202020204"/>
                  <a:ea typeface="+mn-ea"/>
                  <a:cs typeface="+mn-cs"/>
                </a:rPr>
                <a:t>STAR Technique</a:t>
              </a:r>
            </a:p>
          </p:txBody>
        </p:sp>
      </p:grpSp>
      <p:sp>
        <p:nvSpPr>
          <p:cNvPr id="22" name="Rectangle 21">
            <a:extLst>
              <a:ext uri="{FF2B5EF4-FFF2-40B4-BE49-F238E27FC236}">
                <a16:creationId xmlns:a16="http://schemas.microsoft.com/office/drawing/2014/main" id="{EF38568F-F7D8-3238-3FF2-C89341A22731}"/>
              </a:ext>
            </a:extLst>
          </p:cNvPr>
          <p:cNvSpPr/>
          <p:nvPr/>
        </p:nvSpPr>
        <p:spPr>
          <a:xfrm>
            <a:off x="1082231" y="5476378"/>
            <a:ext cx="10064742" cy="53679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30">
              <a:defRPr/>
            </a:pPr>
            <a:r>
              <a:rPr lang="en-GB">
                <a:solidFill>
                  <a:srgbClr val="092140">
                    <a:lumMod val="75000"/>
                    <a:lumOff val="25000"/>
                  </a:srgbClr>
                </a:solidFill>
              </a:rPr>
              <a:t>The reviewers want to be sure the places go to people that will make good use of the programme</a:t>
            </a:r>
          </a:p>
        </p:txBody>
      </p:sp>
    </p:spTree>
    <p:extLst>
      <p:ext uri="{BB962C8B-B14F-4D97-AF65-F5344CB8AC3E}">
        <p14:creationId xmlns:p14="http://schemas.microsoft.com/office/powerpoint/2010/main" val="23676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628C-94E0-4BB9-972A-1A549B26A4DA}"/>
              </a:ext>
            </a:extLst>
          </p:cNvPr>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4E773EF-A9D0-4A0B-9324-3EAE754D822D}"/>
              </a:ext>
            </a:extLst>
          </p:cNvPr>
          <p:cNvSpPr txBox="1"/>
          <p:nvPr/>
        </p:nvSpPr>
        <p:spPr>
          <a:xfrm>
            <a:off x="1030886" y="6013170"/>
            <a:ext cx="1092805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6F8F8"/>
                </a:solidFill>
                <a:effectLst/>
                <a:uLnTx/>
                <a:uFillTx/>
                <a:latin typeface="Arial" panose="020B0604020202020204" pitchFamily="34" charset="0"/>
                <a:ea typeface="Calibri" panose="020F0502020204030204" pitchFamily="34" charset="0"/>
                <a:cs typeface="Times New Roman" panose="02020603050405020304" pitchFamily="18" charset="0"/>
              </a:rPr>
              <a:t>SC5. able to demonstrate that this is an appropriate time for them to participate in Aurora (in terms of career point, ambitions and learning and development to date) </a:t>
            </a:r>
            <a:endParaRPr kumimoji="0" lang="en-GB" sz="1800" b="0" i="0" u="none" strike="noStrike" kern="1200" cap="none" spc="0" normalizeH="0" baseline="0" noProof="0">
              <a:ln>
                <a:noFill/>
              </a:ln>
              <a:solidFill>
                <a:srgbClr val="F6F8F8"/>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39CC118A-CBDF-4607-8DDE-DC60F31A1F1B}"/>
              </a:ext>
            </a:extLst>
          </p:cNvPr>
          <p:cNvGraphicFramePr/>
          <p:nvPr>
            <p:extLst>
              <p:ext uri="{D42A27DB-BD31-4B8C-83A1-F6EECF244321}">
                <p14:modId xmlns:p14="http://schemas.microsoft.com/office/powerpoint/2010/main" val="1200447246"/>
              </p:ext>
            </p:extLst>
          </p:nvPr>
        </p:nvGraphicFramePr>
        <p:xfrm>
          <a:off x="1280159" y="1843140"/>
          <a:ext cx="9631680" cy="3171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6D3CD1BF-5E47-41AE-8893-76C8585C7C8C}"/>
              </a:ext>
            </a:extLst>
          </p:cNvPr>
          <p:cNvSpPr/>
          <p:nvPr/>
        </p:nvSpPr>
        <p:spPr>
          <a:xfrm>
            <a:off x="1063628" y="5148078"/>
            <a:ext cx="10553606" cy="791167"/>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B2B"/>
                </a:solidFill>
                <a:effectLst/>
                <a:uLnTx/>
                <a:uFillTx/>
                <a:latin typeface="Arial" panose="020B0604020202020204"/>
                <a:ea typeface="+mn-ea"/>
                <a:cs typeface="+mn-cs"/>
              </a:rPr>
              <a:t>Detailed responses more helpful than generic</a:t>
            </a:r>
            <a:r>
              <a:rPr lang="en-GB">
                <a:solidFill>
                  <a:srgbClr val="2B2B2B"/>
                </a:solidFill>
                <a:latin typeface="Arial" panose="020B0604020202020204"/>
              </a:rPr>
              <a:t> statements</a:t>
            </a:r>
            <a:endParaRPr kumimoji="0" lang="en-GB" sz="1800" b="0" i="0" u="none" strike="noStrike" kern="1200" cap="none" spc="0" normalizeH="0" baseline="0" noProof="0">
              <a:ln>
                <a:noFill/>
              </a:ln>
              <a:solidFill>
                <a:srgbClr val="2B2B2B"/>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7500C1B7-04C5-126F-65FB-FA9840589965}"/>
              </a:ext>
            </a:extLst>
          </p:cNvPr>
          <p:cNvSpPr/>
          <p:nvPr/>
        </p:nvSpPr>
        <p:spPr>
          <a:xfrm>
            <a:off x="1045027" y="200296"/>
            <a:ext cx="10928059" cy="11582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cap="all"/>
              <a:t>Section 5: Why do you believe that this is a good time for you to participate in Aurora? </a:t>
            </a:r>
          </a:p>
          <a:p>
            <a:r>
              <a:rPr lang="en-GB"/>
              <a:t>This might relate to your career stage including your prior experience and future aspirations, your specific role and field, and your current development goals and needs. (Selection Criteria 5)</a:t>
            </a:r>
            <a:endParaRPr lang="en-GB" b="1" cap="all"/>
          </a:p>
        </p:txBody>
      </p:sp>
    </p:spTree>
    <p:extLst>
      <p:ext uri="{BB962C8B-B14F-4D97-AF65-F5344CB8AC3E}">
        <p14:creationId xmlns:p14="http://schemas.microsoft.com/office/powerpoint/2010/main" val="110735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628C-94E0-4BB9-972A-1A549B26A4DA}"/>
              </a:ext>
            </a:extLst>
          </p:cNvPr>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78E4E9-9312-4C4C-B1B6-80334D0B8A83}"/>
              </a:ext>
            </a:extLst>
          </p:cNvPr>
          <p:cNvSpPr txBox="1"/>
          <p:nvPr/>
        </p:nvSpPr>
        <p:spPr>
          <a:xfrm>
            <a:off x="2662583" y="3429000"/>
            <a:ext cx="5824728" cy="923330"/>
          </a:xfrm>
          <a:prstGeom prst="rect">
            <a:avLst/>
          </a:prstGeom>
          <a:solidFill>
            <a:schemeClr val="accent2">
              <a:lumMod val="25000"/>
              <a:lumOff val="75000"/>
            </a:schemeClr>
          </a:solidFill>
        </p:spPr>
        <p:txBody>
          <a:bodyPr wrap="square" rtlCol="0">
            <a:spAutoFit/>
          </a:bodyPr>
          <a:lstStyle/>
          <a:p>
            <a:r>
              <a:rPr lang="en-GB"/>
              <a:t>This optional section enables you to reflect on any personal circumstances or experiences you wish the panel to take into consideration. </a:t>
            </a:r>
          </a:p>
        </p:txBody>
      </p:sp>
      <p:sp>
        <p:nvSpPr>
          <p:cNvPr id="4" name="Rectangle 3">
            <a:extLst>
              <a:ext uri="{FF2B5EF4-FFF2-40B4-BE49-F238E27FC236}">
                <a16:creationId xmlns:a16="http://schemas.microsoft.com/office/drawing/2014/main" id="{37D61C7C-35FA-C0FD-2B2D-4F0D3864AABC}"/>
              </a:ext>
            </a:extLst>
          </p:cNvPr>
          <p:cNvSpPr/>
          <p:nvPr/>
        </p:nvSpPr>
        <p:spPr>
          <a:xfrm>
            <a:off x="1045027" y="200296"/>
            <a:ext cx="10928059" cy="11582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cap="all"/>
              <a:t>Optional - Section 6: Is there anything else you would like the panel to consider when assessing your application?</a:t>
            </a:r>
          </a:p>
          <a:p>
            <a:r>
              <a:rPr lang="en-GB"/>
              <a:t>This might relate to previous applications to Aurora, your lived experiences, career breaks or extended leave, or any other relevant circumstances you would like the panel to take into consideration.</a:t>
            </a:r>
          </a:p>
        </p:txBody>
      </p:sp>
    </p:spTree>
    <p:extLst>
      <p:ext uri="{BB962C8B-B14F-4D97-AF65-F5344CB8AC3E}">
        <p14:creationId xmlns:p14="http://schemas.microsoft.com/office/powerpoint/2010/main" val="15971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55F81-D7A3-4919-AAD4-C03D652816FB}"/>
              </a:ext>
            </a:extLst>
          </p:cNvPr>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0" i="0" u="none" strike="noStrike" kern="1200" cap="none" spc="0" normalizeH="0" baseline="0" noProof="0" smtClean="0">
                <a:ln>
                  <a:noFill/>
                </a:ln>
                <a:solidFill>
                  <a:srgbClr val="2B2B2B">
                    <a:alpha val="70000"/>
                  </a:srgbClr>
                </a:solidFill>
                <a:effectLst/>
                <a:uLnTx/>
                <a:uFillTx/>
                <a:latin typeface="Arial" panose="020B0604020202020204" pitchFamily="34" charset="0"/>
                <a:cs typeface="Arial" panose="020B0604020202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2B2B2B">
                  <a:alpha val="70000"/>
                </a:srgbClr>
              </a:solidFill>
              <a:effectLst/>
              <a:uLnTx/>
              <a:uFillTx/>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0E060ACE-2216-4D6A-8C63-85466E24DB7A}"/>
              </a:ext>
            </a:extLst>
          </p:cNvPr>
          <p:cNvGraphicFramePr/>
          <p:nvPr>
            <p:extLst>
              <p:ext uri="{D42A27DB-BD31-4B8C-83A1-F6EECF244321}">
                <p14:modId xmlns:p14="http://schemas.microsoft.com/office/powerpoint/2010/main" val="3345231268"/>
              </p:ext>
            </p:extLst>
          </p:nvPr>
        </p:nvGraphicFramePr>
        <p:xfrm>
          <a:off x="1767840" y="792480"/>
          <a:ext cx="9353006" cy="4946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03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4F24-52C5-4466-870E-940D2B84394C}"/>
              </a:ext>
            </a:extLst>
          </p:cNvPr>
          <p:cNvSpPr>
            <a:spLocks noGrp="1"/>
          </p:cNvSpPr>
          <p:nvPr>
            <p:ph type="ctrTitle"/>
          </p:nvPr>
        </p:nvSpPr>
        <p:spPr/>
        <p:txBody>
          <a:bodyPr/>
          <a:lstStyle/>
          <a:p>
            <a:r>
              <a:rPr lang="en-GB"/>
              <a:t>Thank you!</a:t>
            </a:r>
          </a:p>
        </p:txBody>
      </p:sp>
      <p:sp>
        <p:nvSpPr>
          <p:cNvPr id="3" name="Subtitle 2">
            <a:extLst>
              <a:ext uri="{FF2B5EF4-FFF2-40B4-BE49-F238E27FC236}">
                <a16:creationId xmlns:a16="http://schemas.microsoft.com/office/drawing/2014/main" id="{2AB07F4E-013A-41B6-B9DC-A6336F7FB23B}"/>
              </a:ext>
            </a:extLst>
          </p:cNvPr>
          <p:cNvSpPr>
            <a:spLocks noGrp="1"/>
          </p:cNvSpPr>
          <p:nvPr>
            <p:ph type="subTitle" idx="1"/>
          </p:nvPr>
        </p:nvSpPr>
        <p:spPr/>
        <p:txBody>
          <a:bodyPr>
            <a:normAutofit fontScale="92500"/>
          </a:bodyPr>
          <a:lstStyle/>
          <a:p>
            <a:r>
              <a:rPr lang="en-GB"/>
              <a:t>If you have any queries, contact the Equality &amp; Diversity Office </a:t>
            </a:r>
            <a:r>
              <a:rPr lang="en-GB">
                <a:hlinkClick r:id="rId2"/>
              </a:rPr>
              <a:t>equality@strath.ac.uk</a:t>
            </a:r>
            <a:r>
              <a:rPr lang="en-GB"/>
              <a:t> </a:t>
            </a:r>
          </a:p>
        </p:txBody>
      </p:sp>
      <p:sp>
        <p:nvSpPr>
          <p:cNvPr id="4" name="Footer Placeholder 3">
            <a:extLst>
              <a:ext uri="{FF2B5EF4-FFF2-40B4-BE49-F238E27FC236}">
                <a16:creationId xmlns:a16="http://schemas.microsoft.com/office/drawing/2014/main" id="{C9766819-C02D-4865-8E6E-9FD0C56B02E2}"/>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6A8091C7-4775-4789-ADFB-4F8FAC175E9D}"/>
              </a:ext>
            </a:extLst>
          </p:cNvPr>
          <p:cNvSpPr>
            <a:spLocks noGrp="1"/>
          </p:cNvSpPr>
          <p:nvPr>
            <p:ph type="sldNum" sz="quarter" idx="12"/>
          </p:nvPr>
        </p:nvSpPr>
        <p:spPr/>
        <p:txBody>
          <a:bodyPr/>
          <a:lstStyle/>
          <a:p>
            <a:fld id="{95CBEC59-7FF9-4688-98DF-89832A0C9025}" type="slidenum">
              <a:rPr lang="en-US" smtClean="0"/>
              <a:t>24</a:t>
            </a:fld>
            <a:endParaRPr lang="en-US"/>
          </a:p>
        </p:txBody>
      </p:sp>
      <p:sp>
        <p:nvSpPr>
          <p:cNvPr id="6" name="Text Placeholder 5">
            <a:extLst>
              <a:ext uri="{FF2B5EF4-FFF2-40B4-BE49-F238E27FC236}">
                <a16:creationId xmlns:a16="http://schemas.microsoft.com/office/drawing/2014/main" id="{1ECD3FC0-9D9A-42BA-803A-B85FB2097FBE}"/>
              </a:ext>
            </a:extLst>
          </p:cNvPr>
          <p:cNvSpPr>
            <a:spLocks noGrp="1"/>
          </p:cNvSpPr>
          <p:nvPr>
            <p:ph type="body" sz="quarter" idx="13"/>
          </p:nvPr>
        </p:nvSpPr>
        <p:spPr/>
        <p:txBody>
          <a:bodyPr>
            <a:normAutofit lnSpcReduction="10000"/>
          </a:bodyPr>
          <a:lstStyle/>
          <a:p>
            <a:r>
              <a:rPr lang="en-GB"/>
              <a:t>2026</a:t>
            </a:r>
          </a:p>
        </p:txBody>
      </p:sp>
    </p:spTree>
    <p:extLst>
      <p:ext uri="{BB962C8B-B14F-4D97-AF65-F5344CB8AC3E}">
        <p14:creationId xmlns:p14="http://schemas.microsoft.com/office/powerpoint/2010/main" val="428435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BD1F-F7F0-422C-A23F-E4E2F5E8DFC5}"/>
              </a:ext>
            </a:extLst>
          </p:cNvPr>
          <p:cNvSpPr>
            <a:spLocks noGrp="1"/>
          </p:cNvSpPr>
          <p:nvPr>
            <p:ph type="title"/>
          </p:nvPr>
        </p:nvSpPr>
        <p:spPr/>
        <p:txBody>
          <a:bodyPr/>
          <a:lstStyle/>
          <a:p>
            <a:r>
              <a:rPr lang="en-GB"/>
              <a:t>What is Aurora?</a:t>
            </a:r>
          </a:p>
        </p:txBody>
      </p:sp>
      <p:sp>
        <p:nvSpPr>
          <p:cNvPr id="4" name="Footer Placeholder 3">
            <a:extLst>
              <a:ext uri="{FF2B5EF4-FFF2-40B4-BE49-F238E27FC236}">
                <a16:creationId xmlns:a16="http://schemas.microsoft.com/office/drawing/2014/main" id="{E23DF322-414D-48B8-8223-A309DBAF6505}"/>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EEA6A767-0CD0-469C-A114-A35E933719D9}"/>
              </a:ext>
            </a:extLst>
          </p:cNvPr>
          <p:cNvSpPr>
            <a:spLocks noGrp="1"/>
          </p:cNvSpPr>
          <p:nvPr>
            <p:ph type="sldNum" sz="quarter" idx="12"/>
          </p:nvPr>
        </p:nvSpPr>
        <p:spPr/>
        <p:txBody>
          <a:bodyPr/>
          <a:lstStyle/>
          <a:p>
            <a:fld id="{95CBEC59-7FF9-4688-98DF-89832A0C9025}" type="slidenum">
              <a:rPr lang="en-US" smtClean="0"/>
              <a:t>3</a:t>
            </a:fld>
            <a:endParaRPr lang="en-US"/>
          </a:p>
        </p:txBody>
      </p:sp>
      <p:sp>
        <p:nvSpPr>
          <p:cNvPr id="7" name="Text Placeholder 6">
            <a:extLst>
              <a:ext uri="{FF2B5EF4-FFF2-40B4-BE49-F238E27FC236}">
                <a16:creationId xmlns:a16="http://schemas.microsoft.com/office/drawing/2014/main" id="{AB42B332-2CC6-4632-A931-F23D26E0190E}"/>
              </a:ext>
            </a:extLst>
          </p:cNvPr>
          <p:cNvSpPr>
            <a:spLocks noGrp="1"/>
          </p:cNvSpPr>
          <p:nvPr>
            <p:ph type="body" sz="quarter" idx="14"/>
          </p:nvPr>
        </p:nvSpPr>
        <p:spPr/>
        <p:txBody>
          <a:bodyPr>
            <a:normAutofit/>
          </a:bodyPr>
          <a:lstStyle/>
          <a:p>
            <a:r>
              <a:rPr lang="en-GB"/>
              <a:t>2026</a:t>
            </a:r>
          </a:p>
        </p:txBody>
      </p:sp>
      <p:sp>
        <p:nvSpPr>
          <p:cNvPr id="9" name="Content Placeholder 2">
            <a:extLst>
              <a:ext uri="{FF2B5EF4-FFF2-40B4-BE49-F238E27FC236}">
                <a16:creationId xmlns:a16="http://schemas.microsoft.com/office/drawing/2014/main" id="{B4223813-838A-4915-ABBF-6EB0E20865FE}"/>
              </a:ext>
            </a:extLst>
          </p:cNvPr>
          <p:cNvSpPr>
            <a:spLocks noGrp="1"/>
          </p:cNvSpPr>
          <p:nvPr>
            <p:ph idx="1"/>
          </p:nvPr>
        </p:nvSpPr>
        <p:spPr>
          <a:xfrm>
            <a:off x="614872" y="1784482"/>
            <a:ext cx="11326115" cy="3866042"/>
          </a:xfrm>
        </p:spPr>
        <p:txBody>
          <a:bodyPr>
            <a:normAutofit lnSpcReduction="10000"/>
          </a:bodyPr>
          <a:lstStyle/>
          <a:p>
            <a:pPr marL="285750" indent="-285750">
              <a:buFont typeface="Wingdings" panose="05000000000000000000" pitchFamily="2" charset="2"/>
              <a:buChar char="§"/>
            </a:pPr>
            <a:r>
              <a:rPr lang="en-GB" sz="2400">
                <a:solidFill>
                  <a:schemeClr val="tx1"/>
                </a:solidFill>
                <a:latin typeface="+mj-lt"/>
                <a:hlinkClick r:id="rId2">
                  <a:extLst>
                    <a:ext uri="{A12FA001-AC4F-418D-AE19-62706E023703}">
                      <ahyp:hlinkClr xmlns:ahyp="http://schemas.microsoft.com/office/drawing/2018/hyperlinkcolor" val="tx"/>
                    </a:ext>
                  </a:extLst>
                </a:hlinkClick>
              </a:rPr>
              <a:t>Aurora</a:t>
            </a:r>
            <a:r>
              <a:rPr lang="en-GB" sz="2400">
                <a:solidFill>
                  <a:schemeClr val="tx1"/>
                </a:solidFill>
                <a:latin typeface="+mj-lt"/>
              </a:rPr>
              <a:t> is a leadership development initiative for women run by Advance HE.</a:t>
            </a:r>
            <a:endParaRPr lang="en-GB" sz="2400" u="sng">
              <a:solidFill>
                <a:schemeClr val="tx1"/>
              </a:solidFill>
              <a:latin typeface="+mj-lt"/>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GB" sz="2400">
                <a:solidFill>
                  <a:schemeClr val="tx1"/>
                </a:solidFill>
                <a:latin typeface="+mj-lt"/>
                <a:ea typeface="Calibri" panose="020F0502020204030204" pitchFamily="34" charset="0"/>
                <a:cs typeface="Arial" panose="020B0604020202020204" pitchFamily="34" charset="0"/>
              </a:rPr>
              <a:t>Since its launch in 2013 more than 15,000 women from over 200 different institutions across the UK and the Republic of Ireland have participated in Aurora</a:t>
            </a:r>
            <a:r>
              <a:rPr lang="en-GB" sz="2600">
                <a:solidFill>
                  <a:schemeClr val="tx1"/>
                </a:solidFill>
                <a:latin typeface="+mj-lt"/>
              </a:rPr>
              <a:t>.</a:t>
            </a:r>
            <a:endParaRPr lang="en-GB" sz="2600">
              <a:solidFill>
                <a:schemeClr val="tx1"/>
              </a:solidFill>
              <a:latin typeface="+mj-lt"/>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GB" sz="2400">
                <a:solidFill>
                  <a:schemeClr val="tx1"/>
                </a:solidFill>
                <a:latin typeface="+mj-lt"/>
                <a:cs typeface="Arial" panose="020B0604020202020204" pitchFamily="34" charset="0"/>
              </a:rPr>
              <a:t>Aurora is for women from higher education institutions, up to senior lecturer level or the professional services equivalent, who would like to develop and explore issues relating to leadership roles and responsibilities</a:t>
            </a:r>
            <a:endParaRPr lang="en-GB" sz="3600">
              <a:solidFill>
                <a:schemeClr val="tx1"/>
              </a:solidFill>
              <a:latin typeface="+mj-lt"/>
              <a:cs typeface="Arial" panose="020B0604020202020204" pitchFamily="34" charset="0"/>
            </a:endParaRPr>
          </a:p>
          <a:p>
            <a:pPr marL="285750" indent="-285750">
              <a:buFont typeface="Wingdings" panose="05000000000000000000" pitchFamily="2" charset="2"/>
              <a:buChar char="§"/>
            </a:pPr>
            <a:r>
              <a:rPr lang="en-GB" sz="2400" i="1">
                <a:solidFill>
                  <a:schemeClr val="tx1"/>
                </a:solidFill>
                <a:latin typeface="+mj-lt"/>
              </a:rPr>
              <a:t>Why an initiative just for women? </a:t>
            </a:r>
            <a:r>
              <a:rPr lang="en-GB" sz="2400">
                <a:solidFill>
                  <a:schemeClr val="tx1"/>
                </a:solidFill>
                <a:latin typeface="+mj-lt"/>
              </a:rPr>
              <a:t>Aurora is an example of positive action provision to address inequalities faced by women in higher education that results in the underrepresentation of women in leadership roles.</a:t>
            </a:r>
          </a:p>
          <a:p>
            <a:pPr marL="285750" indent="-285750">
              <a:buFont typeface="Wingdings" panose="05000000000000000000" pitchFamily="2" charset="2"/>
              <a:buChar char="§"/>
            </a:pPr>
            <a:endParaRPr lang="en-GB" sz="2400">
              <a:solidFill>
                <a:schemeClr val="tx1"/>
              </a:solidFill>
              <a:latin typeface="+mj-lt"/>
            </a:endParaRPr>
          </a:p>
        </p:txBody>
      </p:sp>
    </p:spTree>
    <p:extLst>
      <p:ext uri="{BB962C8B-B14F-4D97-AF65-F5344CB8AC3E}">
        <p14:creationId xmlns:p14="http://schemas.microsoft.com/office/powerpoint/2010/main" val="144196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24CA-B49B-55AB-39A2-186B59BD4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A6EDC-9BC6-2D8F-FF91-7D67EB844B03}"/>
              </a:ext>
            </a:extLst>
          </p:cNvPr>
          <p:cNvSpPr>
            <a:spLocks noGrp="1"/>
          </p:cNvSpPr>
          <p:nvPr>
            <p:ph type="title"/>
          </p:nvPr>
        </p:nvSpPr>
        <p:spPr/>
        <p:txBody>
          <a:bodyPr/>
          <a:lstStyle/>
          <a:p>
            <a:r>
              <a:rPr lang="en-GB"/>
              <a:t>What is Aurora?</a:t>
            </a:r>
          </a:p>
        </p:txBody>
      </p:sp>
      <p:sp>
        <p:nvSpPr>
          <p:cNvPr id="4" name="Footer Placeholder 3">
            <a:extLst>
              <a:ext uri="{FF2B5EF4-FFF2-40B4-BE49-F238E27FC236}">
                <a16:creationId xmlns:a16="http://schemas.microsoft.com/office/drawing/2014/main" id="{2EC86FED-A0AF-9F9B-CAE7-C9FC7C29BCE7}"/>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A736C535-5AE7-9F96-150C-E2C8DE88ADC4}"/>
              </a:ext>
            </a:extLst>
          </p:cNvPr>
          <p:cNvSpPr>
            <a:spLocks noGrp="1"/>
          </p:cNvSpPr>
          <p:nvPr>
            <p:ph type="sldNum" sz="quarter" idx="12"/>
          </p:nvPr>
        </p:nvSpPr>
        <p:spPr/>
        <p:txBody>
          <a:bodyPr/>
          <a:lstStyle/>
          <a:p>
            <a:fld id="{95CBEC59-7FF9-4688-98DF-89832A0C9025}" type="slidenum">
              <a:rPr lang="en-US" smtClean="0"/>
              <a:t>4</a:t>
            </a:fld>
            <a:endParaRPr lang="en-US"/>
          </a:p>
        </p:txBody>
      </p:sp>
      <p:sp>
        <p:nvSpPr>
          <p:cNvPr id="7" name="Text Placeholder 6">
            <a:extLst>
              <a:ext uri="{FF2B5EF4-FFF2-40B4-BE49-F238E27FC236}">
                <a16:creationId xmlns:a16="http://schemas.microsoft.com/office/drawing/2014/main" id="{3E5CFC80-F34C-0D2B-E1D2-8EE894722C34}"/>
              </a:ext>
            </a:extLst>
          </p:cNvPr>
          <p:cNvSpPr>
            <a:spLocks noGrp="1"/>
          </p:cNvSpPr>
          <p:nvPr>
            <p:ph type="body" sz="quarter" idx="14"/>
          </p:nvPr>
        </p:nvSpPr>
        <p:spPr/>
        <p:txBody>
          <a:bodyPr>
            <a:normAutofit/>
          </a:bodyPr>
          <a:lstStyle/>
          <a:p>
            <a:r>
              <a:rPr lang="en-GB"/>
              <a:t>2026</a:t>
            </a:r>
          </a:p>
        </p:txBody>
      </p:sp>
      <p:sp>
        <p:nvSpPr>
          <p:cNvPr id="9" name="Content Placeholder 2">
            <a:extLst>
              <a:ext uri="{FF2B5EF4-FFF2-40B4-BE49-F238E27FC236}">
                <a16:creationId xmlns:a16="http://schemas.microsoft.com/office/drawing/2014/main" id="{0EE823B9-CB71-377B-C041-A47244A1FE2F}"/>
              </a:ext>
            </a:extLst>
          </p:cNvPr>
          <p:cNvSpPr>
            <a:spLocks noGrp="1"/>
          </p:cNvSpPr>
          <p:nvPr>
            <p:ph idx="1"/>
          </p:nvPr>
        </p:nvSpPr>
        <p:spPr>
          <a:xfrm>
            <a:off x="635682" y="1784482"/>
            <a:ext cx="10920635" cy="3533967"/>
          </a:xfrm>
        </p:spPr>
        <p:txBody>
          <a:bodyPr>
            <a:normAutofit fontScale="92500"/>
          </a:bodyPr>
          <a:lstStyle/>
          <a:p>
            <a:pPr marL="342900" indent="-342900">
              <a:buFont typeface="Arial" panose="020B0604020202020204" pitchFamily="34" charset="0"/>
              <a:buChar char="•"/>
            </a:pPr>
            <a:r>
              <a:rPr lang="en-GB" sz="2400">
                <a:solidFill>
                  <a:schemeClr val="tx1"/>
                </a:solidFill>
                <a:latin typeface="+mj-lt"/>
              </a:rPr>
              <a:t>Involves </a:t>
            </a:r>
            <a:r>
              <a:rPr lang="en-GB" sz="2400" b="1">
                <a:solidFill>
                  <a:schemeClr val="tx1"/>
                </a:solidFill>
                <a:latin typeface="+mj-lt"/>
              </a:rPr>
              <a:t>8 interlinked days</a:t>
            </a:r>
            <a:r>
              <a:rPr lang="en-GB" sz="2400">
                <a:solidFill>
                  <a:schemeClr val="tx1"/>
                </a:solidFill>
                <a:latin typeface="+mj-lt"/>
              </a:rPr>
              <a:t>, alongside self-directed learning and mentorship.</a:t>
            </a:r>
          </a:p>
          <a:p>
            <a:pPr marL="342900" indent="-342900">
              <a:buFont typeface="Arial" panose="020B0604020202020204" pitchFamily="34" charset="0"/>
              <a:buChar char="•"/>
            </a:pPr>
            <a:r>
              <a:rPr lang="en-GB" sz="2400" b="1">
                <a:solidFill>
                  <a:schemeClr val="tx1"/>
                </a:solidFill>
                <a:latin typeface="+mj-lt"/>
                <a:cs typeface="Arial" panose="020B0604020202020204" pitchFamily="34" charset="0"/>
              </a:rPr>
              <a:t>Runs in regional cohorts </a:t>
            </a:r>
            <a:r>
              <a:rPr lang="en-GB" sz="2400">
                <a:solidFill>
                  <a:schemeClr val="tx1"/>
                </a:solidFill>
                <a:latin typeface="+mj-lt"/>
                <a:cs typeface="Arial" panose="020B0604020202020204" pitchFamily="34" charset="0"/>
              </a:rPr>
              <a:t>– Strathclyde is in the Scotland cohort.</a:t>
            </a:r>
          </a:p>
          <a:p>
            <a:pPr marL="342900" indent="-342900">
              <a:buFont typeface="Arial" panose="020B0604020202020204" pitchFamily="34" charset="0"/>
              <a:buChar char="•"/>
            </a:pPr>
            <a:r>
              <a:rPr lang="en-GB" sz="2400" b="1">
                <a:solidFill>
                  <a:schemeClr val="tx1"/>
                </a:solidFill>
                <a:latin typeface="+mj-lt"/>
              </a:rPr>
              <a:t>Typically runs for 6 months</a:t>
            </a:r>
            <a:r>
              <a:rPr lang="en-GB" sz="2400">
                <a:solidFill>
                  <a:schemeClr val="tx1"/>
                </a:solidFill>
                <a:latin typeface="+mj-lt"/>
              </a:rPr>
              <a:t>, usually between September and February.</a:t>
            </a:r>
          </a:p>
          <a:p>
            <a:pPr marL="342900" indent="-342900">
              <a:buFont typeface="Arial" panose="020B0604020202020204" pitchFamily="34" charset="0"/>
              <a:buChar char="•"/>
            </a:pPr>
            <a:r>
              <a:rPr lang="en-GB" sz="2400">
                <a:solidFill>
                  <a:schemeClr val="tx1"/>
                </a:solidFill>
                <a:latin typeface="+mj-lt"/>
                <a:ea typeface="Calibri" panose="020F0502020204030204" pitchFamily="34" charset="0"/>
                <a:cs typeface="Arial" panose="020B0604020202020204" pitchFamily="34" charset="0"/>
              </a:rPr>
              <a:t>Led by a team of leadership experts, </a:t>
            </a:r>
            <a:r>
              <a:rPr lang="en-GB" sz="2400" b="1">
                <a:solidFill>
                  <a:schemeClr val="tx1"/>
                </a:solidFill>
                <a:latin typeface="+mj-lt"/>
                <a:ea typeface="Calibri" panose="020F0502020204030204" pitchFamily="34" charset="0"/>
                <a:cs typeface="Arial" panose="020B0604020202020204" pitchFamily="34" charset="0"/>
              </a:rPr>
              <a:t>participants will explore four key areas associated with leadership success</a:t>
            </a:r>
            <a:r>
              <a:rPr lang="en-GB" sz="2400">
                <a:solidFill>
                  <a:schemeClr val="tx1"/>
                </a:solidFill>
                <a:latin typeface="+mj-lt"/>
                <a:ea typeface="Calibri" panose="020F0502020204030204" pitchFamily="34" charset="0"/>
                <a:cs typeface="Arial" panose="020B0604020202020204" pitchFamily="34" charset="0"/>
              </a:rPr>
              <a:t>: </a:t>
            </a:r>
          </a:p>
          <a:p>
            <a:pPr marL="800100" lvl="1" indent="-342900">
              <a:buFont typeface="Arial" panose="020B0604020202020204" pitchFamily="34" charset="0"/>
              <a:buChar char="•"/>
            </a:pPr>
            <a:r>
              <a:rPr lang="en-GB" sz="2400" i="0">
                <a:solidFill>
                  <a:schemeClr val="tx1"/>
                </a:solidFill>
                <a:latin typeface="+mj-lt"/>
                <a:ea typeface="Calibri" panose="020F0502020204030204" pitchFamily="34" charset="0"/>
                <a:cs typeface="Arial" panose="020B0604020202020204" pitchFamily="34" charset="0"/>
              </a:rPr>
              <a:t>Identity, Impact and Voice</a:t>
            </a:r>
          </a:p>
          <a:p>
            <a:pPr marL="800100" lvl="1" indent="-342900">
              <a:buFont typeface="Arial" panose="020B0604020202020204" pitchFamily="34" charset="0"/>
              <a:buChar char="•"/>
            </a:pPr>
            <a:r>
              <a:rPr lang="en-GB" sz="2400" i="0">
                <a:solidFill>
                  <a:schemeClr val="tx1"/>
                </a:solidFill>
                <a:latin typeface="+mj-lt"/>
                <a:ea typeface="Calibri" panose="020F0502020204030204" pitchFamily="34" charset="0"/>
                <a:cs typeface="Arial" panose="020B0604020202020204" pitchFamily="34" charset="0"/>
              </a:rPr>
              <a:t>Politics and Influence</a:t>
            </a:r>
          </a:p>
          <a:p>
            <a:pPr marL="800100" lvl="1" indent="-342900">
              <a:buFont typeface="Arial" panose="020B0604020202020204" pitchFamily="34" charset="0"/>
              <a:buChar char="•"/>
            </a:pPr>
            <a:r>
              <a:rPr lang="en-GB" sz="2400" i="0">
                <a:solidFill>
                  <a:schemeClr val="tx1"/>
                </a:solidFill>
                <a:latin typeface="+mj-lt"/>
                <a:ea typeface="Calibri" panose="020F0502020204030204" pitchFamily="34" charset="0"/>
                <a:cs typeface="Arial" panose="020B0604020202020204" pitchFamily="34" charset="0"/>
              </a:rPr>
              <a:t>Core Leadership Skills</a:t>
            </a:r>
          </a:p>
          <a:p>
            <a:pPr marL="800100" lvl="1" indent="-342900">
              <a:buFont typeface="Arial" panose="020B0604020202020204" pitchFamily="34" charset="0"/>
              <a:buChar char="•"/>
            </a:pPr>
            <a:r>
              <a:rPr lang="en-GB" sz="2400" i="0">
                <a:solidFill>
                  <a:schemeClr val="tx1"/>
                </a:solidFill>
                <a:latin typeface="+mj-lt"/>
                <a:ea typeface="Calibri" panose="020F0502020204030204" pitchFamily="34" charset="0"/>
                <a:cs typeface="Arial" panose="020B0604020202020204" pitchFamily="34" charset="0"/>
              </a:rPr>
              <a:t>Adaptive Leadership Skills</a:t>
            </a:r>
          </a:p>
          <a:p>
            <a:pPr marL="285750" indent="-285750">
              <a:buFont typeface="Arial" panose="020B0604020202020204" pitchFamily="34" charset="0"/>
              <a:buChar char="•"/>
            </a:pPr>
            <a:endParaRPr lang="en-GB" sz="2400">
              <a:latin typeface="+mj-lt"/>
            </a:endParaRPr>
          </a:p>
        </p:txBody>
      </p:sp>
    </p:spTree>
    <p:extLst>
      <p:ext uri="{BB962C8B-B14F-4D97-AF65-F5344CB8AC3E}">
        <p14:creationId xmlns:p14="http://schemas.microsoft.com/office/powerpoint/2010/main" val="61810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9B4D-4237-25A3-7036-87F09C836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1C122-062F-C25E-6518-46BC107C0ED9}"/>
              </a:ext>
            </a:extLst>
          </p:cNvPr>
          <p:cNvSpPr>
            <a:spLocks noGrp="1"/>
          </p:cNvSpPr>
          <p:nvPr>
            <p:ph type="title"/>
          </p:nvPr>
        </p:nvSpPr>
        <p:spPr/>
        <p:txBody>
          <a:bodyPr/>
          <a:lstStyle/>
          <a:p>
            <a:r>
              <a:rPr lang="en-GB"/>
              <a:t>What is Aurora?</a:t>
            </a:r>
          </a:p>
        </p:txBody>
      </p:sp>
      <p:sp>
        <p:nvSpPr>
          <p:cNvPr id="4" name="Footer Placeholder 3">
            <a:extLst>
              <a:ext uri="{FF2B5EF4-FFF2-40B4-BE49-F238E27FC236}">
                <a16:creationId xmlns:a16="http://schemas.microsoft.com/office/drawing/2014/main" id="{53EAFA60-0C25-EC88-41D0-8763DF64F4EC}"/>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593300FC-719F-EA9A-ED8D-5E2BEEDE8E8C}"/>
              </a:ext>
            </a:extLst>
          </p:cNvPr>
          <p:cNvSpPr>
            <a:spLocks noGrp="1"/>
          </p:cNvSpPr>
          <p:nvPr>
            <p:ph type="sldNum" sz="quarter" idx="12"/>
          </p:nvPr>
        </p:nvSpPr>
        <p:spPr/>
        <p:txBody>
          <a:bodyPr/>
          <a:lstStyle/>
          <a:p>
            <a:fld id="{95CBEC59-7FF9-4688-98DF-89832A0C9025}" type="slidenum">
              <a:rPr lang="en-US" smtClean="0"/>
              <a:t>5</a:t>
            </a:fld>
            <a:endParaRPr lang="en-US"/>
          </a:p>
        </p:txBody>
      </p:sp>
      <p:sp>
        <p:nvSpPr>
          <p:cNvPr id="7" name="Text Placeholder 6">
            <a:extLst>
              <a:ext uri="{FF2B5EF4-FFF2-40B4-BE49-F238E27FC236}">
                <a16:creationId xmlns:a16="http://schemas.microsoft.com/office/drawing/2014/main" id="{01222D3F-715C-4FE0-9073-36F7BFF965E9}"/>
              </a:ext>
            </a:extLst>
          </p:cNvPr>
          <p:cNvSpPr>
            <a:spLocks noGrp="1"/>
          </p:cNvSpPr>
          <p:nvPr>
            <p:ph type="body" sz="quarter" idx="14"/>
          </p:nvPr>
        </p:nvSpPr>
        <p:spPr/>
        <p:txBody>
          <a:bodyPr>
            <a:normAutofit/>
          </a:bodyPr>
          <a:lstStyle/>
          <a:p>
            <a:r>
              <a:rPr lang="en-GB"/>
              <a:t>2026</a:t>
            </a:r>
          </a:p>
        </p:txBody>
      </p:sp>
      <p:sp>
        <p:nvSpPr>
          <p:cNvPr id="9" name="Content Placeholder 2">
            <a:extLst>
              <a:ext uri="{FF2B5EF4-FFF2-40B4-BE49-F238E27FC236}">
                <a16:creationId xmlns:a16="http://schemas.microsoft.com/office/drawing/2014/main" id="{D76C94C5-A8EE-1F1E-4F70-00CC1F08E864}"/>
              </a:ext>
            </a:extLst>
          </p:cNvPr>
          <p:cNvSpPr>
            <a:spLocks noGrp="1"/>
          </p:cNvSpPr>
          <p:nvPr>
            <p:ph idx="1"/>
          </p:nvPr>
        </p:nvSpPr>
        <p:spPr>
          <a:xfrm>
            <a:off x="614873" y="1784482"/>
            <a:ext cx="11303500" cy="3866042"/>
          </a:xfrm>
        </p:spPr>
        <p:txBody>
          <a:bodyPr>
            <a:normAutofit/>
          </a:bodyPr>
          <a:lstStyle/>
          <a:p>
            <a:r>
              <a:rPr lang="en-GB" sz="2000">
                <a:solidFill>
                  <a:schemeClr val="tx1"/>
                </a:solidFill>
                <a:latin typeface="+mj-lt"/>
              </a:rPr>
              <a:t>Participants are asked to:</a:t>
            </a:r>
          </a:p>
          <a:p>
            <a:pPr marL="342900" indent="-342900">
              <a:buFont typeface="Wingdings" panose="05000000000000000000" pitchFamily="2" charset="2"/>
              <a:buChar char="ü"/>
            </a:pPr>
            <a:r>
              <a:rPr lang="en-GB" sz="2000" b="1">
                <a:solidFill>
                  <a:schemeClr val="tx1"/>
                </a:solidFill>
                <a:latin typeface="+mj-lt"/>
              </a:rPr>
              <a:t>Attend the introduction session </a:t>
            </a:r>
            <a:r>
              <a:rPr lang="en-GB" sz="2000">
                <a:solidFill>
                  <a:schemeClr val="tx1"/>
                </a:solidFill>
                <a:latin typeface="+mj-lt"/>
              </a:rPr>
              <a:t>which will introduce the aims and objectives of Aurora along with an inspirational guest speaker (1 session, online)</a:t>
            </a:r>
          </a:p>
          <a:p>
            <a:pPr marL="342900" indent="-342900">
              <a:buFont typeface="Wingdings" panose="05000000000000000000" pitchFamily="2" charset="2"/>
              <a:buChar char="ü"/>
            </a:pPr>
            <a:r>
              <a:rPr lang="en-GB" sz="2000" b="1">
                <a:solidFill>
                  <a:schemeClr val="tx1"/>
                </a:solidFill>
                <a:latin typeface="+mj-lt"/>
              </a:rPr>
              <a:t>Attend each of the four development days and the two action learning set days</a:t>
            </a:r>
            <a:r>
              <a:rPr lang="en-GB" sz="2000">
                <a:solidFill>
                  <a:schemeClr val="tx1"/>
                </a:solidFill>
                <a:latin typeface="+mj-lt"/>
              </a:rPr>
              <a:t> (6 sessions, online)</a:t>
            </a:r>
          </a:p>
          <a:p>
            <a:pPr marL="342900" indent="-342900">
              <a:buFont typeface="Wingdings" panose="05000000000000000000" pitchFamily="2" charset="2"/>
              <a:buChar char="ü"/>
            </a:pPr>
            <a:r>
              <a:rPr lang="en-GB" sz="2000" b="1">
                <a:solidFill>
                  <a:schemeClr val="tx1"/>
                </a:solidFill>
                <a:latin typeface="+mj-lt"/>
              </a:rPr>
              <a:t>Attend the final in-person development day </a:t>
            </a:r>
            <a:r>
              <a:rPr lang="en-GB" sz="2000">
                <a:solidFill>
                  <a:schemeClr val="tx1"/>
                </a:solidFill>
                <a:latin typeface="+mj-lt"/>
              </a:rPr>
              <a:t>(1 session, in-person – usually Edinburgh)</a:t>
            </a:r>
          </a:p>
          <a:p>
            <a:pPr marL="342900" indent="-342900">
              <a:buFont typeface="Wingdings" panose="05000000000000000000" pitchFamily="2" charset="2"/>
              <a:buChar char="ü"/>
            </a:pPr>
            <a:r>
              <a:rPr lang="en-GB" sz="2000" b="1">
                <a:solidFill>
                  <a:schemeClr val="tx1"/>
                </a:solidFill>
                <a:latin typeface="+mj-lt"/>
              </a:rPr>
              <a:t>Undertake self-directed learning </a:t>
            </a:r>
            <a:r>
              <a:rPr lang="en-GB" sz="2000">
                <a:solidFill>
                  <a:schemeClr val="tx1"/>
                </a:solidFill>
                <a:latin typeface="+mj-lt"/>
              </a:rPr>
              <a:t>throughout Aurora, aligned with development interests</a:t>
            </a:r>
          </a:p>
          <a:p>
            <a:pPr marL="342900" indent="-342900">
              <a:buFont typeface="Wingdings" panose="05000000000000000000" pitchFamily="2" charset="2"/>
              <a:buChar char="ü"/>
            </a:pPr>
            <a:r>
              <a:rPr lang="en-GB" sz="2000" b="1">
                <a:solidFill>
                  <a:schemeClr val="tx1"/>
                </a:solidFill>
                <a:latin typeface="+mj-lt"/>
              </a:rPr>
              <a:t>Commit to working with a mentor</a:t>
            </a:r>
            <a:r>
              <a:rPr lang="en-GB" sz="2000">
                <a:solidFill>
                  <a:schemeClr val="tx1"/>
                </a:solidFill>
                <a:latin typeface="+mj-lt"/>
              </a:rPr>
              <a:t>, found by delegates with the support of their institution</a:t>
            </a:r>
          </a:p>
          <a:p>
            <a:pPr marL="342900" indent="-342900">
              <a:buFont typeface="Wingdings" panose="05000000000000000000" pitchFamily="2" charset="2"/>
              <a:buChar char="ü"/>
            </a:pPr>
            <a:r>
              <a:rPr lang="en-GB" sz="2000" b="1">
                <a:solidFill>
                  <a:schemeClr val="tx1"/>
                </a:solidFill>
                <a:latin typeface="+mj-lt"/>
              </a:rPr>
              <a:t>Be prepared to access leadership opportunities and champion for change</a:t>
            </a:r>
            <a:r>
              <a:rPr lang="en-GB" sz="2000">
                <a:solidFill>
                  <a:schemeClr val="tx1"/>
                </a:solidFill>
                <a:latin typeface="+mj-lt"/>
              </a:rPr>
              <a:t>.</a:t>
            </a:r>
          </a:p>
          <a:p>
            <a:pPr marL="285750" indent="-285750">
              <a:buFont typeface="Wingdings" panose="05000000000000000000" pitchFamily="2" charset="2"/>
              <a:buChar char="q"/>
            </a:pPr>
            <a:endParaRPr lang="en-GB" sz="1900">
              <a:solidFill>
                <a:schemeClr val="tx1"/>
              </a:solidFill>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933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E727-7396-4B83-8DDC-5A21003B59D5}"/>
              </a:ext>
            </a:extLst>
          </p:cNvPr>
          <p:cNvSpPr>
            <a:spLocks noGrp="1"/>
          </p:cNvSpPr>
          <p:nvPr>
            <p:ph type="title"/>
          </p:nvPr>
        </p:nvSpPr>
        <p:spPr/>
        <p:txBody>
          <a:bodyPr/>
          <a:lstStyle/>
          <a:p>
            <a:r>
              <a:rPr lang="en-GB"/>
              <a:t>Aurora Impact</a:t>
            </a:r>
          </a:p>
        </p:txBody>
      </p:sp>
      <p:sp>
        <p:nvSpPr>
          <p:cNvPr id="3" name="Content Placeholder 2">
            <a:extLst>
              <a:ext uri="{FF2B5EF4-FFF2-40B4-BE49-F238E27FC236}">
                <a16:creationId xmlns:a16="http://schemas.microsoft.com/office/drawing/2014/main" id="{D712DB7D-F8D7-4DC1-AD82-041F31C63BA5}"/>
              </a:ext>
            </a:extLst>
          </p:cNvPr>
          <p:cNvSpPr>
            <a:spLocks noGrp="1"/>
          </p:cNvSpPr>
          <p:nvPr>
            <p:ph idx="1"/>
          </p:nvPr>
        </p:nvSpPr>
        <p:spPr>
          <a:xfrm>
            <a:off x="762583" y="2228117"/>
            <a:ext cx="10830368" cy="3120048"/>
          </a:xfrm>
        </p:spPr>
        <p:txBody>
          <a:bodyPr>
            <a:normAutofit lnSpcReduction="10000"/>
          </a:bodyPr>
          <a:lstStyle/>
          <a:p>
            <a:pPr marL="285750" indent="-285750">
              <a:buFont typeface="Arial" panose="020B0604020202020204" pitchFamily="34" charset="0"/>
              <a:buChar char="•"/>
            </a:pPr>
            <a:r>
              <a:rPr lang="en-GB" sz="1900">
                <a:solidFill>
                  <a:schemeClr val="tx1"/>
                </a:solidFill>
                <a:latin typeface="+mj-lt"/>
              </a:rPr>
              <a:t>5 year study (2015-2020) conducted at University of Loughborough</a:t>
            </a:r>
          </a:p>
          <a:p>
            <a:pPr marL="285750" indent="-285750">
              <a:buFont typeface="Arial" panose="020B0604020202020204" pitchFamily="34" charset="0"/>
              <a:buChar char="•"/>
            </a:pPr>
            <a:r>
              <a:rPr lang="en-GB" sz="1900">
                <a:solidFill>
                  <a:schemeClr val="tx1"/>
                </a:solidFill>
                <a:latin typeface="+mj-lt"/>
              </a:rPr>
              <a:t>explored context of women in leadership in HE, as well as views and progression of Aurora participants.</a:t>
            </a:r>
          </a:p>
          <a:p>
            <a:pPr marL="285750" indent="-285750">
              <a:buFont typeface="Arial" panose="020B0604020202020204" pitchFamily="34" charset="0"/>
              <a:buChar char="•"/>
            </a:pPr>
            <a:r>
              <a:rPr lang="en-GB" sz="1900">
                <a:solidFill>
                  <a:schemeClr val="tx1"/>
                </a:solidFill>
                <a:latin typeface="+mj-lt"/>
              </a:rPr>
              <a:t>8.6% of </a:t>
            </a:r>
            <a:r>
              <a:rPr lang="en-GB" sz="1900" err="1">
                <a:solidFill>
                  <a:schemeClr val="tx1"/>
                </a:solidFill>
                <a:latin typeface="+mj-lt"/>
              </a:rPr>
              <a:t>Aurorans</a:t>
            </a:r>
            <a:r>
              <a:rPr lang="en-GB" sz="1900">
                <a:solidFill>
                  <a:schemeClr val="tx1"/>
                </a:solidFill>
                <a:latin typeface="+mj-lt"/>
              </a:rPr>
              <a:t> said they had been promoted compared with 7.1% of comparison group. </a:t>
            </a:r>
          </a:p>
          <a:p>
            <a:pPr marL="285750" indent="-285750">
              <a:buFont typeface="Arial" panose="020B0604020202020204" pitchFamily="34" charset="0"/>
              <a:buChar char="•"/>
            </a:pPr>
            <a:r>
              <a:rPr lang="en-GB" sz="1900">
                <a:solidFill>
                  <a:schemeClr val="tx1"/>
                </a:solidFill>
                <a:latin typeface="+mj-lt"/>
              </a:rPr>
              <a:t>25.1% of </a:t>
            </a:r>
            <a:r>
              <a:rPr lang="en-GB" sz="1900" err="1">
                <a:solidFill>
                  <a:schemeClr val="tx1"/>
                </a:solidFill>
                <a:latin typeface="+mj-lt"/>
              </a:rPr>
              <a:t>Aurorans</a:t>
            </a:r>
            <a:r>
              <a:rPr lang="en-GB" sz="1900">
                <a:solidFill>
                  <a:schemeClr val="tx1"/>
                </a:solidFill>
                <a:latin typeface="+mj-lt"/>
              </a:rPr>
              <a:t> reported receiving an accelerated or discretionary increment compared with 16.1% of the comparison group. </a:t>
            </a:r>
          </a:p>
          <a:p>
            <a:pPr marL="285750" indent="-285750">
              <a:buFont typeface="Arial" panose="020B0604020202020204" pitchFamily="34" charset="0"/>
              <a:buChar char="•"/>
            </a:pPr>
            <a:r>
              <a:rPr lang="en-GB" sz="1900">
                <a:solidFill>
                  <a:schemeClr val="tx1"/>
                </a:solidFill>
                <a:latin typeface="+mj-lt"/>
              </a:rPr>
              <a:t>Three years or more after Aurora, </a:t>
            </a:r>
            <a:r>
              <a:rPr lang="en-GB" sz="1900" err="1">
                <a:solidFill>
                  <a:schemeClr val="tx1"/>
                </a:solidFill>
                <a:latin typeface="+mj-lt"/>
              </a:rPr>
              <a:t>Aurorans</a:t>
            </a:r>
            <a:r>
              <a:rPr lang="en-GB" sz="1900">
                <a:solidFill>
                  <a:schemeClr val="tx1"/>
                </a:solidFill>
                <a:latin typeface="+mj-lt"/>
              </a:rPr>
              <a:t> were more likely than comparison group to report receiving an increment in the last 12 months. </a:t>
            </a:r>
          </a:p>
          <a:p>
            <a:pPr marL="285750" indent="-285750">
              <a:buFont typeface="Arial" panose="020B0604020202020204" pitchFamily="34" charset="0"/>
              <a:buChar char="•"/>
            </a:pPr>
            <a:r>
              <a:rPr lang="en-GB" sz="1900">
                <a:solidFill>
                  <a:schemeClr val="tx1"/>
                </a:solidFill>
                <a:latin typeface="+mj-lt"/>
              </a:rPr>
              <a:t>Qualitative responses were overwhelmingly positive, with many highlighting increased self-confidence in abilities and capabilities.</a:t>
            </a:r>
          </a:p>
          <a:p>
            <a:endParaRPr lang="en-GB"/>
          </a:p>
        </p:txBody>
      </p:sp>
      <p:sp>
        <p:nvSpPr>
          <p:cNvPr id="4" name="Footer Placeholder 3">
            <a:extLst>
              <a:ext uri="{FF2B5EF4-FFF2-40B4-BE49-F238E27FC236}">
                <a16:creationId xmlns:a16="http://schemas.microsoft.com/office/drawing/2014/main" id="{6B45E2DA-CEE7-4FFD-BBB7-DBF3FA1808D2}"/>
              </a:ext>
            </a:extLst>
          </p:cNvPr>
          <p:cNvSpPr>
            <a:spLocks noGrp="1"/>
          </p:cNvSpPr>
          <p:nvPr>
            <p:ph type="ftr" sz="quarter" idx="11"/>
          </p:nvPr>
        </p:nvSpPr>
        <p:spPr/>
        <p:txBody>
          <a:bodyPr/>
          <a:lstStyle/>
          <a:p>
            <a:r>
              <a:rPr lang="en-GB"/>
              <a:t>Aurora Information, University of Strathclyde</a:t>
            </a:r>
            <a:endParaRPr lang="en-US"/>
          </a:p>
        </p:txBody>
      </p:sp>
      <p:sp>
        <p:nvSpPr>
          <p:cNvPr id="5" name="Slide Number Placeholder 4">
            <a:extLst>
              <a:ext uri="{FF2B5EF4-FFF2-40B4-BE49-F238E27FC236}">
                <a16:creationId xmlns:a16="http://schemas.microsoft.com/office/drawing/2014/main" id="{2D7F331C-8319-457A-A160-1D809E187328}"/>
              </a:ext>
            </a:extLst>
          </p:cNvPr>
          <p:cNvSpPr>
            <a:spLocks noGrp="1"/>
          </p:cNvSpPr>
          <p:nvPr>
            <p:ph type="sldNum" sz="quarter" idx="12"/>
          </p:nvPr>
        </p:nvSpPr>
        <p:spPr/>
        <p:txBody>
          <a:bodyPr/>
          <a:lstStyle/>
          <a:p>
            <a:fld id="{95CBEC59-7FF9-4688-98DF-89832A0C9025}" type="slidenum">
              <a:rPr lang="en-US" smtClean="0"/>
              <a:t>6</a:t>
            </a:fld>
            <a:endParaRPr lang="en-US"/>
          </a:p>
        </p:txBody>
      </p:sp>
      <p:sp>
        <p:nvSpPr>
          <p:cNvPr id="6" name="Subtitle 5">
            <a:extLst>
              <a:ext uri="{FF2B5EF4-FFF2-40B4-BE49-F238E27FC236}">
                <a16:creationId xmlns:a16="http://schemas.microsoft.com/office/drawing/2014/main" id="{4281AA4A-0F3D-459C-8A36-A01BDFF3D371}"/>
              </a:ext>
            </a:extLst>
          </p:cNvPr>
          <p:cNvSpPr>
            <a:spLocks noGrp="1"/>
          </p:cNvSpPr>
          <p:nvPr>
            <p:ph type="subTitle" idx="13"/>
          </p:nvPr>
        </p:nvSpPr>
        <p:spPr/>
        <p:txBody>
          <a:bodyPr/>
          <a:lstStyle/>
          <a:p>
            <a:r>
              <a:rPr lang="en-GB"/>
              <a:t>Aurora – the longitudinal study</a:t>
            </a:r>
          </a:p>
        </p:txBody>
      </p:sp>
      <p:sp>
        <p:nvSpPr>
          <p:cNvPr id="7" name="Text Placeholder 6">
            <a:extLst>
              <a:ext uri="{FF2B5EF4-FFF2-40B4-BE49-F238E27FC236}">
                <a16:creationId xmlns:a16="http://schemas.microsoft.com/office/drawing/2014/main" id="{29A04C9C-26C1-4B2A-8A0E-1EE626DD4F8A}"/>
              </a:ext>
            </a:extLst>
          </p:cNvPr>
          <p:cNvSpPr>
            <a:spLocks noGrp="1"/>
          </p:cNvSpPr>
          <p:nvPr>
            <p:ph type="body" sz="quarter" idx="14"/>
          </p:nvPr>
        </p:nvSpPr>
        <p:spPr/>
        <p:txBody>
          <a:bodyPr/>
          <a:lstStyle/>
          <a:p>
            <a:r>
              <a:rPr lang="en-GB"/>
              <a:t>2026</a:t>
            </a:r>
          </a:p>
        </p:txBody>
      </p:sp>
    </p:spTree>
    <p:extLst>
      <p:ext uri="{BB962C8B-B14F-4D97-AF65-F5344CB8AC3E}">
        <p14:creationId xmlns:p14="http://schemas.microsoft.com/office/powerpoint/2010/main" val="49392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CAA8A-1CE0-6A72-14D7-B6D357929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64861-891B-4D20-99C3-46E6B1B9413B}"/>
              </a:ext>
            </a:extLst>
          </p:cNvPr>
          <p:cNvSpPr>
            <a:spLocks noGrp="1"/>
          </p:cNvSpPr>
          <p:nvPr>
            <p:ph type="title"/>
          </p:nvPr>
        </p:nvSpPr>
        <p:spPr>
          <a:xfrm>
            <a:off x="838199" y="18557"/>
            <a:ext cx="10515600" cy="1325563"/>
          </a:xfrm>
        </p:spPr>
        <p:txBody>
          <a:bodyPr anchor="ctr">
            <a:normAutofit/>
          </a:bodyPr>
          <a:lstStyle/>
          <a:p>
            <a:r>
              <a:rPr lang="en-GB"/>
              <a:t>Sector context:</a:t>
            </a:r>
          </a:p>
        </p:txBody>
      </p:sp>
      <p:sp>
        <p:nvSpPr>
          <p:cNvPr id="4" name="Footer Placeholder 3">
            <a:extLst>
              <a:ext uri="{FF2B5EF4-FFF2-40B4-BE49-F238E27FC236}">
                <a16:creationId xmlns:a16="http://schemas.microsoft.com/office/drawing/2014/main" id="{F1D677E4-D67A-1B6A-B073-8308DA010AA5}"/>
              </a:ext>
            </a:extLst>
          </p:cNvPr>
          <p:cNvSpPr>
            <a:spLocks noGrp="1"/>
          </p:cNvSpPr>
          <p:nvPr>
            <p:ph type="ftr" sz="quarter" idx="11"/>
          </p:nvPr>
        </p:nvSpPr>
        <p:spPr>
          <a:xfrm>
            <a:off x="614873" y="6187538"/>
            <a:ext cx="3256673" cy="365125"/>
          </a:xfrm>
        </p:spPr>
        <p:txBody>
          <a:bodyPr anchor="ctr">
            <a:normAutofit/>
          </a:bodyPr>
          <a:lstStyle/>
          <a:p>
            <a:pPr>
              <a:spcAft>
                <a:spcPts val="600"/>
              </a:spcAft>
            </a:pPr>
            <a:r>
              <a:rPr lang="en-GB"/>
              <a:t>Aurora Information, University of Strathclyde</a:t>
            </a:r>
            <a:endParaRPr lang="en-US"/>
          </a:p>
        </p:txBody>
      </p:sp>
      <p:sp>
        <p:nvSpPr>
          <p:cNvPr id="5" name="Slide Number Placeholder 4">
            <a:extLst>
              <a:ext uri="{FF2B5EF4-FFF2-40B4-BE49-F238E27FC236}">
                <a16:creationId xmlns:a16="http://schemas.microsoft.com/office/drawing/2014/main" id="{AD67B639-059B-546E-C0FD-5FEB1AAC0B3E}"/>
              </a:ext>
            </a:extLst>
          </p:cNvPr>
          <p:cNvSpPr>
            <a:spLocks noGrp="1"/>
          </p:cNvSpPr>
          <p:nvPr>
            <p:ph type="sldNum" sz="quarter" idx="12"/>
          </p:nvPr>
        </p:nvSpPr>
        <p:spPr>
          <a:xfrm>
            <a:off x="8849751" y="6187538"/>
            <a:ext cx="2743200" cy="365125"/>
          </a:xfrm>
        </p:spPr>
        <p:txBody>
          <a:bodyPr anchor="ctr">
            <a:normAutofit/>
          </a:bodyPr>
          <a:lstStyle/>
          <a:p>
            <a:pPr>
              <a:spcAft>
                <a:spcPts val="600"/>
              </a:spcAft>
            </a:pPr>
            <a:fld id="{95CBEC59-7FF9-4688-98DF-89832A0C9025}" type="slidenum">
              <a:rPr lang="en-US" smtClean="0"/>
              <a:pPr>
                <a:spcAft>
                  <a:spcPts val="600"/>
                </a:spcAft>
              </a:pPr>
              <a:t>7</a:t>
            </a:fld>
            <a:endParaRPr lang="en-US"/>
          </a:p>
        </p:txBody>
      </p:sp>
      <p:sp>
        <p:nvSpPr>
          <p:cNvPr id="7" name="Text Placeholder 6">
            <a:extLst>
              <a:ext uri="{FF2B5EF4-FFF2-40B4-BE49-F238E27FC236}">
                <a16:creationId xmlns:a16="http://schemas.microsoft.com/office/drawing/2014/main" id="{8B7E1C6D-AEBE-C341-B8C0-3484D83190E8}"/>
              </a:ext>
            </a:extLst>
          </p:cNvPr>
          <p:cNvSpPr>
            <a:spLocks noGrp="1"/>
          </p:cNvSpPr>
          <p:nvPr>
            <p:ph type="body" sz="quarter" idx="14"/>
          </p:nvPr>
        </p:nvSpPr>
        <p:spPr>
          <a:xfrm>
            <a:off x="11083583" y="837333"/>
            <a:ext cx="610772" cy="328893"/>
          </a:xfrm>
        </p:spPr>
        <p:txBody>
          <a:bodyPr>
            <a:normAutofit/>
          </a:bodyPr>
          <a:lstStyle/>
          <a:p>
            <a:r>
              <a:rPr lang="en-GB"/>
              <a:t>2026</a:t>
            </a:r>
          </a:p>
        </p:txBody>
      </p:sp>
      <p:pic>
        <p:nvPicPr>
          <p:cNvPr id="8" name="Picture 7">
            <a:extLst>
              <a:ext uri="{FF2B5EF4-FFF2-40B4-BE49-F238E27FC236}">
                <a16:creationId xmlns:a16="http://schemas.microsoft.com/office/drawing/2014/main" id="{EB8A9E0D-2E24-A684-43C4-524BFD965FD1}"/>
              </a:ext>
            </a:extLst>
          </p:cNvPr>
          <p:cNvPicPr>
            <a:picLocks noChangeAspect="1"/>
          </p:cNvPicPr>
          <p:nvPr/>
        </p:nvPicPr>
        <p:blipFill>
          <a:blip r:embed="rId2"/>
          <a:srcRect l="10186" t="2461" r="12134" b="23651"/>
          <a:stretch>
            <a:fillRect/>
          </a:stretch>
        </p:blipFill>
        <p:spPr>
          <a:xfrm>
            <a:off x="665583" y="3237722"/>
            <a:ext cx="5430416" cy="2761862"/>
          </a:xfrm>
          <a:prstGeom prst="rect">
            <a:avLst/>
          </a:prstGeom>
        </p:spPr>
      </p:pic>
      <p:pic>
        <p:nvPicPr>
          <p:cNvPr id="9" name="Picture 8">
            <a:extLst>
              <a:ext uri="{FF2B5EF4-FFF2-40B4-BE49-F238E27FC236}">
                <a16:creationId xmlns:a16="http://schemas.microsoft.com/office/drawing/2014/main" id="{99DFA9D0-DD88-8F4F-C2E9-EE30547AA221}"/>
              </a:ext>
            </a:extLst>
          </p:cNvPr>
          <p:cNvPicPr>
            <a:picLocks noChangeAspect="1"/>
          </p:cNvPicPr>
          <p:nvPr/>
        </p:nvPicPr>
        <p:blipFill>
          <a:blip r:embed="rId3"/>
          <a:srcRect l="21111" t="22396" r="21297" b="19519"/>
          <a:stretch>
            <a:fillRect/>
          </a:stretch>
        </p:blipFill>
        <p:spPr>
          <a:xfrm>
            <a:off x="6540760" y="1577952"/>
            <a:ext cx="4450702" cy="3151589"/>
          </a:xfrm>
          <a:prstGeom prst="rect">
            <a:avLst/>
          </a:prstGeom>
          <a:noFill/>
        </p:spPr>
      </p:pic>
      <p:sp>
        <p:nvSpPr>
          <p:cNvPr id="10" name="TextBox 9">
            <a:extLst>
              <a:ext uri="{FF2B5EF4-FFF2-40B4-BE49-F238E27FC236}">
                <a16:creationId xmlns:a16="http://schemas.microsoft.com/office/drawing/2014/main" id="{4896811E-0C06-CA20-063A-5874CB31AD6A}"/>
              </a:ext>
            </a:extLst>
          </p:cNvPr>
          <p:cNvSpPr txBox="1"/>
          <p:nvPr/>
        </p:nvSpPr>
        <p:spPr>
          <a:xfrm>
            <a:off x="665583" y="2868390"/>
            <a:ext cx="5430416" cy="369332"/>
          </a:xfrm>
          <a:prstGeom prst="rect">
            <a:avLst/>
          </a:prstGeom>
          <a:solidFill>
            <a:schemeClr val="bg1"/>
          </a:solidFill>
        </p:spPr>
        <p:txBody>
          <a:bodyPr wrap="square" rtlCol="0">
            <a:spAutoFit/>
          </a:bodyPr>
          <a:lstStyle/>
          <a:p>
            <a:r>
              <a:rPr lang="en-GB" b="1">
                <a:latin typeface="+mj-lt"/>
              </a:rPr>
              <a:t>Professors by gender</a:t>
            </a:r>
          </a:p>
        </p:txBody>
      </p:sp>
      <p:sp>
        <p:nvSpPr>
          <p:cNvPr id="11" name="TextBox 10">
            <a:extLst>
              <a:ext uri="{FF2B5EF4-FFF2-40B4-BE49-F238E27FC236}">
                <a16:creationId xmlns:a16="http://schemas.microsoft.com/office/drawing/2014/main" id="{96CC1418-258B-2447-FAE9-39F06085E680}"/>
              </a:ext>
            </a:extLst>
          </p:cNvPr>
          <p:cNvSpPr txBox="1"/>
          <p:nvPr/>
        </p:nvSpPr>
        <p:spPr>
          <a:xfrm>
            <a:off x="6540760" y="1230229"/>
            <a:ext cx="4450702" cy="369332"/>
          </a:xfrm>
          <a:prstGeom prst="rect">
            <a:avLst/>
          </a:prstGeom>
          <a:solidFill>
            <a:schemeClr val="bg1"/>
          </a:solidFill>
        </p:spPr>
        <p:txBody>
          <a:bodyPr wrap="square" rtlCol="0">
            <a:spAutoFit/>
          </a:bodyPr>
          <a:lstStyle/>
          <a:p>
            <a:r>
              <a:rPr lang="en-GB" b="1">
                <a:latin typeface="+mj-lt"/>
              </a:rPr>
              <a:t>Gender pay gap</a:t>
            </a:r>
          </a:p>
        </p:txBody>
      </p:sp>
      <p:sp>
        <p:nvSpPr>
          <p:cNvPr id="13" name="TextBox 12">
            <a:extLst>
              <a:ext uri="{FF2B5EF4-FFF2-40B4-BE49-F238E27FC236}">
                <a16:creationId xmlns:a16="http://schemas.microsoft.com/office/drawing/2014/main" id="{217022E7-A5C7-67BC-1EE4-7E9F1923D53B}"/>
              </a:ext>
            </a:extLst>
          </p:cNvPr>
          <p:cNvSpPr txBox="1"/>
          <p:nvPr/>
        </p:nvSpPr>
        <p:spPr>
          <a:xfrm>
            <a:off x="4264090" y="6197828"/>
            <a:ext cx="6727372" cy="369332"/>
          </a:xfrm>
          <a:prstGeom prst="rect">
            <a:avLst/>
          </a:prstGeom>
          <a:solidFill>
            <a:schemeClr val="bg1"/>
          </a:solidFill>
        </p:spPr>
        <p:txBody>
          <a:bodyPr wrap="square">
            <a:spAutoFit/>
          </a:bodyPr>
          <a:lstStyle/>
          <a:p>
            <a:r>
              <a:rPr lang="en-GB"/>
              <a:t>Advance HE (2024) Equality in higher education statistical reports </a:t>
            </a:r>
          </a:p>
        </p:txBody>
      </p:sp>
    </p:spTree>
    <p:extLst>
      <p:ext uri="{BB962C8B-B14F-4D97-AF65-F5344CB8AC3E}">
        <p14:creationId xmlns:p14="http://schemas.microsoft.com/office/powerpoint/2010/main" val="229275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D7FD-EE43-875D-2BC5-7A0919CB356B}"/>
              </a:ext>
            </a:extLst>
          </p:cNvPr>
          <p:cNvSpPr>
            <a:spLocks noGrp="1"/>
          </p:cNvSpPr>
          <p:nvPr>
            <p:ph type="title"/>
          </p:nvPr>
        </p:nvSpPr>
        <p:spPr/>
        <p:txBody>
          <a:bodyPr/>
          <a:lstStyle/>
          <a:p>
            <a:r>
              <a:rPr lang="en-GB"/>
              <a:t>Sector context</a:t>
            </a:r>
          </a:p>
        </p:txBody>
      </p:sp>
      <p:sp>
        <p:nvSpPr>
          <p:cNvPr id="3" name="Footer Placeholder 2">
            <a:extLst>
              <a:ext uri="{FF2B5EF4-FFF2-40B4-BE49-F238E27FC236}">
                <a16:creationId xmlns:a16="http://schemas.microsoft.com/office/drawing/2014/main" id="{0CAB4641-2128-2EC7-A924-C2E0AFB354DF}"/>
              </a:ext>
            </a:extLst>
          </p:cNvPr>
          <p:cNvSpPr>
            <a:spLocks noGrp="1"/>
          </p:cNvSpPr>
          <p:nvPr>
            <p:ph type="ftr" sz="quarter" idx="11"/>
          </p:nvPr>
        </p:nvSpPr>
        <p:spPr/>
        <p:txBody>
          <a:bodyPr/>
          <a:lstStyle/>
          <a:p>
            <a:r>
              <a:rPr lang="en-GB"/>
              <a:t>Aurora Information, University of Strathclyde</a:t>
            </a:r>
            <a:endParaRPr lang="en-US"/>
          </a:p>
        </p:txBody>
      </p:sp>
      <p:sp>
        <p:nvSpPr>
          <p:cNvPr id="4" name="Slide Number Placeholder 3">
            <a:extLst>
              <a:ext uri="{FF2B5EF4-FFF2-40B4-BE49-F238E27FC236}">
                <a16:creationId xmlns:a16="http://schemas.microsoft.com/office/drawing/2014/main" id="{BFF51B94-04F2-9743-DE78-B67C0FE5E1DA}"/>
              </a:ext>
            </a:extLst>
          </p:cNvPr>
          <p:cNvSpPr>
            <a:spLocks noGrp="1"/>
          </p:cNvSpPr>
          <p:nvPr>
            <p:ph type="sldNum" sz="quarter" idx="12"/>
          </p:nvPr>
        </p:nvSpPr>
        <p:spPr/>
        <p:txBody>
          <a:bodyPr/>
          <a:lstStyle/>
          <a:p>
            <a:fld id="{95CBEC59-7FF9-4688-98DF-89832A0C9025}" type="slidenum">
              <a:rPr lang="en-US" smtClean="0"/>
              <a:t>8</a:t>
            </a:fld>
            <a:endParaRPr lang="en-US"/>
          </a:p>
        </p:txBody>
      </p:sp>
      <p:sp>
        <p:nvSpPr>
          <p:cNvPr id="5" name="Text Placeholder 4">
            <a:extLst>
              <a:ext uri="{FF2B5EF4-FFF2-40B4-BE49-F238E27FC236}">
                <a16:creationId xmlns:a16="http://schemas.microsoft.com/office/drawing/2014/main" id="{6CB6D439-B0F2-8CC9-CF20-3FE635617C56}"/>
              </a:ext>
            </a:extLst>
          </p:cNvPr>
          <p:cNvSpPr>
            <a:spLocks noGrp="1"/>
          </p:cNvSpPr>
          <p:nvPr>
            <p:ph type="body" sz="quarter" idx="14"/>
          </p:nvPr>
        </p:nvSpPr>
        <p:spPr/>
        <p:txBody>
          <a:bodyPr/>
          <a:lstStyle/>
          <a:p>
            <a:r>
              <a:rPr lang="en-GB"/>
              <a:t>2026</a:t>
            </a:r>
          </a:p>
        </p:txBody>
      </p:sp>
      <p:sp>
        <p:nvSpPr>
          <p:cNvPr id="10" name="TextBox 9">
            <a:extLst>
              <a:ext uri="{FF2B5EF4-FFF2-40B4-BE49-F238E27FC236}">
                <a16:creationId xmlns:a16="http://schemas.microsoft.com/office/drawing/2014/main" id="{AD5668AF-4684-B66C-9891-5343E11A0070}"/>
              </a:ext>
            </a:extLst>
          </p:cNvPr>
          <p:cNvSpPr txBox="1"/>
          <p:nvPr/>
        </p:nvSpPr>
        <p:spPr>
          <a:xfrm>
            <a:off x="524459" y="1690062"/>
            <a:ext cx="11324282" cy="3477875"/>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GB" sz="2000" b="1">
                <a:latin typeface="+mj-lt"/>
              </a:rPr>
              <a:t>Bias</a:t>
            </a:r>
            <a:r>
              <a:rPr lang="en-GB" sz="2000">
                <a:latin typeface="+mj-lt"/>
              </a:rPr>
              <a:t> (conscious and unconscious) and </a:t>
            </a:r>
            <a:r>
              <a:rPr lang="en-GB" sz="2000" b="1">
                <a:latin typeface="+mj-lt"/>
              </a:rPr>
              <a:t>inequitable decision‑making structures </a:t>
            </a:r>
            <a:r>
              <a:rPr lang="en-GB" sz="2000">
                <a:latin typeface="+mj-lt"/>
              </a:rPr>
              <a:t>can influence recruitment, promotion, and leadership appointments, leaving women underrepresented in senior academic and managerial roles.</a:t>
            </a:r>
          </a:p>
          <a:p>
            <a:pPr marL="285750" indent="-285750">
              <a:spcBef>
                <a:spcPts val="1200"/>
              </a:spcBef>
              <a:spcAft>
                <a:spcPts val="1200"/>
              </a:spcAft>
              <a:buFont typeface="Arial" panose="020B0604020202020204" pitchFamily="34" charset="0"/>
              <a:buChar char="•"/>
            </a:pPr>
            <a:r>
              <a:rPr lang="en-GB" sz="2000">
                <a:latin typeface="+mj-lt"/>
              </a:rPr>
              <a:t>The </a:t>
            </a:r>
            <a:r>
              <a:rPr lang="en-GB" sz="2000" b="1">
                <a:latin typeface="+mj-lt"/>
              </a:rPr>
              <a:t>gender pay gap </a:t>
            </a:r>
            <a:r>
              <a:rPr lang="en-GB" sz="2000">
                <a:latin typeface="+mj-lt"/>
              </a:rPr>
              <a:t>and </a:t>
            </a:r>
            <a:r>
              <a:rPr lang="en-GB" sz="2000" b="1">
                <a:latin typeface="+mj-lt"/>
              </a:rPr>
              <a:t>occupational segregation </a:t>
            </a:r>
            <a:r>
              <a:rPr lang="en-GB" sz="2000">
                <a:latin typeface="+mj-lt"/>
              </a:rPr>
              <a:t>(e.g. concentration of women in lower‑paid, teaching‑only, professional services, or fixed‑term posts) perpetuate economic inequality and restrict access to research‑intensive or leadership pathways. </a:t>
            </a:r>
          </a:p>
          <a:p>
            <a:pPr marL="285750" indent="-285750">
              <a:spcBef>
                <a:spcPts val="1200"/>
              </a:spcBef>
              <a:spcAft>
                <a:spcPts val="1200"/>
              </a:spcAft>
              <a:buFont typeface="Arial" panose="020B0604020202020204" pitchFamily="34" charset="0"/>
              <a:buChar char="•"/>
            </a:pPr>
            <a:r>
              <a:rPr lang="en-GB" sz="2000" b="1">
                <a:latin typeface="+mj-lt"/>
              </a:rPr>
              <a:t>Work‑life balance pressures </a:t>
            </a:r>
            <a:r>
              <a:rPr lang="en-GB" sz="2000">
                <a:latin typeface="+mj-lt"/>
              </a:rPr>
              <a:t>and impacts of childcare and career breaks can make it more difficult for women to meet the demanding performance expectations required for advancement. </a:t>
            </a:r>
          </a:p>
        </p:txBody>
      </p:sp>
    </p:spTree>
    <p:extLst>
      <p:ext uri="{BB962C8B-B14F-4D97-AF65-F5344CB8AC3E}">
        <p14:creationId xmlns:p14="http://schemas.microsoft.com/office/powerpoint/2010/main" val="166265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6A634-E30E-B38F-B27A-69DC0411E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AA3EB-4D82-06F6-FE47-F167C405601C}"/>
              </a:ext>
            </a:extLst>
          </p:cNvPr>
          <p:cNvSpPr>
            <a:spLocks noGrp="1"/>
          </p:cNvSpPr>
          <p:nvPr>
            <p:ph type="title"/>
          </p:nvPr>
        </p:nvSpPr>
        <p:spPr/>
        <p:txBody>
          <a:bodyPr/>
          <a:lstStyle/>
          <a:p>
            <a:r>
              <a:rPr lang="en-GB"/>
              <a:t>Sector context</a:t>
            </a:r>
          </a:p>
        </p:txBody>
      </p:sp>
      <p:sp>
        <p:nvSpPr>
          <p:cNvPr id="3" name="Footer Placeholder 2">
            <a:extLst>
              <a:ext uri="{FF2B5EF4-FFF2-40B4-BE49-F238E27FC236}">
                <a16:creationId xmlns:a16="http://schemas.microsoft.com/office/drawing/2014/main" id="{BA5B0D2A-41B7-08E6-E52A-119AE83AB67C}"/>
              </a:ext>
            </a:extLst>
          </p:cNvPr>
          <p:cNvSpPr>
            <a:spLocks noGrp="1"/>
          </p:cNvSpPr>
          <p:nvPr>
            <p:ph type="ftr" sz="quarter" idx="11"/>
          </p:nvPr>
        </p:nvSpPr>
        <p:spPr/>
        <p:txBody>
          <a:bodyPr/>
          <a:lstStyle/>
          <a:p>
            <a:r>
              <a:rPr lang="en-GB"/>
              <a:t>Aurora Information, University of Strathclyde</a:t>
            </a:r>
            <a:endParaRPr lang="en-US"/>
          </a:p>
        </p:txBody>
      </p:sp>
      <p:sp>
        <p:nvSpPr>
          <p:cNvPr id="4" name="Slide Number Placeholder 3">
            <a:extLst>
              <a:ext uri="{FF2B5EF4-FFF2-40B4-BE49-F238E27FC236}">
                <a16:creationId xmlns:a16="http://schemas.microsoft.com/office/drawing/2014/main" id="{C6232225-F84A-8BFE-FEA9-FC91B03A8467}"/>
              </a:ext>
            </a:extLst>
          </p:cNvPr>
          <p:cNvSpPr>
            <a:spLocks noGrp="1"/>
          </p:cNvSpPr>
          <p:nvPr>
            <p:ph type="sldNum" sz="quarter" idx="12"/>
          </p:nvPr>
        </p:nvSpPr>
        <p:spPr/>
        <p:txBody>
          <a:bodyPr/>
          <a:lstStyle/>
          <a:p>
            <a:fld id="{95CBEC59-7FF9-4688-98DF-89832A0C9025}" type="slidenum">
              <a:rPr lang="en-US" smtClean="0"/>
              <a:t>9</a:t>
            </a:fld>
            <a:endParaRPr lang="en-US"/>
          </a:p>
        </p:txBody>
      </p:sp>
      <p:sp>
        <p:nvSpPr>
          <p:cNvPr id="5" name="Text Placeholder 4">
            <a:extLst>
              <a:ext uri="{FF2B5EF4-FFF2-40B4-BE49-F238E27FC236}">
                <a16:creationId xmlns:a16="http://schemas.microsoft.com/office/drawing/2014/main" id="{2AF8DEF4-BF1C-89E7-A762-E4C6AEBA0F1F}"/>
              </a:ext>
            </a:extLst>
          </p:cNvPr>
          <p:cNvSpPr>
            <a:spLocks noGrp="1"/>
          </p:cNvSpPr>
          <p:nvPr>
            <p:ph type="body" sz="quarter" idx="14"/>
          </p:nvPr>
        </p:nvSpPr>
        <p:spPr/>
        <p:txBody>
          <a:bodyPr/>
          <a:lstStyle/>
          <a:p>
            <a:r>
              <a:rPr lang="en-GB"/>
              <a:t>2026</a:t>
            </a:r>
          </a:p>
        </p:txBody>
      </p:sp>
      <p:sp>
        <p:nvSpPr>
          <p:cNvPr id="10" name="TextBox 9">
            <a:extLst>
              <a:ext uri="{FF2B5EF4-FFF2-40B4-BE49-F238E27FC236}">
                <a16:creationId xmlns:a16="http://schemas.microsoft.com/office/drawing/2014/main" id="{8A14FCF5-5556-5606-7354-F88C7D8A0ACA}"/>
              </a:ext>
            </a:extLst>
          </p:cNvPr>
          <p:cNvSpPr txBox="1"/>
          <p:nvPr/>
        </p:nvSpPr>
        <p:spPr>
          <a:xfrm>
            <a:off x="524459" y="1997839"/>
            <a:ext cx="11324282" cy="2862322"/>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GB" sz="2000" b="1">
                <a:latin typeface="+mj-lt"/>
              </a:rPr>
              <a:t>Limited mentoring, sponsorship, and leadership training opportunities </a:t>
            </a:r>
            <a:r>
              <a:rPr lang="en-GB" sz="2000">
                <a:latin typeface="+mj-lt"/>
              </a:rPr>
              <a:t>can</a:t>
            </a:r>
            <a:r>
              <a:rPr lang="en-GB" sz="2000" b="1">
                <a:latin typeface="+mj-lt"/>
              </a:rPr>
              <a:t> </a:t>
            </a:r>
            <a:r>
              <a:rPr lang="en-GB" sz="2000">
                <a:latin typeface="+mj-lt"/>
              </a:rPr>
              <a:t>reduce women’s visibility and confidence in pursuing senior academic or administrative positions. </a:t>
            </a:r>
          </a:p>
          <a:p>
            <a:pPr marL="285750" indent="-285750">
              <a:spcBef>
                <a:spcPts val="1200"/>
              </a:spcBef>
              <a:spcAft>
                <a:spcPts val="1200"/>
              </a:spcAft>
              <a:buFont typeface="Arial" panose="020B0604020202020204" pitchFamily="34" charset="0"/>
              <a:buChar char="•"/>
            </a:pPr>
            <a:r>
              <a:rPr lang="en-GB" sz="2000" b="1">
                <a:latin typeface="+mj-lt"/>
              </a:rPr>
              <a:t>Organisational cultures </a:t>
            </a:r>
            <a:r>
              <a:rPr lang="en-GB" sz="2000">
                <a:latin typeface="+mj-lt"/>
              </a:rPr>
              <a:t>that undervalue women’s contributions and tolerate subtle exclusion or harassment discourage retention and hinder the creation of genuinely inclusive environments. </a:t>
            </a:r>
          </a:p>
          <a:p>
            <a:pPr marL="285750" indent="-285750">
              <a:spcBef>
                <a:spcPts val="1200"/>
              </a:spcBef>
              <a:spcAft>
                <a:spcPts val="1200"/>
              </a:spcAft>
              <a:buFont typeface="Arial" panose="020B0604020202020204" pitchFamily="34" charset="0"/>
              <a:buChar char="•"/>
            </a:pPr>
            <a:r>
              <a:rPr lang="en-GB" sz="2000">
                <a:latin typeface="+mj-lt"/>
              </a:rPr>
              <a:t>These factors are </a:t>
            </a:r>
            <a:r>
              <a:rPr lang="en-GB" sz="2000" b="1">
                <a:latin typeface="+mj-lt"/>
              </a:rPr>
              <a:t>compounded </a:t>
            </a:r>
            <a:r>
              <a:rPr lang="en-GB" sz="2000" b="1" err="1">
                <a:latin typeface="+mj-lt"/>
              </a:rPr>
              <a:t>intersectionally</a:t>
            </a:r>
            <a:r>
              <a:rPr lang="en-GB" sz="2000" b="1">
                <a:latin typeface="+mj-lt"/>
              </a:rPr>
              <a:t> </a:t>
            </a:r>
            <a:r>
              <a:rPr lang="en-GB" sz="2000">
                <a:latin typeface="+mj-lt"/>
              </a:rPr>
              <a:t>if you are a woman who is disabled, a carer, racialised, LGBT+ , from a socio-economically disadvantaged background etc. </a:t>
            </a:r>
          </a:p>
        </p:txBody>
      </p:sp>
    </p:spTree>
    <p:extLst>
      <p:ext uri="{BB962C8B-B14F-4D97-AF65-F5344CB8AC3E}">
        <p14:creationId xmlns:p14="http://schemas.microsoft.com/office/powerpoint/2010/main" val="2323224831"/>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387e0c0-416f-4aa6-bb92-a6c90ec39eb9" xsi:nil="true"/>
    <TaxCatchAll xmlns="38c14193-8a4a-4f93-9a8d-a7db0686a7cd" xsi:nil="true"/>
    <lcf76f155ced4ddcb4097134ff3c332f xmlns="b387e0c0-416f-4aa6-bb92-a6c90ec39e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F883811C714A4B8F4BFD719A0E9D8B" ma:contentTypeVersion="16" ma:contentTypeDescription="Create a new document." ma:contentTypeScope="" ma:versionID="e26c5e1696090c3ffb26c645d8fd8389">
  <xsd:schema xmlns:xsd="http://www.w3.org/2001/XMLSchema" xmlns:xs="http://www.w3.org/2001/XMLSchema" xmlns:p="http://schemas.microsoft.com/office/2006/metadata/properties" xmlns:ns2="b387e0c0-416f-4aa6-bb92-a6c90ec39eb9" xmlns:ns3="38c14193-8a4a-4f93-9a8d-a7db0686a7cd" targetNamespace="http://schemas.microsoft.com/office/2006/metadata/properties" ma:root="true" ma:fieldsID="849a4c32747afdb12f9e3fc7aa74f69e" ns2:_="" ns3:_="">
    <xsd:import namespace="b387e0c0-416f-4aa6-bb92-a6c90ec39eb9"/>
    <xsd:import namespace="38c14193-8a4a-4f93-9a8d-a7db0686a7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87e0c0-416f-4aa6-bb92-a6c90ec39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865813-b24e-4515-aac3-72cd3b0aa1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c14193-8a4a-4f93-9a8d-a7db0686a7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b332335-ed8e-4c6e-872c-9bd388666cce}" ma:internalName="TaxCatchAll" ma:showField="CatchAllData" ma:web="38c14193-8a4a-4f93-9a8d-a7db0686a7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4242AFFF-C96F-4C05-9045-3240A5329ECA}">
  <ds:schemaRefs>
    <ds:schemaRef ds:uri="38c14193-8a4a-4f93-9a8d-a7db0686a7cd"/>
    <ds:schemaRef ds:uri="b387e0c0-416f-4aa6-bb92-a6c90ec39e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7974C3-A073-46ED-B137-592978C5071A}">
  <ds:schemaRefs>
    <ds:schemaRef ds:uri="38c14193-8a4a-4f93-9a8d-a7db0686a7cd"/>
    <ds:schemaRef ds:uri="b387e0c0-416f-4aa6-bb92-a6c90ec39e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Application>Microsoft Office PowerPoint</Application>
  <PresentationFormat>Widescreen</PresentationFormat>
  <Slides>24</Slides>
  <Notes>2</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B&amp;D-Powerpoint Template_16x9</vt:lpstr>
      <vt:lpstr>Aurora  Leadership Development Programme for Women</vt:lpstr>
      <vt:lpstr>Today’s session</vt:lpstr>
      <vt:lpstr>What is Aurora?</vt:lpstr>
      <vt:lpstr>What is Aurora?</vt:lpstr>
      <vt:lpstr>What is Aurora?</vt:lpstr>
      <vt:lpstr>Aurora Impact</vt:lpstr>
      <vt:lpstr>Sector context:</vt:lpstr>
      <vt:lpstr>Sector context</vt:lpstr>
      <vt:lpstr>Sector context</vt:lpstr>
      <vt:lpstr>Who is Aurora for?</vt:lpstr>
      <vt:lpstr>Who is Aurora for?</vt:lpstr>
      <vt:lpstr>Aurora at Strathclyde</vt:lpstr>
      <vt:lpstr>How to apply</vt:lpstr>
      <vt:lpstr>Application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Equality and Diversity Office</dc:creator>
  <cp:revision>1</cp:revision>
  <dcterms:created xsi:type="dcterms:W3CDTF">2022-07-12T17:58:49Z</dcterms:created>
  <dcterms:modified xsi:type="dcterms:W3CDTF">2026-05-20T12:32:19Z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0x010100FFF883811C714A4B8F4BFD719A0E9D8B</vt:lpwstr>
  </property>
  <property fmtid="{D5CDD505-2E9C-101B-9397-08002B2CF9AE}" pid="3" name="MediaServiceImageTags">
    <vt:lpwstr/>
  </property>
</Properties>
</file>