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89" r:id="rId5"/>
  </p:sldMasterIdLst>
  <p:notesMasterIdLst>
    <p:notesMasterId r:id="rId29"/>
  </p:notesMasterIdLst>
  <p:sldIdLst>
    <p:sldId id="287" r:id="rId6"/>
    <p:sldId id="418" r:id="rId7"/>
    <p:sldId id="449" r:id="rId8"/>
    <p:sldId id="448" r:id="rId9"/>
    <p:sldId id="414" r:id="rId10"/>
    <p:sldId id="426" r:id="rId11"/>
    <p:sldId id="444" r:id="rId12"/>
    <p:sldId id="445" r:id="rId13"/>
    <p:sldId id="450" r:id="rId14"/>
    <p:sldId id="452" r:id="rId15"/>
    <p:sldId id="453" r:id="rId16"/>
    <p:sldId id="440" r:id="rId17"/>
    <p:sldId id="454" r:id="rId18"/>
    <p:sldId id="441" r:id="rId19"/>
    <p:sldId id="455" r:id="rId20"/>
    <p:sldId id="442" r:id="rId21"/>
    <p:sldId id="456" r:id="rId22"/>
    <p:sldId id="457" r:id="rId23"/>
    <p:sldId id="458" r:id="rId24"/>
    <p:sldId id="459" r:id="rId25"/>
    <p:sldId id="461" r:id="rId26"/>
    <p:sldId id="443" r:id="rId27"/>
    <p:sldId id="43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828C9-38A2-45C0-BB27-20EB1B72D6FB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F894C-8015-4B15-B4D8-DF1E0826D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536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9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1"/>
            <a:ext cx="434848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5082EFB-1114-FE47-B838-2915F2B9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3520" y="3444241"/>
            <a:ext cx="4348481" cy="341375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61321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593373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593373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593373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5D61D25-2C22-8E45-A9B3-AAB911B76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6129020" cy="1459697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12658E-CB5A-AF48-A644-353403DB0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6129020" cy="426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9770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1561736"/>
            <a:ext cx="4841723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167AA0B1-6033-2F4D-A765-7D17EAA02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1"/>
            <a:ext cx="9753600" cy="72699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59E27A-E0B3-884A-B625-74AD7AB9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59381"/>
            <a:ext cx="9753600" cy="17866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3528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1607819"/>
            <a:ext cx="9753600" cy="481105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813385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3667761"/>
            <a:ext cx="4229100" cy="2978280"/>
          </a:xfrm>
        </p:spPr>
        <p:txBody>
          <a:bodyPr/>
          <a:lstStyle>
            <a:lvl1pPr marL="457200" indent="-457200">
              <a:buClr>
                <a:srgbClr val="1778C7"/>
              </a:buClr>
              <a:buFont typeface="System Font Regular"/>
              <a:buChar char="■"/>
              <a:defRPr/>
            </a:lvl1pPr>
            <a:lvl2pPr marL="285750" indent="-285750">
              <a:buClr>
                <a:srgbClr val="1778C7"/>
              </a:buClr>
              <a:buFont typeface="System Font Regular"/>
              <a:buChar char="■"/>
              <a:defRPr/>
            </a:lvl2pPr>
            <a:lvl3pPr marL="171450" indent="-171450">
              <a:buClr>
                <a:srgbClr val="1778C7"/>
              </a:buClr>
              <a:buFont typeface="System Font Regular"/>
              <a:buChar char="■"/>
              <a:defRPr/>
            </a:lvl3pPr>
            <a:lvl4pPr marL="171450" indent="-171450">
              <a:buClr>
                <a:srgbClr val="1778C7"/>
              </a:buClr>
              <a:buFont typeface="System Font Regular"/>
              <a:buChar char="■"/>
              <a:defRPr/>
            </a:lvl4pPr>
            <a:lvl5pPr marL="171450" indent="-171450">
              <a:buClr>
                <a:srgbClr val="1778C7"/>
              </a:buClr>
              <a:buFont typeface="System Font Regular"/>
              <a:buChar char="■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428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7763118-0811-A045-907D-A37A39B4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249" y="664745"/>
            <a:ext cx="456075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C4E96E-0DBC-9741-978E-351DF7CF4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249" y="2526750"/>
            <a:ext cx="4560751" cy="3670850"/>
          </a:xfrm>
        </p:spPr>
        <p:txBody>
          <a:bodyPr/>
          <a:lstStyle>
            <a:lvl1pPr marL="457200" indent="-457200">
              <a:buClr>
                <a:schemeClr val="accent6"/>
              </a:buClr>
              <a:buFont typeface="System Font Regular"/>
              <a:buChar char="■"/>
              <a:defRPr/>
            </a:lvl1pPr>
            <a:lvl2pPr marL="285750" indent="-285750">
              <a:buClr>
                <a:schemeClr val="accent6"/>
              </a:buClr>
              <a:buFont typeface="System Font Regular"/>
              <a:buChar char="■"/>
              <a:defRPr/>
            </a:lvl2pPr>
            <a:lvl3pPr marL="171450" indent="-171450">
              <a:buClr>
                <a:schemeClr val="accent6"/>
              </a:buClr>
              <a:buFont typeface="System Font Regular"/>
              <a:buChar char="■"/>
              <a:defRPr/>
            </a:lvl3pPr>
            <a:lvl4pPr marL="171450" indent="-171450">
              <a:buClr>
                <a:schemeClr val="accent6"/>
              </a:buClr>
              <a:buFont typeface="System Font Regular"/>
              <a:buChar char="■"/>
              <a:defRPr/>
            </a:lvl4pPr>
            <a:lvl5pPr marL="171450" indent="-171450">
              <a:buClr>
                <a:schemeClr val="accent6"/>
              </a:buClr>
              <a:buFont typeface="System Font Regular"/>
              <a:buChar char="■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1097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0" y="3667761"/>
            <a:ext cx="45085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0578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664745"/>
            <a:ext cx="508907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53C0E3-CA06-FF4E-9268-38C763A24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9" y="2526750"/>
            <a:ext cx="5089071" cy="36708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89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A2D389-5092-B541-B85C-948DD9C9B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3715470"/>
            <a:ext cx="5240020" cy="293057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705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913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4CFFCC-3559-F84D-A042-1BAFB259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691325"/>
            <a:ext cx="5240020" cy="22855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393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246128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2939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910E763-4396-F74C-8903-82D9802B2D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9701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4BA5C2-38F4-E14F-AA9C-C3DFC99975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2502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9FCD912-C26A-6644-A093-938CD0712E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7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B2E5B3A-B4B2-BD4F-AB85-BFF95E3A2AD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94898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CC35ADD1-35FD-C44E-BAE2-21F1D63D4DE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046096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4A064768-5B8B-5740-B764-CCD1215AD7E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8669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8ACE225-1838-3544-957D-AACCA7BE3A1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9701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FD0641E4-640F-8D4E-8C69-BFEE014364E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92502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DBFC0DE-039B-2F4E-BFBC-2E3DA036434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7437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5EA1B11-E5B8-9149-BBE6-13ADFB08F8B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94898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ECDDA7D5-E29D-2F4F-9BBE-E4BC874FC1D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46096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D39CEE3D-7E7A-494C-B8D1-6A561A1F8C6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669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D2F2FBF1-42C4-084B-9B8F-8A6BB412FDF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79701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99001851-0A29-5945-8461-09C32A1DF56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092502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DC1D8B20-1A51-9C4A-ABDD-DD48B5D1C27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437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5AA24CC2-0B66-B34D-A228-6AE40A8DE75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94898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5FA8BDB8-5757-C142-AC90-BC8AD95844D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46096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5AA2FDC-1BAC-F24E-85E0-00EBEC7473C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8669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72982FDD-C863-2C47-A976-BFBF4777637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479701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1D2AA8B1-2C53-7940-A97F-72E577896EC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092502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B695AF4D-D6DC-0944-98EC-F2C964A6D13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7437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002E033C-4E61-6B4F-B553-C83E76F94D8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394898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750A9437-CEAD-0741-8012-DFC58613492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046096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533390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AB69879B-EE95-2340-855D-A9E3FF45B3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6690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81755F83-CEE1-CA4F-9CB2-AD8AF9461F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6690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34924851-6C37-C84F-A630-EA87C879C7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674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1591A003-2C51-8747-8121-A00901B695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2658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E5FC3E9F-0D6F-1A4B-9B98-7EEBF5AEAD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5642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EC3CD0E-BFD8-D741-B22E-22F2F41C4FA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74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0460D3CE-95FD-684A-91A1-6CCB696855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2658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B8B8D087-5B4B-8141-8DB9-81770800BD1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45642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BB5C1B6D-1803-8645-8E13-7DE2A58DE4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9674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285C2B50-7632-3747-84F1-900493205C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2658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B105B2B0-0C44-D34D-837F-9F695FD218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5642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76281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0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5244737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622575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9753600" cy="757655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F39EDD-56E0-DB41-A5F7-71248102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44631"/>
            <a:ext cx="9753600" cy="180141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4036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8660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44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649773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75107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756150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54585"/>
            <a:ext cx="59359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555377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457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246128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456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74726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6950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74726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6380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43087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45212"/>
          </a:xfrm>
        </p:spPr>
        <p:txBody>
          <a:bodyPr>
            <a:noAutofit/>
          </a:bodyPr>
          <a:lstStyle>
            <a:lvl1pPr algn="l"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7C995C6-BBB5-3B4F-9763-5F55B3916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661159"/>
            <a:ext cx="9753600" cy="47577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275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181100"/>
            <a:ext cx="69723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3927944"/>
            <a:ext cx="112014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436606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4055602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493520"/>
            <a:ext cx="9753600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63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1349951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500542"/>
            <a:ext cx="9753600" cy="20504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796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0"/>
            <a:ext cx="4348481" cy="685446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7985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1"/>
            <a:ext cx="434848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5082EFB-1114-FE47-B838-2915F2B9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3520" y="3444241"/>
            <a:ext cx="4348481" cy="341375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207408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593373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593373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593373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5D61D25-2C22-8E45-A9B3-AAB911B76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6129020" cy="1459697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12658E-CB5A-AF48-A644-353403DB0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6129020" cy="42618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86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1561736"/>
            <a:ext cx="4841723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167AA0B1-6033-2F4D-A765-7D17EAA02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1"/>
            <a:ext cx="9753600" cy="72699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59E27A-E0B3-884A-B625-74AD7AB9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59381"/>
            <a:ext cx="9753600" cy="1786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410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69822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1607819"/>
            <a:ext cx="9753600" cy="481105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308279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3667761"/>
            <a:ext cx="4229100" cy="2978280"/>
          </a:xfrm>
        </p:spPr>
        <p:txBody>
          <a:bodyPr/>
          <a:lstStyle>
            <a:lvl1pPr marL="457200" indent="-457200">
              <a:buClr>
                <a:srgbClr val="1778C7"/>
              </a:buClr>
              <a:buFont typeface="System Font Regular"/>
              <a:buChar char="■"/>
              <a:defRPr/>
            </a:lvl1pPr>
            <a:lvl2pPr marL="285750" indent="-285750">
              <a:buClr>
                <a:srgbClr val="1778C7"/>
              </a:buClr>
              <a:buFont typeface="System Font Regular"/>
              <a:buChar char="■"/>
              <a:defRPr/>
            </a:lvl2pPr>
            <a:lvl3pPr marL="171450" indent="-171450">
              <a:buClr>
                <a:srgbClr val="1778C7"/>
              </a:buClr>
              <a:buFont typeface="System Font Regular"/>
              <a:buChar char="■"/>
              <a:defRPr/>
            </a:lvl3pPr>
            <a:lvl4pPr marL="171450" indent="-171450">
              <a:buClr>
                <a:srgbClr val="1778C7"/>
              </a:buClr>
              <a:buFont typeface="System Font Regular"/>
              <a:buChar char="■"/>
              <a:defRPr/>
            </a:lvl4pPr>
            <a:lvl5pPr marL="171450" indent="-171450">
              <a:buClr>
                <a:srgbClr val="1778C7"/>
              </a:buClr>
              <a:buFont typeface="System Font Regular"/>
              <a:buChar char="■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265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7763118-0811-A045-907D-A37A39B4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249" y="664745"/>
            <a:ext cx="456075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C4E96E-0DBC-9741-978E-351DF7CF4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249" y="2526750"/>
            <a:ext cx="4560751" cy="3670850"/>
          </a:xfrm>
        </p:spPr>
        <p:txBody>
          <a:bodyPr/>
          <a:lstStyle>
            <a:lvl1pPr marL="457200" indent="-457200">
              <a:buClr>
                <a:schemeClr val="accent6"/>
              </a:buClr>
              <a:buFont typeface="System Font Regular"/>
              <a:buChar char="■"/>
              <a:defRPr/>
            </a:lvl1pPr>
            <a:lvl2pPr marL="285750" indent="-285750">
              <a:buClr>
                <a:schemeClr val="accent6"/>
              </a:buClr>
              <a:buFont typeface="System Font Regular"/>
              <a:buChar char="■"/>
              <a:defRPr/>
            </a:lvl2pPr>
            <a:lvl3pPr marL="171450" indent="-171450">
              <a:buClr>
                <a:schemeClr val="accent6"/>
              </a:buClr>
              <a:buFont typeface="System Font Regular"/>
              <a:buChar char="■"/>
              <a:defRPr/>
            </a:lvl3pPr>
            <a:lvl4pPr marL="171450" indent="-171450">
              <a:buClr>
                <a:schemeClr val="accent6"/>
              </a:buClr>
              <a:buFont typeface="System Font Regular"/>
              <a:buChar char="■"/>
              <a:defRPr/>
            </a:lvl4pPr>
            <a:lvl5pPr marL="171450" indent="-171450">
              <a:buClr>
                <a:schemeClr val="accent6"/>
              </a:buClr>
              <a:buFont typeface="System Font Regular"/>
              <a:buChar char="■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303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0" y="3667761"/>
            <a:ext cx="4508500" cy="2978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161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664745"/>
            <a:ext cx="508907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53C0E3-CA06-FF4E-9268-38C763A24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9" y="2526750"/>
            <a:ext cx="5089071" cy="36708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4994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A2D389-5092-B541-B85C-948DD9C9B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3715470"/>
            <a:ext cx="5240020" cy="29305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6914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913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4CFFCC-3559-F84D-A042-1BAFB259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691325"/>
            <a:ext cx="5240020" cy="22855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6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910E763-4396-F74C-8903-82D9802B2D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9701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4BA5C2-38F4-E14F-AA9C-C3DFC99975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2502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9FCD912-C26A-6644-A093-938CD0712E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7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B2E5B3A-B4B2-BD4F-AB85-BFF95E3A2AD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94898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CC35ADD1-35FD-C44E-BAE2-21F1D63D4DE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046096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4A064768-5B8B-5740-B764-CCD1215AD7E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8669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8ACE225-1838-3544-957D-AACCA7BE3A1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9701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FD0641E4-640F-8D4E-8C69-BFEE014364E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92502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DBFC0DE-039B-2F4E-BFBC-2E3DA036434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7437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5EA1B11-E5B8-9149-BBE6-13ADFB08F8B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94898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ECDDA7D5-E29D-2F4F-9BBE-E4BC874FC1D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46096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D39CEE3D-7E7A-494C-B8D1-6A561A1F8C6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669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D2F2FBF1-42C4-084B-9B8F-8A6BB412FDF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79701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99001851-0A29-5945-8461-09C32A1DF56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092502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DC1D8B20-1A51-9C4A-ABDD-DD48B5D1C27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437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5AA24CC2-0B66-B34D-A228-6AE40A8DE75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94898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5FA8BDB8-5757-C142-AC90-BC8AD95844D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46096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5AA2FDC-1BAC-F24E-85E0-00EBEC7473C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8669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72982FDD-C863-2C47-A976-BFBF4777637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479701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1D2AA8B1-2C53-7940-A97F-72E577896EC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092502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B695AF4D-D6DC-0944-98EC-F2C964A6D13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7437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002E033C-4E61-6B4F-B553-C83E76F94D8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394898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750A9437-CEAD-0741-8012-DFC58613492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046096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2062871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AB69879B-EE95-2340-855D-A9E3FF45B3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6690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81755F83-CEE1-CA4F-9CB2-AD8AF9461F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6690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34924851-6C37-C84F-A630-EA87C879C7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674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1591A003-2C51-8747-8121-A00901B695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2658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E5FC3E9F-0D6F-1A4B-9B98-7EEBF5AEAD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5642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EC3CD0E-BFD8-D741-B22E-22F2F41C4FA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74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0460D3CE-95FD-684A-91A1-6CCB696855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2658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B8B8D087-5B4B-8141-8DB9-81770800BD1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45642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BB5C1B6D-1803-8645-8E13-7DE2A58DE4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9674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285C2B50-7632-3747-84F1-900493205C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2658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B105B2B0-0C44-D34D-837F-9F695FD218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5642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8888838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0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5244737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622575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9753600" cy="757655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F39EDD-56E0-DB41-A5F7-71248102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44631"/>
            <a:ext cx="9753600" cy="18014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71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45212"/>
          </a:xfrm>
        </p:spPr>
        <p:txBody>
          <a:bodyPr>
            <a:noAutofit/>
          </a:bodyPr>
          <a:lstStyle>
            <a:lvl1pPr algn="l"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7C995C6-BBB5-3B4F-9763-5F55B3916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661159"/>
            <a:ext cx="9753600" cy="47577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8622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19796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559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8985092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75107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2850201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54585"/>
            <a:ext cx="59359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31687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181100"/>
            <a:ext cx="69723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3927944"/>
            <a:ext cx="112014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36426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4055602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493520"/>
            <a:ext cx="9753600" cy="2286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7273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1349951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500542"/>
            <a:ext cx="9753600" cy="205041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71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0"/>
            <a:ext cx="4348481" cy="685446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500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rgbClr val="5D9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A5E9AFA-5FE4-944B-BC1C-BFB852B88888}"/>
              </a:ext>
            </a:extLst>
          </p:cNvPr>
          <p:cNvSpPr txBox="1"/>
          <p:nvPr userDrawn="1"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rgbClr val="5D9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 THE FACULTY OF SCIENCE</a:t>
            </a:r>
          </a:p>
        </p:txBody>
      </p:sp>
    </p:spTree>
    <p:extLst>
      <p:ext uri="{BB962C8B-B14F-4D97-AF65-F5344CB8AC3E}">
        <p14:creationId xmlns:p14="http://schemas.microsoft.com/office/powerpoint/2010/main" val="317765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Clr>
          <a:srgbClr val="5D9631"/>
        </a:buClr>
        <a:buFont typeface=".Lucida Grande UI Regular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5D9631"/>
        </a:buClr>
        <a:buFont typeface=".Lucida Grande UI Regular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5D9631"/>
        </a:buClr>
        <a:buFont typeface=".Lucida Grande UI Regular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5D9631"/>
        </a:buClr>
        <a:buFont typeface=".Lucida Grande UI Regular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5D9631"/>
        </a:buClr>
        <a:buFont typeface=".Lucida Grande UI Regular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>
          <p15:clr>
            <a:srgbClr val="F26B43"/>
          </p15:clr>
        </p15:guide>
        <p15:guide id="29" pos="7320">
          <p15:clr>
            <a:srgbClr val="F26B43"/>
          </p15:clr>
        </p15:guide>
        <p15:guide id="48" pos="1176">
          <p15:clr>
            <a:srgbClr val="F26B43"/>
          </p15:clr>
        </p15:guide>
        <p15:guide id="51" orient="horz" pos="74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rgbClr val="5D9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A5E9AFA-5FE4-944B-BC1C-BFB852B88888}"/>
              </a:ext>
            </a:extLst>
          </p:cNvPr>
          <p:cNvSpPr txBox="1"/>
          <p:nvPr userDrawn="1"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rgbClr val="5D9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 THE FACULTY OF SCIENCE</a:t>
            </a:r>
          </a:p>
        </p:txBody>
      </p:sp>
    </p:spTree>
    <p:extLst>
      <p:ext uri="{BB962C8B-B14F-4D97-AF65-F5344CB8AC3E}">
        <p14:creationId xmlns:p14="http://schemas.microsoft.com/office/powerpoint/2010/main" val="26807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Clr>
          <a:srgbClr val="5D9631"/>
        </a:buClr>
        <a:buFont typeface=".Lucida Grande UI Regular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5D9631"/>
        </a:buClr>
        <a:buFont typeface=".Lucida Grande UI Regular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5D9631"/>
        </a:buClr>
        <a:buFont typeface=".Lucida Grande UI Regular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5D9631"/>
        </a:buClr>
        <a:buFont typeface=".Lucida Grande UI Regular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5D9631"/>
        </a:buClr>
        <a:buFont typeface=".Lucida Grande UI Regular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>
          <p15:clr>
            <a:srgbClr val="F26B43"/>
          </p15:clr>
        </p15:guide>
        <p15:guide id="29" pos="7320">
          <p15:clr>
            <a:srgbClr val="F26B43"/>
          </p15:clr>
        </p15:guide>
        <p15:guide id="48" pos="1176">
          <p15:clr>
            <a:srgbClr val="F26B43"/>
          </p15:clr>
        </p15:guide>
        <p15:guide id="51" orient="horz" pos="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physics-study-enquiries@strath.ac.u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7.jpe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hysics-study-enquiries@strath.ac.uk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://www.strath.ac.uk/science/physics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physics-study-enquiries@strath.ac.u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id="{F7B14557-2149-3A47-932D-595D37C00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70" y="441"/>
            <a:ext cx="12217870" cy="68571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ECAD45-AA33-C745-9964-06DF21E09A84}"/>
              </a:ext>
            </a:extLst>
          </p:cNvPr>
          <p:cNvSpPr/>
          <p:nvPr/>
        </p:nvSpPr>
        <p:spPr>
          <a:xfrm>
            <a:off x="-25870" y="-443"/>
            <a:ext cx="12217869" cy="6858000"/>
          </a:xfrm>
          <a:prstGeom prst="rect">
            <a:avLst/>
          </a:prstGeom>
          <a:solidFill>
            <a:srgbClr val="5D963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CFFFF">
                    <a:alpha val="7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CFFFF">
                  <a:alpha val="7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 txBox="1">
            <a:spLocks/>
          </p:cNvSpPr>
          <p:nvPr/>
        </p:nvSpPr>
        <p:spPr>
          <a:xfrm>
            <a:off x="2011864" y="2225440"/>
            <a:ext cx="7735715" cy="2919765"/>
          </a:xfrm>
          <a:prstGeom prst="rect">
            <a:avLst/>
          </a:prstGeom>
          <a:ln>
            <a:noFill/>
          </a:ln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22225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THE</a:t>
            </a:r>
          </a:p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22225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FACULTY OF</a:t>
            </a:r>
          </a:p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CFFFF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SCIENCE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67621" y="5378399"/>
            <a:ext cx="5693627" cy="43550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CFFFF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www.strath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CFFFF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.ac.uk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FFFF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/science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FC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X</a:t>
            </a: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FC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PLACE OF USEFUL LEARNING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0D6BCB-A5D5-804A-A7EA-84EA82794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53" y="538003"/>
            <a:ext cx="2351609" cy="156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80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 vert="horz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EA48193-4FAD-D846-BE53-C1BDE26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026" y="664930"/>
            <a:ext cx="5754094" cy="1387389"/>
          </a:xfrm>
        </p:spPr>
        <p:txBody>
          <a:bodyPr vert="horz" lIns="0" tIns="192024" rIns="0" bIns="0" rtlCol="0" anchor="t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TEACHING YEAR 4 &amp; 5 (BSc &amp; </a:t>
            </a:r>
            <a:r>
              <a:rPr lang="en-US" dirty="0" err="1"/>
              <a:t>Mphys</a:t>
            </a:r>
            <a:r>
              <a:rPr lang="en-US" dirty="0"/>
              <a:t>)</a:t>
            </a:r>
            <a:br>
              <a:rPr lang="en-US" kern="1200" spc="0" baseline="0" dirty="0">
                <a:latin typeface="+mj-lt"/>
                <a:ea typeface="+mj-ea"/>
                <a:cs typeface="+mj-cs"/>
              </a:rPr>
            </a:br>
            <a:endParaRPr lang="en-US" kern="1200" spc="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056CB-BD84-4B83-8188-FE2470B288B8}"/>
              </a:ext>
            </a:extLst>
          </p:cNvPr>
          <p:cNvSpPr txBox="1"/>
          <p:nvPr/>
        </p:nvSpPr>
        <p:spPr>
          <a:xfrm>
            <a:off x="1831075" y="2155585"/>
            <a:ext cx="5570220" cy="427654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Both years have a 40 credit compulsory project, starting in 4</a:t>
            </a:r>
            <a:r>
              <a:rPr lang="en-US" baseline="30000" dirty="0"/>
              <a:t>th</a:t>
            </a:r>
            <a:r>
              <a:rPr lang="en-US" dirty="0"/>
              <a:t> year and continuing in 5</a:t>
            </a:r>
            <a:r>
              <a:rPr lang="en-US" baseline="30000" dirty="0"/>
              <a:t>th</a:t>
            </a:r>
            <a:r>
              <a:rPr lang="en-US" dirty="0"/>
              <a:t> year (</a:t>
            </a:r>
            <a:r>
              <a:rPr lang="en-US" dirty="0" err="1"/>
              <a:t>MPhys</a:t>
            </a:r>
            <a:r>
              <a:rPr lang="en-US" dirty="0"/>
              <a:t>)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b="1" dirty="0"/>
              <a:t>Year 4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80 credits optional modules which reflect our research interests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b="1" dirty="0"/>
              <a:t>Year 5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20 credits compulsory Research Skills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60 credits optional modules which reflect our research interests and extend on Year 4 modules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Modules include – Quantum Optics, Solid State, Nanoscience, Photonics, Plasma Physics, Computational Physics</a:t>
            </a: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594BC4-47CD-4F62-9ECA-E19EA9A884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/>
          <a:stretch/>
        </p:blipFill>
        <p:spPr>
          <a:xfrm>
            <a:off x="8376744" y="3781097"/>
            <a:ext cx="3825315" cy="26300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C85AFB-806B-4052-9D04-F97003126F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r="3426"/>
          <a:stretch/>
        </p:blipFill>
        <p:spPr>
          <a:xfrm>
            <a:off x="8376744" y="633707"/>
            <a:ext cx="3815256" cy="31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20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 vert="horz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EA48193-4FAD-D846-BE53-C1BDE26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025" y="664930"/>
            <a:ext cx="7368210" cy="1387389"/>
          </a:xfrm>
        </p:spPr>
        <p:txBody>
          <a:bodyPr vert="horz" lIns="0" tIns="192024" rIns="0" bIns="0" rtlCol="0" anchor="t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TEACHING YEAR 4 &amp; 5 (</a:t>
            </a:r>
            <a:r>
              <a:rPr lang="en-US" dirty="0" err="1"/>
              <a:t>Mphys</a:t>
            </a:r>
            <a:r>
              <a:rPr lang="en-US" dirty="0"/>
              <a:t> Advanced Research)</a:t>
            </a:r>
            <a:br>
              <a:rPr lang="en-US" kern="1200" spc="0" baseline="0" dirty="0">
                <a:latin typeface="+mj-lt"/>
                <a:ea typeface="+mj-ea"/>
                <a:cs typeface="+mj-cs"/>
              </a:rPr>
            </a:br>
            <a:endParaRPr lang="en-US" kern="1200" spc="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056CB-BD84-4B83-8188-FE2470B288B8}"/>
              </a:ext>
            </a:extLst>
          </p:cNvPr>
          <p:cNvSpPr txBox="1"/>
          <p:nvPr/>
        </p:nvSpPr>
        <p:spPr>
          <a:xfrm>
            <a:off x="1713155" y="2369498"/>
            <a:ext cx="5570220" cy="427654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Both years have compulsory project, starting in 4</a:t>
            </a:r>
            <a:r>
              <a:rPr lang="en-US" baseline="30000" dirty="0"/>
              <a:t>th</a:t>
            </a:r>
            <a:r>
              <a:rPr lang="en-US" dirty="0"/>
              <a:t> year and continuing in 5</a:t>
            </a:r>
            <a:r>
              <a:rPr lang="en-US" baseline="30000" dirty="0"/>
              <a:t>th</a:t>
            </a:r>
            <a:r>
              <a:rPr lang="en-US" dirty="0"/>
              <a:t> year (</a:t>
            </a:r>
            <a:r>
              <a:rPr lang="en-US" dirty="0" err="1"/>
              <a:t>MPhys</a:t>
            </a:r>
            <a:r>
              <a:rPr lang="en-US" dirty="0"/>
              <a:t>)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b="1" dirty="0"/>
              <a:t>Year 4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40 credits project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20 credits compulsory Research Skills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60 credits optional modules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b="1" dirty="0"/>
              <a:t>Year 5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100 credits project starts in August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60 credits optional modules which reflect our research interests and extend on Year 4 modules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1925A-983B-49A6-B4C8-7DB9472B0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326" y="3858866"/>
            <a:ext cx="3680841" cy="2429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992D70-E3C4-4D15-BF6B-E3F384A522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"/>
          <a:stretch/>
        </p:blipFill>
        <p:spPr>
          <a:xfrm>
            <a:off x="9144000" y="880130"/>
            <a:ext cx="3048000" cy="29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67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EA48193-4FAD-D846-BE53-C1BDE26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724" y="322493"/>
            <a:ext cx="9753600" cy="7452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/>
          </a:bodyPr>
          <a:lstStyle/>
          <a:p>
            <a:r>
              <a:rPr lang="en-US" b="1" kern="1200" cap="all" spc="0" dirty="0">
                <a:latin typeface="Arial Black" panose="020B0A04020102020204" pitchFamily="34" charset="0"/>
              </a:rPr>
              <a:t>Physics with Teaching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607F7D-BEB6-A94E-BFFB-246BB6698DC4}"/>
              </a:ext>
            </a:extLst>
          </p:cNvPr>
          <p:cNvSpPr txBox="1"/>
          <p:nvPr/>
        </p:nvSpPr>
        <p:spPr>
          <a:xfrm>
            <a:off x="1407724" y="1279664"/>
            <a:ext cx="9669517" cy="5578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Follows first three years of physics degrees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b="1" dirty="0"/>
              <a:t>Year 4</a:t>
            </a:r>
            <a:r>
              <a:rPr lang="en-US" dirty="0"/>
              <a:t>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School of Education following the PGDE in Physics.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18 weeks of School placements – both primary and secondary</a:t>
            </a:r>
          </a:p>
          <a:p>
            <a:pPr marL="50800"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Pedagogy of Teaching</a:t>
            </a:r>
            <a:r>
              <a:rPr lang="en-US" sz="2400" dirty="0"/>
              <a:t>		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24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24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B68012-61C2-FD47-8EFD-7CFD2F122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18" y="3877173"/>
            <a:ext cx="6488825" cy="24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45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EA48193-4FAD-D846-BE53-C1BDE26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832" y="351908"/>
            <a:ext cx="9753600" cy="7452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/>
          </a:bodyPr>
          <a:lstStyle/>
          <a:p>
            <a:r>
              <a:rPr lang="en-US" b="1" kern="1200" cap="all" spc="0" dirty="0">
                <a:latin typeface="Arial Black" panose="020B0A04020102020204" pitchFamily="34" charset="0"/>
              </a:rPr>
              <a:t>Teaching methods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607F7D-BEB6-A94E-BFFB-246BB6698DC4}"/>
              </a:ext>
            </a:extLst>
          </p:cNvPr>
          <p:cNvSpPr txBox="1"/>
          <p:nvPr/>
        </p:nvSpPr>
        <p:spPr>
          <a:xfrm>
            <a:off x="1382832" y="1279664"/>
            <a:ext cx="6463863" cy="5578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Teaching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Core material – Lectures and tutorials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Tutorials contain group work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Labs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Group work supported by demonstrators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Programming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Group work supported by demonstrators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Self mark for feedback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Projects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Individual work supported by academic / 	researcher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9BBFC-C0BC-494E-A5AF-BE797FD8A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287" y="50334"/>
            <a:ext cx="3875714" cy="3875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6AE95-41BA-430C-990F-621BA98647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4"/>
          <a:stretch/>
        </p:blipFill>
        <p:spPr>
          <a:xfrm>
            <a:off x="8315028" y="3926048"/>
            <a:ext cx="3876971" cy="25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18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EA48193-4FAD-D846-BE53-C1BDE26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891" y="302004"/>
            <a:ext cx="9753600" cy="7452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/>
          </a:bodyPr>
          <a:lstStyle/>
          <a:p>
            <a:r>
              <a:rPr lang="en-US" b="1" kern="1200" cap="all" spc="0" dirty="0">
                <a:ea typeface="+mj-ea"/>
                <a:cs typeface="+mj-cs"/>
              </a:rPr>
              <a:t>Transfer between Degrees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607F7D-BEB6-A94E-BFFB-246BB6698DC4}"/>
              </a:ext>
            </a:extLst>
          </p:cNvPr>
          <p:cNvSpPr txBox="1"/>
          <p:nvPr/>
        </p:nvSpPr>
        <p:spPr>
          <a:xfrm>
            <a:off x="1546371" y="1279664"/>
            <a:ext cx="7052345" cy="5578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Transfer can be made during each academic year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Transfer is based on you meeting the necessary requirements for each degree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BSc – </a:t>
            </a:r>
            <a:r>
              <a:rPr lang="en-US" dirty="0" err="1"/>
              <a:t>MPhys</a:t>
            </a:r>
            <a:r>
              <a:rPr lang="en-US" dirty="0"/>
              <a:t> Class Weighted Average (CWA) 55 %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BSc/</a:t>
            </a:r>
            <a:r>
              <a:rPr lang="en-US" dirty="0" err="1"/>
              <a:t>MPhys</a:t>
            </a:r>
            <a:r>
              <a:rPr lang="en-US" dirty="0"/>
              <a:t> – </a:t>
            </a:r>
            <a:r>
              <a:rPr lang="en-US" dirty="0" err="1"/>
              <a:t>MPhys</a:t>
            </a:r>
            <a:r>
              <a:rPr lang="en-US" dirty="0"/>
              <a:t> Adv Res CWA 75 %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BSc/</a:t>
            </a:r>
            <a:r>
              <a:rPr lang="en-US" dirty="0" err="1"/>
              <a:t>MPhys</a:t>
            </a:r>
            <a:r>
              <a:rPr lang="en-US" dirty="0"/>
              <a:t> – Phys with Teaching CWA 45 % + H </a:t>
            </a:r>
            <a:r>
              <a:rPr lang="en-US" dirty="0" err="1"/>
              <a:t>Eng</a:t>
            </a:r>
            <a:r>
              <a:rPr lang="en-US" dirty="0"/>
              <a:t> C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Timing	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BSc Physics – </a:t>
            </a:r>
            <a:r>
              <a:rPr lang="en-US" dirty="0" err="1"/>
              <a:t>MPhys</a:t>
            </a:r>
            <a:r>
              <a:rPr lang="en-US" dirty="0"/>
              <a:t> by end of Year 4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BSc/</a:t>
            </a:r>
            <a:r>
              <a:rPr lang="en-US" dirty="0" err="1"/>
              <a:t>MPhys</a:t>
            </a:r>
            <a:r>
              <a:rPr lang="en-US" dirty="0"/>
              <a:t> – Phys with Teaching by end of Year 3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</a:t>
            </a:r>
            <a:r>
              <a:rPr lang="en-US" dirty="0" err="1"/>
              <a:t>MPhys</a:t>
            </a:r>
            <a:r>
              <a:rPr lang="en-US" dirty="0"/>
              <a:t> – </a:t>
            </a:r>
            <a:r>
              <a:rPr lang="en-US" dirty="0" err="1"/>
              <a:t>MPhys</a:t>
            </a:r>
            <a:r>
              <a:rPr lang="en-US" dirty="0"/>
              <a:t> Adv Research by end of Year 3 with 	correct modules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E983844-5742-D543-AEEE-FE5E8E15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929" y="1279664"/>
            <a:ext cx="2940797" cy="29407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240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EA48193-4FAD-D846-BE53-C1BDE26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90" y="385894"/>
            <a:ext cx="9753600" cy="7452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/>
          </a:bodyPr>
          <a:lstStyle/>
          <a:p>
            <a:r>
              <a:rPr lang="en-US" b="1" kern="1200" cap="all" spc="0" dirty="0">
                <a:latin typeface="Arial Black" panose="020B0A04020102020204" pitchFamily="34" charset="0"/>
              </a:rPr>
              <a:t>Internships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607F7D-BEB6-A94E-BFFB-246BB6698DC4}"/>
              </a:ext>
            </a:extLst>
          </p:cNvPr>
          <p:cNvSpPr txBox="1"/>
          <p:nvPr/>
        </p:nvSpPr>
        <p:spPr>
          <a:xfrm>
            <a:off x="1420537" y="1439918"/>
            <a:ext cx="6255390" cy="5578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The Department offers opportunity for students to undertake funded internships.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Taken in a research group in the Department and can be funded through bodies such as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Nuffield, Carnegie, EPSRC and University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Normally in the vacation between Y3/4 or Y4/5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Some groups will also offer short term summer placements for students in Y1/2/3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3EE53-5301-9242-B009-E8C1B5300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150" y="466795"/>
            <a:ext cx="3622850" cy="24171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79D396-9C22-4293-B156-7C304A576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882" y="2883914"/>
            <a:ext cx="2519183" cy="397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66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EA48193-4FAD-D846-BE53-C1BDE26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890" y="257739"/>
            <a:ext cx="9753600" cy="7452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/>
          </a:bodyPr>
          <a:lstStyle/>
          <a:p>
            <a:r>
              <a:rPr lang="en-US" b="1" kern="1200" cap="all" spc="0" dirty="0">
                <a:latin typeface="Arial Black" panose="020B0A04020102020204" pitchFamily="34" charset="0"/>
              </a:rPr>
              <a:t>Placements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607F7D-BEB6-A94E-BFFB-246BB6698DC4}"/>
              </a:ext>
            </a:extLst>
          </p:cNvPr>
          <p:cNvSpPr txBox="1"/>
          <p:nvPr/>
        </p:nvSpPr>
        <p:spPr>
          <a:xfrm>
            <a:off x="1219200" y="1279664"/>
            <a:ext cx="6851009" cy="5578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There are opportunities for students to study abroad or in industry. These are found by the student with help and support available from the Department.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Can graduate with degree that reflects this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Normally done in 4</a:t>
            </a:r>
            <a:r>
              <a:rPr lang="en-US" baseline="30000" dirty="0"/>
              <a:t>th</a:t>
            </a:r>
            <a:r>
              <a:rPr lang="en-US" dirty="0"/>
              <a:t> year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Students studied in, for example: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Germany, France, Hong Kong, USA Canada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Students worked in industry, for example: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Thales, Coherent, Natural Power, CERN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4D2F6-96E6-4BE4-9479-542C3EE3EB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370" y="3429000"/>
            <a:ext cx="3767630" cy="2825723"/>
          </a:xfrm>
          <a:prstGeom prst="rect">
            <a:avLst/>
          </a:prstGeom>
          <a:ln w="31750">
            <a:noFill/>
          </a:ln>
        </p:spPr>
      </p:pic>
    </p:spTree>
    <p:extLst>
      <p:ext uri="{BB962C8B-B14F-4D97-AF65-F5344CB8AC3E}">
        <p14:creationId xmlns:p14="http://schemas.microsoft.com/office/powerpoint/2010/main" val="59640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EA48193-4FAD-D846-BE53-C1BDE26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447" y="322469"/>
            <a:ext cx="9753600" cy="7452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/>
          </a:bodyPr>
          <a:lstStyle/>
          <a:p>
            <a:r>
              <a:rPr lang="en-US" b="1" kern="1200" cap="all" spc="0" dirty="0">
                <a:latin typeface="Arial Black" panose="020B0A04020102020204" pitchFamily="34" charset="0"/>
              </a:rPr>
              <a:t>Student Support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607F7D-BEB6-A94E-BFFB-246BB6698DC4}"/>
              </a:ext>
            </a:extLst>
          </p:cNvPr>
          <p:cNvSpPr txBox="1"/>
          <p:nvPr/>
        </p:nvSpPr>
        <p:spPr>
          <a:xfrm>
            <a:off x="1466447" y="1279664"/>
            <a:ext cx="6356059" cy="5578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Each student allocated a Personal Development Adviser - Meet twice a year, have academic family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Staff run “Open Door” policy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Student Staff Committee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2 meetings per semester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Chaired by student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Opportunity to raise ideas, concerns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Department has an active women’s group </a:t>
            </a:r>
            <a:r>
              <a:rPr lang="en-US" dirty="0" err="1"/>
              <a:t>WiSPA</a:t>
            </a:r>
            <a:endParaRPr lang="en-US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1B765B-7F51-8E49-8B24-0B99E2158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944" y="770263"/>
            <a:ext cx="4015371" cy="2258646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5991417A-7A59-CA4A-BFD0-6FDAEAC8C2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12" y="3028909"/>
            <a:ext cx="2226833" cy="33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2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EA48193-4FAD-D846-BE53-C1BDE26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891" y="293615"/>
            <a:ext cx="9753600" cy="7452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/>
          </a:bodyPr>
          <a:lstStyle/>
          <a:p>
            <a:r>
              <a:rPr lang="en-US" b="1" kern="1200" cap="all" spc="0" dirty="0">
                <a:latin typeface="Arial Black" panose="020B0A04020102020204" pitchFamily="34" charset="0"/>
              </a:rPr>
              <a:t>Physics Society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607F7D-BEB6-A94E-BFFB-246BB6698DC4}"/>
              </a:ext>
            </a:extLst>
          </p:cNvPr>
          <p:cNvSpPr txBox="1"/>
          <p:nvPr/>
        </p:nvSpPr>
        <p:spPr>
          <a:xfrm>
            <a:off x="1432892" y="1279664"/>
            <a:ext cx="6041700" cy="5578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Run by the students for the students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Offer events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Quiz nights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Christmas Social events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Physics talks	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Run drop-in </a:t>
            </a:r>
            <a:r>
              <a:rPr lang="en-US" dirty="0" err="1"/>
              <a:t>centre</a:t>
            </a:r>
            <a:r>
              <a:rPr lang="en-US" dirty="0"/>
              <a:t> which gives help with tutorial problems, explain physics </a:t>
            </a:r>
            <a:r>
              <a:rPr lang="en-US" dirty="0" err="1"/>
              <a:t>etc</a:t>
            </a:r>
            <a:endParaRPr lang="en-US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Run trips to visit places such as CERN, ESA and other such places.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862FC-41B0-E64B-B208-0F542526C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51" y="1355630"/>
            <a:ext cx="4146739" cy="414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2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DCDB34-5F7E-D843-ABEC-32F0572A88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D0A3AC1-446A-4955-A4D7-76585E7B09B0}"/>
              </a:ext>
            </a:extLst>
          </p:cNvPr>
          <p:cNvGrpSpPr/>
          <p:nvPr/>
        </p:nvGrpSpPr>
        <p:grpSpPr>
          <a:xfrm>
            <a:off x="1296241" y="3282765"/>
            <a:ext cx="3398770" cy="2808000"/>
            <a:chOff x="1770934" y="3847744"/>
            <a:chExt cx="3398770" cy="2808000"/>
          </a:xfrm>
        </p:grpSpPr>
        <p:pic>
          <p:nvPicPr>
            <p:cNvPr id="20" name="Picture 19" descr="Image result for prism">
              <a:extLst>
                <a:ext uri="{FF2B5EF4-FFF2-40B4-BE49-F238E27FC236}">
                  <a16:creationId xmlns:a16="http://schemas.microsoft.com/office/drawing/2014/main" id="{1C846179-628D-4EBC-9D3F-F14E79C740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4" r="9277"/>
            <a:stretch/>
          </p:blipFill>
          <p:spPr bwMode="auto">
            <a:xfrm>
              <a:off x="1866900" y="3847744"/>
              <a:ext cx="2990333" cy="2808000"/>
            </a:xfrm>
            <a:prstGeom prst="rect">
              <a:avLst/>
            </a:prstGeom>
            <a:solidFill>
              <a:srgbClr val="002060"/>
            </a:solidFill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394E04-6DD9-494C-A90C-5FE3BAE72EBB}"/>
                </a:ext>
              </a:extLst>
            </p:cNvPr>
            <p:cNvSpPr txBox="1"/>
            <p:nvPr/>
          </p:nvSpPr>
          <p:spPr>
            <a:xfrm rot="19920000">
              <a:off x="1770934" y="4721799"/>
              <a:ext cx="13370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Motivation/</a:t>
              </a:r>
            </a:p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Curiosity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73CB50F-EDB6-4537-9DFA-C2B3C02F97E1}"/>
                </a:ext>
              </a:extLst>
            </p:cNvPr>
            <p:cNvSpPr txBox="1"/>
            <p:nvPr/>
          </p:nvSpPr>
          <p:spPr>
            <a:xfrm rot="960000">
              <a:off x="3267430" y="4775115"/>
              <a:ext cx="19022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Opportunities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5A8B6C-A823-4C94-AD40-DDF7EAA62AB8}"/>
                </a:ext>
              </a:extLst>
            </p:cNvPr>
            <p:cNvSpPr txBox="1"/>
            <p:nvPr/>
          </p:nvSpPr>
          <p:spPr>
            <a:xfrm>
              <a:off x="2771477" y="5355275"/>
              <a:ext cx="11400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prstClr val="black"/>
                  </a:solidFill>
                </a:rPr>
                <a:t>Physics </a:t>
              </a:r>
            </a:p>
            <a:p>
              <a:pPr algn="ctr"/>
              <a:r>
                <a:rPr lang="en-GB" sz="2000" dirty="0">
                  <a:solidFill>
                    <a:prstClr val="black"/>
                  </a:solidFill>
                </a:rPr>
                <a:t>degree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B9A871-6790-4D6D-86D9-DEA5709FC0A0}"/>
                </a:ext>
              </a:extLst>
            </p:cNvPr>
            <p:cNvSpPr txBox="1"/>
            <p:nvPr/>
          </p:nvSpPr>
          <p:spPr>
            <a:xfrm>
              <a:off x="2538461" y="6126765"/>
              <a:ext cx="15827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FF00"/>
                  </a:solidFill>
                </a:rPr>
                <a:t>www.iop.org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7A2B4DE-D8B0-4727-8E2D-65126DBDB09E}"/>
              </a:ext>
            </a:extLst>
          </p:cNvPr>
          <p:cNvGrpSpPr/>
          <p:nvPr/>
        </p:nvGrpSpPr>
        <p:grpSpPr>
          <a:xfrm>
            <a:off x="4551086" y="3282765"/>
            <a:ext cx="6763029" cy="2808000"/>
            <a:chOff x="4857471" y="3847744"/>
            <a:chExt cx="6763029" cy="280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F17A946-906C-41CF-9E38-397BFACFE864}"/>
                </a:ext>
              </a:extLst>
            </p:cNvPr>
            <p:cNvSpPr/>
            <p:nvPr/>
          </p:nvSpPr>
          <p:spPr>
            <a:xfrm>
              <a:off x="4857471" y="3847744"/>
              <a:ext cx="6763029" cy="2808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2DC2A5B-D663-4D95-B58B-659DF32CDE93}"/>
                </a:ext>
              </a:extLst>
            </p:cNvPr>
            <p:cNvSpPr txBox="1"/>
            <p:nvPr/>
          </p:nvSpPr>
          <p:spPr>
            <a:xfrm>
              <a:off x="5012215" y="3933219"/>
              <a:ext cx="4184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</a:rPr>
                <a:t>Range of career choices: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2BCF4E2-C89F-46A1-85F1-85F4F710C10B}"/>
                </a:ext>
              </a:extLst>
            </p:cNvPr>
            <p:cNvSpPr txBox="1"/>
            <p:nvPr/>
          </p:nvSpPr>
          <p:spPr>
            <a:xfrm>
              <a:off x="5541318" y="4838321"/>
              <a:ext cx="1702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FFC000"/>
                  </a:solidFill>
                </a:rPr>
                <a:t>Teaching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86E4AC-BE6D-4DBD-8770-FDA635C7CED4}"/>
                </a:ext>
              </a:extLst>
            </p:cNvPr>
            <p:cNvSpPr txBox="1"/>
            <p:nvPr/>
          </p:nvSpPr>
          <p:spPr>
            <a:xfrm>
              <a:off x="5541318" y="4450802"/>
              <a:ext cx="1757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FF0000"/>
                  </a:solidFill>
                </a:rPr>
                <a:t>Research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5C3F233-F084-4CC7-BA45-28FAFAE9D5E3}"/>
                </a:ext>
              </a:extLst>
            </p:cNvPr>
            <p:cNvSpPr txBox="1"/>
            <p:nvPr/>
          </p:nvSpPr>
          <p:spPr>
            <a:xfrm>
              <a:off x="5541318" y="5225840"/>
              <a:ext cx="21212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B050"/>
                  </a:solidFill>
                </a:rPr>
                <a:t>Engineering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FDB485-ADB6-47AF-8DC1-9E2CAB8CCC16}"/>
                </a:ext>
              </a:extLst>
            </p:cNvPr>
            <p:cNvSpPr txBox="1"/>
            <p:nvPr/>
          </p:nvSpPr>
          <p:spPr>
            <a:xfrm>
              <a:off x="5541318" y="5613359"/>
              <a:ext cx="8185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B0F0"/>
                  </a:solidFill>
                </a:rPr>
                <a:t>I.T.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5606C42-EE05-4C94-A22E-9B0BCC5AC9A4}"/>
                </a:ext>
              </a:extLst>
            </p:cNvPr>
            <p:cNvSpPr txBox="1"/>
            <p:nvPr/>
          </p:nvSpPr>
          <p:spPr>
            <a:xfrm>
              <a:off x="5528794" y="5995942"/>
              <a:ext cx="16676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9954CC"/>
                  </a:solidFill>
                </a:rPr>
                <a:t>&amp; others</a:t>
              </a:r>
            </a:p>
          </p:txBody>
        </p:sp>
        <p:pic>
          <p:nvPicPr>
            <p:cNvPr id="37" name="Graphic 36" descr="Classroom">
              <a:extLst>
                <a:ext uri="{FF2B5EF4-FFF2-40B4-BE49-F238E27FC236}">
                  <a16:creationId xmlns:a16="http://schemas.microsoft.com/office/drawing/2014/main" id="{8EBD4C3E-BD4B-48A1-95C2-2AAD7458A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00403" y="4482334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Test tubes">
              <a:extLst>
                <a:ext uri="{FF2B5EF4-FFF2-40B4-BE49-F238E27FC236}">
                  <a16:creationId xmlns:a16="http://schemas.microsoft.com/office/drawing/2014/main" id="{EEC3BAAA-4B1A-4C58-8ED5-48A94C823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82160" y="5558596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Telescope">
              <a:extLst>
                <a:ext uri="{FF2B5EF4-FFF2-40B4-BE49-F238E27FC236}">
                  <a16:creationId xmlns:a16="http://schemas.microsoft.com/office/drawing/2014/main" id="{1FA26C2F-DCE5-40FE-A378-D02FC0AC9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18228" y="4482334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Computer">
              <a:extLst>
                <a:ext uri="{FF2B5EF4-FFF2-40B4-BE49-F238E27FC236}">
                  <a16:creationId xmlns:a16="http://schemas.microsoft.com/office/drawing/2014/main" id="{4F647FCC-436A-4030-9539-05E092DB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472443" y="5583147"/>
              <a:ext cx="914400" cy="914400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19A004C-3D93-4FEE-950A-30440C0E3F8C}"/>
              </a:ext>
            </a:extLst>
          </p:cNvPr>
          <p:cNvSpPr/>
          <p:nvPr/>
        </p:nvSpPr>
        <p:spPr>
          <a:xfrm>
            <a:off x="1351847" y="1036321"/>
            <a:ext cx="9197481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2B2B"/>
                </a:solidFill>
              </a:rPr>
              <a:t>Strathclyde Physics degrees are accredited by </a:t>
            </a:r>
            <a:r>
              <a:rPr lang="en-US" b="1" dirty="0">
                <a:solidFill>
                  <a:srgbClr val="2B2B2B"/>
                </a:solidFill>
              </a:rPr>
              <a:t>Institute of Physics</a:t>
            </a:r>
          </a:p>
          <a:p>
            <a:pPr lvl="0">
              <a:spcAft>
                <a:spcPts val="600"/>
              </a:spcAft>
            </a:pPr>
            <a:r>
              <a:rPr lang="en-US" dirty="0">
                <a:solidFill>
                  <a:srgbClr val="2B2B2B"/>
                </a:solidFill>
              </a:rPr>
              <a:t>     * </a:t>
            </a:r>
            <a:r>
              <a:rPr lang="en-US" i="1" dirty="0">
                <a:solidFill>
                  <a:srgbClr val="2B2B2B"/>
                </a:solidFill>
              </a:rPr>
              <a:t>Chartered Physicist after graduation</a:t>
            </a:r>
          </a:p>
          <a:p>
            <a:pPr lvl="0">
              <a:spcAft>
                <a:spcPts val="600"/>
              </a:spcAft>
            </a:pPr>
            <a:r>
              <a:rPr lang="en-US" i="1" dirty="0">
                <a:solidFill>
                  <a:srgbClr val="2B2B2B"/>
                </a:solidFill>
              </a:rPr>
              <a:t>     * Allows a fast-track route to Chartered Engineer status</a:t>
            </a:r>
            <a:br>
              <a:rPr lang="en-US" dirty="0">
                <a:solidFill>
                  <a:srgbClr val="2B2B2B"/>
                </a:solidFill>
              </a:rPr>
            </a:br>
            <a:endParaRPr lang="en-US" dirty="0">
              <a:solidFill>
                <a:srgbClr val="2B2B2B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Physics opens doors to some of the most exciting, cutting-edge, and rewarding jobs in the world.</a:t>
            </a: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C38DBB5C-1ADC-4A05-AE21-E1EF56BB6C9C}"/>
              </a:ext>
            </a:extLst>
          </p:cNvPr>
          <p:cNvSpPr txBox="1">
            <a:spLocks/>
          </p:cNvSpPr>
          <p:nvPr/>
        </p:nvSpPr>
        <p:spPr>
          <a:xfrm>
            <a:off x="1386699" y="204771"/>
            <a:ext cx="9753600" cy="7452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all" dirty="0">
                <a:latin typeface="Arial Black" panose="020B0A04020102020204" pitchFamily="34" charset="0"/>
                <a:cs typeface="Arial" panose="020B0604020202020204" pitchFamily="34" charset="0"/>
              </a:rPr>
              <a:t>Physics &amp; Employment</a:t>
            </a:r>
          </a:p>
        </p:txBody>
      </p:sp>
    </p:spTree>
    <p:extLst>
      <p:ext uri="{BB962C8B-B14F-4D97-AF65-F5344CB8AC3E}">
        <p14:creationId xmlns:p14="http://schemas.microsoft.com/office/powerpoint/2010/main" val="3663030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DCDB34-5F7E-D843-ABEC-32F0572A88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B2B2B">
                    <a:alpha val="7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B2B2B">
                  <a:alpha val="7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18E88C-B238-CB46-B5D8-76D5299E8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009" y="638535"/>
            <a:ext cx="9753599" cy="1139447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DEPARTMENT OF PHYSICS</a:t>
            </a:r>
            <a:br>
              <a:rPr lang="en-US" dirty="0"/>
            </a:br>
            <a:r>
              <a:rPr lang="en-US" dirty="0"/>
              <a:t>INFORMATION ON OUR COURSES (UG)</a:t>
            </a:r>
            <a:endParaRPr lang="en-US" dirty="0">
              <a:latin typeface="+mn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DD85F6-A87E-8C40-BDA0-52F3997A7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009" y="2309582"/>
            <a:ext cx="9753600" cy="504480"/>
          </a:xfrm>
        </p:spPr>
        <p:txBody>
          <a:bodyPr/>
          <a:lstStyle/>
          <a:p>
            <a:r>
              <a:rPr lang="en-GB" sz="1800" dirty="0"/>
              <a:t>Prof. Rob Martin (Academic Selector)</a:t>
            </a:r>
          </a:p>
          <a:p>
            <a:r>
              <a:rPr lang="en-US" sz="1800" dirty="0">
                <a:hlinkClick r:id="rId2"/>
              </a:rPr>
              <a:t>physics-study-enquiries@strath.ac.uk</a:t>
            </a:r>
            <a:endParaRPr lang="en-US" sz="1800" dirty="0"/>
          </a:p>
          <a:p>
            <a:endParaRPr lang="en-GB" sz="1800" dirty="0"/>
          </a:p>
          <a:p>
            <a:endParaRPr lang="en-GB" sz="18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68E902-AF00-4000-B05B-E8020AB5B733}"/>
              </a:ext>
            </a:extLst>
          </p:cNvPr>
          <p:cNvGrpSpPr/>
          <p:nvPr/>
        </p:nvGrpSpPr>
        <p:grpSpPr>
          <a:xfrm>
            <a:off x="997158" y="3836844"/>
            <a:ext cx="11310171" cy="3088341"/>
            <a:chOff x="997159" y="3886487"/>
            <a:chExt cx="11212054" cy="2986044"/>
          </a:xfrm>
        </p:grpSpPr>
        <p:pic>
          <p:nvPicPr>
            <p:cNvPr id="19" name="Picture 6" descr="https://www.strath.ac.uk/media/1newwebsite/commsoffice/1600x600/collisionofparticles_getty_1600.jpg">
              <a:extLst>
                <a:ext uri="{FF2B5EF4-FFF2-40B4-BE49-F238E27FC236}">
                  <a16:creationId xmlns:a16="http://schemas.microsoft.com/office/drawing/2014/main" id="{EEA87891-2D9A-41C8-ABC0-FC063AFAE1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71" r="33320"/>
            <a:stretch/>
          </p:blipFill>
          <p:spPr bwMode="auto">
            <a:xfrm>
              <a:off x="3419059" y="3892765"/>
              <a:ext cx="2934352" cy="2973186"/>
            </a:xfrm>
            <a:prstGeom prst="rect">
              <a:avLst/>
            </a:prstGeom>
            <a:noFill/>
            <a:ln w="317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30261DC-D742-4CBF-B32C-16D8739F7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123"/>
            <a:stretch/>
          </p:blipFill>
          <p:spPr>
            <a:xfrm>
              <a:off x="6214540" y="3886487"/>
              <a:ext cx="2990539" cy="2980821"/>
            </a:xfrm>
            <a:prstGeom prst="rect">
              <a:avLst/>
            </a:prstGeom>
            <a:ln w="31750">
              <a:noFill/>
            </a:ln>
          </p:spPr>
        </p:pic>
        <p:pic>
          <p:nvPicPr>
            <p:cNvPr id="21" name="Picture 4" descr="https://www.strath.ac.uk/media/1newwebsite/departmentsubject/physics/researchnews/figkey.jpg">
              <a:extLst>
                <a:ext uri="{FF2B5EF4-FFF2-40B4-BE49-F238E27FC236}">
                  <a16:creationId xmlns:a16="http://schemas.microsoft.com/office/drawing/2014/main" id="{F21901DF-7FB7-4C07-AAFE-493D4E5C67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8" t="2881" r="51444" b="17925"/>
            <a:stretch/>
          </p:blipFill>
          <p:spPr bwMode="auto">
            <a:xfrm>
              <a:off x="9205079" y="3894452"/>
              <a:ext cx="3004134" cy="2971499"/>
            </a:xfrm>
            <a:prstGeom prst="rect">
              <a:avLst/>
            </a:prstGeom>
            <a:noFill/>
            <a:ln w="317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Content Placeholder 6">
              <a:extLst>
                <a:ext uri="{FF2B5EF4-FFF2-40B4-BE49-F238E27FC236}">
                  <a16:creationId xmlns:a16="http://schemas.microsoft.com/office/drawing/2014/main" id="{B37414C7-03C8-4A05-A176-ADB651AB5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62" b="5451"/>
            <a:stretch/>
          </p:blipFill>
          <p:spPr>
            <a:xfrm>
              <a:off x="997159" y="3899345"/>
              <a:ext cx="2515508" cy="2973186"/>
            </a:xfrm>
            <a:prstGeom prst="rect">
              <a:avLst/>
            </a:prstGeom>
            <a:ln w="3175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71856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DCDB34-5F7E-D843-ABEC-32F0572A88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9A9D4A-CC42-4ADF-88A5-21032ACB236D}"/>
              </a:ext>
            </a:extLst>
          </p:cNvPr>
          <p:cNvSpPr/>
          <p:nvPr/>
        </p:nvSpPr>
        <p:spPr>
          <a:xfrm>
            <a:off x="1803289" y="1082272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Strathclyde physics graduates are:</a:t>
            </a:r>
            <a:r>
              <a:rPr lang="en-GB" sz="2000" dirty="0"/>
              <a:t>	</a:t>
            </a:r>
            <a:r>
              <a:rPr lang="en-GB" sz="2400" dirty="0"/>
              <a:t>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D6DFCD-7C11-45B0-A29B-CAF519ED1388}"/>
              </a:ext>
            </a:extLst>
          </p:cNvPr>
          <p:cNvSpPr/>
          <p:nvPr/>
        </p:nvSpPr>
        <p:spPr>
          <a:xfrm>
            <a:off x="1803288" y="4050828"/>
            <a:ext cx="9753599" cy="2062103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Medical Physicists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Engineers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Professors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Company Directors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Politicians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Games Programmers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Systems Engineers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Treasury Analysts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Patent Examiners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Software Engineers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Teachers and Education Advisers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Spacecraft Project Managers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Defence Scientists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Oscar winner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Product Managers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Senior Risk Managers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Business Development Managers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Pop Star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Bankers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3" charset="-128"/>
                <a:cs typeface="Arial" panose="020B0604020202020204" pitchFamily="34" charset="0"/>
              </a:rPr>
              <a:t> and more….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BC8AD1-F620-4EBC-9925-A66B43595E33}"/>
              </a:ext>
            </a:extLst>
          </p:cNvPr>
          <p:cNvSpPr/>
          <p:nvPr/>
        </p:nvSpPr>
        <p:spPr>
          <a:xfrm>
            <a:off x="1814175" y="6188044"/>
            <a:ext cx="7706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www.strath.ac.uk</a:t>
            </a:r>
            <a:r>
              <a:rPr lang="en-US" sz="2400" dirty="0"/>
              <a:t>/science/physics/alumni/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453B7D87-F687-46E5-B403-7A642F3DA66C}"/>
              </a:ext>
            </a:extLst>
          </p:cNvPr>
          <p:cNvSpPr txBox="1">
            <a:spLocks/>
          </p:cNvSpPr>
          <p:nvPr/>
        </p:nvSpPr>
        <p:spPr>
          <a:xfrm>
            <a:off x="1901720" y="316280"/>
            <a:ext cx="9753600" cy="7452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>
                <a:latin typeface="Arial Black" panose="020B0A04020102020204" pitchFamily="34" charset="0"/>
                <a:cs typeface="Arial" panose="020B0604020202020204" pitchFamily="34" charset="0"/>
              </a:rPr>
              <a:t>Physics &amp; Employment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FCD933-E925-47E3-A799-5DB16AC2EFBB}"/>
              </a:ext>
            </a:extLst>
          </p:cNvPr>
          <p:cNvGrpSpPr/>
          <p:nvPr/>
        </p:nvGrpSpPr>
        <p:grpSpPr>
          <a:xfrm>
            <a:off x="1557072" y="1543937"/>
            <a:ext cx="7642114" cy="2328216"/>
            <a:chOff x="-199440" y="-9588"/>
            <a:chExt cx="7642114" cy="232821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AFC9041-055D-4C54-8E01-91F7558E77DC}"/>
                </a:ext>
              </a:extLst>
            </p:cNvPr>
            <p:cNvGrpSpPr/>
            <p:nvPr/>
          </p:nvGrpSpPr>
          <p:grpSpPr>
            <a:xfrm>
              <a:off x="4504715" y="-9588"/>
              <a:ext cx="1502482" cy="2138350"/>
              <a:chOff x="4575057" y="-9588"/>
              <a:chExt cx="1502482" cy="213835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FBF97562-C308-4D26-B1AA-D9E3703B6A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044" r="17290" b="14940"/>
              <a:stretch/>
            </p:blipFill>
            <p:spPr>
              <a:xfrm>
                <a:off x="4725690" y="-9588"/>
                <a:ext cx="1201216" cy="1684180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FB5EE41-D25B-4D0B-BA55-CBCA44918C20}"/>
                  </a:ext>
                </a:extLst>
              </p:cNvPr>
              <p:cNvSpPr txBox="1"/>
              <p:nvPr/>
            </p:nvSpPr>
            <p:spPr>
              <a:xfrm>
                <a:off x="4575057" y="1667097"/>
                <a:ext cx="1502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cs typeface="Arial" panose="020B0604020202020204" pitchFamily="34" charset="0"/>
                  </a:rPr>
                  <a:t>Engineering spin-out at Oxford Uni </a:t>
                </a:r>
                <a:endParaRPr lang="en-GB" sz="1200" dirty="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A91205-D0E6-44C8-ABEC-2A2B1B0F0211}"/>
                </a:ext>
              </a:extLst>
            </p:cNvPr>
            <p:cNvGrpSpPr/>
            <p:nvPr/>
          </p:nvGrpSpPr>
          <p:grpSpPr>
            <a:xfrm>
              <a:off x="-199440" y="-6012"/>
              <a:ext cx="1502482" cy="2324640"/>
              <a:chOff x="-117800" y="-6012"/>
              <a:chExt cx="1502482" cy="2324640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BB92AC31-5F38-4BA3-87FE-CA85512F78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658" b="9283"/>
              <a:stretch/>
            </p:blipFill>
            <p:spPr>
              <a:xfrm>
                <a:off x="40472" y="-6012"/>
                <a:ext cx="1230004" cy="1684180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D29D5C0-FEA5-489F-B5B4-39DEFA024A09}"/>
                  </a:ext>
                </a:extLst>
              </p:cNvPr>
              <p:cNvSpPr txBox="1"/>
              <p:nvPr/>
            </p:nvSpPr>
            <p:spPr>
              <a:xfrm>
                <a:off x="-117800" y="1672297"/>
                <a:ext cx="15024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cs typeface="Arial" panose="020B0604020202020204" pitchFamily="34" charset="0"/>
                  </a:rPr>
                  <a:t>Chartered Accountant with Ernst &amp; Young </a:t>
                </a:r>
                <a:endParaRPr lang="en-GB" sz="1200" dirty="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C5F96D4-7470-4006-9C9A-D1FEF62969BF}"/>
                </a:ext>
              </a:extLst>
            </p:cNvPr>
            <p:cNvGrpSpPr/>
            <p:nvPr/>
          </p:nvGrpSpPr>
          <p:grpSpPr>
            <a:xfrm>
              <a:off x="1395494" y="-6012"/>
              <a:ext cx="1484141" cy="2143118"/>
              <a:chOff x="1483521" y="-6012"/>
              <a:chExt cx="1484141" cy="2143118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1BA5899-CB7A-4104-9464-ED1465AEC8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583" t="10021" b="5100"/>
              <a:stretch/>
            </p:blipFill>
            <p:spPr>
              <a:xfrm>
                <a:off x="1614409" y="-6012"/>
                <a:ext cx="1222366" cy="1680604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82C5F86-E3FE-4B21-9391-42AFF3B2FF9D}"/>
                  </a:ext>
                </a:extLst>
              </p:cNvPr>
              <p:cNvSpPr txBox="1"/>
              <p:nvPr/>
            </p:nvSpPr>
            <p:spPr>
              <a:xfrm>
                <a:off x="1483521" y="1675441"/>
                <a:ext cx="14841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cs typeface="Arial" panose="020B0604020202020204" pitchFamily="34" charset="0"/>
                  </a:rPr>
                  <a:t>NHS Medical Physics Scientist</a:t>
                </a:r>
                <a:endParaRPr lang="en-GB" sz="1200" dirty="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1C8F37F-35DC-4278-B74D-C7D2BB0A8279}"/>
                </a:ext>
              </a:extLst>
            </p:cNvPr>
            <p:cNvGrpSpPr/>
            <p:nvPr/>
          </p:nvGrpSpPr>
          <p:grpSpPr>
            <a:xfrm>
              <a:off x="6022776" y="-6012"/>
              <a:ext cx="1419898" cy="2320107"/>
              <a:chOff x="6022776" y="-6012"/>
              <a:chExt cx="1419898" cy="2320107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B05FB2BC-66BA-4E6D-B8D0-33E7ECDA73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569" t="23266" r="33630" b="27708"/>
              <a:stretch/>
            </p:blipFill>
            <p:spPr>
              <a:xfrm>
                <a:off x="6198681" y="-6012"/>
                <a:ext cx="1201216" cy="1684180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02580A2-A457-4C4D-B0E3-7E941713414B}"/>
                  </a:ext>
                </a:extLst>
              </p:cNvPr>
              <p:cNvSpPr txBox="1"/>
              <p:nvPr/>
            </p:nvSpPr>
            <p:spPr>
              <a:xfrm>
                <a:off x="6022776" y="1667764"/>
                <a:ext cx="14198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cs typeface="Arial" panose="020B0604020202020204" pitchFamily="34" charset="0"/>
                  </a:rPr>
                  <a:t>Test &amp; Process Engineer at </a:t>
                </a:r>
                <a:r>
                  <a:rPr lang="en-US" sz="1200" dirty="0" err="1">
                    <a:cs typeface="Arial" panose="020B0604020202020204" pitchFamily="34" charset="0"/>
                  </a:rPr>
                  <a:t>Kaiam</a:t>
                </a:r>
                <a:r>
                  <a:rPr lang="en-US" sz="1200" dirty="0">
                    <a:cs typeface="Arial" panose="020B0604020202020204" pitchFamily="34" charset="0"/>
                  </a:rPr>
                  <a:t> Corp.</a:t>
                </a:r>
                <a:endParaRPr lang="en-GB" sz="1200" dirty="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43C49C6-69D0-41FF-A122-F92A8175EB99}"/>
                </a:ext>
              </a:extLst>
            </p:cNvPr>
            <p:cNvGrpSpPr/>
            <p:nvPr/>
          </p:nvGrpSpPr>
          <p:grpSpPr>
            <a:xfrm>
              <a:off x="2959977" y="-6012"/>
              <a:ext cx="1484141" cy="2319440"/>
              <a:chOff x="3062861" y="-6012"/>
              <a:chExt cx="1484141" cy="2319440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C192747-7E06-4BA8-B106-80E6D5348A4C}"/>
                  </a:ext>
                </a:extLst>
              </p:cNvPr>
              <p:cNvSpPr txBox="1"/>
              <p:nvPr/>
            </p:nvSpPr>
            <p:spPr>
              <a:xfrm>
                <a:off x="3062861" y="1667097"/>
                <a:ext cx="14841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cs typeface="Arial" panose="020B0604020202020204" pitchFamily="34" charset="0"/>
                  </a:rPr>
                  <a:t>Security Analyst for Worldpay Cyber Security</a:t>
                </a:r>
                <a:endParaRPr lang="en-GB" sz="1200" dirty="0">
                  <a:cs typeface="Arial" panose="020B0604020202020204" pitchFamily="34" charset="0"/>
                </a:endParaRPr>
              </a:p>
            </p:txBody>
          </p:sp>
          <p:pic>
            <p:nvPicPr>
              <p:cNvPr id="59" name="Picture 2" descr="https://www.strath.ac.uk/media/1newwebsite/departmentsubject/physics/alumni/NiamhTurner_550px.jpg">
                <a:extLst>
                  <a:ext uri="{FF2B5EF4-FFF2-40B4-BE49-F238E27FC236}">
                    <a16:creationId xmlns:a16="http://schemas.microsoft.com/office/drawing/2014/main" id="{1B79473D-F3DB-4021-A068-4F7213DE2E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1" t="21976" r="54161" b="33350"/>
              <a:stretch/>
            </p:blipFill>
            <p:spPr bwMode="auto">
              <a:xfrm>
                <a:off x="3193749" y="-6012"/>
                <a:ext cx="1222366" cy="1680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B075498-49CA-4554-B5F7-2CDBA5FEA9D2}"/>
              </a:ext>
            </a:extLst>
          </p:cNvPr>
          <p:cNvSpPr/>
          <p:nvPr/>
        </p:nvSpPr>
        <p:spPr>
          <a:xfrm>
            <a:off x="1395004" y="1505531"/>
            <a:ext cx="9636519" cy="240008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ain Neil collecting his award at the Oscars">
            <a:extLst>
              <a:ext uri="{FF2B5EF4-FFF2-40B4-BE49-F238E27FC236}">
                <a16:creationId xmlns:a16="http://schemas.microsoft.com/office/drawing/2014/main" id="{73109119-6600-44BB-8116-10941F52D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8" r="40706" b="20146"/>
          <a:stretch/>
        </p:blipFill>
        <p:spPr bwMode="auto">
          <a:xfrm>
            <a:off x="9433712" y="1543937"/>
            <a:ext cx="1201216" cy="16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27FD828-3CB1-4393-BB1C-6CAD581A03AA}"/>
              </a:ext>
            </a:extLst>
          </p:cNvPr>
          <p:cNvSpPr txBox="1"/>
          <p:nvPr/>
        </p:nvSpPr>
        <p:spPr>
          <a:xfrm>
            <a:off x="9202723" y="3213548"/>
            <a:ext cx="1594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cs typeface="Arial" panose="020B0604020202020204" pitchFamily="34" charset="0"/>
              </a:rPr>
              <a:t>Lens design, Hollywood (holds the 2</a:t>
            </a:r>
            <a:r>
              <a:rPr lang="en-US" sz="1200" baseline="30000" dirty="0">
                <a:cs typeface="Arial" panose="020B0604020202020204" pitchFamily="34" charset="0"/>
              </a:rPr>
              <a:t>nd</a:t>
            </a:r>
            <a:r>
              <a:rPr lang="en-US" sz="1200" dirty="0">
                <a:cs typeface="Arial" panose="020B0604020202020204" pitchFamily="34" charset="0"/>
              </a:rPr>
              <a:t> most Oscars)</a:t>
            </a:r>
            <a:endParaRPr lang="en-GB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264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>
            <a:extLst>
              <a:ext uri="{FF2B5EF4-FFF2-40B4-BE49-F238E27FC236}">
                <a16:creationId xmlns:a16="http://schemas.microsoft.com/office/drawing/2014/main" id="{B20F285A-3F82-4DD1-9495-D0CF72F09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/>
          <a:stretch/>
        </p:blipFill>
        <p:spPr bwMode="auto">
          <a:xfrm>
            <a:off x="8696845" y="4039262"/>
            <a:ext cx="3519009" cy="28336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DCDB34-5F7E-D843-ABEC-32F0572A88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CA61459-2766-4F12-8DAD-9812CE1B9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4" y="4040227"/>
            <a:ext cx="3767630" cy="2825723"/>
          </a:xfrm>
          <a:prstGeom prst="rect">
            <a:avLst/>
          </a:prstGeom>
          <a:ln w="3175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7CEFB6-4F37-47AB-9762-E6F0FDB2F6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t="24897" r="13794"/>
          <a:stretch/>
        </p:blipFill>
        <p:spPr>
          <a:xfrm>
            <a:off x="4740841" y="4040227"/>
            <a:ext cx="4040962" cy="2825724"/>
          </a:xfrm>
          <a:prstGeom prst="rect">
            <a:avLst/>
          </a:prstGeom>
          <a:ln w="31750">
            <a:noFill/>
          </a:ln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32EBB62D-388B-4A25-AF26-52F55DC1449A}"/>
              </a:ext>
            </a:extLst>
          </p:cNvPr>
          <p:cNvSpPr txBox="1">
            <a:spLocks/>
          </p:cNvSpPr>
          <p:nvPr/>
        </p:nvSpPr>
        <p:spPr>
          <a:xfrm>
            <a:off x="1168496" y="209725"/>
            <a:ext cx="9855007" cy="764621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>
                <a:latin typeface="Arial Black" panose="020B0A04020102020204" pitchFamily="34" charset="0"/>
              </a:rPr>
              <a:t>Any questions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0F16EBE-A9A1-A34C-8CE0-2844381C5498}"/>
              </a:ext>
            </a:extLst>
          </p:cNvPr>
          <p:cNvSpPr txBox="1">
            <a:spLocks/>
          </p:cNvSpPr>
          <p:nvPr/>
        </p:nvSpPr>
        <p:spPr>
          <a:xfrm>
            <a:off x="1093445" y="1086354"/>
            <a:ext cx="8671956" cy="428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5D9631"/>
              </a:buClr>
              <a:buFont typeface=".Lucida Grande UI Regular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Clr>
                <a:srgbClr val="5D9631"/>
              </a:buClr>
              <a:buFont typeface=".Lucida Grande UI Regular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Clr>
                <a:srgbClr val="5D9631"/>
              </a:buClr>
              <a:buFont typeface=".Lucida Grande UI Regular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Clr>
                <a:srgbClr val="5D9631"/>
              </a:buClr>
              <a:buFont typeface=".Lucida Grande UI Regular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Clr>
                <a:srgbClr val="5D9631"/>
              </a:buClr>
              <a:buFont typeface=".Lucida Grande UI Regular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We will try to answer now. Put questions in “Q&amp;A”</a:t>
            </a:r>
          </a:p>
          <a:p>
            <a:r>
              <a:rPr lang="en-GB" sz="1800" dirty="0"/>
              <a:t>After event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800" dirty="0"/>
              <a:t>Email: </a:t>
            </a:r>
            <a:r>
              <a:rPr lang="en-US" sz="1800" dirty="0" err="1"/>
              <a:t>physics-study-enquiries@strath.ac.uk</a:t>
            </a:r>
            <a:r>
              <a:rPr lang="en-US" sz="1800" dirty="0"/>
              <a:t>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800" dirty="0"/>
              <a:t>Web: https://</a:t>
            </a:r>
            <a:r>
              <a:rPr lang="en-US" sz="1800" dirty="0" err="1"/>
              <a:t>www.strath.ac.uk</a:t>
            </a:r>
            <a:r>
              <a:rPr lang="en-US" sz="1800" dirty="0"/>
              <a:t>/science/physics</a:t>
            </a:r>
          </a:p>
        </p:txBody>
      </p:sp>
      <p:pic>
        <p:nvPicPr>
          <p:cNvPr id="13" name="Picture 2" descr="Image result for questions">
            <a:extLst>
              <a:ext uri="{FF2B5EF4-FFF2-40B4-BE49-F238E27FC236}">
                <a16:creationId xmlns:a16="http://schemas.microsoft.com/office/drawing/2014/main" id="{997EAC6D-985E-2B48-82A6-9702845DF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193" y="310320"/>
            <a:ext cx="3261310" cy="180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2207804-B578-424B-A376-8C3F5110B7A8}"/>
              </a:ext>
            </a:extLst>
          </p:cNvPr>
          <p:cNvGrpSpPr/>
          <p:nvPr/>
        </p:nvGrpSpPr>
        <p:grpSpPr>
          <a:xfrm>
            <a:off x="8434465" y="2218134"/>
            <a:ext cx="3024170" cy="1620423"/>
            <a:chOff x="8559696" y="1247128"/>
            <a:chExt cx="3024170" cy="1620423"/>
          </a:xfrm>
        </p:grpSpPr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6F18A25-2F61-4E45-B3DA-AF69CB3F0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0180" y="1689528"/>
              <a:ext cx="309824" cy="25829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AC0902-4EF4-4659-B207-8AB127ADB9A7}"/>
                </a:ext>
              </a:extLst>
            </p:cNvPr>
            <p:cNvSpPr txBox="1"/>
            <p:nvPr/>
          </p:nvSpPr>
          <p:spPr>
            <a:xfrm>
              <a:off x="8940004" y="1252221"/>
              <a:ext cx="26438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@unistrathclyde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AA0907-C6C2-44B9-B5D8-381FBE6686EE}"/>
                </a:ext>
              </a:extLst>
            </p:cNvPr>
            <p:cNvSpPr txBox="1"/>
            <p:nvPr/>
          </p:nvSpPr>
          <p:spPr>
            <a:xfrm>
              <a:off x="8940004" y="1668099"/>
              <a:ext cx="26438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@UniStrathclyde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E786AE-7FBE-4EC6-B3C2-F70E5272B044}"/>
                </a:ext>
              </a:extLst>
            </p:cNvPr>
            <p:cNvSpPr txBox="1"/>
            <p:nvPr/>
          </p:nvSpPr>
          <p:spPr>
            <a:xfrm>
              <a:off x="8940004" y="2551456"/>
              <a:ext cx="26438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@PhysicsStrath</a:t>
              </a:r>
            </a:p>
          </p:txBody>
        </p:sp>
        <p:pic>
          <p:nvPicPr>
            <p:cNvPr id="17" name="Picture 16" descr="Shape, circle&#10;&#10;Description automatically generated">
              <a:extLst>
                <a:ext uri="{FF2B5EF4-FFF2-40B4-BE49-F238E27FC236}">
                  <a16:creationId xmlns:a16="http://schemas.microsoft.com/office/drawing/2014/main" id="{7F950E26-E824-45BD-9CA5-943860412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495" y="1247128"/>
              <a:ext cx="339509" cy="339509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02294D1-D222-472A-A275-A18008C60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0180" y="2609257"/>
              <a:ext cx="309824" cy="258294"/>
            </a:xfrm>
            <a:prstGeom prst="rect">
              <a:avLst/>
            </a:prstGeom>
          </p:spPr>
        </p:pic>
        <p:pic>
          <p:nvPicPr>
            <p:cNvPr id="19" name="Picture 18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4E27DFFF-5F72-48F5-8A52-A9B2564B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9696" y="2058480"/>
              <a:ext cx="450791" cy="45079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6929D8-80D8-42CC-8089-8856E7E8677D}"/>
                </a:ext>
              </a:extLst>
            </p:cNvPr>
            <p:cNvSpPr txBox="1"/>
            <p:nvPr/>
          </p:nvSpPr>
          <p:spPr>
            <a:xfrm>
              <a:off x="8940004" y="2123601"/>
              <a:ext cx="26438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@unistrathclyde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388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DCDB34-5F7E-D843-ABEC-32F0572A88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B2B2B">
                    <a:alpha val="7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B2B2B">
                  <a:alpha val="7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B9AB0844-76F1-4D3F-BF32-545B60F28E6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4" b="39508"/>
          <a:stretch/>
        </p:blipFill>
        <p:spPr>
          <a:xfrm>
            <a:off x="990599" y="3429000"/>
            <a:ext cx="11201401" cy="3429000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47496B34-25DF-46AD-918F-8E6BD1EE3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441411"/>
            <a:ext cx="9753600" cy="810810"/>
          </a:xfrm>
        </p:spPr>
        <p:txBody>
          <a:bodyPr/>
          <a:lstStyle/>
          <a:p>
            <a:r>
              <a:rPr lang="en-US" dirty="0"/>
              <a:t>CONTACT US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305CDFDE-1CFA-4379-ABB5-9B7739361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466445"/>
            <a:ext cx="4618579" cy="1406199"/>
          </a:xfrm>
        </p:spPr>
        <p:txBody>
          <a:bodyPr/>
          <a:lstStyle/>
          <a:p>
            <a:r>
              <a:rPr lang="en-US" sz="1800" b="1" dirty="0"/>
              <a:t>Email: </a:t>
            </a:r>
            <a:r>
              <a:rPr lang="en-US" sz="1800" dirty="0">
                <a:hlinkClick r:id="rId3"/>
              </a:rPr>
              <a:t>physics-study-enquiries@strath.ac.uk</a:t>
            </a:r>
            <a:endParaRPr lang="en-US" sz="1800" dirty="0">
              <a:latin typeface="Arial" charset="0"/>
              <a:cs typeface="Arial" charset="0"/>
            </a:endParaRPr>
          </a:p>
          <a:p>
            <a:r>
              <a:rPr lang="en-US" sz="1800" b="1" dirty="0"/>
              <a:t>Website: </a:t>
            </a:r>
            <a:r>
              <a:rPr lang="en-US" sz="1800" dirty="0">
                <a:hlinkClick r:id="rId4"/>
              </a:rPr>
              <a:t>www.strath.ac.uk/science/physics</a:t>
            </a:r>
            <a:r>
              <a:rPr lang="en-US" sz="1800" dirty="0"/>
              <a:t>   </a:t>
            </a:r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A954AE-327D-4D3D-9217-00A7DD0E7928}"/>
              </a:ext>
            </a:extLst>
          </p:cNvPr>
          <p:cNvGrpSpPr/>
          <p:nvPr/>
        </p:nvGrpSpPr>
        <p:grpSpPr>
          <a:xfrm>
            <a:off x="8526744" y="1252221"/>
            <a:ext cx="3024170" cy="1620423"/>
            <a:chOff x="8559696" y="1247128"/>
            <a:chExt cx="3024170" cy="1620423"/>
          </a:xfrm>
        </p:grpSpPr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37D404D-E704-4301-807B-278C444FE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0180" y="1689528"/>
              <a:ext cx="309824" cy="25829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7268EA-BBB7-4FA0-B798-B65FBFB4F431}"/>
                </a:ext>
              </a:extLst>
            </p:cNvPr>
            <p:cNvSpPr txBox="1"/>
            <p:nvPr/>
          </p:nvSpPr>
          <p:spPr>
            <a:xfrm>
              <a:off x="8940004" y="1252221"/>
              <a:ext cx="26438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@unistrathclyde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2A1549-7AD6-457F-BE41-DD00E7D0B51B}"/>
                </a:ext>
              </a:extLst>
            </p:cNvPr>
            <p:cNvSpPr txBox="1"/>
            <p:nvPr/>
          </p:nvSpPr>
          <p:spPr>
            <a:xfrm>
              <a:off x="8940004" y="1668099"/>
              <a:ext cx="26438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@UniStrathclyde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68623D-F374-4C11-8422-59699586ADAC}"/>
                </a:ext>
              </a:extLst>
            </p:cNvPr>
            <p:cNvSpPr txBox="1"/>
            <p:nvPr/>
          </p:nvSpPr>
          <p:spPr>
            <a:xfrm>
              <a:off x="8940004" y="2551456"/>
              <a:ext cx="26438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@PhysicsStrath</a:t>
              </a:r>
            </a:p>
          </p:txBody>
        </p:sp>
        <p:pic>
          <p:nvPicPr>
            <p:cNvPr id="4" name="Picture 3" descr="Shape, circle&#10;&#10;Description automatically generated">
              <a:extLst>
                <a:ext uri="{FF2B5EF4-FFF2-40B4-BE49-F238E27FC236}">
                  <a16:creationId xmlns:a16="http://schemas.microsoft.com/office/drawing/2014/main" id="{1EE90881-79AD-408D-B867-556F463AC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495" y="1247128"/>
              <a:ext cx="339509" cy="339509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084BDAD-111D-473E-AB07-A914B9468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0180" y="2609257"/>
              <a:ext cx="309824" cy="258294"/>
            </a:xfrm>
            <a:prstGeom prst="rect">
              <a:avLst/>
            </a:prstGeom>
          </p:spPr>
        </p:pic>
        <p:pic>
          <p:nvPicPr>
            <p:cNvPr id="14" name="Picture 13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30255ADC-6476-43D6-B8EC-B9F16D0A4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9696" y="2058480"/>
              <a:ext cx="450791" cy="45079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7F39A1-627B-4605-AC20-F13A803543EA}"/>
                </a:ext>
              </a:extLst>
            </p:cNvPr>
            <p:cNvSpPr txBox="1"/>
            <p:nvPr/>
          </p:nvSpPr>
          <p:spPr>
            <a:xfrm>
              <a:off x="8940004" y="2123601"/>
              <a:ext cx="26438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@unistrathclyde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3058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4ECAD45-AA33-C745-9964-06DF21E09A84}"/>
              </a:ext>
            </a:extLst>
          </p:cNvPr>
          <p:cNvSpPr/>
          <p:nvPr/>
        </p:nvSpPr>
        <p:spPr>
          <a:xfrm>
            <a:off x="-25870" y="0"/>
            <a:ext cx="12217869" cy="6858000"/>
          </a:xfrm>
          <a:prstGeom prst="rect">
            <a:avLst/>
          </a:prstGeom>
          <a:solidFill>
            <a:srgbClr val="5D9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CFFFF">
                    <a:alpha val="7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CFFFF">
                  <a:alpha val="7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FC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X</a:t>
            </a: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FC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PLACE OF USEFUL LEARNING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0D6BCB-A5D5-804A-A7EA-84EA82794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149" y="1423748"/>
            <a:ext cx="6025829" cy="40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26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DCDB34-5F7E-D843-ABEC-32F0572A88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B2B2B">
                    <a:alpha val="7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B2B2B">
                  <a:alpha val="7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18E88C-B238-CB46-B5D8-76D5299E8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899" y="932150"/>
            <a:ext cx="9753599" cy="1139447"/>
          </a:xfrm>
        </p:spPr>
        <p:txBody>
          <a:bodyPr/>
          <a:lstStyle/>
          <a:p>
            <a:r>
              <a:rPr lang="en-US" dirty="0"/>
              <a:t>DEPARTMENT OF PHYSICS</a:t>
            </a:r>
            <a:endParaRPr lang="en-US" dirty="0">
              <a:latin typeface="+mn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DD85F6-A87E-8C40-BDA0-52F3997A7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899" y="1693777"/>
            <a:ext cx="9753600" cy="1045352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We will have a “Q&amp;A” discussion at the end of the presentation.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Questions about your offer email: </a:t>
            </a:r>
            <a:r>
              <a:rPr lang="en-US" sz="1800" dirty="0">
                <a:hlinkClick r:id="rId2"/>
              </a:rPr>
              <a:t>physics-study-enquiries@strath.ac.uk</a:t>
            </a:r>
            <a:endParaRPr lang="en-US" sz="18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Web: https://www.strath.ac.uk/science/physics</a:t>
            </a:r>
            <a:endParaRPr lang="en-US" sz="11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Web: https://www.strath.ac.uk/science/physics/currentstudents/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B477DB-845B-4C64-BC4B-BD45F22FA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4"/>
          <a:stretch/>
        </p:blipFill>
        <p:spPr>
          <a:xfrm>
            <a:off x="6096000" y="3373438"/>
            <a:ext cx="4161136" cy="2989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F99B62-5225-4957-BF9C-32F202C16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957" y="3373438"/>
            <a:ext cx="3651350" cy="313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2391CE-2838-1A4D-962B-E3B142F333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B2B2B">
                    <a:alpha val="7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B2B2B">
                  <a:alpha val="7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FB5943-B82A-6B47-8FC1-CD76AFAE7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75" y="694113"/>
            <a:ext cx="8503485" cy="1387389"/>
          </a:xfrm>
        </p:spPr>
        <p:txBody>
          <a:bodyPr/>
          <a:lstStyle/>
          <a:p>
            <a:r>
              <a:rPr lang="en-US" dirty="0"/>
              <a:t>OVERVIEW OF PRESENTATION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8F03C1-218D-4B00-B818-CE876FA8367F}"/>
              </a:ext>
            </a:extLst>
          </p:cNvPr>
          <p:cNvSpPr/>
          <p:nvPr/>
        </p:nvSpPr>
        <p:spPr>
          <a:xfrm>
            <a:off x="1914492" y="2254312"/>
            <a:ext cx="6096000" cy="26632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dirty="0"/>
              <a:t>The Department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dirty="0"/>
              <a:t>Teaching through the years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dirty="0"/>
              <a:t>Placement and overseas study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dirty="0"/>
              <a:t>Student Support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dirty="0"/>
              <a:t>Physics Society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dirty="0"/>
              <a:t>Careers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dirty="0"/>
              <a:t>Q &amp;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8DD87D-8429-48A7-A58F-253264D27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69" y="2254312"/>
            <a:ext cx="6246848" cy="416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17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2391CE-2838-1A4D-962B-E3B142F333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B2B2B">
                    <a:alpha val="7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B2B2B">
                  <a:alpha val="7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FB5943-B82A-6B47-8FC1-CD76AFAE7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76" y="694113"/>
            <a:ext cx="5369770" cy="1387389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WHY PHYSICS AT STRATHCLYDE?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849C8F-301B-44D8-804A-DB6D36364781}"/>
              </a:ext>
            </a:extLst>
          </p:cNvPr>
          <p:cNvSpPr txBox="1"/>
          <p:nvPr/>
        </p:nvSpPr>
        <p:spPr>
          <a:xfrm>
            <a:off x="1925976" y="2331658"/>
            <a:ext cx="5739422" cy="431438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342900" marR="0" lvl="0" indent="-342900" defTabSz="914318" fontAlgn="auto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Develop skills that will enable you to become a successful physicist and maximise your career options</a:t>
            </a:r>
          </a:p>
          <a:p>
            <a:pPr marL="342900" marR="0" lvl="0" indent="-342900" defTabSz="914318" fontAlgn="auto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Learn from academics at the forefront of their research field</a:t>
            </a:r>
            <a:endParaRPr kumimoji="0" lang="en-GB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318" fontAlgn="auto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Opportunities for summer projects, placements, international exchanges</a:t>
            </a:r>
            <a:endParaRPr lang="en-GB" dirty="0"/>
          </a:p>
          <a:p>
            <a:pPr marL="342900" marR="0" lvl="0" indent="-342900" defTabSz="914318" fontAlgn="auto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Courses accredited by the Institute of Physics</a:t>
            </a:r>
            <a:endParaRPr kumimoji="0" lang="en-GB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7" name="Picture Placeholder 26" descr="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728E23FB-17B8-46ED-B65A-5F345D68AD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" r="7615"/>
          <a:stretch>
            <a:fillRect/>
          </a:stretch>
        </p:blipFill>
        <p:spPr>
          <a:xfrm>
            <a:off x="7843520" y="3434513"/>
            <a:ext cx="4348481" cy="3423487"/>
          </a:xfrm>
        </p:spPr>
      </p:pic>
      <p:pic>
        <p:nvPicPr>
          <p:cNvPr id="31" name="Picture Placeholder 30" descr="A group of people sitting in a stadium&#10;&#10;Description automatically generated with medium confidence">
            <a:extLst>
              <a:ext uri="{FF2B5EF4-FFF2-40B4-BE49-F238E27FC236}">
                <a16:creationId xmlns:a16="http://schemas.microsoft.com/office/drawing/2014/main" id="{92F5BB29-AFFD-47A3-B209-2416A2A33E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r="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1659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 vert="horz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" name="Picture 3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4623488F-DF29-4BBD-9BCD-5A050CAB2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7" r="6993" b="-1"/>
          <a:stretch/>
        </p:blipFill>
        <p:spPr>
          <a:xfrm>
            <a:off x="7843520" y="10"/>
            <a:ext cx="4348481" cy="6854453"/>
          </a:xfrm>
          <a:prstGeom prst="rect">
            <a:avLst/>
          </a:prstGeo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CEA48193-4FAD-D846-BE53-C1BDE26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664930"/>
            <a:ext cx="5570220" cy="1387389"/>
          </a:xfrm>
        </p:spPr>
        <p:txBody>
          <a:bodyPr vert="horz" lIns="0" tIns="192024" rIns="0" bIns="0" rtlCol="0" anchor="t" anchorCtr="0">
            <a:normAutofit/>
          </a:bodyPr>
          <a:lstStyle/>
          <a:p>
            <a:r>
              <a:rPr lang="en-US" dirty="0"/>
              <a:t>THE DEPARTMENT</a:t>
            </a:r>
            <a:endParaRPr lang="en-US" kern="1200" spc="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9C8C3-63BD-491C-A464-EEB14ECE944D}"/>
              </a:ext>
            </a:extLst>
          </p:cNvPr>
          <p:cNvSpPr txBox="1"/>
          <p:nvPr/>
        </p:nvSpPr>
        <p:spPr>
          <a:xfrm>
            <a:off x="1866900" y="1703944"/>
            <a:ext cx="5570220" cy="405073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defTabSz="914318">
              <a:lnSpc>
                <a:spcPct val="130000"/>
              </a:lnSpc>
              <a:spcAft>
                <a:spcPts val="600"/>
              </a:spcAft>
            </a:pPr>
            <a:r>
              <a:rPr lang="en-US" dirty="0"/>
              <a:t>37 Members of Staff</a:t>
            </a:r>
          </a:p>
          <a:p>
            <a:pPr defTabSz="914318">
              <a:lnSpc>
                <a:spcPct val="130000"/>
              </a:lnSpc>
              <a:spcAft>
                <a:spcPts val="600"/>
              </a:spcAft>
            </a:pPr>
            <a:r>
              <a:rPr lang="en-US" dirty="0"/>
              <a:t>360 Undergraduate students</a:t>
            </a:r>
          </a:p>
          <a:p>
            <a:pPr defTabSz="914318">
              <a:lnSpc>
                <a:spcPct val="130000"/>
              </a:lnSpc>
              <a:spcAft>
                <a:spcPts val="600"/>
              </a:spcAft>
            </a:pPr>
            <a:r>
              <a:rPr lang="en-US" dirty="0"/>
              <a:t>4 Research divisions</a:t>
            </a:r>
          </a:p>
          <a:p>
            <a:pPr defTabSz="914318">
              <a:lnSpc>
                <a:spcPct val="130000"/>
              </a:lnSpc>
              <a:spcAft>
                <a:spcPts val="600"/>
              </a:spcAft>
            </a:pPr>
            <a:r>
              <a:rPr lang="en-US" dirty="0"/>
              <a:t>	Annual research income </a:t>
            </a:r>
            <a:r>
              <a:rPr lang="en-US" dirty="0">
                <a:sym typeface="Symbol" panose="05050102010706020507" pitchFamily="18" charset="2"/>
              </a:rPr>
              <a:t></a:t>
            </a:r>
            <a:r>
              <a:rPr lang="en-US" dirty="0"/>
              <a:t>£11 million</a:t>
            </a:r>
          </a:p>
          <a:p>
            <a:pPr defTabSz="914318">
              <a:lnSpc>
                <a:spcPct val="130000"/>
              </a:lnSpc>
              <a:spcAft>
                <a:spcPts val="600"/>
              </a:spcAft>
            </a:pPr>
            <a:r>
              <a:rPr lang="en-US" dirty="0"/>
              <a:t>	World leading research informs teaching</a:t>
            </a:r>
          </a:p>
          <a:p>
            <a:pPr defTabSz="914318">
              <a:lnSpc>
                <a:spcPct val="130000"/>
              </a:lnSpc>
              <a:spcAft>
                <a:spcPts val="600"/>
              </a:spcAft>
            </a:pPr>
            <a:r>
              <a:rPr lang="en-US" dirty="0"/>
              <a:t>	All divisions contribute UG projects</a:t>
            </a:r>
          </a:p>
          <a:p>
            <a:pPr defTabSz="914318">
              <a:lnSpc>
                <a:spcPct val="130000"/>
              </a:lnSpc>
              <a:spcAft>
                <a:spcPts val="600"/>
              </a:spcAft>
            </a:pPr>
            <a:endParaRPr lang="en-US" dirty="0"/>
          </a:p>
          <a:p>
            <a:pPr defTabSz="914318">
              <a:lnSpc>
                <a:spcPct val="130000"/>
              </a:lnSpc>
              <a:spcAft>
                <a:spcPts val="600"/>
              </a:spcAft>
            </a:pPr>
            <a:r>
              <a:rPr lang="en-US" dirty="0"/>
              <a:t>All degrees accredited by Institute of Physics</a:t>
            </a:r>
          </a:p>
          <a:p>
            <a:pPr defTabSz="914318">
              <a:lnSpc>
                <a:spcPct val="130000"/>
              </a:lnSpc>
              <a:spcAft>
                <a:spcPts val="600"/>
              </a:spcAft>
            </a:pPr>
            <a:r>
              <a:rPr lang="en-US" dirty="0"/>
              <a:t>Physics with Teaching accredited by the General Teaching Council for Scotland (GTC)</a:t>
            </a:r>
          </a:p>
          <a:p>
            <a:pPr marR="0" lvl="0" defTabSz="914318" fontAlgn="auto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rgbClr val="5D9631"/>
              </a:buClr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7896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 vert="horz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Picture 4" descr="A picture containing items, projector, arranged&#10;&#10;Description automatically generated">
            <a:extLst>
              <a:ext uri="{FF2B5EF4-FFF2-40B4-BE49-F238E27FC236}">
                <a16:creationId xmlns:a16="http://schemas.microsoft.com/office/drawing/2014/main" id="{CBF3493D-24AD-4474-83A7-02DE8B9D83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1" t="52" r="24343" b="-52"/>
          <a:stretch/>
        </p:blipFill>
        <p:spPr>
          <a:xfrm>
            <a:off x="7843519" y="0"/>
            <a:ext cx="4348481" cy="6857990"/>
          </a:xfrm>
          <a:prstGeom prst="rect">
            <a:avLst/>
          </a:prstGeom>
          <a:noFill/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19B93FD-349D-4ED3-BB62-E06FBBD5B3F3}"/>
              </a:ext>
            </a:extLst>
          </p:cNvPr>
          <p:cNvSpPr txBox="1">
            <a:spLocks/>
          </p:cNvSpPr>
          <p:nvPr/>
        </p:nvSpPr>
        <p:spPr>
          <a:xfrm>
            <a:off x="1866900" y="664930"/>
            <a:ext cx="5570220" cy="1387389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cap="all" dirty="0"/>
              <a:t>Teaching Through the Years</a:t>
            </a:r>
            <a:br>
              <a:rPr lang="en-US" dirty="0"/>
            </a:b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CDE0CB-6F39-46DE-8795-562F317E8537}"/>
              </a:ext>
            </a:extLst>
          </p:cNvPr>
          <p:cNvSpPr txBox="1"/>
          <p:nvPr/>
        </p:nvSpPr>
        <p:spPr>
          <a:xfrm>
            <a:off x="1866900" y="2385390"/>
            <a:ext cx="5570220" cy="336928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Award of degree determined by credits gained over period of study.</a:t>
            </a:r>
          </a:p>
          <a:p>
            <a:pPr marL="285750" indent="-28575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BSc (Hons) 4 years study – 480 credits</a:t>
            </a:r>
          </a:p>
          <a:p>
            <a:pPr marL="285750" indent="-28575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MPhys</a:t>
            </a:r>
            <a:r>
              <a:rPr lang="en-US" dirty="0"/>
              <a:t> (Hons) 5 years study – 600 credits</a:t>
            </a:r>
          </a:p>
          <a:p>
            <a:pPr marL="285750" indent="-28575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Minimum of 120 credits per year</a:t>
            </a:r>
          </a:p>
          <a:p>
            <a:pPr marL="285750" indent="-28575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Level of degree determined by Faculty of Science degree algorithm (all students in Faculty are assessed in the same way).</a:t>
            </a:r>
          </a:p>
          <a:p>
            <a:pPr marL="285750" marR="0" lvl="0" indent="-285750" defTabSz="914318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96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13687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 vert="horz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EA48193-4FAD-D846-BE53-C1BDE26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3" y="664930"/>
            <a:ext cx="5819361" cy="1387389"/>
          </a:xfrm>
        </p:spPr>
        <p:txBody>
          <a:bodyPr vert="horz" lIns="0" tIns="192024" rIns="0" bIns="0" rtlCol="0" anchor="t" anchorCtr="0">
            <a:normAutofit fontScale="90000"/>
          </a:bodyPr>
          <a:lstStyle/>
          <a:p>
            <a:r>
              <a:rPr lang="en-US" sz="4000" dirty="0"/>
              <a:t>TEACHING</a:t>
            </a:r>
            <a:r>
              <a:rPr lang="en-US" dirty="0"/>
              <a:t> YEARS 1 &amp; 2</a:t>
            </a:r>
            <a:br>
              <a:rPr lang="en-US" kern="1200" spc="0" baseline="0" dirty="0">
                <a:latin typeface="+mj-lt"/>
                <a:ea typeface="+mj-ea"/>
                <a:cs typeface="+mj-cs"/>
              </a:rPr>
            </a:br>
            <a:endParaRPr lang="en-US" kern="1200" spc="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056CB-BD84-4B83-8188-FE2470B288B8}"/>
              </a:ext>
            </a:extLst>
          </p:cNvPr>
          <p:cNvSpPr txBox="1"/>
          <p:nvPr/>
        </p:nvSpPr>
        <p:spPr>
          <a:xfrm>
            <a:off x="1562104" y="1723285"/>
            <a:ext cx="5570220" cy="40507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b="1" dirty="0"/>
              <a:t>Year 1 and 2 </a:t>
            </a:r>
            <a:r>
              <a:rPr lang="en-US" dirty="0"/>
              <a:t>120 credit compulsory curriculum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Each year has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40 credits Mathematics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20 credits Mechanics and Waves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20 credits Electromagnetism and 					Quantum Physics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20 credits Experimental Physics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20 credits Programming and Skills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	1</a:t>
            </a:r>
            <a:r>
              <a:rPr lang="en-US" baseline="30000" dirty="0"/>
              <a:t>st</a:t>
            </a:r>
            <a:r>
              <a:rPr lang="en-US" dirty="0"/>
              <a:t> year introduction to Python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	2</a:t>
            </a:r>
            <a:r>
              <a:rPr lang="en-US" baseline="30000" dirty="0"/>
              <a:t>nd</a:t>
            </a:r>
            <a:r>
              <a:rPr lang="en-US" dirty="0"/>
              <a:t> year use Python for physics</a:t>
            </a:r>
          </a:p>
          <a:p>
            <a:pPr marR="0" lvl="0" defTabSz="914318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9631"/>
              </a:buClr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Picture 5" descr="A picture containing text, sky, outdoor, city&#10;&#10;Description automatically generated">
            <a:extLst>
              <a:ext uri="{FF2B5EF4-FFF2-40B4-BE49-F238E27FC236}">
                <a16:creationId xmlns:a16="http://schemas.microsoft.com/office/drawing/2014/main" id="{7931EAA4-7CB1-4EB1-8243-0AFB833BB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8" t="158" r="5527" b="-158"/>
          <a:stretch/>
        </p:blipFill>
        <p:spPr>
          <a:xfrm>
            <a:off x="7843519" y="-217"/>
            <a:ext cx="4348481" cy="694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96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 vert="horz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EA48193-4FAD-D846-BE53-C1BDE26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664930"/>
            <a:ext cx="5570220" cy="1387389"/>
          </a:xfrm>
        </p:spPr>
        <p:txBody>
          <a:bodyPr vert="horz" lIns="0" tIns="192024" rIns="0" bIns="0" rtlCol="0" anchor="t" anchorCtr="0">
            <a:normAutofit/>
          </a:bodyPr>
          <a:lstStyle/>
          <a:p>
            <a:r>
              <a:rPr lang="en-US" dirty="0"/>
              <a:t>TEACHING YEAR 3</a:t>
            </a:r>
            <a:br>
              <a:rPr lang="en-US" kern="1200" spc="0" baseline="0" dirty="0">
                <a:latin typeface="+mj-lt"/>
                <a:ea typeface="+mj-ea"/>
                <a:cs typeface="+mj-cs"/>
              </a:rPr>
            </a:br>
            <a:endParaRPr lang="en-US" kern="1200" spc="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056CB-BD84-4B83-8188-FE2470B288B8}"/>
              </a:ext>
            </a:extLst>
          </p:cNvPr>
          <p:cNvSpPr txBox="1"/>
          <p:nvPr/>
        </p:nvSpPr>
        <p:spPr>
          <a:xfrm>
            <a:off x="1866900" y="1723285"/>
            <a:ext cx="5570220" cy="40507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60 credits Compulsory</a:t>
            </a:r>
          </a:p>
          <a:p>
            <a:pPr marL="363538" indent="-363538" defTabSz="914318"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	</a:t>
            </a:r>
            <a:r>
              <a:rPr lang="en-US" dirty="0"/>
              <a:t>20 credits Electromagnetism and Quantum Physics</a:t>
            </a:r>
          </a:p>
          <a:p>
            <a:pPr marL="363538" indent="-363538"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20 credits Thermal and Statistical Physics</a:t>
            </a:r>
          </a:p>
          <a:p>
            <a:pPr marL="363538" indent="-363538"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20 credits Solid state physics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60 Credits optional/elective</a:t>
            </a:r>
          </a:p>
          <a:p>
            <a:pPr marL="363538" indent="-354013" defTabSz="914318"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	</a:t>
            </a:r>
            <a:r>
              <a:rPr lang="en-US" dirty="0"/>
              <a:t>20/40 credits Experimental Physics (must do one)</a:t>
            </a:r>
          </a:p>
          <a:p>
            <a:pPr marL="363538" indent="-354013"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     20 credits Mathematics</a:t>
            </a:r>
          </a:p>
          <a:p>
            <a:pPr marL="363538" indent="-354013"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20 credits Advanced Programming </a:t>
            </a:r>
          </a:p>
          <a:p>
            <a:pPr marL="363538" indent="-354013" defTabSz="914318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	20 credits Communicating Physics</a:t>
            </a:r>
          </a:p>
          <a:p>
            <a:pPr marR="0" lvl="0" defTabSz="914318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9631"/>
              </a:buClr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F4834E-91B0-416E-B801-5A7BB3F13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2"/>
          <a:stretch/>
        </p:blipFill>
        <p:spPr>
          <a:xfrm>
            <a:off x="7931092" y="664930"/>
            <a:ext cx="4260908" cy="2764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8FCD9C-9C4A-4A23-838D-3905087CB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7" b="9182"/>
          <a:stretch/>
        </p:blipFill>
        <p:spPr>
          <a:xfrm>
            <a:off x="7931091" y="3429000"/>
            <a:ext cx="4260909" cy="23928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F0CC26-12CE-4383-92F0-7D5BADDE46CF}"/>
              </a:ext>
            </a:extLst>
          </p:cNvPr>
          <p:cNvSpPr/>
          <p:nvPr/>
        </p:nvSpPr>
        <p:spPr>
          <a:xfrm>
            <a:off x="7834012" y="5869904"/>
            <a:ext cx="4455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Photos from our 3</a:t>
            </a:r>
            <a:r>
              <a:rPr lang="en-US" i="1" baseline="30000" dirty="0"/>
              <a:t>rd</a:t>
            </a:r>
            <a:r>
              <a:rPr lang="en-US" i="1" dirty="0"/>
              <a:t> year Experimental </a:t>
            </a:r>
          </a:p>
          <a:p>
            <a:r>
              <a:rPr lang="en-US" i="1" dirty="0"/>
              <a:t>Physics lab (about to start refurbishment) 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871263299"/>
      </p:ext>
    </p:extLst>
  </p:cSld>
  <p:clrMapOvr>
    <a:masterClrMapping/>
  </p:clrMapOvr>
</p:sld>
</file>

<file path=ppt/theme/theme1.xml><?xml version="1.0" encoding="utf-8"?>
<a:theme xmlns:a="http://schemas.openxmlformats.org/drawingml/2006/main" name="B&amp;D-Powerpoint Template_16x9">
  <a:themeElements>
    <a:clrScheme name="SCIENCE">
      <a:dk1>
        <a:srgbClr val="2B2B2B"/>
      </a:dk1>
      <a:lt1>
        <a:srgbClr val="FCFFFF"/>
      </a:lt1>
      <a:dk2>
        <a:srgbClr val="2B2B2B"/>
      </a:dk2>
      <a:lt2>
        <a:srgbClr val="FFFFFF"/>
      </a:lt2>
      <a:accent1>
        <a:srgbClr val="5C9631"/>
      </a:accent1>
      <a:accent2>
        <a:srgbClr val="5C9631"/>
      </a:accent2>
      <a:accent3>
        <a:srgbClr val="5C9631"/>
      </a:accent3>
      <a:accent4>
        <a:srgbClr val="5C9631"/>
      </a:accent4>
      <a:accent5>
        <a:srgbClr val="5C9631"/>
      </a:accent5>
      <a:accent6>
        <a:srgbClr val="5C9631"/>
      </a:accent6>
      <a:hlink>
        <a:srgbClr val="5C9631"/>
      </a:hlink>
      <a:folHlink>
        <a:srgbClr val="0000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1_B&amp;D-Powerpoint Template_16x9">
  <a:themeElements>
    <a:clrScheme name="SCIENCE">
      <a:dk1>
        <a:srgbClr val="2B2B2B"/>
      </a:dk1>
      <a:lt1>
        <a:srgbClr val="FCFFFF"/>
      </a:lt1>
      <a:dk2>
        <a:srgbClr val="2B2B2B"/>
      </a:dk2>
      <a:lt2>
        <a:srgbClr val="FFFFFF"/>
      </a:lt2>
      <a:accent1>
        <a:srgbClr val="5C9631"/>
      </a:accent1>
      <a:accent2>
        <a:srgbClr val="5C9631"/>
      </a:accent2>
      <a:accent3>
        <a:srgbClr val="5C9631"/>
      </a:accent3>
      <a:accent4>
        <a:srgbClr val="5C9631"/>
      </a:accent4>
      <a:accent5>
        <a:srgbClr val="5C9631"/>
      </a:accent5>
      <a:accent6>
        <a:srgbClr val="5C9631"/>
      </a:accent6>
      <a:hlink>
        <a:srgbClr val="5C9631"/>
      </a:hlink>
      <a:folHlink>
        <a:srgbClr val="0000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cience_powerpoint - template" id="{7A4743A0-764F-445A-9DE1-9B2103270958}" vid="{E6118353-B376-462C-B1ED-8021D1F319F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2AFD750426FF4689ED6EEB53C2951A" ma:contentTypeVersion="14" ma:contentTypeDescription="Create a new document." ma:contentTypeScope="" ma:versionID="edfa04041c7cf12e4515fde3d19b3cf8">
  <xsd:schema xmlns:xsd="http://www.w3.org/2001/XMLSchema" xmlns:xs="http://www.w3.org/2001/XMLSchema" xmlns:p="http://schemas.microsoft.com/office/2006/metadata/properties" xmlns:ns3="861374fa-46ae-4859-acf9-337d9d35654b" xmlns:ns4="bcf48347-58aa-4d62-91d1-b7aa5d8fd5de" targetNamespace="http://schemas.microsoft.com/office/2006/metadata/properties" ma:root="true" ma:fieldsID="dc2d81ee2479b075228fa2b48cc20524" ns3:_="" ns4:_="">
    <xsd:import namespace="861374fa-46ae-4859-acf9-337d9d35654b"/>
    <xsd:import namespace="bcf48347-58aa-4d62-91d1-b7aa5d8fd5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374fa-46ae-4859-acf9-337d9d3565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f48347-58aa-4d62-91d1-b7aa5d8fd5d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51EB617-3E31-4954-A993-04BA47383E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50EF98-3D4F-44F1-8438-5E2E31BF5E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1374fa-46ae-4859-acf9-337d9d35654b"/>
    <ds:schemaRef ds:uri="bcf48347-58aa-4d62-91d1-b7aa5d8fd5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605E13-1B54-44B7-BC99-00692654E332}">
  <ds:schemaRefs>
    <ds:schemaRef ds:uri="http://purl.org/dc/dcmitype/"/>
    <ds:schemaRef ds:uri="http://schemas.microsoft.com/office/2006/documentManagement/types"/>
    <ds:schemaRef ds:uri="http://purl.org/dc/elements/1.1/"/>
    <ds:schemaRef ds:uri="861374fa-46ae-4859-acf9-337d9d35654b"/>
    <ds:schemaRef ds:uri="bcf48347-58aa-4d62-91d1-b7aa5d8fd5d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5295</TotalTime>
  <Words>1289</Words>
  <Application>Microsoft Office PowerPoint</Application>
  <PresentationFormat>Widescreen</PresentationFormat>
  <Paragraphs>230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B&amp;D-Powerpoint Template_16x9</vt:lpstr>
      <vt:lpstr>1_B&amp;D-Powerpoint Template_16x9</vt:lpstr>
      <vt:lpstr>PowerPoint Presentation</vt:lpstr>
      <vt:lpstr>DEPARTMENT OF PHYSICS INFORMATION ON OUR COURSES (UG)</vt:lpstr>
      <vt:lpstr>DEPARTMENT OF PHYSICS</vt:lpstr>
      <vt:lpstr>OVERVIEW OF PRESENTATION</vt:lpstr>
      <vt:lpstr>WHY PHYSICS AT STRATHCLYDE?</vt:lpstr>
      <vt:lpstr>THE DEPARTMENT</vt:lpstr>
      <vt:lpstr>PowerPoint Presentation</vt:lpstr>
      <vt:lpstr>TEACHING YEARS 1 &amp; 2 </vt:lpstr>
      <vt:lpstr>TEACHING YEAR 3 </vt:lpstr>
      <vt:lpstr>TEACHING YEAR 4 &amp; 5 (BSc &amp; Mphys) </vt:lpstr>
      <vt:lpstr>TEACHING YEAR 4 &amp; 5 (Mphys Advanced Research) </vt:lpstr>
      <vt:lpstr>Physics with Teaching</vt:lpstr>
      <vt:lpstr>Teaching methods</vt:lpstr>
      <vt:lpstr>Transfer between Degrees</vt:lpstr>
      <vt:lpstr>Internships</vt:lpstr>
      <vt:lpstr>Placements</vt:lpstr>
      <vt:lpstr>Student Support</vt:lpstr>
      <vt:lpstr>Physics Society</vt:lpstr>
      <vt:lpstr>PowerPoint Presentation</vt:lpstr>
      <vt:lpstr>PowerPoint Presentation</vt:lpstr>
      <vt:lpstr>PowerPoint Presentation</vt:lpstr>
      <vt:lpstr>CONTACT 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Archer</dc:creator>
  <cp:lastModifiedBy>Robert Martin</cp:lastModifiedBy>
  <cp:revision>23</cp:revision>
  <dcterms:created xsi:type="dcterms:W3CDTF">2022-08-08T12:37:35Z</dcterms:created>
  <dcterms:modified xsi:type="dcterms:W3CDTF">2023-03-21T10:05:33Z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0x010100D62AFD750426FF4689ED6EEB53C2951A</vt:lpwstr>
  </property>
</Properties>
</file>