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6" r:id="rId2"/>
    <p:sldId id="264" r:id="rId3"/>
    <p:sldId id="274" r:id="rId4"/>
    <p:sldId id="267" r:id="rId5"/>
    <p:sldId id="269" r:id="rId6"/>
    <p:sldId id="270" r:id="rId7"/>
    <p:sldId id="271" r:id="rId8"/>
    <p:sldId id="280" r:id="rId9"/>
    <p:sldId id="307" r:id="rId10"/>
    <p:sldId id="317" r:id="rId11"/>
  </p:sldIdLst>
  <p:sldSz cx="9144000" cy="6858000" type="screen4x3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13C3FE-C1BA-4CAB-B985-E09E5F64F0CD}">
          <p14:sldIdLst>
            <p14:sldId id="286"/>
            <p14:sldId id="264"/>
            <p14:sldId id="274"/>
            <p14:sldId id="267"/>
            <p14:sldId id="269"/>
            <p14:sldId id="270"/>
            <p14:sldId id="271"/>
            <p14:sldId id="280"/>
            <p14:sldId id="307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ain murray" initials="i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A82"/>
    <a:srgbClr val="000090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0091" autoAdjust="0"/>
  </p:normalViewPr>
  <p:slideViewPr>
    <p:cSldViewPr snapToGrid="0" snapToObjects="1">
      <p:cViewPr varScale="1">
        <p:scale>
          <a:sx n="82" d="100"/>
          <a:sy n="82" d="100"/>
        </p:scale>
        <p:origin x="16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1-26T19:26:26.929" idx="1">
    <p:pos x="10" y="10"/>
    <p:text/>
    <p:extLst>
      <p:ext uri="{C676402C-5697-4E1C-873F-D02D1690AC5C}">
        <p15:threadingInfo xmlns:p15="http://schemas.microsoft.com/office/powerpoint/2012/main" timeZoneBias="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CDA3509-E6E2-45D4-B429-41170C689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DB8066-EA6B-47D3-AF1A-2787438D68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4" y="2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9C84A-8E17-4C42-A611-DDE642EF892C}" type="datetimeFigureOut">
              <a:rPr lang="en-GB" smtClean="0"/>
              <a:t>25/10/2019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2C8BC3-9C95-4B7B-80C0-4A9B4C7DB5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6555"/>
            <a:ext cx="2971800" cy="4673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9E2DE7-9522-4D4C-AA7D-C49909800C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4" y="8846555"/>
            <a:ext cx="2971800" cy="4673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C84A6-F2AF-4E68-B654-BC6D3F157B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971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8E722-ADDA-984C-923E-94F127D4407F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24086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340F6-1941-204B-8159-95C671B2CB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883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F4DF0-9492-5E47-95A6-EDF7B73BFEB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172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340F6-1941-204B-8159-95C671B2CB1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4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F4DF0-9492-5E47-95A6-EDF7B73BFEB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70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340F6-1941-204B-8159-95C671B2CB1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517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E0DCD-BF14-4677-9783-4905AC6E69D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02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E0DCD-BF14-4677-9783-4905AC6E69D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02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E0DCD-BF14-4677-9783-4905AC6E69D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02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E0DCD-BF14-4677-9783-4905AC6E69D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02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340F6-1941-204B-8159-95C671B2CB1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856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340F6-1941-204B-8159-95C671B2CB1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27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6453" y="1122363"/>
            <a:ext cx="6751097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6453" y="3602038"/>
            <a:ext cx="675109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379168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5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4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87716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3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8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419167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7459" y="735241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white"/>
                </a:solidFill>
                <a:effectLst/>
                <a:latin typeface="Rockwel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93467" y="2972093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white"/>
                </a:solidFill>
                <a:effectLst/>
                <a:latin typeface="Rockwel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161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6" y="2126945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6571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3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2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9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60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5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1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75197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7" y="609603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8" y="4195899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6" y="2298987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8" y="4772161"/>
            <a:ext cx="247421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7" y="4195899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98987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72160"/>
            <a:ext cx="2475252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4195899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4" y="2298987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772164"/>
            <a:ext cx="2470694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22577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99018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609602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2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57621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58309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9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41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73637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8" y="609603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2"/>
            <a:ext cx="3829503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3" y="2088322"/>
            <a:ext cx="3820616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89253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8" y="609603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355" y="2088320"/>
            <a:ext cx="36593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1503" y="2088320"/>
            <a:ext cx="364916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412866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62636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389604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9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3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16838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447330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4" y="758881"/>
            <a:ext cx="2441517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451213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92001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8" y="609603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7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1972A-BFE9-44D4-807A-B1909C9C7724}" type="datetimeFigureOut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25/10/2019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8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10" y="5883278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A2539-AB95-435F-AF08-B282E6FE72D6}" type="slidenum">
              <a:rPr lang="en-GB" smtClean="0">
                <a:solidFill>
                  <a:prstClr val="white">
                    <a:tint val="75000"/>
                  </a:prstClr>
                </a:solidFill>
                <a:latin typeface="Rockwell"/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2052662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7308" y="609603"/>
            <a:ext cx="8588782" cy="464353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90"/>
                </a:solidFill>
              </a:rPr>
              <a:t/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/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sz="4000" dirty="0">
                <a:solidFill>
                  <a:srgbClr val="000090"/>
                </a:solidFill>
              </a:rPr>
              <a:t/>
            </a:r>
            <a:br>
              <a:rPr lang="en-US" sz="4000" dirty="0">
                <a:solidFill>
                  <a:srgbClr val="000090"/>
                </a:solidFill>
              </a:rPr>
            </a:br>
            <a:endParaRPr lang="en-US" dirty="0">
              <a:solidFill>
                <a:srgbClr val="00009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1ECE4E-C717-4357-8718-1E4EBD1825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7506" y="5428863"/>
            <a:ext cx="2047027" cy="104678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D943867-C609-432F-ADA2-7548B7A1D074}"/>
              </a:ext>
            </a:extLst>
          </p:cNvPr>
          <p:cNvSpPr/>
          <p:nvPr/>
        </p:nvSpPr>
        <p:spPr>
          <a:xfrm>
            <a:off x="387764" y="3996115"/>
            <a:ext cx="8566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rgbClr val="000090"/>
                </a:solidFill>
              </a:rPr>
              <a:t>First choice for bereavement support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EAE876BC-4162-4BE4-8474-106279CE97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6908" y="382356"/>
            <a:ext cx="5389581" cy="290842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2958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34" y="465061"/>
            <a:ext cx="8734704" cy="475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F5C30BA-32AA-45C9-A201-C887367950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7506" y="5428863"/>
            <a:ext cx="2047027" cy="104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64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7308" y="609603"/>
            <a:ext cx="8588782" cy="464353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90"/>
                </a:solidFill>
              </a:rPr>
              <a:t/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/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sz="5400" cap="none" dirty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We are Scotland’s only </a:t>
            </a:r>
            <a:br>
              <a:rPr lang="en-US" sz="5400" cap="none" dirty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5400" cap="none" dirty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“open to all” </a:t>
            </a:r>
            <a:br>
              <a:rPr lang="en-US" sz="5400" cap="none" dirty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5400" cap="none" dirty="0">
                <a:solidFill>
                  <a:srgbClr val="0000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bereavement charity</a:t>
            </a:r>
            <a:r>
              <a:rPr lang="en-US" sz="4000" dirty="0">
                <a:solidFill>
                  <a:srgbClr val="000090"/>
                </a:solidFill>
              </a:rPr>
              <a:t/>
            </a:r>
            <a:br>
              <a:rPr lang="en-US" sz="4000" dirty="0">
                <a:solidFill>
                  <a:srgbClr val="000090"/>
                </a:solidFill>
              </a:rPr>
            </a:br>
            <a:endParaRPr lang="en-US" dirty="0">
              <a:solidFill>
                <a:srgbClr val="00009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1ECE4E-C717-4357-8718-1E4EBD1825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7506" y="5428863"/>
            <a:ext cx="2047027" cy="10467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914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B9C0C51-EC54-45E7-BC68-25AEB265DC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7506" y="5428863"/>
            <a:ext cx="2047027" cy="104678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89B609-6132-48D6-9893-F2842E80E7AB}"/>
              </a:ext>
            </a:extLst>
          </p:cNvPr>
          <p:cNvSpPr txBox="1"/>
          <p:nvPr/>
        </p:nvSpPr>
        <p:spPr>
          <a:xfrm>
            <a:off x="-9" y="1062261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9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We provide support to bereaved adults &amp; children across Scotland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009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009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90"/>
                </a:solidFill>
              </a:rPr>
              <a:t>This is regardless of when the death occurred or the cause of death</a:t>
            </a:r>
            <a:endParaRPr lang="en-GB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282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7721F2-BE31-449F-AD9D-83E1C03144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7506" y="5428863"/>
            <a:ext cx="2047027" cy="104678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EA9CB69-2AEF-45F1-8A10-0A86DF006E4A}"/>
              </a:ext>
            </a:extLst>
          </p:cNvPr>
          <p:cNvSpPr/>
          <p:nvPr/>
        </p:nvSpPr>
        <p:spPr>
          <a:xfrm>
            <a:off x="1" y="206172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905408-F432-44D2-9BC0-95126F0FE98D}"/>
              </a:ext>
            </a:extLst>
          </p:cNvPr>
          <p:cNvSpPr txBox="1"/>
          <p:nvPr/>
        </p:nvSpPr>
        <p:spPr>
          <a:xfrm>
            <a:off x="-1" y="341457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90"/>
                </a:solidFill>
              </a:rPr>
              <a:t>Our website received 51,218 hits in 2017-18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009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90"/>
                </a:solidFill>
              </a:rPr>
              <a:t>In 2017-18 our national Helpline received13,718 calls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009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90"/>
                </a:solidFill>
              </a:rPr>
              <a:t>And 853 early intervention sessions supported people in the first six months of bereavement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36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1FB0928-9E3F-491D-AEE1-33AF31ADCA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7506" y="5428863"/>
            <a:ext cx="2047027" cy="104678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689A664-71D3-4C0C-B696-78BCCBA39B47}"/>
              </a:ext>
            </a:extLst>
          </p:cNvPr>
          <p:cNvSpPr/>
          <p:nvPr/>
        </p:nvSpPr>
        <p:spPr>
          <a:xfrm>
            <a:off x="1" y="1574011"/>
            <a:ext cx="91439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90"/>
                </a:solidFill>
              </a:rPr>
              <a:t>173 children and young people received direct bereavement support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009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0090"/>
                </a:solidFill>
              </a:rPr>
              <a:t>A further 1022 were supported through their family via Cruse</a:t>
            </a:r>
            <a:endParaRPr lang="en-GB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077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9878" y="2096064"/>
            <a:ext cx="8425541" cy="415233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dirty="0">
              <a:solidFill>
                <a:srgbClr val="000090"/>
              </a:solidFill>
            </a:endParaRPr>
          </a:p>
          <a:p>
            <a:pPr lvl="1"/>
            <a:r>
              <a:rPr lang="en-GB" sz="3600" b="1" dirty="0">
                <a:solidFill>
                  <a:srgbClr val="000090"/>
                </a:solidFill>
                <a:effectLst/>
              </a:rPr>
              <a:t>Cancer</a:t>
            </a:r>
          </a:p>
          <a:p>
            <a:pPr lvl="1"/>
            <a:r>
              <a:rPr lang="en-GB" sz="3600" b="1" dirty="0">
                <a:solidFill>
                  <a:srgbClr val="000090"/>
                </a:solidFill>
                <a:effectLst/>
              </a:rPr>
              <a:t>Heart Attack</a:t>
            </a:r>
          </a:p>
          <a:p>
            <a:pPr lvl="1"/>
            <a:r>
              <a:rPr lang="en-GB" sz="3600" b="1" dirty="0">
                <a:solidFill>
                  <a:srgbClr val="000090"/>
                </a:solidFill>
                <a:effectLst/>
              </a:rPr>
              <a:t>Suicide</a:t>
            </a:r>
          </a:p>
          <a:p>
            <a:pPr lvl="1"/>
            <a:r>
              <a:rPr lang="en-GB" sz="3600" b="1" dirty="0">
                <a:solidFill>
                  <a:srgbClr val="000090"/>
                </a:solidFill>
                <a:effectLst/>
              </a:rPr>
              <a:t>Pneumonia</a:t>
            </a:r>
          </a:p>
          <a:p>
            <a:pPr lvl="1"/>
            <a:r>
              <a:rPr lang="en-GB" sz="3600" b="1" dirty="0">
                <a:solidFill>
                  <a:srgbClr val="000090"/>
                </a:solidFill>
                <a:effectLst/>
              </a:rPr>
              <a:t>Dementia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GB" sz="3600" b="0" cap="none" dirty="0">
                <a:solidFill>
                  <a:srgbClr val="000090"/>
                </a:solidFill>
                <a:effectLst/>
                <a:latin typeface="+mn-lt"/>
              </a:rPr>
              <a:t>The </a:t>
            </a:r>
            <a:r>
              <a:rPr lang="en-GB" sz="3600" cap="none" dirty="0">
                <a:solidFill>
                  <a:srgbClr val="000090"/>
                </a:solidFill>
                <a:effectLst/>
                <a:latin typeface="+mn-lt"/>
              </a:rPr>
              <a:t>5</a:t>
            </a:r>
            <a:r>
              <a:rPr lang="en-GB" sz="3600" b="0" cap="none" dirty="0">
                <a:solidFill>
                  <a:srgbClr val="000090"/>
                </a:solidFill>
                <a:effectLst/>
                <a:latin typeface="+mn-lt"/>
              </a:rPr>
              <a:t> main causes of death that result in requests for our support are: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023210-BD5D-48C7-BA1C-82452DE02F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7506" y="5428863"/>
            <a:ext cx="2047027" cy="10467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610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B6E24A-E33A-4073-A3D8-FC663481F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176" y="609603"/>
            <a:ext cx="8033657" cy="1326321"/>
          </a:xfrm>
        </p:spPr>
        <p:txBody>
          <a:bodyPr>
            <a:normAutofit/>
          </a:bodyPr>
          <a:lstStyle/>
          <a:p>
            <a:r>
              <a:rPr lang="en-GB" sz="3600" b="0" cap="none" dirty="0">
                <a:solidFill>
                  <a:srgbClr val="000090"/>
                </a:solidFill>
                <a:effectLst/>
                <a:latin typeface="+mn-lt"/>
              </a:rPr>
              <a:t>The age range of our clients is varied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5AF232-606F-460C-903A-21A890EC44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7506" y="5428863"/>
            <a:ext cx="2047027" cy="104678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54" y="1838359"/>
            <a:ext cx="6200652" cy="4113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3509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8669F1-AA69-4F78-9852-83E7D3640826}"/>
              </a:ext>
            </a:extLst>
          </p:cNvPr>
          <p:cNvSpPr txBox="1"/>
          <p:nvPr/>
        </p:nvSpPr>
        <p:spPr>
          <a:xfrm>
            <a:off x="1" y="107575"/>
            <a:ext cx="905793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>
                <a:solidFill>
                  <a:srgbClr val="000090"/>
                </a:solidFill>
              </a:rPr>
              <a:t>National Helpline </a:t>
            </a:r>
          </a:p>
          <a:p>
            <a:endParaRPr lang="en-GB" sz="3600" dirty="0">
              <a:solidFill>
                <a:srgbClr val="0070C0"/>
              </a:solidFill>
            </a:endParaRPr>
          </a:p>
          <a:p>
            <a:endParaRPr lang="en-GB" sz="3600" dirty="0">
              <a:solidFill>
                <a:srgbClr val="0070C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70C0"/>
                </a:solidFill>
              </a:rPr>
              <a:t>Self referrals – information sought,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70C0"/>
                </a:solidFill>
              </a:rPr>
              <a:t>Personal information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70C0"/>
                </a:solidFill>
              </a:rPr>
              <a:t>Who, when, cause of death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70C0"/>
                </a:solidFill>
              </a:rPr>
              <a:t>Family Support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70C0"/>
                </a:solidFill>
              </a:rPr>
              <a:t>Other issues (permission)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70C0"/>
                </a:solidFill>
              </a:rPr>
              <a:t>General Practitioners, Family, internet, etc.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70C0"/>
                </a:solidFill>
              </a:rPr>
              <a:t>Need support and have previously made contact</a:t>
            </a:r>
          </a:p>
          <a:p>
            <a:endParaRPr lang="en-GB" sz="3600" dirty="0">
              <a:solidFill>
                <a:srgbClr val="0070C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3" name="Cloud 2"/>
          <p:cNvSpPr/>
          <p:nvPr/>
        </p:nvSpPr>
        <p:spPr>
          <a:xfrm>
            <a:off x="5847811" y="107574"/>
            <a:ext cx="3210128" cy="1769863"/>
          </a:xfrm>
          <a:prstGeom prst="clou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0845 600 2227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409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  <a:effectLst/>
              </a:rPr>
              <a:t>Measuring our effectiveness (1)</a:t>
            </a:r>
            <a:br>
              <a:rPr lang="en-GB" dirty="0">
                <a:solidFill>
                  <a:srgbClr val="002060"/>
                </a:solidFill>
                <a:effectLst/>
              </a:rPr>
            </a:b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40" y="2096064"/>
            <a:ext cx="8511703" cy="3695136"/>
          </a:xfrm>
        </p:spPr>
        <p:txBody>
          <a:bodyPr/>
          <a:lstStyle/>
          <a:p>
            <a:pPr marL="0" indent="0">
              <a:buNone/>
            </a:pPr>
            <a:r>
              <a:rPr lang="en-GB" sz="3200" dirty="0">
                <a:solidFill>
                  <a:srgbClr val="002060"/>
                </a:solidFill>
                <a:effectLst/>
              </a:rPr>
              <a:t>WARWICK-EDINBURGH MENTAL WELLBEING SCALE </a:t>
            </a:r>
          </a:p>
          <a:p>
            <a:pPr marL="0" indent="0">
              <a:buNone/>
            </a:pPr>
            <a:r>
              <a:rPr lang="en-GB" sz="3200" dirty="0">
                <a:solidFill>
                  <a:srgbClr val="002060"/>
                </a:solidFill>
                <a:effectLst/>
              </a:rPr>
              <a:t>Used at first and last sessions to assess client progress</a:t>
            </a:r>
          </a:p>
          <a:p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5C30BA-32AA-45C9-A201-C887367950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7506" y="5428863"/>
            <a:ext cx="2047027" cy="104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88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use Scotland template.potx" id="{9C395C01-2C0B-4DA2-A573-DD930343B1A1}" vid="{559DEBC1-1C14-44BD-9F50-5F8884F4AA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</TotalTime>
  <Words>177</Words>
  <Application>Microsoft Office PowerPoint</Application>
  <PresentationFormat>On-screen Show (4:3)</PresentationFormat>
  <Paragraphs>49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Calibri</vt:lpstr>
      <vt:lpstr>Rockwell</vt:lpstr>
      <vt:lpstr>Verdana</vt:lpstr>
      <vt:lpstr>Damask</vt:lpstr>
      <vt:lpstr>   </vt:lpstr>
      <vt:lpstr>  We are Scotland’s only  “open to all”  bereavement charity </vt:lpstr>
      <vt:lpstr>PowerPoint Presentation</vt:lpstr>
      <vt:lpstr>PowerPoint Presentation</vt:lpstr>
      <vt:lpstr>PowerPoint Presentation</vt:lpstr>
      <vt:lpstr>The 5 main causes of death that result in requests for our support are:</vt:lpstr>
      <vt:lpstr>The age range of our clients is varied</vt:lpstr>
      <vt:lpstr>PowerPoint Presentation</vt:lpstr>
      <vt:lpstr>Measuring our effectiveness (1)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Gibb</dc:creator>
  <cp:lastModifiedBy>Gayle Hamilton</cp:lastModifiedBy>
  <cp:revision>110</cp:revision>
  <cp:lastPrinted>2019-02-01T10:09:33Z</cp:lastPrinted>
  <dcterms:created xsi:type="dcterms:W3CDTF">2018-02-21T15:27:57Z</dcterms:created>
  <dcterms:modified xsi:type="dcterms:W3CDTF">2019-10-25T08:34:36Z</dcterms:modified>
</cp:coreProperties>
</file>